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27" r:id="rId3"/>
    <p:sldId id="328" r:id="rId4"/>
    <p:sldId id="329" r:id="rId5"/>
    <p:sldId id="330" r:id="rId6"/>
    <p:sldId id="332" r:id="rId7"/>
    <p:sldId id="333" r:id="rId8"/>
    <p:sldId id="334" r:id="rId9"/>
    <p:sldId id="336" r:id="rId10"/>
    <p:sldId id="338" r:id="rId11"/>
    <p:sldId id="339" r:id="rId12"/>
    <p:sldId id="335" r:id="rId13"/>
    <p:sldId id="337" r:id="rId14"/>
    <p:sldId id="340" r:id="rId15"/>
    <p:sldId id="341" r:id="rId16"/>
    <p:sldId id="368" r:id="rId17"/>
    <p:sldId id="342" r:id="rId18"/>
    <p:sldId id="343" r:id="rId19"/>
    <p:sldId id="344" r:id="rId20"/>
    <p:sldId id="345" r:id="rId21"/>
    <p:sldId id="351" r:id="rId22"/>
    <p:sldId id="346" r:id="rId23"/>
    <p:sldId id="348" r:id="rId24"/>
    <p:sldId id="347" r:id="rId25"/>
    <p:sldId id="350" r:id="rId26"/>
    <p:sldId id="349" r:id="rId27"/>
    <p:sldId id="352" r:id="rId28"/>
    <p:sldId id="353" r:id="rId29"/>
    <p:sldId id="355" r:id="rId30"/>
    <p:sldId id="356" r:id="rId31"/>
    <p:sldId id="358" r:id="rId32"/>
    <p:sldId id="357" r:id="rId33"/>
    <p:sldId id="354" r:id="rId34"/>
    <p:sldId id="359" r:id="rId35"/>
    <p:sldId id="360" r:id="rId36"/>
    <p:sldId id="361" r:id="rId37"/>
    <p:sldId id="362" r:id="rId38"/>
    <p:sldId id="369" r:id="rId39"/>
    <p:sldId id="363" r:id="rId40"/>
    <p:sldId id="364" r:id="rId41"/>
    <p:sldId id="365" r:id="rId42"/>
    <p:sldId id="366" r:id="rId43"/>
    <p:sldId id="371" r:id="rId44"/>
    <p:sldId id="370" r:id="rId45"/>
    <p:sldId id="372" r:id="rId46"/>
    <p:sldId id="373" r:id="rId47"/>
    <p:sldId id="367" r:id="rId48"/>
    <p:sldId id="374" r:id="rId49"/>
    <p:sldId id="375" r:id="rId50"/>
    <p:sldId id="376" r:id="rId51"/>
    <p:sldId id="377" r:id="rId52"/>
    <p:sldId id="378" r:id="rId53"/>
    <p:sldId id="379" r:id="rId54"/>
    <p:sldId id="380" r:id="rId55"/>
    <p:sldId id="381" r:id="rId56"/>
    <p:sldId id="382" r:id="rId57"/>
    <p:sldId id="383" r:id="rId58"/>
    <p:sldId id="385" r:id="rId59"/>
    <p:sldId id="386" r:id="rId60"/>
    <p:sldId id="387" r:id="rId61"/>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EE460-A980-4235-8868-6CB55E8FC4B1}" v="2318" dt="2024-11-20T14:26:44.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varScale="1">
        <p:scale>
          <a:sx n="77" d="100"/>
          <a:sy n="77" d="100"/>
        </p:scale>
        <p:origin x="806" y="43"/>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44CEE460-A980-4235-8868-6CB55E8FC4B1}"/>
    <pc:docChg chg="undo custSel addSld delSld modSld sldOrd">
      <pc:chgData name="Hakola Antti" userId="65992f85-13c6-4cb4-8e3e-57db52c3c016" providerId="ADAL" clId="{44CEE460-A980-4235-8868-6CB55E8FC4B1}" dt="2024-11-21T09:38:11.529" v="7427" actId="20577"/>
      <pc:docMkLst>
        <pc:docMk/>
      </pc:docMkLst>
      <pc:sldChg chg="del">
        <pc:chgData name="Hakola Antti" userId="65992f85-13c6-4cb4-8e3e-57db52c3c016" providerId="ADAL" clId="{44CEE460-A980-4235-8868-6CB55E8FC4B1}" dt="2024-11-18T13:15:03.370" v="1144" actId="47"/>
        <pc:sldMkLst>
          <pc:docMk/>
          <pc:sldMk cId="3880125821" sldId="320"/>
        </pc:sldMkLst>
      </pc:sldChg>
      <pc:sldChg chg="del">
        <pc:chgData name="Hakola Antti" userId="65992f85-13c6-4cb4-8e3e-57db52c3c016" providerId="ADAL" clId="{44CEE460-A980-4235-8868-6CB55E8FC4B1}" dt="2024-11-18T13:15:03.370" v="1144" actId="47"/>
        <pc:sldMkLst>
          <pc:docMk/>
          <pc:sldMk cId="3497435343" sldId="321"/>
        </pc:sldMkLst>
      </pc:sldChg>
      <pc:sldChg chg="del">
        <pc:chgData name="Hakola Antti" userId="65992f85-13c6-4cb4-8e3e-57db52c3c016" providerId="ADAL" clId="{44CEE460-A980-4235-8868-6CB55E8FC4B1}" dt="2024-11-19T10:31:00.847" v="2960" actId="47"/>
        <pc:sldMkLst>
          <pc:docMk/>
          <pc:sldMk cId="3198202900" sldId="322"/>
        </pc:sldMkLst>
      </pc:sldChg>
      <pc:sldChg chg="del">
        <pc:chgData name="Hakola Antti" userId="65992f85-13c6-4cb4-8e3e-57db52c3c016" providerId="ADAL" clId="{44CEE460-A980-4235-8868-6CB55E8FC4B1}" dt="2024-11-18T13:15:03.370" v="1144" actId="47"/>
        <pc:sldMkLst>
          <pc:docMk/>
          <pc:sldMk cId="2680004314" sldId="323"/>
        </pc:sldMkLst>
      </pc:sldChg>
      <pc:sldChg chg="modSp mod">
        <pc:chgData name="Hakola Antti" userId="65992f85-13c6-4cb4-8e3e-57db52c3c016" providerId="ADAL" clId="{44CEE460-A980-4235-8868-6CB55E8FC4B1}" dt="2024-11-20T19:18:59.819" v="7294" actId="948"/>
        <pc:sldMkLst>
          <pc:docMk/>
          <pc:sldMk cId="161566193" sldId="327"/>
        </pc:sldMkLst>
        <pc:spChg chg="mod">
          <ac:chgData name="Hakola Antti" userId="65992f85-13c6-4cb4-8e3e-57db52c3c016" providerId="ADAL" clId="{44CEE460-A980-4235-8868-6CB55E8FC4B1}" dt="2024-11-20T19:14:40.819" v="7096" actId="20577"/>
          <ac:spMkLst>
            <pc:docMk/>
            <pc:sldMk cId="161566193" sldId="327"/>
            <ac:spMk id="5" creationId="{4C1DD114-4348-4E24-70B2-43F681CE2ECA}"/>
          </ac:spMkLst>
        </pc:spChg>
        <pc:spChg chg="mod">
          <ac:chgData name="Hakola Antti" userId="65992f85-13c6-4cb4-8e3e-57db52c3c016" providerId="ADAL" clId="{44CEE460-A980-4235-8868-6CB55E8FC4B1}" dt="2024-11-20T19:18:59.819" v="7294" actId="948"/>
          <ac:spMkLst>
            <pc:docMk/>
            <pc:sldMk cId="161566193" sldId="327"/>
            <ac:spMk id="8" creationId="{402C6952-E332-4A64-DBD1-2C0B2345ECFA}"/>
          </ac:spMkLst>
        </pc:spChg>
      </pc:sldChg>
      <pc:sldChg chg="modSp mod">
        <pc:chgData name="Hakola Antti" userId="65992f85-13c6-4cb4-8e3e-57db52c3c016" providerId="ADAL" clId="{44CEE460-A980-4235-8868-6CB55E8FC4B1}" dt="2024-11-19T16:19:11.180" v="5543" actId="20577"/>
        <pc:sldMkLst>
          <pc:docMk/>
          <pc:sldMk cId="2920106872" sldId="328"/>
        </pc:sldMkLst>
        <pc:spChg chg="mod">
          <ac:chgData name="Hakola Antti" userId="65992f85-13c6-4cb4-8e3e-57db52c3c016" providerId="ADAL" clId="{44CEE460-A980-4235-8868-6CB55E8FC4B1}" dt="2024-11-19T16:19:11.180" v="5543" actId="20577"/>
          <ac:spMkLst>
            <pc:docMk/>
            <pc:sldMk cId="2920106872" sldId="328"/>
            <ac:spMk id="6" creationId="{0646FE6D-DCCA-2D50-98A7-B1E6B8079E2B}"/>
          </ac:spMkLst>
        </pc:spChg>
      </pc:sldChg>
      <pc:sldChg chg="modSp mod">
        <pc:chgData name="Hakola Antti" userId="65992f85-13c6-4cb4-8e3e-57db52c3c016" providerId="ADAL" clId="{44CEE460-A980-4235-8868-6CB55E8FC4B1}" dt="2024-11-19T10:08:31.278" v="2727" actId="20577"/>
        <pc:sldMkLst>
          <pc:docMk/>
          <pc:sldMk cId="1223902736" sldId="329"/>
        </pc:sldMkLst>
        <pc:spChg chg="mod">
          <ac:chgData name="Hakola Antti" userId="65992f85-13c6-4cb4-8e3e-57db52c3c016" providerId="ADAL" clId="{44CEE460-A980-4235-8868-6CB55E8FC4B1}" dt="2024-11-19T10:08:31.278" v="2727" actId="20577"/>
          <ac:spMkLst>
            <pc:docMk/>
            <pc:sldMk cId="1223902736" sldId="329"/>
            <ac:spMk id="6" creationId="{8372E3F5-AF33-F87A-365B-0D4E140E9B2C}"/>
          </ac:spMkLst>
        </pc:spChg>
      </pc:sldChg>
      <pc:sldChg chg="del">
        <pc:chgData name="Hakola Antti" userId="65992f85-13c6-4cb4-8e3e-57db52c3c016" providerId="ADAL" clId="{44CEE460-A980-4235-8868-6CB55E8FC4B1}" dt="2024-11-18T13:15:10.104" v="1145" actId="47"/>
        <pc:sldMkLst>
          <pc:docMk/>
          <pc:sldMk cId="118361789" sldId="331"/>
        </pc:sldMkLst>
      </pc:sldChg>
      <pc:sldChg chg="modSp mod">
        <pc:chgData name="Hakola Antti" userId="65992f85-13c6-4cb4-8e3e-57db52c3c016" providerId="ADAL" clId="{44CEE460-A980-4235-8868-6CB55E8FC4B1}" dt="2024-11-19T16:03:27.344" v="5372" actId="207"/>
        <pc:sldMkLst>
          <pc:docMk/>
          <pc:sldMk cId="3873892357" sldId="334"/>
        </pc:sldMkLst>
        <pc:spChg chg="mod">
          <ac:chgData name="Hakola Antti" userId="65992f85-13c6-4cb4-8e3e-57db52c3c016" providerId="ADAL" clId="{44CEE460-A980-4235-8868-6CB55E8FC4B1}" dt="2024-11-19T15:54:44.082" v="5264" actId="20577"/>
          <ac:spMkLst>
            <pc:docMk/>
            <pc:sldMk cId="3873892357" sldId="334"/>
            <ac:spMk id="5" creationId="{EA4E693D-3F25-808F-01CF-060AF8FE5827}"/>
          </ac:spMkLst>
        </pc:spChg>
        <pc:spChg chg="mod">
          <ac:chgData name="Hakola Antti" userId="65992f85-13c6-4cb4-8e3e-57db52c3c016" providerId="ADAL" clId="{44CEE460-A980-4235-8868-6CB55E8FC4B1}" dt="2024-11-19T16:03:27.344" v="5372" actId="207"/>
          <ac:spMkLst>
            <pc:docMk/>
            <pc:sldMk cId="3873892357" sldId="334"/>
            <ac:spMk id="7" creationId="{366B173E-92A2-586F-E444-CE23884AA03D}"/>
          </ac:spMkLst>
        </pc:spChg>
        <pc:spChg chg="mod">
          <ac:chgData name="Hakola Antti" userId="65992f85-13c6-4cb4-8e3e-57db52c3c016" providerId="ADAL" clId="{44CEE460-A980-4235-8868-6CB55E8FC4B1}" dt="2024-11-19T16:03:09.744" v="5369" actId="1037"/>
          <ac:spMkLst>
            <pc:docMk/>
            <pc:sldMk cId="3873892357" sldId="334"/>
            <ac:spMk id="9" creationId="{09FB067F-A859-1651-FFB1-81931FC5D923}"/>
          </ac:spMkLst>
        </pc:spChg>
        <pc:picChg chg="mod">
          <ac:chgData name="Hakola Antti" userId="65992f85-13c6-4cb4-8e3e-57db52c3c016" providerId="ADAL" clId="{44CEE460-A980-4235-8868-6CB55E8FC4B1}" dt="2024-11-19T10:14:12.742" v="2790" actId="1076"/>
          <ac:picMkLst>
            <pc:docMk/>
            <pc:sldMk cId="3873892357" sldId="334"/>
            <ac:picMk id="11" creationId="{619DD609-231A-13EF-BD11-6507DFAAD796}"/>
          </ac:picMkLst>
        </pc:picChg>
      </pc:sldChg>
      <pc:sldChg chg="modSp mod">
        <pc:chgData name="Hakola Antti" userId="65992f85-13c6-4cb4-8e3e-57db52c3c016" providerId="ADAL" clId="{44CEE460-A980-4235-8868-6CB55E8FC4B1}" dt="2024-11-19T16:11:47.017" v="5399" actId="207"/>
        <pc:sldMkLst>
          <pc:docMk/>
          <pc:sldMk cId="83622771" sldId="335"/>
        </pc:sldMkLst>
        <pc:spChg chg="mod">
          <ac:chgData name="Hakola Antti" userId="65992f85-13c6-4cb4-8e3e-57db52c3c016" providerId="ADAL" clId="{44CEE460-A980-4235-8868-6CB55E8FC4B1}" dt="2024-11-19T15:59:59.672" v="5319" actId="20577"/>
          <ac:spMkLst>
            <pc:docMk/>
            <pc:sldMk cId="83622771" sldId="335"/>
            <ac:spMk id="6" creationId="{BF77942B-1661-1B28-C88B-3EDC79BABD59}"/>
          </ac:spMkLst>
        </pc:spChg>
        <pc:spChg chg="mod">
          <ac:chgData name="Hakola Antti" userId="65992f85-13c6-4cb4-8e3e-57db52c3c016" providerId="ADAL" clId="{44CEE460-A980-4235-8868-6CB55E8FC4B1}" dt="2024-11-19T16:11:14.386" v="5396" actId="207"/>
          <ac:spMkLst>
            <pc:docMk/>
            <pc:sldMk cId="83622771" sldId="335"/>
            <ac:spMk id="7" creationId="{52AB580F-1958-FF56-AB1A-54BDF915DB54}"/>
          </ac:spMkLst>
        </pc:spChg>
        <pc:spChg chg="mod">
          <ac:chgData name="Hakola Antti" userId="65992f85-13c6-4cb4-8e3e-57db52c3c016" providerId="ADAL" clId="{44CEE460-A980-4235-8868-6CB55E8FC4B1}" dt="2024-11-19T16:11:47.017" v="5399" actId="207"/>
          <ac:spMkLst>
            <pc:docMk/>
            <pc:sldMk cId="83622771" sldId="335"/>
            <ac:spMk id="8" creationId="{8D58FAD9-891A-C4E6-572A-02D51DADF8F3}"/>
          </ac:spMkLst>
        </pc:spChg>
        <pc:spChg chg="mod">
          <ac:chgData name="Hakola Antti" userId="65992f85-13c6-4cb4-8e3e-57db52c3c016" providerId="ADAL" clId="{44CEE460-A980-4235-8868-6CB55E8FC4B1}" dt="2024-11-19T15:59:45.537" v="5317" actId="255"/>
          <ac:spMkLst>
            <pc:docMk/>
            <pc:sldMk cId="83622771" sldId="335"/>
            <ac:spMk id="12" creationId="{418E55CC-0846-1F84-8C44-CAF6F54871D4}"/>
          </ac:spMkLst>
        </pc:spChg>
        <pc:picChg chg="mod">
          <ac:chgData name="Hakola Antti" userId="65992f85-13c6-4cb4-8e3e-57db52c3c016" providerId="ADAL" clId="{44CEE460-A980-4235-8868-6CB55E8FC4B1}" dt="2024-11-19T15:59:38.298" v="5316" actId="1076"/>
          <ac:picMkLst>
            <pc:docMk/>
            <pc:sldMk cId="83622771" sldId="335"/>
            <ac:picMk id="11" creationId="{3F5D60FD-CD49-E2F1-4995-C95963F0BB9D}"/>
          </ac:picMkLst>
        </pc:picChg>
      </pc:sldChg>
      <pc:sldChg chg="addSp modSp mod">
        <pc:chgData name="Hakola Antti" userId="65992f85-13c6-4cb4-8e3e-57db52c3c016" providerId="ADAL" clId="{44CEE460-A980-4235-8868-6CB55E8FC4B1}" dt="2024-11-19T16:09:08.182" v="5387" actId="20577"/>
        <pc:sldMkLst>
          <pc:docMk/>
          <pc:sldMk cId="3263961086" sldId="336"/>
        </pc:sldMkLst>
        <pc:spChg chg="add mod">
          <ac:chgData name="Hakola Antti" userId="65992f85-13c6-4cb4-8e3e-57db52c3c016" providerId="ADAL" clId="{44CEE460-A980-4235-8868-6CB55E8FC4B1}" dt="2024-11-19T15:56:29.479" v="5287" actId="20577"/>
          <ac:spMkLst>
            <pc:docMk/>
            <pc:sldMk cId="3263961086" sldId="336"/>
            <ac:spMk id="2" creationId="{607A9236-CBCF-16AE-5E5D-C6D95B47FF77}"/>
          </ac:spMkLst>
        </pc:spChg>
        <pc:spChg chg="mod">
          <ac:chgData name="Hakola Antti" userId="65992f85-13c6-4cb4-8e3e-57db52c3c016" providerId="ADAL" clId="{44CEE460-A980-4235-8868-6CB55E8FC4B1}" dt="2024-11-19T15:58:56.422" v="5307" actId="20577"/>
          <ac:spMkLst>
            <pc:docMk/>
            <pc:sldMk cId="3263961086" sldId="336"/>
            <ac:spMk id="5" creationId="{8358264E-EB6F-EC01-0C2C-781FE60B9A1C}"/>
          </ac:spMkLst>
        </pc:spChg>
        <pc:spChg chg="mod">
          <ac:chgData name="Hakola Antti" userId="65992f85-13c6-4cb4-8e3e-57db52c3c016" providerId="ADAL" clId="{44CEE460-A980-4235-8868-6CB55E8FC4B1}" dt="2024-11-19T16:08:54.378" v="5379" actId="207"/>
          <ac:spMkLst>
            <pc:docMk/>
            <pc:sldMk cId="3263961086" sldId="336"/>
            <ac:spMk id="8" creationId="{3AB06EC4-40FD-E1E2-997C-465D92BB9169}"/>
          </ac:spMkLst>
        </pc:spChg>
        <pc:spChg chg="mod">
          <ac:chgData name="Hakola Antti" userId="65992f85-13c6-4cb4-8e3e-57db52c3c016" providerId="ADAL" clId="{44CEE460-A980-4235-8868-6CB55E8FC4B1}" dt="2024-11-19T10:11:47.585" v="2769" actId="1076"/>
          <ac:spMkLst>
            <pc:docMk/>
            <pc:sldMk cId="3263961086" sldId="336"/>
            <ac:spMk id="9" creationId="{BF7E3AF7-8537-BC14-0D77-AA7D58580C79}"/>
          </ac:spMkLst>
        </pc:spChg>
        <pc:spChg chg="mod">
          <ac:chgData name="Hakola Antti" userId="65992f85-13c6-4cb4-8e3e-57db52c3c016" providerId="ADAL" clId="{44CEE460-A980-4235-8868-6CB55E8FC4B1}" dt="2024-11-19T16:09:08.182" v="5387" actId="20577"/>
          <ac:spMkLst>
            <pc:docMk/>
            <pc:sldMk cId="3263961086" sldId="336"/>
            <ac:spMk id="10" creationId="{3B30362A-ED66-26F0-A609-B107C18D4DCB}"/>
          </ac:spMkLst>
        </pc:spChg>
      </pc:sldChg>
      <pc:sldChg chg="addSp modSp mod">
        <pc:chgData name="Hakola Antti" userId="65992f85-13c6-4cb4-8e3e-57db52c3c016" providerId="ADAL" clId="{44CEE460-A980-4235-8868-6CB55E8FC4B1}" dt="2024-11-19T16:15:47.537" v="5403" actId="1076"/>
        <pc:sldMkLst>
          <pc:docMk/>
          <pc:sldMk cId="3987015296" sldId="337"/>
        </pc:sldMkLst>
        <pc:spChg chg="add mod">
          <ac:chgData name="Hakola Antti" userId="65992f85-13c6-4cb4-8e3e-57db52c3c016" providerId="ADAL" clId="{44CEE460-A980-4235-8868-6CB55E8FC4B1}" dt="2024-11-19T16:15:47.537" v="5403" actId="1076"/>
          <ac:spMkLst>
            <pc:docMk/>
            <pc:sldMk cId="3987015296" sldId="337"/>
            <ac:spMk id="2" creationId="{203982BD-D50E-56C5-D283-5E8D2CA7001E}"/>
          </ac:spMkLst>
        </pc:spChg>
        <pc:spChg chg="mod">
          <ac:chgData name="Hakola Antti" userId="65992f85-13c6-4cb4-8e3e-57db52c3c016" providerId="ADAL" clId="{44CEE460-A980-4235-8868-6CB55E8FC4B1}" dt="2024-11-19T16:00:42.351" v="5326" actId="20577"/>
          <ac:spMkLst>
            <pc:docMk/>
            <pc:sldMk cId="3987015296" sldId="337"/>
            <ac:spMk id="5" creationId="{372620E3-B2BD-D947-9441-7D725589FA25}"/>
          </ac:spMkLst>
        </pc:spChg>
        <pc:spChg chg="mod">
          <ac:chgData name="Hakola Antti" userId="65992f85-13c6-4cb4-8e3e-57db52c3c016" providerId="ADAL" clId="{44CEE460-A980-4235-8868-6CB55E8FC4B1}" dt="2024-11-19T16:15:44.358" v="5402"/>
          <ac:spMkLst>
            <pc:docMk/>
            <pc:sldMk cId="3987015296" sldId="337"/>
            <ac:spMk id="7" creationId="{63696996-9AE4-66B9-C498-75E0A184EEB3}"/>
          </ac:spMkLst>
        </pc:spChg>
        <pc:spChg chg="mod">
          <ac:chgData name="Hakola Antti" userId="65992f85-13c6-4cb4-8e3e-57db52c3c016" providerId="ADAL" clId="{44CEE460-A980-4235-8868-6CB55E8FC4B1}" dt="2024-11-19T10:15:47.319" v="2810" actId="114"/>
          <ac:spMkLst>
            <pc:docMk/>
            <pc:sldMk cId="3987015296" sldId="337"/>
            <ac:spMk id="16" creationId="{910FB4F0-9758-E649-C84B-7D554D553DF4}"/>
          </ac:spMkLst>
        </pc:spChg>
        <pc:spChg chg="mod">
          <ac:chgData name="Hakola Antti" userId="65992f85-13c6-4cb4-8e3e-57db52c3c016" providerId="ADAL" clId="{44CEE460-A980-4235-8868-6CB55E8FC4B1}" dt="2024-11-19T10:15:47.319" v="2810" actId="114"/>
          <ac:spMkLst>
            <pc:docMk/>
            <pc:sldMk cId="3987015296" sldId="337"/>
            <ac:spMk id="17" creationId="{37042BC0-DCE2-A088-0554-52E72C687A7B}"/>
          </ac:spMkLst>
        </pc:spChg>
      </pc:sldChg>
      <pc:sldChg chg="modSp mod">
        <pc:chgData name="Hakola Antti" userId="65992f85-13c6-4cb4-8e3e-57db52c3c016" providerId="ADAL" clId="{44CEE460-A980-4235-8868-6CB55E8FC4B1}" dt="2024-11-19T16:09:39.637" v="5390" actId="114"/>
        <pc:sldMkLst>
          <pc:docMk/>
          <pc:sldMk cId="2976066527" sldId="338"/>
        </pc:sldMkLst>
        <pc:spChg chg="mod">
          <ac:chgData name="Hakola Antti" userId="65992f85-13c6-4cb4-8e3e-57db52c3c016" providerId="ADAL" clId="{44CEE460-A980-4235-8868-6CB55E8FC4B1}" dt="2024-11-19T15:58:49.423" v="5305" actId="20577"/>
          <ac:spMkLst>
            <pc:docMk/>
            <pc:sldMk cId="2976066527" sldId="338"/>
            <ac:spMk id="10" creationId="{CF524DA8-9F83-5A46-6850-A4BC4118CCE2}"/>
          </ac:spMkLst>
        </pc:spChg>
        <pc:spChg chg="mod">
          <ac:chgData name="Hakola Antti" userId="65992f85-13c6-4cb4-8e3e-57db52c3c016" providerId="ADAL" clId="{44CEE460-A980-4235-8868-6CB55E8FC4B1}" dt="2024-11-19T16:09:39.637" v="5390" actId="114"/>
          <ac:spMkLst>
            <pc:docMk/>
            <pc:sldMk cId="2976066527" sldId="338"/>
            <ac:spMk id="12" creationId="{6DEA89BF-4CE0-745C-BA6F-C5331D522C22}"/>
          </ac:spMkLst>
        </pc:spChg>
        <pc:spChg chg="mod">
          <ac:chgData name="Hakola Antti" userId="65992f85-13c6-4cb4-8e3e-57db52c3c016" providerId="ADAL" clId="{44CEE460-A980-4235-8868-6CB55E8FC4B1}" dt="2024-11-19T15:57:27.883" v="5293" actId="6549"/>
          <ac:spMkLst>
            <pc:docMk/>
            <pc:sldMk cId="2976066527" sldId="338"/>
            <ac:spMk id="14" creationId="{1068A37F-4300-C73B-7C9A-EDEE35E27925}"/>
          </ac:spMkLst>
        </pc:spChg>
      </pc:sldChg>
      <pc:sldChg chg="modSp mod">
        <pc:chgData name="Hakola Antti" userId="65992f85-13c6-4cb4-8e3e-57db52c3c016" providerId="ADAL" clId="{44CEE460-A980-4235-8868-6CB55E8FC4B1}" dt="2024-11-19T16:10:08.445" v="5393" actId="207"/>
        <pc:sldMkLst>
          <pc:docMk/>
          <pc:sldMk cId="1625978899" sldId="339"/>
        </pc:sldMkLst>
        <pc:spChg chg="mod">
          <ac:chgData name="Hakola Antti" userId="65992f85-13c6-4cb4-8e3e-57db52c3c016" providerId="ADAL" clId="{44CEE460-A980-4235-8868-6CB55E8FC4B1}" dt="2024-11-19T15:58:38.428" v="5301" actId="20577"/>
          <ac:spMkLst>
            <pc:docMk/>
            <pc:sldMk cId="1625978899" sldId="339"/>
            <ac:spMk id="10" creationId="{CF524DA8-9F83-5A46-6850-A4BC4118CCE2}"/>
          </ac:spMkLst>
        </pc:spChg>
        <pc:spChg chg="mod">
          <ac:chgData name="Hakola Antti" userId="65992f85-13c6-4cb4-8e3e-57db52c3c016" providerId="ADAL" clId="{44CEE460-A980-4235-8868-6CB55E8FC4B1}" dt="2024-11-19T15:58:04.869" v="5294" actId="114"/>
          <ac:spMkLst>
            <pc:docMk/>
            <pc:sldMk cId="1625978899" sldId="339"/>
            <ac:spMk id="12" creationId="{6DEA89BF-4CE0-745C-BA6F-C5331D522C22}"/>
          </ac:spMkLst>
        </pc:spChg>
        <pc:spChg chg="mod">
          <ac:chgData name="Hakola Antti" userId="65992f85-13c6-4cb4-8e3e-57db52c3c016" providerId="ADAL" clId="{44CEE460-A980-4235-8868-6CB55E8FC4B1}" dt="2024-11-19T16:10:08.445" v="5393" actId="207"/>
          <ac:spMkLst>
            <pc:docMk/>
            <pc:sldMk cId="1625978899" sldId="339"/>
            <ac:spMk id="13" creationId="{49DB26BC-18A6-B7A2-B15C-77D653B837B0}"/>
          </ac:spMkLst>
        </pc:spChg>
        <pc:spChg chg="mod">
          <ac:chgData name="Hakola Antti" userId="65992f85-13c6-4cb4-8e3e-57db52c3c016" providerId="ADAL" clId="{44CEE460-A980-4235-8868-6CB55E8FC4B1}" dt="2024-11-19T15:58:20.512" v="5297" actId="20577"/>
          <ac:spMkLst>
            <pc:docMk/>
            <pc:sldMk cId="1625978899" sldId="339"/>
            <ac:spMk id="17" creationId="{638303B3-B257-ED46-587F-2D16E716C865}"/>
          </ac:spMkLst>
        </pc:spChg>
      </pc:sldChg>
      <pc:sldChg chg="modSp mod">
        <pc:chgData name="Hakola Antti" userId="65992f85-13c6-4cb4-8e3e-57db52c3c016" providerId="ADAL" clId="{44CEE460-A980-4235-8868-6CB55E8FC4B1}" dt="2024-11-19T16:16:51.100" v="5410" actId="113"/>
        <pc:sldMkLst>
          <pc:docMk/>
          <pc:sldMk cId="3163321505" sldId="340"/>
        </pc:sldMkLst>
        <pc:spChg chg="mod">
          <ac:chgData name="Hakola Antti" userId="65992f85-13c6-4cb4-8e3e-57db52c3c016" providerId="ADAL" clId="{44CEE460-A980-4235-8868-6CB55E8FC4B1}" dt="2024-11-19T16:16:51.100" v="5410" actId="113"/>
          <ac:spMkLst>
            <pc:docMk/>
            <pc:sldMk cId="3163321505" sldId="340"/>
            <ac:spMk id="6" creationId="{2E3039FA-4041-760F-050A-3413256C1D37}"/>
          </ac:spMkLst>
        </pc:spChg>
        <pc:spChg chg="mod">
          <ac:chgData name="Hakola Antti" userId="65992f85-13c6-4cb4-8e3e-57db52c3c016" providerId="ADAL" clId="{44CEE460-A980-4235-8868-6CB55E8FC4B1}" dt="2024-11-19T10:16:21.540" v="2813" actId="113"/>
          <ac:spMkLst>
            <pc:docMk/>
            <pc:sldMk cId="3163321505" sldId="340"/>
            <ac:spMk id="8" creationId="{D622CA07-EE9A-7532-71FE-6BB392EE8F82}"/>
          </ac:spMkLst>
        </pc:spChg>
      </pc:sldChg>
      <pc:sldChg chg="modSp mod">
        <pc:chgData name="Hakola Antti" userId="65992f85-13c6-4cb4-8e3e-57db52c3c016" providerId="ADAL" clId="{44CEE460-A980-4235-8868-6CB55E8FC4B1}" dt="2024-11-19T16:17:26.407" v="5414" actId="20577"/>
        <pc:sldMkLst>
          <pc:docMk/>
          <pc:sldMk cId="3968799422" sldId="341"/>
        </pc:sldMkLst>
        <pc:spChg chg="mod">
          <ac:chgData name="Hakola Antti" userId="65992f85-13c6-4cb4-8e3e-57db52c3c016" providerId="ADAL" clId="{44CEE460-A980-4235-8868-6CB55E8FC4B1}" dt="2024-11-19T16:17:26.407" v="5414" actId="20577"/>
          <ac:spMkLst>
            <pc:docMk/>
            <pc:sldMk cId="3968799422" sldId="341"/>
            <ac:spMk id="6" creationId="{DC4CAB6D-16FF-C978-1FAF-AD99E88723F8}"/>
          </ac:spMkLst>
        </pc:spChg>
      </pc:sldChg>
      <pc:sldChg chg="modSp mod">
        <pc:chgData name="Hakola Antti" userId="65992f85-13c6-4cb4-8e3e-57db52c3c016" providerId="ADAL" clId="{44CEE460-A980-4235-8868-6CB55E8FC4B1}" dt="2024-11-19T18:12:32.971" v="5609" actId="20577"/>
        <pc:sldMkLst>
          <pc:docMk/>
          <pc:sldMk cId="1196517346" sldId="345"/>
        </pc:sldMkLst>
        <pc:spChg chg="mod">
          <ac:chgData name="Hakola Antti" userId="65992f85-13c6-4cb4-8e3e-57db52c3c016" providerId="ADAL" clId="{44CEE460-A980-4235-8868-6CB55E8FC4B1}" dt="2024-11-19T18:12:32.971" v="5609" actId="20577"/>
          <ac:spMkLst>
            <pc:docMk/>
            <pc:sldMk cId="1196517346" sldId="345"/>
            <ac:spMk id="7" creationId="{24AC1CFC-8245-8218-0BF8-F184A4906625}"/>
          </ac:spMkLst>
        </pc:spChg>
        <pc:spChg chg="mod">
          <ac:chgData name="Hakola Antti" userId="65992f85-13c6-4cb4-8e3e-57db52c3c016" providerId="ADAL" clId="{44CEE460-A980-4235-8868-6CB55E8FC4B1}" dt="2024-11-19T10:17:52.808" v="2826" actId="20577"/>
          <ac:spMkLst>
            <pc:docMk/>
            <pc:sldMk cId="1196517346" sldId="345"/>
            <ac:spMk id="9" creationId="{B5E302CE-8E08-CB40-2B83-48427602FF42}"/>
          </ac:spMkLst>
        </pc:spChg>
        <pc:picChg chg="mod">
          <ac:chgData name="Hakola Antti" userId="65992f85-13c6-4cb4-8e3e-57db52c3c016" providerId="ADAL" clId="{44CEE460-A980-4235-8868-6CB55E8FC4B1}" dt="2024-11-19T10:18:01.128" v="2828" actId="1076"/>
          <ac:picMkLst>
            <pc:docMk/>
            <pc:sldMk cId="1196517346" sldId="345"/>
            <ac:picMk id="10" creationId="{D8318D6B-00EC-B873-65DF-3EE3D7BCD4B9}"/>
          </ac:picMkLst>
        </pc:picChg>
      </pc:sldChg>
      <pc:sldChg chg="modSp mod">
        <pc:chgData name="Hakola Antti" userId="65992f85-13c6-4cb4-8e3e-57db52c3c016" providerId="ADAL" clId="{44CEE460-A980-4235-8868-6CB55E8FC4B1}" dt="2024-11-19T18:19:52.142" v="5775" actId="113"/>
        <pc:sldMkLst>
          <pc:docMk/>
          <pc:sldMk cId="2730212166" sldId="346"/>
        </pc:sldMkLst>
        <pc:spChg chg="mod">
          <ac:chgData name="Hakola Antti" userId="65992f85-13c6-4cb4-8e3e-57db52c3c016" providerId="ADAL" clId="{44CEE460-A980-4235-8868-6CB55E8FC4B1}" dt="2024-11-19T18:19:52.142" v="5775" actId="113"/>
          <ac:spMkLst>
            <pc:docMk/>
            <pc:sldMk cId="2730212166" sldId="346"/>
            <ac:spMk id="11" creationId="{0BDBBC41-7BFA-3CCD-BF7E-3A02C35F9466}"/>
          </ac:spMkLst>
        </pc:spChg>
      </pc:sldChg>
      <pc:sldChg chg="modSp mod">
        <pc:chgData name="Hakola Antti" userId="65992f85-13c6-4cb4-8e3e-57db52c3c016" providerId="ADAL" clId="{44CEE460-A980-4235-8868-6CB55E8FC4B1}" dt="2024-11-19T18:22:10.445" v="5841" actId="113"/>
        <pc:sldMkLst>
          <pc:docMk/>
          <pc:sldMk cId="2330686365" sldId="347"/>
        </pc:sldMkLst>
        <pc:spChg chg="mod">
          <ac:chgData name="Hakola Antti" userId="65992f85-13c6-4cb4-8e3e-57db52c3c016" providerId="ADAL" clId="{44CEE460-A980-4235-8868-6CB55E8FC4B1}" dt="2024-11-19T18:22:10.445" v="5841" actId="113"/>
          <ac:spMkLst>
            <pc:docMk/>
            <pc:sldMk cId="2330686365" sldId="347"/>
            <ac:spMk id="17" creationId="{D3CBD0A9-6A2A-71EF-0441-8F926C0F705B}"/>
          </ac:spMkLst>
        </pc:spChg>
      </pc:sldChg>
      <pc:sldChg chg="modSp mod">
        <pc:chgData name="Hakola Antti" userId="65992f85-13c6-4cb4-8e3e-57db52c3c016" providerId="ADAL" clId="{44CEE460-A980-4235-8868-6CB55E8FC4B1}" dt="2024-11-19T18:21:09.742" v="5828" actId="207"/>
        <pc:sldMkLst>
          <pc:docMk/>
          <pc:sldMk cId="1050136533" sldId="348"/>
        </pc:sldMkLst>
        <pc:spChg chg="mod">
          <ac:chgData name="Hakola Antti" userId="65992f85-13c6-4cb4-8e3e-57db52c3c016" providerId="ADAL" clId="{44CEE460-A980-4235-8868-6CB55E8FC4B1}" dt="2024-11-19T18:21:09.742" v="5828" actId="207"/>
          <ac:spMkLst>
            <pc:docMk/>
            <pc:sldMk cId="1050136533" sldId="348"/>
            <ac:spMk id="15" creationId="{A6025C5E-09F8-5D9A-674E-13BDBB7E616B}"/>
          </ac:spMkLst>
        </pc:spChg>
      </pc:sldChg>
      <pc:sldChg chg="modSp mod">
        <pc:chgData name="Hakola Antti" userId="65992f85-13c6-4cb4-8e3e-57db52c3c016" providerId="ADAL" clId="{44CEE460-A980-4235-8868-6CB55E8FC4B1}" dt="2024-11-19T18:24:35.017" v="5849" actId="113"/>
        <pc:sldMkLst>
          <pc:docMk/>
          <pc:sldMk cId="791458568" sldId="349"/>
        </pc:sldMkLst>
        <pc:spChg chg="mod">
          <ac:chgData name="Hakola Antti" userId="65992f85-13c6-4cb4-8e3e-57db52c3c016" providerId="ADAL" clId="{44CEE460-A980-4235-8868-6CB55E8FC4B1}" dt="2024-11-19T18:24:35.017" v="5849" actId="113"/>
          <ac:spMkLst>
            <pc:docMk/>
            <pc:sldMk cId="791458568" sldId="349"/>
            <ac:spMk id="27" creationId="{2D4C5D4A-1B8C-924B-BF7C-AF3F7C4A9D12}"/>
          </ac:spMkLst>
        </pc:spChg>
      </pc:sldChg>
      <pc:sldChg chg="modSp mod">
        <pc:chgData name="Hakola Antti" userId="65992f85-13c6-4cb4-8e3e-57db52c3c016" providerId="ADAL" clId="{44CEE460-A980-4235-8868-6CB55E8FC4B1}" dt="2024-11-19T18:23:54.806" v="5846" actId="20577"/>
        <pc:sldMkLst>
          <pc:docMk/>
          <pc:sldMk cId="1112326807" sldId="350"/>
        </pc:sldMkLst>
        <pc:spChg chg="mod">
          <ac:chgData name="Hakola Antti" userId="65992f85-13c6-4cb4-8e3e-57db52c3c016" providerId="ADAL" clId="{44CEE460-A980-4235-8868-6CB55E8FC4B1}" dt="2024-11-19T18:23:54.806" v="5846" actId="20577"/>
          <ac:spMkLst>
            <pc:docMk/>
            <pc:sldMk cId="1112326807" sldId="350"/>
            <ac:spMk id="8" creationId="{70286B1E-4D06-94BA-9D29-A5F35E63A316}"/>
          </ac:spMkLst>
        </pc:spChg>
      </pc:sldChg>
      <pc:sldChg chg="addSp modSp mod">
        <pc:chgData name="Hakola Antti" userId="65992f85-13c6-4cb4-8e3e-57db52c3c016" providerId="ADAL" clId="{44CEE460-A980-4235-8868-6CB55E8FC4B1}" dt="2024-11-19T18:19:01.813" v="5769" actId="14100"/>
        <pc:sldMkLst>
          <pc:docMk/>
          <pc:sldMk cId="3428779983" sldId="351"/>
        </pc:sldMkLst>
        <pc:spChg chg="add mod">
          <ac:chgData name="Hakola Antti" userId="65992f85-13c6-4cb4-8e3e-57db52c3c016" providerId="ADAL" clId="{44CEE460-A980-4235-8868-6CB55E8FC4B1}" dt="2024-11-19T18:18:43.373" v="5764" actId="14100"/>
          <ac:spMkLst>
            <pc:docMk/>
            <pc:sldMk cId="3428779983" sldId="351"/>
            <ac:spMk id="2" creationId="{2F37404D-C528-07C1-6780-2D37B05D8F8B}"/>
          </ac:spMkLst>
        </pc:spChg>
        <pc:spChg chg="mod">
          <ac:chgData name="Hakola Antti" userId="65992f85-13c6-4cb4-8e3e-57db52c3c016" providerId="ADAL" clId="{44CEE460-A980-4235-8868-6CB55E8FC4B1}" dt="2024-11-19T18:18:33.129" v="5761" actId="6549"/>
          <ac:spMkLst>
            <pc:docMk/>
            <pc:sldMk cId="3428779983" sldId="351"/>
            <ac:spMk id="12" creationId="{3B1DDB0E-6214-D44B-F5CF-445389D85DC2}"/>
          </ac:spMkLst>
        </pc:spChg>
        <pc:spChg chg="mod">
          <ac:chgData name="Hakola Antti" userId="65992f85-13c6-4cb4-8e3e-57db52c3c016" providerId="ADAL" clId="{44CEE460-A980-4235-8868-6CB55E8FC4B1}" dt="2024-11-19T18:14:08.467" v="5655" actId="6549"/>
          <ac:spMkLst>
            <pc:docMk/>
            <pc:sldMk cId="3428779983" sldId="351"/>
            <ac:spMk id="19" creationId="{B0E909CD-4A77-6FF3-B1A5-018B281409F9}"/>
          </ac:spMkLst>
        </pc:spChg>
        <pc:picChg chg="mod">
          <ac:chgData name="Hakola Antti" userId="65992f85-13c6-4cb4-8e3e-57db52c3c016" providerId="ADAL" clId="{44CEE460-A980-4235-8868-6CB55E8FC4B1}" dt="2024-11-19T18:18:54.878" v="5767" actId="14100"/>
          <ac:picMkLst>
            <pc:docMk/>
            <pc:sldMk cId="3428779983" sldId="351"/>
            <ac:picMk id="13" creationId="{135BFDA7-D0A7-7C2A-EB2B-7C6D86263A54}"/>
          </ac:picMkLst>
        </pc:picChg>
        <pc:picChg chg="mod">
          <ac:chgData name="Hakola Antti" userId="65992f85-13c6-4cb4-8e3e-57db52c3c016" providerId="ADAL" clId="{44CEE460-A980-4235-8868-6CB55E8FC4B1}" dt="2024-11-19T18:19:01.813" v="5769" actId="14100"/>
          <ac:picMkLst>
            <pc:docMk/>
            <pc:sldMk cId="3428779983" sldId="351"/>
            <ac:picMk id="15" creationId="{F17246BA-4C11-B4BB-FF09-06E1F6FEB845}"/>
          </ac:picMkLst>
        </pc:picChg>
        <pc:picChg chg="mod">
          <ac:chgData name="Hakola Antti" userId="65992f85-13c6-4cb4-8e3e-57db52c3c016" providerId="ADAL" clId="{44CEE460-A980-4235-8868-6CB55E8FC4B1}" dt="2024-11-19T18:18:51.839" v="5766" actId="14100"/>
          <ac:picMkLst>
            <pc:docMk/>
            <pc:sldMk cId="3428779983" sldId="351"/>
            <ac:picMk id="18" creationId="{430D1600-2971-0CD5-41FD-0C8C86FF2932}"/>
          </ac:picMkLst>
        </pc:picChg>
      </pc:sldChg>
      <pc:sldChg chg="modSp mod">
        <pc:chgData name="Hakola Antti" userId="65992f85-13c6-4cb4-8e3e-57db52c3c016" providerId="ADAL" clId="{44CEE460-A980-4235-8868-6CB55E8FC4B1}" dt="2024-11-19T18:25:02.280" v="5854" actId="114"/>
        <pc:sldMkLst>
          <pc:docMk/>
          <pc:sldMk cId="2952217670" sldId="352"/>
        </pc:sldMkLst>
        <pc:spChg chg="mod">
          <ac:chgData name="Hakola Antti" userId="65992f85-13c6-4cb4-8e3e-57db52c3c016" providerId="ADAL" clId="{44CEE460-A980-4235-8868-6CB55E8FC4B1}" dt="2024-11-19T18:25:02.280" v="5854" actId="114"/>
          <ac:spMkLst>
            <pc:docMk/>
            <pc:sldMk cId="2952217670" sldId="352"/>
            <ac:spMk id="6" creationId="{1E41634D-747D-3515-FC94-F4E05EAA8E12}"/>
          </ac:spMkLst>
        </pc:spChg>
        <pc:spChg chg="mod">
          <ac:chgData name="Hakola Antti" userId="65992f85-13c6-4cb4-8e3e-57db52c3c016" providerId="ADAL" clId="{44CEE460-A980-4235-8868-6CB55E8FC4B1}" dt="2024-11-19T18:24:49.280" v="5851" actId="20577"/>
          <ac:spMkLst>
            <pc:docMk/>
            <pc:sldMk cId="2952217670" sldId="352"/>
            <ac:spMk id="48" creationId="{1B245086-A58C-F5B7-C626-61A44BA03811}"/>
          </ac:spMkLst>
        </pc:spChg>
      </pc:sldChg>
      <pc:sldChg chg="modSp mod">
        <pc:chgData name="Hakola Antti" userId="65992f85-13c6-4cb4-8e3e-57db52c3c016" providerId="ADAL" clId="{44CEE460-A980-4235-8868-6CB55E8FC4B1}" dt="2024-11-19T18:27:15.876" v="5869" actId="207"/>
        <pc:sldMkLst>
          <pc:docMk/>
          <pc:sldMk cId="45433520" sldId="353"/>
        </pc:sldMkLst>
        <pc:spChg chg="mod">
          <ac:chgData name="Hakola Antti" userId="65992f85-13c6-4cb4-8e3e-57db52c3c016" providerId="ADAL" clId="{44CEE460-A980-4235-8868-6CB55E8FC4B1}" dt="2024-11-19T18:27:15.876" v="5869" actId="207"/>
          <ac:spMkLst>
            <pc:docMk/>
            <pc:sldMk cId="45433520" sldId="353"/>
            <ac:spMk id="10" creationId="{47F1C28D-B653-6E70-111C-1DC38F7D05F1}"/>
          </ac:spMkLst>
        </pc:spChg>
      </pc:sldChg>
      <pc:sldChg chg="modSp mod">
        <pc:chgData name="Hakola Antti" userId="65992f85-13c6-4cb4-8e3e-57db52c3c016" providerId="ADAL" clId="{44CEE460-A980-4235-8868-6CB55E8FC4B1}" dt="2024-11-19T10:23:03.324" v="2893" actId="20577"/>
        <pc:sldMkLst>
          <pc:docMk/>
          <pc:sldMk cId="3999968330" sldId="354"/>
        </pc:sldMkLst>
        <pc:spChg chg="mod">
          <ac:chgData name="Hakola Antti" userId="65992f85-13c6-4cb4-8e3e-57db52c3c016" providerId="ADAL" clId="{44CEE460-A980-4235-8868-6CB55E8FC4B1}" dt="2024-11-19T10:23:03.324" v="2893" actId="20577"/>
          <ac:spMkLst>
            <pc:docMk/>
            <pc:sldMk cId="3999968330" sldId="354"/>
            <ac:spMk id="5" creationId="{4B35F985-8C7E-E525-C219-FB96A371684C}"/>
          </ac:spMkLst>
        </pc:spChg>
      </pc:sldChg>
      <pc:sldChg chg="modSp mod">
        <pc:chgData name="Hakola Antti" userId="65992f85-13c6-4cb4-8e3e-57db52c3c016" providerId="ADAL" clId="{44CEE460-A980-4235-8868-6CB55E8FC4B1}" dt="2024-11-19T18:29:03.808" v="5988" actId="20577"/>
        <pc:sldMkLst>
          <pc:docMk/>
          <pc:sldMk cId="976975781" sldId="355"/>
        </pc:sldMkLst>
        <pc:spChg chg="mod">
          <ac:chgData name="Hakola Antti" userId="65992f85-13c6-4cb4-8e3e-57db52c3c016" providerId="ADAL" clId="{44CEE460-A980-4235-8868-6CB55E8FC4B1}" dt="2024-11-19T18:27:46.670" v="5877" actId="207"/>
          <ac:spMkLst>
            <pc:docMk/>
            <pc:sldMk cId="976975781" sldId="355"/>
            <ac:spMk id="6" creationId="{04C7B984-97CB-E8C7-0027-D22E90BFEA24}"/>
          </ac:spMkLst>
        </pc:spChg>
        <pc:spChg chg="mod">
          <ac:chgData name="Hakola Antti" userId="65992f85-13c6-4cb4-8e3e-57db52c3c016" providerId="ADAL" clId="{44CEE460-A980-4235-8868-6CB55E8FC4B1}" dt="2024-11-19T18:29:03.808" v="5988" actId="20577"/>
          <ac:spMkLst>
            <pc:docMk/>
            <pc:sldMk cId="976975781" sldId="355"/>
            <ac:spMk id="8" creationId="{F5B823A0-9C37-CA8E-F1F9-978C0332AE5B}"/>
          </ac:spMkLst>
        </pc:spChg>
      </pc:sldChg>
      <pc:sldChg chg="modSp mod">
        <pc:chgData name="Hakola Antti" userId="65992f85-13c6-4cb4-8e3e-57db52c3c016" providerId="ADAL" clId="{44CEE460-A980-4235-8868-6CB55E8FC4B1}" dt="2024-11-19T18:31:52.891" v="6029" actId="1076"/>
        <pc:sldMkLst>
          <pc:docMk/>
          <pc:sldMk cId="2245279970" sldId="356"/>
        </pc:sldMkLst>
        <pc:spChg chg="mod">
          <ac:chgData name="Hakola Antti" userId="65992f85-13c6-4cb4-8e3e-57db52c3c016" providerId="ADAL" clId="{44CEE460-A980-4235-8868-6CB55E8FC4B1}" dt="2024-11-19T10:23:24.015" v="2894" actId="6549"/>
          <ac:spMkLst>
            <pc:docMk/>
            <pc:sldMk cId="2245279970" sldId="356"/>
            <ac:spMk id="7" creationId="{3658BD6C-D444-5B67-F5D5-B9BC00981F51}"/>
          </ac:spMkLst>
        </pc:spChg>
        <pc:spChg chg="mod">
          <ac:chgData name="Hakola Antti" userId="65992f85-13c6-4cb4-8e3e-57db52c3c016" providerId="ADAL" clId="{44CEE460-A980-4235-8868-6CB55E8FC4B1}" dt="2024-11-19T18:31:49.580" v="6028" actId="6549"/>
          <ac:spMkLst>
            <pc:docMk/>
            <pc:sldMk cId="2245279970" sldId="356"/>
            <ac:spMk id="8" creationId="{4AC8F749-C450-0E60-73B4-7F06C6B895B6}"/>
          </ac:spMkLst>
        </pc:spChg>
        <pc:spChg chg="mod">
          <ac:chgData name="Hakola Antti" userId="65992f85-13c6-4cb4-8e3e-57db52c3c016" providerId="ADAL" clId="{44CEE460-A980-4235-8868-6CB55E8FC4B1}" dt="2024-11-19T18:31:52.891" v="6029" actId="1076"/>
          <ac:spMkLst>
            <pc:docMk/>
            <pc:sldMk cId="2245279970" sldId="356"/>
            <ac:spMk id="11" creationId="{F3873614-C391-FFB6-D0D4-4D84C83A4E30}"/>
          </ac:spMkLst>
        </pc:spChg>
      </pc:sldChg>
      <pc:sldChg chg="modSp mod">
        <pc:chgData name="Hakola Antti" userId="65992f85-13c6-4cb4-8e3e-57db52c3c016" providerId="ADAL" clId="{44CEE460-A980-4235-8868-6CB55E8FC4B1}" dt="2024-11-19T18:34:06.307" v="6043" actId="113"/>
        <pc:sldMkLst>
          <pc:docMk/>
          <pc:sldMk cId="1832925764" sldId="357"/>
        </pc:sldMkLst>
        <pc:spChg chg="mod">
          <ac:chgData name="Hakola Antti" userId="65992f85-13c6-4cb4-8e3e-57db52c3c016" providerId="ADAL" clId="{44CEE460-A980-4235-8868-6CB55E8FC4B1}" dt="2024-11-19T18:34:06.307" v="6043" actId="113"/>
          <ac:spMkLst>
            <pc:docMk/>
            <pc:sldMk cId="1832925764" sldId="357"/>
            <ac:spMk id="8" creationId="{F7674D4C-DA62-ABE0-E8B8-63E96F5B9390}"/>
          </ac:spMkLst>
        </pc:spChg>
        <pc:spChg chg="mod">
          <ac:chgData name="Hakola Antti" userId="65992f85-13c6-4cb4-8e3e-57db52c3c016" providerId="ADAL" clId="{44CEE460-A980-4235-8868-6CB55E8FC4B1}" dt="2024-11-19T16:20:08.352" v="5571" actId="1035"/>
          <ac:spMkLst>
            <pc:docMk/>
            <pc:sldMk cId="1832925764" sldId="357"/>
            <ac:spMk id="11" creationId="{064B656B-ADA1-90F4-F20D-F9FD52F998F5}"/>
          </ac:spMkLst>
        </pc:spChg>
      </pc:sldChg>
      <pc:sldChg chg="modSp mod">
        <pc:chgData name="Hakola Antti" userId="65992f85-13c6-4cb4-8e3e-57db52c3c016" providerId="ADAL" clId="{44CEE460-A980-4235-8868-6CB55E8FC4B1}" dt="2024-11-19T18:32:59.219" v="6036" actId="207"/>
        <pc:sldMkLst>
          <pc:docMk/>
          <pc:sldMk cId="4182803673" sldId="358"/>
        </pc:sldMkLst>
        <pc:spChg chg="mod">
          <ac:chgData name="Hakola Antti" userId="65992f85-13c6-4cb4-8e3e-57db52c3c016" providerId="ADAL" clId="{44CEE460-A980-4235-8868-6CB55E8FC4B1}" dt="2024-11-19T18:32:59.219" v="6036" actId="207"/>
          <ac:spMkLst>
            <pc:docMk/>
            <pc:sldMk cId="4182803673" sldId="358"/>
            <ac:spMk id="8" creationId="{F7674D4C-DA62-ABE0-E8B8-63E96F5B9390}"/>
          </ac:spMkLst>
        </pc:spChg>
      </pc:sldChg>
      <pc:sldChg chg="addSp modSp mod">
        <pc:chgData name="Hakola Antti" userId="65992f85-13c6-4cb4-8e3e-57db52c3c016" providerId="ADAL" clId="{44CEE460-A980-4235-8868-6CB55E8FC4B1}" dt="2024-11-20T11:33:04.616" v="6095" actId="6549"/>
        <pc:sldMkLst>
          <pc:docMk/>
          <pc:sldMk cId="1722291048" sldId="361"/>
        </pc:sldMkLst>
        <pc:spChg chg="add mod">
          <ac:chgData name="Hakola Antti" userId="65992f85-13c6-4cb4-8e3e-57db52c3c016" providerId="ADAL" clId="{44CEE460-A980-4235-8868-6CB55E8FC4B1}" dt="2024-11-20T11:32:29.502" v="6087" actId="6549"/>
          <ac:spMkLst>
            <pc:docMk/>
            <pc:sldMk cId="1722291048" sldId="361"/>
            <ac:spMk id="2" creationId="{9B910313-D633-87D3-F475-C8E30EFBB5E1}"/>
          </ac:spMkLst>
        </pc:spChg>
        <pc:spChg chg="mod">
          <ac:chgData name="Hakola Antti" userId="65992f85-13c6-4cb4-8e3e-57db52c3c016" providerId="ADAL" clId="{44CEE460-A980-4235-8868-6CB55E8FC4B1}" dt="2024-11-20T11:33:04.616" v="6095" actId="6549"/>
          <ac:spMkLst>
            <pc:docMk/>
            <pc:sldMk cId="1722291048" sldId="361"/>
            <ac:spMk id="6" creationId="{9F327339-2F20-387E-D913-070276435640}"/>
          </ac:spMkLst>
        </pc:spChg>
        <pc:spChg chg="mod">
          <ac:chgData name="Hakola Antti" userId="65992f85-13c6-4cb4-8e3e-57db52c3c016" providerId="ADAL" clId="{44CEE460-A980-4235-8868-6CB55E8FC4B1}" dt="2024-11-19T10:22:48.218" v="2881" actId="20577"/>
          <ac:spMkLst>
            <pc:docMk/>
            <pc:sldMk cId="1722291048" sldId="361"/>
            <ac:spMk id="7" creationId="{FF49032F-EDA0-262E-76AB-9F3A4EF69C51}"/>
          </ac:spMkLst>
        </pc:spChg>
      </pc:sldChg>
      <pc:sldChg chg="modSp mod">
        <pc:chgData name="Hakola Antti" userId="65992f85-13c6-4cb4-8e3e-57db52c3c016" providerId="ADAL" clId="{44CEE460-A980-4235-8868-6CB55E8FC4B1}" dt="2024-11-20T11:37:56.651" v="6120" actId="115"/>
        <pc:sldMkLst>
          <pc:docMk/>
          <pc:sldMk cId="2906696676" sldId="362"/>
        </pc:sldMkLst>
        <pc:spChg chg="mod">
          <ac:chgData name="Hakola Antti" userId="65992f85-13c6-4cb4-8e3e-57db52c3c016" providerId="ADAL" clId="{44CEE460-A980-4235-8868-6CB55E8FC4B1}" dt="2024-11-19T10:24:55.834" v="2897" actId="20577"/>
          <ac:spMkLst>
            <pc:docMk/>
            <pc:sldMk cId="2906696676" sldId="362"/>
            <ac:spMk id="6" creationId="{95ED585B-5FE2-CDAA-732E-AB2D19C0DCEC}"/>
          </ac:spMkLst>
        </pc:spChg>
        <pc:spChg chg="mod">
          <ac:chgData name="Hakola Antti" userId="65992f85-13c6-4cb4-8e3e-57db52c3c016" providerId="ADAL" clId="{44CEE460-A980-4235-8868-6CB55E8FC4B1}" dt="2024-11-20T11:35:06.795" v="6115" actId="20577"/>
          <ac:spMkLst>
            <pc:docMk/>
            <pc:sldMk cId="2906696676" sldId="362"/>
            <ac:spMk id="7" creationId="{0D557CDD-AEFE-4530-40A2-843782EE2987}"/>
          </ac:spMkLst>
        </pc:spChg>
        <pc:spChg chg="mod">
          <ac:chgData name="Hakola Antti" userId="65992f85-13c6-4cb4-8e3e-57db52c3c016" providerId="ADAL" clId="{44CEE460-A980-4235-8868-6CB55E8FC4B1}" dt="2024-11-20T11:37:56.651" v="6120" actId="115"/>
          <ac:spMkLst>
            <pc:docMk/>
            <pc:sldMk cId="2906696676" sldId="362"/>
            <ac:spMk id="8" creationId="{DABD884C-6FBF-3A69-7FD5-EB1524A6AF85}"/>
          </ac:spMkLst>
        </pc:spChg>
      </pc:sldChg>
      <pc:sldChg chg="modSp mod">
        <pc:chgData name="Hakola Antti" userId="65992f85-13c6-4cb4-8e3e-57db52c3c016" providerId="ADAL" clId="{44CEE460-A980-4235-8868-6CB55E8FC4B1}" dt="2024-11-20T11:34:25.554" v="6111" actId="20577"/>
        <pc:sldMkLst>
          <pc:docMk/>
          <pc:sldMk cId="2581437356" sldId="363"/>
        </pc:sldMkLst>
        <pc:spChg chg="mod">
          <ac:chgData name="Hakola Antti" userId="65992f85-13c6-4cb4-8e3e-57db52c3c016" providerId="ADAL" clId="{44CEE460-A980-4235-8868-6CB55E8FC4B1}" dt="2024-11-20T11:34:09.720" v="6104" actId="6549"/>
          <ac:spMkLst>
            <pc:docMk/>
            <pc:sldMk cId="2581437356" sldId="363"/>
            <ac:spMk id="6" creationId="{9F327339-2F20-387E-D913-070276435640}"/>
          </ac:spMkLst>
        </pc:spChg>
        <pc:spChg chg="mod">
          <ac:chgData name="Hakola Antti" userId="65992f85-13c6-4cb4-8e3e-57db52c3c016" providerId="ADAL" clId="{44CEE460-A980-4235-8868-6CB55E8FC4B1}" dt="2024-11-19T10:25:30.720" v="2901" actId="20577"/>
          <ac:spMkLst>
            <pc:docMk/>
            <pc:sldMk cId="2581437356" sldId="363"/>
            <ac:spMk id="7" creationId="{FF49032F-EDA0-262E-76AB-9F3A4EF69C51}"/>
          </ac:spMkLst>
        </pc:spChg>
        <pc:spChg chg="mod">
          <ac:chgData name="Hakola Antti" userId="65992f85-13c6-4cb4-8e3e-57db52c3c016" providerId="ADAL" clId="{44CEE460-A980-4235-8868-6CB55E8FC4B1}" dt="2024-11-20T11:34:25.554" v="6111" actId="20577"/>
          <ac:spMkLst>
            <pc:docMk/>
            <pc:sldMk cId="2581437356" sldId="363"/>
            <ac:spMk id="26" creationId="{C13D0AFD-2755-3561-F877-9CF394B00B1E}"/>
          </ac:spMkLst>
        </pc:spChg>
      </pc:sldChg>
      <pc:sldChg chg="modSp mod">
        <pc:chgData name="Hakola Antti" userId="65992f85-13c6-4cb4-8e3e-57db52c3c016" providerId="ADAL" clId="{44CEE460-A980-4235-8868-6CB55E8FC4B1}" dt="2024-11-20T11:49:43.842" v="6420" actId="14100"/>
        <pc:sldMkLst>
          <pc:docMk/>
          <pc:sldMk cId="3999113512" sldId="364"/>
        </pc:sldMkLst>
        <pc:spChg chg="mod">
          <ac:chgData name="Hakola Antti" userId="65992f85-13c6-4cb4-8e3e-57db52c3c016" providerId="ADAL" clId="{44CEE460-A980-4235-8868-6CB55E8FC4B1}" dt="2024-11-19T10:26:02.693" v="2903" actId="20577"/>
          <ac:spMkLst>
            <pc:docMk/>
            <pc:sldMk cId="3999113512" sldId="364"/>
            <ac:spMk id="6" creationId="{73AFB33E-DB7E-D99F-C8E2-4328C29288EE}"/>
          </ac:spMkLst>
        </pc:spChg>
        <pc:spChg chg="mod">
          <ac:chgData name="Hakola Antti" userId="65992f85-13c6-4cb4-8e3e-57db52c3c016" providerId="ADAL" clId="{44CEE460-A980-4235-8868-6CB55E8FC4B1}" dt="2024-11-20T11:49:21.830" v="6416" actId="5793"/>
          <ac:spMkLst>
            <pc:docMk/>
            <pc:sldMk cId="3999113512" sldId="364"/>
            <ac:spMk id="8" creationId="{E88ECEA0-ED44-31E2-0D1F-5C00537621C9}"/>
          </ac:spMkLst>
        </pc:spChg>
        <pc:spChg chg="mod">
          <ac:chgData name="Hakola Antti" userId="65992f85-13c6-4cb4-8e3e-57db52c3c016" providerId="ADAL" clId="{44CEE460-A980-4235-8868-6CB55E8FC4B1}" dt="2024-11-20T11:49:28.185" v="6417" actId="1076"/>
          <ac:spMkLst>
            <pc:docMk/>
            <pc:sldMk cId="3999113512" sldId="364"/>
            <ac:spMk id="9" creationId="{05194E2A-1474-44CD-96E3-E17A2AD3044D}"/>
          </ac:spMkLst>
        </pc:spChg>
        <pc:spChg chg="mod">
          <ac:chgData name="Hakola Antti" userId="65992f85-13c6-4cb4-8e3e-57db52c3c016" providerId="ADAL" clId="{44CEE460-A980-4235-8868-6CB55E8FC4B1}" dt="2024-11-20T11:49:36.079" v="6418" actId="255"/>
          <ac:spMkLst>
            <pc:docMk/>
            <pc:sldMk cId="3999113512" sldId="364"/>
            <ac:spMk id="18" creationId="{5449A797-EF06-A043-6E75-052AC06DEDA6}"/>
          </ac:spMkLst>
        </pc:spChg>
        <pc:spChg chg="mod">
          <ac:chgData name="Hakola Antti" userId="65992f85-13c6-4cb4-8e3e-57db52c3c016" providerId="ADAL" clId="{44CEE460-A980-4235-8868-6CB55E8FC4B1}" dt="2024-11-20T11:49:43.842" v="6420" actId="14100"/>
          <ac:spMkLst>
            <pc:docMk/>
            <pc:sldMk cId="3999113512" sldId="364"/>
            <ac:spMk id="19" creationId="{21D8C413-B846-CC30-97BF-C2246E9CDDEA}"/>
          </ac:spMkLst>
        </pc:spChg>
        <pc:spChg chg="mod">
          <ac:chgData name="Hakola Antti" userId="65992f85-13c6-4cb4-8e3e-57db52c3c016" providerId="ADAL" clId="{44CEE460-A980-4235-8868-6CB55E8FC4B1}" dt="2024-11-20T11:49:36.079" v="6418" actId="255"/>
          <ac:spMkLst>
            <pc:docMk/>
            <pc:sldMk cId="3999113512" sldId="364"/>
            <ac:spMk id="20" creationId="{9D1CDEC5-5E24-7CC6-D4FF-AA87A1649D8E}"/>
          </ac:spMkLst>
        </pc:spChg>
      </pc:sldChg>
      <pc:sldChg chg="modSp mod">
        <pc:chgData name="Hakola Antti" userId="65992f85-13c6-4cb4-8e3e-57db52c3c016" providerId="ADAL" clId="{44CEE460-A980-4235-8868-6CB55E8FC4B1}" dt="2024-11-20T11:51:22.459" v="6472" actId="114"/>
        <pc:sldMkLst>
          <pc:docMk/>
          <pc:sldMk cId="1378655672" sldId="365"/>
        </pc:sldMkLst>
        <pc:spChg chg="mod">
          <ac:chgData name="Hakola Antti" userId="65992f85-13c6-4cb4-8e3e-57db52c3c016" providerId="ADAL" clId="{44CEE460-A980-4235-8868-6CB55E8FC4B1}" dt="2024-11-19T10:26:08.536" v="2905" actId="20577"/>
          <ac:spMkLst>
            <pc:docMk/>
            <pc:sldMk cId="1378655672" sldId="365"/>
            <ac:spMk id="6" creationId="{025F2C96-F246-76BF-8D9A-BF143B86F9F6}"/>
          </ac:spMkLst>
        </pc:spChg>
        <pc:spChg chg="mod">
          <ac:chgData name="Hakola Antti" userId="65992f85-13c6-4cb4-8e3e-57db52c3c016" providerId="ADAL" clId="{44CEE460-A980-4235-8868-6CB55E8FC4B1}" dt="2024-11-20T11:51:02.846" v="6466" actId="6549"/>
          <ac:spMkLst>
            <pc:docMk/>
            <pc:sldMk cId="1378655672" sldId="365"/>
            <ac:spMk id="14" creationId="{4E358960-5E8A-BA60-BE9C-07636E4EA83C}"/>
          </ac:spMkLst>
        </pc:spChg>
        <pc:spChg chg="mod">
          <ac:chgData name="Hakola Antti" userId="65992f85-13c6-4cb4-8e3e-57db52c3c016" providerId="ADAL" clId="{44CEE460-A980-4235-8868-6CB55E8FC4B1}" dt="2024-11-20T11:51:22.459" v="6472" actId="114"/>
          <ac:spMkLst>
            <pc:docMk/>
            <pc:sldMk cId="1378655672" sldId="365"/>
            <ac:spMk id="15" creationId="{4EDE5EB3-63CE-130B-D05C-B4932AB255C4}"/>
          </ac:spMkLst>
        </pc:spChg>
        <pc:picChg chg="mod">
          <ac:chgData name="Hakola Antti" userId="65992f85-13c6-4cb4-8e3e-57db52c3c016" providerId="ADAL" clId="{44CEE460-A980-4235-8868-6CB55E8FC4B1}" dt="2024-11-20T11:50:46.399" v="6460" actId="1076"/>
          <ac:picMkLst>
            <pc:docMk/>
            <pc:sldMk cId="1378655672" sldId="365"/>
            <ac:picMk id="17" creationId="{1F0C9002-8113-362D-0BB5-6987BCD87044}"/>
          </ac:picMkLst>
        </pc:picChg>
        <pc:picChg chg="mod">
          <ac:chgData name="Hakola Antti" userId="65992f85-13c6-4cb4-8e3e-57db52c3c016" providerId="ADAL" clId="{44CEE460-A980-4235-8868-6CB55E8FC4B1}" dt="2024-11-20T11:50:46.399" v="6460" actId="1076"/>
          <ac:picMkLst>
            <pc:docMk/>
            <pc:sldMk cId="1378655672" sldId="365"/>
            <ac:picMk id="19" creationId="{9AC237AB-8C0D-9B8E-F2D2-1D6397DB5DD0}"/>
          </ac:picMkLst>
        </pc:picChg>
        <pc:picChg chg="mod">
          <ac:chgData name="Hakola Antti" userId="65992f85-13c6-4cb4-8e3e-57db52c3c016" providerId="ADAL" clId="{44CEE460-A980-4235-8868-6CB55E8FC4B1}" dt="2024-11-20T11:50:46.399" v="6460" actId="1076"/>
          <ac:picMkLst>
            <pc:docMk/>
            <pc:sldMk cId="1378655672" sldId="365"/>
            <ac:picMk id="21" creationId="{9BF2C1FD-29BF-A699-6032-F29C96420103}"/>
          </ac:picMkLst>
        </pc:picChg>
      </pc:sldChg>
      <pc:sldChg chg="modSp mod">
        <pc:chgData name="Hakola Antti" userId="65992f85-13c6-4cb4-8e3e-57db52c3c016" providerId="ADAL" clId="{44CEE460-A980-4235-8868-6CB55E8FC4B1}" dt="2024-11-20T19:09:43.002" v="7070" actId="12"/>
        <pc:sldMkLst>
          <pc:docMk/>
          <pc:sldMk cId="3951965811" sldId="366"/>
        </pc:sldMkLst>
        <pc:spChg chg="mod">
          <ac:chgData name="Hakola Antti" userId="65992f85-13c6-4cb4-8e3e-57db52c3c016" providerId="ADAL" clId="{44CEE460-A980-4235-8868-6CB55E8FC4B1}" dt="2024-11-19T10:26:22.201" v="2907" actId="20577"/>
          <ac:spMkLst>
            <pc:docMk/>
            <pc:sldMk cId="3951965811" sldId="366"/>
            <ac:spMk id="6" creationId="{BCFA9D06-B197-ACAE-8E99-11A13E2BF092}"/>
          </ac:spMkLst>
        </pc:spChg>
        <pc:spChg chg="mod">
          <ac:chgData name="Hakola Antti" userId="65992f85-13c6-4cb4-8e3e-57db52c3c016" providerId="ADAL" clId="{44CEE460-A980-4235-8868-6CB55E8FC4B1}" dt="2024-11-20T19:09:43.002" v="7070" actId="12"/>
          <ac:spMkLst>
            <pc:docMk/>
            <pc:sldMk cId="3951965811" sldId="366"/>
            <ac:spMk id="7" creationId="{C74ECD89-3E99-4CE3-EDB9-FE0543703AD0}"/>
          </ac:spMkLst>
        </pc:spChg>
      </pc:sldChg>
      <pc:sldChg chg="modSp mod">
        <pc:chgData name="Hakola Antti" userId="65992f85-13c6-4cb4-8e3e-57db52c3c016" providerId="ADAL" clId="{44CEE460-A980-4235-8868-6CB55E8FC4B1}" dt="2024-11-19T10:26:59.251" v="2909" actId="6549"/>
        <pc:sldMkLst>
          <pc:docMk/>
          <pc:sldMk cId="22392292" sldId="367"/>
        </pc:sldMkLst>
        <pc:graphicFrameChg chg="modGraphic">
          <ac:chgData name="Hakola Antti" userId="65992f85-13c6-4cb4-8e3e-57db52c3c016" providerId="ADAL" clId="{44CEE460-A980-4235-8868-6CB55E8FC4B1}" dt="2024-11-19T10:26:59.251" v="2909" actId="6549"/>
          <ac:graphicFrameMkLst>
            <pc:docMk/>
            <pc:sldMk cId="22392292" sldId="367"/>
            <ac:graphicFrameMk id="6" creationId="{B7FD4374-97CF-77B7-695E-8E6DAA649EBE}"/>
          </ac:graphicFrameMkLst>
        </pc:graphicFrameChg>
      </pc:sldChg>
      <pc:sldChg chg="modSp mod">
        <pc:chgData name="Hakola Antti" userId="65992f85-13c6-4cb4-8e3e-57db52c3c016" providerId="ADAL" clId="{44CEE460-A980-4235-8868-6CB55E8FC4B1}" dt="2024-11-19T16:01:50.620" v="5355" actId="115"/>
        <pc:sldMkLst>
          <pc:docMk/>
          <pc:sldMk cId="355896758" sldId="368"/>
        </pc:sldMkLst>
        <pc:spChg chg="mod">
          <ac:chgData name="Hakola Antti" userId="65992f85-13c6-4cb4-8e3e-57db52c3c016" providerId="ADAL" clId="{44CEE460-A980-4235-8868-6CB55E8FC4B1}" dt="2024-11-19T10:17:10.049" v="2815" actId="20577"/>
          <ac:spMkLst>
            <pc:docMk/>
            <pc:sldMk cId="355896758" sldId="368"/>
            <ac:spMk id="6" creationId="{4004A4C6-11B7-181B-95F7-AB691FF65A31}"/>
          </ac:spMkLst>
        </pc:spChg>
        <pc:spChg chg="mod">
          <ac:chgData name="Hakola Antti" userId="65992f85-13c6-4cb4-8e3e-57db52c3c016" providerId="ADAL" clId="{44CEE460-A980-4235-8868-6CB55E8FC4B1}" dt="2024-11-19T16:01:50.620" v="5355" actId="115"/>
          <ac:spMkLst>
            <pc:docMk/>
            <pc:sldMk cId="355896758" sldId="368"/>
            <ac:spMk id="8" creationId="{CC06FB1D-AE14-E7A2-2046-528FE89E5410}"/>
          </ac:spMkLst>
        </pc:spChg>
      </pc:sldChg>
      <pc:sldChg chg="addSp modSp mod">
        <pc:chgData name="Hakola Antti" userId="65992f85-13c6-4cb4-8e3e-57db52c3c016" providerId="ADAL" clId="{44CEE460-A980-4235-8868-6CB55E8FC4B1}" dt="2024-11-20T11:49:01.171" v="6414" actId="1076"/>
        <pc:sldMkLst>
          <pc:docMk/>
          <pc:sldMk cId="2136187678" sldId="369"/>
        </pc:sldMkLst>
        <pc:spChg chg="add mod">
          <ac:chgData name="Hakola Antti" userId="65992f85-13c6-4cb4-8e3e-57db52c3c016" providerId="ADAL" clId="{44CEE460-A980-4235-8868-6CB55E8FC4B1}" dt="2024-11-20T11:49:01.171" v="6414" actId="1076"/>
          <ac:spMkLst>
            <pc:docMk/>
            <pc:sldMk cId="2136187678" sldId="369"/>
            <ac:spMk id="2" creationId="{BA66D1C6-2537-9409-E531-3F803227EA40}"/>
          </ac:spMkLst>
        </pc:spChg>
        <pc:spChg chg="mod">
          <ac:chgData name="Hakola Antti" userId="65992f85-13c6-4cb4-8e3e-57db52c3c016" providerId="ADAL" clId="{44CEE460-A980-4235-8868-6CB55E8FC4B1}" dt="2024-11-20T11:48:46.686" v="6411" actId="6549"/>
          <ac:spMkLst>
            <pc:docMk/>
            <pc:sldMk cId="2136187678" sldId="369"/>
            <ac:spMk id="6" creationId="{BDD8448F-F1D1-CFF0-F0CA-AA0B25FED793}"/>
          </ac:spMkLst>
        </pc:spChg>
        <pc:spChg chg="mod">
          <ac:chgData name="Hakola Antti" userId="65992f85-13c6-4cb4-8e3e-57db52c3c016" providerId="ADAL" clId="{44CEE460-A980-4235-8868-6CB55E8FC4B1}" dt="2024-11-19T10:25:05.265" v="2899" actId="20577"/>
          <ac:spMkLst>
            <pc:docMk/>
            <pc:sldMk cId="2136187678" sldId="369"/>
            <ac:spMk id="10" creationId="{A7F06B6D-82EF-3388-A6EE-3F183687C7C3}"/>
          </ac:spMkLst>
        </pc:spChg>
      </pc:sldChg>
      <pc:sldChg chg="modSp mod">
        <pc:chgData name="Hakola Antti" userId="65992f85-13c6-4cb4-8e3e-57db52c3c016" providerId="ADAL" clId="{44CEE460-A980-4235-8868-6CB55E8FC4B1}" dt="2024-11-20T11:56:54.973" v="6646" actId="113"/>
        <pc:sldMkLst>
          <pc:docMk/>
          <pc:sldMk cId="3692219168" sldId="374"/>
        </pc:sldMkLst>
        <pc:spChg chg="mod">
          <ac:chgData name="Hakola Antti" userId="65992f85-13c6-4cb4-8e3e-57db52c3c016" providerId="ADAL" clId="{44CEE460-A980-4235-8868-6CB55E8FC4B1}" dt="2024-11-19T10:27:10.470" v="2911" actId="20577"/>
          <ac:spMkLst>
            <pc:docMk/>
            <pc:sldMk cId="3692219168" sldId="374"/>
            <ac:spMk id="6" creationId="{DD9B4AEA-9E93-1FE8-1EA5-E13B3507B7D3}"/>
          </ac:spMkLst>
        </pc:spChg>
        <pc:spChg chg="mod">
          <ac:chgData name="Hakola Antti" userId="65992f85-13c6-4cb4-8e3e-57db52c3c016" providerId="ADAL" clId="{44CEE460-A980-4235-8868-6CB55E8FC4B1}" dt="2024-11-20T11:56:54.973" v="6646" actId="113"/>
          <ac:spMkLst>
            <pc:docMk/>
            <pc:sldMk cId="3692219168" sldId="374"/>
            <ac:spMk id="8" creationId="{02CFC727-00F2-905C-F3C3-6AE1CCE4B372}"/>
          </ac:spMkLst>
        </pc:spChg>
        <pc:spChg chg="mod">
          <ac:chgData name="Hakola Antti" userId="65992f85-13c6-4cb4-8e3e-57db52c3c016" providerId="ADAL" clId="{44CEE460-A980-4235-8868-6CB55E8FC4B1}" dt="2024-11-20T11:55:24.951" v="6589" actId="207"/>
          <ac:spMkLst>
            <pc:docMk/>
            <pc:sldMk cId="3692219168" sldId="374"/>
            <ac:spMk id="10" creationId="{AEBA5215-2815-CC2E-ACE6-87A71324865C}"/>
          </ac:spMkLst>
        </pc:spChg>
        <pc:spChg chg="mod">
          <ac:chgData name="Hakola Antti" userId="65992f85-13c6-4cb4-8e3e-57db52c3c016" providerId="ADAL" clId="{44CEE460-A980-4235-8868-6CB55E8FC4B1}" dt="2024-11-20T11:55:42.210" v="6590" actId="114"/>
          <ac:spMkLst>
            <pc:docMk/>
            <pc:sldMk cId="3692219168" sldId="374"/>
            <ac:spMk id="12" creationId="{761418DE-A8F4-B7C8-0951-317889B82718}"/>
          </ac:spMkLst>
        </pc:spChg>
        <pc:spChg chg="mod">
          <ac:chgData name="Hakola Antti" userId="65992f85-13c6-4cb4-8e3e-57db52c3c016" providerId="ADAL" clId="{44CEE460-A980-4235-8868-6CB55E8FC4B1}" dt="2024-11-20T11:55:42.210" v="6590" actId="114"/>
          <ac:spMkLst>
            <pc:docMk/>
            <pc:sldMk cId="3692219168" sldId="374"/>
            <ac:spMk id="15" creationId="{21FE6A67-3B99-B01A-BB52-520990DE9292}"/>
          </ac:spMkLst>
        </pc:spChg>
        <pc:spChg chg="mod">
          <ac:chgData name="Hakola Antti" userId="65992f85-13c6-4cb4-8e3e-57db52c3c016" providerId="ADAL" clId="{44CEE460-A980-4235-8868-6CB55E8FC4B1}" dt="2024-11-20T11:55:42.210" v="6590" actId="114"/>
          <ac:spMkLst>
            <pc:docMk/>
            <pc:sldMk cId="3692219168" sldId="374"/>
            <ac:spMk id="16" creationId="{BABF15A3-C2AD-D53B-C9DD-71D506C072A5}"/>
          </ac:spMkLst>
        </pc:spChg>
        <pc:spChg chg="mod">
          <ac:chgData name="Hakola Antti" userId="65992f85-13c6-4cb4-8e3e-57db52c3c016" providerId="ADAL" clId="{44CEE460-A980-4235-8868-6CB55E8FC4B1}" dt="2024-11-20T11:55:46.439" v="6591" actId="114"/>
          <ac:spMkLst>
            <pc:docMk/>
            <pc:sldMk cId="3692219168" sldId="374"/>
            <ac:spMk id="22" creationId="{EC591E3D-74A7-375B-2841-09ECD74A63B8}"/>
          </ac:spMkLst>
        </pc:spChg>
        <pc:spChg chg="mod">
          <ac:chgData name="Hakola Antti" userId="65992f85-13c6-4cb4-8e3e-57db52c3c016" providerId="ADAL" clId="{44CEE460-A980-4235-8868-6CB55E8FC4B1}" dt="2024-11-20T11:55:46.439" v="6591" actId="114"/>
          <ac:spMkLst>
            <pc:docMk/>
            <pc:sldMk cId="3692219168" sldId="374"/>
            <ac:spMk id="26" creationId="{A053D8E1-A77D-B985-B890-F7AB4F132944}"/>
          </ac:spMkLst>
        </pc:spChg>
      </pc:sldChg>
      <pc:sldChg chg="modSp mod">
        <pc:chgData name="Hakola Antti" userId="65992f85-13c6-4cb4-8e3e-57db52c3c016" providerId="ADAL" clId="{44CEE460-A980-4235-8868-6CB55E8FC4B1}" dt="2024-11-20T11:58:17.560" v="6704" actId="20577"/>
        <pc:sldMkLst>
          <pc:docMk/>
          <pc:sldMk cId="2660944690" sldId="375"/>
        </pc:sldMkLst>
        <pc:spChg chg="mod">
          <ac:chgData name="Hakola Antti" userId="65992f85-13c6-4cb4-8e3e-57db52c3c016" providerId="ADAL" clId="{44CEE460-A980-4235-8868-6CB55E8FC4B1}" dt="2024-11-19T10:28:12.721" v="2923" actId="12"/>
          <ac:spMkLst>
            <pc:docMk/>
            <pc:sldMk cId="2660944690" sldId="375"/>
            <ac:spMk id="2" creationId="{280DC4A5-69C2-DF52-A027-14D4865BF641}"/>
          </ac:spMkLst>
        </pc:spChg>
        <pc:spChg chg="mod">
          <ac:chgData name="Hakola Antti" userId="65992f85-13c6-4cb4-8e3e-57db52c3c016" providerId="ADAL" clId="{44CEE460-A980-4235-8868-6CB55E8FC4B1}" dt="2024-11-19T10:27:59.526" v="2921" actId="20577"/>
          <ac:spMkLst>
            <pc:docMk/>
            <pc:sldMk cId="2660944690" sldId="375"/>
            <ac:spMk id="6" creationId="{DD9B4AEA-9E93-1FE8-1EA5-E13B3507B7D3}"/>
          </ac:spMkLst>
        </pc:spChg>
        <pc:spChg chg="mod">
          <ac:chgData name="Hakola Antti" userId="65992f85-13c6-4cb4-8e3e-57db52c3c016" providerId="ADAL" clId="{44CEE460-A980-4235-8868-6CB55E8FC4B1}" dt="2024-11-19T10:28:18.653" v="2924" actId="12"/>
          <ac:spMkLst>
            <pc:docMk/>
            <pc:sldMk cId="2660944690" sldId="375"/>
            <ac:spMk id="50" creationId="{0BEEA0DD-2B36-F0A1-E76D-1003CE94EED8}"/>
          </ac:spMkLst>
        </pc:spChg>
        <pc:spChg chg="mod">
          <ac:chgData name="Hakola Antti" userId="65992f85-13c6-4cb4-8e3e-57db52c3c016" providerId="ADAL" clId="{44CEE460-A980-4235-8868-6CB55E8FC4B1}" dt="2024-11-20T11:58:17.560" v="6704" actId="20577"/>
          <ac:spMkLst>
            <pc:docMk/>
            <pc:sldMk cId="2660944690" sldId="375"/>
            <ac:spMk id="58" creationId="{8567A21B-571B-AF34-2EB7-4FD605BD6EAB}"/>
          </ac:spMkLst>
        </pc:spChg>
      </pc:sldChg>
      <pc:sldChg chg="modSp mod">
        <pc:chgData name="Hakola Antti" userId="65992f85-13c6-4cb4-8e3e-57db52c3c016" providerId="ADAL" clId="{44CEE460-A980-4235-8868-6CB55E8FC4B1}" dt="2024-11-20T12:23:07.300" v="6709" actId="207"/>
        <pc:sldMkLst>
          <pc:docMk/>
          <pc:sldMk cId="36799679" sldId="376"/>
        </pc:sldMkLst>
        <pc:spChg chg="mod">
          <ac:chgData name="Hakola Antti" userId="65992f85-13c6-4cb4-8e3e-57db52c3c016" providerId="ADAL" clId="{44CEE460-A980-4235-8868-6CB55E8FC4B1}" dt="2024-11-19T10:28:26.380" v="2926" actId="20577"/>
          <ac:spMkLst>
            <pc:docMk/>
            <pc:sldMk cId="36799679" sldId="376"/>
            <ac:spMk id="6" creationId="{DD9B4AEA-9E93-1FE8-1EA5-E13B3507B7D3}"/>
          </ac:spMkLst>
        </pc:spChg>
        <pc:spChg chg="mod">
          <ac:chgData name="Hakola Antti" userId="65992f85-13c6-4cb4-8e3e-57db52c3c016" providerId="ADAL" clId="{44CEE460-A980-4235-8868-6CB55E8FC4B1}" dt="2024-11-20T12:23:07.300" v="6709" actId="207"/>
          <ac:spMkLst>
            <pc:docMk/>
            <pc:sldMk cId="36799679" sldId="376"/>
            <ac:spMk id="8" creationId="{8626F7AF-CC49-3727-0EDF-768C926D73CE}"/>
          </ac:spMkLst>
        </pc:spChg>
        <pc:spChg chg="mod">
          <ac:chgData name="Hakola Antti" userId="65992f85-13c6-4cb4-8e3e-57db52c3c016" providerId="ADAL" clId="{44CEE460-A980-4235-8868-6CB55E8FC4B1}" dt="2024-11-20T12:22:41.398" v="6706" actId="1076"/>
          <ac:spMkLst>
            <pc:docMk/>
            <pc:sldMk cId="36799679" sldId="376"/>
            <ac:spMk id="9" creationId="{A126BA39-1AAA-392F-5FC1-364B47B2ED6A}"/>
          </ac:spMkLst>
        </pc:spChg>
      </pc:sldChg>
      <pc:sldChg chg="addSp modSp mod">
        <pc:chgData name="Hakola Antti" userId="65992f85-13c6-4cb4-8e3e-57db52c3c016" providerId="ADAL" clId="{44CEE460-A980-4235-8868-6CB55E8FC4B1}" dt="2024-11-20T19:09:20.382" v="7068" actId="6549"/>
        <pc:sldMkLst>
          <pc:docMk/>
          <pc:sldMk cId="1431996622" sldId="377"/>
        </pc:sldMkLst>
        <pc:spChg chg="add mod">
          <ac:chgData name="Hakola Antti" userId="65992f85-13c6-4cb4-8e3e-57db52c3c016" providerId="ADAL" clId="{44CEE460-A980-4235-8868-6CB55E8FC4B1}" dt="2024-11-20T12:28:59.931" v="6911" actId="114"/>
          <ac:spMkLst>
            <pc:docMk/>
            <pc:sldMk cId="1431996622" sldId="377"/>
            <ac:spMk id="2" creationId="{03304C24-DC41-0564-19E7-3A117AC5E0E6}"/>
          </ac:spMkLst>
        </pc:spChg>
        <pc:spChg chg="mod">
          <ac:chgData name="Hakola Antti" userId="65992f85-13c6-4cb4-8e3e-57db52c3c016" providerId="ADAL" clId="{44CEE460-A980-4235-8868-6CB55E8FC4B1}" dt="2024-11-19T10:28:41.431" v="2929" actId="20577"/>
          <ac:spMkLst>
            <pc:docMk/>
            <pc:sldMk cId="1431996622" sldId="377"/>
            <ac:spMk id="6" creationId="{4A596762-8BE8-63E5-CDB9-85D487F75E03}"/>
          </ac:spMkLst>
        </pc:spChg>
        <pc:spChg chg="mod">
          <ac:chgData name="Hakola Antti" userId="65992f85-13c6-4cb4-8e3e-57db52c3c016" providerId="ADAL" clId="{44CEE460-A980-4235-8868-6CB55E8FC4B1}" dt="2024-11-20T19:09:20.382" v="7068" actId="6549"/>
          <ac:spMkLst>
            <pc:docMk/>
            <pc:sldMk cId="1431996622" sldId="377"/>
            <ac:spMk id="8" creationId="{168E62D6-141D-1532-8636-3A1BC9576553}"/>
          </ac:spMkLst>
        </pc:spChg>
        <pc:spChg chg="mod">
          <ac:chgData name="Hakola Antti" userId="65992f85-13c6-4cb4-8e3e-57db52c3c016" providerId="ADAL" clId="{44CEE460-A980-4235-8868-6CB55E8FC4B1}" dt="2024-11-20T12:29:25.762" v="6921" actId="1076"/>
          <ac:spMkLst>
            <pc:docMk/>
            <pc:sldMk cId="1431996622" sldId="377"/>
            <ac:spMk id="13" creationId="{49F24191-1EE2-5067-2EFD-A1444E32EF5F}"/>
          </ac:spMkLst>
        </pc:spChg>
        <pc:picChg chg="mod">
          <ac:chgData name="Hakola Antti" userId="65992f85-13c6-4cb4-8e3e-57db52c3c016" providerId="ADAL" clId="{44CEE460-A980-4235-8868-6CB55E8FC4B1}" dt="2024-11-20T12:29:16.628" v="6918" actId="1076"/>
          <ac:picMkLst>
            <pc:docMk/>
            <pc:sldMk cId="1431996622" sldId="377"/>
            <ac:picMk id="10" creationId="{23A0CE56-9CB6-8540-C323-F21C7411F152}"/>
          </ac:picMkLst>
        </pc:picChg>
        <pc:picChg chg="mod">
          <ac:chgData name="Hakola Antti" userId="65992f85-13c6-4cb4-8e3e-57db52c3c016" providerId="ADAL" clId="{44CEE460-A980-4235-8868-6CB55E8FC4B1}" dt="2024-11-20T12:29:11.301" v="6915" actId="1076"/>
          <ac:picMkLst>
            <pc:docMk/>
            <pc:sldMk cId="1431996622" sldId="377"/>
            <ac:picMk id="12" creationId="{A2BAEFB2-0FAA-E490-F396-90DD5876A2D4}"/>
          </ac:picMkLst>
        </pc:picChg>
      </pc:sldChg>
      <pc:sldChg chg="addSp delSp modSp new mod">
        <pc:chgData name="Hakola Antti" userId="65992f85-13c6-4cb4-8e3e-57db52c3c016" providerId="ADAL" clId="{44CEE460-A980-4235-8868-6CB55E8FC4B1}" dt="2024-11-20T12:33:08.755" v="6942" actId="114"/>
        <pc:sldMkLst>
          <pc:docMk/>
          <pc:sldMk cId="3669717390" sldId="378"/>
        </pc:sldMkLst>
        <pc:spChg chg="del">
          <ac:chgData name="Hakola Antti" userId="65992f85-13c6-4cb4-8e3e-57db52c3c016" providerId="ADAL" clId="{44CEE460-A980-4235-8868-6CB55E8FC4B1}" dt="2024-11-18T12:41:59.347" v="9" actId="478"/>
          <ac:spMkLst>
            <pc:docMk/>
            <pc:sldMk cId="3669717390" sldId="378"/>
            <ac:spMk id="2" creationId="{B6098888-2E55-0923-CB4C-4CFA1D03EA32}"/>
          </ac:spMkLst>
        </pc:spChg>
        <pc:spChg chg="add mod">
          <ac:chgData name="Hakola Antti" userId="65992f85-13c6-4cb4-8e3e-57db52c3c016" providerId="ADAL" clId="{44CEE460-A980-4235-8868-6CB55E8FC4B1}" dt="2024-11-18T12:52:06.591" v="151" actId="20577"/>
          <ac:spMkLst>
            <pc:docMk/>
            <pc:sldMk cId="3669717390" sldId="378"/>
            <ac:spMk id="5" creationId="{FD0B3730-5763-A628-B303-C8133828B03A}"/>
          </ac:spMkLst>
        </pc:spChg>
        <pc:spChg chg="add mod">
          <ac:chgData name="Hakola Antti" userId="65992f85-13c6-4cb4-8e3e-57db52c3c016" providerId="ADAL" clId="{44CEE460-A980-4235-8868-6CB55E8FC4B1}" dt="2024-11-19T10:28:52.506" v="2931" actId="20577"/>
          <ac:spMkLst>
            <pc:docMk/>
            <pc:sldMk cId="3669717390" sldId="378"/>
            <ac:spMk id="6" creationId="{0C25CB62-F3D8-2650-27F8-11E7D8608236}"/>
          </ac:spMkLst>
        </pc:spChg>
        <pc:spChg chg="add mod">
          <ac:chgData name="Hakola Antti" userId="65992f85-13c6-4cb4-8e3e-57db52c3c016" providerId="ADAL" clId="{44CEE460-A980-4235-8868-6CB55E8FC4B1}" dt="2024-11-18T12:48:12.896" v="125" actId="1037"/>
          <ac:spMkLst>
            <pc:docMk/>
            <pc:sldMk cId="3669717390" sldId="378"/>
            <ac:spMk id="7" creationId="{6BF1813B-2B6F-595D-2415-0D9045F2EA23}"/>
          </ac:spMkLst>
        </pc:spChg>
        <pc:spChg chg="add mod">
          <ac:chgData name="Hakola Antti" userId="65992f85-13c6-4cb4-8e3e-57db52c3c016" providerId="ADAL" clId="{44CEE460-A980-4235-8868-6CB55E8FC4B1}" dt="2024-11-20T12:32:29.112" v="6933" actId="114"/>
          <ac:spMkLst>
            <pc:docMk/>
            <pc:sldMk cId="3669717390" sldId="378"/>
            <ac:spMk id="8" creationId="{A6D6F600-C735-79F1-4F9A-4ACFD16EF360}"/>
          </ac:spMkLst>
        </pc:spChg>
        <pc:spChg chg="add mod">
          <ac:chgData name="Hakola Antti" userId="65992f85-13c6-4cb4-8e3e-57db52c3c016" providerId="ADAL" clId="{44CEE460-A980-4235-8868-6CB55E8FC4B1}" dt="2024-11-20T12:33:08.755" v="6942" actId="114"/>
          <ac:spMkLst>
            <pc:docMk/>
            <pc:sldMk cId="3669717390" sldId="378"/>
            <ac:spMk id="9" creationId="{0C56F536-2BA9-E078-D6CC-328A45ADF21E}"/>
          </ac:spMkLst>
        </pc:spChg>
      </pc:sldChg>
      <pc:sldChg chg="addSp modSp add mod">
        <pc:chgData name="Hakola Antti" userId="65992f85-13c6-4cb4-8e3e-57db52c3c016" providerId="ADAL" clId="{44CEE460-A980-4235-8868-6CB55E8FC4B1}" dt="2024-11-20T14:17:58.159" v="6969" actId="114"/>
        <pc:sldMkLst>
          <pc:docMk/>
          <pc:sldMk cId="2155955599" sldId="379"/>
        </pc:sldMkLst>
        <pc:spChg chg="add mod">
          <ac:chgData name="Hakola Antti" userId="65992f85-13c6-4cb4-8e3e-57db52c3c016" providerId="ADAL" clId="{44CEE460-A980-4235-8868-6CB55E8FC4B1}" dt="2024-11-20T14:17:58.159" v="6969" actId="114"/>
          <ac:spMkLst>
            <pc:docMk/>
            <pc:sldMk cId="2155955599" sldId="379"/>
            <ac:spMk id="2" creationId="{3BBCEBD8-1DF1-0435-19F3-C348676B7FE9}"/>
          </ac:spMkLst>
        </pc:spChg>
        <pc:spChg chg="mod">
          <ac:chgData name="Hakola Antti" userId="65992f85-13c6-4cb4-8e3e-57db52c3c016" providerId="ADAL" clId="{44CEE460-A980-4235-8868-6CB55E8FC4B1}" dt="2024-11-19T10:29:02.356" v="2933" actId="20577"/>
          <ac:spMkLst>
            <pc:docMk/>
            <pc:sldMk cId="2155955599" sldId="379"/>
            <ac:spMk id="6" creationId="{0C25CB62-F3D8-2650-27F8-11E7D8608236}"/>
          </ac:spMkLst>
        </pc:spChg>
        <pc:spChg chg="mod">
          <ac:chgData name="Hakola Antti" userId="65992f85-13c6-4cb4-8e3e-57db52c3c016" providerId="ADAL" clId="{44CEE460-A980-4235-8868-6CB55E8FC4B1}" dt="2024-11-20T14:16:56.307" v="6951" actId="114"/>
          <ac:spMkLst>
            <pc:docMk/>
            <pc:sldMk cId="2155955599" sldId="379"/>
            <ac:spMk id="8" creationId="{A6D6F600-C735-79F1-4F9A-4ACFD16EF360}"/>
          </ac:spMkLst>
        </pc:spChg>
        <pc:spChg chg="mod">
          <ac:chgData name="Hakola Antti" userId="65992f85-13c6-4cb4-8e3e-57db52c3c016" providerId="ADAL" clId="{44CEE460-A980-4235-8868-6CB55E8FC4B1}" dt="2024-11-20T14:17:26.006" v="6960" actId="207"/>
          <ac:spMkLst>
            <pc:docMk/>
            <pc:sldMk cId="2155955599" sldId="379"/>
            <ac:spMk id="9" creationId="{0C56F536-2BA9-E078-D6CC-328A45ADF21E}"/>
          </ac:spMkLst>
        </pc:spChg>
      </pc:sldChg>
      <pc:sldChg chg="addSp delSp modSp new mod">
        <pc:chgData name="Hakola Antti" userId="65992f85-13c6-4cb4-8e3e-57db52c3c016" providerId="ADAL" clId="{44CEE460-A980-4235-8868-6CB55E8FC4B1}" dt="2024-11-20T14:19:34.163" v="7005" actId="207"/>
        <pc:sldMkLst>
          <pc:docMk/>
          <pc:sldMk cId="1100005490" sldId="380"/>
        </pc:sldMkLst>
        <pc:spChg chg="del">
          <ac:chgData name="Hakola Antti" userId="65992f85-13c6-4cb4-8e3e-57db52c3c016" providerId="ADAL" clId="{44CEE460-A980-4235-8868-6CB55E8FC4B1}" dt="2024-11-18T13:07:02.240" v="894" actId="478"/>
          <ac:spMkLst>
            <pc:docMk/>
            <pc:sldMk cId="1100005490" sldId="380"/>
            <ac:spMk id="2" creationId="{7905A3B6-62DE-BCF8-511B-3387516240BC}"/>
          </ac:spMkLst>
        </pc:spChg>
        <pc:spChg chg="add mod">
          <ac:chgData name="Hakola Antti" userId="65992f85-13c6-4cb4-8e3e-57db52c3c016" providerId="ADAL" clId="{44CEE460-A980-4235-8868-6CB55E8FC4B1}" dt="2024-11-18T13:07:41.918" v="902" actId="20577"/>
          <ac:spMkLst>
            <pc:docMk/>
            <pc:sldMk cId="1100005490" sldId="380"/>
            <ac:spMk id="5" creationId="{7A6F492A-0C3C-9C79-C638-903A104EC9E7}"/>
          </ac:spMkLst>
        </pc:spChg>
        <pc:spChg chg="add mod">
          <ac:chgData name="Hakola Antti" userId="65992f85-13c6-4cb4-8e3e-57db52c3c016" providerId="ADAL" clId="{44CEE460-A980-4235-8868-6CB55E8FC4B1}" dt="2024-11-20T14:19:15.975" v="6997" actId="114"/>
          <ac:spMkLst>
            <pc:docMk/>
            <pc:sldMk cId="1100005490" sldId="380"/>
            <ac:spMk id="6" creationId="{A3B22434-1F71-9F73-33EB-FF20107B6279}"/>
          </ac:spMkLst>
        </pc:spChg>
        <pc:spChg chg="add mod">
          <ac:chgData name="Hakola Antti" userId="65992f85-13c6-4cb4-8e3e-57db52c3c016" providerId="ADAL" clId="{44CEE460-A980-4235-8868-6CB55E8FC4B1}" dt="2024-11-20T14:18:41.985" v="6994" actId="1076"/>
          <ac:spMkLst>
            <pc:docMk/>
            <pc:sldMk cId="1100005490" sldId="380"/>
            <ac:spMk id="7" creationId="{9351F44F-07A8-7BF0-39DA-C8E0FE45DBB9}"/>
          </ac:spMkLst>
        </pc:spChg>
        <pc:spChg chg="add mod">
          <ac:chgData name="Hakola Antti" userId="65992f85-13c6-4cb4-8e3e-57db52c3c016" providerId="ADAL" clId="{44CEE460-A980-4235-8868-6CB55E8FC4B1}" dt="2024-11-18T13:08:00.895" v="903"/>
          <ac:spMkLst>
            <pc:docMk/>
            <pc:sldMk cId="1100005490" sldId="380"/>
            <ac:spMk id="8" creationId="{AA432BB5-B09C-FBDE-4927-68F347BC8DEF}"/>
          </ac:spMkLst>
        </pc:spChg>
        <pc:spChg chg="mod">
          <ac:chgData name="Hakola Antti" userId="65992f85-13c6-4cb4-8e3e-57db52c3c016" providerId="ADAL" clId="{44CEE460-A980-4235-8868-6CB55E8FC4B1}" dt="2024-11-18T13:08:00.895" v="903"/>
          <ac:spMkLst>
            <pc:docMk/>
            <pc:sldMk cId="1100005490" sldId="380"/>
            <ac:spMk id="12" creationId="{1A866149-658B-FB88-15E6-B4AFA2134462}"/>
          </ac:spMkLst>
        </pc:spChg>
        <pc:spChg chg="mod">
          <ac:chgData name="Hakola Antti" userId="65992f85-13c6-4cb4-8e3e-57db52c3c016" providerId="ADAL" clId="{44CEE460-A980-4235-8868-6CB55E8FC4B1}" dt="2024-11-18T13:08:00.895" v="903"/>
          <ac:spMkLst>
            <pc:docMk/>
            <pc:sldMk cId="1100005490" sldId="380"/>
            <ac:spMk id="16" creationId="{D157D8FE-171A-512B-903B-9D6FE53394E6}"/>
          </ac:spMkLst>
        </pc:spChg>
        <pc:spChg chg="mod">
          <ac:chgData name="Hakola Antti" userId="65992f85-13c6-4cb4-8e3e-57db52c3c016" providerId="ADAL" clId="{44CEE460-A980-4235-8868-6CB55E8FC4B1}" dt="2024-11-18T13:08:00.895" v="903"/>
          <ac:spMkLst>
            <pc:docMk/>
            <pc:sldMk cId="1100005490" sldId="380"/>
            <ac:spMk id="17" creationId="{B83C8C6A-7134-CBB7-E55A-54D4479DE2A7}"/>
          </ac:spMkLst>
        </pc:spChg>
        <pc:spChg chg="mod">
          <ac:chgData name="Hakola Antti" userId="65992f85-13c6-4cb4-8e3e-57db52c3c016" providerId="ADAL" clId="{44CEE460-A980-4235-8868-6CB55E8FC4B1}" dt="2024-11-18T13:08:00.895" v="903"/>
          <ac:spMkLst>
            <pc:docMk/>
            <pc:sldMk cId="1100005490" sldId="380"/>
            <ac:spMk id="18" creationId="{1614A774-3901-DB1B-1A71-3FF71279935D}"/>
          </ac:spMkLst>
        </pc:spChg>
        <pc:spChg chg="mod">
          <ac:chgData name="Hakola Antti" userId="65992f85-13c6-4cb4-8e3e-57db52c3c016" providerId="ADAL" clId="{44CEE460-A980-4235-8868-6CB55E8FC4B1}" dt="2024-11-18T13:08:00.895" v="903"/>
          <ac:spMkLst>
            <pc:docMk/>
            <pc:sldMk cId="1100005490" sldId="380"/>
            <ac:spMk id="20" creationId="{C62B29CC-6B54-DF58-AB48-55C0A610E95F}"/>
          </ac:spMkLst>
        </pc:spChg>
        <pc:spChg chg="add mod">
          <ac:chgData name="Hakola Antti" userId="65992f85-13c6-4cb4-8e3e-57db52c3c016" providerId="ADAL" clId="{44CEE460-A980-4235-8868-6CB55E8FC4B1}" dt="2024-11-20T14:19:34.163" v="7005" actId="207"/>
          <ac:spMkLst>
            <pc:docMk/>
            <pc:sldMk cId="1100005490" sldId="380"/>
            <ac:spMk id="21" creationId="{6E8558D0-D2A5-725C-E320-73EA4B3750D4}"/>
          </ac:spMkLst>
        </pc:spChg>
        <pc:spChg chg="add mod">
          <ac:chgData name="Hakola Antti" userId="65992f85-13c6-4cb4-8e3e-57db52c3c016" providerId="ADAL" clId="{44CEE460-A980-4235-8868-6CB55E8FC4B1}" dt="2024-11-18T13:27:49.890" v="1757" actId="1038"/>
          <ac:spMkLst>
            <pc:docMk/>
            <pc:sldMk cId="1100005490" sldId="380"/>
            <ac:spMk id="22" creationId="{E09D525F-7E00-CDDE-0852-C1774D2C3217}"/>
          </ac:spMkLst>
        </pc:spChg>
        <pc:grpChg chg="add mod">
          <ac:chgData name="Hakola Antti" userId="65992f85-13c6-4cb4-8e3e-57db52c3c016" providerId="ADAL" clId="{44CEE460-A980-4235-8868-6CB55E8FC4B1}" dt="2024-11-18T13:08:00.895" v="903"/>
          <ac:grpSpMkLst>
            <pc:docMk/>
            <pc:sldMk cId="1100005490" sldId="380"/>
            <ac:grpSpMk id="9" creationId="{1B805EC3-AD8A-265E-55CB-3C1C8371B575}"/>
          </ac:grpSpMkLst>
        </pc:grpChg>
        <pc:picChg chg="mod">
          <ac:chgData name="Hakola Antti" userId="65992f85-13c6-4cb4-8e3e-57db52c3c016" providerId="ADAL" clId="{44CEE460-A980-4235-8868-6CB55E8FC4B1}" dt="2024-11-18T13:08:00.895" v="903"/>
          <ac:picMkLst>
            <pc:docMk/>
            <pc:sldMk cId="1100005490" sldId="380"/>
            <ac:picMk id="10" creationId="{74C95A17-6B3D-76ED-8E53-1357074CC2EA}"/>
          </ac:picMkLst>
        </pc:picChg>
        <pc:picChg chg="mod">
          <ac:chgData name="Hakola Antti" userId="65992f85-13c6-4cb4-8e3e-57db52c3c016" providerId="ADAL" clId="{44CEE460-A980-4235-8868-6CB55E8FC4B1}" dt="2024-11-18T13:08:00.895" v="903"/>
          <ac:picMkLst>
            <pc:docMk/>
            <pc:sldMk cId="1100005490" sldId="380"/>
            <ac:picMk id="13" creationId="{C155319F-DF07-70F7-857E-84D3A382CB15}"/>
          </ac:picMkLst>
        </pc:picChg>
        <pc:picChg chg="mod">
          <ac:chgData name="Hakola Antti" userId="65992f85-13c6-4cb4-8e3e-57db52c3c016" providerId="ADAL" clId="{44CEE460-A980-4235-8868-6CB55E8FC4B1}" dt="2024-11-18T13:08:00.895" v="903"/>
          <ac:picMkLst>
            <pc:docMk/>
            <pc:sldMk cId="1100005490" sldId="380"/>
            <ac:picMk id="14" creationId="{B8F21A56-1438-6CCC-E7D2-F5CF98E3D1CA}"/>
          </ac:picMkLst>
        </pc:picChg>
        <pc:cxnChg chg="mod">
          <ac:chgData name="Hakola Antti" userId="65992f85-13c6-4cb4-8e3e-57db52c3c016" providerId="ADAL" clId="{44CEE460-A980-4235-8868-6CB55E8FC4B1}" dt="2024-11-18T13:08:00.895" v="903"/>
          <ac:cxnSpMkLst>
            <pc:docMk/>
            <pc:sldMk cId="1100005490" sldId="380"/>
            <ac:cxnSpMk id="11" creationId="{CA94A76E-23D6-B50F-6A5B-0AAD80E817DB}"/>
          </ac:cxnSpMkLst>
        </pc:cxnChg>
        <pc:cxnChg chg="mod">
          <ac:chgData name="Hakola Antti" userId="65992f85-13c6-4cb4-8e3e-57db52c3c016" providerId="ADAL" clId="{44CEE460-A980-4235-8868-6CB55E8FC4B1}" dt="2024-11-18T13:08:00.895" v="903"/>
          <ac:cxnSpMkLst>
            <pc:docMk/>
            <pc:sldMk cId="1100005490" sldId="380"/>
            <ac:cxnSpMk id="15" creationId="{B5800D20-7422-27E6-F131-F94602EEA2F4}"/>
          </ac:cxnSpMkLst>
        </pc:cxnChg>
        <pc:cxnChg chg="mod">
          <ac:chgData name="Hakola Antti" userId="65992f85-13c6-4cb4-8e3e-57db52c3c016" providerId="ADAL" clId="{44CEE460-A980-4235-8868-6CB55E8FC4B1}" dt="2024-11-18T13:08:00.895" v="903"/>
          <ac:cxnSpMkLst>
            <pc:docMk/>
            <pc:sldMk cId="1100005490" sldId="380"/>
            <ac:cxnSpMk id="19" creationId="{8E53D7FA-A911-3158-444A-F676E1D12A87}"/>
          </ac:cxnSpMkLst>
        </pc:cxnChg>
      </pc:sldChg>
      <pc:sldChg chg="addSp delSp modSp new mod">
        <pc:chgData name="Hakola Antti" userId="65992f85-13c6-4cb4-8e3e-57db52c3c016" providerId="ADAL" clId="{44CEE460-A980-4235-8868-6CB55E8FC4B1}" dt="2024-11-20T14:20:12.315" v="7010" actId="114"/>
        <pc:sldMkLst>
          <pc:docMk/>
          <pc:sldMk cId="1507202696" sldId="381"/>
        </pc:sldMkLst>
        <pc:spChg chg="del">
          <ac:chgData name="Hakola Antti" userId="65992f85-13c6-4cb4-8e3e-57db52c3c016" providerId="ADAL" clId="{44CEE460-A980-4235-8868-6CB55E8FC4B1}" dt="2024-11-18T13:09:08.817" v="934" actId="478"/>
          <ac:spMkLst>
            <pc:docMk/>
            <pc:sldMk cId="1507202696" sldId="381"/>
            <ac:spMk id="2" creationId="{CD08BF44-8235-E50A-BE57-20CEC05E031C}"/>
          </ac:spMkLst>
        </pc:spChg>
        <pc:spChg chg="add mod">
          <ac:chgData name="Hakola Antti" userId="65992f85-13c6-4cb4-8e3e-57db52c3c016" providerId="ADAL" clId="{44CEE460-A980-4235-8868-6CB55E8FC4B1}" dt="2024-11-18T13:10:03.337" v="941" actId="255"/>
          <ac:spMkLst>
            <pc:docMk/>
            <pc:sldMk cId="1507202696" sldId="381"/>
            <ac:spMk id="5" creationId="{68BB9F04-157A-AE0E-F999-B8AB1DDCF604}"/>
          </ac:spMkLst>
        </pc:spChg>
        <pc:spChg chg="add mod">
          <ac:chgData name="Hakola Antti" userId="65992f85-13c6-4cb4-8e3e-57db52c3c016" providerId="ADAL" clId="{44CEE460-A980-4235-8868-6CB55E8FC4B1}" dt="2024-11-20T14:20:12.315" v="7010" actId="114"/>
          <ac:spMkLst>
            <pc:docMk/>
            <pc:sldMk cId="1507202696" sldId="381"/>
            <ac:spMk id="6" creationId="{9E34FA17-A028-0FC9-7359-57F26DC65DDA}"/>
          </ac:spMkLst>
        </pc:spChg>
        <pc:spChg chg="add mod">
          <ac:chgData name="Hakola Antti" userId="65992f85-13c6-4cb4-8e3e-57db52c3c016" providerId="ADAL" clId="{44CEE460-A980-4235-8868-6CB55E8FC4B1}" dt="2024-11-18T13:10:14.064" v="942"/>
          <ac:spMkLst>
            <pc:docMk/>
            <pc:sldMk cId="1507202696" sldId="381"/>
            <ac:spMk id="8" creationId="{68C5AF20-5D76-C8BA-4308-2250FC9ED00B}"/>
          </ac:spMkLst>
        </pc:spChg>
        <pc:spChg chg="add mod">
          <ac:chgData name="Hakola Antti" userId="65992f85-13c6-4cb4-8e3e-57db52c3c016" providerId="ADAL" clId="{44CEE460-A980-4235-8868-6CB55E8FC4B1}" dt="2024-11-19T10:29:32.064" v="2940" actId="20577"/>
          <ac:spMkLst>
            <pc:docMk/>
            <pc:sldMk cId="1507202696" sldId="381"/>
            <ac:spMk id="9" creationId="{5D55721D-FBB8-E8EE-BB81-27B244A6A8C8}"/>
          </ac:spMkLst>
        </pc:spChg>
        <pc:spChg chg="add mod">
          <ac:chgData name="Hakola Antti" userId="65992f85-13c6-4cb4-8e3e-57db52c3c016" providerId="ADAL" clId="{44CEE460-A980-4235-8868-6CB55E8FC4B1}" dt="2024-11-18T13:28:12.310" v="1796" actId="1035"/>
          <ac:spMkLst>
            <pc:docMk/>
            <pc:sldMk cId="1507202696" sldId="381"/>
            <ac:spMk id="10" creationId="{CB7EAFB7-B3D5-3828-F3E4-FD3F717E24E0}"/>
          </ac:spMkLst>
        </pc:spChg>
        <pc:picChg chg="add mod">
          <ac:chgData name="Hakola Antti" userId="65992f85-13c6-4cb4-8e3e-57db52c3c016" providerId="ADAL" clId="{44CEE460-A980-4235-8868-6CB55E8FC4B1}" dt="2024-11-18T13:10:14.064" v="942"/>
          <ac:picMkLst>
            <pc:docMk/>
            <pc:sldMk cId="1507202696" sldId="381"/>
            <ac:picMk id="7" creationId="{E8B7F02A-C307-471D-F9EF-FF3D01C5AC51}"/>
          </ac:picMkLst>
        </pc:picChg>
      </pc:sldChg>
      <pc:sldChg chg="addSp delSp modSp new mod">
        <pc:chgData name="Hakola Antti" userId="65992f85-13c6-4cb4-8e3e-57db52c3c016" providerId="ADAL" clId="{44CEE460-A980-4235-8868-6CB55E8FC4B1}" dt="2024-11-20T14:21:38.071" v="7049" actId="1076"/>
        <pc:sldMkLst>
          <pc:docMk/>
          <pc:sldMk cId="1095034683" sldId="382"/>
        </pc:sldMkLst>
        <pc:spChg chg="del">
          <ac:chgData name="Hakola Antti" userId="65992f85-13c6-4cb4-8e3e-57db52c3c016" providerId="ADAL" clId="{44CEE460-A980-4235-8868-6CB55E8FC4B1}" dt="2024-11-18T13:15:18.364" v="1147" actId="478"/>
          <ac:spMkLst>
            <pc:docMk/>
            <pc:sldMk cId="1095034683" sldId="382"/>
            <ac:spMk id="2" creationId="{F5E6B7B1-3E6E-B733-3E7D-375E624CAA36}"/>
          </ac:spMkLst>
        </pc:spChg>
        <pc:spChg chg="add mod">
          <ac:chgData name="Hakola Antti" userId="65992f85-13c6-4cb4-8e3e-57db52c3c016" providerId="ADAL" clId="{44CEE460-A980-4235-8868-6CB55E8FC4B1}" dt="2024-11-18T13:15:39.806" v="1198" actId="20577"/>
          <ac:spMkLst>
            <pc:docMk/>
            <pc:sldMk cId="1095034683" sldId="382"/>
            <ac:spMk id="5" creationId="{9662CE54-6037-08BE-415A-FF4A7E480C04}"/>
          </ac:spMkLst>
        </pc:spChg>
        <pc:spChg chg="add mod">
          <ac:chgData name="Hakola Antti" userId="65992f85-13c6-4cb4-8e3e-57db52c3c016" providerId="ADAL" clId="{44CEE460-A980-4235-8868-6CB55E8FC4B1}" dt="2024-11-19T10:30:08.329" v="2948" actId="20577"/>
          <ac:spMkLst>
            <pc:docMk/>
            <pc:sldMk cId="1095034683" sldId="382"/>
            <ac:spMk id="6" creationId="{0CA94FE3-2180-B522-4EEB-14CBFE9FC5C4}"/>
          </ac:spMkLst>
        </pc:spChg>
        <pc:spChg chg="add mod">
          <ac:chgData name="Hakola Antti" userId="65992f85-13c6-4cb4-8e3e-57db52c3c016" providerId="ADAL" clId="{44CEE460-A980-4235-8868-6CB55E8FC4B1}" dt="2024-11-20T14:21:31.140" v="7048" actId="20577"/>
          <ac:spMkLst>
            <pc:docMk/>
            <pc:sldMk cId="1095034683" sldId="382"/>
            <ac:spMk id="7" creationId="{32BC35A9-611B-3335-8B7E-F2CB847D48A8}"/>
          </ac:spMkLst>
        </pc:spChg>
        <pc:spChg chg="add mod">
          <ac:chgData name="Hakola Antti" userId="65992f85-13c6-4cb4-8e3e-57db52c3c016" providerId="ADAL" clId="{44CEE460-A980-4235-8868-6CB55E8FC4B1}" dt="2024-11-18T13:28:28.803" v="1833" actId="1037"/>
          <ac:spMkLst>
            <pc:docMk/>
            <pc:sldMk cId="1095034683" sldId="382"/>
            <ac:spMk id="10" creationId="{075A20DF-0922-49D5-372F-94D48C387E84}"/>
          </ac:spMkLst>
        </pc:spChg>
        <pc:picChg chg="add mod">
          <ac:chgData name="Hakola Antti" userId="65992f85-13c6-4cb4-8e3e-57db52c3c016" providerId="ADAL" clId="{44CEE460-A980-4235-8868-6CB55E8FC4B1}" dt="2024-11-20T14:21:38.071" v="7049" actId="1076"/>
          <ac:picMkLst>
            <pc:docMk/>
            <pc:sldMk cId="1095034683" sldId="382"/>
            <ac:picMk id="9" creationId="{42920588-5AB7-7FCF-754D-4F29BAA7D1A5}"/>
          </ac:picMkLst>
        </pc:picChg>
      </pc:sldChg>
      <pc:sldChg chg="addSp delSp modSp new mod">
        <pc:chgData name="Hakola Antti" userId="65992f85-13c6-4cb4-8e3e-57db52c3c016" providerId="ADAL" clId="{44CEE460-A980-4235-8868-6CB55E8FC4B1}" dt="2024-11-19T10:30:27.425" v="2952" actId="20577"/>
        <pc:sldMkLst>
          <pc:docMk/>
          <pc:sldMk cId="3009238510" sldId="383"/>
        </pc:sldMkLst>
        <pc:spChg chg="del">
          <ac:chgData name="Hakola Antti" userId="65992f85-13c6-4cb4-8e3e-57db52c3c016" providerId="ADAL" clId="{44CEE460-A980-4235-8868-6CB55E8FC4B1}" dt="2024-11-18T13:28:51.761" v="1838" actId="478"/>
          <ac:spMkLst>
            <pc:docMk/>
            <pc:sldMk cId="3009238510" sldId="383"/>
            <ac:spMk id="2" creationId="{4F7019A8-9CED-EAF0-00DA-1B9DF109A10D}"/>
          </ac:spMkLst>
        </pc:spChg>
        <pc:spChg chg="add mod">
          <ac:chgData name="Hakola Antti" userId="65992f85-13c6-4cb4-8e3e-57db52c3c016" providerId="ADAL" clId="{44CEE460-A980-4235-8868-6CB55E8FC4B1}" dt="2024-11-18T13:30:37.679" v="1858" actId="20577"/>
          <ac:spMkLst>
            <pc:docMk/>
            <pc:sldMk cId="3009238510" sldId="383"/>
            <ac:spMk id="5" creationId="{934E7D11-61D3-F89C-38BE-AA67C0806B2C}"/>
          </ac:spMkLst>
        </pc:spChg>
        <pc:spChg chg="add mod">
          <ac:chgData name="Hakola Antti" userId="65992f85-13c6-4cb4-8e3e-57db52c3c016" providerId="ADAL" clId="{44CEE460-A980-4235-8868-6CB55E8FC4B1}" dt="2024-11-18T13:33:15.433" v="1992" actId="20577"/>
          <ac:spMkLst>
            <pc:docMk/>
            <pc:sldMk cId="3009238510" sldId="383"/>
            <ac:spMk id="6" creationId="{DA1FF196-A565-F5FA-0D23-136C31152728}"/>
          </ac:spMkLst>
        </pc:spChg>
        <pc:spChg chg="add mod">
          <ac:chgData name="Hakola Antti" userId="65992f85-13c6-4cb4-8e3e-57db52c3c016" providerId="ADAL" clId="{44CEE460-A980-4235-8868-6CB55E8FC4B1}" dt="2024-11-19T10:30:24.210" v="2950" actId="20577"/>
          <ac:spMkLst>
            <pc:docMk/>
            <pc:sldMk cId="3009238510" sldId="383"/>
            <ac:spMk id="7" creationId="{08CF2138-ACEA-2509-901D-2EDF6830E993}"/>
          </ac:spMkLst>
        </pc:spChg>
        <pc:spChg chg="add mod">
          <ac:chgData name="Hakola Antti" userId="65992f85-13c6-4cb4-8e3e-57db52c3c016" providerId="ADAL" clId="{44CEE460-A980-4235-8868-6CB55E8FC4B1}" dt="2024-11-19T10:30:27.425" v="2952" actId="20577"/>
          <ac:spMkLst>
            <pc:docMk/>
            <pc:sldMk cId="3009238510" sldId="383"/>
            <ac:spMk id="8" creationId="{DFC9FCB8-F761-5119-E256-0B21C7062C99}"/>
          </ac:spMkLst>
        </pc:spChg>
      </pc:sldChg>
      <pc:sldChg chg="addSp delSp modSp new del mod">
        <pc:chgData name="Hakola Antti" userId="65992f85-13c6-4cb4-8e3e-57db52c3c016" providerId="ADAL" clId="{44CEE460-A980-4235-8868-6CB55E8FC4B1}" dt="2024-11-18T13:47:11.952" v="2501" actId="47"/>
        <pc:sldMkLst>
          <pc:docMk/>
          <pc:sldMk cId="244439222" sldId="384"/>
        </pc:sldMkLst>
        <pc:spChg chg="del">
          <ac:chgData name="Hakola Antti" userId="65992f85-13c6-4cb4-8e3e-57db52c3c016" providerId="ADAL" clId="{44CEE460-A980-4235-8868-6CB55E8FC4B1}" dt="2024-11-18T13:35:03.428" v="1994" actId="478"/>
          <ac:spMkLst>
            <pc:docMk/>
            <pc:sldMk cId="244439222" sldId="384"/>
            <ac:spMk id="2" creationId="{28121BD6-2514-5134-8C08-C854BE8F32E5}"/>
          </ac:spMkLst>
        </pc:spChg>
        <pc:spChg chg="add mod">
          <ac:chgData name="Hakola Antti" userId="65992f85-13c6-4cb4-8e3e-57db52c3c016" providerId="ADAL" clId="{44CEE460-A980-4235-8868-6CB55E8FC4B1}" dt="2024-11-18T13:38:30.187" v="2010" actId="20577"/>
          <ac:spMkLst>
            <pc:docMk/>
            <pc:sldMk cId="244439222" sldId="384"/>
            <ac:spMk id="5" creationId="{ED8682C0-0866-4D15-4BDD-CDB2225C4E3F}"/>
          </ac:spMkLst>
        </pc:spChg>
        <pc:spChg chg="add mod">
          <ac:chgData name="Hakola Antti" userId="65992f85-13c6-4cb4-8e3e-57db52c3c016" providerId="ADAL" clId="{44CEE460-A980-4235-8868-6CB55E8FC4B1}" dt="2024-11-18T13:45:45.572" v="2290" actId="207"/>
          <ac:spMkLst>
            <pc:docMk/>
            <pc:sldMk cId="244439222" sldId="384"/>
            <ac:spMk id="6" creationId="{19DB6057-331D-85A8-EC8E-E30DB104091D}"/>
          </ac:spMkLst>
        </pc:spChg>
        <pc:spChg chg="add mod">
          <ac:chgData name="Hakola Antti" userId="65992f85-13c6-4cb4-8e3e-57db52c3c016" providerId="ADAL" clId="{44CEE460-A980-4235-8868-6CB55E8FC4B1}" dt="2024-11-18T13:41:01.054" v="2108" actId="20577"/>
          <ac:spMkLst>
            <pc:docMk/>
            <pc:sldMk cId="244439222" sldId="384"/>
            <ac:spMk id="7" creationId="{7A9E11FC-5EB2-C9F2-4549-18D4AE7318A9}"/>
          </ac:spMkLst>
        </pc:spChg>
        <pc:spChg chg="add mod">
          <ac:chgData name="Hakola Antti" userId="65992f85-13c6-4cb4-8e3e-57db52c3c016" providerId="ADAL" clId="{44CEE460-A980-4235-8868-6CB55E8FC4B1}" dt="2024-11-18T13:41:09.182" v="2115" actId="20577"/>
          <ac:spMkLst>
            <pc:docMk/>
            <pc:sldMk cId="244439222" sldId="384"/>
            <ac:spMk id="8" creationId="{FC13699A-DD9F-9CA1-5D5D-5F642D092794}"/>
          </ac:spMkLst>
        </pc:spChg>
        <pc:spChg chg="add mod">
          <ac:chgData name="Hakola Antti" userId="65992f85-13c6-4cb4-8e3e-57db52c3c016" providerId="ADAL" clId="{44CEE460-A980-4235-8868-6CB55E8FC4B1}" dt="2024-11-18T13:46:41.170" v="2498" actId="20577"/>
          <ac:spMkLst>
            <pc:docMk/>
            <pc:sldMk cId="244439222" sldId="384"/>
            <ac:spMk id="9" creationId="{A22FD3BC-DDD1-A76E-8687-97212822BE97}"/>
          </ac:spMkLst>
        </pc:spChg>
      </pc:sldChg>
      <pc:sldChg chg="addSp delSp modSp new mod ord">
        <pc:chgData name="Hakola Antti" userId="65992f85-13c6-4cb4-8e3e-57db52c3c016" providerId="ADAL" clId="{44CEE460-A980-4235-8868-6CB55E8FC4B1}" dt="2024-11-18T13:49:13.766" v="2510" actId="5793"/>
        <pc:sldMkLst>
          <pc:docMk/>
          <pc:sldMk cId="1728219700" sldId="385"/>
        </pc:sldMkLst>
        <pc:spChg chg="del">
          <ac:chgData name="Hakola Antti" userId="65992f85-13c6-4cb4-8e3e-57db52c3c016" providerId="ADAL" clId="{44CEE460-A980-4235-8868-6CB55E8FC4B1}" dt="2024-11-18T13:37:22.961" v="1996" actId="478"/>
          <ac:spMkLst>
            <pc:docMk/>
            <pc:sldMk cId="1728219700" sldId="385"/>
            <ac:spMk id="2" creationId="{23AA4967-F9A3-04BC-4992-A178169BE1C8}"/>
          </ac:spMkLst>
        </pc:spChg>
        <pc:spChg chg="add mod">
          <ac:chgData name="Hakola Antti" userId="65992f85-13c6-4cb4-8e3e-57db52c3c016" providerId="ADAL" clId="{44CEE460-A980-4235-8868-6CB55E8FC4B1}" dt="2024-11-18T13:49:13.766" v="2510" actId="5793"/>
          <ac:spMkLst>
            <pc:docMk/>
            <pc:sldMk cId="1728219700" sldId="385"/>
            <ac:spMk id="5" creationId="{552BDB04-53EC-C254-E1EC-46889425EFDA}"/>
          </ac:spMkLst>
        </pc:spChg>
      </pc:sldChg>
      <pc:sldChg chg="addSp delSp modSp new mod">
        <pc:chgData name="Hakola Antti" userId="65992f85-13c6-4cb4-8e3e-57db52c3c016" providerId="ADAL" clId="{44CEE460-A980-4235-8868-6CB55E8FC4B1}" dt="2024-11-21T09:38:11.529" v="7427" actId="20577"/>
        <pc:sldMkLst>
          <pc:docMk/>
          <pc:sldMk cId="2320238779" sldId="386"/>
        </pc:sldMkLst>
        <pc:spChg chg="del">
          <ac:chgData name="Hakola Antti" userId="65992f85-13c6-4cb4-8e3e-57db52c3c016" providerId="ADAL" clId="{44CEE460-A980-4235-8868-6CB55E8FC4B1}" dt="2024-11-18T13:41:25.501" v="2117" actId="478"/>
          <ac:spMkLst>
            <pc:docMk/>
            <pc:sldMk cId="2320238779" sldId="386"/>
            <ac:spMk id="2" creationId="{1BFFA0A6-CFF8-CE84-B5D9-E45CDBCEFF8B}"/>
          </ac:spMkLst>
        </pc:spChg>
        <pc:spChg chg="add mod">
          <ac:chgData name="Hakola Antti" userId="65992f85-13c6-4cb4-8e3e-57db52c3c016" providerId="ADAL" clId="{44CEE460-A980-4235-8868-6CB55E8FC4B1}" dt="2024-11-18T13:41:37.083" v="2120" actId="20577"/>
          <ac:spMkLst>
            <pc:docMk/>
            <pc:sldMk cId="2320238779" sldId="386"/>
            <ac:spMk id="5" creationId="{3BA25707-A412-3CA7-1AE2-0C95DC1160EB}"/>
          </ac:spMkLst>
        </pc:spChg>
        <pc:spChg chg="add mod">
          <ac:chgData name="Hakola Antti" userId="65992f85-13c6-4cb4-8e3e-57db52c3c016" providerId="ADAL" clId="{44CEE460-A980-4235-8868-6CB55E8FC4B1}" dt="2024-11-19T10:30:34.504" v="2954" actId="20577"/>
          <ac:spMkLst>
            <pc:docMk/>
            <pc:sldMk cId="2320238779" sldId="386"/>
            <ac:spMk id="7" creationId="{FBA5D706-F3B7-A065-D133-8E902137908D}"/>
          </ac:spMkLst>
        </pc:spChg>
        <pc:spChg chg="add mod">
          <ac:chgData name="Hakola Antti" userId="65992f85-13c6-4cb4-8e3e-57db52c3c016" providerId="ADAL" clId="{44CEE460-A980-4235-8868-6CB55E8FC4B1}" dt="2024-11-19T10:30:37.867" v="2956" actId="20577"/>
          <ac:spMkLst>
            <pc:docMk/>
            <pc:sldMk cId="2320238779" sldId="386"/>
            <ac:spMk id="8" creationId="{FB229F09-B700-C328-C615-7FD515EDB838}"/>
          </ac:spMkLst>
        </pc:spChg>
        <pc:spChg chg="add mod">
          <ac:chgData name="Hakola Antti" userId="65992f85-13c6-4cb4-8e3e-57db52c3c016" providerId="ADAL" clId="{44CEE460-A980-4235-8868-6CB55E8FC4B1}" dt="2024-11-21T09:37:19.103" v="7315" actId="207"/>
          <ac:spMkLst>
            <pc:docMk/>
            <pc:sldMk cId="2320238779" sldId="386"/>
            <ac:spMk id="9" creationId="{A99825EC-CD00-32D4-53EC-4C3845FE5EEA}"/>
          </ac:spMkLst>
        </pc:spChg>
        <pc:spChg chg="add mod">
          <ac:chgData name="Hakola Antti" userId="65992f85-13c6-4cb4-8e3e-57db52c3c016" providerId="ADAL" clId="{44CEE460-A980-4235-8868-6CB55E8FC4B1}" dt="2024-11-21T09:38:11.529" v="7427" actId="20577"/>
          <ac:spMkLst>
            <pc:docMk/>
            <pc:sldMk cId="2320238779" sldId="386"/>
            <ac:spMk id="10" creationId="{5323D005-1DB8-3291-5B74-E1E00EF1071F}"/>
          </ac:spMkLst>
        </pc:spChg>
        <pc:graphicFrameChg chg="add mod modGraphic">
          <ac:chgData name="Hakola Antti" userId="65992f85-13c6-4cb4-8e3e-57db52c3c016" providerId="ADAL" clId="{44CEE460-A980-4235-8868-6CB55E8FC4B1}" dt="2024-11-18T13:44:31.584" v="2162" actId="20577"/>
          <ac:graphicFrameMkLst>
            <pc:docMk/>
            <pc:sldMk cId="2320238779" sldId="386"/>
            <ac:graphicFrameMk id="6" creationId="{84D8A886-3D73-DE60-60B4-AC9AB6D6B0ED}"/>
          </ac:graphicFrameMkLst>
        </pc:graphicFrameChg>
      </pc:sldChg>
      <pc:sldChg chg="addSp delSp modSp new mod modAnim">
        <pc:chgData name="Hakola Antti" userId="65992f85-13c6-4cb4-8e3e-57db52c3c016" providerId="ADAL" clId="{44CEE460-A980-4235-8868-6CB55E8FC4B1}" dt="2024-11-20T14:26:44.139" v="7067" actId="6549"/>
        <pc:sldMkLst>
          <pc:docMk/>
          <pc:sldMk cId="299896755" sldId="387"/>
        </pc:sldMkLst>
        <pc:spChg chg="del">
          <ac:chgData name="Hakola Antti" userId="65992f85-13c6-4cb4-8e3e-57db52c3c016" providerId="ADAL" clId="{44CEE460-A980-4235-8868-6CB55E8FC4B1}" dt="2024-11-18T13:49:26.074" v="2512" actId="478"/>
          <ac:spMkLst>
            <pc:docMk/>
            <pc:sldMk cId="299896755" sldId="387"/>
            <ac:spMk id="2" creationId="{4F32905F-451C-227C-9E1D-98AFBC201900}"/>
          </ac:spMkLst>
        </pc:spChg>
        <pc:spChg chg="add mod">
          <ac:chgData name="Hakola Antti" userId="65992f85-13c6-4cb4-8e3e-57db52c3c016" providerId="ADAL" clId="{44CEE460-A980-4235-8868-6CB55E8FC4B1}" dt="2024-11-19T10:30:58.047" v="2959"/>
          <ac:spMkLst>
            <pc:docMk/>
            <pc:sldMk cId="299896755" sldId="387"/>
            <ac:spMk id="5" creationId="{7A975976-1C23-CF21-C547-9C69B4543CE9}"/>
          </ac:spMkLst>
        </pc:spChg>
        <pc:spChg chg="add mod">
          <ac:chgData name="Hakola Antti" userId="65992f85-13c6-4cb4-8e3e-57db52c3c016" providerId="ADAL" clId="{44CEE460-A980-4235-8868-6CB55E8FC4B1}" dt="2024-11-20T14:26:44.139" v="7067" actId="6549"/>
          <ac:spMkLst>
            <pc:docMk/>
            <pc:sldMk cId="299896755" sldId="387"/>
            <ac:spMk id="6" creationId="{54717F6C-001F-9B93-55F7-2FAF6C4C6D0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WEST2020/GDOES%20C3-C5%20analysi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Sheet2!$A$25:$A$29</c:f>
              <c:strCache>
                <c:ptCount val="5"/>
                <c:pt idx="0">
                  <c:v>565 mm</c:v>
                </c:pt>
                <c:pt idx="1">
                  <c:v>489 mm</c:v>
                </c:pt>
                <c:pt idx="2">
                  <c:v>341 mm</c:v>
                </c:pt>
                <c:pt idx="3">
                  <c:v>274 mm</c:v>
                </c:pt>
                <c:pt idx="4">
                  <c:v>105 mm</c:v>
                </c:pt>
              </c:strCache>
            </c:strRef>
          </c:cat>
          <c:val>
            <c:numRef>
              <c:f>Sheet2!$C$25:$C$29</c:f>
              <c:numCache>
                <c:formatCode>General</c:formatCode>
                <c:ptCount val="5"/>
                <c:pt idx="0">
                  <c:v>0.55000000000000004</c:v>
                </c:pt>
                <c:pt idx="1">
                  <c:v>0.65</c:v>
                </c:pt>
                <c:pt idx="2">
                  <c:v>1.31</c:v>
                </c:pt>
                <c:pt idx="3">
                  <c:v>1.29</c:v>
                </c:pt>
                <c:pt idx="4">
                  <c:v>3.07</c:v>
                </c:pt>
              </c:numCache>
            </c:numRef>
          </c:val>
          <c:extLst>
            <c:ext xmlns:c16="http://schemas.microsoft.com/office/drawing/2014/chart" uri="{C3380CC4-5D6E-409C-BE32-E72D297353CC}">
              <c16:uniqueId val="{00000000-1FB4-4A78-B14C-C622DC241F70}"/>
            </c:ext>
          </c:extLst>
        </c:ser>
        <c:ser>
          <c:idx val="1"/>
          <c:order val="1"/>
          <c:spPr>
            <a:solidFill>
              <a:schemeClr val="accent4"/>
            </a:solidFill>
            <a:ln>
              <a:noFill/>
            </a:ln>
            <a:effectLst/>
          </c:spPr>
          <c:invertIfNegative val="0"/>
          <c:cat>
            <c:strRef>
              <c:f>Sheet2!$A$25:$A$29</c:f>
              <c:strCache>
                <c:ptCount val="5"/>
                <c:pt idx="0">
                  <c:v>565 mm</c:v>
                </c:pt>
                <c:pt idx="1">
                  <c:v>489 mm</c:v>
                </c:pt>
                <c:pt idx="2">
                  <c:v>341 mm</c:v>
                </c:pt>
                <c:pt idx="3">
                  <c:v>274 mm</c:v>
                </c:pt>
                <c:pt idx="4">
                  <c:v>105 mm</c:v>
                </c:pt>
              </c:strCache>
            </c:strRef>
          </c:cat>
          <c:val>
            <c:numRef>
              <c:f>Sheet2!$E$25:$E$29</c:f>
              <c:numCache>
                <c:formatCode>General</c:formatCode>
                <c:ptCount val="5"/>
                <c:pt idx="0">
                  <c:v>0.85</c:v>
                </c:pt>
                <c:pt idx="1">
                  <c:v>0.81</c:v>
                </c:pt>
                <c:pt idx="2">
                  <c:v>2.4900000000000002</c:v>
                </c:pt>
                <c:pt idx="3">
                  <c:v>3.14</c:v>
                </c:pt>
                <c:pt idx="4">
                  <c:v>8.9499999999999993</c:v>
                </c:pt>
              </c:numCache>
            </c:numRef>
          </c:val>
          <c:extLst>
            <c:ext xmlns:c16="http://schemas.microsoft.com/office/drawing/2014/chart" uri="{C3380CC4-5D6E-409C-BE32-E72D297353CC}">
              <c16:uniqueId val="{00000001-1FB4-4A78-B14C-C622DC241F70}"/>
            </c:ext>
          </c:extLst>
        </c:ser>
        <c:ser>
          <c:idx val="2"/>
          <c:order val="2"/>
          <c:spPr>
            <a:solidFill>
              <a:schemeClr val="accent6"/>
            </a:solidFill>
            <a:ln>
              <a:noFill/>
            </a:ln>
            <a:effectLst/>
          </c:spPr>
          <c:invertIfNegative val="0"/>
          <c:cat>
            <c:strRef>
              <c:f>Sheet2!$A$25:$A$29</c:f>
              <c:strCache>
                <c:ptCount val="5"/>
                <c:pt idx="0">
                  <c:v>565 mm</c:v>
                </c:pt>
                <c:pt idx="1">
                  <c:v>489 mm</c:v>
                </c:pt>
                <c:pt idx="2">
                  <c:v>341 mm</c:v>
                </c:pt>
                <c:pt idx="3">
                  <c:v>274 mm</c:v>
                </c:pt>
                <c:pt idx="4">
                  <c:v>105 mm</c:v>
                </c:pt>
              </c:strCache>
            </c:strRef>
          </c:cat>
          <c:val>
            <c:numRef>
              <c:f>Sheet2!$G$25:$G$29</c:f>
              <c:numCache>
                <c:formatCode>General</c:formatCode>
                <c:ptCount val="5"/>
                <c:pt idx="0">
                  <c:v>0.8</c:v>
                </c:pt>
                <c:pt idx="1">
                  <c:v>0.68</c:v>
                </c:pt>
                <c:pt idx="2">
                  <c:v>3.07</c:v>
                </c:pt>
                <c:pt idx="3">
                  <c:v>5.33</c:v>
                </c:pt>
                <c:pt idx="4">
                  <c:v>8.1199999999999992</c:v>
                </c:pt>
              </c:numCache>
            </c:numRef>
          </c:val>
          <c:extLst>
            <c:ext xmlns:c16="http://schemas.microsoft.com/office/drawing/2014/chart" uri="{C3380CC4-5D6E-409C-BE32-E72D297353CC}">
              <c16:uniqueId val="{00000002-1FB4-4A78-B14C-C622DC241F70}"/>
            </c:ext>
          </c:extLst>
        </c:ser>
        <c:dLbls>
          <c:showLegendKey val="0"/>
          <c:showVal val="0"/>
          <c:showCatName val="0"/>
          <c:showSerName val="0"/>
          <c:showPercent val="0"/>
          <c:showBubbleSize val="0"/>
        </c:dLbls>
        <c:gapWidth val="219"/>
        <c:overlap val="-27"/>
        <c:axId val="288475279"/>
        <c:axId val="294134799"/>
      </c:barChart>
      <c:catAx>
        <c:axId val="28847527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fr-FR" sz="1100" dirty="0">
                    <a:solidFill>
                      <a:schemeClr val="tx1"/>
                    </a:solidFill>
                  </a:rPr>
                  <a:t>‘s’ </a:t>
                </a:r>
                <a:r>
                  <a:rPr lang="fr-FR" sz="1100" dirty="0" err="1">
                    <a:solidFill>
                      <a:schemeClr val="tx1"/>
                    </a:solidFill>
                  </a:rPr>
                  <a:t>coordinate</a:t>
                </a:r>
                <a:endParaRPr lang="en-US" sz="1100" dirty="0">
                  <a:solidFill>
                    <a:schemeClr val="tx1"/>
                  </a:solidFill>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294134799"/>
        <c:crosses val="autoZero"/>
        <c:auto val="1"/>
        <c:lblAlgn val="ctr"/>
        <c:lblOffset val="100"/>
        <c:noMultiLvlLbl val="0"/>
      </c:catAx>
      <c:valAx>
        <c:axId val="294134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a:solidFill>
                      <a:schemeClr val="tx1"/>
                    </a:solidFill>
                  </a:rPr>
                  <a:t>B integra</a:t>
                </a:r>
                <a:r>
                  <a:rPr lang="et-EE" sz="1100">
                    <a:solidFill>
                      <a:schemeClr val="tx1"/>
                    </a:solidFill>
                  </a:rPr>
                  <a:t>l</a:t>
                </a:r>
                <a:r>
                  <a:rPr lang="en-US" sz="1100">
                    <a:solidFill>
                      <a:schemeClr val="tx1"/>
                    </a:solidFill>
                  </a:rPr>
                  <a:t> amount</a:t>
                </a:r>
              </a:p>
            </c:rich>
          </c:tx>
          <c:layout>
            <c:manualLayout>
              <c:xMode val="edge"/>
              <c:yMode val="edge"/>
              <c:x val="4.6147794671383191E-2"/>
              <c:y val="3.1710183883042711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2884752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0.78496</cdr:x>
      <cdr:y>0.20972</cdr:y>
    </cdr:from>
    <cdr:to>
      <cdr:x>0.89564</cdr:x>
      <cdr:y>0.35882</cdr:y>
    </cdr:to>
    <cdr:sp macro="" textlink="">
      <cdr:nvSpPr>
        <cdr:cNvPr id="2" name="TextBox 26">
          <a:extLst xmlns:a="http://schemas.openxmlformats.org/drawingml/2006/main">
            <a:ext uri="{FF2B5EF4-FFF2-40B4-BE49-F238E27FC236}">
              <a16:creationId xmlns:a16="http://schemas.microsoft.com/office/drawing/2014/main" id="{D7AC1F47-9BDC-414D-BAD4-893CD53286F3}"/>
            </a:ext>
          </a:extLst>
        </cdr:cNvPr>
        <cdr:cNvSpPr txBox="1"/>
      </cdr:nvSpPr>
      <cdr:spPr>
        <a:xfrm xmlns:a="http://schemas.openxmlformats.org/drawingml/2006/main">
          <a:off x="2592288" y="363271"/>
          <a:ext cx="365513" cy="25827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200" dirty="0"/>
            <a:t>C3</a:t>
          </a:r>
          <a:endParaRPr lang="en-US" sz="1200" dirty="0"/>
        </a:p>
      </cdr:txBody>
    </cdr:sp>
  </cdr:relSizeAnchor>
  <cdr:relSizeAnchor xmlns:cdr="http://schemas.openxmlformats.org/drawingml/2006/chartDrawing">
    <cdr:from>
      <cdr:x>0.82274</cdr:x>
      <cdr:y>0</cdr:y>
    </cdr:from>
    <cdr:to>
      <cdr:x>0.95545</cdr:x>
      <cdr:y>0.1491</cdr:y>
    </cdr:to>
    <cdr:sp macro="" textlink="">
      <cdr:nvSpPr>
        <cdr:cNvPr id="3" name="TextBox 27">
          <a:extLst xmlns:a="http://schemas.openxmlformats.org/drawingml/2006/main">
            <a:ext uri="{FF2B5EF4-FFF2-40B4-BE49-F238E27FC236}">
              <a16:creationId xmlns:a16="http://schemas.microsoft.com/office/drawing/2014/main" id="{125DBCF2-8204-4BEA-9821-AD36DEB5F5F7}"/>
            </a:ext>
          </a:extLst>
        </cdr:cNvPr>
        <cdr:cNvSpPr txBox="1"/>
      </cdr:nvSpPr>
      <cdr:spPr>
        <a:xfrm xmlns:a="http://schemas.openxmlformats.org/drawingml/2006/main">
          <a:off x="2717042" y="-3268940"/>
          <a:ext cx="438266" cy="2582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200" dirty="0"/>
            <a:t>C4</a:t>
          </a:r>
          <a:endParaRPr lang="en-US" sz="1200" dirty="0"/>
        </a:p>
      </cdr:txBody>
    </cdr:sp>
  </cdr:relSizeAnchor>
  <cdr:relSizeAnchor xmlns:cdr="http://schemas.openxmlformats.org/drawingml/2006/chartDrawing">
    <cdr:from>
      <cdr:x>0.87756</cdr:x>
      <cdr:y>0.04144</cdr:y>
    </cdr:from>
    <cdr:to>
      <cdr:x>0.99763</cdr:x>
      <cdr:y>0.19054</cdr:y>
    </cdr:to>
    <cdr:sp macro="" textlink="">
      <cdr:nvSpPr>
        <cdr:cNvPr id="4" name="TextBox 28">
          <a:extLst xmlns:a="http://schemas.openxmlformats.org/drawingml/2006/main">
            <a:ext uri="{FF2B5EF4-FFF2-40B4-BE49-F238E27FC236}">
              <a16:creationId xmlns:a16="http://schemas.microsoft.com/office/drawing/2014/main" id="{3CBAA65A-64DC-403E-841B-41E5E193BDA5}"/>
            </a:ext>
          </a:extLst>
        </cdr:cNvPr>
        <cdr:cNvSpPr txBox="1"/>
      </cdr:nvSpPr>
      <cdr:spPr>
        <a:xfrm xmlns:a="http://schemas.openxmlformats.org/drawingml/2006/main">
          <a:off x="2898082" y="71780"/>
          <a:ext cx="396523" cy="2582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t-EE" sz="1200" dirty="0"/>
            <a:t>C5</a:t>
          </a:r>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reporting meeting | 20-21 November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US" dirty="0">
                <a:solidFill>
                  <a:prstClr val="white"/>
                </a:solidFill>
              </a:rPr>
              <a:t>A. Hakola| WPPWIE reporting meeting | 20-21 November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92581" cy="329614"/>
          </a:xfrm>
          <a:prstGeom prst="rect">
            <a:avLst/>
          </a:prstGeom>
        </p:spPr>
        <p:txBody>
          <a:bodyPr anchor="t"/>
          <a:lstStyle>
            <a:lvl1pPr>
              <a:defRPr sz="1200">
                <a:solidFill>
                  <a:schemeClr val="bg1"/>
                </a:solidFill>
              </a:defRPr>
            </a:lvl1pPr>
          </a:lstStyle>
          <a:p>
            <a:pPr>
              <a:defRPr/>
            </a:pPr>
            <a:r>
              <a:rPr lang="en-US" dirty="0">
                <a:solidFill>
                  <a:prstClr val="white"/>
                </a:solidFill>
              </a:rPr>
              <a:t>A. Hakola| WPPWIE reporting meeting | 20-21 November 2024</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tiff"/></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18" Type="http://schemas.openxmlformats.org/officeDocument/2006/relationships/image" Target="../media/image71.tiff"/><Relationship Id="rId3" Type="http://schemas.openxmlformats.org/officeDocument/2006/relationships/image" Target="../media/image60.tiff"/><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image" Target="../media/image70.tiff"/><Relationship Id="rId2" Type="http://schemas.openxmlformats.org/officeDocument/2006/relationships/image" Target="../media/image59.png"/><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68.png"/><Relationship Id="rId10" Type="http://schemas.openxmlformats.org/officeDocument/2006/relationships/image" Target="../media/image65.tiff"/><Relationship Id="rId4" Type="http://schemas.openxmlformats.org/officeDocument/2006/relationships/image" Target="../media/image61.png"/><Relationship Id="rId9" Type="http://schemas.microsoft.com/office/2007/relationships/hdphoto" Target="../media/hdphoto6.wdp"/><Relationship Id="rId14" Type="http://schemas.microsoft.com/office/2007/relationships/hdphoto" Target="../media/hdphoto8.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82.wmf"/><Relationship Id="rId7" Type="http://schemas.openxmlformats.org/officeDocument/2006/relationships/image" Target="../media/image84.w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83.wmf"/><Relationship Id="rId4" Type="http://schemas.openxmlformats.org/officeDocument/2006/relationships/oleObject" Target="../embeddings/oleObject2.bin"/><Relationship Id="rId9" Type="http://schemas.openxmlformats.org/officeDocument/2006/relationships/image" Target="../media/image85.wmf"/></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wdp"/><Relationship Id="rId7" Type="http://schemas.microsoft.com/office/2007/relationships/hdphoto" Target="../media/hdphoto9.wdp"/><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1.jpeg"/><Relationship Id="rId9" Type="http://schemas.microsoft.com/office/2007/relationships/hdphoto" Target="../media/hdphoto1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4.emf"/><Relationship Id="rId7" Type="http://schemas.openxmlformats.org/officeDocument/2006/relationships/image" Target="../media/image128.emf"/><Relationship Id="rId2" Type="http://schemas.openxmlformats.org/officeDocument/2006/relationships/image" Target="../media/image123.emf"/><Relationship Id="rId1" Type="http://schemas.openxmlformats.org/officeDocument/2006/relationships/slideLayout" Target="../slideLayouts/slideLayout3.xml"/><Relationship Id="rId6" Type="http://schemas.openxmlformats.org/officeDocument/2006/relationships/image" Target="../media/image127.emf"/><Relationship Id="rId5" Type="http://schemas.openxmlformats.org/officeDocument/2006/relationships/image" Target="../media/image126.emf"/><Relationship Id="rId4" Type="http://schemas.openxmlformats.org/officeDocument/2006/relationships/image" Target="../media/image125.emf"/></Relationships>
</file>

<file path=ppt/slides/_rels/slide51.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8" y="2074187"/>
            <a:ext cx="11184864" cy="620251"/>
          </a:xfrm>
        </p:spPr>
        <p:txBody>
          <a:bodyPr>
            <a:normAutofit/>
          </a:bodyPr>
          <a:lstStyle/>
          <a:p>
            <a:pPr>
              <a:defRPr/>
            </a:pPr>
            <a:r>
              <a:rPr lang="en-US" sz="3200" dirty="0"/>
              <a:t>SP B status report 2024</a:t>
            </a:r>
            <a:endParaRPr sz="3200" dirty="0"/>
          </a:p>
        </p:txBody>
      </p:sp>
      <p:sp>
        <p:nvSpPr>
          <p:cNvPr id="3" name="Text Placeholder 2"/>
          <p:cNvSpPr>
            <a:spLocks noGrp="1"/>
          </p:cNvSpPr>
          <p:nvPr>
            <p:ph type="body" sz="quarter" idx="10"/>
          </p:nvPr>
        </p:nvSpPr>
        <p:spPr bwMode="auto"/>
        <p:txBody>
          <a:bodyPr/>
          <a:lstStyle/>
          <a:p>
            <a:pPr>
              <a:defRPr/>
            </a:pPr>
            <a:r>
              <a:rPr lang="en-GB" dirty="0"/>
              <a:t>Antti Hakola</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the SP B team and task holders</a:t>
            </a:r>
            <a:endParaRPr sz="1600" dirty="0"/>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407366" y="2550861"/>
            <a:ext cx="6844772" cy="457848"/>
          </a:xfrm>
          <a:prstGeom prst="rect">
            <a:avLst/>
          </a:prstGeom>
        </p:spPr>
        <p:txBody>
          <a:bodyPr vert="horz" lIns="91440" tIns="45720" rIns="91440" bIns="45720" rtlCol="0">
            <a:normAutofit fontScale="85000" lnSpcReduction="10000"/>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r>
              <a:rPr lang="en-GB" dirty="0"/>
              <a:t>WPPWIE reporting meeting, virtual, 20-21 November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147D-9EBC-72FA-6243-3DC6235F2194}"/>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D09186CB-1BDA-B2FC-B9A4-2701216FE8A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5" name="Titre 1">
            <a:extLst>
              <a:ext uri="{FF2B5EF4-FFF2-40B4-BE49-F238E27FC236}">
                <a16:creationId xmlns:a16="http://schemas.microsoft.com/office/drawing/2014/main" id="{314F8472-FA88-655F-C796-CA9700B8AB3A}"/>
              </a:ext>
            </a:extLst>
          </p:cNvPr>
          <p:cNvSpPr>
            <a:spLocks noGrp="1"/>
          </p:cNvSpPr>
          <p:nvPr>
            <p:ph type="title"/>
          </p:nvPr>
        </p:nvSpPr>
        <p:spPr>
          <a:xfrm>
            <a:off x="983432" y="192515"/>
            <a:ext cx="10871400" cy="457200"/>
          </a:xfrm>
        </p:spPr>
        <p:txBody>
          <a:bodyPr/>
          <a:lstStyle/>
          <a:p>
            <a:r>
              <a:rPr lang="fr-FR" dirty="0"/>
              <a:t>SP B.1: </a:t>
            </a:r>
            <a:r>
              <a:rPr lang="fr-FR" dirty="0" err="1"/>
              <a:t>Spectroscopic</a:t>
            </a:r>
            <a:r>
              <a:rPr lang="fr-FR" dirty="0"/>
              <a:t> </a:t>
            </a:r>
            <a:r>
              <a:rPr lang="fr-FR" dirty="0" err="1"/>
              <a:t>studies</a:t>
            </a:r>
            <a:r>
              <a:rPr lang="fr-FR" dirty="0"/>
              <a:t> of W </a:t>
            </a:r>
            <a:r>
              <a:rPr lang="fr-FR" dirty="0" err="1"/>
              <a:t>sputtering</a:t>
            </a:r>
            <a:r>
              <a:rPr lang="fr-FR" dirty="0"/>
              <a:t> in PSI-2 (FZJ)</a:t>
            </a:r>
          </a:p>
        </p:txBody>
      </p:sp>
      <p:sp>
        <p:nvSpPr>
          <p:cNvPr id="6" name="Rechteck 9">
            <a:extLst>
              <a:ext uri="{FF2B5EF4-FFF2-40B4-BE49-F238E27FC236}">
                <a16:creationId xmlns:a16="http://schemas.microsoft.com/office/drawing/2014/main" id="{145BB088-0D75-E3F3-0DA5-28A2ECFC61E5}"/>
              </a:ext>
            </a:extLst>
          </p:cNvPr>
          <p:cNvSpPr/>
          <p:nvPr/>
        </p:nvSpPr>
        <p:spPr>
          <a:xfrm>
            <a:off x="1220703" y="3047436"/>
            <a:ext cx="1224136" cy="443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7" name="Grafik 6">
            <a:extLst>
              <a:ext uri="{FF2B5EF4-FFF2-40B4-BE49-F238E27FC236}">
                <a16:creationId xmlns:a16="http://schemas.microsoft.com/office/drawing/2014/main" id="{08FC4F7E-ED7B-3333-6CB8-CA802FD4025A}"/>
              </a:ext>
            </a:extLst>
          </p:cNvPr>
          <p:cNvPicPr>
            <a:picLocks noChangeAspect="1"/>
          </p:cNvPicPr>
          <p:nvPr/>
        </p:nvPicPr>
        <p:blipFill>
          <a:blip r:embed="rId2"/>
          <a:stretch>
            <a:fillRect/>
          </a:stretch>
        </p:blipFill>
        <p:spPr>
          <a:xfrm>
            <a:off x="107503" y="717564"/>
            <a:ext cx="5658631" cy="2317479"/>
          </a:xfrm>
          <a:prstGeom prst="rect">
            <a:avLst/>
          </a:prstGeom>
        </p:spPr>
      </p:pic>
      <p:sp>
        <p:nvSpPr>
          <p:cNvPr id="8" name="Textfeld 7">
            <a:extLst>
              <a:ext uri="{FF2B5EF4-FFF2-40B4-BE49-F238E27FC236}">
                <a16:creationId xmlns:a16="http://schemas.microsoft.com/office/drawing/2014/main" id="{C12CCC7D-447C-0983-3354-C2DA02716E9A}"/>
              </a:ext>
            </a:extLst>
          </p:cNvPr>
          <p:cNvSpPr txBox="1"/>
          <p:nvPr/>
        </p:nvSpPr>
        <p:spPr>
          <a:xfrm>
            <a:off x="1355718" y="3047436"/>
            <a:ext cx="954107" cy="443198"/>
          </a:xfrm>
          <a:prstGeom prst="rect">
            <a:avLst/>
          </a:prstGeom>
          <a:noFill/>
        </p:spPr>
        <p:txBody>
          <a:bodyPr wrap="none" rtlCol="0">
            <a:spAutoFit/>
          </a:bodyPr>
          <a:lstStyle/>
          <a:p>
            <a:pPr algn="l">
              <a:lnSpc>
                <a:spcPct val="95000"/>
              </a:lnSpc>
            </a:pPr>
            <a:r>
              <a:rPr lang="de-DE" sz="2400" dirty="0"/>
              <a:t>PSI-2</a:t>
            </a:r>
          </a:p>
        </p:txBody>
      </p:sp>
      <p:pic>
        <p:nvPicPr>
          <p:cNvPr id="9" name="Grafik 4">
            <a:extLst>
              <a:ext uri="{FF2B5EF4-FFF2-40B4-BE49-F238E27FC236}">
                <a16:creationId xmlns:a16="http://schemas.microsoft.com/office/drawing/2014/main" id="{505BFA86-DEEC-DB86-2CFA-66C6A23EC385}"/>
              </a:ext>
            </a:extLst>
          </p:cNvPr>
          <p:cNvPicPr>
            <a:picLocks noChangeAspect="1"/>
          </p:cNvPicPr>
          <p:nvPr/>
        </p:nvPicPr>
        <p:blipFill>
          <a:blip r:embed="rId3"/>
          <a:stretch>
            <a:fillRect/>
          </a:stretch>
        </p:blipFill>
        <p:spPr>
          <a:xfrm>
            <a:off x="5791340" y="838849"/>
            <a:ext cx="6293156" cy="3253847"/>
          </a:xfrm>
          <a:prstGeom prst="rect">
            <a:avLst/>
          </a:prstGeom>
        </p:spPr>
      </p:pic>
      <p:sp>
        <p:nvSpPr>
          <p:cNvPr id="10" name="Textfeld 2">
            <a:extLst>
              <a:ext uri="{FF2B5EF4-FFF2-40B4-BE49-F238E27FC236}">
                <a16:creationId xmlns:a16="http://schemas.microsoft.com/office/drawing/2014/main" id="{CF524DA8-9F83-5A46-6850-A4BC4118CCE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PSI-2 10 days, 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 SP D</a:t>
            </a:r>
          </a:p>
        </p:txBody>
      </p:sp>
      <p:sp>
        <p:nvSpPr>
          <p:cNvPr id="12" name="Textfeld 4">
            <a:extLst>
              <a:ext uri="{FF2B5EF4-FFF2-40B4-BE49-F238E27FC236}">
                <a16:creationId xmlns:a16="http://schemas.microsoft.com/office/drawing/2014/main" id="{6DEA89BF-4CE0-745C-BA6F-C5331D522C22}"/>
              </a:ext>
            </a:extLst>
          </p:cNvPr>
          <p:cNvSpPr txBox="1"/>
          <p:nvPr/>
        </p:nvSpPr>
        <p:spPr>
          <a:xfrm>
            <a:off x="107504" y="3705112"/>
            <a:ext cx="11884892" cy="1419428"/>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erosion and re-deposition of varying W samples and reference layers using </a:t>
            </a:r>
            <a:r>
              <a:rPr lang="en-US" altLang="en-US" sz="1600" b="1" i="1" dirty="0">
                <a:solidFill>
                  <a:srgbClr val="00B050"/>
                </a:solidFill>
                <a:cs typeface="Arial" panose="020B0604020202020204" pitchFamily="34" charset="0"/>
              </a:rPr>
              <a:t>state-of-the art spectroscopic measurements </a:t>
            </a:r>
          </a:p>
          <a:p>
            <a:pPr>
              <a:lnSpc>
                <a:spcPct val="113000"/>
              </a:lnSpc>
            </a:pPr>
            <a:r>
              <a:rPr lang="en-US" altLang="en-US" sz="1600" b="1" dirty="0">
                <a:solidFill>
                  <a:srgbClr val="0070C0"/>
                </a:solidFill>
                <a:cs typeface="Arial" panose="020B0604020202020204" pitchFamily="34" charset="0"/>
              </a:rPr>
              <a:t>Approach</a:t>
            </a:r>
          </a:p>
          <a:p>
            <a:pPr marL="177800" indent="-177800">
              <a:buFont typeface="Wingdings" panose="05000000000000000000" pitchFamily="2" charset="2"/>
              <a:buChar char="§"/>
            </a:pPr>
            <a:r>
              <a:rPr lang="en-US" altLang="en-US" sz="1600" dirty="0">
                <a:cs typeface="Arial" panose="020B0604020202020204" pitchFamily="34" charset="0"/>
              </a:rPr>
              <a:t>High-resolution spectroscopy measurements of </a:t>
            </a:r>
            <a:r>
              <a:rPr lang="de-DE" sz="1600" dirty="0"/>
              <a:t>W </a:t>
            </a:r>
            <a:r>
              <a:rPr lang="de-DE" sz="1600" dirty="0" err="1"/>
              <a:t>targets</a:t>
            </a:r>
            <a:r>
              <a:rPr lang="de-DE" sz="1600" dirty="0"/>
              <a:t> and </a:t>
            </a:r>
            <a:r>
              <a:rPr lang="de-DE" sz="1600" dirty="0" err="1"/>
              <a:t>layers</a:t>
            </a:r>
            <a:r>
              <a:rPr lang="de-DE" sz="1600" dirty="0"/>
              <a:t> (W </a:t>
            </a:r>
            <a:r>
              <a:rPr lang="de-DE" sz="1600" dirty="0" err="1"/>
              <a:t>fuzz</a:t>
            </a:r>
            <a:r>
              <a:rPr lang="de-DE" sz="1600" dirty="0"/>
              <a:t>) upon </a:t>
            </a:r>
            <a:r>
              <a:rPr lang="de-DE" sz="1600" dirty="0" err="1"/>
              <a:t>exposure</a:t>
            </a:r>
            <a:r>
              <a:rPr lang="de-DE" sz="1600" dirty="0"/>
              <a:t> </a:t>
            </a:r>
            <a:r>
              <a:rPr lang="de-DE" sz="1600" dirty="0" err="1"/>
              <a:t>to</a:t>
            </a:r>
            <a:r>
              <a:rPr lang="de-DE" sz="1600" dirty="0"/>
              <a:t> PSI-2 </a:t>
            </a:r>
            <a:r>
              <a:rPr lang="de-DE" sz="1600" dirty="0" err="1"/>
              <a:t>plasmas</a:t>
            </a:r>
            <a:r>
              <a:rPr lang="de-DE" sz="1600" dirty="0"/>
              <a:t> (in Ar) [1, 2]</a:t>
            </a:r>
          </a:p>
          <a:p>
            <a:pPr marL="177800" indent="-177800">
              <a:buFont typeface="Wingdings" panose="05000000000000000000" pitchFamily="2" charset="2"/>
              <a:buChar char="§"/>
            </a:pPr>
            <a:r>
              <a:rPr lang="de-DE" sz="1600" dirty="0" err="1"/>
              <a:t>Detailed</a:t>
            </a:r>
            <a:r>
              <a:rPr lang="de-DE" sz="1600" dirty="0"/>
              <a:t> </a:t>
            </a:r>
            <a:r>
              <a:rPr lang="de-DE" sz="1600" dirty="0" err="1"/>
              <a:t>analyses</a:t>
            </a:r>
            <a:r>
              <a:rPr lang="de-DE" sz="1600" dirty="0"/>
              <a:t>/</a:t>
            </a:r>
            <a:r>
              <a:rPr lang="de-DE" sz="1600" dirty="0" err="1"/>
              <a:t>modelling</a:t>
            </a:r>
            <a:r>
              <a:rPr lang="de-DE" sz="1600" dirty="0"/>
              <a:t> </a:t>
            </a:r>
            <a:r>
              <a:rPr lang="de-DE" sz="1600" dirty="0" err="1"/>
              <a:t>of</a:t>
            </a:r>
            <a:r>
              <a:rPr lang="de-DE" sz="1600" dirty="0"/>
              <a:t> </a:t>
            </a:r>
            <a:r>
              <a:rPr lang="de-DE" sz="1600" dirty="0" err="1"/>
              <a:t>the</a:t>
            </a:r>
            <a:r>
              <a:rPr lang="de-DE" sz="1600" dirty="0"/>
              <a:t> </a:t>
            </a:r>
            <a:r>
              <a:rPr lang="de-DE" sz="1600" dirty="0" err="1"/>
              <a:t>obtained</a:t>
            </a:r>
            <a:r>
              <a:rPr lang="de-DE" sz="1600" dirty="0"/>
              <a:t> </a:t>
            </a:r>
            <a:r>
              <a:rPr lang="de-DE" sz="1600" dirty="0" err="1"/>
              <a:t>spectra</a:t>
            </a:r>
            <a:r>
              <a:rPr lang="de-DE" sz="1600" dirty="0"/>
              <a:t> </a:t>
            </a:r>
            <a:r>
              <a:rPr lang="de-DE" sz="1600" dirty="0" err="1"/>
              <a:t>to</a:t>
            </a:r>
            <a:r>
              <a:rPr lang="de-DE" sz="1600" dirty="0"/>
              <a:t> </a:t>
            </a:r>
            <a:r>
              <a:rPr lang="de-DE" sz="1600" dirty="0" err="1"/>
              <a:t>study</a:t>
            </a:r>
            <a:r>
              <a:rPr lang="de-DE" sz="1600" dirty="0"/>
              <a:t> </a:t>
            </a:r>
            <a:r>
              <a:rPr lang="de-DE" sz="1600" dirty="0" err="1"/>
              <a:t>differences</a:t>
            </a:r>
            <a:r>
              <a:rPr lang="de-DE" sz="1600" dirty="0"/>
              <a:t> in </a:t>
            </a:r>
            <a:r>
              <a:rPr lang="de-DE" sz="1600" dirty="0" err="1"/>
              <a:t>line</a:t>
            </a:r>
            <a:r>
              <a:rPr lang="de-DE" sz="1600" dirty="0"/>
              <a:t> </a:t>
            </a:r>
            <a:r>
              <a:rPr lang="de-DE" sz="1600" dirty="0" err="1"/>
              <a:t>shapes</a:t>
            </a:r>
            <a:r>
              <a:rPr lang="de-DE" sz="1600" dirty="0"/>
              <a:t> and </a:t>
            </a:r>
            <a:r>
              <a:rPr lang="de-DE" sz="1600" dirty="0" err="1"/>
              <a:t>sputtering</a:t>
            </a:r>
            <a:endParaRPr lang="de-DE" sz="1600" dirty="0"/>
          </a:p>
        </p:txBody>
      </p:sp>
      <p:sp>
        <p:nvSpPr>
          <p:cNvPr id="13" name="TextBox 12">
            <a:extLst>
              <a:ext uri="{FF2B5EF4-FFF2-40B4-BE49-F238E27FC236}">
                <a16:creationId xmlns:a16="http://schemas.microsoft.com/office/drawing/2014/main" id="{49DB26BC-18A6-B7A2-B15C-77D653B837B0}"/>
              </a:ext>
            </a:extLst>
          </p:cNvPr>
          <p:cNvSpPr txBox="1"/>
          <p:nvPr/>
        </p:nvSpPr>
        <p:spPr bwMode="auto">
          <a:xfrm>
            <a:off x="5086633" y="5164293"/>
            <a:ext cx="6768199" cy="1200329"/>
          </a:xfrm>
          <a:prstGeom prst="rect">
            <a:avLst/>
          </a:prstGeom>
          <a:noFill/>
        </p:spPr>
        <p:txBody>
          <a:bodyPr wrap="none" rtlCol="0">
            <a:spAutoFit/>
          </a:bodyPr>
          <a:lstStyle/>
          <a:p>
            <a:r>
              <a:rPr lang="en-US" altLang="en-US" sz="18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800" dirty="0">
                <a:cs typeface="Arial" panose="020B0604020202020204" pitchFamily="34" charset="0"/>
              </a:rPr>
              <a:t>Different line shapes for different orientations [2]</a:t>
            </a:r>
          </a:p>
          <a:p>
            <a:pPr marL="171450" indent="-171450">
              <a:buFont typeface="Wingdings" panose="05000000000000000000" pitchFamily="2" charset="2"/>
              <a:buChar char="§"/>
            </a:pPr>
            <a:r>
              <a:rPr lang="en-US" altLang="en-US" sz="1800" dirty="0">
                <a:cs typeface="Arial" panose="020B0604020202020204" pitchFamily="34" charset="0"/>
              </a:rPr>
              <a:t>Control of surface roughness required </a:t>
            </a:r>
            <a:r>
              <a:rPr lang="en-US" altLang="en-US" sz="1800" dirty="0">
                <a:cs typeface="Arial" panose="020B0604020202020204" pitchFamily="34" charset="0"/>
                <a:sym typeface="Wingdings" panose="05000000000000000000" pitchFamily="2" charset="2"/>
              </a:rPr>
              <a:t> huge impact on the results</a:t>
            </a:r>
            <a:endParaRPr lang="en-US" altLang="en-US" sz="1800" dirty="0">
              <a:cs typeface="Arial" panose="020B0604020202020204" pitchFamily="34" charset="0"/>
            </a:endParaRPr>
          </a:p>
          <a:p>
            <a:pPr marL="171450" indent="-171450">
              <a:buFont typeface="Wingdings" panose="05000000000000000000" pitchFamily="2" charset="2"/>
              <a:buChar char="§"/>
            </a:pPr>
            <a:r>
              <a:rPr lang="en-US" altLang="en-US" sz="1800" dirty="0">
                <a:cs typeface="Arial" panose="020B0604020202020204" pitchFamily="34" charset="0"/>
              </a:rPr>
              <a:t>Noticeable differences between W and W fuzz – until fuzz removed</a:t>
            </a:r>
            <a:endParaRPr lang="en-US" dirty="0"/>
          </a:p>
        </p:txBody>
      </p:sp>
      <p:sp>
        <p:nvSpPr>
          <p:cNvPr id="14" name="CasellaDiTesto 11">
            <a:extLst>
              <a:ext uri="{FF2B5EF4-FFF2-40B4-BE49-F238E27FC236}">
                <a16:creationId xmlns:a16="http://schemas.microsoft.com/office/drawing/2014/main" id="{1068A37F-4300-C73B-7C9A-EDEE35E27925}"/>
              </a:ext>
            </a:extLst>
          </p:cNvPr>
          <p:cNvSpPr txBox="1"/>
          <p:nvPr/>
        </p:nvSpPr>
        <p:spPr>
          <a:xfrm>
            <a:off x="2579854" y="2756382"/>
            <a:ext cx="345631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tabLst>
                <a:tab pos="177800" algn="l"/>
              </a:tabLst>
            </a:pPr>
            <a:r>
              <a:rPr lang="it-IT" sz="1100" dirty="0">
                <a:solidFill>
                  <a:schemeClr val="tx1"/>
                </a:solidFill>
                <a:cs typeface="Arial" panose="020B0604020202020204" pitchFamily="34" charset="0"/>
              </a:rPr>
              <a:t>[1]  </a:t>
            </a:r>
            <a:r>
              <a:rPr lang="en-US" sz="1100" dirty="0">
                <a:solidFill>
                  <a:schemeClr val="tx1"/>
                </a:solidFill>
                <a:cs typeface="Arial" panose="020B0604020202020204" pitchFamily="34" charset="0"/>
              </a:rPr>
              <a:t>S. </a:t>
            </a:r>
            <a:r>
              <a:rPr lang="en-US" sz="1100" dirty="0" err="1">
                <a:solidFill>
                  <a:schemeClr val="tx1"/>
                </a:solidFill>
                <a:cs typeface="Arial" panose="020B0604020202020204" pitchFamily="34" charset="0"/>
              </a:rPr>
              <a:t>Ertmer</a:t>
            </a:r>
            <a:r>
              <a:rPr lang="en-US" sz="1100" dirty="0">
                <a:solidFill>
                  <a:schemeClr val="tx1"/>
                </a:solidFill>
                <a:cs typeface="Arial" panose="020B0604020202020204" pitchFamily="34" charset="0"/>
              </a:rPr>
              <a:t>, PhD thesis, “High-resolution spectroscopy 	studies on sputtered atoms in the linear plasma device 	PSI-2”, DOI: 10.13154/294-8580</a:t>
            </a:r>
          </a:p>
          <a:p>
            <a:pPr>
              <a:tabLst>
                <a:tab pos="177800" algn="l"/>
              </a:tabLst>
            </a:pPr>
            <a:r>
              <a:rPr lang="it-IT" sz="1100" dirty="0">
                <a:cs typeface="Arial" panose="020B0604020202020204" pitchFamily="34" charset="0"/>
              </a:rPr>
              <a:t>[2] </a:t>
            </a:r>
            <a:r>
              <a:rPr lang="it-IT" sz="1100" dirty="0">
                <a:solidFill>
                  <a:schemeClr val="tx1"/>
                </a:solidFill>
                <a:cs typeface="Arial" panose="020B0604020202020204" pitchFamily="34" charset="0"/>
              </a:rPr>
              <a:t>M. </a:t>
            </a:r>
            <a:r>
              <a:rPr lang="it-IT" sz="1100" dirty="0" err="1">
                <a:solidFill>
                  <a:schemeClr val="tx1"/>
                </a:solidFill>
                <a:effectLst/>
                <a:cs typeface="Arial" panose="020B0604020202020204" pitchFamily="34" charset="0"/>
              </a:rPr>
              <a:t>Sackers</a:t>
            </a:r>
            <a:r>
              <a:rPr lang="it-IT" sz="1100" dirty="0">
                <a:solidFill>
                  <a:schemeClr val="tx1"/>
                </a:solidFill>
                <a:effectLst/>
                <a:cs typeface="Arial" panose="020B0604020202020204" pitchFamily="34" charset="0"/>
              </a:rPr>
              <a:t> et al, </a:t>
            </a:r>
            <a:r>
              <a:rPr lang="it-IT" sz="1100" dirty="0" err="1">
                <a:solidFill>
                  <a:schemeClr val="tx1"/>
                </a:solidFill>
                <a:effectLst/>
                <a:cs typeface="Arial" panose="020B0604020202020204" pitchFamily="34" charset="0"/>
              </a:rPr>
              <a:t>Phys</a:t>
            </a:r>
            <a:r>
              <a:rPr lang="it-IT" sz="1100" dirty="0">
                <a:solidFill>
                  <a:schemeClr val="tx1"/>
                </a:solidFill>
                <a:effectLst/>
                <a:cs typeface="Arial" panose="020B0604020202020204" pitchFamily="34" charset="0"/>
              </a:rPr>
              <a:t>. Plasma (</a:t>
            </a:r>
            <a:r>
              <a:rPr lang="it-IT" sz="1100" dirty="0" err="1">
                <a:solidFill>
                  <a:schemeClr val="tx1"/>
                </a:solidFill>
                <a:effectLst/>
                <a:cs typeface="Arial" panose="020B0604020202020204" pitchFamily="34" charset="0"/>
              </a:rPr>
              <a:t>submitted</a:t>
            </a:r>
            <a:r>
              <a:rPr lang="it-IT" sz="1100" dirty="0">
                <a:solidFill>
                  <a:schemeClr val="tx1"/>
                </a:solidFill>
                <a:effectLst/>
                <a:cs typeface="Arial" panose="020B0604020202020204" pitchFamily="34" charset="0"/>
              </a:rPr>
              <a:t>)</a:t>
            </a:r>
          </a:p>
        </p:txBody>
      </p:sp>
      <p:sp>
        <p:nvSpPr>
          <p:cNvPr id="15" name="TextBox 14">
            <a:extLst>
              <a:ext uri="{FF2B5EF4-FFF2-40B4-BE49-F238E27FC236}">
                <a16:creationId xmlns:a16="http://schemas.microsoft.com/office/drawing/2014/main" id="{3F7688A0-27AF-E08B-65C7-3AB4662F5DB7}"/>
              </a:ext>
            </a:extLst>
          </p:cNvPr>
          <p:cNvSpPr txBox="1"/>
          <p:nvPr/>
        </p:nvSpPr>
        <p:spPr bwMode="auto">
          <a:xfrm>
            <a:off x="10537242" y="6174502"/>
            <a:ext cx="1656223" cy="338554"/>
          </a:xfrm>
          <a:prstGeom prst="rect">
            <a:avLst/>
          </a:prstGeom>
          <a:noFill/>
        </p:spPr>
        <p:txBody>
          <a:bodyPr wrap="none" rtlCol="0">
            <a:spAutoFit/>
          </a:bodyPr>
          <a:lstStyle/>
          <a:p>
            <a:r>
              <a:rPr lang="fi-FI" sz="1600" b="1" dirty="0"/>
              <a:t>O. Marchuk et al.</a:t>
            </a:r>
          </a:p>
        </p:txBody>
      </p:sp>
    </p:spTree>
    <p:extLst>
      <p:ext uri="{BB962C8B-B14F-4D97-AF65-F5344CB8AC3E}">
        <p14:creationId xmlns:p14="http://schemas.microsoft.com/office/powerpoint/2010/main" val="297606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40147D-9EBC-72FA-6243-3DC6235F2194}"/>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D09186CB-1BDA-B2FC-B9A4-2701216FE8A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5" name="Titre 1">
            <a:extLst>
              <a:ext uri="{FF2B5EF4-FFF2-40B4-BE49-F238E27FC236}">
                <a16:creationId xmlns:a16="http://schemas.microsoft.com/office/drawing/2014/main" id="{314F8472-FA88-655F-C796-CA9700B8AB3A}"/>
              </a:ext>
            </a:extLst>
          </p:cNvPr>
          <p:cNvSpPr>
            <a:spLocks noGrp="1"/>
          </p:cNvSpPr>
          <p:nvPr>
            <p:ph type="title"/>
          </p:nvPr>
        </p:nvSpPr>
        <p:spPr>
          <a:xfrm>
            <a:off x="983432" y="192515"/>
            <a:ext cx="10871400" cy="457200"/>
          </a:xfrm>
        </p:spPr>
        <p:txBody>
          <a:bodyPr/>
          <a:lstStyle/>
          <a:p>
            <a:r>
              <a:rPr lang="fr-FR" dirty="0"/>
              <a:t>SP B.1: Erosion </a:t>
            </a:r>
            <a:r>
              <a:rPr lang="fr-FR" dirty="0" err="1"/>
              <a:t>studies</a:t>
            </a:r>
            <a:r>
              <a:rPr lang="fr-FR" dirty="0"/>
              <a:t> of B and W </a:t>
            </a:r>
            <a:r>
              <a:rPr lang="fr-FR" dirty="0" err="1"/>
              <a:t>layers</a:t>
            </a:r>
            <a:r>
              <a:rPr lang="fr-FR" dirty="0"/>
              <a:t> in PSI-2 (FZJ)</a:t>
            </a:r>
            <a:br>
              <a:rPr lang="fr-FR" dirty="0"/>
            </a:br>
            <a:r>
              <a:rPr lang="fr-FR" dirty="0"/>
              <a:t>SP B.3: Surface modifications of PSI-2 </a:t>
            </a:r>
            <a:r>
              <a:rPr lang="fr-FR" dirty="0" err="1"/>
              <a:t>samples</a:t>
            </a:r>
            <a:r>
              <a:rPr lang="fr-FR" dirty="0"/>
              <a:t> (FZJ) </a:t>
            </a:r>
          </a:p>
        </p:txBody>
      </p:sp>
      <p:sp>
        <p:nvSpPr>
          <p:cNvPr id="10" name="Textfeld 2">
            <a:extLst>
              <a:ext uri="{FF2B5EF4-FFF2-40B4-BE49-F238E27FC236}">
                <a16:creationId xmlns:a16="http://schemas.microsoft.com/office/drawing/2014/main" id="{CF524DA8-9F83-5A46-6850-A4BC4118CCE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PSI-2 10 days, 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 SP D</a:t>
            </a:r>
          </a:p>
        </p:txBody>
      </p:sp>
      <p:sp>
        <p:nvSpPr>
          <p:cNvPr id="12" name="Textfeld 4">
            <a:extLst>
              <a:ext uri="{FF2B5EF4-FFF2-40B4-BE49-F238E27FC236}">
                <a16:creationId xmlns:a16="http://schemas.microsoft.com/office/drawing/2014/main" id="{6DEA89BF-4CE0-745C-BA6F-C5331D522C22}"/>
              </a:ext>
            </a:extLst>
          </p:cNvPr>
          <p:cNvSpPr txBox="1"/>
          <p:nvPr/>
        </p:nvSpPr>
        <p:spPr>
          <a:xfrm>
            <a:off x="212701" y="2930486"/>
            <a:ext cx="5883299" cy="1419428"/>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W erosion for cross-machine investigations</a:t>
            </a:r>
          </a:p>
          <a:p>
            <a:pPr>
              <a:lnSpc>
                <a:spcPct val="113000"/>
              </a:lnSpc>
            </a:pPr>
            <a:r>
              <a:rPr lang="en-US" altLang="en-US" sz="1600" b="1" dirty="0">
                <a:solidFill>
                  <a:srgbClr val="0070C0"/>
                </a:solidFill>
                <a:cs typeface="Arial" panose="020B0604020202020204" pitchFamily="34" charset="0"/>
              </a:rPr>
              <a:t>Approach</a:t>
            </a:r>
          </a:p>
          <a:p>
            <a:pPr marL="177800" indent="-177800">
              <a:buFont typeface="Wingdings" panose="05000000000000000000" pitchFamily="2" charset="2"/>
              <a:buChar char="§"/>
            </a:pPr>
            <a:r>
              <a:rPr lang="en-US" altLang="en-US" sz="1600" dirty="0">
                <a:cs typeface="Arial" panose="020B0604020202020204" pitchFamily="34" charset="0"/>
              </a:rPr>
              <a:t>Bulk W with FIB markers exposed to </a:t>
            </a:r>
            <a:r>
              <a:rPr lang="en-US" altLang="en-US" sz="1600" dirty="0" err="1">
                <a:cs typeface="Arial" panose="020B0604020202020204" pitchFamily="34" charset="0"/>
              </a:rPr>
              <a:t>Ar</a:t>
            </a:r>
            <a:r>
              <a:rPr lang="en-US" altLang="en-US" sz="1600" dirty="0">
                <a:cs typeface="Arial" panose="020B0604020202020204" pitchFamily="34" charset="0"/>
              </a:rPr>
              <a:t> plasmas using manipulator systems to elucidate previous puzzling results </a:t>
            </a:r>
            <a:endParaRPr lang="de-DE" sz="1600" dirty="0"/>
          </a:p>
        </p:txBody>
      </p:sp>
      <p:sp>
        <p:nvSpPr>
          <p:cNvPr id="13" name="TextBox 12">
            <a:extLst>
              <a:ext uri="{FF2B5EF4-FFF2-40B4-BE49-F238E27FC236}">
                <a16:creationId xmlns:a16="http://schemas.microsoft.com/office/drawing/2014/main" id="{49DB26BC-18A6-B7A2-B15C-77D653B837B0}"/>
              </a:ext>
            </a:extLst>
          </p:cNvPr>
          <p:cNvSpPr txBox="1"/>
          <p:nvPr/>
        </p:nvSpPr>
        <p:spPr bwMode="auto">
          <a:xfrm>
            <a:off x="212701" y="4335768"/>
            <a:ext cx="5883299" cy="830997"/>
          </a:xfrm>
          <a:prstGeom prst="rect">
            <a:avLst/>
          </a:prstGeom>
          <a:noFill/>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Reasonable erosion rates (2.5-3 </a:t>
            </a:r>
            <a:r>
              <a:rPr lang="en-US" altLang="en-US" sz="1600" dirty="0">
                <a:latin typeface="Symbol" panose="05050102010706020507" pitchFamily="18" charset="2"/>
                <a:cs typeface="Arial" panose="020B0604020202020204" pitchFamily="34" charset="0"/>
              </a:rPr>
              <a:t>m</a:t>
            </a:r>
            <a:r>
              <a:rPr lang="en-US" altLang="en-US" sz="1600" dirty="0">
                <a:cs typeface="Arial" panose="020B0604020202020204" pitchFamily="34" charset="0"/>
              </a:rPr>
              <a:t>m) obtained </a:t>
            </a:r>
            <a:r>
              <a:rPr lang="en-US" altLang="en-US" sz="1600" dirty="0">
                <a:cs typeface="Arial" panose="020B0604020202020204" pitchFamily="34" charset="0"/>
                <a:sym typeface="Wingdings" panose="05000000000000000000" pitchFamily="2" charset="2"/>
              </a:rPr>
              <a:t> </a:t>
            </a:r>
            <a:r>
              <a:rPr lang="en-US" altLang="en-US" sz="1600" dirty="0">
                <a:cs typeface="Arial" panose="020B0604020202020204" pitchFamily="34" charset="0"/>
              </a:rPr>
              <a:t> </a:t>
            </a:r>
            <a:r>
              <a:rPr lang="en-US" altLang="en-US" sz="1600" b="1" i="1" dirty="0">
                <a:solidFill>
                  <a:srgbClr val="00B050"/>
                </a:solidFill>
                <a:cs typeface="Arial" panose="020B0604020202020204" pitchFamily="34" charset="0"/>
              </a:rPr>
              <a:t>good reference data </a:t>
            </a:r>
            <a:r>
              <a:rPr lang="en-US" altLang="en-US" sz="1600" dirty="0">
                <a:cs typeface="Arial" panose="020B0604020202020204" pitchFamily="34" charset="0"/>
              </a:rPr>
              <a:t>to be compared against MAGNUM-PSI and </a:t>
            </a:r>
            <a:r>
              <a:rPr lang="en-US" altLang="en-US" sz="1600" dirty="0" err="1">
                <a:cs typeface="Arial" panose="020B0604020202020204" pitchFamily="34" charset="0"/>
              </a:rPr>
              <a:t>GyM</a:t>
            </a:r>
            <a:r>
              <a:rPr lang="en-US" altLang="en-US" sz="1600" dirty="0">
                <a:cs typeface="Arial" panose="020B0604020202020204" pitchFamily="34" charset="0"/>
              </a:rPr>
              <a:t> results</a:t>
            </a:r>
            <a:endParaRPr lang="en-US" sz="1600" dirty="0"/>
          </a:p>
        </p:txBody>
      </p:sp>
      <p:pic>
        <p:nvPicPr>
          <p:cNvPr id="11" name="Picture 10">
            <a:extLst>
              <a:ext uri="{FF2B5EF4-FFF2-40B4-BE49-F238E27FC236}">
                <a16:creationId xmlns:a16="http://schemas.microsoft.com/office/drawing/2014/main" id="{DB3B9C06-1133-27DC-56F2-9A35534426E3}"/>
              </a:ext>
            </a:extLst>
          </p:cNvPr>
          <p:cNvPicPr>
            <a:picLocks noChangeAspect="1"/>
          </p:cNvPicPr>
          <p:nvPr/>
        </p:nvPicPr>
        <p:blipFill>
          <a:blip r:embed="rId2"/>
          <a:stretch>
            <a:fillRect/>
          </a:stretch>
        </p:blipFill>
        <p:spPr>
          <a:xfrm>
            <a:off x="7153031" y="784764"/>
            <a:ext cx="4765160" cy="1476999"/>
          </a:xfrm>
          <a:prstGeom prst="rect">
            <a:avLst/>
          </a:prstGeom>
        </p:spPr>
      </p:pic>
      <p:pic>
        <p:nvPicPr>
          <p:cNvPr id="15" name="Grafik 5">
            <a:extLst>
              <a:ext uri="{FF2B5EF4-FFF2-40B4-BE49-F238E27FC236}">
                <a16:creationId xmlns:a16="http://schemas.microsoft.com/office/drawing/2014/main" id="{EE3EA4F9-5637-092D-0CBA-37C84D7E3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809" y="796883"/>
            <a:ext cx="2808312" cy="2106234"/>
          </a:xfrm>
          <a:prstGeom prst="rect">
            <a:avLst/>
          </a:prstGeom>
        </p:spPr>
      </p:pic>
      <p:pic>
        <p:nvPicPr>
          <p:cNvPr id="16" name="Grafik 7">
            <a:extLst>
              <a:ext uri="{FF2B5EF4-FFF2-40B4-BE49-F238E27FC236}">
                <a16:creationId xmlns:a16="http://schemas.microsoft.com/office/drawing/2014/main" id="{28E1D85F-22E4-3022-8B09-C66D2DECF1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017" y="796883"/>
            <a:ext cx="2771800" cy="2078850"/>
          </a:xfrm>
          <a:prstGeom prst="rect">
            <a:avLst/>
          </a:prstGeom>
        </p:spPr>
      </p:pic>
      <p:sp>
        <p:nvSpPr>
          <p:cNvPr id="17" name="Textfeld 4">
            <a:extLst>
              <a:ext uri="{FF2B5EF4-FFF2-40B4-BE49-F238E27FC236}">
                <a16:creationId xmlns:a16="http://schemas.microsoft.com/office/drawing/2014/main" id="{638303B3-B257-ED46-587F-2D16E716C865}"/>
              </a:ext>
            </a:extLst>
          </p:cNvPr>
          <p:cNvSpPr txBox="1"/>
          <p:nvPr/>
        </p:nvSpPr>
        <p:spPr>
          <a:xfrm>
            <a:off x="6308701" y="2930486"/>
            <a:ext cx="5883299" cy="191187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erosion of B samples in PSI-2 plasma conditions</a:t>
            </a:r>
          </a:p>
          <a:p>
            <a:pPr>
              <a:lnSpc>
                <a:spcPct val="113000"/>
              </a:lnSpc>
            </a:pPr>
            <a:r>
              <a:rPr lang="en-US" altLang="en-US" sz="1600" b="1" dirty="0">
                <a:solidFill>
                  <a:srgbClr val="0070C0"/>
                </a:solidFill>
                <a:cs typeface="Arial" panose="020B0604020202020204" pitchFamily="34" charset="0"/>
              </a:rPr>
              <a:t>Approach</a:t>
            </a:r>
          </a:p>
          <a:p>
            <a:pPr marL="177800" indent="-177800">
              <a:buFont typeface="Wingdings" panose="05000000000000000000" pitchFamily="2" charset="2"/>
              <a:buChar char="§"/>
            </a:pPr>
            <a:r>
              <a:rPr lang="en-US" altLang="en-US" sz="1600" dirty="0">
                <a:cs typeface="Arial" panose="020B0604020202020204" pitchFamily="34" charset="0"/>
              </a:rPr>
              <a:t>Expose B samples, produced under SP B.4, to D plasmas in PSI-2 by varying the exposure time</a:t>
            </a:r>
          </a:p>
          <a:p>
            <a:pPr marL="177800" indent="-177800">
              <a:buFont typeface="Wingdings" panose="05000000000000000000" pitchFamily="2" charset="2"/>
              <a:buChar char="§"/>
            </a:pPr>
            <a:r>
              <a:rPr lang="en-US" altLang="en-US" sz="1600" dirty="0">
                <a:cs typeface="Arial" panose="020B0604020202020204" pitchFamily="34" charset="0"/>
              </a:rPr>
              <a:t>Determine erosion patterns on the layers both spectroscopically and via post-exposure SEM analyses</a:t>
            </a:r>
            <a:endParaRPr lang="de-DE" sz="1600" dirty="0"/>
          </a:p>
        </p:txBody>
      </p:sp>
      <p:sp>
        <p:nvSpPr>
          <p:cNvPr id="18" name="TextBox 17">
            <a:extLst>
              <a:ext uri="{FF2B5EF4-FFF2-40B4-BE49-F238E27FC236}">
                <a16:creationId xmlns:a16="http://schemas.microsoft.com/office/drawing/2014/main" id="{ADB654F4-9D28-9727-23DB-02C500A205D4}"/>
              </a:ext>
            </a:extLst>
          </p:cNvPr>
          <p:cNvSpPr txBox="1"/>
          <p:nvPr/>
        </p:nvSpPr>
        <p:spPr bwMode="auto">
          <a:xfrm>
            <a:off x="6308701" y="4751266"/>
            <a:ext cx="5670598" cy="584775"/>
          </a:xfrm>
          <a:prstGeom prst="rect">
            <a:avLst/>
          </a:prstGeom>
          <a:noFill/>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Erosion rates 0.26 – 0.60 nm/s (low vs. high erosion regions)</a:t>
            </a:r>
          </a:p>
        </p:txBody>
      </p:sp>
      <p:sp>
        <p:nvSpPr>
          <p:cNvPr id="19" name="TextBox 18">
            <a:extLst>
              <a:ext uri="{FF2B5EF4-FFF2-40B4-BE49-F238E27FC236}">
                <a16:creationId xmlns:a16="http://schemas.microsoft.com/office/drawing/2014/main" id="{B1F82466-B24F-907A-4412-A659A80DC587}"/>
              </a:ext>
            </a:extLst>
          </p:cNvPr>
          <p:cNvSpPr txBox="1"/>
          <p:nvPr/>
        </p:nvSpPr>
        <p:spPr bwMode="auto">
          <a:xfrm>
            <a:off x="7694453" y="2335065"/>
            <a:ext cx="3682315" cy="523220"/>
          </a:xfrm>
          <a:prstGeom prst="rect">
            <a:avLst/>
          </a:prstGeom>
          <a:noFill/>
        </p:spPr>
        <p:txBody>
          <a:bodyPr wrap="square" rtlCol="0">
            <a:spAutoFit/>
          </a:bodyPr>
          <a:lstStyle/>
          <a:p>
            <a:r>
              <a:rPr lang="fi-FI" sz="1400" i="1" dirty="0"/>
              <a:t>B </a:t>
            </a:r>
            <a:r>
              <a:rPr lang="fi-FI" sz="1400" i="1" dirty="0" err="1"/>
              <a:t>sample</a:t>
            </a:r>
            <a:r>
              <a:rPr lang="fi-FI" sz="1400" i="1" dirty="0"/>
              <a:t> </a:t>
            </a:r>
            <a:r>
              <a:rPr lang="fi-FI" sz="1400" i="1" dirty="0" err="1"/>
              <a:t>after</a:t>
            </a:r>
            <a:r>
              <a:rPr lang="fi-FI" sz="1400" i="1" dirty="0"/>
              <a:t> a 70-s </a:t>
            </a:r>
            <a:r>
              <a:rPr lang="fi-FI" sz="1400" i="1" dirty="0" err="1"/>
              <a:t>exposure</a:t>
            </a:r>
            <a:r>
              <a:rPr lang="fi-FI" sz="1400" i="1" dirty="0"/>
              <a:t> in PSI-2 </a:t>
            </a:r>
            <a:r>
              <a:rPr lang="fi-FI" sz="1400" i="1" dirty="0" err="1"/>
              <a:t>together</a:t>
            </a:r>
            <a:r>
              <a:rPr lang="fi-FI" sz="1400" i="1" dirty="0"/>
              <a:t> </a:t>
            </a:r>
            <a:r>
              <a:rPr lang="fi-FI" sz="1400" i="1" dirty="0" err="1"/>
              <a:t>with</a:t>
            </a:r>
            <a:r>
              <a:rPr lang="fi-FI" sz="1400" i="1" dirty="0"/>
              <a:t> a SEM/FIB image </a:t>
            </a:r>
            <a:r>
              <a:rPr lang="fi-FI" sz="1400" i="1" dirty="0" err="1"/>
              <a:t>from</a:t>
            </a:r>
            <a:r>
              <a:rPr lang="fi-FI" sz="1400" i="1" dirty="0"/>
              <a:t> </a:t>
            </a:r>
            <a:r>
              <a:rPr lang="fi-FI" sz="1400" i="1" dirty="0" err="1"/>
              <a:t>the</a:t>
            </a:r>
            <a:r>
              <a:rPr lang="fi-FI" sz="1400" i="1" dirty="0"/>
              <a:t> </a:t>
            </a:r>
            <a:r>
              <a:rPr lang="fi-FI" sz="1400" i="1" dirty="0" err="1"/>
              <a:t>surface</a:t>
            </a:r>
            <a:endParaRPr lang="fi-FI" sz="1400" i="1" dirty="0"/>
          </a:p>
        </p:txBody>
      </p:sp>
      <p:sp>
        <p:nvSpPr>
          <p:cNvPr id="20" name="TextBox 19">
            <a:extLst>
              <a:ext uri="{FF2B5EF4-FFF2-40B4-BE49-F238E27FC236}">
                <a16:creationId xmlns:a16="http://schemas.microsoft.com/office/drawing/2014/main" id="{4988912C-648D-D293-0C0A-C1227787E7E8}"/>
              </a:ext>
            </a:extLst>
          </p:cNvPr>
          <p:cNvSpPr txBox="1"/>
          <p:nvPr/>
        </p:nvSpPr>
        <p:spPr bwMode="auto">
          <a:xfrm>
            <a:off x="9621916" y="6217216"/>
            <a:ext cx="2656496" cy="338554"/>
          </a:xfrm>
          <a:prstGeom prst="rect">
            <a:avLst/>
          </a:prstGeom>
          <a:noFill/>
        </p:spPr>
        <p:txBody>
          <a:bodyPr wrap="none" rtlCol="0">
            <a:spAutoFit/>
          </a:bodyPr>
          <a:lstStyle/>
          <a:p>
            <a:r>
              <a:rPr lang="fi-FI" sz="1600" b="1" dirty="0"/>
              <a:t>A. Houben, O. Marchuk et al.</a:t>
            </a:r>
          </a:p>
        </p:txBody>
      </p:sp>
      <p:sp>
        <p:nvSpPr>
          <p:cNvPr id="2" name="Textfeld 2">
            <a:extLst>
              <a:ext uri="{FF2B5EF4-FFF2-40B4-BE49-F238E27FC236}">
                <a16:creationId xmlns:a16="http://schemas.microsoft.com/office/drawing/2014/main" id="{2E34DE29-A41D-E015-2B28-83F166704324}"/>
              </a:ext>
            </a:extLst>
          </p:cNvPr>
          <p:cNvSpPr txBox="1"/>
          <p:nvPr/>
        </p:nvSpPr>
        <p:spPr>
          <a:xfrm>
            <a:off x="496061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 SP D</a:t>
            </a:r>
          </a:p>
        </p:txBody>
      </p:sp>
    </p:spTree>
    <p:extLst>
      <p:ext uri="{BB962C8B-B14F-4D97-AF65-F5344CB8AC3E}">
        <p14:creationId xmlns:p14="http://schemas.microsoft.com/office/powerpoint/2010/main" val="162597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DDF5420-E7D6-BFB0-62CA-A73988120E52}"/>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560155F3-CC88-20DB-B892-9E67686CB00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5" name="Titre 1">
            <a:extLst>
              <a:ext uri="{FF2B5EF4-FFF2-40B4-BE49-F238E27FC236}">
                <a16:creationId xmlns:a16="http://schemas.microsoft.com/office/drawing/2014/main" id="{68E43535-0E0F-90D1-66F9-5DA0ED2874E9}"/>
              </a:ext>
            </a:extLst>
          </p:cNvPr>
          <p:cNvSpPr>
            <a:spLocks noGrp="1"/>
          </p:cNvSpPr>
          <p:nvPr>
            <p:ph type="title"/>
          </p:nvPr>
        </p:nvSpPr>
        <p:spPr>
          <a:xfrm>
            <a:off x="983432" y="192515"/>
            <a:ext cx="10871400" cy="457200"/>
          </a:xfrm>
        </p:spPr>
        <p:txBody>
          <a:bodyPr/>
          <a:lstStyle/>
          <a:p>
            <a:r>
              <a:rPr lang="fr-FR" dirty="0"/>
              <a:t>SP B.1: </a:t>
            </a:r>
            <a:r>
              <a:rPr lang="en-US" i="1" dirty="0"/>
              <a:t>In situ</a:t>
            </a:r>
            <a:r>
              <a:rPr lang="en-US" dirty="0"/>
              <a:t> boron layer deposition by Pulsed Laser Deposition and erosion in Magnum-PSI </a:t>
            </a:r>
            <a:r>
              <a:rPr lang="fr-FR" dirty="0"/>
              <a:t>(DIFFER)</a:t>
            </a:r>
          </a:p>
        </p:txBody>
      </p:sp>
      <p:sp>
        <p:nvSpPr>
          <p:cNvPr id="6" name="Textfeld 2">
            <a:extLst>
              <a:ext uri="{FF2B5EF4-FFF2-40B4-BE49-F238E27FC236}">
                <a16:creationId xmlns:a16="http://schemas.microsoft.com/office/drawing/2014/main" id="{BF77942B-1661-1B28-C88B-3EDC79BABD59}"/>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B.B1.T-T004-D001</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Magnum-PSI 6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7" name="Textfeld 4">
            <a:extLst>
              <a:ext uri="{FF2B5EF4-FFF2-40B4-BE49-F238E27FC236}">
                <a16:creationId xmlns:a16="http://schemas.microsoft.com/office/drawing/2014/main" id="{52AB580F-1958-FF56-AB1A-54BDF915DB54}"/>
              </a:ext>
            </a:extLst>
          </p:cNvPr>
          <p:cNvSpPr txBox="1"/>
          <p:nvPr/>
        </p:nvSpPr>
        <p:spPr>
          <a:xfrm>
            <a:off x="107504" y="712451"/>
            <a:ext cx="7229277" cy="4233595"/>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Using </a:t>
            </a:r>
            <a:r>
              <a:rPr lang="en-US" altLang="en-US" sz="1600" dirty="0" err="1">
                <a:cs typeface="Arial" panose="020B0604020202020204" pitchFamily="34" charset="0"/>
              </a:rPr>
              <a:t>boronization</a:t>
            </a:r>
            <a:r>
              <a:rPr lang="en-US" altLang="en-US" sz="1600" dirty="0">
                <a:cs typeface="Arial" panose="020B0604020202020204" pitchFamily="34" charset="0"/>
              </a:rPr>
              <a:t> in ITER means erosion rates of mixed boron layers to be determined – but these are susceptible to oxidization. Pulsed Laser Deposition (PLD) investigated as a </a:t>
            </a:r>
            <a:r>
              <a:rPr lang="en-US" altLang="en-US" sz="1600" b="1" i="1" dirty="0">
                <a:solidFill>
                  <a:srgbClr val="00B050"/>
                </a:solidFill>
                <a:cs typeface="Arial" panose="020B0604020202020204" pitchFamily="34" charset="0"/>
              </a:rPr>
              <a:t>method to produce boron layers in situ </a:t>
            </a:r>
            <a:r>
              <a:rPr lang="en-US" altLang="en-US" sz="1600" dirty="0">
                <a:cs typeface="Arial" panose="020B0604020202020204" pitchFamily="34" charset="0"/>
              </a:rPr>
              <a:t>in vacuum inside Magnum-PSI and subsequently study their erosion</a:t>
            </a: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the impact of plasma flux in the erosion characteristics of different W model systems (cross-machine experiments) and re-deposited W as well as the corresponding sputtering rates of W, B, and W+B layers in MAGNUM-PSI  </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create B layers using PLD</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characterize thickness and impurity content</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expose to D plasma in Magnum-PSI as function of ion-energy</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PLD set-up created using Thomson scattering laser and B target</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Thickness quantified using RBS and composition using EBS and EDX</a:t>
            </a:r>
          </a:p>
          <a:p>
            <a:endParaRPr lang="en-US" altLang="en-US" sz="1600" b="1" dirty="0">
              <a:solidFill>
                <a:srgbClr val="0070C0"/>
              </a:solidFill>
              <a:cs typeface="Arial" panose="020B0604020202020204" pitchFamily="34" charset="0"/>
            </a:endParaRPr>
          </a:p>
        </p:txBody>
      </p:sp>
      <p:sp>
        <p:nvSpPr>
          <p:cNvPr id="8" name="TextBox 7">
            <a:extLst>
              <a:ext uri="{FF2B5EF4-FFF2-40B4-BE49-F238E27FC236}">
                <a16:creationId xmlns:a16="http://schemas.microsoft.com/office/drawing/2014/main" id="{8D58FAD9-891A-C4E6-572A-02D51DADF8F3}"/>
              </a:ext>
            </a:extLst>
          </p:cNvPr>
          <p:cNvSpPr txBox="1"/>
          <p:nvPr/>
        </p:nvSpPr>
        <p:spPr bwMode="auto">
          <a:xfrm>
            <a:off x="5096785" y="5280159"/>
            <a:ext cx="6986208" cy="1200329"/>
          </a:xfrm>
          <a:prstGeom prst="rect">
            <a:avLst/>
          </a:prstGeom>
          <a:noFill/>
        </p:spPr>
        <p:txBody>
          <a:bodyPr wrap="none" rtlCol="0">
            <a:spAutoFit/>
          </a:bodyPr>
          <a:lstStyle/>
          <a:p>
            <a:r>
              <a:rPr lang="en-US" altLang="en-US" sz="18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dirty="0"/>
              <a:t>B layers up to 40 nm thick could be grown in around 40 minutes</a:t>
            </a:r>
          </a:p>
          <a:p>
            <a:pPr marL="171450" indent="-171450">
              <a:buFont typeface="Wingdings" panose="05000000000000000000" pitchFamily="2" charset="2"/>
              <a:buChar char="§"/>
            </a:pPr>
            <a:r>
              <a:rPr lang="en-US" altLang="en-US" sz="1800" dirty="0">
                <a:cs typeface="Arial" panose="020B0604020202020204" pitchFamily="34" charset="0"/>
              </a:rPr>
              <a:t>Relatively low O and C levels possible</a:t>
            </a:r>
          </a:p>
          <a:p>
            <a:pPr marL="171450" indent="-171450">
              <a:buFont typeface="Wingdings" panose="05000000000000000000" pitchFamily="2" charset="2"/>
              <a:buChar char="§"/>
            </a:pPr>
            <a:r>
              <a:rPr lang="en-US" dirty="0"/>
              <a:t>Initial results suggest </a:t>
            </a:r>
            <a:r>
              <a:rPr lang="en-US" b="1" i="1" dirty="0">
                <a:solidFill>
                  <a:srgbClr val="00B050"/>
                </a:solidFill>
              </a:rPr>
              <a:t>chemical erosion taking place </a:t>
            </a:r>
            <a:r>
              <a:rPr lang="en-US" dirty="0"/>
              <a:t>at low ion energies</a:t>
            </a:r>
          </a:p>
        </p:txBody>
      </p:sp>
      <p:pic>
        <p:nvPicPr>
          <p:cNvPr id="9" name="Picture 8" descr="A blue machine with a few parts&#10;&#10;Description automatically generated with medium confidence">
            <a:extLst>
              <a:ext uri="{FF2B5EF4-FFF2-40B4-BE49-F238E27FC236}">
                <a16:creationId xmlns:a16="http://schemas.microsoft.com/office/drawing/2014/main" id="{E4913356-1EA9-419F-A210-FD9A984CD455}"/>
              </a:ext>
            </a:extLst>
          </p:cNvPr>
          <p:cNvPicPr>
            <a:picLocks noChangeAspect="1"/>
          </p:cNvPicPr>
          <p:nvPr/>
        </p:nvPicPr>
        <p:blipFill>
          <a:blip r:embed="rId2"/>
          <a:stretch>
            <a:fillRect/>
          </a:stretch>
        </p:blipFill>
        <p:spPr>
          <a:xfrm>
            <a:off x="9358044" y="1196872"/>
            <a:ext cx="2795313" cy="1848036"/>
          </a:xfrm>
          <a:prstGeom prst="rect">
            <a:avLst/>
          </a:prstGeom>
        </p:spPr>
      </p:pic>
      <p:pic>
        <p:nvPicPr>
          <p:cNvPr id="10" name="Picture 9" descr="Diagram of a diagram&#10;&#10;Description automatically generated">
            <a:extLst>
              <a:ext uri="{FF2B5EF4-FFF2-40B4-BE49-F238E27FC236}">
                <a16:creationId xmlns:a16="http://schemas.microsoft.com/office/drawing/2014/main" id="{08AA7C76-4713-9CBC-66DE-D3C07565BD43}"/>
              </a:ext>
            </a:extLst>
          </p:cNvPr>
          <p:cNvPicPr>
            <a:picLocks noChangeAspect="1"/>
          </p:cNvPicPr>
          <p:nvPr/>
        </p:nvPicPr>
        <p:blipFill>
          <a:blip r:embed="rId3"/>
          <a:stretch>
            <a:fillRect/>
          </a:stretch>
        </p:blipFill>
        <p:spPr>
          <a:xfrm>
            <a:off x="7263952" y="1159231"/>
            <a:ext cx="2094092" cy="1848036"/>
          </a:xfrm>
          <a:prstGeom prst="rect">
            <a:avLst/>
          </a:prstGeom>
        </p:spPr>
      </p:pic>
      <p:pic>
        <p:nvPicPr>
          <p:cNvPr id="11" name="Picture 10" descr="A graph of a film&#10;&#10;Description automatically generated with medium confidence">
            <a:extLst>
              <a:ext uri="{FF2B5EF4-FFF2-40B4-BE49-F238E27FC236}">
                <a16:creationId xmlns:a16="http://schemas.microsoft.com/office/drawing/2014/main" id="{3F5D60FD-CD49-E2F1-4995-C95963F0BB9D}"/>
              </a:ext>
            </a:extLst>
          </p:cNvPr>
          <p:cNvPicPr>
            <a:picLocks noChangeAspect="1"/>
          </p:cNvPicPr>
          <p:nvPr/>
        </p:nvPicPr>
        <p:blipFill>
          <a:blip r:embed="rId4"/>
          <a:stretch>
            <a:fillRect/>
          </a:stretch>
        </p:blipFill>
        <p:spPr>
          <a:xfrm>
            <a:off x="6002995" y="3378993"/>
            <a:ext cx="3074834" cy="1734110"/>
          </a:xfrm>
          <a:prstGeom prst="rect">
            <a:avLst/>
          </a:prstGeom>
        </p:spPr>
      </p:pic>
      <p:sp>
        <p:nvSpPr>
          <p:cNvPr id="12" name="TextBox 11">
            <a:extLst>
              <a:ext uri="{FF2B5EF4-FFF2-40B4-BE49-F238E27FC236}">
                <a16:creationId xmlns:a16="http://schemas.microsoft.com/office/drawing/2014/main" id="{418E55CC-0846-1F84-8C44-CAF6F54871D4}"/>
              </a:ext>
            </a:extLst>
          </p:cNvPr>
          <p:cNvSpPr txBox="1"/>
          <p:nvPr/>
        </p:nvSpPr>
        <p:spPr bwMode="auto">
          <a:xfrm>
            <a:off x="7888632" y="3956894"/>
            <a:ext cx="579005" cy="246221"/>
          </a:xfrm>
          <a:prstGeom prst="rect">
            <a:avLst/>
          </a:prstGeom>
          <a:noFill/>
        </p:spPr>
        <p:txBody>
          <a:bodyPr wrap="none" rtlCol="0">
            <a:spAutoFit/>
          </a:bodyPr>
          <a:lstStyle/>
          <a:p>
            <a:r>
              <a:rPr lang="en-US" sz="1000" dirty="0"/>
              <a:t>~40 nm</a:t>
            </a:r>
          </a:p>
        </p:txBody>
      </p:sp>
      <p:pic>
        <p:nvPicPr>
          <p:cNvPr id="13" name="Picture 12">
            <a:extLst>
              <a:ext uri="{FF2B5EF4-FFF2-40B4-BE49-F238E27FC236}">
                <a16:creationId xmlns:a16="http://schemas.microsoft.com/office/drawing/2014/main" id="{22B2C074-4BFE-E185-E322-E6BEEBC10959}"/>
              </a:ext>
            </a:extLst>
          </p:cNvPr>
          <p:cNvPicPr>
            <a:picLocks noChangeAspect="1"/>
          </p:cNvPicPr>
          <p:nvPr/>
        </p:nvPicPr>
        <p:blipFill>
          <a:blip r:embed="rId5"/>
          <a:stretch>
            <a:fillRect/>
          </a:stretch>
        </p:blipFill>
        <p:spPr>
          <a:xfrm>
            <a:off x="8864931" y="3429000"/>
            <a:ext cx="3327069" cy="1993478"/>
          </a:xfrm>
          <a:prstGeom prst="rect">
            <a:avLst/>
          </a:prstGeom>
        </p:spPr>
      </p:pic>
      <p:sp>
        <p:nvSpPr>
          <p:cNvPr id="14" name="TextBox 13">
            <a:extLst>
              <a:ext uri="{FF2B5EF4-FFF2-40B4-BE49-F238E27FC236}">
                <a16:creationId xmlns:a16="http://schemas.microsoft.com/office/drawing/2014/main" id="{2EFB4E57-A7AA-0134-8E9E-3D9F6674FC70}"/>
              </a:ext>
            </a:extLst>
          </p:cNvPr>
          <p:cNvSpPr txBox="1"/>
          <p:nvPr/>
        </p:nvSpPr>
        <p:spPr bwMode="auto">
          <a:xfrm>
            <a:off x="10622169" y="5224264"/>
            <a:ext cx="1531188" cy="338554"/>
          </a:xfrm>
          <a:prstGeom prst="rect">
            <a:avLst/>
          </a:prstGeom>
          <a:noFill/>
        </p:spPr>
        <p:txBody>
          <a:bodyPr wrap="none" rtlCol="0">
            <a:spAutoFit/>
          </a:bodyPr>
          <a:lstStyle/>
          <a:p>
            <a:r>
              <a:rPr lang="fi-FI" sz="1600" b="1" dirty="0"/>
              <a:t>T. Morgan et al.</a:t>
            </a:r>
          </a:p>
        </p:txBody>
      </p:sp>
    </p:spTree>
    <p:extLst>
      <p:ext uri="{BB962C8B-B14F-4D97-AF65-F5344CB8AC3E}">
        <p14:creationId xmlns:p14="http://schemas.microsoft.com/office/powerpoint/2010/main" val="8362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0E7D67-4777-2136-5364-7515C5B30DB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BA8C6D32-2B41-50D7-6150-B7926A14CB9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5" name="Textfeld 2">
            <a:extLst>
              <a:ext uri="{FF2B5EF4-FFF2-40B4-BE49-F238E27FC236}">
                <a16:creationId xmlns:a16="http://schemas.microsoft.com/office/drawing/2014/main" id="{372620E3-B2BD-D947-9441-7D725589FA25}"/>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err="1">
                <a:latin typeface="Arial" panose="020B0604020202020204" pitchFamily="34" charset="0"/>
                <a:cs typeface="Arial" panose="020B0604020202020204" pitchFamily="34" charset="0"/>
              </a:rPr>
              <a:t>GyM</a:t>
            </a:r>
            <a:r>
              <a:rPr lang="en-US" sz="1400" b="1" dirty="0">
                <a:latin typeface="Arial" panose="020B0604020202020204" pitchFamily="34" charset="0"/>
                <a:cs typeface="Arial" panose="020B0604020202020204" pitchFamily="34" charset="0"/>
              </a:rPr>
              <a:t> 20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 SP D</a:t>
            </a:r>
          </a:p>
        </p:txBody>
      </p:sp>
      <p:sp>
        <p:nvSpPr>
          <p:cNvPr id="6" name="Titre 1">
            <a:extLst>
              <a:ext uri="{FF2B5EF4-FFF2-40B4-BE49-F238E27FC236}">
                <a16:creationId xmlns:a16="http://schemas.microsoft.com/office/drawing/2014/main" id="{A3E75C52-F67C-F155-CF63-9EACB16C4181}"/>
              </a:ext>
            </a:extLst>
          </p:cNvPr>
          <p:cNvSpPr>
            <a:spLocks noGrp="1"/>
          </p:cNvSpPr>
          <p:nvPr>
            <p:ph type="title"/>
          </p:nvPr>
        </p:nvSpPr>
        <p:spPr>
          <a:xfrm>
            <a:off x="983432" y="192515"/>
            <a:ext cx="10871400" cy="457200"/>
          </a:xfrm>
        </p:spPr>
        <p:txBody>
          <a:bodyPr/>
          <a:lstStyle/>
          <a:p>
            <a:r>
              <a:rPr lang="fr-FR" dirty="0"/>
              <a:t>SP B.1: </a:t>
            </a:r>
            <a:r>
              <a:rPr lang="en-US" dirty="0"/>
              <a:t>Erosion rates of B model systems in D plasmas in </a:t>
            </a:r>
            <a:r>
              <a:rPr lang="en-US" dirty="0" err="1"/>
              <a:t>GyM</a:t>
            </a:r>
            <a:r>
              <a:rPr lang="en-US" dirty="0"/>
              <a:t> </a:t>
            </a:r>
            <a:r>
              <a:rPr lang="fr-FR" dirty="0"/>
              <a:t>(ENEA)</a:t>
            </a:r>
          </a:p>
        </p:txBody>
      </p:sp>
      <p:sp>
        <p:nvSpPr>
          <p:cNvPr id="7" name="Textfeld 4">
            <a:extLst>
              <a:ext uri="{FF2B5EF4-FFF2-40B4-BE49-F238E27FC236}">
                <a16:creationId xmlns:a16="http://schemas.microsoft.com/office/drawing/2014/main" id="{63696996-9AE4-66B9-C498-75E0A184EEB3}"/>
              </a:ext>
            </a:extLst>
          </p:cNvPr>
          <p:cNvSpPr txBox="1"/>
          <p:nvPr/>
        </p:nvSpPr>
        <p:spPr>
          <a:xfrm>
            <a:off x="107504" y="712451"/>
            <a:ext cx="11714960" cy="1633652"/>
          </a:xfrm>
          <a:prstGeom prst="rect">
            <a:avLst/>
          </a:prstGeom>
          <a:noFill/>
          <a:ln w="12700">
            <a:noFill/>
          </a:ln>
        </p:spPr>
        <p:txBody>
          <a:bodyPr wrap="square" rtlCol="0">
            <a:spAutoFit/>
          </a:bodyPr>
          <a:lstStyle/>
          <a:p>
            <a:r>
              <a:rPr lang="it-IT" sz="1600" i="0" u="none" strike="noStrike" dirty="0" err="1">
                <a:solidFill>
                  <a:srgbClr val="000000"/>
                </a:solidFill>
                <a:effectLst/>
                <a:latin typeface="Calibri" panose="020F0502020204030204" pitchFamily="34" charset="0"/>
                <a:cs typeface="Calibri" panose="020F0502020204030204" pitchFamily="34" charset="0"/>
              </a:rPr>
              <a:t>Broaden</a:t>
            </a:r>
            <a:r>
              <a:rPr lang="it-IT" sz="1600" i="0" u="none" strike="noStrike" dirty="0">
                <a:solidFill>
                  <a:srgbClr val="000000"/>
                </a:solidFill>
                <a:effectLst/>
                <a:latin typeface="Calibri" panose="020F0502020204030204" pitchFamily="34" charset="0"/>
                <a:cs typeface="Calibri" panose="020F0502020204030204" pitchFamily="34" charset="0"/>
              </a:rPr>
              <a:t> the </a:t>
            </a:r>
            <a:r>
              <a:rPr lang="it-IT" sz="1600" i="0" u="none" strike="noStrike" dirty="0" err="1">
                <a:solidFill>
                  <a:srgbClr val="000000"/>
                </a:solidFill>
                <a:effectLst/>
                <a:latin typeface="Calibri" panose="020F0502020204030204" pitchFamily="34" charset="0"/>
                <a:cs typeface="Calibri" panose="020F0502020204030204" pitchFamily="34" charset="0"/>
              </a:rPr>
              <a:t>understanding</a:t>
            </a:r>
            <a:r>
              <a:rPr lang="it-IT" sz="1600" i="0" u="none" strike="noStrike" dirty="0">
                <a:solidFill>
                  <a:srgbClr val="000000"/>
                </a:solidFill>
                <a:effectLst/>
                <a:latin typeface="Calibri" panose="020F0502020204030204" pitchFamily="34" charset="0"/>
                <a:cs typeface="Calibri" panose="020F0502020204030204" pitchFamily="34" charset="0"/>
              </a:rPr>
              <a:t> of W and B </a:t>
            </a:r>
            <a:r>
              <a:rPr lang="it-IT" sz="1600" i="0" u="none" strike="noStrike" dirty="0" err="1">
                <a:solidFill>
                  <a:srgbClr val="000000"/>
                </a:solidFill>
                <a:effectLst/>
                <a:latin typeface="Calibri" panose="020F0502020204030204" pitchFamily="34" charset="0"/>
                <a:cs typeface="Calibri" panose="020F0502020204030204" pitchFamily="34" charset="0"/>
              </a:rPr>
              <a:t>erosion</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dirty="0" err="1">
                <a:solidFill>
                  <a:srgbClr val="000000"/>
                </a:solidFill>
                <a:latin typeface="Calibri" panose="020F0502020204030204" pitchFamily="34" charset="0"/>
                <a:cs typeface="Calibri" panose="020F0502020204030204" pitchFamily="34" charset="0"/>
              </a:rPr>
              <a:t>p</a:t>
            </a:r>
            <a:r>
              <a:rPr lang="it-IT" sz="1600" i="0" u="none" strike="noStrike" dirty="0" err="1">
                <a:solidFill>
                  <a:srgbClr val="000000"/>
                </a:solidFill>
                <a:effectLst/>
                <a:latin typeface="Calibri" panose="020F0502020204030204" pitchFamily="34" charset="0"/>
                <a:cs typeface="Calibri" panose="020F0502020204030204" pitchFamily="34" charset="0"/>
              </a:rPr>
              <a:t>hysics</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using</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GyM</a:t>
            </a:r>
            <a:r>
              <a:rPr lang="it-IT" sz="1600" i="0" u="none" strike="noStrike" dirty="0">
                <a:solidFill>
                  <a:srgbClr val="000000"/>
                </a:solidFill>
                <a:effectLst/>
                <a:latin typeface="Calibri" panose="020F0502020204030204" pitchFamily="34" charset="0"/>
                <a:cs typeface="Calibri" panose="020F0502020204030204" pitchFamily="34" charset="0"/>
              </a:rPr>
              <a:t>. The work </a:t>
            </a:r>
            <a:r>
              <a:rPr lang="it-IT" sz="1600" i="0" u="none" strike="noStrike" dirty="0" err="1">
                <a:solidFill>
                  <a:srgbClr val="000000"/>
                </a:solidFill>
                <a:effectLst/>
                <a:latin typeface="Calibri" panose="020F0502020204030204" pitchFamily="34" charset="0"/>
                <a:cs typeface="Calibri" panose="020F0502020204030204" pitchFamily="34" charset="0"/>
              </a:rPr>
              <a:t>focuses</a:t>
            </a:r>
            <a:r>
              <a:rPr lang="it-IT" sz="1600" i="0" u="none" strike="noStrike" dirty="0">
                <a:solidFill>
                  <a:srgbClr val="000000"/>
                </a:solidFill>
                <a:effectLst/>
                <a:latin typeface="Calibri" panose="020F0502020204030204" pitchFamily="34" charset="0"/>
                <a:cs typeface="Calibri" panose="020F0502020204030204" pitchFamily="34" charset="0"/>
              </a:rPr>
              <a:t> on </a:t>
            </a:r>
            <a:r>
              <a:rPr lang="it-IT" sz="1600" i="0" u="none" strike="noStrike" dirty="0" err="1">
                <a:solidFill>
                  <a:srgbClr val="000000"/>
                </a:solidFill>
                <a:effectLst/>
                <a:latin typeface="Calibri" panose="020F0502020204030204" pitchFamily="34" charset="0"/>
                <a:cs typeface="Calibri" panose="020F0502020204030204" pitchFamily="34" charset="0"/>
              </a:rPr>
              <a:t>assessing</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erosion</a:t>
            </a:r>
            <a:r>
              <a:rPr lang="it-IT" sz="1600" i="0" u="none" strike="noStrike" dirty="0">
                <a:solidFill>
                  <a:srgbClr val="000000"/>
                </a:solidFill>
                <a:effectLst/>
                <a:latin typeface="Calibri" panose="020F0502020204030204" pitchFamily="34" charset="0"/>
                <a:cs typeface="Calibri" panose="020F0502020204030204" pitchFamily="34" charset="0"/>
              </a:rPr>
              <a:t> of </a:t>
            </a:r>
            <a:r>
              <a:rPr lang="it-IT" sz="1600" i="0" u="none" strike="noStrike" dirty="0" err="1">
                <a:solidFill>
                  <a:srgbClr val="000000"/>
                </a:solidFill>
                <a:effectLst/>
                <a:latin typeface="Calibri" panose="020F0502020204030204" pitchFamily="34" charset="0"/>
                <a:cs typeface="Calibri" panose="020F0502020204030204" pitchFamily="34" charset="0"/>
              </a:rPr>
              <a:t>different</a:t>
            </a:r>
            <a:r>
              <a:rPr lang="it-IT" sz="1600" i="0" u="none" strike="noStrike" dirty="0">
                <a:solidFill>
                  <a:srgbClr val="000000"/>
                </a:solidFill>
                <a:effectLst/>
                <a:latin typeface="Calibri" panose="020F0502020204030204" pitchFamily="34" charset="0"/>
                <a:cs typeface="Calibri" panose="020F0502020204030204" pitchFamily="34" charset="0"/>
              </a:rPr>
              <a:t> W or B-</a:t>
            </a:r>
            <a:r>
              <a:rPr lang="it-IT" sz="1600" i="0" u="none" strike="noStrike" dirty="0" err="1">
                <a:solidFill>
                  <a:srgbClr val="000000"/>
                </a:solidFill>
                <a:effectLst/>
                <a:latin typeface="Calibri" panose="020F0502020204030204" pitchFamily="34" charset="0"/>
                <a:cs typeface="Calibri" panose="020F0502020204030204" pitchFamily="34" charset="0"/>
              </a:rPr>
              <a:t>based</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materials</a:t>
            </a:r>
            <a:r>
              <a:rPr lang="it-IT" sz="1600" i="0" u="none" strike="noStrike" dirty="0">
                <a:solidFill>
                  <a:srgbClr val="000000"/>
                </a:solidFill>
                <a:effectLst/>
                <a:latin typeface="Calibri" panose="020F0502020204030204" pitchFamily="34" charset="0"/>
                <a:cs typeface="Calibri" panose="020F0502020204030204" pitchFamily="34" charset="0"/>
              </a:rPr>
              <a:t> or </a:t>
            </a:r>
            <a:r>
              <a:rPr lang="it-IT" sz="1600" i="0" u="none" strike="noStrike" dirty="0" err="1">
                <a:solidFill>
                  <a:srgbClr val="000000"/>
                </a:solidFill>
                <a:effectLst/>
                <a:latin typeface="Calibri" panose="020F0502020204030204" pitchFamily="34" charset="0"/>
                <a:cs typeface="Calibri" panose="020F0502020204030204" pitchFamily="34" charset="0"/>
              </a:rPr>
              <a:t>reference</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layers</a:t>
            </a:r>
            <a:r>
              <a:rPr lang="it-IT" sz="1600" i="0" u="none" strike="noStrike" dirty="0">
                <a:solidFill>
                  <a:srgbClr val="000000"/>
                </a:solidFill>
                <a:effectLst/>
                <a:latin typeface="Calibri" panose="020F0502020204030204" pitchFamily="34" charset="0"/>
                <a:cs typeface="Calibri" panose="020F0502020204030204" pitchFamily="34" charset="0"/>
              </a:rPr>
              <a:t> and </a:t>
            </a:r>
            <a:r>
              <a:rPr lang="it-IT" sz="1600" b="1" i="1" u="none" strike="noStrike" dirty="0" err="1">
                <a:solidFill>
                  <a:srgbClr val="00B050"/>
                </a:solidFill>
                <a:effectLst/>
                <a:latin typeface="Calibri" panose="020F0502020204030204" pitchFamily="34" charset="0"/>
                <a:cs typeface="Calibri" panose="020F0502020204030204" pitchFamily="34" charset="0"/>
              </a:rPr>
              <a:t>investigating</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properties</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such</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as</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porosity</a:t>
            </a:r>
            <a:r>
              <a:rPr lang="it-IT" sz="1600" b="1" i="1" u="none" strike="noStrike" dirty="0">
                <a:solidFill>
                  <a:srgbClr val="00B050"/>
                </a:solidFill>
                <a:effectLst/>
                <a:latin typeface="Calibri" panose="020F0502020204030204" pitchFamily="34" charset="0"/>
                <a:cs typeface="Calibri" panose="020F0502020204030204" pitchFamily="34" charset="0"/>
              </a:rPr>
              <a:t> or </a:t>
            </a:r>
            <a:r>
              <a:rPr lang="it-IT" sz="1600" b="1" i="1" u="none" strike="noStrike" dirty="0" err="1">
                <a:solidFill>
                  <a:srgbClr val="00B050"/>
                </a:solidFill>
                <a:effectLst/>
                <a:latin typeface="Calibri" panose="020F0502020204030204" pitchFamily="34" charset="0"/>
                <a:cs typeface="Calibri" panose="020F0502020204030204" pitchFamily="34" charset="0"/>
              </a:rPr>
              <a:t>erosion</a:t>
            </a:r>
            <a:r>
              <a:rPr lang="it-IT" sz="1600" b="1" i="1" u="none" strike="noStrike" dirty="0">
                <a:solidFill>
                  <a:srgbClr val="00B050"/>
                </a:solidFill>
                <a:effectLst/>
                <a:latin typeface="Calibri" panose="020F0502020204030204" pitchFamily="34" charset="0"/>
                <a:cs typeface="Calibri" panose="020F0502020204030204" pitchFamily="34" charset="0"/>
              </a:rPr>
              <a:t> yields </a:t>
            </a:r>
            <a:r>
              <a:rPr lang="it-IT" sz="1600" i="0" u="none" strike="noStrike" dirty="0">
                <a:solidFill>
                  <a:srgbClr val="000000"/>
                </a:solidFill>
                <a:effectLst/>
                <a:latin typeface="Calibri" panose="020F0502020204030204" pitchFamily="34" charset="0"/>
                <a:cs typeface="Calibri" panose="020F0502020204030204" pitchFamily="34" charset="0"/>
              </a:rPr>
              <a:t>of re-</a:t>
            </a:r>
            <a:r>
              <a:rPr lang="it-IT" sz="1600" i="0" u="none" strike="noStrike" dirty="0" err="1">
                <a:solidFill>
                  <a:srgbClr val="000000"/>
                </a:solidFill>
                <a:effectLst/>
                <a:latin typeface="Calibri" panose="020F0502020204030204" pitchFamily="34" charset="0"/>
                <a:cs typeface="Calibri" panose="020F0502020204030204" pitchFamily="34" charset="0"/>
              </a:rPr>
              <a:t>deposited</a:t>
            </a:r>
            <a:r>
              <a:rPr lang="it-IT" sz="1600" i="0" u="none" strike="noStrike" dirty="0">
                <a:solidFill>
                  <a:srgbClr val="000000"/>
                </a:solidFill>
                <a:effectLst/>
                <a:latin typeface="Calibri" panose="020F0502020204030204" pitchFamily="34" charset="0"/>
                <a:cs typeface="Calibri" panose="020F0502020204030204" pitchFamily="34" charset="0"/>
              </a:rPr>
              <a:t> W with </a:t>
            </a:r>
            <a:r>
              <a:rPr lang="it-IT" sz="1600" i="0" u="none" strike="noStrike" dirty="0" err="1">
                <a:solidFill>
                  <a:srgbClr val="000000"/>
                </a:solidFill>
                <a:effectLst/>
                <a:latin typeface="Calibri" panose="020F0502020204030204" pitchFamily="34" charset="0"/>
                <a:cs typeface="Calibri" panose="020F0502020204030204" pitchFamily="34" charset="0"/>
              </a:rPr>
              <a:t>respect</a:t>
            </a:r>
            <a:r>
              <a:rPr lang="it-IT" sz="1600" i="0" u="none" strike="noStrike" dirty="0">
                <a:solidFill>
                  <a:srgbClr val="000000"/>
                </a:solidFill>
                <a:effectLst/>
                <a:latin typeface="Calibri" panose="020F0502020204030204" pitchFamily="34" charset="0"/>
                <a:cs typeface="Calibri" panose="020F0502020204030204" pitchFamily="34" charset="0"/>
              </a:rPr>
              <a:t> to </a:t>
            </a:r>
            <a:r>
              <a:rPr lang="it-IT" sz="1600" i="0" u="none" strike="noStrike" dirty="0" err="1">
                <a:solidFill>
                  <a:srgbClr val="000000"/>
                </a:solidFill>
                <a:effectLst/>
                <a:latin typeface="Calibri" panose="020F0502020204030204" pitchFamily="34" charset="0"/>
                <a:cs typeface="Calibri" panose="020F0502020204030204" pitchFamily="34" charset="0"/>
              </a:rPr>
              <a:t>W</a:t>
            </a:r>
            <a:r>
              <a:rPr lang="it-IT" sz="1600" i="0" u="none" strike="noStrike" baseline="-25000" dirty="0" err="1">
                <a:solidFill>
                  <a:srgbClr val="000000"/>
                </a:solidFill>
                <a:effectLst/>
                <a:latin typeface="Calibri" panose="020F0502020204030204" pitchFamily="34" charset="0"/>
                <a:cs typeface="Calibri" panose="020F0502020204030204" pitchFamily="34" charset="0"/>
              </a:rPr>
              <a:t>bulk</a:t>
            </a:r>
            <a:r>
              <a:rPr lang="it-IT" sz="1600" i="0" u="none" strike="noStrike" dirty="0">
                <a:solidFill>
                  <a:srgbClr val="000000"/>
                </a:solidFill>
                <a:effectLst/>
                <a:latin typeface="Calibri" panose="020F0502020204030204" pitchFamily="34" charset="0"/>
                <a:cs typeface="Calibri" panose="020F0502020204030204" pitchFamily="34" charset="0"/>
              </a:rPr>
              <a:t> </a:t>
            </a:r>
            <a:endParaRPr lang="en-US" sz="1600" i="0" u="none" strike="noStrike" dirty="0">
              <a:effectLst/>
              <a:latin typeface="Calibri" panose="020F0502020204030204" pitchFamily="34" charset="0"/>
              <a:cs typeface="Calibri" panose="020F0502020204030204" pitchFamily="34" charset="0"/>
            </a:endParaRPr>
          </a:p>
          <a:p>
            <a:r>
              <a:rPr lang="it-IT" sz="1600" i="0" u="none" strike="noStrike" dirty="0">
                <a:solidFill>
                  <a:srgbClr val="000000"/>
                </a:solidFill>
                <a:effectLst/>
                <a:latin typeface="Calibri" panose="020F0502020204030204" pitchFamily="34" charset="0"/>
                <a:cs typeface="Calibri" panose="020F0502020204030204" pitchFamily="34" charset="0"/>
              </a:rPr>
              <a:t> </a:t>
            </a:r>
            <a:endParaRPr lang="en-US" sz="1600" i="0" u="none" strike="noStrike" dirty="0">
              <a:effectLst/>
              <a:latin typeface="Calibri" panose="020F0502020204030204" pitchFamily="34" charset="0"/>
              <a:cs typeface="Calibri" panose="020F0502020204030204" pitchFamily="34" charset="0"/>
            </a:endParaRPr>
          </a:p>
          <a:p>
            <a:pPr marL="180000" indent="-180000">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r>
              <a:rPr lang="en-US" sz="1600" b="0" i="0" u="none" strike="noStrike" dirty="0">
                <a:solidFill>
                  <a:srgbClr val="000000"/>
                </a:solidFill>
                <a:effectLst/>
                <a:latin typeface="Calibri" panose="020F0502020204030204" pitchFamily="34" charset="0"/>
                <a:cs typeface="Calibri" panose="020F0502020204030204" pitchFamily="34" charset="0"/>
              </a:rPr>
              <a:t>Determine the </a:t>
            </a:r>
            <a:r>
              <a:rPr lang="en-US" sz="1600" b="1" i="1" u="none" strike="noStrike" dirty="0">
                <a:solidFill>
                  <a:srgbClr val="00B050"/>
                </a:solidFill>
                <a:effectLst/>
                <a:latin typeface="Calibri" panose="020F0502020204030204" pitchFamily="34" charset="0"/>
                <a:cs typeface="Calibri" panose="020F0502020204030204" pitchFamily="34" charset="0"/>
              </a:rPr>
              <a:t>impact of plasma flux on erosion characteristics </a:t>
            </a:r>
            <a:r>
              <a:rPr lang="en-US" sz="1600" b="0" i="0" u="none" strike="noStrike" dirty="0">
                <a:solidFill>
                  <a:srgbClr val="000000"/>
                </a:solidFill>
                <a:effectLst/>
                <a:latin typeface="Calibri" panose="020F0502020204030204" pitchFamily="34" charset="0"/>
                <a:cs typeface="Calibri" panose="020F0502020204030204" pitchFamily="34" charset="0"/>
              </a:rPr>
              <a:t>of  W model systems and the sputtering rates of B and W+B layers in </a:t>
            </a:r>
            <a:r>
              <a:rPr lang="en-US" sz="1600" b="0" i="0" u="none" strike="noStrike" dirty="0" err="1">
                <a:solidFill>
                  <a:srgbClr val="000000"/>
                </a:solidFill>
                <a:effectLst/>
                <a:latin typeface="Calibri" panose="020F0502020204030204" pitchFamily="34" charset="0"/>
                <a:cs typeface="Calibri" panose="020F0502020204030204" pitchFamily="34" charset="0"/>
              </a:rPr>
              <a:t>GyM</a:t>
            </a:r>
            <a:endParaRPr lang="en-US" sz="1600"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8" name="Picture 2" descr="A close-up of a microscope&#10;&#10;Description automatically generated">
            <a:extLst>
              <a:ext uri="{FF2B5EF4-FFF2-40B4-BE49-F238E27FC236}">
                <a16:creationId xmlns:a16="http://schemas.microsoft.com/office/drawing/2014/main" id="{0BEC0239-C0C8-06C9-D1AD-57A78F5F3EF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3000" contrast="25000"/>
                    </a14:imgEffect>
                  </a14:imgLayer>
                </a14:imgProps>
              </a:ext>
              <a:ext uri="{28A0092B-C50C-407E-A947-70E740481C1C}">
                <a14:useLocalDpi xmlns:a14="http://schemas.microsoft.com/office/drawing/2010/main" val="0"/>
              </a:ext>
            </a:extLst>
          </a:blip>
          <a:srcRect t="1" b="14286"/>
          <a:stretch/>
        </p:blipFill>
        <p:spPr bwMode="auto">
          <a:xfrm>
            <a:off x="6474967" y="3136414"/>
            <a:ext cx="252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 smoke coming out of a cloud&#10;&#10;Description automatically generated">
            <a:extLst>
              <a:ext uri="{FF2B5EF4-FFF2-40B4-BE49-F238E27FC236}">
                <a16:creationId xmlns:a16="http://schemas.microsoft.com/office/drawing/2014/main" id="{8B187BCF-4889-8B34-802C-C504E17009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334"/>
          <a:stretch/>
        </p:blipFill>
        <p:spPr bwMode="auto">
          <a:xfrm>
            <a:off x="6474967" y="4856085"/>
            <a:ext cx="252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close-up of a microscope&#10;&#10;Description automatically generated">
            <a:extLst>
              <a:ext uri="{FF2B5EF4-FFF2-40B4-BE49-F238E27FC236}">
                <a16:creationId xmlns:a16="http://schemas.microsoft.com/office/drawing/2014/main" id="{DFC5049A-58E0-F5A3-EA65-6649C26BB9F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4000" contrast="28000"/>
                    </a14:imgEffect>
                  </a14:imgLayer>
                </a14:imgProps>
              </a:ext>
              <a:ext uri="{28A0092B-C50C-407E-A947-70E740481C1C}">
                <a14:useLocalDpi xmlns:a14="http://schemas.microsoft.com/office/drawing/2010/main" val="0"/>
              </a:ext>
            </a:extLst>
          </a:blip>
          <a:srcRect b="14286"/>
          <a:stretch/>
        </p:blipFill>
        <p:spPr bwMode="auto">
          <a:xfrm>
            <a:off x="9118626" y="3143691"/>
            <a:ext cx="252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black and white image of a sound wave&#10;&#10;Description automatically generated">
            <a:extLst>
              <a:ext uri="{FF2B5EF4-FFF2-40B4-BE49-F238E27FC236}">
                <a16:creationId xmlns:a16="http://schemas.microsoft.com/office/drawing/2014/main" id="{B5FD3DED-A86F-1200-45AE-8C550F79796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055" b="17278"/>
          <a:stretch/>
        </p:blipFill>
        <p:spPr bwMode="auto">
          <a:xfrm>
            <a:off x="9118626" y="4856085"/>
            <a:ext cx="2520000" cy="1260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ttore 1 13">
            <a:extLst>
              <a:ext uri="{FF2B5EF4-FFF2-40B4-BE49-F238E27FC236}">
                <a16:creationId xmlns:a16="http://schemas.microsoft.com/office/drawing/2014/main" id="{25060226-21B7-97C4-EB3E-D243139BFE20}"/>
              </a:ext>
            </a:extLst>
          </p:cNvPr>
          <p:cNvCxnSpPr/>
          <p:nvPr/>
        </p:nvCxnSpPr>
        <p:spPr>
          <a:xfrm>
            <a:off x="6570168" y="5147265"/>
            <a:ext cx="4178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CasellaDiTesto 15">
            <a:extLst>
              <a:ext uri="{FF2B5EF4-FFF2-40B4-BE49-F238E27FC236}">
                <a16:creationId xmlns:a16="http://schemas.microsoft.com/office/drawing/2014/main" id="{41A4DC91-79D5-FD62-5468-7A987BBE4329}"/>
              </a:ext>
            </a:extLst>
          </p:cNvPr>
          <p:cNvSpPr txBox="1"/>
          <p:nvPr/>
        </p:nvSpPr>
        <p:spPr bwMode="auto">
          <a:xfrm>
            <a:off x="6486593" y="4856416"/>
            <a:ext cx="585020" cy="276999"/>
          </a:xfrm>
          <a:prstGeom prst="rect">
            <a:avLst/>
          </a:prstGeom>
          <a:noFill/>
        </p:spPr>
        <p:txBody>
          <a:bodyPr wrap="square" rtlCol="0">
            <a:spAutoFit/>
          </a:bodyPr>
          <a:lstStyle/>
          <a:p>
            <a:pPr algn="ctr"/>
            <a:r>
              <a:rPr lang="it-IT" sz="1200" dirty="0">
                <a:solidFill>
                  <a:srgbClr val="FFFF00"/>
                </a:solidFill>
              </a:rPr>
              <a:t>1 </a:t>
            </a:r>
            <a:r>
              <a:rPr lang="el-GR" sz="1200" dirty="0">
                <a:solidFill>
                  <a:srgbClr val="FFFF00"/>
                </a:solidFill>
              </a:rPr>
              <a:t>μ</a:t>
            </a:r>
            <a:r>
              <a:rPr lang="it-IT" sz="1200" dirty="0">
                <a:solidFill>
                  <a:srgbClr val="FFFF00"/>
                </a:solidFill>
              </a:rPr>
              <a:t>m</a:t>
            </a:r>
          </a:p>
        </p:txBody>
      </p:sp>
      <p:cxnSp>
        <p:nvCxnSpPr>
          <p:cNvPr id="14" name="Connettore 1 17">
            <a:extLst>
              <a:ext uri="{FF2B5EF4-FFF2-40B4-BE49-F238E27FC236}">
                <a16:creationId xmlns:a16="http://schemas.microsoft.com/office/drawing/2014/main" id="{0BC2F086-CE0D-24E7-862A-04E1C11476D4}"/>
              </a:ext>
            </a:extLst>
          </p:cNvPr>
          <p:cNvCxnSpPr/>
          <p:nvPr/>
        </p:nvCxnSpPr>
        <p:spPr>
          <a:xfrm>
            <a:off x="6570168" y="4652589"/>
            <a:ext cx="4178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CasellaDiTesto 19">
            <a:extLst>
              <a:ext uri="{FF2B5EF4-FFF2-40B4-BE49-F238E27FC236}">
                <a16:creationId xmlns:a16="http://schemas.microsoft.com/office/drawing/2014/main" id="{8490CCC9-D10C-0331-AFC6-8F45F4DE76C8}"/>
              </a:ext>
            </a:extLst>
          </p:cNvPr>
          <p:cNvSpPr txBox="1"/>
          <p:nvPr/>
        </p:nvSpPr>
        <p:spPr bwMode="auto">
          <a:xfrm>
            <a:off x="6486593" y="4361740"/>
            <a:ext cx="585020" cy="276999"/>
          </a:xfrm>
          <a:prstGeom prst="rect">
            <a:avLst/>
          </a:prstGeom>
          <a:noFill/>
        </p:spPr>
        <p:txBody>
          <a:bodyPr wrap="square" rtlCol="0">
            <a:spAutoFit/>
          </a:bodyPr>
          <a:lstStyle/>
          <a:p>
            <a:pPr algn="ctr"/>
            <a:r>
              <a:rPr lang="it-IT" sz="1200" dirty="0">
                <a:solidFill>
                  <a:srgbClr val="FFFF00"/>
                </a:solidFill>
              </a:rPr>
              <a:t>1 </a:t>
            </a:r>
            <a:r>
              <a:rPr lang="el-GR" sz="1200" dirty="0">
                <a:solidFill>
                  <a:srgbClr val="FFFF00"/>
                </a:solidFill>
              </a:rPr>
              <a:t>μ</a:t>
            </a:r>
            <a:r>
              <a:rPr lang="it-IT" sz="1200" dirty="0">
                <a:solidFill>
                  <a:srgbClr val="FFFF00"/>
                </a:solidFill>
              </a:rPr>
              <a:t>m</a:t>
            </a:r>
          </a:p>
        </p:txBody>
      </p:sp>
      <p:sp>
        <p:nvSpPr>
          <p:cNvPr id="16" name="CasellaDiTesto 24">
            <a:extLst>
              <a:ext uri="{FF2B5EF4-FFF2-40B4-BE49-F238E27FC236}">
                <a16:creationId xmlns:a16="http://schemas.microsoft.com/office/drawing/2014/main" id="{910FB4F0-9758-E649-C84B-7D554D553DF4}"/>
              </a:ext>
            </a:extLst>
          </p:cNvPr>
          <p:cNvSpPr txBox="1"/>
          <p:nvPr/>
        </p:nvSpPr>
        <p:spPr bwMode="auto">
          <a:xfrm>
            <a:off x="6489668" y="2828836"/>
            <a:ext cx="2623784" cy="738664"/>
          </a:xfrm>
          <a:prstGeom prst="rect">
            <a:avLst/>
          </a:prstGeom>
          <a:noFill/>
        </p:spPr>
        <p:txBody>
          <a:bodyPr wrap="square" rtlCol="0">
            <a:spAutoFit/>
          </a:bodyPr>
          <a:lstStyle/>
          <a:p>
            <a:r>
              <a:rPr lang="it-IT" sz="1400" i="1" dirty="0"/>
              <a:t>B coating </a:t>
            </a:r>
            <a:r>
              <a:rPr lang="it-IT" sz="1400" i="1" dirty="0" err="1"/>
              <a:t>as</a:t>
            </a:r>
            <a:r>
              <a:rPr lang="it-IT" sz="1400" i="1" dirty="0"/>
              <a:t> </a:t>
            </a:r>
            <a:r>
              <a:rPr lang="it-IT" sz="1400" i="1" dirty="0" err="1"/>
              <a:t>deposited</a:t>
            </a:r>
            <a:endParaRPr lang="it-IT" sz="1400" i="1" dirty="0"/>
          </a:p>
          <a:p>
            <a:endParaRPr lang="it-IT" sz="1400" i="1" dirty="0">
              <a:solidFill>
                <a:srgbClr val="FFFF00"/>
              </a:solidFill>
            </a:endParaRPr>
          </a:p>
          <a:p>
            <a:r>
              <a:rPr lang="el-GR" sz="1400" i="1" dirty="0">
                <a:solidFill>
                  <a:srgbClr val="FFFF00"/>
                </a:solidFill>
              </a:rPr>
              <a:t>ρ</a:t>
            </a:r>
            <a:r>
              <a:rPr lang="it-IT" sz="1400" i="1" dirty="0">
                <a:solidFill>
                  <a:srgbClr val="FFFF00"/>
                </a:solidFill>
              </a:rPr>
              <a:t> = 1.05 g/cm</a:t>
            </a:r>
            <a:r>
              <a:rPr lang="it-IT" sz="1400" i="1" baseline="30000" dirty="0">
                <a:solidFill>
                  <a:srgbClr val="FFFF00"/>
                </a:solidFill>
              </a:rPr>
              <a:t>3</a:t>
            </a:r>
          </a:p>
        </p:txBody>
      </p:sp>
      <p:sp>
        <p:nvSpPr>
          <p:cNvPr id="17" name="CasellaDiTesto 25">
            <a:extLst>
              <a:ext uri="{FF2B5EF4-FFF2-40B4-BE49-F238E27FC236}">
                <a16:creationId xmlns:a16="http://schemas.microsoft.com/office/drawing/2014/main" id="{37042BC0-DCE2-A088-0554-52E72C687A7B}"/>
              </a:ext>
            </a:extLst>
          </p:cNvPr>
          <p:cNvSpPr txBox="1"/>
          <p:nvPr/>
        </p:nvSpPr>
        <p:spPr bwMode="auto">
          <a:xfrm>
            <a:off x="9135544" y="2829812"/>
            <a:ext cx="2503082" cy="954107"/>
          </a:xfrm>
          <a:prstGeom prst="rect">
            <a:avLst/>
          </a:prstGeom>
          <a:noFill/>
        </p:spPr>
        <p:txBody>
          <a:bodyPr wrap="square" rtlCol="0">
            <a:spAutoFit/>
          </a:bodyPr>
          <a:lstStyle/>
          <a:p>
            <a:r>
              <a:rPr lang="it-IT" sz="1400" i="1" dirty="0"/>
              <a:t>After D plasma </a:t>
            </a:r>
            <a:r>
              <a:rPr lang="it-IT" sz="1400" i="1" dirty="0" err="1"/>
              <a:t>exposure</a:t>
            </a:r>
            <a:endParaRPr lang="it-IT" sz="1400" i="1" dirty="0"/>
          </a:p>
          <a:p>
            <a:endParaRPr lang="it-IT" sz="1400" i="1" dirty="0">
              <a:solidFill>
                <a:srgbClr val="FFFF00"/>
              </a:solidFill>
            </a:endParaRPr>
          </a:p>
          <a:p>
            <a:r>
              <a:rPr lang="it-IT" sz="1400" i="1" dirty="0" err="1">
                <a:solidFill>
                  <a:srgbClr val="FFFF00"/>
                </a:solidFill>
              </a:rPr>
              <a:t>E</a:t>
            </a:r>
            <a:r>
              <a:rPr lang="it-IT" sz="1400" i="1" baseline="-25000" dirty="0" err="1">
                <a:solidFill>
                  <a:srgbClr val="FFFF00"/>
                </a:solidFill>
              </a:rPr>
              <a:t>kin</a:t>
            </a:r>
            <a:r>
              <a:rPr lang="it-IT" sz="1400" i="1" dirty="0">
                <a:solidFill>
                  <a:srgbClr val="FFFF00"/>
                </a:solidFill>
              </a:rPr>
              <a:t> = 230 eV, </a:t>
            </a:r>
            <a:r>
              <a:rPr lang="el-GR" sz="1400" i="1" dirty="0">
                <a:solidFill>
                  <a:srgbClr val="FFFF00"/>
                </a:solidFill>
              </a:rPr>
              <a:t>Φ</a:t>
            </a:r>
            <a:r>
              <a:rPr lang="it-IT" sz="1400" i="1" dirty="0">
                <a:solidFill>
                  <a:srgbClr val="FFFF00"/>
                </a:solidFill>
              </a:rPr>
              <a:t> = 4.5e24 m</a:t>
            </a:r>
            <a:r>
              <a:rPr lang="it-IT" sz="1400" i="1" baseline="30000" dirty="0">
                <a:solidFill>
                  <a:srgbClr val="FFFF00"/>
                </a:solidFill>
              </a:rPr>
              <a:t>-2</a:t>
            </a:r>
          </a:p>
          <a:p>
            <a:r>
              <a:rPr lang="it-IT" sz="1400" i="1" dirty="0" err="1">
                <a:solidFill>
                  <a:srgbClr val="FFFF00"/>
                </a:solidFill>
              </a:rPr>
              <a:t>T</a:t>
            </a:r>
            <a:r>
              <a:rPr lang="it-IT" sz="1400" i="1" baseline="-25000" dirty="0" err="1">
                <a:solidFill>
                  <a:srgbClr val="FFFF00"/>
                </a:solidFill>
              </a:rPr>
              <a:t>sample</a:t>
            </a:r>
            <a:r>
              <a:rPr lang="it-IT" sz="1400" i="1" dirty="0">
                <a:solidFill>
                  <a:srgbClr val="FFFF00"/>
                </a:solidFill>
              </a:rPr>
              <a:t> = 350 °C</a:t>
            </a:r>
          </a:p>
        </p:txBody>
      </p:sp>
      <p:sp>
        <p:nvSpPr>
          <p:cNvPr id="18" name="TextBox 17">
            <a:extLst>
              <a:ext uri="{FF2B5EF4-FFF2-40B4-BE49-F238E27FC236}">
                <a16:creationId xmlns:a16="http://schemas.microsoft.com/office/drawing/2014/main" id="{21166A77-E8D5-CF3F-B125-D793465EF0C8}"/>
              </a:ext>
            </a:extLst>
          </p:cNvPr>
          <p:cNvSpPr txBox="1"/>
          <p:nvPr/>
        </p:nvSpPr>
        <p:spPr bwMode="auto">
          <a:xfrm>
            <a:off x="10660812" y="6174502"/>
            <a:ext cx="1502334" cy="338554"/>
          </a:xfrm>
          <a:prstGeom prst="rect">
            <a:avLst/>
          </a:prstGeom>
          <a:noFill/>
        </p:spPr>
        <p:txBody>
          <a:bodyPr wrap="none" rtlCol="0">
            <a:spAutoFit/>
          </a:bodyPr>
          <a:lstStyle/>
          <a:p>
            <a:r>
              <a:rPr lang="fi-FI" sz="1600" b="1" dirty="0"/>
              <a:t>A. Uccello et al.</a:t>
            </a:r>
          </a:p>
        </p:txBody>
      </p:sp>
      <p:sp>
        <p:nvSpPr>
          <p:cNvPr id="2" name="Textfeld 4">
            <a:extLst>
              <a:ext uri="{FF2B5EF4-FFF2-40B4-BE49-F238E27FC236}">
                <a16:creationId xmlns:a16="http://schemas.microsoft.com/office/drawing/2014/main" id="{203982BD-D50E-56C5-D283-5E8D2CA7001E}"/>
              </a:ext>
            </a:extLst>
          </p:cNvPr>
          <p:cNvSpPr txBox="1"/>
          <p:nvPr/>
        </p:nvSpPr>
        <p:spPr>
          <a:xfrm>
            <a:off x="107504" y="2690642"/>
            <a:ext cx="5726766" cy="1569660"/>
          </a:xfrm>
          <a:prstGeom prst="rect">
            <a:avLst/>
          </a:prstGeom>
          <a:noFill/>
          <a:ln w="12700">
            <a:noFill/>
          </a:ln>
        </p:spPr>
        <p:txBody>
          <a:bodyPr wrap="square" rtlCol="0">
            <a:spAutoFit/>
          </a:bodyPr>
          <a:lstStyle/>
          <a:p>
            <a:pPr marL="0" lvl="1">
              <a:spcBef>
                <a:spcPts val="1000"/>
              </a:spcBef>
            </a:pPr>
            <a:r>
              <a:rPr lang="en-US" sz="1600" b="1" dirty="0">
                <a:solidFill>
                  <a:srgbClr val="FF40FF"/>
                </a:solidFill>
              </a:rPr>
              <a:t>Availability and Expertise for 2025 activity:</a:t>
            </a:r>
            <a:r>
              <a:rPr lang="en-US" sz="1600" dirty="0">
                <a:solidFill>
                  <a:srgbClr val="FF40FF"/>
                </a:solidFill>
              </a:rPr>
              <a:t> </a:t>
            </a:r>
            <a:r>
              <a:rPr lang="en-US" sz="1600" u="sng" dirty="0">
                <a:solidFill>
                  <a:srgbClr val="0070C0"/>
                </a:solidFill>
              </a:rPr>
              <a:t>studying erosion of B and W+B layers</a:t>
            </a:r>
            <a:endParaRPr lang="en-US" sz="1600" dirty="0">
              <a:solidFill>
                <a:srgbClr val="FF40FF"/>
              </a:solidFill>
            </a:endParaRPr>
          </a:p>
          <a:p>
            <a:pPr marL="465750" lvl="2" indent="-285750">
              <a:buFont typeface="Arial" panose="020B0604020202020204" pitchFamily="34" charset="0"/>
              <a:buChar char="•"/>
            </a:pPr>
            <a:r>
              <a:rPr lang="en-US" sz="1600" dirty="0"/>
              <a:t>Preliminary D plasma exposure of porous B and W+B layers deposited on Si substrates by fs-PLD at </a:t>
            </a:r>
            <a:r>
              <a:rPr lang="en-US" sz="1600" dirty="0" err="1"/>
              <a:t>PoliMi</a:t>
            </a:r>
            <a:r>
              <a:rPr lang="en-US" sz="1600" dirty="0"/>
              <a:t>: </a:t>
            </a:r>
            <a:r>
              <a:rPr lang="en-US" sz="1600" b="1" i="1" dirty="0">
                <a:solidFill>
                  <a:srgbClr val="00B050"/>
                </a:solidFill>
              </a:rPr>
              <a:t>done</a:t>
            </a:r>
          </a:p>
          <a:p>
            <a:pPr marL="465750" lvl="2" indent="-285750">
              <a:buFont typeface="Arial" panose="020B0604020202020204" pitchFamily="34" charset="0"/>
              <a:buChar char="•"/>
            </a:pPr>
            <a:r>
              <a:rPr lang="en-US" sz="1600" dirty="0"/>
              <a:t>Y from mass loss and surface structure-composition by SEM-EDX: </a:t>
            </a:r>
            <a:r>
              <a:rPr lang="en-US" sz="1600" b="1" i="1" dirty="0">
                <a:solidFill>
                  <a:srgbClr val="0070C0"/>
                </a:solidFill>
              </a:rPr>
              <a:t>ongoing</a:t>
            </a:r>
            <a:r>
              <a:rPr lang="en-US" sz="1600" b="1" dirty="0"/>
              <a:t>  </a:t>
            </a:r>
            <a:endParaRPr lang="en-US"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01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E72820-9DF2-7E6B-6BE7-6671D5AC1441}"/>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3690AEEA-E7C0-E4B3-13FC-60A65FE1AA2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5" name="Textfeld 2">
            <a:extLst>
              <a:ext uri="{FF2B5EF4-FFF2-40B4-BE49-F238E27FC236}">
                <a16:creationId xmlns:a16="http://schemas.microsoft.com/office/drawing/2014/main" id="{C86CD98C-28B1-F258-3FCC-32ED0C5D822B}"/>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W</a:t>
            </a:r>
            <a:r>
              <a:rPr lang="en-US" sz="1400" dirty="0">
                <a:latin typeface="Arial" panose="020B0604020202020204" pitchFamily="34" charset="0"/>
                <a:cs typeface="Arial" panose="020B0604020202020204" pitchFamily="34" charset="0"/>
              </a:rPr>
              <a:t> </a:t>
            </a:r>
            <a:r>
              <a:rPr lang="en-US" sz="1400" b="1" i="1" dirty="0">
                <a:solidFill>
                  <a:srgbClr val="00B050"/>
                </a:solidFill>
                <a:latin typeface="Arial" panose="020B0604020202020204" pitchFamily="34" charset="0"/>
                <a:cs typeface="Arial" panose="020B0604020202020204" pitchFamily="34" charset="0"/>
              </a:rPr>
              <a:t>completed / </a:t>
            </a:r>
            <a:r>
              <a:rPr lang="en-US" sz="1400" b="1" i="1" dirty="0">
                <a:solidFill>
                  <a:srgbClr val="0070C0"/>
                </a:solidFill>
                <a:latin typeface="Arial" panose="020B0604020202020204" pitchFamily="34" charset="0"/>
                <a:cs typeface="Arial" panose="020B0604020202020204" pitchFamily="34" charset="0"/>
              </a:rPr>
              <a:t>W-B ongoing</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ENR-MAT.02.VR</a:t>
            </a:r>
          </a:p>
        </p:txBody>
      </p:sp>
      <p:sp>
        <p:nvSpPr>
          <p:cNvPr id="6" name="Textfeld 4">
            <a:extLst>
              <a:ext uri="{FF2B5EF4-FFF2-40B4-BE49-F238E27FC236}">
                <a16:creationId xmlns:a16="http://schemas.microsoft.com/office/drawing/2014/main" id="{2E3039FA-4041-760F-050A-3413256C1D37}"/>
              </a:ext>
            </a:extLst>
          </p:cNvPr>
          <p:cNvSpPr txBox="1"/>
          <p:nvPr/>
        </p:nvSpPr>
        <p:spPr>
          <a:xfrm>
            <a:off x="110679" y="664455"/>
            <a:ext cx="6618817" cy="3379515"/>
          </a:xfrm>
          <a:prstGeom prst="rect">
            <a:avLst/>
          </a:prstGeom>
          <a:noFill/>
          <a:ln w="12700">
            <a:noFill/>
          </a:ln>
        </p:spPr>
        <p:txBody>
          <a:bodyPr wrap="square" rtlCol="0">
            <a:spAutoFit/>
          </a:bodyPr>
          <a:lstStyle/>
          <a:p>
            <a:pPr>
              <a:lnSpc>
                <a:spcPct val="113000"/>
              </a:lnSpc>
            </a:pPr>
            <a:r>
              <a:rPr lang="en-US" sz="1300" b="1" dirty="0">
                <a:solidFill>
                  <a:srgbClr val="FF0000"/>
                </a:solidFill>
                <a:cs typeface="Arial" panose="020B0604020202020204" pitchFamily="34" charset="0"/>
              </a:rPr>
              <a:t>Description of Task and Deliverable</a:t>
            </a:r>
          </a:p>
          <a:p>
            <a:pPr marL="182563" indent="-182563">
              <a:lnSpc>
                <a:spcPct val="113000"/>
              </a:lnSpc>
              <a:buFont typeface="Wingdings" panose="05000000000000000000" pitchFamily="2" charset="2"/>
              <a:buChar char="§"/>
            </a:pPr>
            <a:r>
              <a:rPr lang="en-US" altLang="en-US" sz="1300" dirty="0">
                <a:cs typeface="Arial" panose="020B0604020202020204" pitchFamily="34" charset="0"/>
              </a:rPr>
              <a:t>Assess the erosion characteristics of re-deposited W (and co-deposited W+B) model systems with </a:t>
            </a:r>
            <a:r>
              <a:rPr lang="en-US" altLang="en-US" sz="1300" b="1" i="1" dirty="0">
                <a:solidFill>
                  <a:srgbClr val="00B050"/>
                </a:solidFill>
                <a:cs typeface="Arial" panose="020B0604020202020204" pitchFamily="34" charset="0"/>
              </a:rPr>
              <a:t>different surface morphologies upon exposure to D ion beams </a:t>
            </a:r>
            <a:r>
              <a:rPr lang="en-US" altLang="en-US" sz="1300" dirty="0">
                <a:cs typeface="Arial" panose="020B0604020202020204" pitchFamily="34" charset="0"/>
              </a:rPr>
              <a:t>in laboratory conditions</a:t>
            </a:r>
          </a:p>
          <a:p>
            <a:pPr marL="182563" indent="-182563">
              <a:lnSpc>
                <a:spcPct val="113000"/>
              </a:lnSpc>
              <a:buFont typeface="Wingdings" panose="05000000000000000000" pitchFamily="2" charset="2"/>
              <a:buChar char="§"/>
            </a:pPr>
            <a:r>
              <a:rPr lang="en-US" altLang="en-US" sz="1300" dirty="0">
                <a:cs typeface="Arial" panose="020B0604020202020204" pitchFamily="34" charset="0"/>
              </a:rPr>
              <a:t>Provide erosion rates of re-deposited W (and W+B) model systems following exposure to controlled D ion beams</a:t>
            </a:r>
          </a:p>
          <a:p>
            <a:pPr>
              <a:lnSpc>
                <a:spcPct val="113000"/>
              </a:lnSpc>
            </a:pPr>
            <a:r>
              <a:rPr lang="en-US" altLang="en-US" sz="13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300" dirty="0" err="1">
                <a:cs typeface="Arial" panose="020B0604020202020204" pitchFamily="34" charset="0"/>
              </a:rPr>
              <a:t>Investigate</a:t>
            </a:r>
            <a:r>
              <a:rPr lang="fi-FI" altLang="en-US" sz="1300" dirty="0">
                <a:cs typeface="Arial" panose="020B0604020202020204" pitchFamily="34" charset="0"/>
              </a:rPr>
              <a:t> the stability of </a:t>
            </a:r>
            <a:r>
              <a:rPr lang="fi-FI" altLang="en-US" sz="1300" b="1" i="1" dirty="0">
                <a:solidFill>
                  <a:srgbClr val="00B050"/>
                </a:solidFill>
                <a:cs typeface="Arial" panose="020B0604020202020204" pitchFamily="34" charset="0"/>
              </a:rPr>
              <a:t>nanocolumnar tungsten (NCW) </a:t>
            </a:r>
            <a:r>
              <a:rPr lang="fi-FI" altLang="en-US" sz="1300" dirty="0" err="1">
                <a:cs typeface="Arial" panose="020B0604020202020204" pitchFamily="34" charset="0"/>
              </a:rPr>
              <a:t>experimentally</a:t>
            </a:r>
            <a:endParaRPr lang="fi-FI" altLang="en-US" sz="1300" dirty="0">
              <a:cs typeface="Arial" panose="020B0604020202020204" pitchFamily="34" charset="0"/>
            </a:endParaRPr>
          </a:p>
          <a:p>
            <a:pPr marL="214313" indent="-214313">
              <a:lnSpc>
                <a:spcPct val="113000"/>
              </a:lnSpc>
              <a:buFont typeface="Wingdings" panose="05000000000000000000" pitchFamily="2" charset="2"/>
              <a:buChar char="§"/>
            </a:pPr>
            <a:r>
              <a:rPr lang="fi-FI" altLang="en-US" sz="1300" dirty="0" err="1">
                <a:cs typeface="Arial" panose="020B0604020202020204" pitchFamily="34" charset="0"/>
              </a:rPr>
              <a:t>Use</a:t>
            </a:r>
            <a:r>
              <a:rPr lang="fi-FI" altLang="en-US" sz="1300" dirty="0">
                <a:cs typeface="Arial" panose="020B0604020202020204" pitchFamily="34" charset="0"/>
              </a:rPr>
              <a:t> the QCM technique and 2-keV Ar irradiation to determine the total tolerable fluence of NCWs, i.e. erosion of NCW structures until full erosion</a:t>
            </a:r>
          </a:p>
          <a:p>
            <a:pPr marL="671513" lvl="1" indent="-214313">
              <a:lnSpc>
                <a:spcPct val="113000"/>
              </a:lnSpc>
              <a:buFont typeface="Arial" panose="020B0604020202020204" pitchFamily="34" charset="0"/>
              <a:buChar char="•"/>
            </a:pPr>
            <a:r>
              <a:rPr lang="fi-FI" altLang="en-US" sz="1200" dirty="0" err="1">
                <a:cs typeface="Arial" panose="020B0604020202020204" pitchFamily="34" charset="0"/>
              </a:rPr>
              <a:t>Investigated</a:t>
            </a:r>
            <a:r>
              <a:rPr lang="fi-FI" altLang="en-US" sz="1200" dirty="0">
                <a:cs typeface="Arial" panose="020B0604020202020204" pitchFamily="34" charset="0"/>
              </a:rPr>
              <a:t> NCWs were </a:t>
            </a:r>
            <a:r>
              <a:rPr lang="fi-FI" altLang="en-US" sz="1200" dirty="0" err="1">
                <a:cs typeface="Arial" panose="020B0604020202020204" pitchFamily="34" charset="0"/>
              </a:rPr>
              <a:t>approximately</a:t>
            </a:r>
            <a:r>
              <a:rPr lang="fi-FI" altLang="en-US" sz="1200" dirty="0">
                <a:cs typeface="Arial" panose="020B0604020202020204" pitchFamily="34" charset="0"/>
              </a:rPr>
              <a:t> 600 nm high with a surface coverage of approximately 53%   </a:t>
            </a:r>
            <a:endParaRPr lang="en-US" altLang="en-US" sz="1200" b="1" dirty="0">
              <a:solidFill>
                <a:srgbClr val="0070C0"/>
              </a:solidFill>
              <a:cs typeface="Arial" panose="020B0604020202020204" pitchFamily="34" charset="0"/>
            </a:endParaRPr>
          </a:p>
          <a:p>
            <a:r>
              <a:rPr lang="en-US" altLang="en-US" sz="13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300" dirty="0">
                <a:cs typeface="Arial" panose="020B0604020202020204" pitchFamily="34" charset="0"/>
              </a:rPr>
              <a:t>Fluence values for </a:t>
            </a:r>
            <a:r>
              <a:rPr lang="en-US" altLang="en-US" sz="1300" dirty="0" err="1">
                <a:cs typeface="Arial" panose="020B0604020202020204" pitchFamily="34" charset="0"/>
              </a:rPr>
              <a:t>Ar</a:t>
            </a:r>
            <a:r>
              <a:rPr lang="en-US" altLang="en-US" sz="1300" dirty="0">
                <a:cs typeface="Arial" panose="020B0604020202020204" pitchFamily="34" charset="0"/>
              </a:rPr>
              <a:t> irradiation can be extrapolated to D irradiation using an experimentally determined scaling factor</a:t>
            </a:r>
          </a:p>
          <a:p>
            <a:pPr marL="171450" indent="-171450">
              <a:buFont typeface="Wingdings" panose="05000000000000000000" pitchFamily="2" charset="2"/>
              <a:buChar char="§"/>
            </a:pPr>
            <a:r>
              <a:rPr lang="en-US" altLang="en-US" sz="1300" dirty="0">
                <a:cs typeface="Arial" panose="020B0604020202020204" pitchFamily="34" charset="0"/>
              </a:rPr>
              <a:t>Determined fluence values support previous simulation results [1]</a:t>
            </a:r>
          </a:p>
        </p:txBody>
      </p:sp>
      <p:graphicFrame>
        <p:nvGraphicFramePr>
          <p:cNvPr id="7" name="Tabelle 8">
            <a:extLst>
              <a:ext uri="{FF2B5EF4-FFF2-40B4-BE49-F238E27FC236}">
                <a16:creationId xmlns:a16="http://schemas.microsoft.com/office/drawing/2014/main" id="{73B7C73E-D1A0-20A0-DBB4-6F89780E0867}"/>
              </a:ext>
            </a:extLst>
          </p:cNvPr>
          <p:cNvGraphicFramePr>
            <a:graphicFrameLocks noGrp="1"/>
          </p:cNvGraphicFramePr>
          <p:nvPr>
            <p:extLst>
              <p:ext uri="{D42A27DB-BD31-4B8C-83A1-F6EECF244321}">
                <p14:modId xmlns:p14="http://schemas.microsoft.com/office/powerpoint/2010/main" val="2917343630"/>
              </p:ext>
            </p:extLst>
          </p:nvPr>
        </p:nvGraphicFramePr>
        <p:xfrm>
          <a:off x="126037" y="4064384"/>
          <a:ext cx="5172661" cy="1164462"/>
        </p:xfrm>
        <a:graphic>
          <a:graphicData uri="http://schemas.openxmlformats.org/drawingml/2006/table">
            <a:tbl>
              <a:tblPr firstRow="1" bandRow="1">
                <a:tableStyleId>{616DA210-FB5B-4158-B5E0-FEB733F419BA}</a:tableStyleId>
              </a:tblPr>
              <a:tblGrid>
                <a:gridCol w="2644314">
                  <a:extLst>
                    <a:ext uri="{9D8B030D-6E8A-4147-A177-3AD203B41FA5}">
                      <a16:colId xmlns:a16="http://schemas.microsoft.com/office/drawing/2014/main" val="3892218635"/>
                    </a:ext>
                  </a:extLst>
                </a:gridCol>
                <a:gridCol w="1268402">
                  <a:extLst>
                    <a:ext uri="{9D8B030D-6E8A-4147-A177-3AD203B41FA5}">
                      <a16:colId xmlns:a16="http://schemas.microsoft.com/office/drawing/2014/main" val="3181831016"/>
                    </a:ext>
                  </a:extLst>
                </a:gridCol>
                <a:gridCol w="1259945">
                  <a:extLst>
                    <a:ext uri="{9D8B030D-6E8A-4147-A177-3AD203B41FA5}">
                      <a16:colId xmlns:a16="http://schemas.microsoft.com/office/drawing/2014/main" val="552497872"/>
                    </a:ext>
                  </a:extLst>
                </a:gridCol>
              </a:tblGrid>
              <a:tr h="383778">
                <a:tc>
                  <a:txBody>
                    <a:bodyPr/>
                    <a:lstStyle/>
                    <a:p>
                      <a:r>
                        <a:rPr lang="en-GB" sz="1000" dirty="0"/>
                        <a:t>tolerable total dose for NCW structure</a:t>
                      </a:r>
                    </a:p>
                  </a:txBody>
                  <a:tcPr anchor="ctr"/>
                </a:tc>
                <a:tc>
                  <a:txBody>
                    <a:bodyPr/>
                    <a:lstStyle/>
                    <a:p>
                      <a:r>
                        <a:rPr lang="de-AT" sz="1000" dirty="0" err="1"/>
                        <a:t>determined</a:t>
                      </a:r>
                      <a:r>
                        <a:rPr lang="de-AT" sz="1000" dirty="0"/>
                        <a:t> </a:t>
                      </a:r>
                      <a:r>
                        <a:rPr lang="de-AT" sz="1000" dirty="0" err="1"/>
                        <a:t>fluence</a:t>
                      </a:r>
                      <a:r>
                        <a:rPr lang="de-AT" sz="1000" dirty="0"/>
                        <a:t> for 2 keV Ar</a:t>
                      </a:r>
                      <a:endParaRPr lang="en-GB" sz="1000" dirty="0"/>
                    </a:p>
                  </a:txBody>
                  <a:tcPr anchor="ctr"/>
                </a:tc>
                <a:tc>
                  <a:txBody>
                    <a:bodyPr/>
                    <a:lstStyle/>
                    <a:p>
                      <a:r>
                        <a:rPr lang="de-AT" sz="1000" dirty="0" err="1"/>
                        <a:t>extrapolated</a:t>
                      </a:r>
                      <a:r>
                        <a:rPr lang="de-AT" sz="1000" dirty="0"/>
                        <a:t> </a:t>
                      </a:r>
                      <a:r>
                        <a:rPr lang="de-AT" sz="1000" dirty="0" err="1"/>
                        <a:t>fluence</a:t>
                      </a:r>
                      <a:r>
                        <a:rPr lang="de-AT" sz="1000" dirty="0"/>
                        <a:t> for 1 keV D</a:t>
                      </a:r>
                      <a:endParaRPr lang="en-GB" sz="1000" dirty="0"/>
                    </a:p>
                  </a:txBody>
                  <a:tcPr anchor="ctr"/>
                </a:tc>
                <a:extLst>
                  <a:ext uri="{0D108BD9-81ED-4DB2-BD59-A6C34878D82A}">
                    <a16:rowId xmlns:a16="http://schemas.microsoft.com/office/drawing/2014/main" val="3947667444"/>
                  </a:ext>
                </a:extLst>
              </a:tr>
              <a:tr h="256074">
                <a:tc>
                  <a:txBody>
                    <a:bodyPr/>
                    <a:lstStyle/>
                    <a:p>
                      <a:r>
                        <a:rPr lang="en-GB" sz="1000" dirty="0"/>
                        <a:t>simulation - numerically optimized NCWs [1]</a:t>
                      </a:r>
                    </a:p>
                  </a:txBody>
                  <a:tcPr anchor="ctr"/>
                </a:tc>
                <a:tc>
                  <a:txBody>
                    <a:bodyPr/>
                    <a:lstStyle/>
                    <a:p>
                      <a:r>
                        <a:rPr lang="en-GB" sz="1000" dirty="0"/>
                        <a:t>4.00</a:t>
                      </a:r>
                      <a:r>
                        <a:rPr lang="en-GB" sz="1000" dirty="0">
                          <a:sym typeface="Symbol" panose="05050102010706020507" pitchFamily="18" charset="2"/>
                        </a:rPr>
                        <a:t></a:t>
                      </a:r>
                      <a:r>
                        <a:rPr lang="en-GB" sz="1000" dirty="0"/>
                        <a:t>10</a:t>
                      </a:r>
                      <a:r>
                        <a:rPr lang="en-GB" sz="1000" baseline="30000" dirty="0"/>
                        <a:t>21</a:t>
                      </a:r>
                      <a:r>
                        <a:rPr lang="en-GB" sz="1000" dirty="0"/>
                        <a:t> ions/m</a:t>
                      </a:r>
                      <a:r>
                        <a:rPr lang="en-GB" sz="1000" baseline="30000" dirty="0"/>
                        <a:t>2</a:t>
                      </a:r>
                    </a:p>
                  </a:txBody>
                  <a:tcPr anchor="ctr"/>
                </a:tc>
                <a:tc>
                  <a:txBody>
                    <a:bodyPr/>
                    <a:lstStyle/>
                    <a:p>
                      <a:r>
                        <a:rPr lang="en-GB" sz="1000" dirty="0"/>
                        <a:t>6.46</a:t>
                      </a:r>
                      <a:r>
                        <a:rPr lang="en-GB" sz="1000" dirty="0">
                          <a:sym typeface="Symbol" panose="05050102010706020507" pitchFamily="18" charset="2"/>
                        </a:rPr>
                        <a:t></a:t>
                      </a:r>
                      <a:r>
                        <a:rPr lang="en-GB" sz="1000" dirty="0"/>
                        <a:t>10</a:t>
                      </a:r>
                      <a:r>
                        <a:rPr lang="en-GB" sz="1000" baseline="30000" dirty="0"/>
                        <a:t>23</a:t>
                      </a:r>
                      <a:r>
                        <a:rPr lang="en-GB" sz="1000" dirty="0"/>
                        <a:t> ions/m</a:t>
                      </a:r>
                      <a:r>
                        <a:rPr lang="en-GB" sz="1000" baseline="30000" dirty="0"/>
                        <a:t>2</a:t>
                      </a:r>
                    </a:p>
                  </a:txBody>
                  <a:tcPr anchor="ctr"/>
                </a:tc>
                <a:extLst>
                  <a:ext uri="{0D108BD9-81ED-4DB2-BD59-A6C34878D82A}">
                    <a16:rowId xmlns:a16="http://schemas.microsoft.com/office/drawing/2014/main" val="2625412839"/>
                  </a:ext>
                </a:extLst>
              </a:tr>
              <a:tr h="256074">
                <a:tc>
                  <a:txBody>
                    <a:bodyPr/>
                    <a:lstStyle/>
                    <a:p>
                      <a:r>
                        <a:rPr lang="en-GB" sz="1000" dirty="0"/>
                        <a:t>simulation – based on real topography [2]</a:t>
                      </a:r>
                    </a:p>
                  </a:txBody>
                  <a:tcPr anchor="ct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GB" sz="1000" dirty="0"/>
                        <a:t>1.39</a:t>
                      </a:r>
                      <a:r>
                        <a:rPr lang="en-GB" sz="1000" dirty="0">
                          <a:sym typeface="Symbol" panose="05050102010706020507" pitchFamily="18" charset="2"/>
                        </a:rPr>
                        <a:t></a:t>
                      </a:r>
                      <a:r>
                        <a:rPr lang="en-GB" sz="1000" dirty="0"/>
                        <a:t>10</a:t>
                      </a:r>
                      <a:r>
                        <a:rPr lang="en-GB" sz="1000" baseline="30000" dirty="0"/>
                        <a:t>22</a:t>
                      </a:r>
                      <a:r>
                        <a:rPr lang="en-GB" sz="1000" dirty="0"/>
                        <a:t> ions/m</a:t>
                      </a:r>
                      <a:r>
                        <a:rPr lang="en-GB" sz="1000" baseline="30000" dirty="0"/>
                        <a:t>2</a:t>
                      </a:r>
                    </a:p>
                  </a:txBody>
                  <a:tcPr anchor="ct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GB" sz="1000" dirty="0"/>
                        <a:t>2.24</a:t>
                      </a:r>
                      <a:r>
                        <a:rPr lang="en-GB" sz="1000" dirty="0">
                          <a:sym typeface="Symbol" panose="05050102010706020507" pitchFamily="18" charset="2"/>
                        </a:rPr>
                        <a:t></a:t>
                      </a:r>
                      <a:r>
                        <a:rPr lang="en-GB" sz="1000" dirty="0"/>
                        <a:t>10</a:t>
                      </a:r>
                      <a:r>
                        <a:rPr lang="en-GB" sz="1000" baseline="30000" dirty="0"/>
                        <a:t>24</a:t>
                      </a:r>
                      <a:r>
                        <a:rPr lang="en-GB" sz="1000" dirty="0"/>
                        <a:t> ions/m</a:t>
                      </a:r>
                      <a:r>
                        <a:rPr lang="en-GB" sz="1000" baseline="30000" dirty="0"/>
                        <a:t>2</a:t>
                      </a:r>
                    </a:p>
                  </a:txBody>
                  <a:tcPr anchor="ctr"/>
                </a:tc>
                <a:extLst>
                  <a:ext uri="{0D108BD9-81ED-4DB2-BD59-A6C34878D82A}">
                    <a16:rowId xmlns:a16="http://schemas.microsoft.com/office/drawing/2014/main" val="1009405414"/>
                  </a:ext>
                </a:extLst>
              </a:tr>
              <a:tr h="256074">
                <a:tc>
                  <a:txBody>
                    <a:bodyPr/>
                    <a:lstStyle/>
                    <a:p>
                      <a:r>
                        <a:rPr lang="en-GB" sz="1000" dirty="0"/>
                        <a:t>experiment – real topography</a:t>
                      </a:r>
                    </a:p>
                  </a:txBody>
                  <a:tcPr anchor="ct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GB" sz="1000" dirty="0"/>
                        <a:t>1.35</a:t>
                      </a:r>
                      <a:r>
                        <a:rPr lang="en-GB" sz="1000" dirty="0">
                          <a:sym typeface="Symbol" panose="05050102010706020507" pitchFamily="18" charset="2"/>
                        </a:rPr>
                        <a:t></a:t>
                      </a:r>
                      <a:r>
                        <a:rPr lang="en-GB" sz="1000" dirty="0"/>
                        <a:t>10</a:t>
                      </a:r>
                      <a:r>
                        <a:rPr lang="en-GB" sz="1000" baseline="30000" dirty="0"/>
                        <a:t>22</a:t>
                      </a:r>
                      <a:r>
                        <a:rPr lang="en-GB" sz="1000" dirty="0"/>
                        <a:t> ions/m</a:t>
                      </a:r>
                      <a:r>
                        <a:rPr lang="en-GB" sz="1000" baseline="30000" dirty="0"/>
                        <a:t>2</a:t>
                      </a:r>
                    </a:p>
                  </a:txBody>
                  <a:tcPr anchor="ct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GB" sz="1000" dirty="0"/>
                        <a:t>2.18</a:t>
                      </a:r>
                      <a:r>
                        <a:rPr lang="en-GB" sz="1000" dirty="0">
                          <a:sym typeface="Symbol" panose="05050102010706020507" pitchFamily="18" charset="2"/>
                        </a:rPr>
                        <a:t></a:t>
                      </a:r>
                      <a:r>
                        <a:rPr lang="en-GB" sz="1000" dirty="0"/>
                        <a:t>10</a:t>
                      </a:r>
                      <a:r>
                        <a:rPr lang="en-GB" sz="1000" baseline="30000" dirty="0"/>
                        <a:t>24</a:t>
                      </a:r>
                      <a:r>
                        <a:rPr lang="en-GB" sz="1000" dirty="0"/>
                        <a:t> ions/m</a:t>
                      </a:r>
                      <a:r>
                        <a:rPr lang="en-GB" sz="1000" baseline="30000" dirty="0"/>
                        <a:t>2</a:t>
                      </a:r>
                    </a:p>
                  </a:txBody>
                  <a:tcPr anchor="ctr"/>
                </a:tc>
                <a:extLst>
                  <a:ext uri="{0D108BD9-81ED-4DB2-BD59-A6C34878D82A}">
                    <a16:rowId xmlns:a16="http://schemas.microsoft.com/office/drawing/2014/main" val="935326291"/>
                  </a:ext>
                </a:extLst>
              </a:tr>
            </a:tbl>
          </a:graphicData>
        </a:graphic>
      </p:graphicFrame>
      <p:sp>
        <p:nvSpPr>
          <p:cNvPr id="8" name="Textfeld 9">
            <a:extLst>
              <a:ext uri="{FF2B5EF4-FFF2-40B4-BE49-F238E27FC236}">
                <a16:creationId xmlns:a16="http://schemas.microsoft.com/office/drawing/2014/main" id="{D622CA07-EE9A-7532-71FE-6BB392EE8F82}"/>
              </a:ext>
            </a:extLst>
          </p:cNvPr>
          <p:cNvSpPr txBox="1"/>
          <p:nvPr/>
        </p:nvSpPr>
        <p:spPr bwMode="auto">
          <a:xfrm>
            <a:off x="5236370" y="6226099"/>
            <a:ext cx="6824834" cy="276999"/>
          </a:xfrm>
          <a:prstGeom prst="rect">
            <a:avLst/>
          </a:prstGeom>
          <a:noFill/>
        </p:spPr>
        <p:txBody>
          <a:bodyPr wrap="square" rtlCol="0">
            <a:spAutoFit/>
          </a:bodyPr>
          <a:lstStyle/>
          <a:p>
            <a:pPr algn="r"/>
            <a:r>
              <a:rPr lang="en-US" sz="1200" b="0" i="1" dirty="0">
                <a:effectLst/>
                <a:latin typeface="+mj-lt"/>
              </a:rPr>
              <a:t>[1] C. </a:t>
            </a:r>
            <a:r>
              <a:rPr lang="en-US" sz="1200" b="0" i="1" dirty="0" err="1">
                <a:effectLst/>
                <a:latin typeface="+mj-lt"/>
              </a:rPr>
              <a:t>Cupak</a:t>
            </a:r>
            <a:r>
              <a:rPr lang="en-US" sz="1200" b="0" i="1" dirty="0">
                <a:effectLst/>
                <a:latin typeface="+mj-lt"/>
              </a:rPr>
              <a:t> et al., Phys. Rev. Mater. </a:t>
            </a:r>
            <a:r>
              <a:rPr lang="en-US" sz="1200" b="1" i="1" dirty="0">
                <a:effectLst/>
                <a:latin typeface="+mj-lt"/>
              </a:rPr>
              <a:t>7.6</a:t>
            </a:r>
            <a:r>
              <a:rPr lang="en-US" sz="1200" b="0" i="1" dirty="0">
                <a:effectLst/>
                <a:latin typeface="+mj-lt"/>
              </a:rPr>
              <a:t> (2023); </a:t>
            </a:r>
            <a:r>
              <a:rPr lang="en-US" sz="1200" i="1" dirty="0">
                <a:latin typeface="+mj-lt"/>
              </a:rPr>
              <a:t>[2] A. Lopez-</a:t>
            </a:r>
            <a:r>
              <a:rPr lang="en-US" sz="1200" i="1" dirty="0" err="1">
                <a:latin typeface="+mj-lt"/>
              </a:rPr>
              <a:t>Cazalilla</a:t>
            </a:r>
            <a:r>
              <a:rPr lang="en-US" sz="1200" i="1" dirty="0">
                <a:latin typeface="+mj-lt"/>
              </a:rPr>
              <a:t> et al., </a:t>
            </a:r>
            <a:r>
              <a:rPr lang="en-US" sz="1200" b="0" i="1" dirty="0">
                <a:effectLst/>
                <a:latin typeface="+mj-lt"/>
              </a:rPr>
              <a:t>Phys. Rev. Mater. </a:t>
            </a:r>
            <a:r>
              <a:rPr lang="en-US" sz="1200" b="1" i="1" dirty="0">
                <a:latin typeface="+mj-lt"/>
              </a:rPr>
              <a:t>6.7</a:t>
            </a:r>
            <a:r>
              <a:rPr lang="en-US" sz="1200" i="1" dirty="0">
                <a:latin typeface="+mj-lt"/>
              </a:rPr>
              <a:t> (2022)</a:t>
            </a:r>
            <a:endParaRPr lang="en-GB" sz="1200" i="1" dirty="0">
              <a:latin typeface="+mj-lt"/>
            </a:endParaRPr>
          </a:p>
        </p:txBody>
      </p:sp>
      <p:grpSp>
        <p:nvGrpSpPr>
          <p:cNvPr id="9" name="Gruppieren 28">
            <a:extLst>
              <a:ext uri="{FF2B5EF4-FFF2-40B4-BE49-F238E27FC236}">
                <a16:creationId xmlns:a16="http://schemas.microsoft.com/office/drawing/2014/main" id="{35745F3D-FE75-6368-7E53-36C54EC977BE}"/>
              </a:ext>
            </a:extLst>
          </p:cNvPr>
          <p:cNvGrpSpPr/>
          <p:nvPr/>
        </p:nvGrpSpPr>
        <p:grpSpPr>
          <a:xfrm>
            <a:off x="6724650" y="714686"/>
            <a:ext cx="5359846" cy="3931929"/>
            <a:chOff x="6724650" y="282531"/>
            <a:chExt cx="5359846" cy="3931929"/>
          </a:xfrm>
        </p:grpSpPr>
        <p:pic>
          <p:nvPicPr>
            <p:cNvPr id="10" name="Grafik 13" descr="Ein Bild, das Nacht enthält.&#10;&#10;Automatisch generierte Beschreibung mit mittlerer Zuverlässigkeit">
              <a:extLst>
                <a:ext uri="{FF2B5EF4-FFF2-40B4-BE49-F238E27FC236}">
                  <a16:creationId xmlns:a16="http://schemas.microsoft.com/office/drawing/2014/main" id="{5B8DA99F-8F9D-CE49-57AE-F0799C915CB8}"/>
                </a:ext>
              </a:extLst>
            </p:cNvPr>
            <p:cNvPicPr>
              <a:picLocks noChangeAspect="1"/>
            </p:cNvPicPr>
            <p:nvPr/>
          </p:nvPicPr>
          <p:blipFill>
            <a:blip r:embed="rId2">
              <a:extLst>
                <a:ext uri="{28A0092B-C50C-407E-A947-70E740481C1C}">
                  <a14:useLocalDpi xmlns:a14="http://schemas.microsoft.com/office/drawing/2010/main" val="0"/>
                </a:ext>
              </a:extLst>
            </a:blip>
            <a:srcRect l="2800" t="10417" r="5613"/>
            <a:stretch/>
          </p:blipFill>
          <p:spPr>
            <a:xfrm>
              <a:off x="6724650" y="282531"/>
              <a:ext cx="5359846" cy="3931929"/>
            </a:xfrm>
            <a:prstGeom prst="rect">
              <a:avLst/>
            </a:prstGeom>
          </p:spPr>
        </p:pic>
        <p:sp>
          <p:nvSpPr>
            <p:cNvPr id="11" name="Textfeld 18">
              <a:extLst>
                <a:ext uri="{FF2B5EF4-FFF2-40B4-BE49-F238E27FC236}">
                  <a16:creationId xmlns:a16="http://schemas.microsoft.com/office/drawing/2014/main" id="{CDE2C35D-B0A2-24EC-01E1-651076F4E62E}"/>
                </a:ext>
              </a:extLst>
            </p:cNvPr>
            <p:cNvSpPr txBox="1"/>
            <p:nvPr/>
          </p:nvSpPr>
          <p:spPr bwMode="auto">
            <a:xfrm>
              <a:off x="7232650" y="2591785"/>
              <a:ext cx="3018775" cy="276999"/>
            </a:xfrm>
            <a:prstGeom prst="rect">
              <a:avLst/>
            </a:prstGeom>
            <a:noFill/>
          </p:spPr>
          <p:txBody>
            <a:bodyPr wrap="none" rtlCol="0">
              <a:spAutoFit/>
            </a:bodyPr>
            <a:lstStyle/>
            <a:p>
              <a:pPr algn="ctr"/>
              <a:r>
                <a:rPr lang="en-GB" sz="1200" dirty="0">
                  <a:gradFill flip="none" rotWithShape="1">
                    <a:gsLst>
                      <a:gs pos="48000">
                        <a:srgbClr val="FEA501"/>
                      </a:gs>
                      <a:gs pos="100000">
                        <a:srgbClr val="FF0000"/>
                      </a:gs>
                      <a:gs pos="0">
                        <a:srgbClr val="EEC901"/>
                      </a:gs>
                    </a:gsLst>
                    <a:lin ang="0" scaled="1"/>
                    <a:tileRect/>
                  </a:gradFill>
                  <a:latin typeface="Arial" panose="020B0604020202020204" pitchFamily="34" charset="0"/>
                  <a:cs typeface="Arial" panose="020B0604020202020204" pitchFamily="34" charset="0"/>
                </a:rPr>
                <a:t>NCW (dynamic, experiment – in 3 steps) </a:t>
              </a:r>
            </a:p>
          </p:txBody>
        </p:sp>
        <p:sp>
          <p:nvSpPr>
            <p:cNvPr id="12" name="Textfeld 1">
              <a:extLst>
                <a:ext uri="{FF2B5EF4-FFF2-40B4-BE49-F238E27FC236}">
                  <a16:creationId xmlns:a16="http://schemas.microsoft.com/office/drawing/2014/main" id="{CA741750-A3A9-A4BA-4F7B-61CCF7F2D800}"/>
                </a:ext>
              </a:extLst>
            </p:cNvPr>
            <p:cNvSpPr txBox="1"/>
            <p:nvPr/>
          </p:nvSpPr>
          <p:spPr bwMode="auto">
            <a:xfrm>
              <a:off x="8785227" y="1087669"/>
              <a:ext cx="2322252" cy="276999"/>
            </a:xfrm>
            <a:prstGeom prst="rect">
              <a:avLst/>
            </a:prstGeom>
            <a:noFill/>
          </p:spPr>
          <p:txBody>
            <a:bodyPr wrap="square" rtlCol="0">
              <a:spAutoFit/>
            </a:bodyPr>
            <a:lstStyle/>
            <a:p>
              <a:pPr algn="ctr"/>
              <a:r>
                <a:rPr lang="en-GB" sz="1200" dirty="0">
                  <a:solidFill>
                    <a:srgbClr val="1916F8"/>
                  </a:solidFill>
                  <a:latin typeface="Arial" panose="020B0604020202020204" pitchFamily="34" charset="0"/>
                  <a:cs typeface="Arial" panose="020B0604020202020204" pitchFamily="34" charset="0"/>
                </a:rPr>
                <a:t>NCW (dynamic, simulation) [1]</a:t>
              </a:r>
            </a:p>
          </p:txBody>
        </p:sp>
        <p:sp>
          <p:nvSpPr>
            <p:cNvPr id="13" name="Textfeld 2">
              <a:extLst>
                <a:ext uri="{FF2B5EF4-FFF2-40B4-BE49-F238E27FC236}">
                  <a16:creationId xmlns:a16="http://schemas.microsoft.com/office/drawing/2014/main" id="{6D434410-AB4C-4FCE-D993-013F2407705A}"/>
                </a:ext>
              </a:extLst>
            </p:cNvPr>
            <p:cNvSpPr txBox="1"/>
            <p:nvPr/>
          </p:nvSpPr>
          <p:spPr bwMode="auto">
            <a:xfrm>
              <a:off x="10202877" y="2952563"/>
              <a:ext cx="1433966" cy="646331"/>
            </a:xfrm>
            <a:prstGeom prst="rect">
              <a:avLst/>
            </a:prstGeom>
            <a:noFill/>
          </p:spPr>
          <p:txBody>
            <a:bodyPr wrap="square" rtlCol="0">
              <a:spAutoFit/>
            </a:bodyPr>
            <a:lstStyle/>
            <a:p>
              <a:pPr algn="r"/>
              <a:r>
                <a:rPr lang="en-GB" sz="1200" dirty="0">
                  <a:solidFill>
                    <a:srgbClr val="1916F8"/>
                  </a:solidFill>
                  <a:latin typeface="Arial" panose="020B0604020202020204" pitchFamily="34" charset="0"/>
                  <a:cs typeface="Arial" panose="020B0604020202020204" pitchFamily="34" charset="0"/>
                </a:rPr>
                <a:t>fluence amount until NCWs are fully eroded [1]</a:t>
              </a:r>
            </a:p>
          </p:txBody>
        </p:sp>
        <p:sp>
          <p:nvSpPr>
            <p:cNvPr id="14" name="Textfeld 10">
              <a:extLst>
                <a:ext uri="{FF2B5EF4-FFF2-40B4-BE49-F238E27FC236}">
                  <a16:creationId xmlns:a16="http://schemas.microsoft.com/office/drawing/2014/main" id="{9E73734A-DEC9-690D-420B-1A338E90AB44}"/>
                </a:ext>
              </a:extLst>
            </p:cNvPr>
            <p:cNvSpPr txBox="1"/>
            <p:nvPr/>
          </p:nvSpPr>
          <p:spPr bwMode="auto">
            <a:xfrm>
              <a:off x="9404573" y="2248495"/>
              <a:ext cx="2225040"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NCW (static, experiment) [2]</a:t>
              </a:r>
            </a:p>
          </p:txBody>
        </p:sp>
        <p:sp>
          <p:nvSpPr>
            <p:cNvPr id="15" name="Textfeld 11">
              <a:extLst>
                <a:ext uri="{FF2B5EF4-FFF2-40B4-BE49-F238E27FC236}">
                  <a16:creationId xmlns:a16="http://schemas.microsoft.com/office/drawing/2014/main" id="{B2DD6121-C65F-7FB1-23AB-EE8E76403B5F}"/>
                </a:ext>
              </a:extLst>
            </p:cNvPr>
            <p:cNvSpPr txBox="1"/>
            <p:nvPr/>
          </p:nvSpPr>
          <p:spPr bwMode="auto">
            <a:xfrm>
              <a:off x="7323026" y="726891"/>
              <a:ext cx="2010104"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flat W (experimental)</a:t>
              </a:r>
            </a:p>
          </p:txBody>
        </p:sp>
      </p:grpSp>
      <p:grpSp>
        <p:nvGrpSpPr>
          <p:cNvPr id="16" name="Gruppieren 34">
            <a:extLst>
              <a:ext uri="{FF2B5EF4-FFF2-40B4-BE49-F238E27FC236}">
                <a16:creationId xmlns:a16="http://schemas.microsoft.com/office/drawing/2014/main" id="{E9A8A082-7CD4-0C6D-E219-E4183A135016}"/>
              </a:ext>
            </a:extLst>
          </p:cNvPr>
          <p:cNvGrpSpPr/>
          <p:nvPr/>
        </p:nvGrpSpPr>
        <p:grpSpPr>
          <a:xfrm>
            <a:off x="5356659" y="4634448"/>
            <a:ext cx="6709304" cy="1591213"/>
            <a:chOff x="5384868" y="4571418"/>
            <a:chExt cx="6709304" cy="1591213"/>
          </a:xfrm>
        </p:grpSpPr>
        <p:pic>
          <p:nvPicPr>
            <p:cNvPr id="17" name="Grafik 14" descr="Ein Bild, das Screenshot, Muster, Kunst enthält.&#10;&#10;Automatisch generierte Beschreibung">
              <a:extLst>
                <a:ext uri="{FF2B5EF4-FFF2-40B4-BE49-F238E27FC236}">
                  <a16:creationId xmlns:a16="http://schemas.microsoft.com/office/drawing/2014/main" id="{C9DB2F1D-8FE0-0983-309C-D4D2CE528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868" y="4993168"/>
              <a:ext cx="1620629" cy="1163771"/>
            </a:xfrm>
            <a:prstGeom prst="rect">
              <a:avLst/>
            </a:prstGeom>
          </p:spPr>
        </p:pic>
        <p:pic>
          <p:nvPicPr>
            <p:cNvPr id="18" name="Grafik 21" descr="Ein Bild, das Text, Screenshot, monochrom, Kunst enthält.&#10;&#10;Automatisch generierte Beschreibung">
              <a:extLst>
                <a:ext uri="{FF2B5EF4-FFF2-40B4-BE49-F238E27FC236}">
                  <a16:creationId xmlns:a16="http://schemas.microsoft.com/office/drawing/2014/main" id="{130B33C2-0184-7926-334F-A221E1D5F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469" y="4998860"/>
              <a:ext cx="1620628" cy="1163771"/>
            </a:xfrm>
            <a:prstGeom prst="rect">
              <a:avLst/>
            </a:prstGeom>
          </p:spPr>
        </p:pic>
        <p:pic>
          <p:nvPicPr>
            <p:cNvPr id="19" name="Grafik 25" descr="Ein Bild, das Screenshot, Riff, Natur, monochrom enthält.&#10;&#10;Automatisch generierte Beschreibung">
              <a:extLst>
                <a:ext uri="{FF2B5EF4-FFF2-40B4-BE49-F238E27FC236}">
                  <a16:creationId xmlns:a16="http://schemas.microsoft.com/office/drawing/2014/main" id="{37167BFB-A9B9-1FC5-CC3A-1BB28B4CD2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784" y="4993168"/>
              <a:ext cx="1620629" cy="1163771"/>
            </a:xfrm>
            <a:prstGeom prst="rect">
              <a:avLst/>
            </a:prstGeom>
          </p:spPr>
        </p:pic>
        <p:pic>
          <p:nvPicPr>
            <p:cNvPr id="20" name="Grafik 27" descr="Ein Bild, das Screenshot, Muster, Kunst enthält.&#10;&#10;Automatisch generierte Beschreibung">
              <a:extLst>
                <a:ext uri="{FF2B5EF4-FFF2-40B4-BE49-F238E27FC236}">
                  <a16:creationId xmlns:a16="http://schemas.microsoft.com/office/drawing/2014/main" id="{6D0E900F-B253-29E7-4460-CA6919DAF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3458" y="4998860"/>
              <a:ext cx="1620629" cy="1163771"/>
            </a:xfrm>
            <a:prstGeom prst="rect">
              <a:avLst/>
            </a:prstGeom>
          </p:spPr>
        </p:pic>
        <p:sp>
          <p:nvSpPr>
            <p:cNvPr id="21" name="Textfeld 29">
              <a:extLst>
                <a:ext uri="{FF2B5EF4-FFF2-40B4-BE49-F238E27FC236}">
                  <a16:creationId xmlns:a16="http://schemas.microsoft.com/office/drawing/2014/main" id="{1DED0427-1C85-2170-C652-72B40CC67688}"/>
                </a:ext>
              </a:extLst>
            </p:cNvPr>
            <p:cNvSpPr txBox="1"/>
            <p:nvPr/>
          </p:nvSpPr>
          <p:spPr bwMode="auto">
            <a:xfrm>
              <a:off x="5472231" y="4571419"/>
              <a:ext cx="1425390" cy="461665"/>
            </a:xfrm>
            <a:prstGeom prst="rect">
              <a:avLst/>
            </a:prstGeom>
            <a:noFill/>
          </p:spPr>
          <p:txBody>
            <a:bodyPr wrap="none" rtlCol="0">
              <a:spAutoFit/>
            </a:bodyPr>
            <a:lstStyle/>
            <a:p>
              <a:pPr algn="ctr"/>
              <a:r>
                <a:rPr lang="en-GB" sz="1200" dirty="0">
                  <a:solidFill>
                    <a:srgbClr val="000000"/>
                  </a:solidFill>
                  <a:cs typeface="Arial" panose="020B0604020202020204" pitchFamily="34" charset="0"/>
                </a:rPr>
                <a:t>NCW erosion step 0</a:t>
              </a:r>
              <a:br>
                <a:rPr lang="en-GB" sz="1200" dirty="0">
                  <a:solidFill>
                    <a:srgbClr val="000000"/>
                  </a:solidFill>
                  <a:cs typeface="Arial" panose="020B0604020202020204" pitchFamily="34" charset="0"/>
                </a:rPr>
              </a:br>
              <a:r>
                <a:rPr lang="en-GB" sz="1200" dirty="0">
                  <a:solidFill>
                    <a:srgbClr val="000000"/>
                  </a:solidFill>
                  <a:cs typeface="Arial" panose="020B0604020202020204" pitchFamily="34" charset="0"/>
                </a:rPr>
                <a:t>(virgin sample)</a:t>
              </a:r>
            </a:p>
          </p:txBody>
        </p:sp>
        <p:sp>
          <p:nvSpPr>
            <p:cNvPr id="22" name="Textfeld 30">
              <a:extLst>
                <a:ext uri="{FF2B5EF4-FFF2-40B4-BE49-F238E27FC236}">
                  <a16:creationId xmlns:a16="http://schemas.microsoft.com/office/drawing/2014/main" id="{D6FA7779-28FC-FAF4-F5FA-762E4B42DC80}"/>
                </a:ext>
              </a:extLst>
            </p:cNvPr>
            <p:cNvSpPr txBox="1"/>
            <p:nvPr/>
          </p:nvSpPr>
          <p:spPr bwMode="auto">
            <a:xfrm>
              <a:off x="7048471" y="4571422"/>
              <a:ext cx="1636987" cy="461665"/>
            </a:xfrm>
            <a:prstGeom prst="rect">
              <a:avLst/>
            </a:prstGeom>
            <a:noFill/>
          </p:spPr>
          <p:txBody>
            <a:bodyPr wrap="none" rtlCol="0">
              <a:spAutoFit/>
            </a:bodyPr>
            <a:lstStyle/>
            <a:p>
              <a:pPr algn="ctr"/>
              <a:r>
                <a:rPr lang="en-GB" sz="1200" dirty="0">
                  <a:solidFill>
                    <a:srgbClr val="EEC901"/>
                  </a:solidFill>
                  <a:cs typeface="Arial" panose="020B0604020202020204" pitchFamily="34" charset="0"/>
                </a:rPr>
                <a:t>NCW erosion step 1</a:t>
              </a:r>
            </a:p>
            <a:p>
              <a:pPr algn="ctr"/>
              <a:r>
                <a:rPr lang="en-GB" sz="1200" dirty="0">
                  <a:solidFill>
                    <a:srgbClr val="EEC901"/>
                  </a:solidFill>
                  <a:cs typeface="Arial" panose="020B0604020202020204" pitchFamily="34" charset="0"/>
                </a:rPr>
                <a:t>(after 0.24</a:t>
              </a:r>
              <a:r>
                <a:rPr lang="en-GB" sz="1200" dirty="0">
                  <a:solidFill>
                    <a:srgbClr val="EEC901"/>
                  </a:solidFill>
                  <a:cs typeface="Arial" panose="020B0604020202020204" pitchFamily="34" charset="0"/>
                  <a:sym typeface="Symbol" panose="05050102010706020507" pitchFamily="18" charset="2"/>
                </a:rPr>
                <a:t></a:t>
              </a:r>
              <a:r>
                <a:rPr lang="en-GB" sz="1200" dirty="0">
                  <a:solidFill>
                    <a:srgbClr val="EEC901"/>
                  </a:solidFill>
                  <a:cs typeface="Arial" panose="020B0604020202020204" pitchFamily="34" charset="0"/>
                </a:rPr>
                <a:t>10</a:t>
              </a:r>
              <a:r>
                <a:rPr lang="en-GB" sz="1200" baseline="30000" dirty="0">
                  <a:solidFill>
                    <a:srgbClr val="EEC901"/>
                  </a:solidFill>
                  <a:cs typeface="Arial" panose="020B0604020202020204" pitchFamily="34" charset="0"/>
                </a:rPr>
                <a:t>22</a:t>
              </a:r>
              <a:r>
                <a:rPr lang="en-GB" sz="1200" dirty="0">
                  <a:solidFill>
                    <a:srgbClr val="EEC901"/>
                  </a:solidFill>
                  <a:cs typeface="Arial" panose="020B0604020202020204" pitchFamily="34" charset="0"/>
                </a:rPr>
                <a:t> </a:t>
              </a:r>
              <a:r>
                <a:rPr lang="en-GB" sz="1200" dirty="0" err="1">
                  <a:solidFill>
                    <a:srgbClr val="EEC901"/>
                  </a:solidFill>
                  <a:cs typeface="Arial" panose="020B0604020202020204" pitchFamily="34" charset="0"/>
                </a:rPr>
                <a:t>Ar</a:t>
              </a:r>
              <a:r>
                <a:rPr lang="en-GB" sz="1200" dirty="0">
                  <a:solidFill>
                    <a:srgbClr val="EEC901"/>
                  </a:solidFill>
                  <a:cs typeface="Arial" panose="020B0604020202020204" pitchFamily="34" charset="0"/>
                </a:rPr>
                <a:t>/m</a:t>
              </a:r>
              <a:r>
                <a:rPr lang="en-GB" sz="1200" baseline="30000" dirty="0">
                  <a:solidFill>
                    <a:srgbClr val="EEC901"/>
                  </a:solidFill>
                  <a:cs typeface="Arial" panose="020B0604020202020204" pitchFamily="34" charset="0"/>
                </a:rPr>
                <a:t>2</a:t>
              </a:r>
              <a:r>
                <a:rPr lang="en-GB" sz="1200" dirty="0">
                  <a:solidFill>
                    <a:srgbClr val="EEC901"/>
                  </a:solidFill>
                  <a:cs typeface="Arial" panose="020B0604020202020204" pitchFamily="34" charset="0"/>
                </a:rPr>
                <a:t>)</a:t>
              </a:r>
            </a:p>
          </p:txBody>
        </p:sp>
        <p:sp>
          <p:nvSpPr>
            <p:cNvPr id="23" name="Textfeld 32">
              <a:extLst>
                <a:ext uri="{FF2B5EF4-FFF2-40B4-BE49-F238E27FC236}">
                  <a16:creationId xmlns:a16="http://schemas.microsoft.com/office/drawing/2014/main" id="{AA6614DC-E8F7-CC9F-CCD5-BD35BDBB1830}"/>
                </a:ext>
              </a:extLst>
            </p:cNvPr>
            <p:cNvSpPr txBox="1"/>
            <p:nvPr/>
          </p:nvSpPr>
          <p:spPr bwMode="auto">
            <a:xfrm>
              <a:off x="8738913" y="4571421"/>
              <a:ext cx="1636987" cy="461665"/>
            </a:xfrm>
            <a:prstGeom prst="rect">
              <a:avLst/>
            </a:prstGeom>
            <a:noFill/>
          </p:spPr>
          <p:txBody>
            <a:bodyPr wrap="none" rtlCol="0">
              <a:spAutoFit/>
            </a:bodyPr>
            <a:lstStyle/>
            <a:p>
              <a:pPr algn="ctr"/>
              <a:r>
                <a:rPr lang="en-GB" sz="1200" dirty="0">
                  <a:solidFill>
                    <a:srgbClr val="FEA501"/>
                  </a:solidFill>
                  <a:cs typeface="Arial" panose="020B0604020202020204" pitchFamily="34" charset="0"/>
                </a:rPr>
                <a:t>NCW erosion step 2</a:t>
              </a:r>
            </a:p>
            <a:p>
              <a:pPr algn="ctr"/>
              <a:r>
                <a:rPr lang="en-GB" sz="1200" dirty="0">
                  <a:solidFill>
                    <a:srgbClr val="FEA501"/>
                  </a:solidFill>
                  <a:cs typeface="Arial" panose="020B0604020202020204" pitchFamily="34" charset="0"/>
                </a:rPr>
                <a:t>(after 1.00</a:t>
              </a:r>
              <a:r>
                <a:rPr lang="en-GB" sz="1200" dirty="0">
                  <a:solidFill>
                    <a:srgbClr val="FEA501"/>
                  </a:solidFill>
                  <a:cs typeface="Arial" panose="020B0604020202020204" pitchFamily="34" charset="0"/>
                  <a:sym typeface="Symbol" panose="05050102010706020507" pitchFamily="18" charset="2"/>
                </a:rPr>
                <a:t></a:t>
              </a:r>
              <a:r>
                <a:rPr lang="en-GB" sz="1200" dirty="0">
                  <a:solidFill>
                    <a:srgbClr val="FEA501"/>
                  </a:solidFill>
                  <a:cs typeface="Arial" panose="020B0604020202020204" pitchFamily="34" charset="0"/>
                </a:rPr>
                <a:t>10</a:t>
              </a:r>
              <a:r>
                <a:rPr lang="en-GB" sz="1200" baseline="30000" dirty="0">
                  <a:solidFill>
                    <a:srgbClr val="FEA501"/>
                  </a:solidFill>
                  <a:cs typeface="Arial" panose="020B0604020202020204" pitchFamily="34" charset="0"/>
                </a:rPr>
                <a:t>22</a:t>
              </a:r>
              <a:r>
                <a:rPr lang="en-GB" sz="1200" dirty="0">
                  <a:solidFill>
                    <a:srgbClr val="FEA501"/>
                  </a:solidFill>
                  <a:cs typeface="Arial" panose="020B0604020202020204" pitchFamily="34" charset="0"/>
                </a:rPr>
                <a:t> </a:t>
              </a:r>
              <a:r>
                <a:rPr lang="en-GB" sz="1200" dirty="0" err="1">
                  <a:solidFill>
                    <a:srgbClr val="FEA501"/>
                  </a:solidFill>
                  <a:cs typeface="Arial" panose="020B0604020202020204" pitchFamily="34" charset="0"/>
                </a:rPr>
                <a:t>Ar</a:t>
              </a:r>
              <a:r>
                <a:rPr lang="en-GB" sz="1200" dirty="0">
                  <a:solidFill>
                    <a:srgbClr val="FEA501"/>
                  </a:solidFill>
                  <a:cs typeface="Arial" panose="020B0604020202020204" pitchFamily="34" charset="0"/>
                </a:rPr>
                <a:t>/m</a:t>
              </a:r>
              <a:r>
                <a:rPr lang="en-GB" sz="1200" baseline="30000" dirty="0">
                  <a:solidFill>
                    <a:srgbClr val="FEA501"/>
                  </a:solidFill>
                  <a:cs typeface="Arial" panose="020B0604020202020204" pitchFamily="34" charset="0"/>
                </a:rPr>
                <a:t>2</a:t>
              </a:r>
              <a:r>
                <a:rPr lang="en-GB" sz="1200" dirty="0">
                  <a:solidFill>
                    <a:srgbClr val="FEA501"/>
                  </a:solidFill>
                  <a:cs typeface="Arial" panose="020B0604020202020204" pitchFamily="34" charset="0"/>
                </a:rPr>
                <a:t>)</a:t>
              </a:r>
            </a:p>
          </p:txBody>
        </p:sp>
        <p:sp>
          <p:nvSpPr>
            <p:cNvPr id="24" name="Textfeld 33">
              <a:extLst>
                <a:ext uri="{FF2B5EF4-FFF2-40B4-BE49-F238E27FC236}">
                  <a16:creationId xmlns:a16="http://schemas.microsoft.com/office/drawing/2014/main" id="{FE4ADD3B-A3F1-3E82-DB8D-8712BED303E8}"/>
                </a:ext>
              </a:extLst>
            </p:cNvPr>
            <p:cNvSpPr txBox="1"/>
            <p:nvPr/>
          </p:nvSpPr>
          <p:spPr bwMode="auto">
            <a:xfrm>
              <a:off x="10457185" y="4571418"/>
              <a:ext cx="1636987" cy="461665"/>
            </a:xfrm>
            <a:prstGeom prst="rect">
              <a:avLst/>
            </a:prstGeom>
            <a:noFill/>
          </p:spPr>
          <p:txBody>
            <a:bodyPr wrap="none" rtlCol="0">
              <a:spAutoFit/>
            </a:bodyPr>
            <a:lstStyle/>
            <a:p>
              <a:pPr algn="ctr"/>
              <a:r>
                <a:rPr lang="en-GB" sz="1200" dirty="0">
                  <a:solidFill>
                    <a:srgbClr val="FE0101"/>
                  </a:solidFill>
                  <a:cs typeface="Arial" panose="020B0604020202020204" pitchFamily="34" charset="0"/>
                </a:rPr>
                <a:t>NCW erosion step 3</a:t>
              </a:r>
            </a:p>
            <a:p>
              <a:pPr algn="ctr"/>
              <a:r>
                <a:rPr lang="en-GB" sz="1200" dirty="0">
                  <a:solidFill>
                    <a:srgbClr val="FE0101"/>
                  </a:solidFill>
                  <a:cs typeface="Arial" panose="020B0604020202020204" pitchFamily="34" charset="0"/>
                </a:rPr>
                <a:t>(after 1.37</a:t>
              </a:r>
              <a:r>
                <a:rPr lang="en-GB" sz="1200" dirty="0">
                  <a:solidFill>
                    <a:srgbClr val="FE0101"/>
                  </a:solidFill>
                  <a:cs typeface="Arial" panose="020B0604020202020204" pitchFamily="34" charset="0"/>
                  <a:sym typeface="Symbol" panose="05050102010706020507" pitchFamily="18" charset="2"/>
                </a:rPr>
                <a:t></a:t>
              </a:r>
              <a:r>
                <a:rPr lang="en-GB" sz="1200" dirty="0">
                  <a:solidFill>
                    <a:srgbClr val="FE0101"/>
                  </a:solidFill>
                  <a:cs typeface="Arial" panose="020B0604020202020204" pitchFamily="34" charset="0"/>
                </a:rPr>
                <a:t>10</a:t>
              </a:r>
              <a:r>
                <a:rPr lang="en-GB" sz="1200" baseline="30000" dirty="0">
                  <a:solidFill>
                    <a:srgbClr val="FE0101"/>
                  </a:solidFill>
                  <a:cs typeface="Arial" panose="020B0604020202020204" pitchFamily="34" charset="0"/>
                </a:rPr>
                <a:t>22</a:t>
              </a:r>
              <a:r>
                <a:rPr lang="en-GB" sz="1200" dirty="0">
                  <a:solidFill>
                    <a:srgbClr val="FE0101"/>
                  </a:solidFill>
                  <a:cs typeface="Arial" panose="020B0604020202020204" pitchFamily="34" charset="0"/>
                </a:rPr>
                <a:t> </a:t>
              </a:r>
              <a:r>
                <a:rPr lang="en-GB" sz="1200" dirty="0" err="1">
                  <a:solidFill>
                    <a:srgbClr val="FE0101"/>
                  </a:solidFill>
                  <a:cs typeface="Arial" panose="020B0604020202020204" pitchFamily="34" charset="0"/>
                </a:rPr>
                <a:t>Ar</a:t>
              </a:r>
              <a:r>
                <a:rPr lang="en-GB" sz="1200" dirty="0">
                  <a:solidFill>
                    <a:srgbClr val="FE0101"/>
                  </a:solidFill>
                  <a:cs typeface="Arial" panose="020B0604020202020204" pitchFamily="34" charset="0"/>
                </a:rPr>
                <a:t>/m</a:t>
              </a:r>
              <a:r>
                <a:rPr lang="en-GB" sz="1200" baseline="30000" dirty="0">
                  <a:solidFill>
                    <a:srgbClr val="FE0101"/>
                  </a:solidFill>
                  <a:cs typeface="Arial" panose="020B0604020202020204" pitchFamily="34" charset="0"/>
                </a:rPr>
                <a:t>2</a:t>
              </a:r>
              <a:r>
                <a:rPr lang="en-GB" sz="1200" dirty="0">
                  <a:solidFill>
                    <a:srgbClr val="FE0101"/>
                  </a:solidFill>
                  <a:cs typeface="Arial" panose="020B0604020202020204" pitchFamily="34" charset="0"/>
                </a:rPr>
                <a:t>)</a:t>
              </a:r>
            </a:p>
          </p:txBody>
        </p:sp>
      </p:grpSp>
      <p:sp>
        <p:nvSpPr>
          <p:cNvPr id="25" name="Titre 1">
            <a:extLst>
              <a:ext uri="{FF2B5EF4-FFF2-40B4-BE49-F238E27FC236}">
                <a16:creationId xmlns:a16="http://schemas.microsoft.com/office/drawing/2014/main" id="{1DC67EE6-CE84-CCB8-AAB5-07386FE120F3}"/>
              </a:ext>
            </a:extLst>
          </p:cNvPr>
          <p:cNvSpPr>
            <a:spLocks noGrp="1"/>
          </p:cNvSpPr>
          <p:nvPr>
            <p:ph type="title"/>
          </p:nvPr>
        </p:nvSpPr>
        <p:spPr>
          <a:xfrm>
            <a:off x="983432" y="192515"/>
            <a:ext cx="10871400" cy="457200"/>
          </a:xfrm>
        </p:spPr>
        <p:txBody>
          <a:bodyPr/>
          <a:lstStyle/>
          <a:p>
            <a:r>
              <a:rPr lang="fr-FR" sz="2400" dirty="0"/>
              <a:t>SP B.1: </a:t>
            </a:r>
            <a:r>
              <a:rPr lang="en-US" sz="2400" dirty="0"/>
              <a:t>Experimental investigation of fluence stability of NCW structures </a:t>
            </a:r>
            <a:r>
              <a:rPr lang="fr-FR" sz="2400" dirty="0"/>
              <a:t>(ÖAW)</a:t>
            </a:r>
          </a:p>
        </p:txBody>
      </p:sp>
      <p:sp>
        <p:nvSpPr>
          <p:cNvPr id="26" name="TextBox 25">
            <a:extLst>
              <a:ext uri="{FF2B5EF4-FFF2-40B4-BE49-F238E27FC236}">
                <a16:creationId xmlns:a16="http://schemas.microsoft.com/office/drawing/2014/main" id="{E7DEE40F-05F3-1F4F-AD77-096C22CEB401}"/>
              </a:ext>
            </a:extLst>
          </p:cNvPr>
          <p:cNvSpPr txBox="1"/>
          <p:nvPr/>
        </p:nvSpPr>
        <p:spPr bwMode="auto">
          <a:xfrm>
            <a:off x="10536719" y="497668"/>
            <a:ext cx="1667444" cy="338554"/>
          </a:xfrm>
          <a:prstGeom prst="rect">
            <a:avLst/>
          </a:prstGeom>
          <a:noFill/>
        </p:spPr>
        <p:txBody>
          <a:bodyPr wrap="none" rtlCol="0">
            <a:spAutoFit/>
          </a:bodyPr>
          <a:lstStyle/>
          <a:p>
            <a:r>
              <a:rPr lang="fi-FI" sz="1600" b="1" dirty="0"/>
              <a:t>M. Fellinger et al.</a:t>
            </a:r>
          </a:p>
        </p:txBody>
      </p:sp>
    </p:spTree>
    <p:extLst>
      <p:ext uri="{BB962C8B-B14F-4D97-AF65-F5344CB8AC3E}">
        <p14:creationId xmlns:p14="http://schemas.microsoft.com/office/powerpoint/2010/main" val="316332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4D3195-B1C0-621B-8C89-6159BBD165E5}"/>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64520EB1-8347-7A6D-51E7-C96A52D3C94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5" name="Textfeld 2">
            <a:extLst>
              <a:ext uri="{FF2B5EF4-FFF2-40B4-BE49-F238E27FC236}">
                <a16:creationId xmlns:a16="http://schemas.microsoft.com/office/drawing/2014/main" id="{0452EDB5-6615-CCA2-C42C-FDE9AE1D43EC}"/>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6" name="Textfeld 4">
            <a:extLst>
              <a:ext uri="{FF2B5EF4-FFF2-40B4-BE49-F238E27FC236}">
                <a16:creationId xmlns:a16="http://schemas.microsoft.com/office/drawing/2014/main" id="{DC4CAB6D-16FF-C978-1FAF-AD99E88723F8}"/>
              </a:ext>
            </a:extLst>
          </p:cNvPr>
          <p:cNvSpPr txBox="1"/>
          <p:nvPr/>
        </p:nvSpPr>
        <p:spPr>
          <a:xfrm>
            <a:off x="107504" y="712451"/>
            <a:ext cx="11714960" cy="4105611"/>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Underlying idea is to study the coatings of </a:t>
            </a:r>
            <a:r>
              <a:rPr lang="en-US" altLang="en-US" sz="1600" b="1" i="1" dirty="0">
                <a:solidFill>
                  <a:srgbClr val="00B050"/>
                </a:solidFill>
                <a:cs typeface="Arial" panose="020B0604020202020204" pitchFamily="34" charset="0"/>
              </a:rPr>
              <a:t>W model systems upon dust impacts</a:t>
            </a:r>
            <a:r>
              <a:rPr lang="en-US" altLang="en-US" sz="1600" dirty="0">
                <a:cs typeface="Arial" panose="020B0604020202020204" pitchFamily="34" charset="0"/>
              </a:rPr>
              <a:t> in order to understand how the presence of coatings influences the surface morphology and the erosion/migration of the material of PFCs where dust impinges.</a:t>
            </a:r>
          </a:p>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sz="1600" dirty="0"/>
              <a:t>Determine the erosion, deposition, and surface-morphology patterns on W </a:t>
            </a:r>
          </a:p>
          <a:p>
            <a:pPr>
              <a:lnSpc>
                <a:spcPct val="113000"/>
              </a:lnSpc>
              <a:tabLst>
                <a:tab pos="177800" algn="l"/>
              </a:tabLst>
            </a:pPr>
            <a:r>
              <a:rPr lang="en-US" sz="1600" dirty="0"/>
              <a:t>	model systems exposed to high-energy dust impacts</a:t>
            </a:r>
            <a:endParaRPr lang="en-US" altLang="en-US" sz="1600" dirty="0">
              <a:cs typeface="Arial" panose="020B0604020202020204" pitchFamily="34" charset="0"/>
            </a:endParaRP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 Shoot dust at different velocities (i.e. different impact regimes) on W model system</a:t>
            </a:r>
          </a:p>
          <a:p>
            <a:pPr>
              <a:lnSpc>
                <a:spcPct val="113000"/>
              </a:lnSpc>
              <a:tabLst>
                <a:tab pos="266700" algn="l"/>
              </a:tabLst>
            </a:pPr>
            <a:r>
              <a:rPr lang="en-GB" altLang="en-US" sz="1600" dirty="0">
                <a:cs typeface="Arial" panose="020B0604020202020204" pitchFamily="34" charset="0"/>
              </a:rPr>
              <a:t>	on W and Mo substrate (from SP B.4); analyse the resulting damaged surface.</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The presence of coated surface inhibits dust bounding impact regime;</a:t>
            </a:r>
          </a:p>
          <a:p>
            <a:pPr marL="171450" indent="-171450">
              <a:buFont typeface="Wingdings" panose="05000000000000000000" pitchFamily="2" charset="2"/>
              <a:buChar char="§"/>
            </a:pPr>
            <a:r>
              <a:rPr lang="en-US" altLang="en-US" sz="1600" dirty="0">
                <a:cs typeface="Arial" panose="020B0604020202020204" pitchFamily="34" charset="0"/>
              </a:rPr>
              <a:t>The bounding impact regime vanishes even for thin coating layers;</a:t>
            </a:r>
          </a:p>
          <a:p>
            <a:pPr marL="171450" indent="-171450">
              <a:buFont typeface="Wingdings" panose="05000000000000000000" pitchFamily="2" charset="2"/>
              <a:buChar char="§"/>
            </a:pPr>
            <a:r>
              <a:rPr lang="en-US" altLang="en-US" sz="1600" dirty="0">
                <a:cs typeface="Arial" panose="020B0604020202020204" pitchFamily="34" charset="0"/>
              </a:rPr>
              <a:t>Impacts induce coating delamination areas bigger than the dust dimension.</a:t>
            </a:r>
          </a:p>
        </p:txBody>
      </p:sp>
      <p:pic>
        <p:nvPicPr>
          <p:cNvPr id="7" name="Immagine 2">
            <a:extLst>
              <a:ext uri="{FF2B5EF4-FFF2-40B4-BE49-F238E27FC236}">
                <a16:creationId xmlns:a16="http://schemas.microsoft.com/office/drawing/2014/main" id="{9673999B-2C21-2176-9D21-432C3F003B92}"/>
              </a:ext>
            </a:extLst>
          </p:cNvPr>
          <p:cNvPicPr>
            <a:picLocks noChangeAspect="1"/>
          </p:cNvPicPr>
          <p:nvPr/>
        </p:nvPicPr>
        <p:blipFill>
          <a:blip r:embed="rId2"/>
          <a:stretch>
            <a:fillRect/>
          </a:stretch>
        </p:blipFill>
        <p:spPr>
          <a:xfrm>
            <a:off x="7807720" y="1481693"/>
            <a:ext cx="4276776" cy="3272924"/>
          </a:xfrm>
          <a:prstGeom prst="rect">
            <a:avLst/>
          </a:prstGeom>
          <a:ln>
            <a:solidFill>
              <a:schemeClr val="tx1"/>
            </a:solidFill>
          </a:ln>
        </p:spPr>
      </p:pic>
      <p:sp>
        <p:nvSpPr>
          <p:cNvPr id="8" name="Rettangolo 8">
            <a:extLst>
              <a:ext uri="{FF2B5EF4-FFF2-40B4-BE49-F238E27FC236}">
                <a16:creationId xmlns:a16="http://schemas.microsoft.com/office/drawing/2014/main" id="{699A0DBA-4BA4-9CA5-0F86-C918A02E7972}"/>
              </a:ext>
            </a:extLst>
          </p:cNvPr>
          <p:cNvSpPr/>
          <p:nvPr/>
        </p:nvSpPr>
        <p:spPr>
          <a:xfrm>
            <a:off x="8011375" y="4931447"/>
            <a:ext cx="3942105" cy="646331"/>
          </a:xfrm>
          <a:prstGeom prst="rect">
            <a:avLst/>
          </a:prstGeom>
          <a:ln>
            <a:solidFill>
              <a:schemeClr val="tx1"/>
            </a:solidFill>
          </a:ln>
        </p:spPr>
        <p:txBody>
          <a:bodyPr wrap="none">
            <a:spAutoFit/>
          </a:bodyPr>
          <a:lstStyle/>
          <a:p>
            <a:r>
              <a:rPr lang="en-US" altLang="en-US" dirty="0">
                <a:cs typeface="Arial" panose="020B0604020202020204" pitchFamily="34" charset="0"/>
              </a:rPr>
              <a:t>Delamination surface upon dust impact </a:t>
            </a:r>
          </a:p>
          <a:p>
            <a:pPr algn="ctr"/>
            <a:r>
              <a:rPr lang="en-US" altLang="en-US" dirty="0">
                <a:cs typeface="Arial" panose="020B0604020202020204" pitchFamily="34" charset="0"/>
              </a:rPr>
              <a:t>on W model system IAP and ENEA </a:t>
            </a:r>
            <a:endParaRPr lang="en-GB" dirty="0"/>
          </a:p>
        </p:txBody>
      </p:sp>
      <p:sp>
        <p:nvSpPr>
          <p:cNvPr id="9" name="Titre 1">
            <a:extLst>
              <a:ext uri="{FF2B5EF4-FFF2-40B4-BE49-F238E27FC236}">
                <a16:creationId xmlns:a16="http://schemas.microsoft.com/office/drawing/2014/main" id="{3D883A9E-FD4E-DB99-8FEB-BA4E4BAD672D}"/>
              </a:ext>
            </a:extLst>
          </p:cNvPr>
          <p:cNvSpPr>
            <a:spLocks noGrp="1"/>
          </p:cNvSpPr>
          <p:nvPr>
            <p:ph type="title"/>
          </p:nvPr>
        </p:nvSpPr>
        <p:spPr>
          <a:xfrm>
            <a:off x="983432" y="192515"/>
            <a:ext cx="10871400" cy="457200"/>
          </a:xfrm>
        </p:spPr>
        <p:txBody>
          <a:bodyPr/>
          <a:lstStyle/>
          <a:p>
            <a:r>
              <a:rPr lang="fr-FR" dirty="0"/>
              <a:t>SP B.1: </a:t>
            </a:r>
            <a:r>
              <a:rPr lang="en-US" dirty="0"/>
              <a:t>Influence of dust impacts on W coatings </a:t>
            </a:r>
            <a:r>
              <a:rPr lang="fr-FR" dirty="0"/>
              <a:t>(ENEA)</a:t>
            </a:r>
          </a:p>
        </p:txBody>
      </p:sp>
      <p:sp>
        <p:nvSpPr>
          <p:cNvPr id="10" name="TextBox 9">
            <a:extLst>
              <a:ext uri="{FF2B5EF4-FFF2-40B4-BE49-F238E27FC236}">
                <a16:creationId xmlns:a16="http://schemas.microsoft.com/office/drawing/2014/main" id="{6720C0C9-877E-9950-4F91-CB65D1781264}"/>
              </a:ext>
            </a:extLst>
          </p:cNvPr>
          <p:cNvSpPr txBox="1"/>
          <p:nvPr/>
        </p:nvSpPr>
        <p:spPr bwMode="auto">
          <a:xfrm>
            <a:off x="10394713" y="6162147"/>
            <a:ext cx="1731564" cy="338554"/>
          </a:xfrm>
          <a:prstGeom prst="rect">
            <a:avLst/>
          </a:prstGeom>
          <a:noFill/>
        </p:spPr>
        <p:txBody>
          <a:bodyPr wrap="none" rtlCol="0">
            <a:spAutoFit/>
          </a:bodyPr>
          <a:lstStyle/>
          <a:p>
            <a:r>
              <a:rPr lang="fi-FI" sz="1600" b="1" dirty="0"/>
              <a:t>M. de Angeli et al.</a:t>
            </a:r>
          </a:p>
        </p:txBody>
      </p:sp>
    </p:spTree>
    <p:extLst>
      <p:ext uri="{BB962C8B-B14F-4D97-AF65-F5344CB8AC3E}">
        <p14:creationId xmlns:p14="http://schemas.microsoft.com/office/powerpoint/2010/main" val="3968799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CB489A-B126-5762-4652-CAE1941BD25E}"/>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D8EE68D9-83AA-42A4-4107-0CA952096F9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5" name="Titre 1">
            <a:extLst>
              <a:ext uri="{FF2B5EF4-FFF2-40B4-BE49-F238E27FC236}">
                <a16:creationId xmlns:a16="http://schemas.microsoft.com/office/drawing/2014/main" id="{B6B5A2CD-4979-FE59-7CE3-4B0ECE60A24D}"/>
              </a:ext>
            </a:extLst>
          </p:cNvPr>
          <p:cNvSpPr>
            <a:spLocks noGrp="1"/>
          </p:cNvSpPr>
          <p:nvPr>
            <p:ph type="title"/>
          </p:nvPr>
        </p:nvSpPr>
        <p:spPr>
          <a:xfrm>
            <a:off x="983432" y="192515"/>
            <a:ext cx="10871400" cy="457200"/>
          </a:xfrm>
        </p:spPr>
        <p:txBody>
          <a:bodyPr/>
          <a:lstStyle/>
          <a:p>
            <a:r>
              <a:rPr lang="fr-FR" sz="2400" dirty="0"/>
              <a:t>SP B.4: </a:t>
            </a:r>
            <a:r>
              <a:rPr lang="en-US" sz="2400" dirty="0"/>
              <a:t>Microscopy investigations of W coatings following dust impacts (IPPLM)</a:t>
            </a:r>
            <a:endParaRPr lang="fr-FR" sz="2400" dirty="0"/>
          </a:p>
        </p:txBody>
      </p:sp>
      <p:sp>
        <p:nvSpPr>
          <p:cNvPr id="6" name="Textfeld 2">
            <a:extLst>
              <a:ext uri="{FF2B5EF4-FFF2-40B4-BE49-F238E27FC236}">
                <a16:creationId xmlns:a16="http://schemas.microsoft.com/office/drawing/2014/main" id="{4004A4C6-11B7-181B-95F7-AB691FF65A31}"/>
              </a:ext>
            </a:extLst>
          </p:cNvPr>
          <p:cNvSpPr txBox="1"/>
          <p:nvPr/>
        </p:nvSpPr>
        <p:spPr>
          <a:xfrm>
            <a:off x="109035"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consumables 5 k€</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sp>
        <p:nvSpPr>
          <p:cNvPr id="7" name="TextBox 6">
            <a:extLst>
              <a:ext uri="{FF2B5EF4-FFF2-40B4-BE49-F238E27FC236}">
                <a16:creationId xmlns:a16="http://schemas.microsoft.com/office/drawing/2014/main" id="{E2F27260-652F-6C17-A4B9-4E459FEAAC1B}"/>
              </a:ext>
            </a:extLst>
          </p:cNvPr>
          <p:cNvSpPr txBox="1"/>
          <p:nvPr/>
        </p:nvSpPr>
        <p:spPr bwMode="auto">
          <a:xfrm>
            <a:off x="10634201" y="6175029"/>
            <a:ext cx="1527982" cy="338554"/>
          </a:xfrm>
          <a:prstGeom prst="rect">
            <a:avLst/>
          </a:prstGeom>
          <a:noFill/>
        </p:spPr>
        <p:txBody>
          <a:bodyPr wrap="none" rtlCol="0">
            <a:spAutoFit/>
          </a:bodyPr>
          <a:lstStyle/>
          <a:p>
            <a:r>
              <a:rPr lang="fi-FI" sz="1600" b="1" dirty="0"/>
              <a:t>E. Fortuna et al.</a:t>
            </a:r>
          </a:p>
        </p:txBody>
      </p:sp>
      <p:sp>
        <p:nvSpPr>
          <p:cNvPr id="8" name="Textfeld 4">
            <a:extLst>
              <a:ext uri="{FF2B5EF4-FFF2-40B4-BE49-F238E27FC236}">
                <a16:creationId xmlns:a16="http://schemas.microsoft.com/office/drawing/2014/main" id="{CC06FB1D-AE14-E7A2-2046-528FE89E5410}"/>
              </a:ext>
            </a:extLst>
          </p:cNvPr>
          <p:cNvSpPr txBox="1"/>
          <p:nvPr/>
        </p:nvSpPr>
        <p:spPr>
          <a:xfrm>
            <a:off x="0" y="649715"/>
            <a:ext cx="11714960" cy="1628523"/>
          </a:xfrm>
          <a:prstGeom prst="rect">
            <a:avLst/>
          </a:prstGeom>
          <a:noFill/>
          <a:ln w="12700">
            <a:noFill/>
          </a:ln>
        </p:spPr>
        <p:txBody>
          <a:bodyPr wrap="square" rtlCol="0">
            <a:spAutoFit/>
          </a:bodyPr>
          <a:lstStyle/>
          <a:p>
            <a:pPr marL="0" indent="0">
              <a:spcAft>
                <a:spcPts val="1000"/>
              </a:spcAft>
              <a:buNone/>
            </a:pPr>
            <a:r>
              <a:rPr lang="en-US" sz="1600" b="1" dirty="0">
                <a:solidFill>
                  <a:srgbClr val="FF0000"/>
                </a:solidFill>
                <a:cs typeface="Arial" panose="020B0604020202020204" pitchFamily="34" charset="0"/>
              </a:rPr>
              <a:t>Task and questions to be addressed </a:t>
            </a:r>
          </a:p>
          <a:p>
            <a:pPr marL="285750" indent="-285750">
              <a:spcAft>
                <a:spcPts val="1000"/>
              </a:spcAft>
              <a:buFont typeface="Wingdings" panose="05000000000000000000" pitchFamily="2" charset="2"/>
              <a:buChar char="§"/>
            </a:pPr>
            <a:r>
              <a:rPr lang="en-GB" sz="1600" dirty="0"/>
              <a:t>Detailed investigations on damages/delamination of the W coatings exposed to dust impacts; focus on W+O (IAP) and W (ENEA) coatings in the deformation and disintegration regimes (see previous slide)</a:t>
            </a: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Microscopic surface observations (incl. SEM, EDX, FIB, profilometry) of craters and the actual coatings on the samples</a:t>
            </a:r>
            <a:endParaRPr lang="pl-PL" sz="1600" dirty="0"/>
          </a:p>
        </p:txBody>
      </p:sp>
      <p:pic>
        <p:nvPicPr>
          <p:cNvPr id="9" name="Obraz 7" descr="Obraz zawierający krater, natura&#10;&#10;Opis wygenerowany automatycznie">
            <a:extLst>
              <a:ext uri="{FF2B5EF4-FFF2-40B4-BE49-F238E27FC236}">
                <a16:creationId xmlns:a16="http://schemas.microsoft.com/office/drawing/2014/main" id="{36F87A02-D557-F4AA-F372-5604492C7F6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0192" y="2428802"/>
            <a:ext cx="2400000" cy="1800000"/>
          </a:xfrm>
          <a:prstGeom prst="rect">
            <a:avLst/>
          </a:prstGeom>
        </p:spPr>
      </p:pic>
      <p:pic>
        <p:nvPicPr>
          <p:cNvPr id="10" name="Obraz 8" descr="Obraz zawierający zrzut ekranu, czarne i białe, monochromatyzm&#10;&#10;Opis wygenerowany automatycznie">
            <a:extLst>
              <a:ext uri="{FF2B5EF4-FFF2-40B4-BE49-F238E27FC236}">
                <a16:creationId xmlns:a16="http://schemas.microsoft.com/office/drawing/2014/main" id="{4D7F27D6-0C88-D495-8DF6-1385A5972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374" y="2428802"/>
            <a:ext cx="2400000" cy="1800000"/>
          </a:xfrm>
          <a:prstGeom prst="rect">
            <a:avLst/>
          </a:prstGeom>
        </p:spPr>
      </p:pic>
      <p:pic>
        <p:nvPicPr>
          <p:cNvPr id="11" name="Obraz 9" descr="Obraz zawierający zrzut ekranu, czarne, zasłona, monochromatyzm&#10;&#10;Opis wygenerowany automatycznie">
            <a:extLst>
              <a:ext uri="{FF2B5EF4-FFF2-40B4-BE49-F238E27FC236}">
                <a16:creationId xmlns:a16="http://schemas.microsoft.com/office/drawing/2014/main" id="{079518AD-454A-0A60-FF01-23277D167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556" y="2428802"/>
            <a:ext cx="2400000" cy="1800000"/>
          </a:xfrm>
          <a:prstGeom prst="rect">
            <a:avLst/>
          </a:prstGeom>
        </p:spPr>
      </p:pic>
      <p:pic>
        <p:nvPicPr>
          <p:cNvPr id="12" name="Obraz 10">
            <a:extLst>
              <a:ext uri="{FF2B5EF4-FFF2-40B4-BE49-F238E27FC236}">
                <a16:creationId xmlns:a16="http://schemas.microsoft.com/office/drawing/2014/main" id="{E3555F83-2D14-2BB0-F15A-E59CFA42ECBD}"/>
              </a:ext>
            </a:extLst>
          </p:cNvPr>
          <p:cNvPicPr>
            <a:picLocks noChangeAspect="1"/>
          </p:cNvPicPr>
          <p:nvPr/>
        </p:nvPicPr>
        <p:blipFill>
          <a:blip r:embed="rId6"/>
          <a:stretch>
            <a:fillRect/>
          </a:stretch>
        </p:blipFill>
        <p:spPr>
          <a:xfrm>
            <a:off x="7641738" y="2447342"/>
            <a:ext cx="4336239" cy="1440000"/>
          </a:xfrm>
          <a:prstGeom prst="rect">
            <a:avLst/>
          </a:prstGeom>
        </p:spPr>
      </p:pic>
      <p:sp>
        <p:nvSpPr>
          <p:cNvPr id="13" name="pole tekstowe 11">
            <a:extLst>
              <a:ext uri="{FF2B5EF4-FFF2-40B4-BE49-F238E27FC236}">
                <a16:creationId xmlns:a16="http://schemas.microsoft.com/office/drawing/2014/main" id="{B1A7B48A-D301-E393-4B34-D53D14807675}"/>
              </a:ext>
            </a:extLst>
          </p:cNvPr>
          <p:cNvSpPr txBox="1"/>
          <p:nvPr/>
        </p:nvSpPr>
        <p:spPr>
          <a:xfrm>
            <a:off x="109035" y="4328012"/>
            <a:ext cx="11868942" cy="338554"/>
          </a:xfrm>
          <a:prstGeom prst="rect">
            <a:avLst/>
          </a:prstGeom>
          <a:noFill/>
        </p:spPr>
        <p:txBody>
          <a:bodyPr wrap="square" rtlCol="0">
            <a:spAutoFit/>
          </a:bodyPr>
          <a:lstStyle/>
          <a:p>
            <a:r>
              <a:rPr lang="en-GB" sz="1600" b="1" dirty="0">
                <a:solidFill>
                  <a:srgbClr val="0070C0"/>
                </a:solidFill>
                <a:cs typeface="Arial" panose="020B0604020202020204" pitchFamily="34" charset="0"/>
              </a:rPr>
              <a:t>SEM images: (a-b) crater, (c) cross section of the edge of the crater with </a:t>
            </a:r>
            <a:r>
              <a:rPr lang="en-US" sz="1600" b="1" dirty="0">
                <a:solidFill>
                  <a:srgbClr val="0070C0"/>
                </a:solidFill>
                <a:cs typeface="Arial" panose="020B0604020202020204" pitchFamily="34" charset="0"/>
              </a:rPr>
              <a:t>remnant of the coating, and d) crater depth</a:t>
            </a:r>
            <a:r>
              <a:rPr lang="en-GB" sz="1600" b="1" dirty="0">
                <a:solidFill>
                  <a:srgbClr val="0070C0"/>
                </a:solidFill>
                <a:cs typeface="Arial" panose="020B0604020202020204" pitchFamily="34" charset="0"/>
              </a:rPr>
              <a:t> profile. </a:t>
            </a:r>
          </a:p>
        </p:txBody>
      </p:sp>
      <p:sp>
        <p:nvSpPr>
          <p:cNvPr id="14" name="pole tekstowe 12">
            <a:extLst>
              <a:ext uri="{FF2B5EF4-FFF2-40B4-BE49-F238E27FC236}">
                <a16:creationId xmlns:a16="http://schemas.microsoft.com/office/drawing/2014/main" id="{4CADA76A-4D70-D593-CCC4-0C55CD2564BF}"/>
              </a:ext>
            </a:extLst>
          </p:cNvPr>
          <p:cNvSpPr txBox="1"/>
          <p:nvPr/>
        </p:nvSpPr>
        <p:spPr bwMode="auto">
          <a:xfrm>
            <a:off x="2148894" y="2413756"/>
            <a:ext cx="538480" cy="400110"/>
          </a:xfrm>
          <a:prstGeom prst="rect">
            <a:avLst/>
          </a:prstGeom>
          <a:noFill/>
        </p:spPr>
        <p:txBody>
          <a:bodyPr wrap="square" rtlCol="0">
            <a:spAutoFit/>
          </a:bodyPr>
          <a:lstStyle/>
          <a:p>
            <a:r>
              <a:rPr lang="pl-PL" sz="2000" b="1" dirty="0"/>
              <a:t>a)</a:t>
            </a:r>
          </a:p>
        </p:txBody>
      </p:sp>
      <p:sp>
        <p:nvSpPr>
          <p:cNvPr id="15" name="pole tekstowe 13">
            <a:extLst>
              <a:ext uri="{FF2B5EF4-FFF2-40B4-BE49-F238E27FC236}">
                <a16:creationId xmlns:a16="http://schemas.microsoft.com/office/drawing/2014/main" id="{97C7E54C-6FF3-2811-249E-9414138E53B3}"/>
              </a:ext>
            </a:extLst>
          </p:cNvPr>
          <p:cNvSpPr txBox="1"/>
          <p:nvPr/>
        </p:nvSpPr>
        <p:spPr bwMode="auto">
          <a:xfrm>
            <a:off x="4600366" y="2421084"/>
            <a:ext cx="538480" cy="400110"/>
          </a:xfrm>
          <a:prstGeom prst="rect">
            <a:avLst/>
          </a:prstGeom>
          <a:noFill/>
        </p:spPr>
        <p:txBody>
          <a:bodyPr wrap="square" rtlCol="0">
            <a:spAutoFit/>
          </a:bodyPr>
          <a:lstStyle/>
          <a:p>
            <a:r>
              <a:rPr lang="pl-PL" sz="2000" b="1" dirty="0">
                <a:solidFill>
                  <a:schemeClr val="bg1"/>
                </a:solidFill>
              </a:rPr>
              <a:t>b)</a:t>
            </a:r>
          </a:p>
        </p:txBody>
      </p:sp>
      <p:sp>
        <p:nvSpPr>
          <p:cNvPr id="16" name="pole tekstowe 14">
            <a:extLst>
              <a:ext uri="{FF2B5EF4-FFF2-40B4-BE49-F238E27FC236}">
                <a16:creationId xmlns:a16="http://schemas.microsoft.com/office/drawing/2014/main" id="{C27833CB-5475-7774-05C0-794B7A5A7F9E}"/>
              </a:ext>
            </a:extLst>
          </p:cNvPr>
          <p:cNvSpPr txBox="1"/>
          <p:nvPr/>
        </p:nvSpPr>
        <p:spPr bwMode="auto">
          <a:xfrm>
            <a:off x="7129020" y="2424923"/>
            <a:ext cx="538480" cy="400110"/>
          </a:xfrm>
          <a:prstGeom prst="rect">
            <a:avLst/>
          </a:prstGeom>
          <a:noFill/>
        </p:spPr>
        <p:txBody>
          <a:bodyPr wrap="square" rtlCol="0">
            <a:spAutoFit/>
          </a:bodyPr>
          <a:lstStyle/>
          <a:p>
            <a:r>
              <a:rPr lang="pl-PL" sz="2000" b="1" dirty="0">
                <a:solidFill>
                  <a:schemeClr val="bg1"/>
                </a:solidFill>
              </a:rPr>
              <a:t>c)</a:t>
            </a:r>
          </a:p>
        </p:txBody>
      </p:sp>
      <p:sp>
        <p:nvSpPr>
          <p:cNvPr id="17" name="pole tekstowe 15">
            <a:extLst>
              <a:ext uri="{FF2B5EF4-FFF2-40B4-BE49-F238E27FC236}">
                <a16:creationId xmlns:a16="http://schemas.microsoft.com/office/drawing/2014/main" id="{D2C69E00-C06D-1EED-59F8-289F110952B2}"/>
              </a:ext>
            </a:extLst>
          </p:cNvPr>
          <p:cNvSpPr txBox="1"/>
          <p:nvPr/>
        </p:nvSpPr>
        <p:spPr bwMode="auto">
          <a:xfrm>
            <a:off x="8584639" y="2560514"/>
            <a:ext cx="538480" cy="400110"/>
          </a:xfrm>
          <a:prstGeom prst="rect">
            <a:avLst/>
          </a:prstGeom>
          <a:noFill/>
        </p:spPr>
        <p:txBody>
          <a:bodyPr wrap="square" rtlCol="0">
            <a:spAutoFit/>
          </a:bodyPr>
          <a:lstStyle/>
          <a:p>
            <a:r>
              <a:rPr lang="pl-PL" sz="2000" b="1" dirty="0"/>
              <a:t>d)</a:t>
            </a:r>
          </a:p>
        </p:txBody>
      </p:sp>
      <p:sp>
        <p:nvSpPr>
          <p:cNvPr id="18" name="Textfeld 4">
            <a:extLst>
              <a:ext uri="{FF2B5EF4-FFF2-40B4-BE49-F238E27FC236}">
                <a16:creationId xmlns:a16="http://schemas.microsoft.com/office/drawing/2014/main" id="{2250D49C-35AC-E079-62AA-47743198B19F}"/>
              </a:ext>
            </a:extLst>
          </p:cNvPr>
          <p:cNvSpPr txBox="1"/>
          <p:nvPr/>
        </p:nvSpPr>
        <p:spPr>
          <a:xfrm>
            <a:off x="5243774" y="4857273"/>
            <a:ext cx="6918409" cy="1323439"/>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(sample </a:t>
            </a:r>
            <a:r>
              <a:rPr lang="en-US" altLang="en-US" sz="1600" b="1" dirty="0">
                <a:solidFill>
                  <a:srgbClr val="0070C0"/>
                </a:solidFill>
                <a:cs typeface="Arial" panose="020B0604020202020204" pitchFamily="34" charset="0"/>
              </a:rPr>
              <a:t>IAP10 – dust shot at 2066 m/s – as </a:t>
            </a:r>
            <a:r>
              <a:rPr lang="en-GB" altLang="en-US" sz="1600" b="1" dirty="0">
                <a:solidFill>
                  <a:srgbClr val="0070C0"/>
                </a:solidFill>
                <a:cs typeface="Arial" panose="020B0604020202020204" pitchFamily="34" charset="0"/>
              </a:rPr>
              <a:t>an example):</a:t>
            </a:r>
          </a:p>
          <a:p>
            <a:pPr marL="171450" indent="-171450">
              <a:buFont typeface="Wingdings" panose="05000000000000000000" pitchFamily="2" charset="2"/>
              <a:buChar char="§"/>
            </a:pPr>
            <a:r>
              <a:rPr lang="en-US" sz="1600" dirty="0">
                <a:cs typeface="Arial" panose="020B0604020202020204" pitchFamily="34" charset="0"/>
              </a:rPr>
              <a:t>Large craters with depths down to ~50 µm and diameters up to 120 µm</a:t>
            </a:r>
          </a:p>
          <a:p>
            <a:pPr marL="171450" indent="-171450">
              <a:buFont typeface="Wingdings" panose="05000000000000000000" pitchFamily="2" charset="2"/>
              <a:buChar char="§"/>
            </a:pPr>
            <a:r>
              <a:rPr lang="en-US" sz="1600" dirty="0">
                <a:cs typeface="Arial" panose="020B0604020202020204" pitchFamily="34" charset="0"/>
              </a:rPr>
              <a:t>Around the craters, W coating vanished but remnants found inside the craters</a:t>
            </a:r>
          </a:p>
          <a:p>
            <a:pPr marL="171450" indent="-171450">
              <a:buFont typeface="Wingdings" panose="05000000000000000000" pitchFamily="2" charset="2"/>
              <a:buChar char="§"/>
            </a:pPr>
            <a:r>
              <a:rPr lang="en-US" sz="1600" dirty="0">
                <a:cs typeface="Arial" panose="020B0604020202020204" pitchFamily="34" charset="0"/>
              </a:rPr>
              <a:t>Protruding rims around the crater edge</a:t>
            </a:r>
          </a:p>
          <a:p>
            <a:pPr marL="171450" indent="-171450">
              <a:buFont typeface="Wingdings" panose="05000000000000000000" pitchFamily="2" charset="2"/>
              <a:buChar char="§"/>
            </a:pPr>
            <a:r>
              <a:rPr lang="en-US" sz="1600" dirty="0">
                <a:cs typeface="Arial" panose="020B0604020202020204" pitchFamily="34" charset="0"/>
              </a:rPr>
              <a:t>Highly refined grains at the bottom of the crater as well as cracks</a:t>
            </a:r>
          </a:p>
        </p:txBody>
      </p:sp>
    </p:spTree>
    <p:extLst>
      <p:ext uri="{BB962C8B-B14F-4D97-AF65-F5344CB8AC3E}">
        <p14:creationId xmlns:p14="http://schemas.microsoft.com/office/powerpoint/2010/main" val="35589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B0D802-AAFB-A387-CF0A-E1FABFB00534}"/>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7051D124-D471-BF20-BAE4-DD37406D7D1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sp>
        <p:nvSpPr>
          <p:cNvPr id="5" name="TextBox 4">
            <a:extLst>
              <a:ext uri="{FF2B5EF4-FFF2-40B4-BE49-F238E27FC236}">
                <a16:creationId xmlns:a16="http://schemas.microsoft.com/office/drawing/2014/main" id="{27EC25C1-7B0E-471B-8CB8-6E26EFDF94AA}"/>
              </a:ext>
            </a:extLst>
          </p:cNvPr>
          <p:cNvSpPr txBox="1"/>
          <p:nvPr/>
        </p:nvSpPr>
        <p:spPr>
          <a:xfrm>
            <a:off x="971600" y="2355726"/>
            <a:ext cx="7064755" cy="830997"/>
          </a:xfrm>
          <a:prstGeom prst="rect">
            <a:avLst/>
          </a:prstGeom>
          <a:noFill/>
        </p:spPr>
        <p:txBody>
          <a:bodyPr wrap="none" rtlCol="0">
            <a:spAutoFit/>
          </a:bodyPr>
          <a:lstStyle/>
          <a:p>
            <a:r>
              <a:rPr lang="fi-FI" sz="2400" b="1" dirty="0">
                <a:solidFill>
                  <a:srgbClr val="0070C0"/>
                </a:solidFill>
              </a:rPr>
              <a:t>SP B.2 - </a:t>
            </a:r>
            <a:r>
              <a:rPr lang="en-US" sz="2400" b="1" dirty="0">
                <a:solidFill>
                  <a:srgbClr val="0070C0"/>
                </a:solidFill>
              </a:rPr>
              <a:t>Material migration in toroidal devices</a:t>
            </a:r>
          </a:p>
          <a:p>
            <a:r>
              <a:rPr lang="en-US" sz="2400" b="1" dirty="0">
                <a:solidFill>
                  <a:srgbClr val="0070C0"/>
                </a:solidFill>
              </a:rPr>
              <a:t>SP B.3 - Characterization of plasma-exposed materials</a:t>
            </a:r>
            <a:endParaRPr lang="fi-FI" sz="2400" b="1" dirty="0">
              <a:solidFill>
                <a:srgbClr val="0070C0"/>
              </a:solidFill>
            </a:endParaRPr>
          </a:p>
        </p:txBody>
      </p:sp>
    </p:spTree>
    <p:extLst>
      <p:ext uri="{BB962C8B-B14F-4D97-AF65-F5344CB8AC3E}">
        <p14:creationId xmlns:p14="http://schemas.microsoft.com/office/powerpoint/2010/main" val="3898784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35996D-BA2B-93EC-5531-DE7411A90F6D}"/>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56BD10AE-20C7-A2E4-DACC-42901382CF1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graphicFrame>
        <p:nvGraphicFramePr>
          <p:cNvPr id="5" name="Tabelle 5">
            <a:extLst>
              <a:ext uri="{FF2B5EF4-FFF2-40B4-BE49-F238E27FC236}">
                <a16:creationId xmlns:a16="http://schemas.microsoft.com/office/drawing/2014/main" id="{2939934D-A97D-547B-781A-202A0E745274}"/>
              </a:ext>
            </a:extLst>
          </p:cNvPr>
          <p:cNvGraphicFramePr>
            <a:graphicFrameLocks noGrp="1"/>
          </p:cNvGraphicFramePr>
          <p:nvPr>
            <p:extLst>
              <p:ext uri="{D42A27DB-BD31-4B8C-83A1-F6EECF244321}">
                <p14:modId xmlns:p14="http://schemas.microsoft.com/office/powerpoint/2010/main" val="1671021231"/>
              </p:ext>
            </p:extLst>
          </p:nvPr>
        </p:nvGraphicFramePr>
        <p:xfrm>
          <a:off x="251520" y="908720"/>
          <a:ext cx="11662574" cy="5165598"/>
        </p:xfrm>
        <a:graphic>
          <a:graphicData uri="http://schemas.openxmlformats.org/drawingml/2006/table">
            <a:tbl>
              <a:tblPr firstRow="1" firstCol="1" bandRow="1">
                <a:tableStyleId>{5C22544A-7EE6-4342-B048-85BDC9FD1C3A}</a:tableStyleId>
              </a:tblPr>
              <a:tblGrid>
                <a:gridCol w="1313411">
                  <a:extLst>
                    <a:ext uri="{9D8B030D-6E8A-4147-A177-3AD203B41FA5}">
                      <a16:colId xmlns:a16="http://schemas.microsoft.com/office/drawing/2014/main" val="531328472"/>
                    </a:ext>
                  </a:extLst>
                </a:gridCol>
                <a:gridCol w="2222696">
                  <a:extLst>
                    <a:ext uri="{9D8B030D-6E8A-4147-A177-3AD203B41FA5}">
                      <a16:colId xmlns:a16="http://schemas.microsoft.com/office/drawing/2014/main" val="1334987883"/>
                    </a:ext>
                  </a:extLst>
                </a:gridCol>
                <a:gridCol w="8126467">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WEST campaigns: erosion and deposition patterns on PFUs after WEST Phase 1 (C1-C5) and Phase 2 (C6-C7) operations (CEA)</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WEST campaigns: deposition profiles of He and B on PFUs after WEST Phase 1 operations (RBI)</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WEST campaigns: detailed investigation of selected PFUs, including side faces of marker tiles, after WEST Phase 1 and Phase 2 operations for their erosion, deposition, and surface-modification patterns (MPG)</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AUG manipulator experiments: pre- and post characterization of samples exposed to AUG plasmas for their erosion, deposition, and surface-modification patterns (MPG)</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kern="1200" dirty="0">
                          <a:solidFill>
                            <a:schemeClr val="dk1"/>
                          </a:solidFill>
                          <a:effectLst/>
                          <a:latin typeface="+mn-lt"/>
                          <a:ea typeface="+mn-ea"/>
                          <a:cs typeface="+mn-cs"/>
                        </a:rPr>
                        <a:t>AUG manipulator experiments: deposition profiles of B and D on samples exposed to AUG plasmas (VTT)</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kern="1200" dirty="0">
                          <a:solidFill>
                            <a:schemeClr val="dk1"/>
                          </a:solidFill>
                          <a:effectLst/>
                          <a:latin typeface="+mn-lt"/>
                          <a:ea typeface="+mn-ea"/>
                          <a:cs typeface="+mn-cs"/>
                        </a:rPr>
                        <a:t>W7-X manipulator experiments: erosion and deposition characteristics on manipulator and other samples exposed to OP2 plasmas on W7-X (FZJ)</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4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kern="1200" dirty="0">
                          <a:solidFill>
                            <a:schemeClr val="dk1"/>
                          </a:solidFill>
                          <a:effectLst/>
                          <a:latin typeface="+mn-lt"/>
                          <a:ea typeface="+mn-ea"/>
                          <a:cs typeface="+mn-cs"/>
                        </a:rPr>
                        <a:t>W7-X manipulator experiments: erosion and deposition characteristics of manipulator samples and wall components from OP2 experiments in W7-X (MPG)</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kern="1200" dirty="0">
                          <a:solidFill>
                            <a:schemeClr val="dk1"/>
                          </a:solidFill>
                          <a:effectLst/>
                          <a:latin typeface="+mn-lt"/>
                          <a:ea typeface="+mn-ea"/>
                          <a:cs typeface="+mn-cs"/>
                        </a:rPr>
                        <a:t>WEST campaigns: microscopy investigations of He-exposed PFUs after WEST Phase 1 (CEA)</a:t>
                      </a:r>
                      <a:endParaRPr lang="de-DE" sz="1600" kern="1200" dirty="0">
                        <a:solidFill>
                          <a:schemeClr val="dk1"/>
                        </a:solidFill>
                        <a:effectLst/>
                        <a:latin typeface="+mn-lt"/>
                        <a:ea typeface="+mn-ea"/>
                        <a:cs typeface="+mn-cs"/>
                      </a:endParaRPr>
                    </a:p>
                  </a:txBody>
                  <a:tcPr marL="68580" marR="68580" marT="0" marB="0">
                    <a:solidFill>
                      <a:schemeClr val="accent2">
                        <a:lumMod val="60000"/>
                        <a:lumOff val="40000"/>
                      </a:schemeClr>
                    </a:solidFill>
                  </a:tcPr>
                </a:tc>
                <a:extLst>
                  <a:ext uri="{0D108BD9-81ED-4DB2-BD59-A6C34878D82A}">
                    <a16:rowId xmlns:a16="http://schemas.microsoft.com/office/drawing/2014/main" val="2547814676"/>
                  </a:ext>
                </a:extLst>
              </a:tr>
            </a:tbl>
          </a:graphicData>
        </a:graphic>
      </p:graphicFrame>
      <p:sp>
        <p:nvSpPr>
          <p:cNvPr id="6" name="Titre 1">
            <a:extLst>
              <a:ext uri="{FF2B5EF4-FFF2-40B4-BE49-F238E27FC236}">
                <a16:creationId xmlns:a16="http://schemas.microsoft.com/office/drawing/2014/main" id="{C43DD3F4-B5F8-A7FA-A75C-6A6F7332B6C4}"/>
              </a:ext>
            </a:extLst>
          </p:cNvPr>
          <p:cNvSpPr>
            <a:spLocks noGrp="1"/>
          </p:cNvSpPr>
          <p:nvPr>
            <p:ph type="title"/>
          </p:nvPr>
        </p:nvSpPr>
        <p:spPr>
          <a:xfrm>
            <a:off x="983432" y="192515"/>
            <a:ext cx="9451776" cy="457200"/>
          </a:xfrm>
        </p:spPr>
        <p:txBody>
          <a:bodyPr/>
          <a:lstStyle/>
          <a:p>
            <a:r>
              <a:rPr lang="fr-FR" dirty="0"/>
              <a:t>SP B.2 </a:t>
            </a:r>
            <a:r>
              <a:rPr lang="fr-FR" dirty="0" err="1"/>
              <a:t>deliverables</a:t>
            </a:r>
            <a:r>
              <a:rPr lang="fr-FR" dirty="0"/>
              <a:t> in 2024</a:t>
            </a:r>
          </a:p>
        </p:txBody>
      </p:sp>
    </p:spTree>
    <p:extLst>
      <p:ext uri="{BB962C8B-B14F-4D97-AF65-F5344CB8AC3E}">
        <p14:creationId xmlns:p14="http://schemas.microsoft.com/office/powerpoint/2010/main" val="2561867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E46391-D714-0757-36CD-541F99B53503}"/>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388DFC44-28BD-E618-C9D1-E5AA96D6374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5" name="Titre 1">
            <a:extLst>
              <a:ext uri="{FF2B5EF4-FFF2-40B4-BE49-F238E27FC236}">
                <a16:creationId xmlns:a16="http://schemas.microsoft.com/office/drawing/2014/main" id="{6C52AB1F-1293-03C1-1000-417FA077FA4B}"/>
              </a:ext>
            </a:extLst>
          </p:cNvPr>
          <p:cNvSpPr>
            <a:spLocks noGrp="1"/>
          </p:cNvSpPr>
          <p:nvPr>
            <p:ph type="title"/>
          </p:nvPr>
        </p:nvSpPr>
        <p:spPr>
          <a:xfrm>
            <a:off x="983432" y="192515"/>
            <a:ext cx="9451776" cy="457200"/>
          </a:xfrm>
        </p:spPr>
        <p:txBody>
          <a:bodyPr/>
          <a:lstStyle/>
          <a:p>
            <a:r>
              <a:rPr lang="fr-FR" dirty="0"/>
              <a:t>SP B.3 </a:t>
            </a:r>
            <a:r>
              <a:rPr lang="fr-FR" dirty="0" err="1"/>
              <a:t>deliverables</a:t>
            </a:r>
            <a:r>
              <a:rPr lang="fr-FR" dirty="0"/>
              <a:t> in 2024</a:t>
            </a:r>
          </a:p>
        </p:txBody>
      </p:sp>
      <p:graphicFrame>
        <p:nvGraphicFramePr>
          <p:cNvPr id="6" name="Tabelle 5">
            <a:extLst>
              <a:ext uri="{FF2B5EF4-FFF2-40B4-BE49-F238E27FC236}">
                <a16:creationId xmlns:a16="http://schemas.microsoft.com/office/drawing/2014/main" id="{DF1CAE35-5DF5-1699-562B-0FA2913A8C9F}"/>
              </a:ext>
            </a:extLst>
          </p:cNvPr>
          <p:cNvGraphicFramePr>
            <a:graphicFrameLocks noGrp="1"/>
          </p:cNvGraphicFramePr>
          <p:nvPr>
            <p:extLst>
              <p:ext uri="{D42A27DB-BD31-4B8C-83A1-F6EECF244321}">
                <p14:modId xmlns:p14="http://schemas.microsoft.com/office/powerpoint/2010/main" val="390476594"/>
              </p:ext>
            </p:extLst>
          </p:nvPr>
        </p:nvGraphicFramePr>
        <p:xfrm>
          <a:off x="219544" y="726549"/>
          <a:ext cx="11752912" cy="5303901"/>
        </p:xfrm>
        <a:graphic>
          <a:graphicData uri="http://schemas.openxmlformats.org/drawingml/2006/table">
            <a:tbl>
              <a:tblPr firstRow="1" firstCol="1" bandRow="1">
                <a:tableStyleId>{5C22544A-7EE6-4342-B048-85BDC9FD1C3A}</a:tableStyleId>
              </a:tblPr>
              <a:tblGrid>
                <a:gridCol w="1323585">
                  <a:extLst>
                    <a:ext uri="{9D8B030D-6E8A-4147-A177-3AD203B41FA5}">
                      <a16:colId xmlns:a16="http://schemas.microsoft.com/office/drawing/2014/main" val="531328472"/>
                    </a:ext>
                  </a:extLst>
                </a:gridCol>
                <a:gridCol w="2239913">
                  <a:extLst>
                    <a:ext uri="{9D8B030D-6E8A-4147-A177-3AD203B41FA5}">
                      <a16:colId xmlns:a16="http://schemas.microsoft.com/office/drawing/2014/main" val="1334987883"/>
                    </a:ext>
                  </a:extLst>
                </a:gridCol>
                <a:gridCol w="8189414">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50" dirty="0" err="1">
                          <a:effectLst/>
                          <a:latin typeface="Calibri" panose="020F0502020204030204" pitchFamily="34" charset="0"/>
                          <a:ea typeface="+mn-ea"/>
                          <a:cs typeface="Times New Roman" panose="02020603050405020304" pitchFamily="18" charset="0"/>
                        </a:rPr>
                        <a:t>Activity</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50" dirty="0" err="1">
                          <a:effectLst/>
                        </a:rPr>
                        <a:t>Deliverable</a:t>
                      </a:r>
                      <a:r>
                        <a:rPr lang="de-DE" sz="1250" dirty="0">
                          <a:effectLst/>
                        </a:rPr>
                        <a:t> ID(s)</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50" spc="-15" dirty="0">
                          <a:effectLst/>
                        </a:rPr>
                        <a:t>Title</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Depth profiles and surface morphology of selected B or W+B layers (CIEMAT)</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Surface modifications and fuel content of selected AUG, WEST, W7-X, and PSI-2 samples (FZJ)</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1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Composition of layers on selected WEST </a:t>
                      </a:r>
                      <a:r>
                        <a:rPr lang="en-US" sz="1250" spc="-15" dirty="0" err="1">
                          <a:effectLst/>
                          <a:latin typeface="Calibri" panose="020F0502020204030204" pitchFamily="34" charset="0"/>
                          <a:ea typeface="SimSun" panose="02010600030101010101" pitchFamily="2" charset="-122"/>
                        </a:rPr>
                        <a:t>monoblock</a:t>
                      </a:r>
                      <a:r>
                        <a:rPr lang="en-US" sz="1250" spc="-15" dirty="0">
                          <a:effectLst/>
                          <a:latin typeface="Calibri" panose="020F0502020204030204" pitchFamily="34" charset="0"/>
                          <a:ea typeface="SimSun" panose="02010600030101010101" pitchFamily="2" charset="-122"/>
                        </a:rPr>
                        <a:t> samples (IAP)</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 + 3 PM (AR)</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Surface modifications of selected WEST, W7-X, MAGNUM-PSI, PSI-2, and </a:t>
                      </a:r>
                      <a:r>
                        <a:rPr lang="en-US" sz="1250" spc="-15" dirty="0" err="1">
                          <a:effectLst/>
                          <a:latin typeface="Calibri" panose="020F0502020204030204" pitchFamily="34" charset="0"/>
                          <a:ea typeface="SimSun" panose="02010600030101010101" pitchFamily="2" charset="-122"/>
                        </a:rPr>
                        <a:t>GyM</a:t>
                      </a:r>
                      <a:r>
                        <a:rPr lang="en-US" sz="1250" spc="-15" dirty="0">
                          <a:effectLst/>
                          <a:latin typeface="Calibri" panose="020F0502020204030204" pitchFamily="34" charset="0"/>
                          <a:ea typeface="SimSun" panose="02010600030101010101" pitchFamily="2" charset="-122"/>
                        </a:rPr>
                        <a:t> samples (IPPLM)</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Composition and fuel content of layers on selected WEST </a:t>
                      </a:r>
                      <a:r>
                        <a:rPr lang="en-US" sz="1250" spc="-15" dirty="0" err="1">
                          <a:effectLst/>
                          <a:latin typeface="Calibri" panose="020F0502020204030204" pitchFamily="34" charset="0"/>
                          <a:ea typeface="SimSun" panose="02010600030101010101" pitchFamily="2" charset="-122"/>
                        </a:rPr>
                        <a:t>monoblock</a:t>
                      </a:r>
                      <a:r>
                        <a:rPr lang="en-US" sz="1250" spc="-15" dirty="0">
                          <a:effectLst/>
                          <a:latin typeface="Calibri" panose="020F0502020204030204" pitchFamily="34" charset="0"/>
                          <a:ea typeface="SimSun" panose="02010600030101010101" pitchFamily="2" charset="-122"/>
                        </a:rPr>
                        <a:t> samples (IST)</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Micro- and macroscale composition of layers on selected AUG, WEST, and </a:t>
                      </a:r>
                      <a:r>
                        <a:rPr lang="en-US" sz="1250" spc="-15" dirty="0" err="1">
                          <a:effectLst/>
                          <a:latin typeface="Calibri" panose="020F0502020204030204" pitchFamily="34" charset="0"/>
                          <a:ea typeface="SimSun" panose="02010600030101010101" pitchFamily="2" charset="-122"/>
                        </a:rPr>
                        <a:t>GyM</a:t>
                      </a:r>
                      <a:r>
                        <a:rPr lang="en-US" sz="1250" spc="-15" dirty="0">
                          <a:effectLst/>
                          <a:latin typeface="Calibri" panose="020F0502020204030204" pitchFamily="34" charset="0"/>
                          <a:ea typeface="SimSun" panose="02010600030101010101" pitchFamily="2" charset="-122"/>
                        </a:rPr>
                        <a:t> samples (JSI)</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Surface modifications and erosion/deposition profiles of samples and wall tiles from AUG, WEST, W7-X, and MAGNUM-PSI (MPG)</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Surface modifications and composition of layers on  selected WEST </a:t>
                      </a:r>
                      <a:r>
                        <a:rPr lang="en-US" sz="1250" spc="-15" dirty="0" err="1">
                          <a:effectLst/>
                          <a:latin typeface="Calibri" panose="020F0502020204030204" pitchFamily="34" charset="0"/>
                          <a:ea typeface="SimSun" panose="02010600030101010101" pitchFamily="2" charset="-122"/>
                        </a:rPr>
                        <a:t>monoblock</a:t>
                      </a:r>
                      <a:r>
                        <a:rPr lang="en-US" sz="1250" spc="-15" dirty="0">
                          <a:effectLst/>
                          <a:latin typeface="Calibri" panose="020F0502020204030204" pitchFamily="34" charset="0"/>
                          <a:ea typeface="SimSun" panose="02010600030101010101" pitchFamily="2" charset="-122"/>
                        </a:rPr>
                        <a:t> and </a:t>
                      </a:r>
                      <a:r>
                        <a:rPr lang="en-US" sz="1250" spc="-15" dirty="0" err="1">
                          <a:effectLst/>
                          <a:latin typeface="Calibri" panose="020F0502020204030204" pitchFamily="34" charset="0"/>
                          <a:ea typeface="SimSun" panose="02010600030101010101" pitchFamily="2" charset="-122"/>
                        </a:rPr>
                        <a:t>GyM</a:t>
                      </a:r>
                      <a:r>
                        <a:rPr lang="en-US" sz="1250" spc="-15" dirty="0">
                          <a:effectLst/>
                          <a:latin typeface="Calibri" panose="020F0502020204030204" pitchFamily="34" charset="0"/>
                          <a:ea typeface="SimSun" panose="02010600030101010101" pitchFamily="2" charset="-122"/>
                        </a:rPr>
                        <a:t> samples (NCSRD)</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Micro- and macroscale composition of layers on selected AUG, WEST, MAGNUM-PSI, and PSI-2 samples (RBI)</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kern="1200" dirty="0">
                          <a:solidFill>
                            <a:schemeClr val="dk1"/>
                          </a:solidFill>
                          <a:effectLst/>
                          <a:latin typeface="+mn-lt"/>
                          <a:ea typeface="+mn-ea"/>
                          <a:cs typeface="+mn-cs"/>
                        </a:rPr>
                        <a:t>Erosion and deposition patterns on selected WEST </a:t>
                      </a:r>
                      <a:r>
                        <a:rPr lang="en-US" sz="1250" kern="1200" dirty="0" err="1">
                          <a:solidFill>
                            <a:schemeClr val="dk1"/>
                          </a:solidFill>
                          <a:effectLst/>
                          <a:latin typeface="+mn-lt"/>
                          <a:ea typeface="+mn-ea"/>
                          <a:cs typeface="+mn-cs"/>
                        </a:rPr>
                        <a:t>monoblock</a:t>
                      </a:r>
                      <a:r>
                        <a:rPr lang="en-US" sz="1250" kern="1200" dirty="0">
                          <a:solidFill>
                            <a:schemeClr val="dk1"/>
                          </a:solidFill>
                          <a:effectLst/>
                          <a:latin typeface="+mn-lt"/>
                          <a:ea typeface="+mn-ea"/>
                          <a:cs typeface="+mn-cs"/>
                        </a:rPr>
                        <a:t> samples as well composition of plasma-exposed B, W, or W+B layers (VR)</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250" spc="-15" dirty="0">
                          <a:effectLst/>
                          <a:latin typeface="Calibri" panose="020F0502020204030204" pitchFamily="34" charset="0"/>
                          <a:ea typeface="SimSun" panose="02010600030101010101" pitchFamily="2" charset="-122"/>
                        </a:rPr>
                        <a:t>Depth profiles and composition of deposited layers of selected samples from AUG, WEST, W7-X, and MAGNUM-PSI (VTT)</a:t>
                      </a:r>
                      <a:endParaRPr lang="de-DE" sz="1250" kern="1200" dirty="0">
                        <a:solidFill>
                          <a:schemeClr val="dk1"/>
                        </a:solidFill>
                        <a:effectLst/>
                        <a:latin typeface="+mn-lt"/>
                        <a:ea typeface="+mn-ea"/>
                        <a:cs typeface="+mn-cs"/>
                      </a:endParaRPr>
                    </a:p>
                  </a:txBody>
                  <a:tcPr marL="68580" marR="68580" marT="0" marB="0">
                    <a:solidFill>
                      <a:schemeClr val="accent4">
                        <a:lumMod val="60000"/>
                        <a:lumOff val="40000"/>
                      </a:schemeClr>
                    </a:solidFill>
                  </a:tcPr>
                </a:tc>
                <a:extLst>
                  <a:ext uri="{0D108BD9-81ED-4DB2-BD59-A6C34878D82A}">
                    <a16:rowId xmlns:a16="http://schemas.microsoft.com/office/drawing/2014/main" val="1389450369"/>
                  </a:ext>
                </a:extLst>
              </a:tr>
            </a:tbl>
          </a:graphicData>
        </a:graphic>
      </p:graphicFrame>
    </p:spTree>
    <p:extLst>
      <p:ext uri="{BB962C8B-B14F-4D97-AF65-F5344CB8AC3E}">
        <p14:creationId xmlns:p14="http://schemas.microsoft.com/office/powerpoint/2010/main" val="426388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38F097-88F5-C6FD-1D8A-267F5B4F49C7}"/>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9A26CE5B-C44A-700E-3A07-0C9820482E0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Titre 1">
            <a:extLst>
              <a:ext uri="{FF2B5EF4-FFF2-40B4-BE49-F238E27FC236}">
                <a16:creationId xmlns:a16="http://schemas.microsoft.com/office/drawing/2014/main" id="{4C1DD114-4348-4E24-70B2-43F681CE2ECA}"/>
              </a:ext>
            </a:extLst>
          </p:cNvPr>
          <p:cNvSpPr>
            <a:spLocks noGrp="1"/>
          </p:cNvSpPr>
          <p:nvPr>
            <p:ph type="title"/>
          </p:nvPr>
        </p:nvSpPr>
        <p:spPr>
          <a:xfrm>
            <a:off x="983432" y="192515"/>
            <a:ext cx="9451776" cy="457200"/>
          </a:xfrm>
        </p:spPr>
        <p:txBody>
          <a:bodyPr/>
          <a:lstStyle/>
          <a:p>
            <a:r>
              <a:rPr lang="fr-FR" dirty="0"/>
              <a:t>Introduction and original plans of SP B in 2024</a:t>
            </a:r>
          </a:p>
        </p:txBody>
      </p:sp>
      <p:sp>
        <p:nvSpPr>
          <p:cNvPr id="8" name="Textfeld 4">
            <a:extLst>
              <a:ext uri="{FF2B5EF4-FFF2-40B4-BE49-F238E27FC236}">
                <a16:creationId xmlns:a16="http://schemas.microsoft.com/office/drawing/2014/main" id="{402C6952-E332-4A64-DBD1-2C0B2345ECFA}"/>
              </a:ext>
            </a:extLst>
          </p:cNvPr>
          <p:cNvSpPr txBox="1"/>
          <p:nvPr/>
        </p:nvSpPr>
        <p:spPr>
          <a:xfrm>
            <a:off x="107504" y="756901"/>
            <a:ext cx="11833484" cy="4922694"/>
          </a:xfrm>
          <a:prstGeom prst="rect">
            <a:avLst/>
          </a:prstGeom>
          <a:noFill/>
          <a:ln w="12700">
            <a:noFill/>
          </a:ln>
        </p:spPr>
        <p:txBody>
          <a:bodyPr wrap="square" rtlCol="0">
            <a:spAutoFit/>
          </a:bodyPr>
          <a:lstStyle/>
          <a:p>
            <a:pPr>
              <a:lnSpc>
                <a:spcPct val="113000"/>
              </a:lnSpc>
            </a:pPr>
            <a:r>
              <a:rPr lang="fi-FI" sz="1600" dirty="0">
                <a:cs typeface="Arial" panose="020B0604020202020204" pitchFamily="34" charset="0"/>
              </a:rPr>
              <a:t>SP B </a:t>
            </a:r>
            <a:r>
              <a:rPr lang="fi-FI" sz="1600" dirty="0" err="1">
                <a:cs typeface="Arial" panose="020B0604020202020204" pitchFamily="34" charset="0"/>
              </a:rPr>
              <a:t>has</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FF0000"/>
                </a:solidFill>
                <a:cs typeface="Arial" panose="020B0604020202020204" pitchFamily="34" charset="0"/>
              </a:rPr>
              <a:t>same</a:t>
            </a:r>
            <a:r>
              <a:rPr lang="fi-FI" sz="1600" b="1" dirty="0">
                <a:solidFill>
                  <a:srgbClr val="FF0000"/>
                </a:solidFill>
                <a:cs typeface="Arial" panose="020B0604020202020204" pitchFamily="34" charset="0"/>
              </a:rPr>
              <a:t> main </a:t>
            </a:r>
            <a:r>
              <a:rPr lang="fi-FI" sz="1600" b="1" dirty="0" err="1">
                <a:solidFill>
                  <a:srgbClr val="FF0000"/>
                </a:solidFill>
                <a:cs typeface="Arial" panose="020B0604020202020204" pitchFamily="34" charset="0"/>
              </a:rPr>
              <a:t>activity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areas</a:t>
            </a:r>
            <a:r>
              <a:rPr lang="fi-FI" sz="1600" b="1" dirty="0">
                <a:solidFill>
                  <a:srgbClr val="FF0000"/>
                </a:solidFill>
                <a:cs typeface="Arial" panose="020B0604020202020204" pitchFamily="34" charset="0"/>
              </a:rPr>
              <a:t> (SP B.1, SP B.2, SP B.3, SP B.4, and SP B.5) in 2024 </a:t>
            </a:r>
            <a:r>
              <a:rPr lang="fi-FI" sz="1600" dirty="0">
                <a:cs typeface="Arial" panose="020B0604020202020204" pitchFamily="34" charset="0"/>
              </a:rPr>
              <a:t>as </a:t>
            </a:r>
            <a:r>
              <a:rPr lang="fi-FI" sz="1600" dirty="0" err="1">
                <a:cs typeface="Arial" panose="020B0604020202020204" pitchFamily="34" charset="0"/>
              </a:rPr>
              <a:t>before</a:t>
            </a:r>
            <a:r>
              <a:rPr lang="fi-FI" sz="1600" dirty="0">
                <a:cs typeface="Arial" panose="020B0604020202020204" pitchFamily="34" charset="0"/>
              </a:rPr>
              <a:t> plus </a:t>
            </a:r>
            <a:r>
              <a:rPr lang="fi-FI" sz="1600" b="1" dirty="0">
                <a:solidFill>
                  <a:srgbClr val="FF0000"/>
                </a:solidFill>
                <a:cs typeface="Arial" panose="020B0604020202020204" pitchFamily="34" charset="0"/>
              </a:rPr>
              <a:t>a </a:t>
            </a:r>
            <a:r>
              <a:rPr lang="fi-FI" sz="1600" b="1" dirty="0" err="1">
                <a:solidFill>
                  <a:srgbClr val="FF0000"/>
                </a:solidFill>
                <a:cs typeface="Arial" panose="020B0604020202020204" pitchFamily="34" charset="0"/>
              </a:rPr>
              <a:t>new</a:t>
            </a:r>
            <a:r>
              <a:rPr lang="fi-FI" sz="1600" b="1" dirty="0">
                <a:solidFill>
                  <a:srgbClr val="FF0000"/>
                </a:solidFill>
                <a:cs typeface="Arial" panose="020B0604020202020204" pitchFamily="34" charset="0"/>
              </a:rPr>
              <a:t> SP B.6</a:t>
            </a:r>
            <a:r>
              <a:rPr lang="fi-FI" sz="1600" dirty="0">
                <a:cs typeface="Arial" panose="020B0604020202020204" pitchFamily="34" charset="0"/>
              </a:rPr>
              <a:t>:</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B.1: </a:t>
            </a:r>
            <a:r>
              <a:rPr lang="en-US" sz="1600" b="1" dirty="0">
                <a:solidFill>
                  <a:srgbClr val="0070C0"/>
                </a:solidFill>
                <a:cs typeface="Arial" panose="020B0604020202020204" pitchFamily="34" charset="0"/>
              </a:rPr>
              <a:t>Physics of erosion and deposition - </a:t>
            </a:r>
            <a:r>
              <a:rPr lang="fi-FI" sz="1600" b="1" dirty="0" err="1">
                <a:solidFill>
                  <a:srgbClr val="0070C0"/>
                </a:solidFill>
                <a:cs typeface="Arial" panose="020B0604020202020204" pitchFamily="34" charset="0"/>
              </a:rPr>
              <a:t>focus</a:t>
            </a:r>
            <a:r>
              <a:rPr lang="fi-FI" sz="1600" b="1" dirty="0">
                <a:solidFill>
                  <a:srgbClr val="0070C0"/>
                </a:solidFill>
                <a:cs typeface="Arial" panose="020B0604020202020204" pitchFamily="34" charset="0"/>
              </a:rPr>
              <a:t> on cross-</a:t>
            </a:r>
            <a:r>
              <a:rPr lang="fi-FI" sz="1600" b="1" dirty="0" err="1">
                <a:solidFill>
                  <a:srgbClr val="0070C0"/>
                </a:solidFill>
                <a:cs typeface="Arial" panose="020B0604020202020204" pitchFamily="34" charset="0"/>
              </a:rPr>
              <a:t>machine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investigations</a:t>
            </a:r>
            <a:r>
              <a:rPr lang="fi-FI" sz="1600" b="1" dirty="0">
                <a:solidFill>
                  <a:srgbClr val="0070C0"/>
                </a:solidFill>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Impact</a:t>
            </a:r>
            <a:r>
              <a:rPr lang="fi-FI" sz="1400" dirty="0">
                <a:cs typeface="Arial" panose="020B0604020202020204" pitchFamily="34" charset="0"/>
              </a:rPr>
              <a:t> of </a:t>
            </a:r>
            <a:r>
              <a:rPr lang="fi-FI" sz="1400" dirty="0" err="1">
                <a:cs typeface="Arial" panose="020B0604020202020204" pitchFamily="34" charset="0"/>
              </a:rPr>
              <a:t>flux</a:t>
            </a:r>
            <a:r>
              <a:rPr lang="fi-FI" sz="1400" dirty="0">
                <a:cs typeface="Arial" panose="020B0604020202020204" pitchFamily="34" charset="0"/>
              </a:rPr>
              <a:t> on </a:t>
            </a: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continuation</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2023); </a:t>
            </a:r>
            <a:r>
              <a:rPr lang="fi-FI" sz="1400" dirty="0" err="1">
                <a:cs typeface="Arial" panose="020B0604020202020204" pitchFamily="34" charset="0"/>
              </a:rPr>
              <a:t>extend</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investigations</a:t>
            </a:r>
            <a:r>
              <a:rPr lang="fi-FI" sz="1400" dirty="0">
                <a:cs typeface="Arial" panose="020B0604020202020204" pitchFamily="34" charset="0"/>
              </a:rPr>
              <a:t> to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with</a:t>
            </a:r>
            <a:r>
              <a:rPr lang="fi-FI" sz="1400" dirty="0">
                <a:cs typeface="Arial" panose="020B0604020202020204" pitchFamily="34" charset="0"/>
              </a:rPr>
              <a:t> </a:t>
            </a:r>
            <a:r>
              <a:rPr lang="fi-FI" sz="1400" dirty="0" err="1">
                <a:cs typeface="Arial" panose="020B0604020202020204" pitchFamily="34" charset="0"/>
              </a:rPr>
              <a:t>re-deposited</a:t>
            </a:r>
            <a:r>
              <a:rPr lang="fi-FI" sz="1400" dirty="0">
                <a:cs typeface="Arial" panose="020B0604020202020204" pitchFamily="34" charset="0"/>
              </a:rPr>
              <a:t> W</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Include</a:t>
            </a:r>
            <a:r>
              <a:rPr lang="fi-FI" sz="1400" dirty="0">
                <a:cs typeface="Arial" panose="020B0604020202020204" pitchFamily="34" charset="0"/>
              </a:rPr>
              <a:t> B-</a:t>
            </a:r>
            <a:r>
              <a:rPr lang="fi-FI" sz="1400" dirty="0" err="1">
                <a:cs typeface="Arial" panose="020B0604020202020204" pitchFamily="34" charset="0"/>
              </a:rPr>
              <a:t>containing</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and </a:t>
            </a:r>
            <a:r>
              <a:rPr lang="fi-FI" sz="1400" dirty="0" err="1">
                <a:cs typeface="Arial" panose="020B0604020202020204" pitchFamily="34" charset="0"/>
              </a:rPr>
              <a:t>dust-impact</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agenda</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B.2: </a:t>
            </a:r>
            <a:r>
              <a:rPr lang="fi-FI" sz="1600" b="1" dirty="0" err="1">
                <a:solidFill>
                  <a:srgbClr val="0070C0"/>
                </a:solidFill>
                <a:cs typeface="Arial" panose="020B0604020202020204" pitchFamily="34" charset="0"/>
              </a:rPr>
              <a:t>Material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migration</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toroidal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devices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concentrate</a:t>
            </a:r>
            <a:r>
              <a:rPr lang="fi-FI" sz="1600" b="1" dirty="0">
                <a:solidFill>
                  <a:srgbClr val="0070C0"/>
                </a:solidFill>
                <a:cs typeface="Arial" panose="020B0604020202020204" pitchFamily="34" charset="0"/>
              </a:rPr>
              <a:t> on WEST ITER-</a:t>
            </a:r>
            <a:r>
              <a:rPr lang="fi-FI" sz="1600" b="1" dirty="0" err="1">
                <a:solidFill>
                  <a:srgbClr val="0070C0"/>
                </a:solidFill>
                <a:cs typeface="Arial" panose="020B0604020202020204" pitchFamily="34" charset="0"/>
              </a:rPr>
              <a:t>like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PFUs</a:t>
            </a:r>
            <a:r>
              <a:rPr lang="fi-FI" sz="1600" b="1" dirty="0">
                <a:solidFill>
                  <a:srgbClr val="0070C0"/>
                </a:solidFill>
                <a:cs typeface="Arial" panose="020B0604020202020204" pitchFamily="34" charset="0"/>
              </a:rPr>
              <a:t> and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boronization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studies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Analyses</a:t>
            </a:r>
            <a:r>
              <a:rPr lang="fi-FI" sz="1400" dirty="0">
                <a:cs typeface="Arial" panose="020B0604020202020204" pitchFamily="34" charset="0"/>
              </a:rPr>
              <a:t> of WEST C3-C5 </a:t>
            </a:r>
            <a:r>
              <a:rPr lang="fi-FI" sz="1400" dirty="0" err="1">
                <a:cs typeface="Arial" panose="020B0604020202020204" pitchFamily="34" charset="0"/>
              </a:rPr>
              <a:t>marker</a:t>
            </a:r>
            <a:r>
              <a:rPr lang="fi-FI" sz="1400" dirty="0">
                <a:cs typeface="Arial" panose="020B0604020202020204" pitchFamily="34" charset="0"/>
              </a:rPr>
              <a:t> </a:t>
            </a:r>
            <a:r>
              <a:rPr lang="fi-FI" sz="1400" dirty="0" err="1">
                <a:cs typeface="Arial" panose="020B0604020202020204" pitchFamily="34" charset="0"/>
              </a:rPr>
              <a:t>tiles</a:t>
            </a:r>
            <a:r>
              <a:rPr lang="fi-FI" sz="1400" dirty="0">
                <a:cs typeface="Arial" panose="020B0604020202020204" pitchFamily="34" charset="0"/>
              </a:rPr>
              <a:t> and </a:t>
            </a:r>
            <a:r>
              <a:rPr lang="fi-FI" sz="1400" dirty="0" err="1">
                <a:cs typeface="Arial" panose="020B0604020202020204" pitchFamily="34" charset="0"/>
              </a:rPr>
              <a:t>monoblock</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once</a:t>
            </a:r>
            <a:r>
              <a:rPr lang="fi-FI" sz="1400" dirty="0">
                <a:cs typeface="Arial" panose="020B0604020202020204" pitchFamily="34" charset="0"/>
              </a:rPr>
              <a:t> </a:t>
            </a:r>
            <a:r>
              <a:rPr lang="fi-FI" sz="1400" dirty="0" err="1">
                <a:cs typeface="Arial" panose="020B0604020202020204" pitchFamily="34" charset="0"/>
              </a:rPr>
              <a:t>available</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Production</a:t>
            </a:r>
            <a:r>
              <a:rPr lang="fi-FI" sz="1400" dirty="0">
                <a:cs typeface="Arial" panose="020B0604020202020204" pitchFamily="34" charset="0"/>
              </a:rPr>
              <a:t> of </a:t>
            </a:r>
            <a:r>
              <a:rPr lang="fi-FI" sz="1400" dirty="0" err="1">
                <a:cs typeface="Arial" panose="020B0604020202020204" pitchFamily="34" charset="0"/>
              </a:rPr>
              <a:t>samples</a:t>
            </a:r>
            <a:r>
              <a:rPr lang="fi-FI" sz="1400" dirty="0">
                <a:cs typeface="Arial" panose="020B0604020202020204" pitchFamily="34" charset="0"/>
              </a:rPr>
              <a:t> for </a:t>
            </a:r>
            <a:r>
              <a:rPr lang="fi-FI" sz="1400" dirty="0" err="1">
                <a:cs typeface="Arial" panose="020B0604020202020204" pitchFamily="34" charset="0"/>
              </a:rPr>
              <a:t>boronization</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and </a:t>
            </a:r>
            <a:r>
              <a:rPr lang="fi-FI" sz="1400" dirty="0" err="1">
                <a:cs typeface="Arial" panose="020B0604020202020204" pitchFamily="34" charset="0"/>
              </a:rPr>
              <a:t>analyses</a:t>
            </a:r>
            <a:r>
              <a:rPr lang="fi-FI" sz="1400" dirty="0">
                <a:cs typeface="Arial" panose="020B0604020202020204" pitchFamily="34" charset="0"/>
              </a:rPr>
              <a:t> of AUG/WEST </a:t>
            </a:r>
            <a:r>
              <a:rPr lang="fi-FI" sz="1400" dirty="0" err="1">
                <a:cs typeface="Arial" panose="020B0604020202020204" pitchFamily="34" charset="0"/>
              </a:rPr>
              <a:t>components</a:t>
            </a:r>
            <a:r>
              <a:rPr lang="fi-FI" sz="1400" dirty="0">
                <a:cs typeface="Arial" panose="020B0604020202020204" pitchFamily="34" charset="0"/>
              </a:rPr>
              <a:t> for </a:t>
            </a:r>
            <a:r>
              <a:rPr lang="fi-FI" sz="1400" dirty="0" err="1">
                <a:cs typeface="Arial" panose="020B0604020202020204" pitchFamily="34" charset="0"/>
              </a:rPr>
              <a:t>their</a:t>
            </a:r>
            <a:r>
              <a:rPr lang="fi-FI" sz="1400" dirty="0">
                <a:cs typeface="Arial" panose="020B0604020202020204" pitchFamily="34" charset="0"/>
              </a:rPr>
              <a:t> B </a:t>
            </a:r>
            <a:r>
              <a:rPr lang="fi-FI" sz="1400" dirty="0" err="1">
                <a:cs typeface="Arial" panose="020B0604020202020204" pitchFamily="34" charset="0"/>
              </a:rPr>
              <a:t>profiles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Continue</a:t>
            </a:r>
            <a:r>
              <a:rPr lang="fi-FI" sz="1400" dirty="0">
                <a:cs typeface="Arial" panose="020B0604020202020204" pitchFamily="34" charset="0"/>
              </a:rPr>
              <a:t> </a:t>
            </a:r>
            <a:r>
              <a:rPr lang="fi-FI" sz="1400" dirty="0" err="1">
                <a:cs typeface="Arial" panose="020B0604020202020204" pitchFamily="34" charset="0"/>
              </a:rPr>
              <a:t>analysis</a:t>
            </a:r>
            <a:r>
              <a:rPr lang="fi-FI" sz="1400" dirty="0">
                <a:cs typeface="Arial" panose="020B0604020202020204" pitchFamily="34" charset="0"/>
              </a:rPr>
              <a:t> of </a:t>
            </a:r>
            <a:r>
              <a:rPr lang="fi-FI" sz="1400" dirty="0" err="1">
                <a:cs typeface="Arial" panose="020B0604020202020204" pitchFamily="34" charset="0"/>
              </a:rPr>
              <a:t>varying</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W7-X</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B.3: </a:t>
            </a:r>
            <a:r>
              <a:rPr lang="fi-FI" sz="1600" b="1" dirty="0" err="1">
                <a:solidFill>
                  <a:srgbClr val="0070C0"/>
                </a:solidFill>
                <a:cs typeface="Arial" panose="020B0604020202020204" pitchFamily="34" charset="0"/>
              </a:rPr>
              <a:t>Characterization</a:t>
            </a:r>
            <a:r>
              <a:rPr lang="fi-FI" sz="1600" b="1" dirty="0">
                <a:solidFill>
                  <a:srgbClr val="0070C0"/>
                </a:solidFill>
                <a:cs typeface="Arial" panose="020B0604020202020204" pitchFamily="34" charset="0"/>
              </a:rPr>
              <a:t> of plasma-</a:t>
            </a:r>
            <a:r>
              <a:rPr lang="fi-FI" sz="1600" b="1" dirty="0" err="1">
                <a:solidFill>
                  <a:srgbClr val="0070C0"/>
                </a:solidFill>
                <a:cs typeface="Arial" panose="020B0604020202020204" pitchFamily="34" charset="0"/>
              </a:rPr>
              <a:t>exposed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materials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coming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SP B.1 and SP B.2 (+ SP B.4)</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B.4: </a:t>
            </a:r>
            <a:r>
              <a:rPr lang="en-US" sz="1600" b="1" dirty="0">
                <a:solidFill>
                  <a:srgbClr val="0070C0"/>
                </a:solidFill>
                <a:cs typeface="Arial" panose="020B0604020202020204" pitchFamily="34" charset="0"/>
              </a:rPr>
              <a:t>Reference coatings for ITER and DEMO - </a:t>
            </a:r>
            <a:r>
              <a:rPr lang="fi-FI" sz="1600" b="1" dirty="0" err="1">
                <a:solidFill>
                  <a:srgbClr val="0070C0"/>
                </a:solidFill>
                <a:cs typeface="Arial" panose="020B0604020202020204" pitchFamily="34" charset="0"/>
              </a:rPr>
              <a:t>production</a:t>
            </a:r>
            <a:r>
              <a:rPr lang="fi-FI" sz="1600" b="1" dirty="0">
                <a:solidFill>
                  <a:srgbClr val="0070C0"/>
                </a:solidFill>
                <a:cs typeface="Arial" panose="020B0604020202020204" pitchFamily="34" charset="0"/>
              </a:rPr>
              <a:t> of B and W </a:t>
            </a:r>
            <a:r>
              <a:rPr lang="fi-FI" sz="1600" b="1" dirty="0" err="1">
                <a:solidFill>
                  <a:srgbClr val="0070C0"/>
                </a:solidFill>
                <a:cs typeface="Arial" panose="020B0604020202020204" pitchFamily="34" charset="0"/>
              </a:rPr>
              <a:t>layers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Includes</a:t>
            </a:r>
            <a:r>
              <a:rPr lang="fi-FI" sz="1400" dirty="0">
                <a:cs typeface="Arial" panose="020B0604020202020204" pitchFamily="34" charset="0"/>
              </a:rPr>
              <a:t> </a:t>
            </a:r>
            <a:r>
              <a:rPr lang="fi-FI" sz="1400" dirty="0" err="1">
                <a:cs typeface="Arial" panose="020B0604020202020204" pitchFamily="34" charset="0"/>
              </a:rPr>
              <a:t>coatings</a:t>
            </a:r>
            <a:r>
              <a:rPr lang="fi-FI" sz="1400" dirty="0">
                <a:cs typeface="Arial" panose="020B0604020202020204" pitchFamily="34" charset="0"/>
              </a:rPr>
              <a:t> </a:t>
            </a:r>
            <a:r>
              <a:rPr lang="fi-FI" sz="1400" dirty="0" err="1">
                <a:cs typeface="Arial" panose="020B0604020202020204" pitchFamily="34" charset="0"/>
              </a:rPr>
              <a:t>simulating</a:t>
            </a:r>
            <a:r>
              <a:rPr lang="fi-FI" sz="1400" dirty="0">
                <a:cs typeface="Arial" panose="020B0604020202020204" pitchFamily="34" charset="0"/>
              </a:rPr>
              <a:t> </a:t>
            </a:r>
            <a:r>
              <a:rPr lang="fi-FI" sz="1400" dirty="0" err="1">
                <a:cs typeface="Arial" panose="020B0604020202020204" pitchFamily="34" charset="0"/>
              </a:rPr>
              <a:t>re-deposits</a:t>
            </a:r>
            <a:r>
              <a:rPr lang="fi-FI" sz="1400" dirty="0">
                <a:cs typeface="Arial" panose="020B0604020202020204" pitchFamily="34" charset="0"/>
              </a:rPr>
              <a:t> </a:t>
            </a:r>
            <a:r>
              <a:rPr lang="fi-FI" sz="1400" dirty="0" err="1">
                <a:cs typeface="Arial" panose="020B0604020202020204" pitchFamily="34" charset="0"/>
              </a:rPr>
              <a:t>following</a:t>
            </a:r>
            <a:r>
              <a:rPr lang="fi-FI" sz="1400" dirty="0">
                <a:cs typeface="Arial" panose="020B0604020202020204" pitchFamily="34" charset="0"/>
              </a:rPr>
              <a:t> </a:t>
            </a:r>
            <a:r>
              <a:rPr lang="fi-FI" sz="1400" dirty="0" err="1">
                <a:cs typeface="Arial" panose="020B0604020202020204" pitchFamily="34" charset="0"/>
              </a:rPr>
              <a:t>material</a:t>
            </a:r>
            <a:r>
              <a:rPr lang="fi-FI" sz="1400" dirty="0">
                <a:cs typeface="Arial" panose="020B0604020202020204" pitchFamily="34" charset="0"/>
              </a:rPr>
              <a:t> </a:t>
            </a:r>
            <a:r>
              <a:rPr lang="fi-FI" sz="1400" dirty="0" err="1">
                <a:cs typeface="Arial" panose="020B0604020202020204" pitchFamily="34" charset="0"/>
              </a:rPr>
              <a:t>migration</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B.5: </a:t>
            </a:r>
            <a:r>
              <a:rPr lang="en-US" sz="1600" b="1" dirty="0">
                <a:solidFill>
                  <a:srgbClr val="0070C0"/>
                </a:solidFill>
                <a:cs typeface="Arial" panose="020B0604020202020204" pitchFamily="34" charset="0"/>
              </a:rPr>
              <a:t>Production of metallic dust in toroidal devices – as in 2023 but include also detailed dust analyses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Studying</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formation</a:t>
            </a:r>
            <a:r>
              <a:rPr lang="fi-FI" sz="1400" dirty="0">
                <a:cs typeface="Arial" panose="020B0604020202020204" pitchFamily="34" charset="0"/>
              </a:rPr>
              <a:t> of B and W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in </a:t>
            </a:r>
            <a:r>
              <a:rPr lang="fi-FI" sz="1400" dirty="0" err="1">
                <a:cs typeface="Arial" panose="020B0604020202020204" pitchFamily="34" charset="0"/>
              </a:rPr>
              <a:t>varying</a:t>
            </a:r>
            <a:r>
              <a:rPr lang="fi-FI" sz="1400" dirty="0">
                <a:cs typeface="Arial" panose="020B0604020202020204" pitchFamily="34" charset="0"/>
              </a:rPr>
              <a:t> </a:t>
            </a:r>
            <a:r>
              <a:rPr lang="fi-FI" sz="1400" dirty="0" err="1">
                <a:cs typeface="Arial" panose="020B0604020202020204" pitchFamily="34" charset="0"/>
              </a:rPr>
              <a:t>operational</a:t>
            </a:r>
            <a:r>
              <a:rPr lang="fi-FI" sz="1400" dirty="0">
                <a:cs typeface="Arial" panose="020B0604020202020204" pitchFamily="34" charset="0"/>
              </a:rPr>
              <a:t> </a:t>
            </a:r>
            <a:r>
              <a:rPr lang="fi-FI" sz="1400" dirty="0" err="1">
                <a:cs typeface="Arial" panose="020B0604020202020204" pitchFamily="34" charset="0"/>
              </a:rPr>
              <a:t>conditions</a:t>
            </a:r>
            <a:r>
              <a:rPr lang="fi-FI" sz="1400" dirty="0">
                <a:cs typeface="Arial" panose="020B0604020202020204" pitchFamily="34" charset="0"/>
              </a:rPr>
              <a:t>, </a:t>
            </a:r>
            <a:r>
              <a:rPr lang="fi-FI" sz="1400" dirty="0" err="1">
                <a:cs typeface="Arial" panose="020B0604020202020204" pitchFamily="34" charset="0"/>
              </a:rPr>
              <a:t>including</a:t>
            </a:r>
            <a:r>
              <a:rPr lang="fi-FI" sz="1400" dirty="0">
                <a:cs typeface="Arial" panose="020B0604020202020204" pitchFamily="34" charset="0"/>
              </a:rPr>
              <a:t> </a:t>
            </a:r>
            <a:r>
              <a:rPr lang="fi-FI" sz="1400" dirty="0" err="1">
                <a:cs typeface="Arial" panose="020B0604020202020204" pitchFamily="34" charset="0"/>
              </a:rPr>
              <a:t>water</a:t>
            </a:r>
            <a:r>
              <a:rPr lang="fi-FI" sz="1400" dirty="0">
                <a:cs typeface="Arial" panose="020B0604020202020204" pitchFamily="34" charset="0"/>
              </a:rPr>
              <a:t> and air </a:t>
            </a:r>
            <a:r>
              <a:rPr lang="fi-FI" sz="1400" dirty="0" err="1">
                <a:cs typeface="Arial" panose="020B0604020202020204" pitchFamily="34" charset="0"/>
              </a:rPr>
              <a:t>leaks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Analyses</a:t>
            </a:r>
            <a:r>
              <a:rPr lang="fi-FI" sz="1400" dirty="0">
                <a:cs typeface="Arial" panose="020B0604020202020204" pitchFamily="34" charset="0"/>
              </a:rPr>
              <a:t> of AUG, WEST, and W7-X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following</a:t>
            </a:r>
            <a:r>
              <a:rPr lang="fi-FI" sz="1400" dirty="0">
                <a:cs typeface="Arial" panose="020B0604020202020204" pitchFamily="34" charset="0"/>
              </a:rPr>
              <a:t> </a:t>
            </a:r>
            <a:r>
              <a:rPr lang="fi-FI" sz="1400" dirty="0" err="1">
                <a:cs typeface="Arial" panose="020B0604020202020204" pitchFamily="34" charset="0"/>
              </a:rPr>
              <a:t>boronizations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highlight>
                  <a:srgbClr val="FFFF00"/>
                </a:highlight>
                <a:cs typeface="Arial" panose="020B0604020202020204" pitchFamily="34" charset="0"/>
              </a:rPr>
              <a:t>SP B.6: B deposition on </a:t>
            </a:r>
            <a:r>
              <a:rPr lang="fi-FI" sz="1600" b="1" dirty="0" err="1">
                <a:solidFill>
                  <a:srgbClr val="0070C0"/>
                </a:solidFill>
                <a:highlight>
                  <a:srgbClr val="FFFF00"/>
                </a:highlight>
                <a:cs typeface="Arial" panose="020B0604020202020204" pitchFamily="34" charset="0"/>
              </a:rPr>
              <a:t>diagnostics</a:t>
            </a:r>
            <a:r>
              <a:rPr lang="fi-FI" sz="1600" b="1" dirty="0">
                <a:solidFill>
                  <a:srgbClr val="0070C0"/>
                </a:solidFill>
                <a:highlight>
                  <a:srgbClr val="FFFF00"/>
                </a:highlight>
                <a:cs typeface="Arial" panose="020B0604020202020204" pitchFamily="34" charset="0"/>
              </a:rPr>
              <a:t> </a:t>
            </a:r>
            <a:r>
              <a:rPr lang="fi-FI" sz="1600" b="1" dirty="0" err="1">
                <a:solidFill>
                  <a:srgbClr val="0070C0"/>
                </a:solidFill>
                <a:highlight>
                  <a:srgbClr val="FFFF00"/>
                </a:highlight>
                <a:cs typeface="Arial" panose="020B0604020202020204" pitchFamily="34" charset="0"/>
              </a:rPr>
              <a:t>mirrors</a:t>
            </a:r>
            <a:r>
              <a:rPr lang="fi-FI" sz="1600" b="1" dirty="0">
                <a:solidFill>
                  <a:srgbClr val="0070C0"/>
                </a:solidFill>
                <a:highlight>
                  <a:srgbClr val="FFFF00"/>
                </a:highlight>
                <a:cs typeface="Arial" panose="020B0604020202020204" pitchFamily="34" charset="0"/>
              </a:rPr>
              <a:t> - </a:t>
            </a:r>
            <a:r>
              <a:rPr lang="fi-FI" sz="1600" b="1" dirty="0">
                <a:solidFill>
                  <a:srgbClr val="7030A0"/>
                </a:solidFill>
                <a:highlight>
                  <a:srgbClr val="FFFF00"/>
                </a:highlight>
                <a:cs typeface="Arial" panose="020B0604020202020204" pitchFamily="34" charset="0"/>
              </a:rPr>
              <a:t>NEW</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Fabrication</a:t>
            </a:r>
            <a:r>
              <a:rPr lang="fi-FI" sz="1400" dirty="0">
                <a:cs typeface="Arial" panose="020B0604020202020204" pitchFamily="34" charset="0"/>
              </a:rPr>
              <a:t> and </a:t>
            </a:r>
            <a:r>
              <a:rPr lang="fi-FI" sz="1400" dirty="0" err="1">
                <a:cs typeface="Arial" panose="020B0604020202020204" pitchFamily="34" charset="0"/>
              </a:rPr>
              <a:t>pre-characterization</a:t>
            </a:r>
            <a:r>
              <a:rPr lang="fi-FI" sz="1400" dirty="0">
                <a:cs typeface="Arial" panose="020B0604020202020204" pitchFamily="34" charset="0"/>
              </a:rPr>
              <a:t> of </a:t>
            </a:r>
            <a:r>
              <a:rPr lang="fi-FI" sz="1400" dirty="0" err="1">
                <a:cs typeface="Arial" panose="020B0604020202020204" pitchFamily="34" charset="0"/>
              </a:rPr>
              <a:t>Mo</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a:t>
            </a:r>
            <a:r>
              <a:rPr lang="fi-FI" sz="1400" dirty="0" err="1">
                <a:cs typeface="Arial" panose="020B0604020202020204" pitchFamily="34" charset="0"/>
              </a:rPr>
              <a:t>before</a:t>
            </a:r>
            <a:r>
              <a:rPr lang="fi-FI" sz="1400" dirty="0">
                <a:cs typeface="Arial" panose="020B0604020202020204" pitchFamily="34" charset="0"/>
              </a:rPr>
              <a:t>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exposure</a:t>
            </a:r>
            <a:r>
              <a:rPr lang="fi-FI" sz="1400" dirty="0">
                <a:cs typeface="Arial" panose="020B0604020202020204" pitchFamily="34" charset="0"/>
              </a:rPr>
              <a:t> to </a:t>
            </a:r>
            <a:r>
              <a:rPr lang="fi-FI" sz="1400" dirty="0" err="1">
                <a:cs typeface="Arial" panose="020B0604020202020204" pitchFamily="34" charset="0"/>
              </a:rPr>
              <a:t>plasmas</a:t>
            </a:r>
            <a:r>
              <a:rPr lang="fi-FI" sz="1400" dirty="0">
                <a:cs typeface="Arial" panose="020B0604020202020204" pitchFamily="34" charset="0"/>
              </a:rPr>
              <a:t> in W7-X and AUG</a:t>
            </a:r>
          </a:p>
          <a:p>
            <a:pPr marL="742950" lvl="1" indent="-285750">
              <a:lnSpc>
                <a:spcPct val="113000"/>
              </a:lnSpc>
              <a:buFont typeface="Wingdings" panose="05000000000000000000" pitchFamily="2" charset="2"/>
              <a:buChar char="ü"/>
            </a:pPr>
            <a:r>
              <a:rPr lang="fi-FI" sz="1400" dirty="0">
                <a:cs typeface="Arial" panose="020B0604020202020204" pitchFamily="34" charset="0"/>
              </a:rPr>
              <a:t>Post-</a:t>
            </a:r>
            <a:r>
              <a:rPr lang="fi-FI" sz="1400" dirty="0" err="1">
                <a:cs typeface="Arial" panose="020B0604020202020204" pitchFamily="34" charset="0"/>
              </a:rPr>
              <a:t>exposure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for </a:t>
            </a:r>
            <a:r>
              <a:rPr lang="fi-FI" sz="1400" dirty="0" err="1">
                <a:cs typeface="Arial" panose="020B0604020202020204" pitchFamily="34" charset="0"/>
              </a:rPr>
              <a:t>changes</a:t>
            </a:r>
            <a:r>
              <a:rPr lang="fi-FI" sz="1400" dirty="0">
                <a:cs typeface="Arial" panose="020B0604020202020204" pitchFamily="34" charset="0"/>
              </a:rPr>
              <a:t> in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optical</a:t>
            </a:r>
            <a:r>
              <a:rPr lang="fi-FI" sz="1400" dirty="0">
                <a:cs typeface="Arial" panose="020B0604020202020204" pitchFamily="34" charset="0"/>
              </a:rPr>
              <a:t> </a:t>
            </a:r>
            <a:r>
              <a:rPr lang="fi-FI" sz="1400" dirty="0" err="1">
                <a:cs typeface="Arial" panose="020B0604020202020204" pitchFamily="34" charset="0"/>
              </a:rPr>
              <a:t>properties</a:t>
            </a:r>
            <a:endParaRPr lang="fi-FI" sz="1400" dirty="0">
              <a:cs typeface="Arial" panose="020B0604020202020204" pitchFamily="34" charset="0"/>
            </a:endParaRPr>
          </a:p>
        </p:txBody>
      </p:sp>
    </p:spTree>
    <p:extLst>
      <p:ext uri="{BB962C8B-B14F-4D97-AF65-F5344CB8AC3E}">
        <p14:creationId xmlns:p14="http://schemas.microsoft.com/office/powerpoint/2010/main" val="16156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BA8C3D-4BE3-C8B1-721B-9697FACADD17}"/>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2F10701F-73A7-34E4-D7FA-03681A896D7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sp>
        <p:nvSpPr>
          <p:cNvPr id="5" name="Titre 1">
            <a:extLst>
              <a:ext uri="{FF2B5EF4-FFF2-40B4-BE49-F238E27FC236}">
                <a16:creationId xmlns:a16="http://schemas.microsoft.com/office/drawing/2014/main" id="{B603B360-790E-D9BC-A416-E8A0A4A62EE2}"/>
              </a:ext>
            </a:extLst>
          </p:cNvPr>
          <p:cNvSpPr>
            <a:spLocks noGrp="1"/>
          </p:cNvSpPr>
          <p:nvPr>
            <p:ph type="title"/>
          </p:nvPr>
        </p:nvSpPr>
        <p:spPr>
          <a:xfrm>
            <a:off x="983432" y="192515"/>
            <a:ext cx="10871400" cy="457200"/>
          </a:xfrm>
        </p:spPr>
        <p:txBody>
          <a:bodyPr/>
          <a:lstStyle/>
          <a:p>
            <a:r>
              <a:rPr lang="fr-FR" dirty="0"/>
              <a:t>SP B.2: </a:t>
            </a:r>
            <a:r>
              <a:rPr lang="en-US" dirty="0"/>
              <a:t>WEST analyses – coordination activities in 2024 </a:t>
            </a:r>
            <a:r>
              <a:rPr lang="fr-FR" dirty="0"/>
              <a:t>(CEA)</a:t>
            </a:r>
          </a:p>
        </p:txBody>
      </p:sp>
      <p:sp>
        <p:nvSpPr>
          <p:cNvPr id="6" name="Textfeld 2">
            <a:extLst>
              <a:ext uri="{FF2B5EF4-FFF2-40B4-BE49-F238E27FC236}">
                <a16:creationId xmlns:a16="http://schemas.microsoft.com/office/drawing/2014/main" id="{34D1E305-5C34-7175-CC62-2D0031A3F69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diamond saw cutting 12 k€</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4">
            <a:extLst>
              <a:ext uri="{FF2B5EF4-FFF2-40B4-BE49-F238E27FC236}">
                <a16:creationId xmlns:a16="http://schemas.microsoft.com/office/drawing/2014/main" id="{24AC1CFC-8245-8218-0BF8-F184A4906625}"/>
              </a:ext>
            </a:extLst>
          </p:cNvPr>
          <p:cNvSpPr txBox="1"/>
          <p:nvPr/>
        </p:nvSpPr>
        <p:spPr>
          <a:xfrm>
            <a:off x="197529" y="719358"/>
            <a:ext cx="11657303" cy="4711867"/>
          </a:xfrm>
          <a:prstGeom prst="rect">
            <a:avLst/>
          </a:prstGeom>
          <a:noFill/>
          <a:ln w="12700">
            <a:noFill/>
          </a:ln>
        </p:spPr>
        <p:txBody>
          <a:bodyPr wrap="square" rtlCol="0">
            <a:spAutoFit/>
          </a:bodyPr>
          <a:lstStyle/>
          <a:p>
            <a:pPr marL="214313" indent="-214313">
              <a:lnSpc>
                <a:spcPct val="113000"/>
              </a:lnSpc>
              <a:buFont typeface="Wingdings" panose="05000000000000000000" pitchFamily="2" charset="2"/>
              <a:buChar char="§"/>
            </a:pPr>
            <a:r>
              <a:rPr lang="fr-FR" altLang="en-US" sz="1600" b="1" dirty="0" err="1">
                <a:cs typeface="Arial" panose="020B0604020202020204" pitchFamily="34" charset="0"/>
              </a:rPr>
              <a:t>Work</a:t>
            </a:r>
            <a:r>
              <a:rPr lang="fr-FR" altLang="en-US" sz="1600" b="1" dirty="0">
                <a:cs typeface="Arial" panose="020B0604020202020204" pitchFamily="34" charset="0"/>
              </a:rPr>
              <a:t> on the C1-C5 marker </a:t>
            </a:r>
            <a:r>
              <a:rPr lang="fr-FR" altLang="en-US" sz="1600" b="1" dirty="0" err="1">
                <a:cs typeface="Arial" panose="020B0604020202020204" pitchFamily="34" charset="0"/>
              </a:rPr>
              <a:t>tiles</a:t>
            </a:r>
            <a:endParaRPr lang="fr-FR" altLang="en-US" sz="1600" b="1" dirty="0">
              <a:cs typeface="Arial" panose="020B0604020202020204" pitchFamily="34" charset="0"/>
            </a:endParaRPr>
          </a:p>
          <a:p>
            <a:pPr marL="742950" lvl="1" indent="-285750">
              <a:lnSpc>
                <a:spcPct val="113000"/>
              </a:lnSpc>
              <a:buFont typeface="Arial" panose="020B0604020202020204" pitchFamily="34" charset="0"/>
              <a:buChar char="•"/>
            </a:pPr>
            <a:r>
              <a:rPr lang="fr-FR" altLang="en-US" sz="1600" dirty="0">
                <a:cs typeface="Arial" panose="020B0604020202020204" pitchFamily="34" charset="0"/>
              </a:rPr>
              <a:t>Surface </a:t>
            </a:r>
            <a:r>
              <a:rPr lang="fr-FR" altLang="en-US" sz="1600" dirty="0" err="1">
                <a:cs typeface="Arial" panose="020B0604020202020204" pitchFamily="34" charset="0"/>
              </a:rPr>
              <a:t>analysis</a:t>
            </a:r>
            <a:r>
              <a:rPr lang="fr-FR" altLang="en-US" sz="1600" dirty="0">
                <a:cs typeface="Arial" panose="020B0604020202020204" pitchFamily="34" charset="0"/>
              </a:rPr>
              <a:t> on full-</a:t>
            </a:r>
            <a:r>
              <a:rPr lang="fr-FR" altLang="en-US" sz="1600" dirty="0" err="1">
                <a:cs typeface="Arial" panose="020B0604020202020204" pitchFamily="34" charset="0"/>
              </a:rPr>
              <a:t>scale</a:t>
            </a:r>
            <a:r>
              <a:rPr lang="fr-FR" altLang="en-US" sz="1600" dirty="0">
                <a:cs typeface="Arial" panose="020B0604020202020204" pitchFamily="34" charset="0"/>
              </a:rPr>
              <a:t> </a:t>
            </a:r>
            <a:r>
              <a:rPr lang="fr-FR" altLang="en-US" sz="1600" dirty="0" err="1">
                <a:cs typeface="Arial" panose="020B0604020202020204" pitchFamily="34" charset="0"/>
              </a:rPr>
              <a:t>tiles</a:t>
            </a:r>
            <a:r>
              <a:rPr lang="fr-FR" altLang="en-US" sz="1600" dirty="0">
                <a:cs typeface="Arial" panose="020B0604020202020204" pitchFamily="34" charset="0"/>
              </a:rPr>
              <a:t> </a:t>
            </a:r>
            <a:r>
              <a:rPr lang="fr-FR" altLang="en-US" sz="1600" dirty="0">
                <a:solidFill>
                  <a:schemeClr val="accent1"/>
                </a:solidFill>
                <a:cs typeface="Arial" panose="020B0604020202020204" pitchFamily="34" charset="0"/>
              </a:rPr>
              <a:t>(MPG)</a:t>
            </a:r>
          </a:p>
          <a:p>
            <a:pPr marL="742950" lvl="1" indent="-285750">
              <a:lnSpc>
                <a:spcPct val="113000"/>
              </a:lnSpc>
              <a:buFont typeface="Arial" panose="020B0604020202020204" pitchFamily="34" charset="0"/>
              <a:buChar char="•"/>
            </a:pPr>
            <a:r>
              <a:rPr lang="fr-FR" altLang="en-US" sz="1600" dirty="0">
                <a:cs typeface="Arial" panose="020B0604020202020204" pitchFamily="34" charset="0"/>
              </a:rPr>
              <a:t>Erosion/</a:t>
            </a:r>
            <a:r>
              <a:rPr lang="fr-FR" altLang="en-US" sz="1600" dirty="0" err="1">
                <a:cs typeface="Arial" panose="020B0604020202020204" pitchFamily="34" charset="0"/>
              </a:rPr>
              <a:t>redeposition</a:t>
            </a:r>
            <a:r>
              <a:rPr lang="fr-FR" altLang="en-US" sz="1600" dirty="0">
                <a:cs typeface="Arial" panose="020B0604020202020204" pitchFamily="34" charset="0"/>
              </a:rPr>
              <a:t> patterns </a:t>
            </a:r>
            <a:r>
              <a:rPr lang="fr-FR" altLang="en-US" sz="1600" dirty="0" err="1">
                <a:cs typeface="Arial" panose="020B0604020202020204" pitchFamily="34" charset="0"/>
              </a:rPr>
              <a:t>with</a:t>
            </a:r>
            <a:r>
              <a:rPr lang="fr-FR" altLang="en-US" sz="1600" dirty="0">
                <a:cs typeface="Arial" panose="020B0604020202020204" pitchFamily="34" charset="0"/>
              </a:rPr>
              <a:t> the help of a LIBS/GDOES/SIMS comparative </a:t>
            </a:r>
            <a:r>
              <a:rPr lang="fr-FR" altLang="en-US" sz="1600" dirty="0" err="1">
                <a:cs typeface="Arial" panose="020B0604020202020204" pitchFamily="34" charset="0"/>
              </a:rPr>
              <a:t>study</a:t>
            </a:r>
            <a:r>
              <a:rPr lang="fr-FR" altLang="en-US" sz="1600" dirty="0">
                <a:cs typeface="Arial" panose="020B0604020202020204" pitchFamily="34" charset="0"/>
              </a:rPr>
              <a:t> </a:t>
            </a:r>
            <a:r>
              <a:rPr lang="fr-FR" altLang="en-US" sz="1600" dirty="0">
                <a:solidFill>
                  <a:schemeClr val="accent1"/>
                </a:solidFill>
                <a:cs typeface="Arial" panose="020B0604020202020204" pitchFamily="34" charset="0"/>
              </a:rPr>
              <a:t>(VTT, IAP, UT, IPPLM)</a:t>
            </a:r>
          </a:p>
          <a:p>
            <a:pPr marL="742950" lvl="1" indent="-285750">
              <a:lnSpc>
                <a:spcPct val="113000"/>
              </a:lnSpc>
              <a:buFont typeface="Arial" panose="020B0604020202020204" pitchFamily="34" charset="0"/>
              <a:buChar char="•"/>
            </a:pPr>
            <a:r>
              <a:rPr lang="fr-FR" altLang="en-US" sz="1600" dirty="0">
                <a:cs typeface="Arial" panose="020B0604020202020204" pitchFamily="34" charset="0"/>
              </a:rPr>
              <a:t>Cross-</a:t>
            </a:r>
            <a:r>
              <a:rPr lang="fr-FR" altLang="en-US" sz="1600" dirty="0" err="1">
                <a:cs typeface="Arial" panose="020B0604020202020204" pitchFamily="34" charset="0"/>
              </a:rPr>
              <a:t>analysis</a:t>
            </a:r>
            <a:r>
              <a:rPr lang="fr-FR" altLang="en-US" sz="1600" dirty="0">
                <a:cs typeface="Arial" panose="020B0604020202020204" pitchFamily="34" charset="0"/>
              </a:rPr>
              <a:t> </a:t>
            </a:r>
            <a:r>
              <a:rPr lang="fr-FR" altLang="en-US" sz="1600" dirty="0" err="1">
                <a:cs typeface="Arial" panose="020B0604020202020204" pitchFamily="34" charset="0"/>
              </a:rPr>
              <a:t>using</a:t>
            </a:r>
            <a:r>
              <a:rPr lang="fr-FR" altLang="en-US" sz="1600" dirty="0">
                <a:cs typeface="Arial" panose="020B0604020202020204" pitchFamily="34" charset="0"/>
              </a:rPr>
              <a:t> ion </a:t>
            </a:r>
            <a:r>
              <a:rPr lang="fr-FR" altLang="en-US" sz="1600" dirty="0" err="1">
                <a:cs typeface="Arial" panose="020B0604020202020204" pitchFamily="34" charset="0"/>
              </a:rPr>
              <a:t>beam</a:t>
            </a:r>
            <a:r>
              <a:rPr lang="fr-FR" altLang="en-US" sz="1600" dirty="0">
                <a:cs typeface="Arial" panose="020B0604020202020204" pitchFamily="34" charset="0"/>
              </a:rPr>
              <a:t> </a:t>
            </a:r>
            <a:r>
              <a:rPr lang="fr-FR" altLang="en-US" sz="1600" dirty="0" err="1">
                <a:cs typeface="Arial" panose="020B0604020202020204" pitchFamily="34" charset="0"/>
              </a:rPr>
              <a:t>characterization</a:t>
            </a:r>
            <a:r>
              <a:rPr lang="fr-FR" altLang="en-US" sz="1600" dirty="0">
                <a:cs typeface="Arial" panose="020B0604020202020204" pitchFamily="34" charset="0"/>
              </a:rPr>
              <a:t> </a:t>
            </a:r>
            <a:r>
              <a:rPr lang="fr-FR" altLang="en-US" sz="1600" dirty="0">
                <a:solidFill>
                  <a:schemeClr val="accent1"/>
                </a:solidFill>
                <a:cs typeface="Arial" panose="020B0604020202020204" pitchFamily="34" charset="0"/>
              </a:rPr>
              <a:t>(JSI, NCSRD, IST, VR)</a:t>
            </a:r>
          </a:p>
          <a:p>
            <a:pPr marL="214313" indent="-214313">
              <a:lnSpc>
                <a:spcPct val="113000"/>
              </a:lnSpc>
              <a:spcBef>
                <a:spcPts val="600"/>
              </a:spcBef>
              <a:buFont typeface="Wingdings" panose="05000000000000000000" pitchFamily="2" charset="2"/>
              <a:buChar char="§"/>
            </a:pPr>
            <a:r>
              <a:rPr lang="en-US" altLang="en-US" sz="1600" b="1" dirty="0">
                <a:cs typeface="Arial" panose="020B0604020202020204" pitchFamily="34" charset="0"/>
              </a:rPr>
              <a:t>Investigation of helium-exposed PFCs </a:t>
            </a:r>
            <a:r>
              <a:rPr lang="en-US" altLang="en-US" sz="1600" dirty="0">
                <a:cs typeface="Arial" panose="020B0604020202020204" pitchFamily="34" charset="0"/>
              </a:rPr>
              <a:t>(standard tile + ITER-like PFU phase 1) </a:t>
            </a:r>
            <a:r>
              <a:rPr lang="en-US" altLang="en-US" sz="1600" dirty="0">
                <a:solidFill>
                  <a:schemeClr val="accent1"/>
                </a:solidFill>
                <a:cs typeface="Arial" panose="020B0604020202020204" pitchFamily="34" charset="0"/>
              </a:rPr>
              <a:t>(RBI, VTT, Aix Marseille Uni, CEA)</a:t>
            </a:r>
          </a:p>
          <a:p>
            <a:pPr marL="214313" indent="-214313">
              <a:lnSpc>
                <a:spcPct val="113000"/>
              </a:lnSpc>
              <a:spcBef>
                <a:spcPts val="600"/>
              </a:spcBef>
              <a:buFont typeface="Wingdings" panose="05000000000000000000" pitchFamily="2" charset="2"/>
              <a:buChar char="§"/>
            </a:pPr>
            <a:r>
              <a:rPr lang="en-US" altLang="en-US" sz="1600" b="1" dirty="0">
                <a:cs typeface="Arial" panose="020B0604020202020204" pitchFamily="34" charset="0"/>
              </a:rPr>
              <a:t>Investigation of deposits formed after the 2023 high particle fluence campaign </a:t>
            </a:r>
            <a:r>
              <a:rPr lang="en-US" altLang="en-US" sz="1600" dirty="0">
                <a:solidFill>
                  <a:schemeClr val="accent1"/>
                </a:solidFill>
                <a:cs typeface="Arial" panose="020B0604020202020204" pitchFamily="34" charset="0"/>
              </a:rPr>
              <a:t>(Aix Marseille Uni)</a:t>
            </a:r>
          </a:p>
          <a:p>
            <a:pPr marL="214313" indent="-214313">
              <a:lnSpc>
                <a:spcPct val="113000"/>
              </a:lnSpc>
              <a:spcBef>
                <a:spcPts val="600"/>
              </a:spcBef>
              <a:buFont typeface="Wingdings" panose="05000000000000000000" pitchFamily="2" charset="2"/>
              <a:buChar char="§"/>
            </a:pPr>
            <a:r>
              <a:rPr lang="fr-FR" altLang="en-US" sz="1600" b="1" dirty="0" err="1">
                <a:cs typeface="Arial" panose="020B0604020202020204" pitchFamily="34" charset="0"/>
              </a:rPr>
              <a:t>Effect</a:t>
            </a:r>
            <a:r>
              <a:rPr lang="fr-FR" altLang="en-US" sz="1600" b="1" dirty="0">
                <a:cs typeface="Arial" panose="020B0604020202020204" pitchFamily="34" charset="0"/>
              </a:rPr>
              <a:t> of the </a:t>
            </a:r>
            <a:r>
              <a:rPr lang="fr-FR" altLang="en-US" sz="1600" b="1" dirty="0" err="1">
                <a:cs typeface="Arial" panose="020B0604020202020204" pitchFamily="34" charset="0"/>
              </a:rPr>
              <a:t>ripple</a:t>
            </a:r>
            <a:r>
              <a:rPr lang="fr-FR" altLang="en-US" sz="1600" b="1" dirty="0">
                <a:cs typeface="Arial" panose="020B0604020202020204" pitchFamily="34" charset="0"/>
              </a:rPr>
              <a:t> on the </a:t>
            </a:r>
            <a:r>
              <a:rPr lang="fr-FR" altLang="en-US" sz="1600" b="1" dirty="0" err="1">
                <a:cs typeface="Arial" panose="020B0604020202020204" pitchFamily="34" charset="0"/>
              </a:rPr>
              <a:t>erosion</a:t>
            </a:r>
            <a:r>
              <a:rPr lang="fr-FR" altLang="en-US" sz="1600" b="1" dirty="0">
                <a:cs typeface="Arial" panose="020B0604020202020204" pitchFamily="34" charset="0"/>
              </a:rPr>
              <a:t> pattern on standard </a:t>
            </a:r>
            <a:r>
              <a:rPr lang="fr-FR" altLang="en-US" sz="1600" b="1" dirty="0" err="1">
                <a:cs typeface="Arial" panose="020B0604020202020204" pitchFamily="34" charset="0"/>
              </a:rPr>
              <a:t>tiles</a:t>
            </a:r>
            <a:r>
              <a:rPr lang="fr-FR" altLang="en-US" sz="1600" b="1" dirty="0">
                <a:cs typeface="Arial" panose="020B0604020202020204" pitchFamily="34" charset="0"/>
              </a:rPr>
              <a:t> </a:t>
            </a:r>
            <a:r>
              <a:rPr lang="fr-FR" altLang="en-US" sz="1600" dirty="0">
                <a:solidFill>
                  <a:schemeClr val="accent1"/>
                </a:solidFill>
                <a:cs typeface="Arial" panose="020B0604020202020204" pitchFamily="34" charset="0"/>
              </a:rPr>
              <a:t>(MPG, IAP)</a:t>
            </a:r>
            <a:endParaRPr lang="en-US" altLang="en-US" sz="1600" dirty="0">
              <a:solidFill>
                <a:schemeClr val="accent1"/>
              </a:solidFill>
              <a:cs typeface="Arial" panose="020B0604020202020204" pitchFamily="34" charset="0"/>
            </a:endParaRPr>
          </a:p>
          <a:p>
            <a:pPr marL="214313" indent="-214313">
              <a:lnSpc>
                <a:spcPct val="113000"/>
              </a:lnSpc>
              <a:spcBef>
                <a:spcPts val="600"/>
              </a:spcBef>
              <a:buFont typeface="Wingdings" panose="05000000000000000000" pitchFamily="2" charset="2"/>
              <a:buChar char="§"/>
            </a:pPr>
            <a:r>
              <a:rPr lang="en-US" altLang="en-US" sz="1600" b="1" dirty="0">
                <a:cs typeface="Arial" panose="020B0604020202020204" pitchFamily="34" charset="0"/>
              </a:rPr>
              <a:t>Analyses on ITER-like PFU phase 1</a:t>
            </a:r>
          </a:p>
          <a:p>
            <a:pPr marL="731838" indent="-285750">
              <a:lnSpc>
                <a:spcPct val="113000"/>
              </a:lnSpc>
              <a:buFont typeface="Arial" panose="020B0604020202020204" pitchFamily="34" charset="0"/>
              <a:buChar char="•"/>
              <a:tabLst>
                <a:tab pos="447675" algn="l"/>
              </a:tabLst>
            </a:pPr>
            <a:r>
              <a:rPr lang="fr-FR" altLang="en-US" sz="1600" dirty="0">
                <a:cs typeface="Arial" panose="020B0604020202020204" pitchFamily="34" charset="0"/>
              </a:rPr>
              <a:t>Surface </a:t>
            </a:r>
            <a:r>
              <a:rPr lang="fr-FR" altLang="en-US" sz="1600" dirty="0" err="1">
                <a:cs typeface="Arial" panose="020B0604020202020204" pitchFamily="34" charset="0"/>
              </a:rPr>
              <a:t>analysis</a:t>
            </a:r>
            <a:r>
              <a:rPr lang="fr-FR" altLang="en-US" sz="1600" dirty="0">
                <a:cs typeface="Arial" panose="020B0604020202020204" pitchFamily="34" charset="0"/>
              </a:rPr>
              <a:t> on </a:t>
            </a:r>
            <a:r>
              <a:rPr lang="fr-FR" altLang="en-US" sz="1600" dirty="0" err="1">
                <a:cs typeface="Arial" panose="020B0604020202020204" pitchFamily="34" charset="0"/>
              </a:rPr>
              <a:t>entire</a:t>
            </a:r>
            <a:r>
              <a:rPr lang="fr-FR" altLang="en-US" sz="1600" dirty="0">
                <a:cs typeface="Arial" panose="020B0604020202020204" pitchFamily="34" charset="0"/>
              </a:rPr>
              <a:t> components </a:t>
            </a:r>
            <a:r>
              <a:rPr lang="fr-FR" altLang="en-US" sz="1600" dirty="0">
                <a:solidFill>
                  <a:schemeClr val="accent1"/>
                </a:solidFill>
                <a:cs typeface="Arial" panose="020B0604020202020204" pitchFamily="34" charset="0"/>
              </a:rPr>
              <a:t>(MPG)</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Sample cutting and radioprotection control </a:t>
            </a:r>
            <a:r>
              <a:rPr lang="en-US" altLang="en-US" sz="1600" dirty="0">
                <a:solidFill>
                  <a:schemeClr val="accent1"/>
                </a:solidFill>
                <a:cs typeface="Arial" panose="020B0604020202020204" pitchFamily="34" charset="0"/>
              </a:rPr>
              <a:t>(CEA)</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Toroidal evolution of PWI on one MB </a:t>
            </a:r>
            <a:r>
              <a:rPr lang="en-US" altLang="en-US" sz="1600" dirty="0">
                <a:solidFill>
                  <a:schemeClr val="accent1"/>
                </a:solidFill>
                <a:cs typeface="Arial" panose="020B0604020202020204" pitchFamily="34" charset="0"/>
              </a:rPr>
              <a:t>(NCSRD)</a:t>
            </a:r>
          </a:p>
          <a:p>
            <a:pPr marL="214313" indent="-214313">
              <a:lnSpc>
                <a:spcPct val="113000"/>
              </a:lnSpc>
              <a:spcBef>
                <a:spcPts val="600"/>
              </a:spcBef>
              <a:buFont typeface="Wingdings" panose="05000000000000000000" pitchFamily="2" charset="2"/>
              <a:buChar char="§"/>
            </a:pPr>
            <a:r>
              <a:rPr lang="en-US" altLang="en-US" sz="1600" b="1" dirty="0">
                <a:cs typeface="Arial" panose="020B0604020202020204" pitchFamily="34" charset="0"/>
              </a:rPr>
              <a:t>Analyses on ITER-like PFU phase 2</a:t>
            </a:r>
          </a:p>
          <a:p>
            <a:pPr marL="731838" indent="-285750">
              <a:lnSpc>
                <a:spcPct val="113000"/>
              </a:lnSpc>
              <a:buFont typeface="Arial" panose="020B0604020202020204" pitchFamily="34" charset="0"/>
              <a:buChar char="•"/>
              <a:tabLst>
                <a:tab pos="447675" algn="l"/>
              </a:tabLst>
            </a:pPr>
            <a:r>
              <a:rPr lang="fr-FR" altLang="en-US" sz="1600" dirty="0">
                <a:cs typeface="Arial" panose="020B0604020202020204" pitchFamily="34" charset="0"/>
              </a:rPr>
              <a:t>Surface </a:t>
            </a:r>
            <a:r>
              <a:rPr lang="fr-FR" altLang="en-US" sz="1600" dirty="0" err="1">
                <a:cs typeface="Arial" panose="020B0604020202020204" pitchFamily="34" charset="0"/>
              </a:rPr>
              <a:t>analysis</a:t>
            </a:r>
            <a:r>
              <a:rPr lang="fr-FR" altLang="en-US" sz="1600" dirty="0">
                <a:cs typeface="Arial" panose="020B0604020202020204" pitchFamily="34" charset="0"/>
              </a:rPr>
              <a:t> on </a:t>
            </a:r>
            <a:r>
              <a:rPr lang="fr-FR" altLang="en-US" sz="1600" dirty="0" err="1">
                <a:cs typeface="Arial" panose="020B0604020202020204" pitchFamily="34" charset="0"/>
              </a:rPr>
              <a:t>entire</a:t>
            </a:r>
            <a:r>
              <a:rPr lang="fr-FR" altLang="en-US" sz="1600" dirty="0">
                <a:cs typeface="Arial" panose="020B0604020202020204" pitchFamily="34" charset="0"/>
              </a:rPr>
              <a:t> components </a:t>
            </a:r>
            <a:r>
              <a:rPr lang="fr-FR" altLang="en-US" sz="1600" dirty="0">
                <a:solidFill>
                  <a:schemeClr val="accent1"/>
                </a:solidFill>
                <a:cs typeface="Arial" panose="020B0604020202020204" pitchFamily="34" charset="0"/>
              </a:rPr>
              <a:t>(MPG)</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Assessment of net erosion on the strike points </a:t>
            </a:r>
            <a:r>
              <a:rPr lang="en-US" altLang="en-US" sz="1600" dirty="0">
                <a:solidFill>
                  <a:schemeClr val="accent1"/>
                </a:solidFill>
                <a:cs typeface="Arial" panose="020B0604020202020204" pitchFamily="34" charset="0"/>
              </a:rPr>
              <a:t>(CEA)</a:t>
            </a:r>
          </a:p>
          <a:p>
            <a:pPr marL="214313" indent="-214313">
              <a:lnSpc>
                <a:spcPct val="113000"/>
              </a:lnSpc>
              <a:spcBef>
                <a:spcPts val="600"/>
              </a:spcBef>
              <a:buFont typeface="Wingdings" panose="05000000000000000000" pitchFamily="2" charset="2"/>
              <a:buChar char="§"/>
            </a:pPr>
            <a:r>
              <a:rPr lang="fi-FI" sz="1600" b="1" dirty="0">
                <a:cs typeface="Arial" panose="020B0604020202020204" pitchFamily="34" charset="0"/>
              </a:rPr>
              <a:t>Evaluation of erosion/redeposition on the poloidal gaps/side surfaces </a:t>
            </a:r>
            <a:r>
              <a:rPr lang="fi-FI" sz="1600" dirty="0">
                <a:solidFill>
                  <a:schemeClr val="accent1"/>
                </a:solidFill>
                <a:cs typeface="Arial" panose="020B0604020202020204" pitchFamily="34" charset="0"/>
              </a:rPr>
              <a:t>(MPG)</a:t>
            </a:r>
          </a:p>
        </p:txBody>
      </p:sp>
      <p:sp>
        <p:nvSpPr>
          <p:cNvPr id="8" name="TextBox 7">
            <a:extLst>
              <a:ext uri="{FF2B5EF4-FFF2-40B4-BE49-F238E27FC236}">
                <a16:creationId xmlns:a16="http://schemas.microsoft.com/office/drawing/2014/main" id="{1C4A6151-D81A-19B0-1BE4-F369FF88C016}"/>
              </a:ext>
            </a:extLst>
          </p:cNvPr>
          <p:cNvSpPr txBox="1"/>
          <p:nvPr/>
        </p:nvSpPr>
        <p:spPr bwMode="auto">
          <a:xfrm>
            <a:off x="10888325" y="6162147"/>
            <a:ext cx="1300356" cy="338554"/>
          </a:xfrm>
          <a:prstGeom prst="rect">
            <a:avLst/>
          </a:prstGeom>
          <a:noFill/>
        </p:spPr>
        <p:txBody>
          <a:bodyPr wrap="none" rtlCol="0">
            <a:spAutoFit/>
          </a:bodyPr>
          <a:lstStyle/>
          <a:p>
            <a:r>
              <a:rPr lang="fi-FI" sz="1600" b="1" dirty="0"/>
              <a:t>M. Diez et al.</a:t>
            </a:r>
          </a:p>
        </p:txBody>
      </p:sp>
      <p:pic>
        <p:nvPicPr>
          <p:cNvPr id="2" name="Image 6">
            <a:extLst>
              <a:ext uri="{FF2B5EF4-FFF2-40B4-BE49-F238E27FC236}">
                <a16:creationId xmlns:a16="http://schemas.microsoft.com/office/drawing/2014/main" id="{8528914D-A152-2D2F-90B0-6BCAC20CFCD3}"/>
              </a:ext>
            </a:extLst>
          </p:cNvPr>
          <p:cNvPicPr>
            <a:picLocks noChangeAspect="1"/>
          </p:cNvPicPr>
          <p:nvPr/>
        </p:nvPicPr>
        <p:blipFill>
          <a:blip r:embed="rId2"/>
          <a:stretch>
            <a:fillRect/>
          </a:stretch>
        </p:blipFill>
        <p:spPr>
          <a:xfrm>
            <a:off x="7614605" y="2757185"/>
            <a:ext cx="3999655" cy="2370378"/>
          </a:xfrm>
          <a:prstGeom prst="rect">
            <a:avLst/>
          </a:prstGeom>
        </p:spPr>
      </p:pic>
      <p:sp>
        <p:nvSpPr>
          <p:cNvPr id="9" name="ZoneTexte 2">
            <a:extLst>
              <a:ext uri="{FF2B5EF4-FFF2-40B4-BE49-F238E27FC236}">
                <a16:creationId xmlns:a16="http://schemas.microsoft.com/office/drawing/2014/main" id="{B5E302CE-8E08-CB40-2B83-48427602FF42}"/>
              </a:ext>
            </a:extLst>
          </p:cNvPr>
          <p:cNvSpPr txBox="1"/>
          <p:nvPr/>
        </p:nvSpPr>
        <p:spPr>
          <a:xfrm>
            <a:off x="7614604" y="5212696"/>
            <a:ext cx="4240227" cy="523220"/>
          </a:xfrm>
          <a:prstGeom prst="rect">
            <a:avLst/>
          </a:prstGeom>
          <a:noFill/>
        </p:spPr>
        <p:txBody>
          <a:bodyPr wrap="square" rtlCol="0">
            <a:spAutoFit/>
          </a:bodyPr>
          <a:lstStyle/>
          <a:p>
            <a:r>
              <a:rPr lang="fr-FR" sz="1400" i="1" dirty="0" err="1"/>
              <a:t>Selection</a:t>
            </a:r>
            <a:r>
              <a:rPr lang="fr-FR" sz="1400" i="1" dirty="0"/>
              <a:t> of 10 W/CFC </a:t>
            </a:r>
            <a:r>
              <a:rPr lang="fr-FR" sz="1400" i="1" dirty="0" err="1"/>
              <a:t>tiles</a:t>
            </a:r>
            <a:r>
              <a:rPr lang="fr-FR" sz="1400" i="1" dirty="0"/>
              <a:t> </a:t>
            </a:r>
            <a:r>
              <a:rPr lang="fr-FR" sz="1400" i="1" dirty="0" err="1"/>
              <a:t>covering</a:t>
            </a:r>
            <a:r>
              <a:rPr lang="fr-FR" sz="1400" i="1" dirty="0"/>
              <a:t> the </a:t>
            </a:r>
            <a:r>
              <a:rPr lang="fr-FR" sz="1400" i="1" dirty="0" err="1"/>
              <a:t>ripple</a:t>
            </a:r>
            <a:r>
              <a:rPr lang="fr-FR" sz="1400" i="1" dirty="0"/>
              <a:t> pattern on the </a:t>
            </a:r>
            <a:r>
              <a:rPr lang="fr-FR" sz="1400" i="1" dirty="0" err="1"/>
              <a:t>lower</a:t>
            </a:r>
            <a:r>
              <a:rPr lang="fr-FR" sz="1400" i="1" dirty="0"/>
              <a:t> </a:t>
            </a:r>
            <a:r>
              <a:rPr lang="fr-FR" sz="1400" i="1" dirty="0" err="1"/>
              <a:t>divertor</a:t>
            </a:r>
            <a:r>
              <a:rPr lang="fr-FR" sz="1400" i="1" dirty="0">
                <a:sym typeface="Wingdings" panose="05000000000000000000" pitchFamily="2" charset="2"/>
              </a:rPr>
              <a:t> no </a:t>
            </a:r>
            <a:r>
              <a:rPr lang="fr-FR" sz="1400" i="1" dirty="0" err="1">
                <a:sym typeface="Wingdings" panose="05000000000000000000" pitchFamily="2" charset="2"/>
              </a:rPr>
              <a:t>sample</a:t>
            </a:r>
            <a:r>
              <a:rPr lang="fr-FR" sz="1400" i="1" dirty="0">
                <a:sym typeface="Wingdings" panose="05000000000000000000" pitchFamily="2" charset="2"/>
              </a:rPr>
              <a:t> </a:t>
            </a:r>
            <a:r>
              <a:rPr lang="fr-FR" sz="1400" i="1" dirty="0" err="1">
                <a:sym typeface="Wingdings" panose="05000000000000000000" pitchFamily="2" charset="2"/>
              </a:rPr>
              <a:t>cutting</a:t>
            </a:r>
            <a:r>
              <a:rPr lang="fr-FR" sz="1400" i="1" dirty="0">
                <a:sym typeface="Wingdings" panose="05000000000000000000" pitchFamily="2" charset="2"/>
              </a:rPr>
              <a:t> </a:t>
            </a:r>
            <a:r>
              <a:rPr lang="fr-FR" sz="1400" i="1" dirty="0" err="1">
                <a:sym typeface="Wingdings" panose="05000000000000000000" pitchFamily="2" charset="2"/>
              </a:rPr>
              <a:t>foreseen</a:t>
            </a:r>
            <a:endParaRPr lang="fr-FR" sz="1400" i="1" dirty="0"/>
          </a:p>
        </p:txBody>
      </p:sp>
      <p:pic>
        <p:nvPicPr>
          <p:cNvPr id="10" name="Image 9">
            <a:extLst>
              <a:ext uri="{FF2B5EF4-FFF2-40B4-BE49-F238E27FC236}">
                <a16:creationId xmlns:a16="http://schemas.microsoft.com/office/drawing/2014/main" id="{D8318D6B-00EC-B873-65DF-3EE3D7BCD4B9}"/>
              </a:ext>
            </a:extLst>
          </p:cNvPr>
          <p:cNvPicPr>
            <a:picLocks noChangeAspect="1"/>
          </p:cNvPicPr>
          <p:nvPr/>
        </p:nvPicPr>
        <p:blipFill>
          <a:blip r:embed="rId3"/>
          <a:stretch>
            <a:fillRect/>
          </a:stretch>
        </p:blipFill>
        <p:spPr>
          <a:xfrm>
            <a:off x="6679095" y="3225928"/>
            <a:ext cx="890497" cy="1432891"/>
          </a:xfrm>
          <a:prstGeom prst="rect">
            <a:avLst/>
          </a:prstGeom>
        </p:spPr>
      </p:pic>
    </p:spTree>
    <p:extLst>
      <p:ext uri="{BB962C8B-B14F-4D97-AF65-F5344CB8AC3E}">
        <p14:creationId xmlns:p14="http://schemas.microsoft.com/office/powerpoint/2010/main" val="119651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6D893BD-900E-D6A7-5201-4B86EDA3AE9B}"/>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BC9F4E37-AABD-48CC-C65B-7B9F7C5F3FD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5" name="Titre 1">
            <a:extLst>
              <a:ext uri="{FF2B5EF4-FFF2-40B4-BE49-F238E27FC236}">
                <a16:creationId xmlns:a16="http://schemas.microsoft.com/office/drawing/2014/main" id="{E28ACB55-6D45-F2B7-9CEF-C4E0FACCF56E}"/>
              </a:ext>
            </a:extLst>
          </p:cNvPr>
          <p:cNvSpPr>
            <a:spLocks noGrp="1"/>
          </p:cNvSpPr>
          <p:nvPr>
            <p:ph type="title"/>
          </p:nvPr>
        </p:nvSpPr>
        <p:spPr>
          <a:xfrm>
            <a:off x="983432" y="192515"/>
            <a:ext cx="10871400" cy="457200"/>
          </a:xfrm>
        </p:spPr>
        <p:txBody>
          <a:bodyPr/>
          <a:lstStyle/>
          <a:p>
            <a:r>
              <a:rPr lang="fr-FR" dirty="0"/>
              <a:t>SP B.2: </a:t>
            </a:r>
            <a:r>
              <a:rPr lang="en-US" dirty="0"/>
              <a:t>WEST analyses – deposits after the high-fluence campaign </a:t>
            </a:r>
            <a:r>
              <a:rPr lang="fr-FR" dirty="0"/>
              <a:t>(CEA)</a:t>
            </a:r>
          </a:p>
        </p:txBody>
      </p:sp>
      <p:sp>
        <p:nvSpPr>
          <p:cNvPr id="6" name="Textfeld 2">
            <a:extLst>
              <a:ext uri="{FF2B5EF4-FFF2-40B4-BE49-F238E27FC236}">
                <a16:creationId xmlns:a16="http://schemas.microsoft.com/office/drawing/2014/main" id="{8E7173E2-B10C-1D7F-4D30-E6CA48A57E2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diamond saw cutting 12 k€</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8" name="Image 14">
            <a:extLst>
              <a:ext uri="{FF2B5EF4-FFF2-40B4-BE49-F238E27FC236}">
                <a16:creationId xmlns:a16="http://schemas.microsoft.com/office/drawing/2014/main" id="{72ABF2DA-0307-50BA-6CDF-97D32FD730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21973" y="801577"/>
            <a:ext cx="915446" cy="462423"/>
          </a:xfrm>
          <a:prstGeom prst="rect">
            <a:avLst/>
          </a:prstGeom>
        </p:spPr>
      </p:pic>
      <p:pic>
        <p:nvPicPr>
          <p:cNvPr id="9" name="Image 15">
            <a:extLst>
              <a:ext uri="{FF2B5EF4-FFF2-40B4-BE49-F238E27FC236}">
                <a16:creationId xmlns:a16="http://schemas.microsoft.com/office/drawing/2014/main" id="{F9AF2910-2213-BC23-8C65-836C1CB71F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7502" y="1122528"/>
            <a:ext cx="875596" cy="469935"/>
          </a:xfrm>
          <a:prstGeom prst="rect">
            <a:avLst/>
          </a:prstGeom>
        </p:spPr>
      </p:pic>
      <p:pic>
        <p:nvPicPr>
          <p:cNvPr id="10" name="Image 16">
            <a:extLst>
              <a:ext uri="{FF2B5EF4-FFF2-40B4-BE49-F238E27FC236}">
                <a16:creationId xmlns:a16="http://schemas.microsoft.com/office/drawing/2014/main" id="{A69673A6-807F-6691-E6A6-430DDA3258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2247" y="1455492"/>
            <a:ext cx="1133843" cy="486832"/>
          </a:xfrm>
          <a:prstGeom prst="rect">
            <a:avLst/>
          </a:prstGeom>
        </p:spPr>
      </p:pic>
      <p:pic>
        <p:nvPicPr>
          <p:cNvPr id="11" name="Image 17">
            <a:extLst>
              <a:ext uri="{FF2B5EF4-FFF2-40B4-BE49-F238E27FC236}">
                <a16:creationId xmlns:a16="http://schemas.microsoft.com/office/drawing/2014/main" id="{71DCDC56-58CB-7D67-1318-5443C7BC310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3570" y="1844563"/>
            <a:ext cx="1231086" cy="819831"/>
          </a:xfrm>
          <a:prstGeom prst="rect">
            <a:avLst/>
          </a:prstGeom>
        </p:spPr>
      </p:pic>
      <p:sp>
        <p:nvSpPr>
          <p:cNvPr id="12" name="Textfeld 4">
            <a:extLst>
              <a:ext uri="{FF2B5EF4-FFF2-40B4-BE49-F238E27FC236}">
                <a16:creationId xmlns:a16="http://schemas.microsoft.com/office/drawing/2014/main" id="{3B1DDB0E-6214-D44B-F5CF-445389D85DC2}"/>
              </a:ext>
            </a:extLst>
          </p:cNvPr>
          <p:cNvSpPr txBox="1"/>
          <p:nvPr/>
        </p:nvSpPr>
        <p:spPr>
          <a:xfrm>
            <a:off x="314245" y="2569815"/>
            <a:ext cx="6810924" cy="1466492"/>
          </a:xfrm>
          <a:prstGeom prst="rect">
            <a:avLst/>
          </a:prstGeom>
          <a:noFill/>
          <a:ln w="12700">
            <a:noFill/>
          </a:ln>
        </p:spPr>
        <p:txBody>
          <a:bodyPr wrap="square" rtlCol="0">
            <a:spAutoFit/>
          </a:bodyPr>
          <a:lstStyle/>
          <a:p>
            <a:pPr>
              <a:lnSpc>
                <a:spcPct val="113000"/>
              </a:lnSpc>
            </a:pPr>
            <a:r>
              <a:rPr lang="en-US" sz="1600" b="1" dirty="0">
                <a:solidFill>
                  <a:srgbClr val="0070C0"/>
                </a:solidFill>
                <a:cs typeface="Arial" panose="020B0604020202020204" pitchFamily="34" charset="0"/>
              </a:rPr>
              <a:t>Characterization plan and results</a:t>
            </a:r>
          </a:p>
          <a:p>
            <a:pPr marL="214313" indent="-214313">
              <a:lnSpc>
                <a:spcPct val="113000"/>
              </a:lnSpc>
              <a:buFont typeface="Wingdings" panose="05000000000000000000" pitchFamily="2" charset="2"/>
              <a:buChar char="§"/>
            </a:pPr>
            <a:r>
              <a:rPr lang="en-US" sz="1600" dirty="0">
                <a:cs typeface="Arial" panose="020B0604020202020204" pitchFamily="34" charset="0"/>
              </a:rPr>
              <a:t>In-situ collection of deposits on 2 PFUs using sticky pads (CEA) - 2023</a:t>
            </a:r>
          </a:p>
          <a:p>
            <a:pPr marL="214313" indent="-214313">
              <a:lnSpc>
                <a:spcPct val="113000"/>
              </a:lnSpc>
              <a:buFont typeface="Wingdings" panose="05000000000000000000" pitchFamily="2" charset="2"/>
              <a:buChar char="§"/>
            </a:pPr>
            <a:r>
              <a:rPr lang="en-US" sz="1600" dirty="0">
                <a:cs typeface="Arial" panose="020B0604020202020204" pitchFamily="34" charset="0"/>
              </a:rPr>
              <a:t>Surface analysis of the pads using confocal microscopy (Aix Mars. Uni) </a:t>
            </a:r>
            <a:r>
              <a:rPr lang="en-US" sz="1600" b="1" dirty="0">
                <a:solidFill>
                  <a:srgbClr val="00B050"/>
                </a:solidFill>
                <a:cs typeface="Arial" panose="020B0604020202020204" pitchFamily="34" charset="0"/>
              </a:rPr>
              <a:t>- </a:t>
            </a:r>
            <a:r>
              <a:rPr lang="fr-FR" sz="1600" b="1" dirty="0" err="1">
                <a:solidFill>
                  <a:srgbClr val="00B050"/>
                </a:solidFill>
                <a:cs typeface="Arial" panose="020B0604020202020204" pitchFamily="34" charset="0"/>
              </a:rPr>
              <a:t>done</a:t>
            </a:r>
            <a:endParaRPr lang="en-US" sz="1600" b="1" dirty="0">
              <a:solidFill>
                <a:srgbClr val="00B050"/>
              </a:solidFill>
              <a:cs typeface="Arial" panose="020B0604020202020204" pitchFamily="34" charset="0"/>
            </a:endParaRPr>
          </a:p>
          <a:p>
            <a:pPr marL="214313" indent="-214313">
              <a:lnSpc>
                <a:spcPct val="113000"/>
              </a:lnSpc>
              <a:buFont typeface="Wingdings" panose="05000000000000000000" pitchFamily="2" charset="2"/>
              <a:buChar char="§"/>
            </a:pPr>
            <a:r>
              <a:rPr lang="en-US" sz="1600" dirty="0">
                <a:cs typeface="Arial" panose="020B0604020202020204" pitchFamily="34" charset="0"/>
              </a:rPr>
              <a:t>Morphology and composition of deposited layers using SEM/EDX/FIB (Aix Marseille University) </a:t>
            </a:r>
            <a:r>
              <a:rPr lang="en-US" sz="1600" dirty="0">
                <a:cs typeface="Arial" panose="020B0604020202020204" pitchFamily="34" charset="0"/>
                <a:sym typeface="Wingdings" panose="05000000000000000000" pitchFamily="2" charset="2"/>
              </a:rPr>
              <a:t> Dense W layers of 5-40 µm thickness [1] </a:t>
            </a:r>
            <a:r>
              <a:rPr lang="en-US" sz="1600" b="1" dirty="0">
                <a:solidFill>
                  <a:srgbClr val="00B050"/>
                </a:solidFill>
                <a:cs typeface="Arial" panose="020B0604020202020204" pitchFamily="34" charset="0"/>
                <a:sym typeface="Wingdings" panose="05000000000000000000" pitchFamily="2" charset="2"/>
              </a:rPr>
              <a:t>-</a:t>
            </a:r>
            <a:r>
              <a:rPr lang="en-US" sz="1600" b="1" dirty="0">
                <a:solidFill>
                  <a:srgbClr val="00B050"/>
                </a:solidFill>
                <a:cs typeface="Arial" panose="020B0604020202020204" pitchFamily="34" charset="0"/>
              </a:rPr>
              <a:t> </a:t>
            </a:r>
            <a:r>
              <a:rPr lang="fr-FR" sz="1600" b="1" dirty="0" err="1">
                <a:solidFill>
                  <a:srgbClr val="00B050"/>
                </a:solidFill>
                <a:cs typeface="Arial" panose="020B0604020202020204" pitchFamily="34" charset="0"/>
              </a:rPr>
              <a:t>done</a:t>
            </a:r>
            <a:endParaRPr lang="fr-FR" sz="1600" b="1" dirty="0">
              <a:solidFill>
                <a:srgbClr val="00B050"/>
              </a:solidFill>
              <a:cs typeface="Arial" panose="020B0604020202020204" pitchFamily="34" charset="0"/>
            </a:endParaRPr>
          </a:p>
        </p:txBody>
      </p:sp>
      <p:pic>
        <p:nvPicPr>
          <p:cNvPr id="13" name="Image 4">
            <a:extLst>
              <a:ext uri="{FF2B5EF4-FFF2-40B4-BE49-F238E27FC236}">
                <a16:creationId xmlns:a16="http://schemas.microsoft.com/office/drawing/2014/main" id="{135BFDA7-D0A7-7C2A-EB2B-7C6D86263A54}"/>
              </a:ext>
            </a:extLst>
          </p:cNvPr>
          <p:cNvPicPr>
            <a:picLocks noChangeAspect="1"/>
          </p:cNvPicPr>
          <p:nvPr/>
        </p:nvPicPr>
        <p:blipFill>
          <a:blip r:embed="rId6"/>
          <a:stretch>
            <a:fillRect/>
          </a:stretch>
        </p:blipFill>
        <p:spPr>
          <a:xfrm>
            <a:off x="7789765" y="2957444"/>
            <a:ext cx="2841718" cy="1564210"/>
          </a:xfrm>
          <a:prstGeom prst="rect">
            <a:avLst/>
          </a:prstGeom>
        </p:spPr>
      </p:pic>
      <p:pic>
        <p:nvPicPr>
          <p:cNvPr id="14" name="Image 20">
            <a:extLst>
              <a:ext uri="{FF2B5EF4-FFF2-40B4-BE49-F238E27FC236}">
                <a16:creationId xmlns:a16="http://schemas.microsoft.com/office/drawing/2014/main" id="{67607CD7-DC9C-C52F-73AF-51D70A7E38D1}"/>
              </a:ext>
            </a:extLst>
          </p:cNvPr>
          <p:cNvPicPr>
            <a:picLocks noChangeAspect="1"/>
          </p:cNvPicPr>
          <p:nvPr/>
        </p:nvPicPr>
        <p:blipFill>
          <a:blip r:embed="rId7"/>
          <a:stretch>
            <a:fillRect/>
          </a:stretch>
        </p:blipFill>
        <p:spPr>
          <a:xfrm>
            <a:off x="9202191" y="801577"/>
            <a:ext cx="2911513" cy="1778023"/>
          </a:xfrm>
          <a:prstGeom prst="rect">
            <a:avLst/>
          </a:prstGeom>
        </p:spPr>
      </p:pic>
      <p:pic>
        <p:nvPicPr>
          <p:cNvPr id="15" name="Image 11">
            <a:extLst>
              <a:ext uri="{FF2B5EF4-FFF2-40B4-BE49-F238E27FC236}">
                <a16:creationId xmlns:a16="http://schemas.microsoft.com/office/drawing/2014/main" id="{F17246BA-4C11-B4BB-FF09-06E1F6FEB84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2000"/>
                    </a14:imgEffect>
                  </a14:imgLayer>
                </a14:imgProps>
              </a:ext>
              <a:ext uri="{28A0092B-C50C-407E-A947-70E740481C1C}">
                <a14:useLocalDpi xmlns:a14="http://schemas.microsoft.com/office/drawing/2010/main" val="0"/>
              </a:ext>
            </a:extLst>
          </a:blip>
          <a:srcRect l="4224" t="3051" r="4158"/>
          <a:stretch/>
        </p:blipFill>
        <p:spPr>
          <a:xfrm>
            <a:off x="10806485" y="2844453"/>
            <a:ext cx="1278011" cy="1580397"/>
          </a:xfrm>
          <a:prstGeom prst="rect">
            <a:avLst/>
          </a:prstGeom>
        </p:spPr>
      </p:pic>
      <p:cxnSp>
        <p:nvCxnSpPr>
          <p:cNvPr id="16" name="Connecteur droit avec flèche 12">
            <a:extLst>
              <a:ext uri="{FF2B5EF4-FFF2-40B4-BE49-F238E27FC236}">
                <a16:creationId xmlns:a16="http://schemas.microsoft.com/office/drawing/2014/main" id="{0F233974-003D-20CA-CD3F-4E1CF6FDBE92}"/>
              </a:ext>
            </a:extLst>
          </p:cNvPr>
          <p:cNvCxnSpPr/>
          <p:nvPr/>
        </p:nvCxnSpPr>
        <p:spPr>
          <a:xfrm>
            <a:off x="11156491" y="2886084"/>
            <a:ext cx="0" cy="1368000"/>
          </a:xfrm>
          <a:prstGeom prst="straightConnector1">
            <a:avLst/>
          </a:prstGeom>
          <a:ln w="9525">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ZoneTexte 13">
            <a:extLst>
              <a:ext uri="{FF2B5EF4-FFF2-40B4-BE49-F238E27FC236}">
                <a16:creationId xmlns:a16="http://schemas.microsoft.com/office/drawing/2014/main" id="{E613974E-B505-A0A1-C152-B923F8D8E798}"/>
              </a:ext>
            </a:extLst>
          </p:cNvPr>
          <p:cNvSpPr txBox="1"/>
          <p:nvPr/>
        </p:nvSpPr>
        <p:spPr>
          <a:xfrm>
            <a:off x="11130770" y="3892264"/>
            <a:ext cx="864096" cy="276999"/>
          </a:xfrm>
          <a:prstGeom prst="rect">
            <a:avLst/>
          </a:prstGeom>
          <a:noFill/>
        </p:spPr>
        <p:txBody>
          <a:bodyPr wrap="square" rtlCol="0">
            <a:spAutoFit/>
          </a:bodyPr>
          <a:lstStyle/>
          <a:p>
            <a:r>
              <a:rPr lang="fr-FR" sz="1200" dirty="0">
                <a:solidFill>
                  <a:schemeClr val="bg1"/>
                </a:solidFill>
              </a:rPr>
              <a:t>23 µm</a:t>
            </a:r>
          </a:p>
        </p:txBody>
      </p:sp>
      <p:pic>
        <p:nvPicPr>
          <p:cNvPr id="18" name="Image 23">
            <a:extLst>
              <a:ext uri="{FF2B5EF4-FFF2-40B4-BE49-F238E27FC236}">
                <a16:creationId xmlns:a16="http://schemas.microsoft.com/office/drawing/2014/main" id="{430D1600-2971-0CD5-41FD-0C8C86FF2932}"/>
              </a:ext>
            </a:extLst>
          </p:cNvPr>
          <p:cNvPicPr>
            <a:picLocks noChangeAspect="1"/>
          </p:cNvPicPr>
          <p:nvPr/>
        </p:nvPicPr>
        <p:blipFill>
          <a:blip r:embed="rId10"/>
          <a:stretch>
            <a:fillRect/>
          </a:stretch>
        </p:blipFill>
        <p:spPr>
          <a:xfrm>
            <a:off x="5253948" y="4729922"/>
            <a:ext cx="3629150" cy="1617580"/>
          </a:xfrm>
          <a:prstGeom prst="rect">
            <a:avLst/>
          </a:prstGeom>
        </p:spPr>
      </p:pic>
      <p:sp>
        <p:nvSpPr>
          <p:cNvPr id="19" name="Textfeld 4">
            <a:extLst>
              <a:ext uri="{FF2B5EF4-FFF2-40B4-BE49-F238E27FC236}">
                <a16:creationId xmlns:a16="http://schemas.microsoft.com/office/drawing/2014/main" id="{B0E909CD-4A77-6FF3-B1A5-018B281409F9}"/>
              </a:ext>
            </a:extLst>
          </p:cNvPr>
          <p:cNvSpPr txBox="1"/>
          <p:nvPr/>
        </p:nvSpPr>
        <p:spPr>
          <a:xfrm>
            <a:off x="325679" y="834546"/>
            <a:ext cx="7314899" cy="1468031"/>
          </a:xfrm>
          <a:prstGeom prst="rect">
            <a:avLst/>
          </a:prstGeom>
          <a:noFill/>
          <a:ln w="12700">
            <a:noFill/>
          </a:ln>
        </p:spPr>
        <p:txBody>
          <a:bodyPr wrap="square" rtlCol="0">
            <a:spAutoFit/>
          </a:bodyPr>
          <a:lstStyle/>
          <a:p>
            <a:pPr>
              <a:lnSpc>
                <a:spcPct val="113000"/>
              </a:lnSpc>
            </a:pPr>
            <a:r>
              <a:rPr lang="en-US" sz="1600" b="1" dirty="0">
                <a:solidFill>
                  <a:srgbClr val="0070C0"/>
                </a:solidFill>
                <a:cs typeface="Arial" panose="020B0604020202020204" pitchFamily="34" charset="0"/>
              </a:rPr>
              <a:t>High </a:t>
            </a:r>
            <a:r>
              <a:rPr lang="en-US" sz="1600" b="1" dirty="0" err="1">
                <a:solidFill>
                  <a:srgbClr val="0070C0"/>
                </a:solidFill>
                <a:cs typeface="Arial" panose="020B0604020202020204" pitchFamily="34" charset="0"/>
              </a:rPr>
              <a:t>fluence</a:t>
            </a:r>
            <a:r>
              <a:rPr lang="en-US" sz="1600" b="1" dirty="0">
                <a:solidFill>
                  <a:srgbClr val="0070C0"/>
                </a:solidFill>
                <a:cs typeface="Arial" panose="020B0604020202020204" pitchFamily="34" charset="0"/>
              </a:rPr>
              <a:t> campaign in WEST (C7, 2023)</a:t>
            </a:r>
          </a:p>
          <a:p>
            <a:pPr marL="285750" indent="-285750">
              <a:lnSpc>
                <a:spcPct val="113000"/>
              </a:lnSpc>
              <a:buFont typeface="Wingdings" panose="05000000000000000000" pitchFamily="2" charset="2"/>
              <a:buChar char="§"/>
            </a:pPr>
            <a:r>
              <a:rPr lang="en-US" sz="1600" dirty="0">
                <a:cs typeface="Arial" panose="020B0604020202020204" pitchFamily="34" charset="0"/>
              </a:rPr>
              <a:t>Dedicated to reach particle </a:t>
            </a:r>
            <a:r>
              <a:rPr lang="en-US" sz="1600" dirty="0" err="1">
                <a:cs typeface="Arial" panose="020B0604020202020204" pitchFamily="34" charset="0"/>
              </a:rPr>
              <a:t>fluence</a:t>
            </a:r>
            <a:r>
              <a:rPr lang="en-US" sz="1600" dirty="0">
                <a:cs typeface="Arial" panose="020B0604020202020204" pitchFamily="34" charset="0"/>
              </a:rPr>
              <a:t> of ITER shots (W erosion /migration expected)</a:t>
            </a:r>
          </a:p>
          <a:p>
            <a:pPr marL="285750" indent="-285750">
              <a:lnSpc>
                <a:spcPct val="113000"/>
              </a:lnSpc>
              <a:buFont typeface="Wingdings" panose="05000000000000000000" pitchFamily="2" charset="2"/>
              <a:buChar char="§"/>
            </a:pPr>
            <a:r>
              <a:rPr lang="en-US" sz="1600" dirty="0">
                <a:cs typeface="Arial" panose="020B0604020202020204" pitchFamily="34" charset="0"/>
              </a:rPr>
              <a:t>Repetitive 1 min long discharges and up to 100 s pulses</a:t>
            </a:r>
          </a:p>
          <a:p>
            <a:pPr marL="285750" indent="-285750">
              <a:lnSpc>
                <a:spcPct val="113000"/>
              </a:lnSpc>
              <a:buFont typeface="Wingdings" panose="05000000000000000000" pitchFamily="2" charset="2"/>
              <a:buChar char="§"/>
            </a:pPr>
            <a:r>
              <a:rPr lang="en-US" sz="1600" dirty="0">
                <a:cs typeface="Arial" panose="020B0604020202020204" pitchFamily="34" charset="0"/>
              </a:rPr>
              <a:t>Cumulated plasma time 5 h 30 min</a:t>
            </a:r>
          </a:p>
          <a:p>
            <a:pPr marL="214313" indent="-214313">
              <a:lnSpc>
                <a:spcPct val="113000"/>
              </a:lnSpc>
              <a:buFont typeface="Wingdings" panose="05000000000000000000" pitchFamily="2" charset="2"/>
              <a:buChar char="§"/>
            </a:pPr>
            <a:endParaRPr lang="en-US" sz="1600" dirty="0">
              <a:cs typeface="Arial" panose="020B0604020202020204" pitchFamily="34" charset="0"/>
            </a:endParaRPr>
          </a:p>
        </p:txBody>
      </p:sp>
      <p:sp>
        <p:nvSpPr>
          <p:cNvPr id="20" name="TextBox 19">
            <a:extLst>
              <a:ext uri="{FF2B5EF4-FFF2-40B4-BE49-F238E27FC236}">
                <a16:creationId xmlns:a16="http://schemas.microsoft.com/office/drawing/2014/main" id="{B680CEC1-442F-418F-75A3-A348A4C8E3A5}"/>
              </a:ext>
            </a:extLst>
          </p:cNvPr>
          <p:cNvSpPr txBox="1"/>
          <p:nvPr/>
        </p:nvSpPr>
        <p:spPr bwMode="auto">
          <a:xfrm>
            <a:off x="10888325" y="6162147"/>
            <a:ext cx="1300356" cy="338554"/>
          </a:xfrm>
          <a:prstGeom prst="rect">
            <a:avLst/>
          </a:prstGeom>
          <a:noFill/>
        </p:spPr>
        <p:txBody>
          <a:bodyPr wrap="none" rtlCol="0">
            <a:spAutoFit/>
          </a:bodyPr>
          <a:lstStyle/>
          <a:p>
            <a:r>
              <a:rPr lang="fi-FI" sz="1600" b="1" dirty="0"/>
              <a:t>M. Diez et al.</a:t>
            </a:r>
          </a:p>
        </p:txBody>
      </p:sp>
      <p:sp>
        <p:nvSpPr>
          <p:cNvPr id="2" name="Textfeld 9">
            <a:extLst>
              <a:ext uri="{FF2B5EF4-FFF2-40B4-BE49-F238E27FC236}">
                <a16:creationId xmlns:a16="http://schemas.microsoft.com/office/drawing/2014/main" id="{2F37404D-C528-07C1-6780-2D37B05D8F8B}"/>
              </a:ext>
            </a:extLst>
          </p:cNvPr>
          <p:cNvSpPr txBox="1"/>
          <p:nvPr/>
        </p:nvSpPr>
        <p:spPr bwMode="auto">
          <a:xfrm>
            <a:off x="314245" y="4100195"/>
            <a:ext cx="4540976" cy="307777"/>
          </a:xfrm>
          <a:prstGeom prst="rect">
            <a:avLst/>
          </a:prstGeom>
          <a:noFill/>
        </p:spPr>
        <p:txBody>
          <a:bodyPr wrap="square" rtlCol="0">
            <a:spAutoFit/>
          </a:bodyPr>
          <a:lstStyle/>
          <a:p>
            <a:r>
              <a:rPr lang="en-US" sz="1400" b="0" i="1" dirty="0">
                <a:effectLst/>
                <a:latin typeface="+mj-lt"/>
              </a:rPr>
              <a:t>[1] C. Martin et al., </a:t>
            </a:r>
            <a:r>
              <a:rPr lang="en-US" sz="1400" b="0" i="1" dirty="0" err="1">
                <a:effectLst/>
                <a:latin typeface="+mj-lt"/>
              </a:rPr>
              <a:t>Nucl</a:t>
            </a:r>
            <a:r>
              <a:rPr lang="en-US" sz="1400" b="0" i="1" dirty="0">
                <a:effectLst/>
                <a:latin typeface="+mj-lt"/>
              </a:rPr>
              <a:t>. Mater. Energy </a:t>
            </a:r>
            <a:r>
              <a:rPr lang="en-US" sz="1400" b="1" i="1" dirty="0">
                <a:effectLst/>
                <a:latin typeface="+mj-lt"/>
              </a:rPr>
              <a:t>41</a:t>
            </a:r>
            <a:r>
              <a:rPr lang="en-US" sz="1400" b="0" i="1" dirty="0">
                <a:effectLst/>
                <a:latin typeface="+mj-lt"/>
              </a:rPr>
              <a:t> (2024) 101764</a:t>
            </a:r>
            <a:endParaRPr lang="en-GB" sz="1400" i="1" dirty="0">
              <a:latin typeface="+mj-lt"/>
            </a:endParaRPr>
          </a:p>
        </p:txBody>
      </p:sp>
    </p:spTree>
    <p:extLst>
      <p:ext uri="{BB962C8B-B14F-4D97-AF65-F5344CB8AC3E}">
        <p14:creationId xmlns:p14="http://schemas.microsoft.com/office/powerpoint/2010/main" val="342877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0CBF96-34FD-D052-0F01-796DFF3DCD6B}"/>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5180E700-898F-6591-1292-2C6017927B3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5" name="Titre 1">
            <a:extLst>
              <a:ext uri="{FF2B5EF4-FFF2-40B4-BE49-F238E27FC236}">
                <a16:creationId xmlns:a16="http://schemas.microsoft.com/office/drawing/2014/main" id="{FBA8F924-7A8F-E794-8A5C-FAB51DD0A7F3}"/>
              </a:ext>
            </a:extLst>
          </p:cNvPr>
          <p:cNvSpPr>
            <a:spLocks noGrp="1"/>
          </p:cNvSpPr>
          <p:nvPr>
            <p:ph type="title"/>
          </p:nvPr>
        </p:nvSpPr>
        <p:spPr>
          <a:xfrm>
            <a:off x="983432" y="192515"/>
            <a:ext cx="10871400" cy="457200"/>
          </a:xfrm>
        </p:spPr>
        <p:txBody>
          <a:bodyPr/>
          <a:lstStyle/>
          <a:p>
            <a:r>
              <a:rPr lang="fr-FR" dirty="0"/>
              <a:t>SP B.2: </a:t>
            </a:r>
            <a:r>
              <a:rPr lang="en-US" dirty="0"/>
              <a:t>Analyses of WEST marker tiles </a:t>
            </a:r>
            <a:r>
              <a:rPr lang="fr-FR" dirty="0"/>
              <a:t>(MPG)</a:t>
            </a:r>
            <a:br>
              <a:rPr lang="fr-FR" dirty="0"/>
            </a:br>
            <a:r>
              <a:rPr lang="fr-FR" dirty="0"/>
              <a:t>SP B.3: Post-</a:t>
            </a:r>
            <a:r>
              <a:rPr lang="fr-FR" dirty="0" err="1"/>
              <a:t>exposure</a:t>
            </a:r>
            <a:r>
              <a:rPr lang="fr-FR" dirty="0"/>
              <a:t> </a:t>
            </a:r>
            <a:r>
              <a:rPr lang="fr-FR" dirty="0" err="1"/>
              <a:t>measurements</a:t>
            </a:r>
            <a:r>
              <a:rPr lang="fr-FR" dirty="0"/>
              <a:t> of WEST </a:t>
            </a:r>
            <a:r>
              <a:rPr lang="fr-FR" dirty="0" err="1"/>
              <a:t>PFUs</a:t>
            </a:r>
            <a:r>
              <a:rPr lang="fr-FR" dirty="0"/>
              <a:t> (MPG)</a:t>
            </a:r>
          </a:p>
        </p:txBody>
      </p:sp>
      <p:sp>
        <p:nvSpPr>
          <p:cNvPr id="6" name="Textfeld 2">
            <a:extLst>
              <a:ext uri="{FF2B5EF4-FFF2-40B4-BE49-F238E27FC236}">
                <a16:creationId xmlns:a16="http://schemas.microsoft.com/office/drawing/2014/main" id="{5EB2CD7C-134F-6476-5A1C-B04639FB52E7}"/>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2">
            <a:extLst>
              <a:ext uri="{FF2B5EF4-FFF2-40B4-BE49-F238E27FC236}">
                <a16:creationId xmlns:a16="http://schemas.microsoft.com/office/drawing/2014/main" id="{6412CCB4-96BD-723D-AE67-D55A49E4A542}"/>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8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8" name="Grafik 38">
            <a:extLst>
              <a:ext uri="{FF2B5EF4-FFF2-40B4-BE49-F238E27FC236}">
                <a16:creationId xmlns:a16="http://schemas.microsoft.com/office/drawing/2014/main" id="{4CA74B66-1959-8E09-A995-4A111A0196C3}"/>
              </a:ext>
            </a:extLst>
          </p:cNvPr>
          <p:cNvPicPr>
            <a:picLocks noChangeAspect="1"/>
          </p:cNvPicPr>
          <p:nvPr/>
        </p:nvPicPr>
        <p:blipFill>
          <a:blip r:embed="rId2"/>
          <a:stretch>
            <a:fillRect/>
          </a:stretch>
        </p:blipFill>
        <p:spPr>
          <a:xfrm>
            <a:off x="9033332" y="714656"/>
            <a:ext cx="3107899" cy="2378249"/>
          </a:xfrm>
          <a:prstGeom prst="rect">
            <a:avLst/>
          </a:prstGeom>
        </p:spPr>
      </p:pic>
      <p:pic>
        <p:nvPicPr>
          <p:cNvPr id="10" name="Grafik 6">
            <a:extLst>
              <a:ext uri="{FF2B5EF4-FFF2-40B4-BE49-F238E27FC236}">
                <a16:creationId xmlns:a16="http://schemas.microsoft.com/office/drawing/2014/main" id="{97FEFFAF-7683-417B-D4EF-E6B27A6D1545}"/>
              </a:ext>
            </a:extLst>
          </p:cNvPr>
          <p:cNvPicPr>
            <a:picLocks noChangeAspect="1"/>
          </p:cNvPicPr>
          <p:nvPr/>
        </p:nvPicPr>
        <p:blipFill>
          <a:blip r:embed="rId3"/>
          <a:stretch>
            <a:fillRect/>
          </a:stretch>
        </p:blipFill>
        <p:spPr>
          <a:xfrm>
            <a:off x="9033332" y="2956471"/>
            <a:ext cx="3107899" cy="2378248"/>
          </a:xfrm>
          <a:prstGeom prst="rect">
            <a:avLst/>
          </a:prstGeom>
        </p:spPr>
      </p:pic>
      <p:sp>
        <p:nvSpPr>
          <p:cNvPr id="11" name="Textfeld 4">
            <a:extLst>
              <a:ext uri="{FF2B5EF4-FFF2-40B4-BE49-F238E27FC236}">
                <a16:creationId xmlns:a16="http://schemas.microsoft.com/office/drawing/2014/main" id="{0BDBBC41-7BFA-3CCD-BF7E-3A02C35F9466}"/>
              </a:ext>
            </a:extLst>
          </p:cNvPr>
          <p:cNvSpPr txBox="1"/>
          <p:nvPr/>
        </p:nvSpPr>
        <p:spPr>
          <a:xfrm>
            <a:off x="107504" y="816034"/>
            <a:ext cx="8929404" cy="407361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Perform detailed surface analyses (including SEM, RBS, NRA) for selected samples exposed to Phase 1 and Phase 2 operations on WEST, including  side faces of marker tiles, to characterize their erosion and deposition </a:t>
            </a:r>
            <a:r>
              <a:rPr lang="en-US" altLang="en-US" sz="1600" dirty="0" err="1">
                <a:cs typeface="Arial" panose="020B0604020202020204" pitchFamily="34" charset="0"/>
              </a:rPr>
              <a:t>behaviour</a:t>
            </a:r>
            <a:r>
              <a:rPr lang="en-US" altLang="en-US" sz="1600" dirty="0">
                <a:cs typeface="Arial" panose="020B0604020202020204" pitchFamily="34" charset="0"/>
              </a:rPr>
              <a:t> and changes in the surface state</a:t>
            </a:r>
          </a:p>
          <a:p>
            <a:pPr>
              <a:lnSpc>
                <a:spcPct val="113000"/>
              </a:lnSpc>
            </a:pPr>
            <a:endParaRPr lang="en-US"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and IBA </a:t>
            </a:r>
            <a:r>
              <a:rPr lang="fi-FI" altLang="en-US" sz="1600" dirty="0" err="1">
                <a:cs typeface="Arial" panose="020B0604020202020204" pitchFamily="34" charset="0"/>
              </a:rPr>
              <a:t>measurements</a:t>
            </a:r>
            <a:r>
              <a:rPr lang="fi-FI" altLang="en-US" sz="1600" dirty="0">
                <a:cs typeface="Arial" panose="020B0604020202020204" pitchFamily="34" charset="0"/>
              </a:rPr>
              <a:t> on marker tiles </a:t>
            </a:r>
            <a:r>
              <a:rPr lang="fi-FI" altLang="en-US" sz="1600" dirty="0" err="1">
                <a:cs typeface="Arial" panose="020B0604020202020204" pitchFamily="34" charset="0"/>
              </a:rPr>
              <a:t>after</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C3, C4, C5 </a:t>
            </a:r>
            <a:r>
              <a:rPr lang="fi-FI" altLang="en-US" sz="1600" dirty="0" err="1">
                <a:cs typeface="Arial" panose="020B0604020202020204" pitchFamily="34" charset="0"/>
              </a:rPr>
              <a:t>campaigns</a:t>
            </a:r>
            <a:r>
              <a:rPr lang="fi-FI" altLang="en-US" sz="1600" dirty="0">
                <a:cs typeface="Arial" panose="020B0604020202020204" pitchFamily="34" charset="0"/>
              </a:rPr>
              <a:t> of </a:t>
            </a:r>
            <a:r>
              <a:rPr lang="fi-FI" altLang="en-US" sz="1600" dirty="0" err="1">
                <a:cs typeface="Arial" panose="020B0604020202020204" pitchFamily="34" charset="0"/>
              </a:rPr>
              <a:t>Phase</a:t>
            </a:r>
            <a:r>
              <a:rPr lang="fi-FI" altLang="en-US" sz="1600" dirty="0">
                <a:cs typeface="Arial" panose="020B0604020202020204" pitchFamily="34" charset="0"/>
              </a:rPr>
              <a:t> 1 to</a:t>
            </a:r>
            <a:r>
              <a:rPr lang="en-US" altLang="en-US" sz="1600" dirty="0">
                <a:cs typeface="Arial" panose="020B0604020202020204" pitchFamily="34" charset="0"/>
              </a:rPr>
              <a:t> determine erosion and deposition patterns as well as for other tiles removed after Phase 1 plasma operations (incl. ITER-like PFUs)</a:t>
            </a: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IBA data now available from all the campaigns</a:t>
            </a:r>
            <a:r>
              <a:rPr lang="en-US" altLang="en-US" sz="1600" dirty="0">
                <a:cs typeface="Arial" panose="020B0604020202020204" pitchFamily="34" charset="0"/>
              </a:rPr>
              <a:t>: erosion 2.5 </a:t>
            </a:r>
            <a:r>
              <a:rPr lang="en-US" altLang="en-US" sz="1600" dirty="0">
                <a:latin typeface="Symbol" panose="05050102010706020507" pitchFamily="18" charset="2"/>
                <a:cs typeface="Arial" panose="020B0604020202020204" pitchFamily="34" charset="0"/>
              </a:rPr>
              <a:t>m</a:t>
            </a:r>
            <a:r>
              <a:rPr lang="en-US" altLang="en-US" sz="1600" dirty="0">
                <a:cs typeface="Arial" panose="020B0604020202020204" pitchFamily="34" charset="0"/>
              </a:rPr>
              <a:t>m </a:t>
            </a:r>
            <a:r>
              <a:rPr lang="en-US" altLang="en-US" sz="1600" dirty="0">
                <a:cs typeface="Arial" panose="020B0604020202020204" pitchFamily="34" charset="0"/>
                <a:sym typeface="Wingdings" panose="05000000000000000000" pitchFamily="2" charset="2"/>
              </a:rPr>
              <a:t> 6 </a:t>
            </a:r>
            <a:r>
              <a:rPr lang="en-US" altLang="en-US" sz="1600" dirty="0">
                <a:latin typeface="Symbol" panose="05050102010706020507" pitchFamily="18" charset="2"/>
                <a:cs typeface="Arial" panose="020B0604020202020204" pitchFamily="34" charset="0"/>
                <a:sym typeface="Wingdings" panose="05000000000000000000" pitchFamily="2" charset="2"/>
              </a:rPr>
              <a:t>m</a:t>
            </a:r>
            <a:r>
              <a:rPr lang="en-US" altLang="en-US" sz="1600" dirty="0">
                <a:cs typeface="Arial" panose="020B0604020202020204" pitchFamily="34" charset="0"/>
                <a:sym typeface="Wingdings" panose="05000000000000000000" pitchFamily="2" charset="2"/>
              </a:rPr>
              <a:t>m (C3  C5), 	                        deposits 20 </a:t>
            </a:r>
            <a:r>
              <a:rPr lang="en-US" altLang="en-US" sz="1600" dirty="0">
                <a:latin typeface="Symbol" panose="05050102010706020507" pitchFamily="18" charset="2"/>
                <a:cs typeface="Arial" panose="020B0604020202020204" pitchFamily="34" charset="0"/>
                <a:sym typeface="Wingdings" panose="05000000000000000000" pitchFamily="2" charset="2"/>
              </a:rPr>
              <a:t>m</a:t>
            </a:r>
            <a:r>
              <a:rPr lang="en-US" altLang="en-US" sz="1600" dirty="0">
                <a:cs typeface="Arial" panose="020B0604020202020204" pitchFamily="34" charset="0"/>
                <a:sym typeface="Wingdings" panose="05000000000000000000" pitchFamily="2" charset="2"/>
              </a:rPr>
              <a:t>m  50 </a:t>
            </a:r>
            <a:r>
              <a:rPr lang="en-US" altLang="en-US" sz="1600" dirty="0">
                <a:latin typeface="Symbol" panose="05050102010706020507" pitchFamily="18" charset="2"/>
                <a:cs typeface="Arial" panose="020B0604020202020204" pitchFamily="34" charset="0"/>
                <a:sym typeface="Wingdings" panose="05000000000000000000" pitchFamily="2" charset="2"/>
              </a:rPr>
              <a:t>m</a:t>
            </a:r>
            <a:r>
              <a:rPr lang="en-US" altLang="en-US" sz="1600" dirty="0">
                <a:cs typeface="Arial" panose="020B0604020202020204" pitchFamily="34" charset="0"/>
                <a:sym typeface="Wingdings" panose="05000000000000000000" pitchFamily="2" charset="2"/>
              </a:rPr>
              <a:t>m (C3C5)</a:t>
            </a:r>
          </a:p>
          <a:p>
            <a:pPr marL="171450" indent="-171450">
              <a:buFont typeface="Wingdings" panose="05000000000000000000" pitchFamily="2" charset="2"/>
              <a:buChar char="§"/>
            </a:pPr>
            <a:r>
              <a:rPr lang="en-US" altLang="en-US" sz="1600" dirty="0">
                <a:cs typeface="Arial" panose="020B0604020202020204" pitchFamily="34" charset="0"/>
                <a:sym typeface="Wingdings" panose="05000000000000000000" pitchFamily="2" charset="2"/>
              </a:rPr>
              <a:t>Gap faces of marker-tile skeletons measured, measurements for standard tiles started, ITER-like PFUs pending</a:t>
            </a:r>
          </a:p>
        </p:txBody>
      </p:sp>
      <p:pic>
        <p:nvPicPr>
          <p:cNvPr id="12" name="Image 2">
            <a:extLst>
              <a:ext uri="{FF2B5EF4-FFF2-40B4-BE49-F238E27FC236}">
                <a16:creationId xmlns:a16="http://schemas.microsoft.com/office/drawing/2014/main" id="{F0D93C90-D727-FD54-EE33-537C52949AB1}"/>
              </a:ext>
            </a:extLst>
          </p:cNvPr>
          <p:cNvPicPr>
            <a:picLocks noChangeAspect="1"/>
          </p:cNvPicPr>
          <p:nvPr/>
        </p:nvPicPr>
        <p:blipFill>
          <a:blip r:embed="rId4"/>
          <a:stretch>
            <a:fillRect/>
          </a:stretch>
        </p:blipFill>
        <p:spPr>
          <a:xfrm>
            <a:off x="10090769" y="5175945"/>
            <a:ext cx="1170848" cy="989522"/>
          </a:xfrm>
          <a:prstGeom prst="rect">
            <a:avLst/>
          </a:prstGeom>
        </p:spPr>
      </p:pic>
      <p:sp>
        <p:nvSpPr>
          <p:cNvPr id="13" name="TextBox 12">
            <a:extLst>
              <a:ext uri="{FF2B5EF4-FFF2-40B4-BE49-F238E27FC236}">
                <a16:creationId xmlns:a16="http://schemas.microsoft.com/office/drawing/2014/main" id="{92177A18-7A5A-D177-66C6-FF6AF6C7A4B6}"/>
              </a:ext>
            </a:extLst>
          </p:cNvPr>
          <p:cNvSpPr txBox="1"/>
          <p:nvPr/>
        </p:nvSpPr>
        <p:spPr bwMode="auto">
          <a:xfrm>
            <a:off x="10665620" y="6165467"/>
            <a:ext cx="1526380" cy="338554"/>
          </a:xfrm>
          <a:prstGeom prst="rect">
            <a:avLst/>
          </a:prstGeom>
          <a:noFill/>
        </p:spPr>
        <p:txBody>
          <a:bodyPr wrap="none" rtlCol="0">
            <a:spAutoFit/>
          </a:bodyPr>
          <a:lstStyle/>
          <a:p>
            <a:r>
              <a:rPr lang="fi-FI" sz="1600" b="1" dirty="0"/>
              <a:t>M. Balden et al.</a:t>
            </a:r>
          </a:p>
        </p:txBody>
      </p:sp>
    </p:spTree>
    <p:extLst>
      <p:ext uri="{BB962C8B-B14F-4D97-AF65-F5344CB8AC3E}">
        <p14:creationId xmlns:p14="http://schemas.microsoft.com/office/powerpoint/2010/main" val="273021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8D7B3D-5E3B-0BCC-1C82-DBE31C7FDD9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B0A5F326-9B3F-BEF8-CC96-CCB873CFCE2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5" name="Titre 1">
            <a:extLst>
              <a:ext uri="{FF2B5EF4-FFF2-40B4-BE49-F238E27FC236}">
                <a16:creationId xmlns:a16="http://schemas.microsoft.com/office/drawing/2014/main" id="{10850F4E-E8DE-3DAE-AC37-3272125FEFA8}"/>
              </a:ext>
            </a:extLst>
          </p:cNvPr>
          <p:cNvSpPr>
            <a:spLocks noGrp="1"/>
          </p:cNvSpPr>
          <p:nvPr>
            <p:ph type="title"/>
          </p:nvPr>
        </p:nvSpPr>
        <p:spPr>
          <a:xfrm>
            <a:off x="983432" y="192515"/>
            <a:ext cx="10871400" cy="457200"/>
          </a:xfrm>
        </p:spPr>
        <p:txBody>
          <a:bodyPr/>
          <a:lstStyle/>
          <a:p>
            <a:r>
              <a:rPr lang="fr-FR" dirty="0"/>
              <a:t>SP B.3: </a:t>
            </a:r>
            <a:r>
              <a:rPr lang="en-US" dirty="0"/>
              <a:t>LIBS/GDOES/SIMS comparative study (IAP)</a:t>
            </a:r>
            <a:br>
              <a:rPr lang="en-US" dirty="0"/>
            </a:br>
            <a:r>
              <a:rPr lang="en-US" dirty="0"/>
              <a:t>SP B.3: LIBS/GDOES/SIMS comparative study (VTT, UT)</a:t>
            </a:r>
            <a:endParaRPr lang="fr-FR" dirty="0"/>
          </a:p>
        </p:txBody>
      </p:sp>
      <p:sp>
        <p:nvSpPr>
          <p:cNvPr id="6" name="Textfeld 2">
            <a:extLst>
              <a:ext uri="{FF2B5EF4-FFF2-40B4-BE49-F238E27FC236}">
                <a16:creationId xmlns:a16="http://schemas.microsoft.com/office/drawing/2014/main" id="{BE59748F-EE2C-732B-82F7-C166858218CA}"/>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2">
            <a:extLst>
              <a:ext uri="{FF2B5EF4-FFF2-40B4-BE49-F238E27FC236}">
                <a16:creationId xmlns:a16="http://schemas.microsoft.com/office/drawing/2014/main" id="{C74A3E1A-3D99-3D6B-E7CD-1493EC739680}"/>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8" name="Image 5">
            <a:extLst>
              <a:ext uri="{FF2B5EF4-FFF2-40B4-BE49-F238E27FC236}">
                <a16:creationId xmlns:a16="http://schemas.microsoft.com/office/drawing/2014/main" id="{44B67B78-BABB-F13D-7B49-3C4CD0872A1A}"/>
              </a:ext>
            </a:extLst>
          </p:cNvPr>
          <p:cNvPicPr>
            <a:picLocks noChangeAspect="1"/>
          </p:cNvPicPr>
          <p:nvPr/>
        </p:nvPicPr>
        <p:blipFill>
          <a:blip r:embed="rId2"/>
          <a:stretch>
            <a:fillRect/>
          </a:stretch>
        </p:blipFill>
        <p:spPr>
          <a:xfrm>
            <a:off x="237379" y="3829275"/>
            <a:ext cx="6091888" cy="1454465"/>
          </a:xfrm>
          <a:prstGeom prst="rect">
            <a:avLst/>
          </a:prstGeom>
        </p:spPr>
      </p:pic>
      <p:graphicFrame>
        <p:nvGraphicFramePr>
          <p:cNvPr id="9" name="Chart 20">
            <a:extLst>
              <a:ext uri="{FF2B5EF4-FFF2-40B4-BE49-F238E27FC236}">
                <a16:creationId xmlns:a16="http://schemas.microsoft.com/office/drawing/2014/main" id="{D40E046F-BE42-A673-43D2-C6584A92CA0B}"/>
              </a:ext>
            </a:extLst>
          </p:cNvPr>
          <p:cNvGraphicFramePr>
            <a:graphicFrameLocks/>
          </p:cNvGraphicFramePr>
          <p:nvPr>
            <p:extLst>
              <p:ext uri="{D42A27DB-BD31-4B8C-83A1-F6EECF244321}">
                <p14:modId xmlns:p14="http://schemas.microsoft.com/office/powerpoint/2010/main" val="1805710934"/>
              </p:ext>
            </p:extLst>
          </p:nvPr>
        </p:nvGraphicFramePr>
        <p:xfrm>
          <a:off x="8822570" y="3182234"/>
          <a:ext cx="3302433" cy="1732188"/>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18">
            <a:extLst>
              <a:ext uri="{FF2B5EF4-FFF2-40B4-BE49-F238E27FC236}">
                <a16:creationId xmlns:a16="http://schemas.microsoft.com/office/drawing/2014/main" id="{E0D2D117-6DA4-BC37-C80E-F2E4E0598F48}"/>
              </a:ext>
            </a:extLst>
          </p:cNvPr>
          <p:cNvSpPr txBox="1"/>
          <p:nvPr/>
        </p:nvSpPr>
        <p:spPr>
          <a:xfrm>
            <a:off x="11745940" y="3043734"/>
            <a:ext cx="446060" cy="276999"/>
          </a:xfrm>
          <a:prstGeom prst="rect">
            <a:avLst/>
          </a:prstGeom>
          <a:noFill/>
        </p:spPr>
        <p:txBody>
          <a:bodyPr wrap="square" rtlCol="0">
            <a:spAutoFit/>
          </a:bodyPr>
          <a:lstStyle/>
          <a:p>
            <a:r>
              <a:rPr lang="fr-FR" sz="1200" b="1" dirty="0"/>
              <a:t>HFS</a:t>
            </a:r>
          </a:p>
        </p:txBody>
      </p:sp>
      <p:sp>
        <p:nvSpPr>
          <p:cNvPr id="11" name="ZoneTexte 21">
            <a:extLst>
              <a:ext uri="{FF2B5EF4-FFF2-40B4-BE49-F238E27FC236}">
                <a16:creationId xmlns:a16="http://schemas.microsoft.com/office/drawing/2014/main" id="{131080AE-F8A1-E6F0-9340-3AD15D795F47}"/>
              </a:ext>
            </a:extLst>
          </p:cNvPr>
          <p:cNvSpPr txBox="1"/>
          <p:nvPr/>
        </p:nvSpPr>
        <p:spPr>
          <a:xfrm>
            <a:off x="9378463" y="3071920"/>
            <a:ext cx="720080" cy="276999"/>
          </a:xfrm>
          <a:prstGeom prst="rect">
            <a:avLst/>
          </a:prstGeom>
          <a:noFill/>
        </p:spPr>
        <p:txBody>
          <a:bodyPr wrap="square" rtlCol="0">
            <a:spAutoFit/>
          </a:bodyPr>
          <a:lstStyle/>
          <a:p>
            <a:r>
              <a:rPr lang="fr-FR" sz="1200" b="1" dirty="0"/>
              <a:t>LFS</a:t>
            </a:r>
          </a:p>
        </p:txBody>
      </p:sp>
      <p:pic>
        <p:nvPicPr>
          <p:cNvPr id="13" name="Image 23">
            <a:extLst>
              <a:ext uri="{FF2B5EF4-FFF2-40B4-BE49-F238E27FC236}">
                <a16:creationId xmlns:a16="http://schemas.microsoft.com/office/drawing/2014/main" id="{8E0D32D1-A580-0E15-6863-B67F74B39CF7}"/>
              </a:ext>
            </a:extLst>
          </p:cNvPr>
          <p:cNvPicPr>
            <a:picLocks noChangeAspect="1"/>
          </p:cNvPicPr>
          <p:nvPr/>
        </p:nvPicPr>
        <p:blipFill>
          <a:blip r:embed="rId4"/>
          <a:stretch>
            <a:fillRect/>
          </a:stretch>
        </p:blipFill>
        <p:spPr>
          <a:xfrm>
            <a:off x="6681927" y="3618348"/>
            <a:ext cx="2221301" cy="1719717"/>
          </a:xfrm>
          <a:prstGeom prst="rect">
            <a:avLst/>
          </a:prstGeom>
        </p:spPr>
      </p:pic>
      <p:graphicFrame>
        <p:nvGraphicFramePr>
          <p:cNvPr id="14" name="Tableau 2">
            <a:extLst>
              <a:ext uri="{FF2B5EF4-FFF2-40B4-BE49-F238E27FC236}">
                <a16:creationId xmlns:a16="http://schemas.microsoft.com/office/drawing/2014/main" id="{76E1B649-14F1-9727-E3E6-193FEEDCDB3D}"/>
              </a:ext>
            </a:extLst>
          </p:cNvPr>
          <p:cNvGraphicFramePr>
            <a:graphicFrameLocks noGrp="1"/>
          </p:cNvGraphicFramePr>
          <p:nvPr>
            <p:extLst>
              <p:ext uri="{D42A27DB-BD31-4B8C-83A1-F6EECF244321}">
                <p14:modId xmlns:p14="http://schemas.microsoft.com/office/powerpoint/2010/main" val="2818842058"/>
              </p:ext>
            </p:extLst>
          </p:nvPr>
        </p:nvGraphicFramePr>
        <p:xfrm>
          <a:off x="8478810" y="966871"/>
          <a:ext cx="3698123" cy="1950720"/>
        </p:xfrm>
        <a:graphic>
          <a:graphicData uri="http://schemas.openxmlformats.org/drawingml/2006/table">
            <a:tbl>
              <a:tblPr firstRow="1" bandRow="1">
                <a:tableStyleId>{5C22544A-7EE6-4342-B048-85BDC9FD1C3A}</a:tableStyleId>
              </a:tblPr>
              <a:tblGrid>
                <a:gridCol w="739778">
                  <a:extLst>
                    <a:ext uri="{9D8B030D-6E8A-4147-A177-3AD203B41FA5}">
                      <a16:colId xmlns:a16="http://schemas.microsoft.com/office/drawing/2014/main" val="1723468389"/>
                    </a:ext>
                  </a:extLst>
                </a:gridCol>
                <a:gridCol w="1004229">
                  <a:extLst>
                    <a:ext uri="{9D8B030D-6E8A-4147-A177-3AD203B41FA5}">
                      <a16:colId xmlns:a16="http://schemas.microsoft.com/office/drawing/2014/main" val="2189457065"/>
                    </a:ext>
                  </a:extLst>
                </a:gridCol>
                <a:gridCol w="977058">
                  <a:extLst>
                    <a:ext uri="{9D8B030D-6E8A-4147-A177-3AD203B41FA5}">
                      <a16:colId xmlns:a16="http://schemas.microsoft.com/office/drawing/2014/main" val="1780528764"/>
                    </a:ext>
                  </a:extLst>
                </a:gridCol>
                <a:gridCol w="977058">
                  <a:extLst>
                    <a:ext uri="{9D8B030D-6E8A-4147-A177-3AD203B41FA5}">
                      <a16:colId xmlns:a16="http://schemas.microsoft.com/office/drawing/2014/main" val="400588890"/>
                    </a:ext>
                  </a:extLst>
                </a:gridCol>
              </a:tblGrid>
              <a:tr h="254553">
                <a:tc>
                  <a:txBody>
                    <a:bodyPr/>
                    <a:lstStyle/>
                    <a:p>
                      <a:endParaRPr lang="fr-FR"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a:solidFill>
                            <a:schemeClr val="tx1"/>
                          </a:solidFill>
                        </a:rPr>
                        <a:t>C3 marker </a:t>
                      </a:r>
                      <a:r>
                        <a:rPr lang="fr-FR" sz="1300" dirty="0" err="1">
                          <a:solidFill>
                            <a:schemeClr val="tx1"/>
                          </a:solidFill>
                        </a:rPr>
                        <a:t>tiles</a:t>
                      </a:r>
                      <a:endParaRPr lang="fr-FR"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solidFill>
                            <a:schemeClr val="tx1"/>
                          </a:solidFill>
                        </a:rPr>
                        <a:t>C4 marker </a:t>
                      </a:r>
                      <a:r>
                        <a:rPr lang="fr-FR" sz="1300" dirty="0" err="1">
                          <a:solidFill>
                            <a:schemeClr val="tx1"/>
                          </a:solidFill>
                        </a:rPr>
                        <a:t>tiles</a:t>
                      </a:r>
                      <a:endParaRPr lang="fr-FR"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dirty="0">
                          <a:solidFill>
                            <a:schemeClr val="tx1"/>
                          </a:solidFill>
                        </a:rPr>
                        <a:t>C5 marker </a:t>
                      </a:r>
                      <a:r>
                        <a:rPr lang="fr-FR" sz="1300" dirty="0" err="1">
                          <a:solidFill>
                            <a:schemeClr val="tx1"/>
                          </a:solidFill>
                        </a:rPr>
                        <a:t>tiles</a:t>
                      </a:r>
                      <a:endParaRPr lang="fr-FR"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759178"/>
                  </a:ext>
                </a:extLst>
              </a:tr>
              <a:tr h="288032">
                <a:tc>
                  <a:txBody>
                    <a:bodyPr/>
                    <a:lstStyle/>
                    <a:p>
                      <a:r>
                        <a:rPr lang="fr-FR" sz="1300" b="1" dirty="0"/>
                        <a:t>SIMS (VTT)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3032249"/>
                  </a:ext>
                </a:extLst>
              </a:tr>
              <a:tr h="312792">
                <a:tc>
                  <a:txBody>
                    <a:bodyPr/>
                    <a:lstStyle/>
                    <a:p>
                      <a:r>
                        <a:rPr lang="fr-FR" sz="1300" b="1" dirty="0"/>
                        <a:t>GDOES (IAP)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solidFill>
                            <a:srgbClr val="00B050"/>
                          </a:solidFill>
                        </a:rPr>
                        <a:t>Done</a:t>
                      </a:r>
                      <a:r>
                        <a:rPr lang="fr-FR" sz="1300" dirty="0">
                          <a:solidFill>
                            <a:srgbClr val="00B050"/>
                          </a:solidFill>
                        </a:rPr>
                        <a:t> in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274729"/>
                  </a:ext>
                </a:extLst>
              </a:tr>
              <a:tr h="256825">
                <a:tc>
                  <a:txBody>
                    <a:bodyPr/>
                    <a:lstStyle/>
                    <a:p>
                      <a:r>
                        <a:rPr lang="fr-FR" sz="1300" b="1" dirty="0"/>
                        <a:t>LIBS (UT)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err="1"/>
                        <a:t>Done</a:t>
                      </a:r>
                      <a:r>
                        <a:rPr lang="fr-FR" sz="1300" dirty="0"/>
                        <a:t> - 2023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300" dirty="0">
                          <a:solidFill>
                            <a:srgbClr val="FF0000"/>
                          </a:solidFill>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2758581"/>
                  </a:ext>
                </a:extLst>
              </a:tr>
            </a:tbl>
          </a:graphicData>
        </a:graphic>
      </p:graphicFrame>
      <p:sp>
        <p:nvSpPr>
          <p:cNvPr id="15" name="Textfeld 4">
            <a:extLst>
              <a:ext uri="{FF2B5EF4-FFF2-40B4-BE49-F238E27FC236}">
                <a16:creationId xmlns:a16="http://schemas.microsoft.com/office/drawing/2014/main" id="{A6025C5E-09F8-5D9A-674E-13BDBB7E616B}"/>
              </a:ext>
            </a:extLst>
          </p:cNvPr>
          <p:cNvSpPr txBox="1"/>
          <p:nvPr/>
        </p:nvSpPr>
        <p:spPr>
          <a:xfrm>
            <a:off x="107504" y="836533"/>
            <a:ext cx="8239831" cy="299274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Carry out a detailed comparison between three independent techniques for the depth profiles of main elements on the C3, C4, and C5 marker-tile samples</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Cross </a:t>
            </a:r>
            <a:r>
              <a:rPr lang="fi-FI" altLang="en-US" sz="1600" dirty="0" err="1">
                <a:cs typeface="Arial" panose="020B0604020202020204" pitchFamily="34" charset="0"/>
              </a:rPr>
              <a:t>analysis</a:t>
            </a:r>
            <a:r>
              <a:rPr lang="fi-FI" altLang="en-US" sz="1600" dirty="0">
                <a:cs typeface="Arial" panose="020B0604020202020204" pitchFamily="34" charset="0"/>
              </a:rPr>
              <a:t> </a:t>
            </a:r>
            <a:r>
              <a:rPr lang="fi-FI" altLang="en-US" sz="1600" dirty="0" err="1">
                <a:cs typeface="Arial" panose="020B0604020202020204" pitchFamily="34" charset="0"/>
              </a:rPr>
              <a:t>between</a:t>
            </a:r>
            <a:r>
              <a:rPr lang="fi-FI" altLang="en-US" sz="1600" dirty="0">
                <a:cs typeface="Arial" panose="020B0604020202020204" pitchFamily="34" charset="0"/>
              </a:rPr>
              <a:t> GDOES (IAP), SIMS (VTT), and LIBS (UT) </a:t>
            </a:r>
            <a:r>
              <a:rPr lang="fi-FI" altLang="en-US" sz="1600" dirty="0" err="1">
                <a:cs typeface="Arial" panose="020B0604020202020204" pitchFamily="34" charset="0"/>
              </a:rPr>
              <a:t>measurements</a:t>
            </a:r>
            <a:r>
              <a:rPr lang="fi-FI" altLang="en-US" sz="1600" dirty="0">
                <a:cs typeface="Arial" panose="020B0604020202020204" pitchFamily="34" charset="0"/>
              </a:rPr>
              <a:t>, </a:t>
            </a:r>
            <a:r>
              <a:rPr lang="fi-FI" altLang="en-US" sz="1600" dirty="0" err="1">
                <a:cs typeface="Arial" panose="020B0604020202020204" pitchFamily="34" charset="0"/>
              </a:rPr>
              <a:t>focus</a:t>
            </a:r>
            <a:r>
              <a:rPr lang="fi-FI" altLang="en-US" sz="1600" dirty="0">
                <a:cs typeface="Arial" panose="020B0604020202020204" pitchFamily="34" charset="0"/>
              </a:rPr>
              <a:t> on </a:t>
            </a:r>
            <a:r>
              <a:rPr lang="fi-FI" altLang="en-US" sz="1600" dirty="0" err="1">
                <a:cs typeface="Arial" panose="020B0604020202020204" pitchFamily="34" charset="0"/>
              </a:rPr>
              <a:t>depth</a:t>
            </a:r>
            <a:r>
              <a:rPr lang="fi-FI" altLang="en-US" sz="1600" dirty="0">
                <a:cs typeface="Arial" panose="020B0604020202020204" pitchFamily="34" charset="0"/>
              </a:rPr>
              <a:t> </a:t>
            </a:r>
            <a:r>
              <a:rPr lang="fi-FI" altLang="en-US" sz="1600" dirty="0" err="1">
                <a:cs typeface="Arial" panose="020B0604020202020204" pitchFamily="34" charset="0"/>
              </a:rPr>
              <a:t>profiles</a:t>
            </a:r>
            <a:r>
              <a:rPr lang="fi-FI" altLang="en-US" sz="1600" dirty="0">
                <a:cs typeface="Arial" panose="020B0604020202020204" pitchFamily="34" charset="0"/>
              </a:rPr>
              <a:t> for B and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elements</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marker</a:t>
            </a:r>
            <a:r>
              <a:rPr lang="fi-FI" altLang="en-US" sz="1600" dirty="0">
                <a:cs typeface="Arial" panose="020B0604020202020204" pitchFamily="34" charset="0"/>
              </a:rPr>
              <a:t> </a:t>
            </a:r>
            <a:r>
              <a:rPr lang="fi-FI" altLang="en-US" sz="1600" dirty="0" err="1">
                <a:cs typeface="Arial" panose="020B0604020202020204" pitchFamily="34" charset="0"/>
              </a:rPr>
              <a:t>layers</a:t>
            </a:r>
            <a:endParaRPr lang="en-US"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The </a:t>
            </a:r>
            <a:r>
              <a:rPr lang="en-US" altLang="en-US" sz="1600" b="1" i="1" dirty="0">
                <a:solidFill>
                  <a:srgbClr val="00B050"/>
                </a:solidFill>
                <a:cs typeface="Arial" panose="020B0604020202020204" pitchFamily="34" charset="0"/>
              </a:rPr>
              <a:t>profiles generally agree with some discrepancies </a:t>
            </a:r>
            <a:r>
              <a:rPr lang="en-US" altLang="en-US" sz="1600" dirty="0">
                <a:cs typeface="Arial" panose="020B0604020202020204" pitchFamily="34" charset="0"/>
                <a:sym typeface="Wingdings" panose="05000000000000000000" pitchFamily="2" charset="2"/>
              </a:rPr>
              <a:t> to be discussed in the coming PFMC and IAEA conferences</a:t>
            </a:r>
          </a:p>
          <a:p>
            <a:pPr marL="171450" indent="-171450">
              <a:buFont typeface="Wingdings" panose="05000000000000000000" pitchFamily="2" charset="2"/>
              <a:buChar char="§"/>
            </a:pPr>
            <a:r>
              <a:rPr lang="en-US" altLang="en-US" sz="1600" dirty="0">
                <a:cs typeface="Arial" panose="020B0604020202020204" pitchFamily="34" charset="0"/>
                <a:sym typeface="Wingdings" panose="05000000000000000000" pitchFamily="2" charset="2"/>
              </a:rPr>
              <a:t>Noticeable differences between C3, C4, and C5 campaigns in the profile shapes</a:t>
            </a:r>
          </a:p>
        </p:txBody>
      </p:sp>
      <p:sp>
        <p:nvSpPr>
          <p:cNvPr id="16" name="ZoneTexte 24">
            <a:extLst>
              <a:ext uri="{FF2B5EF4-FFF2-40B4-BE49-F238E27FC236}">
                <a16:creationId xmlns:a16="http://schemas.microsoft.com/office/drawing/2014/main" id="{7C48E4D0-03B3-21D3-BB9F-71C2C34F1FD5}"/>
              </a:ext>
            </a:extLst>
          </p:cNvPr>
          <p:cNvSpPr txBox="1"/>
          <p:nvPr/>
        </p:nvSpPr>
        <p:spPr>
          <a:xfrm>
            <a:off x="7116503" y="3744846"/>
            <a:ext cx="1512168" cy="461665"/>
          </a:xfrm>
          <a:prstGeom prst="rect">
            <a:avLst/>
          </a:prstGeom>
          <a:noFill/>
        </p:spPr>
        <p:txBody>
          <a:bodyPr wrap="square" rtlCol="0">
            <a:spAutoFit/>
          </a:bodyPr>
          <a:lstStyle/>
          <a:p>
            <a:r>
              <a:rPr lang="fr-FR" sz="1200" dirty="0"/>
              <a:t>SIMS</a:t>
            </a:r>
          </a:p>
          <a:p>
            <a:r>
              <a:rPr lang="fr-FR" sz="1200" i="1" dirty="0"/>
              <a:t>ISP </a:t>
            </a:r>
            <a:r>
              <a:rPr lang="fr-FR" sz="1200" i="1" dirty="0" err="1"/>
              <a:t>erosion</a:t>
            </a:r>
            <a:r>
              <a:rPr lang="fr-FR" sz="1200" i="1" dirty="0"/>
              <a:t> area</a:t>
            </a:r>
          </a:p>
        </p:txBody>
      </p:sp>
      <p:sp>
        <p:nvSpPr>
          <p:cNvPr id="17" name="TextBox 16">
            <a:extLst>
              <a:ext uri="{FF2B5EF4-FFF2-40B4-BE49-F238E27FC236}">
                <a16:creationId xmlns:a16="http://schemas.microsoft.com/office/drawing/2014/main" id="{A1811B43-0418-6D04-412B-46E214523936}"/>
              </a:ext>
            </a:extLst>
          </p:cNvPr>
          <p:cNvSpPr txBox="1"/>
          <p:nvPr/>
        </p:nvSpPr>
        <p:spPr bwMode="auto">
          <a:xfrm>
            <a:off x="10696078" y="5907902"/>
            <a:ext cx="1495922" cy="584775"/>
          </a:xfrm>
          <a:prstGeom prst="rect">
            <a:avLst/>
          </a:prstGeom>
          <a:noFill/>
        </p:spPr>
        <p:txBody>
          <a:bodyPr wrap="none" rtlCol="0">
            <a:spAutoFit/>
          </a:bodyPr>
          <a:lstStyle/>
          <a:p>
            <a:r>
              <a:rPr lang="fi-FI" sz="1600" b="1" dirty="0"/>
              <a:t>E. </a:t>
            </a:r>
            <a:r>
              <a:rPr lang="fi-FI" sz="1600" b="1" dirty="0" err="1"/>
              <a:t>Grigore</a:t>
            </a:r>
            <a:r>
              <a:rPr lang="fi-FI" sz="1600" b="1" dirty="0"/>
              <a:t> et al.</a:t>
            </a:r>
          </a:p>
          <a:p>
            <a:r>
              <a:rPr lang="fi-FI" sz="1600" b="1" dirty="0"/>
              <a:t>A. Hakola et al.</a:t>
            </a:r>
          </a:p>
        </p:txBody>
      </p:sp>
      <p:pic>
        <p:nvPicPr>
          <p:cNvPr id="18" name="Image 2">
            <a:extLst>
              <a:ext uri="{FF2B5EF4-FFF2-40B4-BE49-F238E27FC236}">
                <a16:creationId xmlns:a16="http://schemas.microsoft.com/office/drawing/2014/main" id="{544519D4-8944-6C6E-0979-C404EE9E5A0E}"/>
              </a:ext>
            </a:extLst>
          </p:cNvPr>
          <p:cNvPicPr>
            <a:picLocks noChangeAspect="1"/>
          </p:cNvPicPr>
          <p:nvPr/>
        </p:nvPicPr>
        <p:blipFill>
          <a:blip r:embed="rId5"/>
          <a:stretch>
            <a:fillRect/>
          </a:stretch>
        </p:blipFill>
        <p:spPr>
          <a:xfrm>
            <a:off x="10258796" y="4875771"/>
            <a:ext cx="1170848" cy="989522"/>
          </a:xfrm>
          <a:prstGeom prst="rect">
            <a:avLst/>
          </a:prstGeom>
        </p:spPr>
      </p:pic>
    </p:spTree>
    <p:extLst>
      <p:ext uri="{BB962C8B-B14F-4D97-AF65-F5344CB8AC3E}">
        <p14:creationId xmlns:p14="http://schemas.microsoft.com/office/powerpoint/2010/main" val="105013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EE89090-97AD-6E16-1E4E-2420A314C3D8}"/>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A6C13B67-1796-AB69-0B42-9A3708AA9FF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5" name="Titre 1">
            <a:extLst>
              <a:ext uri="{FF2B5EF4-FFF2-40B4-BE49-F238E27FC236}">
                <a16:creationId xmlns:a16="http://schemas.microsoft.com/office/drawing/2014/main" id="{B69FCCBC-69FF-36EF-616D-66F5B1AEE56A}"/>
              </a:ext>
            </a:extLst>
          </p:cNvPr>
          <p:cNvSpPr>
            <a:spLocks noGrp="1"/>
          </p:cNvSpPr>
          <p:nvPr>
            <p:ph type="title"/>
          </p:nvPr>
        </p:nvSpPr>
        <p:spPr>
          <a:xfrm>
            <a:off x="983432" y="192515"/>
            <a:ext cx="10871400" cy="457200"/>
          </a:xfrm>
        </p:spPr>
        <p:txBody>
          <a:bodyPr/>
          <a:lstStyle/>
          <a:p>
            <a:r>
              <a:rPr lang="fr-FR" sz="2400" dirty="0"/>
              <a:t>SP B.2: </a:t>
            </a:r>
            <a:r>
              <a:rPr lang="en-US" sz="2400" dirty="0"/>
              <a:t>Deposition profiles of He and B on PFUs after WEST Phase 1 operations (RBI)</a:t>
            </a:r>
            <a:br>
              <a:rPr lang="en-US" sz="2400" dirty="0"/>
            </a:br>
            <a:r>
              <a:rPr lang="en-US" sz="2400" dirty="0"/>
              <a:t>SP B.2: Microscopy investigations of He-exposed PFUs after WEST Phase 1 (CEA)</a:t>
            </a:r>
            <a:endParaRPr lang="fr-FR" sz="2400" dirty="0"/>
          </a:p>
        </p:txBody>
      </p:sp>
      <p:pic>
        <p:nvPicPr>
          <p:cNvPr id="6" name="Image 5">
            <a:extLst>
              <a:ext uri="{FF2B5EF4-FFF2-40B4-BE49-F238E27FC236}">
                <a16:creationId xmlns:a16="http://schemas.microsoft.com/office/drawing/2014/main" id="{9913E7DB-7F3E-C94E-EBA8-BB466DDB937E}"/>
              </a:ext>
            </a:extLst>
          </p:cNvPr>
          <p:cNvPicPr>
            <a:picLocks noChangeAspect="1"/>
          </p:cNvPicPr>
          <p:nvPr/>
        </p:nvPicPr>
        <p:blipFill>
          <a:blip r:embed="rId2"/>
          <a:stretch>
            <a:fillRect/>
          </a:stretch>
        </p:blipFill>
        <p:spPr>
          <a:xfrm>
            <a:off x="9787138" y="3169886"/>
            <a:ext cx="2067694" cy="2067694"/>
          </a:xfrm>
          <a:prstGeom prst="rect">
            <a:avLst/>
          </a:prstGeom>
        </p:spPr>
      </p:pic>
      <p:pic>
        <p:nvPicPr>
          <p:cNvPr id="7" name="Image 10">
            <a:extLst>
              <a:ext uri="{FF2B5EF4-FFF2-40B4-BE49-F238E27FC236}">
                <a16:creationId xmlns:a16="http://schemas.microsoft.com/office/drawing/2014/main" id="{14BE693C-F2CD-876B-277A-01C206014F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33" r="12051" b="22400"/>
          <a:stretch/>
        </p:blipFill>
        <p:spPr>
          <a:xfrm rot="10800000">
            <a:off x="7472185" y="3693414"/>
            <a:ext cx="2143310" cy="1323733"/>
          </a:xfrm>
          <a:prstGeom prst="rect">
            <a:avLst/>
          </a:prstGeom>
        </p:spPr>
      </p:pic>
      <p:sp>
        <p:nvSpPr>
          <p:cNvPr id="8" name="ZoneTexte 21">
            <a:extLst>
              <a:ext uri="{FF2B5EF4-FFF2-40B4-BE49-F238E27FC236}">
                <a16:creationId xmlns:a16="http://schemas.microsoft.com/office/drawing/2014/main" id="{07614CD7-93E8-33F1-FF35-5B38E07919ED}"/>
              </a:ext>
            </a:extLst>
          </p:cNvPr>
          <p:cNvSpPr txBox="1"/>
          <p:nvPr/>
        </p:nvSpPr>
        <p:spPr>
          <a:xfrm>
            <a:off x="11144744" y="3784305"/>
            <a:ext cx="815285" cy="230832"/>
          </a:xfrm>
          <a:prstGeom prst="rect">
            <a:avLst/>
          </a:prstGeom>
          <a:noFill/>
        </p:spPr>
        <p:txBody>
          <a:bodyPr wrap="square" rtlCol="0">
            <a:spAutoFit/>
          </a:bodyPr>
          <a:lstStyle/>
          <a:p>
            <a:r>
              <a:rPr lang="fr-FR" sz="900" dirty="0">
                <a:solidFill>
                  <a:srgbClr val="FFFF00"/>
                </a:solidFill>
              </a:rPr>
              <a:t>He </a:t>
            </a:r>
            <a:r>
              <a:rPr lang="fr-FR" sz="900" dirty="0" err="1">
                <a:solidFill>
                  <a:srgbClr val="FFFF00"/>
                </a:solidFill>
              </a:rPr>
              <a:t>bubbles</a:t>
            </a:r>
            <a:endParaRPr lang="fr-FR" sz="900" dirty="0">
              <a:solidFill>
                <a:srgbClr val="FFFF00"/>
              </a:solidFill>
            </a:endParaRPr>
          </a:p>
        </p:txBody>
      </p:sp>
      <p:sp>
        <p:nvSpPr>
          <p:cNvPr id="9" name="ZoneTexte 24">
            <a:extLst>
              <a:ext uri="{FF2B5EF4-FFF2-40B4-BE49-F238E27FC236}">
                <a16:creationId xmlns:a16="http://schemas.microsoft.com/office/drawing/2014/main" id="{2D9125F6-C102-94AD-23D1-810488A69BC6}"/>
              </a:ext>
            </a:extLst>
          </p:cNvPr>
          <p:cNvSpPr txBox="1"/>
          <p:nvPr/>
        </p:nvSpPr>
        <p:spPr>
          <a:xfrm>
            <a:off x="7018450" y="4925629"/>
            <a:ext cx="1923160" cy="276999"/>
          </a:xfrm>
          <a:prstGeom prst="rect">
            <a:avLst/>
          </a:prstGeom>
          <a:noFill/>
        </p:spPr>
        <p:txBody>
          <a:bodyPr wrap="square" rtlCol="0">
            <a:spAutoFit/>
          </a:bodyPr>
          <a:lstStyle/>
          <a:p>
            <a:r>
              <a:rPr lang="fr-FR" sz="1200" i="1" dirty="0" err="1">
                <a:solidFill>
                  <a:schemeClr val="bg1">
                    <a:lumMod val="50000"/>
                  </a:schemeClr>
                </a:solidFill>
              </a:rPr>
              <a:t>deposition</a:t>
            </a:r>
            <a:r>
              <a:rPr lang="fr-FR" sz="1200" i="1" dirty="0">
                <a:solidFill>
                  <a:schemeClr val="bg1">
                    <a:lumMod val="50000"/>
                  </a:schemeClr>
                </a:solidFill>
              </a:rPr>
              <a:t> area</a:t>
            </a:r>
          </a:p>
        </p:txBody>
      </p:sp>
      <p:cxnSp>
        <p:nvCxnSpPr>
          <p:cNvPr id="10" name="Connecteur droit avec flèche 26">
            <a:extLst>
              <a:ext uri="{FF2B5EF4-FFF2-40B4-BE49-F238E27FC236}">
                <a16:creationId xmlns:a16="http://schemas.microsoft.com/office/drawing/2014/main" id="{F2A073B2-4E97-73B1-695C-1A6FCDB1A2FD}"/>
              </a:ext>
            </a:extLst>
          </p:cNvPr>
          <p:cNvCxnSpPr/>
          <p:nvPr/>
        </p:nvCxnSpPr>
        <p:spPr>
          <a:xfrm flipV="1">
            <a:off x="8141260" y="4816649"/>
            <a:ext cx="140422" cy="2703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28">
            <a:extLst>
              <a:ext uri="{FF2B5EF4-FFF2-40B4-BE49-F238E27FC236}">
                <a16:creationId xmlns:a16="http://schemas.microsoft.com/office/drawing/2014/main" id="{77D488A7-0FC0-6940-6F43-30852EAFF875}"/>
              </a:ext>
            </a:extLst>
          </p:cNvPr>
          <p:cNvCxnSpPr/>
          <p:nvPr/>
        </p:nvCxnSpPr>
        <p:spPr>
          <a:xfrm flipV="1">
            <a:off x="7380518" y="4496569"/>
            <a:ext cx="696859" cy="2585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1">
            <a:extLst>
              <a:ext uri="{FF2B5EF4-FFF2-40B4-BE49-F238E27FC236}">
                <a16:creationId xmlns:a16="http://schemas.microsoft.com/office/drawing/2014/main" id="{5DD564C2-8CE3-D5C0-B427-46E819303F86}"/>
              </a:ext>
            </a:extLst>
          </p:cNvPr>
          <p:cNvPicPr>
            <a:picLocks noChangeAspect="1"/>
          </p:cNvPicPr>
          <p:nvPr/>
        </p:nvPicPr>
        <p:blipFill>
          <a:blip r:embed="rId4"/>
          <a:stretch>
            <a:fillRect/>
          </a:stretch>
        </p:blipFill>
        <p:spPr>
          <a:xfrm>
            <a:off x="7511001" y="916712"/>
            <a:ext cx="4208987" cy="1985372"/>
          </a:xfrm>
          <a:prstGeom prst="rect">
            <a:avLst/>
          </a:prstGeom>
        </p:spPr>
      </p:pic>
      <p:sp>
        <p:nvSpPr>
          <p:cNvPr id="15" name="Textfeld 2">
            <a:extLst>
              <a:ext uri="{FF2B5EF4-FFF2-40B4-BE49-F238E27FC236}">
                <a16:creationId xmlns:a16="http://schemas.microsoft.com/office/drawing/2014/main" id="{4EFA137B-AC0D-CDA8-DD32-E451E7391E4B}"/>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6" name="Textfeld 2">
            <a:extLst>
              <a:ext uri="{FF2B5EF4-FFF2-40B4-BE49-F238E27FC236}">
                <a16:creationId xmlns:a16="http://schemas.microsoft.com/office/drawing/2014/main" id="{DBC0EDB6-ABB1-9D16-836C-5951AA199B05}"/>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B.B2.T-T004-D008</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7" name="Textfeld 4">
            <a:extLst>
              <a:ext uri="{FF2B5EF4-FFF2-40B4-BE49-F238E27FC236}">
                <a16:creationId xmlns:a16="http://schemas.microsoft.com/office/drawing/2014/main" id="{D3CBD0A9-6A2A-71EF-0441-8F926C0F705B}"/>
              </a:ext>
            </a:extLst>
          </p:cNvPr>
          <p:cNvSpPr txBox="1"/>
          <p:nvPr/>
        </p:nvSpPr>
        <p:spPr>
          <a:xfrm>
            <a:off x="107505" y="820226"/>
            <a:ext cx="7184479" cy="382739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Carry out ion-beam analyses for samples exposed to the helium plasma operations on WEST and determine </a:t>
            </a:r>
            <a:r>
              <a:rPr lang="en-US" altLang="en-US" sz="1600" b="1" i="1" dirty="0">
                <a:solidFill>
                  <a:srgbClr val="00B050"/>
                </a:solidFill>
                <a:cs typeface="Arial" panose="020B0604020202020204" pitchFamily="34" charset="0"/>
              </a:rPr>
              <a:t>accumulation of He and B on the PFUs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changes in the surface state of the He-exposed PFUs</a:t>
            </a:r>
          </a:p>
          <a:p>
            <a:pPr>
              <a:lnSpc>
                <a:spcPct val="113000"/>
              </a:lnSpc>
            </a:pPr>
            <a:endParaRPr lang="en-US"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TOF-ERDA </a:t>
            </a:r>
            <a:r>
              <a:rPr lang="fi-FI" altLang="en-US" sz="1600" dirty="0" err="1">
                <a:cs typeface="Arial" panose="020B0604020202020204" pitchFamily="34" charset="0"/>
              </a:rPr>
              <a:t>analyses</a:t>
            </a:r>
            <a:r>
              <a:rPr lang="fi-FI" altLang="en-US" sz="1600" dirty="0">
                <a:cs typeface="Arial" panose="020B0604020202020204" pitchFamily="34" charset="0"/>
              </a:rPr>
              <a:t> for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from</a:t>
            </a:r>
            <a:r>
              <a:rPr lang="fi-FI" altLang="en-US" sz="1600" dirty="0">
                <a:cs typeface="Arial" panose="020B0604020202020204" pitchFamily="34" charset="0"/>
              </a:rPr>
              <a:t> </a:t>
            </a:r>
            <a:r>
              <a:rPr lang="fi-FI" altLang="en-US" sz="1600" dirty="0" err="1">
                <a:cs typeface="Arial" panose="020B0604020202020204" pitchFamily="34" charset="0"/>
              </a:rPr>
              <a:t>standard</a:t>
            </a:r>
            <a:r>
              <a:rPr lang="fi-FI" altLang="en-US" sz="1600" dirty="0">
                <a:cs typeface="Arial" panose="020B0604020202020204" pitchFamily="34" charset="0"/>
              </a:rPr>
              <a:t> WEST </a:t>
            </a:r>
            <a:r>
              <a:rPr lang="fi-FI" altLang="en-US" sz="1600" dirty="0" err="1">
                <a:cs typeface="Arial" panose="020B0604020202020204" pitchFamily="34" charset="0"/>
              </a:rPr>
              <a:t>Phase</a:t>
            </a:r>
            <a:r>
              <a:rPr lang="fi-FI" altLang="en-US" sz="1600" dirty="0">
                <a:cs typeface="Arial" panose="020B0604020202020204" pitchFamily="34" charset="0"/>
              </a:rPr>
              <a:t> 1 </a:t>
            </a:r>
            <a:r>
              <a:rPr lang="fi-FI" altLang="en-US" sz="1600" dirty="0" err="1">
                <a:cs typeface="Arial" panose="020B0604020202020204" pitchFamily="34" charset="0"/>
              </a:rPr>
              <a:t>PFUs</a:t>
            </a:r>
            <a:r>
              <a:rPr lang="fi-FI" altLang="en-US" sz="1600" dirty="0">
                <a:cs typeface="Arial" panose="020B0604020202020204" pitchFamily="34" charset="0"/>
              </a:rPr>
              <a:t> as </a:t>
            </a:r>
            <a:r>
              <a:rPr lang="fi-FI" altLang="en-US" sz="1600" dirty="0" err="1">
                <a:cs typeface="Arial" panose="020B0604020202020204" pitchFamily="34" charset="0"/>
              </a:rPr>
              <a:t>well</a:t>
            </a:r>
            <a:r>
              <a:rPr lang="fi-FI" altLang="en-US" sz="1600" dirty="0">
                <a:cs typeface="Arial" panose="020B0604020202020204" pitchFamily="34" charset="0"/>
              </a:rPr>
              <a:t> as </a:t>
            </a:r>
            <a:r>
              <a:rPr lang="fi-FI" altLang="en-US" sz="1600" dirty="0" err="1">
                <a:cs typeface="Arial" panose="020B0604020202020204" pitchFamily="34" charset="0"/>
              </a:rPr>
              <a:t>from</a:t>
            </a:r>
            <a:r>
              <a:rPr lang="fi-FI" altLang="en-US" sz="1600" dirty="0">
                <a:cs typeface="Arial" panose="020B0604020202020204" pitchFamily="34" charset="0"/>
              </a:rPr>
              <a:t> 12 </a:t>
            </a:r>
            <a:r>
              <a:rPr lang="fi-FI" altLang="en-US" sz="1600" dirty="0" err="1">
                <a:cs typeface="Arial" panose="020B0604020202020204" pitchFamily="34" charset="0"/>
              </a:rPr>
              <a:t>monoblock</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of </a:t>
            </a:r>
            <a:r>
              <a:rPr lang="fi-FI" altLang="en-US" sz="1600" dirty="0" err="1">
                <a:cs typeface="Arial" panose="020B0604020202020204" pitchFamily="34" charset="0"/>
              </a:rPr>
              <a:t>the</a:t>
            </a:r>
            <a:r>
              <a:rPr lang="fi-FI" altLang="en-US" sz="1600" dirty="0">
                <a:cs typeface="Arial" panose="020B0604020202020204" pitchFamily="34" charset="0"/>
              </a:rPr>
              <a:t> ITER-</a:t>
            </a:r>
            <a:r>
              <a:rPr lang="fi-FI" altLang="en-US" sz="1600" dirty="0" err="1">
                <a:cs typeface="Arial" panose="020B0604020202020204" pitchFamily="34" charset="0"/>
              </a:rPr>
              <a:t>like</a:t>
            </a:r>
            <a:r>
              <a:rPr lang="fi-FI" altLang="en-US" sz="1600" dirty="0">
                <a:cs typeface="Arial" panose="020B0604020202020204" pitchFamily="34" charset="0"/>
              </a:rPr>
              <a:t> PFU </a:t>
            </a:r>
            <a:r>
              <a:rPr lang="fr-FR" sz="1600" dirty="0"/>
              <a:t>WECN001</a:t>
            </a:r>
            <a:endParaRPr lang="fi-FI" altLang="en-US" sz="1600" dirty="0">
              <a:cs typeface="Arial" panose="020B0604020202020204" pitchFamily="34" charset="0"/>
            </a:endParaRP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SEM/FIB/TEM </a:t>
            </a:r>
            <a:r>
              <a:rPr lang="fi-FI" altLang="en-US" sz="1600" dirty="0" err="1">
                <a:cs typeface="Arial" panose="020B0604020202020204" pitchFamily="34" charset="0"/>
              </a:rPr>
              <a:t>analyses</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same</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a:t>
            </a:r>
            <a:r>
              <a:rPr lang="fi-FI" altLang="en-US" sz="1600" dirty="0" err="1">
                <a:cs typeface="Arial" panose="020B0604020202020204" pitchFamily="34" charset="0"/>
              </a:rPr>
              <a:t>after</a:t>
            </a:r>
            <a:r>
              <a:rPr lang="fi-FI" altLang="en-US" sz="1600" dirty="0">
                <a:cs typeface="Arial" panose="020B0604020202020204" pitchFamily="34" charset="0"/>
              </a:rPr>
              <a:t> </a:t>
            </a:r>
            <a:r>
              <a:rPr lang="fi-FI" altLang="en-US" sz="1600" dirty="0" err="1">
                <a:cs typeface="Arial" panose="020B0604020202020204" pitchFamily="34" charset="0"/>
              </a:rPr>
              <a:t>the</a:t>
            </a:r>
            <a:r>
              <a:rPr lang="fi-FI" altLang="en-US" sz="1600" dirty="0">
                <a:cs typeface="Arial" panose="020B0604020202020204" pitchFamily="34" charset="0"/>
              </a:rPr>
              <a:t> TOF-ERDA </a:t>
            </a:r>
            <a:r>
              <a:rPr lang="fi-FI" altLang="en-US" sz="1600" dirty="0" err="1">
                <a:cs typeface="Arial" panose="020B0604020202020204" pitchFamily="34" charset="0"/>
              </a:rPr>
              <a:t>measurements</a:t>
            </a:r>
            <a:endParaRPr lang="fi-FI"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He content up to 10 at.% </a:t>
            </a:r>
            <a:r>
              <a:rPr lang="en-US" altLang="en-US" sz="1600" dirty="0">
                <a:cs typeface="Arial" panose="020B0604020202020204" pitchFamily="34" charset="0"/>
              </a:rPr>
              <a:t>on the standard tiles, data evaluation for WECN001 pending</a:t>
            </a:r>
          </a:p>
          <a:p>
            <a:pPr marL="171450" indent="-171450">
              <a:buFont typeface="Wingdings" panose="05000000000000000000" pitchFamily="2" charset="2"/>
              <a:buChar char="§"/>
            </a:pPr>
            <a:r>
              <a:rPr lang="en-US" altLang="en-US" sz="1600" dirty="0">
                <a:cs typeface="Arial" panose="020B0604020202020204" pitchFamily="34" charset="0"/>
              </a:rPr>
              <a:t>Evidence of </a:t>
            </a:r>
            <a:r>
              <a:rPr lang="en-US" altLang="en-US" sz="1600" b="1" i="1" dirty="0">
                <a:solidFill>
                  <a:srgbClr val="00B050"/>
                </a:solidFill>
                <a:cs typeface="Arial" panose="020B0604020202020204" pitchFamily="34" charset="0"/>
              </a:rPr>
              <a:t>He bubbles</a:t>
            </a:r>
            <a:r>
              <a:rPr lang="en-US" altLang="en-US" sz="1600" dirty="0">
                <a:cs typeface="Arial" panose="020B0604020202020204" pitchFamily="34" charset="0"/>
              </a:rPr>
              <a:t> found on the samples</a:t>
            </a:r>
          </a:p>
        </p:txBody>
      </p:sp>
      <p:sp>
        <p:nvSpPr>
          <p:cNvPr id="18" name="TextBox 17">
            <a:extLst>
              <a:ext uri="{FF2B5EF4-FFF2-40B4-BE49-F238E27FC236}">
                <a16:creationId xmlns:a16="http://schemas.microsoft.com/office/drawing/2014/main" id="{700A3FF8-6642-B1EC-0209-E11EB173E9B3}"/>
              </a:ext>
            </a:extLst>
          </p:cNvPr>
          <p:cNvSpPr txBox="1"/>
          <p:nvPr/>
        </p:nvSpPr>
        <p:spPr bwMode="auto">
          <a:xfrm>
            <a:off x="9671758" y="5913820"/>
            <a:ext cx="2520242" cy="584775"/>
          </a:xfrm>
          <a:prstGeom prst="rect">
            <a:avLst/>
          </a:prstGeom>
          <a:noFill/>
        </p:spPr>
        <p:txBody>
          <a:bodyPr wrap="none" rtlCol="0">
            <a:spAutoFit/>
          </a:bodyPr>
          <a:lstStyle/>
          <a:p>
            <a:r>
              <a:rPr lang="fi-FI" sz="1600" b="1" dirty="0"/>
              <a:t>I. Bogdanovic Radovic et al.</a:t>
            </a:r>
          </a:p>
          <a:p>
            <a:r>
              <a:rPr lang="fi-FI" sz="1600" b="1" dirty="0"/>
              <a:t>C. Martin et al.</a:t>
            </a:r>
          </a:p>
        </p:txBody>
      </p:sp>
      <p:pic>
        <p:nvPicPr>
          <p:cNvPr id="20" name="Image 19">
            <a:extLst>
              <a:ext uri="{FF2B5EF4-FFF2-40B4-BE49-F238E27FC236}">
                <a16:creationId xmlns:a16="http://schemas.microsoft.com/office/drawing/2014/main" id="{13D171D1-AC0E-1788-2F9A-14FC70B1D19C}"/>
              </a:ext>
            </a:extLst>
          </p:cNvPr>
          <p:cNvPicPr>
            <a:picLocks noChangeAspect="1"/>
          </p:cNvPicPr>
          <p:nvPr/>
        </p:nvPicPr>
        <p:blipFill>
          <a:blip r:embed="rId5"/>
          <a:stretch>
            <a:fillRect/>
          </a:stretch>
        </p:blipFill>
        <p:spPr>
          <a:xfrm>
            <a:off x="8351962" y="1104012"/>
            <a:ext cx="685306" cy="1102720"/>
          </a:xfrm>
          <a:prstGeom prst="rect">
            <a:avLst/>
          </a:prstGeom>
        </p:spPr>
      </p:pic>
    </p:spTree>
    <p:extLst>
      <p:ext uri="{BB962C8B-B14F-4D97-AF65-F5344CB8AC3E}">
        <p14:creationId xmlns:p14="http://schemas.microsoft.com/office/powerpoint/2010/main" val="233068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7146A3-5F64-DB24-941D-21123F77B006}"/>
              </a:ext>
            </a:extLst>
          </p:cNvPr>
          <p:cNvPicPr/>
          <p:nvPr/>
        </p:nvPicPr>
        <p:blipFill>
          <a:blip r:embed="rId2"/>
          <a:stretch/>
        </p:blipFill>
        <p:spPr>
          <a:xfrm>
            <a:off x="6513506" y="3037858"/>
            <a:ext cx="3032135" cy="2016767"/>
          </a:xfrm>
          <a:prstGeom prst="rect">
            <a:avLst/>
          </a:prstGeom>
          <a:ln w="0">
            <a:noFill/>
          </a:ln>
        </p:spPr>
      </p:pic>
      <p:pic>
        <p:nvPicPr>
          <p:cNvPr id="22" name="Picture 21">
            <a:extLst>
              <a:ext uri="{FF2B5EF4-FFF2-40B4-BE49-F238E27FC236}">
                <a16:creationId xmlns:a16="http://schemas.microsoft.com/office/drawing/2014/main" id="{C5182944-791F-313C-10D0-14765FE1E722}"/>
              </a:ext>
            </a:extLst>
          </p:cNvPr>
          <p:cNvPicPr/>
          <p:nvPr/>
        </p:nvPicPr>
        <p:blipFill>
          <a:blip r:embed="rId3"/>
          <a:stretch/>
        </p:blipFill>
        <p:spPr>
          <a:xfrm>
            <a:off x="9345617" y="2992533"/>
            <a:ext cx="2846383" cy="2016767"/>
          </a:xfrm>
          <a:prstGeom prst="rect">
            <a:avLst/>
          </a:prstGeom>
          <a:ln w="0">
            <a:noFill/>
          </a:ln>
        </p:spPr>
      </p:pic>
      <p:sp>
        <p:nvSpPr>
          <p:cNvPr id="3" name="Footer Placeholder 2">
            <a:extLst>
              <a:ext uri="{FF2B5EF4-FFF2-40B4-BE49-F238E27FC236}">
                <a16:creationId xmlns:a16="http://schemas.microsoft.com/office/drawing/2014/main" id="{841DE928-8A5C-698B-3231-413FAF2635C6}"/>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F8561D25-49EB-7778-CED8-620ACC5ECDD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a:solidFill>
                <a:prstClr val="white"/>
              </a:solidFill>
            </a:endParaRPr>
          </a:p>
        </p:txBody>
      </p:sp>
      <p:sp>
        <p:nvSpPr>
          <p:cNvPr id="2" name="Titre 1">
            <a:extLst>
              <a:ext uri="{FF2B5EF4-FFF2-40B4-BE49-F238E27FC236}">
                <a16:creationId xmlns:a16="http://schemas.microsoft.com/office/drawing/2014/main" id="{574999DD-ECF2-8ADE-6632-2E54D7625282}"/>
              </a:ext>
            </a:extLst>
          </p:cNvPr>
          <p:cNvSpPr>
            <a:spLocks noGrp="1"/>
          </p:cNvSpPr>
          <p:nvPr>
            <p:ph type="title"/>
          </p:nvPr>
        </p:nvSpPr>
        <p:spPr>
          <a:xfrm>
            <a:off x="983432" y="192515"/>
            <a:ext cx="10871400" cy="457200"/>
          </a:xfrm>
        </p:spPr>
        <p:txBody>
          <a:bodyPr/>
          <a:lstStyle/>
          <a:p>
            <a:r>
              <a:rPr lang="fr-FR" sz="2400" dirty="0"/>
              <a:t>SP B.3: </a:t>
            </a:r>
            <a:r>
              <a:rPr lang="en-US" sz="2400" dirty="0"/>
              <a:t>Composition and fuel content of layers on WEST samples (IST)</a:t>
            </a:r>
            <a:br>
              <a:rPr lang="en-US" sz="2400" dirty="0"/>
            </a:br>
            <a:r>
              <a:rPr lang="en-US" sz="2400" dirty="0"/>
              <a:t>SP B.3: Composition and fuel content of layers on WEST samples  (JSI)</a:t>
            </a:r>
            <a:endParaRPr lang="fr-FR" sz="2400" dirty="0"/>
          </a:p>
        </p:txBody>
      </p:sp>
      <p:sp>
        <p:nvSpPr>
          <p:cNvPr id="5" name="Textfeld 2">
            <a:extLst>
              <a:ext uri="{FF2B5EF4-FFF2-40B4-BE49-F238E27FC236}">
                <a16:creationId xmlns:a16="http://schemas.microsoft.com/office/drawing/2014/main" id="{16FA516A-1434-CF12-20A6-B87B5368CB8C}"/>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6" name="Textfeld 2">
            <a:extLst>
              <a:ext uri="{FF2B5EF4-FFF2-40B4-BE49-F238E27FC236}">
                <a16:creationId xmlns:a16="http://schemas.microsoft.com/office/drawing/2014/main" id="{177F8325-D919-3103-70F4-27705EE6724E}"/>
              </a:ext>
            </a:extLst>
          </p:cNvPr>
          <p:cNvSpPr txBox="1"/>
          <p:nvPr/>
        </p:nvSpPr>
        <p:spPr>
          <a:xfrm>
            <a:off x="4961376"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7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pic>
        <p:nvPicPr>
          <p:cNvPr id="7" name="Picture 6">
            <a:extLst>
              <a:ext uri="{FF2B5EF4-FFF2-40B4-BE49-F238E27FC236}">
                <a16:creationId xmlns:a16="http://schemas.microsoft.com/office/drawing/2014/main" id="{E3CD4F76-0778-79BC-ACB9-AF5025652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803" y="3100210"/>
            <a:ext cx="5758434" cy="1481328"/>
          </a:xfrm>
          <a:prstGeom prst="rect">
            <a:avLst/>
          </a:prstGeom>
        </p:spPr>
      </p:pic>
      <p:sp>
        <p:nvSpPr>
          <p:cNvPr id="8" name="Textfeld 4">
            <a:extLst>
              <a:ext uri="{FF2B5EF4-FFF2-40B4-BE49-F238E27FC236}">
                <a16:creationId xmlns:a16="http://schemas.microsoft.com/office/drawing/2014/main" id="{70286B1E-4D06-94BA-9D29-A5F35E63A316}"/>
              </a:ext>
            </a:extLst>
          </p:cNvPr>
          <p:cNvSpPr txBox="1"/>
          <p:nvPr/>
        </p:nvSpPr>
        <p:spPr>
          <a:xfrm>
            <a:off x="247669" y="974254"/>
            <a:ext cx="11396769" cy="1829796"/>
          </a:xfrm>
          <a:prstGeom prst="rect">
            <a:avLst/>
          </a:prstGeom>
          <a:noFill/>
          <a:ln w="12700">
            <a:noFill/>
          </a:ln>
        </p:spPr>
        <p:txBody>
          <a:bodyPr wrap="square" lIns="0" tIns="0" rIns="0" bIns="0" rtlCol="0">
            <a:spAutoFit/>
          </a:bodyPr>
          <a:lstStyle/>
          <a:p>
            <a:pPr marL="179388" indent="-179388">
              <a:lnSpc>
                <a:spcPct val="113000"/>
              </a:lnSpc>
              <a:buFont typeface="Wingdings" panose="05000000000000000000" pitchFamily="2" charset="2"/>
              <a:buChar char="§"/>
            </a:pPr>
            <a:r>
              <a:rPr lang="en-GB" sz="1600" dirty="0">
                <a:cs typeface="Arial" panose="020B0604020202020204" pitchFamily="34" charset="0"/>
              </a:rPr>
              <a:t>Quantification of </a:t>
            </a:r>
            <a:r>
              <a:rPr lang="en-GB" sz="1600" b="1" i="1" dirty="0">
                <a:solidFill>
                  <a:srgbClr val="00B050"/>
                </a:solidFill>
                <a:cs typeface="Arial" panose="020B0604020202020204" pitchFamily="34" charset="0"/>
              </a:rPr>
              <a:t>elemental co-deposition in exposed C5 WEST samples </a:t>
            </a:r>
            <a:r>
              <a:rPr lang="en-GB" sz="1600" dirty="0">
                <a:cs typeface="Arial" panose="020B0604020202020204" pitchFamily="34" charset="0"/>
              </a:rPr>
              <a:t>by IBA (NRA, RBS, PIXE)</a:t>
            </a:r>
          </a:p>
          <a:p>
            <a:pPr marL="171450" indent="-171450">
              <a:lnSpc>
                <a:spcPct val="113000"/>
              </a:lnSpc>
              <a:spcAft>
                <a:spcPts val="600"/>
              </a:spcAft>
              <a:buFont typeface="Wingdings" panose="05000000000000000000" pitchFamily="2" charset="2"/>
              <a:buChar char="§"/>
              <a:tabLst>
                <a:tab pos="1165225" algn="l"/>
                <a:tab pos="1708150" algn="l"/>
              </a:tabLst>
            </a:pPr>
            <a:r>
              <a:rPr lang="en-GB" sz="1600" dirty="0">
                <a:cs typeface="Arial" panose="020B0604020202020204" pitchFamily="34" charset="0"/>
              </a:rPr>
              <a:t>IBA results: 	</a:t>
            </a:r>
            <a:r>
              <a:rPr lang="en-GB" sz="1600" spc="-10" dirty="0">
                <a:cs typeface="Arial" panose="020B0604020202020204" pitchFamily="34" charset="0"/>
              </a:rPr>
              <a:t>NRA - 	quantification of </a:t>
            </a:r>
            <a:r>
              <a:rPr lang="en-GB" sz="1600" spc="-10" baseline="30000" dirty="0">
                <a:cs typeface="Arial" panose="020B0604020202020204" pitchFamily="34" charset="0"/>
              </a:rPr>
              <a:t>2</a:t>
            </a:r>
            <a:r>
              <a:rPr lang="en-GB" sz="1600" spc="-10" dirty="0">
                <a:cs typeface="Arial" panose="020B0604020202020204" pitchFamily="34" charset="0"/>
              </a:rPr>
              <a:t>H, B, C co-deposited in the tiles</a:t>
            </a:r>
          </a:p>
          <a:p>
            <a:pPr>
              <a:lnSpc>
                <a:spcPct val="113000"/>
              </a:lnSpc>
              <a:spcAft>
                <a:spcPts val="200"/>
              </a:spcAft>
              <a:tabLst>
                <a:tab pos="1165225" algn="l"/>
                <a:tab pos="1708150" algn="l"/>
              </a:tabLst>
            </a:pPr>
            <a:r>
              <a:rPr lang="en-GB" sz="1600" spc="-10" dirty="0">
                <a:cs typeface="Arial" panose="020B0604020202020204" pitchFamily="34" charset="0"/>
              </a:rPr>
              <a:t>                         	RBS  - 	deposition areas - Mo layer easily identified except for samples with the thickest deposits (C5-33iK)</a:t>
            </a:r>
          </a:p>
          <a:p>
            <a:pPr>
              <a:spcAft>
                <a:spcPts val="600"/>
              </a:spcAft>
              <a:tabLst>
                <a:tab pos="1708150" algn="l"/>
              </a:tabLst>
            </a:pPr>
            <a:r>
              <a:rPr lang="en-GB" sz="1600" spc="-10" dirty="0">
                <a:cs typeface="Arial" panose="020B0604020202020204" pitchFamily="34" charset="0"/>
              </a:rPr>
              <a:t>                                     	erosion areas - Mo layer largely eroded</a:t>
            </a:r>
          </a:p>
          <a:p>
            <a:pPr>
              <a:spcAft>
                <a:spcPts val="600"/>
              </a:spcAft>
              <a:tabLst>
                <a:tab pos="1165225" algn="l"/>
                <a:tab pos="1708150" algn="l"/>
              </a:tabLst>
            </a:pPr>
            <a:r>
              <a:rPr lang="en-GB" sz="1600" spc="-10" dirty="0">
                <a:cs typeface="Arial" panose="020B0604020202020204" pitchFamily="34" charset="0"/>
              </a:rPr>
              <a:t>                         	PIXE - 	quantification of Cu, Fe, Cr, identified as the main heavy impurities</a:t>
            </a:r>
          </a:p>
          <a:p>
            <a:pPr marL="171450" indent="-171450">
              <a:spcAft>
                <a:spcPts val="300"/>
              </a:spcAft>
              <a:buFont typeface="Wingdings" panose="05000000000000000000" pitchFamily="2" charset="2"/>
              <a:buChar char="§"/>
            </a:pPr>
            <a:r>
              <a:rPr lang="en-GB" sz="1600" dirty="0">
                <a:cs typeface="Arial" panose="020B0604020202020204" pitchFamily="34" charset="0"/>
              </a:rPr>
              <a:t>Example of IBA spectra collected for the elemental analysis of tile C5-33iB (IST) and C5-33iN (JSI)</a:t>
            </a:r>
          </a:p>
        </p:txBody>
      </p:sp>
      <p:sp>
        <p:nvSpPr>
          <p:cNvPr id="9" name="Rounded Rectangle 10">
            <a:extLst>
              <a:ext uri="{FF2B5EF4-FFF2-40B4-BE49-F238E27FC236}">
                <a16:creationId xmlns:a16="http://schemas.microsoft.com/office/drawing/2014/main" id="{F9641F63-9F10-18F4-ACEE-8F7A29A51734}"/>
              </a:ext>
            </a:extLst>
          </p:cNvPr>
          <p:cNvSpPr/>
          <p:nvPr/>
        </p:nvSpPr>
        <p:spPr bwMode="auto">
          <a:xfrm>
            <a:off x="131781" y="2988881"/>
            <a:ext cx="6120680" cy="2065744"/>
          </a:xfrm>
          <a:prstGeom prst="roundRect">
            <a:avLst>
              <a:gd name="adj" fmla="val 18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0" name="Rectangle 9">
            <a:extLst>
              <a:ext uri="{FF2B5EF4-FFF2-40B4-BE49-F238E27FC236}">
                <a16:creationId xmlns:a16="http://schemas.microsoft.com/office/drawing/2014/main" id="{2A55CF67-4C91-C85A-0BE6-BFB402A4CA8E}"/>
              </a:ext>
            </a:extLst>
          </p:cNvPr>
          <p:cNvSpPr/>
          <p:nvPr/>
        </p:nvSpPr>
        <p:spPr>
          <a:xfrm>
            <a:off x="203789" y="4678683"/>
            <a:ext cx="6048672" cy="310341"/>
          </a:xfrm>
          <a:prstGeom prst="rect">
            <a:avLst/>
          </a:prstGeom>
        </p:spPr>
        <p:txBody>
          <a:bodyPr wrap="square" lIns="0" tIns="0" rIns="0" bIns="0">
            <a:spAutoFit/>
          </a:bodyPr>
          <a:lstStyle/>
          <a:p>
            <a:pPr>
              <a:spcAft>
                <a:spcPts val="500"/>
              </a:spcAft>
            </a:pPr>
            <a:r>
              <a:rPr lang="en-GB" altLang="en-US" sz="800" b="1" spc="-10" dirty="0">
                <a:solidFill>
                  <a:schemeClr val="tx2"/>
                </a:solidFill>
                <a:cs typeface="Arial" panose="020B0604020202020204" pitchFamily="34" charset="0"/>
              </a:rPr>
              <a:t>Quantified amounts:   7687 x 10</a:t>
            </a:r>
            <a:r>
              <a:rPr lang="en-GB" altLang="en-US" sz="800" b="1" spc="-10" baseline="30000" dirty="0">
                <a:solidFill>
                  <a:schemeClr val="tx2"/>
                </a:solidFill>
                <a:cs typeface="Arial" panose="020B0604020202020204" pitchFamily="34" charset="0"/>
              </a:rPr>
              <a:t>15</a:t>
            </a:r>
            <a:r>
              <a:rPr lang="en-GB" altLang="en-US" sz="800" b="1" spc="-10" dirty="0">
                <a:solidFill>
                  <a:schemeClr val="tx2"/>
                </a:solidFill>
                <a:cs typeface="Arial" panose="020B0604020202020204" pitchFamily="34" charset="0"/>
              </a:rPr>
              <a:t> at/cm</a:t>
            </a:r>
            <a:r>
              <a:rPr lang="en-GB" altLang="en-US" sz="800" b="1" spc="-10" baseline="30000" dirty="0">
                <a:solidFill>
                  <a:schemeClr val="tx2"/>
                </a:solidFill>
                <a:cs typeface="Arial" panose="020B0604020202020204" pitchFamily="34" charset="0"/>
              </a:rPr>
              <a:t>2</a:t>
            </a:r>
            <a:r>
              <a:rPr lang="en-GB" altLang="en-US" sz="800" b="1" spc="-10" dirty="0">
                <a:solidFill>
                  <a:schemeClr val="tx2"/>
                </a:solidFill>
                <a:cs typeface="Arial" panose="020B0604020202020204" pitchFamily="34" charset="0"/>
              </a:rPr>
              <a:t> of W above the Mo layer  ;                      495 mg/g of Cr ; 1301 mg/g of Fe ; 481 mg/g of Cu</a:t>
            </a:r>
          </a:p>
          <a:p>
            <a:pPr>
              <a:spcAft>
                <a:spcPts val="100"/>
              </a:spcAft>
            </a:pPr>
            <a:r>
              <a:rPr lang="en-GB" altLang="en-US" sz="800" b="1" spc="-10" dirty="0">
                <a:solidFill>
                  <a:schemeClr val="tx2"/>
                </a:solidFill>
                <a:cs typeface="Arial" panose="020B0604020202020204" pitchFamily="34" charset="0"/>
              </a:rPr>
              <a:t>                                                        42 x 10</a:t>
            </a:r>
            <a:r>
              <a:rPr lang="en-GB" altLang="en-US" sz="800" b="1" spc="-10" baseline="30000" dirty="0">
                <a:solidFill>
                  <a:schemeClr val="tx2"/>
                </a:solidFill>
                <a:cs typeface="Arial" panose="020B0604020202020204" pitchFamily="34" charset="0"/>
              </a:rPr>
              <a:t>15</a:t>
            </a:r>
            <a:r>
              <a:rPr lang="en-GB" altLang="en-US" sz="800" b="1" spc="-10" dirty="0">
                <a:solidFill>
                  <a:schemeClr val="tx2"/>
                </a:solidFill>
                <a:cs typeface="Arial" panose="020B0604020202020204" pitchFamily="34" charset="0"/>
              </a:rPr>
              <a:t> at/cm</a:t>
            </a:r>
            <a:r>
              <a:rPr lang="en-GB" altLang="en-US" sz="800" b="1" spc="-10" baseline="30000" dirty="0">
                <a:solidFill>
                  <a:schemeClr val="tx2"/>
                </a:solidFill>
                <a:cs typeface="Arial" panose="020B0604020202020204" pitchFamily="34" charset="0"/>
              </a:rPr>
              <a:t>2</a:t>
            </a:r>
            <a:r>
              <a:rPr lang="en-GB" altLang="en-US" sz="800" b="1" spc="-10" dirty="0">
                <a:solidFill>
                  <a:schemeClr val="tx2"/>
                </a:solidFill>
                <a:cs typeface="Arial" panose="020B0604020202020204" pitchFamily="34" charset="0"/>
              </a:rPr>
              <a:t> of </a:t>
            </a:r>
            <a:r>
              <a:rPr lang="en-GB" altLang="en-US" sz="800" b="1" spc="-10" baseline="30000" dirty="0">
                <a:solidFill>
                  <a:schemeClr val="tx2"/>
                </a:solidFill>
                <a:cs typeface="Arial" panose="020B0604020202020204" pitchFamily="34" charset="0"/>
              </a:rPr>
              <a:t>2</a:t>
            </a:r>
            <a:r>
              <a:rPr lang="en-GB" altLang="en-US" sz="800" b="1" spc="-10" dirty="0">
                <a:solidFill>
                  <a:schemeClr val="tx2"/>
                </a:solidFill>
                <a:cs typeface="Arial" panose="020B0604020202020204" pitchFamily="34" charset="0"/>
              </a:rPr>
              <a:t>H ; 476 x 10</a:t>
            </a:r>
            <a:r>
              <a:rPr lang="en-GB" altLang="en-US" sz="800" b="1" spc="-10" baseline="30000" dirty="0">
                <a:solidFill>
                  <a:schemeClr val="tx2"/>
                </a:solidFill>
                <a:cs typeface="Arial" panose="020B0604020202020204" pitchFamily="34" charset="0"/>
              </a:rPr>
              <a:t>15</a:t>
            </a:r>
            <a:r>
              <a:rPr lang="en-GB" altLang="en-US" sz="800" b="1" spc="-10" dirty="0">
                <a:solidFill>
                  <a:schemeClr val="tx2"/>
                </a:solidFill>
                <a:cs typeface="Arial" panose="020B0604020202020204" pitchFamily="34" charset="0"/>
              </a:rPr>
              <a:t> at/cm</a:t>
            </a:r>
            <a:r>
              <a:rPr lang="en-GB" altLang="en-US" sz="800" b="1" spc="-10" baseline="30000" dirty="0">
                <a:solidFill>
                  <a:schemeClr val="tx2"/>
                </a:solidFill>
                <a:cs typeface="Arial" panose="020B0604020202020204" pitchFamily="34" charset="0"/>
              </a:rPr>
              <a:t>2</a:t>
            </a:r>
            <a:r>
              <a:rPr lang="en-GB" altLang="en-US" sz="800" b="1" spc="-10" dirty="0">
                <a:solidFill>
                  <a:schemeClr val="tx2"/>
                </a:solidFill>
                <a:cs typeface="Arial" panose="020B0604020202020204" pitchFamily="34" charset="0"/>
              </a:rPr>
              <a:t> of B ; 308 x 10</a:t>
            </a:r>
            <a:r>
              <a:rPr lang="en-GB" altLang="en-US" sz="800" b="1" spc="-10" baseline="30000" dirty="0">
                <a:solidFill>
                  <a:schemeClr val="tx2"/>
                </a:solidFill>
                <a:cs typeface="Arial" panose="020B0604020202020204" pitchFamily="34" charset="0"/>
              </a:rPr>
              <a:t>15</a:t>
            </a:r>
            <a:r>
              <a:rPr lang="en-GB" altLang="en-US" sz="800" b="1" spc="-10" dirty="0">
                <a:solidFill>
                  <a:schemeClr val="tx2"/>
                </a:solidFill>
                <a:cs typeface="Arial" panose="020B0604020202020204" pitchFamily="34" charset="0"/>
              </a:rPr>
              <a:t> at/cm</a:t>
            </a:r>
            <a:r>
              <a:rPr lang="en-GB" altLang="en-US" sz="800" b="1" spc="-10" baseline="30000" dirty="0">
                <a:solidFill>
                  <a:schemeClr val="tx2"/>
                </a:solidFill>
                <a:cs typeface="Arial" panose="020B0604020202020204" pitchFamily="34" charset="0"/>
              </a:rPr>
              <a:t>2</a:t>
            </a:r>
            <a:r>
              <a:rPr lang="en-GB" altLang="en-US" sz="800" b="1" spc="-10" dirty="0">
                <a:solidFill>
                  <a:schemeClr val="tx2"/>
                </a:solidFill>
                <a:cs typeface="Arial" panose="020B0604020202020204" pitchFamily="34" charset="0"/>
              </a:rPr>
              <a:t> of C ;</a:t>
            </a:r>
          </a:p>
        </p:txBody>
      </p:sp>
      <p:sp>
        <p:nvSpPr>
          <p:cNvPr id="12" name="Rounded Rectangle 10">
            <a:extLst>
              <a:ext uri="{FF2B5EF4-FFF2-40B4-BE49-F238E27FC236}">
                <a16:creationId xmlns:a16="http://schemas.microsoft.com/office/drawing/2014/main" id="{D7657060-ECFC-5923-AE55-E09B0B15C99B}"/>
              </a:ext>
            </a:extLst>
          </p:cNvPr>
          <p:cNvSpPr/>
          <p:nvPr/>
        </p:nvSpPr>
        <p:spPr bwMode="auto">
          <a:xfrm>
            <a:off x="1327095" y="4858736"/>
            <a:ext cx="2953593" cy="150564"/>
          </a:xfrm>
          <a:prstGeom prst="roundRect">
            <a:avLst>
              <a:gd name="adj" fmla="val 10696"/>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Rounded Rectangle 10">
            <a:extLst>
              <a:ext uri="{FF2B5EF4-FFF2-40B4-BE49-F238E27FC236}">
                <a16:creationId xmlns:a16="http://schemas.microsoft.com/office/drawing/2014/main" id="{1DA52AA1-22E5-8EEA-B4B1-FE1CF69F3917}"/>
              </a:ext>
            </a:extLst>
          </p:cNvPr>
          <p:cNvSpPr/>
          <p:nvPr/>
        </p:nvSpPr>
        <p:spPr bwMode="auto">
          <a:xfrm>
            <a:off x="3368065" y="4677289"/>
            <a:ext cx="2112874" cy="136122"/>
          </a:xfrm>
          <a:prstGeom prst="roundRect">
            <a:avLst>
              <a:gd name="adj" fmla="val 10696"/>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Rounded Rectangle 10">
            <a:extLst>
              <a:ext uri="{FF2B5EF4-FFF2-40B4-BE49-F238E27FC236}">
                <a16:creationId xmlns:a16="http://schemas.microsoft.com/office/drawing/2014/main" id="{8F3E050F-6CEE-D859-9A50-F726450717F5}"/>
              </a:ext>
            </a:extLst>
          </p:cNvPr>
          <p:cNvSpPr/>
          <p:nvPr/>
        </p:nvSpPr>
        <p:spPr bwMode="auto">
          <a:xfrm>
            <a:off x="1103815" y="4673311"/>
            <a:ext cx="1935843" cy="115846"/>
          </a:xfrm>
          <a:prstGeom prst="roundRect">
            <a:avLst>
              <a:gd name="adj" fmla="val 10696"/>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15" name="Straight Arrow Connector 14">
            <a:extLst>
              <a:ext uri="{FF2B5EF4-FFF2-40B4-BE49-F238E27FC236}">
                <a16:creationId xmlns:a16="http://schemas.microsoft.com/office/drawing/2014/main" id="{4A424CAD-4389-7A70-7A09-18B8755801AC}"/>
              </a:ext>
            </a:extLst>
          </p:cNvPr>
          <p:cNvCxnSpPr>
            <a:cxnSpLocks/>
          </p:cNvCxnSpPr>
          <p:nvPr/>
        </p:nvCxnSpPr>
        <p:spPr>
          <a:xfrm flipH="1" flipV="1">
            <a:off x="1749010" y="3614465"/>
            <a:ext cx="144016" cy="105615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5B1769F-D7C4-F2AA-4CEE-CA30B5D9C72E}"/>
              </a:ext>
            </a:extLst>
          </p:cNvPr>
          <p:cNvCxnSpPr>
            <a:cxnSpLocks/>
          </p:cNvCxnSpPr>
          <p:nvPr/>
        </p:nvCxnSpPr>
        <p:spPr>
          <a:xfrm flipV="1">
            <a:off x="4596277" y="4142544"/>
            <a:ext cx="0" cy="53076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94F85E-CB14-3905-A6EB-ED014492A356}"/>
              </a:ext>
            </a:extLst>
          </p:cNvPr>
          <p:cNvCxnSpPr>
            <a:cxnSpLocks/>
          </p:cNvCxnSpPr>
          <p:nvPr/>
        </p:nvCxnSpPr>
        <p:spPr>
          <a:xfrm flipV="1">
            <a:off x="3660173" y="3796608"/>
            <a:ext cx="0" cy="106212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57B8FF7-A184-5422-1AD2-0BD888C4F96E}"/>
              </a:ext>
            </a:extLst>
          </p:cNvPr>
          <p:cNvSpPr/>
          <p:nvPr/>
        </p:nvSpPr>
        <p:spPr>
          <a:xfrm>
            <a:off x="3284391" y="3425972"/>
            <a:ext cx="406843" cy="246221"/>
          </a:xfrm>
          <a:prstGeom prst="rect">
            <a:avLst/>
          </a:prstGeom>
        </p:spPr>
        <p:txBody>
          <a:bodyPr wrap="none">
            <a:spAutoFit/>
          </a:bodyPr>
          <a:lstStyle/>
          <a:p>
            <a:r>
              <a:rPr lang="en-GB" sz="1000" spc="-10" dirty="0">
                <a:solidFill>
                  <a:srgbClr val="C00000"/>
                </a:solidFill>
                <a:cs typeface="Times New Roman" panose="02020603050405020304" pitchFamily="18" charset="0"/>
              </a:rPr>
              <a:t>NRA</a:t>
            </a:r>
            <a:endParaRPr lang="en-GB" sz="1000" dirty="0">
              <a:cs typeface="Times New Roman" panose="02020603050405020304" pitchFamily="18" charset="0"/>
            </a:endParaRPr>
          </a:p>
        </p:txBody>
      </p:sp>
      <p:sp>
        <p:nvSpPr>
          <p:cNvPr id="19" name="Rectangle 18">
            <a:extLst>
              <a:ext uri="{FF2B5EF4-FFF2-40B4-BE49-F238E27FC236}">
                <a16:creationId xmlns:a16="http://schemas.microsoft.com/office/drawing/2014/main" id="{575A24CF-74EE-8486-37B8-A7DEC1A53EFF}"/>
              </a:ext>
            </a:extLst>
          </p:cNvPr>
          <p:cNvSpPr/>
          <p:nvPr/>
        </p:nvSpPr>
        <p:spPr>
          <a:xfrm>
            <a:off x="627137" y="3374670"/>
            <a:ext cx="379591" cy="246221"/>
          </a:xfrm>
          <a:prstGeom prst="rect">
            <a:avLst/>
          </a:prstGeom>
        </p:spPr>
        <p:txBody>
          <a:bodyPr wrap="none">
            <a:spAutoFit/>
          </a:bodyPr>
          <a:lstStyle/>
          <a:p>
            <a:r>
              <a:rPr lang="en-GB" sz="1000" spc="-10" dirty="0">
                <a:solidFill>
                  <a:srgbClr val="C00000"/>
                </a:solidFill>
                <a:cs typeface="Times New Roman" panose="02020603050405020304" pitchFamily="18" charset="0"/>
              </a:rPr>
              <a:t>RBS</a:t>
            </a:r>
            <a:endParaRPr lang="en-GB" sz="1000" dirty="0">
              <a:cs typeface="Times New Roman" panose="02020603050405020304" pitchFamily="18" charset="0"/>
            </a:endParaRPr>
          </a:p>
        </p:txBody>
      </p:sp>
      <p:sp>
        <p:nvSpPr>
          <p:cNvPr id="20" name="Rectangle 19">
            <a:extLst>
              <a:ext uri="{FF2B5EF4-FFF2-40B4-BE49-F238E27FC236}">
                <a16:creationId xmlns:a16="http://schemas.microsoft.com/office/drawing/2014/main" id="{15E108F8-11C2-BB9C-6818-D741B3DD2EBA}"/>
              </a:ext>
            </a:extLst>
          </p:cNvPr>
          <p:cNvSpPr/>
          <p:nvPr/>
        </p:nvSpPr>
        <p:spPr>
          <a:xfrm>
            <a:off x="5480939" y="3224228"/>
            <a:ext cx="407163" cy="246221"/>
          </a:xfrm>
          <a:prstGeom prst="rect">
            <a:avLst/>
          </a:prstGeom>
        </p:spPr>
        <p:txBody>
          <a:bodyPr wrap="none">
            <a:spAutoFit/>
          </a:bodyPr>
          <a:lstStyle/>
          <a:p>
            <a:r>
              <a:rPr lang="en-GB" sz="1000" spc="-10" dirty="0">
                <a:solidFill>
                  <a:srgbClr val="C00000"/>
                </a:solidFill>
                <a:cs typeface="Times New Roman" panose="02020603050405020304" pitchFamily="18" charset="0"/>
              </a:rPr>
              <a:t>PIXE</a:t>
            </a:r>
            <a:endParaRPr lang="en-GB" sz="1000" dirty="0">
              <a:cs typeface="Times New Roman" panose="02020603050405020304" pitchFamily="18" charset="0"/>
            </a:endParaRPr>
          </a:p>
        </p:txBody>
      </p:sp>
      <p:sp>
        <p:nvSpPr>
          <p:cNvPr id="23" name="Rounded Rectangle 10">
            <a:extLst>
              <a:ext uri="{FF2B5EF4-FFF2-40B4-BE49-F238E27FC236}">
                <a16:creationId xmlns:a16="http://schemas.microsoft.com/office/drawing/2014/main" id="{574AF776-6801-FE42-0F15-58B0EBEE9788}"/>
              </a:ext>
            </a:extLst>
          </p:cNvPr>
          <p:cNvSpPr/>
          <p:nvPr/>
        </p:nvSpPr>
        <p:spPr bwMode="auto">
          <a:xfrm>
            <a:off x="6366655" y="2988881"/>
            <a:ext cx="5693564" cy="2065744"/>
          </a:xfrm>
          <a:prstGeom prst="roundRect">
            <a:avLst>
              <a:gd name="adj" fmla="val 184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4" name="TextBox 23">
            <a:extLst>
              <a:ext uri="{FF2B5EF4-FFF2-40B4-BE49-F238E27FC236}">
                <a16:creationId xmlns:a16="http://schemas.microsoft.com/office/drawing/2014/main" id="{DD282911-1538-6526-0B6E-69CBD132BE51}"/>
              </a:ext>
            </a:extLst>
          </p:cNvPr>
          <p:cNvSpPr txBox="1"/>
          <p:nvPr/>
        </p:nvSpPr>
        <p:spPr bwMode="auto">
          <a:xfrm>
            <a:off x="10506218" y="5923279"/>
            <a:ext cx="1683474" cy="584775"/>
          </a:xfrm>
          <a:prstGeom prst="rect">
            <a:avLst/>
          </a:prstGeom>
          <a:noFill/>
        </p:spPr>
        <p:txBody>
          <a:bodyPr wrap="none" rtlCol="0">
            <a:spAutoFit/>
          </a:bodyPr>
          <a:lstStyle/>
          <a:p>
            <a:r>
              <a:rPr lang="fi-FI" sz="1600" b="1" dirty="0"/>
              <a:t>R. Mateus et al.</a:t>
            </a:r>
          </a:p>
          <a:p>
            <a:r>
              <a:rPr lang="fi-FI" sz="1600" b="1" dirty="0"/>
              <a:t>M. Kelemen et al.</a:t>
            </a:r>
          </a:p>
        </p:txBody>
      </p:sp>
    </p:spTree>
    <p:extLst>
      <p:ext uri="{BB962C8B-B14F-4D97-AF65-F5344CB8AC3E}">
        <p14:creationId xmlns:p14="http://schemas.microsoft.com/office/powerpoint/2010/main" val="1112326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8F1A29-CAA5-D108-CF00-98977FC06662}"/>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7253DD96-6F90-639B-9ECF-1844E459CF6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5" name="Textfeld 4">
            <a:extLst>
              <a:ext uri="{FF2B5EF4-FFF2-40B4-BE49-F238E27FC236}">
                <a16:creationId xmlns:a16="http://schemas.microsoft.com/office/drawing/2014/main" id="{4B54AB79-2F93-84E9-D811-4BB9243132E6}"/>
              </a:ext>
            </a:extLst>
          </p:cNvPr>
          <p:cNvSpPr txBox="1"/>
          <p:nvPr/>
        </p:nvSpPr>
        <p:spPr>
          <a:xfrm>
            <a:off x="139872" y="827781"/>
            <a:ext cx="11714960" cy="168225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0" indent="0" algn="just">
              <a:buNone/>
            </a:pPr>
            <a:r>
              <a:rPr lang="en-GB" sz="1600" dirty="0">
                <a:latin typeface="+mn-lt"/>
              </a:rPr>
              <a:t>(i) Assess surface modifications on selected WEST C5 samples due to varying plasma–wall interaction phenomena (erosion/deposition pattern), (ii) study the co-deposits formed and (iii) </a:t>
            </a:r>
            <a:r>
              <a:rPr lang="en-GB" sz="1600" dirty="0" err="1">
                <a:latin typeface="+mn-lt"/>
              </a:rPr>
              <a:t>analyze</a:t>
            </a:r>
            <a:r>
              <a:rPr lang="en-GB" sz="1600" dirty="0">
                <a:latin typeface="+mn-lt"/>
              </a:rPr>
              <a:t> the dust particles found</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Three samples analysed (C5-21oH, C5-33iC and C5-33iL) using SEM, EDX, and FIB (4-9 cross-sections ~20 µm) </a:t>
            </a:r>
          </a:p>
        </p:txBody>
      </p:sp>
      <p:sp>
        <p:nvSpPr>
          <p:cNvPr id="6" name="Titre 1">
            <a:extLst>
              <a:ext uri="{FF2B5EF4-FFF2-40B4-BE49-F238E27FC236}">
                <a16:creationId xmlns:a16="http://schemas.microsoft.com/office/drawing/2014/main" id="{BF130834-B7F5-28A0-8565-CF4ECBED9345}"/>
              </a:ext>
            </a:extLst>
          </p:cNvPr>
          <p:cNvSpPr>
            <a:spLocks noGrp="1"/>
          </p:cNvSpPr>
          <p:nvPr>
            <p:ph type="title"/>
          </p:nvPr>
        </p:nvSpPr>
        <p:spPr>
          <a:xfrm>
            <a:off x="983432" y="192515"/>
            <a:ext cx="10871400" cy="457200"/>
          </a:xfrm>
        </p:spPr>
        <p:txBody>
          <a:bodyPr/>
          <a:lstStyle/>
          <a:p>
            <a:r>
              <a:rPr lang="fr-FR" dirty="0"/>
              <a:t>SP B.3: </a:t>
            </a:r>
            <a:r>
              <a:rPr lang="en-US" dirty="0"/>
              <a:t>Surface modifications of WEST C5 marker-tile samples (IPPLM)</a:t>
            </a:r>
            <a:endParaRPr lang="fr-FR" dirty="0"/>
          </a:p>
        </p:txBody>
      </p:sp>
      <p:pic>
        <p:nvPicPr>
          <p:cNvPr id="16" name="Obraz 9">
            <a:extLst>
              <a:ext uri="{FF2B5EF4-FFF2-40B4-BE49-F238E27FC236}">
                <a16:creationId xmlns:a16="http://schemas.microsoft.com/office/drawing/2014/main" id="{78801F80-3065-FA74-F0E0-0732D1BA76C1}"/>
              </a:ext>
            </a:extLst>
          </p:cNvPr>
          <p:cNvPicPr>
            <a:picLocks noChangeAspect="1"/>
          </p:cNvPicPr>
          <p:nvPr/>
        </p:nvPicPr>
        <p:blipFill>
          <a:blip r:embed="rId2"/>
          <a:stretch>
            <a:fillRect/>
          </a:stretch>
        </p:blipFill>
        <p:spPr>
          <a:xfrm>
            <a:off x="3447909" y="2511866"/>
            <a:ext cx="2648091" cy="1986068"/>
          </a:xfrm>
          <a:prstGeom prst="rect">
            <a:avLst/>
          </a:prstGeom>
        </p:spPr>
      </p:pic>
      <p:pic>
        <p:nvPicPr>
          <p:cNvPr id="17" name="Obraz 10" descr="Obraz zawierający zrzut ekranu, czarne i białe, Czarno-biała fotografia, monochromatyzm&#10;&#10;Opis wygenerowany automatycznie">
            <a:extLst>
              <a:ext uri="{FF2B5EF4-FFF2-40B4-BE49-F238E27FC236}">
                <a16:creationId xmlns:a16="http://schemas.microsoft.com/office/drawing/2014/main" id="{6591A1A3-A025-312D-6593-D905B1CDE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68" y="2510036"/>
            <a:ext cx="2650336" cy="1987752"/>
          </a:xfrm>
          <a:prstGeom prst="rect">
            <a:avLst/>
          </a:prstGeom>
        </p:spPr>
      </p:pic>
      <p:pic>
        <p:nvPicPr>
          <p:cNvPr id="18" name="Obraz 11" descr="Obraz zawierający na wolnym powietrzu, śnieg, zima&#10;&#10;Opis wygenerowany automatycznie">
            <a:extLst>
              <a:ext uri="{FF2B5EF4-FFF2-40B4-BE49-F238E27FC236}">
                <a16:creationId xmlns:a16="http://schemas.microsoft.com/office/drawing/2014/main" id="{00861799-E358-28DC-0C50-3E13FC782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978" y="2510036"/>
            <a:ext cx="2650336" cy="1987752"/>
          </a:xfrm>
          <a:prstGeom prst="rect">
            <a:avLst/>
          </a:prstGeom>
        </p:spPr>
      </p:pic>
      <p:pic>
        <p:nvPicPr>
          <p:cNvPr id="19" name="Picture 4">
            <a:extLst>
              <a:ext uri="{FF2B5EF4-FFF2-40B4-BE49-F238E27FC236}">
                <a16:creationId xmlns:a16="http://schemas.microsoft.com/office/drawing/2014/main" id="{267C7711-8C4B-A408-53B7-8E237CBD0E9B}"/>
              </a:ext>
            </a:extLst>
          </p:cNvPr>
          <p:cNvPicPr>
            <a:picLocks noChangeAspect="1"/>
          </p:cNvPicPr>
          <p:nvPr/>
        </p:nvPicPr>
        <p:blipFill rotWithShape="1">
          <a:blip r:embed="rId5"/>
          <a:srcRect t="6251" r="34250"/>
          <a:stretch/>
        </p:blipFill>
        <p:spPr>
          <a:xfrm>
            <a:off x="9370407" y="2488712"/>
            <a:ext cx="2587222" cy="1598160"/>
          </a:xfrm>
          <a:prstGeom prst="rect">
            <a:avLst/>
          </a:prstGeom>
        </p:spPr>
      </p:pic>
      <p:sp>
        <p:nvSpPr>
          <p:cNvPr id="20" name="Gwiazda: 5 punktów 14">
            <a:extLst>
              <a:ext uri="{FF2B5EF4-FFF2-40B4-BE49-F238E27FC236}">
                <a16:creationId xmlns:a16="http://schemas.microsoft.com/office/drawing/2014/main" id="{04D21E3B-AE61-DEE3-6D0B-E4F413780E54}"/>
              </a:ext>
            </a:extLst>
          </p:cNvPr>
          <p:cNvSpPr/>
          <p:nvPr/>
        </p:nvSpPr>
        <p:spPr>
          <a:xfrm>
            <a:off x="7241175" y="3697514"/>
            <a:ext cx="116066" cy="13164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ole tekstowe 15">
            <a:extLst>
              <a:ext uri="{FF2B5EF4-FFF2-40B4-BE49-F238E27FC236}">
                <a16:creationId xmlns:a16="http://schemas.microsoft.com/office/drawing/2014/main" id="{29924950-6B65-8742-BF26-561CB06A1680}"/>
              </a:ext>
            </a:extLst>
          </p:cNvPr>
          <p:cNvSpPr txBox="1"/>
          <p:nvPr/>
        </p:nvSpPr>
        <p:spPr bwMode="auto">
          <a:xfrm>
            <a:off x="5667617" y="2488712"/>
            <a:ext cx="495539" cy="400110"/>
          </a:xfrm>
          <a:prstGeom prst="rect">
            <a:avLst/>
          </a:prstGeom>
          <a:noFill/>
        </p:spPr>
        <p:txBody>
          <a:bodyPr wrap="square" rtlCol="0">
            <a:spAutoFit/>
          </a:bodyPr>
          <a:lstStyle/>
          <a:p>
            <a:r>
              <a:rPr lang="pl-PL" sz="2000" b="1" dirty="0"/>
              <a:t>b)</a:t>
            </a:r>
          </a:p>
        </p:txBody>
      </p:sp>
      <p:sp>
        <p:nvSpPr>
          <p:cNvPr id="22" name="pole tekstowe 16">
            <a:extLst>
              <a:ext uri="{FF2B5EF4-FFF2-40B4-BE49-F238E27FC236}">
                <a16:creationId xmlns:a16="http://schemas.microsoft.com/office/drawing/2014/main" id="{1A5662AE-0925-2F9C-1B75-FD9B414DA563}"/>
              </a:ext>
            </a:extLst>
          </p:cNvPr>
          <p:cNvSpPr txBox="1"/>
          <p:nvPr/>
        </p:nvSpPr>
        <p:spPr bwMode="auto">
          <a:xfrm>
            <a:off x="2386502" y="2510036"/>
            <a:ext cx="495539" cy="400110"/>
          </a:xfrm>
          <a:prstGeom prst="rect">
            <a:avLst/>
          </a:prstGeom>
          <a:noFill/>
        </p:spPr>
        <p:txBody>
          <a:bodyPr wrap="square" rtlCol="0">
            <a:spAutoFit/>
          </a:bodyPr>
          <a:lstStyle/>
          <a:p>
            <a:r>
              <a:rPr lang="pl-PL" sz="2000" b="1" dirty="0">
                <a:solidFill>
                  <a:schemeClr val="bg1"/>
                </a:solidFill>
              </a:rPr>
              <a:t>a)</a:t>
            </a:r>
          </a:p>
        </p:txBody>
      </p:sp>
      <p:sp>
        <p:nvSpPr>
          <p:cNvPr id="23" name="pole tekstowe 17">
            <a:extLst>
              <a:ext uri="{FF2B5EF4-FFF2-40B4-BE49-F238E27FC236}">
                <a16:creationId xmlns:a16="http://schemas.microsoft.com/office/drawing/2014/main" id="{91D3111B-051D-92AF-CC46-5D26D39768E4}"/>
              </a:ext>
            </a:extLst>
          </p:cNvPr>
          <p:cNvSpPr txBox="1"/>
          <p:nvPr/>
        </p:nvSpPr>
        <p:spPr bwMode="auto">
          <a:xfrm>
            <a:off x="8672403" y="2510036"/>
            <a:ext cx="495539" cy="400110"/>
          </a:xfrm>
          <a:prstGeom prst="rect">
            <a:avLst/>
          </a:prstGeom>
          <a:noFill/>
        </p:spPr>
        <p:txBody>
          <a:bodyPr wrap="square" rtlCol="0">
            <a:spAutoFit/>
          </a:bodyPr>
          <a:lstStyle/>
          <a:p>
            <a:r>
              <a:rPr lang="pl-PL" sz="2000" b="1" dirty="0"/>
              <a:t>c)</a:t>
            </a:r>
          </a:p>
        </p:txBody>
      </p:sp>
      <p:sp>
        <p:nvSpPr>
          <p:cNvPr id="24" name="pole tekstowe 18">
            <a:extLst>
              <a:ext uri="{FF2B5EF4-FFF2-40B4-BE49-F238E27FC236}">
                <a16:creationId xmlns:a16="http://schemas.microsoft.com/office/drawing/2014/main" id="{F46DA70E-3243-4A6A-0021-C39AE007F914}"/>
              </a:ext>
            </a:extLst>
          </p:cNvPr>
          <p:cNvSpPr txBox="1"/>
          <p:nvPr/>
        </p:nvSpPr>
        <p:spPr bwMode="auto">
          <a:xfrm>
            <a:off x="11297852" y="2508537"/>
            <a:ext cx="538480" cy="400110"/>
          </a:xfrm>
          <a:prstGeom prst="rect">
            <a:avLst/>
          </a:prstGeom>
          <a:noFill/>
        </p:spPr>
        <p:txBody>
          <a:bodyPr wrap="square" rtlCol="0">
            <a:spAutoFit/>
          </a:bodyPr>
          <a:lstStyle/>
          <a:p>
            <a:r>
              <a:rPr lang="pl-PL" sz="2000" b="1" dirty="0"/>
              <a:t>d)</a:t>
            </a:r>
          </a:p>
        </p:txBody>
      </p:sp>
      <p:sp>
        <p:nvSpPr>
          <p:cNvPr id="25" name="Textfeld 2">
            <a:extLst>
              <a:ext uri="{FF2B5EF4-FFF2-40B4-BE49-F238E27FC236}">
                <a16:creationId xmlns:a16="http://schemas.microsoft.com/office/drawing/2014/main" id="{AC17C772-32E3-175F-F96E-A9E5A2C67D72}"/>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consumables 5 k€</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26" name="TextBox 25">
            <a:extLst>
              <a:ext uri="{FF2B5EF4-FFF2-40B4-BE49-F238E27FC236}">
                <a16:creationId xmlns:a16="http://schemas.microsoft.com/office/drawing/2014/main" id="{D1A741CF-B13B-3F6F-C90F-F23C63C4A4CF}"/>
              </a:ext>
            </a:extLst>
          </p:cNvPr>
          <p:cNvSpPr txBox="1"/>
          <p:nvPr/>
        </p:nvSpPr>
        <p:spPr bwMode="auto">
          <a:xfrm>
            <a:off x="10664018" y="6148489"/>
            <a:ext cx="1527982" cy="338554"/>
          </a:xfrm>
          <a:prstGeom prst="rect">
            <a:avLst/>
          </a:prstGeom>
          <a:noFill/>
        </p:spPr>
        <p:txBody>
          <a:bodyPr wrap="none" rtlCol="0">
            <a:spAutoFit/>
          </a:bodyPr>
          <a:lstStyle/>
          <a:p>
            <a:r>
              <a:rPr lang="fi-FI" sz="1600" b="1" dirty="0"/>
              <a:t>E. Fortuna et al.</a:t>
            </a:r>
          </a:p>
        </p:txBody>
      </p:sp>
      <p:sp>
        <p:nvSpPr>
          <p:cNvPr id="27" name="Textfeld 4">
            <a:extLst>
              <a:ext uri="{FF2B5EF4-FFF2-40B4-BE49-F238E27FC236}">
                <a16:creationId xmlns:a16="http://schemas.microsoft.com/office/drawing/2014/main" id="{2D4C5D4A-1B8C-924B-BF7C-AF3F7C4A9D12}"/>
              </a:ext>
            </a:extLst>
          </p:cNvPr>
          <p:cNvSpPr txBox="1"/>
          <p:nvPr/>
        </p:nvSpPr>
        <p:spPr>
          <a:xfrm>
            <a:off x="5019369" y="4648352"/>
            <a:ext cx="7065127" cy="1569660"/>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 (sample C5-33iL as an example):</a:t>
            </a:r>
          </a:p>
          <a:p>
            <a:pPr marL="171450" indent="-171450">
              <a:buFont typeface="Wingdings" panose="05000000000000000000" pitchFamily="2" charset="2"/>
              <a:buChar char="§"/>
            </a:pPr>
            <a:r>
              <a:rPr lang="en-GB" sz="1600" dirty="0">
                <a:cs typeface="Arial" panose="020B0604020202020204" pitchFamily="34" charset="0"/>
              </a:rPr>
              <a:t>Deposits observed in locations that used to be erosion-dominated; remainders of marker layers visible as well as arc tracks </a:t>
            </a:r>
            <a:r>
              <a:rPr lang="pl-PL" sz="1600" dirty="0">
                <a:cs typeface="Arial" panose="020B0604020202020204" pitchFamily="34" charset="0"/>
              </a:rPr>
              <a:t>(</a:t>
            </a:r>
            <a:r>
              <a:rPr lang="en-GB" sz="1600" dirty="0">
                <a:cs typeface="Arial" panose="020B0604020202020204" pitchFamily="34" charset="0"/>
              </a:rPr>
              <a:t>size up to </a:t>
            </a:r>
            <a:r>
              <a:rPr lang="pl-PL" sz="1600" dirty="0">
                <a:cs typeface="Arial" panose="020B0604020202020204" pitchFamily="34" charset="0"/>
              </a:rPr>
              <a:t>1.5</a:t>
            </a:r>
            <a:r>
              <a:rPr lang="en-GB" sz="1600" dirty="0">
                <a:cs typeface="Arial" panose="020B0604020202020204" pitchFamily="34" charset="0"/>
              </a:rPr>
              <a:t> mm</a:t>
            </a:r>
            <a:r>
              <a:rPr lang="pl-PL" sz="1600" dirty="0">
                <a:cs typeface="Arial" panose="020B0604020202020204" pitchFamily="34" charset="0"/>
              </a:rPr>
              <a:t>)</a:t>
            </a:r>
            <a:endParaRPr lang="en-US" altLang="en-US" sz="1600" dirty="0">
              <a:cs typeface="Arial" panose="020B0604020202020204" pitchFamily="34" charset="0"/>
            </a:endParaRPr>
          </a:p>
          <a:p>
            <a:pPr marL="171450" indent="-171450">
              <a:buFont typeface="Wingdings" panose="05000000000000000000" pitchFamily="2" charset="2"/>
              <a:buChar char="§"/>
            </a:pPr>
            <a:r>
              <a:rPr lang="en-GB" sz="1600" dirty="0">
                <a:cs typeface="Arial" panose="020B0604020202020204" pitchFamily="34" charset="0"/>
              </a:rPr>
              <a:t>Deposit thickness </a:t>
            </a:r>
            <a:r>
              <a:rPr lang="pl-PL" sz="1600" dirty="0">
                <a:cs typeface="Arial" panose="020B0604020202020204" pitchFamily="34" charset="0"/>
              </a:rPr>
              <a:t>4</a:t>
            </a:r>
            <a:r>
              <a:rPr lang="en-GB" sz="1600" dirty="0">
                <a:cs typeface="Arial" panose="020B0604020202020204" pitchFamily="34" charset="0"/>
              </a:rPr>
              <a:t>-</a:t>
            </a:r>
            <a:r>
              <a:rPr lang="pl-PL" sz="1600" dirty="0">
                <a:cs typeface="Arial" panose="020B0604020202020204" pitchFamily="34" charset="0"/>
              </a:rPr>
              <a:t>10</a:t>
            </a:r>
            <a:r>
              <a:rPr lang="en-GB" sz="1600" dirty="0">
                <a:cs typeface="Arial" panose="020B0604020202020204" pitchFamily="34" charset="0"/>
              </a:rPr>
              <a:t> µm with a </a:t>
            </a:r>
            <a:r>
              <a:rPr lang="en-GB" sz="1600" b="1" i="1" dirty="0">
                <a:solidFill>
                  <a:srgbClr val="00B050"/>
                </a:solidFill>
                <a:cs typeface="Arial" panose="020B0604020202020204" pitchFamily="34" charset="0"/>
              </a:rPr>
              <a:t>layered structure consisting of voids, cracks, </a:t>
            </a:r>
            <a:r>
              <a:rPr lang="en-GB" sz="1600" b="1" i="1" dirty="0" err="1">
                <a:solidFill>
                  <a:srgbClr val="00B050"/>
                </a:solidFill>
                <a:cs typeface="Arial" panose="020B0604020202020204" pitchFamily="34" charset="0"/>
              </a:rPr>
              <a:t>delaminations</a:t>
            </a:r>
            <a:r>
              <a:rPr lang="en-GB" sz="1600" b="1" i="1" dirty="0">
                <a:solidFill>
                  <a:srgbClr val="00B050"/>
                </a:solidFill>
                <a:cs typeface="Arial" panose="020B0604020202020204" pitchFamily="34" charset="0"/>
              </a:rPr>
              <a:t> </a:t>
            </a:r>
            <a:r>
              <a:rPr lang="en-GB" sz="1600" dirty="0">
                <a:cs typeface="Arial" panose="020B0604020202020204" pitchFamily="34" charset="0"/>
              </a:rPr>
              <a:t>etc. </a:t>
            </a:r>
            <a:endParaRPr lang="pl-PL" sz="1600" dirty="0">
              <a:cs typeface="Arial" panose="020B0604020202020204" pitchFamily="34" charset="0"/>
            </a:endParaRPr>
          </a:p>
          <a:p>
            <a:pPr marL="171450" indent="-171450">
              <a:buFont typeface="Wingdings" panose="05000000000000000000" pitchFamily="2" charset="2"/>
              <a:buChar char="§"/>
            </a:pPr>
            <a:r>
              <a:rPr lang="en-GB" sz="1600" dirty="0">
                <a:cs typeface="Arial" panose="020B0604020202020204" pitchFamily="34" charset="0"/>
              </a:rPr>
              <a:t>Pure and oxidized W can be found in the layers</a:t>
            </a:r>
            <a:endParaRPr lang="pl-PL" sz="1600" dirty="0">
              <a:cs typeface="Arial" panose="020B0604020202020204" pitchFamily="34" charset="0"/>
            </a:endParaRPr>
          </a:p>
        </p:txBody>
      </p:sp>
    </p:spTree>
    <p:extLst>
      <p:ext uri="{BB962C8B-B14F-4D97-AF65-F5344CB8AC3E}">
        <p14:creationId xmlns:p14="http://schemas.microsoft.com/office/powerpoint/2010/main" val="791458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2A438B-D765-D7C7-198A-40251BC79E2E}"/>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959EC38-9802-3F5C-EA2C-028AC051BD9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sp>
        <p:nvSpPr>
          <p:cNvPr id="5" name="Titre 1">
            <a:extLst>
              <a:ext uri="{FF2B5EF4-FFF2-40B4-BE49-F238E27FC236}">
                <a16:creationId xmlns:a16="http://schemas.microsoft.com/office/drawing/2014/main" id="{5F3A67DC-84BC-3952-8132-F99CED89F09B}"/>
              </a:ext>
            </a:extLst>
          </p:cNvPr>
          <p:cNvSpPr>
            <a:spLocks noGrp="1"/>
          </p:cNvSpPr>
          <p:nvPr>
            <p:ph type="title"/>
          </p:nvPr>
        </p:nvSpPr>
        <p:spPr>
          <a:xfrm>
            <a:off x="983432" y="192515"/>
            <a:ext cx="10871400" cy="457200"/>
          </a:xfrm>
        </p:spPr>
        <p:txBody>
          <a:bodyPr/>
          <a:lstStyle/>
          <a:p>
            <a:r>
              <a:rPr lang="fr-FR" dirty="0"/>
              <a:t>SP B.3: </a:t>
            </a:r>
            <a:r>
              <a:rPr lang="en-US" dirty="0"/>
              <a:t>Surface modifications of WEST </a:t>
            </a:r>
            <a:r>
              <a:rPr lang="en-US" dirty="0" err="1"/>
              <a:t>monoblock</a:t>
            </a:r>
            <a:r>
              <a:rPr lang="en-US" dirty="0"/>
              <a:t> samples (NCSRD)</a:t>
            </a:r>
            <a:endParaRPr lang="fr-FR" dirty="0"/>
          </a:p>
        </p:txBody>
      </p:sp>
      <p:sp>
        <p:nvSpPr>
          <p:cNvPr id="6" name="Textfeld 4">
            <a:extLst>
              <a:ext uri="{FF2B5EF4-FFF2-40B4-BE49-F238E27FC236}">
                <a16:creationId xmlns:a16="http://schemas.microsoft.com/office/drawing/2014/main" id="{1E41634D-747D-3515-FC94-F4E05EAA8E12}"/>
              </a:ext>
            </a:extLst>
          </p:cNvPr>
          <p:cNvSpPr txBox="1"/>
          <p:nvPr/>
        </p:nvSpPr>
        <p:spPr>
          <a:xfrm>
            <a:off x="5070318" y="5363776"/>
            <a:ext cx="6998759" cy="911596"/>
          </a:xfrm>
          <a:prstGeom prst="rect">
            <a:avLst/>
          </a:prstGeom>
          <a:noFill/>
          <a:ln w="12700">
            <a:noFill/>
          </a:ln>
        </p:spPr>
        <p:txBody>
          <a:bodyPr wrap="square" rtlCol="0">
            <a:spAutoFit/>
          </a:bodyPr>
          <a:lstStyle/>
          <a:p>
            <a:pPr marL="214313" indent="-214313">
              <a:lnSpc>
                <a:spcPct val="113000"/>
              </a:lnSpc>
              <a:buFont typeface="Wingdings" panose="05000000000000000000" pitchFamily="2" charset="2"/>
              <a:buChar char="§"/>
            </a:pPr>
            <a:r>
              <a:rPr lang="en-US" altLang="en-US" sz="1600" dirty="0">
                <a:cs typeface="Arial" panose="020B0604020202020204" pitchFamily="34" charset="0"/>
              </a:rPr>
              <a:t>Ion beam analysis, SEM/EDX, XRF, X-ray diffraction &amp; optical profilometry measurements carried out for </a:t>
            </a:r>
            <a:r>
              <a:rPr lang="en-US" altLang="en-US" sz="1600" b="1" i="1" dirty="0" err="1">
                <a:solidFill>
                  <a:srgbClr val="00B050"/>
                </a:solidFill>
                <a:cs typeface="Arial" panose="020B0604020202020204" pitchFamily="34" charset="0"/>
              </a:rPr>
              <a:t>monoblock</a:t>
            </a:r>
            <a:r>
              <a:rPr lang="en-US" altLang="en-US" sz="1600" b="1" i="1" dirty="0">
                <a:solidFill>
                  <a:srgbClr val="00B050"/>
                </a:solidFill>
                <a:cs typeface="Arial" panose="020B0604020202020204" pitchFamily="34" charset="0"/>
              </a:rPr>
              <a:t> MB28 removed after the C4 campaign and for C3/C4/C5 marker-tile samples</a:t>
            </a:r>
          </a:p>
        </p:txBody>
      </p:sp>
      <p:sp>
        <p:nvSpPr>
          <p:cNvPr id="7" name="Textfeld 2">
            <a:extLst>
              <a:ext uri="{FF2B5EF4-FFF2-40B4-BE49-F238E27FC236}">
                <a16:creationId xmlns:a16="http://schemas.microsoft.com/office/drawing/2014/main" id="{938B5D80-CFFA-8415-A7E7-C0A699D88A4C}"/>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B.B3.T-T004-D008</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9" name="TextBox 8">
            <a:extLst>
              <a:ext uri="{FF2B5EF4-FFF2-40B4-BE49-F238E27FC236}">
                <a16:creationId xmlns:a16="http://schemas.microsoft.com/office/drawing/2014/main" id="{62352492-AB90-E776-FEA6-DCB3783397CE}"/>
              </a:ext>
            </a:extLst>
          </p:cNvPr>
          <p:cNvSpPr txBox="1"/>
          <p:nvPr/>
        </p:nvSpPr>
        <p:spPr>
          <a:xfrm>
            <a:off x="4973284" y="5097696"/>
            <a:ext cx="2317203" cy="307777"/>
          </a:xfrm>
          <a:prstGeom prst="rect">
            <a:avLst/>
          </a:prstGeom>
          <a:noFill/>
        </p:spPr>
        <p:txBody>
          <a:bodyPr wrap="square" rtlCol="0">
            <a:spAutoFit/>
          </a:bodyPr>
          <a:lstStyle/>
          <a:p>
            <a:r>
              <a:rPr lang="en-US" sz="1400" b="1" dirty="0"/>
              <a:t>Cracks mostly </a:t>
            </a:r>
            <a:r>
              <a:rPr lang="en-US" sz="1400" b="1" dirty="0">
                <a:sym typeface="Symbol"/>
              </a:rPr>
              <a:t> to the edge</a:t>
            </a:r>
            <a:endParaRPr lang="en-US" sz="1400" b="1" dirty="0"/>
          </a:p>
        </p:txBody>
      </p:sp>
      <p:grpSp>
        <p:nvGrpSpPr>
          <p:cNvPr id="10" name="Group 9">
            <a:extLst>
              <a:ext uri="{FF2B5EF4-FFF2-40B4-BE49-F238E27FC236}">
                <a16:creationId xmlns:a16="http://schemas.microsoft.com/office/drawing/2014/main" id="{5BA3E04A-EBAC-473F-2A58-08E9D78D11C0}"/>
              </a:ext>
            </a:extLst>
          </p:cNvPr>
          <p:cNvGrpSpPr/>
          <p:nvPr/>
        </p:nvGrpSpPr>
        <p:grpSpPr>
          <a:xfrm>
            <a:off x="7420456" y="3643322"/>
            <a:ext cx="1885260" cy="1025955"/>
            <a:chOff x="5569421" y="3275360"/>
            <a:chExt cx="1910370" cy="1367940"/>
          </a:xfrm>
        </p:grpSpPr>
        <p:pic>
          <p:nvPicPr>
            <p:cNvPr id="11" name="Picture 10">
              <a:extLst>
                <a:ext uri="{FF2B5EF4-FFF2-40B4-BE49-F238E27FC236}">
                  <a16:creationId xmlns:a16="http://schemas.microsoft.com/office/drawing/2014/main" id="{89664DCF-3C7C-BE89-8D4D-C23CAA7A9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563" y="3275360"/>
              <a:ext cx="1880228" cy="1367940"/>
            </a:xfrm>
            <a:prstGeom prst="rect">
              <a:avLst/>
            </a:prstGeom>
          </p:spPr>
        </p:pic>
        <p:sp>
          <p:nvSpPr>
            <p:cNvPr id="12" name="TextBox 11">
              <a:extLst>
                <a:ext uri="{FF2B5EF4-FFF2-40B4-BE49-F238E27FC236}">
                  <a16:creationId xmlns:a16="http://schemas.microsoft.com/office/drawing/2014/main" id="{2F77B533-1DF3-B662-BD3C-333FCDF6E6FF}"/>
                </a:ext>
              </a:extLst>
            </p:cNvPr>
            <p:cNvSpPr txBox="1"/>
            <p:nvPr/>
          </p:nvSpPr>
          <p:spPr>
            <a:xfrm>
              <a:off x="5569421" y="4099383"/>
              <a:ext cx="675367" cy="369332"/>
            </a:xfrm>
            <a:prstGeom prst="rect">
              <a:avLst/>
            </a:prstGeom>
            <a:noFill/>
            <a:ln>
              <a:noFill/>
            </a:ln>
          </p:spPr>
          <p:txBody>
            <a:bodyPr wrap="square" rtlCol="0">
              <a:spAutoFit/>
            </a:bodyPr>
            <a:lstStyle/>
            <a:p>
              <a:r>
                <a:rPr lang="en-US" sz="1200" dirty="0">
                  <a:solidFill>
                    <a:schemeClr val="bg1"/>
                  </a:solidFill>
                </a:rPr>
                <a:t>25 </a:t>
              </a:r>
              <a:r>
                <a:rPr lang="en-US" sz="1200" dirty="0">
                  <a:solidFill>
                    <a:schemeClr val="bg1"/>
                  </a:solidFill>
                  <a:latin typeface="Symbol" panose="05050102010706020507" pitchFamily="18" charset="2"/>
                </a:rPr>
                <a:t>m</a:t>
              </a:r>
              <a:r>
                <a:rPr lang="en-US" sz="1200" dirty="0">
                  <a:solidFill>
                    <a:schemeClr val="bg1"/>
                  </a:solidFill>
                </a:rPr>
                <a:t>m</a:t>
              </a:r>
            </a:p>
          </p:txBody>
        </p:sp>
      </p:grpSp>
      <p:pic>
        <p:nvPicPr>
          <p:cNvPr id="13" name="Picture 12">
            <a:extLst>
              <a:ext uri="{FF2B5EF4-FFF2-40B4-BE49-F238E27FC236}">
                <a16:creationId xmlns:a16="http://schemas.microsoft.com/office/drawing/2014/main" id="{74A2C10F-7D2A-3EE2-C8D5-312B56F06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22" y="2981500"/>
            <a:ext cx="1655163" cy="911399"/>
          </a:xfrm>
          <a:prstGeom prst="rect">
            <a:avLst/>
          </a:prstGeom>
        </p:spPr>
      </p:pic>
      <p:grpSp>
        <p:nvGrpSpPr>
          <p:cNvPr id="14" name="Group 13">
            <a:extLst>
              <a:ext uri="{FF2B5EF4-FFF2-40B4-BE49-F238E27FC236}">
                <a16:creationId xmlns:a16="http://schemas.microsoft.com/office/drawing/2014/main" id="{7A6A7EC8-DF13-1BAA-9556-795B2EEFC843}"/>
              </a:ext>
            </a:extLst>
          </p:cNvPr>
          <p:cNvGrpSpPr/>
          <p:nvPr/>
        </p:nvGrpSpPr>
        <p:grpSpPr>
          <a:xfrm>
            <a:off x="4826213" y="562573"/>
            <a:ext cx="2998105" cy="4520122"/>
            <a:chOff x="4343400" y="463346"/>
            <a:chExt cx="3086558" cy="6026829"/>
          </a:xfrm>
        </p:grpSpPr>
        <p:pic>
          <p:nvPicPr>
            <p:cNvPr id="15" name="Picture 14">
              <a:extLst>
                <a:ext uri="{FF2B5EF4-FFF2-40B4-BE49-F238E27FC236}">
                  <a16:creationId xmlns:a16="http://schemas.microsoft.com/office/drawing/2014/main" id="{09409806-B028-2ACA-C2BB-EE960B115BD1}"/>
                </a:ext>
              </a:extLst>
            </p:cNvPr>
            <p:cNvPicPr>
              <a:picLocks noChangeAspect="1"/>
            </p:cNvPicPr>
            <p:nvPr/>
          </p:nvPicPr>
          <p:blipFill>
            <a:blip r:embed="rId4"/>
            <a:stretch>
              <a:fillRect/>
            </a:stretch>
          </p:blipFill>
          <p:spPr>
            <a:xfrm rot="10800000">
              <a:off x="4791491" y="566543"/>
              <a:ext cx="1713186" cy="4538006"/>
            </a:xfrm>
            <a:prstGeom prst="rect">
              <a:avLst/>
            </a:prstGeom>
          </p:spPr>
        </p:pic>
        <p:sp>
          <p:nvSpPr>
            <p:cNvPr id="16" name="Rectangle 15">
              <a:extLst>
                <a:ext uri="{FF2B5EF4-FFF2-40B4-BE49-F238E27FC236}">
                  <a16:creationId xmlns:a16="http://schemas.microsoft.com/office/drawing/2014/main" id="{7E4D59BD-2C0F-E8BD-BBE3-606818798A75}"/>
                </a:ext>
              </a:extLst>
            </p:cNvPr>
            <p:cNvSpPr/>
            <p:nvPr/>
          </p:nvSpPr>
          <p:spPr>
            <a:xfrm>
              <a:off x="4771150" y="5270976"/>
              <a:ext cx="1644318" cy="410369"/>
            </a:xfrm>
            <a:prstGeom prst="rect">
              <a:avLst/>
            </a:prstGeom>
          </p:spPr>
          <p:txBody>
            <a:bodyPr wrap="square">
              <a:spAutoFit/>
            </a:bodyPr>
            <a:lstStyle/>
            <a:p>
              <a:pPr algn="ctr"/>
              <a:r>
                <a:rPr lang="en-ZA" sz="1400" dirty="0"/>
                <a:t>Leading edge </a:t>
              </a:r>
            </a:p>
          </p:txBody>
        </p:sp>
        <p:sp>
          <p:nvSpPr>
            <p:cNvPr id="17" name="Rectangle 16">
              <a:extLst>
                <a:ext uri="{FF2B5EF4-FFF2-40B4-BE49-F238E27FC236}">
                  <a16:creationId xmlns:a16="http://schemas.microsoft.com/office/drawing/2014/main" id="{669F9976-B4EC-61E6-D45C-DC263C9B2A25}"/>
                </a:ext>
              </a:extLst>
            </p:cNvPr>
            <p:cNvSpPr/>
            <p:nvPr/>
          </p:nvSpPr>
          <p:spPr>
            <a:xfrm>
              <a:off x="4957762" y="463346"/>
              <a:ext cx="1401221" cy="410369"/>
            </a:xfrm>
            <a:prstGeom prst="rect">
              <a:avLst/>
            </a:prstGeom>
          </p:spPr>
          <p:txBody>
            <a:bodyPr wrap="square">
              <a:spAutoFit/>
            </a:bodyPr>
            <a:lstStyle/>
            <a:p>
              <a:pPr algn="ctr"/>
              <a:r>
                <a:rPr lang="en-ZA" sz="1400" dirty="0"/>
                <a:t>Trailing edge</a:t>
              </a:r>
            </a:p>
          </p:txBody>
        </p:sp>
        <p:sp>
          <p:nvSpPr>
            <p:cNvPr id="18" name="TextBox 17">
              <a:extLst>
                <a:ext uri="{FF2B5EF4-FFF2-40B4-BE49-F238E27FC236}">
                  <a16:creationId xmlns:a16="http://schemas.microsoft.com/office/drawing/2014/main" id="{5315DC2C-7B73-449B-DAAD-793D57CA726C}"/>
                </a:ext>
              </a:extLst>
            </p:cNvPr>
            <p:cNvSpPr txBox="1"/>
            <p:nvPr/>
          </p:nvSpPr>
          <p:spPr>
            <a:xfrm rot="16200000">
              <a:off x="3293501" y="2371624"/>
              <a:ext cx="2469130" cy="369332"/>
            </a:xfrm>
            <a:prstGeom prst="rect">
              <a:avLst/>
            </a:prstGeom>
            <a:noFill/>
          </p:spPr>
          <p:txBody>
            <a:bodyPr wrap="square" rtlCol="0">
              <a:spAutoFit/>
            </a:bodyPr>
            <a:lstStyle/>
            <a:p>
              <a:r>
                <a:rPr lang="en-US" b="1" dirty="0">
                  <a:solidFill>
                    <a:schemeClr val="accent6">
                      <a:lumMod val="50000"/>
                    </a:schemeClr>
                  </a:solidFill>
                </a:rPr>
                <a:t>Toroidal direction</a:t>
              </a:r>
            </a:p>
          </p:txBody>
        </p:sp>
        <p:cxnSp>
          <p:nvCxnSpPr>
            <p:cNvPr id="19" name="Straight Arrow Connector 18">
              <a:extLst>
                <a:ext uri="{FF2B5EF4-FFF2-40B4-BE49-F238E27FC236}">
                  <a16:creationId xmlns:a16="http://schemas.microsoft.com/office/drawing/2014/main" id="{E62A63C3-21B6-61E0-4C88-13ACA2522590}"/>
                </a:ext>
              </a:extLst>
            </p:cNvPr>
            <p:cNvCxnSpPr/>
            <p:nvPr/>
          </p:nvCxnSpPr>
          <p:spPr>
            <a:xfrm rot="16200000">
              <a:off x="4152772" y="2694333"/>
              <a:ext cx="1072715"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3DB320-896B-97C0-C002-DEA641B4F93E}"/>
                </a:ext>
              </a:extLst>
            </p:cNvPr>
            <p:cNvSpPr txBox="1"/>
            <p:nvPr/>
          </p:nvSpPr>
          <p:spPr>
            <a:xfrm>
              <a:off x="5135131" y="4641798"/>
              <a:ext cx="916353" cy="410369"/>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rPr>
                <a:t>Erosion</a:t>
              </a:r>
            </a:p>
          </p:txBody>
        </p:sp>
        <p:sp>
          <p:nvSpPr>
            <p:cNvPr id="21" name="TextBox 20">
              <a:extLst>
                <a:ext uri="{FF2B5EF4-FFF2-40B4-BE49-F238E27FC236}">
                  <a16:creationId xmlns:a16="http://schemas.microsoft.com/office/drawing/2014/main" id="{F620CA98-2292-6A0F-C91B-78AB46B5EEF5}"/>
                </a:ext>
              </a:extLst>
            </p:cNvPr>
            <p:cNvSpPr txBox="1"/>
            <p:nvPr/>
          </p:nvSpPr>
          <p:spPr>
            <a:xfrm>
              <a:off x="4767009" y="3433931"/>
              <a:ext cx="1496226" cy="984885"/>
            </a:xfrm>
            <a:prstGeom prst="rect">
              <a:avLst/>
            </a:prstGeom>
            <a:noFill/>
          </p:spPr>
          <p:txBody>
            <a:bodyPr wrap="square" rtlCol="0">
              <a:spAutoFit/>
            </a:bodyPr>
            <a:lstStyle/>
            <a:p>
              <a:pPr algn="ctr"/>
              <a:r>
                <a:rPr lang="en-US" sz="1400" dirty="0">
                  <a:solidFill>
                    <a:srgbClr val="CC0099"/>
                  </a:solidFill>
                  <a:effectLst>
                    <a:outerShdw blurRad="38100" dist="38100" dir="2700000" algn="tl">
                      <a:srgbClr val="000000">
                        <a:alpha val="43137"/>
                      </a:srgbClr>
                    </a:outerShdw>
                  </a:effectLst>
                </a:rPr>
                <a:t>Highest deposition of D, B, N, Fe and Cu</a:t>
              </a:r>
            </a:p>
          </p:txBody>
        </p:sp>
        <p:sp>
          <p:nvSpPr>
            <p:cNvPr id="22" name="TextBox 21">
              <a:extLst>
                <a:ext uri="{FF2B5EF4-FFF2-40B4-BE49-F238E27FC236}">
                  <a16:creationId xmlns:a16="http://schemas.microsoft.com/office/drawing/2014/main" id="{09CC22F3-9C28-6183-403E-408D5EC45CFF}"/>
                </a:ext>
              </a:extLst>
            </p:cNvPr>
            <p:cNvSpPr txBox="1"/>
            <p:nvPr/>
          </p:nvSpPr>
          <p:spPr>
            <a:xfrm>
              <a:off x="5007163" y="929276"/>
              <a:ext cx="1172291" cy="69762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rPr>
                <a:t>Increase of roughness</a:t>
              </a:r>
            </a:p>
          </p:txBody>
        </p:sp>
        <p:cxnSp>
          <p:nvCxnSpPr>
            <p:cNvPr id="23" name="Straight Connector 22">
              <a:extLst>
                <a:ext uri="{FF2B5EF4-FFF2-40B4-BE49-F238E27FC236}">
                  <a16:creationId xmlns:a16="http://schemas.microsoft.com/office/drawing/2014/main" id="{A7742C5E-089C-6459-BC7E-BF1ED7A97A09}"/>
                </a:ext>
              </a:extLst>
            </p:cNvPr>
            <p:cNvCxnSpPr>
              <a:cxnSpLocks/>
            </p:cNvCxnSpPr>
            <p:nvPr/>
          </p:nvCxnSpPr>
          <p:spPr>
            <a:xfrm>
              <a:off x="4884682" y="1716184"/>
              <a:ext cx="156579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DB19521-031B-D084-132B-73F9ABD99F4A}"/>
                </a:ext>
              </a:extLst>
            </p:cNvPr>
            <p:cNvCxnSpPr>
              <a:cxnSpLocks/>
            </p:cNvCxnSpPr>
            <p:nvPr/>
          </p:nvCxnSpPr>
          <p:spPr>
            <a:xfrm flipH="1">
              <a:off x="6366823" y="619195"/>
              <a:ext cx="13564" cy="106069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D42F3D0-53CC-C474-45D5-FD8CA926EB50}"/>
                </a:ext>
              </a:extLst>
            </p:cNvPr>
            <p:cNvSpPr txBox="1"/>
            <p:nvPr/>
          </p:nvSpPr>
          <p:spPr>
            <a:xfrm rot="16200000">
              <a:off x="5720964" y="4648219"/>
              <a:ext cx="901101" cy="307777"/>
            </a:xfrm>
            <a:prstGeom prst="rect">
              <a:avLst/>
            </a:prstGeom>
            <a:noFill/>
          </p:spPr>
          <p:txBody>
            <a:bodyPr wrap="none" rtlCol="0">
              <a:spAutoFit/>
            </a:bodyPr>
            <a:lstStyle/>
            <a:p>
              <a:r>
                <a:rPr lang="en-US" sz="1400" dirty="0"/>
                <a:t>Zone 1</a:t>
              </a:r>
            </a:p>
          </p:txBody>
        </p:sp>
        <p:cxnSp>
          <p:nvCxnSpPr>
            <p:cNvPr id="26" name="Straight Arrow Connector 25">
              <a:extLst>
                <a:ext uri="{FF2B5EF4-FFF2-40B4-BE49-F238E27FC236}">
                  <a16:creationId xmlns:a16="http://schemas.microsoft.com/office/drawing/2014/main" id="{FFE8657F-9E52-6871-2CDC-5A1B36D4F0B0}"/>
                </a:ext>
              </a:extLst>
            </p:cNvPr>
            <p:cNvCxnSpPr>
              <a:cxnSpLocks/>
            </p:cNvCxnSpPr>
            <p:nvPr/>
          </p:nvCxnSpPr>
          <p:spPr>
            <a:xfrm>
              <a:off x="6404535" y="3468784"/>
              <a:ext cx="0" cy="896526"/>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29D6B4-F119-685F-4919-21313CFB9D9D}"/>
                </a:ext>
              </a:extLst>
            </p:cNvPr>
            <p:cNvSpPr txBox="1"/>
            <p:nvPr/>
          </p:nvSpPr>
          <p:spPr>
            <a:xfrm rot="16200000">
              <a:off x="5742223" y="3724233"/>
              <a:ext cx="901101" cy="307777"/>
            </a:xfrm>
            <a:prstGeom prst="rect">
              <a:avLst/>
            </a:prstGeom>
            <a:noFill/>
          </p:spPr>
          <p:txBody>
            <a:bodyPr wrap="none" rtlCol="0">
              <a:spAutoFit/>
            </a:bodyPr>
            <a:lstStyle/>
            <a:p>
              <a:r>
                <a:rPr lang="en-US" sz="1400" dirty="0"/>
                <a:t>Zone 2</a:t>
              </a:r>
            </a:p>
          </p:txBody>
        </p:sp>
        <p:cxnSp>
          <p:nvCxnSpPr>
            <p:cNvPr id="28" name="Straight Arrow Connector 27">
              <a:extLst>
                <a:ext uri="{FF2B5EF4-FFF2-40B4-BE49-F238E27FC236}">
                  <a16:creationId xmlns:a16="http://schemas.microsoft.com/office/drawing/2014/main" id="{95CEB1A6-42E6-8C1D-8E58-11233F52770D}"/>
                </a:ext>
              </a:extLst>
            </p:cNvPr>
            <p:cNvCxnSpPr>
              <a:cxnSpLocks/>
            </p:cNvCxnSpPr>
            <p:nvPr/>
          </p:nvCxnSpPr>
          <p:spPr>
            <a:xfrm flipV="1">
              <a:off x="6395138" y="1807806"/>
              <a:ext cx="0" cy="151559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AA1E21D-A9A7-C42A-D534-981C93731EBB}"/>
                </a:ext>
              </a:extLst>
            </p:cNvPr>
            <p:cNvSpPr txBox="1"/>
            <p:nvPr/>
          </p:nvSpPr>
          <p:spPr>
            <a:xfrm rot="16200000">
              <a:off x="5735991" y="2340848"/>
              <a:ext cx="901101" cy="307777"/>
            </a:xfrm>
            <a:prstGeom prst="rect">
              <a:avLst/>
            </a:prstGeom>
            <a:noFill/>
          </p:spPr>
          <p:txBody>
            <a:bodyPr wrap="none" rtlCol="0">
              <a:spAutoFit/>
            </a:bodyPr>
            <a:lstStyle/>
            <a:p>
              <a:r>
                <a:rPr lang="en-US" sz="1400" dirty="0"/>
                <a:t>Zone 3</a:t>
              </a:r>
            </a:p>
          </p:txBody>
        </p:sp>
        <p:cxnSp>
          <p:nvCxnSpPr>
            <p:cNvPr id="30" name="Straight Arrow Connector 29">
              <a:extLst>
                <a:ext uri="{FF2B5EF4-FFF2-40B4-BE49-F238E27FC236}">
                  <a16:creationId xmlns:a16="http://schemas.microsoft.com/office/drawing/2014/main" id="{AC7C8F76-F066-6864-2339-4B3018DF0CAE}"/>
                </a:ext>
              </a:extLst>
            </p:cNvPr>
            <p:cNvCxnSpPr>
              <a:cxnSpLocks/>
            </p:cNvCxnSpPr>
            <p:nvPr/>
          </p:nvCxnSpPr>
          <p:spPr>
            <a:xfrm flipV="1">
              <a:off x="6426399" y="4483982"/>
              <a:ext cx="0" cy="62056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004EEE-5E62-E576-913E-893602A0964F}"/>
                </a:ext>
              </a:extLst>
            </p:cNvPr>
            <p:cNvSpPr txBox="1"/>
            <p:nvPr/>
          </p:nvSpPr>
          <p:spPr>
            <a:xfrm rot="16200000">
              <a:off x="5699615" y="1094781"/>
              <a:ext cx="901101" cy="307777"/>
            </a:xfrm>
            <a:prstGeom prst="rect">
              <a:avLst/>
            </a:prstGeom>
            <a:noFill/>
          </p:spPr>
          <p:txBody>
            <a:bodyPr wrap="none" rtlCol="0">
              <a:spAutoFit/>
            </a:bodyPr>
            <a:lstStyle/>
            <a:p>
              <a:r>
                <a:rPr lang="en-US" sz="1400" dirty="0"/>
                <a:t>Zone 4</a:t>
              </a:r>
            </a:p>
          </p:txBody>
        </p:sp>
        <p:pic>
          <p:nvPicPr>
            <p:cNvPr id="32" name="Picture 31">
              <a:extLst>
                <a:ext uri="{FF2B5EF4-FFF2-40B4-BE49-F238E27FC236}">
                  <a16:creationId xmlns:a16="http://schemas.microsoft.com/office/drawing/2014/main" id="{9FA31D17-7DBF-8574-B303-F556570AC2F0}"/>
                </a:ext>
              </a:extLst>
            </p:cNvPr>
            <p:cNvPicPr>
              <a:picLocks noChangeAspect="1"/>
            </p:cNvPicPr>
            <p:nvPr/>
          </p:nvPicPr>
          <p:blipFill>
            <a:blip r:embed="rId5"/>
            <a:stretch>
              <a:fillRect/>
            </a:stretch>
          </p:blipFill>
          <p:spPr>
            <a:xfrm rot="10800000">
              <a:off x="4825924" y="5620956"/>
              <a:ext cx="1644318" cy="869219"/>
            </a:xfrm>
            <a:prstGeom prst="rect">
              <a:avLst/>
            </a:prstGeom>
          </p:spPr>
        </p:pic>
        <p:sp>
          <p:nvSpPr>
            <p:cNvPr id="33" name="Arrow: Right 32">
              <a:extLst>
                <a:ext uri="{FF2B5EF4-FFF2-40B4-BE49-F238E27FC236}">
                  <a16:creationId xmlns:a16="http://schemas.microsoft.com/office/drawing/2014/main" id="{3BE07AB4-5709-D6A4-6B90-77F59B348A57}"/>
                </a:ext>
              </a:extLst>
            </p:cNvPr>
            <p:cNvSpPr/>
            <p:nvPr/>
          </p:nvSpPr>
          <p:spPr>
            <a:xfrm rot="5400000">
              <a:off x="5439553" y="5070712"/>
              <a:ext cx="307508" cy="360630"/>
            </a:xfrm>
            <a:prstGeom prst="rightArrow">
              <a:avLst/>
            </a:prstGeom>
            <a:solidFill>
              <a:srgbClr val="3366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6843E8BE-FFB9-E2D6-AF91-1D9FA2EB8956}"/>
                </a:ext>
              </a:extLst>
            </p:cNvPr>
            <p:cNvCxnSpPr>
              <a:cxnSpLocks/>
              <a:endCxn id="11" idx="1"/>
            </p:cNvCxnSpPr>
            <p:nvPr/>
          </p:nvCxnSpPr>
          <p:spPr>
            <a:xfrm>
              <a:off x="6863573" y="4240083"/>
              <a:ext cx="566385" cy="141642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72AB1D8F-9F24-1B57-33C6-0798DA7D013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846336" y="2977947"/>
            <a:ext cx="1676100" cy="891540"/>
          </a:xfrm>
          <a:prstGeom prst="rect">
            <a:avLst/>
          </a:prstGeom>
        </p:spPr>
      </p:pic>
      <p:cxnSp>
        <p:nvCxnSpPr>
          <p:cNvPr id="36" name="Straight Connector 35">
            <a:extLst>
              <a:ext uri="{FF2B5EF4-FFF2-40B4-BE49-F238E27FC236}">
                <a16:creationId xmlns:a16="http://schemas.microsoft.com/office/drawing/2014/main" id="{6B79FB25-CEF9-0D44-3202-0AFCBB045C11}"/>
              </a:ext>
            </a:extLst>
          </p:cNvPr>
          <p:cNvCxnSpPr>
            <a:cxnSpLocks/>
          </p:cNvCxnSpPr>
          <p:nvPr/>
        </p:nvCxnSpPr>
        <p:spPr>
          <a:xfrm>
            <a:off x="7511095" y="4537360"/>
            <a:ext cx="4444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A21633-6A0E-DB1F-A3FF-85BC0979B8C3}"/>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57200" y="3988553"/>
            <a:ext cx="1663270" cy="891540"/>
          </a:xfrm>
          <a:prstGeom prst="rect">
            <a:avLst/>
          </a:prstGeom>
        </p:spPr>
      </p:pic>
      <p:cxnSp>
        <p:nvCxnSpPr>
          <p:cNvPr id="38" name="Straight Connector 37">
            <a:extLst>
              <a:ext uri="{FF2B5EF4-FFF2-40B4-BE49-F238E27FC236}">
                <a16:creationId xmlns:a16="http://schemas.microsoft.com/office/drawing/2014/main" id="{CA887AA7-2A37-590B-1571-F31C4067BD8E}"/>
              </a:ext>
            </a:extLst>
          </p:cNvPr>
          <p:cNvCxnSpPr/>
          <p:nvPr/>
        </p:nvCxnSpPr>
        <p:spPr>
          <a:xfrm>
            <a:off x="3893740" y="4131126"/>
            <a:ext cx="85819" cy="121046"/>
          </a:xfrm>
          <a:prstGeom prst="line">
            <a:avLst/>
          </a:prstGeom>
          <a:ln w="28575">
            <a:solidFill>
              <a:srgbClr val="E9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00B9E24-B545-A9C8-20D2-481A207954C5}"/>
              </a:ext>
            </a:extLst>
          </p:cNvPr>
          <p:cNvSpPr txBox="1"/>
          <p:nvPr/>
        </p:nvSpPr>
        <p:spPr>
          <a:xfrm>
            <a:off x="3346660" y="4208248"/>
            <a:ext cx="790633" cy="307777"/>
          </a:xfrm>
          <a:prstGeom prst="rect">
            <a:avLst/>
          </a:prstGeom>
          <a:noFill/>
        </p:spPr>
        <p:txBody>
          <a:bodyPr wrap="square" rtlCol="0">
            <a:spAutoFit/>
          </a:bodyPr>
          <a:lstStyle/>
          <a:p>
            <a:r>
              <a:rPr lang="en-US" sz="1400" b="1" dirty="0">
                <a:solidFill>
                  <a:schemeClr val="bg1"/>
                </a:solidFill>
              </a:rPr>
              <a:t>20</a:t>
            </a:r>
            <a:r>
              <a:rPr lang="el-GR" sz="1400" b="1" dirty="0">
                <a:solidFill>
                  <a:schemeClr val="bg1"/>
                </a:solidFill>
              </a:rPr>
              <a:t> </a:t>
            </a:r>
            <a:r>
              <a:rPr lang="en-US" sz="1400" b="1" dirty="0">
                <a:solidFill>
                  <a:schemeClr val="bg1"/>
                </a:solidFill>
                <a:latin typeface="Symbol" panose="05050102010706020507" pitchFamily="18" charset="2"/>
              </a:rPr>
              <a:t>m</a:t>
            </a:r>
            <a:r>
              <a:rPr lang="en-US" sz="1400" b="1" dirty="0">
                <a:solidFill>
                  <a:schemeClr val="bg1"/>
                </a:solidFill>
              </a:rPr>
              <a:t>m</a:t>
            </a:r>
          </a:p>
        </p:txBody>
      </p:sp>
      <p:cxnSp>
        <p:nvCxnSpPr>
          <p:cNvPr id="40" name="Straight Connector 39">
            <a:extLst>
              <a:ext uri="{FF2B5EF4-FFF2-40B4-BE49-F238E27FC236}">
                <a16:creationId xmlns:a16="http://schemas.microsoft.com/office/drawing/2014/main" id="{56F350FC-D117-0EC3-7DF8-309C41C3C317}"/>
              </a:ext>
            </a:extLst>
          </p:cNvPr>
          <p:cNvCxnSpPr/>
          <p:nvPr/>
        </p:nvCxnSpPr>
        <p:spPr>
          <a:xfrm>
            <a:off x="3905332" y="4129482"/>
            <a:ext cx="175070" cy="0"/>
          </a:xfrm>
          <a:prstGeom prst="line">
            <a:avLst/>
          </a:prstGeom>
          <a:ln w="28575">
            <a:solidFill>
              <a:srgbClr val="E90000"/>
            </a:solidFill>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E1DE7459-E855-D2D8-C215-83480B12C3CD}"/>
              </a:ext>
            </a:extLst>
          </p:cNvPr>
          <p:cNvSpPr/>
          <p:nvPr/>
        </p:nvSpPr>
        <p:spPr>
          <a:xfrm>
            <a:off x="3897426" y="4132095"/>
            <a:ext cx="85819" cy="60524"/>
          </a:xfrm>
          <a:prstGeom prst="arc">
            <a:avLst>
              <a:gd name="adj1" fmla="val 16200000"/>
              <a:gd name="adj2" fmla="val 4816178"/>
            </a:avLst>
          </a:prstGeom>
          <a:ln w="28575">
            <a:solidFill>
              <a:srgbClr val="E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CDA770E-9A8D-6268-6C5A-9E2062F36057}"/>
              </a:ext>
            </a:extLst>
          </p:cNvPr>
          <p:cNvSpPr txBox="1"/>
          <p:nvPr/>
        </p:nvSpPr>
        <p:spPr>
          <a:xfrm>
            <a:off x="3960755" y="4116183"/>
            <a:ext cx="534567" cy="307777"/>
          </a:xfrm>
          <a:prstGeom prst="rect">
            <a:avLst/>
          </a:prstGeom>
          <a:noFill/>
        </p:spPr>
        <p:txBody>
          <a:bodyPr wrap="square" rtlCol="0">
            <a:spAutoFit/>
          </a:bodyPr>
          <a:lstStyle/>
          <a:p>
            <a:r>
              <a:rPr lang="en-US" sz="1400" b="1" dirty="0">
                <a:solidFill>
                  <a:schemeClr val="bg1"/>
                </a:solidFill>
              </a:rPr>
              <a:t>56</a:t>
            </a:r>
            <a:r>
              <a:rPr lang="en-US" sz="1400" b="1" baseline="30000" dirty="0">
                <a:solidFill>
                  <a:schemeClr val="bg1"/>
                </a:solidFill>
              </a:rPr>
              <a:t>o</a:t>
            </a:r>
            <a:r>
              <a:rPr lang="en-US" sz="1400" b="1" dirty="0">
                <a:solidFill>
                  <a:schemeClr val="bg1"/>
                </a:solidFill>
              </a:rPr>
              <a:t> </a:t>
            </a:r>
          </a:p>
        </p:txBody>
      </p:sp>
      <p:sp>
        <p:nvSpPr>
          <p:cNvPr id="43" name="TextBox 42">
            <a:extLst>
              <a:ext uri="{FF2B5EF4-FFF2-40B4-BE49-F238E27FC236}">
                <a16:creationId xmlns:a16="http://schemas.microsoft.com/office/drawing/2014/main" id="{42B017B5-3F7B-8FFD-12BF-F61E1527285B}"/>
              </a:ext>
            </a:extLst>
          </p:cNvPr>
          <p:cNvSpPr txBox="1"/>
          <p:nvPr/>
        </p:nvSpPr>
        <p:spPr>
          <a:xfrm>
            <a:off x="7171172" y="4585226"/>
            <a:ext cx="2357772" cy="307777"/>
          </a:xfrm>
          <a:prstGeom prst="rect">
            <a:avLst/>
          </a:prstGeom>
          <a:noFill/>
        </p:spPr>
        <p:txBody>
          <a:bodyPr wrap="square" rtlCol="0">
            <a:spAutoFit/>
          </a:bodyPr>
          <a:lstStyle/>
          <a:p>
            <a:r>
              <a:rPr lang="en-US" sz="1400" dirty="0"/>
              <a:t>Almost fully covered by B &amp; O</a:t>
            </a:r>
          </a:p>
        </p:txBody>
      </p:sp>
      <p:pic>
        <p:nvPicPr>
          <p:cNvPr id="44" name="Picture 43">
            <a:extLst>
              <a:ext uri="{FF2B5EF4-FFF2-40B4-BE49-F238E27FC236}">
                <a16:creationId xmlns:a16="http://schemas.microsoft.com/office/drawing/2014/main" id="{0D4950F5-1D25-A0A1-6243-BDDD32426E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223" y="3983743"/>
            <a:ext cx="1668989" cy="891540"/>
          </a:xfrm>
          <a:prstGeom prst="rect">
            <a:avLst/>
          </a:prstGeom>
        </p:spPr>
      </p:pic>
      <p:cxnSp>
        <p:nvCxnSpPr>
          <p:cNvPr id="45" name="Straight Connector 44">
            <a:extLst>
              <a:ext uri="{FF2B5EF4-FFF2-40B4-BE49-F238E27FC236}">
                <a16:creationId xmlns:a16="http://schemas.microsoft.com/office/drawing/2014/main" id="{4C8F2976-A562-2ACF-DACD-8A1EE88A12D5}"/>
              </a:ext>
            </a:extLst>
          </p:cNvPr>
          <p:cNvCxnSpPr>
            <a:cxnSpLocks/>
          </p:cNvCxnSpPr>
          <p:nvPr/>
        </p:nvCxnSpPr>
        <p:spPr>
          <a:xfrm>
            <a:off x="2033032" y="4748021"/>
            <a:ext cx="381000" cy="0"/>
          </a:xfrm>
          <a:prstGeom prst="line">
            <a:avLst/>
          </a:prstGeom>
          <a:ln w="28575">
            <a:solidFill>
              <a:srgbClr val="241217"/>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1B583E8-C217-7467-0A28-CD0F2E7568A4}"/>
              </a:ext>
            </a:extLst>
          </p:cNvPr>
          <p:cNvSpPr txBox="1"/>
          <p:nvPr/>
        </p:nvSpPr>
        <p:spPr>
          <a:xfrm>
            <a:off x="1961450" y="4507684"/>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sp>
        <p:nvSpPr>
          <p:cNvPr id="47" name="TextBox 46">
            <a:extLst>
              <a:ext uri="{FF2B5EF4-FFF2-40B4-BE49-F238E27FC236}">
                <a16:creationId xmlns:a16="http://schemas.microsoft.com/office/drawing/2014/main" id="{6BC3100C-C1A9-3C35-AB3A-8E4A6DFC5E0A}"/>
              </a:ext>
            </a:extLst>
          </p:cNvPr>
          <p:cNvSpPr txBox="1"/>
          <p:nvPr/>
        </p:nvSpPr>
        <p:spPr>
          <a:xfrm>
            <a:off x="358084" y="4873406"/>
            <a:ext cx="2693124"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Deposition covers cracks</a:t>
            </a:r>
          </a:p>
          <a:p>
            <a:pPr marL="285750" indent="-285750">
              <a:buFont typeface="Arial" panose="020B0604020202020204" pitchFamily="34" charset="0"/>
              <a:buChar char="•"/>
            </a:pPr>
            <a:r>
              <a:rPr lang="en-US" sz="1400" dirty="0"/>
              <a:t>Erosion reveals cracks</a:t>
            </a:r>
          </a:p>
        </p:txBody>
      </p:sp>
      <p:sp>
        <p:nvSpPr>
          <p:cNvPr id="48" name="TextBox 47">
            <a:extLst>
              <a:ext uri="{FF2B5EF4-FFF2-40B4-BE49-F238E27FC236}">
                <a16:creationId xmlns:a16="http://schemas.microsoft.com/office/drawing/2014/main" id="{1B245086-A58C-F5B7-C626-61A44BA03811}"/>
              </a:ext>
            </a:extLst>
          </p:cNvPr>
          <p:cNvSpPr txBox="1"/>
          <p:nvPr/>
        </p:nvSpPr>
        <p:spPr>
          <a:xfrm>
            <a:off x="2861758" y="4895627"/>
            <a:ext cx="183893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Oriented humps everywhere</a:t>
            </a:r>
          </a:p>
        </p:txBody>
      </p:sp>
      <p:pic>
        <p:nvPicPr>
          <p:cNvPr id="49" name="Picture 48">
            <a:extLst>
              <a:ext uri="{FF2B5EF4-FFF2-40B4-BE49-F238E27FC236}">
                <a16:creationId xmlns:a16="http://schemas.microsoft.com/office/drawing/2014/main" id="{C3817B7F-AE7A-702B-B13D-C66A33E883C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846337" y="1984979"/>
            <a:ext cx="1668989" cy="891540"/>
          </a:xfrm>
          <a:prstGeom prst="rect">
            <a:avLst/>
          </a:prstGeom>
        </p:spPr>
      </p:pic>
      <p:pic>
        <p:nvPicPr>
          <p:cNvPr id="50" name="Picture 49">
            <a:extLst>
              <a:ext uri="{FF2B5EF4-FFF2-40B4-BE49-F238E27FC236}">
                <a16:creationId xmlns:a16="http://schemas.microsoft.com/office/drawing/2014/main" id="{F95DADE4-1091-8AB7-656A-0C2B829370FE}"/>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864145" y="1029136"/>
            <a:ext cx="1674244" cy="891540"/>
          </a:xfrm>
          <a:prstGeom prst="rect">
            <a:avLst/>
          </a:prstGeom>
          <a:ln>
            <a:solidFill>
              <a:schemeClr val="tx1"/>
            </a:solidFill>
          </a:ln>
        </p:spPr>
      </p:pic>
      <p:pic>
        <p:nvPicPr>
          <p:cNvPr id="51" name="Picture 50">
            <a:extLst>
              <a:ext uri="{FF2B5EF4-FFF2-40B4-BE49-F238E27FC236}">
                <a16:creationId xmlns:a16="http://schemas.microsoft.com/office/drawing/2014/main" id="{4A216BC5-37C5-A456-1BAB-FAE2EF5080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3657" y="2241217"/>
            <a:ext cx="1885260" cy="1028700"/>
          </a:xfrm>
          <a:prstGeom prst="rect">
            <a:avLst/>
          </a:prstGeom>
        </p:spPr>
      </p:pic>
      <p:cxnSp>
        <p:nvCxnSpPr>
          <p:cNvPr id="52" name="Straight Connector 51">
            <a:extLst>
              <a:ext uri="{FF2B5EF4-FFF2-40B4-BE49-F238E27FC236}">
                <a16:creationId xmlns:a16="http://schemas.microsoft.com/office/drawing/2014/main" id="{85B51BC7-8ECD-AF98-2D5C-293E815AA544}"/>
              </a:ext>
            </a:extLst>
          </p:cNvPr>
          <p:cNvCxnSpPr>
            <a:cxnSpLocks/>
          </p:cNvCxnSpPr>
          <p:nvPr/>
        </p:nvCxnSpPr>
        <p:spPr>
          <a:xfrm>
            <a:off x="7542565" y="2992269"/>
            <a:ext cx="5671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EBAA384-9701-512B-1CE9-AADBC6512770}"/>
              </a:ext>
            </a:extLst>
          </p:cNvPr>
          <p:cNvSpPr txBox="1"/>
          <p:nvPr/>
        </p:nvSpPr>
        <p:spPr>
          <a:xfrm>
            <a:off x="7511095" y="2736550"/>
            <a:ext cx="789000" cy="261610"/>
          </a:xfrm>
          <a:prstGeom prst="rect">
            <a:avLst/>
          </a:prstGeom>
          <a:noFill/>
        </p:spPr>
        <p:txBody>
          <a:bodyPr wrap="square" rtlCol="0">
            <a:spAutoFit/>
          </a:bodyPr>
          <a:lstStyle/>
          <a:p>
            <a:r>
              <a:rPr lang="en-US" sz="1100" dirty="0">
                <a:solidFill>
                  <a:schemeClr val="bg1"/>
                </a:solidFill>
              </a:rPr>
              <a:t>10 </a:t>
            </a:r>
            <a:r>
              <a:rPr lang="en-US" sz="1100" dirty="0">
                <a:solidFill>
                  <a:schemeClr val="bg1"/>
                </a:solidFill>
                <a:latin typeface="Symbol" panose="05050102010706020507" pitchFamily="18" charset="2"/>
              </a:rPr>
              <a:t>m</a:t>
            </a:r>
            <a:r>
              <a:rPr lang="en-US" sz="1100" dirty="0">
                <a:solidFill>
                  <a:schemeClr val="bg1"/>
                </a:solidFill>
              </a:rPr>
              <a:t>m</a:t>
            </a:r>
          </a:p>
        </p:txBody>
      </p:sp>
      <p:pic>
        <p:nvPicPr>
          <p:cNvPr id="54" name="Picture 53">
            <a:extLst>
              <a:ext uri="{FF2B5EF4-FFF2-40B4-BE49-F238E27FC236}">
                <a16:creationId xmlns:a16="http://schemas.microsoft.com/office/drawing/2014/main" id="{5F04DDA1-9081-FE07-BC42-92FBF6C740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2630" y="780239"/>
            <a:ext cx="1885260" cy="1028700"/>
          </a:xfrm>
          <a:prstGeom prst="rect">
            <a:avLst/>
          </a:prstGeom>
        </p:spPr>
      </p:pic>
      <p:cxnSp>
        <p:nvCxnSpPr>
          <p:cNvPr id="55" name="Straight Connector 54">
            <a:extLst>
              <a:ext uri="{FF2B5EF4-FFF2-40B4-BE49-F238E27FC236}">
                <a16:creationId xmlns:a16="http://schemas.microsoft.com/office/drawing/2014/main" id="{2A21525F-1037-80B8-2A54-C36CDAFFB349}"/>
              </a:ext>
            </a:extLst>
          </p:cNvPr>
          <p:cNvCxnSpPr>
            <a:cxnSpLocks/>
          </p:cNvCxnSpPr>
          <p:nvPr/>
        </p:nvCxnSpPr>
        <p:spPr>
          <a:xfrm>
            <a:off x="7462464" y="1462866"/>
            <a:ext cx="4067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43139CC-31CF-C174-95D9-4B2005FD1BD0}"/>
              </a:ext>
            </a:extLst>
          </p:cNvPr>
          <p:cNvSpPr txBox="1"/>
          <p:nvPr/>
        </p:nvSpPr>
        <p:spPr>
          <a:xfrm>
            <a:off x="7419979" y="1480751"/>
            <a:ext cx="708175" cy="261610"/>
          </a:xfrm>
          <a:prstGeom prst="rect">
            <a:avLst/>
          </a:prstGeom>
          <a:noFill/>
        </p:spPr>
        <p:txBody>
          <a:bodyPr wrap="square" rtlCol="0">
            <a:spAutoFit/>
          </a:bodyPr>
          <a:lstStyle/>
          <a:p>
            <a:r>
              <a:rPr lang="en-US" sz="1100" dirty="0"/>
              <a:t>10 </a:t>
            </a:r>
            <a:r>
              <a:rPr lang="en-US" sz="1100" dirty="0">
                <a:latin typeface="Symbol" panose="05050102010706020507" pitchFamily="18" charset="2"/>
              </a:rPr>
              <a:t>m</a:t>
            </a:r>
            <a:r>
              <a:rPr lang="en-US" sz="1100" dirty="0"/>
              <a:t>m</a:t>
            </a:r>
          </a:p>
        </p:txBody>
      </p:sp>
      <p:pic>
        <p:nvPicPr>
          <p:cNvPr id="57" name="Picture 56">
            <a:extLst>
              <a:ext uri="{FF2B5EF4-FFF2-40B4-BE49-F238E27FC236}">
                <a16:creationId xmlns:a16="http://schemas.microsoft.com/office/drawing/2014/main" id="{55BDA99D-603C-F285-EDA6-06BAD574A1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2309" y="1984979"/>
            <a:ext cx="1668989" cy="891540"/>
          </a:xfrm>
          <a:prstGeom prst="rect">
            <a:avLst/>
          </a:prstGeom>
        </p:spPr>
      </p:pic>
      <p:pic>
        <p:nvPicPr>
          <p:cNvPr id="58" name="Picture 57">
            <a:extLst>
              <a:ext uri="{FF2B5EF4-FFF2-40B4-BE49-F238E27FC236}">
                <a16:creationId xmlns:a16="http://schemas.microsoft.com/office/drawing/2014/main" id="{FD1102A4-FAD4-2B15-4DF3-48DA1C3B5DF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2415" y="1029210"/>
            <a:ext cx="1668989" cy="891540"/>
          </a:xfrm>
          <a:prstGeom prst="rect">
            <a:avLst/>
          </a:prstGeom>
        </p:spPr>
      </p:pic>
      <p:sp>
        <p:nvSpPr>
          <p:cNvPr id="59" name="Rectangle 58">
            <a:extLst>
              <a:ext uri="{FF2B5EF4-FFF2-40B4-BE49-F238E27FC236}">
                <a16:creationId xmlns:a16="http://schemas.microsoft.com/office/drawing/2014/main" id="{B31D2724-5427-0183-F23D-D5720BD941AC}"/>
              </a:ext>
            </a:extLst>
          </p:cNvPr>
          <p:cNvSpPr/>
          <p:nvPr/>
        </p:nvSpPr>
        <p:spPr>
          <a:xfrm>
            <a:off x="7435890" y="3182289"/>
            <a:ext cx="1937835" cy="523220"/>
          </a:xfrm>
          <a:prstGeom prst="rect">
            <a:avLst/>
          </a:prstGeom>
        </p:spPr>
        <p:txBody>
          <a:bodyPr wrap="square">
            <a:spAutoFit/>
          </a:bodyPr>
          <a:lstStyle/>
          <a:p>
            <a:r>
              <a:rPr lang="en-US" sz="1400" b="1" dirty="0"/>
              <a:t>Dense</a:t>
            </a:r>
            <a:r>
              <a:rPr lang="en-US" sz="1400" dirty="0"/>
              <a:t> linear deposition areas </a:t>
            </a:r>
          </a:p>
        </p:txBody>
      </p:sp>
      <p:sp>
        <p:nvSpPr>
          <p:cNvPr id="60" name="Rectangle 59">
            <a:extLst>
              <a:ext uri="{FF2B5EF4-FFF2-40B4-BE49-F238E27FC236}">
                <a16:creationId xmlns:a16="http://schemas.microsoft.com/office/drawing/2014/main" id="{37E0E8D6-7AEA-F7CE-CF9A-2D355B555C33}"/>
              </a:ext>
            </a:extLst>
          </p:cNvPr>
          <p:cNvSpPr/>
          <p:nvPr/>
        </p:nvSpPr>
        <p:spPr>
          <a:xfrm>
            <a:off x="7393480" y="1725365"/>
            <a:ext cx="2144437" cy="523220"/>
          </a:xfrm>
          <a:prstGeom prst="rect">
            <a:avLst/>
          </a:prstGeom>
        </p:spPr>
        <p:txBody>
          <a:bodyPr wrap="square">
            <a:spAutoFit/>
          </a:bodyPr>
          <a:lstStyle/>
          <a:p>
            <a:r>
              <a:rPr lang="en-US" sz="1400" dirty="0"/>
              <a:t>Deposition areas parallel to the edge</a:t>
            </a:r>
          </a:p>
        </p:txBody>
      </p:sp>
      <p:sp>
        <p:nvSpPr>
          <p:cNvPr id="61" name="Oval 60">
            <a:extLst>
              <a:ext uri="{FF2B5EF4-FFF2-40B4-BE49-F238E27FC236}">
                <a16:creationId xmlns:a16="http://schemas.microsoft.com/office/drawing/2014/main" id="{551517F6-E26B-D5CD-C71B-8456C47288BD}"/>
              </a:ext>
            </a:extLst>
          </p:cNvPr>
          <p:cNvSpPr/>
          <p:nvPr/>
        </p:nvSpPr>
        <p:spPr>
          <a:xfrm rot="19381432">
            <a:off x="2938569" y="2087933"/>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473BC3F-5D39-564D-1920-0DF87CE258FC}"/>
              </a:ext>
            </a:extLst>
          </p:cNvPr>
          <p:cNvSpPr/>
          <p:nvPr/>
        </p:nvSpPr>
        <p:spPr>
          <a:xfrm rot="19381432">
            <a:off x="4077102" y="2063402"/>
            <a:ext cx="142030" cy="1212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514E07D2-42A3-173E-6F0F-ABF56CEF7A7C}"/>
              </a:ext>
            </a:extLst>
          </p:cNvPr>
          <p:cNvSpPr/>
          <p:nvPr/>
        </p:nvSpPr>
        <p:spPr>
          <a:xfrm rot="19381432">
            <a:off x="4029081" y="2514438"/>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7215EB5-3F4F-2292-82B0-79EB98B9440A}"/>
              </a:ext>
            </a:extLst>
          </p:cNvPr>
          <p:cNvSpPr/>
          <p:nvPr/>
        </p:nvSpPr>
        <p:spPr>
          <a:xfrm rot="19381432">
            <a:off x="3311757" y="4016493"/>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4EE0941-B862-671A-43E0-ABB7B6068D42}"/>
              </a:ext>
            </a:extLst>
          </p:cNvPr>
          <p:cNvSpPr/>
          <p:nvPr/>
        </p:nvSpPr>
        <p:spPr>
          <a:xfrm rot="19381432">
            <a:off x="2917016" y="4305984"/>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5C4E7A2-9ABD-5F68-9705-FEFFEFEA4229}"/>
              </a:ext>
            </a:extLst>
          </p:cNvPr>
          <p:cNvSpPr/>
          <p:nvPr/>
        </p:nvSpPr>
        <p:spPr>
          <a:xfrm rot="19381432">
            <a:off x="3956223" y="4363637"/>
            <a:ext cx="469527" cy="53919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CAB2387-52CC-C163-1ADB-A32354B80696}"/>
              </a:ext>
            </a:extLst>
          </p:cNvPr>
          <p:cNvSpPr/>
          <p:nvPr/>
        </p:nvSpPr>
        <p:spPr>
          <a:xfrm rot="19381432">
            <a:off x="3158094" y="3379862"/>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1A9E95C-D346-CD87-6AF4-A185513DB9F4}"/>
              </a:ext>
            </a:extLst>
          </p:cNvPr>
          <p:cNvSpPr/>
          <p:nvPr/>
        </p:nvSpPr>
        <p:spPr>
          <a:xfrm rot="19381432">
            <a:off x="4129926" y="3096436"/>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E58935A-EE0D-5AE4-570C-A031E74D6DF7}"/>
              </a:ext>
            </a:extLst>
          </p:cNvPr>
          <p:cNvSpPr/>
          <p:nvPr/>
        </p:nvSpPr>
        <p:spPr>
          <a:xfrm rot="19381432">
            <a:off x="4240682" y="3485811"/>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BF9EB2D-43BA-6103-323A-256D1D8AF802}"/>
              </a:ext>
            </a:extLst>
          </p:cNvPr>
          <p:cNvSpPr/>
          <p:nvPr/>
        </p:nvSpPr>
        <p:spPr>
          <a:xfrm rot="19381432">
            <a:off x="2852656" y="3020225"/>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8F69A75-93EC-E6B0-0612-9B5048856525}"/>
              </a:ext>
            </a:extLst>
          </p:cNvPr>
          <p:cNvSpPr/>
          <p:nvPr/>
        </p:nvSpPr>
        <p:spPr>
          <a:xfrm rot="19381432">
            <a:off x="3528089" y="3108321"/>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CAA3E4F-BFE7-DE40-30AC-8744B062D418}"/>
              </a:ext>
            </a:extLst>
          </p:cNvPr>
          <p:cNvSpPr/>
          <p:nvPr/>
        </p:nvSpPr>
        <p:spPr>
          <a:xfrm rot="19381432">
            <a:off x="3445899" y="2023145"/>
            <a:ext cx="152577"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4F77680D-EAB5-2F53-C5B0-A8821D0EE321}"/>
              </a:ext>
            </a:extLst>
          </p:cNvPr>
          <p:cNvSpPr/>
          <p:nvPr/>
        </p:nvSpPr>
        <p:spPr>
          <a:xfrm rot="19381432">
            <a:off x="3152822" y="1154240"/>
            <a:ext cx="152577"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66E240D-CCF6-FF98-3660-C4B8E0A1AFA5}"/>
              </a:ext>
            </a:extLst>
          </p:cNvPr>
          <p:cNvSpPr/>
          <p:nvPr/>
        </p:nvSpPr>
        <p:spPr>
          <a:xfrm rot="19381432">
            <a:off x="3395912" y="1042807"/>
            <a:ext cx="152577"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A818A0D-9B17-3508-3C95-2090881533DC}"/>
              </a:ext>
            </a:extLst>
          </p:cNvPr>
          <p:cNvSpPr/>
          <p:nvPr/>
        </p:nvSpPr>
        <p:spPr>
          <a:xfrm rot="19381432">
            <a:off x="4016762" y="1219823"/>
            <a:ext cx="152577"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96227A50-3DA5-CAFD-03EE-FE2CED1E4D7E}"/>
              </a:ext>
            </a:extLst>
          </p:cNvPr>
          <p:cNvCxnSpPr>
            <a:cxnSpLocks/>
          </p:cNvCxnSpPr>
          <p:nvPr/>
        </p:nvCxnSpPr>
        <p:spPr>
          <a:xfrm>
            <a:off x="2012816" y="3774821"/>
            <a:ext cx="381000" cy="0"/>
          </a:xfrm>
          <a:prstGeom prst="line">
            <a:avLst/>
          </a:prstGeom>
          <a:ln w="28575">
            <a:solidFill>
              <a:srgbClr val="241217"/>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1B7EF4F-011D-7BAB-5B1B-9B95172E299E}"/>
              </a:ext>
            </a:extLst>
          </p:cNvPr>
          <p:cNvSpPr txBox="1"/>
          <p:nvPr/>
        </p:nvSpPr>
        <p:spPr>
          <a:xfrm>
            <a:off x="1917862" y="3520368"/>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78" name="Straight Connector 77">
            <a:extLst>
              <a:ext uri="{FF2B5EF4-FFF2-40B4-BE49-F238E27FC236}">
                <a16:creationId xmlns:a16="http://schemas.microsoft.com/office/drawing/2014/main" id="{B4FF74AA-5710-21BD-2B44-78B5138445B4}"/>
              </a:ext>
            </a:extLst>
          </p:cNvPr>
          <p:cNvCxnSpPr>
            <a:cxnSpLocks/>
          </p:cNvCxnSpPr>
          <p:nvPr/>
        </p:nvCxnSpPr>
        <p:spPr>
          <a:xfrm>
            <a:off x="2026628" y="2759299"/>
            <a:ext cx="381000" cy="0"/>
          </a:xfrm>
          <a:prstGeom prst="line">
            <a:avLst/>
          </a:prstGeom>
          <a:ln w="28575">
            <a:solidFill>
              <a:srgbClr val="241217"/>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E7EB398-22B8-6B45-9520-EA09AA7641F6}"/>
              </a:ext>
            </a:extLst>
          </p:cNvPr>
          <p:cNvSpPr txBox="1"/>
          <p:nvPr/>
        </p:nvSpPr>
        <p:spPr>
          <a:xfrm>
            <a:off x="1931157" y="2504089"/>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80" name="Straight Connector 79">
            <a:extLst>
              <a:ext uri="{FF2B5EF4-FFF2-40B4-BE49-F238E27FC236}">
                <a16:creationId xmlns:a16="http://schemas.microsoft.com/office/drawing/2014/main" id="{FB394ACF-D6AF-945A-679A-264DCE39AFD0}"/>
              </a:ext>
            </a:extLst>
          </p:cNvPr>
          <p:cNvCxnSpPr>
            <a:cxnSpLocks/>
          </p:cNvCxnSpPr>
          <p:nvPr/>
        </p:nvCxnSpPr>
        <p:spPr>
          <a:xfrm>
            <a:off x="2072579" y="1782812"/>
            <a:ext cx="381000" cy="0"/>
          </a:xfrm>
          <a:prstGeom prst="line">
            <a:avLst/>
          </a:prstGeom>
          <a:ln w="28575">
            <a:solidFill>
              <a:srgbClr val="241217"/>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FF17CDD-325E-DC7F-182D-FF8EBFB34751}"/>
              </a:ext>
            </a:extLst>
          </p:cNvPr>
          <p:cNvSpPr txBox="1"/>
          <p:nvPr/>
        </p:nvSpPr>
        <p:spPr>
          <a:xfrm>
            <a:off x="1973075" y="1535638"/>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82" name="Straight Connector 81">
            <a:extLst>
              <a:ext uri="{FF2B5EF4-FFF2-40B4-BE49-F238E27FC236}">
                <a16:creationId xmlns:a16="http://schemas.microsoft.com/office/drawing/2014/main" id="{18C5AE5A-3600-6AD2-C867-2EE0F4277B96}"/>
              </a:ext>
            </a:extLst>
          </p:cNvPr>
          <p:cNvCxnSpPr>
            <a:cxnSpLocks/>
          </p:cNvCxnSpPr>
          <p:nvPr/>
        </p:nvCxnSpPr>
        <p:spPr>
          <a:xfrm>
            <a:off x="2885245" y="2759299"/>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8979326-FADF-134F-832E-98D52739E748}"/>
              </a:ext>
            </a:extLst>
          </p:cNvPr>
          <p:cNvSpPr txBox="1"/>
          <p:nvPr/>
        </p:nvSpPr>
        <p:spPr>
          <a:xfrm>
            <a:off x="2778337" y="3495338"/>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84" name="Straight Connector 83">
            <a:extLst>
              <a:ext uri="{FF2B5EF4-FFF2-40B4-BE49-F238E27FC236}">
                <a16:creationId xmlns:a16="http://schemas.microsoft.com/office/drawing/2014/main" id="{6ED836DA-594D-52FF-8983-63E004B53271}"/>
              </a:ext>
            </a:extLst>
          </p:cNvPr>
          <p:cNvCxnSpPr>
            <a:cxnSpLocks/>
          </p:cNvCxnSpPr>
          <p:nvPr/>
        </p:nvCxnSpPr>
        <p:spPr>
          <a:xfrm>
            <a:off x="2918082" y="373417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16639F7-9032-D919-F0F5-916D12999FEC}"/>
              </a:ext>
            </a:extLst>
          </p:cNvPr>
          <p:cNvSpPr txBox="1"/>
          <p:nvPr/>
        </p:nvSpPr>
        <p:spPr>
          <a:xfrm>
            <a:off x="2802913" y="2493957"/>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86" name="Straight Connector 85">
            <a:extLst>
              <a:ext uri="{FF2B5EF4-FFF2-40B4-BE49-F238E27FC236}">
                <a16:creationId xmlns:a16="http://schemas.microsoft.com/office/drawing/2014/main" id="{3F7FE8DF-DA99-3FB1-D1C2-8A18707D9A3D}"/>
              </a:ext>
            </a:extLst>
          </p:cNvPr>
          <p:cNvCxnSpPr>
            <a:cxnSpLocks/>
          </p:cNvCxnSpPr>
          <p:nvPr/>
        </p:nvCxnSpPr>
        <p:spPr>
          <a:xfrm>
            <a:off x="2909614" y="4767842"/>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6AD18C4-BE27-22DA-FF93-E8BF25CE7F8D}"/>
              </a:ext>
            </a:extLst>
          </p:cNvPr>
          <p:cNvSpPr txBox="1"/>
          <p:nvPr/>
        </p:nvSpPr>
        <p:spPr>
          <a:xfrm>
            <a:off x="2811984" y="4528695"/>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cxnSp>
        <p:nvCxnSpPr>
          <p:cNvPr id="88" name="Straight Connector 87">
            <a:extLst>
              <a:ext uri="{FF2B5EF4-FFF2-40B4-BE49-F238E27FC236}">
                <a16:creationId xmlns:a16="http://schemas.microsoft.com/office/drawing/2014/main" id="{542B791A-6D76-2900-D495-81D35BC741A2}"/>
              </a:ext>
            </a:extLst>
          </p:cNvPr>
          <p:cNvCxnSpPr>
            <a:cxnSpLocks/>
          </p:cNvCxnSpPr>
          <p:nvPr/>
        </p:nvCxnSpPr>
        <p:spPr>
          <a:xfrm>
            <a:off x="2921777" y="1785273"/>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BDBAC0B-D599-2DD6-FCCC-DB692F0F68E3}"/>
              </a:ext>
            </a:extLst>
          </p:cNvPr>
          <p:cNvSpPr txBox="1"/>
          <p:nvPr/>
        </p:nvSpPr>
        <p:spPr>
          <a:xfrm>
            <a:off x="2857200" y="1550653"/>
            <a:ext cx="611339" cy="261610"/>
          </a:xfrm>
          <a:prstGeom prst="rect">
            <a:avLst/>
          </a:prstGeom>
          <a:noFill/>
        </p:spPr>
        <p:txBody>
          <a:bodyPr wrap="square" rtlCol="0">
            <a:spAutoFit/>
          </a:bodyPr>
          <a:lstStyle/>
          <a:p>
            <a:r>
              <a:rPr lang="en-US" sz="1100" dirty="0"/>
              <a:t>50 </a:t>
            </a:r>
            <a:r>
              <a:rPr lang="en-US" sz="1100" dirty="0">
                <a:latin typeface="Symbol" panose="05050102010706020507" pitchFamily="18" charset="2"/>
              </a:rPr>
              <a:t>m</a:t>
            </a:r>
            <a:r>
              <a:rPr lang="en-US" sz="1100" dirty="0"/>
              <a:t>m</a:t>
            </a:r>
          </a:p>
        </p:txBody>
      </p:sp>
      <p:sp>
        <p:nvSpPr>
          <p:cNvPr id="90" name="Oval 89">
            <a:extLst>
              <a:ext uri="{FF2B5EF4-FFF2-40B4-BE49-F238E27FC236}">
                <a16:creationId xmlns:a16="http://schemas.microsoft.com/office/drawing/2014/main" id="{0723DE54-E343-CBB4-D4A8-A809C7459C44}"/>
              </a:ext>
            </a:extLst>
          </p:cNvPr>
          <p:cNvSpPr/>
          <p:nvPr/>
        </p:nvSpPr>
        <p:spPr>
          <a:xfrm rot="19381432">
            <a:off x="3232357" y="3596143"/>
            <a:ext cx="142030" cy="15912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37D05ECB-09A2-63EE-732C-F2876C22B499}"/>
              </a:ext>
            </a:extLst>
          </p:cNvPr>
          <p:cNvSpPr txBox="1"/>
          <p:nvPr/>
        </p:nvSpPr>
        <p:spPr>
          <a:xfrm>
            <a:off x="1209455" y="664598"/>
            <a:ext cx="910136" cy="338554"/>
          </a:xfrm>
          <a:prstGeom prst="rect">
            <a:avLst/>
          </a:prstGeom>
          <a:noFill/>
        </p:spPr>
        <p:txBody>
          <a:bodyPr wrap="square" rtlCol="0">
            <a:spAutoFit/>
          </a:bodyPr>
          <a:lstStyle/>
          <a:p>
            <a:r>
              <a:rPr lang="en-US" sz="1600" b="1" dirty="0"/>
              <a:t>Cracks</a:t>
            </a:r>
          </a:p>
        </p:txBody>
      </p:sp>
      <p:sp>
        <p:nvSpPr>
          <p:cNvPr id="92" name="TextBox 91">
            <a:extLst>
              <a:ext uri="{FF2B5EF4-FFF2-40B4-BE49-F238E27FC236}">
                <a16:creationId xmlns:a16="http://schemas.microsoft.com/office/drawing/2014/main" id="{9C22FAB5-2E16-653E-29AE-F94F52471A61}"/>
              </a:ext>
            </a:extLst>
          </p:cNvPr>
          <p:cNvSpPr txBox="1"/>
          <p:nvPr/>
        </p:nvSpPr>
        <p:spPr>
          <a:xfrm>
            <a:off x="3200642" y="679916"/>
            <a:ext cx="910136" cy="338554"/>
          </a:xfrm>
          <a:prstGeom prst="rect">
            <a:avLst/>
          </a:prstGeom>
          <a:noFill/>
        </p:spPr>
        <p:txBody>
          <a:bodyPr wrap="square" rtlCol="0">
            <a:spAutoFit/>
          </a:bodyPr>
          <a:lstStyle/>
          <a:p>
            <a:r>
              <a:rPr lang="en-US" sz="1600" b="1" dirty="0"/>
              <a:t>Humps</a:t>
            </a:r>
          </a:p>
        </p:txBody>
      </p:sp>
      <p:sp>
        <p:nvSpPr>
          <p:cNvPr id="93" name="TextBox 92">
            <a:extLst>
              <a:ext uri="{FF2B5EF4-FFF2-40B4-BE49-F238E27FC236}">
                <a16:creationId xmlns:a16="http://schemas.microsoft.com/office/drawing/2014/main" id="{C52CD602-58D4-1446-671F-D68E623C3903}"/>
              </a:ext>
            </a:extLst>
          </p:cNvPr>
          <p:cNvSpPr txBox="1"/>
          <p:nvPr/>
        </p:nvSpPr>
        <p:spPr>
          <a:xfrm>
            <a:off x="7481940" y="513727"/>
            <a:ext cx="1965964" cy="338554"/>
          </a:xfrm>
          <a:prstGeom prst="rect">
            <a:avLst/>
          </a:prstGeom>
          <a:noFill/>
        </p:spPr>
        <p:txBody>
          <a:bodyPr wrap="square" rtlCol="0">
            <a:spAutoFit/>
          </a:bodyPr>
          <a:lstStyle/>
          <a:p>
            <a:r>
              <a:rPr lang="en-US" sz="1600" b="1" dirty="0"/>
              <a:t>Elemental Mapping</a:t>
            </a:r>
          </a:p>
        </p:txBody>
      </p:sp>
      <p:sp>
        <p:nvSpPr>
          <p:cNvPr id="94" name="Arrow: Down 93">
            <a:extLst>
              <a:ext uri="{FF2B5EF4-FFF2-40B4-BE49-F238E27FC236}">
                <a16:creationId xmlns:a16="http://schemas.microsoft.com/office/drawing/2014/main" id="{BE2D38F0-FFD1-D428-7CE4-39BFCB514ACB}"/>
              </a:ext>
            </a:extLst>
          </p:cNvPr>
          <p:cNvSpPr/>
          <p:nvPr/>
        </p:nvSpPr>
        <p:spPr>
          <a:xfrm rot="5400000">
            <a:off x="4827284" y="2950760"/>
            <a:ext cx="251066" cy="617291"/>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Down 94">
            <a:extLst>
              <a:ext uri="{FF2B5EF4-FFF2-40B4-BE49-F238E27FC236}">
                <a16:creationId xmlns:a16="http://schemas.microsoft.com/office/drawing/2014/main" id="{E24D150A-1943-BFA1-0E8A-45016C7DD5EF}"/>
              </a:ext>
            </a:extLst>
          </p:cNvPr>
          <p:cNvSpPr/>
          <p:nvPr/>
        </p:nvSpPr>
        <p:spPr>
          <a:xfrm rot="5400000">
            <a:off x="4826997" y="2045427"/>
            <a:ext cx="251066" cy="633528"/>
          </a:xfrm>
          <a:prstGeom prst="downArrow">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Down 95">
            <a:extLst>
              <a:ext uri="{FF2B5EF4-FFF2-40B4-BE49-F238E27FC236}">
                <a16:creationId xmlns:a16="http://schemas.microsoft.com/office/drawing/2014/main" id="{67541400-6322-D363-E5F2-C8AAC0805C37}"/>
              </a:ext>
            </a:extLst>
          </p:cNvPr>
          <p:cNvSpPr/>
          <p:nvPr/>
        </p:nvSpPr>
        <p:spPr>
          <a:xfrm rot="5400000">
            <a:off x="4834212" y="953070"/>
            <a:ext cx="251066" cy="58966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Arrow: Down 96">
            <a:extLst>
              <a:ext uri="{FF2B5EF4-FFF2-40B4-BE49-F238E27FC236}">
                <a16:creationId xmlns:a16="http://schemas.microsoft.com/office/drawing/2014/main" id="{268B2C88-F214-9874-84B9-F42074078D07}"/>
              </a:ext>
            </a:extLst>
          </p:cNvPr>
          <p:cNvSpPr/>
          <p:nvPr/>
        </p:nvSpPr>
        <p:spPr>
          <a:xfrm rot="4129696">
            <a:off x="4832881" y="3802669"/>
            <a:ext cx="251066" cy="6665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871FA20-2423-0D10-3B4D-0AD6B4F909E8}"/>
              </a:ext>
            </a:extLst>
          </p:cNvPr>
          <p:cNvCxnSpPr>
            <a:cxnSpLocks/>
          </p:cNvCxnSpPr>
          <p:nvPr/>
        </p:nvCxnSpPr>
        <p:spPr>
          <a:xfrm>
            <a:off x="5290354" y="2740769"/>
            <a:ext cx="156579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85CC3F6-0258-E435-DD80-67F8BEAB96FA}"/>
              </a:ext>
            </a:extLst>
          </p:cNvPr>
          <p:cNvCxnSpPr>
            <a:cxnSpLocks/>
          </p:cNvCxnSpPr>
          <p:nvPr/>
        </p:nvCxnSpPr>
        <p:spPr>
          <a:xfrm>
            <a:off x="5290354" y="3513591"/>
            <a:ext cx="156579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61966367-F124-959E-A103-C73E4ACA7B0D}"/>
              </a:ext>
            </a:extLst>
          </p:cNvPr>
          <p:cNvGrpSpPr/>
          <p:nvPr/>
        </p:nvGrpSpPr>
        <p:grpSpPr>
          <a:xfrm>
            <a:off x="7672079" y="4924692"/>
            <a:ext cx="1518032" cy="362257"/>
            <a:chOff x="7388401" y="6551770"/>
            <a:chExt cx="1518032" cy="358572"/>
          </a:xfrm>
        </p:grpSpPr>
        <p:sp>
          <p:nvSpPr>
            <p:cNvPr id="101" name="Rectangle 100">
              <a:extLst>
                <a:ext uri="{FF2B5EF4-FFF2-40B4-BE49-F238E27FC236}">
                  <a16:creationId xmlns:a16="http://schemas.microsoft.com/office/drawing/2014/main" id="{7D6BF34C-E733-B665-E14C-E884548160C6}"/>
                </a:ext>
              </a:extLst>
            </p:cNvPr>
            <p:cNvSpPr/>
            <p:nvPr/>
          </p:nvSpPr>
          <p:spPr>
            <a:xfrm>
              <a:off x="8320098" y="6558038"/>
              <a:ext cx="269326" cy="270817"/>
            </a:xfrm>
            <a:prstGeom prst="rect">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2" name="Rectangle 101">
              <a:extLst>
                <a:ext uri="{FF2B5EF4-FFF2-40B4-BE49-F238E27FC236}">
                  <a16:creationId xmlns:a16="http://schemas.microsoft.com/office/drawing/2014/main" id="{7C032DCD-937E-CBD1-608A-628B4340F329}"/>
                </a:ext>
              </a:extLst>
            </p:cNvPr>
            <p:cNvSpPr/>
            <p:nvPr/>
          </p:nvSpPr>
          <p:spPr>
            <a:xfrm>
              <a:off x="7388401" y="6554785"/>
              <a:ext cx="269326" cy="270817"/>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3" name="TextBox 102">
              <a:extLst>
                <a:ext uri="{FF2B5EF4-FFF2-40B4-BE49-F238E27FC236}">
                  <a16:creationId xmlns:a16="http://schemas.microsoft.com/office/drawing/2014/main" id="{F3674358-C681-4135-5589-9C4DA32191DE}"/>
                </a:ext>
              </a:extLst>
            </p:cNvPr>
            <p:cNvSpPr txBox="1"/>
            <p:nvPr/>
          </p:nvSpPr>
          <p:spPr>
            <a:xfrm>
              <a:off x="7394134" y="6555083"/>
              <a:ext cx="269574" cy="348813"/>
            </a:xfrm>
            <a:prstGeom prst="rect">
              <a:avLst/>
            </a:prstGeom>
            <a:noFill/>
            <a:ln>
              <a:noFill/>
            </a:ln>
          </p:spPr>
          <p:txBody>
            <a:bodyPr wrap="square" rtlCol="0">
              <a:spAutoFit/>
            </a:bodyPr>
            <a:lstStyle/>
            <a:p>
              <a:r>
                <a:rPr lang="en-US" sz="1100" dirty="0">
                  <a:solidFill>
                    <a:srgbClr val="FFFFFF"/>
                  </a:solidFill>
                </a:rPr>
                <a:t>B</a:t>
              </a:r>
            </a:p>
          </p:txBody>
        </p:sp>
        <p:sp>
          <p:nvSpPr>
            <p:cNvPr id="104" name="Rectangle 103">
              <a:extLst>
                <a:ext uri="{FF2B5EF4-FFF2-40B4-BE49-F238E27FC236}">
                  <a16:creationId xmlns:a16="http://schemas.microsoft.com/office/drawing/2014/main" id="{525C7ED6-E433-E6FB-CB4E-EC5EAE193AD9}"/>
                </a:ext>
              </a:extLst>
            </p:cNvPr>
            <p:cNvSpPr/>
            <p:nvPr/>
          </p:nvSpPr>
          <p:spPr>
            <a:xfrm>
              <a:off x="7698824" y="6554713"/>
              <a:ext cx="269326" cy="270817"/>
            </a:xfrm>
            <a:prstGeom prst="rect">
              <a:avLst/>
            </a:prstGeom>
            <a:solidFill>
              <a:srgbClr val="090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5" name="TextBox 104">
              <a:extLst>
                <a:ext uri="{FF2B5EF4-FFF2-40B4-BE49-F238E27FC236}">
                  <a16:creationId xmlns:a16="http://schemas.microsoft.com/office/drawing/2014/main" id="{D3521122-7CCC-503A-8A08-1CE5E536DDB5}"/>
                </a:ext>
              </a:extLst>
            </p:cNvPr>
            <p:cNvSpPr txBox="1"/>
            <p:nvPr/>
          </p:nvSpPr>
          <p:spPr>
            <a:xfrm>
              <a:off x="7696701" y="6559379"/>
              <a:ext cx="269326" cy="348813"/>
            </a:xfrm>
            <a:prstGeom prst="rect">
              <a:avLst/>
            </a:prstGeom>
            <a:noFill/>
            <a:ln>
              <a:noFill/>
            </a:ln>
          </p:spPr>
          <p:txBody>
            <a:bodyPr wrap="square" rtlCol="0">
              <a:spAutoFit/>
            </a:bodyPr>
            <a:lstStyle/>
            <a:p>
              <a:r>
                <a:rPr lang="en-US" sz="1100" dirty="0">
                  <a:solidFill>
                    <a:srgbClr val="FFFFFF"/>
                  </a:solidFill>
                </a:rPr>
                <a:t>C</a:t>
              </a:r>
            </a:p>
          </p:txBody>
        </p:sp>
        <p:sp>
          <p:nvSpPr>
            <p:cNvPr id="106" name="Rectangle 105">
              <a:extLst>
                <a:ext uri="{FF2B5EF4-FFF2-40B4-BE49-F238E27FC236}">
                  <a16:creationId xmlns:a16="http://schemas.microsoft.com/office/drawing/2014/main" id="{6693CFB0-904B-28B3-DC09-213FDB4560AC}"/>
                </a:ext>
              </a:extLst>
            </p:cNvPr>
            <p:cNvSpPr/>
            <p:nvPr/>
          </p:nvSpPr>
          <p:spPr>
            <a:xfrm>
              <a:off x="8008278" y="6555813"/>
              <a:ext cx="269326" cy="270817"/>
            </a:xfrm>
            <a:prstGeom prst="rect">
              <a:avLst/>
            </a:prstGeom>
            <a:solidFill>
              <a:srgbClr val="E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 name="TextBox 106">
              <a:extLst>
                <a:ext uri="{FF2B5EF4-FFF2-40B4-BE49-F238E27FC236}">
                  <a16:creationId xmlns:a16="http://schemas.microsoft.com/office/drawing/2014/main" id="{95397550-94C6-907C-0CD9-A6534EEBF964}"/>
                </a:ext>
              </a:extLst>
            </p:cNvPr>
            <p:cNvSpPr txBox="1"/>
            <p:nvPr/>
          </p:nvSpPr>
          <p:spPr>
            <a:xfrm>
              <a:off x="8008154" y="6555085"/>
              <a:ext cx="269574" cy="348813"/>
            </a:xfrm>
            <a:prstGeom prst="rect">
              <a:avLst/>
            </a:prstGeom>
            <a:noFill/>
            <a:ln>
              <a:noFill/>
            </a:ln>
          </p:spPr>
          <p:txBody>
            <a:bodyPr wrap="square" rtlCol="0">
              <a:spAutoFit/>
            </a:bodyPr>
            <a:lstStyle/>
            <a:p>
              <a:r>
                <a:rPr lang="en-US" sz="1100" dirty="0">
                  <a:solidFill>
                    <a:srgbClr val="FFFFFF"/>
                  </a:solidFill>
                </a:rPr>
                <a:t>O</a:t>
              </a:r>
            </a:p>
          </p:txBody>
        </p:sp>
        <p:sp>
          <p:nvSpPr>
            <p:cNvPr id="108" name="Rectangle 107">
              <a:extLst>
                <a:ext uri="{FF2B5EF4-FFF2-40B4-BE49-F238E27FC236}">
                  <a16:creationId xmlns:a16="http://schemas.microsoft.com/office/drawing/2014/main" id="{3BF4F9F0-0231-A2FC-8444-5B8629ED618C}"/>
                </a:ext>
              </a:extLst>
            </p:cNvPr>
            <p:cNvSpPr/>
            <p:nvPr/>
          </p:nvSpPr>
          <p:spPr>
            <a:xfrm>
              <a:off x="8637107" y="6551770"/>
              <a:ext cx="269326" cy="270817"/>
            </a:xfrm>
            <a:prstGeom prst="rect">
              <a:avLst/>
            </a:prstGeom>
            <a:solidFill>
              <a:srgbClr val="00F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9" name="TextBox 108">
              <a:extLst>
                <a:ext uri="{FF2B5EF4-FFF2-40B4-BE49-F238E27FC236}">
                  <a16:creationId xmlns:a16="http://schemas.microsoft.com/office/drawing/2014/main" id="{469A1A4D-5000-491D-A8E7-F44749B9E80F}"/>
                </a:ext>
              </a:extLst>
            </p:cNvPr>
            <p:cNvSpPr txBox="1"/>
            <p:nvPr/>
          </p:nvSpPr>
          <p:spPr>
            <a:xfrm>
              <a:off x="8621809" y="6561529"/>
              <a:ext cx="269326" cy="348813"/>
            </a:xfrm>
            <a:prstGeom prst="rect">
              <a:avLst/>
            </a:prstGeom>
            <a:noFill/>
            <a:ln>
              <a:noFill/>
            </a:ln>
          </p:spPr>
          <p:txBody>
            <a:bodyPr wrap="square" rtlCol="0">
              <a:spAutoFit/>
            </a:bodyPr>
            <a:lstStyle/>
            <a:p>
              <a:r>
                <a:rPr lang="en-US" sz="1100" dirty="0">
                  <a:solidFill>
                    <a:srgbClr val="FFFFFF"/>
                  </a:solidFill>
                </a:rPr>
                <a:t>W</a:t>
              </a:r>
            </a:p>
          </p:txBody>
        </p:sp>
        <p:sp>
          <p:nvSpPr>
            <p:cNvPr id="110" name="TextBox 109">
              <a:extLst>
                <a:ext uri="{FF2B5EF4-FFF2-40B4-BE49-F238E27FC236}">
                  <a16:creationId xmlns:a16="http://schemas.microsoft.com/office/drawing/2014/main" id="{A1C6E848-7CB5-A4F2-CDA9-47B09DFFCF64}"/>
                </a:ext>
              </a:extLst>
            </p:cNvPr>
            <p:cNvSpPr txBox="1"/>
            <p:nvPr/>
          </p:nvSpPr>
          <p:spPr>
            <a:xfrm>
              <a:off x="8284926" y="6555085"/>
              <a:ext cx="339669" cy="348812"/>
            </a:xfrm>
            <a:prstGeom prst="rect">
              <a:avLst/>
            </a:prstGeom>
            <a:noFill/>
            <a:ln>
              <a:noFill/>
            </a:ln>
          </p:spPr>
          <p:txBody>
            <a:bodyPr wrap="square" rtlCol="0">
              <a:spAutoFit/>
            </a:bodyPr>
            <a:lstStyle/>
            <a:p>
              <a:r>
                <a:rPr lang="en-US" sz="1100" dirty="0">
                  <a:solidFill>
                    <a:srgbClr val="FFFFFF"/>
                  </a:solidFill>
                </a:rPr>
                <a:t>Cu</a:t>
              </a:r>
            </a:p>
          </p:txBody>
        </p:sp>
      </p:grpSp>
      <p:sp>
        <p:nvSpPr>
          <p:cNvPr id="111" name="Rectangle 110">
            <a:extLst>
              <a:ext uri="{FF2B5EF4-FFF2-40B4-BE49-F238E27FC236}">
                <a16:creationId xmlns:a16="http://schemas.microsoft.com/office/drawing/2014/main" id="{D4ABC947-7371-7673-0259-B29021A7B9D1}"/>
              </a:ext>
            </a:extLst>
          </p:cNvPr>
          <p:cNvSpPr/>
          <p:nvPr/>
        </p:nvSpPr>
        <p:spPr>
          <a:xfrm>
            <a:off x="678907" y="3949626"/>
            <a:ext cx="3964291" cy="960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5B78E04-EFE2-EC72-F21B-CA9C0EA13408}"/>
              </a:ext>
            </a:extLst>
          </p:cNvPr>
          <p:cNvSpPr/>
          <p:nvPr/>
        </p:nvSpPr>
        <p:spPr>
          <a:xfrm>
            <a:off x="678906" y="2956824"/>
            <a:ext cx="3964291" cy="96075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DE797A3-1517-21FF-B517-2C3F7AC08042}"/>
              </a:ext>
            </a:extLst>
          </p:cNvPr>
          <p:cNvSpPr/>
          <p:nvPr/>
        </p:nvSpPr>
        <p:spPr>
          <a:xfrm>
            <a:off x="678905" y="1950374"/>
            <a:ext cx="3964291" cy="9607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2752F31-304D-8F14-D5CD-A963F17FDFF0}"/>
              </a:ext>
            </a:extLst>
          </p:cNvPr>
          <p:cNvSpPr/>
          <p:nvPr/>
        </p:nvSpPr>
        <p:spPr>
          <a:xfrm>
            <a:off x="691200" y="967896"/>
            <a:ext cx="3964291" cy="96075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row: Down 240">
            <a:extLst>
              <a:ext uri="{FF2B5EF4-FFF2-40B4-BE49-F238E27FC236}">
                <a16:creationId xmlns:a16="http://schemas.microsoft.com/office/drawing/2014/main" id="{463BAFA9-2177-20D2-DFE6-A5F4AB769A9B}"/>
              </a:ext>
            </a:extLst>
          </p:cNvPr>
          <p:cNvSpPr/>
          <p:nvPr/>
        </p:nvSpPr>
        <p:spPr>
          <a:xfrm rot="16200000">
            <a:off x="7083786" y="894896"/>
            <a:ext cx="251066" cy="50867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row: Down 239">
            <a:extLst>
              <a:ext uri="{FF2B5EF4-FFF2-40B4-BE49-F238E27FC236}">
                <a16:creationId xmlns:a16="http://schemas.microsoft.com/office/drawing/2014/main" id="{84D9C612-924E-3F83-43A9-1993EC65EF34}"/>
              </a:ext>
            </a:extLst>
          </p:cNvPr>
          <p:cNvSpPr/>
          <p:nvPr/>
        </p:nvSpPr>
        <p:spPr>
          <a:xfrm rot="16200000">
            <a:off x="7045639" y="2158343"/>
            <a:ext cx="251066" cy="498569"/>
          </a:xfrm>
          <a:prstGeom prst="downArrow">
            <a:avLst/>
          </a:prstGeom>
          <a:solidFill>
            <a:srgbClr val="008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07727FBB-795B-50FC-86CD-E2502788FADC}"/>
              </a:ext>
            </a:extLst>
          </p:cNvPr>
          <p:cNvSpPr txBox="1"/>
          <p:nvPr/>
        </p:nvSpPr>
        <p:spPr bwMode="auto">
          <a:xfrm>
            <a:off x="10664018" y="6148489"/>
            <a:ext cx="1473480" cy="338554"/>
          </a:xfrm>
          <a:prstGeom prst="rect">
            <a:avLst/>
          </a:prstGeom>
          <a:noFill/>
        </p:spPr>
        <p:txBody>
          <a:bodyPr wrap="none" rtlCol="0">
            <a:spAutoFit/>
          </a:bodyPr>
          <a:lstStyle/>
          <a:p>
            <a:r>
              <a:rPr lang="fi-FI" sz="1600" b="1" dirty="0"/>
              <a:t>K. Mergia et al.</a:t>
            </a:r>
          </a:p>
        </p:txBody>
      </p:sp>
    </p:spTree>
    <p:extLst>
      <p:ext uri="{BB962C8B-B14F-4D97-AF65-F5344CB8AC3E}">
        <p14:creationId xmlns:p14="http://schemas.microsoft.com/office/powerpoint/2010/main" val="2952217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CA93A7-8461-0C69-EE07-E08BF4F81350}"/>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19E5E9F-5B2C-ABE6-3CCE-F28E257A560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5" name="Titre 1">
            <a:extLst>
              <a:ext uri="{FF2B5EF4-FFF2-40B4-BE49-F238E27FC236}">
                <a16:creationId xmlns:a16="http://schemas.microsoft.com/office/drawing/2014/main" id="{C5C3534F-10E3-5486-A173-79A0F6F4B283}"/>
              </a:ext>
            </a:extLst>
          </p:cNvPr>
          <p:cNvSpPr>
            <a:spLocks noGrp="1"/>
          </p:cNvSpPr>
          <p:nvPr>
            <p:ph type="title"/>
          </p:nvPr>
        </p:nvSpPr>
        <p:spPr>
          <a:xfrm>
            <a:off x="983432" y="192515"/>
            <a:ext cx="10871400" cy="457200"/>
          </a:xfrm>
        </p:spPr>
        <p:txBody>
          <a:bodyPr/>
          <a:lstStyle/>
          <a:p>
            <a:r>
              <a:rPr lang="fr-FR" dirty="0"/>
              <a:t>SP B.3: </a:t>
            </a:r>
            <a:r>
              <a:rPr lang="en-US" sz="2800" dirty="0"/>
              <a:t>Composition and fuel content of layers on WEST samples </a:t>
            </a:r>
            <a:r>
              <a:rPr lang="en-US" dirty="0"/>
              <a:t>(VR)</a:t>
            </a:r>
            <a:endParaRPr lang="fr-FR" dirty="0"/>
          </a:p>
        </p:txBody>
      </p:sp>
      <p:sp>
        <p:nvSpPr>
          <p:cNvPr id="6" name="Textfeld 4">
            <a:extLst>
              <a:ext uri="{FF2B5EF4-FFF2-40B4-BE49-F238E27FC236}">
                <a16:creationId xmlns:a16="http://schemas.microsoft.com/office/drawing/2014/main" id="{3D326D35-4F3A-BDF0-8DCB-0B9D73946B09}"/>
              </a:ext>
            </a:extLst>
          </p:cNvPr>
          <p:cNvSpPr txBox="1"/>
          <p:nvPr/>
        </p:nvSpPr>
        <p:spPr>
          <a:xfrm>
            <a:off x="96870" y="712451"/>
            <a:ext cx="11884471" cy="911596"/>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Characterization of erosion and deposition patterns on selected WEST </a:t>
            </a:r>
            <a:r>
              <a:rPr lang="en-US" altLang="en-US" sz="1600" dirty="0" err="1">
                <a:cs typeface="Arial" panose="020B0604020202020204" pitchFamily="34" charset="0"/>
              </a:rPr>
              <a:t>monoblock</a:t>
            </a:r>
            <a:r>
              <a:rPr lang="en-US" altLang="en-US" sz="1600" dirty="0">
                <a:cs typeface="Arial" panose="020B0604020202020204" pitchFamily="34" charset="0"/>
              </a:rPr>
              <a:t> samples as well composition of plasma-exposed B, W, or W+B layers (VR)</a:t>
            </a:r>
          </a:p>
        </p:txBody>
      </p:sp>
      <p:sp>
        <p:nvSpPr>
          <p:cNvPr id="8" name="Textfeld 2">
            <a:extLst>
              <a:ext uri="{FF2B5EF4-FFF2-40B4-BE49-F238E27FC236}">
                <a16:creationId xmlns:a16="http://schemas.microsoft.com/office/drawing/2014/main" id="{1275F55F-C11C-FEAC-6965-9A4B22EFABE3}"/>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B.B3.T-T004-D010</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graphicFrame>
        <p:nvGraphicFramePr>
          <p:cNvPr id="9" name="Tabell 6">
            <a:extLst>
              <a:ext uri="{FF2B5EF4-FFF2-40B4-BE49-F238E27FC236}">
                <a16:creationId xmlns:a16="http://schemas.microsoft.com/office/drawing/2014/main" id="{39DE706C-58CF-43D5-6495-9401E07A0AEE}"/>
              </a:ext>
            </a:extLst>
          </p:cNvPr>
          <p:cNvGraphicFramePr>
            <a:graphicFrameLocks noGrp="1"/>
          </p:cNvGraphicFramePr>
          <p:nvPr>
            <p:extLst>
              <p:ext uri="{D42A27DB-BD31-4B8C-83A1-F6EECF244321}">
                <p14:modId xmlns:p14="http://schemas.microsoft.com/office/powerpoint/2010/main" val="1225701261"/>
              </p:ext>
            </p:extLst>
          </p:nvPr>
        </p:nvGraphicFramePr>
        <p:xfrm>
          <a:off x="4308275" y="1574112"/>
          <a:ext cx="7778607" cy="3056918"/>
        </p:xfrm>
        <a:graphic>
          <a:graphicData uri="http://schemas.openxmlformats.org/drawingml/2006/table">
            <a:tbl>
              <a:tblPr firstRow="1" bandRow="1">
                <a:tableStyleId>{2D5ABB26-0587-4C30-8999-92F81FD0307C}</a:tableStyleId>
              </a:tblPr>
              <a:tblGrid>
                <a:gridCol w="778996">
                  <a:extLst>
                    <a:ext uri="{9D8B030D-6E8A-4147-A177-3AD203B41FA5}">
                      <a16:colId xmlns:a16="http://schemas.microsoft.com/office/drawing/2014/main" val="747253674"/>
                    </a:ext>
                  </a:extLst>
                </a:gridCol>
                <a:gridCol w="767643">
                  <a:extLst>
                    <a:ext uri="{9D8B030D-6E8A-4147-A177-3AD203B41FA5}">
                      <a16:colId xmlns:a16="http://schemas.microsoft.com/office/drawing/2014/main" val="621326327"/>
                    </a:ext>
                  </a:extLst>
                </a:gridCol>
                <a:gridCol w="216915">
                  <a:extLst>
                    <a:ext uri="{9D8B030D-6E8A-4147-A177-3AD203B41FA5}">
                      <a16:colId xmlns:a16="http://schemas.microsoft.com/office/drawing/2014/main" val="3700090907"/>
                    </a:ext>
                  </a:extLst>
                </a:gridCol>
                <a:gridCol w="562081">
                  <a:extLst>
                    <a:ext uri="{9D8B030D-6E8A-4147-A177-3AD203B41FA5}">
                      <a16:colId xmlns:a16="http://schemas.microsoft.com/office/drawing/2014/main" val="1821888926"/>
                    </a:ext>
                  </a:extLst>
                </a:gridCol>
                <a:gridCol w="778996">
                  <a:extLst>
                    <a:ext uri="{9D8B030D-6E8A-4147-A177-3AD203B41FA5}">
                      <a16:colId xmlns:a16="http://schemas.microsoft.com/office/drawing/2014/main" val="1118262273"/>
                    </a:ext>
                  </a:extLst>
                </a:gridCol>
                <a:gridCol w="778996">
                  <a:extLst>
                    <a:ext uri="{9D8B030D-6E8A-4147-A177-3AD203B41FA5}">
                      <a16:colId xmlns:a16="http://schemas.microsoft.com/office/drawing/2014/main" val="946166867"/>
                    </a:ext>
                  </a:extLst>
                </a:gridCol>
                <a:gridCol w="778996">
                  <a:extLst>
                    <a:ext uri="{9D8B030D-6E8A-4147-A177-3AD203B41FA5}">
                      <a16:colId xmlns:a16="http://schemas.microsoft.com/office/drawing/2014/main" val="201906603"/>
                    </a:ext>
                  </a:extLst>
                </a:gridCol>
                <a:gridCol w="778996">
                  <a:extLst>
                    <a:ext uri="{9D8B030D-6E8A-4147-A177-3AD203B41FA5}">
                      <a16:colId xmlns:a16="http://schemas.microsoft.com/office/drawing/2014/main" val="1229201320"/>
                    </a:ext>
                  </a:extLst>
                </a:gridCol>
                <a:gridCol w="778996">
                  <a:extLst>
                    <a:ext uri="{9D8B030D-6E8A-4147-A177-3AD203B41FA5}">
                      <a16:colId xmlns:a16="http://schemas.microsoft.com/office/drawing/2014/main" val="61094535"/>
                    </a:ext>
                  </a:extLst>
                </a:gridCol>
                <a:gridCol w="778996">
                  <a:extLst>
                    <a:ext uri="{9D8B030D-6E8A-4147-A177-3AD203B41FA5}">
                      <a16:colId xmlns:a16="http://schemas.microsoft.com/office/drawing/2014/main" val="2525183757"/>
                    </a:ext>
                  </a:extLst>
                </a:gridCol>
                <a:gridCol w="778996">
                  <a:extLst>
                    <a:ext uri="{9D8B030D-6E8A-4147-A177-3AD203B41FA5}">
                      <a16:colId xmlns:a16="http://schemas.microsoft.com/office/drawing/2014/main" val="2077620908"/>
                    </a:ext>
                  </a:extLst>
                </a:gridCol>
              </a:tblGrid>
              <a:tr h="132874">
                <a:tc>
                  <a:txBody>
                    <a:bodyPr/>
                    <a:lstStyle/>
                    <a:p>
                      <a:pPr algn="l" fontAlgn="b"/>
                      <a:r>
                        <a:rPr lang="sv-SE" sz="1200" b="0" u="none" strike="noStrike" dirty="0" err="1">
                          <a:solidFill>
                            <a:srgbClr val="000000"/>
                          </a:solidFill>
                          <a:effectLst/>
                        </a:rPr>
                        <a:t>Sample</a:t>
                      </a:r>
                      <a:endParaRPr lang="sv-SE" sz="1200" b="0" i="0" u="none" strike="noStrike" dirty="0">
                        <a:solidFill>
                          <a:srgbClr val="000000"/>
                        </a:solidFill>
                        <a:effectLst/>
                        <a:latin typeface="Aptos Narrow" panose="020B0004020202020204" pitchFamily="34" charset="0"/>
                      </a:endParaRPr>
                    </a:p>
                  </a:txBody>
                  <a:tcPr marL="7144" marR="7144" marT="7144" marB="0" anchor="b"/>
                </a:tc>
                <a:tc gridSpan="2">
                  <a:txBody>
                    <a:bodyPr/>
                    <a:lstStyle/>
                    <a:p>
                      <a:pPr algn="ctr" fontAlgn="b"/>
                      <a:r>
                        <a:rPr lang="sv-SE" sz="1200" b="0" u="none" strike="noStrike" dirty="0">
                          <a:solidFill>
                            <a:srgbClr val="000000"/>
                          </a:solidFill>
                          <a:effectLst/>
                        </a:rPr>
                        <a:t>B (10</a:t>
                      </a:r>
                      <a:r>
                        <a:rPr lang="sv-SE" sz="1200" b="0" u="none" strike="noStrike" baseline="30000" dirty="0">
                          <a:solidFill>
                            <a:srgbClr val="000000"/>
                          </a:solidFill>
                          <a:effectLst/>
                        </a:rPr>
                        <a:t>15</a:t>
                      </a:r>
                      <a:r>
                        <a:rPr lang="sv-SE" sz="1200" b="0" u="none" strike="noStrike" dirty="0">
                          <a:solidFill>
                            <a:srgbClr val="000000"/>
                          </a:solidFill>
                          <a:effectLst/>
                        </a:rPr>
                        <a:t>at./cm</a:t>
                      </a:r>
                      <a:r>
                        <a:rPr lang="sv-SE" sz="1200" b="0" u="none" strike="noStrike" baseline="30000" dirty="0">
                          <a:solidFill>
                            <a:srgbClr val="000000"/>
                          </a:solidFill>
                          <a:effectLst/>
                        </a:rPr>
                        <a:t>2)</a:t>
                      </a:r>
                      <a:r>
                        <a:rPr lang="sv-SE" sz="1200" b="0" u="none" strike="noStrike" dirty="0">
                          <a:solidFill>
                            <a:srgbClr val="000000"/>
                          </a:solidFill>
                          <a:effectLst/>
                        </a:rPr>
                        <a:t> </a:t>
                      </a:r>
                      <a:endParaRPr lang="sv-SE" sz="1200" b="0" i="0" u="none" strike="noStrike" dirty="0">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C(/B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H(/B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err="1">
                          <a:solidFill>
                            <a:srgbClr val="000000"/>
                          </a:solidFill>
                          <a:effectLst/>
                        </a:rPr>
                        <a:t>He</a:t>
                      </a:r>
                      <a:r>
                        <a:rPr lang="sv-SE" sz="1200" b="0" u="none" strike="noStrike" dirty="0">
                          <a:solidFill>
                            <a:srgbClr val="000000"/>
                          </a:solidFill>
                          <a:effectLst/>
                        </a:rPr>
                        <a:t>(/B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Fe(/B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N(/B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O(/B %)</a:t>
                      </a:r>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u="none" strike="noStrike" dirty="0">
                          <a:solidFill>
                            <a:srgbClr val="000000"/>
                          </a:solidFill>
                          <a:effectLst/>
                        </a:rPr>
                        <a:t>W(/B %)</a:t>
                      </a:r>
                      <a:endParaRPr lang="sv-SE" sz="1200" b="0" i="0" u="none" strike="noStrike" dirty="0">
                        <a:solidFill>
                          <a:srgbClr val="000000"/>
                        </a:solidFill>
                        <a:effectLst/>
                        <a:latin typeface="Aptos Narrow" panose="020B0004020202020204" pitchFamily="34" charset="0"/>
                      </a:endParaRPr>
                    </a:p>
                  </a:txBody>
                  <a:tcPr marL="7144" marR="7144" marT="7144" marB="0" anchor="b"/>
                </a:tc>
                <a:extLst>
                  <a:ext uri="{0D108BD9-81ED-4DB2-BD59-A6C34878D82A}">
                    <a16:rowId xmlns:a16="http://schemas.microsoft.com/office/drawing/2014/main" val="3544764903"/>
                  </a:ext>
                </a:extLst>
              </a:tr>
              <a:tr h="166732">
                <a:tc>
                  <a:txBody>
                    <a:bodyPr/>
                    <a:lstStyle/>
                    <a:p>
                      <a:pPr algn="ctr" fontAlgn="b"/>
                      <a:r>
                        <a:rPr lang="sv-SE" sz="1200" b="0" i="0" u="none" strike="noStrike" dirty="0">
                          <a:solidFill>
                            <a:srgbClr val="000000"/>
                          </a:solidFill>
                          <a:effectLst/>
                          <a:latin typeface="Aptos Narrow" panose="020B0004020202020204" pitchFamily="34" charset="0"/>
                        </a:rPr>
                        <a:t>C4-20oF</a:t>
                      </a:r>
                    </a:p>
                  </a:txBody>
                  <a:tcPr marL="7144" marR="7144" marT="7144" marB="0" anchor="b"/>
                </a:tc>
                <a:tc gridSpan="3">
                  <a:txBody>
                    <a:bodyPr/>
                    <a:lstStyle/>
                    <a:p>
                      <a:pPr algn="ctr" fontAlgn="b"/>
                      <a:r>
                        <a:rPr lang="sv-SE" sz="1200" b="0" i="0" u="none" strike="noStrike">
                          <a:solidFill>
                            <a:srgbClr val="000000"/>
                          </a:solidFill>
                          <a:effectLst/>
                          <a:latin typeface="Aptos Narrow" panose="020B0004020202020204" pitchFamily="34" charset="0"/>
                        </a:rPr>
                        <a:t>thick/rough</a:t>
                      </a:r>
                    </a:p>
                  </a:txBody>
                  <a:tcPr marL="7144" marR="7144" marT="7144" marB="0" anchor="b"/>
                </a:tc>
                <a:tc hMerge="1">
                  <a:txBody>
                    <a:bodyPr/>
                    <a:lstStyle/>
                    <a:p>
                      <a:endParaRPr lang="en-GB"/>
                    </a:p>
                  </a:txBody>
                  <a:tcPr/>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8</a:t>
                      </a: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44</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121</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1006</a:t>
                      </a:r>
                    </a:p>
                  </a:txBody>
                  <a:tcPr marL="7144" marR="7144" marT="7144" marB="0" anchor="b"/>
                </a:tc>
                <a:extLst>
                  <a:ext uri="{0D108BD9-81ED-4DB2-BD59-A6C34878D82A}">
                    <a16:rowId xmlns:a16="http://schemas.microsoft.com/office/drawing/2014/main" val="3516524020"/>
                  </a:ext>
                </a:extLst>
              </a:tr>
              <a:tr h="166732">
                <a:tc>
                  <a:txBody>
                    <a:bodyPr/>
                    <a:lstStyle/>
                    <a:p>
                      <a:pPr algn="ctr" fontAlgn="b"/>
                      <a:r>
                        <a:rPr lang="sv-SE" sz="1200" b="0" i="0" u="none" strike="noStrike">
                          <a:solidFill>
                            <a:srgbClr val="000000"/>
                          </a:solidFill>
                          <a:effectLst/>
                          <a:latin typeface="Aptos Narrow" panose="020B0004020202020204" pitchFamily="34" charset="0"/>
                        </a:rPr>
                        <a:t>C4-20oK</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32</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462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1327</a:t>
                      </a:r>
                    </a:p>
                  </a:txBody>
                  <a:tcPr marL="7144" marR="7144" marT="7144" marB="0" anchor="b"/>
                </a:tc>
                <a:extLst>
                  <a:ext uri="{0D108BD9-81ED-4DB2-BD59-A6C34878D82A}">
                    <a16:rowId xmlns:a16="http://schemas.microsoft.com/office/drawing/2014/main" val="2225474851"/>
                  </a:ext>
                </a:extLst>
              </a:tr>
              <a:tr h="166732">
                <a:tc>
                  <a:txBody>
                    <a:bodyPr/>
                    <a:lstStyle/>
                    <a:p>
                      <a:pPr algn="ctr" fontAlgn="b"/>
                      <a:r>
                        <a:rPr lang="sv-SE" sz="1200" b="0" i="0" u="none" strike="noStrike">
                          <a:solidFill>
                            <a:srgbClr val="000000"/>
                          </a:solidFill>
                          <a:effectLst/>
                          <a:latin typeface="Aptos Narrow" panose="020B0004020202020204" pitchFamily="34" charset="0"/>
                        </a:rPr>
                        <a:t>C4-20oK</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36</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23</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406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486</a:t>
                      </a:r>
                    </a:p>
                  </a:txBody>
                  <a:tcPr marL="7144" marR="7144" marT="7144" marB="0" anchor="b"/>
                </a:tc>
                <a:extLst>
                  <a:ext uri="{0D108BD9-81ED-4DB2-BD59-A6C34878D82A}">
                    <a16:rowId xmlns:a16="http://schemas.microsoft.com/office/drawing/2014/main" val="643156447"/>
                  </a:ext>
                </a:extLst>
              </a:tr>
              <a:tr h="166732">
                <a:tc>
                  <a:txBody>
                    <a:bodyPr/>
                    <a:lstStyle/>
                    <a:p>
                      <a:pPr algn="ctr" fontAlgn="b"/>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extLst>
                  <a:ext uri="{0D108BD9-81ED-4DB2-BD59-A6C34878D82A}">
                    <a16:rowId xmlns:a16="http://schemas.microsoft.com/office/drawing/2014/main" val="800660587"/>
                  </a:ext>
                </a:extLst>
              </a:tr>
              <a:tr h="166732">
                <a:tc>
                  <a:txBody>
                    <a:bodyPr/>
                    <a:lstStyle/>
                    <a:p>
                      <a:pPr algn="ctr" fontAlgn="b"/>
                      <a:r>
                        <a:rPr lang="sv-SE" sz="1200" b="0" i="0" u="none" strike="noStrike">
                          <a:solidFill>
                            <a:srgbClr val="000000"/>
                          </a:solidFill>
                          <a:effectLst/>
                          <a:latin typeface="Aptos Narrow" panose="020B0004020202020204" pitchFamily="34" charset="0"/>
                        </a:rPr>
                        <a:t>C5-21oH</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185</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11</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184</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279</a:t>
                      </a:r>
                    </a:p>
                  </a:txBody>
                  <a:tcPr marL="7144" marR="7144" marT="7144" marB="0" anchor="b"/>
                </a:tc>
                <a:extLst>
                  <a:ext uri="{0D108BD9-81ED-4DB2-BD59-A6C34878D82A}">
                    <a16:rowId xmlns:a16="http://schemas.microsoft.com/office/drawing/2014/main" val="1764540799"/>
                  </a:ext>
                </a:extLst>
              </a:tr>
              <a:tr h="166732">
                <a:tc>
                  <a:txBody>
                    <a:bodyPr/>
                    <a:lstStyle/>
                    <a:p>
                      <a:pPr algn="ctr" fontAlgn="b"/>
                      <a:r>
                        <a:rPr lang="sv-SE" sz="1200" b="0" i="0" u="none" strike="noStrike">
                          <a:solidFill>
                            <a:srgbClr val="000000"/>
                          </a:solidFill>
                          <a:effectLst/>
                          <a:latin typeface="Aptos Narrow" panose="020B0004020202020204" pitchFamily="34" charset="0"/>
                        </a:rPr>
                        <a:t>C5-22oH</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134</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41</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149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375</a:t>
                      </a:r>
                    </a:p>
                  </a:txBody>
                  <a:tcPr marL="7144" marR="7144" marT="7144" marB="0" anchor="b"/>
                </a:tc>
                <a:extLst>
                  <a:ext uri="{0D108BD9-81ED-4DB2-BD59-A6C34878D82A}">
                    <a16:rowId xmlns:a16="http://schemas.microsoft.com/office/drawing/2014/main" val="67953197"/>
                  </a:ext>
                </a:extLst>
              </a:tr>
              <a:tr h="166732">
                <a:tc>
                  <a:txBody>
                    <a:bodyPr/>
                    <a:lstStyle/>
                    <a:p>
                      <a:pPr algn="ctr" fontAlgn="b"/>
                      <a:r>
                        <a:rPr lang="sv-SE" sz="1200" b="0" i="0" u="none" strike="noStrike">
                          <a:solidFill>
                            <a:srgbClr val="000000"/>
                          </a:solidFill>
                          <a:effectLst/>
                          <a:latin typeface="Aptos Narrow" panose="020B0004020202020204" pitchFamily="34" charset="0"/>
                        </a:rPr>
                        <a:t>C5-33iC</a:t>
                      </a:r>
                    </a:p>
                  </a:txBody>
                  <a:tcPr marL="7144" marR="7144" marT="7144" marB="0" anchor="b"/>
                </a:tc>
                <a:tc gridSpan="3">
                  <a:txBody>
                    <a:bodyPr/>
                    <a:lstStyle/>
                    <a:p>
                      <a:pPr algn="ctr" fontAlgn="b"/>
                      <a:r>
                        <a:rPr lang="sv-SE" sz="1200" b="0" i="0" u="none" strike="noStrike">
                          <a:solidFill>
                            <a:srgbClr val="000000"/>
                          </a:solidFill>
                          <a:effectLst/>
                          <a:latin typeface="Aptos Narrow" panose="020B0004020202020204" pitchFamily="34" charset="0"/>
                        </a:rPr>
                        <a:t>thick/rough</a:t>
                      </a:r>
                    </a:p>
                  </a:txBody>
                  <a:tcPr marL="7144" marR="7144" marT="7144" marB="0" anchor="b"/>
                </a:tc>
                <a:tc hMerge="1">
                  <a:txBody>
                    <a:bodyPr/>
                    <a:lstStyle/>
                    <a:p>
                      <a:endParaRPr lang="en-GB"/>
                    </a:p>
                  </a:txBody>
                  <a:tcPr/>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14</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139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77</a:t>
                      </a:r>
                    </a:p>
                  </a:txBody>
                  <a:tcPr marL="7144" marR="7144" marT="7144" marB="0" anchor="b"/>
                </a:tc>
                <a:extLst>
                  <a:ext uri="{0D108BD9-81ED-4DB2-BD59-A6C34878D82A}">
                    <a16:rowId xmlns:a16="http://schemas.microsoft.com/office/drawing/2014/main" val="398485772"/>
                  </a:ext>
                </a:extLst>
              </a:tr>
              <a:tr h="166732">
                <a:tc>
                  <a:txBody>
                    <a:bodyPr/>
                    <a:lstStyle/>
                    <a:p>
                      <a:pPr algn="ctr" fontAlgn="b"/>
                      <a:r>
                        <a:rPr lang="sv-SE" sz="1200" b="0" i="0" u="none" strike="noStrike">
                          <a:solidFill>
                            <a:srgbClr val="000000"/>
                          </a:solidFill>
                          <a:effectLst/>
                          <a:latin typeface="Aptos Narrow" panose="020B0004020202020204" pitchFamily="34" charset="0"/>
                        </a:rPr>
                        <a:t>C5-33iC</a:t>
                      </a:r>
                    </a:p>
                  </a:txBody>
                  <a:tcPr marL="7144" marR="7144" marT="7144" marB="0" anchor="b"/>
                </a:tc>
                <a:tc gridSpan="3">
                  <a:txBody>
                    <a:bodyPr/>
                    <a:lstStyle/>
                    <a:p>
                      <a:pPr algn="ctr" fontAlgn="b"/>
                      <a:r>
                        <a:rPr lang="sv-SE" sz="1200" b="0" i="0" u="none" strike="noStrike">
                          <a:solidFill>
                            <a:srgbClr val="000000"/>
                          </a:solidFill>
                          <a:effectLst/>
                          <a:latin typeface="Aptos Narrow" panose="020B0004020202020204" pitchFamily="34" charset="0"/>
                        </a:rPr>
                        <a:t>thick/rough</a:t>
                      </a:r>
                    </a:p>
                  </a:txBody>
                  <a:tcPr marL="7144" marR="7144" marT="7144" marB="0" anchor="b"/>
                </a:tc>
                <a:tc hMerge="1">
                  <a:txBody>
                    <a:bodyPr/>
                    <a:lstStyle/>
                    <a:p>
                      <a:endParaRPr lang="en-GB"/>
                    </a:p>
                  </a:txBody>
                  <a:tcPr/>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15</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207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168</a:t>
                      </a:r>
                    </a:p>
                  </a:txBody>
                  <a:tcPr marL="7144" marR="7144" marT="7144" marB="0" anchor="b"/>
                </a:tc>
                <a:extLst>
                  <a:ext uri="{0D108BD9-81ED-4DB2-BD59-A6C34878D82A}">
                    <a16:rowId xmlns:a16="http://schemas.microsoft.com/office/drawing/2014/main" val="1691560936"/>
                  </a:ext>
                </a:extLst>
              </a:tr>
              <a:tr h="166732">
                <a:tc>
                  <a:txBody>
                    <a:bodyPr/>
                    <a:lstStyle/>
                    <a:p>
                      <a:pPr algn="ctr" fontAlgn="b"/>
                      <a:r>
                        <a:rPr lang="sv-SE" sz="1200" b="0" i="0" u="none" strike="noStrike">
                          <a:solidFill>
                            <a:srgbClr val="000000"/>
                          </a:solidFill>
                          <a:effectLst/>
                          <a:latin typeface="Aptos Narrow" panose="020B0004020202020204" pitchFamily="34" charset="0"/>
                        </a:rPr>
                        <a:t>C5-33iL</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251</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47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24</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268</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269</a:t>
                      </a:r>
                    </a:p>
                  </a:txBody>
                  <a:tcPr marL="7144" marR="7144" marT="7144" marB="0" anchor="b"/>
                </a:tc>
                <a:extLst>
                  <a:ext uri="{0D108BD9-81ED-4DB2-BD59-A6C34878D82A}">
                    <a16:rowId xmlns:a16="http://schemas.microsoft.com/office/drawing/2014/main" val="3186145676"/>
                  </a:ext>
                </a:extLst>
              </a:tr>
              <a:tr h="166732">
                <a:tc>
                  <a:txBody>
                    <a:bodyPr/>
                    <a:lstStyle/>
                    <a:p>
                      <a:pPr algn="ctr" fontAlgn="b"/>
                      <a:r>
                        <a:rPr lang="sv-SE" sz="1200" b="0" i="0" u="none" strike="noStrike">
                          <a:solidFill>
                            <a:srgbClr val="000000"/>
                          </a:solidFill>
                          <a:effectLst/>
                          <a:latin typeface="Aptos Narrow" panose="020B0004020202020204" pitchFamily="34" charset="0"/>
                        </a:rPr>
                        <a:t>C5-21oF</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517</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77</a:t>
                      </a:r>
                    </a:p>
                  </a:txBody>
                  <a:tcPr marL="7144" marR="7144" marT="7144" marB="0" anchor="b"/>
                </a:tc>
                <a:extLst>
                  <a:ext uri="{0D108BD9-81ED-4DB2-BD59-A6C34878D82A}">
                    <a16:rowId xmlns:a16="http://schemas.microsoft.com/office/drawing/2014/main" val="3476051497"/>
                  </a:ext>
                </a:extLst>
              </a:tr>
              <a:tr h="206558">
                <a:tc>
                  <a:txBody>
                    <a:bodyPr/>
                    <a:lstStyle/>
                    <a:p>
                      <a:pPr algn="ctr" fontAlgn="b"/>
                      <a:r>
                        <a:rPr lang="sv-SE" sz="1200" b="0" i="0" u="none" strike="noStrike">
                          <a:solidFill>
                            <a:srgbClr val="000000"/>
                          </a:solidFill>
                          <a:effectLst/>
                          <a:latin typeface="Aptos Narrow" panose="020B0004020202020204" pitchFamily="34" charset="0"/>
                        </a:rPr>
                        <a:t>C5-21oF</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643</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54</a:t>
                      </a: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11</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5</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73</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112</a:t>
                      </a:r>
                    </a:p>
                  </a:txBody>
                  <a:tcPr marL="7144" marR="7144" marT="7144" marB="0" anchor="b"/>
                </a:tc>
                <a:extLst>
                  <a:ext uri="{0D108BD9-81ED-4DB2-BD59-A6C34878D82A}">
                    <a16:rowId xmlns:a16="http://schemas.microsoft.com/office/drawing/2014/main" val="3537165997"/>
                  </a:ext>
                </a:extLst>
              </a:tr>
              <a:tr h="166732">
                <a:tc>
                  <a:txBody>
                    <a:bodyPr/>
                    <a:lstStyle/>
                    <a:p>
                      <a:pPr algn="ctr" fontAlgn="b"/>
                      <a:r>
                        <a:rPr lang="sv-SE" sz="1200" b="0" i="0" u="none" strike="noStrike">
                          <a:solidFill>
                            <a:srgbClr val="000000"/>
                          </a:solidFill>
                          <a:effectLst/>
                          <a:latin typeface="Aptos Narrow" panose="020B0004020202020204" pitchFamily="34" charset="0"/>
                        </a:rPr>
                        <a:t>C5-21oH</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65</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124</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40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23</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375</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703</a:t>
                      </a:r>
                    </a:p>
                  </a:txBody>
                  <a:tcPr marL="7144" marR="7144" marT="7144" marB="0" anchor="b"/>
                </a:tc>
                <a:extLst>
                  <a:ext uri="{0D108BD9-81ED-4DB2-BD59-A6C34878D82A}">
                    <a16:rowId xmlns:a16="http://schemas.microsoft.com/office/drawing/2014/main" val="361320782"/>
                  </a:ext>
                </a:extLst>
              </a:tr>
              <a:tr h="166732">
                <a:tc>
                  <a:txBody>
                    <a:bodyPr/>
                    <a:lstStyle/>
                    <a:p>
                      <a:pPr algn="ctr" fontAlgn="b"/>
                      <a:r>
                        <a:rPr lang="sv-SE" sz="1200" b="0" i="0" u="none" strike="noStrike">
                          <a:solidFill>
                            <a:srgbClr val="000000"/>
                          </a:solidFill>
                          <a:effectLst/>
                          <a:latin typeface="Aptos Narrow" panose="020B0004020202020204" pitchFamily="34" charset="0"/>
                        </a:rPr>
                        <a:t>C5-21oH</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65</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149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29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339</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938</a:t>
                      </a:r>
                    </a:p>
                  </a:txBody>
                  <a:tcPr marL="7144" marR="7144" marT="7144" marB="0" anchor="b"/>
                </a:tc>
                <a:extLst>
                  <a:ext uri="{0D108BD9-81ED-4DB2-BD59-A6C34878D82A}">
                    <a16:rowId xmlns:a16="http://schemas.microsoft.com/office/drawing/2014/main" val="499711372"/>
                  </a:ext>
                </a:extLst>
              </a:tr>
              <a:tr h="166732">
                <a:tc>
                  <a:txBody>
                    <a:bodyPr/>
                    <a:lstStyle/>
                    <a:p>
                      <a:pPr algn="ctr" fontAlgn="b"/>
                      <a:r>
                        <a:rPr lang="sv-SE" sz="1200" b="0" i="0" u="none" strike="noStrike">
                          <a:solidFill>
                            <a:srgbClr val="000000"/>
                          </a:solidFill>
                          <a:effectLst/>
                          <a:latin typeface="Aptos Narrow" panose="020B0004020202020204" pitchFamily="34" charset="0"/>
                        </a:rPr>
                        <a:t>C5-33iJ</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857</a:t>
                      </a:r>
                    </a:p>
                  </a:txBody>
                  <a:tcPr marL="7144" marR="7144" marT="7144" marB="0" anchor="b"/>
                </a:tc>
                <a:tc gridSpan="2">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90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8</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12</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8</a:t>
                      </a:r>
                    </a:p>
                  </a:txBody>
                  <a:tcPr marL="7144" marR="7144" marT="7144" marB="0" anchor="b"/>
                </a:tc>
                <a:extLst>
                  <a:ext uri="{0D108BD9-81ED-4DB2-BD59-A6C34878D82A}">
                    <a16:rowId xmlns:a16="http://schemas.microsoft.com/office/drawing/2014/main" val="1288465950"/>
                  </a:ext>
                </a:extLst>
              </a:tr>
              <a:tr h="166732">
                <a:tc>
                  <a:txBody>
                    <a:bodyPr/>
                    <a:lstStyle/>
                    <a:p>
                      <a:pPr algn="ctr" fontAlgn="b"/>
                      <a:r>
                        <a:rPr lang="sv-SE" sz="1200" b="0" i="0" u="none" strike="noStrike">
                          <a:solidFill>
                            <a:srgbClr val="000000"/>
                          </a:solidFill>
                          <a:effectLst/>
                          <a:latin typeface="Aptos Narrow" panose="020B0004020202020204" pitchFamily="34" charset="0"/>
                        </a:rPr>
                        <a:t>C5-33iJ</a:t>
                      </a: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918</a:t>
                      </a:r>
                    </a:p>
                  </a:txBody>
                  <a:tcPr marL="7144" marR="7144" marT="7144" marB="0" anchor="b"/>
                </a:tc>
                <a:tc gridSpan="2">
                  <a:txBody>
                    <a:bodyPr/>
                    <a:lstStyle/>
                    <a:p>
                      <a:pPr algn="ctr" fontAlgn="b"/>
                      <a:endParaRPr lang="sv-SE" sz="1200" b="0" i="0" u="none" strike="noStrike" dirty="0">
                        <a:solidFill>
                          <a:srgbClr val="000000"/>
                        </a:solidFill>
                        <a:effectLst/>
                        <a:latin typeface="Aptos Narrow" panose="020B0004020202020204" pitchFamily="34" charset="0"/>
                      </a:endParaRPr>
                    </a:p>
                  </a:txBody>
                  <a:tcPr marL="7144" marR="7144" marT="7144" marB="0" anchor="b"/>
                </a:tc>
                <a:tc hMerge="1">
                  <a:txBody>
                    <a:bodyPr/>
                    <a:lstStyle/>
                    <a:p>
                      <a:pPr algn="ctr" fontAlgn="b"/>
                      <a:endParaRPr lang="sv-SE" sz="1200" b="0"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86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0</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6</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17</a:t>
                      </a:r>
                    </a:p>
                  </a:txBody>
                  <a:tcPr marL="7144" marR="7144" marT="7144" marB="0" anchor="b"/>
                </a:tc>
                <a:tc>
                  <a:txBody>
                    <a:bodyPr/>
                    <a:lstStyle/>
                    <a:p>
                      <a:pPr algn="ctr" fontAlgn="b"/>
                      <a:r>
                        <a:rPr lang="sv-SE" sz="1200" b="0" i="0" u="none" strike="noStrike">
                          <a:solidFill>
                            <a:srgbClr val="000000"/>
                          </a:solidFill>
                          <a:effectLst/>
                          <a:latin typeface="Aptos Narrow" panose="020B0004020202020204" pitchFamily="34" charset="0"/>
                        </a:rPr>
                        <a:t>70</a:t>
                      </a:r>
                    </a:p>
                  </a:txBody>
                  <a:tcPr marL="7144" marR="7144" marT="7144" marB="0" anchor="b"/>
                </a:tc>
                <a:tc>
                  <a:txBody>
                    <a:bodyPr/>
                    <a:lstStyle/>
                    <a:p>
                      <a:pPr algn="ctr" fontAlgn="b"/>
                      <a:r>
                        <a:rPr lang="sv-SE" sz="1200" b="0" i="0" u="none" strike="noStrike" dirty="0">
                          <a:solidFill>
                            <a:srgbClr val="000000"/>
                          </a:solidFill>
                          <a:effectLst/>
                          <a:latin typeface="Aptos Narrow" panose="020B0004020202020204" pitchFamily="34" charset="0"/>
                        </a:rPr>
                        <a:t>9</a:t>
                      </a:r>
                    </a:p>
                  </a:txBody>
                  <a:tcPr marL="7144" marR="7144" marT="7144" marB="0" anchor="b"/>
                </a:tc>
                <a:extLst>
                  <a:ext uri="{0D108BD9-81ED-4DB2-BD59-A6C34878D82A}">
                    <a16:rowId xmlns:a16="http://schemas.microsoft.com/office/drawing/2014/main" val="3168264881"/>
                  </a:ext>
                </a:extLst>
              </a:tr>
            </a:tbl>
          </a:graphicData>
        </a:graphic>
      </p:graphicFrame>
      <p:sp>
        <p:nvSpPr>
          <p:cNvPr id="10" name="Textfeld 4">
            <a:extLst>
              <a:ext uri="{FF2B5EF4-FFF2-40B4-BE49-F238E27FC236}">
                <a16:creationId xmlns:a16="http://schemas.microsoft.com/office/drawing/2014/main" id="{47F1C28D-B653-6E70-111C-1DC38F7D05F1}"/>
              </a:ext>
            </a:extLst>
          </p:cNvPr>
          <p:cNvSpPr txBox="1"/>
          <p:nvPr/>
        </p:nvSpPr>
        <p:spPr>
          <a:xfrm>
            <a:off x="96871" y="1701557"/>
            <a:ext cx="4110988" cy="3149067"/>
          </a:xfrm>
          <a:prstGeom prst="rect">
            <a:avLst/>
          </a:prstGeom>
          <a:noFill/>
          <a:ln w="12700">
            <a:noFill/>
          </a:ln>
        </p:spPr>
        <p:txBody>
          <a:bodyPr wrap="square" rtlCol="0">
            <a:spAutoFit/>
          </a:bodyPr>
          <a:lstStyle/>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Surface composition and depth profiles using ion beam analysis, with focus on RBS and TOF-ERDA.</a:t>
            </a:r>
          </a:p>
          <a:p>
            <a:pPr marL="214313" indent="-214313">
              <a:lnSpc>
                <a:spcPct val="113000"/>
              </a:lnSpc>
              <a:buFont typeface="Wingdings" panose="05000000000000000000" pitchFamily="2" charset="2"/>
              <a:buChar char="§"/>
            </a:pPr>
            <a:r>
              <a:rPr lang="en-US" altLang="en-US" sz="1600" b="1" i="1" dirty="0">
                <a:solidFill>
                  <a:srgbClr val="00B050"/>
                </a:solidFill>
                <a:cs typeface="Arial" panose="020B0604020202020204" pitchFamily="34" charset="0"/>
              </a:rPr>
              <a:t>Resonant-NRA at low energies combined with RBS </a:t>
            </a:r>
            <a:r>
              <a:rPr lang="en-US" altLang="en-US" sz="1600" dirty="0">
                <a:cs typeface="Arial" panose="020B0604020202020204" pitchFamily="34" charset="0"/>
              </a:rPr>
              <a:t>performed in selected samples to obtain high-sensitivity and high-resolution boron depth profiles.</a:t>
            </a:r>
          </a:p>
          <a:p>
            <a:endParaRPr lang="en-US" altLang="en-US" sz="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Completion of characterization of C4-C5 tiles (SP-B 2023 report)</a:t>
            </a:r>
          </a:p>
        </p:txBody>
      </p:sp>
      <p:sp>
        <p:nvSpPr>
          <p:cNvPr id="11" name="TextBox 10">
            <a:extLst>
              <a:ext uri="{FF2B5EF4-FFF2-40B4-BE49-F238E27FC236}">
                <a16:creationId xmlns:a16="http://schemas.microsoft.com/office/drawing/2014/main" id="{69F926DA-3E44-49FC-CA8E-BC0ADDF07AAC}"/>
              </a:ext>
            </a:extLst>
          </p:cNvPr>
          <p:cNvSpPr txBox="1"/>
          <p:nvPr/>
        </p:nvSpPr>
        <p:spPr bwMode="auto">
          <a:xfrm>
            <a:off x="10482878" y="6145549"/>
            <a:ext cx="1709122" cy="338554"/>
          </a:xfrm>
          <a:prstGeom prst="rect">
            <a:avLst/>
          </a:prstGeom>
          <a:noFill/>
        </p:spPr>
        <p:txBody>
          <a:bodyPr wrap="none" rtlCol="0">
            <a:spAutoFit/>
          </a:bodyPr>
          <a:lstStyle/>
          <a:p>
            <a:r>
              <a:rPr lang="fi-FI" sz="1600" b="1" dirty="0"/>
              <a:t>P. Petersson et al.</a:t>
            </a:r>
          </a:p>
        </p:txBody>
      </p:sp>
    </p:spTree>
    <p:extLst>
      <p:ext uri="{BB962C8B-B14F-4D97-AF65-F5344CB8AC3E}">
        <p14:creationId xmlns:p14="http://schemas.microsoft.com/office/powerpoint/2010/main" val="45433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737FC-9942-28EF-41F2-C54FD1039CD2}"/>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E8170458-F284-CC30-9BE8-9CCE825159A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5" name="Titre 1">
            <a:extLst>
              <a:ext uri="{FF2B5EF4-FFF2-40B4-BE49-F238E27FC236}">
                <a16:creationId xmlns:a16="http://schemas.microsoft.com/office/drawing/2014/main" id="{478F1508-DD11-43CD-25B6-ED8F3C42A55D}"/>
              </a:ext>
            </a:extLst>
          </p:cNvPr>
          <p:cNvSpPr>
            <a:spLocks noGrp="1"/>
          </p:cNvSpPr>
          <p:nvPr>
            <p:ph type="title"/>
          </p:nvPr>
        </p:nvSpPr>
        <p:spPr>
          <a:xfrm>
            <a:off x="983432" y="192515"/>
            <a:ext cx="10871400" cy="457200"/>
          </a:xfrm>
        </p:spPr>
        <p:txBody>
          <a:bodyPr/>
          <a:lstStyle/>
          <a:p>
            <a:r>
              <a:rPr lang="fr-FR" dirty="0"/>
              <a:t>SP B.2: Pre-analyses of AUG </a:t>
            </a:r>
            <a:r>
              <a:rPr lang="fr-FR" dirty="0" err="1"/>
              <a:t>tiles</a:t>
            </a:r>
            <a:r>
              <a:rPr lang="fr-FR" dirty="0"/>
              <a:t> and </a:t>
            </a:r>
            <a:r>
              <a:rPr lang="fr-FR" dirty="0" err="1"/>
              <a:t>samples</a:t>
            </a:r>
            <a:r>
              <a:rPr lang="fr-FR" dirty="0"/>
              <a:t> </a:t>
            </a:r>
            <a:r>
              <a:rPr lang="en-US" dirty="0"/>
              <a:t>(MPG)</a:t>
            </a:r>
            <a:br>
              <a:rPr lang="en-US" dirty="0"/>
            </a:br>
            <a:r>
              <a:rPr lang="en-US" dirty="0"/>
              <a:t>SP B.2: Deposition profiles of B and D on AUG samples (VTT)</a:t>
            </a:r>
            <a:endParaRPr lang="fr-FR" dirty="0"/>
          </a:p>
        </p:txBody>
      </p:sp>
      <p:sp>
        <p:nvSpPr>
          <p:cNvPr id="6" name="Textfeld 2">
            <a:extLst>
              <a:ext uri="{FF2B5EF4-FFF2-40B4-BE49-F238E27FC236}">
                <a16:creationId xmlns:a16="http://schemas.microsoft.com/office/drawing/2014/main" id="{04C7B984-97CB-E8C7-0027-D22E90BFEA24}"/>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2">
            <a:extLst>
              <a:ext uri="{FF2B5EF4-FFF2-40B4-BE49-F238E27FC236}">
                <a16:creationId xmlns:a16="http://schemas.microsoft.com/office/drawing/2014/main" id="{AC438BF7-9DB9-5DB6-83D6-542CFCCB04A3}"/>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00B05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8" name="Textfeld 4">
            <a:extLst>
              <a:ext uri="{FF2B5EF4-FFF2-40B4-BE49-F238E27FC236}">
                <a16:creationId xmlns:a16="http://schemas.microsoft.com/office/drawing/2014/main" id="{F5B823A0-9C37-CA8E-F1F9-978C0332AE5B}"/>
              </a:ext>
            </a:extLst>
          </p:cNvPr>
          <p:cNvSpPr txBox="1"/>
          <p:nvPr/>
        </p:nvSpPr>
        <p:spPr>
          <a:xfrm>
            <a:off x="107504" y="712451"/>
            <a:ext cx="11714960" cy="438382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the </a:t>
            </a:r>
            <a:r>
              <a:rPr lang="en-US" altLang="en-US" sz="1600" b="1" i="1" dirty="0">
                <a:solidFill>
                  <a:srgbClr val="00B050"/>
                </a:solidFill>
                <a:cs typeface="Arial" panose="020B0604020202020204" pitchFamily="34" charset="0"/>
              </a:rPr>
              <a:t>boron deposition on AUG </a:t>
            </a:r>
            <a:r>
              <a:rPr lang="en-US" altLang="en-US" sz="1600" dirty="0">
                <a:cs typeface="Arial" panose="020B0604020202020204" pitchFamily="34" charset="0"/>
              </a:rPr>
              <a:t>tiles on different toroidal positions and samples on the manipulators - following </a:t>
            </a:r>
            <a:r>
              <a:rPr lang="en-US" altLang="en-US" sz="1600" dirty="0" err="1">
                <a:cs typeface="Arial" panose="020B0604020202020204" pitchFamily="34" charset="0"/>
              </a:rPr>
              <a:t>boronisations</a:t>
            </a:r>
            <a:endParaRPr lang="en-US" altLang="en-US" sz="1600" dirty="0">
              <a:cs typeface="Arial" panose="020B0604020202020204" pitchFamily="34" charset="0"/>
            </a:endParaRP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erosion of ICRH limiter tiles </a:t>
            </a:r>
          </a:p>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sz="1600" dirty="0"/>
              <a:t>Perform surface analyses for erosion/deposition and surface-modification patterns on wall components retrieved from AUG</a:t>
            </a:r>
            <a:r>
              <a:rPr lang="en-US" altLang="en-US" sz="1600" dirty="0">
                <a:cs typeface="Arial" panose="020B0604020202020204" pitchFamily="34" charset="0"/>
              </a:rPr>
              <a:t> </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err="1">
                <a:cs typeface="Arial" panose="020B0604020202020204" pitchFamily="34" charset="0"/>
              </a:rPr>
              <a:t>Pre-characterisation</a:t>
            </a:r>
            <a:r>
              <a:rPr lang="fi-FI" altLang="en-US" sz="1600" dirty="0">
                <a:cs typeface="Arial" panose="020B0604020202020204" pitchFamily="34" charset="0"/>
              </a:rPr>
              <a:t> </a:t>
            </a:r>
            <a:r>
              <a:rPr lang="fi-FI" altLang="en-US" sz="1600" dirty="0" err="1">
                <a:cs typeface="Arial" panose="020B0604020202020204" pitchFamily="34" charset="0"/>
              </a:rPr>
              <a:t>by</a:t>
            </a:r>
            <a:r>
              <a:rPr lang="fi-FI" altLang="en-US" sz="1600" dirty="0">
                <a:cs typeface="Arial" panose="020B0604020202020204" pitchFamily="34" charset="0"/>
              </a:rPr>
              <a:t> SEM and IBA measurements on (i) 10 W-coated AUG graphite tiles on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heat</a:t>
            </a:r>
            <a:r>
              <a:rPr lang="fi-FI" altLang="en-US" sz="1600" dirty="0">
                <a:cs typeface="Arial" panose="020B0604020202020204" pitchFamily="34" charset="0"/>
              </a:rPr>
              <a:t> shield, baffle, dome and outer </a:t>
            </a:r>
            <a:r>
              <a:rPr lang="fi-FI" altLang="en-US" sz="1600" dirty="0" err="1">
                <a:cs typeface="Arial" panose="020B0604020202020204" pitchFamily="34" charset="0"/>
              </a:rPr>
              <a:t>mid</a:t>
            </a:r>
            <a:r>
              <a:rPr lang="fi-FI" altLang="en-US" sz="1600" dirty="0">
                <a:cs typeface="Arial" panose="020B0604020202020204" pitchFamily="34" charset="0"/>
              </a:rPr>
              <a:t> </a:t>
            </a:r>
            <a:r>
              <a:rPr lang="fi-FI" altLang="en-US" sz="1600" dirty="0" err="1">
                <a:cs typeface="Arial" panose="020B0604020202020204" pitchFamily="34" charset="0"/>
              </a:rPr>
              <a:t>plane</a:t>
            </a:r>
            <a:r>
              <a:rPr lang="fi-FI" altLang="en-US" sz="1600" dirty="0">
                <a:cs typeface="Arial" panose="020B0604020202020204" pitchFamily="34" charset="0"/>
              </a:rPr>
              <a:t>, (ii) </a:t>
            </a:r>
            <a:r>
              <a:rPr lang="fi-FI" altLang="en-US" sz="1600" dirty="0" err="1">
                <a:cs typeface="Arial" panose="020B0604020202020204" pitchFamily="34" charset="0"/>
              </a:rPr>
              <a:t>two</a:t>
            </a:r>
            <a:r>
              <a:rPr lang="fi-FI" altLang="en-US" sz="1600" dirty="0">
                <a:cs typeface="Arial" panose="020B0604020202020204" pitchFamily="34" charset="0"/>
              </a:rPr>
              <a:t> Mo-coated ICRH limiter </a:t>
            </a:r>
            <a:r>
              <a:rPr lang="fi-FI" altLang="en-US" sz="1600" dirty="0" err="1">
                <a:cs typeface="Arial" panose="020B0604020202020204" pitchFamily="34" charset="0"/>
              </a:rPr>
              <a:t>graphite</a:t>
            </a:r>
            <a:r>
              <a:rPr lang="fi-FI" altLang="en-US" sz="1600" dirty="0">
                <a:cs typeface="Arial" panose="020B0604020202020204" pitchFamily="34" charset="0"/>
              </a:rPr>
              <a:t> </a:t>
            </a:r>
            <a:r>
              <a:rPr lang="fi-FI" altLang="en-US" sz="1600" dirty="0" err="1">
                <a:cs typeface="Arial" panose="020B0604020202020204" pitchFamily="34" charset="0"/>
              </a:rPr>
              <a:t>tiles</a:t>
            </a:r>
            <a:r>
              <a:rPr lang="fi-FI" altLang="en-US" sz="1600" dirty="0">
                <a:cs typeface="Arial" panose="020B0604020202020204" pitchFamily="34" charset="0"/>
              </a:rPr>
              <a:t>, and (iii) </a:t>
            </a:r>
            <a:r>
              <a:rPr lang="fi-FI" altLang="en-US" sz="1600" dirty="0" err="1">
                <a:cs typeface="Arial" panose="020B0604020202020204" pitchFamily="34" charset="0"/>
              </a:rPr>
              <a:t>samples</a:t>
            </a:r>
            <a:r>
              <a:rPr lang="fi-FI" altLang="en-US" sz="1600" dirty="0">
                <a:cs typeface="Arial" panose="020B0604020202020204" pitchFamily="34" charset="0"/>
              </a:rPr>
              <a:t> to </a:t>
            </a:r>
            <a:r>
              <a:rPr lang="fi-FI" altLang="en-US" sz="1600" dirty="0" err="1">
                <a:cs typeface="Arial" panose="020B0604020202020204" pitchFamily="34" charset="0"/>
              </a:rPr>
              <a:t>be</a:t>
            </a:r>
            <a:r>
              <a:rPr lang="fi-FI" altLang="en-US" sz="1600" dirty="0">
                <a:cs typeface="Arial" panose="020B0604020202020204" pitchFamily="34" charset="0"/>
              </a:rPr>
              <a:t> </a:t>
            </a:r>
            <a:r>
              <a:rPr lang="fi-FI" altLang="en-US" sz="1600" dirty="0" err="1">
                <a:cs typeface="Arial" panose="020B0604020202020204" pitchFamily="34" charset="0"/>
              </a:rPr>
              <a:t>mounted</a:t>
            </a:r>
            <a:r>
              <a:rPr lang="fi-FI" altLang="en-US" sz="1600" dirty="0">
                <a:cs typeface="Arial" panose="020B0604020202020204" pitchFamily="34" charset="0"/>
              </a:rPr>
              <a:t> on </a:t>
            </a:r>
            <a:r>
              <a:rPr lang="fi-FI" altLang="en-US" sz="1600" dirty="0" err="1">
                <a:cs typeface="Arial" panose="020B0604020202020204" pitchFamily="34" charset="0"/>
              </a:rPr>
              <a:t>the</a:t>
            </a:r>
            <a:r>
              <a:rPr lang="fi-FI" altLang="en-US" sz="1600" dirty="0">
                <a:cs typeface="Arial" panose="020B0604020202020204" pitchFamily="34" charset="0"/>
              </a:rPr>
              <a:t> AUG </a:t>
            </a:r>
            <a:r>
              <a:rPr lang="fi-FI" altLang="en-US" sz="1600" dirty="0" err="1">
                <a:cs typeface="Arial" panose="020B0604020202020204" pitchFamily="34" charset="0"/>
              </a:rPr>
              <a:t>manipulators</a:t>
            </a:r>
            <a:r>
              <a:rPr lang="fi-FI" altLang="en-US" sz="1600" dirty="0">
                <a:cs typeface="Arial" panose="020B0604020202020204" pitchFamily="34" charset="0"/>
              </a:rPr>
              <a:t> for </a:t>
            </a:r>
            <a:r>
              <a:rPr lang="fi-FI" altLang="en-US" sz="1600" dirty="0" err="1">
                <a:cs typeface="Arial" panose="020B0604020202020204" pitchFamily="34" charset="0"/>
              </a:rPr>
              <a:t>experiments</a:t>
            </a:r>
            <a:endParaRPr lang="fi-FI" altLang="en-US" sz="1600" dirty="0">
              <a:cs typeface="Arial" panose="020B0604020202020204" pitchFamily="34" charset="0"/>
            </a:endParaRP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Post </a:t>
            </a:r>
            <a:r>
              <a:rPr lang="fi-FI" altLang="en-US" sz="1600" dirty="0" err="1">
                <a:cs typeface="Arial" panose="020B0604020202020204" pitchFamily="34" charset="0"/>
              </a:rPr>
              <a:t>exposure</a:t>
            </a:r>
            <a:r>
              <a:rPr lang="fi-FI" altLang="en-US" sz="1600" dirty="0">
                <a:cs typeface="Arial" panose="020B0604020202020204" pitchFamily="34" charset="0"/>
              </a:rPr>
              <a:t> </a:t>
            </a:r>
            <a:r>
              <a:rPr lang="fi-FI" altLang="en-US" sz="1600" dirty="0" err="1">
                <a:cs typeface="Arial" panose="020B0604020202020204" pitchFamily="34" charset="0"/>
              </a:rPr>
              <a:t>characterization</a:t>
            </a:r>
            <a:r>
              <a:rPr lang="fi-FI" altLang="en-US" sz="1600" dirty="0">
                <a:cs typeface="Arial" panose="020B0604020202020204" pitchFamily="34" charset="0"/>
              </a:rPr>
              <a:t> of </a:t>
            </a:r>
            <a:r>
              <a:rPr lang="fi-FI" altLang="en-US" sz="1600" dirty="0" err="1">
                <a:cs typeface="Arial" panose="020B0604020202020204" pitchFamily="34" charset="0"/>
              </a:rPr>
              <a:t>the</a:t>
            </a:r>
            <a:r>
              <a:rPr lang="fi-FI" altLang="en-US" sz="1600" dirty="0">
                <a:cs typeface="Arial" panose="020B0604020202020204" pitchFamily="34" charset="0"/>
              </a:rPr>
              <a:t> </a:t>
            </a:r>
            <a:r>
              <a:rPr lang="fi-FI" altLang="en-US" sz="1600" dirty="0" err="1">
                <a:cs typeface="Arial" panose="020B0604020202020204" pitchFamily="34" charset="0"/>
              </a:rPr>
              <a:t>manipulator</a:t>
            </a:r>
            <a:r>
              <a:rPr lang="fi-FI" altLang="en-US" sz="1600" dirty="0">
                <a:cs typeface="Arial" panose="020B0604020202020204" pitchFamily="34" charset="0"/>
              </a:rPr>
              <a:t> </a:t>
            </a:r>
            <a:r>
              <a:rPr lang="fi-FI" altLang="en-US" sz="1600" dirty="0" err="1">
                <a:cs typeface="Arial" panose="020B0604020202020204" pitchFamily="34" charset="0"/>
              </a:rPr>
              <a:t>samples</a:t>
            </a:r>
            <a:r>
              <a:rPr lang="fi-FI" altLang="en-US" sz="1600" dirty="0">
                <a:cs typeface="Arial" panose="020B0604020202020204" pitchFamily="34" charset="0"/>
              </a:rPr>
              <a:t> – </a:t>
            </a:r>
            <a:r>
              <a:rPr lang="fi-FI" altLang="en-US" sz="1600" b="1" dirty="0" err="1">
                <a:solidFill>
                  <a:srgbClr val="FFC000"/>
                </a:solidFill>
                <a:cs typeface="Arial" panose="020B0604020202020204" pitchFamily="34" charset="0"/>
              </a:rPr>
              <a:t>delayed</a:t>
            </a:r>
            <a:endParaRPr lang="en-US" altLang="en-US" sz="1600" dirty="0">
              <a:cs typeface="Arial" panose="020B0604020202020204" pitchFamily="34" charset="0"/>
            </a:endParaRP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All tiles were pre-characterized by SEM (marker and µm-ruler prepared)</a:t>
            </a:r>
          </a:p>
          <a:p>
            <a:pPr marL="171450" indent="-171450">
              <a:buFont typeface="Wingdings" panose="05000000000000000000" pitchFamily="2" charset="2"/>
              <a:buChar char="§"/>
            </a:pPr>
            <a:r>
              <a:rPr lang="en-US" altLang="en-US" sz="1600" dirty="0">
                <a:cs typeface="Arial" panose="020B0604020202020204" pitchFamily="34" charset="0"/>
              </a:rPr>
              <a:t>The Mo-coated ICRH limiter graphite tiles and manipulator samples were analyzed by IBA </a:t>
            </a:r>
          </a:p>
          <a:p>
            <a:pPr marL="171450" indent="-171450">
              <a:buFont typeface="Wingdings" panose="05000000000000000000" pitchFamily="2" charset="2"/>
              <a:buChar char="§"/>
            </a:pPr>
            <a:r>
              <a:rPr lang="en-US" altLang="en-US" sz="1600" b="1" dirty="0">
                <a:solidFill>
                  <a:srgbClr val="7030A0"/>
                </a:solidFill>
                <a:cs typeface="Arial" panose="020B0604020202020204" pitchFamily="34" charset="0"/>
              </a:rPr>
              <a:t>All samples and tiles expected for post-exposure analyses in 2025 after experiments done and AUG campaign completed</a:t>
            </a:r>
          </a:p>
        </p:txBody>
      </p:sp>
      <p:sp>
        <p:nvSpPr>
          <p:cNvPr id="9" name="TextBox 8">
            <a:extLst>
              <a:ext uri="{FF2B5EF4-FFF2-40B4-BE49-F238E27FC236}">
                <a16:creationId xmlns:a16="http://schemas.microsoft.com/office/drawing/2014/main" id="{5871169A-F8DA-8F95-D837-F2E931FAD54C}"/>
              </a:ext>
            </a:extLst>
          </p:cNvPr>
          <p:cNvSpPr txBox="1"/>
          <p:nvPr/>
        </p:nvSpPr>
        <p:spPr bwMode="auto">
          <a:xfrm>
            <a:off x="10657528" y="5922574"/>
            <a:ext cx="1526380" cy="584775"/>
          </a:xfrm>
          <a:prstGeom prst="rect">
            <a:avLst/>
          </a:prstGeom>
          <a:noFill/>
        </p:spPr>
        <p:txBody>
          <a:bodyPr wrap="none" rtlCol="0">
            <a:spAutoFit/>
          </a:bodyPr>
          <a:lstStyle/>
          <a:p>
            <a:r>
              <a:rPr lang="fi-FI" sz="1600" b="1" dirty="0"/>
              <a:t>M. Balden et al.</a:t>
            </a:r>
          </a:p>
          <a:p>
            <a:r>
              <a:rPr lang="fi-FI" sz="1600" b="1" dirty="0"/>
              <a:t>A. Hakola et al.</a:t>
            </a:r>
          </a:p>
        </p:txBody>
      </p:sp>
    </p:spTree>
    <p:extLst>
      <p:ext uri="{BB962C8B-B14F-4D97-AF65-F5344CB8AC3E}">
        <p14:creationId xmlns:p14="http://schemas.microsoft.com/office/powerpoint/2010/main" val="97697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650AD7-313F-753B-D610-FC403E7F25CB}"/>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7B54764E-3C4B-2137-9115-3A458995CDF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5" name="Titre 1">
            <a:extLst>
              <a:ext uri="{FF2B5EF4-FFF2-40B4-BE49-F238E27FC236}">
                <a16:creationId xmlns:a16="http://schemas.microsoft.com/office/drawing/2014/main" id="{FCDFFA74-A80A-F7DF-20E8-28D7AE92A32D}"/>
              </a:ext>
            </a:extLst>
          </p:cNvPr>
          <p:cNvSpPr>
            <a:spLocks noGrp="1"/>
          </p:cNvSpPr>
          <p:nvPr>
            <p:ph type="title"/>
          </p:nvPr>
        </p:nvSpPr>
        <p:spPr>
          <a:xfrm>
            <a:off x="983432" y="192515"/>
            <a:ext cx="9451776" cy="457200"/>
          </a:xfrm>
        </p:spPr>
        <p:txBody>
          <a:bodyPr/>
          <a:lstStyle/>
          <a:p>
            <a:r>
              <a:rPr lang="fr-FR" dirty="0" err="1"/>
              <a:t>Where</a:t>
            </a:r>
            <a:r>
              <a:rPr lang="fr-FR" dirty="0"/>
              <a:t> are </a:t>
            </a:r>
            <a:r>
              <a:rPr lang="fr-FR" dirty="0" err="1"/>
              <a:t>we</a:t>
            </a:r>
            <a:r>
              <a:rPr lang="fr-FR" dirty="0"/>
              <a:t> </a:t>
            </a:r>
            <a:r>
              <a:rPr lang="fr-FR" dirty="0" err="1"/>
              <a:t>with</a:t>
            </a:r>
            <a:r>
              <a:rPr lang="fr-FR" dirty="0"/>
              <a:t> the SP B </a:t>
            </a:r>
            <a:r>
              <a:rPr lang="fr-FR" dirty="0" err="1"/>
              <a:t>activities</a:t>
            </a:r>
            <a:r>
              <a:rPr lang="fr-FR" dirty="0"/>
              <a:t>?</a:t>
            </a:r>
          </a:p>
        </p:txBody>
      </p:sp>
      <p:sp>
        <p:nvSpPr>
          <p:cNvPr id="6" name="Textfeld 4">
            <a:extLst>
              <a:ext uri="{FF2B5EF4-FFF2-40B4-BE49-F238E27FC236}">
                <a16:creationId xmlns:a16="http://schemas.microsoft.com/office/drawing/2014/main" id="{0646FE6D-DCCA-2D50-98A7-B1E6B8079E2B}"/>
              </a:ext>
            </a:extLst>
          </p:cNvPr>
          <p:cNvSpPr txBox="1"/>
          <p:nvPr/>
        </p:nvSpPr>
        <p:spPr>
          <a:xfrm>
            <a:off x="147881" y="852529"/>
            <a:ext cx="11896237" cy="4022383"/>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Generally</a:t>
            </a:r>
            <a:r>
              <a:rPr lang="fi-FI" sz="1600" dirty="0">
                <a:cs typeface="Arial" panose="020B0604020202020204" pitchFamily="34" charset="0"/>
              </a:rPr>
              <a:t>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has</a:t>
            </a:r>
            <a:r>
              <a:rPr lang="fi-FI" sz="1600" dirty="0">
                <a:cs typeface="Arial" panose="020B0604020202020204" pitchFamily="34" charset="0"/>
              </a:rPr>
              <a:t> </a:t>
            </a:r>
            <a:r>
              <a:rPr lang="fi-FI" sz="1600" b="1" dirty="0" err="1">
                <a:solidFill>
                  <a:srgbClr val="FF0000"/>
                </a:solidFill>
                <a:cs typeface="Arial" panose="020B0604020202020204" pitchFamily="34" charset="0"/>
              </a:rPr>
              <a:t>progressed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more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slowly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than</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anticipated</a:t>
            </a:r>
            <a:r>
              <a:rPr lang="fi-FI" sz="1600" b="1" dirty="0">
                <a:solidFill>
                  <a:srgbClr val="FF0000"/>
                </a:solidFill>
                <a:cs typeface="Arial" panose="020B0604020202020204" pitchFamily="34" charset="0"/>
              </a:rPr>
              <a:t> </a:t>
            </a:r>
            <a:r>
              <a:rPr lang="fi-FI" sz="1600" dirty="0">
                <a:cs typeface="Arial" panose="020B0604020202020204" pitchFamily="34" charset="0"/>
              </a:rPr>
              <a:t>in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midterm</a:t>
            </a:r>
            <a:r>
              <a:rPr lang="fi-FI" sz="1600" dirty="0">
                <a:cs typeface="Arial" panose="020B0604020202020204" pitchFamily="34" charset="0"/>
              </a:rPr>
              <a:t> </a:t>
            </a:r>
            <a:r>
              <a:rPr lang="fi-FI" sz="1600" dirty="0" err="1">
                <a:cs typeface="Arial" panose="020B0604020202020204" pitchFamily="34" charset="0"/>
              </a:rPr>
              <a:t>meeting</a:t>
            </a:r>
            <a:r>
              <a:rPr lang="fi-FI" sz="1600" dirty="0">
                <a:cs typeface="Arial" panose="020B0604020202020204" pitchFamily="34" charset="0"/>
              </a:rPr>
              <a:t> in </a:t>
            </a:r>
            <a:r>
              <a:rPr lang="fi-FI" sz="1600" dirty="0" err="1">
                <a:cs typeface="Arial" panose="020B0604020202020204" pitchFamily="34" charset="0"/>
              </a:rPr>
              <a:t>April</a:t>
            </a:r>
            <a:endParaRPr lang="fi-FI" sz="16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W </a:t>
            </a:r>
            <a:r>
              <a:rPr lang="fi-FI" sz="1400" dirty="0" err="1">
                <a:cs typeface="Arial" panose="020B0604020202020204" pitchFamily="34" charset="0"/>
              </a:rPr>
              <a:t>program</a:t>
            </a:r>
            <a:r>
              <a:rPr lang="fi-FI" sz="1400" dirty="0">
                <a:cs typeface="Arial" panose="020B0604020202020204" pitchFamily="34" charset="0"/>
              </a:rPr>
              <a:t> (SP  B.1 + SP B.4) </a:t>
            </a:r>
            <a:r>
              <a:rPr lang="fi-FI" sz="1400" dirty="0" err="1">
                <a:cs typeface="Arial" panose="020B0604020202020204" pitchFamily="34" charset="0"/>
              </a:rPr>
              <a:t>fixed</a:t>
            </a:r>
            <a:r>
              <a:rPr lang="fi-FI" sz="1400" dirty="0">
                <a:cs typeface="Arial" panose="020B0604020202020204" pitchFamily="34" charset="0"/>
              </a:rPr>
              <a:t> in </a:t>
            </a:r>
            <a:r>
              <a:rPr lang="fi-FI" sz="1400" dirty="0" err="1">
                <a:cs typeface="Arial" panose="020B0604020202020204" pitchFamily="34" charset="0"/>
              </a:rPr>
              <a:t>May-June</a:t>
            </a:r>
            <a:r>
              <a:rPr lang="fi-FI" sz="1400" dirty="0">
                <a:cs typeface="Arial" panose="020B0604020202020204" pitchFamily="34" charset="0"/>
              </a:rPr>
              <a:t> </a:t>
            </a:r>
            <a:r>
              <a:rPr lang="fi-FI" sz="1400" dirty="0" err="1">
                <a:cs typeface="Arial" panose="020B0604020202020204" pitchFamily="34" charset="0"/>
              </a:rPr>
              <a:t>while</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first</a:t>
            </a:r>
            <a:r>
              <a:rPr lang="fi-FI" sz="1400" dirty="0">
                <a:cs typeface="Arial" panose="020B0604020202020204" pitchFamily="34" charset="0"/>
              </a:rPr>
              <a:t> </a:t>
            </a:r>
            <a:r>
              <a:rPr lang="fi-FI" sz="1400" dirty="0" err="1">
                <a:cs typeface="Arial" panose="020B0604020202020204" pitchFamily="34" charset="0"/>
              </a:rPr>
              <a:t>plans</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B </a:t>
            </a:r>
            <a:r>
              <a:rPr lang="fi-FI" sz="1400" dirty="0" err="1">
                <a:cs typeface="Arial" panose="020B0604020202020204" pitchFamily="34" charset="0"/>
              </a:rPr>
              <a:t>program</a:t>
            </a:r>
            <a:r>
              <a:rPr lang="fi-FI" sz="1400" dirty="0">
                <a:cs typeface="Arial" panose="020B0604020202020204" pitchFamily="34" charset="0"/>
              </a:rPr>
              <a:t> </a:t>
            </a:r>
            <a:r>
              <a:rPr lang="fi-FI" sz="1400" dirty="0" err="1">
                <a:cs typeface="Arial" panose="020B0604020202020204" pitchFamily="34" charset="0"/>
              </a:rPr>
              <a:t>only</a:t>
            </a:r>
            <a:r>
              <a:rPr lang="fi-FI" sz="1400" dirty="0">
                <a:cs typeface="Arial" panose="020B0604020202020204" pitchFamily="34" charset="0"/>
              </a:rPr>
              <a:t> </a:t>
            </a:r>
            <a:r>
              <a:rPr lang="fi-FI" sz="1400" dirty="0" err="1">
                <a:cs typeface="Arial" panose="020B0604020202020204" pitchFamily="34" charset="0"/>
              </a:rPr>
              <a:t>recently</a:t>
            </a:r>
            <a:r>
              <a:rPr lang="fi-FI" sz="1400" dirty="0">
                <a:cs typeface="Arial" panose="020B0604020202020204" pitchFamily="34" charset="0"/>
              </a:rPr>
              <a:t> </a:t>
            </a:r>
            <a:r>
              <a:rPr lang="fi-FI" sz="1400" dirty="0" err="1">
                <a:cs typeface="Arial" panose="020B0604020202020204" pitchFamily="34" charset="0"/>
              </a:rPr>
              <a:t>drafted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No </a:t>
            </a:r>
            <a:r>
              <a:rPr lang="fi-FI" sz="1400" dirty="0" err="1">
                <a:cs typeface="Arial" panose="020B0604020202020204" pitchFamily="34" charset="0"/>
              </a:rPr>
              <a:t>new</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AUG </a:t>
            </a:r>
            <a:r>
              <a:rPr lang="fi-FI" sz="1400" dirty="0" err="1">
                <a:cs typeface="Arial" panose="020B0604020202020204" pitchFamily="34" charset="0"/>
              </a:rPr>
              <a:t>or</a:t>
            </a:r>
            <a:r>
              <a:rPr lang="fi-FI" sz="1400" dirty="0">
                <a:cs typeface="Arial" panose="020B0604020202020204" pitchFamily="34" charset="0"/>
              </a:rPr>
              <a:t> WEST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waiting</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new</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campaigns</a:t>
            </a:r>
            <a:r>
              <a:rPr lang="fi-FI" sz="1400" dirty="0">
                <a:cs typeface="Arial" panose="020B0604020202020204" pitchFamily="34" charset="0"/>
                <a:sym typeface="Wingdings" panose="05000000000000000000" pitchFamily="2" charset="2"/>
              </a:rPr>
              <a:t> and </a:t>
            </a:r>
            <a:r>
              <a:rPr lang="fi-FI" sz="1400" dirty="0" err="1">
                <a:cs typeface="Arial" panose="020B0604020202020204" pitchFamily="34" charset="0"/>
                <a:sym typeface="Wingdings" panose="05000000000000000000" pitchFamily="2" charset="2"/>
              </a:rPr>
              <a:t>experiments</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late</a:t>
            </a:r>
            <a:r>
              <a:rPr lang="fi-FI" sz="1400" dirty="0">
                <a:cs typeface="Arial" panose="020B0604020202020204" pitchFamily="34" charset="0"/>
                <a:sym typeface="Wingdings" panose="05000000000000000000" pitchFamily="2" charset="2"/>
              </a:rPr>
              <a:t> 2024 and </a:t>
            </a:r>
            <a:r>
              <a:rPr lang="fi-FI" sz="1400" dirty="0" err="1">
                <a:cs typeface="Arial" panose="020B0604020202020204" pitchFamily="34" charset="0"/>
                <a:sym typeface="Wingdings" panose="05000000000000000000" pitchFamily="2" charset="2"/>
              </a:rPr>
              <a:t>early</a:t>
            </a:r>
            <a:r>
              <a:rPr lang="fi-FI" sz="1400" dirty="0">
                <a:cs typeface="Arial" panose="020B0604020202020204" pitchFamily="34" charset="0"/>
                <a:sym typeface="Wingdings" panose="05000000000000000000" pitchFamily="2" charset="2"/>
              </a:rPr>
              <a:t> 2025  </a:t>
            </a:r>
            <a:r>
              <a:rPr lang="fi-FI" sz="1400" dirty="0" err="1">
                <a:cs typeface="Arial" panose="020B0604020202020204" pitchFamily="34" charset="0"/>
                <a:sym typeface="Wingdings" panose="05000000000000000000" pitchFamily="2" charset="2"/>
              </a:rPr>
              <a:t>impact</a:t>
            </a:r>
            <a:r>
              <a:rPr lang="fi-FI" sz="1400" dirty="0">
                <a:cs typeface="Arial" panose="020B0604020202020204" pitchFamily="34" charset="0"/>
                <a:sym typeface="Wingdings" panose="05000000000000000000" pitchFamily="2" charset="2"/>
              </a:rPr>
              <a:t> on SP B.2 and SP B.3</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Additional</a:t>
            </a:r>
            <a:r>
              <a:rPr lang="fi-FI" sz="1400" dirty="0">
                <a:cs typeface="Arial" panose="020B0604020202020204" pitchFamily="34" charset="0"/>
              </a:rPr>
              <a:t>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activities</a:t>
            </a:r>
            <a:r>
              <a:rPr lang="fi-FI" sz="1400" dirty="0">
                <a:cs typeface="Arial" panose="020B0604020202020204" pitchFamily="34" charset="0"/>
              </a:rPr>
              <a:t> (SP B.5) </a:t>
            </a:r>
            <a:r>
              <a:rPr lang="fi-FI" sz="1400" dirty="0" err="1">
                <a:cs typeface="Arial" panose="020B0604020202020204" pitchFamily="34" charset="0"/>
              </a:rPr>
              <a:t>ongoing</a:t>
            </a:r>
            <a:r>
              <a:rPr lang="fi-FI" sz="1400" dirty="0">
                <a:cs typeface="Arial" panose="020B0604020202020204" pitchFamily="34" charset="0"/>
              </a:rPr>
              <a:t> </a:t>
            </a:r>
            <a:r>
              <a:rPr lang="fi-FI" sz="1400" dirty="0" err="1">
                <a:cs typeface="Arial" panose="020B0604020202020204" pitchFamily="34" charset="0"/>
              </a:rPr>
              <a:t>only</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July</a:t>
            </a:r>
            <a:r>
              <a:rPr lang="fi-FI" sz="1400" dirty="0">
                <a:cs typeface="Arial" panose="020B0604020202020204" pitchFamily="34" charset="0"/>
              </a:rPr>
              <a:t> </a:t>
            </a:r>
            <a:r>
              <a:rPr lang="fi-FI" sz="1400" dirty="0" err="1">
                <a:cs typeface="Arial" panose="020B0604020202020204" pitchFamily="34" charset="0"/>
              </a:rPr>
              <a:t>onwards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and </a:t>
            </a:r>
            <a:r>
              <a:rPr lang="fi-FI" sz="1400" dirty="0" err="1">
                <a:cs typeface="Arial" panose="020B0604020202020204" pitchFamily="34" charset="0"/>
                <a:sym typeface="Wingdings" panose="05000000000000000000" pitchFamily="2" charset="2"/>
              </a:rPr>
              <a:t>review</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tasks</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old</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results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suffered</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from</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lack</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human</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resources</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err="1">
                <a:solidFill>
                  <a:srgbClr val="0070C0"/>
                </a:solidFill>
                <a:cs typeface="Arial" panose="020B0604020202020204" pitchFamily="34" charset="0"/>
              </a:rPr>
              <a:t>Excluding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the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new</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dust</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activities</a:t>
            </a:r>
            <a:r>
              <a:rPr lang="fi-FI" sz="1600" b="1" dirty="0">
                <a:solidFill>
                  <a:srgbClr val="0070C0"/>
                </a:solidFill>
                <a:cs typeface="Arial" panose="020B0604020202020204" pitchFamily="34" charset="0"/>
              </a:rPr>
              <a:t>, no </a:t>
            </a:r>
            <a:r>
              <a:rPr lang="fi-FI" sz="1600" b="1" dirty="0" err="1">
                <a:solidFill>
                  <a:srgbClr val="0070C0"/>
                </a:solidFill>
                <a:cs typeface="Arial" panose="020B0604020202020204" pitchFamily="34" charset="0"/>
              </a:rPr>
              <a:t>big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changes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implemented</a:t>
            </a:r>
            <a:r>
              <a:rPr lang="fi-FI" sz="1600" b="1" dirty="0">
                <a:solidFill>
                  <a:srgbClr val="FF0000"/>
                </a:solidFill>
                <a:cs typeface="Arial" panose="020B0604020202020204" pitchFamily="34" charset="0"/>
              </a:rPr>
              <a:t> </a:t>
            </a:r>
            <a:r>
              <a:rPr lang="fi-FI" sz="1600" dirty="0">
                <a:cs typeface="Arial" panose="020B0604020202020204" pitchFamily="34" charset="0"/>
              </a:rPr>
              <a:t>to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already</a:t>
            </a:r>
            <a:r>
              <a:rPr lang="fi-FI" sz="1600" dirty="0">
                <a:cs typeface="Arial" panose="020B0604020202020204" pitchFamily="34" charset="0"/>
              </a:rPr>
              <a:t> </a:t>
            </a:r>
            <a:r>
              <a:rPr lang="fi-FI" sz="1600" dirty="0" err="1">
                <a:cs typeface="Arial" panose="020B0604020202020204" pitchFamily="34" charset="0"/>
              </a:rPr>
              <a:t>established</a:t>
            </a:r>
            <a:r>
              <a:rPr lang="fi-FI" sz="1600" dirty="0">
                <a:cs typeface="Arial" panose="020B0604020202020204" pitchFamily="34" charset="0"/>
              </a:rPr>
              <a:t> PM </a:t>
            </a:r>
            <a:r>
              <a:rPr lang="fi-FI" sz="1600" dirty="0" err="1">
                <a:cs typeface="Arial" panose="020B0604020202020204" pitchFamily="34" charset="0"/>
              </a:rPr>
              <a:t>levels</a:t>
            </a:r>
            <a:r>
              <a:rPr lang="fi-FI" sz="1600" dirty="0">
                <a:cs typeface="Arial" panose="020B0604020202020204" pitchFamily="34" charset="0"/>
              </a:rPr>
              <a:t> (=</a:t>
            </a:r>
            <a:r>
              <a:rPr lang="fi-FI" sz="1600" dirty="0" err="1">
                <a:cs typeface="Arial" panose="020B0604020202020204" pitchFamily="34" charset="0"/>
              </a:rPr>
              <a:t>envelope</a:t>
            </a:r>
            <a:r>
              <a:rPr lang="fi-FI" sz="1600" dirty="0">
                <a:cs typeface="Arial" panose="020B0604020202020204" pitchFamily="34" charset="0"/>
              </a:rPr>
              <a:t> </a:t>
            </a:r>
            <a:r>
              <a:rPr lang="fi-FI" sz="1600" dirty="0" err="1">
                <a:cs typeface="Arial" panose="020B0604020202020204" pitchFamily="34" charset="0"/>
              </a:rPr>
              <a:t>integrated</a:t>
            </a:r>
            <a:r>
              <a:rPr lang="fi-FI" sz="1600" dirty="0">
                <a:cs typeface="Arial" panose="020B0604020202020204" pitchFamily="34" charset="0"/>
              </a:rPr>
              <a:t> </a:t>
            </a:r>
            <a:r>
              <a:rPr lang="fi-FI" sz="1600" dirty="0" err="1">
                <a:cs typeface="Arial" panose="020B0604020202020204" pitchFamily="34" charset="0"/>
              </a:rPr>
              <a:t>over</a:t>
            </a:r>
            <a:r>
              <a:rPr lang="fi-FI" sz="1600" dirty="0">
                <a:cs typeface="Arial" panose="020B0604020202020204" pitchFamily="34" charset="0"/>
              </a:rPr>
              <a:t> </a:t>
            </a:r>
            <a:r>
              <a:rPr lang="fi-FI" sz="1600" dirty="0" err="1">
                <a:cs typeface="Arial" panose="020B0604020202020204" pitchFamily="34" charset="0"/>
              </a:rPr>
              <a:t>all</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different</a:t>
            </a:r>
            <a:r>
              <a:rPr lang="fi-FI" sz="1600" dirty="0">
                <a:cs typeface="Arial" panose="020B0604020202020204" pitchFamily="34" charset="0"/>
              </a:rPr>
              <a:t> SP </a:t>
            </a:r>
            <a:r>
              <a:rPr lang="fi-FI" sz="1600" dirty="0" err="1">
                <a:cs typeface="Arial" panose="020B0604020202020204" pitchFamily="34" charset="0"/>
              </a:rPr>
              <a:t>B.x</a:t>
            </a:r>
            <a:r>
              <a:rPr lang="fi-FI" sz="1600" dirty="0">
                <a:cs typeface="Arial" panose="020B0604020202020204" pitchFamily="34" charset="0"/>
              </a:rPr>
              <a:t>) – </a:t>
            </a:r>
            <a:r>
              <a:rPr lang="fi-FI" sz="1600" dirty="0" err="1">
                <a:cs typeface="Arial" panose="020B0604020202020204" pitchFamily="34" charset="0"/>
              </a:rPr>
              <a:t>now</a:t>
            </a:r>
            <a:r>
              <a:rPr lang="fi-FI" sz="1600" dirty="0">
                <a:cs typeface="Arial" panose="020B0604020202020204" pitchFamily="34" charset="0"/>
              </a:rPr>
              <a:t> </a:t>
            </a:r>
            <a:r>
              <a:rPr lang="fi-FI" sz="1600" dirty="0" err="1">
                <a:cs typeface="Arial" panose="020B0604020202020204" pitchFamily="34" charset="0"/>
              </a:rPr>
              <a:t>additional</a:t>
            </a:r>
            <a:r>
              <a:rPr lang="fi-FI" sz="1600" dirty="0">
                <a:cs typeface="Arial" panose="020B0604020202020204" pitchFamily="34" charset="0"/>
              </a:rPr>
              <a:t> </a:t>
            </a:r>
            <a:r>
              <a:rPr lang="fi-FI" sz="1600" dirty="0" err="1">
                <a:cs typeface="Arial" panose="020B0604020202020204" pitchFamily="34" charset="0"/>
              </a:rPr>
              <a:t>funding</a:t>
            </a:r>
            <a:r>
              <a:rPr lang="fi-FI" sz="1600" dirty="0">
                <a:cs typeface="Arial" panose="020B0604020202020204" pitchFamily="34" charset="0"/>
              </a:rPr>
              <a:t> </a:t>
            </a:r>
            <a:r>
              <a:rPr lang="fi-FI" sz="1600" dirty="0" err="1">
                <a:cs typeface="Arial" panose="020B0604020202020204" pitchFamily="34" charset="0"/>
              </a:rPr>
              <a:t>received</a:t>
            </a:r>
            <a:r>
              <a:rPr lang="fi-FI" sz="1600" dirty="0">
                <a:cs typeface="Arial" panose="020B0604020202020204" pitchFamily="34" charset="0"/>
              </a:rPr>
              <a:t> </a:t>
            </a:r>
            <a:r>
              <a:rPr lang="fi-FI" sz="1600" dirty="0" err="1">
                <a:cs typeface="Arial" panose="020B0604020202020204" pitchFamily="34" charset="0"/>
              </a:rPr>
              <a:t>from</a:t>
            </a:r>
            <a:r>
              <a:rPr lang="fi-FI" sz="1600" dirty="0">
                <a:cs typeface="Arial" panose="020B0604020202020204" pitchFamily="34" charset="0"/>
              </a:rPr>
              <a:t> </a:t>
            </a:r>
            <a:r>
              <a:rPr lang="fi-FI" sz="1600" dirty="0" err="1">
                <a:cs typeface="Arial" panose="020B0604020202020204" pitchFamily="34" charset="0"/>
              </a:rPr>
              <a:t>EUROfusion</a:t>
            </a:r>
            <a:r>
              <a:rPr lang="fi-FI" sz="1600" dirty="0">
                <a:cs typeface="Arial" panose="020B0604020202020204" pitchFamily="34" charset="0"/>
              </a:rPr>
              <a:t> and </a:t>
            </a:r>
            <a:r>
              <a:rPr lang="fi-FI" sz="1600" dirty="0" err="1">
                <a:cs typeface="Arial" panose="020B0604020202020204" pitchFamily="34" charset="0"/>
              </a:rPr>
              <a:t>more</a:t>
            </a:r>
            <a:r>
              <a:rPr lang="fi-FI" sz="1600" dirty="0">
                <a:cs typeface="Arial" panose="020B0604020202020204" pitchFamily="34" charset="0"/>
              </a:rPr>
              <a:t> to </a:t>
            </a:r>
            <a:r>
              <a:rPr lang="fi-FI" sz="1600" dirty="0" err="1">
                <a:cs typeface="Arial" panose="020B0604020202020204" pitchFamily="34" charset="0"/>
              </a:rPr>
              <a:t>come</a:t>
            </a:r>
            <a:r>
              <a:rPr lang="fi-FI" sz="1600" dirty="0">
                <a:cs typeface="Arial" panose="020B0604020202020204" pitchFamily="34" charset="0"/>
              </a:rPr>
              <a:t> for B </a:t>
            </a:r>
            <a:r>
              <a:rPr lang="fi-FI" sz="1600" dirty="0" err="1">
                <a:cs typeface="Arial" panose="020B0604020202020204" pitchFamily="34" charset="0"/>
              </a:rPr>
              <a:t>activities</a:t>
            </a:r>
            <a:r>
              <a:rPr lang="fi-FI" sz="1600" dirty="0">
                <a:cs typeface="Arial" panose="020B0604020202020204" pitchFamily="34" charset="0"/>
              </a:rPr>
              <a:t> </a:t>
            </a: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FF0000"/>
                </a:solidFill>
                <a:cs typeface="Arial" panose="020B0604020202020204" pitchFamily="34" charset="0"/>
              </a:rPr>
              <a:t>following</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meetings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were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organized</a:t>
            </a:r>
            <a:r>
              <a:rPr lang="fi-FI" sz="1600" b="1" dirty="0">
                <a:solidFill>
                  <a:srgbClr val="FF0000"/>
                </a:solidFill>
                <a:cs typeface="Arial" panose="020B0604020202020204" pitchFamily="34" charset="0"/>
              </a:rPr>
              <a:t> </a:t>
            </a:r>
            <a:r>
              <a:rPr lang="fi-FI" sz="1600" dirty="0" err="1">
                <a:cs typeface="Arial" panose="020B0604020202020204" pitchFamily="34" charset="0"/>
              </a:rPr>
              <a:t>under</a:t>
            </a:r>
            <a:r>
              <a:rPr lang="fi-FI" sz="1600" dirty="0">
                <a:cs typeface="Arial" panose="020B0604020202020204" pitchFamily="34" charset="0"/>
              </a:rPr>
              <a:t> SP B - </a:t>
            </a:r>
            <a:r>
              <a:rPr lang="fi-FI" sz="1600" dirty="0" err="1">
                <a:cs typeface="Arial" panose="020B0604020202020204" pitchFamily="34" charset="0"/>
              </a:rPr>
              <a:t>or</a:t>
            </a:r>
            <a:r>
              <a:rPr lang="fi-FI" sz="1600" dirty="0">
                <a:cs typeface="Arial" panose="020B0604020202020204" pitchFamily="34" charset="0"/>
              </a:rPr>
              <a:t> </a:t>
            </a:r>
            <a:r>
              <a:rPr lang="fi-FI" sz="1600" dirty="0" err="1">
                <a:cs typeface="Arial" panose="020B0604020202020204" pitchFamily="34" charset="0"/>
              </a:rPr>
              <a:t>contributing</a:t>
            </a:r>
            <a:r>
              <a:rPr lang="fi-FI" sz="1600" dirty="0">
                <a:cs typeface="Arial" panose="020B0604020202020204" pitchFamily="34" charset="0"/>
              </a:rPr>
              <a:t> to </a:t>
            </a:r>
            <a:r>
              <a:rPr lang="fi-FI" sz="1600" dirty="0" err="1">
                <a:cs typeface="Arial" panose="020B0604020202020204" pitchFamily="34" charset="0"/>
              </a:rPr>
              <a:t>the</a:t>
            </a:r>
            <a:r>
              <a:rPr lang="fi-FI" sz="1600" dirty="0">
                <a:cs typeface="Arial" panose="020B0604020202020204" pitchFamily="34" charset="0"/>
              </a:rPr>
              <a:t> SP B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programme</a:t>
            </a:r>
            <a:endParaRPr lang="fi-FI" sz="16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Kick-off</a:t>
            </a:r>
            <a:r>
              <a:rPr lang="fi-FI" sz="1400" dirty="0">
                <a:cs typeface="Arial" panose="020B0604020202020204" pitchFamily="34" charset="0"/>
              </a:rPr>
              <a:t> </a:t>
            </a:r>
            <a:r>
              <a:rPr lang="fi-FI" sz="1400" dirty="0" err="1">
                <a:cs typeface="Arial" panose="020B0604020202020204" pitchFamily="34" charset="0"/>
              </a:rPr>
              <a:t>meeting</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SP B 2024 </a:t>
            </a:r>
            <a:r>
              <a:rPr lang="fi-FI" sz="1400" dirty="0" err="1">
                <a:cs typeface="Arial" panose="020B0604020202020204" pitchFamily="34" charset="0"/>
              </a:rPr>
              <a:t>tasks</a:t>
            </a:r>
            <a:r>
              <a:rPr lang="fi-FI" sz="1400" dirty="0">
                <a:cs typeface="Arial" panose="020B0604020202020204" pitchFamily="34" charset="0"/>
              </a:rPr>
              <a:t> in 24 </a:t>
            </a:r>
            <a:r>
              <a:rPr lang="fi-FI" sz="1400" dirty="0" err="1">
                <a:cs typeface="Arial" panose="020B0604020202020204" pitchFamily="34" charset="0"/>
              </a:rPr>
              <a:t>January</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brainstorming</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contents</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tasks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Tervaniemi </a:t>
            </a:r>
            <a:r>
              <a:rPr lang="fi-FI" sz="1400" dirty="0" err="1">
                <a:cs typeface="Arial" panose="020B0604020202020204" pitchFamily="34" charset="0"/>
              </a:rPr>
              <a:t>meeting</a:t>
            </a:r>
            <a:r>
              <a:rPr lang="fi-FI" sz="1400" dirty="0">
                <a:cs typeface="Arial" panose="020B0604020202020204" pitchFamily="34" charset="0"/>
              </a:rPr>
              <a:t> in 6-9 </a:t>
            </a:r>
            <a:r>
              <a:rPr lang="fi-FI" sz="1400" dirty="0" err="1">
                <a:cs typeface="Arial" panose="020B0604020202020204" pitchFamily="34" charset="0"/>
              </a:rPr>
              <a:t>February</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discussions</a:t>
            </a:r>
            <a:r>
              <a:rPr lang="fi-FI" sz="1400" dirty="0">
                <a:cs typeface="Arial" panose="020B0604020202020204" pitchFamily="34" charset="0"/>
                <a:sym typeface="Wingdings" panose="05000000000000000000" pitchFamily="2" charset="2"/>
              </a:rPr>
              <a:t> on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new</a:t>
            </a:r>
            <a:r>
              <a:rPr lang="fi-FI" sz="1400" dirty="0">
                <a:cs typeface="Arial" panose="020B0604020202020204" pitchFamily="34" charset="0"/>
                <a:sym typeface="Wingdings" panose="05000000000000000000" pitchFamily="2" charset="2"/>
              </a:rPr>
              <a:t> ITER </a:t>
            </a:r>
            <a:r>
              <a:rPr lang="fi-FI" sz="1400" dirty="0" err="1">
                <a:cs typeface="Arial" panose="020B0604020202020204" pitchFamily="34" charset="0"/>
                <a:sym typeface="Wingdings" panose="05000000000000000000" pitchFamily="2" charset="2"/>
              </a:rPr>
              <a:t>baseline</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grassroots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level</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Midterm</a:t>
            </a:r>
            <a:r>
              <a:rPr lang="fi-FI" sz="1400" dirty="0">
                <a:cs typeface="Arial" panose="020B0604020202020204" pitchFamily="34" charset="0"/>
              </a:rPr>
              <a:t> </a:t>
            </a:r>
            <a:r>
              <a:rPr lang="fi-FI" sz="1400" dirty="0" err="1">
                <a:cs typeface="Arial" panose="020B0604020202020204" pitchFamily="34" charset="0"/>
              </a:rPr>
              <a:t>meeting</a:t>
            </a:r>
            <a:r>
              <a:rPr lang="fi-FI" sz="1400" dirty="0">
                <a:cs typeface="Arial" panose="020B0604020202020204" pitchFamily="34" charset="0"/>
              </a:rPr>
              <a:t> in Helsinki in 9-11 </a:t>
            </a:r>
            <a:r>
              <a:rPr lang="fi-FI" sz="1400" dirty="0" err="1">
                <a:cs typeface="Arial" panose="020B0604020202020204" pitchFamily="34" charset="0"/>
              </a:rPr>
              <a:t>April</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first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draft</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2024 </a:t>
            </a:r>
            <a:r>
              <a:rPr lang="fi-FI" sz="1400" dirty="0" err="1">
                <a:cs typeface="Arial" panose="020B0604020202020204" pitchFamily="34" charset="0"/>
                <a:sym typeface="Wingdings" panose="05000000000000000000" pitchFamily="2" charset="2"/>
              </a:rPr>
              <a:t>work</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plan</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discussed</a:t>
            </a:r>
            <a:r>
              <a:rPr lang="fi-FI" sz="1400" dirty="0">
                <a:cs typeface="Arial" panose="020B0604020202020204" pitchFamily="34" charset="0"/>
                <a:sym typeface="Wingdings" panose="05000000000000000000" pitchFamily="2" charset="2"/>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sym typeface="Wingdings" panose="05000000000000000000" pitchFamily="2" charset="2"/>
              </a:rPr>
              <a:t>Meeting</a:t>
            </a:r>
            <a:r>
              <a:rPr lang="fi-FI" sz="1400" dirty="0">
                <a:cs typeface="Arial" panose="020B0604020202020204" pitchFamily="34" charset="0"/>
                <a:sym typeface="Wingdings" panose="05000000000000000000" pitchFamily="2" charset="2"/>
              </a:rPr>
              <a:t> on W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in 6 </a:t>
            </a:r>
            <a:r>
              <a:rPr lang="fi-FI" sz="1400" dirty="0" err="1">
                <a:cs typeface="Arial" panose="020B0604020202020204" pitchFamily="34" charset="0"/>
                <a:sym typeface="Wingdings" panose="05000000000000000000" pitchFamily="2" charset="2"/>
              </a:rPr>
              <a:t>May</a:t>
            </a:r>
            <a:r>
              <a:rPr lang="fi-FI" sz="1400" dirty="0">
                <a:cs typeface="Arial" panose="020B0604020202020204" pitchFamily="34" charset="0"/>
                <a:sym typeface="Wingdings" panose="05000000000000000000" pitchFamily="2" charset="2"/>
              </a:rPr>
              <a:t> and </a:t>
            </a:r>
            <a:r>
              <a:rPr lang="fi-FI" sz="1400" dirty="0" err="1">
                <a:cs typeface="Arial" panose="020B0604020202020204" pitchFamily="34" charset="0"/>
                <a:sym typeface="Wingdings" panose="05000000000000000000" pitchFamily="2" charset="2"/>
              </a:rPr>
              <a:t>their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exposure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program</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linear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machines</a:t>
            </a:r>
            <a:r>
              <a:rPr lang="fi-FI" sz="1400" dirty="0">
                <a:cs typeface="Arial" panose="020B0604020202020204" pitchFamily="34" charset="0"/>
                <a:sym typeface="Wingdings" panose="05000000000000000000" pitchFamily="2" charset="2"/>
              </a:rPr>
              <a:t> in 13 </a:t>
            </a:r>
            <a:r>
              <a:rPr lang="fi-FI" sz="1400" dirty="0" err="1">
                <a:cs typeface="Arial" panose="020B0604020202020204" pitchFamily="34" charset="0"/>
                <a:sym typeface="Wingdings" panose="05000000000000000000" pitchFamily="2" charset="2"/>
              </a:rPr>
              <a:t>June</a:t>
            </a:r>
            <a:endParaRPr lang="fi-FI" sz="1400" dirty="0">
              <a:cs typeface="Arial" panose="020B0604020202020204" pitchFamily="34" charset="0"/>
              <a:sym typeface="Wingdings" panose="05000000000000000000" pitchFamily="2" charset="2"/>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sym typeface="Wingdings" panose="05000000000000000000" pitchFamily="2" charset="2"/>
              </a:rPr>
              <a:t>Analysis </a:t>
            </a:r>
            <a:r>
              <a:rPr lang="fi-FI" sz="1400" dirty="0" err="1">
                <a:cs typeface="Arial" panose="020B0604020202020204" pitchFamily="34" charset="0"/>
                <a:sym typeface="Wingdings" panose="05000000000000000000" pitchFamily="2" charset="2"/>
              </a:rPr>
              <a:t>meeting</a:t>
            </a:r>
            <a:r>
              <a:rPr lang="fi-FI" sz="1400" dirty="0">
                <a:cs typeface="Arial" panose="020B0604020202020204" pitchFamily="34" charset="0"/>
                <a:sym typeface="Wingdings" panose="05000000000000000000" pitchFamily="2" charset="2"/>
              </a:rPr>
              <a:t> to </a:t>
            </a:r>
            <a:r>
              <a:rPr lang="fi-FI" sz="1400" dirty="0" err="1">
                <a:cs typeface="Arial" panose="020B0604020202020204" pitchFamily="34" charset="0"/>
                <a:sym typeface="Wingdings" panose="05000000000000000000" pitchFamily="2" charset="2"/>
              </a:rPr>
              <a:t>discuss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results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obtained</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from</a:t>
            </a:r>
            <a:r>
              <a:rPr lang="fi-FI" sz="1400" dirty="0">
                <a:cs typeface="Arial" panose="020B0604020202020204" pitchFamily="34" charset="0"/>
                <a:sym typeface="Wingdings" panose="05000000000000000000" pitchFamily="2" charset="2"/>
              </a:rPr>
              <a:t> WEST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in 1-2 </a:t>
            </a:r>
            <a:r>
              <a:rPr lang="fi-FI" sz="1400" dirty="0" err="1">
                <a:cs typeface="Arial" panose="020B0604020202020204" pitchFamily="34" charset="0"/>
                <a:sym typeface="Wingdings" panose="05000000000000000000" pitchFamily="2" charset="2"/>
              </a:rPr>
              <a:t>July</a:t>
            </a:r>
            <a:endParaRPr lang="fi-FI" sz="1400" dirty="0">
              <a:cs typeface="Arial" panose="020B0604020202020204" pitchFamily="34" charset="0"/>
              <a:sym typeface="Wingdings" panose="05000000000000000000" pitchFamily="2" charset="2"/>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sym typeface="Wingdings" panose="05000000000000000000" pitchFamily="2" charset="2"/>
              </a:rPr>
              <a:t>TE-PWIE </a:t>
            </a:r>
            <a:r>
              <a:rPr lang="fi-FI" sz="1400" dirty="0" err="1">
                <a:cs typeface="Arial" panose="020B0604020202020204" pitchFamily="34" charset="0"/>
                <a:sym typeface="Wingdings" panose="05000000000000000000" pitchFamily="2" charset="2"/>
              </a:rPr>
              <a:t>meeting</a:t>
            </a:r>
            <a:r>
              <a:rPr lang="fi-FI" sz="1400" dirty="0">
                <a:cs typeface="Arial" panose="020B0604020202020204" pitchFamily="34" charset="0"/>
                <a:sym typeface="Wingdings" panose="05000000000000000000" pitchFamily="2" charset="2"/>
              </a:rPr>
              <a:t> on ITER </a:t>
            </a:r>
            <a:r>
              <a:rPr lang="fi-FI" sz="1400" dirty="0" err="1">
                <a:cs typeface="Arial" panose="020B0604020202020204" pitchFamily="34" charset="0"/>
                <a:sym typeface="Wingdings" panose="05000000000000000000" pitchFamily="2" charset="2"/>
              </a:rPr>
              <a:t>baseline</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Aix</a:t>
            </a:r>
            <a:r>
              <a:rPr lang="fi-FI" sz="1400" dirty="0">
                <a:cs typeface="Arial" panose="020B0604020202020204" pitchFamily="34" charset="0"/>
                <a:sym typeface="Wingdings" panose="05000000000000000000" pitchFamily="2" charset="2"/>
              </a:rPr>
              <a:t> in 17-19 </a:t>
            </a:r>
            <a:r>
              <a:rPr lang="fi-FI" sz="1400" dirty="0" err="1">
                <a:cs typeface="Arial" panose="020B0604020202020204" pitchFamily="34" charset="0"/>
                <a:sym typeface="Wingdings" panose="05000000000000000000" pitchFamily="2" charset="2"/>
              </a:rPr>
              <a:t>September</a:t>
            </a:r>
            <a:r>
              <a:rPr lang="fi-FI" sz="1400" dirty="0">
                <a:cs typeface="Arial" panose="020B0604020202020204" pitchFamily="34" charset="0"/>
                <a:sym typeface="Wingdings" panose="05000000000000000000" pitchFamily="2" charset="2"/>
              </a:rPr>
              <a:t>  </a:t>
            </a:r>
            <a:r>
              <a:rPr lang="fi-FI" sz="1400" dirty="0" err="1">
                <a:cs typeface="Arial" panose="020B0604020202020204" pitchFamily="34" charset="0"/>
                <a:sym typeface="Wingdings" panose="05000000000000000000" pitchFamily="2" charset="2"/>
              </a:rPr>
              <a:t>more</a:t>
            </a:r>
            <a:r>
              <a:rPr lang="fi-FI" sz="1400" dirty="0">
                <a:cs typeface="Arial" panose="020B0604020202020204" pitchFamily="34" charset="0"/>
                <a:sym typeface="Wingdings" panose="05000000000000000000" pitchFamily="2" charset="2"/>
              </a:rPr>
              <a:t> in-</a:t>
            </a:r>
            <a:r>
              <a:rPr lang="fi-FI" sz="1400" dirty="0" err="1">
                <a:cs typeface="Arial" panose="020B0604020202020204" pitchFamily="34" charset="0"/>
                <a:sym typeface="Wingdings" panose="05000000000000000000" pitchFamily="2" charset="2"/>
              </a:rPr>
              <a:t>depth</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discussions</a:t>
            </a:r>
            <a:r>
              <a:rPr lang="fi-FI" sz="1400" dirty="0">
                <a:cs typeface="Arial" panose="020B0604020202020204" pitchFamily="34" charset="0"/>
                <a:sym typeface="Wingdings" panose="05000000000000000000" pitchFamily="2" charset="2"/>
              </a:rPr>
              <a:t> on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implications</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new</a:t>
            </a:r>
            <a:r>
              <a:rPr lang="fi-FI" sz="1400" dirty="0">
                <a:cs typeface="Arial" panose="020B0604020202020204" pitchFamily="34" charset="0"/>
                <a:sym typeface="Wingdings" panose="05000000000000000000" pitchFamily="2" charset="2"/>
              </a:rPr>
              <a:t> ITER </a:t>
            </a:r>
            <a:r>
              <a:rPr lang="fi-FI" sz="1400" dirty="0" err="1">
                <a:cs typeface="Arial" panose="020B0604020202020204" pitchFamily="34" charset="0"/>
                <a:sym typeface="Wingdings" panose="05000000000000000000" pitchFamily="2" charset="2"/>
              </a:rPr>
              <a:t>baseline</a:t>
            </a:r>
            <a:endParaRPr lang="fi-FI" sz="1400" dirty="0">
              <a:cs typeface="Arial" panose="020B0604020202020204" pitchFamily="34" charset="0"/>
              <a:sym typeface="Wingdings" panose="05000000000000000000" pitchFamily="2" charset="2"/>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sym typeface="Wingdings" panose="05000000000000000000" pitchFamily="2" charset="2"/>
              </a:rPr>
              <a:t>Meeting</a:t>
            </a:r>
            <a:r>
              <a:rPr lang="fi-FI" sz="1400" dirty="0">
                <a:cs typeface="Arial" panose="020B0604020202020204" pitchFamily="34" charset="0"/>
                <a:sym typeface="Wingdings" panose="05000000000000000000" pitchFamily="2" charset="2"/>
              </a:rPr>
              <a:t> on B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in 9 October  </a:t>
            </a:r>
            <a:r>
              <a:rPr lang="fi-FI" sz="1400" dirty="0" err="1">
                <a:cs typeface="Arial" panose="020B0604020202020204" pitchFamily="34" charset="0"/>
                <a:sym typeface="Wingdings" panose="05000000000000000000" pitchFamily="2" charset="2"/>
              </a:rPr>
              <a:t>brainstorming</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their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production</a:t>
            </a:r>
            <a:r>
              <a:rPr lang="fi-FI" sz="1400" dirty="0">
                <a:cs typeface="Arial" panose="020B0604020202020204" pitchFamily="34" charset="0"/>
                <a:sym typeface="Wingdings" panose="05000000000000000000" pitchFamily="2" charset="2"/>
              </a:rPr>
              <a:t> and </a:t>
            </a:r>
            <a:r>
              <a:rPr lang="fi-FI" sz="1400" dirty="0" err="1">
                <a:cs typeface="Arial" panose="020B0604020202020204" pitchFamily="34" charset="0"/>
                <a:sym typeface="Wingdings" panose="05000000000000000000" pitchFamily="2" charset="2"/>
              </a:rPr>
              <a:t>analyses</a:t>
            </a:r>
            <a:r>
              <a:rPr lang="fi-FI" sz="1400" dirty="0">
                <a:cs typeface="Arial" panose="020B0604020202020204" pitchFamily="34" charset="0"/>
                <a:sym typeface="Wingdings" panose="05000000000000000000" pitchFamily="2" charset="2"/>
              </a:rPr>
              <a:t> in 2024-2025</a:t>
            </a:r>
          </a:p>
          <a:p>
            <a:pPr marL="742950" lvl="1" indent="-285750">
              <a:lnSpc>
                <a:spcPct val="113000"/>
              </a:lnSpc>
              <a:buFont typeface="Wingdings" panose="05000000000000000000" pitchFamily="2" charset="2"/>
              <a:buChar char="ü"/>
            </a:pPr>
            <a:r>
              <a:rPr lang="fi-FI" sz="1400" dirty="0">
                <a:cs typeface="Arial" panose="020B0604020202020204" pitchFamily="34" charset="0"/>
                <a:sym typeface="Wingdings" panose="05000000000000000000" pitchFamily="2" charset="2"/>
              </a:rPr>
              <a:t>SP B </a:t>
            </a:r>
            <a:r>
              <a:rPr lang="fi-FI" sz="1400" dirty="0" err="1">
                <a:cs typeface="Arial" panose="020B0604020202020204" pitchFamily="34" charset="0"/>
                <a:sym typeface="Wingdings" panose="05000000000000000000" pitchFamily="2" charset="2"/>
              </a:rPr>
              <a:t>monitoring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meeting</a:t>
            </a:r>
            <a:r>
              <a:rPr lang="fi-FI" sz="1400" dirty="0">
                <a:cs typeface="Arial" panose="020B0604020202020204" pitchFamily="34" charset="0"/>
                <a:sym typeface="Wingdings" panose="05000000000000000000" pitchFamily="2" charset="2"/>
              </a:rPr>
              <a:t> in 17 October  </a:t>
            </a:r>
            <a:r>
              <a:rPr lang="fi-FI" sz="1400" dirty="0" err="1">
                <a:cs typeface="Arial" panose="020B0604020202020204" pitchFamily="34" charset="0"/>
                <a:sym typeface="Wingdings" panose="05000000000000000000" pitchFamily="2" charset="2"/>
              </a:rPr>
              <a:t>discussion</a:t>
            </a:r>
            <a:r>
              <a:rPr lang="fi-FI" sz="1400" dirty="0">
                <a:cs typeface="Arial" panose="020B0604020202020204" pitchFamily="34" charset="0"/>
                <a:sym typeface="Wingdings" panose="05000000000000000000" pitchFamily="2" charset="2"/>
              </a:rPr>
              <a:t> on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status of </a:t>
            </a:r>
            <a:r>
              <a:rPr lang="fi-FI" sz="1400" dirty="0" err="1">
                <a:cs typeface="Arial" panose="020B0604020202020204" pitchFamily="34" charset="0"/>
                <a:sym typeface="Wingdings" panose="05000000000000000000" pitchFamily="2" charset="2"/>
              </a:rPr>
              <a:t>activities</a:t>
            </a:r>
            <a:r>
              <a:rPr lang="fi-FI" sz="1400" dirty="0">
                <a:cs typeface="Arial" panose="020B0604020202020204" pitchFamily="34" charset="0"/>
                <a:sym typeface="Wingdings" panose="05000000000000000000" pitchFamily="2" charset="2"/>
              </a:rPr>
              <a:t> and </a:t>
            </a:r>
            <a:r>
              <a:rPr lang="fi-FI" sz="1400" dirty="0" err="1">
                <a:cs typeface="Arial" panose="020B0604020202020204" pitchFamily="34" charset="0"/>
                <a:sym typeface="Wingdings" panose="05000000000000000000" pitchFamily="2" charset="2"/>
              </a:rPr>
              <a:t>drafting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plans</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next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couple</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months</a:t>
            </a:r>
            <a:endParaRPr lang="fi-FI" sz="1400" dirty="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920106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286496-4AA9-829A-23F3-2B09131F1E1C}"/>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C479D539-4012-18A5-128A-D805B88DF36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5" name="Titre 1">
            <a:extLst>
              <a:ext uri="{FF2B5EF4-FFF2-40B4-BE49-F238E27FC236}">
                <a16:creationId xmlns:a16="http://schemas.microsoft.com/office/drawing/2014/main" id="{4C78065C-C77D-B35D-DCA1-22DCB15BEC43}"/>
              </a:ext>
            </a:extLst>
          </p:cNvPr>
          <p:cNvSpPr>
            <a:spLocks noGrp="1"/>
          </p:cNvSpPr>
          <p:nvPr>
            <p:ph type="title"/>
          </p:nvPr>
        </p:nvSpPr>
        <p:spPr>
          <a:xfrm>
            <a:off x="983432" y="192515"/>
            <a:ext cx="10871400" cy="457200"/>
          </a:xfrm>
        </p:spPr>
        <p:txBody>
          <a:bodyPr/>
          <a:lstStyle/>
          <a:p>
            <a:r>
              <a:rPr lang="fr-FR" sz="2400" dirty="0"/>
              <a:t>SP B.3: Post </a:t>
            </a:r>
            <a:r>
              <a:rPr lang="fr-FR" sz="2400" dirty="0" err="1"/>
              <a:t>exposure</a:t>
            </a:r>
            <a:r>
              <a:rPr lang="fr-FR" sz="2400" dirty="0"/>
              <a:t> analyses of W </a:t>
            </a:r>
            <a:r>
              <a:rPr lang="fr-FR" sz="2400" dirty="0" err="1"/>
              <a:t>monoblocks</a:t>
            </a:r>
            <a:r>
              <a:rPr lang="fr-FR" sz="2400" dirty="0"/>
              <a:t> </a:t>
            </a:r>
            <a:r>
              <a:rPr lang="fr-FR" sz="2400" dirty="0" err="1"/>
              <a:t>from</a:t>
            </a:r>
            <a:r>
              <a:rPr lang="fr-FR" sz="2400" dirty="0"/>
              <a:t> MAGNUM-PSI </a:t>
            </a:r>
            <a:r>
              <a:rPr lang="en-US" sz="2400" dirty="0"/>
              <a:t>(MPG)</a:t>
            </a:r>
            <a:br>
              <a:rPr lang="en-US" sz="2400" dirty="0"/>
            </a:br>
            <a:r>
              <a:rPr lang="en-US" sz="2400" dirty="0"/>
              <a:t>SP B.3: Compositional analyses of W reference layers exposed in linear devices (RBI)</a:t>
            </a:r>
            <a:endParaRPr lang="fr-FR" sz="2400" dirty="0"/>
          </a:p>
        </p:txBody>
      </p:sp>
      <p:sp>
        <p:nvSpPr>
          <p:cNvPr id="6" name="Textfeld 2">
            <a:extLst>
              <a:ext uri="{FF2B5EF4-FFF2-40B4-BE49-F238E27FC236}">
                <a16:creationId xmlns:a16="http://schemas.microsoft.com/office/drawing/2014/main" id="{908D6C7E-E664-CF9B-A603-D482E4D25EBD}"/>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8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A</a:t>
            </a:r>
          </a:p>
        </p:txBody>
      </p:sp>
      <p:sp>
        <p:nvSpPr>
          <p:cNvPr id="7" name="Textfeld 2">
            <a:extLst>
              <a:ext uri="{FF2B5EF4-FFF2-40B4-BE49-F238E27FC236}">
                <a16:creationId xmlns:a16="http://schemas.microsoft.com/office/drawing/2014/main" id="{3658BD6C-D444-5B67-F5D5-B9BC00981F51}"/>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7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sp>
        <p:nvSpPr>
          <p:cNvPr id="8" name="Textfeld 4">
            <a:extLst>
              <a:ext uri="{FF2B5EF4-FFF2-40B4-BE49-F238E27FC236}">
                <a16:creationId xmlns:a16="http://schemas.microsoft.com/office/drawing/2014/main" id="{4AC8F749-C450-0E60-73B4-7F06C6B895B6}"/>
              </a:ext>
            </a:extLst>
          </p:cNvPr>
          <p:cNvSpPr txBox="1"/>
          <p:nvPr/>
        </p:nvSpPr>
        <p:spPr>
          <a:xfrm>
            <a:off x="107504" y="712451"/>
            <a:ext cx="11820156" cy="1746247"/>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sz="1600" dirty="0"/>
              <a:t>Surface analyses for erosion/deposition and surface-modification patterns on </a:t>
            </a:r>
            <a:r>
              <a:rPr lang="en-US" sz="1600" b="1" i="1" dirty="0" err="1">
                <a:solidFill>
                  <a:srgbClr val="00B050"/>
                </a:solidFill>
              </a:rPr>
              <a:t>monoblocks</a:t>
            </a:r>
            <a:r>
              <a:rPr lang="en-US" sz="1600" b="1" i="1" dirty="0">
                <a:solidFill>
                  <a:srgbClr val="00B050"/>
                </a:solidFill>
              </a:rPr>
              <a:t> exposed to </a:t>
            </a:r>
            <a:r>
              <a:rPr lang="en-US" sz="1600" b="1" i="1" dirty="0" err="1">
                <a:solidFill>
                  <a:srgbClr val="00B050"/>
                </a:solidFill>
              </a:rPr>
              <a:t>Ar</a:t>
            </a:r>
            <a:r>
              <a:rPr lang="en-US" sz="1600" b="1" i="1" dirty="0">
                <a:solidFill>
                  <a:srgbClr val="00B050"/>
                </a:solidFill>
              </a:rPr>
              <a:t> plasmas </a:t>
            </a:r>
            <a:r>
              <a:rPr lang="en-US" sz="1600" dirty="0"/>
              <a:t>on MAGNUM-PSI </a:t>
            </a:r>
            <a:r>
              <a:rPr lang="en-US" altLang="en-US" sz="1600" dirty="0">
                <a:cs typeface="Arial" panose="020B0604020202020204" pitchFamily="34" charset="0"/>
              </a:rPr>
              <a:t>(MPG)</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Elemental composition of </a:t>
            </a:r>
            <a:r>
              <a:rPr lang="en-US" altLang="en-US" sz="1600" b="1" i="1" dirty="0">
                <a:solidFill>
                  <a:srgbClr val="00B050"/>
                </a:solidFill>
                <a:cs typeface="Arial" panose="020B0604020202020204" pitchFamily="34" charset="0"/>
              </a:rPr>
              <a:t>W reference layers exposed to He plasmas </a:t>
            </a:r>
            <a:r>
              <a:rPr lang="en-US" altLang="en-US" sz="1600" dirty="0">
                <a:cs typeface="Arial" panose="020B0604020202020204" pitchFamily="34" charset="0"/>
              </a:rPr>
              <a:t>on MAGNUM-PSI and </a:t>
            </a:r>
            <a:r>
              <a:rPr lang="en-US" altLang="en-US" sz="1600" dirty="0" err="1">
                <a:cs typeface="Arial" panose="020B0604020202020204" pitchFamily="34" charset="0"/>
              </a:rPr>
              <a:t>GyM</a:t>
            </a:r>
            <a:r>
              <a:rPr lang="en-US" altLang="en-US" sz="1600" dirty="0">
                <a:cs typeface="Arial" panose="020B0604020202020204" pitchFamily="34" charset="0"/>
              </a:rPr>
              <a:t> (RBI)</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Post </a:t>
            </a:r>
            <a:r>
              <a:rPr lang="fi-FI" altLang="en-US" sz="1600" dirty="0" err="1">
                <a:cs typeface="Arial" panose="020B0604020202020204" pitchFamily="34" charset="0"/>
              </a:rPr>
              <a:t>exposure</a:t>
            </a:r>
            <a:r>
              <a:rPr lang="fi-FI" altLang="en-US" sz="1600" dirty="0">
                <a:cs typeface="Arial" panose="020B0604020202020204" pitchFamily="34" charset="0"/>
              </a:rPr>
              <a:t> </a:t>
            </a:r>
            <a:r>
              <a:rPr lang="fi-FI" altLang="en-US" sz="1600" dirty="0" err="1">
                <a:cs typeface="Arial" panose="020B0604020202020204" pitchFamily="34" charset="0"/>
              </a:rPr>
              <a:t>analyses</a:t>
            </a:r>
            <a:r>
              <a:rPr lang="fi-FI" altLang="en-US" sz="1600" dirty="0">
                <a:cs typeface="Arial" panose="020B0604020202020204" pitchFamily="34" charset="0"/>
              </a:rPr>
              <a:t> (SEM, EDX, FIB </a:t>
            </a:r>
            <a:r>
              <a:rPr lang="fi-FI" altLang="en-US" sz="1600" dirty="0" err="1">
                <a:cs typeface="Arial" panose="020B0604020202020204" pitchFamily="34" charset="0"/>
              </a:rPr>
              <a:t>cutting</a:t>
            </a:r>
            <a:r>
              <a:rPr lang="fi-FI" altLang="en-US" sz="1600" dirty="0">
                <a:cs typeface="Arial" panose="020B0604020202020204" pitchFamily="34" charset="0"/>
              </a:rPr>
              <a:t>) for W-</a:t>
            </a:r>
            <a:r>
              <a:rPr lang="fi-FI" altLang="en-US" sz="1600" dirty="0" err="1">
                <a:cs typeface="Arial" panose="020B0604020202020204" pitchFamily="34" charset="0"/>
              </a:rPr>
              <a:t>monoblock</a:t>
            </a:r>
            <a:r>
              <a:rPr lang="fi-FI" altLang="en-US" sz="1600" dirty="0">
                <a:cs typeface="Arial" panose="020B0604020202020204" pitchFamily="34" charset="0"/>
              </a:rPr>
              <a:t> </a:t>
            </a:r>
            <a:r>
              <a:rPr lang="fi-FI" altLang="en-US" sz="1600" dirty="0" err="1">
                <a:cs typeface="Arial" panose="020B0604020202020204" pitchFamily="34" charset="0"/>
              </a:rPr>
              <a:t>mock</a:t>
            </a:r>
            <a:r>
              <a:rPr lang="fi-FI" altLang="en-US" sz="1600" dirty="0">
                <a:cs typeface="Arial" panose="020B0604020202020204" pitchFamily="34" charset="0"/>
              </a:rPr>
              <a:t>-ups </a:t>
            </a:r>
            <a:r>
              <a:rPr lang="fi-FI" altLang="en-US" sz="1600" dirty="0" err="1">
                <a:cs typeface="Arial" panose="020B0604020202020204" pitchFamily="34" charset="0"/>
              </a:rPr>
              <a:t>prepared</a:t>
            </a:r>
            <a:r>
              <a:rPr lang="fi-FI" altLang="en-US" sz="1600" dirty="0">
                <a:cs typeface="Arial" panose="020B0604020202020204" pitchFamily="34" charset="0"/>
              </a:rPr>
              <a:t> </a:t>
            </a:r>
            <a:r>
              <a:rPr lang="fi-FI" altLang="en-US" sz="1600" dirty="0" err="1">
                <a:cs typeface="Arial" panose="020B0604020202020204" pitchFamily="34" charset="0"/>
              </a:rPr>
              <a:t>with</a:t>
            </a:r>
            <a:r>
              <a:rPr lang="fi-FI" altLang="en-US" sz="1600" dirty="0">
                <a:cs typeface="Arial" panose="020B0604020202020204" pitchFamily="34" charset="0"/>
              </a:rPr>
              <a:t> µm-</a:t>
            </a:r>
            <a:r>
              <a:rPr lang="fi-FI" altLang="en-US" sz="1600" dirty="0" err="1">
                <a:cs typeface="Arial" panose="020B0604020202020204" pitchFamily="34" charset="0"/>
              </a:rPr>
              <a:t>rulers</a:t>
            </a:r>
            <a:r>
              <a:rPr lang="fi-FI" altLang="en-US" sz="1600" dirty="0">
                <a:cs typeface="Arial" panose="020B0604020202020204" pitchFamily="34" charset="0"/>
              </a:rPr>
              <a:t> and </a:t>
            </a:r>
            <a:r>
              <a:rPr lang="fi-FI" altLang="en-US" sz="1600" dirty="0" err="1">
                <a:cs typeface="Arial" panose="020B0604020202020204" pitchFamily="34" charset="0"/>
              </a:rPr>
              <a:t>exposed</a:t>
            </a:r>
            <a:r>
              <a:rPr lang="fi-FI" altLang="en-US" sz="1600" dirty="0">
                <a:cs typeface="Arial" panose="020B0604020202020204" pitchFamily="34" charset="0"/>
              </a:rPr>
              <a:t> in MAGNUM-PSI (2023)</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TOF-ERDA </a:t>
            </a:r>
            <a:r>
              <a:rPr lang="fi-FI" altLang="en-US" sz="1600" dirty="0" err="1">
                <a:cs typeface="Arial" panose="020B0604020202020204" pitchFamily="34" charset="0"/>
              </a:rPr>
              <a:t>analyses</a:t>
            </a:r>
            <a:r>
              <a:rPr lang="fi-FI" altLang="en-US" sz="1600" dirty="0">
                <a:cs typeface="Arial" panose="020B0604020202020204" pitchFamily="34" charset="0"/>
              </a:rPr>
              <a:t> for </a:t>
            </a:r>
            <a:r>
              <a:rPr lang="fi-FI" altLang="en-US" sz="1600" dirty="0" err="1">
                <a:cs typeface="Arial" panose="020B0604020202020204" pitchFamily="34" charset="0"/>
              </a:rPr>
              <a:t>the</a:t>
            </a:r>
            <a:r>
              <a:rPr lang="fi-FI" altLang="en-US" sz="1600" dirty="0">
                <a:cs typeface="Arial" panose="020B0604020202020204" pitchFamily="34" charset="0"/>
              </a:rPr>
              <a:t> He </a:t>
            </a:r>
            <a:r>
              <a:rPr lang="fi-FI" altLang="en-US" sz="1600" dirty="0" err="1">
                <a:cs typeface="Arial" panose="020B0604020202020204" pitchFamily="34" charset="0"/>
              </a:rPr>
              <a:t>content</a:t>
            </a:r>
            <a:r>
              <a:rPr lang="fi-FI" altLang="en-US" sz="1600" dirty="0">
                <a:cs typeface="Arial" panose="020B0604020202020204" pitchFamily="34" charset="0"/>
              </a:rPr>
              <a:t> of </a:t>
            </a:r>
            <a:r>
              <a:rPr lang="fi-FI" altLang="en-US" sz="1600" dirty="0" err="1">
                <a:cs typeface="Arial" panose="020B0604020202020204" pitchFamily="34" charset="0"/>
              </a:rPr>
              <a:t>varying</a:t>
            </a:r>
            <a:r>
              <a:rPr lang="fi-FI" altLang="en-US" sz="1600" dirty="0">
                <a:cs typeface="Arial" panose="020B0604020202020204" pitchFamily="34" charset="0"/>
              </a:rPr>
              <a:t> </a:t>
            </a:r>
            <a:r>
              <a:rPr lang="fi-FI" altLang="en-US" sz="1600" dirty="0" err="1">
                <a:cs typeface="Arial" panose="020B0604020202020204" pitchFamily="34" charset="0"/>
              </a:rPr>
              <a:t>reference</a:t>
            </a:r>
            <a:r>
              <a:rPr lang="fi-FI" altLang="en-US" sz="1600" dirty="0">
                <a:cs typeface="Arial" panose="020B0604020202020204" pitchFamily="34" charset="0"/>
              </a:rPr>
              <a:t> </a:t>
            </a:r>
            <a:r>
              <a:rPr lang="fi-FI" altLang="en-US" sz="1600" dirty="0" err="1">
                <a:cs typeface="Arial" panose="020B0604020202020204" pitchFamily="34" charset="0"/>
              </a:rPr>
              <a:t>layers</a:t>
            </a:r>
            <a:r>
              <a:rPr lang="fi-FI" altLang="en-US" sz="1600" dirty="0">
                <a:cs typeface="Arial" panose="020B0604020202020204" pitchFamily="34" charset="0"/>
              </a:rPr>
              <a:t> </a:t>
            </a:r>
            <a:r>
              <a:rPr lang="fi-FI" altLang="en-US" sz="1600" dirty="0" err="1">
                <a:cs typeface="Arial" panose="020B0604020202020204" pitchFamily="34" charset="0"/>
              </a:rPr>
              <a:t>from</a:t>
            </a:r>
            <a:r>
              <a:rPr lang="fi-FI" altLang="en-US" sz="1600" dirty="0">
                <a:cs typeface="Arial" panose="020B0604020202020204" pitchFamily="34" charset="0"/>
              </a:rPr>
              <a:t> </a:t>
            </a:r>
            <a:r>
              <a:rPr lang="fi-FI" altLang="en-US" sz="1600" dirty="0" err="1">
                <a:cs typeface="Arial" panose="020B0604020202020204" pitchFamily="34" charset="0"/>
              </a:rPr>
              <a:t>GyM</a:t>
            </a:r>
            <a:r>
              <a:rPr lang="fi-FI" altLang="en-US" sz="1600" dirty="0">
                <a:cs typeface="Arial" panose="020B0604020202020204" pitchFamily="34" charset="0"/>
              </a:rPr>
              <a:t> and MAGNUM-PSI </a:t>
            </a:r>
            <a:r>
              <a:rPr lang="fi-FI" altLang="en-US" sz="1600" dirty="0" err="1">
                <a:cs typeface="Arial" panose="020B0604020202020204" pitchFamily="34" charset="0"/>
              </a:rPr>
              <a:t>experiments</a:t>
            </a:r>
            <a:endParaRPr lang="en-US" altLang="en-US" sz="1600" dirty="0">
              <a:cs typeface="Arial" panose="020B0604020202020204" pitchFamily="34" charset="0"/>
            </a:endParaRPr>
          </a:p>
        </p:txBody>
      </p:sp>
      <p:pic>
        <p:nvPicPr>
          <p:cNvPr id="9" name="Picture 8">
            <a:extLst>
              <a:ext uri="{FF2B5EF4-FFF2-40B4-BE49-F238E27FC236}">
                <a16:creationId xmlns:a16="http://schemas.microsoft.com/office/drawing/2014/main" id="{6C770897-E1F8-362A-746A-DAB29404FC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5637" y="2736916"/>
            <a:ext cx="3009195" cy="2439871"/>
          </a:xfrm>
          <a:prstGeom prst="rect">
            <a:avLst/>
          </a:prstGeom>
        </p:spPr>
      </p:pic>
      <p:pic>
        <p:nvPicPr>
          <p:cNvPr id="10" name="Picture 9">
            <a:extLst>
              <a:ext uri="{FF2B5EF4-FFF2-40B4-BE49-F238E27FC236}">
                <a16:creationId xmlns:a16="http://schemas.microsoft.com/office/drawing/2014/main" id="{46678B44-6133-75A9-71BE-83048131E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111" y="2788663"/>
            <a:ext cx="3009195" cy="2225674"/>
          </a:xfrm>
          <a:prstGeom prst="rect">
            <a:avLst/>
          </a:prstGeom>
        </p:spPr>
      </p:pic>
      <p:sp>
        <p:nvSpPr>
          <p:cNvPr id="11" name="Textfeld 4">
            <a:extLst>
              <a:ext uri="{FF2B5EF4-FFF2-40B4-BE49-F238E27FC236}">
                <a16:creationId xmlns:a16="http://schemas.microsoft.com/office/drawing/2014/main" id="{F3873614-C391-FFB6-D0D4-4D84C83A4E30}"/>
              </a:ext>
            </a:extLst>
          </p:cNvPr>
          <p:cNvSpPr txBox="1"/>
          <p:nvPr/>
        </p:nvSpPr>
        <p:spPr>
          <a:xfrm>
            <a:off x="107504" y="2619646"/>
            <a:ext cx="5428323" cy="2554545"/>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u="sng" dirty="0" err="1">
                <a:cs typeface="Arial" panose="020B0604020202020204" pitchFamily="34" charset="0"/>
              </a:rPr>
              <a:t>Monoblocks</a:t>
            </a:r>
            <a:r>
              <a:rPr lang="en-US" altLang="en-US" sz="1600" dirty="0">
                <a:cs typeface="Arial" panose="020B0604020202020204" pitchFamily="34" charset="0"/>
              </a:rPr>
              <a:t>: </a:t>
            </a:r>
          </a:p>
          <a:p>
            <a:pPr marL="742950" lvl="1" indent="-285750">
              <a:buFont typeface="Arial" panose="020B0604020202020204" pitchFamily="34" charset="0"/>
              <a:buChar char="•"/>
            </a:pPr>
            <a:r>
              <a:rPr lang="en-US" altLang="en-US" sz="1600" dirty="0">
                <a:cs typeface="Arial" panose="020B0604020202020204" pitchFamily="34" charset="0"/>
              </a:rPr>
              <a:t>Cross-sectioning perpendicular to the trenches with µm-ruler lines allows measuring </a:t>
            </a:r>
            <a:r>
              <a:rPr lang="en-US" altLang="en-US" sz="1600" b="1" i="1" dirty="0">
                <a:solidFill>
                  <a:srgbClr val="00B050"/>
                </a:solidFill>
                <a:cs typeface="Arial" panose="020B0604020202020204" pitchFamily="34" charset="0"/>
              </a:rPr>
              <a:t>erosion up to 8 µm</a:t>
            </a:r>
          </a:p>
          <a:p>
            <a:pPr marL="742950" lvl="1" indent="-285750">
              <a:buFont typeface="Arial" panose="020B0604020202020204" pitchFamily="34" charset="0"/>
              <a:buChar char="•"/>
            </a:pPr>
            <a:r>
              <a:rPr lang="en-US" altLang="en-US" sz="1600" b="1" i="1" dirty="0">
                <a:solidFill>
                  <a:srgbClr val="00B050"/>
                </a:solidFill>
                <a:cs typeface="Arial" panose="020B0604020202020204" pitchFamily="34" charset="0"/>
              </a:rPr>
              <a:t>Trenches filled with redeposited material</a:t>
            </a:r>
          </a:p>
          <a:p>
            <a:pPr marL="171450" indent="-171450">
              <a:buFont typeface="Wingdings" panose="05000000000000000000" pitchFamily="2" charset="2"/>
              <a:buChar char="§"/>
            </a:pPr>
            <a:r>
              <a:rPr lang="en-US" altLang="en-US" sz="1600" b="1" u="sng" dirty="0">
                <a:cs typeface="Arial" panose="020B0604020202020204" pitchFamily="34" charset="0"/>
              </a:rPr>
              <a:t>Reference layers</a:t>
            </a:r>
            <a:r>
              <a:rPr lang="en-US" altLang="en-US" sz="1600" dirty="0">
                <a:cs typeface="Arial" panose="020B0604020202020204" pitchFamily="34" charset="0"/>
              </a:rPr>
              <a:t>: </a:t>
            </a:r>
          </a:p>
          <a:p>
            <a:pPr marL="742950" lvl="1" indent="-285750">
              <a:buFont typeface="Arial" panose="020B0604020202020204" pitchFamily="34" charset="0"/>
              <a:buChar char="•"/>
            </a:pPr>
            <a:r>
              <a:rPr lang="en-US" altLang="en-US" sz="1600" b="1" i="1" dirty="0">
                <a:solidFill>
                  <a:srgbClr val="00B050"/>
                </a:solidFill>
                <a:cs typeface="Arial" panose="020B0604020202020204" pitchFamily="34" charset="0"/>
              </a:rPr>
              <a:t>He levels up to 15 at.% measured </a:t>
            </a:r>
            <a:r>
              <a:rPr lang="en-US" altLang="en-US" sz="1600" dirty="0">
                <a:cs typeface="Arial" panose="020B0604020202020204" pitchFamily="34" charset="0"/>
              </a:rPr>
              <a:t>on the exposed samples, in particular on thin coatings with porous or columnar W layers</a:t>
            </a:r>
          </a:p>
          <a:p>
            <a:pPr marL="742950" lvl="1" indent="-285750">
              <a:buFont typeface="Arial" panose="020B0604020202020204" pitchFamily="34" charset="0"/>
              <a:buChar char="•"/>
            </a:pPr>
            <a:r>
              <a:rPr lang="en-US" altLang="en-US" sz="1600" dirty="0">
                <a:cs typeface="Arial" panose="020B0604020202020204" pitchFamily="34" charset="0"/>
              </a:rPr>
              <a:t>He closer to the surface (30-40 nm) on </a:t>
            </a:r>
            <a:r>
              <a:rPr lang="en-US" altLang="en-US" sz="1600" dirty="0" err="1">
                <a:cs typeface="Arial" panose="020B0604020202020204" pitchFamily="34" charset="0"/>
              </a:rPr>
              <a:t>GyM</a:t>
            </a:r>
            <a:r>
              <a:rPr lang="en-US" altLang="en-US" sz="1600" dirty="0">
                <a:cs typeface="Arial" panose="020B0604020202020204" pitchFamily="34" charset="0"/>
              </a:rPr>
              <a:t> samples</a:t>
            </a:r>
          </a:p>
        </p:txBody>
      </p:sp>
      <p:sp>
        <p:nvSpPr>
          <p:cNvPr id="12" name="TextBox 11">
            <a:extLst>
              <a:ext uri="{FF2B5EF4-FFF2-40B4-BE49-F238E27FC236}">
                <a16:creationId xmlns:a16="http://schemas.microsoft.com/office/drawing/2014/main" id="{3D2FB7F3-604E-B3D7-BA23-06A5167D3C54}"/>
              </a:ext>
            </a:extLst>
          </p:cNvPr>
          <p:cNvSpPr txBox="1"/>
          <p:nvPr/>
        </p:nvSpPr>
        <p:spPr bwMode="auto">
          <a:xfrm>
            <a:off x="9710639" y="5882114"/>
            <a:ext cx="2520242" cy="584775"/>
          </a:xfrm>
          <a:prstGeom prst="rect">
            <a:avLst/>
          </a:prstGeom>
          <a:noFill/>
        </p:spPr>
        <p:txBody>
          <a:bodyPr wrap="none" rtlCol="0">
            <a:spAutoFit/>
          </a:bodyPr>
          <a:lstStyle/>
          <a:p>
            <a:r>
              <a:rPr lang="fi-FI" sz="1600" b="1" dirty="0"/>
              <a:t>M. Balden et al.</a:t>
            </a:r>
          </a:p>
          <a:p>
            <a:r>
              <a:rPr lang="fi-FI" sz="1600" b="1" dirty="0"/>
              <a:t>I. Bogdanovic Radovic et al.</a:t>
            </a:r>
          </a:p>
        </p:txBody>
      </p:sp>
    </p:spTree>
    <p:extLst>
      <p:ext uri="{BB962C8B-B14F-4D97-AF65-F5344CB8AC3E}">
        <p14:creationId xmlns:p14="http://schemas.microsoft.com/office/powerpoint/2010/main" val="2245279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AE4BE6-33C4-31AD-DFB2-72D91237CCC1}"/>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EF9839F6-AE1B-71F0-C24E-B3F805C9DAC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31</a:t>
            </a:fld>
            <a:endParaRPr lang="en-GB">
              <a:solidFill>
                <a:prstClr val="white"/>
              </a:solidFill>
            </a:endParaRPr>
          </a:p>
        </p:txBody>
      </p:sp>
      <p:sp>
        <p:nvSpPr>
          <p:cNvPr id="5" name="Titre 1">
            <a:extLst>
              <a:ext uri="{FF2B5EF4-FFF2-40B4-BE49-F238E27FC236}">
                <a16:creationId xmlns:a16="http://schemas.microsoft.com/office/drawing/2014/main" id="{E0190A97-DCDC-FF88-C4B0-82C519A12C7F}"/>
              </a:ext>
            </a:extLst>
          </p:cNvPr>
          <p:cNvSpPr>
            <a:spLocks noGrp="1"/>
          </p:cNvSpPr>
          <p:nvPr>
            <p:ph type="title"/>
          </p:nvPr>
        </p:nvSpPr>
        <p:spPr>
          <a:xfrm>
            <a:off x="983432" y="192515"/>
            <a:ext cx="10871400" cy="457200"/>
          </a:xfrm>
        </p:spPr>
        <p:txBody>
          <a:bodyPr/>
          <a:lstStyle/>
          <a:p>
            <a:r>
              <a:rPr lang="fr-FR" sz="2400" dirty="0"/>
              <a:t>SP B.2: </a:t>
            </a:r>
            <a:r>
              <a:rPr lang="fr-FR" sz="2400" dirty="0" err="1"/>
              <a:t>Analysis</a:t>
            </a:r>
            <a:r>
              <a:rPr lang="fr-FR" sz="2400" dirty="0"/>
              <a:t> of </a:t>
            </a:r>
            <a:r>
              <a:rPr lang="fr-FR" sz="2400" dirty="0" err="1"/>
              <a:t>samples</a:t>
            </a:r>
            <a:r>
              <a:rPr lang="fr-FR" sz="2400" dirty="0"/>
              <a:t> </a:t>
            </a:r>
            <a:r>
              <a:rPr lang="fr-FR" sz="2400" dirty="0" err="1"/>
              <a:t>following</a:t>
            </a:r>
            <a:r>
              <a:rPr lang="fr-FR" sz="2400" dirty="0"/>
              <a:t> </a:t>
            </a:r>
            <a:r>
              <a:rPr lang="fr-FR" sz="2400" dirty="0" err="1"/>
              <a:t>boronizations</a:t>
            </a:r>
            <a:r>
              <a:rPr lang="fr-FR" sz="2400" dirty="0"/>
              <a:t> on W7-X </a:t>
            </a:r>
            <a:r>
              <a:rPr lang="en-US" sz="2400" dirty="0"/>
              <a:t>(MPG)</a:t>
            </a:r>
            <a:br>
              <a:rPr lang="en-US" sz="2400" dirty="0"/>
            </a:br>
            <a:r>
              <a:rPr lang="en-US" sz="2400" dirty="0"/>
              <a:t>SP B.2: Analysis of samples from OP2 plasmas on W7-X (FZJ)</a:t>
            </a:r>
            <a:endParaRPr lang="fr-FR" sz="2400" dirty="0"/>
          </a:p>
        </p:txBody>
      </p:sp>
      <p:sp>
        <p:nvSpPr>
          <p:cNvPr id="6" name="Textfeld 2">
            <a:extLst>
              <a:ext uri="{FF2B5EF4-FFF2-40B4-BE49-F238E27FC236}">
                <a16:creationId xmlns:a16="http://schemas.microsoft.com/office/drawing/2014/main" id="{95C66C9E-E34C-AC0D-C723-678CF9FBF26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7" name="Textfeld 2">
            <a:extLst>
              <a:ext uri="{FF2B5EF4-FFF2-40B4-BE49-F238E27FC236}">
                <a16:creationId xmlns:a16="http://schemas.microsoft.com/office/drawing/2014/main" id="{7B315C32-B62F-4EF2-FD39-50095748EA2F}"/>
              </a:ext>
            </a:extLst>
          </p:cNvPr>
          <p:cNvSpPr txBox="1"/>
          <p:nvPr/>
        </p:nvSpPr>
        <p:spPr>
          <a:xfrm>
            <a:off x="4962922"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B.B2.T-T004-D006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8" name="Textfeld 4">
            <a:extLst>
              <a:ext uri="{FF2B5EF4-FFF2-40B4-BE49-F238E27FC236}">
                <a16:creationId xmlns:a16="http://schemas.microsoft.com/office/drawing/2014/main" id="{F7674D4C-DA62-ABE0-E8B8-63E96F5B9390}"/>
              </a:ext>
            </a:extLst>
          </p:cNvPr>
          <p:cNvSpPr txBox="1"/>
          <p:nvPr/>
        </p:nvSpPr>
        <p:spPr>
          <a:xfrm>
            <a:off x="107503" y="712451"/>
            <a:ext cx="6168253" cy="4319837"/>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properties of the </a:t>
            </a:r>
            <a:r>
              <a:rPr lang="en-US" altLang="en-US" sz="1600" b="1" i="1" dirty="0">
                <a:solidFill>
                  <a:srgbClr val="00B050"/>
                </a:solidFill>
                <a:cs typeface="Arial" panose="020B0604020202020204" pitchFamily="34" charset="0"/>
              </a:rPr>
              <a:t>layers originating from </a:t>
            </a:r>
            <a:r>
              <a:rPr lang="en-US" altLang="en-US" sz="1600" b="1" i="1" dirty="0" err="1">
                <a:solidFill>
                  <a:srgbClr val="00B050"/>
                </a:solidFill>
                <a:cs typeface="Arial" panose="020B0604020202020204" pitchFamily="34" charset="0"/>
              </a:rPr>
              <a:t>boronizations</a:t>
            </a:r>
            <a:endParaRPr lang="en-US" altLang="en-US" sz="1600" b="1" i="1" dirty="0">
              <a:solidFill>
                <a:srgbClr val="00B050"/>
              </a:solidFill>
              <a:cs typeface="Arial" panose="020B0604020202020204" pitchFamily="34" charset="0"/>
            </a:endParaRP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Thickness? Homogeneity? Oxygen gettering capacity? </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Sticking coefficients for B radicals?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Analysis of wall tiles after OP 1.2b and OP 2.1</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Exposure of samples during individual </a:t>
            </a:r>
            <a:r>
              <a:rPr lang="en-US" altLang="en-US" sz="1600" dirty="0" err="1">
                <a:cs typeface="Arial" panose="020B0604020202020204" pitchFamily="34" charset="0"/>
              </a:rPr>
              <a:t>boronizations</a:t>
            </a:r>
            <a:r>
              <a:rPr lang="en-US" altLang="en-US" sz="1600" dirty="0">
                <a:cs typeface="Arial" panose="020B0604020202020204" pitchFamily="34" charset="0"/>
              </a:rPr>
              <a:t> </a:t>
            </a:r>
            <a:br>
              <a:rPr lang="en-US" altLang="en-US" sz="1600" dirty="0">
                <a:cs typeface="Arial" panose="020B0604020202020204" pitchFamily="34" charset="0"/>
              </a:rPr>
            </a:br>
            <a:r>
              <a:rPr lang="en-US" altLang="en-US" sz="1600" dirty="0">
                <a:cs typeface="Arial" panose="020B0604020202020204" pitchFamily="34" charset="0"/>
              </a:rPr>
              <a:t>in OP 2.1 and OP 2.2 using MPM</a:t>
            </a: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10 – 60 nm B after OP 1.2b on all tiles (3 </a:t>
            </a:r>
            <a:r>
              <a:rPr lang="en-US" altLang="en-US" sz="1600" dirty="0" err="1">
                <a:cs typeface="Arial" panose="020B0604020202020204" pitchFamily="34" charset="0"/>
              </a:rPr>
              <a:t>boronizations</a:t>
            </a:r>
            <a:r>
              <a:rPr lang="en-US" altLang="en-US" sz="1600" dirty="0">
                <a:cs typeface="Arial" panose="020B0604020202020204" pitchFamily="34" charset="0"/>
              </a:rPr>
              <a:t>)</a:t>
            </a:r>
          </a:p>
          <a:p>
            <a:pPr marL="171450" indent="-171450">
              <a:buFont typeface="Wingdings" panose="05000000000000000000" pitchFamily="2" charset="2"/>
              <a:buChar char="§"/>
            </a:pPr>
            <a:r>
              <a:rPr lang="en-US" altLang="en-US" sz="1600" dirty="0">
                <a:cs typeface="Arial" panose="020B0604020202020204" pitchFamily="34" charset="0"/>
              </a:rPr>
              <a:t>5 – 15 nm B during individual </a:t>
            </a:r>
            <a:r>
              <a:rPr lang="en-US" altLang="en-US" sz="1600" dirty="0" err="1">
                <a:cs typeface="Arial" panose="020B0604020202020204" pitchFamily="34" charset="0"/>
              </a:rPr>
              <a:t>boronizations</a:t>
            </a:r>
            <a:r>
              <a:rPr lang="en-US" altLang="en-US" sz="1600" dirty="0">
                <a:cs typeface="Arial" panose="020B0604020202020204" pitchFamily="34" charset="0"/>
              </a:rPr>
              <a:t> in OP 2.1</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Oxygen gettering capacity 0.5 – 0.9 O/B</a:t>
            </a:r>
          </a:p>
          <a:p>
            <a:pPr marL="171450" indent="-171450">
              <a:buFont typeface="Wingdings" panose="05000000000000000000" pitchFamily="2" charset="2"/>
              <a:buChar char="§"/>
            </a:pPr>
            <a:r>
              <a:rPr lang="en-US" altLang="en-US" sz="1600" dirty="0">
                <a:cs typeface="Arial" panose="020B0604020202020204" pitchFamily="34" charset="0"/>
              </a:rPr>
              <a:t>First OP 2.2 </a:t>
            </a:r>
            <a:r>
              <a:rPr lang="en-US" altLang="en-US" sz="1600" dirty="0" err="1">
                <a:cs typeface="Arial" panose="020B0604020202020204" pitchFamily="34" charset="0"/>
              </a:rPr>
              <a:t>boronization</a:t>
            </a:r>
            <a:r>
              <a:rPr lang="en-US" altLang="en-US" sz="1600" dirty="0">
                <a:cs typeface="Arial" panose="020B0604020202020204" pitchFamily="34" charset="0"/>
              </a:rPr>
              <a:t> experiments recently completed </a:t>
            </a:r>
            <a:r>
              <a:rPr lang="en-US" altLang="en-US" sz="1600" dirty="0">
                <a:cs typeface="Arial" panose="020B0604020202020204" pitchFamily="34" charset="0"/>
                <a:sym typeface="Wingdings" panose="05000000000000000000" pitchFamily="2" charset="2"/>
              </a:rPr>
              <a:t> analyses pending</a:t>
            </a:r>
            <a:endParaRPr lang="en-US" altLang="en-US" sz="1600" dirty="0">
              <a:cs typeface="Arial" panose="020B0604020202020204" pitchFamily="34" charset="0"/>
            </a:endParaRPr>
          </a:p>
        </p:txBody>
      </p:sp>
      <p:pic>
        <p:nvPicPr>
          <p:cNvPr id="9" name="Grafik 8">
            <a:extLst>
              <a:ext uri="{FF2B5EF4-FFF2-40B4-BE49-F238E27FC236}">
                <a16:creationId xmlns:a16="http://schemas.microsoft.com/office/drawing/2014/main" id="{0C0FFC12-8167-1EAE-0E11-A493A091F2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466" y="643172"/>
            <a:ext cx="5297657" cy="4715850"/>
          </a:xfrm>
          <a:prstGeom prst="rect">
            <a:avLst/>
          </a:prstGeom>
          <a:noFill/>
          <a:ln>
            <a:noFill/>
          </a:ln>
        </p:spPr>
      </p:pic>
      <p:pic>
        <p:nvPicPr>
          <p:cNvPr id="10" name="Grafik 9">
            <a:extLst>
              <a:ext uri="{FF2B5EF4-FFF2-40B4-BE49-F238E27FC236}">
                <a16:creationId xmlns:a16="http://schemas.microsoft.com/office/drawing/2014/main" id="{01EE4828-EDD7-0CEB-1D5A-B85B1C2F25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8409" y="2955492"/>
            <a:ext cx="2568368" cy="2136522"/>
          </a:xfrm>
          <a:prstGeom prst="rect">
            <a:avLst/>
          </a:prstGeom>
          <a:noFill/>
          <a:ln>
            <a:noFill/>
          </a:ln>
        </p:spPr>
      </p:pic>
      <p:sp>
        <p:nvSpPr>
          <p:cNvPr id="11" name="TextBox 10">
            <a:extLst>
              <a:ext uri="{FF2B5EF4-FFF2-40B4-BE49-F238E27FC236}">
                <a16:creationId xmlns:a16="http://schemas.microsoft.com/office/drawing/2014/main" id="{064B656B-ADA1-90F4-F20D-F9FD52F998F5}"/>
              </a:ext>
            </a:extLst>
          </p:cNvPr>
          <p:cNvSpPr txBox="1"/>
          <p:nvPr/>
        </p:nvSpPr>
        <p:spPr bwMode="auto">
          <a:xfrm>
            <a:off x="10568395" y="5938627"/>
            <a:ext cx="1624163" cy="584775"/>
          </a:xfrm>
          <a:prstGeom prst="rect">
            <a:avLst/>
          </a:prstGeom>
          <a:noFill/>
        </p:spPr>
        <p:txBody>
          <a:bodyPr wrap="none" rtlCol="0">
            <a:spAutoFit/>
          </a:bodyPr>
          <a:lstStyle/>
          <a:p>
            <a:r>
              <a:rPr lang="fi-FI" sz="1600" b="1" dirty="0"/>
              <a:t>M. Mayer et al.</a:t>
            </a:r>
          </a:p>
          <a:p>
            <a:r>
              <a:rPr lang="fi-FI" sz="1600" b="1" dirty="0"/>
              <a:t>M. Rasinski et al.</a:t>
            </a:r>
          </a:p>
        </p:txBody>
      </p:sp>
    </p:spTree>
    <p:extLst>
      <p:ext uri="{BB962C8B-B14F-4D97-AF65-F5344CB8AC3E}">
        <p14:creationId xmlns:p14="http://schemas.microsoft.com/office/powerpoint/2010/main" val="4182803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AE4BE6-33C4-31AD-DFB2-72D91237CCC1}"/>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EF9839F6-AE1B-71F0-C24E-B3F805C9DAC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5" name="Titre 1">
            <a:extLst>
              <a:ext uri="{FF2B5EF4-FFF2-40B4-BE49-F238E27FC236}">
                <a16:creationId xmlns:a16="http://schemas.microsoft.com/office/drawing/2014/main" id="{E0190A97-DCDC-FF88-C4B0-82C519A12C7F}"/>
              </a:ext>
            </a:extLst>
          </p:cNvPr>
          <p:cNvSpPr>
            <a:spLocks noGrp="1"/>
          </p:cNvSpPr>
          <p:nvPr>
            <p:ph type="title"/>
          </p:nvPr>
        </p:nvSpPr>
        <p:spPr>
          <a:xfrm>
            <a:off x="983432" y="192515"/>
            <a:ext cx="10871400" cy="457200"/>
          </a:xfrm>
        </p:spPr>
        <p:txBody>
          <a:bodyPr/>
          <a:lstStyle/>
          <a:p>
            <a:r>
              <a:rPr lang="fr-FR" sz="2400" dirty="0"/>
              <a:t>SP B.3: </a:t>
            </a:r>
            <a:r>
              <a:rPr lang="en-US" sz="2400" dirty="0"/>
              <a:t>Post-exposure measurements of W7-X PFUs (MPG)</a:t>
            </a:r>
            <a:br>
              <a:rPr lang="en-US" sz="2400" dirty="0"/>
            </a:br>
            <a:r>
              <a:rPr lang="en-US" sz="2400" dirty="0"/>
              <a:t>SP B.3: Analysis of samples originating from different W7-X campaigns (FZJ)</a:t>
            </a:r>
            <a:endParaRPr lang="fr-FR" sz="2400" dirty="0"/>
          </a:p>
        </p:txBody>
      </p:sp>
      <p:sp>
        <p:nvSpPr>
          <p:cNvPr id="6" name="Textfeld 2">
            <a:extLst>
              <a:ext uri="{FF2B5EF4-FFF2-40B4-BE49-F238E27FC236}">
                <a16:creationId xmlns:a16="http://schemas.microsoft.com/office/drawing/2014/main" id="{95C66C9E-E34C-AC0D-C723-678CF9FBF266}"/>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8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sp>
        <p:nvSpPr>
          <p:cNvPr id="8" name="Textfeld 4">
            <a:extLst>
              <a:ext uri="{FF2B5EF4-FFF2-40B4-BE49-F238E27FC236}">
                <a16:creationId xmlns:a16="http://schemas.microsoft.com/office/drawing/2014/main" id="{F7674D4C-DA62-ABE0-E8B8-63E96F5B9390}"/>
              </a:ext>
            </a:extLst>
          </p:cNvPr>
          <p:cNvSpPr txBox="1"/>
          <p:nvPr/>
        </p:nvSpPr>
        <p:spPr>
          <a:xfrm>
            <a:off x="107504" y="712451"/>
            <a:ext cx="5608206" cy="404161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erosion and deposition patterns as well as surface structure of different W7-X components and samples removed after OP 1.2b and OP 2.1   </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fi-FI" altLang="en-US" sz="1600" dirty="0">
                <a:cs typeface="Arial" panose="020B0604020202020204" pitchFamily="34" charset="0"/>
              </a:rPr>
              <a:t>SEM, EDX, CLSM, and IBA (RBS, NRA) </a:t>
            </a:r>
            <a:r>
              <a:rPr lang="fi-FI" altLang="en-US" sz="1600" dirty="0" err="1">
                <a:cs typeface="Arial" panose="020B0604020202020204" pitchFamily="34" charset="0"/>
              </a:rPr>
              <a:t>analyses</a:t>
            </a:r>
            <a:r>
              <a:rPr lang="fi-FI" altLang="en-US" sz="1600" dirty="0">
                <a:cs typeface="Arial" panose="020B0604020202020204" pitchFamily="34" charset="0"/>
              </a:rPr>
              <a:t> of </a:t>
            </a:r>
            <a:r>
              <a:rPr lang="fi-FI" altLang="en-US" sz="1600" dirty="0" err="1">
                <a:cs typeface="Arial" panose="020B0604020202020204" pitchFamily="34" charset="0"/>
              </a:rPr>
              <a:t>graphite</a:t>
            </a:r>
            <a:r>
              <a:rPr lang="fi-FI" altLang="en-US" sz="1600" dirty="0">
                <a:cs typeface="Arial" panose="020B0604020202020204" pitchFamily="34" charset="0"/>
              </a:rPr>
              <a:t> and W-</a:t>
            </a:r>
            <a:r>
              <a:rPr lang="fi-FI" altLang="en-US" sz="1600" dirty="0" err="1">
                <a:cs typeface="Arial" panose="020B0604020202020204" pitchFamily="34" charset="0"/>
              </a:rPr>
              <a:t>coated</a:t>
            </a:r>
            <a:r>
              <a:rPr lang="fi-FI" altLang="en-US" sz="1600" dirty="0">
                <a:cs typeface="Arial" panose="020B0604020202020204" pitchFamily="34" charset="0"/>
              </a:rPr>
              <a:t> </a:t>
            </a:r>
            <a:r>
              <a:rPr lang="fi-FI" altLang="en-US" sz="1600" dirty="0" err="1">
                <a:cs typeface="Arial" panose="020B0604020202020204" pitchFamily="34" charset="0"/>
              </a:rPr>
              <a:t>tiles</a:t>
            </a:r>
            <a:r>
              <a:rPr lang="fi-FI" altLang="en-US" sz="1600" dirty="0">
                <a:cs typeface="Arial" panose="020B0604020202020204" pitchFamily="34" charset="0"/>
              </a:rPr>
              <a:t> </a:t>
            </a:r>
          </a:p>
          <a:p>
            <a:endParaRPr lang="en-US" altLang="en-US" sz="1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Baffle tiles can exhibit thick deposits </a:t>
            </a:r>
            <a:r>
              <a:rPr lang="en-US" altLang="en-US" sz="1600" dirty="0">
                <a:cs typeface="Arial" panose="020B0604020202020204" pitchFamily="34" charset="0"/>
              </a:rPr>
              <a:t>(&gt;&gt; 1 </a:t>
            </a:r>
            <a:r>
              <a:rPr lang="en-US" altLang="en-US" sz="1600" dirty="0">
                <a:latin typeface="Symbol" panose="05050102010706020507" pitchFamily="18" charset="2"/>
                <a:cs typeface="Arial" panose="020B0604020202020204" pitchFamily="34" charset="0"/>
              </a:rPr>
              <a:t>m</a:t>
            </a:r>
            <a:r>
              <a:rPr lang="en-US" altLang="en-US" sz="1600" dirty="0">
                <a:cs typeface="Arial" panose="020B0604020202020204" pitchFamily="34" charset="0"/>
              </a:rPr>
              <a:t>m) while generally deposits on the wall tiles are thin</a:t>
            </a:r>
          </a:p>
          <a:p>
            <a:pPr marL="171450" indent="-171450">
              <a:buFont typeface="Wingdings" panose="05000000000000000000" pitchFamily="2" charset="2"/>
              <a:buChar char="§"/>
            </a:pPr>
            <a:r>
              <a:rPr lang="en-US" altLang="en-US" sz="1600" dirty="0">
                <a:cs typeface="Arial" panose="020B0604020202020204" pitchFamily="34" charset="0"/>
              </a:rPr>
              <a:t>Detailed survey of melt patterns on W-coated tiles shows interesting features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Loosely bound layers and arcs </a:t>
            </a:r>
            <a:r>
              <a:rPr lang="en-US" altLang="en-US" sz="1600" dirty="0">
                <a:cs typeface="Arial" panose="020B0604020202020204" pitchFamily="34" charset="0"/>
              </a:rPr>
              <a:t>observed on several locations</a:t>
            </a:r>
          </a:p>
        </p:txBody>
      </p:sp>
      <p:sp>
        <p:nvSpPr>
          <p:cNvPr id="11" name="TextBox 10">
            <a:extLst>
              <a:ext uri="{FF2B5EF4-FFF2-40B4-BE49-F238E27FC236}">
                <a16:creationId xmlns:a16="http://schemas.microsoft.com/office/drawing/2014/main" id="{064B656B-ADA1-90F4-F20D-F9FD52F998F5}"/>
              </a:ext>
            </a:extLst>
          </p:cNvPr>
          <p:cNvSpPr txBox="1"/>
          <p:nvPr/>
        </p:nvSpPr>
        <p:spPr bwMode="auto">
          <a:xfrm>
            <a:off x="10567837" y="5454589"/>
            <a:ext cx="1624163" cy="1077218"/>
          </a:xfrm>
          <a:prstGeom prst="rect">
            <a:avLst/>
          </a:prstGeom>
          <a:noFill/>
        </p:spPr>
        <p:txBody>
          <a:bodyPr wrap="none" rtlCol="0">
            <a:spAutoFit/>
          </a:bodyPr>
          <a:lstStyle/>
          <a:p>
            <a:r>
              <a:rPr lang="fi-FI" sz="1600" b="1" dirty="0"/>
              <a:t>M. Balden et al.</a:t>
            </a:r>
          </a:p>
          <a:p>
            <a:r>
              <a:rPr lang="fi-FI" sz="1600" b="1" dirty="0"/>
              <a:t>M. Mayer et al.</a:t>
            </a:r>
          </a:p>
          <a:p>
            <a:r>
              <a:rPr lang="fi-FI" sz="1600" b="1" dirty="0"/>
              <a:t>C. P. Dhard et al.</a:t>
            </a:r>
          </a:p>
          <a:p>
            <a:r>
              <a:rPr lang="fi-FI" sz="1600" b="1" dirty="0"/>
              <a:t>M. Rasinski et al.</a:t>
            </a:r>
          </a:p>
        </p:txBody>
      </p:sp>
      <p:sp>
        <p:nvSpPr>
          <p:cNvPr id="12" name="Textfeld 2">
            <a:extLst>
              <a:ext uri="{FF2B5EF4-FFF2-40B4-BE49-F238E27FC236}">
                <a16:creationId xmlns:a16="http://schemas.microsoft.com/office/drawing/2014/main" id="{61EC9C38-D3C4-ADBC-1899-0575611C43AF}"/>
              </a:ext>
            </a:extLst>
          </p:cNvPr>
          <p:cNvSpPr txBox="1"/>
          <p:nvPr/>
        </p:nvSpPr>
        <p:spPr>
          <a:xfrm>
            <a:off x="496061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1 day</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WPW7X</a:t>
            </a:r>
          </a:p>
        </p:txBody>
      </p:sp>
      <p:grpSp>
        <p:nvGrpSpPr>
          <p:cNvPr id="13" name="Gruppieren 8">
            <a:extLst>
              <a:ext uri="{FF2B5EF4-FFF2-40B4-BE49-F238E27FC236}">
                <a16:creationId xmlns:a16="http://schemas.microsoft.com/office/drawing/2014/main" id="{FA101006-4876-A0E4-33E9-675673676004}"/>
              </a:ext>
            </a:extLst>
          </p:cNvPr>
          <p:cNvGrpSpPr>
            <a:grpSpLocks noChangeAspect="1"/>
          </p:cNvGrpSpPr>
          <p:nvPr/>
        </p:nvGrpSpPr>
        <p:grpSpPr>
          <a:xfrm>
            <a:off x="5977400" y="809760"/>
            <a:ext cx="2036747" cy="1942088"/>
            <a:chOff x="2838824" y="663388"/>
            <a:chExt cx="5988423" cy="5710107"/>
          </a:xfrm>
        </p:grpSpPr>
        <p:pic>
          <p:nvPicPr>
            <p:cNvPr id="14" name="Grafik 1">
              <a:extLst>
                <a:ext uri="{FF2B5EF4-FFF2-40B4-BE49-F238E27FC236}">
                  <a16:creationId xmlns:a16="http://schemas.microsoft.com/office/drawing/2014/main" id="{A4652AAC-1178-E9C7-12BF-2B386CAD3F5F}"/>
                </a:ext>
              </a:extLst>
            </p:cNvPr>
            <p:cNvPicPr>
              <a:picLocks noChangeAspect="1"/>
            </p:cNvPicPr>
            <p:nvPr/>
          </p:nvPicPr>
          <p:blipFill rotWithShape="1">
            <a:blip r:embed="rId2"/>
            <a:srcRect l="20760" t="16837" r="25437" b="22391"/>
            <a:stretch/>
          </p:blipFill>
          <p:spPr>
            <a:xfrm>
              <a:off x="2844800" y="663388"/>
              <a:ext cx="5982447" cy="5068047"/>
            </a:xfrm>
            <a:prstGeom prst="rect">
              <a:avLst/>
            </a:prstGeom>
          </p:spPr>
        </p:pic>
        <p:pic>
          <p:nvPicPr>
            <p:cNvPr id="15" name="Grafik 2">
              <a:extLst>
                <a:ext uri="{FF2B5EF4-FFF2-40B4-BE49-F238E27FC236}">
                  <a16:creationId xmlns:a16="http://schemas.microsoft.com/office/drawing/2014/main" id="{20BF54BE-7DFE-C973-B8B8-9A10C085E05D}"/>
                </a:ext>
              </a:extLst>
            </p:cNvPr>
            <p:cNvPicPr>
              <a:picLocks noChangeAspect="1"/>
            </p:cNvPicPr>
            <p:nvPr/>
          </p:nvPicPr>
          <p:blipFill rotWithShape="1">
            <a:blip r:embed="rId2"/>
            <a:srcRect l="19954" t="92301" r="26189"/>
            <a:stretch/>
          </p:blipFill>
          <p:spPr>
            <a:xfrm>
              <a:off x="2838824" y="5731435"/>
              <a:ext cx="5988423" cy="642060"/>
            </a:xfrm>
            <a:prstGeom prst="rect">
              <a:avLst/>
            </a:prstGeom>
          </p:spPr>
        </p:pic>
      </p:grpSp>
      <p:pic>
        <p:nvPicPr>
          <p:cNvPr id="16" name="Picture 15">
            <a:extLst>
              <a:ext uri="{FF2B5EF4-FFF2-40B4-BE49-F238E27FC236}">
                <a16:creationId xmlns:a16="http://schemas.microsoft.com/office/drawing/2014/main" id="{1E6AD5F8-1CF2-6C39-0520-FE475F1222BE}"/>
              </a:ext>
            </a:extLst>
          </p:cNvPr>
          <p:cNvPicPr>
            <a:picLocks noChangeAspect="1"/>
          </p:cNvPicPr>
          <p:nvPr/>
        </p:nvPicPr>
        <p:blipFill rotWithShape="1">
          <a:blip r:embed="rId3"/>
          <a:srcRect b="34077"/>
          <a:stretch/>
        </p:blipFill>
        <p:spPr>
          <a:xfrm>
            <a:off x="5977400" y="2902412"/>
            <a:ext cx="5869416" cy="2385384"/>
          </a:xfrm>
          <a:prstGeom prst="rect">
            <a:avLst/>
          </a:prstGeom>
        </p:spPr>
      </p:pic>
      <p:pic>
        <p:nvPicPr>
          <p:cNvPr id="17" name="Picture 16">
            <a:extLst>
              <a:ext uri="{FF2B5EF4-FFF2-40B4-BE49-F238E27FC236}">
                <a16:creationId xmlns:a16="http://schemas.microsoft.com/office/drawing/2014/main" id="{ED61A64A-3E62-E03A-BC47-E976B1157CC3}"/>
              </a:ext>
            </a:extLst>
          </p:cNvPr>
          <p:cNvPicPr>
            <a:picLocks noChangeAspect="1"/>
          </p:cNvPicPr>
          <p:nvPr/>
        </p:nvPicPr>
        <p:blipFill>
          <a:blip r:embed="rId4"/>
          <a:stretch>
            <a:fillRect/>
          </a:stretch>
        </p:blipFill>
        <p:spPr>
          <a:xfrm>
            <a:off x="8186526" y="1133628"/>
            <a:ext cx="3668306" cy="1284871"/>
          </a:xfrm>
          <a:prstGeom prst="rect">
            <a:avLst/>
          </a:prstGeom>
        </p:spPr>
      </p:pic>
    </p:spTree>
    <p:extLst>
      <p:ext uri="{BB962C8B-B14F-4D97-AF65-F5344CB8AC3E}">
        <p14:creationId xmlns:p14="http://schemas.microsoft.com/office/powerpoint/2010/main" val="1832925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E344D1-6851-731F-60B1-DCE9B504AA1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5D9BC25-8D01-9071-BC90-1975A405CB1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33</a:t>
            </a:fld>
            <a:endParaRPr lang="en-GB">
              <a:solidFill>
                <a:prstClr val="white"/>
              </a:solidFill>
            </a:endParaRPr>
          </a:p>
        </p:txBody>
      </p:sp>
      <p:sp>
        <p:nvSpPr>
          <p:cNvPr id="5" name="Textfeld 2">
            <a:extLst>
              <a:ext uri="{FF2B5EF4-FFF2-40B4-BE49-F238E27FC236}">
                <a16:creationId xmlns:a16="http://schemas.microsoft.com/office/drawing/2014/main" id="{4B35F985-8C7E-E525-C219-FB96A371684C}"/>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B.B3.T-T004-D001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a:t>
            </a:r>
          </a:p>
        </p:txBody>
      </p:sp>
      <p:sp>
        <p:nvSpPr>
          <p:cNvPr id="7" name="Titre 1">
            <a:extLst>
              <a:ext uri="{FF2B5EF4-FFF2-40B4-BE49-F238E27FC236}">
                <a16:creationId xmlns:a16="http://schemas.microsoft.com/office/drawing/2014/main" id="{E587C243-E73D-71FA-685F-6400611669A2}"/>
              </a:ext>
            </a:extLst>
          </p:cNvPr>
          <p:cNvSpPr>
            <a:spLocks noGrp="1"/>
          </p:cNvSpPr>
          <p:nvPr>
            <p:ph type="title"/>
          </p:nvPr>
        </p:nvSpPr>
        <p:spPr>
          <a:xfrm>
            <a:off x="983432" y="192515"/>
            <a:ext cx="10871400" cy="457200"/>
          </a:xfrm>
        </p:spPr>
        <p:txBody>
          <a:bodyPr/>
          <a:lstStyle/>
          <a:p>
            <a:r>
              <a:rPr lang="fr-FR" dirty="0"/>
              <a:t>SP B.3: </a:t>
            </a:r>
            <a:r>
              <a:rPr lang="en-US" sz="2800" dirty="0"/>
              <a:t>Depth profiles of selected B or W+B layers </a:t>
            </a:r>
            <a:r>
              <a:rPr lang="en-US" dirty="0"/>
              <a:t>(CIEMAT)</a:t>
            </a:r>
            <a:endParaRPr lang="fr-FR" dirty="0"/>
          </a:p>
        </p:txBody>
      </p:sp>
      <p:sp>
        <p:nvSpPr>
          <p:cNvPr id="8" name="TextBox 7">
            <a:extLst>
              <a:ext uri="{FF2B5EF4-FFF2-40B4-BE49-F238E27FC236}">
                <a16:creationId xmlns:a16="http://schemas.microsoft.com/office/drawing/2014/main" id="{68EF5269-BC1C-A374-3365-A7FE10FA98FA}"/>
              </a:ext>
            </a:extLst>
          </p:cNvPr>
          <p:cNvSpPr txBox="1"/>
          <p:nvPr/>
        </p:nvSpPr>
        <p:spPr bwMode="auto">
          <a:xfrm>
            <a:off x="533963" y="1917812"/>
            <a:ext cx="6638356" cy="369332"/>
          </a:xfrm>
          <a:prstGeom prst="rect">
            <a:avLst/>
          </a:prstGeom>
          <a:noFill/>
        </p:spPr>
        <p:txBody>
          <a:bodyPr wrap="none" rtlCol="0">
            <a:spAutoFit/>
          </a:bodyPr>
          <a:lstStyle/>
          <a:p>
            <a:r>
              <a:rPr lang="fi-FI" b="1" dirty="0" err="1"/>
              <a:t>This</a:t>
            </a:r>
            <a:r>
              <a:rPr lang="fi-FI" b="1" dirty="0"/>
              <a:t> </a:t>
            </a:r>
            <a:r>
              <a:rPr lang="fi-FI" b="1" dirty="0" err="1"/>
              <a:t>task</a:t>
            </a:r>
            <a:r>
              <a:rPr lang="fi-FI" b="1" dirty="0"/>
              <a:t> is </a:t>
            </a:r>
            <a:r>
              <a:rPr lang="fi-FI" b="1" dirty="0" err="1"/>
              <a:t>pending</a:t>
            </a:r>
            <a:r>
              <a:rPr lang="fi-FI" b="1" dirty="0"/>
              <a:t> for </a:t>
            </a:r>
            <a:r>
              <a:rPr lang="fi-FI" b="1" dirty="0" err="1"/>
              <a:t>submission</a:t>
            </a:r>
            <a:r>
              <a:rPr lang="fi-FI" b="1" dirty="0"/>
              <a:t> of B and W </a:t>
            </a:r>
            <a:r>
              <a:rPr lang="fi-FI" b="1" dirty="0" err="1"/>
              <a:t>samples</a:t>
            </a:r>
            <a:r>
              <a:rPr lang="fi-FI" b="1" dirty="0"/>
              <a:t> for </a:t>
            </a:r>
            <a:r>
              <a:rPr lang="fi-FI" b="1" dirty="0" err="1"/>
              <a:t>analyses</a:t>
            </a:r>
            <a:endParaRPr lang="fi-FI" b="1" dirty="0"/>
          </a:p>
        </p:txBody>
      </p:sp>
    </p:spTree>
    <p:extLst>
      <p:ext uri="{BB962C8B-B14F-4D97-AF65-F5344CB8AC3E}">
        <p14:creationId xmlns:p14="http://schemas.microsoft.com/office/powerpoint/2010/main" val="3999968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8B4A36-D665-63CA-6A92-25196D5B77A9}"/>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27D2574-AEF0-062C-9AE9-CB10DC5FF38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34</a:t>
            </a:fld>
            <a:endParaRPr lang="en-GB">
              <a:solidFill>
                <a:prstClr val="white"/>
              </a:solidFill>
            </a:endParaRPr>
          </a:p>
        </p:txBody>
      </p:sp>
      <p:sp>
        <p:nvSpPr>
          <p:cNvPr id="5" name="TextBox 4">
            <a:extLst>
              <a:ext uri="{FF2B5EF4-FFF2-40B4-BE49-F238E27FC236}">
                <a16:creationId xmlns:a16="http://schemas.microsoft.com/office/drawing/2014/main" id="{C62E76A8-5EDB-BE87-6268-2C83583F2DAF}"/>
              </a:ext>
            </a:extLst>
          </p:cNvPr>
          <p:cNvSpPr txBox="1"/>
          <p:nvPr/>
        </p:nvSpPr>
        <p:spPr>
          <a:xfrm>
            <a:off x="971600" y="2355726"/>
            <a:ext cx="6143028" cy="461665"/>
          </a:xfrm>
          <a:prstGeom prst="rect">
            <a:avLst/>
          </a:prstGeom>
          <a:noFill/>
        </p:spPr>
        <p:txBody>
          <a:bodyPr wrap="none" rtlCol="0">
            <a:spAutoFit/>
          </a:bodyPr>
          <a:lstStyle/>
          <a:p>
            <a:r>
              <a:rPr lang="fi-FI" sz="2400" b="1" dirty="0">
                <a:solidFill>
                  <a:srgbClr val="0070C0"/>
                </a:solidFill>
              </a:rPr>
              <a:t>SP B.4 - </a:t>
            </a:r>
            <a:r>
              <a:rPr lang="en-US" sz="2400" b="1" dirty="0">
                <a:solidFill>
                  <a:srgbClr val="0070C0"/>
                </a:solidFill>
              </a:rPr>
              <a:t>Reference coatings for ITER and DEMO</a:t>
            </a:r>
          </a:p>
        </p:txBody>
      </p:sp>
    </p:spTree>
    <p:extLst>
      <p:ext uri="{BB962C8B-B14F-4D97-AF65-F5344CB8AC3E}">
        <p14:creationId xmlns:p14="http://schemas.microsoft.com/office/powerpoint/2010/main" val="256358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628A495-784D-51F5-C9D9-3AAFAA5A8283}"/>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92E045B3-A477-9654-C99C-FD2044930C2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35</a:t>
            </a:fld>
            <a:endParaRPr lang="en-GB">
              <a:solidFill>
                <a:prstClr val="white"/>
              </a:solidFill>
            </a:endParaRPr>
          </a:p>
        </p:txBody>
      </p:sp>
      <p:sp>
        <p:nvSpPr>
          <p:cNvPr id="5" name="Titre 1">
            <a:extLst>
              <a:ext uri="{FF2B5EF4-FFF2-40B4-BE49-F238E27FC236}">
                <a16:creationId xmlns:a16="http://schemas.microsoft.com/office/drawing/2014/main" id="{03061B07-5781-EBF3-6E0F-C35031DBD365}"/>
              </a:ext>
            </a:extLst>
          </p:cNvPr>
          <p:cNvSpPr>
            <a:spLocks noGrp="1"/>
          </p:cNvSpPr>
          <p:nvPr>
            <p:ph type="title"/>
          </p:nvPr>
        </p:nvSpPr>
        <p:spPr>
          <a:xfrm>
            <a:off x="983432" y="192515"/>
            <a:ext cx="9451776" cy="457200"/>
          </a:xfrm>
        </p:spPr>
        <p:txBody>
          <a:bodyPr/>
          <a:lstStyle/>
          <a:p>
            <a:r>
              <a:rPr lang="fr-FR" dirty="0"/>
              <a:t>SP B.4 </a:t>
            </a:r>
            <a:r>
              <a:rPr lang="fr-FR" dirty="0" err="1"/>
              <a:t>deliverables</a:t>
            </a:r>
            <a:r>
              <a:rPr lang="fr-FR" dirty="0"/>
              <a:t> in 2024</a:t>
            </a:r>
          </a:p>
        </p:txBody>
      </p:sp>
      <p:graphicFrame>
        <p:nvGraphicFramePr>
          <p:cNvPr id="6" name="Tabelle 5">
            <a:extLst>
              <a:ext uri="{FF2B5EF4-FFF2-40B4-BE49-F238E27FC236}">
                <a16:creationId xmlns:a16="http://schemas.microsoft.com/office/drawing/2014/main" id="{B52A2BC3-0D76-F601-20F4-8B71DC7EBE5F}"/>
              </a:ext>
            </a:extLst>
          </p:cNvPr>
          <p:cNvGraphicFramePr>
            <a:graphicFrameLocks noGrp="1"/>
          </p:cNvGraphicFramePr>
          <p:nvPr>
            <p:extLst>
              <p:ext uri="{D42A27DB-BD31-4B8C-83A1-F6EECF244321}">
                <p14:modId xmlns:p14="http://schemas.microsoft.com/office/powerpoint/2010/main" val="2703350982"/>
              </p:ext>
            </p:extLst>
          </p:nvPr>
        </p:nvGraphicFramePr>
        <p:xfrm>
          <a:off x="162704" y="698386"/>
          <a:ext cx="11789151" cy="5771769"/>
        </p:xfrm>
        <a:graphic>
          <a:graphicData uri="http://schemas.openxmlformats.org/drawingml/2006/table">
            <a:tbl>
              <a:tblPr firstRow="1" firstCol="1" bandRow="1">
                <a:tableStyleId>{5C22544A-7EE6-4342-B048-85BDC9FD1C3A}</a:tableStyleId>
              </a:tblPr>
              <a:tblGrid>
                <a:gridCol w="1327666">
                  <a:extLst>
                    <a:ext uri="{9D8B030D-6E8A-4147-A177-3AD203B41FA5}">
                      <a16:colId xmlns:a16="http://schemas.microsoft.com/office/drawing/2014/main" val="531328472"/>
                    </a:ext>
                  </a:extLst>
                </a:gridCol>
                <a:gridCol w="2246819">
                  <a:extLst>
                    <a:ext uri="{9D8B030D-6E8A-4147-A177-3AD203B41FA5}">
                      <a16:colId xmlns:a16="http://schemas.microsoft.com/office/drawing/2014/main" val="1334987883"/>
                    </a:ext>
                  </a:extLst>
                </a:gridCol>
                <a:gridCol w="8214666">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150" dirty="0" err="1">
                          <a:effectLst/>
                          <a:latin typeface="Calibri" panose="020F0502020204030204" pitchFamily="34" charset="0"/>
                          <a:ea typeface="+mn-ea"/>
                          <a:cs typeface="Times New Roman" panose="02020603050405020304" pitchFamily="18" charset="0"/>
                        </a:rPr>
                        <a:t>Activity</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150" dirty="0" err="1">
                          <a:effectLst/>
                        </a:rPr>
                        <a:t>Deliverable</a:t>
                      </a:r>
                      <a:r>
                        <a:rPr lang="de-DE" sz="1150" dirty="0">
                          <a:effectLst/>
                        </a:rPr>
                        <a:t> ID(s)</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150" spc="-15" dirty="0">
                          <a:effectLst/>
                        </a:rPr>
                        <a:t>Title</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3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W- and B-based coatings with pre-defined composition and morphology for experiments in linear plasma facilities (ENEA)</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W-based coatings with pre-defined composition and morphology for experiments in linear plasma facilities (IAP)</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6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B- and W+B coatings with pre-defined composition and morphology for comparison with data from tokamaks (IAP)</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2 PM + 2 PM (AR)</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Microscopy investigations of selected B, W+B, and W reference samples (IPPLM)</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Raman analyses of selected B and W+B reference samples (CEA)</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SEM and SIMS analyses of selected B, W+B, and W reference samples (CIEMAT)</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LIBS and SEM analyses of selected B and W+B reference samples (FZJ)</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effectLst/>
                          <a:latin typeface="Calibri" panose="020F0502020204030204" pitchFamily="34" charset="0"/>
                          <a:ea typeface="SimSun" panose="02010600030101010101" pitchFamily="2" charset="-122"/>
                        </a:rPr>
                        <a:t>Ion-beam analyses of selected B, W+B, and W reference samples (IST)</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3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XPS and TDS analyses of selected B and W+B reference samples </a:t>
                      </a:r>
                      <a:r>
                        <a:rPr lang="en-US" sz="1150" spc="-15" dirty="0">
                          <a:effectLst/>
                          <a:latin typeface="Calibri" panose="020F0502020204030204" pitchFamily="34" charset="0"/>
                          <a:ea typeface="SimSun" panose="02010600030101010101" pitchFamily="2" charset="-122"/>
                        </a:rPr>
                        <a:t>(JSI)</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Ion-beam and structural analyses of selected B and W+B reference samples (NCSRD)</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D011</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15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TOF-ERDA analyses of selected B, W+B, and W reference samples (RBI)</a:t>
                      </a:r>
                      <a:endParaRPr lang="fi-FI" sz="115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dk1"/>
                          </a:solidFill>
                          <a:effectLst/>
                          <a:latin typeface="+mn-lt"/>
                          <a:ea typeface="+mn-ea"/>
                          <a:cs typeface="+mn-cs"/>
                        </a:rPr>
                        <a:t>D012</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Ion-beam analyses of selected B and W+B reference samples (VR)</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2277554009"/>
                  </a:ext>
                </a:extLst>
              </a:tr>
              <a:tr h="0">
                <a:tc>
                  <a:txBody>
                    <a:bodyPr/>
                    <a:lstStyle/>
                    <a:p>
                      <a:pPr marL="21590" algn="ctr">
                        <a:lnSpc>
                          <a:spcPct val="115000"/>
                        </a:lnSpc>
                        <a:spcAft>
                          <a:spcPts val="300"/>
                        </a:spcAft>
                      </a:pPr>
                      <a:r>
                        <a:rPr lang="de-DE" sz="115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Aft>
                          <a:spcPts val="300"/>
                        </a:spcAft>
                      </a:pPr>
                      <a:r>
                        <a:rPr lang="de-DE" sz="1150" kern="1200" dirty="0">
                          <a:solidFill>
                            <a:schemeClr val="tx1"/>
                          </a:solidFill>
                          <a:effectLst/>
                          <a:latin typeface="+mn-lt"/>
                          <a:ea typeface="+mn-ea"/>
                          <a:cs typeface="+mn-cs"/>
                        </a:rPr>
                        <a:t>D013</a:t>
                      </a:r>
                    </a:p>
                    <a:p>
                      <a:pPr marL="21590" algn="ctr" defTabSz="914400" rtl="0" eaLnBrk="1" latinLnBrk="0" hangingPunct="1">
                        <a:lnSpc>
                          <a:spcPct val="115000"/>
                        </a:lnSpc>
                        <a:spcAft>
                          <a:spcPts val="300"/>
                        </a:spcAft>
                      </a:pPr>
                      <a:r>
                        <a:rPr lang="de-DE" sz="115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150" spc="-15" dirty="0">
                          <a:solidFill>
                            <a:srgbClr val="000000"/>
                          </a:solidFill>
                          <a:effectLst/>
                          <a:latin typeface="Calibri" panose="020F0502020204030204" pitchFamily="34" charset="0"/>
                          <a:ea typeface="SimSun" panose="02010600030101010101" pitchFamily="2" charset="-122"/>
                        </a:rPr>
                        <a:t>SIMS measurements of selected B, W+B, and W reference samples (VTT)</a:t>
                      </a:r>
                      <a:endParaRPr lang="de-DE" sz="1150" kern="1200" dirty="0">
                        <a:solidFill>
                          <a:schemeClr val="dk1"/>
                        </a:solidFill>
                        <a:effectLst/>
                        <a:latin typeface="+mn-lt"/>
                        <a:ea typeface="+mn-ea"/>
                        <a:cs typeface="+mn-cs"/>
                      </a:endParaRPr>
                    </a:p>
                  </a:txBody>
                  <a:tcPr marL="68580" marR="68580" marT="0" marB="0">
                    <a:solidFill>
                      <a:schemeClr val="accent6">
                        <a:lumMod val="60000"/>
                        <a:lumOff val="40000"/>
                      </a:schemeClr>
                    </a:solidFill>
                  </a:tcPr>
                </a:tc>
                <a:extLst>
                  <a:ext uri="{0D108BD9-81ED-4DB2-BD59-A6C34878D82A}">
                    <a16:rowId xmlns:a16="http://schemas.microsoft.com/office/drawing/2014/main" val="3413629634"/>
                  </a:ext>
                </a:extLst>
              </a:tr>
            </a:tbl>
          </a:graphicData>
        </a:graphic>
      </p:graphicFrame>
    </p:spTree>
    <p:extLst>
      <p:ext uri="{BB962C8B-B14F-4D97-AF65-F5344CB8AC3E}">
        <p14:creationId xmlns:p14="http://schemas.microsoft.com/office/powerpoint/2010/main" val="3650794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3E0D76-731C-4AB6-3EBA-24995ED659D5}"/>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C9C4E4A-D95A-8C8A-EF01-E6C067FCB20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36</a:t>
            </a:fld>
            <a:endParaRPr lang="en-GB">
              <a:solidFill>
                <a:prstClr val="white"/>
              </a:solidFill>
            </a:endParaRPr>
          </a:p>
        </p:txBody>
      </p:sp>
      <p:sp>
        <p:nvSpPr>
          <p:cNvPr id="5" name="Titre 1">
            <a:extLst>
              <a:ext uri="{FF2B5EF4-FFF2-40B4-BE49-F238E27FC236}">
                <a16:creationId xmlns:a16="http://schemas.microsoft.com/office/drawing/2014/main" id="{3412C005-CBBB-302E-22B6-44649DEE542C}"/>
              </a:ext>
            </a:extLst>
          </p:cNvPr>
          <p:cNvSpPr>
            <a:spLocks noGrp="1"/>
          </p:cNvSpPr>
          <p:nvPr>
            <p:ph type="title"/>
          </p:nvPr>
        </p:nvSpPr>
        <p:spPr>
          <a:xfrm>
            <a:off x="983432" y="192515"/>
            <a:ext cx="10871400" cy="457200"/>
          </a:xfrm>
        </p:spPr>
        <p:txBody>
          <a:bodyPr/>
          <a:lstStyle/>
          <a:p>
            <a:r>
              <a:rPr lang="fr-FR" dirty="0"/>
              <a:t>SP B.4: </a:t>
            </a:r>
            <a:r>
              <a:rPr lang="en-US" sz="2800" dirty="0"/>
              <a:t>Production of W and B reference coatings </a:t>
            </a:r>
            <a:r>
              <a:rPr lang="en-US" dirty="0"/>
              <a:t>(ENEA)</a:t>
            </a:r>
            <a:endParaRPr lang="fr-FR" dirty="0"/>
          </a:p>
        </p:txBody>
      </p:sp>
      <p:sp>
        <p:nvSpPr>
          <p:cNvPr id="6" name="Textfeld 4">
            <a:extLst>
              <a:ext uri="{FF2B5EF4-FFF2-40B4-BE49-F238E27FC236}">
                <a16:creationId xmlns:a16="http://schemas.microsoft.com/office/drawing/2014/main" id="{9F327339-2F20-387E-D913-070276435640}"/>
              </a:ext>
            </a:extLst>
          </p:cNvPr>
          <p:cNvSpPr txBox="1"/>
          <p:nvPr/>
        </p:nvSpPr>
        <p:spPr>
          <a:xfrm>
            <a:off x="139872" y="796156"/>
            <a:ext cx="11714960" cy="3041345"/>
          </a:xfrm>
          <a:prstGeom prst="rect">
            <a:avLst/>
          </a:prstGeom>
          <a:noFill/>
          <a:ln w="12700">
            <a:noFill/>
          </a:ln>
        </p:spPr>
        <p:txBody>
          <a:bodyPr wrap="square" rtlCol="0">
            <a:spAutoFit/>
          </a:bodyPr>
          <a:lstStyle/>
          <a:p>
            <a:r>
              <a:rPr lang="en-US" sz="1600" b="0" i="0" u="none" strike="noStrike" baseline="0" dirty="0">
                <a:solidFill>
                  <a:srgbClr val="000000"/>
                </a:solidFill>
                <a:latin typeface="Calibri" panose="020F0502020204030204" pitchFamily="34" charset="0"/>
              </a:rPr>
              <a:t>This tasks deals with </a:t>
            </a:r>
            <a:r>
              <a:rPr lang="en-US" sz="1600" b="1" i="1" u="none" strike="noStrike" baseline="0" dirty="0">
                <a:solidFill>
                  <a:srgbClr val="00B050"/>
                </a:solidFill>
                <a:latin typeface="Calibri" panose="020F0502020204030204" pitchFamily="34" charset="0"/>
              </a:rPr>
              <a:t>production of W and B reference coatings, multilayer structures, and proxies for re-deposited layers </a:t>
            </a:r>
            <a:r>
              <a:rPr lang="en-US" sz="1600" b="0" i="0" u="none" strike="noStrike" baseline="0" dirty="0">
                <a:solidFill>
                  <a:srgbClr val="000000"/>
                </a:solidFill>
                <a:latin typeface="Calibri" panose="020F0502020204030204" pitchFamily="34" charset="0"/>
              </a:rPr>
              <a:t>with varying composition, morphology, and grain structure for laboratory experiments and exposures in linear plasma devices</a:t>
            </a:r>
          </a:p>
          <a:p>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Deposition of several kinds of W layers by means of PVD techniques.</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Deposition</a:t>
            </a:r>
            <a:r>
              <a:rPr lang="it-IT" altLang="en-US" sz="1600" dirty="0">
                <a:cs typeface="Arial" panose="020B0604020202020204" pitchFamily="34" charset="0"/>
              </a:rPr>
              <a:t> of </a:t>
            </a:r>
            <a:r>
              <a:rPr lang="it-IT" altLang="en-US" sz="1600" b="1" i="1" dirty="0" err="1">
                <a:solidFill>
                  <a:srgbClr val="00B050"/>
                </a:solidFill>
                <a:cs typeface="Arial" panose="020B0604020202020204" pitchFamily="34" charset="0"/>
              </a:rPr>
              <a:t>porous</a:t>
            </a:r>
            <a:r>
              <a:rPr lang="it-IT" altLang="en-US" sz="1600" b="1" i="1" dirty="0">
                <a:solidFill>
                  <a:srgbClr val="00B050"/>
                </a:solidFill>
                <a:cs typeface="Arial" panose="020B0604020202020204" pitchFamily="34" charset="0"/>
              </a:rPr>
              <a:t> W </a:t>
            </a:r>
            <a:r>
              <a:rPr lang="it-IT" altLang="en-US" sz="1600" b="1" i="1" dirty="0" err="1">
                <a:solidFill>
                  <a:srgbClr val="00B050"/>
                </a:solidFill>
                <a:cs typeface="Arial" panose="020B0604020202020204" pitchFamily="34" charset="0"/>
              </a:rPr>
              <a:t>films</a:t>
            </a:r>
            <a:r>
              <a:rPr lang="it-IT" altLang="en-US" sz="1600" b="1" i="1" dirty="0">
                <a:solidFill>
                  <a:srgbClr val="00B050"/>
                </a:solidFill>
                <a:cs typeface="Arial" panose="020B0604020202020204" pitchFamily="34" charset="0"/>
              </a:rPr>
              <a:t> (by PLD) and compact W </a:t>
            </a:r>
            <a:r>
              <a:rPr lang="it-IT" altLang="en-US" sz="1600" b="1" i="1" dirty="0" err="1">
                <a:solidFill>
                  <a:srgbClr val="00B050"/>
                </a:solidFill>
                <a:cs typeface="Arial" panose="020B0604020202020204" pitchFamily="34" charset="0"/>
              </a:rPr>
              <a:t>films</a:t>
            </a:r>
            <a:r>
              <a:rPr lang="it-IT" altLang="en-US" sz="1600" b="1" i="1" dirty="0">
                <a:solidFill>
                  <a:srgbClr val="00B050"/>
                </a:solidFill>
                <a:cs typeface="Arial" panose="020B0604020202020204" pitchFamily="34" charset="0"/>
              </a:rPr>
              <a:t> (by HiPIMS and RF-MS) </a:t>
            </a:r>
            <a:r>
              <a:rPr lang="it-IT" altLang="en-US" sz="1600" dirty="0">
                <a:cs typeface="Arial" panose="020B0604020202020204" pitchFamily="34" charset="0"/>
              </a:rPr>
              <a:t>for </a:t>
            </a:r>
            <a:r>
              <a:rPr lang="it-IT" altLang="en-US" sz="1600" i="1" dirty="0">
                <a:cs typeface="Arial" panose="020B0604020202020204" pitchFamily="34" charset="0"/>
              </a:rPr>
              <a:t>in situ</a:t>
            </a:r>
            <a:r>
              <a:rPr lang="it-IT" altLang="en-US" sz="1600" dirty="0">
                <a:cs typeface="Arial" panose="020B0604020202020204" pitchFamily="34" charset="0"/>
              </a:rPr>
              <a:t> LIBS studies </a:t>
            </a:r>
            <a:r>
              <a:rPr lang="it-IT" altLang="en-US" sz="1600" dirty="0" err="1">
                <a:cs typeface="Arial" panose="020B0604020202020204" pitchFamily="34" charset="0"/>
              </a:rPr>
              <a:t>at</a:t>
            </a:r>
            <a:r>
              <a:rPr lang="it-IT" altLang="en-US" sz="1600" dirty="0">
                <a:cs typeface="Arial" panose="020B0604020202020204" pitchFamily="34" charset="0"/>
              </a:rPr>
              <a:t> MAGNUM-PSI and </a:t>
            </a:r>
            <a:r>
              <a:rPr lang="it-IT" altLang="en-US" sz="1600" dirty="0" err="1">
                <a:cs typeface="Arial" panose="020B0604020202020204" pitchFamily="34" charset="0"/>
              </a:rPr>
              <a:t>exposures</a:t>
            </a:r>
            <a:r>
              <a:rPr lang="it-IT" altLang="en-US" sz="1600" dirty="0">
                <a:cs typeface="Arial" panose="020B0604020202020204" pitchFamily="34" charset="0"/>
              </a:rPr>
              <a:t> </a:t>
            </a:r>
            <a:r>
              <a:rPr lang="it-IT" altLang="en-US" sz="1600" dirty="0" err="1">
                <a:cs typeface="Arial" panose="020B0604020202020204" pitchFamily="34" charset="0"/>
              </a:rPr>
              <a:t>at</a:t>
            </a:r>
            <a:r>
              <a:rPr lang="it-IT" altLang="en-US" sz="1600" dirty="0">
                <a:cs typeface="Arial" panose="020B0604020202020204" pitchFamily="34" charset="0"/>
              </a:rPr>
              <a:t> </a:t>
            </a:r>
            <a:r>
              <a:rPr lang="it-IT" altLang="en-US" sz="1600" dirty="0" err="1">
                <a:cs typeface="Arial" panose="020B0604020202020204" pitchFamily="34" charset="0"/>
              </a:rPr>
              <a:t>GyM</a:t>
            </a:r>
            <a:endParaRPr lang="it-IT" altLang="en-US" sz="1600" dirty="0">
              <a:cs typeface="Arial" panose="020B0604020202020204" pitchFamily="34" charset="0"/>
            </a:endParaRP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Deposition of amorphous W-O films (by PLD) for dust formation studies at ENEA-CNR and sputtering yield studies at MPG</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Deposition</a:t>
            </a:r>
            <a:r>
              <a:rPr lang="it-IT" altLang="en-US" sz="1600" dirty="0">
                <a:cs typeface="Arial" panose="020B0604020202020204" pitchFamily="34" charset="0"/>
              </a:rPr>
              <a:t> of a </a:t>
            </a:r>
            <a:r>
              <a:rPr lang="it-IT" altLang="en-US" sz="1600" b="1" i="1" dirty="0">
                <a:solidFill>
                  <a:srgbClr val="00B050"/>
                </a:solidFill>
                <a:cs typeface="Arial" panose="020B0604020202020204" pitchFamily="34" charset="0"/>
              </a:rPr>
              <a:t>new W </a:t>
            </a:r>
            <a:r>
              <a:rPr lang="it-IT" altLang="en-US" sz="1600" b="1" i="1" dirty="0" err="1">
                <a:solidFill>
                  <a:srgbClr val="00B050"/>
                </a:solidFill>
                <a:cs typeface="Arial" panose="020B0604020202020204" pitchFamily="34" charset="0"/>
              </a:rPr>
              <a:t>morphology</a:t>
            </a:r>
            <a:r>
              <a:rPr lang="it-IT" altLang="en-US" sz="1600" b="1" i="1" dirty="0">
                <a:solidFill>
                  <a:srgbClr val="00B050"/>
                </a:solidFill>
                <a:cs typeface="Arial" panose="020B0604020202020204" pitchFamily="34" charset="0"/>
              </a:rPr>
              <a:t>, </a:t>
            </a:r>
            <a:r>
              <a:rPr lang="it-IT" altLang="en-US" sz="1600" b="1" i="1" dirty="0" err="1">
                <a:solidFill>
                  <a:srgbClr val="00B050"/>
                </a:solidFill>
                <a:cs typeface="Arial" panose="020B0604020202020204" pitchFamily="34" charset="0"/>
              </a:rPr>
              <a:t>nanocolumnar</a:t>
            </a:r>
            <a:r>
              <a:rPr lang="it-IT" altLang="en-US" sz="1600" b="1" i="1" dirty="0">
                <a:solidFill>
                  <a:srgbClr val="00B050"/>
                </a:solidFill>
                <a:cs typeface="Arial" panose="020B0604020202020204" pitchFamily="34" charset="0"/>
              </a:rPr>
              <a:t> W </a:t>
            </a:r>
            <a:r>
              <a:rPr lang="it-IT" altLang="en-US" sz="1600" b="1" i="1" dirty="0" err="1">
                <a:solidFill>
                  <a:srgbClr val="00B050"/>
                </a:solidFill>
                <a:cs typeface="Arial" panose="020B0604020202020204" pitchFamily="34" charset="0"/>
              </a:rPr>
              <a:t>films</a:t>
            </a:r>
            <a:r>
              <a:rPr lang="it-IT" altLang="en-US" sz="1600" b="1" i="1" dirty="0">
                <a:solidFill>
                  <a:srgbClr val="00B050"/>
                </a:solidFill>
                <a:cs typeface="Arial" panose="020B0604020202020204" pitchFamily="34" charset="0"/>
              </a:rPr>
              <a:t> (by </a:t>
            </a:r>
            <a:r>
              <a:rPr lang="it-IT" altLang="en-US" sz="1600" b="1" i="1" dirty="0" err="1">
                <a:solidFill>
                  <a:srgbClr val="00B050"/>
                </a:solidFill>
                <a:cs typeface="Arial" panose="020B0604020202020204" pitchFamily="34" charset="0"/>
              </a:rPr>
              <a:t>tilted</a:t>
            </a:r>
            <a:r>
              <a:rPr lang="it-IT" altLang="en-US" sz="1600" b="1" i="1" dirty="0">
                <a:solidFill>
                  <a:srgbClr val="00B050"/>
                </a:solidFill>
                <a:cs typeface="Arial" panose="020B0604020202020204" pitchFamily="34" charset="0"/>
              </a:rPr>
              <a:t> Magnetron </a:t>
            </a:r>
            <a:r>
              <a:rPr lang="it-IT" altLang="en-US" sz="1600" b="1" i="1" dirty="0" err="1">
                <a:solidFill>
                  <a:srgbClr val="00B050"/>
                </a:solidFill>
                <a:cs typeface="Arial" panose="020B0604020202020204" pitchFamily="34" charset="0"/>
              </a:rPr>
              <a:t>Sputtering</a:t>
            </a:r>
            <a:r>
              <a:rPr lang="it-IT" altLang="en-US" sz="1600" b="1" i="1" dirty="0">
                <a:solidFill>
                  <a:srgbClr val="00B050"/>
                </a:solidFill>
                <a:cs typeface="Arial" panose="020B0604020202020204" pitchFamily="34" charset="0"/>
              </a:rPr>
              <a:t>)</a:t>
            </a:r>
            <a:endParaRPr lang="en-US" altLang="en-US" sz="1600" b="1" dirty="0">
              <a:solidFill>
                <a:srgbClr val="0070C0"/>
              </a:solidFill>
              <a:cs typeface="Arial" panose="020B0604020202020204" pitchFamily="34" charset="0"/>
            </a:endParaRPr>
          </a:p>
        </p:txBody>
      </p:sp>
      <p:sp>
        <p:nvSpPr>
          <p:cNvPr id="7" name="Textfeld 2">
            <a:extLst>
              <a:ext uri="{FF2B5EF4-FFF2-40B4-BE49-F238E27FC236}">
                <a16:creationId xmlns:a16="http://schemas.microsoft.com/office/drawing/2014/main" id="{FF49032F-EDA0-262E-76AB-9F3A4EF69C51}"/>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X</a:t>
            </a:r>
          </a:p>
        </p:txBody>
      </p:sp>
      <p:sp>
        <p:nvSpPr>
          <p:cNvPr id="8" name="TextBox 7">
            <a:extLst>
              <a:ext uri="{FF2B5EF4-FFF2-40B4-BE49-F238E27FC236}">
                <a16:creationId xmlns:a16="http://schemas.microsoft.com/office/drawing/2014/main" id="{DA04388C-4949-4880-1DFA-DF32D09D5944}"/>
              </a:ext>
            </a:extLst>
          </p:cNvPr>
          <p:cNvSpPr txBox="1"/>
          <p:nvPr/>
        </p:nvSpPr>
        <p:spPr bwMode="auto">
          <a:xfrm>
            <a:off x="10495009" y="6168709"/>
            <a:ext cx="1702710" cy="338554"/>
          </a:xfrm>
          <a:prstGeom prst="rect">
            <a:avLst/>
          </a:prstGeom>
          <a:noFill/>
        </p:spPr>
        <p:txBody>
          <a:bodyPr wrap="none" rtlCol="0">
            <a:spAutoFit/>
          </a:bodyPr>
          <a:lstStyle/>
          <a:p>
            <a:r>
              <a:rPr lang="fi-FI" sz="1600" b="1" dirty="0"/>
              <a:t>D. </a:t>
            </a:r>
            <a:r>
              <a:rPr lang="fi-FI" sz="1600" b="1" dirty="0" err="1"/>
              <a:t>Dellasega</a:t>
            </a:r>
            <a:r>
              <a:rPr lang="fi-FI" sz="1600" b="1" dirty="0"/>
              <a:t> et al.</a:t>
            </a:r>
          </a:p>
        </p:txBody>
      </p:sp>
      <p:grpSp>
        <p:nvGrpSpPr>
          <p:cNvPr id="9" name="Gruppo 12">
            <a:extLst>
              <a:ext uri="{FF2B5EF4-FFF2-40B4-BE49-F238E27FC236}">
                <a16:creationId xmlns:a16="http://schemas.microsoft.com/office/drawing/2014/main" id="{D2536A56-005A-DC81-FB22-FEA4143BFA33}"/>
              </a:ext>
            </a:extLst>
          </p:cNvPr>
          <p:cNvGrpSpPr/>
          <p:nvPr/>
        </p:nvGrpSpPr>
        <p:grpSpPr>
          <a:xfrm>
            <a:off x="9752595" y="3940821"/>
            <a:ext cx="2369274" cy="1933440"/>
            <a:chOff x="7975846" y="3419425"/>
            <a:chExt cx="3051662" cy="2599698"/>
          </a:xfrm>
        </p:grpSpPr>
        <p:pic>
          <p:nvPicPr>
            <p:cNvPr id="10" name="Picture 39">
              <a:extLst>
                <a:ext uri="{FF2B5EF4-FFF2-40B4-BE49-F238E27FC236}">
                  <a16:creationId xmlns:a16="http://schemas.microsoft.com/office/drawing/2014/main" id="{7BFFC0E1-C0AE-06D7-D064-B10C7A0236EF}"/>
                </a:ext>
              </a:extLst>
            </p:cNvPr>
            <p:cNvPicPr>
              <a:picLocks noChangeAspect="1"/>
            </p:cNvPicPr>
            <p:nvPr/>
          </p:nvPicPr>
          <p:blipFill rotWithShape="1">
            <a:blip r:embed="rId2">
              <a:extLst>
                <a:ext uri="{28A0092B-C50C-407E-A947-70E740481C1C}">
                  <a14:useLocalDpi xmlns:a14="http://schemas.microsoft.com/office/drawing/2010/main" val="0"/>
                </a:ext>
              </a:extLst>
            </a:blip>
            <a:srcRect t="4908" b="16538"/>
            <a:stretch/>
          </p:blipFill>
          <p:spPr>
            <a:xfrm>
              <a:off x="7975846" y="4224102"/>
              <a:ext cx="3051662" cy="1795021"/>
            </a:xfrm>
            <a:prstGeom prst="rect">
              <a:avLst/>
            </a:prstGeom>
          </p:spPr>
        </p:pic>
        <p:pic>
          <p:nvPicPr>
            <p:cNvPr id="11" name="Picture 60">
              <a:extLst>
                <a:ext uri="{FF2B5EF4-FFF2-40B4-BE49-F238E27FC236}">
                  <a16:creationId xmlns:a16="http://schemas.microsoft.com/office/drawing/2014/main" id="{3EC1F392-0849-A668-02B8-E82475F0328A}"/>
                </a:ext>
              </a:extLst>
            </p:cNvPr>
            <p:cNvPicPr>
              <a:picLocks noChangeAspect="1"/>
            </p:cNvPicPr>
            <p:nvPr/>
          </p:nvPicPr>
          <p:blipFill rotWithShape="1">
            <a:blip r:embed="rId3">
              <a:extLst>
                <a:ext uri="{28A0092B-C50C-407E-A947-70E740481C1C}">
                  <a14:useLocalDpi xmlns:a14="http://schemas.microsoft.com/office/drawing/2010/main" val="0"/>
                </a:ext>
              </a:extLst>
            </a:blip>
            <a:srcRect t="25609" b="25609"/>
            <a:stretch/>
          </p:blipFill>
          <p:spPr>
            <a:xfrm>
              <a:off x="7975846" y="3419425"/>
              <a:ext cx="3051662" cy="1117405"/>
            </a:xfrm>
            <a:prstGeom prst="rect">
              <a:avLst/>
            </a:prstGeom>
          </p:spPr>
        </p:pic>
        <p:sp>
          <p:nvSpPr>
            <p:cNvPr id="12" name="TextBox 53">
              <a:extLst>
                <a:ext uri="{FF2B5EF4-FFF2-40B4-BE49-F238E27FC236}">
                  <a16:creationId xmlns:a16="http://schemas.microsoft.com/office/drawing/2014/main" id="{095F4762-39DC-B177-9066-69DC87745148}"/>
                </a:ext>
              </a:extLst>
            </p:cNvPr>
            <p:cNvSpPr txBox="1"/>
            <p:nvPr/>
          </p:nvSpPr>
          <p:spPr>
            <a:xfrm>
              <a:off x="9972617" y="5604591"/>
              <a:ext cx="1054891" cy="351760"/>
            </a:xfrm>
            <a:prstGeom prst="rect">
              <a:avLst/>
            </a:prstGeom>
            <a:solidFill>
              <a:schemeClr val="bg1"/>
            </a:solidFill>
          </p:spPr>
          <p:txBody>
            <a:bodyPr wrap="square" rtlCol="0">
              <a:spAutoFit/>
            </a:bodyPr>
            <a:lstStyle/>
            <a:p>
              <a:pPr algn="ctr"/>
              <a:r>
                <a:rPr lang="it-IT" sz="1100" dirty="0"/>
                <a:t>200 nm</a:t>
              </a:r>
            </a:p>
          </p:txBody>
        </p:sp>
        <p:cxnSp>
          <p:nvCxnSpPr>
            <p:cNvPr id="13" name="Straight Connector 51">
              <a:extLst>
                <a:ext uri="{FF2B5EF4-FFF2-40B4-BE49-F238E27FC236}">
                  <a16:creationId xmlns:a16="http://schemas.microsoft.com/office/drawing/2014/main" id="{C0614358-D2D9-A5C9-EB43-8B5BB919B1A2}"/>
                </a:ext>
              </a:extLst>
            </p:cNvPr>
            <p:cNvCxnSpPr>
              <a:cxnSpLocks/>
            </p:cNvCxnSpPr>
            <p:nvPr/>
          </p:nvCxnSpPr>
          <p:spPr>
            <a:xfrm>
              <a:off x="10276252" y="5908986"/>
              <a:ext cx="5885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4" name="Immagine 8" descr="Immagine che contiene testo, schermata&#10;&#10;Descrizione generata automaticamente">
            <a:extLst>
              <a:ext uri="{FF2B5EF4-FFF2-40B4-BE49-F238E27FC236}">
                <a16:creationId xmlns:a16="http://schemas.microsoft.com/office/drawing/2014/main" id="{BE2AA689-869C-E04F-C962-C3783512129F}"/>
              </a:ext>
            </a:extLst>
          </p:cNvPr>
          <p:cNvPicPr>
            <a:picLocks noChangeAspect="1"/>
          </p:cNvPicPr>
          <p:nvPr/>
        </p:nvPicPr>
        <p:blipFill>
          <a:blip r:embed="rId4">
            <a:extLst>
              <a:ext uri="{28A0092B-C50C-407E-A947-70E740481C1C}">
                <a14:useLocalDpi xmlns:a14="http://schemas.microsoft.com/office/drawing/2010/main" val="0"/>
              </a:ext>
            </a:extLst>
          </a:blip>
          <a:srcRect l="2036" t="35434" r="69198" b="23061"/>
          <a:stretch/>
        </p:blipFill>
        <p:spPr>
          <a:xfrm>
            <a:off x="6967330" y="3851620"/>
            <a:ext cx="2785265" cy="2135460"/>
          </a:xfrm>
          <a:prstGeom prst="rect">
            <a:avLst/>
          </a:prstGeom>
        </p:spPr>
      </p:pic>
      <p:sp>
        <p:nvSpPr>
          <p:cNvPr id="2" name="Textfeld 4">
            <a:extLst>
              <a:ext uri="{FF2B5EF4-FFF2-40B4-BE49-F238E27FC236}">
                <a16:creationId xmlns:a16="http://schemas.microsoft.com/office/drawing/2014/main" id="{9B910313-D633-87D3-F475-C8E30EFBB5E1}"/>
              </a:ext>
            </a:extLst>
          </p:cNvPr>
          <p:cNvSpPr txBox="1"/>
          <p:nvPr/>
        </p:nvSpPr>
        <p:spPr>
          <a:xfrm>
            <a:off x="139872" y="3967897"/>
            <a:ext cx="6827458" cy="1323439"/>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Porous W-O and compact W layers (thickness 0.5 – 2 µm) produced</a:t>
            </a:r>
          </a:p>
          <a:p>
            <a:pPr marL="171450" indent="-171450">
              <a:buFont typeface="Wingdings" panose="05000000000000000000" pitchFamily="2" charset="2"/>
              <a:buChar char="§"/>
            </a:pPr>
            <a:r>
              <a:rPr lang="en-US" altLang="en-US" sz="1600" dirty="0">
                <a:cs typeface="Arial" panose="020B0604020202020204" pitchFamily="34" charset="0"/>
              </a:rPr>
              <a:t>Compact W layers with different mass density (50-90% of bulk W) available</a:t>
            </a:r>
          </a:p>
          <a:p>
            <a:pPr marL="171450" indent="-171450">
              <a:buFont typeface="Wingdings" panose="05000000000000000000" pitchFamily="2" charset="2"/>
              <a:buChar char="§"/>
            </a:pPr>
            <a:r>
              <a:rPr lang="en-US" altLang="en-US" sz="1600" dirty="0">
                <a:cs typeface="Arial" panose="020B0604020202020204" pitchFamily="34" charset="0"/>
              </a:rPr>
              <a:t>Amorphous W-O layers prepared for FIB sputtering</a:t>
            </a:r>
          </a:p>
          <a:p>
            <a:pPr marL="171450" indent="-171450">
              <a:buFont typeface="Wingdings" panose="05000000000000000000" pitchFamily="2" charset="2"/>
              <a:buChar char="§"/>
            </a:pPr>
            <a:r>
              <a:rPr lang="en-US" altLang="en-US" sz="1600" dirty="0">
                <a:cs typeface="Arial" panose="020B0604020202020204" pitchFamily="34" charset="0"/>
              </a:rPr>
              <a:t>Parameter studies carried out to control the properties of W nanocolumns</a:t>
            </a:r>
          </a:p>
        </p:txBody>
      </p:sp>
    </p:spTree>
    <p:extLst>
      <p:ext uri="{BB962C8B-B14F-4D97-AF65-F5344CB8AC3E}">
        <p14:creationId xmlns:p14="http://schemas.microsoft.com/office/powerpoint/2010/main" val="1722291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B1BDA33-648E-C2DB-2BAB-67D26B40AEBE}"/>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153B4F6-FEDB-E30B-95B4-840E1B4FD86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37</a:t>
            </a:fld>
            <a:endParaRPr lang="en-GB">
              <a:solidFill>
                <a:prstClr val="white"/>
              </a:solidFill>
            </a:endParaRPr>
          </a:p>
        </p:txBody>
      </p:sp>
      <p:sp>
        <p:nvSpPr>
          <p:cNvPr id="5" name="Titre 1">
            <a:extLst>
              <a:ext uri="{FF2B5EF4-FFF2-40B4-BE49-F238E27FC236}">
                <a16:creationId xmlns:a16="http://schemas.microsoft.com/office/drawing/2014/main" id="{4E260AEE-5683-1888-943E-501B2B137AB6}"/>
              </a:ext>
            </a:extLst>
          </p:cNvPr>
          <p:cNvSpPr>
            <a:spLocks noGrp="1"/>
          </p:cNvSpPr>
          <p:nvPr>
            <p:ph type="title"/>
          </p:nvPr>
        </p:nvSpPr>
        <p:spPr>
          <a:xfrm>
            <a:off x="983432" y="192515"/>
            <a:ext cx="10871400" cy="457200"/>
          </a:xfrm>
        </p:spPr>
        <p:txBody>
          <a:bodyPr/>
          <a:lstStyle/>
          <a:p>
            <a:r>
              <a:rPr lang="fr-FR" dirty="0"/>
              <a:t>SP B.4: </a:t>
            </a:r>
            <a:r>
              <a:rPr lang="en-US" sz="2800" dirty="0"/>
              <a:t>Production of </a:t>
            </a:r>
            <a:r>
              <a:rPr lang="en-US" dirty="0"/>
              <a:t>W</a:t>
            </a:r>
            <a:r>
              <a:rPr lang="en-US" sz="2800" dirty="0"/>
              <a:t> reference coatings </a:t>
            </a:r>
            <a:r>
              <a:rPr lang="en-US" dirty="0"/>
              <a:t>(IAP)</a:t>
            </a:r>
            <a:endParaRPr lang="fr-FR" dirty="0"/>
          </a:p>
        </p:txBody>
      </p:sp>
      <p:sp>
        <p:nvSpPr>
          <p:cNvPr id="6" name="Textfeld 2">
            <a:extLst>
              <a:ext uri="{FF2B5EF4-FFF2-40B4-BE49-F238E27FC236}">
                <a16:creationId xmlns:a16="http://schemas.microsoft.com/office/drawing/2014/main" id="{95ED585B-5FE2-CDAA-732E-AB2D19C0DCEC}"/>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X</a:t>
            </a:r>
          </a:p>
        </p:txBody>
      </p:sp>
      <p:sp>
        <p:nvSpPr>
          <p:cNvPr id="7" name="Textfeld 4">
            <a:extLst>
              <a:ext uri="{FF2B5EF4-FFF2-40B4-BE49-F238E27FC236}">
                <a16:creationId xmlns:a16="http://schemas.microsoft.com/office/drawing/2014/main" id="{0D557CDD-AEFE-4530-40A2-843782EE2987}"/>
              </a:ext>
            </a:extLst>
          </p:cNvPr>
          <p:cNvSpPr txBox="1"/>
          <p:nvPr/>
        </p:nvSpPr>
        <p:spPr>
          <a:xfrm>
            <a:off x="139872" y="796156"/>
            <a:ext cx="11714960" cy="1960473"/>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77800" indent="-177800">
              <a:buFont typeface="Wingdings" panose="05000000000000000000" pitchFamily="2" charset="2"/>
              <a:buChar char="§"/>
            </a:pPr>
            <a:r>
              <a:rPr lang="en-US" sz="1600" b="0" i="0" u="none" strike="noStrike" baseline="0" dirty="0">
                <a:solidFill>
                  <a:srgbClr val="000000"/>
                </a:solidFill>
                <a:latin typeface="Calibri" panose="020F0502020204030204" pitchFamily="34" charset="0"/>
              </a:rPr>
              <a:t>Production of </a:t>
            </a:r>
            <a:r>
              <a:rPr lang="en-US" sz="1600" b="1" i="1" u="none" strike="noStrike" baseline="0" dirty="0">
                <a:solidFill>
                  <a:srgbClr val="00B050"/>
                </a:solidFill>
                <a:latin typeface="Calibri" panose="020F0502020204030204" pitchFamily="34" charset="0"/>
              </a:rPr>
              <a:t>W reference coatings with controlled gas contents (H, D, N, O) </a:t>
            </a:r>
            <a:r>
              <a:rPr lang="en-US" sz="1600" b="0" i="0" u="none" strike="noStrike" baseline="0" dirty="0">
                <a:solidFill>
                  <a:srgbClr val="000000"/>
                </a:solidFill>
                <a:latin typeface="Calibri" panose="020F0502020204030204" pitchFamily="34" charset="0"/>
              </a:rPr>
              <a:t>for laboratory experiments and exposures in linear plasma devices</a:t>
            </a:r>
            <a:endParaRPr lang="en-US" sz="1600" b="1" dirty="0">
              <a:solidFill>
                <a:srgbClr val="FF0000"/>
              </a:solidFill>
              <a:cs typeface="Arial" panose="020B0604020202020204" pitchFamily="34" charset="0"/>
            </a:endParaRP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Deposition</a:t>
            </a:r>
            <a:r>
              <a:rPr lang="it-IT" altLang="en-US" sz="1600" dirty="0">
                <a:cs typeface="Arial" panose="020B0604020202020204" pitchFamily="34" charset="0"/>
              </a:rPr>
              <a:t> of W-D, W-H, W-D-H, and W-O </a:t>
            </a:r>
            <a:r>
              <a:rPr lang="it-IT" altLang="en-US" sz="1600" dirty="0" err="1">
                <a:cs typeface="Arial" panose="020B0604020202020204" pitchFamily="34" charset="0"/>
              </a:rPr>
              <a:t>coatings</a:t>
            </a:r>
            <a:endParaRPr lang="it-IT" altLang="en-US" sz="1600" dirty="0">
              <a:cs typeface="Arial" panose="020B0604020202020204" pitchFamily="34" charset="0"/>
            </a:endParaRP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Pre-characterization of the layers using GDOES, XRD, and TDS</a:t>
            </a:r>
            <a:endParaRPr lang="en-US" altLang="en-US" sz="1600" b="1" dirty="0">
              <a:solidFill>
                <a:srgbClr val="0070C0"/>
              </a:solidFill>
              <a:cs typeface="Arial" panose="020B0604020202020204" pitchFamily="34" charset="0"/>
            </a:endParaRPr>
          </a:p>
        </p:txBody>
      </p:sp>
      <p:sp>
        <p:nvSpPr>
          <p:cNvPr id="8" name="Textfeld 4">
            <a:extLst>
              <a:ext uri="{FF2B5EF4-FFF2-40B4-BE49-F238E27FC236}">
                <a16:creationId xmlns:a16="http://schemas.microsoft.com/office/drawing/2014/main" id="{DABD884C-6FBF-3A69-7FD5-EB1524A6AF85}"/>
              </a:ext>
            </a:extLst>
          </p:cNvPr>
          <p:cNvSpPr txBox="1"/>
          <p:nvPr/>
        </p:nvSpPr>
        <p:spPr>
          <a:xfrm>
            <a:off x="139872" y="2780553"/>
            <a:ext cx="5088111" cy="2554545"/>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u="sng" dirty="0">
                <a:cs typeface="Arial" panose="020B0604020202020204" pitchFamily="34" charset="0"/>
              </a:rPr>
              <a:t>W-O layers: </a:t>
            </a:r>
          </a:p>
          <a:p>
            <a:pPr marL="742950" lvl="1" indent="-285750">
              <a:buFont typeface="Arial" panose="020B0604020202020204" pitchFamily="34" charset="0"/>
              <a:buChar char="•"/>
            </a:pPr>
            <a:r>
              <a:rPr lang="en-US" altLang="en-US" sz="1600" dirty="0">
                <a:cs typeface="Arial" panose="020B0604020202020204" pitchFamily="34" charset="0"/>
              </a:rPr>
              <a:t>O levels up to 10 at.%</a:t>
            </a:r>
          </a:p>
          <a:p>
            <a:pPr marL="742950" lvl="1" indent="-285750">
              <a:buFont typeface="Arial" panose="020B0604020202020204" pitchFamily="34" charset="0"/>
              <a:buChar char="•"/>
            </a:pPr>
            <a:r>
              <a:rPr lang="en-US" altLang="en-US" sz="1600" dirty="0">
                <a:cs typeface="Arial" panose="020B0604020202020204" pitchFamily="34" charset="0"/>
              </a:rPr>
              <a:t>Mainly α-W phase but changes during heating (TDS) to a mixture of two phases (α-W+ δ-WO</a:t>
            </a:r>
            <a:r>
              <a:rPr lang="en-US" altLang="en-US" sz="1600" baseline="-25000" dirty="0">
                <a:cs typeface="Arial" panose="020B0604020202020204" pitchFamily="34" charset="0"/>
              </a:rPr>
              <a:t>2</a:t>
            </a:r>
            <a:r>
              <a:rPr lang="en-US" altLang="en-US" sz="1600" dirty="0">
                <a:cs typeface="Arial" panose="020B0604020202020204" pitchFamily="34" charset="0"/>
              </a:rPr>
              <a:t>)</a:t>
            </a:r>
          </a:p>
          <a:p>
            <a:pPr marL="171450" indent="-171450">
              <a:buFont typeface="Wingdings" panose="05000000000000000000" pitchFamily="2" charset="2"/>
              <a:buChar char="§"/>
            </a:pPr>
            <a:r>
              <a:rPr lang="en-US" altLang="en-US" sz="1600" b="1" u="sng" dirty="0">
                <a:cs typeface="Arial" panose="020B0604020202020204" pitchFamily="34" charset="0"/>
              </a:rPr>
              <a:t>W-D, W-H, and W-D-H layers:</a:t>
            </a:r>
          </a:p>
          <a:p>
            <a:pPr marL="742950" lvl="1" indent="-285750">
              <a:buFont typeface="Arial" panose="020B0604020202020204" pitchFamily="34" charset="0"/>
              <a:buChar char="•"/>
            </a:pPr>
            <a:r>
              <a:rPr lang="en-US" altLang="en-US" sz="1600" dirty="0">
                <a:cs typeface="Arial" panose="020B0604020202020204" pitchFamily="34" charset="0"/>
              </a:rPr>
              <a:t>Uniform H and D depth profiles, concentrations up to 12 at.% </a:t>
            </a:r>
          </a:p>
          <a:p>
            <a:pPr marL="742950" lvl="1" indent="-285750">
              <a:buFont typeface="Arial" panose="020B0604020202020204" pitchFamily="34" charset="0"/>
              <a:buChar char="•"/>
            </a:pPr>
            <a:r>
              <a:rPr lang="en-US" altLang="en-US" sz="1600" dirty="0">
                <a:cs typeface="Arial" panose="020B0604020202020204" pitchFamily="34" charset="0"/>
              </a:rPr>
              <a:t>Rapid release of hydrogenic species already at 400°C</a:t>
            </a:r>
          </a:p>
        </p:txBody>
      </p:sp>
      <p:sp>
        <p:nvSpPr>
          <p:cNvPr id="9" name="TextBox 8">
            <a:extLst>
              <a:ext uri="{FF2B5EF4-FFF2-40B4-BE49-F238E27FC236}">
                <a16:creationId xmlns:a16="http://schemas.microsoft.com/office/drawing/2014/main" id="{5A253058-483B-A4EF-A017-F4E24B0B0B05}"/>
              </a:ext>
            </a:extLst>
          </p:cNvPr>
          <p:cNvSpPr txBox="1"/>
          <p:nvPr/>
        </p:nvSpPr>
        <p:spPr bwMode="auto">
          <a:xfrm>
            <a:off x="10663972" y="6168709"/>
            <a:ext cx="1495922" cy="338554"/>
          </a:xfrm>
          <a:prstGeom prst="rect">
            <a:avLst/>
          </a:prstGeom>
          <a:noFill/>
        </p:spPr>
        <p:txBody>
          <a:bodyPr wrap="none" rtlCol="0">
            <a:spAutoFit/>
          </a:bodyPr>
          <a:lstStyle/>
          <a:p>
            <a:r>
              <a:rPr lang="fi-FI" sz="1600" b="1" dirty="0"/>
              <a:t>E. </a:t>
            </a:r>
            <a:r>
              <a:rPr lang="fi-FI" sz="1600" b="1" dirty="0" err="1"/>
              <a:t>Grigore</a:t>
            </a:r>
            <a:r>
              <a:rPr lang="fi-FI" sz="1600" b="1" dirty="0"/>
              <a:t> et al.</a:t>
            </a:r>
          </a:p>
        </p:txBody>
      </p:sp>
      <p:graphicFrame>
        <p:nvGraphicFramePr>
          <p:cNvPr id="10" name="Object 2">
            <a:extLst>
              <a:ext uri="{FF2B5EF4-FFF2-40B4-BE49-F238E27FC236}">
                <a16:creationId xmlns:a16="http://schemas.microsoft.com/office/drawing/2014/main" id="{D7B2F293-8C49-34DE-1CD5-C67D919B3D88}"/>
              </a:ext>
            </a:extLst>
          </p:cNvPr>
          <p:cNvGraphicFramePr>
            <a:graphicFrameLocks noChangeAspect="1"/>
          </p:cNvGraphicFramePr>
          <p:nvPr>
            <p:extLst>
              <p:ext uri="{D42A27DB-BD31-4B8C-83A1-F6EECF244321}">
                <p14:modId xmlns:p14="http://schemas.microsoft.com/office/powerpoint/2010/main" val="2474987822"/>
              </p:ext>
            </p:extLst>
          </p:nvPr>
        </p:nvGraphicFramePr>
        <p:xfrm>
          <a:off x="5997352" y="1212284"/>
          <a:ext cx="2962275" cy="2289175"/>
        </p:xfrm>
        <a:graphic>
          <a:graphicData uri="http://schemas.openxmlformats.org/presentationml/2006/ole">
            <mc:AlternateContent xmlns:mc="http://schemas.openxmlformats.org/markup-compatibility/2006">
              <mc:Choice xmlns:v="urn:schemas-microsoft-com:vml" Requires="v">
                <p:oleObj name="Graph" r:id="rId2" imgW="4023360" imgH="3108960" progId="Origin50.Graph">
                  <p:embed/>
                </p:oleObj>
              </mc:Choice>
              <mc:Fallback>
                <p:oleObj name="Graph" r:id="rId2" imgW="4023360" imgH="3108960" progId="Origin50.Graph">
                  <p:embed/>
                  <p:pic>
                    <p:nvPicPr>
                      <p:cNvPr id="10" name="Object 2">
                        <a:extLst>
                          <a:ext uri="{FF2B5EF4-FFF2-40B4-BE49-F238E27FC236}">
                            <a16:creationId xmlns:a16="http://schemas.microsoft.com/office/drawing/2014/main" id="{D7B2F293-8C49-34DE-1CD5-C67D919B3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352" y="1212284"/>
                        <a:ext cx="29622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4">
            <a:extLst>
              <a:ext uri="{FF2B5EF4-FFF2-40B4-BE49-F238E27FC236}">
                <a16:creationId xmlns:a16="http://schemas.microsoft.com/office/drawing/2014/main" id="{EB5DEAB4-38B2-C841-7437-1F3E942126BA}"/>
              </a:ext>
            </a:extLst>
          </p:cNvPr>
          <p:cNvGraphicFramePr>
            <a:graphicFrameLocks noChangeAspect="1"/>
          </p:cNvGraphicFramePr>
          <p:nvPr>
            <p:extLst>
              <p:ext uri="{D42A27DB-BD31-4B8C-83A1-F6EECF244321}">
                <p14:modId xmlns:p14="http://schemas.microsoft.com/office/powerpoint/2010/main" val="1492162218"/>
              </p:ext>
            </p:extLst>
          </p:nvPr>
        </p:nvGraphicFramePr>
        <p:xfrm>
          <a:off x="9182843" y="1212285"/>
          <a:ext cx="2962275" cy="2289175"/>
        </p:xfrm>
        <a:graphic>
          <a:graphicData uri="http://schemas.openxmlformats.org/presentationml/2006/ole">
            <mc:AlternateContent xmlns:mc="http://schemas.openxmlformats.org/markup-compatibility/2006">
              <mc:Choice xmlns:v="urn:schemas-microsoft-com:vml" Requires="v">
                <p:oleObj name="Graph" r:id="rId4" imgW="4023360" imgH="3108960" progId="Origin50.Graph">
                  <p:embed/>
                </p:oleObj>
              </mc:Choice>
              <mc:Fallback>
                <p:oleObj name="Graph" r:id="rId4" imgW="4023360" imgH="3108960" progId="Origin50.Graph">
                  <p:embed/>
                  <p:pic>
                    <p:nvPicPr>
                      <p:cNvPr id="11" name="Object 4">
                        <a:extLst>
                          <a:ext uri="{FF2B5EF4-FFF2-40B4-BE49-F238E27FC236}">
                            <a16:creationId xmlns:a16="http://schemas.microsoft.com/office/drawing/2014/main" id="{EB5DEAB4-38B2-C841-7437-1F3E94212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843" y="1212285"/>
                        <a:ext cx="29622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Box 11">
            <a:extLst>
              <a:ext uri="{FF2B5EF4-FFF2-40B4-BE49-F238E27FC236}">
                <a16:creationId xmlns:a16="http://schemas.microsoft.com/office/drawing/2014/main" id="{42665F11-43CA-B603-C656-9C19B55B6339}"/>
              </a:ext>
            </a:extLst>
          </p:cNvPr>
          <p:cNvSpPr txBox="1"/>
          <p:nvPr/>
        </p:nvSpPr>
        <p:spPr>
          <a:xfrm>
            <a:off x="6232474" y="3429000"/>
            <a:ext cx="2492029" cy="276999"/>
          </a:xfrm>
          <a:prstGeom prst="rect">
            <a:avLst/>
          </a:prstGeom>
          <a:noFill/>
        </p:spPr>
        <p:txBody>
          <a:bodyPr wrap="none" rtlCol="0">
            <a:spAutoFit/>
          </a:bodyPr>
          <a:lstStyle/>
          <a:p>
            <a:r>
              <a:rPr lang="en-US" sz="1200" i="1" dirty="0"/>
              <a:t>GDOES</a:t>
            </a:r>
            <a:r>
              <a:rPr lang="en-US" sz="1200" dirty="0"/>
              <a:t> depth profile for W-O coating</a:t>
            </a:r>
          </a:p>
        </p:txBody>
      </p:sp>
      <p:sp>
        <p:nvSpPr>
          <p:cNvPr id="13" name="TextBox 12">
            <a:extLst>
              <a:ext uri="{FF2B5EF4-FFF2-40B4-BE49-F238E27FC236}">
                <a16:creationId xmlns:a16="http://schemas.microsoft.com/office/drawing/2014/main" id="{FEAD83C5-9CF7-DDE6-A7AE-B82723664384}"/>
              </a:ext>
            </a:extLst>
          </p:cNvPr>
          <p:cNvSpPr txBox="1"/>
          <p:nvPr/>
        </p:nvSpPr>
        <p:spPr>
          <a:xfrm>
            <a:off x="9186074" y="3429000"/>
            <a:ext cx="3009157" cy="276999"/>
          </a:xfrm>
          <a:prstGeom prst="rect">
            <a:avLst/>
          </a:prstGeom>
          <a:noFill/>
        </p:spPr>
        <p:txBody>
          <a:bodyPr wrap="none" rtlCol="0">
            <a:spAutoFit/>
          </a:bodyPr>
          <a:lstStyle/>
          <a:p>
            <a:r>
              <a:rPr lang="en-US" sz="1200" dirty="0"/>
              <a:t>Change</a:t>
            </a:r>
            <a:r>
              <a:rPr lang="en-US" sz="1200" i="1" dirty="0"/>
              <a:t> in XRD </a:t>
            </a:r>
            <a:r>
              <a:rPr lang="en-US" sz="1200" dirty="0"/>
              <a:t>pattern after heating at 900°C</a:t>
            </a:r>
          </a:p>
        </p:txBody>
      </p:sp>
      <p:graphicFrame>
        <p:nvGraphicFramePr>
          <p:cNvPr id="14" name="Object 7">
            <a:extLst>
              <a:ext uri="{FF2B5EF4-FFF2-40B4-BE49-F238E27FC236}">
                <a16:creationId xmlns:a16="http://schemas.microsoft.com/office/drawing/2014/main" id="{C04B3407-FE9B-F4EF-4990-5FC2BA0AB3D8}"/>
              </a:ext>
            </a:extLst>
          </p:cNvPr>
          <p:cNvGraphicFramePr>
            <a:graphicFrameLocks noChangeAspect="1"/>
          </p:cNvGraphicFramePr>
          <p:nvPr>
            <p:extLst>
              <p:ext uri="{D42A27DB-BD31-4B8C-83A1-F6EECF244321}">
                <p14:modId xmlns:p14="http://schemas.microsoft.com/office/powerpoint/2010/main" val="137522699"/>
              </p:ext>
            </p:extLst>
          </p:nvPr>
        </p:nvGraphicFramePr>
        <p:xfrm>
          <a:off x="6044733" y="3815317"/>
          <a:ext cx="2724150" cy="2105025"/>
        </p:xfrm>
        <a:graphic>
          <a:graphicData uri="http://schemas.openxmlformats.org/presentationml/2006/ole">
            <mc:AlternateContent xmlns:mc="http://schemas.openxmlformats.org/markup-compatibility/2006">
              <mc:Choice xmlns:v="urn:schemas-microsoft-com:vml" Requires="v">
                <p:oleObj name="Graph" r:id="rId6" imgW="4023360" imgH="3108960" progId="Origin50.Graph">
                  <p:embed/>
                </p:oleObj>
              </mc:Choice>
              <mc:Fallback>
                <p:oleObj name="Graph" r:id="rId6" imgW="4023360" imgH="3108960" progId="Origin50.Graph">
                  <p:embed/>
                  <p:pic>
                    <p:nvPicPr>
                      <p:cNvPr id="14" name="Object 7">
                        <a:extLst>
                          <a:ext uri="{FF2B5EF4-FFF2-40B4-BE49-F238E27FC236}">
                            <a16:creationId xmlns:a16="http://schemas.microsoft.com/office/drawing/2014/main" id="{C04B3407-FE9B-F4EF-4990-5FC2BA0AB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4733" y="3815317"/>
                        <a:ext cx="27241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6EDB5ED8-DED3-8F74-EF66-9A4275975FC5}"/>
              </a:ext>
            </a:extLst>
          </p:cNvPr>
          <p:cNvSpPr txBox="1"/>
          <p:nvPr/>
        </p:nvSpPr>
        <p:spPr>
          <a:xfrm>
            <a:off x="6205438" y="5957520"/>
            <a:ext cx="2653932" cy="276999"/>
          </a:xfrm>
          <a:prstGeom prst="rect">
            <a:avLst/>
          </a:prstGeom>
          <a:noFill/>
        </p:spPr>
        <p:txBody>
          <a:bodyPr wrap="none" rtlCol="0">
            <a:spAutoFit/>
          </a:bodyPr>
          <a:lstStyle/>
          <a:p>
            <a:r>
              <a:rPr lang="en-US" sz="1200" i="1" dirty="0"/>
              <a:t>GDOES</a:t>
            </a:r>
            <a:r>
              <a:rPr lang="en-US" sz="1200" dirty="0"/>
              <a:t> depth profiles for a W-D coating</a:t>
            </a:r>
          </a:p>
        </p:txBody>
      </p:sp>
      <p:graphicFrame>
        <p:nvGraphicFramePr>
          <p:cNvPr id="16" name="Object 9">
            <a:extLst>
              <a:ext uri="{FF2B5EF4-FFF2-40B4-BE49-F238E27FC236}">
                <a16:creationId xmlns:a16="http://schemas.microsoft.com/office/drawing/2014/main" id="{9A22EB6C-FD59-F24C-59BF-98D5DB11163E}"/>
              </a:ext>
            </a:extLst>
          </p:cNvPr>
          <p:cNvGraphicFramePr>
            <a:graphicFrameLocks noChangeAspect="1"/>
          </p:cNvGraphicFramePr>
          <p:nvPr>
            <p:extLst>
              <p:ext uri="{D42A27DB-BD31-4B8C-83A1-F6EECF244321}">
                <p14:modId xmlns:p14="http://schemas.microsoft.com/office/powerpoint/2010/main" val="487986158"/>
              </p:ext>
            </p:extLst>
          </p:nvPr>
        </p:nvGraphicFramePr>
        <p:xfrm>
          <a:off x="8994237" y="3675761"/>
          <a:ext cx="3185946" cy="2475556"/>
        </p:xfrm>
        <a:graphic>
          <a:graphicData uri="http://schemas.openxmlformats.org/presentationml/2006/ole">
            <mc:AlternateContent xmlns:mc="http://schemas.openxmlformats.org/markup-compatibility/2006">
              <mc:Choice xmlns:v="urn:schemas-microsoft-com:vml" Requires="v">
                <p:oleObj name="Graph" r:id="rId8" imgW="4095360" imgH="3180960" progId="Origin50.Graph">
                  <p:embed/>
                </p:oleObj>
              </mc:Choice>
              <mc:Fallback>
                <p:oleObj name="Graph" r:id="rId8" imgW="4095360" imgH="3180960" progId="Origin50.Graph">
                  <p:embed/>
                  <p:pic>
                    <p:nvPicPr>
                      <p:cNvPr id="16" name="Object 9">
                        <a:extLst>
                          <a:ext uri="{FF2B5EF4-FFF2-40B4-BE49-F238E27FC236}">
                            <a16:creationId xmlns:a16="http://schemas.microsoft.com/office/drawing/2014/main" id="{9A22EB6C-FD59-F24C-59BF-98D5DB1116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4237" y="3675761"/>
                        <a:ext cx="3185946" cy="2475556"/>
                      </a:xfrm>
                      <a:prstGeom prst="rect">
                        <a:avLst/>
                      </a:prstGeom>
                      <a:noFill/>
                      <a:ln>
                        <a:noFill/>
                      </a:ln>
                      <a:effectLst/>
                    </p:spPr>
                  </p:pic>
                </p:oleObj>
              </mc:Fallback>
            </mc:AlternateContent>
          </a:graphicData>
        </a:graphic>
      </p:graphicFrame>
      <p:sp>
        <p:nvSpPr>
          <p:cNvPr id="17" name="TextBox 16">
            <a:extLst>
              <a:ext uri="{FF2B5EF4-FFF2-40B4-BE49-F238E27FC236}">
                <a16:creationId xmlns:a16="http://schemas.microsoft.com/office/drawing/2014/main" id="{3F94ACA3-7124-83BE-FFB0-C0AC9C205DC5}"/>
              </a:ext>
            </a:extLst>
          </p:cNvPr>
          <p:cNvSpPr txBox="1"/>
          <p:nvPr/>
        </p:nvSpPr>
        <p:spPr>
          <a:xfrm>
            <a:off x="9182843" y="5957520"/>
            <a:ext cx="3009157" cy="276999"/>
          </a:xfrm>
          <a:prstGeom prst="rect">
            <a:avLst/>
          </a:prstGeom>
          <a:noFill/>
        </p:spPr>
        <p:txBody>
          <a:bodyPr wrap="square" rtlCol="0">
            <a:spAutoFit/>
          </a:bodyPr>
          <a:lstStyle/>
          <a:p>
            <a:r>
              <a:rPr lang="en-US" sz="1200" i="1" dirty="0"/>
              <a:t>TDS </a:t>
            </a:r>
            <a:r>
              <a:rPr lang="en-US" sz="1200" dirty="0"/>
              <a:t>spectra for a W-D coating </a:t>
            </a:r>
          </a:p>
        </p:txBody>
      </p:sp>
    </p:spTree>
    <p:extLst>
      <p:ext uri="{BB962C8B-B14F-4D97-AF65-F5344CB8AC3E}">
        <p14:creationId xmlns:p14="http://schemas.microsoft.com/office/powerpoint/2010/main" val="290669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66A1CA-8AA0-60E7-CCC1-C29FF661B3BE}"/>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57CB999-C60F-711E-7815-14299D29D13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38</a:t>
            </a:fld>
            <a:endParaRPr lang="en-GB">
              <a:solidFill>
                <a:prstClr val="white"/>
              </a:solidFill>
            </a:endParaRPr>
          </a:p>
        </p:txBody>
      </p:sp>
      <p:sp>
        <p:nvSpPr>
          <p:cNvPr id="5" name="Titre 1">
            <a:extLst>
              <a:ext uri="{FF2B5EF4-FFF2-40B4-BE49-F238E27FC236}">
                <a16:creationId xmlns:a16="http://schemas.microsoft.com/office/drawing/2014/main" id="{A89455FC-43DD-71E9-7C6D-58349C8EEB49}"/>
              </a:ext>
            </a:extLst>
          </p:cNvPr>
          <p:cNvSpPr>
            <a:spLocks noGrp="1"/>
          </p:cNvSpPr>
          <p:nvPr>
            <p:ph type="title"/>
          </p:nvPr>
        </p:nvSpPr>
        <p:spPr>
          <a:xfrm>
            <a:off x="983432" y="192515"/>
            <a:ext cx="10871400" cy="457200"/>
          </a:xfrm>
        </p:spPr>
        <p:txBody>
          <a:bodyPr/>
          <a:lstStyle/>
          <a:p>
            <a:r>
              <a:rPr lang="fr-FR" dirty="0"/>
              <a:t>SP B.4: </a:t>
            </a:r>
            <a:r>
              <a:rPr lang="en-US" sz="2800" dirty="0"/>
              <a:t>Impact of roughness on fuel retention by ion implantation </a:t>
            </a:r>
            <a:r>
              <a:rPr lang="en-US" dirty="0"/>
              <a:t>(IST)</a:t>
            </a:r>
            <a:endParaRPr lang="fr-FR" dirty="0"/>
          </a:p>
        </p:txBody>
      </p:sp>
      <p:sp>
        <p:nvSpPr>
          <p:cNvPr id="6" name="Textfeld 4">
            <a:extLst>
              <a:ext uri="{FF2B5EF4-FFF2-40B4-BE49-F238E27FC236}">
                <a16:creationId xmlns:a16="http://schemas.microsoft.com/office/drawing/2014/main" id="{BDD8448F-F1D1-CFF0-F0CA-AA0B25FED793}"/>
              </a:ext>
            </a:extLst>
          </p:cNvPr>
          <p:cNvSpPr txBox="1"/>
          <p:nvPr/>
        </p:nvSpPr>
        <p:spPr>
          <a:xfrm>
            <a:off x="242506" y="859806"/>
            <a:ext cx="8146119" cy="2022926"/>
          </a:xfrm>
          <a:prstGeom prst="rect">
            <a:avLst/>
          </a:prstGeom>
          <a:noFill/>
          <a:ln w="12700">
            <a:noFill/>
          </a:ln>
        </p:spPr>
        <p:txBody>
          <a:bodyPr wrap="square" rtlCol="0">
            <a:spAutoFit/>
          </a:bodyPr>
          <a:lstStyle/>
          <a:p>
            <a:pPr marL="285750" indent="-285750">
              <a:lnSpc>
                <a:spcPct val="113000"/>
              </a:lnSpc>
              <a:buFont typeface="Wingdings" panose="05000000000000000000" pitchFamily="2" charset="2"/>
              <a:buChar char="§"/>
            </a:pPr>
            <a:r>
              <a:rPr lang="en-US" sz="1600" dirty="0">
                <a:cs typeface="Arial" panose="020B0604020202020204" pitchFamily="34" charset="0"/>
              </a:rPr>
              <a:t>Implanting the produced reference coatings studied earlier in [1] – goal was to produce proper samples for LIBS experiments</a:t>
            </a:r>
          </a:p>
          <a:p>
            <a:pPr marL="285750" indent="-285750">
              <a:lnSpc>
                <a:spcPct val="113000"/>
              </a:lnSpc>
              <a:buFont typeface="Wingdings" panose="05000000000000000000" pitchFamily="2" charset="2"/>
              <a:buChar char="§"/>
            </a:pPr>
            <a:r>
              <a:rPr lang="en-US" sz="1600" dirty="0">
                <a:cs typeface="Arial" panose="020B0604020202020204" pitchFamily="34" charset="0"/>
              </a:rPr>
              <a:t>In 2024, the work was </a:t>
            </a:r>
            <a:r>
              <a:rPr lang="en-US" sz="1600" b="1" i="1" dirty="0">
                <a:solidFill>
                  <a:srgbClr val="00B050"/>
                </a:solidFill>
                <a:cs typeface="Arial" panose="020B0604020202020204" pitchFamily="34" charset="0"/>
              </a:rPr>
              <a:t>extended to implant rough W coatings</a:t>
            </a:r>
            <a:r>
              <a:rPr lang="en-US" sz="1600" dirty="0">
                <a:cs typeface="Arial" panose="020B0604020202020204" pitchFamily="34" charset="0"/>
              </a:rPr>
              <a:t> from ENEA (see previous slides) with 15 keV </a:t>
            </a:r>
            <a:r>
              <a:rPr lang="en-US" sz="1600" baseline="30000" dirty="0">
                <a:cs typeface="Arial" panose="020B0604020202020204" pitchFamily="34" charset="0"/>
              </a:rPr>
              <a:t>2</a:t>
            </a:r>
            <a:r>
              <a:rPr lang="en-US" sz="1600" dirty="0">
                <a:cs typeface="Arial" panose="020B0604020202020204" pitchFamily="34" charset="0"/>
              </a:rPr>
              <a:t>H</a:t>
            </a:r>
            <a:r>
              <a:rPr lang="en-US" sz="1600" baseline="30000" dirty="0">
                <a:cs typeface="Arial" panose="020B0604020202020204" pitchFamily="34" charset="0"/>
              </a:rPr>
              <a:t>+</a:t>
            </a:r>
            <a:r>
              <a:rPr lang="en-US" sz="1600" dirty="0">
                <a:cs typeface="Arial" panose="020B0604020202020204" pitchFamily="34" charset="0"/>
              </a:rPr>
              <a:t> ion beams, at high fluence, to evaluate the role of roughness in fuel retention </a:t>
            </a:r>
            <a:r>
              <a:rPr lang="en-US" sz="1600" dirty="0">
                <a:cs typeface="Arial" panose="020B0604020202020204" pitchFamily="34" charset="0"/>
                <a:sym typeface="Wingdings" panose="05000000000000000000" pitchFamily="2" charset="2"/>
              </a:rPr>
              <a:t> </a:t>
            </a:r>
            <a:r>
              <a:rPr lang="en-US" sz="1600" b="1" dirty="0">
                <a:solidFill>
                  <a:srgbClr val="0070C0"/>
                </a:solidFill>
                <a:cs typeface="Arial" panose="020B0604020202020204" pitchFamily="34" charset="0"/>
                <a:sym typeface="Wingdings" panose="05000000000000000000" pitchFamily="2" charset="2"/>
              </a:rPr>
              <a:t>ongoing</a:t>
            </a:r>
            <a:endParaRPr lang="en-US" sz="1600" b="1" dirty="0">
              <a:solidFill>
                <a:srgbClr val="0070C0"/>
              </a:solidFill>
              <a:cs typeface="Arial" panose="020B0604020202020204" pitchFamily="34" charset="0"/>
            </a:endParaRPr>
          </a:p>
          <a:p>
            <a:pPr marL="285750" indent="-285750">
              <a:lnSpc>
                <a:spcPct val="113000"/>
              </a:lnSpc>
              <a:buFont typeface="Wingdings" panose="05000000000000000000" pitchFamily="2" charset="2"/>
              <a:buChar char="§"/>
            </a:pPr>
            <a:r>
              <a:rPr lang="en-US" sz="1600" dirty="0">
                <a:cs typeface="Arial" panose="020B0604020202020204" pitchFamily="34" charset="0"/>
              </a:rPr>
              <a:t>For comparison, flat W-O coatings by IAP (see previous slides) irradiated simultaneously </a:t>
            </a:r>
            <a:r>
              <a:rPr lang="de-DE" sz="1600" dirty="0" err="1">
                <a:cs typeface="Arial" panose="020B0604020202020204" pitchFamily="34" charset="0"/>
              </a:rPr>
              <a:t>to</a:t>
            </a:r>
            <a:r>
              <a:rPr lang="de-DE" sz="1600" dirty="0">
                <a:cs typeface="Arial" panose="020B0604020202020204" pitchFamily="34" charset="0"/>
              </a:rPr>
              <a:t> </a:t>
            </a:r>
            <a:r>
              <a:rPr lang="de-DE" sz="1600" b="1" i="1" dirty="0">
                <a:solidFill>
                  <a:srgbClr val="00B050"/>
                </a:solidFill>
                <a:cs typeface="Arial" panose="020B0604020202020204" pitchFamily="34" charset="0"/>
              </a:rPr>
              <a:t>compare the role of </a:t>
            </a:r>
            <a:r>
              <a:rPr lang="de-DE" sz="1600" b="1" i="1" dirty="0" err="1">
                <a:solidFill>
                  <a:srgbClr val="00B050"/>
                </a:solidFill>
                <a:cs typeface="Arial" panose="020B0604020202020204" pitchFamily="34" charset="0"/>
              </a:rPr>
              <a:t>surface</a:t>
            </a:r>
            <a:r>
              <a:rPr lang="de-DE" sz="1600" b="1" i="1" dirty="0">
                <a:solidFill>
                  <a:srgbClr val="00B050"/>
                </a:solidFill>
                <a:cs typeface="Arial" panose="020B0604020202020204" pitchFamily="34" charset="0"/>
              </a:rPr>
              <a:t> </a:t>
            </a:r>
            <a:r>
              <a:rPr lang="de-DE" sz="1600" b="1" i="1" dirty="0" err="1">
                <a:solidFill>
                  <a:srgbClr val="00B050"/>
                </a:solidFill>
                <a:cs typeface="Arial" panose="020B0604020202020204" pitchFamily="34" charset="0"/>
              </a:rPr>
              <a:t>morphology</a:t>
            </a:r>
            <a:r>
              <a:rPr lang="de-DE" sz="1600" b="1" i="1" dirty="0">
                <a:solidFill>
                  <a:srgbClr val="00B050"/>
                </a:solidFill>
                <a:cs typeface="Arial" panose="020B0604020202020204" pitchFamily="34" charset="0"/>
              </a:rPr>
              <a:t> in </a:t>
            </a:r>
            <a:r>
              <a:rPr lang="de-DE" sz="1600" b="1" i="1" dirty="0" err="1">
                <a:solidFill>
                  <a:srgbClr val="00B050"/>
                </a:solidFill>
                <a:cs typeface="Arial" panose="020B0604020202020204" pitchFamily="34" charset="0"/>
              </a:rPr>
              <a:t>fuel</a:t>
            </a:r>
            <a:r>
              <a:rPr lang="de-DE" sz="1600" b="1" i="1" dirty="0">
                <a:solidFill>
                  <a:srgbClr val="00B050"/>
                </a:solidFill>
                <a:cs typeface="Arial" panose="020B0604020202020204" pitchFamily="34" charset="0"/>
              </a:rPr>
              <a:t> </a:t>
            </a:r>
            <a:r>
              <a:rPr lang="de-DE" sz="1600" b="1" i="1" dirty="0" err="1">
                <a:solidFill>
                  <a:srgbClr val="00B050"/>
                </a:solidFill>
                <a:cs typeface="Arial" panose="020B0604020202020204" pitchFamily="34" charset="0"/>
              </a:rPr>
              <a:t>retention</a:t>
            </a:r>
            <a:r>
              <a:rPr lang="de-DE" sz="1600" b="1" i="1" dirty="0">
                <a:solidFill>
                  <a:srgbClr val="00B050"/>
                </a:solidFill>
                <a:cs typeface="Arial" panose="020B0604020202020204" pitchFamily="34" charset="0"/>
              </a:rPr>
              <a:t> </a:t>
            </a:r>
            <a:r>
              <a:rPr lang="de-DE" sz="1600" dirty="0">
                <a:cs typeface="Arial" panose="020B0604020202020204" pitchFamily="34" charset="0"/>
                <a:sym typeface="Wingdings" panose="05000000000000000000" pitchFamily="2" charset="2"/>
              </a:rPr>
              <a:t> </a:t>
            </a:r>
            <a:r>
              <a:rPr lang="de-DE" sz="1600" b="1" dirty="0" err="1">
                <a:solidFill>
                  <a:srgbClr val="0070C0"/>
                </a:solidFill>
                <a:cs typeface="Arial" panose="020B0604020202020204" pitchFamily="34" charset="0"/>
                <a:sym typeface="Wingdings" panose="05000000000000000000" pitchFamily="2" charset="2"/>
              </a:rPr>
              <a:t>ongoing</a:t>
            </a:r>
            <a:endParaRPr lang="de-DE" sz="1600" b="1" dirty="0">
              <a:solidFill>
                <a:srgbClr val="0070C0"/>
              </a:solidFill>
              <a:cs typeface="Arial" panose="020B0604020202020204" pitchFamily="34" charset="0"/>
            </a:endParaRPr>
          </a:p>
        </p:txBody>
      </p:sp>
      <p:pic>
        <p:nvPicPr>
          <p:cNvPr id="7" name="Picture 6">
            <a:extLst>
              <a:ext uri="{FF2B5EF4-FFF2-40B4-BE49-F238E27FC236}">
                <a16:creationId xmlns:a16="http://schemas.microsoft.com/office/drawing/2014/main" id="{866EDCBB-4EA1-BE63-E629-0EB6F552694A}"/>
              </a:ext>
            </a:extLst>
          </p:cNvPr>
          <p:cNvPicPr>
            <a:picLocks noChangeAspect="1"/>
          </p:cNvPicPr>
          <p:nvPr/>
        </p:nvPicPr>
        <p:blipFill>
          <a:blip r:embed="rId2"/>
          <a:stretch>
            <a:fillRect/>
          </a:stretch>
        </p:blipFill>
        <p:spPr>
          <a:xfrm>
            <a:off x="637729" y="2927997"/>
            <a:ext cx="5365505" cy="2338610"/>
          </a:xfrm>
          <a:prstGeom prst="rect">
            <a:avLst/>
          </a:prstGeom>
        </p:spPr>
      </p:pic>
      <p:pic>
        <p:nvPicPr>
          <p:cNvPr id="8" name="Picture 7">
            <a:extLst>
              <a:ext uri="{FF2B5EF4-FFF2-40B4-BE49-F238E27FC236}">
                <a16:creationId xmlns:a16="http://schemas.microsoft.com/office/drawing/2014/main" id="{1ACEC695-3BAE-1ABC-4BE2-0DE1F8B8D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381" y="726926"/>
            <a:ext cx="3380112" cy="2702074"/>
          </a:xfrm>
          <a:prstGeom prst="rect">
            <a:avLst/>
          </a:prstGeom>
        </p:spPr>
      </p:pic>
      <p:pic>
        <p:nvPicPr>
          <p:cNvPr id="9" name="Picture 8">
            <a:extLst>
              <a:ext uri="{FF2B5EF4-FFF2-40B4-BE49-F238E27FC236}">
                <a16:creationId xmlns:a16="http://schemas.microsoft.com/office/drawing/2014/main" id="{9F64306B-1BF1-E17A-E480-FE15556CE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6022" y="3472162"/>
            <a:ext cx="3198810" cy="2568633"/>
          </a:xfrm>
          <a:prstGeom prst="rect">
            <a:avLst/>
          </a:prstGeom>
        </p:spPr>
      </p:pic>
      <p:sp>
        <p:nvSpPr>
          <p:cNvPr id="10" name="Textfeld 2">
            <a:extLst>
              <a:ext uri="{FF2B5EF4-FFF2-40B4-BE49-F238E27FC236}">
                <a16:creationId xmlns:a16="http://schemas.microsoft.com/office/drawing/2014/main" id="{A7F06B6D-82EF-3388-A6EE-3F183687C7C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B.B4.T-T004-D008</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7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
        <p:nvSpPr>
          <p:cNvPr id="11" name="TextBox 10">
            <a:extLst>
              <a:ext uri="{FF2B5EF4-FFF2-40B4-BE49-F238E27FC236}">
                <a16:creationId xmlns:a16="http://schemas.microsoft.com/office/drawing/2014/main" id="{BF641B15-C751-18A4-CAB4-17058FBFC40B}"/>
              </a:ext>
            </a:extLst>
          </p:cNvPr>
          <p:cNvSpPr txBox="1"/>
          <p:nvPr/>
        </p:nvSpPr>
        <p:spPr bwMode="auto">
          <a:xfrm>
            <a:off x="10614277" y="6168709"/>
            <a:ext cx="1518364" cy="338554"/>
          </a:xfrm>
          <a:prstGeom prst="rect">
            <a:avLst/>
          </a:prstGeom>
          <a:noFill/>
        </p:spPr>
        <p:txBody>
          <a:bodyPr wrap="none" rtlCol="0">
            <a:spAutoFit/>
          </a:bodyPr>
          <a:lstStyle/>
          <a:p>
            <a:r>
              <a:rPr lang="fi-FI" sz="1600" b="1" dirty="0"/>
              <a:t>R. Mateus et al.</a:t>
            </a:r>
          </a:p>
        </p:txBody>
      </p:sp>
      <p:sp>
        <p:nvSpPr>
          <p:cNvPr id="2" name="Textfeld 9">
            <a:extLst>
              <a:ext uri="{FF2B5EF4-FFF2-40B4-BE49-F238E27FC236}">
                <a16:creationId xmlns:a16="http://schemas.microsoft.com/office/drawing/2014/main" id="{BA66D1C6-2537-9409-E531-3F803227EA40}"/>
              </a:ext>
            </a:extLst>
          </p:cNvPr>
          <p:cNvSpPr txBox="1"/>
          <p:nvPr/>
        </p:nvSpPr>
        <p:spPr bwMode="auto">
          <a:xfrm>
            <a:off x="4995898" y="5449523"/>
            <a:ext cx="3717112" cy="307777"/>
          </a:xfrm>
          <a:prstGeom prst="rect">
            <a:avLst/>
          </a:prstGeom>
          <a:noFill/>
        </p:spPr>
        <p:txBody>
          <a:bodyPr wrap="square" rtlCol="0">
            <a:spAutoFit/>
          </a:bodyPr>
          <a:lstStyle/>
          <a:p>
            <a:r>
              <a:rPr lang="en-US" sz="1400" b="0" i="1" dirty="0">
                <a:effectLst/>
                <a:latin typeface="+mj-lt"/>
              </a:rPr>
              <a:t>[1] R. Mateus et al., Vacuum </a:t>
            </a:r>
            <a:r>
              <a:rPr lang="en-US" sz="1400" b="1" i="1" dirty="0">
                <a:effectLst/>
                <a:latin typeface="+mj-lt"/>
              </a:rPr>
              <a:t>227</a:t>
            </a:r>
            <a:r>
              <a:rPr lang="en-US" sz="1400" b="0" i="1" dirty="0">
                <a:effectLst/>
                <a:latin typeface="+mj-lt"/>
              </a:rPr>
              <a:t> (2024) 113403</a:t>
            </a:r>
            <a:endParaRPr lang="en-GB" sz="1400" i="1" dirty="0">
              <a:latin typeface="+mj-lt"/>
            </a:endParaRPr>
          </a:p>
        </p:txBody>
      </p:sp>
    </p:spTree>
    <p:extLst>
      <p:ext uri="{BB962C8B-B14F-4D97-AF65-F5344CB8AC3E}">
        <p14:creationId xmlns:p14="http://schemas.microsoft.com/office/powerpoint/2010/main" val="2136187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3E0D76-731C-4AB6-3EBA-24995ED659D5}"/>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C9C4E4A-D95A-8C8A-EF01-E6C067FCB20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39</a:t>
            </a:fld>
            <a:endParaRPr lang="en-GB">
              <a:solidFill>
                <a:prstClr val="white"/>
              </a:solidFill>
            </a:endParaRPr>
          </a:p>
        </p:txBody>
      </p:sp>
      <p:sp>
        <p:nvSpPr>
          <p:cNvPr id="5" name="Titre 1">
            <a:extLst>
              <a:ext uri="{FF2B5EF4-FFF2-40B4-BE49-F238E27FC236}">
                <a16:creationId xmlns:a16="http://schemas.microsoft.com/office/drawing/2014/main" id="{3412C005-CBBB-302E-22B6-44649DEE542C}"/>
              </a:ext>
            </a:extLst>
          </p:cNvPr>
          <p:cNvSpPr>
            <a:spLocks noGrp="1"/>
          </p:cNvSpPr>
          <p:nvPr>
            <p:ph type="title"/>
          </p:nvPr>
        </p:nvSpPr>
        <p:spPr>
          <a:xfrm>
            <a:off x="983432" y="192515"/>
            <a:ext cx="10871400" cy="457200"/>
          </a:xfrm>
        </p:spPr>
        <p:txBody>
          <a:bodyPr/>
          <a:lstStyle/>
          <a:p>
            <a:r>
              <a:rPr lang="fr-FR" dirty="0"/>
              <a:t>SP B.4: </a:t>
            </a:r>
            <a:r>
              <a:rPr lang="en-US" sz="2800" dirty="0"/>
              <a:t>Production of W and B reference coatings </a:t>
            </a:r>
            <a:r>
              <a:rPr lang="en-US" dirty="0"/>
              <a:t>(ENEA)</a:t>
            </a:r>
            <a:endParaRPr lang="fr-FR" dirty="0"/>
          </a:p>
        </p:txBody>
      </p:sp>
      <p:sp>
        <p:nvSpPr>
          <p:cNvPr id="6" name="Textfeld 4">
            <a:extLst>
              <a:ext uri="{FF2B5EF4-FFF2-40B4-BE49-F238E27FC236}">
                <a16:creationId xmlns:a16="http://schemas.microsoft.com/office/drawing/2014/main" id="{9F327339-2F20-387E-D913-070276435640}"/>
              </a:ext>
            </a:extLst>
          </p:cNvPr>
          <p:cNvSpPr txBox="1"/>
          <p:nvPr/>
        </p:nvSpPr>
        <p:spPr>
          <a:xfrm>
            <a:off x="139872" y="796156"/>
            <a:ext cx="11714960" cy="1372042"/>
          </a:xfrm>
          <a:prstGeom prst="rect">
            <a:avLst/>
          </a:prstGeom>
          <a:noFill/>
          <a:ln w="12700">
            <a:noFill/>
          </a:ln>
        </p:spPr>
        <p:txBody>
          <a:bodyPr wrap="square" rtlCol="0">
            <a:spAutoFit/>
          </a:bodyPr>
          <a:lstStyle/>
          <a:p>
            <a:r>
              <a:rPr lang="en-US" sz="1600" b="0" i="0" u="none" strike="noStrike" baseline="0" dirty="0">
                <a:solidFill>
                  <a:srgbClr val="000000"/>
                </a:solidFill>
                <a:latin typeface="Calibri" panose="020F0502020204030204" pitchFamily="34" charset="0"/>
              </a:rPr>
              <a:t>This tasks deals with </a:t>
            </a:r>
            <a:r>
              <a:rPr lang="en-US" sz="1600" b="1" i="1" u="none" strike="noStrike" baseline="0" dirty="0">
                <a:solidFill>
                  <a:srgbClr val="00B050"/>
                </a:solidFill>
                <a:latin typeface="Calibri" panose="020F0502020204030204" pitchFamily="34" charset="0"/>
              </a:rPr>
              <a:t>production of W and B reference coatings, multilayer structures, and proxies for re-deposited layers </a:t>
            </a:r>
            <a:r>
              <a:rPr lang="en-US" sz="1600" b="0" i="0" u="none" strike="noStrike" baseline="0" dirty="0">
                <a:solidFill>
                  <a:srgbClr val="000000"/>
                </a:solidFill>
                <a:latin typeface="Calibri" panose="020F0502020204030204" pitchFamily="34" charset="0"/>
              </a:rPr>
              <a:t>with varying composition, morphology, and grain structure for laboratory experiments and exposures in linear plasma devices</a:t>
            </a:r>
          </a:p>
          <a:p>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Deposition of several kinds of </a:t>
            </a:r>
            <a:r>
              <a:rPr lang="en-US" altLang="en-US" sz="1600" b="1" dirty="0">
                <a:cs typeface="Arial" panose="020B0604020202020204" pitchFamily="34" charset="0"/>
              </a:rPr>
              <a:t>B layers </a:t>
            </a:r>
            <a:r>
              <a:rPr lang="en-US" altLang="en-US" sz="1600" dirty="0">
                <a:cs typeface="Arial" panose="020B0604020202020204" pitchFamily="34" charset="0"/>
              </a:rPr>
              <a:t>by PVD techniques varying morphology and porosity of the coatings</a:t>
            </a:r>
            <a:endParaRPr lang="en-US" altLang="en-US" sz="1600" b="1" i="1" dirty="0">
              <a:solidFill>
                <a:srgbClr val="0070C0"/>
              </a:solidFill>
              <a:cs typeface="Arial" panose="020B0604020202020204" pitchFamily="34" charset="0"/>
            </a:endParaRPr>
          </a:p>
        </p:txBody>
      </p:sp>
      <p:sp>
        <p:nvSpPr>
          <p:cNvPr id="7" name="Textfeld 2">
            <a:extLst>
              <a:ext uri="{FF2B5EF4-FFF2-40B4-BE49-F238E27FC236}">
                <a16:creationId xmlns:a16="http://schemas.microsoft.com/office/drawing/2014/main" id="{FF49032F-EDA0-262E-76AB-9F3A4EF69C51}"/>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F</a:t>
            </a:r>
          </a:p>
        </p:txBody>
      </p:sp>
      <p:sp>
        <p:nvSpPr>
          <p:cNvPr id="8" name="TextBox 7">
            <a:extLst>
              <a:ext uri="{FF2B5EF4-FFF2-40B4-BE49-F238E27FC236}">
                <a16:creationId xmlns:a16="http://schemas.microsoft.com/office/drawing/2014/main" id="{DA04388C-4949-4880-1DFA-DF32D09D5944}"/>
              </a:ext>
            </a:extLst>
          </p:cNvPr>
          <p:cNvSpPr txBox="1"/>
          <p:nvPr/>
        </p:nvSpPr>
        <p:spPr bwMode="auto">
          <a:xfrm>
            <a:off x="10495009" y="6168709"/>
            <a:ext cx="1702710" cy="338554"/>
          </a:xfrm>
          <a:prstGeom prst="rect">
            <a:avLst/>
          </a:prstGeom>
          <a:noFill/>
        </p:spPr>
        <p:txBody>
          <a:bodyPr wrap="none" rtlCol="0">
            <a:spAutoFit/>
          </a:bodyPr>
          <a:lstStyle/>
          <a:p>
            <a:r>
              <a:rPr lang="fi-FI" sz="1600" b="1" dirty="0"/>
              <a:t>D. </a:t>
            </a:r>
            <a:r>
              <a:rPr lang="fi-FI" sz="1600" b="1" dirty="0" err="1"/>
              <a:t>Dellasega</a:t>
            </a:r>
            <a:r>
              <a:rPr lang="fi-FI" sz="1600" b="1" dirty="0"/>
              <a:t> et al.</a:t>
            </a:r>
          </a:p>
        </p:txBody>
      </p:sp>
      <p:grpSp>
        <p:nvGrpSpPr>
          <p:cNvPr id="2" name="Gruppo 28">
            <a:extLst>
              <a:ext uri="{FF2B5EF4-FFF2-40B4-BE49-F238E27FC236}">
                <a16:creationId xmlns:a16="http://schemas.microsoft.com/office/drawing/2014/main" id="{D57DB226-1DD3-10F5-69E4-EB7FCAC73326}"/>
              </a:ext>
            </a:extLst>
          </p:cNvPr>
          <p:cNvGrpSpPr/>
          <p:nvPr/>
        </p:nvGrpSpPr>
        <p:grpSpPr>
          <a:xfrm>
            <a:off x="6396900" y="2697703"/>
            <a:ext cx="5091043" cy="2979671"/>
            <a:chOff x="6680378" y="3165878"/>
            <a:chExt cx="5091043" cy="2979671"/>
          </a:xfrm>
        </p:grpSpPr>
        <p:pic>
          <p:nvPicPr>
            <p:cNvPr id="15" name="Picture 14" descr="A close-up of a microscope&#10;&#10;Description automatically generated">
              <a:extLst>
                <a:ext uri="{FF2B5EF4-FFF2-40B4-BE49-F238E27FC236}">
                  <a16:creationId xmlns:a16="http://schemas.microsoft.com/office/drawing/2014/main" id="{2AA0633E-BDC2-1E7F-0B92-C5869731841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3000" contrast="25000"/>
                      </a14:imgEffect>
                    </a14:imgLayer>
                  </a14:imgProps>
                </a:ext>
                <a:ext uri="{28A0092B-C50C-407E-A947-70E740481C1C}">
                  <a14:useLocalDpi xmlns:a14="http://schemas.microsoft.com/office/drawing/2010/main" val="0"/>
                </a:ext>
              </a:extLst>
            </a:blip>
            <a:srcRect t="1" b="14286"/>
            <a:stretch/>
          </p:blipFill>
          <p:spPr bwMode="auto">
            <a:xfrm>
              <a:off x="6680378" y="3165878"/>
              <a:ext cx="252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A smoke coming out of a cloud&#10;&#10;Description automatically generated">
              <a:extLst>
                <a:ext uri="{FF2B5EF4-FFF2-40B4-BE49-F238E27FC236}">
                  <a16:creationId xmlns:a16="http://schemas.microsoft.com/office/drawing/2014/main" id="{481B879D-BEEC-C028-9D5F-90BAE6B3EF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3334"/>
            <a:stretch/>
          </p:blipFill>
          <p:spPr bwMode="auto">
            <a:xfrm>
              <a:off x="6680378" y="4885549"/>
              <a:ext cx="2520000" cy="1260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1 13">
              <a:extLst>
                <a:ext uri="{FF2B5EF4-FFF2-40B4-BE49-F238E27FC236}">
                  <a16:creationId xmlns:a16="http://schemas.microsoft.com/office/drawing/2014/main" id="{D2BE8CA9-9396-598E-8FD3-78F010D59F1E}"/>
                </a:ext>
              </a:extLst>
            </p:cNvPr>
            <p:cNvCxnSpPr/>
            <p:nvPr/>
          </p:nvCxnSpPr>
          <p:spPr>
            <a:xfrm>
              <a:off x="6775579" y="5176729"/>
              <a:ext cx="4178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CasellaDiTesto 10">
              <a:extLst>
                <a:ext uri="{FF2B5EF4-FFF2-40B4-BE49-F238E27FC236}">
                  <a16:creationId xmlns:a16="http://schemas.microsoft.com/office/drawing/2014/main" id="{619924E1-85E8-4A4A-2E32-CE299C93ABE5}"/>
                </a:ext>
              </a:extLst>
            </p:cNvPr>
            <p:cNvSpPr txBox="1"/>
            <p:nvPr/>
          </p:nvSpPr>
          <p:spPr bwMode="auto">
            <a:xfrm>
              <a:off x="6692004" y="4885880"/>
              <a:ext cx="585020" cy="276999"/>
            </a:xfrm>
            <a:prstGeom prst="rect">
              <a:avLst/>
            </a:prstGeom>
            <a:noFill/>
          </p:spPr>
          <p:txBody>
            <a:bodyPr wrap="square" rtlCol="0">
              <a:spAutoFit/>
            </a:bodyPr>
            <a:lstStyle/>
            <a:p>
              <a:pPr algn="ctr"/>
              <a:r>
                <a:rPr lang="it-IT" sz="1200" dirty="0">
                  <a:solidFill>
                    <a:srgbClr val="FFFF00"/>
                  </a:solidFill>
                </a:rPr>
                <a:t>1 </a:t>
              </a:r>
              <a:r>
                <a:rPr lang="el-GR" sz="1200" dirty="0">
                  <a:solidFill>
                    <a:srgbClr val="FFFF00"/>
                  </a:solidFill>
                </a:rPr>
                <a:t>μ</a:t>
              </a:r>
              <a:r>
                <a:rPr lang="it-IT" sz="1200" dirty="0">
                  <a:solidFill>
                    <a:srgbClr val="FFFF00"/>
                  </a:solidFill>
                </a:rPr>
                <a:t>m</a:t>
              </a:r>
            </a:p>
          </p:txBody>
        </p:sp>
        <p:cxnSp>
          <p:nvCxnSpPr>
            <p:cNvPr id="19" name="Connettore 1 17">
              <a:extLst>
                <a:ext uri="{FF2B5EF4-FFF2-40B4-BE49-F238E27FC236}">
                  <a16:creationId xmlns:a16="http://schemas.microsoft.com/office/drawing/2014/main" id="{415B8E8D-65AF-F1F8-830E-5962BD371D32}"/>
                </a:ext>
              </a:extLst>
            </p:cNvPr>
            <p:cNvCxnSpPr/>
            <p:nvPr/>
          </p:nvCxnSpPr>
          <p:spPr>
            <a:xfrm>
              <a:off x="6775579" y="4682053"/>
              <a:ext cx="4178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CasellaDiTesto 12">
              <a:extLst>
                <a:ext uri="{FF2B5EF4-FFF2-40B4-BE49-F238E27FC236}">
                  <a16:creationId xmlns:a16="http://schemas.microsoft.com/office/drawing/2014/main" id="{08390477-C6E9-7FAF-AA90-CF6515344420}"/>
                </a:ext>
              </a:extLst>
            </p:cNvPr>
            <p:cNvSpPr txBox="1"/>
            <p:nvPr/>
          </p:nvSpPr>
          <p:spPr bwMode="auto">
            <a:xfrm>
              <a:off x="6692004" y="4391204"/>
              <a:ext cx="585020" cy="276999"/>
            </a:xfrm>
            <a:prstGeom prst="rect">
              <a:avLst/>
            </a:prstGeom>
            <a:noFill/>
          </p:spPr>
          <p:txBody>
            <a:bodyPr wrap="square" rtlCol="0">
              <a:spAutoFit/>
            </a:bodyPr>
            <a:lstStyle/>
            <a:p>
              <a:pPr algn="ctr"/>
              <a:r>
                <a:rPr lang="it-IT" sz="1200" dirty="0">
                  <a:solidFill>
                    <a:srgbClr val="FFFF00"/>
                  </a:solidFill>
                </a:rPr>
                <a:t>1 </a:t>
              </a:r>
              <a:r>
                <a:rPr lang="el-GR" sz="1200" dirty="0">
                  <a:solidFill>
                    <a:srgbClr val="FFFF00"/>
                  </a:solidFill>
                </a:rPr>
                <a:t>μ</a:t>
              </a:r>
              <a:r>
                <a:rPr lang="it-IT" sz="1200" dirty="0">
                  <a:solidFill>
                    <a:srgbClr val="FFFF00"/>
                  </a:solidFill>
                </a:rPr>
                <a:t>m</a:t>
              </a:r>
            </a:p>
          </p:txBody>
        </p:sp>
        <p:pic>
          <p:nvPicPr>
            <p:cNvPr id="21" name="Immagine 23" descr="Immagine che contiene testo, computer, pioggia, natura&#10;&#10;Descrizione generata automaticamente">
              <a:extLst>
                <a:ext uri="{FF2B5EF4-FFF2-40B4-BE49-F238E27FC236}">
                  <a16:creationId xmlns:a16="http://schemas.microsoft.com/office/drawing/2014/main" id="{201971BB-EEAB-E5AB-EDBA-E9B5A2DF6AF8}"/>
                </a:ext>
              </a:extLst>
            </p:cNvPr>
            <p:cNvPicPr>
              <a:picLocks noChangeAspect="1"/>
            </p:cNvPicPr>
            <p:nvPr/>
          </p:nvPicPr>
          <p:blipFill>
            <a:blip r:embed="rId5" cstate="print">
              <a:extLst>
                <a:ext uri="{28A0092B-C50C-407E-A947-70E740481C1C}">
                  <a14:useLocalDpi xmlns:a14="http://schemas.microsoft.com/office/drawing/2010/main" val="0"/>
                </a:ext>
              </a:extLst>
            </a:blip>
            <a:srcRect l="1" t="28922" r="-1364"/>
            <a:stretch/>
          </p:blipFill>
          <p:spPr>
            <a:xfrm>
              <a:off x="9251421" y="3165878"/>
              <a:ext cx="2520000" cy="1620000"/>
            </a:xfrm>
            <a:prstGeom prst="rect">
              <a:avLst/>
            </a:prstGeom>
          </p:spPr>
        </p:pic>
        <p:pic>
          <p:nvPicPr>
            <p:cNvPr id="22" name="Immagine 24">
              <a:extLst>
                <a:ext uri="{FF2B5EF4-FFF2-40B4-BE49-F238E27FC236}">
                  <a16:creationId xmlns:a16="http://schemas.microsoft.com/office/drawing/2014/main" id="{AF2F41DE-EFF0-E7FB-A83E-A9F59BC147C2}"/>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9000" contrast="54000"/>
                      </a14:imgEffect>
                    </a14:imgLayer>
                  </a14:imgProps>
                </a:ext>
                <a:ext uri="{28A0092B-C50C-407E-A947-70E740481C1C}">
                  <a14:useLocalDpi xmlns:a14="http://schemas.microsoft.com/office/drawing/2010/main" val="0"/>
                </a:ext>
              </a:extLst>
            </a:blip>
            <a:srcRect t="17088" r="54897" b="23108"/>
            <a:stretch/>
          </p:blipFill>
          <p:spPr>
            <a:xfrm>
              <a:off x="9264739" y="4885547"/>
              <a:ext cx="2450029" cy="1260001"/>
            </a:xfrm>
            <a:prstGeom prst="rect">
              <a:avLst/>
            </a:prstGeom>
          </p:spPr>
        </p:pic>
        <p:pic>
          <p:nvPicPr>
            <p:cNvPr id="23" name="Immagine 27">
              <a:extLst>
                <a:ext uri="{FF2B5EF4-FFF2-40B4-BE49-F238E27FC236}">
                  <a16:creationId xmlns:a16="http://schemas.microsoft.com/office/drawing/2014/main" id="{D58E3135-2B8E-CF45-3D1B-94A61129EB49}"/>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9000" contrast="54000"/>
                      </a14:imgEffect>
                    </a14:imgLayer>
                  </a14:imgProps>
                </a:ext>
                <a:ext uri="{28A0092B-C50C-407E-A947-70E740481C1C}">
                  <a14:useLocalDpi xmlns:a14="http://schemas.microsoft.com/office/drawing/2010/main" val="0"/>
                </a:ext>
              </a:extLst>
            </a:blip>
            <a:srcRect t="2600" r="87266" b="81756"/>
            <a:stretch/>
          </p:blipFill>
          <p:spPr>
            <a:xfrm>
              <a:off x="9295579" y="4898305"/>
              <a:ext cx="691723" cy="329615"/>
            </a:xfrm>
            <a:prstGeom prst="rect">
              <a:avLst/>
            </a:prstGeom>
          </p:spPr>
        </p:pic>
      </p:grpSp>
      <p:sp>
        <p:nvSpPr>
          <p:cNvPr id="24" name="CasellaDiTesto 29">
            <a:extLst>
              <a:ext uri="{FF2B5EF4-FFF2-40B4-BE49-F238E27FC236}">
                <a16:creationId xmlns:a16="http://schemas.microsoft.com/office/drawing/2014/main" id="{DDDA02C8-EF01-22B0-1243-4732AFB0DEFA}"/>
              </a:ext>
            </a:extLst>
          </p:cNvPr>
          <p:cNvSpPr txBox="1"/>
          <p:nvPr/>
        </p:nvSpPr>
        <p:spPr bwMode="auto">
          <a:xfrm>
            <a:off x="6812892" y="5799377"/>
            <a:ext cx="1223412" cy="307777"/>
          </a:xfrm>
          <a:prstGeom prst="rect">
            <a:avLst/>
          </a:prstGeom>
          <a:noFill/>
        </p:spPr>
        <p:txBody>
          <a:bodyPr wrap="none" rtlCol="0">
            <a:spAutoFit/>
          </a:bodyPr>
          <a:lstStyle/>
          <a:p>
            <a:r>
              <a:rPr lang="it-IT" sz="1400" i="1" dirty="0" err="1"/>
              <a:t>Porous</a:t>
            </a:r>
            <a:r>
              <a:rPr lang="it-IT" sz="1400" i="1" dirty="0"/>
              <a:t> B </a:t>
            </a:r>
            <a:r>
              <a:rPr lang="it-IT" sz="1400" i="1" dirty="0" err="1"/>
              <a:t>films</a:t>
            </a:r>
            <a:endParaRPr lang="it-IT" sz="1400" i="1" dirty="0"/>
          </a:p>
        </p:txBody>
      </p:sp>
      <p:sp>
        <p:nvSpPr>
          <p:cNvPr id="25" name="CasellaDiTesto 30">
            <a:extLst>
              <a:ext uri="{FF2B5EF4-FFF2-40B4-BE49-F238E27FC236}">
                <a16:creationId xmlns:a16="http://schemas.microsoft.com/office/drawing/2014/main" id="{E9CCA5DE-9C94-D091-DF50-AF9305BFFEB0}"/>
              </a:ext>
            </a:extLst>
          </p:cNvPr>
          <p:cNvSpPr txBox="1"/>
          <p:nvPr/>
        </p:nvSpPr>
        <p:spPr bwMode="auto">
          <a:xfrm>
            <a:off x="9376588" y="5799377"/>
            <a:ext cx="1364476" cy="307777"/>
          </a:xfrm>
          <a:prstGeom prst="rect">
            <a:avLst/>
          </a:prstGeom>
          <a:noFill/>
        </p:spPr>
        <p:txBody>
          <a:bodyPr wrap="none" rtlCol="0">
            <a:spAutoFit/>
          </a:bodyPr>
          <a:lstStyle/>
          <a:p>
            <a:r>
              <a:rPr lang="it-IT" sz="1400" i="1" dirty="0"/>
              <a:t>Compact B </a:t>
            </a:r>
            <a:r>
              <a:rPr lang="it-IT" sz="1400" i="1" dirty="0" err="1"/>
              <a:t>films</a:t>
            </a:r>
            <a:endParaRPr lang="it-IT" sz="1400" i="1" dirty="0"/>
          </a:p>
        </p:txBody>
      </p:sp>
      <p:sp>
        <p:nvSpPr>
          <p:cNvPr id="26" name="Textfeld 4">
            <a:extLst>
              <a:ext uri="{FF2B5EF4-FFF2-40B4-BE49-F238E27FC236}">
                <a16:creationId xmlns:a16="http://schemas.microsoft.com/office/drawing/2014/main" id="{C13D0AFD-2755-3561-F877-9CF394B00B1E}"/>
              </a:ext>
            </a:extLst>
          </p:cNvPr>
          <p:cNvSpPr txBox="1"/>
          <p:nvPr/>
        </p:nvSpPr>
        <p:spPr>
          <a:xfrm>
            <a:off x="139872" y="2505680"/>
            <a:ext cx="5863363" cy="1943865"/>
          </a:xfrm>
          <a:prstGeom prst="rect">
            <a:avLst/>
          </a:prstGeom>
          <a:noFill/>
          <a:ln w="12700">
            <a:noFill/>
          </a:ln>
        </p:spPr>
        <p:txBody>
          <a:bodyPr wrap="square" rtlCol="0">
            <a:spAutoFit/>
          </a:bodyPr>
          <a:lstStyle/>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Deposition</a:t>
            </a:r>
            <a:r>
              <a:rPr lang="it-IT" altLang="en-US" sz="1600" dirty="0">
                <a:cs typeface="Arial" panose="020B0604020202020204" pitchFamily="34" charset="0"/>
              </a:rPr>
              <a:t> of  compact or </a:t>
            </a:r>
            <a:r>
              <a:rPr lang="it-IT" altLang="en-US" sz="1600" dirty="0" err="1">
                <a:cs typeface="Arial" panose="020B0604020202020204" pitchFamily="34" charset="0"/>
              </a:rPr>
              <a:t>porous</a:t>
            </a:r>
            <a:r>
              <a:rPr lang="it-IT" altLang="en-US" sz="1600" dirty="0">
                <a:cs typeface="Arial" panose="020B0604020202020204" pitchFamily="34" charset="0"/>
              </a:rPr>
              <a:t> B </a:t>
            </a:r>
            <a:r>
              <a:rPr lang="it-IT" altLang="en-US" sz="1600" dirty="0" err="1">
                <a:cs typeface="Arial" panose="020B0604020202020204" pitchFamily="34" charset="0"/>
              </a:rPr>
              <a:t>films</a:t>
            </a:r>
            <a:r>
              <a:rPr lang="it-IT" altLang="en-US" sz="1600" dirty="0">
                <a:cs typeface="Arial" panose="020B0604020202020204" pitchFamily="34" charset="0"/>
              </a:rPr>
              <a:t> </a:t>
            </a:r>
            <a:r>
              <a:rPr lang="en-US" altLang="en-US" sz="1600" dirty="0">
                <a:cs typeface="Arial" panose="020B0604020202020204" pitchFamily="34" charset="0"/>
              </a:rPr>
              <a:t> using both nanosecond and femtosecond PLD</a:t>
            </a:r>
          </a:p>
          <a:p>
            <a:pPr marL="179388">
              <a:lnSpc>
                <a:spcPct val="113000"/>
              </a:lnSpc>
            </a:pPr>
            <a:endParaRPr lang="en-US" altLang="en-US" sz="1600" dirty="0">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Porous and compact B layers, with thicknesses up to 10 µm, successfully prepared  - </a:t>
            </a:r>
            <a:r>
              <a:rPr lang="en-US" altLang="en-US" sz="1600" b="1" i="1" dirty="0">
                <a:solidFill>
                  <a:srgbClr val="0070C0"/>
                </a:solidFill>
                <a:cs typeface="Arial" panose="020B0604020202020204" pitchFamily="34" charset="0"/>
                <a:sym typeface="Wingdings" panose="05000000000000000000" pitchFamily="2" charset="2"/>
              </a:rPr>
              <a:t>analyses pending</a:t>
            </a:r>
            <a:endParaRPr lang="en-US" altLang="en-US" sz="1600" b="1" i="1" dirty="0">
              <a:solidFill>
                <a:srgbClr val="0070C0"/>
              </a:solidFill>
              <a:cs typeface="Arial" panose="020B0604020202020204" pitchFamily="34" charset="0"/>
            </a:endParaRPr>
          </a:p>
        </p:txBody>
      </p:sp>
    </p:spTree>
    <p:extLst>
      <p:ext uri="{BB962C8B-B14F-4D97-AF65-F5344CB8AC3E}">
        <p14:creationId xmlns:p14="http://schemas.microsoft.com/office/powerpoint/2010/main" val="258143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0B096B-0C16-6A6B-C19F-9C176B588378}"/>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C96C7E7C-14BC-75B0-D65A-1CCBFD58F26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sp>
        <p:nvSpPr>
          <p:cNvPr id="5" name="Titre 1">
            <a:extLst>
              <a:ext uri="{FF2B5EF4-FFF2-40B4-BE49-F238E27FC236}">
                <a16:creationId xmlns:a16="http://schemas.microsoft.com/office/drawing/2014/main" id="{E1384A57-B9C0-93D6-B90C-A49A7D8376B4}"/>
              </a:ext>
            </a:extLst>
          </p:cNvPr>
          <p:cNvSpPr>
            <a:spLocks noGrp="1"/>
          </p:cNvSpPr>
          <p:nvPr>
            <p:ph type="title"/>
          </p:nvPr>
        </p:nvSpPr>
        <p:spPr>
          <a:xfrm>
            <a:off x="983432" y="192515"/>
            <a:ext cx="9451776" cy="457200"/>
          </a:xfrm>
        </p:spPr>
        <p:txBody>
          <a:bodyPr/>
          <a:lstStyle/>
          <a:p>
            <a:r>
              <a:rPr lang="fr-FR" dirty="0"/>
              <a:t>SP B highlights up to </a:t>
            </a:r>
            <a:r>
              <a:rPr lang="fr-FR" dirty="0" err="1"/>
              <a:t>now</a:t>
            </a:r>
            <a:endParaRPr lang="fr-FR" dirty="0"/>
          </a:p>
        </p:txBody>
      </p:sp>
      <p:sp>
        <p:nvSpPr>
          <p:cNvPr id="6" name="Textfeld 4">
            <a:extLst>
              <a:ext uri="{FF2B5EF4-FFF2-40B4-BE49-F238E27FC236}">
                <a16:creationId xmlns:a16="http://schemas.microsoft.com/office/drawing/2014/main" id="{8372E3F5-AF33-F87A-365B-0D4E140E9B2C}"/>
              </a:ext>
            </a:extLst>
          </p:cNvPr>
          <p:cNvSpPr txBox="1"/>
          <p:nvPr/>
        </p:nvSpPr>
        <p:spPr>
          <a:xfrm>
            <a:off x="107504" y="756901"/>
            <a:ext cx="11833484" cy="4878451"/>
          </a:xfrm>
          <a:prstGeom prst="rect">
            <a:avLst/>
          </a:prstGeom>
          <a:noFill/>
          <a:ln w="12700">
            <a:noFill/>
          </a:ln>
        </p:spPr>
        <p:txBody>
          <a:bodyPr wrap="square" rtlCol="0">
            <a:spAutoFit/>
          </a:bodyPr>
          <a:lstStyle/>
          <a:p>
            <a:pPr marL="285750" indent="-285750">
              <a:lnSpc>
                <a:spcPct val="113000"/>
              </a:lnSpc>
              <a:buFont typeface="Wingdings" panose="05000000000000000000" pitchFamily="2" charset="2"/>
              <a:buChar char="§"/>
            </a:pPr>
            <a:r>
              <a:rPr lang="fi-FI" sz="1600" b="1" dirty="0">
                <a:solidFill>
                  <a:srgbClr val="FF0000"/>
                </a:solidFill>
                <a:cs typeface="Arial" panose="020B0604020202020204" pitchFamily="34" charset="0"/>
              </a:rPr>
              <a:t>SP B.1 – W and B </a:t>
            </a:r>
            <a:r>
              <a:rPr lang="fi-FI" sz="1600" b="1" dirty="0" err="1">
                <a:solidFill>
                  <a:srgbClr val="FF0000"/>
                </a:solidFill>
                <a:cs typeface="Arial" panose="020B0604020202020204" pitchFamily="34" charset="0"/>
              </a:rPr>
              <a:t>programmes</a:t>
            </a:r>
            <a:r>
              <a:rPr lang="fi-FI" sz="1600" b="1" dirty="0">
                <a:solidFill>
                  <a:srgbClr val="FF0000"/>
                </a:solidFill>
                <a:cs typeface="Arial" panose="020B0604020202020204" pitchFamily="34" charset="0"/>
              </a:rPr>
              <a:t> made </a:t>
            </a:r>
            <a:r>
              <a:rPr lang="fi-FI" sz="1600" b="1" dirty="0" err="1">
                <a:solidFill>
                  <a:srgbClr val="FF0000"/>
                </a:solidFill>
                <a:cs typeface="Arial" panose="020B0604020202020204" pitchFamily="34" charset="0"/>
              </a:rPr>
              <a:t>progress</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W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with</a:t>
            </a:r>
            <a:r>
              <a:rPr lang="fi-FI" sz="1400" dirty="0">
                <a:cs typeface="Arial" panose="020B0604020202020204" pitchFamily="34" charset="0"/>
              </a:rPr>
              <a:t> FIB </a:t>
            </a:r>
            <a:r>
              <a:rPr lang="fi-FI" sz="1400" dirty="0" err="1">
                <a:cs typeface="Arial" panose="020B0604020202020204" pitchFamily="34" charset="0"/>
              </a:rPr>
              <a:t>markers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for cross-</a:t>
            </a:r>
            <a:r>
              <a:rPr lang="fi-FI" sz="1400" dirty="0" err="1">
                <a:cs typeface="Arial" panose="020B0604020202020204" pitchFamily="34" charset="0"/>
              </a:rPr>
              <a:t>machine</a:t>
            </a:r>
            <a:r>
              <a:rPr lang="fi-FI" sz="1400" dirty="0">
                <a:cs typeface="Arial" panose="020B0604020202020204" pitchFamily="34" charset="0"/>
              </a:rPr>
              <a:t> </a:t>
            </a:r>
            <a:r>
              <a:rPr lang="fi-FI" sz="1400" dirty="0" err="1">
                <a:cs typeface="Arial" panose="020B0604020202020204" pitchFamily="34" charset="0"/>
              </a:rPr>
              <a:t>experiments</a:t>
            </a:r>
            <a:r>
              <a:rPr lang="fi-FI" sz="1400" dirty="0">
                <a:cs typeface="Arial" panose="020B0604020202020204" pitchFamily="34" charset="0"/>
              </a:rPr>
              <a:t> on </a:t>
            </a:r>
            <a:r>
              <a:rPr lang="fi-FI" sz="1400" dirty="0" err="1">
                <a:cs typeface="Arial" panose="020B0604020202020204" pitchFamily="34" charset="0"/>
              </a:rPr>
              <a:t>GyM</a:t>
            </a:r>
            <a:r>
              <a:rPr lang="fi-FI" sz="1400" dirty="0">
                <a:cs typeface="Arial" panose="020B0604020202020204" pitchFamily="34" charset="0"/>
              </a:rPr>
              <a:t>, PSI-2, and MAGNUM</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Different</a:t>
            </a:r>
            <a:r>
              <a:rPr lang="fi-FI" sz="1400" dirty="0">
                <a:cs typeface="Arial" panose="020B0604020202020204" pitchFamily="34" charset="0"/>
              </a:rPr>
              <a:t> B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for plasma </a:t>
            </a:r>
            <a:r>
              <a:rPr lang="fi-FI" sz="1400" dirty="0" err="1">
                <a:cs typeface="Arial" panose="020B0604020202020204" pitchFamily="34" charset="0"/>
              </a:rPr>
              <a:t>exposures</a:t>
            </a:r>
            <a:r>
              <a:rPr lang="fi-FI" sz="1400" dirty="0">
                <a:cs typeface="Arial" panose="020B0604020202020204" pitchFamily="34" charset="0"/>
              </a:rPr>
              <a:t> in PSI-2 and MAGNUM</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Dynamic</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made for </a:t>
            </a:r>
            <a:r>
              <a:rPr lang="fi-FI" sz="1400" dirty="0" err="1">
                <a:cs typeface="Arial" panose="020B0604020202020204" pitchFamily="34" charset="0"/>
              </a:rPr>
              <a:t>nanocrystalline</a:t>
            </a:r>
            <a:r>
              <a:rPr lang="fi-FI" sz="1400" dirty="0">
                <a:cs typeface="Arial" panose="020B0604020202020204" pitchFamily="34" charset="0"/>
              </a:rPr>
              <a:t> W </a:t>
            </a:r>
            <a:r>
              <a:rPr lang="fi-FI" sz="1400" dirty="0" err="1">
                <a:cs typeface="Arial" panose="020B0604020202020204" pitchFamily="34" charset="0"/>
              </a:rPr>
              <a:t>samples</a:t>
            </a:r>
            <a:r>
              <a:rPr lang="fi-FI" sz="1400" dirty="0">
                <a:cs typeface="Arial" panose="020B0604020202020204" pitchFamily="34" charset="0"/>
              </a:rPr>
              <a:t> and </a:t>
            </a:r>
            <a:r>
              <a:rPr lang="fi-FI" sz="1400" dirty="0" err="1">
                <a:cs typeface="Arial" panose="020B0604020202020204" pitchFamily="34" charset="0"/>
              </a:rPr>
              <a:t>delamination</a:t>
            </a:r>
            <a:r>
              <a:rPr lang="fi-FI" sz="1400" dirty="0">
                <a:cs typeface="Arial" panose="020B0604020202020204" pitchFamily="34" charset="0"/>
              </a:rPr>
              <a:t> </a:t>
            </a:r>
            <a:r>
              <a:rPr lang="fi-FI" sz="1400" dirty="0" err="1">
                <a:cs typeface="Arial" panose="020B0604020202020204" pitchFamily="34" charset="0"/>
              </a:rPr>
              <a:t>studies</a:t>
            </a:r>
            <a:r>
              <a:rPr lang="fi-FI" sz="1400" dirty="0">
                <a:cs typeface="Arial" panose="020B0604020202020204" pitchFamily="34" charset="0"/>
              </a:rPr>
              <a:t> of W </a:t>
            </a:r>
            <a:r>
              <a:rPr lang="fi-FI" sz="1400" dirty="0" err="1">
                <a:cs typeface="Arial" panose="020B0604020202020204" pitchFamily="34" charset="0"/>
              </a:rPr>
              <a:t>coatings</a:t>
            </a:r>
            <a:r>
              <a:rPr lang="fi-FI" sz="1400" dirty="0">
                <a:cs typeface="Arial" panose="020B0604020202020204" pitchFamily="34" charset="0"/>
              </a:rPr>
              <a:t> </a:t>
            </a:r>
            <a:r>
              <a:rPr lang="fi-FI" sz="1400" dirty="0" err="1">
                <a:cs typeface="Arial" panose="020B0604020202020204" pitchFamily="34" charset="0"/>
              </a:rPr>
              <a:t>upon</a:t>
            </a:r>
            <a:r>
              <a:rPr lang="fi-FI" sz="1400" dirty="0">
                <a:cs typeface="Arial" panose="020B0604020202020204" pitchFamily="34" charset="0"/>
              </a:rPr>
              <a:t> </a:t>
            </a:r>
            <a:r>
              <a:rPr lang="fi-FI" sz="1400" dirty="0" err="1">
                <a:cs typeface="Arial" panose="020B0604020202020204" pitchFamily="34" charset="0"/>
              </a:rPr>
              <a:t>exposure</a:t>
            </a:r>
            <a:r>
              <a:rPr lang="fi-FI" sz="1400" dirty="0">
                <a:cs typeface="Arial" panose="020B0604020202020204" pitchFamily="34" charset="0"/>
              </a:rPr>
              <a:t> to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impacts</a:t>
            </a:r>
            <a:r>
              <a:rPr lang="fi-FI" sz="1400" dirty="0">
                <a:cs typeface="Arial" panose="020B0604020202020204" pitchFamily="34" charset="0"/>
              </a:rPr>
              <a:t> </a:t>
            </a:r>
            <a:r>
              <a:rPr lang="fi-FI" sz="1400" dirty="0" err="1">
                <a:cs typeface="Arial" panose="020B0604020202020204" pitchFamily="34" charset="0"/>
              </a:rPr>
              <a:t>completed</a:t>
            </a:r>
            <a:endParaRPr lang="fi-FI" sz="1400" dirty="0">
              <a:cs typeface="Arial" panose="020B0604020202020204" pitchFamily="34" charset="0"/>
            </a:endParaRPr>
          </a:p>
          <a:p>
            <a:pPr marL="285750" indent="-285750">
              <a:lnSpc>
                <a:spcPct val="113000"/>
              </a:lnSpc>
              <a:buFont typeface="Wingdings" panose="05000000000000000000" pitchFamily="2" charset="2"/>
              <a:buChar char="§"/>
            </a:pPr>
            <a:r>
              <a:rPr lang="fi-FI" sz="1600" b="1" dirty="0">
                <a:solidFill>
                  <a:srgbClr val="0070C0"/>
                </a:solidFill>
                <a:cs typeface="Arial" panose="020B0604020202020204" pitchFamily="34" charset="0"/>
              </a:rPr>
              <a:t>SP B.2 – </a:t>
            </a:r>
            <a:r>
              <a:rPr lang="fi-FI" sz="1600" b="1" dirty="0" err="1">
                <a:solidFill>
                  <a:srgbClr val="0070C0"/>
                </a:solidFill>
                <a:cs typeface="Arial" panose="020B0604020202020204" pitchFamily="34" charset="0"/>
              </a:rPr>
              <a:t>new</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results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obtained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WEST and W7-X</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Erosion</a:t>
            </a:r>
            <a:r>
              <a:rPr lang="fi-FI" sz="1400" dirty="0">
                <a:cs typeface="Arial" panose="020B0604020202020204" pitchFamily="34" charset="0"/>
              </a:rPr>
              <a:t>/deposition </a:t>
            </a:r>
            <a:r>
              <a:rPr lang="fi-FI" sz="1400" dirty="0" err="1">
                <a:cs typeface="Arial" panose="020B0604020202020204" pitchFamily="34" charset="0"/>
              </a:rPr>
              <a:t>results</a:t>
            </a:r>
            <a:r>
              <a:rPr lang="fi-FI" sz="1400" dirty="0">
                <a:cs typeface="Arial" panose="020B0604020202020204" pitchFamily="34" charset="0"/>
              </a:rPr>
              <a:t> </a:t>
            </a:r>
            <a:r>
              <a:rPr lang="fi-FI" sz="1400" dirty="0" err="1">
                <a:cs typeface="Arial" panose="020B0604020202020204" pitchFamily="34" charset="0"/>
              </a:rPr>
              <a:t>obtained</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WEST </a:t>
            </a:r>
            <a:r>
              <a:rPr lang="fi-FI" sz="1400" dirty="0" err="1">
                <a:cs typeface="Arial" panose="020B0604020202020204" pitchFamily="34" charset="0"/>
              </a:rPr>
              <a:t>marker</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throughly</a:t>
            </a:r>
            <a:r>
              <a:rPr lang="fi-FI" sz="1400" dirty="0">
                <a:cs typeface="Arial" panose="020B0604020202020204" pitchFamily="34" charset="0"/>
              </a:rPr>
              <a:t> </a:t>
            </a:r>
            <a:r>
              <a:rPr lang="fi-FI" sz="1400" dirty="0" err="1">
                <a:cs typeface="Arial" panose="020B0604020202020204" pitchFamily="34" charset="0"/>
              </a:rPr>
              <a:t>discussed</a:t>
            </a:r>
            <a:r>
              <a:rPr lang="fi-FI" sz="1400" dirty="0">
                <a:cs typeface="Arial" panose="020B0604020202020204" pitchFamily="34" charset="0"/>
              </a:rPr>
              <a:t> and </a:t>
            </a:r>
            <a:r>
              <a:rPr lang="fi-FI" sz="1400" dirty="0" err="1">
                <a:cs typeface="Arial" panose="020B0604020202020204" pitchFamily="34" charset="0"/>
              </a:rPr>
              <a:t>publication</a:t>
            </a:r>
            <a:r>
              <a:rPr lang="fi-FI" sz="1400" dirty="0">
                <a:cs typeface="Arial" panose="020B0604020202020204" pitchFamily="34" charset="0"/>
              </a:rPr>
              <a:t> </a:t>
            </a:r>
            <a:r>
              <a:rPr lang="fi-FI" sz="1400" dirty="0" err="1">
                <a:cs typeface="Arial" panose="020B0604020202020204" pitchFamily="34" charset="0"/>
              </a:rPr>
              <a:t>plan</a:t>
            </a:r>
            <a:r>
              <a:rPr lang="fi-FI" sz="1400" dirty="0">
                <a:cs typeface="Arial" panose="020B0604020202020204" pitchFamily="34" charset="0"/>
              </a:rPr>
              <a:t> </a:t>
            </a:r>
            <a:r>
              <a:rPr lang="fi-FI" sz="1400" dirty="0" err="1">
                <a:cs typeface="Arial" panose="020B0604020202020204" pitchFamily="34" charset="0"/>
              </a:rPr>
              <a:t>drafted</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New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recently</a:t>
            </a:r>
            <a:r>
              <a:rPr lang="fi-FI" sz="1400" dirty="0">
                <a:cs typeface="Arial" panose="020B0604020202020204" pitchFamily="34" charset="0"/>
              </a:rPr>
              <a:t> </a:t>
            </a:r>
            <a:r>
              <a:rPr lang="fi-FI" sz="1400" dirty="0" err="1">
                <a:cs typeface="Arial" panose="020B0604020202020204" pitchFamily="34" charset="0"/>
              </a:rPr>
              <a:t>becoming</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for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W7-X </a:t>
            </a:r>
            <a:r>
              <a:rPr lang="fi-FI" sz="1400" dirty="0" err="1">
                <a:cs typeface="Arial" panose="020B0604020202020204" pitchFamily="34" charset="0"/>
              </a:rPr>
              <a:t>manipulator</a:t>
            </a:r>
            <a:r>
              <a:rPr lang="fi-FI" sz="1400" dirty="0">
                <a:cs typeface="Arial" panose="020B0604020202020204" pitchFamily="34" charset="0"/>
              </a:rPr>
              <a:t> </a:t>
            </a:r>
            <a:r>
              <a:rPr lang="fi-FI" sz="1400" dirty="0" err="1">
                <a:cs typeface="Arial" panose="020B0604020202020204" pitchFamily="34" charset="0"/>
              </a:rPr>
              <a:t>experiments</a:t>
            </a:r>
            <a:r>
              <a:rPr lang="fi-FI" sz="1400" dirty="0">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Impact</a:t>
            </a:r>
            <a:r>
              <a:rPr lang="fi-FI" sz="1400" dirty="0">
                <a:cs typeface="Arial" panose="020B0604020202020204" pitchFamily="34" charset="0"/>
              </a:rPr>
              <a:t> of </a:t>
            </a:r>
            <a:r>
              <a:rPr lang="fi-FI" sz="1400" dirty="0" err="1">
                <a:cs typeface="Arial" panose="020B0604020202020204" pitchFamily="34" charset="0"/>
              </a:rPr>
              <a:t>melt</a:t>
            </a:r>
            <a:r>
              <a:rPr lang="fi-FI" sz="1400" dirty="0">
                <a:cs typeface="Arial" panose="020B0604020202020204" pitchFamily="34" charset="0"/>
              </a:rPr>
              <a:t> </a:t>
            </a:r>
            <a:r>
              <a:rPr lang="fi-FI" sz="1400" dirty="0" err="1">
                <a:cs typeface="Arial" panose="020B0604020202020204" pitchFamily="34" charset="0"/>
              </a:rPr>
              <a:t>events</a:t>
            </a:r>
            <a:r>
              <a:rPr lang="fi-FI" sz="1400" dirty="0">
                <a:cs typeface="Arial" panose="020B0604020202020204" pitchFamily="34" charset="0"/>
              </a:rPr>
              <a:t> on W7-X </a:t>
            </a:r>
            <a:r>
              <a:rPr lang="fi-FI" sz="1400" dirty="0" err="1">
                <a:cs typeface="Arial" panose="020B0604020202020204" pitchFamily="34" charset="0"/>
              </a:rPr>
              <a:t>wall</a:t>
            </a:r>
            <a:r>
              <a:rPr lang="fi-FI" sz="1400" dirty="0">
                <a:cs typeface="Arial" panose="020B0604020202020204" pitchFamily="34" charset="0"/>
              </a:rPr>
              <a:t> </a:t>
            </a:r>
            <a:r>
              <a:rPr lang="fi-FI" sz="1400" dirty="0" err="1">
                <a:cs typeface="Arial" panose="020B0604020202020204" pitchFamily="34" charset="0"/>
              </a:rPr>
              <a:t>components</a:t>
            </a:r>
            <a:r>
              <a:rPr lang="fi-FI" sz="1400" dirty="0">
                <a:cs typeface="Arial" panose="020B0604020202020204" pitchFamily="34" charset="0"/>
              </a:rPr>
              <a:t> and AUG/WEST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thoroughly</a:t>
            </a:r>
            <a:r>
              <a:rPr lang="fi-FI" sz="1400" dirty="0">
                <a:cs typeface="Arial" panose="020B0604020202020204" pitchFamily="34" charset="0"/>
              </a:rPr>
              <a:t> </a:t>
            </a:r>
            <a:r>
              <a:rPr lang="fi-FI" sz="1400" dirty="0" err="1">
                <a:cs typeface="Arial" panose="020B0604020202020204" pitchFamily="34" charset="0"/>
              </a:rPr>
              <a:t>investigated</a:t>
            </a:r>
            <a:endParaRPr lang="fi-FI" sz="1400" dirty="0">
              <a:cs typeface="Arial" panose="020B0604020202020204" pitchFamily="34" charset="0"/>
            </a:endParaRPr>
          </a:p>
          <a:p>
            <a:pPr marL="285750" indent="-285750">
              <a:lnSpc>
                <a:spcPct val="113000"/>
              </a:lnSpc>
              <a:buFont typeface="Wingdings" panose="05000000000000000000" pitchFamily="2" charset="2"/>
              <a:buChar char="§"/>
            </a:pPr>
            <a:r>
              <a:rPr lang="fi-FI" sz="1600" b="1" dirty="0">
                <a:solidFill>
                  <a:srgbClr val="FF0000"/>
                </a:solidFill>
                <a:cs typeface="Arial" panose="020B0604020202020204" pitchFamily="34" charset="0"/>
              </a:rPr>
              <a:t>SP B.3 – </a:t>
            </a:r>
            <a:r>
              <a:rPr lang="fi-FI" sz="1600" b="1" dirty="0" err="1">
                <a:solidFill>
                  <a:srgbClr val="FF0000"/>
                </a:solidFill>
                <a:cs typeface="Arial" panose="020B0604020202020204" pitchFamily="34" charset="0"/>
              </a:rPr>
              <a:t>slow</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progress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due</a:t>
            </a:r>
            <a:r>
              <a:rPr lang="fi-FI" sz="1600" b="1" dirty="0">
                <a:solidFill>
                  <a:srgbClr val="FF0000"/>
                </a:solidFill>
                <a:cs typeface="Arial" panose="020B0604020202020204" pitchFamily="34" charset="0"/>
              </a:rPr>
              <a:t> to </a:t>
            </a:r>
            <a:r>
              <a:rPr lang="fi-FI" sz="1600" b="1" dirty="0" err="1">
                <a:solidFill>
                  <a:srgbClr val="FF0000"/>
                </a:solidFill>
                <a:cs typeface="Arial" panose="020B0604020202020204" pitchFamily="34" charset="0"/>
              </a:rPr>
              <a:t>overall</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delay</a:t>
            </a:r>
            <a:r>
              <a:rPr lang="fi-FI" sz="1600" b="1" dirty="0">
                <a:solidFill>
                  <a:srgbClr val="FF0000"/>
                </a:solidFill>
                <a:cs typeface="Arial" panose="020B0604020202020204" pitchFamily="34" charset="0"/>
              </a:rPr>
              <a:t> in SP B</a:t>
            </a:r>
          </a:p>
          <a:p>
            <a:pPr marL="742950" lvl="1" indent="-285750">
              <a:lnSpc>
                <a:spcPct val="113000"/>
              </a:lnSpc>
              <a:buFont typeface="Wingdings" panose="05000000000000000000" pitchFamily="2" charset="2"/>
              <a:buChar char="ü"/>
            </a:pPr>
            <a:r>
              <a:rPr lang="fi-FI" sz="1400" dirty="0">
                <a:cs typeface="Arial" panose="020B0604020202020204" pitchFamily="34" charset="0"/>
              </a:rPr>
              <a:t>Main </a:t>
            </a:r>
            <a:r>
              <a:rPr lang="fi-FI" sz="1400" dirty="0" err="1">
                <a:cs typeface="Arial" panose="020B0604020202020204" pitchFamily="34" charset="0"/>
              </a:rPr>
              <a:t>work</a:t>
            </a:r>
            <a:r>
              <a:rPr lang="fi-FI" sz="1400" dirty="0">
                <a:cs typeface="Arial" panose="020B0604020202020204" pitchFamily="34" charset="0"/>
              </a:rPr>
              <a:t> </a:t>
            </a:r>
            <a:r>
              <a:rPr lang="fi-FI" sz="1400" dirty="0" err="1">
                <a:cs typeface="Arial" panose="020B0604020202020204" pitchFamily="34" charset="0"/>
              </a:rPr>
              <a:t>done</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analysis</a:t>
            </a:r>
            <a:r>
              <a:rPr lang="fi-FI" sz="1400" dirty="0">
                <a:cs typeface="Arial" panose="020B0604020202020204" pitchFamily="34" charset="0"/>
              </a:rPr>
              <a:t> of WEST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a:t>
            </a:r>
            <a:r>
              <a:rPr lang="fi-FI" sz="1400" dirty="0" err="1">
                <a:cs typeface="Arial" panose="020B0604020202020204" pitchFamily="34" charset="0"/>
              </a:rPr>
              <a:t>marker</a:t>
            </a:r>
            <a:r>
              <a:rPr lang="fi-FI" sz="1400" dirty="0">
                <a:cs typeface="Arial" panose="020B0604020202020204" pitchFamily="34" charset="0"/>
              </a:rPr>
              <a:t> </a:t>
            </a:r>
            <a:r>
              <a:rPr lang="fi-FI" sz="1400" dirty="0" err="1">
                <a:cs typeface="Arial" panose="020B0604020202020204" pitchFamily="34" charset="0"/>
              </a:rPr>
              <a:t>tiles</a:t>
            </a:r>
            <a:r>
              <a:rPr lang="fi-FI" sz="1400" dirty="0">
                <a:cs typeface="Arial" panose="020B0604020202020204" pitchFamily="34" charset="0"/>
              </a:rPr>
              <a:t> and </a:t>
            </a:r>
            <a:r>
              <a:rPr lang="fi-FI" sz="1400" dirty="0" err="1">
                <a:cs typeface="Arial" panose="020B0604020202020204" pitchFamily="34" charset="0"/>
              </a:rPr>
              <a:t>monoblocks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Some </a:t>
            </a:r>
            <a:r>
              <a:rPr lang="fi-FI" sz="1400" dirty="0" err="1">
                <a:cs typeface="Arial" panose="020B0604020202020204" pitchFamily="34" charset="0"/>
              </a:rPr>
              <a:t>activities</a:t>
            </a:r>
            <a:r>
              <a:rPr lang="fi-FI" sz="1400" dirty="0">
                <a:cs typeface="Arial" panose="020B0604020202020204" pitchFamily="34" charset="0"/>
              </a:rPr>
              <a:t> on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from</a:t>
            </a:r>
            <a:r>
              <a:rPr lang="fi-FI" sz="1400" dirty="0">
                <a:cs typeface="Arial" panose="020B0604020202020204" pitchFamily="34" charset="0"/>
              </a:rPr>
              <a:t> SP B.1 </a:t>
            </a:r>
            <a:r>
              <a:rPr lang="fi-FI" sz="1400" dirty="0" err="1">
                <a:cs typeface="Arial" panose="020B0604020202020204" pitchFamily="34" charset="0"/>
              </a:rPr>
              <a:t>experiments</a:t>
            </a:r>
            <a:endParaRPr lang="fi-FI" sz="1400" dirty="0">
              <a:cs typeface="Arial" panose="020B0604020202020204" pitchFamily="34" charset="0"/>
            </a:endParaRPr>
          </a:p>
          <a:p>
            <a:pPr marL="285750" indent="-285750">
              <a:lnSpc>
                <a:spcPct val="113000"/>
              </a:lnSpc>
              <a:buFont typeface="Wingdings" panose="05000000000000000000" pitchFamily="2" charset="2"/>
              <a:buChar char="§"/>
            </a:pPr>
            <a:r>
              <a:rPr lang="fi-FI" sz="1600" b="1" dirty="0">
                <a:solidFill>
                  <a:srgbClr val="0070C0"/>
                </a:solidFill>
                <a:cs typeface="Arial" panose="020B0604020202020204" pitchFamily="34" charset="0"/>
              </a:rPr>
              <a:t>SP B.4 – W </a:t>
            </a:r>
            <a:r>
              <a:rPr lang="fi-FI" sz="1600" b="1" dirty="0" err="1">
                <a:solidFill>
                  <a:srgbClr val="0070C0"/>
                </a:solidFill>
                <a:cs typeface="Arial" panose="020B0604020202020204" pitchFamily="34" charset="0"/>
              </a:rPr>
              <a:t>programme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consolidated</a:t>
            </a:r>
            <a:r>
              <a:rPr lang="fi-FI" sz="1600" b="1" dirty="0">
                <a:solidFill>
                  <a:srgbClr val="0070C0"/>
                </a:solidFill>
                <a:cs typeface="Arial" panose="020B0604020202020204" pitchFamily="34" charset="0"/>
              </a:rPr>
              <a:t> and </a:t>
            </a:r>
            <a:r>
              <a:rPr lang="fi-FI" sz="1600" b="1" dirty="0" err="1">
                <a:solidFill>
                  <a:srgbClr val="0070C0"/>
                </a:solidFill>
                <a:cs typeface="Arial" panose="020B0604020202020204" pitchFamily="34" charset="0"/>
              </a:rPr>
              <a:t>sample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production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ongoing</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New </a:t>
            </a:r>
            <a:r>
              <a:rPr lang="fi-FI" sz="1400" dirty="0" err="1">
                <a:cs typeface="Arial" panose="020B0604020202020204" pitchFamily="34" charset="0"/>
              </a:rPr>
              <a:t>batches</a:t>
            </a:r>
            <a:r>
              <a:rPr lang="fi-FI" sz="1400" dirty="0">
                <a:cs typeface="Arial" panose="020B0604020202020204" pitchFamily="34" charset="0"/>
              </a:rPr>
              <a:t> of W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and </a:t>
            </a:r>
            <a:r>
              <a:rPr lang="fi-FI" sz="1400" dirty="0" err="1">
                <a:cs typeface="Arial" panose="020B0604020202020204" pitchFamily="34" charset="0"/>
              </a:rPr>
              <a:t>shipped</a:t>
            </a:r>
            <a:r>
              <a:rPr lang="fi-FI" sz="1400" dirty="0">
                <a:cs typeface="Arial" panose="020B0604020202020204" pitchFamily="34" charset="0"/>
              </a:rPr>
              <a:t> (</a:t>
            </a:r>
            <a:r>
              <a:rPr lang="fi-FI" sz="1400" dirty="0" err="1">
                <a:cs typeface="Arial" panose="020B0604020202020204" pitchFamily="34" charset="0"/>
              </a:rPr>
              <a:t>or</a:t>
            </a:r>
            <a:r>
              <a:rPr lang="fi-FI" sz="1400" dirty="0">
                <a:cs typeface="Arial" panose="020B0604020202020204" pitchFamily="34" charset="0"/>
              </a:rPr>
              <a:t> </a:t>
            </a:r>
            <a:r>
              <a:rPr lang="fi-FI" sz="1400" dirty="0" err="1">
                <a:cs typeface="Arial" panose="020B0604020202020204" pitchFamily="34" charset="0"/>
              </a:rPr>
              <a:t>will</a:t>
            </a:r>
            <a:r>
              <a:rPr lang="fi-FI" sz="1400" dirty="0">
                <a:cs typeface="Arial" panose="020B0604020202020204" pitchFamily="34" charset="0"/>
              </a:rPr>
              <a:t> </a:t>
            </a:r>
            <a:r>
              <a:rPr lang="fi-FI" sz="1400" dirty="0" err="1">
                <a:cs typeface="Arial" panose="020B0604020202020204" pitchFamily="34" charset="0"/>
              </a:rPr>
              <a:t>be</a:t>
            </a:r>
            <a:r>
              <a:rPr lang="fi-FI" sz="1400" dirty="0">
                <a:cs typeface="Arial" panose="020B0604020202020204" pitchFamily="34" charset="0"/>
              </a:rPr>
              <a:t> </a:t>
            </a:r>
            <a:r>
              <a:rPr lang="fi-FI" sz="1400" dirty="0" err="1">
                <a:cs typeface="Arial" panose="020B0604020202020204" pitchFamily="34" charset="0"/>
              </a:rPr>
              <a:t>shipped</a:t>
            </a:r>
            <a:r>
              <a:rPr lang="fi-FI" sz="1400" dirty="0">
                <a:cs typeface="Arial" panose="020B0604020202020204" pitchFamily="34" charset="0"/>
              </a:rPr>
              <a:t>) to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participating</a:t>
            </a:r>
            <a:r>
              <a:rPr lang="fi-FI" sz="1400" dirty="0">
                <a:cs typeface="Arial" panose="020B0604020202020204" pitchFamily="34" charset="0"/>
              </a:rPr>
              <a:t> </a:t>
            </a:r>
            <a:r>
              <a:rPr lang="fi-FI" sz="1400" dirty="0" err="1">
                <a:cs typeface="Arial" panose="020B0604020202020204" pitchFamily="34" charset="0"/>
              </a:rPr>
              <a:t>labs</a:t>
            </a:r>
            <a:r>
              <a:rPr lang="fi-FI" sz="1400" dirty="0">
                <a:cs typeface="Arial" panose="020B0604020202020204" pitchFamily="34" charset="0"/>
              </a:rPr>
              <a:t> for </a:t>
            </a:r>
            <a:r>
              <a:rPr lang="fi-FI" sz="1400" dirty="0" err="1">
                <a:cs typeface="Arial" panose="020B0604020202020204" pitchFamily="34" charset="0"/>
              </a:rPr>
              <a:t>analyses</a:t>
            </a:r>
            <a:r>
              <a:rPr lang="fi-FI" sz="1400" dirty="0">
                <a:cs typeface="Arial" panose="020B0604020202020204" pitchFamily="34" charset="0"/>
              </a:rPr>
              <a:t>; </a:t>
            </a:r>
            <a:r>
              <a:rPr lang="fi-FI" sz="1400" dirty="0" err="1">
                <a:cs typeface="Arial" panose="020B0604020202020204" pitchFamily="34" charset="0"/>
              </a:rPr>
              <a:t>especially</a:t>
            </a:r>
            <a:r>
              <a:rPr lang="fi-FI" sz="1400" dirty="0">
                <a:cs typeface="Arial" panose="020B0604020202020204" pitchFamily="34" charset="0"/>
              </a:rPr>
              <a:t> </a:t>
            </a:r>
            <a:r>
              <a:rPr lang="fi-FI" sz="1400" dirty="0" err="1">
                <a:cs typeface="Arial" panose="020B0604020202020204" pitchFamily="34" charset="0"/>
              </a:rPr>
              <a:t>nanocolumnar</a:t>
            </a:r>
            <a:r>
              <a:rPr lang="fi-FI" sz="1400" dirty="0">
                <a:cs typeface="Arial" panose="020B0604020202020204" pitchFamily="34" charset="0"/>
              </a:rPr>
              <a:t> W </a:t>
            </a:r>
            <a:r>
              <a:rPr lang="fi-FI" sz="1400" dirty="0" err="1">
                <a:cs typeface="Arial" panose="020B0604020202020204" pitchFamily="34" charset="0"/>
              </a:rPr>
              <a:t>samples</a:t>
            </a:r>
            <a:r>
              <a:rPr lang="fi-FI" sz="1400" dirty="0">
                <a:cs typeface="Arial" panose="020B0604020202020204" pitchFamily="34" charset="0"/>
              </a:rPr>
              <a:t> show </a:t>
            </a:r>
            <a:r>
              <a:rPr lang="fi-FI" sz="1400" dirty="0" err="1">
                <a:cs typeface="Arial" panose="020B0604020202020204" pitchFamily="34" charset="0"/>
              </a:rPr>
              <a:t>interesting</a:t>
            </a:r>
            <a:r>
              <a:rPr lang="fi-FI" sz="1400" dirty="0">
                <a:cs typeface="Arial" panose="020B0604020202020204" pitchFamily="34" charset="0"/>
              </a:rPr>
              <a:t> </a:t>
            </a:r>
            <a:r>
              <a:rPr lang="fi-FI" sz="1400" dirty="0" err="1">
                <a:cs typeface="Arial" panose="020B0604020202020204" pitchFamily="34" charset="0"/>
              </a:rPr>
              <a:t>features</a:t>
            </a:r>
            <a:r>
              <a:rPr lang="fi-FI" sz="1400" dirty="0">
                <a:cs typeface="Arial" panose="020B0604020202020204" pitchFamily="34" charset="0"/>
              </a:rPr>
              <a:t> on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surfaces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First</a:t>
            </a:r>
            <a:r>
              <a:rPr lang="fi-FI" sz="1400" dirty="0">
                <a:cs typeface="Arial" panose="020B0604020202020204" pitchFamily="34" charset="0"/>
              </a:rPr>
              <a:t> </a:t>
            </a:r>
            <a:r>
              <a:rPr lang="fi-FI" sz="1400" dirty="0" err="1">
                <a:cs typeface="Arial" panose="020B0604020202020204" pitchFamily="34" charset="0"/>
              </a:rPr>
              <a:t>tests</a:t>
            </a:r>
            <a:r>
              <a:rPr lang="fi-FI" sz="1400" dirty="0">
                <a:cs typeface="Arial" panose="020B0604020202020204" pitchFamily="34" charset="0"/>
              </a:rPr>
              <a:t> for </a:t>
            </a:r>
            <a:r>
              <a:rPr lang="fi-FI" sz="1400" i="1" dirty="0">
                <a:cs typeface="Arial" panose="020B0604020202020204" pitchFamily="34" charset="0"/>
              </a:rPr>
              <a:t>in </a:t>
            </a:r>
            <a:r>
              <a:rPr lang="fi-FI" sz="1400" i="1" dirty="0" err="1">
                <a:cs typeface="Arial" panose="020B0604020202020204" pitchFamily="34" charset="0"/>
              </a:rPr>
              <a:t>situ</a:t>
            </a:r>
            <a:r>
              <a:rPr lang="fi-FI" sz="1400" i="1" dirty="0">
                <a:cs typeface="Arial" panose="020B0604020202020204" pitchFamily="34" charset="0"/>
              </a:rPr>
              <a:t> </a:t>
            </a:r>
            <a:r>
              <a:rPr lang="fi-FI" sz="1400" dirty="0">
                <a:cs typeface="Arial" panose="020B0604020202020204" pitchFamily="34" charset="0"/>
              </a:rPr>
              <a:t>deposition of B </a:t>
            </a:r>
            <a:r>
              <a:rPr lang="fi-FI" sz="1400" dirty="0" err="1">
                <a:cs typeface="Arial" panose="020B0604020202020204" pitchFamily="34" charset="0"/>
              </a:rPr>
              <a:t>layers</a:t>
            </a:r>
            <a:r>
              <a:rPr lang="fi-FI" sz="1400" dirty="0">
                <a:cs typeface="Arial" panose="020B0604020202020204" pitchFamily="34" charset="0"/>
              </a:rPr>
              <a:t> and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erosion</a:t>
            </a:r>
            <a:r>
              <a:rPr lang="fi-FI" sz="1400" dirty="0">
                <a:cs typeface="Arial" panose="020B0604020202020204" pitchFamily="34" charset="0"/>
              </a:rPr>
              <a:t> on MAGNUM </a:t>
            </a:r>
            <a:r>
              <a:rPr lang="fi-FI" sz="1400" dirty="0" err="1">
                <a:cs typeface="Arial" panose="020B0604020202020204" pitchFamily="34" charset="0"/>
              </a:rPr>
              <a:t>carried</a:t>
            </a:r>
            <a:r>
              <a:rPr lang="fi-FI" sz="1400" dirty="0">
                <a:cs typeface="Arial" panose="020B0604020202020204" pitchFamily="34" charset="0"/>
              </a:rPr>
              <a:t> out</a:t>
            </a:r>
          </a:p>
          <a:p>
            <a:pPr marL="285750" indent="-285750">
              <a:lnSpc>
                <a:spcPct val="113000"/>
              </a:lnSpc>
              <a:buFont typeface="Wingdings" panose="05000000000000000000" pitchFamily="2" charset="2"/>
              <a:buChar char="§"/>
            </a:pPr>
            <a:r>
              <a:rPr lang="fi-FI" sz="1600" b="1" dirty="0">
                <a:solidFill>
                  <a:srgbClr val="FF0000"/>
                </a:solidFill>
                <a:cs typeface="Arial" panose="020B0604020202020204" pitchFamily="34" charset="0"/>
              </a:rPr>
              <a:t>SP B.5 – W and B </a:t>
            </a:r>
            <a:r>
              <a:rPr lang="fi-FI" sz="1600" b="1" dirty="0" err="1">
                <a:solidFill>
                  <a:srgbClr val="FF0000"/>
                </a:solidFill>
                <a:cs typeface="Arial" panose="020B0604020202020204" pitchFamily="34" charset="0"/>
              </a:rPr>
              <a:t>dust</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particles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produced</a:t>
            </a:r>
            <a:r>
              <a:rPr lang="fi-FI" sz="1600" b="1" dirty="0">
                <a:solidFill>
                  <a:srgbClr val="FF0000"/>
                </a:solidFill>
                <a:cs typeface="Arial" panose="020B0604020202020204" pitchFamily="34" charset="0"/>
              </a:rPr>
              <a:t> in </a:t>
            </a:r>
            <a:r>
              <a:rPr lang="fi-FI" sz="1600" b="1" dirty="0" err="1">
                <a:solidFill>
                  <a:srgbClr val="FF0000"/>
                </a:solidFill>
                <a:cs typeface="Arial" panose="020B0604020202020204" pitchFamily="34" charset="0"/>
              </a:rPr>
              <a:t>laboratory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conditions</a:t>
            </a:r>
            <a:r>
              <a:rPr lang="fi-FI" sz="1600" b="1" dirty="0">
                <a:solidFill>
                  <a:srgbClr val="FF0000"/>
                </a:solidFill>
                <a:cs typeface="Arial" panose="020B0604020202020204" pitchFamily="34" charset="0"/>
              </a:rPr>
              <a:t> and </a:t>
            </a:r>
            <a:r>
              <a:rPr lang="fi-FI" sz="1600" b="1" dirty="0" err="1">
                <a:solidFill>
                  <a:srgbClr val="FF0000"/>
                </a:solidFill>
                <a:cs typeface="Arial" panose="020B0604020202020204" pitchFamily="34" charset="0"/>
              </a:rPr>
              <a:t>synthesis</a:t>
            </a:r>
            <a:r>
              <a:rPr lang="fi-FI" sz="1600" b="1" dirty="0">
                <a:solidFill>
                  <a:srgbClr val="FF0000"/>
                </a:solidFill>
                <a:cs typeface="Arial" panose="020B0604020202020204" pitchFamily="34" charset="0"/>
              </a:rPr>
              <a:t> of </a:t>
            </a:r>
            <a:r>
              <a:rPr lang="fi-FI" sz="1600" b="1" dirty="0" err="1">
                <a:solidFill>
                  <a:srgbClr val="FF0000"/>
                </a:solidFill>
                <a:cs typeface="Arial" panose="020B0604020202020204" pitchFamily="34" charset="0"/>
              </a:rPr>
              <a:t>previous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dust</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remobilization</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studies</a:t>
            </a:r>
            <a:endParaRPr lang="fi-FI" sz="1600" b="1" dirty="0">
              <a:solidFill>
                <a:srgbClr val="FF000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Role</a:t>
            </a:r>
            <a:r>
              <a:rPr lang="fi-FI" sz="1400" dirty="0">
                <a:cs typeface="Arial" panose="020B0604020202020204" pitchFamily="34" charset="0"/>
              </a:rPr>
              <a:t> of </a:t>
            </a:r>
            <a:r>
              <a:rPr lang="fi-FI" sz="1400" dirty="0" err="1">
                <a:cs typeface="Arial" panose="020B0604020202020204" pitchFamily="34" charset="0"/>
              </a:rPr>
              <a:t>water</a:t>
            </a:r>
            <a:r>
              <a:rPr lang="fi-FI" sz="1400" dirty="0">
                <a:cs typeface="Arial" panose="020B0604020202020204" pitchFamily="34" charset="0"/>
              </a:rPr>
              <a:t> </a:t>
            </a:r>
            <a:r>
              <a:rPr lang="fi-FI" sz="1400" dirty="0" err="1">
                <a:cs typeface="Arial" panose="020B0604020202020204" pitchFamily="34" charset="0"/>
              </a:rPr>
              <a:t>leaks</a:t>
            </a:r>
            <a:r>
              <a:rPr lang="fi-FI" sz="1400" dirty="0">
                <a:cs typeface="Arial" panose="020B0604020202020204" pitchFamily="34" charset="0"/>
              </a:rPr>
              <a:t> in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production</a:t>
            </a:r>
            <a:r>
              <a:rPr lang="fi-FI" sz="1400" dirty="0">
                <a:cs typeface="Arial" panose="020B0604020202020204" pitchFamily="34" charset="0"/>
              </a:rPr>
              <a:t> of W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t>
            </a:r>
            <a:r>
              <a:rPr lang="fi-FI" sz="1400" dirty="0" err="1">
                <a:cs typeface="Arial" panose="020B0604020202020204" pitchFamily="34" charset="0"/>
              </a:rPr>
              <a:t>clarified</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increased</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o</a:t>
            </a:r>
            <a:r>
              <a:rPr lang="fi-FI" sz="1400" dirty="0" err="1">
                <a:cs typeface="Arial" panose="020B0604020202020204" pitchFamily="34" charset="0"/>
              </a:rPr>
              <a:t>xidization</a:t>
            </a:r>
            <a:r>
              <a:rPr lang="fi-FI" sz="1400" dirty="0">
                <a:cs typeface="Arial" panose="020B0604020202020204" pitchFamily="34" charset="0"/>
              </a:rPr>
              <a:t> and </a:t>
            </a:r>
            <a:r>
              <a:rPr lang="fi-FI" sz="1400" dirty="0" err="1">
                <a:cs typeface="Arial" panose="020B0604020202020204" pitchFamily="34" charset="0"/>
              </a:rPr>
              <a:t>fuel</a:t>
            </a:r>
            <a:r>
              <a:rPr lang="fi-FI" sz="1400" dirty="0">
                <a:cs typeface="Arial" panose="020B0604020202020204" pitchFamily="34" charset="0"/>
              </a:rPr>
              <a:t> </a:t>
            </a:r>
            <a:r>
              <a:rPr lang="fi-FI" sz="1400" dirty="0" err="1">
                <a:cs typeface="Arial" panose="020B0604020202020204" pitchFamily="34" charset="0"/>
              </a:rPr>
              <a:t>retention</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Recipes</a:t>
            </a:r>
            <a:r>
              <a:rPr lang="fi-FI" sz="1400" dirty="0">
                <a:cs typeface="Arial" panose="020B0604020202020204" pitchFamily="34" charset="0"/>
              </a:rPr>
              <a:t> </a:t>
            </a:r>
            <a:r>
              <a:rPr lang="fi-FI" sz="1400" dirty="0" err="1">
                <a:cs typeface="Arial" panose="020B0604020202020204" pitchFamily="34" charset="0"/>
              </a:rPr>
              <a:t>developed</a:t>
            </a:r>
            <a:r>
              <a:rPr lang="fi-FI" sz="1400" dirty="0">
                <a:cs typeface="Arial" panose="020B0604020202020204" pitchFamily="34" charset="0"/>
              </a:rPr>
              <a:t> for </a:t>
            </a:r>
            <a:r>
              <a:rPr lang="fi-FI" sz="1400" dirty="0" err="1">
                <a:cs typeface="Arial" panose="020B0604020202020204" pitchFamily="34" charset="0"/>
              </a:rPr>
              <a:t>producing</a:t>
            </a:r>
            <a:r>
              <a:rPr lang="fi-FI" sz="1400" dirty="0">
                <a:cs typeface="Arial" panose="020B0604020202020204" pitchFamily="34" charset="0"/>
              </a:rPr>
              <a:t> B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Good</a:t>
            </a:r>
            <a:r>
              <a:rPr lang="fi-FI" sz="1400" dirty="0">
                <a:cs typeface="Arial" panose="020B0604020202020204" pitchFamily="34" charset="0"/>
              </a:rPr>
              <a:t> </a:t>
            </a:r>
            <a:r>
              <a:rPr lang="fi-FI" sz="1400" dirty="0" err="1">
                <a:cs typeface="Arial" panose="020B0604020202020204" pitchFamily="34" charset="0"/>
              </a:rPr>
              <a:t>understanding</a:t>
            </a:r>
            <a:r>
              <a:rPr lang="fi-FI" sz="1400" dirty="0">
                <a:cs typeface="Arial" panose="020B0604020202020204" pitchFamily="34" charset="0"/>
              </a:rPr>
              <a:t> </a:t>
            </a:r>
            <a:r>
              <a:rPr lang="fi-FI" sz="1400" dirty="0" err="1">
                <a:cs typeface="Arial" panose="020B0604020202020204" pitchFamily="34" charset="0"/>
              </a:rPr>
              <a:t>available</a:t>
            </a:r>
            <a:r>
              <a:rPr lang="fi-FI" sz="1400" dirty="0">
                <a:cs typeface="Arial" panose="020B0604020202020204" pitchFamily="34" charset="0"/>
              </a:rPr>
              <a:t> on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formation</a:t>
            </a:r>
            <a:r>
              <a:rPr lang="fi-FI" sz="1400" dirty="0">
                <a:cs typeface="Arial" panose="020B0604020202020204" pitchFamily="34" charset="0"/>
              </a:rPr>
              <a:t> </a:t>
            </a:r>
            <a:r>
              <a:rPr lang="fi-FI" sz="1400" dirty="0" err="1">
                <a:cs typeface="Arial" panose="020B0604020202020204" pitchFamily="34" charset="0"/>
              </a:rPr>
              <a:t>mechanisms</a:t>
            </a:r>
            <a:r>
              <a:rPr lang="fi-FI" sz="1400" dirty="0">
                <a:cs typeface="Arial" panose="020B0604020202020204" pitchFamily="34" charset="0"/>
              </a:rPr>
              <a:t> for </a:t>
            </a:r>
            <a:r>
              <a:rPr lang="fi-FI" sz="1400" dirty="0" err="1">
                <a:cs typeface="Arial" panose="020B0604020202020204" pitchFamily="34" charset="0"/>
              </a:rPr>
              <a:t>nanoscale</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t>
            </a:r>
          </a:p>
        </p:txBody>
      </p:sp>
    </p:spTree>
    <p:extLst>
      <p:ext uri="{BB962C8B-B14F-4D97-AF65-F5344CB8AC3E}">
        <p14:creationId xmlns:p14="http://schemas.microsoft.com/office/powerpoint/2010/main" val="1223902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C2FA17-98E3-B414-9F89-FC31E8DB892C}"/>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A018FAE0-6F6A-D6A9-C1DE-6D64E488448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40</a:t>
            </a:fld>
            <a:endParaRPr lang="en-GB">
              <a:solidFill>
                <a:prstClr val="white"/>
              </a:solidFill>
            </a:endParaRPr>
          </a:p>
        </p:txBody>
      </p:sp>
      <p:sp>
        <p:nvSpPr>
          <p:cNvPr id="5" name="Titre 1">
            <a:extLst>
              <a:ext uri="{FF2B5EF4-FFF2-40B4-BE49-F238E27FC236}">
                <a16:creationId xmlns:a16="http://schemas.microsoft.com/office/drawing/2014/main" id="{EFA0670F-CC55-9628-3140-FCEA9566A972}"/>
              </a:ext>
            </a:extLst>
          </p:cNvPr>
          <p:cNvSpPr>
            <a:spLocks noGrp="1"/>
          </p:cNvSpPr>
          <p:nvPr>
            <p:ph type="title"/>
          </p:nvPr>
        </p:nvSpPr>
        <p:spPr>
          <a:xfrm>
            <a:off x="983432" y="192515"/>
            <a:ext cx="10871400" cy="457200"/>
          </a:xfrm>
        </p:spPr>
        <p:txBody>
          <a:bodyPr/>
          <a:lstStyle/>
          <a:p>
            <a:r>
              <a:rPr lang="fr-FR" dirty="0"/>
              <a:t>SP B.4: </a:t>
            </a:r>
            <a:r>
              <a:rPr lang="en-US" sz="2800" dirty="0"/>
              <a:t>Production of B reference coatings </a:t>
            </a:r>
            <a:r>
              <a:rPr lang="en-US" dirty="0"/>
              <a:t>(IAP)</a:t>
            </a:r>
            <a:endParaRPr lang="fr-FR" dirty="0"/>
          </a:p>
        </p:txBody>
      </p:sp>
      <p:sp>
        <p:nvSpPr>
          <p:cNvPr id="6" name="Textfeld 2">
            <a:extLst>
              <a:ext uri="{FF2B5EF4-FFF2-40B4-BE49-F238E27FC236}">
                <a16:creationId xmlns:a16="http://schemas.microsoft.com/office/drawing/2014/main" id="{73AFB33E-DB7E-D99F-C8E2-4328C29288EE}"/>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B.5, SP F</a:t>
            </a:r>
          </a:p>
        </p:txBody>
      </p:sp>
      <p:sp>
        <p:nvSpPr>
          <p:cNvPr id="7" name="TextBox 6">
            <a:extLst>
              <a:ext uri="{FF2B5EF4-FFF2-40B4-BE49-F238E27FC236}">
                <a16:creationId xmlns:a16="http://schemas.microsoft.com/office/drawing/2014/main" id="{33EA6296-5DF8-64DB-F28A-4A2C60B6EC67}"/>
              </a:ext>
            </a:extLst>
          </p:cNvPr>
          <p:cNvSpPr txBox="1"/>
          <p:nvPr/>
        </p:nvSpPr>
        <p:spPr bwMode="auto">
          <a:xfrm>
            <a:off x="10455252" y="6168709"/>
            <a:ext cx="1709122" cy="338554"/>
          </a:xfrm>
          <a:prstGeom prst="rect">
            <a:avLst/>
          </a:prstGeom>
          <a:noFill/>
        </p:spPr>
        <p:txBody>
          <a:bodyPr wrap="none" rtlCol="0">
            <a:spAutoFit/>
          </a:bodyPr>
          <a:lstStyle/>
          <a:p>
            <a:r>
              <a:rPr lang="fi-FI" sz="1600" b="1" dirty="0"/>
              <a:t>C. Porosnicu et al.</a:t>
            </a:r>
          </a:p>
        </p:txBody>
      </p:sp>
      <p:sp>
        <p:nvSpPr>
          <p:cNvPr id="8" name="Textfeld 4">
            <a:extLst>
              <a:ext uri="{FF2B5EF4-FFF2-40B4-BE49-F238E27FC236}">
                <a16:creationId xmlns:a16="http://schemas.microsoft.com/office/drawing/2014/main" id="{E88ECEA0-ED44-31E2-0D1F-5C00537621C9}"/>
              </a:ext>
            </a:extLst>
          </p:cNvPr>
          <p:cNvSpPr txBox="1"/>
          <p:nvPr/>
        </p:nvSpPr>
        <p:spPr>
          <a:xfrm>
            <a:off x="139872" y="796156"/>
            <a:ext cx="11714960" cy="168225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77800" indent="-177800">
              <a:buFont typeface="Wingdings" panose="05000000000000000000" pitchFamily="2" charset="2"/>
              <a:buChar char="§"/>
            </a:pPr>
            <a:r>
              <a:rPr lang="en-US" sz="1600" b="0" i="0" u="none" strike="noStrike" baseline="0" dirty="0">
                <a:solidFill>
                  <a:srgbClr val="000000"/>
                </a:solidFill>
                <a:latin typeface="Calibri" panose="020F0502020204030204" pitchFamily="34" charset="0"/>
              </a:rPr>
              <a:t>Production of B reference coatings with different </a:t>
            </a:r>
            <a:r>
              <a:rPr lang="en-US" sz="1600" b="0" i="0" u="none" strike="noStrike" baseline="0" dirty="0" err="1">
                <a:solidFill>
                  <a:srgbClr val="000000"/>
                </a:solidFill>
                <a:latin typeface="Calibri" panose="020F0502020204030204" pitchFamily="34" charset="0"/>
              </a:rPr>
              <a:t>roughnesses</a:t>
            </a:r>
            <a:r>
              <a:rPr lang="en-US" sz="1600" b="0" i="0" u="none" strike="noStrike" baseline="0" dirty="0">
                <a:solidFill>
                  <a:srgbClr val="000000"/>
                </a:solidFill>
                <a:latin typeface="Calibri" panose="020F0502020204030204" pitchFamily="34" charset="0"/>
              </a:rPr>
              <a:t> for studies under SP B.5 (UKAEA)</a:t>
            </a:r>
          </a:p>
          <a:p>
            <a:endParaRPr lang="en-US" sz="1600" b="1" dirty="0">
              <a:solidFill>
                <a:srgbClr val="FF000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Deposition</a:t>
            </a:r>
            <a:r>
              <a:rPr lang="it-IT" altLang="en-US" sz="1600" dirty="0">
                <a:cs typeface="Arial" panose="020B0604020202020204" pitchFamily="34" charset="0"/>
              </a:rPr>
              <a:t> of </a:t>
            </a:r>
            <a:r>
              <a:rPr lang="it-IT" altLang="en-US" sz="1600" dirty="0" err="1">
                <a:cs typeface="Arial" panose="020B0604020202020204" pitchFamily="34" charset="0"/>
              </a:rPr>
              <a:t>thick</a:t>
            </a:r>
            <a:r>
              <a:rPr lang="it-IT" altLang="en-US" sz="1600" dirty="0">
                <a:cs typeface="Arial" panose="020B0604020202020204" pitchFamily="34" charset="0"/>
              </a:rPr>
              <a:t> B </a:t>
            </a:r>
            <a:r>
              <a:rPr lang="it-IT" altLang="en-US" sz="1600" dirty="0" err="1">
                <a:cs typeface="Arial" panose="020B0604020202020204" pitchFamily="34" charset="0"/>
              </a:rPr>
              <a:t>layers</a:t>
            </a:r>
            <a:r>
              <a:rPr lang="it-IT" altLang="en-US" sz="1600" dirty="0">
                <a:cs typeface="Arial" panose="020B0604020202020204" pitchFamily="34" charset="0"/>
              </a:rPr>
              <a:t> (up to 5 </a:t>
            </a:r>
            <a:r>
              <a:rPr lang="it-IT" altLang="en-US" sz="1600" dirty="0">
                <a:latin typeface="Symbol" panose="05050102010706020507" pitchFamily="18" charset="2"/>
                <a:cs typeface="Arial" panose="020B0604020202020204" pitchFamily="34" charset="0"/>
              </a:rPr>
              <a:t>m</a:t>
            </a:r>
            <a:r>
              <a:rPr lang="it-IT" altLang="en-US" sz="1600" dirty="0">
                <a:cs typeface="Arial" panose="020B0604020202020204" pitchFamily="34" charset="0"/>
              </a:rPr>
              <a:t>m) </a:t>
            </a:r>
            <a:r>
              <a:rPr lang="it-IT" altLang="en-US" sz="1600" dirty="0" err="1">
                <a:cs typeface="Arial" panose="020B0604020202020204" pitchFamily="34" charset="0"/>
              </a:rPr>
              <a:t>using</a:t>
            </a:r>
            <a:r>
              <a:rPr lang="it-IT" altLang="en-US" sz="1600" dirty="0">
                <a:cs typeface="Arial" panose="020B0604020202020204" pitchFamily="34" charset="0"/>
              </a:rPr>
              <a:t> the TVA setup </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Pre-characterization of the layers using SEM and AFM and determining their hardness and roughness</a:t>
            </a:r>
            <a:endParaRPr lang="en-US" altLang="en-US" sz="1600" b="1" dirty="0">
              <a:solidFill>
                <a:srgbClr val="0070C0"/>
              </a:solidFill>
              <a:cs typeface="Arial" panose="020B0604020202020204" pitchFamily="34" charset="0"/>
            </a:endParaRPr>
          </a:p>
        </p:txBody>
      </p:sp>
      <p:sp>
        <p:nvSpPr>
          <p:cNvPr id="9" name="Textfeld 4">
            <a:extLst>
              <a:ext uri="{FF2B5EF4-FFF2-40B4-BE49-F238E27FC236}">
                <a16:creationId xmlns:a16="http://schemas.microsoft.com/office/drawing/2014/main" id="{05194E2A-1474-44CD-96E3-E17A2AD3044D}"/>
              </a:ext>
            </a:extLst>
          </p:cNvPr>
          <p:cNvSpPr txBox="1"/>
          <p:nvPr/>
        </p:nvSpPr>
        <p:spPr>
          <a:xfrm>
            <a:off x="139872" y="2546097"/>
            <a:ext cx="5088111" cy="584775"/>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Coatings produced and delivered to UKAEA</a:t>
            </a:r>
          </a:p>
        </p:txBody>
      </p:sp>
      <p:pic>
        <p:nvPicPr>
          <p:cNvPr id="11" name="Picture 10">
            <a:extLst>
              <a:ext uri="{FF2B5EF4-FFF2-40B4-BE49-F238E27FC236}">
                <a16:creationId xmlns:a16="http://schemas.microsoft.com/office/drawing/2014/main" id="{F6A51527-FFCF-DC0B-B796-BD4F513CEAAB}"/>
              </a:ext>
            </a:extLst>
          </p:cNvPr>
          <p:cNvPicPr>
            <a:picLocks noChangeAspect="1"/>
          </p:cNvPicPr>
          <p:nvPr/>
        </p:nvPicPr>
        <p:blipFill>
          <a:blip r:embed="rId2"/>
          <a:stretch>
            <a:fillRect/>
          </a:stretch>
        </p:blipFill>
        <p:spPr>
          <a:xfrm>
            <a:off x="581782" y="3155311"/>
            <a:ext cx="3215919" cy="1828958"/>
          </a:xfrm>
          <a:prstGeom prst="rect">
            <a:avLst/>
          </a:prstGeom>
        </p:spPr>
      </p:pic>
      <p:pic>
        <p:nvPicPr>
          <p:cNvPr id="13" name="Picture 12">
            <a:extLst>
              <a:ext uri="{FF2B5EF4-FFF2-40B4-BE49-F238E27FC236}">
                <a16:creationId xmlns:a16="http://schemas.microsoft.com/office/drawing/2014/main" id="{6B15B56D-6A0A-40F5-9618-3BF948838ECF}"/>
              </a:ext>
            </a:extLst>
          </p:cNvPr>
          <p:cNvPicPr>
            <a:picLocks noChangeAspect="1"/>
          </p:cNvPicPr>
          <p:nvPr/>
        </p:nvPicPr>
        <p:blipFill>
          <a:blip r:embed="rId3"/>
          <a:stretch>
            <a:fillRect/>
          </a:stretch>
        </p:blipFill>
        <p:spPr>
          <a:xfrm>
            <a:off x="5576713" y="2606221"/>
            <a:ext cx="3238781" cy="1188823"/>
          </a:xfrm>
          <a:prstGeom prst="rect">
            <a:avLst/>
          </a:prstGeom>
        </p:spPr>
      </p:pic>
      <p:pic>
        <p:nvPicPr>
          <p:cNvPr id="15" name="Picture 14">
            <a:extLst>
              <a:ext uri="{FF2B5EF4-FFF2-40B4-BE49-F238E27FC236}">
                <a16:creationId xmlns:a16="http://schemas.microsoft.com/office/drawing/2014/main" id="{20BC7B89-A8DD-23B0-7A58-C1817E53A8A4}"/>
              </a:ext>
            </a:extLst>
          </p:cNvPr>
          <p:cNvPicPr>
            <a:picLocks noChangeAspect="1"/>
          </p:cNvPicPr>
          <p:nvPr/>
        </p:nvPicPr>
        <p:blipFill>
          <a:blip r:embed="rId4"/>
          <a:stretch>
            <a:fillRect/>
          </a:stretch>
        </p:blipFill>
        <p:spPr>
          <a:xfrm>
            <a:off x="9082771" y="1514173"/>
            <a:ext cx="3109229" cy="1219306"/>
          </a:xfrm>
          <a:prstGeom prst="rect">
            <a:avLst/>
          </a:prstGeom>
        </p:spPr>
      </p:pic>
      <p:pic>
        <p:nvPicPr>
          <p:cNvPr id="17" name="Picture 16">
            <a:extLst>
              <a:ext uri="{FF2B5EF4-FFF2-40B4-BE49-F238E27FC236}">
                <a16:creationId xmlns:a16="http://schemas.microsoft.com/office/drawing/2014/main" id="{BD13C806-C59E-5B57-7721-159956A9D839}"/>
              </a:ext>
            </a:extLst>
          </p:cNvPr>
          <p:cNvPicPr>
            <a:picLocks noChangeAspect="1"/>
          </p:cNvPicPr>
          <p:nvPr/>
        </p:nvPicPr>
        <p:blipFill>
          <a:blip r:embed="rId5"/>
          <a:stretch>
            <a:fillRect/>
          </a:stretch>
        </p:blipFill>
        <p:spPr>
          <a:xfrm>
            <a:off x="9213399" y="2866845"/>
            <a:ext cx="2978601" cy="2391811"/>
          </a:xfrm>
          <a:prstGeom prst="rect">
            <a:avLst/>
          </a:prstGeom>
        </p:spPr>
      </p:pic>
      <p:sp>
        <p:nvSpPr>
          <p:cNvPr id="18" name="TextBox 17">
            <a:extLst>
              <a:ext uri="{FF2B5EF4-FFF2-40B4-BE49-F238E27FC236}">
                <a16:creationId xmlns:a16="http://schemas.microsoft.com/office/drawing/2014/main" id="{5449A797-EF06-A043-6E75-052AC06DEDA6}"/>
              </a:ext>
            </a:extLst>
          </p:cNvPr>
          <p:cNvSpPr txBox="1"/>
          <p:nvPr/>
        </p:nvSpPr>
        <p:spPr>
          <a:xfrm>
            <a:off x="765312" y="5033146"/>
            <a:ext cx="3302507" cy="307777"/>
          </a:xfrm>
          <a:prstGeom prst="rect">
            <a:avLst/>
          </a:prstGeom>
          <a:noFill/>
        </p:spPr>
        <p:txBody>
          <a:bodyPr wrap="none" rtlCol="0">
            <a:spAutoFit/>
          </a:bodyPr>
          <a:lstStyle/>
          <a:p>
            <a:r>
              <a:rPr lang="en-US" sz="1400" i="1" dirty="0"/>
              <a:t>Experimental TVA setup to deposit B layers</a:t>
            </a:r>
            <a:endParaRPr lang="en-US" sz="1400" dirty="0"/>
          </a:p>
        </p:txBody>
      </p:sp>
      <p:sp>
        <p:nvSpPr>
          <p:cNvPr id="19" name="TextBox 18">
            <a:extLst>
              <a:ext uri="{FF2B5EF4-FFF2-40B4-BE49-F238E27FC236}">
                <a16:creationId xmlns:a16="http://schemas.microsoft.com/office/drawing/2014/main" id="{21D8C413-B846-CC30-97BF-C2246E9CDDEA}"/>
              </a:ext>
            </a:extLst>
          </p:cNvPr>
          <p:cNvSpPr txBox="1"/>
          <p:nvPr/>
        </p:nvSpPr>
        <p:spPr>
          <a:xfrm>
            <a:off x="5521077" y="5489425"/>
            <a:ext cx="2728401" cy="523220"/>
          </a:xfrm>
          <a:prstGeom prst="rect">
            <a:avLst/>
          </a:prstGeom>
          <a:noFill/>
        </p:spPr>
        <p:txBody>
          <a:bodyPr wrap="square" rtlCol="0">
            <a:spAutoFit/>
          </a:bodyPr>
          <a:lstStyle/>
          <a:p>
            <a:r>
              <a:rPr lang="en-US" sz="1400" i="1" dirty="0"/>
              <a:t>Hardness and roughness results (500 nm layers)</a:t>
            </a:r>
            <a:endParaRPr lang="en-US" sz="1400" dirty="0"/>
          </a:p>
        </p:txBody>
      </p:sp>
      <p:sp>
        <p:nvSpPr>
          <p:cNvPr id="20" name="TextBox 19">
            <a:extLst>
              <a:ext uri="{FF2B5EF4-FFF2-40B4-BE49-F238E27FC236}">
                <a16:creationId xmlns:a16="http://schemas.microsoft.com/office/drawing/2014/main" id="{9D1CDEC5-5E24-7CC6-D4FF-AA87A1649D8E}"/>
              </a:ext>
            </a:extLst>
          </p:cNvPr>
          <p:cNvSpPr txBox="1"/>
          <p:nvPr/>
        </p:nvSpPr>
        <p:spPr>
          <a:xfrm>
            <a:off x="9132766" y="5258656"/>
            <a:ext cx="3031608" cy="1169551"/>
          </a:xfrm>
          <a:prstGeom prst="rect">
            <a:avLst/>
          </a:prstGeom>
          <a:noFill/>
        </p:spPr>
        <p:txBody>
          <a:bodyPr wrap="square" rtlCol="0">
            <a:spAutoFit/>
          </a:bodyPr>
          <a:lstStyle/>
          <a:p>
            <a:r>
              <a:rPr lang="en-US" sz="1400" i="1" dirty="0"/>
              <a:t>(Top) Cross-sectional SEM measurements for the two first batches of the table</a:t>
            </a:r>
          </a:p>
          <a:p>
            <a:r>
              <a:rPr lang="en-US" sz="1400" i="1" dirty="0"/>
              <a:t>(Bottom) Morphology of the produced layers</a:t>
            </a:r>
            <a:endParaRPr lang="en-US" sz="1400" dirty="0"/>
          </a:p>
        </p:txBody>
      </p:sp>
      <p:pic>
        <p:nvPicPr>
          <p:cNvPr id="22" name="Picture 21">
            <a:extLst>
              <a:ext uri="{FF2B5EF4-FFF2-40B4-BE49-F238E27FC236}">
                <a16:creationId xmlns:a16="http://schemas.microsoft.com/office/drawing/2014/main" id="{2D5A77F6-E41F-C955-811B-04AEB34D734F}"/>
              </a:ext>
            </a:extLst>
          </p:cNvPr>
          <p:cNvPicPr>
            <a:picLocks noChangeAspect="1"/>
          </p:cNvPicPr>
          <p:nvPr/>
        </p:nvPicPr>
        <p:blipFill>
          <a:blip r:embed="rId6"/>
          <a:stretch>
            <a:fillRect/>
          </a:stretch>
        </p:blipFill>
        <p:spPr>
          <a:xfrm>
            <a:off x="5130235" y="3902672"/>
            <a:ext cx="2065869" cy="1499877"/>
          </a:xfrm>
          <a:prstGeom prst="rect">
            <a:avLst/>
          </a:prstGeom>
        </p:spPr>
      </p:pic>
      <p:pic>
        <p:nvPicPr>
          <p:cNvPr id="24" name="Picture 23">
            <a:extLst>
              <a:ext uri="{FF2B5EF4-FFF2-40B4-BE49-F238E27FC236}">
                <a16:creationId xmlns:a16="http://schemas.microsoft.com/office/drawing/2014/main" id="{B54DDFE4-F781-559C-BE83-E7012BF199CF}"/>
              </a:ext>
            </a:extLst>
          </p:cNvPr>
          <p:cNvPicPr>
            <a:picLocks noChangeAspect="1"/>
          </p:cNvPicPr>
          <p:nvPr/>
        </p:nvPicPr>
        <p:blipFill>
          <a:blip r:embed="rId7"/>
          <a:stretch>
            <a:fillRect/>
          </a:stretch>
        </p:blipFill>
        <p:spPr>
          <a:xfrm>
            <a:off x="7147818" y="3907750"/>
            <a:ext cx="1882049" cy="1406785"/>
          </a:xfrm>
          <a:prstGeom prst="rect">
            <a:avLst/>
          </a:prstGeom>
        </p:spPr>
      </p:pic>
    </p:spTree>
    <p:extLst>
      <p:ext uri="{BB962C8B-B14F-4D97-AF65-F5344CB8AC3E}">
        <p14:creationId xmlns:p14="http://schemas.microsoft.com/office/powerpoint/2010/main" val="3999113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73ECBE5-AF3F-866D-E71F-303CF96DD57C}"/>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BC274F72-7B3F-9523-9CA6-A2D505DABD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41</a:t>
            </a:fld>
            <a:endParaRPr lang="en-GB">
              <a:solidFill>
                <a:prstClr val="white"/>
              </a:solidFill>
            </a:endParaRPr>
          </a:p>
        </p:txBody>
      </p:sp>
      <p:sp>
        <p:nvSpPr>
          <p:cNvPr id="5" name="Titre 1">
            <a:extLst>
              <a:ext uri="{FF2B5EF4-FFF2-40B4-BE49-F238E27FC236}">
                <a16:creationId xmlns:a16="http://schemas.microsoft.com/office/drawing/2014/main" id="{8A3705A3-5802-03F5-ABB5-1C6D930DB7CF}"/>
              </a:ext>
            </a:extLst>
          </p:cNvPr>
          <p:cNvSpPr>
            <a:spLocks noGrp="1"/>
          </p:cNvSpPr>
          <p:nvPr>
            <p:ph type="title"/>
          </p:nvPr>
        </p:nvSpPr>
        <p:spPr>
          <a:xfrm>
            <a:off x="983432" y="192515"/>
            <a:ext cx="10871400" cy="457200"/>
          </a:xfrm>
        </p:spPr>
        <p:txBody>
          <a:bodyPr/>
          <a:lstStyle/>
          <a:p>
            <a:r>
              <a:rPr lang="fr-FR" dirty="0"/>
              <a:t>SP B.4: </a:t>
            </a:r>
            <a:r>
              <a:rPr lang="en-US" sz="2800" dirty="0"/>
              <a:t>Production and characterization of B reference coatings </a:t>
            </a:r>
            <a:r>
              <a:rPr lang="en-US" dirty="0"/>
              <a:t>(FZJ)</a:t>
            </a:r>
            <a:endParaRPr lang="fr-FR" dirty="0"/>
          </a:p>
        </p:txBody>
      </p:sp>
      <p:sp>
        <p:nvSpPr>
          <p:cNvPr id="6" name="Textfeld 2">
            <a:extLst>
              <a:ext uri="{FF2B5EF4-FFF2-40B4-BE49-F238E27FC236}">
                <a16:creationId xmlns:a16="http://schemas.microsoft.com/office/drawing/2014/main" id="{025F2C96-F246-76BF-8D9A-BF143B86F9F6}"/>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F</a:t>
            </a:r>
          </a:p>
        </p:txBody>
      </p:sp>
      <p:sp>
        <p:nvSpPr>
          <p:cNvPr id="7" name="Text Box 4">
            <a:extLst>
              <a:ext uri="{FF2B5EF4-FFF2-40B4-BE49-F238E27FC236}">
                <a16:creationId xmlns:a16="http://schemas.microsoft.com/office/drawing/2014/main" id="{2D001325-943D-0836-B650-0E1E0467E879}"/>
              </a:ext>
            </a:extLst>
          </p:cNvPr>
          <p:cNvSpPr txBox="1">
            <a:spLocks noChangeArrowheads="1"/>
          </p:cNvSpPr>
          <p:nvPr/>
        </p:nvSpPr>
        <p:spPr bwMode="auto">
          <a:xfrm>
            <a:off x="192183" y="3424507"/>
            <a:ext cx="5033530" cy="1819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214313" indent="-214313">
              <a:spcBef>
                <a:spcPts val="600"/>
              </a:spcBef>
              <a:buFont typeface="Arial" panose="020B0604020202020204" pitchFamily="34" charset="0"/>
              <a:buChar char="•"/>
            </a:pPr>
            <a:r>
              <a:rPr lang="en-US" altLang="de-DE" sz="1600" dirty="0">
                <a:solidFill>
                  <a:schemeClr val="tx1"/>
                </a:solidFill>
                <a:latin typeface="+mn-lt"/>
                <a:cs typeface="Arial" panose="020B0604020202020204" pitchFamily="34" charset="0"/>
              </a:rPr>
              <a:t>4 magnetrons, simultaneous operation possible</a:t>
            </a:r>
          </a:p>
          <a:p>
            <a:pPr marL="214313" indent="-214313">
              <a:spcBef>
                <a:spcPts val="600"/>
              </a:spcBef>
              <a:buFont typeface="Arial" panose="020B0604020202020204" pitchFamily="34" charset="0"/>
              <a:buChar char="•"/>
            </a:pPr>
            <a:r>
              <a:rPr lang="en-US" altLang="de-DE" sz="1600" dirty="0">
                <a:solidFill>
                  <a:schemeClr val="tx1"/>
                </a:solidFill>
                <a:latin typeface="+mn-lt"/>
                <a:cs typeface="Arial" panose="020B0604020202020204" pitchFamily="34" charset="0"/>
              </a:rPr>
              <a:t>Rotating sample stage </a:t>
            </a:r>
            <a:r>
              <a:rPr lang="en-US" altLang="de-DE" sz="1600" dirty="0">
                <a:solidFill>
                  <a:schemeClr val="tx1"/>
                </a:solidFill>
                <a:latin typeface="+mn-lt"/>
                <a:cs typeface="Arial" panose="020B0604020202020204" pitchFamily="34" charset="0"/>
                <a:sym typeface="Wingdings" panose="05000000000000000000" pitchFamily="2" charset="2"/>
              </a:rPr>
              <a:t> </a:t>
            </a:r>
            <a:r>
              <a:rPr lang="en-US" altLang="de-DE" sz="1600" dirty="0">
                <a:solidFill>
                  <a:schemeClr val="tx1"/>
                </a:solidFill>
                <a:latin typeface="+mn-lt"/>
                <a:cs typeface="Arial" panose="020B0604020202020204" pitchFamily="34" charset="0"/>
              </a:rPr>
              <a:t>homogeneous layer</a:t>
            </a:r>
          </a:p>
          <a:p>
            <a:pPr marL="214313" indent="-214313">
              <a:spcBef>
                <a:spcPts val="600"/>
              </a:spcBef>
              <a:buFont typeface="Arial" panose="020B0604020202020204" pitchFamily="34" charset="0"/>
              <a:buChar char="•"/>
            </a:pPr>
            <a:r>
              <a:rPr lang="en-US" altLang="de-DE" sz="1600" dirty="0">
                <a:solidFill>
                  <a:schemeClr val="tx1"/>
                </a:solidFill>
                <a:latin typeface="+mn-lt"/>
                <a:cs typeface="Arial" panose="020B0604020202020204" pitchFamily="34" charset="0"/>
              </a:rPr>
              <a:t>Biased and </a:t>
            </a:r>
            <a:r>
              <a:rPr lang="en-US" altLang="de-DE" sz="1600" dirty="0" err="1">
                <a:solidFill>
                  <a:schemeClr val="tx1"/>
                </a:solidFill>
                <a:latin typeface="+mn-lt"/>
                <a:cs typeface="Arial" panose="020B0604020202020204" pitchFamily="34" charset="0"/>
              </a:rPr>
              <a:t>heatable</a:t>
            </a:r>
            <a:r>
              <a:rPr lang="en-US" altLang="de-DE" sz="1600" dirty="0">
                <a:solidFill>
                  <a:schemeClr val="tx1"/>
                </a:solidFill>
                <a:latin typeface="+mn-lt"/>
                <a:cs typeface="Arial" panose="020B0604020202020204" pitchFamily="34" charset="0"/>
              </a:rPr>
              <a:t> sample stage</a:t>
            </a:r>
          </a:p>
          <a:p>
            <a:pPr marL="214313" indent="-214313">
              <a:spcBef>
                <a:spcPts val="600"/>
              </a:spcBef>
              <a:buFont typeface="Arial" panose="020B0604020202020204" pitchFamily="34" charset="0"/>
              <a:buChar char="•"/>
            </a:pPr>
            <a:r>
              <a:rPr lang="en-US" altLang="de-DE" sz="1600" dirty="0">
                <a:solidFill>
                  <a:schemeClr val="tx1"/>
                </a:solidFill>
                <a:latin typeface="+mn-lt"/>
                <a:cs typeface="Arial" panose="020B0604020202020204" pitchFamily="34" charset="0"/>
              </a:rPr>
              <a:t>Gas injection ring close to sample for reactive sputtering (oxygen, hydrogen, nitrogen)</a:t>
            </a:r>
          </a:p>
          <a:p>
            <a:pPr marL="214313" indent="-214313">
              <a:spcBef>
                <a:spcPts val="600"/>
              </a:spcBef>
              <a:buFont typeface="Arial" panose="020B0604020202020204" pitchFamily="34" charset="0"/>
              <a:buChar char="•"/>
            </a:pPr>
            <a:r>
              <a:rPr lang="en-US" altLang="de-DE" sz="1600" dirty="0">
                <a:solidFill>
                  <a:schemeClr val="tx1"/>
                </a:solidFill>
                <a:latin typeface="+mn-lt"/>
                <a:cs typeface="Arial" panose="020B0604020202020204" pitchFamily="34" charset="0"/>
              </a:rPr>
              <a:t>Large sample stage</a:t>
            </a:r>
            <a:endParaRPr lang="en-US" altLang="de-DE" sz="1600" b="1" dirty="0">
              <a:solidFill>
                <a:schemeClr val="tx1"/>
              </a:solidFill>
              <a:latin typeface="+mn-lt"/>
              <a:cs typeface="Arial" panose="020B0604020202020204" pitchFamily="34" charset="0"/>
            </a:endParaRPr>
          </a:p>
        </p:txBody>
      </p:sp>
      <p:sp>
        <p:nvSpPr>
          <p:cNvPr id="8" name="Rechteck 10">
            <a:extLst>
              <a:ext uri="{FF2B5EF4-FFF2-40B4-BE49-F238E27FC236}">
                <a16:creationId xmlns:a16="http://schemas.microsoft.com/office/drawing/2014/main" id="{3417CAA7-7DB7-8B8C-A051-20BB959C1D07}"/>
              </a:ext>
            </a:extLst>
          </p:cNvPr>
          <p:cNvSpPr/>
          <p:nvPr/>
        </p:nvSpPr>
        <p:spPr>
          <a:xfrm>
            <a:off x="3060023" y="871159"/>
            <a:ext cx="1692180" cy="1734404"/>
          </a:xfrm>
          <a:prstGeom prst="rect">
            <a:avLst/>
          </a:pr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pic>
        <p:nvPicPr>
          <p:cNvPr id="9" name="Grafik 11">
            <a:extLst>
              <a:ext uri="{FF2B5EF4-FFF2-40B4-BE49-F238E27FC236}">
                <a16:creationId xmlns:a16="http://schemas.microsoft.com/office/drawing/2014/main" id="{85809DEB-F759-3C1A-DEA8-4589761451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181" y="834546"/>
            <a:ext cx="2724749" cy="2465548"/>
          </a:xfrm>
          <a:prstGeom prst="rect">
            <a:avLst/>
          </a:prstGeom>
        </p:spPr>
      </p:pic>
      <p:pic>
        <p:nvPicPr>
          <p:cNvPr id="10" name="Grafik 13">
            <a:extLst>
              <a:ext uri="{FF2B5EF4-FFF2-40B4-BE49-F238E27FC236}">
                <a16:creationId xmlns:a16="http://schemas.microsoft.com/office/drawing/2014/main" id="{97A8546D-7605-557E-D472-009B292CF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985"/>
          <a:stretch/>
        </p:blipFill>
        <p:spPr>
          <a:xfrm>
            <a:off x="3103504" y="919876"/>
            <a:ext cx="1583963" cy="1623836"/>
          </a:xfrm>
          <a:prstGeom prst="rect">
            <a:avLst/>
          </a:prstGeom>
        </p:spPr>
      </p:pic>
      <p:sp>
        <p:nvSpPr>
          <p:cNvPr id="13" name="TextBox 12">
            <a:extLst>
              <a:ext uri="{FF2B5EF4-FFF2-40B4-BE49-F238E27FC236}">
                <a16:creationId xmlns:a16="http://schemas.microsoft.com/office/drawing/2014/main" id="{3E010598-7E0B-563C-EC96-AE1BC83422FA}"/>
              </a:ext>
            </a:extLst>
          </p:cNvPr>
          <p:cNvSpPr txBox="1"/>
          <p:nvPr/>
        </p:nvSpPr>
        <p:spPr bwMode="auto">
          <a:xfrm>
            <a:off x="10633529" y="6139568"/>
            <a:ext cx="1556836" cy="338554"/>
          </a:xfrm>
          <a:prstGeom prst="rect">
            <a:avLst/>
          </a:prstGeom>
          <a:noFill/>
        </p:spPr>
        <p:txBody>
          <a:bodyPr wrap="none" rtlCol="0">
            <a:spAutoFit/>
          </a:bodyPr>
          <a:lstStyle/>
          <a:p>
            <a:r>
              <a:rPr lang="fi-FI" sz="1600" b="1" dirty="0"/>
              <a:t>A. Houben et al.</a:t>
            </a:r>
          </a:p>
        </p:txBody>
      </p:sp>
      <p:sp>
        <p:nvSpPr>
          <p:cNvPr id="14" name="Textfeld 4">
            <a:extLst>
              <a:ext uri="{FF2B5EF4-FFF2-40B4-BE49-F238E27FC236}">
                <a16:creationId xmlns:a16="http://schemas.microsoft.com/office/drawing/2014/main" id="{4E358960-5E8A-BA60-BE9C-07636E4EA83C}"/>
              </a:ext>
            </a:extLst>
          </p:cNvPr>
          <p:cNvSpPr txBox="1"/>
          <p:nvPr/>
        </p:nvSpPr>
        <p:spPr>
          <a:xfrm>
            <a:off x="5069681" y="783726"/>
            <a:ext cx="7014946" cy="1928477"/>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77800" indent="-177800">
              <a:buFont typeface="Wingdings" panose="05000000000000000000" pitchFamily="2" charset="2"/>
              <a:buChar char="§"/>
            </a:pPr>
            <a:r>
              <a:rPr lang="en-US" sz="1600" b="0" i="0" u="none" strike="noStrike" baseline="0" dirty="0">
                <a:solidFill>
                  <a:srgbClr val="000000"/>
                </a:solidFill>
                <a:latin typeface="Calibri" panose="020F0502020204030204" pitchFamily="34" charset="0"/>
              </a:rPr>
              <a:t>Production of </a:t>
            </a:r>
            <a:r>
              <a:rPr lang="en-US" sz="1600" b="1" i="1" u="none" strike="noStrike" baseline="0" dirty="0">
                <a:solidFill>
                  <a:srgbClr val="00B050"/>
                </a:solidFill>
                <a:latin typeface="Calibri" panose="020F0502020204030204" pitchFamily="34" charset="0"/>
              </a:rPr>
              <a:t>B reference coatings for erosion and deposition studies in PSI-2 </a:t>
            </a:r>
            <a:r>
              <a:rPr lang="en-US" sz="1600" b="0" i="0" u="none" strike="noStrike" baseline="0" dirty="0">
                <a:solidFill>
                  <a:srgbClr val="000000"/>
                </a:solidFill>
                <a:latin typeface="Calibri" panose="020F0502020204030204" pitchFamily="34" charset="0"/>
              </a:rPr>
              <a:t>(see corresponding SP B.1 task)</a:t>
            </a:r>
          </a:p>
          <a:p>
            <a:endParaRPr lang="en-US" sz="1600" b="1" dirty="0">
              <a:solidFill>
                <a:srgbClr val="FF000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it-IT" altLang="en-US" sz="1600" dirty="0" err="1">
                <a:cs typeface="Arial" panose="020B0604020202020204" pitchFamily="34" charset="0"/>
              </a:rPr>
              <a:t>Fabricate</a:t>
            </a:r>
            <a:r>
              <a:rPr lang="it-IT" altLang="en-US" sz="1600" dirty="0">
                <a:cs typeface="Arial" panose="020B0604020202020204" pitchFamily="34" charset="0"/>
              </a:rPr>
              <a:t> the </a:t>
            </a:r>
            <a:r>
              <a:rPr lang="it-IT" altLang="en-US" sz="1600" dirty="0" err="1">
                <a:cs typeface="Arial" panose="020B0604020202020204" pitchFamily="34" charset="0"/>
              </a:rPr>
              <a:t>layers</a:t>
            </a:r>
            <a:r>
              <a:rPr lang="it-IT" altLang="en-US" sz="1600" dirty="0">
                <a:cs typeface="Arial" panose="020B0604020202020204" pitchFamily="34" charset="0"/>
              </a:rPr>
              <a:t> </a:t>
            </a:r>
            <a:r>
              <a:rPr lang="it-IT" altLang="en-US" sz="1600" dirty="0" err="1">
                <a:cs typeface="Arial" panose="020B0604020202020204" pitchFamily="34" charset="0"/>
              </a:rPr>
              <a:t>using</a:t>
            </a:r>
            <a:r>
              <a:rPr lang="it-IT" altLang="en-US" sz="1600" dirty="0">
                <a:cs typeface="Arial" panose="020B0604020202020204" pitchFamily="34" charset="0"/>
              </a:rPr>
              <a:t> magnetron </a:t>
            </a:r>
            <a:r>
              <a:rPr lang="it-IT" altLang="en-US" sz="1600" dirty="0" err="1">
                <a:cs typeface="Arial" panose="020B0604020202020204" pitchFamily="34" charset="0"/>
              </a:rPr>
              <a:t>sputtering</a:t>
            </a:r>
            <a:endParaRPr lang="it-IT" altLang="en-US" sz="1600" dirty="0">
              <a:cs typeface="Arial" panose="020B0604020202020204" pitchFamily="34" charset="0"/>
            </a:endParaRP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Pre-characterize the layers using SEM, EDX, XRD, and XPS</a:t>
            </a:r>
            <a:endParaRPr lang="en-US" altLang="en-US" sz="1600" b="1" dirty="0">
              <a:solidFill>
                <a:srgbClr val="0070C0"/>
              </a:solidFill>
              <a:cs typeface="Arial" panose="020B0604020202020204" pitchFamily="34" charset="0"/>
            </a:endParaRPr>
          </a:p>
        </p:txBody>
      </p:sp>
      <p:sp>
        <p:nvSpPr>
          <p:cNvPr id="15" name="Textfeld 4">
            <a:extLst>
              <a:ext uri="{FF2B5EF4-FFF2-40B4-BE49-F238E27FC236}">
                <a16:creationId xmlns:a16="http://schemas.microsoft.com/office/drawing/2014/main" id="{4EDE5EB3-63CE-130B-D05C-B4932AB255C4}"/>
              </a:ext>
            </a:extLst>
          </p:cNvPr>
          <p:cNvSpPr txBox="1"/>
          <p:nvPr/>
        </p:nvSpPr>
        <p:spPr>
          <a:xfrm>
            <a:off x="5069681" y="2767023"/>
            <a:ext cx="6892718" cy="1569660"/>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Pure, amorphous B layers can be reliably produced on W and 316L-IG steel</a:t>
            </a:r>
          </a:p>
          <a:p>
            <a:pPr marL="171450" indent="-171450">
              <a:buFont typeface="Wingdings" panose="05000000000000000000" pitchFamily="2" charset="2"/>
              <a:buChar char="§"/>
            </a:pPr>
            <a:r>
              <a:rPr lang="en-US" altLang="en-US" sz="1600" dirty="0">
                <a:cs typeface="Arial" panose="020B0604020202020204" pitchFamily="34" charset="0"/>
              </a:rPr>
              <a:t>Thickness up to 100 nm</a:t>
            </a:r>
          </a:p>
          <a:p>
            <a:pPr marL="171450" indent="-171450">
              <a:buFont typeface="Wingdings" panose="05000000000000000000" pitchFamily="2" charset="2"/>
              <a:buChar char="§"/>
            </a:pPr>
            <a:r>
              <a:rPr lang="en-US" altLang="en-US" sz="1600" dirty="0">
                <a:cs typeface="Arial" panose="020B0604020202020204" pitchFamily="34" charset="0"/>
              </a:rPr>
              <a:t>Annealing at 1000°C (W) or 550°C (steel) in vacuum </a:t>
            </a:r>
            <a:r>
              <a:rPr lang="en-US" altLang="en-US" sz="1600" dirty="0">
                <a:cs typeface="Arial" panose="020B0604020202020204" pitchFamily="34" charset="0"/>
                <a:sym typeface="Wingdings" panose="05000000000000000000" pitchFamily="2" charset="2"/>
              </a:rPr>
              <a:t></a:t>
            </a:r>
            <a:r>
              <a:rPr lang="en-US" altLang="en-US" sz="1600" dirty="0">
                <a:cs typeface="Arial" panose="020B0604020202020204" pitchFamily="34" charset="0"/>
              </a:rPr>
              <a:t> </a:t>
            </a:r>
            <a:r>
              <a:rPr lang="en-US" altLang="en-US" sz="1600" b="1" i="1" dirty="0">
                <a:solidFill>
                  <a:srgbClr val="00B050"/>
                </a:solidFill>
                <a:cs typeface="Arial" panose="020B0604020202020204" pitchFamily="34" charset="0"/>
              </a:rPr>
              <a:t>stable, no peeling</a:t>
            </a:r>
          </a:p>
          <a:p>
            <a:pPr marL="171450" indent="-171450">
              <a:buFont typeface="Wingdings" panose="05000000000000000000" pitchFamily="2" charset="2"/>
              <a:buChar char="§"/>
            </a:pPr>
            <a:r>
              <a:rPr lang="en-US" altLang="en-US" sz="1600" dirty="0">
                <a:cs typeface="Arial" panose="020B0604020202020204" pitchFamily="34" charset="0"/>
              </a:rPr>
              <a:t>B on W: after some weeks: purple dots/area appears </a:t>
            </a:r>
            <a:r>
              <a:rPr lang="en-US" altLang="en-US" sz="1600" dirty="0">
                <a:cs typeface="Arial" panose="020B0604020202020204" pitchFamily="34" charset="0"/>
                <a:sym typeface="Wingdings" panose="05000000000000000000" pitchFamily="2" charset="2"/>
              </a:rPr>
              <a:t> </a:t>
            </a:r>
            <a:r>
              <a:rPr lang="en-US" altLang="en-US" sz="1600" b="1" i="1" dirty="0">
                <a:solidFill>
                  <a:srgbClr val="00B050"/>
                </a:solidFill>
                <a:cs typeface="Arial" panose="020B0604020202020204" pitchFamily="34" charset="0"/>
              </a:rPr>
              <a:t>detachment of B layer </a:t>
            </a:r>
            <a:r>
              <a:rPr lang="en-US" altLang="en-US" sz="1600" dirty="0">
                <a:cs typeface="Arial" panose="020B0604020202020204" pitchFamily="34" charset="0"/>
              </a:rPr>
              <a:t>from the substrate (blisters) </a:t>
            </a:r>
            <a:r>
              <a:rPr lang="en-US" altLang="en-US" sz="1600" dirty="0">
                <a:cs typeface="Arial" panose="020B0604020202020204" pitchFamily="34" charset="0"/>
                <a:sym typeface="Wingdings" panose="05000000000000000000" pitchFamily="2" charset="2"/>
              </a:rPr>
              <a:t> due to W oxides on the surface?</a:t>
            </a:r>
            <a:endParaRPr lang="en-US" altLang="en-US" sz="1600" dirty="0">
              <a:cs typeface="Arial" panose="020B0604020202020204" pitchFamily="34" charset="0"/>
            </a:endParaRPr>
          </a:p>
        </p:txBody>
      </p:sp>
      <p:pic>
        <p:nvPicPr>
          <p:cNvPr id="17" name="Picture 16">
            <a:extLst>
              <a:ext uri="{FF2B5EF4-FFF2-40B4-BE49-F238E27FC236}">
                <a16:creationId xmlns:a16="http://schemas.microsoft.com/office/drawing/2014/main" id="{1F0C9002-8113-362D-0BB5-6987BCD87044}"/>
              </a:ext>
            </a:extLst>
          </p:cNvPr>
          <p:cNvPicPr>
            <a:picLocks noChangeAspect="1"/>
          </p:cNvPicPr>
          <p:nvPr/>
        </p:nvPicPr>
        <p:blipFill>
          <a:blip r:embed="rId4"/>
          <a:stretch>
            <a:fillRect/>
          </a:stretch>
        </p:blipFill>
        <p:spPr>
          <a:xfrm>
            <a:off x="5338618" y="4506025"/>
            <a:ext cx="2036217" cy="1475276"/>
          </a:xfrm>
          <a:prstGeom prst="rect">
            <a:avLst/>
          </a:prstGeom>
        </p:spPr>
      </p:pic>
      <p:pic>
        <p:nvPicPr>
          <p:cNvPr id="19" name="Picture 18">
            <a:extLst>
              <a:ext uri="{FF2B5EF4-FFF2-40B4-BE49-F238E27FC236}">
                <a16:creationId xmlns:a16="http://schemas.microsoft.com/office/drawing/2014/main" id="{9AC237AB-8C0D-9B8E-F2D2-1D6397DB5DD0}"/>
              </a:ext>
            </a:extLst>
          </p:cNvPr>
          <p:cNvPicPr>
            <a:picLocks noChangeAspect="1"/>
          </p:cNvPicPr>
          <p:nvPr/>
        </p:nvPicPr>
        <p:blipFill>
          <a:blip r:embed="rId5"/>
          <a:stretch>
            <a:fillRect/>
          </a:stretch>
        </p:blipFill>
        <p:spPr>
          <a:xfrm>
            <a:off x="7433049" y="4658591"/>
            <a:ext cx="2632548" cy="1039796"/>
          </a:xfrm>
          <a:prstGeom prst="rect">
            <a:avLst/>
          </a:prstGeom>
        </p:spPr>
      </p:pic>
      <p:pic>
        <p:nvPicPr>
          <p:cNvPr id="21" name="Picture 20">
            <a:extLst>
              <a:ext uri="{FF2B5EF4-FFF2-40B4-BE49-F238E27FC236}">
                <a16:creationId xmlns:a16="http://schemas.microsoft.com/office/drawing/2014/main" id="{9BF2C1FD-29BF-A699-6032-F29C96420103}"/>
              </a:ext>
            </a:extLst>
          </p:cNvPr>
          <p:cNvPicPr>
            <a:picLocks noChangeAspect="1"/>
          </p:cNvPicPr>
          <p:nvPr/>
        </p:nvPicPr>
        <p:blipFill>
          <a:blip r:embed="rId6"/>
          <a:stretch>
            <a:fillRect/>
          </a:stretch>
        </p:blipFill>
        <p:spPr>
          <a:xfrm>
            <a:off x="10123811" y="4506025"/>
            <a:ext cx="1962642" cy="1459400"/>
          </a:xfrm>
          <a:prstGeom prst="rect">
            <a:avLst/>
          </a:prstGeom>
        </p:spPr>
      </p:pic>
    </p:spTree>
    <p:extLst>
      <p:ext uri="{BB962C8B-B14F-4D97-AF65-F5344CB8AC3E}">
        <p14:creationId xmlns:p14="http://schemas.microsoft.com/office/powerpoint/2010/main" val="1378655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4E35A4-7673-4303-DBF2-76D87E68A17B}"/>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D2CBE2CE-43D2-0497-94AB-19C78DC5466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42</a:t>
            </a:fld>
            <a:endParaRPr lang="en-GB">
              <a:solidFill>
                <a:prstClr val="white"/>
              </a:solidFill>
            </a:endParaRPr>
          </a:p>
        </p:txBody>
      </p:sp>
      <p:sp>
        <p:nvSpPr>
          <p:cNvPr id="5" name="Titre 1">
            <a:extLst>
              <a:ext uri="{FF2B5EF4-FFF2-40B4-BE49-F238E27FC236}">
                <a16:creationId xmlns:a16="http://schemas.microsoft.com/office/drawing/2014/main" id="{BD81199A-FB97-AB1F-DBF0-1273C1432BB2}"/>
              </a:ext>
            </a:extLst>
          </p:cNvPr>
          <p:cNvSpPr>
            <a:spLocks noGrp="1"/>
          </p:cNvSpPr>
          <p:nvPr>
            <p:ph type="title"/>
          </p:nvPr>
        </p:nvSpPr>
        <p:spPr>
          <a:xfrm>
            <a:off x="983432" y="192515"/>
            <a:ext cx="10871400" cy="457200"/>
          </a:xfrm>
        </p:spPr>
        <p:txBody>
          <a:bodyPr/>
          <a:lstStyle/>
          <a:p>
            <a:r>
              <a:rPr lang="fr-FR" dirty="0"/>
              <a:t>SP B.4: </a:t>
            </a:r>
            <a:r>
              <a:rPr lang="en-US" sz="2800" dirty="0"/>
              <a:t>Production and analysis of B-containing samples </a:t>
            </a:r>
            <a:r>
              <a:rPr lang="en-US" dirty="0"/>
              <a:t>(VR)</a:t>
            </a:r>
            <a:endParaRPr lang="fr-FR" dirty="0"/>
          </a:p>
        </p:txBody>
      </p:sp>
      <p:sp>
        <p:nvSpPr>
          <p:cNvPr id="6" name="Textfeld 2">
            <a:extLst>
              <a:ext uri="{FF2B5EF4-FFF2-40B4-BE49-F238E27FC236}">
                <a16:creationId xmlns:a16="http://schemas.microsoft.com/office/drawing/2014/main" id="{BCFA9D06-B197-ACAE-8E99-11A13E2BF092}"/>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B.B4.T-T004-D012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chemeClr val="accent1"/>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4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B.1, SP B.2, SP F, ENR MAT</a:t>
            </a:r>
          </a:p>
        </p:txBody>
      </p:sp>
      <p:sp>
        <p:nvSpPr>
          <p:cNvPr id="7" name="Textfeld 4">
            <a:extLst>
              <a:ext uri="{FF2B5EF4-FFF2-40B4-BE49-F238E27FC236}">
                <a16:creationId xmlns:a16="http://schemas.microsoft.com/office/drawing/2014/main" id="{C74ECD89-3E99-4CE3-EDB9-FE0543703AD0}"/>
              </a:ext>
            </a:extLst>
          </p:cNvPr>
          <p:cNvSpPr txBox="1"/>
          <p:nvPr/>
        </p:nvSpPr>
        <p:spPr>
          <a:xfrm>
            <a:off x="96870" y="712451"/>
            <a:ext cx="11884471" cy="431156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Characterization of atomic composition, thicknesses, and depth profiles of B and W+B reference layers</a:t>
            </a:r>
          </a:p>
          <a:p>
            <a:pPr>
              <a:lnSpc>
                <a:spcPct val="113000"/>
              </a:lnSpc>
            </a:pPr>
            <a:endParaRPr lang="en-US" altLang="en-US" sz="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Production</a:t>
            </a:r>
            <a:r>
              <a:rPr lang="sv-SE" altLang="en-US" sz="1600" dirty="0">
                <a:cs typeface="Arial" panose="020B0604020202020204" pitchFamily="34" charset="0"/>
              </a:rPr>
              <a:t> in-house (Tandem </a:t>
            </a:r>
            <a:r>
              <a:rPr lang="en-US" altLang="en-US" sz="1600" dirty="0">
                <a:cs typeface="Arial" panose="020B0604020202020204" pitchFamily="34" charset="0"/>
              </a:rPr>
              <a:t>Laboratory</a:t>
            </a:r>
            <a:r>
              <a:rPr lang="sv-SE" altLang="en-US" sz="1600" dirty="0">
                <a:cs typeface="Arial" panose="020B0604020202020204" pitchFamily="34" charset="0"/>
              </a:rPr>
              <a:t> at Uppsala University) </a:t>
            </a:r>
            <a:r>
              <a:rPr lang="en-US" altLang="en-US" sz="1600" dirty="0">
                <a:cs typeface="Arial" panose="020B0604020202020204" pitchFamily="34" charset="0"/>
              </a:rPr>
              <a:t>of</a:t>
            </a:r>
            <a:r>
              <a:rPr lang="sv-SE" altLang="en-US" sz="1600" dirty="0">
                <a:cs typeface="Arial" panose="020B0604020202020204" pitchFamily="34" charset="0"/>
              </a:rPr>
              <a:t> </a:t>
            </a:r>
            <a:r>
              <a:rPr lang="en-US" altLang="en-US" sz="1600" b="1" i="1" dirty="0">
                <a:solidFill>
                  <a:srgbClr val="00B050"/>
                </a:solidFill>
                <a:cs typeface="Arial" panose="020B0604020202020204" pitchFamily="34" charset="0"/>
              </a:rPr>
              <a:t>sputter-deposited</a:t>
            </a:r>
            <a:r>
              <a:rPr lang="sv-SE" altLang="en-US" sz="1600" b="1" i="1" dirty="0">
                <a:solidFill>
                  <a:srgbClr val="00B050"/>
                </a:solidFill>
                <a:cs typeface="Arial" panose="020B0604020202020204" pitchFamily="34" charset="0"/>
              </a:rPr>
              <a:t> </a:t>
            </a:r>
            <a:r>
              <a:rPr lang="en-US" altLang="en-US" sz="1600" b="1" i="1" dirty="0">
                <a:solidFill>
                  <a:srgbClr val="00B050"/>
                </a:solidFill>
                <a:cs typeface="Arial" panose="020B0604020202020204" pitchFamily="34" charset="0"/>
              </a:rPr>
              <a:t>layers</a:t>
            </a:r>
            <a:r>
              <a:rPr lang="sv-SE" altLang="en-US" sz="1600" b="1" i="1" dirty="0">
                <a:solidFill>
                  <a:srgbClr val="00B050"/>
                </a:solidFill>
                <a:cs typeface="Arial" panose="020B0604020202020204" pitchFamily="34" charset="0"/>
              </a:rPr>
              <a:t> from B and W </a:t>
            </a:r>
            <a:r>
              <a:rPr lang="en-US" altLang="en-US" sz="1600" b="1" i="1" dirty="0">
                <a:solidFill>
                  <a:srgbClr val="00B050"/>
                </a:solidFill>
                <a:cs typeface="Arial" panose="020B0604020202020204" pitchFamily="34" charset="0"/>
              </a:rPr>
              <a:t>targets</a:t>
            </a:r>
            <a:r>
              <a:rPr lang="sv-SE" altLang="en-US" sz="1600" b="1" i="1" dirty="0">
                <a:solidFill>
                  <a:srgbClr val="00B050"/>
                </a:solidFill>
                <a:cs typeface="Arial" panose="020B0604020202020204" pitchFamily="34" charset="0"/>
              </a:rPr>
              <a:t> </a:t>
            </a:r>
            <a:r>
              <a:rPr lang="sv-SE" altLang="en-US" sz="1600" dirty="0">
                <a:cs typeface="Arial" panose="020B0604020202020204" pitchFamily="34" charset="0"/>
              </a:rPr>
              <a:t>(co-deposition) in Ar and  Ar+D</a:t>
            </a:r>
            <a:r>
              <a:rPr lang="sv-SE" altLang="en-US" sz="1600" baseline="-25000" dirty="0">
                <a:cs typeface="Arial" panose="020B0604020202020204" pitchFamily="34" charset="0"/>
              </a:rPr>
              <a:t>2</a:t>
            </a:r>
            <a:r>
              <a:rPr lang="sv-SE" altLang="en-US" sz="1600" dirty="0">
                <a:cs typeface="Arial" panose="020B0604020202020204" pitchFamily="34" charset="0"/>
              </a:rPr>
              <a:t> </a:t>
            </a:r>
            <a:r>
              <a:rPr lang="en-US" altLang="en-US" sz="1600" dirty="0">
                <a:cs typeface="Arial" panose="020B0604020202020204" pitchFamily="34" charset="0"/>
              </a:rPr>
              <a:t>atmospheres</a:t>
            </a:r>
            <a:r>
              <a:rPr lang="sv-SE" altLang="en-US" sz="1600" dirty="0">
                <a:cs typeface="Arial" panose="020B0604020202020204" pitchFamily="34" charset="0"/>
              </a:rPr>
              <a:t> on different </a:t>
            </a:r>
            <a:r>
              <a:rPr lang="en-US" altLang="en-US" sz="1600" dirty="0">
                <a:cs typeface="Arial" panose="020B0604020202020204" pitchFamily="34" charset="0"/>
              </a:rPr>
              <a:t>substrates</a:t>
            </a:r>
            <a:r>
              <a:rPr lang="sv-SE" altLang="en-US" sz="1600" dirty="0">
                <a:cs typeface="Arial" panose="020B0604020202020204" pitchFamily="34" charset="0"/>
              </a:rPr>
              <a:t> (W, QCM, Mo, Si, C, and </a:t>
            </a:r>
            <a:r>
              <a:rPr lang="sv-SE" altLang="en-US" sz="1600" dirty="0" err="1">
                <a:cs typeface="Arial" panose="020B0604020202020204" pitchFamily="34" charset="0"/>
              </a:rPr>
              <a:t>MgO</a:t>
            </a:r>
            <a:r>
              <a:rPr lang="sv-SE" altLang="en-US" sz="1600" dirty="0">
                <a:cs typeface="Arial" panose="020B0604020202020204" pitchFamily="34" charset="0"/>
              </a:rPr>
              <a:t>), </a:t>
            </a:r>
            <a:r>
              <a:rPr lang="en-US" altLang="en-US" sz="1600" dirty="0">
                <a:cs typeface="Arial" panose="020B0604020202020204" pitchFamily="34" charset="0"/>
              </a:rPr>
              <a:t>followed</a:t>
            </a:r>
            <a:r>
              <a:rPr lang="sv-SE" altLang="en-US" sz="1600" dirty="0">
                <a:cs typeface="Arial" panose="020B0604020202020204" pitchFamily="34" charset="0"/>
              </a:rPr>
              <a:t> by </a:t>
            </a:r>
            <a:r>
              <a:rPr lang="en-US" altLang="en-US" sz="1600" dirty="0">
                <a:cs typeface="Arial" panose="020B0604020202020204" pitchFamily="34" charset="0"/>
              </a:rPr>
              <a:t>characterization</a:t>
            </a:r>
            <a:r>
              <a:rPr lang="sv-SE" altLang="en-US" sz="1600" dirty="0">
                <a:cs typeface="Arial" panose="020B0604020202020204" pitchFamily="34" charset="0"/>
              </a:rPr>
              <a:t> (IBA, SEM, TEM+EDX).</a:t>
            </a:r>
            <a:endParaRPr lang="en-US" altLang="en-US" sz="1600" dirty="0">
              <a:cs typeface="Arial" panose="020B0604020202020204" pitchFamily="34" charset="0"/>
            </a:endParaRPr>
          </a:p>
          <a:p>
            <a:endParaRPr lang="en-US" altLang="en-US" sz="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spcBef>
                <a:spcPts val="600"/>
              </a:spcBef>
              <a:buFont typeface="Wingdings" panose="05000000000000000000" pitchFamily="2" charset="2"/>
              <a:buChar char="§"/>
            </a:pPr>
            <a:r>
              <a:rPr lang="en-US" altLang="en-US" sz="1600" b="1" dirty="0">
                <a:cs typeface="Arial" panose="020B0604020202020204" pitchFamily="34" charset="0"/>
              </a:rPr>
              <a:t>B and B+W deposited in </a:t>
            </a:r>
            <a:r>
              <a:rPr lang="en-US" altLang="en-US" sz="1600" b="1" dirty="0" err="1">
                <a:cs typeface="Arial" panose="020B0604020202020204" pitchFamily="34" charset="0"/>
              </a:rPr>
              <a:t>Ar</a:t>
            </a:r>
            <a:r>
              <a:rPr lang="en-US" altLang="en-US" sz="1600" b="1" dirty="0">
                <a:cs typeface="Arial" panose="020B0604020202020204" pitchFamily="34" charset="0"/>
              </a:rPr>
              <a:t> atmosphere (120-220 nm):</a:t>
            </a:r>
          </a:p>
          <a:p>
            <a:pPr marL="742950" lvl="1" indent="-285750">
              <a:buFont typeface="Arial" panose="020B0604020202020204" pitchFamily="34" charset="0"/>
              <a:buChar char="•"/>
            </a:pPr>
            <a:r>
              <a:rPr lang="en-US" altLang="en-US" sz="1600" dirty="0">
                <a:cs typeface="Arial" panose="020B0604020202020204" pitchFamily="34" charset="0"/>
              </a:rPr>
              <a:t>Low contamination levels (B&gt;95 at.%) – amorphous samples</a:t>
            </a:r>
          </a:p>
          <a:p>
            <a:pPr marL="742950" lvl="1" indent="-285750">
              <a:buFont typeface="Arial" panose="020B0604020202020204" pitchFamily="34" charset="0"/>
              <a:buChar char="•"/>
            </a:pPr>
            <a:r>
              <a:rPr lang="en-US" altLang="en-US" sz="1600" dirty="0">
                <a:cs typeface="Arial" panose="020B0604020202020204" pitchFamily="34" charset="0"/>
              </a:rPr>
              <a:t>Stable in vacuum – but peeling off in air in the case of B layers </a:t>
            </a:r>
          </a:p>
          <a:p>
            <a:pPr marL="742950" lvl="1" indent="-285750">
              <a:buFont typeface="Arial" panose="020B0604020202020204" pitchFamily="34" charset="0"/>
              <a:buChar char="•"/>
            </a:pPr>
            <a:r>
              <a:rPr lang="en-US" altLang="en-US" sz="1600" dirty="0">
                <a:cs typeface="Arial" panose="020B0604020202020204" pitchFamily="34" charset="0"/>
              </a:rPr>
              <a:t>Stable B+W layers on W (high B/W ratios will be tested)</a:t>
            </a:r>
          </a:p>
          <a:p>
            <a:pPr lvl="1"/>
            <a:endParaRPr lang="en-US" altLang="en-US" sz="600" dirty="0">
              <a:cs typeface="Arial" panose="020B0604020202020204" pitchFamily="34" charset="0"/>
            </a:endParaRPr>
          </a:p>
          <a:p>
            <a:pPr marL="171450" indent="-171450">
              <a:buFont typeface="Wingdings" panose="05000000000000000000" pitchFamily="2" charset="2"/>
              <a:buChar char="§"/>
            </a:pPr>
            <a:r>
              <a:rPr lang="en-US" altLang="en-US" sz="1600" b="1" dirty="0">
                <a:cs typeface="Arial" panose="020B0604020202020204" pitchFamily="34" charset="0"/>
              </a:rPr>
              <a:t>B and B+W deposited in Ar+D</a:t>
            </a:r>
            <a:r>
              <a:rPr lang="en-US" altLang="en-US" sz="1600" b="1" baseline="-25000" dirty="0">
                <a:cs typeface="Arial" panose="020B0604020202020204" pitchFamily="34" charset="0"/>
              </a:rPr>
              <a:t>2</a:t>
            </a:r>
            <a:r>
              <a:rPr lang="en-US" altLang="en-US" sz="1600" b="1" dirty="0">
                <a:cs typeface="Arial" panose="020B0604020202020204" pitchFamily="34" charset="0"/>
              </a:rPr>
              <a:t> atmosphere (100-150 nm):</a:t>
            </a:r>
          </a:p>
          <a:p>
            <a:pPr marL="742950" lvl="1" indent="-285750">
              <a:buFont typeface="Arial" panose="020B0604020202020204" pitchFamily="34" charset="0"/>
              <a:buChar char="•"/>
            </a:pPr>
            <a:r>
              <a:rPr lang="en-US" altLang="en-US" sz="1600" dirty="0">
                <a:cs typeface="Arial" panose="020B0604020202020204" pitchFamily="34" charset="0"/>
              </a:rPr>
              <a:t>D concentration scales with B/W ratio (up to 5.8 at.% of D)</a:t>
            </a:r>
          </a:p>
          <a:p>
            <a:pPr marL="742950" lvl="1" indent="-285750">
              <a:buFont typeface="Arial" panose="020B0604020202020204" pitchFamily="34" charset="0"/>
              <a:buChar char="•"/>
            </a:pPr>
            <a:r>
              <a:rPr lang="en-US" altLang="en-US" sz="1600" dirty="0">
                <a:cs typeface="Arial" panose="020B0604020202020204" pitchFamily="34" charset="0"/>
              </a:rPr>
              <a:t>No peeling observed for any film/substrate (up to 73 at.% of B)</a:t>
            </a:r>
          </a:p>
          <a:p>
            <a:pPr marL="742950" lvl="1" indent="-285750">
              <a:buFont typeface="Arial" panose="020B0604020202020204" pitchFamily="34" charset="0"/>
              <a:buChar char="•"/>
            </a:pPr>
            <a:r>
              <a:rPr lang="en-US" altLang="en-US" sz="1600" dirty="0">
                <a:cs typeface="Arial" panose="020B0604020202020204" pitchFamily="34" charset="0"/>
              </a:rPr>
              <a:t>Boron layer (no W) present the highest O content (10 at.% of O)</a:t>
            </a:r>
          </a:p>
          <a:p>
            <a:pPr marL="628650" lvl="1" indent="-171450">
              <a:buFont typeface="Wingdings" panose="05000000000000000000" pitchFamily="2" charset="2"/>
              <a:buChar char="§"/>
            </a:pPr>
            <a:endParaRPr lang="en-US" altLang="en-US" sz="1600" dirty="0">
              <a:cs typeface="Arial" panose="020B0604020202020204" pitchFamily="34" charset="0"/>
            </a:endParaRPr>
          </a:p>
        </p:txBody>
      </p:sp>
      <p:grpSp>
        <p:nvGrpSpPr>
          <p:cNvPr id="8" name="Group 7">
            <a:extLst>
              <a:ext uri="{FF2B5EF4-FFF2-40B4-BE49-F238E27FC236}">
                <a16:creationId xmlns:a16="http://schemas.microsoft.com/office/drawing/2014/main" id="{8ECA91F5-0DB3-0ED8-07EE-4F99FBC33730}"/>
              </a:ext>
            </a:extLst>
          </p:cNvPr>
          <p:cNvGrpSpPr/>
          <p:nvPr/>
        </p:nvGrpSpPr>
        <p:grpSpPr>
          <a:xfrm>
            <a:off x="6599630" y="2649914"/>
            <a:ext cx="5055783" cy="3077854"/>
            <a:chOff x="-414583" y="20537682"/>
            <a:chExt cx="8791632" cy="5408418"/>
          </a:xfrm>
        </p:grpSpPr>
        <p:pic>
          <p:nvPicPr>
            <p:cNvPr id="9" name="Picture 8">
              <a:extLst>
                <a:ext uri="{FF2B5EF4-FFF2-40B4-BE49-F238E27FC236}">
                  <a16:creationId xmlns:a16="http://schemas.microsoft.com/office/drawing/2014/main" id="{6909AD5B-0700-BA77-E764-C41A94B24536}"/>
                </a:ext>
              </a:extLst>
            </p:cNvPr>
            <p:cNvPicPr>
              <a:picLocks noChangeAspect="1"/>
            </p:cNvPicPr>
            <p:nvPr/>
          </p:nvPicPr>
          <p:blipFill rotWithShape="1">
            <a:blip r:embed="rId2">
              <a:extLst>
                <a:ext uri="{28A0092B-C50C-407E-A947-70E740481C1C}">
                  <a14:useLocalDpi xmlns:a14="http://schemas.microsoft.com/office/drawing/2010/main" val="0"/>
                </a:ext>
              </a:extLst>
            </a:blip>
            <a:srcRect r="18208"/>
            <a:stretch/>
          </p:blipFill>
          <p:spPr>
            <a:xfrm>
              <a:off x="-172070" y="20537682"/>
              <a:ext cx="8549119" cy="4854533"/>
            </a:xfrm>
            <a:prstGeom prst="rect">
              <a:avLst/>
            </a:prstGeom>
          </p:spPr>
        </p:pic>
        <p:sp>
          <p:nvSpPr>
            <p:cNvPr id="10" name="TextBox 9">
              <a:extLst>
                <a:ext uri="{FF2B5EF4-FFF2-40B4-BE49-F238E27FC236}">
                  <a16:creationId xmlns:a16="http://schemas.microsoft.com/office/drawing/2014/main" id="{930ADC0E-3476-36AA-292F-952AC81E20F6}"/>
                </a:ext>
              </a:extLst>
            </p:cNvPr>
            <p:cNvSpPr txBox="1"/>
            <p:nvPr/>
          </p:nvSpPr>
          <p:spPr>
            <a:xfrm>
              <a:off x="3169074" y="25360879"/>
              <a:ext cx="2571012" cy="585221"/>
            </a:xfrm>
            <a:prstGeom prst="rect">
              <a:avLst/>
            </a:prstGeom>
            <a:noFill/>
          </p:spPr>
          <p:txBody>
            <a:bodyPr wrap="none" rtlCol="0">
              <a:spAutoFit/>
            </a:bodyPr>
            <a:lstStyle/>
            <a:p>
              <a:r>
                <a:rPr lang="en-US" dirty="0"/>
                <a:t>Energy channel</a:t>
              </a:r>
            </a:p>
          </p:txBody>
        </p:sp>
        <p:sp>
          <p:nvSpPr>
            <p:cNvPr id="11" name="TextBox 10">
              <a:extLst>
                <a:ext uri="{FF2B5EF4-FFF2-40B4-BE49-F238E27FC236}">
                  <a16:creationId xmlns:a16="http://schemas.microsoft.com/office/drawing/2014/main" id="{68042336-1F15-0005-71B9-A89064A27B36}"/>
                </a:ext>
              </a:extLst>
            </p:cNvPr>
            <p:cNvSpPr txBox="1"/>
            <p:nvPr/>
          </p:nvSpPr>
          <p:spPr>
            <a:xfrm rot="16200000">
              <a:off x="-1181416" y="22672338"/>
              <a:ext cx="2118888" cy="585222"/>
            </a:xfrm>
            <a:prstGeom prst="rect">
              <a:avLst/>
            </a:prstGeom>
            <a:noFill/>
          </p:spPr>
          <p:txBody>
            <a:bodyPr wrap="none" rtlCol="0">
              <a:spAutoFit/>
            </a:bodyPr>
            <a:lstStyle/>
            <a:p>
              <a:r>
                <a:rPr lang="en-US" dirty="0" err="1"/>
                <a:t>ToF</a:t>
              </a:r>
              <a:r>
                <a:rPr lang="en-US" dirty="0"/>
                <a:t>-channel</a:t>
              </a:r>
            </a:p>
          </p:txBody>
        </p:sp>
        <p:sp>
          <p:nvSpPr>
            <p:cNvPr id="12" name="TextBox 11">
              <a:extLst>
                <a:ext uri="{FF2B5EF4-FFF2-40B4-BE49-F238E27FC236}">
                  <a16:creationId xmlns:a16="http://schemas.microsoft.com/office/drawing/2014/main" id="{E10080D1-500F-2308-8B76-080114C296EC}"/>
                </a:ext>
              </a:extLst>
            </p:cNvPr>
            <p:cNvSpPr txBox="1"/>
            <p:nvPr/>
          </p:nvSpPr>
          <p:spPr>
            <a:xfrm>
              <a:off x="774105" y="20688480"/>
              <a:ext cx="523754" cy="585221"/>
            </a:xfrm>
            <a:prstGeom prst="rect">
              <a:avLst/>
            </a:prstGeom>
            <a:noFill/>
          </p:spPr>
          <p:txBody>
            <a:bodyPr wrap="none" rtlCol="0">
              <a:spAutoFit/>
            </a:bodyPr>
            <a:lstStyle/>
            <a:p>
              <a:r>
                <a:rPr lang="en-US" b="1" dirty="0"/>
                <a:t>D</a:t>
              </a:r>
            </a:p>
          </p:txBody>
        </p:sp>
        <p:sp>
          <p:nvSpPr>
            <p:cNvPr id="13" name="TextBox 12">
              <a:extLst>
                <a:ext uri="{FF2B5EF4-FFF2-40B4-BE49-F238E27FC236}">
                  <a16:creationId xmlns:a16="http://schemas.microsoft.com/office/drawing/2014/main" id="{D3163FBF-41CD-69E2-56D1-D52E8095F46E}"/>
                </a:ext>
              </a:extLst>
            </p:cNvPr>
            <p:cNvSpPr txBox="1"/>
            <p:nvPr/>
          </p:nvSpPr>
          <p:spPr>
            <a:xfrm>
              <a:off x="1380558" y="20660576"/>
              <a:ext cx="747276" cy="585221"/>
            </a:xfrm>
            <a:prstGeom prst="rect">
              <a:avLst/>
            </a:prstGeom>
            <a:noFill/>
          </p:spPr>
          <p:txBody>
            <a:bodyPr wrap="none" rtlCol="0">
              <a:spAutoFit/>
            </a:bodyPr>
            <a:lstStyle/>
            <a:p>
              <a:r>
                <a:rPr lang="en-US" b="1" baseline="30000" dirty="0"/>
                <a:t>10</a:t>
              </a:r>
              <a:r>
                <a:rPr lang="en-US" b="1" dirty="0"/>
                <a:t>B</a:t>
              </a:r>
            </a:p>
          </p:txBody>
        </p:sp>
        <p:sp>
          <p:nvSpPr>
            <p:cNvPr id="14" name="TextBox 13">
              <a:extLst>
                <a:ext uri="{FF2B5EF4-FFF2-40B4-BE49-F238E27FC236}">
                  <a16:creationId xmlns:a16="http://schemas.microsoft.com/office/drawing/2014/main" id="{28B22730-F6AA-F064-F535-C5307BE402D8}"/>
                </a:ext>
              </a:extLst>
            </p:cNvPr>
            <p:cNvSpPr txBox="1"/>
            <p:nvPr/>
          </p:nvSpPr>
          <p:spPr>
            <a:xfrm>
              <a:off x="1970229" y="20660576"/>
              <a:ext cx="747276" cy="585221"/>
            </a:xfrm>
            <a:prstGeom prst="rect">
              <a:avLst/>
            </a:prstGeom>
            <a:noFill/>
          </p:spPr>
          <p:txBody>
            <a:bodyPr wrap="none" rtlCol="0">
              <a:spAutoFit/>
            </a:bodyPr>
            <a:lstStyle/>
            <a:p>
              <a:r>
                <a:rPr lang="en-US" b="1" baseline="30000" dirty="0"/>
                <a:t>11</a:t>
              </a:r>
              <a:r>
                <a:rPr lang="en-US" b="1" dirty="0"/>
                <a:t>B</a:t>
              </a:r>
            </a:p>
          </p:txBody>
        </p:sp>
        <p:sp>
          <p:nvSpPr>
            <p:cNvPr id="15" name="TextBox 14">
              <a:extLst>
                <a:ext uri="{FF2B5EF4-FFF2-40B4-BE49-F238E27FC236}">
                  <a16:creationId xmlns:a16="http://schemas.microsoft.com/office/drawing/2014/main" id="{4D040D94-4BF4-9B98-54D1-84C5EE9220DD}"/>
                </a:ext>
              </a:extLst>
            </p:cNvPr>
            <p:cNvSpPr txBox="1"/>
            <p:nvPr/>
          </p:nvSpPr>
          <p:spPr>
            <a:xfrm>
              <a:off x="2531604" y="20893231"/>
              <a:ext cx="538994" cy="585221"/>
            </a:xfrm>
            <a:prstGeom prst="rect">
              <a:avLst/>
            </a:prstGeom>
            <a:noFill/>
          </p:spPr>
          <p:txBody>
            <a:bodyPr wrap="none" rtlCol="0">
              <a:spAutoFit/>
            </a:bodyPr>
            <a:lstStyle/>
            <a:p>
              <a:r>
                <a:rPr lang="en-US" b="1" dirty="0"/>
                <a:t>O</a:t>
              </a:r>
            </a:p>
          </p:txBody>
        </p:sp>
        <p:sp>
          <p:nvSpPr>
            <p:cNvPr id="16" name="TextBox 15">
              <a:extLst>
                <a:ext uri="{FF2B5EF4-FFF2-40B4-BE49-F238E27FC236}">
                  <a16:creationId xmlns:a16="http://schemas.microsoft.com/office/drawing/2014/main" id="{72F0AE9D-D856-CF4B-0CE7-8258E598C6CA}"/>
                </a:ext>
              </a:extLst>
            </p:cNvPr>
            <p:cNvSpPr txBox="1"/>
            <p:nvPr/>
          </p:nvSpPr>
          <p:spPr>
            <a:xfrm>
              <a:off x="2035493" y="22272622"/>
              <a:ext cx="554234" cy="585221"/>
            </a:xfrm>
            <a:prstGeom prst="rect">
              <a:avLst/>
            </a:prstGeom>
            <a:noFill/>
          </p:spPr>
          <p:txBody>
            <a:bodyPr wrap="none" rtlCol="0">
              <a:spAutoFit/>
            </a:bodyPr>
            <a:lstStyle/>
            <a:p>
              <a:r>
                <a:rPr lang="en-US" b="1" dirty="0"/>
                <a:t>Si</a:t>
              </a:r>
            </a:p>
          </p:txBody>
        </p:sp>
        <p:sp>
          <p:nvSpPr>
            <p:cNvPr id="17" name="TextBox 16">
              <a:extLst>
                <a:ext uri="{FF2B5EF4-FFF2-40B4-BE49-F238E27FC236}">
                  <a16:creationId xmlns:a16="http://schemas.microsoft.com/office/drawing/2014/main" id="{14F88D7A-0129-8312-722F-3734E0DF1759}"/>
                </a:ext>
              </a:extLst>
            </p:cNvPr>
            <p:cNvSpPr txBox="1"/>
            <p:nvPr/>
          </p:nvSpPr>
          <p:spPr>
            <a:xfrm>
              <a:off x="4454581" y="21986728"/>
              <a:ext cx="1923306" cy="585221"/>
            </a:xfrm>
            <a:prstGeom prst="rect">
              <a:avLst/>
            </a:prstGeom>
            <a:noFill/>
          </p:spPr>
          <p:txBody>
            <a:bodyPr wrap="none" rtlCol="0">
              <a:spAutoFit/>
            </a:bodyPr>
            <a:lstStyle/>
            <a:p>
              <a:r>
                <a:rPr lang="en-US" b="1" dirty="0"/>
                <a:t>Scattered I</a:t>
              </a:r>
            </a:p>
          </p:txBody>
        </p:sp>
        <p:sp>
          <p:nvSpPr>
            <p:cNvPr id="18" name="TextBox 17">
              <a:extLst>
                <a:ext uri="{FF2B5EF4-FFF2-40B4-BE49-F238E27FC236}">
                  <a16:creationId xmlns:a16="http://schemas.microsoft.com/office/drawing/2014/main" id="{E4056484-0BBB-A9D7-5751-F979DC210B72}"/>
                </a:ext>
              </a:extLst>
            </p:cNvPr>
            <p:cNvSpPr txBox="1"/>
            <p:nvPr/>
          </p:nvSpPr>
          <p:spPr>
            <a:xfrm>
              <a:off x="4934695" y="23679722"/>
              <a:ext cx="625355" cy="585221"/>
            </a:xfrm>
            <a:prstGeom prst="rect">
              <a:avLst/>
            </a:prstGeom>
            <a:noFill/>
          </p:spPr>
          <p:txBody>
            <a:bodyPr wrap="none" rtlCol="0">
              <a:spAutoFit/>
            </a:bodyPr>
            <a:lstStyle/>
            <a:p>
              <a:r>
                <a:rPr lang="en-US" b="1" dirty="0"/>
                <a:t>W</a:t>
              </a:r>
            </a:p>
          </p:txBody>
        </p:sp>
      </p:grpSp>
      <p:sp>
        <p:nvSpPr>
          <p:cNvPr id="19" name="TextBox 18">
            <a:extLst>
              <a:ext uri="{FF2B5EF4-FFF2-40B4-BE49-F238E27FC236}">
                <a16:creationId xmlns:a16="http://schemas.microsoft.com/office/drawing/2014/main" id="{84946E57-32F4-8FFE-AF57-87F49C112B88}"/>
              </a:ext>
            </a:extLst>
          </p:cNvPr>
          <p:cNvSpPr txBox="1"/>
          <p:nvPr/>
        </p:nvSpPr>
        <p:spPr bwMode="auto">
          <a:xfrm>
            <a:off x="10239090" y="6175029"/>
            <a:ext cx="1939955" cy="338554"/>
          </a:xfrm>
          <a:prstGeom prst="rect">
            <a:avLst/>
          </a:prstGeom>
          <a:noFill/>
        </p:spPr>
        <p:txBody>
          <a:bodyPr wrap="none" rtlCol="0">
            <a:spAutoFit/>
          </a:bodyPr>
          <a:lstStyle/>
          <a:p>
            <a:r>
              <a:rPr lang="fi-FI" sz="1600" b="1" dirty="0"/>
              <a:t>E. Pitthan Filho et al.</a:t>
            </a:r>
          </a:p>
        </p:txBody>
      </p:sp>
    </p:spTree>
    <p:extLst>
      <p:ext uri="{BB962C8B-B14F-4D97-AF65-F5344CB8AC3E}">
        <p14:creationId xmlns:p14="http://schemas.microsoft.com/office/powerpoint/2010/main" val="3951965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E344D1-6851-731F-60B1-DCE9B504AA1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5D9BC25-8D01-9071-BC90-1975A405CB1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43</a:t>
            </a:fld>
            <a:endParaRPr lang="en-GB">
              <a:solidFill>
                <a:prstClr val="white"/>
              </a:solidFill>
            </a:endParaRPr>
          </a:p>
        </p:txBody>
      </p:sp>
      <p:sp>
        <p:nvSpPr>
          <p:cNvPr id="5" name="Textfeld 2">
            <a:extLst>
              <a:ext uri="{FF2B5EF4-FFF2-40B4-BE49-F238E27FC236}">
                <a16:creationId xmlns:a16="http://schemas.microsoft.com/office/drawing/2014/main" id="{4B35F985-8C7E-E525-C219-FB96A371684C}"/>
              </a:ext>
            </a:extLst>
          </p:cNvPr>
          <p:cNvSpPr txBox="1"/>
          <p:nvPr/>
        </p:nvSpPr>
        <p:spPr>
          <a:xfrm>
            <a:off x="246650"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B.B4.T-T004-D005</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
        <p:nvSpPr>
          <p:cNvPr id="7" name="Titre 1">
            <a:extLst>
              <a:ext uri="{FF2B5EF4-FFF2-40B4-BE49-F238E27FC236}">
                <a16:creationId xmlns:a16="http://schemas.microsoft.com/office/drawing/2014/main" id="{E587C243-E73D-71FA-685F-6400611669A2}"/>
              </a:ext>
            </a:extLst>
          </p:cNvPr>
          <p:cNvSpPr>
            <a:spLocks noGrp="1"/>
          </p:cNvSpPr>
          <p:nvPr>
            <p:ph type="title"/>
          </p:nvPr>
        </p:nvSpPr>
        <p:spPr>
          <a:xfrm>
            <a:off x="983432" y="192515"/>
            <a:ext cx="10871400" cy="457200"/>
          </a:xfrm>
        </p:spPr>
        <p:txBody>
          <a:bodyPr/>
          <a:lstStyle/>
          <a:p>
            <a:r>
              <a:rPr lang="fr-FR" sz="2400" dirty="0"/>
              <a:t>SP B.4: </a:t>
            </a:r>
            <a:r>
              <a:rPr lang="en-US" sz="2400" dirty="0"/>
              <a:t>Raman analyses of selected B reference samples (CEA)</a:t>
            </a:r>
            <a:br>
              <a:rPr lang="en-US" sz="2400" dirty="0"/>
            </a:br>
            <a:r>
              <a:rPr lang="en-US" sz="2400" dirty="0"/>
              <a:t>SP B.4: SEM and SIMS analyses of selected B and W reference samples (CIEMAT)</a:t>
            </a:r>
            <a:endParaRPr lang="fr-FR" sz="2400" dirty="0"/>
          </a:p>
        </p:txBody>
      </p:sp>
      <p:sp>
        <p:nvSpPr>
          <p:cNvPr id="8" name="TextBox 7">
            <a:extLst>
              <a:ext uri="{FF2B5EF4-FFF2-40B4-BE49-F238E27FC236}">
                <a16:creationId xmlns:a16="http://schemas.microsoft.com/office/drawing/2014/main" id="{68EF5269-BC1C-A374-3365-A7FE10FA98FA}"/>
              </a:ext>
            </a:extLst>
          </p:cNvPr>
          <p:cNvSpPr txBox="1"/>
          <p:nvPr/>
        </p:nvSpPr>
        <p:spPr bwMode="auto">
          <a:xfrm>
            <a:off x="533964" y="1917812"/>
            <a:ext cx="11094820" cy="646331"/>
          </a:xfrm>
          <a:prstGeom prst="rect">
            <a:avLst/>
          </a:prstGeom>
          <a:noFill/>
        </p:spPr>
        <p:txBody>
          <a:bodyPr wrap="square" rtlCol="0">
            <a:spAutoFit/>
          </a:bodyPr>
          <a:lstStyle/>
          <a:p>
            <a:r>
              <a:rPr lang="fi-FI" b="1" dirty="0" err="1"/>
              <a:t>These</a:t>
            </a:r>
            <a:r>
              <a:rPr lang="fi-FI" b="1" dirty="0"/>
              <a:t> </a:t>
            </a:r>
            <a:r>
              <a:rPr lang="fi-FI" b="1" dirty="0" err="1"/>
              <a:t>tasks</a:t>
            </a:r>
            <a:r>
              <a:rPr lang="fi-FI" b="1" dirty="0"/>
              <a:t> </a:t>
            </a:r>
            <a:r>
              <a:rPr lang="fi-FI" b="1" dirty="0" err="1"/>
              <a:t>are</a:t>
            </a:r>
            <a:r>
              <a:rPr lang="fi-FI" b="1" dirty="0"/>
              <a:t> </a:t>
            </a:r>
            <a:r>
              <a:rPr lang="fi-FI" b="1" dirty="0" err="1"/>
              <a:t>pending</a:t>
            </a:r>
            <a:r>
              <a:rPr lang="fi-FI" b="1" dirty="0"/>
              <a:t> for </a:t>
            </a:r>
            <a:r>
              <a:rPr lang="fi-FI" b="1" dirty="0" err="1"/>
              <a:t>submission</a:t>
            </a:r>
            <a:r>
              <a:rPr lang="fi-FI" b="1" dirty="0"/>
              <a:t> of B and W </a:t>
            </a:r>
            <a:r>
              <a:rPr lang="fi-FI" b="1" dirty="0" err="1"/>
              <a:t>reference</a:t>
            </a:r>
            <a:r>
              <a:rPr lang="fi-FI" b="1" dirty="0"/>
              <a:t> </a:t>
            </a:r>
            <a:r>
              <a:rPr lang="fi-FI" b="1" dirty="0" err="1"/>
              <a:t>samples</a:t>
            </a:r>
            <a:r>
              <a:rPr lang="fi-FI" b="1" dirty="0"/>
              <a:t> for </a:t>
            </a:r>
            <a:r>
              <a:rPr lang="fi-FI" b="1" dirty="0" err="1"/>
              <a:t>analyses</a:t>
            </a:r>
            <a:r>
              <a:rPr lang="fi-FI" b="1" dirty="0"/>
              <a:t> – </a:t>
            </a:r>
            <a:r>
              <a:rPr lang="fi-FI" b="1" dirty="0" err="1"/>
              <a:t>first</a:t>
            </a:r>
            <a:r>
              <a:rPr lang="fi-FI" b="1" dirty="0"/>
              <a:t> W </a:t>
            </a:r>
            <a:r>
              <a:rPr lang="fi-FI" b="1" dirty="0" err="1"/>
              <a:t>batches</a:t>
            </a:r>
            <a:r>
              <a:rPr lang="fi-FI" b="1" dirty="0"/>
              <a:t> </a:t>
            </a:r>
            <a:r>
              <a:rPr lang="fi-FI" b="1" dirty="0" err="1"/>
              <a:t>only</a:t>
            </a:r>
            <a:r>
              <a:rPr lang="fi-FI" b="1" dirty="0"/>
              <a:t> </a:t>
            </a:r>
            <a:r>
              <a:rPr lang="fi-FI" b="1" dirty="0" err="1"/>
              <a:t>recently</a:t>
            </a:r>
            <a:r>
              <a:rPr lang="fi-FI" b="1" dirty="0"/>
              <a:t> </a:t>
            </a:r>
            <a:r>
              <a:rPr lang="fi-FI" b="1" dirty="0" err="1"/>
              <a:t>received</a:t>
            </a:r>
            <a:endParaRPr lang="fi-FI" b="1" dirty="0"/>
          </a:p>
        </p:txBody>
      </p:sp>
      <p:sp>
        <p:nvSpPr>
          <p:cNvPr id="2" name="Textfeld 2">
            <a:extLst>
              <a:ext uri="{FF2B5EF4-FFF2-40B4-BE49-F238E27FC236}">
                <a16:creationId xmlns:a16="http://schemas.microsoft.com/office/drawing/2014/main" id="{603024B9-8BC1-8451-6EF3-08AB5372232F}"/>
              </a:ext>
            </a:extLst>
          </p:cNvPr>
          <p:cNvSpPr txBox="1"/>
          <p:nvPr/>
        </p:nvSpPr>
        <p:spPr>
          <a:xfrm>
            <a:off x="5169820" y="5362337"/>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B.B4.T-T004-D006</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Tree>
    <p:extLst>
      <p:ext uri="{BB962C8B-B14F-4D97-AF65-F5344CB8AC3E}">
        <p14:creationId xmlns:p14="http://schemas.microsoft.com/office/powerpoint/2010/main" val="4032441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E344D1-6851-731F-60B1-DCE9B504AA1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5D9BC25-8D01-9071-BC90-1975A405CB1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44</a:t>
            </a:fld>
            <a:endParaRPr lang="en-GB">
              <a:solidFill>
                <a:prstClr val="white"/>
              </a:solidFill>
            </a:endParaRPr>
          </a:p>
        </p:txBody>
      </p:sp>
      <p:sp>
        <p:nvSpPr>
          <p:cNvPr id="5" name="Textfeld 2">
            <a:extLst>
              <a:ext uri="{FF2B5EF4-FFF2-40B4-BE49-F238E27FC236}">
                <a16:creationId xmlns:a16="http://schemas.microsoft.com/office/drawing/2014/main" id="{4B35F985-8C7E-E525-C219-FB96A371684C}"/>
              </a:ext>
            </a:extLst>
          </p:cNvPr>
          <p:cNvSpPr txBox="1"/>
          <p:nvPr/>
        </p:nvSpPr>
        <p:spPr>
          <a:xfrm>
            <a:off x="246650"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
        <p:nvSpPr>
          <p:cNvPr id="7" name="Titre 1">
            <a:extLst>
              <a:ext uri="{FF2B5EF4-FFF2-40B4-BE49-F238E27FC236}">
                <a16:creationId xmlns:a16="http://schemas.microsoft.com/office/drawing/2014/main" id="{E587C243-E73D-71FA-685F-6400611669A2}"/>
              </a:ext>
            </a:extLst>
          </p:cNvPr>
          <p:cNvSpPr>
            <a:spLocks noGrp="1"/>
          </p:cNvSpPr>
          <p:nvPr>
            <p:ph type="title"/>
          </p:nvPr>
        </p:nvSpPr>
        <p:spPr>
          <a:xfrm>
            <a:off x="983432" y="192515"/>
            <a:ext cx="10871400" cy="457200"/>
          </a:xfrm>
        </p:spPr>
        <p:txBody>
          <a:bodyPr/>
          <a:lstStyle/>
          <a:p>
            <a:r>
              <a:rPr lang="fr-FR" sz="2400" dirty="0"/>
              <a:t>SP B.4: </a:t>
            </a:r>
            <a:r>
              <a:rPr lang="en-US" sz="2400" dirty="0"/>
              <a:t>XPS and TDS analyses of selected B reference samples (JSI)</a:t>
            </a:r>
            <a:br>
              <a:rPr lang="en-US" sz="2400" dirty="0"/>
            </a:br>
            <a:r>
              <a:rPr lang="en-US" sz="2400" dirty="0"/>
              <a:t>SP B.4: SIMS measurements of selected B and W reference samples (VTT)</a:t>
            </a:r>
            <a:endParaRPr lang="fr-FR" sz="2400" dirty="0"/>
          </a:p>
        </p:txBody>
      </p:sp>
      <p:sp>
        <p:nvSpPr>
          <p:cNvPr id="8" name="TextBox 7">
            <a:extLst>
              <a:ext uri="{FF2B5EF4-FFF2-40B4-BE49-F238E27FC236}">
                <a16:creationId xmlns:a16="http://schemas.microsoft.com/office/drawing/2014/main" id="{68EF5269-BC1C-A374-3365-A7FE10FA98FA}"/>
              </a:ext>
            </a:extLst>
          </p:cNvPr>
          <p:cNvSpPr txBox="1"/>
          <p:nvPr/>
        </p:nvSpPr>
        <p:spPr bwMode="auto">
          <a:xfrm>
            <a:off x="533963" y="1917812"/>
            <a:ext cx="11114698" cy="1200329"/>
          </a:xfrm>
          <a:prstGeom prst="rect">
            <a:avLst/>
          </a:prstGeom>
          <a:noFill/>
        </p:spPr>
        <p:txBody>
          <a:bodyPr wrap="square" rtlCol="0">
            <a:spAutoFit/>
          </a:bodyPr>
          <a:lstStyle/>
          <a:p>
            <a:r>
              <a:rPr lang="fi-FI" b="1" dirty="0" err="1"/>
              <a:t>These</a:t>
            </a:r>
            <a:r>
              <a:rPr lang="fi-FI" b="1" dirty="0"/>
              <a:t> </a:t>
            </a:r>
            <a:r>
              <a:rPr lang="fi-FI" b="1" dirty="0" err="1"/>
              <a:t>tasks</a:t>
            </a:r>
            <a:r>
              <a:rPr lang="fi-FI" b="1" dirty="0"/>
              <a:t> </a:t>
            </a:r>
            <a:r>
              <a:rPr lang="fi-FI" b="1" dirty="0" err="1"/>
              <a:t>are</a:t>
            </a:r>
            <a:r>
              <a:rPr lang="fi-FI" b="1" dirty="0"/>
              <a:t> </a:t>
            </a:r>
            <a:r>
              <a:rPr lang="fi-FI" b="1" dirty="0" err="1"/>
              <a:t>pending</a:t>
            </a:r>
            <a:r>
              <a:rPr lang="fi-FI" b="1" dirty="0"/>
              <a:t> for </a:t>
            </a:r>
            <a:r>
              <a:rPr lang="fi-FI" b="1" dirty="0" err="1"/>
              <a:t>submission</a:t>
            </a:r>
            <a:r>
              <a:rPr lang="fi-FI" b="1" dirty="0"/>
              <a:t> of B and W </a:t>
            </a:r>
            <a:r>
              <a:rPr lang="fi-FI" b="1" dirty="0" err="1"/>
              <a:t>reference</a:t>
            </a:r>
            <a:r>
              <a:rPr lang="fi-FI" b="1" dirty="0"/>
              <a:t> </a:t>
            </a:r>
            <a:r>
              <a:rPr lang="fi-FI" b="1" dirty="0" err="1"/>
              <a:t>samples</a:t>
            </a:r>
            <a:r>
              <a:rPr lang="fi-FI" b="1" dirty="0"/>
              <a:t> for </a:t>
            </a:r>
            <a:r>
              <a:rPr lang="fi-FI" b="1" dirty="0" err="1"/>
              <a:t>analyses</a:t>
            </a:r>
            <a:r>
              <a:rPr lang="fi-FI" b="1" dirty="0"/>
              <a:t> – </a:t>
            </a:r>
            <a:r>
              <a:rPr lang="fi-FI" b="1" dirty="0" err="1"/>
              <a:t>first</a:t>
            </a:r>
            <a:r>
              <a:rPr lang="fi-FI" b="1" dirty="0"/>
              <a:t> W </a:t>
            </a:r>
            <a:r>
              <a:rPr lang="fi-FI" b="1" dirty="0" err="1"/>
              <a:t>batches</a:t>
            </a:r>
            <a:r>
              <a:rPr lang="fi-FI" b="1" dirty="0"/>
              <a:t> </a:t>
            </a:r>
            <a:r>
              <a:rPr lang="fi-FI" b="1" dirty="0" err="1"/>
              <a:t>only</a:t>
            </a:r>
            <a:r>
              <a:rPr lang="fi-FI" b="1" dirty="0"/>
              <a:t> </a:t>
            </a:r>
            <a:r>
              <a:rPr lang="fi-FI" b="1" dirty="0" err="1"/>
              <a:t>recently</a:t>
            </a:r>
            <a:r>
              <a:rPr lang="fi-FI" b="1" dirty="0"/>
              <a:t> </a:t>
            </a:r>
            <a:r>
              <a:rPr lang="fi-FI" b="1" dirty="0" err="1"/>
              <a:t>received</a:t>
            </a:r>
            <a:endParaRPr lang="fi-FI" b="1" dirty="0"/>
          </a:p>
          <a:p>
            <a:endParaRPr lang="fi-FI" b="1" dirty="0"/>
          </a:p>
          <a:p>
            <a:r>
              <a:rPr lang="fi-FI" b="1" dirty="0"/>
              <a:t>SIMS </a:t>
            </a:r>
            <a:r>
              <a:rPr lang="fi-FI" b="1" dirty="0" err="1"/>
              <a:t>measurements</a:t>
            </a:r>
            <a:r>
              <a:rPr lang="fi-FI" b="1" dirty="0"/>
              <a:t> </a:t>
            </a:r>
            <a:r>
              <a:rPr lang="fi-FI" b="1" dirty="0" err="1"/>
              <a:t>can</a:t>
            </a:r>
            <a:r>
              <a:rPr lang="fi-FI" b="1" dirty="0"/>
              <a:t> </a:t>
            </a:r>
            <a:r>
              <a:rPr lang="fi-FI" b="1" dirty="0" err="1"/>
              <a:t>only</a:t>
            </a:r>
            <a:r>
              <a:rPr lang="fi-FI" b="1" dirty="0"/>
              <a:t> </a:t>
            </a:r>
            <a:r>
              <a:rPr lang="fi-FI" b="1" dirty="0" err="1"/>
              <a:t>be</a:t>
            </a:r>
            <a:r>
              <a:rPr lang="fi-FI" b="1" dirty="0"/>
              <a:t> </a:t>
            </a:r>
            <a:r>
              <a:rPr lang="fi-FI" b="1" dirty="0" err="1"/>
              <a:t>done</a:t>
            </a:r>
            <a:r>
              <a:rPr lang="fi-FI" b="1" dirty="0"/>
              <a:t> </a:t>
            </a:r>
            <a:r>
              <a:rPr lang="fi-FI" b="1" dirty="0" err="1"/>
              <a:t>once</a:t>
            </a:r>
            <a:r>
              <a:rPr lang="fi-FI" b="1" dirty="0"/>
              <a:t> </a:t>
            </a:r>
            <a:r>
              <a:rPr lang="fi-FI" b="1" dirty="0" err="1"/>
              <a:t>the</a:t>
            </a:r>
            <a:r>
              <a:rPr lang="fi-FI" b="1" dirty="0"/>
              <a:t> </a:t>
            </a:r>
            <a:r>
              <a:rPr lang="fi-FI" b="1" dirty="0" err="1"/>
              <a:t>new</a:t>
            </a:r>
            <a:r>
              <a:rPr lang="fi-FI" b="1" dirty="0"/>
              <a:t> </a:t>
            </a:r>
            <a:r>
              <a:rPr lang="fi-FI" b="1" dirty="0" err="1"/>
              <a:t>equipment</a:t>
            </a:r>
            <a:r>
              <a:rPr lang="fi-FI" b="1" dirty="0"/>
              <a:t> </a:t>
            </a:r>
            <a:r>
              <a:rPr lang="fi-FI" b="1" dirty="0" err="1"/>
              <a:t>has</a:t>
            </a:r>
            <a:r>
              <a:rPr lang="fi-FI" b="1" dirty="0"/>
              <a:t> </a:t>
            </a:r>
            <a:r>
              <a:rPr lang="fi-FI" b="1" dirty="0" err="1"/>
              <a:t>arrived</a:t>
            </a:r>
            <a:r>
              <a:rPr lang="fi-FI" b="1" dirty="0"/>
              <a:t> in </a:t>
            </a:r>
            <a:r>
              <a:rPr lang="fi-FI" b="1" dirty="0" err="1"/>
              <a:t>February-March</a:t>
            </a:r>
            <a:r>
              <a:rPr lang="fi-FI" b="1" dirty="0"/>
              <a:t> 2025</a:t>
            </a:r>
          </a:p>
        </p:txBody>
      </p:sp>
      <p:sp>
        <p:nvSpPr>
          <p:cNvPr id="2" name="Textfeld 2">
            <a:extLst>
              <a:ext uri="{FF2B5EF4-FFF2-40B4-BE49-F238E27FC236}">
                <a16:creationId xmlns:a16="http://schemas.microsoft.com/office/drawing/2014/main" id="{603024B9-8BC1-8451-6EF3-08AB5372232F}"/>
              </a:ext>
            </a:extLst>
          </p:cNvPr>
          <p:cNvSpPr txBox="1"/>
          <p:nvPr/>
        </p:nvSpPr>
        <p:spPr>
          <a:xfrm>
            <a:off x="5169820" y="5362337"/>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B.B4.T-T004-D013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Tree>
    <p:extLst>
      <p:ext uri="{BB962C8B-B14F-4D97-AF65-F5344CB8AC3E}">
        <p14:creationId xmlns:p14="http://schemas.microsoft.com/office/powerpoint/2010/main" val="306641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E344D1-6851-731F-60B1-DCE9B504AA1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5D9BC25-8D01-9071-BC90-1975A405CB1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45</a:t>
            </a:fld>
            <a:endParaRPr lang="en-GB">
              <a:solidFill>
                <a:prstClr val="white"/>
              </a:solidFill>
            </a:endParaRPr>
          </a:p>
        </p:txBody>
      </p:sp>
      <p:sp>
        <p:nvSpPr>
          <p:cNvPr id="5" name="Textfeld 2">
            <a:extLst>
              <a:ext uri="{FF2B5EF4-FFF2-40B4-BE49-F238E27FC236}">
                <a16:creationId xmlns:a16="http://schemas.microsoft.com/office/drawing/2014/main" id="{4B35F985-8C7E-E525-C219-FB96A371684C}"/>
              </a:ext>
            </a:extLst>
          </p:cNvPr>
          <p:cNvSpPr txBox="1"/>
          <p:nvPr/>
        </p:nvSpPr>
        <p:spPr>
          <a:xfrm>
            <a:off x="246650"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B.B4.T-T004-D010</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7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
        <p:nvSpPr>
          <p:cNvPr id="7" name="Titre 1">
            <a:extLst>
              <a:ext uri="{FF2B5EF4-FFF2-40B4-BE49-F238E27FC236}">
                <a16:creationId xmlns:a16="http://schemas.microsoft.com/office/drawing/2014/main" id="{E587C243-E73D-71FA-685F-6400611669A2}"/>
              </a:ext>
            </a:extLst>
          </p:cNvPr>
          <p:cNvSpPr>
            <a:spLocks noGrp="1"/>
          </p:cNvSpPr>
          <p:nvPr>
            <p:ph type="title"/>
          </p:nvPr>
        </p:nvSpPr>
        <p:spPr>
          <a:xfrm>
            <a:off x="983432" y="192515"/>
            <a:ext cx="10871400" cy="457200"/>
          </a:xfrm>
        </p:spPr>
        <p:txBody>
          <a:bodyPr/>
          <a:lstStyle/>
          <a:p>
            <a:r>
              <a:rPr lang="fr-FR" sz="2400" dirty="0"/>
              <a:t>SP B.4: </a:t>
            </a:r>
            <a:r>
              <a:rPr lang="en-US" sz="2400" dirty="0"/>
              <a:t>Ion-beam and structural analyses of selected B reference samples (NCSRD)</a:t>
            </a:r>
            <a:br>
              <a:rPr lang="en-US" sz="2400" dirty="0"/>
            </a:br>
            <a:r>
              <a:rPr lang="en-US" sz="2400" dirty="0"/>
              <a:t>SP B.4: TOF-ERDA analyses of selected B and W reference samples (RBI)</a:t>
            </a:r>
            <a:endParaRPr lang="fr-FR" sz="2400" dirty="0"/>
          </a:p>
        </p:txBody>
      </p:sp>
      <p:sp>
        <p:nvSpPr>
          <p:cNvPr id="8" name="TextBox 7">
            <a:extLst>
              <a:ext uri="{FF2B5EF4-FFF2-40B4-BE49-F238E27FC236}">
                <a16:creationId xmlns:a16="http://schemas.microsoft.com/office/drawing/2014/main" id="{68EF5269-BC1C-A374-3365-A7FE10FA98FA}"/>
              </a:ext>
            </a:extLst>
          </p:cNvPr>
          <p:cNvSpPr txBox="1"/>
          <p:nvPr/>
        </p:nvSpPr>
        <p:spPr bwMode="auto">
          <a:xfrm>
            <a:off x="533963" y="1917812"/>
            <a:ext cx="11114698" cy="646331"/>
          </a:xfrm>
          <a:prstGeom prst="rect">
            <a:avLst/>
          </a:prstGeom>
          <a:noFill/>
        </p:spPr>
        <p:txBody>
          <a:bodyPr wrap="square" rtlCol="0">
            <a:spAutoFit/>
          </a:bodyPr>
          <a:lstStyle/>
          <a:p>
            <a:r>
              <a:rPr lang="fi-FI" b="1" dirty="0" err="1"/>
              <a:t>These</a:t>
            </a:r>
            <a:r>
              <a:rPr lang="fi-FI" b="1" dirty="0"/>
              <a:t> </a:t>
            </a:r>
            <a:r>
              <a:rPr lang="fi-FI" b="1" dirty="0" err="1"/>
              <a:t>tasks</a:t>
            </a:r>
            <a:r>
              <a:rPr lang="fi-FI" b="1" dirty="0"/>
              <a:t> </a:t>
            </a:r>
            <a:r>
              <a:rPr lang="fi-FI" b="1" dirty="0" err="1"/>
              <a:t>are</a:t>
            </a:r>
            <a:r>
              <a:rPr lang="fi-FI" b="1" dirty="0"/>
              <a:t> </a:t>
            </a:r>
            <a:r>
              <a:rPr lang="fi-FI" b="1" dirty="0" err="1"/>
              <a:t>pending</a:t>
            </a:r>
            <a:r>
              <a:rPr lang="fi-FI" b="1" dirty="0"/>
              <a:t> for </a:t>
            </a:r>
            <a:r>
              <a:rPr lang="fi-FI" b="1" dirty="0" err="1"/>
              <a:t>submission</a:t>
            </a:r>
            <a:r>
              <a:rPr lang="fi-FI" b="1" dirty="0"/>
              <a:t> of B </a:t>
            </a:r>
            <a:r>
              <a:rPr lang="fi-FI" b="1" dirty="0" err="1"/>
              <a:t>samples</a:t>
            </a:r>
            <a:r>
              <a:rPr lang="fi-FI" b="1" dirty="0"/>
              <a:t> and W </a:t>
            </a:r>
            <a:r>
              <a:rPr lang="fi-FI" b="1" dirty="0" err="1"/>
              <a:t>samples</a:t>
            </a:r>
            <a:r>
              <a:rPr lang="fi-FI" b="1" dirty="0"/>
              <a:t> for </a:t>
            </a:r>
            <a:r>
              <a:rPr lang="fi-FI" b="1" dirty="0" err="1"/>
              <a:t>analyses</a:t>
            </a:r>
            <a:r>
              <a:rPr lang="fi-FI" b="1" dirty="0"/>
              <a:t> – </a:t>
            </a:r>
            <a:r>
              <a:rPr lang="fi-FI" b="1" dirty="0" err="1"/>
              <a:t>first</a:t>
            </a:r>
            <a:r>
              <a:rPr lang="fi-FI" b="1" dirty="0"/>
              <a:t> W </a:t>
            </a:r>
            <a:r>
              <a:rPr lang="fi-FI" b="1" dirty="0" err="1"/>
              <a:t>batches</a:t>
            </a:r>
            <a:r>
              <a:rPr lang="fi-FI" b="1" dirty="0"/>
              <a:t> </a:t>
            </a:r>
            <a:r>
              <a:rPr lang="fi-FI" b="1" dirty="0" err="1"/>
              <a:t>only</a:t>
            </a:r>
            <a:r>
              <a:rPr lang="fi-FI" b="1" dirty="0"/>
              <a:t> </a:t>
            </a:r>
            <a:r>
              <a:rPr lang="fi-FI" b="1" dirty="0" err="1"/>
              <a:t>recently</a:t>
            </a:r>
            <a:r>
              <a:rPr lang="fi-FI" b="1" dirty="0"/>
              <a:t> </a:t>
            </a:r>
            <a:r>
              <a:rPr lang="fi-FI" b="1" dirty="0" err="1"/>
              <a:t>received</a:t>
            </a:r>
            <a:endParaRPr lang="fi-FI" b="1" dirty="0"/>
          </a:p>
        </p:txBody>
      </p:sp>
      <p:sp>
        <p:nvSpPr>
          <p:cNvPr id="2" name="Textfeld 2">
            <a:extLst>
              <a:ext uri="{FF2B5EF4-FFF2-40B4-BE49-F238E27FC236}">
                <a16:creationId xmlns:a16="http://schemas.microsoft.com/office/drawing/2014/main" id="{603024B9-8BC1-8451-6EF3-08AB5372232F}"/>
              </a:ext>
            </a:extLst>
          </p:cNvPr>
          <p:cNvSpPr txBox="1"/>
          <p:nvPr/>
        </p:nvSpPr>
        <p:spPr>
          <a:xfrm>
            <a:off x="5169820" y="5362337"/>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B.B4.T-T004-D011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5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Tree>
    <p:extLst>
      <p:ext uri="{BB962C8B-B14F-4D97-AF65-F5344CB8AC3E}">
        <p14:creationId xmlns:p14="http://schemas.microsoft.com/office/powerpoint/2010/main" val="1383237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8B4A36-D665-63CA-6A92-25196D5B77A9}"/>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27D2574-AEF0-062C-9AE9-CB10DC5FF38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46</a:t>
            </a:fld>
            <a:endParaRPr lang="en-GB">
              <a:solidFill>
                <a:prstClr val="white"/>
              </a:solidFill>
            </a:endParaRPr>
          </a:p>
        </p:txBody>
      </p:sp>
      <p:sp>
        <p:nvSpPr>
          <p:cNvPr id="5" name="TextBox 4">
            <a:extLst>
              <a:ext uri="{FF2B5EF4-FFF2-40B4-BE49-F238E27FC236}">
                <a16:creationId xmlns:a16="http://schemas.microsoft.com/office/drawing/2014/main" id="{C62E76A8-5EDB-BE87-6268-2C83583F2DAF}"/>
              </a:ext>
            </a:extLst>
          </p:cNvPr>
          <p:cNvSpPr txBox="1"/>
          <p:nvPr/>
        </p:nvSpPr>
        <p:spPr>
          <a:xfrm>
            <a:off x="971600" y="2355726"/>
            <a:ext cx="7075976" cy="461665"/>
          </a:xfrm>
          <a:prstGeom prst="rect">
            <a:avLst/>
          </a:prstGeom>
          <a:noFill/>
        </p:spPr>
        <p:txBody>
          <a:bodyPr wrap="none" rtlCol="0">
            <a:spAutoFit/>
          </a:bodyPr>
          <a:lstStyle/>
          <a:p>
            <a:r>
              <a:rPr lang="fi-FI" sz="2400" b="1" dirty="0">
                <a:solidFill>
                  <a:srgbClr val="0070C0"/>
                </a:solidFill>
              </a:rPr>
              <a:t>SP B.5 - </a:t>
            </a:r>
            <a:r>
              <a:rPr lang="en-US" sz="2400" b="1" dirty="0">
                <a:solidFill>
                  <a:srgbClr val="0070C0"/>
                </a:solidFill>
              </a:rPr>
              <a:t>Production of metallic dust in toroidal devices</a:t>
            </a:r>
          </a:p>
        </p:txBody>
      </p:sp>
    </p:spTree>
    <p:extLst>
      <p:ext uri="{BB962C8B-B14F-4D97-AF65-F5344CB8AC3E}">
        <p14:creationId xmlns:p14="http://schemas.microsoft.com/office/powerpoint/2010/main" val="3781101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FB3B5B-6FE1-80EE-EF28-87F837214B43}"/>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438AFD1-1D3C-FAB1-6868-6267F40DC41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47</a:t>
            </a:fld>
            <a:endParaRPr lang="en-GB">
              <a:solidFill>
                <a:prstClr val="white"/>
              </a:solidFill>
            </a:endParaRPr>
          </a:p>
        </p:txBody>
      </p:sp>
      <p:sp>
        <p:nvSpPr>
          <p:cNvPr id="5" name="Titre 1">
            <a:extLst>
              <a:ext uri="{FF2B5EF4-FFF2-40B4-BE49-F238E27FC236}">
                <a16:creationId xmlns:a16="http://schemas.microsoft.com/office/drawing/2014/main" id="{06C37E06-C7E0-8523-E9B6-98BC70FD3E82}"/>
              </a:ext>
            </a:extLst>
          </p:cNvPr>
          <p:cNvSpPr>
            <a:spLocks noGrp="1"/>
          </p:cNvSpPr>
          <p:nvPr>
            <p:ph type="title"/>
          </p:nvPr>
        </p:nvSpPr>
        <p:spPr>
          <a:xfrm>
            <a:off x="983432" y="192515"/>
            <a:ext cx="9451776" cy="457200"/>
          </a:xfrm>
        </p:spPr>
        <p:txBody>
          <a:bodyPr/>
          <a:lstStyle/>
          <a:p>
            <a:r>
              <a:rPr lang="fr-FR" dirty="0"/>
              <a:t>SP B.5 </a:t>
            </a:r>
            <a:r>
              <a:rPr lang="fr-FR" dirty="0" err="1"/>
              <a:t>deliverables</a:t>
            </a:r>
            <a:r>
              <a:rPr lang="fr-FR" dirty="0"/>
              <a:t> in 2024</a:t>
            </a:r>
          </a:p>
        </p:txBody>
      </p:sp>
      <p:graphicFrame>
        <p:nvGraphicFramePr>
          <p:cNvPr id="6" name="Tabelle 5">
            <a:extLst>
              <a:ext uri="{FF2B5EF4-FFF2-40B4-BE49-F238E27FC236}">
                <a16:creationId xmlns:a16="http://schemas.microsoft.com/office/drawing/2014/main" id="{B7FD4374-97CF-77B7-695E-8E6DAA649EBE}"/>
              </a:ext>
            </a:extLst>
          </p:cNvPr>
          <p:cNvGraphicFramePr>
            <a:graphicFrameLocks noGrp="1"/>
          </p:cNvGraphicFramePr>
          <p:nvPr>
            <p:extLst>
              <p:ext uri="{D42A27DB-BD31-4B8C-83A1-F6EECF244321}">
                <p14:modId xmlns:p14="http://schemas.microsoft.com/office/powerpoint/2010/main" val="102619205"/>
              </p:ext>
            </p:extLst>
          </p:nvPr>
        </p:nvGraphicFramePr>
        <p:xfrm>
          <a:off x="251520" y="846200"/>
          <a:ext cx="11799803" cy="5505704"/>
        </p:xfrm>
        <a:graphic>
          <a:graphicData uri="http://schemas.openxmlformats.org/drawingml/2006/table">
            <a:tbl>
              <a:tblPr firstRow="1" firstCol="1" bandRow="1">
                <a:tableStyleId>{5C22544A-7EE6-4342-B048-85BDC9FD1C3A}</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dirty="0">
                          <a:solidFill>
                            <a:srgbClr val="000000"/>
                          </a:solidFill>
                          <a:effectLst/>
                          <a:latin typeface="Calibri" panose="020F0502020204030204" pitchFamily="34" charset="0"/>
                          <a:ea typeface="SimSun" panose="02010600030101010101" pitchFamily="2" charset="-122"/>
                        </a:rPr>
                        <a:t>Database of the characteristics of produced W dust particles and comparison with data from tokamaks (IAP)</a:t>
                      </a:r>
                      <a:endParaRPr lang="de-DE" sz="1600" kern="1200" dirty="0">
                        <a:solidFill>
                          <a:schemeClr val="dk1"/>
                        </a:solidFill>
                        <a:effectLst/>
                        <a:latin typeface="+mn-lt"/>
                        <a:ea typeface="+mn-ea"/>
                        <a:cs typeface="+mn-cs"/>
                      </a:endParaRPr>
                    </a:p>
                  </a:txBody>
                  <a:tcPr marL="68580" marR="68580" marT="0" marB="0">
                    <a:solidFill>
                      <a:schemeClr val="accent5">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dirty="0">
                          <a:solidFill>
                            <a:srgbClr val="000000"/>
                          </a:solidFill>
                          <a:effectLst/>
                          <a:latin typeface="Calibri" panose="020F0502020204030204" pitchFamily="34" charset="0"/>
                          <a:ea typeface="SimSun" panose="02010600030101010101" pitchFamily="2" charset="-122"/>
                        </a:rPr>
                        <a:t>Database of the characteristics of produced B dust particles and comparison with data from tokamaks (IAP)</a:t>
                      </a:r>
                      <a:endParaRPr lang="de-DE" sz="1600" kern="1200" dirty="0">
                        <a:solidFill>
                          <a:schemeClr val="dk1"/>
                        </a:solidFill>
                        <a:effectLst/>
                        <a:latin typeface="+mn-lt"/>
                        <a:ea typeface="+mn-ea"/>
                        <a:cs typeface="+mn-cs"/>
                      </a:endParaRPr>
                    </a:p>
                  </a:txBody>
                  <a:tcPr marL="68580" marR="68580" marT="0" marB="0">
                    <a:solidFill>
                      <a:schemeClr val="accent5">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en-US"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Document on the characteristics and amount of dust generated on ASDEX Upgrade during past experimental campaigns and on the connection of arcing on dust production (MPG)</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978565712"/>
                  </a:ext>
                </a:extLst>
              </a:tr>
              <a:tr h="48841">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solidFill>
                            <a:srgbClr val="000000"/>
                          </a:solidFill>
                          <a:effectLst/>
                          <a:latin typeface="Calibri" panose="020F0502020204030204" pitchFamily="34" charset="0"/>
                          <a:ea typeface="SimSun" panose="02010600030101010101" pitchFamily="2" charset="-122"/>
                        </a:rPr>
                        <a:t>Document on the physical and remobilization characteristics of dust produced on ASDEX Upgrade and MAGNUM-PSI (VR)</a:t>
                      </a:r>
                      <a:endParaRPr lang="de-DE" sz="1600" kern="1200" dirty="0">
                        <a:solidFill>
                          <a:schemeClr val="dk1"/>
                        </a:solidFill>
                        <a:effectLst/>
                        <a:latin typeface="+mn-lt"/>
                        <a:ea typeface="+mn-ea"/>
                        <a:cs typeface="+mn-cs"/>
                      </a:endParaRPr>
                    </a:p>
                  </a:txBody>
                  <a:tcPr marL="68580" marR="68580" marT="0" marB="0">
                    <a:solidFill>
                      <a:schemeClr val="accent5">
                        <a:lumMod val="60000"/>
                        <a:lumOff val="40000"/>
                      </a:schemeClr>
                    </a:solidFill>
                  </a:tcPr>
                </a:tc>
                <a:extLst>
                  <a:ext uri="{0D108BD9-81ED-4DB2-BD59-A6C34878D82A}">
                    <a16:rowId xmlns:a16="http://schemas.microsoft.com/office/drawing/2014/main" val="2915481941"/>
                  </a:ext>
                </a:extLst>
              </a:tr>
              <a:tr h="48841">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Fracture and strentgh properties of B and W reference layers on W (UKAEA)</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2345630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4 PM</a:t>
                      </a:r>
                    </a:p>
                  </a:txBody>
                  <a:tcPr marL="68580" marR="68580" marT="0" marB="0">
                    <a:solidFill>
                      <a:srgbClr val="00B0F0"/>
                    </a:solidFill>
                  </a:tcPr>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dust samples originating from ASDEX Upgrade, WEST, and W7-X (RBI)</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4127906237"/>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300"/>
                        </a:spcAft>
                      </a:pPr>
                      <a:r>
                        <a:rPr lang="de-DE" sz="1600" kern="1200" dirty="0">
                          <a:solidFill>
                            <a:schemeClr val="tx1"/>
                          </a:solidFill>
                          <a:effectLst/>
                          <a:latin typeface="+mn-lt"/>
                          <a:ea typeface="+mn-ea"/>
                          <a:cs typeface="+mn-cs"/>
                        </a:rPr>
                        <a:t>D011</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3 PM</a:t>
                      </a:r>
                    </a:p>
                  </a:txBody>
                  <a:tcPr marL="68580" marR="68580" marT="0" marB="0">
                    <a:solidFill>
                      <a:srgbClr val="00B0F0"/>
                    </a:solidFill>
                  </a:tcPr>
                </a:tc>
                <a:tc>
                  <a:txBody>
                    <a:bodyPr/>
                    <a:lstStyle/>
                    <a:p>
                      <a:pP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Report on the properties, composition, and amounts of dust produced on WEST during the Phase 1 operations (CEA)</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4027925098"/>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D012</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2 PM</a:t>
                      </a:r>
                    </a:p>
                  </a:txBody>
                  <a:tcPr marL="68580" marR="68580" marT="0" marB="0">
                    <a:solidFill>
                      <a:srgbClr val="00B0F0"/>
                    </a:solidFill>
                  </a:tcPr>
                </a:tc>
                <a:tc>
                  <a:txBody>
                    <a:bodyPr/>
                    <a:lstStyle/>
                    <a:p>
                      <a:pPr>
                        <a:lnSpc>
                          <a:spcPct val="115000"/>
                        </a:lnSpc>
                        <a:spcBef>
                          <a:spcPts val="240"/>
                        </a:spcBef>
                        <a:spcAft>
                          <a:spcPts val="240"/>
                        </a:spcAft>
                        <a:tabLst>
                          <a:tab pos="-914400" algn="l"/>
                          <a:tab pos="228600" algn="l"/>
                        </a:tabLst>
                      </a:pPr>
                      <a:r>
                        <a:rPr lang="en-US"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and LIBS analyses of dust samples originating from ASDEX Upgrade, WEST, and W7-X (FZJ)</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1545367794"/>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D013</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3 PM</a:t>
                      </a:r>
                    </a:p>
                  </a:txBody>
                  <a:tcPr marL="68580" marR="68580" marT="0" marB="0">
                    <a:solidFill>
                      <a:srgbClr val="00B0F0"/>
                    </a:solidFill>
                  </a:tcPr>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analyses of the dust samples originating from WEST and W7-X (</a:t>
                      </a:r>
                      <a:r>
                        <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VR</a:t>
                      </a: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1317633708"/>
                  </a:ext>
                </a:extLst>
              </a:tr>
            </a:tbl>
          </a:graphicData>
        </a:graphic>
      </p:graphicFrame>
    </p:spTree>
    <p:extLst>
      <p:ext uri="{BB962C8B-B14F-4D97-AF65-F5344CB8AC3E}">
        <p14:creationId xmlns:p14="http://schemas.microsoft.com/office/powerpoint/2010/main" val="22392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644B3E-188E-7031-3E96-347A332DE977}"/>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5A948D0-7BD2-E5C1-7AE1-CC1AF48FF3A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48</a:t>
            </a:fld>
            <a:endParaRPr lang="en-GB">
              <a:solidFill>
                <a:prstClr val="white"/>
              </a:solidFill>
            </a:endParaRPr>
          </a:p>
        </p:txBody>
      </p:sp>
      <p:sp>
        <p:nvSpPr>
          <p:cNvPr id="5" name="Titre 1">
            <a:extLst>
              <a:ext uri="{FF2B5EF4-FFF2-40B4-BE49-F238E27FC236}">
                <a16:creationId xmlns:a16="http://schemas.microsoft.com/office/drawing/2014/main" id="{09C7B256-DAB8-5E95-B4D5-325CBD3E0C52}"/>
              </a:ext>
            </a:extLst>
          </p:cNvPr>
          <p:cNvSpPr>
            <a:spLocks noGrp="1"/>
          </p:cNvSpPr>
          <p:nvPr>
            <p:ph type="title"/>
          </p:nvPr>
        </p:nvSpPr>
        <p:spPr>
          <a:xfrm>
            <a:off x="983432" y="192515"/>
            <a:ext cx="10871400" cy="457200"/>
          </a:xfrm>
        </p:spPr>
        <p:txBody>
          <a:bodyPr/>
          <a:lstStyle/>
          <a:p>
            <a:r>
              <a:rPr lang="fr-FR" dirty="0"/>
              <a:t>SP B.5: </a:t>
            </a:r>
            <a:r>
              <a:rPr lang="en-US" sz="2800" dirty="0"/>
              <a:t>Production of W dust in the presence of water leaks </a:t>
            </a:r>
            <a:r>
              <a:rPr lang="en-US" dirty="0"/>
              <a:t>(IAP)</a:t>
            </a:r>
            <a:endParaRPr lang="fr-FR" dirty="0"/>
          </a:p>
        </p:txBody>
      </p:sp>
      <p:sp>
        <p:nvSpPr>
          <p:cNvPr id="6" name="Textfeld 2">
            <a:extLst>
              <a:ext uri="{FF2B5EF4-FFF2-40B4-BE49-F238E27FC236}">
                <a16:creationId xmlns:a16="http://schemas.microsoft.com/office/drawing/2014/main" id="{DD9B4AEA-9E93-1FE8-1EA5-E13B3507B7D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TSVV 7</a:t>
            </a:r>
          </a:p>
        </p:txBody>
      </p:sp>
      <p:sp>
        <p:nvSpPr>
          <p:cNvPr id="7" name="TextBox 6">
            <a:extLst>
              <a:ext uri="{FF2B5EF4-FFF2-40B4-BE49-F238E27FC236}">
                <a16:creationId xmlns:a16="http://schemas.microsoft.com/office/drawing/2014/main" id="{0E38AB8E-08CA-A23E-E4E0-78AC73A6DDA9}"/>
              </a:ext>
            </a:extLst>
          </p:cNvPr>
          <p:cNvSpPr txBox="1"/>
          <p:nvPr/>
        </p:nvSpPr>
        <p:spPr bwMode="auto">
          <a:xfrm>
            <a:off x="10616772" y="6175029"/>
            <a:ext cx="1537600" cy="338554"/>
          </a:xfrm>
          <a:prstGeom prst="rect">
            <a:avLst/>
          </a:prstGeom>
          <a:noFill/>
        </p:spPr>
        <p:txBody>
          <a:bodyPr wrap="none" rtlCol="0">
            <a:spAutoFit/>
          </a:bodyPr>
          <a:lstStyle/>
          <a:p>
            <a:r>
              <a:rPr lang="fi-FI" sz="1600" b="1" dirty="0"/>
              <a:t>T. Acsente et al.</a:t>
            </a:r>
          </a:p>
        </p:txBody>
      </p:sp>
      <p:sp>
        <p:nvSpPr>
          <p:cNvPr id="8" name="TextBox 7">
            <a:extLst>
              <a:ext uri="{FF2B5EF4-FFF2-40B4-BE49-F238E27FC236}">
                <a16:creationId xmlns:a16="http://schemas.microsoft.com/office/drawing/2014/main" id="{02CFC727-00F2-905C-F3C3-6AE1CCE4B372}"/>
              </a:ext>
            </a:extLst>
          </p:cNvPr>
          <p:cNvSpPr txBox="1"/>
          <p:nvPr/>
        </p:nvSpPr>
        <p:spPr>
          <a:xfrm>
            <a:off x="5418372" y="5192004"/>
            <a:ext cx="6672197" cy="1077218"/>
          </a:xfrm>
          <a:prstGeom prst="rect">
            <a:avLst/>
          </a:prstGeom>
          <a:noFill/>
          <a:ln>
            <a:noFill/>
          </a:ln>
        </p:spPr>
        <p:txBody>
          <a:bodyPr wrap="square" rtlCol="0">
            <a:spAutoFit/>
          </a:bodyPr>
          <a:lstStyle/>
          <a:p>
            <a:r>
              <a:rPr lang="en-US" sz="1600" b="1" dirty="0"/>
              <a:t>The increase of H</a:t>
            </a:r>
            <a:r>
              <a:rPr lang="en-US" sz="1600" b="1" baseline="-25000" dirty="0"/>
              <a:t>2</a:t>
            </a:r>
            <a:r>
              <a:rPr lang="en-US" sz="1600" b="1" dirty="0"/>
              <a:t>O leaks in discharge leads to:</a:t>
            </a:r>
          </a:p>
          <a:p>
            <a:pPr marL="285750" indent="-285750">
              <a:buFont typeface="Arial" panose="020B0604020202020204" pitchFamily="34" charset="0"/>
              <a:buChar char="•"/>
            </a:pPr>
            <a:r>
              <a:rPr lang="en-US" sz="1600" b="1" i="1" dirty="0">
                <a:solidFill>
                  <a:srgbClr val="00B050"/>
                </a:solidFill>
              </a:rPr>
              <a:t>Increased D retention </a:t>
            </a:r>
            <a:r>
              <a:rPr lang="en-US" sz="1600" dirty="0"/>
              <a:t>even if the dust synthesis rate decreases</a:t>
            </a:r>
          </a:p>
          <a:p>
            <a:pPr marL="285750" indent="-285750">
              <a:buFont typeface="Arial" panose="020B0604020202020204" pitchFamily="34" charset="0"/>
              <a:buChar char="•"/>
            </a:pPr>
            <a:r>
              <a:rPr lang="en-US" sz="1600" b="1" i="1" dirty="0">
                <a:solidFill>
                  <a:srgbClr val="00B050"/>
                </a:solidFill>
              </a:rPr>
              <a:t>Increased diameter for W dust </a:t>
            </a:r>
            <a:r>
              <a:rPr lang="en-US" sz="1600" dirty="0"/>
              <a:t>particles and strong oxidation of the dust</a:t>
            </a:r>
          </a:p>
          <a:p>
            <a:pPr marL="285750" indent="-285750">
              <a:buFont typeface="Arial" panose="020B0604020202020204" pitchFamily="34" charset="0"/>
              <a:buChar char="•"/>
            </a:pPr>
            <a:r>
              <a:rPr lang="en-US" sz="1600" dirty="0"/>
              <a:t>Formation of D</a:t>
            </a:r>
            <a:r>
              <a:rPr lang="en-US" sz="1600" baseline="-25000" dirty="0"/>
              <a:t>2</a:t>
            </a:r>
            <a:r>
              <a:rPr lang="en-US" sz="1600" dirty="0"/>
              <a:t>O and HDO </a:t>
            </a:r>
          </a:p>
        </p:txBody>
      </p:sp>
      <p:sp>
        <p:nvSpPr>
          <p:cNvPr id="9" name="TextBox 8">
            <a:extLst>
              <a:ext uri="{FF2B5EF4-FFF2-40B4-BE49-F238E27FC236}">
                <a16:creationId xmlns:a16="http://schemas.microsoft.com/office/drawing/2014/main" id="{F894B603-C8F1-9285-84B5-2A413F253F0E}"/>
              </a:ext>
            </a:extLst>
          </p:cNvPr>
          <p:cNvSpPr txBox="1"/>
          <p:nvPr/>
        </p:nvSpPr>
        <p:spPr>
          <a:xfrm>
            <a:off x="406738" y="885273"/>
            <a:ext cx="3055645" cy="400110"/>
          </a:xfrm>
          <a:prstGeom prst="rect">
            <a:avLst/>
          </a:prstGeom>
          <a:noFill/>
        </p:spPr>
        <p:txBody>
          <a:bodyPr wrap="none" rtlCol="0">
            <a:spAutoFit/>
          </a:bodyPr>
          <a:lstStyle/>
          <a:p>
            <a:r>
              <a:rPr lang="en-US" sz="2000" b="1" dirty="0"/>
              <a:t>MSGA experimental setup:</a:t>
            </a:r>
          </a:p>
        </p:txBody>
      </p:sp>
      <p:sp>
        <p:nvSpPr>
          <p:cNvPr id="10" name="TextBox 9">
            <a:extLst>
              <a:ext uri="{FF2B5EF4-FFF2-40B4-BE49-F238E27FC236}">
                <a16:creationId xmlns:a16="http://schemas.microsoft.com/office/drawing/2014/main" id="{AEBA5215-2815-CC2E-ACE6-87A71324865C}"/>
              </a:ext>
            </a:extLst>
          </p:cNvPr>
          <p:cNvSpPr txBox="1"/>
          <p:nvPr/>
        </p:nvSpPr>
        <p:spPr>
          <a:xfrm>
            <a:off x="173774" y="4011871"/>
            <a:ext cx="3374616"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Main gases: D</a:t>
            </a:r>
            <a:r>
              <a:rPr lang="en-US" sz="1400" baseline="-25000" dirty="0"/>
              <a:t>2</a:t>
            </a:r>
            <a:r>
              <a:rPr lang="en-US" sz="1400" dirty="0"/>
              <a:t> (90%) and </a:t>
            </a:r>
            <a:r>
              <a:rPr lang="en-US" sz="1400" dirty="0" err="1"/>
              <a:t>Ar</a:t>
            </a:r>
            <a:r>
              <a:rPr lang="en-US" sz="1400" dirty="0"/>
              <a:t> (10%);</a:t>
            </a:r>
          </a:p>
          <a:p>
            <a:pPr marL="285750" indent="-285750">
              <a:buFont typeface="Arial" panose="020B0604020202020204" pitchFamily="34" charset="0"/>
              <a:buChar char="•"/>
            </a:pPr>
            <a:r>
              <a:rPr lang="en-US" sz="1400" b="1" i="1" dirty="0">
                <a:solidFill>
                  <a:srgbClr val="00B050"/>
                </a:solidFill>
              </a:rPr>
              <a:t>H</a:t>
            </a:r>
            <a:r>
              <a:rPr lang="en-US" sz="1400" b="1" i="1" baseline="-25000" dirty="0">
                <a:solidFill>
                  <a:srgbClr val="00B050"/>
                </a:solidFill>
              </a:rPr>
              <a:t>2</a:t>
            </a:r>
            <a:r>
              <a:rPr lang="en-US" sz="1400" b="1" i="1" dirty="0">
                <a:solidFill>
                  <a:srgbClr val="00B050"/>
                </a:solidFill>
              </a:rPr>
              <a:t>O leaks added </a:t>
            </a:r>
            <a:r>
              <a:rPr lang="en-US" sz="1400" dirty="0"/>
              <a:t>(up to 10% partial pressure).</a:t>
            </a:r>
            <a:r>
              <a:rPr lang="en-US" sz="1400" b="1" dirty="0"/>
              <a:t> </a:t>
            </a:r>
            <a:r>
              <a:rPr lang="en-US" sz="1400" dirty="0"/>
              <a:t>Deposition duration: 3h for one sample;</a:t>
            </a:r>
          </a:p>
          <a:p>
            <a:pPr marL="285750" indent="-285750">
              <a:buFont typeface="Arial" panose="020B0604020202020204" pitchFamily="34" charset="0"/>
              <a:buChar char="•"/>
            </a:pPr>
            <a:r>
              <a:rPr lang="en-US" sz="1400" dirty="0"/>
              <a:t>P</a:t>
            </a:r>
            <a:r>
              <a:rPr lang="en-US" sz="1400" baseline="-25000" dirty="0"/>
              <a:t>RF</a:t>
            </a:r>
            <a:r>
              <a:rPr lang="en-US" sz="1400" dirty="0"/>
              <a:t> =130 W.</a:t>
            </a:r>
          </a:p>
        </p:txBody>
      </p:sp>
      <p:pic>
        <p:nvPicPr>
          <p:cNvPr id="11" name="Picture 10">
            <a:extLst>
              <a:ext uri="{FF2B5EF4-FFF2-40B4-BE49-F238E27FC236}">
                <a16:creationId xmlns:a16="http://schemas.microsoft.com/office/drawing/2014/main" id="{25B6BA22-26A5-D0D7-FB8D-CE7946B8D6B9}"/>
              </a:ext>
            </a:extLst>
          </p:cNvPr>
          <p:cNvPicPr>
            <a:picLocks noChangeAspect="1"/>
          </p:cNvPicPr>
          <p:nvPr/>
        </p:nvPicPr>
        <p:blipFill>
          <a:blip r:embed="rId2"/>
          <a:stretch>
            <a:fillRect/>
          </a:stretch>
        </p:blipFill>
        <p:spPr>
          <a:xfrm>
            <a:off x="3998581" y="1061442"/>
            <a:ext cx="1900089" cy="1576275"/>
          </a:xfrm>
          <a:prstGeom prst="rect">
            <a:avLst/>
          </a:prstGeom>
        </p:spPr>
      </p:pic>
      <p:sp>
        <p:nvSpPr>
          <p:cNvPr id="12" name="TextBox 11">
            <a:extLst>
              <a:ext uri="{FF2B5EF4-FFF2-40B4-BE49-F238E27FC236}">
                <a16:creationId xmlns:a16="http://schemas.microsoft.com/office/drawing/2014/main" id="{761418DE-A8F4-B7C8-0951-317889B82718}"/>
              </a:ext>
            </a:extLst>
          </p:cNvPr>
          <p:cNvSpPr txBox="1"/>
          <p:nvPr/>
        </p:nvSpPr>
        <p:spPr bwMode="auto">
          <a:xfrm>
            <a:off x="4069614" y="2572800"/>
            <a:ext cx="2144598" cy="461665"/>
          </a:xfrm>
          <a:prstGeom prst="rect">
            <a:avLst/>
          </a:prstGeom>
          <a:noFill/>
        </p:spPr>
        <p:txBody>
          <a:bodyPr wrap="square">
            <a:spAutoFit/>
          </a:bodyPr>
          <a:lstStyle/>
          <a:p>
            <a:r>
              <a:rPr lang="en-GB" sz="1200" i="1" dirty="0">
                <a:effectLst/>
                <a:latin typeface="Calibri" panose="020F0502020204030204" pitchFamily="34" charset="0"/>
                <a:ea typeface="Times New Roman" panose="02020603050405020304" pitchFamily="18" charset="0"/>
              </a:rPr>
              <a:t>The synthesis rate decreases with H</a:t>
            </a:r>
            <a:r>
              <a:rPr lang="en-GB" sz="1200" i="1" baseline="-25000" dirty="0">
                <a:effectLst/>
                <a:latin typeface="Calibri" panose="020F0502020204030204" pitchFamily="34" charset="0"/>
                <a:ea typeface="Times New Roman" panose="02020603050405020304" pitchFamily="18" charset="0"/>
              </a:rPr>
              <a:t>2</a:t>
            </a:r>
            <a:r>
              <a:rPr lang="en-GB" sz="1200" i="1" dirty="0">
                <a:effectLst/>
                <a:latin typeface="Calibri" panose="020F0502020204030204" pitchFamily="34" charset="0"/>
                <a:ea typeface="Times New Roman" panose="02020603050405020304" pitchFamily="18" charset="0"/>
              </a:rPr>
              <a:t>O in discharge.</a:t>
            </a:r>
            <a:endParaRPr lang="en-US" sz="1200" i="1"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81CC3FBB-B541-2A8F-DCB1-99A616F028A3}"/>
              </a:ext>
            </a:extLst>
          </p:cNvPr>
          <p:cNvPicPr>
            <a:picLocks noChangeAspect="1"/>
          </p:cNvPicPr>
          <p:nvPr/>
        </p:nvPicPr>
        <p:blipFill>
          <a:blip r:embed="rId3"/>
          <a:stretch>
            <a:fillRect/>
          </a:stretch>
        </p:blipFill>
        <p:spPr>
          <a:xfrm>
            <a:off x="5967789" y="1107061"/>
            <a:ext cx="2277159" cy="1626842"/>
          </a:xfrm>
          <a:prstGeom prst="rect">
            <a:avLst/>
          </a:prstGeom>
        </p:spPr>
      </p:pic>
      <p:pic>
        <p:nvPicPr>
          <p:cNvPr id="14" name="Picture 13">
            <a:extLst>
              <a:ext uri="{FF2B5EF4-FFF2-40B4-BE49-F238E27FC236}">
                <a16:creationId xmlns:a16="http://schemas.microsoft.com/office/drawing/2014/main" id="{1B1B3878-4CF4-8801-8AFD-37BE5FF92885}"/>
              </a:ext>
            </a:extLst>
          </p:cNvPr>
          <p:cNvPicPr>
            <a:picLocks noChangeAspect="1"/>
          </p:cNvPicPr>
          <p:nvPr/>
        </p:nvPicPr>
        <p:blipFill>
          <a:blip r:embed="rId4"/>
          <a:stretch>
            <a:fillRect/>
          </a:stretch>
        </p:blipFill>
        <p:spPr>
          <a:xfrm>
            <a:off x="10235317" y="1147453"/>
            <a:ext cx="1803241" cy="1525417"/>
          </a:xfrm>
          <a:prstGeom prst="rect">
            <a:avLst/>
          </a:prstGeom>
        </p:spPr>
      </p:pic>
      <p:sp>
        <p:nvSpPr>
          <p:cNvPr id="15" name="TextBox 14">
            <a:extLst>
              <a:ext uri="{FF2B5EF4-FFF2-40B4-BE49-F238E27FC236}">
                <a16:creationId xmlns:a16="http://schemas.microsoft.com/office/drawing/2014/main" id="{21FE6A67-3B99-B01A-BB52-520990DE9292}"/>
              </a:ext>
            </a:extLst>
          </p:cNvPr>
          <p:cNvSpPr txBox="1"/>
          <p:nvPr/>
        </p:nvSpPr>
        <p:spPr bwMode="auto">
          <a:xfrm>
            <a:off x="6176061" y="2684551"/>
            <a:ext cx="3803716" cy="276999"/>
          </a:xfrm>
          <a:prstGeom prst="rect">
            <a:avLst/>
          </a:prstGeom>
          <a:noFill/>
        </p:spPr>
        <p:txBody>
          <a:bodyPr wrap="square">
            <a:spAutoFit/>
          </a:bodyPr>
          <a:lstStyle/>
          <a:p>
            <a:r>
              <a:rPr lang="en-US" sz="1200" i="1" dirty="0">
                <a:effectLst/>
                <a:latin typeface="Calibri" panose="020F0502020204030204" pitchFamily="34" charset="0"/>
                <a:ea typeface="Times New Roman" panose="02020603050405020304" pitchFamily="18" charset="0"/>
              </a:rPr>
              <a:t>TDS  spectra: Deuterium (left); H</a:t>
            </a:r>
            <a:r>
              <a:rPr lang="en-US" sz="1200" i="1" baseline="-25000" dirty="0">
                <a:effectLst/>
                <a:latin typeface="Calibri" panose="020F0502020204030204" pitchFamily="34" charset="0"/>
                <a:ea typeface="Times New Roman" panose="02020603050405020304" pitchFamily="18" charset="0"/>
              </a:rPr>
              <a:t>2</a:t>
            </a:r>
            <a:r>
              <a:rPr lang="en-US" sz="1200" i="1" dirty="0">
                <a:effectLst/>
                <a:latin typeface="Calibri" panose="020F0502020204030204" pitchFamily="34" charset="0"/>
                <a:ea typeface="Times New Roman" panose="02020603050405020304" pitchFamily="18" charset="0"/>
              </a:rPr>
              <a:t>O, HDO, and D</a:t>
            </a:r>
            <a:r>
              <a:rPr lang="en-US" sz="1200" i="1" baseline="-25000" dirty="0">
                <a:effectLst/>
                <a:latin typeface="Calibri" panose="020F0502020204030204" pitchFamily="34" charset="0"/>
                <a:ea typeface="Times New Roman" panose="02020603050405020304" pitchFamily="18" charset="0"/>
              </a:rPr>
              <a:t>2</a:t>
            </a:r>
            <a:r>
              <a:rPr lang="en-US" sz="1200" i="1" dirty="0">
                <a:effectLst/>
                <a:latin typeface="Calibri" panose="020F0502020204030204" pitchFamily="34" charset="0"/>
                <a:ea typeface="Times New Roman" panose="02020603050405020304" pitchFamily="18" charset="0"/>
              </a:rPr>
              <a:t>O (right). </a:t>
            </a:r>
            <a:endParaRPr lang="en-US" sz="1200" i="1" dirty="0"/>
          </a:p>
        </p:txBody>
      </p:sp>
      <p:sp>
        <p:nvSpPr>
          <p:cNvPr id="16" name="TextBox 15">
            <a:extLst>
              <a:ext uri="{FF2B5EF4-FFF2-40B4-BE49-F238E27FC236}">
                <a16:creationId xmlns:a16="http://schemas.microsoft.com/office/drawing/2014/main" id="{BABF15A3-C2AD-D53B-C9DD-71D506C072A5}"/>
              </a:ext>
            </a:extLst>
          </p:cNvPr>
          <p:cNvSpPr txBox="1"/>
          <p:nvPr/>
        </p:nvSpPr>
        <p:spPr bwMode="auto">
          <a:xfrm>
            <a:off x="10375999" y="2544035"/>
            <a:ext cx="1754465" cy="461665"/>
          </a:xfrm>
          <a:prstGeom prst="rect">
            <a:avLst/>
          </a:prstGeom>
          <a:noFill/>
        </p:spPr>
        <p:txBody>
          <a:bodyPr wrap="square">
            <a:spAutoFit/>
          </a:bodyPr>
          <a:lstStyle/>
          <a:p>
            <a:r>
              <a:rPr lang="en-US" sz="1200" i="1" dirty="0">
                <a:effectLst/>
                <a:latin typeface="Calibri" panose="020F0502020204030204" pitchFamily="34" charset="0"/>
                <a:ea typeface="Times New Roman" panose="02020603050405020304" pitchFamily="18" charset="0"/>
              </a:rPr>
              <a:t>D</a:t>
            </a:r>
            <a:r>
              <a:rPr lang="en-US" sz="1200" i="1" baseline="-25000" dirty="0">
                <a:effectLst/>
                <a:latin typeface="Calibri" panose="020F0502020204030204" pitchFamily="34" charset="0"/>
                <a:ea typeface="Times New Roman" panose="02020603050405020304" pitchFamily="18" charset="0"/>
              </a:rPr>
              <a:t>2</a:t>
            </a:r>
            <a:r>
              <a:rPr lang="en-US" sz="1200" i="1" dirty="0">
                <a:effectLst/>
                <a:latin typeface="Calibri" panose="020F0502020204030204" pitchFamily="34" charset="0"/>
                <a:ea typeface="Times New Roman" panose="02020603050405020304" pitchFamily="18" charset="0"/>
              </a:rPr>
              <a:t> retention increases </a:t>
            </a:r>
          </a:p>
          <a:p>
            <a:r>
              <a:rPr lang="en-US" sz="1200" i="1" dirty="0">
                <a:effectLst/>
                <a:latin typeface="Calibri" panose="020F0502020204030204" pitchFamily="34" charset="0"/>
                <a:ea typeface="Times New Roman" panose="02020603050405020304" pitchFamily="18" charset="0"/>
              </a:rPr>
              <a:t>with H</a:t>
            </a:r>
            <a:r>
              <a:rPr lang="en-US" sz="1200" i="1" baseline="-25000" dirty="0">
                <a:effectLst/>
                <a:latin typeface="Calibri" panose="020F0502020204030204" pitchFamily="34" charset="0"/>
                <a:ea typeface="Times New Roman" panose="02020603050405020304" pitchFamily="18" charset="0"/>
              </a:rPr>
              <a:t>2</a:t>
            </a:r>
            <a:r>
              <a:rPr lang="en-US" sz="1200" i="1" dirty="0">
                <a:effectLst/>
                <a:latin typeface="Calibri" panose="020F0502020204030204" pitchFamily="34" charset="0"/>
                <a:ea typeface="Times New Roman" panose="02020603050405020304" pitchFamily="18" charset="0"/>
              </a:rPr>
              <a:t>O leaks. </a:t>
            </a:r>
            <a:endParaRPr lang="en-US" sz="1200" i="1" dirty="0"/>
          </a:p>
        </p:txBody>
      </p:sp>
      <p:sp>
        <p:nvSpPr>
          <p:cNvPr id="17" name="TextBox 16">
            <a:extLst>
              <a:ext uri="{FF2B5EF4-FFF2-40B4-BE49-F238E27FC236}">
                <a16:creationId xmlns:a16="http://schemas.microsoft.com/office/drawing/2014/main" id="{4FAD00F8-3D4B-8BB6-CFB1-E942A1E6ED24}"/>
              </a:ext>
            </a:extLst>
          </p:cNvPr>
          <p:cNvSpPr txBox="1"/>
          <p:nvPr/>
        </p:nvSpPr>
        <p:spPr bwMode="auto">
          <a:xfrm>
            <a:off x="4169331" y="859872"/>
            <a:ext cx="2144598"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rPr>
              <a:t>W dust synthesis rate:</a:t>
            </a:r>
            <a:endParaRPr lang="en-US" sz="1400" b="1"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37936959-549D-502C-BAE6-54739BDF2441}"/>
              </a:ext>
            </a:extLst>
          </p:cNvPr>
          <p:cNvSpPr txBox="1"/>
          <p:nvPr/>
        </p:nvSpPr>
        <p:spPr bwMode="auto">
          <a:xfrm>
            <a:off x="7053932" y="839157"/>
            <a:ext cx="2483962"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rPr>
              <a:t>Deuterium TDS  spectra: </a:t>
            </a:r>
            <a:endParaRPr lang="en-US" sz="1400" b="1" dirty="0"/>
          </a:p>
        </p:txBody>
      </p:sp>
      <p:sp>
        <p:nvSpPr>
          <p:cNvPr id="19" name="TextBox 18">
            <a:extLst>
              <a:ext uri="{FF2B5EF4-FFF2-40B4-BE49-F238E27FC236}">
                <a16:creationId xmlns:a16="http://schemas.microsoft.com/office/drawing/2014/main" id="{481E5419-24AB-288D-4F77-F3A45CA02617}"/>
              </a:ext>
            </a:extLst>
          </p:cNvPr>
          <p:cNvSpPr txBox="1"/>
          <p:nvPr/>
        </p:nvSpPr>
        <p:spPr bwMode="auto">
          <a:xfrm>
            <a:off x="10309322" y="856641"/>
            <a:ext cx="1862800" cy="307777"/>
          </a:xfrm>
          <a:prstGeom prst="rect">
            <a:avLst/>
          </a:prstGeom>
          <a:noFill/>
        </p:spPr>
        <p:txBody>
          <a:bodyPr wrap="square">
            <a:spAutoFit/>
          </a:bodyPr>
          <a:lstStyle/>
          <a:p>
            <a:r>
              <a:rPr lang="en-US" sz="1400" b="1" dirty="0">
                <a:effectLst/>
                <a:latin typeface="Calibri" panose="020F0502020204030204" pitchFamily="34" charset="0"/>
                <a:ea typeface="Times New Roman" panose="02020603050405020304" pitchFamily="18" charset="0"/>
              </a:rPr>
              <a:t>Deuterium retention: </a:t>
            </a:r>
            <a:endParaRPr lang="en-US" sz="1400" b="1" dirty="0"/>
          </a:p>
        </p:txBody>
      </p:sp>
      <p:pic>
        <p:nvPicPr>
          <p:cNvPr id="20" name="Picture 19">
            <a:extLst>
              <a:ext uri="{FF2B5EF4-FFF2-40B4-BE49-F238E27FC236}">
                <a16:creationId xmlns:a16="http://schemas.microsoft.com/office/drawing/2014/main" id="{123FB9A5-00AF-6E29-397A-4D2E29C9FAA2}"/>
              </a:ext>
            </a:extLst>
          </p:cNvPr>
          <p:cNvPicPr>
            <a:picLocks noChangeAspect="1"/>
          </p:cNvPicPr>
          <p:nvPr/>
        </p:nvPicPr>
        <p:blipFill>
          <a:blip r:embed="rId5"/>
          <a:stretch>
            <a:fillRect/>
          </a:stretch>
        </p:blipFill>
        <p:spPr>
          <a:xfrm>
            <a:off x="8208189" y="1125526"/>
            <a:ext cx="2035475" cy="1518770"/>
          </a:xfrm>
          <a:prstGeom prst="rect">
            <a:avLst/>
          </a:prstGeom>
        </p:spPr>
      </p:pic>
      <p:sp>
        <p:nvSpPr>
          <p:cNvPr id="21" name="TextBox 20">
            <a:extLst>
              <a:ext uri="{FF2B5EF4-FFF2-40B4-BE49-F238E27FC236}">
                <a16:creationId xmlns:a16="http://schemas.microsoft.com/office/drawing/2014/main" id="{72C246B4-A178-D77E-6EFF-CCA58BE8E864}"/>
              </a:ext>
            </a:extLst>
          </p:cNvPr>
          <p:cNvSpPr txBox="1"/>
          <p:nvPr/>
        </p:nvSpPr>
        <p:spPr bwMode="auto">
          <a:xfrm>
            <a:off x="3994071" y="2961087"/>
            <a:ext cx="1480323"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rPr>
              <a:t>SEM results:</a:t>
            </a:r>
            <a:endParaRPr lang="en-US" sz="1400" b="1"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EC591E3D-74A7-375B-2841-09ECD74A63B8}"/>
              </a:ext>
            </a:extLst>
          </p:cNvPr>
          <p:cNvSpPr txBox="1"/>
          <p:nvPr/>
        </p:nvSpPr>
        <p:spPr bwMode="auto">
          <a:xfrm>
            <a:off x="4020084" y="4569240"/>
            <a:ext cx="3462180" cy="276999"/>
          </a:xfrm>
          <a:prstGeom prst="rect">
            <a:avLst/>
          </a:prstGeom>
          <a:noFill/>
        </p:spPr>
        <p:txBody>
          <a:bodyPr wrap="square">
            <a:spAutoFit/>
          </a:bodyPr>
          <a:lstStyle/>
          <a:p>
            <a:r>
              <a:rPr lang="en-GB" sz="1200" i="1" dirty="0">
                <a:effectLst/>
                <a:latin typeface="Calibri" panose="020F0502020204030204" pitchFamily="34" charset="0"/>
                <a:ea typeface="Times New Roman" panose="02020603050405020304" pitchFamily="18" charset="0"/>
              </a:rPr>
              <a:t>W dust dimension increases with H</a:t>
            </a:r>
            <a:r>
              <a:rPr lang="en-GB" sz="1200" i="1" baseline="-25000" dirty="0">
                <a:effectLst/>
                <a:latin typeface="Calibri" panose="020F0502020204030204" pitchFamily="34" charset="0"/>
                <a:ea typeface="Times New Roman" panose="02020603050405020304" pitchFamily="18" charset="0"/>
              </a:rPr>
              <a:t>2</a:t>
            </a:r>
            <a:r>
              <a:rPr lang="en-GB" sz="1200" i="1" dirty="0">
                <a:effectLst/>
                <a:latin typeface="Calibri" panose="020F0502020204030204" pitchFamily="34" charset="0"/>
                <a:ea typeface="Times New Roman" panose="02020603050405020304" pitchFamily="18" charset="0"/>
              </a:rPr>
              <a:t>O in discharge.</a:t>
            </a:r>
            <a:endParaRPr lang="en-US" sz="1200" i="1" dirty="0">
              <a:effectLst/>
              <a:latin typeface="Times New Roman" panose="02020603050405020304" pitchFamily="18" charset="0"/>
              <a:ea typeface="Times New Roman" panose="02020603050405020304" pitchFamily="18" charset="0"/>
            </a:endParaRPr>
          </a:p>
        </p:txBody>
      </p:sp>
      <p:pic>
        <p:nvPicPr>
          <p:cNvPr id="23" name="Picture 22">
            <a:extLst>
              <a:ext uri="{FF2B5EF4-FFF2-40B4-BE49-F238E27FC236}">
                <a16:creationId xmlns:a16="http://schemas.microsoft.com/office/drawing/2014/main" id="{8BD5DD2A-D1D7-571D-D43C-95DDDB44DEE2}"/>
              </a:ext>
            </a:extLst>
          </p:cNvPr>
          <p:cNvPicPr>
            <a:picLocks noChangeAspect="1"/>
          </p:cNvPicPr>
          <p:nvPr/>
        </p:nvPicPr>
        <p:blipFill>
          <a:blip r:embed="rId6"/>
          <a:stretch>
            <a:fillRect/>
          </a:stretch>
        </p:blipFill>
        <p:spPr>
          <a:xfrm>
            <a:off x="7720388" y="3246603"/>
            <a:ext cx="1586865" cy="1389688"/>
          </a:xfrm>
          <a:prstGeom prst="rect">
            <a:avLst/>
          </a:prstGeom>
        </p:spPr>
      </p:pic>
      <p:pic>
        <p:nvPicPr>
          <p:cNvPr id="24" name="Picture 23">
            <a:extLst>
              <a:ext uri="{FF2B5EF4-FFF2-40B4-BE49-F238E27FC236}">
                <a16:creationId xmlns:a16="http://schemas.microsoft.com/office/drawing/2014/main" id="{E1E3C405-7371-0417-1591-612603A7969B}"/>
              </a:ext>
            </a:extLst>
          </p:cNvPr>
          <p:cNvPicPr>
            <a:picLocks noChangeAspect="1"/>
          </p:cNvPicPr>
          <p:nvPr/>
        </p:nvPicPr>
        <p:blipFill>
          <a:blip r:embed="rId7"/>
          <a:stretch>
            <a:fillRect/>
          </a:stretch>
        </p:blipFill>
        <p:spPr>
          <a:xfrm>
            <a:off x="9546331" y="3224686"/>
            <a:ext cx="2272665" cy="1347470"/>
          </a:xfrm>
          <a:prstGeom prst="rect">
            <a:avLst/>
          </a:prstGeom>
        </p:spPr>
      </p:pic>
      <p:sp>
        <p:nvSpPr>
          <p:cNvPr id="25" name="TextBox 24">
            <a:extLst>
              <a:ext uri="{FF2B5EF4-FFF2-40B4-BE49-F238E27FC236}">
                <a16:creationId xmlns:a16="http://schemas.microsoft.com/office/drawing/2014/main" id="{8D855766-8484-97CC-8DB7-DE563A1E0B80}"/>
              </a:ext>
            </a:extLst>
          </p:cNvPr>
          <p:cNvSpPr txBox="1"/>
          <p:nvPr/>
        </p:nvSpPr>
        <p:spPr bwMode="auto">
          <a:xfrm>
            <a:off x="7804071" y="3024587"/>
            <a:ext cx="1480323"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rPr>
              <a:t>XPS results:</a:t>
            </a:r>
            <a:endParaRPr lang="en-US" sz="14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A053D8E1-A77D-B985-B890-F7AB4F132944}"/>
              </a:ext>
            </a:extLst>
          </p:cNvPr>
          <p:cNvSpPr txBox="1"/>
          <p:nvPr/>
        </p:nvSpPr>
        <p:spPr bwMode="auto">
          <a:xfrm>
            <a:off x="7653714" y="4556540"/>
            <a:ext cx="4514850" cy="276999"/>
          </a:xfrm>
          <a:prstGeom prst="rect">
            <a:avLst/>
          </a:prstGeom>
          <a:noFill/>
        </p:spPr>
        <p:txBody>
          <a:bodyPr wrap="square">
            <a:spAutoFit/>
          </a:bodyPr>
          <a:lstStyle/>
          <a:p>
            <a:r>
              <a:rPr lang="en-GB" sz="1200" i="1" dirty="0">
                <a:effectLst/>
                <a:latin typeface="Calibri" panose="020F0502020204030204" pitchFamily="34" charset="0"/>
                <a:ea typeface="Times New Roman" panose="02020603050405020304" pitchFamily="18" charset="0"/>
              </a:rPr>
              <a:t>H</a:t>
            </a:r>
            <a:r>
              <a:rPr lang="en-GB" sz="1200" i="1" baseline="-25000" dirty="0">
                <a:effectLst/>
                <a:latin typeface="Calibri" panose="020F0502020204030204" pitchFamily="34" charset="0"/>
                <a:ea typeface="Times New Roman" panose="02020603050405020304" pitchFamily="18" charset="0"/>
              </a:rPr>
              <a:t>2</a:t>
            </a:r>
            <a:r>
              <a:rPr lang="en-GB" sz="1200" i="1" dirty="0">
                <a:effectLst/>
                <a:latin typeface="Calibri" panose="020F0502020204030204" pitchFamily="34" charset="0"/>
                <a:ea typeface="Times New Roman" panose="02020603050405020304" pitchFamily="18" charset="0"/>
              </a:rPr>
              <a:t>O leaks in discharge promote formation of W oxides (mainly WO</a:t>
            </a:r>
            <a:r>
              <a:rPr lang="en-GB" sz="1200" i="1" baseline="-25000" dirty="0">
                <a:effectLst/>
                <a:latin typeface="Calibri" panose="020F0502020204030204" pitchFamily="34" charset="0"/>
                <a:ea typeface="Times New Roman" panose="02020603050405020304" pitchFamily="18" charset="0"/>
              </a:rPr>
              <a:t>3</a:t>
            </a:r>
            <a:r>
              <a:rPr lang="en-GB" sz="1200" i="1" dirty="0">
                <a:effectLst/>
                <a:latin typeface="Calibri" panose="020F0502020204030204" pitchFamily="34" charset="0"/>
                <a:ea typeface="Times New Roman" panose="02020603050405020304" pitchFamily="18" charset="0"/>
              </a:rPr>
              <a:t>).</a:t>
            </a:r>
            <a:endParaRPr lang="en-US" sz="1200" i="1" dirty="0">
              <a:effectLst/>
              <a:latin typeface="Times New Roman" panose="02020603050405020304" pitchFamily="18" charset="0"/>
              <a:ea typeface="Times New Roman" panose="02020603050405020304" pitchFamily="18" charset="0"/>
            </a:endParaRPr>
          </a:p>
        </p:txBody>
      </p:sp>
      <p:cxnSp>
        <p:nvCxnSpPr>
          <p:cNvPr id="27" name="Straight Connector 26">
            <a:extLst>
              <a:ext uri="{FF2B5EF4-FFF2-40B4-BE49-F238E27FC236}">
                <a16:creationId xmlns:a16="http://schemas.microsoft.com/office/drawing/2014/main" id="{78399368-18DA-12AD-6F98-92DC4F9ECD70}"/>
              </a:ext>
            </a:extLst>
          </p:cNvPr>
          <p:cNvCxnSpPr>
            <a:cxnSpLocks/>
          </p:cNvCxnSpPr>
          <p:nvPr/>
        </p:nvCxnSpPr>
        <p:spPr>
          <a:xfrm>
            <a:off x="3787468" y="831727"/>
            <a:ext cx="0" cy="43953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881A78-8F68-D556-0068-7BEF8251AD7A}"/>
              </a:ext>
            </a:extLst>
          </p:cNvPr>
          <p:cNvCxnSpPr>
            <a:cxnSpLocks/>
          </p:cNvCxnSpPr>
          <p:nvPr/>
        </p:nvCxnSpPr>
        <p:spPr>
          <a:xfrm flipH="1">
            <a:off x="228357" y="834546"/>
            <a:ext cx="11811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A6E420-5719-126E-8229-5721F1C977CF}"/>
              </a:ext>
            </a:extLst>
          </p:cNvPr>
          <p:cNvCxnSpPr>
            <a:cxnSpLocks/>
          </p:cNvCxnSpPr>
          <p:nvPr/>
        </p:nvCxnSpPr>
        <p:spPr>
          <a:xfrm flipH="1">
            <a:off x="3782424" y="3015771"/>
            <a:ext cx="831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E3CA5E-DA1F-389D-682A-0C736B824E85}"/>
              </a:ext>
            </a:extLst>
          </p:cNvPr>
          <p:cNvCxnSpPr>
            <a:cxnSpLocks/>
          </p:cNvCxnSpPr>
          <p:nvPr/>
        </p:nvCxnSpPr>
        <p:spPr>
          <a:xfrm flipH="1">
            <a:off x="3782589" y="4911246"/>
            <a:ext cx="835533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4304F3A2-4367-6128-6D99-50A5F816462D}"/>
              </a:ext>
            </a:extLst>
          </p:cNvPr>
          <p:cNvGrpSpPr/>
          <p:nvPr/>
        </p:nvGrpSpPr>
        <p:grpSpPr>
          <a:xfrm>
            <a:off x="3877440" y="3261011"/>
            <a:ext cx="1785549" cy="1307335"/>
            <a:chOff x="4081851" y="4160015"/>
            <a:chExt cx="1952435" cy="1463909"/>
          </a:xfrm>
        </p:grpSpPr>
        <p:pic>
          <p:nvPicPr>
            <p:cNvPr id="32" name="Picture 31">
              <a:extLst>
                <a:ext uri="{FF2B5EF4-FFF2-40B4-BE49-F238E27FC236}">
                  <a16:creationId xmlns:a16="http://schemas.microsoft.com/office/drawing/2014/main" id="{2D71210A-5CEB-B314-048B-0D4F5A5D44F7}"/>
                </a:ext>
              </a:extLst>
            </p:cNvPr>
            <p:cNvPicPr>
              <a:picLocks noChangeAspect="1"/>
            </p:cNvPicPr>
            <p:nvPr/>
          </p:nvPicPr>
          <p:blipFill>
            <a:blip r:embed="rId8"/>
            <a:stretch>
              <a:fillRect/>
            </a:stretch>
          </p:blipFill>
          <p:spPr>
            <a:xfrm>
              <a:off x="4081851" y="4160015"/>
              <a:ext cx="1952435" cy="1463909"/>
            </a:xfrm>
            <a:prstGeom prst="rect">
              <a:avLst/>
            </a:prstGeom>
          </p:spPr>
        </p:pic>
        <p:sp>
          <p:nvSpPr>
            <p:cNvPr id="33" name="TextBox 32">
              <a:extLst>
                <a:ext uri="{FF2B5EF4-FFF2-40B4-BE49-F238E27FC236}">
                  <a16:creationId xmlns:a16="http://schemas.microsoft.com/office/drawing/2014/main" id="{E4AB58B0-5167-930B-06EF-7C3D06382A0E}"/>
                </a:ext>
              </a:extLst>
            </p:cNvPr>
            <p:cNvSpPr txBox="1"/>
            <p:nvPr/>
          </p:nvSpPr>
          <p:spPr bwMode="auto">
            <a:xfrm>
              <a:off x="4093368" y="4169566"/>
              <a:ext cx="729367" cy="276999"/>
            </a:xfrm>
            <a:prstGeom prst="rect">
              <a:avLst/>
            </a:prstGeom>
            <a:solidFill>
              <a:schemeClr val="accent1">
                <a:lumMod val="40000"/>
                <a:lumOff val="60000"/>
                <a:alpha val="42000"/>
              </a:schemeClr>
            </a:solidFill>
            <a:ln>
              <a:noFill/>
            </a:ln>
          </p:spPr>
          <p:txBody>
            <a:bodyPr wrap="none" lIns="0" tIns="0" rIns="0" bIns="0" rtlCol="0">
              <a:spAutoFit/>
            </a:bodyPr>
            <a:lstStyle/>
            <a:p>
              <a:r>
                <a:rPr lang="en-US" dirty="0">
                  <a:solidFill>
                    <a:srgbClr val="FFFF00"/>
                  </a:solidFill>
                </a:rPr>
                <a:t>NO H</a:t>
              </a:r>
              <a:r>
                <a:rPr lang="en-US" baseline="-25000" dirty="0">
                  <a:solidFill>
                    <a:srgbClr val="FFFF00"/>
                  </a:solidFill>
                </a:rPr>
                <a:t>2</a:t>
              </a:r>
              <a:r>
                <a:rPr lang="en-US" dirty="0">
                  <a:solidFill>
                    <a:srgbClr val="FFFF00"/>
                  </a:solidFill>
                </a:rPr>
                <a:t>O</a:t>
              </a:r>
            </a:p>
          </p:txBody>
        </p:sp>
        <p:sp>
          <p:nvSpPr>
            <p:cNvPr id="34" name="TextBox 33">
              <a:extLst>
                <a:ext uri="{FF2B5EF4-FFF2-40B4-BE49-F238E27FC236}">
                  <a16:creationId xmlns:a16="http://schemas.microsoft.com/office/drawing/2014/main" id="{42411AC6-48C6-85EB-22EF-CFA18C4C9B76}"/>
                </a:ext>
              </a:extLst>
            </p:cNvPr>
            <p:cNvSpPr txBox="1"/>
            <p:nvPr/>
          </p:nvSpPr>
          <p:spPr bwMode="auto">
            <a:xfrm>
              <a:off x="4093368" y="5226841"/>
              <a:ext cx="897682" cy="276999"/>
            </a:xfrm>
            <a:prstGeom prst="rect">
              <a:avLst/>
            </a:prstGeom>
            <a:solidFill>
              <a:schemeClr val="accent1">
                <a:lumMod val="40000"/>
                <a:lumOff val="60000"/>
                <a:alpha val="42000"/>
              </a:schemeClr>
            </a:solidFill>
            <a:ln>
              <a:noFill/>
            </a:ln>
          </p:spPr>
          <p:txBody>
            <a:bodyPr wrap="none" lIns="0" tIns="0" rIns="0" bIns="0" rtlCol="0">
              <a:spAutoFit/>
            </a:bodyPr>
            <a:lstStyle/>
            <a:p>
              <a:r>
                <a:rPr lang="en-US" dirty="0">
                  <a:solidFill>
                    <a:srgbClr val="FFFF00"/>
                  </a:solidFill>
                </a:rPr>
                <a:t>10-20 nm</a:t>
              </a:r>
            </a:p>
          </p:txBody>
        </p:sp>
      </p:grpSp>
      <p:grpSp>
        <p:nvGrpSpPr>
          <p:cNvPr id="35" name="Group 34">
            <a:extLst>
              <a:ext uri="{FF2B5EF4-FFF2-40B4-BE49-F238E27FC236}">
                <a16:creationId xmlns:a16="http://schemas.microsoft.com/office/drawing/2014/main" id="{48E90B8B-7EC2-1C0D-4E70-C414ECD9515B}"/>
              </a:ext>
            </a:extLst>
          </p:cNvPr>
          <p:cNvGrpSpPr/>
          <p:nvPr/>
        </p:nvGrpSpPr>
        <p:grpSpPr>
          <a:xfrm>
            <a:off x="5829173" y="3257070"/>
            <a:ext cx="1756280" cy="1339577"/>
            <a:chOff x="8058426" y="4031454"/>
            <a:chExt cx="1898016" cy="1432448"/>
          </a:xfrm>
        </p:grpSpPr>
        <p:pic>
          <p:nvPicPr>
            <p:cNvPr id="36" name="Picture 35">
              <a:extLst>
                <a:ext uri="{FF2B5EF4-FFF2-40B4-BE49-F238E27FC236}">
                  <a16:creationId xmlns:a16="http://schemas.microsoft.com/office/drawing/2014/main" id="{E4C2A66B-60DD-DA46-497C-79CE69AFDD59}"/>
                </a:ext>
              </a:extLst>
            </p:cNvPr>
            <p:cNvPicPr>
              <a:picLocks noChangeAspect="1"/>
            </p:cNvPicPr>
            <p:nvPr/>
          </p:nvPicPr>
          <p:blipFill>
            <a:blip r:embed="rId9"/>
            <a:stretch>
              <a:fillRect/>
            </a:stretch>
          </p:blipFill>
          <p:spPr>
            <a:xfrm>
              <a:off x="8058426" y="4040187"/>
              <a:ext cx="1898016" cy="1423715"/>
            </a:xfrm>
            <a:prstGeom prst="rect">
              <a:avLst/>
            </a:prstGeom>
          </p:spPr>
        </p:pic>
        <p:sp>
          <p:nvSpPr>
            <p:cNvPr id="37" name="TextBox 36">
              <a:extLst>
                <a:ext uri="{FF2B5EF4-FFF2-40B4-BE49-F238E27FC236}">
                  <a16:creationId xmlns:a16="http://schemas.microsoft.com/office/drawing/2014/main" id="{CC14AC83-D2D1-E491-F2E4-0BE90C53FFAF}"/>
                </a:ext>
              </a:extLst>
            </p:cNvPr>
            <p:cNvSpPr txBox="1"/>
            <p:nvPr/>
          </p:nvSpPr>
          <p:spPr bwMode="auto">
            <a:xfrm>
              <a:off x="8122445" y="4031454"/>
              <a:ext cx="937757" cy="276999"/>
            </a:xfrm>
            <a:prstGeom prst="rect">
              <a:avLst/>
            </a:prstGeom>
            <a:solidFill>
              <a:schemeClr val="accent1">
                <a:lumMod val="40000"/>
                <a:lumOff val="60000"/>
                <a:alpha val="42000"/>
              </a:schemeClr>
            </a:solidFill>
            <a:ln>
              <a:noFill/>
            </a:ln>
          </p:spPr>
          <p:txBody>
            <a:bodyPr wrap="none" lIns="0" tIns="0" rIns="0" bIns="0" rtlCol="0">
              <a:spAutoFit/>
            </a:bodyPr>
            <a:lstStyle/>
            <a:p>
              <a:r>
                <a:rPr lang="en-US" dirty="0">
                  <a:solidFill>
                    <a:srgbClr val="FFFF00"/>
                  </a:solidFill>
                </a:rPr>
                <a:t>6.7 % H</a:t>
              </a:r>
              <a:r>
                <a:rPr lang="en-US" baseline="-25000" dirty="0">
                  <a:solidFill>
                    <a:srgbClr val="FFFF00"/>
                  </a:solidFill>
                </a:rPr>
                <a:t>2</a:t>
              </a:r>
              <a:r>
                <a:rPr lang="en-US" dirty="0">
                  <a:solidFill>
                    <a:srgbClr val="FFFF00"/>
                  </a:solidFill>
                </a:rPr>
                <a:t>O</a:t>
              </a:r>
            </a:p>
          </p:txBody>
        </p:sp>
        <p:sp>
          <p:nvSpPr>
            <p:cNvPr id="38" name="TextBox 37">
              <a:extLst>
                <a:ext uri="{FF2B5EF4-FFF2-40B4-BE49-F238E27FC236}">
                  <a16:creationId xmlns:a16="http://schemas.microsoft.com/office/drawing/2014/main" id="{A778705D-D483-7E9D-FBA6-3DAD365A1A74}"/>
                </a:ext>
              </a:extLst>
            </p:cNvPr>
            <p:cNvSpPr txBox="1"/>
            <p:nvPr/>
          </p:nvSpPr>
          <p:spPr bwMode="auto">
            <a:xfrm>
              <a:off x="8151020" y="5056979"/>
              <a:ext cx="897682" cy="276999"/>
            </a:xfrm>
            <a:prstGeom prst="rect">
              <a:avLst/>
            </a:prstGeom>
            <a:solidFill>
              <a:schemeClr val="accent1">
                <a:lumMod val="40000"/>
                <a:lumOff val="60000"/>
                <a:alpha val="42000"/>
              </a:schemeClr>
            </a:solidFill>
            <a:ln>
              <a:noFill/>
            </a:ln>
          </p:spPr>
          <p:txBody>
            <a:bodyPr wrap="none" lIns="0" tIns="0" rIns="0" bIns="0" rtlCol="0">
              <a:spAutoFit/>
            </a:bodyPr>
            <a:lstStyle/>
            <a:p>
              <a:r>
                <a:rPr lang="en-US" dirty="0">
                  <a:solidFill>
                    <a:srgbClr val="FFFF00"/>
                  </a:solidFill>
                </a:rPr>
                <a:t>25-50 nm</a:t>
              </a:r>
            </a:p>
          </p:txBody>
        </p:sp>
      </p:grpSp>
      <p:pic>
        <p:nvPicPr>
          <p:cNvPr id="39" name="Picture 38">
            <a:extLst>
              <a:ext uri="{FF2B5EF4-FFF2-40B4-BE49-F238E27FC236}">
                <a16:creationId xmlns:a16="http://schemas.microsoft.com/office/drawing/2014/main" id="{A0FF6824-F58B-F4F7-7181-2613E6078467}"/>
              </a:ext>
            </a:extLst>
          </p:cNvPr>
          <p:cNvPicPr>
            <a:picLocks noChangeAspect="1"/>
          </p:cNvPicPr>
          <p:nvPr/>
        </p:nvPicPr>
        <p:blipFill>
          <a:blip r:embed="rId10"/>
          <a:stretch>
            <a:fillRect/>
          </a:stretch>
        </p:blipFill>
        <p:spPr>
          <a:xfrm>
            <a:off x="336990" y="1522588"/>
            <a:ext cx="3028004" cy="2379389"/>
          </a:xfrm>
          <a:prstGeom prst="rect">
            <a:avLst/>
          </a:prstGeom>
        </p:spPr>
      </p:pic>
      <p:sp>
        <p:nvSpPr>
          <p:cNvPr id="40" name="TextBox 39">
            <a:extLst>
              <a:ext uri="{FF2B5EF4-FFF2-40B4-BE49-F238E27FC236}">
                <a16:creationId xmlns:a16="http://schemas.microsoft.com/office/drawing/2014/main" id="{3709BB4A-94C6-27A9-7A13-CB17D0473577}"/>
              </a:ext>
            </a:extLst>
          </p:cNvPr>
          <p:cNvSpPr txBox="1"/>
          <p:nvPr/>
        </p:nvSpPr>
        <p:spPr bwMode="auto">
          <a:xfrm>
            <a:off x="3832284" y="4947179"/>
            <a:ext cx="6112764" cy="369332"/>
          </a:xfrm>
          <a:prstGeom prst="rect">
            <a:avLst/>
          </a:prstGeom>
          <a:noFill/>
        </p:spPr>
        <p:txBody>
          <a:bodyPr wrap="square">
            <a:spAutoFit/>
          </a:bodyPr>
          <a:lstStyle/>
          <a:p>
            <a:r>
              <a:rPr lang="en-US" sz="1800" b="1" dirty="0"/>
              <a:t>Conclusions: </a:t>
            </a:r>
            <a:endParaRPr lang="en-US" dirty="0"/>
          </a:p>
        </p:txBody>
      </p:sp>
    </p:spTree>
    <p:extLst>
      <p:ext uri="{BB962C8B-B14F-4D97-AF65-F5344CB8AC3E}">
        <p14:creationId xmlns:p14="http://schemas.microsoft.com/office/powerpoint/2010/main" val="3692219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644B3E-188E-7031-3E96-347A332DE977}"/>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5A948D0-7BD2-E5C1-7AE1-CC1AF48FF3A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49</a:t>
            </a:fld>
            <a:endParaRPr lang="en-GB">
              <a:solidFill>
                <a:prstClr val="white"/>
              </a:solidFill>
            </a:endParaRPr>
          </a:p>
        </p:txBody>
      </p:sp>
      <p:sp>
        <p:nvSpPr>
          <p:cNvPr id="5" name="Titre 1">
            <a:extLst>
              <a:ext uri="{FF2B5EF4-FFF2-40B4-BE49-F238E27FC236}">
                <a16:creationId xmlns:a16="http://schemas.microsoft.com/office/drawing/2014/main" id="{09C7B256-DAB8-5E95-B4D5-325CBD3E0C52}"/>
              </a:ext>
            </a:extLst>
          </p:cNvPr>
          <p:cNvSpPr>
            <a:spLocks noGrp="1"/>
          </p:cNvSpPr>
          <p:nvPr>
            <p:ph type="title"/>
          </p:nvPr>
        </p:nvSpPr>
        <p:spPr>
          <a:xfrm>
            <a:off x="983432" y="192515"/>
            <a:ext cx="10871400" cy="457200"/>
          </a:xfrm>
        </p:spPr>
        <p:txBody>
          <a:bodyPr/>
          <a:lstStyle/>
          <a:p>
            <a:r>
              <a:rPr lang="fr-FR" dirty="0"/>
              <a:t>SP B.5: </a:t>
            </a:r>
            <a:r>
              <a:rPr lang="en-US" sz="2800" dirty="0"/>
              <a:t>Production of B dust using magnetron sputtering </a:t>
            </a:r>
            <a:r>
              <a:rPr lang="en-US" dirty="0"/>
              <a:t>(IAP)</a:t>
            </a:r>
            <a:endParaRPr lang="fr-FR" dirty="0"/>
          </a:p>
        </p:txBody>
      </p:sp>
      <p:sp>
        <p:nvSpPr>
          <p:cNvPr id="6" name="Textfeld 2">
            <a:extLst>
              <a:ext uri="{FF2B5EF4-FFF2-40B4-BE49-F238E27FC236}">
                <a16:creationId xmlns:a16="http://schemas.microsoft.com/office/drawing/2014/main" id="{DD9B4AEA-9E93-1FE8-1EA5-E13B3507B7D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TSVV 7</a:t>
            </a:r>
          </a:p>
        </p:txBody>
      </p:sp>
      <p:sp>
        <p:nvSpPr>
          <p:cNvPr id="7" name="TextBox 6">
            <a:extLst>
              <a:ext uri="{FF2B5EF4-FFF2-40B4-BE49-F238E27FC236}">
                <a16:creationId xmlns:a16="http://schemas.microsoft.com/office/drawing/2014/main" id="{0E38AB8E-08CA-A23E-E4E0-78AC73A6DDA9}"/>
              </a:ext>
            </a:extLst>
          </p:cNvPr>
          <p:cNvSpPr txBox="1"/>
          <p:nvPr/>
        </p:nvSpPr>
        <p:spPr bwMode="auto">
          <a:xfrm>
            <a:off x="10616772" y="6175029"/>
            <a:ext cx="1537600" cy="338554"/>
          </a:xfrm>
          <a:prstGeom prst="rect">
            <a:avLst/>
          </a:prstGeom>
          <a:noFill/>
        </p:spPr>
        <p:txBody>
          <a:bodyPr wrap="none" rtlCol="0">
            <a:spAutoFit/>
          </a:bodyPr>
          <a:lstStyle/>
          <a:p>
            <a:r>
              <a:rPr lang="fi-FI" sz="1600" b="1" dirty="0"/>
              <a:t>T. Acsente et al.</a:t>
            </a:r>
          </a:p>
        </p:txBody>
      </p:sp>
      <p:sp>
        <p:nvSpPr>
          <p:cNvPr id="2" name="TextBox 1">
            <a:extLst>
              <a:ext uri="{FF2B5EF4-FFF2-40B4-BE49-F238E27FC236}">
                <a16:creationId xmlns:a16="http://schemas.microsoft.com/office/drawing/2014/main" id="{280DC4A5-69C2-DF52-A027-14D4865BF641}"/>
              </a:ext>
            </a:extLst>
          </p:cNvPr>
          <p:cNvSpPr txBox="1"/>
          <p:nvPr/>
        </p:nvSpPr>
        <p:spPr>
          <a:xfrm>
            <a:off x="36193" y="3860343"/>
            <a:ext cx="3960368" cy="1384995"/>
          </a:xfrm>
          <a:prstGeom prst="rect">
            <a:avLst/>
          </a:prstGeom>
          <a:noFill/>
        </p:spPr>
        <p:txBody>
          <a:bodyPr wrap="square" rtlCol="0">
            <a:spAutoFit/>
          </a:bodyPr>
          <a:lstStyle/>
          <a:p>
            <a:pPr marL="285750" indent="-285750">
              <a:buFont typeface="Arial" panose="020B0604020202020204" pitchFamily="34" charset="0"/>
              <a:buChar char="•"/>
            </a:pPr>
            <a:r>
              <a:rPr lang="en-US" sz="1400" b="1" dirty="0"/>
              <a:t>Boron </a:t>
            </a:r>
            <a:r>
              <a:rPr lang="en-US" sz="1400" dirty="0"/>
              <a:t>is known for low sputtering yield;</a:t>
            </a:r>
          </a:p>
          <a:p>
            <a:pPr marL="285750" indent="-285750">
              <a:buFont typeface="Arial" panose="020B0604020202020204" pitchFamily="34" charset="0"/>
              <a:buChar char="•"/>
            </a:pPr>
            <a:r>
              <a:rPr lang="en-US" sz="1400" dirty="0"/>
              <a:t>RF (130W ,13.56 MHz) is used for sputtering;</a:t>
            </a:r>
          </a:p>
          <a:p>
            <a:pPr marL="285750" indent="-285750">
              <a:buFont typeface="Arial" panose="020B0604020202020204" pitchFamily="34" charset="0"/>
              <a:buChar char="•"/>
            </a:pPr>
            <a:r>
              <a:rPr lang="en-US" sz="1400" dirty="0" err="1"/>
              <a:t>Ar</a:t>
            </a:r>
            <a:r>
              <a:rPr lang="en-US" sz="1400" dirty="0"/>
              <a:t> or Kr used as main sputtering gases;</a:t>
            </a:r>
          </a:p>
          <a:p>
            <a:pPr marL="285750" indent="-285750">
              <a:buFont typeface="Arial" panose="020B0604020202020204" pitchFamily="34" charset="0"/>
              <a:buChar char="•"/>
            </a:pPr>
            <a:r>
              <a:rPr lang="en-US" sz="1400" dirty="0"/>
              <a:t>H</a:t>
            </a:r>
            <a:r>
              <a:rPr lang="en-US" sz="1400" baseline="-25000" dirty="0"/>
              <a:t>2 </a:t>
            </a:r>
            <a:r>
              <a:rPr lang="en-US" sz="1400" dirty="0"/>
              <a:t>(20 %) N</a:t>
            </a:r>
            <a:r>
              <a:rPr lang="en-US" sz="1400" baseline="-25000" dirty="0"/>
              <a:t>2 </a:t>
            </a:r>
            <a:r>
              <a:rPr lang="en-US" sz="1400" dirty="0"/>
              <a:t>(1.5%) O</a:t>
            </a:r>
            <a:r>
              <a:rPr lang="en-US" sz="1400" baseline="-25000" dirty="0"/>
              <a:t>2</a:t>
            </a:r>
            <a:r>
              <a:rPr lang="en-US" sz="1400" dirty="0"/>
              <a:t> (1.5%) were added for increasing the nucleation rate;</a:t>
            </a:r>
          </a:p>
          <a:p>
            <a:pPr marL="285750" indent="-285750">
              <a:buFont typeface="Arial" panose="020B0604020202020204" pitchFamily="34" charset="0"/>
              <a:buChar char="•"/>
            </a:pPr>
            <a:r>
              <a:rPr lang="en-US" sz="1400" dirty="0"/>
              <a:t>Deposition duration: 3h for one sample.</a:t>
            </a:r>
          </a:p>
        </p:txBody>
      </p:sp>
      <p:sp>
        <p:nvSpPr>
          <p:cNvPr id="41" name="TextBox 40">
            <a:extLst>
              <a:ext uri="{FF2B5EF4-FFF2-40B4-BE49-F238E27FC236}">
                <a16:creationId xmlns:a16="http://schemas.microsoft.com/office/drawing/2014/main" id="{D4F7305B-530E-4A3F-B6EC-3DF2DA8F4AE2}"/>
              </a:ext>
            </a:extLst>
          </p:cNvPr>
          <p:cNvSpPr txBox="1"/>
          <p:nvPr/>
        </p:nvSpPr>
        <p:spPr>
          <a:xfrm>
            <a:off x="4444142" y="918340"/>
            <a:ext cx="5072864" cy="369332"/>
          </a:xfrm>
          <a:prstGeom prst="rect">
            <a:avLst/>
          </a:prstGeom>
          <a:noFill/>
        </p:spPr>
        <p:txBody>
          <a:bodyPr wrap="none" rtlCol="0">
            <a:spAutoFit/>
          </a:bodyPr>
          <a:lstStyle/>
          <a:p>
            <a:r>
              <a:rPr lang="en-US" b="1" dirty="0">
                <a:solidFill>
                  <a:srgbClr val="FF0000"/>
                </a:solidFill>
              </a:rPr>
              <a:t>First B particles</a:t>
            </a:r>
            <a:r>
              <a:rPr lang="en-US" dirty="0"/>
              <a:t> synthetized by MSGA - SEM results :</a:t>
            </a:r>
          </a:p>
        </p:txBody>
      </p:sp>
      <p:pic>
        <p:nvPicPr>
          <p:cNvPr id="42" name="Picture 41">
            <a:extLst>
              <a:ext uri="{FF2B5EF4-FFF2-40B4-BE49-F238E27FC236}">
                <a16:creationId xmlns:a16="http://schemas.microsoft.com/office/drawing/2014/main" id="{093A6660-40E2-1DC8-79DF-30EA46597525}"/>
              </a:ext>
            </a:extLst>
          </p:cNvPr>
          <p:cNvPicPr>
            <a:picLocks noChangeAspect="1"/>
          </p:cNvPicPr>
          <p:nvPr/>
        </p:nvPicPr>
        <p:blipFill>
          <a:blip r:embed="rId2"/>
          <a:stretch>
            <a:fillRect/>
          </a:stretch>
        </p:blipFill>
        <p:spPr>
          <a:xfrm>
            <a:off x="4380713" y="2608673"/>
            <a:ext cx="1254056" cy="999221"/>
          </a:xfrm>
          <a:prstGeom prst="rect">
            <a:avLst/>
          </a:prstGeom>
        </p:spPr>
      </p:pic>
      <p:pic>
        <p:nvPicPr>
          <p:cNvPr id="43" name="Picture 42">
            <a:extLst>
              <a:ext uri="{FF2B5EF4-FFF2-40B4-BE49-F238E27FC236}">
                <a16:creationId xmlns:a16="http://schemas.microsoft.com/office/drawing/2014/main" id="{7B87E920-6526-57D4-8608-63DBE22E198B}"/>
              </a:ext>
            </a:extLst>
          </p:cNvPr>
          <p:cNvPicPr>
            <a:picLocks noChangeAspect="1"/>
          </p:cNvPicPr>
          <p:nvPr/>
        </p:nvPicPr>
        <p:blipFill>
          <a:blip r:embed="rId3"/>
          <a:stretch>
            <a:fillRect/>
          </a:stretch>
        </p:blipFill>
        <p:spPr>
          <a:xfrm>
            <a:off x="4353719" y="1384537"/>
            <a:ext cx="1267468" cy="985809"/>
          </a:xfrm>
          <a:prstGeom prst="rect">
            <a:avLst/>
          </a:prstGeom>
        </p:spPr>
      </p:pic>
      <p:pic>
        <p:nvPicPr>
          <p:cNvPr id="44" name="Picture 43">
            <a:extLst>
              <a:ext uri="{FF2B5EF4-FFF2-40B4-BE49-F238E27FC236}">
                <a16:creationId xmlns:a16="http://schemas.microsoft.com/office/drawing/2014/main" id="{3D8DD1B9-E71C-B2C9-1447-7A4A346259BF}"/>
              </a:ext>
            </a:extLst>
          </p:cNvPr>
          <p:cNvPicPr>
            <a:picLocks noChangeAspect="1"/>
          </p:cNvPicPr>
          <p:nvPr/>
        </p:nvPicPr>
        <p:blipFill>
          <a:blip r:embed="rId4"/>
          <a:stretch>
            <a:fillRect/>
          </a:stretch>
        </p:blipFill>
        <p:spPr>
          <a:xfrm>
            <a:off x="5667524" y="2671790"/>
            <a:ext cx="1233937" cy="925453"/>
          </a:xfrm>
          <a:prstGeom prst="rect">
            <a:avLst/>
          </a:prstGeom>
        </p:spPr>
      </p:pic>
      <p:pic>
        <p:nvPicPr>
          <p:cNvPr id="45" name="Picture 44">
            <a:extLst>
              <a:ext uri="{FF2B5EF4-FFF2-40B4-BE49-F238E27FC236}">
                <a16:creationId xmlns:a16="http://schemas.microsoft.com/office/drawing/2014/main" id="{7E6A0292-30BD-49DF-2072-472E82F6C1B5}"/>
              </a:ext>
            </a:extLst>
          </p:cNvPr>
          <p:cNvPicPr>
            <a:picLocks noChangeAspect="1"/>
          </p:cNvPicPr>
          <p:nvPr/>
        </p:nvPicPr>
        <p:blipFill>
          <a:blip r:embed="rId5"/>
          <a:stretch>
            <a:fillRect/>
          </a:stretch>
        </p:blipFill>
        <p:spPr>
          <a:xfrm>
            <a:off x="5710839" y="1424774"/>
            <a:ext cx="1160169" cy="945572"/>
          </a:xfrm>
          <a:prstGeom prst="rect">
            <a:avLst/>
          </a:prstGeom>
        </p:spPr>
      </p:pic>
      <p:pic>
        <p:nvPicPr>
          <p:cNvPr id="46" name="Picture 45">
            <a:extLst>
              <a:ext uri="{FF2B5EF4-FFF2-40B4-BE49-F238E27FC236}">
                <a16:creationId xmlns:a16="http://schemas.microsoft.com/office/drawing/2014/main" id="{6DF9C710-932A-A881-D648-855C1B199A37}"/>
              </a:ext>
            </a:extLst>
          </p:cNvPr>
          <p:cNvPicPr>
            <a:picLocks noChangeAspect="1"/>
          </p:cNvPicPr>
          <p:nvPr/>
        </p:nvPicPr>
        <p:blipFill>
          <a:blip r:embed="rId6"/>
          <a:stretch>
            <a:fillRect/>
          </a:stretch>
        </p:blipFill>
        <p:spPr>
          <a:xfrm>
            <a:off x="6936335" y="1424774"/>
            <a:ext cx="1254056" cy="945572"/>
          </a:xfrm>
          <a:prstGeom prst="rect">
            <a:avLst/>
          </a:prstGeom>
        </p:spPr>
      </p:pic>
      <p:pic>
        <p:nvPicPr>
          <p:cNvPr id="47" name="Picture 46">
            <a:extLst>
              <a:ext uri="{FF2B5EF4-FFF2-40B4-BE49-F238E27FC236}">
                <a16:creationId xmlns:a16="http://schemas.microsoft.com/office/drawing/2014/main" id="{A00B89DE-48C9-C839-9A78-100C7A429975}"/>
              </a:ext>
            </a:extLst>
          </p:cNvPr>
          <p:cNvPicPr>
            <a:picLocks noChangeAspect="1"/>
          </p:cNvPicPr>
          <p:nvPr/>
        </p:nvPicPr>
        <p:blipFill>
          <a:blip r:embed="rId7"/>
          <a:stretch>
            <a:fillRect/>
          </a:stretch>
        </p:blipFill>
        <p:spPr>
          <a:xfrm>
            <a:off x="6942027" y="2665440"/>
            <a:ext cx="1247349" cy="936043"/>
          </a:xfrm>
          <a:prstGeom prst="rect">
            <a:avLst/>
          </a:prstGeom>
        </p:spPr>
      </p:pic>
      <p:pic>
        <p:nvPicPr>
          <p:cNvPr id="48" name="Picture 47">
            <a:extLst>
              <a:ext uri="{FF2B5EF4-FFF2-40B4-BE49-F238E27FC236}">
                <a16:creationId xmlns:a16="http://schemas.microsoft.com/office/drawing/2014/main" id="{A72FA2BF-ABF3-CBBA-C365-38EECB174EA2}"/>
              </a:ext>
            </a:extLst>
          </p:cNvPr>
          <p:cNvPicPr>
            <a:picLocks noChangeAspect="1"/>
          </p:cNvPicPr>
          <p:nvPr/>
        </p:nvPicPr>
        <p:blipFill>
          <a:blip r:embed="rId8"/>
          <a:stretch>
            <a:fillRect/>
          </a:stretch>
        </p:blipFill>
        <p:spPr>
          <a:xfrm>
            <a:off x="8247146" y="1389190"/>
            <a:ext cx="1240644" cy="972926"/>
          </a:xfrm>
          <a:prstGeom prst="rect">
            <a:avLst/>
          </a:prstGeom>
        </p:spPr>
      </p:pic>
      <p:pic>
        <p:nvPicPr>
          <p:cNvPr id="49" name="Picture 48">
            <a:extLst>
              <a:ext uri="{FF2B5EF4-FFF2-40B4-BE49-F238E27FC236}">
                <a16:creationId xmlns:a16="http://schemas.microsoft.com/office/drawing/2014/main" id="{9AF6E6CD-6C59-8F02-E330-07E7DFCC7041}"/>
              </a:ext>
            </a:extLst>
          </p:cNvPr>
          <p:cNvPicPr>
            <a:picLocks noChangeAspect="1"/>
          </p:cNvPicPr>
          <p:nvPr/>
        </p:nvPicPr>
        <p:blipFill>
          <a:blip r:embed="rId9"/>
          <a:stretch>
            <a:fillRect/>
          </a:stretch>
        </p:blipFill>
        <p:spPr>
          <a:xfrm>
            <a:off x="8280676" y="2630724"/>
            <a:ext cx="1240644" cy="972926"/>
          </a:xfrm>
          <a:prstGeom prst="rect">
            <a:avLst/>
          </a:prstGeom>
        </p:spPr>
      </p:pic>
      <p:sp>
        <p:nvSpPr>
          <p:cNvPr id="50" name="TextBox 49">
            <a:extLst>
              <a:ext uri="{FF2B5EF4-FFF2-40B4-BE49-F238E27FC236}">
                <a16:creationId xmlns:a16="http://schemas.microsoft.com/office/drawing/2014/main" id="{0BEEA0DD-2B36-F0A1-E76D-1003CE94EED8}"/>
              </a:ext>
            </a:extLst>
          </p:cNvPr>
          <p:cNvSpPr txBox="1"/>
          <p:nvPr/>
        </p:nvSpPr>
        <p:spPr>
          <a:xfrm>
            <a:off x="9639523" y="1428480"/>
            <a:ext cx="2328421"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err="1"/>
              <a:t>Ar</a:t>
            </a:r>
            <a:r>
              <a:rPr lang="en-US" sz="1400" dirty="0"/>
              <a:t>, Kr and mixtures with H</a:t>
            </a:r>
            <a:r>
              <a:rPr lang="en-US" sz="1400" baseline="-25000" dirty="0"/>
              <a:t>2</a:t>
            </a:r>
            <a:r>
              <a:rPr lang="en-US" sz="1400" dirty="0"/>
              <a:t> or N</a:t>
            </a:r>
            <a:r>
              <a:rPr lang="en-US" sz="1400" baseline="-25000" dirty="0"/>
              <a:t>2</a:t>
            </a:r>
            <a:r>
              <a:rPr lang="en-US" sz="1400" dirty="0"/>
              <a:t> leads to sparse B NPs on the substrate.;</a:t>
            </a:r>
          </a:p>
          <a:p>
            <a:pPr marL="285750" indent="-285750">
              <a:buFont typeface="Arial" panose="020B0604020202020204" pitchFamily="34" charset="0"/>
              <a:buChar char="•"/>
            </a:pPr>
            <a:r>
              <a:rPr lang="en-US" sz="1400" dirty="0"/>
              <a:t>Addition of O</a:t>
            </a:r>
            <a:r>
              <a:rPr lang="en-US" sz="1400" baseline="-25000" dirty="0"/>
              <a:t>2</a:t>
            </a:r>
            <a:r>
              <a:rPr lang="en-US" sz="1400" dirty="0"/>
              <a:t> leads to an increase of the number of NPs;</a:t>
            </a:r>
          </a:p>
          <a:p>
            <a:pPr marL="285750" indent="-285750">
              <a:buFont typeface="Arial" panose="020B0604020202020204" pitchFamily="34" charset="0"/>
              <a:buChar char="•"/>
            </a:pPr>
            <a:r>
              <a:rPr lang="en-US" sz="1400" dirty="0"/>
              <a:t>Possible, N</a:t>
            </a:r>
            <a:r>
              <a:rPr lang="en-US" sz="1400" baseline="-25000" dirty="0"/>
              <a:t>2</a:t>
            </a:r>
            <a:r>
              <a:rPr lang="en-US" sz="1400" dirty="0"/>
              <a:t>, O</a:t>
            </a:r>
            <a:r>
              <a:rPr lang="en-US" sz="1400" baseline="-25000" dirty="0"/>
              <a:t>2</a:t>
            </a:r>
            <a:r>
              <a:rPr lang="en-US" sz="1400" dirty="0"/>
              <a:t> impurities lead to the formation of B-N and B-O type nucleation centers.</a:t>
            </a:r>
          </a:p>
        </p:txBody>
      </p:sp>
      <p:sp>
        <p:nvSpPr>
          <p:cNvPr id="51" name="TextBox 50">
            <a:extLst>
              <a:ext uri="{FF2B5EF4-FFF2-40B4-BE49-F238E27FC236}">
                <a16:creationId xmlns:a16="http://schemas.microsoft.com/office/drawing/2014/main" id="{182F5F32-5033-0B55-EF41-022137FB2185}"/>
              </a:ext>
            </a:extLst>
          </p:cNvPr>
          <p:cNvSpPr txBox="1"/>
          <p:nvPr/>
        </p:nvSpPr>
        <p:spPr>
          <a:xfrm>
            <a:off x="4846064" y="2362382"/>
            <a:ext cx="670811" cy="261610"/>
          </a:xfrm>
          <a:prstGeom prst="rect">
            <a:avLst/>
          </a:prstGeom>
          <a:noFill/>
        </p:spPr>
        <p:txBody>
          <a:bodyPr wrap="square" rtlCol="0">
            <a:spAutoFit/>
          </a:bodyPr>
          <a:lstStyle/>
          <a:p>
            <a:r>
              <a:rPr lang="en-US" sz="1050" dirty="0"/>
              <a:t>50 nm</a:t>
            </a:r>
          </a:p>
        </p:txBody>
      </p:sp>
      <p:sp>
        <p:nvSpPr>
          <p:cNvPr id="52" name="TextBox 51">
            <a:extLst>
              <a:ext uri="{FF2B5EF4-FFF2-40B4-BE49-F238E27FC236}">
                <a16:creationId xmlns:a16="http://schemas.microsoft.com/office/drawing/2014/main" id="{081E403B-43C1-D262-AE6B-B6D35823D1D9}"/>
              </a:ext>
            </a:extLst>
          </p:cNvPr>
          <p:cNvSpPr txBox="1"/>
          <p:nvPr/>
        </p:nvSpPr>
        <p:spPr>
          <a:xfrm>
            <a:off x="4619631" y="3586250"/>
            <a:ext cx="818024" cy="253916"/>
          </a:xfrm>
          <a:prstGeom prst="rect">
            <a:avLst/>
          </a:prstGeom>
          <a:noFill/>
        </p:spPr>
        <p:txBody>
          <a:bodyPr wrap="square" rtlCol="0">
            <a:spAutoFit/>
          </a:bodyPr>
          <a:lstStyle/>
          <a:p>
            <a:r>
              <a:rPr lang="en-US" sz="1050" dirty="0"/>
              <a:t>30-40 nm</a:t>
            </a:r>
          </a:p>
        </p:txBody>
      </p:sp>
      <p:sp>
        <p:nvSpPr>
          <p:cNvPr id="53" name="TextBox 52">
            <a:extLst>
              <a:ext uri="{FF2B5EF4-FFF2-40B4-BE49-F238E27FC236}">
                <a16:creationId xmlns:a16="http://schemas.microsoft.com/office/drawing/2014/main" id="{DACD3D9B-3695-9D45-0181-73B82C21E266}"/>
              </a:ext>
            </a:extLst>
          </p:cNvPr>
          <p:cNvSpPr txBox="1"/>
          <p:nvPr/>
        </p:nvSpPr>
        <p:spPr>
          <a:xfrm>
            <a:off x="5973311" y="2354572"/>
            <a:ext cx="2111504" cy="253916"/>
          </a:xfrm>
          <a:prstGeom prst="rect">
            <a:avLst/>
          </a:prstGeom>
          <a:noFill/>
        </p:spPr>
        <p:txBody>
          <a:bodyPr wrap="square" rtlCol="0">
            <a:spAutoFit/>
          </a:bodyPr>
          <a:lstStyle/>
          <a:p>
            <a:r>
              <a:rPr lang="en-US" sz="1050" dirty="0"/>
              <a:t>~10 nm agglomerated</a:t>
            </a:r>
          </a:p>
        </p:txBody>
      </p:sp>
      <p:sp>
        <p:nvSpPr>
          <p:cNvPr id="54" name="TextBox 53">
            <a:extLst>
              <a:ext uri="{FF2B5EF4-FFF2-40B4-BE49-F238E27FC236}">
                <a16:creationId xmlns:a16="http://schemas.microsoft.com/office/drawing/2014/main" id="{2A3511EB-C417-6C57-D947-6F1F8BE712B2}"/>
              </a:ext>
            </a:extLst>
          </p:cNvPr>
          <p:cNvSpPr txBox="1"/>
          <p:nvPr/>
        </p:nvSpPr>
        <p:spPr>
          <a:xfrm>
            <a:off x="7654635" y="2360796"/>
            <a:ext cx="1721297" cy="253916"/>
          </a:xfrm>
          <a:prstGeom prst="rect">
            <a:avLst/>
          </a:prstGeom>
          <a:noFill/>
        </p:spPr>
        <p:txBody>
          <a:bodyPr wrap="square" rtlCol="0">
            <a:spAutoFit/>
          </a:bodyPr>
          <a:lstStyle/>
          <a:p>
            <a:r>
              <a:rPr lang="en-US" sz="1050" dirty="0"/>
              <a:t>~10 nm agglomerated</a:t>
            </a:r>
          </a:p>
        </p:txBody>
      </p:sp>
      <p:sp>
        <p:nvSpPr>
          <p:cNvPr id="55" name="TextBox 54">
            <a:extLst>
              <a:ext uri="{FF2B5EF4-FFF2-40B4-BE49-F238E27FC236}">
                <a16:creationId xmlns:a16="http://schemas.microsoft.com/office/drawing/2014/main" id="{09C18A88-2588-3CB5-B1E0-2B55D7B3A88A}"/>
              </a:ext>
            </a:extLst>
          </p:cNvPr>
          <p:cNvSpPr txBox="1"/>
          <p:nvPr/>
        </p:nvSpPr>
        <p:spPr>
          <a:xfrm>
            <a:off x="5881911" y="3583838"/>
            <a:ext cx="818024" cy="253916"/>
          </a:xfrm>
          <a:prstGeom prst="rect">
            <a:avLst/>
          </a:prstGeom>
          <a:noFill/>
        </p:spPr>
        <p:txBody>
          <a:bodyPr wrap="square" rtlCol="0">
            <a:spAutoFit/>
          </a:bodyPr>
          <a:lstStyle/>
          <a:p>
            <a:r>
              <a:rPr lang="en-US" sz="1050" dirty="0"/>
              <a:t>20-40 nm</a:t>
            </a:r>
          </a:p>
        </p:txBody>
      </p:sp>
      <p:sp>
        <p:nvSpPr>
          <p:cNvPr id="56" name="TextBox 55">
            <a:extLst>
              <a:ext uri="{FF2B5EF4-FFF2-40B4-BE49-F238E27FC236}">
                <a16:creationId xmlns:a16="http://schemas.microsoft.com/office/drawing/2014/main" id="{2D0F1724-ECE3-400F-82A1-96DA5452851D}"/>
              </a:ext>
            </a:extLst>
          </p:cNvPr>
          <p:cNvSpPr txBox="1"/>
          <p:nvPr/>
        </p:nvSpPr>
        <p:spPr>
          <a:xfrm>
            <a:off x="6860377" y="3561583"/>
            <a:ext cx="1530006" cy="253916"/>
          </a:xfrm>
          <a:prstGeom prst="rect">
            <a:avLst/>
          </a:prstGeom>
          <a:noFill/>
        </p:spPr>
        <p:txBody>
          <a:bodyPr wrap="square" rtlCol="0">
            <a:spAutoFit/>
          </a:bodyPr>
          <a:lstStyle/>
          <a:p>
            <a:r>
              <a:rPr lang="en-US" sz="1050" dirty="0"/>
              <a:t>~180 nm from small NPs</a:t>
            </a:r>
          </a:p>
        </p:txBody>
      </p:sp>
      <p:sp>
        <p:nvSpPr>
          <p:cNvPr id="57" name="TextBox 56">
            <a:extLst>
              <a:ext uri="{FF2B5EF4-FFF2-40B4-BE49-F238E27FC236}">
                <a16:creationId xmlns:a16="http://schemas.microsoft.com/office/drawing/2014/main" id="{1AFE7B1C-4815-9BD2-7797-DC05BAD17CC3}"/>
              </a:ext>
            </a:extLst>
          </p:cNvPr>
          <p:cNvSpPr txBox="1"/>
          <p:nvPr/>
        </p:nvSpPr>
        <p:spPr>
          <a:xfrm>
            <a:off x="8276456" y="3570295"/>
            <a:ext cx="818024" cy="253916"/>
          </a:xfrm>
          <a:prstGeom prst="rect">
            <a:avLst/>
          </a:prstGeom>
          <a:noFill/>
        </p:spPr>
        <p:txBody>
          <a:bodyPr wrap="square" rtlCol="0">
            <a:spAutoFit/>
          </a:bodyPr>
          <a:lstStyle/>
          <a:p>
            <a:r>
              <a:rPr lang="en-US" sz="1050" dirty="0"/>
              <a:t>30-40 nm</a:t>
            </a:r>
          </a:p>
        </p:txBody>
      </p:sp>
      <p:sp>
        <p:nvSpPr>
          <p:cNvPr id="58" name="TextBox 57">
            <a:extLst>
              <a:ext uri="{FF2B5EF4-FFF2-40B4-BE49-F238E27FC236}">
                <a16:creationId xmlns:a16="http://schemas.microsoft.com/office/drawing/2014/main" id="{8567A21B-571B-AF34-2EB7-4FD605BD6EAB}"/>
              </a:ext>
            </a:extLst>
          </p:cNvPr>
          <p:cNvSpPr txBox="1"/>
          <p:nvPr/>
        </p:nvSpPr>
        <p:spPr>
          <a:xfrm>
            <a:off x="4420741" y="4066637"/>
            <a:ext cx="7061390" cy="1077218"/>
          </a:xfrm>
          <a:prstGeom prst="rect">
            <a:avLst/>
          </a:prstGeom>
          <a:noFill/>
          <a:ln>
            <a:noFill/>
          </a:ln>
        </p:spPr>
        <p:txBody>
          <a:bodyPr wrap="square" rtlCol="0">
            <a:spAutoFit/>
          </a:bodyPr>
          <a:lstStyle/>
          <a:p>
            <a:r>
              <a:rPr lang="en-US" sz="1600" b="1" dirty="0"/>
              <a:t>Conclusions on B dust by MSGA:</a:t>
            </a:r>
          </a:p>
          <a:p>
            <a:pPr marL="285750" indent="-285750">
              <a:buFont typeface="Arial" panose="020B0604020202020204" pitchFamily="34" charset="0"/>
              <a:buChar char="•"/>
            </a:pPr>
            <a:r>
              <a:rPr lang="en-US" sz="1600" dirty="0"/>
              <a:t>The synthesis rate of the B dust is </a:t>
            </a:r>
            <a:r>
              <a:rPr lang="en-US" sz="1600" b="1" i="1" dirty="0">
                <a:solidFill>
                  <a:srgbClr val="00B050"/>
                </a:solidFill>
              </a:rPr>
              <a:t>much smaller when compared to W</a:t>
            </a:r>
            <a:endParaRPr lang="en-US" sz="1600" dirty="0"/>
          </a:p>
          <a:p>
            <a:pPr marL="285750" indent="-285750">
              <a:buFont typeface="Arial" panose="020B0604020202020204" pitchFamily="34" charset="0"/>
              <a:buChar char="•"/>
            </a:pPr>
            <a:r>
              <a:rPr lang="en-US" sz="1600" dirty="0"/>
              <a:t>It seems that H</a:t>
            </a:r>
            <a:r>
              <a:rPr lang="en-US" sz="1600" baseline="-25000" dirty="0"/>
              <a:t>2  </a:t>
            </a:r>
            <a:r>
              <a:rPr lang="en-US" sz="1600" b="1" i="1" dirty="0">
                <a:solidFill>
                  <a:srgbClr val="00B050"/>
                </a:solidFill>
              </a:rPr>
              <a:t>does not increase the synthesis rate </a:t>
            </a:r>
            <a:r>
              <a:rPr lang="en-US" sz="1600" dirty="0"/>
              <a:t>(like happened with W) </a:t>
            </a:r>
          </a:p>
          <a:p>
            <a:pPr marL="285750" indent="-285750">
              <a:buFont typeface="Arial" panose="020B0604020202020204" pitchFamily="34" charset="0"/>
              <a:buChar char="•"/>
            </a:pPr>
            <a:r>
              <a:rPr lang="en-US" sz="1600" dirty="0"/>
              <a:t>Synthesis rate for boron nanoparticles influenced by the impurities present</a:t>
            </a:r>
          </a:p>
        </p:txBody>
      </p:sp>
      <p:sp>
        <p:nvSpPr>
          <p:cNvPr id="60" name="TextBox 59">
            <a:extLst>
              <a:ext uri="{FF2B5EF4-FFF2-40B4-BE49-F238E27FC236}">
                <a16:creationId xmlns:a16="http://schemas.microsoft.com/office/drawing/2014/main" id="{497ABAFC-2A91-1D66-424B-AC29784E4AAD}"/>
              </a:ext>
            </a:extLst>
          </p:cNvPr>
          <p:cNvSpPr txBox="1"/>
          <p:nvPr/>
        </p:nvSpPr>
        <p:spPr>
          <a:xfrm>
            <a:off x="754902" y="983827"/>
            <a:ext cx="2768707" cy="369332"/>
          </a:xfrm>
          <a:prstGeom prst="rect">
            <a:avLst/>
          </a:prstGeom>
          <a:noFill/>
        </p:spPr>
        <p:txBody>
          <a:bodyPr wrap="none" rtlCol="0">
            <a:spAutoFit/>
          </a:bodyPr>
          <a:lstStyle/>
          <a:p>
            <a:r>
              <a:rPr lang="en-US" dirty="0"/>
              <a:t>MSGA experimental setup:</a:t>
            </a:r>
          </a:p>
        </p:txBody>
      </p:sp>
      <p:cxnSp>
        <p:nvCxnSpPr>
          <p:cNvPr id="61" name="Straight Connector 60">
            <a:extLst>
              <a:ext uri="{FF2B5EF4-FFF2-40B4-BE49-F238E27FC236}">
                <a16:creationId xmlns:a16="http://schemas.microsoft.com/office/drawing/2014/main" id="{1AFF1623-8ACC-7DD4-23DE-DA164C3689AC}"/>
              </a:ext>
            </a:extLst>
          </p:cNvPr>
          <p:cNvCxnSpPr>
            <a:cxnSpLocks/>
          </p:cNvCxnSpPr>
          <p:nvPr/>
        </p:nvCxnSpPr>
        <p:spPr>
          <a:xfrm flipH="1">
            <a:off x="206238" y="831154"/>
            <a:ext cx="11811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2DDE5B3-0103-257C-2253-35F0C8188408}"/>
              </a:ext>
            </a:extLst>
          </p:cNvPr>
          <p:cNvCxnSpPr>
            <a:cxnSpLocks/>
          </p:cNvCxnSpPr>
          <p:nvPr/>
        </p:nvCxnSpPr>
        <p:spPr>
          <a:xfrm>
            <a:off x="4107486" y="828335"/>
            <a:ext cx="0" cy="44170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70ED3B-143C-8483-BDBA-57332140537C}"/>
              </a:ext>
            </a:extLst>
          </p:cNvPr>
          <p:cNvCxnSpPr>
            <a:cxnSpLocks/>
          </p:cNvCxnSpPr>
          <p:nvPr/>
        </p:nvCxnSpPr>
        <p:spPr>
          <a:xfrm flipH="1" flipV="1">
            <a:off x="4107486" y="3824211"/>
            <a:ext cx="7539949" cy="2715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C0CAD59-6CC1-B914-3974-254CC790273B}"/>
              </a:ext>
            </a:extLst>
          </p:cNvPr>
          <p:cNvSpPr txBox="1"/>
          <p:nvPr/>
        </p:nvSpPr>
        <p:spPr bwMode="auto">
          <a:xfrm>
            <a:off x="9728433" y="1164963"/>
            <a:ext cx="1480323" cy="307777"/>
          </a:xfrm>
          <a:prstGeom prst="rect">
            <a:avLst/>
          </a:prstGeom>
          <a:noFill/>
        </p:spPr>
        <p:txBody>
          <a:bodyPr wrap="square">
            <a:spAutoFit/>
          </a:bodyPr>
          <a:lstStyle/>
          <a:p>
            <a:r>
              <a:rPr lang="en-GB" sz="1400" b="1" dirty="0">
                <a:effectLst/>
                <a:latin typeface="Calibri" panose="020F0502020204030204" pitchFamily="34" charset="0"/>
                <a:ea typeface="Times New Roman" panose="02020603050405020304" pitchFamily="18" charset="0"/>
              </a:rPr>
              <a:t>Comments:</a:t>
            </a:r>
            <a:endParaRPr lang="en-US" sz="1400" b="1" dirty="0">
              <a:effectLst/>
              <a:latin typeface="Times New Roman" panose="02020603050405020304" pitchFamily="18" charset="0"/>
              <a:ea typeface="Times New Roman" panose="02020603050405020304" pitchFamily="18" charset="0"/>
            </a:endParaRPr>
          </a:p>
        </p:txBody>
      </p:sp>
      <p:pic>
        <p:nvPicPr>
          <p:cNvPr id="66" name="Picture 65">
            <a:extLst>
              <a:ext uri="{FF2B5EF4-FFF2-40B4-BE49-F238E27FC236}">
                <a16:creationId xmlns:a16="http://schemas.microsoft.com/office/drawing/2014/main" id="{12AB9C71-2633-6743-04E0-8E787620D7C8}"/>
              </a:ext>
            </a:extLst>
          </p:cNvPr>
          <p:cNvPicPr>
            <a:picLocks noChangeAspect="1"/>
          </p:cNvPicPr>
          <p:nvPr/>
        </p:nvPicPr>
        <p:blipFill>
          <a:blip r:embed="rId10"/>
          <a:stretch>
            <a:fillRect/>
          </a:stretch>
        </p:blipFill>
        <p:spPr>
          <a:xfrm>
            <a:off x="483618" y="1396509"/>
            <a:ext cx="3065519" cy="2367046"/>
          </a:xfrm>
          <a:prstGeom prst="rect">
            <a:avLst/>
          </a:prstGeom>
        </p:spPr>
      </p:pic>
    </p:spTree>
    <p:extLst>
      <p:ext uri="{BB962C8B-B14F-4D97-AF65-F5344CB8AC3E}">
        <p14:creationId xmlns:p14="http://schemas.microsoft.com/office/powerpoint/2010/main" val="266094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65D2E5C-F620-915A-278F-BEF3A7E00B48}"/>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C14CD50-76D1-EBBB-5510-6D3779D8424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5" name="Titre 1">
            <a:extLst>
              <a:ext uri="{FF2B5EF4-FFF2-40B4-BE49-F238E27FC236}">
                <a16:creationId xmlns:a16="http://schemas.microsoft.com/office/drawing/2014/main" id="{61C55E98-55EE-0CB2-3A40-100521ABD85D}"/>
              </a:ext>
            </a:extLst>
          </p:cNvPr>
          <p:cNvSpPr>
            <a:spLocks noGrp="1"/>
          </p:cNvSpPr>
          <p:nvPr>
            <p:ph type="title"/>
          </p:nvPr>
        </p:nvSpPr>
        <p:spPr>
          <a:xfrm>
            <a:off x="983432" y="192515"/>
            <a:ext cx="9451776" cy="457200"/>
          </a:xfrm>
        </p:spPr>
        <p:txBody>
          <a:bodyPr/>
          <a:lstStyle/>
          <a:p>
            <a:r>
              <a:rPr lang="fr-FR" dirty="0"/>
              <a:t>SP B </a:t>
            </a:r>
            <a:r>
              <a:rPr lang="fr-FR" dirty="0" err="1"/>
              <a:t>milestones</a:t>
            </a:r>
            <a:r>
              <a:rPr lang="fr-FR" dirty="0"/>
              <a:t> in 2024</a:t>
            </a:r>
          </a:p>
        </p:txBody>
      </p:sp>
      <p:graphicFrame>
        <p:nvGraphicFramePr>
          <p:cNvPr id="6" name="Tabelle 7">
            <a:extLst>
              <a:ext uri="{FF2B5EF4-FFF2-40B4-BE49-F238E27FC236}">
                <a16:creationId xmlns:a16="http://schemas.microsoft.com/office/drawing/2014/main" id="{E8FCBE73-6575-834A-82C8-FB85154FCB6F}"/>
              </a:ext>
            </a:extLst>
          </p:cNvPr>
          <p:cNvGraphicFramePr>
            <a:graphicFrameLocks noGrp="1"/>
          </p:cNvGraphicFramePr>
          <p:nvPr>
            <p:extLst>
              <p:ext uri="{D42A27DB-BD31-4B8C-83A1-F6EECF244321}">
                <p14:modId xmlns:p14="http://schemas.microsoft.com/office/powerpoint/2010/main" val="606967137"/>
              </p:ext>
            </p:extLst>
          </p:nvPr>
        </p:nvGraphicFramePr>
        <p:xfrm>
          <a:off x="287269" y="972053"/>
          <a:ext cx="11617461" cy="3998934"/>
        </p:xfrm>
        <a:graphic>
          <a:graphicData uri="http://schemas.openxmlformats.org/drawingml/2006/table">
            <a:tbl>
              <a:tblPr firstRow="1" firstCol="1" bandRow="1">
                <a:tableStyleId>{5C22544A-7EE6-4342-B048-85BDC9FD1C3A}</a:tableStyleId>
              </a:tblPr>
              <a:tblGrid>
                <a:gridCol w="2190932">
                  <a:extLst>
                    <a:ext uri="{9D8B030D-6E8A-4147-A177-3AD203B41FA5}">
                      <a16:colId xmlns:a16="http://schemas.microsoft.com/office/drawing/2014/main" val="1621520873"/>
                    </a:ext>
                  </a:extLst>
                </a:gridCol>
                <a:gridCol w="1804296">
                  <a:extLst>
                    <a:ext uri="{9D8B030D-6E8A-4147-A177-3AD203B41FA5}">
                      <a16:colId xmlns:a16="http://schemas.microsoft.com/office/drawing/2014/main" val="2839852955"/>
                    </a:ext>
                  </a:extLst>
                </a:gridCol>
                <a:gridCol w="5193797">
                  <a:extLst>
                    <a:ext uri="{9D8B030D-6E8A-4147-A177-3AD203B41FA5}">
                      <a16:colId xmlns:a16="http://schemas.microsoft.com/office/drawing/2014/main" val="2383909151"/>
                    </a:ext>
                  </a:extLst>
                </a:gridCol>
                <a:gridCol w="2428436">
                  <a:extLst>
                    <a:ext uri="{9D8B030D-6E8A-4147-A177-3AD203B41FA5}">
                      <a16:colId xmlns:a16="http://schemas.microsoft.com/office/drawing/2014/main" val="4219246605"/>
                    </a:ext>
                  </a:extLst>
                </a:gridCol>
              </a:tblGrid>
              <a:tr h="925788">
                <a:tc>
                  <a:txBody>
                    <a:bodyPr/>
                    <a:lstStyle/>
                    <a:p>
                      <a:pPr>
                        <a:lnSpc>
                          <a:spcPct val="115000"/>
                        </a:lnSpc>
                        <a:spcAft>
                          <a:spcPts val="300"/>
                        </a:spcAft>
                      </a:pPr>
                      <a:r>
                        <a:rPr lang="en-US" sz="1600" dirty="0">
                          <a:effectLst/>
                        </a:rPr>
                        <a:t>WM86</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600" b="0" dirty="0">
                          <a:solidFill>
                            <a:schemeClr val="tx1"/>
                          </a:solidFill>
                          <a:effectLst/>
                        </a:rPr>
                        <a:t>SP B</a:t>
                      </a:r>
                      <a:endParaRPr lang="de-DE" sz="16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tc>
                  <a:txBody>
                    <a:bodyPr/>
                    <a:lstStyle/>
                    <a:p>
                      <a:pPr>
                        <a:lnSpc>
                          <a:spcPct val="115000"/>
                        </a:lnSpc>
                        <a:spcAft>
                          <a:spcPts val="300"/>
                        </a:spcAft>
                      </a:pPr>
                      <a:r>
                        <a:rPr lang="en-US" sz="1600" b="0" dirty="0">
                          <a:solidFill>
                            <a:schemeClr val="tx1"/>
                          </a:solidFill>
                          <a:effectLst/>
                        </a:rPr>
                        <a:t>Production and detailed characterization of co-deposited boron layers (B, B-O, B-W) with varying amounts of fuel (D) for erosion and fuel-retention studies (ITER)</a:t>
                      </a:r>
                      <a:endParaRPr lang="de-DE" sz="16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chemeClr val="bg1">
                        <a:lumMod val="95000"/>
                      </a:schemeClr>
                    </a:solidFill>
                  </a:tcPr>
                </a:tc>
                <a:tc>
                  <a:txBody>
                    <a:bodyPr/>
                    <a:lstStyle/>
                    <a:p>
                      <a:pPr>
                        <a:lnSpc>
                          <a:spcPct val="115000"/>
                        </a:lnSpc>
                        <a:spcAft>
                          <a:spcPts val="300"/>
                        </a:spcAft>
                      </a:pPr>
                      <a:r>
                        <a:rPr lang="en-GB" sz="1600" b="0" dirty="0">
                          <a:solidFill>
                            <a:schemeClr val="tx1"/>
                          </a:solidFill>
                          <a:effectLst/>
                        </a:rPr>
                        <a:t>31.12.2024</a:t>
                      </a:r>
                    </a:p>
                    <a:p>
                      <a:pPr>
                        <a:lnSpc>
                          <a:spcPct val="115000"/>
                        </a:lnSpc>
                        <a:spcAft>
                          <a:spcPts val="300"/>
                        </a:spcAft>
                      </a:pPr>
                      <a:r>
                        <a:rPr lang="en-GB" sz="1600" b="0" dirty="0">
                          <a:solidFill>
                            <a:schemeClr val="tx1"/>
                          </a:solidFill>
                          <a:effectLst/>
                          <a:latin typeface="Calibri" panose="020F0502020204030204" pitchFamily="34" charset="0"/>
                          <a:ea typeface="SimSun" panose="02010600030101010101" pitchFamily="2" charset="-122"/>
                          <a:cs typeface="Arial" panose="020B0604020202020204" pitchFamily="34" charset="0"/>
                        </a:rPr>
                        <a:t>Only recently started</a:t>
                      </a:r>
                      <a:endParaRPr lang="de-DE" sz="16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rgbClr val="FFFF00"/>
                    </a:solidFill>
                  </a:tcPr>
                </a:tc>
                <a:extLst>
                  <a:ext uri="{0D108BD9-81ED-4DB2-BD59-A6C34878D82A}">
                    <a16:rowId xmlns:a16="http://schemas.microsoft.com/office/drawing/2014/main" val="2704286932"/>
                  </a:ext>
                </a:extLst>
              </a:tr>
              <a:tr h="1081894">
                <a:tc>
                  <a:txBody>
                    <a:bodyPr/>
                    <a:lstStyle/>
                    <a:p>
                      <a:pPr>
                        <a:lnSpc>
                          <a:spcPct val="115000"/>
                        </a:lnSpc>
                        <a:spcAft>
                          <a:spcPts val="300"/>
                        </a:spcAft>
                      </a:pPr>
                      <a:r>
                        <a:rPr lang="en-GB" sz="1600" dirty="0">
                          <a:effectLst/>
                        </a:rPr>
                        <a:t>WM87</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600" dirty="0">
                          <a:effectLst/>
                        </a:rPr>
                        <a:t>SP B</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US" sz="1600" dirty="0">
                          <a:effectLst/>
                        </a:rPr>
                        <a:t>Erosion and re-deposition rates of model systems for re-deposited W layers in metallic fusion devices as a function of plasma para-meters expected in a reactor estimated (ITER+DEMO)</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600" dirty="0">
                          <a:effectLst/>
                        </a:rPr>
                        <a:t>31.12.2024 </a:t>
                      </a:r>
                    </a:p>
                    <a:p>
                      <a:pPr>
                        <a:lnSpc>
                          <a:spcPct val="115000"/>
                        </a:lnSpc>
                        <a:spcAft>
                          <a:spcPts val="300"/>
                        </a:spcAft>
                      </a:pPr>
                      <a:r>
                        <a:rPr lang="en-GB" sz="1600" dirty="0">
                          <a:effectLst/>
                          <a:latin typeface="Calibri" panose="020F0502020204030204" pitchFamily="34" charset="0"/>
                          <a:ea typeface="SimSun" panose="02010600030101010101" pitchFamily="2" charset="-122"/>
                          <a:cs typeface="Arial" panose="020B0604020202020204" pitchFamily="34" charset="0"/>
                        </a:rPr>
                        <a:t>W program made progress</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rgbClr val="92D050"/>
                    </a:solidFill>
                  </a:tcPr>
                </a:tc>
                <a:extLst>
                  <a:ext uri="{0D108BD9-81ED-4DB2-BD59-A6C34878D82A}">
                    <a16:rowId xmlns:a16="http://schemas.microsoft.com/office/drawing/2014/main" val="1547136608"/>
                  </a:ext>
                </a:extLst>
              </a:tr>
              <a:tr h="740630">
                <a:tc>
                  <a:txBody>
                    <a:bodyPr/>
                    <a:lstStyle/>
                    <a:p>
                      <a:pPr>
                        <a:lnSpc>
                          <a:spcPct val="115000"/>
                        </a:lnSpc>
                        <a:spcAft>
                          <a:spcPts val="300"/>
                        </a:spcAft>
                      </a:pPr>
                      <a:r>
                        <a:rPr lang="en-GB" sz="1600" dirty="0">
                          <a:effectLst/>
                        </a:rPr>
                        <a:t>WM88</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600" dirty="0">
                          <a:effectLst/>
                        </a:rPr>
                        <a:t>SP B</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US" sz="1600" dirty="0">
                          <a:effectLst/>
                        </a:rPr>
                        <a:t>Comparison between deposition and surface-modification patterns on marker tiles and ITER-like PFUs after the Phase 1 and long-pulse operation of WEST done (ITER) </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GB" sz="1600" dirty="0">
                          <a:effectLst/>
                        </a:rPr>
                        <a:t>31.12.2024 </a:t>
                      </a:r>
                    </a:p>
                    <a:p>
                      <a:pPr>
                        <a:lnSpc>
                          <a:spcPct val="115000"/>
                        </a:lnSpc>
                        <a:spcAft>
                          <a:spcPts val="300"/>
                        </a:spcAft>
                      </a:pPr>
                      <a:r>
                        <a:rPr lang="en-GB" sz="1600" dirty="0">
                          <a:effectLst/>
                          <a:latin typeface="Calibri" panose="020F0502020204030204" pitchFamily="34" charset="0"/>
                          <a:ea typeface="SimSun" panose="02010600030101010101" pitchFamily="2" charset="-122"/>
                          <a:cs typeface="Arial" panose="020B0604020202020204" pitchFamily="34" charset="0"/>
                        </a:rPr>
                        <a:t>Marker-tile results discussed</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rgbClr val="92D050"/>
                    </a:solidFill>
                  </a:tcPr>
                </a:tc>
                <a:extLst>
                  <a:ext uri="{0D108BD9-81ED-4DB2-BD59-A6C34878D82A}">
                    <a16:rowId xmlns:a16="http://schemas.microsoft.com/office/drawing/2014/main" val="3745538837"/>
                  </a:ext>
                </a:extLst>
              </a:tr>
              <a:tr h="740630">
                <a:tc>
                  <a:txBody>
                    <a:bodyPr/>
                    <a:lstStyle/>
                    <a:p>
                      <a:pPr>
                        <a:lnSpc>
                          <a:spcPct val="115000"/>
                        </a:lnSpc>
                        <a:spcAft>
                          <a:spcPts val="300"/>
                        </a:spcAft>
                      </a:pPr>
                      <a:r>
                        <a:rPr lang="de-DE" sz="1600" dirty="0">
                          <a:effectLst/>
                        </a:rPr>
                        <a:t>WM89</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de-DE" sz="1600" dirty="0">
                          <a:effectLst/>
                        </a:rPr>
                        <a:t>SP B</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en-US" sz="1600" dirty="0">
                          <a:effectLst/>
                        </a:rPr>
                        <a:t>Characteristics of dust produced in metallic fusion devices with and without </a:t>
                      </a:r>
                      <a:r>
                        <a:rPr lang="en-US" sz="1600" dirty="0" err="1">
                          <a:effectLst/>
                        </a:rPr>
                        <a:t>boronizations</a:t>
                      </a:r>
                      <a:r>
                        <a:rPr lang="en-US" sz="1600" dirty="0">
                          <a:effectLst/>
                        </a:rPr>
                        <a:t> and comparison with B-containing dust produced in corresponding laboratory experiments (ITER+DEMO)</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tc>
                <a:tc>
                  <a:txBody>
                    <a:bodyPr/>
                    <a:lstStyle/>
                    <a:p>
                      <a:pPr>
                        <a:lnSpc>
                          <a:spcPct val="115000"/>
                        </a:lnSpc>
                        <a:spcAft>
                          <a:spcPts val="300"/>
                        </a:spcAft>
                      </a:pPr>
                      <a:r>
                        <a:rPr lang="de-DE" sz="1600" dirty="0">
                          <a:effectLst/>
                        </a:rPr>
                        <a:t>31.12.2024</a:t>
                      </a:r>
                    </a:p>
                    <a:p>
                      <a:pPr>
                        <a:lnSpc>
                          <a:spcPct val="115000"/>
                        </a:lnSpc>
                        <a:spcAft>
                          <a:spcPts val="300"/>
                        </a:spcAft>
                      </a:pPr>
                      <a:r>
                        <a:rPr lang="de-DE" sz="1600" dirty="0" err="1">
                          <a:effectLst/>
                          <a:latin typeface="Calibri" panose="020F0502020204030204" pitchFamily="34" charset="0"/>
                          <a:ea typeface="SimSun" panose="02010600030101010101" pitchFamily="2" charset="-122"/>
                          <a:cs typeface="Arial" panose="020B0604020202020204" pitchFamily="34" charset="0"/>
                        </a:rPr>
                        <a:t>Dust</a:t>
                      </a:r>
                      <a:r>
                        <a:rPr lang="de-DE" sz="1600" dirty="0">
                          <a:effectLst/>
                          <a:latin typeface="Calibri" panose="020F0502020204030204" pitchFamily="34" charset="0"/>
                          <a:ea typeface="SimSun" panose="02010600030101010101" pitchFamily="2" charset="-122"/>
                          <a:cs typeface="Arial" panose="020B0604020202020204" pitchFamily="34" charset="0"/>
                        </a:rPr>
                        <a:t> </a:t>
                      </a:r>
                      <a:r>
                        <a:rPr lang="de-DE" sz="1600" dirty="0" err="1">
                          <a:effectLst/>
                          <a:latin typeface="Calibri" panose="020F0502020204030204" pitchFamily="34" charset="0"/>
                          <a:ea typeface="SimSun" panose="02010600030101010101" pitchFamily="2" charset="-122"/>
                          <a:cs typeface="Arial" panose="020B0604020202020204" pitchFamily="34" charset="0"/>
                        </a:rPr>
                        <a:t>analysis</a:t>
                      </a:r>
                      <a:r>
                        <a:rPr lang="de-DE" sz="1600" dirty="0">
                          <a:effectLst/>
                          <a:latin typeface="Calibri" panose="020F0502020204030204" pitchFamily="34" charset="0"/>
                          <a:ea typeface="SimSun" panose="02010600030101010101" pitchFamily="2" charset="-122"/>
                          <a:cs typeface="Arial" panose="020B0604020202020204" pitchFamily="34" charset="0"/>
                        </a:rPr>
                        <a:t> </a:t>
                      </a:r>
                      <a:r>
                        <a:rPr lang="de-DE" sz="1600" dirty="0" err="1">
                          <a:effectLst/>
                          <a:latin typeface="Calibri" panose="020F0502020204030204" pitchFamily="34" charset="0"/>
                          <a:ea typeface="SimSun" panose="02010600030101010101" pitchFamily="2" charset="-122"/>
                          <a:cs typeface="Arial" panose="020B0604020202020204" pitchFamily="34" charset="0"/>
                        </a:rPr>
                        <a:t>activities</a:t>
                      </a:r>
                      <a:r>
                        <a:rPr lang="de-DE" sz="1600" dirty="0">
                          <a:effectLst/>
                          <a:latin typeface="Calibri" panose="020F0502020204030204" pitchFamily="34" charset="0"/>
                          <a:ea typeface="SimSun" panose="02010600030101010101" pitchFamily="2" charset="-122"/>
                          <a:cs typeface="Arial" panose="020B0604020202020204" pitchFamily="34" charset="0"/>
                        </a:rPr>
                        <a:t> </a:t>
                      </a:r>
                      <a:r>
                        <a:rPr lang="de-DE" sz="1600" dirty="0" err="1">
                          <a:effectLst/>
                          <a:latin typeface="Calibri" panose="020F0502020204030204" pitchFamily="34" charset="0"/>
                          <a:ea typeface="SimSun" panose="02010600030101010101" pitchFamily="2" charset="-122"/>
                          <a:cs typeface="Arial" panose="020B0604020202020204" pitchFamily="34" charset="0"/>
                        </a:rPr>
                        <a:t>pending</a:t>
                      </a:r>
                      <a:endParaRPr lang="de-DE" sz="1600" dirty="0">
                        <a:effectLst/>
                        <a:latin typeface="Calibri" panose="020F0502020204030204" pitchFamily="34" charset="0"/>
                        <a:ea typeface="SimSun" panose="02010600030101010101" pitchFamily="2" charset="-122"/>
                        <a:cs typeface="Arial" panose="020B0604020202020204" pitchFamily="34" charset="0"/>
                      </a:endParaRPr>
                    </a:p>
                  </a:txBody>
                  <a:tcPr marL="65866" marR="65866" marT="0" marB="0">
                    <a:solidFill>
                      <a:srgbClr val="FFFF00"/>
                    </a:solidFill>
                  </a:tcPr>
                </a:tc>
                <a:extLst>
                  <a:ext uri="{0D108BD9-81ED-4DB2-BD59-A6C34878D82A}">
                    <a16:rowId xmlns:a16="http://schemas.microsoft.com/office/drawing/2014/main" val="2249276014"/>
                  </a:ext>
                </a:extLst>
              </a:tr>
            </a:tbl>
          </a:graphicData>
        </a:graphic>
      </p:graphicFrame>
    </p:spTree>
    <p:extLst>
      <p:ext uri="{BB962C8B-B14F-4D97-AF65-F5344CB8AC3E}">
        <p14:creationId xmlns:p14="http://schemas.microsoft.com/office/powerpoint/2010/main" val="2671303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644B3E-188E-7031-3E96-347A332DE977}"/>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5A948D0-7BD2-E5C1-7AE1-CC1AF48FF3A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50</a:t>
            </a:fld>
            <a:endParaRPr lang="en-GB">
              <a:solidFill>
                <a:prstClr val="white"/>
              </a:solidFill>
            </a:endParaRPr>
          </a:p>
        </p:txBody>
      </p:sp>
      <p:sp>
        <p:nvSpPr>
          <p:cNvPr id="5" name="Titre 1">
            <a:extLst>
              <a:ext uri="{FF2B5EF4-FFF2-40B4-BE49-F238E27FC236}">
                <a16:creationId xmlns:a16="http://schemas.microsoft.com/office/drawing/2014/main" id="{09C7B256-DAB8-5E95-B4D5-325CBD3E0C52}"/>
              </a:ext>
            </a:extLst>
          </p:cNvPr>
          <p:cNvSpPr>
            <a:spLocks noGrp="1"/>
          </p:cNvSpPr>
          <p:nvPr>
            <p:ph type="title"/>
          </p:nvPr>
        </p:nvSpPr>
        <p:spPr>
          <a:xfrm>
            <a:off x="983432" y="192515"/>
            <a:ext cx="10871400" cy="457200"/>
          </a:xfrm>
        </p:spPr>
        <p:txBody>
          <a:bodyPr/>
          <a:lstStyle/>
          <a:p>
            <a:r>
              <a:rPr lang="fr-FR" dirty="0"/>
              <a:t>SP B.5: </a:t>
            </a:r>
            <a:r>
              <a:rPr lang="en-US" sz="2800" dirty="0"/>
              <a:t>Production of B and W dust using arcing </a:t>
            </a:r>
            <a:r>
              <a:rPr lang="en-US" dirty="0"/>
              <a:t>(IAP)</a:t>
            </a:r>
            <a:endParaRPr lang="fr-FR" dirty="0"/>
          </a:p>
        </p:txBody>
      </p:sp>
      <p:sp>
        <p:nvSpPr>
          <p:cNvPr id="6" name="Textfeld 2">
            <a:extLst>
              <a:ext uri="{FF2B5EF4-FFF2-40B4-BE49-F238E27FC236}">
                <a16:creationId xmlns:a16="http://schemas.microsoft.com/office/drawing/2014/main" id="{DD9B4AEA-9E93-1FE8-1EA5-E13B3507B7D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TSVV 7</a:t>
            </a:r>
          </a:p>
        </p:txBody>
      </p:sp>
      <p:sp>
        <p:nvSpPr>
          <p:cNvPr id="7" name="TextBox 6">
            <a:extLst>
              <a:ext uri="{FF2B5EF4-FFF2-40B4-BE49-F238E27FC236}">
                <a16:creationId xmlns:a16="http://schemas.microsoft.com/office/drawing/2014/main" id="{0E38AB8E-08CA-A23E-E4E0-78AC73A6DDA9}"/>
              </a:ext>
            </a:extLst>
          </p:cNvPr>
          <p:cNvSpPr txBox="1"/>
          <p:nvPr/>
        </p:nvSpPr>
        <p:spPr bwMode="auto">
          <a:xfrm>
            <a:off x="10447809" y="6175029"/>
            <a:ext cx="1709122" cy="338554"/>
          </a:xfrm>
          <a:prstGeom prst="rect">
            <a:avLst/>
          </a:prstGeom>
          <a:noFill/>
        </p:spPr>
        <p:txBody>
          <a:bodyPr wrap="none" rtlCol="0">
            <a:spAutoFit/>
          </a:bodyPr>
          <a:lstStyle/>
          <a:p>
            <a:r>
              <a:rPr lang="fi-FI" sz="1600" b="1" dirty="0"/>
              <a:t>C. Porosnicu et al.</a:t>
            </a:r>
          </a:p>
        </p:txBody>
      </p:sp>
      <p:sp>
        <p:nvSpPr>
          <p:cNvPr id="8" name="Textfeld 4">
            <a:extLst>
              <a:ext uri="{FF2B5EF4-FFF2-40B4-BE49-F238E27FC236}">
                <a16:creationId xmlns:a16="http://schemas.microsoft.com/office/drawing/2014/main" id="{8626F7AF-CC49-3727-0EDF-768C926D73CE}"/>
              </a:ext>
            </a:extLst>
          </p:cNvPr>
          <p:cNvSpPr txBox="1"/>
          <p:nvPr/>
        </p:nvSpPr>
        <p:spPr>
          <a:xfrm>
            <a:off x="139872" y="796156"/>
            <a:ext cx="11714960" cy="123476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77800" indent="-177800">
              <a:buFont typeface="Wingdings" panose="05000000000000000000" pitchFamily="2" charset="2"/>
              <a:buChar char="§"/>
            </a:pPr>
            <a:r>
              <a:rPr lang="en-US" sz="1600" b="0" i="0" u="none" strike="noStrike" baseline="0" dirty="0">
                <a:solidFill>
                  <a:srgbClr val="000000"/>
                </a:solidFill>
                <a:latin typeface="Calibri" panose="020F0502020204030204" pitchFamily="34" charset="0"/>
              </a:rPr>
              <a:t>Production of B and W dust particles by arcing to simulate conditions expected in fusion reactors</a:t>
            </a:r>
            <a:endParaRPr lang="en-US" sz="1600" b="1" dirty="0">
              <a:solidFill>
                <a:srgbClr val="FF0000"/>
              </a:solidFill>
              <a:cs typeface="Arial" panose="020B0604020202020204" pitchFamily="34" charset="0"/>
            </a:endParaRPr>
          </a:p>
          <a:p>
            <a:pPr>
              <a:lnSpc>
                <a:spcPct val="113000"/>
              </a:lnSpc>
              <a:spcBef>
                <a:spcPts val="600"/>
              </a:spcBef>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Produced in a reactor with D, </a:t>
            </a:r>
            <a:r>
              <a:rPr lang="en-US" altLang="en-US" sz="1600" dirty="0" err="1">
                <a:cs typeface="Arial" panose="020B0604020202020204" pitchFamily="34" charset="0"/>
              </a:rPr>
              <a:t>Ar</a:t>
            </a:r>
            <a:r>
              <a:rPr lang="en-US" altLang="en-US" sz="1600" dirty="0">
                <a:cs typeface="Arial" panose="020B0604020202020204" pitchFamily="34" charset="0"/>
              </a:rPr>
              <a:t> and air - </a:t>
            </a:r>
            <a:r>
              <a:rPr lang="en-US" altLang="en-US" sz="1600" b="1" i="1" dirty="0">
                <a:solidFill>
                  <a:srgbClr val="00B050"/>
                </a:solidFill>
                <a:cs typeface="Arial" panose="020B0604020202020204" pitchFamily="34" charset="0"/>
              </a:rPr>
              <a:t>expected dust size 0.5 -1 </a:t>
            </a:r>
            <a:r>
              <a:rPr lang="en-US" altLang="en-US" sz="1600" b="1" i="1" dirty="0" err="1">
                <a:solidFill>
                  <a:srgbClr val="00B050"/>
                </a:solidFill>
                <a:cs typeface="Arial" panose="020B0604020202020204" pitchFamily="34" charset="0"/>
              </a:rPr>
              <a:t>μm</a:t>
            </a:r>
            <a:r>
              <a:rPr lang="en-US" altLang="en-US" sz="1600" b="1" i="1" dirty="0">
                <a:solidFill>
                  <a:srgbClr val="00B050"/>
                </a:solidFill>
                <a:cs typeface="Arial" panose="020B0604020202020204" pitchFamily="34" charset="0"/>
              </a:rPr>
              <a:t> </a:t>
            </a:r>
          </a:p>
        </p:txBody>
      </p:sp>
      <p:sp>
        <p:nvSpPr>
          <p:cNvPr id="9" name="Textfeld 4">
            <a:extLst>
              <a:ext uri="{FF2B5EF4-FFF2-40B4-BE49-F238E27FC236}">
                <a16:creationId xmlns:a16="http://schemas.microsoft.com/office/drawing/2014/main" id="{A126BA39-1AAA-392F-5FC1-364B47B2ED6A}"/>
              </a:ext>
            </a:extLst>
          </p:cNvPr>
          <p:cNvSpPr txBox="1"/>
          <p:nvPr/>
        </p:nvSpPr>
        <p:spPr>
          <a:xfrm>
            <a:off x="139872" y="2044266"/>
            <a:ext cx="11101285" cy="584775"/>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Dust produced and characterized, expected size successfully achieved, high purity and production rate</a:t>
            </a:r>
          </a:p>
        </p:txBody>
      </p:sp>
      <p:pic>
        <p:nvPicPr>
          <p:cNvPr id="11" name="Picture 10">
            <a:extLst>
              <a:ext uri="{FF2B5EF4-FFF2-40B4-BE49-F238E27FC236}">
                <a16:creationId xmlns:a16="http://schemas.microsoft.com/office/drawing/2014/main" id="{38027509-3E31-B4FC-1E34-55F1CCDD439E}"/>
              </a:ext>
            </a:extLst>
          </p:cNvPr>
          <p:cNvPicPr>
            <a:picLocks noChangeAspect="1"/>
          </p:cNvPicPr>
          <p:nvPr/>
        </p:nvPicPr>
        <p:blipFill>
          <a:blip r:embed="rId2"/>
          <a:stretch>
            <a:fillRect/>
          </a:stretch>
        </p:blipFill>
        <p:spPr>
          <a:xfrm>
            <a:off x="303718" y="2689312"/>
            <a:ext cx="2083443" cy="1585732"/>
          </a:xfrm>
          <a:prstGeom prst="rect">
            <a:avLst/>
          </a:prstGeom>
        </p:spPr>
      </p:pic>
      <p:pic>
        <p:nvPicPr>
          <p:cNvPr id="13" name="Picture 12">
            <a:extLst>
              <a:ext uri="{FF2B5EF4-FFF2-40B4-BE49-F238E27FC236}">
                <a16:creationId xmlns:a16="http://schemas.microsoft.com/office/drawing/2014/main" id="{A4A3E44E-8A6E-3152-B809-6680C18B82F5}"/>
              </a:ext>
            </a:extLst>
          </p:cNvPr>
          <p:cNvPicPr>
            <a:picLocks noChangeAspect="1"/>
          </p:cNvPicPr>
          <p:nvPr/>
        </p:nvPicPr>
        <p:blipFill>
          <a:blip r:embed="rId3"/>
          <a:stretch>
            <a:fillRect/>
          </a:stretch>
        </p:blipFill>
        <p:spPr>
          <a:xfrm>
            <a:off x="2556521" y="2696321"/>
            <a:ext cx="1488705" cy="1589790"/>
          </a:xfrm>
          <a:prstGeom prst="rect">
            <a:avLst/>
          </a:prstGeom>
        </p:spPr>
      </p:pic>
      <p:pic>
        <p:nvPicPr>
          <p:cNvPr id="15" name="Picture 14">
            <a:extLst>
              <a:ext uri="{FF2B5EF4-FFF2-40B4-BE49-F238E27FC236}">
                <a16:creationId xmlns:a16="http://schemas.microsoft.com/office/drawing/2014/main" id="{C1834A61-D5E5-4A69-9F49-7AB012F80103}"/>
              </a:ext>
            </a:extLst>
          </p:cNvPr>
          <p:cNvPicPr>
            <a:picLocks noChangeAspect="1"/>
          </p:cNvPicPr>
          <p:nvPr/>
        </p:nvPicPr>
        <p:blipFill>
          <a:blip r:embed="rId4"/>
          <a:stretch>
            <a:fillRect/>
          </a:stretch>
        </p:blipFill>
        <p:spPr>
          <a:xfrm>
            <a:off x="4214586" y="2691726"/>
            <a:ext cx="1488705" cy="1594385"/>
          </a:xfrm>
          <a:prstGeom prst="rect">
            <a:avLst/>
          </a:prstGeom>
        </p:spPr>
      </p:pic>
      <p:pic>
        <p:nvPicPr>
          <p:cNvPr id="19" name="Picture 18">
            <a:extLst>
              <a:ext uri="{FF2B5EF4-FFF2-40B4-BE49-F238E27FC236}">
                <a16:creationId xmlns:a16="http://schemas.microsoft.com/office/drawing/2014/main" id="{00E490E5-8745-AA25-637B-272DD9122747}"/>
              </a:ext>
            </a:extLst>
          </p:cNvPr>
          <p:cNvPicPr>
            <a:picLocks noChangeAspect="1"/>
          </p:cNvPicPr>
          <p:nvPr/>
        </p:nvPicPr>
        <p:blipFill>
          <a:blip r:embed="rId5"/>
          <a:stretch>
            <a:fillRect/>
          </a:stretch>
        </p:blipFill>
        <p:spPr>
          <a:xfrm>
            <a:off x="6419132" y="2601132"/>
            <a:ext cx="3093795" cy="2756971"/>
          </a:xfrm>
          <a:prstGeom prst="rect">
            <a:avLst/>
          </a:prstGeom>
        </p:spPr>
      </p:pic>
      <p:pic>
        <p:nvPicPr>
          <p:cNvPr id="21" name="Picture 20">
            <a:extLst>
              <a:ext uri="{FF2B5EF4-FFF2-40B4-BE49-F238E27FC236}">
                <a16:creationId xmlns:a16="http://schemas.microsoft.com/office/drawing/2014/main" id="{A8F23AB6-7C72-CE55-7CC3-EBAF0CA5DC96}"/>
              </a:ext>
            </a:extLst>
          </p:cNvPr>
          <p:cNvPicPr>
            <a:picLocks noChangeAspect="1"/>
          </p:cNvPicPr>
          <p:nvPr/>
        </p:nvPicPr>
        <p:blipFill>
          <a:blip r:embed="rId6"/>
          <a:stretch>
            <a:fillRect/>
          </a:stretch>
        </p:blipFill>
        <p:spPr>
          <a:xfrm>
            <a:off x="9955873" y="2601132"/>
            <a:ext cx="1709122" cy="1588369"/>
          </a:xfrm>
          <a:prstGeom prst="rect">
            <a:avLst/>
          </a:prstGeom>
        </p:spPr>
      </p:pic>
      <p:pic>
        <p:nvPicPr>
          <p:cNvPr id="23" name="Picture 22">
            <a:extLst>
              <a:ext uri="{FF2B5EF4-FFF2-40B4-BE49-F238E27FC236}">
                <a16:creationId xmlns:a16="http://schemas.microsoft.com/office/drawing/2014/main" id="{E7364142-8372-3AAA-5C89-7A0DEB1C9A8F}"/>
              </a:ext>
            </a:extLst>
          </p:cNvPr>
          <p:cNvPicPr>
            <a:picLocks noChangeAspect="1"/>
          </p:cNvPicPr>
          <p:nvPr/>
        </p:nvPicPr>
        <p:blipFill>
          <a:blip r:embed="rId7"/>
          <a:stretch>
            <a:fillRect/>
          </a:stretch>
        </p:blipFill>
        <p:spPr>
          <a:xfrm>
            <a:off x="9955873" y="4368659"/>
            <a:ext cx="1714135" cy="1588370"/>
          </a:xfrm>
          <a:prstGeom prst="rect">
            <a:avLst/>
          </a:prstGeom>
        </p:spPr>
      </p:pic>
      <p:sp>
        <p:nvSpPr>
          <p:cNvPr id="24" name="TextBox 23">
            <a:extLst>
              <a:ext uri="{FF2B5EF4-FFF2-40B4-BE49-F238E27FC236}">
                <a16:creationId xmlns:a16="http://schemas.microsoft.com/office/drawing/2014/main" id="{6078DFAC-9B2C-672F-AB27-0B0E030F5077}"/>
              </a:ext>
            </a:extLst>
          </p:cNvPr>
          <p:cNvSpPr txBox="1"/>
          <p:nvPr/>
        </p:nvSpPr>
        <p:spPr bwMode="auto">
          <a:xfrm>
            <a:off x="695710" y="4395586"/>
            <a:ext cx="4512994" cy="523220"/>
          </a:xfrm>
          <a:prstGeom prst="rect">
            <a:avLst/>
          </a:prstGeom>
          <a:noFill/>
        </p:spPr>
        <p:txBody>
          <a:bodyPr wrap="square" rtlCol="0">
            <a:spAutoFit/>
          </a:bodyPr>
          <a:lstStyle/>
          <a:p>
            <a:r>
              <a:rPr lang="fi-FI" sz="1400" i="1" dirty="0"/>
              <a:t>W </a:t>
            </a:r>
            <a:r>
              <a:rPr lang="fi-FI" sz="1400" i="1" dirty="0" err="1"/>
              <a:t>dust</a:t>
            </a:r>
            <a:r>
              <a:rPr lang="fi-FI" sz="1400" i="1" dirty="0"/>
              <a:t> </a:t>
            </a:r>
            <a:r>
              <a:rPr lang="fi-FI" sz="1400" i="1" dirty="0" err="1"/>
              <a:t>particles</a:t>
            </a:r>
            <a:r>
              <a:rPr lang="fi-FI" sz="1400" i="1" dirty="0"/>
              <a:t> – </a:t>
            </a:r>
            <a:r>
              <a:rPr lang="fi-FI" sz="1400" i="1" dirty="0" err="1"/>
              <a:t>photograph</a:t>
            </a:r>
            <a:r>
              <a:rPr lang="fi-FI" sz="1400" i="1" dirty="0"/>
              <a:t> </a:t>
            </a:r>
            <a:r>
              <a:rPr lang="fi-FI" sz="1400" i="1" dirty="0" err="1"/>
              <a:t>during</a:t>
            </a:r>
            <a:r>
              <a:rPr lang="fi-FI" sz="1400" i="1" dirty="0"/>
              <a:t> </a:t>
            </a:r>
            <a:r>
              <a:rPr lang="fi-FI" sz="1400" i="1" dirty="0" err="1"/>
              <a:t>the</a:t>
            </a:r>
            <a:r>
              <a:rPr lang="fi-FI" sz="1400" i="1" dirty="0"/>
              <a:t> </a:t>
            </a:r>
            <a:r>
              <a:rPr lang="fi-FI" sz="1400" i="1" dirty="0" err="1"/>
              <a:t>production</a:t>
            </a:r>
            <a:r>
              <a:rPr lang="fi-FI" sz="1400" i="1" dirty="0"/>
              <a:t> (</a:t>
            </a:r>
            <a:r>
              <a:rPr lang="fi-FI" sz="1400" i="1" dirty="0" err="1"/>
              <a:t>left</a:t>
            </a:r>
            <a:r>
              <a:rPr lang="fi-FI" sz="1400" i="1" dirty="0"/>
              <a:t>) and SEM </a:t>
            </a:r>
            <a:r>
              <a:rPr lang="fi-FI" sz="1400" i="1" dirty="0" err="1"/>
              <a:t>images</a:t>
            </a:r>
            <a:r>
              <a:rPr lang="fi-FI" sz="1400" i="1" dirty="0"/>
              <a:t> of </a:t>
            </a:r>
            <a:r>
              <a:rPr lang="fi-FI" sz="1400" i="1" dirty="0" err="1"/>
              <a:t>the</a:t>
            </a:r>
            <a:r>
              <a:rPr lang="fi-FI" sz="1400" i="1" dirty="0"/>
              <a:t> </a:t>
            </a:r>
            <a:r>
              <a:rPr lang="fi-FI" sz="1400" i="1" dirty="0" err="1"/>
              <a:t>produced</a:t>
            </a:r>
            <a:r>
              <a:rPr lang="fi-FI" sz="1400" i="1" dirty="0"/>
              <a:t> </a:t>
            </a:r>
            <a:r>
              <a:rPr lang="fi-FI" sz="1400" i="1" dirty="0" err="1"/>
              <a:t>particles</a:t>
            </a:r>
            <a:r>
              <a:rPr lang="fi-FI" sz="1400" i="1" dirty="0"/>
              <a:t> (center, </a:t>
            </a:r>
            <a:r>
              <a:rPr lang="fi-FI" sz="1400" i="1" dirty="0" err="1"/>
              <a:t>right</a:t>
            </a:r>
            <a:r>
              <a:rPr lang="fi-FI" sz="1400" i="1" dirty="0"/>
              <a:t>)</a:t>
            </a:r>
          </a:p>
        </p:txBody>
      </p:sp>
      <p:sp>
        <p:nvSpPr>
          <p:cNvPr id="25" name="TextBox 24">
            <a:extLst>
              <a:ext uri="{FF2B5EF4-FFF2-40B4-BE49-F238E27FC236}">
                <a16:creationId xmlns:a16="http://schemas.microsoft.com/office/drawing/2014/main" id="{398D79A3-E5F8-945D-76FA-49E2E4D5CCEC}"/>
              </a:ext>
            </a:extLst>
          </p:cNvPr>
          <p:cNvSpPr txBox="1"/>
          <p:nvPr/>
        </p:nvSpPr>
        <p:spPr bwMode="auto">
          <a:xfrm>
            <a:off x="6419132" y="5576103"/>
            <a:ext cx="3093795" cy="738664"/>
          </a:xfrm>
          <a:prstGeom prst="rect">
            <a:avLst/>
          </a:prstGeom>
          <a:noFill/>
        </p:spPr>
        <p:txBody>
          <a:bodyPr wrap="square" rtlCol="0">
            <a:spAutoFit/>
          </a:bodyPr>
          <a:lstStyle/>
          <a:p>
            <a:r>
              <a:rPr lang="fi-FI" sz="1400" i="1" dirty="0"/>
              <a:t>B </a:t>
            </a:r>
            <a:r>
              <a:rPr lang="fi-FI" sz="1400" i="1" dirty="0" err="1"/>
              <a:t>dust</a:t>
            </a:r>
            <a:r>
              <a:rPr lang="fi-FI" sz="1400" i="1" dirty="0"/>
              <a:t> </a:t>
            </a:r>
            <a:r>
              <a:rPr lang="fi-FI" sz="1400" i="1" dirty="0" err="1"/>
              <a:t>particles</a:t>
            </a:r>
            <a:r>
              <a:rPr lang="fi-FI" sz="1400" i="1" dirty="0"/>
              <a:t> – </a:t>
            </a:r>
            <a:r>
              <a:rPr lang="fi-FI" sz="1400" i="1" dirty="0" err="1"/>
              <a:t>photograph</a:t>
            </a:r>
            <a:r>
              <a:rPr lang="fi-FI" sz="1400" i="1" dirty="0"/>
              <a:t> </a:t>
            </a:r>
            <a:r>
              <a:rPr lang="fi-FI" sz="1400" i="1" dirty="0" err="1"/>
              <a:t>during</a:t>
            </a:r>
            <a:r>
              <a:rPr lang="fi-FI" sz="1400" i="1" dirty="0"/>
              <a:t> </a:t>
            </a:r>
            <a:r>
              <a:rPr lang="fi-FI" sz="1400" i="1" dirty="0" err="1"/>
              <a:t>the</a:t>
            </a:r>
            <a:r>
              <a:rPr lang="fi-FI" sz="1400" i="1" dirty="0"/>
              <a:t> </a:t>
            </a:r>
            <a:r>
              <a:rPr lang="fi-FI" sz="1400" i="1" dirty="0" err="1"/>
              <a:t>production</a:t>
            </a:r>
            <a:r>
              <a:rPr lang="fi-FI" sz="1400" i="1" dirty="0"/>
              <a:t> (</a:t>
            </a:r>
            <a:r>
              <a:rPr lang="fi-FI" sz="1400" i="1" dirty="0" err="1"/>
              <a:t>left</a:t>
            </a:r>
            <a:r>
              <a:rPr lang="fi-FI" sz="1400" i="1" dirty="0"/>
              <a:t>) and SEM </a:t>
            </a:r>
            <a:r>
              <a:rPr lang="fi-FI" sz="1400" i="1" dirty="0" err="1"/>
              <a:t>images</a:t>
            </a:r>
            <a:r>
              <a:rPr lang="fi-FI" sz="1400" i="1" dirty="0"/>
              <a:t> of </a:t>
            </a:r>
            <a:r>
              <a:rPr lang="fi-FI" sz="1400" i="1" dirty="0" err="1"/>
              <a:t>the</a:t>
            </a:r>
            <a:r>
              <a:rPr lang="fi-FI" sz="1400" i="1" dirty="0"/>
              <a:t> </a:t>
            </a:r>
            <a:r>
              <a:rPr lang="fi-FI" sz="1400" i="1" dirty="0" err="1"/>
              <a:t>produced</a:t>
            </a:r>
            <a:r>
              <a:rPr lang="fi-FI" sz="1400" i="1" dirty="0"/>
              <a:t> </a:t>
            </a:r>
            <a:r>
              <a:rPr lang="fi-FI" sz="1400" i="1" dirty="0" err="1"/>
              <a:t>particles</a:t>
            </a:r>
            <a:r>
              <a:rPr lang="fi-FI" sz="1400" i="1" dirty="0"/>
              <a:t> (</a:t>
            </a:r>
            <a:r>
              <a:rPr lang="fi-FI" sz="1400" i="1" dirty="0" err="1"/>
              <a:t>right</a:t>
            </a:r>
            <a:r>
              <a:rPr lang="fi-FI" sz="1400" i="1" dirty="0"/>
              <a:t>)</a:t>
            </a:r>
          </a:p>
        </p:txBody>
      </p:sp>
    </p:spTree>
    <p:extLst>
      <p:ext uri="{BB962C8B-B14F-4D97-AF65-F5344CB8AC3E}">
        <p14:creationId xmlns:p14="http://schemas.microsoft.com/office/powerpoint/2010/main" val="36799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C547B0-C6C3-EDC2-CCEF-B61EA442B00F}"/>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062C621B-8821-5E91-0A2A-37420D76274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51</a:t>
            </a:fld>
            <a:endParaRPr lang="en-GB">
              <a:solidFill>
                <a:prstClr val="white"/>
              </a:solidFill>
            </a:endParaRPr>
          </a:p>
        </p:txBody>
      </p:sp>
      <p:sp>
        <p:nvSpPr>
          <p:cNvPr id="5" name="Titre 1">
            <a:extLst>
              <a:ext uri="{FF2B5EF4-FFF2-40B4-BE49-F238E27FC236}">
                <a16:creationId xmlns:a16="http://schemas.microsoft.com/office/drawing/2014/main" id="{5DE30767-99C1-B429-E4D5-E4D96CAA09A6}"/>
              </a:ext>
            </a:extLst>
          </p:cNvPr>
          <p:cNvSpPr>
            <a:spLocks noGrp="1"/>
          </p:cNvSpPr>
          <p:nvPr>
            <p:ph type="title"/>
          </p:nvPr>
        </p:nvSpPr>
        <p:spPr>
          <a:xfrm>
            <a:off x="983432" y="192515"/>
            <a:ext cx="10871400" cy="457200"/>
          </a:xfrm>
        </p:spPr>
        <p:txBody>
          <a:bodyPr/>
          <a:lstStyle/>
          <a:p>
            <a:r>
              <a:rPr lang="fr-FR" dirty="0"/>
              <a:t>SP B.5: </a:t>
            </a:r>
            <a:r>
              <a:rPr lang="en-US" dirty="0"/>
              <a:t>Dust studies on AUG, WEST, W7-X, and in a lab device (MPG)</a:t>
            </a:r>
            <a:endParaRPr lang="fr-FR" dirty="0"/>
          </a:p>
        </p:txBody>
      </p:sp>
      <p:sp>
        <p:nvSpPr>
          <p:cNvPr id="6" name="Textfeld 2">
            <a:extLst>
              <a:ext uri="{FF2B5EF4-FFF2-40B4-BE49-F238E27FC236}">
                <a16:creationId xmlns:a16="http://schemas.microsoft.com/office/drawing/2014/main" id="{4A596762-8BE8-63E5-CDB9-85D487F75E0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7" name="TextBox 6">
            <a:extLst>
              <a:ext uri="{FF2B5EF4-FFF2-40B4-BE49-F238E27FC236}">
                <a16:creationId xmlns:a16="http://schemas.microsoft.com/office/drawing/2014/main" id="{A5479F01-8C53-C755-B325-A1EB8FF12509}"/>
              </a:ext>
            </a:extLst>
          </p:cNvPr>
          <p:cNvSpPr txBox="1"/>
          <p:nvPr/>
        </p:nvSpPr>
        <p:spPr bwMode="auto">
          <a:xfrm>
            <a:off x="10616772" y="6175029"/>
            <a:ext cx="1526380" cy="338554"/>
          </a:xfrm>
          <a:prstGeom prst="rect">
            <a:avLst/>
          </a:prstGeom>
          <a:noFill/>
        </p:spPr>
        <p:txBody>
          <a:bodyPr wrap="none" rtlCol="0">
            <a:spAutoFit/>
          </a:bodyPr>
          <a:lstStyle/>
          <a:p>
            <a:r>
              <a:rPr lang="fi-FI" sz="1600" b="1" dirty="0"/>
              <a:t>M. Balden et al.</a:t>
            </a:r>
          </a:p>
        </p:txBody>
      </p:sp>
      <p:sp>
        <p:nvSpPr>
          <p:cNvPr id="8" name="Textfeld 4">
            <a:extLst>
              <a:ext uri="{FF2B5EF4-FFF2-40B4-BE49-F238E27FC236}">
                <a16:creationId xmlns:a16="http://schemas.microsoft.com/office/drawing/2014/main" id="{168E62D6-141D-1532-8636-3A1BC9576553}"/>
              </a:ext>
            </a:extLst>
          </p:cNvPr>
          <p:cNvSpPr txBox="1"/>
          <p:nvPr/>
        </p:nvSpPr>
        <p:spPr>
          <a:xfrm>
            <a:off x="107504" y="712451"/>
            <a:ext cx="11714960" cy="2456570"/>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This task is connected to assessing the amount of dust that will be produced in toroidal devices during their normal and off-normal experimental operations. The information will serve as a </a:t>
            </a:r>
            <a:r>
              <a:rPr lang="en-US" altLang="en-US" sz="1600" b="1" i="1" dirty="0">
                <a:solidFill>
                  <a:srgbClr val="00B050"/>
                </a:solidFill>
                <a:cs typeface="Arial" panose="020B0604020202020204" pitchFamily="34" charset="0"/>
              </a:rPr>
              <a:t>basis for extrapolating metallic dust generation (W) in DEMO </a:t>
            </a:r>
            <a:r>
              <a:rPr lang="en-US" altLang="en-US" sz="1600" dirty="0">
                <a:cs typeface="Arial" panose="020B0604020202020204" pitchFamily="34" charset="0"/>
              </a:rPr>
              <a:t>and assist ITER in </a:t>
            </a:r>
            <a:r>
              <a:rPr lang="en-US" altLang="en-US" sz="1600" b="1" i="1" dirty="0">
                <a:solidFill>
                  <a:srgbClr val="00B050"/>
                </a:solidFill>
                <a:cs typeface="Arial" panose="020B0604020202020204" pitchFamily="34" charset="0"/>
              </a:rPr>
              <a:t>estimating the production of W/B-containing dust </a:t>
            </a:r>
          </a:p>
          <a:p>
            <a:pPr>
              <a:lnSpc>
                <a:spcPct val="113000"/>
              </a:lnSpc>
              <a:spcBef>
                <a:spcPts val="600"/>
              </a:spcBef>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Investigate (including SEM and EDX) the properties of W and B-containing dust observed on AUG, WEST, and W7-X + in a lab device</a:t>
            </a:r>
          </a:p>
          <a:p>
            <a:pPr>
              <a:lnSpc>
                <a:spcPct val="113000"/>
              </a:lnSpc>
              <a:spcBef>
                <a:spcPts val="600"/>
              </a:spcBef>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Analyze dust particles collected in W7-X after OP 2.1 and the latest dust collector samples from AUG </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Compare W-particle size distributions collected in lab arc device with those measured optically therein and with those observed in AUG</a:t>
            </a:r>
            <a:endParaRPr lang="en-US" altLang="en-US" sz="1600" b="1" dirty="0">
              <a:solidFill>
                <a:srgbClr val="0070C0"/>
              </a:solidFill>
              <a:cs typeface="Arial" panose="020B0604020202020204" pitchFamily="34" charset="0"/>
            </a:endParaRPr>
          </a:p>
        </p:txBody>
      </p:sp>
      <p:pic>
        <p:nvPicPr>
          <p:cNvPr id="10" name="Picture 9">
            <a:extLst>
              <a:ext uri="{FF2B5EF4-FFF2-40B4-BE49-F238E27FC236}">
                <a16:creationId xmlns:a16="http://schemas.microsoft.com/office/drawing/2014/main" id="{23A0CE56-9CB6-8540-C323-F21C7411F152}"/>
              </a:ext>
            </a:extLst>
          </p:cNvPr>
          <p:cNvPicPr>
            <a:picLocks noChangeAspect="1"/>
          </p:cNvPicPr>
          <p:nvPr/>
        </p:nvPicPr>
        <p:blipFill>
          <a:blip r:embed="rId2"/>
          <a:stretch>
            <a:fillRect/>
          </a:stretch>
        </p:blipFill>
        <p:spPr>
          <a:xfrm>
            <a:off x="6487114" y="3255895"/>
            <a:ext cx="2229503" cy="2258381"/>
          </a:xfrm>
          <a:prstGeom prst="rect">
            <a:avLst/>
          </a:prstGeom>
        </p:spPr>
      </p:pic>
      <p:pic>
        <p:nvPicPr>
          <p:cNvPr id="12" name="Picture 11">
            <a:extLst>
              <a:ext uri="{FF2B5EF4-FFF2-40B4-BE49-F238E27FC236}">
                <a16:creationId xmlns:a16="http://schemas.microsoft.com/office/drawing/2014/main" id="{A2BAEFB2-0FAA-E490-F396-90DD5876A2D4}"/>
              </a:ext>
            </a:extLst>
          </p:cNvPr>
          <p:cNvPicPr>
            <a:picLocks noChangeAspect="1"/>
          </p:cNvPicPr>
          <p:nvPr/>
        </p:nvPicPr>
        <p:blipFill>
          <a:blip r:embed="rId3"/>
          <a:stretch>
            <a:fillRect/>
          </a:stretch>
        </p:blipFill>
        <p:spPr>
          <a:xfrm>
            <a:off x="8893503" y="3470342"/>
            <a:ext cx="3050316" cy="2176310"/>
          </a:xfrm>
          <a:prstGeom prst="rect">
            <a:avLst/>
          </a:prstGeom>
        </p:spPr>
      </p:pic>
      <p:sp>
        <p:nvSpPr>
          <p:cNvPr id="13" name="TextBox 12">
            <a:extLst>
              <a:ext uri="{FF2B5EF4-FFF2-40B4-BE49-F238E27FC236}">
                <a16:creationId xmlns:a16="http://schemas.microsoft.com/office/drawing/2014/main" id="{49F24191-1EE2-5067-2EFD-A1444E32EF5F}"/>
              </a:ext>
            </a:extLst>
          </p:cNvPr>
          <p:cNvSpPr txBox="1"/>
          <p:nvPr/>
        </p:nvSpPr>
        <p:spPr bwMode="auto">
          <a:xfrm>
            <a:off x="5527742" y="5729121"/>
            <a:ext cx="6615410" cy="313532"/>
          </a:xfrm>
          <a:prstGeom prst="rect">
            <a:avLst/>
          </a:prstGeom>
          <a:noFill/>
        </p:spPr>
        <p:txBody>
          <a:bodyPr wrap="square" rtlCol="0">
            <a:spAutoFit/>
          </a:bodyPr>
          <a:lstStyle/>
          <a:p>
            <a:r>
              <a:rPr lang="fi-FI" sz="1400" i="1" dirty="0"/>
              <a:t>Still image of  </a:t>
            </a:r>
            <a:r>
              <a:rPr lang="fi-FI" sz="1400" i="1" dirty="0" err="1"/>
              <a:t>dust-particle</a:t>
            </a:r>
            <a:r>
              <a:rPr lang="fi-FI" sz="1400" i="1" dirty="0"/>
              <a:t> </a:t>
            </a:r>
            <a:r>
              <a:rPr lang="fi-FI" sz="1400" i="1" dirty="0" err="1"/>
              <a:t>production</a:t>
            </a:r>
            <a:r>
              <a:rPr lang="fi-FI" sz="1400" i="1" dirty="0"/>
              <a:t> in a lab </a:t>
            </a:r>
            <a:r>
              <a:rPr lang="fi-FI" sz="1400" i="1" dirty="0" err="1"/>
              <a:t>setup</a:t>
            </a:r>
            <a:r>
              <a:rPr lang="fi-FI" sz="1400" i="1" dirty="0"/>
              <a:t> and </a:t>
            </a:r>
            <a:r>
              <a:rPr lang="fi-FI" sz="1400" i="1" dirty="0" err="1"/>
              <a:t>tracking</a:t>
            </a:r>
            <a:r>
              <a:rPr lang="fi-FI" sz="1400" i="1" dirty="0"/>
              <a:t> of </a:t>
            </a:r>
            <a:r>
              <a:rPr lang="fi-FI" sz="1400" i="1" dirty="0" err="1"/>
              <a:t>the</a:t>
            </a:r>
            <a:r>
              <a:rPr lang="fi-FI" sz="1400" i="1" dirty="0"/>
              <a:t> </a:t>
            </a:r>
            <a:r>
              <a:rPr lang="fi-FI" sz="1400" i="1" dirty="0" err="1"/>
              <a:t>ejected</a:t>
            </a:r>
            <a:r>
              <a:rPr lang="fi-FI" sz="1400" i="1" dirty="0"/>
              <a:t> </a:t>
            </a:r>
            <a:r>
              <a:rPr lang="fi-FI" sz="1400" i="1" dirty="0" err="1"/>
              <a:t>particles</a:t>
            </a:r>
            <a:endParaRPr lang="fi-FI" sz="1400" i="1" dirty="0"/>
          </a:p>
        </p:txBody>
      </p:sp>
      <p:sp>
        <p:nvSpPr>
          <p:cNvPr id="2" name="Textfeld 4">
            <a:extLst>
              <a:ext uri="{FF2B5EF4-FFF2-40B4-BE49-F238E27FC236}">
                <a16:creationId xmlns:a16="http://schemas.microsoft.com/office/drawing/2014/main" id="{03304C24-DC41-0564-19E7-3A117AC5E0E6}"/>
              </a:ext>
            </a:extLst>
          </p:cNvPr>
          <p:cNvSpPr txBox="1"/>
          <p:nvPr/>
        </p:nvSpPr>
        <p:spPr>
          <a:xfrm>
            <a:off x="107504" y="3255895"/>
            <a:ext cx="5855974" cy="1815882"/>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GB" sz="1600" dirty="0"/>
              <a:t>Documentation on </a:t>
            </a:r>
            <a:r>
              <a:rPr lang="en-GB" sz="1600" b="1" i="1" dirty="0">
                <a:solidFill>
                  <a:srgbClr val="00B050"/>
                </a:solidFill>
              </a:rPr>
              <a:t>existing knowledge </a:t>
            </a:r>
            <a:r>
              <a:rPr lang="en-GB" sz="1600" dirty="0"/>
              <a:t>on dust generation in AUG finalized</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Automated dust analyses </a:t>
            </a:r>
            <a:r>
              <a:rPr lang="en-US" altLang="en-US" sz="1600" dirty="0">
                <a:cs typeface="Arial" panose="020B0604020202020204" pitchFamily="34" charset="0"/>
              </a:rPr>
              <a:t>by SEM/EDX re-established</a:t>
            </a:r>
          </a:p>
          <a:p>
            <a:pPr marL="171450" indent="-171450">
              <a:buFont typeface="Wingdings" panose="05000000000000000000" pitchFamily="2" charset="2"/>
              <a:buChar char="§"/>
            </a:pPr>
            <a:r>
              <a:rPr lang="en-US" altLang="en-US" sz="1600" dirty="0">
                <a:cs typeface="Arial" panose="020B0604020202020204" pitchFamily="34" charset="0"/>
              </a:rPr>
              <a:t>Size distribution of W particles collected in </a:t>
            </a:r>
            <a:r>
              <a:rPr lang="en-US" altLang="en-US" sz="1600" b="1" i="1" dirty="0">
                <a:solidFill>
                  <a:srgbClr val="00B050"/>
                </a:solidFill>
                <a:cs typeface="Arial" panose="020B0604020202020204" pitchFamily="34" charset="0"/>
              </a:rPr>
              <a:t>lab arc device fitted by exponential functions </a:t>
            </a:r>
            <a:r>
              <a:rPr lang="en-US" altLang="en-US" sz="1600" dirty="0">
                <a:cs typeface="Arial" panose="020B0604020202020204" pitchFamily="34" charset="0"/>
              </a:rPr>
              <a:t>in contradiction of the lognormal distribution found for particles collected in AUG of the Si collector</a:t>
            </a:r>
          </a:p>
        </p:txBody>
      </p:sp>
    </p:spTree>
    <p:extLst>
      <p:ext uri="{BB962C8B-B14F-4D97-AF65-F5344CB8AC3E}">
        <p14:creationId xmlns:p14="http://schemas.microsoft.com/office/powerpoint/2010/main" val="1431996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933377-0ED6-43F2-149D-86A0364265EA}"/>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2024A23-43B5-6E0F-6D32-93F54B61920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52</a:t>
            </a:fld>
            <a:endParaRPr lang="en-GB">
              <a:solidFill>
                <a:prstClr val="white"/>
              </a:solidFill>
            </a:endParaRPr>
          </a:p>
        </p:txBody>
      </p:sp>
      <p:sp>
        <p:nvSpPr>
          <p:cNvPr id="5" name="Titre 1">
            <a:extLst>
              <a:ext uri="{FF2B5EF4-FFF2-40B4-BE49-F238E27FC236}">
                <a16:creationId xmlns:a16="http://schemas.microsoft.com/office/drawing/2014/main" id="{FD0B3730-5763-A628-B303-C8133828B03A}"/>
              </a:ext>
            </a:extLst>
          </p:cNvPr>
          <p:cNvSpPr>
            <a:spLocks noGrp="1"/>
          </p:cNvSpPr>
          <p:nvPr>
            <p:ph type="title"/>
          </p:nvPr>
        </p:nvSpPr>
        <p:spPr>
          <a:xfrm>
            <a:off x="983432" y="192515"/>
            <a:ext cx="10871400" cy="457200"/>
          </a:xfrm>
        </p:spPr>
        <p:txBody>
          <a:bodyPr/>
          <a:lstStyle/>
          <a:p>
            <a:r>
              <a:rPr lang="fr-FR" dirty="0"/>
              <a:t>SP B.5: </a:t>
            </a:r>
            <a:r>
              <a:rPr lang="fr-FR" dirty="0" err="1"/>
              <a:t>Overview</a:t>
            </a:r>
            <a:r>
              <a:rPr lang="fr-FR" dirty="0"/>
              <a:t> of </a:t>
            </a:r>
            <a:r>
              <a:rPr lang="fr-FR" dirty="0" err="1"/>
              <a:t>dust</a:t>
            </a:r>
            <a:r>
              <a:rPr lang="fr-FR" dirty="0"/>
              <a:t> </a:t>
            </a:r>
            <a:r>
              <a:rPr lang="fr-FR" dirty="0" err="1"/>
              <a:t>remobilization</a:t>
            </a:r>
            <a:r>
              <a:rPr lang="fr-FR" dirty="0"/>
              <a:t> </a:t>
            </a:r>
            <a:r>
              <a:rPr lang="fr-FR" dirty="0" err="1"/>
              <a:t>studies</a:t>
            </a:r>
            <a:r>
              <a:rPr lang="fr-FR" dirty="0"/>
              <a:t> </a:t>
            </a:r>
            <a:r>
              <a:rPr lang="en-US" dirty="0"/>
              <a:t>(VR)</a:t>
            </a:r>
            <a:endParaRPr lang="fr-FR" dirty="0"/>
          </a:p>
        </p:txBody>
      </p:sp>
      <p:sp>
        <p:nvSpPr>
          <p:cNvPr id="6" name="Textfeld 2">
            <a:extLst>
              <a:ext uri="{FF2B5EF4-FFF2-40B4-BE49-F238E27FC236}">
                <a16:creationId xmlns:a16="http://schemas.microsoft.com/office/drawing/2014/main" id="{0C25CB62-F3D8-2650-27F8-11E7D8608236}"/>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7" name="TextBox 6">
            <a:extLst>
              <a:ext uri="{FF2B5EF4-FFF2-40B4-BE49-F238E27FC236}">
                <a16:creationId xmlns:a16="http://schemas.microsoft.com/office/drawing/2014/main" id="{6BF1813B-2B6F-595D-2415-0D9045F2EA23}"/>
              </a:ext>
            </a:extLst>
          </p:cNvPr>
          <p:cNvSpPr txBox="1"/>
          <p:nvPr/>
        </p:nvSpPr>
        <p:spPr bwMode="auto">
          <a:xfrm>
            <a:off x="10378236" y="6175029"/>
            <a:ext cx="1781257" cy="338554"/>
          </a:xfrm>
          <a:prstGeom prst="rect">
            <a:avLst/>
          </a:prstGeom>
          <a:noFill/>
        </p:spPr>
        <p:txBody>
          <a:bodyPr wrap="none" rtlCol="0">
            <a:spAutoFit/>
          </a:bodyPr>
          <a:lstStyle/>
          <a:p>
            <a:r>
              <a:rPr lang="fi-FI" sz="1600" b="1" dirty="0"/>
              <a:t>S. Ratynskaia et al.</a:t>
            </a:r>
          </a:p>
        </p:txBody>
      </p:sp>
      <p:sp>
        <p:nvSpPr>
          <p:cNvPr id="8" name="Textfeld 4">
            <a:extLst>
              <a:ext uri="{FF2B5EF4-FFF2-40B4-BE49-F238E27FC236}">
                <a16:creationId xmlns:a16="http://schemas.microsoft.com/office/drawing/2014/main" id="{A6D6F600-C735-79F1-4F9A-4ACFD16EF360}"/>
              </a:ext>
            </a:extLst>
          </p:cNvPr>
          <p:cNvSpPr txBox="1"/>
          <p:nvPr/>
        </p:nvSpPr>
        <p:spPr>
          <a:xfrm>
            <a:off x="107504" y="712451"/>
            <a:ext cx="11714960" cy="2481257"/>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a:t>
            </a:r>
          </a:p>
          <a:p>
            <a:pPr>
              <a:lnSpc>
                <a:spcPct val="113000"/>
              </a:lnSpc>
            </a:pPr>
            <a:r>
              <a:rPr lang="en-US" altLang="en-US" sz="1600" dirty="0">
                <a:cs typeface="Arial" panose="020B0604020202020204" pitchFamily="34" charset="0"/>
              </a:rPr>
              <a:t>This task was to review the experiments carried out and the available data to which extent and under which conditions dust can be remobilized in future fusion reactors. </a:t>
            </a:r>
            <a:endParaRPr lang="en-US" altLang="en-US" sz="1600" b="1" dirty="0">
              <a:solidFill>
                <a:srgbClr val="0070C0"/>
              </a:solidFill>
              <a:cs typeface="Arial" panose="020B0604020202020204" pitchFamily="34" charset="0"/>
            </a:endParaRPr>
          </a:p>
          <a:p>
            <a:pPr>
              <a:spcBef>
                <a:spcPts val="600"/>
              </a:spcBef>
            </a:pPr>
            <a:r>
              <a:rPr lang="en-US" altLang="en-US" sz="1600" b="1" dirty="0">
                <a:solidFill>
                  <a:srgbClr val="0070C0"/>
                </a:solidFill>
                <a:cs typeface="Arial" panose="020B0604020202020204" pitchFamily="34" charset="0"/>
              </a:rPr>
              <a:t>Main conclusions - W dust adhered on planar W PFCs in steady-state plasmas</a:t>
            </a:r>
          </a:p>
          <a:p>
            <a:pPr marL="171450" indent="-171450">
              <a:buFont typeface="Wingdings" panose="05000000000000000000" pitchFamily="2" charset="2"/>
              <a:buChar char="§"/>
            </a:pPr>
            <a:r>
              <a:rPr lang="en-US" sz="1600" dirty="0"/>
              <a:t>Plasma remobilizes </a:t>
            </a:r>
            <a:r>
              <a:rPr lang="en-US" sz="1600" b="1" i="1" dirty="0">
                <a:solidFill>
                  <a:srgbClr val="00B050"/>
                </a:solidFill>
              </a:rPr>
              <a:t>larger dust much easier than small dust </a:t>
            </a:r>
            <a:r>
              <a:rPr lang="en-US" sz="1600" dirty="0"/>
              <a:t>- a rough empirical rule is that dust with diameter larger than &gt;10 </a:t>
            </a:r>
            <a:r>
              <a:rPr lang="en-US" sz="1600" dirty="0">
                <a:latin typeface="Symbol" panose="05050102010706020507" pitchFamily="18" charset="2"/>
              </a:rPr>
              <a:t>m</a:t>
            </a:r>
            <a:r>
              <a:rPr lang="en-US" sz="1600" dirty="0"/>
              <a:t>m can be remobilized by plasma</a:t>
            </a:r>
          </a:p>
          <a:p>
            <a:pPr marL="171450" indent="-171450">
              <a:buFont typeface="Wingdings" panose="05000000000000000000" pitchFamily="2" charset="2"/>
              <a:buChar char="§"/>
            </a:pPr>
            <a:r>
              <a:rPr lang="en-US" sz="1600" dirty="0"/>
              <a:t>Plasma remobilizes </a:t>
            </a:r>
            <a:r>
              <a:rPr lang="en-US" sz="1600" b="1" i="1" dirty="0">
                <a:solidFill>
                  <a:srgbClr val="00B050"/>
                </a:solidFill>
              </a:rPr>
              <a:t>agglomerates much easier</a:t>
            </a:r>
            <a:r>
              <a:rPr lang="en-US" sz="1600" dirty="0"/>
              <a:t> than isolated dust</a:t>
            </a:r>
          </a:p>
          <a:p>
            <a:pPr marL="171450" indent="-171450">
              <a:buFont typeface="Wingdings" panose="05000000000000000000" pitchFamily="2" charset="2"/>
              <a:buChar char="§"/>
            </a:pPr>
            <a:r>
              <a:rPr lang="en-US" sz="1600" dirty="0"/>
              <a:t>There are no hysteresis effects in dust </a:t>
            </a:r>
            <a:r>
              <a:rPr lang="en-US" sz="1600" dirty="0" err="1"/>
              <a:t>remobilizatios</a:t>
            </a:r>
            <a:r>
              <a:rPr lang="en-US" sz="1600" dirty="0"/>
              <a:t> </a:t>
            </a:r>
            <a:r>
              <a:rPr lang="en-US" sz="1600" dirty="0">
                <a:sym typeface="Wingdings" panose="05000000000000000000" pitchFamily="2" charset="2"/>
              </a:rPr>
              <a:t> </a:t>
            </a:r>
            <a:r>
              <a:rPr lang="en-US" sz="1600" dirty="0"/>
              <a:t>for steady state operation, remobilization </a:t>
            </a:r>
            <a:r>
              <a:rPr lang="en-US" sz="1600" b="1" i="1" dirty="0">
                <a:solidFill>
                  <a:srgbClr val="00B050"/>
                </a:solidFill>
              </a:rPr>
              <a:t>only takes place during the start-up</a:t>
            </a:r>
          </a:p>
          <a:p>
            <a:pPr marL="171450" indent="-171450">
              <a:buFont typeface="Wingdings" panose="05000000000000000000" pitchFamily="2" charset="2"/>
              <a:buChar char="§"/>
            </a:pPr>
            <a:r>
              <a:rPr lang="en-US" sz="1600" dirty="0"/>
              <a:t>Plasma incidence does not only break the dust-PFC contact by inducing direct lift-up, but also by causing sliding and rolling. </a:t>
            </a:r>
            <a:endParaRPr lang="en-US" altLang="en-US" sz="1600" dirty="0">
              <a:cs typeface="Arial" panose="020B0604020202020204" pitchFamily="34" charset="0"/>
            </a:endParaRPr>
          </a:p>
        </p:txBody>
      </p:sp>
      <p:sp>
        <p:nvSpPr>
          <p:cNvPr id="9" name="Textfeld 4">
            <a:extLst>
              <a:ext uri="{FF2B5EF4-FFF2-40B4-BE49-F238E27FC236}">
                <a16:creationId xmlns:a16="http://schemas.microsoft.com/office/drawing/2014/main" id="{0C56F536-2BA9-E078-D6CC-328A45ADF21E}"/>
              </a:ext>
            </a:extLst>
          </p:cNvPr>
          <p:cNvSpPr txBox="1"/>
          <p:nvPr/>
        </p:nvSpPr>
        <p:spPr>
          <a:xfrm>
            <a:off x="107504" y="3287946"/>
            <a:ext cx="11714960" cy="1569660"/>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Main conclusions - W dust adhered on planar W PFCs in transient plasmas</a:t>
            </a:r>
          </a:p>
          <a:p>
            <a:pPr marL="171450" indent="-171450">
              <a:buFont typeface="Wingdings" panose="05000000000000000000" pitchFamily="2" charset="2"/>
              <a:buChar char="§"/>
            </a:pPr>
            <a:r>
              <a:rPr lang="en-US" sz="1600" dirty="0"/>
              <a:t>Remobilization activity in </a:t>
            </a:r>
            <a:r>
              <a:rPr lang="en-US" sz="1600" b="1" i="1" dirty="0" err="1">
                <a:solidFill>
                  <a:srgbClr val="00B050"/>
                </a:solidFill>
              </a:rPr>
              <a:t>ELMy</a:t>
            </a:r>
            <a:r>
              <a:rPr lang="en-US" sz="1600" b="1" i="1" dirty="0">
                <a:solidFill>
                  <a:srgbClr val="00B050"/>
                </a:solidFill>
              </a:rPr>
              <a:t> H-mode plasmas not enhanced</a:t>
            </a:r>
            <a:r>
              <a:rPr lang="en-US" sz="1600" dirty="0"/>
              <a:t> compared to the remobilization activity under steady-state plasmas</a:t>
            </a:r>
          </a:p>
          <a:p>
            <a:pPr marL="171450" indent="-171450">
              <a:buFont typeface="Wingdings" panose="05000000000000000000" pitchFamily="2" charset="2"/>
              <a:buChar char="§"/>
            </a:pPr>
            <a:r>
              <a:rPr lang="en-US" sz="1600" dirty="0"/>
              <a:t>Melting of W agglomerates consistently observed for heat flux factors that are much less than the melting threshold of bulk W</a:t>
            </a:r>
          </a:p>
          <a:p>
            <a:pPr marL="171450" indent="-171450">
              <a:buFont typeface="Wingdings" panose="05000000000000000000" pitchFamily="2" charset="2"/>
              <a:buChar char="§"/>
            </a:pPr>
            <a:r>
              <a:rPr lang="en-US" sz="1600" dirty="0"/>
              <a:t>Wetting-induced coagulation takes place that </a:t>
            </a:r>
            <a:r>
              <a:rPr lang="en-US" sz="1600" b="1" i="1" dirty="0">
                <a:solidFill>
                  <a:srgbClr val="00B050"/>
                </a:solidFill>
              </a:rPr>
              <a:t>transforms small dust clusters to single near-spherical dust</a:t>
            </a:r>
            <a:r>
              <a:rPr lang="en-US" sz="1600" dirty="0"/>
              <a:t>.</a:t>
            </a:r>
          </a:p>
          <a:p>
            <a:pPr marL="171450" indent="-171450">
              <a:buFont typeface="Wingdings" panose="05000000000000000000" pitchFamily="2" charset="2"/>
              <a:buChar char="§"/>
            </a:pPr>
            <a:r>
              <a:rPr lang="en-US" sz="1600" dirty="0"/>
              <a:t>Despite their larger size, spherical dust grains formed by wetting-induced coagulation have a low remobilization tendency</a:t>
            </a:r>
          </a:p>
          <a:p>
            <a:pPr marL="171450" indent="-171450">
              <a:buFont typeface="Wingdings" panose="05000000000000000000" pitchFamily="2" charset="2"/>
              <a:buChar char="§"/>
            </a:pPr>
            <a:r>
              <a:rPr lang="en-US" sz="1600" dirty="0"/>
              <a:t>W </a:t>
            </a:r>
            <a:r>
              <a:rPr lang="en-US" sz="1600" b="1" i="1" dirty="0">
                <a:solidFill>
                  <a:srgbClr val="00B050"/>
                </a:solidFill>
              </a:rPr>
              <a:t>dust can survive on hot surfaces </a:t>
            </a:r>
            <a:r>
              <a:rPr lang="en-US" sz="1600" dirty="0"/>
              <a:t>and the more it survives the harder it is to remove</a:t>
            </a:r>
            <a:endParaRPr lang="en-US" altLang="en-US" sz="1600" dirty="0">
              <a:cs typeface="Arial" panose="020B0604020202020204" pitchFamily="34" charset="0"/>
            </a:endParaRPr>
          </a:p>
        </p:txBody>
      </p:sp>
    </p:spTree>
    <p:extLst>
      <p:ext uri="{BB962C8B-B14F-4D97-AF65-F5344CB8AC3E}">
        <p14:creationId xmlns:p14="http://schemas.microsoft.com/office/powerpoint/2010/main" val="3669717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933377-0ED6-43F2-149D-86A0364265EA}"/>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2024A23-43B5-6E0F-6D32-93F54B61920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53</a:t>
            </a:fld>
            <a:endParaRPr lang="en-GB">
              <a:solidFill>
                <a:prstClr val="white"/>
              </a:solidFill>
            </a:endParaRPr>
          </a:p>
        </p:txBody>
      </p:sp>
      <p:sp>
        <p:nvSpPr>
          <p:cNvPr id="5" name="Titre 1">
            <a:extLst>
              <a:ext uri="{FF2B5EF4-FFF2-40B4-BE49-F238E27FC236}">
                <a16:creationId xmlns:a16="http://schemas.microsoft.com/office/drawing/2014/main" id="{FD0B3730-5763-A628-B303-C8133828B03A}"/>
              </a:ext>
            </a:extLst>
          </p:cNvPr>
          <p:cNvSpPr>
            <a:spLocks noGrp="1"/>
          </p:cNvSpPr>
          <p:nvPr>
            <p:ph type="title"/>
          </p:nvPr>
        </p:nvSpPr>
        <p:spPr>
          <a:xfrm>
            <a:off x="983432" y="192515"/>
            <a:ext cx="10871400" cy="457200"/>
          </a:xfrm>
        </p:spPr>
        <p:txBody>
          <a:bodyPr/>
          <a:lstStyle/>
          <a:p>
            <a:r>
              <a:rPr lang="fr-FR" dirty="0"/>
              <a:t>SP B.5: </a:t>
            </a:r>
            <a:r>
              <a:rPr lang="fr-FR" dirty="0" err="1"/>
              <a:t>Overview</a:t>
            </a:r>
            <a:r>
              <a:rPr lang="fr-FR" dirty="0"/>
              <a:t> of </a:t>
            </a:r>
            <a:r>
              <a:rPr lang="fr-FR" dirty="0" err="1"/>
              <a:t>dust</a:t>
            </a:r>
            <a:r>
              <a:rPr lang="fr-FR" dirty="0"/>
              <a:t> </a:t>
            </a:r>
            <a:r>
              <a:rPr lang="fr-FR" dirty="0" err="1"/>
              <a:t>remobilization</a:t>
            </a:r>
            <a:r>
              <a:rPr lang="fr-FR" dirty="0"/>
              <a:t> </a:t>
            </a:r>
            <a:r>
              <a:rPr lang="fr-FR" dirty="0" err="1"/>
              <a:t>studies</a:t>
            </a:r>
            <a:r>
              <a:rPr lang="fr-FR" dirty="0"/>
              <a:t> </a:t>
            </a:r>
            <a:r>
              <a:rPr lang="en-US" dirty="0"/>
              <a:t>(VR)</a:t>
            </a:r>
            <a:endParaRPr lang="fr-FR" dirty="0"/>
          </a:p>
        </p:txBody>
      </p:sp>
      <p:sp>
        <p:nvSpPr>
          <p:cNvPr id="6" name="Textfeld 2">
            <a:extLst>
              <a:ext uri="{FF2B5EF4-FFF2-40B4-BE49-F238E27FC236}">
                <a16:creationId xmlns:a16="http://schemas.microsoft.com/office/drawing/2014/main" id="{0C25CB62-F3D8-2650-27F8-11E7D8608236}"/>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7" name="TextBox 6">
            <a:extLst>
              <a:ext uri="{FF2B5EF4-FFF2-40B4-BE49-F238E27FC236}">
                <a16:creationId xmlns:a16="http://schemas.microsoft.com/office/drawing/2014/main" id="{6BF1813B-2B6F-595D-2415-0D9045F2EA23}"/>
              </a:ext>
            </a:extLst>
          </p:cNvPr>
          <p:cNvSpPr txBox="1"/>
          <p:nvPr/>
        </p:nvSpPr>
        <p:spPr bwMode="auto">
          <a:xfrm>
            <a:off x="10378236" y="6175029"/>
            <a:ext cx="1781257" cy="338554"/>
          </a:xfrm>
          <a:prstGeom prst="rect">
            <a:avLst/>
          </a:prstGeom>
          <a:noFill/>
        </p:spPr>
        <p:txBody>
          <a:bodyPr wrap="none" rtlCol="0">
            <a:spAutoFit/>
          </a:bodyPr>
          <a:lstStyle/>
          <a:p>
            <a:r>
              <a:rPr lang="fi-FI" sz="1600" b="1" dirty="0"/>
              <a:t>S. Ratynskaia et al.</a:t>
            </a:r>
          </a:p>
        </p:txBody>
      </p:sp>
      <p:sp>
        <p:nvSpPr>
          <p:cNvPr id="8" name="Textfeld 4">
            <a:extLst>
              <a:ext uri="{FF2B5EF4-FFF2-40B4-BE49-F238E27FC236}">
                <a16:creationId xmlns:a16="http://schemas.microsoft.com/office/drawing/2014/main" id="{A6D6F600-C735-79F1-4F9A-4ACFD16EF360}"/>
              </a:ext>
            </a:extLst>
          </p:cNvPr>
          <p:cNvSpPr txBox="1"/>
          <p:nvPr/>
        </p:nvSpPr>
        <p:spPr>
          <a:xfrm>
            <a:off x="107504" y="712451"/>
            <a:ext cx="11714960" cy="1988814"/>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a:t>
            </a:r>
          </a:p>
          <a:p>
            <a:pPr>
              <a:lnSpc>
                <a:spcPct val="113000"/>
              </a:lnSpc>
            </a:pPr>
            <a:r>
              <a:rPr lang="en-US" altLang="en-US" sz="1600" dirty="0">
                <a:cs typeface="Arial" panose="020B0604020202020204" pitchFamily="34" charset="0"/>
              </a:rPr>
              <a:t>This task was to review the experiments carried out and the available data to which extent and under which conditions dust can be remobilized in future fusion reactors. </a:t>
            </a:r>
            <a:endParaRPr lang="en-US" altLang="en-US" sz="1600" b="1" dirty="0">
              <a:solidFill>
                <a:srgbClr val="0070C0"/>
              </a:solidFill>
              <a:cs typeface="Arial" panose="020B0604020202020204" pitchFamily="34" charset="0"/>
            </a:endParaRPr>
          </a:p>
          <a:p>
            <a:pPr>
              <a:spcBef>
                <a:spcPts val="600"/>
              </a:spcBef>
            </a:pPr>
            <a:r>
              <a:rPr lang="en-US" altLang="en-US" sz="1600" b="1" dirty="0">
                <a:solidFill>
                  <a:srgbClr val="0070C0"/>
                </a:solidFill>
                <a:cs typeface="Arial" panose="020B0604020202020204" pitchFamily="34" charset="0"/>
              </a:rPr>
              <a:t>Main conclusions - W dust adhered on castellated W PFCs in steady-state or transient plasmas</a:t>
            </a:r>
          </a:p>
          <a:p>
            <a:pPr marL="171450" indent="-171450">
              <a:buFont typeface="Wingdings" panose="05000000000000000000" pitchFamily="2" charset="2"/>
              <a:buChar char="§"/>
            </a:pPr>
            <a:r>
              <a:rPr lang="en-US" sz="1600" dirty="0"/>
              <a:t>The </a:t>
            </a:r>
            <a:r>
              <a:rPr lang="en-US" sz="1600" b="1" i="1" dirty="0">
                <a:solidFill>
                  <a:srgbClr val="00B050"/>
                </a:solidFill>
              </a:rPr>
              <a:t>bottom and side surfaces of the castellations </a:t>
            </a:r>
            <a:r>
              <a:rPr lang="en-US" sz="1600" dirty="0"/>
              <a:t>can efficiently trap locally adhered dust. </a:t>
            </a:r>
          </a:p>
          <a:p>
            <a:pPr marL="171450" indent="-171450">
              <a:buFont typeface="Wingdings" panose="05000000000000000000" pitchFamily="2" charset="2"/>
              <a:buChar char="§"/>
            </a:pPr>
            <a:r>
              <a:rPr lang="en-US" sz="1600" dirty="0"/>
              <a:t>Dust that remobilizes from the top surface of the castellated PFCs does not preferentially move towards the gap </a:t>
            </a:r>
            <a:r>
              <a:rPr lang="en-US" sz="1600" dirty="0">
                <a:sym typeface="Wingdings" panose="05000000000000000000" pitchFamily="2" charset="2"/>
              </a:rPr>
              <a:t> </a:t>
            </a:r>
            <a:r>
              <a:rPr lang="en-US" sz="1600" dirty="0"/>
              <a:t>castellations </a:t>
            </a:r>
            <a:r>
              <a:rPr lang="en-US" sz="1600" b="1" i="1" dirty="0">
                <a:solidFill>
                  <a:srgbClr val="00B050"/>
                </a:solidFill>
              </a:rPr>
              <a:t>do not constitute dust accumulation sites</a:t>
            </a:r>
            <a:r>
              <a:rPr lang="en-US" sz="1600" dirty="0"/>
              <a:t> given their small relative plasma-projected area. </a:t>
            </a:r>
            <a:endParaRPr lang="en-US" altLang="en-US" sz="1600" dirty="0">
              <a:cs typeface="Arial" panose="020B0604020202020204" pitchFamily="34" charset="0"/>
            </a:endParaRPr>
          </a:p>
        </p:txBody>
      </p:sp>
      <p:sp>
        <p:nvSpPr>
          <p:cNvPr id="9" name="Textfeld 4">
            <a:extLst>
              <a:ext uri="{FF2B5EF4-FFF2-40B4-BE49-F238E27FC236}">
                <a16:creationId xmlns:a16="http://schemas.microsoft.com/office/drawing/2014/main" id="{0C56F536-2BA9-E078-D6CC-328A45ADF21E}"/>
              </a:ext>
            </a:extLst>
          </p:cNvPr>
          <p:cNvSpPr txBox="1"/>
          <p:nvPr/>
        </p:nvSpPr>
        <p:spPr>
          <a:xfrm>
            <a:off x="107504" y="2646940"/>
            <a:ext cx="11714960" cy="1569660"/>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Main conclusions - miscellaneous</a:t>
            </a:r>
          </a:p>
          <a:p>
            <a:pPr marL="171450" indent="-171450">
              <a:buFont typeface="Wingdings" panose="05000000000000000000" pitchFamily="2" charset="2"/>
              <a:buChar char="§"/>
            </a:pPr>
            <a:r>
              <a:rPr lang="en-US" sz="1600" b="1" i="1" dirty="0">
                <a:solidFill>
                  <a:srgbClr val="00B050"/>
                </a:solidFill>
              </a:rPr>
              <a:t>Ferromagnetic or strongly paramagnetic dust </a:t>
            </a:r>
            <a:r>
              <a:rPr lang="en-US" sz="1600" dirty="0"/>
              <a:t>can be remobilized in the course of or </a:t>
            </a:r>
            <a:r>
              <a:rPr lang="en-US" sz="1600" b="1" i="1" dirty="0">
                <a:solidFill>
                  <a:srgbClr val="00B050"/>
                </a:solidFill>
              </a:rPr>
              <a:t>even before the discharge start-up </a:t>
            </a:r>
            <a:r>
              <a:rPr lang="en-US" sz="1600" dirty="0"/>
              <a:t>under the action of magnetic moment forces arising during the magnetic field ramp up</a:t>
            </a:r>
          </a:p>
          <a:p>
            <a:pPr marL="171450" indent="-171450">
              <a:buFont typeface="Wingdings" panose="05000000000000000000" pitchFamily="2" charset="2"/>
              <a:buChar char="§"/>
            </a:pPr>
            <a:r>
              <a:rPr lang="en-US" sz="1600" dirty="0"/>
              <a:t>In case of different material composition for the dust and the PFC, </a:t>
            </a:r>
            <a:r>
              <a:rPr lang="en-US" sz="1600" b="1" i="1" dirty="0">
                <a:solidFill>
                  <a:srgbClr val="00B050"/>
                </a:solidFill>
              </a:rPr>
              <a:t>mixed material effects are important </a:t>
            </a:r>
            <a:r>
              <a:rPr lang="en-US" sz="1600" dirty="0"/>
              <a:t>within the contact region</a:t>
            </a:r>
          </a:p>
          <a:p>
            <a:pPr marL="171450" indent="-171450">
              <a:buFont typeface="Wingdings" panose="05000000000000000000" pitchFamily="2" charset="2"/>
              <a:buChar char="§"/>
            </a:pPr>
            <a:r>
              <a:rPr lang="en-US" sz="1600" dirty="0"/>
              <a:t>Limited exposures of adhered W dust under controlled disruptions revealed consistently higher remobilization activities and multiple instances of isolated dust grains re-arranging into clusters / strings</a:t>
            </a:r>
            <a:endParaRPr lang="en-US" altLang="en-US" sz="1600" dirty="0">
              <a:cs typeface="Arial" panose="020B0604020202020204" pitchFamily="34" charset="0"/>
            </a:endParaRPr>
          </a:p>
        </p:txBody>
      </p:sp>
      <p:sp>
        <p:nvSpPr>
          <p:cNvPr id="2" name="Textfeld 4">
            <a:extLst>
              <a:ext uri="{FF2B5EF4-FFF2-40B4-BE49-F238E27FC236}">
                <a16:creationId xmlns:a16="http://schemas.microsoft.com/office/drawing/2014/main" id="{3BBCEBD8-1DF1-0435-19F3-C348676B7FE9}"/>
              </a:ext>
            </a:extLst>
          </p:cNvPr>
          <p:cNvSpPr txBox="1"/>
          <p:nvPr/>
        </p:nvSpPr>
        <p:spPr>
          <a:xfrm>
            <a:off x="5129772" y="4096882"/>
            <a:ext cx="6814047" cy="2308324"/>
          </a:xfrm>
          <a:prstGeom prst="rect">
            <a:avLst/>
          </a:prstGeom>
          <a:noFill/>
          <a:ln w="12700">
            <a:noFill/>
          </a:ln>
        </p:spPr>
        <p:txBody>
          <a:bodyPr wrap="square" rtlCol="0">
            <a:spAutoFit/>
          </a:bodyPr>
          <a:lstStyle/>
          <a:p>
            <a:r>
              <a:rPr lang="en-US" altLang="en-US" sz="1600" b="1" dirty="0">
                <a:solidFill>
                  <a:srgbClr val="0070C0"/>
                </a:solidFill>
                <a:cs typeface="Arial" panose="020B0604020202020204" pitchFamily="34" charset="0"/>
              </a:rPr>
              <a:t>Experimental knowledge gaps</a:t>
            </a:r>
          </a:p>
          <a:p>
            <a:pPr marL="171450" indent="-171450">
              <a:buFont typeface="Wingdings" panose="05000000000000000000" pitchFamily="2" charset="2"/>
              <a:buChar char="§"/>
            </a:pPr>
            <a:r>
              <a:rPr lang="en-US" sz="1600" dirty="0"/>
              <a:t>Is dust remobilization caused by direct lift up or by initial sliding/rolling with the surface roughness acting a ramp?</a:t>
            </a:r>
          </a:p>
          <a:p>
            <a:pPr marL="171450" indent="-171450">
              <a:buFont typeface="Wingdings" panose="05000000000000000000" pitchFamily="2" charset="2"/>
              <a:buChar char="§"/>
            </a:pPr>
            <a:r>
              <a:rPr lang="en-US" sz="1600" dirty="0"/>
              <a:t>Nearly all dust remobilization experiments concerned monolayers – </a:t>
            </a:r>
            <a:r>
              <a:rPr lang="en-US" sz="1600" b="1" i="1" dirty="0">
                <a:solidFill>
                  <a:srgbClr val="00B050"/>
                </a:solidFill>
              </a:rPr>
              <a:t>how about multilayers</a:t>
            </a:r>
            <a:r>
              <a:rPr lang="en-US" sz="1600" dirty="0"/>
              <a:t>? </a:t>
            </a:r>
          </a:p>
          <a:p>
            <a:pPr marL="171450" indent="-171450">
              <a:buFont typeface="Wingdings" panose="05000000000000000000" pitchFamily="2" charset="2"/>
              <a:buChar char="§"/>
            </a:pPr>
            <a:r>
              <a:rPr lang="en-US" sz="1600" dirty="0"/>
              <a:t>All W dust remobilization experiments and adhesion measurements involved spherical dust – </a:t>
            </a:r>
            <a:r>
              <a:rPr lang="en-US" sz="1600" b="1" i="1" dirty="0">
                <a:solidFill>
                  <a:srgbClr val="00B050"/>
                </a:solidFill>
              </a:rPr>
              <a:t>role of morphology</a:t>
            </a:r>
            <a:r>
              <a:rPr lang="en-US" sz="1600" dirty="0"/>
              <a:t>? </a:t>
            </a:r>
          </a:p>
          <a:p>
            <a:pPr marL="171450" indent="-171450">
              <a:buFont typeface="Wingdings" panose="05000000000000000000" pitchFamily="2" charset="2"/>
              <a:buChar char="§"/>
            </a:pPr>
            <a:r>
              <a:rPr lang="en-US" sz="1600" dirty="0"/>
              <a:t>All dust remobilization experiments involved industrial dust – </a:t>
            </a:r>
            <a:r>
              <a:rPr lang="en-US" sz="1600" b="1" i="1" dirty="0">
                <a:solidFill>
                  <a:srgbClr val="00B050"/>
                </a:solidFill>
              </a:rPr>
              <a:t>how about post mortem dust</a:t>
            </a:r>
            <a:r>
              <a:rPr lang="en-US" sz="1600" dirty="0"/>
              <a:t> from tokamaks? </a:t>
            </a:r>
          </a:p>
        </p:txBody>
      </p:sp>
    </p:spTree>
    <p:extLst>
      <p:ext uri="{BB962C8B-B14F-4D97-AF65-F5344CB8AC3E}">
        <p14:creationId xmlns:p14="http://schemas.microsoft.com/office/powerpoint/2010/main" val="2155955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55A006-1BFB-7E63-2D42-71292C6BB398}"/>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3BAEBE24-1F66-8ED0-D846-AA1528E1AC5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54</a:t>
            </a:fld>
            <a:endParaRPr lang="en-GB">
              <a:solidFill>
                <a:prstClr val="white"/>
              </a:solidFill>
            </a:endParaRPr>
          </a:p>
        </p:txBody>
      </p:sp>
      <p:sp>
        <p:nvSpPr>
          <p:cNvPr id="5" name="Titre 1">
            <a:extLst>
              <a:ext uri="{FF2B5EF4-FFF2-40B4-BE49-F238E27FC236}">
                <a16:creationId xmlns:a16="http://schemas.microsoft.com/office/drawing/2014/main" id="{7A6F492A-0C3C-9C79-C638-903A104EC9E7}"/>
              </a:ext>
            </a:extLst>
          </p:cNvPr>
          <p:cNvSpPr>
            <a:spLocks noGrp="1"/>
          </p:cNvSpPr>
          <p:nvPr>
            <p:ph type="title"/>
          </p:nvPr>
        </p:nvSpPr>
        <p:spPr>
          <a:xfrm>
            <a:off x="983432" y="192515"/>
            <a:ext cx="10871400" cy="457200"/>
          </a:xfrm>
        </p:spPr>
        <p:txBody>
          <a:bodyPr/>
          <a:lstStyle/>
          <a:p>
            <a:r>
              <a:rPr lang="fr-FR" sz="2400" dirty="0"/>
              <a:t>SP B.5: </a:t>
            </a:r>
            <a:r>
              <a:rPr lang="en-US" sz="2400" dirty="0"/>
              <a:t>Fracture and strength properties of B and W reference layers on W (UKAEA)</a:t>
            </a:r>
            <a:endParaRPr lang="fr-FR" sz="2400" dirty="0"/>
          </a:p>
        </p:txBody>
      </p:sp>
      <p:sp>
        <p:nvSpPr>
          <p:cNvPr id="6" name="Textfeld 4">
            <a:extLst>
              <a:ext uri="{FF2B5EF4-FFF2-40B4-BE49-F238E27FC236}">
                <a16:creationId xmlns:a16="http://schemas.microsoft.com/office/drawing/2014/main" id="{A3B22434-1F71-9F73-33EB-FF20107B6279}"/>
              </a:ext>
            </a:extLst>
          </p:cNvPr>
          <p:cNvSpPr txBox="1"/>
          <p:nvPr/>
        </p:nvSpPr>
        <p:spPr>
          <a:xfrm>
            <a:off x="107504" y="636917"/>
            <a:ext cx="11918592" cy="2024465"/>
          </a:xfrm>
          <a:prstGeom prst="rect">
            <a:avLst/>
          </a:prstGeom>
          <a:noFill/>
          <a:ln w="12700">
            <a:noFill/>
          </a:ln>
        </p:spPr>
        <p:txBody>
          <a:bodyPr wrap="square" rtlCol="0">
            <a:spAutoFit/>
          </a:bodyPr>
          <a:lstStyle/>
          <a:p>
            <a:pPr algn="just">
              <a:lnSpc>
                <a:spcPct val="113000"/>
              </a:lnSpc>
            </a:pPr>
            <a:r>
              <a:rPr lang="en-US" altLang="en-US" sz="1600" dirty="0">
                <a:cs typeface="Arial" panose="020B0604020202020204" pitchFamily="34" charset="0"/>
              </a:rPr>
              <a:t>The aim of this task is to use micromechanical testing techniques (bending of FIB-produced microcantilevers in a </a:t>
            </a:r>
            <a:r>
              <a:rPr lang="en-US" altLang="en-US" sz="1600" dirty="0" err="1">
                <a:cs typeface="Arial" panose="020B0604020202020204" pitchFamily="34" charset="0"/>
              </a:rPr>
              <a:t>nanoindenter</a:t>
            </a:r>
            <a:r>
              <a:rPr lang="en-US" altLang="en-US" sz="1600" dirty="0">
                <a:cs typeface="Arial" panose="020B0604020202020204" pitchFamily="34" charset="0"/>
              </a:rPr>
              <a:t>) to determine </a:t>
            </a:r>
            <a:r>
              <a:rPr lang="en-US" altLang="en-US" sz="1600" b="1" i="1" dirty="0">
                <a:solidFill>
                  <a:srgbClr val="00B050"/>
                </a:solidFill>
                <a:cs typeface="Arial" panose="020B0604020202020204" pitchFamily="34" charset="0"/>
              </a:rPr>
              <a:t>interfacial and bulk mechanical properties (strength and toughness) of reference B and W layers</a:t>
            </a:r>
            <a:r>
              <a:rPr lang="en-US" altLang="en-US" sz="1600" dirty="0">
                <a:cs typeface="Arial" panose="020B0604020202020204" pitchFamily="34" charset="0"/>
              </a:rPr>
              <a:t> on W substrates.</a:t>
            </a:r>
          </a:p>
          <a:p>
            <a:pPr algn="just">
              <a:lnSpc>
                <a:spcPct val="113000"/>
              </a:lnSpc>
            </a:pPr>
            <a:r>
              <a:rPr lang="en-US" sz="1600" b="1" dirty="0">
                <a:solidFill>
                  <a:srgbClr val="FF0000"/>
                </a:solidFill>
                <a:cs typeface="Arial" panose="020B0604020202020204" pitchFamily="34" charset="0"/>
              </a:rPr>
              <a:t>Task and questions to be addressed </a:t>
            </a:r>
          </a:p>
          <a:p>
            <a:pPr marL="182563" indent="-182563" algn="just">
              <a:lnSpc>
                <a:spcPct val="113000"/>
              </a:lnSpc>
              <a:buFont typeface="Wingdings" panose="05000000000000000000" pitchFamily="2" charset="2"/>
              <a:buChar char="§"/>
            </a:pPr>
            <a:r>
              <a:rPr lang="en-US" altLang="en-US" sz="1600" dirty="0">
                <a:cs typeface="Arial" panose="020B0604020202020204" pitchFamily="34" charset="0"/>
              </a:rPr>
              <a:t>Information about mechanical properties of reference layers and layer-substrate interface is to be used to improve the fundamental understanding of the propensity of deposit layers relevant for full-W device (i.e., B, W and mixed) for dust generation, and provide materials data for modeling of dust formation due to deposits fracture and exfoliation.</a:t>
            </a:r>
          </a:p>
          <a:p>
            <a:pPr marL="182563" indent="-182563" algn="just">
              <a:lnSpc>
                <a:spcPct val="113000"/>
              </a:lnSpc>
              <a:buFont typeface="Wingdings" panose="05000000000000000000" pitchFamily="2" charset="2"/>
              <a:buChar char="§"/>
            </a:pPr>
            <a:r>
              <a:rPr lang="en-US" altLang="en-US" sz="1600" dirty="0">
                <a:cs typeface="Arial" panose="020B0604020202020204" pitchFamily="34" charset="0"/>
              </a:rPr>
              <a:t>Focus on a </a:t>
            </a:r>
            <a:r>
              <a:rPr lang="en-US" altLang="en-US" sz="1600" b="1" i="1" dirty="0">
                <a:solidFill>
                  <a:srgbClr val="00B050"/>
                </a:solidFill>
                <a:cs typeface="Arial" panose="020B0604020202020204" pitchFamily="34" charset="0"/>
              </a:rPr>
              <a:t>dependence of mechanical properties on thickness, consistency and composition of layers</a:t>
            </a:r>
            <a:r>
              <a:rPr lang="en-US" altLang="en-US" sz="1600" dirty="0">
                <a:cs typeface="Arial" panose="020B0604020202020204" pitchFamily="34" charset="0"/>
              </a:rPr>
              <a:t>, and surface state of substrates.</a:t>
            </a:r>
          </a:p>
        </p:txBody>
      </p:sp>
      <p:sp>
        <p:nvSpPr>
          <p:cNvPr id="7" name="Textfeld 4">
            <a:extLst>
              <a:ext uri="{FF2B5EF4-FFF2-40B4-BE49-F238E27FC236}">
                <a16:creationId xmlns:a16="http://schemas.microsoft.com/office/drawing/2014/main" id="{9351F44F-07A8-7BF0-39DA-C8E0FE45DBB9}"/>
              </a:ext>
            </a:extLst>
          </p:cNvPr>
          <p:cNvSpPr txBox="1"/>
          <p:nvPr/>
        </p:nvSpPr>
        <p:spPr>
          <a:xfrm>
            <a:off x="5183616" y="2857317"/>
            <a:ext cx="6971393" cy="3348930"/>
          </a:xfrm>
          <a:prstGeom prst="rect">
            <a:avLst/>
          </a:prstGeom>
          <a:noFill/>
          <a:ln w="12700">
            <a:noFill/>
          </a:ln>
        </p:spPr>
        <p:txBody>
          <a:bodyPr wrap="square" rtlCol="0">
            <a:spAutoFit/>
          </a:bodyPr>
          <a:lstStyle/>
          <a:p>
            <a:pPr algn="just">
              <a:lnSpc>
                <a:spcPct val="113000"/>
              </a:lnSpc>
            </a:pPr>
            <a:r>
              <a:rPr lang="en-US" altLang="en-US" sz="1600" b="1" dirty="0">
                <a:solidFill>
                  <a:srgbClr val="0070C0"/>
                </a:solidFill>
                <a:cs typeface="Arial" panose="020B0604020202020204" pitchFamily="34" charset="0"/>
              </a:rPr>
              <a:t>Approach</a:t>
            </a:r>
          </a:p>
          <a:p>
            <a:pPr marL="214313" indent="-214313" algn="just">
              <a:lnSpc>
                <a:spcPct val="113000"/>
              </a:lnSpc>
              <a:buFont typeface="Wingdings" panose="05000000000000000000" pitchFamily="2" charset="2"/>
              <a:buChar char="§"/>
            </a:pPr>
            <a:r>
              <a:rPr lang="en-GB" altLang="en-US" sz="1600" dirty="0">
                <a:cs typeface="Arial" panose="020B0604020202020204" pitchFamily="34" charset="0"/>
              </a:rPr>
              <a:t>Task uses instruments and facilities in Materials Research Facility (UKAEA):</a:t>
            </a:r>
          </a:p>
          <a:p>
            <a:pPr marL="742950" lvl="1" indent="-285750" algn="just">
              <a:lnSpc>
                <a:spcPct val="113000"/>
              </a:lnSpc>
              <a:buFont typeface="Arial" panose="020B0604020202020204" pitchFamily="34" charset="0"/>
              <a:buChar char="•"/>
            </a:pPr>
            <a:r>
              <a:rPr lang="en-GB" altLang="en-US" sz="1400" dirty="0">
                <a:cs typeface="Arial" panose="020B0604020202020204" pitchFamily="34" charset="0"/>
              </a:rPr>
              <a:t>FEI Helios </a:t>
            </a:r>
            <a:r>
              <a:rPr lang="en-GB" altLang="en-US" sz="1400" dirty="0" err="1">
                <a:cs typeface="Arial" panose="020B0604020202020204" pitchFamily="34" charset="0"/>
              </a:rPr>
              <a:t>NanoLab</a:t>
            </a:r>
            <a:r>
              <a:rPr lang="en-GB" altLang="en-US" sz="1400" dirty="0">
                <a:cs typeface="Arial" panose="020B0604020202020204" pitchFamily="34" charset="0"/>
              </a:rPr>
              <a:t> 600i dual-column SEM-FIB for manufacturing of microcantilevers using FIB (focused ion beam) micromachining.</a:t>
            </a:r>
          </a:p>
          <a:p>
            <a:pPr marL="742950" lvl="1" indent="-285750" algn="just">
              <a:lnSpc>
                <a:spcPct val="113000"/>
              </a:lnSpc>
              <a:buFont typeface="Arial" panose="020B0604020202020204" pitchFamily="34" charset="0"/>
              <a:buChar char="•"/>
            </a:pPr>
            <a:r>
              <a:rPr lang="en-GB" altLang="en-US" sz="1400" dirty="0">
                <a:cs typeface="Arial" panose="020B0604020202020204" pitchFamily="34" charset="0"/>
              </a:rPr>
              <a:t>Agilent G200 </a:t>
            </a:r>
            <a:r>
              <a:rPr lang="en-GB" altLang="en-US" sz="1400" dirty="0" err="1">
                <a:cs typeface="Arial" panose="020B0604020202020204" pitchFamily="34" charset="0"/>
              </a:rPr>
              <a:t>nanoindenter</a:t>
            </a:r>
            <a:r>
              <a:rPr lang="en-GB" altLang="en-US" sz="1400" dirty="0">
                <a:cs typeface="Arial" panose="020B0604020202020204" pitchFamily="34" charset="0"/>
              </a:rPr>
              <a:t> for bending/fracture testing of microcantilevers.</a:t>
            </a:r>
            <a:endParaRPr lang="en-US" altLang="en-US" sz="1400" dirty="0">
              <a:cs typeface="Arial" panose="020B0604020202020204" pitchFamily="34" charset="0"/>
            </a:endParaRPr>
          </a:p>
          <a:p>
            <a:pPr algn="just"/>
            <a:r>
              <a:rPr lang="en-US" altLang="en-US" sz="1600" b="1" dirty="0">
                <a:solidFill>
                  <a:srgbClr val="0070C0"/>
                </a:solidFill>
                <a:cs typeface="Arial" panose="020B0604020202020204" pitchFamily="34" charset="0"/>
              </a:rPr>
              <a:t>Results</a:t>
            </a:r>
          </a:p>
          <a:p>
            <a:pPr marL="171450" indent="-171450" algn="just">
              <a:buFont typeface="Wingdings" panose="05000000000000000000" pitchFamily="2" charset="2"/>
              <a:buChar char="§"/>
            </a:pPr>
            <a:r>
              <a:rPr lang="en-US" altLang="en-US" sz="1600" dirty="0">
                <a:cs typeface="Arial" panose="020B0604020202020204" pitchFamily="34" charset="0"/>
              </a:rPr>
              <a:t>Preliminary proof-of-principle experiments performed on model W-layers on Mo substrates.</a:t>
            </a:r>
          </a:p>
          <a:p>
            <a:pPr marL="171450" indent="-171450" algn="just">
              <a:buFont typeface="Wingdings" panose="05000000000000000000" pitchFamily="2" charset="2"/>
              <a:buChar char="§"/>
            </a:pPr>
            <a:r>
              <a:rPr lang="en-US" altLang="en-US" sz="1600" dirty="0">
                <a:cs typeface="Arial" panose="020B0604020202020204" pitchFamily="34" charset="0"/>
              </a:rPr>
              <a:t>Methodology for sample preparation and FIB-machining of microcantilevers established.</a:t>
            </a:r>
          </a:p>
          <a:p>
            <a:pPr marL="171450" indent="-171450" algn="just">
              <a:buFont typeface="Wingdings" panose="05000000000000000000" pitchFamily="2" charset="2"/>
              <a:buChar char="§"/>
            </a:pPr>
            <a:r>
              <a:rPr lang="en-US" altLang="en-US" sz="1600" dirty="0">
                <a:cs typeface="Arial" panose="020B0604020202020204" pitchFamily="34" charset="0"/>
              </a:rPr>
              <a:t>First batch of samples procured – produced by IAP, received at UKAEA. These include two sets of 10x10x1 mm W substrates with 5 µm thick B layers, with different consistency (compact vs porous).</a:t>
            </a:r>
          </a:p>
        </p:txBody>
      </p:sp>
      <p:sp>
        <p:nvSpPr>
          <p:cNvPr id="8" name="Arrow: Right 7">
            <a:extLst>
              <a:ext uri="{FF2B5EF4-FFF2-40B4-BE49-F238E27FC236}">
                <a16:creationId xmlns:a16="http://schemas.microsoft.com/office/drawing/2014/main" id="{AA432BB5-B09C-FBDE-4927-68F347BC8DEF}"/>
              </a:ext>
            </a:extLst>
          </p:cNvPr>
          <p:cNvSpPr/>
          <p:nvPr/>
        </p:nvSpPr>
        <p:spPr>
          <a:xfrm rot="10800000">
            <a:off x="4473048" y="4817285"/>
            <a:ext cx="567113" cy="3233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1B805EC3-AD8A-265E-55CB-3C1C8371B575}"/>
              </a:ext>
            </a:extLst>
          </p:cNvPr>
          <p:cNvGrpSpPr/>
          <p:nvPr/>
        </p:nvGrpSpPr>
        <p:grpSpPr>
          <a:xfrm>
            <a:off x="360040" y="2947597"/>
            <a:ext cx="4090424" cy="2319010"/>
            <a:chOff x="360040" y="2947597"/>
            <a:chExt cx="4090424" cy="2319010"/>
          </a:xfrm>
        </p:grpSpPr>
        <p:pic>
          <p:nvPicPr>
            <p:cNvPr id="10" name="Picture 9">
              <a:extLst>
                <a:ext uri="{FF2B5EF4-FFF2-40B4-BE49-F238E27FC236}">
                  <a16:creationId xmlns:a16="http://schemas.microsoft.com/office/drawing/2014/main" id="{74C95A17-6B3D-76ED-8E53-1357074CC2EA}"/>
                </a:ext>
              </a:extLst>
            </p:cNvPr>
            <p:cNvPicPr>
              <a:picLocks noChangeAspect="1"/>
            </p:cNvPicPr>
            <p:nvPr/>
          </p:nvPicPr>
          <p:blipFill rotWithShape="1">
            <a:blip r:embed="rId2"/>
            <a:srcRect l="37058" t="28223" r="40569" b="34261"/>
            <a:stretch/>
          </p:blipFill>
          <p:spPr>
            <a:xfrm>
              <a:off x="360040" y="2947598"/>
              <a:ext cx="1941791" cy="2319009"/>
            </a:xfrm>
            <a:prstGeom prst="rect">
              <a:avLst/>
            </a:prstGeom>
          </p:spPr>
        </p:pic>
        <p:cxnSp>
          <p:nvCxnSpPr>
            <p:cNvPr id="11" name="Straight Connector 10">
              <a:extLst>
                <a:ext uri="{FF2B5EF4-FFF2-40B4-BE49-F238E27FC236}">
                  <a16:creationId xmlns:a16="http://schemas.microsoft.com/office/drawing/2014/main" id="{CA94A76E-23D6-B50F-6A5B-0AAD80E817DB}"/>
                </a:ext>
              </a:extLst>
            </p:cNvPr>
            <p:cNvCxnSpPr>
              <a:cxnSpLocks/>
            </p:cNvCxnSpPr>
            <p:nvPr/>
          </p:nvCxnSpPr>
          <p:spPr>
            <a:xfrm>
              <a:off x="552369" y="5152591"/>
              <a:ext cx="6489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A866149-658B-FB88-15E6-B4AFA2134462}"/>
                </a:ext>
              </a:extLst>
            </p:cNvPr>
            <p:cNvSpPr txBox="1">
              <a:spLocks/>
            </p:cNvSpPr>
            <p:nvPr/>
          </p:nvSpPr>
          <p:spPr>
            <a:xfrm>
              <a:off x="552369" y="4831030"/>
              <a:ext cx="649057" cy="322431"/>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600" b="1" dirty="0"/>
                <a:t>5 µm</a:t>
              </a:r>
            </a:p>
          </p:txBody>
        </p:sp>
        <p:pic>
          <p:nvPicPr>
            <p:cNvPr id="13" name="Picture 12">
              <a:extLst>
                <a:ext uri="{FF2B5EF4-FFF2-40B4-BE49-F238E27FC236}">
                  <a16:creationId xmlns:a16="http://schemas.microsoft.com/office/drawing/2014/main" id="{C155319F-DF07-70F7-857E-84D3A382CB15}"/>
                </a:ext>
              </a:extLst>
            </p:cNvPr>
            <p:cNvPicPr>
              <a:picLocks noChangeAspect="1"/>
            </p:cNvPicPr>
            <p:nvPr/>
          </p:nvPicPr>
          <p:blipFill rotWithShape="1">
            <a:blip r:embed="rId3"/>
            <a:srcRect l="2754" r="5996" b="26719"/>
            <a:stretch/>
          </p:blipFill>
          <p:spPr>
            <a:xfrm>
              <a:off x="2423283" y="2947598"/>
              <a:ext cx="2027181" cy="1159504"/>
            </a:xfrm>
            <a:prstGeom prst="rect">
              <a:avLst/>
            </a:prstGeom>
          </p:spPr>
        </p:pic>
        <p:pic>
          <p:nvPicPr>
            <p:cNvPr id="14" name="Picture 13">
              <a:extLst>
                <a:ext uri="{FF2B5EF4-FFF2-40B4-BE49-F238E27FC236}">
                  <a16:creationId xmlns:a16="http://schemas.microsoft.com/office/drawing/2014/main" id="{B8F21A56-1438-6CCC-E7D2-F5CF98E3D1CA}"/>
                </a:ext>
              </a:extLst>
            </p:cNvPr>
            <p:cNvPicPr>
              <a:picLocks noChangeAspect="1"/>
            </p:cNvPicPr>
            <p:nvPr/>
          </p:nvPicPr>
          <p:blipFill rotWithShape="1">
            <a:blip r:embed="rId4"/>
            <a:srcRect l="679" t="16229" r="339" b="9451"/>
            <a:stretch/>
          </p:blipFill>
          <p:spPr>
            <a:xfrm>
              <a:off x="2423283" y="4182519"/>
              <a:ext cx="2027181" cy="1084086"/>
            </a:xfrm>
            <a:prstGeom prst="rect">
              <a:avLst/>
            </a:prstGeom>
          </p:spPr>
        </p:pic>
        <p:cxnSp>
          <p:nvCxnSpPr>
            <p:cNvPr id="15" name="Straight Connector 14">
              <a:extLst>
                <a:ext uri="{FF2B5EF4-FFF2-40B4-BE49-F238E27FC236}">
                  <a16:creationId xmlns:a16="http://schemas.microsoft.com/office/drawing/2014/main" id="{B5800D20-7422-27E6-F131-F94602EEA2F4}"/>
                </a:ext>
              </a:extLst>
            </p:cNvPr>
            <p:cNvCxnSpPr>
              <a:cxnSpLocks/>
            </p:cNvCxnSpPr>
            <p:nvPr/>
          </p:nvCxnSpPr>
          <p:spPr>
            <a:xfrm>
              <a:off x="2522902" y="3988519"/>
              <a:ext cx="5218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157D8FE-171A-512B-903B-9D6FE53394E6}"/>
                </a:ext>
              </a:extLst>
            </p:cNvPr>
            <p:cNvSpPr txBox="1">
              <a:spLocks/>
            </p:cNvSpPr>
            <p:nvPr/>
          </p:nvSpPr>
          <p:spPr>
            <a:xfrm>
              <a:off x="2474976" y="3667725"/>
              <a:ext cx="638140" cy="29831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GB" sz="1600" b="1" dirty="0"/>
                <a:t>1 µm</a:t>
              </a:r>
            </a:p>
          </p:txBody>
        </p:sp>
        <p:sp>
          <p:nvSpPr>
            <p:cNvPr id="17" name="Content Placeholder 2">
              <a:extLst>
                <a:ext uri="{FF2B5EF4-FFF2-40B4-BE49-F238E27FC236}">
                  <a16:creationId xmlns:a16="http://schemas.microsoft.com/office/drawing/2014/main" id="{B83C8C6A-7134-CBB7-E55A-54D4479DE2A7}"/>
                </a:ext>
              </a:extLst>
            </p:cNvPr>
            <p:cNvSpPr txBox="1">
              <a:spLocks/>
            </p:cNvSpPr>
            <p:nvPr/>
          </p:nvSpPr>
          <p:spPr>
            <a:xfrm>
              <a:off x="360040" y="2947598"/>
              <a:ext cx="911232" cy="322431"/>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200" b="1" dirty="0">
                  <a:solidFill>
                    <a:srgbClr val="FFFF00"/>
                  </a:solidFill>
                </a:rPr>
                <a:t>Mo </a:t>
              </a:r>
            </a:p>
            <a:p>
              <a:pPr marL="0" indent="0">
                <a:buNone/>
              </a:pPr>
              <a:r>
                <a:rPr lang="en-GB" sz="1200" b="1" dirty="0">
                  <a:solidFill>
                    <a:srgbClr val="FFFF00"/>
                  </a:solidFill>
                </a:rPr>
                <a:t>substrate</a:t>
              </a:r>
            </a:p>
          </p:txBody>
        </p:sp>
        <p:sp>
          <p:nvSpPr>
            <p:cNvPr id="18" name="Content Placeholder 2">
              <a:extLst>
                <a:ext uri="{FF2B5EF4-FFF2-40B4-BE49-F238E27FC236}">
                  <a16:creationId xmlns:a16="http://schemas.microsoft.com/office/drawing/2014/main" id="{1614A774-3901-DB1B-1A71-3FF71279935D}"/>
                </a:ext>
              </a:extLst>
            </p:cNvPr>
            <p:cNvSpPr txBox="1">
              <a:spLocks/>
            </p:cNvSpPr>
            <p:nvPr/>
          </p:nvSpPr>
          <p:spPr>
            <a:xfrm>
              <a:off x="1546814" y="2947597"/>
              <a:ext cx="498591" cy="322431"/>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1200" b="1" dirty="0">
                  <a:solidFill>
                    <a:srgbClr val="FFFF00"/>
                  </a:solidFill>
                </a:rPr>
                <a:t>W layer</a:t>
              </a:r>
            </a:p>
          </p:txBody>
        </p:sp>
        <p:cxnSp>
          <p:nvCxnSpPr>
            <p:cNvPr id="19" name="Straight Connector 18">
              <a:extLst>
                <a:ext uri="{FF2B5EF4-FFF2-40B4-BE49-F238E27FC236}">
                  <a16:creationId xmlns:a16="http://schemas.microsoft.com/office/drawing/2014/main" id="{8E53D7FA-A911-3158-444A-F676E1D12A87}"/>
                </a:ext>
              </a:extLst>
            </p:cNvPr>
            <p:cNvCxnSpPr>
              <a:cxnSpLocks/>
            </p:cNvCxnSpPr>
            <p:nvPr/>
          </p:nvCxnSpPr>
          <p:spPr>
            <a:xfrm>
              <a:off x="2522902" y="5159406"/>
              <a:ext cx="809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C62B29CC-6B54-DF58-AB48-55C0A610E95F}"/>
                </a:ext>
              </a:extLst>
            </p:cNvPr>
            <p:cNvSpPr txBox="1">
              <a:spLocks/>
            </p:cNvSpPr>
            <p:nvPr/>
          </p:nvSpPr>
          <p:spPr>
            <a:xfrm>
              <a:off x="2522742" y="4837057"/>
              <a:ext cx="809578" cy="29831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GB" sz="1600" b="1" dirty="0"/>
                <a:t>1 µm</a:t>
              </a:r>
            </a:p>
          </p:txBody>
        </p:sp>
      </p:grpSp>
      <p:sp>
        <p:nvSpPr>
          <p:cNvPr id="21" name="Textfeld 2">
            <a:extLst>
              <a:ext uri="{FF2B5EF4-FFF2-40B4-BE49-F238E27FC236}">
                <a16:creationId xmlns:a16="http://schemas.microsoft.com/office/drawing/2014/main" id="{6E8558D0-D2A5-725C-E320-73EA4B3750D4}"/>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B.5.T-T002-D009</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 (MRF at UKAEA)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N/A</a:t>
            </a:r>
          </a:p>
        </p:txBody>
      </p:sp>
      <p:sp>
        <p:nvSpPr>
          <p:cNvPr id="22" name="TextBox 21">
            <a:extLst>
              <a:ext uri="{FF2B5EF4-FFF2-40B4-BE49-F238E27FC236}">
                <a16:creationId xmlns:a16="http://schemas.microsoft.com/office/drawing/2014/main" id="{E09D525F-7E00-CDDE-0852-C1774D2C3217}"/>
              </a:ext>
            </a:extLst>
          </p:cNvPr>
          <p:cNvSpPr txBox="1"/>
          <p:nvPr/>
        </p:nvSpPr>
        <p:spPr bwMode="auto">
          <a:xfrm>
            <a:off x="10487565" y="6175029"/>
            <a:ext cx="1667444" cy="338554"/>
          </a:xfrm>
          <a:prstGeom prst="rect">
            <a:avLst/>
          </a:prstGeom>
          <a:noFill/>
        </p:spPr>
        <p:txBody>
          <a:bodyPr wrap="none" rtlCol="0">
            <a:spAutoFit/>
          </a:bodyPr>
          <a:lstStyle/>
          <a:p>
            <a:r>
              <a:rPr lang="fi-FI" sz="1600" b="1" dirty="0"/>
              <a:t>Y. Zayachuk et al.</a:t>
            </a:r>
          </a:p>
        </p:txBody>
      </p:sp>
    </p:spTree>
    <p:extLst>
      <p:ext uri="{BB962C8B-B14F-4D97-AF65-F5344CB8AC3E}">
        <p14:creationId xmlns:p14="http://schemas.microsoft.com/office/powerpoint/2010/main" val="110000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D8F21B0-CBD7-22A1-7476-BE44EE889531}"/>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F6155C13-0D7B-D6D5-763B-27DB4BAA0F2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55</a:t>
            </a:fld>
            <a:endParaRPr lang="en-GB">
              <a:solidFill>
                <a:prstClr val="white"/>
              </a:solidFill>
            </a:endParaRPr>
          </a:p>
        </p:txBody>
      </p:sp>
      <p:sp>
        <p:nvSpPr>
          <p:cNvPr id="5" name="Titre 1">
            <a:extLst>
              <a:ext uri="{FF2B5EF4-FFF2-40B4-BE49-F238E27FC236}">
                <a16:creationId xmlns:a16="http://schemas.microsoft.com/office/drawing/2014/main" id="{68BB9F04-157A-AE0E-F999-B8AB1DDCF604}"/>
              </a:ext>
            </a:extLst>
          </p:cNvPr>
          <p:cNvSpPr>
            <a:spLocks noGrp="1"/>
          </p:cNvSpPr>
          <p:nvPr>
            <p:ph type="title"/>
          </p:nvPr>
        </p:nvSpPr>
        <p:spPr>
          <a:xfrm>
            <a:off x="983432" y="192515"/>
            <a:ext cx="10871400" cy="457200"/>
          </a:xfrm>
        </p:spPr>
        <p:txBody>
          <a:bodyPr/>
          <a:lstStyle/>
          <a:p>
            <a:r>
              <a:rPr lang="fr-FR" dirty="0"/>
              <a:t>SP B.5: </a:t>
            </a:r>
            <a:r>
              <a:rPr lang="en-US" dirty="0"/>
              <a:t>Ion-beam analyses of dust samples (VR)</a:t>
            </a:r>
            <a:endParaRPr lang="fr-FR" dirty="0"/>
          </a:p>
        </p:txBody>
      </p:sp>
      <p:sp>
        <p:nvSpPr>
          <p:cNvPr id="6" name="Textfeld 4">
            <a:extLst>
              <a:ext uri="{FF2B5EF4-FFF2-40B4-BE49-F238E27FC236}">
                <a16:creationId xmlns:a16="http://schemas.microsoft.com/office/drawing/2014/main" id="{9E34FA17-A028-0FC9-7359-57F26DC65DDA}"/>
              </a:ext>
            </a:extLst>
          </p:cNvPr>
          <p:cNvSpPr txBox="1"/>
          <p:nvPr/>
        </p:nvSpPr>
        <p:spPr>
          <a:xfrm>
            <a:off x="96870" y="712451"/>
            <a:ext cx="8611719" cy="3504229"/>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Characterization of dust samples from ASDEX Upgrade, WEST, and W7-X using µ-beam as main tool.</a:t>
            </a:r>
            <a:endParaRPr lang="en-US" altLang="en-US" sz="600" b="1" dirty="0">
              <a:solidFill>
                <a:srgbClr val="0070C0"/>
              </a:solidFill>
              <a:cs typeface="Arial" panose="020B0604020202020204" pitchFamily="34" charset="0"/>
            </a:endParaRPr>
          </a:p>
          <a:p>
            <a:pPr>
              <a:lnSpc>
                <a:spcPct val="113000"/>
              </a:lnSpc>
              <a:spcBef>
                <a:spcPts val="600"/>
              </a:spcBef>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Characterization using the µ-beam at 5 MV Tandem accelerator:</a:t>
            </a:r>
          </a:p>
          <a:p>
            <a:pPr marL="742950" lvl="1" indent="-285750">
              <a:lnSpc>
                <a:spcPct val="113000"/>
              </a:lnSpc>
              <a:buFont typeface="Arial" panose="020B0604020202020204" pitchFamily="34" charset="0"/>
              <a:buChar char="•"/>
            </a:pPr>
            <a:r>
              <a:rPr lang="de-DE" altLang="en-US" sz="1600" dirty="0">
                <a:cs typeface="Arial" panose="020B0604020202020204" pitchFamily="34" charset="0"/>
              </a:rPr>
              <a:t>PIXE, RBS, STIM, ERDA and NRA.</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A spot size down to 1.5 µm x 1.0 µm can be achieved. </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Area of 2 mm x 2 mm can be scanned.</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Digital image processing techniques can be performed on recorded IBA maps to automatically identify and analyze individual </a:t>
            </a:r>
            <a:r>
              <a:rPr lang="en-US" altLang="en-US" sz="1600" dirty="0" err="1">
                <a:cs typeface="Arial" panose="020B0604020202020204" pitchFamily="34" charset="0"/>
              </a:rPr>
              <a:t>micrometre</a:t>
            </a:r>
            <a:r>
              <a:rPr lang="en-US" altLang="en-US" sz="1600" dirty="0">
                <a:cs typeface="Arial" panose="020B0604020202020204" pitchFamily="34" charset="0"/>
              </a:rPr>
              <a:t>-sized particles.</a:t>
            </a:r>
          </a:p>
          <a:p>
            <a:endParaRPr lang="en-US" altLang="en-US" sz="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Waiting for samples to start measurements, in the meantime </a:t>
            </a:r>
            <a:r>
              <a:rPr lang="en-US" altLang="en-US" sz="1600" b="1" i="1" dirty="0">
                <a:solidFill>
                  <a:srgbClr val="00B050"/>
                </a:solidFill>
                <a:cs typeface="Arial" panose="020B0604020202020204" pitchFamily="34" charset="0"/>
              </a:rPr>
              <a:t>methodology developed and the relevant equipment commissioned</a:t>
            </a:r>
            <a:r>
              <a:rPr lang="en-US" altLang="en-US" sz="1600" dirty="0">
                <a:cs typeface="Arial" panose="020B0604020202020204" pitchFamily="34" charset="0"/>
              </a:rPr>
              <a:t> for dust measurement purposes</a:t>
            </a:r>
            <a:endParaRPr lang="en-US" altLang="en-US" sz="600" dirty="0">
              <a:cs typeface="Arial" panose="020B0604020202020204" pitchFamily="34" charset="0"/>
            </a:endParaRPr>
          </a:p>
        </p:txBody>
      </p:sp>
      <p:pic>
        <p:nvPicPr>
          <p:cNvPr id="7" name="Picture 6">
            <a:extLst>
              <a:ext uri="{FF2B5EF4-FFF2-40B4-BE49-F238E27FC236}">
                <a16:creationId xmlns:a16="http://schemas.microsoft.com/office/drawing/2014/main" id="{E8B7F02A-C307-471D-F9EF-FF3D01C5AC51}"/>
              </a:ext>
            </a:extLst>
          </p:cNvPr>
          <p:cNvPicPr>
            <a:picLocks noChangeAspect="1"/>
          </p:cNvPicPr>
          <p:nvPr/>
        </p:nvPicPr>
        <p:blipFill>
          <a:blip r:embed="rId2"/>
          <a:stretch>
            <a:fillRect/>
          </a:stretch>
        </p:blipFill>
        <p:spPr>
          <a:xfrm>
            <a:off x="8708589" y="1269062"/>
            <a:ext cx="3262242" cy="4363777"/>
          </a:xfrm>
          <a:prstGeom prst="rect">
            <a:avLst/>
          </a:prstGeom>
        </p:spPr>
      </p:pic>
      <p:sp>
        <p:nvSpPr>
          <p:cNvPr id="8" name="Rectangle 7">
            <a:extLst>
              <a:ext uri="{FF2B5EF4-FFF2-40B4-BE49-F238E27FC236}">
                <a16:creationId xmlns:a16="http://schemas.microsoft.com/office/drawing/2014/main" id="{68C5AF20-5D76-C8BA-4308-2250FC9ED00B}"/>
              </a:ext>
            </a:extLst>
          </p:cNvPr>
          <p:cNvSpPr/>
          <p:nvPr/>
        </p:nvSpPr>
        <p:spPr>
          <a:xfrm>
            <a:off x="8708589" y="5632839"/>
            <a:ext cx="3262242" cy="523220"/>
          </a:xfrm>
          <a:prstGeom prst="rect">
            <a:avLst/>
          </a:prstGeom>
        </p:spPr>
        <p:txBody>
          <a:bodyPr wrap="square">
            <a:spAutoFit/>
          </a:bodyPr>
          <a:lstStyle/>
          <a:p>
            <a:pPr algn="ctr"/>
            <a:r>
              <a:rPr lang="en-US" sz="1400" i="1" dirty="0">
                <a:cs typeface="Arial" panose="020B0604020202020204" pitchFamily="34" charset="0"/>
              </a:rPr>
              <a:t>G. Nagy et. al. </a:t>
            </a:r>
            <a:r>
              <a:rPr lang="en-US" sz="1400" i="1" dirty="0" err="1">
                <a:cs typeface="Arial" panose="020B0604020202020204" pitchFamily="34" charset="0"/>
              </a:rPr>
              <a:t>Nucl</a:t>
            </a:r>
            <a:r>
              <a:rPr lang="en-US" sz="1400" i="1" dirty="0">
                <a:cs typeface="Arial" panose="020B0604020202020204" pitchFamily="34" charset="0"/>
              </a:rPr>
              <a:t>. </a:t>
            </a:r>
            <a:r>
              <a:rPr lang="en-US" sz="1400" i="1" dirty="0" err="1">
                <a:cs typeface="Arial" panose="020B0604020202020204" pitchFamily="34" charset="0"/>
              </a:rPr>
              <a:t>Instrum</a:t>
            </a:r>
            <a:r>
              <a:rPr lang="en-US" sz="1400" i="1" dirty="0">
                <a:cs typeface="Arial" panose="020B0604020202020204" pitchFamily="34" charset="0"/>
              </a:rPr>
              <a:t>. Methods Phys. Res. B, 533, 66-69 (2022). </a:t>
            </a:r>
          </a:p>
        </p:txBody>
      </p:sp>
      <p:sp>
        <p:nvSpPr>
          <p:cNvPr id="9" name="Textfeld 2">
            <a:extLst>
              <a:ext uri="{FF2B5EF4-FFF2-40B4-BE49-F238E27FC236}">
                <a16:creationId xmlns:a16="http://schemas.microsoft.com/office/drawing/2014/main" id="{5D55721D-FBB8-E8EE-BB81-27B244A6A8C8}"/>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B.5.T-T002-D013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10" name="TextBox 9">
            <a:extLst>
              <a:ext uri="{FF2B5EF4-FFF2-40B4-BE49-F238E27FC236}">
                <a16:creationId xmlns:a16="http://schemas.microsoft.com/office/drawing/2014/main" id="{CB7EAFB7-B3D5-3828-F3E4-FD3F717E24E0}"/>
              </a:ext>
            </a:extLst>
          </p:cNvPr>
          <p:cNvSpPr txBox="1"/>
          <p:nvPr/>
        </p:nvSpPr>
        <p:spPr bwMode="auto">
          <a:xfrm>
            <a:off x="10249023" y="6181197"/>
            <a:ext cx="1939955" cy="338554"/>
          </a:xfrm>
          <a:prstGeom prst="rect">
            <a:avLst/>
          </a:prstGeom>
          <a:noFill/>
        </p:spPr>
        <p:txBody>
          <a:bodyPr wrap="none" rtlCol="0">
            <a:spAutoFit/>
          </a:bodyPr>
          <a:lstStyle/>
          <a:p>
            <a:r>
              <a:rPr lang="fi-FI" sz="1600" b="1" dirty="0"/>
              <a:t>E. Pitthan Filho et al.</a:t>
            </a:r>
          </a:p>
        </p:txBody>
      </p:sp>
    </p:spTree>
    <p:extLst>
      <p:ext uri="{BB962C8B-B14F-4D97-AF65-F5344CB8AC3E}">
        <p14:creationId xmlns:p14="http://schemas.microsoft.com/office/powerpoint/2010/main" val="1507202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48504C-B533-CA91-E954-A7542706E196}"/>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4A20F10-8471-E63B-7050-A0AE0B16129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56</a:t>
            </a:fld>
            <a:endParaRPr lang="en-GB">
              <a:solidFill>
                <a:prstClr val="white"/>
              </a:solidFill>
            </a:endParaRPr>
          </a:p>
        </p:txBody>
      </p:sp>
      <p:sp>
        <p:nvSpPr>
          <p:cNvPr id="5" name="Titre 1">
            <a:extLst>
              <a:ext uri="{FF2B5EF4-FFF2-40B4-BE49-F238E27FC236}">
                <a16:creationId xmlns:a16="http://schemas.microsoft.com/office/drawing/2014/main" id="{9662CE54-6037-08BE-415A-FF4A7E480C04}"/>
              </a:ext>
            </a:extLst>
          </p:cNvPr>
          <p:cNvSpPr>
            <a:spLocks noGrp="1"/>
          </p:cNvSpPr>
          <p:nvPr>
            <p:ph type="title"/>
          </p:nvPr>
        </p:nvSpPr>
        <p:spPr>
          <a:xfrm>
            <a:off x="983432" y="192515"/>
            <a:ext cx="10871400" cy="457200"/>
          </a:xfrm>
        </p:spPr>
        <p:txBody>
          <a:bodyPr/>
          <a:lstStyle/>
          <a:p>
            <a:r>
              <a:rPr lang="fr-FR" dirty="0"/>
              <a:t>SP B.5: </a:t>
            </a:r>
            <a:r>
              <a:rPr lang="en-US" dirty="0"/>
              <a:t>Characterization of dust originating from WEST (CEA)</a:t>
            </a:r>
            <a:endParaRPr lang="fr-FR" dirty="0"/>
          </a:p>
        </p:txBody>
      </p:sp>
      <p:sp>
        <p:nvSpPr>
          <p:cNvPr id="6" name="Textfeld 2">
            <a:extLst>
              <a:ext uri="{FF2B5EF4-FFF2-40B4-BE49-F238E27FC236}">
                <a16:creationId xmlns:a16="http://schemas.microsoft.com/office/drawing/2014/main" id="{0CA94FE3-2180-B522-4EEB-14CBFE9FC5C4}"/>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B.5.T-T002-D011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7" name="Textfeld 4">
            <a:extLst>
              <a:ext uri="{FF2B5EF4-FFF2-40B4-BE49-F238E27FC236}">
                <a16:creationId xmlns:a16="http://schemas.microsoft.com/office/drawing/2014/main" id="{32BC35A9-611B-3335-8B7E-F2CB847D48A8}"/>
              </a:ext>
            </a:extLst>
          </p:cNvPr>
          <p:cNvSpPr txBox="1"/>
          <p:nvPr/>
        </p:nvSpPr>
        <p:spPr>
          <a:xfrm>
            <a:off x="96870" y="712451"/>
            <a:ext cx="11884471" cy="2592633"/>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Report on the properties, composition, and amounts of dust produced on WEST during the Phase 1 operations </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Dust collection using (i) dust boxes, (ii) double-sided carbon tape, and (iii) filtered vacuum technique</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SEM/EDX analyses and optical microscopy to characterize the shape, size, and composition of the dust particles</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Tritium loading of representative W dust particles @CEA </a:t>
            </a:r>
            <a:r>
              <a:rPr lang="en-US" altLang="en-US" sz="1600" dirty="0" err="1">
                <a:cs typeface="Arial" panose="020B0604020202020204" pitchFamily="34" charset="0"/>
              </a:rPr>
              <a:t>Saclay</a:t>
            </a:r>
            <a:endParaRPr lang="en-US" altLang="en-US" sz="1600" dirty="0">
              <a:cs typeface="Arial" panose="020B0604020202020204" pitchFamily="34" charset="0"/>
            </a:endParaRPr>
          </a:p>
          <a:p>
            <a:endParaRPr lang="en-US" altLang="en-US" sz="600" b="1" dirty="0">
              <a:solidFill>
                <a:srgbClr val="0070C0"/>
              </a:solidFill>
              <a:cs typeface="Arial" panose="020B0604020202020204" pitchFamily="34" charset="0"/>
            </a:endParaRPr>
          </a:p>
          <a:p>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Up to now all the </a:t>
            </a:r>
            <a:r>
              <a:rPr lang="en-US" altLang="en-US" sz="1600" b="1" i="1" dirty="0">
                <a:solidFill>
                  <a:srgbClr val="00B050"/>
                </a:solidFill>
                <a:cs typeface="Arial" panose="020B0604020202020204" pitchFamily="34" charset="0"/>
              </a:rPr>
              <a:t>work has been under WPSAE but the activities will be continued in 2025 under PWIE umbrella </a:t>
            </a:r>
            <a:r>
              <a:rPr lang="en-US" altLang="en-US" sz="1600" dirty="0">
                <a:cs typeface="Arial" panose="020B0604020202020204" pitchFamily="34" charset="0"/>
              </a:rPr>
              <a:t>– up to now difficult to obtain a link between the analyzed particles and WEST campaigns</a:t>
            </a:r>
            <a:endParaRPr lang="en-US" altLang="en-US" sz="600" dirty="0">
              <a:cs typeface="Arial" panose="020B0604020202020204" pitchFamily="34" charset="0"/>
            </a:endParaRPr>
          </a:p>
        </p:txBody>
      </p:sp>
      <p:pic>
        <p:nvPicPr>
          <p:cNvPr id="9" name="Picture 8">
            <a:extLst>
              <a:ext uri="{FF2B5EF4-FFF2-40B4-BE49-F238E27FC236}">
                <a16:creationId xmlns:a16="http://schemas.microsoft.com/office/drawing/2014/main" id="{42920588-5AB7-7FCF-754D-4F29BAA7D1A5}"/>
              </a:ext>
            </a:extLst>
          </p:cNvPr>
          <p:cNvPicPr>
            <a:picLocks noChangeAspect="1"/>
          </p:cNvPicPr>
          <p:nvPr/>
        </p:nvPicPr>
        <p:blipFill>
          <a:blip r:embed="rId2"/>
          <a:stretch>
            <a:fillRect/>
          </a:stretch>
        </p:blipFill>
        <p:spPr>
          <a:xfrm>
            <a:off x="5196603" y="3305084"/>
            <a:ext cx="6784738" cy="2973328"/>
          </a:xfrm>
          <a:prstGeom prst="rect">
            <a:avLst/>
          </a:prstGeom>
        </p:spPr>
      </p:pic>
      <p:sp>
        <p:nvSpPr>
          <p:cNvPr id="10" name="TextBox 9">
            <a:extLst>
              <a:ext uri="{FF2B5EF4-FFF2-40B4-BE49-F238E27FC236}">
                <a16:creationId xmlns:a16="http://schemas.microsoft.com/office/drawing/2014/main" id="{075A20DF-0922-49D5-372F-94D48C387E84}"/>
              </a:ext>
            </a:extLst>
          </p:cNvPr>
          <p:cNvSpPr txBox="1"/>
          <p:nvPr/>
        </p:nvSpPr>
        <p:spPr bwMode="auto">
          <a:xfrm>
            <a:off x="10875193" y="6175029"/>
            <a:ext cx="1300356" cy="338554"/>
          </a:xfrm>
          <a:prstGeom prst="rect">
            <a:avLst/>
          </a:prstGeom>
          <a:noFill/>
        </p:spPr>
        <p:txBody>
          <a:bodyPr wrap="none" rtlCol="0">
            <a:spAutoFit/>
          </a:bodyPr>
          <a:lstStyle/>
          <a:p>
            <a:r>
              <a:rPr lang="fi-FI" sz="1600" b="1" dirty="0"/>
              <a:t>M. Diez et al.</a:t>
            </a:r>
          </a:p>
        </p:txBody>
      </p:sp>
    </p:spTree>
    <p:extLst>
      <p:ext uri="{BB962C8B-B14F-4D97-AF65-F5344CB8AC3E}">
        <p14:creationId xmlns:p14="http://schemas.microsoft.com/office/powerpoint/2010/main" val="1095034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1209B7-65EB-279C-0952-D0DFDF0F1360}"/>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FEBD95A-EE19-A488-A9AD-E8E3E558583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57</a:t>
            </a:fld>
            <a:endParaRPr lang="en-GB">
              <a:solidFill>
                <a:prstClr val="white"/>
              </a:solidFill>
            </a:endParaRPr>
          </a:p>
        </p:txBody>
      </p:sp>
      <p:sp>
        <p:nvSpPr>
          <p:cNvPr id="5" name="Titre 1">
            <a:extLst>
              <a:ext uri="{FF2B5EF4-FFF2-40B4-BE49-F238E27FC236}">
                <a16:creationId xmlns:a16="http://schemas.microsoft.com/office/drawing/2014/main" id="{934E7D11-61D3-F89C-38BE-AA67C0806B2C}"/>
              </a:ext>
            </a:extLst>
          </p:cNvPr>
          <p:cNvSpPr>
            <a:spLocks noGrp="1"/>
          </p:cNvSpPr>
          <p:nvPr>
            <p:ph type="title"/>
          </p:nvPr>
        </p:nvSpPr>
        <p:spPr>
          <a:xfrm>
            <a:off x="983432" y="192515"/>
            <a:ext cx="10871400" cy="457200"/>
          </a:xfrm>
        </p:spPr>
        <p:txBody>
          <a:bodyPr/>
          <a:lstStyle/>
          <a:p>
            <a:r>
              <a:rPr lang="fr-FR" sz="2400" dirty="0"/>
              <a:t>SP B.5: </a:t>
            </a:r>
            <a:r>
              <a:rPr lang="en-US" sz="2400" dirty="0"/>
              <a:t>Ion-beam analyses of dust from AUG, WEST, and W7-X (RBI)</a:t>
            </a:r>
            <a:br>
              <a:rPr lang="en-US" sz="2400" dirty="0"/>
            </a:br>
            <a:r>
              <a:rPr lang="en-US" sz="2400" dirty="0"/>
              <a:t>SP B.5: Microscopy and LIBS analyses of dust from AUG, WEST, and W7-X (FZJ)</a:t>
            </a:r>
            <a:endParaRPr lang="fr-FR" sz="2400" dirty="0"/>
          </a:p>
        </p:txBody>
      </p:sp>
      <p:sp>
        <p:nvSpPr>
          <p:cNvPr id="6" name="TextBox 5">
            <a:extLst>
              <a:ext uri="{FF2B5EF4-FFF2-40B4-BE49-F238E27FC236}">
                <a16:creationId xmlns:a16="http://schemas.microsoft.com/office/drawing/2014/main" id="{DA1FF196-A565-F5FA-0D23-136C31152728}"/>
              </a:ext>
            </a:extLst>
          </p:cNvPr>
          <p:cNvSpPr txBox="1"/>
          <p:nvPr/>
        </p:nvSpPr>
        <p:spPr bwMode="auto">
          <a:xfrm>
            <a:off x="533963" y="1917812"/>
            <a:ext cx="11114698" cy="369332"/>
          </a:xfrm>
          <a:prstGeom prst="rect">
            <a:avLst/>
          </a:prstGeom>
          <a:noFill/>
        </p:spPr>
        <p:txBody>
          <a:bodyPr wrap="square" rtlCol="0">
            <a:spAutoFit/>
          </a:bodyPr>
          <a:lstStyle/>
          <a:p>
            <a:r>
              <a:rPr lang="fi-FI" b="1" dirty="0" err="1"/>
              <a:t>These</a:t>
            </a:r>
            <a:r>
              <a:rPr lang="fi-FI" b="1" dirty="0"/>
              <a:t> </a:t>
            </a:r>
            <a:r>
              <a:rPr lang="fi-FI" b="1" dirty="0" err="1"/>
              <a:t>tasks</a:t>
            </a:r>
            <a:r>
              <a:rPr lang="fi-FI" b="1" dirty="0"/>
              <a:t> </a:t>
            </a:r>
            <a:r>
              <a:rPr lang="fi-FI" b="1" dirty="0" err="1"/>
              <a:t>are</a:t>
            </a:r>
            <a:r>
              <a:rPr lang="fi-FI" b="1" dirty="0"/>
              <a:t> </a:t>
            </a:r>
            <a:r>
              <a:rPr lang="fi-FI" b="1" dirty="0" err="1"/>
              <a:t>pending</a:t>
            </a:r>
            <a:r>
              <a:rPr lang="fi-FI" b="1" dirty="0"/>
              <a:t> for </a:t>
            </a:r>
            <a:r>
              <a:rPr lang="fi-FI" b="1" dirty="0" err="1"/>
              <a:t>delivery</a:t>
            </a:r>
            <a:r>
              <a:rPr lang="fi-FI" b="1" dirty="0"/>
              <a:t> of </a:t>
            </a:r>
            <a:r>
              <a:rPr lang="fi-FI" b="1" dirty="0" err="1"/>
              <a:t>dust</a:t>
            </a:r>
            <a:r>
              <a:rPr lang="fi-FI" b="1" dirty="0"/>
              <a:t> </a:t>
            </a:r>
            <a:r>
              <a:rPr lang="fi-FI" b="1" dirty="0" err="1"/>
              <a:t>samples</a:t>
            </a:r>
            <a:r>
              <a:rPr lang="fi-FI" b="1" dirty="0"/>
              <a:t> for </a:t>
            </a:r>
            <a:r>
              <a:rPr lang="fi-FI" b="1" dirty="0" err="1"/>
              <a:t>analyses</a:t>
            </a:r>
            <a:endParaRPr lang="fi-FI" b="1" dirty="0"/>
          </a:p>
        </p:txBody>
      </p:sp>
      <p:sp>
        <p:nvSpPr>
          <p:cNvPr id="7" name="Textfeld 2">
            <a:extLst>
              <a:ext uri="{FF2B5EF4-FFF2-40B4-BE49-F238E27FC236}">
                <a16:creationId xmlns:a16="http://schemas.microsoft.com/office/drawing/2014/main" id="{08CF2138-ACEA-2509-901D-2EDF6830E993}"/>
              </a:ext>
            </a:extLst>
          </p:cNvPr>
          <p:cNvSpPr txBox="1"/>
          <p:nvPr/>
        </p:nvSpPr>
        <p:spPr>
          <a:xfrm>
            <a:off x="248181"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B.5.T-T002-D010</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
        <p:nvSpPr>
          <p:cNvPr id="8" name="Textfeld 2">
            <a:extLst>
              <a:ext uri="{FF2B5EF4-FFF2-40B4-BE49-F238E27FC236}">
                <a16:creationId xmlns:a16="http://schemas.microsoft.com/office/drawing/2014/main" id="{DFC9FCB8-F761-5119-E256-0B21C7062C99}"/>
              </a:ext>
            </a:extLst>
          </p:cNvPr>
          <p:cNvSpPr txBox="1"/>
          <p:nvPr/>
        </p:nvSpPr>
        <p:spPr>
          <a:xfrm>
            <a:off x="5221059"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B.5.T-T002-D012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accelerator 2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WPSAE</a:t>
            </a:r>
          </a:p>
        </p:txBody>
      </p:sp>
    </p:spTree>
    <p:extLst>
      <p:ext uri="{BB962C8B-B14F-4D97-AF65-F5344CB8AC3E}">
        <p14:creationId xmlns:p14="http://schemas.microsoft.com/office/powerpoint/2010/main" val="3009238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D65004-A93A-046E-FD23-ACA74CD6DA61}"/>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73AF97FC-36A8-C88A-EBD6-CD407570F5F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58</a:t>
            </a:fld>
            <a:endParaRPr lang="en-GB">
              <a:solidFill>
                <a:prstClr val="white"/>
              </a:solidFill>
            </a:endParaRPr>
          </a:p>
        </p:txBody>
      </p:sp>
      <p:sp>
        <p:nvSpPr>
          <p:cNvPr id="5" name="TextBox 4">
            <a:extLst>
              <a:ext uri="{FF2B5EF4-FFF2-40B4-BE49-F238E27FC236}">
                <a16:creationId xmlns:a16="http://schemas.microsoft.com/office/drawing/2014/main" id="{552BDB04-53EC-C254-E1EC-46889425EFDA}"/>
              </a:ext>
            </a:extLst>
          </p:cNvPr>
          <p:cNvSpPr txBox="1"/>
          <p:nvPr/>
        </p:nvSpPr>
        <p:spPr>
          <a:xfrm>
            <a:off x="971600" y="2355726"/>
            <a:ext cx="5617243" cy="461665"/>
          </a:xfrm>
          <a:prstGeom prst="rect">
            <a:avLst/>
          </a:prstGeom>
          <a:noFill/>
        </p:spPr>
        <p:txBody>
          <a:bodyPr wrap="none" rtlCol="0">
            <a:spAutoFit/>
          </a:bodyPr>
          <a:lstStyle/>
          <a:p>
            <a:r>
              <a:rPr lang="fi-FI" sz="2400" b="1" dirty="0">
                <a:solidFill>
                  <a:srgbClr val="0070C0"/>
                </a:solidFill>
              </a:rPr>
              <a:t>SP B.6 – </a:t>
            </a:r>
            <a:r>
              <a:rPr lang="en-US" sz="2400" b="1" dirty="0">
                <a:solidFill>
                  <a:srgbClr val="0070C0"/>
                </a:solidFill>
              </a:rPr>
              <a:t>B deposition on diagnostic mirrors</a:t>
            </a:r>
          </a:p>
        </p:txBody>
      </p:sp>
    </p:spTree>
    <p:extLst>
      <p:ext uri="{BB962C8B-B14F-4D97-AF65-F5344CB8AC3E}">
        <p14:creationId xmlns:p14="http://schemas.microsoft.com/office/powerpoint/2010/main" val="1728219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A91923-B67D-62FA-8CB7-BA7C4BA53723}"/>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125B5C15-52D2-150D-1BC8-AED8CE28B6C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59</a:t>
            </a:fld>
            <a:endParaRPr lang="en-GB">
              <a:solidFill>
                <a:prstClr val="white"/>
              </a:solidFill>
            </a:endParaRPr>
          </a:p>
        </p:txBody>
      </p:sp>
      <p:sp>
        <p:nvSpPr>
          <p:cNvPr id="5" name="Titre 1">
            <a:extLst>
              <a:ext uri="{FF2B5EF4-FFF2-40B4-BE49-F238E27FC236}">
                <a16:creationId xmlns:a16="http://schemas.microsoft.com/office/drawing/2014/main" id="{3BA25707-A412-3CA7-1AE2-0C95DC1160EB}"/>
              </a:ext>
            </a:extLst>
          </p:cNvPr>
          <p:cNvSpPr>
            <a:spLocks noGrp="1"/>
          </p:cNvSpPr>
          <p:nvPr>
            <p:ph type="title"/>
          </p:nvPr>
        </p:nvSpPr>
        <p:spPr>
          <a:xfrm>
            <a:off x="983432" y="192515"/>
            <a:ext cx="9451776" cy="457200"/>
          </a:xfrm>
        </p:spPr>
        <p:txBody>
          <a:bodyPr/>
          <a:lstStyle/>
          <a:p>
            <a:r>
              <a:rPr lang="fr-FR" dirty="0"/>
              <a:t>SP B.6 </a:t>
            </a:r>
            <a:r>
              <a:rPr lang="fr-FR" dirty="0" err="1"/>
              <a:t>deliverables</a:t>
            </a:r>
            <a:r>
              <a:rPr lang="fr-FR" dirty="0"/>
              <a:t> in 2024</a:t>
            </a:r>
          </a:p>
        </p:txBody>
      </p:sp>
      <p:graphicFrame>
        <p:nvGraphicFramePr>
          <p:cNvPr id="6" name="Tabelle 5">
            <a:extLst>
              <a:ext uri="{FF2B5EF4-FFF2-40B4-BE49-F238E27FC236}">
                <a16:creationId xmlns:a16="http://schemas.microsoft.com/office/drawing/2014/main" id="{84D8A886-3D73-DE60-60B4-AC9AB6D6B0ED}"/>
              </a:ext>
            </a:extLst>
          </p:cNvPr>
          <p:cNvGraphicFramePr>
            <a:graphicFrameLocks noGrp="1"/>
          </p:cNvGraphicFramePr>
          <p:nvPr>
            <p:extLst>
              <p:ext uri="{D42A27DB-BD31-4B8C-83A1-F6EECF244321}">
                <p14:modId xmlns:p14="http://schemas.microsoft.com/office/powerpoint/2010/main" val="801363979"/>
              </p:ext>
            </p:extLst>
          </p:nvPr>
        </p:nvGraphicFramePr>
        <p:xfrm>
          <a:off x="251520" y="846200"/>
          <a:ext cx="11799803" cy="2011172"/>
        </p:xfrm>
        <a:graphic>
          <a:graphicData uri="http://schemas.openxmlformats.org/drawingml/2006/table">
            <a:tbl>
              <a:tblPr firstRow="1" firstCol="1" bandRow="1">
                <a:tableStyleId>{073A0DAA-6AF3-43AB-8588-CEC1D06C72B9}</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D001</a:t>
                      </a:r>
                    </a:p>
                    <a:p>
                      <a:pPr marL="21590" algn="ctr" defTabSz="914400" rtl="0" eaLnBrk="1" latinLnBrk="0" hangingPunct="1">
                        <a:lnSpc>
                          <a:spcPct val="115000"/>
                        </a:lnSpc>
                        <a:spcAft>
                          <a:spcPts val="300"/>
                        </a:spcAft>
                      </a:pPr>
                      <a:r>
                        <a:rPr lang="de-DE" sz="1600" kern="1200" dirty="0">
                          <a:solidFill>
                            <a:srgbClr val="C00000"/>
                          </a:solidFill>
                          <a:effectLst/>
                        </a:rPr>
                        <a:t>5 PM</a:t>
                      </a:r>
                      <a:endParaRPr lang="de-DE" sz="1600" kern="1200" dirty="0">
                        <a:solidFill>
                          <a:srgbClr val="C00000"/>
                        </a:solidFill>
                        <a:effectLst/>
                        <a:latin typeface="+mn-lt"/>
                        <a:ea typeface="+mn-ea"/>
                        <a:cs typeface="+mn-cs"/>
                      </a:endParaRPr>
                    </a:p>
                  </a:txBody>
                  <a:tcPr marL="68580" marR="68580" marT="0" marB="0"/>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dirty="0">
                          <a:solidFill>
                            <a:srgbClr val="000000"/>
                          </a:solidFill>
                          <a:effectLst/>
                        </a:rPr>
                        <a:t>Preparation, Pre-</a:t>
                      </a:r>
                      <a:r>
                        <a:rPr lang="en-US" sz="1600" dirty="0" err="1">
                          <a:solidFill>
                            <a:srgbClr val="000000"/>
                          </a:solidFill>
                          <a:effectLst/>
                        </a:rPr>
                        <a:t>Characterisation</a:t>
                      </a:r>
                      <a:r>
                        <a:rPr lang="en-US" sz="1600" dirty="0">
                          <a:solidFill>
                            <a:srgbClr val="000000"/>
                          </a:solidFill>
                          <a:effectLst/>
                        </a:rPr>
                        <a:t> and Post-</a:t>
                      </a:r>
                      <a:r>
                        <a:rPr lang="en-US" sz="1600" dirty="0" err="1">
                          <a:solidFill>
                            <a:srgbClr val="000000"/>
                          </a:solidFill>
                          <a:effectLst/>
                        </a:rPr>
                        <a:t>Characterisation</a:t>
                      </a:r>
                      <a:r>
                        <a:rPr lang="en-US" sz="1600" dirty="0">
                          <a:solidFill>
                            <a:srgbClr val="000000"/>
                          </a:solidFill>
                          <a:effectLst/>
                        </a:rPr>
                        <a:t> of Mo Mirrors (FZJ)</a:t>
                      </a:r>
                      <a:endParaRPr lang="de-DE" sz="16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D002</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dirty="0">
                          <a:solidFill>
                            <a:srgbClr val="000000"/>
                          </a:solidFill>
                          <a:effectLst/>
                        </a:rPr>
                        <a:t>Handling and Exposure of Mo Mirrors at AUG LBO- </a:t>
                      </a:r>
                      <a:r>
                        <a:rPr lang="en-US" sz="1600" dirty="0" err="1">
                          <a:solidFill>
                            <a:srgbClr val="000000"/>
                          </a:solidFill>
                          <a:effectLst/>
                        </a:rPr>
                        <a:t>Maipulator</a:t>
                      </a:r>
                      <a:r>
                        <a:rPr lang="en-US" sz="1600" dirty="0">
                          <a:solidFill>
                            <a:srgbClr val="000000"/>
                          </a:solidFill>
                          <a:effectLst/>
                        </a:rPr>
                        <a:t> during </a:t>
                      </a:r>
                      <a:r>
                        <a:rPr lang="en-US" sz="1600" dirty="0" err="1">
                          <a:solidFill>
                            <a:srgbClr val="000000"/>
                          </a:solidFill>
                          <a:effectLst/>
                        </a:rPr>
                        <a:t>Boronisation</a:t>
                      </a:r>
                      <a:r>
                        <a:rPr lang="en-US" sz="1600" dirty="0">
                          <a:solidFill>
                            <a:srgbClr val="000000"/>
                          </a:solidFill>
                          <a:effectLst/>
                        </a:rPr>
                        <a:t> (in cooperation with WPTE)</a:t>
                      </a:r>
                      <a:endParaRPr lang="de-DE" sz="16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D003</a:t>
                      </a:r>
                    </a:p>
                    <a:p>
                      <a:pPr marL="21590" algn="ctr" defTabSz="914400" rtl="0" eaLnBrk="1" latinLnBrk="0" hangingPunct="1">
                        <a:lnSpc>
                          <a:spcPct val="115000"/>
                        </a:lnSpc>
                        <a:spcAft>
                          <a:spcPts val="300"/>
                        </a:spcAft>
                      </a:pPr>
                      <a:r>
                        <a:rPr lang="de-DE" sz="1600" kern="1200" dirty="0">
                          <a:solidFill>
                            <a:srgbClr val="C00000"/>
                          </a:solidFill>
                          <a:effectLst/>
                        </a:rPr>
                        <a:t>1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solidFill>
                            <a:srgbClr val="000000"/>
                          </a:solidFill>
                          <a:effectLst/>
                        </a:rPr>
                        <a:t>Handling and Exposure of Mo Mirrors at W7-X Multi-Purpose Manipulator during </a:t>
                      </a:r>
                      <a:r>
                        <a:rPr lang="en-US" sz="1600" spc="-15" dirty="0" err="1">
                          <a:solidFill>
                            <a:srgbClr val="000000"/>
                          </a:solidFill>
                          <a:effectLst/>
                        </a:rPr>
                        <a:t>Boronisation</a:t>
                      </a:r>
                      <a:r>
                        <a:rPr lang="en-US" sz="1600" spc="-15" dirty="0">
                          <a:solidFill>
                            <a:srgbClr val="000000"/>
                          </a:solidFill>
                          <a:effectLst/>
                        </a:rPr>
                        <a:t> (in cooperation with WPW7X)</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8565712"/>
                  </a:ext>
                </a:extLst>
              </a:tr>
            </a:tbl>
          </a:graphicData>
        </a:graphic>
      </p:graphicFrame>
      <p:sp>
        <p:nvSpPr>
          <p:cNvPr id="7" name="Textfeld 2">
            <a:extLst>
              <a:ext uri="{FF2B5EF4-FFF2-40B4-BE49-F238E27FC236}">
                <a16:creationId xmlns:a16="http://schemas.microsoft.com/office/drawing/2014/main" id="{FBA5D706-F3B7-A065-D133-8E902137908D}"/>
              </a:ext>
            </a:extLst>
          </p:cNvPr>
          <p:cNvSpPr txBox="1"/>
          <p:nvPr/>
        </p:nvSpPr>
        <p:spPr>
          <a:xfrm>
            <a:off x="248182" y="5359022"/>
            <a:ext cx="3767228"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B.6.T-T001-D001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Mo mirrors 20 k€</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8" name="Textfeld 2">
            <a:extLst>
              <a:ext uri="{FF2B5EF4-FFF2-40B4-BE49-F238E27FC236}">
                <a16:creationId xmlns:a16="http://schemas.microsoft.com/office/drawing/2014/main" id="{FB229F09-B700-C328-C615-7FD515EDB838}"/>
              </a:ext>
            </a:extLst>
          </p:cNvPr>
          <p:cNvSpPr txBox="1"/>
          <p:nvPr/>
        </p:nvSpPr>
        <p:spPr>
          <a:xfrm>
            <a:off x="4212386" y="5336922"/>
            <a:ext cx="376722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B.6.T-T001-D002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FFC000"/>
                </a:solidFill>
                <a:latin typeface="Arial" panose="020B0604020202020204" pitchFamily="34" charset="0"/>
                <a:cs typeface="Arial" panose="020B0604020202020204" pitchFamily="34" charset="0"/>
              </a:rPr>
              <a:t>delayed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9" name="Textfeld 2">
            <a:extLst>
              <a:ext uri="{FF2B5EF4-FFF2-40B4-BE49-F238E27FC236}">
                <a16:creationId xmlns:a16="http://schemas.microsoft.com/office/drawing/2014/main" id="{A99825EC-CD00-32D4-53EC-4C3845FE5EEA}"/>
              </a:ext>
            </a:extLst>
          </p:cNvPr>
          <p:cNvSpPr txBox="1"/>
          <p:nvPr/>
        </p:nvSpPr>
        <p:spPr>
          <a:xfrm>
            <a:off x="8176591" y="5336922"/>
            <a:ext cx="376722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B.6.T-T001-D003</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N/A</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10" name="TextBox 9">
            <a:extLst>
              <a:ext uri="{FF2B5EF4-FFF2-40B4-BE49-F238E27FC236}">
                <a16:creationId xmlns:a16="http://schemas.microsoft.com/office/drawing/2014/main" id="{5323D005-1DB8-3291-5B74-E1E00EF1071F}"/>
              </a:ext>
            </a:extLst>
          </p:cNvPr>
          <p:cNvSpPr txBox="1"/>
          <p:nvPr/>
        </p:nvSpPr>
        <p:spPr bwMode="auto">
          <a:xfrm>
            <a:off x="594072" y="3304443"/>
            <a:ext cx="11114698" cy="1200329"/>
          </a:xfrm>
          <a:prstGeom prst="rect">
            <a:avLst/>
          </a:prstGeom>
          <a:noFill/>
        </p:spPr>
        <p:txBody>
          <a:bodyPr wrap="square" rtlCol="0">
            <a:spAutoFit/>
          </a:bodyPr>
          <a:lstStyle/>
          <a:p>
            <a:pPr marL="285750" indent="-285750">
              <a:buFont typeface="Wingdings" panose="05000000000000000000" pitchFamily="2" charset="2"/>
              <a:buChar char="§"/>
            </a:pPr>
            <a:r>
              <a:rPr lang="fi-FI" dirty="0"/>
              <a:t>Design of </a:t>
            </a:r>
            <a:r>
              <a:rPr lang="fi-FI" dirty="0" err="1"/>
              <a:t>the</a:t>
            </a:r>
            <a:r>
              <a:rPr lang="fi-FI" dirty="0"/>
              <a:t> </a:t>
            </a:r>
            <a:r>
              <a:rPr lang="fi-FI" dirty="0" err="1"/>
              <a:t>required</a:t>
            </a:r>
            <a:r>
              <a:rPr lang="fi-FI" dirty="0"/>
              <a:t> </a:t>
            </a:r>
            <a:r>
              <a:rPr lang="fi-FI" dirty="0" err="1"/>
              <a:t>holders</a:t>
            </a:r>
            <a:r>
              <a:rPr lang="fi-FI" dirty="0"/>
              <a:t> for </a:t>
            </a:r>
            <a:r>
              <a:rPr lang="fi-FI" dirty="0" err="1"/>
              <a:t>manipulators</a:t>
            </a:r>
            <a:r>
              <a:rPr lang="fi-FI" dirty="0"/>
              <a:t> </a:t>
            </a:r>
            <a:r>
              <a:rPr lang="fi-FI" dirty="0" err="1"/>
              <a:t>completed</a:t>
            </a:r>
            <a:endParaRPr lang="fi-FI" dirty="0"/>
          </a:p>
          <a:p>
            <a:pPr marL="285750" indent="-285750">
              <a:buFont typeface="Wingdings" panose="05000000000000000000" pitchFamily="2" charset="2"/>
              <a:buChar char="§"/>
            </a:pPr>
            <a:r>
              <a:rPr lang="fi-FI" dirty="0"/>
              <a:t>Post </a:t>
            </a:r>
            <a:r>
              <a:rPr lang="fi-FI" dirty="0" err="1"/>
              <a:t>mortem</a:t>
            </a:r>
            <a:r>
              <a:rPr lang="fi-FI" dirty="0"/>
              <a:t> </a:t>
            </a:r>
            <a:r>
              <a:rPr lang="fi-FI" dirty="0" err="1"/>
              <a:t>analyses</a:t>
            </a:r>
            <a:r>
              <a:rPr lang="fi-FI" dirty="0"/>
              <a:t> </a:t>
            </a:r>
            <a:r>
              <a:rPr lang="fi-FI" dirty="0" err="1"/>
              <a:t>capabilities</a:t>
            </a:r>
            <a:r>
              <a:rPr lang="fi-FI" dirty="0"/>
              <a:t> </a:t>
            </a:r>
            <a:r>
              <a:rPr lang="fi-FI" dirty="0" err="1"/>
              <a:t>surveyed</a:t>
            </a:r>
            <a:r>
              <a:rPr lang="fi-FI" dirty="0"/>
              <a:t> </a:t>
            </a:r>
            <a:r>
              <a:rPr lang="fi-FI" dirty="0">
                <a:sym typeface="Wingdings" panose="05000000000000000000" pitchFamily="2" charset="2"/>
              </a:rPr>
              <a:t> EPFL (</a:t>
            </a:r>
            <a:r>
              <a:rPr lang="fi-FI" dirty="0" err="1">
                <a:sym typeface="Wingdings" panose="05000000000000000000" pitchFamily="2" charset="2"/>
              </a:rPr>
              <a:t>University</a:t>
            </a:r>
            <a:r>
              <a:rPr lang="fi-FI" dirty="0">
                <a:sym typeface="Wingdings" panose="05000000000000000000" pitchFamily="2" charset="2"/>
              </a:rPr>
              <a:t> of Basel) is </a:t>
            </a:r>
            <a:r>
              <a:rPr lang="fi-FI" dirty="0" err="1">
                <a:sym typeface="Wingdings" panose="05000000000000000000" pitchFamily="2" charset="2"/>
              </a:rPr>
              <a:t>the</a:t>
            </a:r>
            <a:r>
              <a:rPr lang="fi-FI" dirty="0">
                <a:sym typeface="Wingdings" panose="05000000000000000000" pitchFamily="2" charset="2"/>
              </a:rPr>
              <a:t> </a:t>
            </a:r>
            <a:r>
              <a:rPr lang="fi-FI" dirty="0" err="1">
                <a:sym typeface="Wingdings" panose="05000000000000000000" pitchFamily="2" charset="2"/>
              </a:rPr>
              <a:t>best</a:t>
            </a:r>
            <a:r>
              <a:rPr lang="fi-FI" dirty="0">
                <a:sym typeface="Wingdings" panose="05000000000000000000" pitchFamily="2" charset="2"/>
              </a:rPr>
              <a:t> option</a:t>
            </a:r>
            <a:endParaRPr lang="fi-FI" dirty="0"/>
          </a:p>
          <a:p>
            <a:pPr marL="285750" indent="-285750">
              <a:buFont typeface="Wingdings" panose="05000000000000000000" pitchFamily="2" charset="2"/>
              <a:buChar char="§"/>
            </a:pPr>
            <a:r>
              <a:rPr lang="fi-FI" dirty="0" err="1"/>
              <a:t>Exposure</a:t>
            </a:r>
            <a:r>
              <a:rPr lang="fi-FI" dirty="0"/>
              <a:t> of </a:t>
            </a:r>
            <a:r>
              <a:rPr lang="fi-FI" dirty="0" err="1"/>
              <a:t>the</a:t>
            </a:r>
            <a:r>
              <a:rPr lang="fi-FI" dirty="0"/>
              <a:t> </a:t>
            </a:r>
            <a:r>
              <a:rPr lang="fi-FI" dirty="0" err="1"/>
              <a:t>mirrors</a:t>
            </a:r>
            <a:r>
              <a:rPr lang="fi-FI" dirty="0"/>
              <a:t> on AUG </a:t>
            </a:r>
            <a:r>
              <a:rPr lang="fi-FI" dirty="0" err="1"/>
              <a:t>delayed</a:t>
            </a:r>
            <a:r>
              <a:rPr lang="fi-FI" dirty="0"/>
              <a:t>, to </a:t>
            </a:r>
            <a:r>
              <a:rPr lang="fi-FI" dirty="0" err="1"/>
              <a:t>be</a:t>
            </a:r>
            <a:r>
              <a:rPr lang="fi-FI" dirty="0"/>
              <a:t> </a:t>
            </a:r>
            <a:r>
              <a:rPr lang="fi-FI" dirty="0" err="1"/>
              <a:t>done</a:t>
            </a:r>
            <a:r>
              <a:rPr lang="fi-FI" dirty="0"/>
              <a:t> in 2025</a:t>
            </a:r>
          </a:p>
          <a:p>
            <a:pPr marL="285750" indent="-285750">
              <a:buFont typeface="Wingdings" panose="05000000000000000000" pitchFamily="2" charset="2"/>
              <a:buChar char="§"/>
            </a:pPr>
            <a:r>
              <a:rPr lang="fi-FI" dirty="0" err="1"/>
              <a:t>Mirrors</a:t>
            </a:r>
            <a:r>
              <a:rPr lang="fi-FI" dirty="0"/>
              <a:t> </a:t>
            </a:r>
            <a:r>
              <a:rPr lang="fi-FI" dirty="0" err="1"/>
              <a:t>exposed</a:t>
            </a:r>
            <a:r>
              <a:rPr lang="fi-FI" dirty="0"/>
              <a:t> on W7-X – no </a:t>
            </a:r>
            <a:r>
              <a:rPr lang="fi-FI" dirty="0" err="1"/>
              <a:t>big</a:t>
            </a:r>
            <a:r>
              <a:rPr lang="fi-FI" dirty="0"/>
              <a:t> </a:t>
            </a:r>
            <a:r>
              <a:rPr lang="fi-FI" dirty="0" err="1"/>
              <a:t>changes</a:t>
            </a:r>
            <a:r>
              <a:rPr lang="fi-FI" dirty="0"/>
              <a:t> </a:t>
            </a:r>
            <a:r>
              <a:rPr lang="fi-FI" dirty="0" err="1"/>
              <a:t>observed</a:t>
            </a:r>
            <a:r>
              <a:rPr lang="fi-FI" dirty="0"/>
              <a:t>, 15 nm of B </a:t>
            </a:r>
            <a:r>
              <a:rPr lang="fi-FI" dirty="0" err="1"/>
              <a:t>layers</a:t>
            </a:r>
            <a:r>
              <a:rPr lang="fi-FI" dirty="0"/>
              <a:t> </a:t>
            </a:r>
            <a:r>
              <a:rPr lang="fi-FI" dirty="0" err="1"/>
              <a:t>observed</a:t>
            </a:r>
            <a:r>
              <a:rPr lang="fi-FI"/>
              <a:t> on top</a:t>
            </a:r>
            <a:endParaRPr lang="fi-FI" dirty="0"/>
          </a:p>
        </p:txBody>
      </p:sp>
    </p:spTree>
    <p:extLst>
      <p:ext uri="{BB962C8B-B14F-4D97-AF65-F5344CB8AC3E}">
        <p14:creationId xmlns:p14="http://schemas.microsoft.com/office/powerpoint/2010/main" val="232023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B422A6A-4F33-D5F6-77F3-F1976C84D830}"/>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2BA0E627-64C5-D9B9-33F1-53AAEBC7EE33}"/>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5" name="TextBox 4">
            <a:extLst>
              <a:ext uri="{FF2B5EF4-FFF2-40B4-BE49-F238E27FC236}">
                <a16:creationId xmlns:a16="http://schemas.microsoft.com/office/drawing/2014/main" id="{87CDBEC4-1F0E-E8BD-9887-4FC59C0E25EB}"/>
              </a:ext>
            </a:extLst>
          </p:cNvPr>
          <p:cNvSpPr txBox="1"/>
          <p:nvPr/>
        </p:nvSpPr>
        <p:spPr>
          <a:xfrm>
            <a:off x="971600" y="2355726"/>
            <a:ext cx="5472973" cy="461665"/>
          </a:xfrm>
          <a:prstGeom prst="rect">
            <a:avLst/>
          </a:prstGeom>
          <a:noFill/>
        </p:spPr>
        <p:txBody>
          <a:bodyPr wrap="none" rtlCol="0">
            <a:spAutoFit/>
          </a:bodyPr>
          <a:lstStyle/>
          <a:p>
            <a:r>
              <a:rPr lang="fi-FI" sz="2400" b="1" dirty="0">
                <a:solidFill>
                  <a:srgbClr val="0070C0"/>
                </a:solidFill>
              </a:rPr>
              <a:t>SP B.1 - </a:t>
            </a:r>
            <a:r>
              <a:rPr lang="en-US" sz="2400" b="1" dirty="0">
                <a:solidFill>
                  <a:srgbClr val="0070C0"/>
                </a:solidFill>
              </a:rPr>
              <a:t>Physics of erosion and deposition</a:t>
            </a:r>
            <a:endParaRPr lang="fi-FI" sz="2400" b="1" dirty="0">
              <a:solidFill>
                <a:srgbClr val="0070C0"/>
              </a:solidFill>
            </a:endParaRPr>
          </a:p>
        </p:txBody>
      </p:sp>
    </p:spTree>
    <p:extLst>
      <p:ext uri="{BB962C8B-B14F-4D97-AF65-F5344CB8AC3E}">
        <p14:creationId xmlns:p14="http://schemas.microsoft.com/office/powerpoint/2010/main" val="136802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2F3616-1B50-7404-1D2A-8663F6B5ED99}"/>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A7001C57-63EE-DFF9-F030-D0404701FBB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60</a:t>
            </a:fld>
            <a:endParaRPr lang="en-GB">
              <a:solidFill>
                <a:prstClr val="white"/>
              </a:solidFill>
            </a:endParaRPr>
          </a:p>
        </p:txBody>
      </p:sp>
      <p:sp>
        <p:nvSpPr>
          <p:cNvPr id="5" name="Title 1">
            <a:extLst>
              <a:ext uri="{FF2B5EF4-FFF2-40B4-BE49-F238E27FC236}">
                <a16:creationId xmlns:a16="http://schemas.microsoft.com/office/drawing/2014/main" id="{7A975976-1C23-CF21-C547-9C69B4543CE9}"/>
              </a:ext>
            </a:extLst>
          </p:cNvPr>
          <p:cNvSpPr>
            <a:spLocks noGrp="1"/>
          </p:cNvSpPr>
          <p:nvPr>
            <p:ph type="title"/>
          </p:nvPr>
        </p:nvSpPr>
        <p:spPr>
          <a:xfrm>
            <a:off x="983432" y="192515"/>
            <a:ext cx="9451776" cy="457200"/>
          </a:xfrm>
        </p:spPr>
        <p:txBody>
          <a:bodyPr/>
          <a:lstStyle/>
          <a:p>
            <a:r>
              <a:rPr lang="fi-FI" dirty="0" err="1"/>
              <a:t>Concluding</a:t>
            </a:r>
            <a:r>
              <a:rPr lang="fi-FI" dirty="0"/>
              <a:t> </a:t>
            </a:r>
            <a:r>
              <a:rPr lang="fi-FI" dirty="0" err="1"/>
              <a:t>remarks</a:t>
            </a:r>
            <a:endParaRPr lang="fi-FI" dirty="0"/>
          </a:p>
        </p:txBody>
      </p:sp>
      <p:sp>
        <p:nvSpPr>
          <p:cNvPr id="6" name="Textfeld 4">
            <a:extLst>
              <a:ext uri="{FF2B5EF4-FFF2-40B4-BE49-F238E27FC236}">
                <a16:creationId xmlns:a16="http://schemas.microsoft.com/office/drawing/2014/main" id="{54717F6C-001F-9B93-55F7-2FAF6C4C6D0B}"/>
              </a:ext>
            </a:extLst>
          </p:cNvPr>
          <p:cNvSpPr txBox="1"/>
          <p:nvPr/>
        </p:nvSpPr>
        <p:spPr>
          <a:xfrm>
            <a:off x="107504" y="756901"/>
            <a:ext cx="11833484" cy="4461671"/>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a:cs typeface="Arial" panose="020B0604020202020204" pitchFamily="34" charset="0"/>
              </a:rPr>
              <a:t>SP B </a:t>
            </a:r>
            <a:r>
              <a:rPr lang="fi-FI" sz="1600" dirty="0" err="1">
                <a:cs typeface="Arial" panose="020B0604020202020204" pitchFamily="34" charset="0"/>
              </a:rPr>
              <a:t>activities</a:t>
            </a:r>
            <a:r>
              <a:rPr lang="fi-FI" sz="1600" dirty="0">
                <a:cs typeface="Arial" panose="020B0604020202020204" pitchFamily="34" charset="0"/>
              </a:rPr>
              <a:t> </a:t>
            </a:r>
            <a:r>
              <a:rPr lang="fi-FI" sz="1600" dirty="0" err="1">
                <a:cs typeface="Arial" panose="020B0604020202020204" pitchFamily="34" charset="0"/>
              </a:rPr>
              <a:t>have</a:t>
            </a:r>
            <a:r>
              <a:rPr lang="fi-FI" sz="1600" dirty="0">
                <a:cs typeface="Arial" panose="020B0604020202020204" pitchFamily="34" charset="0"/>
              </a:rPr>
              <a:t> </a:t>
            </a:r>
            <a:r>
              <a:rPr lang="fi-FI" sz="1600" dirty="0" err="1">
                <a:cs typeface="Arial" panose="020B0604020202020204" pitchFamily="34" charset="0"/>
              </a:rPr>
              <a:t>proceeded</a:t>
            </a:r>
            <a:r>
              <a:rPr lang="fi-FI" sz="1600" dirty="0">
                <a:cs typeface="Arial" panose="020B0604020202020204" pitchFamily="34" charset="0"/>
              </a:rPr>
              <a:t> </a:t>
            </a:r>
            <a:r>
              <a:rPr lang="fi-FI" sz="1600" b="1" dirty="0">
                <a:solidFill>
                  <a:srgbClr val="FF0000"/>
                </a:solidFill>
                <a:cs typeface="Arial" panose="020B0604020202020204" pitchFamily="34" charset="0"/>
              </a:rPr>
              <a:t>at a </a:t>
            </a:r>
            <a:r>
              <a:rPr lang="fi-FI" sz="1600" b="1" dirty="0" err="1">
                <a:solidFill>
                  <a:srgbClr val="FF0000"/>
                </a:solidFill>
                <a:cs typeface="Arial" panose="020B0604020202020204" pitchFamily="34" charset="0"/>
              </a:rPr>
              <a:t>low</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speed</a:t>
            </a:r>
            <a:r>
              <a:rPr lang="fi-FI" sz="1600" b="1" dirty="0">
                <a:solidFill>
                  <a:srgbClr val="FF0000"/>
                </a:solidFill>
                <a:cs typeface="Arial" panose="020B0604020202020204" pitchFamily="34" charset="0"/>
              </a:rPr>
              <a:t> in 2024 </a:t>
            </a:r>
            <a:r>
              <a:rPr lang="fi-FI" sz="1600" b="1" dirty="0" err="1">
                <a:solidFill>
                  <a:srgbClr val="FF0000"/>
                </a:solidFill>
                <a:cs typeface="Arial" panose="020B0604020202020204" pitchFamily="34" charset="0"/>
              </a:rPr>
              <a:t>but</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have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gained</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more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momentum</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towards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end</a:t>
            </a:r>
            <a:r>
              <a:rPr lang="fi-FI" sz="1600" b="1" dirty="0">
                <a:solidFill>
                  <a:srgbClr val="FF0000"/>
                </a:solidFill>
                <a:cs typeface="Arial" panose="020B0604020202020204" pitchFamily="34" charset="0"/>
              </a:rPr>
              <a:t> of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year</a:t>
            </a:r>
            <a:endParaRPr lang="fi-FI" sz="1600" b="1" dirty="0">
              <a:solidFill>
                <a:srgbClr val="FF000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Production</a:t>
            </a:r>
            <a:r>
              <a:rPr lang="fi-FI" sz="1600" dirty="0">
                <a:cs typeface="Arial" panose="020B0604020202020204" pitchFamily="34" charset="0"/>
              </a:rPr>
              <a:t> of B-</a:t>
            </a:r>
            <a:r>
              <a:rPr lang="fi-FI" sz="1600" dirty="0" err="1">
                <a:cs typeface="Arial" panose="020B0604020202020204" pitchFamily="34" charset="0"/>
              </a:rPr>
              <a:t>based</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started</a:t>
            </a:r>
            <a:r>
              <a:rPr lang="fi-FI" sz="1600" dirty="0">
                <a:cs typeface="Arial" panose="020B0604020202020204" pitchFamily="34" charset="0"/>
              </a:rPr>
              <a:t> </a:t>
            </a:r>
            <a:r>
              <a:rPr lang="fi-FI" sz="1600" dirty="0" err="1">
                <a:cs typeface="Arial" panose="020B0604020202020204" pitchFamily="34" charset="0"/>
              </a:rPr>
              <a:t>but</a:t>
            </a:r>
            <a:r>
              <a:rPr lang="fi-FI" sz="1600" dirty="0">
                <a:cs typeface="Arial" panose="020B0604020202020204" pitchFamily="34" charset="0"/>
              </a:rPr>
              <a:t> </a:t>
            </a:r>
            <a:r>
              <a:rPr lang="fi-FI" sz="1600" dirty="0" err="1">
                <a:cs typeface="Arial" panose="020B0604020202020204" pitchFamily="34" charset="0"/>
              </a:rPr>
              <a:t>discussions</a:t>
            </a:r>
            <a:r>
              <a:rPr lang="fi-FI" sz="1600" dirty="0">
                <a:cs typeface="Arial" panose="020B0604020202020204" pitchFamily="34" charset="0"/>
              </a:rPr>
              <a:t> on </a:t>
            </a:r>
            <a:r>
              <a:rPr lang="fi-FI" sz="1600" dirty="0" err="1">
                <a:cs typeface="Arial" panose="020B0604020202020204" pitchFamily="34" charset="0"/>
              </a:rPr>
              <a:t>coordinated</a:t>
            </a:r>
            <a:r>
              <a:rPr lang="fi-FI" sz="1600" dirty="0">
                <a:cs typeface="Arial" panose="020B0604020202020204" pitchFamily="34" charset="0"/>
              </a:rPr>
              <a:t> </a:t>
            </a:r>
            <a:r>
              <a:rPr lang="fi-FI" sz="1600" dirty="0" err="1">
                <a:cs typeface="Arial" panose="020B0604020202020204" pitchFamily="34" charset="0"/>
              </a:rPr>
              <a:t>production</a:t>
            </a:r>
            <a:r>
              <a:rPr lang="fi-FI" sz="1600" dirty="0">
                <a:cs typeface="Arial" panose="020B0604020202020204" pitchFamily="34" charset="0"/>
              </a:rPr>
              <a:t> </a:t>
            </a:r>
            <a:r>
              <a:rPr lang="fi-FI" sz="1600" dirty="0" err="1">
                <a:cs typeface="Arial" panose="020B0604020202020204" pitchFamily="34" charset="0"/>
              </a:rPr>
              <a:t>efforts</a:t>
            </a:r>
            <a:r>
              <a:rPr lang="fi-FI" sz="1600" dirty="0">
                <a:cs typeface="Arial" panose="020B0604020202020204" pitchFamily="34" charset="0"/>
              </a:rPr>
              <a:t> </a:t>
            </a:r>
            <a:r>
              <a:rPr lang="fi-FI" sz="1600" dirty="0" err="1">
                <a:cs typeface="Arial" panose="020B0604020202020204" pitchFamily="34" charset="0"/>
              </a:rPr>
              <a:t>could</a:t>
            </a:r>
            <a:r>
              <a:rPr lang="fi-FI" sz="1600" dirty="0">
                <a:cs typeface="Arial" panose="020B0604020202020204" pitchFamily="34" charset="0"/>
              </a:rPr>
              <a:t> </a:t>
            </a:r>
            <a:r>
              <a:rPr lang="fi-FI" sz="1600" dirty="0" err="1">
                <a:cs typeface="Arial" panose="020B0604020202020204" pitchFamily="34" charset="0"/>
              </a:rPr>
              <a:t>only</a:t>
            </a:r>
            <a:r>
              <a:rPr lang="fi-FI" sz="1600" dirty="0">
                <a:cs typeface="Arial" panose="020B0604020202020204" pitchFamily="34" charset="0"/>
              </a:rPr>
              <a:t> </a:t>
            </a:r>
            <a:r>
              <a:rPr lang="fi-FI" sz="1600" dirty="0" err="1">
                <a:cs typeface="Arial" panose="020B0604020202020204" pitchFamily="34" charset="0"/>
              </a:rPr>
              <a:t>be</a:t>
            </a:r>
            <a:r>
              <a:rPr lang="fi-FI" sz="1600" dirty="0">
                <a:cs typeface="Arial" panose="020B0604020202020204" pitchFamily="34" charset="0"/>
              </a:rPr>
              <a:t> </a:t>
            </a:r>
            <a:r>
              <a:rPr lang="fi-FI" sz="1600" dirty="0" err="1">
                <a:cs typeface="Arial" panose="020B0604020202020204" pitchFamily="34" charset="0"/>
              </a:rPr>
              <a:t>done</a:t>
            </a:r>
            <a:r>
              <a:rPr lang="fi-FI" sz="1600" dirty="0">
                <a:cs typeface="Arial" panose="020B0604020202020204" pitchFamily="34" charset="0"/>
              </a:rPr>
              <a:t> in </a:t>
            </a:r>
            <a:r>
              <a:rPr lang="fi-FI" sz="1600" dirty="0" err="1">
                <a:cs typeface="Arial" panose="020B0604020202020204" pitchFamily="34" charset="0"/>
              </a:rPr>
              <a:t>early</a:t>
            </a:r>
            <a:r>
              <a:rPr lang="fi-FI" sz="1600" dirty="0">
                <a:cs typeface="Arial" panose="020B0604020202020204" pitchFamily="34" charset="0"/>
              </a:rPr>
              <a:t> October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new</a:t>
            </a:r>
            <a:r>
              <a:rPr lang="fi-FI" sz="1600" dirty="0">
                <a:cs typeface="Arial" panose="020B0604020202020204" pitchFamily="34" charset="0"/>
                <a:sym typeface="Wingdings" panose="05000000000000000000" pitchFamily="2" charset="2"/>
              </a:rPr>
              <a:t> Master File </a:t>
            </a:r>
            <a:r>
              <a:rPr lang="fi-FI" sz="1600" dirty="0" err="1">
                <a:cs typeface="Arial" panose="020B0604020202020204" pitchFamily="34" charset="0"/>
                <a:sym typeface="Wingdings" panose="05000000000000000000" pitchFamily="2" charset="2"/>
              </a:rPr>
              <a:t>being</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prepared</a:t>
            </a:r>
            <a:r>
              <a:rPr lang="fi-FI" sz="1600" dirty="0">
                <a:cs typeface="Arial" panose="020B0604020202020204" pitchFamily="34" charset="0"/>
                <a:sym typeface="Wingdings" panose="05000000000000000000" pitchFamily="2" charset="2"/>
              </a:rPr>
              <a:t> and </a:t>
            </a:r>
            <a:r>
              <a:rPr lang="fi-FI" sz="1600" dirty="0" err="1">
                <a:cs typeface="Arial" panose="020B0604020202020204" pitchFamily="34" charset="0"/>
                <a:sym typeface="Wingdings" panose="05000000000000000000" pitchFamily="2" charset="2"/>
              </a:rPr>
              <a:t>expected</a:t>
            </a:r>
            <a:r>
              <a:rPr lang="fi-FI" sz="1600" dirty="0">
                <a:cs typeface="Arial" panose="020B0604020202020204" pitchFamily="34" charset="0"/>
                <a:sym typeface="Wingdings" panose="05000000000000000000" pitchFamily="2" charset="2"/>
              </a:rPr>
              <a:t> to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ready</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soon</a:t>
            </a:r>
            <a:endParaRPr lang="fi-FI" sz="1600" dirty="0">
              <a:cs typeface="Arial" panose="020B0604020202020204" pitchFamily="34" charset="0"/>
              <a:sym typeface="Wingdings" panose="05000000000000000000" pitchFamily="2" charset="2"/>
            </a:endParaRP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sym typeface="Wingdings" panose="05000000000000000000" pitchFamily="2" charset="2"/>
              </a:rPr>
              <a:t>Preparation</a:t>
            </a:r>
            <a:r>
              <a:rPr lang="fi-FI" sz="1600" dirty="0">
                <a:cs typeface="Arial" panose="020B0604020202020204" pitchFamily="34" charset="0"/>
                <a:sym typeface="Wingdings" panose="05000000000000000000" pitchFamily="2" charset="2"/>
              </a:rPr>
              <a:t> of W-</a:t>
            </a:r>
            <a:r>
              <a:rPr lang="fi-FI" sz="1600" dirty="0" err="1">
                <a:cs typeface="Arial" panose="020B0604020202020204" pitchFamily="34" charset="0"/>
                <a:sym typeface="Wingdings" panose="05000000000000000000" pitchFamily="2" charset="2"/>
              </a:rPr>
              <a:t>based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samples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started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quite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late</a:t>
            </a:r>
            <a:r>
              <a:rPr lang="fi-FI" sz="1600" dirty="0">
                <a:cs typeface="Arial" panose="020B0604020202020204" pitchFamily="34" charset="0"/>
                <a:sym typeface="Wingdings" panose="05000000000000000000" pitchFamily="2" charset="2"/>
              </a:rPr>
              <a:t> in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summer  </a:t>
            </a:r>
            <a:r>
              <a:rPr lang="fi-FI" sz="1600" dirty="0" err="1">
                <a:cs typeface="Arial" panose="020B0604020202020204" pitchFamily="34" charset="0"/>
                <a:sym typeface="Wingdings" panose="05000000000000000000" pitchFamily="2" charset="2"/>
              </a:rPr>
              <a:t>experiments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scheduled</a:t>
            </a:r>
            <a:r>
              <a:rPr lang="fi-FI" sz="1600" dirty="0">
                <a:cs typeface="Arial" panose="020B0604020202020204" pitchFamily="34" charset="0"/>
                <a:sym typeface="Wingdings" panose="05000000000000000000" pitchFamily="2" charset="2"/>
              </a:rPr>
              <a:t> into </a:t>
            </a:r>
            <a:r>
              <a:rPr lang="fi-FI" sz="1600" dirty="0" err="1">
                <a:cs typeface="Arial" panose="020B0604020202020204" pitchFamily="34" charset="0"/>
                <a:sym typeface="Wingdings" panose="05000000000000000000" pitchFamily="2" charset="2"/>
              </a:rPr>
              <a:t>late</a:t>
            </a:r>
            <a:r>
              <a:rPr lang="fi-FI" sz="1600" dirty="0">
                <a:cs typeface="Arial" panose="020B0604020202020204" pitchFamily="34" charset="0"/>
                <a:sym typeface="Wingdings" panose="05000000000000000000" pitchFamily="2" charset="2"/>
              </a:rPr>
              <a:t> 2024</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a:cs typeface="Arial" panose="020B0604020202020204" pitchFamily="34" charset="0"/>
              </a:rPr>
              <a:t>AUG </a:t>
            </a:r>
            <a:r>
              <a:rPr lang="fi-FI" sz="1600" dirty="0" err="1">
                <a:cs typeface="Arial" panose="020B0604020202020204" pitchFamily="34" charset="0"/>
              </a:rPr>
              <a:t>samples</a:t>
            </a:r>
            <a:r>
              <a:rPr lang="fi-FI" sz="1600" dirty="0">
                <a:cs typeface="Arial" panose="020B0604020202020204" pitchFamily="34" charset="0"/>
              </a:rPr>
              <a:t> and </a:t>
            </a:r>
            <a:r>
              <a:rPr lang="fi-FI" sz="1600" dirty="0" err="1">
                <a:cs typeface="Arial" panose="020B0604020202020204" pitchFamily="34" charset="0"/>
              </a:rPr>
              <a:t>their</a:t>
            </a:r>
            <a:r>
              <a:rPr lang="fi-FI" sz="1600" dirty="0">
                <a:cs typeface="Arial" panose="020B0604020202020204" pitchFamily="34" charset="0"/>
              </a:rPr>
              <a:t> </a:t>
            </a:r>
            <a:r>
              <a:rPr lang="fi-FI" sz="1600" dirty="0" err="1">
                <a:cs typeface="Arial" panose="020B0604020202020204" pitchFamily="34" charset="0"/>
              </a:rPr>
              <a:t>characterization</a:t>
            </a:r>
            <a:r>
              <a:rPr lang="fi-FI" sz="1600" dirty="0">
                <a:cs typeface="Arial" panose="020B0604020202020204" pitchFamily="34" charset="0"/>
              </a:rPr>
              <a:t> </a:t>
            </a:r>
            <a:r>
              <a:rPr lang="fi-FI" sz="1600" dirty="0" err="1">
                <a:cs typeface="Arial" panose="020B0604020202020204" pitchFamily="34" charset="0"/>
              </a:rPr>
              <a:t>largely</a:t>
            </a:r>
            <a:r>
              <a:rPr lang="fi-FI" sz="1600" dirty="0">
                <a:cs typeface="Arial" panose="020B0604020202020204" pitchFamily="34" charset="0"/>
              </a:rPr>
              <a:t> </a:t>
            </a:r>
            <a:r>
              <a:rPr lang="fi-FI" sz="1600" dirty="0" err="1">
                <a:cs typeface="Arial" panose="020B0604020202020204" pitchFamily="34" charset="0"/>
              </a:rPr>
              <a:t>deferred</a:t>
            </a:r>
            <a:r>
              <a:rPr lang="fi-FI" sz="1600" dirty="0">
                <a:cs typeface="Arial" panose="020B0604020202020204" pitchFamily="34" charset="0"/>
              </a:rPr>
              <a:t> into </a:t>
            </a:r>
            <a:r>
              <a:rPr lang="fi-FI" sz="1600" dirty="0" err="1">
                <a:cs typeface="Arial" panose="020B0604020202020204" pitchFamily="34" charset="0"/>
              </a:rPr>
              <a:t>very</a:t>
            </a:r>
            <a:r>
              <a:rPr lang="fi-FI" sz="1600" dirty="0">
                <a:cs typeface="Arial" panose="020B0604020202020204" pitchFamily="34" charset="0"/>
              </a:rPr>
              <a:t> </a:t>
            </a:r>
            <a:r>
              <a:rPr lang="fi-FI" sz="1600" dirty="0" err="1">
                <a:cs typeface="Arial" panose="020B0604020202020204" pitchFamily="34" charset="0"/>
              </a:rPr>
              <a:t>late</a:t>
            </a:r>
            <a:r>
              <a:rPr lang="fi-FI" sz="1600" dirty="0">
                <a:cs typeface="Arial" panose="020B0604020202020204" pitchFamily="34" charset="0"/>
              </a:rPr>
              <a:t> 2024 </a:t>
            </a:r>
            <a:r>
              <a:rPr lang="fi-FI" sz="1600" dirty="0" err="1">
                <a:cs typeface="Arial" panose="020B0604020202020204" pitchFamily="34" charset="0"/>
              </a:rPr>
              <a:t>or</a:t>
            </a:r>
            <a:r>
              <a:rPr lang="fi-FI" sz="1600" dirty="0">
                <a:cs typeface="Arial" panose="020B0604020202020204" pitchFamily="34" charset="0"/>
              </a:rPr>
              <a:t> 2025 and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same</a:t>
            </a:r>
            <a:r>
              <a:rPr lang="fi-FI" sz="1600" dirty="0">
                <a:cs typeface="Arial" panose="020B0604020202020204" pitchFamily="34" charset="0"/>
              </a:rPr>
              <a:t> </a:t>
            </a:r>
            <a:r>
              <a:rPr lang="fi-FI" sz="1600" dirty="0" err="1">
                <a:cs typeface="Arial" panose="020B0604020202020204" pitchFamily="34" charset="0"/>
              </a:rPr>
              <a:t>holds</a:t>
            </a:r>
            <a:r>
              <a:rPr lang="fi-FI" sz="1600" dirty="0">
                <a:cs typeface="Arial" panose="020B0604020202020204" pitchFamily="34" charset="0"/>
              </a:rPr>
              <a:t> for W7-X </a:t>
            </a:r>
            <a:r>
              <a:rPr lang="fi-FI" sz="1600" dirty="0" err="1">
                <a:cs typeface="Arial" panose="020B0604020202020204" pitchFamily="34" charset="0"/>
              </a:rPr>
              <a:t>due</a:t>
            </a:r>
            <a:r>
              <a:rPr lang="fi-FI" sz="1600" dirty="0">
                <a:cs typeface="Arial" panose="020B0604020202020204" pitchFamily="34" charset="0"/>
              </a:rPr>
              <a:t> to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boundary</a:t>
            </a:r>
            <a:r>
              <a:rPr lang="fi-FI" sz="1600" dirty="0">
                <a:cs typeface="Arial" panose="020B0604020202020204" pitchFamily="34" charset="0"/>
              </a:rPr>
              <a:t> </a:t>
            </a:r>
            <a:r>
              <a:rPr lang="fi-FI" sz="1600" dirty="0" err="1">
                <a:cs typeface="Arial" panose="020B0604020202020204" pitchFamily="34" charset="0"/>
              </a:rPr>
              <a:t>conditions</a:t>
            </a:r>
            <a:r>
              <a:rPr lang="fi-FI" sz="1600" dirty="0">
                <a:cs typeface="Arial" panose="020B0604020202020204" pitchFamily="34" charset="0"/>
              </a:rPr>
              <a:t> set </a:t>
            </a:r>
            <a:r>
              <a:rPr lang="fi-FI" sz="1600" dirty="0" err="1">
                <a:cs typeface="Arial" panose="020B0604020202020204" pitchFamily="34" charset="0"/>
              </a:rPr>
              <a:t>by</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campaigns</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Dust</a:t>
            </a:r>
            <a:r>
              <a:rPr lang="fi-FI" sz="1600" dirty="0">
                <a:cs typeface="Arial" panose="020B0604020202020204" pitchFamily="34" charset="0"/>
              </a:rPr>
              <a:t> </a:t>
            </a:r>
            <a:r>
              <a:rPr lang="fi-FI" sz="1600" dirty="0" err="1">
                <a:cs typeface="Arial" panose="020B0604020202020204" pitchFamily="34" charset="0"/>
              </a:rPr>
              <a:t>analysis</a:t>
            </a:r>
            <a:r>
              <a:rPr lang="fi-FI" sz="1600" dirty="0">
                <a:cs typeface="Arial" panose="020B0604020202020204" pitchFamily="34" charset="0"/>
              </a:rPr>
              <a:t> </a:t>
            </a:r>
            <a:r>
              <a:rPr lang="fi-FI" sz="1600" dirty="0" err="1">
                <a:cs typeface="Arial" panose="020B0604020202020204" pitchFamily="34" charset="0"/>
              </a:rPr>
              <a:t>tasks</a:t>
            </a:r>
            <a:r>
              <a:rPr lang="fi-FI" sz="1600" dirty="0">
                <a:cs typeface="Arial" panose="020B0604020202020204" pitchFamily="34" charset="0"/>
              </a:rPr>
              <a:t> </a:t>
            </a:r>
            <a:r>
              <a:rPr lang="fi-FI" sz="1600" dirty="0" err="1">
                <a:cs typeface="Arial" panose="020B0604020202020204" pitchFamily="34" charset="0"/>
              </a:rPr>
              <a:t>obtained</a:t>
            </a:r>
            <a:r>
              <a:rPr lang="fi-FI" sz="1600" dirty="0">
                <a:cs typeface="Arial" panose="020B0604020202020204" pitchFamily="34" charset="0"/>
              </a:rPr>
              <a:t> </a:t>
            </a:r>
            <a:r>
              <a:rPr lang="fi-FI" sz="1600" dirty="0" err="1">
                <a:cs typeface="Arial" panose="020B0604020202020204" pitchFamily="34" charset="0"/>
              </a:rPr>
              <a:t>additional</a:t>
            </a:r>
            <a:r>
              <a:rPr lang="fi-FI" sz="1600" dirty="0">
                <a:cs typeface="Arial" panose="020B0604020202020204" pitchFamily="34" charset="0"/>
              </a:rPr>
              <a:t> </a:t>
            </a:r>
            <a:r>
              <a:rPr lang="fi-FI" sz="1600" dirty="0" err="1">
                <a:cs typeface="Arial" panose="020B0604020202020204" pitchFamily="34" charset="0"/>
              </a:rPr>
              <a:t>resources</a:t>
            </a:r>
            <a:r>
              <a:rPr lang="fi-FI" sz="1600" dirty="0">
                <a:cs typeface="Arial" panose="020B0604020202020204" pitchFamily="34" charset="0"/>
              </a:rPr>
              <a:t> just </a:t>
            </a:r>
            <a:r>
              <a:rPr lang="fi-FI" sz="1600" dirty="0" err="1">
                <a:cs typeface="Arial" panose="020B0604020202020204" pitchFamily="34" charset="0"/>
              </a:rPr>
              <a:t>before</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summer </a:t>
            </a:r>
            <a:r>
              <a:rPr lang="fi-FI" sz="1600" dirty="0" err="1">
                <a:cs typeface="Arial" panose="020B0604020202020204" pitchFamily="34" charset="0"/>
              </a:rPr>
              <a:t>break</a:t>
            </a:r>
            <a:r>
              <a:rPr lang="fi-FI" sz="1600" dirty="0">
                <a:cs typeface="Arial" panose="020B0604020202020204" pitchFamily="34" charset="0"/>
              </a:rPr>
              <a:t>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not</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much</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work</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could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done</a:t>
            </a:r>
            <a:r>
              <a:rPr lang="fi-FI" sz="1600" dirty="0">
                <a:cs typeface="Arial" panose="020B0604020202020204" pitchFamily="34" charset="0"/>
                <a:sym typeface="Wingdings" panose="05000000000000000000" pitchFamily="2" charset="2"/>
              </a:rPr>
              <a:t> in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autumn</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Progress</a:t>
            </a:r>
            <a:r>
              <a:rPr lang="fi-FI" sz="1600" dirty="0">
                <a:cs typeface="Arial" panose="020B0604020202020204" pitchFamily="34" charset="0"/>
              </a:rPr>
              <a:t> made in </a:t>
            </a:r>
            <a:r>
              <a:rPr lang="fi-FI" sz="1600" b="1" dirty="0" err="1">
                <a:solidFill>
                  <a:srgbClr val="0070C0"/>
                </a:solidFill>
                <a:cs typeface="Arial" panose="020B0604020202020204" pitchFamily="34" charset="0"/>
              </a:rPr>
              <a:t>exposing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different</a:t>
            </a:r>
            <a:r>
              <a:rPr lang="fi-FI" sz="1600" b="1" dirty="0">
                <a:solidFill>
                  <a:srgbClr val="0070C0"/>
                </a:solidFill>
                <a:cs typeface="Arial" panose="020B0604020202020204" pitchFamily="34" charset="0"/>
              </a:rPr>
              <a:t> W- (</a:t>
            </a:r>
            <a:r>
              <a:rPr lang="fi-FI" sz="1600" b="1" dirty="0" err="1">
                <a:solidFill>
                  <a:srgbClr val="0070C0"/>
                </a:solidFill>
                <a:cs typeface="Arial" panose="020B0604020202020204" pitchFamily="34" charset="0"/>
              </a:rPr>
              <a:t>or</a:t>
            </a:r>
            <a:r>
              <a:rPr lang="fi-FI" sz="1600" b="1" dirty="0">
                <a:solidFill>
                  <a:srgbClr val="0070C0"/>
                </a:solidFill>
                <a:cs typeface="Arial" panose="020B0604020202020204" pitchFamily="34" charset="0"/>
              </a:rPr>
              <a:t> B-)</a:t>
            </a:r>
            <a:r>
              <a:rPr lang="fi-FI" sz="1600" b="1" dirty="0" err="1">
                <a:solidFill>
                  <a:srgbClr val="0070C0"/>
                </a:solidFill>
                <a:cs typeface="Arial" panose="020B0604020202020204" pitchFamily="34" charset="0"/>
              </a:rPr>
              <a:t>based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linear</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facilities</a:t>
            </a:r>
            <a:r>
              <a:rPr lang="fi-FI" sz="1600" b="1" dirty="0">
                <a:solidFill>
                  <a:srgbClr val="0070C0"/>
                </a:solidFill>
                <a:cs typeface="Arial" panose="020B0604020202020204" pitchFamily="34" charset="0"/>
              </a:rPr>
              <a:t> </a:t>
            </a:r>
            <a:r>
              <a:rPr lang="fi-FI" sz="1600" dirty="0">
                <a:cs typeface="Arial" panose="020B0604020202020204" pitchFamily="34" charset="0"/>
              </a:rPr>
              <a:t>(SP B.1)</a:t>
            </a: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However</a:t>
            </a:r>
            <a:r>
              <a:rPr lang="fi-FI" sz="1600" dirty="0">
                <a:cs typeface="Arial" panose="020B0604020202020204" pitchFamily="34" charset="0"/>
              </a:rPr>
              <a:t>, cross-</a:t>
            </a:r>
            <a:r>
              <a:rPr lang="fi-FI" sz="1600" dirty="0" err="1">
                <a:cs typeface="Arial" panose="020B0604020202020204" pitchFamily="34" charset="0"/>
              </a:rPr>
              <a:t>machine</a:t>
            </a:r>
            <a:r>
              <a:rPr lang="fi-FI" sz="1600" dirty="0">
                <a:cs typeface="Arial" panose="020B0604020202020204" pitchFamily="34" charset="0"/>
              </a:rPr>
              <a:t> </a:t>
            </a:r>
            <a:r>
              <a:rPr lang="fi-FI" sz="1600" dirty="0" err="1">
                <a:cs typeface="Arial" panose="020B0604020202020204" pitchFamily="34" charset="0"/>
              </a:rPr>
              <a:t>experiments</a:t>
            </a:r>
            <a:r>
              <a:rPr lang="fi-FI" sz="1600" dirty="0">
                <a:cs typeface="Arial" panose="020B0604020202020204" pitchFamily="34" charset="0"/>
              </a:rPr>
              <a:t> </a:t>
            </a:r>
            <a:r>
              <a:rPr lang="fi-FI" sz="1600" dirty="0" err="1">
                <a:cs typeface="Arial" panose="020B0604020202020204" pitchFamily="34" charset="0"/>
              </a:rPr>
              <a:t>required</a:t>
            </a:r>
            <a:r>
              <a:rPr lang="fi-FI" sz="1600" dirty="0">
                <a:cs typeface="Arial" panose="020B0604020202020204" pitchFamily="34" charset="0"/>
              </a:rPr>
              <a:t> </a:t>
            </a:r>
            <a:r>
              <a:rPr lang="fi-FI" sz="1600" dirty="0" err="1">
                <a:cs typeface="Arial" panose="020B0604020202020204" pitchFamily="34" charset="0"/>
              </a:rPr>
              <a:t>much</a:t>
            </a:r>
            <a:r>
              <a:rPr lang="fi-FI" sz="1600" dirty="0">
                <a:cs typeface="Arial" panose="020B0604020202020204" pitchFamily="34" charset="0"/>
              </a:rPr>
              <a:t> </a:t>
            </a:r>
            <a:r>
              <a:rPr lang="fi-FI" sz="1600" dirty="0" err="1">
                <a:cs typeface="Arial" panose="020B0604020202020204" pitchFamily="34" charset="0"/>
              </a:rPr>
              <a:t>more</a:t>
            </a:r>
            <a:r>
              <a:rPr lang="fi-FI" sz="1600" dirty="0">
                <a:cs typeface="Arial" panose="020B0604020202020204" pitchFamily="34" charset="0"/>
              </a:rPr>
              <a:t> </a:t>
            </a:r>
            <a:r>
              <a:rPr lang="fi-FI" sz="1600" dirty="0" err="1">
                <a:cs typeface="Arial" panose="020B0604020202020204" pitchFamily="34" charset="0"/>
              </a:rPr>
              <a:t>preparatory</a:t>
            </a:r>
            <a:r>
              <a:rPr lang="fi-FI" sz="1600" dirty="0">
                <a:cs typeface="Arial" panose="020B0604020202020204" pitchFamily="34" charset="0"/>
              </a:rPr>
              <a:t> </a:t>
            </a:r>
            <a:r>
              <a:rPr lang="fi-FI" sz="1600" dirty="0" err="1">
                <a:cs typeface="Arial" panose="020B0604020202020204" pitchFamily="34" charset="0"/>
              </a:rPr>
              <a:t>work</a:t>
            </a:r>
            <a:r>
              <a:rPr lang="fi-FI" sz="1600" dirty="0">
                <a:cs typeface="Arial" panose="020B0604020202020204" pitchFamily="34" charset="0"/>
              </a:rPr>
              <a:t> and </a:t>
            </a:r>
            <a:r>
              <a:rPr lang="fi-FI" sz="1600" dirty="0" err="1">
                <a:cs typeface="Arial" panose="020B0604020202020204" pitchFamily="34" charset="0"/>
              </a:rPr>
              <a:t>discussions</a:t>
            </a:r>
            <a:r>
              <a:rPr lang="fi-FI" sz="1600" dirty="0">
                <a:cs typeface="Arial" panose="020B0604020202020204" pitchFamily="34" charset="0"/>
              </a:rPr>
              <a:t> </a:t>
            </a:r>
            <a:r>
              <a:rPr lang="fi-FI" sz="1600" dirty="0" err="1">
                <a:cs typeface="Arial" panose="020B0604020202020204" pitchFamily="34" charset="0"/>
              </a:rPr>
              <a:t>than</a:t>
            </a:r>
            <a:r>
              <a:rPr lang="fi-FI" sz="1600" dirty="0">
                <a:cs typeface="Arial" panose="020B0604020202020204" pitchFamily="34" charset="0"/>
              </a:rPr>
              <a:t> </a:t>
            </a:r>
            <a:r>
              <a:rPr lang="fi-FI" sz="1600" dirty="0" err="1">
                <a:cs typeface="Arial" panose="020B0604020202020204" pitchFamily="34" charset="0"/>
              </a:rPr>
              <a:t>originally</a:t>
            </a:r>
            <a:r>
              <a:rPr lang="fi-FI" sz="1600" dirty="0">
                <a:cs typeface="Arial" panose="020B0604020202020204" pitchFamily="34" charset="0"/>
              </a:rPr>
              <a:t> </a:t>
            </a:r>
            <a:r>
              <a:rPr lang="fi-FI" sz="1600" dirty="0" err="1">
                <a:cs typeface="Arial" panose="020B0604020202020204" pitchFamily="34" charset="0"/>
              </a:rPr>
              <a:t>anticipated</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WEST </a:t>
            </a:r>
            <a:r>
              <a:rPr lang="fi-FI" sz="1600" b="1" dirty="0" err="1">
                <a:solidFill>
                  <a:srgbClr val="FF0000"/>
                </a:solidFill>
                <a:cs typeface="Arial" panose="020B0604020202020204" pitchFamily="34" charset="0"/>
              </a:rPr>
              <a:t>analyses</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actively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pursued</a:t>
            </a:r>
            <a:r>
              <a:rPr lang="fi-FI" sz="1600" b="1" dirty="0">
                <a:solidFill>
                  <a:srgbClr val="FF0000"/>
                </a:solidFill>
                <a:cs typeface="Arial" panose="020B0604020202020204" pitchFamily="34" charset="0"/>
              </a:rPr>
              <a:t> </a:t>
            </a:r>
            <a:r>
              <a:rPr lang="fi-FI" sz="1600" dirty="0">
                <a:cs typeface="Arial" panose="020B0604020202020204" pitchFamily="34" charset="0"/>
              </a:rPr>
              <a:t>(SP B.2) and </a:t>
            </a:r>
            <a:r>
              <a:rPr lang="fi-FI" sz="1600" dirty="0" err="1">
                <a:cs typeface="Arial" panose="020B0604020202020204" pitchFamily="34" charset="0"/>
              </a:rPr>
              <a:t>results</a:t>
            </a:r>
            <a:r>
              <a:rPr lang="fi-FI" sz="1600" dirty="0">
                <a:cs typeface="Arial" panose="020B0604020202020204" pitchFamily="34" charset="0"/>
              </a:rPr>
              <a:t> </a:t>
            </a:r>
            <a:r>
              <a:rPr lang="fi-FI" sz="1600" dirty="0" err="1">
                <a:cs typeface="Arial" panose="020B0604020202020204" pitchFamily="34" charset="0"/>
              </a:rPr>
              <a:t>reviewed</a:t>
            </a:r>
            <a:r>
              <a:rPr lang="fi-FI" sz="1600" dirty="0">
                <a:cs typeface="Arial" panose="020B0604020202020204" pitchFamily="34" charset="0"/>
              </a:rPr>
              <a:t> in a </a:t>
            </a:r>
            <a:r>
              <a:rPr lang="fi-FI" sz="1600" dirty="0" err="1">
                <a:cs typeface="Arial" panose="020B0604020202020204" pitchFamily="34" charset="0"/>
              </a:rPr>
              <a:t>number</a:t>
            </a:r>
            <a:r>
              <a:rPr lang="fi-FI" sz="1600" dirty="0">
                <a:cs typeface="Arial" panose="020B0604020202020204" pitchFamily="34" charset="0"/>
              </a:rPr>
              <a:t> of </a:t>
            </a:r>
            <a:r>
              <a:rPr lang="fi-FI" sz="1600" dirty="0" err="1">
                <a:cs typeface="Arial" panose="020B0604020202020204" pitchFamily="34" charset="0"/>
              </a:rPr>
              <a:t>meetings</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No </a:t>
            </a:r>
            <a:r>
              <a:rPr lang="fi-FI" sz="1600" b="1" dirty="0" err="1">
                <a:solidFill>
                  <a:srgbClr val="0070C0"/>
                </a:solidFill>
                <a:cs typeface="Arial" panose="020B0604020202020204" pitchFamily="34" charset="0"/>
              </a:rPr>
              <a:t>big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changes</a:t>
            </a:r>
            <a:r>
              <a:rPr lang="fi-FI" sz="1600" b="1" dirty="0">
                <a:solidFill>
                  <a:srgbClr val="0070C0"/>
                </a:solidFill>
                <a:cs typeface="Arial" panose="020B0604020202020204" pitchFamily="34" charset="0"/>
              </a:rPr>
              <a:t> to </a:t>
            </a:r>
            <a:r>
              <a:rPr lang="fi-FI" sz="1600" b="1" dirty="0" err="1">
                <a:solidFill>
                  <a:srgbClr val="0070C0"/>
                </a:solidFill>
                <a:cs typeface="Arial" panose="020B0604020202020204" pitchFamily="34" charset="0"/>
              </a:rPr>
              <a:t>the</a:t>
            </a:r>
            <a:r>
              <a:rPr lang="fi-FI" sz="1600" b="1" dirty="0">
                <a:solidFill>
                  <a:srgbClr val="0070C0"/>
                </a:solidFill>
                <a:cs typeface="Arial" panose="020B0604020202020204" pitchFamily="34" charset="0"/>
              </a:rPr>
              <a:t> SP B </a:t>
            </a:r>
            <a:r>
              <a:rPr lang="fi-FI" sz="1600" b="1" dirty="0" err="1">
                <a:solidFill>
                  <a:srgbClr val="0070C0"/>
                </a:solidFill>
                <a:cs typeface="Arial" panose="020B0604020202020204" pitchFamily="34" charset="0"/>
              </a:rPr>
              <a:t>programme</a:t>
            </a:r>
            <a:r>
              <a:rPr lang="fi-FI" sz="1600" b="1" dirty="0">
                <a:solidFill>
                  <a:srgbClr val="0070C0"/>
                </a:solidFill>
                <a:cs typeface="Arial" panose="020B0604020202020204" pitchFamily="34" charset="0"/>
              </a:rPr>
              <a:t> in 2025 </a:t>
            </a:r>
            <a:r>
              <a:rPr lang="fi-FI" sz="1600" dirty="0">
                <a:cs typeface="Arial" panose="020B0604020202020204" pitchFamily="34" charset="0"/>
              </a:rPr>
              <a:t>– </a:t>
            </a:r>
            <a:r>
              <a:rPr lang="fi-FI" sz="1600" dirty="0" err="1">
                <a:cs typeface="Arial" panose="020B0604020202020204" pitchFamily="34" charset="0"/>
              </a:rPr>
              <a:t>we</a:t>
            </a:r>
            <a:r>
              <a:rPr lang="fi-FI" sz="1600" dirty="0">
                <a:cs typeface="Arial" panose="020B0604020202020204" pitchFamily="34" charset="0"/>
              </a:rPr>
              <a:t> </a:t>
            </a:r>
            <a:r>
              <a:rPr lang="fi-FI" sz="1600" dirty="0" err="1">
                <a:cs typeface="Arial" panose="020B0604020202020204" pitchFamily="34" charset="0"/>
              </a:rPr>
              <a:t>are</a:t>
            </a:r>
            <a:r>
              <a:rPr lang="fi-FI" sz="1600" dirty="0">
                <a:cs typeface="Arial" panose="020B0604020202020204" pitchFamily="34" charset="0"/>
              </a:rPr>
              <a:t> </a:t>
            </a:r>
            <a:r>
              <a:rPr lang="fi-FI" sz="1600" dirty="0" err="1">
                <a:cs typeface="Arial" panose="020B0604020202020204" pitchFamily="34" charset="0"/>
              </a:rPr>
              <a:t>talking</a:t>
            </a:r>
            <a:r>
              <a:rPr lang="fi-FI" sz="1600" dirty="0">
                <a:cs typeface="Arial" panose="020B0604020202020204" pitchFamily="34" charset="0"/>
              </a:rPr>
              <a:t> </a:t>
            </a:r>
            <a:r>
              <a:rPr lang="fi-FI" sz="1600" dirty="0" err="1">
                <a:cs typeface="Arial" panose="020B0604020202020204" pitchFamily="34" charset="0"/>
              </a:rPr>
              <a:t>more</a:t>
            </a:r>
            <a:r>
              <a:rPr lang="fi-FI" sz="1600" dirty="0">
                <a:cs typeface="Arial" panose="020B0604020202020204" pitchFamily="34" charset="0"/>
              </a:rPr>
              <a:t> </a:t>
            </a:r>
            <a:r>
              <a:rPr lang="fi-FI" sz="1600" dirty="0" err="1">
                <a:cs typeface="Arial" panose="020B0604020202020204" pitchFamily="34" charset="0"/>
              </a:rPr>
              <a:t>like</a:t>
            </a:r>
            <a:r>
              <a:rPr lang="fi-FI" sz="1600" dirty="0">
                <a:cs typeface="Arial" panose="020B0604020202020204" pitchFamily="34" charset="0"/>
              </a:rPr>
              <a:t> a </a:t>
            </a:r>
            <a:r>
              <a:rPr lang="fi-FI" sz="1600" dirty="0" err="1">
                <a:cs typeface="Arial" panose="020B0604020202020204" pitchFamily="34" charset="0"/>
              </a:rPr>
              <a:t>two-year</a:t>
            </a:r>
            <a:r>
              <a:rPr lang="fi-FI" sz="1600" dirty="0">
                <a:cs typeface="Arial" panose="020B0604020202020204" pitchFamily="34" charset="0"/>
              </a:rPr>
              <a:t> ”</a:t>
            </a:r>
            <a:r>
              <a:rPr lang="fi-FI" sz="1600" dirty="0" err="1">
                <a:cs typeface="Arial" panose="020B0604020202020204" pitchFamily="34" charset="0"/>
              </a:rPr>
              <a:t>campaign</a:t>
            </a:r>
            <a:r>
              <a:rPr lang="fi-FI" sz="1600" dirty="0">
                <a:cs typeface="Arial" panose="020B0604020202020204" pitchFamily="34" charset="0"/>
              </a:rPr>
              <a:t>” 2024-2025</a:t>
            </a:r>
          </a:p>
          <a:p>
            <a:pPr marL="742950" lvl="1" indent="-285750">
              <a:lnSpc>
                <a:spcPct val="113000"/>
              </a:lnSpc>
              <a:spcBef>
                <a:spcPts val="600"/>
              </a:spcBef>
              <a:buFont typeface="Wingdings" panose="05000000000000000000" pitchFamily="2" charset="2"/>
              <a:buChar char="ü"/>
            </a:pPr>
            <a:r>
              <a:rPr lang="fi-FI" sz="1600" dirty="0">
                <a:cs typeface="Arial" panose="020B0604020202020204" pitchFamily="34" charset="0"/>
              </a:rPr>
              <a:t>In 2025, </a:t>
            </a:r>
            <a:r>
              <a:rPr lang="fi-FI" sz="1600" dirty="0" err="1">
                <a:cs typeface="Arial" panose="020B0604020202020204" pitchFamily="34" charset="0"/>
              </a:rPr>
              <a:t>more</a:t>
            </a:r>
            <a:r>
              <a:rPr lang="fi-FI" sz="1600" dirty="0">
                <a:cs typeface="Arial" panose="020B0604020202020204" pitchFamily="34" charset="0"/>
              </a:rPr>
              <a:t> </a:t>
            </a:r>
            <a:r>
              <a:rPr lang="fi-FI" sz="1600" dirty="0" err="1">
                <a:cs typeface="Arial" panose="020B0604020202020204" pitchFamily="34" charset="0"/>
              </a:rPr>
              <a:t>emphasis</a:t>
            </a:r>
            <a:r>
              <a:rPr lang="fi-FI" sz="1600" dirty="0">
                <a:cs typeface="Arial" panose="020B0604020202020204" pitchFamily="34" charset="0"/>
              </a:rPr>
              <a:t> on AUG and W7-X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following</a:t>
            </a:r>
            <a:r>
              <a:rPr lang="fi-FI" sz="1600" dirty="0">
                <a:cs typeface="Arial" panose="020B0604020202020204" pitchFamily="34" charset="0"/>
              </a:rPr>
              <a:t> </a:t>
            </a:r>
            <a:r>
              <a:rPr lang="fi-FI" sz="1600" dirty="0" err="1">
                <a:cs typeface="Arial" panose="020B0604020202020204" pitchFamily="34" charset="0"/>
              </a:rPr>
              <a:t>experiments</a:t>
            </a:r>
            <a:r>
              <a:rPr lang="fi-FI" sz="1600" dirty="0">
                <a:cs typeface="Arial" panose="020B0604020202020204" pitchFamily="34" charset="0"/>
              </a:rPr>
              <a:t> </a:t>
            </a:r>
            <a:r>
              <a:rPr lang="fi-FI" sz="1600" dirty="0" err="1">
                <a:cs typeface="Arial" panose="020B0604020202020204" pitchFamily="34" charset="0"/>
              </a:rPr>
              <a:t>carried</a:t>
            </a:r>
            <a:r>
              <a:rPr lang="fi-FI" sz="1600" dirty="0">
                <a:cs typeface="Arial" panose="020B0604020202020204" pitchFamily="34" charset="0"/>
              </a:rPr>
              <a:t> out </a:t>
            </a:r>
            <a:r>
              <a:rPr lang="fi-FI" sz="1600" dirty="0" err="1">
                <a:cs typeface="Arial" panose="020B0604020202020204" pitchFamily="34" charset="0"/>
              </a:rPr>
              <a:t>during</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2025 </a:t>
            </a:r>
            <a:r>
              <a:rPr lang="fi-FI" sz="1600" dirty="0" err="1">
                <a:cs typeface="Arial" panose="020B0604020202020204" pitchFamily="34" charset="0"/>
              </a:rPr>
              <a:t>campaigns</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a:cs typeface="Arial" panose="020B0604020202020204" pitchFamily="34" charset="0"/>
              </a:rPr>
              <a:t>In 2025, </a:t>
            </a:r>
            <a:r>
              <a:rPr lang="fi-FI" sz="1600" dirty="0" err="1">
                <a:cs typeface="Arial" panose="020B0604020202020204" pitchFamily="34" charset="0"/>
              </a:rPr>
              <a:t>first</a:t>
            </a:r>
            <a:r>
              <a:rPr lang="fi-FI" sz="1600" dirty="0">
                <a:cs typeface="Arial" panose="020B0604020202020204" pitchFamily="34" charset="0"/>
              </a:rPr>
              <a:t> </a:t>
            </a:r>
            <a:r>
              <a:rPr lang="fi-FI" sz="1600" dirty="0" err="1">
                <a:cs typeface="Arial" panose="020B0604020202020204" pitchFamily="34" charset="0"/>
              </a:rPr>
              <a:t>batches</a:t>
            </a:r>
            <a:r>
              <a:rPr lang="fi-FI" sz="1600" dirty="0">
                <a:cs typeface="Arial" panose="020B0604020202020204" pitchFamily="34" charset="0"/>
              </a:rPr>
              <a:t> of B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expected</a:t>
            </a:r>
            <a:r>
              <a:rPr lang="fi-FI" sz="1600" dirty="0">
                <a:cs typeface="Arial" panose="020B0604020202020204" pitchFamily="34" charset="0"/>
              </a:rPr>
              <a:t> to </a:t>
            </a:r>
            <a:r>
              <a:rPr lang="fi-FI" sz="1600" dirty="0" err="1">
                <a:cs typeface="Arial" panose="020B0604020202020204" pitchFamily="34" charset="0"/>
              </a:rPr>
              <a:t>be</a:t>
            </a:r>
            <a:r>
              <a:rPr lang="fi-FI" sz="1600" dirty="0">
                <a:cs typeface="Arial" panose="020B0604020202020204" pitchFamily="34" charset="0"/>
              </a:rPr>
              <a:t> </a:t>
            </a:r>
            <a:r>
              <a:rPr lang="fi-FI" sz="1600" dirty="0" err="1">
                <a:cs typeface="Arial" panose="020B0604020202020204" pitchFamily="34" charset="0"/>
              </a:rPr>
              <a:t>available</a:t>
            </a:r>
            <a:r>
              <a:rPr lang="fi-FI" sz="1600" dirty="0">
                <a:cs typeface="Arial" panose="020B0604020202020204" pitchFamily="34" charset="0"/>
              </a:rPr>
              <a:t>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most</a:t>
            </a:r>
            <a:r>
              <a:rPr lang="fi-FI" sz="1600" dirty="0">
                <a:cs typeface="Arial" panose="020B0604020202020204" pitchFamily="34" charset="0"/>
                <a:sym typeface="Wingdings" panose="05000000000000000000" pitchFamily="2" charset="2"/>
              </a:rPr>
              <a:t> of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delayed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tasks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can</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initiated</a:t>
            </a:r>
            <a:endParaRPr lang="fi-FI" sz="1600" dirty="0">
              <a:cs typeface="Arial" panose="020B0604020202020204" pitchFamily="34" charset="0"/>
            </a:endParaRPr>
          </a:p>
        </p:txBody>
      </p:sp>
    </p:spTree>
    <p:extLst>
      <p:ext uri="{BB962C8B-B14F-4D97-AF65-F5344CB8AC3E}">
        <p14:creationId xmlns:p14="http://schemas.microsoft.com/office/powerpoint/2010/main" val="29989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3A6544-0064-4A33-97E8-ECA1DF802525}"/>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488B115B-48BB-57AE-F69B-8FAF0F13810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re 1">
            <a:extLst>
              <a:ext uri="{FF2B5EF4-FFF2-40B4-BE49-F238E27FC236}">
                <a16:creationId xmlns:a16="http://schemas.microsoft.com/office/drawing/2014/main" id="{4C2A5A0E-8C0F-ED75-E307-865FA9279505}"/>
              </a:ext>
            </a:extLst>
          </p:cNvPr>
          <p:cNvSpPr>
            <a:spLocks noGrp="1"/>
          </p:cNvSpPr>
          <p:nvPr>
            <p:ph type="title"/>
          </p:nvPr>
        </p:nvSpPr>
        <p:spPr>
          <a:xfrm>
            <a:off x="983432" y="192515"/>
            <a:ext cx="9451776" cy="457200"/>
          </a:xfrm>
        </p:spPr>
        <p:txBody>
          <a:bodyPr/>
          <a:lstStyle/>
          <a:p>
            <a:r>
              <a:rPr lang="fr-FR" dirty="0"/>
              <a:t>SP B.1 </a:t>
            </a:r>
            <a:r>
              <a:rPr lang="fr-FR" dirty="0" err="1"/>
              <a:t>deliverables</a:t>
            </a:r>
            <a:r>
              <a:rPr lang="fr-FR" dirty="0"/>
              <a:t> in 2024</a:t>
            </a:r>
          </a:p>
        </p:txBody>
      </p:sp>
      <p:graphicFrame>
        <p:nvGraphicFramePr>
          <p:cNvPr id="6" name="Tabelle 5">
            <a:extLst>
              <a:ext uri="{FF2B5EF4-FFF2-40B4-BE49-F238E27FC236}">
                <a16:creationId xmlns:a16="http://schemas.microsoft.com/office/drawing/2014/main" id="{C30DFBD0-1F74-24C6-6378-71FA1C05284C}"/>
              </a:ext>
            </a:extLst>
          </p:cNvPr>
          <p:cNvGraphicFramePr>
            <a:graphicFrameLocks noGrp="1"/>
          </p:cNvGraphicFramePr>
          <p:nvPr>
            <p:extLst>
              <p:ext uri="{D42A27DB-BD31-4B8C-83A1-F6EECF244321}">
                <p14:modId xmlns:p14="http://schemas.microsoft.com/office/powerpoint/2010/main" val="205097655"/>
              </p:ext>
            </p:extLst>
          </p:nvPr>
        </p:nvGraphicFramePr>
        <p:xfrm>
          <a:off x="251520" y="908720"/>
          <a:ext cx="11662574" cy="3176016"/>
        </p:xfrm>
        <a:graphic>
          <a:graphicData uri="http://schemas.openxmlformats.org/drawingml/2006/table">
            <a:tbl>
              <a:tblPr firstRow="1" firstCol="1" bandRow="1">
                <a:tableStyleId>{5C22544A-7EE6-4342-B048-85BDC9FD1C3A}</a:tableStyleId>
              </a:tblPr>
              <a:tblGrid>
                <a:gridCol w="1313411">
                  <a:extLst>
                    <a:ext uri="{9D8B030D-6E8A-4147-A177-3AD203B41FA5}">
                      <a16:colId xmlns:a16="http://schemas.microsoft.com/office/drawing/2014/main" val="531328472"/>
                    </a:ext>
                  </a:extLst>
                </a:gridCol>
                <a:gridCol w="2222696">
                  <a:extLst>
                    <a:ext uri="{9D8B030D-6E8A-4147-A177-3AD203B41FA5}">
                      <a16:colId xmlns:a16="http://schemas.microsoft.com/office/drawing/2014/main" val="1334987883"/>
                    </a:ext>
                  </a:extLst>
                </a:gridCol>
                <a:gridCol w="8126467">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5 PM</a:t>
                      </a:r>
                    </a:p>
                  </a:txBody>
                  <a:tcPr marL="68580" marR="68580" marT="0" marB="0">
                    <a:solidFill>
                      <a:schemeClr val="accent3">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Erosion rates of W model systems in </a:t>
                      </a:r>
                      <a:r>
                        <a:rPr lang="en-US" sz="1600" spc="-15" dirty="0" err="1">
                          <a:effectLst/>
                          <a:latin typeface="Calibri" panose="020F0502020204030204" pitchFamily="34" charset="0"/>
                          <a:ea typeface="SimSun" panose="02010600030101010101" pitchFamily="2" charset="-122"/>
                        </a:rPr>
                        <a:t>Ar</a:t>
                      </a:r>
                      <a:r>
                        <a:rPr lang="en-US" sz="1600" spc="-15" dirty="0">
                          <a:effectLst/>
                          <a:latin typeface="Calibri" panose="020F0502020204030204" pitchFamily="34" charset="0"/>
                          <a:ea typeface="SimSun" panose="02010600030101010101" pitchFamily="2" charset="-122"/>
                        </a:rPr>
                        <a:t>/He/D plasmas and sputtering rates of B and W+B layers at varying D plasma conditions in MAGNUM-PSI (DIFFER)</a:t>
                      </a:r>
                      <a:endParaRPr lang="de-DE" sz="1600" kern="1200" dirty="0">
                        <a:solidFill>
                          <a:schemeClr val="dk1"/>
                        </a:solidFill>
                        <a:effectLst/>
                        <a:latin typeface="+mn-lt"/>
                        <a:ea typeface="+mn-ea"/>
                        <a:cs typeface="+mn-cs"/>
                      </a:endParaRPr>
                    </a:p>
                  </a:txBody>
                  <a:tcPr marL="68580" marR="68580" marT="0" marB="0">
                    <a:solidFill>
                      <a:schemeClr val="accent3">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4 PM</a:t>
                      </a:r>
                    </a:p>
                  </a:txBody>
                  <a:tcPr marL="68580" marR="68580" marT="0" marB="0">
                    <a:solidFill>
                      <a:schemeClr val="accent3">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Erosion rates of W model systems in </a:t>
                      </a:r>
                      <a:r>
                        <a:rPr lang="en-US" sz="1600" spc="-15" dirty="0" err="1">
                          <a:effectLst/>
                          <a:latin typeface="Calibri" panose="020F0502020204030204" pitchFamily="34" charset="0"/>
                          <a:ea typeface="SimSun" panose="02010600030101010101" pitchFamily="2" charset="-122"/>
                        </a:rPr>
                        <a:t>Ar</a:t>
                      </a:r>
                      <a:r>
                        <a:rPr lang="en-US" sz="1600" spc="-15" dirty="0">
                          <a:effectLst/>
                          <a:latin typeface="Calibri" panose="020F0502020204030204" pitchFamily="34" charset="0"/>
                          <a:ea typeface="SimSun" panose="02010600030101010101" pitchFamily="2" charset="-122"/>
                        </a:rPr>
                        <a:t>/He/D plasmas and sputtering rates of B and W+B layers at varying D plasma conditions in </a:t>
                      </a:r>
                      <a:r>
                        <a:rPr lang="en-US" sz="1600" spc="-15" dirty="0" err="1">
                          <a:effectLst/>
                          <a:latin typeface="Calibri" panose="020F0502020204030204" pitchFamily="34" charset="0"/>
                          <a:ea typeface="SimSun" panose="02010600030101010101" pitchFamily="2" charset="-122"/>
                        </a:rPr>
                        <a:t>GyM</a:t>
                      </a:r>
                      <a:r>
                        <a:rPr lang="en-US" sz="1600" spc="-15" dirty="0">
                          <a:effectLst/>
                          <a:latin typeface="Calibri" panose="020F0502020204030204" pitchFamily="34" charset="0"/>
                          <a:ea typeface="SimSun" panose="02010600030101010101" pitchFamily="2" charset="-122"/>
                        </a:rPr>
                        <a:t> </a:t>
                      </a:r>
                      <a:r>
                        <a:rPr lang="en-US" sz="1600" dirty="0">
                          <a:effectLst/>
                          <a:latin typeface="Calibri" panose="020F0502020204030204" pitchFamily="34" charset="0"/>
                          <a:ea typeface="SimSun" panose="02010600030101010101" pitchFamily="2" charset="-122"/>
                        </a:rPr>
                        <a:t>(ENEA)</a:t>
                      </a:r>
                      <a:endParaRPr lang="de-DE" sz="1600" kern="1200" dirty="0">
                        <a:solidFill>
                          <a:schemeClr val="dk1"/>
                        </a:solidFill>
                        <a:effectLst/>
                        <a:latin typeface="+mn-lt"/>
                        <a:ea typeface="+mn-ea"/>
                        <a:cs typeface="+mn-cs"/>
                      </a:endParaRPr>
                    </a:p>
                  </a:txBody>
                  <a:tcPr marL="68580" marR="68580" marT="0" marB="0">
                    <a:solidFill>
                      <a:schemeClr val="accent3">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7 PM</a:t>
                      </a:r>
                    </a:p>
                  </a:txBody>
                  <a:tcPr marL="68580" marR="68580" marT="0" marB="0">
                    <a:solidFill>
                      <a:schemeClr val="accent3">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Erosion rates of W model systems in </a:t>
                      </a:r>
                      <a:r>
                        <a:rPr lang="en-US" sz="1600" spc="-15" dirty="0" err="1">
                          <a:effectLst/>
                          <a:latin typeface="Calibri" panose="020F0502020204030204" pitchFamily="34" charset="0"/>
                          <a:ea typeface="SimSun" panose="02010600030101010101" pitchFamily="2" charset="-122"/>
                        </a:rPr>
                        <a:t>Ar</a:t>
                      </a:r>
                      <a:r>
                        <a:rPr lang="en-US" sz="1600" spc="-15" dirty="0">
                          <a:effectLst/>
                          <a:latin typeface="Calibri" panose="020F0502020204030204" pitchFamily="34" charset="0"/>
                          <a:ea typeface="SimSun" panose="02010600030101010101" pitchFamily="2" charset="-122"/>
                        </a:rPr>
                        <a:t>/He/D plasmas and sputtering rates of B and W+B layers at varying D plasma conditions in PSI-2 </a:t>
                      </a:r>
                      <a:r>
                        <a:rPr lang="en-US" sz="1600" dirty="0">
                          <a:effectLst/>
                          <a:latin typeface="Calibri" panose="020F0502020204030204" pitchFamily="34" charset="0"/>
                          <a:ea typeface="SimSun" panose="02010600030101010101" pitchFamily="2" charset="-122"/>
                        </a:rPr>
                        <a:t>(FZJ</a:t>
                      </a:r>
                      <a:r>
                        <a:rPr lang="en-US" sz="1600" spc="-15" dirty="0">
                          <a:effectLst/>
                          <a:latin typeface="Calibri" panose="020F0502020204030204" pitchFamily="34" charset="0"/>
                          <a:ea typeface="SimSun" panose="02010600030101010101" pitchFamily="2" charset="-122"/>
                        </a:rPr>
                        <a:t>) </a:t>
                      </a:r>
                      <a:endParaRPr lang="de-DE" sz="1600" kern="1200" dirty="0">
                        <a:solidFill>
                          <a:schemeClr val="dk1"/>
                        </a:solidFill>
                        <a:effectLst/>
                        <a:latin typeface="+mn-lt"/>
                        <a:ea typeface="+mn-ea"/>
                        <a:cs typeface="+mn-cs"/>
                      </a:endParaRPr>
                    </a:p>
                  </a:txBody>
                  <a:tcPr marL="68580" marR="68580" marT="0" marB="0">
                    <a:solidFill>
                      <a:schemeClr val="accent3">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5 PM</a:t>
                      </a:r>
                    </a:p>
                  </a:txBody>
                  <a:tcPr marL="68580" marR="68580" marT="0" marB="0">
                    <a:solidFill>
                      <a:schemeClr val="accent3">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spc="-15" dirty="0">
                          <a:effectLst/>
                          <a:latin typeface="Calibri" panose="020F0502020204030204" pitchFamily="34" charset="0"/>
                          <a:ea typeface="SimSun" panose="02010600030101010101" pitchFamily="2" charset="-122"/>
                        </a:rPr>
                        <a:t>Erosion rates of re-deposited W and W+B model systems following exposure to controlled D ion beams (ÖAW)</a:t>
                      </a:r>
                      <a:endParaRPr lang="de-DE" sz="1600" kern="1200" dirty="0">
                        <a:solidFill>
                          <a:schemeClr val="dk1"/>
                        </a:solidFill>
                        <a:effectLst/>
                        <a:latin typeface="+mn-lt"/>
                        <a:ea typeface="+mn-ea"/>
                        <a:cs typeface="+mn-cs"/>
                      </a:endParaRPr>
                    </a:p>
                  </a:txBody>
                  <a:tcPr marL="68580" marR="68580" marT="0" marB="0">
                    <a:solidFill>
                      <a:schemeClr val="accent3">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marL="21590" algn="ctr" defTabSz="914400" rtl="0" eaLnBrk="1" latinLnBrk="0" hangingPunct="1">
                        <a:lnSpc>
                          <a:spcPct val="115000"/>
                        </a:lnSpc>
                        <a:spcAft>
                          <a:spcPts val="300"/>
                        </a:spcAft>
                      </a:pPr>
                      <a:r>
                        <a:rPr lang="de-DE" sz="160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600" kern="1200" dirty="0">
                          <a:solidFill>
                            <a:srgbClr val="C00000"/>
                          </a:solidFill>
                          <a:effectLst/>
                          <a:latin typeface="+mn-lt"/>
                          <a:ea typeface="+mn-ea"/>
                          <a:cs typeface="+mn-cs"/>
                        </a:rPr>
                        <a:t>1 PM</a:t>
                      </a:r>
                    </a:p>
                  </a:txBody>
                  <a:tcPr marL="68580" marR="68580" marT="0" marB="0">
                    <a:solidFill>
                      <a:schemeClr val="accent3">
                        <a:lumMod val="60000"/>
                        <a:lumOff val="40000"/>
                      </a:schemeClr>
                    </a:solidFill>
                  </a:tcPr>
                </a:tc>
                <a:tc>
                  <a:txBody>
                    <a:bodyPr/>
                    <a:lstStyle/>
                    <a:p>
                      <a:pPr marL="21590" algn="l" defTabSz="914400" rtl="0" eaLnBrk="1" latinLnBrk="0" hangingPunct="1">
                        <a:lnSpc>
                          <a:spcPct val="115000"/>
                        </a:lnSpc>
                        <a:spcBef>
                          <a:spcPts val="240"/>
                        </a:spcBef>
                        <a:spcAft>
                          <a:spcPts val="300"/>
                        </a:spcAft>
                        <a:tabLst>
                          <a:tab pos="-914400" algn="l"/>
                          <a:tab pos="771525" algn="l"/>
                        </a:tabLst>
                      </a:pPr>
                      <a:r>
                        <a:rPr lang="en-US" sz="1600" kern="1200" dirty="0">
                          <a:solidFill>
                            <a:schemeClr val="dk1"/>
                          </a:solidFill>
                          <a:effectLst/>
                          <a:latin typeface="+mn-lt"/>
                          <a:ea typeface="+mn-ea"/>
                          <a:cs typeface="+mn-cs"/>
                        </a:rPr>
                        <a:t>Erosion and deposition patterns following high-energy dust impacts on W model systems and comparison to data from tokamaks (ENEA)</a:t>
                      </a:r>
                      <a:endParaRPr lang="de-DE" sz="1600" kern="1200" dirty="0">
                        <a:solidFill>
                          <a:schemeClr val="dk1"/>
                        </a:solidFill>
                        <a:effectLst/>
                        <a:latin typeface="+mn-lt"/>
                        <a:ea typeface="+mn-ea"/>
                        <a:cs typeface="+mn-cs"/>
                      </a:endParaRPr>
                    </a:p>
                  </a:txBody>
                  <a:tcPr marL="68580" marR="68580" marT="0" marB="0">
                    <a:solidFill>
                      <a:schemeClr val="accent3">
                        <a:lumMod val="60000"/>
                        <a:lumOff val="40000"/>
                      </a:schemeClr>
                    </a:solidFill>
                  </a:tcPr>
                </a:tc>
                <a:extLst>
                  <a:ext uri="{0D108BD9-81ED-4DB2-BD59-A6C34878D82A}">
                    <a16:rowId xmlns:a16="http://schemas.microsoft.com/office/drawing/2014/main" val="3759700484"/>
                  </a:ext>
                </a:extLst>
              </a:tr>
            </a:tbl>
          </a:graphicData>
        </a:graphic>
      </p:graphicFrame>
    </p:spTree>
    <p:extLst>
      <p:ext uri="{BB962C8B-B14F-4D97-AF65-F5344CB8AC3E}">
        <p14:creationId xmlns:p14="http://schemas.microsoft.com/office/powerpoint/2010/main" val="30737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318543-2202-7C81-FC83-716EF517883E}"/>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80CFCBC7-FD36-D3A7-6556-2C93DB9168D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extfeld 2">
            <a:extLst>
              <a:ext uri="{FF2B5EF4-FFF2-40B4-BE49-F238E27FC236}">
                <a16:creationId xmlns:a16="http://schemas.microsoft.com/office/drawing/2014/main" id="{EA4E693D-3F25-808F-01CF-060AF8FE5827}"/>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B.B1.T-T004-D001</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Magnum-PSI 6 days, accelerator 5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6" name="Titre 1">
            <a:extLst>
              <a:ext uri="{FF2B5EF4-FFF2-40B4-BE49-F238E27FC236}">
                <a16:creationId xmlns:a16="http://schemas.microsoft.com/office/drawing/2014/main" id="{8F6B0456-DAE3-9763-6BBD-E70B53007E6A}"/>
              </a:ext>
            </a:extLst>
          </p:cNvPr>
          <p:cNvSpPr>
            <a:spLocks noGrp="1"/>
          </p:cNvSpPr>
          <p:nvPr>
            <p:ph type="title"/>
          </p:nvPr>
        </p:nvSpPr>
        <p:spPr>
          <a:xfrm>
            <a:off x="983432" y="192515"/>
            <a:ext cx="10903768" cy="457200"/>
          </a:xfrm>
        </p:spPr>
        <p:txBody>
          <a:bodyPr/>
          <a:lstStyle/>
          <a:p>
            <a:r>
              <a:rPr lang="fr-FR" dirty="0"/>
              <a:t>SP B.1: Erosion rates of W model </a:t>
            </a:r>
            <a:r>
              <a:rPr lang="fr-FR" dirty="0" err="1"/>
              <a:t>systems</a:t>
            </a:r>
            <a:r>
              <a:rPr lang="fr-FR" dirty="0"/>
              <a:t> by Ar (DIFFER)</a:t>
            </a:r>
          </a:p>
        </p:txBody>
      </p:sp>
      <p:sp>
        <p:nvSpPr>
          <p:cNvPr id="7" name="Textfeld 4">
            <a:extLst>
              <a:ext uri="{FF2B5EF4-FFF2-40B4-BE49-F238E27FC236}">
                <a16:creationId xmlns:a16="http://schemas.microsoft.com/office/drawing/2014/main" id="{366B173E-92A2-586F-E444-CE23884AA03D}"/>
              </a:ext>
            </a:extLst>
          </p:cNvPr>
          <p:cNvSpPr txBox="1"/>
          <p:nvPr/>
        </p:nvSpPr>
        <p:spPr>
          <a:xfrm>
            <a:off x="107504" y="712451"/>
            <a:ext cx="8016900" cy="4511813"/>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Results from PISCES show </a:t>
            </a:r>
            <a:r>
              <a:rPr lang="en-US" sz="1600" dirty="0"/>
              <a:t>sputtering yield discrepancy between low- and high-Z plasmas and as a function of plasma flux [1]. This m</a:t>
            </a:r>
            <a:r>
              <a:rPr lang="en-US" altLang="en-US" sz="1600" dirty="0">
                <a:cs typeface="Arial" panose="020B0604020202020204" pitchFamily="34" charset="0"/>
              </a:rPr>
              <a:t>otivates </a:t>
            </a:r>
            <a:r>
              <a:rPr lang="en-US" altLang="en-US" sz="1600" b="1" i="1" dirty="0">
                <a:solidFill>
                  <a:srgbClr val="00B050"/>
                </a:solidFill>
                <a:cs typeface="Arial" panose="020B0604020202020204" pitchFamily="34" charset="0"/>
              </a:rPr>
              <a:t>cross-machine study </a:t>
            </a:r>
            <a:r>
              <a:rPr lang="en-US" altLang="en-US" sz="1600" dirty="0">
                <a:cs typeface="Arial" panose="020B0604020202020204" pitchFamily="34" charset="0"/>
              </a:rPr>
              <a:t>between </a:t>
            </a:r>
            <a:r>
              <a:rPr lang="en-US" altLang="en-US" sz="1600" dirty="0" err="1">
                <a:cs typeface="Arial" panose="020B0604020202020204" pitchFamily="34" charset="0"/>
              </a:rPr>
              <a:t>GyM</a:t>
            </a:r>
            <a:r>
              <a:rPr lang="en-US" altLang="en-US" sz="1600" dirty="0">
                <a:cs typeface="Arial" panose="020B0604020202020204" pitchFamily="34" charset="0"/>
              </a:rPr>
              <a:t>, PSI-2 and Magnum-PSI.</a:t>
            </a:r>
          </a:p>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pPr>
            <a:r>
              <a:rPr lang="en-US" altLang="en-US" sz="1600" dirty="0">
                <a:cs typeface="Arial" panose="020B0604020202020204" pitchFamily="34" charset="0"/>
              </a:rPr>
              <a:t>Determine the </a:t>
            </a:r>
            <a:r>
              <a:rPr lang="en-US" altLang="en-US" sz="1600" b="1" i="1" dirty="0">
                <a:solidFill>
                  <a:srgbClr val="00B050"/>
                </a:solidFill>
                <a:cs typeface="Arial" panose="020B0604020202020204" pitchFamily="34" charset="0"/>
              </a:rPr>
              <a:t>impact of plasma flux in the erosion characteristics </a:t>
            </a:r>
            <a:r>
              <a:rPr lang="en-US" altLang="en-US" sz="1600" dirty="0">
                <a:cs typeface="Arial" panose="020B0604020202020204" pitchFamily="34" charset="0"/>
              </a:rPr>
              <a:t>of different W model systems (cross-machine experiments) and re-deposited W as well as the corresponding sputtering rates of W, B, and W+B layers in MAGNUM-PSI </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Create reference conditions between 3 devices, using </a:t>
            </a:r>
            <a:r>
              <a:rPr lang="en-US" altLang="en-US" sz="1600" dirty="0" err="1">
                <a:cs typeface="Arial" panose="020B0604020202020204" pitchFamily="34" charset="0"/>
              </a:rPr>
              <a:t>Ar</a:t>
            </a:r>
            <a:r>
              <a:rPr lang="en-US" altLang="en-US" sz="1600" baseline="30000" dirty="0">
                <a:cs typeface="Arial" panose="020B0604020202020204" pitchFamily="34" charset="0"/>
              </a:rPr>
              <a:t>+</a:t>
            </a:r>
            <a:r>
              <a:rPr lang="en-US" altLang="en-US" sz="1600" dirty="0">
                <a:cs typeface="Arial" panose="020B0604020202020204" pitchFamily="34" charset="0"/>
              </a:rPr>
              <a:t> on W</a:t>
            </a:r>
          </a:p>
          <a:p>
            <a:pPr marL="742950" lvl="1" indent="-285750">
              <a:lnSpc>
                <a:spcPct val="113000"/>
              </a:lnSpc>
              <a:buFont typeface="Arial" panose="020B0604020202020204" pitchFamily="34" charset="0"/>
              <a:buChar char="•"/>
            </a:pPr>
            <a:r>
              <a:rPr lang="en-US" altLang="en-US" sz="1600" dirty="0">
                <a:cs typeface="Arial" panose="020B0604020202020204" pitchFamily="34" charset="0"/>
              </a:rPr>
              <a:t>At high flux entrainment of sputtered W in plasma strongly reduces net erosion and needs to be quantified</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Use insulating plate with 7</a:t>
            </a:r>
            <a:r>
              <a:rPr lang="en-US" altLang="en-US" sz="1600" dirty="0">
                <a:cs typeface="Arial" panose="020B0604020202020204" pitchFamily="34" charset="0"/>
                <a:sym typeface="Symbol" panose="05050102010706020507" pitchFamily="18" charset="2"/>
              </a:rPr>
              <a:t></a:t>
            </a:r>
            <a:r>
              <a:rPr lang="en-US" altLang="en-US" sz="1600" dirty="0">
                <a:cs typeface="Arial" panose="020B0604020202020204" pitchFamily="34" charset="0"/>
              </a:rPr>
              <a:t>W samples inserted, subject to </a:t>
            </a:r>
            <a:r>
              <a:rPr lang="en-US" altLang="en-US" sz="1600" dirty="0" err="1">
                <a:cs typeface="Arial" panose="020B0604020202020204" pitchFamily="34" charset="0"/>
              </a:rPr>
              <a:t>Ar</a:t>
            </a:r>
            <a:r>
              <a:rPr lang="en-US" altLang="en-US" sz="1600" dirty="0">
                <a:cs typeface="Arial" panose="020B0604020202020204" pitchFamily="34" charset="0"/>
              </a:rPr>
              <a:t> plasma of different densities in the range 1-10×10</a:t>
            </a:r>
            <a:r>
              <a:rPr lang="en-US" altLang="en-US" sz="1600" baseline="30000" dirty="0">
                <a:cs typeface="Arial" panose="020B0604020202020204" pitchFamily="34" charset="0"/>
              </a:rPr>
              <a:t>20</a:t>
            </a:r>
            <a:r>
              <a:rPr lang="en-US" altLang="en-US" sz="1600" dirty="0">
                <a:cs typeface="Arial" panose="020B0604020202020204" pitchFamily="34" charset="0"/>
              </a:rPr>
              <a:t> m</a:t>
            </a:r>
            <a:r>
              <a:rPr lang="en-US" altLang="en-US" sz="1600" baseline="30000" dirty="0">
                <a:cs typeface="Arial" panose="020B0604020202020204" pitchFamily="34" charset="0"/>
              </a:rPr>
              <a:t>-3</a:t>
            </a:r>
            <a:r>
              <a:rPr lang="en-US" altLang="en-US" sz="1600" dirty="0">
                <a:cs typeface="Arial" panose="020B0604020202020204" pitchFamily="34" charset="0"/>
              </a:rPr>
              <a:t>.</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Characterize erosion rate using FIB-cut markers, mass change and RBS on witness plates</a:t>
            </a:r>
          </a:p>
          <a:p>
            <a:endParaRPr lang="en-US" altLang="en-US" sz="1600" b="1" dirty="0">
              <a:solidFill>
                <a:srgbClr val="0070C0"/>
              </a:solidFill>
              <a:cs typeface="Arial" panose="020B0604020202020204" pitchFamily="34" charset="0"/>
            </a:endParaRPr>
          </a:p>
        </p:txBody>
      </p:sp>
      <p:pic>
        <p:nvPicPr>
          <p:cNvPr id="8" name="Picture 7">
            <a:extLst>
              <a:ext uri="{FF2B5EF4-FFF2-40B4-BE49-F238E27FC236}">
                <a16:creationId xmlns:a16="http://schemas.microsoft.com/office/drawing/2014/main" id="{8A05D366-AEB1-8303-A4DF-6076E5FF0BC1}"/>
              </a:ext>
            </a:extLst>
          </p:cNvPr>
          <p:cNvPicPr>
            <a:picLocks noChangeAspect="1"/>
          </p:cNvPicPr>
          <p:nvPr/>
        </p:nvPicPr>
        <p:blipFill>
          <a:blip r:embed="rId2"/>
          <a:stretch>
            <a:fillRect/>
          </a:stretch>
        </p:blipFill>
        <p:spPr>
          <a:xfrm>
            <a:off x="8340434" y="649715"/>
            <a:ext cx="3190515" cy="2681882"/>
          </a:xfrm>
          <a:prstGeom prst="rect">
            <a:avLst/>
          </a:prstGeom>
        </p:spPr>
      </p:pic>
      <p:sp>
        <p:nvSpPr>
          <p:cNvPr id="9" name="CasellaDiTesto 11">
            <a:extLst>
              <a:ext uri="{FF2B5EF4-FFF2-40B4-BE49-F238E27FC236}">
                <a16:creationId xmlns:a16="http://schemas.microsoft.com/office/drawing/2014/main" id="{09FB067F-A859-1651-FFB1-81931FC5D923}"/>
              </a:ext>
            </a:extLst>
          </p:cNvPr>
          <p:cNvSpPr txBox="1"/>
          <p:nvPr/>
        </p:nvSpPr>
        <p:spPr>
          <a:xfrm>
            <a:off x="8094587" y="3275111"/>
            <a:ext cx="409848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1400" i="1" dirty="0">
                <a:solidFill>
                  <a:schemeClr val="tx1"/>
                </a:solidFill>
                <a:cs typeface="Arial" panose="020B0604020202020204" pitchFamily="34" charset="0"/>
              </a:rPr>
              <a:t>[1] </a:t>
            </a:r>
            <a:r>
              <a:rPr lang="it-IT" sz="1400" i="1" dirty="0">
                <a:solidFill>
                  <a:schemeClr val="tx1"/>
                </a:solidFill>
                <a:effectLst/>
                <a:cs typeface="Arial" panose="020B0604020202020204" pitchFamily="34" charset="0"/>
              </a:rPr>
              <a:t>R.P. </a:t>
            </a:r>
            <a:r>
              <a:rPr lang="it-IT" sz="1400" i="1" dirty="0" err="1">
                <a:solidFill>
                  <a:schemeClr val="tx1"/>
                </a:solidFill>
                <a:effectLst/>
                <a:cs typeface="Arial" panose="020B0604020202020204" pitchFamily="34" charset="0"/>
              </a:rPr>
              <a:t>Doerner</a:t>
            </a:r>
            <a:r>
              <a:rPr lang="it-IT" sz="1400" i="1" dirty="0">
                <a:solidFill>
                  <a:schemeClr val="tx1"/>
                </a:solidFill>
                <a:effectLst/>
                <a:cs typeface="Arial" panose="020B0604020202020204" pitchFamily="34" charset="0"/>
              </a:rPr>
              <a:t>, Scripta </a:t>
            </a:r>
            <a:r>
              <a:rPr lang="it-IT" sz="1400" i="1" dirty="0" err="1">
                <a:solidFill>
                  <a:schemeClr val="tx1"/>
                </a:solidFill>
                <a:effectLst/>
                <a:cs typeface="Arial" panose="020B0604020202020204" pitchFamily="34" charset="0"/>
              </a:rPr>
              <a:t>Materialia</a:t>
            </a:r>
            <a:r>
              <a:rPr lang="it-IT" sz="1400" i="1" dirty="0">
                <a:solidFill>
                  <a:schemeClr val="tx1"/>
                </a:solidFill>
                <a:effectLst/>
                <a:cs typeface="Arial" panose="020B0604020202020204" pitchFamily="34" charset="0"/>
              </a:rPr>
              <a:t> </a:t>
            </a:r>
            <a:r>
              <a:rPr lang="it-IT" sz="1400" b="1" i="1" dirty="0">
                <a:solidFill>
                  <a:schemeClr val="tx1"/>
                </a:solidFill>
                <a:effectLst/>
                <a:cs typeface="Arial" panose="020B0604020202020204" pitchFamily="34" charset="0"/>
              </a:rPr>
              <a:t>143</a:t>
            </a:r>
            <a:r>
              <a:rPr lang="it-IT" sz="1400" i="1" dirty="0">
                <a:solidFill>
                  <a:schemeClr val="tx1"/>
                </a:solidFill>
                <a:effectLst/>
                <a:cs typeface="Arial" panose="020B0604020202020204" pitchFamily="34" charset="0"/>
              </a:rPr>
              <a:t> (2018) 137-41</a:t>
            </a:r>
            <a:endParaRPr lang="it-IT" sz="1400" i="1" dirty="0">
              <a:solidFill>
                <a:schemeClr val="tx1"/>
              </a:solidFill>
              <a:cs typeface="Arial" panose="020B0604020202020204" pitchFamily="34" charset="0"/>
            </a:endParaRPr>
          </a:p>
        </p:txBody>
      </p:sp>
      <p:sp>
        <p:nvSpPr>
          <p:cNvPr id="10" name="TextBox 9">
            <a:extLst>
              <a:ext uri="{FF2B5EF4-FFF2-40B4-BE49-F238E27FC236}">
                <a16:creationId xmlns:a16="http://schemas.microsoft.com/office/drawing/2014/main" id="{3B51489D-B83A-E6BD-D678-BBDF102482C1}"/>
              </a:ext>
            </a:extLst>
          </p:cNvPr>
          <p:cNvSpPr txBox="1"/>
          <p:nvPr/>
        </p:nvSpPr>
        <p:spPr bwMode="auto">
          <a:xfrm>
            <a:off x="5065614" y="5420449"/>
            <a:ext cx="5240537" cy="923330"/>
          </a:xfrm>
          <a:prstGeom prst="rect">
            <a:avLst/>
          </a:prstGeom>
          <a:noFill/>
        </p:spPr>
        <p:txBody>
          <a:bodyPr wrap="none" rtlCol="0">
            <a:spAutoFit/>
          </a:bodyPr>
          <a:lstStyle/>
          <a:p>
            <a:r>
              <a:rPr lang="en-US" altLang="en-US" sz="18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800" dirty="0">
                <a:cs typeface="Arial" panose="020B0604020202020204" pitchFamily="34" charset="0"/>
              </a:rPr>
              <a:t>Experiments recently completed – analyses pending</a:t>
            </a:r>
          </a:p>
          <a:p>
            <a:endParaRPr lang="en-US" dirty="0"/>
          </a:p>
        </p:txBody>
      </p:sp>
      <p:pic>
        <p:nvPicPr>
          <p:cNvPr id="11" name="Grafik 10">
            <a:extLst>
              <a:ext uri="{FF2B5EF4-FFF2-40B4-BE49-F238E27FC236}">
                <a16:creationId xmlns:a16="http://schemas.microsoft.com/office/drawing/2014/main" id="{619DD609-231A-13EF-BD11-6507DFAAD7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1464" y="3672382"/>
            <a:ext cx="3034111" cy="2022740"/>
          </a:xfrm>
          <a:prstGeom prst="rect">
            <a:avLst/>
          </a:prstGeom>
        </p:spPr>
      </p:pic>
      <p:sp>
        <p:nvSpPr>
          <p:cNvPr id="12" name="TextBox 11">
            <a:extLst>
              <a:ext uri="{FF2B5EF4-FFF2-40B4-BE49-F238E27FC236}">
                <a16:creationId xmlns:a16="http://schemas.microsoft.com/office/drawing/2014/main" id="{EA882D58-7C2D-6123-DD76-DA82983B62C4}"/>
              </a:ext>
            </a:extLst>
          </p:cNvPr>
          <p:cNvSpPr txBox="1"/>
          <p:nvPr/>
        </p:nvSpPr>
        <p:spPr bwMode="auto">
          <a:xfrm>
            <a:off x="10660812" y="6174502"/>
            <a:ext cx="1531188" cy="338554"/>
          </a:xfrm>
          <a:prstGeom prst="rect">
            <a:avLst/>
          </a:prstGeom>
          <a:noFill/>
        </p:spPr>
        <p:txBody>
          <a:bodyPr wrap="none" rtlCol="0">
            <a:spAutoFit/>
          </a:bodyPr>
          <a:lstStyle/>
          <a:p>
            <a:r>
              <a:rPr lang="fi-FI" sz="1600" b="1" dirty="0"/>
              <a:t>T. Morgan et al.</a:t>
            </a:r>
          </a:p>
        </p:txBody>
      </p:sp>
    </p:spTree>
    <p:extLst>
      <p:ext uri="{BB962C8B-B14F-4D97-AF65-F5344CB8AC3E}">
        <p14:creationId xmlns:p14="http://schemas.microsoft.com/office/powerpoint/2010/main" val="387389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66E61B-5512-92BD-B830-01A9997DCDD8}"/>
              </a:ext>
            </a:extLst>
          </p:cNvPr>
          <p:cNvSpPr>
            <a:spLocks noGrp="1"/>
          </p:cNvSpPr>
          <p:nvPr>
            <p:ph type="ftr" sz="quarter" idx="11"/>
          </p:nvPr>
        </p:nvSpPr>
        <p:spPr/>
        <p:txBody>
          <a:bodyPr/>
          <a:lstStyle/>
          <a:p>
            <a:pPr>
              <a:defRPr/>
            </a:pPr>
            <a:r>
              <a:rPr lang="en-US">
                <a:solidFill>
                  <a:prstClr val="white"/>
                </a:solidFill>
              </a:rPr>
              <a:t>A. Hakola| WPPWIE reporting meeting | 20-21 November 2024</a:t>
            </a:r>
            <a:endParaRPr lang="en-US" dirty="0"/>
          </a:p>
        </p:txBody>
      </p:sp>
      <p:sp>
        <p:nvSpPr>
          <p:cNvPr id="4" name="Slide Number Placeholder 3">
            <a:extLst>
              <a:ext uri="{FF2B5EF4-FFF2-40B4-BE49-F238E27FC236}">
                <a16:creationId xmlns:a16="http://schemas.microsoft.com/office/drawing/2014/main" id="{7F2A0170-21A3-A460-6672-3E4AEFF036C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5" name="Textfeld 2">
            <a:extLst>
              <a:ext uri="{FF2B5EF4-FFF2-40B4-BE49-F238E27FC236}">
                <a16:creationId xmlns:a16="http://schemas.microsoft.com/office/drawing/2014/main" id="{8358264E-EB6F-EC01-0C2C-781FE60B9A1C}"/>
              </a:ext>
            </a:extLst>
          </p:cNvPr>
          <p:cNvSpPr txBox="1"/>
          <p:nvPr/>
        </p:nvSpPr>
        <p:spPr>
          <a:xfrm>
            <a:off x="107504" y="5359022"/>
            <a:ext cx="4747717"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B.B1.T-T004-D002</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70C0"/>
                </a:solidFill>
                <a:latin typeface="Arial" panose="020B0604020202020204" pitchFamily="34" charset="0"/>
                <a:cs typeface="Arial" panose="020B0604020202020204" pitchFamily="34" charset="0"/>
              </a:rPr>
              <a:t>ongoing</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err="1">
                <a:latin typeface="Arial" panose="020B0604020202020204" pitchFamily="34" charset="0"/>
                <a:cs typeface="Arial" panose="020B0604020202020204" pitchFamily="34" charset="0"/>
              </a:rPr>
              <a:t>GyM</a:t>
            </a:r>
            <a:r>
              <a:rPr lang="en-US" sz="1400" b="1" dirty="0">
                <a:latin typeface="Arial" panose="020B0604020202020204" pitchFamily="34" charset="0"/>
                <a:cs typeface="Arial" panose="020B0604020202020204" pitchFamily="34" charset="0"/>
              </a:rPr>
              <a:t> 20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 SP D</a:t>
            </a:r>
          </a:p>
        </p:txBody>
      </p:sp>
      <p:sp>
        <p:nvSpPr>
          <p:cNvPr id="6" name="Titre 1">
            <a:extLst>
              <a:ext uri="{FF2B5EF4-FFF2-40B4-BE49-F238E27FC236}">
                <a16:creationId xmlns:a16="http://schemas.microsoft.com/office/drawing/2014/main" id="{3339E2D9-9AA5-AAE6-DC97-1B32548E71A2}"/>
              </a:ext>
            </a:extLst>
          </p:cNvPr>
          <p:cNvSpPr>
            <a:spLocks noGrp="1"/>
          </p:cNvSpPr>
          <p:nvPr>
            <p:ph type="title"/>
          </p:nvPr>
        </p:nvSpPr>
        <p:spPr>
          <a:xfrm>
            <a:off x="983432" y="192515"/>
            <a:ext cx="10871400" cy="457200"/>
          </a:xfrm>
        </p:spPr>
        <p:txBody>
          <a:bodyPr/>
          <a:lstStyle/>
          <a:p>
            <a:r>
              <a:rPr lang="fr-FR" dirty="0"/>
              <a:t>SP B.1: </a:t>
            </a:r>
            <a:r>
              <a:rPr lang="en-US" dirty="0"/>
              <a:t>Erosion rates of W model systems in </a:t>
            </a:r>
            <a:r>
              <a:rPr lang="en-US" dirty="0" err="1"/>
              <a:t>Ar</a:t>
            </a:r>
            <a:r>
              <a:rPr lang="en-US" dirty="0"/>
              <a:t> plasmas in </a:t>
            </a:r>
            <a:r>
              <a:rPr lang="en-US" dirty="0" err="1"/>
              <a:t>GyM</a:t>
            </a:r>
            <a:r>
              <a:rPr lang="en-US" dirty="0"/>
              <a:t> </a:t>
            </a:r>
            <a:r>
              <a:rPr lang="fr-FR" dirty="0"/>
              <a:t>(ENEA)</a:t>
            </a:r>
          </a:p>
        </p:txBody>
      </p:sp>
      <p:pic>
        <p:nvPicPr>
          <p:cNvPr id="7" name="Immagine 11" descr="Immagine che contiene testo, schermata, linea, diagramma&#10;&#10;Descrizione generata automaticamente">
            <a:extLst>
              <a:ext uri="{FF2B5EF4-FFF2-40B4-BE49-F238E27FC236}">
                <a16:creationId xmlns:a16="http://schemas.microsoft.com/office/drawing/2014/main" id="{AD7AED7A-286A-BE01-FE00-6A6153132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7600" y="2714400"/>
            <a:ext cx="3561600" cy="2671200"/>
          </a:xfrm>
          <a:prstGeom prst="rect">
            <a:avLst/>
          </a:prstGeom>
        </p:spPr>
      </p:pic>
      <p:sp>
        <p:nvSpPr>
          <p:cNvPr id="8" name="Textfeld 4">
            <a:extLst>
              <a:ext uri="{FF2B5EF4-FFF2-40B4-BE49-F238E27FC236}">
                <a16:creationId xmlns:a16="http://schemas.microsoft.com/office/drawing/2014/main" id="{3AB06EC4-40FD-E1E2-997C-465D92BB9169}"/>
              </a:ext>
            </a:extLst>
          </p:cNvPr>
          <p:cNvSpPr txBox="1"/>
          <p:nvPr/>
        </p:nvSpPr>
        <p:spPr>
          <a:xfrm>
            <a:off x="107504" y="712451"/>
            <a:ext cx="11714960" cy="1387431"/>
          </a:xfrm>
          <a:prstGeom prst="rect">
            <a:avLst/>
          </a:prstGeom>
          <a:noFill/>
          <a:ln w="12700">
            <a:noFill/>
          </a:ln>
        </p:spPr>
        <p:txBody>
          <a:bodyPr wrap="square" rtlCol="0">
            <a:spAutoFit/>
          </a:bodyPr>
          <a:lstStyle/>
          <a:p>
            <a:r>
              <a:rPr lang="it-IT" sz="1600" i="0" u="none" strike="noStrike" dirty="0" err="1">
                <a:solidFill>
                  <a:srgbClr val="000000"/>
                </a:solidFill>
                <a:effectLst/>
                <a:latin typeface="Calibri" panose="020F0502020204030204" pitchFamily="34" charset="0"/>
                <a:cs typeface="Calibri" panose="020F0502020204030204" pitchFamily="34" charset="0"/>
              </a:rPr>
              <a:t>Broaden</a:t>
            </a:r>
            <a:r>
              <a:rPr lang="it-IT" sz="1600" i="0" u="none" strike="noStrike" dirty="0">
                <a:solidFill>
                  <a:srgbClr val="000000"/>
                </a:solidFill>
                <a:effectLst/>
                <a:latin typeface="Calibri" panose="020F0502020204030204" pitchFamily="34" charset="0"/>
                <a:cs typeface="Calibri" panose="020F0502020204030204" pitchFamily="34" charset="0"/>
              </a:rPr>
              <a:t> the </a:t>
            </a:r>
            <a:r>
              <a:rPr lang="it-IT" sz="1600" i="0" u="none" strike="noStrike" dirty="0" err="1">
                <a:solidFill>
                  <a:srgbClr val="000000"/>
                </a:solidFill>
                <a:effectLst/>
                <a:latin typeface="Calibri" panose="020F0502020204030204" pitchFamily="34" charset="0"/>
                <a:cs typeface="Calibri" panose="020F0502020204030204" pitchFamily="34" charset="0"/>
              </a:rPr>
              <a:t>understanding</a:t>
            </a:r>
            <a:r>
              <a:rPr lang="it-IT" sz="1600" i="0" u="none" strike="noStrike" dirty="0">
                <a:solidFill>
                  <a:srgbClr val="000000"/>
                </a:solidFill>
                <a:effectLst/>
                <a:latin typeface="Calibri" panose="020F0502020204030204" pitchFamily="34" charset="0"/>
                <a:cs typeface="Calibri" panose="020F0502020204030204" pitchFamily="34" charset="0"/>
              </a:rPr>
              <a:t> of W and B </a:t>
            </a:r>
            <a:r>
              <a:rPr lang="it-IT" sz="1600" i="0" u="none" strike="noStrike" dirty="0" err="1">
                <a:solidFill>
                  <a:srgbClr val="000000"/>
                </a:solidFill>
                <a:effectLst/>
                <a:latin typeface="Calibri" panose="020F0502020204030204" pitchFamily="34" charset="0"/>
                <a:cs typeface="Calibri" panose="020F0502020204030204" pitchFamily="34" charset="0"/>
              </a:rPr>
              <a:t>erosion</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dirty="0" err="1">
                <a:solidFill>
                  <a:srgbClr val="000000"/>
                </a:solidFill>
                <a:latin typeface="Calibri" panose="020F0502020204030204" pitchFamily="34" charset="0"/>
                <a:cs typeface="Calibri" panose="020F0502020204030204" pitchFamily="34" charset="0"/>
              </a:rPr>
              <a:t>p</a:t>
            </a:r>
            <a:r>
              <a:rPr lang="it-IT" sz="1600" i="0" u="none" strike="noStrike" dirty="0" err="1">
                <a:solidFill>
                  <a:srgbClr val="000000"/>
                </a:solidFill>
                <a:effectLst/>
                <a:latin typeface="Calibri" panose="020F0502020204030204" pitchFamily="34" charset="0"/>
                <a:cs typeface="Calibri" panose="020F0502020204030204" pitchFamily="34" charset="0"/>
              </a:rPr>
              <a:t>hysics</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using</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GyM</a:t>
            </a:r>
            <a:r>
              <a:rPr lang="it-IT" sz="1600" i="0" u="none" strike="noStrike" dirty="0">
                <a:solidFill>
                  <a:srgbClr val="000000"/>
                </a:solidFill>
                <a:effectLst/>
                <a:latin typeface="Calibri" panose="020F0502020204030204" pitchFamily="34" charset="0"/>
                <a:cs typeface="Calibri" panose="020F0502020204030204" pitchFamily="34" charset="0"/>
              </a:rPr>
              <a:t>. The work </a:t>
            </a:r>
            <a:r>
              <a:rPr lang="it-IT" sz="1600" i="0" u="none" strike="noStrike" dirty="0" err="1">
                <a:solidFill>
                  <a:srgbClr val="000000"/>
                </a:solidFill>
                <a:effectLst/>
                <a:latin typeface="Calibri" panose="020F0502020204030204" pitchFamily="34" charset="0"/>
                <a:cs typeface="Calibri" panose="020F0502020204030204" pitchFamily="34" charset="0"/>
              </a:rPr>
              <a:t>focuses</a:t>
            </a:r>
            <a:r>
              <a:rPr lang="it-IT" sz="1600" i="0" u="none" strike="noStrike" dirty="0">
                <a:solidFill>
                  <a:srgbClr val="000000"/>
                </a:solidFill>
                <a:effectLst/>
                <a:latin typeface="Calibri" panose="020F0502020204030204" pitchFamily="34" charset="0"/>
                <a:cs typeface="Calibri" panose="020F0502020204030204" pitchFamily="34" charset="0"/>
              </a:rPr>
              <a:t> on </a:t>
            </a:r>
            <a:r>
              <a:rPr lang="it-IT" sz="1600" i="0" u="none" strike="noStrike" dirty="0" err="1">
                <a:solidFill>
                  <a:srgbClr val="000000"/>
                </a:solidFill>
                <a:effectLst/>
                <a:latin typeface="Calibri" panose="020F0502020204030204" pitchFamily="34" charset="0"/>
                <a:cs typeface="Calibri" panose="020F0502020204030204" pitchFamily="34" charset="0"/>
              </a:rPr>
              <a:t>assessing</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erosion</a:t>
            </a:r>
            <a:r>
              <a:rPr lang="it-IT" sz="1600" i="0" u="none" strike="noStrike" dirty="0">
                <a:solidFill>
                  <a:srgbClr val="000000"/>
                </a:solidFill>
                <a:effectLst/>
                <a:latin typeface="Calibri" panose="020F0502020204030204" pitchFamily="34" charset="0"/>
                <a:cs typeface="Calibri" panose="020F0502020204030204" pitchFamily="34" charset="0"/>
              </a:rPr>
              <a:t> of </a:t>
            </a:r>
            <a:r>
              <a:rPr lang="it-IT" sz="1600" i="0" u="none" strike="noStrike" dirty="0" err="1">
                <a:solidFill>
                  <a:srgbClr val="000000"/>
                </a:solidFill>
                <a:effectLst/>
                <a:latin typeface="Calibri" panose="020F0502020204030204" pitchFamily="34" charset="0"/>
                <a:cs typeface="Calibri" panose="020F0502020204030204" pitchFamily="34" charset="0"/>
              </a:rPr>
              <a:t>different</a:t>
            </a:r>
            <a:r>
              <a:rPr lang="it-IT" sz="1600" i="0" u="none" strike="noStrike" dirty="0">
                <a:solidFill>
                  <a:srgbClr val="000000"/>
                </a:solidFill>
                <a:effectLst/>
                <a:latin typeface="Calibri" panose="020F0502020204030204" pitchFamily="34" charset="0"/>
                <a:cs typeface="Calibri" panose="020F0502020204030204" pitchFamily="34" charset="0"/>
              </a:rPr>
              <a:t> W or B-</a:t>
            </a:r>
            <a:r>
              <a:rPr lang="it-IT" sz="1600" i="0" u="none" strike="noStrike" dirty="0" err="1">
                <a:solidFill>
                  <a:srgbClr val="000000"/>
                </a:solidFill>
                <a:effectLst/>
                <a:latin typeface="Calibri" panose="020F0502020204030204" pitchFamily="34" charset="0"/>
                <a:cs typeface="Calibri" panose="020F0502020204030204" pitchFamily="34" charset="0"/>
              </a:rPr>
              <a:t>based</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materials</a:t>
            </a:r>
            <a:r>
              <a:rPr lang="it-IT" sz="1600" i="0" u="none" strike="noStrike" dirty="0">
                <a:solidFill>
                  <a:srgbClr val="000000"/>
                </a:solidFill>
                <a:effectLst/>
                <a:latin typeface="Calibri" panose="020F0502020204030204" pitchFamily="34" charset="0"/>
                <a:cs typeface="Calibri" panose="020F0502020204030204" pitchFamily="34" charset="0"/>
              </a:rPr>
              <a:t> or </a:t>
            </a:r>
            <a:r>
              <a:rPr lang="it-IT" sz="1600" i="0" u="none" strike="noStrike" dirty="0" err="1">
                <a:solidFill>
                  <a:srgbClr val="000000"/>
                </a:solidFill>
                <a:effectLst/>
                <a:latin typeface="Calibri" panose="020F0502020204030204" pitchFamily="34" charset="0"/>
                <a:cs typeface="Calibri" panose="020F0502020204030204" pitchFamily="34" charset="0"/>
              </a:rPr>
              <a:t>reference</a:t>
            </a:r>
            <a:r>
              <a:rPr lang="it-IT" sz="1600" i="0" u="none" strike="noStrike" dirty="0">
                <a:solidFill>
                  <a:srgbClr val="000000"/>
                </a:solidFill>
                <a:effectLst/>
                <a:latin typeface="Calibri" panose="020F0502020204030204" pitchFamily="34" charset="0"/>
                <a:cs typeface="Calibri" panose="020F0502020204030204" pitchFamily="34" charset="0"/>
              </a:rPr>
              <a:t> </a:t>
            </a:r>
            <a:r>
              <a:rPr lang="it-IT" sz="1600" i="0" u="none" strike="noStrike" dirty="0" err="1">
                <a:solidFill>
                  <a:srgbClr val="000000"/>
                </a:solidFill>
                <a:effectLst/>
                <a:latin typeface="Calibri" panose="020F0502020204030204" pitchFamily="34" charset="0"/>
                <a:cs typeface="Calibri" panose="020F0502020204030204" pitchFamily="34" charset="0"/>
              </a:rPr>
              <a:t>layers</a:t>
            </a:r>
            <a:r>
              <a:rPr lang="it-IT" sz="1600" i="0" u="none" strike="noStrike" dirty="0">
                <a:solidFill>
                  <a:srgbClr val="000000"/>
                </a:solidFill>
                <a:effectLst/>
                <a:latin typeface="Calibri" panose="020F0502020204030204" pitchFamily="34" charset="0"/>
                <a:cs typeface="Calibri" panose="020F0502020204030204" pitchFamily="34" charset="0"/>
              </a:rPr>
              <a:t> and </a:t>
            </a:r>
            <a:r>
              <a:rPr lang="it-IT" sz="1600" b="1" i="1" u="none" strike="noStrike" dirty="0" err="1">
                <a:solidFill>
                  <a:srgbClr val="00B050"/>
                </a:solidFill>
                <a:effectLst/>
                <a:latin typeface="Calibri" panose="020F0502020204030204" pitchFamily="34" charset="0"/>
                <a:cs typeface="Calibri" panose="020F0502020204030204" pitchFamily="34" charset="0"/>
              </a:rPr>
              <a:t>investigating</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properties</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such</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as</a:t>
            </a:r>
            <a:r>
              <a:rPr lang="it-IT" sz="1600" b="1" i="1" u="none" strike="noStrike" dirty="0">
                <a:solidFill>
                  <a:srgbClr val="00B050"/>
                </a:solidFill>
                <a:effectLst/>
                <a:latin typeface="Calibri" panose="020F0502020204030204" pitchFamily="34" charset="0"/>
                <a:cs typeface="Calibri" panose="020F0502020204030204" pitchFamily="34" charset="0"/>
              </a:rPr>
              <a:t> </a:t>
            </a:r>
            <a:r>
              <a:rPr lang="it-IT" sz="1600" b="1" i="1" u="none" strike="noStrike" dirty="0" err="1">
                <a:solidFill>
                  <a:srgbClr val="00B050"/>
                </a:solidFill>
                <a:effectLst/>
                <a:latin typeface="Calibri" panose="020F0502020204030204" pitchFamily="34" charset="0"/>
                <a:cs typeface="Calibri" panose="020F0502020204030204" pitchFamily="34" charset="0"/>
              </a:rPr>
              <a:t>porosity</a:t>
            </a:r>
            <a:r>
              <a:rPr lang="it-IT" sz="1600" b="1" i="1" u="none" strike="noStrike" dirty="0">
                <a:solidFill>
                  <a:srgbClr val="00B050"/>
                </a:solidFill>
                <a:effectLst/>
                <a:latin typeface="Calibri" panose="020F0502020204030204" pitchFamily="34" charset="0"/>
                <a:cs typeface="Calibri" panose="020F0502020204030204" pitchFamily="34" charset="0"/>
              </a:rPr>
              <a:t> or </a:t>
            </a:r>
            <a:r>
              <a:rPr lang="it-IT" sz="1600" b="1" i="1" u="none" strike="noStrike" dirty="0" err="1">
                <a:solidFill>
                  <a:srgbClr val="00B050"/>
                </a:solidFill>
                <a:effectLst/>
                <a:latin typeface="Calibri" panose="020F0502020204030204" pitchFamily="34" charset="0"/>
                <a:cs typeface="Calibri" panose="020F0502020204030204" pitchFamily="34" charset="0"/>
              </a:rPr>
              <a:t>erosion</a:t>
            </a:r>
            <a:r>
              <a:rPr lang="it-IT" sz="1600" b="1" i="1" u="none" strike="noStrike" dirty="0">
                <a:solidFill>
                  <a:srgbClr val="00B050"/>
                </a:solidFill>
                <a:effectLst/>
                <a:latin typeface="Calibri" panose="020F0502020204030204" pitchFamily="34" charset="0"/>
                <a:cs typeface="Calibri" panose="020F0502020204030204" pitchFamily="34" charset="0"/>
              </a:rPr>
              <a:t> yields </a:t>
            </a:r>
            <a:r>
              <a:rPr lang="it-IT" sz="1600" i="0" u="none" strike="noStrike" dirty="0">
                <a:solidFill>
                  <a:srgbClr val="000000"/>
                </a:solidFill>
                <a:effectLst/>
                <a:latin typeface="Calibri" panose="020F0502020204030204" pitchFamily="34" charset="0"/>
                <a:cs typeface="Calibri" panose="020F0502020204030204" pitchFamily="34" charset="0"/>
              </a:rPr>
              <a:t>of re-</a:t>
            </a:r>
            <a:r>
              <a:rPr lang="it-IT" sz="1600" i="0" u="none" strike="noStrike" dirty="0" err="1">
                <a:solidFill>
                  <a:srgbClr val="000000"/>
                </a:solidFill>
                <a:effectLst/>
                <a:latin typeface="Calibri" panose="020F0502020204030204" pitchFamily="34" charset="0"/>
                <a:cs typeface="Calibri" panose="020F0502020204030204" pitchFamily="34" charset="0"/>
              </a:rPr>
              <a:t>deposited</a:t>
            </a:r>
            <a:r>
              <a:rPr lang="it-IT" sz="1600" i="0" u="none" strike="noStrike" dirty="0">
                <a:solidFill>
                  <a:srgbClr val="000000"/>
                </a:solidFill>
                <a:effectLst/>
                <a:latin typeface="Calibri" panose="020F0502020204030204" pitchFamily="34" charset="0"/>
                <a:cs typeface="Calibri" panose="020F0502020204030204" pitchFamily="34" charset="0"/>
              </a:rPr>
              <a:t> W with </a:t>
            </a:r>
            <a:r>
              <a:rPr lang="it-IT" sz="1600" i="0" u="none" strike="noStrike" dirty="0" err="1">
                <a:solidFill>
                  <a:srgbClr val="000000"/>
                </a:solidFill>
                <a:effectLst/>
                <a:latin typeface="Calibri" panose="020F0502020204030204" pitchFamily="34" charset="0"/>
                <a:cs typeface="Calibri" panose="020F0502020204030204" pitchFamily="34" charset="0"/>
              </a:rPr>
              <a:t>respect</a:t>
            </a:r>
            <a:r>
              <a:rPr lang="it-IT" sz="1600" i="0" u="none" strike="noStrike" dirty="0">
                <a:solidFill>
                  <a:srgbClr val="000000"/>
                </a:solidFill>
                <a:effectLst/>
                <a:latin typeface="Calibri" panose="020F0502020204030204" pitchFamily="34" charset="0"/>
                <a:cs typeface="Calibri" panose="020F0502020204030204" pitchFamily="34" charset="0"/>
              </a:rPr>
              <a:t> to </a:t>
            </a:r>
            <a:r>
              <a:rPr lang="it-IT" sz="1600" i="0" u="none" strike="noStrike" dirty="0" err="1">
                <a:solidFill>
                  <a:srgbClr val="000000"/>
                </a:solidFill>
                <a:effectLst/>
                <a:latin typeface="Calibri" panose="020F0502020204030204" pitchFamily="34" charset="0"/>
                <a:cs typeface="Calibri" panose="020F0502020204030204" pitchFamily="34" charset="0"/>
              </a:rPr>
              <a:t>W</a:t>
            </a:r>
            <a:r>
              <a:rPr lang="it-IT" sz="1600" i="0" u="none" strike="noStrike" baseline="-25000" dirty="0" err="1">
                <a:solidFill>
                  <a:srgbClr val="000000"/>
                </a:solidFill>
                <a:effectLst/>
                <a:latin typeface="Calibri" panose="020F0502020204030204" pitchFamily="34" charset="0"/>
                <a:cs typeface="Calibri" panose="020F0502020204030204" pitchFamily="34" charset="0"/>
              </a:rPr>
              <a:t>bulk</a:t>
            </a:r>
            <a:r>
              <a:rPr lang="it-IT" sz="1600" i="0" u="none" strike="noStrike" dirty="0">
                <a:solidFill>
                  <a:srgbClr val="000000"/>
                </a:solidFill>
                <a:effectLst/>
                <a:latin typeface="Calibri" panose="020F0502020204030204" pitchFamily="34" charset="0"/>
                <a:cs typeface="Calibri" panose="020F0502020204030204" pitchFamily="34" charset="0"/>
              </a:rPr>
              <a:t> </a:t>
            </a:r>
            <a:endParaRPr lang="en-US" sz="1600" i="0" u="none" strike="noStrike" dirty="0">
              <a:effectLst/>
              <a:latin typeface="Calibri" panose="020F0502020204030204" pitchFamily="34" charset="0"/>
              <a:cs typeface="Calibri" panose="020F0502020204030204" pitchFamily="34" charset="0"/>
            </a:endParaRPr>
          </a:p>
          <a:p>
            <a:pPr>
              <a:lnSpc>
                <a:spcPct val="113000"/>
              </a:lnSpc>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r>
              <a:rPr lang="en-US" sz="1600" b="0" i="0" u="none" strike="noStrike" dirty="0">
                <a:solidFill>
                  <a:srgbClr val="000000"/>
                </a:solidFill>
                <a:effectLst/>
                <a:latin typeface="Calibri" panose="020F0502020204030204" pitchFamily="34" charset="0"/>
                <a:cs typeface="Calibri" panose="020F0502020204030204" pitchFamily="34" charset="0"/>
              </a:rPr>
              <a:t>Determine the </a:t>
            </a:r>
            <a:r>
              <a:rPr lang="en-US" sz="1600" b="1" i="1" u="none" strike="noStrike" dirty="0">
                <a:solidFill>
                  <a:srgbClr val="00B050"/>
                </a:solidFill>
                <a:effectLst/>
                <a:latin typeface="Calibri" panose="020F0502020204030204" pitchFamily="34" charset="0"/>
                <a:cs typeface="Calibri" panose="020F0502020204030204" pitchFamily="34" charset="0"/>
              </a:rPr>
              <a:t>impact of plasma flux on erosion characteristics </a:t>
            </a:r>
            <a:r>
              <a:rPr lang="en-US" sz="1600" b="0" i="0" u="none" strike="noStrike" dirty="0">
                <a:solidFill>
                  <a:srgbClr val="000000"/>
                </a:solidFill>
                <a:effectLst/>
                <a:latin typeface="Calibri" panose="020F0502020204030204" pitchFamily="34" charset="0"/>
                <a:cs typeface="Calibri" panose="020F0502020204030204" pitchFamily="34" charset="0"/>
              </a:rPr>
              <a:t>of  W model systems and the sputtering rates of B and W+B layers in </a:t>
            </a:r>
            <a:r>
              <a:rPr lang="en-US" sz="1600" b="0" i="0" u="none" strike="noStrike" dirty="0" err="1">
                <a:solidFill>
                  <a:srgbClr val="000000"/>
                </a:solidFill>
                <a:effectLst/>
                <a:latin typeface="Calibri" panose="020F0502020204030204" pitchFamily="34" charset="0"/>
                <a:cs typeface="Calibri" panose="020F0502020204030204" pitchFamily="34" charset="0"/>
              </a:rPr>
              <a:t>GyM</a:t>
            </a:r>
            <a:endParaRPr lang="en-US" sz="16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9" name="CasellaDiTesto 1">
            <a:extLst>
              <a:ext uri="{FF2B5EF4-FFF2-40B4-BE49-F238E27FC236}">
                <a16:creationId xmlns:a16="http://schemas.microsoft.com/office/drawing/2014/main" id="{BF7E3AF7-8537-BC14-0D77-AA7D58580C79}"/>
              </a:ext>
            </a:extLst>
          </p:cNvPr>
          <p:cNvSpPr txBox="1"/>
          <p:nvPr/>
        </p:nvSpPr>
        <p:spPr bwMode="auto">
          <a:xfrm>
            <a:off x="5340945" y="5405060"/>
            <a:ext cx="3334067" cy="954107"/>
          </a:xfrm>
          <a:prstGeom prst="rect">
            <a:avLst/>
          </a:prstGeom>
          <a:noFill/>
        </p:spPr>
        <p:txBody>
          <a:bodyPr wrap="square">
            <a:spAutoFit/>
          </a:bodyPr>
          <a:lstStyle/>
          <a:p>
            <a:pPr marL="0" lvl="3"/>
            <a:r>
              <a:rPr lang="it-IT" sz="1400" b="0" i="1" u="none" strike="noStrike" dirty="0">
                <a:effectLst/>
                <a:latin typeface="Calibri" panose="020F0502020204030204" pitchFamily="34" charset="0"/>
                <a:cs typeface="Calibri" panose="020F0502020204030204" pitchFamily="34" charset="0"/>
              </a:rPr>
              <a:t>Y of </a:t>
            </a:r>
            <a:r>
              <a:rPr lang="it-IT" sz="1400" b="0" i="1" u="none" strike="noStrike" dirty="0" err="1">
                <a:effectLst/>
                <a:latin typeface="Calibri" panose="020F0502020204030204" pitchFamily="34" charset="0"/>
                <a:cs typeface="Calibri" panose="020F0502020204030204" pitchFamily="34" charset="0"/>
              </a:rPr>
              <a:t>W</a:t>
            </a:r>
            <a:r>
              <a:rPr lang="it-IT" sz="1400" b="0" i="1" u="none" strike="noStrike" baseline="-25000" dirty="0" err="1">
                <a:effectLst/>
                <a:latin typeface="Calibri" panose="020F0502020204030204" pitchFamily="34" charset="0"/>
                <a:cs typeface="Calibri" panose="020F0502020204030204" pitchFamily="34" charset="0"/>
              </a:rPr>
              <a:t>bulk</a:t>
            </a:r>
            <a:r>
              <a:rPr lang="it-IT" sz="1400" b="0" i="1" u="none" strike="noStrike" dirty="0">
                <a:effectLst/>
                <a:latin typeface="Calibri" panose="020F0502020204030204" pitchFamily="34" charset="0"/>
                <a:cs typeface="Calibri" panose="020F0502020204030204" pitchFamily="34" charset="0"/>
              </a:rPr>
              <a:t>  ≅ Y from </a:t>
            </a:r>
            <a:r>
              <a:rPr lang="it-IT" sz="1400" b="0" i="1" u="none" strike="noStrike" dirty="0" err="1">
                <a:effectLst/>
                <a:latin typeface="Calibri" panose="020F0502020204030204" pitchFamily="34" charset="0"/>
                <a:cs typeface="Calibri" panose="020F0502020204030204" pitchFamily="34" charset="0"/>
              </a:rPr>
              <a:t>Eckstein</a:t>
            </a:r>
            <a:r>
              <a:rPr lang="it-IT" sz="1400" b="0" i="1" u="none" strike="noStrike" dirty="0">
                <a:effectLst/>
                <a:latin typeface="Calibri" panose="020F0502020204030204" pitchFamily="34" charset="0"/>
                <a:cs typeface="Calibri" panose="020F0502020204030204" pitchFamily="34" charset="0"/>
              </a:rPr>
              <a:t> and </a:t>
            </a:r>
            <a:r>
              <a:rPr lang="it-IT" sz="1400" b="0" i="1" u="none" strike="noStrike" dirty="0" err="1">
                <a:effectLst/>
                <a:latin typeface="Calibri" panose="020F0502020204030204" pitchFamily="34" charset="0"/>
                <a:cs typeface="Calibri" panose="020F0502020204030204" pitchFamily="34" charset="0"/>
              </a:rPr>
              <a:t>SDTrimSP</a:t>
            </a:r>
            <a:r>
              <a:rPr lang="it-IT" sz="1400" b="0" i="1" u="none" strike="noStrike" dirty="0">
                <a:effectLst/>
                <a:latin typeface="Calibri" panose="020F0502020204030204" pitchFamily="34" charset="0"/>
                <a:cs typeface="Calibri" panose="020F0502020204030204" pitchFamily="34" charset="0"/>
              </a:rPr>
              <a:t> </a:t>
            </a:r>
            <a:r>
              <a:rPr lang="it-IT" sz="1400" i="1" dirty="0" err="1">
                <a:latin typeface="Calibri" panose="020F0502020204030204" pitchFamily="34" charset="0"/>
                <a:cs typeface="Calibri" panose="020F0502020204030204" pitchFamily="34" charset="0"/>
                <a:sym typeface="Wingdings" pitchFamily="2" charset="2"/>
              </a:rPr>
              <a:t>indicating</a:t>
            </a:r>
            <a:r>
              <a:rPr lang="it-IT" sz="1400" b="0" i="1" u="none" strike="noStrike" dirty="0">
                <a:effectLst/>
                <a:latin typeface="Calibri" panose="020F0502020204030204" pitchFamily="34" charset="0"/>
                <a:cs typeface="Calibri" panose="020F0502020204030204" pitchFamily="34" charset="0"/>
              </a:rPr>
              <a:t> low </a:t>
            </a:r>
            <a:r>
              <a:rPr lang="it-IT" sz="1400" b="0" i="1" u="none" strike="noStrike" dirty="0" err="1">
                <a:effectLst/>
                <a:latin typeface="Calibri" panose="020F0502020204030204" pitchFamily="34" charset="0"/>
                <a:cs typeface="Calibri" panose="020F0502020204030204" pitchFamily="34" charset="0"/>
              </a:rPr>
              <a:t>fraction</a:t>
            </a:r>
            <a:r>
              <a:rPr lang="it-IT" sz="1400" b="0" i="1" u="none" strike="noStrike" dirty="0">
                <a:effectLst/>
                <a:latin typeface="Calibri" panose="020F0502020204030204" pitchFamily="34" charset="0"/>
                <a:cs typeface="Calibri" panose="020F0502020204030204" pitchFamily="34" charset="0"/>
              </a:rPr>
              <a:t> of Ar</a:t>
            </a:r>
            <a:r>
              <a:rPr lang="it-IT" sz="1400" b="0" i="1" u="none" strike="noStrike" baseline="30000" dirty="0">
                <a:effectLst/>
                <a:latin typeface="Calibri" panose="020F0502020204030204" pitchFamily="34" charset="0"/>
                <a:cs typeface="Calibri" panose="020F0502020204030204" pitchFamily="34" charset="0"/>
              </a:rPr>
              <a:t>2+</a:t>
            </a:r>
            <a:r>
              <a:rPr lang="it-IT" sz="1400" b="0" i="1" u="none" strike="noStrike" dirty="0">
                <a:effectLst/>
                <a:latin typeface="Calibri" panose="020F0502020204030204" pitchFamily="34" charset="0"/>
                <a:cs typeface="Calibri" panose="020F0502020204030204" pitchFamily="34" charset="0"/>
              </a:rPr>
              <a:t> in plasma, </a:t>
            </a:r>
            <a:r>
              <a:rPr lang="it-IT" sz="1400" b="0" i="1" u="none" strike="noStrike" dirty="0" err="1">
                <a:effectLst/>
                <a:latin typeface="Calibri" panose="020F0502020204030204" pitchFamily="34" charset="0"/>
                <a:cs typeface="Calibri" panose="020F0502020204030204" pitchFamily="34" charset="0"/>
              </a:rPr>
              <a:t>consistent</a:t>
            </a:r>
            <a:r>
              <a:rPr lang="it-IT" sz="1400" b="0" i="1" u="none" strike="noStrike" dirty="0">
                <a:effectLst/>
                <a:latin typeface="Calibri" panose="020F0502020204030204" pitchFamily="34" charset="0"/>
                <a:cs typeface="Calibri" panose="020F0502020204030204" pitchFamily="34" charset="0"/>
              </a:rPr>
              <a:t> with SOLPS-ITER </a:t>
            </a:r>
            <a:r>
              <a:rPr lang="it-IT" sz="1400" b="0" i="1" u="none" strike="noStrike" dirty="0" err="1">
                <a:effectLst/>
                <a:latin typeface="Calibri" panose="020F0502020204030204" pitchFamily="34" charset="0"/>
                <a:cs typeface="Calibri" panose="020F0502020204030204" pitchFamily="34" charset="0"/>
              </a:rPr>
              <a:t>results</a:t>
            </a:r>
            <a:endParaRPr lang="it-IT" sz="1400" b="0" i="1" u="none" strike="noStrike" dirty="0">
              <a:effectLst/>
              <a:latin typeface="Calibri" panose="020F0502020204030204" pitchFamily="34" charset="0"/>
              <a:cs typeface="Calibri" panose="020F0502020204030204" pitchFamily="34" charset="0"/>
            </a:endParaRPr>
          </a:p>
          <a:p>
            <a:pPr marL="0" lvl="3"/>
            <a:r>
              <a:rPr lang="it-IT" sz="1400" i="1" dirty="0">
                <a:latin typeface="Calibri" panose="020F0502020204030204" pitchFamily="34" charset="0"/>
                <a:cs typeface="Calibri" panose="020F0502020204030204" pitchFamily="34" charset="0"/>
              </a:rPr>
              <a:t>[</a:t>
            </a:r>
            <a:r>
              <a:rPr lang="it-IT" sz="1400" b="0" i="1" u="none" strike="noStrike" dirty="0">
                <a:effectLst/>
                <a:latin typeface="Calibri" panose="020F0502020204030204" pitchFamily="34" charset="0"/>
                <a:cs typeface="Calibri" panose="020F0502020204030204" pitchFamily="34" charset="0"/>
              </a:rPr>
              <a:t>M. Sala, et al., PPCF 62 (2020) 055005]</a:t>
            </a:r>
            <a:endParaRPr lang="en-US" sz="1400" i="1" dirty="0">
              <a:latin typeface="Calibri" panose="020F0502020204030204" pitchFamily="34" charset="0"/>
              <a:cs typeface="Calibri" panose="020F0502020204030204" pitchFamily="34" charset="0"/>
            </a:endParaRPr>
          </a:p>
        </p:txBody>
      </p:sp>
      <p:sp>
        <p:nvSpPr>
          <p:cNvPr id="10" name="CasellaDiTesto 8">
            <a:extLst>
              <a:ext uri="{FF2B5EF4-FFF2-40B4-BE49-F238E27FC236}">
                <a16:creationId xmlns:a16="http://schemas.microsoft.com/office/drawing/2014/main" id="{3B30362A-ED66-26F0-A609-B107C18D4DCB}"/>
              </a:ext>
            </a:extLst>
          </p:cNvPr>
          <p:cNvSpPr txBox="1"/>
          <p:nvPr/>
        </p:nvSpPr>
        <p:spPr bwMode="auto">
          <a:xfrm>
            <a:off x="8944432" y="5435838"/>
            <a:ext cx="3210795" cy="738664"/>
          </a:xfrm>
          <a:prstGeom prst="rect">
            <a:avLst/>
          </a:prstGeom>
          <a:noFill/>
        </p:spPr>
        <p:txBody>
          <a:bodyPr wrap="square">
            <a:spAutoFit/>
          </a:bodyPr>
          <a:lstStyle/>
          <a:p>
            <a:pPr marL="180000" lvl="3" indent="-180000">
              <a:buFont typeface="Arial" panose="020B0604020202020204" pitchFamily="34" charset="0"/>
              <a:buChar char="•"/>
            </a:pPr>
            <a:r>
              <a:rPr lang="it-IT" sz="1400" i="1" dirty="0">
                <a:latin typeface="Calibri" panose="020F0502020204030204" pitchFamily="34" charset="0"/>
                <a:cs typeface="Calibri" panose="020F0502020204030204" pitchFamily="34" charset="0"/>
              </a:rPr>
              <a:t>Y shows non-</a:t>
            </a:r>
            <a:r>
              <a:rPr lang="it-IT" sz="1400" i="1" dirty="0" err="1">
                <a:latin typeface="Calibri" panose="020F0502020204030204" pitchFamily="34" charset="0"/>
                <a:cs typeface="Calibri" panose="020F0502020204030204" pitchFamily="34" charset="0"/>
              </a:rPr>
              <a:t>decreasing</a:t>
            </a:r>
            <a:r>
              <a:rPr lang="it-IT" sz="1400" i="1" dirty="0">
                <a:latin typeface="Calibri" panose="020F0502020204030204" pitchFamily="34" charset="0"/>
                <a:cs typeface="Calibri" panose="020F0502020204030204" pitchFamily="34" charset="0"/>
              </a:rPr>
              <a:t> trend w/ </a:t>
            </a:r>
            <a:r>
              <a:rPr lang="el-GR" sz="1400" i="1" dirty="0">
                <a:latin typeface="Calibri" panose="020F0502020204030204" pitchFamily="34" charset="0"/>
                <a:cs typeface="Calibri" panose="020F0502020204030204" pitchFamily="34" charset="0"/>
              </a:rPr>
              <a:t>ρ</a:t>
            </a:r>
            <a:endParaRPr lang="it-IT" sz="1400" i="1" dirty="0">
              <a:latin typeface="Calibri" panose="020F0502020204030204" pitchFamily="34" charset="0"/>
              <a:cs typeface="Calibri" panose="020F0502020204030204" pitchFamily="34" charset="0"/>
            </a:endParaRPr>
          </a:p>
          <a:p>
            <a:pPr marL="180000" lvl="3" indent="-180000">
              <a:buFont typeface="Arial" panose="020B0604020202020204" pitchFamily="34" charset="0"/>
              <a:buChar char="•"/>
            </a:pPr>
            <a:r>
              <a:rPr lang="it-IT" sz="1400" i="1" dirty="0">
                <a:latin typeface="Calibri" panose="020F0502020204030204" pitchFamily="34" charset="0"/>
                <a:cs typeface="Calibri" panose="020F0502020204030204" pitchFamily="34" charset="0"/>
              </a:rPr>
              <a:t>Non-</a:t>
            </a:r>
            <a:r>
              <a:rPr lang="it-IT" sz="1400" i="1" dirty="0" err="1">
                <a:latin typeface="Calibri" panose="020F0502020204030204" pitchFamily="34" charset="0"/>
                <a:cs typeface="Calibri" panose="020F0502020204030204" pitchFamily="34" charset="0"/>
              </a:rPr>
              <a:t>negligible</a:t>
            </a:r>
            <a:r>
              <a:rPr lang="it-IT" sz="1400" i="1" dirty="0">
                <a:latin typeface="Calibri" panose="020F0502020204030204" pitchFamily="34" charset="0"/>
                <a:cs typeface="Calibri" panose="020F0502020204030204" pitchFamily="34" charset="0"/>
              </a:rPr>
              <a:t> </a:t>
            </a:r>
            <a:r>
              <a:rPr lang="it-IT" sz="1400" b="0" i="1" u="none" strike="noStrike" dirty="0" err="1">
                <a:effectLst/>
                <a:latin typeface="Calibri" panose="020F0502020204030204" pitchFamily="34" charset="0"/>
                <a:cs typeface="Calibri" panose="020F0502020204030204" pitchFamily="34" charset="0"/>
              </a:rPr>
              <a:t>dependence</a:t>
            </a:r>
            <a:r>
              <a:rPr lang="it-IT" sz="1400" b="0" i="1" u="none" strike="noStrike" dirty="0">
                <a:effectLst/>
                <a:latin typeface="Calibri" panose="020F0502020204030204" pitchFamily="34" charset="0"/>
                <a:cs typeface="Calibri" panose="020F0502020204030204" pitchFamily="34" charset="0"/>
              </a:rPr>
              <a:t> of Y on </a:t>
            </a:r>
            <a:r>
              <a:rPr lang="el-GR" sz="1400" i="1" dirty="0">
                <a:latin typeface="Calibri" panose="020F0502020204030204" pitchFamily="34" charset="0"/>
                <a:cs typeface="Calibri" panose="020F0502020204030204" pitchFamily="34" charset="0"/>
              </a:rPr>
              <a:t>ρ</a:t>
            </a:r>
            <a:r>
              <a:rPr lang="it-IT" sz="1400" i="1" dirty="0">
                <a:latin typeface="Calibri" panose="020F0502020204030204" pitchFamily="34" charset="0"/>
                <a:cs typeface="Calibri" panose="020F0502020204030204" pitchFamily="34" charset="0"/>
              </a:rPr>
              <a:t> </a:t>
            </a:r>
            <a:r>
              <a:rPr lang="it-IT" sz="1400" i="1" dirty="0" err="1">
                <a:latin typeface="Calibri" panose="020F0502020204030204" pitchFamily="34" charset="0"/>
                <a:cs typeface="Calibri" panose="020F0502020204030204" pitchFamily="34" charset="0"/>
              </a:rPr>
              <a:t>w</a:t>
            </a:r>
            <a:r>
              <a:rPr lang="it-IT" sz="1400" i="1" dirty="0">
                <a:latin typeface="Calibri" panose="020F0502020204030204" pitchFamily="34" charset="0"/>
                <a:cs typeface="Calibri" panose="020F0502020204030204" pitchFamily="34" charset="0"/>
              </a:rPr>
              <a:t>/ </a:t>
            </a:r>
            <a:r>
              <a:rPr lang="it-IT" sz="1400" i="1" dirty="0" err="1">
                <a:latin typeface="Calibri" panose="020F0502020204030204" pitchFamily="34" charset="0"/>
                <a:cs typeface="Calibri" panose="020F0502020204030204" pitchFamily="34" charset="0"/>
              </a:rPr>
              <a:t>increasing</a:t>
            </a:r>
            <a:r>
              <a:rPr lang="it-IT" sz="1400" i="1" dirty="0">
                <a:latin typeface="Calibri" panose="020F0502020204030204" pitchFamily="34" charset="0"/>
                <a:cs typeface="Calibri" panose="020F0502020204030204" pitchFamily="34" charset="0"/>
              </a:rPr>
              <a:t> </a:t>
            </a:r>
            <a:r>
              <a:rPr lang="it-IT" sz="1400" i="1" dirty="0" err="1">
                <a:latin typeface="Calibri" panose="020F0502020204030204" pitchFamily="34" charset="0"/>
                <a:cs typeface="Calibri" panose="020F0502020204030204" pitchFamily="34" charset="0"/>
              </a:rPr>
              <a:t>E</a:t>
            </a:r>
            <a:r>
              <a:rPr lang="it-IT" sz="1400" i="1" baseline="-25000" dirty="0" err="1">
                <a:latin typeface="Calibri" panose="020F0502020204030204" pitchFamily="34" charset="0"/>
                <a:cs typeface="Calibri" panose="020F0502020204030204" pitchFamily="34" charset="0"/>
              </a:rPr>
              <a:t>kin</a:t>
            </a:r>
            <a:endParaRPr lang="el-GR" sz="1400" i="1" baseline="-25000" dirty="0">
              <a:latin typeface="Calibri" panose="020F0502020204030204" pitchFamily="34" charset="0"/>
              <a:cs typeface="Calibri" panose="020F0502020204030204" pitchFamily="34" charset="0"/>
            </a:endParaRPr>
          </a:p>
        </p:txBody>
      </p:sp>
      <p:pic>
        <p:nvPicPr>
          <p:cNvPr id="11" name="Immagine 9" descr="Immagine che contiene schermata, linea, testo, Policromia&#10;&#10;Descrizione generata automaticamente">
            <a:extLst>
              <a:ext uri="{FF2B5EF4-FFF2-40B4-BE49-F238E27FC236}">
                <a16:creationId xmlns:a16="http://schemas.microsoft.com/office/drawing/2014/main" id="{CA7BBAD2-31BF-541A-1EEE-D3BB48798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012" y="2650900"/>
            <a:ext cx="3561600" cy="2671200"/>
          </a:xfrm>
          <a:prstGeom prst="rect">
            <a:avLst/>
          </a:prstGeom>
        </p:spPr>
      </p:pic>
      <p:sp>
        <p:nvSpPr>
          <p:cNvPr id="15" name="TextBox 14">
            <a:extLst>
              <a:ext uri="{FF2B5EF4-FFF2-40B4-BE49-F238E27FC236}">
                <a16:creationId xmlns:a16="http://schemas.microsoft.com/office/drawing/2014/main" id="{7A6D5894-EC95-556D-1FF0-C7D45AB6FB4F}"/>
              </a:ext>
            </a:extLst>
          </p:cNvPr>
          <p:cNvSpPr txBox="1"/>
          <p:nvPr/>
        </p:nvSpPr>
        <p:spPr bwMode="auto">
          <a:xfrm>
            <a:off x="10660812" y="6174502"/>
            <a:ext cx="1502334" cy="338554"/>
          </a:xfrm>
          <a:prstGeom prst="rect">
            <a:avLst/>
          </a:prstGeom>
          <a:noFill/>
        </p:spPr>
        <p:txBody>
          <a:bodyPr wrap="none" rtlCol="0">
            <a:spAutoFit/>
          </a:bodyPr>
          <a:lstStyle/>
          <a:p>
            <a:r>
              <a:rPr lang="fi-FI" sz="1600" b="1" dirty="0"/>
              <a:t>A. Uccello et al.</a:t>
            </a:r>
          </a:p>
        </p:txBody>
      </p:sp>
      <p:sp>
        <p:nvSpPr>
          <p:cNvPr id="2" name="Textfeld 4">
            <a:extLst>
              <a:ext uri="{FF2B5EF4-FFF2-40B4-BE49-F238E27FC236}">
                <a16:creationId xmlns:a16="http://schemas.microsoft.com/office/drawing/2014/main" id="{607A9236-CBCF-16AE-5E5D-C6D95B47FF77}"/>
              </a:ext>
            </a:extLst>
          </p:cNvPr>
          <p:cNvSpPr txBox="1"/>
          <p:nvPr/>
        </p:nvSpPr>
        <p:spPr>
          <a:xfrm>
            <a:off x="107504" y="2233172"/>
            <a:ext cx="5099610" cy="2831544"/>
          </a:xfrm>
          <a:prstGeom prst="rect">
            <a:avLst/>
          </a:prstGeom>
          <a:noFill/>
          <a:ln w="12700">
            <a:noFill/>
          </a:ln>
        </p:spPr>
        <p:txBody>
          <a:bodyPr wrap="square" rtlCol="0">
            <a:spAutoFit/>
          </a:bodyPr>
          <a:lstStyle/>
          <a:p>
            <a:pPr marL="285750" lvl="1" indent="-285750">
              <a:spcBef>
                <a:spcPts val="500"/>
              </a:spcBef>
              <a:buFont typeface="Wingdings" panose="05000000000000000000" pitchFamily="2" charset="2"/>
              <a:buChar char="§"/>
            </a:pPr>
            <a:r>
              <a:rPr lang="en-US" sz="1400" b="1" dirty="0">
                <a:solidFill>
                  <a:srgbClr val="FF0000"/>
                </a:solidFill>
                <a:latin typeface="Calibri" panose="020F0502020204030204" pitchFamily="34" charset="0"/>
                <a:cs typeface="Calibri" panose="020F0502020204030204" pitchFamily="34" charset="0"/>
              </a:rPr>
              <a:t>Study 1:</a:t>
            </a:r>
            <a:r>
              <a:rPr lang="en-US" sz="1400" dirty="0">
                <a:latin typeface="Calibri" panose="020F0502020204030204" pitchFamily="34" charset="0"/>
                <a:cs typeface="Calibri" panose="020F0502020204030204" pitchFamily="34" charset="0"/>
              </a:rPr>
              <a:t> </a:t>
            </a:r>
            <a:r>
              <a:rPr lang="it-IT" sz="1400" b="0" i="0" u="sng" strike="noStrike" dirty="0">
                <a:solidFill>
                  <a:srgbClr val="0070C0"/>
                </a:solidFill>
                <a:effectLst/>
                <a:latin typeface="Calibri" panose="020F0502020204030204" pitchFamily="34" charset="0"/>
                <a:cs typeface="Calibri" panose="020F0502020204030204" pitchFamily="34" charset="0"/>
              </a:rPr>
              <a:t>impact of plasma </a:t>
            </a:r>
            <a:r>
              <a:rPr lang="it-IT" sz="1400" b="0" i="0" u="sng" strike="noStrike" dirty="0" err="1">
                <a:solidFill>
                  <a:srgbClr val="0070C0"/>
                </a:solidFill>
                <a:effectLst/>
                <a:latin typeface="Calibri" panose="020F0502020204030204" pitchFamily="34" charset="0"/>
                <a:cs typeface="Calibri" panose="020F0502020204030204" pitchFamily="34" charset="0"/>
              </a:rPr>
              <a:t>flux</a:t>
            </a:r>
            <a:r>
              <a:rPr lang="it-IT" sz="1400" b="0" i="0" u="sng" strike="noStrike" dirty="0">
                <a:solidFill>
                  <a:srgbClr val="0070C0"/>
                </a:solidFill>
                <a:effectLst/>
                <a:latin typeface="Calibri" panose="020F0502020204030204" pitchFamily="34" charset="0"/>
                <a:cs typeface="Calibri" panose="020F0502020204030204" pitchFamily="34" charset="0"/>
              </a:rPr>
              <a:t> on </a:t>
            </a:r>
            <a:r>
              <a:rPr lang="it-IT" sz="1400" b="0" i="0" u="sng" strike="noStrike" dirty="0" err="1">
                <a:solidFill>
                  <a:srgbClr val="0070C0"/>
                </a:solidFill>
                <a:effectLst/>
                <a:latin typeface="Calibri" panose="020F0502020204030204" pitchFamily="34" charset="0"/>
                <a:cs typeface="Calibri" panose="020F0502020204030204" pitchFamily="34" charset="0"/>
              </a:rPr>
              <a:t>erosion</a:t>
            </a:r>
            <a:r>
              <a:rPr lang="it-IT" sz="1400" b="0" i="0" u="sng" strike="noStrike" dirty="0">
                <a:solidFill>
                  <a:srgbClr val="0070C0"/>
                </a:solidFill>
                <a:effectLst/>
                <a:latin typeface="Calibri" panose="020F0502020204030204" pitchFamily="34" charset="0"/>
                <a:cs typeface="Calibri" panose="020F0502020204030204" pitchFamily="34" charset="0"/>
              </a:rPr>
              <a:t> of </a:t>
            </a:r>
            <a:r>
              <a:rPr lang="it-IT" sz="1400" b="0" i="0" u="sng" strike="noStrike" dirty="0" err="1">
                <a:solidFill>
                  <a:srgbClr val="0070C0"/>
                </a:solidFill>
                <a:effectLst/>
                <a:latin typeface="Calibri" panose="020F0502020204030204" pitchFamily="34" charset="0"/>
                <a:cs typeface="Calibri" panose="020F0502020204030204" pitchFamily="34" charset="0"/>
              </a:rPr>
              <a:t>different</a:t>
            </a:r>
            <a:r>
              <a:rPr lang="it-IT" sz="1400" b="0" i="0" u="sng" strike="noStrike" dirty="0">
                <a:solidFill>
                  <a:srgbClr val="0070C0"/>
                </a:solidFill>
                <a:effectLst/>
                <a:latin typeface="Calibri" panose="020F0502020204030204" pitchFamily="34" charset="0"/>
                <a:cs typeface="Calibri" panose="020F0502020204030204" pitchFamily="34" charset="0"/>
              </a:rPr>
              <a:t> W model systems in cross-machine </a:t>
            </a:r>
            <a:r>
              <a:rPr lang="it-IT" sz="1400" b="0" i="0" u="sng" strike="noStrike" dirty="0" err="1">
                <a:solidFill>
                  <a:srgbClr val="0070C0"/>
                </a:solidFill>
                <a:effectLst/>
                <a:latin typeface="Calibri" panose="020F0502020204030204" pitchFamily="34" charset="0"/>
                <a:cs typeface="Calibri" panose="020F0502020204030204" pitchFamily="34" charset="0"/>
              </a:rPr>
              <a:t>experiments</a:t>
            </a:r>
            <a:endParaRPr lang="en-US" sz="1400" b="0" i="0" u="sng" strike="noStrike" dirty="0">
              <a:solidFill>
                <a:srgbClr val="0070C0"/>
              </a:solidFill>
              <a:effectLst/>
              <a:latin typeface="Calibri" panose="020F0502020204030204" pitchFamily="34" charset="0"/>
              <a:cs typeface="Calibri" panose="020F0502020204030204" pitchFamily="34" charset="0"/>
            </a:endParaRPr>
          </a:p>
          <a:p>
            <a:pPr marL="465750" lvl="1" indent="-285750">
              <a:spcBef>
                <a:spcPts val="200"/>
              </a:spcBef>
              <a:buFont typeface="Arial" panose="020B0604020202020204" pitchFamily="34" charset="0"/>
              <a:buChar char="•"/>
            </a:pPr>
            <a:r>
              <a:rPr lang="en-US" sz="1400" dirty="0"/>
              <a:t>Ready for exposing available W samples to </a:t>
            </a:r>
            <a:r>
              <a:rPr lang="en-US" sz="1400" dirty="0" err="1"/>
              <a:t>Ar</a:t>
            </a:r>
            <a:r>
              <a:rPr lang="en-US" sz="1400" dirty="0"/>
              <a:t> plasma. </a:t>
            </a:r>
            <a:r>
              <a:rPr lang="en-US" sz="1400" i="1" dirty="0">
                <a:solidFill>
                  <a:srgbClr val="FF0000"/>
                </a:solidFill>
              </a:rPr>
              <a:t>Exposure conditions TBD soon w/ PSI-2 and MAGN</a:t>
            </a:r>
            <a:r>
              <a:rPr lang="en-US" sz="1400" i="1" dirty="0">
                <a:solidFill>
                  <a:srgbClr val="FF0000"/>
                </a:solidFill>
                <a:latin typeface="Calibri" panose="020F0502020204030204" pitchFamily="34" charset="0"/>
                <a:cs typeface="Calibri" panose="020F0502020204030204" pitchFamily="34" charset="0"/>
              </a:rPr>
              <a:t>UM-PSI colleagues</a:t>
            </a:r>
          </a:p>
          <a:p>
            <a:pPr marL="465750" lvl="2"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Exposure of </a:t>
            </a:r>
            <a:r>
              <a:rPr lang="en-US" sz="1400" dirty="0" err="1">
                <a:latin typeface="Calibri" panose="020F0502020204030204" pitchFamily="34" charset="0"/>
                <a:cs typeface="Calibri" panose="020F0502020204030204" pitchFamily="34" charset="0"/>
              </a:rPr>
              <a:t>W</a:t>
            </a:r>
            <a:r>
              <a:rPr lang="en-US" sz="1400" baseline="-25000" dirty="0" err="1">
                <a:latin typeface="Calibri" panose="020F0502020204030204" pitchFamily="34" charset="0"/>
                <a:cs typeface="Calibri" panose="020F0502020204030204" pitchFamily="34" charset="0"/>
              </a:rPr>
              <a:t>bulk</a:t>
            </a:r>
            <a:r>
              <a:rPr lang="en-US" sz="1400" dirty="0">
                <a:latin typeface="Calibri" panose="020F0502020204030204" pitchFamily="34" charset="0"/>
                <a:cs typeface="Calibri" panose="020F0502020204030204" pitchFamily="34" charset="0"/>
              </a:rPr>
              <a:t> sample already carried out to </a:t>
            </a:r>
            <a:r>
              <a:rPr lang="it-IT" sz="1400" b="0" i="0" u="none" strike="noStrike" dirty="0" err="1">
                <a:effectLst/>
                <a:latin typeface="Calibri" panose="020F0502020204030204" pitchFamily="34" charset="0"/>
                <a:cs typeface="Calibri" panose="020F0502020204030204" pitchFamily="34" charset="0"/>
              </a:rPr>
              <a:t>understand</a:t>
            </a:r>
            <a:r>
              <a:rPr lang="it-IT" sz="1400" b="0" i="0" u="none" strike="noStrike" dirty="0">
                <a:effectLst/>
                <a:latin typeface="Calibri" panose="020F0502020204030204" pitchFamily="34" charset="0"/>
                <a:cs typeface="Calibri" panose="020F0502020204030204" pitchFamily="34" charset="0"/>
              </a:rPr>
              <a:t> </a:t>
            </a:r>
            <a:r>
              <a:rPr lang="it-IT" sz="1400" b="0" i="0" u="none" strike="noStrike" dirty="0" err="1">
                <a:effectLst/>
                <a:latin typeface="Calibri" panose="020F0502020204030204" pitchFamily="34" charset="0"/>
                <a:cs typeface="Calibri" panose="020F0502020204030204" pitchFamily="34" charset="0"/>
              </a:rPr>
              <a:t>if</a:t>
            </a:r>
            <a:r>
              <a:rPr lang="it-IT" sz="1400" b="0" i="0" u="none" strike="noStrike" dirty="0">
                <a:effectLst/>
                <a:latin typeface="Calibri" panose="020F0502020204030204" pitchFamily="34" charset="0"/>
                <a:cs typeface="Calibri" panose="020F0502020204030204" pitchFamily="34" charset="0"/>
              </a:rPr>
              <a:t> Ar</a:t>
            </a:r>
            <a:r>
              <a:rPr lang="it-IT" sz="1400" b="0" i="0" u="none" strike="noStrike" baseline="30000" dirty="0">
                <a:effectLst/>
                <a:latin typeface="Calibri" panose="020F0502020204030204" pitchFamily="34" charset="0"/>
                <a:cs typeface="Calibri" panose="020F0502020204030204" pitchFamily="34" charset="0"/>
              </a:rPr>
              <a:t>2+</a:t>
            </a:r>
            <a:r>
              <a:rPr lang="it-IT" sz="1400" b="0" i="0" u="none" strike="noStrike" dirty="0">
                <a:effectLst/>
                <a:latin typeface="Calibri" panose="020F0502020204030204" pitchFamily="34" charset="0"/>
                <a:cs typeface="Calibri" panose="020F0502020204030204" pitchFamily="34" charset="0"/>
              </a:rPr>
              <a:t> plays a </a:t>
            </a:r>
            <a:r>
              <a:rPr lang="it-IT" sz="1400" b="0" i="0" u="none" strike="noStrike" dirty="0" err="1">
                <a:effectLst/>
                <a:latin typeface="Calibri" panose="020F0502020204030204" pitchFamily="34" charset="0"/>
                <a:cs typeface="Calibri" panose="020F0502020204030204" pitchFamily="34" charset="0"/>
              </a:rPr>
              <a:t>significant</a:t>
            </a:r>
            <a:r>
              <a:rPr lang="it-IT" sz="1400" b="0" i="0" u="none" strike="noStrike" dirty="0">
                <a:effectLst/>
                <a:latin typeface="Calibri" panose="020F0502020204030204" pitchFamily="34" charset="0"/>
                <a:cs typeface="Calibri" panose="020F0502020204030204" pitchFamily="34" charset="0"/>
              </a:rPr>
              <a:t> </a:t>
            </a:r>
            <a:r>
              <a:rPr lang="it-IT" sz="1400" b="0" i="0" u="none" strike="noStrike" dirty="0" err="1">
                <a:effectLst/>
                <a:latin typeface="Calibri" panose="020F0502020204030204" pitchFamily="34" charset="0"/>
                <a:cs typeface="Calibri" panose="020F0502020204030204" pitchFamily="34" charset="0"/>
              </a:rPr>
              <a:t>role</a:t>
            </a:r>
            <a:r>
              <a:rPr lang="it-IT" sz="1400" b="0" i="0" u="none" strike="noStrike" dirty="0">
                <a:effectLst/>
                <a:latin typeface="Calibri" panose="020F0502020204030204" pitchFamily="34" charset="0"/>
                <a:cs typeface="Calibri" panose="020F0502020204030204" pitchFamily="34" charset="0"/>
              </a:rPr>
              <a:t> in the </a:t>
            </a:r>
            <a:r>
              <a:rPr lang="it-IT" sz="1400" b="0" i="0" u="none" strike="noStrike" dirty="0" err="1">
                <a:effectLst/>
                <a:latin typeface="Calibri" panose="020F0502020204030204" pitchFamily="34" charset="0"/>
                <a:cs typeface="Calibri" panose="020F0502020204030204" pitchFamily="34" charset="0"/>
              </a:rPr>
              <a:t>experiment</a:t>
            </a:r>
            <a:endParaRPr lang="it-IT" sz="1400" b="0" i="0" u="none" strike="noStrike" dirty="0">
              <a:effectLst/>
              <a:latin typeface="Calibri" panose="020F0502020204030204" pitchFamily="34" charset="0"/>
              <a:cs typeface="Calibri" panose="020F0502020204030204" pitchFamily="34" charset="0"/>
            </a:endParaRPr>
          </a:p>
          <a:p>
            <a:pPr marL="285750" lvl="1" indent="-285750">
              <a:spcBef>
                <a:spcPts val="1000"/>
              </a:spcBef>
              <a:buFont typeface="Wingdings" panose="05000000000000000000" pitchFamily="2" charset="2"/>
              <a:buChar char="§"/>
            </a:pPr>
            <a:r>
              <a:rPr lang="en-US" sz="1400" b="1" dirty="0">
                <a:solidFill>
                  <a:srgbClr val="FF0000"/>
                </a:solidFill>
              </a:rPr>
              <a:t>Study 2:</a:t>
            </a:r>
            <a:r>
              <a:rPr lang="en-US" sz="1400" dirty="0"/>
              <a:t> </a:t>
            </a:r>
            <a:r>
              <a:rPr lang="en-US" sz="1400" u="sng" dirty="0">
                <a:solidFill>
                  <a:srgbClr val="0070C0"/>
                </a:solidFill>
              </a:rPr>
              <a:t>studying erosion of W layers w/ different mass density</a:t>
            </a:r>
          </a:p>
          <a:p>
            <a:pPr marL="465750" lvl="1" indent="-285750">
              <a:buFont typeface="Arial" panose="020B0604020202020204" pitchFamily="34" charset="0"/>
              <a:buChar char="•"/>
            </a:pPr>
            <a:r>
              <a:rPr lang="en-US" sz="1400" dirty="0" err="1"/>
              <a:t>Ar</a:t>
            </a:r>
            <a:r>
              <a:rPr lang="en-US" sz="1400" dirty="0"/>
              <a:t> plasma exposure of compact W layers w/ different mass density </a:t>
            </a:r>
            <a:r>
              <a:rPr lang="en-US" sz="1400" b="1" i="1" dirty="0"/>
              <a:t>(50-90% of bulk W)</a:t>
            </a:r>
            <a:r>
              <a:rPr lang="en-US" sz="1400" dirty="0"/>
              <a:t> deposited on Si: </a:t>
            </a:r>
            <a:r>
              <a:rPr lang="en-US" sz="1400" b="1" i="1" dirty="0">
                <a:solidFill>
                  <a:srgbClr val="00B050"/>
                </a:solidFill>
              </a:rPr>
              <a:t>done</a:t>
            </a:r>
            <a:endParaRPr lang="en-US" sz="1400" i="1" dirty="0"/>
          </a:p>
          <a:p>
            <a:pPr marL="465750" lvl="2" indent="-285750">
              <a:buFont typeface="Arial" panose="020B0604020202020204" pitchFamily="34" charset="0"/>
              <a:buChar char="•"/>
            </a:pPr>
            <a:r>
              <a:rPr lang="en-US" sz="1400" dirty="0"/>
              <a:t>Y from mass loss and topography by AFM: </a:t>
            </a:r>
            <a:r>
              <a:rPr lang="en-US" sz="1400" b="1" i="1" dirty="0">
                <a:solidFill>
                  <a:srgbClr val="00B050"/>
                </a:solidFill>
              </a:rPr>
              <a:t>done</a:t>
            </a:r>
            <a:endParaRPr lang="en-US" sz="1400" i="1" dirty="0"/>
          </a:p>
          <a:p>
            <a:pPr marL="465750" lvl="2" indent="-285750">
              <a:buFont typeface="Arial" panose="020B0604020202020204" pitchFamily="34" charset="0"/>
              <a:buChar char="•"/>
            </a:pPr>
            <a:r>
              <a:rPr lang="en-US" sz="1400" dirty="0"/>
              <a:t>Y from thickness loss and surface structure by SEM: </a:t>
            </a:r>
            <a:r>
              <a:rPr lang="en-US" sz="1400" b="1" i="1" dirty="0">
                <a:solidFill>
                  <a:srgbClr val="0070C0"/>
                </a:solidFill>
              </a:rPr>
              <a:t>ongoing</a:t>
            </a:r>
            <a:r>
              <a:rPr lang="en-US" sz="1200" dirty="0"/>
              <a:t> </a:t>
            </a:r>
            <a:endParaRPr lang="en-US" sz="12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3961086"/>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37432</TotalTime>
  <Words>12520</Words>
  <Application>Microsoft Office PowerPoint</Application>
  <DocSecurity>0</DocSecurity>
  <PresentationFormat>Widescreen</PresentationFormat>
  <Paragraphs>1491</Paragraphs>
  <Slides>60</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8" baseType="lpstr">
      <vt:lpstr>Aptos Narrow</vt:lpstr>
      <vt:lpstr>Arial</vt:lpstr>
      <vt:lpstr>Calibri</vt:lpstr>
      <vt:lpstr>Symbol</vt:lpstr>
      <vt:lpstr>Times New Roman</vt:lpstr>
      <vt:lpstr>Wingdings</vt:lpstr>
      <vt:lpstr>EUROfusion.1line_5_3_2019</vt:lpstr>
      <vt:lpstr>Graph</vt:lpstr>
      <vt:lpstr>SP B status report 2024</vt:lpstr>
      <vt:lpstr>Introduction and original plans of SP B in 2024</vt:lpstr>
      <vt:lpstr>Where are we with the SP B activities?</vt:lpstr>
      <vt:lpstr>SP B highlights up to now</vt:lpstr>
      <vt:lpstr>SP B milestones in 2024</vt:lpstr>
      <vt:lpstr>PowerPoint Presentation</vt:lpstr>
      <vt:lpstr>SP B.1 deliverables in 2024</vt:lpstr>
      <vt:lpstr>SP B.1: Erosion rates of W model systems by Ar (DIFFER)</vt:lpstr>
      <vt:lpstr>SP B.1: Erosion rates of W model systems in Ar plasmas in GyM (ENEA)</vt:lpstr>
      <vt:lpstr>SP B.1: Spectroscopic studies of W sputtering in PSI-2 (FZJ)</vt:lpstr>
      <vt:lpstr>SP B.1: Erosion studies of B and W layers in PSI-2 (FZJ) SP B.3: Surface modifications of PSI-2 samples (FZJ) </vt:lpstr>
      <vt:lpstr>SP B.1: In situ boron layer deposition by Pulsed Laser Deposition and erosion in Magnum-PSI (DIFFER)</vt:lpstr>
      <vt:lpstr>SP B.1: Erosion rates of B model systems in D plasmas in GyM (ENEA)</vt:lpstr>
      <vt:lpstr>SP B.1: Experimental investigation of fluence stability of NCW structures (ÖAW)</vt:lpstr>
      <vt:lpstr>SP B.1: Influence of dust impacts on W coatings (ENEA)</vt:lpstr>
      <vt:lpstr>SP B.4: Microscopy investigations of W coatings following dust impacts (IPPLM)</vt:lpstr>
      <vt:lpstr>PowerPoint Presentation</vt:lpstr>
      <vt:lpstr>SP B.2 deliverables in 2024</vt:lpstr>
      <vt:lpstr>SP B.3 deliverables in 2024</vt:lpstr>
      <vt:lpstr>SP B.2: WEST analyses – coordination activities in 2024 (CEA)</vt:lpstr>
      <vt:lpstr>SP B.2: WEST analyses – deposits after the high-fluence campaign (CEA)</vt:lpstr>
      <vt:lpstr>SP B.2: Analyses of WEST marker tiles (MPG) SP B.3: Post-exposure measurements of WEST PFUs (MPG)</vt:lpstr>
      <vt:lpstr>SP B.3: LIBS/GDOES/SIMS comparative study (IAP) SP B.3: LIBS/GDOES/SIMS comparative study (VTT, UT)</vt:lpstr>
      <vt:lpstr>SP B.2: Deposition profiles of He and B on PFUs after WEST Phase 1 operations (RBI) SP B.2: Microscopy investigations of He-exposed PFUs after WEST Phase 1 (CEA)</vt:lpstr>
      <vt:lpstr>SP B.3: Composition and fuel content of layers on WEST samples (IST) SP B.3: Composition and fuel content of layers on WEST samples  (JSI)</vt:lpstr>
      <vt:lpstr>SP B.3: Surface modifications of WEST C5 marker-tile samples (IPPLM)</vt:lpstr>
      <vt:lpstr>SP B.3: Surface modifications of WEST monoblock samples (NCSRD)</vt:lpstr>
      <vt:lpstr>SP B.3: Composition and fuel content of layers on WEST samples (VR)</vt:lpstr>
      <vt:lpstr>SP B.2: Pre-analyses of AUG tiles and samples (MPG) SP B.2: Deposition profiles of B and D on AUG samples (VTT)</vt:lpstr>
      <vt:lpstr>SP B.3: Post exposure analyses of W monoblocks from MAGNUM-PSI (MPG) SP B.3: Compositional analyses of W reference layers exposed in linear devices (RBI)</vt:lpstr>
      <vt:lpstr>SP B.2: Analysis of samples following boronizations on W7-X (MPG) SP B.2: Analysis of samples from OP2 plasmas on W7-X (FZJ)</vt:lpstr>
      <vt:lpstr>SP B.3: Post-exposure measurements of W7-X PFUs (MPG) SP B.3: Analysis of samples originating from different W7-X campaigns (FZJ)</vt:lpstr>
      <vt:lpstr>SP B.3: Depth profiles of selected B or W+B layers (CIEMAT)</vt:lpstr>
      <vt:lpstr>PowerPoint Presentation</vt:lpstr>
      <vt:lpstr>SP B.4 deliverables in 2024</vt:lpstr>
      <vt:lpstr>SP B.4: Production of W and B reference coatings (ENEA)</vt:lpstr>
      <vt:lpstr>SP B.4: Production of W reference coatings (IAP)</vt:lpstr>
      <vt:lpstr>SP B.4: Impact of roughness on fuel retention by ion implantation (IST)</vt:lpstr>
      <vt:lpstr>SP B.4: Production of W and B reference coatings (ENEA)</vt:lpstr>
      <vt:lpstr>SP B.4: Production of B reference coatings (IAP)</vt:lpstr>
      <vt:lpstr>SP B.4: Production and characterization of B reference coatings (FZJ)</vt:lpstr>
      <vt:lpstr>SP B.4: Production and analysis of B-containing samples (VR)</vt:lpstr>
      <vt:lpstr>SP B.4: Raman analyses of selected B reference samples (CEA) SP B.4: SEM and SIMS analyses of selected B and W reference samples (CIEMAT)</vt:lpstr>
      <vt:lpstr>SP B.4: XPS and TDS analyses of selected B reference samples (JSI) SP B.4: SIMS measurements of selected B and W reference samples (VTT)</vt:lpstr>
      <vt:lpstr>SP B.4: Ion-beam and structural analyses of selected B reference samples (NCSRD) SP B.4: TOF-ERDA analyses of selected B and W reference samples (RBI)</vt:lpstr>
      <vt:lpstr>PowerPoint Presentation</vt:lpstr>
      <vt:lpstr>SP B.5 deliverables in 2024</vt:lpstr>
      <vt:lpstr>SP B.5: Production of W dust in the presence of water leaks (IAP)</vt:lpstr>
      <vt:lpstr>SP B.5: Production of B dust using magnetron sputtering (IAP)</vt:lpstr>
      <vt:lpstr>SP B.5: Production of B and W dust using arcing (IAP)</vt:lpstr>
      <vt:lpstr>SP B.5: Dust studies on AUG, WEST, W7-X, and in a lab device (MPG)</vt:lpstr>
      <vt:lpstr>SP B.5: Overview of dust remobilization studies (VR)</vt:lpstr>
      <vt:lpstr>SP B.5: Overview of dust remobilization studies (VR)</vt:lpstr>
      <vt:lpstr>SP B.5: Fracture and strength properties of B and W reference layers on W (UKAEA)</vt:lpstr>
      <vt:lpstr>SP B.5: Ion-beam analyses of dust samples (VR)</vt:lpstr>
      <vt:lpstr>SP B.5: Characterization of dust originating from WEST (CEA)</vt:lpstr>
      <vt:lpstr>SP B.5: Ion-beam analyses of dust from AUG, WEST, and W7-X (RBI) SP B.5: Microscopy and LIBS analyses of dust from AUG, WEST, and W7-X (FZJ)</vt:lpstr>
      <vt:lpstr>PowerPoint Presentation</vt:lpstr>
      <vt:lpstr>SP B.6 deliverables in 2024</vt:lpstr>
      <vt:lpstr>Concluding remarks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Hakola Antti</cp:lastModifiedBy>
  <cp:revision>31</cp:revision>
  <dcterms:created xsi:type="dcterms:W3CDTF">2023-11-15T09:40:03Z</dcterms:created>
  <dcterms:modified xsi:type="dcterms:W3CDTF">2024-11-21T09:38:13Z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