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6"/>
  </p:notesMasterIdLst>
  <p:sldIdLst>
    <p:sldId id="256" r:id="rId5"/>
    <p:sldId id="2010" r:id="rId6"/>
    <p:sldId id="2011" r:id="rId7"/>
    <p:sldId id="2012" r:id="rId8"/>
    <p:sldId id="269" r:id="rId9"/>
    <p:sldId id="2013" r:id="rId10"/>
    <p:sldId id="274" r:id="rId11"/>
    <p:sldId id="270" r:id="rId12"/>
    <p:sldId id="271" r:id="rId13"/>
    <p:sldId id="272" r:id="rId14"/>
    <p:sldId id="273" r:id="rId15"/>
    <p:sldId id="281" r:id="rId16"/>
    <p:sldId id="276" r:id="rId17"/>
    <p:sldId id="279" r:id="rId18"/>
    <p:sldId id="2005" r:id="rId19"/>
    <p:sldId id="292" r:id="rId20"/>
    <p:sldId id="280" r:id="rId21"/>
    <p:sldId id="294" r:id="rId22"/>
    <p:sldId id="293" r:id="rId23"/>
    <p:sldId id="291" r:id="rId24"/>
    <p:sldId id="282" r:id="rId25"/>
    <p:sldId id="283" r:id="rId26"/>
    <p:sldId id="268" r:id="rId27"/>
    <p:sldId id="275" r:id="rId28"/>
    <p:sldId id="284" r:id="rId29"/>
    <p:sldId id="285" r:id="rId30"/>
    <p:sldId id="286" r:id="rId31"/>
    <p:sldId id="287" r:id="rId32"/>
    <p:sldId id="288" r:id="rId33"/>
    <p:sldId id="289" r:id="rId34"/>
    <p:sldId id="200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97" autoAdjust="0"/>
    <p:restoredTop sz="95865"/>
  </p:normalViewPr>
  <p:slideViewPr>
    <p:cSldViewPr snapToGrid="0">
      <p:cViewPr>
        <p:scale>
          <a:sx n="115" d="100"/>
          <a:sy n="115" d="100"/>
        </p:scale>
        <p:origin x="624" y="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1AFBC6-B0DB-394E-AF45-CB36DA2A7FA0}" type="datetimeFigureOut">
              <a:rPr lang="en-US" smtClean="0"/>
              <a:t>11/19/24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533AB9-1DCA-FF40-9465-C9AD259681A8}" type="slidenum">
              <a:rPr lang="en-US" smtClean="0"/>
              <a:t>‹#›</a:t>
            </a:fld>
            <a:endParaRPr lang="en-US"/>
          </a:p>
        </p:txBody>
      </p:sp>
    </p:spTree>
    <p:extLst>
      <p:ext uri="{BB962C8B-B14F-4D97-AF65-F5344CB8AC3E}">
        <p14:creationId xmlns:p14="http://schemas.microsoft.com/office/powerpoint/2010/main" val="2326889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solidFill>
                  <a:schemeClr val="tx1">
                    <a:lumMod val="65000"/>
                    <a:lumOff val="35000"/>
                  </a:schemeClr>
                </a:solidFill>
              </a:rPr>
              <a:t>Y. Yamamura, H. Tawara, “Atomic Data and </a:t>
            </a:r>
            <a:r>
              <a:rPr lang="en-US" sz="1200" dirty="0" err="1">
                <a:solidFill>
                  <a:schemeClr val="tx1">
                    <a:lumMod val="65000"/>
                    <a:lumOff val="35000"/>
                  </a:schemeClr>
                </a:solidFill>
              </a:rPr>
              <a:t>Nucl</a:t>
            </a:r>
            <a:r>
              <a:rPr lang="en-US" sz="1200" dirty="0">
                <a:solidFill>
                  <a:schemeClr val="tx1">
                    <a:lumMod val="65000"/>
                    <a:lumOff val="35000"/>
                  </a:schemeClr>
                </a:solidFill>
              </a:rPr>
              <a:t>. Data Tables” 62, 149–253 (1996)</a:t>
            </a:r>
          </a:p>
          <a:p>
            <a:pPr algn="l"/>
            <a:r>
              <a:rPr lang="en-US" sz="1200" dirty="0">
                <a:solidFill>
                  <a:schemeClr val="tx1">
                    <a:lumMod val="65000"/>
                    <a:lumOff val="35000"/>
                  </a:schemeClr>
                </a:solidFill>
              </a:rPr>
              <a:t>R. </a:t>
            </a:r>
            <a:r>
              <a:rPr lang="en-US" sz="1200" dirty="0" err="1">
                <a:solidFill>
                  <a:schemeClr val="tx1">
                    <a:lumMod val="65000"/>
                    <a:lumOff val="35000"/>
                  </a:schemeClr>
                </a:solidFill>
              </a:rPr>
              <a:t>Behrisch</a:t>
            </a:r>
            <a:r>
              <a:rPr lang="en-US" sz="1200" dirty="0">
                <a:solidFill>
                  <a:schemeClr val="tx1">
                    <a:lumMod val="65000"/>
                    <a:lumOff val="35000"/>
                  </a:schemeClr>
                </a:solidFill>
              </a:rPr>
              <a:t>, W. Eckstein Springer-Verlag Berlin, Heidelberg (2007)</a:t>
            </a:r>
          </a:p>
        </p:txBody>
      </p:sp>
      <p:sp>
        <p:nvSpPr>
          <p:cNvPr id="4" name="Slide Number Placeholder 3"/>
          <p:cNvSpPr>
            <a:spLocks noGrp="1"/>
          </p:cNvSpPr>
          <p:nvPr>
            <p:ph type="sldNum" sz="quarter" idx="5"/>
          </p:nvPr>
        </p:nvSpPr>
        <p:spPr/>
        <p:txBody>
          <a:bodyPr/>
          <a:lstStyle/>
          <a:p>
            <a:fld id="{39533AB9-1DCA-FF40-9465-C9AD259681A8}" type="slidenum">
              <a:rPr lang="en-US" smtClean="0"/>
              <a:t>27</a:t>
            </a:fld>
            <a:endParaRPr lang="en-US"/>
          </a:p>
        </p:txBody>
      </p:sp>
    </p:spTree>
    <p:extLst>
      <p:ext uri="{BB962C8B-B14F-4D97-AF65-F5344CB8AC3E}">
        <p14:creationId xmlns:p14="http://schemas.microsoft.com/office/powerpoint/2010/main" val="3239175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6158914" cy="329614"/>
          </a:xfrm>
          <a:prstGeom prst="rect">
            <a:avLst/>
          </a:prstGeom>
        </p:spPr>
        <p:txBody>
          <a:bodyPr anchor="t"/>
          <a:lstStyle>
            <a:lvl1pPr>
              <a:defRPr sz="1200">
                <a:solidFill>
                  <a:schemeClr val="bg1"/>
                </a:solidFill>
              </a:defRPr>
            </a:lvl1pPr>
          </a:lstStyle>
          <a:p>
            <a:r>
              <a:rPr lang="en-GB" dirty="0">
                <a:solidFill>
                  <a:prstClr val="white"/>
                </a:solidFill>
              </a:rPr>
              <a:t>A. Goriaev | </a:t>
            </a:r>
            <a:r>
              <a:rPr lang="en-US" dirty="0"/>
              <a:t>Reporting Meeting PWIE 2024 </a:t>
            </a:r>
            <a:r>
              <a:rPr lang="en-GB" dirty="0">
                <a:solidFill>
                  <a:prstClr val="white"/>
                </a:solidFill>
              </a:rPr>
              <a:t>| 21 November 2024</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Values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emf"/><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F84-45A5-E8B6-2356-A083BD3B6272}"/>
              </a:ext>
            </a:extLst>
          </p:cNvPr>
          <p:cNvSpPr>
            <a:spLocks noGrp="1"/>
          </p:cNvSpPr>
          <p:nvPr>
            <p:ph type="title"/>
          </p:nvPr>
        </p:nvSpPr>
        <p:spPr>
          <a:xfrm>
            <a:off x="407368" y="2311257"/>
            <a:ext cx="5544615" cy="894790"/>
          </a:xfrm>
        </p:spPr>
        <p:txBody>
          <a:bodyPr>
            <a:normAutofit fontScale="90000"/>
          </a:bodyPr>
          <a:lstStyle/>
          <a:p>
            <a:r>
              <a:rPr lang="en-US" b="0" dirty="0"/>
              <a:t>PWIE SP F: Presentation of 2024 Task Results</a:t>
            </a:r>
            <a:endParaRPr lang="en-US" dirty="0"/>
          </a:p>
        </p:txBody>
      </p:sp>
      <p:sp>
        <p:nvSpPr>
          <p:cNvPr id="3"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p:txBody>
          <a:bodyPr/>
          <a:lstStyle/>
          <a:p>
            <a:r>
              <a:rPr lang="en-US" dirty="0"/>
              <a:t>Andrei Goriaev</a:t>
            </a:r>
          </a:p>
        </p:txBody>
      </p:sp>
      <p:sp>
        <p:nvSpPr>
          <p:cNvPr id="4" name="Text Placeholder 3">
            <a:extLst>
              <a:ext uri="{FF2B5EF4-FFF2-40B4-BE49-F238E27FC236}">
                <a16:creationId xmlns:a16="http://schemas.microsoft.com/office/drawing/2014/main" id="{5CE95A6E-2526-20D0-7292-7712306271DC}"/>
              </a:ext>
            </a:extLst>
          </p:cNvPr>
          <p:cNvSpPr>
            <a:spLocks noGrp="1"/>
          </p:cNvSpPr>
          <p:nvPr>
            <p:ph type="body" sz="quarter" idx="11"/>
          </p:nvPr>
        </p:nvSpPr>
        <p:spPr/>
        <p:txBody>
          <a:bodyPr/>
          <a:lstStyle/>
          <a:p>
            <a:r>
              <a:rPr lang="en-US" dirty="0"/>
              <a:t>LPP-ERM/KMS</a:t>
            </a:r>
          </a:p>
        </p:txBody>
      </p:sp>
      <p:sp>
        <p:nvSpPr>
          <p:cNvPr id="5" name="Text Placeholder 4">
            <a:extLst>
              <a:ext uri="{FF2B5EF4-FFF2-40B4-BE49-F238E27FC236}">
                <a16:creationId xmlns:a16="http://schemas.microsoft.com/office/drawing/2014/main" id="{77D306BE-80AF-BAD6-579C-9B0413B066C6}"/>
              </a:ext>
            </a:extLst>
          </p:cNvPr>
          <p:cNvSpPr>
            <a:spLocks noGrp="1"/>
          </p:cNvSpPr>
          <p:nvPr>
            <p:ph type="body" sz="quarter" idx="12"/>
          </p:nvPr>
        </p:nvSpPr>
        <p:spPr>
          <a:xfrm>
            <a:off x="407367" y="1571263"/>
            <a:ext cx="5544614" cy="338554"/>
          </a:xfrm>
        </p:spPr>
        <p:txBody>
          <a:bodyPr>
            <a:noAutofit/>
          </a:bodyPr>
          <a:lstStyle/>
          <a:p>
            <a:r>
              <a:rPr lang="en-US" dirty="0"/>
              <a:t>Reporting Meeting PWIE 2024</a:t>
            </a:r>
          </a:p>
          <a:p>
            <a:br>
              <a:rPr lang="en-US" dirty="0"/>
            </a:br>
            <a:endParaRPr lang="en-US" dirty="0"/>
          </a:p>
        </p:txBody>
      </p:sp>
    </p:spTree>
    <p:extLst>
      <p:ext uri="{BB962C8B-B14F-4D97-AF65-F5344CB8AC3E}">
        <p14:creationId xmlns:p14="http://schemas.microsoft.com/office/powerpoint/2010/main" val="247106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9922-BA0A-E245-82DE-2E86154238BC}"/>
              </a:ext>
            </a:extLst>
          </p:cNvPr>
          <p:cNvSpPr>
            <a:spLocks noGrp="1"/>
          </p:cNvSpPr>
          <p:nvPr>
            <p:ph type="title"/>
          </p:nvPr>
        </p:nvSpPr>
        <p:spPr/>
        <p:txBody>
          <a:bodyPr/>
          <a:lstStyle/>
          <a:p>
            <a:r>
              <a:rPr lang="en-US" dirty="0"/>
              <a:t>Characterization of combined EC+IC discharges</a:t>
            </a:r>
          </a:p>
        </p:txBody>
      </p:sp>
      <p:sp>
        <p:nvSpPr>
          <p:cNvPr id="4" name="Footer Placeholder 3">
            <a:extLst>
              <a:ext uri="{FF2B5EF4-FFF2-40B4-BE49-F238E27FC236}">
                <a16:creationId xmlns:a16="http://schemas.microsoft.com/office/drawing/2014/main" id="{17A8CAD9-4DD5-664B-837D-2EBCBBF1CF40}"/>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453556FB-A916-1845-A5BA-80D6EB9BA302}"/>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dirty="0">
              <a:solidFill>
                <a:prstClr val="white"/>
              </a:solidFill>
            </a:endParaRPr>
          </a:p>
        </p:txBody>
      </p:sp>
      <p:sp>
        <p:nvSpPr>
          <p:cNvPr id="6" name="TextBox 1">
            <a:extLst>
              <a:ext uri="{FF2B5EF4-FFF2-40B4-BE49-F238E27FC236}">
                <a16:creationId xmlns:a16="http://schemas.microsoft.com/office/drawing/2014/main" id="{E49DBE02-8E34-B842-BECE-0BCE6123748D}"/>
              </a:ext>
            </a:extLst>
          </p:cNvPr>
          <p:cNvSpPr/>
          <p:nvPr/>
        </p:nvSpPr>
        <p:spPr>
          <a:xfrm>
            <a:off x="299742" y="6218817"/>
            <a:ext cx="5613314" cy="32961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en-US" sz="1100" b="0" u="none" strike="noStrike" dirty="0">
                <a:solidFill>
                  <a:srgbClr val="000000"/>
                </a:solidFill>
                <a:uFillTx/>
                <a:latin typeface="Arial"/>
                <a:ea typeface="DejaVu Sans"/>
              </a:rPr>
              <a:t>* </a:t>
            </a:r>
            <a:r>
              <a:rPr lang="en-US" sz="1100" b="0" u="none" strike="noStrike" dirty="0">
                <a:solidFill>
                  <a:schemeClr val="dk1"/>
                </a:solidFill>
                <a:uFillTx/>
                <a:latin typeface="Arial"/>
                <a:ea typeface="DejaVu Sans"/>
              </a:rPr>
              <a:t>Yu. </a:t>
            </a:r>
            <a:r>
              <a:rPr lang="en-US" sz="1100" b="0" u="none" strike="noStrike" dirty="0" err="1">
                <a:solidFill>
                  <a:schemeClr val="dk1"/>
                </a:solidFill>
                <a:uFillTx/>
                <a:latin typeface="Arial"/>
                <a:ea typeface="DejaVu Sans"/>
              </a:rPr>
              <a:t>Kovtun</a:t>
            </a:r>
            <a:r>
              <a:rPr lang="en-US" sz="1100" b="0" u="none" strike="noStrike" dirty="0">
                <a:solidFill>
                  <a:schemeClr val="dk1"/>
                </a:solidFill>
                <a:uFillTx/>
                <a:latin typeface="Arial"/>
                <a:ea typeface="DejaVu Sans"/>
              </a:rPr>
              <a:t> et al.</a:t>
            </a:r>
            <a:r>
              <a:rPr lang="ru-RU" sz="1100" b="0" u="none" strike="noStrike" dirty="0">
                <a:solidFill>
                  <a:schemeClr val="dk1"/>
                </a:solidFill>
                <a:uFillTx/>
                <a:latin typeface="Arial"/>
                <a:ea typeface="DejaVu Sans"/>
              </a:rPr>
              <a:t> </a:t>
            </a:r>
            <a:r>
              <a:rPr lang="en-US" sz="1100" b="0" u="none" strike="noStrike" dirty="0">
                <a:solidFill>
                  <a:schemeClr val="dk1"/>
                </a:solidFill>
                <a:uFillTx/>
                <a:latin typeface="Arial"/>
                <a:ea typeface="DejaVu Sans"/>
              </a:rPr>
              <a:t>submitted to Phys. Plasmas</a:t>
            </a:r>
            <a:endParaRPr lang="uk-UA" sz="1100" b="0" u="none" strike="noStrike" dirty="0">
              <a:solidFill>
                <a:srgbClr val="000000"/>
              </a:solidFill>
              <a:uFillTx/>
              <a:latin typeface="Arial"/>
            </a:endParaRPr>
          </a:p>
          <a:p>
            <a:pPr defTabSz="914400">
              <a:lnSpc>
                <a:spcPct val="100000"/>
              </a:lnSpc>
              <a:spcBef>
                <a:spcPts val="1191"/>
              </a:spcBef>
              <a:spcAft>
                <a:spcPts val="992"/>
              </a:spcAft>
            </a:pPr>
            <a:endParaRPr lang="uk-UA" sz="1100" b="0" u="none" strike="noStrike" dirty="0">
              <a:solidFill>
                <a:srgbClr val="000000"/>
              </a:solidFill>
              <a:uFillTx/>
              <a:latin typeface="Arial"/>
            </a:endParaRPr>
          </a:p>
        </p:txBody>
      </p:sp>
      <p:sp>
        <p:nvSpPr>
          <p:cNvPr id="7" name="TextBox 6">
            <a:extLst>
              <a:ext uri="{FF2B5EF4-FFF2-40B4-BE49-F238E27FC236}">
                <a16:creationId xmlns:a16="http://schemas.microsoft.com/office/drawing/2014/main" id="{95C0688B-7504-3C4C-B5BD-10A998C2422F}"/>
              </a:ext>
            </a:extLst>
          </p:cNvPr>
          <p:cNvSpPr txBox="1"/>
          <p:nvPr/>
        </p:nvSpPr>
        <p:spPr>
          <a:xfrm>
            <a:off x="511629" y="1577138"/>
            <a:ext cx="4375247" cy="3452061"/>
          </a:xfrm>
          <a:prstGeom prst="rect">
            <a:avLst/>
          </a:prstGeom>
          <a:noFill/>
          <a:ln w="0">
            <a:noFill/>
          </a:ln>
        </p:spPr>
        <p:txBody>
          <a:bodyPr lIns="90000" tIns="45000" rIns="90000" bIns="45000" anchor="t">
            <a:noAutofit/>
          </a:bodyPr>
          <a:lstStyle/>
          <a:p>
            <a:pPr marL="342900" indent="-342900">
              <a:spcBef>
                <a:spcPts val="600"/>
              </a:spcBef>
              <a:buFont typeface="Arial" panose="020B0604020202020204" pitchFamily="34" charset="0"/>
              <a:buChar char="•"/>
            </a:pPr>
            <a:r>
              <a:rPr lang="en-GB" sz="2000" dirty="0">
                <a:solidFill>
                  <a:srgbClr val="000000"/>
                </a:solidFill>
              </a:rPr>
              <a:t>Additional RF power injection into the ECR discharge allows changing neutral particle flux and distribution function. </a:t>
            </a:r>
          </a:p>
          <a:p>
            <a:pPr marL="342900" indent="-342900">
              <a:spcBef>
                <a:spcPts val="600"/>
              </a:spcBef>
              <a:buFont typeface="Arial" panose="020B0604020202020204" pitchFamily="34" charset="0"/>
              <a:buChar char="•"/>
            </a:pPr>
            <a:r>
              <a:rPr lang="en-GB" sz="2000" dirty="0">
                <a:solidFill>
                  <a:srgbClr val="000000"/>
                </a:solidFill>
              </a:rPr>
              <a:t>Even the injection of small RF power ≈ 0.26 kW relative to microwave power ≈ 1.7 kW leads to an increase of the hydrogen flux by a factor of ~ 2.5. At RF power PRF ≈ 1.57 kW, the H0 flux increases by a factor of ~ 9.3.</a:t>
            </a:r>
          </a:p>
        </p:txBody>
      </p:sp>
      <p:pic>
        <p:nvPicPr>
          <p:cNvPr id="8" name="Picture 7">
            <a:extLst>
              <a:ext uri="{FF2B5EF4-FFF2-40B4-BE49-F238E27FC236}">
                <a16:creationId xmlns:a16="http://schemas.microsoft.com/office/drawing/2014/main" id="{D3344042-9493-FC4F-A342-786ECA5E6149}"/>
              </a:ext>
            </a:extLst>
          </p:cNvPr>
          <p:cNvPicPr>
            <a:picLocks noChangeAspect="1"/>
          </p:cNvPicPr>
          <p:nvPr/>
        </p:nvPicPr>
        <p:blipFill>
          <a:blip r:embed="rId2"/>
          <a:stretch/>
        </p:blipFill>
        <p:spPr>
          <a:xfrm>
            <a:off x="4886876" y="1025790"/>
            <a:ext cx="3244768" cy="2433696"/>
          </a:xfrm>
          <a:prstGeom prst="rect">
            <a:avLst/>
          </a:prstGeom>
          <a:ln w="0">
            <a:noFill/>
          </a:ln>
        </p:spPr>
      </p:pic>
      <p:pic>
        <p:nvPicPr>
          <p:cNvPr id="9" name="Picture 8">
            <a:extLst>
              <a:ext uri="{FF2B5EF4-FFF2-40B4-BE49-F238E27FC236}">
                <a16:creationId xmlns:a16="http://schemas.microsoft.com/office/drawing/2014/main" id="{418D6394-19A4-0846-BA12-FE4382D3B0D0}"/>
              </a:ext>
            </a:extLst>
          </p:cNvPr>
          <p:cNvPicPr>
            <a:picLocks noChangeAspect="1"/>
          </p:cNvPicPr>
          <p:nvPr/>
        </p:nvPicPr>
        <p:blipFill>
          <a:blip r:embed="rId3"/>
          <a:stretch/>
        </p:blipFill>
        <p:spPr>
          <a:xfrm>
            <a:off x="8582771" y="925551"/>
            <a:ext cx="3244769" cy="2634174"/>
          </a:xfrm>
          <a:prstGeom prst="rect">
            <a:avLst/>
          </a:prstGeom>
          <a:ln w="0">
            <a:noFill/>
          </a:ln>
        </p:spPr>
      </p:pic>
      <p:sp>
        <p:nvSpPr>
          <p:cNvPr id="10" name="TextBox 9">
            <a:extLst>
              <a:ext uri="{FF2B5EF4-FFF2-40B4-BE49-F238E27FC236}">
                <a16:creationId xmlns:a16="http://schemas.microsoft.com/office/drawing/2014/main" id="{5C2B5495-1F7F-DD47-8EEC-4AFDB6316969}"/>
              </a:ext>
            </a:extLst>
          </p:cNvPr>
          <p:cNvSpPr txBox="1"/>
          <p:nvPr/>
        </p:nvSpPr>
        <p:spPr>
          <a:xfrm>
            <a:off x="5444437" y="3745999"/>
            <a:ext cx="2338920" cy="1083240"/>
          </a:xfrm>
          <a:prstGeom prst="rect">
            <a:avLst/>
          </a:prstGeom>
          <a:noFill/>
          <a:ln w="0">
            <a:noFill/>
          </a:ln>
        </p:spPr>
        <p:txBody>
          <a:bodyPr lIns="90000" tIns="45000" rIns="90000" bIns="45000" anchor="t">
            <a:noAutofit/>
          </a:bodyPr>
          <a:lstStyle/>
          <a:p>
            <a:pPr algn="ctr"/>
            <a:r>
              <a:rPr lang="en-GB" sz="1100">
                <a:solidFill>
                  <a:schemeClr val="tx1">
                    <a:lumMod val="50000"/>
                    <a:lumOff val="50000"/>
                  </a:schemeClr>
                </a:solidFill>
              </a:rPr>
              <a:t>Dependence of the atomic hydrogen neutral flux on RF power PRF, initial pressure p</a:t>
            </a:r>
            <a:r>
              <a:rPr lang="en-GB" sz="1100" baseline="-25000">
                <a:solidFill>
                  <a:schemeClr val="tx1">
                    <a:lumMod val="50000"/>
                    <a:lumOff val="50000"/>
                  </a:schemeClr>
                </a:solidFill>
              </a:rPr>
              <a:t>0</a:t>
            </a:r>
            <a:r>
              <a:rPr lang="en-GB" sz="1100">
                <a:solidFill>
                  <a:schemeClr val="tx1">
                    <a:lumMod val="50000"/>
                    <a:lumOff val="50000"/>
                  </a:schemeClr>
                </a:solidFill>
              </a:rPr>
              <a:t> = 6×10</a:t>
            </a:r>
            <a:r>
              <a:rPr lang="en-GB" sz="1100" baseline="30000">
                <a:solidFill>
                  <a:schemeClr val="tx1">
                    <a:lumMod val="50000"/>
                    <a:lumOff val="50000"/>
                  </a:schemeClr>
                </a:solidFill>
              </a:rPr>
              <a:t>-2</a:t>
            </a:r>
            <a:r>
              <a:rPr lang="en-GB" sz="1100">
                <a:solidFill>
                  <a:schemeClr val="tx1">
                    <a:lumMod val="50000"/>
                    <a:lumOff val="50000"/>
                  </a:schemeClr>
                </a:solidFill>
              </a:rPr>
              <a:t> Pa, ECR discharge P</a:t>
            </a:r>
            <a:r>
              <a:rPr lang="en-GB" sz="1100" baseline="-25000">
                <a:solidFill>
                  <a:schemeClr val="tx1">
                    <a:lumMod val="50000"/>
                    <a:lumOff val="50000"/>
                  </a:schemeClr>
                </a:solidFill>
              </a:rPr>
              <a:t>MW</a:t>
            </a:r>
            <a:r>
              <a:rPr lang="en-GB" sz="1100">
                <a:solidFill>
                  <a:schemeClr val="tx1">
                    <a:lumMod val="50000"/>
                    <a:lumOff val="50000"/>
                  </a:schemeClr>
                </a:solidFill>
              </a:rPr>
              <a:t>(max) ≈ 1.7 kW, combined ECR+RF discharge f = 25 MHz).</a:t>
            </a:r>
          </a:p>
        </p:txBody>
      </p:sp>
      <p:sp>
        <p:nvSpPr>
          <p:cNvPr id="11" name="TextBox 10">
            <a:extLst>
              <a:ext uri="{FF2B5EF4-FFF2-40B4-BE49-F238E27FC236}">
                <a16:creationId xmlns:a16="http://schemas.microsoft.com/office/drawing/2014/main" id="{3F92E219-CA7B-2443-9C15-0218A1C15860}"/>
              </a:ext>
            </a:extLst>
          </p:cNvPr>
          <p:cNvSpPr txBox="1"/>
          <p:nvPr/>
        </p:nvSpPr>
        <p:spPr>
          <a:xfrm>
            <a:off x="8772175" y="3745999"/>
            <a:ext cx="2865960" cy="1818460"/>
          </a:xfrm>
          <a:prstGeom prst="rect">
            <a:avLst/>
          </a:prstGeom>
          <a:noFill/>
          <a:ln w="0">
            <a:noFill/>
          </a:ln>
        </p:spPr>
        <p:txBody>
          <a:bodyPr lIns="90000" tIns="45000" rIns="90000" bIns="45000" anchor="t">
            <a:noAutofit/>
          </a:bodyPr>
          <a:lstStyle/>
          <a:p>
            <a:pPr algn="ctr"/>
            <a:r>
              <a:rPr lang="en-GB" sz="1100">
                <a:solidFill>
                  <a:schemeClr val="tx1">
                    <a:lumMod val="50000"/>
                    <a:lumOff val="50000"/>
                  </a:schemeClr>
                </a:solidFill>
              </a:rPr>
              <a:t>Differential flux spectra of neutrals for ECR and ECR+RF discharges. The experimental data: ECR, ECR+RF (1) for PRF ≈ 0.26 kW, ECR+RF (2) for P</a:t>
            </a:r>
            <a:r>
              <a:rPr lang="en-GB" sz="1100" baseline="-25000">
                <a:solidFill>
                  <a:schemeClr val="tx1">
                    <a:lumMod val="50000"/>
                    <a:lumOff val="50000"/>
                  </a:schemeClr>
                </a:solidFill>
              </a:rPr>
              <a:t>RF</a:t>
            </a:r>
            <a:r>
              <a:rPr lang="en-GB" sz="1100">
                <a:solidFill>
                  <a:schemeClr val="tx1">
                    <a:lumMod val="50000"/>
                    <a:lumOff val="50000"/>
                  </a:schemeClr>
                </a:solidFill>
              </a:rPr>
              <a:t> ≈ 1.57 kW See experimental conditions see in the caption of Figure 15. Distribution: Bimodal M-B, ECR for T</a:t>
            </a:r>
            <a:r>
              <a:rPr lang="en-GB" sz="1100" baseline="-25000">
                <a:solidFill>
                  <a:schemeClr val="tx1">
                    <a:lumMod val="50000"/>
                    <a:lumOff val="50000"/>
                  </a:schemeClr>
                </a:solidFill>
              </a:rPr>
              <a:t>c </a:t>
            </a:r>
            <a:r>
              <a:rPr lang="en-GB" sz="1100">
                <a:solidFill>
                  <a:schemeClr val="tx1">
                    <a:lumMod val="50000"/>
                    <a:lumOff val="50000"/>
                  </a:schemeClr>
                </a:solidFill>
              </a:rPr>
              <a:t>= 18 eV (73%) and T</a:t>
            </a:r>
            <a:r>
              <a:rPr lang="en-GB" sz="1100" baseline="-25000">
                <a:solidFill>
                  <a:schemeClr val="tx1">
                    <a:lumMod val="50000"/>
                    <a:lumOff val="50000"/>
                  </a:schemeClr>
                </a:solidFill>
              </a:rPr>
              <a:t>h</a:t>
            </a:r>
            <a:r>
              <a:rPr lang="en-GB" sz="1100">
                <a:solidFill>
                  <a:schemeClr val="tx1">
                    <a:lumMod val="50000"/>
                    <a:lumOff val="50000"/>
                  </a:schemeClr>
                </a:solidFill>
              </a:rPr>
              <a:t> = 50 eV (27%); Bimodal M-B, ECR+RF (1) for T</a:t>
            </a:r>
            <a:r>
              <a:rPr lang="en-GB" sz="1100" baseline="-25000">
                <a:solidFill>
                  <a:schemeClr val="tx1">
                    <a:lumMod val="50000"/>
                    <a:lumOff val="50000"/>
                  </a:schemeClr>
                </a:solidFill>
              </a:rPr>
              <a:t>c</a:t>
            </a:r>
            <a:r>
              <a:rPr lang="en-GB" sz="1100">
                <a:solidFill>
                  <a:schemeClr val="tx1">
                    <a:lumMod val="50000"/>
                    <a:lumOff val="50000"/>
                  </a:schemeClr>
                </a:solidFill>
              </a:rPr>
              <a:t> = 18 eV (90%) and T</a:t>
            </a:r>
            <a:r>
              <a:rPr lang="en-GB" sz="1100" baseline="-25000">
                <a:solidFill>
                  <a:schemeClr val="tx1">
                    <a:lumMod val="50000"/>
                    <a:lumOff val="50000"/>
                  </a:schemeClr>
                </a:solidFill>
              </a:rPr>
              <a:t>h</a:t>
            </a:r>
            <a:r>
              <a:rPr lang="en-GB" sz="1100">
                <a:solidFill>
                  <a:schemeClr val="tx1">
                    <a:lumMod val="50000"/>
                    <a:lumOff val="50000"/>
                  </a:schemeClr>
                </a:solidFill>
              </a:rPr>
              <a:t> = 50 eV (10%); Bimodal M-B, ECR+RF (2) for T</a:t>
            </a:r>
            <a:r>
              <a:rPr lang="en-GB" sz="1100" baseline="-25000">
                <a:solidFill>
                  <a:schemeClr val="tx1">
                    <a:lumMod val="50000"/>
                    <a:lumOff val="50000"/>
                  </a:schemeClr>
                </a:solidFill>
              </a:rPr>
              <a:t>c </a:t>
            </a:r>
            <a:r>
              <a:rPr lang="en-GB" sz="1100">
                <a:solidFill>
                  <a:schemeClr val="tx1">
                    <a:lumMod val="50000"/>
                    <a:lumOff val="50000"/>
                  </a:schemeClr>
                </a:solidFill>
              </a:rPr>
              <a:t>= 23 eV (83%) and T</a:t>
            </a:r>
            <a:r>
              <a:rPr lang="en-GB" sz="1100" baseline="-25000">
                <a:solidFill>
                  <a:schemeClr val="tx1">
                    <a:lumMod val="50000"/>
                    <a:lumOff val="50000"/>
                  </a:schemeClr>
                </a:solidFill>
              </a:rPr>
              <a:t>h</a:t>
            </a:r>
            <a:r>
              <a:rPr lang="en-GB" sz="1100">
                <a:solidFill>
                  <a:schemeClr val="tx1">
                    <a:lumMod val="50000"/>
                    <a:lumOff val="50000"/>
                  </a:schemeClr>
                </a:solidFill>
              </a:rPr>
              <a:t> = 45 eV (17%)</a:t>
            </a:r>
          </a:p>
        </p:txBody>
      </p:sp>
    </p:spTree>
    <p:extLst>
      <p:ext uri="{BB962C8B-B14F-4D97-AF65-F5344CB8AC3E}">
        <p14:creationId xmlns:p14="http://schemas.microsoft.com/office/powerpoint/2010/main" val="983255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97DB-4821-054E-B19C-E2C0D98FDC2A}"/>
              </a:ext>
            </a:extLst>
          </p:cNvPr>
          <p:cNvSpPr>
            <a:spLocks noGrp="1"/>
          </p:cNvSpPr>
          <p:nvPr>
            <p:ph type="title"/>
          </p:nvPr>
        </p:nvSpPr>
        <p:spPr/>
        <p:txBody>
          <a:bodyPr/>
          <a:lstStyle/>
          <a:p>
            <a:r>
              <a:rPr lang="en-US" dirty="0"/>
              <a:t>Studies of RF waves propagation in hydrogen plasmas</a:t>
            </a:r>
          </a:p>
        </p:txBody>
      </p:sp>
      <p:sp>
        <p:nvSpPr>
          <p:cNvPr id="4" name="Footer Placeholder 3">
            <a:extLst>
              <a:ext uri="{FF2B5EF4-FFF2-40B4-BE49-F238E27FC236}">
                <a16:creationId xmlns:a16="http://schemas.microsoft.com/office/drawing/2014/main" id="{0BE2A56E-C8B5-7E45-9E98-B993DB61DB14}"/>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17E86760-3DE9-3C40-9783-1218783EA08F}"/>
              </a:ext>
            </a:extLst>
          </p:cNvPr>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dirty="0">
              <a:solidFill>
                <a:prstClr val="white"/>
              </a:solidFill>
            </a:endParaRPr>
          </a:p>
        </p:txBody>
      </p:sp>
      <p:sp>
        <p:nvSpPr>
          <p:cNvPr id="6" name="TextBox 5">
            <a:extLst>
              <a:ext uri="{FF2B5EF4-FFF2-40B4-BE49-F238E27FC236}">
                <a16:creationId xmlns:a16="http://schemas.microsoft.com/office/drawing/2014/main" id="{A3DE1B1A-1522-9C4A-BE35-6AE712D6D069}"/>
              </a:ext>
            </a:extLst>
          </p:cNvPr>
          <p:cNvSpPr txBox="1"/>
          <p:nvPr/>
        </p:nvSpPr>
        <p:spPr>
          <a:xfrm>
            <a:off x="1361626" y="876515"/>
            <a:ext cx="10004749" cy="1777475"/>
          </a:xfrm>
          <a:prstGeom prst="rect">
            <a:avLst/>
          </a:prstGeom>
          <a:noFill/>
          <a:ln w="0">
            <a:noFill/>
          </a:ln>
        </p:spPr>
        <p:txBody>
          <a:bodyPr lIns="90000" tIns="45000" rIns="90000" bIns="45000" anchor="t">
            <a:noAutofit/>
          </a:bodyPr>
          <a:lstStyle/>
          <a:p>
            <a:pPr marL="342900" indent="-342900">
              <a:spcBef>
                <a:spcPts val="600"/>
              </a:spcBef>
              <a:buFont typeface="Arial" panose="020B0604020202020204" pitchFamily="34" charset="0"/>
              <a:buChar char="•"/>
            </a:pPr>
            <a:r>
              <a:rPr lang="en-GB" sz="2000" dirty="0">
                <a:solidFill>
                  <a:srgbClr val="000000"/>
                </a:solidFill>
              </a:rPr>
              <a:t>The propagation of radio frequency (RF) waves in hydrogen plasma in a weak magnetic field is analysed. </a:t>
            </a:r>
          </a:p>
          <a:p>
            <a:pPr marL="342900" indent="-342900">
              <a:spcBef>
                <a:spcPts val="600"/>
              </a:spcBef>
              <a:buFont typeface="Arial" panose="020B0604020202020204" pitchFamily="34" charset="0"/>
              <a:buChar char="•"/>
            </a:pPr>
            <a:r>
              <a:rPr lang="en-GB" sz="2000" dirty="0">
                <a:solidFill>
                  <a:srgbClr val="000000"/>
                </a:solidFill>
              </a:rPr>
              <a:t>Depending on RF frequency and experimental conditions such as radial distribution of plasma density and magnetic field there can be several cases: only slow wave (SW), simultaneously slow and fast waves (FW), only fast wave can propagate.</a:t>
            </a:r>
          </a:p>
        </p:txBody>
      </p:sp>
      <p:pic>
        <p:nvPicPr>
          <p:cNvPr id="7" name="Picture 6">
            <a:extLst>
              <a:ext uri="{FF2B5EF4-FFF2-40B4-BE49-F238E27FC236}">
                <a16:creationId xmlns:a16="http://schemas.microsoft.com/office/drawing/2014/main" id="{C0940CFB-6FC6-984E-B754-BB9CEEA43DA6}"/>
              </a:ext>
            </a:extLst>
          </p:cNvPr>
          <p:cNvPicPr/>
          <p:nvPr/>
        </p:nvPicPr>
        <p:blipFill>
          <a:blip r:embed="rId2"/>
          <a:stretch/>
        </p:blipFill>
        <p:spPr>
          <a:xfrm>
            <a:off x="6984538" y="2764041"/>
            <a:ext cx="3330960" cy="2679905"/>
          </a:xfrm>
          <a:prstGeom prst="rect">
            <a:avLst/>
          </a:prstGeom>
          <a:ln w="0">
            <a:noFill/>
          </a:ln>
        </p:spPr>
      </p:pic>
      <p:pic>
        <p:nvPicPr>
          <p:cNvPr id="8" name="Picture 7">
            <a:extLst>
              <a:ext uri="{FF2B5EF4-FFF2-40B4-BE49-F238E27FC236}">
                <a16:creationId xmlns:a16="http://schemas.microsoft.com/office/drawing/2014/main" id="{B2E4EB81-E392-CE42-946D-A1E6388508A6}"/>
              </a:ext>
            </a:extLst>
          </p:cNvPr>
          <p:cNvPicPr/>
          <p:nvPr/>
        </p:nvPicPr>
        <p:blipFill>
          <a:blip r:embed="rId3"/>
          <a:stretch/>
        </p:blipFill>
        <p:spPr>
          <a:xfrm>
            <a:off x="1777984" y="2815812"/>
            <a:ext cx="3686113" cy="2679905"/>
          </a:xfrm>
          <a:prstGeom prst="rect">
            <a:avLst/>
          </a:prstGeom>
          <a:ln w="0">
            <a:noFill/>
          </a:ln>
        </p:spPr>
      </p:pic>
      <p:sp>
        <p:nvSpPr>
          <p:cNvPr id="9" name="TextBox 8">
            <a:extLst>
              <a:ext uri="{FF2B5EF4-FFF2-40B4-BE49-F238E27FC236}">
                <a16:creationId xmlns:a16="http://schemas.microsoft.com/office/drawing/2014/main" id="{2C000776-4B58-B24E-9404-707514B8E874}"/>
              </a:ext>
            </a:extLst>
          </p:cNvPr>
          <p:cNvSpPr txBox="1"/>
          <p:nvPr/>
        </p:nvSpPr>
        <p:spPr>
          <a:xfrm>
            <a:off x="6527338" y="5518020"/>
            <a:ext cx="4381838" cy="799560"/>
          </a:xfrm>
          <a:prstGeom prst="rect">
            <a:avLst/>
          </a:prstGeom>
          <a:noFill/>
          <a:ln w="0">
            <a:noFill/>
          </a:ln>
        </p:spPr>
        <p:txBody>
          <a:bodyPr lIns="90000" tIns="45000" rIns="90000" bIns="45000" anchor="t">
            <a:noAutofit/>
          </a:bodyPr>
          <a:lstStyle/>
          <a:p>
            <a:pPr algn="ctr"/>
            <a:r>
              <a:rPr lang="en-GB" sz="1100" dirty="0">
                <a:solidFill>
                  <a:schemeClr val="tx1">
                    <a:lumMod val="50000"/>
                    <a:lumOff val="50000"/>
                  </a:schemeClr>
                </a:solidFill>
              </a:rPr>
              <a:t>The square perpendicular wave numbers of SW and FW for 14 MHz (a) and 25 MHz (b) as a function of the hydrogen plasma density. The cut-off points: (1) the SW critical density; (2) the SW critical density (the lower hybrid resonance); (3) the FW critical density.</a:t>
            </a:r>
          </a:p>
        </p:txBody>
      </p:sp>
      <p:sp>
        <p:nvSpPr>
          <p:cNvPr id="10" name="TextBox 9">
            <a:extLst>
              <a:ext uri="{FF2B5EF4-FFF2-40B4-BE49-F238E27FC236}">
                <a16:creationId xmlns:a16="http://schemas.microsoft.com/office/drawing/2014/main" id="{2D52FA1D-57B6-4A4D-81C9-038C96B69CBD}"/>
              </a:ext>
            </a:extLst>
          </p:cNvPr>
          <p:cNvSpPr txBox="1"/>
          <p:nvPr/>
        </p:nvSpPr>
        <p:spPr>
          <a:xfrm>
            <a:off x="1777985" y="5665508"/>
            <a:ext cx="3371259" cy="652072"/>
          </a:xfrm>
          <a:prstGeom prst="rect">
            <a:avLst/>
          </a:prstGeom>
          <a:noFill/>
          <a:ln w="0">
            <a:noFill/>
          </a:ln>
        </p:spPr>
        <p:txBody>
          <a:bodyPr lIns="90000" tIns="45000" rIns="90000" bIns="45000" anchor="t">
            <a:noAutofit/>
          </a:bodyPr>
          <a:lstStyle/>
          <a:p>
            <a:pPr algn="ctr"/>
            <a:r>
              <a:rPr lang="en-GB" sz="1100" dirty="0">
                <a:solidFill>
                  <a:schemeClr val="tx1">
                    <a:lumMod val="50000"/>
                    <a:lumOff val="50000"/>
                  </a:schemeClr>
                </a:solidFill>
              </a:rPr>
              <a:t>The dependence of Fast wave critical density as a function of the parallel k║ wavenumber for frequency 14 MHz and 25 </a:t>
            </a:r>
            <a:r>
              <a:rPr lang="en-GB" sz="1100" dirty="0" err="1">
                <a:solidFill>
                  <a:schemeClr val="tx1">
                    <a:lumMod val="50000"/>
                    <a:lumOff val="50000"/>
                  </a:schemeClr>
                </a:solidFill>
              </a:rPr>
              <a:t>MHz.</a:t>
            </a:r>
            <a:endParaRPr lang="en-GB" sz="1100" dirty="0">
              <a:solidFill>
                <a:schemeClr val="tx1">
                  <a:lumMod val="50000"/>
                  <a:lumOff val="50000"/>
                </a:schemeClr>
              </a:solidFill>
            </a:endParaRPr>
          </a:p>
        </p:txBody>
      </p:sp>
    </p:spTree>
    <p:extLst>
      <p:ext uri="{BB962C8B-B14F-4D97-AF65-F5344CB8AC3E}">
        <p14:creationId xmlns:p14="http://schemas.microsoft.com/office/powerpoint/2010/main" val="1176694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3EAB1F4-0CB8-D745-974A-3D88574A478B}"/>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E7610820-0DE1-3D44-BF53-909F9FE712B1}"/>
              </a:ext>
            </a:extLst>
          </p:cNvPr>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dirty="0">
              <a:solidFill>
                <a:prstClr val="white"/>
              </a:solidFill>
            </a:endParaRPr>
          </a:p>
        </p:txBody>
      </p:sp>
      <p:sp>
        <p:nvSpPr>
          <p:cNvPr id="7" name="TextBox 6">
            <a:extLst>
              <a:ext uri="{FF2B5EF4-FFF2-40B4-BE49-F238E27FC236}">
                <a16:creationId xmlns:a16="http://schemas.microsoft.com/office/drawing/2014/main" id="{4476891E-8E37-0549-912A-6FAF66C0DA96}"/>
              </a:ext>
            </a:extLst>
          </p:cNvPr>
          <p:cNvSpPr txBox="1"/>
          <p:nvPr/>
        </p:nvSpPr>
        <p:spPr>
          <a:xfrm>
            <a:off x="287244" y="1236092"/>
            <a:ext cx="5287900" cy="4385816"/>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New automatic matching algorithm[1] is implemented</a:t>
            </a:r>
          </a:p>
          <a:p>
            <a:pPr marL="742950" lvl="1" indent="-285750">
              <a:spcBef>
                <a:spcPts val="600"/>
              </a:spcBef>
              <a:buFont typeface="Arial" panose="020B0604020202020204" pitchFamily="34" charset="0"/>
              <a:buChar char="•"/>
            </a:pPr>
            <a:r>
              <a:rPr lang="en-US" dirty="0"/>
              <a:t>proposed algorithm outperforms the TEXTOR[2] one</a:t>
            </a:r>
          </a:p>
          <a:p>
            <a:pPr marL="742950" lvl="1" indent="-285750">
              <a:spcBef>
                <a:spcPts val="600"/>
              </a:spcBef>
              <a:buFont typeface="Arial" panose="020B0604020202020204" pitchFamily="34" charset="0"/>
              <a:buChar char="•"/>
            </a:pPr>
            <a:r>
              <a:rPr lang="en-US" dirty="0"/>
              <a:t>lower number of steps to match</a:t>
            </a:r>
          </a:p>
          <a:p>
            <a:pPr marL="742950" lvl="1" indent="-285750">
              <a:spcBef>
                <a:spcPts val="600"/>
              </a:spcBef>
              <a:buFont typeface="Arial" panose="020B0604020202020204" pitchFamily="34" charset="0"/>
              <a:buChar char="•"/>
            </a:pPr>
            <a:r>
              <a:rPr lang="en-US" dirty="0"/>
              <a:t>significantly larger matchable domain</a:t>
            </a:r>
          </a:p>
          <a:p>
            <a:pPr marL="285750" indent="-285750">
              <a:spcBef>
                <a:spcPts val="600"/>
              </a:spcBef>
              <a:buFont typeface="Arial" panose="020B0604020202020204" pitchFamily="34" charset="0"/>
              <a:buChar char="•"/>
            </a:pPr>
            <a:r>
              <a:rPr lang="en-US" dirty="0"/>
              <a:t>New power calibration is implemented</a:t>
            </a:r>
          </a:p>
          <a:p>
            <a:pPr marL="742950" lvl="1" indent="-285750">
              <a:spcBef>
                <a:spcPts val="600"/>
              </a:spcBef>
              <a:buFont typeface="Arial" panose="020B0604020202020204" pitchFamily="34" charset="0"/>
              <a:buChar char="•"/>
            </a:pPr>
            <a:r>
              <a:rPr lang="en-US" dirty="0"/>
              <a:t>New electrical circuit for power measurements</a:t>
            </a:r>
          </a:p>
          <a:p>
            <a:pPr marL="742950" lvl="1" indent="-285750">
              <a:spcBef>
                <a:spcPts val="600"/>
              </a:spcBef>
              <a:buFont typeface="Arial" panose="020B0604020202020204" pitchFamily="34" charset="0"/>
              <a:buChar char="•"/>
            </a:pPr>
            <a:r>
              <a:rPr lang="en-US" dirty="0"/>
              <a:t>New calibration scheme using phase measurements</a:t>
            </a:r>
          </a:p>
          <a:p>
            <a:pPr marL="285750" indent="-285750">
              <a:spcBef>
                <a:spcPts val="600"/>
              </a:spcBef>
              <a:buFont typeface="Arial" panose="020B0604020202020204" pitchFamily="34" charset="0"/>
              <a:buChar char="•"/>
            </a:pPr>
            <a:r>
              <a:rPr lang="en-US" dirty="0"/>
              <a:t>RF amplifier is repaired &amp; new power feedthroughs</a:t>
            </a:r>
          </a:p>
          <a:p>
            <a:pPr marL="742950" lvl="1" indent="-285750">
              <a:spcBef>
                <a:spcPts val="600"/>
              </a:spcBef>
              <a:buFont typeface="Arial" panose="020B0604020202020204" pitchFamily="34" charset="0"/>
              <a:buChar char="•"/>
            </a:pPr>
            <a:r>
              <a:rPr lang="en-US" dirty="0"/>
              <a:t>Operation at full power (6 kW)</a:t>
            </a:r>
          </a:p>
          <a:p>
            <a:pPr marL="742950" lvl="1" indent="-285750">
              <a:spcBef>
                <a:spcPts val="600"/>
              </a:spcBef>
              <a:buFont typeface="Arial" panose="020B0604020202020204" pitchFamily="34" charset="0"/>
              <a:buChar char="•"/>
            </a:pPr>
            <a:r>
              <a:rPr lang="en-US" dirty="0"/>
              <a:t>Extended pulse operation</a:t>
            </a:r>
          </a:p>
        </p:txBody>
      </p:sp>
      <p:sp>
        <p:nvSpPr>
          <p:cNvPr id="10" name="Rectangle 9">
            <a:extLst>
              <a:ext uri="{FF2B5EF4-FFF2-40B4-BE49-F238E27FC236}">
                <a16:creationId xmlns:a16="http://schemas.microsoft.com/office/drawing/2014/main" id="{52390FF6-7C1A-974C-BCD4-36D024F5044E}"/>
              </a:ext>
            </a:extLst>
          </p:cNvPr>
          <p:cNvSpPr/>
          <p:nvPr/>
        </p:nvSpPr>
        <p:spPr>
          <a:xfrm>
            <a:off x="313953" y="6041395"/>
            <a:ext cx="4572000" cy="507831"/>
          </a:xfrm>
          <a:prstGeom prst="rect">
            <a:avLst/>
          </a:prstGeom>
        </p:spPr>
        <p:txBody>
          <a:bodyPr>
            <a:spAutoFit/>
          </a:bodyPr>
          <a:lstStyle/>
          <a:p>
            <a:r>
              <a:rPr lang="en-US" sz="900" dirty="0">
                <a:solidFill>
                  <a:prstClr val="black"/>
                </a:solidFill>
                <a:latin typeface="Helvetica" pitchFamily="2" charset="0"/>
              </a:rPr>
              <a:t>[1] A. </a:t>
            </a:r>
            <a:r>
              <a:rPr lang="en-US" sz="900" dirty="0" err="1">
                <a:solidFill>
                  <a:prstClr val="black"/>
                </a:solidFill>
                <a:latin typeface="Helvetica" pitchFamily="2" charset="0"/>
              </a:rPr>
              <a:t>Adriaens</a:t>
            </a:r>
            <a:r>
              <a:rPr lang="en-US" sz="900" dirty="0">
                <a:solidFill>
                  <a:prstClr val="black"/>
                </a:solidFill>
                <a:latin typeface="Helvetica" pitchFamily="2" charset="0"/>
              </a:rPr>
              <a:t> et al., submitted to Fusion Engineering and Design</a:t>
            </a:r>
          </a:p>
          <a:p>
            <a:r>
              <a:rPr lang="en-US" sz="900" dirty="0">
                <a:solidFill>
                  <a:prstClr val="black"/>
                </a:solidFill>
                <a:latin typeface="Helvetica" pitchFamily="2" charset="0"/>
              </a:rPr>
              <a:t>[2] F. </a:t>
            </a:r>
            <a:r>
              <a:rPr lang="en-US" sz="900" dirty="0" err="1">
                <a:solidFill>
                  <a:prstClr val="black"/>
                </a:solidFill>
                <a:latin typeface="Helvetica" pitchFamily="2" charset="0"/>
              </a:rPr>
              <a:t>Durodié</a:t>
            </a:r>
            <a:r>
              <a:rPr lang="en-US" sz="900" dirty="0">
                <a:solidFill>
                  <a:prstClr val="black"/>
                </a:solidFill>
                <a:latin typeface="Helvetica" pitchFamily="2" charset="0"/>
              </a:rPr>
              <a:t> and M. </a:t>
            </a:r>
            <a:r>
              <a:rPr lang="en-US" sz="900" dirty="0" err="1">
                <a:solidFill>
                  <a:prstClr val="black"/>
                </a:solidFill>
                <a:latin typeface="Helvetica" pitchFamily="2" charset="0"/>
              </a:rPr>
              <a:t>Vervier</a:t>
            </a:r>
            <a:r>
              <a:rPr lang="en-US" sz="900" dirty="0">
                <a:solidFill>
                  <a:prstClr val="black"/>
                </a:solidFill>
                <a:latin typeface="Helvetica" pitchFamily="2" charset="0"/>
              </a:rPr>
              <a:t> 1991 Elsevier 1186–1190</a:t>
            </a:r>
          </a:p>
          <a:p>
            <a:endParaRPr lang="en-US" sz="900" dirty="0">
              <a:solidFill>
                <a:prstClr val="black"/>
              </a:solidFill>
              <a:latin typeface="Helvetica" pitchFamily="2" charset="0"/>
            </a:endParaRPr>
          </a:p>
        </p:txBody>
      </p:sp>
      <p:pic>
        <p:nvPicPr>
          <p:cNvPr id="16" name="Picture 15">
            <a:extLst>
              <a:ext uri="{FF2B5EF4-FFF2-40B4-BE49-F238E27FC236}">
                <a16:creationId xmlns:a16="http://schemas.microsoft.com/office/drawing/2014/main" id="{63322F65-14E4-9846-A3F5-2A8789C959AD}"/>
              </a:ext>
            </a:extLst>
          </p:cNvPr>
          <p:cNvPicPr>
            <a:picLocks noChangeAspect="1"/>
          </p:cNvPicPr>
          <p:nvPr/>
        </p:nvPicPr>
        <p:blipFill rotWithShape="1">
          <a:blip r:embed="rId2"/>
          <a:srcRect l="8002" r="5456"/>
          <a:stretch/>
        </p:blipFill>
        <p:spPr>
          <a:xfrm>
            <a:off x="5764229" y="3133095"/>
            <a:ext cx="5935119" cy="2908300"/>
          </a:xfrm>
          <a:prstGeom prst="rect">
            <a:avLst/>
          </a:prstGeom>
        </p:spPr>
      </p:pic>
      <p:sp>
        <p:nvSpPr>
          <p:cNvPr id="17" name="Rectangle 16">
            <a:extLst>
              <a:ext uri="{FF2B5EF4-FFF2-40B4-BE49-F238E27FC236}">
                <a16:creationId xmlns:a16="http://schemas.microsoft.com/office/drawing/2014/main" id="{E479445E-0ABF-8E40-94EB-1E2D2988B709}"/>
              </a:ext>
            </a:extLst>
          </p:cNvPr>
          <p:cNvSpPr>
            <a:spLocks noChangeAspect="1"/>
          </p:cNvSpPr>
          <p:nvPr/>
        </p:nvSpPr>
        <p:spPr>
          <a:xfrm>
            <a:off x="5384155" y="6069826"/>
            <a:ext cx="6366439" cy="261610"/>
          </a:xfrm>
          <a:prstGeom prst="rect">
            <a:avLst/>
          </a:prstGeom>
        </p:spPr>
        <p:txBody>
          <a:bodyPr wrap="square">
            <a:spAutoFit/>
          </a:bodyPr>
          <a:lstStyle/>
          <a:p>
            <a:pPr algn="ctr"/>
            <a:r>
              <a:rPr lang="en-US" sz="1100" dirty="0">
                <a:solidFill>
                  <a:schemeClr val="tx1">
                    <a:lumMod val="50000"/>
                    <a:lumOff val="50000"/>
                  </a:schemeClr>
                </a:solidFill>
              </a:rPr>
              <a:t>Simulation of different matching algorithm performance for the ICRF system.</a:t>
            </a:r>
          </a:p>
        </p:txBody>
      </p:sp>
      <p:sp>
        <p:nvSpPr>
          <p:cNvPr id="19" name="Title 1">
            <a:extLst>
              <a:ext uri="{FF2B5EF4-FFF2-40B4-BE49-F238E27FC236}">
                <a16:creationId xmlns:a16="http://schemas.microsoft.com/office/drawing/2014/main" id="{D74179E5-22BF-0749-9FC0-C649B80D335D}"/>
              </a:ext>
            </a:extLst>
          </p:cNvPr>
          <p:cNvSpPr>
            <a:spLocks noGrp="1"/>
          </p:cNvSpPr>
          <p:nvPr>
            <p:ph type="title"/>
          </p:nvPr>
        </p:nvSpPr>
        <p:spPr>
          <a:xfrm>
            <a:off x="983432" y="192515"/>
            <a:ext cx="9451776" cy="457200"/>
          </a:xfrm>
        </p:spPr>
        <p:txBody>
          <a:bodyPr/>
          <a:lstStyle/>
          <a:p>
            <a:r>
              <a:rPr lang="en-US" dirty="0"/>
              <a:t>Improvement of TOMAS ICRH system matching</a:t>
            </a:r>
          </a:p>
        </p:txBody>
      </p:sp>
      <p:pic>
        <p:nvPicPr>
          <p:cNvPr id="23" name="Picture 22">
            <a:extLst>
              <a:ext uri="{FF2B5EF4-FFF2-40B4-BE49-F238E27FC236}">
                <a16:creationId xmlns:a16="http://schemas.microsoft.com/office/drawing/2014/main" id="{8FAA05A0-B884-714C-B547-D084F859721B}"/>
              </a:ext>
            </a:extLst>
          </p:cNvPr>
          <p:cNvPicPr>
            <a:picLocks noChangeAspect="1"/>
          </p:cNvPicPr>
          <p:nvPr/>
        </p:nvPicPr>
        <p:blipFill rotWithShape="1">
          <a:blip r:embed="rId3"/>
          <a:srcRect l="6123" r="6338"/>
          <a:stretch/>
        </p:blipFill>
        <p:spPr>
          <a:xfrm>
            <a:off x="5585531" y="615772"/>
            <a:ext cx="6292516" cy="2578100"/>
          </a:xfrm>
          <a:prstGeom prst="rect">
            <a:avLst/>
          </a:prstGeom>
        </p:spPr>
      </p:pic>
      <p:sp>
        <p:nvSpPr>
          <p:cNvPr id="15" name="TextBox 14">
            <a:extLst>
              <a:ext uri="{FF2B5EF4-FFF2-40B4-BE49-F238E27FC236}">
                <a16:creationId xmlns:a16="http://schemas.microsoft.com/office/drawing/2014/main" id="{D33B3E12-9138-804B-863C-0BA2FD17A946}"/>
              </a:ext>
            </a:extLst>
          </p:cNvPr>
          <p:cNvSpPr txBox="1"/>
          <p:nvPr/>
        </p:nvSpPr>
        <p:spPr>
          <a:xfrm>
            <a:off x="6241536" y="2995017"/>
            <a:ext cx="1793983" cy="253916"/>
          </a:xfrm>
          <a:prstGeom prst="rect">
            <a:avLst/>
          </a:prstGeom>
          <a:noFill/>
        </p:spPr>
        <p:txBody>
          <a:bodyPr wrap="square" rtlCol="0">
            <a:spAutoFit/>
          </a:bodyPr>
          <a:lstStyle/>
          <a:p>
            <a:pPr algn="ctr"/>
            <a:r>
              <a:rPr lang="en-US" sz="1050" dirty="0">
                <a:solidFill>
                  <a:schemeClr val="tx1">
                    <a:lumMod val="50000"/>
                    <a:lumOff val="50000"/>
                  </a:schemeClr>
                </a:solidFill>
              </a:rPr>
              <a:t>New matching algorithm</a:t>
            </a:r>
          </a:p>
        </p:txBody>
      </p:sp>
      <p:sp>
        <p:nvSpPr>
          <p:cNvPr id="14" name="TextBox 13">
            <a:extLst>
              <a:ext uri="{FF2B5EF4-FFF2-40B4-BE49-F238E27FC236}">
                <a16:creationId xmlns:a16="http://schemas.microsoft.com/office/drawing/2014/main" id="{DABC4061-067E-ED4A-8449-1C0B25C53884}"/>
              </a:ext>
            </a:extLst>
          </p:cNvPr>
          <p:cNvSpPr txBox="1"/>
          <p:nvPr/>
        </p:nvSpPr>
        <p:spPr>
          <a:xfrm>
            <a:off x="9538216" y="2995018"/>
            <a:ext cx="1793983" cy="261610"/>
          </a:xfrm>
          <a:prstGeom prst="rect">
            <a:avLst/>
          </a:prstGeom>
          <a:noFill/>
        </p:spPr>
        <p:txBody>
          <a:bodyPr wrap="square" rtlCol="0">
            <a:spAutoFit/>
          </a:bodyPr>
          <a:lstStyle/>
          <a:p>
            <a:pPr algn="ctr"/>
            <a:r>
              <a:rPr lang="en-US" sz="1100" dirty="0">
                <a:solidFill>
                  <a:schemeClr val="tx1">
                    <a:lumMod val="50000"/>
                    <a:lumOff val="50000"/>
                  </a:schemeClr>
                </a:solidFill>
              </a:rPr>
              <a:t>TEXTOR matching algorithm</a:t>
            </a:r>
          </a:p>
        </p:txBody>
      </p:sp>
    </p:spTree>
    <p:extLst>
      <p:ext uri="{BB962C8B-B14F-4D97-AF65-F5344CB8AC3E}">
        <p14:creationId xmlns:p14="http://schemas.microsoft.com/office/powerpoint/2010/main" val="2533139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613586D-E8AE-8841-8FDB-891075FEAE42}"/>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93608979-CAAF-F34A-85CE-4C2217B80B8F}"/>
              </a:ext>
            </a:extLst>
          </p:cNvPr>
          <p:cNvSpPr>
            <a:spLocks noGrp="1"/>
          </p:cNvSpPr>
          <p:nvPr>
            <p:ph type="sldNum" sz="quarter" idx="12"/>
          </p:nvPr>
        </p:nvSpPr>
        <p:spPr/>
        <p:txBody>
          <a:bodyPr/>
          <a:lstStyle/>
          <a:p>
            <a:fld id="{6A6D9FA1-99C7-4910-8E32-B85D378B0060}" type="slidenum">
              <a:rPr lang="en-GB" smtClean="0">
                <a:solidFill>
                  <a:prstClr val="white"/>
                </a:solidFill>
              </a:rPr>
              <a:pPr/>
              <a:t>13</a:t>
            </a:fld>
            <a:endParaRPr lang="en-GB" dirty="0">
              <a:solidFill>
                <a:prstClr val="white"/>
              </a:solidFill>
            </a:endParaRPr>
          </a:p>
        </p:txBody>
      </p:sp>
      <p:sp>
        <p:nvSpPr>
          <p:cNvPr id="6" name="Title 1">
            <a:extLst>
              <a:ext uri="{FF2B5EF4-FFF2-40B4-BE49-F238E27FC236}">
                <a16:creationId xmlns:a16="http://schemas.microsoft.com/office/drawing/2014/main" id="{94280F9D-0E30-6143-9ABA-4ACD9893E235}"/>
              </a:ext>
            </a:extLst>
          </p:cNvPr>
          <p:cNvSpPr>
            <a:spLocks noGrp="1"/>
          </p:cNvSpPr>
          <p:nvPr>
            <p:ph type="title"/>
          </p:nvPr>
        </p:nvSpPr>
        <p:spPr>
          <a:xfrm>
            <a:off x="983432" y="192515"/>
            <a:ext cx="9451776" cy="457200"/>
          </a:xfrm>
        </p:spPr>
        <p:txBody>
          <a:bodyPr/>
          <a:lstStyle/>
          <a:p>
            <a:r>
              <a:rPr lang="en-US" dirty="0"/>
              <a:t>Glow discharge characterization</a:t>
            </a:r>
          </a:p>
        </p:txBody>
      </p:sp>
      <p:sp>
        <p:nvSpPr>
          <p:cNvPr id="7" name="Content Placeholder 4">
            <a:extLst>
              <a:ext uri="{FF2B5EF4-FFF2-40B4-BE49-F238E27FC236}">
                <a16:creationId xmlns:a16="http://schemas.microsoft.com/office/drawing/2014/main" id="{C619F452-6969-D845-9E40-D1106E80B6B5}"/>
              </a:ext>
            </a:extLst>
          </p:cNvPr>
          <p:cNvSpPr>
            <a:spLocks noGrp="1"/>
          </p:cNvSpPr>
          <p:nvPr>
            <p:ph idx="1"/>
          </p:nvPr>
        </p:nvSpPr>
        <p:spPr>
          <a:xfrm>
            <a:off x="395796" y="657712"/>
            <a:ext cx="7105219" cy="2819008"/>
          </a:xfrm>
        </p:spPr>
        <p:txBody>
          <a:bodyPr>
            <a:normAutofit/>
          </a:bodyPr>
          <a:lstStyle/>
          <a:p>
            <a:r>
              <a:rPr lang="en-US" sz="2133" dirty="0"/>
              <a:t>Characterization of local glow discharge ion energy distribution [1]</a:t>
            </a:r>
          </a:p>
          <a:p>
            <a:pPr lvl="1"/>
            <a:r>
              <a:rPr lang="en-US" sz="1867" dirty="0"/>
              <a:t>In hydrogen, helium and argon</a:t>
            </a:r>
          </a:p>
          <a:p>
            <a:pPr lvl="1"/>
            <a:r>
              <a:rPr lang="en-US" sz="1867" dirty="0"/>
              <a:t>At different neutral pressures and anode currents</a:t>
            </a:r>
          </a:p>
          <a:p>
            <a:r>
              <a:rPr lang="en-US" sz="2133" dirty="0"/>
              <a:t>Studies of glow discharge homogeneity with RFEA* </a:t>
            </a:r>
          </a:p>
          <a:p>
            <a:pPr lvl="1"/>
            <a:r>
              <a:rPr lang="en-US" sz="1867" dirty="0"/>
              <a:t>Mimicking different distance from GD anode by changing detector orientation and its in-plasma depth</a:t>
            </a:r>
          </a:p>
          <a:p>
            <a:pPr lvl="1"/>
            <a:r>
              <a:rPr lang="en-US" sz="1867" dirty="0"/>
              <a:t>Input for ITER GD model validation ?</a:t>
            </a:r>
          </a:p>
        </p:txBody>
      </p:sp>
      <p:grpSp>
        <p:nvGrpSpPr>
          <p:cNvPr id="8" name="Group 7">
            <a:extLst>
              <a:ext uri="{FF2B5EF4-FFF2-40B4-BE49-F238E27FC236}">
                <a16:creationId xmlns:a16="http://schemas.microsoft.com/office/drawing/2014/main" id="{1910BA4E-2E76-C243-B40B-576BEA010DA9}"/>
              </a:ext>
            </a:extLst>
          </p:cNvPr>
          <p:cNvGrpSpPr>
            <a:grpSpLocks noChangeAspect="1"/>
          </p:cNvGrpSpPr>
          <p:nvPr/>
        </p:nvGrpSpPr>
        <p:grpSpPr>
          <a:xfrm>
            <a:off x="3253072" y="4048898"/>
            <a:ext cx="3981017" cy="1926544"/>
            <a:chOff x="5448904" y="300078"/>
            <a:chExt cx="6544347" cy="3167022"/>
          </a:xfrm>
        </p:grpSpPr>
        <p:grpSp>
          <p:nvGrpSpPr>
            <p:cNvPr id="9" name="Group 8">
              <a:extLst>
                <a:ext uri="{FF2B5EF4-FFF2-40B4-BE49-F238E27FC236}">
                  <a16:creationId xmlns:a16="http://schemas.microsoft.com/office/drawing/2014/main" id="{6AA696EF-1682-6843-8EC9-ECB618D54B23}"/>
                </a:ext>
              </a:extLst>
            </p:cNvPr>
            <p:cNvGrpSpPr/>
            <p:nvPr/>
          </p:nvGrpSpPr>
          <p:grpSpPr>
            <a:xfrm>
              <a:off x="5448904" y="300078"/>
              <a:ext cx="6544347" cy="3167022"/>
              <a:chOff x="4339242" y="112746"/>
              <a:chExt cx="6544347" cy="3167022"/>
            </a:xfrm>
          </p:grpSpPr>
          <p:pic>
            <p:nvPicPr>
              <p:cNvPr id="14" name="Picture 13">
                <a:extLst>
                  <a:ext uri="{FF2B5EF4-FFF2-40B4-BE49-F238E27FC236}">
                    <a16:creationId xmlns:a16="http://schemas.microsoft.com/office/drawing/2014/main" id="{1BFDA30E-1FDF-FE4E-9459-CFFD257E31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39242" y="112746"/>
                <a:ext cx="6544347" cy="3167022"/>
              </a:xfrm>
              <a:prstGeom prst="rect">
                <a:avLst/>
              </a:prstGeom>
            </p:spPr>
          </p:pic>
          <p:grpSp>
            <p:nvGrpSpPr>
              <p:cNvPr id="15" name="Group 14">
                <a:extLst>
                  <a:ext uri="{FF2B5EF4-FFF2-40B4-BE49-F238E27FC236}">
                    <a16:creationId xmlns:a16="http://schemas.microsoft.com/office/drawing/2014/main" id="{0ACFD1EE-5E86-AF4B-BB43-0B9A43CBD08B}"/>
                  </a:ext>
                </a:extLst>
              </p:cNvPr>
              <p:cNvGrpSpPr/>
              <p:nvPr/>
            </p:nvGrpSpPr>
            <p:grpSpPr>
              <a:xfrm rot="-4200000">
                <a:off x="9061767" y="2400662"/>
                <a:ext cx="423746" cy="199714"/>
                <a:chOff x="9137219" y="5498243"/>
                <a:chExt cx="423746" cy="199714"/>
              </a:xfrm>
            </p:grpSpPr>
            <p:sp>
              <p:nvSpPr>
                <p:cNvPr id="16" name="Rectangle 15">
                  <a:extLst>
                    <a:ext uri="{FF2B5EF4-FFF2-40B4-BE49-F238E27FC236}">
                      <a16:creationId xmlns:a16="http://schemas.microsoft.com/office/drawing/2014/main" id="{EEFCCAEC-2C33-D044-84D9-43297A50E6FC}"/>
                    </a:ext>
                  </a:extLst>
                </p:cNvPr>
                <p:cNvSpPr/>
                <p:nvPr/>
              </p:nvSpPr>
              <p:spPr>
                <a:xfrm>
                  <a:off x="9137219" y="5498243"/>
                  <a:ext cx="423746" cy="66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Oval 16">
                  <a:extLst>
                    <a:ext uri="{FF2B5EF4-FFF2-40B4-BE49-F238E27FC236}">
                      <a16:creationId xmlns:a16="http://schemas.microsoft.com/office/drawing/2014/main" id="{87ADDC5D-BFAD-2D42-AC4A-48B139E124E4}"/>
                    </a:ext>
                  </a:extLst>
                </p:cNvPr>
                <p:cNvSpPr/>
                <p:nvPr/>
              </p:nvSpPr>
              <p:spPr>
                <a:xfrm>
                  <a:off x="9279034" y="5579157"/>
                  <a:ext cx="122663" cy="11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sp>
          <p:nvSpPr>
            <p:cNvPr id="10" name="TextBox 9">
              <a:extLst>
                <a:ext uri="{FF2B5EF4-FFF2-40B4-BE49-F238E27FC236}">
                  <a16:creationId xmlns:a16="http://schemas.microsoft.com/office/drawing/2014/main" id="{92A622CB-2AF8-E346-B2E4-C23E0CD1ED80}"/>
                </a:ext>
              </a:extLst>
            </p:cNvPr>
            <p:cNvSpPr txBox="1"/>
            <p:nvPr/>
          </p:nvSpPr>
          <p:spPr>
            <a:xfrm>
              <a:off x="9100157" y="2358712"/>
              <a:ext cx="1203042" cy="522921"/>
            </a:xfrm>
            <a:prstGeom prst="rect">
              <a:avLst/>
            </a:prstGeom>
            <a:noFill/>
          </p:spPr>
          <p:txBody>
            <a:bodyPr wrap="square" rtlCol="0">
              <a:spAutoFit/>
            </a:bodyPr>
            <a:lstStyle/>
            <a:p>
              <a:pPr algn="ctr"/>
              <a:r>
                <a:rPr lang="en-US" sz="1467" b="1" dirty="0"/>
                <a:t>100</a:t>
              </a:r>
              <a:r>
                <a:rPr lang="en-US" sz="1467" b="1" baseline="30000" dirty="0"/>
                <a:t>o</a:t>
              </a:r>
              <a:endParaRPr lang="en-US" sz="1467" b="1" dirty="0"/>
            </a:p>
          </p:txBody>
        </p:sp>
        <p:sp>
          <p:nvSpPr>
            <p:cNvPr id="11" name="TextBox 10">
              <a:extLst>
                <a:ext uri="{FF2B5EF4-FFF2-40B4-BE49-F238E27FC236}">
                  <a16:creationId xmlns:a16="http://schemas.microsoft.com/office/drawing/2014/main" id="{DB3E4B7D-5DB1-A141-A13C-DBFBF82A9738}"/>
                </a:ext>
              </a:extLst>
            </p:cNvPr>
            <p:cNvSpPr txBox="1"/>
            <p:nvPr/>
          </p:nvSpPr>
          <p:spPr>
            <a:xfrm>
              <a:off x="6400797" y="2770881"/>
              <a:ext cx="1815359" cy="556545"/>
            </a:xfrm>
            <a:prstGeom prst="rect">
              <a:avLst/>
            </a:prstGeom>
            <a:noFill/>
          </p:spPr>
          <p:txBody>
            <a:bodyPr wrap="square" rtlCol="0">
              <a:spAutoFit/>
            </a:bodyPr>
            <a:lstStyle/>
            <a:p>
              <a:pPr algn="ctr"/>
              <a:r>
                <a:rPr lang="en-US" sz="1600" b="1" dirty="0"/>
                <a:t>GD anode</a:t>
              </a:r>
            </a:p>
          </p:txBody>
        </p:sp>
        <p:cxnSp>
          <p:nvCxnSpPr>
            <p:cNvPr id="12" name="Straight Arrow Connector 11">
              <a:extLst>
                <a:ext uri="{FF2B5EF4-FFF2-40B4-BE49-F238E27FC236}">
                  <a16:creationId xmlns:a16="http://schemas.microsoft.com/office/drawing/2014/main" id="{AE6BD3FF-3167-4E48-9662-9992D2BC0A18}"/>
                </a:ext>
              </a:extLst>
            </p:cNvPr>
            <p:cNvCxnSpPr>
              <a:cxnSpLocks/>
            </p:cNvCxnSpPr>
            <p:nvPr/>
          </p:nvCxnSpPr>
          <p:spPr>
            <a:xfrm>
              <a:off x="5999356" y="1795346"/>
              <a:ext cx="825190" cy="1051039"/>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Arc 12">
              <a:extLst>
                <a:ext uri="{FF2B5EF4-FFF2-40B4-BE49-F238E27FC236}">
                  <a16:creationId xmlns:a16="http://schemas.microsoft.com/office/drawing/2014/main" id="{2A4AA29E-ABE6-0148-8CB3-A5A43FDA436A}"/>
                </a:ext>
              </a:extLst>
            </p:cNvPr>
            <p:cNvSpPr/>
            <p:nvPr/>
          </p:nvSpPr>
          <p:spPr>
            <a:xfrm rot="18769372">
              <a:off x="9950806" y="2207320"/>
              <a:ext cx="997200" cy="992459"/>
            </a:xfrm>
            <a:prstGeom prst="arc">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pic>
        <p:nvPicPr>
          <p:cNvPr id="18" name="Picture 17">
            <a:extLst>
              <a:ext uri="{FF2B5EF4-FFF2-40B4-BE49-F238E27FC236}">
                <a16:creationId xmlns:a16="http://schemas.microsoft.com/office/drawing/2014/main" id="{BF94D352-96E2-7843-AF3C-3BA60C4B8E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32171" y="327198"/>
            <a:ext cx="4388787" cy="2840180"/>
          </a:xfrm>
          <a:prstGeom prst="rect">
            <a:avLst/>
          </a:prstGeom>
        </p:spPr>
      </p:pic>
      <p:pic>
        <p:nvPicPr>
          <p:cNvPr id="19" name="Picture 18">
            <a:extLst>
              <a:ext uri="{FF2B5EF4-FFF2-40B4-BE49-F238E27FC236}">
                <a16:creationId xmlns:a16="http://schemas.microsoft.com/office/drawing/2014/main" id="{1EFA803C-A320-C24E-8404-38B5089625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37300" y="3355785"/>
            <a:ext cx="4483657" cy="2844047"/>
          </a:xfrm>
          <a:prstGeom prst="rect">
            <a:avLst/>
          </a:prstGeom>
        </p:spPr>
      </p:pic>
      <p:grpSp>
        <p:nvGrpSpPr>
          <p:cNvPr id="20" name="Group 19">
            <a:extLst>
              <a:ext uri="{FF2B5EF4-FFF2-40B4-BE49-F238E27FC236}">
                <a16:creationId xmlns:a16="http://schemas.microsoft.com/office/drawing/2014/main" id="{E625BA16-A0CF-8945-A09F-2A4DDC773E5E}"/>
              </a:ext>
            </a:extLst>
          </p:cNvPr>
          <p:cNvGrpSpPr>
            <a:grpSpLocks noChangeAspect="1"/>
          </p:cNvGrpSpPr>
          <p:nvPr/>
        </p:nvGrpSpPr>
        <p:grpSpPr>
          <a:xfrm>
            <a:off x="495181" y="3819610"/>
            <a:ext cx="2746228" cy="2295719"/>
            <a:chOff x="665276" y="2263906"/>
            <a:chExt cx="4309161" cy="3602257"/>
          </a:xfrm>
        </p:grpSpPr>
        <p:pic>
          <p:nvPicPr>
            <p:cNvPr id="21" name="Picture 20">
              <a:extLst>
                <a:ext uri="{FF2B5EF4-FFF2-40B4-BE49-F238E27FC236}">
                  <a16:creationId xmlns:a16="http://schemas.microsoft.com/office/drawing/2014/main" id="{5CEBE9B1-8E4F-0040-9C75-5BE00948126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5276" y="2263906"/>
              <a:ext cx="3616085" cy="3602257"/>
            </a:xfrm>
            <a:prstGeom prst="rect">
              <a:avLst/>
            </a:prstGeom>
          </p:spPr>
        </p:pic>
        <p:sp>
          <p:nvSpPr>
            <p:cNvPr id="22" name="Rectangle 21">
              <a:extLst>
                <a:ext uri="{FF2B5EF4-FFF2-40B4-BE49-F238E27FC236}">
                  <a16:creationId xmlns:a16="http://schemas.microsoft.com/office/drawing/2014/main" id="{6D4BB259-0A56-8F46-8FE9-E15ECA9F7FF7}"/>
                </a:ext>
              </a:extLst>
            </p:cNvPr>
            <p:cNvSpPr/>
            <p:nvPr/>
          </p:nvSpPr>
          <p:spPr>
            <a:xfrm>
              <a:off x="2473318" y="2263906"/>
              <a:ext cx="604058" cy="7163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ectangle 22">
              <a:extLst>
                <a:ext uri="{FF2B5EF4-FFF2-40B4-BE49-F238E27FC236}">
                  <a16:creationId xmlns:a16="http://schemas.microsoft.com/office/drawing/2014/main" id="{8F280394-925E-4244-B914-3892C089FC88}"/>
                </a:ext>
              </a:extLst>
            </p:cNvPr>
            <p:cNvSpPr/>
            <p:nvPr/>
          </p:nvSpPr>
          <p:spPr>
            <a:xfrm>
              <a:off x="2550980" y="3293533"/>
              <a:ext cx="448733" cy="550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50641B9F-6A95-A84D-A6BF-BA49A5582860}"/>
                </a:ext>
              </a:extLst>
            </p:cNvPr>
            <p:cNvSpPr/>
            <p:nvPr/>
          </p:nvSpPr>
          <p:spPr>
            <a:xfrm>
              <a:off x="2732039" y="2263906"/>
              <a:ext cx="91594" cy="102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5" name="Straight Connector 24">
              <a:extLst>
                <a:ext uri="{FF2B5EF4-FFF2-40B4-BE49-F238E27FC236}">
                  <a16:creationId xmlns:a16="http://schemas.microsoft.com/office/drawing/2014/main" id="{3710E30B-2A8B-1244-8309-E1A6672F4F41}"/>
                </a:ext>
              </a:extLst>
            </p:cNvPr>
            <p:cNvCxnSpPr>
              <a:cxnSpLocks/>
            </p:cNvCxnSpPr>
            <p:nvPr/>
          </p:nvCxnSpPr>
          <p:spPr>
            <a:xfrm flipV="1">
              <a:off x="2732039" y="2877982"/>
              <a:ext cx="129745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CF695EE-8760-574C-BBE4-FD468AE56C30}"/>
                </a:ext>
              </a:extLst>
            </p:cNvPr>
            <p:cNvCxnSpPr/>
            <p:nvPr/>
          </p:nvCxnSpPr>
          <p:spPr>
            <a:xfrm>
              <a:off x="3776133" y="2875678"/>
              <a:ext cx="0" cy="69302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C66B331-A280-F14F-B223-0CF2DF33000D}"/>
                </a:ext>
              </a:extLst>
            </p:cNvPr>
            <p:cNvSpPr txBox="1"/>
            <p:nvPr/>
          </p:nvSpPr>
          <p:spPr>
            <a:xfrm>
              <a:off x="3538079" y="3015083"/>
              <a:ext cx="1436358" cy="370152"/>
            </a:xfrm>
            <a:prstGeom prst="rect">
              <a:avLst/>
            </a:prstGeom>
            <a:noFill/>
          </p:spPr>
          <p:txBody>
            <a:bodyPr wrap="square" rtlCol="0">
              <a:spAutoFit/>
            </a:bodyPr>
            <a:lstStyle/>
            <a:p>
              <a:pPr algn="ctr"/>
              <a:r>
                <a:rPr lang="en-US" sz="933" dirty="0"/>
                <a:t>115 mm</a:t>
              </a:r>
            </a:p>
          </p:txBody>
        </p:sp>
        <p:sp>
          <p:nvSpPr>
            <p:cNvPr id="28" name="TextBox 27">
              <a:extLst>
                <a:ext uri="{FF2B5EF4-FFF2-40B4-BE49-F238E27FC236}">
                  <a16:creationId xmlns:a16="http://schemas.microsoft.com/office/drawing/2014/main" id="{EFA41613-CBE5-BA4A-83F5-B2E0AD71175F}"/>
                </a:ext>
              </a:extLst>
            </p:cNvPr>
            <p:cNvSpPr txBox="1"/>
            <p:nvPr/>
          </p:nvSpPr>
          <p:spPr>
            <a:xfrm>
              <a:off x="1339757" y="4311337"/>
              <a:ext cx="1474795" cy="1159052"/>
            </a:xfrm>
            <a:prstGeom prst="rect">
              <a:avLst/>
            </a:prstGeom>
            <a:noFill/>
          </p:spPr>
          <p:txBody>
            <a:bodyPr wrap="square" rtlCol="0">
              <a:spAutoFit/>
            </a:bodyPr>
            <a:lstStyle/>
            <a:p>
              <a:pPr algn="ctr"/>
              <a:r>
                <a:rPr lang="en-US" sz="1400" dirty="0"/>
                <a:t>RFEA button probe</a:t>
              </a:r>
            </a:p>
          </p:txBody>
        </p:sp>
        <p:sp>
          <p:nvSpPr>
            <p:cNvPr id="29" name="Oval 28">
              <a:extLst>
                <a:ext uri="{FF2B5EF4-FFF2-40B4-BE49-F238E27FC236}">
                  <a16:creationId xmlns:a16="http://schemas.microsoft.com/office/drawing/2014/main" id="{4990C943-2DA9-864B-9741-1C3F10E28AC0}"/>
                </a:ext>
              </a:extLst>
            </p:cNvPr>
            <p:cNvSpPr/>
            <p:nvPr/>
          </p:nvSpPr>
          <p:spPr>
            <a:xfrm>
              <a:off x="2656970" y="3477028"/>
              <a:ext cx="236751" cy="2358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0" name="Straight Arrow Connector 29">
              <a:extLst>
                <a:ext uri="{FF2B5EF4-FFF2-40B4-BE49-F238E27FC236}">
                  <a16:creationId xmlns:a16="http://schemas.microsoft.com/office/drawing/2014/main" id="{37CC779A-1971-C446-97C4-EE527965C373}"/>
                </a:ext>
              </a:extLst>
            </p:cNvPr>
            <p:cNvCxnSpPr>
              <a:cxnSpLocks/>
            </p:cNvCxnSpPr>
            <p:nvPr/>
          </p:nvCxnSpPr>
          <p:spPr>
            <a:xfrm flipV="1">
              <a:off x="2077156" y="3646311"/>
              <a:ext cx="672386" cy="6434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288C56-A327-3549-A820-3C2211C63F94}"/>
                </a:ext>
              </a:extLst>
            </p:cNvPr>
            <p:cNvCxnSpPr>
              <a:cxnSpLocks/>
            </p:cNvCxnSpPr>
            <p:nvPr/>
          </p:nvCxnSpPr>
          <p:spPr>
            <a:xfrm flipV="1">
              <a:off x="2749541" y="3568944"/>
              <a:ext cx="1297458"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C4571B24-42F1-4C49-8A5A-4FD304CA9AF6}"/>
              </a:ext>
            </a:extLst>
          </p:cNvPr>
          <p:cNvSpPr txBox="1"/>
          <p:nvPr/>
        </p:nvSpPr>
        <p:spPr>
          <a:xfrm>
            <a:off x="8375983" y="3051431"/>
            <a:ext cx="2798956" cy="261610"/>
          </a:xfrm>
          <a:prstGeom prst="rect">
            <a:avLst/>
          </a:prstGeom>
          <a:noFill/>
        </p:spPr>
        <p:txBody>
          <a:bodyPr wrap="square" rtlCol="0">
            <a:spAutoFit/>
          </a:bodyPr>
          <a:lstStyle/>
          <a:p>
            <a:pPr algn="ctr"/>
            <a:r>
              <a:rPr lang="en-US" sz="1100" dirty="0">
                <a:solidFill>
                  <a:schemeClr val="tx1">
                    <a:lumMod val="50000"/>
                    <a:lumOff val="50000"/>
                  </a:schemeClr>
                </a:solidFill>
              </a:rPr>
              <a:t>Local ion energy distributions</a:t>
            </a:r>
          </a:p>
        </p:txBody>
      </p:sp>
      <p:sp>
        <p:nvSpPr>
          <p:cNvPr id="34" name="Rectangle 33">
            <a:extLst>
              <a:ext uri="{FF2B5EF4-FFF2-40B4-BE49-F238E27FC236}">
                <a16:creationId xmlns:a16="http://schemas.microsoft.com/office/drawing/2014/main" id="{380C754E-E0B5-6C4A-A894-C71802DCB185}"/>
              </a:ext>
            </a:extLst>
          </p:cNvPr>
          <p:cNvSpPr/>
          <p:nvPr/>
        </p:nvSpPr>
        <p:spPr>
          <a:xfrm>
            <a:off x="226761" y="6125789"/>
            <a:ext cx="6096000" cy="276999"/>
          </a:xfrm>
          <a:prstGeom prst="rect">
            <a:avLst/>
          </a:prstGeom>
        </p:spPr>
        <p:txBody>
          <a:bodyPr>
            <a:spAutoFit/>
          </a:bodyPr>
          <a:lstStyle/>
          <a:p>
            <a:r>
              <a:rPr lang="en-US" sz="1200" dirty="0">
                <a:solidFill>
                  <a:prstClr val="black"/>
                </a:solidFill>
                <a:latin typeface="Helvetica" pitchFamily="2" charset="0"/>
              </a:rPr>
              <a:t>[1] K. Crombé et al., IAEA FEC 2023, London, 2023.</a:t>
            </a:r>
          </a:p>
        </p:txBody>
      </p:sp>
    </p:spTree>
    <p:extLst>
      <p:ext uri="{BB962C8B-B14F-4D97-AF65-F5344CB8AC3E}">
        <p14:creationId xmlns:p14="http://schemas.microsoft.com/office/powerpoint/2010/main" val="843507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010808C-0759-5947-B274-763BB25F62A6}"/>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03A4CFDF-C384-B649-95F5-ED5A30509205}"/>
              </a:ext>
            </a:extLst>
          </p:cNvPr>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dirty="0">
              <a:solidFill>
                <a:prstClr val="white"/>
              </a:solidFill>
            </a:endParaRPr>
          </a:p>
        </p:txBody>
      </p:sp>
      <p:sp>
        <p:nvSpPr>
          <p:cNvPr id="6" name="Title 1">
            <a:extLst>
              <a:ext uri="{FF2B5EF4-FFF2-40B4-BE49-F238E27FC236}">
                <a16:creationId xmlns:a16="http://schemas.microsoft.com/office/drawing/2014/main" id="{D523F98D-0F29-924D-9B18-D6F9CB4E1BD8}"/>
              </a:ext>
            </a:extLst>
          </p:cNvPr>
          <p:cNvSpPr>
            <a:spLocks noGrp="1"/>
          </p:cNvSpPr>
          <p:nvPr>
            <p:ph type="title"/>
          </p:nvPr>
        </p:nvSpPr>
        <p:spPr>
          <a:xfrm>
            <a:off x="983432" y="192515"/>
            <a:ext cx="9451776" cy="457200"/>
          </a:xfrm>
        </p:spPr>
        <p:txBody>
          <a:bodyPr/>
          <a:lstStyle/>
          <a:p>
            <a:r>
              <a:rPr lang="en-US" dirty="0"/>
              <a:t>Studies of MW wave absorption and propagation</a:t>
            </a:r>
          </a:p>
        </p:txBody>
      </p:sp>
      <p:sp>
        <p:nvSpPr>
          <p:cNvPr id="8" name="Content Placeholder 4">
            <a:extLst>
              <a:ext uri="{FF2B5EF4-FFF2-40B4-BE49-F238E27FC236}">
                <a16:creationId xmlns:a16="http://schemas.microsoft.com/office/drawing/2014/main" id="{5B0B3C52-B408-3843-AF21-9C8C2F2CA2B7}"/>
              </a:ext>
            </a:extLst>
          </p:cNvPr>
          <p:cNvSpPr>
            <a:spLocks noGrp="1"/>
          </p:cNvSpPr>
          <p:nvPr>
            <p:ph idx="1"/>
          </p:nvPr>
        </p:nvSpPr>
        <p:spPr>
          <a:xfrm>
            <a:off x="647638" y="932723"/>
            <a:ext cx="7848629" cy="3235277"/>
          </a:xfrm>
        </p:spPr>
        <p:txBody>
          <a:bodyPr>
            <a:normAutofit/>
          </a:bodyPr>
          <a:lstStyle/>
          <a:p>
            <a:r>
              <a:rPr lang="en-US" sz="2133" dirty="0"/>
              <a:t>Studies of electron cyclotron power deposition in helium [1]</a:t>
            </a:r>
          </a:p>
          <a:p>
            <a:pPr lvl="1"/>
            <a:r>
              <a:rPr lang="en-US" sz="2133" dirty="0"/>
              <a:t>Characterization of ECRH power source </a:t>
            </a:r>
          </a:p>
          <a:p>
            <a:pPr lvl="1"/>
            <a:r>
              <a:rPr lang="en-US" sz="2133" dirty="0"/>
              <a:t>Influence of input power, magnetic field and gas pressure on the absorption mechanisms</a:t>
            </a:r>
          </a:p>
          <a:p>
            <a:pPr lvl="1"/>
            <a:r>
              <a:rPr lang="en-US" sz="2133" dirty="0"/>
              <a:t>Influence of the Langmuir probe position and wave polarization on reflected power fraction </a:t>
            </a:r>
          </a:p>
          <a:p>
            <a:r>
              <a:rPr lang="en-US" sz="2133" dirty="0"/>
              <a:t>Determination of suitable scenarios for plasma start-up and pre-ionization.</a:t>
            </a:r>
          </a:p>
          <a:p>
            <a:pPr lvl="1"/>
            <a:endParaRPr lang="en-US" sz="2133" dirty="0"/>
          </a:p>
          <a:p>
            <a:pPr lvl="1"/>
            <a:endParaRPr lang="en-US" sz="1867" dirty="0"/>
          </a:p>
        </p:txBody>
      </p:sp>
      <p:pic>
        <p:nvPicPr>
          <p:cNvPr id="9" name="Picture 8">
            <a:extLst>
              <a:ext uri="{FF2B5EF4-FFF2-40B4-BE49-F238E27FC236}">
                <a16:creationId xmlns:a16="http://schemas.microsoft.com/office/drawing/2014/main" id="{34C63C1B-C73E-F54B-AC08-AD842C681C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84299" y="464147"/>
            <a:ext cx="2990123" cy="5636552"/>
          </a:xfrm>
          <a:prstGeom prst="rect">
            <a:avLst/>
          </a:prstGeom>
        </p:spPr>
      </p:pic>
      <p:pic>
        <p:nvPicPr>
          <p:cNvPr id="10" name="Picture 9">
            <a:extLst>
              <a:ext uri="{FF2B5EF4-FFF2-40B4-BE49-F238E27FC236}">
                <a16:creationId xmlns:a16="http://schemas.microsoft.com/office/drawing/2014/main" id="{C8CF780D-8B7F-DB43-9180-CA5D443BB8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350" y="3960016"/>
            <a:ext cx="2746405" cy="2260416"/>
          </a:xfrm>
          <a:prstGeom prst="rect">
            <a:avLst/>
          </a:prstGeom>
        </p:spPr>
      </p:pic>
      <p:pic>
        <p:nvPicPr>
          <p:cNvPr id="11" name="Picture 10">
            <a:extLst>
              <a:ext uri="{FF2B5EF4-FFF2-40B4-BE49-F238E27FC236}">
                <a16:creationId xmlns:a16="http://schemas.microsoft.com/office/drawing/2014/main" id="{A2DAAAAD-73E3-4148-857A-AAEDE06449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3352" y="3960017"/>
            <a:ext cx="2990123" cy="2411389"/>
          </a:xfrm>
          <a:prstGeom prst="rect">
            <a:avLst/>
          </a:prstGeom>
        </p:spPr>
      </p:pic>
      <p:sp>
        <p:nvSpPr>
          <p:cNvPr id="12" name="Rectangle 11">
            <a:extLst>
              <a:ext uri="{FF2B5EF4-FFF2-40B4-BE49-F238E27FC236}">
                <a16:creationId xmlns:a16="http://schemas.microsoft.com/office/drawing/2014/main" id="{395DA509-892A-1D47-B0C6-9241EBCDFE7C}"/>
              </a:ext>
            </a:extLst>
          </p:cNvPr>
          <p:cNvSpPr/>
          <p:nvPr/>
        </p:nvSpPr>
        <p:spPr>
          <a:xfrm>
            <a:off x="6260598" y="4238067"/>
            <a:ext cx="2523701" cy="830997"/>
          </a:xfrm>
          <a:prstGeom prst="rect">
            <a:avLst/>
          </a:prstGeom>
        </p:spPr>
        <p:txBody>
          <a:bodyPr wrap="square">
            <a:spAutoFit/>
          </a:bodyPr>
          <a:lstStyle/>
          <a:p>
            <a:pPr algn="ctr"/>
            <a:r>
              <a:rPr lang="en-US" sz="1200" dirty="0">
                <a:latin typeface="Helvetica" pitchFamily="2" charset="0"/>
              </a:rPr>
              <a:t>Tunneling and conversion fraction for various levels of the injected power PEC and the magnetic field B</a:t>
            </a:r>
            <a:r>
              <a:rPr lang="en-US" sz="1200" baseline="-25000" dirty="0">
                <a:latin typeface="Helvetica" pitchFamily="2" charset="0"/>
              </a:rPr>
              <a:t>0</a:t>
            </a:r>
          </a:p>
        </p:txBody>
      </p:sp>
      <p:sp>
        <p:nvSpPr>
          <p:cNvPr id="13" name="Rectangle 12">
            <a:extLst>
              <a:ext uri="{FF2B5EF4-FFF2-40B4-BE49-F238E27FC236}">
                <a16:creationId xmlns:a16="http://schemas.microsoft.com/office/drawing/2014/main" id="{B1EBA51F-100B-5E4F-9936-50093568914D}"/>
              </a:ext>
            </a:extLst>
          </p:cNvPr>
          <p:cNvSpPr/>
          <p:nvPr/>
        </p:nvSpPr>
        <p:spPr>
          <a:xfrm>
            <a:off x="6312363" y="5276914"/>
            <a:ext cx="2375925" cy="461665"/>
          </a:xfrm>
          <a:prstGeom prst="rect">
            <a:avLst/>
          </a:prstGeom>
        </p:spPr>
        <p:txBody>
          <a:bodyPr wrap="square">
            <a:spAutoFit/>
          </a:bodyPr>
          <a:lstStyle/>
          <a:p>
            <a:pPr algn="ctr"/>
            <a:r>
              <a:rPr lang="en-US" sz="1200" dirty="0">
                <a:latin typeface="Helvetica" pitchFamily="2" charset="0"/>
              </a:rPr>
              <a:t>X-wave deposition mechanisms for increasing density (</a:t>
            </a:r>
            <a:r>
              <a:rPr lang="en-US" sz="1200" dirty="0" err="1">
                <a:latin typeface="Helvetica" pitchFamily="2" charset="0"/>
              </a:rPr>
              <a:t>a→d</a:t>
            </a:r>
            <a:r>
              <a:rPr lang="en-US" sz="1200" dirty="0">
                <a:latin typeface="Helvetica" pitchFamily="2" charset="0"/>
              </a:rPr>
              <a:t>)</a:t>
            </a:r>
          </a:p>
        </p:txBody>
      </p:sp>
      <p:sp>
        <p:nvSpPr>
          <p:cNvPr id="14" name="Rectangle 13">
            <a:extLst>
              <a:ext uri="{FF2B5EF4-FFF2-40B4-BE49-F238E27FC236}">
                <a16:creationId xmlns:a16="http://schemas.microsoft.com/office/drawing/2014/main" id="{B9A1A9EC-B60D-F64C-A93D-397BFD02A3A7}"/>
              </a:ext>
            </a:extLst>
          </p:cNvPr>
          <p:cNvSpPr/>
          <p:nvPr/>
        </p:nvSpPr>
        <p:spPr>
          <a:xfrm>
            <a:off x="243957" y="6236956"/>
            <a:ext cx="6096000" cy="276999"/>
          </a:xfrm>
          <a:prstGeom prst="rect">
            <a:avLst/>
          </a:prstGeom>
        </p:spPr>
        <p:txBody>
          <a:bodyPr>
            <a:spAutoFit/>
          </a:bodyPr>
          <a:lstStyle/>
          <a:p>
            <a:r>
              <a:rPr lang="en-US" sz="1200" dirty="0">
                <a:solidFill>
                  <a:prstClr val="black"/>
                </a:solidFill>
                <a:latin typeface="Helvetica" pitchFamily="2" charset="0"/>
              </a:rPr>
              <a:t>[1] J. Buermans et. al., submitted to </a:t>
            </a:r>
            <a:r>
              <a:rPr lang="en-US" sz="1200" dirty="0" err="1">
                <a:solidFill>
                  <a:prstClr val="black"/>
                </a:solidFill>
                <a:latin typeface="Helvetica" pitchFamily="2" charset="0"/>
              </a:rPr>
              <a:t>Physica</a:t>
            </a:r>
            <a:r>
              <a:rPr lang="en-US" sz="1200" dirty="0">
                <a:solidFill>
                  <a:prstClr val="black"/>
                </a:solidFill>
                <a:latin typeface="Helvetica" pitchFamily="2" charset="0"/>
              </a:rPr>
              <a:t> </a:t>
            </a:r>
            <a:r>
              <a:rPr lang="en-US" sz="1200" dirty="0" err="1">
                <a:solidFill>
                  <a:prstClr val="black"/>
                </a:solidFill>
                <a:latin typeface="Helvetica" pitchFamily="2" charset="0"/>
              </a:rPr>
              <a:t>Scripta</a:t>
            </a:r>
            <a:endParaRPr lang="en-US" sz="1200" dirty="0">
              <a:solidFill>
                <a:prstClr val="black"/>
              </a:solidFill>
              <a:latin typeface="Helvetica" pitchFamily="2" charset="0"/>
            </a:endParaRPr>
          </a:p>
        </p:txBody>
      </p:sp>
      <p:cxnSp>
        <p:nvCxnSpPr>
          <p:cNvPr id="15" name="Straight Arrow Connector 14">
            <a:extLst>
              <a:ext uri="{FF2B5EF4-FFF2-40B4-BE49-F238E27FC236}">
                <a16:creationId xmlns:a16="http://schemas.microsoft.com/office/drawing/2014/main" id="{751613BC-9EB4-C84F-AF25-6D49282B5624}"/>
              </a:ext>
            </a:extLst>
          </p:cNvPr>
          <p:cNvCxnSpPr>
            <a:cxnSpLocks/>
          </p:cNvCxnSpPr>
          <p:nvPr/>
        </p:nvCxnSpPr>
        <p:spPr>
          <a:xfrm>
            <a:off x="8496267" y="5615468"/>
            <a:ext cx="4512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BABBC67-A726-964F-8A33-CD56BA61D804}"/>
              </a:ext>
            </a:extLst>
          </p:cNvPr>
          <p:cNvCxnSpPr>
            <a:cxnSpLocks/>
          </p:cNvCxnSpPr>
          <p:nvPr/>
        </p:nvCxnSpPr>
        <p:spPr>
          <a:xfrm flipH="1">
            <a:off x="6180832" y="4632091"/>
            <a:ext cx="203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951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B6A43-FE31-674B-BA7D-14B09F29FD79}"/>
              </a:ext>
            </a:extLst>
          </p:cNvPr>
          <p:cNvSpPr>
            <a:spLocks noGrp="1"/>
          </p:cNvSpPr>
          <p:nvPr>
            <p:ph type="title"/>
          </p:nvPr>
        </p:nvSpPr>
        <p:spPr/>
        <p:txBody>
          <a:bodyPr/>
          <a:lstStyle/>
          <a:p>
            <a:r>
              <a:rPr lang="en-US" dirty="0"/>
              <a:t>EC plasma characterization by probes</a:t>
            </a:r>
          </a:p>
        </p:txBody>
      </p:sp>
      <p:sp>
        <p:nvSpPr>
          <p:cNvPr id="4" name="Footer Placeholder 3">
            <a:extLst>
              <a:ext uri="{FF2B5EF4-FFF2-40B4-BE49-F238E27FC236}">
                <a16:creationId xmlns:a16="http://schemas.microsoft.com/office/drawing/2014/main" id="{ED2CC2BE-FB54-1B41-B73F-81EA55B8C251}"/>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C977DE52-9384-1449-B8B9-522EAAF269D8}"/>
              </a:ext>
            </a:extLst>
          </p:cNvPr>
          <p:cNvSpPr>
            <a:spLocks noGrp="1"/>
          </p:cNvSpPr>
          <p:nvPr>
            <p:ph type="sldNum" sz="quarter" idx="12"/>
          </p:nvPr>
        </p:nvSpPr>
        <p:spPr/>
        <p:txBody>
          <a:bodyPr/>
          <a:lstStyle/>
          <a:p>
            <a:fld id="{6A6D9FA1-99C7-4910-8E32-B85D378B0060}" type="slidenum">
              <a:rPr lang="en-GB" smtClean="0">
                <a:solidFill>
                  <a:prstClr val="white"/>
                </a:solidFill>
              </a:rPr>
              <a:pPr/>
              <a:t>15</a:t>
            </a:fld>
            <a:endParaRPr lang="en-GB" dirty="0">
              <a:solidFill>
                <a:prstClr val="white"/>
              </a:solidFill>
            </a:endParaRPr>
          </a:p>
        </p:txBody>
      </p:sp>
      <p:sp>
        <p:nvSpPr>
          <p:cNvPr id="6" name="TextBox 3">
            <a:extLst>
              <a:ext uri="{FF2B5EF4-FFF2-40B4-BE49-F238E27FC236}">
                <a16:creationId xmlns:a16="http://schemas.microsoft.com/office/drawing/2014/main" id="{EF33AB26-A6E4-1545-B545-2875FE93DC76}"/>
              </a:ext>
            </a:extLst>
          </p:cNvPr>
          <p:cNvSpPr txBox="1"/>
          <p:nvPr/>
        </p:nvSpPr>
        <p:spPr>
          <a:xfrm>
            <a:off x="5117296" y="840137"/>
            <a:ext cx="6236503" cy="1477328"/>
          </a:xfrm>
          <a:prstGeom prst="rect">
            <a:avLst/>
          </a:prstGeom>
          <a:noFill/>
        </p:spPr>
        <p:txBody>
          <a:bodyPr wrap="square" rtlCol="0">
            <a:spAutoFit/>
          </a:bodyPr>
          <a:lstStyle/>
          <a:p>
            <a:pPr marL="342891" indent="-342891">
              <a:spcBef>
                <a:spcPts val="600"/>
              </a:spcBef>
              <a:buFont typeface="Arial" panose="020B0604020202020204" pitchFamily="34" charset="0"/>
              <a:buChar char="•"/>
            </a:pPr>
            <a:r>
              <a:rPr lang="en-GB" sz="2000" dirty="0">
                <a:latin typeface="Calibri" panose="020F0502020204030204" pitchFamily="34" charset="0"/>
                <a:cs typeface="Calibri" panose="020F0502020204030204" pitchFamily="34" charset="0"/>
              </a:rPr>
              <a:t>2D scans by triple Langmuir probes (TLP) (vertical + horizontal)</a:t>
            </a:r>
          </a:p>
          <a:p>
            <a:pPr marL="342891" indent="-342891">
              <a:spcBef>
                <a:spcPts val="600"/>
              </a:spcBef>
              <a:buFont typeface="Arial" panose="020B0604020202020204" pitchFamily="34" charset="0"/>
              <a:buChar char="•"/>
            </a:pPr>
            <a:r>
              <a:rPr lang="en-GB" sz="2000" dirty="0">
                <a:latin typeface="Calibri" panose="020F0502020204030204" pitchFamily="34" charset="0"/>
                <a:cs typeface="Calibri" panose="020F0502020204030204" pitchFamily="34" charset="0"/>
              </a:rPr>
              <a:t>Variations power, </a:t>
            </a:r>
            <a:r>
              <a:rPr lang="en-GB" sz="2000" dirty="0" err="1">
                <a:latin typeface="Calibri" panose="020F0502020204030204" pitchFamily="34" charset="0"/>
                <a:cs typeface="Calibri" panose="020F0502020204030204" pitchFamily="34" charset="0"/>
              </a:rPr>
              <a:t>B</a:t>
            </a:r>
            <a:r>
              <a:rPr lang="en-GB" sz="2000" baseline="-25000" dirty="0" err="1">
                <a:latin typeface="Calibri" panose="020F0502020204030204" pitchFamily="34" charset="0"/>
                <a:cs typeface="Calibri" panose="020F0502020204030204" pitchFamily="34" charset="0"/>
              </a:rPr>
              <a:t>t</a:t>
            </a:r>
            <a:r>
              <a:rPr lang="en-GB" sz="2000" dirty="0">
                <a:latin typeface="Calibri" panose="020F0502020204030204" pitchFamily="34" charset="0"/>
                <a:cs typeface="Calibri" panose="020F0502020204030204" pitchFamily="34" charset="0"/>
              </a:rPr>
              <a:t>, pressure, EC mode</a:t>
            </a:r>
          </a:p>
          <a:p>
            <a:pPr marL="342891" indent="-342891">
              <a:spcBef>
                <a:spcPts val="600"/>
              </a:spcBef>
              <a:buFont typeface="Arial" panose="020B0604020202020204" pitchFamily="34" charset="0"/>
              <a:buChar char="•"/>
            </a:pPr>
            <a:r>
              <a:rPr lang="en-GB" sz="2000" dirty="0">
                <a:latin typeface="Calibri" panose="020F0502020204030204" pitchFamily="34" charset="0"/>
                <a:cs typeface="Calibri" panose="020F0502020204030204" pitchFamily="34" charset="0"/>
              </a:rPr>
              <a:t>Supported by theory of EC wave propagation </a:t>
            </a:r>
          </a:p>
        </p:txBody>
      </p:sp>
      <p:pic>
        <p:nvPicPr>
          <p:cNvPr id="7" name="Image 8" descr="Une image contenant capture d’écran, cercle, diagramme, ligne&#10;&#10;Description générée automatiquement">
            <a:extLst>
              <a:ext uri="{FF2B5EF4-FFF2-40B4-BE49-F238E27FC236}">
                <a16:creationId xmlns:a16="http://schemas.microsoft.com/office/drawing/2014/main" id="{3B604DF6-2E36-4749-AE1D-BF5121DA9D1F}"/>
              </a:ext>
            </a:extLst>
          </p:cNvPr>
          <p:cNvPicPr>
            <a:picLocks noChangeAspect="1"/>
          </p:cNvPicPr>
          <p:nvPr/>
        </p:nvPicPr>
        <p:blipFill>
          <a:blip r:embed="rId2"/>
          <a:stretch>
            <a:fillRect/>
          </a:stretch>
        </p:blipFill>
        <p:spPr>
          <a:xfrm>
            <a:off x="239930" y="1102841"/>
            <a:ext cx="4579047" cy="1955635"/>
          </a:xfrm>
          <a:prstGeom prst="rect">
            <a:avLst/>
          </a:prstGeom>
        </p:spPr>
      </p:pic>
      <p:pic>
        <p:nvPicPr>
          <p:cNvPr id="8" name="Image 10" descr="Une image contenant diagramme, texte, ligne, Plan&#10;&#10;Description générée automatiquement">
            <a:extLst>
              <a:ext uri="{FF2B5EF4-FFF2-40B4-BE49-F238E27FC236}">
                <a16:creationId xmlns:a16="http://schemas.microsoft.com/office/drawing/2014/main" id="{87BC0552-947C-6C43-ACCC-9239416C60CB}"/>
              </a:ext>
            </a:extLst>
          </p:cNvPr>
          <p:cNvPicPr>
            <a:picLocks noChangeAspect="1"/>
          </p:cNvPicPr>
          <p:nvPr/>
        </p:nvPicPr>
        <p:blipFill>
          <a:blip r:embed="rId3"/>
          <a:stretch>
            <a:fillRect/>
          </a:stretch>
        </p:blipFill>
        <p:spPr>
          <a:xfrm>
            <a:off x="111510" y="3058476"/>
            <a:ext cx="5621866" cy="2651666"/>
          </a:xfrm>
          <a:prstGeom prst="rect">
            <a:avLst/>
          </a:prstGeom>
        </p:spPr>
      </p:pic>
      <p:pic>
        <p:nvPicPr>
          <p:cNvPr id="9" name="Image 16" descr="Une image contenant texte, capture d’écran, Caractère coloré, ligne&#10;&#10;Description générée automatiquement">
            <a:extLst>
              <a:ext uri="{FF2B5EF4-FFF2-40B4-BE49-F238E27FC236}">
                <a16:creationId xmlns:a16="http://schemas.microsoft.com/office/drawing/2014/main" id="{84F4FEC1-FC0D-7645-B954-79655D104576}"/>
              </a:ext>
            </a:extLst>
          </p:cNvPr>
          <p:cNvPicPr>
            <a:picLocks noChangeAspect="1"/>
          </p:cNvPicPr>
          <p:nvPr/>
        </p:nvPicPr>
        <p:blipFill>
          <a:blip r:embed="rId4"/>
          <a:stretch>
            <a:fillRect/>
          </a:stretch>
        </p:blipFill>
        <p:spPr>
          <a:xfrm>
            <a:off x="7328404" y="4014005"/>
            <a:ext cx="4786981" cy="2478750"/>
          </a:xfrm>
          <a:prstGeom prst="rect">
            <a:avLst/>
          </a:prstGeom>
        </p:spPr>
      </p:pic>
      <p:pic>
        <p:nvPicPr>
          <p:cNvPr id="11" name="Image 11" descr="Une image contenant capture d’écran, Caractère coloré&#10;&#10;Description générée automatiquement">
            <a:extLst>
              <a:ext uri="{FF2B5EF4-FFF2-40B4-BE49-F238E27FC236}">
                <a16:creationId xmlns:a16="http://schemas.microsoft.com/office/drawing/2014/main" id="{90F66891-B05A-BC43-99F7-C9F4F6E7137E}"/>
              </a:ext>
            </a:extLst>
          </p:cNvPr>
          <p:cNvPicPr>
            <a:picLocks noChangeAspect="1"/>
          </p:cNvPicPr>
          <p:nvPr/>
        </p:nvPicPr>
        <p:blipFill>
          <a:blip r:embed="rId5"/>
          <a:stretch>
            <a:fillRect/>
          </a:stretch>
        </p:blipFill>
        <p:spPr>
          <a:xfrm>
            <a:off x="5854871" y="2437766"/>
            <a:ext cx="1777891" cy="1756725"/>
          </a:xfrm>
          <a:prstGeom prst="rect">
            <a:avLst/>
          </a:prstGeom>
        </p:spPr>
      </p:pic>
      <p:sp>
        <p:nvSpPr>
          <p:cNvPr id="12" name="ZoneTexte 13">
            <a:extLst>
              <a:ext uri="{FF2B5EF4-FFF2-40B4-BE49-F238E27FC236}">
                <a16:creationId xmlns:a16="http://schemas.microsoft.com/office/drawing/2014/main" id="{6EDAC032-18FE-2B4B-9BE6-D1200A9D3A07}"/>
              </a:ext>
            </a:extLst>
          </p:cNvPr>
          <p:cNvSpPr txBox="1"/>
          <p:nvPr/>
        </p:nvSpPr>
        <p:spPr>
          <a:xfrm>
            <a:off x="8729114" y="2621299"/>
            <a:ext cx="3232835" cy="923330"/>
          </a:xfrm>
          <a:prstGeom prst="rect">
            <a:avLst/>
          </a:prstGeom>
          <a:noFill/>
        </p:spPr>
        <p:txBody>
          <a:bodyPr wrap="square">
            <a:spAutoFit/>
          </a:bodyPr>
          <a:lstStyle/>
          <a:p>
            <a:r>
              <a:rPr lang="en-GB">
                <a:effectLst/>
                <a:latin typeface="Calibri" panose="020F0502020204030204" pitchFamily="34" charset="0"/>
                <a:cs typeface="Calibri" panose="020F0502020204030204" pitchFamily="34" charset="0"/>
              </a:rPr>
              <a:t>2D extrapolation of density</a:t>
            </a:r>
            <a:endParaRPr lang="en-GB">
              <a:latin typeface="Calibri" panose="020F0502020204030204" pitchFamily="34" charset="0"/>
              <a:cs typeface="Calibri" panose="020F0502020204030204" pitchFamily="34" charset="0"/>
            </a:endParaRPr>
          </a:p>
          <a:p>
            <a:r>
              <a:rPr lang="en-GB">
                <a:latin typeface="Calibri" panose="020F0502020204030204" pitchFamily="34" charset="0"/>
                <a:cs typeface="Calibri" panose="020F0502020204030204" pitchFamily="34" charset="0"/>
              </a:rPr>
              <a:t>Plasma drift visible in purely toroidal field</a:t>
            </a:r>
          </a:p>
        </p:txBody>
      </p:sp>
      <p:pic>
        <p:nvPicPr>
          <p:cNvPr id="13" name="Image 15">
            <a:extLst>
              <a:ext uri="{FF2B5EF4-FFF2-40B4-BE49-F238E27FC236}">
                <a16:creationId xmlns:a16="http://schemas.microsoft.com/office/drawing/2014/main" id="{14E3C809-C065-8143-8CB8-D9D11B73E23C}"/>
              </a:ext>
            </a:extLst>
          </p:cNvPr>
          <p:cNvPicPr>
            <a:picLocks noChangeAspect="1"/>
          </p:cNvPicPr>
          <p:nvPr/>
        </p:nvPicPr>
        <p:blipFill>
          <a:blip r:embed="rId6"/>
          <a:stretch>
            <a:fillRect/>
          </a:stretch>
        </p:blipFill>
        <p:spPr>
          <a:xfrm>
            <a:off x="5890621" y="3896984"/>
            <a:ext cx="1701800" cy="266700"/>
          </a:xfrm>
          <a:prstGeom prst="rect">
            <a:avLst/>
          </a:prstGeom>
        </p:spPr>
      </p:pic>
      <p:pic>
        <p:nvPicPr>
          <p:cNvPr id="14" name="Image 18" descr="Une image contenant ligne, Police, diagramme, Tracé&#10;&#10;Description générée automatiquement">
            <a:extLst>
              <a:ext uri="{FF2B5EF4-FFF2-40B4-BE49-F238E27FC236}">
                <a16:creationId xmlns:a16="http://schemas.microsoft.com/office/drawing/2014/main" id="{147331EF-08E7-2E42-9571-35E91248EB19}"/>
              </a:ext>
            </a:extLst>
          </p:cNvPr>
          <p:cNvPicPr>
            <a:picLocks noChangeAspect="1"/>
          </p:cNvPicPr>
          <p:nvPr/>
        </p:nvPicPr>
        <p:blipFill>
          <a:blip r:embed="rId7"/>
          <a:stretch>
            <a:fillRect/>
          </a:stretch>
        </p:blipFill>
        <p:spPr>
          <a:xfrm>
            <a:off x="7636058" y="2920356"/>
            <a:ext cx="1014481" cy="1088351"/>
          </a:xfrm>
          <a:prstGeom prst="rect">
            <a:avLst/>
          </a:prstGeom>
        </p:spPr>
      </p:pic>
      <p:sp>
        <p:nvSpPr>
          <p:cNvPr id="15" name="ZoneTexte 14">
            <a:extLst>
              <a:ext uri="{FF2B5EF4-FFF2-40B4-BE49-F238E27FC236}">
                <a16:creationId xmlns:a16="http://schemas.microsoft.com/office/drawing/2014/main" id="{473A1C4D-3CA4-5D43-BB27-B104186244CA}"/>
              </a:ext>
            </a:extLst>
          </p:cNvPr>
          <p:cNvSpPr txBox="1"/>
          <p:nvPr/>
        </p:nvSpPr>
        <p:spPr>
          <a:xfrm>
            <a:off x="607981" y="5811535"/>
            <a:ext cx="4628923" cy="338554"/>
          </a:xfrm>
          <a:prstGeom prst="rect">
            <a:avLst/>
          </a:prstGeom>
          <a:noFill/>
          <a:ln w="19050">
            <a:solidFill>
              <a:srgbClr val="2E7290"/>
            </a:solidFill>
          </a:ln>
        </p:spPr>
        <p:txBody>
          <a:bodyPr wrap="square">
            <a:spAutoFit/>
          </a:bodyPr>
          <a:lstStyle/>
          <a:p>
            <a:r>
              <a:rPr lang="fr-BE" sz="1600" i="1" dirty="0">
                <a:solidFill>
                  <a:srgbClr val="2E7290"/>
                </a:solidFill>
                <a:effectLst/>
                <a:latin typeface="Calibri" panose="020F0502020204030204" pitchFamily="34" charset="0"/>
                <a:cs typeface="Calibri" panose="020F0502020204030204" pitchFamily="34" charset="0"/>
              </a:rPr>
              <a:t>J. </a:t>
            </a:r>
            <a:r>
              <a:rPr lang="fr-BE" sz="1600" i="1" dirty="0" err="1">
                <a:solidFill>
                  <a:srgbClr val="2E7290"/>
                </a:solidFill>
                <a:effectLst/>
                <a:latin typeface="Calibri" panose="020F0502020204030204" pitchFamily="34" charset="0"/>
                <a:cs typeface="Calibri" panose="020F0502020204030204" pitchFamily="34" charset="0"/>
              </a:rPr>
              <a:t>Buermans</a:t>
            </a:r>
            <a:r>
              <a:rPr lang="fr-BE" sz="1600" i="1" dirty="0">
                <a:solidFill>
                  <a:srgbClr val="2E7290"/>
                </a:solidFill>
                <a:effectLst/>
                <a:latin typeface="Calibri" panose="020F0502020204030204" pitchFamily="34" charset="0"/>
                <a:cs typeface="Calibri" panose="020F0502020204030204" pitchFamily="34" charset="0"/>
              </a:rPr>
              <a:t> et al.</a:t>
            </a:r>
            <a:r>
              <a:rPr lang="fr-BE" sz="1600" i="1" dirty="0">
                <a:solidFill>
                  <a:srgbClr val="2E7290"/>
                </a:solidFill>
                <a:latin typeface="Calibri" panose="020F0502020204030204" pitchFamily="34" charset="0"/>
                <a:cs typeface="Calibri" panose="020F0502020204030204" pitchFamily="34" charset="0"/>
              </a:rPr>
              <a:t>, </a:t>
            </a:r>
            <a:r>
              <a:rPr lang="fr-BE" sz="1600" i="1" dirty="0">
                <a:solidFill>
                  <a:srgbClr val="2E7290"/>
                </a:solidFill>
                <a:effectLst/>
                <a:latin typeface="Calibri" panose="020F0502020204030204" pitchFamily="34" charset="0"/>
                <a:cs typeface="Calibri" panose="020F0502020204030204" pitchFamily="34" charset="0"/>
              </a:rPr>
              <a:t>Phys. Plasmas 31, 052510 (2024)</a:t>
            </a:r>
          </a:p>
        </p:txBody>
      </p:sp>
    </p:spTree>
    <p:extLst>
      <p:ext uri="{BB962C8B-B14F-4D97-AF65-F5344CB8AC3E}">
        <p14:creationId xmlns:p14="http://schemas.microsoft.com/office/powerpoint/2010/main" val="2571357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7ECCC-F2AF-444F-862A-1A4599E95907}"/>
              </a:ext>
            </a:extLst>
          </p:cNvPr>
          <p:cNvSpPr>
            <a:spLocks noGrp="1"/>
          </p:cNvSpPr>
          <p:nvPr>
            <p:ph type="title"/>
          </p:nvPr>
        </p:nvSpPr>
        <p:spPr/>
        <p:txBody>
          <a:bodyPr/>
          <a:lstStyle/>
          <a:p>
            <a:r>
              <a:rPr lang="en-US" dirty="0"/>
              <a:t>EC plasma characterization by camera images</a:t>
            </a:r>
          </a:p>
        </p:txBody>
      </p:sp>
      <p:sp>
        <p:nvSpPr>
          <p:cNvPr id="4" name="Footer Placeholder 3">
            <a:extLst>
              <a:ext uri="{FF2B5EF4-FFF2-40B4-BE49-F238E27FC236}">
                <a16:creationId xmlns:a16="http://schemas.microsoft.com/office/drawing/2014/main" id="{88856684-F746-9740-88F1-A98008C7849D}"/>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5ECE0DC2-7F33-7948-81AE-4A6729FB344D}"/>
              </a:ext>
            </a:extLst>
          </p:cNvPr>
          <p:cNvSpPr>
            <a:spLocks noGrp="1"/>
          </p:cNvSpPr>
          <p:nvPr>
            <p:ph type="sldNum" sz="quarter" idx="12"/>
          </p:nvPr>
        </p:nvSpPr>
        <p:spPr/>
        <p:txBody>
          <a:bodyPr/>
          <a:lstStyle/>
          <a:p>
            <a:fld id="{6A6D9FA1-99C7-4910-8E32-B85D378B0060}" type="slidenum">
              <a:rPr lang="en-GB" smtClean="0">
                <a:solidFill>
                  <a:prstClr val="white"/>
                </a:solidFill>
              </a:rPr>
              <a:pPr/>
              <a:t>16</a:t>
            </a:fld>
            <a:endParaRPr lang="en-GB" dirty="0">
              <a:solidFill>
                <a:prstClr val="white"/>
              </a:solidFill>
            </a:endParaRPr>
          </a:p>
        </p:txBody>
      </p:sp>
      <p:sp>
        <p:nvSpPr>
          <p:cNvPr id="7" name="Espace réservé du pied de page 4">
            <a:extLst>
              <a:ext uri="{FF2B5EF4-FFF2-40B4-BE49-F238E27FC236}">
                <a16:creationId xmlns:a16="http://schemas.microsoft.com/office/drawing/2014/main" id="{0B5E0B8F-8ADF-1A4A-9097-9F818E541D59}"/>
              </a:ext>
            </a:extLst>
          </p:cNvPr>
          <p:cNvSpPr txBox="1">
            <a:spLocks/>
          </p:cNvSpPr>
          <p:nvPr/>
        </p:nvSpPr>
        <p:spPr>
          <a:xfrm>
            <a:off x="3053138" y="5967189"/>
            <a:ext cx="4114800" cy="365125"/>
          </a:xfrm>
          <a:prstGeom prst="rect">
            <a:avLst/>
          </a:prstGeom>
        </p:spPr>
        <p:txBody>
          <a:bodyPr anchor="t"/>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K. Crombé et al., ICFDT7 (2024)</a:t>
            </a:r>
          </a:p>
          <a:p>
            <a:r>
              <a:rPr lang="en-GB" dirty="0">
                <a:solidFill>
                  <a:schemeClr val="tx1"/>
                </a:solidFill>
              </a:rPr>
              <a:t>J. Buermans, PhD thesis, Ghent University (2024)</a:t>
            </a:r>
          </a:p>
        </p:txBody>
      </p:sp>
      <p:pic>
        <p:nvPicPr>
          <p:cNvPr id="8" name="Espace réservé du contenu 7" descr="Une image contenant cercle, sphère, espace, planète&#10;&#10;Description générée automatiquement">
            <a:extLst>
              <a:ext uri="{FF2B5EF4-FFF2-40B4-BE49-F238E27FC236}">
                <a16:creationId xmlns:a16="http://schemas.microsoft.com/office/drawing/2014/main" id="{8F7CF7E1-E43A-AD44-9FBB-F480075D41E2}"/>
              </a:ext>
            </a:extLst>
          </p:cNvPr>
          <p:cNvPicPr>
            <a:picLocks noChangeAspect="1"/>
          </p:cNvPicPr>
          <p:nvPr/>
        </p:nvPicPr>
        <p:blipFill>
          <a:blip r:embed="rId2"/>
          <a:stretch>
            <a:fillRect/>
          </a:stretch>
        </p:blipFill>
        <p:spPr>
          <a:xfrm>
            <a:off x="2353040" y="2768017"/>
            <a:ext cx="3088981" cy="3060639"/>
          </a:xfrm>
          <a:prstGeom prst="rect">
            <a:avLst/>
          </a:prstGeom>
        </p:spPr>
      </p:pic>
      <p:pic>
        <p:nvPicPr>
          <p:cNvPr id="9" name="Image 6" descr="Une image contenant texte, diagramme, ligne, Tracé&#10;&#10;Description générée automatiquement">
            <a:extLst>
              <a:ext uri="{FF2B5EF4-FFF2-40B4-BE49-F238E27FC236}">
                <a16:creationId xmlns:a16="http://schemas.microsoft.com/office/drawing/2014/main" id="{1DD28378-2518-CC44-AF2B-1B7C0D91F7CD}"/>
              </a:ext>
            </a:extLst>
          </p:cNvPr>
          <p:cNvPicPr>
            <a:picLocks noChangeAspect="1"/>
          </p:cNvPicPr>
          <p:nvPr/>
        </p:nvPicPr>
        <p:blipFill>
          <a:blip r:embed="rId3"/>
          <a:stretch>
            <a:fillRect/>
          </a:stretch>
        </p:blipFill>
        <p:spPr>
          <a:xfrm>
            <a:off x="214000" y="2782811"/>
            <a:ext cx="2039131" cy="3424767"/>
          </a:xfrm>
          <a:prstGeom prst="rect">
            <a:avLst/>
          </a:prstGeom>
        </p:spPr>
      </p:pic>
      <p:pic>
        <p:nvPicPr>
          <p:cNvPr id="10" name="Image 8" descr="Une image contenant diagramme, ligne, Tracé, texte&#10;&#10;Description générée automatiquement">
            <a:extLst>
              <a:ext uri="{FF2B5EF4-FFF2-40B4-BE49-F238E27FC236}">
                <a16:creationId xmlns:a16="http://schemas.microsoft.com/office/drawing/2014/main" id="{0B4D2928-D97F-634F-A73D-4B8EA368B862}"/>
              </a:ext>
            </a:extLst>
          </p:cNvPr>
          <p:cNvPicPr>
            <a:picLocks noChangeAspect="1"/>
          </p:cNvPicPr>
          <p:nvPr/>
        </p:nvPicPr>
        <p:blipFill>
          <a:blip r:embed="rId4"/>
          <a:stretch>
            <a:fillRect/>
          </a:stretch>
        </p:blipFill>
        <p:spPr>
          <a:xfrm>
            <a:off x="2070162" y="765984"/>
            <a:ext cx="3371633" cy="1909209"/>
          </a:xfrm>
          <a:prstGeom prst="rect">
            <a:avLst/>
          </a:prstGeom>
        </p:spPr>
      </p:pic>
      <p:pic>
        <p:nvPicPr>
          <p:cNvPr id="11" name="Afbeelding 8" descr="Afbeelding met tekst, lijn, Perceel, diagram&#10;&#10;Automatisch gegenereerde beschrijving">
            <a:extLst>
              <a:ext uri="{FF2B5EF4-FFF2-40B4-BE49-F238E27FC236}">
                <a16:creationId xmlns:a16="http://schemas.microsoft.com/office/drawing/2014/main" id="{C5A3C2A2-C1D3-5E47-8B6C-903AA93E7E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5695" y="3272103"/>
            <a:ext cx="5047424" cy="2791260"/>
          </a:xfrm>
          <a:prstGeom prst="rect">
            <a:avLst/>
          </a:prstGeom>
        </p:spPr>
      </p:pic>
      <p:sp>
        <p:nvSpPr>
          <p:cNvPr id="12" name="ZoneTexte 14">
            <a:extLst>
              <a:ext uri="{FF2B5EF4-FFF2-40B4-BE49-F238E27FC236}">
                <a16:creationId xmlns:a16="http://schemas.microsoft.com/office/drawing/2014/main" id="{8381B9F3-BBA9-A340-AAE0-6D6CC36B76DE}"/>
              </a:ext>
            </a:extLst>
          </p:cNvPr>
          <p:cNvSpPr txBox="1"/>
          <p:nvPr/>
        </p:nvSpPr>
        <p:spPr>
          <a:xfrm>
            <a:off x="5712314" y="873171"/>
            <a:ext cx="5596613" cy="2246769"/>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Comparison of probe measurements of horizontal and vertical densities with visible light intensities of webcam</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Linear fit found in broad parameter domain for various power EC level </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This allows for a quick estimate of the density in 2D without the need to insert a probe</a:t>
            </a:r>
            <a:endParaRPr lang="fr-BE" sz="20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6165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3C31227-8904-1B4C-9A71-D19237AD09FE}"/>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7527FB62-5D5A-B343-8929-FF50EA326189}"/>
              </a:ext>
            </a:extLst>
          </p:cNvPr>
          <p:cNvSpPr>
            <a:spLocks noGrp="1"/>
          </p:cNvSpPr>
          <p:nvPr>
            <p:ph type="sldNum" sz="quarter" idx="12"/>
          </p:nvPr>
        </p:nvSpPr>
        <p:spPr/>
        <p:txBody>
          <a:bodyPr/>
          <a:lstStyle/>
          <a:p>
            <a:fld id="{6A6D9FA1-99C7-4910-8E32-B85D378B0060}" type="slidenum">
              <a:rPr lang="en-GB" smtClean="0">
                <a:solidFill>
                  <a:prstClr val="white"/>
                </a:solidFill>
              </a:rPr>
              <a:pPr/>
              <a:t>17</a:t>
            </a:fld>
            <a:endParaRPr lang="en-GB" dirty="0">
              <a:solidFill>
                <a:prstClr val="white"/>
              </a:solidFill>
            </a:endParaRPr>
          </a:p>
        </p:txBody>
      </p:sp>
      <p:sp>
        <p:nvSpPr>
          <p:cNvPr id="6" name="Title 1">
            <a:extLst>
              <a:ext uri="{FF2B5EF4-FFF2-40B4-BE49-F238E27FC236}">
                <a16:creationId xmlns:a16="http://schemas.microsoft.com/office/drawing/2014/main" id="{4D89D1C9-5D2E-C143-B1FE-978F5B8CD23D}"/>
              </a:ext>
            </a:extLst>
          </p:cNvPr>
          <p:cNvSpPr>
            <a:spLocks noGrp="1"/>
          </p:cNvSpPr>
          <p:nvPr>
            <p:ph type="title"/>
          </p:nvPr>
        </p:nvSpPr>
        <p:spPr>
          <a:xfrm>
            <a:off x="983432" y="192515"/>
            <a:ext cx="9451776" cy="457200"/>
          </a:xfrm>
        </p:spPr>
        <p:txBody>
          <a:bodyPr/>
          <a:lstStyle/>
          <a:p>
            <a:r>
              <a:rPr lang="en-US" dirty="0"/>
              <a:t>RF plasma characterization (modelling)</a:t>
            </a:r>
          </a:p>
        </p:txBody>
      </p:sp>
      <p:sp>
        <p:nvSpPr>
          <p:cNvPr id="7" name="Content Placeholder 4">
            <a:extLst>
              <a:ext uri="{FF2B5EF4-FFF2-40B4-BE49-F238E27FC236}">
                <a16:creationId xmlns:a16="http://schemas.microsoft.com/office/drawing/2014/main" id="{344E4636-961D-3F45-8BE4-5A181E550EAE}"/>
              </a:ext>
            </a:extLst>
          </p:cNvPr>
          <p:cNvSpPr>
            <a:spLocks noGrp="1"/>
          </p:cNvSpPr>
          <p:nvPr>
            <p:ph idx="1"/>
          </p:nvPr>
        </p:nvSpPr>
        <p:spPr>
          <a:xfrm>
            <a:off x="815413" y="961541"/>
            <a:ext cx="5763907" cy="4896544"/>
          </a:xfrm>
        </p:spPr>
        <p:txBody>
          <a:bodyPr>
            <a:normAutofit/>
          </a:bodyPr>
          <a:lstStyle/>
          <a:p>
            <a:r>
              <a:rPr lang="en-US" sz="2133" dirty="0"/>
              <a:t>Implementation of a new RF module (ANTITER IV [1]) to TOMATOR-1D code [2] for TOMAS RF plasma  modelling</a:t>
            </a:r>
          </a:p>
          <a:p>
            <a:pPr lvl="1"/>
            <a:r>
              <a:rPr lang="en-US" sz="1867" dirty="0"/>
              <a:t>Studies energy transfer mechanisms</a:t>
            </a:r>
          </a:p>
          <a:p>
            <a:pPr lvl="1"/>
            <a:r>
              <a:rPr lang="en-US" sz="1867" dirty="0"/>
              <a:t>Characterization of RF waves absorption and propagation</a:t>
            </a:r>
          </a:p>
          <a:p>
            <a:pPr lvl="1"/>
            <a:r>
              <a:rPr lang="en-US" sz="1867" dirty="0"/>
              <a:t>Generation of charge-exchanged neutrals based on plasma parameters</a:t>
            </a:r>
          </a:p>
          <a:p>
            <a:r>
              <a:rPr lang="en-US" sz="2133" dirty="0"/>
              <a:t>Characterization of RF plasma</a:t>
            </a:r>
            <a:endParaRPr lang="en-US" dirty="0"/>
          </a:p>
          <a:p>
            <a:pPr lvl="1"/>
            <a:r>
              <a:rPr lang="en-US" sz="1867" dirty="0"/>
              <a:t>exploring ion and neutral particle energy distribution using using probes, ToF NPA and RFEA</a:t>
            </a:r>
          </a:p>
          <a:p>
            <a:pPr lvl="1"/>
            <a:r>
              <a:rPr lang="en-US" sz="1867" dirty="0"/>
              <a:t>TOMATOR-1D model validation</a:t>
            </a:r>
          </a:p>
        </p:txBody>
      </p:sp>
      <p:pic>
        <p:nvPicPr>
          <p:cNvPr id="8" name="Picture 7">
            <a:extLst>
              <a:ext uri="{FF2B5EF4-FFF2-40B4-BE49-F238E27FC236}">
                <a16:creationId xmlns:a16="http://schemas.microsoft.com/office/drawing/2014/main" id="{675C81D6-9A97-9941-AF54-04C605DEE3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1227" y="769319"/>
            <a:ext cx="3418229" cy="2563672"/>
          </a:xfrm>
          <a:prstGeom prst="rect">
            <a:avLst/>
          </a:prstGeom>
        </p:spPr>
      </p:pic>
      <p:pic>
        <p:nvPicPr>
          <p:cNvPr id="9" name="Picture 8">
            <a:extLst>
              <a:ext uri="{FF2B5EF4-FFF2-40B4-BE49-F238E27FC236}">
                <a16:creationId xmlns:a16="http://schemas.microsoft.com/office/drawing/2014/main" id="{9937DCBB-5E21-004F-8A00-9DACC6807D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1227" y="3366503"/>
            <a:ext cx="3418229" cy="2563672"/>
          </a:xfrm>
          <a:prstGeom prst="rect">
            <a:avLst/>
          </a:prstGeom>
        </p:spPr>
      </p:pic>
      <p:sp>
        <p:nvSpPr>
          <p:cNvPr id="10" name="Rectangle 9">
            <a:extLst>
              <a:ext uri="{FF2B5EF4-FFF2-40B4-BE49-F238E27FC236}">
                <a16:creationId xmlns:a16="http://schemas.microsoft.com/office/drawing/2014/main" id="{B552227D-7D00-D246-954F-CB7AA1DA4B23}"/>
              </a:ext>
            </a:extLst>
          </p:cNvPr>
          <p:cNvSpPr/>
          <p:nvPr/>
        </p:nvSpPr>
        <p:spPr>
          <a:xfrm>
            <a:off x="239350" y="5890232"/>
            <a:ext cx="4857035" cy="461665"/>
          </a:xfrm>
          <a:prstGeom prst="rect">
            <a:avLst/>
          </a:prstGeom>
        </p:spPr>
        <p:txBody>
          <a:bodyPr wrap="none">
            <a:spAutoFit/>
          </a:bodyPr>
          <a:lstStyle/>
          <a:p>
            <a:r>
              <a:rPr lang="en-US" sz="1200" dirty="0">
                <a:solidFill>
                  <a:prstClr val="black"/>
                </a:solidFill>
                <a:latin typeface="Helvetica" pitchFamily="2" charset="0"/>
              </a:rPr>
              <a:t>[1] A. Messiaen et al., Plasma Phys. Control. </a:t>
            </a:r>
            <a:r>
              <a:rPr lang="en-US" sz="1200" dirty="0" err="1">
                <a:solidFill>
                  <a:prstClr val="black"/>
                </a:solidFill>
                <a:latin typeface="Helvetica" pitchFamily="2" charset="0"/>
              </a:rPr>
              <a:t>Fus</a:t>
            </a:r>
            <a:r>
              <a:rPr lang="en-US" sz="1200" dirty="0">
                <a:solidFill>
                  <a:prstClr val="black"/>
                </a:solidFill>
                <a:latin typeface="Helvetica" pitchFamily="2" charset="0"/>
              </a:rPr>
              <a:t>. 63, 045021 (2021)</a:t>
            </a:r>
          </a:p>
          <a:p>
            <a:r>
              <a:rPr lang="en-US" sz="1200" dirty="0">
                <a:solidFill>
                  <a:prstClr val="black"/>
                </a:solidFill>
                <a:latin typeface="Helvetica" pitchFamily="2" charset="0"/>
              </a:rPr>
              <a:t>[2] T. Wauters et al., Plasma Phys. Control. </a:t>
            </a:r>
            <a:r>
              <a:rPr lang="en-US" sz="1200" dirty="0" err="1">
                <a:solidFill>
                  <a:prstClr val="black"/>
                </a:solidFill>
                <a:latin typeface="Helvetica" pitchFamily="2" charset="0"/>
              </a:rPr>
              <a:t>Fus</a:t>
            </a:r>
            <a:r>
              <a:rPr lang="en-US" sz="1200" dirty="0">
                <a:solidFill>
                  <a:prstClr val="black"/>
                </a:solidFill>
                <a:latin typeface="Helvetica" pitchFamily="2" charset="0"/>
              </a:rPr>
              <a:t>. 62, 105010 (2020)  </a:t>
            </a:r>
            <a:endParaRPr lang="en-US" sz="2400" dirty="0"/>
          </a:p>
        </p:txBody>
      </p:sp>
      <p:sp>
        <p:nvSpPr>
          <p:cNvPr id="11" name="TextBox 10">
            <a:extLst>
              <a:ext uri="{FF2B5EF4-FFF2-40B4-BE49-F238E27FC236}">
                <a16:creationId xmlns:a16="http://schemas.microsoft.com/office/drawing/2014/main" id="{9EFB4A73-E655-E543-BECA-5E0146E74A4D}"/>
              </a:ext>
            </a:extLst>
          </p:cNvPr>
          <p:cNvSpPr txBox="1"/>
          <p:nvPr/>
        </p:nvSpPr>
        <p:spPr>
          <a:xfrm>
            <a:off x="7866597" y="6006873"/>
            <a:ext cx="3027489" cy="430887"/>
          </a:xfrm>
          <a:prstGeom prst="rect">
            <a:avLst/>
          </a:prstGeom>
          <a:noFill/>
        </p:spPr>
        <p:txBody>
          <a:bodyPr wrap="square" rtlCol="0">
            <a:spAutoFit/>
          </a:bodyPr>
          <a:lstStyle/>
          <a:p>
            <a:pPr algn="ctr"/>
            <a:r>
              <a:rPr lang="en-US" sz="1100" dirty="0">
                <a:solidFill>
                  <a:schemeClr val="tx1">
                    <a:lumMod val="50000"/>
                    <a:lumOff val="50000"/>
                  </a:schemeClr>
                </a:solidFill>
              </a:rPr>
              <a:t>First modelling attempt to reproduce electron temperature oscillations in radial scan</a:t>
            </a:r>
          </a:p>
        </p:txBody>
      </p:sp>
    </p:spTree>
    <p:extLst>
      <p:ext uri="{BB962C8B-B14F-4D97-AF65-F5344CB8AC3E}">
        <p14:creationId xmlns:p14="http://schemas.microsoft.com/office/powerpoint/2010/main" val="1720440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4606B-0B87-D145-AEBF-614BCFED707F}"/>
              </a:ext>
            </a:extLst>
          </p:cNvPr>
          <p:cNvSpPr>
            <a:spLocks noGrp="1"/>
          </p:cNvSpPr>
          <p:nvPr>
            <p:ph type="title"/>
          </p:nvPr>
        </p:nvSpPr>
        <p:spPr/>
        <p:txBody>
          <a:bodyPr/>
          <a:lstStyle/>
          <a:p>
            <a:r>
              <a:rPr lang="en-US" dirty="0"/>
              <a:t>RF plasma characterization by triple Langmuir probe</a:t>
            </a:r>
          </a:p>
        </p:txBody>
      </p:sp>
      <p:sp>
        <p:nvSpPr>
          <p:cNvPr id="4" name="Footer Placeholder 3">
            <a:extLst>
              <a:ext uri="{FF2B5EF4-FFF2-40B4-BE49-F238E27FC236}">
                <a16:creationId xmlns:a16="http://schemas.microsoft.com/office/drawing/2014/main" id="{6B07DA00-35DD-2D46-AB8B-08E317CC3C33}"/>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2FDCB41B-9828-4344-BF09-5415BFCB66EC}"/>
              </a:ext>
            </a:extLst>
          </p:cNvPr>
          <p:cNvSpPr>
            <a:spLocks noGrp="1"/>
          </p:cNvSpPr>
          <p:nvPr>
            <p:ph type="sldNum" sz="quarter" idx="12"/>
          </p:nvPr>
        </p:nvSpPr>
        <p:spPr/>
        <p:txBody>
          <a:bodyPr/>
          <a:lstStyle/>
          <a:p>
            <a:fld id="{6A6D9FA1-99C7-4910-8E32-B85D378B0060}" type="slidenum">
              <a:rPr lang="en-GB" smtClean="0">
                <a:solidFill>
                  <a:prstClr val="white"/>
                </a:solidFill>
              </a:rPr>
              <a:pPr/>
              <a:t>18</a:t>
            </a:fld>
            <a:endParaRPr lang="en-GB" dirty="0">
              <a:solidFill>
                <a:prstClr val="white"/>
              </a:solidFill>
            </a:endParaRPr>
          </a:p>
        </p:txBody>
      </p:sp>
      <p:sp>
        <p:nvSpPr>
          <p:cNvPr id="6" name="ZoneTexte 4">
            <a:extLst>
              <a:ext uri="{FF2B5EF4-FFF2-40B4-BE49-F238E27FC236}">
                <a16:creationId xmlns:a16="http://schemas.microsoft.com/office/drawing/2014/main" id="{B84CCC79-3E25-2E49-8F1E-CC99660107B7}"/>
              </a:ext>
            </a:extLst>
          </p:cNvPr>
          <p:cNvSpPr txBox="1"/>
          <p:nvPr/>
        </p:nvSpPr>
        <p:spPr>
          <a:xfrm>
            <a:off x="7460957" y="1643762"/>
            <a:ext cx="4360189" cy="3477875"/>
          </a:xfrm>
          <a:prstGeom prst="rect">
            <a:avLst/>
          </a:prstGeom>
          <a:noFill/>
        </p:spPr>
        <p:txBody>
          <a:bodyPr wrap="square">
            <a:spAutoFit/>
          </a:bodyPr>
          <a:lstStyle/>
          <a:p>
            <a:pPr marL="285750" indent="-285750">
              <a:buFont typeface="Arial" panose="020B0604020202020204" pitchFamily="34" charset="0"/>
              <a:buChar char="•"/>
            </a:pPr>
            <a:r>
              <a:rPr lang="en-GB" sz="2000" dirty="0">
                <a:effectLst/>
                <a:latin typeface="Calibri" panose="020F0502020204030204" pitchFamily="34" charset="0"/>
                <a:cs typeface="Calibri" panose="020F0502020204030204" pitchFamily="34" charset="0"/>
              </a:rPr>
              <a:t>Profiles n</a:t>
            </a:r>
            <a:r>
              <a:rPr lang="en-GB" sz="2000" baseline="-25000" dirty="0">
                <a:effectLst/>
                <a:latin typeface="Calibri" panose="020F0502020204030204" pitchFamily="34" charset="0"/>
                <a:cs typeface="Calibri" panose="020F0502020204030204" pitchFamily="34" charset="0"/>
              </a:rPr>
              <a:t>e</a:t>
            </a:r>
            <a:r>
              <a:rPr lang="en-GB" sz="2000" dirty="0">
                <a:effectLst/>
                <a:latin typeface="Calibri" panose="020F0502020204030204" pitchFamily="34" charset="0"/>
                <a:cs typeface="Calibri" panose="020F0502020204030204" pitchFamily="34" charset="0"/>
              </a:rPr>
              <a:t> and </a:t>
            </a:r>
            <a:r>
              <a:rPr lang="en-GB" sz="2000" dirty="0" err="1">
                <a:effectLst/>
                <a:latin typeface="Calibri" panose="020F0502020204030204" pitchFamily="34" charset="0"/>
                <a:cs typeface="Calibri" panose="020F0502020204030204" pitchFamily="34" charset="0"/>
              </a:rPr>
              <a:t>T</a:t>
            </a:r>
            <a:r>
              <a:rPr lang="en-GB" sz="2000" baseline="-25000" dirty="0" err="1">
                <a:effectLst/>
                <a:latin typeface="Calibri" panose="020F0502020204030204" pitchFamily="34" charset="0"/>
                <a:cs typeface="Calibri" panose="020F0502020204030204" pitchFamily="34" charset="0"/>
              </a:rPr>
              <a:t>e</a:t>
            </a:r>
            <a:r>
              <a:rPr lang="en-GB" sz="2000" baseline="-25000" dirty="0">
                <a:effectLst/>
                <a:latin typeface="Calibri" panose="020F0502020204030204" pitchFamily="34" charset="0"/>
                <a:cs typeface="Calibri" panose="020F0502020204030204" pitchFamily="34" charset="0"/>
              </a:rPr>
              <a:t> </a:t>
            </a:r>
            <a:r>
              <a:rPr lang="en-GB" sz="2000" dirty="0">
                <a:effectLst/>
                <a:latin typeface="Calibri" panose="020F0502020204030204" pitchFamily="34" charset="0"/>
                <a:cs typeface="Calibri" panose="020F0502020204030204" pitchFamily="34" charset="0"/>
              </a:rPr>
              <a:t>by movable triple Langmuir probe </a:t>
            </a:r>
          </a:p>
          <a:p>
            <a:endParaRPr lang="en-GB"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latin typeface="Calibri" panose="020F0502020204030204" pitchFamily="34" charset="0"/>
                <a:cs typeface="Calibri" panose="020F0502020204030204" pitchFamily="34" charset="0"/>
              </a:rPr>
              <a:t>Higher n</a:t>
            </a:r>
            <a:r>
              <a:rPr lang="en-GB" sz="2000" baseline="-25000" dirty="0">
                <a:latin typeface="Calibri" panose="020F0502020204030204" pitchFamily="34" charset="0"/>
                <a:cs typeface="Calibri" panose="020F0502020204030204" pitchFamily="34" charset="0"/>
              </a:rPr>
              <a:t>e</a:t>
            </a:r>
            <a:r>
              <a:rPr lang="en-GB" sz="2000" dirty="0">
                <a:latin typeface="Calibri" panose="020F0502020204030204" pitchFamily="34" charset="0"/>
                <a:cs typeface="Calibri" panose="020F0502020204030204" pitchFamily="34" charset="0"/>
              </a:rPr>
              <a:t> and lower </a:t>
            </a:r>
            <a:r>
              <a:rPr lang="en-GB" sz="2000" dirty="0" err="1">
                <a:latin typeface="Calibri" panose="020F0502020204030204" pitchFamily="34" charset="0"/>
                <a:cs typeface="Calibri" panose="020F0502020204030204" pitchFamily="34" charset="0"/>
              </a:rPr>
              <a:t>T</a:t>
            </a:r>
            <a:r>
              <a:rPr lang="en-GB" sz="2000" baseline="-25000" dirty="0" err="1">
                <a:latin typeface="Calibri" panose="020F0502020204030204" pitchFamily="34" charset="0"/>
                <a:cs typeface="Calibri" panose="020F0502020204030204" pitchFamily="34" charset="0"/>
              </a:rPr>
              <a:t>e</a:t>
            </a:r>
            <a:r>
              <a:rPr lang="en-GB" sz="2000" dirty="0">
                <a:latin typeface="Calibri" panose="020F0502020204030204" pitchFamily="34" charset="0"/>
                <a:cs typeface="Calibri" panose="020F0502020204030204" pitchFamily="34" charset="0"/>
              </a:rPr>
              <a:t> for higher magnetic field </a:t>
            </a:r>
          </a:p>
          <a:p>
            <a:endParaRPr lang="en-GB"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latin typeface="Calibri" panose="020F0502020204030204" pitchFamily="34" charset="0"/>
                <a:cs typeface="Calibri" panose="020F0502020204030204" pitchFamily="34" charset="0"/>
              </a:rPr>
              <a:t>Higher ne and lower </a:t>
            </a:r>
            <a:r>
              <a:rPr lang="en-GB" sz="2000" dirty="0" err="1">
                <a:latin typeface="Calibri" panose="020F0502020204030204" pitchFamily="34" charset="0"/>
                <a:cs typeface="Calibri" panose="020F0502020204030204" pitchFamily="34" charset="0"/>
              </a:rPr>
              <a:t>T</a:t>
            </a:r>
            <a:r>
              <a:rPr lang="en-GB" sz="2000" baseline="-25000" dirty="0" err="1">
                <a:latin typeface="Calibri" panose="020F0502020204030204" pitchFamily="34" charset="0"/>
                <a:cs typeface="Calibri" panose="020F0502020204030204" pitchFamily="34" charset="0"/>
              </a:rPr>
              <a:t>e</a:t>
            </a:r>
            <a:r>
              <a:rPr lang="en-GB" sz="2000" dirty="0">
                <a:latin typeface="Calibri" panose="020F0502020204030204" pitchFamily="34" charset="0"/>
                <a:cs typeface="Calibri" panose="020F0502020204030204" pitchFamily="34" charset="0"/>
              </a:rPr>
              <a:t> for higher pressure </a:t>
            </a:r>
          </a:p>
          <a:p>
            <a:endParaRPr lang="en-GB"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latin typeface="Calibri" panose="020F0502020204030204" pitchFamily="34" charset="0"/>
                <a:cs typeface="Calibri" panose="020F0502020204030204" pitchFamily="34" charset="0"/>
              </a:rPr>
              <a:t>Comparison with IC power deposition models ongoing </a:t>
            </a:r>
            <a:endParaRPr lang="en-GB" sz="2000" dirty="0">
              <a:effectLst/>
              <a:latin typeface="Calibri" panose="020F0502020204030204" pitchFamily="34" charset="0"/>
              <a:cs typeface="Calibri" panose="020F0502020204030204" pitchFamily="34" charset="0"/>
            </a:endParaRPr>
          </a:p>
        </p:txBody>
      </p:sp>
      <p:grpSp>
        <p:nvGrpSpPr>
          <p:cNvPr id="7" name="Groupe 11">
            <a:extLst>
              <a:ext uri="{FF2B5EF4-FFF2-40B4-BE49-F238E27FC236}">
                <a16:creationId xmlns:a16="http://schemas.microsoft.com/office/drawing/2014/main" id="{A930FDDA-6D3E-B14C-B227-092A3DEE82D5}"/>
              </a:ext>
            </a:extLst>
          </p:cNvPr>
          <p:cNvGrpSpPr/>
          <p:nvPr/>
        </p:nvGrpSpPr>
        <p:grpSpPr>
          <a:xfrm>
            <a:off x="370854" y="652731"/>
            <a:ext cx="6933155" cy="5548721"/>
            <a:chOff x="572022" y="652731"/>
            <a:chExt cx="6933155" cy="5548721"/>
          </a:xfrm>
        </p:grpSpPr>
        <p:pic>
          <p:nvPicPr>
            <p:cNvPr id="8" name="Image 5" descr="Une image contenant texte, diagramme, ligne, Tracé&#10;&#10;Description générée automatiquement">
              <a:extLst>
                <a:ext uri="{FF2B5EF4-FFF2-40B4-BE49-F238E27FC236}">
                  <a16:creationId xmlns:a16="http://schemas.microsoft.com/office/drawing/2014/main" id="{3B54EBD3-01ED-E542-8A77-44DE8071E4D7}"/>
                </a:ext>
              </a:extLst>
            </p:cNvPr>
            <p:cNvPicPr>
              <a:picLocks noChangeAspect="1"/>
            </p:cNvPicPr>
            <p:nvPr/>
          </p:nvPicPr>
          <p:blipFill>
            <a:blip r:embed="rId2"/>
            <a:stretch>
              <a:fillRect/>
            </a:stretch>
          </p:blipFill>
          <p:spPr>
            <a:xfrm>
              <a:off x="572022" y="652731"/>
              <a:ext cx="6933155" cy="5548721"/>
            </a:xfrm>
            <a:prstGeom prst="rect">
              <a:avLst/>
            </a:prstGeom>
          </p:spPr>
        </p:pic>
        <p:sp>
          <p:nvSpPr>
            <p:cNvPr id="9" name="Rectangle 8">
              <a:extLst>
                <a:ext uri="{FF2B5EF4-FFF2-40B4-BE49-F238E27FC236}">
                  <a16:creationId xmlns:a16="http://schemas.microsoft.com/office/drawing/2014/main" id="{47FB9B1C-D9FE-8A4F-A561-E8206215E7B1}"/>
                </a:ext>
              </a:extLst>
            </p:cNvPr>
            <p:cNvSpPr/>
            <p:nvPr/>
          </p:nvSpPr>
          <p:spPr>
            <a:xfrm>
              <a:off x="2099868" y="3382700"/>
              <a:ext cx="319242" cy="1938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5E72400E-964E-1645-88C8-33AF69CC54D9}"/>
                </a:ext>
              </a:extLst>
            </p:cNvPr>
            <p:cNvSpPr/>
            <p:nvPr/>
          </p:nvSpPr>
          <p:spPr>
            <a:xfrm>
              <a:off x="5585776" y="3363787"/>
              <a:ext cx="319242" cy="1938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83162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FB889-E237-AE47-AE13-A487283EDC78}"/>
              </a:ext>
            </a:extLst>
          </p:cNvPr>
          <p:cNvSpPr>
            <a:spLocks noGrp="1"/>
          </p:cNvSpPr>
          <p:nvPr>
            <p:ph type="title"/>
          </p:nvPr>
        </p:nvSpPr>
        <p:spPr/>
        <p:txBody>
          <a:bodyPr/>
          <a:lstStyle/>
          <a:p>
            <a:r>
              <a:rPr lang="en-US" dirty="0"/>
              <a:t>RF plasma characterization by ToF NPA</a:t>
            </a:r>
          </a:p>
        </p:txBody>
      </p:sp>
      <p:sp>
        <p:nvSpPr>
          <p:cNvPr id="4" name="Footer Placeholder 3">
            <a:extLst>
              <a:ext uri="{FF2B5EF4-FFF2-40B4-BE49-F238E27FC236}">
                <a16:creationId xmlns:a16="http://schemas.microsoft.com/office/drawing/2014/main" id="{1E340ED9-5AFF-A245-943A-A962EDA7F0AA}"/>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A555FA37-BADF-8248-B802-50D6AEA0FC83}"/>
              </a:ext>
            </a:extLst>
          </p:cNvPr>
          <p:cNvSpPr>
            <a:spLocks noGrp="1"/>
          </p:cNvSpPr>
          <p:nvPr>
            <p:ph type="sldNum" sz="quarter" idx="12"/>
          </p:nvPr>
        </p:nvSpPr>
        <p:spPr/>
        <p:txBody>
          <a:bodyPr/>
          <a:lstStyle/>
          <a:p>
            <a:fld id="{6A6D9FA1-99C7-4910-8E32-B85D378B0060}" type="slidenum">
              <a:rPr lang="en-GB" smtClean="0">
                <a:solidFill>
                  <a:prstClr val="white"/>
                </a:solidFill>
              </a:rPr>
              <a:pPr/>
              <a:t>19</a:t>
            </a:fld>
            <a:endParaRPr lang="en-GB" dirty="0">
              <a:solidFill>
                <a:prstClr val="white"/>
              </a:solidFill>
            </a:endParaRPr>
          </a:p>
        </p:txBody>
      </p:sp>
      <p:grpSp>
        <p:nvGrpSpPr>
          <p:cNvPr id="6" name="Groupe 16">
            <a:extLst>
              <a:ext uri="{FF2B5EF4-FFF2-40B4-BE49-F238E27FC236}">
                <a16:creationId xmlns:a16="http://schemas.microsoft.com/office/drawing/2014/main" id="{B8F5289A-8F56-954E-910D-B24B8EF9C45B}"/>
              </a:ext>
            </a:extLst>
          </p:cNvPr>
          <p:cNvGrpSpPr/>
          <p:nvPr/>
        </p:nvGrpSpPr>
        <p:grpSpPr>
          <a:xfrm>
            <a:off x="5709320" y="3442024"/>
            <a:ext cx="5756871" cy="2889269"/>
            <a:chOff x="2800350" y="1644650"/>
            <a:chExt cx="6591300" cy="3568700"/>
          </a:xfrm>
        </p:grpSpPr>
        <p:pic>
          <p:nvPicPr>
            <p:cNvPr id="7" name="Image 11" descr="Une image contenant ligne, Tracé, texte, diagramme&#10;&#10;Description générée automatiquement">
              <a:extLst>
                <a:ext uri="{FF2B5EF4-FFF2-40B4-BE49-F238E27FC236}">
                  <a16:creationId xmlns:a16="http://schemas.microsoft.com/office/drawing/2014/main" id="{A150D27C-5F8E-9A46-9CE8-CC1A72EB6C0B}"/>
                </a:ext>
              </a:extLst>
            </p:cNvPr>
            <p:cNvPicPr>
              <a:picLocks noChangeAspect="1"/>
            </p:cNvPicPr>
            <p:nvPr/>
          </p:nvPicPr>
          <p:blipFill>
            <a:blip r:embed="rId2"/>
            <a:stretch>
              <a:fillRect/>
            </a:stretch>
          </p:blipFill>
          <p:spPr>
            <a:xfrm>
              <a:off x="2800350" y="1644650"/>
              <a:ext cx="6591300" cy="3568700"/>
            </a:xfrm>
            <a:prstGeom prst="rect">
              <a:avLst/>
            </a:prstGeom>
          </p:spPr>
        </p:pic>
        <p:pic>
          <p:nvPicPr>
            <p:cNvPr id="8" name="Image 15" descr="Une image contenant texte, capture d’écran, Police, nombre&#10;&#10;Description générée automatiquement">
              <a:extLst>
                <a:ext uri="{FF2B5EF4-FFF2-40B4-BE49-F238E27FC236}">
                  <a16:creationId xmlns:a16="http://schemas.microsoft.com/office/drawing/2014/main" id="{2A71FA35-F234-5449-9317-BEFAE93499DC}"/>
                </a:ext>
              </a:extLst>
            </p:cNvPr>
            <p:cNvPicPr>
              <a:picLocks noChangeAspect="1"/>
            </p:cNvPicPr>
            <p:nvPr/>
          </p:nvPicPr>
          <p:blipFill>
            <a:blip r:embed="rId3"/>
            <a:stretch>
              <a:fillRect/>
            </a:stretch>
          </p:blipFill>
          <p:spPr>
            <a:xfrm>
              <a:off x="6384185" y="1812200"/>
              <a:ext cx="2822241" cy="1374938"/>
            </a:xfrm>
            <a:prstGeom prst="rect">
              <a:avLst/>
            </a:prstGeom>
          </p:spPr>
        </p:pic>
      </p:grpSp>
      <p:pic>
        <p:nvPicPr>
          <p:cNvPr id="9" name="Image 10" descr="Une image contenant texte, ligne, capture d’écran, Tracé&#10;&#10;Description générée automatiquement">
            <a:extLst>
              <a:ext uri="{FF2B5EF4-FFF2-40B4-BE49-F238E27FC236}">
                <a16:creationId xmlns:a16="http://schemas.microsoft.com/office/drawing/2014/main" id="{1710DD68-F329-0043-B9BF-CF5E296DC5D6}"/>
              </a:ext>
            </a:extLst>
          </p:cNvPr>
          <p:cNvPicPr>
            <a:picLocks noChangeAspect="1"/>
          </p:cNvPicPr>
          <p:nvPr/>
        </p:nvPicPr>
        <p:blipFill>
          <a:blip r:embed="rId4"/>
          <a:stretch>
            <a:fillRect/>
          </a:stretch>
        </p:blipFill>
        <p:spPr>
          <a:xfrm>
            <a:off x="7417196" y="465657"/>
            <a:ext cx="3609492" cy="2889269"/>
          </a:xfrm>
          <a:prstGeom prst="rect">
            <a:avLst/>
          </a:prstGeom>
        </p:spPr>
      </p:pic>
      <p:sp>
        <p:nvSpPr>
          <p:cNvPr id="10" name="ZoneTexte 18">
            <a:extLst>
              <a:ext uri="{FF2B5EF4-FFF2-40B4-BE49-F238E27FC236}">
                <a16:creationId xmlns:a16="http://schemas.microsoft.com/office/drawing/2014/main" id="{67514EBB-F86D-2D44-B047-BD02A50BCE47}"/>
              </a:ext>
            </a:extLst>
          </p:cNvPr>
          <p:cNvSpPr txBox="1"/>
          <p:nvPr/>
        </p:nvSpPr>
        <p:spPr>
          <a:xfrm>
            <a:off x="118395" y="6060139"/>
            <a:ext cx="4423868" cy="338554"/>
          </a:xfrm>
          <a:prstGeom prst="rect">
            <a:avLst/>
          </a:prstGeom>
          <a:noFill/>
          <a:ln>
            <a:solidFill>
              <a:srgbClr val="2E7290"/>
            </a:solidFill>
          </a:ln>
        </p:spPr>
        <p:txBody>
          <a:bodyPr wrap="square">
            <a:spAutoFit/>
          </a:bodyPr>
          <a:lstStyle/>
          <a:p>
            <a:r>
              <a:rPr lang="fr-BE" sz="1600" i="1" dirty="0">
                <a:solidFill>
                  <a:srgbClr val="2E7290"/>
                </a:solidFill>
                <a:effectLst/>
                <a:latin typeface="Calibri" panose="020F0502020204030204" pitchFamily="34" charset="0"/>
                <a:cs typeface="Calibri" panose="020F0502020204030204" pitchFamily="34" charset="0"/>
              </a:rPr>
              <a:t>D. Lopez et al., </a:t>
            </a:r>
            <a:r>
              <a:rPr lang="fr-BE" sz="1600" i="1" dirty="0" err="1">
                <a:solidFill>
                  <a:srgbClr val="2E7290"/>
                </a:solidFill>
                <a:effectLst/>
                <a:latin typeface="Calibri" panose="020F0502020204030204" pitchFamily="34" charset="0"/>
                <a:cs typeface="Calibri" panose="020F0502020204030204" pitchFamily="34" charset="0"/>
              </a:rPr>
              <a:t>Rev</a:t>
            </a:r>
            <a:r>
              <a:rPr lang="fr-BE" sz="1600" i="1" dirty="0">
                <a:solidFill>
                  <a:srgbClr val="2E7290"/>
                </a:solidFill>
                <a:effectLst/>
                <a:latin typeface="Calibri" panose="020F0502020204030204" pitchFamily="34" charset="0"/>
                <a:cs typeface="Calibri" panose="020F0502020204030204" pitchFamily="34" charset="0"/>
              </a:rPr>
              <a:t>. </a:t>
            </a:r>
            <a:r>
              <a:rPr lang="fr-BE" sz="1600" i="1" dirty="0" err="1">
                <a:solidFill>
                  <a:srgbClr val="2E7290"/>
                </a:solidFill>
                <a:effectLst/>
                <a:latin typeface="Calibri" panose="020F0502020204030204" pitchFamily="34" charset="0"/>
                <a:cs typeface="Calibri" panose="020F0502020204030204" pitchFamily="34" charset="0"/>
              </a:rPr>
              <a:t>Sci</a:t>
            </a:r>
            <a:r>
              <a:rPr lang="fr-BE" sz="1600" i="1" dirty="0">
                <a:solidFill>
                  <a:srgbClr val="2E7290"/>
                </a:solidFill>
                <a:effectLst/>
                <a:latin typeface="Calibri" panose="020F0502020204030204" pitchFamily="34" charset="0"/>
                <a:cs typeface="Calibri" panose="020F0502020204030204" pitchFamily="34" charset="0"/>
              </a:rPr>
              <a:t>. </a:t>
            </a:r>
            <a:r>
              <a:rPr lang="fr-BE" sz="1600" i="1" dirty="0" err="1">
                <a:solidFill>
                  <a:srgbClr val="2E7290"/>
                </a:solidFill>
                <a:effectLst/>
                <a:latin typeface="Calibri" panose="020F0502020204030204" pitchFamily="34" charset="0"/>
                <a:cs typeface="Calibri" panose="020F0502020204030204" pitchFamily="34" charset="0"/>
              </a:rPr>
              <a:t>Instrum</a:t>
            </a:r>
            <a:r>
              <a:rPr lang="fr-BE" sz="1600" i="1" dirty="0">
                <a:solidFill>
                  <a:srgbClr val="2E7290"/>
                </a:solidFill>
                <a:effectLst/>
                <a:latin typeface="Calibri" panose="020F0502020204030204" pitchFamily="34" charset="0"/>
                <a:cs typeface="Calibri" panose="020F0502020204030204" pitchFamily="34" charset="0"/>
              </a:rPr>
              <a:t>. 95, 083542 (2024)</a:t>
            </a:r>
          </a:p>
        </p:txBody>
      </p:sp>
      <p:sp>
        <p:nvSpPr>
          <p:cNvPr id="11" name="ZoneTexte 20">
            <a:extLst>
              <a:ext uri="{FF2B5EF4-FFF2-40B4-BE49-F238E27FC236}">
                <a16:creationId xmlns:a16="http://schemas.microsoft.com/office/drawing/2014/main" id="{3BD998DB-0465-7F48-B70F-2E9B75C3B09B}"/>
              </a:ext>
            </a:extLst>
          </p:cNvPr>
          <p:cNvSpPr txBox="1"/>
          <p:nvPr/>
        </p:nvSpPr>
        <p:spPr>
          <a:xfrm>
            <a:off x="864568" y="1612123"/>
            <a:ext cx="3304655" cy="2739211"/>
          </a:xfrm>
          <a:prstGeom prst="rect">
            <a:avLst/>
          </a:prstGeom>
          <a:noFill/>
        </p:spPr>
        <p:txBody>
          <a:bodyPr wrap="square">
            <a:spAutoFit/>
          </a:bodyPr>
          <a:lstStyle/>
          <a:p>
            <a:pPr marL="342900" indent="-342900">
              <a:spcBef>
                <a:spcPts val="600"/>
              </a:spcBef>
              <a:buFont typeface="Arial" panose="020B0604020202020204" pitchFamily="34" charset="0"/>
              <a:buChar char="•"/>
            </a:pPr>
            <a:r>
              <a:rPr lang="en-GB" dirty="0">
                <a:latin typeface="Calibri" panose="020F0502020204030204" pitchFamily="34" charset="0"/>
                <a:cs typeface="Calibri" panose="020F0502020204030204" pitchFamily="34" charset="0"/>
              </a:rPr>
              <a:t>I</a:t>
            </a:r>
            <a:r>
              <a:rPr lang="en-GB" dirty="0">
                <a:effectLst/>
                <a:latin typeface="Calibri" panose="020F0502020204030204" pitchFamily="34" charset="0"/>
                <a:cs typeface="Calibri" panose="020F0502020204030204" pitchFamily="34" charset="0"/>
              </a:rPr>
              <a:t>ncreases ion energy and, after charge exchange, also energy of neutrals</a:t>
            </a:r>
          </a:p>
          <a:p>
            <a:pPr marL="342900" indent="-342900">
              <a:spcBef>
                <a:spcPts val="600"/>
              </a:spcBef>
              <a:buFont typeface="Arial" panose="020B0604020202020204" pitchFamily="34" charset="0"/>
              <a:buChar char="•"/>
            </a:pPr>
            <a:r>
              <a:rPr lang="en-GB" dirty="0">
                <a:effectLst/>
                <a:latin typeface="Calibri" panose="020F0502020204030204" pitchFamily="34" charset="0"/>
                <a:cs typeface="Calibri" panose="020F0502020204030204" pitchFamily="34" charset="0"/>
              </a:rPr>
              <a:t>TOMAS data : neutral fluxes at low energies</a:t>
            </a:r>
            <a:r>
              <a:rPr lang="en-GB" dirty="0">
                <a:latin typeface="Calibri" panose="020F0502020204030204" pitchFamily="34" charset="0"/>
                <a:cs typeface="Calibri" panose="020F0502020204030204" pitchFamily="34" charset="0"/>
              </a:rPr>
              <a:t>, complementary to TORE SUPRA and JET data</a:t>
            </a:r>
          </a:p>
          <a:p>
            <a:pPr marL="342900" indent="-342900">
              <a:spcBef>
                <a:spcPts val="600"/>
              </a:spcBef>
              <a:buFont typeface="Arial" panose="020B0604020202020204" pitchFamily="34" charset="0"/>
              <a:buChar char="•"/>
            </a:pPr>
            <a:r>
              <a:rPr lang="en-GB" dirty="0">
                <a:latin typeface="Calibri" panose="020F0502020204030204" pitchFamily="34" charset="0"/>
                <a:cs typeface="Calibri" panose="020F0502020204030204" pitchFamily="34" charset="0"/>
              </a:rPr>
              <a:t>Operation in </a:t>
            </a:r>
            <a:r>
              <a:rPr lang="en-GB" dirty="0">
                <a:effectLst/>
                <a:latin typeface="Calibri" panose="020F0502020204030204" pitchFamily="34" charset="0"/>
                <a:cs typeface="Calibri" panose="020F0502020204030204" pitchFamily="34" charset="0"/>
              </a:rPr>
              <a:t>Deuterium is planned in December 2024</a:t>
            </a:r>
          </a:p>
        </p:txBody>
      </p:sp>
      <p:sp>
        <p:nvSpPr>
          <p:cNvPr id="12" name="ZoneTexte 22">
            <a:extLst>
              <a:ext uri="{FF2B5EF4-FFF2-40B4-BE49-F238E27FC236}">
                <a16:creationId xmlns:a16="http://schemas.microsoft.com/office/drawing/2014/main" id="{DD1420A8-B263-2D40-BBD3-8C6F1BE99782}"/>
              </a:ext>
            </a:extLst>
          </p:cNvPr>
          <p:cNvSpPr txBox="1"/>
          <p:nvPr/>
        </p:nvSpPr>
        <p:spPr>
          <a:xfrm>
            <a:off x="7993326" y="2658564"/>
            <a:ext cx="2821489" cy="246221"/>
          </a:xfrm>
          <a:prstGeom prst="rect">
            <a:avLst/>
          </a:prstGeom>
          <a:noFill/>
        </p:spPr>
        <p:txBody>
          <a:bodyPr wrap="square">
            <a:spAutoFit/>
          </a:bodyPr>
          <a:lstStyle/>
          <a:p>
            <a:r>
              <a:rPr lang="fr-BE" sz="1000" dirty="0">
                <a:effectLst/>
                <a:latin typeface="Calibri" panose="020F0502020204030204" pitchFamily="34" charset="0"/>
                <a:cs typeface="Calibri" panose="020F0502020204030204" pitchFamily="34" charset="0"/>
              </a:rPr>
              <a:t>p = 1.0 10</a:t>
            </a:r>
            <a:r>
              <a:rPr lang="fr-BE" sz="1000" baseline="30000" dirty="0">
                <a:effectLst/>
                <a:latin typeface="Calibri" panose="020F0502020204030204" pitchFamily="34" charset="0"/>
                <a:cs typeface="Calibri" panose="020F0502020204030204" pitchFamily="34" charset="0"/>
              </a:rPr>
              <a:t>−4 </a:t>
            </a:r>
            <a:r>
              <a:rPr lang="fr-BE" sz="1000" dirty="0">
                <a:effectLst/>
                <a:latin typeface="Calibri" panose="020F0502020204030204" pitchFamily="34" charset="0"/>
                <a:cs typeface="Calibri" panose="020F0502020204030204" pitchFamily="34" charset="0"/>
              </a:rPr>
              <a:t>mbar</a:t>
            </a:r>
            <a:r>
              <a:rPr lang="fr-BE" sz="1000" dirty="0">
                <a:latin typeface="Calibri" panose="020F0502020204030204" pitchFamily="34" charset="0"/>
                <a:cs typeface="Calibri" panose="020F0502020204030204" pitchFamily="34" charset="0"/>
              </a:rPr>
              <a:t>, </a:t>
            </a:r>
            <a:r>
              <a:rPr lang="fr-BE" sz="1000" dirty="0" err="1">
                <a:effectLst/>
                <a:latin typeface="Calibri" panose="020F0502020204030204" pitchFamily="34" charset="0"/>
                <a:cs typeface="Calibri" panose="020F0502020204030204" pitchFamily="34" charset="0"/>
              </a:rPr>
              <a:t>Bt</a:t>
            </a:r>
            <a:r>
              <a:rPr lang="fr-BE" sz="1000" dirty="0">
                <a:effectLst/>
                <a:latin typeface="Calibri" panose="020F0502020204030204" pitchFamily="34" charset="0"/>
                <a:cs typeface="Calibri" panose="020F0502020204030204" pitchFamily="34" charset="0"/>
              </a:rPr>
              <a:t> = 0.10 </a:t>
            </a:r>
            <a:r>
              <a:rPr lang="fr-BE" sz="1000" dirty="0" err="1">
                <a:effectLst/>
                <a:latin typeface="Calibri" panose="020F0502020204030204" pitchFamily="34" charset="0"/>
                <a:cs typeface="Calibri" panose="020F0502020204030204" pitchFamily="34" charset="0"/>
              </a:rPr>
              <a:t>T</a:t>
            </a:r>
            <a:r>
              <a:rPr lang="fr-BE" sz="1000" dirty="0">
                <a:latin typeface="Calibri" panose="020F0502020204030204" pitchFamily="34" charset="0"/>
                <a:cs typeface="Calibri" panose="020F0502020204030204" pitchFamily="34" charset="0"/>
              </a:rPr>
              <a:t>, </a:t>
            </a:r>
            <a:r>
              <a:rPr lang="fr-BE" sz="1000" dirty="0" err="1">
                <a:effectLst/>
                <a:latin typeface="Calibri" panose="020F0502020204030204" pitchFamily="34" charset="0"/>
                <a:cs typeface="Calibri" panose="020F0502020204030204" pitchFamily="34" charset="0"/>
              </a:rPr>
              <a:t>RF</a:t>
            </a:r>
            <a:r>
              <a:rPr lang="fr-BE" sz="1000" baseline="-25000" dirty="0" err="1">
                <a:effectLst/>
                <a:latin typeface="Calibri" panose="020F0502020204030204" pitchFamily="34" charset="0"/>
                <a:cs typeface="Calibri" panose="020F0502020204030204" pitchFamily="34" charset="0"/>
              </a:rPr>
              <a:t>frequency</a:t>
            </a:r>
            <a:r>
              <a:rPr lang="fr-BE" sz="1000" dirty="0">
                <a:effectLst/>
                <a:latin typeface="Calibri" panose="020F0502020204030204" pitchFamily="34" charset="0"/>
                <a:cs typeface="Calibri" panose="020F0502020204030204" pitchFamily="34" charset="0"/>
              </a:rPr>
              <a:t> = 40 MHz</a:t>
            </a:r>
          </a:p>
        </p:txBody>
      </p:sp>
    </p:spTree>
    <p:extLst>
      <p:ext uri="{BB962C8B-B14F-4D97-AF65-F5344CB8AC3E}">
        <p14:creationId xmlns:p14="http://schemas.microsoft.com/office/powerpoint/2010/main" val="3548568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2A7BFA-47D2-F849-A899-E5C3710A4C60}"/>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176BFB02-2338-E94B-8D16-4841C9641DA7}"/>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dirty="0">
              <a:solidFill>
                <a:prstClr val="white"/>
              </a:solidFill>
            </a:endParaRPr>
          </a:p>
        </p:txBody>
      </p:sp>
      <p:sp>
        <p:nvSpPr>
          <p:cNvPr id="6" name="Titel 1">
            <a:extLst>
              <a:ext uri="{FF2B5EF4-FFF2-40B4-BE49-F238E27FC236}">
                <a16:creationId xmlns:a16="http://schemas.microsoft.com/office/drawing/2014/main" id="{4A3E17D3-A0D7-B543-92FA-D29E578F2058}"/>
              </a:ext>
            </a:extLst>
          </p:cNvPr>
          <p:cNvSpPr>
            <a:spLocks noGrp="1"/>
          </p:cNvSpPr>
          <p:nvPr>
            <p:ph type="title"/>
          </p:nvPr>
        </p:nvSpPr>
        <p:spPr>
          <a:xfrm>
            <a:off x="983432" y="192515"/>
            <a:ext cx="9451776" cy="457200"/>
          </a:xfrm>
        </p:spPr>
        <p:txBody>
          <a:bodyPr/>
          <a:lstStyle/>
          <a:p>
            <a:r>
              <a:rPr lang="en-GB" dirty="0"/>
              <a:t>Restructuring of WPPWIE and Tasks related to B </a:t>
            </a:r>
          </a:p>
        </p:txBody>
      </p:sp>
      <p:sp>
        <p:nvSpPr>
          <p:cNvPr id="7" name="Textfeld 5">
            <a:extLst>
              <a:ext uri="{FF2B5EF4-FFF2-40B4-BE49-F238E27FC236}">
                <a16:creationId xmlns:a16="http://schemas.microsoft.com/office/drawing/2014/main" id="{96908350-4A5C-E644-9DFC-62BB9AC59922}"/>
              </a:ext>
            </a:extLst>
          </p:cNvPr>
          <p:cNvSpPr txBox="1"/>
          <p:nvPr/>
        </p:nvSpPr>
        <p:spPr>
          <a:xfrm>
            <a:off x="356050" y="1473763"/>
            <a:ext cx="4404793" cy="969496"/>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sz="1500" dirty="0"/>
              <a:t>SP B: </a:t>
            </a:r>
          </a:p>
          <a:p>
            <a:pPr marL="285750" indent="-285750">
              <a:lnSpc>
                <a:spcPct val="95000"/>
              </a:lnSpc>
              <a:buFont typeface="Wingdings" panose="05000000000000000000" pitchFamily="2" charset="2"/>
              <a:buChar char="§"/>
            </a:pPr>
            <a:r>
              <a:rPr lang="en-US" sz="1500" dirty="0" err="1"/>
              <a:t>Characterisation</a:t>
            </a:r>
            <a:r>
              <a:rPr lang="en-US" sz="1500" dirty="0"/>
              <a:t> of B layers (different techniques)</a:t>
            </a:r>
          </a:p>
          <a:p>
            <a:pPr marL="285750" indent="-285750">
              <a:lnSpc>
                <a:spcPct val="95000"/>
              </a:lnSpc>
              <a:buFont typeface="Wingdings" panose="05000000000000000000" pitchFamily="2" charset="2"/>
              <a:buChar char="§"/>
            </a:pPr>
            <a:r>
              <a:rPr lang="en-US" sz="1500" dirty="0"/>
              <a:t>Production of artificial B layers with D and/or O content and associated </a:t>
            </a:r>
            <a:r>
              <a:rPr lang="en-US" sz="1500" dirty="0" err="1"/>
              <a:t>characterisation</a:t>
            </a:r>
            <a:endParaRPr lang="en-US" sz="1500" dirty="0"/>
          </a:p>
        </p:txBody>
      </p:sp>
      <p:sp>
        <p:nvSpPr>
          <p:cNvPr id="8" name="Textfeld 6">
            <a:extLst>
              <a:ext uri="{FF2B5EF4-FFF2-40B4-BE49-F238E27FC236}">
                <a16:creationId xmlns:a16="http://schemas.microsoft.com/office/drawing/2014/main" id="{C09D4E7D-9A5E-CC44-B7CA-C75C8E52F29C}"/>
              </a:ext>
            </a:extLst>
          </p:cNvPr>
          <p:cNvSpPr txBox="1"/>
          <p:nvPr/>
        </p:nvSpPr>
        <p:spPr>
          <a:xfrm>
            <a:off x="356051" y="2556499"/>
            <a:ext cx="4404792" cy="969496"/>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sz="1500" dirty="0"/>
              <a:t>SP C: </a:t>
            </a:r>
          </a:p>
          <a:p>
            <a:pPr marL="285750" indent="-285750" algn="l">
              <a:lnSpc>
                <a:spcPct val="95000"/>
              </a:lnSpc>
              <a:buFont typeface="Wingdings" panose="05000000000000000000" pitchFamily="2" charset="2"/>
              <a:buChar char="§"/>
            </a:pPr>
            <a:r>
              <a:rPr lang="en-US" sz="1500" dirty="0"/>
              <a:t>Fuel retention and release properties of B layers exposed to fuel species and build with fuel </a:t>
            </a:r>
          </a:p>
          <a:p>
            <a:pPr marL="285750" indent="-285750" algn="l">
              <a:lnSpc>
                <a:spcPct val="95000"/>
              </a:lnSpc>
              <a:buFont typeface="Wingdings" panose="05000000000000000000" pitchFamily="2" charset="2"/>
              <a:buChar char="§"/>
            </a:pPr>
            <a:r>
              <a:rPr lang="en-US" sz="1500" dirty="0"/>
              <a:t>Simulation related to fuel trapping and release</a:t>
            </a:r>
          </a:p>
        </p:txBody>
      </p:sp>
      <p:sp>
        <p:nvSpPr>
          <p:cNvPr id="9" name="Textfeld 7">
            <a:extLst>
              <a:ext uri="{FF2B5EF4-FFF2-40B4-BE49-F238E27FC236}">
                <a16:creationId xmlns:a16="http://schemas.microsoft.com/office/drawing/2014/main" id="{9F538A3A-245B-0244-B5CD-D9D94FB3AA87}"/>
              </a:ext>
            </a:extLst>
          </p:cNvPr>
          <p:cNvSpPr txBox="1"/>
          <p:nvPr/>
        </p:nvSpPr>
        <p:spPr>
          <a:xfrm>
            <a:off x="356051" y="3636619"/>
            <a:ext cx="4404792" cy="1188787"/>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sz="1500" dirty="0"/>
              <a:t>SP D: </a:t>
            </a:r>
          </a:p>
          <a:p>
            <a:pPr marL="285750" indent="-285750" algn="l">
              <a:lnSpc>
                <a:spcPct val="95000"/>
              </a:lnSpc>
              <a:buFont typeface="Wingdings" panose="05000000000000000000" pitchFamily="2" charset="2"/>
              <a:buChar char="§"/>
            </a:pPr>
            <a:r>
              <a:rPr lang="en-US" sz="1500" dirty="0"/>
              <a:t>Modelling of toroidal devices w/wo boronization, W and B sources and migration</a:t>
            </a:r>
          </a:p>
          <a:p>
            <a:pPr marL="285750" indent="-285750" algn="l">
              <a:lnSpc>
                <a:spcPct val="95000"/>
              </a:lnSpc>
              <a:buFont typeface="Wingdings" panose="05000000000000000000" pitchFamily="2" charset="2"/>
              <a:buChar char="§"/>
            </a:pPr>
            <a:r>
              <a:rPr lang="en-US" sz="1500" dirty="0"/>
              <a:t>Global fuel retention simulations</a:t>
            </a:r>
          </a:p>
          <a:p>
            <a:pPr marL="285750" indent="-285750" algn="l">
              <a:lnSpc>
                <a:spcPct val="95000"/>
              </a:lnSpc>
              <a:buFont typeface="Wingdings" panose="05000000000000000000" pitchFamily="2" charset="2"/>
              <a:buChar char="§"/>
            </a:pPr>
            <a:r>
              <a:rPr lang="en-US" sz="1500" dirty="0"/>
              <a:t>Production of atomic and molecular data with B </a:t>
            </a:r>
          </a:p>
        </p:txBody>
      </p:sp>
      <p:sp>
        <p:nvSpPr>
          <p:cNvPr id="10" name="Textfeld 8">
            <a:extLst>
              <a:ext uri="{FF2B5EF4-FFF2-40B4-BE49-F238E27FC236}">
                <a16:creationId xmlns:a16="http://schemas.microsoft.com/office/drawing/2014/main" id="{0A811AE4-D464-3240-936A-6B4304215222}"/>
              </a:ext>
            </a:extLst>
          </p:cNvPr>
          <p:cNvSpPr txBox="1"/>
          <p:nvPr/>
        </p:nvSpPr>
        <p:spPr>
          <a:xfrm>
            <a:off x="356050" y="4974646"/>
            <a:ext cx="4404791" cy="750205"/>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sz="1500" dirty="0"/>
              <a:t>SP X: </a:t>
            </a:r>
          </a:p>
          <a:p>
            <a:pPr marL="285750" indent="-285750" algn="l">
              <a:lnSpc>
                <a:spcPct val="95000"/>
              </a:lnSpc>
              <a:buFont typeface="Wingdings" panose="05000000000000000000" pitchFamily="2" charset="2"/>
              <a:buChar char="§"/>
            </a:pPr>
            <a:r>
              <a:rPr lang="en-US" sz="1500" dirty="0"/>
              <a:t>Qualification of LIBS on thin B-layers </a:t>
            </a:r>
          </a:p>
          <a:p>
            <a:pPr marL="285750" indent="-285750" algn="l">
              <a:lnSpc>
                <a:spcPct val="95000"/>
              </a:lnSpc>
              <a:buFont typeface="Wingdings" panose="05000000000000000000" pitchFamily="2" charset="2"/>
              <a:buChar char="§"/>
            </a:pPr>
            <a:r>
              <a:rPr lang="en-US" sz="1500" dirty="0"/>
              <a:t>Qualification of LID-QMS on B-layers with fuel</a:t>
            </a:r>
          </a:p>
        </p:txBody>
      </p:sp>
      <p:sp>
        <p:nvSpPr>
          <p:cNvPr id="11" name="Textfeld 9">
            <a:extLst>
              <a:ext uri="{FF2B5EF4-FFF2-40B4-BE49-F238E27FC236}">
                <a16:creationId xmlns:a16="http://schemas.microsoft.com/office/drawing/2014/main" id="{01EA5B8B-65CA-0048-8956-24921E8D9279}"/>
              </a:ext>
            </a:extLst>
          </p:cNvPr>
          <p:cNvSpPr txBox="1"/>
          <p:nvPr/>
        </p:nvSpPr>
        <p:spPr>
          <a:xfrm>
            <a:off x="5978373" y="4272266"/>
            <a:ext cx="5666066" cy="1188787"/>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sz="1500" dirty="0"/>
              <a:t>SP F3: </a:t>
            </a:r>
          </a:p>
          <a:p>
            <a:pPr marL="285750" indent="-285750">
              <a:lnSpc>
                <a:spcPct val="95000"/>
              </a:lnSpc>
              <a:buFont typeface="Wingdings" panose="05000000000000000000" pitchFamily="2" charset="2"/>
              <a:buChar char="§"/>
            </a:pPr>
            <a:r>
              <a:rPr lang="en-US" sz="1500" dirty="0"/>
              <a:t>Activities at TOMAS with test of ITER conditions and needs: ECWC, ICWC, GDC</a:t>
            </a:r>
          </a:p>
          <a:p>
            <a:pPr marL="285750" indent="-285750">
              <a:lnSpc>
                <a:spcPct val="95000"/>
              </a:lnSpc>
              <a:buFont typeface="Wingdings" panose="05000000000000000000" pitchFamily="2" charset="2"/>
              <a:buChar char="§"/>
            </a:pPr>
            <a:r>
              <a:rPr lang="en-US" sz="1500" dirty="0"/>
              <a:t>Cleaning activities of B-layers from lab or tokamaks in TOMAS</a:t>
            </a:r>
          </a:p>
          <a:p>
            <a:pPr marL="285750" indent="-285750">
              <a:lnSpc>
                <a:spcPct val="95000"/>
              </a:lnSpc>
              <a:buFont typeface="Wingdings" panose="05000000000000000000" pitchFamily="2" charset="2"/>
              <a:buChar char="§"/>
            </a:pPr>
            <a:r>
              <a:rPr lang="en-US" sz="1500" dirty="0"/>
              <a:t>Application of in-situ LID-QMS or LIBS in those systems</a:t>
            </a:r>
          </a:p>
        </p:txBody>
      </p:sp>
      <p:sp>
        <p:nvSpPr>
          <p:cNvPr id="12" name="Textfeld 10">
            <a:extLst>
              <a:ext uri="{FF2B5EF4-FFF2-40B4-BE49-F238E27FC236}">
                <a16:creationId xmlns:a16="http://schemas.microsoft.com/office/drawing/2014/main" id="{EA85365F-C96F-F643-8F72-8A7B0DDCE3D2}"/>
              </a:ext>
            </a:extLst>
          </p:cNvPr>
          <p:cNvSpPr txBox="1"/>
          <p:nvPr/>
        </p:nvSpPr>
        <p:spPr>
          <a:xfrm>
            <a:off x="6014818" y="2993028"/>
            <a:ext cx="5666066" cy="969496"/>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sz="1500" dirty="0"/>
              <a:t>SP F2: </a:t>
            </a:r>
          </a:p>
          <a:p>
            <a:pPr marL="285750" indent="-285750">
              <a:lnSpc>
                <a:spcPct val="95000"/>
              </a:lnSpc>
              <a:buFont typeface="Wingdings" panose="05000000000000000000" pitchFamily="2" charset="2"/>
              <a:buChar char="§"/>
            </a:pPr>
            <a:r>
              <a:rPr lang="en-US" sz="1500" dirty="0"/>
              <a:t>(In-situ) laboratory experiments with B layers (PSI-2, MAGNUM, GYM) focus on B erosion, deposition, retention within capabilities</a:t>
            </a:r>
          </a:p>
          <a:p>
            <a:pPr marL="285750" indent="-285750">
              <a:lnSpc>
                <a:spcPct val="95000"/>
              </a:lnSpc>
              <a:buFont typeface="Wingdings" panose="05000000000000000000" pitchFamily="2" charset="2"/>
              <a:buChar char="§"/>
            </a:pPr>
            <a:r>
              <a:rPr lang="en-US" sz="1500" dirty="0"/>
              <a:t>Generic wall conditioning studies </a:t>
            </a:r>
          </a:p>
        </p:txBody>
      </p:sp>
      <p:sp>
        <p:nvSpPr>
          <p:cNvPr id="13" name="Textfeld 11">
            <a:extLst>
              <a:ext uri="{FF2B5EF4-FFF2-40B4-BE49-F238E27FC236}">
                <a16:creationId xmlns:a16="http://schemas.microsoft.com/office/drawing/2014/main" id="{460B7A20-1706-5F49-842B-0CCAF181D868}"/>
              </a:ext>
            </a:extLst>
          </p:cNvPr>
          <p:cNvSpPr txBox="1"/>
          <p:nvPr/>
        </p:nvSpPr>
        <p:spPr>
          <a:xfrm>
            <a:off x="5978373" y="1473763"/>
            <a:ext cx="5666066" cy="1188787"/>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sz="1500" dirty="0"/>
              <a:t>SP F1: </a:t>
            </a:r>
          </a:p>
          <a:p>
            <a:pPr marL="285750" indent="-285750">
              <a:lnSpc>
                <a:spcPct val="95000"/>
              </a:lnSpc>
              <a:buFont typeface="Wingdings" panose="05000000000000000000" pitchFamily="2" charset="2"/>
              <a:buChar char="§"/>
            </a:pPr>
            <a:r>
              <a:rPr lang="en-US" sz="1500" dirty="0"/>
              <a:t>Coordination of activities related to wall conditioning and </a:t>
            </a:r>
            <a:r>
              <a:rPr lang="en-US" sz="1500" dirty="0" err="1"/>
              <a:t>boronisation</a:t>
            </a:r>
            <a:r>
              <a:rPr lang="en-US" sz="1500" dirty="0"/>
              <a:t> with strong  links to activities of machines in TE/W7-X</a:t>
            </a:r>
          </a:p>
          <a:p>
            <a:pPr marL="285750" indent="-285750">
              <a:lnSpc>
                <a:spcPct val="95000"/>
              </a:lnSpc>
              <a:buFont typeface="Wingdings" panose="05000000000000000000" pitchFamily="2" charset="2"/>
              <a:buChar char="§"/>
            </a:pPr>
            <a:r>
              <a:rPr lang="en-US" sz="1500" dirty="0"/>
              <a:t>Recapitulation of existing knowledge</a:t>
            </a:r>
          </a:p>
          <a:p>
            <a:pPr marL="285750" indent="-285750">
              <a:lnSpc>
                <a:spcPct val="95000"/>
              </a:lnSpc>
              <a:buFont typeface="Wingdings" panose="05000000000000000000" pitchFamily="2" charset="2"/>
              <a:buChar char="§"/>
            </a:pPr>
            <a:r>
              <a:rPr lang="en-US" sz="1500" dirty="0"/>
              <a:t>Benchmark in TE/W7-X experiments: manipulator / full device</a:t>
            </a:r>
          </a:p>
        </p:txBody>
      </p:sp>
      <p:sp>
        <p:nvSpPr>
          <p:cNvPr id="14" name="Textfeld 12">
            <a:extLst>
              <a:ext uri="{FF2B5EF4-FFF2-40B4-BE49-F238E27FC236}">
                <a16:creationId xmlns:a16="http://schemas.microsoft.com/office/drawing/2014/main" id="{6C1F64F4-F272-4444-B3CB-74FBD2302643}"/>
              </a:ext>
            </a:extLst>
          </p:cNvPr>
          <p:cNvSpPr txBox="1"/>
          <p:nvPr/>
        </p:nvSpPr>
        <p:spPr>
          <a:xfrm>
            <a:off x="1321807" y="760339"/>
            <a:ext cx="2400017" cy="523220"/>
          </a:xfrm>
          <a:prstGeom prst="rect">
            <a:avLst/>
          </a:prstGeom>
          <a:noFill/>
        </p:spPr>
        <p:txBody>
          <a:bodyPr wrap="none" rtlCol="0">
            <a:spAutoFit/>
          </a:bodyPr>
          <a:lstStyle/>
          <a:p>
            <a:pPr algn="ctr"/>
            <a:r>
              <a:rPr lang="en-GB" sz="1400" b="1" dirty="0">
                <a:solidFill>
                  <a:srgbClr val="FF0000"/>
                </a:solidFill>
                <a:latin typeface="Arial" panose="020B0604020202020204" pitchFamily="34" charset="0"/>
                <a:cs typeface="Arial" panose="020B0604020202020204" pitchFamily="34" charset="0"/>
              </a:rPr>
              <a:t>Existing subprojects with </a:t>
            </a:r>
          </a:p>
          <a:p>
            <a:pPr algn="ctr"/>
            <a:r>
              <a:rPr lang="en-GB" sz="1400" b="1" dirty="0">
                <a:solidFill>
                  <a:srgbClr val="FF0000"/>
                </a:solidFill>
                <a:latin typeface="Arial" panose="020B0604020202020204" pitchFamily="34" charset="0"/>
                <a:cs typeface="Arial" panose="020B0604020202020204" pitchFamily="34" charset="0"/>
              </a:rPr>
              <a:t>additional focus on boron</a:t>
            </a:r>
          </a:p>
        </p:txBody>
      </p:sp>
      <p:sp>
        <p:nvSpPr>
          <p:cNvPr id="15" name="Textfeld 13">
            <a:extLst>
              <a:ext uri="{FF2B5EF4-FFF2-40B4-BE49-F238E27FC236}">
                <a16:creationId xmlns:a16="http://schemas.microsoft.com/office/drawing/2014/main" id="{BC173E89-4AF2-9840-99FF-C0B67CE75C57}"/>
              </a:ext>
            </a:extLst>
          </p:cNvPr>
          <p:cNvSpPr txBox="1"/>
          <p:nvPr/>
        </p:nvSpPr>
        <p:spPr>
          <a:xfrm>
            <a:off x="7227676" y="753154"/>
            <a:ext cx="2486579" cy="523220"/>
          </a:xfrm>
          <a:prstGeom prst="rect">
            <a:avLst/>
          </a:prstGeom>
          <a:noFill/>
        </p:spPr>
        <p:txBody>
          <a:bodyPr wrap="none" rtlCol="0">
            <a:spAutoFit/>
          </a:bodyPr>
          <a:lstStyle/>
          <a:p>
            <a:pPr algn="ctr"/>
            <a:r>
              <a:rPr lang="en-GB" sz="1400" b="1" dirty="0">
                <a:solidFill>
                  <a:srgbClr val="FF0000"/>
                </a:solidFill>
                <a:latin typeface="Arial" panose="020B0604020202020204" pitchFamily="34" charset="0"/>
                <a:cs typeface="Arial" panose="020B0604020202020204" pitchFamily="34" charset="0"/>
              </a:rPr>
              <a:t>New subproject F with </a:t>
            </a:r>
          </a:p>
          <a:p>
            <a:pPr algn="ctr"/>
            <a:r>
              <a:rPr lang="en-GB" sz="1400" b="1" dirty="0">
                <a:solidFill>
                  <a:srgbClr val="FF0000"/>
                </a:solidFill>
                <a:latin typeface="Arial" panose="020B0604020202020204" pitchFamily="34" charset="0"/>
                <a:cs typeface="Arial" panose="020B0604020202020204" pitchFamily="34" charset="0"/>
              </a:rPr>
              <a:t>focus on wall conditioning</a:t>
            </a:r>
          </a:p>
        </p:txBody>
      </p:sp>
      <p:sp>
        <p:nvSpPr>
          <p:cNvPr id="16" name="Textfeld 14">
            <a:extLst>
              <a:ext uri="{FF2B5EF4-FFF2-40B4-BE49-F238E27FC236}">
                <a16:creationId xmlns:a16="http://schemas.microsoft.com/office/drawing/2014/main" id="{7229365C-A0D1-3C48-9FE0-9C7233AEA822}"/>
              </a:ext>
            </a:extLst>
          </p:cNvPr>
          <p:cNvSpPr txBox="1"/>
          <p:nvPr/>
        </p:nvSpPr>
        <p:spPr>
          <a:xfrm>
            <a:off x="484715" y="5877760"/>
            <a:ext cx="3780202" cy="523220"/>
          </a:xfrm>
          <a:prstGeom prst="rect">
            <a:avLst/>
          </a:prstGeom>
          <a:noFill/>
        </p:spPr>
        <p:txBody>
          <a:bodyPr wrap="none" rtlCol="0">
            <a:spAutoFit/>
          </a:bodyPr>
          <a:lstStyle/>
          <a:p>
            <a:pPr algn="ctr"/>
            <a:r>
              <a:rPr lang="en-GB" sz="1400" b="1" dirty="0">
                <a:solidFill>
                  <a:srgbClr val="FF0000"/>
                </a:solidFill>
                <a:latin typeface="Arial" panose="020B0604020202020204" pitchFamily="34" charset="0"/>
                <a:cs typeface="Arial" panose="020B0604020202020204" pitchFamily="34" charset="0"/>
              </a:rPr>
              <a:t>Existing teams, good existing knowledge,</a:t>
            </a:r>
          </a:p>
          <a:p>
            <a:pPr algn="ctr"/>
            <a:r>
              <a:rPr lang="en-GB" sz="1400" b="1" dirty="0">
                <a:solidFill>
                  <a:srgbClr val="FF0000"/>
                </a:solidFill>
                <a:latin typeface="Arial" panose="020B0604020202020204" pitchFamily="34" charset="0"/>
                <a:cs typeface="Arial" panose="020B0604020202020204" pitchFamily="34" charset="0"/>
              </a:rPr>
              <a:t>well progressing</a:t>
            </a:r>
          </a:p>
        </p:txBody>
      </p:sp>
      <p:sp>
        <p:nvSpPr>
          <p:cNvPr id="17" name="TextBox 16">
            <a:extLst>
              <a:ext uri="{FF2B5EF4-FFF2-40B4-BE49-F238E27FC236}">
                <a16:creationId xmlns:a16="http://schemas.microsoft.com/office/drawing/2014/main" id="{856F9C12-FB5E-7543-B52A-EB1D9C2DB488}"/>
              </a:ext>
            </a:extLst>
          </p:cNvPr>
          <p:cNvSpPr txBox="1"/>
          <p:nvPr/>
        </p:nvSpPr>
        <p:spPr>
          <a:xfrm>
            <a:off x="7560527" y="6151589"/>
            <a:ext cx="3794698" cy="276999"/>
          </a:xfrm>
          <a:prstGeom prst="rect">
            <a:avLst/>
          </a:prstGeom>
          <a:noFill/>
        </p:spPr>
        <p:txBody>
          <a:bodyPr wrap="square" rtlCol="0">
            <a:spAutoFit/>
          </a:bodyPr>
          <a:lstStyle/>
          <a:p>
            <a:pPr algn="l"/>
            <a:r>
              <a:rPr lang="en-US" sz="1200" b="1" dirty="0"/>
              <a:t>Credits to S. </a:t>
            </a:r>
            <a:r>
              <a:rPr lang="en-US" sz="1200" b="1" dirty="0" err="1"/>
              <a:t>Brezinsek</a:t>
            </a:r>
            <a:endParaRPr lang="en-US" sz="1200" b="1" dirty="0"/>
          </a:p>
        </p:txBody>
      </p:sp>
    </p:spTree>
    <p:extLst>
      <p:ext uri="{BB962C8B-B14F-4D97-AF65-F5344CB8AC3E}">
        <p14:creationId xmlns:p14="http://schemas.microsoft.com/office/powerpoint/2010/main" val="323378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9ED9835-C5E6-CE41-B92D-0C83E6FE704B}"/>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A4E02341-60C4-D348-81B6-C5A9EB575FE6}"/>
              </a:ext>
            </a:extLst>
          </p:cNvPr>
          <p:cNvSpPr>
            <a:spLocks noGrp="1"/>
          </p:cNvSpPr>
          <p:nvPr>
            <p:ph type="sldNum" sz="quarter" idx="12"/>
          </p:nvPr>
        </p:nvSpPr>
        <p:spPr/>
        <p:txBody>
          <a:bodyPr/>
          <a:lstStyle/>
          <a:p>
            <a:fld id="{6A6D9FA1-99C7-4910-8E32-B85D378B0060}" type="slidenum">
              <a:rPr lang="en-GB" smtClean="0">
                <a:solidFill>
                  <a:prstClr val="white"/>
                </a:solidFill>
              </a:rPr>
              <a:pPr/>
              <a:t>20</a:t>
            </a:fld>
            <a:endParaRPr lang="en-GB" dirty="0">
              <a:solidFill>
                <a:prstClr val="white"/>
              </a:solidFill>
            </a:endParaRPr>
          </a:p>
        </p:txBody>
      </p:sp>
      <p:sp>
        <p:nvSpPr>
          <p:cNvPr id="8" name="TextBox 7">
            <a:extLst>
              <a:ext uri="{FF2B5EF4-FFF2-40B4-BE49-F238E27FC236}">
                <a16:creationId xmlns:a16="http://schemas.microsoft.com/office/drawing/2014/main" id="{8758B9D4-F1AD-784C-B756-26053C532AD8}"/>
              </a:ext>
            </a:extLst>
          </p:cNvPr>
          <p:cNvSpPr txBox="1"/>
          <p:nvPr/>
        </p:nvSpPr>
        <p:spPr>
          <a:xfrm>
            <a:off x="1624361" y="2474893"/>
            <a:ext cx="8943278" cy="523220"/>
          </a:xfrm>
          <a:prstGeom prst="rect">
            <a:avLst/>
          </a:prstGeom>
          <a:noFill/>
        </p:spPr>
        <p:txBody>
          <a:bodyPr wrap="square" rtlCol="0">
            <a:spAutoFit/>
          </a:bodyPr>
          <a:lstStyle/>
          <a:p>
            <a:pPr algn="ctr"/>
            <a:r>
              <a:rPr lang="en-US" sz="2800" b="1" dirty="0"/>
              <a:t>SP F2 &amp; F3: Boron layer erosion studies</a:t>
            </a:r>
          </a:p>
        </p:txBody>
      </p:sp>
    </p:spTree>
    <p:extLst>
      <p:ext uri="{BB962C8B-B14F-4D97-AF65-F5344CB8AC3E}">
        <p14:creationId xmlns:p14="http://schemas.microsoft.com/office/powerpoint/2010/main" val="4096663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006E047-9D0A-7D45-A36A-E21A29D9F832}"/>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A55FD349-A3B5-104C-AF29-37A6D3CF9018}"/>
              </a:ext>
            </a:extLst>
          </p:cNvPr>
          <p:cNvSpPr>
            <a:spLocks noGrp="1"/>
          </p:cNvSpPr>
          <p:nvPr>
            <p:ph type="sldNum" sz="quarter" idx="12"/>
          </p:nvPr>
        </p:nvSpPr>
        <p:spPr/>
        <p:txBody>
          <a:bodyPr/>
          <a:lstStyle/>
          <a:p>
            <a:fld id="{6A6D9FA1-99C7-4910-8E32-B85D378B0060}" type="slidenum">
              <a:rPr lang="en-GB" smtClean="0">
                <a:solidFill>
                  <a:prstClr val="white"/>
                </a:solidFill>
              </a:rPr>
              <a:pPr/>
              <a:t>21</a:t>
            </a:fld>
            <a:endParaRPr lang="en-GB" dirty="0">
              <a:solidFill>
                <a:prstClr val="white"/>
              </a:solidFill>
            </a:endParaRPr>
          </a:p>
        </p:txBody>
      </p:sp>
      <p:sp>
        <p:nvSpPr>
          <p:cNvPr id="6" name="Title 1">
            <a:extLst>
              <a:ext uri="{FF2B5EF4-FFF2-40B4-BE49-F238E27FC236}">
                <a16:creationId xmlns:a16="http://schemas.microsoft.com/office/drawing/2014/main" id="{A4F8B889-ABDE-984E-9DCD-AA6F09209ACB}"/>
              </a:ext>
            </a:extLst>
          </p:cNvPr>
          <p:cNvSpPr>
            <a:spLocks noGrp="1"/>
          </p:cNvSpPr>
          <p:nvPr>
            <p:ph type="title"/>
          </p:nvPr>
        </p:nvSpPr>
        <p:spPr>
          <a:xfrm>
            <a:off x="983431" y="192515"/>
            <a:ext cx="11095679" cy="457200"/>
          </a:xfrm>
        </p:spPr>
        <p:txBody>
          <a:bodyPr/>
          <a:lstStyle/>
          <a:p>
            <a:r>
              <a:rPr lang="en-US" dirty="0"/>
              <a:t>“Synergy ” of FZJ devices, tools and diagnostics for boronization studies</a:t>
            </a:r>
          </a:p>
        </p:txBody>
      </p:sp>
      <p:sp>
        <p:nvSpPr>
          <p:cNvPr id="7" name="Content Placeholder 2">
            <a:extLst>
              <a:ext uri="{FF2B5EF4-FFF2-40B4-BE49-F238E27FC236}">
                <a16:creationId xmlns:a16="http://schemas.microsoft.com/office/drawing/2014/main" id="{93D62A4B-3653-7C47-86C3-B46DDF06BC83}"/>
              </a:ext>
            </a:extLst>
          </p:cNvPr>
          <p:cNvSpPr>
            <a:spLocks noGrp="1"/>
          </p:cNvSpPr>
          <p:nvPr>
            <p:ph idx="1"/>
          </p:nvPr>
        </p:nvSpPr>
        <p:spPr>
          <a:xfrm>
            <a:off x="603955" y="1349753"/>
            <a:ext cx="10984089" cy="5315732"/>
          </a:xfrm>
        </p:spPr>
        <p:txBody>
          <a:bodyPr>
            <a:normAutofit lnSpcReduction="10000"/>
          </a:bodyPr>
          <a:lstStyle/>
          <a:p>
            <a:r>
              <a:rPr lang="en-US" dirty="0"/>
              <a:t>Sample preparation (</a:t>
            </a:r>
            <a:r>
              <a:rPr lang="en-GB" dirty="0"/>
              <a:t>1x1 cm</a:t>
            </a:r>
            <a:r>
              <a:rPr lang="en-GB" baseline="30000" dirty="0"/>
              <a:t>2</a:t>
            </a:r>
            <a:r>
              <a:rPr lang="en-US" dirty="0"/>
              <a:t>)</a:t>
            </a:r>
            <a:endParaRPr lang="en-US" dirty="0">
              <a:highlight>
                <a:srgbClr val="FFFF00"/>
              </a:highlight>
            </a:endParaRPr>
          </a:p>
          <a:p>
            <a:pPr lvl="1">
              <a:buFont typeface="Wingdings" pitchFamily="2" charset="2"/>
              <a:buChar char="Ø"/>
            </a:pPr>
            <a:r>
              <a:rPr lang="en-US" dirty="0"/>
              <a:t>Manufacturing, polishing, annealing</a:t>
            </a:r>
          </a:p>
          <a:p>
            <a:pPr lvl="1">
              <a:buFont typeface="Wingdings" pitchFamily="2" charset="2"/>
              <a:buChar char="Ø"/>
            </a:pPr>
            <a:r>
              <a:rPr lang="en-GB" dirty="0"/>
              <a:t>Boron coating by physical vapor deposition (PVD) using RF magnetron sputter device </a:t>
            </a:r>
          </a:p>
          <a:p>
            <a:pPr lvl="1">
              <a:buFont typeface="Wingdings" pitchFamily="2" charset="2"/>
              <a:buChar char="Ø"/>
            </a:pPr>
            <a:r>
              <a:rPr lang="en-US" dirty="0"/>
              <a:t>Deuterium insertion close to substrate during deposition process</a:t>
            </a:r>
          </a:p>
          <a:p>
            <a:r>
              <a:rPr lang="en-US" dirty="0"/>
              <a:t>Sample pre-characterization and post-mortem analysis</a:t>
            </a:r>
          </a:p>
          <a:p>
            <a:pPr lvl="1">
              <a:buFont typeface="Wingdings" pitchFamily="2" charset="2"/>
              <a:buChar char="Ø"/>
            </a:pPr>
            <a:r>
              <a:rPr lang="en-US" dirty="0"/>
              <a:t>Boron layer characterization (</a:t>
            </a:r>
            <a:r>
              <a:rPr lang="en-GB" dirty="0"/>
              <a:t>crystal phase, microstructure, thickness and elemental composition</a:t>
            </a:r>
            <a:r>
              <a:rPr lang="en-US" dirty="0"/>
              <a:t>) </a:t>
            </a:r>
          </a:p>
          <a:p>
            <a:pPr marL="342900" lvl="1" indent="0">
              <a:buNone/>
            </a:pPr>
            <a:r>
              <a:rPr lang="en-US" dirty="0"/>
              <a:t>-&gt; XRD, FIB/SEM, EDX</a:t>
            </a:r>
          </a:p>
          <a:p>
            <a:pPr lvl="1">
              <a:buFont typeface="Wingdings" pitchFamily="2" charset="2"/>
              <a:buChar char="Ø"/>
            </a:pPr>
            <a:r>
              <a:rPr lang="en-US" dirty="0"/>
              <a:t>Deuterium content -&gt; NRA, TDS</a:t>
            </a:r>
          </a:p>
          <a:p>
            <a:r>
              <a:rPr lang="en-US" dirty="0"/>
              <a:t>Sample exposure to ITER – relevant plasmas</a:t>
            </a:r>
          </a:p>
          <a:p>
            <a:pPr lvl="1">
              <a:buFont typeface="Wingdings" pitchFamily="2" charset="2"/>
              <a:buChar char="Ø"/>
            </a:pPr>
            <a:r>
              <a:rPr lang="en-US" dirty="0"/>
              <a:t>PSI-2</a:t>
            </a:r>
          </a:p>
          <a:p>
            <a:pPr lvl="2">
              <a:buFont typeface="Wingdings" pitchFamily="2" charset="2"/>
              <a:buChar char="Ø"/>
            </a:pPr>
            <a:r>
              <a:rPr lang="en-US" dirty="0"/>
              <a:t>Transient ion flux and fluence plasmas for erosion and isotope exchange studies</a:t>
            </a:r>
          </a:p>
          <a:p>
            <a:pPr lvl="2">
              <a:buFont typeface="Wingdings" pitchFamily="2" charset="2"/>
              <a:buChar char="Ø"/>
            </a:pPr>
            <a:r>
              <a:rPr lang="en-US" dirty="0"/>
              <a:t>ELM, disruptions influence on boron coated PFCs</a:t>
            </a:r>
          </a:p>
          <a:p>
            <a:pPr lvl="1">
              <a:buFont typeface="Wingdings" pitchFamily="2" charset="2"/>
              <a:buChar char="Ø"/>
            </a:pPr>
            <a:r>
              <a:rPr lang="en-US" dirty="0"/>
              <a:t>TOMAS</a:t>
            </a:r>
          </a:p>
          <a:p>
            <a:pPr lvl="2">
              <a:buFont typeface="Wingdings" pitchFamily="2" charset="2"/>
              <a:buChar char="Ø"/>
            </a:pPr>
            <a:r>
              <a:rPr lang="en-US" dirty="0"/>
              <a:t>ICWC and GDC wall conditioning plasmas</a:t>
            </a:r>
          </a:p>
          <a:p>
            <a:pPr lvl="2">
              <a:buFont typeface="Wingdings" pitchFamily="2" charset="2"/>
              <a:buChar char="Ø"/>
            </a:pPr>
            <a:r>
              <a:rPr lang="en-US" dirty="0"/>
              <a:t>Simulation of fuel removal and boron layer erosion by charge-exchange neutrals</a:t>
            </a:r>
          </a:p>
          <a:p>
            <a:r>
              <a:rPr lang="en-US" dirty="0"/>
              <a:t>Modelling support</a:t>
            </a:r>
            <a:endParaRPr lang="en-US" dirty="0">
              <a:highlight>
                <a:srgbClr val="FFFF00"/>
              </a:highlight>
            </a:endParaRPr>
          </a:p>
        </p:txBody>
      </p:sp>
      <p:sp>
        <p:nvSpPr>
          <p:cNvPr id="8" name="Content Placeholder 2">
            <a:extLst>
              <a:ext uri="{FF2B5EF4-FFF2-40B4-BE49-F238E27FC236}">
                <a16:creationId xmlns:a16="http://schemas.microsoft.com/office/drawing/2014/main" id="{4F200629-756D-224A-8CE3-E58AAB252A07}"/>
              </a:ext>
            </a:extLst>
          </p:cNvPr>
          <p:cNvSpPr txBox="1">
            <a:spLocks/>
          </p:cNvSpPr>
          <p:nvPr/>
        </p:nvSpPr>
        <p:spPr>
          <a:xfrm>
            <a:off x="603955" y="892553"/>
            <a:ext cx="11475155" cy="457200"/>
          </a:xfrm>
          <a:prstGeom prst="rect">
            <a:avLst/>
          </a:prstGeom>
        </p:spPr>
        <p:txBody>
          <a:bodyPr vert="horz" lIns="91440" tIns="45720" rIns="91440" bIns="45720" rtlCol="0">
            <a:normAutofit fontScale="85000" lnSpcReduction="1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US" b="1" dirty="0"/>
              <a:t>FZJ has all the necessary facilities and competencies to tackle a wide range of boronization studies</a:t>
            </a:r>
          </a:p>
        </p:txBody>
      </p:sp>
    </p:spTree>
    <p:extLst>
      <p:ext uri="{BB962C8B-B14F-4D97-AF65-F5344CB8AC3E}">
        <p14:creationId xmlns:p14="http://schemas.microsoft.com/office/powerpoint/2010/main" val="1929467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3C40287-7D2E-034D-9211-AB6DC6646694}"/>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F708C5F9-8CC6-644B-B353-AC216820A309}"/>
              </a:ext>
            </a:extLst>
          </p:cNvPr>
          <p:cNvSpPr>
            <a:spLocks noGrp="1"/>
          </p:cNvSpPr>
          <p:nvPr>
            <p:ph type="sldNum" sz="quarter" idx="12"/>
          </p:nvPr>
        </p:nvSpPr>
        <p:spPr/>
        <p:txBody>
          <a:bodyPr/>
          <a:lstStyle/>
          <a:p>
            <a:fld id="{6A6D9FA1-99C7-4910-8E32-B85D378B0060}" type="slidenum">
              <a:rPr lang="en-GB" smtClean="0">
                <a:solidFill>
                  <a:prstClr val="white"/>
                </a:solidFill>
              </a:rPr>
              <a:pPr/>
              <a:t>22</a:t>
            </a:fld>
            <a:endParaRPr lang="en-GB" dirty="0">
              <a:solidFill>
                <a:prstClr val="white"/>
              </a:solidFill>
            </a:endParaRPr>
          </a:p>
        </p:txBody>
      </p:sp>
      <p:sp>
        <p:nvSpPr>
          <p:cNvPr id="6" name="Title 1">
            <a:extLst>
              <a:ext uri="{FF2B5EF4-FFF2-40B4-BE49-F238E27FC236}">
                <a16:creationId xmlns:a16="http://schemas.microsoft.com/office/drawing/2014/main" id="{E00421FC-AEDC-FB4C-82AD-5447B216BD8C}"/>
              </a:ext>
            </a:extLst>
          </p:cNvPr>
          <p:cNvSpPr>
            <a:spLocks noGrp="1"/>
          </p:cNvSpPr>
          <p:nvPr>
            <p:ph type="title"/>
          </p:nvPr>
        </p:nvSpPr>
        <p:spPr>
          <a:xfrm>
            <a:off x="983432" y="192515"/>
            <a:ext cx="9451776" cy="457200"/>
          </a:xfrm>
        </p:spPr>
        <p:txBody>
          <a:bodyPr/>
          <a:lstStyle/>
          <a:p>
            <a:r>
              <a:rPr lang="en-US" dirty="0"/>
              <a:t>Deuterium plasma exposure of B layers at PSI-2 </a:t>
            </a:r>
          </a:p>
        </p:txBody>
      </p:sp>
      <p:sp>
        <p:nvSpPr>
          <p:cNvPr id="7" name="Text Box 4">
            <a:extLst>
              <a:ext uri="{FF2B5EF4-FFF2-40B4-BE49-F238E27FC236}">
                <a16:creationId xmlns:a16="http://schemas.microsoft.com/office/drawing/2014/main" id="{E715DE59-1449-004B-BD14-1195FE187731}"/>
              </a:ext>
            </a:extLst>
          </p:cNvPr>
          <p:cNvSpPr txBox="1">
            <a:spLocks noChangeArrowheads="1"/>
          </p:cNvSpPr>
          <p:nvPr/>
        </p:nvSpPr>
        <p:spPr bwMode="auto">
          <a:xfrm>
            <a:off x="7207024" y="1614728"/>
            <a:ext cx="4006685" cy="4779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r>
              <a:rPr lang="en-US" dirty="0"/>
              <a:t>Fig. 1</a:t>
            </a:r>
          </a:p>
          <a:p>
            <a:endParaRPr lang="en-US" dirty="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a:solidFill>
                  <a:prstClr val="black"/>
                </a:solidFill>
                <a:cs typeface="Arial" panose="020B0604020202020204" pitchFamily="34" charset="0"/>
              </a:rPr>
              <a:t>Fig. 2        W with B</a:t>
            </a:r>
          </a:p>
          <a:p>
            <a:endParaRPr lang="en-US" dirty="0">
              <a:solidFill>
                <a:prstClr val="black"/>
              </a:solidFill>
              <a:cs typeface="Arial" panose="020B0604020202020204" pitchFamily="34" charset="0"/>
            </a:endParaRPr>
          </a:p>
          <a:p>
            <a:r>
              <a:rPr lang="en-US" dirty="0">
                <a:solidFill>
                  <a:prstClr val="black"/>
                </a:solidFill>
                <a:cs typeface="Arial" panose="020B0604020202020204" pitchFamily="34" charset="0"/>
              </a:rPr>
              <a:t>		Other 7 sample:</a:t>
            </a:r>
          </a:p>
          <a:p>
            <a:r>
              <a:rPr lang="en-US" dirty="0">
                <a:solidFill>
                  <a:prstClr val="black"/>
                </a:solidFill>
                <a:cs typeface="Arial" panose="020B0604020202020204" pitchFamily="34" charset="0"/>
              </a:rPr>
              <a:t>		W dummy</a:t>
            </a:r>
          </a:p>
          <a:p>
            <a:endParaRPr lang="en-US" dirty="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a:solidFill>
                  <a:prstClr val="black"/>
                </a:solidFill>
                <a:cs typeface="Arial" panose="020B0604020202020204" pitchFamily="34" charset="0"/>
              </a:rPr>
              <a:t>Fig. 3</a:t>
            </a:r>
          </a:p>
        </p:txBody>
      </p:sp>
      <p:sp>
        <p:nvSpPr>
          <p:cNvPr id="8" name="Text Box 4">
            <a:extLst>
              <a:ext uri="{FF2B5EF4-FFF2-40B4-BE49-F238E27FC236}">
                <a16:creationId xmlns:a16="http://schemas.microsoft.com/office/drawing/2014/main" id="{78AB7F64-F1F0-5648-8291-4C9C27FA2CBD}"/>
              </a:ext>
            </a:extLst>
          </p:cNvPr>
          <p:cNvSpPr txBox="1">
            <a:spLocks noChangeArrowheads="1"/>
          </p:cNvSpPr>
          <p:nvPr/>
        </p:nvSpPr>
        <p:spPr bwMode="auto">
          <a:xfrm>
            <a:off x="119336" y="674942"/>
            <a:ext cx="11953327" cy="9108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r>
              <a:rPr lang="en-US" altLang="de-DE" b="1" dirty="0"/>
              <a:t>Boron layer fabrication: Magnetron sputter deposition at FZ </a:t>
            </a:r>
            <a:r>
              <a:rPr lang="en-US" altLang="de-DE" b="1" dirty="0" err="1"/>
              <a:t>Jülich</a:t>
            </a:r>
            <a:endParaRPr lang="en-US" altLang="de-DE" b="1" dirty="0"/>
          </a:p>
          <a:p>
            <a:pPr marL="285750" indent="-285750">
              <a:buFont typeface="Arial" panose="020B0604020202020204" pitchFamily="34" charset="0"/>
              <a:buChar char="•"/>
            </a:pPr>
            <a:r>
              <a:rPr lang="en-US" dirty="0">
                <a:solidFill>
                  <a:prstClr val="black"/>
                </a:solidFill>
                <a:cs typeface="Arial" panose="020B0604020202020204" pitchFamily="34" charset="0"/>
              </a:rPr>
              <a:t>RF-mode with pure boron target and Ar plasma, ~ 6 h deposition -&gt; ~115 nm thickness on polished and annealed W PSI-2 substrates -&gt; Fig. 1</a:t>
            </a:r>
            <a:endParaRPr lang="en-US" altLang="de-DE" b="1" dirty="0">
              <a:solidFill>
                <a:prstClr val="black"/>
              </a:solidFill>
              <a:cs typeface="Arial" panose="020B0604020202020204" pitchFamily="34" charset="0"/>
            </a:endParaRPr>
          </a:p>
          <a:p>
            <a:r>
              <a:rPr lang="en-US" altLang="de-DE" b="1" dirty="0"/>
              <a:t>								</a:t>
            </a:r>
          </a:p>
          <a:p>
            <a:endParaRPr lang="en-US" dirty="0">
              <a:solidFill>
                <a:prstClr val="black"/>
              </a:solidFill>
              <a:cs typeface="Arial" panose="020B0604020202020204" pitchFamily="34" charset="0"/>
            </a:endParaRPr>
          </a:p>
        </p:txBody>
      </p:sp>
      <p:sp>
        <p:nvSpPr>
          <p:cNvPr id="9" name="Text Box 4">
            <a:extLst>
              <a:ext uri="{FF2B5EF4-FFF2-40B4-BE49-F238E27FC236}">
                <a16:creationId xmlns:a16="http://schemas.microsoft.com/office/drawing/2014/main" id="{94416483-64FB-E547-8195-3DB4F9F0C5A2}"/>
              </a:ext>
            </a:extLst>
          </p:cNvPr>
          <p:cNvSpPr txBox="1">
            <a:spLocks noChangeArrowheads="1"/>
          </p:cNvSpPr>
          <p:nvPr/>
        </p:nvSpPr>
        <p:spPr bwMode="auto">
          <a:xfrm>
            <a:off x="119337" y="1586974"/>
            <a:ext cx="6984776" cy="4779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r>
              <a:rPr lang="en-US" altLang="de-DE" b="1" dirty="0"/>
              <a:t>Deuterium plasma exposure at PSI-2 for B erosion studies:	</a:t>
            </a:r>
          </a:p>
          <a:p>
            <a:pPr marL="285750" indent="-285750">
              <a:buFont typeface="Arial" panose="020B0604020202020204" pitchFamily="34" charset="0"/>
              <a:buChar char="•"/>
            </a:pPr>
            <a:r>
              <a:rPr lang="en-US" dirty="0">
                <a:solidFill>
                  <a:prstClr val="black"/>
                </a:solidFill>
                <a:cs typeface="Arial" panose="020B0604020202020204" pitchFamily="34" charset="0"/>
              </a:rPr>
              <a:t>Deuterium plasma: ion energy: ~40 eV; density: 4e21 m</a:t>
            </a:r>
            <a:r>
              <a:rPr lang="en-US" baseline="30000" dirty="0">
                <a:solidFill>
                  <a:prstClr val="black"/>
                </a:solidFill>
                <a:cs typeface="Arial" panose="020B0604020202020204" pitchFamily="34" charset="0"/>
              </a:rPr>
              <a:t>-2</a:t>
            </a:r>
            <a:r>
              <a:rPr lang="en-US" dirty="0">
                <a:solidFill>
                  <a:prstClr val="black"/>
                </a:solidFill>
                <a:cs typeface="Arial" panose="020B0604020202020204" pitchFamily="34" charset="0"/>
              </a:rPr>
              <a:t>s</a:t>
            </a:r>
            <a:r>
              <a:rPr lang="en-US" baseline="30000" dirty="0">
                <a:solidFill>
                  <a:prstClr val="black"/>
                </a:solidFill>
                <a:cs typeface="Arial" panose="020B0604020202020204" pitchFamily="34" charset="0"/>
              </a:rPr>
              <a:t>-1</a:t>
            </a:r>
          </a:p>
          <a:p>
            <a:pPr marL="285750" indent="-285750">
              <a:buFont typeface="Arial" panose="020B0604020202020204" pitchFamily="34" charset="0"/>
              <a:buChar char="•"/>
            </a:pPr>
            <a:r>
              <a:rPr lang="en-US" altLang="de-DE" dirty="0">
                <a:solidFill>
                  <a:prstClr val="black"/>
                </a:solidFill>
                <a:cs typeface="Arial" panose="020B0604020202020204" pitchFamily="34" charset="0"/>
              </a:rPr>
              <a:t>Simultaneous imaging spectroscopy for boron, calibrated</a:t>
            </a:r>
            <a:r>
              <a:rPr lang="en-US" altLang="de-DE" b="1" dirty="0"/>
              <a:t>	</a:t>
            </a:r>
          </a:p>
          <a:p>
            <a:pPr marL="285750" indent="-285750">
              <a:buFont typeface="Arial" panose="020B0604020202020204" pitchFamily="34" charset="0"/>
              <a:buChar char="•"/>
            </a:pPr>
            <a:r>
              <a:rPr lang="en-US" altLang="de-DE" dirty="0"/>
              <a:t>Non-cooled PSI- sample holder with Mo mask (Fig. 2)</a:t>
            </a:r>
            <a:r>
              <a:rPr lang="en-US" altLang="de-DE" b="1" dirty="0"/>
              <a:t>		</a:t>
            </a:r>
          </a:p>
          <a:p>
            <a:pPr marL="285750" indent="-285750">
              <a:buFont typeface="Arial" panose="020B0604020202020204" pitchFamily="34" charset="0"/>
              <a:buChar char="•"/>
            </a:pPr>
            <a:r>
              <a:rPr lang="en-US" altLang="de-DE" dirty="0"/>
              <a:t>Two exposures: identical plasma conditions, identical samples, different exposure times: </a:t>
            </a:r>
            <a:r>
              <a:rPr lang="en-US" altLang="de-DE" dirty="0">
                <a:solidFill>
                  <a:srgbClr val="0070C0"/>
                </a:solidFill>
              </a:rPr>
              <a:t>a) 70 s</a:t>
            </a:r>
            <a:r>
              <a:rPr lang="en-US" altLang="de-DE" dirty="0"/>
              <a:t>, </a:t>
            </a:r>
            <a:r>
              <a:rPr lang="en-US" altLang="de-DE" dirty="0">
                <a:solidFill>
                  <a:srgbClr val="247F2C"/>
                </a:solidFill>
              </a:rPr>
              <a:t>b) ~26 min  </a:t>
            </a:r>
          </a:p>
          <a:p>
            <a:endParaRPr lang="en-US" altLang="de-DE" b="1" dirty="0"/>
          </a:p>
          <a:p>
            <a:r>
              <a:rPr lang="en-US" altLang="de-DE" b="1" dirty="0"/>
              <a:t>Comparison: B erosion time from FIB/SEM analysis and spectrometer data:</a:t>
            </a:r>
          </a:p>
          <a:p>
            <a:pPr marL="285750" indent="-285750">
              <a:buFont typeface="Arial" panose="020B0604020202020204" pitchFamily="34" charset="0"/>
              <a:buChar char="•"/>
            </a:pPr>
            <a:r>
              <a:rPr lang="en-US" altLang="de-DE" dirty="0">
                <a:solidFill>
                  <a:srgbClr val="0070C0"/>
                </a:solidFill>
              </a:rPr>
              <a:t>Case a) </a:t>
            </a:r>
            <a:r>
              <a:rPr lang="en-US" altLang="de-DE" dirty="0"/>
              <a:t>70 s: first try to see B by spectrometer: visible remains of boron layer, PSI-2 profile visible (Fig. 3) -&gt; </a:t>
            </a:r>
            <a:r>
              <a:rPr lang="en-US" altLang="de-DE" dirty="0">
                <a:solidFill>
                  <a:srgbClr val="0070C0"/>
                </a:solidFill>
              </a:rPr>
              <a:t>FIB/SEM studies</a:t>
            </a:r>
          </a:p>
          <a:p>
            <a:pPr marL="285750" indent="-285750">
              <a:buFont typeface="Arial" panose="020B0604020202020204" pitchFamily="34" charset="0"/>
              <a:buChar char="•"/>
            </a:pPr>
            <a:r>
              <a:rPr lang="en-US" altLang="de-DE" dirty="0">
                <a:solidFill>
                  <a:srgbClr val="247F2C"/>
                </a:solidFill>
              </a:rPr>
              <a:t>Case b) </a:t>
            </a:r>
            <a:r>
              <a:rPr lang="en-US" altLang="de-DE" dirty="0"/>
              <a:t>~26 min: no remains of boron layer, </a:t>
            </a:r>
            <a:r>
              <a:rPr lang="en-US" altLang="de-DE" dirty="0">
                <a:solidFill>
                  <a:schemeClr val="tx1"/>
                </a:solidFill>
              </a:rPr>
              <a:t>detailed imaging spectrometer signal data -&gt; </a:t>
            </a:r>
            <a:r>
              <a:rPr lang="en-US" altLang="de-DE" dirty="0">
                <a:solidFill>
                  <a:srgbClr val="247F2C"/>
                </a:solidFill>
              </a:rPr>
              <a:t>Analysis of spectrometer data</a:t>
            </a:r>
          </a:p>
          <a:p>
            <a:endParaRPr lang="en-US" altLang="de-DE" dirty="0"/>
          </a:p>
          <a:p>
            <a:endParaRPr lang="en-US" altLang="de-DE" dirty="0"/>
          </a:p>
          <a:p>
            <a:endParaRPr lang="en-US" altLang="de-DE" dirty="0"/>
          </a:p>
          <a:p>
            <a:pPr algn="ctr"/>
            <a:r>
              <a:rPr lang="en-US" altLang="de-DE" b="1" dirty="0"/>
              <a:t>Estimation of B layer erosion time possible!</a:t>
            </a:r>
          </a:p>
          <a:p>
            <a:endParaRPr lang="en-US" dirty="0">
              <a:solidFill>
                <a:prstClr val="black"/>
              </a:solidFill>
              <a:cs typeface="Arial" panose="020B0604020202020204" pitchFamily="34" charset="0"/>
            </a:endParaRPr>
          </a:p>
        </p:txBody>
      </p:sp>
      <p:sp>
        <p:nvSpPr>
          <p:cNvPr id="10" name="Foliennummernplatzhalter 3">
            <a:extLst>
              <a:ext uri="{FF2B5EF4-FFF2-40B4-BE49-F238E27FC236}">
                <a16:creationId xmlns:a16="http://schemas.microsoft.com/office/drawing/2014/main" id="{8CC1C947-37FB-D143-945B-38BB8FDA170A}"/>
              </a:ext>
            </a:extLst>
          </p:cNvPr>
          <p:cNvSpPr txBox="1">
            <a:spLocks/>
          </p:cNvSpPr>
          <p:nvPr/>
        </p:nvSpPr>
        <p:spPr>
          <a:xfrm>
            <a:off x="263352" y="6272823"/>
            <a:ext cx="5554938" cy="240328"/>
          </a:xfrm>
          <a:prstGeom prst="rect">
            <a:avLst/>
          </a:prstGeom>
        </p:spPr>
        <p:txBody>
          <a:bodyPr vert="horz" lIns="0" tIns="0" rIns="0" bIns="0" rtlCol="0" anchor="t" anchorCtr="0">
            <a:noAutofit/>
          </a:bodyPr>
          <a:lstStyle>
            <a:defPPr>
              <a:defRPr lang="en-US"/>
            </a:defPPr>
            <a:lvl1pPr marL="0" algn="l"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 Houben, O. </a:t>
            </a:r>
            <a:r>
              <a:rPr lang="de-DE" dirty="0" err="1"/>
              <a:t>Marchuck</a:t>
            </a:r>
            <a:r>
              <a:rPr lang="de-DE" dirty="0"/>
              <a:t>, M. </a:t>
            </a:r>
            <a:r>
              <a:rPr lang="de-DE" dirty="0" err="1"/>
              <a:t>Rasiński</a:t>
            </a:r>
            <a:r>
              <a:rPr lang="de-DE" dirty="0"/>
              <a:t>, M. </a:t>
            </a:r>
            <a:r>
              <a:rPr lang="de-DE" dirty="0" err="1"/>
              <a:t>Sackers</a:t>
            </a:r>
            <a:r>
              <a:rPr lang="de-DE" dirty="0"/>
              <a:t>  </a:t>
            </a:r>
          </a:p>
        </p:txBody>
      </p:sp>
      <p:sp>
        <p:nvSpPr>
          <p:cNvPr id="11" name="Pfeil nach unten 22">
            <a:extLst>
              <a:ext uri="{FF2B5EF4-FFF2-40B4-BE49-F238E27FC236}">
                <a16:creationId xmlns:a16="http://schemas.microsoft.com/office/drawing/2014/main" id="{0B0FFBFF-9DF1-1E48-898C-86016D735ACE}"/>
              </a:ext>
            </a:extLst>
          </p:cNvPr>
          <p:cNvSpPr/>
          <p:nvPr/>
        </p:nvSpPr>
        <p:spPr>
          <a:xfrm>
            <a:off x="2711624" y="5332713"/>
            <a:ext cx="1224136" cy="615217"/>
          </a:xfrm>
          <a:prstGeom prst="downArrow">
            <a:avLst/>
          </a:prstGeom>
          <a:solidFill>
            <a:srgbClr val="023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grpSp>
        <p:nvGrpSpPr>
          <p:cNvPr id="12" name="Gruppieren 4">
            <a:extLst>
              <a:ext uri="{FF2B5EF4-FFF2-40B4-BE49-F238E27FC236}">
                <a16:creationId xmlns:a16="http://schemas.microsoft.com/office/drawing/2014/main" id="{0D8D50CC-EB6F-6F4A-8B73-0EB1357348EC}"/>
              </a:ext>
            </a:extLst>
          </p:cNvPr>
          <p:cNvGrpSpPr/>
          <p:nvPr/>
        </p:nvGrpSpPr>
        <p:grpSpPr>
          <a:xfrm>
            <a:off x="8204552" y="1614728"/>
            <a:ext cx="3528392" cy="1412079"/>
            <a:chOff x="8204552" y="1614728"/>
            <a:chExt cx="3528392" cy="1412079"/>
          </a:xfrm>
        </p:grpSpPr>
        <p:sp>
          <p:nvSpPr>
            <p:cNvPr id="13" name="Rechteck 30">
              <a:extLst>
                <a:ext uri="{FF2B5EF4-FFF2-40B4-BE49-F238E27FC236}">
                  <a16:creationId xmlns:a16="http://schemas.microsoft.com/office/drawing/2014/main" id="{3903AC2E-60D1-FE44-97E7-7C94D41D3A02}"/>
                </a:ext>
              </a:extLst>
            </p:cNvPr>
            <p:cNvSpPr/>
            <p:nvPr/>
          </p:nvSpPr>
          <p:spPr>
            <a:xfrm>
              <a:off x="8204552" y="1614728"/>
              <a:ext cx="3528392" cy="14120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pic>
          <p:nvPicPr>
            <p:cNvPr id="14" name="Grafik 6">
              <a:extLst>
                <a:ext uri="{FF2B5EF4-FFF2-40B4-BE49-F238E27FC236}">
                  <a16:creationId xmlns:a16="http://schemas.microsoft.com/office/drawing/2014/main" id="{45033AA4-2C6C-5E49-A454-42E6D6DC3B14}"/>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3815" t="33081" r="35684" b="48250"/>
            <a:stretch/>
          </p:blipFill>
          <p:spPr>
            <a:xfrm rot="5400000">
              <a:off x="8510162" y="1493891"/>
              <a:ext cx="1242000" cy="1656184"/>
            </a:xfrm>
            <a:prstGeom prst="rect">
              <a:avLst/>
            </a:prstGeom>
          </p:spPr>
        </p:pic>
        <p:pic>
          <p:nvPicPr>
            <p:cNvPr id="15" name="Grafik 32">
              <a:extLst>
                <a:ext uri="{FF2B5EF4-FFF2-40B4-BE49-F238E27FC236}">
                  <a16:creationId xmlns:a16="http://schemas.microsoft.com/office/drawing/2014/main" id="{A9DC0771-DD9C-E543-8A2F-85B9FA2152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12424" y="1700808"/>
              <a:ext cx="1726996" cy="1242000"/>
            </a:xfrm>
            <a:prstGeom prst="rect">
              <a:avLst/>
            </a:prstGeom>
          </p:spPr>
        </p:pic>
        <p:sp>
          <p:nvSpPr>
            <p:cNvPr id="16" name="Textfeld 34">
              <a:extLst>
                <a:ext uri="{FF2B5EF4-FFF2-40B4-BE49-F238E27FC236}">
                  <a16:creationId xmlns:a16="http://schemas.microsoft.com/office/drawing/2014/main" id="{1C17502D-4AFD-174E-8466-20FCE36945F8}"/>
                </a:ext>
              </a:extLst>
            </p:cNvPr>
            <p:cNvSpPr txBox="1"/>
            <p:nvPr/>
          </p:nvSpPr>
          <p:spPr>
            <a:xfrm>
              <a:off x="9912424" y="1705366"/>
              <a:ext cx="1296144" cy="355482"/>
            </a:xfrm>
            <a:prstGeom prst="rect">
              <a:avLst/>
            </a:prstGeom>
            <a:noFill/>
          </p:spPr>
          <p:txBody>
            <a:bodyPr wrap="square" rtlCol="0">
              <a:spAutoFit/>
            </a:bodyPr>
            <a:lstStyle/>
            <a:p>
              <a:pPr>
                <a:lnSpc>
                  <a:spcPct val="95000"/>
                </a:lnSpc>
              </a:pPr>
              <a:r>
                <a:rPr lang="en-US" altLang="de-DE" b="1" dirty="0">
                  <a:ln w="3175">
                    <a:solidFill>
                      <a:schemeClr val="bg1"/>
                    </a:solidFill>
                  </a:ln>
                  <a:solidFill>
                    <a:srgbClr val="023D6B"/>
                  </a:solidFill>
                  <a:latin typeface="Arial" panose="020B0604020202020204" pitchFamily="34" charset="0"/>
                  <a:cs typeface="Arial" panose="020B0604020202020204" pitchFamily="34" charset="0"/>
                </a:rPr>
                <a:t>SEM (FIB)</a:t>
              </a:r>
              <a:endParaRPr lang="de-DE" b="1" dirty="0">
                <a:ln w="3175">
                  <a:solidFill>
                    <a:schemeClr val="bg1"/>
                  </a:solidFill>
                </a:ln>
                <a:solidFill>
                  <a:srgbClr val="023D6B"/>
                </a:solidFill>
                <a:latin typeface="Arial" panose="020B0604020202020204" pitchFamily="34" charset="0"/>
                <a:cs typeface="Arial" panose="020B0604020202020204" pitchFamily="34" charset="0"/>
              </a:endParaRPr>
            </a:p>
          </p:txBody>
        </p:sp>
        <p:sp>
          <p:nvSpPr>
            <p:cNvPr id="17" name="Textfeld 37">
              <a:extLst>
                <a:ext uri="{FF2B5EF4-FFF2-40B4-BE49-F238E27FC236}">
                  <a16:creationId xmlns:a16="http://schemas.microsoft.com/office/drawing/2014/main" id="{3D8E167C-5AAD-A947-9C5E-21B86DD18293}"/>
                </a:ext>
              </a:extLst>
            </p:cNvPr>
            <p:cNvSpPr txBox="1"/>
            <p:nvPr/>
          </p:nvSpPr>
          <p:spPr>
            <a:xfrm>
              <a:off x="11222302" y="2144070"/>
              <a:ext cx="340003" cy="311624"/>
            </a:xfrm>
            <a:prstGeom prst="rect">
              <a:avLst/>
            </a:prstGeom>
            <a:noFill/>
          </p:spPr>
          <p:txBody>
            <a:bodyPr wrap="square" rtlCol="0">
              <a:spAutoFit/>
            </a:bodyPr>
            <a:lstStyle/>
            <a:p>
              <a:pPr algn="l">
                <a:lnSpc>
                  <a:spcPct val="95000"/>
                </a:lnSpc>
              </a:pPr>
              <a:r>
                <a:rPr lang="en-GB" sz="1500" dirty="0">
                  <a:solidFill>
                    <a:schemeClr val="bg1"/>
                  </a:solidFill>
                </a:rPr>
                <a:t>B</a:t>
              </a:r>
            </a:p>
          </p:txBody>
        </p:sp>
        <p:sp>
          <p:nvSpPr>
            <p:cNvPr id="18" name="Textfeld 15">
              <a:extLst>
                <a:ext uri="{FF2B5EF4-FFF2-40B4-BE49-F238E27FC236}">
                  <a16:creationId xmlns:a16="http://schemas.microsoft.com/office/drawing/2014/main" id="{F4F46231-198A-7745-A740-5D1058F1CC71}"/>
                </a:ext>
              </a:extLst>
            </p:cNvPr>
            <p:cNvSpPr txBox="1"/>
            <p:nvPr/>
          </p:nvSpPr>
          <p:spPr>
            <a:xfrm>
              <a:off x="11208568" y="1766627"/>
              <a:ext cx="438762" cy="311624"/>
            </a:xfrm>
            <a:prstGeom prst="rect">
              <a:avLst/>
            </a:prstGeom>
            <a:noFill/>
          </p:spPr>
          <p:txBody>
            <a:bodyPr wrap="square" rtlCol="0">
              <a:spAutoFit/>
            </a:bodyPr>
            <a:lstStyle/>
            <a:p>
              <a:pPr algn="l">
                <a:lnSpc>
                  <a:spcPct val="95000"/>
                </a:lnSpc>
              </a:pPr>
              <a:r>
                <a:rPr lang="en-GB" sz="1500" dirty="0">
                  <a:solidFill>
                    <a:schemeClr val="bg1"/>
                  </a:solidFill>
                </a:rPr>
                <a:t>Pt</a:t>
              </a:r>
            </a:p>
          </p:txBody>
        </p:sp>
        <p:sp>
          <p:nvSpPr>
            <p:cNvPr id="19" name="Textfeld 16">
              <a:extLst>
                <a:ext uri="{FF2B5EF4-FFF2-40B4-BE49-F238E27FC236}">
                  <a16:creationId xmlns:a16="http://schemas.microsoft.com/office/drawing/2014/main" id="{43DC8B42-AAF4-064E-BFCE-8498E24CDD02}"/>
                </a:ext>
              </a:extLst>
            </p:cNvPr>
            <p:cNvSpPr txBox="1"/>
            <p:nvPr/>
          </p:nvSpPr>
          <p:spPr>
            <a:xfrm>
              <a:off x="11228605" y="2613320"/>
              <a:ext cx="340003" cy="311624"/>
            </a:xfrm>
            <a:prstGeom prst="rect">
              <a:avLst/>
            </a:prstGeom>
            <a:noFill/>
          </p:spPr>
          <p:txBody>
            <a:bodyPr wrap="square" rtlCol="0">
              <a:spAutoFit/>
            </a:bodyPr>
            <a:lstStyle/>
            <a:p>
              <a:pPr algn="l">
                <a:lnSpc>
                  <a:spcPct val="95000"/>
                </a:lnSpc>
              </a:pPr>
              <a:r>
                <a:rPr lang="en-GB" sz="1500" dirty="0">
                  <a:solidFill>
                    <a:schemeClr val="bg1"/>
                  </a:solidFill>
                </a:rPr>
                <a:t>W</a:t>
              </a:r>
            </a:p>
          </p:txBody>
        </p:sp>
      </p:grpSp>
      <p:pic>
        <p:nvPicPr>
          <p:cNvPr id="20" name="Grafik 7">
            <a:extLst>
              <a:ext uri="{FF2B5EF4-FFF2-40B4-BE49-F238E27FC236}">
                <a16:creationId xmlns:a16="http://schemas.microsoft.com/office/drawing/2014/main" id="{7C59CB15-2D22-B345-8ADD-76C5E1004D05}"/>
              </a:ext>
            </a:extLst>
          </p:cNvPr>
          <p:cNvPicPr>
            <a:picLocks noChangeAspect="1"/>
          </p:cNvPicPr>
          <p:nvPr/>
        </p:nvPicPr>
        <p:blipFill>
          <a:blip r:embed="rId5"/>
          <a:stretch>
            <a:fillRect/>
          </a:stretch>
        </p:blipFill>
        <p:spPr>
          <a:xfrm>
            <a:off x="9360738" y="3112946"/>
            <a:ext cx="2362750" cy="1825369"/>
          </a:xfrm>
          <a:prstGeom prst="rect">
            <a:avLst/>
          </a:prstGeom>
        </p:spPr>
      </p:pic>
      <p:pic>
        <p:nvPicPr>
          <p:cNvPr id="21" name="Grafik 8">
            <a:extLst>
              <a:ext uri="{FF2B5EF4-FFF2-40B4-BE49-F238E27FC236}">
                <a16:creationId xmlns:a16="http://schemas.microsoft.com/office/drawing/2014/main" id="{9EC785D5-62BE-4342-8D7D-7E6B4AB37C1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49857" t="41203" r="37544" b="41998"/>
          <a:stretch/>
        </p:blipFill>
        <p:spPr>
          <a:xfrm rot="5400000">
            <a:off x="8303071" y="5039825"/>
            <a:ext cx="1440160" cy="1440162"/>
          </a:xfrm>
          <a:prstGeom prst="rect">
            <a:avLst/>
          </a:prstGeom>
        </p:spPr>
      </p:pic>
      <p:sp>
        <p:nvSpPr>
          <p:cNvPr id="22" name="Datumsplatzhalter 2">
            <a:extLst>
              <a:ext uri="{FF2B5EF4-FFF2-40B4-BE49-F238E27FC236}">
                <a16:creationId xmlns:a16="http://schemas.microsoft.com/office/drawing/2014/main" id="{B403AB45-FF9E-9644-8F63-74D50E55E1EF}"/>
              </a:ext>
            </a:extLst>
          </p:cNvPr>
          <p:cNvSpPr txBox="1">
            <a:spLocks/>
          </p:cNvSpPr>
          <p:nvPr/>
        </p:nvSpPr>
        <p:spPr>
          <a:xfrm>
            <a:off x="10132436" y="5837375"/>
            <a:ext cx="1600508" cy="22110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2024-09-17</a:t>
            </a:r>
          </a:p>
        </p:txBody>
      </p:sp>
    </p:spTree>
    <p:extLst>
      <p:ext uri="{BB962C8B-B14F-4D97-AF65-F5344CB8AC3E}">
        <p14:creationId xmlns:p14="http://schemas.microsoft.com/office/powerpoint/2010/main" val="3846962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214789-7C23-9442-964A-159339CE818E}"/>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90B208FC-814C-4B48-9ECC-DAFD8D8494BB}"/>
              </a:ext>
            </a:extLst>
          </p:cNvPr>
          <p:cNvSpPr>
            <a:spLocks noGrp="1"/>
          </p:cNvSpPr>
          <p:nvPr>
            <p:ph type="sldNum" sz="quarter" idx="12"/>
          </p:nvPr>
        </p:nvSpPr>
        <p:spPr/>
        <p:txBody>
          <a:bodyPr/>
          <a:lstStyle/>
          <a:p>
            <a:fld id="{6A6D9FA1-99C7-4910-8E32-B85D378B0060}" type="slidenum">
              <a:rPr lang="en-GB" smtClean="0">
                <a:solidFill>
                  <a:prstClr val="white"/>
                </a:solidFill>
              </a:rPr>
              <a:pPr/>
              <a:t>23</a:t>
            </a:fld>
            <a:endParaRPr lang="en-GB" dirty="0">
              <a:solidFill>
                <a:prstClr val="white"/>
              </a:solidFill>
            </a:endParaRPr>
          </a:p>
        </p:txBody>
      </p:sp>
      <p:sp>
        <p:nvSpPr>
          <p:cNvPr id="6" name="Title 1">
            <a:extLst>
              <a:ext uri="{FF2B5EF4-FFF2-40B4-BE49-F238E27FC236}">
                <a16:creationId xmlns:a16="http://schemas.microsoft.com/office/drawing/2014/main" id="{B63B2D58-7ACF-4C4E-8678-33BAB071BF2E}"/>
              </a:ext>
            </a:extLst>
          </p:cNvPr>
          <p:cNvSpPr>
            <a:spLocks noGrp="1"/>
          </p:cNvSpPr>
          <p:nvPr>
            <p:ph type="title"/>
          </p:nvPr>
        </p:nvSpPr>
        <p:spPr>
          <a:xfrm>
            <a:off x="983432" y="192515"/>
            <a:ext cx="9451776" cy="457200"/>
          </a:xfrm>
        </p:spPr>
        <p:txBody>
          <a:bodyPr/>
          <a:lstStyle/>
          <a:p>
            <a:r>
              <a:rPr lang="en-US" dirty="0"/>
              <a:t>Deuterium plasma exposure of B layers at PSI-2 </a:t>
            </a:r>
          </a:p>
        </p:txBody>
      </p:sp>
      <p:sp>
        <p:nvSpPr>
          <p:cNvPr id="7" name="Text Box 4">
            <a:extLst>
              <a:ext uri="{FF2B5EF4-FFF2-40B4-BE49-F238E27FC236}">
                <a16:creationId xmlns:a16="http://schemas.microsoft.com/office/drawing/2014/main" id="{525AAF46-F6CF-EE49-A660-F446BAC17F83}"/>
              </a:ext>
            </a:extLst>
          </p:cNvPr>
          <p:cNvSpPr txBox="1">
            <a:spLocks noChangeArrowheads="1"/>
          </p:cNvSpPr>
          <p:nvPr/>
        </p:nvSpPr>
        <p:spPr bwMode="auto">
          <a:xfrm>
            <a:off x="119336" y="4750430"/>
            <a:ext cx="11953327" cy="9108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285750" indent="-285750">
              <a:buFont typeface="Arial" panose="020B0604020202020204" pitchFamily="34" charset="0"/>
              <a:buChar char="•"/>
            </a:pPr>
            <a:r>
              <a:rPr lang="en-US" dirty="0">
                <a:solidFill>
                  <a:prstClr val="black"/>
                </a:solidFill>
                <a:cs typeface="Arial" panose="020B0604020202020204" pitchFamily="34" charset="0"/>
              </a:rPr>
              <a:t>Please note: Preliminary results, further analysis and estimation of error bars is ongoing!</a:t>
            </a:r>
          </a:p>
          <a:p>
            <a:endParaRPr lang="en-US" altLang="de-DE" b="1" dirty="0">
              <a:solidFill>
                <a:prstClr val="black"/>
              </a:solidFill>
              <a:cs typeface="Arial" panose="020B0604020202020204" pitchFamily="34" charset="0"/>
            </a:endParaRPr>
          </a:p>
          <a:p>
            <a:endParaRPr lang="en-US" altLang="de-DE" b="1" dirty="0">
              <a:solidFill>
                <a:prstClr val="black"/>
              </a:solidFill>
              <a:cs typeface="Arial" panose="020B0604020202020204" pitchFamily="34" charset="0"/>
            </a:endParaRPr>
          </a:p>
          <a:p>
            <a:endParaRPr lang="en-US" altLang="de-DE" b="1" dirty="0">
              <a:solidFill>
                <a:prstClr val="black"/>
              </a:solidFill>
              <a:cs typeface="Arial" panose="020B0604020202020204" pitchFamily="34" charset="0"/>
            </a:endParaRPr>
          </a:p>
          <a:p>
            <a:pPr marL="285750" indent="-285750">
              <a:buFont typeface="Arial" panose="020B0604020202020204" pitchFamily="34" charset="0"/>
              <a:buChar char="•"/>
            </a:pPr>
            <a:r>
              <a:rPr lang="en-US" altLang="de-DE" dirty="0">
                <a:solidFill>
                  <a:prstClr val="black"/>
                </a:solidFill>
                <a:cs typeface="Arial" panose="020B0604020202020204" pitchFamily="34" charset="0"/>
              </a:rPr>
              <a:t>Outlook: other ion energies / temperatures at PSI-2, similar experiments at TOMAS </a:t>
            </a:r>
          </a:p>
          <a:p>
            <a:r>
              <a:rPr lang="en-US" altLang="de-DE" b="1" dirty="0"/>
              <a:t>								</a:t>
            </a:r>
          </a:p>
          <a:p>
            <a:endParaRPr lang="en-US" dirty="0">
              <a:solidFill>
                <a:prstClr val="black"/>
              </a:solidFill>
              <a:cs typeface="Arial" panose="020B0604020202020204" pitchFamily="34" charset="0"/>
            </a:endParaRPr>
          </a:p>
        </p:txBody>
      </p:sp>
      <p:sp>
        <p:nvSpPr>
          <p:cNvPr id="8" name="Text Box 4">
            <a:extLst>
              <a:ext uri="{FF2B5EF4-FFF2-40B4-BE49-F238E27FC236}">
                <a16:creationId xmlns:a16="http://schemas.microsoft.com/office/drawing/2014/main" id="{826DED87-F533-0549-A39F-AE09291559EE}"/>
              </a:ext>
            </a:extLst>
          </p:cNvPr>
          <p:cNvSpPr txBox="1">
            <a:spLocks noChangeArrowheads="1"/>
          </p:cNvSpPr>
          <p:nvPr/>
        </p:nvSpPr>
        <p:spPr bwMode="auto">
          <a:xfrm>
            <a:off x="6168008" y="1022257"/>
            <a:ext cx="5904656" cy="3702888"/>
          </a:xfrm>
          <a:prstGeom prst="rect">
            <a:avLst/>
          </a:prstGeom>
          <a:noFill/>
          <a:ln w="50800">
            <a:solidFill>
              <a:srgbClr val="247F2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a:r>
              <a:rPr lang="en-US" altLang="de-DE" b="1" dirty="0">
                <a:solidFill>
                  <a:srgbClr val="247F2C"/>
                </a:solidFill>
              </a:rPr>
              <a:t>Case b) ~26 min plasma exposure</a:t>
            </a:r>
          </a:p>
          <a:p>
            <a:pPr marL="285750" indent="-285750">
              <a:buFont typeface="Arial" panose="020B0604020202020204" pitchFamily="34" charset="0"/>
              <a:buChar char="•"/>
            </a:pPr>
            <a:r>
              <a:rPr lang="en-GB" dirty="0"/>
              <a:t>B I </a:t>
            </a:r>
            <a:r>
              <a:rPr lang="en-US" altLang="de-DE" dirty="0">
                <a:solidFill>
                  <a:schemeClr val="tx1"/>
                </a:solidFill>
              </a:rPr>
              <a:t>line intensity versus exposure time:</a:t>
            </a:r>
          </a:p>
          <a:p>
            <a:pPr marL="285750" indent="-285750">
              <a:buFont typeface="Arial" panose="020B0604020202020204" pitchFamily="34" charset="0"/>
              <a:buChar char="•"/>
            </a:pPr>
            <a:r>
              <a:rPr lang="en-US" altLang="de-DE" dirty="0">
                <a:solidFill>
                  <a:schemeClr val="tx1"/>
                </a:solidFill>
              </a:rPr>
              <a:t>Interpretation: 3 zones:</a:t>
            </a:r>
          </a:p>
          <a:p>
            <a:pPr>
              <a:tabLst>
                <a:tab pos="0" algn="l"/>
                <a:tab pos="263525" algn="l"/>
                <a:tab pos="803275"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chemeClr val="tx1"/>
                </a:solidFill>
              </a:rPr>
              <a:t>		1) up to 200 s: </a:t>
            </a:r>
          </a:p>
          <a:p>
            <a:pPr>
              <a:tabLst>
                <a:tab pos="0" algn="l"/>
                <a:tab pos="263525" algn="l"/>
                <a:tab pos="538163"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chemeClr val="tx1"/>
                </a:solidFill>
              </a:rPr>
              <a:t>			high erosion zone</a:t>
            </a:r>
          </a:p>
          <a:p>
            <a:pPr>
              <a:tabLst>
                <a:tab pos="0" algn="l"/>
                <a:tab pos="263525" algn="l"/>
                <a:tab pos="803275"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chemeClr val="tx1"/>
                </a:solidFill>
              </a:rPr>
              <a:t>		2) 200 s to 400 s: </a:t>
            </a:r>
          </a:p>
          <a:p>
            <a:pPr>
              <a:tabLst>
                <a:tab pos="0" algn="l"/>
                <a:tab pos="263525" algn="l"/>
                <a:tab pos="538163"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chemeClr val="tx1"/>
                </a:solidFill>
              </a:rPr>
              <a:t>			low erosion zone</a:t>
            </a:r>
          </a:p>
          <a:p>
            <a:pPr>
              <a:tabLst>
                <a:tab pos="0" algn="l"/>
                <a:tab pos="263525" algn="l"/>
                <a:tab pos="803275"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chemeClr val="tx1"/>
                </a:solidFill>
              </a:rPr>
              <a:t>		3) from 400 s: </a:t>
            </a:r>
          </a:p>
          <a:p>
            <a:pPr>
              <a:tabLst>
                <a:tab pos="0" algn="l"/>
                <a:tab pos="263525" algn="l"/>
                <a:tab pos="538163"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chemeClr val="tx1"/>
                </a:solidFill>
              </a:rPr>
              <a:t>			background signal</a:t>
            </a:r>
          </a:p>
          <a:p>
            <a:pPr>
              <a:tabLst>
                <a:tab pos="0" algn="l"/>
                <a:tab pos="263525" algn="l"/>
                <a:tab pos="538163"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de-DE" dirty="0">
              <a:solidFill>
                <a:schemeClr val="tx1"/>
              </a:solidFill>
            </a:endParaRPr>
          </a:p>
          <a:p>
            <a:pPr>
              <a:tabLst>
                <a:tab pos="0" algn="l"/>
                <a:tab pos="263525" algn="l"/>
                <a:tab pos="538163"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de-DE" dirty="0">
              <a:solidFill>
                <a:schemeClr val="tx1"/>
              </a:solidFill>
            </a:endParaRPr>
          </a:p>
          <a:p>
            <a:pPr marL="285750" indent="-285750">
              <a:buFont typeface="Arial" panose="020B0604020202020204" pitchFamily="34" charset="0"/>
              <a:buChar char="•"/>
            </a:pPr>
            <a:r>
              <a:rPr lang="en-US" altLang="de-DE" dirty="0">
                <a:solidFill>
                  <a:schemeClr val="tx1"/>
                </a:solidFill>
              </a:rPr>
              <a:t>Higher erosion: zone 1 -&gt; erosion rate: </a:t>
            </a:r>
            <a:r>
              <a:rPr lang="en-US" altLang="de-DE" b="1" dirty="0">
                <a:solidFill>
                  <a:schemeClr val="tx1"/>
                </a:solidFill>
              </a:rPr>
              <a:t>~</a:t>
            </a:r>
            <a:r>
              <a:rPr lang="de-DE" b="1" dirty="0"/>
              <a:t>0.575 </a:t>
            </a:r>
            <a:r>
              <a:rPr lang="de-DE" b="1" dirty="0" err="1"/>
              <a:t>nm</a:t>
            </a:r>
            <a:r>
              <a:rPr lang="de-DE" b="1" dirty="0"/>
              <a:t>/s</a:t>
            </a:r>
            <a:endParaRPr lang="en-US" altLang="de-DE" b="1" dirty="0">
              <a:solidFill>
                <a:schemeClr val="tx1"/>
              </a:solidFill>
            </a:endParaRPr>
          </a:p>
          <a:p>
            <a:pPr marL="285750" indent="-285750">
              <a:buFont typeface="Arial" panose="020B0604020202020204" pitchFamily="34" charset="0"/>
              <a:buChar char="•"/>
            </a:pPr>
            <a:r>
              <a:rPr lang="en-US" altLang="de-DE" dirty="0">
                <a:solidFill>
                  <a:schemeClr val="tx1"/>
                </a:solidFill>
              </a:rPr>
              <a:t>Low erosion: zone 2 -&gt; erosion rate: </a:t>
            </a:r>
            <a:r>
              <a:rPr lang="en-US" altLang="de-DE" b="1" dirty="0">
                <a:solidFill>
                  <a:schemeClr val="tx1"/>
                </a:solidFill>
              </a:rPr>
              <a:t>~</a:t>
            </a:r>
            <a:r>
              <a:rPr lang="de-DE" b="1" dirty="0"/>
              <a:t>0.29 </a:t>
            </a:r>
            <a:r>
              <a:rPr lang="de-DE" b="1" dirty="0" err="1"/>
              <a:t>nm</a:t>
            </a:r>
            <a:r>
              <a:rPr lang="de-DE" b="1" dirty="0"/>
              <a:t>/s</a:t>
            </a:r>
            <a:endParaRPr lang="en-US" altLang="de-DE" dirty="0"/>
          </a:p>
          <a:p>
            <a:endParaRPr lang="en-US" dirty="0">
              <a:solidFill>
                <a:prstClr val="black"/>
              </a:solidFill>
              <a:cs typeface="Arial" panose="020B0604020202020204" pitchFamily="34" charset="0"/>
            </a:endParaRPr>
          </a:p>
        </p:txBody>
      </p:sp>
      <p:pic>
        <p:nvPicPr>
          <p:cNvPr id="9" name="Grafik 20">
            <a:extLst>
              <a:ext uri="{FF2B5EF4-FFF2-40B4-BE49-F238E27FC236}">
                <a16:creationId xmlns:a16="http://schemas.microsoft.com/office/drawing/2014/main" id="{4B6D2CFB-556C-B440-AD04-F2E3132E7B60}"/>
              </a:ext>
            </a:extLst>
          </p:cNvPr>
          <p:cNvPicPr>
            <a:picLocks noChangeAspect="1"/>
          </p:cNvPicPr>
          <p:nvPr/>
        </p:nvPicPr>
        <p:blipFill rotWithShape="1">
          <a:blip r:embed="rId2">
            <a:extLst>
              <a:ext uri="{28A0092B-C50C-407E-A947-70E740481C1C}">
                <a14:useLocalDpi xmlns:a14="http://schemas.microsoft.com/office/drawing/2010/main" val="0"/>
              </a:ext>
            </a:extLst>
          </a:blip>
          <a:srcRect t="7363" r="5747"/>
          <a:stretch/>
        </p:blipFill>
        <p:spPr>
          <a:xfrm>
            <a:off x="8842729" y="1702272"/>
            <a:ext cx="3210317" cy="2365176"/>
          </a:xfrm>
          <a:prstGeom prst="rect">
            <a:avLst/>
          </a:prstGeom>
        </p:spPr>
      </p:pic>
      <p:sp>
        <p:nvSpPr>
          <p:cNvPr id="10" name="Text Box 4">
            <a:extLst>
              <a:ext uri="{FF2B5EF4-FFF2-40B4-BE49-F238E27FC236}">
                <a16:creationId xmlns:a16="http://schemas.microsoft.com/office/drawing/2014/main" id="{021A40A9-2EB0-D148-A6C4-6DC5D2D95880}"/>
              </a:ext>
            </a:extLst>
          </p:cNvPr>
          <p:cNvSpPr txBox="1">
            <a:spLocks noChangeArrowheads="1"/>
          </p:cNvSpPr>
          <p:nvPr/>
        </p:nvSpPr>
        <p:spPr bwMode="auto">
          <a:xfrm>
            <a:off x="119336" y="674942"/>
            <a:ext cx="11953327" cy="4047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a:r>
              <a:rPr lang="en-US" altLang="de-DE" b="1" dirty="0"/>
              <a:t>Comparison: B erosion time from FIB/SEM analysis and spectrometer data:</a:t>
            </a:r>
            <a:endParaRPr lang="en-US" altLang="de-DE" b="1" dirty="0">
              <a:solidFill>
                <a:prstClr val="black"/>
              </a:solidFill>
              <a:cs typeface="Arial" panose="020B0604020202020204" pitchFamily="34" charset="0"/>
            </a:endParaRPr>
          </a:p>
          <a:p>
            <a:r>
              <a:rPr lang="en-US" altLang="de-DE" b="1" dirty="0"/>
              <a:t>								</a:t>
            </a:r>
          </a:p>
          <a:p>
            <a:endParaRPr lang="en-US" dirty="0">
              <a:solidFill>
                <a:prstClr val="black"/>
              </a:solidFill>
              <a:cs typeface="Arial" panose="020B0604020202020204" pitchFamily="34" charset="0"/>
            </a:endParaRPr>
          </a:p>
        </p:txBody>
      </p:sp>
      <p:sp>
        <p:nvSpPr>
          <p:cNvPr id="11" name="Text Box 4">
            <a:extLst>
              <a:ext uri="{FF2B5EF4-FFF2-40B4-BE49-F238E27FC236}">
                <a16:creationId xmlns:a16="http://schemas.microsoft.com/office/drawing/2014/main" id="{A4958F02-FD35-F94F-BA65-69571D9C557D}"/>
              </a:ext>
            </a:extLst>
          </p:cNvPr>
          <p:cNvSpPr txBox="1">
            <a:spLocks noChangeArrowheads="1"/>
          </p:cNvSpPr>
          <p:nvPr/>
        </p:nvSpPr>
        <p:spPr bwMode="auto">
          <a:xfrm>
            <a:off x="119338" y="1026145"/>
            <a:ext cx="5904654" cy="3699000"/>
          </a:xfrm>
          <a:prstGeom prst="rect">
            <a:avLst/>
          </a:prstGeom>
          <a:noFill/>
          <a:ln w="50800">
            <a:solidFill>
              <a:srgbClr val="0070C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a:r>
              <a:rPr lang="en-US" altLang="de-DE" b="1" dirty="0">
                <a:solidFill>
                  <a:srgbClr val="0070C0"/>
                </a:solidFill>
              </a:rPr>
              <a:t>Case a) 70 s plasma exposure</a:t>
            </a:r>
          </a:p>
          <a:p>
            <a:pPr marL="285750" indent="-285750">
              <a:buFont typeface="Arial" panose="020B0604020202020204" pitchFamily="34" charset="0"/>
              <a:buChar char="•"/>
            </a:pPr>
            <a:r>
              <a:rPr lang="en-US" altLang="de-DE" dirty="0">
                <a:solidFill>
                  <a:schemeClr val="tx1"/>
                </a:solidFill>
              </a:rPr>
              <a:t>Measurement of the remained B layer thickness at three different positions by FIB/SEM:</a:t>
            </a:r>
          </a:p>
          <a:p>
            <a:pPr marL="285750" indent="-285750">
              <a:buFont typeface="Arial" panose="020B0604020202020204" pitchFamily="34" charset="0"/>
              <a:buChar char="•"/>
            </a:pPr>
            <a:endParaRPr lang="en-US" altLang="de-DE" dirty="0">
              <a:solidFill>
                <a:schemeClr val="tx1"/>
              </a:solidFill>
            </a:endParaRPr>
          </a:p>
          <a:p>
            <a:r>
              <a:rPr lang="en-US" altLang="de-DE" dirty="0">
                <a:solidFill>
                  <a:schemeClr val="tx1"/>
                </a:solidFill>
              </a:rPr>
              <a:t>					higher erosion</a:t>
            </a:r>
          </a:p>
          <a:p>
            <a:endParaRPr lang="en-US" altLang="de-DE" dirty="0">
              <a:solidFill>
                <a:schemeClr val="tx1"/>
              </a:solidFill>
            </a:endParaRPr>
          </a:p>
          <a:p>
            <a:endParaRPr lang="en-US" altLang="de-DE" dirty="0">
              <a:solidFill>
                <a:schemeClr val="tx1"/>
              </a:solidFill>
            </a:endParaRPr>
          </a:p>
          <a:p>
            <a:r>
              <a:rPr lang="en-US" altLang="de-DE" dirty="0">
                <a:solidFill>
                  <a:schemeClr val="tx1"/>
                </a:solidFill>
              </a:rPr>
              <a:t>					lower erosion</a:t>
            </a:r>
          </a:p>
          <a:p>
            <a:endParaRPr lang="en-US" altLang="de-DE" sz="2000" dirty="0">
              <a:solidFill>
                <a:schemeClr val="tx1"/>
              </a:solidFill>
            </a:endParaRPr>
          </a:p>
          <a:p>
            <a:pPr marL="285750" indent="-285750">
              <a:buFont typeface="Arial" panose="020B0604020202020204" pitchFamily="34" charset="0"/>
              <a:buChar char="•"/>
            </a:pPr>
            <a:r>
              <a:rPr lang="en-US" altLang="de-DE" dirty="0">
                <a:solidFill>
                  <a:schemeClr val="tx1"/>
                </a:solidFill>
              </a:rPr>
              <a:t>Higher erosion region: Pos. 2: ~85 nm B -&gt; erosion rate: ~</a:t>
            </a:r>
            <a:r>
              <a:rPr lang="en-US" altLang="de-DE" b="1" dirty="0">
                <a:solidFill>
                  <a:schemeClr val="tx1"/>
                </a:solidFill>
              </a:rPr>
              <a:t>0.43 nm/s</a:t>
            </a:r>
          </a:p>
          <a:p>
            <a:pPr marL="285750" indent="-285750">
              <a:buFont typeface="Arial" panose="020B0604020202020204" pitchFamily="34" charset="0"/>
              <a:buChar char="•"/>
            </a:pPr>
            <a:r>
              <a:rPr lang="en-US" altLang="de-DE" dirty="0">
                <a:solidFill>
                  <a:schemeClr val="tx1"/>
                </a:solidFill>
              </a:rPr>
              <a:t>Lower erosion region: Pos. 1 and 3: ~97 nm B -&gt; erosion rate: </a:t>
            </a:r>
            <a:r>
              <a:rPr lang="en-US" altLang="de-DE" b="1" dirty="0">
                <a:solidFill>
                  <a:schemeClr val="tx1"/>
                </a:solidFill>
              </a:rPr>
              <a:t>~0.26 nm/s</a:t>
            </a:r>
            <a:endParaRPr lang="en-US" altLang="de-DE" dirty="0">
              <a:solidFill>
                <a:schemeClr val="tx1"/>
              </a:solidFill>
            </a:endParaRPr>
          </a:p>
          <a:p>
            <a:endParaRPr lang="en-US" altLang="de-DE" dirty="0"/>
          </a:p>
          <a:p>
            <a:endParaRPr lang="en-US" altLang="de-DE" dirty="0"/>
          </a:p>
          <a:p>
            <a:endParaRPr lang="en-US" altLang="de-DE" dirty="0"/>
          </a:p>
          <a:p>
            <a:endParaRPr lang="en-US" dirty="0">
              <a:solidFill>
                <a:prstClr val="black"/>
              </a:solidFill>
              <a:cs typeface="Arial" panose="020B0604020202020204" pitchFamily="34" charset="0"/>
            </a:endParaRPr>
          </a:p>
        </p:txBody>
      </p:sp>
      <p:sp>
        <p:nvSpPr>
          <p:cNvPr id="12" name="Foliennummernplatzhalter 3">
            <a:extLst>
              <a:ext uri="{FF2B5EF4-FFF2-40B4-BE49-F238E27FC236}">
                <a16:creationId xmlns:a16="http://schemas.microsoft.com/office/drawing/2014/main" id="{91C8218F-F62C-464E-A171-BDD18B8C7396}"/>
              </a:ext>
            </a:extLst>
          </p:cNvPr>
          <p:cNvSpPr txBox="1">
            <a:spLocks/>
          </p:cNvSpPr>
          <p:nvPr/>
        </p:nvSpPr>
        <p:spPr>
          <a:xfrm>
            <a:off x="263352" y="6211269"/>
            <a:ext cx="5554938" cy="240328"/>
          </a:xfrm>
          <a:prstGeom prst="rect">
            <a:avLst/>
          </a:prstGeom>
        </p:spPr>
        <p:txBody>
          <a:bodyPr vert="horz" lIns="0" tIns="0" rIns="0" bIns="0" rtlCol="0" anchor="t" anchorCtr="0">
            <a:noAutofit/>
          </a:bodyPr>
          <a:lstStyle>
            <a:defPPr>
              <a:defRPr lang="en-US"/>
            </a:defPPr>
            <a:lvl1pPr marL="0" algn="l"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 Houben, O. </a:t>
            </a:r>
            <a:r>
              <a:rPr lang="de-DE" dirty="0" err="1"/>
              <a:t>Marchuck</a:t>
            </a:r>
            <a:r>
              <a:rPr lang="de-DE" dirty="0"/>
              <a:t>, M. </a:t>
            </a:r>
            <a:r>
              <a:rPr lang="de-DE" dirty="0" err="1"/>
              <a:t>Rasiński</a:t>
            </a:r>
            <a:r>
              <a:rPr lang="de-DE" dirty="0"/>
              <a:t>, M. </a:t>
            </a:r>
            <a:r>
              <a:rPr lang="de-DE" dirty="0" err="1"/>
              <a:t>Sackers</a:t>
            </a:r>
            <a:r>
              <a:rPr lang="de-DE" dirty="0"/>
              <a:t>  </a:t>
            </a:r>
          </a:p>
        </p:txBody>
      </p:sp>
      <p:sp>
        <p:nvSpPr>
          <p:cNvPr id="13" name="Pfeil nach unten 22">
            <a:extLst>
              <a:ext uri="{FF2B5EF4-FFF2-40B4-BE49-F238E27FC236}">
                <a16:creationId xmlns:a16="http://schemas.microsoft.com/office/drawing/2014/main" id="{388C2A14-88FD-8644-8AD0-F8553BE69D6D}"/>
              </a:ext>
            </a:extLst>
          </p:cNvPr>
          <p:cNvSpPr/>
          <p:nvPr/>
        </p:nvSpPr>
        <p:spPr>
          <a:xfrm rot="-5400000">
            <a:off x="354677" y="5240991"/>
            <a:ext cx="775660" cy="559638"/>
          </a:xfrm>
          <a:prstGeom prst="downArrow">
            <a:avLst/>
          </a:prstGeom>
          <a:solidFill>
            <a:srgbClr val="023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pic>
        <p:nvPicPr>
          <p:cNvPr id="14" name="Grafik 5">
            <a:extLst>
              <a:ext uri="{FF2B5EF4-FFF2-40B4-BE49-F238E27FC236}">
                <a16:creationId xmlns:a16="http://schemas.microsoft.com/office/drawing/2014/main" id="{8055CA9C-5D77-F14B-BCF2-58D81020F138}"/>
              </a:ext>
            </a:extLst>
          </p:cNvPr>
          <p:cNvPicPr>
            <a:picLocks noChangeAspect="1"/>
          </p:cNvPicPr>
          <p:nvPr/>
        </p:nvPicPr>
        <p:blipFill rotWithShape="1">
          <a:blip r:embed="rId3">
            <a:extLst>
              <a:ext uri="{28A0092B-C50C-407E-A947-70E740481C1C}">
                <a14:useLocalDpi xmlns:a14="http://schemas.microsoft.com/office/drawing/2010/main" val="0"/>
              </a:ext>
            </a:extLst>
          </a:blip>
          <a:srcRect l="15422" t="25200" r="13081" b="14951"/>
          <a:stretch/>
        </p:blipFill>
        <p:spPr>
          <a:xfrm>
            <a:off x="479376" y="1948200"/>
            <a:ext cx="1440337" cy="1609788"/>
          </a:xfrm>
          <a:prstGeom prst="rect">
            <a:avLst/>
          </a:prstGeom>
        </p:spPr>
      </p:pic>
      <p:cxnSp>
        <p:nvCxnSpPr>
          <p:cNvPr id="15" name="Gerade Verbindung mit Pfeil 10">
            <a:extLst>
              <a:ext uri="{FF2B5EF4-FFF2-40B4-BE49-F238E27FC236}">
                <a16:creationId xmlns:a16="http://schemas.microsoft.com/office/drawing/2014/main" id="{FDB23C0C-C76D-BE46-BB0B-695EEA6E40FB}"/>
              </a:ext>
            </a:extLst>
          </p:cNvPr>
          <p:cNvCxnSpPr/>
          <p:nvPr/>
        </p:nvCxnSpPr>
        <p:spPr>
          <a:xfrm>
            <a:off x="1507808" y="2318400"/>
            <a:ext cx="432225" cy="0"/>
          </a:xfrm>
          <a:prstGeom prst="straightConnector1">
            <a:avLst/>
          </a:prstGeom>
          <a:ln w="444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Gerade Verbindung mit Pfeil 27">
            <a:extLst>
              <a:ext uri="{FF2B5EF4-FFF2-40B4-BE49-F238E27FC236}">
                <a16:creationId xmlns:a16="http://schemas.microsoft.com/office/drawing/2014/main" id="{ACCBA1B4-371D-7043-ACAC-E947DAD17287}"/>
              </a:ext>
            </a:extLst>
          </p:cNvPr>
          <p:cNvCxnSpPr/>
          <p:nvPr/>
        </p:nvCxnSpPr>
        <p:spPr>
          <a:xfrm>
            <a:off x="1507808" y="3140968"/>
            <a:ext cx="432225" cy="0"/>
          </a:xfrm>
          <a:prstGeom prst="straightConnector1">
            <a:avLst/>
          </a:prstGeom>
          <a:ln w="444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17" name="Grafik 17">
            <a:extLst>
              <a:ext uri="{FF2B5EF4-FFF2-40B4-BE49-F238E27FC236}">
                <a16:creationId xmlns:a16="http://schemas.microsoft.com/office/drawing/2014/main" id="{03755EA3-852A-0F4A-83A4-7EF361EFC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712" y="1948200"/>
            <a:ext cx="2237586" cy="1609200"/>
          </a:xfrm>
          <a:prstGeom prst="rect">
            <a:avLst/>
          </a:prstGeom>
        </p:spPr>
      </p:pic>
      <p:sp>
        <p:nvSpPr>
          <p:cNvPr id="18" name="Textfeld 29">
            <a:extLst>
              <a:ext uri="{FF2B5EF4-FFF2-40B4-BE49-F238E27FC236}">
                <a16:creationId xmlns:a16="http://schemas.microsoft.com/office/drawing/2014/main" id="{7BA60079-1FD4-4144-B4AE-CB7F31F3FD09}"/>
              </a:ext>
            </a:extLst>
          </p:cNvPr>
          <p:cNvSpPr txBox="1"/>
          <p:nvPr/>
        </p:nvSpPr>
        <p:spPr>
          <a:xfrm>
            <a:off x="3485872" y="1948200"/>
            <a:ext cx="1296144" cy="355482"/>
          </a:xfrm>
          <a:prstGeom prst="rect">
            <a:avLst/>
          </a:prstGeom>
          <a:noFill/>
        </p:spPr>
        <p:txBody>
          <a:bodyPr wrap="square" rtlCol="0">
            <a:spAutoFit/>
          </a:bodyPr>
          <a:lstStyle/>
          <a:p>
            <a:pPr>
              <a:lnSpc>
                <a:spcPct val="95000"/>
              </a:lnSpc>
            </a:pPr>
            <a:r>
              <a:rPr lang="en-US" altLang="de-DE" b="1" dirty="0">
                <a:ln w="3175">
                  <a:solidFill>
                    <a:schemeClr val="bg1"/>
                  </a:solidFill>
                </a:ln>
                <a:solidFill>
                  <a:srgbClr val="023D6B"/>
                </a:solidFill>
                <a:latin typeface="Arial" panose="020B0604020202020204" pitchFamily="34" charset="0"/>
                <a:cs typeface="Arial" panose="020B0604020202020204" pitchFamily="34" charset="0"/>
              </a:rPr>
              <a:t>SEM (FIB)</a:t>
            </a:r>
            <a:endParaRPr lang="de-DE" b="1" dirty="0">
              <a:ln w="3175">
                <a:solidFill>
                  <a:schemeClr val="bg1"/>
                </a:solidFill>
              </a:ln>
              <a:solidFill>
                <a:srgbClr val="023D6B"/>
              </a:solidFill>
              <a:latin typeface="Arial" panose="020B0604020202020204" pitchFamily="34" charset="0"/>
              <a:cs typeface="Arial" panose="020B0604020202020204" pitchFamily="34" charset="0"/>
            </a:endParaRPr>
          </a:p>
        </p:txBody>
      </p:sp>
      <p:sp>
        <p:nvSpPr>
          <p:cNvPr id="19" name="Textfeld 31">
            <a:extLst>
              <a:ext uri="{FF2B5EF4-FFF2-40B4-BE49-F238E27FC236}">
                <a16:creationId xmlns:a16="http://schemas.microsoft.com/office/drawing/2014/main" id="{183D6041-97C5-134D-B64D-539CC9C3D195}"/>
              </a:ext>
            </a:extLst>
          </p:cNvPr>
          <p:cNvSpPr txBox="1"/>
          <p:nvPr/>
        </p:nvSpPr>
        <p:spPr>
          <a:xfrm>
            <a:off x="4481344" y="3145526"/>
            <a:ext cx="1224136" cy="355482"/>
          </a:xfrm>
          <a:prstGeom prst="rect">
            <a:avLst/>
          </a:prstGeom>
          <a:noFill/>
        </p:spPr>
        <p:txBody>
          <a:bodyPr wrap="square" rtlCol="0">
            <a:spAutoFit/>
          </a:bodyPr>
          <a:lstStyle/>
          <a:p>
            <a:pPr>
              <a:lnSpc>
                <a:spcPct val="95000"/>
              </a:lnSpc>
            </a:pPr>
            <a:r>
              <a:rPr lang="en-US" b="1" dirty="0">
                <a:ln w="3175">
                  <a:solidFill>
                    <a:schemeClr val="bg1"/>
                  </a:solidFill>
                </a:ln>
                <a:solidFill>
                  <a:srgbClr val="FF0000"/>
                </a:solidFill>
                <a:latin typeface="Arial" panose="020B0604020202020204" pitchFamily="34" charset="0"/>
                <a:cs typeface="Arial" panose="020B0604020202020204" pitchFamily="34" charset="0"/>
              </a:rPr>
              <a:t>@ Pos. 3</a:t>
            </a:r>
            <a:endParaRPr lang="de-DE" b="1" dirty="0">
              <a:ln w="3175">
                <a:solidFill>
                  <a:schemeClr val="bg1"/>
                </a:solidFill>
              </a:ln>
              <a:solidFill>
                <a:srgbClr val="FF0000"/>
              </a:solidFill>
              <a:latin typeface="Arial" panose="020B0604020202020204" pitchFamily="34" charset="0"/>
              <a:cs typeface="Arial" panose="020B0604020202020204" pitchFamily="34" charset="0"/>
            </a:endParaRPr>
          </a:p>
        </p:txBody>
      </p:sp>
      <p:sp>
        <p:nvSpPr>
          <p:cNvPr id="20" name="Text Box 4">
            <a:extLst>
              <a:ext uri="{FF2B5EF4-FFF2-40B4-BE49-F238E27FC236}">
                <a16:creationId xmlns:a16="http://schemas.microsoft.com/office/drawing/2014/main" id="{1ECA2B3E-C559-6340-B67C-E42B8E6D058C}"/>
              </a:ext>
            </a:extLst>
          </p:cNvPr>
          <p:cNvSpPr txBox="1">
            <a:spLocks noChangeArrowheads="1"/>
          </p:cNvSpPr>
          <p:nvPr/>
        </p:nvSpPr>
        <p:spPr bwMode="auto">
          <a:xfrm>
            <a:off x="1065600" y="5156304"/>
            <a:ext cx="11033649" cy="7768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r>
              <a:rPr lang="en-US" altLang="de-DE" b="1" dirty="0"/>
              <a:t>Very good agreement of erosion rate between the values obtained by FIB/SEM and spectroscopy!</a:t>
            </a:r>
          </a:p>
          <a:p>
            <a:r>
              <a:rPr lang="en-US" altLang="de-DE" b="1" dirty="0">
                <a:solidFill>
                  <a:prstClr val="black"/>
                </a:solidFill>
                <a:cs typeface="Arial" panose="020B0604020202020204" pitchFamily="34" charset="0"/>
              </a:rPr>
              <a:t>+ It is possible to observe the boron (erosion) by spectroscopy!</a:t>
            </a:r>
          </a:p>
          <a:p>
            <a:r>
              <a:rPr lang="en-US" altLang="de-DE" b="1" dirty="0"/>
              <a:t>								</a:t>
            </a:r>
          </a:p>
          <a:p>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284131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16B1636-78EC-4447-BCAA-9803F693FAC2}"/>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FCB93722-7B4D-9941-8C04-2E3442E9A26F}"/>
              </a:ext>
            </a:extLst>
          </p:cNvPr>
          <p:cNvSpPr>
            <a:spLocks noGrp="1"/>
          </p:cNvSpPr>
          <p:nvPr>
            <p:ph type="sldNum" sz="quarter" idx="12"/>
          </p:nvPr>
        </p:nvSpPr>
        <p:spPr/>
        <p:txBody>
          <a:bodyPr/>
          <a:lstStyle/>
          <a:p>
            <a:fld id="{6A6D9FA1-99C7-4910-8E32-B85D378B0060}" type="slidenum">
              <a:rPr lang="en-GB" smtClean="0">
                <a:solidFill>
                  <a:prstClr val="white"/>
                </a:solidFill>
              </a:rPr>
              <a:pPr/>
              <a:t>24</a:t>
            </a:fld>
            <a:endParaRPr lang="en-GB" dirty="0">
              <a:solidFill>
                <a:prstClr val="white"/>
              </a:solidFill>
            </a:endParaRPr>
          </a:p>
        </p:txBody>
      </p:sp>
      <p:sp>
        <p:nvSpPr>
          <p:cNvPr id="6" name="Title 1">
            <a:extLst>
              <a:ext uri="{FF2B5EF4-FFF2-40B4-BE49-F238E27FC236}">
                <a16:creationId xmlns:a16="http://schemas.microsoft.com/office/drawing/2014/main" id="{02D14EBA-BFB0-A94C-A845-9DDCDC3E1AF3}"/>
              </a:ext>
            </a:extLst>
          </p:cNvPr>
          <p:cNvSpPr>
            <a:spLocks noGrp="1"/>
          </p:cNvSpPr>
          <p:nvPr>
            <p:ph type="title"/>
          </p:nvPr>
        </p:nvSpPr>
        <p:spPr>
          <a:xfrm>
            <a:off x="983431" y="192515"/>
            <a:ext cx="9616389" cy="457200"/>
          </a:xfrm>
        </p:spPr>
        <p:txBody>
          <a:bodyPr/>
          <a:lstStyle/>
          <a:p>
            <a:r>
              <a:rPr lang="en-US" dirty="0"/>
              <a:t>Research on B deposits: Samples &amp; Exposures (VR)</a:t>
            </a:r>
          </a:p>
        </p:txBody>
      </p:sp>
      <p:sp>
        <p:nvSpPr>
          <p:cNvPr id="7" name="Content Placeholder 2">
            <a:extLst>
              <a:ext uri="{FF2B5EF4-FFF2-40B4-BE49-F238E27FC236}">
                <a16:creationId xmlns:a16="http://schemas.microsoft.com/office/drawing/2014/main" id="{FF6CA234-579E-F640-A67D-562A52824431}"/>
              </a:ext>
            </a:extLst>
          </p:cNvPr>
          <p:cNvSpPr>
            <a:spLocks noGrp="1"/>
          </p:cNvSpPr>
          <p:nvPr>
            <p:ph idx="1"/>
          </p:nvPr>
        </p:nvSpPr>
        <p:spPr>
          <a:xfrm>
            <a:off x="609600" y="836712"/>
            <a:ext cx="11103024" cy="5688632"/>
          </a:xfrm>
        </p:spPr>
        <p:txBody>
          <a:bodyPr>
            <a:normAutofit/>
          </a:bodyPr>
          <a:lstStyle/>
          <a:p>
            <a:pPr marL="0" indent="0">
              <a:spcBef>
                <a:spcPts val="1200"/>
              </a:spcBef>
              <a:buNone/>
            </a:pPr>
            <a:r>
              <a:rPr lang="en-US" sz="2200" b="1" dirty="0">
                <a:solidFill>
                  <a:srgbClr val="1F497D"/>
                </a:solidFill>
                <a:sym typeface="Wingdings" panose="05000000000000000000" pitchFamily="2" charset="2"/>
              </a:rPr>
              <a:t>Production of homogeneous sputter deposited samples: </a:t>
            </a:r>
          </a:p>
          <a:p>
            <a:pPr marL="0" indent="0">
              <a:spcBef>
                <a:spcPts val="600"/>
              </a:spcBef>
              <a:buNone/>
            </a:pPr>
            <a:r>
              <a:rPr lang="en-US" sz="2200" dirty="0">
                <a:sym typeface="Wingdings" panose="05000000000000000000" pitchFamily="2" charset="2"/>
              </a:rPr>
              <a:t> Sputter deposition of B and mixed layers at </a:t>
            </a:r>
            <a:r>
              <a:rPr lang="en-US" sz="2200" b="1" dirty="0">
                <a:sym typeface="Wingdings" panose="05000000000000000000" pitchFamily="2" charset="2"/>
              </a:rPr>
              <a:t>Uppsala University </a:t>
            </a:r>
          </a:p>
          <a:p>
            <a:pPr marL="0" indent="0">
              <a:spcBef>
                <a:spcPts val="600"/>
              </a:spcBef>
              <a:buNone/>
            </a:pPr>
            <a:r>
              <a:rPr lang="en-US" sz="2200" dirty="0">
                <a:sym typeface="Wingdings" panose="05000000000000000000" pitchFamily="2" charset="2"/>
              </a:rPr>
              <a:t>Produced samples on polished graphite substrates: </a:t>
            </a:r>
          </a:p>
          <a:p>
            <a:pPr lvl="1">
              <a:spcBef>
                <a:spcPts val="600"/>
              </a:spcBef>
            </a:pPr>
            <a:r>
              <a:rPr lang="en-US" sz="2000" dirty="0">
                <a:sym typeface="Wingdings" panose="05000000000000000000" pitchFamily="2" charset="2"/>
              </a:rPr>
              <a:t>B layers: 70 – 100 nm</a:t>
            </a:r>
          </a:p>
          <a:p>
            <a:pPr lvl="1">
              <a:spcBef>
                <a:spcPts val="600"/>
              </a:spcBef>
            </a:pPr>
            <a:r>
              <a:rPr lang="en-US" sz="2000" dirty="0">
                <a:sym typeface="Wingdings" panose="05000000000000000000" pitchFamily="2" charset="2"/>
              </a:rPr>
              <a:t>B+W mixed layer: approx. 75 nm</a:t>
            </a:r>
          </a:p>
          <a:p>
            <a:pPr lvl="1">
              <a:spcBef>
                <a:spcPts val="600"/>
              </a:spcBef>
            </a:pPr>
            <a:r>
              <a:rPr lang="en-US" sz="2000" dirty="0">
                <a:sym typeface="Wingdings" panose="05000000000000000000" pitchFamily="2" charset="2"/>
              </a:rPr>
              <a:t>B+D mixed layer: approx. 100 nm</a:t>
            </a:r>
          </a:p>
          <a:p>
            <a:pPr lvl="1">
              <a:spcBef>
                <a:spcPts val="600"/>
              </a:spcBef>
            </a:pPr>
            <a:r>
              <a:rPr lang="en-US" sz="2000" dirty="0">
                <a:sym typeface="Wingdings" panose="05000000000000000000" pitchFamily="2" charset="2"/>
              </a:rPr>
              <a:t>B+W+D mixed layer: approx. 75 nm</a:t>
            </a:r>
          </a:p>
          <a:p>
            <a:pPr lvl="1">
              <a:spcBef>
                <a:spcPts val="600"/>
              </a:spcBef>
            </a:pPr>
            <a:r>
              <a:rPr lang="en-US" sz="2000" dirty="0">
                <a:sym typeface="Wingdings" panose="05000000000000000000" pitchFamily="2" charset="2"/>
              </a:rPr>
              <a:t>W or redeposited EUROFER interlayers: 150 – 200 nm</a:t>
            </a:r>
          </a:p>
          <a:p>
            <a:pPr marL="42862" indent="0">
              <a:spcBef>
                <a:spcPts val="600"/>
              </a:spcBef>
              <a:buNone/>
            </a:pPr>
            <a:r>
              <a:rPr lang="en-US" sz="2200" b="1" dirty="0">
                <a:solidFill>
                  <a:srgbClr val="1F497D"/>
                </a:solidFill>
                <a:sym typeface="Wingdings" panose="05000000000000000000" pitchFamily="2" charset="2"/>
              </a:rPr>
              <a:t>Exposed in seven TOMAS exposures: </a:t>
            </a:r>
          </a:p>
        </p:txBody>
      </p:sp>
      <p:pic>
        <p:nvPicPr>
          <p:cNvPr id="8" name="Picture 7" descr="A circular object with squares in it&#10;&#10;Description automatically generated">
            <a:extLst>
              <a:ext uri="{FF2B5EF4-FFF2-40B4-BE49-F238E27FC236}">
                <a16:creationId xmlns:a16="http://schemas.microsoft.com/office/drawing/2014/main" id="{A137402A-4C57-0740-AA7D-5E5BE89EB86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rcRect l="2439" t="5169" r="9208" b="4582"/>
          <a:stretch/>
        </p:blipFill>
        <p:spPr>
          <a:xfrm>
            <a:off x="6837171" y="2000816"/>
            <a:ext cx="2412141" cy="2172338"/>
          </a:xfrm>
          <a:prstGeom prst="ellipse">
            <a:avLst/>
          </a:prstGeom>
          <a:ln>
            <a:noFill/>
          </a:ln>
          <a:effectLst>
            <a:softEdge rad="112500"/>
          </a:effectLst>
        </p:spPr>
      </p:pic>
      <p:graphicFrame>
        <p:nvGraphicFramePr>
          <p:cNvPr id="9" name="Table 8">
            <a:extLst>
              <a:ext uri="{FF2B5EF4-FFF2-40B4-BE49-F238E27FC236}">
                <a16:creationId xmlns:a16="http://schemas.microsoft.com/office/drawing/2014/main" id="{D6EDB865-8913-2E4F-ABB6-E99D4278E40D}"/>
              </a:ext>
            </a:extLst>
          </p:cNvPr>
          <p:cNvGraphicFramePr>
            <a:graphicFrameLocks noGrp="1"/>
          </p:cNvGraphicFramePr>
          <p:nvPr>
            <p:extLst>
              <p:ext uri="{D42A27DB-BD31-4B8C-83A1-F6EECF244321}">
                <p14:modId xmlns:p14="http://schemas.microsoft.com/office/powerpoint/2010/main" val="4251350161"/>
              </p:ext>
            </p:extLst>
          </p:nvPr>
        </p:nvGraphicFramePr>
        <p:xfrm>
          <a:off x="720080" y="4514062"/>
          <a:ext cx="9201719" cy="1854200"/>
        </p:xfrm>
        <a:graphic>
          <a:graphicData uri="http://schemas.openxmlformats.org/drawingml/2006/table">
            <a:tbl>
              <a:tblPr firstRow="1" bandRow="1">
                <a:tableStyleId>{5C22544A-7EE6-4342-B048-85BDC9FD1C3A}</a:tableStyleId>
              </a:tblPr>
              <a:tblGrid>
                <a:gridCol w="1642874">
                  <a:extLst>
                    <a:ext uri="{9D8B030D-6E8A-4147-A177-3AD203B41FA5}">
                      <a16:colId xmlns:a16="http://schemas.microsoft.com/office/drawing/2014/main" val="2810101113"/>
                    </a:ext>
                  </a:extLst>
                </a:gridCol>
                <a:gridCol w="1079835">
                  <a:extLst>
                    <a:ext uri="{9D8B030D-6E8A-4147-A177-3AD203B41FA5}">
                      <a16:colId xmlns:a16="http://schemas.microsoft.com/office/drawing/2014/main" val="1328539110"/>
                    </a:ext>
                  </a:extLst>
                </a:gridCol>
                <a:gridCol w="1079835">
                  <a:extLst>
                    <a:ext uri="{9D8B030D-6E8A-4147-A177-3AD203B41FA5}">
                      <a16:colId xmlns:a16="http://schemas.microsoft.com/office/drawing/2014/main" val="2863832379"/>
                    </a:ext>
                  </a:extLst>
                </a:gridCol>
                <a:gridCol w="1079835">
                  <a:extLst>
                    <a:ext uri="{9D8B030D-6E8A-4147-A177-3AD203B41FA5}">
                      <a16:colId xmlns:a16="http://schemas.microsoft.com/office/drawing/2014/main" val="136368799"/>
                    </a:ext>
                  </a:extLst>
                </a:gridCol>
                <a:gridCol w="1079835">
                  <a:extLst>
                    <a:ext uri="{9D8B030D-6E8A-4147-A177-3AD203B41FA5}">
                      <a16:colId xmlns:a16="http://schemas.microsoft.com/office/drawing/2014/main" val="1562579428"/>
                    </a:ext>
                  </a:extLst>
                </a:gridCol>
                <a:gridCol w="1079835">
                  <a:extLst>
                    <a:ext uri="{9D8B030D-6E8A-4147-A177-3AD203B41FA5}">
                      <a16:colId xmlns:a16="http://schemas.microsoft.com/office/drawing/2014/main" val="851152867"/>
                    </a:ext>
                  </a:extLst>
                </a:gridCol>
                <a:gridCol w="1079835">
                  <a:extLst>
                    <a:ext uri="{9D8B030D-6E8A-4147-A177-3AD203B41FA5}">
                      <a16:colId xmlns:a16="http://schemas.microsoft.com/office/drawing/2014/main" val="213740633"/>
                    </a:ext>
                  </a:extLst>
                </a:gridCol>
                <a:gridCol w="1079835">
                  <a:extLst>
                    <a:ext uri="{9D8B030D-6E8A-4147-A177-3AD203B41FA5}">
                      <a16:colId xmlns:a16="http://schemas.microsoft.com/office/drawing/2014/main" val="1729256310"/>
                    </a:ext>
                  </a:extLst>
                </a:gridCol>
              </a:tblGrid>
              <a:tr h="370840">
                <a:tc>
                  <a:txBody>
                    <a:bodyPr/>
                    <a:lstStyle/>
                    <a:p>
                      <a:r>
                        <a:rPr lang="en-US" sz="1800" dirty="0"/>
                        <a:t>Exposure</a:t>
                      </a:r>
                    </a:p>
                  </a:txBody>
                  <a:tcPr>
                    <a:lnR w="38100" cap="flat" cmpd="sng" algn="ctr">
                      <a:solidFill>
                        <a:schemeClr val="bg1"/>
                      </a:solidFill>
                      <a:prstDash val="solid"/>
                      <a:round/>
                      <a:headEnd type="none" w="med" len="med"/>
                      <a:tailEnd type="none" w="med" len="med"/>
                    </a:lnR>
                    <a:solidFill>
                      <a:srgbClr val="1F497D"/>
                    </a:solidFill>
                  </a:tcPr>
                </a:tc>
                <a:tc>
                  <a:txBody>
                    <a:bodyPr/>
                    <a:lstStyle/>
                    <a:p>
                      <a:pPr algn="ctr"/>
                      <a:r>
                        <a:rPr lang="en-US" sz="1800" dirty="0"/>
                        <a:t>1</a:t>
                      </a:r>
                    </a:p>
                  </a:txBody>
                  <a:tcPr>
                    <a:lnL w="38100" cap="flat" cmpd="sng" algn="ctr">
                      <a:solidFill>
                        <a:schemeClr val="bg1"/>
                      </a:solidFill>
                      <a:prstDash val="solid"/>
                      <a:round/>
                      <a:headEnd type="none" w="med" len="med"/>
                      <a:tailEnd type="none" w="med" len="med"/>
                    </a:lnL>
                  </a:tcPr>
                </a:tc>
                <a:tc>
                  <a:txBody>
                    <a:bodyPr/>
                    <a:lstStyle/>
                    <a:p>
                      <a:pPr algn="ctr"/>
                      <a:r>
                        <a:rPr lang="en-US" sz="1800" dirty="0"/>
                        <a:t>2</a:t>
                      </a:r>
                    </a:p>
                  </a:txBody>
                  <a:tcPr/>
                </a:tc>
                <a:tc>
                  <a:txBody>
                    <a:bodyPr/>
                    <a:lstStyle/>
                    <a:p>
                      <a:pPr algn="ctr"/>
                      <a:r>
                        <a:rPr lang="en-US" sz="1800" dirty="0"/>
                        <a:t>3</a:t>
                      </a:r>
                    </a:p>
                  </a:txBody>
                  <a:tcPr/>
                </a:tc>
                <a:tc>
                  <a:txBody>
                    <a:bodyPr/>
                    <a:lstStyle/>
                    <a:p>
                      <a:pPr algn="ctr"/>
                      <a:r>
                        <a:rPr lang="en-US" sz="1800" dirty="0"/>
                        <a:t>4</a:t>
                      </a:r>
                    </a:p>
                  </a:txBody>
                  <a:tcPr/>
                </a:tc>
                <a:tc>
                  <a:txBody>
                    <a:bodyPr/>
                    <a:lstStyle/>
                    <a:p>
                      <a:pPr algn="ctr"/>
                      <a:r>
                        <a:rPr lang="en-US" sz="1800" dirty="0"/>
                        <a:t>5</a:t>
                      </a:r>
                    </a:p>
                  </a:txBody>
                  <a:tcPr/>
                </a:tc>
                <a:tc>
                  <a:txBody>
                    <a:bodyPr/>
                    <a:lstStyle/>
                    <a:p>
                      <a:pPr algn="ctr"/>
                      <a:r>
                        <a:rPr lang="en-US" sz="1800" dirty="0"/>
                        <a:t>6*</a:t>
                      </a:r>
                    </a:p>
                  </a:txBody>
                  <a:tcPr/>
                </a:tc>
                <a:tc>
                  <a:txBody>
                    <a:bodyPr/>
                    <a:lstStyle/>
                    <a:p>
                      <a:pPr algn="ctr"/>
                      <a:r>
                        <a:rPr lang="en-US" sz="1800" dirty="0"/>
                        <a:t>7</a:t>
                      </a:r>
                    </a:p>
                  </a:txBody>
                  <a:tcPr/>
                </a:tc>
                <a:extLst>
                  <a:ext uri="{0D108BD9-81ED-4DB2-BD59-A6C34878D82A}">
                    <a16:rowId xmlns:a16="http://schemas.microsoft.com/office/drawing/2014/main" val="3582776238"/>
                  </a:ext>
                </a:extLst>
              </a:tr>
              <a:tr h="370840">
                <a:tc>
                  <a:txBody>
                    <a:bodyPr/>
                    <a:lstStyle/>
                    <a:p>
                      <a:r>
                        <a:rPr lang="en-US" sz="1800" b="1" dirty="0">
                          <a:solidFill>
                            <a:schemeClr val="bg1"/>
                          </a:solidFill>
                        </a:rPr>
                        <a:t>Gas</a:t>
                      </a:r>
                    </a:p>
                  </a:txBody>
                  <a:tcPr>
                    <a:lnR w="38100" cap="flat" cmpd="sng" algn="ctr">
                      <a:solidFill>
                        <a:schemeClr val="bg1"/>
                      </a:solidFill>
                      <a:prstDash val="solid"/>
                      <a:round/>
                      <a:headEnd type="none" w="med" len="med"/>
                      <a:tailEnd type="none" w="med" len="med"/>
                    </a:lnR>
                    <a:solidFill>
                      <a:srgbClr val="1F497D"/>
                    </a:solidFill>
                  </a:tcPr>
                </a:tc>
                <a:tc>
                  <a:txBody>
                    <a:bodyPr/>
                    <a:lstStyle/>
                    <a:p>
                      <a:pPr algn="ctr"/>
                      <a:r>
                        <a:rPr lang="en-US" sz="1800" dirty="0"/>
                        <a:t>He</a:t>
                      </a:r>
                    </a:p>
                  </a:txBody>
                  <a:tcPr>
                    <a:lnL w="38100" cap="flat" cmpd="sng" algn="ctr">
                      <a:solidFill>
                        <a:schemeClr val="bg1"/>
                      </a:solidFill>
                      <a:prstDash val="solid"/>
                      <a:round/>
                      <a:headEnd type="none" w="med" len="med"/>
                      <a:tailEnd type="none" w="med" len="med"/>
                    </a:lnL>
                  </a:tcPr>
                </a:tc>
                <a:tc>
                  <a:txBody>
                    <a:bodyPr/>
                    <a:lstStyle/>
                    <a:p>
                      <a:pPr algn="ctr"/>
                      <a:r>
                        <a:rPr lang="en-US" sz="1800" dirty="0"/>
                        <a:t>He</a:t>
                      </a:r>
                    </a:p>
                  </a:txBody>
                  <a:tcPr/>
                </a:tc>
                <a:tc>
                  <a:txBody>
                    <a:bodyPr/>
                    <a:lstStyle/>
                    <a:p>
                      <a:pPr algn="ctr"/>
                      <a:r>
                        <a:rPr lang="en-US" sz="1800" dirty="0"/>
                        <a:t>H</a:t>
                      </a:r>
                      <a:r>
                        <a:rPr lang="en-US" sz="1800" baseline="-25000" dirty="0"/>
                        <a:t>2</a:t>
                      </a:r>
                    </a:p>
                  </a:txBody>
                  <a:tcPr/>
                </a:tc>
                <a:tc>
                  <a:txBody>
                    <a:bodyPr/>
                    <a:lstStyle/>
                    <a:p>
                      <a:pPr algn="ctr"/>
                      <a:r>
                        <a:rPr lang="en-US" sz="1800" dirty="0"/>
                        <a:t>H</a:t>
                      </a:r>
                      <a:r>
                        <a:rPr lang="en-US" sz="1800" baseline="-25000" dirty="0"/>
                        <a:t>2</a:t>
                      </a:r>
                    </a:p>
                  </a:txBody>
                  <a:tcPr/>
                </a:tc>
                <a:tc>
                  <a:txBody>
                    <a:bodyPr/>
                    <a:lstStyle/>
                    <a:p>
                      <a:pPr algn="ctr"/>
                      <a:r>
                        <a:rPr lang="en-US" sz="1800" dirty="0"/>
                        <a:t>He</a:t>
                      </a:r>
                    </a:p>
                  </a:txBody>
                  <a:tcPr/>
                </a:tc>
                <a:tc>
                  <a:txBody>
                    <a:bodyPr/>
                    <a:lstStyle/>
                    <a:p>
                      <a:pPr algn="ctr"/>
                      <a:r>
                        <a:rPr lang="en-US" sz="1800" dirty="0"/>
                        <a:t>He</a:t>
                      </a:r>
                    </a:p>
                  </a:txBody>
                  <a:tcPr/>
                </a:tc>
                <a:tc>
                  <a:txBody>
                    <a:bodyPr/>
                    <a:lstStyle/>
                    <a:p>
                      <a:pPr algn="ctr"/>
                      <a:r>
                        <a:rPr lang="en-US" sz="1800" dirty="0"/>
                        <a:t>H</a:t>
                      </a:r>
                      <a:r>
                        <a:rPr lang="en-US" sz="1800" baseline="-25000" dirty="0"/>
                        <a:t>2</a:t>
                      </a:r>
                    </a:p>
                  </a:txBody>
                  <a:tcPr/>
                </a:tc>
                <a:extLst>
                  <a:ext uri="{0D108BD9-81ED-4DB2-BD59-A6C34878D82A}">
                    <a16:rowId xmlns:a16="http://schemas.microsoft.com/office/drawing/2014/main" val="1463830403"/>
                  </a:ext>
                </a:extLst>
              </a:tr>
              <a:tr h="370840">
                <a:tc>
                  <a:txBody>
                    <a:bodyPr/>
                    <a:lstStyle/>
                    <a:p>
                      <a:r>
                        <a:rPr lang="en-US" sz="1800" b="1" dirty="0">
                          <a:solidFill>
                            <a:schemeClr val="bg1"/>
                          </a:solidFill>
                        </a:rPr>
                        <a:t>Type</a:t>
                      </a:r>
                    </a:p>
                  </a:txBody>
                  <a:tcPr>
                    <a:lnR w="38100" cap="flat" cmpd="sng" algn="ctr">
                      <a:solidFill>
                        <a:schemeClr val="bg1"/>
                      </a:solidFill>
                      <a:prstDash val="solid"/>
                      <a:round/>
                      <a:headEnd type="none" w="med" len="med"/>
                      <a:tailEnd type="none" w="med" len="med"/>
                    </a:lnR>
                    <a:solidFill>
                      <a:srgbClr val="1F497D"/>
                    </a:solidFill>
                  </a:tcPr>
                </a:tc>
                <a:tc>
                  <a:txBody>
                    <a:bodyPr/>
                    <a:lstStyle/>
                    <a:p>
                      <a:pPr algn="ctr"/>
                      <a:r>
                        <a:rPr lang="en-US" sz="1800" dirty="0"/>
                        <a:t>GDC</a:t>
                      </a:r>
                    </a:p>
                  </a:txBody>
                  <a:tcPr>
                    <a:lnL w="38100" cap="flat" cmpd="sng" algn="ctr">
                      <a:solidFill>
                        <a:schemeClr val="bg1"/>
                      </a:solidFill>
                      <a:prstDash val="solid"/>
                      <a:round/>
                      <a:headEnd type="none" w="med" len="med"/>
                      <a:tailEnd type="none" w="med" len="med"/>
                    </a:lnL>
                  </a:tcPr>
                </a:tc>
                <a:tc>
                  <a:txBody>
                    <a:bodyPr/>
                    <a:lstStyle/>
                    <a:p>
                      <a:pPr algn="ctr"/>
                      <a:r>
                        <a:rPr lang="en-US" sz="1800" dirty="0"/>
                        <a:t>ICWC</a:t>
                      </a:r>
                    </a:p>
                  </a:txBody>
                  <a:tcPr/>
                </a:tc>
                <a:tc>
                  <a:txBody>
                    <a:bodyPr/>
                    <a:lstStyle/>
                    <a:p>
                      <a:pPr algn="ctr"/>
                      <a:r>
                        <a:rPr lang="en-US" sz="1800" dirty="0"/>
                        <a:t>ICWC</a:t>
                      </a:r>
                    </a:p>
                  </a:txBody>
                  <a:tcPr/>
                </a:tc>
                <a:tc>
                  <a:txBody>
                    <a:bodyPr/>
                    <a:lstStyle/>
                    <a:p>
                      <a:pPr algn="ctr"/>
                      <a:r>
                        <a:rPr lang="en-US" sz="1800" dirty="0"/>
                        <a:t>GDC</a:t>
                      </a:r>
                    </a:p>
                  </a:txBody>
                  <a:tcPr/>
                </a:tc>
                <a:tc>
                  <a:txBody>
                    <a:bodyPr/>
                    <a:lstStyle/>
                    <a:p>
                      <a:pPr algn="ctr"/>
                      <a:r>
                        <a:rPr lang="en-US" sz="1800" dirty="0"/>
                        <a:t>ICWC</a:t>
                      </a:r>
                    </a:p>
                  </a:txBody>
                  <a:tcPr/>
                </a:tc>
                <a:tc>
                  <a:txBody>
                    <a:bodyPr/>
                    <a:lstStyle/>
                    <a:p>
                      <a:pPr algn="ctr"/>
                      <a:r>
                        <a:rPr lang="en-US" sz="1800" dirty="0"/>
                        <a:t>ICWC</a:t>
                      </a:r>
                    </a:p>
                  </a:txBody>
                  <a:tcPr/>
                </a:tc>
                <a:tc>
                  <a:txBody>
                    <a:bodyPr/>
                    <a:lstStyle/>
                    <a:p>
                      <a:pPr algn="ctr"/>
                      <a:r>
                        <a:rPr lang="en-US" sz="1800" dirty="0"/>
                        <a:t>ICWC</a:t>
                      </a:r>
                    </a:p>
                  </a:txBody>
                  <a:tcPr/>
                </a:tc>
                <a:extLst>
                  <a:ext uri="{0D108BD9-81ED-4DB2-BD59-A6C34878D82A}">
                    <a16:rowId xmlns:a16="http://schemas.microsoft.com/office/drawing/2014/main" val="4049655378"/>
                  </a:ext>
                </a:extLst>
              </a:tr>
              <a:tr h="370840">
                <a:tc>
                  <a:txBody>
                    <a:bodyPr/>
                    <a:lstStyle/>
                    <a:p>
                      <a:r>
                        <a:rPr lang="en-US" sz="1800" b="1" dirty="0">
                          <a:solidFill>
                            <a:schemeClr val="bg1"/>
                          </a:solidFill>
                        </a:rPr>
                        <a:t>Duration [min]</a:t>
                      </a:r>
                    </a:p>
                  </a:txBody>
                  <a:tcPr>
                    <a:lnR w="38100" cap="flat" cmpd="sng" algn="ctr">
                      <a:solidFill>
                        <a:schemeClr val="bg1"/>
                      </a:solidFill>
                      <a:prstDash val="solid"/>
                      <a:round/>
                      <a:headEnd type="none" w="med" len="med"/>
                      <a:tailEnd type="none" w="med" len="med"/>
                    </a:lnR>
                    <a:solidFill>
                      <a:srgbClr val="1F497D"/>
                    </a:solidFill>
                  </a:tcPr>
                </a:tc>
                <a:tc>
                  <a:txBody>
                    <a:bodyPr/>
                    <a:lstStyle/>
                    <a:p>
                      <a:pPr algn="ctr"/>
                      <a:r>
                        <a:rPr lang="en-US" sz="1800" dirty="0"/>
                        <a:t>180</a:t>
                      </a:r>
                    </a:p>
                  </a:txBody>
                  <a:tcPr>
                    <a:lnL w="38100" cap="flat" cmpd="sng" algn="ctr">
                      <a:solidFill>
                        <a:schemeClr val="bg1"/>
                      </a:solidFill>
                      <a:prstDash val="solid"/>
                      <a:round/>
                      <a:headEnd type="none" w="med" len="med"/>
                      <a:tailEnd type="none" w="med" len="med"/>
                    </a:lnL>
                  </a:tcPr>
                </a:tc>
                <a:tc>
                  <a:txBody>
                    <a:bodyPr/>
                    <a:lstStyle/>
                    <a:p>
                      <a:pPr algn="ctr"/>
                      <a:r>
                        <a:rPr lang="en-US" sz="1800" dirty="0"/>
                        <a:t> 1.7</a:t>
                      </a:r>
                    </a:p>
                  </a:txBody>
                  <a:tcPr/>
                </a:tc>
                <a:tc>
                  <a:txBody>
                    <a:bodyPr/>
                    <a:lstStyle/>
                    <a:p>
                      <a:pPr algn="ctr"/>
                      <a:r>
                        <a:rPr lang="en-US" sz="1800" dirty="0"/>
                        <a:t>1.7</a:t>
                      </a:r>
                    </a:p>
                  </a:txBody>
                  <a:tcPr/>
                </a:tc>
                <a:tc>
                  <a:txBody>
                    <a:bodyPr/>
                    <a:lstStyle/>
                    <a:p>
                      <a:pPr algn="ctr"/>
                      <a:r>
                        <a:rPr lang="en-US" sz="1800" dirty="0"/>
                        <a:t>180</a:t>
                      </a:r>
                    </a:p>
                  </a:txBody>
                  <a:tcPr/>
                </a:tc>
                <a:tc>
                  <a:txBody>
                    <a:bodyPr/>
                    <a:lstStyle/>
                    <a:p>
                      <a:pPr algn="ctr"/>
                      <a:r>
                        <a:rPr lang="en-US" sz="1800" dirty="0"/>
                        <a:t>0.9</a:t>
                      </a:r>
                    </a:p>
                  </a:txBody>
                  <a:tcPr/>
                </a:tc>
                <a:tc>
                  <a:txBody>
                    <a:bodyPr/>
                    <a:lstStyle/>
                    <a:p>
                      <a:pPr algn="ctr"/>
                      <a:r>
                        <a:rPr lang="en-US" sz="1800" dirty="0"/>
                        <a:t>24</a:t>
                      </a:r>
                    </a:p>
                  </a:txBody>
                  <a:tcPr/>
                </a:tc>
                <a:tc>
                  <a:txBody>
                    <a:bodyPr/>
                    <a:lstStyle/>
                    <a:p>
                      <a:pPr algn="ctr"/>
                      <a:r>
                        <a:rPr lang="en-US" sz="1800" dirty="0"/>
                        <a:t>24</a:t>
                      </a:r>
                    </a:p>
                  </a:txBody>
                  <a:tcPr/>
                </a:tc>
                <a:extLst>
                  <a:ext uri="{0D108BD9-81ED-4DB2-BD59-A6C34878D82A}">
                    <a16:rowId xmlns:a16="http://schemas.microsoft.com/office/drawing/2014/main" val="1054224766"/>
                  </a:ext>
                </a:extLst>
              </a:tr>
              <a:tr h="370840">
                <a:tc>
                  <a:txBody>
                    <a:bodyPr/>
                    <a:lstStyle/>
                    <a:p>
                      <a:r>
                        <a:rPr lang="en-US" sz="1800" b="1" dirty="0">
                          <a:solidFill>
                            <a:schemeClr val="bg1"/>
                          </a:solidFill>
                        </a:rPr>
                        <a:t>Energy [kJ]</a:t>
                      </a:r>
                    </a:p>
                  </a:txBody>
                  <a:tcPr>
                    <a:lnR w="38100" cap="flat" cmpd="sng" algn="ctr">
                      <a:solidFill>
                        <a:schemeClr val="bg1"/>
                      </a:solidFill>
                      <a:prstDash val="solid"/>
                      <a:round/>
                      <a:headEnd type="none" w="med" len="med"/>
                      <a:tailEnd type="none" w="med" len="med"/>
                    </a:lnR>
                    <a:solidFill>
                      <a:srgbClr val="1F497D"/>
                    </a:solidFill>
                  </a:tcPr>
                </a:tc>
                <a:tc>
                  <a:txBody>
                    <a:bodyPr/>
                    <a:lstStyle/>
                    <a:p>
                      <a:pPr algn="ctr"/>
                      <a:r>
                        <a:rPr lang="en-US" sz="1800" dirty="0"/>
                        <a:t>9040</a:t>
                      </a:r>
                    </a:p>
                  </a:txBody>
                  <a:tcPr>
                    <a:lnL w="38100" cap="flat" cmpd="sng" algn="ctr">
                      <a:solidFill>
                        <a:schemeClr val="bg1"/>
                      </a:solidFill>
                      <a:prstDash val="solid"/>
                      <a:round/>
                      <a:headEnd type="none" w="med" len="med"/>
                      <a:tailEnd type="none" w="med" len="med"/>
                    </a:lnL>
                  </a:tcPr>
                </a:tc>
                <a:tc>
                  <a:txBody>
                    <a:bodyPr/>
                    <a:lstStyle/>
                    <a:p>
                      <a:pPr algn="ctr"/>
                      <a:r>
                        <a:rPr lang="en-US" sz="1800" dirty="0"/>
                        <a:t>190</a:t>
                      </a:r>
                    </a:p>
                  </a:txBody>
                  <a:tcPr/>
                </a:tc>
                <a:tc>
                  <a:txBody>
                    <a:bodyPr/>
                    <a:lstStyle/>
                    <a:p>
                      <a:pPr algn="ctr"/>
                      <a:r>
                        <a:rPr lang="en-US" sz="1800" dirty="0"/>
                        <a:t>190</a:t>
                      </a:r>
                    </a:p>
                  </a:txBody>
                  <a:tcPr/>
                </a:tc>
                <a:tc>
                  <a:txBody>
                    <a:bodyPr/>
                    <a:lstStyle/>
                    <a:p>
                      <a:pPr algn="ctr"/>
                      <a:r>
                        <a:rPr lang="en-US" sz="1800" dirty="0"/>
                        <a:t>11500</a:t>
                      </a:r>
                    </a:p>
                  </a:txBody>
                  <a:tcPr/>
                </a:tc>
                <a:tc>
                  <a:txBody>
                    <a:bodyPr/>
                    <a:lstStyle/>
                    <a:p>
                      <a:pPr algn="ctr"/>
                      <a:r>
                        <a:rPr lang="en-US" sz="1800" dirty="0"/>
                        <a:t>200</a:t>
                      </a:r>
                    </a:p>
                  </a:txBody>
                  <a:tcPr/>
                </a:tc>
                <a:tc>
                  <a:txBody>
                    <a:bodyPr/>
                    <a:lstStyle/>
                    <a:p>
                      <a:pPr algn="ctr"/>
                      <a:r>
                        <a:rPr lang="en-US" sz="1800" dirty="0"/>
                        <a:t>5830</a:t>
                      </a:r>
                    </a:p>
                  </a:txBody>
                  <a:tcPr/>
                </a:tc>
                <a:tc>
                  <a:txBody>
                    <a:bodyPr/>
                    <a:lstStyle/>
                    <a:p>
                      <a:pPr algn="ctr"/>
                      <a:r>
                        <a:rPr lang="en-US" sz="1800" dirty="0"/>
                        <a:t>6040</a:t>
                      </a:r>
                    </a:p>
                  </a:txBody>
                  <a:tcPr/>
                </a:tc>
                <a:extLst>
                  <a:ext uri="{0D108BD9-81ED-4DB2-BD59-A6C34878D82A}">
                    <a16:rowId xmlns:a16="http://schemas.microsoft.com/office/drawing/2014/main" val="2499798459"/>
                  </a:ext>
                </a:extLst>
              </a:tr>
            </a:tbl>
          </a:graphicData>
        </a:graphic>
      </p:graphicFrame>
      <p:grpSp>
        <p:nvGrpSpPr>
          <p:cNvPr id="10" name="Group 9">
            <a:extLst>
              <a:ext uri="{FF2B5EF4-FFF2-40B4-BE49-F238E27FC236}">
                <a16:creationId xmlns:a16="http://schemas.microsoft.com/office/drawing/2014/main" id="{FBADEF85-A1F1-2140-98B2-E9851D53708C}"/>
              </a:ext>
            </a:extLst>
          </p:cNvPr>
          <p:cNvGrpSpPr/>
          <p:nvPr/>
        </p:nvGrpSpPr>
        <p:grpSpPr>
          <a:xfrm>
            <a:off x="10319134" y="4931876"/>
            <a:ext cx="1712924" cy="1200329"/>
            <a:chOff x="10373452" y="4931876"/>
            <a:chExt cx="1712924" cy="1200329"/>
          </a:xfrm>
        </p:grpSpPr>
        <p:sp>
          <p:nvSpPr>
            <p:cNvPr id="11" name="TextBox 10">
              <a:extLst>
                <a:ext uri="{FF2B5EF4-FFF2-40B4-BE49-F238E27FC236}">
                  <a16:creationId xmlns:a16="http://schemas.microsoft.com/office/drawing/2014/main" id="{AE458CE7-0126-9743-A83D-38EB60411118}"/>
                </a:ext>
              </a:extLst>
            </p:cNvPr>
            <p:cNvSpPr txBox="1"/>
            <p:nvPr/>
          </p:nvSpPr>
          <p:spPr>
            <a:xfrm>
              <a:off x="10560328" y="4931876"/>
              <a:ext cx="1526048" cy="1200329"/>
            </a:xfrm>
            <a:prstGeom prst="rect">
              <a:avLst/>
            </a:prstGeom>
            <a:noFill/>
          </p:spPr>
          <p:txBody>
            <a:bodyPr wrap="square" rtlCol="0">
              <a:spAutoFit/>
            </a:bodyPr>
            <a:lstStyle/>
            <a:p>
              <a:pPr algn="l"/>
              <a:r>
                <a:rPr lang="en-US" dirty="0"/>
                <a:t>Exposure 6 composed of 3 interrupted exposures</a:t>
              </a:r>
            </a:p>
          </p:txBody>
        </p:sp>
        <p:sp>
          <p:nvSpPr>
            <p:cNvPr id="12" name="TextBox 11">
              <a:extLst>
                <a:ext uri="{FF2B5EF4-FFF2-40B4-BE49-F238E27FC236}">
                  <a16:creationId xmlns:a16="http://schemas.microsoft.com/office/drawing/2014/main" id="{D2EDB658-FBD4-AF44-B0AC-17DB2720A07C}"/>
                </a:ext>
              </a:extLst>
            </p:cNvPr>
            <p:cNvSpPr txBox="1"/>
            <p:nvPr/>
          </p:nvSpPr>
          <p:spPr>
            <a:xfrm>
              <a:off x="10373452" y="4931876"/>
              <a:ext cx="1526048" cy="369332"/>
            </a:xfrm>
            <a:prstGeom prst="rect">
              <a:avLst/>
            </a:prstGeom>
            <a:noFill/>
          </p:spPr>
          <p:txBody>
            <a:bodyPr wrap="square" rtlCol="0">
              <a:spAutoFit/>
            </a:bodyPr>
            <a:lstStyle/>
            <a:p>
              <a:pPr algn="l"/>
              <a:r>
                <a:rPr lang="en-US" dirty="0"/>
                <a:t>*</a:t>
              </a:r>
            </a:p>
          </p:txBody>
        </p:sp>
      </p:grpSp>
      <p:pic>
        <p:nvPicPr>
          <p:cNvPr id="13" name="Picture 12" descr="A black square object with small squares in it&#10;&#10;Description automatically generated with medium confidence">
            <a:extLst>
              <a:ext uri="{FF2B5EF4-FFF2-40B4-BE49-F238E27FC236}">
                <a16:creationId xmlns:a16="http://schemas.microsoft.com/office/drawing/2014/main" id="{A8645107-AE77-304B-ACC4-771787EB5A23}"/>
              </a:ext>
            </a:extLst>
          </p:cNvPr>
          <p:cNvPicPr>
            <a:picLocks noChangeAspect="1"/>
          </p:cNvPicPr>
          <p:nvPr/>
        </p:nvPicPr>
        <p:blipFill>
          <a:blip r:embed="rId4">
            <a:extLst>
              <a:ext uri="{28A0092B-C50C-407E-A947-70E740481C1C}">
                <a14:useLocalDpi xmlns:a14="http://schemas.microsoft.com/office/drawing/2010/main" val="0"/>
              </a:ext>
            </a:extLst>
          </a:blip>
          <a:srcRect l="23105" t="35398" r="40530" b="30884"/>
          <a:stretch/>
        </p:blipFill>
        <p:spPr>
          <a:xfrm>
            <a:off x="9508114" y="990623"/>
            <a:ext cx="2515778" cy="3110256"/>
          </a:xfrm>
          <a:prstGeom prst="rect">
            <a:avLst/>
          </a:prstGeom>
        </p:spPr>
      </p:pic>
    </p:spTree>
    <p:extLst>
      <p:ext uri="{BB962C8B-B14F-4D97-AF65-F5344CB8AC3E}">
        <p14:creationId xmlns:p14="http://schemas.microsoft.com/office/powerpoint/2010/main" val="471225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A28E4EA-0EC5-0042-ACD8-6C982D1DB995}"/>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292FFFBB-AC39-C946-8D3D-630DF182ACF8}"/>
              </a:ext>
            </a:extLst>
          </p:cNvPr>
          <p:cNvSpPr>
            <a:spLocks noGrp="1"/>
          </p:cNvSpPr>
          <p:nvPr>
            <p:ph type="sldNum" sz="quarter" idx="12"/>
          </p:nvPr>
        </p:nvSpPr>
        <p:spPr/>
        <p:txBody>
          <a:bodyPr/>
          <a:lstStyle/>
          <a:p>
            <a:fld id="{6A6D9FA1-99C7-4910-8E32-B85D378B0060}" type="slidenum">
              <a:rPr lang="en-GB" smtClean="0">
                <a:solidFill>
                  <a:prstClr val="white"/>
                </a:solidFill>
              </a:rPr>
              <a:pPr/>
              <a:t>25</a:t>
            </a:fld>
            <a:endParaRPr lang="en-GB" dirty="0">
              <a:solidFill>
                <a:prstClr val="white"/>
              </a:solidFill>
            </a:endParaRPr>
          </a:p>
        </p:txBody>
      </p:sp>
      <p:sp>
        <p:nvSpPr>
          <p:cNvPr id="6" name="Title 1">
            <a:extLst>
              <a:ext uri="{FF2B5EF4-FFF2-40B4-BE49-F238E27FC236}">
                <a16:creationId xmlns:a16="http://schemas.microsoft.com/office/drawing/2014/main" id="{AF8B08A3-242B-0845-99C4-4F992191B135}"/>
              </a:ext>
            </a:extLst>
          </p:cNvPr>
          <p:cNvSpPr>
            <a:spLocks noGrp="1"/>
          </p:cNvSpPr>
          <p:nvPr>
            <p:ph type="title"/>
          </p:nvPr>
        </p:nvSpPr>
        <p:spPr>
          <a:xfrm>
            <a:off x="983432" y="192515"/>
            <a:ext cx="9451776" cy="457200"/>
          </a:xfrm>
        </p:spPr>
        <p:txBody>
          <a:bodyPr/>
          <a:lstStyle/>
          <a:p>
            <a:r>
              <a:rPr lang="en-US" dirty="0"/>
              <a:t>Boron layer thickness </a:t>
            </a:r>
          </a:p>
        </p:txBody>
      </p:sp>
      <p:sp>
        <p:nvSpPr>
          <p:cNvPr id="7" name="Content Placeholder 2">
            <a:extLst>
              <a:ext uri="{FF2B5EF4-FFF2-40B4-BE49-F238E27FC236}">
                <a16:creationId xmlns:a16="http://schemas.microsoft.com/office/drawing/2014/main" id="{05D4D22D-3CB3-2C41-B2A6-77336869C3BF}"/>
              </a:ext>
            </a:extLst>
          </p:cNvPr>
          <p:cNvSpPr>
            <a:spLocks noGrp="1"/>
          </p:cNvSpPr>
          <p:nvPr>
            <p:ph idx="1"/>
          </p:nvPr>
        </p:nvSpPr>
        <p:spPr>
          <a:xfrm>
            <a:off x="609600" y="836712"/>
            <a:ext cx="11103024" cy="5688632"/>
          </a:xfrm>
        </p:spPr>
        <p:txBody>
          <a:bodyPr>
            <a:normAutofit/>
          </a:bodyPr>
          <a:lstStyle/>
          <a:p>
            <a:pPr marL="0" indent="0">
              <a:buNone/>
            </a:pPr>
            <a:r>
              <a:rPr lang="en-US" sz="2400" b="1" dirty="0">
                <a:solidFill>
                  <a:srgbClr val="1F497D"/>
                </a:solidFill>
                <a:sym typeface="Wingdings" panose="05000000000000000000" pitchFamily="2" charset="2"/>
              </a:rPr>
              <a:t>Pre- and post-exposure analysis with IBA: </a:t>
            </a:r>
          </a:p>
          <a:p>
            <a:r>
              <a:rPr lang="en-US" dirty="0">
                <a:sym typeface="Wingdings" panose="05000000000000000000" pitchFamily="2" charset="2"/>
              </a:rPr>
              <a:t>Elastic recoil detection analysis (ERDA) - </a:t>
            </a:r>
            <a:r>
              <a:rPr lang="en-US" sz="2200" dirty="0">
                <a:effectLst/>
                <a:latin typeface="+mj-lt"/>
                <a:ea typeface="Georgia" panose="02040502050405020303" pitchFamily="18" charset="0"/>
              </a:rPr>
              <a:t>36 MeV I</a:t>
            </a:r>
            <a:r>
              <a:rPr lang="en-US" sz="2200" baseline="30000" dirty="0">
                <a:effectLst/>
                <a:latin typeface="+mj-lt"/>
                <a:ea typeface="Georgia" panose="02040502050405020303" pitchFamily="18" charset="0"/>
              </a:rPr>
              <a:t>+8</a:t>
            </a:r>
            <a:r>
              <a:rPr lang="en-US" sz="2200" dirty="0">
                <a:effectLst/>
                <a:latin typeface="+mj-lt"/>
                <a:ea typeface="Georgia" panose="02040502050405020303" pitchFamily="18" charset="0"/>
              </a:rPr>
              <a:t> or 44 MeV I</a:t>
            </a:r>
            <a:r>
              <a:rPr lang="en-US" sz="2200" baseline="30000" dirty="0">
                <a:effectLst/>
                <a:latin typeface="+mj-lt"/>
                <a:ea typeface="Georgia" panose="02040502050405020303" pitchFamily="18" charset="0"/>
              </a:rPr>
              <a:t>+10</a:t>
            </a:r>
            <a:r>
              <a:rPr lang="en-US" sz="2200" dirty="0">
                <a:effectLst/>
                <a:latin typeface="+mj-lt"/>
                <a:ea typeface="Georgia" panose="02040502050405020303" pitchFamily="18" charset="0"/>
              </a:rPr>
              <a:t> beam</a:t>
            </a:r>
            <a:endParaRPr lang="en-US" sz="2200" dirty="0">
              <a:latin typeface="+mj-lt"/>
              <a:sym typeface="Wingdings" panose="05000000000000000000" pitchFamily="2" charset="2"/>
            </a:endParaRPr>
          </a:p>
          <a:p>
            <a:pPr marL="0" indent="0">
              <a:spcBef>
                <a:spcPts val="2400"/>
              </a:spcBef>
              <a:buNone/>
            </a:pPr>
            <a:r>
              <a:rPr lang="en-US" b="1" dirty="0">
                <a:solidFill>
                  <a:srgbClr val="1F497D"/>
                </a:solidFill>
              </a:rPr>
              <a:t>Erosion of B layers: </a:t>
            </a:r>
          </a:p>
          <a:p>
            <a:r>
              <a:rPr lang="en-US" dirty="0"/>
              <a:t>Exposures </a:t>
            </a:r>
            <a:r>
              <a:rPr lang="en-US" b="1" dirty="0"/>
              <a:t>erode</a:t>
            </a:r>
            <a:r>
              <a:rPr lang="en-US" dirty="0"/>
              <a:t> up to </a:t>
            </a:r>
            <a:r>
              <a:rPr lang="en-US" b="1" dirty="0"/>
              <a:t>18 nm </a:t>
            </a:r>
            <a:r>
              <a:rPr lang="en-US" dirty="0"/>
              <a:t>of B for H</a:t>
            </a:r>
            <a:r>
              <a:rPr lang="en-US" baseline="-25000" dirty="0"/>
              <a:t>2</a:t>
            </a:r>
            <a:r>
              <a:rPr lang="en-US" dirty="0"/>
              <a:t> and He GDC exposures.</a:t>
            </a:r>
          </a:p>
          <a:p>
            <a:r>
              <a:rPr lang="en-US" dirty="0"/>
              <a:t>Minimal erosion of B observed at 5</a:t>
            </a:r>
            <a:r>
              <a:rPr lang="en-US" baseline="30000" dirty="0"/>
              <a:t>th</a:t>
            </a:r>
            <a:r>
              <a:rPr lang="en-US" dirty="0"/>
              <a:t> He IC exposure (52 s, 200 kJ).</a:t>
            </a:r>
          </a:p>
          <a:p>
            <a:pPr marL="0" indent="0">
              <a:buNone/>
            </a:pPr>
            <a:r>
              <a:rPr lang="en-US" b="1" dirty="0"/>
              <a:t>However,</a:t>
            </a:r>
            <a:r>
              <a:rPr lang="en-US" dirty="0"/>
              <a:t> unexposed reference B sample eroded by </a:t>
            </a:r>
            <a:r>
              <a:rPr lang="en-US" b="1" dirty="0"/>
              <a:t>15 nm</a:t>
            </a:r>
            <a:r>
              <a:rPr lang="en-US" dirty="0"/>
              <a:t>.</a:t>
            </a:r>
          </a:p>
          <a:p>
            <a:pPr marL="0" indent="0">
              <a:buNone/>
            </a:pPr>
            <a:r>
              <a:rPr lang="en-US" b="1" dirty="0">
                <a:solidFill>
                  <a:srgbClr val="1F497D"/>
                </a:solidFill>
              </a:rPr>
              <a:t>Mixed B+W layers: </a:t>
            </a:r>
          </a:p>
          <a:p>
            <a:r>
              <a:rPr lang="en-US" dirty="0">
                <a:sym typeface="Wingdings" panose="05000000000000000000" pitchFamily="2" charset="2"/>
              </a:rPr>
              <a:t> Similar results for B+W layer erosion, with strong preferential erosion of B. </a:t>
            </a:r>
          </a:p>
          <a:p>
            <a:pPr marL="0" indent="0">
              <a:buNone/>
            </a:pPr>
            <a:r>
              <a:rPr lang="en-US" b="1" dirty="0">
                <a:solidFill>
                  <a:srgbClr val="1F497D"/>
                </a:solidFill>
              </a:rPr>
              <a:t>Layers containing B and D: </a:t>
            </a:r>
          </a:p>
          <a:p>
            <a:r>
              <a:rPr lang="en-US" dirty="0"/>
              <a:t>B content decreased on nearly all samples on average by </a:t>
            </a:r>
            <a:r>
              <a:rPr lang="en-US" b="1" dirty="0"/>
              <a:t>10 nm</a:t>
            </a:r>
            <a:r>
              <a:rPr lang="en-US" dirty="0"/>
              <a:t>, on unexposed </a:t>
            </a:r>
            <a:r>
              <a:rPr lang="en-US" b="1" dirty="0"/>
              <a:t>6 nm</a:t>
            </a:r>
            <a:r>
              <a:rPr lang="en-US" dirty="0"/>
              <a:t>.</a:t>
            </a:r>
          </a:p>
          <a:p>
            <a:pPr>
              <a:spcBef>
                <a:spcPts val="2400"/>
              </a:spcBef>
              <a:buFont typeface="Wingdings" panose="05000000000000000000" pitchFamily="2" charset="2"/>
              <a:buChar char="Ø"/>
            </a:pPr>
            <a:r>
              <a:rPr lang="en-US" b="1" dirty="0">
                <a:solidFill>
                  <a:srgbClr val="1F497D"/>
                </a:solidFill>
                <a:sym typeface="Wingdings" panose="05000000000000000000" pitchFamily="2" charset="2"/>
              </a:rPr>
              <a:t> Study stability of B layers under exposure to atmosphere. </a:t>
            </a:r>
          </a:p>
        </p:txBody>
      </p:sp>
    </p:spTree>
    <p:extLst>
      <p:ext uri="{BB962C8B-B14F-4D97-AF65-F5344CB8AC3E}">
        <p14:creationId xmlns:p14="http://schemas.microsoft.com/office/powerpoint/2010/main" val="2693830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C0BBBC4-10D1-DB49-B31F-F39B5DE586B9}"/>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91D48949-8339-1041-8390-D7159E9B2209}"/>
              </a:ext>
            </a:extLst>
          </p:cNvPr>
          <p:cNvSpPr>
            <a:spLocks noGrp="1"/>
          </p:cNvSpPr>
          <p:nvPr>
            <p:ph type="sldNum" sz="quarter" idx="12"/>
          </p:nvPr>
        </p:nvSpPr>
        <p:spPr/>
        <p:txBody>
          <a:bodyPr/>
          <a:lstStyle/>
          <a:p>
            <a:fld id="{6A6D9FA1-99C7-4910-8E32-B85D378B0060}" type="slidenum">
              <a:rPr lang="en-GB" smtClean="0">
                <a:solidFill>
                  <a:prstClr val="white"/>
                </a:solidFill>
              </a:rPr>
              <a:pPr/>
              <a:t>26</a:t>
            </a:fld>
            <a:endParaRPr lang="en-GB" dirty="0">
              <a:solidFill>
                <a:prstClr val="white"/>
              </a:solidFill>
            </a:endParaRPr>
          </a:p>
        </p:txBody>
      </p:sp>
      <p:sp>
        <p:nvSpPr>
          <p:cNvPr id="6" name="Title 1">
            <a:extLst>
              <a:ext uri="{FF2B5EF4-FFF2-40B4-BE49-F238E27FC236}">
                <a16:creationId xmlns:a16="http://schemas.microsoft.com/office/drawing/2014/main" id="{0BE39130-2179-214B-9C82-F3D798ECC491}"/>
              </a:ext>
            </a:extLst>
          </p:cNvPr>
          <p:cNvSpPr>
            <a:spLocks noGrp="1"/>
          </p:cNvSpPr>
          <p:nvPr>
            <p:ph type="title"/>
          </p:nvPr>
        </p:nvSpPr>
        <p:spPr>
          <a:xfrm>
            <a:off x="983432" y="192515"/>
            <a:ext cx="9451776" cy="457200"/>
          </a:xfrm>
        </p:spPr>
        <p:txBody>
          <a:bodyPr/>
          <a:lstStyle/>
          <a:p>
            <a:r>
              <a:rPr lang="en-US" dirty="0"/>
              <a:t>Development of deuterium content</a:t>
            </a:r>
          </a:p>
        </p:txBody>
      </p:sp>
      <p:grpSp>
        <p:nvGrpSpPr>
          <p:cNvPr id="7" name="Group 6">
            <a:extLst>
              <a:ext uri="{FF2B5EF4-FFF2-40B4-BE49-F238E27FC236}">
                <a16:creationId xmlns:a16="http://schemas.microsoft.com/office/drawing/2014/main" id="{A7B45585-C439-EC42-90DA-C4754C425FFB}"/>
              </a:ext>
            </a:extLst>
          </p:cNvPr>
          <p:cNvGrpSpPr/>
          <p:nvPr/>
        </p:nvGrpSpPr>
        <p:grpSpPr>
          <a:xfrm>
            <a:off x="2237919" y="1600329"/>
            <a:ext cx="6942801" cy="4356851"/>
            <a:chOff x="5269117" y="1077362"/>
            <a:chExt cx="6613450" cy="4128381"/>
          </a:xfrm>
        </p:grpSpPr>
        <p:pic>
          <p:nvPicPr>
            <p:cNvPr id="8" name="Picture 7" descr="A colorful lines on a white background&#10;&#10;Description automatically generated">
              <a:extLst>
                <a:ext uri="{FF2B5EF4-FFF2-40B4-BE49-F238E27FC236}">
                  <a16:creationId xmlns:a16="http://schemas.microsoft.com/office/drawing/2014/main" id="{511F4B60-2353-9841-81C3-6988120956B4}"/>
                </a:ext>
              </a:extLst>
            </p:cNvPr>
            <p:cNvPicPr>
              <a:picLocks noChangeAspect="1"/>
            </p:cNvPicPr>
            <p:nvPr/>
          </p:nvPicPr>
          <p:blipFill>
            <a:blip r:embed="rId2">
              <a:extLst>
                <a:ext uri="{28A0092B-C50C-407E-A947-70E740481C1C}">
                  <a14:useLocalDpi xmlns:a14="http://schemas.microsoft.com/office/drawing/2010/main" val="0"/>
                </a:ext>
              </a:extLst>
            </a:blip>
            <a:srcRect l="1369" t="5384" r="1094" b="2249"/>
            <a:stretch/>
          </p:blipFill>
          <p:spPr>
            <a:xfrm>
              <a:off x="5269117" y="1077362"/>
              <a:ext cx="6613450" cy="4128381"/>
            </a:xfrm>
            <a:prstGeom prst="rect">
              <a:avLst/>
            </a:prstGeom>
          </p:spPr>
        </p:pic>
        <p:sp>
          <p:nvSpPr>
            <p:cNvPr id="9" name="TextBox 8">
              <a:extLst>
                <a:ext uri="{FF2B5EF4-FFF2-40B4-BE49-F238E27FC236}">
                  <a16:creationId xmlns:a16="http://schemas.microsoft.com/office/drawing/2014/main" id="{1C7499C8-7A10-C342-9D6C-72AE8EAACF1F}"/>
                </a:ext>
              </a:extLst>
            </p:cNvPr>
            <p:cNvSpPr txBox="1"/>
            <p:nvPr/>
          </p:nvSpPr>
          <p:spPr>
            <a:xfrm rot="16200000">
              <a:off x="11217241" y="1165848"/>
              <a:ext cx="453970" cy="276999"/>
            </a:xfrm>
            <a:prstGeom prst="rect">
              <a:avLst/>
            </a:prstGeom>
            <a:noFill/>
          </p:spPr>
          <p:txBody>
            <a:bodyPr wrap="none" rtlCol="0">
              <a:spAutoFit/>
            </a:bodyPr>
            <a:lstStyle/>
            <a:p>
              <a:pPr algn="l"/>
              <a:r>
                <a:rPr lang="en-US" sz="1200" dirty="0"/>
                <a:t>60%</a:t>
              </a:r>
            </a:p>
          </p:txBody>
        </p:sp>
        <p:sp>
          <p:nvSpPr>
            <p:cNvPr id="10" name="TextBox 9">
              <a:extLst>
                <a:ext uri="{FF2B5EF4-FFF2-40B4-BE49-F238E27FC236}">
                  <a16:creationId xmlns:a16="http://schemas.microsoft.com/office/drawing/2014/main" id="{854CECE5-FDAC-8D47-A3EB-4738D73CA847}"/>
                </a:ext>
              </a:extLst>
            </p:cNvPr>
            <p:cNvSpPr txBox="1"/>
            <p:nvPr/>
          </p:nvSpPr>
          <p:spPr>
            <a:xfrm rot="19051237">
              <a:off x="5967417" y="1332518"/>
              <a:ext cx="958480" cy="461665"/>
            </a:xfrm>
            <a:prstGeom prst="rect">
              <a:avLst/>
            </a:prstGeom>
            <a:noFill/>
          </p:spPr>
          <p:txBody>
            <a:bodyPr wrap="square" rtlCol="0">
              <a:spAutoFit/>
            </a:bodyPr>
            <a:lstStyle/>
            <a:p>
              <a:pPr algn="ctr"/>
              <a:r>
                <a:rPr lang="en-US" sz="1200" dirty="0"/>
                <a:t>1</a:t>
              </a:r>
              <a:r>
                <a:rPr lang="en-US" sz="1200" baseline="30000" dirty="0"/>
                <a:t>st</a:t>
              </a:r>
              <a:r>
                <a:rPr lang="en-US" sz="1200" dirty="0"/>
                <a:t> exposure </a:t>
              </a:r>
            </a:p>
            <a:p>
              <a:pPr algn="ctr"/>
              <a:r>
                <a:rPr lang="en-US" sz="1200" dirty="0"/>
                <a:t>(GDC, He)</a:t>
              </a:r>
              <a:endParaRPr lang="en-US" sz="1200" b="1" dirty="0"/>
            </a:p>
          </p:txBody>
        </p:sp>
        <p:sp>
          <p:nvSpPr>
            <p:cNvPr id="11" name="TextBox 10">
              <a:extLst>
                <a:ext uri="{FF2B5EF4-FFF2-40B4-BE49-F238E27FC236}">
                  <a16:creationId xmlns:a16="http://schemas.microsoft.com/office/drawing/2014/main" id="{230679A7-8A71-0142-8328-DEBC63B551F9}"/>
                </a:ext>
              </a:extLst>
            </p:cNvPr>
            <p:cNvSpPr txBox="1"/>
            <p:nvPr/>
          </p:nvSpPr>
          <p:spPr>
            <a:xfrm rot="19051237">
              <a:off x="6739375" y="1332518"/>
              <a:ext cx="958480" cy="646331"/>
            </a:xfrm>
            <a:prstGeom prst="rect">
              <a:avLst/>
            </a:prstGeom>
            <a:noFill/>
          </p:spPr>
          <p:txBody>
            <a:bodyPr wrap="square" rtlCol="0">
              <a:spAutoFit/>
            </a:bodyPr>
            <a:lstStyle/>
            <a:p>
              <a:pPr algn="ctr"/>
              <a:r>
                <a:rPr lang="en-US" sz="1200" dirty="0"/>
                <a:t>4</a:t>
              </a:r>
              <a:r>
                <a:rPr lang="en-US" sz="1200" baseline="30000" dirty="0"/>
                <a:t>th </a:t>
              </a:r>
              <a:r>
                <a:rPr lang="en-US" sz="1200" dirty="0"/>
                <a:t>exposure (GDC, H</a:t>
              </a:r>
              <a:r>
                <a:rPr lang="en-US" sz="1200" baseline="-25000" dirty="0"/>
                <a:t>2</a:t>
              </a:r>
              <a:r>
                <a:rPr lang="en-US" sz="1200" dirty="0"/>
                <a:t>)</a:t>
              </a:r>
            </a:p>
            <a:p>
              <a:pPr algn="ctr"/>
              <a:endParaRPr lang="en-US" sz="1200" b="1" dirty="0"/>
            </a:p>
          </p:txBody>
        </p:sp>
        <p:sp>
          <p:nvSpPr>
            <p:cNvPr id="12" name="TextBox 11">
              <a:extLst>
                <a:ext uri="{FF2B5EF4-FFF2-40B4-BE49-F238E27FC236}">
                  <a16:creationId xmlns:a16="http://schemas.microsoft.com/office/drawing/2014/main" id="{29D25987-024B-124B-AC99-2B78E2A17267}"/>
                </a:ext>
              </a:extLst>
            </p:cNvPr>
            <p:cNvSpPr txBox="1"/>
            <p:nvPr/>
          </p:nvSpPr>
          <p:spPr>
            <a:xfrm rot="19051237">
              <a:off x="7511332" y="1332517"/>
              <a:ext cx="1035135" cy="461665"/>
            </a:xfrm>
            <a:prstGeom prst="rect">
              <a:avLst/>
            </a:prstGeom>
            <a:noFill/>
          </p:spPr>
          <p:txBody>
            <a:bodyPr wrap="square" rtlCol="0">
              <a:spAutoFit/>
            </a:bodyPr>
            <a:lstStyle/>
            <a:p>
              <a:pPr algn="ctr"/>
              <a:r>
                <a:rPr lang="en-US" sz="1200" dirty="0"/>
                <a:t>2</a:t>
              </a:r>
              <a:r>
                <a:rPr lang="en-US" sz="1200" baseline="30000" dirty="0"/>
                <a:t>nd </a:t>
              </a:r>
              <a:r>
                <a:rPr lang="en-US" sz="1200" dirty="0"/>
                <a:t>exposure (IC, He)</a:t>
              </a:r>
            </a:p>
          </p:txBody>
        </p:sp>
        <p:sp>
          <p:nvSpPr>
            <p:cNvPr id="13" name="TextBox 12">
              <a:extLst>
                <a:ext uri="{FF2B5EF4-FFF2-40B4-BE49-F238E27FC236}">
                  <a16:creationId xmlns:a16="http://schemas.microsoft.com/office/drawing/2014/main" id="{32C36E53-6998-4044-BF5E-A724AF51097E}"/>
                </a:ext>
              </a:extLst>
            </p:cNvPr>
            <p:cNvSpPr txBox="1"/>
            <p:nvPr/>
          </p:nvSpPr>
          <p:spPr>
            <a:xfrm rot="19051237">
              <a:off x="8262773" y="1325412"/>
              <a:ext cx="958480" cy="461665"/>
            </a:xfrm>
            <a:prstGeom prst="rect">
              <a:avLst/>
            </a:prstGeom>
            <a:noFill/>
          </p:spPr>
          <p:txBody>
            <a:bodyPr wrap="square" rtlCol="0">
              <a:spAutoFit/>
            </a:bodyPr>
            <a:lstStyle/>
            <a:p>
              <a:pPr algn="ctr"/>
              <a:r>
                <a:rPr lang="en-US" sz="1200" dirty="0"/>
                <a:t>3</a:t>
              </a:r>
              <a:r>
                <a:rPr lang="en-US" sz="1200" baseline="30000" dirty="0"/>
                <a:t>rd</a:t>
              </a:r>
              <a:r>
                <a:rPr lang="en-US" sz="1200" dirty="0"/>
                <a:t> exposure (IC, H</a:t>
              </a:r>
              <a:r>
                <a:rPr lang="en-US" sz="1200" baseline="-25000" dirty="0"/>
                <a:t>2</a:t>
              </a:r>
              <a:r>
                <a:rPr lang="en-US" sz="1200" dirty="0"/>
                <a:t>)</a:t>
              </a:r>
            </a:p>
          </p:txBody>
        </p:sp>
        <p:sp>
          <p:nvSpPr>
            <p:cNvPr id="14" name="TextBox 13">
              <a:extLst>
                <a:ext uri="{FF2B5EF4-FFF2-40B4-BE49-F238E27FC236}">
                  <a16:creationId xmlns:a16="http://schemas.microsoft.com/office/drawing/2014/main" id="{318EDA6F-F792-654A-A760-6F203F0CD9E4}"/>
                </a:ext>
              </a:extLst>
            </p:cNvPr>
            <p:cNvSpPr txBox="1"/>
            <p:nvPr/>
          </p:nvSpPr>
          <p:spPr>
            <a:xfrm rot="19051237">
              <a:off x="8869616" y="1332517"/>
              <a:ext cx="1035135" cy="461665"/>
            </a:xfrm>
            <a:prstGeom prst="rect">
              <a:avLst/>
            </a:prstGeom>
            <a:noFill/>
          </p:spPr>
          <p:txBody>
            <a:bodyPr wrap="square" rtlCol="0">
              <a:spAutoFit/>
            </a:bodyPr>
            <a:lstStyle/>
            <a:p>
              <a:pPr algn="ctr"/>
              <a:r>
                <a:rPr lang="en-US" sz="1200" dirty="0"/>
                <a:t>5</a:t>
              </a:r>
              <a:r>
                <a:rPr lang="en-US" sz="1200" baseline="30000" dirty="0"/>
                <a:t>th</a:t>
              </a:r>
              <a:r>
                <a:rPr lang="en-US" sz="1200" dirty="0"/>
                <a:t> exposure (IC, He)</a:t>
              </a:r>
            </a:p>
          </p:txBody>
        </p:sp>
        <p:sp>
          <p:nvSpPr>
            <p:cNvPr id="15" name="TextBox 14">
              <a:extLst>
                <a:ext uri="{FF2B5EF4-FFF2-40B4-BE49-F238E27FC236}">
                  <a16:creationId xmlns:a16="http://schemas.microsoft.com/office/drawing/2014/main" id="{13445257-9AA3-7042-932E-E16D5BBACA5E}"/>
                </a:ext>
              </a:extLst>
            </p:cNvPr>
            <p:cNvSpPr txBox="1"/>
            <p:nvPr/>
          </p:nvSpPr>
          <p:spPr>
            <a:xfrm rot="19051237">
              <a:off x="9524203" y="1327813"/>
              <a:ext cx="958480" cy="461665"/>
            </a:xfrm>
            <a:prstGeom prst="rect">
              <a:avLst/>
            </a:prstGeom>
            <a:noFill/>
          </p:spPr>
          <p:txBody>
            <a:bodyPr wrap="square" rtlCol="0">
              <a:spAutoFit/>
            </a:bodyPr>
            <a:lstStyle/>
            <a:p>
              <a:pPr algn="ctr"/>
              <a:r>
                <a:rPr lang="en-US" sz="1200" dirty="0"/>
                <a:t>6</a:t>
              </a:r>
              <a:r>
                <a:rPr lang="en-US" sz="1200" baseline="30000" dirty="0"/>
                <a:t>th</a:t>
              </a:r>
              <a:r>
                <a:rPr lang="en-US" sz="1200" dirty="0"/>
                <a:t> exposure (IC, He)</a:t>
              </a:r>
            </a:p>
          </p:txBody>
        </p:sp>
        <p:sp>
          <p:nvSpPr>
            <p:cNvPr id="16" name="TextBox 15">
              <a:extLst>
                <a:ext uri="{FF2B5EF4-FFF2-40B4-BE49-F238E27FC236}">
                  <a16:creationId xmlns:a16="http://schemas.microsoft.com/office/drawing/2014/main" id="{B93CE2D4-B78E-254B-B933-A97D49FFD67F}"/>
                </a:ext>
              </a:extLst>
            </p:cNvPr>
            <p:cNvSpPr txBox="1"/>
            <p:nvPr/>
          </p:nvSpPr>
          <p:spPr>
            <a:xfrm rot="19051237">
              <a:off x="10155136" y="1330702"/>
              <a:ext cx="958480" cy="461665"/>
            </a:xfrm>
            <a:prstGeom prst="rect">
              <a:avLst/>
            </a:prstGeom>
            <a:noFill/>
          </p:spPr>
          <p:txBody>
            <a:bodyPr wrap="square" rtlCol="0">
              <a:spAutoFit/>
            </a:bodyPr>
            <a:lstStyle/>
            <a:p>
              <a:pPr algn="ctr"/>
              <a:r>
                <a:rPr lang="en-US" sz="1200" dirty="0"/>
                <a:t>7</a:t>
              </a:r>
              <a:r>
                <a:rPr lang="en-US" sz="1200" baseline="30000" dirty="0"/>
                <a:t>th</a:t>
              </a:r>
              <a:r>
                <a:rPr lang="en-US" sz="1200" dirty="0"/>
                <a:t> exposure (IC, H</a:t>
              </a:r>
              <a:r>
                <a:rPr lang="en-US" sz="1200" baseline="-25000" dirty="0"/>
                <a:t>2</a:t>
              </a:r>
              <a:r>
                <a:rPr lang="en-US" sz="1200" dirty="0"/>
                <a:t>)</a:t>
              </a:r>
            </a:p>
          </p:txBody>
        </p:sp>
        <p:sp>
          <p:nvSpPr>
            <p:cNvPr id="17" name="TextBox 16">
              <a:extLst>
                <a:ext uri="{FF2B5EF4-FFF2-40B4-BE49-F238E27FC236}">
                  <a16:creationId xmlns:a16="http://schemas.microsoft.com/office/drawing/2014/main" id="{F72CAADD-877A-4840-9F99-963D3BDABB2A}"/>
                </a:ext>
              </a:extLst>
            </p:cNvPr>
            <p:cNvSpPr txBox="1"/>
            <p:nvPr/>
          </p:nvSpPr>
          <p:spPr>
            <a:xfrm>
              <a:off x="10924086" y="1576373"/>
              <a:ext cx="958480" cy="276999"/>
            </a:xfrm>
            <a:prstGeom prst="rect">
              <a:avLst/>
            </a:prstGeom>
            <a:noFill/>
          </p:spPr>
          <p:txBody>
            <a:bodyPr wrap="square" rtlCol="0">
              <a:spAutoFit/>
            </a:bodyPr>
            <a:lstStyle/>
            <a:p>
              <a:pPr algn="ctr"/>
              <a:r>
                <a:rPr lang="en-US" sz="1200" dirty="0"/>
                <a:t>Unexposed</a:t>
              </a:r>
            </a:p>
          </p:txBody>
        </p:sp>
      </p:grpSp>
      <p:sp>
        <p:nvSpPr>
          <p:cNvPr id="18" name="Content Placeholder 2">
            <a:extLst>
              <a:ext uri="{FF2B5EF4-FFF2-40B4-BE49-F238E27FC236}">
                <a16:creationId xmlns:a16="http://schemas.microsoft.com/office/drawing/2014/main" id="{A8EBB64D-3F09-CC4B-B580-8F7B043BF41B}"/>
              </a:ext>
            </a:extLst>
          </p:cNvPr>
          <p:cNvSpPr txBox="1">
            <a:spLocks/>
          </p:cNvSpPr>
          <p:nvPr/>
        </p:nvSpPr>
        <p:spPr>
          <a:xfrm>
            <a:off x="609600" y="836712"/>
            <a:ext cx="11103024" cy="5688632"/>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1F497D"/>
                </a:solidFill>
                <a:sym typeface="Wingdings" panose="05000000000000000000" pitchFamily="2" charset="2"/>
              </a:rPr>
              <a:t>Pre- and post-exposure analysis with IBA: </a:t>
            </a:r>
          </a:p>
          <a:p>
            <a:r>
              <a:rPr lang="en-US" dirty="0">
                <a:sym typeface="Wingdings" panose="05000000000000000000" pitchFamily="2" charset="2"/>
              </a:rPr>
              <a:t>Nuclear reaction analysis (NRA) - </a:t>
            </a:r>
            <a:r>
              <a:rPr lang="de-DE" dirty="0">
                <a:latin typeface="+mj-lt"/>
                <a:ea typeface="Georgia" panose="02040502050405020303" pitchFamily="18" charset="0"/>
              </a:rPr>
              <a:t>3 MeV </a:t>
            </a:r>
            <a:r>
              <a:rPr lang="de-DE" baseline="30000" dirty="0">
                <a:latin typeface="+mj-lt"/>
                <a:ea typeface="Georgia" panose="02040502050405020303" pitchFamily="18" charset="0"/>
              </a:rPr>
              <a:t>3</a:t>
            </a:r>
            <a:r>
              <a:rPr lang="de-DE" dirty="0">
                <a:latin typeface="+mj-lt"/>
                <a:ea typeface="Georgia" panose="02040502050405020303" pitchFamily="18" charset="0"/>
              </a:rPr>
              <a:t>He</a:t>
            </a:r>
            <a:r>
              <a:rPr lang="de-DE" baseline="30000" dirty="0">
                <a:latin typeface="+mj-lt"/>
                <a:ea typeface="Georgia" panose="02040502050405020303" pitchFamily="18" charset="0"/>
              </a:rPr>
              <a:t>2+</a:t>
            </a:r>
            <a:r>
              <a:rPr lang="de-DE" dirty="0">
                <a:latin typeface="+mj-lt"/>
                <a:ea typeface="Georgia" panose="02040502050405020303" pitchFamily="18" charset="0"/>
              </a:rPr>
              <a:t> beam </a:t>
            </a:r>
            <a:endParaRPr lang="en-US" dirty="0">
              <a:latin typeface="+mj-lt"/>
              <a:sym typeface="Wingdings" panose="05000000000000000000" pitchFamily="2" charset="2"/>
            </a:endParaRPr>
          </a:p>
        </p:txBody>
      </p:sp>
    </p:spTree>
    <p:extLst>
      <p:ext uri="{BB962C8B-B14F-4D97-AF65-F5344CB8AC3E}">
        <p14:creationId xmlns:p14="http://schemas.microsoft.com/office/powerpoint/2010/main" val="2422907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CF9967E-8A0F-384B-9D24-8CD0712CD688}"/>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74673F86-E688-4D47-BA3F-ACE1210E0A48}"/>
              </a:ext>
            </a:extLst>
          </p:cNvPr>
          <p:cNvSpPr>
            <a:spLocks noGrp="1"/>
          </p:cNvSpPr>
          <p:nvPr>
            <p:ph type="sldNum" sz="quarter" idx="12"/>
          </p:nvPr>
        </p:nvSpPr>
        <p:spPr/>
        <p:txBody>
          <a:bodyPr/>
          <a:lstStyle/>
          <a:p>
            <a:fld id="{6A6D9FA1-99C7-4910-8E32-B85D378B0060}" type="slidenum">
              <a:rPr lang="en-GB" smtClean="0">
                <a:solidFill>
                  <a:prstClr val="white"/>
                </a:solidFill>
              </a:rPr>
              <a:pPr/>
              <a:t>27</a:t>
            </a:fld>
            <a:endParaRPr lang="en-GB" dirty="0">
              <a:solidFill>
                <a:prstClr val="white"/>
              </a:solidFill>
            </a:endParaRPr>
          </a:p>
        </p:txBody>
      </p:sp>
      <p:sp>
        <p:nvSpPr>
          <p:cNvPr id="6" name="Title 1">
            <a:extLst>
              <a:ext uri="{FF2B5EF4-FFF2-40B4-BE49-F238E27FC236}">
                <a16:creationId xmlns:a16="http://schemas.microsoft.com/office/drawing/2014/main" id="{C09234CA-E3A4-0948-B5E9-6C0C8CDC80AD}"/>
              </a:ext>
            </a:extLst>
          </p:cNvPr>
          <p:cNvSpPr>
            <a:spLocks noGrp="1"/>
          </p:cNvSpPr>
          <p:nvPr>
            <p:ph type="title"/>
          </p:nvPr>
        </p:nvSpPr>
        <p:spPr>
          <a:xfrm>
            <a:off x="983432" y="192515"/>
            <a:ext cx="9451776" cy="457200"/>
          </a:xfrm>
        </p:spPr>
        <p:txBody>
          <a:bodyPr/>
          <a:lstStyle/>
          <a:p>
            <a:r>
              <a:rPr lang="en-US" dirty="0"/>
              <a:t>Comparison of RFEA data with sample erosion</a:t>
            </a:r>
          </a:p>
        </p:txBody>
      </p:sp>
      <p:sp>
        <p:nvSpPr>
          <p:cNvPr id="7" name="TextBox 6">
            <a:extLst>
              <a:ext uri="{FF2B5EF4-FFF2-40B4-BE49-F238E27FC236}">
                <a16:creationId xmlns:a16="http://schemas.microsoft.com/office/drawing/2014/main" id="{D72E669E-3DE1-D44C-847E-92BEAE33F6FB}"/>
              </a:ext>
            </a:extLst>
          </p:cNvPr>
          <p:cNvSpPr txBox="1"/>
          <p:nvPr/>
        </p:nvSpPr>
        <p:spPr>
          <a:xfrm>
            <a:off x="914608" y="4605238"/>
            <a:ext cx="3730179" cy="400110"/>
          </a:xfrm>
          <a:prstGeom prst="rect">
            <a:avLst/>
          </a:prstGeom>
          <a:noFill/>
        </p:spPr>
        <p:txBody>
          <a:bodyPr wrap="square" rtlCol="0">
            <a:spAutoFit/>
          </a:bodyPr>
          <a:lstStyle/>
          <a:p>
            <a:pPr algn="l"/>
            <a:r>
              <a:rPr lang="en-US" sz="2000" dirty="0">
                <a:solidFill>
                  <a:schemeClr val="tx1">
                    <a:lumMod val="65000"/>
                    <a:lumOff val="35000"/>
                  </a:schemeClr>
                </a:solidFill>
              </a:rPr>
              <a:t>K. </a:t>
            </a:r>
            <a:r>
              <a:rPr lang="en-US" sz="2000" dirty="0" err="1">
                <a:solidFill>
                  <a:schemeClr val="tx1">
                    <a:lumMod val="65000"/>
                    <a:lumOff val="35000"/>
                  </a:schemeClr>
                </a:solidFill>
              </a:rPr>
              <a:t>Crombé</a:t>
            </a:r>
            <a:r>
              <a:rPr lang="en-US" sz="2000" dirty="0">
                <a:solidFill>
                  <a:schemeClr val="tx1">
                    <a:lumMod val="65000"/>
                    <a:lumOff val="35000"/>
                  </a:schemeClr>
                </a:solidFill>
              </a:rPr>
              <a:t> et al., IAEA FEC (2023) </a:t>
            </a:r>
          </a:p>
        </p:txBody>
      </p:sp>
      <p:sp>
        <p:nvSpPr>
          <p:cNvPr id="8" name="TextBox 7">
            <a:extLst>
              <a:ext uri="{FF2B5EF4-FFF2-40B4-BE49-F238E27FC236}">
                <a16:creationId xmlns:a16="http://schemas.microsoft.com/office/drawing/2014/main" id="{CB1A4B2D-A033-5545-8F90-399E8319344E}"/>
              </a:ext>
            </a:extLst>
          </p:cNvPr>
          <p:cNvSpPr txBox="1"/>
          <p:nvPr/>
        </p:nvSpPr>
        <p:spPr>
          <a:xfrm>
            <a:off x="464870" y="5032250"/>
            <a:ext cx="5735960" cy="830997"/>
          </a:xfrm>
          <a:prstGeom prst="rect">
            <a:avLst/>
          </a:prstGeom>
          <a:noFill/>
        </p:spPr>
        <p:txBody>
          <a:bodyPr wrap="square" rtlCol="0">
            <a:spAutoFit/>
          </a:bodyPr>
          <a:lstStyle/>
          <a:p>
            <a:r>
              <a:rPr lang="en-US" sz="2400" dirty="0"/>
              <a:t>Obtained sputtering erosion rates at 3 A: 0.12 – 0.13 nm/h </a:t>
            </a:r>
          </a:p>
        </p:txBody>
      </p:sp>
      <p:pic>
        <p:nvPicPr>
          <p:cNvPr id="9" name="Picture 8" descr="A graph of a number of points&#10;&#10;Description automatically generated with medium confidence">
            <a:extLst>
              <a:ext uri="{FF2B5EF4-FFF2-40B4-BE49-F238E27FC236}">
                <a16:creationId xmlns:a16="http://schemas.microsoft.com/office/drawing/2014/main" id="{EA804981-D087-DA49-BAB7-8154608E8120}"/>
              </a:ext>
            </a:extLst>
          </p:cNvPr>
          <p:cNvPicPr>
            <a:picLocks noChangeAspect="1"/>
          </p:cNvPicPr>
          <p:nvPr/>
        </p:nvPicPr>
        <p:blipFill rotWithShape="1">
          <a:blip r:embed="rId3">
            <a:extLst>
              <a:ext uri="{28A0092B-C50C-407E-A947-70E740481C1C}">
                <a14:useLocalDpi xmlns:a14="http://schemas.microsoft.com/office/drawing/2010/main" val="0"/>
              </a:ext>
            </a:extLst>
          </a:blip>
          <a:srcRect l="1635" t="2535" r="2338" b="1536"/>
          <a:stretch/>
        </p:blipFill>
        <p:spPr>
          <a:xfrm>
            <a:off x="685233" y="1724798"/>
            <a:ext cx="3697590" cy="2921220"/>
          </a:xfrm>
          <a:prstGeom prst="rect">
            <a:avLst/>
          </a:prstGeom>
        </p:spPr>
      </p:pic>
      <p:sp>
        <p:nvSpPr>
          <p:cNvPr id="10" name="Content Placeholder 12">
            <a:extLst>
              <a:ext uri="{FF2B5EF4-FFF2-40B4-BE49-F238E27FC236}">
                <a16:creationId xmlns:a16="http://schemas.microsoft.com/office/drawing/2014/main" id="{9F73217E-E0DF-DF4E-960F-FB411938545C}"/>
              </a:ext>
            </a:extLst>
          </p:cNvPr>
          <p:cNvSpPr>
            <a:spLocks noGrp="1"/>
          </p:cNvSpPr>
          <p:nvPr>
            <p:ph idx="1"/>
          </p:nvPr>
        </p:nvSpPr>
        <p:spPr>
          <a:xfrm>
            <a:off x="5840076" y="1242312"/>
            <a:ext cx="5872548" cy="5283031"/>
          </a:xfrm>
        </p:spPr>
        <p:txBody>
          <a:bodyPr/>
          <a:lstStyle/>
          <a:p>
            <a:pPr marL="0" indent="0">
              <a:buNone/>
            </a:pPr>
            <a:r>
              <a:rPr lang="en-US" dirty="0"/>
              <a:t>Experimental erosion data on B+D layers:</a:t>
            </a:r>
          </a:p>
          <a:p>
            <a:pPr marL="0" indent="0">
              <a:buNone/>
            </a:pPr>
            <a:r>
              <a:rPr lang="en-US" dirty="0"/>
              <a:t>Exposure duration 3 h</a:t>
            </a:r>
          </a:p>
          <a:p>
            <a:pPr marL="0" indent="0">
              <a:buNone/>
            </a:pPr>
            <a:r>
              <a:rPr lang="en-US" dirty="0"/>
              <a:t>First results, data collected in March</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spcBef>
                <a:spcPts val="1800"/>
              </a:spcBef>
              <a:buNone/>
            </a:pPr>
            <a:r>
              <a:rPr lang="en-US" dirty="0">
                <a:sym typeface="Wingdings" panose="05000000000000000000" pitchFamily="2" charset="2"/>
              </a:rPr>
              <a:t> Erosion rates roughly 40 times higher</a:t>
            </a:r>
            <a:endParaRPr lang="en-US" dirty="0"/>
          </a:p>
        </p:txBody>
      </p:sp>
      <p:sp>
        <p:nvSpPr>
          <p:cNvPr id="11" name="TextBox 6">
            <a:extLst>
              <a:ext uri="{FF2B5EF4-FFF2-40B4-BE49-F238E27FC236}">
                <a16:creationId xmlns:a16="http://schemas.microsoft.com/office/drawing/2014/main" id="{66699DC4-4198-3747-B41C-2E10ED5F01B4}"/>
              </a:ext>
            </a:extLst>
          </p:cNvPr>
          <p:cNvSpPr txBox="1"/>
          <p:nvPr/>
        </p:nvSpPr>
        <p:spPr>
          <a:xfrm>
            <a:off x="9741462" y="4045875"/>
            <a:ext cx="2247818" cy="400110"/>
          </a:xfrm>
          <a:prstGeom prst="rect">
            <a:avLst/>
          </a:prstGeom>
          <a:noFill/>
        </p:spPr>
        <p:txBody>
          <a:bodyPr wrap="square" rtlCol="0">
            <a:spAutoFit/>
          </a:bodyPr>
          <a:lstStyle/>
          <a:p>
            <a:pPr algn="l"/>
            <a:r>
              <a:rPr lang="en-US" sz="2000" dirty="0">
                <a:solidFill>
                  <a:schemeClr val="tx1">
                    <a:lumMod val="65000"/>
                    <a:lumOff val="35000"/>
                  </a:schemeClr>
                </a:solidFill>
              </a:rPr>
              <a:t>Credit: A. </a:t>
            </a:r>
            <a:r>
              <a:rPr lang="en-US" sz="2000" dirty="0" err="1">
                <a:solidFill>
                  <a:schemeClr val="tx1">
                    <a:lumMod val="65000"/>
                    <a:lumOff val="35000"/>
                  </a:schemeClr>
                </a:solidFill>
              </a:rPr>
              <a:t>Bäckman</a:t>
            </a:r>
            <a:endParaRPr lang="en-US" sz="2000" dirty="0">
              <a:solidFill>
                <a:schemeClr val="tx1">
                  <a:lumMod val="65000"/>
                  <a:lumOff val="35000"/>
                </a:schemeClr>
              </a:solidFill>
            </a:endParaRPr>
          </a:p>
        </p:txBody>
      </p:sp>
      <p:graphicFrame>
        <p:nvGraphicFramePr>
          <p:cNvPr id="12" name="Content Placeholder 3">
            <a:extLst>
              <a:ext uri="{FF2B5EF4-FFF2-40B4-BE49-F238E27FC236}">
                <a16:creationId xmlns:a16="http://schemas.microsoft.com/office/drawing/2014/main" id="{F0290B31-6113-C34A-B5F4-11442074F8F7}"/>
              </a:ext>
            </a:extLst>
          </p:cNvPr>
          <p:cNvGraphicFramePr>
            <a:graphicFrameLocks/>
          </p:cNvGraphicFramePr>
          <p:nvPr>
            <p:extLst>
              <p:ext uri="{D42A27DB-BD31-4B8C-83A1-F6EECF244321}">
                <p14:modId xmlns:p14="http://schemas.microsoft.com/office/powerpoint/2010/main" val="3011676064"/>
              </p:ext>
            </p:extLst>
          </p:nvPr>
        </p:nvGraphicFramePr>
        <p:xfrm>
          <a:off x="5884995" y="2670517"/>
          <a:ext cx="5136966" cy="1375358"/>
        </p:xfrm>
        <a:graphic>
          <a:graphicData uri="http://schemas.openxmlformats.org/drawingml/2006/table">
            <a:tbl>
              <a:tblPr firstCol="1" bandRow="1"/>
              <a:tblGrid>
                <a:gridCol w="2057406">
                  <a:extLst>
                    <a:ext uri="{9D8B030D-6E8A-4147-A177-3AD203B41FA5}">
                      <a16:colId xmlns:a16="http://schemas.microsoft.com/office/drawing/2014/main" val="3041775144"/>
                    </a:ext>
                  </a:extLst>
                </a:gridCol>
                <a:gridCol w="3079560">
                  <a:extLst>
                    <a:ext uri="{9D8B030D-6E8A-4147-A177-3AD203B41FA5}">
                      <a16:colId xmlns:a16="http://schemas.microsoft.com/office/drawing/2014/main" val="2926223275"/>
                    </a:ext>
                  </a:extLst>
                </a:gridCol>
              </a:tblGrid>
              <a:tr h="434454">
                <a:tc>
                  <a:txBody>
                    <a:bodyPr/>
                    <a:lstStyle/>
                    <a:p>
                      <a:pPr algn="just" fontAlgn="t" latinLnBrk="1">
                        <a:lnSpc>
                          <a:spcPct val="115000"/>
                        </a:lnSpc>
                        <a:spcBef>
                          <a:spcPts val="0"/>
                        </a:spcBef>
                        <a:spcAft>
                          <a:spcPts val="1000"/>
                        </a:spcAft>
                      </a:pPr>
                      <a:r>
                        <a:rPr lang="en-US" sz="2400" b="0" i="0" u="none" strike="noStrike" kern="100" dirty="0">
                          <a:solidFill>
                            <a:srgbClr val="000000"/>
                          </a:solidFill>
                          <a:effectLst/>
                          <a:latin typeface="Calibri Light" panose="020F0302020204030204" pitchFamily="34" charset="0"/>
                          <a:ea typeface="DengXian" panose="02010600030101010101" pitchFamily="2" charset="-122"/>
                          <a:cs typeface="Calibri Light" panose="020F0302020204030204" pitchFamily="34" charset="0"/>
                        </a:rPr>
                        <a:t>GDC at 3A</a:t>
                      </a:r>
                      <a:endParaRPr lang="en-US" sz="2400" b="0" i="0" u="none" strike="noStrike" dirty="0">
                        <a:effectLst/>
                        <a:latin typeface="Calibri Light" panose="020F0302020204030204" pitchFamily="34" charset="0"/>
                        <a:cs typeface="Calibri Light" panose="020F0302020204030204" pitchFamily="34" charset="0"/>
                      </a:endParaRPr>
                    </a:p>
                  </a:txBody>
                  <a:tcPr marL="70439" marR="70439" marT="978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latinLnBrk="1">
                        <a:lnSpc>
                          <a:spcPct val="115000"/>
                        </a:lnSpc>
                        <a:spcBef>
                          <a:spcPts val="0"/>
                        </a:spcBef>
                        <a:spcAft>
                          <a:spcPts val="1000"/>
                        </a:spcAft>
                      </a:pPr>
                      <a:r>
                        <a:rPr lang="en-US" sz="2400" b="0" i="0" u="none" strike="noStrike" dirty="0">
                          <a:effectLst/>
                          <a:latin typeface="Calibri Light" panose="020F0302020204030204" pitchFamily="34" charset="0"/>
                          <a:cs typeface="Calibri Light" panose="020F0302020204030204" pitchFamily="34" charset="0"/>
                        </a:rPr>
                        <a:t>Erosion rate [nm/h]</a:t>
                      </a:r>
                    </a:p>
                  </a:txBody>
                  <a:tcPr marL="93919" marR="93919" marT="46960" marB="4696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8666202"/>
                  </a:ext>
                </a:extLst>
              </a:tr>
              <a:tr h="316872">
                <a:tc>
                  <a:txBody>
                    <a:bodyPr/>
                    <a:lstStyle/>
                    <a:p>
                      <a:pPr algn="just" fontAlgn="t" latinLnBrk="1">
                        <a:lnSpc>
                          <a:spcPct val="115000"/>
                        </a:lnSpc>
                        <a:spcBef>
                          <a:spcPts val="0"/>
                        </a:spcBef>
                        <a:spcAft>
                          <a:spcPts val="1000"/>
                        </a:spcAft>
                      </a:pPr>
                      <a:r>
                        <a:rPr lang="en-US" sz="2400" b="0" i="0" u="none" strike="noStrike" dirty="0">
                          <a:effectLst/>
                          <a:latin typeface="Calibri Light" panose="020F0302020204030204" pitchFamily="34" charset="0"/>
                          <a:cs typeface="Calibri Light" panose="020F0302020204030204" pitchFamily="34" charset="0"/>
                        </a:rPr>
                        <a:t>Sample I</a:t>
                      </a:r>
                    </a:p>
                  </a:txBody>
                  <a:tcPr marL="70439" marR="70439" marT="978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6E6F4"/>
                    </a:solidFill>
                  </a:tcPr>
                </a:tc>
                <a:tc>
                  <a:txBody>
                    <a:bodyPr/>
                    <a:lstStyle/>
                    <a:p>
                      <a:pPr algn="ctr" fontAlgn="t" latinLnBrk="1">
                        <a:lnSpc>
                          <a:spcPct val="115000"/>
                        </a:lnSpc>
                        <a:spcBef>
                          <a:spcPts val="0"/>
                        </a:spcBef>
                        <a:spcAft>
                          <a:spcPts val="1000"/>
                        </a:spcAft>
                      </a:pPr>
                      <a:r>
                        <a:rPr lang="en-US" sz="2400" b="0" i="0" u="none" strike="noStrike" dirty="0">
                          <a:effectLst/>
                          <a:latin typeface="Calibri Light" panose="020F0302020204030204" pitchFamily="34" charset="0"/>
                          <a:cs typeface="Calibri Light" panose="020F0302020204030204" pitchFamily="34" charset="0"/>
                        </a:rPr>
                        <a:t>5</a:t>
                      </a:r>
                    </a:p>
                  </a:txBody>
                  <a:tcPr marL="70439" marR="70439" marT="978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6E6F4"/>
                    </a:solidFill>
                  </a:tcPr>
                </a:tc>
                <a:extLst>
                  <a:ext uri="{0D108BD9-81ED-4DB2-BD59-A6C34878D82A}">
                    <a16:rowId xmlns:a16="http://schemas.microsoft.com/office/drawing/2014/main" val="3053610770"/>
                  </a:ext>
                </a:extLst>
              </a:tr>
              <a:tr h="326599">
                <a:tc>
                  <a:txBody>
                    <a:bodyPr/>
                    <a:lstStyle/>
                    <a:p>
                      <a:pPr marL="0" marR="0" lvl="0" indent="0" algn="just" defTabSz="685800" rtl="0" eaLnBrk="1" fontAlgn="auto" latinLnBrk="1" hangingPunct="1">
                        <a:lnSpc>
                          <a:spcPct val="115000"/>
                        </a:lnSpc>
                        <a:spcBef>
                          <a:spcPts val="0"/>
                        </a:spcBef>
                        <a:spcAft>
                          <a:spcPts val="1000"/>
                        </a:spcAft>
                        <a:buClrTx/>
                        <a:buSzTx/>
                        <a:buFontTx/>
                        <a:buNone/>
                        <a:tabLst/>
                        <a:defRPr/>
                      </a:pPr>
                      <a:r>
                        <a:rPr lang="en-US" sz="2400" b="0" i="0" u="none" strike="noStrike" dirty="0">
                          <a:effectLst/>
                          <a:latin typeface="Calibri Light" panose="020F0302020204030204" pitchFamily="34" charset="0"/>
                          <a:cs typeface="Calibri Light" panose="020F0302020204030204" pitchFamily="34" charset="0"/>
                        </a:rPr>
                        <a:t>Sample II</a:t>
                      </a:r>
                    </a:p>
                  </a:txBody>
                  <a:tcPr marL="67834" marR="678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t" latinLnBrk="1">
                        <a:lnSpc>
                          <a:spcPct val="115000"/>
                        </a:lnSpc>
                        <a:spcBef>
                          <a:spcPts val="0"/>
                        </a:spcBef>
                        <a:spcAft>
                          <a:spcPts val="1000"/>
                        </a:spcAft>
                      </a:pPr>
                      <a:r>
                        <a:rPr lang="en-US" sz="2400" b="0" i="0" u="none" strike="noStrike" dirty="0">
                          <a:effectLst/>
                          <a:latin typeface="Calibri Light" panose="020F0302020204030204" pitchFamily="34" charset="0"/>
                          <a:cs typeface="Calibri Light" panose="020F0302020204030204" pitchFamily="34" charset="0"/>
                        </a:rPr>
                        <a:t>5</a:t>
                      </a:r>
                    </a:p>
                  </a:txBody>
                  <a:tcPr marL="70439" marR="70439" marT="978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3388186"/>
                  </a:ext>
                </a:extLst>
              </a:tr>
            </a:tbl>
          </a:graphicData>
        </a:graphic>
      </p:graphicFrame>
      <p:sp>
        <p:nvSpPr>
          <p:cNvPr id="13" name="Textfeld 7">
            <a:extLst>
              <a:ext uri="{FF2B5EF4-FFF2-40B4-BE49-F238E27FC236}">
                <a16:creationId xmlns:a16="http://schemas.microsoft.com/office/drawing/2014/main" id="{BC63549E-E29C-DB4B-8FE6-30497BDB97DC}"/>
              </a:ext>
            </a:extLst>
          </p:cNvPr>
          <p:cNvSpPr txBox="1"/>
          <p:nvPr/>
        </p:nvSpPr>
        <p:spPr>
          <a:xfrm>
            <a:off x="825624" y="804366"/>
            <a:ext cx="5014452" cy="830997"/>
          </a:xfrm>
          <a:prstGeom prst="rect">
            <a:avLst/>
          </a:prstGeom>
          <a:noFill/>
        </p:spPr>
        <p:txBody>
          <a:bodyPr wrap="square" rtlCol="0">
            <a:spAutoFit/>
          </a:bodyPr>
          <a:lstStyle/>
          <a:p>
            <a:r>
              <a:rPr lang="en-US" sz="2400" b="1" dirty="0"/>
              <a:t>H</a:t>
            </a:r>
            <a:r>
              <a:rPr lang="en-US" sz="2400" b="1" baseline="-25000" dirty="0"/>
              <a:t>2 </a:t>
            </a:r>
            <a:r>
              <a:rPr lang="en-US" sz="2400" b="1" dirty="0"/>
              <a:t>GDC plasma</a:t>
            </a:r>
          </a:p>
          <a:p>
            <a:r>
              <a:rPr lang="en-GB" sz="2400" dirty="0"/>
              <a:t>RFEA measurements:</a:t>
            </a:r>
          </a:p>
        </p:txBody>
      </p:sp>
      <p:sp>
        <p:nvSpPr>
          <p:cNvPr id="14" name="Textfeld 9">
            <a:extLst>
              <a:ext uri="{FF2B5EF4-FFF2-40B4-BE49-F238E27FC236}">
                <a16:creationId xmlns:a16="http://schemas.microsoft.com/office/drawing/2014/main" id="{09C7DF5D-D884-0642-9EC2-933EC9433A67}"/>
              </a:ext>
            </a:extLst>
          </p:cNvPr>
          <p:cNvSpPr txBox="1"/>
          <p:nvPr/>
        </p:nvSpPr>
        <p:spPr>
          <a:xfrm>
            <a:off x="3031660" y="5839528"/>
            <a:ext cx="5616831" cy="461665"/>
          </a:xfrm>
          <a:prstGeom prst="rect">
            <a:avLst/>
          </a:prstGeom>
          <a:noFill/>
        </p:spPr>
        <p:txBody>
          <a:bodyPr wrap="square" rtlCol="0">
            <a:spAutoFit/>
          </a:bodyPr>
          <a:lstStyle/>
          <a:p>
            <a:pPr marL="457200" indent="-457200" algn="l">
              <a:buFont typeface="Wingdings" panose="05000000000000000000" pitchFamily="2" charset="2"/>
              <a:buChar char="Ø"/>
            </a:pPr>
            <a:r>
              <a:rPr lang="en-GB" sz="2400" b="1" dirty="0"/>
              <a:t>Possibly due to impurities in plasma</a:t>
            </a:r>
          </a:p>
        </p:txBody>
      </p:sp>
    </p:spTree>
    <p:extLst>
      <p:ext uri="{BB962C8B-B14F-4D97-AF65-F5344CB8AC3E}">
        <p14:creationId xmlns:p14="http://schemas.microsoft.com/office/powerpoint/2010/main" val="3633240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5C32259-547B-9F44-9562-D462479033FE}"/>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A443DB10-EFEA-A147-BFA2-B0969DED9B47}"/>
              </a:ext>
            </a:extLst>
          </p:cNvPr>
          <p:cNvSpPr>
            <a:spLocks noGrp="1"/>
          </p:cNvSpPr>
          <p:nvPr>
            <p:ph type="sldNum" sz="quarter" idx="12"/>
          </p:nvPr>
        </p:nvSpPr>
        <p:spPr/>
        <p:txBody>
          <a:bodyPr/>
          <a:lstStyle/>
          <a:p>
            <a:fld id="{6A6D9FA1-99C7-4910-8E32-B85D378B0060}" type="slidenum">
              <a:rPr lang="en-GB" smtClean="0">
                <a:solidFill>
                  <a:prstClr val="white"/>
                </a:solidFill>
              </a:rPr>
              <a:pPr/>
              <a:t>28</a:t>
            </a:fld>
            <a:endParaRPr lang="en-GB" dirty="0">
              <a:solidFill>
                <a:prstClr val="white"/>
              </a:solidFill>
            </a:endParaRPr>
          </a:p>
        </p:txBody>
      </p:sp>
      <p:sp>
        <p:nvSpPr>
          <p:cNvPr id="6" name="Title 1">
            <a:extLst>
              <a:ext uri="{FF2B5EF4-FFF2-40B4-BE49-F238E27FC236}">
                <a16:creationId xmlns:a16="http://schemas.microsoft.com/office/drawing/2014/main" id="{3D786620-3115-0D40-800B-D83579B1EED1}"/>
              </a:ext>
            </a:extLst>
          </p:cNvPr>
          <p:cNvSpPr>
            <a:spLocks noGrp="1"/>
          </p:cNvSpPr>
          <p:nvPr>
            <p:ph type="title"/>
          </p:nvPr>
        </p:nvSpPr>
        <p:spPr>
          <a:xfrm>
            <a:off x="983432" y="192515"/>
            <a:ext cx="9451776" cy="457200"/>
          </a:xfrm>
        </p:spPr>
        <p:txBody>
          <a:bodyPr/>
          <a:lstStyle/>
          <a:p>
            <a:r>
              <a:rPr lang="en-US" dirty="0"/>
              <a:t>TOMAS contribution to W7-X boronization studies</a:t>
            </a:r>
          </a:p>
        </p:txBody>
      </p:sp>
      <p:sp>
        <p:nvSpPr>
          <p:cNvPr id="7" name="Content Placeholder 2">
            <a:extLst>
              <a:ext uri="{FF2B5EF4-FFF2-40B4-BE49-F238E27FC236}">
                <a16:creationId xmlns:a16="http://schemas.microsoft.com/office/drawing/2014/main" id="{AF360AD8-5CBC-2249-9187-CB406266B28A}"/>
              </a:ext>
            </a:extLst>
          </p:cNvPr>
          <p:cNvSpPr>
            <a:spLocks noGrp="1"/>
          </p:cNvSpPr>
          <p:nvPr>
            <p:ph idx="1"/>
          </p:nvPr>
        </p:nvSpPr>
        <p:spPr>
          <a:xfrm>
            <a:off x="648596" y="1654114"/>
            <a:ext cx="7021689" cy="2943622"/>
          </a:xfrm>
        </p:spPr>
        <p:txBody>
          <a:bodyPr>
            <a:normAutofit/>
          </a:bodyPr>
          <a:lstStyle/>
          <a:p>
            <a:pPr marL="0" indent="0">
              <a:buNone/>
            </a:pPr>
            <a:r>
              <a:rPr lang="en-US" sz="2000" dirty="0"/>
              <a:t>Samples (9 of each species provided by W7-X team) -&gt; polished</a:t>
            </a:r>
          </a:p>
          <a:p>
            <a:r>
              <a:rPr lang="en-US" sz="2000" dirty="0"/>
              <a:t>Pure W </a:t>
            </a:r>
          </a:p>
          <a:p>
            <a:pPr lvl="1">
              <a:buFont typeface="Wingdings" pitchFamily="2" charset="2"/>
              <a:buChar char="Ø"/>
            </a:pPr>
            <a:r>
              <a:rPr lang="en-US" sz="1600" dirty="0"/>
              <a:t>annealed</a:t>
            </a:r>
          </a:p>
          <a:p>
            <a:pPr lvl="1">
              <a:buFont typeface="Wingdings" pitchFamily="2" charset="2"/>
              <a:buChar char="Ø"/>
            </a:pPr>
            <a:r>
              <a:rPr lang="en-US" sz="1600" dirty="0"/>
              <a:t>issues with surface roughness - &gt; replaced by FZJ samples (only 7)</a:t>
            </a:r>
          </a:p>
          <a:p>
            <a:pPr lvl="1">
              <a:buFont typeface="Wingdings" pitchFamily="2" charset="2"/>
              <a:buChar char="Ø"/>
            </a:pPr>
            <a:r>
              <a:rPr lang="en-US" sz="1600" dirty="0"/>
              <a:t>coated ~ 100 nm (similar to previous case)</a:t>
            </a:r>
          </a:p>
          <a:p>
            <a:r>
              <a:rPr lang="en-US" sz="2000" dirty="0"/>
              <a:t>W95Ni3.5Cu1.5</a:t>
            </a:r>
          </a:p>
          <a:p>
            <a:r>
              <a:rPr lang="en-US" sz="2000" dirty="0"/>
              <a:t>W97Ni2Fe1</a:t>
            </a:r>
          </a:p>
          <a:p>
            <a:r>
              <a:rPr lang="en-US" sz="2000" dirty="0"/>
              <a:t>W95Ni3.5Fe1.5</a:t>
            </a:r>
          </a:p>
        </p:txBody>
      </p:sp>
      <p:pic>
        <p:nvPicPr>
          <p:cNvPr id="8" name="Picture 7">
            <a:extLst>
              <a:ext uri="{FF2B5EF4-FFF2-40B4-BE49-F238E27FC236}">
                <a16:creationId xmlns:a16="http://schemas.microsoft.com/office/drawing/2014/main" id="{0E2D865F-C7A3-FA43-9580-E9675904A2D4}"/>
              </a:ext>
            </a:extLst>
          </p:cNvPr>
          <p:cNvPicPr>
            <a:picLocks noChangeAspect="1"/>
          </p:cNvPicPr>
          <p:nvPr/>
        </p:nvPicPr>
        <p:blipFill>
          <a:blip r:embed="rId2"/>
          <a:stretch>
            <a:fillRect/>
          </a:stretch>
        </p:blipFill>
        <p:spPr>
          <a:xfrm>
            <a:off x="8601108" y="680141"/>
            <a:ext cx="3333710" cy="2503551"/>
          </a:xfrm>
          <a:prstGeom prst="rect">
            <a:avLst/>
          </a:prstGeom>
        </p:spPr>
      </p:pic>
      <p:sp>
        <p:nvSpPr>
          <p:cNvPr id="9" name="Content Placeholder 2">
            <a:extLst>
              <a:ext uri="{FF2B5EF4-FFF2-40B4-BE49-F238E27FC236}">
                <a16:creationId xmlns:a16="http://schemas.microsoft.com/office/drawing/2014/main" id="{487FB6EE-C9C8-884E-9025-F73096C49F5C}"/>
              </a:ext>
            </a:extLst>
          </p:cNvPr>
          <p:cNvSpPr txBox="1">
            <a:spLocks/>
          </p:cNvSpPr>
          <p:nvPr/>
        </p:nvSpPr>
        <p:spPr>
          <a:xfrm>
            <a:off x="631150" y="1227881"/>
            <a:ext cx="7021689"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b="1" dirty="0"/>
              <a:t>Samples preparation and analysis</a:t>
            </a:r>
          </a:p>
        </p:txBody>
      </p:sp>
      <p:sp>
        <p:nvSpPr>
          <p:cNvPr id="10" name="Foliennummernplatzhalter 3">
            <a:extLst>
              <a:ext uri="{FF2B5EF4-FFF2-40B4-BE49-F238E27FC236}">
                <a16:creationId xmlns:a16="http://schemas.microsoft.com/office/drawing/2014/main" id="{D0E430D7-0B9F-4A43-BE31-CD96D5B971EA}"/>
              </a:ext>
            </a:extLst>
          </p:cNvPr>
          <p:cNvSpPr txBox="1">
            <a:spLocks/>
          </p:cNvSpPr>
          <p:nvPr/>
        </p:nvSpPr>
        <p:spPr>
          <a:xfrm>
            <a:off x="263352" y="6211269"/>
            <a:ext cx="5554938" cy="240328"/>
          </a:xfrm>
          <a:prstGeom prst="rect">
            <a:avLst/>
          </a:prstGeom>
        </p:spPr>
        <p:txBody>
          <a:bodyPr vert="horz" lIns="0" tIns="0" rIns="0" bIns="0" rtlCol="0" anchor="t" anchorCtr="0">
            <a:noAutofit/>
          </a:bodyPr>
          <a:lstStyle>
            <a:defPPr>
              <a:defRPr lang="en-US"/>
            </a:defPPr>
            <a:lvl1pPr marL="0" algn="l"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 Houben, A. </a:t>
            </a:r>
            <a:r>
              <a:rPr lang="de-DE" dirty="0" err="1"/>
              <a:t>Adriaens</a:t>
            </a:r>
            <a:endParaRPr lang="de-DE" dirty="0"/>
          </a:p>
        </p:txBody>
      </p:sp>
      <p:pic>
        <p:nvPicPr>
          <p:cNvPr id="11" name="Picture 10">
            <a:extLst>
              <a:ext uri="{FF2B5EF4-FFF2-40B4-BE49-F238E27FC236}">
                <a16:creationId xmlns:a16="http://schemas.microsoft.com/office/drawing/2014/main" id="{02509096-DFEC-524A-B71D-843359E3DB9E}"/>
              </a:ext>
            </a:extLst>
          </p:cNvPr>
          <p:cNvPicPr>
            <a:picLocks noChangeAspect="1"/>
          </p:cNvPicPr>
          <p:nvPr/>
        </p:nvPicPr>
        <p:blipFill>
          <a:blip r:embed="rId3"/>
          <a:stretch>
            <a:fillRect/>
          </a:stretch>
        </p:blipFill>
        <p:spPr>
          <a:xfrm>
            <a:off x="9083528" y="3628467"/>
            <a:ext cx="2368870" cy="2482528"/>
          </a:xfrm>
          <a:prstGeom prst="rect">
            <a:avLst/>
          </a:prstGeom>
        </p:spPr>
      </p:pic>
      <p:sp>
        <p:nvSpPr>
          <p:cNvPr id="12" name="Content Placeholder 2">
            <a:extLst>
              <a:ext uri="{FF2B5EF4-FFF2-40B4-BE49-F238E27FC236}">
                <a16:creationId xmlns:a16="http://schemas.microsoft.com/office/drawing/2014/main" id="{0A2ABFA8-6FDB-0F44-A9E6-AA95FD54813B}"/>
              </a:ext>
            </a:extLst>
          </p:cNvPr>
          <p:cNvSpPr txBox="1">
            <a:spLocks/>
          </p:cNvSpPr>
          <p:nvPr/>
        </p:nvSpPr>
        <p:spPr>
          <a:xfrm>
            <a:off x="666042" y="4471495"/>
            <a:ext cx="7021689" cy="1687688"/>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sz="2000" dirty="0"/>
              <a:t>Sample surface characterization (coated pure W samples)</a:t>
            </a:r>
          </a:p>
          <a:p>
            <a:r>
              <a:rPr lang="en-US" sz="2000" dirty="0"/>
              <a:t>Boron coating thickness by FIB/SEM </a:t>
            </a:r>
          </a:p>
          <a:p>
            <a:r>
              <a:rPr lang="en-US" sz="2000" dirty="0"/>
              <a:t>Boron coating density by IBA</a:t>
            </a:r>
          </a:p>
          <a:p>
            <a:r>
              <a:rPr lang="en-US" sz="2000" dirty="0"/>
              <a:t>Profilometry (on exposed samples) -&gt; additionally</a:t>
            </a:r>
          </a:p>
        </p:txBody>
      </p:sp>
      <p:sp>
        <p:nvSpPr>
          <p:cNvPr id="13" name="Rectangle 12">
            <a:extLst>
              <a:ext uri="{FF2B5EF4-FFF2-40B4-BE49-F238E27FC236}">
                <a16:creationId xmlns:a16="http://schemas.microsoft.com/office/drawing/2014/main" id="{B55637AF-7663-7F4E-8A8B-C00FA09BD444}"/>
              </a:ext>
            </a:extLst>
          </p:cNvPr>
          <p:cNvSpPr/>
          <p:nvPr/>
        </p:nvSpPr>
        <p:spPr>
          <a:xfrm>
            <a:off x="3040821" y="5902994"/>
            <a:ext cx="5199500" cy="369332"/>
          </a:xfrm>
          <a:prstGeom prst="rect">
            <a:avLst/>
          </a:prstGeom>
        </p:spPr>
        <p:txBody>
          <a:bodyPr wrap="none">
            <a:spAutoFit/>
          </a:bodyPr>
          <a:lstStyle/>
          <a:p>
            <a:r>
              <a:rPr lang="en-US" dirty="0"/>
              <a:t>Exposure with W mask without active sample heating</a:t>
            </a:r>
          </a:p>
        </p:txBody>
      </p:sp>
      <p:sp>
        <p:nvSpPr>
          <p:cNvPr id="14" name="Content Placeholder 2">
            <a:extLst>
              <a:ext uri="{FF2B5EF4-FFF2-40B4-BE49-F238E27FC236}">
                <a16:creationId xmlns:a16="http://schemas.microsoft.com/office/drawing/2014/main" id="{ADA4F22A-5EEB-6944-8BDF-283297E4E7EE}"/>
              </a:ext>
            </a:extLst>
          </p:cNvPr>
          <p:cNvSpPr txBox="1">
            <a:spLocks/>
          </p:cNvSpPr>
          <p:nvPr/>
        </p:nvSpPr>
        <p:spPr>
          <a:xfrm>
            <a:off x="631149" y="770681"/>
            <a:ext cx="7021689"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b="1" dirty="0"/>
              <a:t>ICWC operation at future W actively cooled divertor</a:t>
            </a:r>
          </a:p>
        </p:txBody>
      </p:sp>
    </p:spTree>
    <p:extLst>
      <p:ext uri="{BB962C8B-B14F-4D97-AF65-F5344CB8AC3E}">
        <p14:creationId xmlns:p14="http://schemas.microsoft.com/office/powerpoint/2010/main" val="1753223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60B9FCC-124D-1B48-8D89-581F4C0212F3}"/>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3CA1C779-C252-DC4A-B127-98CBAFB7626B}"/>
              </a:ext>
            </a:extLst>
          </p:cNvPr>
          <p:cNvSpPr>
            <a:spLocks noGrp="1"/>
          </p:cNvSpPr>
          <p:nvPr>
            <p:ph type="sldNum" sz="quarter" idx="12"/>
          </p:nvPr>
        </p:nvSpPr>
        <p:spPr/>
        <p:txBody>
          <a:bodyPr/>
          <a:lstStyle/>
          <a:p>
            <a:fld id="{6A6D9FA1-99C7-4910-8E32-B85D378B0060}" type="slidenum">
              <a:rPr lang="en-GB" smtClean="0">
                <a:solidFill>
                  <a:prstClr val="white"/>
                </a:solidFill>
              </a:rPr>
              <a:pPr/>
              <a:t>29</a:t>
            </a:fld>
            <a:endParaRPr lang="en-GB" dirty="0">
              <a:solidFill>
                <a:prstClr val="white"/>
              </a:solidFill>
            </a:endParaRPr>
          </a:p>
        </p:txBody>
      </p:sp>
      <p:sp>
        <p:nvSpPr>
          <p:cNvPr id="6" name="Title 1">
            <a:extLst>
              <a:ext uri="{FF2B5EF4-FFF2-40B4-BE49-F238E27FC236}">
                <a16:creationId xmlns:a16="http://schemas.microsoft.com/office/drawing/2014/main" id="{372A1FAD-EE84-9F43-BA00-2B65A97E9311}"/>
              </a:ext>
            </a:extLst>
          </p:cNvPr>
          <p:cNvSpPr>
            <a:spLocks noGrp="1"/>
          </p:cNvSpPr>
          <p:nvPr>
            <p:ph type="title"/>
          </p:nvPr>
        </p:nvSpPr>
        <p:spPr>
          <a:xfrm>
            <a:off x="983432" y="192515"/>
            <a:ext cx="9451776" cy="457200"/>
          </a:xfrm>
        </p:spPr>
        <p:txBody>
          <a:bodyPr/>
          <a:lstStyle/>
          <a:p>
            <a:r>
              <a:rPr lang="en-US" dirty="0"/>
              <a:t>TOMAS contribution to W7-X boronization studies</a:t>
            </a:r>
          </a:p>
        </p:txBody>
      </p:sp>
      <p:sp>
        <p:nvSpPr>
          <p:cNvPr id="7" name="Content Placeholder 2">
            <a:extLst>
              <a:ext uri="{FF2B5EF4-FFF2-40B4-BE49-F238E27FC236}">
                <a16:creationId xmlns:a16="http://schemas.microsoft.com/office/drawing/2014/main" id="{BF5ADC6F-B1B1-614E-AE7A-12E0FCE38405}"/>
              </a:ext>
            </a:extLst>
          </p:cNvPr>
          <p:cNvSpPr txBox="1">
            <a:spLocks/>
          </p:cNvSpPr>
          <p:nvPr/>
        </p:nvSpPr>
        <p:spPr>
          <a:xfrm>
            <a:off x="532113" y="1536383"/>
            <a:ext cx="958273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b="1" dirty="0"/>
              <a:t>Plasma characterization and exposure parameter selection</a:t>
            </a:r>
          </a:p>
        </p:txBody>
      </p:sp>
      <p:sp>
        <p:nvSpPr>
          <p:cNvPr id="8" name="Foliennummernplatzhalter 3">
            <a:extLst>
              <a:ext uri="{FF2B5EF4-FFF2-40B4-BE49-F238E27FC236}">
                <a16:creationId xmlns:a16="http://schemas.microsoft.com/office/drawing/2014/main" id="{F08A12F8-F099-7B4F-BA1B-B4D40F016DF2}"/>
              </a:ext>
            </a:extLst>
          </p:cNvPr>
          <p:cNvSpPr txBox="1">
            <a:spLocks/>
          </p:cNvSpPr>
          <p:nvPr/>
        </p:nvSpPr>
        <p:spPr>
          <a:xfrm>
            <a:off x="263352" y="6211269"/>
            <a:ext cx="5554938" cy="240328"/>
          </a:xfrm>
          <a:prstGeom prst="rect">
            <a:avLst/>
          </a:prstGeom>
        </p:spPr>
        <p:txBody>
          <a:bodyPr vert="horz" lIns="0" tIns="0" rIns="0" bIns="0" rtlCol="0" anchor="t" anchorCtr="0">
            <a:noAutofit/>
          </a:bodyPr>
          <a:lstStyle>
            <a:defPPr>
              <a:defRPr lang="en-US"/>
            </a:defPPr>
            <a:lvl1pPr marL="0" algn="l"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 Houben, A. </a:t>
            </a:r>
            <a:r>
              <a:rPr lang="de-DE" dirty="0" err="1"/>
              <a:t>Adriaens</a:t>
            </a:r>
            <a:endParaRPr lang="de-DE" dirty="0"/>
          </a:p>
        </p:txBody>
      </p:sp>
      <p:sp>
        <p:nvSpPr>
          <p:cNvPr id="9" name="Content Placeholder 2">
            <a:extLst>
              <a:ext uri="{FF2B5EF4-FFF2-40B4-BE49-F238E27FC236}">
                <a16:creationId xmlns:a16="http://schemas.microsoft.com/office/drawing/2014/main" id="{DC3BB98B-3CE9-6648-B6EA-A5072330C6C5}"/>
              </a:ext>
            </a:extLst>
          </p:cNvPr>
          <p:cNvSpPr txBox="1">
            <a:spLocks/>
          </p:cNvSpPr>
          <p:nvPr/>
        </p:nvSpPr>
        <p:spPr>
          <a:xfrm>
            <a:off x="532113" y="2008575"/>
            <a:ext cx="8047443" cy="4463842"/>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dirty="0"/>
              <a:t>ICWC plasma parameters</a:t>
            </a:r>
          </a:p>
          <a:p>
            <a:pPr lvl="1">
              <a:buFont typeface="Wingdings" pitchFamily="2" charset="2"/>
              <a:buChar char="Ø"/>
            </a:pPr>
            <a:r>
              <a:rPr lang="en-US" dirty="0"/>
              <a:t>~ 40 MHz</a:t>
            </a:r>
          </a:p>
          <a:p>
            <a:pPr lvl="1">
              <a:buFont typeface="Wingdings" pitchFamily="2" charset="2"/>
              <a:buChar char="Ø"/>
            </a:pPr>
            <a:r>
              <a:rPr lang="en-US" dirty="0"/>
              <a:t>Input power of 1.5 kW, 3.5 kW and 5.5 kW (2 samples per exposure)</a:t>
            </a:r>
          </a:p>
          <a:p>
            <a:pPr lvl="1">
              <a:buFont typeface="Wingdings" pitchFamily="2" charset="2"/>
              <a:buChar char="Ø"/>
            </a:pPr>
            <a:r>
              <a:rPr lang="en-US" dirty="0"/>
              <a:t>Hydrogen neutral pressure of 1e-4 mbar</a:t>
            </a:r>
          </a:p>
          <a:p>
            <a:r>
              <a:rPr lang="en-US" dirty="0"/>
              <a:t>Estimation of plasma exposure time (modelling of erosion rates)</a:t>
            </a:r>
          </a:p>
          <a:p>
            <a:pPr lvl="1">
              <a:buFont typeface="Wingdings" pitchFamily="2" charset="2"/>
              <a:buChar char="Ø"/>
            </a:pPr>
            <a:r>
              <a:rPr lang="en-US" dirty="0"/>
              <a:t>Neutral particle energy distribution (ToF NPA)</a:t>
            </a:r>
          </a:p>
          <a:p>
            <a:pPr lvl="1">
              <a:buFont typeface="Wingdings" pitchFamily="2" charset="2"/>
              <a:buChar char="Ø"/>
            </a:pPr>
            <a:r>
              <a:rPr lang="en-US" dirty="0"/>
              <a:t>Ion energy distribution (RFEA + </a:t>
            </a:r>
            <a:r>
              <a:rPr lang="en-US" dirty="0" err="1"/>
              <a:t>Saha</a:t>
            </a:r>
            <a:r>
              <a:rPr lang="en-US" dirty="0"/>
              <a:t> equation) </a:t>
            </a:r>
          </a:p>
          <a:p>
            <a:r>
              <a:rPr lang="en-US" dirty="0"/>
              <a:t>Comparison with boron-coated graphite sample exposure</a:t>
            </a:r>
          </a:p>
          <a:p>
            <a:pPr lvl="1">
              <a:buFont typeface="Wingdings" pitchFamily="2" charset="2"/>
              <a:buChar char="Ø"/>
            </a:pPr>
            <a:r>
              <a:rPr lang="en-US" dirty="0"/>
              <a:t>Preliminary analysis -&gt; experimental erosion rates = 10-s * theoretical erosion rates</a:t>
            </a:r>
          </a:p>
        </p:txBody>
      </p:sp>
      <p:sp>
        <p:nvSpPr>
          <p:cNvPr id="10" name="Content Placeholder 2">
            <a:extLst>
              <a:ext uri="{FF2B5EF4-FFF2-40B4-BE49-F238E27FC236}">
                <a16:creationId xmlns:a16="http://schemas.microsoft.com/office/drawing/2014/main" id="{FDE9D34C-8DD3-A04B-9B57-B4405D5D8BA6}"/>
              </a:ext>
            </a:extLst>
          </p:cNvPr>
          <p:cNvSpPr txBox="1">
            <a:spLocks/>
          </p:cNvSpPr>
          <p:nvPr/>
        </p:nvSpPr>
        <p:spPr>
          <a:xfrm>
            <a:off x="746602" y="746364"/>
            <a:ext cx="9232776"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b="1" dirty="0"/>
              <a:t>Studies of ICWC influence on boronized wall at reduced (1.7/1.8 T) magnetic field operation</a:t>
            </a:r>
          </a:p>
        </p:txBody>
      </p:sp>
    </p:spTree>
    <p:extLst>
      <p:ext uri="{BB962C8B-B14F-4D97-AF65-F5344CB8AC3E}">
        <p14:creationId xmlns:p14="http://schemas.microsoft.com/office/powerpoint/2010/main" val="4202026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B93EAF8-4B7F-3A40-B6F9-E65AD2661309}"/>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3F9BFC01-E217-414C-B14A-07BAE05C1F0E}"/>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dirty="0">
              <a:solidFill>
                <a:prstClr val="white"/>
              </a:solidFill>
            </a:endParaRPr>
          </a:p>
        </p:txBody>
      </p:sp>
      <p:sp>
        <p:nvSpPr>
          <p:cNvPr id="6" name="Titel 1">
            <a:extLst>
              <a:ext uri="{FF2B5EF4-FFF2-40B4-BE49-F238E27FC236}">
                <a16:creationId xmlns:a16="http://schemas.microsoft.com/office/drawing/2014/main" id="{F3053F71-4E2B-1447-8EF0-0D55ED960908}"/>
              </a:ext>
            </a:extLst>
          </p:cNvPr>
          <p:cNvSpPr>
            <a:spLocks noGrp="1"/>
          </p:cNvSpPr>
          <p:nvPr>
            <p:ph type="title"/>
          </p:nvPr>
        </p:nvSpPr>
        <p:spPr>
          <a:xfrm>
            <a:off x="983432" y="192515"/>
            <a:ext cx="9451776" cy="457200"/>
          </a:xfrm>
        </p:spPr>
        <p:txBody>
          <a:bodyPr/>
          <a:lstStyle/>
          <a:p>
            <a:r>
              <a:rPr lang="de-DE" dirty="0" err="1"/>
              <a:t>Example</a:t>
            </a:r>
            <a:r>
              <a:rPr lang="de-DE" dirty="0"/>
              <a:t>: </a:t>
            </a:r>
            <a:r>
              <a:rPr lang="de-DE" dirty="0" err="1"/>
              <a:t>usage</a:t>
            </a:r>
            <a:r>
              <a:rPr lang="de-DE" dirty="0"/>
              <a:t> </a:t>
            </a:r>
            <a:r>
              <a:rPr lang="de-DE" dirty="0" err="1"/>
              <a:t>of</a:t>
            </a:r>
            <a:r>
              <a:rPr lang="de-DE" dirty="0"/>
              <a:t> LIBS to </a:t>
            </a:r>
            <a:r>
              <a:rPr lang="de-DE" dirty="0" err="1"/>
              <a:t>study</a:t>
            </a:r>
            <a:r>
              <a:rPr lang="de-DE" dirty="0"/>
              <a:t> B </a:t>
            </a:r>
            <a:r>
              <a:rPr lang="de-DE" dirty="0" err="1"/>
              <a:t>layers</a:t>
            </a:r>
            <a:r>
              <a:rPr lang="de-DE" dirty="0"/>
              <a:t> and D in </a:t>
            </a:r>
            <a:r>
              <a:rPr lang="de-DE" dirty="0" err="1"/>
              <a:t>boron</a:t>
            </a:r>
            <a:r>
              <a:rPr lang="de-DE" dirty="0"/>
              <a:t> </a:t>
            </a:r>
            <a:r>
              <a:rPr lang="de-DE" dirty="0" err="1"/>
              <a:t>layers</a:t>
            </a:r>
            <a:endParaRPr lang="de-DE" dirty="0"/>
          </a:p>
        </p:txBody>
      </p:sp>
      <p:sp>
        <p:nvSpPr>
          <p:cNvPr id="7" name="Inhaltsplatzhalter 2">
            <a:extLst>
              <a:ext uri="{FF2B5EF4-FFF2-40B4-BE49-F238E27FC236}">
                <a16:creationId xmlns:a16="http://schemas.microsoft.com/office/drawing/2014/main" id="{2387A789-1EB4-E74E-B6AA-24FB5E37C119}"/>
              </a:ext>
            </a:extLst>
          </p:cNvPr>
          <p:cNvSpPr>
            <a:spLocks noGrp="1"/>
          </p:cNvSpPr>
          <p:nvPr>
            <p:ph idx="1"/>
          </p:nvPr>
        </p:nvSpPr>
        <p:spPr>
          <a:xfrm>
            <a:off x="609600" y="836712"/>
            <a:ext cx="11103024" cy="3317845"/>
          </a:xfrm>
        </p:spPr>
        <p:txBody>
          <a:bodyPr/>
          <a:lstStyle/>
          <a:p>
            <a:r>
              <a:rPr lang="de-DE" dirty="0"/>
              <a:t>B-</a:t>
            </a:r>
            <a:r>
              <a:rPr lang="de-DE" dirty="0" err="1"/>
              <a:t>layer</a:t>
            </a:r>
            <a:r>
              <a:rPr lang="de-DE" dirty="0"/>
              <a:t> sample </a:t>
            </a:r>
            <a:r>
              <a:rPr lang="de-DE" dirty="0" err="1"/>
              <a:t>development</a:t>
            </a:r>
            <a:r>
              <a:rPr lang="de-DE" dirty="0"/>
              <a:t> in </a:t>
            </a:r>
            <a:r>
              <a:rPr lang="de-DE" dirty="0" err="1"/>
              <a:t>laboratories</a:t>
            </a:r>
            <a:r>
              <a:rPr lang="de-DE" dirty="0"/>
              <a:t> (not linear </a:t>
            </a:r>
            <a:r>
              <a:rPr lang="de-DE" dirty="0" err="1"/>
              <a:t>devices</a:t>
            </a:r>
            <a:r>
              <a:rPr lang="de-DE" dirty="0"/>
              <a:t>): </a:t>
            </a:r>
            <a:r>
              <a:rPr lang="de-DE" dirty="0" err="1"/>
              <a:t>under</a:t>
            </a:r>
            <a:r>
              <a:rPr lang="de-DE" dirty="0"/>
              <a:t> SP B</a:t>
            </a:r>
          </a:p>
          <a:p>
            <a:r>
              <a:rPr lang="de-DE" dirty="0"/>
              <a:t>LIBS </a:t>
            </a:r>
            <a:r>
              <a:rPr lang="de-DE" dirty="0" err="1"/>
              <a:t>qualification</a:t>
            </a:r>
            <a:r>
              <a:rPr lang="de-DE" dirty="0"/>
              <a:t> on </a:t>
            </a:r>
            <a:r>
              <a:rPr lang="de-DE" dirty="0" err="1"/>
              <a:t>thin</a:t>
            </a:r>
            <a:r>
              <a:rPr lang="de-DE" dirty="0"/>
              <a:t> B </a:t>
            </a:r>
            <a:r>
              <a:rPr lang="de-DE" dirty="0" err="1"/>
              <a:t>layers</a:t>
            </a:r>
            <a:r>
              <a:rPr lang="de-DE" dirty="0"/>
              <a:t> (</a:t>
            </a:r>
            <a:r>
              <a:rPr lang="de-DE" dirty="0" err="1"/>
              <a:t>technique</a:t>
            </a:r>
            <a:r>
              <a:rPr lang="de-DE" dirty="0"/>
              <a:t> </a:t>
            </a:r>
            <a:r>
              <a:rPr lang="de-DE" dirty="0" err="1"/>
              <a:t>development</a:t>
            </a:r>
            <a:r>
              <a:rPr lang="de-DE" dirty="0"/>
              <a:t>): </a:t>
            </a:r>
            <a:r>
              <a:rPr lang="de-DE" dirty="0" err="1"/>
              <a:t>under</a:t>
            </a:r>
            <a:r>
              <a:rPr lang="de-DE" dirty="0"/>
              <a:t> SP X </a:t>
            </a:r>
          </a:p>
          <a:p>
            <a:r>
              <a:rPr lang="de-DE" dirty="0"/>
              <a:t>W7-X </a:t>
            </a:r>
            <a:r>
              <a:rPr lang="de-DE" dirty="0" err="1"/>
              <a:t>samples</a:t>
            </a:r>
            <a:r>
              <a:rPr lang="de-DE" dirty="0"/>
              <a:t> </a:t>
            </a:r>
            <a:r>
              <a:rPr lang="de-DE" dirty="0" err="1"/>
              <a:t>during</a:t>
            </a:r>
            <a:r>
              <a:rPr lang="de-DE" dirty="0"/>
              <a:t> </a:t>
            </a:r>
            <a:r>
              <a:rPr lang="de-DE" dirty="0" err="1"/>
              <a:t>boronisation</a:t>
            </a:r>
            <a:r>
              <a:rPr lang="de-DE" dirty="0"/>
              <a:t> </a:t>
            </a:r>
            <a:r>
              <a:rPr lang="de-DE" dirty="0" err="1"/>
              <a:t>exposed</a:t>
            </a:r>
            <a:r>
              <a:rPr lang="de-DE" dirty="0"/>
              <a:t>: </a:t>
            </a:r>
            <a:r>
              <a:rPr lang="de-DE" dirty="0" err="1"/>
              <a:t>coordination</a:t>
            </a:r>
            <a:r>
              <a:rPr lang="de-DE" dirty="0"/>
              <a:t> via SP  F (</a:t>
            </a:r>
            <a:r>
              <a:rPr lang="de-DE" dirty="0" err="1"/>
              <a:t>contact</a:t>
            </a:r>
            <a:r>
              <a:rPr lang="de-DE" dirty="0"/>
              <a:t> </a:t>
            </a:r>
            <a:r>
              <a:rPr lang="de-DE" dirty="0" err="1"/>
              <a:t>person</a:t>
            </a:r>
            <a:r>
              <a:rPr lang="de-DE" dirty="0"/>
              <a:t> in </a:t>
            </a:r>
            <a:r>
              <a:rPr lang="de-DE" dirty="0" err="1"/>
              <a:t>boronisation</a:t>
            </a:r>
            <a:r>
              <a:rPr lang="de-DE" dirty="0"/>
              <a:t> </a:t>
            </a:r>
            <a:r>
              <a:rPr lang="de-DE" dirty="0" err="1"/>
              <a:t>experiments</a:t>
            </a:r>
            <a:r>
              <a:rPr lang="de-DE" dirty="0"/>
              <a:t> at W7-X) and WP W7X</a:t>
            </a:r>
          </a:p>
          <a:p>
            <a:r>
              <a:rPr lang="de-DE" dirty="0"/>
              <a:t>LIBS </a:t>
            </a:r>
            <a:r>
              <a:rPr lang="de-DE" dirty="0" err="1"/>
              <a:t>analysis</a:t>
            </a:r>
            <a:r>
              <a:rPr lang="de-DE" dirty="0"/>
              <a:t> </a:t>
            </a:r>
            <a:r>
              <a:rPr lang="de-DE" dirty="0" err="1"/>
              <a:t>of</a:t>
            </a:r>
            <a:r>
              <a:rPr lang="de-DE" dirty="0"/>
              <a:t> </a:t>
            </a:r>
            <a:r>
              <a:rPr lang="de-DE" dirty="0" err="1"/>
              <a:t>generic</a:t>
            </a:r>
            <a:r>
              <a:rPr lang="de-DE" dirty="0"/>
              <a:t> B </a:t>
            </a:r>
            <a:r>
              <a:rPr lang="de-DE" dirty="0" err="1"/>
              <a:t>layers</a:t>
            </a:r>
            <a:r>
              <a:rPr lang="de-DE" dirty="0"/>
              <a:t> </a:t>
            </a:r>
            <a:r>
              <a:rPr lang="de-DE" dirty="0" err="1"/>
              <a:t>exposed</a:t>
            </a:r>
            <a:r>
              <a:rPr lang="de-DE" dirty="0"/>
              <a:t> in </a:t>
            </a:r>
            <a:r>
              <a:rPr lang="de-DE" dirty="0" err="1"/>
              <a:t>tokamaks</a:t>
            </a:r>
            <a:r>
              <a:rPr lang="de-DE" dirty="0"/>
              <a:t> and </a:t>
            </a:r>
            <a:r>
              <a:rPr lang="de-DE" dirty="0" err="1"/>
              <a:t>stellarators</a:t>
            </a:r>
            <a:r>
              <a:rPr lang="de-DE" dirty="0"/>
              <a:t>: </a:t>
            </a:r>
            <a:r>
              <a:rPr lang="de-DE" dirty="0" err="1"/>
              <a:t>under</a:t>
            </a:r>
            <a:r>
              <a:rPr lang="de-DE" dirty="0"/>
              <a:t> SP B</a:t>
            </a:r>
          </a:p>
          <a:p>
            <a:r>
              <a:rPr lang="de-DE" dirty="0"/>
              <a:t>In-situ LIBS </a:t>
            </a:r>
            <a:r>
              <a:rPr lang="de-DE" dirty="0" err="1"/>
              <a:t>of</a:t>
            </a:r>
            <a:r>
              <a:rPr lang="de-DE" dirty="0"/>
              <a:t> B </a:t>
            </a:r>
            <a:r>
              <a:rPr lang="de-DE" dirty="0" err="1"/>
              <a:t>layer</a:t>
            </a:r>
            <a:r>
              <a:rPr lang="de-DE" dirty="0"/>
              <a:t> </a:t>
            </a:r>
            <a:r>
              <a:rPr lang="de-DE" dirty="0" err="1"/>
              <a:t>ertosion</a:t>
            </a:r>
            <a:r>
              <a:rPr lang="de-DE" dirty="0"/>
              <a:t> </a:t>
            </a:r>
            <a:r>
              <a:rPr lang="de-DE" dirty="0" err="1"/>
              <a:t>or</a:t>
            </a:r>
            <a:r>
              <a:rPr lang="de-DE" dirty="0"/>
              <a:t> </a:t>
            </a:r>
            <a:r>
              <a:rPr lang="de-DE" dirty="0" err="1"/>
              <a:t>properties</a:t>
            </a:r>
            <a:r>
              <a:rPr lang="de-DE" dirty="0"/>
              <a:t> in linear </a:t>
            </a:r>
            <a:r>
              <a:rPr lang="de-DE" dirty="0" err="1"/>
              <a:t>devices</a:t>
            </a:r>
            <a:r>
              <a:rPr lang="de-DE" dirty="0"/>
              <a:t>: </a:t>
            </a:r>
            <a:r>
              <a:rPr lang="de-DE" dirty="0" err="1"/>
              <a:t>under</a:t>
            </a:r>
            <a:r>
              <a:rPr lang="de-DE" dirty="0"/>
              <a:t> SP F2</a:t>
            </a:r>
          </a:p>
          <a:p>
            <a:r>
              <a:rPr lang="de-DE" dirty="0"/>
              <a:t>LIBS </a:t>
            </a:r>
            <a:r>
              <a:rPr lang="de-DE" dirty="0" err="1"/>
              <a:t>as</a:t>
            </a:r>
            <a:r>
              <a:rPr lang="de-DE" dirty="0"/>
              <a:t> </a:t>
            </a:r>
            <a:r>
              <a:rPr lang="de-DE" dirty="0" err="1"/>
              <a:t>part</a:t>
            </a:r>
            <a:r>
              <a:rPr lang="de-DE" dirty="0"/>
              <a:t> </a:t>
            </a:r>
            <a:r>
              <a:rPr lang="de-DE" dirty="0" err="1"/>
              <a:t>of</a:t>
            </a:r>
            <a:r>
              <a:rPr lang="de-DE" dirty="0"/>
              <a:t> TOMAS </a:t>
            </a:r>
            <a:r>
              <a:rPr lang="de-DE" dirty="0" err="1"/>
              <a:t>exploitation</a:t>
            </a:r>
            <a:r>
              <a:rPr lang="de-DE" dirty="0"/>
              <a:t>: </a:t>
            </a:r>
            <a:r>
              <a:rPr lang="de-DE" dirty="0" err="1"/>
              <a:t>under</a:t>
            </a:r>
            <a:r>
              <a:rPr lang="de-DE" dirty="0"/>
              <a:t> SP F2</a:t>
            </a:r>
          </a:p>
        </p:txBody>
      </p:sp>
      <p:sp>
        <p:nvSpPr>
          <p:cNvPr id="8" name="Textfeld 5">
            <a:extLst>
              <a:ext uri="{FF2B5EF4-FFF2-40B4-BE49-F238E27FC236}">
                <a16:creationId xmlns:a16="http://schemas.microsoft.com/office/drawing/2014/main" id="{6ECF0BA5-A102-0044-BB94-554C5E80E191}"/>
              </a:ext>
            </a:extLst>
          </p:cNvPr>
          <p:cNvSpPr txBox="1"/>
          <p:nvPr/>
        </p:nvSpPr>
        <p:spPr>
          <a:xfrm>
            <a:off x="825624" y="4373217"/>
            <a:ext cx="8061118" cy="1631216"/>
          </a:xfrm>
          <a:prstGeom prst="rect">
            <a:avLst/>
          </a:prstGeom>
          <a:noFill/>
        </p:spPr>
        <p:txBody>
          <a:bodyPr wrap="none" rtlCol="0">
            <a:spAutoFit/>
          </a:bodyPr>
          <a:lstStyle/>
          <a:p>
            <a:pPr algn="l"/>
            <a:r>
              <a:rPr lang="de-DE" sz="2000" b="1" dirty="0" err="1"/>
              <a:t>Complicated</a:t>
            </a:r>
            <a:r>
              <a:rPr lang="de-DE" sz="2000" b="1" dirty="0"/>
              <a:t>, but </a:t>
            </a:r>
            <a:r>
              <a:rPr lang="de-DE" sz="2000" b="1" dirty="0" err="1"/>
              <a:t>scheme</a:t>
            </a:r>
            <a:r>
              <a:rPr lang="de-DE" sz="2000" b="1" dirty="0"/>
              <a:t> </a:t>
            </a:r>
            <a:r>
              <a:rPr lang="de-DE" sz="2000" b="1" dirty="0" err="1"/>
              <a:t>worked</a:t>
            </a:r>
            <a:r>
              <a:rPr lang="de-DE" sz="2000" b="1" dirty="0"/>
              <a:t> </a:t>
            </a:r>
            <a:r>
              <a:rPr lang="de-DE" sz="2000" b="1" dirty="0" err="1"/>
              <a:t>for</a:t>
            </a:r>
            <a:r>
              <a:rPr lang="de-DE" sz="2000" b="1" dirty="0"/>
              <a:t> W, Be, </a:t>
            </a:r>
            <a:r>
              <a:rPr lang="de-DE" sz="2000" b="1" dirty="0" err="1"/>
              <a:t>steel</a:t>
            </a:r>
            <a:r>
              <a:rPr lang="de-DE" sz="2000" b="1" dirty="0"/>
              <a:t> ….</a:t>
            </a:r>
          </a:p>
          <a:p>
            <a:pPr algn="l"/>
            <a:r>
              <a:rPr lang="de-DE" sz="2000" b="1" dirty="0"/>
              <a:t>=&gt; </a:t>
            </a:r>
            <a:r>
              <a:rPr lang="de-DE" sz="2000" b="1" dirty="0" err="1"/>
              <a:t>Coordination</a:t>
            </a:r>
            <a:r>
              <a:rPr lang="de-DE" sz="2000" b="1" dirty="0"/>
              <a:t> and </a:t>
            </a:r>
            <a:r>
              <a:rPr lang="de-DE" sz="2000" b="1" dirty="0" err="1"/>
              <a:t>regular</a:t>
            </a:r>
            <a:r>
              <a:rPr lang="de-DE" sz="2000" b="1" dirty="0"/>
              <a:t> </a:t>
            </a:r>
            <a:r>
              <a:rPr lang="de-DE" sz="2000" b="1" dirty="0" err="1"/>
              <a:t>meetings</a:t>
            </a:r>
            <a:r>
              <a:rPr lang="de-DE" sz="2000" b="1" dirty="0"/>
              <a:t> </a:t>
            </a:r>
            <a:r>
              <a:rPr lang="de-DE" sz="2000" b="1" dirty="0" err="1"/>
              <a:t>needed</a:t>
            </a:r>
            <a:r>
              <a:rPr lang="de-DE" sz="2000" b="1" dirty="0"/>
              <a:t> to </a:t>
            </a:r>
            <a:r>
              <a:rPr lang="de-DE" sz="2000" b="1" dirty="0" err="1"/>
              <a:t>be</a:t>
            </a:r>
            <a:r>
              <a:rPr lang="de-DE" sz="2000" b="1" dirty="0"/>
              <a:t> </a:t>
            </a:r>
            <a:r>
              <a:rPr lang="de-DE" sz="2000" b="1" dirty="0" err="1"/>
              <a:t>efficient</a:t>
            </a:r>
            <a:endParaRPr lang="de-DE" sz="2000" b="1" dirty="0"/>
          </a:p>
          <a:p>
            <a:pPr marL="457200" indent="-457200" algn="l">
              <a:buFont typeface="Symbol" panose="05050102010706020507" pitchFamily="18" charset="2"/>
              <a:buChar char="Þ"/>
            </a:pPr>
            <a:r>
              <a:rPr lang="de-DE" sz="2000" b="1" dirty="0"/>
              <a:t>SP F </a:t>
            </a:r>
            <a:r>
              <a:rPr lang="de-DE" sz="2000" b="1" dirty="0" err="1"/>
              <a:t>leader</a:t>
            </a:r>
            <a:r>
              <a:rPr lang="de-DE" sz="2000" b="1" dirty="0"/>
              <a:t> </a:t>
            </a:r>
            <a:r>
              <a:rPr lang="de-DE" sz="2000" b="1" dirty="0" err="1"/>
              <a:t>act</a:t>
            </a:r>
            <a:r>
              <a:rPr lang="de-DE" sz="2000" b="1" dirty="0"/>
              <a:t> </a:t>
            </a:r>
            <a:r>
              <a:rPr lang="de-DE" sz="2000" b="1" dirty="0" err="1"/>
              <a:t>as</a:t>
            </a:r>
            <a:r>
              <a:rPr lang="de-DE" sz="2000" b="1" dirty="0"/>
              <a:t> interface, but </a:t>
            </a:r>
            <a:r>
              <a:rPr lang="de-DE" sz="2000" b="1" dirty="0" err="1"/>
              <a:t>detailed</a:t>
            </a:r>
            <a:r>
              <a:rPr lang="de-DE" sz="2000" b="1" dirty="0"/>
              <a:t> </a:t>
            </a:r>
            <a:r>
              <a:rPr lang="de-DE" sz="2000" b="1" dirty="0" err="1"/>
              <a:t>expertise</a:t>
            </a:r>
            <a:r>
              <a:rPr lang="de-DE" sz="2000" b="1" dirty="0"/>
              <a:t> </a:t>
            </a:r>
            <a:r>
              <a:rPr lang="de-DE" sz="2000" b="1" dirty="0" err="1"/>
              <a:t>given</a:t>
            </a:r>
            <a:r>
              <a:rPr lang="de-DE" sz="2000" b="1" dirty="0"/>
              <a:t> </a:t>
            </a:r>
            <a:r>
              <a:rPr lang="de-DE" sz="2000" b="1" dirty="0" err="1"/>
              <a:t>by</a:t>
            </a:r>
            <a:r>
              <a:rPr lang="de-DE" sz="2000" b="1" dirty="0"/>
              <a:t> </a:t>
            </a:r>
            <a:r>
              <a:rPr lang="de-DE" sz="2000" b="1" dirty="0" err="1"/>
              <a:t>leaders</a:t>
            </a:r>
            <a:r>
              <a:rPr lang="de-DE" sz="2000" b="1" dirty="0"/>
              <a:t> </a:t>
            </a:r>
            <a:r>
              <a:rPr lang="de-DE" sz="2000" b="1" dirty="0" err="1"/>
              <a:t>of</a:t>
            </a:r>
            <a:r>
              <a:rPr lang="de-DE" sz="2000" b="1" dirty="0"/>
              <a:t> </a:t>
            </a:r>
          </a:p>
          <a:p>
            <a:pPr algn="l"/>
            <a:r>
              <a:rPr lang="de-DE" sz="2000" b="1" dirty="0"/>
              <a:t>     SP B, SP C, SP D, SP X and SP F. </a:t>
            </a:r>
          </a:p>
          <a:p>
            <a:pPr algn="l"/>
            <a:r>
              <a:rPr lang="de-DE" sz="2000" b="1" dirty="0"/>
              <a:t>=&gt; On </a:t>
            </a:r>
            <a:r>
              <a:rPr lang="de-DE" sz="2000" b="1" dirty="0" err="1"/>
              <a:t>team</a:t>
            </a:r>
            <a:r>
              <a:rPr lang="de-DE" sz="2000" b="1" dirty="0"/>
              <a:t> </a:t>
            </a:r>
            <a:r>
              <a:rPr lang="de-DE" sz="2000" b="1" dirty="0" err="1"/>
              <a:t>approach</a:t>
            </a:r>
            <a:r>
              <a:rPr lang="de-DE" sz="2000" b="1" dirty="0"/>
              <a:t> </a:t>
            </a:r>
            <a:r>
              <a:rPr lang="de-DE" sz="2000" b="1" dirty="0" err="1"/>
              <a:t>here</a:t>
            </a:r>
            <a:r>
              <a:rPr lang="de-DE" sz="2000" b="1" dirty="0"/>
              <a:t> </a:t>
            </a:r>
            <a:r>
              <a:rPr lang="de-DE" sz="2000" b="1" dirty="0" err="1"/>
              <a:t>needed</a:t>
            </a:r>
            <a:endParaRPr lang="de-DE" sz="2000" b="1" dirty="0"/>
          </a:p>
        </p:txBody>
      </p:sp>
      <p:sp>
        <p:nvSpPr>
          <p:cNvPr id="9" name="TextBox 8">
            <a:extLst>
              <a:ext uri="{FF2B5EF4-FFF2-40B4-BE49-F238E27FC236}">
                <a16:creationId xmlns:a16="http://schemas.microsoft.com/office/drawing/2014/main" id="{06A489ED-D124-1943-94FB-52849A828E06}"/>
              </a:ext>
            </a:extLst>
          </p:cNvPr>
          <p:cNvSpPr txBox="1"/>
          <p:nvPr/>
        </p:nvSpPr>
        <p:spPr>
          <a:xfrm>
            <a:off x="7560527" y="6151589"/>
            <a:ext cx="3794698" cy="276999"/>
          </a:xfrm>
          <a:prstGeom prst="rect">
            <a:avLst/>
          </a:prstGeom>
          <a:noFill/>
        </p:spPr>
        <p:txBody>
          <a:bodyPr wrap="square" rtlCol="0">
            <a:spAutoFit/>
          </a:bodyPr>
          <a:lstStyle/>
          <a:p>
            <a:pPr algn="l"/>
            <a:r>
              <a:rPr lang="en-US" sz="1200" b="1" dirty="0"/>
              <a:t>Credits to S. </a:t>
            </a:r>
            <a:r>
              <a:rPr lang="en-US" sz="1200" b="1" dirty="0" err="1"/>
              <a:t>Brezinsek</a:t>
            </a:r>
            <a:endParaRPr lang="en-US" sz="1200" b="1" dirty="0"/>
          </a:p>
        </p:txBody>
      </p:sp>
    </p:spTree>
    <p:extLst>
      <p:ext uri="{BB962C8B-B14F-4D97-AF65-F5344CB8AC3E}">
        <p14:creationId xmlns:p14="http://schemas.microsoft.com/office/powerpoint/2010/main" val="2037957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7A392B6-7E25-1C48-83FE-906334B32624}"/>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EEA60D5C-6C0C-1F4D-A1C0-C9F07641BB2B}"/>
              </a:ext>
            </a:extLst>
          </p:cNvPr>
          <p:cNvSpPr>
            <a:spLocks noGrp="1"/>
          </p:cNvSpPr>
          <p:nvPr>
            <p:ph type="sldNum" sz="quarter" idx="12"/>
          </p:nvPr>
        </p:nvSpPr>
        <p:spPr/>
        <p:txBody>
          <a:bodyPr/>
          <a:lstStyle/>
          <a:p>
            <a:fld id="{6A6D9FA1-99C7-4910-8E32-B85D378B0060}" type="slidenum">
              <a:rPr lang="en-GB" smtClean="0">
                <a:solidFill>
                  <a:prstClr val="white"/>
                </a:solidFill>
              </a:rPr>
              <a:pPr/>
              <a:t>30</a:t>
            </a:fld>
            <a:endParaRPr lang="en-GB" dirty="0">
              <a:solidFill>
                <a:prstClr val="white"/>
              </a:solidFill>
            </a:endParaRPr>
          </a:p>
        </p:txBody>
      </p:sp>
      <p:sp>
        <p:nvSpPr>
          <p:cNvPr id="6" name="Title 1">
            <a:extLst>
              <a:ext uri="{FF2B5EF4-FFF2-40B4-BE49-F238E27FC236}">
                <a16:creationId xmlns:a16="http://schemas.microsoft.com/office/drawing/2014/main" id="{267619DB-062A-9C40-BB2B-71F1074EDD10}"/>
              </a:ext>
            </a:extLst>
          </p:cNvPr>
          <p:cNvSpPr>
            <a:spLocks noGrp="1"/>
          </p:cNvSpPr>
          <p:nvPr>
            <p:ph type="title"/>
          </p:nvPr>
        </p:nvSpPr>
        <p:spPr>
          <a:xfrm>
            <a:off x="983432" y="192515"/>
            <a:ext cx="9451776" cy="457200"/>
          </a:xfrm>
        </p:spPr>
        <p:txBody>
          <a:bodyPr/>
          <a:lstStyle/>
          <a:p>
            <a:r>
              <a:rPr lang="en-US" dirty="0"/>
              <a:t>Further steps (TOMAS)</a:t>
            </a:r>
          </a:p>
        </p:txBody>
      </p:sp>
      <p:sp>
        <p:nvSpPr>
          <p:cNvPr id="7" name="Content Placeholder 2">
            <a:extLst>
              <a:ext uri="{FF2B5EF4-FFF2-40B4-BE49-F238E27FC236}">
                <a16:creationId xmlns:a16="http://schemas.microsoft.com/office/drawing/2014/main" id="{1D1D67D4-6F7D-E94E-A6AA-1B8FBFCC762C}"/>
              </a:ext>
            </a:extLst>
          </p:cNvPr>
          <p:cNvSpPr>
            <a:spLocks noGrp="1"/>
          </p:cNvSpPr>
          <p:nvPr>
            <p:ph idx="1"/>
          </p:nvPr>
        </p:nvSpPr>
        <p:spPr>
          <a:xfrm>
            <a:off x="720080" y="1446312"/>
            <a:ext cx="11103024" cy="4457777"/>
          </a:xfrm>
        </p:spPr>
        <p:txBody>
          <a:bodyPr/>
          <a:lstStyle/>
          <a:p>
            <a:r>
              <a:rPr lang="en-GB" dirty="0"/>
              <a:t>Energy dependency of isotope exchange in PSI-2</a:t>
            </a:r>
            <a:r>
              <a:rPr lang="en-US" dirty="0"/>
              <a:t> </a:t>
            </a:r>
          </a:p>
          <a:p>
            <a:pPr lvl="1"/>
            <a:r>
              <a:rPr lang="en-GB" dirty="0"/>
              <a:t>detailed analysis of the erosion and fuel exchange of the B:D layer by a hydrogen plasma</a:t>
            </a:r>
            <a:r>
              <a:rPr lang="en-US" dirty="0"/>
              <a:t> </a:t>
            </a:r>
          </a:p>
          <a:p>
            <a:pPr lvl="1"/>
            <a:r>
              <a:rPr lang="en-US" dirty="0"/>
              <a:t>Test of in-situ diagnostics on B:D layers (spectroscopy, LID-QMS, LIBS)</a:t>
            </a:r>
          </a:p>
          <a:p>
            <a:r>
              <a:rPr lang="en-US" dirty="0"/>
              <a:t>Studies of fuel retention/removal (by ICWC and GDC, W samples) on TOMAS</a:t>
            </a:r>
          </a:p>
          <a:p>
            <a:pPr lvl="1"/>
            <a:r>
              <a:rPr lang="en-US" dirty="0"/>
              <a:t>Commissioning of deuterium plasmas on TOMAS - &gt; December 2024</a:t>
            </a:r>
          </a:p>
          <a:p>
            <a:r>
              <a:rPr lang="en-US" dirty="0"/>
              <a:t>In-situ diagnostic commissioning on TOMAS (erosion and isotope exchange)</a:t>
            </a:r>
          </a:p>
          <a:p>
            <a:pPr lvl="1"/>
            <a:r>
              <a:rPr lang="en-US" dirty="0"/>
              <a:t>Imagine spectroscopy</a:t>
            </a:r>
          </a:p>
          <a:p>
            <a:pPr lvl="1"/>
            <a:r>
              <a:rPr lang="en-US" dirty="0"/>
              <a:t>Sample load-lock system upgrade - &gt; 1</a:t>
            </a:r>
            <a:r>
              <a:rPr lang="en-US" baseline="30000" dirty="0"/>
              <a:t>st</a:t>
            </a:r>
            <a:r>
              <a:rPr lang="en-US" dirty="0"/>
              <a:t> half of 2025</a:t>
            </a:r>
          </a:p>
          <a:p>
            <a:pPr lvl="1"/>
            <a:r>
              <a:rPr lang="en-US" dirty="0"/>
              <a:t>Installation of LID-QMS - &gt; 2</a:t>
            </a:r>
            <a:r>
              <a:rPr lang="en-US" baseline="30000" dirty="0"/>
              <a:t>nd</a:t>
            </a:r>
            <a:r>
              <a:rPr lang="en-US" dirty="0"/>
              <a:t> half of 2025</a:t>
            </a:r>
          </a:p>
          <a:p>
            <a:r>
              <a:rPr lang="en-US" dirty="0"/>
              <a:t>Collaboration with DTU (NORTH tokamak)</a:t>
            </a:r>
          </a:p>
          <a:p>
            <a:pPr lvl="1"/>
            <a:r>
              <a:rPr lang="en-US" dirty="0"/>
              <a:t>Joint experiments on EC parametric decay studies</a:t>
            </a:r>
          </a:p>
        </p:txBody>
      </p:sp>
    </p:spTree>
    <p:extLst>
      <p:ext uri="{BB962C8B-B14F-4D97-AF65-F5344CB8AC3E}">
        <p14:creationId xmlns:p14="http://schemas.microsoft.com/office/powerpoint/2010/main" val="3384435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53F48-1B66-EA40-A674-284F981ABBAE}"/>
              </a:ext>
            </a:extLst>
          </p:cNvPr>
          <p:cNvSpPr>
            <a:spLocks noGrp="1"/>
          </p:cNvSpPr>
          <p:nvPr>
            <p:ph type="title"/>
          </p:nvPr>
        </p:nvSpPr>
        <p:spPr/>
        <p:txBody>
          <a:bodyPr/>
          <a:lstStyle/>
          <a:p>
            <a:r>
              <a:rPr lang="en-US" dirty="0"/>
              <a:t>Publications and other achievements</a:t>
            </a:r>
          </a:p>
        </p:txBody>
      </p:sp>
      <p:sp>
        <p:nvSpPr>
          <p:cNvPr id="4" name="Footer Placeholder 3">
            <a:extLst>
              <a:ext uri="{FF2B5EF4-FFF2-40B4-BE49-F238E27FC236}">
                <a16:creationId xmlns:a16="http://schemas.microsoft.com/office/drawing/2014/main" id="{F1B15E59-B4FA-5744-9124-A82AF0C8F74F}"/>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C3790362-8281-9847-867E-0AE86DF684BA}"/>
              </a:ext>
            </a:extLst>
          </p:cNvPr>
          <p:cNvSpPr>
            <a:spLocks noGrp="1"/>
          </p:cNvSpPr>
          <p:nvPr>
            <p:ph type="sldNum" sz="quarter" idx="12"/>
          </p:nvPr>
        </p:nvSpPr>
        <p:spPr/>
        <p:txBody>
          <a:bodyPr/>
          <a:lstStyle/>
          <a:p>
            <a:fld id="{6A6D9FA1-99C7-4910-8E32-B85D378B0060}" type="slidenum">
              <a:rPr lang="en-GB" smtClean="0">
                <a:solidFill>
                  <a:prstClr val="white"/>
                </a:solidFill>
              </a:rPr>
              <a:pPr/>
              <a:t>31</a:t>
            </a:fld>
            <a:endParaRPr lang="en-GB" dirty="0">
              <a:solidFill>
                <a:prstClr val="white"/>
              </a:solidFill>
            </a:endParaRPr>
          </a:p>
        </p:txBody>
      </p:sp>
      <p:sp>
        <p:nvSpPr>
          <p:cNvPr id="6" name="Rectangle 5">
            <a:extLst>
              <a:ext uri="{FF2B5EF4-FFF2-40B4-BE49-F238E27FC236}">
                <a16:creationId xmlns:a16="http://schemas.microsoft.com/office/drawing/2014/main" id="{828CA181-E389-E24A-A31F-FFC1C7D79F62}"/>
              </a:ext>
            </a:extLst>
          </p:cNvPr>
          <p:cNvSpPr/>
          <p:nvPr/>
        </p:nvSpPr>
        <p:spPr>
          <a:xfrm>
            <a:off x="825624" y="1183279"/>
            <a:ext cx="10130057" cy="5273238"/>
          </a:xfrm>
          <a:prstGeom prst="rect">
            <a:avLst/>
          </a:prstGeom>
        </p:spPr>
        <p:txBody>
          <a:bodyPr wrap="square">
            <a:spAutoFit/>
          </a:bodyPr>
          <a:lstStyle/>
          <a:p>
            <a:pPr marL="285750" indent="-285750">
              <a:spcBef>
                <a:spcPts val="225"/>
              </a:spcBef>
              <a:buFont typeface="Arial" panose="020B0604020202020204" pitchFamily="34" charset="0"/>
              <a:buChar char="•"/>
            </a:pPr>
            <a:r>
              <a:rPr lang="en-US" sz="1600" dirty="0"/>
              <a:t>J. Buermans et al., “Study of the Electron cyclotron power deposition in TOMAS”, </a:t>
            </a:r>
            <a:r>
              <a:rPr lang="en-US" sz="1600" dirty="0" err="1"/>
              <a:t>Physica</a:t>
            </a:r>
            <a:r>
              <a:rPr lang="en-US" sz="1600" dirty="0"/>
              <a:t> </a:t>
            </a:r>
            <a:r>
              <a:rPr lang="en-US" sz="1600" dirty="0" err="1"/>
              <a:t>Scripta</a:t>
            </a:r>
            <a:r>
              <a:rPr lang="en-US" sz="1600" dirty="0"/>
              <a:t>, vol. 99, no. 8, p. 085606, 2024</a:t>
            </a:r>
            <a:endParaRPr lang="en-GB" sz="1600" dirty="0">
              <a:latin typeface="Calibri" panose="020F0502020204030204" pitchFamily="34" charset="0"/>
              <a:cs typeface="Calibri" panose="020F0502020204030204" pitchFamily="34" charset="0"/>
            </a:endParaRPr>
          </a:p>
          <a:p>
            <a:pPr marL="285750" indent="-285750">
              <a:spcBef>
                <a:spcPts val="225"/>
              </a:spcBef>
              <a:buFont typeface="Arial" panose="020B0604020202020204" pitchFamily="34" charset="0"/>
              <a:buChar char="•"/>
            </a:pPr>
            <a:r>
              <a:rPr lang="en-GB" sz="1600" dirty="0">
                <a:latin typeface="Calibri" panose="020F0502020204030204" pitchFamily="34" charset="0"/>
                <a:cs typeface="Calibri" panose="020F0502020204030204" pitchFamily="34" charset="0"/>
              </a:rPr>
              <a:t>D. López-Rodríguez et al., “Characterization of plasma parameters and neutral particles in microwave and radio frequency discharges in the Toroidal Magnetized System”, Rev. Sci. </a:t>
            </a:r>
            <a:r>
              <a:rPr lang="en-GB" sz="1600" dirty="0" err="1">
                <a:latin typeface="Calibri" panose="020F0502020204030204" pitchFamily="34" charset="0"/>
                <a:cs typeface="Calibri" panose="020F0502020204030204" pitchFamily="34" charset="0"/>
              </a:rPr>
              <a:t>Instrum</a:t>
            </a:r>
            <a:r>
              <a:rPr lang="en-GB" sz="1600" dirty="0">
                <a:latin typeface="Calibri" panose="020F0502020204030204" pitchFamily="34" charset="0"/>
                <a:cs typeface="Calibri" panose="020F0502020204030204" pitchFamily="34" charset="0"/>
              </a:rPr>
              <a:t>. 95, 083542 (2024).</a:t>
            </a:r>
          </a:p>
          <a:p>
            <a:pPr marL="285750" indent="-285750">
              <a:spcBef>
                <a:spcPts val="225"/>
              </a:spcBef>
              <a:buFont typeface="Arial" panose="020B0604020202020204" pitchFamily="34" charset="0"/>
              <a:buChar char="•"/>
            </a:pPr>
            <a:r>
              <a:rPr lang="en-GB" sz="1600" dirty="0">
                <a:latin typeface="Calibri" panose="020F0502020204030204" pitchFamily="34" charset="0"/>
                <a:cs typeface="Calibri" panose="020F0502020204030204" pitchFamily="34" charset="0"/>
              </a:rPr>
              <a:t>J. Buermans et al., “Characterization of ECRH plasmas in TOMAS”, Phys. Plasmas 31, 052510 (2024). </a:t>
            </a:r>
          </a:p>
          <a:p>
            <a:pPr marL="285750" indent="-285750">
              <a:spcBef>
                <a:spcPts val="225"/>
              </a:spcBef>
              <a:buFont typeface="Arial" panose="020B0604020202020204" pitchFamily="34" charset="0"/>
              <a:buChar char="•"/>
            </a:pPr>
            <a:r>
              <a:rPr lang="en-GB" sz="1600" dirty="0">
                <a:latin typeface="Calibri" panose="020F0502020204030204" pitchFamily="34" charset="0"/>
                <a:cs typeface="Calibri" panose="020F0502020204030204" pitchFamily="34" charset="0"/>
              </a:rPr>
              <a:t>A. </a:t>
            </a:r>
            <a:r>
              <a:rPr lang="en-GB" sz="1600" dirty="0" err="1">
                <a:latin typeface="Calibri" panose="020F0502020204030204" pitchFamily="34" charset="0"/>
                <a:cs typeface="Calibri" panose="020F0502020204030204" pitchFamily="34" charset="0"/>
              </a:rPr>
              <a:t>Adriaens</a:t>
            </a:r>
            <a:r>
              <a:rPr lang="en-GB" sz="1600" dirty="0">
                <a:latin typeface="Calibri" panose="020F0502020204030204" pitchFamily="34" charset="0"/>
                <a:cs typeface="Calibri" panose="020F0502020204030204" pitchFamily="34" charset="0"/>
              </a:rPr>
              <a:t> et al., “An automatic matching system for the ICRF antenna at TOMAS: Development and experimental proof” submitted to Fusion Engineering and Design</a:t>
            </a:r>
          </a:p>
          <a:p>
            <a:pPr marL="285750" indent="-285750">
              <a:spcBef>
                <a:spcPts val="225"/>
              </a:spcBef>
              <a:buFont typeface="Arial" panose="020B0604020202020204" pitchFamily="34" charset="0"/>
              <a:buChar char="•"/>
            </a:pPr>
            <a:r>
              <a:rPr lang="en-GB" sz="1600" dirty="0">
                <a:latin typeface="Calibri" panose="020F0502020204030204" pitchFamily="34" charset="0"/>
                <a:cs typeface="Calibri" panose="020F0502020204030204" pitchFamily="34" charset="0"/>
              </a:rPr>
              <a:t>Yu. </a:t>
            </a:r>
            <a:r>
              <a:rPr lang="en-GB" sz="1600" dirty="0" err="1">
                <a:latin typeface="Calibri" panose="020F0502020204030204" pitchFamily="34" charset="0"/>
                <a:cs typeface="Calibri" panose="020F0502020204030204" pitchFamily="34" charset="0"/>
              </a:rPr>
              <a:t>Kovtun</a:t>
            </a:r>
            <a:r>
              <a:rPr lang="en-GB" sz="1600" dirty="0">
                <a:latin typeface="Calibri" panose="020F0502020204030204" pitchFamily="34" charset="0"/>
                <a:cs typeface="Calibri" panose="020F0502020204030204" pitchFamily="34" charset="0"/>
              </a:rPr>
              <a:t> et al., "Combined electron-cyclotron resonance and radio-frequency discharges in the TOMAS facility”, submitted to Phys. Plasmas</a:t>
            </a:r>
          </a:p>
          <a:p>
            <a:pPr marL="285750" indent="-285750">
              <a:spcBef>
                <a:spcPts val="225"/>
              </a:spcBef>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t>L. </a:t>
            </a:r>
            <a:r>
              <a:rPr lang="en-US" sz="1600" dirty="0" err="1"/>
              <a:t>Mestdagh</a:t>
            </a:r>
            <a:r>
              <a:rPr lang="en-US" sz="1600" dirty="0"/>
              <a:t>, “</a:t>
            </a:r>
            <a:r>
              <a:rPr lang="en-US" sz="1600" dirty="0" err="1"/>
              <a:t>Analyse</a:t>
            </a:r>
            <a:r>
              <a:rPr lang="en-US" sz="1600" dirty="0"/>
              <a:t> van </a:t>
            </a:r>
            <a:r>
              <a:rPr lang="en-US" sz="1600" dirty="0" err="1"/>
              <a:t>lichtintensiteit</a:t>
            </a:r>
            <a:r>
              <a:rPr lang="en-US" sz="1600" dirty="0"/>
              <a:t> </a:t>
            </a:r>
            <a:r>
              <a:rPr lang="en-US" sz="1600" dirty="0" err="1"/>
              <a:t>en</a:t>
            </a:r>
            <a:r>
              <a:rPr lang="en-US" sz="1600" dirty="0"/>
              <a:t> </a:t>
            </a:r>
            <a:r>
              <a:rPr lang="en-US" sz="1600" dirty="0" err="1"/>
              <a:t>dichtheidsprofielen</a:t>
            </a:r>
            <a:r>
              <a:rPr lang="en-US" sz="1600" dirty="0"/>
              <a:t> in </a:t>
            </a:r>
            <a:r>
              <a:rPr lang="en-US" sz="1600" dirty="0" err="1"/>
              <a:t>een</a:t>
            </a:r>
            <a:r>
              <a:rPr lang="en-US" sz="1600" dirty="0"/>
              <a:t> ECR-plasma in het TOMAS-</a:t>
            </a:r>
            <a:r>
              <a:rPr lang="en-US" sz="1600" dirty="0" err="1"/>
              <a:t>apparaat</a:t>
            </a:r>
            <a:r>
              <a:rPr lang="en-US" sz="1600" dirty="0"/>
              <a:t>”, Master thesis, University of Antwerp, 2024</a:t>
            </a:r>
            <a:endParaRPr lang="en-GB" sz="1600" dirty="0">
              <a:latin typeface="Calibri" panose="020F0502020204030204" pitchFamily="34" charset="0"/>
              <a:cs typeface="Calibri" panose="020F0502020204030204" pitchFamily="34" charset="0"/>
            </a:endParaRPr>
          </a:p>
          <a:p>
            <a:pPr marL="285750" indent="-285750">
              <a:spcBef>
                <a:spcPts val="225"/>
              </a:spcBef>
              <a:buFont typeface="Arial" panose="020B0604020202020204" pitchFamily="34" charset="0"/>
              <a:buChar char="•"/>
            </a:pPr>
            <a:r>
              <a:rPr lang="en-GB" sz="1600" dirty="0">
                <a:latin typeface="Calibri" panose="020F0502020204030204" pitchFamily="34" charset="0"/>
                <a:cs typeface="Calibri" panose="020F0502020204030204" pitchFamily="34" charset="0"/>
              </a:rPr>
              <a:t>J. Buermans, “Characterization and Modelling of ECRH Discharges in Magnetic Confinement Fusion Devices”, PhD thesis, Ghent University, 2024</a:t>
            </a:r>
          </a:p>
          <a:p>
            <a:pPr>
              <a:spcBef>
                <a:spcPts val="225"/>
              </a:spcBef>
            </a:pPr>
            <a:endParaRPr lang="en-GB" sz="1600" dirty="0">
              <a:latin typeface="Calibri" panose="020F0502020204030204" pitchFamily="34" charset="0"/>
              <a:cs typeface="Calibri" panose="020F0502020204030204" pitchFamily="34" charset="0"/>
            </a:endParaRPr>
          </a:p>
          <a:p>
            <a:pPr marL="285750" indent="-285750">
              <a:spcBef>
                <a:spcPts val="225"/>
              </a:spcBef>
              <a:buFont typeface="Arial" panose="020B0604020202020204" pitchFamily="34" charset="0"/>
              <a:buChar char="•"/>
            </a:pPr>
            <a:r>
              <a:rPr lang="en-GB" sz="1600" dirty="0">
                <a:latin typeface="Calibri" panose="020F0502020204030204" pitchFamily="34" charset="0"/>
                <a:cs typeface="Calibri" panose="020F0502020204030204" pitchFamily="34" charset="0"/>
              </a:rPr>
              <a:t>A. Goriaev, “</a:t>
            </a:r>
            <a:r>
              <a:rPr lang="en-US" sz="1600" dirty="0"/>
              <a:t>Experience in manufacturing and operating 3D-printed ICRF antenna in TOMAS device</a:t>
            </a:r>
            <a:r>
              <a:rPr lang="en-GB" sz="1600" dirty="0">
                <a:latin typeface="Calibri" panose="020F0502020204030204" pitchFamily="34" charset="0"/>
                <a:cs typeface="Calibri" panose="020F0502020204030204" pitchFamily="34" charset="0"/>
              </a:rPr>
              <a:t>”, AM2F workshop, MIT, Boston, USA, 2024</a:t>
            </a: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A. </a:t>
            </a:r>
            <a:r>
              <a:rPr lang="en-GB" sz="1600" dirty="0" err="1">
                <a:latin typeface="Calibri" panose="020F0502020204030204" pitchFamily="34" charset="0"/>
                <a:cs typeface="Calibri" panose="020F0502020204030204" pitchFamily="34" charset="0"/>
              </a:rPr>
              <a:t>Adriaens</a:t>
            </a:r>
            <a:r>
              <a:rPr lang="en-GB" sz="1600" dirty="0">
                <a:latin typeface="Calibri" panose="020F0502020204030204" pitchFamily="34" charset="0"/>
                <a:cs typeface="Calibri" panose="020F0502020204030204" pitchFamily="34" charset="0"/>
              </a:rPr>
              <a:t>, “</a:t>
            </a:r>
            <a:r>
              <a:rPr lang="en-US" sz="1600" dirty="0"/>
              <a:t>An automatic matching system for the ICRH antenna at TOMAS</a:t>
            </a:r>
            <a:r>
              <a:rPr lang="en-GB" sz="1600" dirty="0">
                <a:latin typeface="Calibri" panose="020F0502020204030204" pitchFamily="34" charset="0"/>
                <a:cs typeface="Calibri" panose="020F0502020204030204" pitchFamily="34" charset="0"/>
              </a:rPr>
              <a:t>”, SOFT conference, Dublin, Ireland, 2024</a:t>
            </a:r>
          </a:p>
          <a:p>
            <a:pPr marL="285750" indent="-285750">
              <a:spcBef>
                <a:spcPts val="225"/>
              </a:spcBef>
              <a:buFont typeface="Arial" panose="020B0604020202020204" pitchFamily="34" charset="0"/>
              <a:buChar char="•"/>
            </a:pPr>
            <a:r>
              <a:rPr lang="en-GB" sz="1600" dirty="0">
                <a:latin typeface="Calibri" panose="020F0502020204030204" pitchFamily="34" charset="0"/>
                <a:cs typeface="Calibri" panose="020F0502020204030204" pitchFamily="34" charset="0"/>
              </a:rPr>
              <a:t>K. Crombé, “Diagnostics for Wall Conditioning Studies of Magnetically Confined Plasmas on</a:t>
            </a:r>
            <a:br>
              <a:rPr lang="en-GB" sz="1600" dirty="0">
                <a:latin typeface="Calibri" panose="020F0502020204030204" pitchFamily="34" charset="0"/>
                <a:cs typeface="Calibri" panose="020F0502020204030204" pitchFamily="34" charset="0"/>
              </a:rPr>
            </a:br>
            <a:r>
              <a:rPr lang="en-GB" sz="1600" dirty="0">
                <a:latin typeface="Calibri" panose="020F0502020204030204" pitchFamily="34" charset="0"/>
                <a:cs typeface="Calibri" panose="020F0502020204030204" pitchFamily="34" charset="0"/>
              </a:rPr>
              <a:t>the TOMAS Device”, </a:t>
            </a:r>
            <a:r>
              <a:rPr lang="fr-BE" sz="1600" dirty="0">
                <a:latin typeface="Calibri" panose="020F0502020204030204" pitchFamily="34" charset="0"/>
                <a:cs typeface="Calibri" panose="020F0502020204030204" pitchFamily="34" charset="0"/>
              </a:rPr>
              <a:t>ICFDT7</a:t>
            </a:r>
            <a:r>
              <a:rPr lang="en-GB" sz="1600" dirty="0">
                <a:latin typeface="Calibri" panose="020F0502020204030204" pitchFamily="34" charset="0"/>
                <a:cs typeface="Calibri" panose="020F0502020204030204" pitchFamily="34" charset="0"/>
              </a:rPr>
              <a:t> conference, Rome, Italy</a:t>
            </a:r>
          </a:p>
        </p:txBody>
      </p:sp>
    </p:spTree>
    <p:extLst>
      <p:ext uri="{BB962C8B-B14F-4D97-AF65-F5344CB8AC3E}">
        <p14:creationId xmlns:p14="http://schemas.microsoft.com/office/powerpoint/2010/main" val="2676216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CFF9600-5D9B-4A46-8BBF-1045C8472F93}"/>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F5235708-A8E1-3442-95B4-A98E307C4D94}"/>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dirty="0">
              <a:solidFill>
                <a:prstClr val="white"/>
              </a:solidFill>
            </a:endParaRPr>
          </a:p>
        </p:txBody>
      </p:sp>
      <p:sp>
        <p:nvSpPr>
          <p:cNvPr id="6" name="Titel 1">
            <a:extLst>
              <a:ext uri="{FF2B5EF4-FFF2-40B4-BE49-F238E27FC236}">
                <a16:creationId xmlns:a16="http://schemas.microsoft.com/office/drawing/2014/main" id="{0319CA69-B046-8D45-B929-CE42C41531AA}"/>
              </a:ext>
            </a:extLst>
          </p:cNvPr>
          <p:cNvSpPr>
            <a:spLocks noGrp="1"/>
          </p:cNvSpPr>
          <p:nvPr>
            <p:ph type="title"/>
          </p:nvPr>
        </p:nvSpPr>
        <p:spPr>
          <a:xfrm>
            <a:off x="983432" y="192515"/>
            <a:ext cx="9899916" cy="457200"/>
          </a:xfrm>
        </p:spPr>
        <p:txBody>
          <a:bodyPr/>
          <a:lstStyle/>
          <a:p>
            <a:r>
              <a:rPr lang="de-DE" dirty="0" err="1"/>
              <a:t>Boron-related</a:t>
            </a:r>
            <a:r>
              <a:rPr lang="de-DE" dirty="0"/>
              <a:t> in-situ/</a:t>
            </a:r>
            <a:r>
              <a:rPr lang="de-DE" dirty="0" err="1"/>
              <a:t>vacuo</a:t>
            </a:r>
            <a:r>
              <a:rPr lang="de-DE" dirty="0"/>
              <a:t> </a:t>
            </a:r>
            <a:r>
              <a:rPr lang="de-DE" dirty="0" err="1"/>
              <a:t>fuel</a:t>
            </a:r>
            <a:r>
              <a:rPr lang="de-DE" dirty="0"/>
              <a:t> </a:t>
            </a:r>
            <a:r>
              <a:rPr lang="de-DE" dirty="0" err="1"/>
              <a:t>retention</a:t>
            </a:r>
            <a:r>
              <a:rPr lang="de-DE" dirty="0"/>
              <a:t> and </a:t>
            </a:r>
            <a:r>
              <a:rPr lang="de-DE" dirty="0" err="1"/>
              <a:t>recovery</a:t>
            </a:r>
            <a:r>
              <a:rPr lang="de-DE" dirty="0"/>
              <a:t> </a:t>
            </a:r>
            <a:r>
              <a:rPr lang="de-DE" dirty="0" err="1"/>
              <a:t>studies</a:t>
            </a:r>
            <a:endParaRPr lang="de-DE" dirty="0"/>
          </a:p>
        </p:txBody>
      </p:sp>
      <p:sp>
        <p:nvSpPr>
          <p:cNvPr id="7" name="Textfeld 8">
            <a:extLst>
              <a:ext uri="{FF2B5EF4-FFF2-40B4-BE49-F238E27FC236}">
                <a16:creationId xmlns:a16="http://schemas.microsoft.com/office/drawing/2014/main" id="{2536E7E1-F100-CC42-B80F-A24D89864331}"/>
              </a:ext>
            </a:extLst>
          </p:cNvPr>
          <p:cNvSpPr txBox="1"/>
          <p:nvPr/>
        </p:nvSpPr>
        <p:spPr>
          <a:xfrm>
            <a:off x="360040" y="895244"/>
            <a:ext cx="4232014" cy="969496"/>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sz="1500" dirty="0"/>
              <a:t>SP B + SP C + </a:t>
            </a:r>
            <a:r>
              <a:rPr lang="en-US" sz="1500" b="1" dirty="0"/>
              <a:t>SP F</a:t>
            </a:r>
            <a:r>
              <a:rPr lang="en-US" sz="1500" dirty="0"/>
              <a:t> + SP X  (in-vacuo)</a:t>
            </a:r>
          </a:p>
          <a:p>
            <a:pPr marL="285750" indent="-285750" algn="l">
              <a:lnSpc>
                <a:spcPct val="95000"/>
              </a:lnSpc>
              <a:buFont typeface="Wingdings" panose="05000000000000000000" pitchFamily="2" charset="2"/>
              <a:buChar char="§"/>
            </a:pPr>
            <a:r>
              <a:rPr lang="en-US" sz="1500" dirty="0"/>
              <a:t>Fuel retention and release properties of B layers exposed to fuel species and build with fuel </a:t>
            </a:r>
          </a:p>
          <a:p>
            <a:pPr marL="285750" indent="-285750" algn="l">
              <a:lnSpc>
                <a:spcPct val="95000"/>
              </a:lnSpc>
              <a:buFont typeface="Wingdings" panose="05000000000000000000" pitchFamily="2" charset="2"/>
              <a:buChar char="§"/>
            </a:pPr>
            <a:r>
              <a:rPr lang="en-US" sz="1500" dirty="0"/>
              <a:t>Simulation related to fuel trapping and release</a:t>
            </a:r>
          </a:p>
        </p:txBody>
      </p:sp>
      <p:sp>
        <p:nvSpPr>
          <p:cNvPr id="8" name="Textfeld 14">
            <a:extLst>
              <a:ext uri="{FF2B5EF4-FFF2-40B4-BE49-F238E27FC236}">
                <a16:creationId xmlns:a16="http://schemas.microsoft.com/office/drawing/2014/main" id="{5F69DDF4-8151-F14E-8544-4C22CFE61BA1}"/>
              </a:ext>
            </a:extLst>
          </p:cNvPr>
          <p:cNvSpPr txBox="1"/>
          <p:nvPr/>
        </p:nvSpPr>
        <p:spPr>
          <a:xfrm>
            <a:off x="520532" y="5309065"/>
            <a:ext cx="5575468" cy="881780"/>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dirty="0">
                <a:solidFill>
                  <a:srgbClr val="FF0000"/>
                </a:solidFill>
              </a:rPr>
              <a:t>In-situ deuterium content measurement by in-operando LIBS (PSI-2) or in-operando NRA (UPP) in 2025 foreseen without breaking vacuum and controlled B+D interaction</a:t>
            </a:r>
          </a:p>
        </p:txBody>
      </p:sp>
      <p:pic>
        <p:nvPicPr>
          <p:cNvPr id="9" name="Grafik 16">
            <a:extLst>
              <a:ext uri="{FF2B5EF4-FFF2-40B4-BE49-F238E27FC236}">
                <a16:creationId xmlns:a16="http://schemas.microsoft.com/office/drawing/2014/main" id="{236AF848-0B36-5C42-8C5A-30477CC733F7}"/>
              </a:ext>
            </a:extLst>
          </p:cNvPr>
          <p:cNvPicPr>
            <a:picLocks noChangeAspect="1"/>
          </p:cNvPicPr>
          <p:nvPr/>
        </p:nvPicPr>
        <p:blipFill>
          <a:blip r:embed="rId2"/>
          <a:stretch>
            <a:fillRect/>
          </a:stretch>
        </p:blipFill>
        <p:spPr>
          <a:xfrm>
            <a:off x="360040" y="2190976"/>
            <a:ext cx="5585531" cy="2518965"/>
          </a:xfrm>
          <a:prstGeom prst="rect">
            <a:avLst/>
          </a:prstGeom>
        </p:spPr>
      </p:pic>
      <p:sp>
        <p:nvSpPr>
          <p:cNvPr id="10" name="Textfeld 17">
            <a:extLst>
              <a:ext uri="{FF2B5EF4-FFF2-40B4-BE49-F238E27FC236}">
                <a16:creationId xmlns:a16="http://schemas.microsoft.com/office/drawing/2014/main" id="{DB607B22-C94F-A240-A424-07CB6090F2DF}"/>
              </a:ext>
            </a:extLst>
          </p:cNvPr>
          <p:cNvSpPr txBox="1"/>
          <p:nvPr/>
        </p:nvSpPr>
        <p:spPr>
          <a:xfrm>
            <a:off x="520532" y="4301732"/>
            <a:ext cx="1112805" cy="400110"/>
          </a:xfrm>
          <a:prstGeom prst="rect">
            <a:avLst/>
          </a:prstGeom>
          <a:noFill/>
        </p:spPr>
        <p:txBody>
          <a:bodyPr wrap="none" rtlCol="0">
            <a:spAutoFit/>
          </a:bodyPr>
          <a:lstStyle/>
          <a:p>
            <a:pPr algn="l"/>
            <a:r>
              <a:rPr lang="de-DE" sz="1000" b="1" dirty="0"/>
              <a:t>H. van </a:t>
            </a:r>
            <a:r>
              <a:rPr lang="de-DE" sz="1000" b="1" dirty="0" err="1"/>
              <a:t>Eeck</a:t>
            </a:r>
            <a:r>
              <a:rPr lang="de-DE" sz="1000" b="1" dirty="0"/>
              <a:t> et al. </a:t>
            </a:r>
          </a:p>
          <a:p>
            <a:pPr algn="l"/>
            <a:r>
              <a:rPr lang="de-DE" sz="1000" b="1" dirty="0"/>
              <a:t>DIFFER</a:t>
            </a:r>
          </a:p>
        </p:txBody>
      </p:sp>
      <p:sp>
        <p:nvSpPr>
          <p:cNvPr id="11" name="Textfeld 11">
            <a:extLst>
              <a:ext uri="{FF2B5EF4-FFF2-40B4-BE49-F238E27FC236}">
                <a16:creationId xmlns:a16="http://schemas.microsoft.com/office/drawing/2014/main" id="{7A7DA9D5-4FE8-0B4D-AB88-362AE80F3176}"/>
              </a:ext>
            </a:extLst>
          </p:cNvPr>
          <p:cNvSpPr txBox="1"/>
          <p:nvPr/>
        </p:nvSpPr>
        <p:spPr>
          <a:xfrm>
            <a:off x="7018015" y="872643"/>
            <a:ext cx="4232014" cy="1188787"/>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sz="1500" dirty="0"/>
              <a:t>SP B + SP C + </a:t>
            </a:r>
            <a:r>
              <a:rPr lang="en-US" sz="1500" b="1" dirty="0"/>
              <a:t>SP F </a:t>
            </a:r>
            <a:r>
              <a:rPr lang="en-US" sz="1500" dirty="0"/>
              <a:t>+ SP X (in-operando)</a:t>
            </a:r>
          </a:p>
          <a:p>
            <a:pPr marL="285750" indent="-285750" algn="l">
              <a:lnSpc>
                <a:spcPct val="95000"/>
              </a:lnSpc>
              <a:buFont typeface="Wingdings" panose="05000000000000000000" pitchFamily="2" charset="2"/>
              <a:buChar char="§"/>
            </a:pPr>
            <a:r>
              <a:rPr lang="en-US" sz="1500" dirty="0"/>
              <a:t>Fuel retention and release properties of B layers exposed to fuel species and build with fuel </a:t>
            </a:r>
          </a:p>
          <a:p>
            <a:pPr marL="285750" indent="-285750" algn="l">
              <a:lnSpc>
                <a:spcPct val="95000"/>
              </a:lnSpc>
              <a:buFont typeface="Wingdings" panose="05000000000000000000" pitchFamily="2" charset="2"/>
              <a:buChar char="§"/>
            </a:pPr>
            <a:r>
              <a:rPr lang="en-US" sz="1500" dirty="0"/>
              <a:t>Simulation related to fuel trapping and release</a:t>
            </a:r>
          </a:p>
          <a:p>
            <a:pPr marL="285750" indent="-285750" algn="l">
              <a:lnSpc>
                <a:spcPct val="95000"/>
              </a:lnSpc>
              <a:buFont typeface="Wingdings" panose="05000000000000000000" pitchFamily="2" charset="2"/>
              <a:buChar char="§"/>
            </a:pPr>
            <a:r>
              <a:rPr lang="en-US" sz="1500" dirty="0"/>
              <a:t>Recycling-studies on surface</a:t>
            </a:r>
          </a:p>
        </p:txBody>
      </p:sp>
      <p:pic>
        <p:nvPicPr>
          <p:cNvPr id="12" name="Grafik 13">
            <a:extLst>
              <a:ext uri="{FF2B5EF4-FFF2-40B4-BE49-F238E27FC236}">
                <a16:creationId xmlns:a16="http://schemas.microsoft.com/office/drawing/2014/main" id="{208F6D3D-BF7B-6B4F-AC77-529840990A5F}"/>
              </a:ext>
            </a:extLst>
          </p:cNvPr>
          <p:cNvPicPr>
            <a:picLocks noChangeAspect="1"/>
          </p:cNvPicPr>
          <p:nvPr/>
        </p:nvPicPr>
        <p:blipFill>
          <a:blip r:embed="rId3"/>
          <a:stretch>
            <a:fillRect/>
          </a:stretch>
        </p:blipFill>
        <p:spPr>
          <a:xfrm>
            <a:off x="6902399" y="2244952"/>
            <a:ext cx="4385258" cy="3493710"/>
          </a:xfrm>
          <a:prstGeom prst="rect">
            <a:avLst/>
          </a:prstGeom>
        </p:spPr>
      </p:pic>
      <p:sp>
        <p:nvSpPr>
          <p:cNvPr id="13" name="Textfeld 5">
            <a:extLst>
              <a:ext uri="{FF2B5EF4-FFF2-40B4-BE49-F238E27FC236}">
                <a16:creationId xmlns:a16="http://schemas.microsoft.com/office/drawing/2014/main" id="{7135E278-B263-C149-8575-A576D3E87849}"/>
              </a:ext>
            </a:extLst>
          </p:cNvPr>
          <p:cNvSpPr txBox="1"/>
          <p:nvPr/>
        </p:nvSpPr>
        <p:spPr>
          <a:xfrm>
            <a:off x="10782109" y="3656667"/>
            <a:ext cx="907621" cy="400110"/>
          </a:xfrm>
          <a:prstGeom prst="rect">
            <a:avLst/>
          </a:prstGeom>
          <a:noFill/>
        </p:spPr>
        <p:txBody>
          <a:bodyPr wrap="none" rtlCol="0">
            <a:spAutoFit/>
          </a:bodyPr>
          <a:lstStyle/>
          <a:p>
            <a:pPr algn="l"/>
            <a:r>
              <a:rPr lang="de-DE" sz="1000" b="1" dirty="0"/>
              <a:t>X. Jiang et al. </a:t>
            </a:r>
          </a:p>
          <a:p>
            <a:pPr algn="l"/>
            <a:r>
              <a:rPr lang="de-DE" sz="1000" b="1" dirty="0"/>
              <a:t>FZJ</a:t>
            </a:r>
          </a:p>
        </p:txBody>
      </p:sp>
      <p:sp>
        <p:nvSpPr>
          <p:cNvPr id="14" name="TextBox 13">
            <a:extLst>
              <a:ext uri="{FF2B5EF4-FFF2-40B4-BE49-F238E27FC236}">
                <a16:creationId xmlns:a16="http://schemas.microsoft.com/office/drawing/2014/main" id="{4149A149-D117-8E4F-AD9F-0534FB84AA1E}"/>
              </a:ext>
            </a:extLst>
          </p:cNvPr>
          <p:cNvSpPr txBox="1"/>
          <p:nvPr/>
        </p:nvSpPr>
        <p:spPr>
          <a:xfrm>
            <a:off x="7560527" y="6151589"/>
            <a:ext cx="3794698" cy="276999"/>
          </a:xfrm>
          <a:prstGeom prst="rect">
            <a:avLst/>
          </a:prstGeom>
          <a:noFill/>
        </p:spPr>
        <p:txBody>
          <a:bodyPr wrap="square" rtlCol="0">
            <a:spAutoFit/>
          </a:bodyPr>
          <a:lstStyle/>
          <a:p>
            <a:pPr algn="l"/>
            <a:r>
              <a:rPr lang="en-US" sz="1200" b="1" dirty="0"/>
              <a:t>Credits to S. </a:t>
            </a:r>
            <a:r>
              <a:rPr lang="en-US" sz="1200" b="1" dirty="0" err="1"/>
              <a:t>Brezinsek</a:t>
            </a:r>
            <a:endParaRPr lang="en-US" sz="1200" b="1" dirty="0"/>
          </a:p>
        </p:txBody>
      </p:sp>
    </p:spTree>
    <p:extLst>
      <p:ext uri="{BB962C8B-B14F-4D97-AF65-F5344CB8AC3E}">
        <p14:creationId xmlns:p14="http://schemas.microsoft.com/office/powerpoint/2010/main" val="2639728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49B4-4137-2142-A5DA-C7C9C4735A74}"/>
              </a:ext>
            </a:extLst>
          </p:cNvPr>
          <p:cNvSpPr>
            <a:spLocks noGrp="1"/>
          </p:cNvSpPr>
          <p:nvPr>
            <p:ph type="title"/>
          </p:nvPr>
        </p:nvSpPr>
        <p:spPr/>
        <p:txBody>
          <a:bodyPr/>
          <a:lstStyle/>
          <a:p>
            <a:r>
              <a:rPr lang="en-US" dirty="0"/>
              <a:t>Outline</a:t>
            </a:r>
          </a:p>
        </p:txBody>
      </p:sp>
      <p:sp>
        <p:nvSpPr>
          <p:cNvPr id="4" name="Footer Placeholder 3">
            <a:extLst>
              <a:ext uri="{FF2B5EF4-FFF2-40B4-BE49-F238E27FC236}">
                <a16:creationId xmlns:a16="http://schemas.microsoft.com/office/drawing/2014/main" id="{1E274A83-84A2-394A-B7EC-E568CD7E7047}"/>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4FCE72B1-1ECF-4D4F-A683-C7AA74AD17CD}"/>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dirty="0">
              <a:solidFill>
                <a:prstClr val="white"/>
              </a:solidFill>
            </a:endParaRPr>
          </a:p>
        </p:txBody>
      </p:sp>
      <p:sp>
        <p:nvSpPr>
          <p:cNvPr id="6" name="Content Placeholder 2">
            <a:extLst>
              <a:ext uri="{FF2B5EF4-FFF2-40B4-BE49-F238E27FC236}">
                <a16:creationId xmlns:a16="http://schemas.microsoft.com/office/drawing/2014/main" id="{8A83D872-960A-084E-8C90-E5E9B54BF7D6}"/>
              </a:ext>
            </a:extLst>
          </p:cNvPr>
          <p:cNvSpPr>
            <a:spLocks noGrp="1"/>
          </p:cNvSpPr>
          <p:nvPr>
            <p:ph idx="1"/>
          </p:nvPr>
        </p:nvSpPr>
        <p:spPr>
          <a:xfrm>
            <a:off x="1305177" y="1104155"/>
            <a:ext cx="9581645" cy="5183755"/>
          </a:xfrm>
        </p:spPr>
        <p:txBody>
          <a:bodyPr>
            <a:normAutofit/>
          </a:bodyPr>
          <a:lstStyle/>
          <a:p>
            <a:pPr>
              <a:spcBef>
                <a:spcPts val="576"/>
              </a:spcBef>
            </a:pPr>
            <a:r>
              <a:rPr lang="en-US" dirty="0"/>
              <a:t>SP F3 activities</a:t>
            </a:r>
          </a:p>
          <a:p>
            <a:pPr lvl="1">
              <a:spcBef>
                <a:spcPts val="576"/>
              </a:spcBef>
            </a:pPr>
            <a:r>
              <a:rPr lang="en-US" dirty="0"/>
              <a:t>TOMAS technical upgrades</a:t>
            </a:r>
          </a:p>
          <a:p>
            <a:pPr lvl="1">
              <a:spcBef>
                <a:spcPts val="576"/>
              </a:spcBef>
            </a:pPr>
            <a:r>
              <a:rPr lang="en-US" dirty="0"/>
              <a:t>Diagnostic commissioning</a:t>
            </a:r>
          </a:p>
          <a:p>
            <a:pPr lvl="1">
              <a:spcBef>
                <a:spcPts val="576"/>
              </a:spcBef>
            </a:pPr>
            <a:r>
              <a:rPr lang="en-US" dirty="0"/>
              <a:t>IC and mixed plasma characterization</a:t>
            </a:r>
          </a:p>
          <a:p>
            <a:pPr lvl="1">
              <a:spcBef>
                <a:spcPts val="576"/>
              </a:spcBef>
            </a:pPr>
            <a:r>
              <a:rPr lang="en-US" dirty="0"/>
              <a:t>ICRH system development</a:t>
            </a:r>
          </a:p>
          <a:p>
            <a:pPr lvl="1">
              <a:spcBef>
                <a:spcPts val="576"/>
              </a:spcBef>
            </a:pPr>
            <a:r>
              <a:rPr lang="en-US" dirty="0"/>
              <a:t>GDC characterization</a:t>
            </a:r>
          </a:p>
          <a:p>
            <a:pPr lvl="1">
              <a:spcBef>
                <a:spcPts val="576"/>
              </a:spcBef>
            </a:pPr>
            <a:r>
              <a:rPr lang="en-US" dirty="0"/>
              <a:t>EC plasma characterization</a:t>
            </a:r>
          </a:p>
          <a:p>
            <a:pPr>
              <a:spcBef>
                <a:spcPts val="576"/>
              </a:spcBef>
            </a:pPr>
            <a:r>
              <a:rPr lang="en-US" dirty="0"/>
              <a:t>SP F2 &amp; SP F3 activities</a:t>
            </a:r>
          </a:p>
          <a:p>
            <a:pPr lvl="1">
              <a:spcBef>
                <a:spcPts val="576"/>
              </a:spcBef>
            </a:pPr>
            <a:r>
              <a:rPr lang="en-US" dirty="0"/>
              <a:t>Studies of boron layer erosion in PSI-2</a:t>
            </a:r>
          </a:p>
          <a:p>
            <a:pPr lvl="1">
              <a:spcBef>
                <a:spcPts val="576"/>
              </a:spcBef>
            </a:pPr>
            <a:r>
              <a:rPr lang="en-US" dirty="0"/>
              <a:t>Studies of boron layer erosion in TOMAS</a:t>
            </a:r>
          </a:p>
          <a:p>
            <a:pPr lvl="2">
              <a:spcBef>
                <a:spcPts val="576"/>
              </a:spcBef>
            </a:pPr>
            <a:r>
              <a:rPr lang="en-US" dirty="0"/>
              <a:t>Contribution of VR</a:t>
            </a:r>
          </a:p>
          <a:p>
            <a:pPr lvl="2">
              <a:spcBef>
                <a:spcPts val="576"/>
              </a:spcBef>
            </a:pPr>
            <a:r>
              <a:rPr lang="en-US" dirty="0"/>
              <a:t>Contribution of LPP-ERM/KMS</a:t>
            </a:r>
          </a:p>
          <a:p>
            <a:pPr lvl="1">
              <a:spcBef>
                <a:spcPts val="576"/>
              </a:spcBef>
            </a:pPr>
            <a:r>
              <a:rPr lang="en-US" dirty="0"/>
              <a:t>Further plans</a:t>
            </a:r>
          </a:p>
        </p:txBody>
      </p:sp>
    </p:spTree>
    <p:extLst>
      <p:ext uri="{BB962C8B-B14F-4D97-AF65-F5344CB8AC3E}">
        <p14:creationId xmlns:p14="http://schemas.microsoft.com/office/powerpoint/2010/main" val="3344079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9FFC8A0-5B32-CB41-9CFF-19729DE58F4E}"/>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CEAA4031-0EB5-2241-B8D7-A7820DE798F8}"/>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dirty="0">
              <a:solidFill>
                <a:prstClr val="white"/>
              </a:solidFill>
            </a:endParaRPr>
          </a:p>
        </p:txBody>
      </p:sp>
      <p:sp>
        <p:nvSpPr>
          <p:cNvPr id="6" name="TextBox 5">
            <a:extLst>
              <a:ext uri="{FF2B5EF4-FFF2-40B4-BE49-F238E27FC236}">
                <a16:creationId xmlns:a16="http://schemas.microsoft.com/office/drawing/2014/main" id="{19C43247-0DE2-A942-8DF0-D5A7270A2352}"/>
              </a:ext>
            </a:extLst>
          </p:cNvPr>
          <p:cNvSpPr txBox="1"/>
          <p:nvPr/>
        </p:nvSpPr>
        <p:spPr>
          <a:xfrm>
            <a:off x="1624361" y="2474893"/>
            <a:ext cx="8943278" cy="954107"/>
          </a:xfrm>
          <a:prstGeom prst="rect">
            <a:avLst/>
          </a:prstGeom>
          <a:noFill/>
        </p:spPr>
        <p:txBody>
          <a:bodyPr wrap="square" rtlCol="0">
            <a:spAutoFit/>
          </a:bodyPr>
          <a:lstStyle/>
          <a:p>
            <a:pPr algn="ctr"/>
            <a:r>
              <a:rPr lang="en-US" sz="2800" b="1" dirty="0"/>
              <a:t>SP F3: TOMAS upgrades and wall conditioning plasma characterization</a:t>
            </a:r>
          </a:p>
        </p:txBody>
      </p:sp>
    </p:spTree>
    <p:extLst>
      <p:ext uri="{BB962C8B-B14F-4D97-AF65-F5344CB8AC3E}">
        <p14:creationId xmlns:p14="http://schemas.microsoft.com/office/powerpoint/2010/main" val="3135380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43573-5706-184D-A654-318C92A7A336}"/>
              </a:ext>
            </a:extLst>
          </p:cNvPr>
          <p:cNvSpPr>
            <a:spLocks noGrp="1"/>
          </p:cNvSpPr>
          <p:nvPr>
            <p:ph type="title"/>
          </p:nvPr>
        </p:nvSpPr>
        <p:spPr/>
        <p:txBody>
          <a:bodyPr/>
          <a:lstStyle/>
          <a:p>
            <a:r>
              <a:rPr lang="en-US" dirty="0"/>
              <a:t>Technical upgrades</a:t>
            </a:r>
          </a:p>
        </p:txBody>
      </p:sp>
      <p:sp>
        <p:nvSpPr>
          <p:cNvPr id="4" name="Footer Placeholder 3">
            <a:extLst>
              <a:ext uri="{FF2B5EF4-FFF2-40B4-BE49-F238E27FC236}">
                <a16:creationId xmlns:a16="http://schemas.microsoft.com/office/drawing/2014/main" id="{6E898A7E-2C50-4B40-B611-58796148E34E}"/>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A2CBB877-74F5-764C-89F9-072C88D0643E}"/>
              </a:ext>
            </a:extLst>
          </p:cNvPr>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dirty="0">
              <a:solidFill>
                <a:prstClr val="white"/>
              </a:solidFill>
            </a:endParaRPr>
          </a:p>
        </p:txBody>
      </p:sp>
      <p:pic>
        <p:nvPicPr>
          <p:cNvPr id="6" name="Picture 5">
            <a:extLst>
              <a:ext uri="{FF2B5EF4-FFF2-40B4-BE49-F238E27FC236}">
                <a16:creationId xmlns:a16="http://schemas.microsoft.com/office/drawing/2014/main" id="{7BBBB245-A849-974B-9156-2726BAB6BDBF}"/>
              </a:ext>
            </a:extLst>
          </p:cNvPr>
          <p:cNvPicPr>
            <a:picLocks noChangeAspect="1"/>
          </p:cNvPicPr>
          <p:nvPr/>
        </p:nvPicPr>
        <p:blipFill>
          <a:blip r:embed="rId2"/>
          <a:stretch>
            <a:fillRect/>
          </a:stretch>
        </p:blipFill>
        <p:spPr>
          <a:xfrm>
            <a:off x="4846695" y="843844"/>
            <a:ext cx="6893749" cy="5170312"/>
          </a:xfrm>
          <a:prstGeom prst="rect">
            <a:avLst/>
          </a:prstGeom>
        </p:spPr>
      </p:pic>
      <p:sp>
        <p:nvSpPr>
          <p:cNvPr id="7" name="Content Placeholder 4">
            <a:extLst>
              <a:ext uri="{FF2B5EF4-FFF2-40B4-BE49-F238E27FC236}">
                <a16:creationId xmlns:a16="http://schemas.microsoft.com/office/drawing/2014/main" id="{75FD9C18-2B11-FC49-831A-06AFAE76156E}"/>
              </a:ext>
            </a:extLst>
          </p:cNvPr>
          <p:cNvSpPr>
            <a:spLocks noGrp="1"/>
          </p:cNvSpPr>
          <p:nvPr>
            <p:ph idx="1"/>
          </p:nvPr>
        </p:nvSpPr>
        <p:spPr>
          <a:xfrm>
            <a:off x="451555" y="980728"/>
            <a:ext cx="4254259" cy="4896544"/>
          </a:xfrm>
        </p:spPr>
        <p:txBody>
          <a:bodyPr>
            <a:normAutofit/>
          </a:bodyPr>
          <a:lstStyle/>
          <a:p>
            <a:r>
              <a:rPr lang="en-US" sz="2133" dirty="0"/>
              <a:t>Safety and control</a:t>
            </a:r>
          </a:p>
          <a:p>
            <a:pPr lvl="1"/>
            <a:r>
              <a:rPr lang="en-US" dirty="0"/>
              <a:t>Safety fence installation</a:t>
            </a:r>
          </a:p>
          <a:p>
            <a:pPr lvl="1"/>
            <a:r>
              <a:rPr lang="en-US" dirty="0"/>
              <a:t>New elements integration into Control System</a:t>
            </a:r>
          </a:p>
          <a:p>
            <a:pPr lvl="2"/>
            <a:r>
              <a:rPr lang="en-US" dirty="0"/>
              <a:t>Magnetic field system</a:t>
            </a:r>
          </a:p>
          <a:p>
            <a:pPr lvl="2"/>
            <a:r>
              <a:rPr lang="en-US" dirty="0"/>
              <a:t>ECRH system</a:t>
            </a:r>
          </a:p>
          <a:p>
            <a:pPr lvl="2"/>
            <a:r>
              <a:rPr lang="en-US" dirty="0"/>
              <a:t>Gas injection system extension</a:t>
            </a:r>
          </a:p>
          <a:p>
            <a:r>
              <a:rPr lang="en-US" sz="2133" dirty="0"/>
              <a:t>Diagnostics</a:t>
            </a:r>
          </a:p>
          <a:p>
            <a:pPr lvl="1"/>
            <a:r>
              <a:rPr lang="en-US" dirty="0"/>
              <a:t>Assembly of new horizontal and vertical Langmuir probes</a:t>
            </a:r>
          </a:p>
          <a:p>
            <a:pPr lvl="1"/>
            <a:r>
              <a:rPr lang="en-US" dirty="0"/>
              <a:t>Installation of MW interferometer</a:t>
            </a:r>
          </a:p>
          <a:p>
            <a:r>
              <a:rPr lang="en-US" sz="2133" dirty="0"/>
              <a:t>Auxiliary systems</a:t>
            </a:r>
          </a:p>
          <a:p>
            <a:pPr lvl="1"/>
            <a:r>
              <a:rPr lang="en-US" dirty="0"/>
              <a:t>Extension of gas injection with deuterium mass flow controller</a:t>
            </a:r>
          </a:p>
        </p:txBody>
      </p:sp>
    </p:spTree>
    <p:extLst>
      <p:ext uri="{BB962C8B-B14F-4D97-AF65-F5344CB8AC3E}">
        <p14:creationId xmlns:p14="http://schemas.microsoft.com/office/powerpoint/2010/main" val="3405631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DD630-F9B8-8946-B577-78E985A86BB9}"/>
              </a:ext>
            </a:extLst>
          </p:cNvPr>
          <p:cNvSpPr>
            <a:spLocks noGrp="1"/>
          </p:cNvSpPr>
          <p:nvPr>
            <p:ph type="title"/>
          </p:nvPr>
        </p:nvSpPr>
        <p:spPr/>
        <p:txBody>
          <a:bodyPr/>
          <a:lstStyle/>
          <a:p>
            <a:r>
              <a:rPr lang="en-US" dirty="0"/>
              <a:t>Commissioning of MW interferometer (KIPT)</a:t>
            </a:r>
          </a:p>
        </p:txBody>
      </p:sp>
      <p:sp>
        <p:nvSpPr>
          <p:cNvPr id="4" name="Footer Placeholder 3">
            <a:extLst>
              <a:ext uri="{FF2B5EF4-FFF2-40B4-BE49-F238E27FC236}">
                <a16:creationId xmlns:a16="http://schemas.microsoft.com/office/drawing/2014/main" id="{163E3E5A-3B76-A142-B2E7-B4B804647D5D}"/>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25A2DCBB-7FC2-7A4B-8514-17F6EF696179}"/>
              </a:ext>
            </a:extLst>
          </p:cNvPr>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dirty="0">
              <a:solidFill>
                <a:prstClr val="white"/>
              </a:solidFill>
            </a:endParaRPr>
          </a:p>
        </p:txBody>
      </p:sp>
      <p:sp>
        <p:nvSpPr>
          <p:cNvPr id="6" name="Rectangle 5">
            <a:extLst>
              <a:ext uri="{FF2B5EF4-FFF2-40B4-BE49-F238E27FC236}">
                <a16:creationId xmlns:a16="http://schemas.microsoft.com/office/drawing/2014/main" id="{BED02CE1-BE2B-904E-8AD8-3045A0A7A154}"/>
              </a:ext>
            </a:extLst>
          </p:cNvPr>
          <p:cNvSpPr/>
          <p:nvPr/>
        </p:nvSpPr>
        <p:spPr>
          <a:xfrm>
            <a:off x="557529" y="1303564"/>
            <a:ext cx="6608880" cy="189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750" indent="-285750" algn="just">
              <a:lnSpc>
                <a:spcPct val="100000"/>
              </a:lnSpc>
              <a:spcBef>
                <a:spcPts val="600"/>
              </a:spcBef>
              <a:buFont typeface="Arial" panose="020B0604020202020204" pitchFamily="34" charset="0"/>
              <a:buChar char="•"/>
            </a:pPr>
            <a:r>
              <a:rPr lang="en-GB" sz="2000" b="1" u="none" strike="noStrike" dirty="0">
                <a:solidFill>
                  <a:srgbClr val="000000"/>
                </a:solidFill>
                <a:uFillTx/>
                <a:ea typeface="DejaVu Sans"/>
              </a:rPr>
              <a:t>Finished work</a:t>
            </a:r>
            <a:endParaRPr lang="en-GB" sz="2000" b="0" u="none" strike="noStrike" dirty="0">
              <a:solidFill>
                <a:srgbClr val="000000"/>
              </a:solidFill>
              <a:uFillTx/>
              <a:ea typeface="DejaVu Sans"/>
            </a:endParaRPr>
          </a:p>
          <a:p>
            <a:pPr marL="742950" lvl="1" indent="-285750" algn="just">
              <a:spcBef>
                <a:spcPts val="600"/>
              </a:spcBef>
              <a:buFont typeface="Arial" panose="020B0604020202020204" pitchFamily="34" charset="0"/>
              <a:buChar char="•"/>
            </a:pPr>
            <a:r>
              <a:rPr lang="en-GB" sz="2000" b="0" u="none" strike="noStrike" dirty="0">
                <a:solidFill>
                  <a:srgbClr val="000000"/>
                </a:solidFill>
                <a:uFillTx/>
                <a:ea typeface="DejaVu Sans"/>
              </a:rPr>
              <a:t>Installation of the Microwave Interferometer MWI 2650 (Frequency 26.50 GHz) in single emitting</a:t>
            </a:r>
            <a:r>
              <a:rPr lang="en-GB" sz="2000" dirty="0">
                <a:solidFill>
                  <a:srgbClr val="000000"/>
                </a:solidFill>
                <a:ea typeface="DejaVu Sans"/>
              </a:rPr>
              <a:t>/receiving antenna</a:t>
            </a:r>
            <a:r>
              <a:rPr lang="en-GB" sz="2000" b="0" u="none" strike="noStrike" dirty="0">
                <a:solidFill>
                  <a:srgbClr val="000000"/>
                </a:solidFill>
                <a:uFillTx/>
                <a:ea typeface="DejaVu Sans"/>
              </a:rPr>
              <a:t> scheme</a:t>
            </a:r>
          </a:p>
          <a:p>
            <a:pPr marL="742950" lvl="1" indent="-285750" algn="just">
              <a:spcBef>
                <a:spcPts val="600"/>
              </a:spcBef>
              <a:buFont typeface="Arial" panose="020B0604020202020204" pitchFamily="34" charset="0"/>
              <a:buChar char="•"/>
            </a:pPr>
            <a:r>
              <a:rPr lang="en-GB" sz="2000" b="0" u="none" strike="noStrike" dirty="0">
                <a:solidFill>
                  <a:srgbClr val="000000"/>
                </a:solidFill>
                <a:uFillTx/>
                <a:ea typeface="DejaVu Sans"/>
              </a:rPr>
              <a:t>Diagnostic commissioning in EC, EC+RF and RF discharge plasma have been performed.</a:t>
            </a:r>
            <a:endParaRPr lang="en-GB" sz="2000" b="0" u="none" strike="noStrike" dirty="0">
              <a:solidFill>
                <a:srgbClr val="000000"/>
              </a:solidFill>
              <a:uFillTx/>
            </a:endParaRPr>
          </a:p>
        </p:txBody>
      </p:sp>
      <p:sp>
        <p:nvSpPr>
          <p:cNvPr id="7" name="Rectangle 6">
            <a:extLst>
              <a:ext uri="{FF2B5EF4-FFF2-40B4-BE49-F238E27FC236}">
                <a16:creationId xmlns:a16="http://schemas.microsoft.com/office/drawing/2014/main" id="{DCE754F4-6358-3646-8B52-F2E4D2273B11}"/>
              </a:ext>
            </a:extLst>
          </p:cNvPr>
          <p:cNvSpPr/>
          <p:nvPr/>
        </p:nvSpPr>
        <p:spPr>
          <a:xfrm>
            <a:off x="746528" y="4219655"/>
            <a:ext cx="6238009" cy="94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2900" indent="-342900" algn="just">
              <a:lnSpc>
                <a:spcPct val="100000"/>
              </a:lnSpc>
              <a:buFont typeface="Arial" panose="020B0604020202020204" pitchFamily="34" charset="0"/>
              <a:buChar char="•"/>
            </a:pPr>
            <a:r>
              <a:rPr lang="en-GB" sz="2000" b="1" u="none" strike="noStrike">
                <a:solidFill>
                  <a:srgbClr val="000000"/>
                </a:solidFill>
                <a:uFillTx/>
                <a:ea typeface="DejaVu Sans"/>
              </a:rPr>
              <a:t>Ongoing work</a:t>
            </a:r>
            <a:endParaRPr lang="en-GB" sz="2800" b="1" u="none" strike="noStrike">
              <a:solidFill>
                <a:srgbClr val="000000"/>
              </a:solidFill>
              <a:uFillTx/>
              <a:ea typeface="DejaVu Sans"/>
            </a:endParaRPr>
          </a:p>
          <a:p>
            <a:pPr marL="800100" lvl="1" indent="-342900" algn="just">
              <a:buFont typeface="Arial" panose="020B0604020202020204" pitchFamily="34" charset="0"/>
              <a:buChar char="•"/>
            </a:pPr>
            <a:r>
              <a:rPr lang="en-GB" sz="2000" b="0" u="none" strike="noStrike">
                <a:solidFill>
                  <a:srgbClr val="000000"/>
                </a:solidFill>
                <a:uFillTx/>
                <a:ea typeface="DejaVu Sans"/>
              </a:rPr>
              <a:t>Analysis and comparison of triple LP and MW interferometer data</a:t>
            </a:r>
            <a:endParaRPr lang="en-GB" sz="2800" b="0" u="none" strike="noStrike">
              <a:solidFill>
                <a:srgbClr val="000000"/>
              </a:solidFill>
              <a:uFillTx/>
            </a:endParaRPr>
          </a:p>
        </p:txBody>
      </p:sp>
      <p:sp>
        <p:nvSpPr>
          <p:cNvPr id="8" name="Rectangle 7">
            <a:extLst>
              <a:ext uri="{FF2B5EF4-FFF2-40B4-BE49-F238E27FC236}">
                <a16:creationId xmlns:a16="http://schemas.microsoft.com/office/drawing/2014/main" id="{FB93CC9D-B443-2D48-A188-47AD3DC09085}"/>
              </a:ext>
            </a:extLst>
          </p:cNvPr>
          <p:cNvSpPr/>
          <p:nvPr/>
        </p:nvSpPr>
        <p:spPr>
          <a:xfrm>
            <a:off x="8204554" y="2818938"/>
            <a:ext cx="3512520" cy="601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spcBef>
                <a:spcPts val="1191"/>
              </a:spcBef>
              <a:spcAft>
                <a:spcPts val="992"/>
              </a:spcAft>
            </a:pPr>
            <a:r>
              <a:rPr lang="en-US" sz="1100" dirty="0">
                <a:solidFill>
                  <a:schemeClr val="tx1">
                    <a:lumMod val="50000"/>
                    <a:lumOff val="50000"/>
                  </a:schemeClr>
                </a:solidFill>
              </a:rPr>
              <a:t>Principle scheme </a:t>
            </a:r>
            <a:r>
              <a:rPr lang="uk-UA" sz="1100" dirty="0" err="1">
                <a:solidFill>
                  <a:schemeClr val="tx1">
                    <a:lumMod val="50000"/>
                    <a:lumOff val="50000"/>
                  </a:schemeClr>
                </a:solidFill>
              </a:rPr>
              <a:t>Microwave</a:t>
            </a:r>
            <a:r>
              <a:rPr lang="uk-UA" sz="1100" dirty="0">
                <a:solidFill>
                  <a:schemeClr val="tx1">
                    <a:lumMod val="50000"/>
                    <a:lumOff val="50000"/>
                  </a:schemeClr>
                </a:solidFill>
              </a:rPr>
              <a:t> </a:t>
            </a:r>
            <a:r>
              <a:rPr lang="uk-UA" sz="1100" dirty="0" err="1">
                <a:solidFill>
                  <a:schemeClr val="tx1">
                    <a:lumMod val="50000"/>
                    <a:lumOff val="50000"/>
                  </a:schemeClr>
                </a:solidFill>
              </a:rPr>
              <a:t>Interferometer</a:t>
            </a:r>
            <a:r>
              <a:rPr lang="en-US" sz="1100" dirty="0">
                <a:solidFill>
                  <a:schemeClr val="tx1">
                    <a:lumMod val="50000"/>
                    <a:lumOff val="50000"/>
                  </a:schemeClr>
                </a:solidFill>
              </a:rPr>
              <a:t>. Transmitter (1), short (2), circulator (3, 4),  receiver (5), Waveguide (6)  Flexible Waveguide (7).  </a:t>
            </a:r>
            <a:endParaRPr lang="uk-UA" sz="1100" dirty="0">
              <a:solidFill>
                <a:schemeClr val="tx1">
                  <a:lumMod val="50000"/>
                  <a:lumOff val="50000"/>
                </a:schemeClr>
              </a:solidFill>
            </a:endParaRPr>
          </a:p>
        </p:txBody>
      </p:sp>
      <p:pic>
        <p:nvPicPr>
          <p:cNvPr id="10" name="Picture 9">
            <a:extLst>
              <a:ext uri="{FF2B5EF4-FFF2-40B4-BE49-F238E27FC236}">
                <a16:creationId xmlns:a16="http://schemas.microsoft.com/office/drawing/2014/main" id="{4E7C43B5-70B3-9D45-8F34-2C5E5528076C}"/>
              </a:ext>
            </a:extLst>
          </p:cNvPr>
          <p:cNvPicPr/>
          <p:nvPr/>
        </p:nvPicPr>
        <p:blipFill>
          <a:blip r:embed="rId2"/>
          <a:stretch/>
        </p:blipFill>
        <p:spPr>
          <a:xfrm>
            <a:off x="8630434" y="421115"/>
            <a:ext cx="2762640" cy="2160720"/>
          </a:xfrm>
          <a:prstGeom prst="rect">
            <a:avLst/>
          </a:prstGeom>
          <a:ln w="0">
            <a:noFill/>
          </a:ln>
        </p:spPr>
      </p:pic>
      <p:pic>
        <p:nvPicPr>
          <p:cNvPr id="12" name="Picture 11">
            <a:extLst>
              <a:ext uri="{FF2B5EF4-FFF2-40B4-BE49-F238E27FC236}">
                <a16:creationId xmlns:a16="http://schemas.microsoft.com/office/drawing/2014/main" id="{96A95859-7FE7-1142-B0A6-F2EF509E3874}"/>
              </a:ext>
            </a:extLst>
          </p:cNvPr>
          <p:cNvPicPr/>
          <p:nvPr/>
        </p:nvPicPr>
        <p:blipFill>
          <a:blip r:embed="rId3"/>
          <a:stretch/>
        </p:blipFill>
        <p:spPr>
          <a:xfrm>
            <a:off x="8306434" y="3429000"/>
            <a:ext cx="3410640" cy="2558160"/>
          </a:xfrm>
          <a:prstGeom prst="rect">
            <a:avLst/>
          </a:prstGeom>
          <a:ln w="0">
            <a:noFill/>
          </a:ln>
        </p:spPr>
      </p:pic>
      <p:sp>
        <p:nvSpPr>
          <p:cNvPr id="13" name="Rectangle 12">
            <a:extLst>
              <a:ext uri="{FF2B5EF4-FFF2-40B4-BE49-F238E27FC236}">
                <a16:creationId xmlns:a16="http://schemas.microsoft.com/office/drawing/2014/main" id="{F528537D-F9B4-AA42-8961-A52CDDE61E2D}"/>
              </a:ext>
            </a:extLst>
          </p:cNvPr>
          <p:cNvSpPr/>
          <p:nvPr/>
        </p:nvSpPr>
        <p:spPr>
          <a:xfrm>
            <a:off x="8172288" y="6004165"/>
            <a:ext cx="3512520" cy="601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spcBef>
                <a:spcPts val="1191"/>
              </a:spcBef>
              <a:spcAft>
                <a:spcPts val="992"/>
              </a:spcAft>
            </a:pPr>
            <a:r>
              <a:rPr lang="en-US" sz="1100" dirty="0">
                <a:solidFill>
                  <a:schemeClr val="tx1">
                    <a:lumMod val="50000"/>
                    <a:lumOff val="50000"/>
                  </a:schemeClr>
                </a:solidFill>
              </a:rPr>
              <a:t>Example of MW interferometer raw data for different plasma types</a:t>
            </a:r>
            <a:endParaRPr lang="uk-UA" sz="1100" dirty="0">
              <a:solidFill>
                <a:schemeClr val="tx1">
                  <a:lumMod val="50000"/>
                  <a:lumOff val="50000"/>
                </a:schemeClr>
              </a:solidFill>
            </a:endParaRPr>
          </a:p>
        </p:txBody>
      </p:sp>
    </p:spTree>
    <p:extLst>
      <p:ext uri="{BB962C8B-B14F-4D97-AF65-F5344CB8AC3E}">
        <p14:creationId xmlns:p14="http://schemas.microsoft.com/office/powerpoint/2010/main" val="1025353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A3464-3B58-F941-B8B4-AE56C74A50CC}"/>
              </a:ext>
            </a:extLst>
          </p:cNvPr>
          <p:cNvSpPr>
            <a:spLocks noGrp="1"/>
          </p:cNvSpPr>
          <p:nvPr>
            <p:ph type="title"/>
          </p:nvPr>
        </p:nvSpPr>
        <p:spPr/>
        <p:txBody>
          <a:bodyPr/>
          <a:lstStyle/>
          <a:p>
            <a:r>
              <a:rPr lang="en-US" dirty="0"/>
              <a:t>Improvement of Langmuir probe data collecting circuit</a:t>
            </a:r>
          </a:p>
        </p:txBody>
      </p:sp>
      <p:sp>
        <p:nvSpPr>
          <p:cNvPr id="4" name="Footer Placeholder 3">
            <a:extLst>
              <a:ext uri="{FF2B5EF4-FFF2-40B4-BE49-F238E27FC236}">
                <a16:creationId xmlns:a16="http://schemas.microsoft.com/office/drawing/2014/main" id="{759ADE00-0D4F-E145-99C8-E05B6E6DEBEF}"/>
              </a:ext>
            </a:extLst>
          </p:cNvPr>
          <p:cNvSpPr>
            <a:spLocks noGrp="1"/>
          </p:cNvSpPr>
          <p:nvPr>
            <p:ph type="ftr" sz="quarter" idx="11"/>
          </p:nvPr>
        </p:nvSpPr>
        <p:spPr/>
        <p:txBody>
          <a:bodyPr/>
          <a:lstStyle/>
          <a:p>
            <a:r>
              <a:rPr lang="en-GB">
                <a:solidFill>
                  <a:prstClr val="white"/>
                </a:solidFill>
              </a:rPr>
              <a:t>A. Goriaev | </a:t>
            </a:r>
            <a:r>
              <a:rPr lang="en-US"/>
              <a:t>Reporting Meeting PWIE 2024 </a:t>
            </a:r>
            <a:r>
              <a:rPr lang="en-GB">
                <a:solidFill>
                  <a:prstClr val="white"/>
                </a:solidFill>
              </a:rPr>
              <a:t>| 21 November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667654E6-472D-CE41-AA5E-46D744E5AFBD}"/>
              </a:ext>
            </a:extLst>
          </p:cNvPr>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dirty="0">
              <a:solidFill>
                <a:prstClr val="white"/>
              </a:solidFill>
            </a:endParaRPr>
          </a:p>
        </p:txBody>
      </p:sp>
      <p:sp>
        <p:nvSpPr>
          <p:cNvPr id="6" name="TextBox 108">
            <a:extLst>
              <a:ext uri="{FF2B5EF4-FFF2-40B4-BE49-F238E27FC236}">
                <a16:creationId xmlns:a16="http://schemas.microsoft.com/office/drawing/2014/main" id="{5DD79233-2CF0-6247-A6A8-97AA4FDBA245}"/>
              </a:ext>
            </a:extLst>
          </p:cNvPr>
          <p:cNvSpPr/>
          <p:nvPr/>
        </p:nvSpPr>
        <p:spPr>
          <a:xfrm>
            <a:off x="653184" y="6068803"/>
            <a:ext cx="6782332" cy="457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uk-UA" sz="1050" b="0" u="none" strike="noStrike" dirty="0" err="1">
                <a:solidFill>
                  <a:srgbClr val="000000"/>
                </a:solidFill>
                <a:uFillTx/>
                <a:latin typeface="Arial"/>
                <a:ea typeface="DejaVu Sans"/>
              </a:rPr>
              <a:t>Participation</a:t>
            </a:r>
            <a:r>
              <a:rPr lang="uk-UA" sz="1050" b="0" u="none" strike="noStrike" dirty="0">
                <a:solidFill>
                  <a:srgbClr val="000000"/>
                </a:solidFill>
                <a:uFillTx/>
                <a:latin typeface="Arial"/>
                <a:ea typeface="DejaVu Sans"/>
              </a:rPr>
              <a:t> </a:t>
            </a:r>
            <a:r>
              <a:rPr lang="uk-UA" sz="1050" b="0" u="none" strike="noStrike" dirty="0" err="1">
                <a:solidFill>
                  <a:srgbClr val="000000"/>
                </a:solidFill>
                <a:uFillTx/>
                <a:latin typeface="Arial"/>
                <a:ea typeface="DejaVu Sans"/>
              </a:rPr>
              <a:t>in</a:t>
            </a:r>
            <a:r>
              <a:rPr lang="uk-UA" sz="1050" b="0" u="none" strike="noStrike" dirty="0">
                <a:solidFill>
                  <a:srgbClr val="000000"/>
                </a:solidFill>
                <a:uFillTx/>
                <a:latin typeface="Arial"/>
                <a:ea typeface="DejaVu Sans"/>
              </a:rPr>
              <a:t> </a:t>
            </a:r>
            <a:r>
              <a:rPr lang="uk-UA" sz="1050" b="0" u="none" strike="noStrike" dirty="0" err="1">
                <a:solidFill>
                  <a:srgbClr val="000000"/>
                </a:solidFill>
                <a:uFillTx/>
                <a:latin typeface="Arial"/>
                <a:ea typeface="DejaVu Sans"/>
              </a:rPr>
              <a:t>the</a:t>
            </a:r>
            <a:r>
              <a:rPr lang="uk-UA" sz="1050" b="0" u="none" strike="noStrike" dirty="0">
                <a:solidFill>
                  <a:srgbClr val="000000"/>
                </a:solidFill>
                <a:uFillTx/>
                <a:latin typeface="Arial"/>
                <a:ea typeface="DejaVu Sans"/>
              </a:rPr>
              <a:t> </a:t>
            </a:r>
            <a:r>
              <a:rPr lang="uk-UA" sz="1050" b="0" u="none" strike="noStrike" dirty="0" err="1">
                <a:solidFill>
                  <a:srgbClr val="000000"/>
                </a:solidFill>
                <a:uFillTx/>
                <a:latin typeface="Arial"/>
                <a:ea typeface="DejaVu Sans"/>
              </a:rPr>
              <a:t>experiments</a:t>
            </a:r>
            <a:r>
              <a:rPr lang="uk-UA" sz="1050" b="0" u="none" strike="noStrike" dirty="0">
                <a:solidFill>
                  <a:srgbClr val="000000"/>
                </a:solidFill>
                <a:uFillTx/>
                <a:latin typeface="Arial"/>
                <a:ea typeface="DejaVu Sans"/>
              </a:rPr>
              <a:t> </a:t>
            </a:r>
            <a:r>
              <a:rPr lang="uk-UA" sz="1050" b="0" u="none" strike="noStrike" dirty="0" err="1">
                <a:solidFill>
                  <a:srgbClr val="000000"/>
                </a:solidFill>
                <a:uFillTx/>
                <a:latin typeface="Arial"/>
                <a:ea typeface="DejaVu Sans"/>
              </a:rPr>
              <a:t>on</a:t>
            </a:r>
            <a:r>
              <a:rPr lang="uk-UA" sz="1050" b="0" u="none" strike="noStrike" dirty="0">
                <a:solidFill>
                  <a:srgbClr val="000000"/>
                </a:solidFill>
                <a:uFillTx/>
                <a:latin typeface="Arial"/>
                <a:ea typeface="DejaVu Sans"/>
              </a:rPr>
              <a:t> TOMAS </a:t>
            </a:r>
            <a:r>
              <a:rPr lang="uk-UA" sz="1050" b="0" u="none" strike="noStrike" dirty="0" err="1">
                <a:solidFill>
                  <a:srgbClr val="000000"/>
                </a:solidFill>
                <a:uFillTx/>
                <a:latin typeface="Arial"/>
                <a:ea typeface="DejaVu Sans"/>
              </a:rPr>
              <a:t>in</a:t>
            </a:r>
            <a:r>
              <a:rPr lang="uk-UA" sz="1050" b="0" u="none" strike="noStrike" dirty="0">
                <a:solidFill>
                  <a:srgbClr val="000000"/>
                </a:solidFill>
                <a:uFillTx/>
                <a:latin typeface="Arial"/>
                <a:ea typeface="DejaVu Sans"/>
              </a:rPr>
              <a:t> Forschungszentrum Jülich.</a:t>
            </a:r>
            <a:endParaRPr lang="uk-UA" sz="1050" b="0" u="none" strike="noStrike" dirty="0">
              <a:solidFill>
                <a:srgbClr val="000000"/>
              </a:solidFill>
              <a:uFillTx/>
              <a:latin typeface="Arial"/>
            </a:endParaRPr>
          </a:p>
          <a:p>
            <a:pPr>
              <a:lnSpc>
                <a:spcPct val="100000"/>
              </a:lnSpc>
            </a:pPr>
            <a:r>
              <a:rPr lang="uk-UA" sz="1050" b="0" u="none" strike="noStrike" dirty="0">
                <a:solidFill>
                  <a:srgbClr val="000000"/>
                </a:solidFill>
                <a:uFillTx/>
                <a:latin typeface="Arial"/>
                <a:ea typeface="DejaVu Sans"/>
              </a:rPr>
              <a:t>KIPT (</a:t>
            </a:r>
            <a:r>
              <a:rPr lang="uk-UA" sz="1050" b="0" u="none" strike="noStrike" dirty="0" err="1">
                <a:solidFill>
                  <a:srgbClr val="000000"/>
                </a:solidFill>
                <a:uFillTx/>
                <a:latin typeface="Arial"/>
                <a:ea typeface="DejaVu Sans"/>
              </a:rPr>
              <a:t>Y</a:t>
            </a:r>
            <a:r>
              <a:rPr lang="uk-UA" sz="1050" b="0" u="none" strike="noStrike" dirty="0">
                <a:solidFill>
                  <a:srgbClr val="000000"/>
                </a:solidFill>
                <a:uFillTx/>
                <a:latin typeface="Arial"/>
                <a:ea typeface="DejaVu Sans"/>
              </a:rPr>
              <a:t>. </a:t>
            </a:r>
            <a:r>
              <a:rPr lang="uk-UA" sz="1050" b="0" u="none" strike="noStrike" dirty="0" err="1">
                <a:solidFill>
                  <a:srgbClr val="000000"/>
                </a:solidFill>
                <a:uFillTx/>
                <a:latin typeface="Arial"/>
                <a:ea typeface="DejaVu Sans"/>
              </a:rPr>
              <a:t>Kovtun</a:t>
            </a:r>
            <a:r>
              <a:rPr lang="uk-UA" sz="1050" b="0" u="none" strike="noStrike" dirty="0">
                <a:solidFill>
                  <a:srgbClr val="000000"/>
                </a:solidFill>
                <a:uFillTx/>
                <a:latin typeface="Arial"/>
                <a:ea typeface="DejaVu Sans"/>
              </a:rPr>
              <a:t>) PWIE -</a:t>
            </a:r>
            <a:r>
              <a:rPr lang="uk-UA" sz="1050" b="0" u="none" strike="noStrike" dirty="0" err="1">
                <a:solidFill>
                  <a:srgbClr val="000000"/>
                </a:solidFill>
                <a:uFillTx/>
                <a:latin typeface="Arial"/>
                <a:ea typeface="DejaVu Sans"/>
              </a:rPr>
              <a:t>visit</a:t>
            </a:r>
            <a:r>
              <a:rPr lang="uk-UA" sz="1050" b="0" u="none" strike="noStrike" dirty="0">
                <a:solidFill>
                  <a:srgbClr val="000000"/>
                </a:solidFill>
                <a:uFillTx/>
                <a:latin typeface="Arial"/>
                <a:ea typeface="DejaVu Sans"/>
              </a:rPr>
              <a:t> </a:t>
            </a:r>
            <a:r>
              <a:rPr lang="uk-UA" sz="1050" b="0" u="none" strike="noStrike" dirty="0" err="1">
                <a:solidFill>
                  <a:srgbClr val="000000"/>
                </a:solidFill>
                <a:uFillTx/>
                <a:latin typeface="Arial"/>
                <a:ea typeface="DejaVu Sans"/>
              </a:rPr>
              <a:t>to</a:t>
            </a:r>
            <a:r>
              <a:rPr lang="uk-UA" sz="1050" b="0" u="none" strike="noStrike" dirty="0">
                <a:solidFill>
                  <a:srgbClr val="000000"/>
                </a:solidFill>
                <a:uFillTx/>
                <a:latin typeface="Arial"/>
                <a:ea typeface="DejaVu Sans"/>
              </a:rPr>
              <a:t> FZJ </a:t>
            </a:r>
            <a:r>
              <a:rPr lang="uk-UA" sz="1050" b="0" u="none" strike="noStrike" dirty="0" err="1">
                <a:solidFill>
                  <a:srgbClr val="000000"/>
                </a:solidFill>
                <a:uFillTx/>
                <a:latin typeface="Arial"/>
                <a:ea typeface="DejaVu Sans"/>
              </a:rPr>
              <a:t>in</a:t>
            </a:r>
            <a:r>
              <a:rPr lang="uk-UA" sz="1050" b="0" u="none" strike="noStrike" dirty="0">
                <a:solidFill>
                  <a:srgbClr val="000000"/>
                </a:solidFill>
                <a:uFillTx/>
                <a:latin typeface="Arial"/>
                <a:ea typeface="DejaVu Sans"/>
              </a:rPr>
              <a:t> 29/01/2024-9/02/2024</a:t>
            </a:r>
            <a:endParaRPr lang="uk-UA" sz="1050" b="0" u="none" strike="noStrike" dirty="0">
              <a:solidFill>
                <a:srgbClr val="000000"/>
              </a:solidFill>
              <a:uFillTx/>
              <a:latin typeface="Arial"/>
            </a:endParaRPr>
          </a:p>
        </p:txBody>
      </p:sp>
      <p:sp>
        <p:nvSpPr>
          <p:cNvPr id="7" name="Rectangle 6">
            <a:extLst>
              <a:ext uri="{FF2B5EF4-FFF2-40B4-BE49-F238E27FC236}">
                <a16:creationId xmlns:a16="http://schemas.microsoft.com/office/drawing/2014/main" id="{AD259003-33F2-3747-80C4-F7FE46EF95AE}"/>
              </a:ext>
            </a:extLst>
          </p:cNvPr>
          <p:cNvSpPr/>
          <p:nvPr/>
        </p:nvSpPr>
        <p:spPr>
          <a:xfrm>
            <a:off x="653183" y="1274343"/>
            <a:ext cx="5992943" cy="4334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2900" indent="-342900">
              <a:lnSpc>
                <a:spcPct val="100000"/>
              </a:lnSpc>
              <a:spcBef>
                <a:spcPts val="600"/>
              </a:spcBef>
              <a:buFont typeface="Arial" panose="020B0604020202020204" pitchFamily="34" charset="0"/>
              <a:buChar char="•"/>
            </a:pPr>
            <a:r>
              <a:rPr lang="en-GB" sz="2000" dirty="0">
                <a:solidFill>
                  <a:srgbClr val="000000"/>
                </a:solidFill>
              </a:rPr>
              <a:t>Finished work:</a:t>
            </a:r>
          </a:p>
          <a:p>
            <a:pPr marL="800100" lvl="1" indent="-342900">
              <a:spcBef>
                <a:spcPts val="600"/>
              </a:spcBef>
              <a:buFont typeface="Arial" panose="020B0604020202020204" pitchFamily="34" charset="0"/>
              <a:buChar char="•"/>
            </a:pPr>
            <a:r>
              <a:rPr lang="en-GB" sz="2000" dirty="0">
                <a:solidFill>
                  <a:srgbClr val="000000"/>
                </a:solidFill>
              </a:rPr>
              <a:t>Installation and tests of new measuring module for the triple Langmuir probe </a:t>
            </a:r>
          </a:p>
          <a:p>
            <a:pPr marL="800100" lvl="1" indent="-342900">
              <a:spcBef>
                <a:spcPts val="600"/>
              </a:spcBef>
              <a:buFont typeface="Arial" panose="020B0604020202020204" pitchFamily="34" charset="0"/>
              <a:buChar char="•"/>
            </a:pPr>
            <a:r>
              <a:rPr lang="en-GB" sz="2000" dirty="0">
                <a:solidFill>
                  <a:srgbClr val="000000"/>
                </a:solidFill>
              </a:rPr>
              <a:t>Implementation of two sub-modules:  "floating" and "ground” allowing for simultaneous measurements of density, temperature and floating potential</a:t>
            </a:r>
          </a:p>
          <a:p>
            <a:pPr marL="342900" indent="-342900">
              <a:lnSpc>
                <a:spcPct val="100000"/>
              </a:lnSpc>
              <a:spcBef>
                <a:spcPts val="600"/>
              </a:spcBef>
              <a:buFont typeface="Arial" panose="020B0604020202020204" pitchFamily="34" charset="0"/>
              <a:buChar char="•"/>
            </a:pPr>
            <a:r>
              <a:rPr lang="en-GB" sz="2000" dirty="0">
                <a:solidFill>
                  <a:srgbClr val="000000"/>
                </a:solidFill>
              </a:rPr>
              <a:t>Ongoing work:</a:t>
            </a:r>
          </a:p>
          <a:p>
            <a:pPr marL="800100" lvl="1" indent="-342900">
              <a:spcBef>
                <a:spcPts val="600"/>
              </a:spcBef>
              <a:buFont typeface="Arial" panose="020B0604020202020204" pitchFamily="34" charset="0"/>
              <a:buChar char="•"/>
            </a:pPr>
            <a:r>
              <a:rPr lang="en-GB" sz="2000" dirty="0">
                <a:solidFill>
                  <a:srgbClr val="000000"/>
                </a:solidFill>
              </a:rPr>
              <a:t>Characterization of GDC plasmas by triple Langmuir probe,</a:t>
            </a:r>
          </a:p>
          <a:p>
            <a:pPr marL="800100" lvl="1" indent="-342900">
              <a:spcBef>
                <a:spcPts val="600"/>
              </a:spcBef>
              <a:buFont typeface="Arial" panose="020B0604020202020204" pitchFamily="34" charset="0"/>
              <a:buChar char="•"/>
            </a:pPr>
            <a:r>
              <a:rPr lang="en-GB" sz="2000" dirty="0">
                <a:solidFill>
                  <a:srgbClr val="000000"/>
                </a:solidFill>
              </a:rPr>
              <a:t>Studies of Combined glow discharge + microwave plasmas using triple Langmuir probe</a:t>
            </a:r>
          </a:p>
        </p:txBody>
      </p:sp>
      <p:pic>
        <p:nvPicPr>
          <p:cNvPr id="9" name="Picture 8">
            <a:extLst>
              <a:ext uri="{FF2B5EF4-FFF2-40B4-BE49-F238E27FC236}">
                <a16:creationId xmlns:a16="http://schemas.microsoft.com/office/drawing/2014/main" id="{A56DBF7A-4CB1-C944-BE93-E7D670A93FFB}"/>
              </a:ext>
            </a:extLst>
          </p:cNvPr>
          <p:cNvPicPr/>
          <p:nvPr/>
        </p:nvPicPr>
        <p:blipFill>
          <a:blip r:embed="rId2"/>
          <a:stretch/>
        </p:blipFill>
        <p:spPr>
          <a:xfrm>
            <a:off x="7748994" y="3682038"/>
            <a:ext cx="3391073" cy="2473435"/>
          </a:xfrm>
          <a:prstGeom prst="rect">
            <a:avLst/>
          </a:prstGeom>
          <a:ln w="0">
            <a:noFill/>
          </a:ln>
        </p:spPr>
      </p:pic>
      <p:pic>
        <p:nvPicPr>
          <p:cNvPr id="11" name="Picture 10">
            <a:extLst>
              <a:ext uri="{FF2B5EF4-FFF2-40B4-BE49-F238E27FC236}">
                <a16:creationId xmlns:a16="http://schemas.microsoft.com/office/drawing/2014/main" id="{93811473-B98B-DE4F-9F7C-6EEB4FB62929}"/>
              </a:ext>
            </a:extLst>
          </p:cNvPr>
          <p:cNvPicPr>
            <a:picLocks noChangeAspect="1"/>
          </p:cNvPicPr>
          <p:nvPr/>
        </p:nvPicPr>
        <p:blipFill>
          <a:blip r:embed="rId3"/>
          <a:stretch>
            <a:fillRect/>
          </a:stretch>
        </p:blipFill>
        <p:spPr>
          <a:xfrm>
            <a:off x="7549376" y="777461"/>
            <a:ext cx="3723703" cy="2674263"/>
          </a:xfrm>
          <a:prstGeom prst="rect">
            <a:avLst/>
          </a:prstGeom>
        </p:spPr>
      </p:pic>
      <p:sp>
        <p:nvSpPr>
          <p:cNvPr id="12" name="TextBox 11">
            <a:extLst>
              <a:ext uri="{FF2B5EF4-FFF2-40B4-BE49-F238E27FC236}">
                <a16:creationId xmlns:a16="http://schemas.microsoft.com/office/drawing/2014/main" id="{6AE46DDB-3494-0C4D-A96A-310C050E201A}"/>
              </a:ext>
            </a:extLst>
          </p:cNvPr>
          <p:cNvSpPr txBox="1"/>
          <p:nvPr/>
        </p:nvSpPr>
        <p:spPr>
          <a:xfrm>
            <a:off x="8044698" y="3494043"/>
            <a:ext cx="2937721" cy="261610"/>
          </a:xfrm>
          <a:prstGeom prst="rect">
            <a:avLst/>
          </a:prstGeom>
          <a:noFill/>
        </p:spPr>
        <p:txBody>
          <a:bodyPr wrap="square" rtlCol="0">
            <a:spAutoFit/>
          </a:bodyPr>
          <a:lstStyle/>
          <a:p>
            <a:pPr algn="ctr"/>
            <a:r>
              <a:rPr lang="en-US" sz="1100" dirty="0">
                <a:solidFill>
                  <a:schemeClr val="tx1">
                    <a:lumMod val="50000"/>
                    <a:lumOff val="50000"/>
                  </a:schemeClr>
                </a:solidFill>
              </a:rPr>
              <a:t>New  triple Langmuir probe circuit scheme</a:t>
            </a:r>
          </a:p>
        </p:txBody>
      </p:sp>
      <p:sp>
        <p:nvSpPr>
          <p:cNvPr id="13" name="TextBox 12">
            <a:extLst>
              <a:ext uri="{FF2B5EF4-FFF2-40B4-BE49-F238E27FC236}">
                <a16:creationId xmlns:a16="http://schemas.microsoft.com/office/drawing/2014/main" id="{AEE2BF11-ADFF-5B47-9F7A-7E8812D8067F}"/>
              </a:ext>
            </a:extLst>
          </p:cNvPr>
          <p:cNvSpPr txBox="1"/>
          <p:nvPr/>
        </p:nvSpPr>
        <p:spPr>
          <a:xfrm>
            <a:off x="7649737" y="6109720"/>
            <a:ext cx="3490330" cy="430887"/>
          </a:xfrm>
          <a:prstGeom prst="rect">
            <a:avLst/>
          </a:prstGeom>
          <a:noFill/>
        </p:spPr>
        <p:txBody>
          <a:bodyPr wrap="square" rtlCol="0">
            <a:spAutoFit/>
          </a:bodyPr>
          <a:lstStyle/>
          <a:p>
            <a:pPr algn="ctr"/>
            <a:r>
              <a:rPr lang="en-US" sz="1100" dirty="0">
                <a:solidFill>
                  <a:schemeClr val="tx1">
                    <a:lumMod val="50000"/>
                    <a:lumOff val="50000"/>
                  </a:schemeClr>
                </a:solidFill>
              </a:rPr>
              <a:t>Example of density and density measurements in combined EC+RF discharge</a:t>
            </a:r>
          </a:p>
        </p:txBody>
      </p:sp>
    </p:spTree>
    <p:extLst>
      <p:ext uri="{BB962C8B-B14F-4D97-AF65-F5344CB8AC3E}">
        <p14:creationId xmlns:p14="http://schemas.microsoft.com/office/powerpoint/2010/main" val="2683803052"/>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29BB5A6-9C9C-4509-BBBE-0C2B5904D093}">
  <ds:schemaRefs>
    <ds:schemaRef ds:uri="http://schemas.microsoft.com/sharepoint/v3/contenttype/forms"/>
  </ds:schemaRefs>
</ds:datastoreItem>
</file>

<file path=customXml/itemProps3.xml><?xml version="1.0" encoding="utf-8"?>
<ds:datastoreItem xmlns:ds="http://schemas.openxmlformats.org/officeDocument/2006/customXml" ds:itemID="{E1581EFF-75CA-400B-8B14-07B3BB5FE4A6}">
  <ds:schemaRefs>
    <ds:schemaRef ds:uri="http://schemas.microsoft.com/office/2006/metadata/properties"/>
    <ds:schemaRef ds:uri="http://schemas.microsoft.com/office/infopath/2007/PartnerControls"/>
    <ds:schemaRef ds:uri="e5ba6352-0726-4226-96e7-82f7f1c59ac0"/>
    <ds:schemaRef ds:uri="cbbfa1f3-60c2-42de-b5b6-3ee8cb87d964"/>
  </ds:schemaRefs>
</ds:datastoreItem>
</file>

<file path=docProps/app.xml><?xml version="1.0" encoding="utf-8"?>
<Properties xmlns="http://schemas.openxmlformats.org/officeDocument/2006/extended-properties" xmlns:vt="http://schemas.openxmlformats.org/officeDocument/2006/docPropsVTypes">
  <Template/>
  <TotalTime>5416</TotalTime>
  <Words>3821</Words>
  <Application>Microsoft Macintosh PowerPoint</Application>
  <PresentationFormat>Widescreen</PresentationFormat>
  <Paragraphs>508</Paragraphs>
  <Slides>31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Calibri Light</vt:lpstr>
      <vt:lpstr>Helvetica</vt:lpstr>
      <vt:lpstr>Symbol</vt:lpstr>
      <vt:lpstr>Wingdings</vt:lpstr>
      <vt:lpstr>EUROfusion.1line_5_3_2019</vt:lpstr>
      <vt:lpstr>PWIE SP F: Presentation of 2024 Task Results</vt:lpstr>
      <vt:lpstr>Restructuring of WPPWIE and Tasks related to B </vt:lpstr>
      <vt:lpstr>Example: usage of LIBS to study B layers and D in boron layers</vt:lpstr>
      <vt:lpstr>Boron-related in-situ/vacuo fuel retention and recovery studies</vt:lpstr>
      <vt:lpstr>Outline</vt:lpstr>
      <vt:lpstr>PowerPoint Presentation</vt:lpstr>
      <vt:lpstr>Technical upgrades</vt:lpstr>
      <vt:lpstr>Commissioning of MW interferometer (KIPT)</vt:lpstr>
      <vt:lpstr>Improvement of Langmuir probe data collecting circuit</vt:lpstr>
      <vt:lpstr>Characterization of combined EC+IC discharges</vt:lpstr>
      <vt:lpstr>Studies of RF waves propagation in hydrogen plasmas</vt:lpstr>
      <vt:lpstr>Improvement of TOMAS ICRH system matching</vt:lpstr>
      <vt:lpstr>Glow discharge characterization</vt:lpstr>
      <vt:lpstr>Studies of MW wave absorption and propagation</vt:lpstr>
      <vt:lpstr>EC plasma characterization by probes</vt:lpstr>
      <vt:lpstr>EC plasma characterization by camera images</vt:lpstr>
      <vt:lpstr>RF plasma characterization (modelling)</vt:lpstr>
      <vt:lpstr>RF plasma characterization by triple Langmuir probe</vt:lpstr>
      <vt:lpstr>RF plasma characterization by ToF NPA</vt:lpstr>
      <vt:lpstr>PowerPoint Presentation</vt:lpstr>
      <vt:lpstr>“Synergy ” of FZJ devices, tools and diagnostics for boronization studies</vt:lpstr>
      <vt:lpstr>Deuterium plasma exposure of B layers at PSI-2 </vt:lpstr>
      <vt:lpstr>Deuterium plasma exposure of B layers at PSI-2 </vt:lpstr>
      <vt:lpstr>Research on B deposits: Samples &amp; Exposures (VR)</vt:lpstr>
      <vt:lpstr>Boron layer thickness </vt:lpstr>
      <vt:lpstr>Development of deuterium content</vt:lpstr>
      <vt:lpstr>Comparison of RFEA data with sample erosion</vt:lpstr>
      <vt:lpstr>TOMAS contribution to W7-X boronization studies</vt:lpstr>
      <vt:lpstr>TOMAS contribution to W7-X boronization studies</vt:lpstr>
      <vt:lpstr>Further steps (TOMAS)</vt:lpstr>
      <vt:lpstr>Publications and other achievements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Andrei Goriaev</cp:lastModifiedBy>
  <cp:revision>198</cp:revision>
  <dcterms:created xsi:type="dcterms:W3CDTF">2023-11-15T09:40:03Z</dcterms:created>
  <dcterms:modified xsi:type="dcterms:W3CDTF">2024-11-21T08:23:10Z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