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1"/>
  </p:notesMasterIdLst>
  <p:sldIdLst>
    <p:sldId id="256" r:id="rId5"/>
    <p:sldId id="548" r:id="rId6"/>
    <p:sldId id="561" r:id="rId7"/>
    <p:sldId id="562" r:id="rId8"/>
    <p:sldId id="565" r:id="rId9"/>
    <p:sldId id="566" r:id="rId10"/>
    <p:sldId id="567" r:id="rId11"/>
    <p:sldId id="586" r:id="rId12"/>
    <p:sldId id="580" r:id="rId13"/>
    <p:sldId id="571" r:id="rId14"/>
    <p:sldId id="581" r:id="rId15"/>
    <p:sldId id="582" r:id="rId16"/>
    <p:sldId id="583" r:id="rId17"/>
    <p:sldId id="594" r:id="rId18"/>
    <p:sldId id="585" r:id="rId19"/>
    <p:sldId id="572" r:id="rId20"/>
    <p:sldId id="578" r:id="rId21"/>
    <p:sldId id="573" r:id="rId22"/>
    <p:sldId id="574" r:id="rId23"/>
    <p:sldId id="579" r:id="rId24"/>
    <p:sldId id="597" r:id="rId25"/>
    <p:sldId id="563" r:id="rId26"/>
    <p:sldId id="595" r:id="rId27"/>
    <p:sldId id="596" r:id="rId28"/>
    <p:sldId id="590" r:id="rId29"/>
    <p:sldId id="591" r:id="rId30"/>
  </p:sldIdLst>
  <p:sldSz cx="12192000" cy="6858000"/>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LCHETTO Gloria" initials="FG" lastIdx="4" clrIdx="0">
    <p:extLst>
      <p:ext uri="{19B8F6BF-5375-455C-9EA6-DF929625EA0E}">
        <p15:presenceInfo xmlns:p15="http://schemas.microsoft.com/office/powerpoint/2012/main" userId="S-1-5-21-1801674531-299502267-839522115-550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357ABD-9668-4686-B377-E3FF509BD050}" v="2" dt="2024-05-08T09:03:34.5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06" autoAdjust="0"/>
    <p:restoredTop sz="96807" autoAdjust="0"/>
  </p:normalViewPr>
  <p:slideViewPr>
    <p:cSldViewPr snapToGrid="0">
      <p:cViewPr varScale="1">
        <p:scale>
          <a:sx n="98" d="100"/>
          <a:sy n="98" d="100"/>
        </p:scale>
        <p:origin x="168" y="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tond Meszaros" userId="5d125e73-0147-4210-b9aa-ece7352d8cd3" providerId="ADAL" clId="{CA357ABD-9668-4686-B377-E3FF509BD050}"/>
    <pc:docChg chg="modSld">
      <pc:chgData name="Botond Meszaros" userId="5d125e73-0147-4210-b9aa-ece7352d8cd3" providerId="ADAL" clId="{CA357ABD-9668-4686-B377-E3FF509BD050}" dt="2024-05-08T09:17:49.262" v="3" actId="207"/>
      <pc:docMkLst>
        <pc:docMk/>
      </pc:docMkLst>
      <pc:sldChg chg="modSp mod">
        <pc:chgData name="Botond Meszaros" userId="5d125e73-0147-4210-b9aa-ece7352d8cd3" providerId="ADAL" clId="{CA357ABD-9668-4686-B377-E3FF509BD050}" dt="2024-05-08T09:14:38.036" v="1"/>
        <pc:sldMkLst>
          <pc:docMk/>
          <pc:sldMk cId="3060641447" sldId="541"/>
        </pc:sldMkLst>
        <pc:spChg chg="mod">
          <ac:chgData name="Botond Meszaros" userId="5d125e73-0147-4210-b9aa-ece7352d8cd3" providerId="ADAL" clId="{CA357ABD-9668-4686-B377-E3FF509BD050}" dt="2024-05-08T09:14:38.036" v="1"/>
          <ac:spMkLst>
            <pc:docMk/>
            <pc:sldMk cId="3060641447" sldId="541"/>
            <ac:spMk id="2" creationId="{0DF81FB4-231E-D249-38A8-008AAD5A9030}"/>
          </ac:spMkLst>
        </pc:spChg>
        <pc:spChg chg="mod">
          <ac:chgData name="Botond Meszaros" userId="5d125e73-0147-4210-b9aa-ece7352d8cd3" providerId="ADAL" clId="{CA357ABD-9668-4686-B377-E3FF509BD050}" dt="2024-05-08T09:02:40.066" v="0"/>
          <ac:spMkLst>
            <pc:docMk/>
            <pc:sldMk cId="3060641447" sldId="541"/>
            <ac:spMk id="3" creationId="{D9747718-596A-152C-0DBA-1031827558D3}"/>
          </ac:spMkLst>
        </pc:spChg>
      </pc:sldChg>
      <pc:sldChg chg="modSp mod">
        <pc:chgData name="Botond Meszaros" userId="5d125e73-0147-4210-b9aa-ece7352d8cd3" providerId="ADAL" clId="{CA357ABD-9668-4686-B377-E3FF509BD050}" dt="2024-05-08T09:17:45.425" v="2" actId="207"/>
        <pc:sldMkLst>
          <pc:docMk/>
          <pc:sldMk cId="4100156993" sldId="545"/>
        </pc:sldMkLst>
        <pc:spChg chg="mod">
          <ac:chgData name="Botond Meszaros" userId="5d125e73-0147-4210-b9aa-ece7352d8cd3" providerId="ADAL" clId="{CA357ABD-9668-4686-B377-E3FF509BD050}" dt="2024-05-08T09:17:45.425" v="2" actId="207"/>
          <ac:spMkLst>
            <pc:docMk/>
            <pc:sldMk cId="4100156993" sldId="545"/>
            <ac:spMk id="3" creationId="{7DB60A4C-47BE-2D3D-109E-9537B442F309}"/>
          </ac:spMkLst>
        </pc:spChg>
      </pc:sldChg>
      <pc:sldChg chg="modSp mod">
        <pc:chgData name="Botond Meszaros" userId="5d125e73-0147-4210-b9aa-ece7352d8cd3" providerId="ADAL" clId="{CA357ABD-9668-4686-B377-E3FF509BD050}" dt="2024-05-08T09:17:49.262" v="3" actId="207"/>
        <pc:sldMkLst>
          <pc:docMk/>
          <pc:sldMk cId="1971924512" sldId="547"/>
        </pc:sldMkLst>
        <pc:spChg chg="mod">
          <ac:chgData name="Botond Meszaros" userId="5d125e73-0147-4210-b9aa-ece7352d8cd3" providerId="ADAL" clId="{CA357ABD-9668-4686-B377-E3FF509BD050}" dt="2024-05-08T09:17:49.262" v="3" actId="207"/>
          <ac:spMkLst>
            <pc:docMk/>
            <pc:sldMk cId="1971924512" sldId="547"/>
            <ac:spMk id="3" creationId="{F7E6DE35-A02E-A9D6-0AC8-CC2029F3B6E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7F6F662B-0D12-A649-B75A-82A2D0C270D6}" type="datetimeFigureOut">
              <a:rPr lang="de-DE" smtClean="0"/>
              <a:t>08.10.2024</a:t>
            </a:fld>
            <a:endParaRPr lang="de-DE"/>
          </a:p>
        </p:txBody>
      </p:sp>
      <p:sp>
        <p:nvSpPr>
          <p:cNvPr id="4" name="Folienbildplatzhalter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8775CE09-B585-E143-9DDE-C9A191B86115}" type="slidenum">
              <a:rPr lang="de-DE" smtClean="0"/>
              <a:t>‹N°›</a:t>
            </a:fld>
            <a:endParaRPr lang="de-DE"/>
          </a:p>
        </p:txBody>
      </p:sp>
    </p:spTree>
    <p:extLst>
      <p:ext uri="{BB962C8B-B14F-4D97-AF65-F5344CB8AC3E}">
        <p14:creationId xmlns:p14="http://schemas.microsoft.com/office/powerpoint/2010/main" val="85517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4944110" cy="329614"/>
          </a:xfrm>
          <a:prstGeom prst="rect">
            <a:avLst/>
          </a:prstGeom>
        </p:spPr>
        <p:txBody>
          <a:bodyPr anchor="t"/>
          <a:lstStyle>
            <a:lvl1pPr>
              <a:defRPr sz="1200">
                <a:solidFill>
                  <a:schemeClr val="bg1"/>
                </a:solidFill>
              </a:defRPr>
            </a:lvl1pPr>
          </a:lstStyle>
          <a:p>
            <a:r>
              <a:rPr lang="en-GB" smtClean="0">
                <a:solidFill>
                  <a:prstClr val="white"/>
                </a:solidFill>
              </a:rPr>
              <a:t>Xavier LITAUDON | PSD AWP25 Planning Meeting  | Garching | 07-09 October 2024</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5117976" cy="329614"/>
          </a:xfrm>
          <a:prstGeom prst="rect">
            <a:avLst/>
          </a:prstGeom>
        </p:spPr>
        <p:txBody>
          <a:bodyPr anchor="t"/>
          <a:lstStyle>
            <a:lvl1pPr>
              <a:defRPr sz="1200">
                <a:solidFill>
                  <a:schemeClr val="bg1"/>
                </a:solidFill>
              </a:defRPr>
            </a:lvl1pPr>
          </a:lstStyle>
          <a:p>
            <a:r>
              <a:rPr lang="en-GB" smtClean="0">
                <a:solidFill>
                  <a:prstClr val="white"/>
                </a:solidFill>
              </a:rPr>
              <a:t>Xavier LITAUDON | PSD AWP25 Planning Meeting  | Garching | 07-09 October 2024</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xavier.litaudon@cea.fr" TargetMode="External"/><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hyperlink" Target="https://iopscience.iop.org/article/10.1088/1741-4326/ad346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iki.jetdata.eu/tf/index.php?title=EUROfusion_JET_Pedestal_database_GUI"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iki.jetdata.eu/tf/index.php?title=EUROfusion_JET_Pedestal_database_GUI"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D66E-0F32-BE59-B5D3-B7F670660DB7}"/>
              </a:ext>
            </a:extLst>
          </p:cNvPr>
          <p:cNvSpPr>
            <a:spLocks noGrp="1"/>
          </p:cNvSpPr>
          <p:nvPr>
            <p:ph type="title"/>
          </p:nvPr>
        </p:nvSpPr>
        <p:spPr>
          <a:xfrm>
            <a:off x="407368" y="2074188"/>
            <a:ext cx="6636228" cy="620251"/>
          </a:xfrm>
        </p:spPr>
        <p:txBody>
          <a:bodyPr>
            <a:normAutofit fontScale="90000"/>
          </a:bodyPr>
          <a:lstStyle/>
          <a:p>
            <a:r>
              <a:rPr lang="en-US" dirty="0" smtClean="0"/>
              <a:t>WP</a:t>
            </a:r>
            <a:r>
              <a:rPr lang="en-GB" dirty="0" err="1" smtClean="0"/>
              <a:t>PrIO</a:t>
            </a:r>
            <a:r>
              <a:rPr lang="en-US" dirty="0" smtClean="0"/>
              <a:t>: </a:t>
            </a:r>
            <a:r>
              <a:rPr lang="en-GB" dirty="0"/>
              <a:t>Preparation of ITER Operation</a:t>
            </a:r>
          </a:p>
        </p:txBody>
      </p:sp>
      <p:sp>
        <p:nvSpPr>
          <p:cNvPr id="5" name="Text Placeholder 4">
            <a:extLst>
              <a:ext uri="{FF2B5EF4-FFF2-40B4-BE49-F238E27FC236}">
                <a16:creationId xmlns:a16="http://schemas.microsoft.com/office/drawing/2014/main" id="{5EA551F4-897C-CFDF-B210-3F20E031D8D1}"/>
              </a:ext>
            </a:extLst>
          </p:cNvPr>
          <p:cNvSpPr>
            <a:spLocks noGrp="1"/>
          </p:cNvSpPr>
          <p:nvPr>
            <p:ph type="body" sz="quarter" idx="12"/>
          </p:nvPr>
        </p:nvSpPr>
        <p:spPr/>
        <p:txBody>
          <a:bodyPr/>
          <a:lstStyle/>
          <a:p>
            <a:r>
              <a:rPr lang="en-GB" dirty="0"/>
              <a:t>PSD AWP25 Planning Meeting- </a:t>
            </a:r>
            <a:r>
              <a:rPr lang="en-GB" dirty="0" err="1" smtClean="0"/>
              <a:t>Garching</a:t>
            </a:r>
            <a:r>
              <a:rPr lang="en-GB" dirty="0" smtClean="0"/>
              <a:t> 07-09 October 2024 </a:t>
            </a:r>
            <a:endParaRPr lang="en-GB" dirty="0"/>
          </a:p>
        </p:txBody>
      </p:sp>
      <p:sp>
        <p:nvSpPr>
          <p:cNvPr id="8" name="Text Placeholder 2">
            <a:extLst>
              <a:ext uri="{FF2B5EF4-FFF2-40B4-BE49-F238E27FC236}">
                <a16:creationId xmlns:a16="http://schemas.microsoft.com/office/drawing/2014/main" id="{68F44253-FAF4-4571-7B1E-85B86398C1C5}"/>
              </a:ext>
            </a:extLst>
          </p:cNvPr>
          <p:cNvSpPr txBox="1">
            <a:spLocks/>
          </p:cNvSpPr>
          <p:nvPr/>
        </p:nvSpPr>
        <p:spPr>
          <a:xfrm>
            <a:off x="407368" y="2887765"/>
            <a:ext cx="11642794" cy="1111357"/>
          </a:xfrm>
          <a:prstGeom prst="rect">
            <a:avLst/>
          </a:prstGeom>
        </p:spPr>
        <p:txBody>
          <a:bodyPr vert="horz" lIns="91440" tIns="45720" rIns="91440" bIns="45720" rtlCol="0">
            <a:normAutofit/>
          </a:bodyPr>
          <a:lstStyle>
            <a:lvl1pPr marL="0" indent="0" algn="l" defTabSz="6858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342900" indent="0" algn="l" defTabSz="685800" rtl="0" eaLnBrk="1" latinLnBrk="0" hangingPunct="1">
              <a:spcBef>
                <a:spcPct val="20000"/>
              </a:spcBef>
              <a:buFont typeface="Arial" panose="020B0604020202020204" pitchFamily="34" charset="0"/>
              <a:buNone/>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dirty="0" smtClean="0"/>
              <a:t>Xavier LITAUDON* (CEA Project Leader), Gloria FALCHETTO (CEA Project Support Officer), </a:t>
            </a:r>
          </a:p>
          <a:p>
            <a:r>
              <a:rPr lang="en-US" dirty="0" smtClean="0"/>
              <a:t>Jo</a:t>
            </a:r>
            <a:r>
              <a:rPr lang="en-GB" dirty="0" smtClean="0"/>
              <a:t>ã</a:t>
            </a:r>
            <a:r>
              <a:rPr lang="en-US" dirty="0" smtClean="0"/>
              <a:t>o FIGUEIREDO (Coordinator Officer @ </a:t>
            </a:r>
            <a:r>
              <a:rPr lang="en-US" dirty="0" err="1" smtClean="0"/>
              <a:t>Programme</a:t>
            </a:r>
            <a:r>
              <a:rPr lang="en-US" dirty="0" smtClean="0"/>
              <a:t> Management Unit) </a:t>
            </a:r>
            <a:endParaRPr lang="en-US" dirty="0"/>
          </a:p>
        </p:txBody>
      </p:sp>
      <p:pic>
        <p:nvPicPr>
          <p:cNvPr id="10" name="Logo CEA">
            <a:extLst>
              <a:ext uri="{FF2B5EF4-FFF2-40B4-BE49-F238E27FC236}">
                <a16:creationId xmlns:a16="http://schemas.microsoft.com/office/drawing/2014/main" id="{1051C7ED-2FE9-229E-F0BD-000C6D22DE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7367" y="3999123"/>
            <a:ext cx="1666021" cy="1666021"/>
          </a:xfrm>
          <a:prstGeom prst="rect">
            <a:avLst/>
          </a:prstGeom>
        </p:spPr>
      </p:pic>
      <p:sp>
        <p:nvSpPr>
          <p:cNvPr id="11"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a:xfrm>
            <a:off x="2073388" y="3936691"/>
            <a:ext cx="4706296" cy="578961"/>
          </a:xfrm>
        </p:spPr>
        <p:txBody>
          <a:bodyPr>
            <a:normAutofit/>
          </a:bodyPr>
          <a:lstStyle/>
          <a:p>
            <a:r>
              <a:rPr lang="en-US" dirty="0" smtClean="0"/>
              <a:t>CEA lead lab. for WP-</a:t>
            </a:r>
            <a:r>
              <a:rPr lang="en-US" dirty="0" err="1" smtClean="0"/>
              <a:t>PrIO</a:t>
            </a:r>
            <a:r>
              <a:rPr lang="en-US" dirty="0" smtClean="0"/>
              <a:t> </a:t>
            </a:r>
            <a:endParaRPr lang="en-US" dirty="0"/>
          </a:p>
        </p:txBody>
      </p:sp>
      <p:sp>
        <p:nvSpPr>
          <p:cNvPr id="12"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a:xfrm>
            <a:off x="2190264" y="5159254"/>
            <a:ext cx="3659692" cy="505890"/>
          </a:xfrm>
        </p:spPr>
        <p:txBody>
          <a:bodyPr>
            <a:normAutofit/>
          </a:bodyPr>
          <a:lstStyle/>
          <a:p>
            <a:r>
              <a:rPr lang="en-US" dirty="0">
                <a:hlinkClick r:id="rId3"/>
              </a:rPr>
              <a:t>*</a:t>
            </a:r>
            <a:r>
              <a:rPr lang="en-US" dirty="0" smtClean="0">
                <a:hlinkClick r:id="rId3"/>
              </a:rPr>
              <a:t>xavier.litaudon@cea.fr</a:t>
            </a:r>
            <a:endParaRPr lang="en-US" dirty="0" smtClean="0"/>
          </a:p>
          <a:p>
            <a:endParaRPr lang="en-US" dirty="0" smtClean="0"/>
          </a:p>
        </p:txBody>
      </p:sp>
    </p:spTree>
    <p:extLst>
      <p:ext uri="{BB962C8B-B14F-4D97-AF65-F5344CB8AC3E}">
        <p14:creationId xmlns:p14="http://schemas.microsoft.com/office/powerpoint/2010/main" val="8979049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3432" y="192515"/>
            <a:ext cx="11208568" cy="457200"/>
          </a:xfrm>
        </p:spPr>
        <p:txBody>
          <a:bodyPr/>
          <a:lstStyle/>
          <a:p>
            <a:r>
              <a:rPr lang="fr-FR" dirty="0"/>
              <a:t>SP-2: </a:t>
            </a:r>
            <a:r>
              <a:rPr lang="en-GB" dirty="0" smtClean="0"/>
              <a:t>ITER </a:t>
            </a:r>
            <a:r>
              <a:rPr lang="en-GB" dirty="0"/>
              <a:t>fast ion loss detector diagnostic design and </a:t>
            </a:r>
            <a:r>
              <a:rPr lang="en-GB" dirty="0" smtClean="0"/>
              <a:t>synthetic diagnostic</a:t>
            </a:r>
            <a:endParaRPr lang="fr-FR" dirty="0"/>
          </a:p>
        </p:txBody>
      </p:sp>
      <p:sp>
        <p:nvSpPr>
          <p:cNvPr id="3" name="Espace réservé du contenu 2"/>
          <p:cNvSpPr>
            <a:spLocks noGrp="1"/>
          </p:cNvSpPr>
          <p:nvPr>
            <p:ph idx="1"/>
          </p:nvPr>
        </p:nvSpPr>
        <p:spPr>
          <a:xfrm>
            <a:off x="418642" y="836711"/>
            <a:ext cx="11148048" cy="1291532"/>
          </a:xfrm>
        </p:spPr>
        <p:txBody>
          <a:bodyPr>
            <a:normAutofit/>
          </a:bodyPr>
          <a:lstStyle/>
          <a:p>
            <a:pPr>
              <a:buFont typeface="Wingdings" panose="05000000000000000000" pitchFamily="2" charset="2"/>
              <a:buChar char="ü"/>
            </a:pPr>
            <a:r>
              <a:rPr lang="en-US" dirty="0"/>
              <a:t>Simulated FILD measurements of the velocity-space distribution (as a function of </a:t>
            </a:r>
            <a:r>
              <a:rPr lang="en-US" dirty="0" err="1"/>
              <a:t>gyroradius</a:t>
            </a:r>
            <a:r>
              <a:rPr lang="en-US" dirty="0"/>
              <a:t> and pitch angle) of the escaping ions for ITER baseline </a:t>
            </a:r>
            <a:r>
              <a:rPr lang="en-US" dirty="0" smtClean="0"/>
              <a:t>scenario  </a:t>
            </a:r>
          </a:p>
          <a:p>
            <a:pPr lvl="1"/>
            <a:r>
              <a:rPr lang="en-US" dirty="0" smtClean="0"/>
              <a:t>synthetic </a:t>
            </a:r>
            <a:r>
              <a:rPr lang="en-US" dirty="0"/>
              <a:t>diagnostic FILDSIM </a:t>
            </a:r>
            <a:r>
              <a:rPr lang="en-US" dirty="0" smtClean="0"/>
              <a:t>+ ASCOT </a:t>
            </a:r>
            <a:r>
              <a:rPr lang="en-US" dirty="0"/>
              <a:t>simulation for calculating the fast ion losses at </a:t>
            </a:r>
            <a:r>
              <a:rPr lang="en-US" dirty="0" smtClean="0"/>
              <a:t>diagnostic </a:t>
            </a:r>
            <a:r>
              <a:rPr lang="en-US" dirty="0"/>
              <a:t>location. </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p:sp>
        <p:nvSpPr>
          <p:cNvPr id="11" name="ZoneTexte 10"/>
          <p:cNvSpPr txBox="1"/>
          <p:nvPr/>
        </p:nvSpPr>
        <p:spPr>
          <a:xfrm>
            <a:off x="3303622" y="3579248"/>
            <a:ext cx="1920912" cy="523220"/>
          </a:xfrm>
          <a:prstGeom prst="rect">
            <a:avLst/>
          </a:prstGeom>
          <a:noFill/>
        </p:spPr>
        <p:txBody>
          <a:bodyPr wrap="square" rtlCol="0">
            <a:spAutoFit/>
          </a:bodyPr>
          <a:lstStyle/>
          <a:p>
            <a:pPr algn="l"/>
            <a:r>
              <a:rPr lang="fr-FR" sz="2800" b="1" dirty="0" err="1" smtClean="0">
                <a:solidFill>
                  <a:schemeClr val="bg1"/>
                </a:solidFill>
              </a:rPr>
              <a:t>Beam</a:t>
            </a:r>
            <a:r>
              <a:rPr lang="fr-FR" sz="2800" b="1" dirty="0" smtClean="0">
                <a:solidFill>
                  <a:schemeClr val="bg1"/>
                </a:solidFill>
              </a:rPr>
              <a:t> ions</a:t>
            </a:r>
          </a:p>
        </p:txBody>
      </p:sp>
      <p:sp>
        <p:nvSpPr>
          <p:cNvPr id="13" name="Rectangle 12"/>
          <p:cNvSpPr/>
          <p:nvPr/>
        </p:nvSpPr>
        <p:spPr>
          <a:xfrm>
            <a:off x="983432" y="512530"/>
            <a:ext cx="1544397" cy="369332"/>
          </a:xfrm>
          <a:prstGeom prst="rect">
            <a:avLst/>
          </a:prstGeom>
        </p:spPr>
        <p:txBody>
          <a:bodyPr wrap="none">
            <a:spAutoFit/>
          </a:bodyPr>
          <a:lstStyle/>
          <a:p>
            <a:r>
              <a:rPr lang="fr-FR" b="1" dirty="0" err="1"/>
              <a:t>with</a:t>
            </a:r>
            <a:r>
              <a:rPr lang="fr-FR" b="1" dirty="0"/>
              <a:t> </a:t>
            </a:r>
            <a:r>
              <a:rPr lang="fr-FR" b="1" dirty="0" smtClean="0"/>
              <a:t>WPSA-TE</a:t>
            </a:r>
            <a:endParaRPr lang="fr-FR" b="1" dirty="0"/>
          </a:p>
        </p:txBody>
      </p:sp>
      <p:sp>
        <p:nvSpPr>
          <p:cNvPr id="14" name="Espace réservé du pied de page 3"/>
          <p:cNvSpPr>
            <a:spLocks noGrp="1"/>
          </p:cNvSpPr>
          <p:nvPr>
            <p:ph type="ftr" sz="quarter" idx="11"/>
          </p:nvPr>
        </p:nvSpPr>
        <p:spPr>
          <a:xfrm>
            <a:off x="825624" y="6555770"/>
            <a:ext cx="5668694" cy="329614"/>
          </a:xfrm>
        </p:spPr>
        <p:txBody>
          <a:bodyPr/>
          <a:lstStyle/>
          <a:p>
            <a:r>
              <a:rPr lang="en-GB" dirty="0" smtClean="0">
                <a:solidFill>
                  <a:prstClr val="white"/>
                </a:solidFill>
              </a:rPr>
              <a:t>Xavier LITAUDON | PSD AWP25 Planning Meeting  | </a:t>
            </a:r>
            <a:r>
              <a:rPr lang="en-GB" dirty="0" err="1" smtClean="0">
                <a:solidFill>
                  <a:prstClr val="white"/>
                </a:solidFill>
              </a:rPr>
              <a:t>Garching</a:t>
            </a:r>
            <a:r>
              <a:rPr lang="en-GB" dirty="0" smtClean="0">
                <a:solidFill>
                  <a:prstClr val="white"/>
                </a:solidFill>
              </a:rPr>
              <a:t> | 07-09 October 2024</a:t>
            </a:r>
            <a:endParaRPr lang="en-GB" dirty="0">
              <a:solidFill>
                <a:prstClr val="white"/>
              </a:solidFill>
            </a:endParaRPr>
          </a:p>
        </p:txBody>
      </p:sp>
      <p:sp>
        <p:nvSpPr>
          <p:cNvPr id="8" name="Rectangle 7"/>
          <p:cNvSpPr/>
          <p:nvPr/>
        </p:nvSpPr>
        <p:spPr>
          <a:xfrm>
            <a:off x="4393971" y="1961376"/>
            <a:ext cx="7798029" cy="4216539"/>
          </a:xfrm>
          <a:prstGeom prst="rect">
            <a:avLst/>
          </a:prstGeom>
        </p:spPr>
        <p:txBody>
          <a:bodyPr wrap="square">
            <a:spAutoFit/>
          </a:bodyPr>
          <a:lstStyle/>
          <a:p>
            <a:pPr marL="285750" indent="-285750">
              <a:lnSpc>
                <a:spcPct val="115000"/>
              </a:lnSpc>
              <a:spcBef>
                <a:spcPts val="600"/>
              </a:spcBef>
              <a:buFont typeface="Courier New" panose="02070309020205020404" pitchFamily="49" charset="0"/>
              <a:buChar char="o"/>
            </a:pPr>
            <a:r>
              <a:rPr lang="en-GB" sz="2000" dirty="0">
                <a:solidFill>
                  <a:srgbClr val="002060"/>
                </a:solidFill>
                <a:ea typeface="SimSun" panose="02010600030101010101" pitchFamily="2" charset="-122"/>
                <a:cs typeface="Arial" panose="020B0604020202020204" pitchFamily="34" charset="0"/>
              </a:rPr>
              <a:t>Hybrid kinetic-MHD MEGA simulations to self consistently obtain the </a:t>
            </a:r>
            <a:r>
              <a:rPr lang="en-GB" sz="2000" dirty="0" err="1">
                <a:solidFill>
                  <a:srgbClr val="002060"/>
                </a:solidFill>
                <a:ea typeface="SimSun" panose="02010600030101010101" pitchFamily="2" charset="-122"/>
                <a:cs typeface="Arial" panose="020B0604020202020204" pitchFamily="34" charset="0"/>
              </a:rPr>
              <a:t>Alfvénic</a:t>
            </a:r>
            <a:r>
              <a:rPr lang="en-GB" sz="2000" dirty="0">
                <a:solidFill>
                  <a:srgbClr val="002060"/>
                </a:solidFill>
                <a:ea typeface="SimSun" panose="02010600030101010101" pitchFamily="2" charset="-122"/>
                <a:cs typeface="Arial" panose="020B0604020202020204" pitchFamily="34" charset="0"/>
              </a:rPr>
              <a:t> mode </a:t>
            </a:r>
            <a:r>
              <a:rPr lang="en-GB" sz="2000" dirty="0" smtClean="0">
                <a:solidFill>
                  <a:srgbClr val="002060"/>
                </a:solidFill>
                <a:ea typeface="SimSun" panose="02010600030101010101" pitchFamily="2" charset="-122"/>
                <a:cs typeface="Arial" panose="020B0604020202020204" pitchFamily="34" charset="0"/>
              </a:rPr>
              <a:t>structures, for transfer to </a:t>
            </a:r>
            <a:r>
              <a:rPr lang="en-GB" sz="2000" dirty="0">
                <a:solidFill>
                  <a:srgbClr val="002060"/>
                </a:solidFill>
                <a:ea typeface="SimSun" panose="02010600030101010101" pitchFamily="2" charset="-122"/>
                <a:cs typeface="Arial" panose="020B0604020202020204" pitchFamily="34" charset="0"/>
              </a:rPr>
              <a:t>ASCOT to estimate the </a:t>
            </a:r>
            <a:r>
              <a:rPr lang="en-GB" sz="2000" dirty="0" err="1">
                <a:solidFill>
                  <a:srgbClr val="002060"/>
                </a:solidFill>
                <a:ea typeface="SimSun" panose="02010600030101010101" pitchFamily="2" charset="-122"/>
                <a:cs typeface="Arial" panose="020B0604020202020204" pitchFamily="34" charset="0"/>
              </a:rPr>
              <a:t>Alfvénic</a:t>
            </a:r>
            <a:r>
              <a:rPr lang="en-GB" sz="2000" dirty="0">
                <a:solidFill>
                  <a:srgbClr val="002060"/>
                </a:solidFill>
                <a:ea typeface="SimSun" panose="02010600030101010101" pitchFamily="2" charset="-122"/>
                <a:cs typeface="Arial" panose="020B0604020202020204" pitchFamily="34" charset="0"/>
              </a:rPr>
              <a:t> instabilities induced fast-ion flux on the FILD head</a:t>
            </a:r>
            <a:r>
              <a:rPr lang="en-GB" sz="2000" dirty="0" smtClean="0">
                <a:solidFill>
                  <a:srgbClr val="002060"/>
                </a:solidFill>
                <a:ea typeface="SimSun" panose="02010600030101010101" pitchFamily="2" charset="-122"/>
                <a:cs typeface="Arial" panose="020B0604020202020204" pitchFamily="34" charset="0"/>
              </a:rPr>
              <a:t>.</a:t>
            </a:r>
          </a:p>
          <a:p>
            <a:pPr marL="285750" indent="-285750">
              <a:lnSpc>
                <a:spcPct val="115000"/>
              </a:lnSpc>
              <a:spcBef>
                <a:spcPts val="600"/>
              </a:spcBef>
              <a:buFont typeface="Courier New" panose="02070309020205020404" pitchFamily="49" charset="0"/>
              <a:buChar char="o"/>
            </a:pPr>
            <a:r>
              <a:rPr lang="en-GB" sz="2000" dirty="0" smtClean="0">
                <a:solidFill>
                  <a:srgbClr val="002060"/>
                </a:solidFill>
                <a:ea typeface="SimSun" panose="02010600030101010101" pitchFamily="2" charset="-122"/>
                <a:cs typeface="Arial" panose="020B0604020202020204" pitchFamily="34" charset="0"/>
              </a:rPr>
              <a:t>Apply </a:t>
            </a:r>
            <a:r>
              <a:rPr lang="en-GB" sz="2000" dirty="0">
                <a:solidFill>
                  <a:srgbClr val="002060"/>
                </a:solidFill>
                <a:ea typeface="SimSun" panose="02010600030101010101" pitchFamily="2" charset="-122"/>
                <a:cs typeface="Arial" panose="020B0604020202020204" pitchFamily="34" charset="0"/>
              </a:rPr>
              <a:t>FILDSIM to estimate the signals induced on the camera and photo-multipliers by a combination of MHD instabilities and associated magnetic perturbations; identification of alpha-particle losses versus neutral beam ion losses in the simulated FILD strike maps. </a:t>
            </a:r>
            <a:endParaRPr lang="en-GB" sz="2000" dirty="0" smtClean="0">
              <a:solidFill>
                <a:srgbClr val="002060"/>
              </a:solidFill>
              <a:ea typeface="SimSun" panose="02010600030101010101" pitchFamily="2" charset="-122"/>
              <a:cs typeface="Arial" panose="020B0604020202020204" pitchFamily="34" charset="0"/>
            </a:endParaRPr>
          </a:p>
          <a:p>
            <a:pPr marL="285750" indent="-285750">
              <a:lnSpc>
                <a:spcPct val="115000"/>
              </a:lnSpc>
              <a:spcBef>
                <a:spcPts val="600"/>
              </a:spcBef>
              <a:buFont typeface="Courier New" panose="02070309020205020404" pitchFamily="49" charset="0"/>
              <a:buChar char="o"/>
            </a:pPr>
            <a:r>
              <a:rPr lang="en-GB" sz="2000" dirty="0" smtClean="0">
                <a:solidFill>
                  <a:srgbClr val="002060"/>
                </a:solidFill>
                <a:ea typeface="SimSun" panose="02010600030101010101" pitchFamily="2" charset="-122"/>
                <a:cs typeface="Arial" panose="020B0604020202020204" pitchFamily="34" charset="0"/>
              </a:rPr>
              <a:t>Assess impact </a:t>
            </a:r>
            <a:r>
              <a:rPr lang="en-GB" sz="2000" dirty="0">
                <a:solidFill>
                  <a:srgbClr val="002060"/>
                </a:solidFill>
                <a:ea typeface="SimSun" panose="02010600030101010101" pitchFamily="2" charset="-122"/>
                <a:cs typeface="Arial" panose="020B0604020202020204" pitchFamily="34" charset="0"/>
              </a:rPr>
              <a:t>of the new magnetic configuration </a:t>
            </a:r>
            <a:r>
              <a:rPr lang="en-GB" sz="2000" dirty="0" smtClean="0">
                <a:solidFill>
                  <a:srgbClr val="002060"/>
                </a:solidFill>
                <a:ea typeface="SimSun" panose="02010600030101010101" pitchFamily="2" charset="-122"/>
                <a:cs typeface="Arial" panose="020B0604020202020204" pitchFamily="34" charset="0"/>
              </a:rPr>
              <a:t>(W </a:t>
            </a:r>
            <a:r>
              <a:rPr lang="en-GB" sz="2000" dirty="0">
                <a:solidFill>
                  <a:srgbClr val="002060"/>
                </a:solidFill>
                <a:ea typeface="SimSun" panose="02010600030101010101" pitchFamily="2" charset="-122"/>
                <a:cs typeface="Arial" panose="020B0604020202020204" pitchFamily="34" charset="0"/>
              </a:rPr>
              <a:t>wall) on the radial profile of fast ion losses (pending IO to provide reference </a:t>
            </a:r>
            <a:r>
              <a:rPr lang="en-GB" sz="2000" dirty="0" smtClean="0">
                <a:solidFill>
                  <a:srgbClr val="002060"/>
                </a:solidFill>
                <a:ea typeface="SimSun" panose="02010600030101010101" pitchFamily="2" charset="-122"/>
                <a:cs typeface="Arial" panose="020B0604020202020204" pitchFamily="34" charset="0"/>
              </a:rPr>
              <a:t>scenarios).</a:t>
            </a:r>
            <a:endParaRPr lang="en-GB" sz="2000" dirty="0">
              <a:solidFill>
                <a:srgbClr val="002060"/>
              </a:solidFill>
              <a:ea typeface="Courier New" panose="02070309020205020404" pitchFamily="49" charset="0"/>
              <a:cs typeface="Courier New" panose="02070309020205020404" pitchFamily="49" charset="0"/>
            </a:endParaRPr>
          </a:p>
          <a:p>
            <a:pPr marL="285750" indent="-285750">
              <a:lnSpc>
                <a:spcPct val="115000"/>
              </a:lnSpc>
              <a:spcBef>
                <a:spcPts val="600"/>
              </a:spcBef>
              <a:spcAft>
                <a:spcPts val="600"/>
              </a:spcAft>
              <a:buFont typeface="Courier New" panose="02070309020205020404" pitchFamily="49" charset="0"/>
              <a:buChar char="o"/>
            </a:pPr>
            <a:r>
              <a:rPr lang="en-GB" sz="2000" dirty="0">
                <a:solidFill>
                  <a:srgbClr val="00B050"/>
                </a:solidFill>
                <a:ea typeface="SimSun" panose="02010600030101010101" pitchFamily="2" charset="-122"/>
                <a:cs typeface="Arial" panose="020B0604020202020204" pitchFamily="34" charset="0"/>
              </a:rPr>
              <a:t>V</a:t>
            </a:r>
            <a:r>
              <a:rPr lang="en-GB" sz="2000" dirty="0" smtClean="0">
                <a:solidFill>
                  <a:srgbClr val="00B050"/>
                </a:solidFill>
                <a:ea typeface="SimSun" panose="02010600030101010101" pitchFamily="2" charset="-122"/>
                <a:cs typeface="Arial" panose="020B0604020202020204" pitchFamily="34" charset="0"/>
              </a:rPr>
              <a:t>alidate </a:t>
            </a:r>
            <a:r>
              <a:rPr lang="en-GB" sz="2000" dirty="0">
                <a:solidFill>
                  <a:srgbClr val="00B050"/>
                </a:solidFill>
                <a:ea typeface="SimSun" panose="02010600030101010101" pitchFamily="2" charset="-122"/>
                <a:cs typeface="Arial" panose="020B0604020202020204" pitchFamily="34" charset="0"/>
              </a:rPr>
              <a:t>the FILDSIM </a:t>
            </a:r>
            <a:r>
              <a:rPr lang="en-GB" sz="2000" dirty="0" smtClean="0">
                <a:solidFill>
                  <a:srgbClr val="00B050"/>
                </a:solidFill>
                <a:ea typeface="SimSun" panose="02010600030101010101" pitchFamily="2" charset="-122"/>
                <a:cs typeface="Arial" panose="020B0604020202020204" pitchFamily="34" charset="0"/>
              </a:rPr>
              <a:t>workflow on JET </a:t>
            </a:r>
            <a:r>
              <a:rPr lang="en-GB" sz="2000" dirty="0">
                <a:solidFill>
                  <a:srgbClr val="00B050"/>
                </a:solidFill>
                <a:ea typeface="SimSun" panose="02010600030101010101" pitchFamily="2" charset="-122"/>
                <a:cs typeface="Arial" panose="020B0604020202020204" pitchFamily="34" charset="0"/>
              </a:rPr>
              <a:t>DT experiments. </a:t>
            </a:r>
            <a:r>
              <a:rPr lang="en-GB" sz="2000" dirty="0" smtClean="0">
                <a:solidFill>
                  <a:srgbClr val="00B050"/>
                </a:solidFill>
                <a:ea typeface="SimSun" panose="02010600030101010101" pitchFamily="2" charset="-122"/>
                <a:cs typeface="Arial" panose="020B0604020202020204" pitchFamily="34" charset="0"/>
              </a:rPr>
              <a:t>(PCR 2024)</a:t>
            </a:r>
            <a:endParaRPr lang="en-GB" sz="2000" dirty="0">
              <a:solidFill>
                <a:srgbClr val="00B050"/>
              </a:solidFill>
              <a:effectLst/>
              <a:ea typeface="Courier New" panose="02070309020205020404" pitchFamily="49" charset="0"/>
              <a:cs typeface="Courier New" panose="02070309020205020404" pitchFamily="49" charset="0"/>
            </a:endParaRPr>
          </a:p>
        </p:txBody>
      </p:sp>
      <p:pic>
        <p:nvPicPr>
          <p:cNvPr id="9" name="Image 8"/>
          <p:cNvPicPr>
            <a:picLocks noChangeAspect="1"/>
          </p:cNvPicPr>
          <p:nvPr/>
        </p:nvPicPr>
        <p:blipFill>
          <a:blip r:embed="rId2"/>
          <a:stretch>
            <a:fillRect/>
          </a:stretch>
        </p:blipFill>
        <p:spPr>
          <a:xfrm>
            <a:off x="226593" y="2541658"/>
            <a:ext cx="4167378" cy="2801998"/>
          </a:xfrm>
          <a:prstGeom prst="rect">
            <a:avLst/>
          </a:prstGeom>
        </p:spPr>
      </p:pic>
    </p:spTree>
    <p:extLst>
      <p:ext uri="{BB962C8B-B14F-4D97-AF65-F5344CB8AC3E}">
        <p14:creationId xmlns:p14="http://schemas.microsoft.com/office/powerpoint/2010/main" val="36043200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SP-2 Progress </a:t>
            </a:r>
            <a:r>
              <a:rPr lang="en-GB" dirty="0"/>
              <a:t>of IR synthetic diagnostics in IMAS </a:t>
            </a:r>
          </a:p>
        </p:txBody>
      </p:sp>
      <p:sp>
        <p:nvSpPr>
          <p:cNvPr id="3" name="Espace réservé du contenu 2"/>
          <p:cNvSpPr>
            <a:spLocks noGrp="1"/>
          </p:cNvSpPr>
          <p:nvPr>
            <p:ph idx="1"/>
          </p:nvPr>
        </p:nvSpPr>
        <p:spPr>
          <a:xfrm>
            <a:off x="1517073" y="4634345"/>
            <a:ext cx="8572500" cy="5059854"/>
          </a:xfrm>
        </p:spPr>
        <p:txBody>
          <a:bodyPr/>
          <a:lstStyle/>
          <a:p>
            <a:pPr marL="285750" lvl="0" indent="-285750" defTabSz="914400">
              <a:spcBef>
                <a:spcPts val="0"/>
              </a:spcBef>
              <a:buFont typeface="Wingdings" panose="05000000000000000000" pitchFamily="2" charset="2"/>
              <a:buChar char="§"/>
              <a:defRPr/>
            </a:pPr>
            <a:r>
              <a:rPr lang="en-GB" sz="1800" b="1" dirty="0">
                <a:solidFill>
                  <a:srgbClr val="262626"/>
                </a:solidFill>
                <a:latin typeface="Calibri" panose="020F0502020204030204" pitchFamily="34" charset="0"/>
                <a:ea typeface="Calibri" panose="020F0502020204030204" pitchFamily="34" charset="0"/>
              </a:rPr>
              <a:t>Accelerated CPU of IR RT </a:t>
            </a:r>
            <a:r>
              <a:rPr lang="en-GB" sz="1800" dirty="0">
                <a:solidFill>
                  <a:srgbClr val="262626"/>
                </a:solidFill>
                <a:latin typeface="Calibri" panose="020F0502020204030204" pitchFamily="34" charset="0"/>
                <a:ea typeface="Calibri" panose="020F0502020204030204" pitchFamily="34" charset="0"/>
              </a:rPr>
              <a:t>code done, ready to connect to IMAS</a:t>
            </a:r>
          </a:p>
          <a:p>
            <a:pPr marL="285750" lvl="0" indent="-285750" defTabSz="914400">
              <a:spcBef>
                <a:spcPts val="0"/>
              </a:spcBef>
              <a:buFont typeface="Wingdings" panose="05000000000000000000" pitchFamily="2" charset="2"/>
              <a:buChar char="§"/>
              <a:defRPr/>
            </a:pPr>
            <a:r>
              <a:rPr lang="en-GB" sz="1800" dirty="0">
                <a:solidFill>
                  <a:srgbClr val="262626"/>
                </a:solidFill>
                <a:latin typeface="Calibri" panose="020F0502020204030204" pitchFamily="34" charset="0"/>
                <a:ea typeface="Calibri" panose="020F0502020204030204" pitchFamily="34" charset="0"/>
              </a:rPr>
              <a:t>New </a:t>
            </a:r>
            <a:r>
              <a:rPr lang="en-GB" sz="1800" dirty="0" smtClean="0">
                <a:solidFill>
                  <a:srgbClr val="262626"/>
                </a:solidFill>
                <a:latin typeface="Calibri" panose="020F0502020204030204" pitchFamily="34" charset="0"/>
                <a:ea typeface="Calibri" panose="020F0502020204030204" pitchFamily="34" charset="0"/>
              </a:rPr>
              <a:t>IDS </a:t>
            </a:r>
            <a:r>
              <a:rPr lang="en-GB" sz="1800" dirty="0">
                <a:solidFill>
                  <a:srgbClr val="262626"/>
                </a:solidFill>
                <a:latin typeface="Calibri" panose="020F0502020204030204" pitchFamily="34" charset="0"/>
                <a:ea typeface="Calibri" panose="020F0502020204030204" pitchFamily="34" charset="0"/>
              </a:rPr>
              <a:t>required for IR synthetic diagnostics</a:t>
            </a:r>
          </a:p>
          <a:p>
            <a:pPr marL="742950" lvl="1" indent="-285750" defTabSz="914400">
              <a:spcBef>
                <a:spcPts val="0"/>
              </a:spcBef>
              <a:buFont typeface="Wingdings" panose="05000000000000000000" pitchFamily="2" charset="2"/>
              <a:buChar char="ü"/>
              <a:defRPr/>
            </a:pPr>
            <a:r>
              <a:rPr lang="en-GB" dirty="0">
                <a:solidFill>
                  <a:srgbClr val="262626"/>
                </a:solidFill>
                <a:latin typeface="Calibri" panose="020F0502020204030204" pitchFamily="34" charset="0"/>
                <a:ea typeface="Calibri" panose="020F0502020204030204" pitchFamily="34" charset="0"/>
              </a:rPr>
              <a:t>Modification  of </a:t>
            </a:r>
            <a:r>
              <a:rPr lang="en-GB" dirty="0" err="1">
                <a:solidFill>
                  <a:srgbClr val="262626"/>
                </a:solidFill>
                <a:latin typeface="Calibri" panose="020F0502020204030204" pitchFamily="34" charset="0"/>
                <a:ea typeface="Calibri" panose="020F0502020204030204" pitchFamily="34" charset="0"/>
              </a:rPr>
              <a:t>camera_ir</a:t>
            </a:r>
            <a:r>
              <a:rPr lang="en-GB" dirty="0">
                <a:solidFill>
                  <a:srgbClr val="262626"/>
                </a:solidFill>
                <a:latin typeface="Calibri" panose="020F0502020204030204" pitchFamily="34" charset="0"/>
                <a:ea typeface="Calibri" panose="020F0502020204030204" pitchFamily="34" charset="0"/>
              </a:rPr>
              <a:t> IDs to add </a:t>
            </a:r>
            <a:r>
              <a:rPr lang="en-GB" b="1" dirty="0">
                <a:solidFill>
                  <a:srgbClr val="262626"/>
                </a:solidFill>
                <a:latin typeface="Calibri" panose="020F0502020204030204" pitchFamily="34" charset="0"/>
                <a:ea typeface="Calibri" panose="020F0502020204030204" pitchFamily="34" charset="0"/>
              </a:rPr>
              <a:t>pinhole camera </a:t>
            </a:r>
            <a:r>
              <a:rPr lang="en-GB" dirty="0">
                <a:solidFill>
                  <a:srgbClr val="262626"/>
                </a:solidFill>
                <a:latin typeface="Calibri" panose="020F0502020204030204" pitchFamily="34" charset="0"/>
                <a:ea typeface="Calibri" panose="020F0502020204030204" pitchFamily="34" charset="0"/>
              </a:rPr>
              <a:t>model in progress</a:t>
            </a:r>
          </a:p>
          <a:p>
            <a:pPr marL="742950" lvl="1" indent="-285750" defTabSz="914400">
              <a:spcBef>
                <a:spcPts val="0"/>
              </a:spcBef>
              <a:buFont typeface="Wingdings" panose="05000000000000000000" pitchFamily="2" charset="2"/>
              <a:buChar char="ü"/>
              <a:defRPr/>
            </a:pPr>
            <a:r>
              <a:rPr lang="en-GB" dirty="0">
                <a:solidFill>
                  <a:srgbClr val="262626"/>
                </a:solidFill>
                <a:latin typeface="Calibri" panose="020F0502020204030204" pitchFamily="34" charset="0"/>
                <a:ea typeface="Calibri" panose="020F0502020204030204" pitchFamily="34" charset="0"/>
              </a:rPr>
              <a:t>Adding a new structure to wall IDs to define the </a:t>
            </a:r>
            <a:r>
              <a:rPr lang="en-GB" b="1" dirty="0">
                <a:solidFill>
                  <a:srgbClr val="262626"/>
                </a:solidFill>
                <a:latin typeface="Calibri" panose="020F0502020204030204" pitchFamily="34" charset="0"/>
                <a:ea typeface="Calibri" panose="020F0502020204030204" pitchFamily="34" charset="0"/>
              </a:rPr>
              <a:t>materials optical properties </a:t>
            </a:r>
            <a:r>
              <a:rPr lang="en-GB" dirty="0">
                <a:solidFill>
                  <a:srgbClr val="262626"/>
                </a:solidFill>
                <a:latin typeface="Calibri" panose="020F0502020204030204" pitchFamily="34" charset="0"/>
                <a:ea typeface="Calibri" panose="020F0502020204030204" pitchFamily="34" charset="0"/>
              </a:rPr>
              <a:t>(reflectivity/BRDF) in progress</a:t>
            </a:r>
          </a:p>
          <a:p>
            <a:pPr marL="742950" lvl="1" indent="-285750" defTabSz="914400">
              <a:spcBef>
                <a:spcPts val="0"/>
              </a:spcBef>
              <a:buFont typeface="Wingdings" panose="05000000000000000000" pitchFamily="2" charset="2"/>
              <a:buChar char="ü"/>
              <a:defRPr/>
            </a:pPr>
            <a:r>
              <a:rPr lang="en-US" b="1" dirty="0">
                <a:solidFill>
                  <a:srgbClr val="262626"/>
                </a:solidFill>
                <a:latin typeface="Calibri" panose="020F0502020204030204" pitchFamily="34" charset="0"/>
                <a:ea typeface="Calibri" panose="020F0502020204030204" pitchFamily="34" charset="0"/>
              </a:rPr>
              <a:t>Saving</a:t>
            </a:r>
            <a:r>
              <a:rPr lang="en-US" dirty="0">
                <a:solidFill>
                  <a:srgbClr val="262626"/>
                </a:solidFill>
                <a:latin typeface="Calibri" panose="020F0502020204030204" pitchFamily="34" charset="0"/>
                <a:ea typeface="Calibri" panose="020F0502020204030204" pitchFamily="34" charset="0"/>
              </a:rPr>
              <a:t> </a:t>
            </a:r>
            <a:r>
              <a:rPr lang="en-US" b="1" dirty="0">
                <a:solidFill>
                  <a:srgbClr val="262626"/>
                </a:solidFill>
                <a:latin typeface="Calibri" panose="020F0502020204030204" pitchFamily="34" charset="0"/>
                <a:ea typeface="Calibri" panose="020F0502020204030204" pitchFamily="34" charset="0"/>
              </a:rPr>
              <a:t>synthetic data and associated</a:t>
            </a:r>
            <a:endParaRPr lang="en-GB" dirty="0"/>
          </a:p>
        </p:txBody>
      </p:sp>
      <p:sp>
        <p:nvSpPr>
          <p:cNvPr id="4" name="Espace réservé du pied de page 3"/>
          <p:cNvSpPr>
            <a:spLocks noGrp="1"/>
          </p:cNvSpPr>
          <p:nvPr>
            <p:ph type="ftr" sz="quarter" idx="11"/>
          </p:nvPr>
        </p:nvSpPr>
        <p:spPr>
          <a:xfrm>
            <a:off x="825624" y="6555770"/>
            <a:ext cx="6510358" cy="329614"/>
          </a:xfrm>
        </p:spPr>
        <p:txBody>
          <a:bodyPr/>
          <a:lstStyle/>
          <a:p>
            <a:r>
              <a:rPr lang="en-GB" smtClean="0">
                <a:solidFill>
                  <a:prstClr val="white"/>
                </a:solidFill>
              </a:rPr>
              <a:t>Xavier LITAUDON | PSD AWP25 Planning Meeting  | </a:t>
            </a:r>
            <a:r>
              <a:rPr lang="en-GB" dirty="0" err="1" smtClean="0">
                <a:solidFill>
                  <a:prstClr val="white"/>
                </a:solidFill>
              </a:rPr>
              <a:t>Garching</a:t>
            </a:r>
            <a:r>
              <a:rPr lang="en-GB" dirty="0" smtClean="0">
                <a:solidFill>
                  <a:prstClr val="white"/>
                </a:solidFill>
              </a:rPr>
              <a:t> | 07-09 October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dirty="0">
              <a:solidFill>
                <a:prstClr val="white"/>
              </a:solidFill>
            </a:endParaRPr>
          </a:p>
        </p:txBody>
      </p:sp>
      <p:pic>
        <p:nvPicPr>
          <p:cNvPr id="6" name="Image 5"/>
          <p:cNvPicPr>
            <a:picLocks noChangeAspect="1"/>
          </p:cNvPicPr>
          <p:nvPr/>
        </p:nvPicPr>
        <p:blipFill>
          <a:blip r:embed="rId2"/>
          <a:stretch>
            <a:fillRect/>
          </a:stretch>
        </p:blipFill>
        <p:spPr>
          <a:xfrm>
            <a:off x="595654" y="649715"/>
            <a:ext cx="8613009" cy="3783917"/>
          </a:xfrm>
          <a:prstGeom prst="rect">
            <a:avLst/>
          </a:prstGeom>
          <a:ln>
            <a:solidFill>
              <a:schemeClr val="tx1"/>
            </a:solidFill>
          </a:ln>
        </p:spPr>
      </p:pic>
    </p:spTree>
    <p:extLst>
      <p:ext uri="{BB962C8B-B14F-4D97-AF65-F5344CB8AC3E}">
        <p14:creationId xmlns:p14="http://schemas.microsoft.com/office/powerpoint/2010/main" val="41570902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14603" y="170009"/>
            <a:ext cx="11177397" cy="815403"/>
          </a:xfrm>
        </p:spPr>
        <p:txBody>
          <a:bodyPr/>
          <a:lstStyle/>
          <a:p>
            <a:r>
              <a:rPr lang="en-US" dirty="0" smtClean="0">
                <a:latin typeface="Calibri" panose="020F0502020204030204" pitchFamily="34" charset="0"/>
                <a:cs typeface="Calibri" panose="020F0502020204030204" pitchFamily="34" charset="0"/>
              </a:rPr>
              <a:t>SP-2 A </a:t>
            </a:r>
            <a:r>
              <a:rPr lang="en-US" dirty="0">
                <a:latin typeface="Calibri" panose="020F0502020204030204" pitchFamily="34" charset="0"/>
                <a:cs typeface="Calibri" panose="020F0502020204030204" pitchFamily="34" charset="0"/>
              </a:rPr>
              <a:t>new </a:t>
            </a:r>
            <a:r>
              <a:rPr lang="en-US" dirty="0" smtClean="0">
                <a:latin typeface="Calibri" panose="020F0502020204030204" pitchFamily="34" charset="0"/>
                <a:cs typeface="Calibri" panose="020F0502020204030204" pitchFamily="34" charset="0"/>
              </a:rPr>
              <a:t>tool </a:t>
            </a:r>
            <a:r>
              <a:rPr lang="en-US" dirty="0">
                <a:latin typeface="Calibri" panose="020F0502020204030204" pitchFamily="34" charset="0"/>
                <a:cs typeface="Calibri" panose="020F0502020204030204" pitchFamily="34" charset="0"/>
              </a:rPr>
              <a:t>for evaluating and mapping (</a:t>
            </a:r>
            <a:r>
              <a:rPr lang="en-US" dirty="0" smtClean="0">
                <a:latin typeface="Calibri" panose="020F0502020204030204" pitchFamily="34" charset="0"/>
                <a:cs typeface="Calibri" panose="020F0502020204030204" pitchFamily="34" charset="0"/>
              </a:rPr>
              <a:t>simulated </a:t>
            </a:r>
            <a:r>
              <a:rPr lang="en-US" dirty="0">
                <a:latin typeface="Calibri" panose="020F0502020204030204" pitchFamily="34" charset="0"/>
                <a:cs typeface="Calibri" panose="020F0502020204030204" pitchFamily="34" charset="0"/>
              </a:rPr>
              <a:t>and experimental) data of optical </a:t>
            </a:r>
            <a:r>
              <a:rPr lang="en-US" dirty="0" smtClean="0">
                <a:latin typeface="Calibri" panose="020F0502020204030204" pitchFamily="34" charset="0"/>
                <a:cs typeface="Calibri" panose="020F0502020204030204" pitchFamily="34" charset="0"/>
              </a:rPr>
              <a:t>diagnostics</a:t>
            </a:r>
            <a:r>
              <a:rPr lang="en-GB" dirty="0" smtClean="0">
                <a:latin typeface="Calibri" panose="020F0502020204030204" pitchFamily="34" charset="0"/>
                <a:cs typeface="Calibri" panose="020F0502020204030204" pitchFamily="34" charset="0"/>
              </a:rPr>
              <a:t> for ITER, validated on WEST </a:t>
            </a:r>
            <a:endParaRPr lang="en-GB" dirty="0"/>
          </a:p>
        </p:txBody>
      </p:sp>
      <p:sp>
        <p:nvSpPr>
          <p:cNvPr id="4" name="Espace réservé du pied de page 3"/>
          <p:cNvSpPr>
            <a:spLocks noGrp="1"/>
          </p:cNvSpPr>
          <p:nvPr>
            <p:ph type="ftr" sz="quarter" idx="11"/>
          </p:nvPr>
        </p:nvSpPr>
        <p:spPr>
          <a:xfrm>
            <a:off x="825623" y="6555770"/>
            <a:ext cx="5751821" cy="329614"/>
          </a:xfrm>
        </p:spPr>
        <p:txBody>
          <a:bodyPr/>
          <a:lstStyle/>
          <a:p>
            <a:r>
              <a:rPr lang="en-GB" dirty="0" smtClean="0">
                <a:solidFill>
                  <a:prstClr val="white"/>
                </a:solidFill>
              </a:rPr>
              <a:t>Xavier LITAUDON | PSD AWP25 Planning Meeting  | </a:t>
            </a:r>
            <a:r>
              <a:rPr lang="en-GB" dirty="0" err="1" smtClean="0">
                <a:solidFill>
                  <a:prstClr val="white"/>
                </a:solidFill>
              </a:rPr>
              <a:t>Garching</a:t>
            </a:r>
            <a:r>
              <a:rPr lang="en-GB" dirty="0" smtClean="0">
                <a:solidFill>
                  <a:prstClr val="white"/>
                </a:solidFill>
              </a:rPr>
              <a:t> | 07-09 October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dirty="0">
              <a:solidFill>
                <a:prstClr val="white"/>
              </a:solidFill>
            </a:endParaRPr>
          </a:p>
        </p:txBody>
      </p:sp>
      <p:pic>
        <p:nvPicPr>
          <p:cNvPr id="6" name="Image 5"/>
          <p:cNvPicPr>
            <a:picLocks noChangeAspect="1"/>
          </p:cNvPicPr>
          <p:nvPr/>
        </p:nvPicPr>
        <p:blipFill>
          <a:blip r:embed="rId2"/>
          <a:stretch>
            <a:fillRect/>
          </a:stretch>
        </p:blipFill>
        <p:spPr>
          <a:xfrm>
            <a:off x="276850" y="901089"/>
            <a:ext cx="8611741" cy="5581945"/>
          </a:xfrm>
          <a:prstGeom prst="rect">
            <a:avLst/>
          </a:prstGeom>
        </p:spPr>
      </p:pic>
      <p:sp>
        <p:nvSpPr>
          <p:cNvPr id="7" name="Rectangle 6"/>
          <p:cNvSpPr/>
          <p:nvPr/>
        </p:nvSpPr>
        <p:spPr>
          <a:xfrm>
            <a:off x="9063608" y="1429481"/>
            <a:ext cx="2743200" cy="3693319"/>
          </a:xfrm>
          <a:prstGeom prst="rect">
            <a:avLst/>
          </a:prstGeom>
        </p:spPr>
        <p:txBody>
          <a:bodyPr wrap="square">
            <a:spAutoFit/>
          </a:bodyPr>
          <a:lstStyle/>
          <a:p>
            <a:pPr marL="285750" indent="-285750">
              <a:buFont typeface="Arial" panose="020B0604020202020204" pitchFamily="34" charset="0"/>
              <a:buChar char="•"/>
            </a:pPr>
            <a:r>
              <a:rPr lang="en-GB" b="1" dirty="0"/>
              <a:t>check the compliance </a:t>
            </a:r>
            <a:r>
              <a:rPr lang="en-GB" dirty="0"/>
              <a:t>with the scientific </a:t>
            </a:r>
            <a:r>
              <a:rPr lang="en-GB" dirty="0" smtClean="0"/>
              <a:t>requirements</a:t>
            </a:r>
          </a:p>
          <a:p>
            <a:pPr marL="285750" indent="-285750">
              <a:buFont typeface="Arial" panose="020B0604020202020204" pitchFamily="34" charset="0"/>
              <a:buChar char="•"/>
            </a:pPr>
            <a:r>
              <a:rPr lang="en-GB" b="1" dirty="0" smtClean="0"/>
              <a:t>identify </a:t>
            </a:r>
            <a:r>
              <a:rPr lang="en-GB" b="1" dirty="0"/>
              <a:t>the operating limits</a:t>
            </a:r>
            <a:r>
              <a:rPr lang="en-GB" dirty="0"/>
              <a:t> (uncovered area or poorly resolved camera</a:t>
            </a:r>
            <a:r>
              <a:rPr lang="en-GB" dirty="0" smtClean="0"/>
              <a:t>)</a:t>
            </a:r>
          </a:p>
          <a:p>
            <a:pPr marL="285750" indent="-285750">
              <a:buFont typeface="Arial" panose="020B0604020202020204" pitchFamily="34" charset="0"/>
              <a:buChar char="•"/>
            </a:pPr>
            <a:r>
              <a:rPr lang="en-GB" dirty="0" smtClean="0">
                <a:latin typeface="Calibri" panose="020F0502020204030204" pitchFamily="34" charset="0"/>
                <a:cs typeface="Calibri" panose="020F0502020204030204" pitchFamily="34" charset="0"/>
              </a:rPr>
              <a:t>Support operation for </a:t>
            </a:r>
            <a:r>
              <a:rPr lang="en-GB" dirty="0">
                <a:latin typeface="Calibri" panose="020F0502020204030204" pitchFamily="34" charset="0"/>
                <a:cs typeface="Calibri" panose="020F0502020204030204" pitchFamily="34" charset="0"/>
              </a:rPr>
              <a:t>the </a:t>
            </a:r>
            <a:r>
              <a:rPr lang="en-GB" b="1" dirty="0">
                <a:latin typeface="Calibri" panose="020F0502020204030204" pitchFamily="34" charset="0"/>
                <a:cs typeface="Calibri" panose="020F0502020204030204" pitchFamily="34" charset="0"/>
              </a:rPr>
              <a:t>interpretation and localisation of thermal events</a:t>
            </a:r>
            <a:r>
              <a:rPr lang="en-GB" dirty="0">
                <a:latin typeface="Calibri" panose="020F0502020204030204" pitchFamily="34" charset="0"/>
                <a:cs typeface="Calibri" panose="020F0502020204030204" pitchFamily="34" charset="0"/>
              </a:rPr>
              <a:t> or surface change between pulse</a:t>
            </a:r>
          </a:p>
          <a:p>
            <a:endParaRPr lang="en-GB" dirty="0"/>
          </a:p>
        </p:txBody>
      </p:sp>
      <p:sp>
        <p:nvSpPr>
          <p:cNvPr id="8" name="ZoneTexte 7"/>
          <p:cNvSpPr txBox="1"/>
          <p:nvPr/>
        </p:nvSpPr>
        <p:spPr>
          <a:xfrm flipH="1">
            <a:off x="185737" y="3399673"/>
            <a:ext cx="3362665" cy="584775"/>
          </a:xfrm>
          <a:prstGeom prst="rect">
            <a:avLst/>
          </a:prstGeom>
          <a:noFill/>
        </p:spPr>
        <p:txBody>
          <a:bodyPr wrap="square" rtlCol="0">
            <a:spAutoFit/>
          </a:bodyPr>
          <a:lstStyle/>
          <a:p>
            <a:r>
              <a:rPr lang="en-GB" sz="1600" b="1" dirty="0" smtClean="0">
                <a:latin typeface="Calibri" panose="020F0502020204030204" pitchFamily="34" charset="0"/>
                <a:cs typeface="Calibri" panose="020F0502020204030204" pitchFamily="34" charset="0"/>
              </a:rPr>
              <a:t>1</a:t>
            </a:r>
            <a:r>
              <a:rPr lang="en-GB" sz="1600" b="1" baseline="30000" dirty="0" smtClean="0">
                <a:latin typeface="Calibri" panose="020F0502020204030204" pitchFamily="34" charset="0"/>
                <a:cs typeface="Calibri" panose="020F0502020204030204" pitchFamily="34" charset="0"/>
              </a:rPr>
              <a:t>st</a:t>
            </a:r>
            <a:r>
              <a:rPr lang="en-GB" sz="1600" b="1" dirty="0" smtClean="0">
                <a:latin typeface="Calibri" panose="020F0502020204030204" pitchFamily="34" charset="0"/>
                <a:cs typeface="Calibri" panose="020F0502020204030204" pitchFamily="34" charset="0"/>
              </a:rPr>
              <a:t> demonstration on WEST </a:t>
            </a:r>
          </a:p>
          <a:p>
            <a:r>
              <a:rPr lang="en-GB" sz="1600" b="1" dirty="0" smtClean="0">
                <a:latin typeface="Calibri" panose="020F0502020204030204" pitchFamily="34" charset="0"/>
                <a:cs typeface="Calibri" panose="020F0502020204030204" pitchFamily="34" charset="0"/>
              </a:rPr>
              <a:t>(pulse #59763)</a:t>
            </a:r>
            <a:endParaRPr lang="en-GB" sz="1600" b="1" dirty="0">
              <a:latin typeface="Calibri" panose="020F0502020204030204" pitchFamily="34" charset="0"/>
              <a:cs typeface="Calibri" panose="020F0502020204030204" pitchFamily="34" charset="0"/>
            </a:endParaRPr>
          </a:p>
        </p:txBody>
      </p:sp>
      <p:sp>
        <p:nvSpPr>
          <p:cNvPr id="3" name="ZoneTexte 2"/>
          <p:cNvSpPr txBox="1"/>
          <p:nvPr/>
        </p:nvSpPr>
        <p:spPr>
          <a:xfrm>
            <a:off x="9240898" y="5366814"/>
            <a:ext cx="2752613" cy="707886"/>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l"/>
            <a:r>
              <a:rPr lang="fr-FR" sz="2000" b="1" dirty="0" err="1" smtClean="0"/>
              <a:t>Linked</a:t>
            </a:r>
            <a:r>
              <a:rPr lang="fr-FR" sz="2000" b="1" dirty="0" smtClean="0"/>
              <a:t> EEG </a:t>
            </a:r>
            <a:r>
              <a:rPr lang="fr-FR" sz="2000" b="1" dirty="0" err="1" smtClean="0"/>
              <a:t>proposal</a:t>
            </a:r>
            <a:endParaRPr lang="fr-FR" sz="2000" b="1" dirty="0" smtClean="0"/>
          </a:p>
          <a:p>
            <a:pPr algn="l"/>
            <a:r>
              <a:rPr lang="fr-FR" sz="2000" b="1" dirty="0" err="1"/>
              <a:t>s</a:t>
            </a:r>
            <a:r>
              <a:rPr lang="fr-FR" sz="2000" b="1" dirty="0" err="1" smtClean="0"/>
              <a:t>hortlisted</a:t>
            </a:r>
            <a:r>
              <a:rPr lang="fr-FR" sz="2000" b="1" dirty="0" smtClean="0"/>
              <a:t> for interview</a:t>
            </a:r>
          </a:p>
        </p:txBody>
      </p:sp>
    </p:spTree>
    <p:extLst>
      <p:ext uri="{BB962C8B-B14F-4D97-AF65-F5344CB8AC3E}">
        <p14:creationId xmlns:p14="http://schemas.microsoft.com/office/powerpoint/2010/main" val="25541120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SP-2 : Develop </a:t>
            </a:r>
            <a:r>
              <a:rPr lang="en-GB" dirty="0"/>
              <a:t>IR temperature synthetic diagnostic for </a:t>
            </a:r>
            <a:r>
              <a:rPr lang="en-GB" dirty="0" smtClean="0"/>
              <a:t>off-line </a:t>
            </a:r>
            <a:r>
              <a:rPr lang="en-GB" dirty="0"/>
              <a:t>analysis and ITER real-time </a:t>
            </a:r>
            <a:r>
              <a:rPr lang="en-GB" dirty="0" smtClean="0"/>
              <a:t>application – 2025 activity </a:t>
            </a:r>
            <a:endParaRPr lang="en-GB" dirty="0"/>
          </a:p>
        </p:txBody>
      </p:sp>
      <p:sp>
        <p:nvSpPr>
          <p:cNvPr id="3" name="Espace réservé du contenu 2"/>
          <p:cNvSpPr>
            <a:spLocks noGrp="1"/>
          </p:cNvSpPr>
          <p:nvPr>
            <p:ph idx="1"/>
          </p:nvPr>
        </p:nvSpPr>
        <p:spPr>
          <a:xfrm>
            <a:off x="576157" y="1182755"/>
            <a:ext cx="11319164" cy="5106889"/>
          </a:xfrm>
        </p:spPr>
        <p:txBody>
          <a:bodyPr>
            <a:normAutofit lnSpcReduction="10000"/>
          </a:bodyPr>
          <a:lstStyle/>
          <a:p>
            <a:r>
              <a:rPr lang="en-GB" dirty="0">
                <a:solidFill>
                  <a:srgbClr val="002060"/>
                </a:solidFill>
              </a:rPr>
              <a:t>Develop mapping tool to assess spatial coverage and spatial resolution of ITER optical diagnostics: </a:t>
            </a:r>
          </a:p>
          <a:p>
            <a:pPr lvl="1"/>
            <a:r>
              <a:rPr lang="en-GB" dirty="0">
                <a:solidFill>
                  <a:srgbClr val="002060"/>
                </a:solidFill>
              </a:rPr>
              <a:t>upgrade the prototype code and add new optical diagnostics </a:t>
            </a:r>
          </a:p>
          <a:p>
            <a:r>
              <a:rPr lang="en-GB" dirty="0">
                <a:solidFill>
                  <a:srgbClr val="002060"/>
                </a:solidFill>
              </a:rPr>
              <a:t>Simulation of ITER IR synthetic images in presence of plasma emission in IR range </a:t>
            </a:r>
          </a:p>
          <a:p>
            <a:pPr lvl="1"/>
            <a:r>
              <a:rPr lang="en-GB" dirty="0">
                <a:solidFill>
                  <a:srgbClr val="002060"/>
                </a:solidFill>
              </a:rPr>
              <a:t>Modelling Bremsstrahlung radiations  for inclusion in IR ray tracing code (new module)</a:t>
            </a:r>
          </a:p>
          <a:p>
            <a:pPr lvl="1"/>
            <a:r>
              <a:rPr lang="en-GB" dirty="0">
                <a:solidFill>
                  <a:srgbClr val="002060"/>
                </a:solidFill>
              </a:rPr>
              <a:t>Simulate IR synthetic images while including Bremsstrahlung radiation</a:t>
            </a:r>
          </a:p>
          <a:p>
            <a:r>
              <a:rPr lang="en-US" dirty="0">
                <a:solidFill>
                  <a:srgbClr val="002060"/>
                </a:solidFill>
              </a:rPr>
              <a:t>Integration of IR synthetic diagnostics in IMAS </a:t>
            </a:r>
            <a:endParaRPr lang="en-GB" dirty="0">
              <a:solidFill>
                <a:srgbClr val="002060"/>
              </a:solidFill>
            </a:endParaRPr>
          </a:p>
          <a:p>
            <a:pPr lvl="1"/>
            <a:r>
              <a:rPr lang="en-GB" dirty="0">
                <a:solidFill>
                  <a:srgbClr val="002060"/>
                </a:solidFill>
              </a:rPr>
              <a:t>test the whole chain of simulation using WEST IMAS data for a standard plasma scenario</a:t>
            </a:r>
          </a:p>
          <a:p>
            <a:r>
              <a:rPr lang="en-GB" dirty="0">
                <a:solidFill>
                  <a:srgbClr val="002060"/>
                </a:solidFill>
              </a:rPr>
              <a:t>Validation of temperature inversion model on calibrated test bed (MAGRYT at CEA)</a:t>
            </a:r>
          </a:p>
          <a:p>
            <a:pPr lvl="1"/>
            <a:r>
              <a:rPr lang="en-GB" dirty="0">
                <a:solidFill>
                  <a:srgbClr val="002060"/>
                </a:solidFill>
              </a:rPr>
              <a:t>tests the temperature inversion model on MAGRYT test-bed</a:t>
            </a:r>
          </a:p>
          <a:p>
            <a:pPr lvl="1"/>
            <a:r>
              <a:rPr lang="en-GB" dirty="0">
                <a:solidFill>
                  <a:srgbClr val="002060"/>
                </a:solidFill>
              </a:rPr>
              <a:t>theoretical and experimental characterization of metallic materials properties</a:t>
            </a:r>
          </a:p>
          <a:p>
            <a:r>
              <a:rPr lang="en-GB" dirty="0">
                <a:solidFill>
                  <a:srgbClr val="002060"/>
                </a:solidFill>
              </a:rPr>
              <a:t>Development of temperature inversion tools</a:t>
            </a:r>
          </a:p>
          <a:p>
            <a:pPr lvl="1"/>
            <a:r>
              <a:rPr lang="en-GB" dirty="0">
                <a:solidFill>
                  <a:srgbClr val="002060"/>
                </a:solidFill>
              </a:rPr>
              <a:t>demonstrate algorithm of temperature inversion using Machine Learning method exploiting  a large training database of simulated IR images in various plasmas scenarios</a:t>
            </a:r>
          </a:p>
          <a:p>
            <a:endParaRPr lang="en-GB" dirty="0">
              <a:solidFill>
                <a:srgbClr val="002060"/>
              </a:solidFill>
            </a:endParaRPr>
          </a:p>
        </p:txBody>
      </p:sp>
      <p:sp>
        <p:nvSpPr>
          <p:cNvPr id="4" name="Espace réservé du pied de page 3"/>
          <p:cNvSpPr>
            <a:spLocks noGrp="1"/>
          </p:cNvSpPr>
          <p:nvPr>
            <p:ph type="ftr" sz="quarter" idx="11"/>
          </p:nvPr>
        </p:nvSpPr>
        <p:spPr>
          <a:xfrm>
            <a:off x="825623" y="6555770"/>
            <a:ext cx="5772603" cy="329614"/>
          </a:xfrm>
        </p:spPr>
        <p:txBody>
          <a:bodyPr/>
          <a:lstStyle/>
          <a:p>
            <a:r>
              <a:rPr lang="en-GB" dirty="0" smtClean="0">
                <a:solidFill>
                  <a:prstClr val="white"/>
                </a:solidFill>
              </a:rPr>
              <a:t>Xavier LITAUDON | PSD AWP25 Planning Meeting  | </a:t>
            </a:r>
            <a:r>
              <a:rPr lang="en-GB" dirty="0" err="1" smtClean="0">
                <a:solidFill>
                  <a:prstClr val="white"/>
                </a:solidFill>
              </a:rPr>
              <a:t>Garching</a:t>
            </a:r>
            <a:r>
              <a:rPr lang="en-GB" dirty="0" smtClean="0">
                <a:solidFill>
                  <a:prstClr val="white"/>
                </a:solidFill>
              </a:rPr>
              <a:t> | 07-09 October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dirty="0">
              <a:solidFill>
                <a:prstClr val="white"/>
              </a:solidFill>
            </a:endParaRPr>
          </a:p>
        </p:txBody>
      </p:sp>
    </p:spTree>
    <p:extLst>
      <p:ext uri="{BB962C8B-B14F-4D97-AF65-F5344CB8AC3E}">
        <p14:creationId xmlns:p14="http://schemas.microsoft.com/office/powerpoint/2010/main" val="208295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SP-2 Develop </a:t>
            </a:r>
            <a:r>
              <a:rPr lang="en-GB" dirty="0"/>
              <a:t>Integrated </a:t>
            </a:r>
            <a:r>
              <a:rPr lang="en-US" dirty="0"/>
              <a:t>multi-diagnostic</a:t>
            </a:r>
            <a:r>
              <a:rPr lang="en-GB" dirty="0"/>
              <a:t>  Data Analysis  (IDA) tools for ITER operation </a:t>
            </a:r>
          </a:p>
        </p:txBody>
      </p:sp>
      <p:sp>
        <p:nvSpPr>
          <p:cNvPr id="3" name="Espace réservé du contenu 2"/>
          <p:cNvSpPr>
            <a:spLocks noGrp="1"/>
          </p:cNvSpPr>
          <p:nvPr>
            <p:ph idx="1"/>
          </p:nvPr>
        </p:nvSpPr>
        <p:spPr>
          <a:xfrm>
            <a:off x="155864" y="836712"/>
            <a:ext cx="5153891" cy="1958443"/>
          </a:xfrm>
        </p:spPr>
        <p:txBody>
          <a:bodyPr>
            <a:normAutofit fontScale="85000" lnSpcReduction="10000"/>
          </a:bodyPr>
          <a:lstStyle/>
          <a:p>
            <a:r>
              <a:rPr lang="en-GB" dirty="0" smtClean="0"/>
              <a:t>developing </a:t>
            </a:r>
            <a:r>
              <a:rPr lang="en-GB" dirty="0"/>
              <a:t>methods and tools to provide a coherent combination of measurements from various diagnostics that can be validated on existing facilities before being transferred to ITER </a:t>
            </a:r>
            <a:r>
              <a:rPr lang="en-GB" dirty="0" smtClean="0"/>
              <a:t>applications</a:t>
            </a:r>
          </a:p>
          <a:p>
            <a:pPr lvl="1"/>
            <a:r>
              <a:rPr lang="en-GB" dirty="0" smtClean="0"/>
              <a:t>Extension from AUG to WEST</a:t>
            </a:r>
            <a:r>
              <a:rPr lang="en-GB" dirty="0"/>
              <a:t>: fully based on IMAS </a:t>
            </a:r>
            <a:r>
              <a:rPr lang="en-GB" dirty="0" smtClean="0"/>
              <a:t> </a:t>
            </a:r>
            <a:endParaRPr lang="en-GB" dirty="0"/>
          </a:p>
        </p:txBody>
      </p:sp>
      <p:sp>
        <p:nvSpPr>
          <p:cNvPr id="4" name="Espace réservé du pied de page 3"/>
          <p:cNvSpPr>
            <a:spLocks noGrp="1"/>
          </p:cNvSpPr>
          <p:nvPr>
            <p:ph type="ftr" sz="quarter" idx="11"/>
          </p:nvPr>
        </p:nvSpPr>
        <p:spPr/>
        <p:txBody>
          <a:bodyPr/>
          <a:lstStyle/>
          <a:p>
            <a:r>
              <a:rPr lang="en-GB" smtClean="0">
                <a:solidFill>
                  <a:prstClr val="white"/>
                </a:solidFill>
              </a:rPr>
              <a:t>Xavier LITAUDON | PSD AWP25 Planning Meeting  | Garching | 07-09 October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dirty="0">
              <a:solidFill>
                <a:prstClr val="white"/>
              </a:solidFill>
            </a:endParaRPr>
          </a:p>
        </p:txBody>
      </p:sp>
      <p:sp>
        <p:nvSpPr>
          <p:cNvPr id="6" name="Rectangle 5"/>
          <p:cNvSpPr/>
          <p:nvPr/>
        </p:nvSpPr>
        <p:spPr>
          <a:xfrm>
            <a:off x="5237018" y="817276"/>
            <a:ext cx="6954982" cy="4782848"/>
          </a:xfrm>
          <a:prstGeom prst="rect">
            <a:avLst/>
          </a:prstGeom>
        </p:spPr>
        <p:txBody>
          <a:bodyPr wrap="square">
            <a:spAutoFit/>
          </a:bodyPr>
          <a:lstStyle/>
          <a:p>
            <a:pPr marL="285750" indent="-285750">
              <a:lnSpc>
                <a:spcPct val="115000"/>
              </a:lnSpc>
              <a:spcBef>
                <a:spcPts val="600"/>
              </a:spcBef>
              <a:buFont typeface="Courier New" panose="02070309020205020404" pitchFamily="49" charset="0"/>
              <a:buChar char="o"/>
            </a:pPr>
            <a:r>
              <a:rPr lang="en-GB" dirty="0">
                <a:solidFill>
                  <a:srgbClr val="002060"/>
                </a:solidFill>
                <a:ea typeface="SimSun" panose="02010600030101010101" pitchFamily="2" charset="-122"/>
                <a:cs typeface="Arial" panose="020B0604020202020204" pitchFamily="34" charset="0"/>
              </a:rPr>
              <a:t>Develop integrated multi-diagnostic data to full maturity with a workflow for routine density and temperature profile estimation; workflow validation and validation of measurement uncertainties using WEST IMAS database with the multi-diagnostics data (ECE, interferometer, reflectometer, Thomson scattering).</a:t>
            </a:r>
            <a:endParaRPr lang="en-GB" dirty="0">
              <a:solidFill>
                <a:srgbClr val="002060"/>
              </a:solidFill>
              <a:ea typeface="Courier New" panose="02070309020205020404" pitchFamily="49" charset="0"/>
              <a:cs typeface="Courier New" panose="02070309020205020404" pitchFamily="49" charset="0"/>
            </a:endParaRPr>
          </a:p>
          <a:p>
            <a:pPr marL="285750" indent="-285750">
              <a:lnSpc>
                <a:spcPct val="115000"/>
              </a:lnSpc>
              <a:spcBef>
                <a:spcPts val="600"/>
              </a:spcBef>
              <a:buFont typeface="Courier New" panose="02070309020205020404" pitchFamily="49" charset="0"/>
              <a:buChar char="o"/>
            </a:pPr>
            <a:r>
              <a:rPr lang="en-GB" dirty="0">
                <a:solidFill>
                  <a:srgbClr val="002060"/>
                </a:solidFill>
                <a:ea typeface="SimSun" panose="02010600030101010101" pitchFamily="2" charset="-122"/>
                <a:cs typeface="Arial" panose="020B0604020202020204" pitchFamily="34" charset="0"/>
              </a:rPr>
              <a:t>Extend Integrated Data analysis Equilibrium code </a:t>
            </a:r>
            <a:r>
              <a:rPr lang="en-GB" dirty="0" smtClean="0">
                <a:solidFill>
                  <a:srgbClr val="002060"/>
                </a:solidFill>
                <a:ea typeface="SimSun" panose="02010600030101010101" pitchFamily="2" charset="-122"/>
                <a:cs typeface="Arial" panose="020B0604020202020204" pitchFamily="34" charset="0"/>
              </a:rPr>
              <a:t>to </a:t>
            </a:r>
            <a:r>
              <a:rPr lang="en-GB" dirty="0">
                <a:solidFill>
                  <a:srgbClr val="002060"/>
                </a:solidFill>
                <a:ea typeface="SimSun" panose="02010600030101010101" pitchFamily="2" charset="-122"/>
                <a:cs typeface="Arial" panose="020B0604020202020204" pitchFamily="34" charset="0"/>
              </a:rPr>
              <a:t>be IMAS compatible for use in ITER and to be applied to WEST for studying equilibrium uncertainties.</a:t>
            </a:r>
            <a:endParaRPr lang="en-GB" dirty="0">
              <a:solidFill>
                <a:srgbClr val="002060"/>
              </a:solidFill>
              <a:ea typeface="Courier New" panose="02070309020205020404" pitchFamily="49" charset="0"/>
              <a:cs typeface="Courier New" panose="02070309020205020404" pitchFamily="49" charset="0"/>
            </a:endParaRPr>
          </a:p>
          <a:p>
            <a:pPr marL="285750" indent="-285750">
              <a:lnSpc>
                <a:spcPct val="115000"/>
              </a:lnSpc>
              <a:spcBef>
                <a:spcPts val="600"/>
              </a:spcBef>
              <a:buFont typeface="Courier New" panose="02070309020205020404" pitchFamily="49" charset="0"/>
              <a:buChar char="o"/>
            </a:pPr>
            <a:r>
              <a:rPr lang="en-GB" dirty="0">
                <a:solidFill>
                  <a:srgbClr val="002060"/>
                </a:solidFill>
                <a:ea typeface="SimSun" panose="02010600030101010101" pitchFamily="2" charset="-122"/>
                <a:cs typeface="Arial" panose="020B0604020202020204" pitchFamily="34" charset="0"/>
              </a:rPr>
              <a:t>Implement the </a:t>
            </a:r>
            <a:r>
              <a:rPr lang="en-GB" dirty="0" err="1">
                <a:solidFill>
                  <a:srgbClr val="002060"/>
                </a:solidFill>
                <a:ea typeface="SimSun" panose="02010600030101010101" pitchFamily="2" charset="-122"/>
                <a:cs typeface="Arial" panose="020B0604020202020204" pitchFamily="34" charset="0"/>
              </a:rPr>
              <a:t>ECrad</a:t>
            </a:r>
            <a:r>
              <a:rPr lang="en-GB" dirty="0">
                <a:solidFill>
                  <a:srgbClr val="002060"/>
                </a:solidFill>
                <a:ea typeface="SimSun" panose="02010600030101010101" pitchFamily="2" charset="-122"/>
                <a:cs typeface="Arial" panose="020B0604020202020204" pitchFamily="34" charset="0"/>
              </a:rPr>
              <a:t> (optically thin plasmas, etc</a:t>
            </a:r>
            <a:r>
              <a:rPr lang="en-GB" dirty="0" smtClean="0">
                <a:solidFill>
                  <a:srgbClr val="002060"/>
                </a:solidFill>
                <a:ea typeface="SimSun" panose="02010600030101010101" pitchFamily="2" charset="-122"/>
                <a:cs typeface="Arial" panose="020B0604020202020204" pitchFamily="34" charset="0"/>
              </a:rPr>
              <a:t>.)</a:t>
            </a:r>
            <a:r>
              <a:rPr lang="en-GB" dirty="0" smtClean="0">
                <a:solidFill>
                  <a:srgbClr val="002060"/>
                </a:solidFill>
                <a:ea typeface="SimSun" panose="02010600030101010101" pitchFamily="2" charset="-122"/>
                <a:cs typeface="Courier New" panose="02070309020205020404" pitchFamily="49" charset="0"/>
              </a:rPr>
              <a:t> </a:t>
            </a:r>
            <a:r>
              <a:rPr lang="en-GB" dirty="0" smtClean="0">
                <a:solidFill>
                  <a:srgbClr val="002060"/>
                </a:solidFill>
                <a:ea typeface="SimSun" panose="02010600030101010101" pitchFamily="2" charset="-122"/>
                <a:cs typeface="Arial" panose="020B0604020202020204" pitchFamily="34" charset="0"/>
              </a:rPr>
              <a:t>forward </a:t>
            </a:r>
            <a:r>
              <a:rPr lang="en-GB" dirty="0">
                <a:solidFill>
                  <a:srgbClr val="002060"/>
                </a:solidFill>
                <a:ea typeface="SimSun" panose="02010600030101010101" pitchFamily="2" charset="-122"/>
                <a:cs typeface="Arial" panose="020B0604020202020204" pitchFamily="34" charset="0"/>
              </a:rPr>
              <a:t>model for ECE data interpretation within IMAS and validation on existing facilities. </a:t>
            </a:r>
            <a:endParaRPr lang="en-GB" dirty="0" smtClean="0">
              <a:solidFill>
                <a:srgbClr val="002060"/>
              </a:solidFill>
              <a:ea typeface="SimSun" panose="02010600030101010101" pitchFamily="2" charset="-122"/>
              <a:cs typeface="Arial" panose="020B0604020202020204" pitchFamily="34" charset="0"/>
            </a:endParaRPr>
          </a:p>
          <a:p>
            <a:pPr marL="285750" indent="-285750">
              <a:lnSpc>
                <a:spcPct val="115000"/>
              </a:lnSpc>
              <a:spcBef>
                <a:spcPts val="600"/>
              </a:spcBef>
              <a:buFont typeface="Courier New" panose="02070309020205020404" pitchFamily="49" charset="0"/>
              <a:buChar char="o"/>
            </a:pPr>
            <a:r>
              <a:rPr lang="en-GB" dirty="0" smtClean="0">
                <a:solidFill>
                  <a:srgbClr val="002060"/>
                </a:solidFill>
                <a:ea typeface="SimSun" panose="02010600030101010101" pitchFamily="2" charset="-122"/>
                <a:cs typeface="Arial" panose="020B0604020202020204" pitchFamily="34" charset="0"/>
              </a:rPr>
              <a:t>Coupling </a:t>
            </a:r>
            <a:r>
              <a:rPr lang="en-GB" dirty="0">
                <a:solidFill>
                  <a:srgbClr val="002060"/>
                </a:solidFill>
                <a:ea typeface="SimSun" panose="02010600030101010101" pitchFamily="2" charset="-122"/>
                <a:cs typeface="Arial" panose="020B0604020202020204" pitchFamily="34" charset="0"/>
              </a:rPr>
              <a:t>of IDA actors with MUSCLE3 for ITER applications: IDA framework for combining synthetic diagnostic forward modelling codes and transport codes written in different languages. </a:t>
            </a:r>
            <a:endParaRPr lang="en-GB" dirty="0">
              <a:solidFill>
                <a:srgbClr val="002060"/>
              </a:solidFill>
              <a:effectLst/>
              <a:ea typeface="Courier New" panose="02070309020205020404" pitchFamily="49" charset="0"/>
              <a:cs typeface="Courier New" panose="02070309020205020404" pitchFamily="49" charset="0"/>
            </a:endParaRPr>
          </a:p>
        </p:txBody>
      </p:sp>
      <p:pic>
        <p:nvPicPr>
          <p:cNvPr id="7" name="Image 6"/>
          <p:cNvPicPr>
            <a:picLocks noChangeAspect="1"/>
          </p:cNvPicPr>
          <p:nvPr/>
        </p:nvPicPr>
        <p:blipFill>
          <a:blip r:embed="rId2"/>
          <a:stretch>
            <a:fillRect/>
          </a:stretch>
        </p:blipFill>
        <p:spPr>
          <a:xfrm>
            <a:off x="656545" y="2607603"/>
            <a:ext cx="3216440" cy="3948167"/>
          </a:xfrm>
          <a:prstGeom prst="rect">
            <a:avLst/>
          </a:prstGeom>
        </p:spPr>
      </p:pic>
    </p:spTree>
    <p:extLst>
      <p:ext uri="{BB962C8B-B14F-4D97-AF65-F5344CB8AC3E}">
        <p14:creationId xmlns:p14="http://schemas.microsoft.com/office/powerpoint/2010/main" val="16537573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SP-3 </a:t>
            </a:r>
            <a:r>
              <a:rPr lang="en-GB" dirty="0"/>
              <a:t>Sub-systems, Heating &amp; Current, ECRH (new activity following 2024 call) </a:t>
            </a:r>
            <a:r>
              <a:rPr lang="en-GB" dirty="0" smtClean="0"/>
              <a:t> with IO and F4E expert participation </a:t>
            </a:r>
            <a:endParaRPr lang="en-GB" dirty="0"/>
          </a:p>
        </p:txBody>
      </p:sp>
      <p:sp>
        <p:nvSpPr>
          <p:cNvPr id="3" name="Espace réservé du contenu 2"/>
          <p:cNvSpPr>
            <a:spLocks noGrp="1"/>
          </p:cNvSpPr>
          <p:nvPr>
            <p:ph idx="1"/>
          </p:nvPr>
        </p:nvSpPr>
        <p:spPr>
          <a:xfrm>
            <a:off x="547254" y="743194"/>
            <a:ext cx="10113818" cy="1761015"/>
          </a:xfrm>
        </p:spPr>
        <p:txBody>
          <a:bodyPr/>
          <a:lstStyle/>
          <a:p>
            <a:r>
              <a:rPr lang="en-US" dirty="0"/>
              <a:t>2024 increase ECRH </a:t>
            </a:r>
            <a:r>
              <a:rPr lang="en-US" dirty="0" err="1"/>
              <a:t>EUROfusion</a:t>
            </a:r>
            <a:r>
              <a:rPr lang="en-US" dirty="0"/>
              <a:t> effort  in support to ITER revised baseline </a:t>
            </a:r>
          </a:p>
          <a:p>
            <a:pPr lvl="1"/>
            <a:r>
              <a:rPr lang="en-US" dirty="0"/>
              <a:t>ITER Significant transition from 24 </a:t>
            </a:r>
            <a:r>
              <a:rPr lang="en-US" dirty="0" err="1"/>
              <a:t>Gyrotron</a:t>
            </a:r>
            <a:r>
              <a:rPr lang="en-US" dirty="0"/>
              <a:t> procurements to 80 in the revised baseline</a:t>
            </a:r>
          </a:p>
          <a:p>
            <a:pPr lvl="1"/>
            <a:r>
              <a:rPr lang="en-US" dirty="0"/>
              <a:t>commissioning on test beds will be on the critical path of the timeline</a:t>
            </a:r>
          </a:p>
          <a:p>
            <a:endParaRPr lang="en-GB" dirty="0"/>
          </a:p>
        </p:txBody>
      </p:sp>
      <p:sp>
        <p:nvSpPr>
          <p:cNvPr id="4" name="Espace réservé du pied de page 3"/>
          <p:cNvSpPr>
            <a:spLocks noGrp="1"/>
          </p:cNvSpPr>
          <p:nvPr>
            <p:ph type="ftr" sz="quarter" idx="11"/>
          </p:nvPr>
        </p:nvSpPr>
        <p:spPr/>
        <p:txBody>
          <a:bodyPr/>
          <a:lstStyle/>
          <a:p>
            <a:r>
              <a:rPr lang="en-GB" smtClean="0">
                <a:solidFill>
                  <a:prstClr val="white"/>
                </a:solidFill>
              </a:rPr>
              <a:t>Xavier LITAUDON | PSD AWP25 Planning Meeting  | Garching | 07-09 October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15</a:t>
            </a:fld>
            <a:endParaRPr lang="en-GB" dirty="0">
              <a:solidFill>
                <a:prstClr val="white"/>
              </a:solidFill>
            </a:endParaRPr>
          </a:p>
        </p:txBody>
      </p:sp>
      <p:pic>
        <p:nvPicPr>
          <p:cNvPr id="6" name="Image 5"/>
          <p:cNvPicPr>
            <a:picLocks noChangeAspect="1"/>
          </p:cNvPicPr>
          <p:nvPr/>
        </p:nvPicPr>
        <p:blipFill>
          <a:blip r:embed="rId2"/>
          <a:stretch>
            <a:fillRect/>
          </a:stretch>
        </p:blipFill>
        <p:spPr>
          <a:xfrm>
            <a:off x="261254" y="2504209"/>
            <a:ext cx="6816962" cy="3646006"/>
          </a:xfrm>
          <a:prstGeom prst="rect">
            <a:avLst/>
          </a:prstGeom>
        </p:spPr>
      </p:pic>
      <p:sp>
        <p:nvSpPr>
          <p:cNvPr id="7" name="Espace réservé du contenu 2"/>
          <p:cNvSpPr txBox="1">
            <a:spLocks/>
          </p:cNvSpPr>
          <p:nvPr/>
        </p:nvSpPr>
        <p:spPr>
          <a:xfrm>
            <a:off x="7349836" y="1883853"/>
            <a:ext cx="4842164" cy="4836724"/>
          </a:xfrm>
          <a:prstGeom prst="rect">
            <a:avLst/>
          </a:prstGeom>
        </p:spPr>
        <p:txBody>
          <a:bodyPr vert="horz" lIns="91440" tIns="45720" rIns="91440" bIns="45720" rtlCol="0">
            <a:normAutofit fontScale="92500" lnSpcReduction="1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dirty="0" smtClean="0">
                <a:solidFill>
                  <a:srgbClr val="002060"/>
                </a:solidFill>
              </a:rPr>
              <a:t>Develop </a:t>
            </a:r>
            <a:r>
              <a:rPr lang="en-GB" dirty="0">
                <a:solidFill>
                  <a:srgbClr val="002060"/>
                </a:solidFill>
              </a:rPr>
              <a:t>EON subnetwork on Electron Cyclotron Resonance Heating (ECRH) together with F4E</a:t>
            </a:r>
          </a:p>
          <a:p>
            <a:r>
              <a:rPr lang="en-GB" dirty="0" smtClean="0">
                <a:solidFill>
                  <a:srgbClr val="002060"/>
                </a:solidFill>
              </a:rPr>
              <a:t>Provide a validated (on existing facilities) commissioning procedure of the CW ECRH system or one of its major parts that is directly transferable to ITER applications and the ECRH plant</a:t>
            </a:r>
          </a:p>
          <a:p>
            <a:r>
              <a:rPr lang="en-GB" dirty="0" smtClean="0">
                <a:solidFill>
                  <a:srgbClr val="002060"/>
                </a:solidFill>
              </a:rPr>
              <a:t>Support the development and training of operators: hands-on participation in the ECRH plant commissioning with the WPTRED (WP Training &amp; Education) </a:t>
            </a:r>
          </a:p>
          <a:p>
            <a:endParaRPr lang="en-GB" dirty="0">
              <a:solidFill>
                <a:srgbClr val="002060"/>
              </a:solidFill>
            </a:endParaRPr>
          </a:p>
        </p:txBody>
      </p:sp>
    </p:spTree>
    <p:extLst>
      <p:ext uri="{BB962C8B-B14F-4D97-AF65-F5344CB8AC3E}">
        <p14:creationId xmlns:p14="http://schemas.microsoft.com/office/powerpoint/2010/main" val="365897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3768" y="158248"/>
            <a:ext cx="11288232" cy="457200"/>
          </a:xfrm>
        </p:spPr>
        <p:txBody>
          <a:bodyPr/>
          <a:lstStyle/>
          <a:p>
            <a:r>
              <a:rPr lang="fr-FR" dirty="0" smtClean="0"/>
              <a:t>SP-4 ELISE </a:t>
            </a:r>
            <a:r>
              <a:rPr lang="en-US" dirty="0"/>
              <a:t>breakthrough</a:t>
            </a:r>
            <a:r>
              <a:rPr lang="fr-FR" dirty="0" smtClean="0"/>
              <a:t> but </a:t>
            </a:r>
            <a:r>
              <a:rPr lang="fr-FR" dirty="0" err="1" smtClean="0"/>
              <a:t>significant</a:t>
            </a:r>
            <a:r>
              <a:rPr lang="fr-FR" dirty="0" smtClean="0"/>
              <a:t> </a:t>
            </a:r>
            <a:r>
              <a:rPr lang="fr-FR" dirty="0" err="1" smtClean="0"/>
              <a:t>concerns</a:t>
            </a:r>
            <a:r>
              <a:rPr lang="fr-FR" dirty="0" smtClean="0"/>
              <a:t> </a:t>
            </a:r>
            <a:r>
              <a:rPr lang="fr-FR" dirty="0" err="1" smtClean="0"/>
              <a:t>without</a:t>
            </a:r>
            <a:r>
              <a:rPr lang="fr-FR" dirty="0" smtClean="0"/>
              <a:t> new RF </a:t>
            </a:r>
            <a:r>
              <a:rPr lang="fr-FR" dirty="0" err="1" smtClean="0"/>
              <a:t>generator</a:t>
            </a:r>
            <a:endParaRPr lang="en-GB" dirty="0"/>
          </a:p>
        </p:txBody>
      </p:sp>
      <p:sp>
        <p:nvSpPr>
          <p:cNvPr id="3" name="Espace réservé du contenu 2"/>
          <p:cNvSpPr>
            <a:spLocks noGrp="1"/>
          </p:cNvSpPr>
          <p:nvPr>
            <p:ph idx="1"/>
          </p:nvPr>
        </p:nvSpPr>
        <p:spPr>
          <a:xfrm>
            <a:off x="505690" y="649715"/>
            <a:ext cx="11475028" cy="2218215"/>
          </a:xfrm>
        </p:spPr>
        <p:txBody>
          <a:bodyPr>
            <a:normAutofit/>
          </a:bodyPr>
          <a:lstStyle/>
          <a:p>
            <a:r>
              <a:rPr lang="en-IE" dirty="0" smtClean="0"/>
              <a:t>ITER </a:t>
            </a:r>
            <a:r>
              <a:rPr lang="en-IE" dirty="0"/>
              <a:t>target </a:t>
            </a:r>
            <a:r>
              <a:rPr lang="en-IE" dirty="0" smtClean="0"/>
              <a:t>extracted </a:t>
            </a:r>
            <a:r>
              <a:rPr lang="en-IE" dirty="0"/>
              <a:t>ion current density in hydrogen </a:t>
            </a:r>
            <a:r>
              <a:rPr lang="en-IE" dirty="0" smtClean="0"/>
              <a:t>in </a:t>
            </a:r>
            <a:r>
              <a:rPr lang="en-IE" dirty="0"/>
              <a:t>short pulses (10 </a:t>
            </a:r>
            <a:r>
              <a:rPr lang="en-IE" dirty="0" smtClean="0"/>
              <a:t>s) </a:t>
            </a:r>
          </a:p>
          <a:p>
            <a:r>
              <a:rPr lang="en-IE" dirty="0" smtClean="0"/>
              <a:t>For </a:t>
            </a:r>
            <a:r>
              <a:rPr lang="en-IE" dirty="0"/>
              <a:t>long pulses (600 </a:t>
            </a:r>
            <a:r>
              <a:rPr lang="en-IE" dirty="0" smtClean="0"/>
              <a:t>s):  </a:t>
            </a:r>
            <a:r>
              <a:rPr lang="en-IE" dirty="0"/>
              <a:t>90 % of the target values were achieved. </a:t>
            </a:r>
            <a:endParaRPr lang="en-IE" dirty="0" smtClean="0"/>
          </a:p>
          <a:p>
            <a:r>
              <a:rPr lang="en-US" dirty="0"/>
              <a:t>solid-state RF generators </a:t>
            </a:r>
            <a:r>
              <a:rPr lang="en-US" dirty="0" smtClean="0"/>
              <a:t>(from AUG during shutdown) operated </a:t>
            </a:r>
            <a:r>
              <a:rPr lang="en-US" dirty="0"/>
              <a:t>at that time only provided 75 kW/driver </a:t>
            </a:r>
            <a:r>
              <a:rPr lang="en-US" dirty="0" smtClean="0"/>
              <a:t>(150 </a:t>
            </a:r>
            <a:r>
              <a:rPr lang="en-US" dirty="0"/>
              <a:t>kW/generator), i.e. 75 % of the RF </a:t>
            </a:r>
            <a:r>
              <a:rPr lang="en-US" dirty="0" smtClean="0"/>
              <a:t>in </a:t>
            </a:r>
            <a:r>
              <a:rPr lang="en-US" dirty="0"/>
              <a:t>the ITER NBI </a:t>
            </a:r>
            <a:r>
              <a:rPr lang="en-US" dirty="0" smtClean="0"/>
              <a:t>systems </a:t>
            </a:r>
          </a:p>
        </p:txBody>
      </p:sp>
      <p:sp>
        <p:nvSpPr>
          <p:cNvPr id="4" name="Espace réservé du pied de page 3"/>
          <p:cNvSpPr>
            <a:spLocks noGrp="1"/>
          </p:cNvSpPr>
          <p:nvPr>
            <p:ph type="ftr" sz="quarter" idx="11"/>
          </p:nvPr>
        </p:nvSpPr>
        <p:spPr>
          <a:xfrm>
            <a:off x="825623" y="6555770"/>
            <a:ext cx="6198631" cy="329614"/>
          </a:xfrm>
        </p:spPr>
        <p:txBody>
          <a:bodyPr/>
          <a:lstStyle/>
          <a:p>
            <a:r>
              <a:rPr lang="en-GB" dirty="0" smtClean="0">
                <a:solidFill>
                  <a:prstClr val="white"/>
                </a:solidFill>
              </a:rPr>
              <a:t>Xavier LITAUDON | PSD AWP25 Planning Meeting  | </a:t>
            </a:r>
            <a:r>
              <a:rPr lang="en-GB" dirty="0" err="1" smtClean="0">
                <a:solidFill>
                  <a:prstClr val="white"/>
                </a:solidFill>
              </a:rPr>
              <a:t>Garching</a:t>
            </a:r>
            <a:r>
              <a:rPr lang="en-GB" dirty="0" smtClean="0">
                <a:solidFill>
                  <a:prstClr val="white"/>
                </a:solidFill>
              </a:rPr>
              <a:t> | 07-09 October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dirty="0">
              <a:solidFill>
                <a:prstClr val="white"/>
              </a:solidFill>
            </a:endParaRPr>
          </a:p>
        </p:txBody>
      </p:sp>
      <p:sp>
        <p:nvSpPr>
          <p:cNvPr id="6" name="Rectangle 5"/>
          <p:cNvSpPr/>
          <p:nvPr/>
        </p:nvSpPr>
        <p:spPr>
          <a:xfrm>
            <a:off x="7528114" y="3792684"/>
            <a:ext cx="4566904" cy="2569934"/>
          </a:xfrm>
          <a:prstGeom prst="rect">
            <a:avLst/>
          </a:prstGeom>
        </p:spPr>
        <p:txBody>
          <a:bodyPr wrap="square">
            <a:spAutoFit/>
          </a:bodyPr>
          <a:lstStyle/>
          <a:p>
            <a:pPr marL="342900" lvl="0" indent="-342900">
              <a:lnSpc>
                <a:spcPct val="115000"/>
              </a:lnSpc>
              <a:spcAft>
                <a:spcPts val="0"/>
              </a:spcAft>
              <a:buFont typeface="Courier New" panose="02070309020205020404" pitchFamily="49" charset="0"/>
              <a:buChar char="o"/>
            </a:pPr>
            <a:r>
              <a:rPr lang="en-US" sz="2000" dirty="0" smtClean="0">
                <a:solidFill>
                  <a:srgbClr val="FF0000"/>
                </a:solidFill>
                <a:latin typeface="Calibri" panose="020F0502020204030204" pitchFamily="34" charset="0"/>
                <a:ea typeface="SimSun" panose="02010600030101010101" pitchFamily="2" charset="-122"/>
                <a:cs typeface="Calibri" panose="020F0502020204030204" pitchFamily="34" charset="0"/>
              </a:rPr>
              <a:t>PCR 2025 &amp; beyond (extra resources): Replace </a:t>
            </a:r>
            <a:r>
              <a:rPr lang="en-US" sz="2000" dirty="0">
                <a:solidFill>
                  <a:srgbClr val="FF0000"/>
                </a:solidFill>
                <a:latin typeface="Calibri" panose="020F0502020204030204" pitchFamily="34" charset="0"/>
                <a:ea typeface="SimSun" panose="02010600030101010101" pitchFamily="2" charset="-122"/>
                <a:cs typeface="Calibri" panose="020F0502020204030204" pitchFamily="34" charset="0"/>
              </a:rPr>
              <a:t>the two 180 kW amplifier tube RF generators by 200kW solid-state RF generators for reliable high power long pulse operation (i.e. to avoid frequency jumps leading to the </a:t>
            </a:r>
            <a:r>
              <a:rPr lang="en-US" sz="2000" dirty="0" smtClean="0">
                <a:solidFill>
                  <a:srgbClr val="FF0000"/>
                </a:solidFill>
                <a:latin typeface="Calibri" panose="020F0502020204030204" pitchFamily="34" charset="0"/>
                <a:ea typeface="SimSun" panose="02010600030101010101" pitchFamily="2" charset="-122"/>
                <a:cs typeface="Calibri" panose="020F0502020204030204" pitchFamily="34" charset="0"/>
              </a:rPr>
              <a:t>loss </a:t>
            </a:r>
            <a:r>
              <a:rPr lang="en-US" sz="2000" dirty="0">
                <a:solidFill>
                  <a:srgbClr val="FF0000"/>
                </a:solidFill>
                <a:latin typeface="Calibri" panose="020F0502020204030204" pitchFamily="34" charset="0"/>
                <a:ea typeface="SimSun" panose="02010600030101010101" pitchFamily="2" charset="-122"/>
                <a:cs typeface="Calibri" panose="020F0502020204030204" pitchFamily="34" charset="0"/>
              </a:rPr>
              <a:t>in matching conditions). </a:t>
            </a:r>
            <a:endParaRPr lang="en-GB" sz="2000" dirty="0">
              <a:latin typeface="Calibri" panose="020F0502020204030204" pitchFamily="34" charset="0"/>
              <a:ea typeface="SimSun" panose="02010600030101010101" pitchFamily="2" charset="-122"/>
              <a:cs typeface="Times New Roman" panose="02020603050405020304" pitchFamily="18" charset="0"/>
            </a:endParaRPr>
          </a:p>
        </p:txBody>
      </p:sp>
      <p:sp>
        <p:nvSpPr>
          <p:cNvPr id="8" name="Espace réservé du contenu 2"/>
          <p:cNvSpPr txBox="1">
            <a:spLocks/>
          </p:cNvSpPr>
          <p:nvPr/>
        </p:nvSpPr>
        <p:spPr>
          <a:xfrm>
            <a:off x="7422571" y="2399766"/>
            <a:ext cx="4672447" cy="1861082"/>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IE" sz="2000" dirty="0" smtClean="0"/>
              <a:t>ELISE is now using the RF generators (180 kW each) that are based on amplifier tubes: serious limitation for ELISE operation   </a:t>
            </a:r>
            <a:endParaRPr lang="en-GB" sz="2000" dirty="0"/>
          </a:p>
        </p:txBody>
      </p:sp>
      <p:pic>
        <p:nvPicPr>
          <p:cNvPr id="19" name="Image 18"/>
          <p:cNvPicPr>
            <a:picLocks noChangeAspect="1"/>
          </p:cNvPicPr>
          <p:nvPr/>
        </p:nvPicPr>
        <p:blipFill>
          <a:blip r:embed="rId2"/>
          <a:stretch>
            <a:fillRect/>
          </a:stretch>
        </p:blipFill>
        <p:spPr>
          <a:xfrm>
            <a:off x="0" y="2481714"/>
            <a:ext cx="7422571" cy="3989215"/>
          </a:xfrm>
          <a:prstGeom prst="rect">
            <a:avLst/>
          </a:prstGeom>
        </p:spPr>
      </p:pic>
    </p:spTree>
    <p:extLst>
      <p:ext uri="{BB962C8B-B14F-4D97-AF65-F5344CB8AC3E}">
        <p14:creationId xmlns:p14="http://schemas.microsoft.com/office/powerpoint/2010/main" val="41800259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descr="A diagram of a light bulb&#10;&#10;Description automatically generated">
            <a:extLst>
              <a:ext uri="{FF2B5EF4-FFF2-40B4-BE49-F238E27FC236}">
                <a16:creationId xmlns:a16="http://schemas.microsoft.com/office/drawing/2014/main" id="{DB93DC1E-BB1C-E278-C5F0-B2F40C2F60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279" y="2237136"/>
            <a:ext cx="2743713" cy="4090007"/>
          </a:xfrm>
          <a:prstGeom prst="rect">
            <a:avLst/>
          </a:prstGeom>
        </p:spPr>
      </p:pic>
      <p:sp>
        <p:nvSpPr>
          <p:cNvPr id="2" name="Titre 1"/>
          <p:cNvSpPr>
            <a:spLocks noGrp="1"/>
          </p:cNvSpPr>
          <p:nvPr>
            <p:ph type="title"/>
          </p:nvPr>
        </p:nvSpPr>
        <p:spPr/>
        <p:txBody>
          <a:bodyPr/>
          <a:lstStyle/>
          <a:p>
            <a:r>
              <a:rPr lang="fr-FR" dirty="0" smtClean="0"/>
              <a:t>SP-5.2.4 </a:t>
            </a:r>
            <a:r>
              <a:rPr lang="en-GB" dirty="0" smtClean="0"/>
              <a:t>Bridging </a:t>
            </a:r>
            <a:r>
              <a:rPr lang="en-GB" dirty="0"/>
              <a:t>plasma </a:t>
            </a:r>
            <a:r>
              <a:rPr lang="en-GB" dirty="0" smtClean="0"/>
              <a:t>Physics </a:t>
            </a:r>
            <a:r>
              <a:rPr lang="en-GB" dirty="0"/>
              <a:t>and Neutronics</a:t>
            </a:r>
          </a:p>
        </p:txBody>
      </p:sp>
      <p:sp>
        <p:nvSpPr>
          <p:cNvPr id="3" name="Espace réservé du contenu 2"/>
          <p:cNvSpPr>
            <a:spLocks noGrp="1"/>
          </p:cNvSpPr>
          <p:nvPr>
            <p:ph idx="1"/>
          </p:nvPr>
        </p:nvSpPr>
        <p:spPr>
          <a:xfrm>
            <a:off x="205612" y="539524"/>
            <a:ext cx="11615856" cy="1719452"/>
          </a:xfrm>
        </p:spPr>
        <p:txBody>
          <a:bodyPr/>
          <a:lstStyle/>
          <a:p>
            <a:r>
              <a:rPr lang="en-GB" dirty="0" smtClean="0"/>
              <a:t>Advanced </a:t>
            </a:r>
            <a:r>
              <a:rPr lang="en-GB" dirty="0"/>
              <a:t>computational </a:t>
            </a:r>
            <a:r>
              <a:rPr lang="en-GB" dirty="0" smtClean="0"/>
              <a:t>workflow </a:t>
            </a:r>
            <a:r>
              <a:rPr lang="en-GB" dirty="0"/>
              <a:t>comprises </a:t>
            </a:r>
            <a:r>
              <a:rPr lang="en-GB" dirty="0" smtClean="0"/>
              <a:t>plasma </a:t>
            </a:r>
            <a:r>
              <a:rPr lang="en-GB" dirty="0"/>
              <a:t>transport </a:t>
            </a:r>
            <a:r>
              <a:rPr lang="en-GB" dirty="0" smtClean="0"/>
              <a:t>(JINTRAC), Fast ion transport (ASCOT), neutron </a:t>
            </a:r>
            <a:r>
              <a:rPr lang="en-GB" dirty="0"/>
              <a:t>spectrum </a:t>
            </a:r>
            <a:r>
              <a:rPr lang="en-GB" dirty="0" smtClean="0"/>
              <a:t>calculations (DRESS), </a:t>
            </a:r>
            <a:r>
              <a:rPr lang="en-GB" dirty="0"/>
              <a:t>and </a:t>
            </a:r>
            <a:r>
              <a:rPr lang="en-GB" dirty="0" smtClean="0"/>
              <a:t>MCNP </a:t>
            </a:r>
            <a:r>
              <a:rPr lang="en-GB" dirty="0"/>
              <a:t>neutron transport </a:t>
            </a:r>
            <a:r>
              <a:rPr lang="en-GB" dirty="0" smtClean="0"/>
              <a:t>code : </a:t>
            </a:r>
            <a:r>
              <a:rPr lang="fr-FR" dirty="0" smtClean="0"/>
              <a:t>Validation on JET and application to ITER in 2025  </a:t>
            </a:r>
            <a:endParaRPr lang="en-GB" dirty="0"/>
          </a:p>
          <a:p>
            <a:endParaRPr lang="en-GB" dirty="0"/>
          </a:p>
        </p:txBody>
      </p:sp>
      <p:sp>
        <p:nvSpPr>
          <p:cNvPr id="4" name="Espace réservé du pied de page 3"/>
          <p:cNvSpPr>
            <a:spLocks noGrp="1"/>
          </p:cNvSpPr>
          <p:nvPr>
            <p:ph type="ftr" sz="quarter" idx="11"/>
          </p:nvPr>
        </p:nvSpPr>
        <p:spPr>
          <a:xfrm>
            <a:off x="825624" y="6555770"/>
            <a:ext cx="5959640" cy="329614"/>
          </a:xfrm>
        </p:spPr>
        <p:txBody>
          <a:bodyPr/>
          <a:lstStyle/>
          <a:p>
            <a:r>
              <a:rPr lang="en-GB" dirty="0" smtClean="0">
                <a:solidFill>
                  <a:prstClr val="white"/>
                </a:solidFill>
              </a:rPr>
              <a:t>Xavier LITAUDON | PSD AWP25 Planning Meeting  | </a:t>
            </a:r>
            <a:r>
              <a:rPr lang="en-GB" dirty="0" err="1" smtClean="0">
                <a:solidFill>
                  <a:prstClr val="white"/>
                </a:solidFill>
              </a:rPr>
              <a:t>Garching</a:t>
            </a:r>
            <a:r>
              <a:rPr lang="en-GB" dirty="0" smtClean="0">
                <a:solidFill>
                  <a:prstClr val="white"/>
                </a:solidFill>
              </a:rPr>
              <a:t> | 07-09 October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dirty="0">
              <a:solidFill>
                <a:prstClr val="white"/>
              </a:solidFill>
            </a:endParaRPr>
          </a:p>
        </p:txBody>
      </p:sp>
      <p:sp>
        <p:nvSpPr>
          <p:cNvPr id="6" name="Rectangle 5"/>
          <p:cNvSpPr/>
          <p:nvPr/>
        </p:nvSpPr>
        <p:spPr>
          <a:xfrm>
            <a:off x="96767" y="6186438"/>
            <a:ext cx="3898824" cy="369332"/>
          </a:xfrm>
          <a:prstGeom prst="rect">
            <a:avLst/>
          </a:prstGeom>
        </p:spPr>
        <p:txBody>
          <a:bodyPr wrap="none">
            <a:spAutoFit/>
          </a:bodyPr>
          <a:lstStyle/>
          <a:p>
            <a:r>
              <a:rPr lang="en-GB" sz="1400" dirty="0" smtClean="0">
                <a:solidFill>
                  <a:srgbClr val="000000"/>
                </a:solidFill>
                <a:latin typeface="Aptos"/>
                <a:ea typeface="Times New Roman" panose="02020603050405020304" pitchFamily="18" charset="0"/>
                <a:cs typeface="Times New Roman" panose="02020603050405020304" pitchFamily="18" charset="0"/>
              </a:rPr>
              <a:t>[Ž</a:t>
            </a:r>
            <a:r>
              <a:rPr lang="en-GB" sz="1400" dirty="0">
                <a:solidFill>
                  <a:srgbClr val="000000"/>
                </a:solidFill>
                <a:latin typeface="Aptos"/>
                <a:ea typeface="Times New Roman" panose="02020603050405020304" pitchFamily="18" charset="0"/>
                <a:cs typeface="Times New Roman" panose="02020603050405020304" pitchFamily="18" charset="0"/>
              </a:rPr>
              <a:t>. Štancar </a:t>
            </a:r>
            <a:r>
              <a:rPr lang="en-GB" sz="1400" i="1" dirty="0">
                <a:solidFill>
                  <a:srgbClr val="000000"/>
                </a:solidFill>
                <a:latin typeface="Aptos"/>
                <a:ea typeface="Times New Roman" panose="02020603050405020304" pitchFamily="18" charset="0"/>
                <a:cs typeface="Times New Roman" panose="02020603050405020304" pitchFamily="18" charset="0"/>
              </a:rPr>
              <a:t>et al</a:t>
            </a:r>
            <a:r>
              <a:rPr lang="en-GB" sz="1400" dirty="0">
                <a:solidFill>
                  <a:srgbClr val="000000"/>
                </a:solidFill>
                <a:latin typeface="Aptos"/>
                <a:ea typeface="Times New Roman" panose="02020603050405020304" pitchFamily="18" charset="0"/>
                <a:cs typeface="Times New Roman" panose="02020603050405020304" pitchFamily="18" charset="0"/>
              </a:rPr>
              <a:t> 2021 </a:t>
            </a:r>
            <a:r>
              <a:rPr lang="en-GB" sz="1400" i="1" dirty="0" err="1">
                <a:solidFill>
                  <a:srgbClr val="000000"/>
                </a:solidFill>
                <a:latin typeface="Aptos"/>
                <a:ea typeface="Times New Roman" panose="02020603050405020304" pitchFamily="18" charset="0"/>
                <a:cs typeface="Times New Roman" panose="02020603050405020304" pitchFamily="18" charset="0"/>
              </a:rPr>
              <a:t>Nucl</a:t>
            </a:r>
            <a:r>
              <a:rPr lang="en-GB" sz="1400" i="1" dirty="0">
                <a:solidFill>
                  <a:srgbClr val="000000"/>
                </a:solidFill>
                <a:latin typeface="Aptos"/>
                <a:ea typeface="Times New Roman" panose="02020603050405020304" pitchFamily="18" charset="0"/>
                <a:cs typeface="Times New Roman" panose="02020603050405020304" pitchFamily="18" charset="0"/>
              </a:rPr>
              <a:t>. Fusion</a:t>
            </a:r>
            <a:r>
              <a:rPr lang="en-GB" sz="1400" dirty="0">
                <a:solidFill>
                  <a:srgbClr val="000000"/>
                </a:solidFill>
                <a:latin typeface="Aptos"/>
                <a:ea typeface="Times New Roman" panose="02020603050405020304" pitchFamily="18" charset="0"/>
                <a:cs typeface="Times New Roman" panose="02020603050405020304" pitchFamily="18" charset="0"/>
              </a:rPr>
              <a:t> </a:t>
            </a:r>
            <a:r>
              <a:rPr lang="en-GB" sz="1400" b="1" dirty="0">
                <a:solidFill>
                  <a:srgbClr val="000000"/>
                </a:solidFill>
                <a:latin typeface="Aptos"/>
                <a:ea typeface="Times New Roman" panose="02020603050405020304" pitchFamily="18" charset="0"/>
                <a:cs typeface="Times New Roman" panose="02020603050405020304" pitchFamily="18" charset="0"/>
              </a:rPr>
              <a:t>61</a:t>
            </a:r>
            <a:r>
              <a:rPr lang="en-GB" sz="1400" dirty="0">
                <a:solidFill>
                  <a:srgbClr val="000000"/>
                </a:solidFill>
                <a:latin typeface="Aptos"/>
                <a:ea typeface="Times New Roman" panose="02020603050405020304" pitchFamily="18" charset="0"/>
                <a:cs typeface="Times New Roman" panose="02020603050405020304" pitchFamily="18" charset="0"/>
              </a:rPr>
              <a:t> </a:t>
            </a:r>
            <a:r>
              <a:rPr lang="en-GB" sz="1400" dirty="0" smtClean="0">
                <a:solidFill>
                  <a:srgbClr val="000000"/>
                </a:solidFill>
                <a:latin typeface="Aptos"/>
                <a:ea typeface="Times New Roman" panose="02020603050405020304" pitchFamily="18" charset="0"/>
                <a:cs typeface="Times New Roman" panose="02020603050405020304" pitchFamily="18" charset="0"/>
              </a:rPr>
              <a:t>126030</a:t>
            </a:r>
            <a:r>
              <a:rPr lang="en-GB" dirty="0" smtClean="0">
                <a:solidFill>
                  <a:srgbClr val="000000"/>
                </a:solidFill>
                <a:latin typeface="Aptos"/>
                <a:ea typeface="Times New Roman" panose="02020603050405020304" pitchFamily="18" charset="0"/>
                <a:cs typeface="Times New Roman" panose="02020603050405020304" pitchFamily="18" charset="0"/>
              </a:rPr>
              <a:t>]</a:t>
            </a:r>
            <a:endParaRPr lang="en-GB" dirty="0"/>
          </a:p>
        </p:txBody>
      </p:sp>
      <p:sp>
        <p:nvSpPr>
          <p:cNvPr id="8" name="TextBox 16">
            <a:extLst>
              <a:ext uri="{FF2B5EF4-FFF2-40B4-BE49-F238E27FC236}">
                <a16:creationId xmlns:a16="http://schemas.microsoft.com/office/drawing/2014/main" id="{E1F88279-697A-AF05-FF2A-74151BB0498F}"/>
              </a:ext>
            </a:extLst>
          </p:cNvPr>
          <p:cNvSpPr txBox="1"/>
          <p:nvPr/>
        </p:nvSpPr>
        <p:spPr>
          <a:xfrm rot="5400000">
            <a:off x="1680715" y="4139867"/>
            <a:ext cx="3297334" cy="338554"/>
          </a:xfrm>
          <a:prstGeom prst="rect">
            <a:avLst/>
          </a:prstGeom>
          <a:noFill/>
          <a:ln w="19050">
            <a:noFill/>
          </a:ln>
        </p:spPr>
        <p:txBody>
          <a:bodyPr wrap="square" rtlCol="0">
            <a:spAutoFit/>
          </a:bodyPr>
          <a:lstStyle/>
          <a:p>
            <a:pPr algn="ctr"/>
            <a:r>
              <a:rPr lang="en-GB" sz="1600" b="1" dirty="0">
                <a:latin typeface="Arial" panose="020B0604020202020204" pitchFamily="34" charset="0"/>
                <a:cs typeface="Arial" panose="020B0604020202020204" pitchFamily="34" charset="0"/>
              </a:rPr>
              <a:t>Total </a:t>
            </a:r>
            <a:r>
              <a:rPr lang="en-GB" sz="1600" b="1" dirty="0" smtClean="0">
                <a:latin typeface="Arial" panose="020B0604020202020204" pitchFamily="34" charset="0"/>
                <a:cs typeface="Arial" panose="020B0604020202020204" pitchFamily="34" charset="0"/>
              </a:rPr>
              <a:t>neutron emissivity</a:t>
            </a:r>
            <a:endParaRPr lang="en-US" sz="1600" b="1" dirty="0">
              <a:latin typeface="Arial" panose="020B0604020202020204" pitchFamily="34" charset="0"/>
              <a:cs typeface="Arial" panose="020B0604020202020204" pitchFamily="34" charset="0"/>
            </a:endParaRPr>
          </a:p>
        </p:txBody>
      </p:sp>
      <p:sp>
        <p:nvSpPr>
          <p:cNvPr id="9" name="Rectangle 8"/>
          <p:cNvSpPr/>
          <p:nvPr/>
        </p:nvSpPr>
        <p:spPr>
          <a:xfrm>
            <a:off x="205612" y="1884165"/>
            <a:ext cx="4128118" cy="369332"/>
          </a:xfrm>
          <a:prstGeom prst="rect">
            <a:avLst/>
          </a:prstGeom>
        </p:spPr>
        <p:txBody>
          <a:bodyPr wrap="none">
            <a:spAutoFit/>
          </a:bodyPr>
          <a:lstStyle/>
          <a:p>
            <a:r>
              <a:rPr lang="en-GB" dirty="0">
                <a:latin typeface="Arial" panose="020B0604020202020204" pitchFamily="34" charset="0"/>
              </a:rPr>
              <a:t>ITER </a:t>
            </a:r>
            <a:r>
              <a:rPr lang="en-GB" dirty="0" smtClean="0">
                <a:latin typeface="Arial" panose="020B0604020202020204" pitchFamily="34" charset="0"/>
              </a:rPr>
              <a:t>15MA baseline </a:t>
            </a:r>
            <a:r>
              <a:rPr lang="en-GB" dirty="0" err="1">
                <a:latin typeface="Arial" panose="020B0604020202020204" pitchFamily="34" charset="0"/>
              </a:rPr>
              <a:t>Q</a:t>
            </a:r>
            <a:r>
              <a:rPr lang="en-GB" baseline="-25000" dirty="0" err="1">
                <a:latin typeface="Arial" panose="020B0604020202020204" pitchFamily="34" charset="0"/>
              </a:rPr>
              <a:t>fus</a:t>
            </a:r>
            <a:r>
              <a:rPr lang="en-GB" dirty="0">
                <a:latin typeface="Arial" panose="020B0604020202020204" pitchFamily="34" charset="0"/>
              </a:rPr>
              <a:t>=10 scenario </a:t>
            </a:r>
            <a:endParaRPr lang="en-GB" dirty="0"/>
          </a:p>
        </p:txBody>
      </p:sp>
      <p:sp>
        <p:nvSpPr>
          <p:cNvPr id="10" name="Rectangle 9"/>
          <p:cNvSpPr/>
          <p:nvPr/>
        </p:nvSpPr>
        <p:spPr>
          <a:xfrm>
            <a:off x="4759305" y="1772922"/>
            <a:ext cx="7070047" cy="4782848"/>
          </a:xfrm>
          <a:prstGeom prst="rect">
            <a:avLst/>
          </a:prstGeom>
        </p:spPr>
        <p:txBody>
          <a:bodyPr wrap="square">
            <a:spAutoFit/>
          </a:bodyPr>
          <a:lstStyle/>
          <a:p>
            <a:pPr marL="228600" indent="-228600">
              <a:lnSpc>
                <a:spcPct val="115000"/>
              </a:lnSpc>
              <a:spcBef>
                <a:spcPts val="600"/>
              </a:spcBef>
              <a:buFont typeface="Wingdings" panose="05000000000000000000" pitchFamily="2" charset="2"/>
              <a:buChar char=""/>
            </a:pPr>
            <a:r>
              <a:rPr lang="en-GB" dirty="0">
                <a:solidFill>
                  <a:srgbClr val="002060"/>
                </a:solidFill>
                <a:latin typeface="Calibri" panose="020F0502020204030204" pitchFamily="34" charset="0"/>
                <a:ea typeface="SimSun" panose="02010600030101010101" pitchFamily="2" charset="-122"/>
                <a:cs typeface="Arial" panose="020B0604020202020204" pitchFamily="34" charset="0"/>
              </a:rPr>
              <a:t>adaptation of the </a:t>
            </a:r>
            <a:r>
              <a:rPr lang="en-GB" dirty="0" err="1" smtClean="0">
                <a:solidFill>
                  <a:srgbClr val="002060"/>
                </a:solidFill>
                <a:latin typeface="Calibri" panose="020F0502020204030204" pitchFamily="34" charset="0"/>
                <a:ea typeface="SimSun" panose="02010600030101010101" pitchFamily="2" charset="-122"/>
                <a:cs typeface="Arial" panose="020B0604020202020204" pitchFamily="34" charset="0"/>
              </a:rPr>
              <a:t>neutronics</a:t>
            </a:r>
            <a:r>
              <a:rPr lang="en-GB" dirty="0" smtClean="0">
                <a:solidFill>
                  <a:srgbClr val="002060"/>
                </a:solidFill>
                <a:latin typeface="Calibri" panose="020F0502020204030204" pitchFamily="34" charset="0"/>
                <a:ea typeface="SimSun" panose="02010600030101010101" pitchFamily="2" charset="-122"/>
                <a:cs typeface="Arial" panose="020B0604020202020204" pitchFamily="34" charset="0"/>
              </a:rPr>
              <a:t> </a:t>
            </a:r>
            <a:r>
              <a:rPr lang="en-GB" dirty="0">
                <a:solidFill>
                  <a:srgbClr val="002060"/>
                </a:solidFill>
                <a:latin typeface="Calibri" panose="020F0502020204030204" pitchFamily="34" charset="0"/>
                <a:ea typeface="SimSun" panose="02010600030101010101" pitchFamily="2" charset="-122"/>
                <a:cs typeface="Arial" panose="020B0604020202020204" pitchFamily="34" charset="0"/>
              </a:rPr>
              <a:t>calculations for ITER in the context of the revised ITER research plan </a:t>
            </a:r>
          </a:p>
          <a:p>
            <a:pPr marL="228600" indent="-228600">
              <a:lnSpc>
                <a:spcPct val="115000"/>
              </a:lnSpc>
              <a:spcBef>
                <a:spcPts val="600"/>
              </a:spcBef>
              <a:buFont typeface="Wingdings" panose="05000000000000000000" pitchFamily="2" charset="2"/>
              <a:buChar char=""/>
            </a:pPr>
            <a:r>
              <a:rPr lang="en-GB" dirty="0" smtClean="0">
                <a:solidFill>
                  <a:srgbClr val="002060"/>
                </a:solidFill>
                <a:latin typeface="Calibri" panose="020F0502020204030204" pitchFamily="34" charset="0"/>
                <a:ea typeface="SimSun" panose="02010600030101010101" pitchFamily="2" charset="-122"/>
                <a:cs typeface="Arial" panose="020B0604020202020204" pitchFamily="34" charset="0"/>
              </a:rPr>
              <a:t>Modelling </a:t>
            </a:r>
            <a:r>
              <a:rPr lang="en-GB" dirty="0">
                <a:solidFill>
                  <a:srgbClr val="002060"/>
                </a:solidFill>
                <a:latin typeface="Calibri" panose="020F0502020204030204" pitchFamily="34" charset="0"/>
                <a:ea typeface="SimSun" panose="02010600030101010101" pitchFamily="2" charset="-122"/>
                <a:cs typeface="Arial" panose="020B0604020202020204" pitchFamily="34" charset="0"/>
              </a:rPr>
              <a:t>for ITER updated D-D and D-T-1 phases with the full-W wall, exploitation of DD scenarios with RF H minority heating with Boron impurities (H/D plasmas), demonstration of JINTRAC-DRESS-MCNP workflow compatibility with IMAS and application to neutron synthetic diagnostics studies</a:t>
            </a:r>
          </a:p>
          <a:p>
            <a:pPr marL="228600" indent="-228600">
              <a:lnSpc>
                <a:spcPct val="115000"/>
              </a:lnSpc>
              <a:spcBef>
                <a:spcPts val="600"/>
              </a:spcBef>
              <a:buFont typeface="Wingdings" panose="05000000000000000000" pitchFamily="2" charset="2"/>
              <a:buChar char=""/>
            </a:pPr>
            <a:r>
              <a:rPr lang="en-GB" dirty="0">
                <a:solidFill>
                  <a:srgbClr val="002060"/>
                </a:solidFill>
                <a:latin typeface="Calibri" panose="020F0502020204030204" pitchFamily="34" charset="0"/>
                <a:ea typeface="SimSun" panose="02010600030101010101" pitchFamily="2" charset="-122"/>
                <a:cs typeface="Arial" panose="020B0604020202020204" pitchFamily="34" charset="0"/>
              </a:rPr>
              <a:t>Studies of runaway electrons in W: analysis of W activation due to runaway electrons and dose rate assessment; model validation in WEST</a:t>
            </a:r>
          </a:p>
          <a:p>
            <a:pPr marL="228600" indent="-228600">
              <a:lnSpc>
                <a:spcPct val="115000"/>
              </a:lnSpc>
              <a:spcBef>
                <a:spcPts val="600"/>
              </a:spcBef>
              <a:buFont typeface="Wingdings" panose="05000000000000000000" pitchFamily="2" charset="2"/>
              <a:buChar char=""/>
            </a:pPr>
            <a:r>
              <a:rPr lang="en-GB" dirty="0">
                <a:solidFill>
                  <a:srgbClr val="002060"/>
                </a:solidFill>
                <a:latin typeface="Calibri" panose="020F0502020204030204" pitchFamily="34" charset="0"/>
                <a:ea typeface="SimSun" panose="02010600030101010101" pitchFamily="2" charset="-122"/>
                <a:cs typeface="Arial" panose="020B0604020202020204" pitchFamily="34" charset="0"/>
              </a:rPr>
              <a:t>Optimisation of decomposition algorithm and application to ITER of GEOUNED open-source tool for geometry conversion from CAD-based models to </a:t>
            </a:r>
            <a:r>
              <a:rPr lang="en-GB" dirty="0" err="1">
                <a:solidFill>
                  <a:srgbClr val="002060"/>
                </a:solidFill>
                <a:latin typeface="Calibri" panose="020F0502020204030204" pitchFamily="34" charset="0"/>
                <a:ea typeface="SimSun" panose="02010600030101010101" pitchFamily="2" charset="-122"/>
                <a:cs typeface="Arial" panose="020B0604020202020204" pitchFamily="34" charset="0"/>
              </a:rPr>
              <a:t>neutronics</a:t>
            </a:r>
            <a:r>
              <a:rPr lang="en-GB" dirty="0">
                <a:solidFill>
                  <a:srgbClr val="002060"/>
                </a:solidFill>
                <a:latin typeface="Calibri" panose="020F0502020204030204" pitchFamily="34" charset="0"/>
                <a:ea typeface="SimSun" panose="02010600030101010101" pitchFamily="2" charset="-122"/>
                <a:cs typeface="Arial" panose="020B0604020202020204" pitchFamily="34" charset="0"/>
              </a:rPr>
              <a:t> calculations using Monte Carlo (MC) particle transport codes. GEOUNED </a:t>
            </a:r>
            <a:r>
              <a:rPr lang="en-GB" dirty="0" smtClean="0">
                <a:solidFill>
                  <a:srgbClr val="002060"/>
                </a:solidFill>
                <a:latin typeface="Calibri" panose="020F0502020204030204" pitchFamily="34" charset="0"/>
                <a:ea typeface="SimSun" panose="02010600030101010101" pitchFamily="2" charset="-122"/>
                <a:cs typeface="Arial" panose="020B0604020202020204" pitchFamily="34" charset="0"/>
              </a:rPr>
              <a:t>based </a:t>
            </a:r>
            <a:r>
              <a:rPr lang="en-GB" dirty="0">
                <a:solidFill>
                  <a:srgbClr val="002060"/>
                </a:solidFill>
                <a:latin typeface="Calibri" panose="020F0502020204030204" pitchFamily="34" charset="0"/>
                <a:ea typeface="SimSun" panose="02010600030101010101" pitchFamily="2" charset="-122"/>
                <a:cs typeface="Arial" panose="020B0604020202020204" pitchFamily="34" charset="0"/>
              </a:rPr>
              <a:t>on the Constructive Solid Geometry (CSG) approach for complex geometry generation such as ITER. </a:t>
            </a:r>
            <a:endParaRPr lang="en-GB"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3582360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62676" y="201456"/>
            <a:ext cx="10396872" cy="517369"/>
          </a:xfrm>
        </p:spPr>
        <p:txBody>
          <a:bodyPr/>
          <a:lstStyle/>
          <a:p>
            <a:r>
              <a:rPr lang="en-US" dirty="0" smtClean="0"/>
              <a:t>SP-5.2.3  </a:t>
            </a:r>
            <a:r>
              <a:rPr lang="en-US" dirty="0">
                <a:cs typeface="Arial"/>
              </a:rPr>
              <a:t>KATANA, </a:t>
            </a:r>
            <a:r>
              <a:rPr lang="en-US" dirty="0" smtClean="0">
                <a:cs typeface="Arial"/>
              </a:rPr>
              <a:t>new </a:t>
            </a:r>
            <a:r>
              <a:rPr lang="en-US" dirty="0">
                <a:cs typeface="Arial"/>
              </a:rPr>
              <a:t>closed-water activation loop at JSI TRIGA fission reactor </a:t>
            </a:r>
            <a:r>
              <a:rPr lang="en-US" dirty="0"/>
              <a:t>to validate water activation </a:t>
            </a:r>
            <a:r>
              <a:rPr lang="en-US" dirty="0" smtClean="0"/>
              <a:t>codes for ITER </a:t>
            </a:r>
            <a:endParaRPr lang="fr-FR" dirty="0"/>
          </a:p>
        </p:txBody>
      </p:sp>
      <p:sp>
        <p:nvSpPr>
          <p:cNvPr id="3" name="Espace réservé du contenu 2"/>
          <p:cNvSpPr>
            <a:spLocks noGrp="1"/>
          </p:cNvSpPr>
          <p:nvPr>
            <p:ph idx="1"/>
          </p:nvPr>
        </p:nvSpPr>
        <p:spPr>
          <a:xfrm>
            <a:off x="609600" y="836712"/>
            <a:ext cx="11103024" cy="584584"/>
          </a:xfrm>
        </p:spPr>
        <p:txBody>
          <a:bodyPr/>
          <a:lstStyle/>
          <a:p>
            <a:r>
              <a:rPr lang="en-SI" dirty="0" smtClean="0">
                <a:cs typeface="Arial"/>
              </a:rPr>
              <a:t>Design, construction</a:t>
            </a:r>
            <a:r>
              <a:rPr lang="fr-FR" dirty="0" smtClean="0">
                <a:cs typeface="Arial"/>
              </a:rPr>
              <a:t> and first </a:t>
            </a:r>
            <a:r>
              <a:rPr lang="fr-FR" dirty="0" err="1" smtClean="0">
                <a:cs typeface="Arial"/>
              </a:rPr>
              <a:t>experiments</a:t>
            </a:r>
            <a:r>
              <a:rPr lang="fr-FR" dirty="0" smtClean="0">
                <a:cs typeface="Arial"/>
              </a:rPr>
              <a:t> </a:t>
            </a:r>
            <a:r>
              <a:rPr lang="en-GB" dirty="0">
                <a:solidFill>
                  <a:srgbClr val="FF0000"/>
                </a:solidFill>
                <a:cs typeface="Arial"/>
              </a:rPr>
              <a:t>20</a:t>
            </a:r>
            <a:r>
              <a:rPr lang="en-GB" baseline="30000" dirty="0">
                <a:solidFill>
                  <a:srgbClr val="FF0000"/>
                </a:solidFill>
                <a:cs typeface="Arial"/>
              </a:rPr>
              <a:t>th</a:t>
            </a:r>
            <a:r>
              <a:rPr lang="en-GB" dirty="0">
                <a:solidFill>
                  <a:srgbClr val="FF0000"/>
                </a:solidFill>
                <a:cs typeface="Arial"/>
              </a:rPr>
              <a:t> </a:t>
            </a:r>
            <a:r>
              <a:rPr lang="en-US" dirty="0">
                <a:solidFill>
                  <a:srgbClr val="FF0000"/>
                </a:solidFill>
                <a:cs typeface="Arial"/>
              </a:rPr>
              <a:t>Dec</a:t>
            </a:r>
            <a:r>
              <a:rPr lang="en-SI" dirty="0">
                <a:solidFill>
                  <a:srgbClr val="FF0000"/>
                </a:solidFill>
                <a:cs typeface="Arial"/>
              </a:rPr>
              <a:t>. 202</a:t>
            </a:r>
            <a:r>
              <a:rPr lang="en-US" dirty="0">
                <a:solidFill>
                  <a:srgbClr val="FF0000"/>
                </a:solidFill>
                <a:cs typeface="Arial"/>
              </a:rPr>
              <a:t>3</a:t>
            </a:r>
            <a:r>
              <a:rPr lang="fr-FR" dirty="0" smtClean="0">
                <a:cs typeface="Arial"/>
              </a:rPr>
              <a:t>  </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18</a:t>
            </a:fld>
            <a:endParaRPr lang="en-GB" dirty="0">
              <a:solidFill>
                <a:prstClr val="white"/>
              </a:solidFill>
            </a:endParaRPr>
          </a:p>
        </p:txBody>
      </p:sp>
      <p:pic>
        <p:nvPicPr>
          <p:cNvPr id="6" name="Image 5"/>
          <p:cNvPicPr/>
          <p:nvPr/>
        </p:nvPicPr>
        <p:blipFill>
          <a:blip r:embed="rId2" cstate="print">
            <a:extLst>
              <a:ext uri="{28A0092B-C50C-407E-A947-70E740481C1C}">
                <a14:useLocalDpi xmlns:a14="http://schemas.microsoft.com/office/drawing/2010/main" val="0"/>
              </a:ext>
            </a:extLst>
          </a:blip>
          <a:stretch>
            <a:fillRect/>
          </a:stretch>
        </p:blipFill>
        <p:spPr>
          <a:xfrm>
            <a:off x="-9198" y="1492128"/>
            <a:ext cx="3323148" cy="2866413"/>
          </a:xfrm>
          <a:prstGeom prst="rect">
            <a:avLst/>
          </a:prstGeom>
        </p:spPr>
      </p:pic>
      <p:pic>
        <p:nvPicPr>
          <p:cNvPr id="7" name="Picture 18">
            <a:extLst>
              <a:ext uri="{FF2B5EF4-FFF2-40B4-BE49-F238E27FC236}">
                <a16:creationId xmlns:a16="http://schemas.microsoft.com/office/drawing/2014/main" id="{AE1EF7B1-F993-4A92-AC0D-698806FCA81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884" r="2885" b="48"/>
          <a:stretch/>
        </p:blipFill>
        <p:spPr>
          <a:xfrm rot="10800000">
            <a:off x="3571625" y="4358541"/>
            <a:ext cx="2670150" cy="2001623"/>
          </a:xfrm>
          <a:prstGeom prst="rect">
            <a:avLst/>
          </a:prstGeom>
        </p:spPr>
      </p:pic>
      <p:pic>
        <p:nvPicPr>
          <p:cNvPr id="9" name="Picture 18">
            <a:extLst>
              <a:ext uri="{FF2B5EF4-FFF2-40B4-BE49-F238E27FC236}">
                <a16:creationId xmlns:a16="http://schemas.microsoft.com/office/drawing/2014/main" id="{2037B925-238D-4B3D-866A-6B41F5A9F0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34" t="35962" r="23630" b="5594"/>
          <a:stretch/>
        </p:blipFill>
        <p:spPr>
          <a:xfrm>
            <a:off x="3472233" y="1731517"/>
            <a:ext cx="3580575" cy="2489774"/>
          </a:xfrm>
          <a:prstGeom prst="rect">
            <a:avLst/>
          </a:prstGeom>
        </p:spPr>
      </p:pic>
      <p:grpSp>
        <p:nvGrpSpPr>
          <p:cNvPr id="11" name="Group 38">
            <a:extLst>
              <a:ext uri="{FF2B5EF4-FFF2-40B4-BE49-F238E27FC236}">
                <a16:creationId xmlns:a16="http://schemas.microsoft.com/office/drawing/2014/main" id="{64A97FC6-39B0-4D80-839E-EA5B4B7B20BF}"/>
              </a:ext>
            </a:extLst>
          </p:cNvPr>
          <p:cNvGrpSpPr>
            <a:grpSpLocks noChangeAspect="1"/>
          </p:cNvGrpSpPr>
          <p:nvPr/>
        </p:nvGrpSpPr>
        <p:grpSpPr>
          <a:xfrm>
            <a:off x="7201893" y="3037952"/>
            <a:ext cx="4885111" cy="2849244"/>
            <a:chOff x="1005394" y="3859730"/>
            <a:chExt cx="4696688" cy="2739346"/>
          </a:xfrm>
        </p:grpSpPr>
        <p:grpSp>
          <p:nvGrpSpPr>
            <p:cNvPr id="13" name="Group 39">
              <a:extLst>
                <a:ext uri="{FF2B5EF4-FFF2-40B4-BE49-F238E27FC236}">
                  <a16:creationId xmlns:a16="http://schemas.microsoft.com/office/drawing/2014/main" id="{26A3D24E-BD18-458E-A4AF-BC254D730CE1}"/>
                </a:ext>
              </a:extLst>
            </p:cNvPr>
            <p:cNvGrpSpPr/>
            <p:nvPr/>
          </p:nvGrpSpPr>
          <p:grpSpPr>
            <a:xfrm>
              <a:off x="1005394" y="3859730"/>
              <a:ext cx="4696688" cy="2739346"/>
              <a:chOff x="6607209" y="3739405"/>
              <a:chExt cx="4696688" cy="2739346"/>
            </a:xfrm>
          </p:grpSpPr>
          <p:pic>
            <p:nvPicPr>
              <p:cNvPr id="15" name="Picture 41" descr="A graph of a pulse&#10;&#10;Description automatically generated">
                <a:extLst>
                  <a:ext uri="{FF2B5EF4-FFF2-40B4-BE49-F238E27FC236}">
                    <a16:creationId xmlns:a16="http://schemas.microsoft.com/office/drawing/2014/main" id="{B4BAA4F4-0029-4C9E-B169-467F9EA1593B}"/>
                  </a:ext>
                </a:extLst>
              </p:cNvPr>
              <p:cNvPicPr>
                <a:picLocks noChangeAspect="1"/>
              </p:cNvPicPr>
              <p:nvPr/>
            </p:nvPicPr>
            <p:blipFill rotWithShape="1">
              <a:blip r:embed="rId5"/>
              <a:srcRect t="428" b="428"/>
              <a:stretch/>
            </p:blipFill>
            <p:spPr>
              <a:xfrm>
                <a:off x="6607209" y="3739405"/>
                <a:ext cx="4696688" cy="2739346"/>
              </a:xfrm>
              <a:prstGeom prst="rect">
                <a:avLst/>
              </a:prstGeom>
            </p:spPr>
          </p:pic>
          <p:sp>
            <p:nvSpPr>
              <p:cNvPr id="16" name="TextBox 42">
                <a:extLst>
                  <a:ext uri="{FF2B5EF4-FFF2-40B4-BE49-F238E27FC236}">
                    <a16:creationId xmlns:a16="http://schemas.microsoft.com/office/drawing/2014/main" id="{E0921F99-F9B9-4664-BFBC-75B89BAD48C3}"/>
                  </a:ext>
                </a:extLst>
              </p:cNvPr>
              <p:cNvSpPr txBox="1"/>
              <p:nvPr/>
            </p:nvSpPr>
            <p:spPr>
              <a:xfrm>
                <a:off x="9305370" y="5325596"/>
                <a:ext cx="1956824" cy="5030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I" sz="1400" dirty="0">
                    <a:solidFill>
                      <a:schemeClr val="accent6"/>
                    </a:solidFill>
                  </a:rPr>
                  <a:t>Gamma count rate during TRIGA PULSE 746</a:t>
                </a:r>
              </a:p>
            </p:txBody>
          </p:sp>
          <p:sp>
            <p:nvSpPr>
              <p:cNvPr id="17" name="Rectangle 16">
                <a:extLst>
                  <a:ext uri="{FF2B5EF4-FFF2-40B4-BE49-F238E27FC236}">
                    <a16:creationId xmlns:a16="http://schemas.microsoft.com/office/drawing/2014/main" id="{FB5A419F-0388-4D06-A93D-403071FD9C61}"/>
                  </a:ext>
                </a:extLst>
              </p:cNvPr>
              <p:cNvSpPr/>
              <p:nvPr/>
            </p:nvSpPr>
            <p:spPr>
              <a:xfrm>
                <a:off x="8034399" y="4056102"/>
                <a:ext cx="1332222" cy="1951265"/>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I"/>
              </a:p>
            </p:txBody>
          </p:sp>
          <p:sp>
            <p:nvSpPr>
              <p:cNvPr id="18" name="TextBox 44">
                <a:extLst>
                  <a:ext uri="{FF2B5EF4-FFF2-40B4-BE49-F238E27FC236}">
                    <a16:creationId xmlns:a16="http://schemas.microsoft.com/office/drawing/2014/main" id="{AA6559D7-47D5-4E89-8F05-9D2A681E877E}"/>
                  </a:ext>
                </a:extLst>
              </p:cNvPr>
              <p:cNvSpPr txBox="1"/>
              <p:nvPr/>
            </p:nvSpPr>
            <p:spPr>
              <a:xfrm>
                <a:off x="9421910" y="4675364"/>
                <a:ext cx="1666237"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I" sz="1400" dirty="0">
                    <a:solidFill>
                      <a:srgbClr val="00B050"/>
                    </a:solidFill>
                  </a:rPr>
                  <a:t>Gamma count rate after </a:t>
                </a:r>
                <a:r>
                  <a:rPr lang="en-US" sz="1400" dirty="0">
                    <a:solidFill>
                      <a:srgbClr val="00B050"/>
                    </a:solidFill>
                  </a:rPr>
                  <a:t> </a:t>
                </a:r>
                <a:r>
                  <a:rPr lang="en-SI" sz="1400" dirty="0">
                    <a:solidFill>
                      <a:srgbClr val="00B050"/>
                    </a:solidFill>
                  </a:rPr>
                  <a:t>TRIGA</a:t>
                </a:r>
                <a:r>
                  <a:rPr lang="en-US" sz="1400" dirty="0">
                    <a:solidFill>
                      <a:srgbClr val="00B050"/>
                    </a:solidFill>
                  </a:rPr>
                  <a:t> pulse</a:t>
                </a:r>
                <a:r>
                  <a:rPr lang="en-SI" sz="1400" dirty="0">
                    <a:solidFill>
                      <a:srgbClr val="00B050"/>
                    </a:solidFill>
                  </a:rPr>
                  <a:t> </a:t>
                </a:r>
                <a:r>
                  <a:rPr lang="en-US" sz="1400" dirty="0">
                    <a:solidFill>
                      <a:srgbClr val="00B050"/>
                    </a:solidFill>
                  </a:rPr>
                  <a:t/>
                </a:r>
                <a:br>
                  <a:rPr lang="en-US" sz="1400" dirty="0">
                    <a:solidFill>
                      <a:srgbClr val="00B050"/>
                    </a:solidFill>
                  </a:rPr>
                </a:br>
                <a:r>
                  <a:rPr lang="en-US" sz="1400" dirty="0">
                    <a:solidFill>
                      <a:srgbClr val="00B050"/>
                    </a:solidFill>
                    <a:sym typeface="Wingdings" pitchFamily="2" charset="2"/>
                  </a:rPr>
                  <a:t>(</a:t>
                </a:r>
                <a:r>
                  <a:rPr lang="en-SI" sz="1400" dirty="0">
                    <a:solidFill>
                      <a:srgbClr val="00B050"/>
                    </a:solidFill>
                    <a:sym typeface="Wingdings" pitchFamily="2" charset="2"/>
                  </a:rPr>
                  <a:t>water activation</a:t>
                </a:r>
                <a:r>
                  <a:rPr lang="en-US" sz="1400" dirty="0">
                    <a:solidFill>
                      <a:srgbClr val="00B050"/>
                    </a:solidFill>
                    <a:sym typeface="Wingdings" pitchFamily="2" charset="2"/>
                  </a:rPr>
                  <a:t>)</a:t>
                </a:r>
                <a:endParaRPr lang="en-SI" sz="1400" dirty="0">
                  <a:solidFill>
                    <a:srgbClr val="00B050"/>
                  </a:solidFill>
                </a:endParaRPr>
              </a:p>
            </p:txBody>
          </p:sp>
          <p:sp>
            <p:nvSpPr>
              <p:cNvPr id="19" name="Rectangle 18">
                <a:extLst>
                  <a:ext uri="{FF2B5EF4-FFF2-40B4-BE49-F238E27FC236}">
                    <a16:creationId xmlns:a16="http://schemas.microsoft.com/office/drawing/2014/main" id="{E81BB6AB-81DC-4DCD-B84B-EEB80E58E30F}"/>
                  </a:ext>
                </a:extLst>
              </p:cNvPr>
              <p:cNvSpPr/>
              <p:nvPr/>
            </p:nvSpPr>
            <p:spPr>
              <a:xfrm>
                <a:off x="7912228" y="5501684"/>
                <a:ext cx="98708" cy="512034"/>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I"/>
              </a:p>
            </p:txBody>
          </p:sp>
        </p:grpSp>
        <p:cxnSp>
          <p:nvCxnSpPr>
            <p:cNvPr id="14" name="Straight Arrow Connector 40">
              <a:extLst>
                <a:ext uri="{FF2B5EF4-FFF2-40B4-BE49-F238E27FC236}">
                  <a16:creationId xmlns:a16="http://schemas.microsoft.com/office/drawing/2014/main" id="{CFFB7E0E-4C47-42DC-827B-4108EC415E52}"/>
                </a:ext>
              </a:extLst>
            </p:cNvPr>
            <p:cNvCxnSpPr/>
            <p:nvPr/>
          </p:nvCxnSpPr>
          <p:spPr>
            <a:xfrm flipH="1">
              <a:off x="2447021" y="5746209"/>
              <a:ext cx="1578033" cy="19684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grpSp>
      <p:pic>
        <p:nvPicPr>
          <p:cNvPr id="20" name="Picture 6">
            <a:extLst>
              <a:ext uri="{FF2B5EF4-FFF2-40B4-BE49-F238E27FC236}">
                <a16:creationId xmlns:a16="http://schemas.microsoft.com/office/drawing/2014/main" id="{2D7BB4D3-4168-4E63-957E-77CDBD413A63}"/>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28457" r="27017" b="6535"/>
          <a:stretch/>
        </p:blipFill>
        <p:spPr>
          <a:xfrm rot="10800000">
            <a:off x="10673680" y="485253"/>
            <a:ext cx="1533409" cy="2414160"/>
          </a:xfrm>
          <a:prstGeom prst="rect">
            <a:avLst/>
          </a:prstGeom>
        </p:spPr>
      </p:pic>
      <p:pic>
        <p:nvPicPr>
          <p:cNvPr id="21" name="Picture 9">
            <a:extLst>
              <a:ext uri="{FF2B5EF4-FFF2-40B4-BE49-F238E27FC236}">
                <a16:creationId xmlns:a16="http://schemas.microsoft.com/office/drawing/2014/main" id="{C01DC043-DE88-44B7-A974-98A72DFAD1D7}"/>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5981" t="40355" r="5727" b="37344"/>
          <a:stretch/>
        </p:blipFill>
        <p:spPr>
          <a:xfrm>
            <a:off x="7036271" y="1533403"/>
            <a:ext cx="2485755" cy="573870"/>
          </a:xfrm>
          <a:prstGeom prst="rect">
            <a:avLst/>
          </a:prstGeom>
        </p:spPr>
      </p:pic>
      <p:sp>
        <p:nvSpPr>
          <p:cNvPr id="22" name="TextBox 16">
            <a:extLst>
              <a:ext uri="{FF2B5EF4-FFF2-40B4-BE49-F238E27FC236}">
                <a16:creationId xmlns:a16="http://schemas.microsoft.com/office/drawing/2014/main" id="{B402E2B1-4645-407F-AE6C-C25DA3C75280}"/>
              </a:ext>
            </a:extLst>
          </p:cNvPr>
          <p:cNvSpPr txBox="1"/>
          <p:nvPr/>
        </p:nvSpPr>
        <p:spPr>
          <a:xfrm>
            <a:off x="7077077" y="2071099"/>
            <a:ext cx="3052438" cy="369332"/>
          </a:xfrm>
          <a:prstGeom prst="rect">
            <a:avLst/>
          </a:prstGeom>
          <a:noFill/>
        </p:spPr>
        <p:txBody>
          <a:bodyPr wrap="none" rtlCol="0">
            <a:spAutoFit/>
          </a:bodyPr>
          <a:lstStyle/>
          <a:p>
            <a:pPr algn="ctr"/>
            <a:r>
              <a:rPr lang="en-US" dirty="0">
                <a:latin typeface="Bell MT" panose="02020503060305020303" pitchFamily="18" charset="0"/>
              </a:rPr>
              <a:t>Connecting fusion with fission</a:t>
            </a:r>
          </a:p>
        </p:txBody>
      </p:sp>
      <p:pic>
        <p:nvPicPr>
          <p:cNvPr id="23" name="Picture 9">
            <a:extLst>
              <a:ext uri="{FF2B5EF4-FFF2-40B4-BE49-F238E27FC236}">
                <a16:creationId xmlns:a16="http://schemas.microsoft.com/office/drawing/2014/main" id="{66C867B7-F9A3-4A43-8651-32920D954F82}"/>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837"/>
          <a:stretch/>
        </p:blipFill>
        <p:spPr>
          <a:xfrm>
            <a:off x="-66706" y="4295350"/>
            <a:ext cx="3033315" cy="2186361"/>
          </a:xfrm>
          <a:prstGeom prst="rect">
            <a:avLst/>
          </a:prstGeom>
        </p:spPr>
      </p:pic>
      <p:sp>
        <p:nvSpPr>
          <p:cNvPr id="24" name="ZoneTexte 23"/>
          <p:cNvSpPr txBox="1"/>
          <p:nvPr/>
        </p:nvSpPr>
        <p:spPr>
          <a:xfrm>
            <a:off x="8603296" y="6225176"/>
            <a:ext cx="3508513" cy="319959"/>
          </a:xfrm>
          <a:prstGeom prst="rect">
            <a:avLst/>
          </a:prstGeom>
          <a:noFill/>
        </p:spPr>
        <p:txBody>
          <a:bodyPr wrap="square" rtlCol="0">
            <a:spAutoFit/>
          </a:bodyPr>
          <a:lstStyle/>
          <a:p>
            <a:pPr algn="just">
              <a:lnSpc>
                <a:spcPct val="135000"/>
              </a:lnSpc>
            </a:pPr>
            <a:r>
              <a:rPr lang="fr-FR" sz="1200" dirty="0" smtClean="0"/>
              <a:t>[</a:t>
            </a:r>
            <a:r>
              <a:rPr lang="pl-PL" sz="1200" dirty="0" smtClean="0"/>
              <a:t>Snoj, Kotnik</a:t>
            </a:r>
            <a:r>
              <a:rPr lang="en-US" sz="1200" dirty="0" smtClean="0"/>
              <a:t>, </a:t>
            </a:r>
            <a:r>
              <a:rPr lang="en-US" sz="1200" dirty="0" err="1" smtClean="0"/>
              <a:t>Peric</a:t>
            </a:r>
            <a:r>
              <a:rPr lang="en-US" sz="1200" dirty="0" smtClean="0"/>
              <a:t>, Lengar, Radulović </a:t>
            </a:r>
            <a:r>
              <a:rPr lang="en-US" altLang="ja-JP" sz="1200" dirty="0" smtClean="0">
                <a:ea typeface="ＭＳ Ｐゴシック" charset="-128"/>
              </a:rPr>
              <a:t>et al. </a:t>
            </a:r>
            <a:r>
              <a:rPr lang="fr-FR" sz="1200" dirty="0" smtClean="0"/>
              <a:t>]</a:t>
            </a:r>
            <a:endParaRPr lang="fr-FR" sz="1200" dirty="0"/>
          </a:p>
        </p:txBody>
      </p:sp>
      <p:sp>
        <p:nvSpPr>
          <p:cNvPr id="8" name="Rectangle 7"/>
          <p:cNvSpPr/>
          <p:nvPr/>
        </p:nvSpPr>
        <p:spPr>
          <a:xfrm>
            <a:off x="6058970" y="5741487"/>
            <a:ext cx="6096000" cy="646331"/>
          </a:xfrm>
          <a:prstGeom prst="rect">
            <a:avLst/>
          </a:prstGeom>
        </p:spPr>
        <p:txBody>
          <a:bodyPr>
            <a:spAutoFit/>
          </a:bodyPr>
          <a:lstStyle/>
          <a:p>
            <a:pPr lvl="1"/>
            <a:r>
              <a:rPr lang="en-GB" dirty="0">
                <a:solidFill>
                  <a:srgbClr val="FF0000"/>
                </a:solidFill>
              </a:rPr>
              <a:t>2025: </a:t>
            </a:r>
            <a:r>
              <a:rPr lang="en-US" dirty="0">
                <a:solidFill>
                  <a:srgbClr val="FF0000"/>
                </a:solidFill>
                <a:cs typeface="Arial"/>
              </a:rPr>
              <a:t>KATANA loop design &amp; manufacturing with new ITER relevant head  20 k€ </a:t>
            </a:r>
            <a:r>
              <a:rPr lang="en-US" dirty="0" smtClean="0">
                <a:solidFill>
                  <a:srgbClr val="FF0000"/>
                </a:solidFill>
                <a:cs typeface="Arial"/>
              </a:rPr>
              <a:t>(extra resource)</a:t>
            </a:r>
            <a:endParaRPr lang="en-US" dirty="0">
              <a:solidFill>
                <a:srgbClr val="FF0000"/>
              </a:solidFill>
              <a:cs typeface="Arial"/>
            </a:endParaRPr>
          </a:p>
        </p:txBody>
      </p:sp>
      <p:sp>
        <p:nvSpPr>
          <p:cNvPr id="25" name="Espace réservé du pied de page 3"/>
          <p:cNvSpPr>
            <a:spLocks noGrp="1"/>
          </p:cNvSpPr>
          <p:nvPr>
            <p:ph type="ftr" sz="quarter" idx="11"/>
          </p:nvPr>
        </p:nvSpPr>
        <p:spPr>
          <a:xfrm>
            <a:off x="825623" y="6555770"/>
            <a:ext cx="6198631" cy="329614"/>
          </a:xfrm>
        </p:spPr>
        <p:txBody>
          <a:bodyPr/>
          <a:lstStyle/>
          <a:p>
            <a:r>
              <a:rPr lang="en-GB" dirty="0" smtClean="0">
                <a:solidFill>
                  <a:prstClr val="white"/>
                </a:solidFill>
              </a:rPr>
              <a:t>Xavier LITAUDON | PSD AWP25 Planning Meeting  | </a:t>
            </a:r>
            <a:r>
              <a:rPr lang="en-GB" dirty="0" err="1" smtClean="0">
                <a:solidFill>
                  <a:prstClr val="white"/>
                </a:solidFill>
              </a:rPr>
              <a:t>Garching</a:t>
            </a:r>
            <a:r>
              <a:rPr lang="en-GB" dirty="0" smtClean="0">
                <a:solidFill>
                  <a:prstClr val="white"/>
                </a:solidFill>
              </a:rPr>
              <a:t> | 07-09 October 2024</a:t>
            </a:r>
            <a:endParaRPr lang="en-GB" dirty="0">
              <a:solidFill>
                <a:prstClr val="white"/>
              </a:solidFill>
            </a:endParaRPr>
          </a:p>
        </p:txBody>
      </p:sp>
    </p:spTree>
    <p:extLst>
      <p:ext uri="{BB962C8B-B14F-4D97-AF65-F5344CB8AC3E}">
        <p14:creationId xmlns:p14="http://schemas.microsoft.com/office/powerpoint/2010/main" val="24222651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SP-5 </a:t>
            </a:r>
            <a:r>
              <a:rPr lang="en-US" dirty="0">
                <a:cs typeface="Arial"/>
              </a:rPr>
              <a:t>KATANA, </a:t>
            </a:r>
            <a:r>
              <a:rPr lang="en-US" dirty="0" smtClean="0">
                <a:cs typeface="Arial"/>
              </a:rPr>
              <a:t>Expands activity with different cooling loop </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19</a:t>
            </a:fld>
            <a:endParaRPr lang="en-GB" dirty="0">
              <a:solidFill>
                <a:prstClr val="white"/>
              </a:solidFill>
            </a:endParaRPr>
          </a:p>
        </p:txBody>
      </p:sp>
      <p:sp>
        <p:nvSpPr>
          <p:cNvPr id="6" name="Rectangle 5">
            <a:extLst>
              <a:ext uri="{FF2B5EF4-FFF2-40B4-BE49-F238E27FC236}">
                <a16:creationId xmlns:a16="http://schemas.microsoft.com/office/drawing/2014/main" id="{ED62FF5B-5321-4703-8CF0-24A90C91D1F3}"/>
              </a:ext>
            </a:extLst>
          </p:cNvPr>
          <p:cNvSpPr/>
          <p:nvPr/>
        </p:nvSpPr>
        <p:spPr>
          <a:xfrm>
            <a:off x="4678530" y="3215455"/>
            <a:ext cx="3072478" cy="461665"/>
          </a:xfrm>
          <a:prstGeom prst="rect">
            <a:avLst/>
          </a:prstGeom>
        </p:spPr>
        <p:txBody>
          <a:bodyPr wrap="square">
            <a:spAutoFit/>
          </a:bodyPr>
          <a:lstStyle/>
          <a:p>
            <a:pPr algn="ctr"/>
            <a:r>
              <a:rPr lang="en-GB" sz="2400" b="1" dirty="0" smtClean="0">
                <a:solidFill>
                  <a:srgbClr val="0000FF"/>
                </a:solidFill>
                <a:latin typeface="Arial" panose="020B0604020202020204" pitchFamily="34" charset="0"/>
                <a:cs typeface="Arial" panose="020B0604020202020204" pitchFamily="34" charset="0"/>
              </a:rPr>
              <a:t>ITER-relevant head</a:t>
            </a:r>
            <a:endParaRPr lang="en-GB" sz="2400" b="1" dirty="0">
              <a:solidFill>
                <a:srgbClr val="0000FF"/>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B2BED8DF-996B-434C-99B7-85139A544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69435">
            <a:off x="4332625" y="3566509"/>
            <a:ext cx="3092079" cy="26032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5">
            <a:extLst>
              <a:ext uri="{FF2B5EF4-FFF2-40B4-BE49-F238E27FC236}">
                <a16:creationId xmlns:a16="http://schemas.microsoft.com/office/drawing/2014/main" id="{F1D66CD8-3F64-4B50-B077-DE8E7E333E7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20080" y="4320615"/>
            <a:ext cx="2787305" cy="1794402"/>
          </a:xfrm>
          <a:prstGeom prst="rect">
            <a:avLst/>
          </a:prstGeom>
        </p:spPr>
      </p:pic>
      <p:pic>
        <p:nvPicPr>
          <p:cNvPr id="9" name="Picture 11" descr="A picture containing accordion&#10;&#10;Description automatically generated">
            <a:extLst>
              <a:ext uri="{FF2B5EF4-FFF2-40B4-BE49-F238E27FC236}">
                <a16:creationId xmlns:a16="http://schemas.microsoft.com/office/drawing/2014/main" id="{30990510-58ED-4982-837F-8759D908E9BA}"/>
              </a:ext>
            </a:extLst>
          </p:cNvPr>
          <p:cNvPicPr>
            <a:picLocks noChangeAspect="1"/>
          </p:cNvPicPr>
          <p:nvPr/>
        </p:nvPicPr>
        <p:blipFill>
          <a:blip r:embed="rId4"/>
          <a:stretch>
            <a:fillRect/>
          </a:stretch>
        </p:blipFill>
        <p:spPr>
          <a:xfrm>
            <a:off x="8346166" y="4011966"/>
            <a:ext cx="3488769" cy="1958407"/>
          </a:xfrm>
          <a:prstGeom prst="rect">
            <a:avLst/>
          </a:prstGeom>
        </p:spPr>
      </p:pic>
      <p:sp>
        <p:nvSpPr>
          <p:cNvPr id="10" name="Rectangle 9">
            <a:extLst>
              <a:ext uri="{FF2B5EF4-FFF2-40B4-BE49-F238E27FC236}">
                <a16:creationId xmlns:a16="http://schemas.microsoft.com/office/drawing/2014/main" id="{90BBEDBB-02BA-4AE9-90B8-29A07873DADA}"/>
              </a:ext>
            </a:extLst>
          </p:cNvPr>
          <p:cNvSpPr/>
          <p:nvPr/>
        </p:nvSpPr>
        <p:spPr>
          <a:xfrm>
            <a:off x="8025448" y="3243657"/>
            <a:ext cx="3936437" cy="461665"/>
          </a:xfrm>
          <a:prstGeom prst="rect">
            <a:avLst/>
          </a:prstGeom>
        </p:spPr>
        <p:txBody>
          <a:bodyPr wrap="square">
            <a:spAutoFit/>
          </a:bodyPr>
          <a:lstStyle/>
          <a:p>
            <a:pPr algn="ctr"/>
            <a:r>
              <a:rPr lang="en-GB" sz="2400" b="1" dirty="0">
                <a:latin typeface="Arial" panose="020B0604020202020204" pitchFamily="34" charset="0"/>
                <a:cs typeface="Arial" panose="020B0604020202020204" pitchFamily="34" charset="0"/>
              </a:rPr>
              <a:t>ITER FW cooling channel</a:t>
            </a:r>
          </a:p>
        </p:txBody>
      </p:sp>
      <p:sp>
        <p:nvSpPr>
          <p:cNvPr id="11" name="Arrow: Down 18">
            <a:extLst>
              <a:ext uri="{FF2B5EF4-FFF2-40B4-BE49-F238E27FC236}">
                <a16:creationId xmlns:a16="http://schemas.microsoft.com/office/drawing/2014/main" id="{3B4AF256-E7A7-4588-8C2D-3CC38670F8DA}"/>
              </a:ext>
            </a:extLst>
          </p:cNvPr>
          <p:cNvSpPr/>
          <p:nvPr/>
        </p:nvSpPr>
        <p:spPr>
          <a:xfrm rot="16200000" flipH="1">
            <a:off x="4005697" y="4584258"/>
            <a:ext cx="268137" cy="567763"/>
          </a:xfrm>
          <a:prstGeom prst="downArrow">
            <a:avLst/>
          </a:prstGeom>
          <a:solidFill>
            <a:srgbClr val="0B4EA2"/>
          </a:solidFill>
          <a:ln>
            <a:solidFill>
              <a:srgbClr val="0B4EA2"/>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400"/>
          </a:p>
        </p:txBody>
      </p:sp>
      <p:sp>
        <p:nvSpPr>
          <p:cNvPr id="12" name="Arrow: Down 20">
            <a:extLst>
              <a:ext uri="{FF2B5EF4-FFF2-40B4-BE49-F238E27FC236}">
                <a16:creationId xmlns:a16="http://schemas.microsoft.com/office/drawing/2014/main" id="{45B1D45E-01CD-4CF8-ACB2-90D2E6C9EBAB}"/>
              </a:ext>
            </a:extLst>
          </p:cNvPr>
          <p:cNvSpPr/>
          <p:nvPr/>
        </p:nvSpPr>
        <p:spPr>
          <a:xfrm rot="5400000" flipH="1">
            <a:off x="7699077" y="4584261"/>
            <a:ext cx="268137" cy="567763"/>
          </a:xfrm>
          <a:prstGeom prst="downArrow">
            <a:avLst/>
          </a:prstGeom>
          <a:solidFill>
            <a:srgbClr val="0B4EA2"/>
          </a:solidFill>
          <a:ln>
            <a:solidFill>
              <a:srgbClr val="0B4EA2"/>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400"/>
          </a:p>
        </p:txBody>
      </p:sp>
      <p:sp>
        <p:nvSpPr>
          <p:cNvPr id="13" name="Rectangle 12">
            <a:extLst>
              <a:ext uri="{FF2B5EF4-FFF2-40B4-BE49-F238E27FC236}">
                <a16:creationId xmlns:a16="http://schemas.microsoft.com/office/drawing/2014/main" id="{A255BF06-3177-4054-987B-0D0BF693B7D5}"/>
              </a:ext>
            </a:extLst>
          </p:cNvPr>
          <p:cNvSpPr/>
          <p:nvPr/>
        </p:nvSpPr>
        <p:spPr>
          <a:xfrm>
            <a:off x="279105" y="741329"/>
            <a:ext cx="9505056" cy="2308324"/>
          </a:xfrm>
          <a:prstGeom prst="rect">
            <a:avLst/>
          </a:prstGeom>
        </p:spPr>
        <p:txBody>
          <a:bodyPr wrap="square">
            <a:spAutoFit/>
          </a:bodyPr>
          <a:lstStyle/>
          <a:p>
            <a:pPr marL="380990" indent="-380990">
              <a:buFont typeface="Wingdings" panose="05000000000000000000" pitchFamily="2" charset="2"/>
              <a:buChar char="Ø"/>
            </a:pPr>
            <a:r>
              <a:rPr lang="en-GB" sz="2400" dirty="0"/>
              <a:t>Replacing Snail head with ITER relevant FW head </a:t>
            </a:r>
            <a:r>
              <a:rPr lang="en-GB" sz="2400" b="1" dirty="0" smtClean="0">
                <a:solidFill>
                  <a:srgbClr val="0000FF"/>
                </a:solidFill>
              </a:rPr>
              <a:t>(2025</a:t>
            </a:r>
            <a:r>
              <a:rPr lang="en-GB" sz="2400" b="1" dirty="0">
                <a:solidFill>
                  <a:srgbClr val="0000FF"/>
                </a:solidFill>
              </a:rPr>
              <a:t>) </a:t>
            </a:r>
          </a:p>
          <a:p>
            <a:pPr marL="380990" indent="-380990">
              <a:buFont typeface="Wingdings" panose="05000000000000000000" pitchFamily="2" charset="2"/>
              <a:buChar char="Ø"/>
            </a:pPr>
            <a:r>
              <a:rPr lang="en-US" sz="2400" dirty="0" err="1" smtClean="0"/>
              <a:t>neutronic</a:t>
            </a:r>
            <a:r>
              <a:rPr lang="en-US" sz="2400" dirty="0" smtClean="0"/>
              <a:t> &amp; hydraulic simulations in 2024 </a:t>
            </a:r>
          </a:p>
          <a:p>
            <a:pPr marL="380990" indent="-380990">
              <a:buFont typeface="Wingdings" panose="05000000000000000000" pitchFamily="2" charset="2"/>
              <a:buChar char="Ø"/>
            </a:pPr>
            <a:r>
              <a:rPr lang="en-US" sz="2400" dirty="0"/>
              <a:t>C</a:t>
            </a:r>
            <a:r>
              <a:rPr lang="en-US" sz="2400" dirty="0" smtClean="0"/>
              <a:t>onceptual </a:t>
            </a:r>
            <a:r>
              <a:rPr lang="en-US" sz="2400" dirty="0"/>
              <a:t>design is to preserve:</a:t>
            </a:r>
          </a:p>
          <a:p>
            <a:pPr marL="990575" lvl="1" indent="-380990">
              <a:buFont typeface="Courier New" panose="02070309020205020404" pitchFamily="49" charset="0"/>
              <a:buChar char="o"/>
            </a:pPr>
            <a:r>
              <a:rPr lang="en-US" sz="2400" b="1" dirty="0">
                <a:solidFill>
                  <a:srgbClr val="3A4A6A"/>
                </a:solidFill>
              </a:rPr>
              <a:t>Hydraulic features</a:t>
            </a:r>
            <a:r>
              <a:rPr lang="en-US" sz="2400" dirty="0">
                <a:solidFill>
                  <a:srgbClr val="3A4A6A"/>
                </a:solidFill>
              </a:rPr>
              <a:t>:  pipework, water boxes, fingers</a:t>
            </a:r>
          </a:p>
          <a:p>
            <a:pPr marL="990575" lvl="1" indent="-380990">
              <a:buFont typeface="Courier New" panose="02070309020205020404" pitchFamily="49" charset="0"/>
              <a:buChar char="o"/>
            </a:pPr>
            <a:r>
              <a:rPr lang="en-US" sz="2400" b="1" dirty="0">
                <a:solidFill>
                  <a:srgbClr val="3A4A6A"/>
                </a:solidFill>
              </a:rPr>
              <a:t>Residence time</a:t>
            </a:r>
            <a:r>
              <a:rPr lang="en-US" sz="2400" dirty="0">
                <a:solidFill>
                  <a:srgbClr val="3A4A6A"/>
                </a:solidFill>
              </a:rPr>
              <a:t>: adjusted flow rate (same regime, i.e. Reynolds #)</a:t>
            </a:r>
          </a:p>
          <a:p>
            <a:pPr marL="990575" lvl="1" indent="-380990">
              <a:buFont typeface="Courier New" panose="02070309020205020404" pitchFamily="49" charset="0"/>
              <a:buChar char="o"/>
            </a:pPr>
            <a:r>
              <a:rPr lang="en-US" sz="2400" b="1" dirty="0">
                <a:solidFill>
                  <a:srgbClr val="3A4A6A"/>
                </a:solidFill>
              </a:rPr>
              <a:t>Orientation of neutron flux gradients</a:t>
            </a:r>
          </a:p>
        </p:txBody>
      </p:sp>
      <p:sp>
        <p:nvSpPr>
          <p:cNvPr id="14" name="Rectangle 13">
            <a:extLst>
              <a:ext uri="{FF2B5EF4-FFF2-40B4-BE49-F238E27FC236}">
                <a16:creationId xmlns:a16="http://schemas.microsoft.com/office/drawing/2014/main" id="{FDC8B618-201F-4F8D-8AA0-8EFBD2F52D7E}"/>
              </a:ext>
            </a:extLst>
          </p:cNvPr>
          <p:cNvSpPr/>
          <p:nvPr/>
        </p:nvSpPr>
        <p:spPr>
          <a:xfrm>
            <a:off x="3215451" y="5899154"/>
            <a:ext cx="9071113" cy="400110"/>
          </a:xfrm>
          <a:prstGeom prst="rect">
            <a:avLst/>
          </a:prstGeom>
        </p:spPr>
        <p:txBody>
          <a:bodyPr wrap="square">
            <a:spAutoFit/>
          </a:bodyPr>
          <a:lstStyle/>
          <a:p>
            <a:pPr algn="ctr"/>
            <a:r>
              <a:rPr lang="en-GB" sz="2000" b="1" dirty="0"/>
              <a:t>C</a:t>
            </a:r>
            <a:r>
              <a:rPr lang="en-GB" sz="2000" b="1" dirty="0" smtClean="0"/>
              <a:t>hallenging Computational Fluid Dynamics effects: vortexes</a:t>
            </a:r>
            <a:r>
              <a:rPr lang="en-GB" sz="2000" b="1" dirty="0"/>
              <a:t>, stagnation points, etc</a:t>
            </a:r>
            <a:r>
              <a:rPr lang="en-GB" sz="2000" b="1" dirty="0" smtClean="0"/>
              <a:t>.</a:t>
            </a:r>
            <a:endParaRPr lang="en-GB" sz="2000" b="1" dirty="0">
              <a:solidFill>
                <a:srgbClr val="0000FF"/>
              </a:solidFill>
            </a:endParaRPr>
          </a:p>
        </p:txBody>
      </p:sp>
      <p:sp>
        <p:nvSpPr>
          <p:cNvPr id="15" name="Rectangle 14">
            <a:extLst>
              <a:ext uri="{FF2B5EF4-FFF2-40B4-BE49-F238E27FC236}">
                <a16:creationId xmlns:a16="http://schemas.microsoft.com/office/drawing/2014/main" id="{356B76EF-6CE7-4972-BA35-2CC3019DFD9E}"/>
              </a:ext>
            </a:extLst>
          </p:cNvPr>
          <p:cNvSpPr/>
          <p:nvPr/>
        </p:nvSpPr>
        <p:spPr>
          <a:xfrm>
            <a:off x="-83542" y="3152563"/>
            <a:ext cx="5271768" cy="461665"/>
          </a:xfrm>
          <a:prstGeom prst="rect">
            <a:avLst/>
          </a:prstGeom>
        </p:spPr>
        <p:txBody>
          <a:bodyPr wrap="square">
            <a:spAutoFit/>
          </a:bodyPr>
          <a:lstStyle/>
          <a:p>
            <a:pPr algn="ctr"/>
            <a:r>
              <a:rPr lang="en-GB" sz="2400" b="1" dirty="0">
                <a:latin typeface="Arial" panose="020B0604020202020204" pitchFamily="34" charset="0"/>
                <a:cs typeface="Arial" panose="020B0604020202020204" pitchFamily="34" charset="0"/>
              </a:rPr>
              <a:t>Snail </a:t>
            </a:r>
            <a:r>
              <a:rPr lang="en-GB" sz="2400" b="1" dirty="0" smtClean="0">
                <a:latin typeface="Arial" panose="020B0604020202020204" pitchFamily="34" charset="0"/>
                <a:cs typeface="Arial" panose="020B0604020202020204" pitchFamily="34" charset="0"/>
              </a:rPr>
              <a:t>head to be replaced by </a:t>
            </a:r>
            <a:endParaRPr lang="en-GB" sz="2400" dirty="0">
              <a:latin typeface="Arial" panose="020B0604020202020204" pitchFamily="34" charset="0"/>
              <a:cs typeface="Arial" panose="020B0604020202020204" pitchFamily="34" charset="0"/>
            </a:endParaRPr>
          </a:p>
        </p:txBody>
      </p:sp>
      <p:pic>
        <p:nvPicPr>
          <p:cNvPr id="18" name="Picture 7">
            <a:extLst>
              <a:ext uri="{FF2B5EF4-FFF2-40B4-BE49-F238E27FC236}">
                <a16:creationId xmlns:a16="http://schemas.microsoft.com/office/drawing/2014/main" id="{5420D61A-0C4C-42F9-938A-C394376930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282" r="29001"/>
          <a:stretch/>
        </p:blipFill>
        <p:spPr>
          <a:xfrm rot="5400000">
            <a:off x="477955" y="3231795"/>
            <a:ext cx="1010953" cy="1862112"/>
          </a:xfrm>
          <a:prstGeom prst="rect">
            <a:avLst/>
          </a:prstGeom>
        </p:spPr>
      </p:pic>
      <p:pic>
        <p:nvPicPr>
          <p:cNvPr id="19" name="Picture 2" descr="IJS Odsek za reaktorsko fiziko, F8">
            <a:extLst>
              <a:ext uri="{FF2B5EF4-FFF2-40B4-BE49-F238E27FC236}">
                <a16:creationId xmlns:a16="http://schemas.microsoft.com/office/drawing/2014/main" id="{822E05F8-4D2B-480A-B223-59B33F3145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8034" y="142784"/>
            <a:ext cx="1896060" cy="5844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A461C1BA-BDBC-4465-AF5A-20970F3755D1}"/>
              </a:ext>
            </a:extLst>
          </p:cNvPr>
          <p:cNvPicPr>
            <a:picLocks noChangeAspect="1"/>
          </p:cNvPicPr>
          <p:nvPr/>
        </p:nvPicPr>
        <p:blipFill>
          <a:blip r:embed="rId7"/>
          <a:stretch>
            <a:fillRect/>
          </a:stretch>
        </p:blipFill>
        <p:spPr>
          <a:xfrm>
            <a:off x="10301547" y="2588456"/>
            <a:ext cx="1225831" cy="556260"/>
          </a:xfrm>
          <a:prstGeom prst="rect">
            <a:avLst/>
          </a:prstGeom>
        </p:spPr>
      </p:pic>
      <p:pic>
        <p:nvPicPr>
          <p:cNvPr id="21" name="Picture 7">
            <a:extLst>
              <a:ext uri="{FF2B5EF4-FFF2-40B4-BE49-F238E27FC236}">
                <a16:creationId xmlns:a16="http://schemas.microsoft.com/office/drawing/2014/main" id="{C7211D29-B0CF-4CB8-BCCC-93BF9F9D44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1547" y="1728971"/>
            <a:ext cx="749725" cy="749725"/>
          </a:xfrm>
          <a:prstGeom prst="rect">
            <a:avLst/>
          </a:prstGeom>
        </p:spPr>
      </p:pic>
      <p:pic>
        <p:nvPicPr>
          <p:cNvPr id="22" name="Picture 8">
            <a:extLst>
              <a:ext uri="{FF2B5EF4-FFF2-40B4-BE49-F238E27FC236}">
                <a16:creationId xmlns:a16="http://schemas.microsoft.com/office/drawing/2014/main" id="{57C1DCAD-D6FE-4174-A296-630DBCEF7C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9575" y="864017"/>
            <a:ext cx="733671" cy="733671"/>
          </a:xfrm>
          <a:prstGeom prst="rect">
            <a:avLst/>
          </a:prstGeom>
        </p:spPr>
      </p:pic>
      <p:sp>
        <p:nvSpPr>
          <p:cNvPr id="23" name="ZoneTexte 22"/>
          <p:cNvSpPr txBox="1"/>
          <p:nvPr/>
        </p:nvSpPr>
        <p:spPr>
          <a:xfrm>
            <a:off x="192019" y="6183340"/>
            <a:ext cx="1722469" cy="383182"/>
          </a:xfrm>
          <a:prstGeom prst="rect">
            <a:avLst/>
          </a:prstGeom>
          <a:noFill/>
        </p:spPr>
        <p:txBody>
          <a:bodyPr wrap="square" rtlCol="0">
            <a:spAutoFit/>
          </a:bodyPr>
          <a:lstStyle/>
          <a:p>
            <a:pPr algn="just">
              <a:lnSpc>
                <a:spcPct val="135000"/>
              </a:lnSpc>
            </a:pPr>
            <a:r>
              <a:rPr lang="fr-FR" sz="1400" dirty="0" smtClean="0"/>
              <a:t>[</a:t>
            </a:r>
            <a:r>
              <a:rPr lang="en-US" altLang="ja-JP" sz="1400" dirty="0" smtClean="0">
                <a:ea typeface="ＭＳ Ｐゴシック" charset="-128"/>
              </a:rPr>
              <a:t>SNOJ </a:t>
            </a:r>
            <a:r>
              <a:rPr lang="fr-FR" sz="1400" dirty="0" smtClean="0"/>
              <a:t>]</a:t>
            </a:r>
            <a:endParaRPr lang="fr-FR" sz="1400" dirty="0"/>
          </a:p>
        </p:txBody>
      </p:sp>
      <p:sp>
        <p:nvSpPr>
          <p:cNvPr id="24" name="Espace réservé du pied de page 3"/>
          <p:cNvSpPr>
            <a:spLocks noGrp="1"/>
          </p:cNvSpPr>
          <p:nvPr>
            <p:ph type="ftr" sz="quarter" idx="11"/>
          </p:nvPr>
        </p:nvSpPr>
        <p:spPr>
          <a:xfrm>
            <a:off x="825623" y="6555770"/>
            <a:ext cx="6198631" cy="329614"/>
          </a:xfrm>
        </p:spPr>
        <p:txBody>
          <a:bodyPr/>
          <a:lstStyle/>
          <a:p>
            <a:r>
              <a:rPr lang="en-GB" dirty="0" smtClean="0">
                <a:solidFill>
                  <a:prstClr val="white"/>
                </a:solidFill>
              </a:rPr>
              <a:t>Xavier LITAUDON | PSD AWP25 Planning Meeting  | </a:t>
            </a:r>
            <a:r>
              <a:rPr lang="en-GB" dirty="0" err="1" smtClean="0">
                <a:solidFill>
                  <a:prstClr val="white"/>
                </a:solidFill>
              </a:rPr>
              <a:t>Garching</a:t>
            </a:r>
            <a:r>
              <a:rPr lang="en-GB" dirty="0" smtClean="0">
                <a:solidFill>
                  <a:prstClr val="white"/>
                </a:solidFill>
              </a:rPr>
              <a:t> | 07-09 October 2024</a:t>
            </a:r>
            <a:endParaRPr lang="en-GB" dirty="0">
              <a:solidFill>
                <a:prstClr val="white"/>
              </a:solidFill>
            </a:endParaRPr>
          </a:p>
        </p:txBody>
      </p:sp>
    </p:spTree>
    <p:extLst>
      <p:ext uri="{BB962C8B-B14F-4D97-AF65-F5344CB8AC3E}">
        <p14:creationId xmlns:p14="http://schemas.microsoft.com/office/powerpoint/2010/main" val="13486133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7E35C-2F41-8B85-2DF5-F08DC28A8A89}"/>
              </a:ext>
            </a:extLst>
          </p:cNvPr>
          <p:cNvSpPr>
            <a:spLocks noGrp="1"/>
          </p:cNvSpPr>
          <p:nvPr>
            <p:ph type="title"/>
          </p:nvPr>
        </p:nvSpPr>
        <p:spPr/>
        <p:txBody>
          <a:bodyPr/>
          <a:lstStyle/>
          <a:p>
            <a:r>
              <a:rPr lang="fr-BE" dirty="0"/>
              <a:t>Introduction</a:t>
            </a:r>
            <a:endParaRPr lang="en-IE" dirty="0"/>
          </a:p>
        </p:txBody>
      </p:sp>
      <p:sp>
        <p:nvSpPr>
          <p:cNvPr id="3" name="Content Placeholder 2">
            <a:extLst>
              <a:ext uri="{FF2B5EF4-FFF2-40B4-BE49-F238E27FC236}">
                <a16:creationId xmlns:a16="http://schemas.microsoft.com/office/drawing/2014/main" id="{7DB60A4C-47BE-2D3D-109E-9537B442F309}"/>
              </a:ext>
            </a:extLst>
          </p:cNvPr>
          <p:cNvSpPr>
            <a:spLocks noGrp="1"/>
          </p:cNvSpPr>
          <p:nvPr>
            <p:ph idx="1"/>
          </p:nvPr>
        </p:nvSpPr>
        <p:spPr>
          <a:xfrm>
            <a:off x="316872" y="726659"/>
            <a:ext cx="11502296" cy="5197891"/>
          </a:xfrm>
        </p:spPr>
        <p:txBody>
          <a:bodyPr>
            <a:normAutofit/>
          </a:bodyPr>
          <a:lstStyle/>
          <a:p>
            <a:pPr>
              <a:lnSpc>
                <a:spcPct val="110000"/>
              </a:lnSpc>
              <a:spcBef>
                <a:spcPts val="1600"/>
              </a:spcBef>
            </a:pPr>
            <a:r>
              <a:rPr lang="fr-FR" b="1" dirty="0" smtClean="0"/>
              <a:t>WP </a:t>
            </a:r>
            <a:r>
              <a:rPr lang="fr-FR" b="1" dirty="0" err="1"/>
              <a:t>created</a:t>
            </a:r>
            <a:r>
              <a:rPr lang="fr-FR" b="1" dirty="0"/>
              <a:t> in 2021 </a:t>
            </a:r>
            <a:r>
              <a:rPr lang="en-GB" dirty="0" smtClean="0"/>
              <a:t>to implement </a:t>
            </a:r>
            <a:r>
              <a:rPr lang="en-GB" dirty="0"/>
              <a:t>some of the recommendations from 2020 </a:t>
            </a:r>
            <a:r>
              <a:rPr lang="en-GB" dirty="0" smtClean="0"/>
              <a:t>General Assembly</a:t>
            </a:r>
            <a:r>
              <a:rPr lang="en-GB" baseline="30000" dirty="0" smtClean="0"/>
              <a:t>1</a:t>
            </a:r>
            <a:r>
              <a:rPr lang="en-GB" dirty="0" smtClean="0"/>
              <a:t> </a:t>
            </a:r>
            <a:r>
              <a:rPr lang="en-GB" dirty="0"/>
              <a:t>on  “</a:t>
            </a:r>
            <a:r>
              <a:rPr lang="en-GB" b="1" dirty="0" err="1"/>
              <a:t>EUROfusion</a:t>
            </a:r>
            <a:r>
              <a:rPr lang="en-GB" b="1" dirty="0"/>
              <a:t> role in ITER operation and scientific </a:t>
            </a:r>
            <a:r>
              <a:rPr lang="en-GB" b="1" dirty="0" smtClean="0"/>
              <a:t>exploitation</a:t>
            </a:r>
            <a:r>
              <a:rPr lang="en-GB" dirty="0" smtClean="0"/>
              <a:t>”</a:t>
            </a:r>
            <a:endParaRPr lang="en-US" dirty="0"/>
          </a:p>
          <a:p>
            <a:pPr>
              <a:spcBef>
                <a:spcPts val="1600"/>
              </a:spcBef>
            </a:pPr>
            <a:r>
              <a:rPr lang="en-GB" dirty="0" smtClean="0"/>
              <a:t>“Operation</a:t>
            </a:r>
            <a:r>
              <a:rPr lang="en-GB" dirty="0"/>
              <a:t>” </a:t>
            </a:r>
            <a:r>
              <a:rPr lang="en-GB" dirty="0" smtClean="0"/>
              <a:t>to </a:t>
            </a:r>
            <a:r>
              <a:rPr lang="en-GB" dirty="0"/>
              <a:t>be understood in the global sense encompassing integrated commissioning, </a:t>
            </a:r>
            <a:r>
              <a:rPr lang="en-GB" dirty="0" smtClean="0"/>
              <a:t>plasma &amp; machine/sub-systems operation including scientific exploitation to </a:t>
            </a:r>
            <a:r>
              <a:rPr lang="en-GB" dirty="0"/>
              <a:t>be carried out </a:t>
            </a:r>
            <a:r>
              <a:rPr lang="en-GB" dirty="0" smtClean="0"/>
              <a:t>in </a:t>
            </a:r>
            <a:r>
              <a:rPr lang="en-GB" dirty="0"/>
              <a:t>advance of the </a:t>
            </a:r>
            <a:r>
              <a:rPr lang="en-GB" dirty="0" smtClean="0"/>
              <a:t>start </a:t>
            </a:r>
            <a:r>
              <a:rPr lang="en-GB" dirty="0"/>
              <a:t>of </a:t>
            </a:r>
            <a:r>
              <a:rPr lang="en-GB" dirty="0" smtClean="0"/>
              <a:t>ITER plasma operatio</a:t>
            </a:r>
            <a:r>
              <a:rPr lang="en-GB" dirty="0"/>
              <a:t>n</a:t>
            </a:r>
            <a:endParaRPr lang="en-GB" dirty="0" smtClean="0"/>
          </a:p>
          <a:p>
            <a:pPr>
              <a:spcBef>
                <a:spcPts val="1600"/>
              </a:spcBef>
            </a:pPr>
            <a:r>
              <a:rPr lang="en-GB" dirty="0"/>
              <a:t>In the context of the ITER revised baseline with the aim of </a:t>
            </a:r>
            <a:r>
              <a:rPr lang="en-GB" b="1" dirty="0"/>
              <a:t>achieving Q=10 as soon as </a:t>
            </a:r>
            <a:r>
              <a:rPr lang="en-GB" b="1" dirty="0" smtClean="0"/>
              <a:t>possible</a:t>
            </a:r>
            <a:r>
              <a:rPr lang="en-GB" dirty="0" smtClean="0"/>
              <a:t>, </a:t>
            </a:r>
            <a:r>
              <a:rPr lang="en-GB" dirty="0" err="1" smtClean="0"/>
              <a:t>EUROfusion</a:t>
            </a:r>
            <a:r>
              <a:rPr lang="en-GB" dirty="0" smtClean="0"/>
              <a:t> should ensure </a:t>
            </a:r>
            <a:r>
              <a:rPr lang="en-GB" dirty="0"/>
              <a:t>that </a:t>
            </a:r>
            <a:r>
              <a:rPr lang="en-GB" b="1" dirty="0"/>
              <a:t>operational tools</a:t>
            </a:r>
            <a:r>
              <a:rPr lang="en-GB" dirty="0"/>
              <a:t>, broadly defined to include methods, </a:t>
            </a:r>
            <a:r>
              <a:rPr lang="en-GB" dirty="0" smtClean="0"/>
              <a:t>codes </a:t>
            </a:r>
            <a:r>
              <a:rPr lang="en-GB" dirty="0"/>
              <a:t>and </a:t>
            </a:r>
            <a:r>
              <a:rPr lang="en-GB" dirty="0" smtClean="0"/>
              <a:t>procedures </a:t>
            </a:r>
            <a:r>
              <a:rPr lang="en-GB" dirty="0"/>
              <a:t>are </a:t>
            </a:r>
            <a:r>
              <a:rPr lang="en-GB" b="1" dirty="0" smtClean="0"/>
              <a:t>ready before ITER application (tested, validated and reliable)</a:t>
            </a:r>
          </a:p>
          <a:p>
            <a:pPr>
              <a:spcBef>
                <a:spcPts val="1600"/>
              </a:spcBef>
            </a:pPr>
            <a:r>
              <a:rPr lang="fr-FR" b="1" dirty="0" err="1" smtClean="0"/>
              <a:t>Overview</a:t>
            </a:r>
            <a:r>
              <a:rPr lang="fr-FR" b="1" dirty="0" smtClean="0"/>
              <a:t> </a:t>
            </a:r>
            <a:r>
              <a:rPr lang="fr-FR" b="1" dirty="0" err="1" smtClean="0"/>
              <a:t>PRiO</a:t>
            </a:r>
            <a:r>
              <a:rPr lang="fr-FR" b="1" dirty="0" smtClean="0"/>
              <a:t> </a:t>
            </a:r>
            <a:r>
              <a:rPr lang="fr-FR" b="1" dirty="0" err="1" smtClean="0"/>
              <a:t>activity</a:t>
            </a:r>
            <a:r>
              <a:rPr lang="fr-FR" b="1" dirty="0" smtClean="0"/>
              <a:t> (2021-2023) </a:t>
            </a:r>
            <a:r>
              <a:rPr lang="fr-FR" b="1" dirty="0" err="1" smtClean="0"/>
              <a:t>published</a:t>
            </a:r>
            <a:r>
              <a:rPr lang="fr-FR" b="1" dirty="0" smtClean="0"/>
              <a:t> in 2024 Nuclear Fusion: </a:t>
            </a:r>
            <a:r>
              <a:rPr lang="fr-FR" b="1" dirty="0" err="1" smtClean="0"/>
              <a:t>EUROfusion</a:t>
            </a:r>
            <a:r>
              <a:rPr lang="fr-FR" b="1" dirty="0" smtClean="0"/>
              <a:t> </a:t>
            </a:r>
            <a:r>
              <a:rPr lang="fr-FR" b="1" dirty="0" err="1" smtClean="0"/>
              <a:t>activity</a:t>
            </a:r>
            <a:r>
              <a:rPr lang="fr-FR" b="1" dirty="0" smtClean="0"/>
              <a:t> </a:t>
            </a:r>
            <a:r>
              <a:rPr lang="fr-FR" b="1" dirty="0" err="1" smtClean="0"/>
              <a:t>commended</a:t>
            </a:r>
            <a:r>
              <a:rPr lang="fr-FR" b="1" dirty="0" smtClean="0"/>
              <a:t> by the </a:t>
            </a:r>
            <a:r>
              <a:rPr lang="fr-FR" b="1" dirty="0" err="1" smtClean="0"/>
              <a:t>external</a:t>
            </a:r>
            <a:r>
              <a:rPr lang="fr-FR" b="1" dirty="0" smtClean="0"/>
              <a:t> referees [</a:t>
            </a:r>
            <a:r>
              <a:rPr lang="en-GB" dirty="0" smtClean="0"/>
              <a:t>2024 </a:t>
            </a:r>
            <a:r>
              <a:rPr lang="en-GB" dirty="0" err="1"/>
              <a:t>Nucl</a:t>
            </a:r>
            <a:r>
              <a:rPr lang="en-GB" dirty="0"/>
              <a:t>. Fusion </a:t>
            </a:r>
            <a:r>
              <a:rPr lang="en-GB" b="1" dirty="0"/>
              <a:t>64</a:t>
            </a:r>
            <a:r>
              <a:rPr lang="en-GB" dirty="0"/>
              <a:t> 112006 </a:t>
            </a:r>
            <a:r>
              <a:rPr lang="en-GB" u="sng" dirty="0">
                <a:hlinkClick r:id="rId2"/>
              </a:rPr>
              <a:t>https://</a:t>
            </a:r>
            <a:r>
              <a:rPr lang="en-GB" u="sng" dirty="0" smtClean="0">
                <a:hlinkClick r:id="rId2"/>
              </a:rPr>
              <a:t>iopscience.iop.org/article/10.1088/1741-4326/ad346e</a:t>
            </a:r>
            <a:r>
              <a:rPr lang="en-GB" u="sng" dirty="0" smtClean="0"/>
              <a:t>] </a:t>
            </a:r>
            <a:endParaRPr lang="en-GB" b="1" dirty="0"/>
          </a:p>
        </p:txBody>
      </p:sp>
      <p:sp>
        <p:nvSpPr>
          <p:cNvPr id="4" name="Footer Placeholder 3">
            <a:extLst>
              <a:ext uri="{FF2B5EF4-FFF2-40B4-BE49-F238E27FC236}">
                <a16:creationId xmlns:a16="http://schemas.microsoft.com/office/drawing/2014/main" id="{BAB9378C-2D76-2EFD-FEAC-5974E111C22C}"/>
              </a:ext>
            </a:extLst>
          </p:cNvPr>
          <p:cNvSpPr>
            <a:spLocks noGrp="1"/>
          </p:cNvSpPr>
          <p:nvPr>
            <p:ph type="ftr" sz="quarter" idx="11"/>
          </p:nvPr>
        </p:nvSpPr>
        <p:spPr>
          <a:xfrm>
            <a:off x="825623" y="6555770"/>
            <a:ext cx="5430321" cy="329614"/>
          </a:xfrm>
        </p:spPr>
        <p:txBody>
          <a:bodyPr/>
          <a:lstStyle/>
          <a:p>
            <a:r>
              <a:rPr lang="en-GB" smtClean="0">
                <a:solidFill>
                  <a:prstClr val="white"/>
                </a:solidFill>
              </a:rPr>
              <a:t>Xavier LITAUDON | PSD AWP25 Planning Meeting  | Garching | 07-09 October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CD09037D-4974-9759-FA08-AA43DB25A2F8}"/>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dirty="0">
              <a:solidFill>
                <a:prstClr val="white"/>
              </a:solidFill>
            </a:endParaRPr>
          </a:p>
        </p:txBody>
      </p:sp>
      <p:sp>
        <p:nvSpPr>
          <p:cNvPr id="6" name="Rectangle 5"/>
          <p:cNvSpPr/>
          <p:nvPr/>
        </p:nvSpPr>
        <p:spPr>
          <a:xfrm>
            <a:off x="143800" y="6251483"/>
            <a:ext cx="12034624" cy="261610"/>
          </a:xfrm>
          <a:prstGeom prst="rect">
            <a:avLst/>
          </a:prstGeom>
        </p:spPr>
        <p:txBody>
          <a:bodyPr wrap="square">
            <a:spAutoFit/>
          </a:bodyPr>
          <a:lstStyle/>
          <a:p>
            <a:r>
              <a:rPr lang="en-US" sz="1100" baseline="30000" dirty="0">
                <a:latin typeface="Calibri" panose="020F0502020204030204" pitchFamily="34" charset="0"/>
                <a:ea typeface="SimSun" panose="02010600030101010101" pitchFamily="2" charset="-122"/>
                <a:cs typeface="Times New Roman" panose="02020603050405020304" pitchFamily="18" charset="0"/>
              </a:rPr>
              <a:t>1</a:t>
            </a:r>
            <a:r>
              <a:rPr lang="en-US" sz="1100" dirty="0" smtClean="0">
                <a:latin typeface="Calibri" panose="020F0502020204030204" pitchFamily="34" charset="0"/>
                <a:ea typeface="SimSun" panose="02010600030101010101" pitchFamily="2" charset="-122"/>
                <a:cs typeface="Times New Roman" panose="02020603050405020304" pitchFamily="18" charset="0"/>
              </a:rPr>
              <a:t>EUROFUSION </a:t>
            </a:r>
            <a:r>
              <a:rPr lang="en-US" sz="1100" dirty="0">
                <a:latin typeface="Calibri" panose="020F0502020204030204" pitchFamily="34" charset="0"/>
                <a:ea typeface="SimSun" panose="02010600030101010101" pitchFamily="2" charset="-122"/>
                <a:cs typeface="Times New Roman" panose="02020603050405020304" pitchFamily="18" charset="0"/>
              </a:rPr>
              <a:t>GA (20) 32 - 4.7 - ITER White Paper Report WG1 Issue 1 10-Dec-2020 (Decision).docx and EUROFUSION GA (20) 32 - 4.7 - ITER White Paper Report WG2 Issue 3 7-Dec-2020 (Decision).docx </a:t>
            </a:r>
            <a:endParaRPr lang="fr-FR" sz="1100" dirty="0"/>
          </a:p>
        </p:txBody>
      </p:sp>
    </p:spTree>
    <p:extLst>
      <p:ext uri="{BB962C8B-B14F-4D97-AF65-F5344CB8AC3E}">
        <p14:creationId xmlns:p14="http://schemas.microsoft.com/office/powerpoint/2010/main" val="1435704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88566" y="70508"/>
            <a:ext cx="11032978" cy="654135"/>
          </a:xfrm>
        </p:spPr>
        <p:txBody>
          <a:bodyPr/>
          <a:lstStyle/>
          <a:p>
            <a:r>
              <a:rPr lang="it-IT" dirty="0" smtClean="0"/>
              <a:t>SP-5 Replicate ITER neutron energy spectra shape at </a:t>
            </a:r>
            <a:r>
              <a:rPr lang="it-IT" dirty="0"/>
              <a:t>FNG</a:t>
            </a:r>
            <a:r>
              <a:rPr lang="it-IT" dirty="0" smtClean="0"/>
              <a:t> </a:t>
            </a:r>
            <a:endParaRPr lang="it-IT" dirty="0"/>
          </a:p>
        </p:txBody>
      </p:sp>
      <p:sp>
        <p:nvSpPr>
          <p:cNvPr id="4" name="Segnaposto numero diapositiva 3"/>
          <p:cNvSpPr>
            <a:spLocks noGrp="1"/>
          </p:cNvSpPr>
          <p:nvPr>
            <p:ph type="sldNum" sz="quarter" idx="12"/>
          </p:nvPr>
        </p:nvSpPr>
        <p:spPr/>
        <p:txBody>
          <a:bodyPr/>
          <a:lstStyle/>
          <a:p>
            <a:fld id="{6A6D9FA1-99C7-4910-8E32-B85D378B0060}" type="slidenum">
              <a:rPr lang="en-GB" smtClean="0"/>
              <a:pPr/>
              <a:t>20</a:t>
            </a:fld>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7" y="674692"/>
            <a:ext cx="1925858" cy="2610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Connettore 2 5"/>
          <p:cNvCxnSpPr/>
          <p:nvPr/>
        </p:nvCxnSpPr>
        <p:spPr>
          <a:xfrm flipH="1" flipV="1">
            <a:off x="1631504" y="2186861"/>
            <a:ext cx="485352" cy="7353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1944239" y="2780811"/>
            <a:ext cx="2232248" cy="369332"/>
          </a:xfrm>
          <a:prstGeom prst="rect">
            <a:avLst/>
          </a:prstGeom>
          <a:noFill/>
        </p:spPr>
        <p:txBody>
          <a:bodyPr wrap="square" rtlCol="0">
            <a:spAutoFit/>
          </a:bodyPr>
          <a:lstStyle/>
          <a:p>
            <a:r>
              <a:rPr lang="it-IT" b="1" dirty="0" smtClean="0"/>
              <a:t>FNG target</a:t>
            </a:r>
            <a:endParaRPr lang="it-IT" b="1" dirty="0"/>
          </a:p>
        </p:txBody>
      </p:sp>
      <p:pic>
        <p:nvPicPr>
          <p:cNvPr id="1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237"/>
          <a:stretch/>
        </p:blipFill>
        <p:spPr bwMode="auto">
          <a:xfrm>
            <a:off x="89637" y="3284984"/>
            <a:ext cx="4850996" cy="31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ttangolo 14"/>
          <p:cNvSpPr/>
          <p:nvPr/>
        </p:nvSpPr>
        <p:spPr>
          <a:xfrm>
            <a:off x="2197851" y="616283"/>
            <a:ext cx="9643038" cy="646331"/>
          </a:xfrm>
          <a:prstGeom prst="rect">
            <a:avLst/>
          </a:prstGeom>
        </p:spPr>
        <p:txBody>
          <a:bodyPr wrap="square">
            <a:spAutoFit/>
          </a:bodyPr>
          <a:lstStyle/>
          <a:p>
            <a:pPr>
              <a:buClr>
                <a:srgbClr val="C00000"/>
              </a:buClr>
            </a:pPr>
            <a:r>
              <a:rPr lang="en-US" b="1" dirty="0" smtClean="0">
                <a:solidFill>
                  <a:srgbClr val="C00000"/>
                </a:solidFill>
                <a:latin typeface="Titillium"/>
              </a:rPr>
              <a:t>G</a:t>
            </a:r>
            <a:r>
              <a:rPr lang="en-US" b="1" dirty="0" smtClean="0">
                <a:solidFill>
                  <a:schemeClr val="tx2">
                    <a:lumMod val="50000"/>
                  </a:schemeClr>
                </a:solidFill>
                <a:latin typeface="Titillium"/>
              </a:rPr>
              <a:t>eneral </a:t>
            </a:r>
            <a:r>
              <a:rPr lang="en-US" b="1" dirty="0" smtClean="0">
                <a:solidFill>
                  <a:srgbClr val="C00000"/>
                </a:solidFill>
                <a:latin typeface="Titillium"/>
              </a:rPr>
              <a:t>E</a:t>
            </a:r>
            <a:r>
              <a:rPr lang="en-US" b="1" dirty="0" smtClean="0">
                <a:solidFill>
                  <a:schemeClr val="tx2">
                    <a:lumMod val="50000"/>
                  </a:schemeClr>
                </a:solidFill>
                <a:latin typeface="Titillium"/>
              </a:rPr>
              <a:t>xperimental </a:t>
            </a:r>
            <a:r>
              <a:rPr lang="en-US" b="1" dirty="0" smtClean="0">
                <a:solidFill>
                  <a:srgbClr val="C00000"/>
                </a:solidFill>
                <a:latin typeface="Titillium"/>
              </a:rPr>
              <a:t>Neu</a:t>
            </a:r>
            <a:r>
              <a:rPr lang="en-US" b="1" dirty="0" smtClean="0">
                <a:solidFill>
                  <a:schemeClr val="tx2">
                    <a:lumMod val="50000"/>
                  </a:schemeClr>
                </a:solidFill>
                <a:latin typeface="Titillium"/>
              </a:rPr>
              <a:t>tron </a:t>
            </a:r>
            <a:r>
              <a:rPr lang="en-US" b="1" dirty="0" smtClean="0">
                <a:solidFill>
                  <a:srgbClr val="C00000"/>
                </a:solidFill>
                <a:latin typeface="Titillium"/>
              </a:rPr>
              <a:t>S</a:t>
            </a:r>
            <a:r>
              <a:rPr lang="en-US" b="1" dirty="0" smtClean="0">
                <a:solidFill>
                  <a:schemeClr val="tx2">
                    <a:lumMod val="50000"/>
                  </a:schemeClr>
                </a:solidFill>
                <a:latin typeface="Titillium"/>
              </a:rPr>
              <a:t>ystems </a:t>
            </a:r>
            <a:r>
              <a:rPr lang="en-US" b="1" dirty="0" smtClean="0">
                <a:solidFill>
                  <a:srgbClr val="C00000"/>
                </a:solidFill>
                <a:latin typeface="Titillium"/>
              </a:rPr>
              <a:t>I</a:t>
            </a:r>
            <a:r>
              <a:rPr lang="en-US" b="1" dirty="0" smtClean="0">
                <a:solidFill>
                  <a:schemeClr val="tx2">
                    <a:lumMod val="50000"/>
                  </a:schemeClr>
                </a:solidFill>
                <a:latin typeface="Titillium"/>
              </a:rPr>
              <a:t>rradiation </a:t>
            </a:r>
            <a:r>
              <a:rPr lang="en-US" b="1" dirty="0" smtClean="0">
                <a:solidFill>
                  <a:srgbClr val="C00000"/>
                </a:solidFill>
                <a:latin typeface="Titillium"/>
              </a:rPr>
              <a:t>S</a:t>
            </a:r>
            <a:r>
              <a:rPr lang="en-US" b="1" dirty="0" smtClean="0">
                <a:solidFill>
                  <a:schemeClr val="tx2">
                    <a:lumMod val="50000"/>
                  </a:schemeClr>
                </a:solidFill>
                <a:latin typeface="Titillium"/>
              </a:rPr>
              <a:t>tation: </a:t>
            </a:r>
            <a:r>
              <a:rPr lang="en-US" dirty="0" smtClean="0">
                <a:solidFill>
                  <a:schemeClr val="tx2">
                    <a:lumMod val="50000"/>
                  </a:schemeClr>
                </a:solidFill>
                <a:latin typeface="Titillium"/>
              </a:rPr>
              <a:t>Novel neutron </a:t>
            </a:r>
            <a:r>
              <a:rPr lang="en-US" dirty="0">
                <a:solidFill>
                  <a:schemeClr val="tx2">
                    <a:lumMod val="50000"/>
                  </a:schemeClr>
                </a:solidFill>
                <a:latin typeface="Titillium"/>
              </a:rPr>
              <a:t>test bed facility for </a:t>
            </a:r>
            <a:r>
              <a:rPr lang="en-US" dirty="0" smtClean="0">
                <a:solidFill>
                  <a:schemeClr val="tx2">
                    <a:lumMod val="50000"/>
                  </a:schemeClr>
                </a:solidFill>
                <a:latin typeface="Titillium"/>
              </a:rPr>
              <a:t>testing diagnostics, electronics and </a:t>
            </a:r>
            <a:r>
              <a:rPr lang="en-US" dirty="0">
                <a:solidFill>
                  <a:schemeClr val="tx2">
                    <a:lumMod val="50000"/>
                  </a:schemeClr>
                </a:solidFill>
                <a:latin typeface="Titillium"/>
              </a:rPr>
              <a:t>critical </a:t>
            </a:r>
            <a:r>
              <a:rPr lang="en-US" dirty="0" smtClean="0">
                <a:solidFill>
                  <a:schemeClr val="tx2">
                    <a:lumMod val="50000"/>
                  </a:schemeClr>
                </a:solidFill>
                <a:latin typeface="Titillium"/>
              </a:rPr>
              <a:t>ITER components</a:t>
            </a:r>
            <a:endParaRPr lang="it-IT" dirty="0">
              <a:solidFill>
                <a:schemeClr val="tx2">
                  <a:lumMod val="50000"/>
                </a:schemeClr>
              </a:solidFill>
              <a:latin typeface="Titillium"/>
            </a:endParaRPr>
          </a:p>
        </p:txBody>
      </p:sp>
      <p:sp>
        <p:nvSpPr>
          <p:cNvPr id="14" name="CasellaDiTesto 13"/>
          <p:cNvSpPr txBox="1"/>
          <p:nvPr/>
        </p:nvSpPr>
        <p:spPr>
          <a:xfrm>
            <a:off x="2197850" y="1318593"/>
            <a:ext cx="9823693" cy="1477328"/>
          </a:xfrm>
          <a:prstGeom prst="rect">
            <a:avLst/>
          </a:prstGeom>
          <a:noFill/>
        </p:spPr>
        <p:txBody>
          <a:bodyPr wrap="square" rtlCol="0">
            <a:spAutoFit/>
          </a:bodyPr>
          <a:lstStyle/>
          <a:p>
            <a:r>
              <a:rPr lang="en-US" b="1" dirty="0"/>
              <a:t>M</a:t>
            </a:r>
            <a:r>
              <a:rPr lang="en-US" b="1" dirty="0" smtClean="0"/>
              <a:t>aterials assembly as moderator in front of 14MeV neutron flux to replicate </a:t>
            </a:r>
            <a:r>
              <a:rPr lang="en-US" b="1" dirty="0"/>
              <a:t>the </a:t>
            </a:r>
            <a:r>
              <a:rPr lang="en-US" b="1" dirty="0" smtClean="0"/>
              <a:t>required neutron  </a:t>
            </a:r>
            <a:r>
              <a:rPr lang="en-US" b="1" dirty="0"/>
              <a:t>energy spectra </a:t>
            </a:r>
            <a:r>
              <a:rPr lang="en-US" b="1" dirty="0" smtClean="0"/>
              <a:t>distribution.  </a:t>
            </a:r>
          </a:p>
          <a:p>
            <a:endParaRPr lang="it-IT" b="1" dirty="0" smtClean="0"/>
          </a:p>
          <a:p>
            <a:r>
              <a:rPr lang="it-IT" b="1" dirty="0" smtClean="0"/>
              <a:t>Neutron energy spectra as in ITER Port Cell:  unique facility for testing  Single Event Effects (SEE) on electronics with ITER-like neutron spectrum</a:t>
            </a:r>
            <a:endParaRPr lang="it-IT" b="1" dirty="0"/>
          </a:p>
        </p:txBody>
      </p:sp>
      <p:sp>
        <p:nvSpPr>
          <p:cNvPr id="3" name="ZoneTexte 2"/>
          <p:cNvSpPr txBox="1"/>
          <p:nvPr/>
        </p:nvSpPr>
        <p:spPr>
          <a:xfrm>
            <a:off x="9546489" y="970929"/>
            <a:ext cx="2565382" cy="400110"/>
          </a:xfrm>
          <a:prstGeom prst="rect">
            <a:avLst/>
          </a:prstGeom>
          <a:noFill/>
        </p:spPr>
        <p:txBody>
          <a:bodyPr wrap="none" rtlCol="0">
            <a:spAutoFit/>
          </a:bodyPr>
          <a:lstStyle/>
          <a:p>
            <a:pPr algn="l"/>
            <a:r>
              <a:rPr lang="fr-FR" sz="2000" b="1" dirty="0" smtClean="0"/>
              <a:t>Support </a:t>
            </a:r>
            <a:r>
              <a:rPr lang="fr-FR" sz="2000" b="1" dirty="0" err="1" smtClean="0"/>
              <a:t>from</a:t>
            </a:r>
            <a:r>
              <a:rPr lang="fr-FR" sz="2000" b="1" dirty="0" smtClean="0"/>
              <a:t> ITPA, IO </a:t>
            </a:r>
          </a:p>
        </p:txBody>
      </p:sp>
      <p:sp>
        <p:nvSpPr>
          <p:cNvPr id="17" name="Espace réservé du pied de page 3"/>
          <p:cNvSpPr>
            <a:spLocks noGrp="1"/>
          </p:cNvSpPr>
          <p:nvPr>
            <p:ph type="ftr" sz="quarter" idx="11"/>
          </p:nvPr>
        </p:nvSpPr>
        <p:spPr>
          <a:xfrm>
            <a:off x="825623" y="6555770"/>
            <a:ext cx="6198631" cy="329614"/>
          </a:xfrm>
        </p:spPr>
        <p:txBody>
          <a:bodyPr/>
          <a:lstStyle/>
          <a:p>
            <a:r>
              <a:rPr lang="en-GB" dirty="0" smtClean="0">
                <a:solidFill>
                  <a:prstClr val="white"/>
                </a:solidFill>
              </a:rPr>
              <a:t>Xavier LITAUDON | PSD AWP25 Planning Meeting  | </a:t>
            </a:r>
            <a:r>
              <a:rPr lang="en-GB" dirty="0" err="1" smtClean="0">
                <a:solidFill>
                  <a:prstClr val="white"/>
                </a:solidFill>
              </a:rPr>
              <a:t>Garching</a:t>
            </a:r>
            <a:r>
              <a:rPr lang="en-GB" dirty="0" smtClean="0">
                <a:solidFill>
                  <a:prstClr val="white"/>
                </a:solidFill>
              </a:rPr>
              <a:t> | 07-09 October 2024</a:t>
            </a:r>
            <a:endParaRPr lang="en-GB" dirty="0">
              <a:solidFill>
                <a:prstClr val="white"/>
              </a:solidFill>
            </a:endParaRPr>
          </a:p>
        </p:txBody>
      </p:sp>
      <p:sp>
        <p:nvSpPr>
          <p:cNvPr id="5" name="Rectangle 4"/>
          <p:cNvSpPr/>
          <p:nvPr/>
        </p:nvSpPr>
        <p:spPr>
          <a:xfrm>
            <a:off x="5253368" y="2922193"/>
            <a:ext cx="6688648" cy="3283976"/>
          </a:xfrm>
          <a:prstGeom prst="rect">
            <a:avLst/>
          </a:prstGeom>
        </p:spPr>
        <p:txBody>
          <a:bodyPr wrap="square">
            <a:spAutoFit/>
          </a:bodyPr>
          <a:lstStyle/>
          <a:p>
            <a:pPr marL="228600" indent="-228600">
              <a:lnSpc>
                <a:spcPct val="115000"/>
              </a:lnSpc>
              <a:spcBef>
                <a:spcPts val="600"/>
              </a:spcBef>
              <a:buFont typeface="Wingdings" panose="05000000000000000000" pitchFamily="2" charset="2"/>
              <a:buChar char=""/>
            </a:pPr>
            <a:r>
              <a:rPr lang="en-US" sz="1600" dirty="0">
                <a:solidFill>
                  <a:srgbClr val="002060"/>
                </a:solidFill>
                <a:latin typeface="Calibri" panose="020F0502020204030204" pitchFamily="34" charset="0"/>
                <a:ea typeface="SimSun" panose="02010600030101010101" pitchFamily="2" charset="-122"/>
                <a:cs typeface="Arial" panose="020B0604020202020204" pitchFamily="34" charset="0"/>
              </a:rPr>
              <a:t>Procurement, installation and characterization of </a:t>
            </a:r>
            <a:r>
              <a:rPr lang="en-US" sz="1600" dirty="0" err="1">
                <a:solidFill>
                  <a:srgbClr val="002060"/>
                </a:solidFill>
                <a:latin typeface="Calibri" panose="020F0502020204030204" pitchFamily="34" charset="0"/>
                <a:ea typeface="SimSun" panose="02010600030101010101" pitchFamily="2" charset="-122"/>
                <a:cs typeface="Arial" panose="020B0604020202020204" pitchFamily="34" charset="0"/>
              </a:rPr>
              <a:t>GENeuSIS</a:t>
            </a:r>
            <a:r>
              <a:rPr lang="en-US" sz="1600" dirty="0">
                <a:solidFill>
                  <a:srgbClr val="002060"/>
                </a:solidFill>
                <a:latin typeface="Calibri" panose="020F0502020204030204" pitchFamily="34" charset="0"/>
                <a:ea typeface="SimSun" panose="02010600030101010101" pitchFamily="2" charset="-122"/>
                <a:cs typeface="Arial" panose="020B0604020202020204" pitchFamily="34" charset="0"/>
              </a:rPr>
              <a:t> (General Experimental Neutron Systems Irradiation Station) at </a:t>
            </a:r>
            <a:r>
              <a:rPr lang="en-US" sz="1600" dirty="0" smtClean="0">
                <a:solidFill>
                  <a:srgbClr val="002060"/>
                </a:solidFill>
                <a:latin typeface="Calibri" panose="020F0502020204030204" pitchFamily="34" charset="0"/>
                <a:ea typeface="SimSun" panose="02010600030101010101" pitchFamily="2" charset="-122"/>
                <a:cs typeface="Arial" panose="020B0604020202020204" pitchFamily="34" charset="0"/>
              </a:rPr>
              <a:t>FNG: a </a:t>
            </a:r>
            <a:r>
              <a:rPr lang="en-US" sz="1600" dirty="0">
                <a:solidFill>
                  <a:srgbClr val="002060"/>
                </a:solidFill>
                <a:latin typeface="Calibri" panose="020F0502020204030204" pitchFamily="34" charset="0"/>
                <a:ea typeface="SimSun" panose="02010600030101010101" pitchFamily="2" charset="-122"/>
                <a:cs typeface="Arial" panose="020B0604020202020204" pitchFamily="34" charset="0"/>
              </a:rPr>
              <a:t>novel neutron test bed facility for testing diagnostics, electronics and critical ITER components. Database for </a:t>
            </a:r>
            <a:r>
              <a:rPr lang="en-US" sz="1600" dirty="0" smtClean="0">
                <a:solidFill>
                  <a:srgbClr val="002060"/>
                </a:solidFill>
                <a:latin typeface="Calibri" panose="020F0502020204030204" pitchFamily="34" charset="0"/>
                <a:ea typeface="SimSun" panose="02010600030101010101" pitchFamily="2" charset="-122"/>
                <a:cs typeface="Arial" panose="020B0604020202020204" pitchFamily="34" charset="0"/>
              </a:rPr>
              <a:t>AI training </a:t>
            </a:r>
            <a:r>
              <a:rPr lang="en-US" sz="1600" dirty="0">
                <a:solidFill>
                  <a:srgbClr val="002060"/>
                </a:solidFill>
                <a:latin typeface="Calibri" panose="020F0502020204030204" pitchFamily="34" charset="0"/>
                <a:ea typeface="SimSun" panose="02010600030101010101" pitchFamily="2" charset="-122"/>
                <a:cs typeface="Arial" panose="020B0604020202020204" pitchFamily="34" charset="0"/>
              </a:rPr>
              <a:t>to reproduce any neutron and development of advanced algorithms for testing electronics under neutron irradiation.</a:t>
            </a:r>
            <a:endParaRPr lang="en-GB" sz="1600" dirty="0">
              <a:solidFill>
                <a:srgbClr val="002060"/>
              </a:solidFill>
              <a:latin typeface="Calibri" panose="020F0502020204030204" pitchFamily="34" charset="0"/>
              <a:ea typeface="SimSun" panose="02010600030101010101" pitchFamily="2" charset="-122"/>
              <a:cs typeface="Arial" panose="020B0604020202020204" pitchFamily="34" charset="0"/>
            </a:endParaRPr>
          </a:p>
          <a:p>
            <a:pPr marL="228600" indent="-228600">
              <a:lnSpc>
                <a:spcPct val="115000"/>
              </a:lnSpc>
              <a:spcBef>
                <a:spcPts val="600"/>
              </a:spcBef>
              <a:buFont typeface="Wingdings" panose="05000000000000000000" pitchFamily="2" charset="2"/>
              <a:buChar char=""/>
            </a:pPr>
            <a:r>
              <a:rPr lang="en-US" sz="1600" dirty="0">
                <a:solidFill>
                  <a:srgbClr val="002060"/>
                </a:solidFill>
                <a:latin typeface="Calibri" panose="020F0502020204030204" pitchFamily="34" charset="0"/>
                <a:ea typeface="SimSun" panose="02010600030101010101" pitchFamily="2" charset="-122"/>
                <a:cs typeface="Arial" panose="020B0604020202020204" pitchFamily="34" charset="0"/>
              </a:rPr>
              <a:t>Experiment and analyses on neutron induced Single Events Effects (SEE) on electronics for ITER and DTT at FNG with </a:t>
            </a:r>
            <a:r>
              <a:rPr lang="en-US" sz="1600" dirty="0" err="1">
                <a:solidFill>
                  <a:srgbClr val="002060"/>
                </a:solidFill>
                <a:latin typeface="Calibri" panose="020F0502020204030204" pitchFamily="34" charset="0"/>
                <a:ea typeface="SimSun" panose="02010600030101010101" pitchFamily="2" charset="-122"/>
                <a:cs typeface="Arial" panose="020B0604020202020204" pitchFamily="34" charset="0"/>
              </a:rPr>
              <a:t>GENeuSIS</a:t>
            </a:r>
            <a:r>
              <a:rPr lang="en-US" sz="1600" dirty="0">
                <a:solidFill>
                  <a:srgbClr val="002060"/>
                </a:solidFill>
                <a:latin typeface="Calibri" panose="020F0502020204030204" pitchFamily="34" charset="0"/>
                <a:ea typeface="SimSun" panose="02010600030101010101" pitchFamily="2" charset="-122"/>
                <a:cs typeface="Arial" panose="020B0604020202020204" pitchFamily="34" charset="0"/>
              </a:rPr>
              <a:t> station under 14MeV neutron and at WEST from long DD plasma including tests of electronics shield and study of reliability prediction of electronics for power components.</a:t>
            </a:r>
            <a:endParaRPr lang="en-GB" sz="1600" dirty="0">
              <a:solidFill>
                <a:srgbClr val="002060"/>
              </a:solidFill>
              <a:effectLst/>
              <a:latin typeface="Calibri" panose="020F050202020403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0114400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PrIO</a:t>
            </a:r>
            <a:r>
              <a:rPr lang="fr-FR" dirty="0" smtClean="0"/>
              <a:t> PCR 2025</a:t>
            </a:r>
            <a:endParaRPr lang="fr-FR" dirty="0"/>
          </a:p>
        </p:txBody>
      </p:sp>
      <p:sp>
        <p:nvSpPr>
          <p:cNvPr id="5" name="Espace réservé du contenu 4"/>
          <p:cNvSpPr>
            <a:spLocks noGrp="1"/>
          </p:cNvSpPr>
          <p:nvPr>
            <p:ph idx="1"/>
          </p:nvPr>
        </p:nvSpPr>
        <p:spPr/>
        <p:txBody>
          <a:bodyPr/>
          <a:lstStyle/>
          <a:p>
            <a:endParaRPr lang="en-GB"/>
          </a:p>
        </p:txBody>
      </p:sp>
      <p:sp>
        <p:nvSpPr>
          <p:cNvPr id="3" name="Espace réservé du pied de page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white"/>
                </a:solidFill>
                <a:effectLst/>
                <a:uLnTx/>
                <a:uFillTx/>
                <a:latin typeface="Calibri"/>
                <a:ea typeface="+mn-ea"/>
                <a:cs typeface="+mn-cs"/>
              </a:rPr>
              <a:t>Author | Event | dd Month yyyy</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6" name="Tableau 5"/>
          <p:cNvGraphicFramePr>
            <a:graphicFrameLocks noGrp="1"/>
          </p:cNvGraphicFramePr>
          <p:nvPr>
            <p:extLst/>
          </p:nvPr>
        </p:nvGraphicFramePr>
        <p:xfrm>
          <a:off x="0" y="790852"/>
          <a:ext cx="12106656" cy="5703919"/>
        </p:xfrm>
        <a:graphic>
          <a:graphicData uri="http://schemas.openxmlformats.org/drawingml/2006/table">
            <a:tbl>
              <a:tblPr firstRow="1" bandRow="1">
                <a:tableStyleId>{5C22544A-7EE6-4342-B048-85BDC9FD1C3A}</a:tableStyleId>
              </a:tblPr>
              <a:tblGrid>
                <a:gridCol w="386937">
                  <a:extLst>
                    <a:ext uri="{9D8B030D-6E8A-4147-A177-3AD203B41FA5}">
                      <a16:colId xmlns:a16="http://schemas.microsoft.com/office/drawing/2014/main" val="1498142967"/>
                    </a:ext>
                  </a:extLst>
                </a:gridCol>
                <a:gridCol w="515272">
                  <a:extLst>
                    <a:ext uri="{9D8B030D-6E8A-4147-A177-3AD203B41FA5}">
                      <a16:colId xmlns:a16="http://schemas.microsoft.com/office/drawing/2014/main" val="3658795335"/>
                    </a:ext>
                  </a:extLst>
                </a:gridCol>
                <a:gridCol w="3300675">
                  <a:extLst>
                    <a:ext uri="{9D8B030D-6E8A-4147-A177-3AD203B41FA5}">
                      <a16:colId xmlns:a16="http://schemas.microsoft.com/office/drawing/2014/main" val="1241041959"/>
                    </a:ext>
                  </a:extLst>
                </a:gridCol>
                <a:gridCol w="3506857">
                  <a:extLst>
                    <a:ext uri="{9D8B030D-6E8A-4147-A177-3AD203B41FA5}">
                      <a16:colId xmlns:a16="http://schemas.microsoft.com/office/drawing/2014/main" val="82093384"/>
                    </a:ext>
                  </a:extLst>
                </a:gridCol>
                <a:gridCol w="3028167">
                  <a:extLst>
                    <a:ext uri="{9D8B030D-6E8A-4147-A177-3AD203B41FA5}">
                      <a16:colId xmlns:a16="http://schemas.microsoft.com/office/drawing/2014/main" val="3491216645"/>
                    </a:ext>
                  </a:extLst>
                </a:gridCol>
                <a:gridCol w="1368748">
                  <a:extLst>
                    <a:ext uri="{9D8B030D-6E8A-4147-A177-3AD203B41FA5}">
                      <a16:colId xmlns:a16="http://schemas.microsoft.com/office/drawing/2014/main" val="3039624871"/>
                    </a:ext>
                  </a:extLst>
                </a:gridCol>
              </a:tblGrid>
              <a:tr h="365633">
                <a:tc>
                  <a:txBody>
                    <a:bodyPr/>
                    <a:lstStyle/>
                    <a:p>
                      <a:endParaRPr lang="fr-FR" sz="1400" dirty="0"/>
                    </a:p>
                  </a:txBody>
                  <a:tcPr/>
                </a:tc>
                <a:tc>
                  <a:txBody>
                    <a:bodyPr/>
                    <a:lstStyle/>
                    <a:p>
                      <a:r>
                        <a:rPr lang="fr-FR" sz="1400" dirty="0" smtClean="0"/>
                        <a:t>SP</a:t>
                      </a:r>
                      <a:endParaRPr lang="fr-FR" sz="1400" dirty="0"/>
                    </a:p>
                  </a:txBody>
                  <a:tcPr/>
                </a:tc>
                <a:tc>
                  <a:txBody>
                    <a:bodyPr/>
                    <a:lstStyle/>
                    <a:p>
                      <a:r>
                        <a:rPr lang="fr-FR" sz="1400" dirty="0" smtClean="0"/>
                        <a:t>Description</a:t>
                      </a:r>
                      <a:endParaRPr lang="fr-FR" sz="1400" dirty="0"/>
                    </a:p>
                  </a:txBody>
                  <a:tcPr/>
                </a:tc>
                <a:tc>
                  <a:txBody>
                    <a:bodyPr/>
                    <a:lstStyle/>
                    <a:p>
                      <a:r>
                        <a:rPr lang="fr-FR" sz="1400" dirty="0" smtClean="0"/>
                        <a:t>Justification </a:t>
                      </a:r>
                      <a:endParaRPr lang="fr-FR" sz="1400" dirty="0"/>
                    </a:p>
                  </a:txBody>
                  <a:tcPr/>
                </a:tc>
                <a:tc>
                  <a:txBody>
                    <a:bodyPr/>
                    <a:lstStyle/>
                    <a:p>
                      <a:r>
                        <a:rPr lang="fr-FR" sz="1400" dirty="0" smtClean="0"/>
                        <a:t>ressources 2024 to </a:t>
                      </a:r>
                      <a:r>
                        <a:rPr lang="fr-FR" sz="1400" dirty="0" err="1" smtClean="0"/>
                        <a:t>be</a:t>
                      </a:r>
                      <a:r>
                        <a:rPr lang="fr-FR" sz="1400" dirty="0" smtClean="0"/>
                        <a:t> </a:t>
                      </a:r>
                      <a:r>
                        <a:rPr lang="fr-FR" sz="1400" dirty="0" err="1" smtClean="0"/>
                        <a:t>moved</a:t>
                      </a:r>
                      <a:r>
                        <a:rPr lang="fr-FR" sz="1400" dirty="0" smtClean="0"/>
                        <a:t> </a:t>
                      </a:r>
                      <a:endParaRPr lang="fr-FR" sz="1400" dirty="0"/>
                    </a:p>
                  </a:txBody>
                  <a:tcPr/>
                </a:tc>
                <a:tc>
                  <a:txBody>
                    <a:bodyPr/>
                    <a:lstStyle/>
                    <a:p>
                      <a:endParaRPr lang="fr-FR" sz="1400" dirty="0"/>
                    </a:p>
                  </a:txBody>
                  <a:tcPr/>
                </a:tc>
                <a:extLst>
                  <a:ext uri="{0D108BD9-81ED-4DB2-BD59-A6C34878D82A}">
                    <a16:rowId xmlns:a16="http://schemas.microsoft.com/office/drawing/2014/main" val="2822706372"/>
                  </a:ext>
                </a:extLst>
              </a:tr>
              <a:tr h="552926">
                <a:tc>
                  <a:txBody>
                    <a:bodyPr/>
                    <a:lstStyle/>
                    <a:p>
                      <a:r>
                        <a:rPr lang="fr-FR" sz="1400" dirty="0" smtClean="0"/>
                        <a:t>1</a:t>
                      </a:r>
                      <a:endParaRPr lang="fr-FR" sz="1400" dirty="0"/>
                    </a:p>
                  </a:txBody>
                  <a:tcPr/>
                </a:tc>
                <a:tc>
                  <a:txBody>
                    <a:bodyPr/>
                    <a:lstStyle/>
                    <a:p>
                      <a:r>
                        <a:rPr lang="fr-FR" sz="1400" dirty="0" smtClean="0"/>
                        <a:t>SP-2</a:t>
                      </a:r>
                      <a:endParaRPr lang="fr-FR" sz="1400" dirty="0"/>
                    </a:p>
                  </a:txBody>
                  <a:tcPr/>
                </a:tc>
                <a:tc>
                  <a:txBody>
                    <a:bodyPr/>
                    <a:lstStyle/>
                    <a:p>
                      <a:r>
                        <a:rPr lang="fr-FR" sz="1400" dirty="0" smtClean="0"/>
                        <a:t>FILD:</a:t>
                      </a:r>
                      <a:r>
                        <a:rPr lang="fr-FR" sz="1400" baseline="0" dirty="0" smtClean="0"/>
                        <a:t> v</a:t>
                      </a:r>
                      <a:r>
                        <a:rPr lang="en-US" sz="1400" dirty="0" err="1" smtClean="0"/>
                        <a:t>alidation</a:t>
                      </a:r>
                      <a:r>
                        <a:rPr lang="en-US" sz="1400" dirty="0" smtClean="0"/>
                        <a:t> of FILDSIM workflow on the JET DT</a:t>
                      </a:r>
                      <a:endParaRPr lang="fr-FR" sz="1400" dirty="0"/>
                    </a:p>
                  </a:txBody>
                  <a:tcPr/>
                </a:tc>
                <a:tc>
                  <a:txBody>
                    <a:bodyPr/>
                    <a:lstStyle/>
                    <a:p>
                      <a:r>
                        <a:rPr lang="fr-FR" sz="1400" dirty="0" smtClean="0"/>
                        <a:t>Team </a:t>
                      </a:r>
                      <a:r>
                        <a:rPr lang="fr-FR" sz="1400" dirty="0" err="1" smtClean="0"/>
                        <a:t>already</a:t>
                      </a:r>
                      <a:r>
                        <a:rPr lang="fr-FR" sz="1400" dirty="0" smtClean="0"/>
                        <a:t> </a:t>
                      </a:r>
                      <a:r>
                        <a:rPr lang="fr-FR" sz="1400" dirty="0" err="1" smtClean="0"/>
                        <a:t>fully</a:t>
                      </a:r>
                      <a:r>
                        <a:rPr lang="fr-FR" sz="1400" dirty="0" smtClean="0"/>
                        <a:t> </a:t>
                      </a:r>
                      <a:r>
                        <a:rPr lang="fr-FR" sz="1400" dirty="0" err="1" smtClean="0"/>
                        <a:t>committed</a:t>
                      </a:r>
                      <a:r>
                        <a:rPr lang="fr-FR" sz="1400" dirty="0" smtClean="0"/>
                        <a:t> in 2024</a:t>
                      </a:r>
                      <a:endParaRPr lang="fr-FR" sz="14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smtClean="0"/>
                        <a:t>7 PM to 2025</a:t>
                      </a:r>
                    </a:p>
                    <a:p>
                      <a:endParaRPr lang="fr-FR" sz="1400" dirty="0"/>
                    </a:p>
                  </a:txBody>
                  <a:tcPr/>
                </a:tc>
                <a:tc>
                  <a:txBody>
                    <a:bodyPr/>
                    <a:lstStyle/>
                    <a:p>
                      <a:r>
                        <a:rPr lang="fr-FR" sz="1400" dirty="0" smtClean="0"/>
                        <a:t>For information</a:t>
                      </a:r>
                      <a:endParaRPr lang="fr-FR" sz="1400" dirty="0"/>
                    </a:p>
                  </a:txBody>
                  <a:tcPr/>
                </a:tc>
                <a:extLst>
                  <a:ext uri="{0D108BD9-81ED-4DB2-BD59-A6C34878D82A}">
                    <a16:rowId xmlns:a16="http://schemas.microsoft.com/office/drawing/2014/main" val="1194847558"/>
                  </a:ext>
                </a:extLst>
              </a:tr>
              <a:tr h="276671">
                <a:tc>
                  <a:txBody>
                    <a:bodyPr/>
                    <a:lstStyle/>
                    <a:p>
                      <a:r>
                        <a:rPr lang="fr-FR" sz="1400" dirty="0" smtClean="0"/>
                        <a:t>2</a:t>
                      </a:r>
                      <a:endParaRPr lang="fr-FR" sz="1400" dirty="0"/>
                    </a:p>
                  </a:txBody>
                  <a:tcPr/>
                </a:tc>
                <a:tc>
                  <a:txBody>
                    <a:bodyPr/>
                    <a:lstStyle/>
                    <a:p>
                      <a:r>
                        <a:rPr lang="fr-FR" sz="1400" dirty="0" smtClean="0"/>
                        <a:t>SP-2 </a:t>
                      </a:r>
                      <a:endParaRPr lang="fr-FR" sz="1400" dirty="0"/>
                    </a:p>
                  </a:txBody>
                  <a:tcPr/>
                </a:tc>
                <a:tc>
                  <a:txBody>
                    <a:bodyPr/>
                    <a:lstStyle/>
                    <a:p>
                      <a:r>
                        <a:rPr lang="fr-FR" sz="1400" dirty="0" smtClean="0"/>
                        <a:t>Data-base</a:t>
                      </a:r>
                      <a:r>
                        <a:rPr lang="fr-FR" sz="1400" baseline="0" dirty="0" smtClean="0"/>
                        <a:t> L-H transition </a:t>
                      </a:r>
                      <a:endParaRPr lang="fr-FR" sz="1400" dirty="0"/>
                    </a:p>
                  </a:txBody>
                  <a:tcPr/>
                </a:tc>
                <a:tc>
                  <a:txBody>
                    <a:bodyPr/>
                    <a:lstStyle/>
                    <a:p>
                      <a:r>
                        <a:rPr lang="fr-FR" sz="1400" dirty="0" smtClean="0"/>
                        <a:t>No call </a:t>
                      </a:r>
                      <a:r>
                        <a:rPr lang="fr-FR" sz="1400" dirty="0" err="1" smtClean="0"/>
                        <a:t>issued</a:t>
                      </a:r>
                      <a:r>
                        <a:rPr lang="fr-FR" sz="1400" dirty="0" smtClean="0"/>
                        <a:t> </a:t>
                      </a:r>
                      <a:endParaRPr lang="fr-FR" sz="1400" dirty="0"/>
                    </a:p>
                  </a:txBody>
                  <a:tcPr/>
                </a:tc>
                <a:tc>
                  <a:txBody>
                    <a:bodyPr/>
                    <a:lstStyle/>
                    <a:p>
                      <a:r>
                        <a:rPr lang="fr-FR" sz="1400" dirty="0" smtClean="0"/>
                        <a:t>1.5 PM to 2025</a:t>
                      </a:r>
                      <a:endParaRPr lang="fr-FR" sz="14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u="none" strike="noStrike" kern="1200" cap="none" spc="0" normalizeH="0" baseline="0" noProof="0" dirty="0" smtClean="0">
                          <a:ln>
                            <a:noFill/>
                          </a:ln>
                          <a:effectLst/>
                          <a:uLnTx/>
                          <a:uFillTx/>
                        </a:rPr>
                        <a:t>For information</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a:txBody>
                  <a:tcPr/>
                </a:tc>
                <a:extLst>
                  <a:ext uri="{0D108BD9-81ED-4DB2-BD59-A6C34878D82A}">
                    <a16:rowId xmlns:a16="http://schemas.microsoft.com/office/drawing/2014/main" val="1394818151"/>
                  </a:ext>
                </a:extLst>
              </a:tr>
              <a:tr h="515922">
                <a:tc>
                  <a:txBody>
                    <a:bodyPr/>
                    <a:lstStyle/>
                    <a:p>
                      <a:r>
                        <a:rPr lang="fr-FR" sz="1400" dirty="0" smtClean="0"/>
                        <a:t>3</a:t>
                      </a:r>
                      <a:endParaRPr lang="fr-FR" sz="1400" dirty="0"/>
                    </a:p>
                  </a:txBody>
                  <a:tcPr/>
                </a:tc>
                <a:tc>
                  <a:txBody>
                    <a:bodyPr/>
                    <a:lstStyle/>
                    <a:p>
                      <a:r>
                        <a:rPr lang="fr-FR" sz="1400" dirty="0" smtClean="0"/>
                        <a:t>SP-2 </a:t>
                      </a:r>
                      <a:endParaRPr lang="fr-FR" sz="1400" dirty="0"/>
                    </a:p>
                  </a:txBody>
                  <a:tcPr/>
                </a:tc>
                <a:tc>
                  <a:txBody>
                    <a:bodyPr/>
                    <a:lstStyle/>
                    <a:p>
                      <a:r>
                        <a:rPr lang="fr-FR" sz="1400" dirty="0" smtClean="0"/>
                        <a:t>IDAV </a:t>
                      </a:r>
                      <a:endParaRPr lang="fr-FR" sz="14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smtClean="0"/>
                        <a:t>Team </a:t>
                      </a:r>
                      <a:r>
                        <a:rPr lang="fr-FR" sz="1400" dirty="0" err="1" smtClean="0"/>
                        <a:t>already</a:t>
                      </a:r>
                      <a:r>
                        <a:rPr lang="fr-FR" sz="1400" dirty="0" smtClean="0"/>
                        <a:t> </a:t>
                      </a:r>
                      <a:r>
                        <a:rPr lang="fr-FR" sz="1400" dirty="0" err="1" smtClean="0"/>
                        <a:t>fully</a:t>
                      </a:r>
                      <a:r>
                        <a:rPr lang="fr-FR" sz="1400" dirty="0" smtClean="0"/>
                        <a:t> </a:t>
                      </a:r>
                      <a:r>
                        <a:rPr lang="fr-FR" sz="1400" dirty="0" err="1" smtClean="0"/>
                        <a:t>committed</a:t>
                      </a:r>
                      <a:r>
                        <a:rPr lang="fr-FR" sz="1400" dirty="0" smtClean="0"/>
                        <a:t> in 2024</a:t>
                      </a:r>
                      <a:r>
                        <a:rPr lang="fr-FR" sz="1400" baseline="0" dirty="0" smtClean="0"/>
                        <a:t> – </a:t>
                      </a:r>
                      <a:r>
                        <a:rPr lang="fr-FR" sz="1400" baseline="0" dirty="0" err="1" smtClean="0"/>
                        <a:t>expand</a:t>
                      </a:r>
                      <a:r>
                        <a:rPr lang="fr-FR" sz="1400" baseline="0" dirty="0" smtClean="0"/>
                        <a:t> </a:t>
                      </a:r>
                      <a:r>
                        <a:rPr lang="fr-FR" sz="1400" baseline="0" dirty="0" err="1" smtClean="0"/>
                        <a:t>activity</a:t>
                      </a:r>
                      <a:r>
                        <a:rPr lang="fr-FR" sz="1400" baseline="0" dirty="0" smtClean="0"/>
                        <a:t> in 2025</a:t>
                      </a:r>
                      <a:endParaRPr lang="fr-FR" sz="1400" dirty="0" smtClean="0"/>
                    </a:p>
                  </a:txBody>
                  <a:tcPr/>
                </a:tc>
                <a:tc>
                  <a:txBody>
                    <a:bodyPr/>
                    <a:lstStyle/>
                    <a:p>
                      <a:r>
                        <a:rPr lang="fr-FR" sz="1400" dirty="0" smtClean="0"/>
                        <a:t>5.2 PM to 2025</a:t>
                      </a:r>
                      <a:endParaRPr lang="fr-FR" sz="14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u="none" strike="noStrike" kern="1200" cap="none" spc="0" normalizeH="0" baseline="0" noProof="0" dirty="0" smtClean="0">
                          <a:ln>
                            <a:noFill/>
                          </a:ln>
                          <a:effectLst/>
                          <a:uLnTx/>
                          <a:uFillTx/>
                        </a:rPr>
                        <a:t>For information</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a:txBody>
                  <a:tcPr/>
                </a:tc>
                <a:extLst>
                  <a:ext uri="{0D108BD9-81ED-4DB2-BD59-A6C34878D82A}">
                    <a16:rowId xmlns:a16="http://schemas.microsoft.com/office/drawing/2014/main" val="2831987021"/>
                  </a:ext>
                </a:extLst>
              </a:tr>
              <a:tr h="515922">
                <a:tc>
                  <a:txBody>
                    <a:bodyPr/>
                    <a:lstStyle/>
                    <a:p>
                      <a:r>
                        <a:rPr lang="fr-FR" sz="1400" dirty="0" smtClean="0"/>
                        <a:t>4</a:t>
                      </a:r>
                      <a:endParaRPr lang="fr-FR" sz="1400" dirty="0"/>
                    </a:p>
                  </a:txBody>
                  <a:tcPr/>
                </a:tc>
                <a:tc>
                  <a:txBody>
                    <a:bodyPr/>
                    <a:lstStyle/>
                    <a:p>
                      <a:r>
                        <a:rPr lang="fr-FR" sz="1400" dirty="0" smtClean="0"/>
                        <a:t>SP-2 </a:t>
                      </a:r>
                    </a:p>
                    <a:p>
                      <a:endParaRPr lang="fr-FR" sz="1400" dirty="0"/>
                    </a:p>
                  </a:txBody>
                  <a:tcPr/>
                </a:tc>
                <a:tc>
                  <a:txBody>
                    <a:bodyPr/>
                    <a:lstStyle/>
                    <a:p>
                      <a:r>
                        <a:rPr lang="fr-FR" sz="1400" dirty="0" err="1" smtClean="0"/>
                        <a:t>Synthetic</a:t>
                      </a:r>
                      <a:r>
                        <a:rPr lang="fr-FR" sz="1400" baseline="0" dirty="0" smtClean="0"/>
                        <a:t> diagnostic (July 2024 call)</a:t>
                      </a:r>
                      <a:endParaRPr lang="fr-FR" sz="14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smtClean="0"/>
                        <a:t>25.5PM </a:t>
                      </a:r>
                      <a:r>
                        <a:rPr lang="fr-FR" sz="1400" dirty="0" err="1" smtClean="0"/>
                        <a:t>coul</a:t>
                      </a:r>
                      <a:r>
                        <a:rPr lang="fr-FR" sz="1400" baseline="0" dirty="0" err="1" smtClean="0"/>
                        <a:t>d</a:t>
                      </a:r>
                      <a:r>
                        <a:rPr lang="fr-FR" sz="1400" baseline="0" dirty="0" smtClean="0"/>
                        <a:t> not </a:t>
                      </a:r>
                      <a:r>
                        <a:rPr lang="fr-FR" sz="1400" dirty="0" err="1" smtClean="0"/>
                        <a:t>cover</a:t>
                      </a:r>
                      <a:r>
                        <a:rPr lang="fr-FR" sz="1400" dirty="0" smtClean="0"/>
                        <a:t> 5 </a:t>
                      </a:r>
                      <a:r>
                        <a:rPr lang="fr-FR" sz="1400" dirty="0" err="1" smtClean="0"/>
                        <a:t>approved</a:t>
                      </a:r>
                      <a:r>
                        <a:rPr lang="fr-FR" sz="1400" dirty="0" smtClean="0"/>
                        <a:t> </a:t>
                      </a:r>
                      <a:r>
                        <a:rPr lang="fr-FR" sz="1400" dirty="0" err="1" smtClean="0"/>
                        <a:t>proposals</a:t>
                      </a:r>
                      <a:r>
                        <a:rPr lang="fr-FR" sz="1400" baseline="0" dirty="0" smtClean="0"/>
                        <a:t> (51 PM </a:t>
                      </a:r>
                      <a:r>
                        <a:rPr lang="fr-FR" sz="1400" baseline="0" dirty="0" err="1" smtClean="0"/>
                        <a:t>requested</a:t>
                      </a:r>
                      <a:r>
                        <a:rPr lang="fr-FR" sz="1400" baseline="0" dirty="0" smtClean="0"/>
                        <a:t> down 42.5PM) </a:t>
                      </a:r>
                      <a:endParaRPr lang="fr-FR" sz="1400" dirty="0" smtClean="0"/>
                    </a:p>
                  </a:txBody>
                  <a:tcPr/>
                </a:tc>
                <a:tc>
                  <a:txBody>
                    <a:bodyPr/>
                    <a:lstStyle/>
                    <a:p>
                      <a:r>
                        <a:rPr lang="fr-FR" sz="1400" dirty="0" err="1" smtClean="0"/>
                        <a:t>Increase</a:t>
                      </a:r>
                      <a:r>
                        <a:rPr lang="fr-FR" sz="1400" baseline="0" dirty="0" smtClean="0"/>
                        <a:t> of </a:t>
                      </a:r>
                      <a:r>
                        <a:rPr lang="fr-FR" sz="1400" dirty="0" smtClean="0"/>
                        <a:t> 8 PM + 8</a:t>
                      </a:r>
                      <a:r>
                        <a:rPr lang="fr-FR" sz="1400" baseline="0" dirty="0" smtClean="0"/>
                        <a:t> </a:t>
                      </a:r>
                      <a:r>
                        <a:rPr lang="fr-FR" sz="1400" dirty="0" smtClean="0"/>
                        <a:t>PM EPFL in 2025 (</a:t>
                      </a:r>
                      <a:r>
                        <a:rPr lang="fr-FR" sz="1400" dirty="0" err="1" smtClean="0"/>
                        <a:t>within</a:t>
                      </a:r>
                      <a:r>
                        <a:rPr lang="fr-FR" sz="1400" dirty="0" smtClean="0"/>
                        <a:t> </a:t>
                      </a:r>
                      <a:r>
                        <a:rPr lang="fr-FR" sz="1400" dirty="0" err="1" smtClean="0"/>
                        <a:t>PrIO</a:t>
                      </a:r>
                      <a:r>
                        <a:rPr lang="fr-FR" sz="1400" baseline="0" dirty="0" smtClean="0"/>
                        <a:t> budget) </a:t>
                      </a:r>
                      <a:endParaRPr lang="fr-FR" sz="14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u="none" strike="noStrike" kern="1200" cap="none" spc="0" normalizeH="0" baseline="0" noProof="0" dirty="0" smtClean="0">
                          <a:ln>
                            <a:noFill/>
                          </a:ln>
                          <a:effectLst/>
                          <a:uLnTx/>
                          <a:uFillTx/>
                        </a:rPr>
                        <a:t>For information</a:t>
                      </a:r>
                      <a:endParaRPr kumimoji="0" lang="fr-FR" sz="1400" b="0" i="0" u="none" strike="noStrike" kern="1200" cap="none" spc="0" normalizeH="0" baseline="0" noProof="0" dirty="0" smtClean="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439978856"/>
                  </a:ext>
                </a:extLst>
              </a:tr>
              <a:tr h="471467">
                <a:tc>
                  <a:txBody>
                    <a:bodyPr/>
                    <a:lstStyle/>
                    <a:p>
                      <a:r>
                        <a:rPr lang="fr-FR" sz="1400" dirty="0" smtClean="0"/>
                        <a:t>5</a:t>
                      </a:r>
                      <a:endParaRPr lang="fr-FR" sz="1400" dirty="0"/>
                    </a:p>
                  </a:txBody>
                  <a:tcPr/>
                </a:tc>
                <a:tc>
                  <a:txBody>
                    <a:bodyPr/>
                    <a:lstStyle/>
                    <a:p>
                      <a:r>
                        <a:rPr lang="fr-FR" sz="1400" dirty="0" smtClean="0"/>
                        <a:t>SP-3 </a:t>
                      </a:r>
                      <a:endParaRPr lang="fr-FR" sz="1400" dirty="0"/>
                    </a:p>
                  </a:txBody>
                  <a:tcPr/>
                </a:tc>
                <a:tc>
                  <a:txBody>
                    <a:bodyPr/>
                    <a:lstStyle/>
                    <a:p>
                      <a:r>
                        <a:rPr lang="fr-FR" sz="1400" kern="1200" dirty="0" smtClean="0">
                          <a:effectLst/>
                        </a:rPr>
                        <a:t>Support to ITER </a:t>
                      </a:r>
                      <a:r>
                        <a:rPr lang="fr-FR" sz="1400" kern="1200" dirty="0" err="1" smtClean="0">
                          <a:effectLst/>
                        </a:rPr>
                        <a:t>operation</a:t>
                      </a:r>
                      <a:r>
                        <a:rPr lang="fr-FR" sz="1400" kern="1200" dirty="0" smtClean="0">
                          <a:effectLst/>
                        </a:rPr>
                        <a:t> and session </a:t>
                      </a:r>
                      <a:r>
                        <a:rPr lang="fr-FR" sz="1400" kern="1200" dirty="0" err="1" smtClean="0">
                          <a:effectLst/>
                        </a:rPr>
                        <a:t>leading</a:t>
                      </a:r>
                      <a:r>
                        <a:rPr lang="fr-FR" sz="1400" kern="1200" dirty="0" smtClean="0">
                          <a:effectLst/>
                        </a:rPr>
                        <a:t> courses</a:t>
                      </a:r>
                      <a:endParaRPr lang="fr-FR" sz="14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smtClean="0"/>
                        <a:t>Activity in </a:t>
                      </a:r>
                      <a:r>
                        <a:rPr lang="fr-FR" sz="1400" dirty="0" err="1" smtClean="0"/>
                        <a:t>delay</a:t>
                      </a:r>
                      <a:r>
                        <a:rPr lang="fr-FR" sz="1400" dirty="0" smtClean="0"/>
                        <a:t> due to </a:t>
                      </a:r>
                      <a:r>
                        <a:rPr lang="fr-FR" sz="1400" dirty="0" err="1" smtClean="0"/>
                        <a:t>committment</a:t>
                      </a:r>
                      <a:r>
                        <a:rPr lang="fr-FR" sz="1400" dirty="0" smtClean="0"/>
                        <a:t> of the SP-3 </a:t>
                      </a:r>
                      <a:r>
                        <a:rPr lang="fr-FR" sz="1400" dirty="0" err="1" smtClean="0"/>
                        <a:t>coordinator</a:t>
                      </a:r>
                      <a:r>
                        <a:rPr lang="fr-FR" sz="1400" dirty="0" smtClean="0"/>
                        <a:t> </a:t>
                      </a:r>
                      <a:r>
                        <a:rPr lang="fr-FR" sz="1400" dirty="0" err="1" smtClean="0"/>
                        <a:t>into</a:t>
                      </a:r>
                      <a:r>
                        <a:rPr lang="fr-FR" sz="1400" dirty="0" smtClean="0"/>
                        <a:t> </a:t>
                      </a:r>
                      <a:r>
                        <a:rPr lang="fr-FR" sz="1400" dirty="0" err="1" smtClean="0"/>
                        <a:t>other</a:t>
                      </a:r>
                      <a:r>
                        <a:rPr lang="fr-FR" sz="1400" baseline="0" dirty="0" smtClean="0"/>
                        <a:t> </a:t>
                      </a:r>
                      <a:r>
                        <a:rPr lang="fr-FR" sz="1400" baseline="0" dirty="0" err="1" smtClean="0"/>
                        <a:t>duties</a:t>
                      </a:r>
                      <a:endParaRPr lang="fr-FR" sz="1400" dirty="0"/>
                    </a:p>
                  </a:txBody>
                  <a:tcPr/>
                </a:tc>
                <a:tc>
                  <a:txBody>
                    <a:bodyPr/>
                    <a:lstStyle/>
                    <a:p>
                      <a:r>
                        <a:rPr lang="fr-FR" sz="1400" dirty="0" smtClean="0"/>
                        <a:t>12 PM</a:t>
                      </a:r>
                      <a:r>
                        <a:rPr lang="fr-FR" sz="1400" baseline="0" dirty="0" smtClean="0"/>
                        <a:t> NA + 1 PM EPFL to 2025</a:t>
                      </a:r>
                      <a:endParaRPr lang="fr-FR" sz="1400" dirty="0"/>
                    </a:p>
                  </a:txBody>
                  <a:tcPr/>
                </a:tc>
                <a:tc>
                  <a:txBody>
                    <a:bodyPr/>
                    <a:lstStyle/>
                    <a:p>
                      <a:r>
                        <a:rPr lang="fr-FR" sz="1400" smtClean="0"/>
                        <a:t>For information</a:t>
                      </a:r>
                      <a:endParaRPr lang="fr-FR" sz="1400" dirty="0" smtClean="0"/>
                    </a:p>
                  </a:txBody>
                  <a:tcPr/>
                </a:tc>
                <a:extLst>
                  <a:ext uri="{0D108BD9-81ED-4DB2-BD59-A6C34878D82A}">
                    <a16:rowId xmlns:a16="http://schemas.microsoft.com/office/drawing/2014/main" val="1606391801"/>
                  </a:ext>
                </a:extLst>
              </a:tr>
              <a:tr h="728360">
                <a:tc>
                  <a:txBody>
                    <a:bodyPr/>
                    <a:lstStyle/>
                    <a:p>
                      <a:r>
                        <a:rPr lang="fr-FR" sz="1400" dirty="0" smtClean="0">
                          <a:solidFill>
                            <a:srgbClr val="FF0000"/>
                          </a:solidFill>
                        </a:rPr>
                        <a:t>6</a:t>
                      </a:r>
                      <a:endParaRPr lang="fr-FR" sz="1400" dirty="0">
                        <a:solidFill>
                          <a:srgbClr val="FF0000"/>
                        </a:solidFill>
                      </a:endParaRPr>
                    </a:p>
                  </a:txBody>
                  <a:tcPr/>
                </a:tc>
                <a:tc>
                  <a:txBody>
                    <a:bodyPr/>
                    <a:lstStyle/>
                    <a:p>
                      <a:r>
                        <a:rPr lang="fr-FR" sz="1400" dirty="0" smtClean="0">
                          <a:solidFill>
                            <a:srgbClr val="FF0000"/>
                          </a:solidFill>
                        </a:rPr>
                        <a:t>SP-4 </a:t>
                      </a:r>
                      <a:endParaRPr lang="fr-FR" sz="1400" dirty="0">
                        <a:solidFill>
                          <a:srgbClr val="FF0000"/>
                        </a:solidFill>
                      </a:endParaRPr>
                    </a:p>
                  </a:txBody>
                  <a:tcPr/>
                </a:tc>
                <a:tc>
                  <a:txBody>
                    <a:bodyPr/>
                    <a:lstStyle/>
                    <a:p>
                      <a:r>
                        <a:rPr lang="en-US" sz="1400" dirty="0" smtClean="0">
                          <a:solidFill>
                            <a:srgbClr val="FF0000"/>
                          </a:solidFill>
                        </a:rPr>
                        <a:t>ELISE:</a:t>
                      </a:r>
                      <a:r>
                        <a:rPr lang="en-US" sz="1400" baseline="0" dirty="0" smtClean="0">
                          <a:solidFill>
                            <a:srgbClr val="FF0000"/>
                          </a:solidFill>
                        </a:rPr>
                        <a:t> </a:t>
                      </a:r>
                      <a:r>
                        <a:rPr lang="en-US" sz="1400" dirty="0" smtClean="0">
                          <a:solidFill>
                            <a:srgbClr val="FF0000"/>
                          </a:solidFill>
                        </a:rPr>
                        <a:t>Replace two 180 kW amplifier tube RF generators by 200kW solid-state generators</a:t>
                      </a:r>
                      <a:endParaRPr lang="fr-FR" sz="1400" dirty="0">
                        <a:solidFill>
                          <a:srgbClr val="FF0000"/>
                        </a:solidFill>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smtClean="0">
                          <a:solidFill>
                            <a:srgbClr val="FF0000"/>
                          </a:solidFill>
                        </a:rPr>
                        <a:t>For reliable high power long pulse operation (loss in matching conditions)</a:t>
                      </a:r>
                      <a:endParaRPr lang="fr-FR" sz="1400" dirty="0">
                        <a:solidFill>
                          <a:srgbClr val="FF0000"/>
                        </a:solidFill>
                      </a:endParaRPr>
                    </a:p>
                  </a:txBody>
                  <a:tcPr/>
                </a:tc>
                <a:tc>
                  <a:txBody>
                    <a:bodyPr/>
                    <a:lstStyle/>
                    <a:p>
                      <a:r>
                        <a:rPr lang="fr-FR" sz="1400" dirty="0" smtClean="0">
                          <a:solidFill>
                            <a:srgbClr val="FF0000"/>
                          </a:solidFill>
                        </a:rPr>
                        <a:t>800 K€</a:t>
                      </a:r>
                      <a:r>
                        <a:rPr lang="fr-FR" sz="1400" baseline="0" dirty="0" smtClean="0">
                          <a:solidFill>
                            <a:srgbClr val="FF0000"/>
                          </a:solidFill>
                        </a:rPr>
                        <a:t> HW</a:t>
                      </a:r>
                      <a:r>
                        <a:rPr lang="fr-FR" sz="1400" dirty="0" smtClean="0">
                          <a:solidFill>
                            <a:srgbClr val="FF0000"/>
                          </a:solidFill>
                        </a:rPr>
                        <a:t> </a:t>
                      </a:r>
                      <a:r>
                        <a:rPr lang="fr-FR" sz="1400" dirty="0" err="1" smtClean="0">
                          <a:solidFill>
                            <a:srgbClr val="FF0000"/>
                          </a:solidFill>
                        </a:rPr>
                        <a:t>depreciation</a:t>
                      </a:r>
                      <a:r>
                        <a:rPr lang="fr-FR" sz="1400" dirty="0" smtClean="0">
                          <a:solidFill>
                            <a:srgbClr val="FF0000"/>
                          </a:solidFill>
                        </a:rPr>
                        <a:t> over 2 </a:t>
                      </a:r>
                      <a:r>
                        <a:rPr lang="fr-FR" sz="1400" dirty="0" err="1" smtClean="0">
                          <a:solidFill>
                            <a:srgbClr val="FF0000"/>
                          </a:solidFill>
                        </a:rPr>
                        <a:t>years</a:t>
                      </a:r>
                      <a:r>
                        <a:rPr lang="fr-FR" sz="1400" dirty="0" smtClean="0">
                          <a:solidFill>
                            <a:srgbClr val="FF0000"/>
                          </a:solidFill>
                        </a:rPr>
                        <a:t> 2026</a:t>
                      </a:r>
                      <a:r>
                        <a:rPr lang="fr-FR" sz="1400" baseline="0" dirty="0" smtClean="0">
                          <a:solidFill>
                            <a:srgbClr val="FF0000"/>
                          </a:solidFill>
                        </a:rPr>
                        <a:t> and </a:t>
                      </a:r>
                      <a:r>
                        <a:rPr lang="fr-FR" sz="1400" dirty="0" smtClean="0">
                          <a:solidFill>
                            <a:srgbClr val="FF0000"/>
                          </a:solidFill>
                        </a:rPr>
                        <a:t>2027  </a:t>
                      </a:r>
                      <a:endParaRPr lang="fr-FR" sz="1400" dirty="0">
                        <a:solidFill>
                          <a:srgbClr val="FF0000"/>
                        </a:solidFill>
                      </a:endParaRPr>
                    </a:p>
                  </a:txBody>
                  <a:tcPr/>
                </a:tc>
                <a:tc>
                  <a:txBody>
                    <a:bodyPr/>
                    <a:lstStyle/>
                    <a:p>
                      <a:r>
                        <a:rPr lang="fr-FR" sz="1400" baseline="0" dirty="0" smtClean="0">
                          <a:solidFill>
                            <a:srgbClr val="FF0000"/>
                          </a:solidFill>
                        </a:rPr>
                        <a:t>NBTF agreement to </a:t>
                      </a:r>
                      <a:r>
                        <a:rPr lang="fr-FR" sz="1400" baseline="0" dirty="0" err="1" smtClean="0">
                          <a:solidFill>
                            <a:srgbClr val="FF0000"/>
                          </a:solidFill>
                        </a:rPr>
                        <a:t>be</a:t>
                      </a:r>
                      <a:r>
                        <a:rPr lang="fr-FR" sz="1400" baseline="0" dirty="0" smtClean="0">
                          <a:solidFill>
                            <a:srgbClr val="FF0000"/>
                          </a:solidFill>
                        </a:rPr>
                        <a:t> </a:t>
                      </a:r>
                      <a:r>
                        <a:rPr lang="fr-FR" sz="1400" baseline="0" dirty="0" err="1" smtClean="0">
                          <a:solidFill>
                            <a:srgbClr val="FF0000"/>
                          </a:solidFill>
                        </a:rPr>
                        <a:t>renewed</a:t>
                      </a:r>
                      <a:endParaRPr lang="fr-FR" sz="1400" dirty="0" smtClean="0">
                        <a:solidFill>
                          <a:srgbClr val="FF0000"/>
                        </a:solidFill>
                      </a:endParaRPr>
                    </a:p>
                  </a:txBody>
                  <a:tcPr/>
                </a:tc>
                <a:extLst>
                  <a:ext uri="{0D108BD9-81ED-4DB2-BD59-A6C34878D82A}">
                    <a16:rowId xmlns:a16="http://schemas.microsoft.com/office/drawing/2014/main" val="3224260525"/>
                  </a:ext>
                </a:extLst>
              </a:tr>
              <a:tr h="728360">
                <a:tc>
                  <a:txBody>
                    <a:bodyPr/>
                    <a:lstStyle/>
                    <a:p>
                      <a:r>
                        <a:rPr lang="fr-FR" sz="1400" dirty="0" smtClean="0"/>
                        <a:t>7</a:t>
                      </a:r>
                      <a:endParaRPr lang="fr-FR" sz="1400" dirty="0"/>
                    </a:p>
                  </a:txBody>
                  <a:tcPr/>
                </a:tc>
                <a:tc>
                  <a:txBody>
                    <a:bodyPr/>
                    <a:lstStyle/>
                    <a:p>
                      <a:r>
                        <a:rPr lang="fr-FR" sz="1400" dirty="0" smtClean="0"/>
                        <a:t>SP-4</a:t>
                      </a:r>
                      <a:endParaRPr lang="fr-FR" sz="1400" dirty="0"/>
                    </a:p>
                  </a:txBody>
                  <a:tcPr/>
                </a:tc>
                <a:tc>
                  <a:txBody>
                    <a:bodyPr/>
                    <a:lstStyle/>
                    <a:p>
                      <a:r>
                        <a:rPr lang="fr-FR" sz="1400" dirty="0" smtClean="0"/>
                        <a:t>ELISE/ NBTF </a:t>
                      </a:r>
                      <a:r>
                        <a:rPr lang="fr-FR" sz="1400" dirty="0" err="1" smtClean="0"/>
                        <a:t>secondees</a:t>
                      </a:r>
                      <a:r>
                        <a:rPr lang="fr-FR" sz="1400" dirty="0" smtClean="0"/>
                        <a:t> </a:t>
                      </a:r>
                      <a:endParaRPr lang="fr-FR" sz="14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baseline="0" dirty="0" err="1" smtClean="0"/>
                        <a:t>Secondee</a:t>
                      </a:r>
                      <a:r>
                        <a:rPr lang="fr-FR" sz="1400" baseline="0" dirty="0" smtClean="0"/>
                        <a:t> </a:t>
                      </a:r>
                      <a:r>
                        <a:rPr lang="fr-FR" sz="1400" baseline="0" dirty="0" err="1" smtClean="0"/>
                        <a:t>left</a:t>
                      </a:r>
                      <a:r>
                        <a:rPr lang="fr-FR" sz="1400" baseline="0" dirty="0" smtClean="0"/>
                        <a:t> </a:t>
                      </a:r>
                      <a:r>
                        <a:rPr lang="fr-FR" sz="1400" baseline="0" dirty="0" err="1" smtClean="0"/>
                        <a:t>departure</a:t>
                      </a:r>
                      <a:r>
                        <a:rPr lang="fr-FR" sz="1400" baseline="0" dirty="0" smtClean="0"/>
                        <a:t> in May 2024. </a:t>
                      </a:r>
                      <a:r>
                        <a:rPr lang="fr-FR" sz="1400" dirty="0" err="1" smtClean="0"/>
                        <a:t>Only</a:t>
                      </a:r>
                      <a:r>
                        <a:rPr lang="fr-FR" sz="1400" dirty="0" smtClean="0"/>
                        <a:t> 1 open position to </a:t>
                      </a:r>
                      <a:r>
                        <a:rPr lang="fr-FR" sz="1400" dirty="0" err="1" smtClean="0"/>
                        <a:t>be</a:t>
                      </a:r>
                      <a:r>
                        <a:rPr lang="fr-FR" sz="1400" dirty="0" smtClean="0"/>
                        <a:t> </a:t>
                      </a:r>
                      <a:r>
                        <a:rPr lang="fr-FR" sz="1400" dirty="0" err="1" smtClean="0"/>
                        <a:t>filled</a:t>
                      </a:r>
                      <a:r>
                        <a:rPr lang="fr-FR" sz="1400" dirty="0" smtClean="0"/>
                        <a:t>(</a:t>
                      </a:r>
                      <a:r>
                        <a:rPr lang="fr-FR" sz="1400" dirty="0" err="1" smtClean="0"/>
                        <a:t>pending</a:t>
                      </a:r>
                      <a:r>
                        <a:rPr lang="fr-FR" sz="1400" dirty="0" smtClean="0"/>
                        <a:t> interview)</a:t>
                      </a:r>
                      <a:r>
                        <a:rPr lang="fr-FR" sz="1400" baseline="0" dirty="0" smtClean="0"/>
                        <a:t> </a:t>
                      </a:r>
                      <a:endParaRPr lang="fr-FR"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err="1" smtClean="0"/>
                        <a:t>starting</a:t>
                      </a:r>
                      <a:r>
                        <a:rPr lang="fr-FR" sz="1400" dirty="0" smtClean="0"/>
                        <a:t> 1st </a:t>
                      </a:r>
                      <a:r>
                        <a:rPr lang="fr-FR" sz="1400" dirty="0" err="1" smtClean="0"/>
                        <a:t>Nov</a:t>
                      </a:r>
                      <a:r>
                        <a:rPr lang="fr-FR" sz="1400" dirty="0" smtClean="0"/>
                        <a:t> 2024</a:t>
                      </a:r>
                    </a:p>
                  </a:txBody>
                  <a:tcPr/>
                </a:tc>
                <a:tc>
                  <a:txBody>
                    <a:bodyPr/>
                    <a:lstStyle/>
                    <a:p>
                      <a:r>
                        <a:rPr lang="fr-FR" sz="1400" dirty="0" smtClean="0"/>
                        <a:t>5 PM MPG in 2024</a:t>
                      </a:r>
                      <a:r>
                        <a:rPr lang="fr-FR" sz="1400" baseline="0" dirty="0" smtClean="0"/>
                        <a:t> </a:t>
                      </a:r>
                      <a:r>
                        <a:rPr lang="fr-FR" sz="1400" dirty="0" smtClean="0"/>
                        <a:t>to </a:t>
                      </a:r>
                      <a:r>
                        <a:rPr lang="fr-FR" sz="1400" dirty="0" err="1" smtClean="0"/>
                        <a:t>be</a:t>
                      </a:r>
                      <a:r>
                        <a:rPr lang="fr-FR" sz="1400" dirty="0" smtClean="0"/>
                        <a:t> </a:t>
                      </a:r>
                      <a:r>
                        <a:rPr lang="fr-FR" sz="1400" dirty="0" err="1" smtClean="0"/>
                        <a:t>released</a:t>
                      </a:r>
                      <a:endParaRPr lang="fr-FR" sz="1400" dirty="0" smtClean="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u="none" strike="noStrike" kern="1200" cap="none" spc="0" normalizeH="0" baseline="0" noProof="0" smtClean="0">
                          <a:ln>
                            <a:noFill/>
                          </a:ln>
                          <a:effectLst/>
                          <a:uLnTx/>
                          <a:uFillTx/>
                        </a:rPr>
                        <a:t>For information</a:t>
                      </a:r>
                      <a:endParaRPr kumimoji="0" lang="fr-FR" sz="1400" b="0" i="0" u="none" strike="noStrike" kern="1200" cap="none" spc="0" normalizeH="0" baseline="0" noProof="0" dirty="0" smtClean="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2805605568"/>
                  </a:ext>
                </a:extLst>
              </a:tr>
              <a:tr h="728360">
                <a:tc>
                  <a:txBody>
                    <a:bodyPr/>
                    <a:lstStyle/>
                    <a:p>
                      <a:r>
                        <a:rPr lang="fr-FR" sz="1400" dirty="0" smtClean="0"/>
                        <a:t>8</a:t>
                      </a:r>
                      <a:endParaRPr lang="fr-FR" sz="1400" dirty="0"/>
                    </a:p>
                  </a:txBody>
                  <a:tcPr/>
                </a:tc>
                <a:tc>
                  <a:txBody>
                    <a:bodyPr/>
                    <a:lstStyle/>
                    <a:p>
                      <a:r>
                        <a:rPr lang="fr-FR" sz="1400" kern="1200" dirty="0" smtClean="0"/>
                        <a:t>SP-4</a:t>
                      </a:r>
                      <a:endParaRPr lang="fr-FR" sz="1400" kern="1200" dirty="0">
                        <a:solidFill>
                          <a:schemeClr val="dk1"/>
                        </a:solidFill>
                        <a:latin typeface="+mn-lt"/>
                        <a:ea typeface="+mn-ea"/>
                        <a:cs typeface="+mn-cs"/>
                      </a:endParaRPr>
                    </a:p>
                  </a:txBody>
                  <a:tcPr/>
                </a:tc>
                <a:tc>
                  <a:txBody>
                    <a:bodyPr/>
                    <a:lstStyle/>
                    <a:p>
                      <a:r>
                        <a:rPr lang="fr-FR" sz="1400" dirty="0" smtClean="0"/>
                        <a:t>ELISE/ NBTF </a:t>
                      </a:r>
                      <a:r>
                        <a:rPr lang="fr-FR" sz="1400" dirty="0" err="1" smtClean="0"/>
                        <a:t>secondees</a:t>
                      </a:r>
                      <a:r>
                        <a:rPr lang="fr-FR" sz="1400" dirty="0" smtClean="0"/>
                        <a:t> </a:t>
                      </a:r>
                      <a:endParaRPr lang="fr-FR" sz="1400" dirty="0"/>
                    </a:p>
                  </a:txBody>
                  <a:tcPr/>
                </a:tc>
                <a:tc>
                  <a:txBody>
                    <a:bodyPr/>
                    <a:lstStyle/>
                    <a:p>
                      <a:r>
                        <a:rPr lang="fr-FR" sz="1400" dirty="0" smtClean="0"/>
                        <a:t>Not </a:t>
                      </a:r>
                      <a:r>
                        <a:rPr lang="fr-FR" sz="1400" dirty="0" err="1" smtClean="0"/>
                        <a:t>used</a:t>
                      </a:r>
                      <a:r>
                        <a:rPr lang="fr-FR" sz="1400" dirty="0" smtClean="0"/>
                        <a:t> EPFL</a:t>
                      </a:r>
                      <a:r>
                        <a:rPr lang="fr-FR" sz="1400" baseline="0" dirty="0" smtClean="0"/>
                        <a:t> </a:t>
                      </a:r>
                      <a:r>
                        <a:rPr lang="fr-FR" sz="1400" dirty="0" err="1" smtClean="0"/>
                        <a:t>resources</a:t>
                      </a:r>
                      <a:r>
                        <a:rPr lang="fr-FR" sz="1400" dirty="0" smtClean="0"/>
                        <a:t> (2</a:t>
                      </a:r>
                      <a:r>
                        <a:rPr lang="fr-FR" sz="1400" baseline="30000" dirty="0" smtClean="0"/>
                        <a:t>nd</a:t>
                      </a:r>
                      <a:r>
                        <a:rPr lang="fr-FR" sz="1400" dirty="0" smtClean="0"/>
                        <a:t> EPFL </a:t>
                      </a:r>
                      <a:r>
                        <a:rPr lang="fr-FR" sz="1400" dirty="0" err="1" smtClean="0"/>
                        <a:t>secondee</a:t>
                      </a:r>
                      <a:r>
                        <a:rPr lang="fr-FR" sz="1400" dirty="0" smtClean="0"/>
                        <a:t> </a:t>
                      </a:r>
                      <a:r>
                        <a:rPr lang="fr-FR" sz="1400" dirty="0" err="1" smtClean="0"/>
                        <a:t>left</a:t>
                      </a:r>
                      <a:r>
                        <a:rPr lang="fr-FR" sz="1400" dirty="0" smtClean="0"/>
                        <a:t>) </a:t>
                      </a:r>
                      <a:endParaRPr lang="fr-FR" sz="1400" dirty="0"/>
                    </a:p>
                  </a:txBody>
                  <a:tcPr/>
                </a:tc>
                <a:tc>
                  <a:txBody>
                    <a:bodyPr/>
                    <a:lstStyle/>
                    <a:p>
                      <a:r>
                        <a:rPr lang="fr-FR" sz="1400" dirty="0" smtClean="0"/>
                        <a:t>20.45 PM</a:t>
                      </a:r>
                      <a:r>
                        <a:rPr lang="fr-FR" sz="1400" baseline="0" dirty="0" smtClean="0"/>
                        <a:t> </a:t>
                      </a:r>
                      <a:r>
                        <a:rPr lang="fr-FR" sz="1400" dirty="0" smtClean="0"/>
                        <a:t>EPFL :</a:t>
                      </a:r>
                      <a:r>
                        <a:rPr lang="fr-FR" sz="1400" baseline="0" dirty="0" smtClean="0"/>
                        <a:t> </a:t>
                      </a:r>
                      <a:r>
                        <a:rPr lang="fr-FR" sz="1400" b="1" baseline="0" dirty="0" smtClean="0">
                          <a:solidFill>
                            <a:srgbClr val="00B050"/>
                          </a:solidFill>
                        </a:rPr>
                        <a:t>8PM to SP-2 2025 </a:t>
                      </a:r>
                      <a:r>
                        <a:rPr lang="fr-FR" sz="1400" baseline="0" dirty="0" smtClean="0"/>
                        <a:t>(</a:t>
                      </a:r>
                      <a:r>
                        <a:rPr lang="fr-FR" sz="1400" baseline="0" dirty="0" err="1" smtClean="0"/>
                        <a:t>synthetic</a:t>
                      </a:r>
                      <a:r>
                        <a:rPr lang="fr-FR" sz="1400" baseline="0" dirty="0" smtClean="0"/>
                        <a:t> </a:t>
                      </a:r>
                      <a:r>
                        <a:rPr lang="fr-FR" sz="1400" baseline="0" dirty="0" err="1" smtClean="0"/>
                        <a:t>diag</a:t>
                      </a:r>
                      <a:r>
                        <a:rPr lang="fr-FR" sz="1400" baseline="0" dirty="0" smtClean="0"/>
                        <a:t> call),  12.45 PM +</a:t>
                      </a:r>
                      <a:endParaRPr lang="fr-FR" sz="1400" dirty="0" smtClean="0"/>
                    </a:p>
                    <a:p>
                      <a:r>
                        <a:rPr lang="fr-FR" sz="1400" dirty="0" smtClean="0"/>
                        <a:t>200k€</a:t>
                      </a:r>
                      <a:r>
                        <a:rPr lang="fr-FR" sz="1400" baseline="0" dirty="0" smtClean="0"/>
                        <a:t> secondement </a:t>
                      </a:r>
                      <a:r>
                        <a:rPr lang="fr-FR" sz="1400" dirty="0" smtClean="0"/>
                        <a:t>to </a:t>
                      </a:r>
                      <a:r>
                        <a:rPr lang="fr-FR" sz="1400" dirty="0" err="1" smtClean="0"/>
                        <a:t>be</a:t>
                      </a:r>
                      <a:r>
                        <a:rPr lang="fr-FR" sz="1400" dirty="0" smtClean="0"/>
                        <a:t> </a:t>
                      </a:r>
                      <a:r>
                        <a:rPr lang="fr-FR" sz="1400" dirty="0" err="1" smtClean="0"/>
                        <a:t>released</a:t>
                      </a:r>
                      <a:r>
                        <a:rPr lang="fr-FR" sz="1400" dirty="0" smtClean="0"/>
                        <a:t> </a:t>
                      </a:r>
                      <a:endParaRPr lang="fr-FR" sz="14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400" u="none" strike="noStrike" kern="1200" cap="none" spc="0" normalizeH="0" baseline="0" noProof="0" smtClean="0">
                          <a:ln>
                            <a:noFill/>
                          </a:ln>
                          <a:effectLst/>
                          <a:uLnTx/>
                          <a:uFillTx/>
                        </a:rPr>
                        <a:t>For information</a:t>
                      </a:r>
                      <a:endParaRPr kumimoji="0" lang="fr-FR" sz="1400" b="0" i="0" u="none" strike="noStrike" kern="1200" cap="none" spc="0" normalizeH="0" baseline="0" noProof="0" dirty="0" smtClean="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821833214"/>
                  </a:ext>
                </a:extLst>
              </a:tr>
              <a:tr h="728360">
                <a:tc>
                  <a:txBody>
                    <a:bodyPr/>
                    <a:lstStyle/>
                    <a:p>
                      <a:r>
                        <a:rPr lang="fr-FR" sz="1400" dirty="0" smtClean="0"/>
                        <a:t>9</a:t>
                      </a:r>
                      <a:endParaRPr lang="fr-FR" sz="1400" dirty="0"/>
                    </a:p>
                  </a:txBody>
                  <a:tcPr/>
                </a:tc>
                <a:tc>
                  <a:txBody>
                    <a:bodyPr/>
                    <a:lstStyle/>
                    <a:p>
                      <a:r>
                        <a:rPr lang="fr-FR" sz="1400" dirty="0" smtClean="0"/>
                        <a:t>SP-5 </a:t>
                      </a:r>
                      <a:endParaRPr lang="fr-FR" sz="1400" dirty="0"/>
                    </a:p>
                  </a:txBody>
                  <a:tcPr/>
                </a:tc>
                <a:tc>
                  <a:txBody>
                    <a:bodyPr/>
                    <a:lstStyle/>
                    <a:p>
                      <a:r>
                        <a:rPr lang="en-US" sz="1400" kern="1200" dirty="0" smtClean="0">
                          <a:effectLst/>
                        </a:rPr>
                        <a:t>Neutronics code development &amp; validation in support to ITER new baseline </a:t>
                      </a:r>
                      <a:endParaRPr lang="fr-FR" sz="14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smtClean="0"/>
                        <a:t>Team </a:t>
                      </a:r>
                      <a:r>
                        <a:rPr lang="fr-FR" sz="1400" dirty="0" err="1" smtClean="0"/>
                        <a:t>already</a:t>
                      </a:r>
                      <a:r>
                        <a:rPr lang="fr-FR" sz="1400" dirty="0" smtClean="0"/>
                        <a:t> </a:t>
                      </a:r>
                      <a:r>
                        <a:rPr lang="fr-FR" sz="1400" dirty="0" err="1" smtClean="0"/>
                        <a:t>fully</a:t>
                      </a:r>
                      <a:r>
                        <a:rPr lang="fr-FR" sz="1400" dirty="0" smtClean="0"/>
                        <a:t> </a:t>
                      </a:r>
                      <a:r>
                        <a:rPr lang="fr-FR" sz="1400" dirty="0" err="1" smtClean="0"/>
                        <a:t>committed</a:t>
                      </a:r>
                      <a:r>
                        <a:rPr lang="fr-FR" sz="1400" dirty="0" smtClean="0"/>
                        <a:t> in 2024</a:t>
                      </a:r>
                      <a:r>
                        <a:rPr lang="fr-FR" sz="1400" baseline="0" dirty="0" smtClean="0"/>
                        <a:t> – </a:t>
                      </a:r>
                      <a:r>
                        <a:rPr lang="fr-FR" sz="1400" baseline="0" dirty="0" err="1" smtClean="0"/>
                        <a:t>expand</a:t>
                      </a:r>
                      <a:r>
                        <a:rPr lang="fr-FR" sz="1400" baseline="0" dirty="0" smtClean="0"/>
                        <a:t> </a:t>
                      </a:r>
                      <a:r>
                        <a:rPr lang="fr-FR" sz="1400" baseline="0" dirty="0" err="1" smtClean="0"/>
                        <a:t>activity</a:t>
                      </a:r>
                      <a:r>
                        <a:rPr lang="fr-FR" sz="1400" baseline="0" dirty="0" smtClean="0"/>
                        <a:t> in 2025</a:t>
                      </a:r>
                      <a:endParaRPr lang="fr-FR" sz="1400" dirty="0" smtClean="0"/>
                    </a:p>
                    <a:p>
                      <a:endParaRPr lang="fr-FR" sz="1400" dirty="0"/>
                    </a:p>
                  </a:txBody>
                  <a:tcPr/>
                </a:tc>
                <a:tc>
                  <a:txBody>
                    <a:bodyPr/>
                    <a:lstStyle/>
                    <a:p>
                      <a:r>
                        <a:rPr lang="fr-FR" sz="1400" b="1" dirty="0" smtClean="0">
                          <a:solidFill>
                            <a:srgbClr val="00B050"/>
                          </a:solidFill>
                        </a:rPr>
                        <a:t>8PM </a:t>
                      </a:r>
                      <a:r>
                        <a:rPr lang="en-GB" sz="1400" b="1" dirty="0" smtClean="0">
                          <a:solidFill>
                            <a:srgbClr val="00B050"/>
                          </a:solidFill>
                        </a:rPr>
                        <a:t>to SP-2 2025 </a:t>
                      </a:r>
                      <a:r>
                        <a:rPr lang="en-GB" sz="1400" dirty="0" smtClean="0"/>
                        <a:t>(</a:t>
                      </a:r>
                      <a:r>
                        <a:rPr lang="en-GB" sz="1400" dirty="0" err="1" smtClean="0"/>
                        <a:t>neutronic</a:t>
                      </a:r>
                      <a:r>
                        <a:rPr lang="en-GB" sz="1400" dirty="0" smtClean="0"/>
                        <a:t> synthetic </a:t>
                      </a:r>
                      <a:r>
                        <a:rPr lang="en-GB" sz="1400" dirty="0" err="1" smtClean="0"/>
                        <a:t>diag</a:t>
                      </a:r>
                      <a:r>
                        <a:rPr lang="en-GB" sz="1400" dirty="0" smtClean="0"/>
                        <a:t> following</a:t>
                      </a:r>
                      <a:r>
                        <a:rPr lang="en-GB" sz="1400" baseline="0" dirty="0" smtClean="0"/>
                        <a:t> 2024 </a:t>
                      </a:r>
                      <a:r>
                        <a:rPr lang="en-GB" sz="1400" dirty="0" smtClean="0"/>
                        <a:t>call) </a:t>
                      </a:r>
                    </a:p>
                    <a:p>
                      <a:r>
                        <a:rPr lang="fr-FR" sz="1400" dirty="0" smtClean="0"/>
                        <a:t>+ 5.4 PM + 4.5k€ HW to 2025</a:t>
                      </a:r>
                      <a:endParaRPr lang="fr-FR" sz="14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smtClean="0"/>
                        <a:t>For information</a:t>
                      </a:r>
                    </a:p>
                  </a:txBody>
                  <a:tcPr/>
                </a:tc>
                <a:extLst>
                  <a:ext uri="{0D108BD9-81ED-4DB2-BD59-A6C34878D82A}">
                    <a16:rowId xmlns:a16="http://schemas.microsoft.com/office/drawing/2014/main" val="1229020521"/>
                  </a:ext>
                </a:extLst>
              </a:tr>
            </a:tbl>
          </a:graphicData>
        </a:graphic>
      </p:graphicFrame>
    </p:spTree>
    <p:extLst>
      <p:ext uri="{BB962C8B-B14F-4D97-AF65-F5344CB8AC3E}">
        <p14:creationId xmlns:p14="http://schemas.microsoft.com/office/powerpoint/2010/main" val="34219592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Back-up </a:t>
            </a:r>
            <a:endParaRPr lang="en-GB" dirty="0"/>
          </a:p>
        </p:txBody>
      </p:sp>
      <p:sp>
        <p:nvSpPr>
          <p:cNvPr id="3" name="Espace réservé du contenu 2"/>
          <p:cNvSpPr>
            <a:spLocks noGrp="1"/>
          </p:cNvSpPr>
          <p:nvPr>
            <p:ph idx="1"/>
          </p:nvPr>
        </p:nvSpPr>
        <p:spPr/>
        <p:txBody>
          <a:bodyPr/>
          <a:lstStyle/>
          <a:p>
            <a:endParaRPr lang="en-GB"/>
          </a:p>
        </p:txBody>
      </p:sp>
      <p:sp>
        <p:nvSpPr>
          <p:cNvPr id="4" name="Espace réservé du pied de page 3"/>
          <p:cNvSpPr>
            <a:spLocks noGrp="1"/>
          </p:cNvSpPr>
          <p:nvPr>
            <p:ph type="ftr" sz="quarter" idx="11"/>
          </p:nvPr>
        </p:nvSpPr>
        <p:spPr>
          <a:xfrm>
            <a:off x="825624" y="6555770"/>
            <a:ext cx="6416424" cy="329614"/>
          </a:xfrm>
        </p:spPr>
        <p:txBody>
          <a:bodyPr/>
          <a:lstStyle/>
          <a:p>
            <a:r>
              <a:rPr lang="en-GB" dirty="0" smtClean="0">
                <a:solidFill>
                  <a:prstClr val="white"/>
                </a:solidFill>
              </a:rPr>
              <a:t>Xavier LITAUDON | PSD AWP25 Planning Meeting  | </a:t>
            </a:r>
            <a:r>
              <a:rPr lang="en-GB" dirty="0" err="1" smtClean="0">
                <a:solidFill>
                  <a:prstClr val="white"/>
                </a:solidFill>
              </a:rPr>
              <a:t>Garching</a:t>
            </a:r>
            <a:r>
              <a:rPr lang="en-GB" dirty="0" smtClean="0">
                <a:solidFill>
                  <a:prstClr val="white"/>
                </a:solidFill>
              </a:rPr>
              <a:t> | 07-09 October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22</a:t>
            </a:fld>
            <a:endParaRPr lang="en-GB" dirty="0">
              <a:solidFill>
                <a:prstClr val="white"/>
              </a:solidFill>
            </a:endParaRPr>
          </a:p>
        </p:txBody>
      </p:sp>
    </p:spTree>
    <p:extLst>
      <p:ext uri="{BB962C8B-B14F-4D97-AF65-F5344CB8AC3E}">
        <p14:creationId xmlns:p14="http://schemas.microsoft.com/office/powerpoint/2010/main" val="30975157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SP-2 </a:t>
            </a:r>
            <a:r>
              <a:rPr lang="fr-FR" dirty="0" err="1" smtClean="0"/>
              <a:t>Pedestal</a:t>
            </a:r>
            <a:r>
              <a:rPr lang="fr-FR" dirty="0" smtClean="0"/>
              <a:t> multi-machine </a:t>
            </a:r>
            <a:r>
              <a:rPr lang="fr-FR" dirty="0" err="1" smtClean="0"/>
              <a:t>Database</a:t>
            </a:r>
            <a:r>
              <a:rPr lang="fr-FR" dirty="0" smtClean="0"/>
              <a:t> – </a:t>
            </a:r>
            <a:r>
              <a:rPr lang="fr-FR" dirty="0" err="1" smtClean="0"/>
              <a:t>status</a:t>
            </a:r>
            <a:r>
              <a:rPr lang="fr-FR" dirty="0" smtClean="0"/>
              <a:t> </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solidFill>
                  <a:prstClr val="white"/>
                </a:solidFill>
              </a:rPr>
              <a:pPr/>
              <a:t>23</a:t>
            </a:fld>
            <a:endParaRPr lang="en-GB" dirty="0">
              <a:solidFill>
                <a:prstClr val="white"/>
              </a:solidFill>
            </a:endParaRPr>
          </a:p>
        </p:txBody>
      </p:sp>
      <p:sp>
        <p:nvSpPr>
          <p:cNvPr id="6" name="Rectangle 5"/>
          <p:cNvSpPr/>
          <p:nvPr/>
        </p:nvSpPr>
        <p:spPr>
          <a:xfrm>
            <a:off x="10435208" y="236449"/>
            <a:ext cx="1299138" cy="369332"/>
          </a:xfrm>
          <a:prstGeom prst="rect">
            <a:avLst/>
          </a:prstGeom>
        </p:spPr>
        <p:txBody>
          <a:bodyPr wrap="none">
            <a:spAutoFit/>
          </a:bodyPr>
          <a:lstStyle/>
          <a:p>
            <a:r>
              <a:rPr lang="fr-FR" dirty="0"/>
              <a:t>L Frassinetti</a:t>
            </a:r>
          </a:p>
        </p:txBody>
      </p:sp>
      <p:sp>
        <p:nvSpPr>
          <p:cNvPr id="7" name="Rectangle 6"/>
          <p:cNvSpPr/>
          <p:nvPr/>
        </p:nvSpPr>
        <p:spPr>
          <a:xfrm>
            <a:off x="360040" y="693649"/>
            <a:ext cx="11591168" cy="5632311"/>
          </a:xfrm>
          <a:prstGeom prst="rect">
            <a:avLst/>
          </a:prstGeom>
        </p:spPr>
        <p:txBody>
          <a:bodyPr wrap="square">
            <a:spAutoFit/>
          </a:bodyPr>
          <a:lstStyle/>
          <a:p>
            <a:pPr marL="285750" indent="-285750">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u="sng" dirty="0" smtClean="0">
                <a:latin typeface="Calibri" panose="020F0502020204030204" pitchFamily="34" charset="0"/>
                <a:ea typeface="Calibri" panose="020F0502020204030204" pitchFamily="34" charset="0"/>
                <a:cs typeface="Times New Roman" panose="02020603050405020304" pitchFamily="18" charset="0"/>
              </a:rPr>
              <a:t>JET</a:t>
            </a:r>
          </a:p>
          <a:p>
            <a:pPr marL="742950" lvl="1" indent="-285750">
              <a:buFont typeface="Arial" panose="020B0604020202020204" pitchFamily="34" charset="0"/>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database available </a:t>
            </a:r>
            <a:r>
              <a:rPr lang="en-US" dirty="0">
                <a:latin typeface="Calibri" panose="020F0502020204030204" pitchFamily="34" charset="0"/>
                <a:ea typeface="Calibri" panose="020F0502020204030204" pitchFamily="34" charset="0"/>
                <a:cs typeface="Times New Roman" panose="02020603050405020304" pitchFamily="18" charset="0"/>
              </a:rPr>
              <a:t>on JDC since </a:t>
            </a:r>
            <a:r>
              <a:rPr lang="en-US" dirty="0" smtClean="0">
                <a:latin typeface="Calibri" panose="020F0502020204030204" pitchFamily="34" charset="0"/>
                <a:ea typeface="Calibri" panose="020F0502020204030204" pitchFamily="34" charset="0"/>
                <a:cs typeface="Times New Roman" panose="02020603050405020304" pitchFamily="18" charset="0"/>
              </a:rPr>
              <a:t>2021* </a:t>
            </a:r>
          </a:p>
          <a:p>
            <a:pPr marL="742950" lvl="1" indent="-285750">
              <a:buFont typeface="Arial" panose="020B0604020202020204" pitchFamily="34" charset="0"/>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stored in IMAS on the </a:t>
            </a:r>
            <a:r>
              <a:rPr lang="en-US" dirty="0" err="1" smtClean="0">
                <a:latin typeface="Calibri" panose="020F0502020204030204" pitchFamily="34" charset="0"/>
                <a:ea typeface="Calibri" panose="020F0502020204030204" pitchFamily="34" charset="0"/>
                <a:cs typeface="Times New Roman" panose="02020603050405020304" pitchFamily="18" charset="0"/>
              </a:rPr>
              <a:t>EUROfusion</a:t>
            </a:r>
            <a:r>
              <a:rPr lang="en-US" dirty="0" smtClean="0">
                <a:latin typeface="Calibri" panose="020F0502020204030204" pitchFamily="34" charset="0"/>
                <a:ea typeface="Calibri" panose="020F0502020204030204" pitchFamily="34" charset="0"/>
                <a:cs typeface="Times New Roman" panose="02020603050405020304" pitchFamily="18" charset="0"/>
              </a:rPr>
              <a:t> Gateway contains all the data till DTE2. to be updated by the end of 2024  to include all the JET pulses till the end of 2023.</a:t>
            </a:r>
            <a:endParaRPr lang="fr-FR" dirty="0" smtClean="0">
              <a:latin typeface="Aptos"/>
              <a:ea typeface="Calibri" panose="020F0502020204030204" pitchFamily="34" charset="0"/>
              <a:cs typeface="Times New Roman" panose="02020603050405020304" pitchFamily="18" charset="0"/>
            </a:endParaRPr>
          </a:p>
          <a:p>
            <a:pPr marL="342900" indent="-342900">
              <a:buFont typeface="Calibri" panose="020F0502020204030204" pitchFamily="34" charset="0"/>
              <a:buChar char="-"/>
            </a:pPr>
            <a:r>
              <a:rPr lang="en-US" u="sng" dirty="0" smtClean="0">
                <a:latin typeface="Calibri" panose="020F0502020204030204" pitchFamily="34" charset="0"/>
                <a:ea typeface="Calibri" panose="020F0502020204030204" pitchFamily="34" charset="0"/>
                <a:cs typeface="Times New Roman" panose="02020603050405020304" pitchFamily="18" charset="0"/>
              </a:rPr>
              <a:t>TCV </a:t>
            </a:r>
            <a:r>
              <a:rPr lang="en-US" dirty="0">
                <a:latin typeface="Calibri" panose="020F0502020204030204" pitchFamily="34" charset="0"/>
                <a:ea typeface="Calibri" panose="020F0502020204030204" pitchFamily="34" charset="0"/>
                <a:cs typeface="Times New Roman" panose="02020603050405020304" pitchFamily="18" charset="0"/>
              </a:rPr>
              <a:t>database is stored in IMAS on the </a:t>
            </a:r>
            <a:r>
              <a:rPr lang="en-US" dirty="0" err="1" smtClean="0">
                <a:latin typeface="Calibri" panose="020F0502020204030204" pitchFamily="34" charset="0"/>
                <a:ea typeface="Calibri" panose="020F0502020204030204" pitchFamily="34" charset="0"/>
                <a:cs typeface="Times New Roman" panose="02020603050405020304" pitchFamily="18" charset="0"/>
              </a:rPr>
              <a:t>EUROfusion</a:t>
            </a:r>
            <a:r>
              <a:rPr lang="en-US" dirty="0" smtClean="0">
                <a:latin typeface="Calibri" panose="020F0502020204030204" pitchFamily="34" charset="0"/>
                <a:ea typeface="Calibri" panose="020F0502020204030204" pitchFamily="34" charset="0"/>
                <a:cs typeface="Times New Roman" panose="02020603050405020304" pitchFamily="18" charset="0"/>
              </a:rPr>
              <a:t> Gateway, being extended, by </a:t>
            </a:r>
            <a:r>
              <a:rPr lang="en-US" dirty="0">
                <a:latin typeface="Calibri" panose="020F0502020204030204" pitchFamily="34" charset="0"/>
                <a:ea typeface="Calibri" panose="020F0502020204030204" pitchFamily="34" charset="0"/>
                <a:cs typeface="Times New Roman" panose="02020603050405020304" pitchFamily="18" charset="0"/>
              </a:rPr>
              <a:t>the end of </a:t>
            </a:r>
            <a:r>
              <a:rPr lang="en-US" dirty="0" smtClean="0">
                <a:latin typeface="Calibri" panose="020F0502020204030204" pitchFamily="34" charset="0"/>
                <a:ea typeface="Calibri" panose="020F0502020204030204" pitchFamily="34" charset="0"/>
                <a:cs typeface="Times New Roman" panose="02020603050405020304" pitchFamily="18" charset="0"/>
              </a:rPr>
              <a:t>2024 it </a:t>
            </a:r>
            <a:r>
              <a:rPr lang="en-US" dirty="0">
                <a:latin typeface="Calibri" panose="020F0502020204030204" pitchFamily="34" charset="0"/>
                <a:ea typeface="Calibri" panose="020F0502020204030204" pitchFamily="34" charset="0"/>
                <a:cs typeface="Times New Roman" panose="02020603050405020304" pitchFamily="18" charset="0"/>
              </a:rPr>
              <a:t>should be significantly </a:t>
            </a:r>
            <a:r>
              <a:rPr lang="en-US" dirty="0" smtClean="0">
                <a:latin typeface="Calibri" panose="020F0502020204030204" pitchFamily="34" charset="0"/>
                <a:ea typeface="Calibri" panose="020F0502020204030204" pitchFamily="34" charset="0"/>
                <a:cs typeface="Times New Roman" panose="02020603050405020304" pitchFamily="18" charset="0"/>
              </a:rPr>
              <a:t>larger.</a:t>
            </a:r>
            <a:endParaRPr lang="fr-FR" dirty="0">
              <a:latin typeface="Aptos"/>
              <a:ea typeface="Calibri" panose="020F0502020204030204" pitchFamily="34" charset="0"/>
              <a:cs typeface="Times New Roman" panose="02020603050405020304" pitchFamily="18" charset="0"/>
            </a:endParaRPr>
          </a:p>
          <a:p>
            <a:pPr marL="342900" indent="-342900">
              <a:buFont typeface="Calibri" panose="020F0502020204030204" pitchFamily="34" charset="0"/>
              <a:buChar char="-"/>
            </a:pPr>
            <a:r>
              <a:rPr lang="en-US"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MAST-U</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&amp; </a:t>
            </a:r>
            <a:r>
              <a:rPr lang="en-US" u="sng"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AUG </a:t>
            </a:r>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dataset (no 2024 Task): lack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local </a:t>
            </a:r>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contact person.</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a:t>
            </a:r>
          </a:p>
          <a:p>
            <a:pPr lvl="0">
              <a:spcAft>
                <a:spcPts val="0"/>
              </a:spcAft>
            </a:pPr>
            <a:endPar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pPr marL="285750" lvl="0" indent="-285750">
              <a:spcAft>
                <a:spcPts val="0"/>
              </a:spcAft>
              <a:buFont typeface="Arial" panose="020B0604020202020204" pitchFamily="34" charset="0"/>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The </a:t>
            </a:r>
            <a:r>
              <a:rPr lang="en-US" dirty="0">
                <a:latin typeface="Calibri" panose="020F0502020204030204" pitchFamily="34" charset="0"/>
                <a:ea typeface="Calibri" panose="020F0502020204030204" pitchFamily="34" charset="0"/>
                <a:cs typeface="Times New Roman" panose="02020603050405020304" pitchFamily="18" charset="0"/>
              </a:rPr>
              <a:t>plan is to have a web interface to </a:t>
            </a:r>
            <a:r>
              <a:rPr lang="en-US" dirty="0" smtClean="0">
                <a:latin typeface="Calibri" panose="020F0502020204030204" pitchFamily="34" charset="0"/>
                <a:ea typeface="Calibri" panose="020F0502020204030204" pitchFamily="34" charset="0"/>
                <a:cs typeface="Times New Roman" panose="02020603050405020304" pitchFamily="18" charset="0"/>
              </a:rPr>
              <a:t>download from </a:t>
            </a:r>
            <a:r>
              <a:rPr lang="en-US" dirty="0">
                <a:latin typeface="Calibri" panose="020F0502020204030204" pitchFamily="34" charset="0"/>
                <a:ea typeface="Calibri" panose="020F0502020204030204" pitchFamily="34" charset="0"/>
                <a:cs typeface="Times New Roman" panose="02020603050405020304" pitchFamily="18" charset="0"/>
              </a:rPr>
              <a:t>the </a:t>
            </a:r>
            <a:r>
              <a:rPr lang="en-US" dirty="0" smtClean="0">
                <a:latin typeface="Calibri" panose="020F0502020204030204" pitchFamily="34" charset="0"/>
                <a:ea typeface="Calibri" panose="020F0502020204030204" pitchFamily="34" charset="0"/>
                <a:cs typeface="Times New Roman" panose="02020603050405020304" pitchFamily="18" charset="0"/>
              </a:rPr>
              <a:t>Gateway </a:t>
            </a:r>
            <a:r>
              <a:rPr lang="en-US" dirty="0">
                <a:latin typeface="Calibri" panose="020F0502020204030204" pitchFamily="34" charset="0"/>
                <a:ea typeface="Calibri" panose="020F0502020204030204" pitchFamily="34" charset="0"/>
                <a:cs typeface="Times New Roman" panose="02020603050405020304" pitchFamily="18" charset="0"/>
              </a:rPr>
              <a:t>a simplified version of the </a:t>
            </a:r>
            <a:r>
              <a:rPr lang="en-US" dirty="0" smtClean="0">
                <a:latin typeface="Calibri" panose="020F0502020204030204" pitchFamily="34" charset="0"/>
                <a:ea typeface="Calibri" panose="020F0502020204030204" pitchFamily="34" charset="0"/>
                <a:cs typeface="Times New Roman" panose="02020603050405020304" pitchFamily="18" charset="0"/>
              </a:rPr>
              <a:t>DDB </a:t>
            </a:r>
            <a:r>
              <a:rPr lang="en-US" dirty="0">
                <a:latin typeface="Calibri" panose="020F0502020204030204" pitchFamily="34" charset="0"/>
                <a:ea typeface="Calibri" panose="020F0502020204030204" pitchFamily="34" charset="0"/>
                <a:cs typeface="Times New Roman" panose="02020603050405020304" pitchFamily="18" charset="0"/>
              </a:rPr>
              <a:t>in text format (easy to transfer to excel</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when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the new Gateway is </a:t>
            </a:r>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ready.</a:t>
            </a:r>
            <a:endParaRPr lang="fr-FR" dirty="0">
              <a:solidFill>
                <a:srgbClr val="FF0000"/>
              </a:solidFill>
              <a:latin typeface="Aptos"/>
              <a:ea typeface="Calibri" panose="020F0502020204030204" pitchFamily="34" charset="0"/>
              <a:cs typeface="Times New Roman" panose="02020603050405020304" pitchFamily="18" charset="0"/>
            </a:endParaRPr>
          </a:p>
          <a:p>
            <a:pPr marL="457200">
              <a:spcAft>
                <a:spcPts val="0"/>
              </a:spcAft>
            </a:pP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endParaRPr lang="fr-FR" dirty="0">
              <a:latin typeface="Aptos"/>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Concerning the availability, </a:t>
            </a:r>
            <a:r>
              <a:rPr lang="en-US" dirty="0" smtClean="0">
                <a:latin typeface="Calibri" panose="020F0502020204030204" pitchFamily="34" charset="0"/>
                <a:ea typeface="Calibri" panose="020F0502020204030204" pitchFamily="34" charset="0"/>
                <a:cs typeface="Times New Roman" panose="02020603050405020304" pitchFamily="18" charset="0"/>
              </a:rPr>
              <a:t>two options</a:t>
            </a:r>
            <a:r>
              <a:rPr lang="en-US" dirty="0">
                <a:latin typeface="Calibri" panose="020F0502020204030204" pitchFamily="34" charset="0"/>
                <a:ea typeface="Calibri" panose="020F0502020204030204" pitchFamily="34" charset="0"/>
                <a:cs typeface="Times New Roman" panose="02020603050405020304" pitchFamily="18" charset="0"/>
              </a:rPr>
              <a:t>:</a:t>
            </a:r>
            <a:endParaRPr lang="fr-FR" dirty="0">
              <a:latin typeface="Aptos"/>
              <a:ea typeface="Calibri" panose="020F0502020204030204" pitchFamily="34" charset="0"/>
              <a:cs typeface="Times New Roman" panose="02020603050405020304" pitchFamily="18" charset="0"/>
            </a:endParaRPr>
          </a:p>
          <a:p>
            <a:pPr marL="800100" lvl="1" indent="-342900">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At end 2024 when the JET version will reach its final state (or almost final) and the TCV version is extended, provide scripts to download it from the present Gateway.</a:t>
            </a:r>
            <a:endParaRPr lang="fr-FR" dirty="0">
              <a:latin typeface="Aptos"/>
              <a:ea typeface="Calibri" panose="020F0502020204030204" pitchFamily="34" charset="0"/>
              <a:cs typeface="Times New Roman" panose="02020603050405020304" pitchFamily="18" charset="0"/>
            </a:endParaRPr>
          </a:p>
          <a:p>
            <a:pPr marL="800100" lvl="1" indent="-342900">
              <a:buFont typeface="+mj-lt"/>
              <a:buAutoNum type="arabicPeriod"/>
            </a:pPr>
            <a:r>
              <a:rPr lang="en-US" dirty="0" smtClean="0">
                <a:latin typeface="Calibri" panose="020F0502020204030204" pitchFamily="34" charset="0"/>
                <a:ea typeface="Calibri" panose="020F0502020204030204" pitchFamily="34" charset="0"/>
                <a:cs typeface="Times New Roman" panose="02020603050405020304" pitchFamily="18" charset="0"/>
              </a:rPr>
              <a:t>Wait for </a:t>
            </a:r>
            <a:r>
              <a:rPr lang="en-US" dirty="0">
                <a:latin typeface="Calibri" panose="020F0502020204030204" pitchFamily="34" charset="0"/>
                <a:ea typeface="Calibri" panose="020F0502020204030204" pitchFamily="34" charset="0"/>
                <a:cs typeface="Times New Roman" panose="02020603050405020304" pitchFamily="18" charset="0"/>
              </a:rPr>
              <a:t>the new </a:t>
            </a:r>
            <a:r>
              <a:rPr lang="en-US" dirty="0" smtClean="0">
                <a:latin typeface="Calibri" panose="020F0502020204030204" pitchFamily="34" charset="0"/>
                <a:ea typeface="Calibri" panose="020F0502020204030204" pitchFamily="34" charset="0"/>
                <a:cs typeface="Times New Roman" panose="02020603050405020304" pitchFamily="18" charset="0"/>
              </a:rPr>
              <a:t>Gateway</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smtClean="0">
                <a:latin typeface="Calibri" panose="020F0502020204030204" pitchFamily="34" charset="0"/>
                <a:ea typeface="Calibri" panose="020F0502020204030204" pitchFamily="34" charset="0"/>
                <a:cs typeface="Times New Roman" panose="02020603050405020304" pitchFamily="18" charset="0"/>
              </a:rPr>
              <a:t>provide </a:t>
            </a:r>
            <a:r>
              <a:rPr lang="en-US" dirty="0">
                <a:latin typeface="Calibri" panose="020F0502020204030204" pitchFamily="34" charset="0"/>
                <a:ea typeface="Calibri" panose="020F0502020204030204" pitchFamily="34" charset="0"/>
                <a:cs typeface="Times New Roman" panose="02020603050405020304" pitchFamily="18" charset="0"/>
              </a:rPr>
              <a:t>all the tools to download the database (both scripts to download the full database and the web-interface to download a simple text/csv file)</a:t>
            </a:r>
            <a:endParaRPr lang="fr-FR" dirty="0">
              <a:latin typeface="Aptos"/>
              <a:ea typeface="Calibri" panose="020F0502020204030204" pitchFamily="34" charset="0"/>
              <a:cs typeface="Times New Roman" panose="02020603050405020304" pitchFamily="18" charset="0"/>
            </a:endParaRPr>
          </a:p>
          <a:p>
            <a:pPr lvl="1"/>
            <a:endPar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Action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on PMU pending since Sept 2023 : prepare an Agreement for users to sign before being allowed to download the database. </a:t>
            </a:r>
            <a:endParaRPr lang="fr-FR" dirty="0">
              <a:solidFill>
                <a:srgbClr val="FF0000"/>
              </a:solidFill>
              <a:latin typeface="Aptos"/>
              <a:ea typeface="Calibri" panose="020F0502020204030204" pitchFamily="34" charset="0"/>
              <a:cs typeface="Times New Roman" panose="02020603050405020304" pitchFamily="18" charset="0"/>
            </a:endParaRPr>
          </a:p>
          <a:p>
            <a:pPr>
              <a:spcAft>
                <a:spcPts val="0"/>
              </a:spcAft>
            </a:pPr>
            <a:endParaRPr lang="fr-FR" dirty="0">
              <a:latin typeface="Aptos"/>
              <a:ea typeface="Calibri" panose="020F0502020204030204" pitchFamily="34" charset="0"/>
              <a:cs typeface="Times New Roman" panose="02020603050405020304" pitchFamily="18" charset="0"/>
            </a:endParaRPr>
          </a:p>
        </p:txBody>
      </p:sp>
      <p:sp>
        <p:nvSpPr>
          <p:cNvPr id="8" name="Espace réservé du pied de page 3"/>
          <p:cNvSpPr txBox="1">
            <a:spLocks/>
          </p:cNvSpPr>
          <p:nvPr/>
        </p:nvSpPr>
        <p:spPr>
          <a:xfrm>
            <a:off x="794422" y="6533613"/>
            <a:ext cx="5668694" cy="329614"/>
          </a:xfrm>
          <a:prstGeom prst="rect">
            <a:avLst/>
          </a:prstGeom>
        </p:spPr>
        <p:txBody>
          <a:bodyPr anchor="t"/>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solidFill>
                  <a:prstClr val="white"/>
                </a:solidFill>
              </a:rPr>
              <a:t>Xavier LITAUDON | PSD AWP25 Planning Meeting  | </a:t>
            </a:r>
            <a:r>
              <a:rPr lang="en-GB" dirty="0" err="1" smtClean="0">
                <a:solidFill>
                  <a:prstClr val="white"/>
                </a:solidFill>
              </a:rPr>
              <a:t>Garching</a:t>
            </a:r>
            <a:r>
              <a:rPr lang="en-GB" dirty="0" smtClean="0">
                <a:solidFill>
                  <a:prstClr val="white"/>
                </a:solidFill>
              </a:rPr>
              <a:t> | 07-09 October 2024</a:t>
            </a:r>
            <a:endParaRPr lang="en-GB" dirty="0">
              <a:solidFill>
                <a:prstClr val="white"/>
              </a:solidFill>
            </a:endParaRPr>
          </a:p>
        </p:txBody>
      </p:sp>
      <p:sp>
        <p:nvSpPr>
          <p:cNvPr id="3" name="ZoneTexte 2"/>
          <p:cNvSpPr txBox="1"/>
          <p:nvPr/>
        </p:nvSpPr>
        <p:spPr>
          <a:xfrm>
            <a:off x="360040" y="6203869"/>
            <a:ext cx="6387582" cy="307777"/>
          </a:xfrm>
          <a:prstGeom prst="rect">
            <a:avLst/>
          </a:prstGeom>
          <a:noFill/>
        </p:spPr>
        <p:txBody>
          <a:bodyPr wrap="none" rtlCol="0">
            <a:spAutoFit/>
          </a:bodyPr>
          <a:lstStyle/>
          <a:p>
            <a:r>
              <a:rPr lang="en-US" sz="1400" u="sng"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2"/>
              </a:rPr>
              <a:t>*https</a:t>
            </a:r>
            <a:r>
              <a:rPr lang="en-US" sz="1400"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2"/>
              </a:rPr>
              <a:t>://wiki.jetdata.eu/tf/index.php?title=EUROfusion_JET_Pedestal_database_GUI</a:t>
            </a:r>
            <a:endParaRPr lang="en-GB" sz="1400" b="1" dirty="0" smtClean="0"/>
          </a:p>
        </p:txBody>
      </p:sp>
    </p:spTree>
    <p:extLst>
      <p:ext uri="{BB962C8B-B14F-4D97-AF65-F5344CB8AC3E}">
        <p14:creationId xmlns:p14="http://schemas.microsoft.com/office/powerpoint/2010/main" val="496761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solidFill>
                  <a:srgbClr val="1F497D"/>
                </a:solidFill>
                <a:latin typeface="Calibri" panose="020F0502020204030204" pitchFamily="34" charset="0"/>
                <a:ea typeface="Calibri" panose="020F0502020204030204" pitchFamily="34" charset="0"/>
              </a:rPr>
              <a:t>SP-2 Disruption multi-machine database – status </a:t>
            </a:r>
            <a:endParaRPr lang="en-GB" dirty="0"/>
          </a:p>
        </p:txBody>
      </p:sp>
      <p:sp>
        <p:nvSpPr>
          <p:cNvPr id="3" name="Espace réservé du contenu 2"/>
          <p:cNvSpPr>
            <a:spLocks noGrp="1"/>
          </p:cNvSpPr>
          <p:nvPr>
            <p:ph idx="1"/>
          </p:nvPr>
        </p:nvSpPr>
        <p:spPr>
          <a:xfrm>
            <a:off x="477981" y="768928"/>
            <a:ext cx="11346873" cy="5055570"/>
          </a:xfrm>
        </p:spPr>
        <p:txBody>
          <a:bodyPr>
            <a:noAutofit/>
          </a:bodyPr>
          <a:lstStyle/>
          <a:p>
            <a:r>
              <a:rPr lang="en-US" sz="1800" b="1" dirty="0" smtClean="0"/>
              <a:t>DEFUSE </a:t>
            </a:r>
            <a:r>
              <a:rPr lang="en-US" sz="1800" b="1" dirty="0"/>
              <a:t>framework </a:t>
            </a:r>
            <a:r>
              <a:rPr lang="en-US" sz="1800" b="1" dirty="0" smtClean="0"/>
              <a:t>released as open </a:t>
            </a:r>
            <a:r>
              <a:rPr lang="en-US" sz="1800" b="1" dirty="0"/>
              <a:t>source by the end of the year </a:t>
            </a:r>
            <a:endParaRPr lang="en-US" sz="1800" b="1" dirty="0" smtClean="0"/>
          </a:p>
          <a:p>
            <a:r>
              <a:rPr lang="en-US" sz="1800" dirty="0" smtClean="0"/>
              <a:t>Codes </a:t>
            </a:r>
            <a:r>
              <a:rPr lang="en-US" sz="1800" dirty="0"/>
              <a:t>and </a:t>
            </a:r>
            <a:r>
              <a:rPr lang="en-US" sz="1800" dirty="0" smtClean="0"/>
              <a:t>data </a:t>
            </a:r>
            <a:r>
              <a:rPr lang="en-US" sz="1800" dirty="0"/>
              <a:t>in the process of being migrated from SPC </a:t>
            </a:r>
            <a:r>
              <a:rPr lang="en-US" sz="1800" dirty="0" smtClean="0"/>
              <a:t>cluster </a:t>
            </a:r>
            <a:r>
              <a:rPr lang="en-US" sz="1800" dirty="0"/>
              <a:t>to the </a:t>
            </a:r>
            <a:r>
              <a:rPr lang="en-US" sz="1800" dirty="0" smtClean="0"/>
              <a:t>new </a:t>
            </a:r>
            <a:r>
              <a:rPr lang="en-US" sz="1800" dirty="0" err="1" smtClean="0"/>
              <a:t>EUROfusion</a:t>
            </a:r>
            <a:r>
              <a:rPr lang="en-US" sz="1800" dirty="0"/>
              <a:t> </a:t>
            </a:r>
            <a:r>
              <a:rPr lang="en-US" sz="1800" dirty="0" smtClean="0"/>
              <a:t>Gateway</a:t>
            </a:r>
            <a:endParaRPr lang="en-GB" sz="1800" dirty="0"/>
          </a:p>
          <a:p>
            <a:pPr lvl="1"/>
            <a:r>
              <a:rPr lang="en-US" sz="1400" dirty="0"/>
              <a:t>The interfaces for mapping data to IMAS have been developed and are currently under test </a:t>
            </a:r>
            <a:r>
              <a:rPr lang="en-US" sz="1400" dirty="0" smtClean="0"/>
              <a:t> before</a:t>
            </a:r>
            <a:r>
              <a:rPr lang="en-US" sz="1400" dirty="0"/>
              <a:t> the migration to the </a:t>
            </a:r>
            <a:r>
              <a:rPr lang="en-US" sz="1400" dirty="0" err="1"/>
              <a:t>EUROfusion</a:t>
            </a:r>
            <a:r>
              <a:rPr lang="en-US" sz="1400" dirty="0"/>
              <a:t> Gateway by the end of October. </a:t>
            </a:r>
            <a:endParaRPr lang="en-US" sz="1400" dirty="0" smtClean="0"/>
          </a:p>
          <a:p>
            <a:pPr lvl="1"/>
            <a:r>
              <a:rPr lang="en-US" sz="1400" dirty="0" smtClean="0"/>
              <a:t>Urgent </a:t>
            </a:r>
            <a:r>
              <a:rPr lang="en-US" sz="1400" dirty="0"/>
              <a:t>to discuss the update of the IDS for disruptions to accommodate the various related quantities. </a:t>
            </a:r>
            <a:endParaRPr lang="en-US" sz="1400" dirty="0" smtClean="0"/>
          </a:p>
          <a:p>
            <a:pPr lvl="1"/>
            <a:r>
              <a:rPr lang="en-US" sz="1400" dirty="0"/>
              <a:t>authentication and the availability of the data for a given machine needs to be carefully </a:t>
            </a:r>
            <a:r>
              <a:rPr lang="en-US" sz="1400" dirty="0" smtClean="0"/>
              <a:t>discussed </a:t>
            </a:r>
            <a:endParaRPr lang="en-GB" sz="1400" dirty="0"/>
          </a:p>
          <a:p>
            <a:r>
              <a:rPr lang="en-US" sz="1800" u="sng" dirty="0" smtClean="0"/>
              <a:t>JET</a:t>
            </a:r>
            <a:r>
              <a:rPr lang="en-US" sz="1800" dirty="0"/>
              <a:t>: the validation of the entire JET-ILW  </a:t>
            </a:r>
            <a:r>
              <a:rPr lang="en-US" sz="1800" dirty="0" smtClean="0"/>
              <a:t>completed </a:t>
            </a:r>
            <a:r>
              <a:rPr lang="en-US" sz="1800" dirty="0"/>
              <a:t>and a an </a:t>
            </a:r>
            <a:r>
              <a:rPr lang="en-US" sz="1800" dirty="0" smtClean="0"/>
              <a:t>SQL/</a:t>
            </a:r>
            <a:r>
              <a:rPr lang="en-US" sz="1800" dirty="0" err="1" smtClean="0"/>
              <a:t>noSQL</a:t>
            </a:r>
            <a:r>
              <a:rPr lang="en-US" sz="1800" dirty="0" smtClean="0"/>
              <a:t> currently </a:t>
            </a:r>
            <a:r>
              <a:rPr lang="en-US" sz="1800" dirty="0"/>
              <a:t>hosted for tests in a dedicated server at SPC with IMAS tools </a:t>
            </a:r>
            <a:r>
              <a:rPr lang="en-US" sz="1800" dirty="0" smtClean="0"/>
              <a:t>available</a:t>
            </a:r>
            <a:endParaRPr lang="en-GB" sz="1800" dirty="0"/>
          </a:p>
          <a:p>
            <a:r>
              <a:rPr lang="en-US" sz="1800" u="sng" dirty="0" smtClean="0"/>
              <a:t>TCV</a:t>
            </a:r>
            <a:r>
              <a:rPr lang="en-US" sz="1800" dirty="0"/>
              <a:t>: large database validated and available locally to </a:t>
            </a:r>
            <a:r>
              <a:rPr lang="en-US" sz="1800" dirty="0" err="1"/>
              <a:t>EUROfusion</a:t>
            </a:r>
            <a:r>
              <a:rPr lang="en-US" sz="1800" dirty="0"/>
              <a:t> users with access to TCV data. Ready to be mapped to IMAS after the update of the disruption IDS.</a:t>
            </a:r>
            <a:endParaRPr lang="en-GB" sz="1800" dirty="0"/>
          </a:p>
          <a:p>
            <a:r>
              <a:rPr lang="en-US" sz="1800" u="sng" dirty="0" smtClean="0"/>
              <a:t>MAST</a:t>
            </a:r>
            <a:r>
              <a:rPr lang="en-US" sz="1800" u="sng" dirty="0"/>
              <a:t>(-U)</a:t>
            </a:r>
            <a:r>
              <a:rPr lang="en-US" sz="1800" dirty="0"/>
              <a:t>: successful extension to MAST </a:t>
            </a:r>
            <a:r>
              <a:rPr lang="en-US" sz="1800" dirty="0" smtClean="0"/>
              <a:t>data. data-mapping </a:t>
            </a:r>
            <a:r>
              <a:rPr lang="en-US" sz="1800" dirty="0"/>
              <a:t>for MAST-U is currently being finalized, and while MAST data are already publicly available, MAST-U access / availability needs to be discussed.</a:t>
            </a:r>
            <a:endParaRPr lang="en-GB" sz="1800" dirty="0"/>
          </a:p>
          <a:p>
            <a:r>
              <a:rPr lang="en-US" sz="1800" u="sng" dirty="0" smtClean="0"/>
              <a:t>AUG</a:t>
            </a:r>
            <a:r>
              <a:rPr lang="en-US" sz="1800" dirty="0"/>
              <a:t>: good progress with recover/update of the various data-processing pipelines and DEFUSE installed and working also on IPP TOK </a:t>
            </a:r>
            <a:r>
              <a:rPr lang="en-US" sz="1800" dirty="0" smtClean="0"/>
              <a:t>clusters</a:t>
            </a:r>
            <a:endParaRPr lang="en-GB" sz="1800" dirty="0"/>
          </a:p>
          <a:p>
            <a:r>
              <a:rPr lang="en-US" sz="1800" u="sng" dirty="0" smtClean="0"/>
              <a:t>WEST</a:t>
            </a:r>
            <a:r>
              <a:rPr lang="en-US" sz="1800" dirty="0"/>
              <a:t>: first contacts with local </a:t>
            </a:r>
            <a:r>
              <a:rPr lang="en-US" sz="1800" dirty="0" smtClean="0"/>
              <a:t>experts to</a:t>
            </a:r>
            <a:r>
              <a:rPr lang="en-US" sz="1800" dirty="0"/>
              <a:t> identify data sources and key </a:t>
            </a:r>
            <a:r>
              <a:rPr lang="en-US" sz="1800" dirty="0" smtClean="0"/>
              <a:t>diagnostics.</a:t>
            </a:r>
            <a:r>
              <a:rPr lang="en-US" sz="1800" dirty="0"/>
              <a:t> </a:t>
            </a:r>
            <a:endParaRPr lang="en-GB" sz="1800" dirty="0"/>
          </a:p>
          <a:p>
            <a:r>
              <a:rPr lang="en-US" sz="1800" u="sng" dirty="0" smtClean="0"/>
              <a:t>JT60-SA</a:t>
            </a:r>
            <a:r>
              <a:rPr lang="en-US" sz="1800" dirty="0"/>
              <a:t>: proposal </a:t>
            </a:r>
            <a:r>
              <a:rPr lang="en-US" sz="1800" dirty="0" smtClean="0"/>
              <a:t>to </a:t>
            </a:r>
            <a:r>
              <a:rPr lang="en-US" sz="1800" dirty="0"/>
              <a:t>include also JT60-SA disruptions in the </a:t>
            </a:r>
            <a:r>
              <a:rPr lang="en-US" sz="1800" dirty="0" err="1"/>
              <a:t>EUROfusion</a:t>
            </a:r>
            <a:r>
              <a:rPr lang="en-US" sz="1800" dirty="0"/>
              <a:t> database as well as for implementing the mapping to </a:t>
            </a:r>
            <a:r>
              <a:rPr lang="en-US" sz="1800" dirty="0" smtClean="0"/>
              <a:t>IMAS.</a:t>
            </a:r>
            <a:endParaRPr lang="en-GB" sz="1800" dirty="0"/>
          </a:p>
          <a:p>
            <a:endParaRPr lang="en-GB" sz="1800" dirty="0"/>
          </a:p>
        </p:txBody>
      </p:sp>
      <p:sp>
        <p:nvSpPr>
          <p:cNvPr id="4" name="Espace réservé du pied de page 3"/>
          <p:cNvSpPr>
            <a:spLocks noGrp="1"/>
          </p:cNvSpPr>
          <p:nvPr>
            <p:ph type="ftr" sz="quarter" idx="11"/>
          </p:nvPr>
        </p:nvSpPr>
        <p:spPr>
          <a:xfrm>
            <a:off x="825623" y="6555770"/>
            <a:ext cx="7227331" cy="329614"/>
          </a:xfrm>
        </p:spPr>
        <p:txBody>
          <a:bodyPr/>
          <a:lstStyle/>
          <a:p>
            <a:r>
              <a:rPr lang="en-GB" dirty="0" smtClean="0">
                <a:solidFill>
                  <a:prstClr val="white"/>
                </a:solidFill>
              </a:rPr>
              <a:t>Xavier LITAUDON | PSD AWP25 Planning Meeting  | </a:t>
            </a:r>
            <a:r>
              <a:rPr lang="en-GB" dirty="0" err="1" smtClean="0">
                <a:solidFill>
                  <a:prstClr val="white"/>
                </a:solidFill>
              </a:rPr>
              <a:t>Garching</a:t>
            </a:r>
            <a:r>
              <a:rPr lang="en-GB" dirty="0" smtClean="0">
                <a:solidFill>
                  <a:prstClr val="white"/>
                </a:solidFill>
              </a:rPr>
              <a:t> | 07-09 October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24</a:t>
            </a:fld>
            <a:endParaRPr lang="en-GB" dirty="0">
              <a:solidFill>
                <a:prstClr val="white"/>
              </a:solidFill>
            </a:endParaRPr>
          </a:p>
        </p:txBody>
      </p:sp>
      <p:sp>
        <p:nvSpPr>
          <p:cNvPr id="6" name="Rectangle 5"/>
          <p:cNvSpPr/>
          <p:nvPr/>
        </p:nvSpPr>
        <p:spPr>
          <a:xfrm>
            <a:off x="10546170" y="182047"/>
            <a:ext cx="716735" cy="369332"/>
          </a:xfrm>
          <a:prstGeom prst="rect">
            <a:avLst/>
          </a:prstGeom>
        </p:spPr>
        <p:txBody>
          <a:bodyPr wrap="none">
            <a:spAutoFit/>
          </a:bodyPr>
          <a:lstStyle/>
          <a:p>
            <a:r>
              <a:rPr lang="en-US" dirty="0">
                <a:solidFill>
                  <a:srgbClr val="1F497D"/>
                </a:solidFill>
                <a:latin typeface="Calibri" panose="020F0502020204030204" pitchFamily="34" charset="0"/>
                <a:ea typeface="Calibri" panose="020F0502020204030204" pitchFamily="34" charset="0"/>
              </a:rPr>
              <a:t>A Pau</a:t>
            </a:r>
            <a:endParaRPr lang="fr-FR" dirty="0"/>
          </a:p>
        </p:txBody>
      </p:sp>
    </p:spTree>
    <p:extLst>
      <p:ext uri="{BB962C8B-B14F-4D97-AF65-F5344CB8AC3E}">
        <p14:creationId xmlns:p14="http://schemas.microsoft.com/office/powerpoint/2010/main" val="3477984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SP-2 </a:t>
            </a:r>
            <a:r>
              <a:rPr lang="fr-FR" dirty="0" err="1" smtClean="0"/>
              <a:t>Pedestal</a:t>
            </a:r>
            <a:r>
              <a:rPr lang="fr-FR" dirty="0" smtClean="0"/>
              <a:t> multi-machine </a:t>
            </a:r>
            <a:r>
              <a:rPr lang="fr-FR" dirty="0" err="1" smtClean="0"/>
              <a:t>Database</a:t>
            </a:r>
            <a:r>
              <a:rPr lang="fr-FR" dirty="0" smtClean="0"/>
              <a:t> – </a:t>
            </a:r>
            <a:r>
              <a:rPr lang="fr-FR" dirty="0" err="1" smtClean="0"/>
              <a:t>status</a:t>
            </a:r>
            <a:r>
              <a:rPr lang="fr-FR" dirty="0" smtClean="0"/>
              <a:t> </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solidFill>
                  <a:prstClr val="white"/>
                </a:solidFill>
              </a:rPr>
              <a:pPr/>
              <a:t>25</a:t>
            </a:fld>
            <a:endParaRPr lang="en-GB" dirty="0">
              <a:solidFill>
                <a:prstClr val="white"/>
              </a:solidFill>
            </a:endParaRPr>
          </a:p>
        </p:txBody>
      </p:sp>
      <p:sp>
        <p:nvSpPr>
          <p:cNvPr id="6" name="Rectangle 5"/>
          <p:cNvSpPr/>
          <p:nvPr/>
        </p:nvSpPr>
        <p:spPr>
          <a:xfrm>
            <a:off x="10435208" y="236449"/>
            <a:ext cx="1299138" cy="369332"/>
          </a:xfrm>
          <a:prstGeom prst="rect">
            <a:avLst/>
          </a:prstGeom>
        </p:spPr>
        <p:txBody>
          <a:bodyPr wrap="none">
            <a:spAutoFit/>
          </a:bodyPr>
          <a:lstStyle/>
          <a:p>
            <a:r>
              <a:rPr lang="fr-FR" dirty="0"/>
              <a:t>L Frassinetti</a:t>
            </a:r>
          </a:p>
        </p:txBody>
      </p:sp>
      <p:sp>
        <p:nvSpPr>
          <p:cNvPr id="7" name="Rectangle 6"/>
          <p:cNvSpPr/>
          <p:nvPr/>
        </p:nvSpPr>
        <p:spPr>
          <a:xfrm>
            <a:off x="683942" y="693649"/>
            <a:ext cx="11508058" cy="5909310"/>
          </a:xfrm>
          <a:prstGeom prst="rect">
            <a:avLst/>
          </a:prstGeom>
        </p:spPr>
        <p:txBody>
          <a:bodyPr wrap="square">
            <a:spAutoFit/>
          </a:bodyPr>
          <a:lstStyle/>
          <a:p>
            <a:pPr>
              <a:spcAft>
                <a:spcPts val="0"/>
              </a:spcAft>
            </a:pP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JET </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version </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already </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available on JDC since 2021 to all </a:t>
            </a:r>
            <a:r>
              <a:rPr lang="en-US" dirty="0" err="1">
                <a:solidFill>
                  <a:srgbClr val="1F497D"/>
                </a:solidFill>
                <a:latin typeface="Calibri" panose="020F0502020204030204" pitchFamily="34" charset="0"/>
                <a:ea typeface="Calibri" panose="020F0502020204030204" pitchFamily="34" charset="0"/>
                <a:cs typeface="Times New Roman" panose="02020603050405020304" pitchFamily="18" charset="0"/>
              </a:rPr>
              <a:t>EUROfusion</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users with a JET account (</a:t>
            </a:r>
            <a:r>
              <a:rPr lang="en-US"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2"/>
              </a:rPr>
              <a:t>https://wiki.jetdata.eu/tf/index.php?title=EUROfusion_JET_Pedestal_database_GUI</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This version contains only the data before DTE2</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a:t>
            </a:r>
            <a:endParaRPr lang="fr-FR" dirty="0" smtClean="0">
              <a:latin typeface="Aptos"/>
              <a:ea typeface="Calibri" panose="020F0502020204030204" pitchFamily="34" charset="0"/>
              <a:cs typeface="Times New Roman" panose="02020603050405020304" pitchFamily="18" charset="0"/>
            </a:endParaRPr>
          </a:p>
          <a:p>
            <a:pPr marL="342900" lvl="0" indent="-342900">
              <a:spcAft>
                <a:spcPts val="0"/>
              </a:spcAft>
              <a:buFont typeface="Calibri" panose="020F0502020204030204" pitchFamily="34" charset="0"/>
              <a:buChar char="-"/>
            </a:pPr>
            <a:r>
              <a:rPr lang="en-US" u="sng"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JET</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version stored in IMAS on the Gateway contains all the data till DTE2. It will be updated by the end of this year to include all the JET pulses till the end of 2023.</a:t>
            </a:r>
            <a:endParaRPr lang="fr-FR" dirty="0" smtClean="0">
              <a:latin typeface="Aptos"/>
              <a:ea typeface="Calibri" panose="020F0502020204030204" pitchFamily="34" charset="0"/>
              <a:cs typeface="Times New Roman" panose="02020603050405020304" pitchFamily="18" charset="0"/>
            </a:endParaRPr>
          </a:p>
          <a:p>
            <a:pPr marL="342900" lvl="0" indent="-342900">
              <a:spcAft>
                <a:spcPts val="0"/>
              </a:spcAft>
              <a:buFont typeface="Calibri" panose="020F0502020204030204" pitchFamily="34" charset="0"/>
              <a:buChar char="-"/>
            </a:pPr>
            <a:r>
              <a:rPr lang="en-US" u="sng"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TCV </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database is stored in IMAS on the </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gateway, being extended, by </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the end of </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2024 it </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should be significantly </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larger.</a:t>
            </a:r>
            <a:endParaRPr lang="fr-FR" dirty="0">
              <a:latin typeface="Aptos"/>
              <a:ea typeface="Calibri" panose="020F0502020204030204" pitchFamily="34" charset="0"/>
              <a:cs typeface="Times New Roman" panose="02020603050405020304" pitchFamily="18" charset="0"/>
            </a:endParaRPr>
          </a:p>
          <a:p>
            <a:pPr marL="342900" lvl="0" indent="-342900">
              <a:spcAft>
                <a:spcPts val="0"/>
              </a:spcAft>
              <a:buFont typeface="Calibri" panose="020F0502020204030204" pitchFamily="34" charset="0"/>
              <a:buChar char="-"/>
            </a:pPr>
            <a:r>
              <a:rPr lang="en-US"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MAST-U</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dataset (no 2024 Task): lack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local resources.</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There is a chance </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to extend by end </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of </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2024.</a:t>
            </a:r>
            <a:endParaRPr lang="fr-FR" dirty="0">
              <a:latin typeface="Aptos"/>
              <a:ea typeface="Calibri" panose="020F0502020204030204" pitchFamily="34" charset="0"/>
              <a:cs typeface="Times New Roman" panose="02020603050405020304" pitchFamily="18" charset="0"/>
            </a:endParaRPr>
          </a:p>
          <a:p>
            <a:pPr marL="342900" lvl="0" indent="-342900">
              <a:spcAft>
                <a:spcPts val="0"/>
              </a:spcAft>
              <a:buFont typeface="Calibri" panose="020F0502020204030204" pitchFamily="34" charset="0"/>
              <a:buChar char="-"/>
            </a:pPr>
            <a:r>
              <a:rPr lang="en-US"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AUG </a:t>
            </a:r>
            <a:r>
              <a:rPr lang="en-US" u="sng"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dataset</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no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2024 Task): </a:t>
            </a:r>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lack local resources</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a:t>
            </a:r>
            <a:endParaRPr lang="fr-FR" dirty="0">
              <a:latin typeface="Aptos"/>
              <a:ea typeface="Calibri" panose="020F0502020204030204" pitchFamily="34" charset="0"/>
              <a:cs typeface="Times New Roman" panose="02020603050405020304" pitchFamily="18" charset="0"/>
            </a:endParaRPr>
          </a:p>
          <a:p>
            <a:pPr lvl="0">
              <a:spcAft>
                <a:spcPts val="0"/>
              </a:spcAft>
            </a:pPr>
            <a:endPar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pP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The </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plan is to have a web interface to </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download from </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the </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Gateway </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a simplified version of the </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DDB </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in text format (easy to transfer to excel</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a:t>
            </a:r>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when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the new Gateway is </a:t>
            </a:r>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ready.</a:t>
            </a:r>
            <a:endParaRPr lang="fr-FR" dirty="0">
              <a:solidFill>
                <a:srgbClr val="FF0000"/>
              </a:solidFill>
              <a:latin typeface="Aptos"/>
              <a:ea typeface="Calibri" panose="020F0502020204030204" pitchFamily="34" charset="0"/>
              <a:cs typeface="Times New Roman" panose="02020603050405020304" pitchFamily="18" charset="0"/>
            </a:endParaRPr>
          </a:p>
          <a:p>
            <a:pPr marL="457200">
              <a:spcAft>
                <a:spcPts val="0"/>
              </a:spcAft>
            </a:pP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endParaRPr lang="fr-FR" dirty="0">
              <a:latin typeface="Aptos"/>
              <a:ea typeface="Calibri" panose="020F0502020204030204" pitchFamily="34" charset="0"/>
              <a:cs typeface="Times New Roman" panose="02020603050405020304" pitchFamily="18" charset="0"/>
            </a:endParaRPr>
          </a:p>
          <a:p>
            <a:pPr>
              <a:spcAft>
                <a:spcPts val="0"/>
              </a:spcAft>
            </a:pP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Concerning the availability, </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two options</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a:t>
            </a:r>
            <a:endParaRPr lang="fr-FR" dirty="0">
              <a:latin typeface="Aptos"/>
              <a:ea typeface="Calibri" panose="020F0502020204030204" pitchFamily="34" charset="0"/>
              <a:cs typeface="Times New Roman" panose="02020603050405020304" pitchFamily="18" charset="0"/>
            </a:endParaRPr>
          </a:p>
          <a:p>
            <a:pPr marL="342900" indent="-342900">
              <a:buFont typeface="Calibri" panose="020F0502020204030204" pitchFamily="34" charset="0"/>
              <a:buChar char="-"/>
            </a:pP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At end 2024 when the JET version will reach its final state (or almost final) and the TCV version is extended, provide scripts to download it from the present Gateway.</a:t>
            </a:r>
            <a:endParaRPr lang="fr-FR" dirty="0">
              <a:latin typeface="Aptos"/>
              <a:ea typeface="Calibri" panose="020F0502020204030204" pitchFamily="34" charset="0"/>
              <a:cs typeface="Times New Roman" panose="02020603050405020304" pitchFamily="18" charset="0"/>
            </a:endParaRPr>
          </a:p>
          <a:p>
            <a:pPr marL="342900" lvl="0" indent="-342900">
              <a:spcAft>
                <a:spcPts val="0"/>
              </a:spcAft>
              <a:buFont typeface="Calibri" panose="020F0502020204030204" pitchFamily="34" charset="0"/>
              <a:buChar char="-"/>
            </a:pP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Wait for </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the new </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Gateway</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provide </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all the tools to download the database (both scripts to download the full database and the web-interface to download a simple text/csv file)</a:t>
            </a:r>
            <a:endParaRPr lang="fr-FR" dirty="0">
              <a:latin typeface="Aptos"/>
              <a:ea typeface="Calibri" panose="020F0502020204030204" pitchFamily="34" charset="0"/>
              <a:cs typeface="Times New Roman" panose="02020603050405020304" pitchFamily="18" charset="0"/>
            </a:endParaRPr>
          </a:p>
          <a:p>
            <a:endPar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Action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on PMU pending since Sept 2023 : prepare an Agreement for users to sign before being allowed to download the database. </a:t>
            </a:r>
            <a:endParaRPr lang="fr-FR" dirty="0">
              <a:solidFill>
                <a:srgbClr val="FF0000"/>
              </a:solidFill>
              <a:latin typeface="Aptos"/>
              <a:ea typeface="Calibri" panose="020F0502020204030204" pitchFamily="34" charset="0"/>
              <a:cs typeface="Times New Roman" panose="02020603050405020304" pitchFamily="18" charset="0"/>
            </a:endParaRPr>
          </a:p>
          <a:p>
            <a:pPr>
              <a:spcAft>
                <a:spcPts val="0"/>
              </a:spcAft>
            </a:pPr>
            <a:endParaRPr lang="fr-FR" dirty="0">
              <a:latin typeface="Aptos"/>
              <a:ea typeface="Calibri" panose="020F0502020204030204" pitchFamily="34" charset="0"/>
              <a:cs typeface="Times New Roman" panose="02020603050405020304" pitchFamily="18" charset="0"/>
            </a:endParaRPr>
          </a:p>
        </p:txBody>
      </p:sp>
      <p:sp>
        <p:nvSpPr>
          <p:cNvPr id="8" name="Espace réservé du pied de page 3"/>
          <p:cNvSpPr txBox="1">
            <a:spLocks/>
          </p:cNvSpPr>
          <p:nvPr/>
        </p:nvSpPr>
        <p:spPr>
          <a:xfrm>
            <a:off x="794422" y="6533613"/>
            <a:ext cx="5668694" cy="329614"/>
          </a:xfrm>
          <a:prstGeom prst="rect">
            <a:avLst/>
          </a:prstGeom>
        </p:spPr>
        <p:txBody>
          <a:bodyPr anchor="t"/>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solidFill>
                  <a:prstClr val="white"/>
                </a:solidFill>
              </a:rPr>
              <a:t>Xavier LITAUDON | PSD AWP25 Planning Meeting  | </a:t>
            </a:r>
            <a:r>
              <a:rPr lang="en-GB" dirty="0" err="1" smtClean="0">
                <a:solidFill>
                  <a:prstClr val="white"/>
                </a:solidFill>
              </a:rPr>
              <a:t>Garching</a:t>
            </a:r>
            <a:r>
              <a:rPr lang="en-GB" dirty="0" smtClean="0">
                <a:solidFill>
                  <a:prstClr val="white"/>
                </a:solidFill>
              </a:rPr>
              <a:t> | 07-09 October 2024</a:t>
            </a:r>
            <a:endParaRPr lang="en-GB" dirty="0">
              <a:solidFill>
                <a:prstClr val="white"/>
              </a:solidFill>
            </a:endParaRPr>
          </a:p>
        </p:txBody>
      </p:sp>
    </p:spTree>
    <p:extLst>
      <p:ext uri="{BB962C8B-B14F-4D97-AF65-F5344CB8AC3E}">
        <p14:creationId xmlns:p14="http://schemas.microsoft.com/office/powerpoint/2010/main" val="34129837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solidFill>
                  <a:srgbClr val="1F497D"/>
                </a:solidFill>
                <a:latin typeface="Calibri" panose="020F0502020204030204" pitchFamily="34" charset="0"/>
                <a:ea typeface="Calibri" panose="020F0502020204030204" pitchFamily="34" charset="0"/>
              </a:rPr>
              <a:t>SP-2 Disruption</a:t>
            </a:r>
            <a:r>
              <a:rPr lang="en-US" dirty="0">
                <a:solidFill>
                  <a:srgbClr val="1F497D"/>
                </a:solidFill>
                <a:latin typeface="Calibri" panose="020F0502020204030204" pitchFamily="34" charset="0"/>
                <a:ea typeface="Calibri" panose="020F0502020204030204" pitchFamily="34" charset="0"/>
              </a:rPr>
              <a:t> </a:t>
            </a:r>
            <a:r>
              <a:rPr lang="en-US" dirty="0" smtClean="0">
                <a:solidFill>
                  <a:srgbClr val="1F497D"/>
                </a:solidFill>
                <a:latin typeface="Calibri" panose="020F0502020204030204" pitchFamily="34" charset="0"/>
                <a:ea typeface="Calibri" panose="020F0502020204030204" pitchFamily="34" charset="0"/>
              </a:rPr>
              <a:t>multi-machine database – status </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solidFill>
                  <a:prstClr val="white"/>
                </a:solidFill>
              </a:rPr>
              <a:pPr/>
              <a:t>26</a:t>
            </a:fld>
            <a:endParaRPr lang="en-GB" dirty="0">
              <a:solidFill>
                <a:prstClr val="white"/>
              </a:solidFill>
            </a:endParaRPr>
          </a:p>
        </p:txBody>
      </p:sp>
      <p:sp>
        <p:nvSpPr>
          <p:cNvPr id="9" name="Rectangle 8"/>
          <p:cNvSpPr/>
          <p:nvPr/>
        </p:nvSpPr>
        <p:spPr>
          <a:xfrm>
            <a:off x="-384717" y="-7558623"/>
            <a:ext cx="12383429" cy="253916"/>
          </a:xfrm>
          <a:prstGeom prst="rect">
            <a:avLst/>
          </a:prstGeom>
        </p:spPr>
        <p:txBody>
          <a:bodyPr wrap="square">
            <a:spAutoFit/>
          </a:bodyPr>
          <a:lstStyle/>
          <a:p>
            <a:pPr>
              <a:spcAft>
                <a:spcPts val="0"/>
              </a:spcAft>
            </a:pPr>
            <a:r>
              <a:rPr lang="en-US" sz="1050" dirty="0">
                <a:solidFill>
                  <a:srgbClr val="1F497D"/>
                </a:solidFill>
                <a:latin typeface="Calibri" panose="020F0502020204030204" pitchFamily="34" charset="0"/>
                <a:ea typeface="Calibri" panose="020F0502020204030204" pitchFamily="34" charset="0"/>
              </a:rPr>
              <a:t> </a:t>
            </a:r>
            <a:endParaRPr lang="fr-FR" sz="1100" dirty="0">
              <a:effectLst/>
              <a:latin typeface="Times New Roman" panose="02020603050405020304" pitchFamily="18" charset="0"/>
              <a:ea typeface="Calibri" panose="020F0502020204030204" pitchFamily="34" charset="0"/>
            </a:endParaRPr>
          </a:p>
        </p:txBody>
      </p:sp>
      <p:sp>
        <p:nvSpPr>
          <p:cNvPr id="10" name="Rectangle 9"/>
          <p:cNvSpPr/>
          <p:nvPr/>
        </p:nvSpPr>
        <p:spPr>
          <a:xfrm>
            <a:off x="57100" y="718223"/>
            <a:ext cx="11883998" cy="3862596"/>
          </a:xfrm>
          <a:prstGeom prst="rect">
            <a:avLst/>
          </a:prstGeom>
        </p:spPr>
        <p:txBody>
          <a:bodyPr wrap="square">
            <a:spAutoFit/>
          </a:bodyPr>
          <a:lstStyle/>
          <a:p>
            <a:pPr>
              <a:spcAft>
                <a:spcPts val="0"/>
              </a:spcAft>
            </a:pPr>
            <a:r>
              <a:rPr lang="en-US" sz="1400" dirty="0">
                <a:solidFill>
                  <a:srgbClr val="1F497D"/>
                </a:solidFill>
                <a:latin typeface="Calibri" panose="020F0502020204030204" pitchFamily="34" charset="0"/>
                <a:ea typeface="Calibri" panose="020F0502020204030204" pitchFamily="34" charset="0"/>
              </a:rPr>
              <a:t>       -  </a:t>
            </a:r>
            <a:r>
              <a:rPr lang="en-US" sz="1600" b="1" dirty="0" smtClean="0">
                <a:solidFill>
                  <a:srgbClr val="00B050"/>
                </a:solidFill>
                <a:latin typeface="Calibri" panose="020F0502020204030204" pitchFamily="34" charset="0"/>
                <a:ea typeface="Calibri" panose="020F0502020204030204" pitchFamily="34" charset="0"/>
              </a:rPr>
              <a:t>DEFUSE </a:t>
            </a:r>
            <a:r>
              <a:rPr lang="en-US" sz="1600" b="1" dirty="0">
                <a:solidFill>
                  <a:srgbClr val="00B050"/>
                </a:solidFill>
                <a:latin typeface="Calibri" panose="020F0502020204030204" pitchFamily="34" charset="0"/>
                <a:ea typeface="Calibri" panose="020F0502020204030204" pitchFamily="34" charset="0"/>
              </a:rPr>
              <a:t>framework being released open source by </a:t>
            </a:r>
            <a:r>
              <a:rPr lang="en-US" sz="1600" b="1" dirty="0" smtClean="0">
                <a:solidFill>
                  <a:srgbClr val="00B050"/>
                </a:solidFill>
                <a:latin typeface="Calibri" panose="020F0502020204030204" pitchFamily="34" charset="0"/>
                <a:ea typeface="Calibri" panose="020F0502020204030204" pitchFamily="34" charset="0"/>
              </a:rPr>
              <a:t>end 2024 </a:t>
            </a:r>
            <a:r>
              <a:rPr lang="en-US" sz="1400" dirty="0" smtClean="0">
                <a:solidFill>
                  <a:srgbClr val="1F497D"/>
                </a:solidFill>
                <a:latin typeface="Calibri" panose="020F0502020204030204" pitchFamily="34" charset="0"/>
                <a:ea typeface="Calibri" panose="020F0502020204030204" pitchFamily="34" charset="0"/>
              </a:rPr>
              <a:t>(various </a:t>
            </a:r>
            <a:r>
              <a:rPr lang="en-US" sz="1400" dirty="0">
                <a:solidFill>
                  <a:srgbClr val="1F497D"/>
                </a:solidFill>
                <a:latin typeface="Calibri" panose="020F0502020204030204" pitchFamily="34" charset="0"/>
                <a:ea typeface="Calibri" panose="020F0502020204030204" pitchFamily="34" charset="0"/>
              </a:rPr>
              <a:t>requests also in the context of international collaborations). </a:t>
            </a:r>
            <a:endParaRPr lang="en-US" sz="1400" dirty="0" smtClean="0">
              <a:solidFill>
                <a:srgbClr val="1F497D"/>
              </a:solidFill>
              <a:latin typeface="Calibri" panose="020F0502020204030204" pitchFamily="34" charset="0"/>
              <a:ea typeface="Calibri" panose="020F0502020204030204" pitchFamily="34" charset="0"/>
            </a:endParaRPr>
          </a:p>
          <a:p>
            <a:pPr>
              <a:spcAft>
                <a:spcPts val="0"/>
              </a:spcAft>
            </a:pPr>
            <a:r>
              <a:rPr lang="en-US" sz="1400" dirty="0" smtClean="0">
                <a:solidFill>
                  <a:srgbClr val="1F497D"/>
                </a:solidFill>
                <a:latin typeface="Calibri" panose="020F0502020204030204" pitchFamily="34" charset="0"/>
                <a:ea typeface="Calibri" panose="020F0502020204030204" pitchFamily="34" charset="0"/>
              </a:rPr>
              <a:t>          Agreement </a:t>
            </a:r>
            <a:r>
              <a:rPr lang="en-US" sz="1400" dirty="0">
                <a:solidFill>
                  <a:srgbClr val="1F497D"/>
                </a:solidFill>
                <a:latin typeface="Calibri" panose="020F0502020204030204" pitchFamily="34" charset="0"/>
                <a:ea typeface="Calibri" panose="020F0502020204030204" pitchFamily="34" charset="0"/>
              </a:rPr>
              <a:t>for a "code camp" at the very beginning of 2025.</a:t>
            </a:r>
            <a:endParaRPr lang="fr-FR" sz="1600" dirty="0">
              <a:latin typeface="Times New Roman" panose="02020603050405020304" pitchFamily="18" charset="0"/>
              <a:ea typeface="Calibri" panose="020F0502020204030204" pitchFamily="34" charset="0"/>
            </a:endParaRPr>
          </a:p>
          <a:p>
            <a:pPr>
              <a:spcAft>
                <a:spcPts val="0"/>
              </a:spcAft>
            </a:pPr>
            <a:r>
              <a:rPr lang="en-US" sz="1400" dirty="0">
                <a:solidFill>
                  <a:srgbClr val="1F497D"/>
                </a:solidFill>
                <a:latin typeface="Calibri" panose="020F0502020204030204" pitchFamily="34" charset="0"/>
                <a:ea typeface="Calibri" panose="020F0502020204030204" pitchFamily="34" charset="0"/>
              </a:rPr>
              <a:t>Codes and </a:t>
            </a:r>
            <a:r>
              <a:rPr lang="en-US" sz="1400" dirty="0" smtClean="0">
                <a:solidFill>
                  <a:srgbClr val="1F497D"/>
                </a:solidFill>
                <a:latin typeface="Calibri" panose="020F0502020204030204" pitchFamily="34" charset="0"/>
                <a:ea typeface="Calibri" panose="020F0502020204030204" pitchFamily="34" charset="0"/>
              </a:rPr>
              <a:t>DDB in the process of being </a:t>
            </a:r>
            <a:r>
              <a:rPr lang="en-US" sz="1400" dirty="0">
                <a:solidFill>
                  <a:srgbClr val="1F497D"/>
                </a:solidFill>
                <a:latin typeface="Calibri" panose="020F0502020204030204" pitchFamily="34" charset="0"/>
                <a:ea typeface="Calibri" panose="020F0502020204030204" pitchFamily="34" charset="0"/>
              </a:rPr>
              <a:t>migrated from SPC clusters to the </a:t>
            </a:r>
            <a:r>
              <a:rPr lang="en-US" sz="1400" dirty="0" err="1">
                <a:solidFill>
                  <a:srgbClr val="1F497D"/>
                </a:solidFill>
                <a:latin typeface="Calibri" panose="020F0502020204030204" pitchFamily="34" charset="0"/>
                <a:ea typeface="Calibri" panose="020F0502020204030204" pitchFamily="34" charset="0"/>
              </a:rPr>
              <a:t>EUROfusion</a:t>
            </a:r>
            <a:r>
              <a:rPr lang="en-US" sz="1400" dirty="0">
                <a:solidFill>
                  <a:srgbClr val="1F497D"/>
                </a:solidFill>
                <a:latin typeface="Calibri" panose="020F0502020204030204" pitchFamily="34" charset="0"/>
                <a:ea typeface="Calibri" panose="020F0502020204030204" pitchFamily="34" charset="0"/>
              </a:rPr>
              <a:t> Gateway by the end of </a:t>
            </a:r>
            <a:r>
              <a:rPr lang="en-US" sz="1400" dirty="0" smtClean="0">
                <a:solidFill>
                  <a:srgbClr val="1F497D"/>
                </a:solidFill>
                <a:latin typeface="Calibri" panose="020F0502020204030204" pitchFamily="34" charset="0"/>
                <a:ea typeface="Calibri" panose="020F0502020204030204" pitchFamily="34" charset="0"/>
              </a:rPr>
              <a:t>October  (</a:t>
            </a:r>
            <a:r>
              <a:rPr lang="en-US" sz="1400" dirty="0">
                <a:solidFill>
                  <a:srgbClr val="1F497D"/>
                </a:solidFill>
                <a:latin typeface="Calibri" panose="020F0502020204030204" pitchFamily="34" charset="0"/>
                <a:ea typeface="Calibri" panose="020F0502020204030204" pitchFamily="34" charset="0"/>
              </a:rPr>
              <a:t>GUB request for </a:t>
            </a:r>
            <a:r>
              <a:rPr lang="en-US" sz="1400" dirty="0" smtClean="0">
                <a:solidFill>
                  <a:srgbClr val="1F497D"/>
                </a:solidFill>
                <a:latin typeface="Calibri" panose="020F0502020204030204" pitchFamily="34" charset="0"/>
                <a:ea typeface="Calibri" panose="020F0502020204030204" pitchFamily="34" charset="0"/>
              </a:rPr>
              <a:t>resources accepted</a:t>
            </a:r>
            <a:r>
              <a:rPr lang="en-US" sz="1400" dirty="0">
                <a:solidFill>
                  <a:srgbClr val="1F497D"/>
                </a:solidFill>
                <a:latin typeface="Calibri" panose="020F0502020204030204" pitchFamily="34" charset="0"/>
                <a:ea typeface="Calibri" panose="020F0502020204030204" pitchFamily="34" charset="0"/>
              </a:rPr>
              <a:t>).</a:t>
            </a:r>
            <a:endParaRPr lang="fr-FR" sz="1600" dirty="0">
              <a:latin typeface="Times New Roman" panose="02020603050405020304" pitchFamily="18" charset="0"/>
              <a:ea typeface="Calibri" panose="020F0502020204030204" pitchFamily="34" charset="0"/>
            </a:endParaRPr>
          </a:p>
          <a:p>
            <a:pPr>
              <a:spcAft>
                <a:spcPts val="0"/>
              </a:spcAft>
            </a:pPr>
            <a:r>
              <a:rPr lang="en-US" sz="1400" dirty="0">
                <a:solidFill>
                  <a:srgbClr val="00B050"/>
                </a:solidFill>
                <a:latin typeface="Calibri" panose="020F0502020204030204" pitchFamily="34" charset="0"/>
                <a:ea typeface="Calibri" panose="020F0502020204030204" pitchFamily="34" charset="0"/>
              </a:rPr>
              <a:t>I</a:t>
            </a:r>
            <a:r>
              <a:rPr lang="en-US" sz="1400" dirty="0" smtClean="0">
                <a:solidFill>
                  <a:srgbClr val="00B050"/>
                </a:solidFill>
                <a:latin typeface="Calibri" panose="020F0502020204030204" pitchFamily="34" charset="0"/>
                <a:ea typeface="Calibri" panose="020F0502020204030204" pitchFamily="34" charset="0"/>
              </a:rPr>
              <a:t>nterfaces </a:t>
            </a:r>
            <a:r>
              <a:rPr lang="en-US" sz="1400" dirty="0">
                <a:solidFill>
                  <a:srgbClr val="00B050"/>
                </a:solidFill>
                <a:latin typeface="Calibri" panose="020F0502020204030204" pitchFamily="34" charset="0"/>
                <a:ea typeface="Calibri" panose="020F0502020204030204" pitchFamily="34" charset="0"/>
              </a:rPr>
              <a:t>for mapping data to IMAS </a:t>
            </a:r>
            <a:r>
              <a:rPr lang="en-US" sz="1400" dirty="0" smtClean="0">
                <a:solidFill>
                  <a:srgbClr val="00B050"/>
                </a:solidFill>
                <a:latin typeface="Calibri" panose="020F0502020204030204" pitchFamily="34" charset="0"/>
                <a:ea typeface="Calibri" panose="020F0502020204030204" pitchFamily="34" charset="0"/>
              </a:rPr>
              <a:t>developed </a:t>
            </a:r>
            <a:r>
              <a:rPr lang="en-US" sz="1400" dirty="0">
                <a:solidFill>
                  <a:srgbClr val="00B050"/>
                </a:solidFill>
                <a:latin typeface="Calibri" panose="020F0502020204030204" pitchFamily="34" charset="0"/>
                <a:ea typeface="Calibri" panose="020F0502020204030204" pitchFamily="34" charset="0"/>
              </a:rPr>
              <a:t>and </a:t>
            </a:r>
            <a:r>
              <a:rPr lang="en-US" sz="1400" dirty="0" smtClean="0">
                <a:solidFill>
                  <a:srgbClr val="00B050"/>
                </a:solidFill>
                <a:latin typeface="Calibri" panose="020F0502020204030204" pitchFamily="34" charset="0"/>
                <a:ea typeface="Calibri" panose="020F0502020204030204" pitchFamily="34" charset="0"/>
              </a:rPr>
              <a:t>currently </a:t>
            </a:r>
            <a:r>
              <a:rPr lang="en-US" sz="1400" dirty="0">
                <a:solidFill>
                  <a:srgbClr val="00B050"/>
                </a:solidFill>
                <a:latin typeface="Calibri" panose="020F0502020204030204" pitchFamily="34" charset="0"/>
                <a:ea typeface="Calibri" panose="020F0502020204030204" pitchFamily="34" charset="0"/>
              </a:rPr>
              <a:t>under test </a:t>
            </a:r>
            <a:r>
              <a:rPr lang="en-US" sz="1400" dirty="0">
                <a:solidFill>
                  <a:srgbClr val="1F497D"/>
                </a:solidFill>
                <a:latin typeface="Calibri" panose="020F0502020204030204" pitchFamily="34" charset="0"/>
                <a:ea typeface="Calibri" panose="020F0502020204030204" pitchFamily="34" charset="0"/>
              </a:rPr>
              <a:t>in the aforementioned </a:t>
            </a:r>
            <a:r>
              <a:rPr lang="en-US" sz="1400" dirty="0" smtClean="0">
                <a:solidFill>
                  <a:srgbClr val="1F497D"/>
                </a:solidFill>
                <a:latin typeface="Calibri" panose="020F0502020204030204" pitchFamily="34" charset="0"/>
                <a:ea typeface="Calibri" panose="020F0502020204030204" pitchFamily="34" charset="0"/>
              </a:rPr>
              <a:t>server. </a:t>
            </a:r>
          </a:p>
          <a:p>
            <a:pPr>
              <a:spcAft>
                <a:spcPts val="600"/>
              </a:spcAft>
            </a:pPr>
            <a:r>
              <a:rPr lang="en-US" sz="1400" dirty="0" smtClean="0">
                <a:solidFill>
                  <a:srgbClr val="FF0000"/>
                </a:solidFill>
                <a:latin typeface="Calibri" panose="020F0502020204030204" pitchFamily="34" charset="0"/>
                <a:ea typeface="Calibri" panose="020F0502020204030204" pitchFamily="34" charset="0"/>
              </a:rPr>
              <a:t>Urgent </a:t>
            </a:r>
            <a:r>
              <a:rPr lang="en-US" sz="1400" dirty="0">
                <a:solidFill>
                  <a:srgbClr val="FF0000"/>
                </a:solidFill>
                <a:latin typeface="Calibri" panose="020F0502020204030204" pitchFamily="34" charset="0"/>
                <a:ea typeface="Calibri" panose="020F0502020204030204" pitchFamily="34" charset="0"/>
              </a:rPr>
              <a:t>to discuss the update of the IDS for disruptions to accommodate the various related quantities. </a:t>
            </a:r>
            <a:endParaRPr lang="fr-FR" sz="1600" dirty="0">
              <a:solidFill>
                <a:srgbClr val="FF0000"/>
              </a:solidFill>
              <a:latin typeface="Times New Roman" panose="02020603050405020304" pitchFamily="18" charset="0"/>
              <a:ea typeface="Calibri" panose="020F0502020204030204" pitchFamily="34" charset="0"/>
            </a:endParaRPr>
          </a:p>
          <a:p>
            <a:pPr marL="357188" indent="-228600">
              <a:spcAft>
                <a:spcPts val="0"/>
              </a:spcAft>
              <a:tabLst>
                <a:tab pos="446088" algn="l"/>
              </a:tabLst>
            </a:pPr>
            <a:r>
              <a:rPr lang="en-US" sz="1400" dirty="0">
                <a:solidFill>
                  <a:srgbClr val="1F497D"/>
                </a:solidFill>
                <a:latin typeface="Calibri" panose="020F0502020204030204" pitchFamily="34" charset="0"/>
                <a:ea typeface="Calibri" panose="020F0502020204030204" pitchFamily="34" charset="0"/>
              </a:rPr>
              <a:t>-  </a:t>
            </a:r>
            <a:r>
              <a:rPr lang="en-US" sz="1400" u="sng" dirty="0" smtClean="0">
                <a:solidFill>
                  <a:srgbClr val="1F497D"/>
                </a:solidFill>
                <a:latin typeface="Calibri" panose="020F0502020204030204" pitchFamily="34" charset="0"/>
                <a:ea typeface="Calibri" panose="020F0502020204030204" pitchFamily="34" charset="0"/>
              </a:rPr>
              <a:t>JET</a:t>
            </a:r>
            <a:r>
              <a:rPr lang="en-US" sz="1400" dirty="0">
                <a:solidFill>
                  <a:srgbClr val="1F497D"/>
                </a:solidFill>
                <a:latin typeface="Calibri" panose="020F0502020204030204" pitchFamily="34" charset="0"/>
                <a:ea typeface="Calibri" panose="020F0502020204030204" pitchFamily="34" charset="0"/>
              </a:rPr>
              <a:t>: </a:t>
            </a:r>
            <a:r>
              <a:rPr lang="en-US" sz="1400" dirty="0" smtClean="0">
                <a:solidFill>
                  <a:srgbClr val="1F497D"/>
                </a:solidFill>
                <a:latin typeface="Calibri" panose="020F0502020204030204" pitchFamily="34" charset="0"/>
                <a:ea typeface="Calibri" panose="020F0502020204030204" pitchFamily="34" charset="0"/>
              </a:rPr>
              <a:t> </a:t>
            </a:r>
            <a:r>
              <a:rPr lang="en-US" sz="1400" dirty="0">
                <a:solidFill>
                  <a:srgbClr val="1F497D"/>
                </a:solidFill>
                <a:latin typeface="Calibri" panose="020F0502020204030204" pitchFamily="34" charset="0"/>
                <a:ea typeface="Calibri" panose="020F0502020204030204" pitchFamily="34" charset="0"/>
              </a:rPr>
              <a:t>validation of the entire JET-ILW (identified as the main priority) </a:t>
            </a:r>
            <a:r>
              <a:rPr lang="en-US" sz="1400" dirty="0" smtClean="0">
                <a:solidFill>
                  <a:srgbClr val="1F497D"/>
                </a:solidFill>
                <a:latin typeface="Calibri" panose="020F0502020204030204" pitchFamily="34" charset="0"/>
                <a:ea typeface="Calibri" panose="020F0502020204030204" pitchFamily="34" charset="0"/>
              </a:rPr>
              <a:t>completed and </a:t>
            </a:r>
            <a:r>
              <a:rPr lang="en-US" sz="1400" dirty="0">
                <a:solidFill>
                  <a:srgbClr val="1F497D"/>
                </a:solidFill>
                <a:latin typeface="Calibri" panose="020F0502020204030204" pitchFamily="34" charset="0"/>
                <a:ea typeface="Calibri" panose="020F0502020204030204" pitchFamily="34" charset="0"/>
              </a:rPr>
              <a:t>SQL/</a:t>
            </a:r>
            <a:r>
              <a:rPr lang="en-US" sz="1400" dirty="0" err="1">
                <a:solidFill>
                  <a:srgbClr val="1F497D"/>
                </a:solidFill>
                <a:latin typeface="Calibri" panose="020F0502020204030204" pitchFamily="34" charset="0"/>
                <a:ea typeface="Calibri" panose="020F0502020204030204" pitchFamily="34" charset="0"/>
              </a:rPr>
              <a:t>noSQL</a:t>
            </a:r>
            <a:r>
              <a:rPr lang="en-US" sz="1400" dirty="0">
                <a:solidFill>
                  <a:srgbClr val="1F497D"/>
                </a:solidFill>
                <a:latin typeface="Calibri" panose="020F0502020204030204" pitchFamily="34" charset="0"/>
                <a:ea typeface="Calibri" panose="020F0502020204030204" pitchFamily="34" charset="0"/>
              </a:rPr>
              <a:t> (MongoDB) currently hosted for tests in a dedicated server at SPC with IMAS tools </a:t>
            </a:r>
            <a:r>
              <a:rPr lang="en-US" sz="1400" dirty="0" smtClean="0">
                <a:solidFill>
                  <a:srgbClr val="1F497D"/>
                </a:solidFill>
                <a:latin typeface="Calibri" panose="020F0502020204030204" pitchFamily="34" charset="0"/>
                <a:ea typeface="Calibri" panose="020F0502020204030204" pitchFamily="34" charset="0"/>
              </a:rPr>
              <a:t>available</a:t>
            </a:r>
            <a:endParaRPr lang="fr-FR" sz="1600" dirty="0">
              <a:latin typeface="Times New Roman" panose="02020603050405020304" pitchFamily="18" charset="0"/>
              <a:ea typeface="Calibri" panose="020F0502020204030204" pitchFamily="34" charset="0"/>
            </a:endParaRPr>
          </a:p>
          <a:p>
            <a:pPr marL="357188" indent="-228600">
              <a:spcAft>
                <a:spcPts val="0"/>
              </a:spcAft>
              <a:tabLst>
                <a:tab pos="446088" algn="l"/>
              </a:tabLst>
            </a:pPr>
            <a:r>
              <a:rPr lang="en-US" sz="1400" dirty="0">
                <a:solidFill>
                  <a:srgbClr val="1F497D"/>
                </a:solidFill>
                <a:latin typeface="Calibri" panose="020F0502020204030204" pitchFamily="34" charset="0"/>
                <a:ea typeface="Calibri" panose="020F0502020204030204" pitchFamily="34" charset="0"/>
              </a:rPr>
              <a:t>-  </a:t>
            </a:r>
            <a:r>
              <a:rPr lang="en-US" sz="1400" u="sng" dirty="0" smtClean="0">
                <a:solidFill>
                  <a:srgbClr val="1F497D"/>
                </a:solidFill>
                <a:latin typeface="Calibri" panose="020F0502020204030204" pitchFamily="34" charset="0"/>
                <a:ea typeface="Calibri" panose="020F0502020204030204" pitchFamily="34" charset="0"/>
              </a:rPr>
              <a:t>TCV</a:t>
            </a:r>
            <a:r>
              <a:rPr lang="en-US" sz="1400" dirty="0">
                <a:solidFill>
                  <a:srgbClr val="1F497D"/>
                </a:solidFill>
                <a:latin typeface="Calibri" panose="020F0502020204030204" pitchFamily="34" charset="0"/>
                <a:ea typeface="Calibri" panose="020F0502020204030204" pitchFamily="34" charset="0"/>
              </a:rPr>
              <a:t>: large database validated and available locally to </a:t>
            </a:r>
            <a:r>
              <a:rPr lang="en-US" sz="1400" dirty="0" err="1">
                <a:solidFill>
                  <a:srgbClr val="1F497D"/>
                </a:solidFill>
                <a:latin typeface="Calibri" panose="020F0502020204030204" pitchFamily="34" charset="0"/>
                <a:ea typeface="Calibri" panose="020F0502020204030204" pitchFamily="34" charset="0"/>
              </a:rPr>
              <a:t>EUROfusion</a:t>
            </a:r>
            <a:r>
              <a:rPr lang="en-US" sz="1400" dirty="0">
                <a:solidFill>
                  <a:srgbClr val="1F497D"/>
                </a:solidFill>
                <a:latin typeface="Calibri" panose="020F0502020204030204" pitchFamily="34" charset="0"/>
                <a:ea typeface="Calibri" panose="020F0502020204030204" pitchFamily="34" charset="0"/>
              </a:rPr>
              <a:t> users with access to TCV data. </a:t>
            </a:r>
            <a:r>
              <a:rPr lang="en-US" sz="1400" dirty="0">
                <a:solidFill>
                  <a:schemeClr val="accent6">
                    <a:lumMod val="75000"/>
                  </a:schemeClr>
                </a:solidFill>
                <a:latin typeface="Calibri" panose="020F0502020204030204" pitchFamily="34" charset="0"/>
                <a:ea typeface="Calibri" panose="020F0502020204030204" pitchFamily="34" charset="0"/>
              </a:rPr>
              <a:t>Ready to be mapped to IMAS after the update of the disruption IDS.</a:t>
            </a:r>
            <a:endParaRPr lang="fr-FR" sz="1600" dirty="0">
              <a:solidFill>
                <a:schemeClr val="accent6">
                  <a:lumMod val="75000"/>
                </a:schemeClr>
              </a:solidFill>
              <a:latin typeface="Times New Roman" panose="02020603050405020304" pitchFamily="18" charset="0"/>
              <a:ea typeface="Calibri" panose="020F0502020204030204" pitchFamily="34" charset="0"/>
            </a:endParaRPr>
          </a:p>
          <a:p>
            <a:pPr marL="357188" indent="-228600">
              <a:spcAft>
                <a:spcPts val="0"/>
              </a:spcAft>
              <a:tabLst>
                <a:tab pos="446088" algn="l"/>
              </a:tabLst>
            </a:pPr>
            <a:r>
              <a:rPr lang="en-US" sz="1400" dirty="0">
                <a:solidFill>
                  <a:srgbClr val="1F497D"/>
                </a:solidFill>
                <a:latin typeface="Calibri" panose="020F0502020204030204" pitchFamily="34" charset="0"/>
                <a:ea typeface="Calibri" panose="020F0502020204030204" pitchFamily="34" charset="0"/>
              </a:rPr>
              <a:t>-  </a:t>
            </a:r>
            <a:r>
              <a:rPr lang="en-US" sz="1400" u="sng" dirty="0">
                <a:solidFill>
                  <a:srgbClr val="1F497D"/>
                </a:solidFill>
                <a:latin typeface="Calibri" panose="020F0502020204030204" pitchFamily="34" charset="0"/>
                <a:ea typeface="Calibri" panose="020F0502020204030204" pitchFamily="34" charset="0"/>
              </a:rPr>
              <a:t>MAST(-U)</a:t>
            </a:r>
            <a:r>
              <a:rPr lang="en-US" sz="1400" dirty="0">
                <a:solidFill>
                  <a:srgbClr val="1F497D"/>
                </a:solidFill>
                <a:latin typeface="Calibri" panose="020F0502020204030204" pitchFamily="34" charset="0"/>
                <a:ea typeface="Calibri" panose="020F0502020204030204" pitchFamily="34" charset="0"/>
              </a:rPr>
              <a:t>: successful extension to MAST data, with fully functional processing pipeline, UKAEA </a:t>
            </a:r>
            <a:r>
              <a:rPr lang="en-US" sz="1400" dirty="0" smtClean="0">
                <a:solidFill>
                  <a:srgbClr val="1F497D"/>
                </a:solidFill>
                <a:latin typeface="Calibri" panose="020F0502020204030204" pitchFamily="34" charset="0"/>
                <a:ea typeface="Calibri" panose="020F0502020204030204" pitchFamily="34" charset="0"/>
              </a:rPr>
              <a:t>first</a:t>
            </a:r>
            <a:r>
              <a:rPr lang="en-US" sz="1400" dirty="0">
                <a:solidFill>
                  <a:srgbClr val="1F497D"/>
                </a:solidFill>
                <a:latin typeface="Calibri" panose="020F0502020204030204" pitchFamily="34" charset="0"/>
                <a:ea typeface="Calibri" panose="020F0502020204030204" pitchFamily="34" charset="0"/>
              </a:rPr>
              <a:t> run for 3k shots (vast majority </a:t>
            </a:r>
            <a:r>
              <a:rPr lang="en-US" sz="1400" dirty="0" smtClean="0">
                <a:solidFill>
                  <a:srgbClr val="1F497D"/>
                </a:solidFill>
                <a:latin typeface="Calibri" panose="020F0502020204030204" pitchFamily="34" charset="0"/>
                <a:ea typeface="Calibri" panose="020F0502020204030204" pitchFamily="34" charset="0"/>
              </a:rPr>
              <a:t>ending </a:t>
            </a:r>
            <a:r>
              <a:rPr lang="en-US" sz="1400" dirty="0">
                <a:solidFill>
                  <a:srgbClr val="1F497D"/>
                </a:solidFill>
                <a:latin typeface="Calibri" panose="020F0502020204030204" pitchFamily="34" charset="0"/>
                <a:ea typeface="Calibri" panose="020F0502020204030204" pitchFamily="34" charset="0"/>
              </a:rPr>
              <a:t>up with a disruption). D</a:t>
            </a:r>
            <a:r>
              <a:rPr lang="en-US" sz="1400" dirty="0" smtClean="0">
                <a:solidFill>
                  <a:srgbClr val="1F497D"/>
                </a:solidFill>
                <a:latin typeface="Calibri" panose="020F0502020204030204" pitchFamily="34" charset="0"/>
                <a:ea typeface="Calibri" panose="020F0502020204030204" pitchFamily="34" charset="0"/>
              </a:rPr>
              <a:t>ata-mapping </a:t>
            </a:r>
            <a:r>
              <a:rPr lang="en-US" sz="1400" dirty="0">
                <a:solidFill>
                  <a:srgbClr val="1F497D"/>
                </a:solidFill>
                <a:latin typeface="Calibri" panose="020F0502020204030204" pitchFamily="34" charset="0"/>
                <a:ea typeface="Calibri" panose="020F0502020204030204" pitchFamily="34" charset="0"/>
              </a:rPr>
              <a:t>for MAST-U </a:t>
            </a:r>
            <a:r>
              <a:rPr lang="en-US" sz="1400" dirty="0" smtClean="0">
                <a:solidFill>
                  <a:srgbClr val="1F497D"/>
                </a:solidFill>
                <a:latin typeface="Calibri" panose="020F0502020204030204" pitchFamily="34" charset="0"/>
                <a:ea typeface="Calibri" panose="020F0502020204030204" pitchFamily="34" charset="0"/>
              </a:rPr>
              <a:t>being finalized. </a:t>
            </a:r>
            <a:r>
              <a:rPr lang="en-US" sz="1400" dirty="0">
                <a:solidFill>
                  <a:srgbClr val="FF0000"/>
                </a:solidFill>
                <a:latin typeface="Calibri" panose="020F0502020204030204" pitchFamily="34" charset="0"/>
                <a:ea typeface="Calibri" panose="020F0502020204030204" pitchFamily="34" charset="0"/>
              </a:rPr>
              <a:t>W</a:t>
            </a:r>
            <a:r>
              <a:rPr lang="en-US" sz="1400" dirty="0" smtClean="0">
                <a:solidFill>
                  <a:srgbClr val="FF0000"/>
                </a:solidFill>
                <a:latin typeface="Calibri" panose="020F0502020204030204" pitchFamily="34" charset="0"/>
                <a:ea typeface="Calibri" panose="020F0502020204030204" pitchFamily="34" charset="0"/>
              </a:rPr>
              <a:t>hile </a:t>
            </a:r>
            <a:r>
              <a:rPr lang="en-US" sz="1400" dirty="0">
                <a:solidFill>
                  <a:srgbClr val="FF0000"/>
                </a:solidFill>
                <a:latin typeface="Calibri" panose="020F0502020204030204" pitchFamily="34" charset="0"/>
                <a:ea typeface="Calibri" panose="020F0502020204030204" pitchFamily="34" charset="0"/>
              </a:rPr>
              <a:t>MAST data are already publicly available, MAST-U access / availability needs to be discussed.</a:t>
            </a:r>
            <a:endParaRPr lang="fr-FR" sz="1600" dirty="0">
              <a:solidFill>
                <a:srgbClr val="FF0000"/>
              </a:solidFill>
              <a:latin typeface="Times New Roman" panose="02020603050405020304" pitchFamily="18" charset="0"/>
              <a:ea typeface="Calibri" panose="020F0502020204030204" pitchFamily="34" charset="0"/>
            </a:endParaRPr>
          </a:p>
          <a:p>
            <a:pPr marL="357188" indent="-228600">
              <a:spcAft>
                <a:spcPts val="0"/>
              </a:spcAft>
              <a:tabLst>
                <a:tab pos="446088" algn="l"/>
              </a:tabLst>
            </a:pPr>
            <a:r>
              <a:rPr lang="en-US" sz="1400" dirty="0">
                <a:solidFill>
                  <a:srgbClr val="1F497D"/>
                </a:solidFill>
                <a:latin typeface="Calibri" panose="020F0502020204030204" pitchFamily="34" charset="0"/>
                <a:ea typeface="Calibri" panose="020F0502020204030204" pitchFamily="34" charset="0"/>
              </a:rPr>
              <a:t>-  </a:t>
            </a:r>
            <a:r>
              <a:rPr lang="en-US" sz="1400" u="sng" dirty="0" smtClean="0">
                <a:solidFill>
                  <a:srgbClr val="1F497D"/>
                </a:solidFill>
                <a:latin typeface="Calibri" panose="020F0502020204030204" pitchFamily="34" charset="0"/>
                <a:ea typeface="Calibri" panose="020F0502020204030204" pitchFamily="34" charset="0"/>
              </a:rPr>
              <a:t>AUG</a:t>
            </a:r>
            <a:r>
              <a:rPr lang="en-US" sz="1400" dirty="0">
                <a:solidFill>
                  <a:srgbClr val="1F497D"/>
                </a:solidFill>
                <a:latin typeface="Calibri" panose="020F0502020204030204" pitchFamily="34" charset="0"/>
                <a:ea typeface="Calibri" panose="020F0502020204030204" pitchFamily="34" charset="0"/>
              </a:rPr>
              <a:t>: good progress with recover/update of the various data-processing pipelines and DEFUSE installed and working also on IPP TOK clusters. Collaboration with Gabriella </a:t>
            </a:r>
            <a:r>
              <a:rPr lang="en-US" sz="1400" dirty="0" err="1">
                <a:solidFill>
                  <a:srgbClr val="1F497D"/>
                </a:solidFill>
                <a:latin typeface="Calibri" panose="020F0502020204030204" pitchFamily="34" charset="0"/>
                <a:ea typeface="Calibri" panose="020F0502020204030204" pitchFamily="34" charset="0"/>
              </a:rPr>
              <a:t>Pautasso</a:t>
            </a:r>
            <a:r>
              <a:rPr lang="en-US" sz="1400" dirty="0">
                <a:solidFill>
                  <a:srgbClr val="1F497D"/>
                </a:solidFill>
                <a:latin typeface="Calibri" panose="020F0502020204030204" pitchFamily="34" charset="0"/>
                <a:ea typeface="Calibri" panose="020F0502020204030204" pitchFamily="34" charset="0"/>
              </a:rPr>
              <a:t> to advance in the validation (data and corresponding </a:t>
            </a:r>
            <a:r>
              <a:rPr lang="en-US" sz="1400" dirty="0" smtClean="0">
                <a:solidFill>
                  <a:srgbClr val="1F497D"/>
                </a:solidFill>
                <a:latin typeface="Calibri" panose="020F0502020204030204" pitchFamily="34" charset="0"/>
                <a:ea typeface="Calibri" panose="020F0502020204030204" pitchFamily="34" charset="0"/>
              </a:rPr>
              <a:t>DDB </a:t>
            </a:r>
            <a:r>
              <a:rPr lang="en-US" sz="1400" dirty="0">
                <a:solidFill>
                  <a:srgbClr val="1F497D"/>
                </a:solidFill>
                <a:latin typeface="Calibri" panose="020F0502020204030204" pitchFamily="34" charset="0"/>
                <a:ea typeface="Calibri" panose="020F0502020204030204" pitchFamily="34" charset="0"/>
              </a:rPr>
              <a:t>should also be available in the </a:t>
            </a:r>
            <a:r>
              <a:rPr lang="en-US" sz="1400" dirty="0" err="1">
                <a:solidFill>
                  <a:srgbClr val="1F497D"/>
                </a:solidFill>
                <a:latin typeface="Calibri" panose="020F0502020204030204" pitchFamily="34" charset="0"/>
                <a:ea typeface="Calibri" panose="020F0502020204030204" pitchFamily="34" charset="0"/>
              </a:rPr>
              <a:t>EUROfusion</a:t>
            </a:r>
            <a:r>
              <a:rPr lang="en-US" sz="1400" dirty="0">
                <a:solidFill>
                  <a:srgbClr val="1F497D"/>
                </a:solidFill>
                <a:latin typeface="Calibri" panose="020F0502020204030204" pitchFamily="34" charset="0"/>
                <a:ea typeface="Calibri" panose="020F0502020204030204" pitchFamily="34" charset="0"/>
              </a:rPr>
              <a:t> Gateway at least for people with access to AUG data).</a:t>
            </a:r>
            <a:endParaRPr lang="fr-FR" sz="1600" dirty="0">
              <a:latin typeface="Times New Roman" panose="02020603050405020304" pitchFamily="18" charset="0"/>
              <a:ea typeface="Calibri" panose="020F0502020204030204" pitchFamily="34" charset="0"/>
            </a:endParaRPr>
          </a:p>
          <a:p>
            <a:pPr marL="357188" indent="-228600">
              <a:spcAft>
                <a:spcPts val="0"/>
              </a:spcAft>
              <a:tabLst>
                <a:tab pos="446088" algn="l"/>
              </a:tabLst>
            </a:pPr>
            <a:r>
              <a:rPr lang="en-US" sz="1400" dirty="0">
                <a:solidFill>
                  <a:srgbClr val="1F497D"/>
                </a:solidFill>
                <a:latin typeface="Calibri" panose="020F0502020204030204" pitchFamily="34" charset="0"/>
                <a:ea typeface="Calibri" panose="020F0502020204030204" pitchFamily="34" charset="0"/>
              </a:rPr>
              <a:t>-  </a:t>
            </a:r>
            <a:r>
              <a:rPr lang="en-US" sz="1400" u="sng" dirty="0" smtClean="0">
                <a:solidFill>
                  <a:srgbClr val="1F497D"/>
                </a:solidFill>
                <a:latin typeface="Calibri" panose="020F0502020204030204" pitchFamily="34" charset="0"/>
                <a:ea typeface="Calibri" panose="020F0502020204030204" pitchFamily="34" charset="0"/>
              </a:rPr>
              <a:t>WEST</a:t>
            </a:r>
            <a:r>
              <a:rPr lang="en-US" sz="1400" dirty="0">
                <a:solidFill>
                  <a:srgbClr val="1F497D"/>
                </a:solidFill>
                <a:latin typeface="Calibri" panose="020F0502020204030204" pitchFamily="34" charset="0"/>
                <a:ea typeface="Calibri" panose="020F0502020204030204" pitchFamily="34" charset="0"/>
              </a:rPr>
              <a:t>: first contacts </a:t>
            </a:r>
            <a:r>
              <a:rPr lang="en-US" sz="1400" dirty="0" smtClean="0">
                <a:solidFill>
                  <a:srgbClr val="1F497D"/>
                </a:solidFill>
                <a:latin typeface="Calibri" panose="020F0502020204030204" pitchFamily="34" charset="0"/>
                <a:ea typeface="Calibri" panose="020F0502020204030204" pitchFamily="34" charset="0"/>
              </a:rPr>
              <a:t>to</a:t>
            </a:r>
            <a:r>
              <a:rPr lang="en-US" sz="1400" dirty="0">
                <a:solidFill>
                  <a:srgbClr val="1F497D"/>
                </a:solidFill>
                <a:latin typeface="Calibri" panose="020F0502020204030204" pitchFamily="34" charset="0"/>
                <a:ea typeface="Calibri" panose="020F0502020204030204" pitchFamily="34" charset="0"/>
              </a:rPr>
              <a:t> identify data sources and key diagnostics for the construction of the DDB. </a:t>
            </a:r>
            <a:endParaRPr lang="fr-FR" sz="1600" dirty="0">
              <a:latin typeface="Times New Roman" panose="02020603050405020304" pitchFamily="18" charset="0"/>
              <a:ea typeface="Calibri" panose="020F0502020204030204" pitchFamily="34" charset="0"/>
            </a:endParaRPr>
          </a:p>
          <a:p>
            <a:pPr marL="357188" indent="-228600">
              <a:spcAft>
                <a:spcPts val="0"/>
              </a:spcAft>
              <a:tabLst>
                <a:tab pos="446088" algn="l"/>
              </a:tabLst>
            </a:pPr>
            <a:r>
              <a:rPr lang="en-US" sz="1400" dirty="0">
                <a:solidFill>
                  <a:srgbClr val="1F497D"/>
                </a:solidFill>
                <a:latin typeface="Calibri" panose="020F0502020204030204" pitchFamily="34" charset="0"/>
                <a:ea typeface="Calibri" panose="020F0502020204030204" pitchFamily="34" charset="0"/>
              </a:rPr>
              <a:t>-  </a:t>
            </a:r>
            <a:r>
              <a:rPr lang="en-US" sz="1400" u="sng" dirty="0" smtClean="0">
                <a:solidFill>
                  <a:srgbClr val="1F497D"/>
                </a:solidFill>
                <a:latin typeface="Calibri" panose="020F0502020204030204" pitchFamily="34" charset="0"/>
                <a:ea typeface="Calibri" panose="020F0502020204030204" pitchFamily="34" charset="0"/>
              </a:rPr>
              <a:t>JT-60SA</a:t>
            </a:r>
            <a:r>
              <a:rPr lang="en-US" sz="1400" dirty="0">
                <a:solidFill>
                  <a:srgbClr val="1F497D"/>
                </a:solidFill>
                <a:latin typeface="Calibri" panose="020F0502020204030204" pitchFamily="34" charset="0"/>
                <a:ea typeface="Calibri" panose="020F0502020204030204" pitchFamily="34" charset="0"/>
              </a:rPr>
              <a:t>: proposal accepted to include also </a:t>
            </a:r>
            <a:r>
              <a:rPr lang="en-US" sz="1400" dirty="0" smtClean="0">
                <a:solidFill>
                  <a:srgbClr val="1F497D"/>
                </a:solidFill>
                <a:latin typeface="Calibri" panose="020F0502020204030204" pitchFamily="34" charset="0"/>
                <a:ea typeface="Calibri" panose="020F0502020204030204" pitchFamily="34" charset="0"/>
              </a:rPr>
              <a:t>JT-60SA </a:t>
            </a:r>
            <a:r>
              <a:rPr lang="en-US" sz="1400" dirty="0">
                <a:solidFill>
                  <a:srgbClr val="1F497D"/>
                </a:solidFill>
                <a:latin typeface="Calibri" panose="020F0502020204030204" pitchFamily="34" charset="0"/>
                <a:ea typeface="Calibri" panose="020F0502020204030204" pitchFamily="34" charset="0"/>
              </a:rPr>
              <a:t>disruptions in the </a:t>
            </a:r>
            <a:r>
              <a:rPr lang="en-US" sz="1400" dirty="0" err="1">
                <a:solidFill>
                  <a:srgbClr val="1F497D"/>
                </a:solidFill>
                <a:latin typeface="Calibri" panose="020F0502020204030204" pitchFamily="34" charset="0"/>
                <a:ea typeface="Calibri" panose="020F0502020204030204" pitchFamily="34" charset="0"/>
              </a:rPr>
              <a:t>EUROfusion</a:t>
            </a:r>
            <a:r>
              <a:rPr lang="en-US" sz="1400" dirty="0">
                <a:solidFill>
                  <a:srgbClr val="1F497D"/>
                </a:solidFill>
                <a:latin typeface="Calibri" panose="020F0502020204030204" pitchFamily="34" charset="0"/>
                <a:ea typeface="Calibri" panose="020F0502020204030204" pitchFamily="34" charset="0"/>
              </a:rPr>
              <a:t> database as well </a:t>
            </a:r>
            <a:r>
              <a:rPr lang="en-US" sz="1400" dirty="0" smtClean="0">
                <a:solidFill>
                  <a:srgbClr val="1F497D"/>
                </a:solidFill>
                <a:latin typeface="Calibri" panose="020F0502020204030204" pitchFamily="34" charset="0"/>
                <a:ea typeface="Calibri" panose="020F0502020204030204" pitchFamily="34" charset="0"/>
              </a:rPr>
              <a:t>as implement mapping </a:t>
            </a:r>
            <a:r>
              <a:rPr lang="en-US" sz="1400" dirty="0">
                <a:solidFill>
                  <a:srgbClr val="1F497D"/>
                </a:solidFill>
                <a:latin typeface="Calibri" panose="020F0502020204030204" pitchFamily="34" charset="0"/>
                <a:ea typeface="Calibri" panose="020F0502020204030204" pitchFamily="34" charset="0"/>
              </a:rPr>
              <a:t>to IMAS (as far as plasma </a:t>
            </a:r>
            <a:r>
              <a:rPr lang="en-US" sz="1400" dirty="0" smtClean="0">
                <a:solidFill>
                  <a:srgbClr val="1F497D"/>
                </a:solidFill>
                <a:latin typeface="Calibri" panose="020F0502020204030204" pitchFamily="34" charset="0"/>
                <a:ea typeface="Calibri" panose="020F0502020204030204" pitchFamily="34" charset="0"/>
              </a:rPr>
              <a:t>states events </a:t>
            </a:r>
            <a:r>
              <a:rPr lang="en-US" sz="1400" dirty="0">
                <a:solidFill>
                  <a:srgbClr val="1F497D"/>
                </a:solidFill>
                <a:latin typeface="Calibri" panose="020F0502020204030204" pitchFamily="34" charset="0"/>
                <a:ea typeface="Calibri" panose="020F0502020204030204" pitchFamily="34" charset="0"/>
              </a:rPr>
              <a:t>and disruptions are concerned</a:t>
            </a:r>
            <a:r>
              <a:rPr lang="en-US" sz="1400" dirty="0" smtClean="0">
                <a:solidFill>
                  <a:srgbClr val="1F497D"/>
                </a:solidFill>
                <a:latin typeface="Calibri" panose="020F0502020204030204" pitchFamily="34" charset="0"/>
                <a:ea typeface="Calibri" panose="020F0502020204030204" pitchFamily="34" charset="0"/>
              </a:rPr>
              <a:t>).</a:t>
            </a:r>
            <a:endParaRPr lang="fr-FR" sz="1600" dirty="0">
              <a:latin typeface="Times New Roman" panose="02020603050405020304" pitchFamily="18" charset="0"/>
              <a:ea typeface="Calibri" panose="020F0502020204030204" pitchFamily="34" charset="0"/>
            </a:endParaRPr>
          </a:p>
        </p:txBody>
      </p:sp>
      <p:sp>
        <p:nvSpPr>
          <p:cNvPr id="11" name="Rectangle 10"/>
          <p:cNvSpPr/>
          <p:nvPr/>
        </p:nvSpPr>
        <p:spPr>
          <a:xfrm>
            <a:off x="241094" y="4542267"/>
            <a:ext cx="11700004" cy="1846659"/>
          </a:xfrm>
          <a:prstGeom prst="rect">
            <a:avLst/>
          </a:prstGeom>
        </p:spPr>
        <p:txBody>
          <a:bodyPr wrap="square">
            <a:spAutoFit/>
          </a:bodyPr>
          <a:lstStyle/>
          <a:p>
            <a:pPr>
              <a:spcAft>
                <a:spcPts val="0"/>
              </a:spcAft>
            </a:pPr>
            <a:r>
              <a:rPr lang="en-US" sz="1400" dirty="0">
                <a:solidFill>
                  <a:srgbClr val="1F497D"/>
                </a:solidFill>
                <a:latin typeface="Calibri" panose="020F0502020204030204" pitchFamily="34" charset="0"/>
                <a:ea typeface="Calibri" panose="020F0502020204030204" pitchFamily="34" charset="0"/>
              </a:rPr>
              <a:t>“</a:t>
            </a:r>
            <a:r>
              <a:rPr lang="en-US" sz="1400" b="1" dirty="0" smtClean="0">
                <a:solidFill>
                  <a:srgbClr val="1F497D"/>
                </a:solidFill>
                <a:latin typeface="Calibri" panose="020F0502020204030204" pitchFamily="34" charset="0"/>
                <a:ea typeface="Calibri" panose="020F0502020204030204" pitchFamily="34" charset="0"/>
              </a:rPr>
              <a:t>Availability</a:t>
            </a:r>
            <a:r>
              <a:rPr lang="en-US" sz="1400" dirty="0" smtClean="0">
                <a:solidFill>
                  <a:srgbClr val="1F497D"/>
                </a:solidFill>
                <a:latin typeface="Calibri" panose="020F0502020204030204" pitchFamily="34" charset="0"/>
                <a:ea typeface="Calibri" panose="020F0502020204030204" pitchFamily="34" charset="0"/>
              </a:rPr>
              <a:t>” according </a:t>
            </a:r>
            <a:r>
              <a:rPr lang="en-US" sz="1400" dirty="0">
                <a:solidFill>
                  <a:srgbClr val="1F497D"/>
                </a:solidFill>
                <a:latin typeface="Calibri" panose="020F0502020204030204" pitchFamily="34" charset="0"/>
                <a:ea typeface="Calibri" panose="020F0502020204030204" pitchFamily="34" charset="0"/>
              </a:rPr>
              <a:t>to the recent discussions </a:t>
            </a:r>
            <a:r>
              <a:rPr lang="en-US" sz="1400" dirty="0" smtClean="0">
                <a:solidFill>
                  <a:srgbClr val="1F497D"/>
                </a:solidFill>
                <a:latin typeface="Calibri" panose="020F0502020204030204" pitchFamily="34" charset="0"/>
                <a:ea typeface="Calibri" panose="020F0502020204030204" pitchFamily="34" charset="0"/>
              </a:rPr>
              <a:t>with </a:t>
            </a:r>
            <a:r>
              <a:rPr lang="en-US" sz="1400" dirty="0">
                <a:solidFill>
                  <a:srgbClr val="1F497D"/>
                </a:solidFill>
                <a:latin typeface="Calibri" panose="020F0502020204030204" pitchFamily="34" charset="0"/>
                <a:ea typeface="Calibri" panose="020F0502020204030204" pitchFamily="34" charset="0"/>
              </a:rPr>
              <a:t>WPTE TFLs and JET </a:t>
            </a:r>
            <a:r>
              <a:rPr lang="en-US" sz="1400" dirty="0" smtClean="0">
                <a:solidFill>
                  <a:srgbClr val="1F497D"/>
                </a:solidFill>
                <a:latin typeface="Calibri" panose="020F0502020204030204" pitchFamily="34" charset="0"/>
                <a:ea typeface="Calibri" panose="020F0502020204030204" pitchFamily="34" charset="0"/>
              </a:rPr>
              <a:t>people:</a:t>
            </a:r>
            <a:r>
              <a:rPr lang="fr-FR" sz="1600" dirty="0" smtClean="0">
                <a:latin typeface="Times New Roman" panose="02020603050405020304" pitchFamily="18" charset="0"/>
                <a:ea typeface="Calibri" panose="020F0502020204030204" pitchFamily="34" charset="0"/>
              </a:rPr>
              <a:t> </a:t>
            </a:r>
          </a:p>
          <a:p>
            <a:pPr>
              <a:spcAft>
                <a:spcPts val="0"/>
              </a:spcAft>
            </a:pPr>
            <a:r>
              <a:rPr lang="en-US" sz="1400" dirty="0" smtClean="0">
                <a:solidFill>
                  <a:srgbClr val="1F497D"/>
                </a:solidFill>
                <a:latin typeface="Calibri" panose="020F0502020204030204" pitchFamily="34" charset="0"/>
                <a:ea typeface="Calibri" panose="020F0502020204030204" pitchFamily="34" charset="0"/>
              </a:rPr>
              <a:t>migrate to</a:t>
            </a:r>
            <a:r>
              <a:rPr lang="en-US" sz="1400" dirty="0">
                <a:solidFill>
                  <a:srgbClr val="1F497D"/>
                </a:solidFill>
                <a:latin typeface="Calibri" panose="020F0502020204030204" pitchFamily="34" charset="0"/>
                <a:ea typeface="Calibri" panose="020F0502020204030204" pitchFamily="34" charset="0"/>
              </a:rPr>
              <a:t> the new </a:t>
            </a:r>
            <a:r>
              <a:rPr lang="en-US" sz="1400" dirty="0" smtClean="0">
                <a:solidFill>
                  <a:srgbClr val="1F497D"/>
                </a:solidFill>
                <a:latin typeface="Calibri" panose="020F0502020204030204" pitchFamily="34" charset="0"/>
                <a:ea typeface="Calibri" panose="020F0502020204030204" pitchFamily="34" charset="0"/>
              </a:rPr>
              <a:t>Gateway</a:t>
            </a:r>
            <a:r>
              <a:rPr lang="en-US" sz="1400" dirty="0">
                <a:solidFill>
                  <a:srgbClr val="1F497D"/>
                </a:solidFill>
                <a:latin typeface="Calibri" panose="020F0502020204030204" pitchFamily="34" charset="0"/>
                <a:ea typeface="Calibri" panose="020F0502020204030204" pitchFamily="34" charset="0"/>
              </a:rPr>
              <a:t>, </a:t>
            </a:r>
            <a:r>
              <a:rPr lang="en-US" sz="1400" dirty="0" smtClean="0">
                <a:solidFill>
                  <a:srgbClr val="1F497D"/>
                </a:solidFill>
                <a:latin typeface="Calibri" panose="020F0502020204030204" pitchFamily="34" charset="0"/>
                <a:ea typeface="Calibri" panose="020F0502020204030204" pitchFamily="34" charset="0"/>
              </a:rPr>
              <a:t>providing </a:t>
            </a:r>
            <a:r>
              <a:rPr lang="en-US" sz="1400" dirty="0">
                <a:solidFill>
                  <a:srgbClr val="1F497D"/>
                </a:solidFill>
                <a:latin typeface="Calibri" panose="020F0502020204030204" pitchFamily="34" charset="0"/>
                <a:ea typeface="Calibri" panose="020F0502020204030204" pitchFamily="34" charset="0"/>
              </a:rPr>
              <a:t>tools and documentations to download and query the DDB, both for data-sources </a:t>
            </a:r>
            <a:r>
              <a:rPr lang="en-US" sz="1400" dirty="0" smtClean="0">
                <a:solidFill>
                  <a:srgbClr val="1F497D"/>
                </a:solidFill>
                <a:latin typeface="Calibri" panose="020F0502020204030204" pitchFamily="34" charset="0"/>
                <a:ea typeface="Calibri" panose="020F0502020204030204" pitchFamily="34" charset="0"/>
              </a:rPr>
              <a:t>and metadata</a:t>
            </a:r>
            <a:r>
              <a:rPr lang="en-US" sz="1400" dirty="0">
                <a:solidFill>
                  <a:srgbClr val="1F497D"/>
                </a:solidFill>
                <a:latin typeface="Calibri" panose="020F0502020204030204" pitchFamily="34" charset="0"/>
                <a:ea typeface="Calibri" panose="020F0502020204030204" pitchFamily="34" charset="0"/>
              </a:rPr>
              <a:t>  (disruption derived characteristic quantities) from a MongoDB versioned </a:t>
            </a:r>
            <a:r>
              <a:rPr lang="en-US" sz="1400" dirty="0" err="1">
                <a:solidFill>
                  <a:srgbClr val="1F497D"/>
                </a:solidFill>
                <a:latin typeface="Calibri" panose="020F0502020204030204" pitchFamily="34" charset="0"/>
                <a:ea typeface="Calibri" panose="020F0502020204030204" pitchFamily="34" charset="0"/>
              </a:rPr>
              <a:t>multimachine</a:t>
            </a:r>
            <a:r>
              <a:rPr lang="en-US" sz="1400" dirty="0">
                <a:solidFill>
                  <a:srgbClr val="1F497D"/>
                </a:solidFill>
                <a:latin typeface="Calibri" panose="020F0502020204030204" pitchFamily="34" charset="0"/>
                <a:ea typeface="Calibri" panose="020F0502020204030204" pitchFamily="34" charset="0"/>
              </a:rPr>
              <a:t> DDB (already tested </a:t>
            </a:r>
            <a:r>
              <a:rPr lang="en-US" sz="1400" dirty="0" smtClean="0">
                <a:solidFill>
                  <a:srgbClr val="1F497D"/>
                </a:solidFill>
                <a:latin typeface="Calibri" panose="020F0502020204030204" pitchFamily="34" charset="0"/>
                <a:ea typeface="Calibri" panose="020F0502020204030204" pitchFamily="34" charset="0"/>
              </a:rPr>
              <a:t>locally). </a:t>
            </a:r>
            <a:r>
              <a:rPr lang="en-US" sz="1400" dirty="0">
                <a:solidFill>
                  <a:srgbClr val="1F497D"/>
                </a:solidFill>
                <a:latin typeface="Calibri" panose="020F0502020204030204" pitchFamily="34" charset="0"/>
                <a:ea typeface="Calibri" panose="020F0502020204030204" pitchFamily="34" charset="0"/>
              </a:rPr>
              <a:t>It is essential to have this additional layer, because not all the events and plasma state descriptions relevant for disruption analysis are mapped in IMAS </a:t>
            </a:r>
            <a:r>
              <a:rPr lang="en-US" sz="1400" dirty="0" smtClean="0">
                <a:solidFill>
                  <a:srgbClr val="1F497D"/>
                </a:solidFill>
                <a:latin typeface="Calibri" panose="020F0502020204030204" pitchFamily="34" charset="0"/>
                <a:ea typeface="Calibri" panose="020F0502020204030204" pitchFamily="34" charset="0"/>
              </a:rPr>
              <a:t>.</a:t>
            </a:r>
          </a:p>
          <a:p>
            <a:pPr>
              <a:spcAft>
                <a:spcPts val="0"/>
              </a:spcAft>
            </a:pPr>
            <a:r>
              <a:rPr lang="en-US" sz="1400" dirty="0" smtClean="0">
                <a:solidFill>
                  <a:srgbClr val="00B050"/>
                </a:solidFill>
                <a:latin typeface="Calibri" panose="020F0502020204030204" pitchFamily="34" charset="0"/>
                <a:ea typeface="Calibri" panose="020F0502020204030204" pitchFamily="34" charset="0"/>
              </a:rPr>
              <a:t>A </a:t>
            </a:r>
            <a:r>
              <a:rPr lang="en-US" sz="1400" dirty="0">
                <a:solidFill>
                  <a:srgbClr val="00B050"/>
                </a:solidFill>
                <a:latin typeface="Calibri" panose="020F0502020204030204" pitchFamily="34" charset="0"/>
                <a:ea typeface="Calibri" panose="020F0502020204030204" pitchFamily="34" charset="0"/>
              </a:rPr>
              <a:t>server-client installation on the Gateway would allow to handle user access with authentication (tested already locally).</a:t>
            </a:r>
            <a:r>
              <a:rPr lang="en-US" sz="1400" dirty="0">
                <a:solidFill>
                  <a:srgbClr val="1F497D"/>
                </a:solidFill>
                <a:latin typeface="Calibri" panose="020F0502020204030204" pitchFamily="34" charset="0"/>
                <a:ea typeface="Calibri" panose="020F0502020204030204" pitchFamily="34" charset="0"/>
              </a:rPr>
              <a:t>  </a:t>
            </a:r>
            <a:endParaRPr lang="fr-FR" sz="1600" dirty="0">
              <a:latin typeface="Times New Roman" panose="02020603050405020304" pitchFamily="18" charset="0"/>
              <a:ea typeface="Calibri" panose="020F0502020204030204" pitchFamily="34" charset="0"/>
            </a:endParaRPr>
          </a:p>
          <a:p>
            <a:pPr>
              <a:spcAft>
                <a:spcPts val="0"/>
              </a:spcAft>
            </a:pPr>
            <a:r>
              <a:rPr lang="en-US" sz="1400" dirty="0" smtClean="0">
                <a:solidFill>
                  <a:srgbClr val="1F497D"/>
                </a:solidFill>
                <a:latin typeface="Calibri" panose="020F0502020204030204" pitchFamily="34" charset="0"/>
                <a:ea typeface="Calibri" panose="020F0502020204030204" pitchFamily="34" charset="0"/>
              </a:rPr>
              <a:t>Proposal</a:t>
            </a:r>
            <a:r>
              <a:rPr lang="en-US" sz="1400" dirty="0">
                <a:solidFill>
                  <a:srgbClr val="1F497D"/>
                </a:solidFill>
                <a:latin typeface="Calibri" panose="020F0502020204030204" pitchFamily="34" charset="0"/>
                <a:ea typeface="Calibri" panose="020F0502020204030204" pitchFamily="34" charset="0"/>
              </a:rPr>
              <a:t> </a:t>
            </a:r>
            <a:r>
              <a:rPr lang="en-US" sz="1400" dirty="0" smtClean="0">
                <a:solidFill>
                  <a:srgbClr val="1F497D"/>
                </a:solidFill>
                <a:latin typeface="Calibri" panose="020F0502020204030204" pitchFamily="34" charset="0"/>
                <a:ea typeface="Calibri" panose="020F0502020204030204" pitchFamily="34" charset="0"/>
              </a:rPr>
              <a:t>: local </a:t>
            </a:r>
            <a:r>
              <a:rPr lang="en-US" sz="1400" dirty="0">
                <a:solidFill>
                  <a:srgbClr val="1F497D"/>
                </a:solidFill>
                <a:latin typeface="Calibri" panose="020F0502020204030204" pitchFamily="34" charset="0"/>
                <a:ea typeface="Calibri" panose="020F0502020204030204" pitchFamily="34" charset="0"/>
              </a:rPr>
              <a:t>MongoDB instances (and DEFUSE tools) in the computational nodes of the various machines to make data access and validation as efficient as possible, and then move the validated DDB to the Gateway </a:t>
            </a:r>
            <a:r>
              <a:rPr lang="en-US" sz="1400" dirty="0" smtClean="0">
                <a:solidFill>
                  <a:srgbClr val="1F497D"/>
                </a:solidFill>
                <a:latin typeface="Calibri" panose="020F0502020204030204" pitchFamily="34" charset="0"/>
                <a:ea typeface="Calibri" panose="020F0502020204030204" pitchFamily="34" charset="0"/>
              </a:rPr>
              <a:t>for </a:t>
            </a:r>
            <a:r>
              <a:rPr lang="en-US" sz="1400" dirty="0">
                <a:solidFill>
                  <a:srgbClr val="1F497D"/>
                </a:solidFill>
                <a:latin typeface="Calibri" panose="020F0502020204030204" pitchFamily="34" charset="0"/>
                <a:ea typeface="Calibri" panose="020F0502020204030204" pitchFamily="34" charset="0"/>
              </a:rPr>
              <a:t>final checks </a:t>
            </a:r>
            <a:r>
              <a:rPr lang="en-US" sz="1400" dirty="0" smtClean="0">
                <a:solidFill>
                  <a:srgbClr val="1F497D"/>
                </a:solidFill>
                <a:latin typeface="Calibri" panose="020F0502020204030204" pitchFamily="34" charset="0"/>
                <a:ea typeface="Calibri" panose="020F0502020204030204" pitchFamily="34" charset="0"/>
              </a:rPr>
              <a:t>and </a:t>
            </a:r>
            <a:r>
              <a:rPr lang="en-US" sz="1400" dirty="0">
                <a:solidFill>
                  <a:srgbClr val="1F497D"/>
                </a:solidFill>
                <a:latin typeface="Calibri" panose="020F0502020204030204" pitchFamily="34" charset="0"/>
                <a:ea typeface="Calibri" panose="020F0502020204030204" pitchFamily="34" charset="0"/>
              </a:rPr>
              <a:t>IMAS mapping. T</a:t>
            </a:r>
            <a:r>
              <a:rPr lang="en-US" sz="1400" dirty="0" smtClean="0">
                <a:solidFill>
                  <a:srgbClr val="1F497D"/>
                </a:solidFill>
                <a:latin typeface="Calibri" panose="020F0502020204030204" pitchFamily="34" charset="0"/>
                <a:ea typeface="Calibri" panose="020F0502020204030204" pitchFamily="34" charset="0"/>
              </a:rPr>
              <a:t>his </a:t>
            </a:r>
            <a:r>
              <a:rPr lang="en-US" sz="1400" dirty="0">
                <a:solidFill>
                  <a:srgbClr val="1F497D"/>
                </a:solidFill>
                <a:latin typeface="Calibri" panose="020F0502020204030204" pitchFamily="34" charset="0"/>
                <a:ea typeface="Calibri" panose="020F0502020204030204" pitchFamily="34" charset="0"/>
              </a:rPr>
              <a:t>scheme allows </a:t>
            </a:r>
            <a:r>
              <a:rPr lang="en-US" sz="1400" dirty="0" smtClean="0">
                <a:solidFill>
                  <a:srgbClr val="1F497D"/>
                </a:solidFill>
                <a:latin typeface="Calibri" panose="020F0502020204030204" pitchFamily="34" charset="0"/>
                <a:ea typeface="Calibri" panose="020F0502020204030204" pitchFamily="34" charset="0"/>
              </a:rPr>
              <a:t>the needed </a:t>
            </a:r>
            <a:r>
              <a:rPr lang="en-US" sz="1400" dirty="0">
                <a:solidFill>
                  <a:srgbClr val="1F497D"/>
                </a:solidFill>
                <a:latin typeface="Calibri" panose="020F0502020204030204" pitchFamily="34" charset="0"/>
                <a:ea typeface="Calibri" panose="020F0502020204030204" pitchFamily="34" charset="0"/>
              </a:rPr>
              <a:t>flexibility </a:t>
            </a:r>
            <a:r>
              <a:rPr lang="en-US" sz="1400" dirty="0" smtClean="0">
                <a:solidFill>
                  <a:srgbClr val="1F497D"/>
                </a:solidFill>
                <a:latin typeface="Calibri" panose="020F0502020204030204" pitchFamily="34" charset="0"/>
                <a:ea typeface="Calibri" panose="020F0502020204030204" pitchFamily="34" charset="0"/>
              </a:rPr>
              <a:t>for </a:t>
            </a:r>
            <a:r>
              <a:rPr lang="en-US" sz="1400" dirty="0">
                <a:solidFill>
                  <a:srgbClr val="1F497D"/>
                </a:solidFill>
                <a:latin typeface="Calibri" panose="020F0502020204030204" pitchFamily="34" charset="0"/>
                <a:ea typeface="Calibri" panose="020F0502020204030204" pitchFamily="34" charset="0"/>
              </a:rPr>
              <a:t>the various applications. </a:t>
            </a:r>
            <a:r>
              <a:rPr lang="en-US" sz="1400" dirty="0" smtClean="0">
                <a:solidFill>
                  <a:srgbClr val="FF0000"/>
                </a:solidFill>
                <a:latin typeface="Calibri" panose="020F0502020204030204" pitchFamily="34" charset="0"/>
                <a:ea typeface="Calibri" panose="020F0502020204030204" pitchFamily="34" charset="0"/>
              </a:rPr>
              <a:t>The </a:t>
            </a:r>
            <a:r>
              <a:rPr lang="en-US" sz="1400" dirty="0">
                <a:solidFill>
                  <a:srgbClr val="FF0000"/>
                </a:solidFill>
                <a:latin typeface="Calibri" panose="020F0502020204030204" pitchFamily="34" charset="0"/>
                <a:ea typeface="Calibri" panose="020F0502020204030204" pitchFamily="34" charset="0"/>
              </a:rPr>
              <a:t>authentication and the availability of the data for a given machine needs to be carefully discussed.</a:t>
            </a:r>
            <a:r>
              <a:rPr lang="fr-FR" sz="1400" dirty="0">
                <a:solidFill>
                  <a:srgbClr val="FF0000"/>
                </a:solidFill>
                <a:latin typeface="Calibri" panose="020F0502020204030204" pitchFamily="34" charset="0"/>
                <a:ea typeface="Calibri" panose="020F0502020204030204" pitchFamily="34" charset="0"/>
              </a:rPr>
              <a:t> </a:t>
            </a:r>
            <a:endParaRPr lang="fr-FR" sz="1600" dirty="0">
              <a:solidFill>
                <a:srgbClr val="FF0000"/>
              </a:solidFill>
              <a:latin typeface="Times New Roman" panose="02020603050405020304" pitchFamily="18" charset="0"/>
              <a:ea typeface="Calibri" panose="020F0502020204030204" pitchFamily="34" charset="0"/>
            </a:endParaRPr>
          </a:p>
        </p:txBody>
      </p:sp>
      <p:sp>
        <p:nvSpPr>
          <p:cNvPr id="12" name="Rectangle 11"/>
          <p:cNvSpPr/>
          <p:nvPr/>
        </p:nvSpPr>
        <p:spPr>
          <a:xfrm>
            <a:off x="10546170" y="182047"/>
            <a:ext cx="716735" cy="369332"/>
          </a:xfrm>
          <a:prstGeom prst="rect">
            <a:avLst/>
          </a:prstGeom>
        </p:spPr>
        <p:txBody>
          <a:bodyPr wrap="none">
            <a:spAutoFit/>
          </a:bodyPr>
          <a:lstStyle/>
          <a:p>
            <a:r>
              <a:rPr lang="en-US" dirty="0">
                <a:solidFill>
                  <a:srgbClr val="1F497D"/>
                </a:solidFill>
                <a:latin typeface="Calibri" panose="020F0502020204030204" pitchFamily="34" charset="0"/>
                <a:ea typeface="Calibri" panose="020F0502020204030204" pitchFamily="34" charset="0"/>
              </a:rPr>
              <a:t>A Pau</a:t>
            </a:r>
            <a:endParaRPr lang="fr-FR" dirty="0"/>
          </a:p>
        </p:txBody>
      </p:sp>
      <p:sp>
        <p:nvSpPr>
          <p:cNvPr id="13" name="Espace réservé du pied de page 3"/>
          <p:cNvSpPr>
            <a:spLocks noGrp="1"/>
          </p:cNvSpPr>
          <p:nvPr>
            <p:ph type="ftr" sz="quarter" idx="11"/>
          </p:nvPr>
        </p:nvSpPr>
        <p:spPr>
          <a:xfrm>
            <a:off x="825624" y="6555770"/>
            <a:ext cx="5668694" cy="329614"/>
          </a:xfrm>
        </p:spPr>
        <p:txBody>
          <a:bodyPr/>
          <a:lstStyle/>
          <a:p>
            <a:r>
              <a:rPr lang="en-GB" dirty="0" smtClean="0">
                <a:solidFill>
                  <a:prstClr val="white"/>
                </a:solidFill>
              </a:rPr>
              <a:t>Xavier LITAUDON | PSD AWP25 Planning Meeting  | </a:t>
            </a:r>
            <a:r>
              <a:rPr lang="en-GB" dirty="0" err="1" smtClean="0">
                <a:solidFill>
                  <a:prstClr val="white"/>
                </a:solidFill>
              </a:rPr>
              <a:t>Garching</a:t>
            </a:r>
            <a:r>
              <a:rPr lang="en-GB" dirty="0" smtClean="0">
                <a:solidFill>
                  <a:prstClr val="white"/>
                </a:solidFill>
              </a:rPr>
              <a:t> | 07-09 October 2024</a:t>
            </a:r>
            <a:endParaRPr lang="en-GB" dirty="0">
              <a:solidFill>
                <a:prstClr val="white"/>
              </a:solidFill>
            </a:endParaRPr>
          </a:p>
        </p:txBody>
      </p:sp>
    </p:spTree>
    <p:extLst>
      <p:ext uri="{BB962C8B-B14F-4D97-AF65-F5344CB8AC3E}">
        <p14:creationId xmlns:p14="http://schemas.microsoft.com/office/powerpoint/2010/main" val="26861926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err="1" smtClean="0"/>
              <a:t>PrIO</a:t>
            </a:r>
            <a:r>
              <a:rPr lang="fr-BE" dirty="0" smtClean="0"/>
              <a:t> Main structure </a:t>
            </a:r>
            <a:r>
              <a:rPr lang="fr-BE" dirty="0"/>
              <a:t>(WBS</a:t>
            </a:r>
            <a:r>
              <a:rPr lang="fr-BE" dirty="0" smtClean="0"/>
              <a:t>)</a:t>
            </a:r>
            <a:endParaRPr lang="en-GB" dirty="0"/>
          </a:p>
        </p:txBody>
      </p:sp>
      <p:sp>
        <p:nvSpPr>
          <p:cNvPr id="4" name="Espace réservé du pied de page 3"/>
          <p:cNvSpPr>
            <a:spLocks noGrp="1"/>
          </p:cNvSpPr>
          <p:nvPr>
            <p:ph type="ftr" sz="quarter" idx="11"/>
          </p:nvPr>
        </p:nvSpPr>
        <p:spPr>
          <a:xfrm>
            <a:off x="825624" y="6555770"/>
            <a:ext cx="6057776" cy="329614"/>
          </a:xfrm>
        </p:spPr>
        <p:txBody>
          <a:bodyPr/>
          <a:lstStyle/>
          <a:p>
            <a:r>
              <a:rPr lang="en-GB" dirty="0" smtClean="0">
                <a:solidFill>
                  <a:prstClr val="white"/>
                </a:solidFill>
              </a:rPr>
              <a:t>Xavier LITAUDON | PSD AWP25 Planning Meeting  | </a:t>
            </a:r>
            <a:r>
              <a:rPr lang="en-GB" dirty="0" err="1" smtClean="0">
                <a:solidFill>
                  <a:prstClr val="white"/>
                </a:solidFill>
              </a:rPr>
              <a:t>Garching</a:t>
            </a:r>
            <a:r>
              <a:rPr lang="en-GB" dirty="0" smtClean="0">
                <a:solidFill>
                  <a:prstClr val="white"/>
                </a:solidFill>
              </a:rPr>
              <a:t> | 07-09 October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dirty="0">
              <a:solidFill>
                <a:prstClr val="white"/>
              </a:solidFill>
            </a:endParaRPr>
          </a:p>
        </p:txBody>
      </p:sp>
      <p:pic>
        <p:nvPicPr>
          <p:cNvPr id="6" name="Image 5"/>
          <p:cNvPicPr>
            <a:picLocks noChangeAspect="1"/>
          </p:cNvPicPr>
          <p:nvPr/>
        </p:nvPicPr>
        <p:blipFill>
          <a:blip r:embed="rId2"/>
          <a:stretch>
            <a:fillRect/>
          </a:stretch>
        </p:blipFill>
        <p:spPr>
          <a:xfrm>
            <a:off x="175881" y="2892231"/>
            <a:ext cx="11306074" cy="3993152"/>
          </a:xfrm>
          <a:prstGeom prst="rect">
            <a:avLst/>
          </a:prstGeom>
        </p:spPr>
      </p:pic>
      <p:sp>
        <p:nvSpPr>
          <p:cNvPr id="7" name="Content Placeholder 2">
            <a:extLst>
              <a:ext uri="{FF2B5EF4-FFF2-40B4-BE49-F238E27FC236}">
                <a16:creationId xmlns:a16="http://schemas.microsoft.com/office/drawing/2014/main" id="{7DB60A4C-47BE-2D3D-109E-9537B442F309}"/>
              </a:ext>
            </a:extLst>
          </p:cNvPr>
          <p:cNvSpPr>
            <a:spLocks noGrp="1"/>
          </p:cNvSpPr>
          <p:nvPr>
            <p:ph idx="1"/>
          </p:nvPr>
        </p:nvSpPr>
        <p:spPr>
          <a:xfrm>
            <a:off x="720080" y="644803"/>
            <a:ext cx="7574243" cy="2522124"/>
          </a:xfrm>
        </p:spPr>
        <p:txBody>
          <a:bodyPr/>
          <a:lstStyle/>
          <a:p>
            <a:r>
              <a:rPr lang="fr-FR" dirty="0" smtClean="0"/>
              <a:t>5 </a:t>
            </a:r>
            <a:r>
              <a:rPr lang="fr-FR" dirty="0" err="1" smtClean="0"/>
              <a:t>Sub-Projects</a:t>
            </a:r>
            <a:r>
              <a:rPr lang="fr-FR" dirty="0" smtClean="0"/>
              <a:t> </a:t>
            </a:r>
            <a:r>
              <a:rPr lang="fr-FR" dirty="0" err="1" smtClean="0"/>
              <a:t>with</a:t>
            </a:r>
            <a:r>
              <a:rPr lang="fr-FR" dirty="0" smtClean="0"/>
              <a:t> </a:t>
            </a:r>
            <a:r>
              <a:rPr lang="fr-FR" dirty="0" err="1" smtClean="0"/>
              <a:t>delegation</a:t>
            </a:r>
            <a:r>
              <a:rPr lang="fr-FR" dirty="0" smtClean="0"/>
              <a:t> and </a:t>
            </a:r>
            <a:r>
              <a:rPr lang="fr-FR" dirty="0" err="1" smtClean="0"/>
              <a:t>gender</a:t>
            </a:r>
            <a:r>
              <a:rPr lang="fr-FR" dirty="0" smtClean="0"/>
              <a:t> </a:t>
            </a:r>
            <a:r>
              <a:rPr lang="fr-FR" dirty="0" err="1" smtClean="0"/>
              <a:t>equality</a:t>
            </a:r>
            <a:r>
              <a:rPr lang="fr-FR" dirty="0" smtClean="0"/>
              <a:t> </a:t>
            </a:r>
          </a:p>
          <a:p>
            <a:pPr lvl="1"/>
            <a:r>
              <a:rPr lang="en-US" dirty="0"/>
              <a:t>SP-1	Project </a:t>
            </a:r>
            <a:r>
              <a:rPr lang="en-US" dirty="0" smtClean="0"/>
              <a:t>management (G. </a:t>
            </a:r>
            <a:r>
              <a:rPr lang="en-US" dirty="0" err="1" smtClean="0"/>
              <a:t>Falchetto</a:t>
            </a:r>
            <a:r>
              <a:rPr lang="en-US" dirty="0" smtClean="0"/>
              <a:t>) </a:t>
            </a:r>
            <a:endParaRPr lang="fr-FR" dirty="0"/>
          </a:p>
          <a:p>
            <a:pPr lvl="1"/>
            <a:r>
              <a:rPr lang="en-US" dirty="0"/>
              <a:t>SP-2	Preparation of ITER first experimental </a:t>
            </a:r>
            <a:r>
              <a:rPr lang="en-US" dirty="0" smtClean="0"/>
              <a:t>campaigns (X. </a:t>
            </a:r>
            <a:r>
              <a:rPr lang="en-US" dirty="0" err="1" smtClean="0"/>
              <a:t>Litaudon</a:t>
            </a:r>
            <a:r>
              <a:rPr lang="en-US" dirty="0" smtClean="0"/>
              <a:t>) </a:t>
            </a:r>
            <a:endParaRPr lang="fr-FR" dirty="0"/>
          </a:p>
          <a:p>
            <a:pPr lvl="1"/>
            <a:r>
              <a:rPr lang="en-US" dirty="0"/>
              <a:t>SP-3	Plant systems and plasma </a:t>
            </a:r>
            <a:r>
              <a:rPr lang="en-US" dirty="0" smtClean="0"/>
              <a:t>operation (E. </a:t>
            </a:r>
            <a:r>
              <a:rPr lang="en-US" dirty="0" err="1" smtClean="0"/>
              <a:t>Belohony</a:t>
            </a:r>
            <a:r>
              <a:rPr lang="en-US" dirty="0" smtClean="0"/>
              <a:t>)</a:t>
            </a:r>
            <a:endParaRPr lang="fr-FR" dirty="0"/>
          </a:p>
          <a:p>
            <a:pPr lvl="1"/>
            <a:r>
              <a:rPr lang="en-US" dirty="0"/>
              <a:t>SP-4	ITER Neutral Beam Test Facility and R&amp;D </a:t>
            </a:r>
            <a:r>
              <a:rPr lang="en-US" dirty="0" smtClean="0"/>
              <a:t>(U. Fantz, </a:t>
            </a:r>
            <a:r>
              <a:rPr lang="en-US" dirty="0"/>
              <a:t>D. </a:t>
            </a:r>
            <a:r>
              <a:rPr lang="en-US" dirty="0" smtClean="0"/>
              <a:t>Marcuzzi)</a:t>
            </a:r>
          </a:p>
          <a:p>
            <a:pPr lvl="1"/>
            <a:r>
              <a:rPr lang="en-US" dirty="0" smtClean="0"/>
              <a:t>SP-5</a:t>
            </a:r>
            <a:r>
              <a:rPr lang="en-US" dirty="0"/>
              <a:t>	Neutronics, Nuclear waste and </a:t>
            </a:r>
            <a:r>
              <a:rPr lang="en-US" dirty="0" smtClean="0"/>
              <a:t>Safety (S. </a:t>
            </a:r>
            <a:r>
              <a:rPr lang="en-US" dirty="0" err="1" smtClean="0"/>
              <a:t>Villari</a:t>
            </a:r>
            <a:r>
              <a:rPr lang="en-US" dirty="0" smtClean="0"/>
              <a:t>) </a:t>
            </a:r>
            <a:endParaRPr lang="en-US" dirty="0"/>
          </a:p>
          <a:p>
            <a:endParaRPr lang="fr-FR" dirty="0" smtClean="0"/>
          </a:p>
          <a:p>
            <a:pPr lvl="1"/>
            <a:endParaRPr lang="en-IE" dirty="0">
              <a:solidFill>
                <a:schemeClr val="bg1">
                  <a:lumMod val="50000"/>
                </a:schemeClr>
              </a:solidFill>
            </a:endParaRPr>
          </a:p>
        </p:txBody>
      </p:sp>
      <p:graphicFrame>
        <p:nvGraphicFramePr>
          <p:cNvPr id="8" name="Tableau 7"/>
          <p:cNvGraphicFramePr>
            <a:graphicFrameLocks noGrp="1"/>
          </p:cNvGraphicFramePr>
          <p:nvPr>
            <p:extLst>
              <p:ext uri="{D42A27DB-BD31-4B8C-83A1-F6EECF244321}">
                <p14:modId xmlns:p14="http://schemas.microsoft.com/office/powerpoint/2010/main" val="3285887568"/>
              </p:ext>
            </p:extLst>
          </p:nvPr>
        </p:nvGraphicFramePr>
        <p:xfrm>
          <a:off x="10123386" y="9144"/>
          <a:ext cx="1665134" cy="2829059"/>
        </p:xfrm>
        <a:graphic>
          <a:graphicData uri="http://schemas.openxmlformats.org/drawingml/2006/table">
            <a:tbl>
              <a:tblPr firstRow="1" firstCol="1" bandRow="1">
                <a:tableStyleId>{00A15C55-8517-42AA-B614-E9B94910E393}</a:tableStyleId>
              </a:tblPr>
              <a:tblGrid>
                <a:gridCol w="986574">
                  <a:extLst>
                    <a:ext uri="{9D8B030D-6E8A-4147-A177-3AD203B41FA5}">
                      <a16:colId xmlns:a16="http://schemas.microsoft.com/office/drawing/2014/main" val="3369397583"/>
                    </a:ext>
                  </a:extLst>
                </a:gridCol>
                <a:gridCol w="678560">
                  <a:extLst>
                    <a:ext uri="{9D8B030D-6E8A-4147-A177-3AD203B41FA5}">
                      <a16:colId xmlns:a16="http://schemas.microsoft.com/office/drawing/2014/main" val="2339098169"/>
                    </a:ext>
                  </a:extLst>
                </a:gridCol>
              </a:tblGrid>
              <a:tr h="183824">
                <a:tc>
                  <a:txBody>
                    <a:bodyPr/>
                    <a:lstStyle/>
                    <a:p>
                      <a:pPr>
                        <a:lnSpc>
                          <a:spcPct val="107000"/>
                        </a:lnSpc>
                        <a:spcAft>
                          <a:spcPts val="0"/>
                        </a:spcAft>
                      </a:pPr>
                      <a:r>
                        <a:rPr lang="en-GB" sz="1100" dirty="0" smtClean="0">
                          <a:effectLst/>
                        </a:rPr>
                        <a:t>Beneficiary</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7000"/>
                        </a:lnSpc>
                        <a:spcAft>
                          <a:spcPts val="0"/>
                        </a:spcAft>
                      </a:pPr>
                      <a:r>
                        <a:rPr lang="en-GB" sz="1100" dirty="0" smtClean="0">
                          <a:effectLst/>
                        </a:rPr>
                        <a:t>PM 2024</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27263405"/>
                  </a:ext>
                </a:extLst>
              </a:tr>
              <a:tr h="189468">
                <a:tc>
                  <a:txBody>
                    <a:bodyPr/>
                    <a:lstStyle/>
                    <a:p>
                      <a:pPr>
                        <a:lnSpc>
                          <a:spcPct val="107000"/>
                        </a:lnSpc>
                        <a:spcAft>
                          <a:spcPts val="0"/>
                        </a:spcAft>
                      </a:pPr>
                      <a:r>
                        <a:rPr lang="en-GB" sz="1100">
                          <a:effectLst/>
                        </a:rPr>
                        <a:t>CEA</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0"/>
                        </a:spcAft>
                      </a:pPr>
                      <a:r>
                        <a:rPr lang="en-GB" sz="1100" b="1" dirty="0">
                          <a:effectLst/>
                        </a:rPr>
                        <a:t>60.00 </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562208"/>
                  </a:ext>
                </a:extLst>
              </a:tr>
              <a:tr h="189468">
                <a:tc>
                  <a:txBody>
                    <a:bodyPr/>
                    <a:lstStyle/>
                    <a:p>
                      <a:pPr>
                        <a:lnSpc>
                          <a:spcPct val="107000"/>
                        </a:lnSpc>
                        <a:spcAft>
                          <a:spcPts val="0"/>
                        </a:spcAft>
                      </a:pPr>
                      <a:r>
                        <a:rPr lang="en-GB" sz="1100">
                          <a:effectLst/>
                        </a:rPr>
                        <a:t>CIEMAT</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0"/>
                        </a:spcAft>
                      </a:pPr>
                      <a:r>
                        <a:rPr lang="en-GB" sz="1100" b="1" dirty="0">
                          <a:effectLst/>
                        </a:rPr>
                        <a:t>30.50 </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01831111"/>
                  </a:ext>
                </a:extLst>
              </a:tr>
              <a:tr h="189468">
                <a:tc>
                  <a:txBody>
                    <a:bodyPr/>
                    <a:lstStyle/>
                    <a:p>
                      <a:pPr>
                        <a:lnSpc>
                          <a:spcPct val="107000"/>
                        </a:lnSpc>
                        <a:spcAft>
                          <a:spcPts val="0"/>
                        </a:spcAft>
                      </a:pPr>
                      <a:r>
                        <a:rPr lang="en-GB" sz="1100">
                          <a:effectLst/>
                        </a:rPr>
                        <a:t>ENEA</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0"/>
                        </a:spcAft>
                      </a:pPr>
                      <a:r>
                        <a:rPr lang="en-GB" sz="1100" b="1" dirty="0">
                          <a:effectLst/>
                        </a:rPr>
                        <a:t>106.00 </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70552079"/>
                  </a:ext>
                </a:extLst>
              </a:tr>
              <a:tr h="182151">
                <a:tc>
                  <a:txBody>
                    <a:bodyPr/>
                    <a:lstStyle/>
                    <a:p>
                      <a:pPr>
                        <a:lnSpc>
                          <a:spcPct val="107000"/>
                        </a:lnSpc>
                        <a:spcAft>
                          <a:spcPts val="0"/>
                        </a:spcAft>
                      </a:pPr>
                      <a:r>
                        <a:rPr lang="en-GB" sz="1100">
                          <a:effectLst/>
                        </a:rPr>
                        <a:t>IPPLM</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0"/>
                        </a:spcAft>
                      </a:pPr>
                      <a:r>
                        <a:rPr lang="en-GB" sz="1100" b="1" dirty="0">
                          <a:effectLst/>
                        </a:rPr>
                        <a:t>54.60 </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19740749"/>
                  </a:ext>
                </a:extLst>
              </a:tr>
              <a:tr h="189468">
                <a:tc>
                  <a:txBody>
                    <a:bodyPr/>
                    <a:lstStyle/>
                    <a:p>
                      <a:pPr>
                        <a:lnSpc>
                          <a:spcPct val="107000"/>
                        </a:lnSpc>
                        <a:spcAft>
                          <a:spcPts val="0"/>
                        </a:spcAft>
                      </a:pPr>
                      <a:r>
                        <a:rPr lang="en-GB" sz="1100" dirty="0">
                          <a:effectLst/>
                        </a:rPr>
                        <a:t>IST</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0"/>
                        </a:spcAft>
                      </a:pPr>
                      <a:r>
                        <a:rPr lang="en-GB" sz="1100" b="1" dirty="0">
                          <a:effectLst/>
                        </a:rPr>
                        <a:t>12.00 </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01312956"/>
                  </a:ext>
                </a:extLst>
              </a:tr>
              <a:tr h="189468">
                <a:tc>
                  <a:txBody>
                    <a:bodyPr/>
                    <a:lstStyle/>
                    <a:p>
                      <a:pPr>
                        <a:lnSpc>
                          <a:spcPct val="107000"/>
                        </a:lnSpc>
                        <a:spcAft>
                          <a:spcPts val="0"/>
                        </a:spcAft>
                      </a:pPr>
                      <a:r>
                        <a:rPr lang="en-GB" sz="1100">
                          <a:effectLst/>
                        </a:rPr>
                        <a:t>JSI</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0"/>
                        </a:spcAft>
                      </a:pPr>
                      <a:r>
                        <a:rPr lang="en-GB" sz="1100" b="1" dirty="0">
                          <a:effectLst/>
                        </a:rPr>
                        <a:t>23.40 </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82992416"/>
                  </a:ext>
                </a:extLst>
              </a:tr>
              <a:tr h="189468">
                <a:tc>
                  <a:txBody>
                    <a:bodyPr/>
                    <a:lstStyle/>
                    <a:p>
                      <a:pPr>
                        <a:lnSpc>
                          <a:spcPct val="107000"/>
                        </a:lnSpc>
                        <a:spcAft>
                          <a:spcPts val="0"/>
                        </a:spcAft>
                      </a:pPr>
                      <a:r>
                        <a:rPr lang="en-GB" sz="1100">
                          <a:effectLst/>
                        </a:rPr>
                        <a:t>KIT</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0"/>
                        </a:spcAft>
                      </a:pPr>
                      <a:r>
                        <a:rPr lang="en-GB" sz="1100" b="1" dirty="0">
                          <a:effectLst/>
                        </a:rPr>
                        <a:t>2.00 </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95209333"/>
                  </a:ext>
                </a:extLst>
              </a:tr>
              <a:tr h="189468">
                <a:tc>
                  <a:txBody>
                    <a:bodyPr/>
                    <a:lstStyle/>
                    <a:p>
                      <a:pPr>
                        <a:lnSpc>
                          <a:spcPct val="107000"/>
                        </a:lnSpc>
                        <a:spcAft>
                          <a:spcPts val="0"/>
                        </a:spcAft>
                      </a:pPr>
                      <a:r>
                        <a:rPr lang="en-GB" sz="1100">
                          <a:effectLst/>
                        </a:rPr>
                        <a:t>LPP-ERM-KMS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0"/>
                        </a:spcAft>
                      </a:pPr>
                      <a:r>
                        <a:rPr lang="en-GB" sz="1100" b="1" dirty="0">
                          <a:effectLst/>
                        </a:rPr>
                        <a:t>2.40 </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33163605"/>
                  </a:ext>
                </a:extLst>
              </a:tr>
              <a:tr h="189468">
                <a:tc>
                  <a:txBody>
                    <a:bodyPr/>
                    <a:lstStyle/>
                    <a:p>
                      <a:pPr>
                        <a:lnSpc>
                          <a:spcPct val="107000"/>
                        </a:lnSpc>
                        <a:spcAft>
                          <a:spcPts val="0"/>
                        </a:spcAft>
                      </a:pPr>
                      <a:r>
                        <a:rPr lang="en-GB" sz="1100">
                          <a:effectLst/>
                        </a:rPr>
                        <a:t>MPG</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0"/>
                        </a:spcAft>
                      </a:pPr>
                      <a:r>
                        <a:rPr lang="en-GB" sz="1100" b="1" dirty="0">
                          <a:effectLst/>
                        </a:rPr>
                        <a:t>61.00 </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60326869"/>
                  </a:ext>
                </a:extLst>
              </a:tr>
              <a:tr h="189468">
                <a:tc>
                  <a:txBody>
                    <a:bodyPr/>
                    <a:lstStyle/>
                    <a:p>
                      <a:pPr>
                        <a:lnSpc>
                          <a:spcPct val="107000"/>
                        </a:lnSpc>
                        <a:spcAft>
                          <a:spcPts val="0"/>
                        </a:spcAft>
                      </a:pPr>
                      <a:r>
                        <a:rPr lang="en-GB" sz="1100">
                          <a:effectLst/>
                        </a:rPr>
                        <a:t>NCSRD</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0"/>
                        </a:spcAft>
                      </a:pPr>
                      <a:r>
                        <a:rPr lang="en-GB" sz="1100" b="1" dirty="0">
                          <a:effectLst/>
                        </a:rPr>
                        <a:t>13.00 </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11357617"/>
                  </a:ext>
                </a:extLst>
              </a:tr>
              <a:tr h="189468">
                <a:tc>
                  <a:txBody>
                    <a:bodyPr/>
                    <a:lstStyle/>
                    <a:p>
                      <a:pPr>
                        <a:lnSpc>
                          <a:spcPct val="107000"/>
                        </a:lnSpc>
                        <a:spcAft>
                          <a:spcPts val="0"/>
                        </a:spcAft>
                      </a:pPr>
                      <a:r>
                        <a:rPr lang="en-GB" sz="1100">
                          <a:effectLst/>
                        </a:rPr>
                        <a:t>VR</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0"/>
                        </a:spcAft>
                      </a:pPr>
                      <a:r>
                        <a:rPr lang="en-GB" sz="1100" b="1" dirty="0">
                          <a:effectLst/>
                        </a:rPr>
                        <a:t>7.00 </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89285476"/>
                  </a:ext>
                </a:extLst>
              </a:tr>
              <a:tr h="189468">
                <a:tc>
                  <a:txBody>
                    <a:bodyPr/>
                    <a:lstStyle/>
                    <a:p>
                      <a:pPr>
                        <a:lnSpc>
                          <a:spcPct val="107000"/>
                        </a:lnSpc>
                        <a:spcAft>
                          <a:spcPts val="0"/>
                        </a:spcAft>
                      </a:pPr>
                      <a:r>
                        <a:rPr lang="en-GB" sz="1100">
                          <a:effectLst/>
                        </a:rPr>
                        <a:t>VTT</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0"/>
                        </a:spcAft>
                      </a:pPr>
                      <a:r>
                        <a:rPr lang="en-GB" sz="1100" b="1" dirty="0">
                          <a:effectLst/>
                        </a:rPr>
                        <a:t>3.00 </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47258314"/>
                  </a:ext>
                </a:extLst>
              </a:tr>
              <a:tr h="189468">
                <a:tc>
                  <a:txBody>
                    <a:bodyPr/>
                    <a:lstStyle/>
                    <a:p>
                      <a:pPr>
                        <a:lnSpc>
                          <a:spcPct val="107000"/>
                        </a:lnSpc>
                        <a:spcAft>
                          <a:spcPts val="0"/>
                        </a:spcAft>
                      </a:pPr>
                      <a:r>
                        <a:rPr lang="en-GB" sz="1100">
                          <a:effectLst/>
                        </a:rPr>
                        <a:t>Not Allocated</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0"/>
                        </a:spcAft>
                      </a:pPr>
                      <a:r>
                        <a:rPr lang="en-GB" sz="1100" b="1" dirty="0">
                          <a:effectLst/>
                        </a:rPr>
                        <a:t>30.20 </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09072034"/>
                  </a:ext>
                </a:extLst>
              </a:tr>
              <a:tr h="189468">
                <a:tc>
                  <a:txBody>
                    <a:bodyPr/>
                    <a:lstStyle/>
                    <a:p>
                      <a:pPr>
                        <a:lnSpc>
                          <a:spcPct val="107000"/>
                        </a:lnSpc>
                        <a:spcAft>
                          <a:spcPts val="0"/>
                        </a:spcAft>
                      </a:pPr>
                      <a:r>
                        <a:rPr lang="en-GB" sz="1100" dirty="0">
                          <a:effectLst/>
                        </a:rPr>
                        <a:t> </a:t>
                      </a:r>
                      <a:r>
                        <a:rPr lang="en-GB" sz="1100" dirty="0" smtClean="0">
                          <a:effectLst/>
                        </a:rPr>
                        <a:t>Sum</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0"/>
                        </a:spcAft>
                      </a:pPr>
                      <a:r>
                        <a:rPr lang="en-GB" sz="1100" b="1" dirty="0">
                          <a:effectLst/>
                        </a:rPr>
                        <a:t>405.10 </a:t>
                      </a:r>
                      <a:endParaRPr lang="en-GB"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51387159"/>
                  </a:ext>
                </a:extLst>
              </a:tr>
            </a:tbl>
          </a:graphicData>
        </a:graphic>
      </p:graphicFrame>
      <p:sp>
        <p:nvSpPr>
          <p:cNvPr id="9" name="ZoneTexte 8"/>
          <p:cNvSpPr txBox="1"/>
          <p:nvPr/>
        </p:nvSpPr>
        <p:spPr>
          <a:xfrm>
            <a:off x="8575555" y="570492"/>
            <a:ext cx="1529950" cy="276999"/>
          </a:xfrm>
          <a:prstGeom prst="rect">
            <a:avLst/>
          </a:prstGeom>
          <a:noFill/>
        </p:spPr>
        <p:txBody>
          <a:bodyPr wrap="square" rtlCol="0">
            <a:spAutoFit/>
          </a:bodyPr>
          <a:lstStyle/>
          <a:p>
            <a:pPr algn="l"/>
            <a:r>
              <a:rPr lang="fr-FR" sz="1200" b="1" dirty="0" smtClean="0">
                <a:solidFill>
                  <a:srgbClr val="FF0000"/>
                </a:solidFill>
              </a:rPr>
              <a:t>Prior to July 2024 GA</a:t>
            </a:r>
            <a:endParaRPr lang="en-GB" sz="1200" b="1" dirty="0" smtClean="0">
              <a:solidFill>
                <a:srgbClr val="FF0000"/>
              </a:solidFill>
            </a:endParaRPr>
          </a:p>
        </p:txBody>
      </p:sp>
    </p:spTree>
    <p:extLst>
      <p:ext uri="{BB962C8B-B14F-4D97-AF65-F5344CB8AC3E}">
        <p14:creationId xmlns:p14="http://schemas.microsoft.com/office/powerpoint/2010/main" val="32543992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825624" y="6555770"/>
            <a:ext cx="5803776" cy="329614"/>
          </a:xfrm>
        </p:spPr>
        <p:txBody>
          <a:bodyPr/>
          <a:lstStyle/>
          <a:p>
            <a:r>
              <a:rPr lang="en-GB" dirty="0" smtClean="0">
                <a:solidFill>
                  <a:prstClr val="white"/>
                </a:solidFill>
              </a:rPr>
              <a:t>Xavier LITAUDON | PSD AWP25 Planning Meeting  | </a:t>
            </a:r>
            <a:r>
              <a:rPr lang="en-GB" dirty="0" err="1" smtClean="0">
                <a:solidFill>
                  <a:prstClr val="white"/>
                </a:solidFill>
              </a:rPr>
              <a:t>Garching</a:t>
            </a:r>
            <a:r>
              <a:rPr lang="en-GB" dirty="0" smtClean="0">
                <a:solidFill>
                  <a:prstClr val="white"/>
                </a:solidFill>
              </a:rPr>
              <a:t> | 07-09 October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dirty="0">
              <a:solidFill>
                <a:prstClr val="white"/>
              </a:solidFill>
            </a:endParaRPr>
          </a:p>
        </p:txBody>
      </p:sp>
      <p:pic>
        <p:nvPicPr>
          <p:cNvPr id="6" name="Image 5"/>
          <p:cNvPicPr>
            <a:picLocks noChangeAspect="1"/>
          </p:cNvPicPr>
          <p:nvPr/>
        </p:nvPicPr>
        <p:blipFill>
          <a:blip r:embed="rId2"/>
          <a:stretch>
            <a:fillRect/>
          </a:stretch>
        </p:blipFill>
        <p:spPr>
          <a:xfrm>
            <a:off x="360040" y="-48514"/>
            <a:ext cx="11738757" cy="6638551"/>
          </a:xfrm>
          <a:prstGeom prst="rect">
            <a:avLst/>
          </a:prstGeom>
          <a:ln>
            <a:solidFill>
              <a:srgbClr val="92D050"/>
            </a:solidFill>
          </a:ln>
        </p:spPr>
      </p:pic>
      <p:sp>
        <p:nvSpPr>
          <p:cNvPr id="7" name="Ellipse 6"/>
          <p:cNvSpPr/>
          <p:nvPr/>
        </p:nvSpPr>
        <p:spPr>
          <a:xfrm>
            <a:off x="825624" y="5185063"/>
            <a:ext cx="3216440" cy="11715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llipse 7"/>
          <p:cNvSpPr/>
          <p:nvPr/>
        </p:nvSpPr>
        <p:spPr>
          <a:xfrm>
            <a:off x="720080" y="2535382"/>
            <a:ext cx="2480320" cy="5818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llipse 8"/>
          <p:cNvSpPr/>
          <p:nvPr/>
        </p:nvSpPr>
        <p:spPr>
          <a:xfrm>
            <a:off x="3200400" y="2182092"/>
            <a:ext cx="2608118" cy="8520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llipse 9"/>
          <p:cNvSpPr/>
          <p:nvPr/>
        </p:nvSpPr>
        <p:spPr>
          <a:xfrm>
            <a:off x="5808518" y="1593259"/>
            <a:ext cx="2840360" cy="8278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llipse 14"/>
          <p:cNvSpPr/>
          <p:nvPr/>
        </p:nvSpPr>
        <p:spPr>
          <a:xfrm>
            <a:off x="825624" y="4468091"/>
            <a:ext cx="2499467" cy="2969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Ellipse 15"/>
          <p:cNvSpPr/>
          <p:nvPr/>
        </p:nvSpPr>
        <p:spPr>
          <a:xfrm>
            <a:off x="794451" y="3529461"/>
            <a:ext cx="2499467" cy="6250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ZoneTexte 16"/>
          <p:cNvSpPr txBox="1"/>
          <p:nvPr/>
        </p:nvSpPr>
        <p:spPr>
          <a:xfrm>
            <a:off x="9405871" y="5582663"/>
            <a:ext cx="2731406" cy="9541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285750" indent="-285750" algn="l">
              <a:buFont typeface="Arial" panose="020B0604020202020204" pitchFamily="34" charset="0"/>
              <a:buChar char="•"/>
            </a:pPr>
            <a:r>
              <a:rPr lang="fr-FR" sz="1400" b="1" dirty="0" err="1" smtClean="0"/>
              <a:t>Completion</a:t>
            </a:r>
            <a:r>
              <a:rPr lang="fr-FR" sz="1400" b="1" dirty="0" smtClean="0"/>
              <a:t> of the JET </a:t>
            </a:r>
            <a:r>
              <a:rPr lang="fr-FR" sz="1400" b="1" dirty="0" err="1" smtClean="0"/>
              <a:t>neutronics</a:t>
            </a:r>
            <a:r>
              <a:rPr lang="fr-FR" sz="1400" b="1" dirty="0" smtClean="0"/>
              <a:t> </a:t>
            </a:r>
            <a:r>
              <a:rPr lang="fr-FR" sz="1400" b="1" dirty="0" err="1" smtClean="0"/>
              <a:t>activity</a:t>
            </a:r>
            <a:r>
              <a:rPr lang="fr-FR" sz="1400" b="1" dirty="0" smtClean="0"/>
              <a:t> in 2025</a:t>
            </a:r>
          </a:p>
          <a:p>
            <a:pPr marL="285750" indent="-285750" algn="l">
              <a:buFont typeface="Arial" panose="020B0604020202020204" pitchFamily="34" charset="0"/>
              <a:buChar char="•"/>
            </a:pPr>
            <a:r>
              <a:rPr lang="fr-FR" sz="1400" b="1" dirty="0" smtClean="0"/>
              <a:t>Participation in the </a:t>
            </a:r>
            <a:r>
              <a:rPr lang="fr-FR" sz="1400" b="1" dirty="0" err="1" smtClean="0"/>
              <a:t>decommissioning</a:t>
            </a:r>
            <a:r>
              <a:rPr lang="fr-FR" sz="1400" b="1" dirty="0" smtClean="0"/>
              <a:t> ?  </a:t>
            </a:r>
            <a:endParaRPr lang="en-GB" sz="1400" b="1" dirty="0" smtClean="0"/>
          </a:p>
        </p:txBody>
      </p:sp>
      <p:sp>
        <p:nvSpPr>
          <p:cNvPr id="13" name="ZoneTexte 12"/>
          <p:cNvSpPr txBox="1"/>
          <p:nvPr/>
        </p:nvSpPr>
        <p:spPr>
          <a:xfrm>
            <a:off x="4042064" y="5586163"/>
            <a:ext cx="1325506" cy="369332"/>
          </a:xfrm>
          <a:prstGeom prst="rect">
            <a:avLst/>
          </a:prstGeom>
          <a:noFill/>
        </p:spPr>
        <p:txBody>
          <a:bodyPr wrap="square" rtlCol="0">
            <a:spAutoFit/>
          </a:bodyPr>
          <a:lstStyle/>
          <a:p>
            <a:pPr algn="l"/>
            <a:r>
              <a:rPr lang="fr-FR" b="1" dirty="0" smtClean="0">
                <a:solidFill>
                  <a:srgbClr val="FF0000"/>
                </a:solidFill>
              </a:rPr>
              <a:t>2024 AI call </a:t>
            </a:r>
            <a:endParaRPr lang="en-GB" b="1" dirty="0" smtClean="0">
              <a:solidFill>
                <a:srgbClr val="FF0000"/>
              </a:solidFill>
            </a:endParaRPr>
          </a:p>
        </p:txBody>
      </p:sp>
      <p:sp>
        <p:nvSpPr>
          <p:cNvPr id="21" name="Titre 1"/>
          <p:cNvSpPr>
            <a:spLocks noGrp="1"/>
          </p:cNvSpPr>
          <p:nvPr>
            <p:ph type="title"/>
          </p:nvPr>
        </p:nvSpPr>
        <p:spPr>
          <a:xfrm>
            <a:off x="983432" y="192515"/>
            <a:ext cx="9451776" cy="457200"/>
          </a:xfrm>
        </p:spPr>
        <p:txBody>
          <a:bodyPr/>
          <a:lstStyle/>
          <a:p>
            <a:r>
              <a:rPr lang="fr-BE" dirty="0" smtClean="0"/>
              <a:t>Major changes </a:t>
            </a:r>
            <a:endParaRPr lang="en-GB" dirty="0"/>
          </a:p>
        </p:txBody>
      </p:sp>
      <p:sp>
        <p:nvSpPr>
          <p:cNvPr id="22" name="Ellipse 21"/>
          <p:cNvSpPr/>
          <p:nvPr/>
        </p:nvSpPr>
        <p:spPr>
          <a:xfrm>
            <a:off x="5826793" y="2413457"/>
            <a:ext cx="2840360" cy="10581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ZoneTexte 22"/>
          <p:cNvSpPr txBox="1"/>
          <p:nvPr/>
        </p:nvSpPr>
        <p:spPr>
          <a:xfrm>
            <a:off x="5554610" y="3426289"/>
            <a:ext cx="2689426" cy="369332"/>
          </a:xfrm>
          <a:prstGeom prst="rect">
            <a:avLst/>
          </a:prstGeom>
          <a:noFill/>
        </p:spPr>
        <p:txBody>
          <a:bodyPr wrap="square" rtlCol="0">
            <a:spAutoFit/>
          </a:bodyPr>
          <a:lstStyle/>
          <a:p>
            <a:pPr algn="l"/>
            <a:r>
              <a:rPr lang="fr-FR" b="1" dirty="0" smtClean="0">
                <a:solidFill>
                  <a:srgbClr val="FF0000"/>
                </a:solidFill>
              </a:rPr>
              <a:t>2024 call for 5 positions  </a:t>
            </a:r>
            <a:endParaRPr lang="en-GB" b="1" dirty="0" smtClean="0">
              <a:solidFill>
                <a:srgbClr val="FF0000"/>
              </a:solidFill>
            </a:endParaRPr>
          </a:p>
        </p:txBody>
      </p:sp>
      <p:cxnSp>
        <p:nvCxnSpPr>
          <p:cNvPr id="12" name="Connecteur droit avec flèche 11"/>
          <p:cNvCxnSpPr/>
          <p:nvPr/>
        </p:nvCxnSpPr>
        <p:spPr>
          <a:xfrm>
            <a:off x="9345168" y="5047488"/>
            <a:ext cx="502920" cy="53867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978544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2CF48-D2CC-7347-08A7-5FCC1547EC0E}"/>
              </a:ext>
            </a:extLst>
          </p:cNvPr>
          <p:cNvSpPr>
            <a:spLocks noGrp="1"/>
          </p:cNvSpPr>
          <p:nvPr>
            <p:ph type="title"/>
          </p:nvPr>
        </p:nvSpPr>
        <p:spPr>
          <a:xfrm>
            <a:off x="977957" y="208940"/>
            <a:ext cx="10420870" cy="563879"/>
          </a:xfrm>
        </p:spPr>
        <p:txBody>
          <a:bodyPr/>
          <a:lstStyle/>
          <a:p>
            <a:r>
              <a:rPr lang="fr-BE" dirty="0" smtClean="0"/>
              <a:t>New </a:t>
            </a:r>
            <a:r>
              <a:rPr lang="fr-BE" dirty="0" err="1" smtClean="0"/>
              <a:t>activities</a:t>
            </a:r>
            <a:r>
              <a:rPr lang="fr-BE" dirty="0" smtClean="0"/>
              <a:t> </a:t>
            </a:r>
            <a:r>
              <a:rPr lang="fr-BE" dirty="0" err="1" smtClean="0"/>
              <a:t>initiated</a:t>
            </a:r>
            <a:r>
              <a:rPr lang="fr-BE" dirty="0" smtClean="0"/>
              <a:t> in 2024 (new call </a:t>
            </a:r>
            <a:r>
              <a:rPr lang="fr-BE" dirty="0"/>
              <a:t>/</a:t>
            </a:r>
            <a:r>
              <a:rPr lang="fr-BE" dirty="0" smtClean="0"/>
              <a:t> extra </a:t>
            </a:r>
            <a:r>
              <a:rPr lang="fr-BE" dirty="0" err="1" smtClean="0"/>
              <a:t>resources</a:t>
            </a:r>
            <a:r>
              <a:rPr lang="fr-BE" dirty="0" smtClean="0"/>
              <a:t> </a:t>
            </a:r>
            <a:r>
              <a:rPr lang="fr-BE" dirty="0" err="1" smtClean="0"/>
              <a:t>following</a:t>
            </a:r>
            <a:r>
              <a:rPr lang="fr-BE" dirty="0" smtClean="0"/>
              <a:t> July 2024 GA </a:t>
            </a:r>
            <a:r>
              <a:rPr lang="fr-BE" dirty="0" err="1" smtClean="0"/>
              <a:t>decision</a:t>
            </a:r>
            <a:r>
              <a:rPr lang="fr-BE" dirty="0" smtClean="0"/>
              <a:t>) </a:t>
            </a:r>
            <a:r>
              <a:rPr lang="fr-BE" dirty="0" err="1" smtClean="0"/>
              <a:t>that</a:t>
            </a:r>
            <a:r>
              <a:rPr lang="fr-BE" dirty="0" smtClean="0"/>
              <a:t> </a:t>
            </a:r>
            <a:r>
              <a:rPr lang="fr-BE" dirty="0" err="1" smtClean="0"/>
              <a:t>will</a:t>
            </a:r>
            <a:r>
              <a:rPr lang="fr-BE" dirty="0" smtClean="0"/>
              <a:t> </a:t>
            </a:r>
            <a:r>
              <a:rPr lang="fr-BE" dirty="0" err="1" smtClean="0"/>
              <a:t>be</a:t>
            </a:r>
            <a:r>
              <a:rPr lang="fr-BE" dirty="0" smtClean="0"/>
              <a:t> </a:t>
            </a:r>
            <a:r>
              <a:rPr lang="fr-BE" dirty="0" err="1" smtClean="0"/>
              <a:t>expanded</a:t>
            </a:r>
            <a:r>
              <a:rPr lang="fr-BE" dirty="0" smtClean="0"/>
              <a:t> in 2025 </a:t>
            </a:r>
            <a:endParaRPr lang="en-IE" dirty="0"/>
          </a:p>
        </p:txBody>
      </p:sp>
      <p:sp>
        <p:nvSpPr>
          <p:cNvPr id="3" name="Content Placeholder 2">
            <a:extLst>
              <a:ext uri="{FF2B5EF4-FFF2-40B4-BE49-F238E27FC236}">
                <a16:creationId xmlns:a16="http://schemas.microsoft.com/office/drawing/2014/main" id="{F7E6DE35-A02E-A9D6-0AC8-CC2029F3B6EA}"/>
              </a:ext>
            </a:extLst>
          </p:cNvPr>
          <p:cNvSpPr>
            <a:spLocks noGrp="1"/>
          </p:cNvSpPr>
          <p:nvPr>
            <p:ph idx="1"/>
          </p:nvPr>
        </p:nvSpPr>
        <p:spPr>
          <a:xfrm>
            <a:off x="180975" y="858438"/>
            <a:ext cx="11934825" cy="5611714"/>
          </a:xfrm>
        </p:spPr>
        <p:txBody>
          <a:bodyPr>
            <a:normAutofit fontScale="92500" lnSpcReduction="10000"/>
          </a:bodyPr>
          <a:lstStyle/>
          <a:p>
            <a:r>
              <a:rPr lang="it-IT" sz="2200" b="1" dirty="0" smtClean="0">
                <a:cs typeface="Arial"/>
              </a:rPr>
              <a:t>SP-2:</a:t>
            </a:r>
            <a:r>
              <a:rPr lang="it-IT" sz="2200" dirty="0" smtClean="0">
                <a:cs typeface="Arial"/>
              </a:rPr>
              <a:t> </a:t>
            </a:r>
            <a:r>
              <a:rPr lang="en-US" sz="2200" b="1" dirty="0"/>
              <a:t>Synthetic diagnostics </a:t>
            </a:r>
            <a:endParaRPr lang="en-US" sz="2200" b="1" dirty="0" smtClean="0"/>
          </a:p>
          <a:p>
            <a:pPr lvl="1"/>
            <a:r>
              <a:rPr lang="en-US" sz="2200" dirty="0"/>
              <a:t>B</a:t>
            </a:r>
            <a:r>
              <a:rPr lang="en-US" sz="2200" dirty="0" smtClean="0"/>
              <a:t>olometer diagnostics </a:t>
            </a:r>
            <a:r>
              <a:rPr lang="en-US" sz="2200" dirty="0"/>
              <a:t>for ITER and tomographic reconstruction software </a:t>
            </a:r>
            <a:r>
              <a:rPr lang="en-US" sz="2200" dirty="0" smtClean="0"/>
              <a:t>, </a:t>
            </a:r>
            <a:r>
              <a:rPr lang="en-US" sz="2200" dirty="0"/>
              <a:t>Analysis </a:t>
            </a:r>
            <a:r>
              <a:rPr lang="en-US" sz="2200" dirty="0" smtClean="0"/>
              <a:t>Tools &amp; Calibration </a:t>
            </a:r>
            <a:r>
              <a:rPr lang="en-US" sz="2200" dirty="0"/>
              <a:t>Techniques for the ITER magnetic </a:t>
            </a:r>
            <a:r>
              <a:rPr lang="en-US" sz="2200" dirty="0" smtClean="0"/>
              <a:t>measurements, Radial </a:t>
            </a:r>
            <a:r>
              <a:rPr lang="en-US" sz="2200" dirty="0"/>
              <a:t>Neutron Camera </a:t>
            </a:r>
            <a:r>
              <a:rPr lang="en-US" sz="2200" dirty="0" smtClean="0"/>
              <a:t>and Gamma </a:t>
            </a:r>
            <a:r>
              <a:rPr lang="en-US" sz="2200" dirty="0"/>
              <a:t>Ray </a:t>
            </a:r>
            <a:r>
              <a:rPr lang="en-US" sz="2200" dirty="0" smtClean="0"/>
              <a:t>Spectrometer </a:t>
            </a:r>
            <a:endParaRPr lang="it-IT" sz="2200" dirty="0" smtClean="0">
              <a:cs typeface="Arial"/>
            </a:endParaRPr>
          </a:p>
          <a:p>
            <a:r>
              <a:rPr lang="it-IT" sz="2200" b="1" dirty="0" smtClean="0">
                <a:cs typeface="Arial"/>
              </a:rPr>
              <a:t>SP-2:</a:t>
            </a:r>
            <a:r>
              <a:rPr lang="it-IT" sz="2200" dirty="0" smtClean="0">
                <a:cs typeface="Arial"/>
              </a:rPr>
              <a:t> </a:t>
            </a:r>
            <a:r>
              <a:rPr lang="en-GB" sz="2200" b="1" dirty="0" smtClean="0"/>
              <a:t>multi-machine Infra-Red image database </a:t>
            </a:r>
            <a:r>
              <a:rPr lang="en-GB" sz="2200" dirty="0" smtClean="0"/>
              <a:t>(experiments &amp; simulations)</a:t>
            </a:r>
            <a:endParaRPr lang="it-IT" sz="2200" dirty="0" smtClean="0">
              <a:cs typeface="Arial"/>
            </a:endParaRPr>
          </a:p>
          <a:p>
            <a:r>
              <a:rPr lang="en-GB" sz="2200" b="1" dirty="0" smtClean="0"/>
              <a:t>SP-2:</a:t>
            </a:r>
            <a:r>
              <a:rPr lang="en-GB" sz="2200" dirty="0" smtClean="0"/>
              <a:t> </a:t>
            </a:r>
            <a:r>
              <a:rPr lang="en-GB" sz="2200" b="1" dirty="0" smtClean="0"/>
              <a:t>Integrated </a:t>
            </a:r>
            <a:r>
              <a:rPr lang="en-GB" sz="2200" b="1" dirty="0"/>
              <a:t>multi-diagnostics data analysis tool in view of </a:t>
            </a:r>
            <a:r>
              <a:rPr lang="en-GB" sz="2200" b="1" dirty="0" smtClean="0"/>
              <a:t>ITER </a:t>
            </a:r>
            <a:r>
              <a:rPr lang="en-GB" sz="2200" dirty="0" smtClean="0"/>
              <a:t>(density &amp; temperature)</a:t>
            </a:r>
          </a:p>
          <a:p>
            <a:r>
              <a:rPr lang="fr-FR" sz="2200" b="1" dirty="0" smtClean="0">
                <a:effectLst/>
                <a:ea typeface="Times New Roman" panose="02020603050405020304" pitchFamily="18" charset="0"/>
                <a:cs typeface="Times New Roman" panose="02020603050405020304" pitchFamily="18" charset="0"/>
              </a:rPr>
              <a:t>SP-2:</a:t>
            </a:r>
            <a:r>
              <a:rPr lang="fr-FR" sz="2200" dirty="0" smtClean="0">
                <a:effectLst/>
                <a:ea typeface="Times New Roman" panose="02020603050405020304" pitchFamily="18" charset="0"/>
                <a:cs typeface="Times New Roman" panose="02020603050405020304" pitchFamily="18" charset="0"/>
              </a:rPr>
              <a:t> </a:t>
            </a:r>
            <a:r>
              <a:rPr lang="fr-FR" sz="2200" b="1" dirty="0" smtClean="0">
                <a:effectLst/>
                <a:ea typeface="Times New Roman" panose="02020603050405020304" pitchFamily="18" charset="0"/>
                <a:cs typeface="Times New Roman" panose="02020603050405020304" pitchFamily="18" charset="0"/>
              </a:rPr>
              <a:t>new </a:t>
            </a:r>
            <a:r>
              <a:rPr lang="fr-FR" sz="2200" b="1" dirty="0" err="1" smtClean="0">
                <a:effectLst/>
                <a:ea typeface="Times New Roman" panose="02020603050405020304" pitchFamily="18" charset="0"/>
                <a:cs typeface="Times New Roman" panose="02020603050405020304" pitchFamily="18" charset="0"/>
              </a:rPr>
              <a:t>Artificial</a:t>
            </a:r>
            <a:r>
              <a:rPr lang="fr-FR" sz="2200" b="1" dirty="0" smtClean="0">
                <a:effectLst/>
                <a:ea typeface="Times New Roman" panose="02020603050405020304" pitchFamily="18" charset="0"/>
                <a:cs typeface="Times New Roman" panose="02020603050405020304" pitchFamily="18" charset="0"/>
              </a:rPr>
              <a:t> Intelligence </a:t>
            </a:r>
            <a:r>
              <a:rPr lang="fr-FR" sz="2200" b="1" dirty="0" err="1" smtClean="0">
                <a:effectLst/>
                <a:ea typeface="Times New Roman" panose="02020603050405020304" pitchFamily="18" charset="0"/>
                <a:cs typeface="Times New Roman" panose="02020603050405020304" pitchFamily="18" charset="0"/>
              </a:rPr>
              <a:t>projects</a:t>
            </a:r>
            <a:r>
              <a:rPr lang="fr-FR" sz="2200" b="1" dirty="0" smtClean="0">
                <a:effectLst/>
                <a:ea typeface="Times New Roman" panose="02020603050405020304" pitchFamily="18" charset="0"/>
                <a:cs typeface="Times New Roman" panose="02020603050405020304" pitchFamily="18" charset="0"/>
              </a:rPr>
              <a:t> </a:t>
            </a:r>
            <a:r>
              <a:rPr lang="fr-FR" sz="2200" b="1" dirty="0" err="1" smtClean="0">
                <a:effectLst/>
                <a:ea typeface="Times New Roman" panose="02020603050405020304" pitchFamily="18" charset="0"/>
                <a:cs typeface="Times New Roman" panose="02020603050405020304" pitchFamily="18" charset="0"/>
              </a:rPr>
              <a:t>related</a:t>
            </a:r>
            <a:r>
              <a:rPr lang="fr-FR" sz="2200" b="1" dirty="0" smtClean="0">
                <a:effectLst/>
                <a:ea typeface="Times New Roman" panose="02020603050405020304" pitchFamily="18" charset="0"/>
                <a:cs typeface="Times New Roman" panose="02020603050405020304" pitchFamily="18" charset="0"/>
              </a:rPr>
              <a:t> to </a:t>
            </a:r>
            <a:r>
              <a:rPr lang="fr-FR" sz="2200" b="1" dirty="0" err="1" smtClean="0">
                <a:effectLst/>
                <a:ea typeface="Times New Roman" panose="02020603050405020304" pitchFamily="18" charset="0"/>
                <a:cs typeface="Times New Roman" panose="02020603050405020304" pitchFamily="18" charset="0"/>
              </a:rPr>
              <a:t>operation</a:t>
            </a:r>
            <a:r>
              <a:rPr lang="fr-FR" sz="2200" b="1" dirty="0" smtClean="0">
                <a:effectLst/>
                <a:ea typeface="Times New Roman" panose="02020603050405020304" pitchFamily="18" charset="0"/>
                <a:cs typeface="Times New Roman" panose="02020603050405020304" pitchFamily="18" charset="0"/>
              </a:rPr>
              <a:t> and/or use of multi-machine </a:t>
            </a:r>
            <a:r>
              <a:rPr lang="fr-FR" sz="2200" b="1" dirty="0" err="1" smtClean="0">
                <a:effectLst/>
                <a:ea typeface="Times New Roman" panose="02020603050405020304" pitchFamily="18" charset="0"/>
                <a:cs typeface="Times New Roman" panose="02020603050405020304" pitchFamily="18" charset="0"/>
              </a:rPr>
              <a:t>databases</a:t>
            </a:r>
            <a:r>
              <a:rPr lang="en-GB" sz="2200" dirty="0"/>
              <a:t>	</a:t>
            </a:r>
          </a:p>
          <a:p>
            <a:pPr lvl="1"/>
            <a:r>
              <a:rPr lang="en-GB" sz="2200" dirty="0" smtClean="0"/>
              <a:t>Tokamak operation </a:t>
            </a:r>
            <a:r>
              <a:rPr lang="en-GB" sz="2200" dirty="0"/>
              <a:t>Conversational AI Interface Using Multimodal Large Language Models</a:t>
            </a:r>
          </a:p>
          <a:p>
            <a:pPr lvl="1"/>
            <a:r>
              <a:rPr lang="en-GB" sz="2200" dirty="0"/>
              <a:t>AI-assisted Plasma State Monitoring for Control and Disruption-free </a:t>
            </a:r>
            <a:r>
              <a:rPr lang="en-GB" sz="2200" dirty="0" smtClean="0"/>
              <a:t>Operations</a:t>
            </a:r>
            <a:endParaRPr lang="en-GB" sz="2200" dirty="0"/>
          </a:p>
          <a:p>
            <a:pPr lvl="1"/>
            <a:r>
              <a:rPr lang="en-GB" sz="2200" dirty="0"/>
              <a:t>Identification and confinement scaling of hybrid scenarios across multiple devices </a:t>
            </a:r>
          </a:p>
          <a:p>
            <a:pPr lvl="1"/>
            <a:r>
              <a:rPr lang="en-GB" sz="2200" dirty="0"/>
              <a:t>Applying AI/ML for NBI ionization and slowing-down simulations using ASCOT/BBNBI </a:t>
            </a:r>
          </a:p>
          <a:p>
            <a:pPr lvl="1"/>
            <a:r>
              <a:rPr lang="en-GB" sz="2200" dirty="0"/>
              <a:t>Machine learning accelerated pedestal MHD stability simulations </a:t>
            </a:r>
            <a:endParaRPr lang="en-GB" sz="2200" dirty="0" smtClean="0"/>
          </a:p>
          <a:p>
            <a:pPr lvl="1"/>
            <a:r>
              <a:rPr lang="en-GB" sz="2200" dirty="0"/>
              <a:t>Machine learning accelerated SOL simulations: </a:t>
            </a:r>
            <a:r>
              <a:rPr lang="en-GB" sz="2200" dirty="0" smtClean="0"/>
              <a:t>SOLPS-NN</a:t>
            </a:r>
          </a:p>
          <a:p>
            <a:r>
              <a:rPr lang="it-IT" sz="2200" b="1" dirty="0" smtClean="0">
                <a:cs typeface="Arial"/>
              </a:rPr>
              <a:t>SP-3:</a:t>
            </a:r>
            <a:r>
              <a:rPr lang="it-IT" sz="2200" dirty="0" smtClean="0">
                <a:cs typeface="Arial"/>
              </a:rPr>
              <a:t> f</a:t>
            </a:r>
            <a:r>
              <a:rPr lang="en-US" sz="2200" dirty="0" err="1" smtClean="0"/>
              <a:t>oundation</a:t>
            </a:r>
            <a:r>
              <a:rPr lang="en-US" sz="2200" dirty="0" smtClean="0"/>
              <a:t> </a:t>
            </a:r>
            <a:r>
              <a:rPr lang="en-US" sz="2200" dirty="0"/>
              <a:t>courses for </a:t>
            </a:r>
            <a:r>
              <a:rPr lang="en-US" sz="2200" dirty="0" smtClean="0"/>
              <a:t>operation (TRED ?); </a:t>
            </a:r>
            <a:r>
              <a:rPr lang="en-GB" sz="2200" b="1" dirty="0" smtClean="0"/>
              <a:t>ECRH commissioning procedures transferable </a:t>
            </a:r>
            <a:r>
              <a:rPr lang="en-GB" sz="2200" b="1" dirty="0"/>
              <a:t>to </a:t>
            </a:r>
            <a:r>
              <a:rPr lang="en-GB" sz="2200" b="1" dirty="0" smtClean="0"/>
              <a:t>ITER-plant </a:t>
            </a:r>
          </a:p>
          <a:p>
            <a:r>
              <a:rPr lang="it-IT" sz="2200" b="1" dirty="0">
                <a:cs typeface="Arial"/>
              </a:rPr>
              <a:t>SP-4</a:t>
            </a:r>
            <a:r>
              <a:rPr lang="it-IT" sz="2200" dirty="0">
                <a:cs typeface="Arial"/>
              </a:rPr>
              <a:t>: </a:t>
            </a:r>
            <a:r>
              <a:rPr lang="it-IT" sz="2200" dirty="0" smtClean="0">
                <a:solidFill>
                  <a:srgbClr val="FF0000"/>
                </a:solidFill>
                <a:cs typeface="Arial"/>
              </a:rPr>
              <a:t>NBTF agreement with IO beyond 2025 ?</a:t>
            </a:r>
            <a:r>
              <a:rPr lang="it-IT" sz="2200" dirty="0" smtClean="0">
                <a:cs typeface="Arial"/>
              </a:rPr>
              <a:t>; </a:t>
            </a:r>
            <a:r>
              <a:rPr lang="it-IT" sz="2200" b="1" dirty="0">
                <a:cs typeface="Arial"/>
              </a:rPr>
              <a:t>Long pulses on ELISE limited by the RF generator to be </a:t>
            </a:r>
            <a:r>
              <a:rPr lang="it-IT" sz="2200" b="1" dirty="0" smtClean="0">
                <a:cs typeface="Arial"/>
              </a:rPr>
              <a:t>replaced </a:t>
            </a:r>
            <a:r>
              <a:rPr lang="it-IT" sz="2200" b="1" dirty="0">
                <a:cs typeface="Arial"/>
              </a:rPr>
              <a:t>by solid state RF generator</a:t>
            </a:r>
            <a:r>
              <a:rPr lang="it-IT" sz="2200" dirty="0">
                <a:cs typeface="Arial"/>
              </a:rPr>
              <a:t> </a:t>
            </a:r>
            <a:r>
              <a:rPr lang="it-IT" sz="2200" dirty="0" smtClean="0">
                <a:cs typeface="Arial"/>
              </a:rPr>
              <a:t>(</a:t>
            </a:r>
            <a:r>
              <a:rPr lang="it-IT" sz="2200" dirty="0">
                <a:cs typeface="Arial"/>
              </a:rPr>
              <a:t>cf PCR) </a:t>
            </a:r>
            <a:endParaRPr lang="it-IT" sz="2200" dirty="0" smtClean="0">
              <a:cs typeface="Arial"/>
            </a:endParaRPr>
          </a:p>
          <a:p>
            <a:r>
              <a:rPr lang="it-IT" sz="2200" b="1" dirty="0" smtClean="0">
                <a:cs typeface="Arial"/>
              </a:rPr>
              <a:t>SP-5:</a:t>
            </a:r>
            <a:r>
              <a:rPr lang="it-IT" sz="2200" dirty="0" smtClean="0">
                <a:cs typeface="Arial"/>
              </a:rPr>
              <a:t> </a:t>
            </a:r>
            <a:r>
              <a:rPr lang="it-IT" sz="2200" b="1" dirty="0">
                <a:cs typeface="Arial"/>
              </a:rPr>
              <a:t>S</a:t>
            </a:r>
            <a:r>
              <a:rPr lang="it-IT" sz="2200" b="1" dirty="0" smtClean="0">
                <a:cs typeface="Arial"/>
              </a:rPr>
              <a:t>pecial </a:t>
            </a:r>
            <a:r>
              <a:rPr lang="it-IT" sz="2200" b="1" dirty="0">
                <a:cs typeface="Arial"/>
              </a:rPr>
              <a:t>issue in Plasma Physics &amp; Controlled Fusion on JET D-T </a:t>
            </a:r>
            <a:r>
              <a:rPr lang="it-IT" sz="2200" b="1" dirty="0" smtClean="0">
                <a:cs typeface="Arial"/>
              </a:rPr>
              <a:t>neutronics</a:t>
            </a:r>
            <a:endParaRPr lang="it-IT" sz="2200" b="1" dirty="0">
              <a:cs typeface="Arial"/>
            </a:endParaRPr>
          </a:p>
          <a:p>
            <a:pPr lvl="1"/>
            <a:endParaRPr lang="en-GB" sz="2600" dirty="0"/>
          </a:p>
          <a:p>
            <a:pPr lvl="1"/>
            <a:endParaRPr lang="en-GB" dirty="0"/>
          </a:p>
          <a:p>
            <a:endParaRPr lang="en-IE" dirty="0"/>
          </a:p>
        </p:txBody>
      </p:sp>
      <p:sp>
        <p:nvSpPr>
          <p:cNvPr id="4" name="Footer Placeholder 3">
            <a:extLst>
              <a:ext uri="{FF2B5EF4-FFF2-40B4-BE49-F238E27FC236}">
                <a16:creationId xmlns:a16="http://schemas.microsoft.com/office/drawing/2014/main" id="{8EEB81C1-4B79-7760-E857-FC7F96C6D4D2}"/>
              </a:ext>
            </a:extLst>
          </p:cNvPr>
          <p:cNvSpPr>
            <a:spLocks noGrp="1"/>
          </p:cNvSpPr>
          <p:nvPr>
            <p:ph type="ftr" sz="quarter" idx="11"/>
          </p:nvPr>
        </p:nvSpPr>
        <p:spPr>
          <a:xfrm>
            <a:off x="825623" y="6555770"/>
            <a:ext cx="5686271" cy="329614"/>
          </a:xfrm>
        </p:spPr>
        <p:txBody>
          <a:bodyPr/>
          <a:lstStyle/>
          <a:p>
            <a:r>
              <a:rPr lang="en-GB" smtClean="0">
                <a:solidFill>
                  <a:prstClr val="white"/>
                </a:solidFill>
              </a:rPr>
              <a:t>Xavier LITAUDON | PSD AWP25 Planning Meeting  | Garching | 07-09 October 2024</a:t>
            </a:r>
            <a:endParaRPr lang="en-GB" dirty="0">
              <a:solidFill>
                <a:prstClr val="white"/>
              </a:solidFill>
            </a:endParaRPr>
          </a:p>
        </p:txBody>
      </p:sp>
      <p:sp>
        <p:nvSpPr>
          <p:cNvPr id="5" name="Slide Number Placeholder 4">
            <a:extLst>
              <a:ext uri="{FF2B5EF4-FFF2-40B4-BE49-F238E27FC236}">
                <a16:creationId xmlns:a16="http://schemas.microsoft.com/office/drawing/2014/main" id="{EA132046-8A0A-0F90-0A36-3EADBC29BC88}"/>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dirty="0">
              <a:solidFill>
                <a:prstClr val="white"/>
              </a:solidFill>
            </a:endParaRPr>
          </a:p>
        </p:txBody>
      </p:sp>
    </p:spTree>
    <p:extLst>
      <p:ext uri="{BB962C8B-B14F-4D97-AF65-F5344CB8AC3E}">
        <p14:creationId xmlns:p14="http://schemas.microsoft.com/office/powerpoint/2010/main" val="3341728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8296" y="180433"/>
            <a:ext cx="11086648" cy="457200"/>
          </a:xfrm>
        </p:spPr>
        <p:txBody>
          <a:bodyPr/>
          <a:lstStyle/>
          <a:p>
            <a:r>
              <a:rPr lang="fr-FR" dirty="0" err="1" smtClean="0"/>
              <a:t>Status</a:t>
            </a:r>
            <a:r>
              <a:rPr lang="fr-FR" dirty="0" smtClean="0"/>
              <a:t> on </a:t>
            </a:r>
            <a:r>
              <a:rPr lang="fr-FR" dirty="0" err="1" smtClean="0"/>
              <a:t>PrIO</a:t>
            </a:r>
            <a:r>
              <a:rPr lang="fr-FR" dirty="0" smtClean="0"/>
              <a:t> calls (</a:t>
            </a:r>
            <a:r>
              <a:rPr lang="fr-FR" dirty="0"/>
              <a:t>FSD-AWP24-PrIO-25 and 26)</a:t>
            </a:r>
            <a:br>
              <a:rPr lang="fr-FR" dirty="0"/>
            </a:br>
            <a:r>
              <a:rPr lang="fr-FR" dirty="0" err="1" smtClean="0"/>
              <a:t>issued</a:t>
            </a:r>
            <a:r>
              <a:rPr lang="fr-FR" dirty="0" smtClean="0"/>
              <a:t> in July 2024 </a:t>
            </a:r>
            <a:r>
              <a:rPr lang="fr-FR" dirty="0" err="1" smtClean="0"/>
              <a:t>with</a:t>
            </a:r>
            <a:r>
              <a:rPr lang="fr-FR" dirty="0" smtClean="0"/>
              <a:t> deadline end of </a:t>
            </a:r>
            <a:r>
              <a:rPr lang="fr-FR" dirty="0" err="1" smtClean="0"/>
              <a:t>September</a:t>
            </a:r>
            <a:r>
              <a:rPr lang="fr-FR" dirty="0" smtClean="0"/>
              <a:t>  </a:t>
            </a:r>
            <a:endParaRPr lang="en-GB" dirty="0"/>
          </a:p>
        </p:txBody>
      </p:sp>
      <p:sp>
        <p:nvSpPr>
          <p:cNvPr id="3" name="Espace réservé du contenu 2"/>
          <p:cNvSpPr>
            <a:spLocks noGrp="1"/>
          </p:cNvSpPr>
          <p:nvPr>
            <p:ph idx="1"/>
          </p:nvPr>
        </p:nvSpPr>
        <p:spPr>
          <a:xfrm>
            <a:off x="498763" y="810491"/>
            <a:ext cx="11222181" cy="5902035"/>
          </a:xfrm>
        </p:spPr>
        <p:txBody>
          <a:bodyPr>
            <a:normAutofit lnSpcReduction="10000"/>
          </a:bodyPr>
          <a:lstStyle/>
          <a:p>
            <a:r>
              <a:rPr lang="en-GB" b="1" dirty="0" smtClean="0"/>
              <a:t>SP-2</a:t>
            </a:r>
            <a:r>
              <a:rPr lang="en-GB" b="1" dirty="0"/>
              <a:t>: </a:t>
            </a:r>
            <a:r>
              <a:rPr lang="en-GB" dirty="0" err="1"/>
              <a:t>EUROfusion</a:t>
            </a:r>
            <a:r>
              <a:rPr lang="en-GB" dirty="0"/>
              <a:t> support to ITER diagnostics procured by the EU, focusing on the development of synthetic diagnostics, analysis tools and calibration techniques </a:t>
            </a:r>
            <a:endParaRPr lang="en-GB" dirty="0" smtClean="0"/>
          </a:p>
          <a:p>
            <a:pPr marL="342900" lvl="1" indent="0">
              <a:buNone/>
            </a:pPr>
            <a:r>
              <a:rPr lang="en-GB" b="1" dirty="0" smtClean="0">
                <a:solidFill>
                  <a:srgbClr val="00B050"/>
                </a:solidFill>
              </a:rPr>
              <a:t>Allocated resources </a:t>
            </a:r>
            <a:r>
              <a:rPr lang="en-GB" dirty="0" smtClean="0"/>
              <a:t>~75k€ CC </a:t>
            </a:r>
            <a:r>
              <a:rPr lang="en-GB" b="1" dirty="0" smtClean="0">
                <a:solidFill>
                  <a:srgbClr val="00B050"/>
                </a:solidFill>
              </a:rPr>
              <a:t>26 </a:t>
            </a:r>
            <a:r>
              <a:rPr lang="en-GB" b="1" dirty="0">
                <a:solidFill>
                  <a:srgbClr val="00B050"/>
                </a:solidFill>
              </a:rPr>
              <a:t>PM </a:t>
            </a:r>
            <a:endParaRPr lang="en-GB" b="1" dirty="0" smtClean="0">
              <a:solidFill>
                <a:srgbClr val="00B050"/>
              </a:solidFill>
            </a:endParaRPr>
          </a:p>
          <a:p>
            <a:pPr lvl="1">
              <a:buFont typeface="Wingdings" panose="05000000000000000000" pitchFamily="2" charset="2"/>
              <a:buChar char="Ø"/>
            </a:pPr>
            <a:r>
              <a:rPr lang="fr-FR" dirty="0" smtClean="0">
                <a:solidFill>
                  <a:srgbClr val="FF0000"/>
                </a:solidFill>
              </a:rPr>
              <a:t>5 </a:t>
            </a:r>
            <a:r>
              <a:rPr lang="fr-FR" dirty="0" err="1" smtClean="0">
                <a:solidFill>
                  <a:srgbClr val="FF0000"/>
                </a:solidFill>
              </a:rPr>
              <a:t>proposals</a:t>
            </a:r>
            <a:r>
              <a:rPr lang="fr-FR" dirty="0" smtClean="0">
                <a:solidFill>
                  <a:srgbClr val="FF0000"/>
                </a:solidFill>
              </a:rPr>
              <a:t> </a:t>
            </a:r>
            <a:r>
              <a:rPr lang="fr-FR" dirty="0" err="1" smtClean="0"/>
              <a:t>from</a:t>
            </a:r>
            <a:r>
              <a:rPr lang="fr-FR" dirty="0" smtClean="0"/>
              <a:t> </a:t>
            </a:r>
            <a:r>
              <a:rPr lang="fr-FR" dirty="0"/>
              <a:t>EK-CER, ENEA, </a:t>
            </a:r>
            <a:r>
              <a:rPr lang="fr-FR" dirty="0" smtClean="0"/>
              <a:t>JSI; joint </a:t>
            </a:r>
            <a:r>
              <a:rPr lang="fr-FR" dirty="0" err="1" smtClean="0"/>
              <a:t>with</a:t>
            </a:r>
            <a:r>
              <a:rPr lang="fr-FR" dirty="0" smtClean="0"/>
              <a:t> </a:t>
            </a:r>
            <a:r>
              <a:rPr lang="fr-FR" dirty="0"/>
              <a:t>MPG, EPFL, IPPLM, </a:t>
            </a:r>
            <a:r>
              <a:rPr lang="fr-FR" dirty="0" smtClean="0"/>
              <a:t>VR </a:t>
            </a:r>
            <a:r>
              <a:rPr lang="fr-FR" dirty="0" smtClean="0"/>
              <a:t>for a </a:t>
            </a:r>
            <a:r>
              <a:rPr lang="fr-FR" dirty="0" smtClean="0">
                <a:solidFill>
                  <a:srgbClr val="FF0000"/>
                </a:solidFill>
              </a:rPr>
              <a:t>total of </a:t>
            </a:r>
            <a:r>
              <a:rPr lang="fr-FR" b="1" dirty="0" smtClean="0">
                <a:solidFill>
                  <a:srgbClr val="FF0000"/>
                </a:solidFill>
              </a:rPr>
              <a:t>51PM</a:t>
            </a:r>
            <a:r>
              <a:rPr lang="fr-FR" dirty="0" smtClean="0">
                <a:solidFill>
                  <a:srgbClr val="FF0000"/>
                </a:solidFill>
              </a:rPr>
              <a:t> </a:t>
            </a:r>
          </a:p>
          <a:p>
            <a:pPr lvl="1"/>
            <a:r>
              <a:rPr lang="fr-FR" dirty="0" err="1" smtClean="0"/>
              <a:t>Review</a:t>
            </a:r>
            <a:r>
              <a:rPr lang="fr-FR" dirty="0" smtClean="0"/>
              <a:t> of the </a:t>
            </a:r>
            <a:r>
              <a:rPr lang="fr-FR" dirty="0" err="1" smtClean="0"/>
              <a:t>proposals</a:t>
            </a:r>
            <a:r>
              <a:rPr lang="fr-FR" dirty="0" smtClean="0"/>
              <a:t> </a:t>
            </a:r>
            <a:r>
              <a:rPr lang="fr-FR" dirty="0" err="1" smtClean="0"/>
              <a:t>with</a:t>
            </a:r>
            <a:r>
              <a:rPr lang="fr-FR" dirty="0" smtClean="0"/>
              <a:t> IO experts to </a:t>
            </a:r>
            <a:r>
              <a:rPr lang="fr-FR" dirty="0" err="1" smtClean="0"/>
              <a:t>develop</a:t>
            </a:r>
            <a:r>
              <a:rPr lang="fr-FR" dirty="0" smtClean="0"/>
              <a:t> collaborative </a:t>
            </a:r>
            <a:r>
              <a:rPr lang="fr-FR" dirty="0" err="1" smtClean="0"/>
              <a:t>activity</a:t>
            </a:r>
            <a:endParaRPr lang="fr-FR" dirty="0" smtClean="0"/>
          </a:p>
          <a:p>
            <a:pPr lvl="1"/>
            <a:r>
              <a:rPr lang="fr-FR" dirty="0" err="1" smtClean="0"/>
              <a:t>Two</a:t>
            </a:r>
            <a:r>
              <a:rPr lang="fr-FR" dirty="0" smtClean="0"/>
              <a:t> </a:t>
            </a:r>
            <a:r>
              <a:rPr lang="fr-FR" dirty="0" err="1" smtClean="0"/>
              <a:t>proposals</a:t>
            </a:r>
            <a:r>
              <a:rPr lang="fr-FR" dirty="0" smtClean="0"/>
              <a:t> (</a:t>
            </a:r>
            <a:r>
              <a:rPr lang="fr-FR" dirty="0"/>
              <a:t>ENEA, </a:t>
            </a:r>
            <a:r>
              <a:rPr lang="fr-FR" dirty="0" smtClean="0"/>
              <a:t>JSI) </a:t>
            </a:r>
            <a:r>
              <a:rPr lang="fr-FR" dirty="0" err="1" smtClean="0"/>
              <a:t>will</a:t>
            </a:r>
            <a:r>
              <a:rPr lang="fr-FR" dirty="0" smtClean="0"/>
              <a:t> </a:t>
            </a:r>
            <a:r>
              <a:rPr lang="fr-FR" dirty="0" err="1" smtClean="0"/>
              <a:t>be</a:t>
            </a:r>
            <a:r>
              <a:rPr lang="fr-FR" dirty="0" smtClean="0"/>
              <a:t> </a:t>
            </a:r>
            <a:r>
              <a:rPr lang="fr-FR" dirty="0" err="1" smtClean="0"/>
              <a:t>combined</a:t>
            </a:r>
            <a:r>
              <a:rPr lang="fr-FR" dirty="0" smtClean="0"/>
              <a:t> on the neutron camera (</a:t>
            </a:r>
            <a:r>
              <a:rPr lang="fr-FR" dirty="0" err="1" smtClean="0"/>
              <a:t>link</a:t>
            </a:r>
            <a:r>
              <a:rPr lang="fr-FR" dirty="0" smtClean="0"/>
              <a:t> </a:t>
            </a:r>
            <a:r>
              <a:rPr lang="fr-FR" dirty="0" err="1" smtClean="0"/>
              <a:t>with</a:t>
            </a:r>
            <a:r>
              <a:rPr lang="fr-FR" dirty="0" smtClean="0"/>
              <a:t> SP-5) </a:t>
            </a:r>
          </a:p>
          <a:p>
            <a:pPr lvl="1"/>
            <a:r>
              <a:rPr lang="fr-FR" dirty="0" smtClean="0"/>
              <a:t>Action to </a:t>
            </a:r>
            <a:r>
              <a:rPr lang="fr-FR" dirty="0" err="1" smtClean="0"/>
              <a:t>reduce</a:t>
            </a:r>
            <a:r>
              <a:rPr lang="fr-FR" dirty="0" smtClean="0"/>
              <a:t> down to ~42.5 PM and </a:t>
            </a:r>
            <a:r>
              <a:rPr lang="fr-FR" dirty="0" err="1" smtClean="0"/>
              <a:t>get</a:t>
            </a:r>
            <a:r>
              <a:rPr lang="fr-FR" dirty="0" smtClean="0"/>
              <a:t> </a:t>
            </a:r>
            <a:r>
              <a:rPr lang="fr-FR" dirty="0" err="1" smtClean="0"/>
              <a:t>resources</a:t>
            </a:r>
            <a:r>
              <a:rPr lang="fr-FR" dirty="0" smtClean="0"/>
              <a:t> </a:t>
            </a:r>
            <a:r>
              <a:rPr lang="fr-FR" dirty="0" err="1" smtClean="0"/>
              <a:t>within</a:t>
            </a:r>
            <a:r>
              <a:rPr lang="fr-FR" dirty="0" smtClean="0"/>
              <a:t> </a:t>
            </a:r>
            <a:r>
              <a:rPr lang="fr-FR" dirty="0" err="1" smtClean="0"/>
              <a:t>PrIO</a:t>
            </a:r>
            <a:r>
              <a:rPr lang="fr-FR" dirty="0" smtClean="0"/>
              <a:t> (</a:t>
            </a:r>
            <a:r>
              <a:rPr lang="fr-FR" dirty="0" err="1" smtClean="0"/>
              <a:t>cf</a:t>
            </a:r>
            <a:r>
              <a:rPr lang="fr-FR" dirty="0" smtClean="0"/>
              <a:t> PCR) </a:t>
            </a:r>
            <a:endParaRPr lang="en-GB" dirty="0"/>
          </a:p>
          <a:p>
            <a:r>
              <a:rPr lang="en-GB" b="1" dirty="0" smtClean="0"/>
              <a:t>SP-3</a:t>
            </a:r>
            <a:r>
              <a:rPr lang="en-GB" b="1" dirty="0"/>
              <a:t>: </a:t>
            </a:r>
            <a:r>
              <a:rPr lang="en-GB" dirty="0" err="1"/>
              <a:t>EUROfusion</a:t>
            </a:r>
            <a:r>
              <a:rPr lang="en-GB" dirty="0"/>
              <a:t> support to </a:t>
            </a:r>
            <a:r>
              <a:rPr lang="en-GB" dirty="0" smtClean="0"/>
              <a:t>ECRH </a:t>
            </a:r>
            <a:r>
              <a:rPr lang="en-GB" dirty="0"/>
              <a:t>system commissioning for </a:t>
            </a:r>
            <a:r>
              <a:rPr lang="en-GB" dirty="0" smtClean="0"/>
              <a:t>ITER</a:t>
            </a:r>
          </a:p>
          <a:p>
            <a:pPr marL="342900" lvl="1" indent="0">
              <a:buNone/>
            </a:pPr>
            <a:r>
              <a:rPr lang="en-GB" b="1" dirty="0">
                <a:solidFill>
                  <a:srgbClr val="00B050"/>
                </a:solidFill>
              </a:rPr>
              <a:t>Allocated resources </a:t>
            </a:r>
            <a:r>
              <a:rPr lang="en-GB" dirty="0" smtClean="0"/>
              <a:t>~360k€ CC for 2024 /2025: 60 PM, 50k€ of Hardware and 30k€ of mission costs </a:t>
            </a:r>
          </a:p>
          <a:p>
            <a:pPr lvl="1"/>
            <a:r>
              <a:rPr lang="fr-FR" dirty="0" smtClean="0"/>
              <a:t>Joint </a:t>
            </a:r>
            <a:r>
              <a:rPr lang="fr-FR" dirty="0" err="1" smtClean="0"/>
              <a:t>coherent</a:t>
            </a:r>
            <a:r>
              <a:rPr lang="fr-FR" dirty="0" smtClean="0"/>
              <a:t> </a:t>
            </a:r>
            <a:r>
              <a:rPr lang="fr-FR" dirty="0" err="1" smtClean="0"/>
              <a:t>proposal</a:t>
            </a:r>
            <a:r>
              <a:rPr lang="fr-FR" dirty="0" smtClean="0"/>
              <a:t> </a:t>
            </a:r>
            <a:r>
              <a:rPr lang="fr-FR" dirty="0" err="1" smtClean="0"/>
              <a:t>from</a:t>
            </a:r>
            <a:r>
              <a:rPr lang="fr-FR" dirty="0" smtClean="0"/>
              <a:t> CEA, IPP, EPFL/SPC, KIT </a:t>
            </a:r>
            <a:r>
              <a:rPr lang="fr-FR" dirty="0" err="1" smtClean="0">
                <a:solidFill>
                  <a:srgbClr val="00B050"/>
                </a:solidFill>
              </a:rPr>
              <a:t>within</a:t>
            </a:r>
            <a:r>
              <a:rPr lang="fr-FR" dirty="0" smtClean="0">
                <a:solidFill>
                  <a:srgbClr val="00B050"/>
                </a:solidFill>
              </a:rPr>
              <a:t> the budget. </a:t>
            </a:r>
            <a:r>
              <a:rPr lang="fr-FR" dirty="0" err="1" smtClean="0">
                <a:solidFill>
                  <a:srgbClr val="00B050"/>
                </a:solidFill>
              </a:rPr>
              <a:t>Strong</a:t>
            </a:r>
            <a:r>
              <a:rPr lang="fr-FR" dirty="0" smtClean="0">
                <a:solidFill>
                  <a:srgbClr val="00B050"/>
                </a:solidFill>
              </a:rPr>
              <a:t> support </a:t>
            </a:r>
            <a:r>
              <a:rPr lang="fr-FR" dirty="0" err="1" smtClean="0">
                <a:solidFill>
                  <a:srgbClr val="00B050"/>
                </a:solidFill>
              </a:rPr>
              <a:t>letter</a:t>
            </a:r>
            <a:r>
              <a:rPr lang="fr-FR" dirty="0" smtClean="0">
                <a:solidFill>
                  <a:srgbClr val="00B050"/>
                </a:solidFill>
              </a:rPr>
              <a:t> </a:t>
            </a:r>
            <a:r>
              <a:rPr lang="fr-FR" dirty="0" err="1" smtClean="0">
                <a:solidFill>
                  <a:srgbClr val="00B050"/>
                </a:solidFill>
              </a:rPr>
              <a:t>from</a:t>
            </a:r>
            <a:r>
              <a:rPr lang="fr-FR" dirty="0" smtClean="0">
                <a:solidFill>
                  <a:srgbClr val="00B050"/>
                </a:solidFill>
              </a:rPr>
              <a:t> IO.  </a:t>
            </a:r>
          </a:p>
          <a:p>
            <a:pPr lvl="1"/>
            <a:r>
              <a:rPr lang="fr-FR" dirty="0" smtClean="0"/>
              <a:t>IO and F4E experts participation in the </a:t>
            </a:r>
            <a:r>
              <a:rPr lang="fr-FR" dirty="0" err="1" smtClean="0"/>
              <a:t>proposed</a:t>
            </a:r>
            <a:r>
              <a:rPr lang="fr-FR" dirty="0" smtClean="0"/>
              <a:t> </a:t>
            </a:r>
            <a:r>
              <a:rPr lang="fr-FR" dirty="0" err="1" smtClean="0"/>
              <a:t>project</a:t>
            </a:r>
            <a:endParaRPr lang="fr-FR" dirty="0" smtClean="0"/>
          </a:p>
          <a:p>
            <a:pPr lvl="1"/>
            <a:r>
              <a:rPr lang="fr-FR" dirty="0" err="1" smtClean="0"/>
              <a:t>Selection</a:t>
            </a:r>
            <a:r>
              <a:rPr lang="fr-FR" dirty="0" smtClean="0"/>
              <a:t> meeting </a:t>
            </a:r>
            <a:r>
              <a:rPr lang="fr-FR" dirty="0" err="1" smtClean="0"/>
              <a:t>organised</a:t>
            </a:r>
            <a:r>
              <a:rPr lang="fr-FR" dirty="0" smtClean="0"/>
              <a:t> </a:t>
            </a:r>
            <a:r>
              <a:rPr lang="fr-FR" dirty="0" err="1" smtClean="0"/>
              <a:t>with</a:t>
            </a:r>
            <a:r>
              <a:rPr lang="fr-FR" dirty="0" smtClean="0"/>
              <a:t> IO, </a:t>
            </a:r>
            <a:r>
              <a:rPr lang="fr-FR" dirty="0" err="1" smtClean="0"/>
              <a:t>results</a:t>
            </a:r>
            <a:r>
              <a:rPr lang="fr-FR" dirty="0" smtClean="0"/>
              <a:t> to </a:t>
            </a:r>
            <a:r>
              <a:rPr lang="fr-FR" dirty="0" err="1" smtClean="0"/>
              <a:t>be</a:t>
            </a:r>
            <a:r>
              <a:rPr lang="fr-FR" dirty="0" smtClean="0"/>
              <a:t> </a:t>
            </a:r>
            <a:r>
              <a:rPr lang="fr-FR" dirty="0" err="1" smtClean="0"/>
              <a:t>communicated</a:t>
            </a:r>
            <a:r>
              <a:rPr lang="fr-FR" dirty="0" smtClean="0"/>
              <a:t> to the </a:t>
            </a:r>
            <a:r>
              <a:rPr lang="fr-FR" dirty="0" err="1" smtClean="0"/>
              <a:t>proponent</a:t>
            </a:r>
            <a:r>
              <a:rPr lang="fr-FR" dirty="0"/>
              <a:t> </a:t>
            </a:r>
            <a:r>
              <a:rPr lang="fr-FR" dirty="0" smtClean="0"/>
              <a:t> </a:t>
            </a:r>
            <a:endParaRPr lang="en-GB" dirty="0" smtClean="0"/>
          </a:p>
          <a:p>
            <a:r>
              <a:rPr lang="fr-FR" b="1" dirty="0" smtClean="0"/>
              <a:t>SP-4 :</a:t>
            </a:r>
            <a:r>
              <a:rPr lang="fr-FR" dirty="0" smtClean="0"/>
              <a:t> </a:t>
            </a:r>
            <a:r>
              <a:rPr lang="en-GB" dirty="0"/>
              <a:t>Call for Experts to be seconded to </a:t>
            </a:r>
            <a:r>
              <a:rPr lang="en-GB" dirty="0" smtClean="0"/>
              <a:t>IPP-</a:t>
            </a:r>
            <a:r>
              <a:rPr lang="en-GB" dirty="0" err="1" smtClean="0"/>
              <a:t>Garching</a:t>
            </a:r>
            <a:r>
              <a:rPr lang="en-GB" dirty="0" smtClean="0"/>
              <a:t> </a:t>
            </a:r>
            <a:r>
              <a:rPr lang="en-GB" dirty="0"/>
              <a:t>and NBTF in </a:t>
            </a:r>
            <a:r>
              <a:rPr lang="en-GB" dirty="0" err="1"/>
              <a:t>Padova</a:t>
            </a:r>
            <a:r>
              <a:rPr lang="en-GB" dirty="0"/>
              <a:t> in the </a:t>
            </a:r>
            <a:r>
              <a:rPr lang="en-GB" dirty="0" smtClean="0"/>
              <a:t>frame </a:t>
            </a:r>
            <a:r>
              <a:rPr lang="en-GB" dirty="0"/>
              <a:t>of the Support Activities by </a:t>
            </a:r>
            <a:r>
              <a:rPr lang="en-GB" dirty="0" err="1" smtClean="0"/>
              <a:t>EUROfusion</a:t>
            </a:r>
            <a:endParaRPr lang="en-GB" dirty="0" smtClean="0"/>
          </a:p>
          <a:p>
            <a:pPr lvl="1"/>
            <a:r>
              <a:rPr lang="en-GB" dirty="0" smtClean="0"/>
              <a:t>Call for 3 positions at </a:t>
            </a:r>
            <a:r>
              <a:rPr lang="en-GB" dirty="0"/>
              <a:t>IPP </a:t>
            </a:r>
            <a:r>
              <a:rPr lang="en-GB" dirty="0" smtClean="0"/>
              <a:t>and 2 at NBTF</a:t>
            </a:r>
          </a:p>
          <a:p>
            <a:pPr lvl="1"/>
            <a:r>
              <a:rPr lang="fr-FR" dirty="0" err="1" smtClean="0"/>
              <a:t>Only</a:t>
            </a:r>
            <a:r>
              <a:rPr lang="fr-FR" dirty="0" smtClean="0"/>
              <a:t> 2 replies for one job description at IPP. </a:t>
            </a:r>
          </a:p>
          <a:p>
            <a:pPr lvl="1"/>
            <a:r>
              <a:rPr lang="fr-FR" dirty="0" smtClean="0"/>
              <a:t>Interviews to </a:t>
            </a:r>
            <a:r>
              <a:rPr lang="fr-FR" dirty="0" err="1" smtClean="0"/>
              <a:t>be</a:t>
            </a:r>
            <a:r>
              <a:rPr lang="fr-FR" dirty="0" smtClean="0"/>
              <a:t> </a:t>
            </a:r>
            <a:r>
              <a:rPr lang="fr-FR" dirty="0" err="1" smtClean="0"/>
              <a:t>organised</a:t>
            </a:r>
            <a:r>
              <a:rPr lang="fr-FR" dirty="0" smtClean="0"/>
              <a:t> but </a:t>
            </a:r>
            <a:r>
              <a:rPr lang="fr-FR" dirty="0" smtClean="0">
                <a:solidFill>
                  <a:srgbClr val="FF0000"/>
                </a:solidFill>
              </a:rPr>
              <a:t>call to </a:t>
            </a:r>
            <a:r>
              <a:rPr lang="fr-FR" dirty="0" err="1" smtClean="0">
                <a:solidFill>
                  <a:srgbClr val="FF0000"/>
                </a:solidFill>
              </a:rPr>
              <a:t>be</a:t>
            </a:r>
            <a:r>
              <a:rPr lang="fr-FR" dirty="0" smtClean="0">
                <a:solidFill>
                  <a:srgbClr val="FF0000"/>
                </a:solidFill>
              </a:rPr>
              <a:t> </a:t>
            </a:r>
            <a:r>
              <a:rPr lang="fr-FR" dirty="0" err="1" smtClean="0">
                <a:solidFill>
                  <a:srgbClr val="FF0000"/>
                </a:solidFill>
              </a:rPr>
              <a:t>re-opened</a:t>
            </a:r>
            <a:r>
              <a:rPr lang="fr-FR" dirty="0" smtClean="0">
                <a:solidFill>
                  <a:srgbClr val="FF0000"/>
                </a:solidFill>
              </a:rPr>
              <a:t> for the </a:t>
            </a:r>
            <a:r>
              <a:rPr lang="fr-FR" dirty="0" err="1" smtClean="0">
                <a:solidFill>
                  <a:srgbClr val="FF0000"/>
                </a:solidFill>
              </a:rPr>
              <a:t>other</a:t>
            </a:r>
            <a:r>
              <a:rPr lang="fr-FR" dirty="0" smtClean="0">
                <a:solidFill>
                  <a:srgbClr val="FF0000"/>
                </a:solidFill>
              </a:rPr>
              <a:t> 3 positions</a:t>
            </a:r>
            <a:endParaRPr lang="en-GB" dirty="0">
              <a:solidFill>
                <a:srgbClr val="FF0000"/>
              </a:solidFill>
            </a:endParaRPr>
          </a:p>
        </p:txBody>
      </p:sp>
      <p:sp>
        <p:nvSpPr>
          <p:cNvPr id="4" name="Espace réservé du pied de page 3"/>
          <p:cNvSpPr>
            <a:spLocks noGrp="1"/>
          </p:cNvSpPr>
          <p:nvPr>
            <p:ph type="ftr" sz="quarter" idx="11"/>
          </p:nvPr>
        </p:nvSpPr>
        <p:spPr>
          <a:xfrm>
            <a:off x="825624" y="6555770"/>
            <a:ext cx="5595958" cy="329614"/>
          </a:xfrm>
        </p:spPr>
        <p:txBody>
          <a:bodyPr/>
          <a:lstStyle/>
          <a:p>
            <a:r>
              <a:rPr lang="en-GB" dirty="0" smtClean="0">
                <a:solidFill>
                  <a:prstClr val="white"/>
                </a:solidFill>
              </a:rPr>
              <a:t>Xavier LITAUDON | PSD AWP25 Planning Meeting  | </a:t>
            </a:r>
            <a:r>
              <a:rPr lang="en-GB" dirty="0" err="1" smtClean="0">
                <a:solidFill>
                  <a:prstClr val="white"/>
                </a:solidFill>
              </a:rPr>
              <a:t>Garching</a:t>
            </a:r>
            <a:r>
              <a:rPr lang="en-GB" dirty="0" smtClean="0">
                <a:solidFill>
                  <a:prstClr val="white"/>
                </a:solidFill>
              </a:rPr>
              <a:t> | 07-09 October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dirty="0">
              <a:solidFill>
                <a:prstClr val="white"/>
              </a:solidFill>
            </a:endParaRPr>
          </a:p>
        </p:txBody>
      </p:sp>
    </p:spTree>
    <p:extLst>
      <p:ext uri="{BB962C8B-B14F-4D97-AF65-F5344CB8AC3E}">
        <p14:creationId xmlns:p14="http://schemas.microsoft.com/office/powerpoint/2010/main" val="1574431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Other</a:t>
            </a:r>
            <a:r>
              <a:rPr lang="fr-FR" dirty="0" smtClean="0"/>
              <a:t> </a:t>
            </a:r>
            <a:r>
              <a:rPr lang="fr-FR" dirty="0" err="1" smtClean="0"/>
              <a:t>activities</a:t>
            </a:r>
            <a:r>
              <a:rPr lang="fr-FR" dirty="0" smtClean="0"/>
              <a:t> </a:t>
            </a:r>
            <a:r>
              <a:rPr lang="fr-FR" dirty="0" err="1" smtClean="0"/>
              <a:t>highlights</a:t>
            </a:r>
            <a:r>
              <a:rPr lang="fr-FR" dirty="0" smtClean="0"/>
              <a:t> </a:t>
            </a:r>
            <a:endParaRPr lang="en-GB" dirty="0"/>
          </a:p>
        </p:txBody>
      </p:sp>
      <p:sp>
        <p:nvSpPr>
          <p:cNvPr id="3" name="Espace réservé du contenu 2"/>
          <p:cNvSpPr>
            <a:spLocks noGrp="1"/>
          </p:cNvSpPr>
          <p:nvPr>
            <p:ph idx="1"/>
          </p:nvPr>
        </p:nvSpPr>
        <p:spPr>
          <a:xfrm>
            <a:off x="256032" y="536448"/>
            <a:ext cx="11935968" cy="6252763"/>
          </a:xfrm>
        </p:spPr>
        <p:txBody>
          <a:bodyPr>
            <a:normAutofit lnSpcReduction="10000"/>
          </a:bodyPr>
          <a:lstStyle/>
          <a:p>
            <a:r>
              <a:rPr lang="fr-FR" dirty="0" smtClean="0"/>
              <a:t>SP-2 </a:t>
            </a:r>
            <a:r>
              <a:rPr lang="fr-FR" dirty="0" err="1" smtClean="0"/>
              <a:t>databases</a:t>
            </a:r>
            <a:r>
              <a:rPr lang="fr-FR" dirty="0" smtClean="0"/>
              <a:t> </a:t>
            </a:r>
          </a:p>
          <a:p>
            <a:pPr lvl="1"/>
            <a:r>
              <a:rPr lang="en-GB" dirty="0" smtClean="0"/>
              <a:t>call </a:t>
            </a:r>
            <a:r>
              <a:rPr lang="en-GB" dirty="0"/>
              <a:t>for the new L-H database </a:t>
            </a:r>
            <a:r>
              <a:rPr lang="en-GB" dirty="0" smtClean="0"/>
              <a:t>coordinator not issued, pending </a:t>
            </a:r>
            <a:r>
              <a:rPr lang="en-GB" dirty="0"/>
              <a:t>discussion (with TE) </a:t>
            </a:r>
            <a:r>
              <a:rPr lang="en-GB" dirty="0" smtClean="0"/>
              <a:t>at AWP 2025 within </a:t>
            </a:r>
            <a:r>
              <a:rPr lang="en-GB" dirty="0"/>
              <a:t>the new </a:t>
            </a:r>
            <a:r>
              <a:rPr lang="en-GB" dirty="0" smtClean="0"/>
              <a:t>PMU structure  </a:t>
            </a:r>
            <a:endParaRPr lang="en-GB" dirty="0"/>
          </a:p>
          <a:p>
            <a:pPr lvl="1"/>
            <a:r>
              <a:rPr lang="en-GB" dirty="0"/>
              <a:t>The transport database </a:t>
            </a:r>
            <a:r>
              <a:rPr lang="en-GB" dirty="0" smtClean="0"/>
              <a:t>coordinator </a:t>
            </a:r>
            <a:r>
              <a:rPr lang="en-GB" dirty="0"/>
              <a:t>(ENEA) has resigned in 2024 and this </a:t>
            </a:r>
            <a:r>
              <a:rPr lang="en-GB" dirty="0" smtClean="0"/>
              <a:t>activity </a:t>
            </a:r>
            <a:r>
              <a:rPr lang="en-GB" dirty="0"/>
              <a:t>is on </a:t>
            </a:r>
            <a:r>
              <a:rPr lang="en-GB" dirty="0" smtClean="0"/>
              <a:t>hold</a:t>
            </a:r>
          </a:p>
          <a:p>
            <a:pPr lvl="1"/>
            <a:r>
              <a:rPr lang="en-GB" dirty="0" smtClean="0"/>
              <a:t>Extra-resources allocated to database exploitation (pedestal, disruption) but </a:t>
            </a:r>
            <a:r>
              <a:rPr lang="en-US" dirty="0" smtClean="0">
                <a:solidFill>
                  <a:srgbClr val="FF0000"/>
                </a:solidFill>
                <a:latin typeface="Calibri" panose="020F0502020204030204" pitchFamily="34" charset="0"/>
                <a:cs typeface="Times New Roman" panose="02020603050405020304" pitchFamily="18" charset="0"/>
              </a:rPr>
              <a:t>(still) </a:t>
            </a:r>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lack of local support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from MAST-U &amp; </a:t>
            </a:r>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AUG</a:t>
            </a:r>
          </a:p>
          <a:p>
            <a:pPr lvl="1"/>
            <a:r>
              <a:rPr lang="fr-FR" dirty="0" err="1" smtClean="0"/>
              <a:t>Availability</a:t>
            </a:r>
            <a:r>
              <a:rPr lang="fr-FR" dirty="0" smtClean="0"/>
              <a:t> to </a:t>
            </a:r>
            <a:r>
              <a:rPr lang="fr-FR" dirty="0" err="1" smtClean="0"/>
              <a:t>EUROfusion</a:t>
            </a:r>
            <a:r>
              <a:rPr lang="fr-FR" dirty="0" smtClean="0"/>
              <a:t> </a:t>
            </a:r>
            <a:r>
              <a:rPr lang="fr-FR" dirty="0" err="1" smtClean="0"/>
              <a:t>users</a:t>
            </a:r>
            <a:r>
              <a:rPr lang="fr-FR" dirty="0" smtClean="0"/>
              <a:t> via web interface &amp; </a:t>
            </a:r>
            <a:r>
              <a:rPr lang="fr-FR" dirty="0" err="1" smtClean="0"/>
              <a:t>authentication</a:t>
            </a:r>
            <a:r>
              <a:rPr lang="fr-FR" dirty="0" smtClean="0"/>
              <a:t> </a:t>
            </a:r>
            <a:r>
              <a:rPr lang="fr-FR" dirty="0" err="1" smtClean="0"/>
              <a:t>procedure</a:t>
            </a:r>
            <a:r>
              <a:rPr lang="fr-FR" dirty="0" smtClean="0"/>
              <a:t> </a:t>
            </a:r>
            <a:r>
              <a:rPr lang="fr-FR" dirty="0" err="1" smtClean="0"/>
              <a:t>pending</a:t>
            </a:r>
            <a:r>
              <a:rPr lang="fr-FR" dirty="0" smtClean="0"/>
              <a:t> </a:t>
            </a:r>
            <a:r>
              <a:rPr lang="fr-FR" dirty="0" err="1" smtClean="0"/>
              <a:t>dabases</a:t>
            </a:r>
            <a:r>
              <a:rPr lang="fr-FR" dirty="0" smtClean="0"/>
              <a:t> </a:t>
            </a:r>
            <a:r>
              <a:rPr lang="fr-FR" dirty="0" err="1" smtClean="0"/>
              <a:t>transfer</a:t>
            </a:r>
            <a:r>
              <a:rPr lang="fr-FR" dirty="0" smtClean="0"/>
              <a:t> to the new Gateway </a:t>
            </a:r>
          </a:p>
          <a:p>
            <a:pPr lvl="1"/>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Action on PMU pending since Sept </a:t>
            </a:r>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2023: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prepare an Agreement for users to sign </a:t>
            </a:r>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before accessing the DB. </a:t>
            </a:r>
          </a:p>
          <a:p>
            <a:pPr lvl="2"/>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Strong interests from ITPA and Private sectors – How to deal with the request </a:t>
            </a:r>
            <a:endParaRPr lang="en-GB" dirty="0" smtClean="0"/>
          </a:p>
          <a:p>
            <a:r>
              <a:rPr lang="en-GB" dirty="0" smtClean="0"/>
              <a:t>SP-3 : </a:t>
            </a:r>
          </a:p>
          <a:p>
            <a:pPr lvl="1"/>
            <a:r>
              <a:rPr lang="en-GB" dirty="0" smtClean="0"/>
              <a:t>Face </a:t>
            </a:r>
            <a:r>
              <a:rPr lang="en-GB" dirty="0"/>
              <a:t>to Face meeting </a:t>
            </a:r>
            <a:r>
              <a:rPr lang="en-GB" dirty="0" smtClean="0"/>
              <a:t>of </a:t>
            </a:r>
            <a:r>
              <a:rPr lang="en-GB" dirty="0"/>
              <a:t>the EU facilities heads of </a:t>
            </a:r>
            <a:r>
              <a:rPr lang="en-GB" dirty="0" smtClean="0"/>
              <a:t>operation: </a:t>
            </a:r>
            <a:r>
              <a:rPr lang="fr-FR" dirty="0" smtClean="0">
                <a:solidFill>
                  <a:srgbClr val="FF0000"/>
                </a:solidFill>
              </a:rPr>
              <a:t>to </a:t>
            </a:r>
            <a:r>
              <a:rPr lang="fr-FR" dirty="0" err="1" smtClean="0">
                <a:solidFill>
                  <a:srgbClr val="FF0000"/>
                </a:solidFill>
              </a:rPr>
              <a:t>be</a:t>
            </a:r>
            <a:r>
              <a:rPr lang="fr-FR" dirty="0" smtClean="0">
                <a:solidFill>
                  <a:srgbClr val="FF0000"/>
                </a:solidFill>
              </a:rPr>
              <a:t> </a:t>
            </a:r>
            <a:r>
              <a:rPr lang="fr-FR" dirty="0" err="1" smtClean="0">
                <a:solidFill>
                  <a:srgbClr val="FF0000"/>
                </a:solidFill>
              </a:rPr>
              <a:t>organised</a:t>
            </a:r>
            <a:r>
              <a:rPr lang="fr-FR" dirty="0" smtClean="0">
                <a:solidFill>
                  <a:srgbClr val="FF0000"/>
                </a:solidFill>
              </a:rPr>
              <a:t> in 2025 </a:t>
            </a:r>
            <a:r>
              <a:rPr lang="fr-FR" dirty="0" smtClean="0"/>
              <a:t>but not in 2024 </a:t>
            </a:r>
          </a:p>
          <a:p>
            <a:pPr lvl="1"/>
            <a:r>
              <a:rPr lang="en-GB" dirty="0"/>
              <a:t>Develop the EON foundation course on Session </a:t>
            </a:r>
            <a:r>
              <a:rPr lang="en-GB" dirty="0" smtClean="0"/>
              <a:t>Leading : task initiated within the EON, </a:t>
            </a:r>
            <a:r>
              <a:rPr lang="en-GB" dirty="0" smtClean="0">
                <a:solidFill>
                  <a:srgbClr val="FF0000"/>
                </a:solidFill>
              </a:rPr>
              <a:t>to be moved to 2025 </a:t>
            </a:r>
          </a:p>
          <a:p>
            <a:pPr lvl="1"/>
            <a:r>
              <a:rPr lang="fr-FR" dirty="0" err="1" smtClean="0">
                <a:solidFill>
                  <a:srgbClr val="FF0000"/>
                </a:solidFill>
              </a:rPr>
              <a:t>Request</a:t>
            </a:r>
            <a:r>
              <a:rPr lang="fr-FR" dirty="0" smtClean="0">
                <a:solidFill>
                  <a:srgbClr val="FF0000"/>
                </a:solidFill>
              </a:rPr>
              <a:t> for SL training </a:t>
            </a:r>
            <a:r>
              <a:rPr lang="fr-FR" dirty="0" err="1" smtClean="0">
                <a:solidFill>
                  <a:srgbClr val="FF0000"/>
                </a:solidFill>
              </a:rPr>
              <a:t>could</a:t>
            </a:r>
            <a:r>
              <a:rPr lang="fr-FR" dirty="0" smtClean="0">
                <a:solidFill>
                  <a:srgbClr val="FF0000"/>
                </a:solidFill>
              </a:rPr>
              <a:t> not </a:t>
            </a:r>
            <a:r>
              <a:rPr lang="fr-FR" dirty="0" err="1" smtClean="0">
                <a:solidFill>
                  <a:srgbClr val="FF0000"/>
                </a:solidFill>
              </a:rPr>
              <a:t>be</a:t>
            </a:r>
            <a:r>
              <a:rPr lang="fr-FR" dirty="0" smtClean="0">
                <a:solidFill>
                  <a:srgbClr val="FF0000"/>
                </a:solidFill>
              </a:rPr>
              <a:t> </a:t>
            </a:r>
            <a:r>
              <a:rPr lang="fr-FR" dirty="0" err="1" smtClean="0">
                <a:solidFill>
                  <a:srgbClr val="FF0000"/>
                </a:solidFill>
              </a:rPr>
              <a:t>accomodated</a:t>
            </a:r>
            <a:r>
              <a:rPr lang="fr-FR" dirty="0" smtClean="0">
                <a:solidFill>
                  <a:srgbClr val="FF0000"/>
                </a:solidFill>
              </a:rPr>
              <a:t> </a:t>
            </a:r>
            <a:r>
              <a:rPr lang="fr-FR" dirty="0" err="1" smtClean="0">
                <a:solidFill>
                  <a:srgbClr val="FF0000"/>
                </a:solidFill>
              </a:rPr>
              <a:t>within</a:t>
            </a:r>
            <a:r>
              <a:rPr lang="fr-FR" dirty="0" smtClean="0">
                <a:solidFill>
                  <a:srgbClr val="FF0000"/>
                </a:solidFill>
              </a:rPr>
              <a:t> the 2024-2025 budget </a:t>
            </a:r>
            <a:endParaRPr lang="en-GB" dirty="0" smtClean="0">
              <a:solidFill>
                <a:srgbClr val="FF0000"/>
              </a:solidFill>
            </a:endParaRPr>
          </a:p>
          <a:p>
            <a:r>
              <a:rPr lang="fr-FR" dirty="0" smtClean="0"/>
              <a:t>SP-5 : </a:t>
            </a:r>
          </a:p>
          <a:p>
            <a:pPr lvl="1"/>
            <a:r>
              <a:rPr lang="fr-FR" dirty="0" smtClean="0"/>
              <a:t>New </a:t>
            </a:r>
            <a:r>
              <a:rPr lang="fr-FR" dirty="0" err="1" smtClean="0"/>
              <a:t>tasks</a:t>
            </a:r>
            <a:r>
              <a:rPr lang="fr-FR" dirty="0" smtClean="0"/>
              <a:t> </a:t>
            </a:r>
            <a:r>
              <a:rPr lang="fr-FR" dirty="0" err="1" smtClean="0"/>
              <a:t>implemented</a:t>
            </a:r>
            <a:r>
              <a:rPr lang="fr-FR" dirty="0" smtClean="0"/>
              <a:t> </a:t>
            </a:r>
            <a:r>
              <a:rPr lang="fr-FR" dirty="0" err="1" smtClean="0"/>
              <a:t>within</a:t>
            </a:r>
            <a:r>
              <a:rPr lang="fr-FR" dirty="0" smtClean="0"/>
              <a:t> the </a:t>
            </a:r>
            <a:r>
              <a:rPr lang="fr-FR" dirty="0" err="1" smtClean="0"/>
              <a:t>existing</a:t>
            </a:r>
            <a:r>
              <a:rPr lang="fr-FR" dirty="0" smtClean="0"/>
              <a:t> PRIO team </a:t>
            </a:r>
            <a:r>
              <a:rPr lang="fr-FR" dirty="0" err="1" smtClean="0"/>
              <a:t>using</a:t>
            </a:r>
            <a:r>
              <a:rPr lang="fr-FR" dirty="0" smtClean="0"/>
              <a:t> part of the extra </a:t>
            </a:r>
            <a:r>
              <a:rPr lang="fr-FR" dirty="0" err="1" smtClean="0"/>
              <a:t>resources</a:t>
            </a:r>
            <a:r>
              <a:rPr lang="fr-FR" dirty="0" smtClean="0"/>
              <a:t> </a:t>
            </a:r>
            <a:r>
              <a:rPr lang="fr-FR" dirty="0" err="1" smtClean="0"/>
              <a:t>allocated</a:t>
            </a:r>
            <a:r>
              <a:rPr lang="fr-FR" dirty="0" smtClean="0"/>
              <a:t> by GA </a:t>
            </a:r>
            <a:r>
              <a:rPr lang="en-GB" dirty="0" smtClean="0"/>
              <a:t>in </a:t>
            </a:r>
            <a:r>
              <a:rPr lang="en-GB" dirty="0"/>
              <a:t>support to ITER new baseline and safety </a:t>
            </a:r>
            <a:r>
              <a:rPr lang="en-GB" dirty="0" smtClean="0"/>
              <a:t>issues</a:t>
            </a:r>
            <a:r>
              <a:rPr lang="en-GB" dirty="0"/>
              <a:t> </a:t>
            </a:r>
            <a:endParaRPr lang="en-GB" dirty="0" smtClean="0"/>
          </a:p>
          <a:p>
            <a:pPr lvl="1"/>
            <a:r>
              <a:rPr lang="en-GB" dirty="0" smtClean="0"/>
              <a:t>Strong  </a:t>
            </a:r>
            <a:r>
              <a:rPr lang="en-GB" dirty="0"/>
              <a:t>collaboration with </a:t>
            </a:r>
            <a:r>
              <a:rPr lang="en-GB" dirty="0" smtClean="0"/>
              <a:t>F4E and IO but recent departure from IO of Y LE TONQUEZE  </a:t>
            </a:r>
          </a:p>
          <a:p>
            <a:pPr lvl="1"/>
            <a:r>
              <a:rPr lang="en-GB" dirty="0" err="1" smtClean="0">
                <a:solidFill>
                  <a:srgbClr val="FF0000"/>
                </a:solidFill>
              </a:rPr>
              <a:t>Neutronic</a:t>
            </a:r>
            <a:r>
              <a:rPr lang="en-GB" dirty="0" smtClean="0">
                <a:solidFill>
                  <a:srgbClr val="FF0000"/>
                </a:solidFill>
              </a:rPr>
              <a:t> activities during </a:t>
            </a:r>
            <a:r>
              <a:rPr lang="en-GB" dirty="0">
                <a:solidFill>
                  <a:srgbClr val="FF0000"/>
                </a:solidFill>
              </a:rPr>
              <a:t>the JET decommissioning </a:t>
            </a:r>
            <a:r>
              <a:rPr lang="en-GB" dirty="0" smtClean="0">
                <a:solidFill>
                  <a:srgbClr val="FF0000"/>
                </a:solidFill>
              </a:rPr>
              <a:t>phase: pending </a:t>
            </a:r>
            <a:r>
              <a:rPr lang="en-GB" dirty="0">
                <a:solidFill>
                  <a:srgbClr val="FF0000"/>
                </a:solidFill>
              </a:rPr>
              <a:t>agreement between </a:t>
            </a:r>
            <a:r>
              <a:rPr lang="en-GB" dirty="0" smtClean="0">
                <a:solidFill>
                  <a:srgbClr val="FF0000"/>
                </a:solidFill>
              </a:rPr>
              <a:t>UKAEA ? </a:t>
            </a:r>
            <a:endParaRPr lang="en-GB" dirty="0">
              <a:solidFill>
                <a:srgbClr val="FF0000"/>
              </a:solidFill>
            </a:endParaRPr>
          </a:p>
        </p:txBody>
      </p:sp>
      <p:sp>
        <p:nvSpPr>
          <p:cNvPr id="4" name="Espace réservé du pied de page 3"/>
          <p:cNvSpPr>
            <a:spLocks noGrp="1"/>
          </p:cNvSpPr>
          <p:nvPr>
            <p:ph type="ftr" sz="quarter" idx="11"/>
          </p:nvPr>
        </p:nvSpPr>
        <p:spPr>
          <a:xfrm>
            <a:off x="825624" y="6555770"/>
            <a:ext cx="5668694" cy="329614"/>
          </a:xfrm>
        </p:spPr>
        <p:txBody>
          <a:bodyPr/>
          <a:lstStyle/>
          <a:p>
            <a:r>
              <a:rPr lang="en-GB" dirty="0" smtClean="0">
                <a:solidFill>
                  <a:prstClr val="white"/>
                </a:solidFill>
              </a:rPr>
              <a:t>Xavier LITAUDON | PSD AWP25 Planning Meeting  | </a:t>
            </a:r>
            <a:r>
              <a:rPr lang="en-GB" dirty="0" err="1" smtClean="0">
                <a:solidFill>
                  <a:prstClr val="white"/>
                </a:solidFill>
              </a:rPr>
              <a:t>Garching</a:t>
            </a:r>
            <a:r>
              <a:rPr lang="en-GB" dirty="0" smtClean="0">
                <a:solidFill>
                  <a:prstClr val="white"/>
                </a:solidFill>
              </a:rPr>
              <a:t> | 07-09 October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dirty="0">
              <a:solidFill>
                <a:prstClr val="white"/>
              </a:solidFill>
            </a:endParaRPr>
          </a:p>
        </p:txBody>
      </p:sp>
    </p:spTree>
    <p:extLst>
      <p:ext uri="{BB962C8B-B14F-4D97-AF65-F5344CB8AC3E}">
        <p14:creationId xmlns:p14="http://schemas.microsoft.com/office/powerpoint/2010/main" val="40655184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3432" y="192515"/>
            <a:ext cx="10706140" cy="457200"/>
          </a:xfrm>
        </p:spPr>
        <p:txBody>
          <a:bodyPr/>
          <a:lstStyle/>
          <a:p>
            <a:r>
              <a:rPr lang="fr-FR" dirty="0" smtClean="0"/>
              <a:t>SP-2 Multi-machine </a:t>
            </a:r>
            <a:r>
              <a:rPr lang="fr-FR" dirty="0" err="1"/>
              <a:t>d</a:t>
            </a:r>
            <a:r>
              <a:rPr lang="fr-FR" dirty="0" err="1" smtClean="0"/>
              <a:t>atabases</a:t>
            </a:r>
            <a:r>
              <a:rPr lang="fr-FR" dirty="0" smtClean="0"/>
              <a:t> 2025 Activity -</a:t>
            </a:r>
            <a:r>
              <a:rPr lang="en-GB" dirty="0"/>
              <a:t>with WPTE and WPAC</a:t>
            </a:r>
          </a:p>
        </p:txBody>
      </p:sp>
      <p:sp>
        <p:nvSpPr>
          <p:cNvPr id="3" name="Espace réservé du contenu 2"/>
          <p:cNvSpPr>
            <a:spLocks noGrp="1"/>
          </p:cNvSpPr>
          <p:nvPr>
            <p:ph idx="1"/>
          </p:nvPr>
        </p:nvSpPr>
        <p:spPr>
          <a:xfrm>
            <a:off x="465321" y="745394"/>
            <a:ext cx="11224251" cy="5844643"/>
          </a:xfrm>
        </p:spPr>
        <p:txBody>
          <a:bodyPr>
            <a:normAutofit lnSpcReduction="10000"/>
          </a:bodyPr>
          <a:lstStyle/>
          <a:p>
            <a:r>
              <a:rPr lang="en-GB" b="1" dirty="0" smtClean="0"/>
              <a:t>Pedestal multi-machine database </a:t>
            </a:r>
          </a:p>
          <a:p>
            <a:pPr lvl="1"/>
            <a:r>
              <a:rPr lang="en-GB" dirty="0" smtClean="0"/>
              <a:t>Deployment </a:t>
            </a:r>
            <a:r>
              <a:rPr lang="en-GB" dirty="0"/>
              <a:t>of the database on the new </a:t>
            </a:r>
            <a:r>
              <a:rPr lang="en-GB" dirty="0" err="1" smtClean="0"/>
              <a:t>EUROfusion</a:t>
            </a:r>
            <a:r>
              <a:rPr lang="en-GB" dirty="0" smtClean="0"/>
              <a:t> Gateway </a:t>
            </a:r>
            <a:r>
              <a:rPr lang="en-GB" dirty="0"/>
              <a:t>(pending ACH </a:t>
            </a:r>
            <a:r>
              <a:rPr lang="en-GB" dirty="0" smtClean="0"/>
              <a:t>support) </a:t>
            </a:r>
          </a:p>
          <a:p>
            <a:pPr lvl="1"/>
            <a:r>
              <a:rPr lang="en-GB" dirty="0" smtClean="0"/>
              <a:t>Extend including </a:t>
            </a:r>
            <a:r>
              <a:rPr lang="en-GB" dirty="0"/>
              <a:t>the recent TCV and MAST-U  data </a:t>
            </a:r>
            <a:endParaRPr lang="en-GB" dirty="0" smtClean="0"/>
          </a:p>
          <a:p>
            <a:pPr lvl="1"/>
            <a:r>
              <a:rPr lang="en-GB" dirty="0" smtClean="0"/>
              <a:t>Update with </a:t>
            </a:r>
            <a:r>
              <a:rPr lang="en-GB" dirty="0"/>
              <a:t>new parameters (in particular for JET) </a:t>
            </a:r>
            <a:endParaRPr lang="en-GB" dirty="0" smtClean="0"/>
          </a:p>
          <a:p>
            <a:pPr lvl="1"/>
            <a:r>
              <a:rPr lang="en-GB" dirty="0" smtClean="0"/>
              <a:t>Exploit for </a:t>
            </a:r>
            <a:r>
              <a:rPr lang="en-GB" dirty="0"/>
              <a:t>pedestal prediction </a:t>
            </a:r>
            <a:r>
              <a:rPr lang="en-GB" dirty="0" smtClean="0"/>
              <a:t>(using </a:t>
            </a:r>
            <a:r>
              <a:rPr lang="en-GB" dirty="0"/>
              <a:t>Artificial Intelligence techniques )</a:t>
            </a:r>
          </a:p>
          <a:p>
            <a:r>
              <a:rPr lang="en-GB" b="1" dirty="0" smtClean="0"/>
              <a:t>Disruption </a:t>
            </a:r>
            <a:r>
              <a:rPr lang="en-GB" b="1" dirty="0"/>
              <a:t>multi-machine database</a:t>
            </a:r>
            <a:endParaRPr lang="en-GB" b="1" dirty="0" smtClean="0"/>
          </a:p>
          <a:p>
            <a:pPr lvl="1"/>
            <a:r>
              <a:rPr lang="en-GB" dirty="0" smtClean="0"/>
              <a:t>Extend </a:t>
            </a:r>
            <a:r>
              <a:rPr lang="en-GB" dirty="0"/>
              <a:t>validation and pipelines to access/include WEST, MAST-U and </a:t>
            </a:r>
            <a:r>
              <a:rPr lang="en-GB" dirty="0" smtClean="0"/>
              <a:t>JT60-SA in the future  </a:t>
            </a:r>
          </a:p>
          <a:p>
            <a:pPr lvl="1"/>
            <a:r>
              <a:rPr lang="en-GB" dirty="0" smtClean="0"/>
              <a:t>Make </a:t>
            </a:r>
            <a:r>
              <a:rPr lang="en-GB" dirty="0"/>
              <a:t>available the DEFUSE framework on the new </a:t>
            </a:r>
            <a:r>
              <a:rPr lang="en-GB" dirty="0" err="1"/>
              <a:t>EUROfusion</a:t>
            </a:r>
            <a:r>
              <a:rPr lang="en-GB" dirty="0"/>
              <a:t> Gateway </a:t>
            </a:r>
            <a:r>
              <a:rPr lang="en-GB" dirty="0" smtClean="0"/>
              <a:t>(</a:t>
            </a:r>
            <a:r>
              <a:rPr lang="en-GB" dirty="0"/>
              <a:t>with </a:t>
            </a:r>
            <a:r>
              <a:rPr lang="en-GB" dirty="0" smtClean="0"/>
              <a:t>ACH</a:t>
            </a:r>
            <a:r>
              <a:rPr lang="en-GB" dirty="0"/>
              <a:t>) </a:t>
            </a:r>
            <a:r>
              <a:rPr lang="en-GB" dirty="0" smtClean="0"/>
              <a:t>and </a:t>
            </a:r>
            <a:r>
              <a:rPr lang="en-GB" dirty="0"/>
              <a:t>local installation of the </a:t>
            </a:r>
            <a:r>
              <a:rPr lang="en-GB" dirty="0" err="1"/>
              <a:t>EUROfusion</a:t>
            </a:r>
            <a:r>
              <a:rPr lang="en-GB" dirty="0"/>
              <a:t> Disruption Database (including plasma state and events characterization) for large scale analysis and scientific exploitation, leveraging Statistical and Artificial Intelligence techniques in connection with AI &amp; ML </a:t>
            </a:r>
            <a:r>
              <a:rPr lang="en-GB" dirty="0" err="1"/>
              <a:t>EUROfusion</a:t>
            </a:r>
            <a:r>
              <a:rPr lang="en-GB" dirty="0"/>
              <a:t> projects.  </a:t>
            </a:r>
            <a:endParaRPr lang="en-GB" dirty="0" smtClean="0"/>
          </a:p>
          <a:p>
            <a:pPr lvl="1"/>
            <a:r>
              <a:rPr lang="en-GB" dirty="0" smtClean="0"/>
              <a:t>Update  </a:t>
            </a:r>
            <a:r>
              <a:rPr lang="en-GB" dirty="0"/>
              <a:t>the mapping to </a:t>
            </a:r>
            <a:r>
              <a:rPr lang="en-GB" dirty="0" smtClean="0"/>
              <a:t>IMAS as </a:t>
            </a:r>
            <a:r>
              <a:rPr lang="en-GB" dirty="0"/>
              <a:t>far as the </a:t>
            </a:r>
            <a:r>
              <a:rPr lang="en-GB" dirty="0" smtClean="0"/>
              <a:t>IDS </a:t>
            </a:r>
            <a:r>
              <a:rPr lang="en-GB" dirty="0"/>
              <a:t>for </a:t>
            </a:r>
            <a:r>
              <a:rPr lang="en-GB" dirty="0" smtClean="0"/>
              <a:t>disruptions - to </a:t>
            </a:r>
            <a:r>
              <a:rPr lang="en-GB" dirty="0"/>
              <a:t>be provided by IO  is concerned, including the deployment in production of automated data mapping tools integrated in </a:t>
            </a:r>
            <a:r>
              <a:rPr lang="en-GB" dirty="0" smtClean="0"/>
              <a:t>DEFUSE.</a:t>
            </a:r>
          </a:p>
          <a:p>
            <a:pPr lvl="1"/>
            <a:r>
              <a:rPr lang="en-GB" dirty="0" smtClean="0"/>
              <a:t>Adapt </a:t>
            </a:r>
            <a:r>
              <a:rPr lang="en-GB" dirty="0"/>
              <a:t>the web catalogue and interface for data browsing and visualization including characteristic times, events and main disruption precursors  (with </a:t>
            </a:r>
            <a:r>
              <a:rPr lang="en-GB" dirty="0" smtClean="0"/>
              <a:t>ACH</a:t>
            </a:r>
            <a:r>
              <a:rPr lang="en-GB" dirty="0"/>
              <a:t>)</a:t>
            </a:r>
          </a:p>
          <a:p>
            <a:r>
              <a:rPr lang="en-GB" b="1" dirty="0" smtClean="0"/>
              <a:t>Infra-Red </a:t>
            </a:r>
            <a:r>
              <a:rPr lang="en-GB" b="1" dirty="0"/>
              <a:t>(IR) images database (new activity following 2024 call) </a:t>
            </a:r>
          </a:p>
          <a:p>
            <a:pPr lvl="1"/>
            <a:r>
              <a:rPr lang="en-GB" dirty="0" smtClean="0"/>
              <a:t>set-up </a:t>
            </a:r>
            <a:r>
              <a:rPr lang="en-GB" dirty="0"/>
              <a:t>a multi-machine IR database (WEST and W-7X) to </a:t>
            </a:r>
            <a:r>
              <a:rPr lang="en-GB" dirty="0" smtClean="0"/>
              <a:t>support </a:t>
            </a:r>
            <a:r>
              <a:rPr lang="en-GB" dirty="0"/>
              <a:t>the development of the IR synthetic diagnostic and to further develop wall thermal events and hot spot monitoring system in view of ITER applications. </a:t>
            </a:r>
            <a:endParaRPr lang="en-GB" dirty="0" smtClean="0"/>
          </a:p>
          <a:p>
            <a:pPr lvl="1"/>
            <a:r>
              <a:rPr lang="en-GB" dirty="0" smtClean="0"/>
              <a:t>Develop </a:t>
            </a:r>
            <a:r>
              <a:rPr lang="en-GB" dirty="0"/>
              <a:t>common definitions and data format for </a:t>
            </a:r>
            <a:r>
              <a:rPr lang="en-GB" dirty="0" smtClean="0"/>
              <a:t>IR  </a:t>
            </a:r>
            <a:r>
              <a:rPr lang="en-GB" dirty="0"/>
              <a:t>images </a:t>
            </a:r>
            <a:r>
              <a:rPr lang="en-GB" dirty="0" smtClean="0"/>
              <a:t>database</a:t>
            </a:r>
            <a:endParaRPr lang="en-GB" dirty="0"/>
          </a:p>
        </p:txBody>
      </p:sp>
      <p:sp>
        <p:nvSpPr>
          <p:cNvPr id="4" name="Espace réservé du pied de page 3"/>
          <p:cNvSpPr>
            <a:spLocks noGrp="1"/>
          </p:cNvSpPr>
          <p:nvPr>
            <p:ph type="ftr" sz="quarter" idx="11"/>
          </p:nvPr>
        </p:nvSpPr>
        <p:spPr>
          <a:xfrm>
            <a:off x="825623" y="6555770"/>
            <a:ext cx="6198631" cy="329614"/>
          </a:xfrm>
        </p:spPr>
        <p:txBody>
          <a:bodyPr/>
          <a:lstStyle/>
          <a:p>
            <a:r>
              <a:rPr lang="en-GB" dirty="0" smtClean="0">
                <a:solidFill>
                  <a:prstClr val="white"/>
                </a:solidFill>
              </a:rPr>
              <a:t>Xavier LITAUDON | PSD AWP25 Planning Meeting  | </a:t>
            </a:r>
            <a:r>
              <a:rPr lang="en-GB" dirty="0" err="1" smtClean="0">
                <a:solidFill>
                  <a:prstClr val="white"/>
                </a:solidFill>
              </a:rPr>
              <a:t>Garching</a:t>
            </a:r>
            <a:r>
              <a:rPr lang="en-GB" dirty="0" smtClean="0">
                <a:solidFill>
                  <a:prstClr val="white"/>
                </a:solidFill>
              </a:rPr>
              <a:t> | 07-09 October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dirty="0">
              <a:solidFill>
                <a:prstClr val="white"/>
              </a:solidFill>
            </a:endParaRPr>
          </a:p>
        </p:txBody>
      </p:sp>
    </p:spTree>
    <p:extLst>
      <p:ext uri="{BB962C8B-B14F-4D97-AF65-F5344CB8AC3E}">
        <p14:creationId xmlns:p14="http://schemas.microsoft.com/office/powerpoint/2010/main" val="17098399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SP-2 </a:t>
            </a:r>
            <a:r>
              <a:rPr lang="en-US" dirty="0"/>
              <a:t>Develop plasma breakdown/burn-through simulation tools and apply to ITER operation </a:t>
            </a:r>
            <a:r>
              <a:rPr lang="en-US" dirty="0" smtClean="0"/>
              <a:t>(with TE &amp; SA)  </a:t>
            </a:r>
            <a:endParaRPr lang="en-GB" dirty="0"/>
          </a:p>
        </p:txBody>
      </p:sp>
      <p:sp>
        <p:nvSpPr>
          <p:cNvPr id="3" name="Espace réservé du contenu 2"/>
          <p:cNvSpPr>
            <a:spLocks noGrp="1"/>
          </p:cNvSpPr>
          <p:nvPr>
            <p:ph idx="1"/>
          </p:nvPr>
        </p:nvSpPr>
        <p:spPr>
          <a:xfrm>
            <a:off x="360040" y="879627"/>
            <a:ext cx="11639758" cy="760382"/>
          </a:xfrm>
        </p:spPr>
        <p:txBody>
          <a:bodyPr>
            <a:normAutofit/>
          </a:bodyPr>
          <a:lstStyle/>
          <a:p>
            <a:pPr>
              <a:buFont typeface="Wingdings" panose="05000000000000000000" pitchFamily="2" charset="2"/>
              <a:buChar char="ü"/>
            </a:pPr>
            <a:r>
              <a:rPr lang="fr-FR" sz="2000" dirty="0" smtClean="0"/>
              <a:t>Grant Del. report </a:t>
            </a:r>
            <a:r>
              <a:rPr lang="fr-FR" sz="2000" dirty="0" err="1" smtClean="0"/>
              <a:t>completed</a:t>
            </a:r>
            <a:r>
              <a:rPr lang="fr-FR" sz="2000" dirty="0" smtClean="0"/>
              <a:t> </a:t>
            </a:r>
            <a:r>
              <a:rPr lang="en-GB" sz="2000" dirty="0"/>
              <a:t>”</a:t>
            </a:r>
            <a:r>
              <a:rPr lang="en-GB" sz="2000" dirty="0" smtClean="0"/>
              <a:t>Validated </a:t>
            </a:r>
            <a:r>
              <a:rPr lang="en-GB" sz="2000" dirty="0"/>
              <a:t>models for plasma burn-through and breakdown adapted to ITER conditions (passive structure and the poloidal field coils</a:t>
            </a:r>
            <a:r>
              <a:rPr lang="en-GB" sz="2000" dirty="0" smtClean="0"/>
              <a:t>)” pending internal review </a:t>
            </a:r>
            <a:endParaRPr lang="en-GB" sz="2000" dirty="0"/>
          </a:p>
        </p:txBody>
      </p:sp>
      <p:sp>
        <p:nvSpPr>
          <p:cNvPr id="4" name="Espace réservé du pied de page 3"/>
          <p:cNvSpPr>
            <a:spLocks noGrp="1"/>
          </p:cNvSpPr>
          <p:nvPr>
            <p:ph type="ftr" sz="quarter" idx="11"/>
          </p:nvPr>
        </p:nvSpPr>
        <p:spPr>
          <a:xfrm>
            <a:off x="825623" y="6555770"/>
            <a:ext cx="5679085" cy="329614"/>
          </a:xfrm>
        </p:spPr>
        <p:txBody>
          <a:bodyPr/>
          <a:lstStyle/>
          <a:p>
            <a:r>
              <a:rPr lang="en-GB" dirty="0" smtClean="0">
                <a:solidFill>
                  <a:prstClr val="white"/>
                </a:solidFill>
              </a:rPr>
              <a:t>Xavier LITAUDON | PSD AWP25 Planning Meeting  | </a:t>
            </a:r>
            <a:r>
              <a:rPr lang="en-GB" dirty="0" err="1" smtClean="0">
                <a:solidFill>
                  <a:prstClr val="white"/>
                </a:solidFill>
              </a:rPr>
              <a:t>Garching</a:t>
            </a:r>
            <a:r>
              <a:rPr lang="en-GB" dirty="0" smtClean="0">
                <a:solidFill>
                  <a:prstClr val="white"/>
                </a:solidFill>
              </a:rPr>
              <a:t> | 07-09 October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dirty="0">
              <a:solidFill>
                <a:prstClr val="white"/>
              </a:solidFill>
            </a:endParaRPr>
          </a:p>
        </p:txBody>
      </p:sp>
      <p:pic>
        <p:nvPicPr>
          <p:cNvPr id="6" name="Image 5"/>
          <p:cNvPicPr/>
          <p:nvPr/>
        </p:nvPicPr>
        <p:blipFill>
          <a:blip r:embed="rId2"/>
          <a:stretch>
            <a:fillRect/>
          </a:stretch>
        </p:blipFill>
        <p:spPr>
          <a:xfrm>
            <a:off x="360040" y="2213094"/>
            <a:ext cx="3885646" cy="4019942"/>
          </a:xfrm>
          <a:prstGeom prst="rect">
            <a:avLst/>
          </a:prstGeom>
        </p:spPr>
      </p:pic>
      <p:sp>
        <p:nvSpPr>
          <p:cNvPr id="8" name="Rectangle 7"/>
          <p:cNvSpPr/>
          <p:nvPr/>
        </p:nvSpPr>
        <p:spPr>
          <a:xfrm>
            <a:off x="284018" y="1704402"/>
            <a:ext cx="5295900" cy="646331"/>
          </a:xfrm>
          <a:prstGeom prst="rect">
            <a:avLst/>
          </a:prstGeom>
        </p:spPr>
        <p:txBody>
          <a:bodyPr wrap="square">
            <a:spAutoFit/>
          </a:bodyPr>
          <a:lstStyle/>
          <a:p>
            <a:r>
              <a:rPr lang="en-GB" b="1" dirty="0"/>
              <a:t>Operating space for plasma initiation in MAST-U experiments and in DYON prediction</a:t>
            </a:r>
          </a:p>
        </p:txBody>
      </p:sp>
      <p:sp>
        <p:nvSpPr>
          <p:cNvPr id="10" name="Espace réservé du contenu 2"/>
          <p:cNvSpPr txBox="1">
            <a:spLocks/>
          </p:cNvSpPr>
          <p:nvPr/>
        </p:nvSpPr>
        <p:spPr>
          <a:xfrm>
            <a:off x="5219371" y="1767841"/>
            <a:ext cx="6972629" cy="4632960"/>
          </a:xfrm>
          <a:prstGeom prst="rect">
            <a:avLst/>
          </a:prstGeom>
        </p:spPr>
        <p:txBody>
          <a:bodyPr vert="horz" lIns="91440" tIns="45720" rIns="91440" bIns="45720" rtlCol="0">
            <a:normAutofit fontScale="85000" lnSpcReduction="2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dirty="0" smtClean="0">
                <a:solidFill>
                  <a:srgbClr val="002060"/>
                </a:solidFill>
              </a:rPr>
              <a:t>ITER </a:t>
            </a:r>
            <a:r>
              <a:rPr lang="en-GB" dirty="0">
                <a:solidFill>
                  <a:srgbClr val="002060"/>
                </a:solidFill>
              </a:rPr>
              <a:t>predictive simulations using a strongly coupled CREATE-BD/BKD0/GRAY scheme fully integrated within the IMAS framework with the new W </a:t>
            </a:r>
            <a:r>
              <a:rPr lang="en-GB" dirty="0" smtClean="0">
                <a:solidFill>
                  <a:srgbClr val="002060"/>
                </a:solidFill>
              </a:rPr>
              <a:t>Wall</a:t>
            </a:r>
          </a:p>
          <a:p>
            <a:pPr lvl="1"/>
            <a:r>
              <a:rPr lang="en-GB" dirty="0" smtClean="0">
                <a:solidFill>
                  <a:srgbClr val="002060"/>
                </a:solidFill>
              </a:rPr>
              <a:t>Improved </a:t>
            </a:r>
            <a:r>
              <a:rPr lang="en-GB" dirty="0">
                <a:solidFill>
                  <a:srgbClr val="002060"/>
                </a:solidFill>
              </a:rPr>
              <a:t>model and sensitivity studies for ECRH absorption in the very initial phase of the breakdown </a:t>
            </a:r>
            <a:endParaRPr lang="en-GB" dirty="0" smtClean="0">
              <a:solidFill>
                <a:srgbClr val="002060"/>
              </a:solidFill>
            </a:endParaRPr>
          </a:p>
          <a:p>
            <a:pPr lvl="1"/>
            <a:r>
              <a:rPr lang="en-GB" dirty="0" smtClean="0">
                <a:solidFill>
                  <a:srgbClr val="002060"/>
                </a:solidFill>
              </a:rPr>
              <a:t>Automatic </a:t>
            </a:r>
            <a:r>
              <a:rPr lang="en-GB" dirty="0">
                <a:solidFill>
                  <a:srgbClr val="002060"/>
                </a:solidFill>
              </a:rPr>
              <a:t>determination of the plasma initiation region from magnetic data, to be utilized in GRAY for absorption and in BKD0 for plasma volume assessment</a:t>
            </a:r>
          </a:p>
          <a:p>
            <a:r>
              <a:rPr lang="en-GB" dirty="0" smtClean="0">
                <a:solidFill>
                  <a:srgbClr val="002060"/>
                </a:solidFill>
              </a:rPr>
              <a:t>Validation </a:t>
            </a:r>
            <a:r>
              <a:rPr lang="en-GB" dirty="0">
                <a:solidFill>
                  <a:srgbClr val="002060"/>
                </a:solidFill>
              </a:rPr>
              <a:t>of plasma initiation operation space prediction capability against multi-devices data in the frame of ITPA international collaboration (e.g. EAST, DIII-D and KSTAR)</a:t>
            </a:r>
          </a:p>
          <a:p>
            <a:r>
              <a:rPr lang="en-GB" dirty="0" smtClean="0">
                <a:solidFill>
                  <a:srgbClr val="002060"/>
                </a:solidFill>
              </a:rPr>
              <a:t>Development </a:t>
            </a:r>
            <a:r>
              <a:rPr lang="en-GB" dirty="0">
                <a:solidFill>
                  <a:srgbClr val="002060"/>
                </a:solidFill>
              </a:rPr>
              <a:t>in DYON of the radial force balance solver for the plasma initiation phase and the early plasma current ramp-up phase.</a:t>
            </a:r>
          </a:p>
          <a:p>
            <a:r>
              <a:rPr lang="en-GB" dirty="0" smtClean="0">
                <a:solidFill>
                  <a:srgbClr val="002060"/>
                </a:solidFill>
              </a:rPr>
              <a:t>Improvement </a:t>
            </a:r>
            <a:r>
              <a:rPr lang="en-GB" dirty="0">
                <a:solidFill>
                  <a:srgbClr val="002060"/>
                </a:solidFill>
              </a:rPr>
              <a:t>and validation of the early plasma current ramp-up modelling with the free boundary equilibrium solver</a:t>
            </a:r>
          </a:p>
          <a:p>
            <a:r>
              <a:rPr lang="en-GB" dirty="0" smtClean="0">
                <a:solidFill>
                  <a:srgbClr val="002060"/>
                </a:solidFill>
              </a:rPr>
              <a:t>Development </a:t>
            </a:r>
            <a:r>
              <a:rPr lang="en-GB" dirty="0">
                <a:solidFill>
                  <a:srgbClr val="002060"/>
                </a:solidFill>
              </a:rPr>
              <a:t>and maintenance of GUI and user interface of the DYON-IMAS interface scripts</a:t>
            </a:r>
          </a:p>
          <a:p>
            <a:pPr marL="0" indent="0">
              <a:buNone/>
            </a:pPr>
            <a:endParaRPr lang="en-US" dirty="0" smtClean="0">
              <a:solidFill>
                <a:srgbClr val="002060"/>
              </a:solidFill>
            </a:endParaRPr>
          </a:p>
        </p:txBody>
      </p:sp>
      <p:sp>
        <p:nvSpPr>
          <p:cNvPr id="11" name="ZoneTexte 10"/>
          <p:cNvSpPr txBox="1"/>
          <p:nvPr/>
        </p:nvSpPr>
        <p:spPr>
          <a:xfrm>
            <a:off x="360040" y="6207938"/>
            <a:ext cx="2911887" cy="307777"/>
          </a:xfrm>
          <a:prstGeom prst="rect">
            <a:avLst/>
          </a:prstGeom>
          <a:noFill/>
        </p:spPr>
        <p:txBody>
          <a:bodyPr wrap="none" rtlCol="0">
            <a:spAutoFit/>
          </a:bodyPr>
          <a:lstStyle/>
          <a:p>
            <a:pPr algn="l"/>
            <a:r>
              <a:rPr lang="fr-FR" sz="1400" dirty="0" smtClean="0"/>
              <a:t>[ Kim et al to </a:t>
            </a:r>
            <a:r>
              <a:rPr lang="fr-FR" sz="1400" dirty="0" err="1" smtClean="0"/>
              <a:t>appear</a:t>
            </a:r>
            <a:r>
              <a:rPr lang="fr-FR" sz="1400" dirty="0" smtClean="0"/>
              <a:t> in </a:t>
            </a:r>
            <a:r>
              <a:rPr lang="fr-FR" sz="1400" dirty="0" err="1" smtClean="0"/>
              <a:t>Nuc</a:t>
            </a:r>
            <a:r>
              <a:rPr lang="fr-FR" sz="1400" dirty="0" smtClean="0"/>
              <a:t> Fus 2024]</a:t>
            </a:r>
            <a:endParaRPr lang="en-GB" sz="1400" dirty="0" smtClean="0"/>
          </a:p>
        </p:txBody>
      </p:sp>
    </p:spTree>
    <p:extLst>
      <p:ext uri="{BB962C8B-B14F-4D97-AF65-F5344CB8AC3E}">
        <p14:creationId xmlns:p14="http://schemas.microsoft.com/office/powerpoint/2010/main" val="1252747172"/>
      </p:ext>
    </p:extLst>
  </p:cSld>
  <p:clrMapOvr>
    <a:masterClrMapping/>
  </p:clrMapOvr>
  <p:timing>
    <p:tnLst>
      <p:par>
        <p:cTn id="1" dur="indefinite" restart="never" nodeType="tmRoot"/>
      </p:par>
    </p:tnLst>
  </p:timing>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581EFF-75CA-400B-8B14-07B3BB5FE4A6}">
  <ds:schemaRefs>
    <ds:schemaRef ds:uri="http://purl.org/dc/dcmitype/"/>
    <ds:schemaRef ds:uri="http://schemas.microsoft.com/office/2006/documentManagement/types"/>
    <ds:schemaRef ds:uri="e5ba6352-0726-4226-96e7-82f7f1c59ac0"/>
    <ds:schemaRef ds:uri="http://schemas.microsoft.com/office/infopath/2007/PartnerControls"/>
    <ds:schemaRef ds:uri="http://purl.org/dc/elements/1.1/"/>
    <ds:schemaRef ds:uri="http://schemas.microsoft.com/office/2006/metadata/properties"/>
    <ds:schemaRef ds:uri="cbbfa1f3-60c2-42de-b5b6-3ee8cb87d964"/>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3.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2281</TotalTime>
  <Words>4944</Words>
  <Application>Microsoft Office PowerPoint</Application>
  <PresentationFormat>Grand écran</PresentationFormat>
  <Paragraphs>396</Paragraphs>
  <Slides>26</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26</vt:i4>
      </vt:variant>
    </vt:vector>
  </HeadingPairs>
  <TitlesOfParts>
    <vt:vector size="37" baseType="lpstr">
      <vt:lpstr>ＭＳ Ｐゴシック</vt:lpstr>
      <vt:lpstr>SimSun</vt:lpstr>
      <vt:lpstr>Aptos</vt:lpstr>
      <vt:lpstr>Arial</vt:lpstr>
      <vt:lpstr>Bell MT</vt:lpstr>
      <vt:lpstr>Calibri</vt:lpstr>
      <vt:lpstr>Courier New</vt:lpstr>
      <vt:lpstr>Times New Roman</vt:lpstr>
      <vt:lpstr>Titillium</vt:lpstr>
      <vt:lpstr>Wingdings</vt:lpstr>
      <vt:lpstr>EUROfusion.1line_5_3_2019</vt:lpstr>
      <vt:lpstr>WPPrIO: Preparation of ITER Operation</vt:lpstr>
      <vt:lpstr>Introduction</vt:lpstr>
      <vt:lpstr>PrIO Main structure (WBS)</vt:lpstr>
      <vt:lpstr>Major changes </vt:lpstr>
      <vt:lpstr>New activities initiated in 2024 (new call / extra resources following July 2024 GA decision) that will be expanded in 2025 </vt:lpstr>
      <vt:lpstr>Status on PrIO calls (FSD-AWP24-PrIO-25 and 26) issued in July 2024 with deadline end of September  </vt:lpstr>
      <vt:lpstr>Other activities highlights </vt:lpstr>
      <vt:lpstr>SP-2 Multi-machine databases 2025 Activity -with WPTE and WPAC</vt:lpstr>
      <vt:lpstr>SP-2 Develop plasma breakdown/burn-through simulation tools and apply to ITER operation (with TE &amp; SA)  </vt:lpstr>
      <vt:lpstr>SP-2: ITER fast ion loss detector diagnostic design and synthetic diagnostic</vt:lpstr>
      <vt:lpstr>SP-2 Progress of IR synthetic diagnostics in IMAS </vt:lpstr>
      <vt:lpstr>SP-2 A new tool for evaluating and mapping (simulated and experimental) data of optical diagnostics for ITER, validated on WEST </vt:lpstr>
      <vt:lpstr>SP-2 : Develop IR temperature synthetic diagnostic for off-line analysis and ITER real-time application – 2025 activity </vt:lpstr>
      <vt:lpstr>SP-2 Develop Integrated multi-diagnostic  Data Analysis  (IDA) tools for ITER operation </vt:lpstr>
      <vt:lpstr>SP-3 Sub-systems, Heating &amp; Current, ECRH (new activity following 2024 call)  with IO and F4E expert participation </vt:lpstr>
      <vt:lpstr>SP-4 ELISE breakthrough but significant concerns without new RF generator</vt:lpstr>
      <vt:lpstr>SP-5.2.4 Bridging plasma Physics and Neutronics</vt:lpstr>
      <vt:lpstr>SP-5.2.3  KATANA, new closed-water activation loop at JSI TRIGA fission reactor to validate water activation codes for ITER </vt:lpstr>
      <vt:lpstr>SP-5 KATANA, Expands activity with different cooling loop </vt:lpstr>
      <vt:lpstr>SP-5 Replicate ITER neutron energy spectra shape at FNG </vt:lpstr>
      <vt:lpstr>PrIO PCR 2025</vt:lpstr>
      <vt:lpstr>Back-up </vt:lpstr>
      <vt:lpstr>SP-2 Pedestal multi-machine Database – status </vt:lpstr>
      <vt:lpstr>SP-2 Disruption multi-machine database – status </vt:lpstr>
      <vt:lpstr>SP-2 Pedestal multi-machine Database – status </vt:lpstr>
      <vt:lpstr>SP-2 Disruption multi-machine database – status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LITAUDON Xavier 124529</cp:lastModifiedBy>
  <cp:revision>166</cp:revision>
  <cp:lastPrinted>2024-05-29T14:52:18Z</cp:lastPrinted>
  <dcterms:created xsi:type="dcterms:W3CDTF">2023-11-15T09:40:03Z</dcterms:created>
  <dcterms:modified xsi:type="dcterms:W3CDTF">2024-10-08T10:40:45Z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