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64"/>
  </p:notesMasterIdLst>
  <p:sldIdLst>
    <p:sldId id="256" r:id="rId5"/>
    <p:sldId id="545" r:id="rId6"/>
    <p:sldId id="555" r:id="rId7"/>
    <p:sldId id="260" r:id="rId8"/>
    <p:sldId id="556" r:id="rId9"/>
    <p:sldId id="546" r:id="rId10"/>
    <p:sldId id="591" r:id="rId11"/>
    <p:sldId id="548" r:id="rId12"/>
    <p:sldId id="610" r:id="rId13"/>
    <p:sldId id="550" r:id="rId14"/>
    <p:sldId id="549" r:id="rId15"/>
    <p:sldId id="552" r:id="rId16"/>
    <p:sldId id="553" r:id="rId17"/>
    <p:sldId id="554" r:id="rId18"/>
    <p:sldId id="607" r:id="rId19"/>
    <p:sldId id="606" r:id="rId20"/>
    <p:sldId id="611" r:id="rId21"/>
    <p:sldId id="551" r:id="rId22"/>
    <p:sldId id="563" r:id="rId23"/>
    <p:sldId id="564" r:id="rId24"/>
    <p:sldId id="557" r:id="rId25"/>
    <p:sldId id="558" r:id="rId26"/>
    <p:sldId id="559" r:id="rId27"/>
    <p:sldId id="560" r:id="rId28"/>
    <p:sldId id="561" r:id="rId29"/>
    <p:sldId id="562" r:id="rId30"/>
    <p:sldId id="565" r:id="rId31"/>
    <p:sldId id="566" r:id="rId32"/>
    <p:sldId id="567" r:id="rId33"/>
    <p:sldId id="568" r:id="rId34"/>
    <p:sldId id="569" r:id="rId35"/>
    <p:sldId id="570" r:id="rId36"/>
    <p:sldId id="571" r:id="rId37"/>
    <p:sldId id="572" r:id="rId38"/>
    <p:sldId id="573" r:id="rId39"/>
    <p:sldId id="574" r:id="rId40"/>
    <p:sldId id="575" r:id="rId41"/>
    <p:sldId id="576" r:id="rId42"/>
    <p:sldId id="577" r:id="rId43"/>
    <p:sldId id="578" r:id="rId44"/>
    <p:sldId id="579" r:id="rId45"/>
    <p:sldId id="580" r:id="rId46"/>
    <p:sldId id="581" r:id="rId47"/>
    <p:sldId id="582" r:id="rId48"/>
    <p:sldId id="583" r:id="rId49"/>
    <p:sldId id="584" r:id="rId50"/>
    <p:sldId id="585" r:id="rId51"/>
    <p:sldId id="586" r:id="rId52"/>
    <p:sldId id="587" r:id="rId53"/>
    <p:sldId id="588" r:id="rId54"/>
    <p:sldId id="589" r:id="rId55"/>
    <p:sldId id="590" r:id="rId56"/>
    <p:sldId id="592" r:id="rId57"/>
    <p:sldId id="593" r:id="rId58"/>
    <p:sldId id="594" r:id="rId59"/>
    <p:sldId id="595" r:id="rId60"/>
    <p:sldId id="602" r:id="rId61"/>
    <p:sldId id="601" r:id="rId62"/>
    <p:sldId id="605"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A9DC"/>
    <a:srgbClr val="FFFFFF"/>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3" autoAdjust="0"/>
    <p:restoredTop sz="92482" autoAdjust="0"/>
  </p:normalViewPr>
  <p:slideViewPr>
    <p:cSldViewPr snapToGrid="0">
      <p:cViewPr>
        <p:scale>
          <a:sx n="60" d="100"/>
          <a:sy n="60" d="100"/>
        </p:scale>
        <p:origin x="749" y="427"/>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6F662B-0D12-A649-B75A-82A2D0C270D6}" type="datetimeFigureOut">
              <a:rPr lang="de-DE" smtClean="0"/>
              <a:t>07.10.2024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75CE09-B585-E143-9DDE-C9A191B86115}" type="slidenum">
              <a:rPr lang="de-DE" smtClean="0"/>
              <a:t>‹Nr.›</a:t>
            </a:fld>
            <a:endParaRPr lang="de-DE"/>
          </a:p>
        </p:txBody>
      </p:sp>
    </p:spTree>
    <p:extLst>
      <p:ext uri="{BB962C8B-B14F-4D97-AF65-F5344CB8AC3E}">
        <p14:creationId xmlns:p14="http://schemas.microsoft.com/office/powerpoint/2010/main" val="85517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t>Info: Human </a:t>
            </a:r>
            <a:r>
              <a:rPr lang="de-DE" sz="1200" b="1" dirty="0" err="1"/>
              <a:t>Resource</a:t>
            </a:r>
            <a:r>
              <a:rPr lang="de-DE" sz="1200" b="1" dirty="0"/>
              <a:t> </a:t>
            </a:r>
            <a:r>
              <a:rPr lang="de-DE" sz="1200" b="1" dirty="0" err="1"/>
              <a:t>estimate</a:t>
            </a:r>
            <a:r>
              <a:rPr lang="de-DE" sz="1200" b="1" dirty="0"/>
              <a:t> (</a:t>
            </a:r>
            <a:r>
              <a:rPr lang="de-DE" sz="1200" b="1" dirty="0" err="1"/>
              <a:t>if</a:t>
            </a:r>
            <a:r>
              <a:rPr lang="de-DE" sz="1200" b="1" dirty="0"/>
              <a:t> you </a:t>
            </a:r>
            <a:r>
              <a:rPr lang="de-DE" sz="1200" b="1" dirty="0" err="1"/>
              <a:t>have</a:t>
            </a:r>
            <a:r>
              <a:rPr lang="de-DE" sz="1200" b="1" dirty="0"/>
              <a:t> </a:t>
            </a:r>
            <a:r>
              <a:rPr lang="de-DE" sz="1200" b="1" dirty="0" err="1"/>
              <a:t>one</a:t>
            </a:r>
            <a:r>
              <a:rPr lang="de-DE" sz="1200" b="1" dirty="0"/>
              <a:t>)</a:t>
            </a:r>
          </a:p>
          <a:p>
            <a:endParaRPr lang="de-DE" dirty="0"/>
          </a:p>
        </p:txBody>
      </p:sp>
      <p:sp>
        <p:nvSpPr>
          <p:cNvPr id="4" name="Foliennummernplatzhalter 3"/>
          <p:cNvSpPr>
            <a:spLocks noGrp="1"/>
          </p:cNvSpPr>
          <p:nvPr>
            <p:ph type="sldNum" sz="quarter" idx="5"/>
          </p:nvPr>
        </p:nvSpPr>
        <p:spPr/>
        <p:txBody>
          <a:bodyPr/>
          <a:lstStyle/>
          <a:p>
            <a:fld id="{8775CE09-B585-E143-9DDE-C9A191B86115}" type="slidenum">
              <a:rPr lang="de-DE" smtClean="0"/>
              <a:t>19</a:t>
            </a:fld>
            <a:endParaRPr lang="de-DE"/>
          </a:p>
        </p:txBody>
      </p:sp>
    </p:spTree>
    <p:extLst>
      <p:ext uri="{BB962C8B-B14F-4D97-AF65-F5344CB8AC3E}">
        <p14:creationId xmlns:p14="http://schemas.microsoft.com/office/powerpoint/2010/main" val="283569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t>Info: Human </a:t>
            </a:r>
            <a:r>
              <a:rPr lang="de-DE" sz="1200" b="1" dirty="0" err="1"/>
              <a:t>Resource</a:t>
            </a:r>
            <a:r>
              <a:rPr lang="de-DE" sz="1200" b="1" dirty="0"/>
              <a:t> </a:t>
            </a:r>
            <a:r>
              <a:rPr lang="de-DE" sz="1200" b="1" dirty="0" err="1"/>
              <a:t>estimate</a:t>
            </a:r>
            <a:r>
              <a:rPr lang="de-DE" sz="1200" b="1" dirty="0"/>
              <a:t> (</a:t>
            </a:r>
            <a:r>
              <a:rPr lang="de-DE" sz="1200" b="1" dirty="0" err="1"/>
              <a:t>if</a:t>
            </a:r>
            <a:r>
              <a:rPr lang="de-DE" sz="1200" b="1" dirty="0"/>
              <a:t> you </a:t>
            </a:r>
            <a:r>
              <a:rPr lang="de-DE" sz="1200" b="1" dirty="0" err="1"/>
              <a:t>have</a:t>
            </a:r>
            <a:r>
              <a:rPr lang="de-DE" sz="1200" b="1" dirty="0"/>
              <a:t> </a:t>
            </a:r>
            <a:r>
              <a:rPr lang="de-DE" sz="1200" b="1" dirty="0" err="1"/>
              <a:t>one</a:t>
            </a:r>
            <a:r>
              <a:rPr lang="de-DE" sz="1200" b="1" dirty="0"/>
              <a:t>)</a:t>
            </a:r>
          </a:p>
          <a:p>
            <a:endParaRPr lang="de-DE" dirty="0"/>
          </a:p>
        </p:txBody>
      </p:sp>
      <p:sp>
        <p:nvSpPr>
          <p:cNvPr id="4" name="Foliennummernplatzhalter 3"/>
          <p:cNvSpPr>
            <a:spLocks noGrp="1"/>
          </p:cNvSpPr>
          <p:nvPr>
            <p:ph type="sldNum" sz="quarter" idx="5"/>
          </p:nvPr>
        </p:nvSpPr>
        <p:spPr/>
        <p:txBody>
          <a:bodyPr/>
          <a:lstStyle/>
          <a:p>
            <a:fld id="{8775CE09-B585-E143-9DDE-C9A191B86115}" type="slidenum">
              <a:rPr lang="de-DE" smtClean="0"/>
              <a:t>30</a:t>
            </a:fld>
            <a:endParaRPr lang="de-DE"/>
          </a:p>
        </p:txBody>
      </p:sp>
    </p:spTree>
    <p:extLst>
      <p:ext uri="{BB962C8B-B14F-4D97-AF65-F5344CB8AC3E}">
        <p14:creationId xmlns:p14="http://schemas.microsoft.com/office/powerpoint/2010/main" val="1948113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t>Info: Human </a:t>
            </a:r>
            <a:r>
              <a:rPr lang="de-DE" sz="1200" b="1" dirty="0" err="1"/>
              <a:t>Resource</a:t>
            </a:r>
            <a:r>
              <a:rPr lang="de-DE" sz="1200" b="1" dirty="0"/>
              <a:t> </a:t>
            </a:r>
            <a:r>
              <a:rPr lang="de-DE" sz="1200" b="1" dirty="0" err="1"/>
              <a:t>estimate</a:t>
            </a:r>
            <a:r>
              <a:rPr lang="de-DE" sz="1200" b="1" dirty="0"/>
              <a:t> (</a:t>
            </a:r>
            <a:r>
              <a:rPr lang="de-DE" sz="1200" b="1" dirty="0" err="1"/>
              <a:t>if</a:t>
            </a:r>
            <a:r>
              <a:rPr lang="de-DE" sz="1200" b="1" dirty="0"/>
              <a:t> you </a:t>
            </a:r>
            <a:r>
              <a:rPr lang="de-DE" sz="1200" b="1" dirty="0" err="1"/>
              <a:t>have</a:t>
            </a:r>
            <a:r>
              <a:rPr lang="de-DE" sz="1200" b="1" dirty="0"/>
              <a:t> </a:t>
            </a:r>
            <a:r>
              <a:rPr lang="de-DE" sz="1200" b="1" dirty="0" err="1"/>
              <a:t>one</a:t>
            </a:r>
            <a:r>
              <a:rPr lang="de-DE" sz="1200" b="1" dirty="0"/>
              <a:t>)</a:t>
            </a:r>
          </a:p>
          <a:p>
            <a:endParaRPr lang="de-DE" dirty="0"/>
          </a:p>
        </p:txBody>
      </p:sp>
      <p:sp>
        <p:nvSpPr>
          <p:cNvPr id="4" name="Foliennummernplatzhalter 3"/>
          <p:cNvSpPr>
            <a:spLocks noGrp="1"/>
          </p:cNvSpPr>
          <p:nvPr>
            <p:ph type="sldNum" sz="quarter" idx="5"/>
          </p:nvPr>
        </p:nvSpPr>
        <p:spPr/>
        <p:txBody>
          <a:bodyPr/>
          <a:lstStyle/>
          <a:p>
            <a:fld id="{8775CE09-B585-E143-9DDE-C9A191B86115}" type="slidenum">
              <a:rPr lang="de-DE" smtClean="0"/>
              <a:t>31</a:t>
            </a:fld>
            <a:endParaRPr lang="de-DE"/>
          </a:p>
        </p:txBody>
      </p:sp>
    </p:spTree>
    <p:extLst>
      <p:ext uri="{BB962C8B-B14F-4D97-AF65-F5344CB8AC3E}">
        <p14:creationId xmlns:p14="http://schemas.microsoft.com/office/powerpoint/2010/main" val="1981953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t>Info: Human </a:t>
            </a:r>
            <a:r>
              <a:rPr lang="de-DE" sz="1200" b="1" dirty="0" err="1"/>
              <a:t>Resource</a:t>
            </a:r>
            <a:r>
              <a:rPr lang="de-DE" sz="1200" b="1" dirty="0"/>
              <a:t> </a:t>
            </a:r>
            <a:r>
              <a:rPr lang="de-DE" sz="1200" b="1" dirty="0" err="1"/>
              <a:t>estimate</a:t>
            </a:r>
            <a:r>
              <a:rPr lang="de-DE" sz="1200" b="1" dirty="0"/>
              <a:t> (</a:t>
            </a:r>
            <a:r>
              <a:rPr lang="de-DE" sz="1200" b="1" dirty="0" err="1"/>
              <a:t>if</a:t>
            </a:r>
            <a:r>
              <a:rPr lang="de-DE" sz="1200" b="1" dirty="0"/>
              <a:t> you </a:t>
            </a:r>
            <a:r>
              <a:rPr lang="de-DE" sz="1200" b="1" dirty="0" err="1"/>
              <a:t>have</a:t>
            </a:r>
            <a:r>
              <a:rPr lang="de-DE" sz="1200" b="1" dirty="0"/>
              <a:t> </a:t>
            </a:r>
            <a:r>
              <a:rPr lang="de-DE" sz="1200" b="1" dirty="0" err="1"/>
              <a:t>one</a:t>
            </a:r>
            <a:r>
              <a:rPr lang="de-DE" sz="1200" b="1" dirty="0"/>
              <a:t>)</a:t>
            </a:r>
          </a:p>
          <a:p>
            <a:endParaRPr lang="de-DE" dirty="0"/>
          </a:p>
        </p:txBody>
      </p:sp>
      <p:sp>
        <p:nvSpPr>
          <p:cNvPr id="4" name="Foliennummernplatzhalter 3"/>
          <p:cNvSpPr>
            <a:spLocks noGrp="1"/>
          </p:cNvSpPr>
          <p:nvPr>
            <p:ph type="sldNum" sz="quarter" idx="5"/>
          </p:nvPr>
        </p:nvSpPr>
        <p:spPr/>
        <p:txBody>
          <a:bodyPr/>
          <a:lstStyle/>
          <a:p>
            <a:fld id="{8775CE09-B585-E143-9DDE-C9A191B86115}" type="slidenum">
              <a:rPr lang="de-DE" smtClean="0"/>
              <a:t>32</a:t>
            </a:fld>
            <a:endParaRPr lang="de-DE"/>
          </a:p>
        </p:txBody>
      </p:sp>
    </p:spTree>
    <p:extLst>
      <p:ext uri="{BB962C8B-B14F-4D97-AF65-F5344CB8AC3E}">
        <p14:creationId xmlns:p14="http://schemas.microsoft.com/office/powerpoint/2010/main" val="1032565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t>Info: Human </a:t>
            </a:r>
            <a:r>
              <a:rPr lang="de-DE" sz="1200" b="1" dirty="0" err="1"/>
              <a:t>Resource</a:t>
            </a:r>
            <a:r>
              <a:rPr lang="de-DE" sz="1200" b="1" dirty="0"/>
              <a:t> </a:t>
            </a:r>
            <a:r>
              <a:rPr lang="de-DE" sz="1200" b="1" dirty="0" err="1"/>
              <a:t>estimate</a:t>
            </a:r>
            <a:r>
              <a:rPr lang="de-DE" sz="1200" b="1" dirty="0"/>
              <a:t> (</a:t>
            </a:r>
            <a:r>
              <a:rPr lang="de-DE" sz="1200" b="1" dirty="0" err="1"/>
              <a:t>if</a:t>
            </a:r>
            <a:r>
              <a:rPr lang="de-DE" sz="1200" b="1" dirty="0"/>
              <a:t> you </a:t>
            </a:r>
            <a:r>
              <a:rPr lang="de-DE" sz="1200" b="1" dirty="0" err="1"/>
              <a:t>have</a:t>
            </a:r>
            <a:r>
              <a:rPr lang="de-DE" sz="1200" b="1" dirty="0"/>
              <a:t> </a:t>
            </a:r>
            <a:r>
              <a:rPr lang="de-DE" sz="1200" b="1" dirty="0" err="1"/>
              <a:t>one</a:t>
            </a:r>
            <a:r>
              <a:rPr lang="de-DE" sz="1200" b="1" dirty="0"/>
              <a:t>)</a:t>
            </a:r>
          </a:p>
          <a:p>
            <a:endParaRPr lang="de-DE" dirty="0"/>
          </a:p>
        </p:txBody>
      </p:sp>
      <p:sp>
        <p:nvSpPr>
          <p:cNvPr id="4" name="Foliennummernplatzhalter 3"/>
          <p:cNvSpPr>
            <a:spLocks noGrp="1"/>
          </p:cNvSpPr>
          <p:nvPr>
            <p:ph type="sldNum" sz="quarter" idx="5"/>
          </p:nvPr>
        </p:nvSpPr>
        <p:spPr/>
        <p:txBody>
          <a:bodyPr/>
          <a:lstStyle/>
          <a:p>
            <a:fld id="{8775CE09-B585-E143-9DDE-C9A191B86115}" type="slidenum">
              <a:rPr lang="de-DE" smtClean="0"/>
              <a:t>33</a:t>
            </a:fld>
            <a:endParaRPr lang="de-DE"/>
          </a:p>
        </p:txBody>
      </p:sp>
    </p:spTree>
    <p:extLst>
      <p:ext uri="{BB962C8B-B14F-4D97-AF65-F5344CB8AC3E}">
        <p14:creationId xmlns:p14="http://schemas.microsoft.com/office/powerpoint/2010/main" val="677112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t>HR = 28 PM</a:t>
            </a:r>
          </a:p>
          <a:p>
            <a:endParaRPr lang="de-DE" dirty="0"/>
          </a:p>
        </p:txBody>
      </p:sp>
      <p:sp>
        <p:nvSpPr>
          <p:cNvPr id="4" name="Foliennummernplatzhalter 3"/>
          <p:cNvSpPr>
            <a:spLocks noGrp="1"/>
          </p:cNvSpPr>
          <p:nvPr>
            <p:ph type="sldNum" sz="quarter" idx="5"/>
          </p:nvPr>
        </p:nvSpPr>
        <p:spPr/>
        <p:txBody>
          <a:bodyPr/>
          <a:lstStyle/>
          <a:p>
            <a:fld id="{8775CE09-B585-E143-9DDE-C9A191B86115}" type="slidenum">
              <a:rPr lang="de-DE" smtClean="0"/>
              <a:t>35</a:t>
            </a:fld>
            <a:endParaRPr lang="de-DE"/>
          </a:p>
        </p:txBody>
      </p:sp>
    </p:spTree>
    <p:extLst>
      <p:ext uri="{BB962C8B-B14F-4D97-AF65-F5344CB8AC3E}">
        <p14:creationId xmlns:p14="http://schemas.microsoft.com/office/powerpoint/2010/main" val="1003447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t>HR = 26</a:t>
            </a:r>
          </a:p>
          <a:p>
            <a:endParaRPr lang="de-DE" dirty="0"/>
          </a:p>
        </p:txBody>
      </p:sp>
      <p:sp>
        <p:nvSpPr>
          <p:cNvPr id="4" name="Foliennummernplatzhalter 3"/>
          <p:cNvSpPr>
            <a:spLocks noGrp="1"/>
          </p:cNvSpPr>
          <p:nvPr>
            <p:ph type="sldNum" sz="quarter" idx="5"/>
          </p:nvPr>
        </p:nvSpPr>
        <p:spPr/>
        <p:txBody>
          <a:bodyPr/>
          <a:lstStyle/>
          <a:p>
            <a:fld id="{8775CE09-B585-E143-9DDE-C9A191B86115}" type="slidenum">
              <a:rPr lang="de-DE" smtClean="0"/>
              <a:t>36</a:t>
            </a:fld>
            <a:endParaRPr lang="de-DE"/>
          </a:p>
        </p:txBody>
      </p:sp>
    </p:spTree>
    <p:extLst>
      <p:ext uri="{BB962C8B-B14F-4D97-AF65-F5344CB8AC3E}">
        <p14:creationId xmlns:p14="http://schemas.microsoft.com/office/powerpoint/2010/main" val="2575409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t>HR = 9PM</a:t>
            </a:r>
          </a:p>
          <a:p>
            <a:endParaRPr lang="de-DE" dirty="0"/>
          </a:p>
        </p:txBody>
      </p:sp>
      <p:sp>
        <p:nvSpPr>
          <p:cNvPr id="4" name="Foliennummernplatzhalter 3"/>
          <p:cNvSpPr>
            <a:spLocks noGrp="1"/>
          </p:cNvSpPr>
          <p:nvPr>
            <p:ph type="sldNum" sz="quarter" idx="5"/>
          </p:nvPr>
        </p:nvSpPr>
        <p:spPr/>
        <p:txBody>
          <a:bodyPr/>
          <a:lstStyle/>
          <a:p>
            <a:fld id="{8775CE09-B585-E143-9DDE-C9A191B86115}" type="slidenum">
              <a:rPr lang="de-DE" smtClean="0"/>
              <a:t>37</a:t>
            </a:fld>
            <a:endParaRPr lang="de-DE"/>
          </a:p>
        </p:txBody>
      </p:sp>
    </p:spTree>
    <p:extLst>
      <p:ext uri="{BB962C8B-B14F-4D97-AF65-F5344CB8AC3E}">
        <p14:creationId xmlns:p14="http://schemas.microsoft.com/office/powerpoint/2010/main" val="960164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t>HR = 14</a:t>
            </a:r>
          </a:p>
          <a:p>
            <a:endParaRPr lang="de-DE" dirty="0"/>
          </a:p>
        </p:txBody>
      </p:sp>
      <p:sp>
        <p:nvSpPr>
          <p:cNvPr id="4" name="Foliennummernplatzhalter 3"/>
          <p:cNvSpPr>
            <a:spLocks noGrp="1"/>
          </p:cNvSpPr>
          <p:nvPr>
            <p:ph type="sldNum" sz="quarter" idx="5"/>
          </p:nvPr>
        </p:nvSpPr>
        <p:spPr/>
        <p:txBody>
          <a:bodyPr/>
          <a:lstStyle/>
          <a:p>
            <a:fld id="{8775CE09-B585-E143-9DDE-C9A191B86115}" type="slidenum">
              <a:rPr lang="de-DE" smtClean="0"/>
              <a:t>38</a:t>
            </a:fld>
            <a:endParaRPr lang="de-DE"/>
          </a:p>
        </p:txBody>
      </p:sp>
    </p:spTree>
    <p:extLst>
      <p:ext uri="{BB962C8B-B14F-4D97-AF65-F5344CB8AC3E}">
        <p14:creationId xmlns:p14="http://schemas.microsoft.com/office/powerpoint/2010/main" val="347643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t>HR for both CEA and ISSP-UL</a:t>
            </a:r>
            <a:r>
              <a:rPr lang="de-DE" sz="1200" b="1"/>
              <a:t>: 22 </a:t>
            </a:r>
            <a:r>
              <a:rPr lang="de-DE" sz="1200" b="1" dirty="0"/>
              <a:t>PM</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t>Maybe reduce CEA if they fail to deliver again in 2024</a:t>
            </a:r>
          </a:p>
          <a:p>
            <a:endParaRPr lang="de-DE" dirty="0"/>
          </a:p>
        </p:txBody>
      </p:sp>
      <p:sp>
        <p:nvSpPr>
          <p:cNvPr id="4" name="Foliennummernplatzhalter 3"/>
          <p:cNvSpPr>
            <a:spLocks noGrp="1"/>
          </p:cNvSpPr>
          <p:nvPr>
            <p:ph type="sldNum" sz="quarter" idx="5"/>
          </p:nvPr>
        </p:nvSpPr>
        <p:spPr/>
        <p:txBody>
          <a:bodyPr/>
          <a:lstStyle/>
          <a:p>
            <a:fld id="{8775CE09-B585-E143-9DDE-C9A191B86115}" type="slidenum">
              <a:rPr lang="de-DE" smtClean="0"/>
              <a:t>39</a:t>
            </a:fld>
            <a:endParaRPr lang="de-DE"/>
          </a:p>
        </p:txBody>
      </p:sp>
    </p:spTree>
    <p:extLst>
      <p:ext uri="{BB962C8B-B14F-4D97-AF65-F5344CB8AC3E}">
        <p14:creationId xmlns:p14="http://schemas.microsoft.com/office/powerpoint/2010/main" val="1618433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t>Info: Human </a:t>
            </a:r>
            <a:r>
              <a:rPr lang="de-DE" sz="1200" b="1" dirty="0" err="1"/>
              <a:t>Resource</a:t>
            </a:r>
            <a:r>
              <a:rPr lang="de-DE" sz="1200" b="1" dirty="0"/>
              <a:t> </a:t>
            </a:r>
            <a:r>
              <a:rPr lang="de-DE" sz="1200" b="1" dirty="0" err="1"/>
              <a:t>estimate</a:t>
            </a:r>
            <a:r>
              <a:rPr lang="de-DE" sz="1200" b="1" dirty="0"/>
              <a:t> (</a:t>
            </a:r>
            <a:r>
              <a:rPr lang="de-DE" sz="1200" b="1" dirty="0" err="1"/>
              <a:t>if</a:t>
            </a:r>
            <a:r>
              <a:rPr lang="de-DE" sz="1200" b="1" dirty="0"/>
              <a:t> you </a:t>
            </a:r>
            <a:r>
              <a:rPr lang="de-DE" sz="1200" b="1" dirty="0" err="1"/>
              <a:t>have</a:t>
            </a:r>
            <a:r>
              <a:rPr lang="de-DE" sz="1200" b="1" dirty="0"/>
              <a:t> </a:t>
            </a:r>
            <a:r>
              <a:rPr lang="de-DE" sz="1200" b="1" dirty="0" err="1"/>
              <a:t>one</a:t>
            </a:r>
            <a:r>
              <a:rPr lang="de-DE" sz="1200" b="1" dirty="0"/>
              <a:t>)</a:t>
            </a:r>
          </a:p>
          <a:p>
            <a:endParaRPr lang="de-DE" dirty="0"/>
          </a:p>
        </p:txBody>
      </p:sp>
      <p:sp>
        <p:nvSpPr>
          <p:cNvPr id="4" name="Foliennummernplatzhalter 3"/>
          <p:cNvSpPr>
            <a:spLocks noGrp="1"/>
          </p:cNvSpPr>
          <p:nvPr>
            <p:ph type="sldNum" sz="quarter" idx="5"/>
          </p:nvPr>
        </p:nvSpPr>
        <p:spPr/>
        <p:txBody>
          <a:bodyPr/>
          <a:lstStyle/>
          <a:p>
            <a:fld id="{8775CE09-B585-E143-9DDE-C9A191B86115}" type="slidenum">
              <a:rPr lang="de-DE" smtClean="0"/>
              <a:t>41</a:t>
            </a:fld>
            <a:endParaRPr lang="de-DE"/>
          </a:p>
        </p:txBody>
      </p:sp>
    </p:spTree>
    <p:extLst>
      <p:ext uri="{BB962C8B-B14F-4D97-AF65-F5344CB8AC3E}">
        <p14:creationId xmlns:p14="http://schemas.microsoft.com/office/powerpoint/2010/main" val="3111127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t>Info: Human </a:t>
            </a:r>
            <a:r>
              <a:rPr lang="de-DE" sz="1200" b="1" dirty="0" err="1"/>
              <a:t>Resource</a:t>
            </a:r>
            <a:r>
              <a:rPr lang="de-DE" sz="1200" b="1" dirty="0"/>
              <a:t> </a:t>
            </a:r>
            <a:r>
              <a:rPr lang="de-DE" sz="1200" b="1" dirty="0" err="1"/>
              <a:t>estimate</a:t>
            </a:r>
            <a:r>
              <a:rPr lang="de-DE" sz="1200" b="1" dirty="0"/>
              <a:t> (</a:t>
            </a:r>
            <a:r>
              <a:rPr lang="de-DE" sz="1200" b="1" dirty="0" err="1"/>
              <a:t>if</a:t>
            </a:r>
            <a:r>
              <a:rPr lang="de-DE" sz="1200" b="1" dirty="0"/>
              <a:t> you </a:t>
            </a:r>
            <a:r>
              <a:rPr lang="de-DE" sz="1200" b="1" dirty="0" err="1"/>
              <a:t>have</a:t>
            </a:r>
            <a:r>
              <a:rPr lang="de-DE" sz="1200" b="1" dirty="0"/>
              <a:t> </a:t>
            </a:r>
            <a:r>
              <a:rPr lang="de-DE" sz="1200" b="1" dirty="0" err="1"/>
              <a:t>one</a:t>
            </a:r>
            <a:r>
              <a:rPr lang="de-DE" sz="1200" b="1" dirty="0"/>
              <a:t>)</a:t>
            </a:r>
          </a:p>
          <a:p>
            <a:endParaRPr lang="de-DE" dirty="0"/>
          </a:p>
        </p:txBody>
      </p:sp>
      <p:sp>
        <p:nvSpPr>
          <p:cNvPr id="4" name="Foliennummernplatzhalter 3"/>
          <p:cNvSpPr>
            <a:spLocks noGrp="1"/>
          </p:cNvSpPr>
          <p:nvPr>
            <p:ph type="sldNum" sz="quarter" idx="5"/>
          </p:nvPr>
        </p:nvSpPr>
        <p:spPr/>
        <p:txBody>
          <a:bodyPr/>
          <a:lstStyle/>
          <a:p>
            <a:fld id="{8775CE09-B585-E143-9DDE-C9A191B86115}" type="slidenum">
              <a:rPr lang="de-DE" smtClean="0"/>
              <a:t>20</a:t>
            </a:fld>
            <a:endParaRPr lang="de-DE"/>
          </a:p>
        </p:txBody>
      </p:sp>
    </p:spTree>
    <p:extLst>
      <p:ext uri="{BB962C8B-B14F-4D97-AF65-F5344CB8AC3E}">
        <p14:creationId xmlns:p14="http://schemas.microsoft.com/office/powerpoint/2010/main" val="2971300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t>Info: Human </a:t>
            </a:r>
            <a:r>
              <a:rPr lang="de-DE" sz="1200" b="1" dirty="0" err="1"/>
              <a:t>Resource</a:t>
            </a:r>
            <a:r>
              <a:rPr lang="de-DE" sz="1200" b="1" dirty="0"/>
              <a:t> </a:t>
            </a:r>
            <a:r>
              <a:rPr lang="de-DE" sz="1200" b="1" dirty="0" err="1"/>
              <a:t>estimate</a:t>
            </a:r>
            <a:r>
              <a:rPr lang="de-DE" sz="1200" b="1" dirty="0"/>
              <a:t> (</a:t>
            </a:r>
            <a:r>
              <a:rPr lang="de-DE" sz="1200" b="1" dirty="0" err="1"/>
              <a:t>if</a:t>
            </a:r>
            <a:r>
              <a:rPr lang="de-DE" sz="1200" b="1" dirty="0"/>
              <a:t> you </a:t>
            </a:r>
            <a:r>
              <a:rPr lang="de-DE" sz="1200" b="1" dirty="0" err="1"/>
              <a:t>have</a:t>
            </a:r>
            <a:r>
              <a:rPr lang="de-DE" sz="1200" b="1" dirty="0"/>
              <a:t> </a:t>
            </a:r>
            <a:r>
              <a:rPr lang="de-DE" sz="1200" b="1" dirty="0" err="1"/>
              <a:t>one</a:t>
            </a:r>
            <a:r>
              <a:rPr lang="de-DE" sz="1200" b="1" dirty="0"/>
              <a:t>)</a:t>
            </a:r>
          </a:p>
          <a:p>
            <a:endParaRPr lang="de-DE" dirty="0"/>
          </a:p>
        </p:txBody>
      </p:sp>
      <p:sp>
        <p:nvSpPr>
          <p:cNvPr id="4" name="Foliennummernplatzhalter 3"/>
          <p:cNvSpPr>
            <a:spLocks noGrp="1"/>
          </p:cNvSpPr>
          <p:nvPr>
            <p:ph type="sldNum" sz="quarter" idx="5"/>
          </p:nvPr>
        </p:nvSpPr>
        <p:spPr/>
        <p:txBody>
          <a:bodyPr/>
          <a:lstStyle/>
          <a:p>
            <a:fld id="{8775CE09-B585-E143-9DDE-C9A191B86115}" type="slidenum">
              <a:rPr lang="de-DE" smtClean="0"/>
              <a:t>42</a:t>
            </a:fld>
            <a:endParaRPr lang="de-DE"/>
          </a:p>
        </p:txBody>
      </p:sp>
    </p:spTree>
    <p:extLst>
      <p:ext uri="{BB962C8B-B14F-4D97-AF65-F5344CB8AC3E}">
        <p14:creationId xmlns:p14="http://schemas.microsoft.com/office/powerpoint/2010/main" val="694594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t>Info: Human </a:t>
            </a:r>
            <a:r>
              <a:rPr lang="de-DE" sz="1200" b="1" dirty="0" err="1"/>
              <a:t>Resource</a:t>
            </a:r>
            <a:r>
              <a:rPr lang="de-DE" sz="1200" b="1" dirty="0"/>
              <a:t> </a:t>
            </a:r>
            <a:r>
              <a:rPr lang="de-DE" sz="1200" b="1" dirty="0" err="1"/>
              <a:t>estimate</a:t>
            </a:r>
            <a:r>
              <a:rPr lang="de-DE" sz="1200" b="1" dirty="0"/>
              <a:t> (</a:t>
            </a:r>
            <a:r>
              <a:rPr lang="de-DE" sz="1200" b="1" dirty="0" err="1"/>
              <a:t>if</a:t>
            </a:r>
            <a:r>
              <a:rPr lang="de-DE" sz="1200" b="1" dirty="0"/>
              <a:t> you </a:t>
            </a:r>
            <a:r>
              <a:rPr lang="de-DE" sz="1200" b="1" dirty="0" err="1"/>
              <a:t>have</a:t>
            </a:r>
            <a:r>
              <a:rPr lang="de-DE" sz="1200" b="1" dirty="0"/>
              <a:t> </a:t>
            </a:r>
            <a:r>
              <a:rPr lang="de-DE" sz="1200" b="1" dirty="0" err="1"/>
              <a:t>one</a:t>
            </a:r>
            <a:r>
              <a:rPr lang="de-DE" sz="1200" b="1" dirty="0"/>
              <a:t>)</a:t>
            </a:r>
          </a:p>
          <a:p>
            <a:endParaRPr lang="de-DE" dirty="0"/>
          </a:p>
        </p:txBody>
      </p:sp>
      <p:sp>
        <p:nvSpPr>
          <p:cNvPr id="4" name="Foliennummernplatzhalter 3"/>
          <p:cNvSpPr>
            <a:spLocks noGrp="1"/>
          </p:cNvSpPr>
          <p:nvPr>
            <p:ph type="sldNum" sz="quarter" idx="5"/>
          </p:nvPr>
        </p:nvSpPr>
        <p:spPr/>
        <p:txBody>
          <a:bodyPr/>
          <a:lstStyle/>
          <a:p>
            <a:fld id="{8775CE09-B585-E143-9DDE-C9A191B86115}" type="slidenum">
              <a:rPr lang="de-DE" smtClean="0"/>
              <a:t>43</a:t>
            </a:fld>
            <a:endParaRPr lang="de-DE"/>
          </a:p>
        </p:txBody>
      </p:sp>
    </p:spTree>
    <p:extLst>
      <p:ext uri="{BB962C8B-B14F-4D97-AF65-F5344CB8AC3E}">
        <p14:creationId xmlns:p14="http://schemas.microsoft.com/office/powerpoint/2010/main" val="30507516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t>Info: Human </a:t>
            </a:r>
            <a:r>
              <a:rPr lang="de-DE" sz="1200" b="1" dirty="0" err="1"/>
              <a:t>Resource</a:t>
            </a:r>
            <a:r>
              <a:rPr lang="de-DE" sz="1200" b="1" dirty="0"/>
              <a:t> </a:t>
            </a:r>
            <a:r>
              <a:rPr lang="de-DE" sz="1200" b="1" dirty="0" err="1"/>
              <a:t>estimate</a:t>
            </a:r>
            <a:r>
              <a:rPr lang="de-DE" sz="1200" b="1" dirty="0"/>
              <a:t> (</a:t>
            </a:r>
            <a:r>
              <a:rPr lang="de-DE" sz="1200" b="1" dirty="0" err="1"/>
              <a:t>if</a:t>
            </a:r>
            <a:r>
              <a:rPr lang="de-DE" sz="1200" b="1" dirty="0"/>
              <a:t> you </a:t>
            </a:r>
            <a:r>
              <a:rPr lang="de-DE" sz="1200" b="1" dirty="0" err="1"/>
              <a:t>have</a:t>
            </a:r>
            <a:r>
              <a:rPr lang="de-DE" sz="1200" b="1" dirty="0"/>
              <a:t> </a:t>
            </a:r>
            <a:r>
              <a:rPr lang="de-DE" sz="1200" b="1" dirty="0" err="1"/>
              <a:t>one</a:t>
            </a:r>
            <a:r>
              <a:rPr lang="de-DE" sz="1200" b="1" dirty="0"/>
              <a:t>)</a:t>
            </a:r>
          </a:p>
          <a:p>
            <a:endParaRPr lang="de-DE" dirty="0"/>
          </a:p>
        </p:txBody>
      </p:sp>
      <p:sp>
        <p:nvSpPr>
          <p:cNvPr id="4" name="Foliennummernplatzhalter 3"/>
          <p:cNvSpPr>
            <a:spLocks noGrp="1"/>
          </p:cNvSpPr>
          <p:nvPr>
            <p:ph type="sldNum" sz="quarter" idx="5"/>
          </p:nvPr>
        </p:nvSpPr>
        <p:spPr/>
        <p:txBody>
          <a:bodyPr/>
          <a:lstStyle/>
          <a:p>
            <a:fld id="{8775CE09-B585-E143-9DDE-C9A191B86115}" type="slidenum">
              <a:rPr lang="de-DE" smtClean="0"/>
              <a:t>44</a:t>
            </a:fld>
            <a:endParaRPr lang="de-DE"/>
          </a:p>
        </p:txBody>
      </p:sp>
    </p:spTree>
    <p:extLst>
      <p:ext uri="{BB962C8B-B14F-4D97-AF65-F5344CB8AC3E}">
        <p14:creationId xmlns:p14="http://schemas.microsoft.com/office/powerpoint/2010/main" val="31487189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t>Info: Human </a:t>
            </a:r>
            <a:r>
              <a:rPr lang="de-DE" sz="1200" b="1" dirty="0" err="1"/>
              <a:t>Resource</a:t>
            </a:r>
            <a:r>
              <a:rPr lang="de-DE" sz="1200" b="1" dirty="0"/>
              <a:t> </a:t>
            </a:r>
            <a:r>
              <a:rPr lang="de-DE" sz="1200" b="1" dirty="0" err="1"/>
              <a:t>estimate</a:t>
            </a:r>
            <a:r>
              <a:rPr lang="de-DE" sz="1200" b="1" dirty="0"/>
              <a:t> (</a:t>
            </a:r>
            <a:r>
              <a:rPr lang="de-DE" sz="1200" b="1" dirty="0" err="1"/>
              <a:t>if</a:t>
            </a:r>
            <a:r>
              <a:rPr lang="de-DE" sz="1200" b="1" dirty="0"/>
              <a:t> you </a:t>
            </a:r>
            <a:r>
              <a:rPr lang="de-DE" sz="1200" b="1" dirty="0" err="1"/>
              <a:t>have</a:t>
            </a:r>
            <a:r>
              <a:rPr lang="de-DE" sz="1200" b="1" dirty="0"/>
              <a:t> </a:t>
            </a:r>
            <a:r>
              <a:rPr lang="de-DE" sz="1200" b="1" dirty="0" err="1"/>
              <a:t>one</a:t>
            </a:r>
            <a:r>
              <a:rPr lang="de-DE" sz="1200" b="1" dirty="0"/>
              <a:t>)</a:t>
            </a:r>
          </a:p>
          <a:p>
            <a:endParaRPr lang="de-DE" dirty="0"/>
          </a:p>
        </p:txBody>
      </p:sp>
      <p:sp>
        <p:nvSpPr>
          <p:cNvPr id="4" name="Foliennummernplatzhalter 3"/>
          <p:cNvSpPr>
            <a:spLocks noGrp="1"/>
          </p:cNvSpPr>
          <p:nvPr>
            <p:ph type="sldNum" sz="quarter" idx="5"/>
          </p:nvPr>
        </p:nvSpPr>
        <p:spPr/>
        <p:txBody>
          <a:bodyPr/>
          <a:lstStyle/>
          <a:p>
            <a:fld id="{8775CE09-B585-E143-9DDE-C9A191B86115}" type="slidenum">
              <a:rPr lang="de-DE" smtClean="0"/>
              <a:t>45</a:t>
            </a:fld>
            <a:endParaRPr lang="de-DE"/>
          </a:p>
        </p:txBody>
      </p:sp>
    </p:spTree>
    <p:extLst>
      <p:ext uri="{BB962C8B-B14F-4D97-AF65-F5344CB8AC3E}">
        <p14:creationId xmlns:p14="http://schemas.microsoft.com/office/powerpoint/2010/main" val="2377795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t>Info: Human </a:t>
            </a:r>
            <a:r>
              <a:rPr lang="de-DE" sz="1200" b="1" dirty="0" err="1"/>
              <a:t>Resource</a:t>
            </a:r>
            <a:r>
              <a:rPr lang="de-DE" sz="1200" b="1" dirty="0"/>
              <a:t> </a:t>
            </a:r>
            <a:r>
              <a:rPr lang="de-DE" sz="1200" b="1" dirty="0" err="1"/>
              <a:t>estimate</a:t>
            </a:r>
            <a:r>
              <a:rPr lang="de-DE" sz="1200" b="1" dirty="0"/>
              <a:t> (</a:t>
            </a:r>
            <a:r>
              <a:rPr lang="de-DE" sz="1200" b="1" dirty="0" err="1"/>
              <a:t>if</a:t>
            </a:r>
            <a:r>
              <a:rPr lang="de-DE" sz="1200" b="1" dirty="0"/>
              <a:t> you </a:t>
            </a:r>
            <a:r>
              <a:rPr lang="de-DE" sz="1200" b="1" dirty="0" err="1"/>
              <a:t>have</a:t>
            </a:r>
            <a:r>
              <a:rPr lang="de-DE" sz="1200" b="1" dirty="0"/>
              <a:t> </a:t>
            </a:r>
            <a:r>
              <a:rPr lang="de-DE" sz="1200" b="1" dirty="0" err="1"/>
              <a:t>one</a:t>
            </a:r>
            <a:r>
              <a:rPr lang="de-DE" sz="1200" b="1" dirty="0"/>
              <a:t>)</a:t>
            </a:r>
          </a:p>
          <a:p>
            <a:endParaRPr lang="de-DE" dirty="0"/>
          </a:p>
        </p:txBody>
      </p:sp>
      <p:sp>
        <p:nvSpPr>
          <p:cNvPr id="4" name="Foliennummernplatzhalter 3"/>
          <p:cNvSpPr>
            <a:spLocks noGrp="1"/>
          </p:cNvSpPr>
          <p:nvPr>
            <p:ph type="sldNum" sz="quarter" idx="5"/>
          </p:nvPr>
        </p:nvSpPr>
        <p:spPr/>
        <p:txBody>
          <a:bodyPr/>
          <a:lstStyle/>
          <a:p>
            <a:fld id="{8775CE09-B585-E143-9DDE-C9A191B86115}" type="slidenum">
              <a:rPr lang="de-DE" smtClean="0"/>
              <a:t>47</a:t>
            </a:fld>
            <a:endParaRPr lang="de-DE"/>
          </a:p>
        </p:txBody>
      </p:sp>
    </p:spTree>
    <p:extLst>
      <p:ext uri="{BB962C8B-B14F-4D97-AF65-F5344CB8AC3E}">
        <p14:creationId xmlns:p14="http://schemas.microsoft.com/office/powerpoint/2010/main" val="4207050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t>Info: Human </a:t>
            </a:r>
            <a:r>
              <a:rPr lang="de-DE" sz="1200" b="1" dirty="0" err="1"/>
              <a:t>Resource</a:t>
            </a:r>
            <a:r>
              <a:rPr lang="de-DE" sz="1200" b="1" dirty="0"/>
              <a:t> </a:t>
            </a:r>
            <a:r>
              <a:rPr lang="de-DE" sz="1200" b="1" dirty="0" err="1"/>
              <a:t>estimate</a:t>
            </a:r>
            <a:r>
              <a:rPr lang="de-DE" sz="1200" b="1" dirty="0"/>
              <a:t> (</a:t>
            </a:r>
            <a:r>
              <a:rPr lang="de-DE" sz="1200" b="1" dirty="0" err="1"/>
              <a:t>if</a:t>
            </a:r>
            <a:r>
              <a:rPr lang="de-DE" sz="1200" b="1" dirty="0"/>
              <a:t> you </a:t>
            </a:r>
            <a:r>
              <a:rPr lang="de-DE" sz="1200" b="1" dirty="0" err="1"/>
              <a:t>have</a:t>
            </a:r>
            <a:r>
              <a:rPr lang="de-DE" sz="1200" b="1" dirty="0"/>
              <a:t> </a:t>
            </a:r>
            <a:r>
              <a:rPr lang="de-DE" sz="1200" b="1" dirty="0" err="1"/>
              <a:t>one</a:t>
            </a:r>
            <a:r>
              <a:rPr lang="de-DE" sz="1200" b="1" dirty="0"/>
              <a:t>)</a:t>
            </a:r>
          </a:p>
          <a:p>
            <a:endParaRPr lang="de-DE" dirty="0"/>
          </a:p>
        </p:txBody>
      </p:sp>
      <p:sp>
        <p:nvSpPr>
          <p:cNvPr id="4" name="Foliennummernplatzhalter 3"/>
          <p:cNvSpPr>
            <a:spLocks noGrp="1"/>
          </p:cNvSpPr>
          <p:nvPr>
            <p:ph type="sldNum" sz="quarter" idx="5"/>
          </p:nvPr>
        </p:nvSpPr>
        <p:spPr/>
        <p:txBody>
          <a:bodyPr/>
          <a:lstStyle/>
          <a:p>
            <a:fld id="{8775CE09-B585-E143-9DDE-C9A191B86115}" type="slidenum">
              <a:rPr lang="de-DE" smtClean="0"/>
              <a:t>48</a:t>
            </a:fld>
            <a:endParaRPr lang="de-DE"/>
          </a:p>
        </p:txBody>
      </p:sp>
    </p:spTree>
    <p:extLst>
      <p:ext uri="{BB962C8B-B14F-4D97-AF65-F5344CB8AC3E}">
        <p14:creationId xmlns:p14="http://schemas.microsoft.com/office/powerpoint/2010/main" val="3317226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t>Info: Human </a:t>
            </a:r>
            <a:r>
              <a:rPr lang="de-DE" sz="1200" b="1" dirty="0" err="1"/>
              <a:t>Resource</a:t>
            </a:r>
            <a:r>
              <a:rPr lang="de-DE" sz="1200" b="1" dirty="0"/>
              <a:t> </a:t>
            </a:r>
            <a:r>
              <a:rPr lang="de-DE" sz="1200" b="1" dirty="0" err="1"/>
              <a:t>estimate</a:t>
            </a:r>
            <a:r>
              <a:rPr lang="de-DE" sz="1200" b="1" dirty="0"/>
              <a:t> (</a:t>
            </a:r>
            <a:r>
              <a:rPr lang="de-DE" sz="1200" b="1" dirty="0" err="1"/>
              <a:t>if</a:t>
            </a:r>
            <a:r>
              <a:rPr lang="de-DE" sz="1200" b="1" dirty="0"/>
              <a:t> you </a:t>
            </a:r>
            <a:r>
              <a:rPr lang="de-DE" sz="1200" b="1" dirty="0" err="1"/>
              <a:t>have</a:t>
            </a:r>
            <a:r>
              <a:rPr lang="de-DE" sz="1200" b="1" dirty="0"/>
              <a:t> </a:t>
            </a:r>
            <a:r>
              <a:rPr lang="de-DE" sz="1200" b="1" dirty="0" err="1"/>
              <a:t>one</a:t>
            </a:r>
            <a:r>
              <a:rPr lang="de-DE" sz="1200" b="1" dirty="0"/>
              <a:t>)</a:t>
            </a:r>
          </a:p>
          <a:p>
            <a:endParaRPr lang="de-DE" dirty="0"/>
          </a:p>
        </p:txBody>
      </p:sp>
      <p:sp>
        <p:nvSpPr>
          <p:cNvPr id="4" name="Foliennummernplatzhalter 3"/>
          <p:cNvSpPr>
            <a:spLocks noGrp="1"/>
          </p:cNvSpPr>
          <p:nvPr>
            <p:ph type="sldNum" sz="quarter" idx="5"/>
          </p:nvPr>
        </p:nvSpPr>
        <p:spPr/>
        <p:txBody>
          <a:bodyPr/>
          <a:lstStyle/>
          <a:p>
            <a:fld id="{8775CE09-B585-E143-9DDE-C9A191B86115}" type="slidenum">
              <a:rPr lang="de-DE" smtClean="0"/>
              <a:t>49</a:t>
            </a:fld>
            <a:endParaRPr lang="de-DE"/>
          </a:p>
        </p:txBody>
      </p:sp>
    </p:spTree>
    <p:extLst>
      <p:ext uri="{BB962C8B-B14F-4D97-AF65-F5344CB8AC3E}">
        <p14:creationId xmlns:p14="http://schemas.microsoft.com/office/powerpoint/2010/main" val="1163783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t>Info: Human </a:t>
            </a:r>
            <a:r>
              <a:rPr lang="de-DE" sz="1200" b="1" dirty="0" err="1"/>
              <a:t>Resource</a:t>
            </a:r>
            <a:r>
              <a:rPr lang="de-DE" sz="1200" b="1" dirty="0"/>
              <a:t> </a:t>
            </a:r>
            <a:r>
              <a:rPr lang="de-DE" sz="1200" b="1" dirty="0" err="1"/>
              <a:t>estimate</a:t>
            </a:r>
            <a:r>
              <a:rPr lang="de-DE" sz="1200" b="1" dirty="0"/>
              <a:t> (</a:t>
            </a:r>
            <a:r>
              <a:rPr lang="de-DE" sz="1200" b="1" dirty="0" err="1"/>
              <a:t>if</a:t>
            </a:r>
            <a:r>
              <a:rPr lang="de-DE" sz="1200" b="1" dirty="0"/>
              <a:t> you </a:t>
            </a:r>
            <a:r>
              <a:rPr lang="de-DE" sz="1200" b="1" dirty="0" err="1"/>
              <a:t>have</a:t>
            </a:r>
            <a:r>
              <a:rPr lang="de-DE" sz="1200" b="1" dirty="0"/>
              <a:t> </a:t>
            </a:r>
            <a:r>
              <a:rPr lang="de-DE" sz="1200" b="1" dirty="0" err="1"/>
              <a:t>one</a:t>
            </a:r>
            <a:r>
              <a:rPr lang="de-DE" sz="1200" b="1" dirty="0"/>
              <a:t>)</a:t>
            </a:r>
          </a:p>
          <a:p>
            <a:endParaRPr lang="de-DE" dirty="0"/>
          </a:p>
        </p:txBody>
      </p:sp>
      <p:sp>
        <p:nvSpPr>
          <p:cNvPr id="4" name="Foliennummernplatzhalter 3"/>
          <p:cNvSpPr>
            <a:spLocks noGrp="1"/>
          </p:cNvSpPr>
          <p:nvPr>
            <p:ph type="sldNum" sz="quarter" idx="5"/>
          </p:nvPr>
        </p:nvSpPr>
        <p:spPr/>
        <p:txBody>
          <a:bodyPr/>
          <a:lstStyle/>
          <a:p>
            <a:fld id="{8775CE09-B585-E143-9DDE-C9A191B86115}" type="slidenum">
              <a:rPr lang="de-DE" smtClean="0"/>
              <a:t>51</a:t>
            </a:fld>
            <a:endParaRPr lang="de-DE"/>
          </a:p>
        </p:txBody>
      </p:sp>
    </p:spTree>
    <p:extLst>
      <p:ext uri="{BB962C8B-B14F-4D97-AF65-F5344CB8AC3E}">
        <p14:creationId xmlns:p14="http://schemas.microsoft.com/office/powerpoint/2010/main" val="1614190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t>Info: Human </a:t>
            </a:r>
            <a:r>
              <a:rPr lang="de-DE" sz="1200" b="1" dirty="0" err="1"/>
              <a:t>Resource</a:t>
            </a:r>
            <a:r>
              <a:rPr lang="de-DE" sz="1200" b="1" dirty="0"/>
              <a:t> </a:t>
            </a:r>
            <a:r>
              <a:rPr lang="de-DE" sz="1200" b="1" dirty="0" err="1"/>
              <a:t>estimate</a:t>
            </a:r>
            <a:r>
              <a:rPr lang="de-DE" sz="1200" b="1" dirty="0"/>
              <a:t> (</a:t>
            </a:r>
            <a:r>
              <a:rPr lang="de-DE" sz="1200" b="1" dirty="0" err="1"/>
              <a:t>if</a:t>
            </a:r>
            <a:r>
              <a:rPr lang="de-DE" sz="1200" b="1" dirty="0"/>
              <a:t> you </a:t>
            </a:r>
            <a:r>
              <a:rPr lang="de-DE" sz="1200" b="1" dirty="0" err="1"/>
              <a:t>have</a:t>
            </a:r>
            <a:r>
              <a:rPr lang="de-DE" sz="1200" b="1" dirty="0"/>
              <a:t> </a:t>
            </a:r>
            <a:r>
              <a:rPr lang="de-DE" sz="1200" b="1" dirty="0" err="1"/>
              <a:t>one</a:t>
            </a:r>
            <a:r>
              <a:rPr lang="de-DE" sz="1200" b="1" dirty="0"/>
              <a:t>)</a:t>
            </a:r>
          </a:p>
          <a:p>
            <a:endParaRPr lang="de-DE" dirty="0"/>
          </a:p>
        </p:txBody>
      </p:sp>
      <p:sp>
        <p:nvSpPr>
          <p:cNvPr id="4" name="Foliennummernplatzhalter 3"/>
          <p:cNvSpPr>
            <a:spLocks noGrp="1"/>
          </p:cNvSpPr>
          <p:nvPr>
            <p:ph type="sldNum" sz="quarter" idx="5"/>
          </p:nvPr>
        </p:nvSpPr>
        <p:spPr/>
        <p:txBody>
          <a:bodyPr/>
          <a:lstStyle/>
          <a:p>
            <a:fld id="{8775CE09-B585-E143-9DDE-C9A191B86115}" type="slidenum">
              <a:rPr lang="de-DE" smtClean="0"/>
              <a:t>52</a:t>
            </a:fld>
            <a:endParaRPr lang="de-DE"/>
          </a:p>
        </p:txBody>
      </p:sp>
    </p:spTree>
    <p:extLst>
      <p:ext uri="{BB962C8B-B14F-4D97-AF65-F5344CB8AC3E}">
        <p14:creationId xmlns:p14="http://schemas.microsoft.com/office/powerpoint/2010/main" val="3187665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t>Info: Human </a:t>
            </a:r>
            <a:r>
              <a:rPr lang="de-DE" sz="1200" b="1" dirty="0" err="1"/>
              <a:t>Resource</a:t>
            </a:r>
            <a:r>
              <a:rPr lang="de-DE" sz="1200" b="1" dirty="0"/>
              <a:t> </a:t>
            </a:r>
            <a:r>
              <a:rPr lang="de-DE" sz="1200" b="1" dirty="0" err="1"/>
              <a:t>estimate</a:t>
            </a:r>
            <a:r>
              <a:rPr lang="de-DE" sz="1200" b="1" dirty="0"/>
              <a:t> (</a:t>
            </a:r>
            <a:r>
              <a:rPr lang="de-DE" sz="1200" b="1" dirty="0" err="1"/>
              <a:t>if</a:t>
            </a:r>
            <a:r>
              <a:rPr lang="de-DE" sz="1200" b="1" dirty="0"/>
              <a:t> you </a:t>
            </a:r>
            <a:r>
              <a:rPr lang="de-DE" sz="1200" b="1" dirty="0" err="1"/>
              <a:t>have</a:t>
            </a:r>
            <a:r>
              <a:rPr lang="de-DE" sz="1200" b="1" dirty="0"/>
              <a:t> </a:t>
            </a:r>
            <a:r>
              <a:rPr lang="de-DE" sz="1200" b="1" dirty="0" err="1"/>
              <a:t>one</a:t>
            </a:r>
            <a:r>
              <a:rPr lang="de-DE" sz="1200" b="1" dirty="0"/>
              <a:t>)</a:t>
            </a:r>
          </a:p>
          <a:p>
            <a:endParaRPr lang="de-DE" dirty="0"/>
          </a:p>
        </p:txBody>
      </p:sp>
      <p:sp>
        <p:nvSpPr>
          <p:cNvPr id="4" name="Foliennummernplatzhalter 3"/>
          <p:cNvSpPr>
            <a:spLocks noGrp="1"/>
          </p:cNvSpPr>
          <p:nvPr>
            <p:ph type="sldNum" sz="quarter" idx="5"/>
          </p:nvPr>
        </p:nvSpPr>
        <p:spPr/>
        <p:txBody>
          <a:bodyPr/>
          <a:lstStyle/>
          <a:p>
            <a:fld id="{8775CE09-B585-E143-9DDE-C9A191B86115}" type="slidenum">
              <a:rPr lang="de-DE" smtClean="0"/>
              <a:t>22</a:t>
            </a:fld>
            <a:endParaRPr lang="de-DE"/>
          </a:p>
        </p:txBody>
      </p:sp>
    </p:spTree>
    <p:extLst>
      <p:ext uri="{BB962C8B-B14F-4D97-AF65-F5344CB8AC3E}">
        <p14:creationId xmlns:p14="http://schemas.microsoft.com/office/powerpoint/2010/main" val="3501058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19D79-F98C-253C-25FA-756C1DB990C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E392734-7916-E344-601A-E4CB9DD117A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453AE6B-F450-C35E-895F-A68BC320ED8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t>Info: Human </a:t>
            </a:r>
            <a:r>
              <a:rPr lang="de-DE" sz="1200" b="1" dirty="0" err="1"/>
              <a:t>Resource</a:t>
            </a:r>
            <a:r>
              <a:rPr lang="de-DE" sz="1200" b="1" dirty="0"/>
              <a:t> </a:t>
            </a:r>
            <a:r>
              <a:rPr lang="de-DE" sz="1200" b="1" dirty="0" err="1"/>
              <a:t>estimate</a:t>
            </a:r>
            <a:r>
              <a:rPr lang="de-DE" sz="1200" b="1" dirty="0"/>
              <a:t> (</a:t>
            </a:r>
            <a:r>
              <a:rPr lang="de-DE" sz="1200" b="1" dirty="0" err="1"/>
              <a:t>if</a:t>
            </a:r>
            <a:r>
              <a:rPr lang="de-DE" sz="1200" b="1" dirty="0"/>
              <a:t> you </a:t>
            </a:r>
            <a:r>
              <a:rPr lang="de-DE" sz="1200" b="1" dirty="0" err="1"/>
              <a:t>have</a:t>
            </a:r>
            <a:r>
              <a:rPr lang="de-DE" sz="1200" b="1" dirty="0"/>
              <a:t> </a:t>
            </a:r>
            <a:r>
              <a:rPr lang="de-DE" sz="1200" b="1" dirty="0" err="1"/>
              <a:t>one</a:t>
            </a:r>
            <a:r>
              <a:rPr lang="de-DE" sz="1200" b="1" dirty="0"/>
              <a:t>)</a:t>
            </a:r>
          </a:p>
          <a:p>
            <a:endParaRPr lang="de-DE" dirty="0"/>
          </a:p>
        </p:txBody>
      </p:sp>
      <p:sp>
        <p:nvSpPr>
          <p:cNvPr id="4" name="Foliennummernplatzhalter 3">
            <a:extLst>
              <a:ext uri="{FF2B5EF4-FFF2-40B4-BE49-F238E27FC236}">
                <a16:creationId xmlns:a16="http://schemas.microsoft.com/office/drawing/2014/main" id="{F9388230-5DFB-184C-1A59-59634EE32BAC}"/>
              </a:ext>
            </a:extLst>
          </p:cNvPr>
          <p:cNvSpPr>
            <a:spLocks noGrp="1"/>
          </p:cNvSpPr>
          <p:nvPr>
            <p:ph type="sldNum" sz="quarter" idx="5"/>
          </p:nvPr>
        </p:nvSpPr>
        <p:spPr/>
        <p:txBody>
          <a:bodyPr/>
          <a:lstStyle/>
          <a:p>
            <a:fld id="{8775CE09-B585-E143-9DDE-C9A191B86115}" type="slidenum">
              <a:rPr lang="de-DE" smtClean="0"/>
              <a:t>23</a:t>
            </a:fld>
            <a:endParaRPr lang="de-DE"/>
          </a:p>
        </p:txBody>
      </p:sp>
    </p:spTree>
    <p:extLst>
      <p:ext uri="{BB962C8B-B14F-4D97-AF65-F5344CB8AC3E}">
        <p14:creationId xmlns:p14="http://schemas.microsoft.com/office/powerpoint/2010/main" val="69032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476C8-521B-2BA4-DCCB-9B8E428264B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E1683F9-BC63-1179-F748-6CC8E8EBE88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0E69357-206D-9C49-1FC2-C43EE48A37C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t>Info: Human </a:t>
            </a:r>
            <a:r>
              <a:rPr lang="de-DE" sz="1200" b="1" dirty="0" err="1"/>
              <a:t>Resource</a:t>
            </a:r>
            <a:r>
              <a:rPr lang="de-DE" sz="1200" b="1" dirty="0"/>
              <a:t> </a:t>
            </a:r>
            <a:r>
              <a:rPr lang="de-DE" sz="1200" b="1" dirty="0" err="1"/>
              <a:t>estimate</a:t>
            </a:r>
            <a:r>
              <a:rPr lang="de-DE" sz="1200" b="1" dirty="0"/>
              <a:t> (</a:t>
            </a:r>
            <a:r>
              <a:rPr lang="de-DE" sz="1200" b="1" dirty="0" err="1"/>
              <a:t>if</a:t>
            </a:r>
            <a:r>
              <a:rPr lang="de-DE" sz="1200" b="1" dirty="0"/>
              <a:t> you </a:t>
            </a:r>
            <a:r>
              <a:rPr lang="de-DE" sz="1200" b="1" dirty="0" err="1"/>
              <a:t>have</a:t>
            </a:r>
            <a:r>
              <a:rPr lang="de-DE" sz="1200" b="1" dirty="0"/>
              <a:t> </a:t>
            </a:r>
            <a:r>
              <a:rPr lang="de-DE" sz="1200" b="1" dirty="0" err="1"/>
              <a:t>one</a:t>
            </a:r>
            <a:r>
              <a:rPr lang="de-DE" sz="1200" b="1" dirty="0"/>
              <a:t>)</a:t>
            </a:r>
          </a:p>
          <a:p>
            <a:endParaRPr lang="de-DE" dirty="0"/>
          </a:p>
        </p:txBody>
      </p:sp>
      <p:sp>
        <p:nvSpPr>
          <p:cNvPr id="4" name="Foliennummernplatzhalter 3">
            <a:extLst>
              <a:ext uri="{FF2B5EF4-FFF2-40B4-BE49-F238E27FC236}">
                <a16:creationId xmlns:a16="http://schemas.microsoft.com/office/drawing/2014/main" id="{6C97310C-F6F0-6422-A7CF-D888744F44C4}"/>
              </a:ext>
            </a:extLst>
          </p:cNvPr>
          <p:cNvSpPr>
            <a:spLocks noGrp="1"/>
          </p:cNvSpPr>
          <p:nvPr>
            <p:ph type="sldNum" sz="quarter" idx="5"/>
          </p:nvPr>
        </p:nvSpPr>
        <p:spPr/>
        <p:txBody>
          <a:bodyPr/>
          <a:lstStyle/>
          <a:p>
            <a:fld id="{8775CE09-B585-E143-9DDE-C9A191B86115}" type="slidenum">
              <a:rPr lang="de-DE" smtClean="0"/>
              <a:t>24</a:t>
            </a:fld>
            <a:endParaRPr lang="de-DE"/>
          </a:p>
        </p:txBody>
      </p:sp>
    </p:spTree>
    <p:extLst>
      <p:ext uri="{BB962C8B-B14F-4D97-AF65-F5344CB8AC3E}">
        <p14:creationId xmlns:p14="http://schemas.microsoft.com/office/powerpoint/2010/main" val="3218331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475B7-F101-5C23-22FD-991961DE332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96B8F76-ECD5-1EA9-EEE1-EA810B05536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63F5A2C-5806-237D-9C54-65CBF8EE07C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t>Info: Human </a:t>
            </a:r>
            <a:r>
              <a:rPr lang="de-DE" sz="1200" b="1" dirty="0" err="1"/>
              <a:t>Resource</a:t>
            </a:r>
            <a:r>
              <a:rPr lang="de-DE" sz="1200" b="1" dirty="0"/>
              <a:t> </a:t>
            </a:r>
            <a:r>
              <a:rPr lang="de-DE" sz="1200" b="1" dirty="0" err="1"/>
              <a:t>estimate</a:t>
            </a:r>
            <a:r>
              <a:rPr lang="de-DE" sz="1200" b="1" dirty="0"/>
              <a:t> (</a:t>
            </a:r>
            <a:r>
              <a:rPr lang="de-DE" sz="1200" b="1" dirty="0" err="1"/>
              <a:t>if</a:t>
            </a:r>
            <a:r>
              <a:rPr lang="de-DE" sz="1200" b="1" dirty="0"/>
              <a:t> you </a:t>
            </a:r>
            <a:r>
              <a:rPr lang="de-DE" sz="1200" b="1" dirty="0" err="1"/>
              <a:t>have</a:t>
            </a:r>
            <a:r>
              <a:rPr lang="de-DE" sz="1200" b="1" dirty="0"/>
              <a:t> </a:t>
            </a:r>
            <a:r>
              <a:rPr lang="de-DE" sz="1200" b="1" dirty="0" err="1"/>
              <a:t>one</a:t>
            </a:r>
            <a:r>
              <a:rPr lang="de-DE" sz="1200" b="1" dirty="0"/>
              <a:t>)</a:t>
            </a:r>
          </a:p>
          <a:p>
            <a:endParaRPr lang="de-DE" dirty="0"/>
          </a:p>
        </p:txBody>
      </p:sp>
      <p:sp>
        <p:nvSpPr>
          <p:cNvPr id="4" name="Foliennummernplatzhalter 3">
            <a:extLst>
              <a:ext uri="{FF2B5EF4-FFF2-40B4-BE49-F238E27FC236}">
                <a16:creationId xmlns:a16="http://schemas.microsoft.com/office/drawing/2014/main" id="{AEA76CBB-97FC-FA6E-91B3-2F8D7E91B99C}"/>
              </a:ext>
            </a:extLst>
          </p:cNvPr>
          <p:cNvSpPr>
            <a:spLocks noGrp="1"/>
          </p:cNvSpPr>
          <p:nvPr>
            <p:ph type="sldNum" sz="quarter" idx="5"/>
          </p:nvPr>
        </p:nvSpPr>
        <p:spPr/>
        <p:txBody>
          <a:bodyPr/>
          <a:lstStyle/>
          <a:p>
            <a:fld id="{8775CE09-B585-E143-9DDE-C9A191B86115}" type="slidenum">
              <a:rPr lang="de-DE" smtClean="0"/>
              <a:t>25</a:t>
            </a:fld>
            <a:endParaRPr lang="de-DE"/>
          </a:p>
        </p:txBody>
      </p:sp>
    </p:spTree>
    <p:extLst>
      <p:ext uri="{BB962C8B-B14F-4D97-AF65-F5344CB8AC3E}">
        <p14:creationId xmlns:p14="http://schemas.microsoft.com/office/powerpoint/2010/main" val="727030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CD1B2-18FE-ED4D-D3F4-BFDA2A7D643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53DE6C0-2808-FE05-B8AF-C42D0F5D03F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6819615-B7B0-0A6F-6844-E774A45C70F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t>Info: Human </a:t>
            </a:r>
            <a:r>
              <a:rPr lang="de-DE" sz="1200" b="1" dirty="0" err="1"/>
              <a:t>Resource</a:t>
            </a:r>
            <a:r>
              <a:rPr lang="de-DE" sz="1200" b="1" dirty="0"/>
              <a:t> </a:t>
            </a:r>
            <a:r>
              <a:rPr lang="de-DE" sz="1200" b="1" dirty="0" err="1"/>
              <a:t>estimate</a:t>
            </a:r>
            <a:r>
              <a:rPr lang="de-DE" sz="1200" b="1" dirty="0"/>
              <a:t> (</a:t>
            </a:r>
            <a:r>
              <a:rPr lang="de-DE" sz="1200" b="1" dirty="0" err="1"/>
              <a:t>if</a:t>
            </a:r>
            <a:r>
              <a:rPr lang="de-DE" sz="1200" b="1" dirty="0"/>
              <a:t> you </a:t>
            </a:r>
            <a:r>
              <a:rPr lang="de-DE" sz="1200" b="1" dirty="0" err="1"/>
              <a:t>have</a:t>
            </a:r>
            <a:r>
              <a:rPr lang="de-DE" sz="1200" b="1" dirty="0"/>
              <a:t> </a:t>
            </a:r>
            <a:r>
              <a:rPr lang="de-DE" sz="1200" b="1" dirty="0" err="1"/>
              <a:t>one</a:t>
            </a:r>
            <a:r>
              <a:rPr lang="de-DE" sz="1200" b="1" dirty="0"/>
              <a:t>)</a:t>
            </a:r>
          </a:p>
          <a:p>
            <a:endParaRPr lang="de-DE" dirty="0"/>
          </a:p>
        </p:txBody>
      </p:sp>
      <p:sp>
        <p:nvSpPr>
          <p:cNvPr id="4" name="Foliennummernplatzhalter 3">
            <a:extLst>
              <a:ext uri="{FF2B5EF4-FFF2-40B4-BE49-F238E27FC236}">
                <a16:creationId xmlns:a16="http://schemas.microsoft.com/office/drawing/2014/main" id="{9B27C154-6E1F-5A10-1B92-87D84EDB468A}"/>
              </a:ext>
            </a:extLst>
          </p:cNvPr>
          <p:cNvSpPr>
            <a:spLocks noGrp="1"/>
          </p:cNvSpPr>
          <p:nvPr>
            <p:ph type="sldNum" sz="quarter" idx="5"/>
          </p:nvPr>
        </p:nvSpPr>
        <p:spPr/>
        <p:txBody>
          <a:bodyPr/>
          <a:lstStyle/>
          <a:p>
            <a:fld id="{8775CE09-B585-E143-9DDE-C9A191B86115}" type="slidenum">
              <a:rPr lang="de-DE" smtClean="0"/>
              <a:t>26</a:t>
            </a:fld>
            <a:endParaRPr lang="de-DE"/>
          </a:p>
        </p:txBody>
      </p:sp>
    </p:spTree>
    <p:extLst>
      <p:ext uri="{BB962C8B-B14F-4D97-AF65-F5344CB8AC3E}">
        <p14:creationId xmlns:p14="http://schemas.microsoft.com/office/powerpoint/2010/main" val="839472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t>Info: Human </a:t>
            </a:r>
            <a:r>
              <a:rPr lang="de-DE" sz="1200" b="1" dirty="0" err="1"/>
              <a:t>Resource</a:t>
            </a:r>
            <a:r>
              <a:rPr lang="de-DE" sz="1200" b="1" dirty="0"/>
              <a:t> </a:t>
            </a:r>
            <a:r>
              <a:rPr lang="de-DE" sz="1200" b="1" dirty="0" err="1"/>
              <a:t>estimate</a:t>
            </a:r>
            <a:r>
              <a:rPr lang="de-DE" sz="1200" b="1" dirty="0"/>
              <a:t> (</a:t>
            </a:r>
            <a:r>
              <a:rPr lang="de-DE" sz="1200" b="1" dirty="0" err="1"/>
              <a:t>if</a:t>
            </a:r>
            <a:r>
              <a:rPr lang="de-DE" sz="1200" b="1" dirty="0"/>
              <a:t> you </a:t>
            </a:r>
            <a:r>
              <a:rPr lang="de-DE" sz="1200" b="1" dirty="0" err="1"/>
              <a:t>have</a:t>
            </a:r>
            <a:r>
              <a:rPr lang="de-DE" sz="1200" b="1" dirty="0"/>
              <a:t> </a:t>
            </a:r>
            <a:r>
              <a:rPr lang="de-DE" sz="1200" b="1" dirty="0" err="1"/>
              <a:t>one</a:t>
            </a:r>
            <a:r>
              <a:rPr lang="de-DE" sz="1200" b="1" dirty="0"/>
              <a:t>)</a:t>
            </a:r>
          </a:p>
          <a:p>
            <a:endParaRPr lang="de-DE" dirty="0"/>
          </a:p>
        </p:txBody>
      </p:sp>
      <p:sp>
        <p:nvSpPr>
          <p:cNvPr id="4" name="Foliennummernplatzhalter 3"/>
          <p:cNvSpPr>
            <a:spLocks noGrp="1"/>
          </p:cNvSpPr>
          <p:nvPr>
            <p:ph type="sldNum" sz="quarter" idx="5"/>
          </p:nvPr>
        </p:nvSpPr>
        <p:spPr/>
        <p:txBody>
          <a:bodyPr/>
          <a:lstStyle/>
          <a:p>
            <a:fld id="{8775CE09-B585-E143-9DDE-C9A191B86115}" type="slidenum">
              <a:rPr lang="de-DE" smtClean="0"/>
              <a:t>28</a:t>
            </a:fld>
            <a:endParaRPr lang="de-DE"/>
          </a:p>
        </p:txBody>
      </p:sp>
    </p:spTree>
    <p:extLst>
      <p:ext uri="{BB962C8B-B14F-4D97-AF65-F5344CB8AC3E}">
        <p14:creationId xmlns:p14="http://schemas.microsoft.com/office/powerpoint/2010/main" val="896177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t>Info: Human </a:t>
            </a:r>
            <a:r>
              <a:rPr lang="de-DE" sz="1200" b="1" dirty="0" err="1"/>
              <a:t>Resource</a:t>
            </a:r>
            <a:r>
              <a:rPr lang="de-DE" sz="1200" b="1" dirty="0"/>
              <a:t> </a:t>
            </a:r>
            <a:r>
              <a:rPr lang="de-DE" sz="1200" b="1" dirty="0" err="1"/>
              <a:t>estimate</a:t>
            </a:r>
            <a:r>
              <a:rPr lang="de-DE" sz="1200" b="1" dirty="0"/>
              <a:t> (</a:t>
            </a:r>
            <a:r>
              <a:rPr lang="de-DE" sz="1200" b="1" dirty="0" err="1"/>
              <a:t>if</a:t>
            </a:r>
            <a:r>
              <a:rPr lang="de-DE" sz="1200" b="1" dirty="0"/>
              <a:t> you </a:t>
            </a:r>
            <a:r>
              <a:rPr lang="de-DE" sz="1200" b="1" dirty="0" err="1"/>
              <a:t>have</a:t>
            </a:r>
            <a:r>
              <a:rPr lang="de-DE" sz="1200" b="1" dirty="0"/>
              <a:t> </a:t>
            </a:r>
            <a:r>
              <a:rPr lang="de-DE" sz="1200" b="1" dirty="0" err="1"/>
              <a:t>one</a:t>
            </a:r>
            <a:r>
              <a:rPr lang="de-DE" sz="1200" b="1" dirty="0"/>
              <a:t>)</a:t>
            </a:r>
          </a:p>
          <a:p>
            <a:endParaRPr lang="de-DE" dirty="0"/>
          </a:p>
        </p:txBody>
      </p:sp>
      <p:sp>
        <p:nvSpPr>
          <p:cNvPr id="4" name="Foliennummernplatzhalter 3"/>
          <p:cNvSpPr>
            <a:spLocks noGrp="1"/>
          </p:cNvSpPr>
          <p:nvPr>
            <p:ph type="sldNum" sz="quarter" idx="5"/>
          </p:nvPr>
        </p:nvSpPr>
        <p:spPr/>
        <p:txBody>
          <a:bodyPr/>
          <a:lstStyle/>
          <a:p>
            <a:fld id="{8775CE09-B585-E143-9DDE-C9A191B86115}" type="slidenum">
              <a:rPr lang="de-DE" smtClean="0"/>
              <a:t>29</a:t>
            </a:fld>
            <a:endParaRPr lang="de-DE"/>
          </a:p>
        </p:txBody>
      </p:sp>
    </p:spTree>
    <p:extLst>
      <p:ext uri="{BB962C8B-B14F-4D97-AF65-F5344CB8AC3E}">
        <p14:creationId xmlns:p14="http://schemas.microsoft.com/office/powerpoint/2010/main" val="19798684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11" name="Footer Placeholder 3">
            <a:extLst>
              <a:ext uri="{FF2B5EF4-FFF2-40B4-BE49-F238E27FC236}">
                <a16:creationId xmlns:a16="http://schemas.microsoft.com/office/drawing/2014/main" id="{E7ECC310-1873-3622-50D4-82F1E04FCDD8}"/>
              </a:ext>
            </a:extLst>
          </p:cNvPr>
          <p:cNvSpPr>
            <a:spLocks noGrp="1"/>
          </p:cNvSpPr>
          <p:nvPr>
            <p:ph type="ftr" sz="quarter" idx="11"/>
          </p:nvPr>
        </p:nvSpPr>
        <p:spPr>
          <a:xfrm>
            <a:off x="825624" y="6555770"/>
            <a:ext cx="9022464" cy="329614"/>
          </a:xfrm>
          <a:prstGeom prst="rect">
            <a:avLst/>
          </a:prstGeom>
        </p:spPr>
        <p:txBody>
          <a:bodyPr/>
          <a:lstStyle>
            <a:lvl1pPr>
              <a:defRPr sz="1400"/>
            </a:lvl1pPr>
          </a:lstStyle>
          <a:p>
            <a:r>
              <a:rPr lang="en-GB" dirty="0">
                <a:solidFill>
                  <a:prstClr val="white"/>
                </a:solidFill>
              </a:rPr>
              <a:t>Sebastijan Brezinsek| AWP 2025 Planning Meeting |</a:t>
            </a:r>
            <a:r>
              <a:rPr lang="en-GB" dirty="0" err="1">
                <a:solidFill>
                  <a:prstClr val="white"/>
                </a:solidFill>
              </a:rPr>
              <a:t>Garching</a:t>
            </a:r>
            <a:r>
              <a:rPr lang="en-GB" dirty="0">
                <a:solidFill>
                  <a:prstClr val="white"/>
                </a:solidFill>
              </a:rPr>
              <a:t> | October 2024</a:t>
            </a:r>
          </a:p>
        </p:txBody>
      </p:sp>
    </p:spTree>
    <p:extLst>
      <p:ext uri="{BB962C8B-B14F-4D97-AF65-F5344CB8AC3E}">
        <p14:creationId xmlns:p14="http://schemas.microsoft.com/office/powerpoint/2010/main" val="42851831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tmp"/><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tm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e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1D66E-0F32-BE59-B5D3-B7F670660DB7}"/>
              </a:ext>
            </a:extLst>
          </p:cNvPr>
          <p:cNvSpPr>
            <a:spLocks noGrp="1"/>
          </p:cNvSpPr>
          <p:nvPr>
            <p:ph type="title"/>
          </p:nvPr>
        </p:nvSpPr>
        <p:spPr>
          <a:xfrm>
            <a:off x="407368" y="2226588"/>
            <a:ext cx="6237272" cy="620251"/>
          </a:xfrm>
        </p:spPr>
        <p:txBody>
          <a:bodyPr>
            <a:normAutofit fontScale="90000"/>
          </a:bodyPr>
          <a:lstStyle/>
          <a:p>
            <a:r>
              <a:rPr lang="en-US" dirty="0"/>
              <a:t>AWP 2025 WP</a:t>
            </a:r>
            <a:r>
              <a:rPr lang="en-US" i="1" dirty="0"/>
              <a:t>PWIE</a:t>
            </a:r>
            <a:r>
              <a:rPr lang="en-US" dirty="0"/>
              <a:t>:  </a:t>
            </a:r>
            <a:br>
              <a:rPr lang="en-US" dirty="0"/>
            </a:br>
            <a:r>
              <a:rPr lang="en-US" i="1" dirty="0"/>
              <a:t>P</a:t>
            </a:r>
            <a:r>
              <a:rPr lang="en-US" dirty="0"/>
              <a:t>lasma-</a:t>
            </a:r>
            <a:r>
              <a:rPr lang="en-US" i="1" dirty="0"/>
              <a:t>W</a:t>
            </a:r>
            <a:r>
              <a:rPr lang="en-US" dirty="0"/>
              <a:t>all </a:t>
            </a:r>
            <a:r>
              <a:rPr lang="en-US" i="1" dirty="0"/>
              <a:t>I</a:t>
            </a:r>
            <a:r>
              <a:rPr lang="en-US" dirty="0"/>
              <a:t>nteractions and </a:t>
            </a:r>
            <a:r>
              <a:rPr lang="en-US" i="1" dirty="0"/>
              <a:t>E</a:t>
            </a:r>
            <a:r>
              <a:rPr lang="en-US" dirty="0"/>
              <a:t>xhaust</a:t>
            </a:r>
            <a:endParaRPr lang="en-GB" dirty="0"/>
          </a:p>
        </p:txBody>
      </p:sp>
      <p:sp>
        <p:nvSpPr>
          <p:cNvPr id="5" name="Text Placeholder 4">
            <a:extLst>
              <a:ext uri="{FF2B5EF4-FFF2-40B4-BE49-F238E27FC236}">
                <a16:creationId xmlns:a16="http://schemas.microsoft.com/office/drawing/2014/main" id="{5EA551F4-897C-CFDF-B210-3F20E031D8D1}"/>
              </a:ext>
            </a:extLst>
          </p:cNvPr>
          <p:cNvSpPr>
            <a:spLocks noGrp="1"/>
          </p:cNvSpPr>
          <p:nvPr>
            <p:ph type="body" sz="quarter" idx="12"/>
          </p:nvPr>
        </p:nvSpPr>
        <p:spPr/>
        <p:txBody>
          <a:bodyPr/>
          <a:lstStyle/>
          <a:p>
            <a:r>
              <a:rPr lang="en-GB" dirty="0"/>
              <a:t>2025 Planning Meeting II </a:t>
            </a:r>
          </a:p>
        </p:txBody>
      </p:sp>
      <p:sp>
        <p:nvSpPr>
          <p:cNvPr id="7" name="Text Placeholder 6">
            <a:extLst>
              <a:ext uri="{FF2B5EF4-FFF2-40B4-BE49-F238E27FC236}">
                <a16:creationId xmlns:a16="http://schemas.microsoft.com/office/drawing/2014/main" id="{9817BAD1-53DF-CC8A-1B16-56816607C47C}"/>
              </a:ext>
            </a:extLst>
          </p:cNvPr>
          <p:cNvSpPr>
            <a:spLocks noGrp="1"/>
          </p:cNvSpPr>
          <p:nvPr>
            <p:ph type="body" sz="quarter" idx="11"/>
          </p:nvPr>
        </p:nvSpPr>
        <p:spPr>
          <a:xfrm>
            <a:off x="407368" y="4159259"/>
            <a:ext cx="4375150" cy="587670"/>
          </a:xfrm>
        </p:spPr>
        <p:txBody>
          <a:bodyPr>
            <a:normAutofit fontScale="70000" lnSpcReduction="20000"/>
          </a:bodyPr>
          <a:lstStyle/>
          <a:p>
            <a:r>
              <a:rPr lang="en-GB" dirty="0" err="1"/>
              <a:t>Forschungszentrum</a:t>
            </a:r>
            <a:r>
              <a:rPr lang="en-GB" dirty="0"/>
              <a:t> Jülich</a:t>
            </a:r>
          </a:p>
          <a:p>
            <a:r>
              <a:rPr lang="en-GB" dirty="0"/>
              <a:t>Heinrich-Heine-Universität Düsseldorf</a:t>
            </a:r>
          </a:p>
        </p:txBody>
      </p:sp>
      <p:sp>
        <p:nvSpPr>
          <p:cNvPr id="9" name="Text Placeholder 8">
            <a:extLst>
              <a:ext uri="{FF2B5EF4-FFF2-40B4-BE49-F238E27FC236}">
                <a16:creationId xmlns:a16="http://schemas.microsoft.com/office/drawing/2014/main" id="{023C2198-5D1E-DF38-94CE-C4C24C71155F}"/>
              </a:ext>
            </a:extLst>
          </p:cNvPr>
          <p:cNvSpPr>
            <a:spLocks noGrp="1"/>
          </p:cNvSpPr>
          <p:nvPr>
            <p:ph type="body" sz="quarter" idx="10"/>
          </p:nvPr>
        </p:nvSpPr>
        <p:spPr/>
        <p:txBody>
          <a:bodyPr>
            <a:normAutofit/>
          </a:bodyPr>
          <a:lstStyle/>
          <a:p>
            <a:r>
              <a:rPr lang="en-GB" dirty="0"/>
              <a:t>Sebastijan Brezinsek (PL)</a:t>
            </a:r>
          </a:p>
          <a:p>
            <a:endParaRPr lang="en-GB" dirty="0"/>
          </a:p>
          <a:p>
            <a:endParaRPr lang="en-GB" dirty="0"/>
          </a:p>
        </p:txBody>
      </p:sp>
      <p:pic>
        <p:nvPicPr>
          <p:cNvPr id="3" name="Grafik 2">
            <a:extLst>
              <a:ext uri="{FF2B5EF4-FFF2-40B4-BE49-F238E27FC236}">
                <a16:creationId xmlns:a16="http://schemas.microsoft.com/office/drawing/2014/main" id="{BE67D8FD-7E82-1E33-C684-A1DA58AAECC4}"/>
              </a:ext>
            </a:extLst>
          </p:cNvPr>
          <p:cNvPicPr>
            <a:picLocks noChangeAspect="1"/>
          </p:cNvPicPr>
          <p:nvPr/>
        </p:nvPicPr>
        <p:blipFill>
          <a:blip r:embed="rId2"/>
          <a:stretch>
            <a:fillRect/>
          </a:stretch>
        </p:blipFill>
        <p:spPr>
          <a:xfrm>
            <a:off x="4954408" y="6010924"/>
            <a:ext cx="1883827" cy="548688"/>
          </a:xfrm>
          <a:prstGeom prst="rect">
            <a:avLst/>
          </a:prstGeom>
        </p:spPr>
      </p:pic>
      <p:sp>
        <p:nvSpPr>
          <p:cNvPr id="4" name="Text Placeholder 8">
            <a:extLst>
              <a:ext uri="{FF2B5EF4-FFF2-40B4-BE49-F238E27FC236}">
                <a16:creationId xmlns:a16="http://schemas.microsoft.com/office/drawing/2014/main" id="{6D56264A-B6F0-BBE7-5401-3A12547E4FBE}"/>
              </a:ext>
            </a:extLst>
          </p:cNvPr>
          <p:cNvSpPr txBox="1">
            <a:spLocks/>
          </p:cNvSpPr>
          <p:nvPr/>
        </p:nvSpPr>
        <p:spPr>
          <a:xfrm>
            <a:off x="407367" y="4755265"/>
            <a:ext cx="4810675" cy="999491"/>
          </a:xfrm>
          <a:prstGeom prst="rect">
            <a:avLst/>
          </a:prstGeom>
        </p:spPr>
        <p:txBody>
          <a:bodyPr vert="horz" lIns="91440" tIns="45720" rIns="91440" bIns="45720" rtlCol="0">
            <a:normAutofit fontScale="62500" lnSpcReduction="20000"/>
          </a:bodyPr>
          <a:lstStyle>
            <a:lvl1pPr marL="0" indent="0" algn="l" defTabSz="6858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342900" indent="0" algn="l" defTabSz="685800" rtl="0" eaLnBrk="1" latinLnBrk="0" hangingPunct="1">
              <a:spcBef>
                <a:spcPct val="20000"/>
              </a:spcBef>
              <a:buFont typeface="Arial" panose="020B0604020202020204" pitchFamily="34" charset="0"/>
              <a:buNone/>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GB" dirty="0"/>
              <a:t>J.W. </a:t>
            </a:r>
            <a:r>
              <a:rPr lang="en-GB" dirty="0" err="1"/>
              <a:t>Coenen</a:t>
            </a:r>
            <a:r>
              <a:rPr lang="en-GB" dirty="0"/>
              <a:t> (FZJ), A. Hakola (VTT), K. Schmid (MPG),</a:t>
            </a:r>
          </a:p>
          <a:p>
            <a:r>
              <a:rPr lang="en-GB" dirty="0"/>
              <a:t>A. Kirschner (FZJ), J. </a:t>
            </a:r>
            <a:r>
              <a:rPr lang="en-GB" dirty="0" err="1"/>
              <a:t>Likonen</a:t>
            </a:r>
            <a:r>
              <a:rPr lang="en-GB" dirty="0"/>
              <a:t> (VTT), </a:t>
            </a:r>
            <a:r>
              <a:rPr lang="en-GB" dirty="0" err="1"/>
              <a:t>H.v.Meiden</a:t>
            </a:r>
            <a:r>
              <a:rPr lang="en-GB" dirty="0"/>
              <a:t> (DIFFER)</a:t>
            </a:r>
          </a:p>
          <a:p>
            <a:r>
              <a:rPr lang="en-GB" dirty="0"/>
              <a:t>M. Reinhart (FZJ, PSO) and D. Douai (CEA, CO)</a:t>
            </a:r>
          </a:p>
          <a:p>
            <a:endParaRPr lang="en-GB" dirty="0"/>
          </a:p>
          <a:p>
            <a:endParaRPr lang="en-GB" dirty="0"/>
          </a:p>
        </p:txBody>
      </p:sp>
    </p:spTree>
    <p:extLst>
      <p:ext uri="{BB962C8B-B14F-4D97-AF65-F5344CB8AC3E}">
        <p14:creationId xmlns:p14="http://schemas.microsoft.com/office/powerpoint/2010/main" val="897904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3B335E-B733-3D96-714B-56E981C24F82}"/>
              </a:ext>
            </a:extLst>
          </p:cNvPr>
          <p:cNvSpPr>
            <a:spLocks noGrp="1"/>
          </p:cNvSpPr>
          <p:nvPr>
            <p:ph type="title"/>
          </p:nvPr>
        </p:nvSpPr>
        <p:spPr/>
        <p:txBody>
          <a:bodyPr/>
          <a:lstStyle/>
          <a:p>
            <a:r>
              <a:rPr lang="de-DE" dirty="0"/>
              <a:t>New/</a:t>
            </a:r>
            <a:r>
              <a:rPr lang="de-DE" dirty="0" err="1"/>
              <a:t>updated</a:t>
            </a:r>
            <a:r>
              <a:rPr lang="de-DE" dirty="0"/>
              <a:t> </a:t>
            </a:r>
            <a:r>
              <a:rPr lang="de-DE" dirty="0" err="1"/>
              <a:t>activities</a:t>
            </a:r>
            <a:r>
              <a:rPr lang="de-DE" dirty="0"/>
              <a:t> in 2025: Focus on </a:t>
            </a:r>
            <a:r>
              <a:rPr lang="de-DE" dirty="0" err="1"/>
              <a:t>first</a:t>
            </a:r>
            <a:r>
              <a:rPr lang="de-DE" dirty="0"/>
              <a:t> wall W </a:t>
            </a:r>
            <a:r>
              <a:rPr lang="de-DE" dirty="0" err="1"/>
              <a:t>erosion</a:t>
            </a:r>
            <a:endParaRPr lang="de-DE" dirty="0"/>
          </a:p>
        </p:txBody>
      </p:sp>
      <p:sp>
        <p:nvSpPr>
          <p:cNvPr id="3" name="Inhaltsplatzhalter 2">
            <a:extLst>
              <a:ext uri="{FF2B5EF4-FFF2-40B4-BE49-F238E27FC236}">
                <a16:creationId xmlns:a16="http://schemas.microsoft.com/office/drawing/2014/main" id="{515ED41B-A296-FFC9-3F85-9A074278F304}"/>
              </a:ext>
            </a:extLst>
          </p:cNvPr>
          <p:cNvSpPr>
            <a:spLocks noGrp="1"/>
          </p:cNvSpPr>
          <p:nvPr>
            <p:ph idx="1"/>
          </p:nvPr>
        </p:nvSpPr>
        <p:spPr>
          <a:xfrm>
            <a:off x="639417" y="840768"/>
            <a:ext cx="11103024" cy="5293332"/>
          </a:xfrm>
        </p:spPr>
        <p:txBody>
          <a:bodyPr>
            <a:normAutofit/>
          </a:bodyPr>
          <a:lstStyle/>
          <a:p>
            <a:pPr>
              <a:buFont typeface="Wingdings" panose="05000000000000000000" pitchFamily="2" charset="2"/>
              <a:buChar char="§"/>
            </a:pPr>
            <a:r>
              <a:rPr lang="en-GB" sz="2800" dirty="0"/>
              <a:t>SP D : Simulation of fluxes to the first wall and W sputtering</a:t>
            </a:r>
          </a:p>
          <a:p>
            <a:pPr lvl="1">
              <a:buFont typeface="Wingdings" panose="05000000000000000000" pitchFamily="2" charset="2"/>
              <a:buChar char="§"/>
            </a:pPr>
            <a:r>
              <a:rPr lang="en-GB" sz="2000" dirty="0"/>
              <a:t>CXN and ion flux composition in simulations for COMPASS-U, AUG, (JET), ITER and DEMO </a:t>
            </a:r>
          </a:p>
          <a:p>
            <a:pPr marL="342900" lvl="1" indent="0">
              <a:buNone/>
            </a:pPr>
            <a:r>
              <a:rPr lang="en-GB" sz="2000" dirty="0"/>
              <a:t>   SOLPS-ITER H-mode plasma simulations (ELM-averaged)</a:t>
            </a:r>
          </a:p>
          <a:p>
            <a:pPr lvl="1">
              <a:buFont typeface="Wingdings" panose="05000000000000000000" pitchFamily="2" charset="2"/>
              <a:buChar char="§"/>
            </a:pPr>
            <a:r>
              <a:rPr lang="en-GB" sz="2000" dirty="0"/>
              <a:t>Poloidal distribution of CXN with energy and angular distribution (universal EIRENE solution)</a:t>
            </a:r>
          </a:p>
          <a:p>
            <a:pPr lvl="1">
              <a:buFont typeface="Wingdings" panose="05000000000000000000" pitchFamily="2" charset="2"/>
              <a:buChar char="§"/>
            </a:pPr>
            <a:r>
              <a:rPr lang="en-GB" sz="2000" dirty="0"/>
              <a:t>Role of inner and outer wall W source variation with change of CXN, D+, impurity ionisation level </a:t>
            </a:r>
          </a:p>
          <a:p>
            <a:pPr lvl="1">
              <a:buFont typeface="Wingdings" panose="05000000000000000000" pitchFamily="2" charset="2"/>
              <a:buChar char="§"/>
            </a:pPr>
            <a:r>
              <a:rPr lang="en-GB" sz="2000" dirty="0"/>
              <a:t>ERO2.0 simulations / WallDYN-3D simulations for AUG, JET, ITER</a:t>
            </a:r>
          </a:p>
          <a:p>
            <a:pPr lvl="1">
              <a:buFont typeface="Wingdings" panose="05000000000000000000" pitchFamily="2" charset="2"/>
              <a:buChar char="§"/>
            </a:pPr>
            <a:r>
              <a:rPr lang="en-GB" sz="2000" dirty="0"/>
              <a:t>Comparison of cases with extended grid to the wall and normal grid to assed far-SOL profiles</a:t>
            </a:r>
          </a:p>
          <a:p>
            <a:pPr>
              <a:buFont typeface="Wingdings" panose="05000000000000000000" pitchFamily="2" charset="2"/>
              <a:buChar char="§"/>
            </a:pPr>
            <a:r>
              <a:rPr lang="en-GB" sz="2600" dirty="0"/>
              <a:t>SP B: Gross and net W erosion at the first wall (manipulators) jointly with WPTE</a:t>
            </a:r>
          </a:p>
          <a:p>
            <a:pPr lvl="1">
              <a:buFont typeface="Wingdings" panose="05000000000000000000" pitchFamily="2" charset="2"/>
              <a:buChar char="§"/>
            </a:pPr>
            <a:r>
              <a:rPr lang="en-GB" sz="2000" dirty="0"/>
              <a:t>Experiments with RIG/ROG variation and light impurity seeding </a:t>
            </a:r>
          </a:p>
          <a:p>
            <a:pPr lvl="1">
              <a:buFont typeface="Wingdings" panose="05000000000000000000" pitchFamily="2" charset="2"/>
              <a:buChar char="§"/>
            </a:pPr>
            <a:r>
              <a:rPr lang="en-GB" sz="2000" dirty="0"/>
              <a:t>Pre- and post characterisation of materials with different sputtering threshold and FIB cuts</a:t>
            </a:r>
          </a:p>
          <a:p>
            <a:pPr lvl="1">
              <a:buFont typeface="Wingdings" panose="05000000000000000000" pitchFamily="2" charset="2"/>
              <a:buChar char="§"/>
            </a:pPr>
            <a:r>
              <a:rPr lang="en-GB" sz="2000" dirty="0"/>
              <a:t>Comparison with PSI-2 plasma experiments</a:t>
            </a:r>
            <a:endParaRPr lang="en-GB" sz="2600" dirty="0"/>
          </a:p>
          <a:p>
            <a:pPr>
              <a:buFont typeface="Symbol" panose="05050102010706020507" pitchFamily="18" charset="2"/>
              <a:buChar char="Þ"/>
            </a:pPr>
            <a:r>
              <a:rPr lang="en-GB" sz="2600" dirty="0"/>
              <a:t>WPTE/PWIE Proposal of dedicated W (and B) migration experiment in AUG at high fluence (2 days identical plasmas)</a:t>
            </a:r>
          </a:p>
          <a:p>
            <a:pPr marL="0" indent="0">
              <a:buNone/>
            </a:pPr>
            <a:endParaRPr lang="en-GB" sz="2000" dirty="0"/>
          </a:p>
          <a:p>
            <a:pPr lvl="1">
              <a:buFont typeface="Wingdings" panose="05000000000000000000" pitchFamily="2" charset="2"/>
              <a:buChar char="§"/>
            </a:pPr>
            <a:endParaRPr lang="en-GB" sz="2000" dirty="0"/>
          </a:p>
          <a:p>
            <a:pPr lvl="1">
              <a:buFont typeface="Wingdings" panose="05000000000000000000" pitchFamily="2" charset="2"/>
              <a:buChar char="§"/>
            </a:pPr>
            <a:endParaRPr lang="en-GB" sz="2000" dirty="0"/>
          </a:p>
        </p:txBody>
      </p:sp>
      <p:sp>
        <p:nvSpPr>
          <p:cNvPr id="5" name="Foliennummernplatzhalter 4">
            <a:extLst>
              <a:ext uri="{FF2B5EF4-FFF2-40B4-BE49-F238E27FC236}">
                <a16:creationId xmlns:a16="http://schemas.microsoft.com/office/drawing/2014/main" id="{33823313-0920-D62A-3439-772285685CC9}"/>
              </a:ext>
            </a:extLst>
          </p:cNvPr>
          <p:cNvSpPr>
            <a:spLocks noGrp="1"/>
          </p:cNvSpPr>
          <p:nvPr>
            <p:ph type="sldNum" sz="quarter" idx="12"/>
          </p:nvPr>
        </p:nvSpPr>
        <p:spPr/>
        <p:txBody>
          <a:bodyPr/>
          <a:lstStyle/>
          <a:p>
            <a:fld id="{6A6D9FA1-99C7-4910-8E32-B85D378B0060}" type="slidenum">
              <a:rPr lang="en-GB" smtClean="0">
                <a:solidFill>
                  <a:prstClr val="white"/>
                </a:solidFill>
              </a:rPr>
              <a:pPr/>
              <a:t>10</a:t>
            </a:fld>
            <a:endParaRPr lang="en-GB" dirty="0">
              <a:solidFill>
                <a:prstClr val="white"/>
              </a:solidFill>
            </a:endParaRPr>
          </a:p>
        </p:txBody>
      </p:sp>
      <p:sp>
        <p:nvSpPr>
          <p:cNvPr id="6" name="Footer Placeholder 3">
            <a:extLst>
              <a:ext uri="{FF2B5EF4-FFF2-40B4-BE49-F238E27FC236}">
                <a16:creationId xmlns:a16="http://schemas.microsoft.com/office/drawing/2014/main" id="{8CC33378-E3DF-2DE4-8C15-05F3E13CAAC6}"/>
              </a:ext>
            </a:extLst>
          </p:cNvPr>
          <p:cNvSpPr>
            <a:spLocks noGrp="1"/>
          </p:cNvSpPr>
          <p:nvPr>
            <p:ph type="ftr" sz="quarter" idx="11"/>
          </p:nvPr>
        </p:nvSpPr>
        <p:spPr>
          <a:xfrm>
            <a:off x="825624" y="6555770"/>
            <a:ext cx="7842126" cy="329614"/>
          </a:xfrm>
          <a:prstGeom prst="rect">
            <a:avLst/>
          </a:prstGeom>
        </p:spPr>
        <p:txBody>
          <a:bodyPr/>
          <a:lstStyle/>
          <a:p>
            <a:r>
              <a:rPr lang="en-GB" dirty="0">
                <a:solidFill>
                  <a:prstClr val="white"/>
                </a:solidFill>
              </a:rPr>
              <a:t>Sebastijan Brezinsek| 2025 AWP Planning Meeting | </a:t>
            </a:r>
            <a:r>
              <a:rPr lang="en-GB" dirty="0" err="1">
                <a:solidFill>
                  <a:prstClr val="white"/>
                </a:solidFill>
              </a:rPr>
              <a:t>Garching</a:t>
            </a:r>
            <a:r>
              <a:rPr lang="en-GB" dirty="0">
                <a:solidFill>
                  <a:prstClr val="white"/>
                </a:solidFill>
              </a:rPr>
              <a:t>  | October 2024</a:t>
            </a:r>
          </a:p>
        </p:txBody>
      </p:sp>
      <p:sp>
        <p:nvSpPr>
          <p:cNvPr id="7" name="Textfeld 6">
            <a:extLst>
              <a:ext uri="{FF2B5EF4-FFF2-40B4-BE49-F238E27FC236}">
                <a16:creationId xmlns:a16="http://schemas.microsoft.com/office/drawing/2014/main" id="{518EA69E-0A57-08FE-FEDC-CE41571D30CC}"/>
              </a:ext>
            </a:extLst>
          </p:cNvPr>
          <p:cNvSpPr txBox="1"/>
          <p:nvPr/>
        </p:nvSpPr>
        <p:spPr>
          <a:xfrm>
            <a:off x="7759700" y="6172200"/>
            <a:ext cx="4573560" cy="369332"/>
          </a:xfrm>
          <a:prstGeom prst="rect">
            <a:avLst/>
          </a:prstGeom>
          <a:noFill/>
        </p:spPr>
        <p:txBody>
          <a:bodyPr wrap="none" rtlCol="0">
            <a:spAutoFit/>
          </a:bodyPr>
          <a:lstStyle/>
          <a:p>
            <a:pPr algn="l"/>
            <a:r>
              <a:rPr lang="de-DE" b="1" dirty="0">
                <a:solidFill>
                  <a:srgbClr val="FF0000"/>
                </a:solidFill>
              </a:rPr>
              <a:t>Joint Meeting WPTE/PWI in Aix in September </a:t>
            </a:r>
          </a:p>
        </p:txBody>
      </p:sp>
    </p:spTree>
    <p:extLst>
      <p:ext uri="{BB962C8B-B14F-4D97-AF65-F5344CB8AC3E}">
        <p14:creationId xmlns:p14="http://schemas.microsoft.com/office/powerpoint/2010/main" val="665182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3B335E-B733-3D96-714B-56E981C24F82}"/>
              </a:ext>
            </a:extLst>
          </p:cNvPr>
          <p:cNvSpPr>
            <a:spLocks noGrp="1"/>
          </p:cNvSpPr>
          <p:nvPr>
            <p:ph type="title"/>
          </p:nvPr>
        </p:nvSpPr>
        <p:spPr>
          <a:xfrm>
            <a:off x="983431" y="192515"/>
            <a:ext cx="10856143" cy="457200"/>
          </a:xfrm>
        </p:spPr>
        <p:txBody>
          <a:bodyPr/>
          <a:lstStyle/>
          <a:p>
            <a:r>
              <a:rPr lang="de-DE" dirty="0"/>
              <a:t>New/</a:t>
            </a:r>
            <a:r>
              <a:rPr lang="de-DE" dirty="0" err="1"/>
              <a:t>updated</a:t>
            </a:r>
            <a:r>
              <a:rPr lang="de-DE" dirty="0"/>
              <a:t> </a:t>
            </a:r>
            <a:r>
              <a:rPr lang="de-DE" dirty="0" err="1"/>
              <a:t>activities</a:t>
            </a:r>
            <a:r>
              <a:rPr lang="de-DE" dirty="0"/>
              <a:t> in 2025: Focus on </a:t>
            </a:r>
            <a:r>
              <a:rPr lang="de-DE" dirty="0" err="1"/>
              <a:t>boronisation</a:t>
            </a:r>
            <a:r>
              <a:rPr lang="de-DE" dirty="0"/>
              <a:t> and </a:t>
            </a:r>
            <a:r>
              <a:rPr lang="de-DE" dirty="0" err="1"/>
              <a:t>retention</a:t>
            </a:r>
            <a:endParaRPr lang="de-DE" dirty="0"/>
          </a:p>
        </p:txBody>
      </p:sp>
      <p:sp>
        <p:nvSpPr>
          <p:cNvPr id="3" name="Inhaltsplatzhalter 2">
            <a:extLst>
              <a:ext uri="{FF2B5EF4-FFF2-40B4-BE49-F238E27FC236}">
                <a16:creationId xmlns:a16="http://schemas.microsoft.com/office/drawing/2014/main" id="{515ED41B-A296-FFC9-3F85-9A074278F304}"/>
              </a:ext>
            </a:extLst>
          </p:cNvPr>
          <p:cNvSpPr>
            <a:spLocks noGrp="1"/>
          </p:cNvSpPr>
          <p:nvPr>
            <p:ph idx="1"/>
          </p:nvPr>
        </p:nvSpPr>
        <p:spPr>
          <a:xfrm>
            <a:off x="554219" y="1515759"/>
            <a:ext cx="6047134" cy="3826482"/>
          </a:xfrm>
        </p:spPr>
        <p:txBody>
          <a:bodyPr>
            <a:normAutofit fontScale="77500" lnSpcReduction="20000"/>
          </a:bodyPr>
          <a:lstStyle/>
          <a:p>
            <a:pPr marL="285750" indent="-285750">
              <a:lnSpc>
                <a:spcPct val="95000"/>
              </a:lnSpc>
              <a:buFont typeface="Wingdings" panose="05000000000000000000" pitchFamily="2" charset="2"/>
              <a:buChar char="§"/>
            </a:pPr>
            <a:r>
              <a:rPr lang="de-DE" sz="3100" dirty="0"/>
              <a:t>SP C+ SP F : </a:t>
            </a:r>
            <a:r>
              <a:rPr lang="en-GB" sz="3100" dirty="0"/>
              <a:t>Database or matrix of artificial B layers for physics studies: stability, fuel content, release as function of temperature, flux ratio</a:t>
            </a:r>
          </a:p>
          <a:p>
            <a:pPr marL="285750" indent="-285750" algn="l">
              <a:lnSpc>
                <a:spcPct val="95000"/>
              </a:lnSpc>
              <a:buFont typeface="Wingdings" panose="05000000000000000000" pitchFamily="2" charset="2"/>
              <a:buChar char="§"/>
            </a:pPr>
            <a:r>
              <a:rPr lang="en-US" sz="3100" dirty="0"/>
              <a:t>Use of TOMAS (upgrade) and new facilities in IAP and labs to create variety of Boron layers</a:t>
            </a:r>
          </a:p>
          <a:p>
            <a:pPr marL="285750" indent="-285750" algn="l">
              <a:lnSpc>
                <a:spcPct val="95000"/>
              </a:lnSpc>
              <a:buFont typeface="Wingdings" panose="05000000000000000000" pitchFamily="2" charset="2"/>
              <a:buChar char="§"/>
            </a:pPr>
            <a:r>
              <a:rPr lang="en-US" sz="3100" dirty="0"/>
              <a:t>Magnetron-sputtering or laser-ablation-induced used as replacement for boronization =&gt; (currently) not  possible</a:t>
            </a:r>
          </a:p>
          <a:p>
            <a:pPr marL="285750" indent="-285750" algn="l">
              <a:lnSpc>
                <a:spcPct val="95000"/>
              </a:lnSpc>
              <a:buFont typeface="Wingdings" panose="05000000000000000000" pitchFamily="2" charset="2"/>
              <a:buChar char="§"/>
            </a:pPr>
            <a:r>
              <a:rPr lang="en-US" sz="3100" dirty="0"/>
              <a:t>Transfer knowledge from Be to B =&gt; need for B database with D content in B layers</a:t>
            </a:r>
          </a:p>
          <a:p>
            <a:pPr marL="285750" indent="-285750" algn="l">
              <a:lnSpc>
                <a:spcPct val="95000"/>
              </a:lnSpc>
              <a:buFont typeface="Wingdings" panose="05000000000000000000" pitchFamily="2" charset="2"/>
              <a:buChar char="§"/>
            </a:pPr>
            <a:endParaRPr lang="en-US" sz="2800" dirty="0"/>
          </a:p>
          <a:p>
            <a:pPr lvl="1">
              <a:buFont typeface="Wingdings" panose="05000000000000000000" pitchFamily="2" charset="2"/>
              <a:buChar char="§"/>
            </a:pPr>
            <a:endParaRPr lang="de-DE" sz="2000" dirty="0"/>
          </a:p>
          <a:p>
            <a:pPr lvl="1">
              <a:buFont typeface="Wingdings" panose="05000000000000000000" pitchFamily="2" charset="2"/>
              <a:buChar char="§"/>
            </a:pPr>
            <a:endParaRPr lang="de-DE" sz="2000" dirty="0"/>
          </a:p>
          <a:p>
            <a:pPr lvl="1">
              <a:buFont typeface="Wingdings" panose="05000000000000000000" pitchFamily="2" charset="2"/>
              <a:buChar char="§"/>
            </a:pPr>
            <a:endParaRPr lang="de-DE" sz="2000" dirty="0"/>
          </a:p>
        </p:txBody>
      </p:sp>
      <p:sp>
        <p:nvSpPr>
          <p:cNvPr id="5" name="Foliennummernplatzhalter 4">
            <a:extLst>
              <a:ext uri="{FF2B5EF4-FFF2-40B4-BE49-F238E27FC236}">
                <a16:creationId xmlns:a16="http://schemas.microsoft.com/office/drawing/2014/main" id="{33823313-0920-D62A-3439-772285685CC9}"/>
              </a:ext>
            </a:extLst>
          </p:cNvPr>
          <p:cNvSpPr>
            <a:spLocks noGrp="1"/>
          </p:cNvSpPr>
          <p:nvPr>
            <p:ph type="sldNum" sz="quarter" idx="12"/>
          </p:nvPr>
        </p:nvSpPr>
        <p:spPr/>
        <p:txBody>
          <a:bodyPr/>
          <a:lstStyle/>
          <a:p>
            <a:fld id="{6A6D9FA1-99C7-4910-8E32-B85D378B0060}" type="slidenum">
              <a:rPr lang="en-GB" smtClean="0">
                <a:solidFill>
                  <a:prstClr val="white"/>
                </a:solidFill>
              </a:rPr>
              <a:pPr/>
              <a:t>11</a:t>
            </a:fld>
            <a:endParaRPr lang="en-GB" dirty="0">
              <a:solidFill>
                <a:prstClr val="white"/>
              </a:solidFill>
            </a:endParaRPr>
          </a:p>
        </p:txBody>
      </p:sp>
      <p:sp>
        <p:nvSpPr>
          <p:cNvPr id="6" name="Footer Placeholder 3">
            <a:extLst>
              <a:ext uri="{FF2B5EF4-FFF2-40B4-BE49-F238E27FC236}">
                <a16:creationId xmlns:a16="http://schemas.microsoft.com/office/drawing/2014/main" id="{D0ACEF80-8802-06F9-D0B8-1DE3F978BA92}"/>
              </a:ext>
            </a:extLst>
          </p:cNvPr>
          <p:cNvSpPr>
            <a:spLocks noGrp="1"/>
          </p:cNvSpPr>
          <p:nvPr>
            <p:ph type="ftr" sz="quarter" idx="11"/>
          </p:nvPr>
        </p:nvSpPr>
        <p:spPr>
          <a:xfrm>
            <a:off x="825624" y="6555770"/>
            <a:ext cx="7842126" cy="329614"/>
          </a:xfrm>
          <a:prstGeom prst="rect">
            <a:avLst/>
          </a:prstGeom>
        </p:spPr>
        <p:txBody>
          <a:bodyPr/>
          <a:lstStyle/>
          <a:p>
            <a:r>
              <a:rPr lang="en-GB" dirty="0">
                <a:solidFill>
                  <a:prstClr val="white"/>
                </a:solidFill>
              </a:rPr>
              <a:t>Sebastijan Brezinsek| 2025 AWP Planning Meeting | </a:t>
            </a:r>
            <a:r>
              <a:rPr lang="en-GB" dirty="0" err="1">
                <a:solidFill>
                  <a:prstClr val="white"/>
                </a:solidFill>
              </a:rPr>
              <a:t>Garching</a:t>
            </a:r>
            <a:r>
              <a:rPr lang="en-GB" dirty="0">
                <a:solidFill>
                  <a:prstClr val="white"/>
                </a:solidFill>
              </a:rPr>
              <a:t>  | October 2024</a:t>
            </a:r>
          </a:p>
        </p:txBody>
      </p:sp>
      <p:pic>
        <p:nvPicPr>
          <p:cNvPr id="7" name="Grafik 6">
            <a:extLst>
              <a:ext uri="{FF2B5EF4-FFF2-40B4-BE49-F238E27FC236}">
                <a16:creationId xmlns:a16="http://schemas.microsoft.com/office/drawing/2014/main" id="{83DC6916-35A3-7F3D-32D5-9908B5C827D7}"/>
              </a:ext>
            </a:extLst>
          </p:cNvPr>
          <p:cNvPicPr>
            <a:picLocks noChangeAspect="1"/>
          </p:cNvPicPr>
          <p:nvPr/>
        </p:nvPicPr>
        <p:blipFill>
          <a:blip r:embed="rId2"/>
          <a:stretch>
            <a:fillRect/>
          </a:stretch>
        </p:blipFill>
        <p:spPr>
          <a:xfrm>
            <a:off x="6843763" y="1389517"/>
            <a:ext cx="3716060" cy="3756896"/>
          </a:xfrm>
          <a:prstGeom prst="rect">
            <a:avLst/>
          </a:prstGeom>
        </p:spPr>
      </p:pic>
      <p:sp>
        <p:nvSpPr>
          <p:cNvPr id="8" name="Textfeld 7">
            <a:extLst>
              <a:ext uri="{FF2B5EF4-FFF2-40B4-BE49-F238E27FC236}">
                <a16:creationId xmlns:a16="http://schemas.microsoft.com/office/drawing/2014/main" id="{8581A2C3-6F95-DE63-4C49-AB37ED08EBC3}"/>
              </a:ext>
            </a:extLst>
          </p:cNvPr>
          <p:cNvSpPr txBox="1"/>
          <p:nvPr/>
        </p:nvSpPr>
        <p:spPr>
          <a:xfrm>
            <a:off x="10435208" y="4736778"/>
            <a:ext cx="1202573" cy="400110"/>
          </a:xfrm>
          <a:prstGeom prst="rect">
            <a:avLst/>
          </a:prstGeom>
          <a:noFill/>
        </p:spPr>
        <p:txBody>
          <a:bodyPr wrap="none" rtlCol="0">
            <a:spAutoFit/>
          </a:bodyPr>
          <a:lstStyle/>
          <a:p>
            <a:pPr algn="l"/>
            <a:r>
              <a:rPr lang="de-DE" sz="1000" b="1" dirty="0"/>
              <a:t>Y. </a:t>
            </a:r>
            <a:r>
              <a:rPr lang="de-DE" sz="1000" b="1" dirty="0" err="1"/>
              <a:t>Gasparyan</a:t>
            </a:r>
            <a:r>
              <a:rPr lang="de-DE" sz="1000" b="1" dirty="0"/>
              <a:t> et al. </a:t>
            </a:r>
          </a:p>
          <a:p>
            <a:pPr algn="l"/>
            <a:r>
              <a:rPr lang="de-DE" sz="1000" b="1" dirty="0"/>
              <a:t>ITPA 2024</a:t>
            </a:r>
          </a:p>
        </p:txBody>
      </p:sp>
      <p:sp>
        <p:nvSpPr>
          <p:cNvPr id="11" name="Textfeld 10">
            <a:extLst>
              <a:ext uri="{FF2B5EF4-FFF2-40B4-BE49-F238E27FC236}">
                <a16:creationId xmlns:a16="http://schemas.microsoft.com/office/drawing/2014/main" id="{200D0AC1-BF3F-0255-EF29-C679EB3706B5}"/>
              </a:ext>
            </a:extLst>
          </p:cNvPr>
          <p:cNvSpPr txBox="1"/>
          <p:nvPr/>
        </p:nvSpPr>
        <p:spPr>
          <a:xfrm>
            <a:off x="7759700" y="6134100"/>
            <a:ext cx="4573560" cy="369332"/>
          </a:xfrm>
          <a:prstGeom prst="rect">
            <a:avLst/>
          </a:prstGeom>
          <a:noFill/>
        </p:spPr>
        <p:txBody>
          <a:bodyPr wrap="none" rtlCol="0">
            <a:spAutoFit/>
          </a:bodyPr>
          <a:lstStyle/>
          <a:p>
            <a:pPr algn="l"/>
            <a:r>
              <a:rPr lang="de-DE" b="1" dirty="0">
                <a:solidFill>
                  <a:srgbClr val="FF0000"/>
                </a:solidFill>
              </a:rPr>
              <a:t>Joint Meeting WPTE/PWI in Aix in September </a:t>
            </a:r>
          </a:p>
        </p:txBody>
      </p:sp>
    </p:spTree>
    <p:extLst>
      <p:ext uri="{BB962C8B-B14F-4D97-AF65-F5344CB8AC3E}">
        <p14:creationId xmlns:p14="http://schemas.microsoft.com/office/powerpoint/2010/main" val="67176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F58C15-2750-DCD3-CB64-53C69BF45279}"/>
              </a:ext>
            </a:extLst>
          </p:cNvPr>
          <p:cNvSpPr>
            <a:spLocks noGrp="1"/>
          </p:cNvSpPr>
          <p:nvPr>
            <p:ph type="title"/>
          </p:nvPr>
        </p:nvSpPr>
        <p:spPr/>
        <p:txBody>
          <a:bodyPr/>
          <a:lstStyle/>
          <a:p>
            <a:r>
              <a:rPr lang="de-DE" dirty="0"/>
              <a:t>Status PEX-FZJ Upgrades</a:t>
            </a:r>
          </a:p>
        </p:txBody>
      </p:sp>
      <p:sp>
        <p:nvSpPr>
          <p:cNvPr id="5" name="Foliennummernplatzhalter 4">
            <a:extLst>
              <a:ext uri="{FF2B5EF4-FFF2-40B4-BE49-F238E27FC236}">
                <a16:creationId xmlns:a16="http://schemas.microsoft.com/office/drawing/2014/main" id="{5D39D4E3-D4E1-F87D-48BF-B409E03DC03C}"/>
              </a:ext>
            </a:extLst>
          </p:cNvPr>
          <p:cNvSpPr>
            <a:spLocks noGrp="1"/>
          </p:cNvSpPr>
          <p:nvPr>
            <p:ph type="sldNum" sz="quarter" idx="12"/>
          </p:nvPr>
        </p:nvSpPr>
        <p:spPr/>
        <p:txBody>
          <a:bodyPr/>
          <a:lstStyle/>
          <a:p>
            <a:fld id="{6A6D9FA1-99C7-4910-8E32-B85D378B0060}" type="slidenum">
              <a:rPr lang="en-GB" smtClean="0">
                <a:solidFill>
                  <a:prstClr val="white"/>
                </a:solidFill>
              </a:rPr>
              <a:pPr/>
              <a:t>12</a:t>
            </a:fld>
            <a:endParaRPr lang="en-GB" dirty="0">
              <a:solidFill>
                <a:prstClr val="white"/>
              </a:solidFill>
            </a:endParaRPr>
          </a:p>
        </p:txBody>
      </p:sp>
      <p:sp>
        <p:nvSpPr>
          <p:cNvPr id="6" name="Inhaltsplatzhalter 2">
            <a:extLst>
              <a:ext uri="{FF2B5EF4-FFF2-40B4-BE49-F238E27FC236}">
                <a16:creationId xmlns:a16="http://schemas.microsoft.com/office/drawing/2014/main" id="{1074E861-77DA-4BAF-DDD5-6C2FE1B6E3B0}"/>
              </a:ext>
            </a:extLst>
          </p:cNvPr>
          <p:cNvSpPr>
            <a:spLocks noGrp="1"/>
          </p:cNvSpPr>
          <p:nvPr>
            <p:ph idx="1"/>
          </p:nvPr>
        </p:nvSpPr>
        <p:spPr>
          <a:xfrm>
            <a:off x="212494" y="3398929"/>
            <a:ext cx="11708296" cy="3113360"/>
          </a:xfrm>
        </p:spPr>
        <p:txBody>
          <a:bodyPr>
            <a:normAutofit/>
          </a:bodyPr>
          <a:lstStyle/>
          <a:p>
            <a:pPr>
              <a:buFont typeface="Wingdings" panose="05000000000000000000" pitchFamily="2" charset="2"/>
              <a:buChar char="§"/>
            </a:pPr>
            <a:r>
              <a:rPr lang="en-GB" sz="2200" dirty="0"/>
              <a:t>JULE-PSI device is built and operates in Argon / Hydrogen in FZJ outside of the hot cell</a:t>
            </a:r>
          </a:p>
          <a:p>
            <a:pPr lvl="1">
              <a:buFont typeface="Wingdings" panose="05000000000000000000" pitchFamily="2" charset="2"/>
              <a:buChar char="§"/>
            </a:pPr>
            <a:r>
              <a:rPr lang="en-GB" sz="1600" dirty="0"/>
              <a:t>Deuterium measurements this year with plasma characterisation </a:t>
            </a:r>
          </a:p>
          <a:p>
            <a:pPr lvl="1">
              <a:buFont typeface="Wingdings" panose="05000000000000000000" pitchFamily="2" charset="2"/>
              <a:buChar char="§"/>
            </a:pPr>
            <a:r>
              <a:rPr lang="en-GB" sz="1600" dirty="0"/>
              <a:t>Analysis and simulation of the plasma started (SOLPS-ITER) + EIRENE (alone)</a:t>
            </a:r>
          </a:p>
          <a:p>
            <a:pPr>
              <a:buFont typeface="Wingdings" panose="05000000000000000000" pitchFamily="2" charset="2"/>
              <a:buChar char="§"/>
            </a:pPr>
            <a:r>
              <a:rPr lang="en-GB" sz="2200" dirty="0"/>
              <a:t>JUDITH-3 constructed and operates outside of the hot cell</a:t>
            </a:r>
          </a:p>
          <a:p>
            <a:pPr>
              <a:buFont typeface="Wingdings" panose="05000000000000000000" pitchFamily="2" charset="2"/>
              <a:buChar char="§"/>
            </a:pPr>
            <a:r>
              <a:rPr lang="en-GB" sz="2200" dirty="0"/>
              <a:t>Three required new hot cells are not yet installed due to substantial cost increase Corona/Inflation</a:t>
            </a:r>
          </a:p>
          <a:p>
            <a:pPr>
              <a:buFont typeface="Wingdings" panose="05000000000000000000" pitchFamily="2" charset="2"/>
              <a:buChar char="§"/>
            </a:pPr>
            <a:r>
              <a:rPr lang="en-GB" sz="2200" dirty="0"/>
              <a:t>FZJ director agreed in spring 2024 to pay the additional cost of a few M€ to complete the HML</a:t>
            </a:r>
          </a:p>
          <a:p>
            <a:pPr>
              <a:buFont typeface="Wingdings" panose="05000000000000000000" pitchFamily="2" charset="2"/>
              <a:buChar char="§"/>
            </a:pPr>
            <a:r>
              <a:rPr lang="en-GB" sz="2200" dirty="0"/>
              <a:t>Construction in 2024 and 2025 =&gt; Transfer of facilities in 2025 and 2026 =&gt; Full operation in 2026.</a:t>
            </a:r>
          </a:p>
          <a:p>
            <a:pPr>
              <a:buFont typeface="Wingdings" panose="05000000000000000000" pitchFamily="2" charset="2"/>
              <a:buChar char="§"/>
            </a:pPr>
            <a:r>
              <a:rPr lang="en-GB" sz="2200" dirty="0"/>
              <a:t>Grant deliverable withdrawn. No operation with activated or toxic materials in 2025.=&gt; Shift 2026</a:t>
            </a:r>
          </a:p>
          <a:p>
            <a:pPr lvl="1">
              <a:buFont typeface="Wingdings" panose="05000000000000000000" pitchFamily="2" charset="2"/>
              <a:buChar char="§"/>
            </a:pPr>
            <a:endParaRPr lang="en-GB" sz="2000" dirty="0"/>
          </a:p>
        </p:txBody>
      </p:sp>
      <p:sp>
        <p:nvSpPr>
          <p:cNvPr id="7" name="Inhaltsplatzhalter 2">
            <a:extLst>
              <a:ext uri="{FF2B5EF4-FFF2-40B4-BE49-F238E27FC236}">
                <a16:creationId xmlns:a16="http://schemas.microsoft.com/office/drawing/2014/main" id="{F293795F-BE09-6A7B-7468-7F3C4A015910}"/>
              </a:ext>
            </a:extLst>
          </p:cNvPr>
          <p:cNvSpPr txBox="1">
            <a:spLocks/>
          </p:cNvSpPr>
          <p:nvPr/>
        </p:nvSpPr>
        <p:spPr>
          <a:xfrm>
            <a:off x="152400" y="804323"/>
            <a:ext cx="11806992" cy="2500851"/>
          </a:xfrm>
          <a:prstGeom prst="rect">
            <a:avLst/>
          </a:prstGeom>
        </p:spPr>
        <p:txBody>
          <a:bodyPr vert="horz" lIns="91440" tIns="45720" rIns="91440" bIns="45720" rtlCol="0">
            <a:normAutofit lnSpcReduction="10000"/>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buFont typeface="Wingdings" panose="05000000000000000000" pitchFamily="2" charset="2"/>
              <a:buChar char="§"/>
            </a:pPr>
            <a:r>
              <a:rPr lang="en-GB" dirty="0"/>
              <a:t>PEX-FZJ upgrades include JULE-PSI (plasma) and JUDITH-3 (e-beam) in the hot material laboratory (HML) in FZJ. Controlled area, licensed for activated and toxic materials. </a:t>
            </a:r>
          </a:p>
          <a:p>
            <a:pPr>
              <a:buFont typeface="Wingdings" panose="05000000000000000000" pitchFamily="2" charset="2"/>
              <a:buChar char="§"/>
            </a:pPr>
            <a:r>
              <a:rPr lang="en-GB" dirty="0"/>
              <a:t>FREDIS with LID-QMS analysing JET tiles is installed in the HML.</a:t>
            </a:r>
          </a:p>
          <a:p>
            <a:pPr>
              <a:buFont typeface="Wingdings" panose="05000000000000000000" pitchFamily="2" charset="2"/>
              <a:buChar char="§"/>
            </a:pPr>
            <a:r>
              <a:rPr lang="en-GB" dirty="0"/>
              <a:t>Main plan for JULE-PSI in PWIE when FP9 was set-up for 2024+:</a:t>
            </a:r>
          </a:p>
          <a:p>
            <a:pPr lvl="1">
              <a:buFont typeface="Wingdings" panose="05000000000000000000" pitchFamily="2" charset="2"/>
              <a:buChar char="§"/>
            </a:pPr>
            <a:r>
              <a:rPr lang="en-GB" dirty="0"/>
              <a:t>Study of neutron-damaged materials for DEMO regarding properties, retention, power handling, erosion, etc.</a:t>
            </a:r>
          </a:p>
          <a:p>
            <a:pPr lvl="1">
              <a:buFont typeface="Wingdings" panose="05000000000000000000" pitchFamily="2" charset="2"/>
              <a:buChar char="§"/>
            </a:pPr>
            <a:r>
              <a:rPr lang="en-GB" dirty="0"/>
              <a:t>Study of (damaged) Be materials for ITER – as the only facility running after closure of JET</a:t>
            </a:r>
          </a:p>
          <a:p>
            <a:pPr lvl="1">
              <a:buFont typeface="Wingdings" panose="05000000000000000000" pitchFamily="2" charset="2"/>
              <a:buChar char="§"/>
            </a:pPr>
            <a:r>
              <a:rPr lang="en-GB" dirty="0"/>
              <a:t>Jule-PSI plasma operation with limited tritium amount possible</a:t>
            </a:r>
          </a:p>
          <a:p>
            <a:pPr marL="342900" lvl="1" indent="0">
              <a:buNone/>
            </a:pPr>
            <a:endParaRPr lang="en-GB" dirty="0"/>
          </a:p>
          <a:p>
            <a:pPr marL="342900" lvl="1" indent="0">
              <a:buNone/>
            </a:pPr>
            <a:endParaRPr lang="en-GB" sz="2000" dirty="0"/>
          </a:p>
        </p:txBody>
      </p:sp>
      <p:sp>
        <p:nvSpPr>
          <p:cNvPr id="8" name="Footer Placeholder 3">
            <a:extLst>
              <a:ext uri="{FF2B5EF4-FFF2-40B4-BE49-F238E27FC236}">
                <a16:creationId xmlns:a16="http://schemas.microsoft.com/office/drawing/2014/main" id="{FEF86CB7-0B18-0CE3-B3BF-1050B5C8BCA6}"/>
              </a:ext>
            </a:extLst>
          </p:cNvPr>
          <p:cNvSpPr>
            <a:spLocks noGrp="1"/>
          </p:cNvSpPr>
          <p:nvPr>
            <p:ph type="ftr" sz="quarter" idx="11"/>
          </p:nvPr>
        </p:nvSpPr>
        <p:spPr>
          <a:xfrm>
            <a:off x="825624" y="6555770"/>
            <a:ext cx="7842126" cy="329614"/>
          </a:xfrm>
          <a:prstGeom prst="rect">
            <a:avLst/>
          </a:prstGeom>
        </p:spPr>
        <p:txBody>
          <a:bodyPr/>
          <a:lstStyle/>
          <a:p>
            <a:r>
              <a:rPr lang="en-GB" dirty="0">
                <a:solidFill>
                  <a:prstClr val="white"/>
                </a:solidFill>
              </a:rPr>
              <a:t>Sebastijan Brezinsek| 2025 AWP Planning Meeting | </a:t>
            </a:r>
            <a:r>
              <a:rPr lang="en-GB" dirty="0" err="1">
                <a:solidFill>
                  <a:prstClr val="white"/>
                </a:solidFill>
              </a:rPr>
              <a:t>Garching</a:t>
            </a:r>
            <a:r>
              <a:rPr lang="en-GB" dirty="0">
                <a:solidFill>
                  <a:prstClr val="white"/>
                </a:solidFill>
              </a:rPr>
              <a:t>  | October 2024</a:t>
            </a:r>
          </a:p>
        </p:txBody>
      </p:sp>
    </p:spTree>
    <p:extLst>
      <p:ext uri="{BB962C8B-B14F-4D97-AF65-F5344CB8AC3E}">
        <p14:creationId xmlns:p14="http://schemas.microsoft.com/office/powerpoint/2010/main" val="731653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F58C15-2750-DCD3-CB64-53C69BF45279}"/>
              </a:ext>
            </a:extLst>
          </p:cNvPr>
          <p:cNvSpPr>
            <a:spLocks noGrp="1"/>
          </p:cNvSpPr>
          <p:nvPr>
            <p:ph type="title"/>
          </p:nvPr>
        </p:nvSpPr>
        <p:spPr/>
        <p:txBody>
          <a:bodyPr/>
          <a:lstStyle/>
          <a:p>
            <a:r>
              <a:rPr lang="de-DE" dirty="0"/>
              <a:t>Status PEX-FZJ Upgrades II</a:t>
            </a:r>
          </a:p>
        </p:txBody>
      </p:sp>
      <p:sp>
        <p:nvSpPr>
          <p:cNvPr id="5" name="Foliennummernplatzhalter 4">
            <a:extLst>
              <a:ext uri="{FF2B5EF4-FFF2-40B4-BE49-F238E27FC236}">
                <a16:creationId xmlns:a16="http://schemas.microsoft.com/office/drawing/2014/main" id="{5D39D4E3-D4E1-F87D-48BF-B409E03DC03C}"/>
              </a:ext>
            </a:extLst>
          </p:cNvPr>
          <p:cNvSpPr>
            <a:spLocks noGrp="1"/>
          </p:cNvSpPr>
          <p:nvPr>
            <p:ph type="sldNum" sz="quarter" idx="12"/>
          </p:nvPr>
        </p:nvSpPr>
        <p:spPr/>
        <p:txBody>
          <a:bodyPr/>
          <a:lstStyle/>
          <a:p>
            <a:fld id="{6A6D9FA1-99C7-4910-8E32-B85D378B0060}" type="slidenum">
              <a:rPr lang="en-GB" smtClean="0">
                <a:solidFill>
                  <a:prstClr val="white"/>
                </a:solidFill>
              </a:rPr>
              <a:pPr/>
              <a:t>13</a:t>
            </a:fld>
            <a:endParaRPr lang="en-GB" dirty="0">
              <a:solidFill>
                <a:prstClr val="white"/>
              </a:solidFill>
            </a:endParaRPr>
          </a:p>
        </p:txBody>
      </p:sp>
      <p:sp>
        <p:nvSpPr>
          <p:cNvPr id="7" name="Inhaltsplatzhalter 2">
            <a:extLst>
              <a:ext uri="{FF2B5EF4-FFF2-40B4-BE49-F238E27FC236}">
                <a16:creationId xmlns:a16="http://schemas.microsoft.com/office/drawing/2014/main" id="{F293795F-BE09-6A7B-7468-7F3C4A015910}"/>
              </a:ext>
            </a:extLst>
          </p:cNvPr>
          <p:cNvSpPr txBox="1">
            <a:spLocks/>
          </p:cNvSpPr>
          <p:nvPr/>
        </p:nvSpPr>
        <p:spPr>
          <a:xfrm>
            <a:off x="410819" y="804323"/>
            <a:ext cx="11460339" cy="4758278"/>
          </a:xfrm>
          <a:prstGeom prst="rect">
            <a:avLst/>
          </a:prstGeom>
        </p:spPr>
        <p:txBody>
          <a:bodyPr vert="horz" lIns="91440" tIns="45720" rIns="91440" bIns="45720" rtlCol="0">
            <a:normAutofit lnSpcReduction="10000"/>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buFont typeface="Wingdings" panose="05000000000000000000" pitchFamily="2" charset="2"/>
              <a:buChar char="§"/>
            </a:pPr>
            <a:r>
              <a:rPr lang="en-GB" dirty="0"/>
              <a:t>Situation changed with respect to start of FP9: ITER decision to abandon Be! </a:t>
            </a:r>
          </a:p>
          <a:p>
            <a:pPr>
              <a:buFont typeface="Wingdings" panose="05000000000000000000" pitchFamily="2" charset="2"/>
              <a:buChar char="§"/>
            </a:pPr>
            <a:r>
              <a:rPr lang="en-GB" dirty="0"/>
              <a:t>Focus of PEX-FZJ Upgrades now purely on activated, neutron damaged materials, and tritium</a:t>
            </a:r>
          </a:p>
          <a:p>
            <a:pPr lvl="1">
              <a:buFont typeface="Wingdings" panose="05000000000000000000" pitchFamily="2" charset="2"/>
              <a:buChar char="§"/>
            </a:pPr>
            <a:r>
              <a:rPr lang="en-GB" dirty="0"/>
              <a:t>Neutron-damaged materials from fission application for plasma exposure also delayed (WPMAT) </a:t>
            </a:r>
          </a:p>
          <a:p>
            <a:pPr lvl="1">
              <a:buFont typeface="Wingdings" panose="05000000000000000000" pitchFamily="2" charset="2"/>
              <a:buChar char="§"/>
            </a:pPr>
            <a:r>
              <a:rPr lang="en-GB" dirty="0"/>
              <a:t> Studies with boron in principle possible, but PSI-2 and JUDITH-2 exist and are easier accessible (cheaper)</a:t>
            </a:r>
          </a:p>
          <a:p>
            <a:pPr>
              <a:buFont typeface="Wingdings" panose="05000000000000000000" pitchFamily="2" charset="2"/>
              <a:buChar char="§"/>
            </a:pPr>
            <a:r>
              <a:rPr lang="en-GB" dirty="0"/>
              <a:t>Delay of hot cell has only moderate impact on the mid-term research program</a:t>
            </a:r>
          </a:p>
          <a:p>
            <a:pPr marL="0" indent="0">
              <a:buNone/>
            </a:pPr>
            <a:endParaRPr lang="en-GB" dirty="0"/>
          </a:p>
          <a:p>
            <a:pPr>
              <a:buFont typeface="Wingdings" panose="05000000000000000000" pitchFamily="2" charset="2"/>
              <a:buChar char="§"/>
            </a:pPr>
            <a:r>
              <a:rPr lang="en-GB" dirty="0"/>
              <a:t>Risk of not having PEX Upgrade in time in risk register tabulated: </a:t>
            </a:r>
          </a:p>
          <a:p>
            <a:pPr marL="0" indent="0">
              <a:buNone/>
            </a:pPr>
            <a:r>
              <a:rPr lang="en-GB" dirty="0"/>
              <a:t>    Use other linear plasma facilities if applicable for physics studies</a:t>
            </a:r>
          </a:p>
          <a:p>
            <a:pPr lvl="1">
              <a:buFont typeface="Wingdings" panose="05000000000000000000" pitchFamily="2" charset="2"/>
              <a:buChar char="§"/>
            </a:pPr>
            <a:r>
              <a:rPr lang="en-GB" dirty="0"/>
              <a:t>No other facility for activated, neutron damaged materials, and tritium available =&gt; delay</a:t>
            </a:r>
          </a:p>
          <a:p>
            <a:pPr lvl="1">
              <a:buFont typeface="Wingdings" panose="05000000000000000000" pitchFamily="2" charset="2"/>
              <a:buChar char="§"/>
            </a:pPr>
            <a:r>
              <a:rPr lang="en-GB" dirty="0"/>
              <a:t>Operation with Be not required anymore =&gt; need to study B =&gt; other facilities</a:t>
            </a:r>
          </a:p>
          <a:p>
            <a:pPr>
              <a:buFont typeface="Wingdings" panose="05000000000000000000" pitchFamily="2" charset="2"/>
              <a:buChar char="§"/>
            </a:pPr>
            <a:r>
              <a:rPr lang="en-GB" dirty="0"/>
              <a:t>Note, operation of PSI-2 in the indicative plan for 2025 reduced to half of 2021</a:t>
            </a:r>
          </a:p>
          <a:p>
            <a:pPr marL="342900" lvl="1" indent="0">
              <a:buNone/>
            </a:pPr>
            <a:endParaRPr lang="en-GB" dirty="0"/>
          </a:p>
          <a:p>
            <a:pPr lvl="1">
              <a:buFont typeface="Wingdings" panose="05000000000000000000" pitchFamily="2" charset="2"/>
              <a:buChar char="§"/>
            </a:pPr>
            <a:endParaRPr lang="de-DE" sz="2000" dirty="0"/>
          </a:p>
        </p:txBody>
      </p:sp>
      <p:sp>
        <p:nvSpPr>
          <p:cNvPr id="10" name="Footer Placeholder 3">
            <a:extLst>
              <a:ext uri="{FF2B5EF4-FFF2-40B4-BE49-F238E27FC236}">
                <a16:creationId xmlns:a16="http://schemas.microsoft.com/office/drawing/2014/main" id="{A96D8768-E3E4-02DA-1D28-942E668D8EE2}"/>
              </a:ext>
            </a:extLst>
          </p:cNvPr>
          <p:cNvSpPr>
            <a:spLocks noGrp="1"/>
          </p:cNvSpPr>
          <p:nvPr>
            <p:ph type="ftr" sz="quarter" idx="11"/>
          </p:nvPr>
        </p:nvSpPr>
        <p:spPr>
          <a:xfrm>
            <a:off x="825624" y="6555770"/>
            <a:ext cx="7842126" cy="329614"/>
          </a:xfrm>
          <a:prstGeom prst="rect">
            <a:avLst/>
          </a:prstGeom>
        </p:spPr>
        <p:txBody>
          <a:bodyPr/>
          <a:lstStyle/>
          <a:p>
            <a:r>
              <a:rPr lang="en-GB" dirty="0">
                <a:solidFill>
                  <a:prstClr val="white"/>
                </a:solidFill>
              </a:rPr>
              <a:t>Sebastijan Brezinsek| 2025 AWP Planning Meeting | </a:t>
            </a:r>
            <a:r>
              <a:rPr lang="en-GB" dirty="0" err="1">
                <a:solidFill>
                  <a:prstClr val="white"/>
                </a:solidFill>
              </a:rPr>
              <a:t>Garching</a:t>
            </a:r>
            <a:r>
              <a:rPr lang="en-GB" dirty="0">
                <a:solidFill>
                  <a:prstClr val="white"/>
                </a:solidFill>
              </a:rPr>
              <a:t>  | October 2024</a:t>
            </a:r>
          </a:p>
        </p:txBody>
      </p:sp>
    </p:spTree>
    <p:extLst>
      <p:ext uri="{BB962C8B-B14F-4D97-AF65-F5344CB8AC3E}">
        <p14:creationId xmlns:p14="http://schemas.microsoft.com/office/powerpoint/2010/main" val="176801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F58C15-2750-DCD3-CB64-53C69BF45279}"/>
              </a:ext>
            </a:extLst>
          </p:cNvPr>
          <p:cNvSpPr>
            <a:spLocks noGrp="1"/>
          </p:cNvSpPr>
          <p:nvPr>
            <p:ph type="title"/>
          </p:nvPr>
        </p:nvSpPr>
        <p:spPr>
          <a:xfrm>
            <a:off x="983432" y="192515"/>
            <a:ext cx="10751368" cy="457200"/>
          </a:xfrm>
        </p:spPr>
        <p:txBody>
          <a:bodyPr/>
          <a:lstStyle/>
          <a:p>
            <a:r>
              <a:rPr lang="de-DE" dirty="0"/>
              <a:t>Risk Mitigation Proposal =&gt; </a:t>
            </a:r>
            <a:r>
              <a:rPr lang="de-DE" dirty="0" err="1"/>
              <a:t>Refocus</a:t>
            </a:r>
            <a:r>
              <a:rPr lang="de-DE" dirty="0"/>
              <a:t> on </a:t>
            </a:r>
            <a:r>
              <a:rPr lang="de-DE" dirty="0" err="1"/>
              <a:t>boron</a:t>
            </a:r>
            <a:r>
              <a:rPr lang="de-DE" dirty="0"/>
              <a:t> and WEST-</a:t>
            </a:r>
            <a:r>
              <a:rPr lang="de-DE" dirty="0" err="1"/>
              <a:t>related</a:t>
            </a:r>
            <a:r>
              <a:rPr lang="de-DE" dirty="0"/>
              <a:t> </a:t>
            </a:r>
            <a:r>
              <a:rPr lang="de-DE" dirty="0" err="1"/>
              <a:t>studies</a:t>
            </a:r>
            <a:endParaRPr lang="de-DE" dirty="0"/>
          </a:p>
        </p:txBody>
      </p:sp>
      <p:sp>
        <p:nvSpPr>
          <p:cNvPr id="5" name="Foliennummernplatzhalter 4">
            <a:extLst>
              <a:ext uri="{FF2B5EF4-FFF2-40B4-BE49-F238E27FC236}">
                <a16:creationId xmlns:a16="http://schemas.microsoft.com/office/drawing/2014/main" id="{5D39D4E3-D4E1-F87D-48BF-B409E03DC03C}"/>
              </a:ext>
            </a:extLst>
          </p:cNvPr>
          <p:cNvSpPr>
            <a:spLocks noGrp="1"/>
          </p:cNvSpPr>
          <p:nvPr>
            <p:ph type="sldNum" sz="quarter" idx="12"/>
          </p:nvPr>
        </p:nvSpPr>
        <p:spPr/>
        <p:txBody>
          <a:bodyPr/>
          <a:lstStyle/>
          <a:p>
            <a:fld id="{6A6D9FA1-99C7-4910-8E32-B85D378B0060}" type="slidenum">
              <a:rPr lang="en-GB" smtClean="0">
                <a:solidFill>
                  <a:prstClr val="white"/>
                </a:solidFill>
              </a:rPr>
              <a:pPr/>
              <a:t>14</a:t>
            </a:fld>
            <a:endParaRPr lang="en-GB" dirty="0">
              <a:solidFill>
                <a:prstClr val="white"/>
              </a:solidFill>
            </a:endParaRPr>
          </a:p>
        </p:txBody>
      </p:sp>
      <p:sp>
        <p:nvSpPr>
          <p:cNvPr id="9" name="Inhaltsplatzhalter 2">
            <a:extLst>
              <a:ext uri="{FF2B5EF4-FFF2-40B4-BE49-F238E27FC236}">
                <a16:creationId xmlns:a16="http://schemas.microsoft.com/office/drawing/2014/main" id="{D1ED0B88-51FA-6405-8C5A-5E84175CE373}"/>
              </a:ext>
            </a:extLst>
          </p:cNvPr>
          <p:cNvSpPr txBox="1">
            <a:spLocks/>
          </p:cNvSpPr>
          <p:nvPr/>
        </p:nvSpPr>
        <p:spPr>
          <a:xfrm>
            <a:off x="152399" y="819150"/>
            <a:ext cx="5943601" cy="5846335"/>
          </a:xfrm>
          <a:prstGeom prst="rect">
            <a:avLst/>
          </a:prstGeom>
        </p:spPr>
        <p:txBody>
          <a:bodyPr vert="horz" lIns="91440" tIns="45720" rIns="91440" bIns="45720" rtlCol="0">
            <a:normAutofit fontScale="85000" lnSpcReduction="10000"/>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GB" dirty="0"/>
              <a:t>Proposal to re-use indicative JULE-PSI budget [40 days] for other linear facilities (all 70% funding rate): </a:t>
            </a:r>
          </a:p>
          <a:p>
            <a:pPr>
              <a:buFont typeface="Wingdings" panose="05000000000000000000" pitchFamily="2" charset="2"/>
              <a:buChar char="§"/>
            </a:pPr>
            <a:r>
              <a:rPr lang="en-GB" dirty="0"/>
              <a:t>Increase the experimental days in PSI-2 in 2025 to cover substantial studies on boron layers on boron PWI including in-situ LIBS for fuel retention and fuel removal [add ~45 days =&gt; 90 days]</a:t>
            </a:r>
          </a:p>
          <a:p>
            <a:pPr>
              <a:buFont typeface="Wingdings" panose="05000000000000000000" pitchFamily="2" charset="2"/>
              <a:buChar char="§"/>
            </a:pPr>
            <a:r>
              <a:rPr lang="en-GB" dirty="0"/>
              <a:t>Increase budget of experimental days in UPP in 2025 to include substantial studies on boron PWI including in-operando NRA for fuel retention and removal from layers [add ~30 days =&gt; 40 days]</a:t>
            </a:r>
          </a:p>
          <a:p>
            <a:pPr>
              <a:buFont typeface="Wingdings" panose="05000000000000000000" pitchFamily="2" charset="2"/>
              <a:buChar char="§"/>
            </a:pPr>
            <a:r>
              <a:rPr lang="en-GB" dirty="0"/>
              <a:t>Residual budget for additional MAGNUM days on existing subjects =&gt; priority WEST W simulation [add ~10 days =&gt; 50 days] </a:t>
            </a:r>
          </a:p>
          <a:p>
            <a:pPr>
              <a:buFont typeface="Wingdings" panose="05000000000000000000" pitchFamily="2" charset="2"/>
              <a:buChar char="§"/>
            </a:pPr>
            <a:r>
              <a:rPr lang="en-GB" dirty="0"/>
              <a:t>Additional 100 k€ to be converted to mission under WPPWIE for 2025 (also 70% funding rate). Mission for experiments and associated analysis meetings.</a:t>
            </a:r>
          </a:p>
          <a:p>
            <a:pPr>
              <a:buFont typeface="Symbol" panose="05050102010706020507" pitchFamily="18" charset="2"/>
              <a:buChar char="Þ"/>
            </a:pPr>
            <a:r>
              <a:rPr lang="en-GB" dirty="0">
                <a:solidFill>
                  <a:srgbClr val="00B050"/>
                </a:solidFill>
              </a:rPr>
              <a:t>The increase in experimental days in these machines and mission for exploitation and analysis meeting is fully covered by the indicative „JULE-PSI“ budget</a:t>
            </a:r>
            <a:endParaRPr lang="en-GB" dirty="0">
              <a:solidFill>
                <a:srgbClr val="FF0000"/>
              </a:solidFill>
            </a:endParaRPr>
          </a:p>
          <a:p>
            <a:pPr marL="0" indent="0">
              <a:buNone/>
            </a:pPr>
            <a:endParaRPr lang="de-DE" dirty="0"/>
          </a:p>
          <a:p>
            <a:pPr marL="342900" lvl="1" indent="0">
              <a:buNone/>
            </a:pPr>
            <a:endParaRPr lang="de-DE" dirty="0"/>
          </a:p>
          <a:p>
            <a:pPr lvl="1">
              <a:buFont typeface="Wingdings" panose="05000000000000000000" pitchFamily="2" charset="2"/>
              <a:buChar char="§"/>
            </a:pPr>
            <a:endParaRPr lang="de-DE" sz="2000" dirty="0"/>
          </a:p>
        </p:txBody>
      </p:sp>
      <p:pic>
        <p:nvPicPr>
          <p:cNvPr id="6" name="Grafik 5">
            <a:extLst>
              <a:ext uri="{FF2B5EF4-FFF2-40B4-BE49-F238E27FC236}">
                <a16:creationId xmlns:a16="http://schemas.microsoft.com/office/drawing/2014/main" id="{5602925A-C0B5-08E7-7256-B7AE028C1D59}"/>
              </a:ext>
            </a:extLst>
          </p:cNvPr>
          <p:cNvPicPr>
            <a:picLocks noChangeAspect="1"/>
          </p:cNvPicPr>
          <p:nvPr/>
        </p:nvPicPr>
        <p:blipFill>
          <a:blip r:embed="rId2"/>
          <a:stretch>
            <a:fillRect/>
          </a:stretch>
        </p:blipFill>
        <p:spPr>
          <a:xfrm>
            <a:off x="6228832" y="956886"/>
            <a:ext cx="5810769" cy="4374732"/>
          </a:xfrm>
          <a:prstGeom prst="rect">
            <a:avLst/>
          </a:prstGeom>
        </p:spPr>
      </p:pic>
      <p:sp>
        <p:nvSpPr>
          <p:cNvPr id="10" name="Textfeld 9">
            <a:extLst>
              <a:ext uri="{FF2B5EF4-FFF2-40B4-BE49-F238E27FC236}">
                <a16:creationId xmlns:a16="http://schemas.microsoft.com/office/drawing/2014/main" id="{D2F7AA4D-1341-0E40-B813-559D4ED4F674}"/>
              </a:ext>
            </a:extLst>
          </p:cNvPr>
          <p:cNvSpPr txBox="1"/>
          <p:nvPr/>
        </p:nvSpPr>
        <p:spPr>
          <a:xfrm>
            <a:off x="6345606" y="5414739"/>
            <a:ext cx="5188856" cy="646331"/>
          </a:xfrm>
          <a:prstGeom prst="rect">
            <a:avLst/>
          </a:prstGeom>
          <a:noFill/>
        </p:spPr>
        <p:txBody>
          <a:bodyPr wrap="none" rtlCol="0">
            <a:spAutoFit/>
          </a:bodyPr>
          <a:lstStyle/>
          <a:p>
            <a:pPr algn="l"/>
            <a:r>
              <a:rPr lang="de-DE" b="1" dirty="0" err="1"/>
              <a:t>No</a:t>
            </a:r>
            <a:r>
              <a:rPr lang="de-DE" b="1" dirty="0"/>
              <a:t> </a:t>
            </a:r>
            <a:r>
              <a:rPr lang="de-DE" b="1" dirty="0" err="1"/>
              <a:t>machine</a:t>
            </a:r>
            <a:r>
              <a:rPr lang="de-DE" b="1" dirty="0"/>
              <a:t> </a:t>
            </a:r>
            <a:r>
              <a:rPr lang="de-DE" b="1" dirty="0" err="1"/>
              <a:t>capable</a:t>
            </a:r>
            <a:r>
              <a:rPr lang="de-DE" b="1" dirty="0"/>
              <a:t> </a:t>
            </a:r>
            <a:r>
              <a:rPr lang="de-DE" b="1" dirty="0" err="1"/>
              <a:t>of</a:t>
            </a:r>
            <a:r>
              <a:rPr lang="de-DE" b="1" dirty="0"/>
              <a:t> </a:t>
            </a:r>
            <a:r>
              <a:rPr lang="de-DE" b="1" dirty="0" err="1"/>
              <a:t>boronisation</a:t>
            </a:r>
            <a:r>
              <a:rPr lang="de-DE" b="1" dirty="0"/>
              <a:t> in </a:t>
            </a:r>
            <a:r>
              <a:rPr lang="de-DE" b="1" dirty="0" err="1"/>
              <a:t>the</a:t>
            </a:r>
            <a:r>
              <a:rPr lang="de-DE" b="1" dirty="0"/>
              <a:t> </a:t>
            </a:r>
            <a:r>
              <a:rPr lang="de-DE" b="1" dirty="0" err="1"/>
              <a:t>moment</a:t>
            </a:r>
            <a:r>
              <a:rPr lang="de-DE" b="1" dirty="0"/>
              <a:t>!</a:t>
            </a:r>
          </a:p>
          <a:p>
            <a:pPr algn="l"/>
            <a:r>
              <a:rPr lang="de-DE" b="1" dirty="0"/>
              <a:t>Other </a:t>
            </a:r>
            <a:r>
              <a:rPr lang="de-DE" b="1" dirty="0" err="1"/>
              <a:t>ways</a:t>
            </a:r>
            <a:r>
              <a:rPr lang="de-DE" b="1" dirty="0"/>
              <a:t> to </a:t>
            </a:r>
            <a:r>
              <a:rPr lang="de-DE" b="1" dirty="0" err="1"/>
              <a:t>introduce</a:t>
            </a:r>
            <a:r>
              <a:rPr lang="de-DE" b="1" dirty="0"/>
              <a:t> B </a:t>
            </a:r>
            <a:r>
              <a:rPr lang="de-DE" b="1" dirty="0" err="1"/>
              <a:t>layers</a:t>
            </a:r>
            <a:r>
              <a:rPr lang="de-DE" b="1" dirty="0"/>
              <a:t> </a:t>
            </a:r>
            <a:r>
              <a:rPr lang="de-DE" b="1" dirty="0" err="1"/>
              <a:t>developed</a:t>
            </a:r>
            <a:r>
              <a:rPr lang="de-DE" b="1" dirty="0"/>
              <a:t>!</a:t>
            </a:r>
          </a:p>
        </p:txBody>
      </p:sp>
      <p:sp>
        <p:nvSpPr>
          <p:cNvPr id="11" name="Footer Placeholder 3">
            <a:extLst>
              <a:ext uri="{FF2B5EF4-FFF2-40B4-BE49-F238E27FC236}">
                <a16:creationId xmlns:a16="http://schemas.microsoft.com/office/drawing/2014/main" id="{E08E8A3E-9C73-26C2-FCF3-1546CC68E135}"/>
              </a:ext>
            </a:extLst>
          </p:cNvPr>
          <p:cNvSpPr>
            <a:spLocks noGrp="1"/>
          </p:cNvSpPr>
          <p:nvPr>
            <p:ph type="ftr" sz="quarter" idx="11"/>
          </p:nvPr>
        </p:nvSpPr>
        <p:spPr>
          <a:xfrm>
            <a:off x="825624" y="6555770"/>
            <a:ext cx="7842126" cy="329614"/>
          </a:xfrm>
          <a:prstGeom prst="rect">
            <a:avLst/>
          </a:prstGeom>
        </p:spPr>
        <p:txBody>
          <a:bodyPr/>
          <a:lstStyle/>
          <a:p>
            <a:r>
              <a:rPr lang="en-GB" dirty="0">
                <a:solidFill>
                  <a:prstClr val="white"/>
                </a:solidFill>
              </a:rPr>
              <a:t>Sebastijan Brezinsek| 2025 AWP Planning Meeting | </a:t>
            </a:r>
            <a:r>
              <a:rPr lang="en-GB" dirty="0" err="1">
                <a:solidFill>
                  <a:prstClr val="white"/>
                </a:solidFill>
              </a:rPr>
              <a:t>Garching</a:t>
            </a:r>
            <a:r>
              <a:rPr lang="en-GB" dirty="0">
                <a:solidFill>
                  <a:prstClr val="white"/>
                </a:solidFill>
              </a:rPr>
              <a:t>  | October 2024</a:t>
            </a:r>
          </a:p>
        </p:txBody>
      </p:sp>
    </p:spTree>
    <p:extLst>
      <p:ext uri="{BB962C8B-B14F-4D97-AF65-F5344CB8AC3E}">
        <p14:creationId xmlns:p14="http://schemas.microsoft.com/office/powerpoint/2010/main" val="1439575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B19DF9-0AD5-FF3F-5752-179F1E586D4D}"/>
              </a:ext>
            </a:extLst>
          </p:cNvPr>
          <p:cNvSpPr>
            <a:spLocks noGrp="1"/>
          </p:cNvSpPr>
          <p:nvPr>
            <p:ph type="title"/>
          </p:nvPr>
        </p:nvSpPr>
        <p:spPr/>
        <p:txBody>
          <a:bodyPr/>
          <a:lstStyle/>
          <a:p>
            <a:r>
              <a:rPr lang="de-DE" dirty="0" err="1"/>
              <a:t>Boron-realted</a:t>
            </a:r>
            <a:r>
              <a:rPr lang="de-DE" dirty="0"/>
              <a:t> </a:t>
            </a:r>
            <a:r>
              <a:rPr lang="de-DE" dirty="0" err="1"/>
              <a:t>fuel</a:t>
            </a:r>
            <a:r>
              <a:rPr lang="de-DE" dirty="0"/>
              <a:t> </a:t>
            </a:r>
            <a:r>
              <a:rPr lang="de-DE" dirty="0" err="1"/>
              <a:t>retention</a:t>
            </a:r>
            <a:r>
              <a:rPr lang="de-DE" dirty="0"/>
              <a:t> and </a:t>
            </a:r>
            <a:r>
              <a:rPr lang="de-DE" dirty="0" err="1"/>
              <a:t>recovery</a:t>
            </a:r>
            <a:r>
              <a:rPr lang="de-DE" dirty="0"/>
              <a:t> </a:t>
            </a:r>
            <a:r>
              <a:rPr lang="de-DE" dirty="0" err="1"/>
              <a:t>studies</a:t>
            </a:r>
            <a:endParaRPr lang="de-DE" dirty="0"/>
          </a:p>
        </p:txBody>
      </p:sp>
      <p:sp>
        <p:nvSpPr>
          <p:cNvPr id="5" name="Foliennummernplatzhalter 4">
            <a:extLst>
              <a:ext uri="{FF2B5EF4-FFF2-40B4-BE49-F238E27FC236}">
                <a16:creationId xmlns:a16="http://schemas.microsoft.com/office/drawing/2014/main" id="{31F2A8E7-8A70-8506-3AB8-5A039FE88A4B}"/>
              </a:ext>
            </a:extLst>
          </p:cNvPr>
          <p:cNvSpPr>
            <a:spLocks noGrp="1"/>
          </p:cNvSpPr>
          <p:nvPr>
            <p:ph type="sldNum" sz="quarter" idx="12"/>
          </p:nvPr>
        </p:nvSpPr>
        <p:spPr/>
        <p:txBody>
          <a:bodyPr/>
          <a:lstStyle/>
          <a:p>
            <a:fld id="{6A6D9FA1-99C7-4910-8E32-B85D378B0060}" type="slidenum">
              <a:rPr lang="en-GB" smtClean="0">
                <a:solidFill>
                  <a:prstClr val="white"/>
                </a:solidFill>
              </a:rPr>
              <a:pPr/>
              <a:t>15</a:t>
            </a:fld>
            <a:endParaRPr lang="en-GB" dirty="0">
              <a:solidFill>
                <a:prstClr val="white"/>
              </a:solidFill>
            </a:endParaRPr>
          </a:p>
        </p:txBody>
      </p:sp>
      <p:sp>
        <p:nvSpPr>
          <p:cNvPr id="9" name="Textfeld 8">
            <a:extLst>
              <a:ext uri="{FF2B5EF4-FFF2-40B4-BE49-F238E27FC236}">
                <a16:creationId xmlns:a16="http://schemas.microsoft.com/office/drawing/2014/main" id="{E8BF1993-91BB-CF83-62DE-BC5B0CF06529}"/>
              </a:ext>
            </a:extLst>
          </p:cNvPr>
          <p:cNvSpPr txBox="1"/>
          <p:nvPr/>
        </p:nvSpPr>
        <p:spPr>
          <a:xfrm>
            <a:off x="360040" y="895244"/>
            <a:ext cx="4232014" cy="1188787"/>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algn="l">
              <a:lnSpc>
                <a:spcPct val="95000"/>
              </a:lnSpc>
            </a:pPr>
            <a:r>
              <a:rPr lang="en-US" sz="1500" dirty="0"/>
              <a:t>SP C + SP F + SP X  (in-vacuo)</a:t>
            </a:r>
          </a:p>
          <a:p>
            <a:pPr marL="285750" indent="-285750" algn="l">
              <a:lnSpc>
                <a:spcPct val="95000"/>
              </a:lnSpc>
              <a:buFont typeface="Wingdings" panose="05000000000000000000" pitchFamily="2" charset="2"/>
              <a:buChar char="§"/>
            </a:pPr>
            <a:r>
              <a:rPr lang="en-US" sz="1500" dirty="0"/>
              <a:t>Fuel retention and release properties of B layers exposed to fuel species and build with fuel </a:t>
            </a:r>
          </a:p>
          <a:p>
            <a:pPr marL="285750" indent="-285750" algn="l">
              <a:lnSpc>
                <a:spcPct val="95000"/>
              </a:lnSpc>
              <a:buFont typeface="Wingdings" panose="05000000000000000000" pitchFamily="2" charset="2"/>
              <a:buChar char="§"/>
            </a:pPr>
            <a:r>
              <a:rPr lang="en-US" sz="1500" dirty="0"/>
              <a:t>Simulation related to fuel trapping and release</a:t>
            </a:r>
          </a:p>
          <a:p>
            <a:pPr marL="285750" indent="-285750" algn="l">
              <a:lnSpc>
                <a:spcPct val="95000"/>
              </a:lnSpc>
              <a:buFont typeface="Wingdings" panose="05000000000000000000" pitchFamily="2" charset="2"/>
              <a:buChar char="§"/>
            </a:pPr>
            <a:r>
              <a:rPr lang="en-US" sz="1500" dirty="0"/>
              <a:t>Ion-damage W material studies</a:t>
            </a:r>
          </a:p>
        </p:txBody>
      </p:sp>
      <p:sp>
        <p:nvSpPr>
          <p:cNvPr id="15" name="Textfeld 14">
            <a:extLst>
              <a:ext uri="{FF2B5EF4-FFF2-40B4-BE49-F238E27FC236}">
                <a16:creationId xmlns:a16="http://schemas.microsoft.com/office/drawing/2014/main" id="{2ADFF0C1-38A5-6B6A-A557-44017DD4C602}"/>
              </a:ext>
            </a:extLst>
          </p:cNvPr>
          <p:cNvSpPr txBox="1"/>
          <p:nvPr/>
        </p:nvSpPr>
        <p:spPr>
          <a:xfrm>
            <a:off x="520532" y="5157838"/>
            <a:ext cx="5062972" cy="750205"/>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marL="285750" indent="-285750" algn="l">
              <a:lnSpc>
                <a:spcPct val="95000"/>
              </a:lnSpc>
              <a:buFont typeface="Wingdings" panose="05000000000000000000" pitchFamily="2" charset="2"/>
              <a:buChar char="§"/>
            </a:pPr>
            <a:r>
              <a:rPr lang="en-US" sz="1500" dirty="0">
                <a:solidFill>
                  <a:srgbClr val="FF0000"/>
                </a:solidFill>
              </a:rPr>
              <a:t>In-situ deuterium content measurement by in-operando LIBS (PSI-2) or in-operando NRA (UPP) in 2025 foreseen </a:t>
            </a:r>
            <a:r>
              <a:rPr lang="en-US" sz="1500" dirty="0"/>
              <a:t>without breaking vacuum and controlled B+D interaction</a:t>
            </a:r>
          </a:p>
        </p:txBody>
      </p:sp>
      <p:pic>
        <p:nvPicPr>
          <p:cNvPr id="17" name="Grafik 16">
            <a:extLst>
              <a:ext uri="{FF2B5EF4-FFF2-40B4-BE49-F238E27FC236}">
                <a16:creationId xmlns:a16="http://schemas.microsoft.com/office/drawing/2014/main" id="{B0C3CDE5-C0AF-6079-4296-9D41A0C3B57C}"/>
              </a:ext>
            </a:extLst>
          </p:cNvPr>
          <p:cNvPicPr>
            <a:picLocks noChangeAspect="1"/>
          </p:cNvPicPr>
          <p:nvPr/>
        </p:nvPicPr>
        <p:blipFill>
          <a:blip r:embed="rId2"/>
          <a:stretch>
            <a:fillRect/>
          </a:stretch>
        </p:blipFill>
        <p:spPr>
          <a:xfrm>
            <a:off x="360040" y="2190976"/>
            <a:ext cx="5585531" cy="2518965"/>
          </a:xfrm>
          <a:prstGeom prst="rect">
            <a:avLst/>
          </a:prstGeom>
        </p:spPr>
      </p:pic>
      <p:sp>
        <p:nvSpPr>
          <p:cNvPr id="18" name="Textfeld 17">
            <a:extLst>
              <a:ext uri="{FF2B5EF4-FFF2-40B4-BE49-F238E27FC236}">
                <a16:creationId xmlns:a16="http://schemas.microsoft.com/office/drawing/2014/main" id="{9C713166-6C0E-2C52-4BE7-9A974205423A}"/>
              </a:ext>
            </a:extLst>
          </p:cNvPr>
          <p:cNvSpPr txBox="1"/>
          <p:nvPr/>
        </p:nvSpPr>
        <p:spPr>
          <a:xfrm>
            <a:off x="520532" y="4301732"/>
            <a:ext cx="1112805" cy="400110"/>
          </a:xfrm>
          <a:prstGeom prst="rect">
            <a:avLst/>
          </a:prstGeom>
          <a:noFill/>
        </p:spPr>
        <p:txBody>
          <a:bodyPr wrap="none" rtlCol="0">
            <a:spAutoFit/>
          </a:bodyPr>
          <a:lstStyle/>
          <a:p>
            <a:pPr algn="l"/>
            <a:r>
              <a:rPr lang="de-DE" sz="1000" b="1" dirty="0"/>
              <a:t>H. van </a:t>
            </a:r>
            <a:r>
              <a:rPr lang="de-DE" sz="1000" b="1" dirty="0" err="1"/>
              <a:t>Eeck</a:t>
            </a:r>
            <a:r>
              <a:rPr lang="de-DE" sz="1000" b="1" dirty="0"/>
              <a:t> et al. </a:t>
            </a:r>
          </a:p>
          <a:p>
            <a:pPr algn="l"/>
            <a:r>
              <a:rPr lang="de-DE" sz="1000" b="1" dirty="0"/>
              <a:t>DIFFER</a:t>
            </a:r>
          </a:p>
        </p:txBody>
      </p:sp>
      <p:sp>
        <p:nvSpPr>
          <p:cNvPr id="3" name="Footer Placeholder 3">
            <a:extLst>
              <a:ext uri="{FF2B5EF4-FFF2-40B4-BE49-F238E27FC236}">
                <a16:creationId xmlns:a16="http://schemas.microsoft.com/office/drawing/2014/main" id="{78BBEB13-0E0D-3050-A27F-C4D12939F6F8}"/>
              </a:ext>
            </a:extLst>
          </p:cNvPr>
          <p:cNvSpPr>
            <a:spLocks noGrp="1"/>
          </p:cNvSpPr>
          <p:nvPr>
            <p:ph type="ftr" sz="quarter" idx="11"/>
          </p:nvPr>
        </p:nvSpPr>
        <p:spPr>
          <a:xfrm>
            <a:off x="825624" y="6555770"/>
            <a:ext cx="7842126" cy="329614"/>
          </a:xfrm>
          <a:prstGeom prst="rect">
            <a:avLst/>
          </a:prstGeom>
        </p:spPr>
        <p:txBody>
          <a:bodyPr/>
          <a:lstStyle/>
          <a:p>
            <a:r>
              <a:rPr lang="en-GB" dirty="0">
                <a:solidFill>
                  <a:prstClr val="white"/>
                </a:solidFill>
              </a:rPr>
              <a:t>Sebastijan Brezinsek| 2025 AWP Planning Meeting | </a:t>
            </a:r>
            <a:r>
              <a:rPr lang="en-GB" dirty="0" err="1">
                <a:solidFill>
                  <a:prstClr val="white"/>
                </a:solidFill>
              </a:rPr>
              <a:t>Garching</a:t>
            </a:r>
            <a:r>
              <a:rPr lang="en-GB" dirty="0">
                <a:solidFill>
                  <a:prstClr val="white"/>
                </a:solidFill>
              </a:rPr>
              <a:t>  | October 2024</a:t>
            </a:r>
          </a:p>
        </p:txBody>
      </p:sp>
      <p:sp>
        <p:nvSpPr>
          <p:cNvPr id="6" name="Textfeld 5">
            <a:extLst>
              <a:ext uri="{FF2B5EF4-FFF2-40B4-BE49-F238E27FC236}">
                <a16:creationId xmlns:a16="http://schemas.microsoft.com/office/drawing/2014/main" id="{FFD020A3-7E17-718A-7609-BDB381C63C2C}"/>
              </a:ext>
            </a:extLst>
          </p:cNvPr>
          <p:cNvSpPr txBox="1"/>
          <p:nvPr/>
        </p:nvSpPr>
        <p:spPr>
          <a:xfrm>
            <a:off x="6483182" y="5873800"/>
            <a:ext cx="5188286" cy="530915"/>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marL="285750" indent="-285750" algn="l">
              <a:lnSpc>
                <a:spcPct val="95000"/>
              </a:lnSpc>
              <a:buFont typeface="Wingdings" panose="05000000000000000000" pitchFamily="2" charset="2"/>
              <a:buChar char="§"/>
            </a:pPr>
            <a:r>
              <a:rPr lang="en-US" sz="1500" dirty="0"/>
              <a:t>Challenge is high erosion rate of B during plasma loading even with D …  needs B erosion and D retention studies</a:t>
            </a:r>
          </a:p>
        </p:txBody>
      </p:sp>
      <p:sp>
        <p:nvSpPr>
          <p:cNvPr id="12" name="Textfeld 11">
            <a:extLst>
              <a:ext uri="{FF2B5EF4-FFF2-40B4-BE49-F238E27FC236}">
                <a16:creationId xmlns:a16="http://schemas.microsoft.com/office/drawing/2014/main" id="{982DF3DB-1E1A-7DEC-C9F2-27C45990D372}"/>
              </a:ext>
            </a:extLst>
          </p:cNvPr>
          <p:cNvSpPr txBox="1"/>
          <p:nvPr/>
        </p:nvSpPr>
        <p:spPr>
          <a:xfrm>
            <a:off x="7018015" y="922338"/>
            <a:ext cx="4232014" cy="1188787"/>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algn="l">
              <a:lnSpc>
                <a:spcPct val="95000"/>
              </a:lnSpc>
            </a:pPr>
            <a:r>
              <a:rPr lang="en-US" sz="1500" dirty="0"/>
              <a:t>SP C + SP F + SP X (</a:t>
            </a:r>
            <a:r>
              <a:rPr lang="en-US" sz="1500" dirty="0" err="1"/>
              <a:t>i</a:t>
            </a:r>
            <a:r>
              <a:rPr lang="en-US" sz="1500" dirty="0"/>
              <a:t>-operando</a:t>
            </a:r>
          </a:p>
          <a:p>
            <a:pPr marL="285750" indent="-285750" algn="l">
              <a:lnSpc>
                <a:spcPct val="95000"/>
              </a:lnSpc>
              <a:buFont typeface="Wingdings" panose="05000000000000000000" pitchFamily="2" charset="2"/>
              <a:buChar char="§"/>
            </a:pPr>
            <a:r>
              <a:rPr lang="en-US" sz="1500" dirty="0"/>
              <a:t>Fuel retention and release properties of B layers exposed to fuel species and build with fuel </a:t>
            </a:r>
          </a:p>
          <a:p>
            <a:pPr marL="285750" indent="-285750" algn="l">
              <a:lnSpc>
                <a:spcPct val="95000"/>
              </a:lnSpc>
              <a:buFont typeface="Wingdings" panose="05000000000000000000" pitchFamily="2" charset="2"/>
              <a:buChar char="§"/>
            </a:pPr>
            <a:r>
              <a:rPr lang="en-US" sz="1500" dirty="0"/>
              <a:t>Simulation related to fuel trapping and release</a:t>
            </a:r>
          </a:p>
          <a:p>
            <a:pPr marL="285750" indent="-285750" algn="l">
              <a:lnSpc>
                <a:spcPct val="95000"/>
              </a:lnSpc>
              <a:buFont typeface="Wingdings" panose="05000000000000000000" pitchFamily="2" charset="2"/>
              <a:buChar char="§"/>
            </a:pPr>
            <a:r>
              <a:rPr lang="en-US" sz="1500" dirty="0"/>
              <a:t>Recycling-studies on surface</a:t>
            </a:r>
          </a:p>
        </p:txBody>
      </p:sp>
      <p:pic>
        <p:nvPicPr>
          <p:cNvPr id="14" name="Grafik 13">
            <a:extLst>
              <a:ext uri="{FF2B5EF4-FFF2-40B4-BE49-F238E27FC236}">
                <a16:creationId xmlns:a16="http://schemas.microsoft.com/office/drawing/2014/main" id="{99609F48-4516-6D25-66FF-44ACD8BE9877}"/>
              </a:ext>
            </a:extLst>
          </p:cNvPr>
          <p:cNvPicPr>
            <a:picLocks noChangeAspect="1"/>
          </p:cNvPicPr>
          <p:nvPr/>
        </p:nvPicPr>
        <p:blipFill>
          <a:blip r:embed="rId3"/>
          <a:stretch>
            <a:fillRect/>
          </a:stretch>
        </p:blipFill>
        <p:spPr>
          <a:xfrm>
            <a:off x="6902399" y="2244952"/>
            <a:ext cx="4385258" cy="3493710"/>
          </a:xfrm>
          <a:prstGeom prst="rect">
            <a:avLst/>
          </a:prstGeom>
        </p:spPr>
      </p:pic>
    </p:spTree>
    <p:extLst>
      <p:ext uri="{BB962C8B-B14F-4D97-AF65-F5344CB8AC3E}">
        <p14:creationId xmlns:p14="http://schemas.microsoft.com/office/powerpoint/2010/main" val="3663115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5432E6-1DD8-A4C0-6529-F7B6020DD2F0}"/>
              </a:ext>
            </a:extLst>
          </p:cNvPr>
          <p:cNvSpPr>
            <a:spLocks noGrp="1"/>
          </p:cNvSpPr>
          <p:nvPr>
            <p:ph type="title"/>
          </p:nvPr>
        </p:nvSpPr>
        <p:spPr>
          <a:xfrm>
            <a:off x="983431" y="192515"/>
            <a:ext cx="10956253" cy="457200"/>
          </a:xfrm>
        </p:spPr>
        <p:txBody>
          <a:bodyPr/>
          <a:lstStyle/>
          <a:p>
            <a:r>
              <a:rPr lang="en-GB" dirty="0"/>
              <a:t>Examples: Development of LIBS to measure thin B layers (&gt;5 nm) in 2024</a:t>
            </a:r>
          </a:p>
        </p:txBody>
      </p:sp>
      <p:sp>
        <p:nvSpPr>
          <p:cNvPr id="5" name="Foliennummernplatzhalter 4">
            <a:extLst>
              <a:ext uri="{FF2B5EF4-FFF2-40B4-BE49-F238E27FC236}">
                <a16:creationId xmlns:a16="http://schemas.microsoft.com/office/drawing/2014/main" id="{44A57F14-2044-0AB3-2D6A-5C84818B625A}"/>
              </a:ext>
            </a:extLst>
          </p:cNvPr>
          <p:cNvSpPr>
            <a:spLocks noGrp="1"/>
          </p:cNvSpPr>
          <p:nvPr>
            <p:ph type="sldNum" sz="quarter" idx="12"/>
          </p:nvPr>
        </p:nvSpPr>
        <p:spPr/>
        <p:txBody>
          <a:bodyPr/>
          <a:lstStyle/>
          <a:p>
            <a:fld id="{6A6D9FA1-99C7-4910-8E32-B85D378B0060}" type="slidenum">
              <a:rPr lang="en-GB" smtClean="0">
                <a:solidFill>
                  <a:prstClr val="white"/>
                </a:solidFill>
              </a:rPr>
              <a:pPr/>
              <a:t>16</a:t>
            </a:fld>
            <a:endParaRPr lang="en-GB" dirty="0">
              <a:solidFill>
                <a:prstClr val="white"/>
              </a:solidFill>
            </a:endParaRPr>
          </a:p>
        </p:txBody>
      </p:sp>
      <p:pic>
        <p:nvPicPr>
          <p:cNvPr id="6" name="Grafik 5">
            <a:extLst>
              <a:ext uri="{FF2B5EF4-FFF2-40B4-BE49-F238E27FC236}">
                <a16:creationId xmlns:a16="http://schemas.microsoft.com/office/drawing/2014/main" id="{B76E57A1-BF06-6635-A0B9-75833FEAB20D}"/>
              </a:ext>
            </a:extLst>
          </p:cNvPr>
          <p:cNvPicPr>
            <a:picLocks noChangeAspect="1"/>
          </p:cNvPicPr>
          <p:nvPr/>
        </p:nvPicPr>
        <p:blipFill>
          <a:blip r:embed="rId2"/>
          <a:stretch>
            <a:fillRect/>
          </a:stretch>
        </p:blipFill>
        <p:spPr>
          <a:xfrm>
            <a:off x="441919" y="1826946"/>
            <a:ext cx="4471347" cy="3389736"/>
          </a:xfrm>
          <a:prstGeom prst="rect">
            <a:avLst/>
          </a:prstGeom>
        </p:spPr>
      </p:pic>
      <p:pic>
        <p:nvPicPr>
          <p:cNvPr id="7" name="Grafik 6">
            <a:extLst>
              <a:ext uri="{FF2B5EF4-FFF2-40B4-BE49-F238E27FC236}">
                <a16:creationId xmlns:a16="http://schemas.microsoft.com/office/drawing/2014/main" id="{BBB73BB1-4B5E-59DB-7E41-66041E7BC2DD}"/>
              </a:ext>
            </a:extLst>
          </p:cNvPr>
          <p:cNvPicPr>
            <a:picLocks noChangeAspect="1"/>
          </p:cNvPicPr>
          <p:nvPr/>
        </p:nvPicPr>
        <p:blipFill>
          <a:blip r:embed="rId3"/>
          <a:srcRect l="47534" t="-1" b="49227"/>
          <a:stretch/>
        </p:blipFill>
        <p:spPr>
          <a:xfrm>
            <a:off x="5373110" y="892691"/>
            <a:ext cx="3242247" cy="2536309"/>
          </a:xfrm>
          <a:prstGeom prst="rect">
            <a:avLst/>
          </a:prstGeom>
        </p:spPr>
      </p:pic>
      <p:pic>
        <p:nvPicPr>
          <p:cNvPr id="8" name="Grafik 7">
            <a:extLst>
              <a:ext uri="{FF2B5EF4-FFF2-40B4-BE49-F238E27FC236}">
                <a16:creationId xmlns:a16="http://schemas.microsoft.com/office/drawing/2014/main" id="{9759A72D-2B8C-3F69-7BA3-258D8F673BA9}"/>
              </a:ext>
            </a:extLst>
          </p:cNvPr>
          <p:cNvPicPr>
            <a:picLocks noChangeAspect="1"/>
          </p:cNvPicPr>
          <p:nvPr/>
        </p:nvPicPr>
        <p:blipFill>
          <a:blip r:embed="rId3"/>
          <a:srcRect l="23895" t="50000" r="23998"/>
          <a:stretch/>
        </p:blipFill>
        <p:spPr>
          <a:xfrm>
            <a:off x="8787949" y="861748"/>
            <a:ext cx="3309643" cy="2567252"/>
          </a:xfrm>
          <a:prstGeom prst="rect">
            <a:avLst/>
          </a:prstGeom>
        </p:spPr>
      </p:pic>
      <p:sp>
        <p:nvSpPr>
          <p:cNvPr id="9" name="Textfeld 8">
            <a:extLst>
              <a:ext uri="{FF2B5EF4-FFF2-40B4-BE49-F238E27FC236}">
                <a16:creationId xmlns:a16="http://schemas.microsoft.com/office/drawing/2014/main" id="{9F203B63-C602-33B8-8CCE-A821A9665AF3}"/>
              </a:ext>
            </a:extLst>
          </p:cNvPr>
          <p:cNvSpPr txBox="1"/>
          <p:nvPr/>
        </p:nvSpPr>
        <p:spPr>
          <a:xfrm>
            <a:off x="432868" y="740646"/>
            <a:ext cx="4232014" cy="750205"/>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algn="l">
              <a:lnSpc>
                <a:spcPct val="95000"/>
              </a:lnSpc>
            </a:pPr>
            <a:r>
              <a:rPr lang="en-US" sz="1500" dirty="0"/>
              <a:t>SP X: </a:t>
            </a:r>
          </a:p>
          <a:p>
            <a:pPr marL="285750" indent="-285750" algn="l">
              <a:lnSpc>
                <a:spcPct val="95000"/>
              </a:lnSpc>
              <a:buFont typeface="Wingdings" panose="05000000000000000000" pitchFamily="2" charset="2"/>
              <a:buChar char="§"/>
            </a:pPr>
            <a:r>
              <a:rPr lang="en-US" sz="1500" dirty="0">
                <a:solidFill>
                  <a:srgbClr val="FF0000"/>
                </a:solidFill>
              </a:rPr>
              <a:t>Qualification of LIBS on thin B-layers </a:t>
            </a:r>
          </a:p>
          <a:p>
            <a:pPr marL="285750" indent="-285750" algn="l">
              <a:lnSpc>
                <a:spcPct val="95000"/>
              </a:lnSpc>
              <a:buFont typeface="Wingdings" panose="05000000000000000000" pitchFamily="2" charset="2"/>
              <a:buChar char="§"/>
            </a:pPr>
            <a:r>
              <a:rPr lang="en-US" sz="1500" dirty="0"/>
              <a:t>Qualification of LID-QMS on B-layers with fuel</a:t>
            </a:r>
          </a:p>
        </p:txBody>
      </p:sp>
      <p:sp>
        <p:nvSpPr>
          <p:cNvPr id="10" name="Textfeld 9">
            <a:extLst>
              <a:ext uri="{FF2B5EF4-FFF2-40B4-BE49-F238E27FC236}">
                <a16:creationId xmlns:a16="http://schemas.microsoft.com/office/drawing/2014/main" id="{E5282F08-1B18-19CB-B565-C03299F14F02}"/>
              </a:ext>
            </a:extLst>
          </p:cNvPr>
          <p:cNvSpPr txBox="1"/>
          <p:nvPr/>
        </p:nvSpPr>
        <p:spPr>
          <a:xfrm>
            <a:off x="5739244" y="3895497"/>
            <a:ext cx="6200440" cy="2065950"/>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marL="285750" indent="-285750" algn="l">
              <a:lnSpc>
                <a:spcPct val="95000"/>
              </a:lnSpc>
              <a:buFont typeface="Wingdings" panose="05000000000000000000" pitchFamily="2" charset="2"/>
              <a:buChar char="§"/>
            </a:pPr>
            <a:r>
              <a:rPr lang="en-US" sz="1500" dirty="0" err="1"/>
              <a:t>ps</a:t>
            </a:r>
            <a:r>
              <a:rPr lang="en-US" sz="1500" dirty="0"/>
              <a:t>-LIBS technique optimized to measure thin B layers on W substrate</a:t>
            </a:r>
          </a:p>
          <a:p>
            <a:pPr marL="285750" indent="-285750" algn="l">
              <a:lnSpc>
                <a:spcPct val="95000"/>
              </a:lnSpc>
              <a:buFont typeface="Wingdings" panose="05000000000000000000" pitchFamily="2" charset="2"/>
              <a:buChar char="§"/>
            </a:pPr>
            <a:r>
              <a:rPr lang="en-US" sz="1500" dirty="0"/>
              <a:t>Thin deposits can be studied considering thin layer effects (reflection)</a:t>
            </a:r>
          </a:p>
          <a:p>
            <a:pPr marL="285750" indent="-285750" algn="l">
              <a:lnSpc>
                <a:spcPct val="95000"/>
              </a:lnSpc>
              <a:buFont typeface="Wingdings" panose="05000000000000000000" pitchFamily="2" charset="2"/>
              <a:buChar char="§"/>
            </a:pPr>
            <a:r>
              <a:rPr lang="en-US" sz="1500" dirty="0"/>
              <a:t>Tests on artificial boron layers from magnetron sputtering (130/260 nm)</a:t>
            </a:r>
          </a:p>
          <a:p>
            <a:pPr marL="285750" indent="-285750" algn="l">
              <a:lnSpc>
                <a:spcPct val="95000"/>
              </a:lnSpc>
              <a:buFont typeface="Wingdings" panose="05000000000000000000" pitchFamily="2" charset="2"/>
              <a:buChar char="§"/>
            </a:pPr>
            <a:r>
              <a:rPr lang="en-US" sz="1500" dirty="0"/>
              <a:t>Successful test on boron layer samples from Wendelstein7-X pure boronization exposure with deposits below 10nm on W samples</a:t>
            </a:r>
          </a:p>
          <a:p>
            <a:pPr marL="285750" indent="-285750" algn="l">
              <a:lnSpc>
                <a:spcPct val="95000"/>
              </a:lnSpc>
              <a:buFont typeface="Wingdings" panose="05000000000000000000" pitchFamily="2" charset="2"/>
              <a:buChar char="§"/>
            </a:pPr>
            <a:r>
              <a:rPr lang="en-US" sz="1500" dirty="0"/>
              <a:t>Limitations due to B and W line overlapping</a:t>
            </a:r>
          </a:p>
          <a:p>
            <a:pPr marL="285750" indent="-285750" algn="l">
              <a:lnSpc>
                <a:spcPct val="95000"/>
              </a:lnSpc>
              <a:buFont typeface="Wingdings" panose="05000000000000000000" pitchFamily="2" charset="2"/>
              <a:buChar char="§"/>
            </a:pPr>
            <a:r>
              <a:rPr lang="en-US" sz="1500" dirty="0"/>
              <a:t>Parallel recording of O, H, C and other impurities possible</a:t>
            </a:r>
          </a:p>
          <a:p>
            <a:pPr algn="l">
              <a:lnSpc>
                <a:spcPct val="95000"/>
              </a:lnSpc>
            </a:pPr>
            <a:endParaRPr lang="en-US" sz="1500" dirty="0"/>
          </a:p>
          <a:p>
            <a:pPr algn="l">
              <a:lnSpc>
                <a:spcPct val="95000"/>
              </a:lnSpc>
            </a:pPr>
            <a:r>
              <a:rPr lang="en-US" sz="1500" dirty="0"/>
              <a:t>=&gt; Diagnostic tool for fast in-situ or ex-situ studies of boron layers</a:t>
            </a:r>
          </a:p>
        </p:txBody>
      </p:sp>
      <p:sp>
        <p:nvSpPr>
          <p:cNvPr id="11" name="Textfeld 10">
            <a:extLst>
              <a:ext uri="{FF2B5EF4-FFF2-40B4-BE49-F238E27FC236}">
                <a16:creationId xmlns:a16="http://schemas.microsoft.com/office/drawing/2014/main" id="{56280BFB-1CF5-1BAF-9825-062194F55398}"/>
              </a:ext>
            </a:extLst>
          </p:cNvPr>
          <p:cNvSpPr txBox="1"/>
          <p:nvPr/>
        </p:nvSpPr>
        <p:spPr>
          <a:xfrm>
            <a:off x="6327994" y="3416027"/>
            <a:ext cx="1999265" cy="246221"/>
          </a:xfrm>
          <a:prstGeom prst="rect">
            <a:avLst/>
          </a:prstGeom>
          <a:noFill/>
        </p:spPr>
        <p:txBody>
          <a:bodyPr wrap="none" rtlCol="0">
            <a:spAutoFit/>
          </a:bodyPr>
          <a:lstStyle/>
          <a:p>
            <a:pPr algn="l"/>
            <a:r>
              <a:rPr lang="de-DE" sz="1000" b="1" dirty="0">
                <a:latin typeface="Arial" panose="020B0604020202020204" pitchFamily="34" charset="0"/>
                <a:cs typeface="Arial" panose="020B0604020202020204" pitchFamily="34" charset="0"/>
              </a:rPr>
              <a:t>H. Wu et al. </a:t>
            </a:r>
            <a:r>
              <a:rPr lang="de-DE" sz="1000" b="1" dirty="0" err="1">
                <a:latin typeface="Arial" panose="020B0604020202020204" pitchFamily="34" charset="0"/>
                <a:cs typeface="Arial" panose="020B0604020202020204" pitchFamily="34" charset="0"/>
              </a:rPr>
              <a:t>submitted</a:t>
            </a:r>
            <a:r>
              <a:rPr lang="de-DE" sz="1000" b="1" dirty="0">
                <a:latin typeface="Arial" panose="020B0604020202020204" pitchFamily="34" charset="0"/>
                <a:cs typeface="Arial" panose="020B0604020202020204" pitchFamily="34" charset="0"/>
              </a:rPr>
              <a:t> to NME</a:t>
            </a:r>
          </a:p>
        </p:txBody>
      </p:sp>
      <p:sp>
        <p:nvSpPr>
          <p:cNvPr id="12" name="Textfeld 11">
            <a:extLst>
              <a:ext uri="{FF2B5EF4-FFF2-40B4-BE49-F238E27FC236}">
                <a16:creationId xmlns:a16="http://schemas.microsoft.com/office/drawing/2014/main" id="{0A044C6B-293B-7B6A-3DA9-3DCA797D5956}"/>
              </a:ext>
            </a:extLst>
          </p:cNvPr>
          <p:cNvSpPr txBox="1"/>
          <p:nvPr/>
        </p:nvSpPr>
        <p:spPr>
          <a:xfrm>
            <a:off x="252316" y="5104555"/>
            <a:ext cx="379206" cy="276999"/>
          </a:xfrm>
          <a:prstGeom prst="rect">
            <a:avLst/>
          </a:prstGeom>
          <a:noFill/>
        </p:spPr>
        <p:txBody>
          <a:bodyPr wrap="none" rtlCol="0">
            <a:spAutoFit/>
          </a:bodyPr>
          <a:lstStyle/>
          <a:p>
            <a:pPr algn="l"/>
            <a:r>
              <a:rPr lang="de-DE" sz="1200" b="1" dirty="0"/>
              <a:t>FZJ</a:t>
            </a:r>
          </a:p>
        </p:txBody>
      </p:sp>
      <p:sp>
        <p:nvSpPr>
          <p:cNvPr id="13" name="Footer Placeholder 3">
            <a:extLst>
              <a:ext uri="{FF2B5EF4-FFF2-40B4-BE49-F238E27FC236}">
                <a16:creationId xmlns:a16="http://schemas.microsoft.com/office/drawing/2014/main" id="{6C21C866-0CD7-BBEF-C03B-028E6FA2F64A}"/>
              </a:ext>
            </a:extLst>
          </p:cNvPr>
          <p:cNvSpPr>
            <a:spLocks noGrp="1"/>
          </p:cNvSpPr>
          <p:nvPr>
            <p:ph type="ftr" sz="quarter" idx="11"/>
          </p:nvPr>
        </p:nvSpPr>
        <p:spPr>
          <a:xfrm>
            <a:off x="825624" y="6555770"/>
            <a:ext cx="7842126" cy="329614"/>
          </a:xfrm>
          <a:prstGeom prst="rect">
            <a:avLst/>
          </a:prstGeom>
        </p:spPr>
        <p:txBody>
          <a:bodyPr/>
          <a:lstStyle/>
          <a:p>
            <a:r>
              <a:rPr lang="en-GB" dirty="0">
                <a:solidFill>
                  <a:prstClr val="white"/>
                </a:solidFill>
              </a:rPr>
              <a:t>Sebastijan Brezinsek| 2025 AWP Planning Meeting | </a:t>
            </a:r>
            <a:r>
              <a:rPr lang="en-GB" dirty="0" err="1">
                <a:solidFill>
                  <a:prstClr val="white"/>
                </a:solidFill>
              </a:rPr>
              <a:t>Garching</a:t>
            </a:r>
            <a:r>
              <a:rPr lang="en-GB" dirty="0">
                <a:solidFill>
                  <a:prstClr val="white"/>
                </a:solidFill>
              </a:rPr>
              <a:t>  | October 2024</a:t>
            </a:r>
          </a:p>
        </p:txBody>
      </p:sp>
    </p:spTree>
    <p:extLst>
      <p:ext uri="{BB962C8B-B14F-4D97-AF65-F5344CB8AC3E}">
        <p14:creationId xmlns:p14="http://schemas.microsoft.com/office/powerpoint/2010/main" val="1508970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28E28A-B5D4-6395-BB31-77F95A9D7BCE}"/>
              </a:ext>
            </a:extLst>
          </p:cNvPr>
          <p:cNvSpPr>
            <a:spLocks noGrp="1"/>
          </p:cNvSpPr>
          <p:nvPr>
            <p:ph type="title"/>
          </p:nvPr>
        </p:nvSpPr>
        <p:spPr/>
        <p:txBody>
          <a:bodyPr/>
          <a:lstStyle/>
          <a:p>
            <a:r>
              <a:rPr lang="de-DE" dirty="0"/>
              <a:t>PCR Request Summary</a:t>
            </a:r>
          </a:p>
        </p:txBody>
      </p:sp>
      <p:sp>
        <p:nvSpPr>
          <p:cNvPr id="3" name="Inhaltsplatzhalter 2">
            <a:extLst>
              <a:ext uri="{FF2B5EF4-FFF2-40B4-BE49-F238E27FC236}">
                <a16:creationId xmlns:a16="http://schemas.microsoft.com/office/drawing/2014/main" id="{6642E5D6-969C-0990-F983-394CDE63C954}"/>
              </a:ext>
            </a:extLst>
          </p:cNvPr>
          <p:cNvSpPr>
            <a:spLocks noGrp="1"/>
          </p:cNvSpPr>
          <p:nvPr>
            <p:ph idx="1"/>
          </p:nvPr>
        </p:nvSpPr>
        <p:spPr>
          <a:xfrm>
            <a:off x="104776" y="749300"/>
            <a:ext cx="12087224" cy="6108700"/>
          </a:xfrm>
        </p:spPr>
        <p:txBody>
          <a:bodyPr>
            <a:normAutofit/>
          </a:bodyPr>
          <a:lstStyle/>
          <a:p>
            <a:pPr>
              <a:buFont typeface="Wingdings" panose="05000000000000000000" pitchFamily="2" charset="2"/>
              <a:buChar char="§"/>
            </a:pPr>
            <a:r>
              <a:rPr lang="en-GB" dirty="0"/>
              <a:t>Facility costs increase and hardware increase: 140 k€ CC </a:t>
            </a:r>
          </a:p>
          <a:p>
            <a:pPr lvl="1">
              <a:buFont typeface="Wingdings" panose="05000000000000000000" pitchFamily="2" charset="2"/>
              <a:buChar char="§"/>
            </a:pPr>
            <a:r>
              <a:rPr lang="en-GB" dirty="0"/>
              <a:t>Includes cost for TOMAS (40 days) with about 35 k€ in addition</a:t>
            </a:r>
          </a:p>
          <a:p>
            <a:pPr lvl="1">
              <a:buFont typeface="Wingdings" panose="05000000000000000000" pitchFamily="2" charset="2"/>
              <a:buChar char="§"/>
            </a:pPr>
            <a:r>
              <a:rPr lang="en-GB" dirty="0"/>
              <a:t>Includes cost for GYM (30 days) with about 35 k€ in addition</a:t>
            </a:r>
          </a:p>
          <a:p>
            <a:pPr lvl="1">
              <a:buFont typeface="Wingdings" panose="05000000000000000000" pitchFamily="2" charset="2"/>
              <a:buChar char="§"/>
            </a:pPr>
            <a:r>
              <a:rPr lang="en-GB" dirty="0"/>
              <a:t>Includes cost for ion beam facilities and new facilities to analyse samples with about 50 k€</a:t>
            </a:r>
          </a:p>
          <a:p>
            <a:pPr lvl="1">
              <a:buFont typeface="Wingdings" panose="05000000000000000000" pitchFamily="2" charset="2"/>
              <a:buChar char="§"/>
            </a:pPr>
            <a:r>
              <a:rPr lang="en-GB" dirty="0"/>
              <a:t>Includes cost for additional materials (e.g. </a:t>
            </a:r>
            <a:r>
              <a:rPr lang="en-GB" dirty="0" err="1"/>
              <a:t>bor</a:t>
            </a:r>
            <a:r>
              <a:rPr lang="en-GB" dirty="0"/>
              <a:t>,, gas) beyond what is in stock (bought by FZJ as lead lab) ~ 20k€</a:t>
            </a:r>
          </a:p>
          <a:p>
            <a:pPr>
              <a:buFont typeface="Wingdings" panose="05000000000000000000" pitchFamily="2" charset="2"/>
              <a:buChar char="§"/>
            </a:pPr>
            <a:r>
              <a:rPr lang="en-GB" dirty="0"/>
              <a:t>Mission cost increase: 100 k€ CC</a:t>
            </a:r>
          </a:p>
          <a:p>
            <a:pPr lvl="1">
              <a:buFont typeface="Wingdings" panose="05000000000000000000" pitchFamily="2" charset="2"/>
              <a:buChar char="§"/>
            </a:pPr>
            <a:r>
              <a:rPr lang="en-GB" dirty="0"/>
              <a:t>No mission money from initial indicative budget left (additional cost for JET-LIBS transferred into 2025, additional cost meetings, end of 5-years-project essential) =&gt; 50 k€</a:t>
            </a:r>
          </a:p>
          <a:p>
            <a:pPr lvl="1">
              <a:buFont typeface="Wingdings" panose="05000000000000000000" pitchFamily="2" charset="2"/>
              <a:buChar char="§"/>
            </a:pPr>
            <a:r>
              <a:rPr lang="en-GB" dirty="0"/>
              <a:t>Mission costs for extensive use of TOMAS exploitation by ERM-KMS team to FZJ =&gt; 30 k€</a:t>
            </a:r>
          </a:p>
          <a:p>
            <a:pPr lvl="1">
              <a:buFont typeface="Wingdings" panose="05000000000000000000" pitchFamily="2" charset="2"/>
              <a:buChar char="§"/>
            </a:pPr>
            <a:r>
              <a:rPr lang="en-GB" dirty="0"/>
              <a:t>Mission costs for COMPASS support (was not in the PCR) =&gt; 20 k€ (including training)</a:t>
            </a:r>
          </a:p>
          <a:p>
            <a:pPr>
              <a:buFont typeface="Wingdings" panose="05000000000000000000" pitchFamily="2" charset="2"/>
              <a:buChar char="§"/>
            </a:pPr>
            <a:r>
              <a:rPr lang="en-GB" dirty="0"/>
              <a:t>Human resource increase: 1ppy (in addition to the proposed shift of 1 </a:t>
            </a:r>
            <a:r>
              <a:rPr lang="en-GB" dirty="0" err="1"/>
              <a:t>ppy</a:t>
            </a:r>
            <a:r>
              <a:rPr lang="en-GB" dirty="0"/>
              <a:t> from 2024 to 2025)</a:t>
            </a:r>
          </a:p>
          <a:p>
            <a:pPr lvl="1">
              <a:buFont typeface="Wingdings" panose="05000000000000000000" pitchFamily="2" charset="2"/>
              <a:buChar char="§"/>
            </a:pPr>
            <a:r>
              <a:rPr lang="en-GB" dirty="0"/>
              <a:t>Support in analysis and interpretation of boron retention analysis matrix and new sets of experiments and diagnostics</a:t>
            </a:r>
          </a:p>
          <a:p>
            <a:pPr marL="342900" lvl="1" indent="0">
              <a:buNone/>
            </a:pPr>
            <a:endParaRPr lang="en-GB" dirty="0"/>
          </a:p>
        </p:txBody>
      </p:sp>
      <p:sp>
        <p:nvSpPr>
          <p:cNvPr id="5" name="Foliennummernplatzhalter 4">
            <a:extLst>
              <a:ext uri="{FF2B5EF4-FFF2-40B4-BE49-F238E27FC236}">
                <a16:creationId xmlns:a16="http://schemas.microsoft.com/office/drawing/2014/main" id="{F071A459-B82A-BA68-0DFE-C3B3AFB7FACD}"/>
              </a:ext>
            </a:extLst>
          </p:cNvPr>
          <p:cNvSpPr>
            <a:spLocks noGrp="1"/>
          </p:cNvSpPr>
          <p:nvPr>
            <p:ph type="sldNum" sz="quarter" idx="12"/>
          </p:nvPr>
        </p:nvSpPr>
        <p:spPr/>
        <p:txBody>
          <a:bodyPr/>
          <a:lstStyle/>
          <a:p>
            <a:fld id="{6A6D9FA1-99C7-4910-8E32-B85D378B0060}" type="slidenum">
              <a:rPr lang="en-GB" smtClean="0">
                <a:solidFill>
                  <a:prstClr val="white"/>
                </a:solidFill>
              </a:rPr>
              <a:pPr/>
              <a:t>17</a:t>
            </a:fld>
            <a:endParaRPr lang="en-GB" dirty="0">
              <a:solidFill>
                <a:prstClr val="white"/>
              </a:solidFill>
            </a:endParaRPr>
          </a:p>
        </p:txBody>
      </p:sp>
      <p:sp>
        <p:nvSpPr>
          <p:cNvPr id="7" name="Fußzeilenplatzhalter 4">
            <a:extLst>
              <a:ext uri="{FF2B5EF4-FFF2-40B4-BE49-F238E27FC236}">
                <a16:creationId xmlns:a16="http://schemas.microsoft.com/office/drawing/2014/main" id="{20173C16-4000-B48C-3045-529782A5E8CA}"/>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AWP 2025 Planning Meeting |</a:t>
            </a:r>
            <a:r>
              <a:rPr lang="en-GB" dirty="0" err="1">
                <a:solidFill>
                  <a:prstClr val="white"/>
                </a:solidFill>
              </a:rPr>
              <a:t>Garching</a:t>
            </a:r>
            <a:r>
              <a:rPr lang="en-GB" dirty="0">
                <a:solidFill>
                  <a:prstClr val="white"/>
                </a:solidFill>
              </a:rPr>
              <a:t> | October 2024</a:t>
            </a:r>
          </a:p>
        </p:txBody>
      </p:sp>
    </p:spTree>
    <p:extLst>
      <p:ext uri="{BB962C8B-B14F-4D97-AF65-F5344CB8AC3E}">
        <p14:creationId xmlns:p14="http://schemas.microsoft.com/office/powerpoint/2010/main" val="2011867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28E28A-B5D4-6395-BB31-77F95A9D7BCE}"/>
              </a:ext>
            </a:extLst>
          </p:cNvPr>
          <p:cNvSpPr>
            <a:spLocks noGrp="1"/>
          </p:cNvSpPr>
          <p:nvPr>
            <p:ph type="title"/>
          </p:nvPr>
        </p:nvSpPr>
        <p:spPr/>
        <p:txBody>
          <a:bodyPr/>
          <a:lstStyle/>
          <a:p>
            <a:r>
              <a:rPr lang="de-DE" dirty="0"/>
              <a:t>PCR Request Summary II</a:t>
            </a:r>
          </a:p>
        </p:txBody>
      </p:sp>
      <p:sp>
        <p:nvSpPr>
          <p:cNvPr id="3" name="Inhaltsplatzhalter 2">
            <a:extLst>
              <a:ext uri="{FF2B5EF4-FFF2-40B4-BE49-F238E27FC236}">
                <a16:creationId xmlns:a16="http://schemas.microsoft.com/office/drawing/2014/main" id="{6642E5D6-969C-0990-F983-394CDE63C954}"/>
              </a:ext>
            </a:extLst>
          </p:cNvPr>
          <p:cNvSpPr>
            <a:spLocks noGrp="1"/>
          </p:cNvSpPr>
          <p:nvPr>
            <p:ph idx="1"/>
          </p:nvPr>
        </p:nvSpPr>
        <p:spPr>
          <a:xfrm>
            <a:off x="104776" y="749300"/>
            <a:ext cx="12087224" cy="6108700"/>
          </a:xfrm>
        </p:spPr>
        <p:txBody>
          <a:bodyPr>
            <a:normAutofit/>
          </a:bodyPr>
          <a:lstStyle/>
          <a:p>
            <a:pPr>
              <a:buFont typeface="Wingdings" panose="05000000000000000000" pitchFamily="2" charset="2"/>
              <a:buChar char="§"/>
            </a:pPr>
            <a:r>
              <a:rPr lang="en-GB" dirty="0"/>
              <a:t>Change of use of allocated JULE-PSI budget as suggested within WPPWIE</a:t>
            </a:r>
          </a:p>
          <a:p>
            <a:pPr lvl="1">
              <a:buFont typeface="Wingdings" panose="05000000000000000000" pitchFamily="2" charset="2"/>
              <a:buChar char="§"/>
            </a:pPr>
            <a:r>
              <a:rPr lang="en-GB" dirty="0"/>
              <a:t> PSI-2, </a:t>
            </a:r>
            <a:r>
              <a:rPr lang="en-GB" dirty="0" err="1"/>
              <a:t>UPP+Ion</a:t>
            </a:r>
            <a:r>
              <a:rPr lang="en-GB" dirty="0"/>
              <a:t> beam, MAGNUM-PSI and related campaign missions and analysis meetings</a:t>
            </a:r>
          </a:p>
          <a:p>
            <a:pPr>
              <a:buFont typeface="Wingdings" panose="05000000000000000000" pitchFamily="2" charset="2"/>
              <a:buChar char="§"/>
            </a:pPr>
            <a:r>
              <a:rPr lang="en-GB" dirty="0"/>
              <a:t>Transfer of 1 </a:t>
            </a:r>
            <a:r>
              <a:rPr lang="en-GB" dirty="0" err="1"/>
              <a:t>ppy</a:t>
            </a:r>
            <a:r>
              <a:rPr lang="en-GB" dirty="0"/>
              <a:t> from 2024 into 2025 from last PCR within boronization task</a:t>
            </a:r>
          </a:p>
          <a:p>
            <a:pPr>
              <a:buFont typeface="Wingdings" panose="05000000000000000000" pitchFamily="2" charset="2"/>
              <a:buChar char="§"/>
            </a:pPr>
            <a:endParaRPr lang="en-GB" dirty="0"/>
          </a:p>
          <a:p>
            <a:pPr>
              <a:buFont typeface="Wingdings" panose="05000000000000000000" pitchFamily="2" charset="2"/>
              <a:buChar char="§"/>
            </a:pPr>
            <a:r>
              <a:rPr lang="en-GB" dirty="0"/>
              <a:t>Potential transfer of “container and transport” cost for JET-post DT analysis into 2024 (</a:t>
            </a:r>
            <a:r>
              <a:rPr lang="en-GB" dirty="0" err="1"/>
              <a:t>tbd</a:t>
            </a:r>
            <a:r>
              <a:rPr lang="en-GB" dirty="0"/>
              <a:t>)</a:t>
            </a:r>
          </a:p>
          <a:p>
            <a:pPr>
              <a:buFont typeface="Wingdings" panose="05000000000000000000" pitchFamily="2" charset="2"/>
              <a:buChar char="§"/>
            </a:pPr>
            <a:r>
              <a:rPr lang="en-GB" dirty="0"/>
              <a:t>Additional support related to WPW7X path to full-W will require resources (</a:t>
            </a:r>
            <a:r>
              <a:rPr lang="en-GB" dirty="0" err="1"/>
              <a:t>tbd</a:t>
            </a:r>
            <a:r>
              <a:rPr lang="en-GB" dirty="0"/>
              <a:t>)</a:t>
            </a:r>
          </a:p>
        </p:txBody>
      </p:sp>
      <p:sp>
        <p:nvSpPr>
          <p:cNvPr id="5" name="Foliennummernplatzhalter 4">
            <a:extLst>
              <a:ext uri="{FF2B5EF4-FFF2-40B4-BE49-F238E27FC236}">
                <a16:creationId xmlns:a16="http://schemas.microsoft.com/office/drawing/2014/main" id="{F071A459-B82A-BA68-0DFE-C3B3AFB7FACD}"/>
              </a:ext>
            </a:extLst>
          </p:cNvPr>
          <p:cNvSpPr>
            <a:spLocks noGrp="1"/>
          </p:cNvSpPr>
          <p:nvPr>
            <p:ph type="sldNum" sz="quarter" idx="12"/>
          </p:nvPr>
        </p:nvSpPr>
        <p:spPr/>
        <p:txBody>
          <a:bodyPr/>
          <a:lstStyle/>
          <a:p>
            <a:fld id="{6A6D9FA1-99C7-4910-8E32-B85D378B0060}" type="slidenum">
              <a:rPr lang="en-GB" smtClean="0">
                <a:solidFill>
                  <a:prstClr val="white"/>
                </a:solidFill>
              </a:rPr>
              <a:pPr/>
              <a:t>18</a:t>
            </a:fld>
            <a:endParaRPr lang="en-GB" dirty="0">
              <a:solidFill>
                <a:prstClr val="white"/>
              </a:solidFill>
            </a:endParaRPr>
          </a:p>
        </p:txBody>
      </p:sp>
      <p:sp>
        <p:nvSpPr>
          <p:cNvPr id="7" name="Fußzeilenplatzhalter 4">
            <a:extLst>
              <a:ext uri="{FF2B5EF4-FFF2-40B4-BE49-F238E27FC236}">
                <a16:creationId xmlns:a16="http://schemas.microsoft.com/office/drawing/2014/main" id="{20173C16-4000-B48C-3045-529782A5E8CA}"/>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AWP 2025 Planning Meeting |</a:t>
            </a:r>
            <a:r>
              <a:rPr lang="en-GB" dirty="0" err="1">
                <a:solidFill>
                  <a:prstClr val="white"/>
                </a:solidFill>
              </a:rPr>
              <a:t>Garching</a:t>
            </a:r>
            <a:r>
              <a:rPr lang="en-GB" dirty="0">
                <a:solidFill>
                  <a:prstClr val="white"/>
                </a:solidFill>
              </a:rPr>
              <a:t> | October 2024</a:t>
            </a:r>
          </a:p>
        </p:txBody>
      </p:sp>
    </p:spTree>
    <p:extLst>
      <p:ext uri="{BB962C8B-B14F-4D97-AF65-F5344CB8AC3E}">
        <p14:creationId xmlns:p14="http://schemas.microsoft.com/office/powerpoint/2010/main" val="2256026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25FAB6D4-D1AF-D933-25CE-6718A7464815}"/>
              </a:ext>
            </a:extLst>
          </p:cNvPr>
          <p:cNvSpPr>
            <a:spLocks noGrp="1"/>
          </p:cNvSpPr>
          <p:nvPr>
            <p:ph type="ftr" sz="quarter" idx="11"/>
          </p:nvPr>
        </p:nvSpPr>
        <p:spPr/>
        <p:txBody>
          <a:bodyPr/>
          <a:lstStyle/>
          <a:p>
            <a:r>
              <a:rPr lang="en-GB" dirty="0">
                <a:solidFill>
                  <a:prstClr val="white"/>
                </a:solidFill>
              </a:rPr>
              <a:t>Sebastijan Brezinsek| Preparation Meeting AWP 2025 | 09.10.2024 |</a:t>
            </a:r>
            <a:r>
              <a:rPr lang="en-GB" dirty="0" err="1">
                <a:solidFill>
                  <a:prstClr val="white"/>
                </a:solidFill>
              </a:rPr>
              <a:t>Garching</a:t>
            </a:r>
            <a:endParaRPr lang="en-GB" dirty="0">
              <a:solidFill>
                <a:prstClr val="white"/>
              </a:solidFill>
            </a:endParaRPr>
          </a:p>
        </p:txBody>
      </p:sp>
      <p:sp>
        <p:nvSpPr>
          <p:cNvPr id="5" name="Foliennummernplatzhalter 4">
            <a:extLst>
              <a:ext uri="{FF2B5EF4-FFF2-40B4-BE49-F238E27FC236}">
                <a16:creationId xmlns:a16="http://schemas.microsoft.com/office/drawing/2014/main" id="{D44FE597-2CD2-E678-1062-81EF71111331}"/>
              </a:ext>
            </a:extLst>
          </p:cNvPr>
          <p:cNvSpPr>
            <a:spLocks noGrp="1"/>
          </p:cNvSpPr>
          <p:nvPr>
            <p:ph type="sldNum" sz="quarter" idx="12"/>
          </p:nvPr>
        </p:nvSpPr>
        <p:spPr/>
        <p:txBody>
          <a:bodyPr/>
          <a:lstStyle/>
          <a:p>
            <a:fld id="{6A6D9FA1-99C7-4910-8E32-B85D378B0060}" type="slidenum">
              <a:rPr lang="en-GB" smtClean="0">
                <a:solidFill>
                  <a:prstClr val="white"/>
                </a:solidFill>
              </a:rPr>
              <a:pPr/>
              <a:t>19</a:t>
            </a:fld>
            <a:endParaRPr lang="en-GB" dirty="0">
              <a:solidFill>
                <a:prstClr val="white"/>
              </a:solidFill>
            </a:endParaRPr>
          </a:p>
        </p:txBody>
      </p:sp>
      <p:sp>
        <p:nvSpPr>
          <p:cNvPr id="6" name="Titel 1">
            <a:extLst>
              <a:ext uri="{FF2B5EF4-FFF2-40B4-BE49-F238E27FC236}">
                <a16:creationId xmlns:a16="http://schemas.microsoft.com/office/drawing/2014/main" id="{24E5A7F7-E968-EA42-B0CE-BD0E537937E1}"/>
              </a:ext>
            </a:extLst>
          </p:cNvPr>
          <p:cNvSpPr>
            <a:spLocks noGrp="1"/>
          </p:cNvSpPr>
          <p:nvPr>
            <p:ph type="title"/>
          </p:nvPr>
        </p:nvSpPr>
        <p:spPr>
          <a:xfrm>
            <a:off x="982663" y="192088"/>
            <a:ext cx="10937488" cy="457200"/>
          </a:xfrm>
        </p:spPr>
        <p:txBody>
          <a:bodyPr/>
          <a:lstStyle/>
          <a:p>
            <a:r>
              <a:rPr lang="en-GB" dirty="0"/>
              <a:t>WPPWIE 2025 Activities (Tasks) List</a:t>
            </a:r>
          </a:p>
        </p:txBody>
      </p:sp>
      <p:graphicFrame>
        <p:nvGraphicFramePr>
          <p:cNvPr id="7" name="Tabelle 6">
            <a:extLst>
              <a:ext uri="{FF2B5EF4-FFF2-40B4-BE49-F238E27FC236}">
                <a16:creationId xmlns:a16="http://schemas.microsoft.com/office/drawing/2014/main" id="{38955998-A40B-E1C8-2C2D-77C1762618B9}"/>
              </a:ext>
            </a:extLst>
          </p:cNvPr>
          <p:cNvGraphicFramePr>
            <a:graphicFrameLocks noGrp="1"/>
          </p:cNvGraphicFramePr>
          <p:nvPr>
            <p:extLst>
              <p:ext uri="{D42A27DB-BD31-4B8C-83A1-F6EECF244321}">
                <p14:modId xmlns:p14="http://schemas.microsoft.com/office/powerpoint/2010/main" val="1191100831"/>
              </p:ext>
            </p:extLst>
          </p:nvPr>
        </p:nvGraphicFramePr>
        <p:xfrm>
          <a:off x="276028" y="792494"/>
          <a:ext cx="11174202" cy="5052060"/>
        </p:xfrm>
        <a:graphic>
          <a:graphicData uri="http://schemas.openxmlformats.org/drawingml/2006/table">
            <a:tbl>
              <a:tblPr firstRow="1" bandRow="1">
                <a:tableStyleId>{5C22544A-7EE6-4342-B048-85BDC9FD1C3A}</a:tableStyleId>
              </a:tblPr>
              <a:tblGrid>
                <a:gridCol w="1055616">
                  <a:extLst>
                    <a:ext uri="{9D8B030D-6E8A-4147-A177-3AD203B41FA5}">
                      <a16:colId xmlns:a16="http://schemas.microsoft.com/office/drawing/2014/main" val="3753194813"/>
                    </a:ext>
                  </a:extLst>
                </a:gridCol>
                <a:gridCol w="10118586">
                  <a:extLst>
                    <a:ext uri="{9D8B030D-6E8A-4147-A177-3AD203B41FA5}">
                      <a16:colId xmlns:a16="http://schemas.microsoft.com/office/drawing/2014/main" val="3619018727"/>
                    </a:ext>
                  </a:extLst>
                </a:gridCol>
              </a:tblGrid>
              <a:tr h="249907">
                <a:tc>
                  <a:txBody>
                    <a:bodyPr/>
                    <a:lstStyle/>
                    <a:p>
                      <a:r>
                        <a:rPr lang="de-DE" dirty="0"/>
                        <a:t>ID</a:t>
                      </a:r>
                    </a:p>
                  </a:txBody>
                  <a:tcPr/>
                </a:tc>
                <a:tc>
                  <a:txBody>
                    <a:bodyPr/>
                    <a:lstStyle/>
                    <a:p>
                      <a:r>
                        <a:rPr lang="de-DE" dirty="0"/>
                        <a:t>Title</a:t>
                      </a:r>
                    </a:p>
                  </a:txBody>
                  <a:tcPr/>
                </a:tc>
                <a:extLst>
                  <a:ext uri="{0D108BD9-81ED-4DB2-BD59-A6C34878D82A}">
                    <a16:rowId xmlns:a16="http://schemas.microsoft.com/office/drawing/2014/main" val="2752069015"/>
                  </a:ext>
                </a:extLst>
              </a:tr>
              <a:tr h="249907">
                <a:tc>
                  <a:txBody>
                    <a:bodyPr/>
                    <a:lstStyle/>
                    <a:p>
                      <a:r>
                        <a:rPr lang="de-DE" dirty="0"/>
                        <a:t>SP A.1</a:t>
                      </a:r>
                    </a:p>
                  </a:txBody>
                  <a:tcPr/>
                </a:tc>
                <a:tc>
                  <a:txBody>
                    <a:bodyPr/>
                    <a:lstStyle/>
                    <a:p>
                      <a:r>
                        <a:rPr lang="en-US" dirty="0"/>
                        <a:t>Synergistic Load Studies of Plasma-Facing Materials for ITER &amp; DEMO </a:t>
                      </a:r>
                      <a:endParaRPr lang="de-DE" dirty="0"/>
                    </a:p>
                  </a:txBody>
                  <a:tcPr/>
                </a:tc>
                <a:extLst>
                  <a:ext uri="{0D108BD9-81ED-4DB2-BD59-A6C34878D82A}">
                    <a16:rowId xmlns:a16="http://schemas.microsoft.com/office/drawing/2014/main" val="1537054526"/>
                  </a:ext>
                </a:extLst>
              </a:tr>
              <a:tr h="24990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dirty="0"/>
                        <a:t>SP A.2</a:t>
                      </a:r>
                    </a:p>
                  </a:txBody>
                  <a:tcPr/>
                </a:tc>
                <a:tc>
                  <a:txBody>
                    <a:bodyPr/>
                    <a:lstStyle/>
                    <a:p>
                      <a:r>
                        <a:rPr lang="en-US" dirty="0"/>
                        <a:t>High Particle Fluence Exposures of Plasma-Facing Components for ITER</a:t>
                      </a:r>
                      <a:endParaRPr lang="de-DE" dirty="0"/>
                    </a:p>
                  </a:txBody>
                  <a:tcPr/>
                </a:tc>
                <a:extLst>
                  <a:ext uri="{0D108BD9-81ED-4DB2-BD59-A6C34878D82A}">
                    <a16:rowId xmlns:a16="http://schemas.microsoft.com/office/drawing/2014/main" val="695918287"/>
                  </a:ext>
                </a:extLst>
              </a:tr>
              <a:tr h="24990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dirty="0"/>
                        <a:t>SP A.3</a:t>
                      </a:r>
                    </a:p>
                  </a:txBody>
                  <a:tcPr/>
                </a:tc>
                <a:tc>
                  <a:txBody>
                    <a:bodyPr/>
                    <a:lstStyle/>
                    <a:p>
                      <a:r>
                        <a:rPr lang="en-US" dirty="0"/>
                        <a:t>Advanced Materials under thermo-mechanical and plasma loads</a:t>
                      </a:r>
                      <a:endParaRPr lang="de-DE" dirty="0"/>
                    </a:p>
                  </a:txBody>
                  <a:tcPr/>
                </a:tc>
                <a:extLst>
                  <a:ext uri="{0D108BD9-81ED-4DB2-BD59-A6C34878D82A}">
                    <a16:rowId xmlns:a16="http://schemas.microsoft.com/office/drawing/2014/main" val="851462696"/>
                  </a:ext>
                </a:extLst>
              </a:tr>
              <a:tr h="24990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dirty="0"/>
                        <a:t>SP A.4</a:t>
                      </a:r>
                    </a:p>
                  </a:txBody>
                  <a:tcPr/>
                </a:tc>
                <a:tc>
                  <a:txBody>
                    <a:bodyPr/>
                    <a:lstStyle/>
                    <a:p>
                      <a:r>
                        <a:rPr lang="en-US" dirty="0"/>
                        <a:t>High Temperature performance of </a:t>
                      </a:r>
                      <a:r>
                        <a:rPr lang="en-US" dirty="0" err="1"/>
                        <a:t>Armour</a:t>
                      </a:r>
                      <a:r>
                        <a:rPr lang="en-US" dirty="0"/>
                        <a:t> Materials: Recrystallization and Melting</a:t>
                      </a:r>
                      <a:endParaRPr lang="de-DE" dirty="0"/>
                    </a:p>
                  </a:txBody>
                  <a:tcPr/>
                </a:tc>
                <a:extLst>
                  <a:ext uri="{0D108BD9-81ED-4DB2-BD59-A6C34878D82A}">
                    <a16:rowId xmlns:a16="http://schemas.microsoft.com/office/drawing/2014/main" val="4174793420"/>
                  </a:ext>
                </a:extLst>
              </a:tr>
              <a:tr h="24990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dirty="0"/>
                        <a:t>SP A.5</a:t>
                      </a:r>
                    </a:p>
                  </a:txBody>
                  <a:tcPr/>
                </a:tc>
                <a:tc>
                  <a:txBody>
                    <a:bodyPr/>
                    <a:lstStyle/>
                    <a:p>
                      <a:r>
                        <a:rPr lang="de-DE" dirty="0">
                          <a:solidFill>
                            <a:schemeClr val="tx1"/>
                          </a:solidFill>
                        </a:rPr>
                        <a:t>COMPASS-U – Materials Assessment</a:t>
                      </a:r>
                    </a:p>
                  </a:txBody>
                  <a:tcPr/>
                </a:tc>
                <a:extLst>
                  <a:ext uri="{0D108BD9-81ED-4DB2-BD59-A6C34878D82A}">
                    <a16:rowId xmlns:a16="http://schemas.microsoft.com/office/drawing/2014/main" val="2953080362"/>
                  </a:ext>
                </a:extLst>
              </a:tr>
              <a:tr h="249907">
                <a:tc>
                  <a:txBody>
                    <a:bodyPr/>
                    <a:lstStyle/>
                    <a:p>
                      <a:r>
                        <a:rPr lang="de-DE" dirty="0"/>
                        <a:t>SP B.1</a:t>
                      </a:r>
                    </a:p>
                  </a:txBody>
                  <a:tcPr/>
                </a:tc>
                <a:tc>
                  <a:txBody>
                    <a:bodyPr/>
                    <a:lstStyle/>
                    <a:p>
                      <a:r>
                        <a:rPr lang="en-US" dirty="0"/>
                        <a:t>Physics of erosion and deposition</a:t>
                      </a:r>
                      <a:endParaRPr lang="de-DE" dirty="0"/>
                    </a:p>
                  </a:txBody>
                  <a:tcPr/>
                </a:tc>
                <a:extLst>
                  <a:ext uri="{0D108BD9-81ED-4DB2-BD59-A6C34878D82A}">
                    <a16:rowId xmlns:a16="http://schemas.microsoft.com/office/drawing/2014/main" val="1111985269"/>
                  </a:ext>
                </a:extLst>
              </a:tr>
              <a:tr h="249907">
                <a:tc>
                  <a:txBody>
                    <a:bodyPr/>
                    <a:lstStyle/>
                    <a:p>
                      <a:r>
                        <a:rPr lang="de-DE" dirty="0"/>
                        <a:t>SP B.2</a:t>
                      </a:r>
                    </a:p>
                  </a:txBody>
                  <a:tcPr/>
                </a:tc>
                <a:tc>
                  <a:txBody>
                    <a:bodyPr/>
                    <a:lstStyle/>
                    <a:p>
                      <a:r>
                        <a:rPr lang="de-DE" dirty="0"/>
                        <a:t>Material </a:t>
                      </a:r>
                      <a:r>
                        <a:rPr lang="de-DE" dirty="0" err="1"/>
                        <a:t>migration</a:t>
                      </a:r>
                      <a:r>
                        <a:rPr lang="de-DE" dirty="0"/>
                        <a:t> in </a:t>
                      </a:r>
                      <a:r>
                        <a:rPr lang="de-DE" dirty="0" err="1"/>
                        <a:t>toroidal</a:t>
                      </a:r>
                      <a:r>
                        <a:rPr lang="de-DE" dirty="0"/>
                        <a:t> </a:t>
                      </a:r>
                      <a:r>
                        <a:rPr lang="de-DE" dirty="0" err="1"/>
                        <a:t>devices</a:t>
                      </a:r>
                      <a:endParaRPr lang="de-DE" dirty="0"/>
                    </a:p>
                  </a:txBody>
                  <a:tcPr/>
                </a:tc>
                <a:extLst>
                  <a:ext uri="{0D108BD9-81ED-4DB2-BD59-A6C34878D82A}">
                    <a16:rowId xmlns:a16="http://schemas.microsoft.com/office/drawing/2014/main" val="895944200"/>
                  </a:ext>
                </a:extLst>
              </a:tr>
              <a:tr h="249907">
                <a:tc>
                  <a:txBody>
                    <a:bodyPr/>
                    <a:lstStyle/>
                    <a:p>
                      <a:r>
                        <a:rPr lang="de-DE" dirty="0"/>
                        <a:t>SP B.3</a:t>
                      </a:r>
                    </a:p>
                  </a:txBody>
                  <a:tcPr/>
                </a:tc>
                <a:tc>
                  <a:txBody>
                    <a:bodyPr/>
                    <a:lstStyle/>
                    <a:p>
                      <a:r>
                        <a:rPr lang="de-DE" dirty="0" err="1"/>
                        <a:t>Characterization</a:t>
                      </a:r>
                      <a:r>
                        <a:rPr lang="de-DE" dirty="0"/>
                        <a:t> </a:t>
                      </a:r>
                      <a:r>
                        <a:rPr lang="de-DE" dirty="0" err="1"/>
                        <a:t>of</a:t>
                      </a:r>
                      <a:r>
                        <a:rPr lang="de-DE" dirty="0"/>
                        <a:t> plasma-</a:t>
                      </a:r>
                      <a:r>
                        <a:rPr lang="de-DE" dirty="0" err="1"/>
                        <a:t>exposed</a:t>
                      </a:r>
                      <a:r>
                        <a:rPr lang="de-DE" dirty="0"/>
                        <a:t> </a:t>
                      </a:r>
                      <a:r>
                        <a:rPr lang="de-DE" dirty="0" err="1"/>
                        <a:t>materials</a:t>
                      </a:r>
                      <a:r>
                        <a:rPr lang="de-DE" dirty="0"/>
                        <a:t> </a:t>
                      </a:r>
                    </a:p>
                  </a:txBody>
                  <a:tcPr/>
                </a:tc>
                <a:extLst>
                  <a:ext uri="{0D108BD9-81ED-4DB2-BD59-A6C34878D82A}">
                    <a16:rowId xmlns:a16="http://schemas.microsoft.com/office/drawing/2014/main" val="329597470"/>
                  </a:ext>
                </a:extLst>
              </a:tr>
              <a:tr h="249907">
                <a:tc>
                  <a:txBody>
                    <a:bodyPr/>
                    <a:lstStyle/>
                    <a:p>
                      <a:r>
                        <a:rPr lang="de-DE" dirty="0"/>
                        <a:t>SP B.4</a:t>
                      </a:r>
                    </a:p>
                  </a:txBody>
                  <a:tcPr/>
                </a:tc>
                <a:tc>
                  <a:txBody>
                    <a:bodyPr/>
                    <a:lstStyle/>
                    <a:p>
                      <a:r>
                        <a:rPr lang="en-US" dirty="0"/>
                        <a:t>Reference coatings for ITER and DEMO </a:t>
                      </a:r>
                      <a:endParaRPr lang="de-DE" dirty="0"/>
                    </a:p>
                  </a:txBody>
                  <a:tcPr/>
                </a:tc>
                <a:extLst>
                  <a:ext uri="{0D108BD9-81ED-4DB2-BD59-A6C34878D82A}">
                    <a16:rowId xmlns:a16="http://schemas.microsoft.com/office/drawing/2014/main" val="2515723108"/>
                  </a:ext>
                </a:extLst>
              </a:tr>
              <a:tr h="249907">
                <a:tc>
                  <a:txBody>
                    <a:bodyPr/>
                    <a:lstStyle/>
                    <a:p>
                      <a:r>
                        <a:rPr lang="de-DE" dirty="0"/>
                        <a:t>SP B.5</a:t>
                      </a:r>
                    </a:p>
                  </a:txBody>
                  <a:tcPr/>
                </a:tc>
                <a:tc>
                  <a:txBody>
                    <a:bodyPr/>
                    <a:lstStyle/>
                    <a:p>
                      <a:r>
                        <a:rPr lang="en-US" dirty="0"/>
                        <a:t>Production of metallic dust in toroidal devices</a:t>
                      </a:r>
                      <a:endParaRPr lang="de-DE" dirty="0"/>
                    </a:p>
                  </a:txBody>
                  <a:tcPr/>
                </a:tc>
                <a:extLst>
                  <a:ext uri="{0D108BD9-81ED-4DB2-BD59-A6C34878D82A}">
                    <a16:rowId xmlns:a16="http://schemas.microsoft.com/office/drawing/2014/main" val="2374475625"/>
                  </a:ext>
                </a:extLst>
              </a:tr>
              <a:tr h="249907">
                <a:tc>
                  <a:txBody>
                    <a:bodyPr/>
                    <a:lstStyle/>
                    <a:p>
                      <a:r>
                        <a:rPr lang="de-DE" dirty="0"/>
                        <a:t>SP B.6</a:t>
                      </a:r>
                    </a:p>
                  </a:txBody>
                  <a:tcPr/>
                </a:tc>
                <a:tc>
                  <a:txBody>
                    <a:bodyPr/>
                    <a:lstStyle/>
                    <a:p>
                      <a:r>
                        <a:rPr lang="de-DE" dirty="0"/>
                        <a:t>B-deposition on </a:t>
                      </a:r>
                      <a:r>
                        <a:rPr lang="de-DE" dirty="0" err="1"/>
                        <a:t>diagnostic</a:t>
                      </a:r>
                      <a:r>
                        <a:rPr lang="de-DE" dirty="0"/>
                        <a:t> </a:t>
                      </a:r>
                      <a:r>
                        <a:rPr lang="de-DE" dirty="0" err="1"/>
                        <a:t>mirrors</a:t>
                      </a:r>
                      <a:endParaRPr lang="de-DE" dirty="0"/>
                    </a:p>
                  </a:txBody>
                  <a:tcPr/>
                </a:tc>
                <a:extLst>
                  <a:ext uri="{0D108BD9-81ED-4DB2-BD59-A6C34878D82A}">
                    <a16:rowId xmlns:a16="http://schemas.microsoft.com/office/drawing/2014/main" val="1065143932"/>
                  </a:ext>
                </a:extLst>
              </a:tr>
              <a:tr h="249907">
                <a:tc>
                  <a:txBody>
                    <a:bodyPr/>
                    <a:lstStyle/>
                    <a:p>
                      <a:r>
                        <a:rPr lang="de-DE" dirty="0"/>
                        <a:t>SP C.1</a:t>
                      </a:r>
                    </a:p>
                  </a:txBody>
                  <a:tcPr/>
                </a:tc>
                <a:tc>
                  <a:txBody>
                    <a:bodyPr/>
                    <a:lstStyle/>
                    <a:p>
                      <a:r>
                        <a:rPr lang="en-US" dirty="0"/>
                        <a:t>Transport of Hydrogen through the first wall of fusion devices </a:t>
                      </a:r>
                      <a:endParaRPr lang="de-DE" dirty="0"/>
                    </a:p>
                  </a:txBody>
                  <a:tcPr/>
                </a:tc>
                <a:extLst>
                  <a:ext uri="{0D108BD9-81ED-4DB2-BD59-A6C34878D82A}">
                    <a16:rowId xmlns:a16="http://schemas.microsoft.com/office/drawing/2014/main" val="472838937"/>
                  </a:ext>
                </a:extLst>
              </a:tr>
              <a:tr h="249907">
                <a:tc>
                  <a:txBody>
                    <a:bodyPr/>
                    <a:lstStyle/>
                    <a:p>
                      <a:r>
                        <a:rPr lang="de-DE" dirty="0"/>
                        <a:t>SP C.2</a:t>
                      </a:r>
                    </a:p>
                  </a:txBody>
                  <a:tcPr/>
                </a:tc>
                <a:tc>
                  <a:txBody>
                    <a:bodyPr/>
                    <a:lstStyle/>
                    <a:p>
                      <a:r>
                        <a:rPr lang="en-US" dirty="0"/>
                        <a:t>T retention Release from B layers</a:t>
                      </a:r>
                      <a:endParaRPr lang="de-DE" dirty="0"/>
                    </a:p>
                  </a:txBody>
                  <a:tcPr/>
                </a:tc>
                <a:extLst>
                  <a:ext uri="{0D108BD9-81ED-4DB2-BD59-A6C34878D82A}">
                    <a16:rowId xmlns:a16="http://schemas.microsoft.com/office/drawing/2014/main" val="2003509564"/>
                  </a:ext>
                </a:extLst>
              </a:tr>
              <a:tr h="249907">
                <a:tc>
                  <a:txBody>
                    <a:bodyPr/>
                    <a:lstStyle/>
                    <a:p>
                      <a:r>
                        <a:rPr lang="de-DE" dirty="0"/>
                        <a:t>SP C.3</a:t>
                      </a:r>
                    </a:p>
                  </a:txBody>
                  <a:tcPr/>
                </a:tc>
                <a:tc>
                  <a:txBody>
                    <a:bodyPr/>
                    <a:lstStyle/>
                    <a:p>
                      <a:r>
                        <a:rPr lang="en-US" dirty="0"/>
                        <a:t>Influence of He, high-flux D and impurities on Hydrogen retention and transport</a:t>
                      </a:r>
                      <a:endParaRPr lang="de-DE" dirty="0"/>
                    </a:p>
                  </a:txBody>
                  <a:tcPr/>
                </a:tc>
                <a:extLst>
                  <a:ext uri="{0D108BD9-81ED-4DB2-BD59-A6C34878D82A}">
                    <a16:rowId xmlns:a16="http://schemas.microsoft.com/office/drawing/2014/main" val="2116289607"/>
                  </a:ext>
                </a:extLst>
              </a:tr>
              <a:tr h="249907">
                <a:tc>
                  <a:txBody>
                    <a:bodyPr/>
                    <a:lstStyle/>
                    <a:p>
                      <a:r>
                        <a:rPr lang="de-DE" dirty="0"/>
                        <a:t>SP C.4</a:t>
                      </a:r>
                    </a:p>
                  </a:txBody>
                  <a:tcPr/>
                </a:tc>
                <a:tc>
                  <a:txBody>
                    <a:bodyPr/>
                    <a:lstStyle/>
                    <a:p>
                      <a:r>
                        <a:rPr lang="en-US" dirty="0"/>
                        <a:t>Influence of n-damage on Hydrogen retention and transport</a:t>
                      </a:r>
                      <a:endParaRPr lang="de-DE" dirty="0"/>
                    </a:p>
                  </a:txBody>
                  <a:tcPr/>
                </a:tc>
                <a:extLst>
                  <a:ext uri="{0D108BD9-81ED-4DB2-BD59-A6C34878D82A}">
                    <a16:rowId xmlns:a16="http://schemas.microsoft.com/office/drawing/2014/main" val="737106724"/>
                  </a:ext>
                </a:extLst>
              </a:tr>
              <a:tr h="249907">
                <a:tc>
                  <a:txBody>
                    <a:bodyPr/>
                    <a:lstStyle/>
                    <a:p>
                      <a:r>
                        <a:rPr lang="de-DE" dirty="0"/>
                        <a:t>SP C.5</a:t>
                      </a:r>
                    </a:p>
                  </a:txBody>
                  <a:tcPr/>
                </a:tc>
                <a:tc>
                  <a:txBody>
                    <a:bodyPr/>
                    <a:lstStyle/>
                    <a:p>
                      <a:r>
                        <a:rPr lang="de-DE" dirty="0"/>
                        <a:t>T-</a:t>
                      </a:r>
                      <a:r>
                        <a:rPr lang="de-DE" dirty="0" err="1"/>
                        <a:t>permeation</a:t>
                      </a:r>
                      <a:r>
                        <a:rPr lang="de-DE" dirty="0"/>
                        <a:t> </a:t>
                      </a:r>
                      <a:r>
                        <a:rPr lang="de-DE" dirty="0" err="1"/>
                        <a:t>experiments</a:t>
                      </a:r>
                      <a:r>
                        <a:rPr lang="de-DE" dirty="0"/>
                        <a:t> in 316L </a:t>
                      </a:r>
                    </a:p>
                  </a:txBody>
                  <a:tcPr/>
                </a:tc>
                <a:extLst>
                  <a:ext uri="{0D108BD9-81ED-4DB2-BD59-A6C34878D82A}">
                    <a16:rowId xmlns:a16="http://schemas.microsoft.com/office/drawing/2014/main" val="4069264625"/>
                  </a:ext>
                </a:extLst>
              </a:tr>
            </a:tbl>
          </a:graphicData>
        </a:graphic>
      </p:graphicFrame>
    </p:spTree>
    <p:extLst>
      <p:ext uri="{BB962C8B-B14F-4D97-AF65-F5344CB8AC3E}">
        <p14:creationId xmlns:p14="http://schemas.microsoft.com/office/powerpoint/2010/main" val="728006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81FB4-231E-D249-38A8-008AAD5A9030}"/>
              </a:ext>
            </a:extLst>
          </p:cNvPr>
          <p:cNvSpPr>
            <a:spLocks noGrp="1"/>
          </p:cNvSpPr>
          <p:nvPr>
            <p:ph type="title"/>
          </p:nvPr>
        </p:nvSpPr>
        <p:spPr>
          <a:xfrm>
            <a:off x="983432" y="192515"/>
            <a:ext cx="10764620" cy="457200"/>
          </a:xfrm>
        </p:spPr>
        <p:txBody>
          <a:bodyPr/>
          <a:lstStyle/>
          <a:p>
            <a:r>
              <a:rPr lang="en-US" sz="3200" dirty="0"/>
              <a:t>Scope: Work Package Plasma-Wall Interactions and Exhaust</a:t>
            </a:r>
            <a:endParaRPr lang="en-GB" sz="3200" dirty="0"/>
          </a:p>
        </p:txBody>
      </p:sp>
      <p:sp>
        <p:nvSpPr>
          <p:cNvPr id="4" name="Footer Placeholder 3">
            <a:extLst>
              <a:ext uri="{FF2B5EF4-FFF2-40B4-BE49-F238E27FC236}">
                <a16:creationId xmlns:a16="http://schemas.microsoft.com/office/drawing/2014/main" id="{024BC30E-76AA-DE5A-D2A3-95056F2430EB}"/>
              </a:ext>
            </a:extLst>
          </p:cNvPr>
          <p:cNvSpPr>
            <a:spLocks noGrp="1"/>
          </p:cNvSpPr>
          <p:nvPr>
            <p:ph type="ftr" sz="quarter" idx="11"/>
          </p:nvPr>
        </p:nvSpPr>
        <p:spPr>
          <a:xfrm>
            <a:off x="825624" y="6555770"/>
            <a:ext cx="7842126" cy="329614"/>
          </a:xfrm>
          <a:prstGeom prst="rect">
            <a:avLst/>
          </a:prstGeom>
        </p:spPr>
        <p:txBody>
          <a:bodyPr/>
          <a:lstStyle/>
          <a:p>
            <a:r>
              <a:rPr lang="en-GB" dirty="0">
                <a:solidFill>
                  <a:prstClr val="white"/>
                </a:solidFill>
              </a:rPr>
              <a:t>Sebastijan Brezinsek| 2025 AWP Planning Meeting | </a:t>
            </a:r>
            <a:r>
              <a:rPr lang="en-GB" dirty="0" err="1">
                <a:solidFill>
                  <a:prstClr val="white"/>
                </a:solidFill>
              </a:rPr>
              <a:t>Garching</a:t>
            </a:r>
            <a:r>
              <a:rPr lang="en-GB" dirty="0">
                <a:solidFill>
                  <a:prstClr val="white"/>
                </a:solidFill>
              </a:rPr>
              <a:t>  | October 2024</a:t>
            </a:r>
          </a:p>
        </p:txBody>
      </p:sp>
      <p:sp>
        <p:nvSpPr>
          <p:cNvPr id="5" name="Slide Number Placeholder 4">
            <a:extLst>
              <a:ext uri="{FF2B5EF4-FFF2-40B4-BE49-F238E27FC236}">
                <a16:creationId xmlns:a16="http://schemas.microsoft.com/office/drawing/2014/main" id="{566B8480-2F8B-41DF-475C-BE88E2C40B70}"/>
              </a:ext>
            </a:extLst>
          </p:cNvPr>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dirty="0">
              <a:solidFill>
                <a:prstClr val="white"/>
              </a:solidFill>
            </a:endParaRPr>
          </a:p>
        </p:txBody>
      </p:sp>
      <p:pic>
        <p:nvPicPr>
          <p:cNvPr id="8" name="Grafik 7">
            <a:extLst>
              <a:ext uri="{FF2B5EF4-FFF2-40B4-BE49-F238E27FC236}">
                <a16:creationId xmlns:a16="http://schemas.microsoft.com/office/drawing/2014/main" id="{7F5E848F-64BE-845D-299F-874CA7E69591}"/>
              </a:ext>
            </a:extLst>
          </p:cNvPr>
          <p:cNvPicPr>
            <a:picLocks noChangeAspect="1"/>
          </p:cNvPicPr>
          <p:nvPr/>
        </p:nvPicPr>
        <p:blipFill>
          <a:blip r:embed="rId2"/>
          <a:stretch>
            <a:fillRect/>
          </a:stretch>
        </p:blipFill>
        <p:spPr>
          <a:xfrm>
            <a:off x="3359391" y="1763056"/>
            <a:ext cx="2130998" cy="1198687"/>
          </a:xfrm>
          <a:prstGeom prst="rect">
            <a:avLst/>
          </a:prstGeom>
        </p:spPr>
      </p:pic>
      <p:sp>
        <p:nvSpPr>
          <p:cNvPr id="13" name="Textfeld 12">
            <a:extLst>
              <a:ext uri="{FF2B5EF4-FFF2-40B4-BE49-F238E27FC236}">
                <a16:creationId xmlns:a16="http://schemas.microsoft.com/office/drawing/2014/main" id="{B6E2F912-9AA1-7DC3-FF11-D1DA632613D0}"/>
              </a:ext>
            </a:extLst>
          </p:cNvPr>
          <p:cNvSpPr txBox="1"/>
          <p:nvPr/>
        </p:nvSpPr>
        <p:spPr>
          <a:xfrm>
            <a:off x="4686483" y="1763056"/>
            <a:ext cx="752129" cy="245837"/>
          </a:xfrm>
          <a:prstGeom prst="rect">
            <a:avLst/>
          </a:prstGeom>
          <a:solidFill>
            <a:schemeClr val="bg1"/>
          </a:solidFill>
        </p:spPr>
        <p:txBody>
          <a:bodyPr wrap="none" rtlCol="0">
            <a:spAutoFit/>
          </a:bodyPr>
          <a:lstStyle/>
          <a:p>
            <a:pPr algn="l">
              <a:lnSpc>
                <a:spcPct val="95000"/>
              </a:lnSpc>
            </a:pPr>
            <a:r>
              <a:rPr lang="de-DE" sz="1050" dirty="0"/>
              <a:t>MAGNUM</a:t>
            </a:r>
          </a:p>
        </p:txBody>
      </p:sp>
      <p:sp>
        <p:nvSpPr>
          <p:cNvPr id="14" name="Textfeld 13">
            <a:extLst>
              <a:ext uri="{FF2B5EF4-FFF2-40B4-BE49-F238E27FC236}">
                <a16:creationId xmlns:a16="http://schemas.microsoft.com/office/drawing/2014/main" id="{F654ADB1-BE6B-5723-F0B8-A0F109EE049E}"/>
              </a:ext>
            </a:extLst>
          </p:cNvPr>
          <p:cNvSpPr txBox="1"/>
          <p:nvPr/>
        </p:nvSpPr>
        <p:spPr>
          <a:xfrm>
            <a:off x="262073" y="4844529"/>
            <a:ext cx="2577757" cy="443198"/>
          </a:xfrm>
          <a:prstGeom prst="rect">
            <a:avLst/>
          </a:prstGeom>
          <a:solidFill>
            <a:srgbClr val="E3E3E3"/>
          </a:solidFill>
          <a:ln w="12700">
            <a:solidFill>
              <a:schemeClr val="tx1"/>
            </a:solidFill>
          </a:ln>
        </p:spPr>
        <p:txBody>
          <a:bodyPr wrap="none" rtlCol="0">
            <a:spAutoFit/>
          </a:bodyPr>
          <a:lstStyle/>
          <a:p>
            <a:pPr algn="l">
              <a:lnSpc>
                <a:spcPct val="95000"/>
              </a:lnSpc>
            </a:pPr>
            <a:r>
              <a:rPr lang="de-DE" sz="1200" dirty="0">
                <a:latin typeface="Arial" panose="020B0604020202020204" pitchFamily="34" charset="0"/>
                <a:cs typeface="Arial" panose="020B0604020202020204" pitchFamily="34" charset="0"/>
              </a:rPr>
              <a:t>3D </a:t>
            </a:r>
            <a:r>
              <a:rPr lang="de-DE" sz="1200" dirty="0" err="1">
                <a:latin typeface="Arial" panose="020B0604020202020204" pitchFamily="34" charset="0"/>
                <a:cs typeface="Arial" panose="020B0604020202020204" pitchFamily="34" charset="0"/>
              </a:rPr>
              <a:t>erosion</a:t>
            </a:r>
            <a:r>
              <a:rPr lang="de-DE" sz="1200" dirty="0">
                <a:latin typeface="Arial" panose="020B0604020202020204" pitchFamily="34" charset="0"/>
                <a:cs typeface="Arial" panose="020B0604020202020204" pitchFamily="34" charset="0"/>
              </a:rPr>
              <a:t> &amp; </a:t>
            </a:r>
            <a:r>
              <a:rPr lang="de-DE" sz="1200" dirty="0" err="1">
                <a:latin typeface="Arial" panose="020B0604020202020204" pitchFamily="34" charset="0"/>
                <a:cs typeface="Arial" panose="020B0604020202020204" pitchFamily="34" charset="0"/>
              </a:rPr>
              <a:t>deposition</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modelling</a:t>
            </a:r>
            <a:endParaRPr lang="de-DE" sz="1200" dirty="0">
              <a:latin typeface="Arial" panose="020B0604020202020204" pitchFamily="34" charset="0"/>
              <a:cs typeface="Arial" panose="020B0604020202020204" pitchFamily="34" charset="0"/>
            </a:endParaRPr>
          </a:p>
          <a:p>
            <a:pPr algn="l">
              <a:lnSpc>
                <a:spcPct val="95000"/>
              </a:lnSpc>
            </a:pPr>
            <a:r>
              <a:rPr lang="de-DE" sz="1200" b="1" dirty="0">
                <a:solidFill>
                  <a:srgbClr val="FF0000"/>
                </a:solidFill>
                <a:latin typeface="Arial" panose="020B0604020202020204" pitchFamily="34" charset="0"/>
                <a:cs typeface="Arial" panose="020B0604020202020204" pitchFamily="34" charset="0"/>
              </a:rPr>
              <a:t>      Tungsten, (Beryllium), </a:t>
            </a:r>
            <a:r>
              <a:rPr lang="de-DE" sz="1200" b="1" dirty="0" err="1">
                <a:solidFill>
                  <a:srgbClr val="FF0000"/>
                </a:solidFill>
                <a:latin typeface="Arial" panose="020B0604020202020204" pitchFamily="34" charset="0"/>
                <a:cs typeface="Arial" panose="020B0604020202020204" pitchFamily="34" charset="0"/>
              </a:rPr>
              <a:t>Boron</a:t>
            </a:r>
            <a:endParaRPr lang="de-DE" sz="1200" b="1" dirty="0">
              <a:solidFill>
                <a:srgbClr val="FF0000"/>
              </a:solidFill>
              <a:latin typeface="Arial" panose="020B0604020202020204" pitchFamily="34" charset="0"/>
              <a:cs typeface="Arial" panose="020B0604020202020204" pitchFamily="34" charset="0"/>
            </a:endParaRPr>
          </a:p>
        </p:txBody>
      </p:sp>
      <p:pic>
        <p:nvPicPr>
          <p:cNvPr id="15" name="Grafik 14" descr="Bildschirmausschnitt">
            <a:extLst>
              <a:ext uri="{FF2B5EF4-FFF2-40B4-BE49-F238E27FC236}">
                <a16:creationId xmlns:a16="http://schemas.microsoft.com/office/drawing/2014/main" id="{DE803985-74CC-5D4C-C6A7-DD65A8B65B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2337" y="3203526"/>
            <a:ext cx="2128052" cy="1510975"/>
          </a:xfrm>
          <a:prstGeom prst="rect">
            <a:avLst/>
          </a:prstGeom>
        </p:spPr>
      </p:pic>
      <p:pic>
        <p:nvPicPr>
          <p:cNvPr id="16" name="Grafik 15" descr="Bildschirmausschnitt">
            <a:extLst>
              <a:ext uri="{FF2B5EF4-FFF2-40B4-BE49-F238E27FC236}">
                <a16:creationId xmlns:a16="http://schemas.microsoft.com/office/drawing/2014/main" id="{DD1F0272-190C-96DA-59C2-54B0D51159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3958" y="1874848"/>
            <a:ext cx="1743342" cy="2402985"/>
          </a:xfrm>
          <a:prstGeom prst="rect">
            <a:avLst/>
          </a:prstGeom>
        </p:spPr>
      </p:pic>
      <p:sp>
        <p:nvSpPr>
          <p:cNvPr id="17" name="Textfeld 16">
            <a:extLst>
              <a:ext uri="{FF2B5EF4-FFF2-40B4-BE49-F238E27FC236}">
                <a16:creationId xmlns:a16="http://schemas.microsoft.com/office/drawing/2014/main" id="{92BF0ADA-2575-9E88-2CC7-B21C77B8DED2}"/>
              </a:ext>
            </a:extLst>
          </p:cNvPr>
          <p:cNvSpPr txBox="1"/>
          <p:nvPr/>
        </p:nvSpPr>
        <p:spPr>
          <a:xfrm>
            <a:off x="6821361" y="1988249"/>
            <a:ext cx="469167" cy="267766"/>
          </a:xfrm>
          <a:prstGeom prst="rect">
            <a:avLst/>
          </a:prstGeom>
          <a:noFill/>
        </p:spPr>
        <p:txBody>
          <a:bodyPr wrap="none" rtlCol="0">
            <a:spAutoFit/>
          </a:bodyPr>
          <a:lstStyle/>
          <a:p>
            <a:pPr algn="l">
              <a:lnSpc>
                <a:spcPct val="95000"/>
              </a:lnSpc>
            </a:pPr>
            <a:r>
              <a:rPr lang="de-DE" sz="1200" dirty="0"/>
              <a:t>AUG</a:t>
            </a:r>
          </a:p>
        </p:txBody>
      </p:sp>
      <p:sp>
        <p:nvSpPr>
          <p:cNvPr id="18" name="Textfeld 17">
            <a:extLst>
              <a:ext uri="{FF2B5EF4-FFF2-40B4-BE49-F238E27FC236}">
                <a16:creationId xmlns:a16="http://schemas.microsoft.com/office/drawing/2014/main" id="{A0131BF8-B0BD-F580-12A8-A6D8B0576D31}"/>
              </a:ext>
            </a:extLst>
          </p:cNvPr>
          <p:cNvSpPr txBox="1"/>
          <p:nvPr/>
        </p:nvSpPr>
        <p:spPr>
          <a:xfrm>
            <a:off x="5980298" y="999768"/>
            <a:ext cx="1682128" cy="618631"/>
          </a:xfrm>
          <a:prstGeom prst="rect">
            <a:avLst/>
          </a:prstGeom>
          <a:solidFill>
            <a:srgbClr val="E3E3E3"/>
          </a:solidFill>
          <a:ln w="12700">
            <a:solidFill>
              <a:schemeClr val="tx1"/>
            </a:solidFill>
          </a:ln>
        </p:spPr>
        <p:txBody>
          <a:bodyPr wrap="none" rtlCol="0">
            <a:spAutoFit/>
          </a:bodyPr>
          <a:lstStyle/>
          <a:p>
            <a:pPr algn="ctr">
              <a:lnSpc>
                <a:spcPct val="95000"/>
              </a:lnSpc>
            </a:pPr>
            <a:r>
              <a:rPr lang="de-DE" sz="1200" dirty="0">
                <a:latin typeface="Arial" panose="020B0604020202020204" pitchFamily="34" charset="0"/>
                <a:cs typeface="Arial" panose="020B0604020202020204" pitchFamily="34" charset="0"/>
              </a:rPr>
              <a:t>Cold </a:t>
            </a:r>
            <a:r>
              <a:rPr lang="de-DE" sz="1200" dirty="0" err="1">
                <a:latin typeface="Arial" panose="020B0604020202020204" pitchFamily="34" charset="0"/>
                <a:cs typeface="Arial" panose="020B0604020202020204" pitchFamily="34" charset="0"/>
              </a:rPr>
              <a:t>divetor</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operation</a:t>
            </a:r>
            <a:endParaRPr lang="de-DE" sz="1200" dirty="0">
              <a:latin typeface="Arial" panose="020B0604020202020204" pitchFamily="34" charset="0"/>
              <a:cs typeface="Arial" panose="020B0604020202020204" pitchFamily="34" charset="0"/>
            </a:endParaRPr>
          </a:p>
          <a:p>
            <a:pPr algn="ctr">
              <a:lnSpc>
                <a:spcPct val="95000"/>
              </a:lnSpc>
            </a:pPr>
            <a:r>
              <a:rPr lang="de-DE" sz="1200" b="1" dirty="0">
                <a:solidFill>
                  <a:srgbClr val="FF0000"/>
                </a:solidFill>
                <a:latin typeface="Arial" panose="020B0604020202020204" pitchFamily="34" charset="0"/>
                <a:cs typeface="Arial" panose="020B0604020202020204" pitchFamily="34" charset="0"/>
              </a:rPr>
              <a:t>Tungsten + </a:t>
            </a:r>
          </a:p>
          <a:p>
            <a:pPr algn="ctr">
              <a:lnSpc>
                <a:spcPct val="95000"/>
              </a:lnSpc>
            </a:pPr>
            <a:r>
              <a:rPr lang="de-DE" sz="1200" b="1" dirty="0" err="1">
                <a:solidFill>
                  <a:srgbClr val="FF0000"/>
                </a:solidFill>
                <a:latin typeface="Arial" panose="020B0604020202020204" pitchFamily="34" charset="0"/>
                <a:cs typeface="Arial" panose="020B0604020202020204" pitchFamily="34" charset="0"/>
              </a:rPr>
              <a:t>seed</a:t>
            </a:r>
            <a:r>
              <a:rPr lang="de-DE" sz="1200" b="1" dirty="0">
                <a:solidFill>
                  <a:srgbClr val="FF0000"/>
                </a:solidFill>
                <a:latin typeface="Arial" panose="020B0604020202020204" pitchFamily="34" charset="0"/>
                <a:cs typeface="Arial" panose="020B0604020202020204" pitchFamily="34" charset="0"/>
              </a:rPr>
              <a:t> gas (Ne, Ar, </a:t>
            </a:r>
            <a:r>
              <a:rPr lang="de-DE" sz="1200" b="1" dirty="0" err="1">
                <a:solidFill>
                  <a:srgbClr val="FF0000"/>
                </a:solidFill>
                <a:latin typeface="Arial" panose="020B0604020202020204" pitchFamily="34" charset="0"/>
                <a:cs typeface="Arial" panose="020B0604020202020204" pitchFamily="34" charset="0"/>
              </a:rPr>
              <a:t>Kr</a:t>
            </a:r>
            <a:r>
              <a:rPr lang="de-DE" sz="1200" b="1" dirty="0">
                <a:solidFill>
                  <a:srgbClr val="FF0000"/>
                </a:solidFill>
                <a:latin typeface="Arial" panose="020B0604020202020204" pitchFamily="34" charset="0"/>
                <a:cs typeface="Arial" panose="020B0604020202020204" pitchFamily="34" charset="0"/>
              </a:rPr>
              <a:t>)</a:t>
            </a:r>
          </a:p>
        </p:txBody>
      </p:sp>
      <p:sp>
        <p:nvSpPr>
          <p:cNvPr id="19" name="Textfeld 18">
            <a:extLst>
              <a:ext uri="{FF2B5EF4-FFF2-40B4-BE49-F238E27FC236}">
                <a16:creationId xmlns:a16="http://schemas.microsoft.com/office/drawing/2014/main" id="{11D89C9F-B274-67E5-FBA0-E9C509C28B77}"/>
              </a:ext>
            </a:extLst>
          </p:cNvPr>
          <p:cNvSpPr txBox="1"/>
          <p:nvPr/>
        </p:nvSpPr>
        <p:spPr>
          <a:xfrm>
            <a:off x="3542866" y="1127740"/>
            <a:ext cx="1803507" cy="443198"/>
          </a:xfrm>
          <a:prstGeom prst="rect">
            <a:avLst/>
          </a:prstGeom>
          <a:solidFill>
            <a:srgbClr val="E3E3E3"/>
          </a:solidFill>
          <a:ln w="12700">
            <a:solidFill>
              <a:schemeClr val="tx1"/>
            </a:solidFill>
          </a:ln>
        </p:spPr>
        <p:txBody>
          <a:bodyPr wrap="none" rtlCol="0">
            <a:spAutoFit/>
          </a:bodyPr>
          <a:lstStyle/>
          <a:p>
            <a:pPr algn="ctr">
              <a:lnSpc>
                <a:spcPct val="95000"/>
              </a:lnSpc>
            </a:pPr>
            <a:r>
              <a:rPr lang="de-DE" sz="1200" dirty="0" err="1">
                <a:latin typeface="Arial" panose="020B0604020202020204" pitchFamily="34" charset="0"/>
                <a:cs typeface="Arial" panose="020B0604020202020204" pitchFamily="34" charset="0"/>
              </a:rPr>
              <a:t>Particle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and</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heat</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flux</a:t>
            </a:r>
            <a:endParaRPr lang="de-DE" sz="1200" dirty="0">
              <a:latin typeface="Arial" panose="020B0604020202020204" pitchFamily="34" charset="0"/>
              <a:cs typeface="Arial" panose="020B0604020202020204" pitchFamily="34" charset="0"/>
            </a:endParaRPr>
          </a:p>
          <a:p>
            <a:pPr algn="ctr">
              <a:lnSpc>
                <a:spcPct val="95000"/>
              </a:lnSpc>
            </a:pPr>
            <a:r>
              <a:rPr lang="de-DE" sz="1200" b="1" dirty="0">
                <a:solidFill>
                  <a:srgbClr val="FF0000"/>
                </a:solidFill>
                <a:latin typeface="Arial" panose="020B0604020202020204" pitchFamily="34" charset="0"/>
                <a:cs typeface="Arial" panose="020B0604020202020204" pitchFamily="34" charset="0"/>
              </a:rPr>
              <a:t>Tungsten + Deuterium</a:t>
            </a:r>
          </a:p>
        </p:txBody>
      </p:sp>
      <p:sp>
        <p:nvSpPr>
          <p:cNvPr id="20" name="Textfeld 19">
            <a:extLst>
              <a:ext uri="{FF2B5EF4-FFF2-40B4-BE49-F238E27FC236}">
                <a16:creationId xmlns:a16="http://schemas.microsoft.com/office/drawing/2014/main" id="{827A1FB5-1FBA-4904-030F-557F09A0E0BB}"/>
              </a:ext>
            </a:extLst>
          </p:cNvPr>
          <p:cNvSpPr txBox="1"/>
          <p:nvPr/>
        </p:nvSpPr>
        <p:spPr>
          <a:xfrm>
            <a:off x="3258141" y="4844529"/>
            <a:ext cx="2359750" cy="443198"/>
          </a:xfrm>
          <a:prstGeom prst="rect">
            <a:avLst/>
          </a:prstGeom>
          <a:solidFill>
            <a:srgbClr val="E3E3E3"/>
          </a:solidFill>
          <a:ln w="12700">
            <a:solidFill>
              <a:schemeClr val="tx1"/>
            </a:solidFill>
          </a:ln>
        </p:spPr>
        <p:txBody>
          <a:bodyPr wrap="none" rtlCol="0">
            <a:spAutoFit/>
          </a:bodyPr>
          <a:lstStyle/>
          <a:p>
            <a:pPr algn="ctr">
              <a:lnSpc>
                <a:spcPct val="95000"/>
              </a:lnSpc>
            </a:pPr>
            <a:r>
              <a:rPr lang="de-DE" sz="1200" dirty="0">
                <a:latin typeface="Arial" panose="020B0604020202020204" pitchFamily="34" charset="0"/>
                <a:cs typeface="Arial" panose="020B0604020202020204" pitchFamily="34" charset="0"/>
              </a:rPr>
              <a:t>Fuel (</a:t>
            </a:r>
            <a:r>
              <a:rPr lang="de-DE" sz="1200" b="1" dirty="0">
                <a:solidFill>
                  <a:srgbClr val="FF0000"/>
                </a:solidFill>
                <a:latin typeface="Arial" panose="020B0604020202020204" pitchFamily="34" charset="0"/>
                <a:cs typeface="Arial" panose="020B0604020202020204" pitchFamily="34" charset="0"/>
              </a:rPr>
              <a:t>Tritium</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retention</a:t>
            </a:r>
            <a:endParaRPr lang="de-DE" sz="1200" dirty="0">
              <a:latin typeface="Arial" panose="020B0604020202020204" pitchFamily="34" charset="0"/>
              <a:cs typeface="Arial" panose="020B0604020202020204" pitchFamily="34" charset="0"/>
            </a:endParaRPr>
          </a:p>
          <a:p>
            <a:pPr algn="ctr">
              <a:lnSpc>
                <a:spcPct val="95000"/>
              </a:lnSpc>
            </a:pPr>
            <a:r>
              <a:rPr lang="de-DE" sz="1200" b="1" dirty="0">
                <a:solidFill>
                  <a:srgbClr val="FF0000"/>
                </a:solidFill>
                <a:latin typeface="Arial" panose="020B0604020202020204" pitchFamily="34" charset="0"/>
                <a:cs typeface="Arial" panose="020B0604020202020204" pitchFamily="34" charset="0"/>
              </a:rPr>
              <a:t>Tungsten + Deuterium/Helium</a:t>
            </a:r>
          </a:p>
        </p:txBody>
      </p:sp>
      <p:sp>
        <p:nvSpPr>
          <p:cNvPr id="21" name="Textfeld 20">
            <a:extLst>
              <a:ext uri="{FF2B5EF4-FFF2-40B4-BE49-F238E27FC236}">
                <a16:creationId xmlns:a16="http://schemas.microsoft.com/office/drawing/2014/main" id="{401BCB2E-F10F-5051-982C-41BF3F4059F2}"/>
              </a:ext>
            </a:extLst>
          </p:cNvPr>
          <p:cNvSpPr txBox="1"/>
          <p:nvPr/>
        </p:nvSpPr>
        <p:spPr>
          <a:xfrm>
            <a:off x="9532527" y="4933196"/>
            <a:ext cx="1269855" cy="230832"/>
          </a:xfrm>
          <a:prstGeom prst="rect">
            <a:avLst/>
          </a:prstGeom>
          <a:noFill/>
        </p:spPr>
        <p:txBody>
          <a:bodyPr wrap="square" rtlCol="0">
            <a:spAutoFit/>
          </a:bodyPr>
          <a:lstStyle/>
          <a:p>
            <a:r>
              <a:rPr lang="de-DE" sz="900" b="1" dirty="0"/>
              <a:t>[J. Romazanov]</a:t>
            </a:r>
          </a:p>
        </p:txBody>
      </p:sp>
      <p:sp>
        <p:nvSpPr>
          <p:cNvPr id="22" name="Textfeld 21">
            <a:extLst>
              <a:ext uri="{FF2B5EF4-FFF2-40B4-BE49-F238E27FC236}">
                <a16:creationId xmlns:a16="http://schemas.microsoft.com/office/drawing/2014/main" id="{5F996B55-7D15-4B96-5A2E-C42F4B0CAFFE}"/>
              </a:ext>
            </a:extLst>
          </p:cNvPr>
          <p:cNvSpPr txBox="1"/>
          <p:nvPr/>
        </p:nvSpPr>
        <p:spPr>
          <a:xfrm>
            <a:off x="3256273" y="2925926"/>
            <a:ext cx="1269855" cy="230832"/>
          </a:xfrm>
          <a:prstGeom prst="rect">
            <a:avLst/>
          </a:prstGeom>
          <a:noFill/>
        </p:spPr>
        <p:txBody>
          <a:bodyPr wrap="square" rtlCol="0">
            <a:spAutoFit/>
          </a:bodyPr>
          <a:lstStyle/>
          <a:p>
            <a:r>
              <a:rPr lang="de-DE" sz="900" b="1" dirty="0"/>
              <a:t>[T. Morgan]</a:t>
            </a:r>
          </a:p>
        </p:txBody>
      </p:sp>
      <p:sp>
        <p:nvSpPr>
          <p:cNvPr id="23" name="Textfeld 22">
            <a:extLst>
              <a:ext uri="{FF2B5EF4-FFF2-40B4-BE49-F238E27FC236}">
                <a16:creationId xmlns:a16="http://schemas.microsoft.com/office/drawing/2014/main" id="{3B533BCA-CA8B-CC0E-2BC8-CE1CF4AAACF1}"/>
              </a:ext>
            </a:extLst>
          </p:cNvPr>
          <p:cNvSpPr txBox="1"/>
          <p:nvPr/>
        </p:nvSpPr>
        <p:spPr>
          <a:xfrm>
            <a:off x="4686483" y="4514695"/>
            <a:ext cx="1269855" cy="230832"/>
          </a:xfrm>
          <a:prstGeom prst="rect">
            <a:avLst/>
          </a:prstGeom>
          <a:noFill/>
        </p:spPr>
        <p:txBody>
          <a:bodyPr wrap="square" rtlCol="0">
            <a:spAutoFit/>
          </a:bodyPr>
          <a:lstStyle/>
          <a:p>
            <a:r>
              <a:rPr lang="de-DE" sz="900" b="1" dirty="0"/>
              <a:t>[S. </a:t>
            </a:r>
            <a:r>
              <a:rPr lang="de-DE" sz="900" b="1" dirty="0" err="1"/>
              <a:t>Markelj</a:t>
            </a:r>
            <a:r>
              <a:rPr lang="de-DE" sz="900" b="1" dirty="0"/>
              <a:t>]</a:t>
            </a:r>
          </a:p>
        </p:txBody>
      </p:sp>
      <p:sp>
        <p:nvSpPr>
          <p:cNvPr id="24" name="Textfeld 23">
            <a:extLst>
              <a:ext uri="{FF2B5EF4-FFF2-40B4-BE49-F238E27FC236}">
                <a16:creationId xmlns:a16="http://schemas.microsoft.com/office/drawing/2014/main" id="{0F54C394-DA0E-D7A2-B948-4F020B387D16}"/>
              </a:ext>
            </a:extLst>
          </p:cNvPr>
          <p:cNvSpPr txBox="1"/>
          <p:nvPr/>
        </p:nvSpPr>
        <p:spPr>
          <a:xfrm>
            <a:off x="6502760" y="4066170"/>
            <a:ext cx="1269855" cy="230832"/>
          </a:xfrm>
          <a:prstGeom prst="rect">
            <a:avLst/>
          </a:prstGeom>
          <a:noFill/>
        </p:spPr>
        <p:txBody>
          <a:bodyPr wrap="square" rtlCol="0">
            <a:spAutoFit/>
          </a:bodyPr>
          <a:lstStyle/>
          <a:p>
            <a:r>
              <a:rPr lang="de-DE" sz="900" b="1" dirty="0"/>
              <a:t>[M. </a:t>
            </a:r>
            <a:r>
              <a:rPr lang="de-DE" sz="900" b="1" dirty="0" err="1"/>
              <a:t>Bernert</a:t>
            </a:r>
            <a:r>
              <a:rPr lang="de-DE" sz="900" b="1" dirty="0"/>
              <a:t>]</a:t>
            </a:r>
          </a:p>
        </p:txBody>
      </p:sp>
      <p:sp>
        <p:nvSpPr>
          <p:cNvPr id="25" name="Textfeld 24">
            <a:extLst>
              <a:ext uri="{FF2B5EF4-FFF2-40B4-BE49-F238E27FC236}">
                <a16:creationId xmlns:a16="http://schemas.microsoft.com/office/drawing/2014/main" id="{7E1AC7C8-897E-130C-9355-8AB1C48570D9}"/>
              </a:ext>
            </a:extLst>
          </p:cNvPr>
          <p:cNvSpPr txBox="1"/>
          <p:nvPr/>
        </p:nvSpPr>
        <p:spPr>
          <a:xfrm flipH="1">
            <a:off x="342034" y="973501"/>
            <a:ext cx="2545251" cy="692497"/>
          </a:xfrm>
          <a:prstGeom prst="rect">
            <a:avLst/>
          </a:prstGeom>
          <a:solidFill>
            <a:srgbClr val="E3E3E3"/>
          </a:solidFill>
          <a:ln w="12700">
            <a:solidFill>
              <a:schemeClr val="tx1"/>
            </a:solidFill>
          </a:ln>
        </p:spPr>
        <p:txBody>
          <a:bodyPr wrap="square" rtlCol="0">
            <a:spAutoFit/>
          </a:bodyPr>
          <a:lstStyle/>
          <a:p>
            <a:pPr algn="ctr"/>
            <a:r>
              <a:rPr lang="en-GB" sz="1300" dirty="0">
                <a:latin typeface="Arial" panose="020B0604020202020204" pitchFamily="34" charset="0"/>
                <a:cs typeface="Arial" panose="020B0604020202020204" pitchFamily="34" charset="0"/>
              </a:rPr>
              <a:t>Focus on </a:t>
            </a:r>
            <a:r>
              <a:rPr lang="en-GB" sz="1300" dirty="0">
                <a:solidFill>
                  <a:srgbClr val="FF0000"/>
                </a:solidFill>
                <a:latin typeface="Arial" panose="020B0604020202020204" pitchFamily="34" charset="0"/>
                <a:cs typeface="Arial" panose="020B0604020202020204" pitchFamily="34" charset="0"/>
              </a:rPr>
              <a:t>ITER</a:t>
            </a:r>
            <a:r>
              <a:rPr lang="en-GB" sz="1300" dirty="0">
                <a:latin typeface="Arial" panose="020B0604020202020204" pitchFamily="34" charset="0"/>
                <a:cs typeface="Arial" panose="020B0604020202020204" pitchFamily="34" charset="0"/>
              </a:rPr>
              <a:t> and </a:t>
            </a:r>
            <a:r>
              <a:rPr lang="en-GB" sz="1300" dirty="0">
                <a:solidFill>
                  <a:srgbClr val="FF0000"/>
                </a:solidFill>
                <a:latin typeface="Arial" panose="020B0604020202020204" pitchFamily="34" charset="0"/>
                <a:cs typeface="Arial" panose="020B0604020202020204" pitchFamily="34" charset="0"/>
              </a:rPr>
              <a:t>DEMO materials</a:t>
            </a:r>
            <a:r>
              <a:rPr lang="en-GB" sz="1300" dirty="0">
                <a:latin typeface="Arial" panose="020B0604020202020204" pitchFamily="34" charset="0"/>
                <a:cs typeface="Arial" panose="020B0604020202020204" pitchFamily="34" charset="0"/>
              </a:rPr>
              <a:t>, </a:t>
            </a:r>
            <a:r>
              <a:rPr lang="en-GB" sz="1300" dirty="0">
                <a:solidFill>
                  <a:srgbClr val="FF0000"/>
                </a:solidFill>
                <a:latin typeface="Arial" panose="020B0604020202020204" pitchFamily="34" charset="0"/>
                <a:cs typeface="Arial" panose="020B0604020202020204" pitchFamily="34" charset="0"/>
              </a:rPr>
              <a:t>H and isotopes</a:t>
            </a:r>
            <a:r>
              <a:rPr lang="en-GB" sz="1300" dirty="0">
                <a:latin typeface="Arial" panose="020B0604020202020204" pitchFamily="34" charset="0"/>
                <a:cs typeface="Arial" panose="020B0604020202020204" pitchFamily="34" charset="0"/>
              </a:rPr>
              <a:t>, </a:t>
            </a:r>
            <a:r>
              <a:rPr lang="en-GB" sz="1300" dirty="0">
                <a:solidFill>
                  <a:srgbClr val="FF0000"/>
                </a:solidFill>
                <a:latin typeface="Arial" panose="020B0604020202020204" pitchFamily="34" charset="0"/>
                <a:cs typeface="Arial" panose="020B0604020202020204" pitchFamily="34" charset="0"/>
              </a:rPr>
              <a:t>He</a:t>
            </a:r>
            <a:r>
              <a:rPr lang="en-GB" sz="1300" dirty="0">
                <a:latin typeface="Arial" panose="020B0604020202020204" pitchFamily="34" charset="0"/>
                <a:cs typeface="Arial" panose="020B0604020202020204" pitchFamily="34" charset="0"/>
              </a:rPr>
              <a:t>, </a:t>
            </a:r>
            <a:r>
              <a:rPr lang="en-GB" sz="1300" dirty="0">
                <a:solidFill>
                  <a:srgbClr val="FF0000"/>
                </a:solidFill>
                <a:latin typeface="Arial" panose="020B0604020202020204" pitchFamily="34" charset="0"/>
                <a:cs typeface="Arial" panose="020B0604020202020204" pitchFamily="34" charset="0"/>
              </a:rPr>
              <a:t>seeding gases</a:t>
            </a:r>
            <a:r>
              <a:rPr lang="en-GB" sz="1300" dirty="0">
                <a:latin typeface="Arial" panose="020B0604020202020204" pitchFamily="34" charset="0"/>
                <a:cs typeface="Arial" panose="020B0604020202020204" pitchFamily="34" charset="0"/>
              </a:rPr>
              <a:t>, and </a:t>
            </a:r>
            <a:r>
              <a:rPr lang="en-GB" sz="1300" dirty="0">
                <a:solidFill>
                  <a:srgbClr val="FF0000"/>
                </a:solidFill>
                <a:latin typeface="Arial" panose="020B0604020202020204" pitchFamily="34" charset="0"/>
                <a:cs typeface="Arial" panose="020B0604020202020204" pitchFamily="34" charset="0"/>
              </a:rPr>
              <a:t>impurities</a:t>
            </a:r>
          </a:p>
        </p:txBody>
      </p:sp>
      <p:sp>
        <p:nvSpPr>
          <p:cNvPr id="26" name="Textfeld 25">
            <a:extLst>
              <a:ext uri="{FF2B5EF4-FFF2-40B4-BE49-F238E27FC236}">
                <a16:creationId xmlns:a16="http://schemas.microsoft.com/office/drawing/2014/main" id="{C13DB59F-9320-010A-8D38-3AC00D9741FD}"/>
              </a:ext>
            </a:extLst>
          </p:cNvPr>
          <p:cNvSpPr txBox="1"/>
          <p:nvPr/>
        </p:nvSpPr>
        <p:spPr>
          <a:xfrm flipH="1">
            <a:off x="347111" y="1766777"/>
            <a:ext cx="2545251" cy="292388"/>
          </a:xfrm>
          <a:prstGeom prst="rect">
            <a:avLst/>
          </a:prstGeom>
          <a:solidFill>
            <a:srgbClr val="E3E3E3"/>
          </a:solidFill>
          <a:ln w="12700">
            <a:solidFill>
              <a:schemeClr val="tx1"/>
            </a:solidFill>
          </a:ln>
        </p:spPr>
        <p:txBody>
          <a:bodyPr wrap="square" rtlCol="0">
            <a:spAutoFit/>
          </a:bodyPr>
          <a:lstStyle/>
          <a:p>
            <a:pPr algn="ctr"/>
            <a:r>
              <a:rPr lang="en-GB" sz="1300" dirty="0">
                <a:latin typeface="Arial" panose="020B0604020202020204" pitchFamily="34" charset="0"/>
                <a:cs typeface="Arial" panose="020B0604020202020204" pitchFamily="34" charset="0"/>
              </a:rPr>
              <a:t>Goal: steady-state operation</a:t>
            </a:r>
          </a:p>
        </p:txBody>
      </p:sp>
      <p:sp>
        <p:nvSpPr>
          <p:cNvPr id="27" name="Textfeld 26">
            <a:extLst>
              <a:ext uri="{FF2B5EF4-FFF2-40B4-BE49-F238E27FC236}">
                <a16:creationId xmlns:a16="http://schemas.microsoft.com/office/drawing/2014/main" id="{5C2EB82D-77F5-27A4-50E2-CA09D2A99254}"/>
              </a:ext>
            </a:extLst>
          </p:cNvPr>
          <p:cNvSpPr txBox="1"/>
          <p:nvPr/>
        </p:nvSpPr>
        <p:spPr>
          <a:xfrm flipH="1">
            <a:off x="8792139" y="1925598"/>
            <a:ext cx="2545251" cy="646331"/>
          </a:xfrm>
          <a:prstGeom prst="rect">
            <a:avLst/>
          </a:prstGeom>
          <a:solidFill>
            <a:srgbClr val="E3E3E3"/>
          </a:solidFill>
          <a:ln w="12700">
            <a:solidFill>
              <a:schemeClr val="tx1"/>
            </a:solidFill>
          </a:ln>
        </p:spPr>
        <p:txBody>
          <a:bodyPr wrap="square" rtlCol="0">
            <a:spAutoFit/>
          </a:bodyPr>
          <a:lstStyle/>
          <a:p>
            <a:pPr algn="ctr"/>
            <a:r>
              <a:rPr lang="en-GB" sz="1200" dirty="0">
                <a:latin typeface="Arial" panose="020B0604020202020204" pitchFamily="34" charset="0"/>
                <a:cs typeface="Arial" panose="020B0604020202020204" pitchFamily="34" charset="0"/>
              </a:rPr>
              <a:t>Support in WPW7X exploitation</a:t>
            </a:r>
          </a:p>
          <a:p>
            <a:pPr algn="ctr"/>
            <a:r>
              <a:rPr lang="en-GB" sz="1200" dirty="0">
                <a:latin typeface="Arial" panose="020B0604020202020204" pitchFamily="34" charset="0"/>
                <a:cs typeface="Arial" panose="020B0604020202020204" pitchFamily="34" charset="0"/>
              </a:rPr>
              <a:t>operating with </a:t>
            </a:r>
            <a:r>
              <a:rPr lang="en-GB" sz="1200" dirty="0">
                <a:solidFill>
                  <a:srgbClr val="FF0000"/>
                </a:solidFill>
                <a:latin typeface="Arial" panose="020B0604020202020204" pitchFamily="34" charset="0"/>
                <a:cs typeface="Arial" panose="020B0604020202020204" pitchFamily="34" charset="0"/>
              </a:rPr>
              <a:t>Graphite </a:t>
            </a:r>
          </a:p>
          <a:p>
            <a:pPr algn="ctr"/>
            <a:r>
              <a:rPr lang="en-GB" sz="1200" dirty="0">
                <a:latin typeface="Arial" panose="020B0604020202020204" pitchFamily="34" charset="0"/>
                <a:cs typeface="Arial" panose="020B0604020202020204" pitchFamily="34" charset="0"/>
              </a:rPr>
              <a:t>towards</a:t>
            </a:r>
            <a:r>
              <a:rPr lang="en-GB" sz="1200" dirty="0">
                <a:solidFill>
                  <a:srgbClr val="FF0000"/>
                </a:solidFill>
                <a:latin typeface="Arial" panose="020B0604020202020204" pitchFamily="34" charset="0"/>
                <a:cs typeface="Arial" panose="020B0604020202020204" pitchFamily="34" charset="0"/>
              </a:rPr>
              <a:t> Tungsten PFCs</a:t>
            </a:r>
          </a:p>
        </p:txBody>
      </p:sp>
      <p:sp>
        <p:nvSpPr>
          <p:cNvPr id="40" name="Textfeld 39">
            <a:extLst>
              <a:ext uri="{FF2B5EF4-FFF2-40B4-BE49-F238E27FC236}">
                <a16:creationId xmlns:a16="http://schemas.microsoft.com/office/drawing/2014/main" id="{6471CE0A-2756-5F4D-429B-EFF218EE0411}"/>
              </a:ext>
            </a:extLst>
          </p:cNvPr>
          <p:cNvSpPr txBox="1"/>
          <p:nvPr/>
        </p:nvSpPr>
        <p:spPr>
          <a:xfrm flipH="1">
            <a:off x="8739543" y="5195963"/>
            <a:ext cx="2545251" cy="646331"/>
          </a:xfrm>
          <a:prstGeom prst="rect">
            <a:avLst/>
          </a:prstGeom>
          <a:solidFill>
            <a:srgbClr val="E3E3E3"/>
          </a:solidFill>
          <a:ln w="12700">
            <a:solidFill>
              <a:schemeClr val="tx1"/>
            </a:solidFill>
          </a:ln>
        </p:spPr>
        <p:txBody>
          <a:bodyPr wrap="square" rtlCol="0">
            <a:spAutoFit/>
          </a:bodyPr>
          <a:lstStyle/>
          <a:p>
            <a:pPr algn="ctr"/>
            <a:r>
              <a:rPr lang="en-GB" sz="1200" dirty="0">
                <a:latin typeface="Arial" panose="020B0604020202020204" pitchFamily="34" charset="0"/>
                <a:cs typeface="Arial" panose="020B0604020202020204" pitchFamily="34" charset="0"/>
              </a:rPr>
              <a:t>Material qualification and synergistic effects of </a:t>
            </a:r>
            <a:r>
              <a:rPr lang="en-GB" sz="1200" dirty="0">
                <a:solidFill>
                  <a:srgbClr val="FF0000"/>
                </a:solidFill>
                <a:latin typeface="Arial" panose="020B0604020202020204" pitchFamily="34" charset="0"/>
                <a:cs typeface="Arial" panose="020B0604020202020204" pitchFamily="34" charset="0"/>
              </a:rPr>
              <a:t>W</a:t>
            </a:r>
            <a:r>
              <a:rPr lang="en-GB" sz="1200" dirty="0">
                <a:latin typeface="Arial" panose="020B0604020202020204" pitchFamily="34" charset="0"/>
                <a:cs typeface="Arial" panose="020B0604020202020204" pitchFamily="34" charset="0"/>
              </a:rPr>
              <a:t> and advanced </a:t>
            </a:r>
            <a:r>
              <a:rPr lang="en-GB" sz="1200" dirty="0">
                <a:solidFill>
                  <a:srgbClr val="FF0000"/>
                </a:solidFill>
                <a:latin typeface="Arial" panose="020B0604020202020204" pitchFamily="34" charset="0"/>
                <a:cs typeface="Arial" panose="020B0604020202020204" pitchFamily="34" charset="0"/>
              </a:rPr>
              <a:t>W</a:t>
            </a:r>
            <a:r>
              <a:rPr lang="en-GB" sz="1200" dirty="0">
                <a:latin typeface="Arial" panose="020B0604020202020204" pitchFamily="34" charset="0"/>
                <a:cs typeface="Arial" panose="020B0604020202020204" pitchFamily="34" charset="0"/>
              </a:rPr>
              <a:t> materials</a:t>
            </a:r>
            <a:endParaRPr lang="en-GB" sz="1200" dirty="0">
              <a:solidFill>
                <a:srgbClr val="FF0000"/>
              </a:solidFill>
              <a:latin typeface="Arial" panose="020B0604020202020204" pitchFamily="34" charset="0"/>
              <a:cs typeface="Arial" panose="020B0604020202020204" pitchFamily="34" charset="0"/>
            </a:endParaRPr>
          </a:p>
        </p:txBody>
      </p:sp>
      <p:pic>
        <p:nvPicPr>
          <p:cNvPr id="42" name="Grafik 41">
            <a:extLst>
              <a:ext uri="{FF2B5EF4-FFF2-40B4-BE49-F238E27FC236}">
                <a16:creationId xmlns:a16="http://schemas.microsoft.com/office/drawing/2014/main" id="{9B98422B-44BA-736A-8A7F-C5B777E6EB77}"/>
              </a:ext>
            </a:extLst>
          </p:cNvPr>
          <p:cNvPicPr>
            <a:picLocks noChangeAspect="1"/>
          </p:cNvPicPr>
          <p:nvPr/>
        </p:nvPicPr>
        <p:blipFill>
          <a:blip r:embed="rId5"/>
          <a:stretch>
            <a:fillRect/>
          </a:stretch>
        </p:blipFill>
        <p:spPr>
          <a:xfrm>
            <a:off x="8380927" y="2699676"/>
            <a:ext cx="3198877" cy="2217709"/>
          </a:xfrm>
          <a:prstGeom prst="rect">
            <a:avLst/>
          </a:prstGeom>
        </p:spPr>
      </p:pic>
      <p:pic>
        <p:nvPicPr>
          <p:cNvPr id="43" name="Grafik 42">
            <a:extLst>
              <a:ext uri="{FF2B5EF4-FFF2-40B4-BE49-F238E27FC236}">
                <a16:creationId xmlns:a16="http://schemas.microsoft.com/office/drawing/2014/main" id="{37610111-D13E-FBAA-51AE-83DB2C9B069C}"/>
              </a:ext>
            </a:extLst>
          </p:cNvPr>
          <p:cNvPicPr>
            <a:picLocks noChangeAspect="1"/>
          </p:cNvPicPr>
          <p:nvPr/>
        </p:nvPicPr>
        <p:blipFill rotWithShape="1">
          <a:blip r:embed="rId6"/>
          <a:srcRect l="49085" t="11860" r="1332" b="17601"/>
          <a:stretch/>
        </p:blipFill>
        <p:spPr>
          <a:xfrm>
            <a:off x="78643" y="2248764"/>
            <a:ext cx="2869712" cy="2327347"/>
          </a:xfrm>
          <a:prstGeom prst="rect">
            <a:avLst/>
          </a:prstGeom>
        </p:spPr>
      </p:pic>
      <p:sp>
        <p:nvSpPr>
          <p:cNvPr id="44" name="Textfeld 43">
            <a:extLst>
              <a:ext uri="{FF2B5EF4-FFF2-40B4-BE49-F238E27FC236}">
                <a16:creationId xmlns:a16="http://schemas.microsoft.com/office/drawing/2014/main" id="{A985BA0C-B8EE-2610-F401-DCBDE4437660}"/>
              </a:ext>
            </a:extLst>
          </p:cNvPr>
          <p:cNvSpPr txBox="1"/>
          <p:nvPr/>
        </p:nvSpPr>
        <p:spPr>
          <a:xfrm>
            <a:off x="477319" y="4416367"/>
            <a:ext cx="1269855" cy="230832"/>
          </a:xfrm>
          <a:prstGeom prst="rect">
            <a:avLst/>
          </a:prstGeom>
          <a:noFill/>
        </p:spPr>
        <p:txBody>
          <a:bodyPr wrap="square" rtlCol="0">
            <a:spAutoFit/>
          </a:bodyPr>
          <a:lstStyle/>
          <a:p>
            <a:r>
              <a:rPr lang="de-DE" sz="900" b="1" dirty="0"/>
              <a:t>[K. Schmid]</a:t>
            </a:r>
          </a:p>
        </p:txBody>
      </p:sp>
      <p:pic>
        <p:nvPicPr>
          <p:cNvPr id="68" name="Grafik 67">
            <a:extLst>
              <a:ext uri="{FF2B5EF4-FFF2-40B4-BE49-F238E27FC236}">
                <a16:creationId xmlns:a16="http://schemas.microsoft.com/office/drawing/2014/main" id="{3FFEC082-83D8-BFFF-F76D-0FC34416945F}"/>
              </a:ext>
            </a:extLst>
          </p:cNvPr>
          <p:cNvPicPr>
            <a:picLocks noChangeAspect="1"/>
          </p:cNvPicPr>
          <p:nvPr/>
        </p:nvPicPr>
        <p:blipFill>
          <a:blip r:embed="rId7"/>
          <a:stretch>
            <a:fillRect/>
          </a:stretch>
        </p:blipFill>
        <p:spPr>
          <a:xfrm>
            <a:off x="889232" y="5386792"/>
            <a:ext cx="6660001" cy="1095242"/>
          </a:xfrm>
          <a:prstGeom prst="rect">
            <a:avLst/>
          </a:prstGeom>
        </p:spPr>
      </p:pic>
      <p:sp>
        <p:nvSpPr>
          <p:cNvPr id="69" name="Textfeld 68">
            <a:extLst>
              <a:ext uri="{FF2B5EF4-FFF2-40B4-BE49-F238E27FC236}">
                <a16:creationId xmlns:a16="http://schemas.microsoft.com/office/drawing/2014/main" id="{1BCD04C0-94B2-6462-60CC-B8EEA576C2CC}"/>
              </a:ext>
            </a:extLst>
          </p:cNvPr>
          <p:cNvSpPr txBox="1"/>
          <p:nvPr/>
        </p:nvSpPr>
        <p:spPr>
          <a:xfrm flipH="1">
            <a:off x="5852158" y="4830533"/>
            <a:ext cx="1984064" cy="461665"/>
          </a:xfrm>
          <a:prstGeom prst="rect">
            <a:avLst/>
          </a:prstGeom>
          <a:solidFill>
            <a:srgbClr val="E3E3E3"/>
          </a:solidFill>
          <a:ln w="12700">
            <a:solidFill>
              <a:schemeClr val="tx1"/>
            </a:solidFill>
          </a:ln>
        </p:spPr>
        <p:txBody>
          <a:bodyPr wrap="square" rtlCol="0">
            <a:spAutoFit/>
          </a:bodyPr>
          <a:lstStyle/>
          <a:p>
            <a:pPr algn="ctr"/>
            <a:r>
              <a:rPr lang="en-GB" sz="1200" dirty="0">
                <a:latin typeface="Arial" panose="020B0604020202020204" pitchFamily="34" charset="0"/>
                <a:cs typeface="Arial" panose="020B0604020202020204" pitchFamily="34" charset="0"/>
              </a:rPr>
              <a:t>Recombining plasmas in PSI-2 and MAGNUM-PSI</a:t>
            </a:r>
            <a:endParaRPr lang="en-GB" sz="1200" dirty="0">
              <a:solidFill>
                <a:srgbClr val="FF0000"/>
              </a:solidFill>
              <a:latin typeface="Arial" panose="020B0604020202020204" pitchFamily="34" charset="0"/>
              <a:cs typeface="Arial" panose="020B0604020202020204" pitchFamily="34" charset="0"/>
            </a:endParaRPr>
          </a:p>
        </p:txBody>
      </p:sp>
      <p:sp>
        <p:nvSpPr>
          <p:cNvPr id="70" name="Textfeld 69">
            <a:extLst>
              <a:ext uri="{FF2B5EF4-FFF2-40B4-BE49-F238E27FC236}">
                <a16:creationId xmlns:a16="http://schemas.microsoft.com/office/drawing/2014/main" id="{7F6B957B-C429-8AE0-88A9-735A346F97BA}"/>
              </a:ext>
            </a:extLst>
          </p:cNvPr>
          <p:cNvSpPr txBox="1"/>
          <p:nvPr/>
        </p:nvSpPr>
        <p:spPr>
          <a:xfrm flipH="1">
            <a:off x="8792140" y="1027686"/>
            <a:ext cx="2545251" cy="646331"/>
          </a:xfrm>
          <a:prstGeom prst="rect">
            <a:avLst/>
          </a:prstGeom>
          <a:solidFill>
            <a:srgbClr val="E3E3E3"/>
          </a:solidFill>
          <a:ln w="12700">
            <a:solidFill>
              <a:schemeClr val="tx1"/>
            </a:solidFill>
          </a:ln>
        </p:spPr>
        <p:txBody>
          <a:bodyPr wrap="square" rtlCol="0">
            <a:spAutoFit/>
          </a:bodyPr>
          <a:lstStyle/>
          <a:p>
            <a:pPr algn="ctr"/>
            <a:r>
              <a:rPr lang="en-GB" sz="1200" dirty="0">
                <a:latin typeface="Arial" panose="020B0604020202020204" pitchFamily="34" charset="0"/>
                <a:cs typeface="Arial" panose="020B0604020202020204" pitchFamily="34" charset="0"/>
              </a:rPr>
              <a:t>Support in WPTE exploitation</a:t>
            </a:r>
          </a:p>
          <a:p>
            <a:pPr algn="ctr"/>
            <a:r>
              <a:rPr lang="en-GB" sz="1200" dirty="0">
                <a:latin typeface="Arial" panose="020B0604020202020204" pitchFamily="34" charset="0"/>
                <a:cs typeface="Arial" panose="020B0604020202020204" pitchFamily="34" charset="0"/>
              </a:rPr>
              <a:t>In AUG, WEST and JET in PWIE </a:t>
            </a:r>
            <a:endParaRPr lang="en-GB" sz="1200" dirty="0">
              <a:solidFill>
                <a:srgbClr val="FF0000"/>
              </a:solidFill>
              <a:latin typeface="Arial" panose="020B0604020202020204" pitchFamily="34" charset="0"/>
              <a:cs typeface="Arial" panose="020B0604020202020204" pitchFamily="34" charset="0"/>
            </a:endParaRPr>
          </a:p>
          <a:p>
            <a:pPr algn="ctr"/>
            <a:r>
              <a:rPr lang="en-GB" sz="1200" dirty="0">
                <a:latin typeface="Arial" panose="020B0604020202020204" pitchFamily="34" charset="0"/>
                <a:cs typeface="Arial" panose="020B0604020202020204" pitchFamily="34" charset="0"/>
              </a:rPr>
              <a:t>area with metallic PFCs</a:t>
            </a:r>
            <a:endParaRPr lang="en-GB" sz="1200" dirty="0">
              <a:solidFill>
                <a:srgbClr val="FF0000"/>
              </a:solidFill>
              <a:latin typeface="Arial" panose="020B0604020202020204" pitchFamily="34" charset="0"/>
              <a:cs typeface="Arial" panose="020B0604020202020204" pitchFamily="34" charset="0"/>
            </a:endParaRPr>
          </a:p>
        </p:txBody>
      </p:sp>
      <p:sp>
        <p:nvSpPr>
          <p:cNvPr id="71" name="Textfeld 70">
            <a:extLst>
              <a:ext uri="{FF2B5EF4-FFF2-40B4-BE49-F238E27FC236}">
                <a16:creationId xmlns:a16="http://schemas.microsoft.com/office/drawing/2014/main" id="{0FD18F14-350D-6759-8A87-AE871B3B18A7}"/>
              </a:ext>
            </a:extLst>
          </p:cNvPr>
          <p:cNvSpPr txBox="1"/>
          <p:nvPr/>
        </p:nvSpPr>
        <p:spPr>
          <a:xfrm flipH="1">
            <a:off x="8739542" y="5982372"/>
            <a:ext cx="2545251" cy="276999"/>
          </a:xfrm>
          <a:prstGeom prst="rect">
            <a:avLst/>
          </a:prstGeom>
          <a:solidFill>
            <a:srgbClr val="E3E3E3"/>
          </a:solidFill>
          <a:ln w="12700">
            <a:solidFill>
              <a:schemeClr val="tx1"/>
            </a:solidFill>
          </a:ln>
        </p:spPr>
        <p:txBody>
          <a:bodyPr wrap="square" rtlCol="0">
            <a:spAutoFit/>
          </a:bodyPr>
          <a:lstStyle/>
          <a:p>
            <a:pPr algn="ctr"/>
            <a:r>
              <a:rPr lang="en-GB" sz="1200" dirty="0">
                <a:latin typeface="Arial" panose="020B0604020202020204" pitchFamily="34" charset="0"/>
                <a:cs typeface="Arial" panose="020B0604020202020204" pitchFamily="34" charset="0"/>
              </a:rPr>
              <a:t>PWI diagnostic development</a:t>
            </a:r>
            <a:endParaRPr lang="en-GB" sz="1200" dirty="0">
              <a:solidFill>
                <a:srgbClr val="FF0000"/>
              </a:solidFill>
              <a:latin typeface="Arial" panose="020B0604020202020204" pitchFamily="34" charset="0"/>
              <a:cs typeface="Arial" panose="020B0604020202020204" pitchFamily="34" charset="0"/>
            </a:endParaRPr>
          </a:p>
        </p:txBody>
      </p:sp>
      <p:sp>
        <p:nvSpPr>
          <p:cNvPr id="72" name="Textfeld 71">
            <a:extLst>
              <a:ext uri="{FF2B5EF4-FFF2-40B4-BE49-F238E27FC236}">
                <a16:creationId xmlns:a16="http://schemas.microsoft.com/office/drawing/2014/main" id="{1A7C0472-8E38-D7E6-08DB-7A03AE753B49}"/>
              </a:ext>
            </a:extLst>
          </p:cNvPr>
          <p:cNvSpPr txBox="1"/>
          <p:nvPr/>
        </p:nvSpPr>
        <p:spPr>
          <a:xfrm>
            <a:off x="250913" y="2918947"/>
            <a:ext cx="457176" cy="267766"/>
          </a:xfrm>
          <a:prstGeom prst="rect">
            <a:avLst/>
          </a:prstGeom>
          <a:noFill/>
        </p:spPr>
        <p:txBody>
          <a:bodyPr wrap="none" rtlCol="0">
            <a:spAutoFit/>
          </a:bodyPr>
          <a:lstStyle/>
          <a:p>
            <a:pPr algn="l">
              <a:lnSpc>
                <a:spcPct val="95000"/>
              </a:lnSpc>
            </a:pPr>
            <a:r>
              <a:rPr lang="de-DE" sz="1200" dirty="0"/>
              <a:t>ITER</a:t>
            </a:r>
          </a:p>
        </p:txBody>
      </p:sp>
    </p:spTree>
    <p:extLst>
      <p:ext uri="{BB962C8B-B14F-4D97-AF65-F5344CB8AC3E}">
        <p14:creationId xmlns:p14="http://schemas.microsoft.com/office/powerpoint/2010/main" val="368830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18" grpId="0" animBg="1"/>
      <p:bldP spid="19" grpId="0" animBg="1"/>
      <p:bldP spid="20" grpId="0" animBg="1"/>
      <p:bldP spid="21" grpId="0"/>
      <p:bldP spid="22" grpId="0"/>
      <p:bldP spid="23" grpId="0"/>
      <p:bldP spid="24" grpId="0"/>
      <p:bldP spid="27" grpId="0" animBg="1"/>
      <p:bldP spid="40" grpId="0" animBg="1"/>
      <p:bldP spid="69" grpId="0" animBg="1"/>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25FAB6D4-D1AF-D933-25CE-6718A7464815}"/>
              </a:ext>
            </a:extLst>
          </p:cNvPr>
          <p:cNvSpPr>
            <a:spLocks noGrp="1"/>
          </p:cNvSpPr>
          <p:nvPr>
            <p:ph type="ftr" sz="quarter" idx="11"/>
          </p:nvPr>
        </p:nvSpPr>
        <p:spPr/>
        <p:txBody>
          <a:bodyPr/>
          <a:lstStyle/>
          <a:p>
            <a:r>
              <a:rPr lang="en-GB" dirty="0">
                <a:solidFill>
                  <a:prstClr val="white"/>
                </a:solidFill>
              </a:rPr>
              <a:t>Sebastijan Brezinsek| Preparation Meeting AWP 2025 | 09.10.2024 |</a:t>
            </a:r>
            <a:r>
              <a:rPr lang="en-GB" dirty="0" err="1">
                <a:solidFill>
                  <a:prstClr val="white"/>
                </a:solidFill>
              </a:rPr>
              <a:t>Garching</a:t>
            </a:r>
            <a:endParaRPr lang="en-GB" dirty="0">
              <a:solidFill>
                <a:prstClr val="white"/>
              </a:solidFill>
            </a:endParaRPr>
          </a:p>
        </p:txBody>
      </p:sp>
      <p:sp>
        <p:nvSpPr>
          <p:cNvPr id="5" name="Foliennummernplatzhalter 4">
            <a:extLst>
              <a:ext uri="{FF2B5EF4-FFF2-40B4-BE49-F238E27FC236}">
                <a16:creationId xmlns:a16="http://schemas.microsoft.com/office/drawing/2014/main" id="{D44FE597-2CD2-E678-1062-81EF71111331}"/>
              </a:ext>
            </a:extLst>
          </p:cNvPr>
          <p:cNvSpPr>
            <a:spLocks noGrp="1"/>
          </p:cNvSpPr>
          <p:nvPr>
            <p:ph type="sldNum" sz="quarter" idx="12"/>
          </p:nvPr>
        </p:nvSpPr>
        <p:spPr/>
        <p:txBody>
          <a:bodyPr/>
          <a:lstStyle/>
          <a:p>
            <a:fld id="{6A6D9FA1-99C7-4910-8E32-B85D378B0060}" type="slidenum">
              <a:rPr lang="en-GB" smtClean="0">
                <a:solidFill>
                  <a:prstClr val="white"/>
                </a:solidFill>
              </a:rPr>
              <a:pPr/>
              <a:t>20</a:t>
            </a:fld>
            <a:endParaRPr lang="en-GB" dirty="0">
              <a:solidFill>
                <a:prstClr val="white"/>
              </a:solidFill>
            </a:endParaRPr>
          </a:p>
        </p:txBody>
      </p:sp>
      <p:sp>
        <p:nvSpPr>
          <p:cNvPr id="6" name="Titel 1">
            <a:extLst>
              <a:ext uri="{FF2B5EF4-FFF2-40B4-BE49-F238E27FC236}">
                <a16:creationId xmlns:a16="http://schemas.microsoft.com/office/drawing/2014/main" id="{24E5A7F7-E968-EA42-B0CE-BD0E537937E1}"/>
              </a:ext>
            </a:extLst>
          </p:cNvPr>
          <p:cNvSpPr>
            <a:spLocks noGrp="1"/>
          </p:cNvSpPr>
          <p:nvPr>
            <p:ph type="title"/>
          </p:nvPr>
        </p:nvSpPr>
        <p:spPr>
          <a:xfrm>
            <a:off x="982663" y="192088"/>
            <a:ext cx="10937488" cy="457200"/>
          </a:xfrm>
        </p:spPr>
        <p:txBody>
          <a:bodyPr/>
          <a:lstStyle/>
          <a:p>
            <a:r>
              <a:rPr lang="en-GB" dirty="0"/>
              <a:t>WPPWIE 2025 Activities (Tasks) List</a:t>
            </a:r>
          </a:p>
        </p:txBody>
      </p:sp>
      <p:graphicFrame>
        <p:nvGraphicFramePr>
          <p:cNvPr id="7" name="Tabelle 6">
            <a:extLst>
              <a:ext uri="{FF2B5EF4-FFF2-40B4-BE49-F238E27FC236}">
                <a16:creationId xmlns:a16="http://schemas.microsoft.com/office/drawing/2014/main" id="{38955998-A40B-E1C8-2C2D-77C1762618B9}"/>
              </a:ext>
            </a:extLst>
          </p:cNvPr>
          <p:cNvGraphicFramePr>
            <a:graphicFrameLocks noGrp="1"/>
          </p:cNvGraphicFramePr>
          <p:nvPr/>
        </p:nvGraphicFramePr>
        <p:xfrm>
          <a:off x="276028" y="792494"/>
          <a:ext cx="11174202" cy="5257800"/>
        </p:xfrm>
        <a:graphic>
          <a:graphicData uri="http://schemas.openxmlformats.org/drawingml/2006/table">
            <a:tbl>
              <a:tblPr firstRow="1" bandRow="1">
                <a:tableStyleId>{5C22544A-7EE6-4342-B048-85BDC9FD1C3A}</a:tableStyleId>
              </a:tblPr>
              <a:tblGrid>
                <a:gridCol w="1055616">
                  <a:extLst>
                    <a:ext uri="{9D8B030D-6E8A-4147-A177-3AD203B41FA5}">
                      <a16:colId xmlns:a16="http://schemas.microsoft.com/office/drawing/2014/main" val="3753194813"/>
                    </a:ext>
                  </a:extLst>
                </a:gridCol>
                <a:gridCol w="10118586">
                  <a:extLst>
                    <a:ext uri="{9D8B030D-6E8A-4147-A177-3AD203B41FA5}">
                      <a16:colId xmlns:a16="http://schemas.microsoft.com/office/drawing/2014/main" val="3619018727"/>
                    </a:ext>
                  </a:extLst>
                </a:gridCol>
              </a:tblGrid>
              <a:tr h="249907">
                <a:tc>
                  <a:txBody>
                    <a:bodyPr/>
                    <a:lstStyle/>
                    <a:p>
                      <a:r>
                        <a:rPr lang="de-DE" dirty="0"/>
                        <a:t>ID</a:t>
                      </a:r>
                    </a:p>
                  </a:txBody>
                  <a:tcPr/>
                </a:tc>
                <a:tc>
                  <a:txBody>
                    <a:bodyPr/>
                    <a:lstStyle/>
                    <a:p>
                      <a:r>
                        <a:rPr lang="de-DE" dirty="0"/>
                        <a:t>Title</a:t>
                      </a:r>
                    </a:p>
                  </a:txBody>
                  <a:tcPr/>
                </a:tc>
                <a:extLst>
                  <a:ext uri="{0D108BD9-81ED-4DB2-BD59-A6C34878D82A}">
                    <a16:rowId xmlns:a16="http://schemas.microsoft.com/office/drawing/2014/main" val="2752069015"/>
                  </a:ext>
                </a:extLst>
              </a:tr>
              <a:tr h="249907">
                <a:tc>
                  <a:txBody>
                    <a:bodyPr/>
                    <a:lstStyle/>
                    <a:p>
                      <a:r>
                        <a:rPr lang="de-DE" dirty="0"/>
                        <a:t>SP D.1</a:t>
                      </a:r>
                    </a:p>
                  </a:txBody>
                  <a:tcPr/>
                </a:tc>
                <a:tc>
                  <a:txBody>
                    <a:bodyPr/>
                    <a:lstStyle/>
                    <a:p>
                      <a:r>
                        <a:rPr lang="de-DE" dirty="0"/>
                        <a:t>Plasma Boundary Modelling</a:t>
                      </a:r>
                    </a:p>
                  </a:txBody>
                  <a:tcPr/>
                </a:tc>
                <a:extLst>
                  <a:ext uri="{0D108BD9-81ED-4DB2-BD59-A6C34878D82A}">
                    <a16:rowId xmlns:a16="http://schemas.microsoft.com/office/drawing/2014/main" val="1537054526"/>
                  </a:ext>
                </a:extLst>
              </a:tr>
              <a:tr h="24990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dirty="0"/>
                        <a:t>SP D.2</a:t>
                      </a:r>
                    </a:p>
                  </a:txBody>
                  <a:tcPr/>
                </a:tc>
                <a:tc>
                  <a:txBody>
                    <a:bodyPr/>
                    <a:lstStyle/>
                    <a:p>
                      <a:r>
                        <a:rPr lang="en-US" dirty="0"/>
                        <a:t>Production of Atomic/Molecular and Surface Data</a:t>
                      </a:r>
                      <a:endParaRPr lang="de-DE" dirty="0"/>
                    </a:p>
                  </a:txBody>
                  <a:tcPr/>
                </a:tc>
                <a:extLst>
                  <a:ext uri="{0D108BD9-81ED-4DB2-BD59-A6C34878D82A}">
                    <a16:rowId xmlns:a16="http://schemas.microsoft.com/office/drawing/2014/main" val="695918287"/>
                  </a:ext>
                </a:extLst>
              </a:tr>
              <a:tr h="24990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dirty="0"/>
                        <a:t>SP D.3</a:t>
                      </a:r>
                    </a:p>
                  </a:txBody>
                  <a:tcPr/>
                </a:tc>
                <a:tc>
                  <a:txBody>
                    <a:bodyPr/>
                    <a:lstStyle/>
                    <a:p>
                      <a:r>
                        <a:rPr lang="de-DE" dirty="0" err="1"/>
                        <a:t>Impurity</a:t>
                      </a:r>
                      <a:r>
                        <a:rPr lang="de-DE" dirty="0"/>
                        <a:t> Migration Modelling </a:t>
                      </a:r>
                    </a:p>
                  </a:txBody>
                  <a:tcPr/>
                </a:tc>
                <a:extLst>
                  <a:ext uri="{0D108BD9-81ED-4DB2-BD59-A6C34878D82A}">
                    <a16:rowId xmlns:a16="http://schemas.microsoft.com/office/drawing/2014/main" val="851462696"/>
                  </a:ext>
                </a:extLst>
              </a:tr>
              <a:tr h="24990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dirty="0"/>
                        <a:t>SP D.4</a:t>
                      </a:r>
                    </a:p>
                  </a:txBody>
                  <a:tcPr/>
                </a:tc>
                <a:tc>
                  <a:txBody>
                    <a:bodyPr/>
                    <a:lstStyle/>
                    <a:p>
                      <a:r>
                        <a:rPr lang="de-DE" dirty="0"/>
                        <a:t>Neutral </a:t>
                      </a:r>
                      <a:r>
                        <a:rPr lang="de-DE" dirty="0" err="1"/>
                        <a:t>Particles</a:t>
                      </a:r>
                      <a:r>
                        <a:rPr lang="de-DE" dirty="0"/>
                        <a:t> Modelling </a:t>
                      </a:r>
                    </a:p>
                  </a:txBody>
                  <a:tcPr/>
                </a:tc>
                <a:extLst>
                  <a:ext uri="{0D108BD9-81ED-4DB2-BD59-A6C34878D82A}">
                    <a16:rowId xmlns:a16="http://schemas.microsoft.com/office/drawing/2014/main" val="4174793420"/>
                  </a:ext>
                </a:extLst>
              </a:tr>
              <a:tr h="24990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dirty="0"/>
                        <a:t>SP D.5</a:t>
                      </a:r>
                    </a:p>
                  </a:txBody>
                  <a:tcPr/>
                </a:tc>
                <a:tc>
                  <a:txBody>
                    <a:bodyPr/>
                    <a:lstStyle/>
                    <a:p>
                      <a:r>
                        <a:rPr lang="de-DE" dirty="0"/>
                        <a:t>COMPASS-U</a:t>
                      </a:r>
                    </a:p>
                  </a:txBody>
                  <a:tcPr/>
                </a:tc>
                <a:extLst>
                  <a:ext uri="{0D108BD9-81ED-4DB2-BD59-A6C34878D82A}">
                    <a16:rowId xmlns:a16="http://schemas.microsoft.com/office/drawing/2014/main" val="2430005589"/>
                  </a:ext>
                </a:extLst>
              </a:tr>
              <a:tr h="249907">
                <a:tc>
                  <a:txBody>
                    <a:bodyPr/>
                    <a:lstStyle/>
                    <a:p>
                      <a:r>
                        <a:rPr lang="de-DE" dirty="0"/>
                        <a:t>SP E.1</a:t>
                      </a:r>
                    </a:p>
                  </a:txBody>
                  <a:tcPr/>
                </a:tc>
                <a:tc>
                  <a:txBody>
                    <a:bodyPr/>
                    <a:lstStyle/>
                    <a:p>
                      <a:r>
                        <a:rPr lang="de-DE" dirty="0"/>
                        <a:t>LIBS at JET</a:t>
                      </a:r>
                    </a:p>
                  </a:txBody>
                  <a:tcPr/>
                </a:tc>
                <a:extLst>
                  <a:ext uri="{0D108BD9-81ED-4DB2-BD59-A6C34878D82A}">
                    <a16:rowId xmlns:a16="http://schemas.microsoft.com/office/drawing/2014/main" val="2953080362"/>
                  </a:ext>
                </a:extLst>
              </a:tr>
              <a:tr h="249907">
                <a:tc>
                  <a:txBody>
                    <a:bodyPr/>
                    <a:lstStyle/>
                    <a:p>
                      <a:r>
                        <a:rPr lang="de-DE" dirty="0"/>
                        <a:t>SP E.2</a:t>
                      </a:r>
                    </a:p>
                  </a:txBody>
                  <a:tcPr/>
                </a:tc>
                <a:tc>
                  <a:txBody>
                    <a:bodyPr/>
                    <a:lstStyle/>
                    <a:p>
                      <a:r>
                        <a:rPr lang="en-US" dirty="0"/>
                        <a:t>Comparison of hydrogenic retention quantification by different techniques and fuel removal assessment </a:t>
                      </a:r>
                      <a:endParaRPr lang="de-DE" dirty="0"/>
                    </a:p>
                  </a:txBody>
                  <a:tcPr/>
                </a:tc>
                <a:extLst>
                  <a:ext uri="{0D108BD9-81ED-4DB2-BD59-A6C34878D82A}">
                    <a16:rowId xmlns:a16="http://schemas.microsoft.com/office/drawing/2014/main" val="1111985269"/>
                  </a:ext>
                </a:extLst>
              </a:tr>
              <a:tr h="249907">
                <a:tc>
                  <a:txBody>
                    <a:bodyPr/>
                    <a:lstStyle/>
                    <a:p>
                      <a:r>
                        <a:rPr lang="de-DE" dirty="0"/>
                        <a:t>SP E.3</a:t>
                      </a:r>
                    </a:p>
                  </a:txBody>
                  <a:tcPr/>
                </a:tc>
                <a:tc>
                  <a:txBody>
                    <a:bodyPr/>
                    <a:lstStyle/>
                    <a:p>
                      <a:r>
                        <a:rPr lang="en-US" dirty="0"/>
                        <a:t>Post-mortem analysis of PFC and other objects in JET</a:t>
                      </a:r>
                      <a:endParaRPr lang="de-DE" dirty="0"/>
                    </a:p>
                  </a:txBody>
                  <a:tcPr/>
                </a:tc>
                <a:extLst>
                  <a:ext uri="{0D108BD9-81ED-4DB2-BD59-A6C34878D82A}">
                    <a16:rowId xmlns:a16="http://schemas.microsoft.com/office/drawing/2014/main" val="895944200"/>
                  </a:ext>
                </a:extLst>
              </a:tr>
              <a:tr h="249907">
                <a:tc>
                  <a:txBody>
                    <a:bodyPr/>
                    <a:lstStyle/>
                    <a:p>
                      <a:r>
                        <a:rPr lang="de-DE" dirty="0"/>
                        <a:t>SP F.1</a:t>
                      </a:r>
                    </a:p>
                  </a:txBody>
                  <a:tcPr/>
                </a:tc>
                <a:tc>
                  <a:txBody>
                    <a:bodyPr/>
                    <a:lstStyle/>
                    <a:p>
                      <a:r>
                        <a:rPr lang="de-DE" dirty="0" err="1"/>
                        <a:t>Coordination</a:t>
                      </a:r>
                      <a:r>
                        <a:rPr lang="de-DE" dirty="0"/>
                        <a:t> </a:t>
                      </a:r>
                    </a:p>
                  </a:txBody>
                  <a:tcPr/>
                </a:tc>
                <a:extLst>
                  <a:ext uri="{0D108BD9-81ED-4DB2-BD59-A6C34878D82A}">
                    <a16:rowId xmlns:a16="http://schemas.microsoft.com/office/drawing/2014/main" val="329597470"/>
                  </a:ext>
                </a:extLst>
              </a:tr>
              <a:tr h="249907">
                <a:tc>
                  <a:txBody>
                    <a:bodyPr/>
                    <a:lstStyle/>
                    <a:p>
                      <a:r>
                        <a:rPr lang="de-DE" dirty="0"/>
                        <a:t>SP F.2</a:t>
                      </a:r>
                    </a:p>
                  </a:txBody>
                  <a:tcPr/>
                </a:tc>
                <a:tc>
                  <a:txBody>
                    <a:bodyPr/>
                    <a:lstStyle/>
                    <a:p>
                      <a:r>
                        <a:rPr lang="de-DE" dirty="0" err="1"/>
                        <a:t>Boronisation</a:t>
                      </a:r>
                      <a:endParaRPr lang="de-DE" dirty="0"/>
                    </a:p>
                  </a:txBody>
                  <a:tcPr/>
                </a:tc>
                <a:extLst>
                  <a:ext uri="{0D108BD9-81ED-4DB2-BD59-A6C34878D82A}">
                    <a16:rowId xmlns:a16="http://schemas.microsoft.com/office/drawing/2014/main" val="2515723108"/>
                  </a:ext>
                </a:extLst>
              </a:tr>
              <a:tr h="249907">
                <a:tc>
                  <a:txBody>
                    <a:bodyPr/>
                    <a:lstStyle/>
                    <a:p>
                      <a:r>
                        <a:rPr lang="de-DE" dirty="0"/>
                        <a:t>SP F.3</a:t>
                      </a:r>
                    </a:p>
                  </a:txBody>
                  <a:tcPr/>
                </a:tc>
                <a:tc>
                  <a:txBody>
                    <a:bodyPr/>
                    <a:lstStyle/>
                    <a:p>
                      <a:r>
                        <a:rPr lang="de-DE" dirty="0"/>
                        <a:t>TOMAS</a:t>
                      </a:r>
                    </a:p>
                  </a:txBody>
                  <a:tcPr/>
                </a:tc>
                <a:extLst>
                  <a:ext uri="{0D108BD9-81ED-4DB2-BD59-A6C34878D82A}">
                    <a16:rowId xmlns:a16="http://schemas.microsoft.com/office/drawing/2014/main" val="2374475625"/>
                  </a:ext>
                </a:extLst>
              </a:tr>
              <a:tr h="249907">
                <a:tc>
                  <a:txBody>
                    <a:bodyPr/>
                    <a:lstStyle/>
                    <a:p>
                      <a:r>
                        <a:rPr lang="de-DE" dirty="0"/>
                        <a:t>SP X.1</a:t>
                      </a:r>
                    </a:p>
                  </a:txBody>
                  <a:tcPr/>
                </a:tc>
                <a:tc>
                  <a:txBody>
                    <a:bodyPr/>
                    <a:lstStyle/>
                    <a:p>
                      <a:r>
                        <a:rPr lang="en-US" dirty="0"/>
                        <a:t>Atomic and molecular processes in attached/detached plasma </a:t>
                      </a:r>
                      <a:endParaRPr lang="de-DE" dirty="0"/>
                    </a:p>
                  </a:txBody>
                  <a:tcPr/>
                </a:tc>
                <a:extLst>
                  <a:ext uri="{0D108BD9-81ED-4DB2-BD59-A6C34878D82A}">
                    <a16:rowId xmlns:a16="http://schemas.microsoft.com/office/drawing/2014/main" val="1065143932"/>
                  </a:ext>
                </a:extLst>
              </a:tr>
              <a:tr h="249907">
                <a:tc>
                  <a:txBody>
                    <a:bodyPr/>
                    <a:lstStyle/>
                    <a:p>
                      <a:r>
                        <a:rPr lang="de-DE" dirty="0"/>
                        <a:t>SP X.2</a:t>
                      </a:r>
                    </a:p>
                  </a:txBody>
                  <a:tcPr/>
                </a:tc>
                <a:tc>
                  <a:txBody>
                    <a:bodyPr/>
                    <a:lstStyle/>
                    <a:p>
                      <a:r>
                        <a:rPr lang="en-US" dirty="0"/>
                        <a:t>Optimization of laser-based surface analysis diagnostics</a:t>
                      </a:r>
                      <a:endParaRPr lang="de-DE" dirty="0"/>
                    </a:p>
                  </a:txBody>
                  <a:tcPr/>
                </a:tc>
                <a:extLst>
                  <a:ext uri="{0D108BD9-81ED-4DB2-BD59-A6C34878D82A}">
                    <a16:rowId xmlns:a16="http://schemas.microsoft.com/office/drawing/2014/main" val="472838937"/>
                  </a:ext>
                </a:extLst>
              </a:tr>
              <a:tr h="249907">
                <a:tc>
                  <a:txBody>
                    <a:bodyPr/>
                    <a:lstStyle/>
                    <a:p>
                      <a:r>
                        <a:rPr lang="de-DE" dirty="0"/>
                        <a:t>AIP.1</a:t>
                      </a:r>
                    </a:p>
                  </a:txBody>
                  <a:tcPr/>
                </a:tc>
                <a:tc>
                  <a:txBody>
                    <a:bodyPr/>
                    <a:lstStyle/>
                    <a:p>
                      <a:r>
                        <a:rPr lang="en-US" dirty="0"/>
                        <a:t>AIP: LIBS data-processing with Deep Neural Networks and Convolutional Neural Networks for chemical composition quantification in the wall of the next step-fusion reactors</a:t>
                      </a:r>
                      <a:endParaRPr lang="de-DE" dirty="0"/>
                    </a:p>
                  </a:txBody>
                  <a:tcPr/>
                </a:tc>
                <a:extLst>
                  <a:ext uri="{0D108BD9-81ED-4DB2-BD59-A6C34878D82A}">
                    <a16:rowId xmlns:a16="http://schemas.microsoft.com/office/drawing/2014/main" val="2003509564"/>
                  </a:ext>
                </a:extLst>
              </a:tr>
              <a:tr h="249907">
                <a:tc>
                  <a:txBody>
                    <a:bodyPr/>
                    <a:lstStyle/>
                    <a:p>
                      <a:r>
                        <a:rPr lang="de-DE" dirty="0"/>
                        <a:t>AIP.2</a:t>
                      </a:r>
                    </a:p>
                  </a:txBody>
                  <a:tcPr/>
                </a:tc>
                <a:tc>
                  <a:txBody>
                    <a:bodyPr/>
                    <a:lstStyle/>
                    <a:p>
                      <a:r>
                        <a:rPr lang="en-US" dirty="0"/>
                        <a:t>AIP: AI-augmented SOL modelling for capturing impact of filaments on transport and PWI in mean field codes simulations</a:t>
                      </a:r>
                      <a:endParaRPr lang="de-DE" dirty="0"/>
                    </a:p>
                  </a:txBody>
                  <a:tcPr/>
                </a:tc>
                <a:extLst>
                  <a:ext uri="{0D108BD9-81ED-4DB2-BD59-A6C34878D82A}">
                    <a16:rowId xmlns:a16="http://schemas.microsoft.com/office/drawing/2014/main" val="2116289607"/>
                  </a:ext>
                </a:extLst>
              </a:tr>
              <a:tr h="249907">
                <a:tc>
                  <a:txBody>
                    <a:bodyPr/>
                    <a:lstStyle/>
                    <a:p>
                      <a:r>
                        <a:rPr lang="de-DE" dirty="0"/>
                        <a:t>PEX</a:t>
                      </a:r>
                    </a:p>
                  </a:txBody>
                  <a:tcPr/>
                </a:tc>
                <a:tc>
                  <a:txBody>
                    <a:bodyPr/>
                    <a:lstStyle/>
                    <a:p>
                      <a:pPr>
                        <a:lnSpc>
                          <a:spcPct val="115000"/>
                        </a:lnSpc>
                        <a:spcAft>
                          <a:spcPts val="1000"/>
                        </a:spcAft>
                      </a:pPr>
                      <a:r>
                        <a:rPr lang="en-GB" sz="1350" kern="1200" dirty="0">
                          <a:solidFill>
                            <a:schemeClr val="dk1"/>
                          </a:solidFill>
                          <a:latin typeface="+mn-lt"/>
                          <a:ea typeface="+mn-ea"/>
                          <a:cs typeface="+mn-cs"/>
                        </a:rPr>
                        <a:t>PEX commissioning of hot cells and test facilities</a:t>
                      </a:r>
                      <a:endParaRPr lang="de-DE" sz="135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737106724"/>
                  </a:ext>
                </a:extLst>
              </a:tr>
            </a:tbl>
          </a:graphicData>
        </a:graphic>
      </p:graphicFrame>
    </p:spTree>
    <p:extLst>
      <p:ext uri="{BB962C8B-B14F-4D97-AF65-F5344CB8AC3E}">
        <p14:creationId xmlns:p14="http://schemas.microsoft.com/office/powerpoint/2010/main" val="3486292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1D66E-0F32-BE59-B5D3-B7F670660DB7}"/>
              </a:ext>
            </a:extLst>
          </p:cNvPr>
          <p:cNvSpPr>
            <a:spLocks noGrp="1"/>
          </p:cNvSpPr>
          <p:nvPr>
            <p:ph type="title"/>
          </p:nvPr>
        </p:nvSpPr>
        <p:spPr>
          <a:xfrm>
            <a:off x="407367" y="2580817"/>
            <a:ext cx="6726599" cy="620251"/>
          </a:xfrm>
        </p:spPr>
        <p:txBody>
          <a:bodyPr>
            <a:normAutofit/>
          </a:bodyPr>
          <a:lstStyle/>
          <a:p>
            <a:r>
              <a:rPr lang="en-US" dirty="0"/>
              <a:t>Plans of SP A for AWP2025</a:t>
            </a:r>
            <a:endParaRPr lang="en-GB" dirty="0"/>
          </a:p>
        </p:txBody>
      </p:sp>
      <p:sp>
        <p:nvSpPr>
          <p:cNvPr id="5" name="Text Placeholder 4">
            <a:extLst>
              <a:ext uri="{FF2B5EF4-FFF2-40B4-BE49-F238E27FC236}">
                <a16:creationId xmlns:a16="http://schemas.microsoft.com/office/drawing/2014/main" id="{5EA551F4-897C-CFDF-B210-3F20E031D8D1}"/>
              </a:ext>
            </a:extLst>
          </p:cNvPr>
          <p:cNvSpPr>
            <a:spLocks noGrp="1"/>
          </p:cNvSpPr>
          <p:nvPr>
            <p:ph type="body" sz="quarter" idx="12"/>
          </p:nvPr>
        </p:nvSpPr>
        <p:spPr>
          <a:xfrm>
            <a:off x="11072055" y="6237749"/>
            <a:ext cx="994049" cy="620251"/>
          </a:xfrm>
        </p:spPr>
        <p:txBody>
          <a:bodyPr>
            <a:normAutofit/>
          </a:bodyPr>
          <a:lstStyle/>
          <a:p>
            <a:r>
              <a:rPr lang="en-US" b="1" dirty="0">
                <a:solidFill>
                  <a:srgbClr val="000000"/>
                </a:solidFill>
                <a:effectLst/>
              </a:rPr>
              <a:t>WPPWIE </a:t>
            </a:r>
            <a:endParaRPr lang="en-GB" b="1" dirty="0"/>
          </a:p>
        </p:txBody>
      </p:sp>
      <p:sp>
        <p:nvSpPr>
          <p:cNvPr id="7" name="Text Placeholder 6">
            <a:extLst>
              <a:ext uri="{FF2B5EF4-FFF2-40B4-BE49-F238E27FC236}">
                <a16:creationId xmlns:a16="http://schemas.microsoft.com/office/drawing/2014/main" id="{9817BAD1-53DF-CC8A-1B16-56816607C47C}"/>
              </a:ext>
            </a:extLst>
          </p:cNvPr>
          <p:cNvSpPr>
            <a:spLocks noGrp="1"/>
          </p:cNvSpPr>
          <p:nvPr>
            <p:ph type="body" sz="quarter" idx="11"/>
          </p:nvPr>
        </p:nvSpPr>
        <p:spPr>
          <a:xfrm>
            <a:off x="407368" y="4159259"/>
            <a:ext cx="4375150" cy="587670"/>
          </a:xfrm>
        </p:spPr>
        <p:txBody>
          <a:bodyPr>
            <a:normAutofit fontScale="92500"/>
          </a:bodyPr>
          <a:lstStyle/>
          <a:p>
            <a:r>
              <a:rPr lang="en-GB" dirty="0"/>
              <a:t>Forschungszentrum  </a:t>
            </a:r>
            <a:r>
              <a:rPr lang="en-GB" dirty="0" err="1"/>
              <a:t>Juelich</a:t>
            </a:r>
            <a:r>
              <a:rPr lang="en-GB" dirty="0"/>
              <a:t> – IFN-1</a:t>
            </a:r>
          </a:p>
        </p:txBody>
      </p:sp>
      <p:sp>
        <p:nvSpPr>
          <p:cNvPr id="9" name="Text Placeholder 8">
            <a:extLst>
              <a:ext uri="{FF2B5EF4-FFF2-40B4-BE49-F238E27FC236}">
                <a16:creationId xmlns:a16="http://schemas.microsoft.com/office/drawing/2014/main" id="{023C2198-5D1E-DF38-94CE-C4C24C71155F}"/>
              </a:ext>
            </a:extLst>
          </p:cNvPr>
          <p:cNvSpPr>
            <a:spLocks noGrp="1"/>
          </p:cNvSpPr>
          <p:nvPr>
            <p:ph type="body" sz="quarter" idx="10"/>
          </p:nvPr>
        </p:nvSpPr>
        <p:spPr>
          <a:xfrm>
            <a:off x="407368" y="3449605"/>
            <a:ext cx="4375150" cy="457848"/>
          </a:xfrm>
        </p:spPr>
        <p:txBody>
          <a:bodyPr>
            <a:normAutofit/>
          </a:bodyPr>
          <a:lstStyle/>
          <a:p>
            <a:r>
              <a:rPr lang="en-GB" dirty="0"/>
              <a:t>Jan Willem Coenen</a:t>
            </a:r>
          </a:p>
        </p:txBody>
      </p:sp>
      <p:sp>
        <p:nvSpPr>
          <p:cNvPr id="15" name="Text Placeholder 8">
            <a:extLst>
              <a:ext uri="{FF2B5EF4-FFF2-40B4-BE49-F238E27FC236}">
                <a16:creationId xmlns:a16="http://schemas.microsoft.com/office/drawing/2014/main" id="{59C1788A-2D46-EDC4-6136-36CB28FBF128}"/>
              </a:ext>
            </a:extLst>
          </p:cNvPr>
          <p:cNvSpPr txBox="1">
            <a:spLocks/>
          </p:cNvSpPr>
          <p:nvPr/>
        </p:nvSpPr>
        <p:spPr>
          <a:xfrm>
            <a:off x="407368" y="4746929"/>
            <a:ext cx="4798946" cy="769288"/>
          </a:xfrm>
          <a:prstGeom prst="rect">
            <a:avLst/>
          </a:prstGeom>
        </p:spPr>
        <p:txBody>
          <a:bodyPr vert="horz" lIns="91440" tIns="45720" rIns="91440" bIns="45720" rtlCol="0">
            <a:normAutofit fontScale="55000" lnSpcReduction="20000"/>
          </a:bodyPr>
          <a:lstStyle>
            <a:lvl1pPr marL="0" indent="0" algn="l" defTabSz="6858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342900" indent="0" algn="l" defTabSz="685800" rtl="0" eaLnBrk="1" latinLnBrk="0" hangingPunct="1">
              <a:spcBef>
                <a:spcPct val="20000"/>
              </a:spcBef>
              <a:buFont typeface="Arial" panose="020B0604020202020204" pitchFamily="34" charset="0"/>
              <a:buNone/>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GB" dirty="0"/>
              <a:t>PWIE Leadership</a:t>
            </a:r>
          </a:p>
          <a:p>
            <a:r>
              <a:rPr lang="en-GB" dirty="0"/>
              <a:t>S. Brezinsek (PL) J.W. </a:t>
            </a:r>
            <a:r>
              <a:rPr lang="en-GB" dirty="0" err="1"/>
              <a:t>Coenen</a:t>
            </a:r>
            <a:r>
              <a:rPr lang="en-GB" dirty="0"/>
              <a:t>, A. Hakola, K. Schmid, A. Kirschner, J. </a:t>
            </a:r>
            <a:r>
              <a:rPr lang="en-GB" dirty="0" err="1"/>
              <a:t>Likonen</a:t>
            </a:r>
            <a:r>
              <a:rPr lang="en-GB" dirty="0"/>
              <a:t>, H. van der Meiden. M. Reinhart (PSO), and D. Douai (CO)</a:t>
            </a:r>
          </a:p>
          <a:p>
            <a:endParaRPr lang="en-GB" dirty="0"/>
          </a:p>
          <a:p>
            <a:endParaRPr lang="en-GB" dirty="0"/>
          </a:p>
        </p:txBody>
      </p:sp>
    </p:spTree>
    <p:extLst>
      <p:ext uri="{BB962C8B-B14F-4D97-AF65-F5344CB8AC3E}">
        <p14:creationId xmlns:p14="http://schemas.microsoft.com/office/powerpoint/2010/main" val="3148262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25FAB6D4-D1AF-D933-25CE-6718A7464815}"/>
              </a:ext>
            </a:extLst>
          </p:cNvPr>
          <p:cNvSpPr>
            <a:spLocks noGrp="1"/>
          </p:cNvSpPr>
          <p:nvPr>
            <p:ph type="ftr" sz="quarter" idx="11"/>
          </p:nvPr>
        </p:nvSpPr>
        <p:spPr/>
        <p:txBody>
          <a:bodyPr/>
          <a:lstStyle/>
          <a:p>
            <a:r>
              <a:rPr lang="en-GB" dirty="0">
                <a:solidFill>
                  <a:prstClr val="white"/>
                </a:solidFill>
              </a:rPr>
              <a:t>Sebastijan Brezinsek| Preparation Meeting AWP 2025 | 09.10.2024 |</a:t>
            </a:r>
            <a:r>
              <a:rPr lang="en-GB" dirty="0" err="1">
                <a:solidFill>
                  <a:prstClr val="white"/>
                </a:solidFill>
              </a:rPr>
              <a:t>Garching</a:t>
            </a:r>
            <a:endParaRPr lang="en-GB" dirty="0">
              <a:solidFill>
                <a:prstClr val="white"/>
              </a:solidFill>
            </a:endParaRPr>
          </a:p>
        </p:txBody>
      </p:sp>
      <p:sp>
        <p:nvSpPr>
          <p:cNvPr id="5" name="Foliennummernplatzhalter 4">
            <a:extLst>
              <a:ext uri="{FF2B5EF4-FFF2-40B4-BE49-F238E27FC236}">
                <a16:creationId xmlns:a16="http://schemas.microsoft.com/office/drawing/2014/main" id="{D44FE597-2CD2-E678-1062-81EF71111331}"/>
              </a:ext>
            </a:extLst>
          </p:cNvPr>
          <p:cNvSpPr>
            <a:spLocks noGrp="1"/>
          </p:cNvSpPr>
          <p:nvPr>
            <p:ph type="sldNum" sz="quarter" idx="12"/>
          </p:nvPr>
        </p:nvSpPr>
        <p:spPr/>
        <p:txBody>
          <a:bodyPr/>
          <a:lstStyle/>
          <a:p>
            <a:fld id="{6A6D9FA1-99C7-4910-8E32-B85D378B0060}" type="slidenum">
              <a:rPr lang="en-GB" smtClean="0">
                <a:solidFill>
                  <a:prstClr val="white"/>
                </a:solidFill>
              </a:rPr>
              <a:pPr/>
              <a:t>22</a:t>
            </a:fld>
            <a:endParaRPr lang="en-GB" dirty="0">
              <a:solidFill>
                <a:prstClr val="white"/>
              </a:solidFill>
            </a:endParaRPr>
          </a:p>
        </p:txBody>
      </p:sp>
      <p:sp>
        <p:nvSpPr>
          <p:cNvPr id="6" name="Titel 1">
            <a:extLst>
              <a:ext uri="{FF2B5EF4-FFF2-40B4-BE49-F238E27FC236}">
                <a16:creationId xmlns:a16="http://schemas.microsoft.com/office/drawing/2014/main" id="{24E5A7F7-E968-EA42-B0CE-BD0E537937E1}"/>
              </a:ext>
            </a:extLst>
          </p:cNvPr>
          <p:cNvSpPr>
            <a:spLocks noGrp="1"/>
          </p:cNvSpPr>
          <p:nvPr>
            <p:ph type="title"/>
          </p:nvPr>
        </p:nvSpPr>
        <p:spPr>
          <a:xfrm>
            <a:off x="982663" y="192088"/>
            <a:ext cx="10937488" cy="457200"/>
          </a:xfrm>
        </p:spPr>
        <p:txBody>
          <a:bodyPr/>
          <a:lstStyle/>
          <a:p>
            <a:r>
              <a:rPr lang="en-GB" dirty="0"/>
              <a:t>SPA.1 Main Objective and Activities </a:t>
            </a:r>
          </a:p>
        </p:txBody>
      </p:sp>
      <p:sp>
        <p:nvSpPr>
          <p:cNvPr id="2" name="Textfeld 1">
            <a:extLst>
              <a:ext uri="{FF2B5EF4-FFF2-40B4-BE49-F238E27FC236}">
                <a16:creationId xmlns:a16="http://schemas.microsoft.com/office/drawing/2014/main" id="{5229F294-D190-0FEE-23B6-B67299BCAC2B}"/>
              </a:ext>
            </a:extLst>
          </p:cNvPr>
          <p:cNvSpPr txBox="1"/>
          <p:nvPr/>
        </p:nvSpPr>
        <p:spPr>
          <a:xfrm>
            <a:off x="228247" y="828165"/>
            <a:ext cx="11846211" cy="4844403"/>
          </a:xfrm>
          <a:prstGeom prst="rect">
            <a:avLst/>
          </a:prstGeom>
          <a:noFill/>
        </p:spPr>
        <p:txBody>
          <a:bodyPr wrap="square" rtlCol="0">
            <a:spAutoFit/>
          </a:bodyPr>
          <a:lstStyle/>
          <a:p>
            <a:pPr algn="l"/>
            <a:r>
              <a:rPr lang="de-DE" b="1" dirty="0"/>
              <a:t>ACTIVITY: </a:t>
            </a:r>
            <a:r>
              <a:rPr lang="de-DE" b="1" dirty="0" err="1"/>
              <a:t>continuation</a:t>
            </a:r>
            <a:r>
              <a:rPr lang="de-DE" b="1" dirty="0"/>
              <a:t> </a:t>
            </a:r>
            <a:r>
              <a:rPr lang="de-DE" b="1" dirty="0" err="1"/>
              <a:t>of</a:t>
            </a:r>
            <a:r>
              <a:rPr lang="de-DE" b="1" dirty="0"/>
              <a:t> 2024 </a:t>
            </a:r>
            <a:r>
              <a:rPr lang="de-DE" b="1" dirty="0" err="1"/>
              <a:t>work</a:t>
            </a:r>
            <a:endParaRPr lang="de-DE" b="1" dirty="0"/>
          </a:p>
          <a:p>
            <a:pPr algn="l"/>
            <a:endParaRPr lang="de-DE" b="1" dirty="0"/>
          </a:p>
          <a:p>
            <a:pPr>
              <a:lnSpc>
                <a:spcPct val="115000"/>
              </a:lnSpc>
              <a:spcAft>
                <a:spcPts val="600"/>
              </a:spcAft>
            </a:pPr>
            <a:r>
              <a:rPr lang="de-DE" b="1" dirty="0"/>
              <a:t>Scientific </a:t>
            </a:r>
            <a:r>
              <a:rPr lang="de-DE" b="1" dirty="0" err="1"/>
              <a:t>question</a:t>
            </a:r>
            <a:r>
              <a:rPr lang="de-DE" b="1" dirty="0"/>
              <a:t>:  </a:t>
            </a:r>
            <a:r>
              <a:rPr lang="en-US" dirty="0">
                <a:effectLst/>
                <a:latin typeface="Calibri" panose="020F0502020204030204" pitchFamily="34" charset="0"/>
                <a:ea typeface="SimSun" panose="02010600030101010101" pitchFamily="2" charset="-122"/>
                <a:cs typeface="Calibri" panose="020F0502020204030204" pitchFamily="34" charset="0"/>
              </a:rPr>
              <a:t>This task contributes to the qualification of current baseline materials and beyond by different heat load treatment techniques and quantifying the difference in damage behavior by the different loading techniques as well as the additional impact of fuel species and other fusion relevant conditions. </a:t>
            </a:r>
          </a:p>
          <a:p>
            <a:pPr>
              <a:lnSpc>
                <a:spcPct val="115000"/>
              </a:lnSpc>
              <a:spcAft>
                <a:spcPts val="600"/>
              </a:spcAft>
            </a:pPr>
            <a:r>
              <a:rPr lang="en-US" b="1" dirty="0">
                <a:effectLst/>
                <a:latin typeface="Calibri" panose="020F0502020204030204" pitchFamily="34" charset="0"/>
                <a:ea typeface="SimSun" panose="02010600030101010101" pitchFamily="2" charset="-122"/>
                <a:cs typeface="Calibri" panose="020F0502020204030204" pitchFamily="34" charset="0"/>
              </a:rPr>
              <a:t>What shall be done:</a:t>
            </a:r>
            <a:endParaRPr lang="de-DE" b="1" dirty="0">
              <a:effectLst/>
              <a:latin typeface="Calibri" panose="020F0502020204030204" pitchFamily="34" charset="0"/>
              <a:ea typeface="SimSun" panose="02010600030101010101" pitchFamily="2" charset="-122"/>
              <a:cs typeface="Arial" panose="020B0604020202020204" pitchFamily="34" charset="0"/>
            </a:endParaRPr>
          </a:p>
          <a:p>
            <a:r>
              <a:rPr lang="de-DE" dirty="0">
                <a:solidFill>
                  <a:srgbClr val="0E0E0E"/>
                </a:solidFill>
                <a:effectLst/>
                <a:latin typeface=".SF NS"/>
              </a:rPr>
              <a:t>• </a:t>
            </a:r>
            <a:r>
              <a:rPr lang="de-DE" b="1" dirty="0">
                <a:solidFill>
                  <a:srgbClr val="0E0E0E"/>
                </a:solidFill>
                <a:effectLst/>
                <a:latin typeface=".SF NS"/>
              </a:rPr>
              <a:t>Material </a:t>
            </a:r>
            <a:r>
              <a:rPr lang="de-DE" b="1" dirty="0" err="1">
                <a:solidFill>
                  <a:srgbClr val="0E0E0E"/>
                </a:solidFill>
                <a:effectLst/>
                <a:latin typeface=".SF NS"/>
              </a:rPr>
              <a:t>Testing</a:t>
            </a:r>
            <a:r>
              <a:rPr lang="de-DE" b="1" dirty="0">
                <a:solidFill>
                  <a:srgbClr val="0E0E0E"/>
                </a:solidFill>
                <a:effectLst/>
                <a:latin typeface=".SF NS"/>
              </a:rPr>
              <a:t> and </a:t>
            </a:r>
            <a:r>
              <a:rPr lang="de-DE" b="1" dirty="0" err="1">
                <a:solidFill>
                  <a:srgbClr val="0E0E0E"/>
                </a:solidFill>
                <a:effectLst/>
                <a:latin typeface=".SF NS"/>
              </a:rPr>
              <a:t>Qualification</a:t>
            </a:r>
            <a:r>
              <a:rPr lang="de-DE" dirty="0">
                <a:solidFill>
                  <a:srgbClr val="0E0E0E"/>
                </a:solidFill>
                <a:effectLst/>
                <a:latin typeface=".SF NS"/>
              </a:rPr>
              <a:t>: </a:t>
            </a:r>
            <a:r>
              <a:rPr lang="de-DE" dirty="0" err="1">
                <a:solidFill>
                  <a:srgbClr val="0E0E0E"/>
                </a:solidFill>
                <a:effectLst/>
                <a:latin typeface=".SF NS"/>
              </a:rPr>
              <a:t>Develop</a:t>
            </a:r>
            <a:r>
              <a:rPr lang="de-DE" dirty="0">
                <a:solidFill>
                  <a:srgbClr val="0E0E0E"/>
                </a:solidFill>
                <a:effectLst/>
                <a:latin typeface=".SF NS"/>
              </a:rPr>
              <a:t> a </a:t>
            </a:r>
            <a:r>
              <a:rPr lang="de-DE" dirty="0" err="1">
                <a:solidFill>
                  <a:srgbClr val="0E0E0E"/>
                </a:solidFill>
                <a:effectLst/>
                <a:latin typeface=".SF NS"/>
              </a:rPr>
              <a:t>test</a:t>
            </a:r>
            <a:r>
              <a:rPr lang="de-DE" dirty="0">
                <a:solidFill>
                  <a:srgbClr val="0E0E0E"/>
                </a:solidFill>
                <a:effectLst/>
                <a:latin typeface=".SF NS"/>
              </a:rPr>
              <a:t> </a:t>
            </a:r>
            <a:r>
              <a:rPr lang="de-DE" dirty="0" err="1">
                <a:solidFill>
                  <a:srgbClr val="0E0E0E"/>
                </a:solidFill>
                <a:effectLst/>
                <a:latin typeface=".SF NS"/>
              </a:rPr>
              <a:t>matrix</a:t>
            </a:r>
            <a:r>
              <a:rPr lang="de-DE" dirty="0">
                <a:solidFill>
                  <a:srgbClr val="0E0E0E"/>
                </a:solidFill>
                <a:effectLst/>
                <a:latin typeface=".SF NS"/>
              </a:rPr>
              <a:t> </a:t>
            </a:r>
            <a:r>
              <a:rPr lang="de-DE" dirty="0" err="1">
                <a:solidFill>
                  <a:srgbClr val="0E0E0E"/>
                </a:solidFill>
                <a:effectLst/>
                <a:latin typeface=".SF NS"/>
              </a:rPr>
              <a:t>for</a:t>
            </a:r>
            <a:r>
              <a:rPr lang="de-DE" dirty="0">
                <a:solidFill>
                  <a:srgbClr val="0E0E0E"/>
                </a:solidFill>
                <a:effectLst/>
                <a:latin typeface=".SF NS"/>
              </a:rPr>
              <a:t> ITER and WEST </a:t>
            </a:r>
            <a:r>
              <a:rPr lang="de-DE" dirty="0" err="1">
                <a:solidFill>
                  <a:srgbClr val="0E0E0E"/>
                </a:solidFill>
                <a:effectLst/>
                <a:latin typeface=".SF NS"/>
              </a:rPr>
              <a:t>materials</a:t>
            </a:r>
            <a:r>
              <a:rPr lang="de-DE" dirty="0">
                <a:solidFill>
                  <a:srgbClr val="0E0E0E"/>
                </a:solidFill>
                <a:effectLst/>
                <a:latin typeface=".SF NS"/>
              </a:rPr>
              <a:t> like </a:t>
            </a:r>
            <a:r>
              <a:rPr lang="de-DE" dirty="0" err="1">
                <a:solidFill>
                  <a:srgbClr val="0E0E0E"/>
                </a:solidFill>
                <a:effectLst/>
                <a:latin typeface=".SF NS"/>
              </a:rPr>
              <a:t>tungsten</a:t>
            </a:r>
            <a:r>
              <a:rPr lang="de-DE" dirty="0">
                <a:solidFill>
                  <a:srgbClr val="0E0E0E"/>
                </a:solidFill>
                <a:effectLst/>
                <a:latin typeface=".SF NS"/>
              </a:rPr>
              <a:t>, </a:t>
            </a:r>
            <a:r>
              <a:rPr lang="de-DE" dirty="0" err="1">
                <a:solidFill>
                  <a:srgbClr val="0E0E0E"/>
                </a:solidFill>
                <a:effectLst/>
                <a:latin typeface=".SF NS"/>
              </a:rPr>
              <a:t>focusing</a:t>
            </a:r>
            <a:r>
              <a:rPr lang="de-DE" dirty="0">
                <a:solidFill>
                  <a:srgbClr val="0E0E0E"/>
                </a:solidFill>
                <a:effectLst/>
                <a:latin typeface=".SF NS"/>
              </a:rPr>
              <a:t> on </a:t>
            </a:r>
            <a:r>
              <a:rPr lang="de-DE" dirty="0" err="1">
                <a:solidFill>
                  <a:srgbClr val="0E0E0E"/>
                </a:solidFill>
                <a:effectLst/>
                <a:latin typeface=".SF NS"/>
              </a:rPr>
              <a:t>synergistic</a:t>
            </a:r>
            <a:r>
              <a:rPr lang="de-DE" dirty="0">
                <a:solidFill>
                  <a:srgbClr val="0E0E0E"/>
                </a:solidFill>
                <a:effectLst/>
                <a:latin typeface=".SF NS"/>
              </a:rPr>
              <a:t> </a:t>
            </a:r>
            <a:r>
              <a:rPr lang="de-DE" dirty="0" err="1">
                <a:solidFill>
                  <a:srgbClr val="0E0E0E"/>
                </a:solidFill>
                <a:effectLst/>
                <a:latin typeface=".SF NS"/>
              </a:rPr>
              <a:t>loads</a:t>
            </a:r>
            <a:r>
              <a:rPr lang="de-DE" dirty="0">
                <a:solidFill>
                  <a:srgbClr val="0E0E0E"/>
                </a:solidFill>
                <a:effectLst/>
                <a:latin typeface=".SF NS"/>
              </a:rPr>
              <a:t> and high-</a:t>
            </a:r>
            <a:r>
              <a:rPr lang="de-DE" dirty="0" err="1">
                <a:solidFill>
                  <a:srgbClr val="0E0E0E"/>
                </a:solidFill>
                <a:effectLst/>
                <a:latin typeface=".SF NS"/>
              </a:rPr>
              <a:t>cycle</a:t>
            </a:r>
            <a:r>
              <a:rPr lang="de-DE" dirty="0">
                <a:solidFill>
                  <a:srgbClr val="0E0E0E"/>
                </a:solidFill>
                <a:effectLst/>
                <a:latin typeface=".SF NS"/>
              </a:rPr>
              <a:t>, </a:t>
            </a:r>
            <a:r>
              <a:rPr lang="de-DE" dirty="0" err="1">
                <a:solidFill>
                  <a:srgbClr val="0E0E0E"/>
                </a:solidFill>
                <a:effectLst/>
                <a:latin typeface=".SF NS"/>
              </a:rPr>
              <a:t>impurity</a:t>
            </a:r>
            <a:r>
              <a:rPr lang="de-DE" dirty="0">
                <a:solidFill>
                  <a:srgbClr val="0E0E0E"/>
                </a:solidFill>
                <a:effectLst/>
                <a:latin typeface=".SF NS"/>
              </a:rPr>
              <a:t> </a:t>
            </a:r>
            <a:r>
              <a:rPr lang="de-DE" dirty="0" err="1">
                <a:solidFill>
                  <a:srgbClr val="0E0E0E"/>
                </a:solidFill>
                <a:effectLst/>
                <a:latin typeface=".SF NS"/>
              </a:rPr>
              <a:t>exposure</a:t>
            </a:r>
            <a:r>
              <a:rPr lang="de-DE" dirty="0">
                <a:solidFill>
                  <a:srgbClr val="0E0E0E"/>
                </a:solidFill>
                <a:effectLst/>
                <a:latin typeface=".SF NS"/>
              </a:rPr>
              <a:t>. </a:t>
            </a:r>
            <a:r>
              <a:rPr lang="de-DE" dirty="0" err="1">
                <a:solidFill>
                  <a:srgbClr val="0E0E0E"/>
                </a:solidFill>
                <a:effectLst/>
                <a:latin typeface=".SF NS"/>
              </a:rPr>
              <a:t>Qualify</a:t>
            </a:r>
            <a:r>
              <a:rPr lang="de-DE" dirty="0">
                <a:solidFill>
                  <a:srgbClr val="0E0E0E"/>
                </a:solidFill>
                <a:effectLst/>
                <a:latin typeface=".SF NS"/>
              </a:rPr>
              <a:t> </a:t>
            </a:r>
            <a:r>
              <a:rPr lang="de-DE" dirty="0" err="1">
                <a:solidFill>
                  <a:srgbClr val="0E0E0E"/>
                </a:solidFill>
                <a:effectLst/>
                <a:latin typeface=".SF NS"/>
              </a:rPr>
              <a:t>materials</a:t>
            </a:r>
            <a:r>
              <a:rPr lang="de-DE" dirty="0">
                <a:solidFill>
                  <a:srgbClr val="0E0E0E"/>
                </a:solidFill>
                <a:effectLst/>
                <a:latin typeface=".SF NS"/>
              </a:rPr>
              <a:t> </a:t>
            </a:r>
            <a:r>
              <a:rPr lang="de-DE" dirty="0" err="1">
                <a:solidFill>
                  <a:srgbClr val="0E0E0E"/>
                </a:solidFill>
                <a:effectLst/>
                <a:latin typeface=".SF NS"/>
              </a:rPr>
              <a:t>across</a:t>
            </a:r>
            <a:r>
              <a:rPr lang="de-DE" dirty="0">
                <a:solidFill>
                  <a:srgbClr val="0E0E0E"/>
                </a:solidFill>
                <a:effectLst/>
                <a:latin typeface=".SF NS"/>
              </a:rPr>
              <a:t> </a:t>
            </a:r>
            <a:r>
              <a:rPr lang="de-DE" dirty="0" err="1">
                <a:solidFill>
                  <a:srgbClr val="0E0E0E"/>
                </a:solidFill>
                <a:effectLst/>
                <a:latin typeface=".SF NS"/>
              </a:rPr>
              <a:t>various</a:t>
            </a:r>
            <a:r>
              <a:rPr lang="de-DE" dirty="0">
                <a:solidFill>
                  <a:srgbClr val="0E0E0E"/>
                </a:solidFill>
                <a:effectLst/>
                <a:latin typeface=".SF NS"/>
              </a:rPr>
              <a:t> </a:t>
            </a:r>
            <a:r>
              <a:rPr lang="de-DE" dirty="0" err="1">
                <a:solidFill>
                  <a:srgbClr val="0E0E0E"/>
                </a:solidFill>
                <a:effectLst/>
                <a:latin typeface=".SF NS"/>
              </a:rPr>
              <a:t>devices</a:t>
            </a:r>
            <a:r>
              <a:rPr lang="de-DE" dirty="0">
                <a:solidFill>
                  <a:srgbClr val="0E0E0E"/>
                </a:solidFill>
                <a:effectLst/>
                <a:latin typeface=".SF NS"/>
              </a:rPr>
              <a:t> (DIFFER, FZJ, MPG).</a:t>
            </a:r>
          </a:p>
          <a:p>
            <a:r>
              <a:rPr lang="de-DE" dirty="0">
                <a:solidFill>
                  <a:srgbClr val="0E0E0E"/>
                </a:solidFill>
                <a:effectLst/>
                <a:latin typeface=".SF NS"/>
              </a:rPr>
              <a:t>• </a:t>
            </a:r>
            <a:r>
              <a:rPr lang="de-DE" b="1" dirty="0">
                <a:solidFill>
                  <a:srgbClr val="0E0E0E"/>
                </a:solidFill>
                <a:effectLst/>
                <a:latin typeface=".SF NS"/>
              </a:rPr>
              <a:t>Damage and </a:t>
            </a:r>
            <a:r>
              <a:rPr lang="de-DE" b="1" dirty="0" err="1">
                <a:solidFill>
                  <a:srgbClr val="0E0E0E"/>
                </a:solidFill>
                <a:effectLst/>
                <a:latin typeface=".SF NS"/>
              </a:rPr>
              <a:t>Behavior</a:t>
            </a:r>
            <a:r>
              <a:rPr lang="de-DE" b="1" dirty="0">
                <a:solidFill>
                  <a:srgbClr val="0E0E0E"/>
                </a:solidFill>
                <a:effectLst/>
                <a:latin typeface=".SF NS"/>
              </a:rPr>
              <a:t> Analysis</a:t>
            </a:r>
            <a:r>
              <a:rPr lang="de-DE" dirty="0">
                <a:solidFill>
                  <a:srgbClr val="0E0E0E"/>
                </a:solidFill>
                <a:effectLst/>
                <a:latin typeface=".SF NS"/>
              </a:rPr>
              <a:t>: Perform post-mortem </a:t>
            </a:r>
            <a:r>
              <a:rPr lang="de-DE" dirty="0" err="1">
                <a:solidFill>
                  <a:srgbClr val="0E0E0E"/>
                </a:solidFill>
                <a:effectLst/>
                <a:latin typeface=".SF NS"/>
              </a:rPr>
              <a:t>analyses</a:t>
            </a:r>
            <a:r>
              <a:rPr lang="de-DE" dirty="0">
                <a:solidFill>
                  <a:srgbClr val="0E0E0E"/>
                </a:solidFill>
                <a:effectLst/>
                <a:latin typeface=".SF NS"/>
              </a:rPr>
              <a:t> </a:t>
            </a:r>
            <a:r>
              <a:rPr lang="de-DE" dirty="0" err="1">
                <a:solidFill>
                  <a:srgbClr val="0E0E0E"/>
                </a:solidFill>
                <a:effectLst/>
                <a:latin typeface=".SF NS"/>
              </a:rPr>
              <a:t>to</a:t>
            </a:r>
            <a:r>
              <a:rPr lang="de-DE" dirty="0">
                <a:solidFill>
                  <a:srgbClr val="0E0E0E"/>
                </a:solidFill>
                <a:effectLst/>
                <a:latin typeface=".SF NS"/>
              </a:rPr>
              <a:t> </a:t>
            </a:r>
            <a:r>
              <a:rPr lang="de-DE" dirty="0" err="1">
                <a:solidFill>
                  <a:srgbClr val="0E0E0E"/>
                </a:solidFill>
                <a:effectLst/>
                <a:latin typeface=".SF NS"/>
              </a:rPr>
              <a:t>assess</a:t>
            </a:r>
            <a:r>
              <a:rPr lang="de-DE" dirty="0">
                <a:solidFill>
                  <a:srgbClr val="0E0E0E"/>
                </a:solidFill>
                <a:effectLst/>
                <a:latin typeface=".SF NS"/>
              </a:rPr>
              <a:t> </a:t>
            </a:r>
            <a:r>
              <a:rPr lang="de-DE" dirty="0" err="1">
                <a:solidFill>
                  <a:srgbClr val="0E0E0E"/>
                </a:solidFill>
                <a:effectLst/>
                <a:latin typeface=".SF NS"/>
              </a:rPr>
              <a:t>surface</a:t>
            </a:r>
            <a:r>
              <a:rPr lang="de-DE" dirty="0">
                <a:solidFill>
                  <a:srgbClr val="0E0E0E"/>
                </a:solidFill>
                <a:effectLst/>
                <a:latin typeface=".SF NS"/>
              </a:rPr>
              <a:t> </a:t>
            </a:r>
            <a:r>
              <a:rPr lang="de-DE" dirty="0" err="1">
                <a:solidFill>
                  <a:srgbClr val="0E0E0E"/>
                </a:solidFill>
                <a:effectLst/>
                <a:latin typeface=".SF NS"/>
              </a:rPr>
              <a:t>damage</a:t>
            </a:r>
            <a:r>
              <a:rPr lang="de-DE" dirty="0">
                <a:solidFill>
                  <a:srgbClr val="0E0E0E"/>
                </a:solidFill>
                <a:effectLst/>
                <a:latin typeface=".SF NS"/>
              </a:rPr>
              <a:t> and material </a:t>
            </a:r>
            <a:r>
              <a:rPr lang="de-DE" dirty="0" err="1">
                <a:solidFill>
                  <a:srgbClr val="0E0E0E"/>
                </a:solidFill>
                <a:effectLst/>
                <a:latin typeface=".SF NS"/>
              </a:rPr>
              <a:t>properties</a:t>
            </a:r>
            <a:r>
              <a:rPr lang="de-DE" dirty="0">
                <a:solidFill>
                  <a:srgbClr val="0E0E0E"/>
                </a:solidFill>
                <a:effectLst/>
                <a:latin typeface=".SF NS"/>
              </a:rPr>
              <a:t> like crack </a:t>
            </a:r>
            <a:r>
              <a:rPr lang="de-DE" dirty="0" err="1">
                <a:solidFill>
                  <a:srgbClr val="0E0E0E"/>
                </a:solidFill>
                <a:effectLst/>
                <a:latin typeface=".SF NS"/>
              </a:rPr>
              <a:t>propagation</a:t>
            </a:r>
            <a:r>
              <a:rPr lang="de-DE" dirty="0">
                <a:solidFill>
                  <a:srgbClr val="0E0E0E"/>
                </a:solidFill>
                <a:effectLst/>
                <a:latin typeface=".SF NS"/>
              </a:rPr>
              <a:t> and </a:t>
            </a:r>
            <a:r>
              <a:rPr lang="de-DE" dirty="0" err="1">
                <a:solidFill>
                  <a:srgbClr val="0E0E0E"/>
                </a:solidFill>
                <a:effectLst/>
                <a:latin typeface=".SF NS"/>
              </a:rPr>
              <a:t>recrystallization</a:t>
            </a:r>
            <a:r>
              <a:rPr lang="de-DE" dirty="0">
                <a:solidFill>
                  <a:srgbClr val="0E0E0E"/>
                </a:solidFill>
                <a:effectLst/>
                <a:latin typeface=".SF NS"/>
              </a:rPr>
              <a:t> (FZJ, MPG, DIFFER).</a:t>
            </a:r>
          </a:p>
          <a:p>
            <a:r>
              <a:rPr lang="de-DE" dirty="0">
                <a:solidFill>
                  <a:srgbClr val="0E0E0E"/>
                </a:solidFill>
                <a:effectLst/>
                <a:latin typeface=".SF NS"/>
              </a:rPr>
              <a:t>• </a:t>
            </a:r>
            <a:r>
              <a:rPr lang="de-DE" b="1" dirty="0">
                <a:solidFill>
                  <a:srgbClr val="0E0E0E"/>
                </a:solidFill>
                <a:effectLst/>
                <a:latin typeface=".SF NS"/>
              </a:rPr>
              <a:t>Plasma Load </a:t>
            </a:r>
            <a:r>
              <a:rPr lang="de-DE" b="1" dirty="0" err="1">
                <a:solidFill>
                  <a:srgbClr val="0E0E0E"/>
                </a:solidFill>
                <a:effectLst/>
                <a:latin typeface=".SF NS"/>
              </a:rPr>
              <a:t>Synergies</a:t>
            </a:r>
            <a:r>
              <a:rPr lang="de-DE" b="1" dirty="0">
                <a:solidFill>
                  <a:srgbClr val="0E0E0E"/>
                </a:solidFill>
                <a:effectLst/>
                <a:latin typeface=".SF NS"/>
              </a:rPr>
              <a:t> and Fatigue Studies</a:t>
            </a:r>
            <a:r>
              <a:rPr lang="de-DE" dirty="0">
                <a:solidFill>
                  <a:srgbClr val="0E0E0E"/>
                </a:solidFill>
                <a:effectLst/>
                <a:latin typeface=".SF NS"/>
              </a:rPr>
              <a:t>: Study </a:t>
            </a:r>
            <a:r>
              <a:rPr lang="de-DE" dirty="0" err="1">
                <a:solidFill>
                  <a:srgbClr val="0E0E0E"/>
                </a:solidFill>
                <a:effectLst/>
                <a:latin typeface=".SF NS"/>
              </a:rPr>
              <a:t>synergy</a:t>
            </a:r>
            <a:r>
              <a:rPr lang="de-DE" dirty="0">
                <a:solidFill>
                  <a:srgbClr val="0E0E0E"/>
                </a:solidFill>
                <a:effectLst/>
                <a:latin typeface=".SF NS"/>
              </a:rPr>
              <a:t> </a:t>
            </a:r>
            <a:r>
              <a:rPr lang="de-DE" dirty="0" err="1">
                <a:solidFill>
                  <a:srgbClr val="0E0E0E"/>
                </a:solidFill>
                <a:effectLst/>
                <a:latin typeface=".SF NS"/>
              </a:rPr>
              <a:t>effects</a:t>
            </a:r>
            <a:r>
              <a:rPr lang="de-DE" dirty="0">
                <a:solidFill>
                  <a:srgbClr val="0E0E0E"/>
                </a:solidFill>
                <a:effectLst/>
                <a:latin typeface=".SF NS"/>
              </a:rPr>
              <a:t> </a:t>
            </a:r>
            <a:r>
              <a:rPr lang="de-DE" dirty="0" err="1">
                <a:solidFill>
                  <a:srgbClr val="0E0E0E"/>
                </a:solidFill>
                <a:effectLst/>
                <a:latin typeface=".SF NS"/>
              </a:rPr>
              <a:t>of</a:t>
            </a:r>
            <a:r>
              <a:rPr lang="de-DE" dirty="0">
                <a:solidFill>
                  <a:srgbClr val="0E0E0E"/>
                </a:solidFill>
                <a:effectLst/>
                <a:latin typeface=".SF NS"/>
              </a:rPr>
              <a:t> </a:t>
            </a:r>
            <a:r>
              <a:rPr lang="de-DE" dirty="0" err="1">
                <a:solidFill>
                  <a:srgbClr val="0E0E0E"/>
                </a:solidFill>
                <a:effectLst/>
                <a:latin typeface=".SF NS"/>
              </a:rPr>
              <a:t>sequential</a:t>
            </a:r>
            <a:r>
              <a:rPr lang="de-DE" dirty="0">
                <a:solidFill>
                  <a:srgbClr val="0E0E0E"/>
                </a:solidFill>
                <a:effectLst/>
                <a:latin typeface=".SF NS"/>
              </a:rPr>
              <a:t> </a:t>
            </a:r>
            <a:r>
              <a:rPr lang="de-DE" dirty="0" err="1">
                <a:solidFill>
                  <a:srgbClr val="0E0E0E"/>
                </a:solidFill>
                <a:effectLst/>
                <a:latin typeface=".SF NS"/>
              </a:rPr>
              <a:t>plasma</a:t>
            </a:r>
            <a:r>
              <a:rPr lang="de-DE" dirty="0">
                <a:solidFill>
                  <a:srgbClr val="0E0E0E"/>
                </a:solidFill>
                <a:effectLst/>
                <a:latin typeface=".SF NS"/>
              </a:rPr>
              <a:t> </a:t>
            </a:r>
            <a:r>
              <a:rPr lang="de-DE" dirty="0" err="1">
                <a:solidFill>
                  <a:srgbClr val="0E0E0E"/>
                </a:solidFill>
                <a:effectLst/>
                <a:latin typeface=".SF NS"/>
              </a:rPr>
              <a:t>loads</a:t>
            </a:r>
            <a:r>
              <a:rPr lang="de-DE" dirty="0">
                <a:solidFill>
                  <a:srgbClr val="0E0E0E"/>
                </a:solidFill>
                <a:effectLst/>
                <a:latin typeface=".SF NS"/>
              </a:rPr>
              <a:t> and </a:t>
            </a:r>
            <a:r>
              <a:rPr lang="de-DE" dirty="0" err="1">
                <a:solidFill>
                  <a:srgbClr val="0E0E0E"/>
                </a:solidFill>
                <a:effectLst/>
                <a:latin typeface=".SF NS"/>
              </a:rPr>
              <a:t>fatigue</a:t>
            </a:r>
            <a:r>
              <a:rPr lang="de-DE" dirty="0">
                <a:solidFill>
                  <a:srgbClr val="0E0E0E"/>
                </a:solidFill>
                <a:effectLst/>
                <a:latin typeface=".SF NS"/>
              </a:rPr>
              <a:t> </a:t>
            </a:r>
            <a:r>
              <a:rPr lang="de-DE" dirty="0" err="1">
                <a:solidFill>
                  <a:srgbClr val="0E0E0E"/>
                </a:solidFill>
                <a:effectLst/>
                <a:latin typeface=".SF NS"/>
              </a:rPr>
              <a:t>damage</a:t>
            </a:r>
            <a:r>
              <a:rPr lang="de-DE" dirty="0">
                <a:solidFill>
                  <a:srgbClr val="0E0E0E"/>
                </a:solidFill>
                <a:effectLst/>
                <a:latin typeface=".SF NS"/>
              </a:rPr>
              <a:t> in </a:t>
            </a:r>
            <a:r>
              <a:rPr lang="de-DE" dirty="0" err="1">
                <a:solidFill>
                  <a:srgbClr val="0E0E0E"/>
                </a:solidFill>
                <a:effectLst/>
                <a:latin typeface=".SF NS"/>
              </a:rPr>
              <a:t>tungsten</a:t>
            </a:r>
            <a:r>
              <a:rPr lang="de-DE" dirty="0">
                <a:solidFill>
                  <a:srgbClr val="0E0E0E"/>
                </a:solidFill>
                <a:effectLst/>
                <a:latin typeface=".SF NS"/>
              </a:rPr>
              <a:t> </a:t>
            </a:r>
            <a:r>
              <a:rPr lang="de-DE" dirty="0" err="1">
                <a:solidFill>
                  <a:srgbClr val="0E0E0E"/>
                </a:solidFill>
                <a:effectLst/>
                <a:latin typeface=".SF NS"/>
              </a:rPr>
              <a:t>materials</a:t>
            </a:r>
            <a:r>
              <a:rPr lang="de-DE" dirty="0">
                <a:solidFill>
                  <a:srgbClr val="0E0E0E"/>
                </a:solidFill>
                <a:effectLst/>
                <a:latin typeface=".SF NS"/>
              </a:rPr>
              <a:t> </a:t>
            </a:r>
            <a:r>
              <a:rPr lang="de-DE" dirty="0" err="1">
                <a:solidFill>
                  <a:srgbClr val="0E0E0E"/>
                </a:solidFill>
                <a:effectLst/>
                <a:latin typeface=".SF NS"/>
              </a:rPr>
              <a:t>under</a:t>
            </a:r>
            <a:r>
              <a:rPr lang="de-DE" dirty="0">
                <a:solidFill>
                  <a:srgbClr val="0E0E0E"/>
                </a:solidFill>
                <a:effectLst/>
                <a:latin typeface=".SF NS"/>
              </a:rPr>
              <a:t> </a:t>
            </a:r>
            <a:r>
              <a:rPr lang="de-DE" dirty="0" err="1">
                <a:solidFill>
                  <a:srgbClr val="0E0E0E"/>
                </a:solidFill>
                <a:effectLst/>
                <a:latin typeface=".SF NS"/>
              </a:rPr>
              <a:t>pulsed</a:t>
            </a:r>
            <a:r>
              <a:rPr lang="de-DE" dirty="0">
                <a:solidFill>
                  <a:srgbClr val="0E0E0E"/>
                </a:solidFill>
                <a:effectLst/>
                <a:latin typeface=".SF NS"/>
              </a:rPr>
              <a:t> and </a:t>
            </a:r>
            <a:r>
              <a:rPr lang="de-DE" dirty="0" err="1">
                <a:solidFill>
                  <a:srgbClr val="0E0E0E"/>
                </a:solidFill>
                <a:effectLst/>
                <a:latin typeface=".SF NS"/>
              </a:rPr>
              <a:t>steady-state</a:t>
            </a:r>
            <a:r>
              <a:rPr lang="de-DE" dirty="0">
                <a:solidFill>
                  <a:srgbClr val="0E0E0E"/>
                </a:solidFill>
                <a:effectLst/>
                <a:latin typeface=".SF NS"/>
              </a:rPr>
              <a:t> </a:t>
            </a:r>
            <a:r>
              <a:rPr lang="de-DE" dirty="0" err="1">
                <a:solidFill>
                  <a:srgbClr val="0E0E0E"/>
                </a:solidFill>
                <a:effectLst/>
                <a:latin typeface=".SF NS"/>
              </a:rPr>
              <a:t>loading</a:t>
            </a:r>
            <a:r>
              <a:rPr lang="de-DE" dirty="0">
                <a:solidFill>
                  <a:srgbClr val="0E0E0E"/>
                </a:solidFill>
                <a:effectLst/>
                <a:latin typeface=".SF NS"/>
              </a:rPr>
              <a:t> (FZJ, DIFFER, MPG, KIPT).</a:t>
            </a:r>
          </a:p>
          <a:p>
            <a:pPr algn="l"/>
            <a:endParaRPr lang="de-DE" b="1" dirty="0"/>
          </a:p>
          <a:p>
            <a:r>
              <a:rPr lang="de-DE" b="1" dirty="0"/>
              <a:t>Main Goals:  </a:t>
            </a:r>
          </a:p>
          <a:p>
            <a:r>
              <a:rPr lang="de-DE" b="1" dirty="0" err="1"/>
              <a:t>Qualification</a:t>
            </a:r>
            <a:r>
              <a:rPr lang="de-DE" b="1" dirty="0"/>
              <a:t> </a:t>
            </a:r>
            <a:r>
              <a:rPr lang="de-DE" b="1" dirty="0" err="1"/>
              <a:t>of</a:t>
            </a:r>
            <a:r>
              <a:rPr lang="de-DE" b="1" dirty="0"/>
              <a:t> Baseline Materials </a:t>
            </a:r>
            <a:r>
              <a:rPr lang="de-DE" b="1" dirty="0" err="1"/>
              <a:t>for</a:t>
            </a:r>
            <a:r>
              <a:rPr lang="de-DE" b="1" dirty="0"/>
              <a:t> </a:t>
            </a:r>
            <a:r>
              <a:rPr lang="de-DE" b="1" dirty="0" err="1"/>
              <a:t>use</a:t>
            </a:r>
            <a:r>
              <a:rPr lang="de-DE" b="1" dirty="0"/>
              <a:t> in </a:t>
            </a:r>
            <a:r>
              <a:rPr lang="de-DE" b="1" dirty="0" err="1"/>
              <a:t>Current</a:t>
            </a:r>
            <a:r>
              <a:rPr lang="de-DE" b="1" dirty="0"/>
              <a:t> and Future Devices / </a:t>
            </a:r>
            <a:r>
              <a:rPr lang="de-DE" b="1" dirty="0" err="1"/>
              <a:t>Synergistic</a:t>
            </a:r>
            <a:r>
              <a:rPr lang="de-DE" b="1" dirty="0"/>
              <a:t> Load Studies </a:t>
            </a:r>
            <a:r>
              <a:rPr lang="de-DE" b="1" dirty="0" err="1"/>
              <a:t>of</a:t>
            </a:r>
            <a:r>
              <a:rPr lang="de-DE" b="1" dirty="0"/>
              <a:t> Plasma-</a:t>
            </a:r>
            <a:r>
              <a:rPr lang="de-DE" b="1" dirty="0" err="1"/>
              <a:t>Facing</a:t>
            </a:r>
            <a:r>
              <a:rPr lang="de-DE" b="1" dirty="0"/>
              <a:t> Materials </a:t>
            </a:r>
            <a:r>
              <a:rPr lang="de-DE" b="1" dirty="0" err="1"/>
              <a:t>for</a:t>
            </a:r>
            <a:r>
              <a:rPr lang="de-DE" b="1" dirty="0"/>
              <a:t> ITER &amp; DEMO </a:t>
            </a:r>
          </a:p>
        </p:txBody>
      </p:sp>
      <p:sp>
        <p:nvSpPr>
          <p:cNvPr id="3" name="Textfeld 2">
            <a:extLst>
              <a:ext uri="{FF2B5EF4-FFF2-40B4-BE49-F238E27FC236}">
                <a16:creationId xmlns:a16="http://schemas.microsoft.com/office/drawing/2014/main" id="{6DE7C160-BFF4-9BA8-AA67-2AEFC2F99F2A}"/>
              </a:ext>
            </a:extLst>
          </p:cNvPr>
          <p:cNvSpPr txBox="1"/>
          <p:nvPr/>
        </p:nvSpPr>
        <p:spPr>
          <a:xfrm>
            <a:off x="6105965" y="5543494"/>
            <a:ext cx="5968493" cy="1015663"/>
          </a:xfrm>
          <a:prstGeom prst="rect">
            <a:avLst/>
          </a:prstGeom>
          <a:noFill/>
        </p:spPr>
        <p:txBody>
          <a:bodyPr wrap="none" rtlCol="0">
            <a:spAutoFit/>
          </a:bodyPr>
          <a:lstStyle/>
          <a:p>
            <a:pPr algn="l"/>
            <a:r>
              <a:rPr lang="de-DE" sz="2000" b="1" dirty="0"/>
              <a:t>Special </a:t>
            </a:r>
            <a:r>
              <a:rPr lang="de-DE" sz="2000" b="1" dirty="0" err="1"/>
              <a:t>resources</a:t>
            </a:r>
            <a:r>
              <a:rPr lang="de-DE" sz="2000" b="1" dirty="0"/>
              <a:t>: PSI-2,JUDITH,MAGNUM-PSI,OLMAT,</a:t>
            </a:r>
          </a:p>
          <a:p>
            <a:pPr algn="l"/>
            <a:r>
              <a:rPr lang="de-DE" sz="2000" b="1" dirty="0" err="1"/>
              <a:t>Accelerator</a:t>
            </a:r>
            <a:r>
              <a:rPr lang="de-DE" sz="2000" b="1" dirty="0"/>
              <a:t> (FZJ), UPP, GLADIS, QSPA</a:t>
            </a:r>
          </a:p>
          <a:p>
            <a:pPr algn="l"/>
            <a:r>
              <a:rPr lang="de-DE" sz="2000" b="1" dirty="0"/>
              <a:t>WP </a:t>
            </a:r>
            <a:r>
              <a:rPr lang="de-DE" sz="2000" b="1" dirty="0" err="1"/>
              <a:t>collaboration</a:t>
            </a:r>
            <a:r>
              <a:rPr lang="de-DE" sz="2000" b="1" dirty="0"/>
              <a:t>: WPW7X / WPTE</a:t>
            </a:r>
          </a:p>
        </p:txBody>
      </p:sp>
      <p:sp>
        <p:nvSpPr>
          <p:cNvPr id="11" name="Textfeld 10">
            <a:extLst>
              <a:ext uri="{FF2B5EF4-FFF2-40B4-BE49-F238E27FC236}">
                <a16:creationId xmlns:a16="http://schemas.microsoft.com/office/drawing/2014/main" id="{5B372F3A-D41D-0E2D-E9E5-723D619C6538}"/>
              </a:ext>
            </a:extLst>
          </p:cNvPr>
          <p:cNvSpPr txBox="1"/>
          <p:nvPr/>
        </p:nvSpPr>
        <p:spPr>
          <a:xfrm>
            <a:off x="228247" y="5632557"/>
            <a:ext cx="4697568" cy="707886"/>
          </a:xfrm>
          <a:prstGeom prst="rect">
            <a:avLst/>
          </a:prstGeom>
          <a:noFill/>
        </p:spPr>
        <p:txBody>
          <a:bodyPr wrap="none" rtlCol="0">
            <a:spAutoFit/>
          </a:bodyPr>
          <a:lstStyle/>
          <a:p>
            <a:pPr algn="l"/>
            <a:r>
              <a:rPr lang="de-DE" sz="2000" b="1" dirty="0" err="1"/>
              <a:t>Involved</a:t>
            </a:r>
            <a:r>
              <a:rPr lang="de-DE" sz="2000" b="1" dirty="0"/>
              <a:t> RU: FZJ,DIFFER,CIEMAT,MPG,KIPT</a:t>
            </a:r>
          </a:p>
          <a:p>
            <a:pPr algn="l"/>
            <a:r>
              <a:rPr lang="de-DE" sz="2000" b="1" dirty="0"/>
              <a:t>Status: </a:t>
            </a:r>
            <a:r>
              <a:rPr lang="de-DE" sz="2000" b="1" dirty="0" err="1"/>
              <a:t>Continuation</a:t>
            </a:r>
            <a:endParaRPr lang="de-DE" sz="2000" b="1" dirty="0"/>
          </a:p>
        </p:txBody>
      </p:sp>
    </p:spTree>
    <p:extLst>
      <p:ext uri="{BB962C8B-B14F-4D97-AF65-F5344CB8AC3E}">
        <p14:creationId xmlns:p14="http://schemas.microsoft.com/office/powerpoint/2010/main" val="3626580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D33BD-ED7C-93E0-3126-A4843F3565BD}"/>
            </a:ext>
          </a:extLst>
        </p:cNvPr>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5773C653-AB1C-CF24-4027-FF472D8C123B}"/>
              </a:ext>
            </a:extLst>
          </p:cNvPr>
          <p:cNvSpPr>
            <a:spLocks noGrp="1"/>
          </p:cNvSpPr>
          <p:nvPr>
            <p:ph type="ftr" sz="quarter" idx="11"/>
          </p:nvPr>
        </p:nvSpPr>
        <p:spPr/>
        <p:txBody>
          <a:bodyPr/>
          <a:lstStyle/>
          <a:p>
            <a:r>
              <a:rPr lang="en-GB" dirty="0">
                <a:solidFill>
                  <a:prstClr val="white"/>
                </a:solidFill>
              </a:rPr>
              <a:t>Sebastijan Brezinsek| Preparation Meeting AWP 2025 | 09.10.2024 |</a:t>
            </a:r>
            <a:r>
              <a:rPr lang="en-GB" dirty="0" err="1">
                <a:solidFill>
                  <a:prstClr val="white"/>
                </a:solidFill>
              </a:rPr>
              <a:t>Garching</a:t>
            </a:r>
            <a:endParaRPr lang="en-GB" dirty="0">
              <a:solidFill>
                <a:prstClr val="white"/>
              </a:solidFill>
            </a:endParaRPr>
          </a:p>
        </p:txBody>
      </p:sp>
      <p:sp>
        <p:nvSpPr>
          <p:cNvPr id="5" name="Foliennummernplatzhalter 4">
            <a:extLst>
              <a:ext uri="{FF2B5EF4-FFF2-40B4-BE49-F238E27FC236}">
                <a16:creationId xmlns:a16="http://schemas.microsoft.com/office/drawing/2014/main" id="{851B5D9F-ED24-F018-7CA4-169AC828DA30}"/>
              </a:ext>
            </a:extLst>
          </p:cNvPr>
          <p:cNvSpPr>
            <a:spLocks noGrp="1"/>
          </p:cNvSpPr>
          <p:nvPr>
            <p:ph type="sldNum" sz="quarter" idx="12"/>
          </p:nvPr>
        </p:nvSpPr>
        <p:spPr/>
        <p:txBody>
          <a:bodyPr/>
          <a:lstStyle/>
          <a:p>
            <a:fld id="{6A6D9FA1-99C7-4910-8E32-B85D378B0060}" type="slidenum">
              <a:rPr lang="en-GB" smtClean="0">
                <a:solidFill>
                  <a:prstClr val="white"/>
                </a:solidFill>
              </a:rPr>
              <a:pPr/>
              <a:t>23</a:t>
            </a:fld>
            <a:endParaRPr lang="en-GB" dirty="0">
              <a:solidFill>
                <a:prstClr val="white"/>
              </a:solidFill>
            </a:endParaRPr>
          </a:p>
        </p:txBody>
      </p:sp>
      <p:sp>
        <p:nvSpPr>
          <p:cNvPr id="6" name="Titel 1">
            <a:extLst>
              <a:ext uri="{FF2B5EF4-FFF2-40B4-BE49-F238E27FC236}">
                <a16:creationId xmlns:a16="http://schemas.microsoft.com/office/drawing/2014/main" id="{6F8A91ED-9E9A-3E16-D875-E4D91A678735}"/>
              </a:ext>
            </a:extLst>
          </p:cNvPr>
          <p:cNvSpPr>
            <a:spLocks noGrp="1"/>
          </p:cNvSpPr>
          <p:nvPr>
            <p:ph type="title"/>
          </p:nvPr>
        </p:nvSpPr>
        <p:spPr>
          <a:xfrm>
            <a:off x="982663" y="192088"/>
            <a:ext cx="10937488" cy="457200"/>
          </a:xfrm>
        </p:spPr>
        <p:txBody>
          <a:bodyPr/>
          <a:lstStyle/>
          <a:p>
            <a:r>
              <a:rPr lang="en-GB" dirty="0"/>
              <a:t>SPA.2 Main Objective and Activities </a:t>
            </a:r>
          </a:p>
        </p:txBody>
      </p:sp>
      <p:sp>
        <p:nvSpPr>
          <p:cNvPr id="3" name="Textfeld 2">
            <a:extLst>
              <a:ext uri="{FF2B5EF4-FFF2-40B4-BE49-F238E27FC236}">
                <a16:creationId xmlns:a16="http://schemas.microsoft.com/office/drawing/2014/main" id="{353ECE88-3866-DDC6-0DAF-9823D60273EA}"/>
              </a:ext>
            </a:extLst>
          </p:cNvPr>
          <p:cNvSpPr txBox="1"/>
          <p:nvPr/>
        </p:nvSpPr>
        <p:spPr>
          <a:xfrm>
            <a:off x="6151542" y="5803475"/>
            <a:ext cx="4298421" cy="1015663"/>
          </a:xfrm>
          <a:prstGeom prst="rect">
            <a:avLst/>
          </a:prstGeom>
          <a:noFill/>
        </p:spPr>
        <p:txBody>
          <a:bodyPr wrap="none" rtlCol="0">
            <a:spAutoFit/>
          </a:bodyPr>
          <a:lstStyle/>
          <a:p>
            <a:pPr algn="l"/>
            <a:r>
              <a:rPr lang="de-DE" sz="2000" b="1" dirty="0"/>
              <a:t>Special </a:t>
            </a:r>
            <a:r>
              <a:rPr lang="de-DE" sz="2000" b="1" dirty="0" err="1"/>
              <a:t>resources</a:t>
            </a:r>
            <a:r>
              <a:rPr lang="de-DE" sz="2000" b="1" dirty="0"/>
              <a:t>: MAGNUM, UPP</a:t>
            </a:r>
          </a:p>
          <a:p>
            <a:r>
              <a:rPr lang="de-DE" sz="2000" b="1" dirty="0"/>
              <a:t>WP </a:t>
            </a:r>
            <a:r>
              <a:rPr lang="de-DE" sz="2000" b="1" dirty="0" err="1"/>
              <a:t>collaboration</a:t>
            </a:r>
            <a:r>
              <a:rPr lang="de-DE" sz="2000" b="1" dirty="0"/>
              <a:t>: </a:t>
            </a:r>
            <a:r>
              <a:rPr lang="de-DE" sz="1800" spc="-15" dirty="0">
                <a:effectLst/>
                <a:latin typeface="Calibri" panose="020F0502020204030204" pitchFamily="34" charset="0"/>
                <a:ea typeface="SimSun" panose="02010600030101010101" pitchFamily="2" charset="-122"/>
                <a:cs typeface="Calibri" panose="020F0502020204030204" pitchFamily="34" charset="0"/>
              </a:rPr>
              <a:t>WPDIV, WPMAT in FTD </a:t>
            </a:r>
            <a:endParaRPr lang="de-DE" sz="1800" dirty="0">
              <a:effectLst/>
              <a:latin typeface="Calibri" panose="020F0502020204030204" pitchFamily="34" charset="0"/>
              <a:ea typeface="SimSun" panose="02010600030101010101" pitchFamily="2" charset="-122"/>
              <a:cs typeface="Arial" panose="020B0604020202020204" pitchFamily="34" charset="0"/>
            </a:endParaRPr>
          </a:p>
          <a:p>
            <a:pPr algn="l"/>
            <a:endParaRPr lang="de-DE" sz="2000" b="1" dirty="0"/>
          </a:p>
        </p:txBody>
      </p:sp>
      <p:sp>
        <p:nvSpPr>
          <p:cNvPr id="11" name="Textfeld 10">
            <a:extLst>
              <a:ext uri="{FF2B5EF4-FFF2-40B4-BE49-F238E27FC236}">
                <a16:creationId xmlns:a16="http://schemas.microsoft.com/office/drawing/2014/main" id="{A1361193-7234-FA0B-2C07-D6116BFAA5D8}"/>
              </a:ext>
            </a:extLst>
          </p:cNvPr>
          <p:cNvSpPr txBox="1"/>
          <p:nvPr/>
        </p:nvSpPr>
        <p:spPr>
          <a:xfrm>
            <a:off x="0" y="5792601"/>
            <a:ext cx="2973506" cy="707886"/>
          </a:xfrm>
          <a:prstGeom prst="rect">
            <a:avLst/>
          </a:prstGeom>
          <a:noFill/>
        </p:spPr>
        <p:txBody>
          <a:bodyPr wrap="none" rtlCol="0">
            <a:spAutoFit/>
          </a:bodyPr>
          <a:lstStyle/>
          <a:p>
            <a:pPr algn="l"/>
            <a:r>
              <a:rPr lang="de-DE" sz="2000" b="1" dirty="0" err="1"/>
              <a:t>Involved</a:t>
            </a:r>
            <a:r>
              <a:rPr lang="de-DE" sz="2000" b="1" dirty="0"/>
              <a:t> RU: DIFFER, MPG</a:t>
            </a:r>
          </a:p>
          <a:p>
            <a:pPr algn="l"/>
            <a:r>
              <a:rPr lang="de-DE" sz="2000" b="1" dirty="0"/>
              <a:t>Status: </a:t>
            </a:r>
            <a:r>
              <a:rPr lang="de-DE" sz="2000" b="1" dirty="0" err="1"/>
              <a:t>continuation</a:t>
            </a:r>
            <a:endParaRPr lang="de-DE" sz="2000" b="1" dirty="0"/>
          </a:p>
        </p:txBody>
      </p:sp>
      <p:sp>
        <p:nvSpPr>
          <p:cNvPr id="8" name="Textfeld 7">
            <a:extLst>
              <a:ext uri="{FF2B5EF4-FFF2-40B4-BE49-F238E27FC236}">
                <a16:creationId xmlns:a16="http://schemas.microsoft.com/office/drawing/2014/main" id="{12F56626-5AC5-CF85-C431-04F0735C1FDC}"/>
              </a:ext>
            </a:extLst>
          </p:cNvPr>
          <p:cNvSpPr txBox="1"/>
          <p:nvPr/>
        </p:nvSpPr>
        <p:spPr>
          <a:xfrm>
            <a:off x="228247" y="828165"/>
            <a:ext cx="11846211" cy="4199098"/>
          </a:xfrm>
          <a:prstGeom prst="rect">
            <a:avLst/>
          </a:prstGeom>
          <a:noFill/>
        </p:spPr>
        <p:txBody>
          <a:bodyPr wrap="square" rtlCol="0">
            <a:spAutoFit/>
          </a:bodyPr>
          <a:lstStyle/>
          <a:p>
            <a:pPr algn="l"/>
            <a:r>
              <a:rPr lang="de-DE" b="1" dirty="0"/>
              <a:t>ACTIVITY: </a:t>
            </a:r>
            <a:r>
              <a:rPr lang="de-DE" b="1" dirty="0" err="1"/>
              <a:t>continuation</a:t>
            </a:r>
            <a:r>
              <a:rPr lang="de-DE" b="1" dirty="0"/>
              <a:t> </a:t>
            </a:r>
            <a:r>
              <a:rPr lang="de-DE" b="1" dirty="0" err="1"/>
              <a:t>of</a:t>
            </a:r>
            <a:r>
              <a:rPr lang="de-DE" b="1" dirty="0"/>
              <a:t> 2024 </a:t>
            </a:r>
            <a:r>
              <a:rPr lang="de-DE" b="1" dirty="0" err="1"/>
              <a:t>work</a:t>
            </a:r>
            <a:endParaRPr lang="de-DE" b="1" dirty="0"/>
          </a:p>
          <a:p>
            <a:pPr algn="l"/>
            <a:endParaRPr lang="de-DE" b="1" dirty="0"/>
          </a:p>
          <a:p>
            <a:pPr>
              <a:lnSpc>
                <a:spcPct val="115000"/>
              </a:lnSpc>
              <a:spcAft>
                <a:spcPts val="600"/>
              </a:spcAft>
            </a:pPr>
            <a:r>
              <a:rPr lang="de-DE" b="1" dirty="0"/>
              <a:t>Scientific </a:t>
            </a:r>
            <a:r>
              <a:rPr lang="de-DE" b="1" dirty="0" err="1"/>
              <a:t>question</a:t>
            </a:r>
            <a:r>
              <a:rPr lang="de-DE" b="1" dirty="0"/>
              <a:t>:  </a:t>
            </a:r>
            <a:r>
              <a:rPr lang="en-US" sz="1800" dirty="0">
                <a:effectLst/>
                <a:latin typeface="Calibri" panose="020F0502020204030204" pitchFamily="34" charset="0"/>
                <a:ea typeface="SimSun" panose="02010600030101010101" pitchFamily="2" charset="-122"/>
              </a:rPr>
              <a:t>This task is envisioned to utilize existing high fluence devices such as MAGNUM-PSI, but also in future e.g. machines under construction to allow extrapolation of data from existing materials studies towards the effect of high flux and fluence on materials and components.</a:t>
            </a:r>
            <a:r>
              <a:rPr lang="de-DE" dirty="0">
                <a:effectLst/>
              </a:rPr>
              <a:t> </a:t>
            </a:r>
          </a:p>
          <a:p>
            <a:pPr>
              <a:lnSpc>
                <a:spcPct val="115000"/>
              </a:lnSpc>
              <a:spcAft>
                <a:spcPts val="600"/>
              </a:spcAft>
            </a:pPr>
            <a:r>
              <a:rPr lang="en-US" b="1" dirty="0">
                <a:effectLst/>
                <a:latin typeface="Calibri" panose="020F0502020204030204" pitchFamily="34" charset="0"/>
                <a:ea typeface="SimSun" panose="02010600030101010101" pitchFamily="2" charset="-122"/>
                <a:cs typeface="Calibri" panose="020F0502020204030204" pitchFamily="34" charset="0"/>
              </a:rPr>
              <a:t>What shall be done:</a:t>
            </a:r>
            <a:endParaRPr lang="de-DE" b="1" dirty="0">
              <a:effectLst/>
              <a:latin typeface="Calibri" panose="020F0502020204030204" pitchFamily="34" charset="0"/>
              <a:ea typeface="SimSun" panose="02010600030101010101" pitchFamily="2" charset="-122"/>
              <a:cs typeface="Arial" panose="020B0604020202020204" pitchFamily="34" charset="0"/>
            </a:endParaRPr>
          </a:p>
          <a:p>
            <a:pPr marL="342900" lvl="0" indent="-342900" algn="just">
              <a:lnSpc>
                <a:spcPct val="115000"/>
              </a:lnSpc>
              <a:spcAft>
                <a:spcPts val="240"/>
              </a:spcAft>
              <a:buFont typeface="Wingdings" pitchFamily="2" charset="2"/>
              <a:buChar char=""/>
              <a:tabLst>
                <a:tab pos="-914400" algn="l"/>
              </a:tabLst>
            </a:pPr>
            <a:r>
              <a:rPr lang="en-US" sz="1800" dirty="0">
                <a:effectLst/>
                <a:latin typeface="Calibri" panose="020F0502020204030204" pitchFamily="34" charset="0"/>
                <a:ea typeface="SimSun" panose="02010600030101010101" pitchFamily="2" charset="-122"/>
                <a:cs typeface="Calibri" panose="020F0502020204030204" pitchFamily="34" charset="0"/>
              </a:rPr>
              <a:t>Recrystallization behavior of DEMO tungsten grades and other </a:t>
            </a:r>
            <a:r>
              <a:rPr lang="en-US" sz="1800" dirty="0" err="1">
                <a:effectLst/>
                <a:latin typeface="Calibri" panose="020F0502020204030204" pitchFamily="34" charset="0"/>
                <a:ea typeface="SimSun" panose="02010600030101010101" pitchFamily="2" charset="-122"/>
                <a:cs typeface="Calibri" panose="020F0502020204030204" pitchFamily="34" charset="0"/>
              </a:rPr>
              <a:t>releveant</a:t>
            </a:r>
            <a:r>
              <a:rPr lang="en-US" sz="1800" dirty="0">
                <a:effectLst/>
                <a:latin typeface="Calibri" panose="020F0502020204030204" pitchFamily="34" charset="0"/>
                <a:ea typeface="SimSun" panose="02010600030101010101" pitchFamily="2" charset="-122"/>
                <a:cs typeface="Calibri" panose="020F0502020204030204" pitchFamily="34" charset="0"/>
              </a:rPr>
              <a:t> materials under high flux/fluence plasma loading</a:t>
            </a:r>
            <a:endParaRPr lang="de-DE" sz="1800" dirty="0">
              <a:effectLst/>
              <a:latin typeface="Calibri" panose="020F0502020204030204" pitchFamily="34" charset="0"/>
              <a:ea typeface="SimSun" panose="02010600030101010101" pitchFamily="2" charset="-122"/>
              <a:cs typeface="Arial" panose="020B0604020202020204" pitchFamily="34" charset="0"/>
            </a:endParaRPr>
          </a:p>
          <a:p>
            <a:pPr marL="342900" lvl="0" indent="-342900" algn="just">
              <a:lnSpc>
                <a:spcPct val="115000"/>
              </a:lnSpc>
              <a:spcAft>
                <a:spcPts val="600"/>
              </a:spcAft>
              <a:buFont typeface="Wingdings" pitchFamily="2" charset="2"/>
              <a:buChar char=""/>
              <a:tabLst>
                <a:tab pos="-914400" algn="l"/>
              </a:tabLst>
            </a:pPr>
            <a:r>
              <a:rPr lang="en-US" sz="1800" dirty="0">
                <a:effectLst/>
                <a:latin typeface="Calibri" panose="020F0502020204030204" pitchFamily="34" charset="0"/>
                <a:ea typeface="SimSun" panose="02010600030101010101" pitchFamily="2" charset="-122"/>
                <a:cs typeface="Calibri" panose="020F0502020204030204" pitchFamily="34" charset="0"/>
              </a:rPr>
              <a:t>Pre- and post-analysis of materials and components (MPG) </a:t>
            </a:r>
            <a:endParaRPr lang="de-DE" sz="1800" dirty="0">
              <a:effectLst/>
              <a:latin typeface="Calibri" panose="020F0502020204030204" pitchFamily="34" charset="0"/>
              <a:ea typeface="SimSun" panose="02010600030101010101" pitchFamily="2" charset="-122"/>
              <a:cs typeface="Arial" panose="020B0604020202020204" pitchFamily="34" charset="0"/>
            </a:endParaRPr>
          </a:p>
          <a:p>
            <a:r>
              <a:rPr lang="en-US" sz="1800" dirty="0">
                <a:effectLst/>
                <a:latin typeface="Calibri" panose="020F0502020204030204" pitchFamily="34" charset="0"/>
                <a:ea typeface="SimSun" panose="02010600030101010101" pitchFamily="2" charset="-122"/>
              </a:rPr>
              <a:t>Further analysis linked to facilities and staffing in SP B</a:t>
            </a:r>
            <a:r>
              <a:rPr lang="de-DE" dirty="0">
                <a:effectLst/>
              </a:rPr>
              <a:t> </a:t>
            </a:r>
            <a:endParaRPr lang="de-DE" b="1" dirty="0"/>
          </a:p>
          <a:p>
            <a:endParaRPr lang="de-DE" b="1" dirty="0"/>
          </a:p>
          <a:p>
            <a:r>
              <a:rPr lang="de-DE" b="1" dirty="0"/>
              <a:t>Main Goals:  </a:t>
            </a:r>
          </a:p>
          <a:p>
            <a:r>
              <a:rPr lang="de-DE" b="1" dirty="0" err="1"/>
              <a:t>Qualification</a:t>
            </a:r>
            <a:r>
              <a:rPr lang="de-DE" b="1" dirty="0"/>
              <a:t> </a:t>
            </a:r>
            <a:r>
              <a:rPr lang="de-DE" b="1" dirty="0" err="1"/>
              <a:t>of</a:t>
            </a:r>
            <a:r>
              <a:rPr lang="de-DE" b="1" dirty="0"/>
              <a:t> Baseline Materials </a:t>
            </a:r>
            <a:r>
              <a:rPr lang="de-DE" b="1" dirty="0" err="1"/>
              <a:t>for</a:t>
            </a:r>
            <a:r>
              <a:rPr lang="de-DE" b="1" dirty="0"/>
              <a:t> </a:t>
            </a:r>
            <a:r>
              <a:rPr lang="de-DE" b="1" dirty="0" err="1"/>
              <a:t>use</a:t>
            </a:r>
            <a:r>
              <a:rPr lang="de-DE" b="1" dirty="0"/>
              <a:t> in </a:t>
            </a:r>
            <a:r>
              <a:rPr lang="de-DE" b="1" dirty="0" err="1"/>
              <a:t>Current</a:t>
            </a:r>
            <a:r>
              <a:rPr lang="de-DE" b="1" dirty="0"/>
              <a:t> and Future Devices / High </a:t>
            </a:r>
            <a:r>
              <a:rPr lang="de-DE" b="1" dirty="0" err="1"/>
              <a:t>Particle</a:t>
            </a:r>
            <a:r>
              <a:rPr lang="de-DE" b="1" dirty="0"/>
              <a:t> </a:t>
            </a:r>
            <a:r>
              <a:rPr lang="de-DE" b="1" dirty="0" err="1"/>
              <a:t>Fluence</a:t>
            </a:r>
            <a:r>
              <a:rPr lang="de-DE" b="1" dirty="0"/>
              <a:t> </a:t>
            </a:r>
            <a:r>
              <a:rPr lang="de-DE" b="1" dirty="0" err="1"/>
              <a:t>Exposures</a:t>
            </a:r>
            <a:r>
              <a:rPr lang="de-DE" b="1" dirty="0"/>
              <a:t> </a:t>
            </a:r>
            <a:r>
              <a:rPr lang="de-DE" b="1" dirty="0" err="1"/>
              <a:t>of</a:t>
            </a:r>
            <a:r>
              <a:rPr lang="de-DE" b="1" dirty="0"/>
              <a:t> Plasma-</a:t>
            </a:r>
            <a:r>
              <a:rPr lang="de-DE" b="1" dirty="0" err="1"/>
              <a:t>Facing</a:t>
            </a:r>
            <a:r>
              <a:rPr lang="de-DE" b="1" dirty="0"/>
              <a:t> Components </a:t>
            </a:r>
            <a:r>
              <a:rPr lang="de-DE" b="1" dirty="0" err="1"/>
              <a:t>for</a:t>
            </a:r>
            <a:r>
              <a:rPr lang="de-DE" b="1" dirty="0"/>
              <a:t> ITER </a:t>
            </a:r>
          </a:p>
        </p:txBody>
      </p:sp>
    </p:spTree>
    <p:extLst>
      <p:ext uri="{BB962C8B-B14F-4D97-AF65-F5344CB8AC3E}">
        <p14:creationId xmlns:p14="http://schemas.microsoft.com/office/powerpoint/2010/main" val="2686090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D2AD3-2E10-1E5C-F3DC-0906B5198122}"/>
            </a:ext>
          </a:extLst>
        </p:cNvPr>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AE79B4E8-2207-7A65-A90B-53A09E17AB7B}"/>
              </a:ext>
            </a:extLst>
          </p:cNvPr>
          <p:cNvSpPr>
            <a:spLocks noGrp="1"/>
          </p:cNvSpPr>
          <p:nvPr>
            <p:ph type="ftr" sz="quarter" idx="11"/>
          </p:nvPr>
        </p:nvSpPr>
        <p:spPr/>
        <p:txBody>
          <a:bodyPr/>
          <a:lstStyle/>
          <a:p>
            <a:r>
              <a:rPr lang="en-GB" dirty="0">
                <a:solidFill>
                  <a:prstClr val="white"/>
                </a:solidFill>
              </a:rPr>
              <a:t>Sebastijan Brezinsek| Preparation Meeting AWP 2025 | 09.10.2024 |</a:t>
            </a:r>
            <a:r>
              <a:rPr lang="en-GB" dirty="0" err="1">
                <a:solidFill>
                  <a:prstClr val="white"/>
                </a:solidFill>
              </a:rPr>
              <a:t>Garching</a:t>
            </a:r>
            <a:endParaRPr lang="en-GB" dirty="0">
              <a:solidFill>
                <a:prstClr val="white"/>
              </a:solidFill>
            </a:endParaRPr>
          </a:p>
        </p:txBody>
      </p:sp>
      <p:sp>
        <p:nvSpPr>
          <p:cNvPr id="5" name="Foliennummernplatzhalter 4">
            <a:extLst>
              <a:ext uri="{FF2B5EF4-FFF2-40B4-BE49-F238E27FC236}">
                <a16:creationId xmlns:a16="http://schemas.microsoft.com/office/drawing/2014/main" id="{3500E067-6C05-C92E-8117-CF47A2BACDA1}"/>
              </a:ext>
            </a:extLst>
          </p:cNvPr>
          <p:cNvSpPr>
            <a:spLocks noGrp="1"/>
          </p:cNvSpPr>
          <p:nvPr>
            <p:ph type="sldNum" sz="quarter" idx="12"/>
          </p:nvPr>
        </p:nvSpPr>
        <p:spPr/>
        <p:txBody>
          <a:bodyPr/>
          <a:lstStyle/>
          <a:p>
            <a:fld id="{6A6D9FA1-99C7-4910-8E32-B85D378B0060}" type="slidenum">
              <a:rPr lang="en-GB" smtClean="0">
                <a:solidFill>
                  <a:prstClr val="white"/>
                </a:solidFill>
              </a:rPr>
              <a:pPr/>
              <a:t>24</a:t>
            </a:fld>
            <a:endParaRPr lang="en-GB" dirty="0">
              <a:solidFill>
                <a:prstClr val="white"/>
              </a:solidFill>
            </a:endParaRPr>
          </a:p>
        </p:txBody>
      </p:sp>
      <p:sp>
        <p:nvSpPr>
          <p:cNvPr id="6" name="Titel 1">
            <a:extLst>
              <a:ext uri="{FF2B5EF4-FFF2-40B4-BE49-F238E27FC236}">
                <a16:creationId xmlns:a16="http://schemas.microsoft.com/office/drawing/2014/main" id="{CBABA001-283E-1961-F877-2FF036440E29}"/>
              </a:ext>
            </a:extLst>
          </p:cNvPr>
          <p:cNvSpPr>
            <a:spLocks noGrp="1"/>
          </p:cNvSpPr>
          <p:nvPr>
            <p:ph type="title"/>
          </p:nvPr>
        </p:nvSpPr>
        <p:spPr>
          <a:xfrm>
            <a:off x="982663" y="192088"/>
            <a:ext cx="10937488" cy="457200"/>
          </a:xfrm>
        </p:spPr>
        <p:txBody>
          <a:bodyPr/>
          <a:lstStyle/>
          <a:p>
            <a:r>
              <a:rPr lang="en-GB" dirty="0"/>
              <a:t>SPA.3 Main Objective and Activities </a:t>
            </a:r>
          </a:p>
        </p:txBody>
      </p:sp>
      <p:sp>
        <p:nvSpPr>
          <p:cNvPr id="3" name="Textfeld 2">
            <a:extLst>
              <a:ext uri="{FF2B5EF4-FFF2-40B4-BE49-F238E27FC236}">
                <a16:creationId xmlns:a16="http://schemas.microsoft.com/office/drawing/2014/main" id="{E77B4D8E-A2C9-899C-A7E1-CE2825D88306}"/>
              </a:ext>
            </a:extLst>
          </p:cNvPr>
          <p:cNvSpPr txBox="1"/>
          <p:nvPr/>
        </p:nvSpPr>
        <p:spPr>
          <a:xfrm>
            <a:off x="6151542" y="5803475"/>
            <a:ext cx="5968493" cy="1015663"/>
          </a:xfrm>
          <a:prstGeom prst="rect">
            <a:avLst/>
          </a:prstGeom>
          <a:noFill/>
        </p:spPr>
        <p:txBody>
          <a:bodyPr wrap="none" rtlCol="0">
            <a:spAutoFit/>
          </a:bodyPr>
          <a:lstStyle/>
          <a:p>
            <a:pPr algn="l"/>
            <a:r>
              <a:rPr lang="de-DE" sz="2000" b="1" dirty="0"/>
              <a:t>Special </a:t>
            </a:r>
            <a:r>
              <a:rPr lang="de-DE" sz="2000" b="1" dirty="0" err="1"/>
              <a:t>resources</a:t>
            </a:r>
            <a:r>
              <a:rPr lang="de-DE" sz="2000" b="1" dirty="0"/>
              <a:t>: PSI-2,JUDITH,MAGNUM-PSI,OLMAT,</a:t>
            </a:r>
          </a:p>
          <a:p>
            <a:pPr algn="l"/>
            <a:r>
              <a:rPr lang="de-DE" sz="2000" b="1" dirty="0" err="1"/>
              <a:t>Accelerator</a:t>
            </a:r>
            <a:r>
              <a:rPr lang="de-DE" sz="2000" b="1" dirty="0"/>
              <a:t> (FZJ), UPP, GLADIS, QSPA</a:t>
            </a:r>
          </a:p>
          <a:p>
            <a:pPr algn="l"/>
            <a:r>
              <a:rPr lang="de-DE" sz="2000" b="1" dirty="0"/>
              <a:t>WP </a:t>
            </a:r>
            <a:r>
              <a:rPr lang="de-DE" sz="2000" b="1" dirty="0" err="1"/>
              <a:t>collaboration</a:t>
            </a:r>
            <a:r>
              <a:rPr lang="de-DE" sz="2000" b="1" dirty="0"/>
              <a:t>: WPW7X etc.</a:t>
            </a:r>
          </a:p>
        </p:txBody>
      </p:sp>
      <p:sp>
        <p:nvSpPr>
          <p:cNvPr id="11" name="Textfeld 10">
            <a:extLst>
              <a:ext uri="{FF2B5EF4-FFF2-40B4-BE49-F238E27FC236}">
                <a16:creationId xmlns:a16="http://schemas.microsoft.com/office/drawing/2014/main" id="{852F8046-6A40-F031-AEE0-C874B400FA89}"/>
              </a:ext>
            </a:extLst>
          </p:cNvPr>
          <p:cNvSpPr txBox="1"/>
          <p:nvPr/>
        </p:nvSpPr>
        <p:spPr>
          <a:xfrm>
            <a:off x="0" y="5792601"/>
            <a:ext cx="5713102" cy="707886"/>
          </a:xfrm>
          <a:prstGeom prst="rect">
            <a:avLst/>
          </a:prstGeom>
          <a:noFill/>
        </p:spPr>
        <p:txBody>
          <a:bodyPr wrap="none" rtlCol="0">
            <a:spAutoFit/>
          </a:bodyPr>
          <a:lstStyle/>
          <a:p>
            <a:pPr algn="l"/>
            <a:r>
              <a:rPr lang="de-DE" sz="2000" b="1" dirty="0" err="1"/>
              <a:t>Involved</a:t>
            </a:r>
            <a:r>
              <a:rPr lang="de-DE" sz="2000" b="1" dirty="0"/>
              <a:t> RU: FZJ, DIFFER, KIPT, LPP_ERM/KMS, MPG</a:t>
            </a:r>
          </a:p>
          <a:p>
            <a:pPr algn="l"/>
            <a:r>
              <a:rPr lang="de-DE" sz="2000" b="1" dirty="0"/>
              <a:t>Status: </a:t>
            </a:r>
            <a:r>
              <a:rPr lang="de-DE" sz="2000" b="1" dirty="0" err="1"/>
              <a:t>continuation</a:t>
            </a:r>
            <a:endParaRPr lang="de-DE" sz="2000" b="1" dirty="0"/>
          </a:p>
        </p:txBody>
      </p:sp>
      <p:sp>
        <p:nvSpPr>
          <p:cNvPr id="8" name="Textfeld 7">
            <a:extLst>
              <a:ext uri="{FF2B5EF4-FFF2-40B4-BE49-F238E27FC236}">
                <a16:creationId xmlns:a16="http://schemas.microsoft.com/office/drawing/2014/main" id="{158294E5-0A17-0458-3D96-083721DE8FB6}"/>
              </a:ext>
            </a:extLst>
          </p:cNvPr>
          <p:cNvSpPr txBox="1"/>
          <p:nvPr/>
        </p:nvSpPr>
        <p:spPr>
          <a:xfrm>
            <a:off x="228247" y="828165"/>
            <a:ext cx="11846211" cy="4962897"/>
          </a:xfrm>
          <a:prstGeom prst="rect">
            <a:avLst/>
          </a:prstGeom>
          <a:noFill/>
        </p:spPr>
        <p:txBody>
          <a:bodyPr wrap="square" rtlCol="0">
            <a:spAutoFit/>
          </a:bodyPr>
          <a:lstStyle/>
          <a:p>
            <a:pPr algn="l"/>
            <a:r>
              <a:rPr lang="de-DE" b="1" dirty="0"/>
              <a:t>ACTIVITY: </a:t>
            </a:r>
            <a:r>
              <a:rPr lang="de-DE" b="1" dirty="0" err="1"/>
              <a:t>continuation</a:t>
            </a:r>
            <a:r>
              <a:rPr lang="de-DE" b="1" dirty="0"/>
              <a:t> </a:t>
            </a:r>
            <a:r>
              <a:rPr lang="de-DE" b="1" dirty="0" err="1"/>
              <a:t>of</a:t>
            </a:r>
            <a:r>
              <a:rPr lang="de-DE" b="1" dirty="0"/>
              <a:t> 2024 </a:t>
            </a:r>
            <a:r>
              <a:rPr lang="de-DE" b="1" dirty="0" err="1"/>
              <a:t>work</a:t>
            </a:r>
            <a:endParaRPr lang="de-DE" b="1" dirty="0"/>
          </a:p>
          <a:p>
            <a:pPr algn="l"/>
            <a:endParaRPr lang="de-DE" b="1" dirty="0"/>
          </a:p>
          <a:p>
            <a:pPr>
              <a:lnSpc>
                <a:spcPct val="115000"/>
              </a:lnSpc>
              <a:spcAft>
                <a:spcPts val="600"/>
              </a:spcAft>
            </a:pPr>
            <a:r>
              <a:rPr lang="de-DE" b="1" dirty="0"/>
              <a:t>Scientific </a:t>
            </a:r>
            <a:r>
              <a:rPr lang="de-DE" b="1" dirty="0" err="1"/>
              <a:t>question</a:t>
            </a:r>
            <a:r>
              <a:rPr lang="de-DE" b="1" dirty="0"/>
              <a:t>:  </a:t>
            </a:r>
            <a:r>
              <a:rPr lang="en-US" sz="1800" dirty="0">
                <a:effectLst/>
                <a:latin typeface="Calibri" panose="020F0502020204030204" pitchFamily="34" charset="0"/>
                <a:ea typeface="SimSun" panose="02010600030101010101" pitchFamily="2" charset="-122"/>
                <a:cs typeface="Calibri" panose="020F0502020204030204" pitchFamily="34" charset="0"/>
              </a:rPr>
              <a:t>Develop qualification methods for advanced materials for ITER &amp; beyond by different thermos-mechanical test procedures, heat load treatment techniques, and laboratory experiments as well as linear plasma devices.</a:t>
            </a:r>
            <a:endParaRPr lang="de-DE" sz="1800" dirty="0">
              <a:effectLst/>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US" sz="1800" dirty="0">
                <a:effectLst/>
                <a:latin typeface="Calibri" panose="020F0502020204030204" pitchFamily="34" charset="0"/>
                <a:ea typeface="SimSun" panose="02010600030101010101" pitchFamily="2" charset="-122"/>
                <a:cs typeface="Calibri" panose="020F0502020204030204" pitchFamily="34" charset="0"/>
              </a:rPr>
              <a:t>Apply advanced test and characterization techniques to validate advanced materials for PFC use. Contribute to long-term activities in WPPWIE to mitigate limitations in PFCs currently available.</a:t>
            </a:r>
            <a:endParaRPr lang="de-DE" sz="1800" dirty="0">
              <a:effectLst/>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US" b="1" dirty="0">
                <a:effectLst/>
                <a:latin typeface="Calibri" panose="020F0502020204030204" pitchFamily="34" charset="0"/>
                <a:ea typeface="SimSun" panose="02010600030101010101" pitchFamily="2" charset="-122"/>
                <a:cs typeface="Calibri" panose="020F0502020204030204" pitchFamily="34" charset="0"/>
              </a:rPr>
              <a:t>What shall be done:</a:t>
            </a:r>
            <a:endParaRPr lang="de-DE" b="1" dirty="0">
              <a:effectLst/>
              <a:latin typeface="Calibri" panose="020F0502020204030204" pitchFamily="34" charset="0"/>
              <a:ea typeface="SimSun" panose="02010600030101010101" pitchFamily="2" charset="-122"/>
              <a:cs typeface="Arial" panose="020B0604020202020204" pitchFamily="34" charset="0"/>
            </a:endParaRPr>
          </a:p>
          <a:p>
            <a:r>
              <a:rPr lang="de-DE" dirty="0">
                <a:solidFill>
                  <a:srgbClr val="0E0E0E"/>
                </a:solidFill>
                <a:effectLst/>
                <a:latin typeface=".SF NS"/>
              </a:rPr>
              <a:t>• </a:t>
            </a:r>
            <a:r>
              <a:rPr lang="de-DE" b="1" dirty="0">
                <a:solidFill>
                  <a:srgbClr val="0E0E0E"/>
                </a:solidFill>
                <a:effectLst/>
                <a:latin typeface=".SF NS"/>
              </a:rPr>
              <a:t>Plasma </a:t>
            </a:r>
            <a:r>
              <a:rPr lang="de-DE" b="1" dirty="0" err="1">
                <a:solidFill>
                  <a:srgbClr val="0E0E0E"/>
                </a:solidFill>
                <a:effectLst/>
                <a:latin typeface=".SF NS"/>
              </a:rPr>
              <a:t>Qualification</a:t>
            </a:r>
            <a:r>
              <a:rPr lang="de-DE" dirty="0">
                <a:solidFill>
                  <a:srgbClr val="0E0E0E"/>
                </a:solidFill>
                <a:effectLst/>
                <a:latin typeface=".SF NS"/>
              </a:rPr>
              <a:t>: Test </a:t>
            </a:r>
            <a:r>
              <a:rPr lang="de-DE" dirty="0" err="1">
                <a:solidFill>
                  <a:srgbClr val="0E0E0E"/>
                </a:solidFill>
                <a:effectLst/>
                <a:latin typeface=".SF NS"/>
              </a:rPr>
              <a:t>advanced</a:t>
            </a:r>
            <a:r>
              <a:rPr lang="de-DE" dirty="0">
                <a:solidFill>
                  <a:srgbClr val="0E0E0E"/>
                </a:solidFill>
                <a:effectLst/>
                <a:latin typeface=".SF NS"/>
              </a:rPr>
              <a:t> </a:t>
            </a:r>
            <a:r>
              <a:rPr lang="de-DE" dirty="0" err="1">
                <a:solidFill>
                  <a:srgbClr val="0E0E0E"/>
                </a:solidFill>
                <a:effectLst/>
                <a:latin typeface=".SF NS"/>
              </a:rPr>
              <a:t>materials</a:t>
            </a:r>
            <a:r>
              <a:rPr lang="de-DE" dirty="0">
                <a:solidFill>
                  <a:srgbClr val="0E0E0E"/>
                </a:solidFill>
                <a:effectLst/>
                <a:latin typeface=".SF NS"/>
              </a:rPr>
              <a:t> (e.g. </a:t>
            </a:r>
            <a:r>
              <a:rPr lang="de-DE" dirty="0" err="1">
                <a:solidFill>
                  <a:srgbClr val="0E0E0E"/>
                </a:solidFill>
                <a:effectLst/>
                <a:latin typeface=".SF NS"/>
              </a:rPr>
              <a:t>Wf</a:t>
            </a:r>
            <a:r>
              <a:rPr lang="de-DE" dirty="0">
                <a:solidFill>
                  <a:srgbClr val="0E0E0E"/>
                </a:solidFill>
                <a:effectLst/>
                <a:latin typeface=".SF NS"/>
              </a:rPr>
              <a:t>/W, SMART </a:t>
            </a:r>
            <a:r>
              <a:rPr lang="de-DE" dirty="0" err="1">
                <a:solidFill>
                  <a:srgbClr val="0E0E0E"/>
                </a:solidFill>
                <a:effectLst/>
                <a:latin typeface=".SF NS"/>
              </a:rPr>
              <a:t>alloys</a:t>
            </a:r>
            <a:r>
              <a:rPr lang="de-DE" dirty="0">
                <a:solidFill>
                  <a:srgbClr val="0E0E0E"/>
                </a:solidFill>
                <a:effectLst/>
                <a:latin typeface=".SF NS"/>
              </a:rPr>
              <a:t>) </a:t>
            </a:r>
            <a:r>
              <a:rPr lang="de-DE" dirty="0" err="1">
                <a:solidFill>
                  <a:srgbClr val="0E0E0E"/>
                </a:solidFill>
                <a:effectLst/>
                <a:latin typeface=".SF NS"/>
              </a:rPr>
              <a:t>under</a:t>
            </a:r>
            <a:r>
              <a:rPr lang="de-DE" dirty="0">
                <a:solidFill>
                  <a:srgbClr val="0E0E0E"/>
                </a:solidFill>
                <a:effectLst/>
                <a:latin typeface=".SF NS"/>
              </a:rPr>
              <a:t> thermal and </a:t>
            </a:r>
            <a:r>
              <a:rPr lang="de-DE" dirty="0" err="1">
                <a:solidFill>
                  <a:srgbClr val="0E0E0E"/>
                </a:solidFill>
                <a:effectLst/>
                <a:latin typeface=".SF NS"/>
              </a:rPr>
              <a:t>plasma</a:t>
            </a:r>
            <a:r>
              <a:rPr lang="de-DE" dirty="0">
                <a:solidFill>
                  <a:srgbClr val="0E0E0E"/>
                </a:solidFill>
                <a:effectLst/>
                <a:latin typeface=".SF NS"/>
              </a:rPr>
              <a:t> </a:t>
            </a:r>
            <a:r>
              <a:rPr lang="de-DE" dirty="0" err="1">
                <a:solidFill>
                  <a:srgbClr val="0E0E0E"/>
                </a:solidFill>
                <a:effectLst/>
                <a:latin typeface=".SF NS"/>
              </a:rPr>
              <a:t>loading</a:t>
            </a:r>
            <a:r>
              <a:rPr lang="de-DE" dirty="0">
                <a:solidFill>
                  <a:srgbClr val="0E0E0E"/>
                </a:solidFill>
                <a:effectLst/>
                <a:latin typeface=".SF NS"/>
              </a:rPr>
              <a:t> </a:t>
            </a:r>
            <a:r>
              <a:rPr lang="de-DE" dirty="0" err="1">
                <a:solidFill>
                  <a:srgbClr val="0E0E0E"/>
                </a:solidFill>
                <a:effectLst/>
                <a:latin typeface=".SF NS"/>
              </a:rPr>
              <a:t>to</a:t>
            </a:r>
            <a:r>
              <a:rPr lang="de-DE" dirty="0">
                <a:solidFill>
                  <a:srgbClr val="0E0E0E"/>
                </a:solidFill>
                <a:effectLst/>
                <a:latin typeface=".SF NS"/>
              </a:rPr>
              <a:t> </a:t>
            </a:r>
            <a:r>
              <a:rPr lang="de-DE" dirty="0" err="1">
                <a:solidFill>
                  <a:srgbClr val="0E0E0E"/>
                </a:solidFill>
                <a:effectLst/>
                <a:latin typeface=".SF NS"/>
              </a:rPr>
              <a:t>assess</a:t>
            </a:r>
            <a:r>
              <a:rPr lang="de-DE" dirty="0">
                <a:solidFill>
                  <a:srgbClr val="0E0E0E"/>
                </a:solidFill>
                <a:effectLst/>
                <a:latin typeface=".SF NS"/>
              </a:rPr>
              <a:t> plasma-</a:t>
            </a:r>
            <a:r>
              <a:rPr lang="de-DE" dirty="0" err="1">
                <a:solidFill>
                  <a:srgbClr val="0E0E0E"/>
                </a:solidFill>
                <a:effectLst/>
                <a:latin typeface=".SF NS"/>
              </a:rPr>
              <a:t>facing</a:t>
            </a:r>
            <a:r>
              <a:rPr lang="de-DE" dirty="0">
                <a:solidFill>
                  <a:srgbClr val="0E0E0E"/>
                </a:solidFill>
                <a:effectLst/>
                <a:latin typeface=".SF NS"/>
              </a:rPr>
              <a:t> </a:t>
            </a:r>
            <a:r>
              <a:rPr lang="de-DE" dirty="0" err="1">
                <a:solidFill>
                  <a:srgbClr val="0E0E0E"/>
                </a:solidFill>
                <a:effectLst/>
                <a:latin typeface=".SF NS"/>
              </a:rPr>
              <a:t>properties</a:t>
            </a:r>
            <a:r>
              <a:rPr lang="de-DE" dirty="0">
                <a:solidFill>
                  <a:srgbClr val="0E0E0E"/>
                </a:solidFill>
                <a:effectLst/>
                <a:latin typeface=".SF NS"/>
              </a:rPr>
              <a:t> (FZJ, KIPT, DIFFER, MPG).</a:t>
            </a:r>
          </a:p>
          <a:p>
            <a:r>
              <a:rPr lang="de-DE" dirty="0">
                <a:solidFill>
                  <a:srgbClr val="0E0E0E"/>
                </a:solidFill>
                <a:effectLst/>
                <a:latin typeface=".SF NS"/>
              </a:rPr>
              <a:t>• </a:t>
            </a:r>
            <a:r>
              <a:rPr lang="de-DE" b="1" dirty="0">
                <a:solidFill>
                  <a:srgbClr val="0E0E0E"/>
                </a:solidFill>
                <a:effectLst/>
                <a:latin typeface=".SF NS"/>
              </a:rPr>
              <a:t>Thermo-</a:t>
            </a:r>
            <a:r>
              <a:rPr lang="de-DE" b="1" dirty="0" err="1">
                <a:solidFill>
                  <a:srgbClr val="0E0E0E"/>
                </a:solidFill>
                <a:effectLst/>
                <a:latin typeface=".SF NS"/>
              </a:rPr>
              <a:t>Mechanical</a:t>
            </a:r>
            <a:r>
              <a:rPr lang="de-DE" b="1" dirty="0">
                <a:solidFill>
                  <a:srgbClr val="0E0E0E"/>
                </a:solidFill>
                <a:effectLst/>
                <a:latin typeface=".SF NS"/>
              </a:rPr>
              <a:t> Studies</a:t>
            </a:r>
            <a:r>
              <a:rPr lang="de-DE" dirty="0">
                <a:solidFill>
                  <a:srgbClr val="0E0E0E"/>
                </a:solidFill>
                <a:effectLst/>
                <a:latin typeface=".SF NS"/>
              </a:rPr>
              <a:t>: </a:t>
            </a:r>
            <a:r>
              <a:rPr lang="de-DE" dirty="0" err="1">
                <a:solidFill>
                  <a:srgbClr val="0E0E0E"/>
                </a:solidFill>
                <a:effectLst/>
                <a:latin typeface=".SF NS"/>
              </a:rPr>
              <a:t>Examine</a:t>
            </a:r>
            <a:r>
              <a:rPr lang="de-DE" dirty="0">
                <a:solidFill>
                  <a:srgbClr val="0E0E0E"/>
                </a:solidFill>
                <a:effectLst/>
                <a:latin typeface=".SF NS"/>
              </a:rPr>
              <a:t> thermo-</a:t>
            </a:r>
            <a:r>
              <a:rPr lang="de-DE" dirty="0" err="1">
                <a:solidFill>
                  <a:srgbClr val="0E0E0E"/>
                </a:solidFill>
                <a:effectLst/>
                <a:latin typeface=".SF NS"/>
              </a:rPr>
              <a:t>mechanical</a:t>
            </a:r>
            <a:r>
              <a:rPr lang="de-DE" dirty="0">
                <a:solidFill>
                  <a:srgbClr val="0E0E0E"/>
                </a:solidFill>
                <a:effectLst/>
                <a:latin typeface=".SF NS"/>
              </a:rPr>
              <a:t> </a:t>
            </a:r>
            <a:r>
              <a:rPr lang="de-DE" dirty="0" err="1">
                <a:solidFill>
                  <a:srgbClr val="0E0E0E"/>
                </a:solidFill>
                <a:effectLst/>
                <a:latin typeface=".SF NS"/>
              </a:rPr>
              <a:t>properties</a:t>
            </a:r>
            <a:r>
              <a:rPr lang="de-DE" dirty="0">
                <a:solidFill>
                  <a:srgbClr val="0E0E0E"/>
                </a:solidFill>
                <a:effectLst/>
                <a:latin typeface=".SF NS"/>
              </a:rPr>
              <a:t> </a:t>
            </a:r>
            <a:r>
              <a:rPr lang="de-DE" dirty="0" err="1">
                <a:solidFill>
                  <a:srgbClr val="0E0E0E"/>
                </a:solidFill>
                <a:effectLst/>
                <a:latin typeface=".SF NS"/>
              </a:rPr>
              <a:t>of</a:t>
            </a:r>
            <a:r>
              <a:rPr lang="de-DE" dirty="0">
                <a:solidFill>
                  <a:srgbClr val="0E0E0E"/>
                </a:solidFill>
                <a:effectLst/>
                <a:latin typeface=".SF NS"/>
              </a:rPr>
              <a:t> </a:t>
            </a:r>
            <a:r>
              <a:rPr lang="de-DE" dirty="0" err="1">
                <a:solidFill>
                  <a:srgbClr val="0E0E0E"/>
                </a:solidFill>
                <a:effectLst/>
                <a:latin typeface=".SF NS"/>
              </a:rPr>
              <a:t>divertor</a:t>
            </a:r>
            <a:r>
              <a:rPr lang="de-DE" dirty="0">
                <a:solidFill>
                  <a:srgbClr val="0E0E0E"/>
                </a:solidFill>
                <a:effectLst/>
                <a:latin typeface=".SF NS"/>
              </a:rPr>
              <a:t> </a:t>
            </a:r>
            <a:r>
              <a:rPr lang="de-DE" dirty="0" err="1">
                <a:solidFill>
                  <a:srgbClr val="0E0E0E"/>
                </a:solidFill>
                <a:effectLst/>
                <a:latin typeface=".SF NS"/>
              </a:rPr>
              <a:t>materials</a:t>
            </a:r>
            <a:r>
              <a:rPr lang="de-DE" dirty="0">
                <a:solidFill>
                  <a:srgbClr val="0E0E0E"/>
                </a:solidFill>
                <a:effectLst/>
                <a:latin typeface=".SF NS"/>
              </a:rPr>
              <a:t>, </a:t>
            </a:r>
            <a:r>
              <a:rPr lang="de-DE" dirty="0" err="1">
                <a:solidFill>
                  <a:srgbClr val="0E0E0E"/>
                </a:solidFill>
                <a:effectLst/>
                <a:latin typeface=".SF NS"/>
              </a:rPr>
              <a:t>including</a:t>
            </a:r>
            <a:r>
              <a:rPr lang="de-DE" dirty="0">
                <a:solidFill>
                  <a:srgbClr val="0E0E0E"/>
                </a:solidFill>
                <a:effectLst/>
                <a:latin typeface=".SF NS"/>
              </a:rPr>
              <a:t> W-</a:t>
            </a:r>
            <a:r>
              <a:rPr lang="de-DE" dirty="0" err="1">
                <a:solidFill>
                  <a:srgbClr val="0E0E0E"/>
                </a:solidFill>
                <a:effectLst/>
                <a:latin typeface=".SF NS"/>
              </a:rPr>
              <a:t>yarn</a:t>
            </a:r>
            <a:r>
              <a:rPr lang="de-DE" dirty="0">
                <a:solidFill>
                  <a:srgbClr val="0E0E0E"/>
                </a:solidFill>
                <a:effectLst/>
                <a:latin typeface=".SF NS"/>
              </a:rPr>
              <a:t> </a:t>
            </a:r>
            <a:r>
              <a:rPr lang="de-DE" dirty="0" err="1">
                <a:solidFill>
                  <a:srgbClr val="0E0E0E"/>
                </a:solidFill>
                <a:effectLst/>
                <a:latin typeface=".SF NS"/>
              </a:rPr>
              <a:t>testing</a:t>
            </a:r>
            <a:r>
              <a:rPr lang="de-DE" dirty="0">
                <a:solidFill>
                  <a:srgbClr val="0E0E0E"/>
                </a:solidFill>
                <a:effectLst/>
                <a:latin typeface=".SF NS"/>
              </a:rPr>
              <a:t> and </a:t>
            </a:r>
            <a:r>
              <a:rPr lang="de-DE" dirty="0" err="1">
                <a:solidFill>
                  <a:srgbClr val="0E0E0E"/>
                </a:solidFill>
                <a:effectLst/>
                <a:latin typeface=".SF NS"/>
              </a:rPr>
              <a:t>neutron-irradiated</a:t>
            </a:r>
            <a:r>
              <a:rPr lang="de-DE" dirty="0">
                <a:solidFill>
                  <a:srgbClr val="0E0E0E"/>
                </a:solidFill>
                <a:effectLst/>
                <a:latin typeface=".SF NS"/>
              </a:rPr>
              <a:t> sample </a:t>
            </a:r>
            <a:r>
              <a:rPr lang="de-DE" dirty="0" err="1">
                <a:solidFill>
                  <a:srgbClr val="0E0E0E"/>
                </a:solidFill>
                <a:effectLst/>
                <a:latin typeface=".SF NS"/>
              </a:rPr>
              <a:t>comparison</a:t>
            </a:r>
            <a:r>
              <a:rPr lang="de-DE" dirty="0">
                <a:solidFill>
                  <a:srgbClr val="0E0E0E"/>
                </a:solidFill>
                <a:effectLst/>
                <a:latin typeface=".SF NS"/>
              </a:rPr>
              <a:t> (LPP-ERM/KMS, SCK-CEN, MPG).</a:t>
            </a:r>
          </a:p>
          <a:p>
            <a:r>
              <a:rPr lang="de-DE" dirty="0">
                <a:solidFill>
                  <a:srgbClr val="0E0E0E"/>
                </a:solidFill>
                <a:effectLst/>
                <a:latin typeface=".SF NS"/>
              </a:rPr>
              <a:t>• </a:t>
            </a:r>
            <a:r>
              <a:rPr lang="de-DE" b="1" dirty="0">
                <a:solidFill>
                  <a:srgbClr val="0E0E0E"/>
                </a:solidFill>
                <a:effectLst/>
                <a:latin typeface=".SF NS"/>
              </a:rPr>
              <a:t>Surface and Damage Analysis</a:t>
            </a:r>
            <a:r>
              <a:rPr lang="de-DE" dirty="0">
                <a:solidFill>
                  <a:srgbClr val="0E0E0E"/>
                </a:solidFill>
                <a:effectLst/>
                <a:latin typeface=".SF NS"/>
              </a:rPr>
              <a:t>: </a:t>
            </a:r>
            <a:r>
              <a:rPr lang="de-DE" dirty="0" err="1">
                <a:solidFill>
                  <a:srgbClr val="0E0E0E"/>
                </a:solidFill>
                <a:effectLst/>
                <a:latin typeface=".SF NS"/>
              </a:rPr>
              <a:t>Investigate</a:t>
            </a:r>
            <a:r>
              <a:rPr lang="de-DE" dirty="0">
                <a:solidFill>
                  <a:srgbClr val="0E0E0E"/>
                </a:solidFill>
                <a:effectLst/>
                <a:latin typeface=".SF NS"/>
              </a:rPr>
              <a:t> </a:t>
            </a:r>
            <a:r>
              <a:rPr lang="de-DE" dirty="0" err="1">
                <a:solidFill>
                  <a:srgbClr val="0E0E0E"/>
                </a:solidFill>
                <a:effectLst/>
                <a:latin typeface=".SF NS"/>
              </a:rPr>
              <a:t>surface</a:t>
            </a:r>
            <a:r>
              <a:rPr lang="de-DE" dirty="0">
                <a:solidFill>
                  <a:srgbClr val="0E0E0E"/>
                </a:solidFill>
                <a:effectLst/>
                <a:latin typeface=".SF NS"/>
              </a:rPr>
              <a:t> and </a:t>
            </a:r>
            <a:r>
              <a:rPr lang="de-DE" dirty="0" err="1">
                <a:solidFill>
                  <a:srgbClr val="0E0E0E"/>
                </a:solidFill>
                <a:effectLst/>
                <a:latin typeface=".SF NS"/>
              </a:rPr>
              <a:t>structural</a:t>
            </a:r>
            <a:r>
              <a:rPr lang="de-DE" dirty="0">
                <a:solidFill>
                  <a:srgbClr val="0E0E0E"/>
                </a:solidFill>
                <a:effectLst/>
                <a:latin typeface=".SF NS"/>
              </a:rPr>
              <a:t> </a:t>
            </a:r>
            <a:r>
              <a:rPr lang="de-DE" dirty="0" err="1">
                <a:solidFill>
                  <a:srgbClr val="0E0E0E"/>
                </a:solidFill>
                <a:effectLst/>
                <a:latin typeface=".SF NS"/>
              </a:rPr>
              <a:t>changes</a:t>
            </a:r>
            <a:r>
              <a:rPr lang="de-DE" dirty="0">
                <a:solidFill>
                  <a:srgbClr val="0E0E0E"/>
                </a:solidFill>
                <a:effectLst/>
                <a:latin typeface=".SF NS"/>
              </a:rPr>
              <a:t>, </a:t>
            </a:r>
            <a:r>
              <a:rPr lang="de-DE" dirty="0" err="1">
                <a:solidFill>
                  <a:srgbClr val="0E0E0E"/>
                </a:solidFill>
                <a:effectLst/>
                <a:latin typeface=".SF NS"/>
              </a:rPr>
              <a:t>focusing</a:t>
            </a:r>
            <a:r>
              <a:rPr lang="de-DE" dirty="0">
                <a:solidFill>
                  <a:srgbClr val="0E0E0E"/>
                </a:solidFill>
                <a:effectLst/>
                <a:latin typeface=".SF NS"/>
              </a:rPr>
              <a:t> on </a:t>
            </a:r>
            <a:r>
              <a:rPr lang="de-DE" dirty="0" err="1">
                <a:solidFill>
                  <a:srgbClr val="0E0E0E"/>
                </a:solidFill>
                <a:effectLst/>
                <a:latin typeface=".SF NS"/>
              </a:rPr>
              <a:t>recrystallization</a:t>
            </a:r>
            <a:r>
              <a:rPr lang="de-DE" dirty="0">
                <a:solidFill>
                  <a:srgbClr val="0E0E0E"/>
                </a:solidFill>
                <a:effectLst/>
                <a:latin typeface=".SF NS"/>
              </a:rPr>
              <a:t>, </a:t>
            </a:r>
            <a:r>
              <a:rPr lang="de-DE" dirty="0" err="1">
                <a:solidFill>
                  <a:srgbClr val="0E0E0E"/>
                </a:solidFill>
                <a:effectLst/>
                <a:latin typeface=".SF NS"/>
              </a:rPr>
              <a:t>cracking</a:t>
            </a:r>
            <a:r>
              <a:rPr lang="de-DE" dirty="0">
                <a:solidFill>
                  <a:srgbClr val="0E0E0E"/>
                </a:solidFill>
                <a:effectLst/>
                <a:latin typeface=".SF NS"/>
              </a:rPr>
              <a:t>, and </a:t>
            </a:r>
            <a:r>
              <a:rPr lang="de-DE" dirty="0" err="1">
                <a:solidFill>
                  <a:srgbClr val="0E0E0E"/>
                </a:solidFill>
                <a:effectLst/>
                <a:latin typeface=".SF NS"/>
              </a:rPr>
              <a:t>fatigue</a:t>
            </a:r>
            <a:r>
              <a:rPr lang="de-DE" dirty="0">
                <a:solidFill>
                  <a:srgbClr val="0E0E0E"/>
                </a:solidFill>
                <a:effectLst/>
                <a:latin typeface=".SF NS"/>
              </a:rPr>
              <a:t> </a:t>
            </a:r>
            <a:r>
              <a:rPr lang="de-DE" dirty="0" err="1">
                <a:solidFill>
                  <a:srgbClr val="0E0E0E"/>
                </a:solidFill>
                <a:effectLst/>
                <a:latin typeface=".SF NS"/>
              </a:rPr>
              <a:t>under</a:t>
            </a:r>
            <a:r>
              <a:rPr lang="de-DE" dirty="0">
                <a:solidFill>
                  <a:srgbClr val="0E0E0E"/>
                </a:solidFill>
                <a:effectLst/>
                <a:latin typeface=".SF NS"/>
              </a:rPr>
              <a:t> </a:t>
            </a:r>
            <a:r>
              <a:rPr lang="de-DE" dirty="0" err="1">
                <a:solidFill>
                  <a:srgbClr val="0E0E0E"/>
                </a:solidFill>
                <a:effectLst/>
                <a:latin typeface=".SF NS"/>
              </a:rPr>
              <a:t>plasma</a:t>
            </a:r>
            <a:r>
              <a:rPr lang="de-DE" dirty="0">
                <a:solidFill>
                  <a:srgbClr val="0E0E0E"/>
                </a:solidFill>
                <a:effectLst/>
                <a:latin typeface=".SF NS"/>
              </a:rPr>
              <a:t> </a:t>
            </a:r>
            <a:r>
              <a:rPr lang="de-DE" dirty="0" err="1">
                <a:solidFill>
                  <a:srgbClr val="0E0E0E"/>
                </a:solidFill>
                <a:effectLst/>
                <a:latin typeface=".SF NS"/>
              </a:rPr>
              <a:t>loading</a:t>
            </a:r>
            <a:r>
              <a:rPr lang="de-DE" dirty="0">
                <a:solidFill>
                  <a:srgbClr val="0E0E0E"/>
                </a:solidFill>
                <a:effectLst/>
                <a:latin typeface=".SF NS"/>
              </a:rPr>
              <a:t> (FZJ, MPG, KIPT).</a:t>
            </a:r>
          </a:p>
          <a:p>
            <a:endParaRPr lang="de-DE" b="1" dirty="0"/>
          </a:p>
          <a:p>
            <a:r>
              <a:rPr lang="de-DE" b="1" dirty="0"/>
              <a:t>Main Goals:  </a:t>
            </a:r>
            <a:r>
              <a:rPr lang="de-DE" b="1" dirty="0" err="1"/>
              <a:t>Qualification</a:t>
            </a:r>
            <a:r>
              <a:rPr lang="de-DE" b="1" dirty="0"/>
              <a:t> </a:t>
            </a:r>
            <a:r>
              <a:rPr lang="de-DE" b="1" dirty="0" err="1"/>
              <a:t>of</a:t>
            </a:r>
            <a:r>
              <a:rPr lang="de-DE" b="1" dirty="0"/>
              <a:t> </a:t>
            </a:r>
            <a:r>
              <a:rPr lang="de-DE" b="1" dirty="0" err="1"/>
              <a:t>Advanced</a:t>
            </a:r>
            <a:r>
              <a:rPr lang="de-DE" b="1" dirty="0"/>
              <a:t> Materials </a:t>
            </a:r>
            <a:r>
              <a:rPr lang="de-DE" b="1" dirty="0" err="1"/>
              <a:t>for</a:t>
            </a:r>
            <a:r>
              <a:rPr lang="de-DE" b="1" dirty="0"/>
              <a:t> </a:t>
            </a:r>
            <a:r>
              <a:rPr lang="de-DE" b="1" dirty="0" err="1"/>
              <a:t>use</a:t>
            </a:r>
            <a:r>
              <a:rPr lang="de-DE" b="1" dirty="0"/>
              <a:t> in </a:t>
            </a:r>
            <a:r>
              <a:rPr lang="de-DE" b="1" dirty="0" err="1"/>
              <a:t>Current</a:t>
            </a:r>
            <a:r>
              <a:rPr lang="de-DE" b="1" dirty="0"/>
              <a:t> and Future Devices / </a:t>
            </a:r>
            <a:r>
              <a:rPr lang="en-US" sz="1800" b="1" dirty="0">
                <a:solidFill>
                  <a:srgbClr val="000000"/>
                </a:solidFill>
                <a:effectLst/>
                <a:latin typeface="Calibri" panose="020F0502020204030204" pitchFamily="34" charset="0"/>
                <a:ea typeface="SimSun" panose="02010600030101010101" pitchFamily="2" charset="-122"/>
              </a:rPr>
              <a:t>Advanced Materials under thermo-mechanical and plasma loads</a:t>
            </a:r>
            <a:r>
              <a:rPr lang="de-DE" b="1" dirty="0">
                <a:effectLst/>
              </a:rPr>
              <a:t> </a:t>
            </a:r>
            <a:endParaRPr lang="de-DE" b="1" dirty="0"/>
          </a:p>
        </p:txBody>
      </p:sp>
    </p:spTree>
    <p:extLst>
      <p:ext uri="{BB962C8B-B14F-4D97-AF65-F5344CB8AC3E}">
        <p14:creationId xmlns:p14="http://schemas.microsoft.com/office/powerpoint/2010/main" val="2184349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4FE05-9B97-5E4C-2E65-B2F015D67895}"/>
            </a:ext>
          </a:extLst>
        </p:cNvPr>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C3CEF48B-0B45-AA30-0942-B03F10842664}"/>
              </a:ext>
            </a:extLst>
          </p:cNvPr>
          <p:cNvSpPr>
            <a:spLocks noGrp="1"/>
          </p:cNvSpPr>
          <p:nvPr>
            <p:ph type="ftr" sz="quarter" idx="11"/>
          </p:nvPr>
        </p:nvSpPr>
        <p:spPr/>
        <p:txBody>
          <a:bodyPr/>
          <a:lstStyle/>
          <a:p>
            <a:r>
              <a:rPr lang="en-GB" dirty="0">
                <a:solidFill>
                  <a:prstClr val="white"/>
                </a:solidFill>
              </a:rPr>
              <a:t>Sebastijan Brezinsek| Preparation Meeting AWP 2025 | 09.10.2024 |</a:t>
            </a:r>
            <a:r>
              <a:rPr lang="en-GB" dirty="0" err="1">
                <a:solidFill>
                  <a:prstClr val="white"/>
                </a:solidFill>
              </a:rPr>
              <a:t>Garching</a:t>
            </a:r>
            <a:endParaRPr lang="en-GB" dirty="0">
              <a:solidFill>
                <a:prstClr val="white"/>
              </a:solidFill>
            </a:endParaRPr>
          </a:p>
        </p:txBody>
      </p:sp>
      <p:sp>
        <p:nvSpPr>
          <p:cNvPr id="5" name="Foliennummernplatzhalter 4">
            <a:extLst>
              <a:ext uri="{FF2B5EF4-FFF2-40B4-BE49-F238E27FC236}">
                <a16:creationId xmlns:a16="http://schemas.microsoft.com/office/drawing/2014/main" id="{A633ADA3-2317-1296-4EF3-585DC313A31B}"/>
              </a:ext>
            </a:extLst>
          </p:cNvPr>
          <p:cNvSpPr>
            <a:spLocks noGrp="1"/>
          </p:cNvSpPr>
          <p:nvPr>
            <p:ph type="sldNum" sz="quarter" idx="12"/>
          </p:nvPr>
        </p:nvSpPr>
        <p:spPr/>
        <p:txBody>
          <a:bodyPr/>
          <a:lstStyle/>
          <a:p>
            <a:fld id="{6A6D9FA1-99C7-4910-8E32-B85D378B0060}" type="slidenum">
              <a:rPr lang="en-GB" smtClean="0">
                <a:solidFill>
                  <a:prstClr val="white"/>
                </a:solidFill>
              </a:rPr>
              <a:pPr/>
              <a:t>25</a:t>
            </a:fld>
            <a:endParaRPr lang="en-GB" dirty="0">
              <a:solidFill>
                <a:prstClr val="white"/>
              </a:solidFill>
            </a:endParaRPr>
          </a:p>
        </p:txBody>
      </p:sp>
      <p:sp>
        <p:nvSpPr>
          <p:cNvPr id="6" name="Titel 1">
            <a:extLst>
              <a:ext uri="{FF2B5EF4-FFF2-40B4-BE49-F238E27FC236}">
                <a16:creationId xmlns:a16="http://schemas.microsoft.com/office/drawing/2014/main" id="{AC4515C3-B91C-DCE6-98B9-A81E76EA9238}"/>
              </a:ext>
            </a:extLst>
          </p:cNvPr>
          <p:cNvSpPr>
            <a:spLocks noGrp="1"/>
          </p:cNvSpPr>
          <p:nvPr>
            <p:ph type="title"/>
          </p:nvPr>
        </p:nvSpPr>
        <p:spPr>
          <a:xfrm>
            <a:off x="982663" y="192088"/>
            <a:ext cx="10937488" cy="457200"/>
          </a:xfrm>
        </p:spPr>
        <p:txBody>
          <a:bodyPr/>
          <a:lstStyle/>
          <a:p>
            <a:r>
              <a:rPr lang="en-GB" dirty="0"/>
              <a:t>SPA.4 Main Objective and Activities </a:t>
            </a:r>
          </a:p>
        </p:txBody>
      </p:sp>
      <p:sp>
        <p:nvSpPr>
          <p:cNvPr id="3" name="Textfeld 2">
            <a:extLst>
              <a:ext uri="{FF2B5EF4-FFF2-40B4-BE49-F238E27FC236}">
                <a16:creationId xmlns:a16="http://schemas.microsoft.com/office/drawing/2014/main" id="{D172DE87-138A-0430-2D85-628488644F82}"/>
              </a:ext>
            </a:extLst>
          </p:cNvPr>
          <p:cNvSpPr txBox="1"/>
          <p:nvPr/>
        </p:nvSpPr>
        <p:spPr>
          <a:xfrm>
            <a:off x="6151542" y="5803475"/>
            <a:ext cx="4533677" cy="707886"/>
          </a:xfrm>
          <a:prstGeom prst="rect">
            <a:avLst/>
          </a:prstGeom>
          <a:noFill/>
        </p:spPr>
        <p:txBody>
          <a:bodyPr wrap="none" rtlCol="0">
            <a:spAutoFit/>
          </a:bodyPr>
          <a:lstStyle/>
          <a:p>
            <a:pPr algn="l"/>
            <a:r>
              <a:rPr lang="de-DE" sz="2000" b="1" dirty="0"/>
              <a:t>Special </a:t>
            </a:r>
            <a:r>
              <a:rPr lang="de-DE" sz="2000" b="1" dirty="0" err="1"/>
              <a:t>resources</a:t>
            </a:r>
            <a:r>
              <a:rPr lang="de-DE" sz="2000" b="1" dirty="0"/>
              <a:t>: PSI-2,KIPT, </a:t>
            </a:r>
            <a:r>
              <a:rPr lang="de-DE" sz="2000" b="1" dirty="0" err="1"/>
              <a:t>Accelerator</a:t>
            </a:r>
            <a:endParaRPr lang="de-DE" sz="2000" b="1" dirty="0"/>
          </a:p>
          <a:p>
            <a:pPr algn="l"/>
            <a:r>
              <a:rPr lang="de-DE" sz="2000" b="1" dirty="0"/>
              <a:t>WP </a:t>
            </a:r>
            <a:r>
              <a:rPr lang="de-DE" sz="2000" b="1" dirty="0" err="1"/>
              <a:t>collaboration</a:t>
            </a:r>
            <a:r>
              <a:rPr lang="de-DE" sz="2000" b="1" dirty="0"/>
              <a:t>: WPTE</a:t>
            </a:r>
          </a:p>
        </p:txBody>
      </p:sp>
      <p:sp>
        <p:nvSpPr>
          <p:cNvPr id="11" name="Textfeld 10">
            <a:extLst>
              <a:ext uri="{FF2B5EF4-FFF2-40B4-BE49-F238E27FC236}">
                <a16:creationId xmlns:a16="http://schemas.microsoft.com/office/drawing/2014/main" id="{AFE90CD3-D38C-2FD8-1EEF-7AD0B06B00B5}"/>
              </a:ext>
            </a:extLst>
          </p:cNvPr>
          <p:cNvSpPr txBox="1"/>
          <p:nvPr/>
        </p:nvSpPr>
        <p:spPr>
          <a:xfrm>
            <a:off x="0" y="5792601"/>
            <a:ext cx="4179029" cy="707886"/>
          </a:xfrm>
          <a:prstGeom prst="rect">
            <a:avLst/>
          </a:prstGeom>
          <a:noFill/>
        </p:spPr>
        <p:txBody>
          <a:bodyPr wrap="none" rtlCol="0">
            <a:spAutoFit/>
          </a:bodyPr>
          <a:lstStyle/>
          <a:p>
            <a:pPr algn="l"/>
            <a:r>
              <a:rPr lang="de-DE" sz="2000" b="1" dirty="0" err="1"/>
              <a:t>Involved</a:t>
            </a:r>
            <a:r>
              <a:rPr lang="de-DE" sz="2000" b="1" dirty="0"/>
              <a:t> RU: CEA, DTU,VR,KIPT,FZJ,VR</a:t>
            </a:r>
          </a:p>
          <a:p>
            <a:pPr algn="l"/>
            <a:r>
              <a:rPr lang="de-DE" sz="2000" b="1" dirty="0"/>
              <a:t>Status: </a:t>
            </a:r>
            <a:r>
              <a:rPr lang="de-DE" sz="2000" b="1" dirty="0" err="1"/>
              <a:t>continuation</a:t>
            </a:r>
            <a:endParaRPr lang="de-DE" sz="2000" b="1" dirty="0"/>
          </a:p>
        </p:txBody>
      </p:sp>
      <p:sp>
        <p:nvSpPr>
          <p:cNvPr id="8" name="Textfeld 7">
            <a:extLst>
              <a:ext uri="{FF2B5EF4-FFF2-40B4-BE49-F238E27FC236}">
                <a16:creationId xmlns:a16="http://schemas.microsoft.com/office/drawing/2014/main" id="{146CFF56-5254-178D-9E8F-2D68EB5EBE99}"/>
              </a:ext>
            </a:extLst>
          </p:cNvPr>
          <p:cNvSpPr txBox="1"/>
          <p:nvPr/>
        </p:nvSpPr>
        <p:spPr>
          <a:xfrm>
            <a:off x="228436" y="912679"/>
            <a:ext cx="11846211" cy="5010602"/>
          </a:xfrm>
          <a:prstGeom prst="rect">
            <a:avLst/>
          </a:prstGeom>
          <a:noFill/>
        </p:spPr>
        <p:txBody>
          <a:bodyPr wrap="square" rtlCol="0">
            <a:spAutoFit/>
          </a:bodyPr>
          <a:lstStyle/>
          <a:p>
            <a:pPr algn="l"/>
            <a:r>
              <a:rPr lang="de-DE" b="1" dirty="0"/>
              <a:t>ACTIVITY: </a:t>
            </a:r>
            <a:r>
              <a:rPr lang="de-DE" b="1" dirty="0" err="1"/>
              <a:t>continuation</a:t>
            </a:r>
            <a:r>
              <a:rPr lang="de-DE" b="1" dirty="0"/>
              <a:t> </a:t>
            </a:r>
            <a:r>
              <a:rPr lang="de-DE" b="1" dirty="0" err="1"/>
              <a:t>of</a:t>
            </a:r>
            <a:r>
              <a:rPr lang="de-DE" b="1" dirty="0"/>
              <a:t> 2024 </a:t>
            </a:r>
            <a:r>
              <a:rPr lang="de-DE" b="1" dirty="0" err="1"/>
              <a:t>work</a:t>
            </a:r>
            <a:endParaRPr lang="de-DE" b="1" dirty="0"/>
          </a:p>
          <a:p>
            <a:pPr>
              <a:lnSpc>
                <a:spcPct val="115000"/>
              </a:lnSpc>
              <a:spcAft>
                <a:spcPts val="600"/>
              </a:spcAft>
            </a:pPr>
            <a:r>
              <a:rPr lang="de-DE" b="1" dirty="0"/>
              <a:t>Scientific </a:t>
            </a:r>
            <a:r>
              <a:rPr lang="de-DE" b="1" dirty="0" err="1"/>
              <a:t>question</a:t>
            </a:r>
            <a:r>
              <a:rPr lang="de-DE" b="1" dirty="0"/>
              <a:t>:  </a:t>
            </a:r>
            <a:r>
              <a:rPr lang="en-US" sz="1800" dirty="0">
                <a:effectLst/>
                <a:latin typeface="Calibri" panose="020F0502020204030204" pitchFamily="34" charset="0"/>
                <a:ea typeface="SimSun" panose="02010600030101010101" pitchFamily="2" charset="-122"/>
                <a:cs typeface="Calibri" panose="020F0502020204030204" pitchFamily="34" charset="0"/>
              </a:rPr>
              <a:t>Melting and its effect on plasma performance and PFC lifetime in particular melting under relevant conditions or ITER and DEMO is still a partly unanswered issue. Here both, experiments in controlled environments and dedicated modelling shall be connected, Via Modelling.  The lifetime of PFUs for ITER / WEST is crucially linked to operation near and close to the point of recrystallization. Thus, the study of recrystallization in linear plasma devices including the role of the plasma composition shall be further explored. </a:t>
            </a:r>
            <a:endParaRPr lang="de-DE" sz="1800" dirty="0">
              <a:effectLst/>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US" b="1" dirty="0">
                <a:effectLst/>
                <a:latin typeface="Calibri" panose="020F0502020204030204" pitchFamily="34" charset="0"/>
                <a:ea typeface="SimSun" panose="02010600030101010101" pitchFamily="2" charset="-122"/>
                <a:cs typeface="Calibri" panose="020F0502020204030204" pitchFamily="34" charset="0"/>
              </a:rPr>
              <a:t>What shall be done: </a:t>
            </a:r>
            <a:br>
              <a:rPr lang="en-US" b="1" dirty="0">
                <a:effectLst/>
                <a:latin typeface="Calibri" panose="020F0502020204030204" pitchFamily="34" charset="0"/>
                <a:ea typeface="SimSun" panose="02010600030101010101" pitchFamily="2" charset="-122"/>
                <a:cs typeface="Calibri" panose="020F0502020204030204" pitchFamily="34" charset="0"/>
              </a:rPr>
            </a:br>
            <a:r>
              <a:rPr lang="de-DE" dirty="0">
                <a:solidFill>
                  <a:srgbClr val="0E0E0E"/>
                </a:solidFill>
                <a:effectLst/>
                <a:latin typeface=".SF NS"/>
              </a:rPr>
              <a:t>• </a:t>
            </a:r>
            <a:r>
              <a:rPr lang="de-DE" b="1" dirty="0" err="1">
                <a:solidFill>
                  <a:srgbClr val="0E0E0E"/>
                </a:solidFill>
                <a:effectLst/>
                <a:latin typeface=".SF NS"/>
              </a:rPr>
              <a:t>Microstructural</a:t>
            </a:r>
            <a:r>
              <a:rPr lang="de-DE" b="1" dirty="0">
                <a:solidFill>
                  <a:srgbClr val="0E0E0E"/>
                </a:solidFill>
                <a:effectLst/>
                <a:latin typeface=".SF NS"/>
              </a:rPr>
              <a:t> </a:t>
            </a:r>
            <a:r>
              <a:rPr lang="de-DE" b="1" dirty="0" err="1">
                <a:solidFill>
                  <a:srgbClr val="0E0E0E"/>
                </a:solidFill>
                <a:effectLst/>
                <a:latin typeface=".SF NS"/>
              </a:rPr>
              <a:t>Characterization</a:t>
            </a:r>
            <a:r>
              <a:rPr lang="de-DE" dirty="0">
                <a:solidFill>
                  <a:srgbClr val="0E0E0E"/>
                </a:solidFill>
                <a:effectLst/>
                <a:latin typeface=".SF NS"/>
              </a:rPr>
              <a:t>: </a:t>
            </a:r>
            <a:r>
              <a:rPr lang="de-DE" dirty="0" err="1">
                <a:solidFill>
                  <a:srgbClr val="0E0E0E"/>
                </a:solidFill>
                <a:effectLst/>
                <a:latin typeface=".SF NS"/>
              </a:rPr>
              <a:t>Investigate</a:t>
            </a:r>
            <a:r>
              <a:rPr lang="de-DE" dirty="0">
                <a:solidFill>
                  <a:srgbClr val="0E0E0E"/>
                </a:solidFill>
                <a:effectLst/>
                <a:latin typeface=".SF NS"/>
              </a:rPr>
              <a:t> </a:t>
            </a:r>
            <a:r>
              <a:rPr lang="de-DE" dirty="0" err="1">
                <a:solidFill>
                  <a:srgbClr val="0E0E0E"/>
                </a:solidFill>
                <a:effectLst/>
                <a:latin typeface=".SF NS"/>
              </a:rPr>
              <a:t>tungsten-based</a:t>
            </a:r>
            <a:r>
              <a:rPr lang="de-DE" dirty="0">
                <a:solidFill>
                  <a:srgbClr val="0E0E0E"/>
                </a:solidFill>
                <a:effectLst/>
                <a:latin typeface=".SF NS"/>
              </a:rPr>
              <a:t> </a:t>
            </a:r>
            <a:r>
              <a:rPr lang="de-DE" dirty="0" err="1">
                <a:solidFill>
                  <a:srgbClr val="0E0E0E"/>
                </a:solidFill>
                <a:effectLst/>
                <a:latin typeface=".SF NS"/>
              </a:rPr>
              <a:t>materials</a:t>
            </a:r>
            <a:r>
              <a:rPr lang="de-DE" dirty="0">
                <a:solidFill>
                  <a:srgbClr val="0E0E0E"/>
                </a:solidFill>
                <a:effectLst/>
                <a:latin typeface=".SF NS"/>
              </a:rPr>
              <a:t> </a:t>
            </a:r>
            <a:r>
              <a:rPr lang="de-DE" dirty="0" err="1">
                <a:solidFill>
                  <a:srgbClr val="0E0E0E"/>
                </a:solidFill>
                <a:effectLst/>
                <a:latin typeface=".SF NS"/>
              </a:rPr>
              <a:t>exposed</a:t>
            </a:r>
            <a:r>
              <a:rPr lang="de-DE" dirty="0">
                <a:solidFill>
                  <a:srgbClr val="0E0E0E"/>
                </a:solidFill>
                <a:effectLst/>
                <a:latin typeface=".SF NS"/>
              </a:rPr>
              <a:t> </a:t>
            </a:r>
            <a:r>
              <a:rPr lang="de-DE" dirty="0" err="1">
                <a:solidFill>
                  <a:srgbClr val="0E0E0E"/>
                </a:solidFill>
                <a:effectLst/>
                <a:latin typeface=".SF NS"/>
              </a:rPr>
              <a:t>to</a:t>
            </a:r>
            <a:r>
              <a:rPr lang="de-DE" dirty="0">
                <a:solidFill>
                  <a:srgbClr val="0E0E0E"/>
                </a:solidFill>
                <a:effectLst/>
                <a:latin typeface=".SF NS"/>
              </a:rPr>
              <a:t> </a:t>
            </a:r>
            <a:r>
              <a:rPr lang="de-DE" dirty="0" err="1">
                <a:solidFill>
                  <a:srgbClr val="0E0E0E"/>
                </a:solidFill>
                <a:effectLst/>
                <a:latin typeface=".SF NS"/>
              </a:rPr>
              <a:t>plasma</a:t>
            </a:r>
            <a:r>
              <a:rPr lang="de-DE" dirty="0">
                <a:solidFill>
                  <a:srgbClr val="0E0E0E"/>
                </a:solidFill>
                <a:effectLst/>
                <a:latin typeface=".SF NS"/>
              </a:rPr>
              <a:t>, </a:t>
            </a:r>
            <a:r>
              <a:rPr lang="de-DE" dirty="0" err="1">
                <a:solidFill>
                  <a:srgbClr val="0E0E0E"/>
                </a:solidFill>
                <a:effectLst/>
                <a:latin typeface=".SF NS"/>
              </a:rPr>
              <a:t>analyzing</a:t>
            </a:r>
            <a:r>
              <a:rPr lang="de-DE" dirty="0">
                <a:solidFill>
                  <a:srgbClr val="0E0E0E"/>
                </a:solidFill>
                <a:effectLst/>
                <a:latin typeface=".SF NS"/>
              </a:rPr>
              <a:t> </a:t>
            </a:r>
            <a:r>
              <a:rPr lang="de-DE" dirty="0" err="1">
                <a:solidFill>
                  <a:srgbClr val="0E0E0E"/>
                </a:solidFill>
                <a:effectLst/>
                <a:latin typeface=".SF NS"/>
              </a:rPr>
              <a:t>mechanical</a:t>
            </a:r>
            <a:r>
              <a:rPr lang="de-DE" dirty="0">
                <a:solidFill>
                  <a:srgbClr val="0E0E0E"/>
                </a:solidFill>
                <a:effectLst/>
                <a:latin typeface=".SF NS"/>
              </a:rPr>
              <a:t> and </a:t>
            </a:r>
            <a:r>
              <a:rPr lang="de-DE" dirty="0" err="1">
                <a:solidFill>
                  <a:srgbClr val="0E0E0E"/>
                </a:solidFill>
                <a:effectLst/>
                <a:latin typeface=".SF NS"/>
              </a:rPr>
              <a:t>microstructural</a:t>
            </a:r>
            <a:r>
              <a:rPr lang="de-DE" dirty="0">
                <a:solidFill>
                  <a:srgbClr val="0E0E0E"/>
                </a:solidFill>
                <a:effectLst/>
                <a:latin typeface=".SF NS"/>
              </a:rPr>
              <a:t> </a:t>
            </a:r>
            <a:r>
              <a:rPr lang="de-DE" dirty="0" err="1">
                <a:solidFill>
                  <a:srgbClr val="0E0E0E"/>
                </a:solidFill>
                <a:effectLst/>
                <a:latin typeface=".SF NS"/>
              </a:rPr>
              <a:t>profiles</a:t>
            </a:r>
            <a:r>
              <a:rPr lang="de-DE" dirty="0">
                <a:solidFill>
                  <a:srgbClr val="0E0E0E"/>
                </a:solidFill>
                <a:effectLst/>
                <a:latin typeface=".SF NS"/>
              </a:rPr>
              <a:t> </a:t>
            </a:r>
            <a:r>
              <a:rPr lang="de-DE" dirty="0" err="1">
                <a:solidFill>
                  <a:srgbClr val="0E0E0E"/>
                </a:solidFill>
                <a:effectLst/>
                <a:latin typeface=".SF NS"/>
              </a:rPr>
              <a:t>to</a:t>
            </a:r>
            <a:r>
              <a:rPr lang="de-DE" dirty="0">
                <a:solidFill>
                  <a:srgbClr val="0E0E0E"/>
                </a:solidFill>
                <a:effectLst/>
                <a:latin typeface=".SF NS"/>
              </a:rPr>
              <a:t> </a:t>
            </a:r>
            <a:r>
              <a:rPr lang="de-DE" dirty="0" err="1">
                <a:solidFill>
                  <a:srgbClr val="0E0E0E"/>
                </a:solidFill>
                <a:effectLst/>
                <a:latin typeface=".SF NS"/>
              </a:rPr>
              <a:t>identify</a:t>
            </a:r>
            <a:r>
              <a:rPr lang="de-DE" dirty="0">
                <a:solidFill>
                  <a:srgbClr val="0E0E0E"/>
                </a:solidFill>
                <a:effectLst/>
                <a:latin typeface=".SF NS"/>
              </a:rPr>
              <a:t> </a:t>
            </a:r>
            <a:r>
              <a:rPr lang="de-DE" dirty="0" err="1">
                <a:solidFill>
                  <a:srgbClr val="0E0E0E"/>
                </a:solidFill>
                <a:effectLst/>
                <a:latin typeface=".SF NS"/>
              </a:rPr>
              <a:t>heterogeneities</a:t>
            </a:r>
            <a:r>
              <a:rPr lang="de-DE" dirty="0">
                <a:solidFill>
                  <a:srgbClr val="0E0E0E"/>
                </a:solidFill>
                <a:effectLst/>
                <a:latin typeface=".SF NS"/>
              </a:rPr>
              <a:t> and </a:t>
            </a:r>
            <a:r>
              <a:rPr lang="de-DE" dirty="0" err="1">
                <a:solidFill>
                  <a:srgbClr val="0E0E0E"/>
                </a:solidFill>
                <a:effectLst/>
                <a:latin typeface=".SF NS"/>
              </a:rPr>
              <a:t>restoration</a:t>
            </a:r>
            <a:r>
              <a:rPr lang="de-DE" dirty="0">
                <a:solidFill>
                  <a:srgbClr val="0E0E0E"/>
                </a:solidFill>
                <a:effectLst/>
                <a:latin typeface=".SF NS"/>
              </a:rPr>
              <a:t> </a:t>
            </a:r>
            <a:r>
              <a:rPr lang="de-DE" dirty="0" err="1">
                <a:solidFill>
                  <a:srgbClr val="0E0E0E"/>
                </a:solidFill>
                <a:effectLst/>
                <a:latin typeface=".SF NS"/>
              </a:rPr>
              <a:t>mechanisms</a:t>
            </a:r>
            <a:r>
              <a:rPr lang="de-DE" dirty="0">
                <a:solidFill>
                  <a:srgbClr val="0E0E0E"/>
                </a:solidFill>
                <a:effectLst/>
                <a:latin typeface=".SF NS"/>
              </a:rPr>
              <a:t> (DTU).</a:t>
            </a:r>
          </a:p>
          <a:p>
            <a:r>
              <a:rPr lang="de-DE" dirty="0">
                <a:solidFill>
                  <a:srgbClr val="0E0E0E"/>
                </a:solidFill>
                <a:effectLst/>
                <a:latin typeface=".SF NS"/>
              </a:rPr>
              <a:t>• </a:t>
            </a:r>
            <a:r>
              <a:rPr lang="de-DE" b="1" dirty="0">
                <a:solidFill>
                  <a:srgbClr val="0E0E0E"/>
                </a:solidFill>
                <a:effectLst/>
                <a:latin typeface=".SF NS"/>
              </a:rPr>
              <a:t>Plasma </a:t>
            </a:r>
            <a:r>
              <a:rPr lang="de-DE" b="1" dirty="0" err="1">
                <a:solidFill>
                  <a:srgbClr val="0E0E0E"/>
                </a:solidFill>
                <a:effectLst/>
                <a:latin typeface=".SF NS"/>
              </a:rPr>
              <a:t>Exposure</a:t>
            </a:r>
            <a:r>
              <a:rPr lang="de-DE" b="1" dirty="0">
                <a:solidFill>
                  <a:srgbClr val="0E0E0E"/>
                </a:solidFill>
                <a:effectLst/>
                <a:latin typeface=".SF NS"/>
              </a:rPr>
              <a:t> and Heat Load </a:t>
            </a:r>
            <a:r>
              <a:rPr lang="de-DE" b="1" dirty="0" err="1">
                <a:solidFill>
                  <a:srgbClr val="0E0E0E"/>
                </a:solidFill>
                <a:effectLst/>
                <a:latin typeface=".SF NS"/>
              </a:rPr>
              <a:t>Effects</a:t>
            </a:r>
            <a:r>
              <a:rPr lang="de-DE" dirty="0">
                <a:solidFill>
                  <a:srgbClr val="0E0E0E"/>
                </a:solidFill>
                <a:effectLst/>
                <a:latin typeface=".SF NS"/>
              </a:rPr>
              <a:t>: Study </a:t>
            </a:r>
            <a:r>
              <a:rPr lang="de-DE" dirty="0" err="1">
                <a:solidFill>
                  <a:srgbClr val="0E0E0E"/>
                </a:solidFill>
                <a:effectLst/>
                <a:latin typeface=".SF NS"/>
              </a:rPr>
              <a:t>tungsten</a:t>
            </a:r>
            <a:r>
              <a:rPr lang="de-DE" dirty="0">
                <a:solidFill>
                  <a:srgbClr val="0E0E0E"/>
                </a:solidFill>
                <a:effectLst/>
                <a:latin typeface=".SF NS"/>
              </a:rPr>
              <a:t> </a:t>
            </a:r>
            <a:r>
              <a:rPr lang="de-DE" dirty="0" err="1">
                <a:solidFill>
                  <a:srgbClr val="0E0E0E"/>
                </a:solidFill>
                <a:effectLst/>
                <a:latin typeface=".SF NS"/>
              </a:rPr>
              <a:t>exposed</a:t>
            </a:r>
            <a:r>
              <a:rPr lang="de-DE" dirty="0">
                <a:solidFill>
                  <a:srgbClr val="0E0E0E"/>
                </a:solidFill>
                <a:effectLst/>
                <a:latin typeface=".SF NS"/>
              </a:rPr>
              <a:t> </a:t>
            </a:r>
            <a:r>
              <a:rPr lang="de-DE" dirty="0" err="1">
                <a:solidFill>
                  <a:srgbClr val="0E0E0E"/>
                </a:solidFill>
                <a:effectLst/>
                <a:latin typeface=".SF NS"/>
              </a:rPr>
              <a:t>to</a:t>
            </a:r>
            <a:r>
              <a:rPr lang="de-DE" dirty="0">
                <a:solidFill>
                  <a:srgbClr val="0E0E0E"/>
                </a:solidFill>
                <a:effectLst/>
                <a:latin typeface=".SF NS"/>
              </a:rPr>
              <a:t> </a:t>
            </a:r>
            <a:r>
              <a:rPr lang="de-DE" dirty="0" err="1">
                <a:solidFill>
                  <a:srgbClr val="0E0E0E"/>
                </a:solidFill>
                <a:effectLst/>
                <a:latin typeface=".SF NS"/>
              </a:rPr>
              <a:t>giant</a:t>
            </a:r>
            <a:r>
              <a:rPr lang="de-DE" dirty="0">
                <a:solidFill>
                  <a:srgbClr val="0E0E0E"/>
                </a:solidFill>
                <a:effectLst/>
                <a:latin typeface=".SF NS"/>
              </a:rPr>
              <a:t> ELMs and </a:t>
            </a:r>
            <a:r>
              <a:rPr lang="de-DE" dirty="0" err="1">
                <a:solidFill>
                  <a:srgbClr val="0E0E0E"/>
                </a:solidFill>
                <a:effectLst/>
                <a:latin typeface=".SF NS"/>
              </a:rPr>
              <a:t>plasma</a:t>
            </a:r>
            <a:r>
              <a:rPr lang="de-DE" dirty="0">
                <a:solidFill>
                  <a:srgbClr val="0E0E0E"/>
                </a:solidFill>
                <a:effectLst/>
                <a:latin typeface=".SF NS"/>
              </a:rPr>
              <a:t> </a:t>
            </a:r>
            <a:r>
              <a:rPr lang="de-DE" dirty="0" err="1">
                <a:solidFill>
                  <a:srgbClr val="0E0E0E"/>
                </a:solidFill>
                <a:effectLst/>
                <a:latin typeface=".SF NS"/>
              </a:rPr>
              <a:t>heat</a:t>
            </a:r>
            <a:r>
              <a:rPr lang="de-DE" dirty="0">
                <a:solidFill>
                  <a:srgbClr val="0E0E0E"/>
                </a:solidFill>
                <a:effectLst/>
                <a:latin typeface=".SF NS"/>
              </a:rPr>
              <a:t> </a:t>
            </a:r>
            <a:r>
              <a:rPr lang="de-DE" dirty="0" err="1">
                <a:solidFill>
                  <a:srgbClr val="0E0E0E"/>
                </a:solidFill>
                <a:effectLst/>
                <a:latin typeface=".SF NS"/>
              </a:rPr>
              <a:t>loads</a:t>
            </a:r>
            <a:r>
              <a:rPr lang="de-DE" dirty="0">
                <a:solidFill>
                  <a:srgbClr val="0E0E0E"/>
                </a:solidFill>
                <a:effectLst/>
                <a:latin typeface=".SF NS"/>
              </a:rPr>
              <a:t>, </a:t>
            </a:r>
            <a:r>
              <a:rPr lang="de-DE" dirty="0" err="1">
                <a:solidFill>
                  <a:srgbClr val="0E0E0E"/>
                </a:solidFill>
                <a:effectLst/>
                <a:latin typeface=".SF NS"/>
              </a:rPr>
              <a:t>assessing</a:t>
            </a:r>
            <a:r>
              <a:rPr lang="de-DE" dirty="0">
                <a:solidFill>
                  <a:srgbClr val="0E0E0E"/>
                </a:solidFill>
                <a:effectLst/>
                <a:latin typeface=".SF NS"/>
              </a:rPr>
              <a:t> </a:t>
            </a:r>
            <a:r>
              <a:rPr lang="de-DE" dirty="0" err="1">
                <a:solidFill>
                  <a:srgbClr val="0E0E0E"/>
                </a:solidFill>
                <a:effectLst/>
                <a:latin typeface=".SF NS"/>
              </a:rPr>
              <a:t>surface</a:t>
            </a:r>
            <a:r>
              <a:rPr lang="de-DE" dirty="0">
                <a:solidFill>
                  <a:srgbClr val="0E0E0E"/>
                </a:solidFill>
                <a:effectLst/>
                <a:latin typeface=".SF NS"/>
              </a:rPr>
              <a:t> </a:t>
            </a:r>
            <a:r>
              <a:rPr lang="de-DE" dirty="0" err="1">
                <a:solidFill>
                  <a:srgbClr val="0E0E0E"/>
                </a:solidFill>
                <a:effectLst/>
                <a:latin typeface=".SF NS"/>
              </a:rPr>
              <a:t>melting</a:t>
            </a:r>
            <a:r>
              <a:rPr lang="de-DE" dirty="0">
                <a:solidFill>
                  <a:srgbClr val="0E0E0E"/>
                </a:solidFill>
                <a:effectLst/>
                <a:latin typeface=".SF NS"/>
              </a:rPr>
              <a:t>, </a:t>
            </a:r>
            <a:r>
              <a:rPr lang="de-DE" dirty="0" err="1">
                <a:solidFill>
                  <a:srgbClr val="0E0E0E"/>
                </a:solidFill>
                <a:effectLst/>
                <a:latin typeface=".SF NS"/>
              </a:rPr>
              <a:t>recrystallization</a:t>
            </a:r>
            <a:r>
              <a:rPr lang="de-DE" dirty="0">
                <a:solidFill>
                  <a:srgbClr val="0E0E0E"/>
                </a:solidFill>
                <a:effectLst/>
                <a:latin typeface=".SF NS"/>
              </a:rPr>
              <a:t>, and </a:t>
            </a:r>
            <a:r>
              <a:rPr lang="de-DE" dirty="0" err="1">
                <a:solidFill>
                  <a:srgbClr val="0E0E0E"/>
                </a:solidFill>
                <a:effectLst/>
                <a:latin typeface=".SF NS"/>
              </a:rPr>
              <a:t>microstructural</a:t>
            </a:r>
            <a:r>
              <a:rPr lang="de-DE" dirty="0">
                <a:solidFill>
                  <a:srgbClr val="0E0E0E"/>
                </a:solidFill>
                <a:effectLst/>
                <a:latin typeface=".SF NS"/>
              </a:rPr>
              <a:t> </a:t>
            </a:r>
            <a:r>
              <a:rPr lang="de-DE" dirty="0" err="1">
                <a:solidFill>
                  <a:srgbClr val="0E0E0E"/>
                </a:solidFill>
                <a:effectLst/>
                <a:latin typeface=".SF NS"/>
              </a:rPr>
              <a:t>changes</a:t>
            </a:r>
            <a:r>
              <a:rPr lang="de-DE" dirty="0">
                <a:solidFill>
                  <a:srgbClr val="0E0E0E"/>
                </a:solidFill>
                <a:effectLst/>
                <a:latin typeface=".SF NS"/>
              </a:rPr>
              <a:t> (KIPT, CEA, VR).</a:t>
            </a:r>
          </a:p>
          <a:p>
            <a:r>
              <a:rPr lang="de-DE" dirty="0">
                <a:solidFill>
                  <a:srgbClr val="0E0E0E"/>
                </a:solidFill>
                <a:effectLst/>
                <a:latin typeface=".SF NS"/>
              </a:rPr>
              <a:t>• </a:t>
            </a:r>
            <a:r>
              <a:rPr lang="de-DE" b="1" dirty="0" err="1">
                <a:solidFill>
                  <a:srgbClr val="0E0E0E"/>
                </a:solidFill>
                <a:effectLst/>
                <a:latin typeface=".SF NS"/>
              </a:rPr>
              <a:t>Recrystallization</a:t>
            </a:r>
            <a:r>
              <a:rPr lang="de-DE" b="1" dirty="0">
                <a:solidFill>
                  <a:srgbClr val="0E0E0E"/>
                </a:solidFill>
                <a:effectLst/>
                <a:latin typeface=".SF NS"/>
              </a:rPr>
              <a:t> and Joint </a:t>
            </a:r>
            <a:r>
              <a:rPr lang="de-DE" b="1" dirty="0" err="1">
                <a:solidFill>
                  <a:srgbClr val="0E0E0E"/>
                </a:solidFill>
                <a:effectLst/>
                <a:latin typeface=".SF NS"/>
              </a:rPr>
              <a:t>Activities</a:t>
            </a:r>
            <a:r>
              <a:rPr lang="de-DE" dirty="0">
                <a:solidFill>
                  <a:srgbClr val="0E0E0E"/>
                </a:solidFill>
                <a:effectLst/>
                <a:latin typeface=".SF NS"/>
              </a:rPr>
              <a:t>: </a:t>
            </a:r>
            <a:r>
              <a:rPr lang="de-DE" dirty="0" err="1">
                <a:solidFill>
                  <a:srgbClr val="0E0E0E"/>
                </a:solidFill>
                <a:effectLst/>
                <a:latin typeface=".SF NS"/>
              </a:rPr>
              <a:t>Assess</a:t>
            </a:r>
            <a:r>
              <a:rPr lang="de-DE" dirty="0">
                <a:solidFill>
                  <a:srgbClr val="0E0E0E"/>
                </a:solidFill>
                <a:effectLst/>
                <a:latin typeface=".SF NS"/>
              </a:rPr>
              <a:t> </a:t>
            </a:r>
            <a:r>
              <a:rPr lang="de-DE" dirty="0" err="1">
                <a:solidFill>
                  <a:srgbClr val="0E0E0E"/>
                </a:solidFill>
                <a:effectLst/>
                <a:latin typeface=".SF NS"/>
              </a:rPr>
              <a:t>the</a:t>
            </a:r>
            <a:r>
              <a:rPr lang="de-DE" dirty="0">
                <a:solidFill>
                  <a:srgbClr val="0E0E0E"/>
                </a:solidFill>
                <a:effectLst/>
                <a:latin typeface=".SF NS"/>
              </a:rPr>
              <a:t> </a:t>
            </a:r>
            <a:r>
              <a:rPr lang="de-DE" dirty="0" err="1">
                <a:solidFill>
                  <a:srgbClr val="0E0E0E"/>
                </a:solidFill>
                <a:effectLst/>
                <a:latin typeface=".SF NS"/>
              </a:rPr>
              <a:t>effects</a:t>
            </a:r>
            <a:r>
              <a:rPr lang="de-DE" dirty="0">
                <a:solidFill>
                  <a:srgbClr val="0E0E0E"/>
                </a:solidFill>
                <a:effectLst/>
                <a:latin typeface=".SF NS"/>
              </a:rPr>
              <a:t> </a:t>
            </a:r>
            <a:r>
              <a:rPr lang="de-DE" dirty="0" err="1">
                <a:solidFill>
                  <a:srgbClr val="0E0E0E"/>
                </a:solidFill>
                <a:effectLst/>
                <a:latin typeface=".SF NS"/>
              </a:rPr>
              <a:t>of</a:t>
            </a:r>
            <a:r>
              <a:rPr lang="de-DE" dirty="0">
                <a:solidFill>
                  <a:srgbClr val="0E0E0E"/>
                </a:solidFill>
                <a:effectLst/>
                <a:latin typeface=".SF NS"/>
              </a:rPr>
              <a:t> H and He on </a:t>
            </a:r>
            <a:r>
              <a:rPr lang="de-DE" dirty="0" err="1">
                <a:solidFill>
                  <a:srgbClr val="0E0E0E"/>
                </a:solidFill>
                <a:effectLst/>
                <a:latin typeface=".SF NS"/>
              </a:rPr>
              <a:t>tungsten</a:t>
            </a:r>
            <a:r>
              <a:rPr lang="de-DE" dirty="0">
                <a:solidFill>
                  <a:srgbClr val="0E0E0E"/>
                </a:solidFill>
                <a:effectLst/>
                <a:latin typeface=".SF NS"/>
              </a:rPr>
              <a:t> </a:t>
            </a:r>
            <a:r>
              <a:rPr lang="de-DE" dirty="0" err="1">
                <a:solidFill>
                  <a:srgbClr val="0E0E0E"/>
                </a:solidFill>
                <a:effectLst/>
                <a:latin typeface=".SF NS"/>
              </a:rPr>
              <a:t>recrystallization</a:t>
            </a:r>
            <a:r>
              <a:rPr lang="de-DE" dirty="0">
                <a:solidFill>
                  <a:srgbClr val="0E0E0E"/>
                </a:solidFill>
                <a:effectLst/>
                <a:latin typeface=".SF NS"/>
              </a:rPr>
              <a:t>, and </a:t>
            </a:r>
            <a:r>
              <a:rPr lang="de-DE" dirty="0" err="1">
                <a:solidFill>
                  <a:srgbClr val="0E0E0E"/>
                </a:solidFill>
                <a:effectLst/>
                <a:latin typeface=".SF NS"/>
              </a:rPr>
              <a:t>conduct</a:t>
            </a:r>
            <a:r>
              <a:rPr lang="de-DE" dirty="0">
                <a:solidFill>
                  <a:srgbClr val="0E0E0E"/>
                </a:solidFill>
                <a:effectLst/>
                <a:latin typeface=".SF NS"/>
              </a:rPr>
              <a:t> </a:t>
            </a:r>
            <a:r>
              <a:rPr lang="de-DE" dirty="0" err="1">
                <a:solidFill>
                  <a:srgbClr val="0E0E0E"/>
                </a:solidFill>
                <a:effectLst/>
                <a:latin typeface=".SF NS"/>
              </a:rPr>
              <a:t>experiments</a:t>
            </a:r>
            <a:r>
              <a:rPr lang="de-DE" dirty="0">
                <a:solidFill>
                  <a:srgbClr val="0E0E0E"/>
                </a:solidFill>
                <a:effectLst/>
                <a:latin typeface=".SF NS"/>
              </a:rPr>
              <a:t> on </a:t>
            </a:r>
            <a:r>
              <a:rPr lang="de-DE" dirty="0" err="1">
                <a:solidFill>
                  <a:srgbClr val="0E0E0E"/>
                </a:solidFill>
                <a:effectLst/>
                <a:latin typeface=".SF NS"/>
              </a:rPr>
              <a:t>damaged</a:t>
            </a:r>
            <a:r>
              <a:rPr lang="de-DE" dirty="0">
                <a:solidFill>
                  <a:srgbClr val="0E0E0E"/>
                </a:solidFill>
                <a:effectLst/>
                <a:latin typeface=".SF NS"/>
              </a:rPr>
              <a:t> </a:t>
            </a:r>
            <a:r>
              <a:rPr lang="de-DE" dirty="0" err="1">
                <a:solidFill>
                  <a:srgbClr val="0E0E0E"/>
                </a:solidFill>
                <a:effectLst/>
                <a:latin typeface=".SF NS"/>
              </a:rPr>
              <a:t>components</a:t>
            </a:r>
            <a:r>
              <a:rPr lang="de-DE" dirty="0">
                <a:solidFill>
                  <a:srgbClr val="0E0E0E"/>
                </a:solidFill>
                <a:effectLst/>
                <a:latin typeface=".SF NS"/>
              </a:rPr>
              <a:t>, </a:t>
            </a:r>
            <a:r>
              <a:rPr lang="de-DE" dirty="0" err="1">
                <a:solidFill>
                  <a:srgbClr val="0E0E0E"/>
                </a:solidFill>
                <a:effectLst/>
                <a:latin typeface=".SF NS"/>
              </a:rPr>
              <a:t>linking</a:t>
            </a:r>
            <a:r>
              <a:rPr lang="de-DE" dirty="0">
                <a:solidFill>
                  <a:srgbClr val="0E0E0E"/>
                </a:solidFill>
                <a:effectLst/>
                <a:latin typeface=".SF NS"/>
              </a:rPr>
              <a:t> </a:t>
            </a:r>
            <a:r>
              <a:rPr lang="de-DE" dirty="0" err="1">
                <a:solidFill>
                  <a:srgbClr val="0E0E0E"/>
                </a:solidFill>
                <a:effectLst/>
                <a:latin typeface=".SF NS"/>
              </a:rPr>
              <a:t>with</a:t>
            </a:r>
            <a:r>
              <a:rPr lang="de-DE" dirty="0">
                <a:solidFill>
                  <a:srgbClr val="0E0E0E"/>
                </a:solidFill>
                <a:effectLst/>
                <a:latin typeface=".SF NS"/>
              </a:rPr>
              <a:t> WP TE and SP A1 (FZJ, DTU, VR).</a:t>
            </a:r>
            <a:br>
              <a:rPr lang="de-DE" dirty="0">
                <a:solidFill>
                  <a:srgbClr val="0E0E0E"/>
                </a:solidFill>
                <a:effectLst/>
                <a:latin typeface=".SF NS"/>
              </a:rPr>
            </a:br>
            <a:endParaRPr lang="de-DE" dirty="0">
              <a:solidFill>
                <a:srgbClr val="0E0E0E"/>
              </a:solidFill>
              <a:effectLst/>
              <a:latin typeface=".SF NS"/>
            </a:endParaRPr>
          </a:p>
          <a:p>
            <a:r>
              <a:rPr lang="de-DE" b="1" dirty="0"/>
              <a:t>Main Goals:   </a:t>
            </a:r>
            <a:r>
              <a:rPr lang="de-DE" b="1" dirty="0" err="1"/>
              <a:t>Qualification</a:t>
            </a:r>
            <a:r>
              <a:rPr lang="de-DE" b="1" dirty="0"/>
              <a:t> </a:t>
            </a:r>
            <a:r>
              <a:rPr lang="de-DE" b="1" dirty="0" err="1"/>
              <a:t>of</a:t>
            </a:r>
            <a:r>
              <a:rPr lang="de-DE" b="1" dirty="0"/>
              <a:t> ITER/DEMO Relevant Materials </a:t>
            </a:r>
            <a:r>
              <a:rPr lang="de-DE" b="1" dirty="0" err="1"/>
              <a:t>with</a:t>
            </a:r>
            <a:r>
              <a:rPr lang="de-DE" b="1" dirty="0"/>
              <a:t> </a:t>
            </a:r>
            <a:r>
              <a:rPr lang="de-DE" b="1" dirty="0" err="1"/>
              <a:t>respect</a:t>
            </a:r>
            <a:r>
              <a:rPr lang="de-DE" b="1" dirty="0"/>
              <a:t> </a:t>
            </a:r>
            <a:r>
              <a:rPr lang="de-DE" b="1" dirty="0" err="1"/>
              <a:t>to</a:t>
            </a:r>
            <a:r>
              <a:rPr lang="de-DE" b="1" dirty="0"/>
              <a:t> </a:t>
            </a:r>
            <a:r>
              <a:rPr lang="en-US" sz="1800" b="1" dirty="0">
                <a:solidFill>
                  <a:srgbClr val="000000"/>
                </a:solidFill>
                <a:effectLst/>
                <a:latin typeface="Calibri" panose="020F0502020204030204" pitchFamily="34" charset="0"/>
                <a:ea typeface="SimSun" panose="02010600030101010101" pitchFamily="2" charset="-122"/>
              </a:rPr>
              <a:t>High Temperature performance of </a:t>
            </a:r>
            <a:r>
              <a:rPr lang="en-US" sz="1800" b="1" dirty="0" err="1">
                <a:solidFill>
                  <a:srgbClr val="000000"/>
                </a:solidFill>
                <a:effectLst/>
                <a:latin typeface="Calibri" panose="020F0502020204030204" pitchFamily="34" charset="0"/>
                <a:ea typeface="SimSun" panose="02010600030101010101" pitchFamily="2" charset="-122"/>
              </a:rPr>
              <a:t>Armour</a:t>
            </a:r>
            <a:r>
              <a:rPr lang="en-US" sz="1800" b="1" dirty="0">
                <a:solidFill>
                  <a:srgbClr val="000000"/>
                </a:solidFill>
                <a:effectLst/>
                <a:latin typeface="Calibri" panose="020F0502020204030204" pitchFamily="34" charset="0"/>
                <a:ea typeface="SimSun" panose="02010600030101010101" pitchFamily="2" charset="-122"/>
              </a:rPr>
              <a:t> Materials: Recrystallization and Melting</a:t>
            </a:r>
            <a:r>
              <a:rPr lang="de-DE" b="1" dirty="0">
                <a:effectLst/>
              </a:rPr>
              <a:t> </a:t>
            </a:r>
            <a:endParaRPr lang="de-DE" b="1" dirty="0"/>
          </a:p>
        </p:txBody>
      </p:sp>
    </p:spTree>
    <p:extLst>
      <p:ext uri="{BB962C8B-B14F-4D97-AF65-F5344CB8AC3E}">
        <p14:creationId xmlns:p14="http://schemas.microsoft.com/office/powerpoint/2010/main" val="78342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5A177-4A00-1AA6-119F-E218D3361BD2}"/>
            </a:ext>
          </a:extLst>
        </p:cNvPr>
        <p:cNvGrpSpPr/>
        <p:nvPr/>
      </p:nvGrpSpPr>
      <p:grpSpPr>
        <a:xfrm>
          <a:off x="0" y="0"/>
          <a:ext cx="0" cy="0"/>
          <a:chOff x="0" y="0"/>
          <a:chExt cx="0" cy="0"/>
        </a:xfrm>
      </p:grpSpPr>
      <p:sp>
        <p:nvSpPr>
          <p:cNvPr id="10" name="Textfeld 9">
            <a:extLst>
              <a:ext uri="{FF2B5EF4-FFF2-40B4-BE49-F238E27FC236}">
                <a16:creationId xmlns:a16="http://schemas.microsoft.com/office/drawing/2014/main" id="{43B260E7-0297-94C8-8AE7-CA4A6F8DA2E8}"/>
              </a:ext>
            </a:extLst>
          </p:cNvPr>
          <p:cNvSpPr txBox="1"/>
          <p:nvPr/>
        </p:nvSpPr>
        <p:spPr>
          <a:xfrm>
            <a:off x="172894" y="789046"/>
            <a:ext cx="11846211" cy="5279907"/>
          </a:xfrm>
          <a:prstGeom prst="rect">
            <a:avLst/>
          </a:prstGeom>
          <a:noFill/>
        </p:spPr>
        <p:txBody>
          <a:bodyPr wrap="square" rtlCol="0">
            <a:spAutoFit/>
          </a:bodyPr>
          <a:lstStyle/>
          <a:p>
            <a:pPr algn="l"/>
            <a:r>
              <a:rPr lang="de-DE" b="1" dirty="0">
                <a:latin typeface="Calibri" panose="020F0502020204030204" pitchFamily="34" charset="0"/>
                <a:cs typeface="Calibri" panose="020F0502020204030204" pitchFamily="34" charset="0"/>
              </a:rPr>
              <a:t>ACTIVITY: </a:t>
            </a:r>
            <a:r>
              <a:rPr lang="de-DE" b="1" dirty="0" err="1">
                <a:latin typeface="Calibri" panose="020F0502020204030204" pitchFamily="34" charset="0"/>
                <a:cs typeface="Calibri" panose="020F0502020204030204" pitchFamily="34" charset="0"/>
              </a:rPr>
              <a:t>continuation</a:t>
            </a:r>
            <a:r>
              <a:rPr lang="de-DE" b="1" dirty="0">
                <a:latin typeface="Calibri" panose="020F0502020204030204" pitchFamily="34" charset="0"/>
                <a:cs typeface="Calibri" panose="020F0502020204030204" pitchFamily="34" charset="0"/>
              </a:rPr>
              <a:t> </a:t>
            </a:r>
            <a:r>
              <a:rPr lang="de-DE" b="1" dirty="0" err="1">
                <a:latin typeface="Calibri" panose="020F0502020204030204" pitchFamily="34" charset="0"/>
                <a:cs typeface="Calibri" panose="020F0502020204030204" pitchFamily="34" charset="0"/>
              </a:rPr>
              <a:t>of</a:t>
            </a:r>
            <a:r>
              <a:rPr lang="de-DE" b="1" dirty="0">
                <a:latin typeface="Calibri" panose="020F0502020204030204" pitchFamily="34" charset="0"/>
                <a:cs typeface="Calibri" panose="020F0502020204030204" pitchFamily="34" charset="0"/>
              </a:rPr>
              <a:t> 2024 </a:t>
            </a:r>
            <a:r>
              <a:rPr lang="de-DE" b="1" dirty="0" err="1">
                <a:latin typeface="Calibri" panose="020F0502020204030204" pitchFamily="34" charset="0"/>
                <a:cs typeface="Calibri" panose="020F0502020204030204" pitchFamily="34" charset="0"/>
              </a:rPr>
              <a:t>work</a:t>
            </a:r>
            <a:r>
              <a:rPr lang="de-DE" b="1" dirty="0">
                <a:latin typeface="Calibri" panose="020F0502020204030204" pitchFamily="34" charset="0"/>
                <a:cs typeface="Calibri" panose="020F0502020204030204" pitchFamily="34" charset="0"/>
              </a:rPr>
              <a:t> and </a:t>
            </a:r>
            <a:r>
              <a:rPr lang="de-DE" b="1" dirty="0" err="1">
                <a:latin typeface="Calibri" panose="020F0502020204030204" pitchFamily="34" charset="0"/>
                <a:cs typeface="Calibri" panose="020F0502020204030204" pitchFamily="34" charset="0"/>
              </a:rPr>
              <a:t>addition</a:t>
            </a:r>
            <a:r>
              <a:rPr lang="de-DE" b="1" dirty="0">
                <a:latin typeface="Calibri" panose="020F0502020204030204" pitchFamily="34" charset="0"/>
                <a:cs typeface="Calibri" panose="020F0502020204030204" pitchFamily="34" charset="0"/>
              </a:rPr>
              <a:t> </a:t>
            </a:r>
            <a:r>
              <a:rPr lang="de-DE" b="1" dirty="0" err="1">
                <a:latin typeface="Calibri" panose="020F0502020204030204" pitchFamily="34" charset="0"/>
                <a:cs typeface="Calibri" panose="020F0502020204030204" pitchFamily="34" charset="0"/>
              </a:rPr>
              <a:t>of</a:t>
            </a:r>
            <a:r>
              <a:rPr lang="de-DE" b="1" dirty="0">
                <a:latin typeface="Calibri" panose="020F0502020204030204" pitchFamily="34" charset="0"/>
                <a:cs typeface="Calibri" panose="020F0502020204030204" pitchFamily="34" charset="0"/>
              </a:rPr>
              <a:t> HIVE in 2025</a:t>
            </a:r>
          </a:p>
          <a:p>
            <a:pPr>
              <a:lnSpc>
                <a:spcPct val="115000"/>
              </a:lnSpc>
              <a:spcAft>
                <a:spcPts val="600"/>
              </a:spcAft>
            </a:pPr>
            <a:r>
              <a:rPr lang="de-DE" b="1" dirty="0">
                <a:latin typeface="Calibri" panose="020F0502020204030204" pitchFamily="34" charset="0"/>
                <a:cs typeface="Calibri" panose="020F0502020204030204" pitchFamily="34" charset="0"/>
              </a:rPr>
              <a:t>Scientific </a:t>
            </a:r>
            <a:r>
              <a:rPr lang="de-DE" b="1" dirty="0" err="1">
                <a:latin typeface="Calibri" panose="020F0502020204030204" pitchFamily="34" charset="0"/>
                <a:cs typeface="Calibri" panose="020F0502020204030204" pitchFamily="34" charset="0"/>
              </a:rPr>
              <a:t>question</a:t>
            </a:r>
            <a:r>
              <a:rPr lang="de-DE" b="1" dirty="0">
                <a:latin typeface="Calibri" panose="020F0502020204030204" pitchFamily="34" charset="0"/>
                <a:cs typeface="Calibri" panose="020F0502020204030204" pitchFamily="34" charset="0"/>
              </a:rPr>
              <a:t>:  </a:t>
            </a:r>
            <a:r>
              <a:rPr lang="en-GB" sz="1800" dirty="0">
                <a:effectLst/>
                <a:latin typeface="Calibri" panose="020F0502020204030204" pitchFamily="34" charset="0"/>
                <a:ea typeface="SimSun" panose="02010600030101010101" pitchFamily="2" charset="-122"/>
                <a:cs typeface="Arial" panose="020B0604020202020204" pitchFamily="34" charset="0"/>
              </a:rPr>
              <a:t>Task under SP A5 include the preparatory work on assessing and analysing the material candidates for COMPASS-U this includes particularly heat flux performance as well as material evolution on microstructure, and surface condition. </a:t>
            </a:r>
          </a:p>
          <a:p>
            <a:r>
              <a:rPr lang="en-US" b="1" dirty="0">
                <a:effectLst/>
                <a:latin typeface="Calibri" panose="020F0502020204030204" pitchFamily="34" charset="0"/>
                <a:ea typeface="SimSun" panose="02010600030101010101" pitchFamily="2" charset="-122"/>
                <a:cs typeface="Calibri" panose="020F0502020204030204" pitchFamily="34" charset="0"/>
              </a:rPr>
              <a:t>What shall be done: </a:t>
            </a:r>
            <a:br>
              <a:rPr lang="en-US" b="1" dirty="0">
                <a:effectLst/>
                <a:latin typeface="Calibri" panose="020F0502020204030204" pitchFamily="34" charset="0"/>
                <a:ea typeface="SimSun" panose="02010600030101010101" pitchFamily="2" charset="-122"/>
                <a:cs typeface="Calibri" panose="020F0502020204030204" pitchFamily="34" charset="0"/>
              </a:rPr>
            </a:br>
            <a:r>
              <a:rPr lang="de-DE" dirty="0">
                <a:solidFill>
                  <a:srgbClr val="0E0E0E"/>
                </a:solidFill>
                <a:effectLst/>
                <a:latin typeface=".SF NS"/>
              </a:rPr>
              <a:t>• </a:t>
            </a:r>
            <a:r>
              <a:rPr lang="de-DE" b="1" dirty="0">
                <a:solidFill>
                  <a:srgbClr val="0E0E0E"/>
                </a:solidFill>
                <a:effectLst/>
                <a:latin typeface=".SF NS"/>
              </a:rPr>
              <a:t>Material </a:t>
            </a:r>
            <a:r>
              <a:rPr lang="de-DE" b="1" dirty="0" err="1">
                <a:solidFill>
                  <a:srgbClr val="0E0E0E"/>
                </a:solidFill>
                <a:effectLst/>
                <a:latin typeface=".SF NS"/>
              </a:rPr>
              <a:t>Pre-characterization</a:t>
            </a:r>
            <a:r>
              <a:rPr lang="de-DE" b="1" dirty="0">
                <a:solidFill>
                  <a:srgbClr val="0E0E0E"/>
                </a:solidFill>
                <a:effectLst/>
                <a:latin typeface=".SF NS"/>
              </a:rPr>
              <a:t> and </a:t>
            </a:r>
            <a:r>
              <a:rPr lang="de-DE" b="1" dirty="0" err="1">
                <a:solidFill>
                  <a:srgbClr val="0E0E0E"/>
                </a:solidFill>
                <a:effectLst/>
                <a:latin typeface=".SF NS"/>
              </a:rPr>
              <a:t>Exposure</a:t>
            </a:r>
            <a:r>
              <a:rPr lang="de-DE" dirty="0">
                <a:solidFill>
                  <a:srgbClr val="0E0E0E"/>
                </a:solidFill>
                <a:effectLst/>
                <a:latin typeface=".SF NS"/>
              </a:rPr>
              <a:t>: Nine </a:t>
            </a:r>
            <a:r>
              <a:rPr lang="de-DE" dirty="0" err="1">
                <a:solidFill>
                  <a:srgbClr val="0E0E0E"/>
                </a:solidFill>
                <a:effectLst/>
                <a:latin typeface=".SF NS"/>
              </a:rPr>
              <a:t>candidate</a:t>
            </a:r>
            <a:r>
              <a:rPr lang="de-DE" dirty="0">
                <a:solidFill>
                  <a:srgbClr val="0E0E0E"/>
                </a:solidFill>
                <a:effectLst/>
                <a:latin typeface=".SF NS"/>
              </a:rPr>
              <a:t> </a:t>
            </a:r>
            <a:r>
              <a:rPr lang="de-DE" dirty="0" err="1">
                <a:solidFill>
                  <a:srgbClr val="0E0E0E"/>
                </a:solidFill>
                <a:effectLst/>
                <a:latin typeface=".SF NS"/>
              </a:rPr>
              <a:t>tungsten</a:t>
            </a:r>
            <a:r>
              <a:rPr lang="de-DE" dirty="0">
                <a:solidFill>
                  <a:srgbClr val="0E0E0E"/>
                </a:solidFill>
                <a:effectLst/>
                <a:latin typeface=".SF NS"/>
              </a:rPr>
              <a:t> </a:t>
            </a:r>
            <a:r>
              <a:rPr lang="de-DE" dirty="0" err="1">
                <a:solidFill>
                  <a:srgbClr val="0E0E0E"/>
                </a:solidFill>
                <a:effectLst/>
                <a:latin typeface=".SF NS"/>
              </a:rPr>
              <a:t>materials</a:t>
            </a:r>
            <a:r>
              <a:rPr lang="de-DE" dirty="0">
                <a:solidFill>
                  <a:srgbClr val="0E0E0E"/>
                </a:solidFill>
                <a:effectLst/>
                <a:latin typeface=".SF NS"/>
              </a:rPr>
              <a:t> will </a:t>
            </a:r>
            <a:r>
              <a:rPr lang="de-DE" dirty="0" err="1">
                <a:solidFill>
                  <a:srgbClr val="0E0E0E"/>
                </a:solidFill>
                <a:effectLst/>
                <a:latin typeface=".SF NS"/>
              </a:rPr>
              <a:t>undergo</a:t>
            </a:r>
            <a:r>
              <a:rPr lang="de-DE" dirty="0">
                <a:solidFill>
                  <a:srgbClr val="0E0E0E"/>
                </a:solidFill>
                <a:effectLst/>
                <a:latin typeface=".SF NS"/>
              </a:rPr>
              <a:t> </a:t>
            </a:r>
            <a:r>
              <a:rPr lang="de-DE" dirty="0" err="1">
                <a:solidFill>
                  <a:srgbClr val="0E0E0E"/>
                </a:solidFill>
                <a:effectLst/>
                <a:latin typeface=".SF NS"/>
              </a:rPr>
              <a:t>pre-characterization</a:t>
            </a:r>
            <a:r>
              <a:rPr lang="de-DE" dirty="0">
                <a:solidFill>
                  <a:srgbClr val="0E0E0E"/>
                </a:solidFill>
                <a:effectLst/>
                <a:latin typeface=".SF NS"/>
              </a:rPr>
              <a:t>, </a:t>
            </a:r>
            <a:r>
              <a:rPr lang="de-DE" dirty="0" err="1">
                <a:solidFill>
                  <a:srgbClr val="0E0E0E"/>
                </a:solidFill>
                <a:effectLst/>
                <a:latin typeface=".SF NS"/>
              </a:rPr>
              <a:t>with</a:t>
            </a:r>
            <a:r>
              <a:rPr lang="de-DE" dirty="0">
                <a:solidFill>
                  <a:srgbClr val="0E0E0E"/>
                </a:solidFill>
                <a:effectLst/>
                <a:latin typeface=".SF NS"/>
              </a:rPr>
              <a:t> down-</a:t>
            </a:r>
            <a:r>
              <a:rPr lang="de-DE" dirty="0" err="1">
                <a:solidFill>
                  <a:srgbClr val="0E0E0E"/>
                </a:solidFill>
                <a:effectLst/>
                <a:latin typeface=".SF NS"/>
              </a:rPr>
              <a:t>selection</a:t>
            </a:r>
            <a:r>
              <a:rPr lang="de-DE" dirty="0">
                <a:solidFill>
                  <a:srgbClr val="0E0E0E"/>
                </a:solidFill>
                <a:effectLst/>
                <a:latin typeface=".SF NS"/>
              </a:rPr>
              <a:t> </a:t>
            </a:r>
            <a:r>
              <a:rPr lang="de-DE" dirty="0" err="1">
                <a:solidFill>
                  <a:srgbClr val="0E0E0E"/>
                </a:solidFill>
                <a:effectLst/>
                <a:latin typeface=".SF NS"/>
              </a:rPr>
              <a:t>to</a:t>
            </a:r>
            <a:r>
              <a:rPr lang="de-DE" dirty="0">
                <a:solidFill>
                  <a:srgbClr val="0E0E0E"/>
                </a:solidFill>
                <a:effectLst/>
                <a:latin typeface=".SF NS"/>
              </a:rPr>
              <a:t> </a:t>
            </a:r>
            <a:r>
              <a:rPr lang="de-DE" dirty="0" err="1">
                <a:solidFill>
                  <a:srgbClr val="0E0E0E"/>
                </a:solidFill>
                <a:effectLst/>
                <a:latin typeface=".SF NS"/>
              </a:rPr>
              <a:t>main</a:t>
            </a:r>
            <a:r>
              <a:rPr lang="de-DE" dirty="0">
                <a:solidFill>
                  <a:srgbClr val="0E0E0E"/>
                </a:solidFill>
                <a:effectLst/>
                <a:latin typeface=".SF NS"/>
              </a:rPr>
              <a:t> </a:t>
            </a:r>
            <a:r>
              <a:rPr lang="de-DE" dirty="0" err="1">
                <a:solidFill>
                  <a:srgbClr val="0E0E0E"/>
                </a:solidFill>
                <a:effectLst/>
                <a:latin typeface=".SF NS"/>
              </a:rPr>
              <a:t>suppliers</a:t>
            </a:r>
            <a:r>
              <a:rPr lang="de-DE" dirty="0">
                <a:solidFill>
                  <a:srgbClr val="0E0E0E"/>
                </a:solidFill>
                <a:effectLst/>
                <a:latin typeface=".SF NS"/>
              </a:rPr>
              <a:t> (Plansee, ALMT, AT&amp;M). </a:t>
            </a:r>
            <a:r>
              <a:rPr lang="de-DE" dirty="0" err="1">
                <a:solidFill>
                  <a:srgbClr val="0E0E0E"/>
                </a:solidFill>
                <a:effectLst/>
                <a:latin typeface=".SF NS"/>
              </a:rPr>
              <a:t>Exposures</a:t>
            </a:r>
            <a:r>
              <a:rPr lang="de-DE" dirty="0">
                <a:solidFill>
                  <a:srgbClr val="0E0E0E"/>
                </a:solidFill>
                <a:effectLst/>
                <a:latin typeface=".SF NS"/>
              </a:rPr>
              <a:t> will </a:t>
            </a:r>
            <a:r>
              <a:rPr lang="de-DE" dirty="0" err="1">
                <a:solidFill>
                  <a:srgbClr val="0E0E0E"/>
                </a:solidFill>
                <a:effectLst/>
                <a:latin typeface=".SF NS"/>
              </a:rPr>
              <a:t>be</a:t>
            </a:r>
            <a:r>
              <a:rPr lang="de-DE" dirty="0">
                <a:solidFill>
                  <a:srgbClr val="0E0E0E"/>
                </a:solidFill>
                <a:effectLst/>
                <a:latin typeface=".SF NS"/>
              </a:rPr>
              <a:t> </a:t>
            </a:r>
            <a:r>
              <a:rPr lang="de-DE" dirty="0" err="1">
                <a:solidFill>
                  <a:srgbClr val="0E0E0E"/>
                </a:solidFill>
                <a:effectLst/>
                <a:latin typeface=".SF NS"/>
              </a:rPr>
              <a:t>conducted</a:t>
            </a:r>
            <a:r>
              <a:rPr lang="de-DE" dirty="0">
                <a:solidFill>
                  <a:srgbClr val="0E0E0E"/>
                </a:solidFill>
                <a:effectLst/>
                <a:latin typeface=".SF NS"/>
              </a:rPr>
              <a:t> at </a:t>
            </a:r>
            <a:r>
              <a:rPr lang="de-DE" dirty="0" err="1">
                <a:solidFill>
                  <a:srgbClr val="0E0E0E"/>
                </a:solidFill>
                <a:effectLst/>
                <a:latin typeface=".SF NS"/>
              </a:rPr>
              <a:t>facilities</a:t>
            </a:r>
            <a:r>
              <a:rPr lang="de-DE" dirty="0">
                <a:solidFill>
                  <a:srgbClr val="0E0E0E"/>
                </a:solidFill>
                <a:effectLst/>
                <a:latin typeface=".SF NS"/>
              </a:rPr>
              <a:t> such </a:t>
            </a:r>
            <a:r>
              <a:rPr lang="de-DE" dirty="0" err="1">
                <a:solidFill>
                  <a:srgbClr val="0E0E0E"/>
                </a:solidFill>
                <a:effectLst/>
                <a:latin typeface=".SF NS"/>
              </a:rPr>
              <a:t>as</a:t>
            </a:r>
            <a:r>
              <a:rPr lang="de-DE" dirty="0">
                <a:solidFill>
                  <a:srgbClr val="0E0E0E"/>
                </a:solidFill>
                <a:effectLst/>
                <a:latin typeface=".SF NS"/>
              </a:rPr>
              <a:t> JUDITH, PSI-2, OLMAT, and Magnum.</a:t>
            </a:r>
          </a:p>
          <a:p>
            <a:r>
              <a:rPr lang="de-DE" dirty="0">
                <a:solidFill>
                  <a:srgbClr val="0E0E0E"/>
                </a:solidFill>
                <a:effectLst/>
                <a:latin typeface=".SF NS"/>
              </a:rPr>
              <a:t>• </a:t>
            </a:r>
            <a:r>
              <a:rPr lang="de-DE" b="1" dirty="0">
                <a:solidFill>
                  <a:srgbClr val="0E0E0E"/>
                </a:solidFill>
                <a:effectLst/>
                <a:latin typeface=".SF NS"/>
              </a:rPr>
              <a:t>Disruption Simulation and Damage Threshold</a:t>
            </a:r>
            <a:r>
              <a:rPr lang="de-DE" dirty="0">
                <a:solidFill>
                  <a:srgbClr val="0E0E0E"/>
                </a:solidFill>
                <a:effectLst/>
                <a:latin typeface=".SF NS"/>
              </a:rPr>
              <a:t>: Disruption </a:t>
            </a:r>
            <a:r>
              <a:rPr lang="de-DE" dirty="0" err="1">
                <a:solidFill>
                  <a:srgbClr val="0E0E0E"/>
                </a:solidFill>
                <a:effectLst/>
                <a:latin typeface=".SF NS"/>
              </a:rPr>
              <a:t>simulations</a:t>
            </a:r>
            <a:r>
              <a:rPr lang="de-DE" dirty="0">
                <a:solidFill>
                  <a:srgbClr val="0E0E0E"/>
                </a:solidFill>
                <a:effectLst/>
                <a:latin typeface=".SF NS"/>
              </a:rPr>
              <a:t> on COMPASS-U W </a:t>
            </a:r>
            <a:r>
              <a:rPr lang="de-DE" dirty="0" err="1">
                <a:solidFill>
                  <a:srgbClr val="0E0E0E"/>
                </a:solidFill>
                <a:effectLst/>
                <a:latin typeface=".SF NS"/>
              </a:rPr>
              <a:t>armor</a:t>
            </a:r>
            <a:r>
              <a:rPr lang="de-DE" dirty="0">
                <a:solidFill>
                  <a:srgbClr val="0E0E0E"/>
                </a:solidFill>
                <a:effectLst/>
                <a:latin typeface=".SF NS"/>
              </a:rPr>
              <a:t> will </a:t>
            </a:r>
            <a:r>
              <a:rPr lang="de-DE" dirty="0" err="1">
                <a:solidFill>
                  <a:srgbClr val="0E0E0E"/>
                </a:solidFill>
                <a:effectLst/>
                <a:latin typeface=".SF NS"/>
              </a:rPr>
              <a:t>focus</a:t>
            </a:r>
            <a:r>
              <a:rPr lang="de-DE" dirty="0">
                <a:solidFill>
                  <a:srgbClr val="0E0E0E"/>
                </a:solidFill>
                <a:effectLst/>
                <a:latin typeface=".SF NS"/>
              </a:rPr>
              <a:t> on </a:t>
            </a:r>
            <a:r>
              <a:rPr lang="de-DE" dirty="0" err="1">
                <a:solidFill>
                  <a:srgbClr val="0E0E0E"/>
                </a:solidFill>
                <a:effectLst/>
                <a:latin typeface=".SF NS"/>
              </a:rPr>
              <a:t>damage</a:t>
            </a:r>
            <a:r>
              <a:rPr lang="de-DE" dirty="0">
                <a:solidFill>
                  <a:srgbClr val="0E0E0E"/>
                </a:solidFill>
                <a:effectLst/>
                <a:latin typeface=".SF NS"/>
              </a:rPr>
              <a:t> </a:t>
            </a:r>
            <a:r>
              <a:rPr lang="de-DE" dirty="0" err="1">
                <a:solidFill>
                  <a:srgbClr val="0E0E0E"/>
                </a:solidFill>
                <a:effectLst/>
                <a:latin typeface=".SF NS"/>
              </a:rPr>
              <a:t>thresholds</a:t>
            </a:r>
            <a:r>
              <a:rPr lang="de-DE" dirty="0">
                <a:solidFill>
                  <a:srgbClr val="0E0E0E"/>
                </a:solidFill>
                <a:effectLst/>
                <a:latin typeface=".SF NS"/>
              </a:rPr>
              <a:t> in </a:t>
            </a:r>
            <a:r>
              <a:rPr lang="de-DE" dirty="0" err="1">
                <a:solidFill>
                  <a:srgbClr val="0E0E0E"/>
                </a:solidFill>
                <a:effectLst/>
                <a:latin typeface=".SF NS"/>
              </a:rPr>
              <a:t>terms</a:t>
            </a:r>
            <a:r>
              <a:rPr lang="de-DE" dirty="0">
                <a:solidFill>
                  <a:srgbClr val="0E0E0E"/>
                </a:solidFill>
                <a:effectLst/>
                <a:latin typeface=".SF NS"/>
              </a:rPr>
              <a:t> </a:t>
            </a:r>
            <a:r>
              <a:rPr lang="de-DE" dirty="0" err="1">
                <a:solidFill>
                  <a:srgbClr val="0E0E0E"/>
                </a:solidFill>
                <a:effectLst/>
                <a:latin typeface=".SF NS"/>
              </a:rPr>
              <a:t>of</a:t>
            </a:r>
            <a:r>
              <a:rPr lang="de-DE" dirty="0">
                <a:solidFill>
                  <a:srgbClr val="0E0E0E"/>
                </a:solidFill>
                <a:effectLst/>
                <a:latin typeface=".SF NS"/>
              </a:rPr>
              <a:t> power </a:t>
            </a:r>
            <a:r>
              <a:rPr lang="de-DE" dirty="0" err="1">
                <a:solidFill>
                  <a:srgbClr val="0E0E0E"/>
                </a:solidFill>
                <a:effectLst/>
                <a:latin typeface=".SF NS"/>
              </a:rPr>
              <a:t>density</a:t>
            </a:r>
            <a:r>
              <a:rPr lang="de-DE" dirty="0">
                <a:solidFill>
                  <a:srgbClr val="0E0E0E"/>
                </a:solidFill>
                <a:effectLst/>
                <a:latin typeface=".SF NS"/>
              </a:rPr>
              <a:t> (</a:t>
            </a:r>
            <a:r>
              <a:rPr lang="de-DE" dirty="0" err="1">
                <a:solidFill>
                  <a:srgbClr val="0E0E0E"/>
                </a:solidFill>
                <a:effectLst/>
                <a:latin typeface=".SF NS"/>
              </a:rPr>
              <a:t>up</a:t>
            </a:r>
            <a:r>
              <a:rPr lang="de-DE" dirty="0">
                <a:solidFill>
                  <a:srgbClr val="0E0E0E"/>
                </a:solidFill>
                <a:effectLst/>
                <a:latin typeface=".SF NS"/>
              </a:rPr>
              <a:t> </a:t>
            </a:r>
            <a:r>
              <a:rPr lang="de-DE" dirty="0" err="1">
                <a:solidFill>
                  <a:srgbClr val="0E0E0E"/>
                </a:solidFill>
                <a:effectLst/>
                <a:latin typeface=".SF NS"/>
              </a:rPr>
              <a:t>to</a:t>
            </a:r>
            <a:r>
              <a:rPr lang="de-DE" dirty="0">
                <a:solidFill>
                  <a:srgbClr val="0E0E0E"/>
                </a:solidFill>
                <a:effectLst/>
                <a:latin typeface=".SF NS"/>
              </a:rPr>
              <a:t> ~7 GW/m²) and pulse </a:t>
            </a:r>
            <a:r>
              <a:rPr lang="de-DE" dirty="0" err="1">
                <a:solidFill>
                  <a:srgbClr val="0E0E0E"/>
                </a:solidFill>
                <a:effectLst/>
                <a:latin typeface=".SF NS"/>
              </a:rPr>
              <a:t>number</a:t>
            </a:r>
            <a:r>
              <a:rPr lang="de-DE" dirty="0">
                <a:solidFill>
                  <a:srgbClr val="0E0E0E"/>
                </a:solidFill>
                <a:effectLst/>
                <a:latin typeface=".SF NS"/>
              </a:rPr>
              <a:t>, </a:t>
            </a:r>
            <a:r>
              <a:rPr lang="de-DE" dirty="0" err="1">
                <a:solidFill>
                  <a:srgbClr val="0E0E0E"/>
                </a:solidFill>
                <a:effectLst/>
                <a:latin typeface=".SF NS"/>
              </a:rPr>
              <a:t>especially</a:t>
            </a:r>
            <a:r>
              <a:rPr lang="de-DE" dirty="0">
                <a:solidFill>
                  <a:srgbClr val="0E0E0E"/>
                </a:solidFill>
                <a:effectLst/>
                <a:latin typeface=".SF NS"/>
              </a:rPr>
              <a:t> at </a:t>
            </a:r>
            <a:r>
              <a:rPr lang="de-DE" dirty="0" err="1">
                <a:solidFill>
                  <a:srgbClr val="0E0E0E"/>
                </a:solidFill>
                <a:effectLst/>
                <a:latin typeface=".SF NS"/>
              </a:rPr>
              <a:t>the</a:t>
            </a:r>
            <a:r>
              <a:rPr lang="de-DE" dirty="0">
                <a:solidFill>
                  <a:srgbClr val="0E0E0E"/>
                </a:solidFill>
                <a:effectLst/>
                <a:latin typeface=".SF NS"/>
              </a:rPr>
              <a:t> </a:t>
            </a:r>
            <a:r>
              <a:rPr lang="de-DE" dirty="0" err="1">
                <a:solidFill>
                  <a:srgbClr val="0E0E0E"/>
                </a:solidFill>
                <a:effectLst/>
                <a:latin typeface=".SF NS"/>
              </a:rPr>
              <a:t>edges</a:t>
            </a:r>
            <a:r>
              <a:rPr lang="de-DE" dirty="0">
                <a:solidFill>
                  <a:srgbClr val="0E0E0E"/>
                </a:solidFill>
                <a:effectLst/>
                <a:latin typeface=".SF NS"/>
              </a:rPr>
              <a:t>. This </a:t>
            </a:r>
            <a:r>
              <a:rPr lang="de-DE" dirty="0" err="1">
                <a:solidFill>
                  <a:srgbClr val="0E0E0E"/>
                </a:solidFill>
                <a:effectLst/>
                <a:latin typeface=".SF NS"/>
              </a:rPr>
              <a:t>data</a:t>
            </a:r>
            <a:r>
              <a:rPr lang="de-DE" dirty="0">
                <a:solidFill>
                  <a:srgbClr val="0E0E0E"/>
                </a:solidFill>
                <a:effectLst/>
                <a:latin typeface=".SF NS"/>
              </a:rPr>
              <a:t> will </a:t>
            </a:r>
            <a:r>
              <a:rPr lang="de-DE" dirty="0" err="1">
                <a:solidFill>
                  <a:srgbClr val="0E0E0E"/>
                </a:solidFill>
                <a:effectLst/>
                <a:latin typeface=".SF NS"/>
              </a:rPr>
              <a:t>help</a:t>
            </a:r>
            <a:r>
              <a:rPr lang="de-DE" dirty="0">
                <a:solidFill>
                  <a:srgbClr val="0E0E0E"/>
                </a:solidFill>
                <a:effectLst/>
                <a:latin typeface=".SF NS"/>
              </a:rPr>
              <a:t> </a:t>
            </a:r>
            <a:r>
              <a:rPr lang="de-DE" dirty="0" err="1">
                <a:solidFill>
                  <a:srgbClr val="0E0E0E"/>
                </a:solidFill>
                <a:effectLst/>
                <a:latin typeface=".SF NS"/>
              </a:rPr>
              <a:t>assess</a:t>
            </a:r>
            <a:r>
              <a:rPr lang="de-DE" dirty="0">
                <a:solidFill>
                  <a:srgbClr val="0E0E0E"/>
                </a:solidFill>
                <a:effectLst/>
                <a:latin typeface=".SF NS"/>
              </a:rPr>
              <a:t> mild </a:t>
            </a:r>
            <a:r>
              <a:rPr lang="de-DE" dirty="0" err="1">
                <a:solidFill>
                  <a:srgbClr val="0E0E0E"/>
                </a:solidFill>
                <a:effectLst/>
                <a:latin typeface=".SF NS"/>
              </a:rPr>
              <a:t>or</a:t>
            </a:r>
            <a:r>
              <a:rPr lang="de-DE" dirty="0">
                <a:solidFill>
                  <a:srgbClr val="0E0E0E"/>
                </a:solidFill>
                <a:effectLst/>
                <a:latin typeface=".SF NS"/>
              </a:rPr>
              <a:t> </a:t>
            </a:r>
            <a:r>
              <a:rPr lang="de-DE" dirty="0" err="1">
                <a:solidFill>
                  <a:srgbClr val="0E0E0E"/>
                </a:solidFill>
                <a:effectLst/>
                <a:latin typeface=".SF NS"/>
              </a:rPr>
              <a:t>mitigated</a:t>
            </a:r>
            <a:r>
              <a:rPr lang="de-DE" dirty="0">
                <a:solidFill>
                  <a:srgbClr val="0E0E0E"/>
                </a:solidFill>
                <a:effectLst/>
                <a:latin typeface=".SF NS"/>
              </a:rPr>
              <a:t> </a:t>
            </a:r>
            <a:r>
              <a:rPr lang="de-DE" dirty="0" err="1">
                <a:solidFill>
                  <a:srgbClr val="0E0E0E"/>
                </a:solidFill>
                <a:effectLst/>
                <a:latin typeface=".SF NS"/>
              </a:rPr>
              <a:t>disruptions</a:t>
            </a:r>
            <a:r>
              <a:rPr lang="de-DE" dirty="0">
                <a:solidFill>
                  <a:srgbClr val="0E0E0E"/>
                </a:solidFill>
                <a:effectLst/>
                <a:latin typeface=".SF NS"/>
              </a:rPr>
              <a:t> </a:t>
            </a:r>
            <a:r>
              <a:rPr lang="de-DE" dirty="0" err="1">
                <a:solidFill>
                  <a:srgbClr val="0E0E0E"/>
                </a:solidFill>
                <a:effectLst/>
                <a:latin typeface=".SF NS"/>
              </a:rPr>
              <a:t>expected</a:t>
            </a:r>
            <a:r>
              <a:rPr lang="de-DE" dirty="0">
                <a:solidFill>
                  <a:srgbClr val="0E0E0E"/>
                </a:solidFill>
                <a:effectLst/>
                <a:latin typeface=".SF NS"/>
              </a:rPr>
              <a:t> in DEMO (~30 GW/m²).</a:t>
            </a:r>
          </a:p>
          <a:p>
            <a:r>
              <a:rPr lang="de-DE" dirty="0">
                <a:solidFill>
                  <a:srgbClr val="0E0E0E"/>
                </a:solidFill>
                <a:effectLst/>
                <a:latin typeface=".SF NS"/>
              </a:rPr>
              <a:t>• </a:t>
            </a:r>
            <a:r>
              <a:rPr lang="de-DE" b="1" dirty="0">
                <a:solidFill>
                  <a:srgbClr val="0E0E0E"/>
                </a:solidFill>
                <a:effectLst/>
                <a:latin typeface=".SF NS"/>
              </a:rPr>
              <a:t>Post-</a:t>
            </a:r>
            <a:r>
              <a:rPr lang="de-DE" b="1" dirty="0" err="1">
                <a:solidFill>
                  <a:srgbClr val="0E0E0E"/>
                </a:solidFill>
                <a:effectLst/>
                <a:latin typeface=".SF NS"/>
              </a:rPr>
              <a:t>characterization</a:t>
            </a:r>
            <a:r>
              <a:rPr lang="de-DE" b="1" dirty="0">
                <a:solidFill>
                  <a:srgbClr val="0E0E0E"/>
                </a:solidFill>
                <a:effectLst/>
                <a:latin typeface=".SF NS"/>
              </a:rPr>
              <a:t> and Nano-crack </a:t>
            </a:r>
            <a:r>
              <a:rPr lang="de-DE" b="1" dirty="0" err="1">
                <a:solidFill>
                  <a:srgbClr val="0E0E0E"/>
                </a:solidFill>
                <a:effectLst/>
                <a:latin typeface=".SF NS"/>
              </a:rPr>
              <a:t>Detection</a:t>
            </a:r>
            <a:r>
              <a:rPr lang="de-DE" dirty="0">
                <a:solidFill>
                  <a:srgbClr val="0E0E0E"/>
                </a:solidFill>
                <a:effectLst/>
                <a:latin typeface=".SF NS"/>
              </a:rPr>
              <a:t>: </a:t>
            </a:r>
            <a:r>
              <a:rPr lang="de-DE" dirty="0" err="1">
                <a:solidFill>
                  <a:srgbClr val="0E0E0E"/>
                </a:solidFill>
                <a:effectLst/>
                <a:latin typeface=".SF NS"/>
              </a:rPr>
              <a:t>Pre</a:t>
            </a:r>
            <a:r>
              <a:rPr lang="de-DE" dirty="0">
                <a:solidFill>
                  <a:srgbClr val="0E0E0E"/>
                </a:solidFill>
                <a:effectLst/>
                <a:latin typeface=".SF NS"/>
              </a:rPr>
              <a:t>- and post-</a:t>
            </a:r>
            <a:r>
              <a:rPr lang="de-DE" dirty="0" err="1">
                <a:solidFill>
                  <a:srgbClr val="0E0E0E"/>
                </a:solidFill>
                <a:effectLst/>
                <a:latin typeface=".SF NS"/>
              </a:rPr>
              <a:t>characterization</a:t>
            </a:r>
            <a:r>
              <a:rPr lang="de-DE" dirty="0">
                <a:solidFill>
                  <a:srgbClr val="0E0E0E"/>
                </a:solidFill>
                <a:effectLst/>
                <a:latin typeface=".SF NS"/>
              </a:rPr>
              <a:t> </a:t>
            </a:r>
            <a:r>
              <a:rPr lang="de-DE" dirty="0" err="1">
                <a:solidFill>
                  <a:srgbClr val="0E0E0E"/>
                </a:solidFill>
                <a:effectLst/>
                <a:latin typeface=".SF NS"/>
              </a:rPr>
              <a:t>using</a:t>
            </a:r>
            <a:r>
              <a:rPr lang="de-DE" dirty="0">
                <a:solidFill>
                  <a:srgbClr val="0E0E0E"/>
                </a:solidFill>
                <a:effectLst/>
                <a:latin typeface=".SF NS"/>
              </a:rPr>
              <a:t> </a:t>
            </a:r>
            <a:r>
              <a:rPr lang="de-DE" dirty="0" err="1">
                <a:solidFill>
                  <a:srgbClr val="0E0E0E"/>
                </a:solidFill>
                <a:effectLst/>
                <a:latin typeface=".SF NS"/>
              </a:rPr>
              <a:t>advanced</a:t>
            </a:r>
            <a:r>
              <a:rPr lang="de-DE" dirty="0">
                <a:solidFill>
                  <a:srgbClr val="0E0E0E"/>
                </a:solidFill>
                <a:effectLst/>
                <a:latin typeface=".SF NS"/>
              </a:rPr>
              <a:t> </a:t>
            </a:r>
            <a:r>
              <a:rPr lang="de-DE" dirty="0" err="1">
                <a:solidFill>
                  <a:srgbClr val="0E0E0E"/>
                </a:solidFill>
                <a:effectLst/>
                <a:latin typeface=".SF NS"/>
              </a:rPr>
              <a:t>techniques</a:t>
            </a:r>
            <a:r>
              <a:rPr lang="de-DE" dirty="0">
                <a:solidFill>
                  <a:srgbClr val="0E0E0E"/>
                </a:solidFill>
                <a:effectLst/>
                <a:latin typeface=".SF NS"/>
              </a:rPr>
              <a:t> will </a:t>
            </a:r>
            <a:r>
              <a:rPr lang="de-DE" dirty="0" err="1">
                <a:solidFill>
                  <a:srgbClr val="0E0E0E"/>
                </a:solidFill>
                <a:effectLst/>
                <a:latin typeface=".SF NS"/>
              </a:rPr>
              <a:t>include</a:t>
            </a:r>
            <a:r>
              <a:rPr lang="de-DE" dirty="0">
                <a:solidFill>
                  <a:srgbClr val="0E0E0E"/>
                </a:solidFill>
                <a:effectLst/>
                <a:latin typeface=".SF NS"/>
              </a:rPr>
              <a:t> nano-crack </a:t>
            </a:r>
            <a:r>
              <a:rPr lang="de-DE" dirty="0" err="1">
                <a:solidFill>
                  <a:srgbClr val="0E0E0E"/>
                </a:solidFill>
                <a:effectLst/>
                <a:latin typeface=".SF NS"/>
              </a:rPr>
              <a:t>detection</a:t>
            </a:r>
            <a:r>
              <a:rPr lang="de-DE" dirty="0">
                <a:solidFill>
                  <a:srgbClr val="0E0E0E"/>
                </a:solidFill>
                <a:effectLst/>
                <a:latin typeface=".SF NS"/>
              </a:rPr>
              <a:t> in </a:t>
            </a:r>
            <a:r>
              <a:rPr lang="de-DE" dirty="0" err="1">
                <a:solidFill>
                  <a:srgbClr val="0E0E0E"/>
                </a:solidFill>
                <a:effectLst/>
                <a:latin typeface=".SF NS"/>
              </a:rPr>
              <a:t>the</a:t>
            </a:r>
            <a:r>
              <a:rPr lang="de-DE" dirty="0">
                <a:solidFill>
                  <a:srgbClr val="0E0E0E"/>
                </a:solidFill>
                <a:effectLst/>
                <a:latin typeface=".SF NS"/>
              </a:rPr>
              <a:t> </a:t>
            </a:r>
            <a:r>
              <a:rPr lang="de-DE" dirty="0" err="1">
                <a:solidFill>
                  <a:srgbClr val="0E0E0E"/>
                </a:solidFill>
                <a:effectLst/>
                <a:latin typeface=".SF NS"/>
              </a:rPr>
              <a:t>first</a:t>
            </a:r>
            <a:r>
              <a:rPr lang="de-DE" dirty="0">
                <a:solidFill>
                  <a:srgbClr val="0E0E0E"/>
                </a:solidFill>
                <a:effectLst/>
                <a:latin typeface=".SF NS"/>
              </a:rPr>
              <a:t> wall </a:t>
            </a:r>
            <a:r>
              <a:rPr lang="de-DE" dirty="0" err="1">
                <a:solidFill>
                  <a:srgbClr val="0E0E0E"/>
                </a:solidFill>
                <a:effectLst/>
                <a:latin typeface=".SF NS"/>
              </a:rPr>
              <a:t>surface</a:t>
            </a:r>
            <a:r>
              <a:rPr lang="de-DE" dirty="0">
                <a:solidFill>
                  <a:srgbClr val="0E0E0E"/>
                </a:solidFill>
                <a:effectLst/>
                <a:latin typeface=".SF NS"/>
              </a:rPr>
              <a:t> </a:t>
            </a:r>
            <a:r>
              <a:rPr lang="de-DE" dirty="0" err="1">
                <a:solidFill>
                  <a:srgbClr val="0E0E0E"/>
                </a:solidFill>
                <a:effectLst/>
                <a:latin typeface=".SF NS"/>
              </a:rPr>
              <a:t>using</a:t>
            </a:r>
            <a:r>
              <a:rPr lang="de-DE" dirty="0">
                <a:solidFill>
                  <a:srgbClr val="0E0E0E"/>
                </a:solidFill>
                <a:effectLst/>
                <a:latin typeface=".SF NS"/>
              </a:rPr>
              <a:t> IR </a:t>
            </a:r>
            <a:r>
              <a:rPr lang="de-DE" dirty="0" err="1">
                <a:solidFill>
                  <a:srgbClr val="0E0E0E"/>
                </a:solidFill>
                <a:effectLst/>
                <a:latin typeface=".SF NS"/>
              </a:rPr>
              <a:t>laser</a:t>
            </a:r>
            <a:r>
              <a:rPr lang="de-DE" dirty="0">
                <a:solidFill>
                  <a:srgbClr val="0E0E0E"/>
                </a:solidFill>
                <a:effectLst/>
                <a:latin typeface=".SF NS"/>
              </a:rPr>
              <a:t> </a:t>
            </a:r>
            <a:r>
              <a:rPr lang="de-DE" dirty="0" err="1">
                <a:solidFill>
                  <a:srgbClr val="0E0E0E"/>
                </a:solidFill>
                <a:effectLst/>
                <a:latin typeface=".SF NS"/>
              </a:rPr>
              <a:t>heating</a:t>
            </a:r>
            <a:r>
              <a:rPr lang="de-DE" dirty="0">
                <a:solidFill>
                  <a:srgbClr val="0E0E0E"/>
                </a:solidFill>
                <a:effectLst/>
                <a:latin typeface=".SF NS"/>
              </a:rPr>
              <a:t> and </a:t>
            </a:r>
            <a:r>
              <a:rPr lang="de-DE" dirty="0" err="1">
                <a:solidFill>
                  <a:srgbClr val="0E0E0E"/>
                </a:solidFill>
                <a:effectLst/>
                <a:latin typeface=".SF NS"/>
              </a:rPr>
              <a:t>scanning</a:t>
            </a:r>
            <a:r>
              <a:rPr lang="de-DE" dirty="0">
                <a:solidFill>
                  <a:srgbClr val="0E0E0E"/>
                </a:solidFill>
                <a:effectLst/>
                <a:latin typeface=".SF NS"/>
              </a:rPr>
              <a:t>. </a:t>
            </a:r>
            <a:r>
              <a:rPr lang="de-DE" dirty="0" err="1">
                <a:solidFill>
                  <a:srgbClr val="0E0E0E"/>
                </a:solidFill>
                <a:effectLst/>
                <a:latin typeface=".SF NS"/>
              </a:rPr>
              <a:t>Comparative</a:t>
            </a:r>
            <a:r>
              <a:rPr lang="de-DE" dirty="0">
                <a:solidFill>
                  <a:srgbClr val="0E0E0E"/>
                </a:solidFill>
                <a:effectLst/>
                <a:latin typeface=".SF NS"/>
              </a:rPr>
              <a:t> material </a:t>
            </a:r>
            <a:r>
              <a:rPr lang="de-DE" dirty="0" err="1">
                <a:solidFill>
                  <a:srgbClr val="0E0E0E"/>
                </a:solidFill>
                <a:effectLst/>
                <a:latin typeface=".SF NS"/>
              </a:rPr>
              <a:t>analysis</a:t>
            </a:r>
            <a:r>
              <a:rPr lang="de-DE" dirty="0">
                <a:solidFill>
                  <a:srgbClr val="0E0E0E"/>
                </a:solidFill>
                <a:effectLst/>
                <a:latin typeface=".SF NS"/>
              </a:rPr>
              <a:t> will follow </a:t>
            </a:r>
            <a:r>
              <a:rPr lang="de-DE" dirty="0" err="1">
                <a:solidFill>
                  <a:srgbClr val="0E0E0E"/>
                </a:solidFill>
                <a:effectLst/>
                <a:latin typeface=".SF NS"/>
              </a:rPr>
              <a:t>across</a:t>
            </a:r>
            <a:r>
              <a:rPr lang="de-DE" dirty="0">
                <a:solidFill>
                  <a:srgbClr val="0E0E0E"/>
                </a:solidFill>
                <a:effectLst/>
                <a:latin typeface=".SF NS"/>
              </a:rPr>
              <a:t> multiple </a:t>
            </a:r>
            <a:r>
              <a:rPr lang="de-DE" dirty="0" err="1">
                <a:solidFill>
                  <a:srgbClr val="0E0E0E"/>
                </a:solidFill>
                <a:effectLst/>
                <a:latin typeface=".SF NS"/>
              </a:rPr>
              <a:t>techniques</a:t>
            </a:r>
            <a:r>
              <a:rPr lang="de-DE" dirty="0">
                <a:solidFill>
                  <a:srgbClr val="0E0E0E"/>
                </a:solidFill>
                <a:effectLst/>
                <a:latin typeface=".SF NS"/>
              </a:rPr>
              <a:t>.</a:t>
            </a:r>
          </a:p>
          <a:p>
            <a:br>
              <a:rPr lang="de-DE" dirty="0">
                <a:solidFill>
                  <a:srgbClr val="0E0E0E"/>
                </a:solidFill>
                <a:effectLst/>
                <a:latin typeface="Calibri" panose="020F0502020204030204" pitchFamily="34" charset="0"/>
                <a:cs typeface="Calibri" panose="020F0502020204030204" pitchFamily="34" charset="0"/>
              </a:rPr>
            </a:br>
            <a:r>
              <a:rPr lang="de-DE" b="1" dirty="0">
                <a:latin typeface="Calibri" panose="020F0502020204030204" pitchFamily="34" charset="0"/>
                <a:cs typeface="Calibri" panose="020F0502020204030204" pitchFamily="34" charset="0"/>
              </a:rPr>
              <a:t>Main Goals:   </a:t>
            </a:r>
            <a:r>
              <a:rPr lang="en-US" b="1" spc="-1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Particle &amp; Heat Load Studies in preparation of the exploitation of ITER and DEMO</a:t>
            </a:r>
            <a:r>
              <a:rPr lang="de-DE" b="1" spc="-15"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de-DE" b="1" spc="-15"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based</a:t>
            </a:r>
            <a:r>
              <a:rPr lang="de-DE" b="1" spc="-15" dirty="0">
                <a:solidFill>
                  <a:srgbClr val="000000"/>
                </a:solidFill>
                <a:latin typeface="Calibri" panose="020F0502020204030204" pitchFamily="34" charset="0"/>
                <a:ea typeface="Times New Roman" panose="02020603050405020304" pitchFamily="18" charset="0"/>
                <a:cs typeface="Calibri" panose="020F0502020204030204" pitchFamily="34" charset="0"/>
              </a:rPr>
              <a:t> on COMPASS-U material mix</a:t>
            </a:r>
            <a:endParaRPr lang="en-GB" b="1" dirty="0">
              <a:latin typeface="Calibri" panose="020F0502020204030204" pitchFamily="34" charset="0"/>
              <a:cs typeface="Calibri" panose="020F0502020204030204" pitchFamily="34" charset="0"/>
            </a:endParaRPr>
          </a:p>
          <a:p>
            <a:endParaRPr lang="de-DE" b="1" dirty="0">
              <a:latin typeface="Calibri" panose="020F0502020204030204" pitchFamily="34" charset="0"/>
              <a:cs typeface="Calibri" panose="020F0502020204030204" pitchFamily="34" charset="0"/>
            </a:endParaRPr>
          </a:p>
        </p:txBody>
      </p:sp>
      <p:sp>
        <p:nvSpPr>
          <p:cNvPr id="4" name="Fußzeilenplatzhalter 3">
            <a:extLst>
              <a:ext uri="{FF2B5EF4-FFF2-40B4-BE49-F238E27FC236}">
                <a16:creationId xmlns:a16="http://schemas.microsoft.com/office/drawing/2014/main" id="{6BBB67EF-A4DA-F502-DFFC-3B23C5C3BF11}"/>
              </a:ext>
            </a:extLst>
          </p:cNvPr>
          <p:cNvSpPr>
            <a:spLocks noGrp="1"/>
          </p:cNvSpPr>
          <p:nvPr>
            <p:ph type="ftr" sz="quarter" idx="11"/>
          </p:nvPr>
        </p:nvSpPr>
        <p:spPr/>
        <p:txBody>
          <a:bodyPr/>
          <a:lstStyle/>
          <a:p>
            <a:r>
              <a:rPr lang="en-GB" dirty="0">
                <a:solidFill>
                  <a:prstClr val="white"/>
                </a:solidFill>
              </a:rPr>
              <a:t>Sebastijan Brezinsek| Preparation Meeting AWP 2025 | 09.10.2024 |</a:t>
            </a:r>
            <a:r>
              <a:rPr lang="en-GB" dirty="0" err="1">
                <a:solidFill>
                  <a:prstClr val="white"/>
                </a:solidFill>
              </a:rPr>
              <a:t>Garching</a:t>
            </a:r>
            <a:endParaRPr lang="en-GB" dirty="0">
              <a:solidFill>
                <a:prstClr val="white"/>
              </a:solidFill>
            </a:endParaRPr>
          </a:p>
        </p:txBody>
      </p:sp>
      <p:sp>
        <p:nvSpPr>
          <p:cNvPr id="5" name="Foliennummernplatzhalter 4">
            <a:extLst>
              <a:ext uri="{FF2B5EF4-FFF2-40B4-BE49-F238E27FC236}">
                <a16:creationId xmlns:a16="http://schemas.microsoft.com/office/drawing/2014/main" id="{1A4125E3-18EE-8611-13BB-C24425608506}"/>
              </a:ext>
            </a:extLst>
          </p:cNvPr>
          <p:cNvSpPr>
            <a:spLocks noGrp="1"/>
          </p:cNvSpPr>
          <p:nvPr>
            <p:ph type="sldNum" sz="quarter" idx="12"/>
          </p:nvPr>
        </p:nvSpPr>
        <p:spPr/>
        <p:txBody>
          <a:bodyPr/>
          <a:lstStyle/>
          <a:p>
            <a:fld id="{6A6D9FA1-99C7-4910-8E32-B85D378B0060}" type="slidenum">
              <a:rPr lang="en-GB" smtClean="0">
                <a:solidFill>
                  <a:prstClr val="white"/>
                </a:solidFill>
              </a:rPr>
              <a:pPr/>
              <a:t>26</a:t>
            </a:fld>
            <a:endParaRPr lang="en-GB" dirty="0">
              <a:solidFill>
                <a:prstClr val="white"/>
              </a:solidFill>
            </a:endParaRPr>
          </a:p>
        </p:txBody>
      </p:sp>
      <p:sp>
        <p:nvSpPr>
          <p:cNvPr id="6" name="Titel 1">
            <a:extLst>
              <a:ext uri="{FF2B5EF4-FFF2-40B4-BE49-F238E27FC236}">
                <a16:creationId xmlns:a16="http://schemas.microsoft.com/office/drawing/2014/main" id="{D76D8D87-48AA-9F69-9F27-2CB9CDF3F0E0}"/>
              </a:ext>
            </a:extLst>
          </p:cNvPr>
          <p:cNvSpPr>
            <a:spLocks noGrp="1"/>
          </p:cNvSpPr>
          <p:nvPr>
            <p:ph type="title"/>
          </p:nvPr>
        </p:nvSpPr>
        <p:spPr>
          <a:xfrm>
            <a:off x="982663" y="192088"/>
            <a:ext cx="10937488" cy="457200"/>
          </a:xfrm>
        </p:spPr>
        <p:txBody>
          <a:bodyPr/>
          <a:lstStyle/>
          <a:p>
            <a:r>
              <a:rPr lang="en-GB" dirty="0"/>
              <a:t>SPA.5 Main Objective and Activities </a:t>
            </a:r>
          </a:p>
        </p:txBody>
      </p:sp>
      <p:sp>
        <p:nvSpPr>
          <p:cNvPr id="3" name="Textfeld 2">
            <a:extLst>
              <a:ext uri="{FF2B5EF4-FFF2-40B4-BE49-F238E27FC236}">
                <a16:creationId xmlns:a16="http://schemas.microsoft.com/office/drawing/2014/main" id="{320F9EB2-E57F-A21F-DBC5-96C2D70CCE34}"/>
              </a:ext>
            </a:extLst>
          </p:cNvPr>
          <p:cNvSpPr txBox="1"/>
          <p:nvPr/>
        </p:nvSpPr>
        <p:spPr>
          <a:xfrm>
            <a:off x="6598559" y="5792601"/>
            <a:ext cx="5344092" cy="707886"/>
          </a:xfrm>
          <a:prstGeom prst="rect">
            <a:avLst/>
          </a:prstGeom>
          <a:noFill/>
        </p:spPr>
        <p:txBody>
          <a:bodyPr wrap="none" rtlCol="0">
            <a:spAutoFit/>
          </a:bodyPr>
          <a:lstStyle/>
          <a:p>
            <a:pPr algn="l"/>
            <a:r>
              <a:rPr lang="de-DE" sz="2000" b="1" dirty="0"/>
              <a:t>Special </a:t>
            </a:r>
            <a:r>
              <a:rPr lang="de-DE" sz="2000" b="1" dirty="0" err="1"/>
              <a:t>resources</a:t>
            </a:r>
            <a:r>
              <a:rPr lang="de-DE" sz="2000" b="1" dirty="0"/>
              <a:t>: MAGNUM, PSI-2,OLMAT, HIVE</a:t>
            </a:r>
          </a:p>
          <a:p>
            <a:pPr algn="l"/>
            <a:r>
              <a:rPr lang="de-DE" sz="2000" b="1" dirty="0"/>
              <a:t>WP </a:t>
            </a:r>
            <a:r>
              <a:rPr lang="de-DE" sz="2000" b="1" dirty="0" err="1"/>
              <a:t>collaboration</a:t>
            </a:r>
            <a:r>
              <a:rPr lang="de-DE" sz="2000" b="1" dirty="0"/>
              <a:t>: WPTE</a:t>
            </a:r>
          </a:p>
        </p:txBody>
      </p:sp>
      <p:sp>
        <p:nvSpPr>
          <p:cNvPr id="11" name="Textfeld 10">
            <a:extLst>
              <a:ext uri="{FF2B5EF4-FFF2-40B4-BE49-F238E27FC236}">
                <a16:creationId xmlns:a16="http://schemas.microsoft.com/office/drawing/2014/main" id="{A05EDD82-D193-DE9C-6DF4-3CAEA5A1A7D5}"/>
              </a:ext>
            </a:extLst>
          </p:cNvPr>
          <p:cNvSpPr txBox="1"/>
          <p:nvPr/>
        </p:nvSpPr>
        <p:spPr>
          <a:xfrm>
            <a:off x="0" y="5792601"/>
            <a:ext cx="6522106" cy="707886"/>
          </a:xfrm>
          <a:prstGeom prst="rect">
            <a:avLst/>
          </a:prstGeom>
          <a:noFill/>
        </p:spPr>
        <p:txBody>
          <a:bodyPr wrap="none" rtlCol="0">
            <a:spAutoFit/>
          </a:bodyPr>
          <a:lstStyle/>
          <a:p>
            <a:pPr algn="l"/>
            <a:r>
              <a:rPr lang="de-DE" sz="2000" b="1" dirty="0" err="1"/>
              <a:t>Involved</a:t>
            </a:r>
            <a:r>
              <a:rPr lang="de-DE" sz="2000" b="1" dirty="0"/>
              <a:t> IPP.CR, CIEMAT,CU,DIFFER,ENEA,FZJ,IPPLM, UKAEA</a:t>
            </a:r>
          </a:p>
          <a:p>
            <a:pPr algn="l"/>
            <a:r>
              <a:rPr lang="de-DE" sz="2000" b="1" dirty="0"/>
              <a:t>Status: New and </a:t>
            </a:r>
            <a:r>
              <a:rPr lang="de-DE" sz="2000" b="1" dirty="0" err="1"/>
              <a:t>continuation</a:t>
            </a:r>
            <a:endParaRPr lang="de-DE" sz="2000" b="1" dirty="0"/>
          </a:p>
        </p:txBody>
      </p:sp>
    </p:spTree>
    <p:extLst>
      <p:ext uri="{BB962C8B-B14F-4D97-AF65-F5344CB8AC3E}">
        <p14:creationId xmlns:p14="http://schemas.microsoft.com/office/powerpoint/2010/main" val="2156324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1D66E-0F32-BE59-B5D3-B7F670660DB7}"/>
              </a:ext>
            </a:extLst>
          </p:cNvPr>
          <p:cNvSpPr>
            <a:spLocks noGrp="1"/>
          </p:cNvSpPr>
          <p:nvPr>
            <p:ph type="title"/>
          </p:nvPr>
        </p:nvSpPr>
        <p:spPr>
          <a:xfrm>
            <a:off x="407367" y="2580817"/>
            <a:ext cx="6726599" cy="620251"/>
          </a:xfrm>
        </p:spPr>
        <p:txBody>
          <a:bodyPr>
            <a:normAutofit/>
          </a:bodyPr>
          <a:lstStyle/>
          <a:p>
            <a:r>
              <a:rPr lang="en-US" dirty="0"/>
              <a:t>Plans of SP B for AWP2025</a:t>
            </a:r>
            <a:endParaRPr lang="en-GB" dirty="0"/>
          </a:p>
        </p:txBody>
      </p:sp>
      <p:sp>
        <p:nvSpPr>
          <p:cNvPr id="5" name="Text Placeholder 4">
            <a:extLst>
              <a:ext uri="{FF2B5EF4-FFF2-40B4-BE49-F238E27FC236}">
                <a16:creationId xmlns:a16="http://schemas.microsoft.com/office/drawing/2014/main" id="{5EA551F4-897C-CFDF-B210-3F20E031D8D1}"/>
              </a:ext>
            </a:extLst>
          </p:cNvPr>
          <p:cNvSpPr>
            <a:spLocks noGrp="1"/>
          </p:cNvSpPr>
          <p:nvPr>
            <p:ph type="body" sz="quarter" idx="12"/>
          </p:nvPr>
        </p:nvSpPr>
        <p:spPr>
          <a:xfrm>
            <a:off x="11072055" y="6237749"/>
            <a:ext cx="994049" cy="620251"/>
          </a:xfrm>
        </p:spPr>
        <p:txBody>
          <a:bodyPr>
            <a:normAutofit/>
          </a:bodyPr>
          <a:lstStyle/>
          <a:p>
            <a:r>
              <a:rPr lang="en-US" b="1" dirty="0">
                <a:solidFill>
                  <a:srgbClr val="000000"/>
                </a:solidFill>
                <a:effectLst/>
              </a:rPr>
              <a:t>WPPWIE </a:t>
            </a:r>
            <a:endParaRPr lang="en-GB" b="1" dirty="0"/>
          </a:p>
        </p:txBody>
      </p:sp>
      <p:sp>
        <p:nvSpPr>
          <p:cNvPr id="7" name="Text Placeholder 6">
            <a:extLst>
              <a:ext uri="{FF2B5EF4-FFF2-40B4-BE49-F238E27FC236}">
                <a16:creationId xmlns:a16="http://schemas.microsoft.com/office/drawing/2014/main" id="{9817BAD1-53DF-CC8A-1B16-56816607C47C}"/>
              </a:ext>
            </a:extLst>
          </p:cNvPr>
          <p:cNvSpPr>
            <a:spLocks noGrp="1"/>
          </p:cNvSpPr>
          <p:nvPr>
            <p:ph type="body" sz="quarter" idx="11"/>
          </p:nvPr>
        </p:nvSpPr>
        <p:spPr>
          <a:xfrm>
            <a:off x="407368" y="4159259"/>
            <a:ext cx="4375150" cy="587670"/>
          </a:xfrm>
        </p:spPr>
        <p:txBody>
          <a:bodyPr>
            <a:normAutofit/>
          </a:bodyPr>
          <a:lstStyle/>
          <a:p>
            <a:r>
              <a:rPr lang="en-GB" dirty="0">
                <a:solidFill>
                  <a:srgbClr val="FF0000"/>
                </a:solidFill>
              </a:rPr>
              <a:t>VTT</a:t>
            </a:r>
          </a:p>
        </p:txBody>
      </p:sp>
      <p:sp>
        <p:nvSpPr>
          <p:cNvPr id="9" name="Text Placeholder 8">
            <a:extLst>
              <a:ext uri="{FF2B5EF4-FFF2-40B4-BE49-F238E27FC236}">
                <a16:creationId xmlns:a16="http://schemas.microsoft.com/office/drawing/2014/main" id="{023C2198-5D1E-DF38-94CE-C4C24C71155F}"/>
              </a:ext>
            </a:extLst>
          </p:cNvPr>
          <p:cNvSpPr>
            <a:spLocks noGrp="1"/>
          </p:cNvSpPr>
          <p:nvPr>
            <p:ph type="body" sz="quarter" idx="10"/>
          </p:nvPr>
        </p:nvSpPr>
        <p:spPr>
          <a:xfrm>
            <a:off x="407368" y="3449605"/>
            <a:ext cx="4375150" cy="457848"/>
          </a:xfrm>
        </p:spPr>
        <p:txBody>
          <a:bodyPr>
            <a:normAutofit/>
          </a:bodyPr>
          <a:lstStyle/>
          <a:p>
            <a:r>
              <a:rPr lang="en-GB" dirty="0">
                <a:solidFill>
                  <a:srgbClr val="FF0000"/>
                </a:solidFill>
              </a:rPr>
              <a:t>A. Hakola</a:t>
            </a:r>
          </a:p>
          <a:p>
            <a:endParaRPr lang="en-GB" dirty="0"/>
          </a:p>
          <a:p>
            <a:endParaRPr lang="en-GB" dirty="0"/>
          </a:p>
        </p:txBody>
      </p:sp>
      <p:sp>
        <p:nvSpPr>
          <p:cNvPr id="15" name="Text Placeholder 8">
            <a:extLst>
              <a:ext uri="{FF2B5EF4-FFF2-40B4-BE49-F238E27FC236}">
                <a16:creationId xmlns:a16="http://schemas.microsoft.com/office/drawing/2014/main" id="{59C1788A-2D46-EDC4-6136-36CB28FBF128}"/>
              </a:ext>
            </a:extLst>
          </p:cNvPr>
          <p:cNvSpPr txBox="1">
            <a:spLocks/>
          </p:cNvSpPr>
          <p:nvPr/>
        </p:nvSpPr>
        <p:spPr>
          <a:xfrm>
            <a:off x="407368" y="4746929"/>
            <a:ext cx="4798946" cy="769288"/>
          </a:xfrm>
          <a:prstGeom prst="rect">
            <a:avLst/>
          </a:prstGeom>
        </p:spPr>
        <p:txBody>
          <a:bodyPr vert="horz" lIns="91440" tIns="45720" rIns="91440" bIns="45720" rtlCol="0">
            <a:normAutofit fontScale="55000" lnSpcReduction="20000"/>
          </a:bodyPr>
          <a:lstStyle>
            <a:lvl1pPr marL="0" indent="0" algn="l" defTabSz="6858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342900" indent="0" algn="l" defTabSz="685800" rtl="0" eaLnBrk="1" latinLnBrk="0" hangingPunct="1">
              <a:spcBef>
                <a:spcPct val="20000"/>
              </a:spcBef>
              <a:buFont typeface="Arial" panose="020B0604020202020204" pitchFamily="34" charset="0"/>
              <a:buNone/>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GB" dirty="0"/>
              <a:t>PWIE Leadership</a:t>
            </a:r>
          </a:p>
          <a:p>
            <a:r>
              <a:rPr lang="en-GB" dirty="0"/>
              <a:t>S. Brezinsek (PL) J.W. </a:t>
            </a:r>
            <a:r>
              <a:rPr lang="en-GB" dirty="0" err="1"/>
              <a:t>Coenen</a:t>
            </a:r>
            <a:r>
              <a:rPr lang="en-GB" dirty="0"/>
              <a:t>, </a:t>
            </a:r>
            <a:r>
              <a:rPr lang="en-GB" dirty="0">
                <a:solidFill>
                  <a:srgbClr val="FF0000"/>
                </a:solidFill>
              </a:rPr>
              <a:t>A. Hakola</a:t>
            </a:r>
            <a:r>
              <a:rPr lang="en-GB" dirty="0"/>
              <a:t>, K. Schmid, A. Kirschner, J. </a:t>
            </a:r>
            <a:r>
              <a:rPr lang="en-GB" dirty="0" err="1"/>
              <a:t>Likonen</a:t>
            </a:r>
            <a:r>
              <a:rPr lang="en-GB" dirty="0"/>
              <a:t>, H. van der Meiden. M. Reinhart (PSO), and D. Douai (CO)</a:t>
            </a:r>
          </a:p>
          <a:p>
            <a:endParaRPr lang="en-GB" dirty="0"/>
          </a:p>
          <a:p>
            <a:endParaRPr lang="en-GB" dirty="0"/>
          </a:p>
        </p:txBody>
      </p:sp>
    </p:spTree>
    <p:extLst>
      <p:ext uri="{BB962C8B-B14F-4D97-AF65-F5344CB8AC3E}">
        <p14:creationId xmlns:p14="http://schemas.microsoft.com/office/powerpoint/2010/main" val="1910587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25FAB6D4-D1AF-D933-25CE-6718A7464815}"/>
              </a:ext>
            </a:extLst>
          </p:cNvPr>
          <p:cNvSpPr>
            <a:spLocks noGrp="1"/>
          </p:cNvSpPr>
          <p:nvPr>
            <p:ph type="ftr" sz="quarter" idx="11"/>
          </p:nvPr>
        </p:nvSpPr>
        <p:spPr/>
        <p:txBody>
          <a:bodyPr/>
          <a:lstStyle/>
          <a:p>
            <a:r>
              <a:rPr lang="en-GB" dirty="0">
                <a:solidFill>
                  <a:prstClr val="white"/>
                </a:solidFill>
              </a:rPr>
              <a:t>Sebastijan Brezinsek| Preparation Meeting AWP 2025 | 09.10.2024 |</a:t>
            </a:r>
            <a:r>
              <a:rPr lang="en-GB" dirty="0" err="1">
                <a:solidFill>
                  <a:prstClr val="white"/>
                </a:solidFill>
              </a:rPr>
              <a:t>Garching</a:t>
            </a:r>
            <a:endParaRPr lang="en-GB" dirty="0">
              <a:solidFill>
                <a:prstClr val="white"/>
              </a:solidFill>
            </a:endParaRPr>
          </a:p>
        </p:txBody>
      </p:sp>
      <p:sp>
        <p:nvSpPr>
          <p:cNvPr id="5" name="Foliennummernplatzhalter 4">
            <a:extLst>
              <a:ext uri="{FF2B5EF4-FFF2-40B4-BE49-F238E27FC236}">
                <a16:creationId xmlns:a16="http://schemas.microsoft.com/office/drawing/2014/main" id="{D44FE597-2CD2-E678-1062-81EF71111331}"/>
              </a:ext>
            </a:extLst>
          </p:cNvPr>
          <p:cNvSpPr>
            <a:spLocks noGrp="1"/>
          </p:cNvSpPr>
          <p:nvPr>
            <p:ph type="sldNum" sz="quarter" idx="12"/>
          </p:nvPr>
        </p:nvSpPr>
        <p:spPr/>
        <p:txBody>
          <a:bodyPr/>
          <a:lstStyle/>
          <a:p>
            <a:fld id="{6A6D9FA1-99C7-4910-8E32-B85D378B0060}" type="slidenum">
              <a:rPr lang="en-GB" smtClean="0">
                <a:solidFill>
                  <a:prstClr val="white"/>
                </a:solidFill>
              </a:rPr>
              <a:pPr/>
              <a:t>28</a:t>
            </a:fld>
            <a:endParaRPr lang="en-GB" dirty="0">
              <a:solidFill>
                <a:prstClr val="white"/>
              </a:solidFill>
            </a:endParaRPr>
          </a:p>
        </p:txBody>
      </p:sp>
      <p:sp>
        <p:nvSpPr>
          <p:cNvPr id="6" name="Titel 1">
            <a:extLst>
              <a:ext uri="{FF2B5EF4-FFF2-40B4-BE49-F238E27FC236}">
                <a16:creationId xmlns:a16="http://schemas.microsoft.com/office/drawing/2014/main" id="{24E5A7F7-E968-EA42-B0CE-BD0E537937E1}"/>
              </a:ext>
            </a:extLst>
          </p:cNvPr>
          <p:cNvSpPr>
            <a:spLocks noGrp="1"/>
          </p:cNvSpPr>
          <p:nvPr>
            <p:ph type="title"/>
          </p:nvPr>
        </p:nvSpPr>
        <p:spPr>
          <a:xfrm>
            <a:off x="982663" y="192088"/>
            <a:ext cx="10937488" cy="457200"/>
          </a:xfrm>
        </p:spPr>
        <p:txBody>
          <a:bodyPr/>
          <a:lstStyle/>
          <a:p>
            <a:r>
              <a:rPr lang="en-GB" dirty="0"/>
              <a:t>SPB.1 Main Objectives and Activities </a:t>
            </a:r>
          </a:p>
        </p:txBody>
      </p:sp>
      <p:sp>
        <p:nvSpPr>
          <p:cNvPr id="2" name="Textfeld 1">
            <a:extLst>
              <a:ext uri="{FF2B5EF4-FFF2-40B4-BE49-F238E27FC236}">
                <a16:creationId xmlns:a16="http://schemas.microsoft.com/office/drawing/2014/main" id="{5229F294-D190-0FEE-23B6-B67299BCAC2B}"/>
              </a:ext>
            </a:extLst>
          </p:cNvPr>
          <p:cNvSpPr txBox="1"/>
          <p:nvPr/>
        </p:nvSpPr>
        <p:spPr>
          <a:xfrm>
            <a:off x="93522" y="933462"/>
            <a:ext cx="12004955" cy="4493538"/>
          </a:xfrm>
          <a:prstGeom prst="rect">
            <a:avLst/>
          </a:prstGeom>
          <a:noFill/>
        </p:spPr>
        <p:txBody>
          <a:bodyPr wrap="square" rtlCol="0">
            <a:spAutoFit/>
          </a:bodyPr>
          <a:lstStyle/>
          <a:p>
            <a:r>
              <a:rPr lang="en-GB" sz="2400" b="1" dirty="0"/>
              <a:t>Physics of erosion and deposition</a:t>
            </a:r>
          </a:p>
          <a:p>
            <a:pPr algn="l"/>
            <a:endParaRPr lang="en-GB" b="1" dirty="0"/>
          </a:p>
          <a:p>
            <a:pPr algn="l"/>
            <a:r>
              <a:rPr lang="en-GB" b="1" dirty="0"/>
              <a:t>Scientific questions to be addressed</a:t>
            </a:r>
          </a:p>
          <a:p>
            <a:pPr marL="285750" indent="-285750" algn="l">
              <a:buFont typeface="Arial" panose="020B0604020202020204" pitchFamily="34" charset="0"/>
              <a:buChar char="•"/>
            </a:pPr>
            <a:r>
              <a:rPr lang="en-GB" dirty="0"/>
              <a:t>Assess the erosion characteristics of reference coatings simulating re-deposited W layers in metallic fusion devices</a:t>
            </a:r>
          </a:p>
          <a:p>
            <a:pPr marL="285750" indent="-285750" algn="l">
              <a:buFont typeface="Arial" panose="020B0604020202020204" pitchFamily="34" charset="0"/>
              <a:buChar char="•"/>
            </a:pPr>
            <a:r>
              <a:rPr lang="en-GB" dirty="0"/>
              <a:t>Determine the erosion and formation rates for W- and </a:t>
            </a:r>
            <a:r>
              <a:rPr lang="en-GB" dirty="0">
                <a:solidFill>
                  <a:srgbClr val="FF0000"/>
                </a:solidFill>
              </a:rPr>
              <a:t>B-based</a:t>
            </a:r>
            <a:r>
              <a:rPr lang="en-GB" dirty="0"/>
              <a:t> co-deposited layers (</a:t>
            </a:r>
            <a:r>
              <a:rPr lang="en-GB" dirty="0">
                <a:solidFill>
                  <a:srgbClr val="FF0000"/>
                </a:solidFill>
              </a:rPr>
              <a:t>with SP F</a:t>
            </a:r>
            <a:r>
              <a:rPr lang="en-GB" dirty="0"/>
              <a:t>)</a:t>
            </a:r>
          </a:p>
          <a:p>
            <a:pPr algn="l">
              <a:spcBef>
                <a:spcPts val="600"/>
              </a:spcBef>
            </a:pPr>
            <a:r>
              <a:rPr lang="en-GB" b="1" dirty="0"/>
              <a:t>What shall be done?</a:t>
            </a:r>
          </a:p>
          <a:p>
            <a:pPr marL="285750" indent="-285750" algn="l">
              <a:buFont typeface="Arial" panose="020B0604020202020204" pitchFamily="34" charset="0"/>
              <a:buChar char="•"/>
            </a:pPr>
            <a:r>
              <a:rPr lang="en-GB" dirty="0"/>
              <a:t>Expose reference coatings to D plasmas in linear devices and laboratory setups (production and pre-characterization under SP B.4) – vary plasma and target parameters, including thermal cycling</a:t>
            </a:r>
          </a:p>
          <a:p>
            <a:pPr marL="285750" indent="-285750" algn="l">
              <a:buFont typeface="Arial" panose="020B0604020202020204" pitchFamily="34" charset="0"/>
              <a:buChar char="•"/>
            </a:pPr>
            <a:r>
              <a:rPr lang="en-GB" dirty="0"/>
              <a:t>Determine sputtering rates of the exposed samples and properties of co-deposited layers on witness plates – data for modelling under SP D, post exposure analyses under SP B.3</a:t>
            </a:r>
          </a:p>
          <a:p>
            <a:pPr marL="285750" indent="-285750" algn="l">
              <a:buFont typeface="Arial" panose="020B0604020202020204" pitchFamily="34" charset="0"/>
              <a:buChar char="•"/>
            </a:pPr>
            <a:r>
              <a:rPr lang="en-GB" dirty="0"/>
              <a:t>Investigate the role of dust impacts on sample erosion – vary the size distribution and speed of the dust particles</a:t>
            </a:r>
          </a:p>
          <a:p>
            <a:pPr algn="l">
              <a:spcBef>
                <a:spcPts val="600"/>
              </a:spcBef>
            </a:pPr>
            <a:r>
              <a:rPr lang="en-GB" b="1" dirty="0"/>
              <a:t>Main Goals</a:t>
            </a:r>
          </a:p>
          <a:p>
            <a:pPr marL="285750" indent="-285750" algn="l">
              <a:buFont typeface="Arial" panose="020B0604020202020204" pitchFamily="34" charset="0"/>
              <a:buChar char="•"/>
            </a:pPr>
            <a:r>
              <a:rPr lang="en-GB" dirty="0"/>
              <a:t>Database on the erosion/deposition rates for representative layers expected in ITER and DEMO – comparison to bulk W</a:t>
            </a:r>
          </a:p>
          <a:p>
            <a:pPr marL="285750" indent="-285750" algn="l">
              <a:buFont typeface="Arial" panose="020B0604020202020204" pitchFamily="34" charset="0"/>
              <a:buChar char="•"/>
            </a:pPr>
            <a:r>
              <a:rPr lang="en-GB" dirty="0"/>
              <a:t>Cross-comparison between different machines and against data from fusion devices (AUG, WEST, W7-X – under SP B.2)</a:t>
            </a:r>
          </a:p>
          <a:p>
            <a:pPr marL="285750" indent="-285750" algn="l">
              <a:buFont typeface="Arial" panose="020B0604020202020204" pitchFamily="34" charset="0"/>
              <a:buChar char="•"/>
            </a:pPr>
            <a:r>
              <a:rPr lang="en-GB" dirty="0"/>
              <a:t>Understand the formation of WEST-like thick deposits consisting of B and W</a:t>
            </a:r>
          </a:p>
        </p:txBody>
      </p:sp>
      <p:sp>
        <p:nvSpPr>
          <p:cNvPr id="3" name="Textfeld 2">
            <a:extLst>
              <a:ext uri="{FF2B5EF4-FFF2-40B4-BE49-F238E27FC236}">
                <a16:creationId xmlns:a16="http://schemas.microsoft.com/office/drawing/2014/main" id="{6DE7C160-BFF4-9BA8-AA67-2AEFC2F99F2A}"/>
              </a:ext>
            </a:extLst>
          </p:cNvPr>
          <p:cNvSpPr txBox="1"/>
          <p:nvPr/>
        </p:nvSpPr>
        <p:spPr>
          <a:xfrm>
            <a:off x="5304876" y="5768602"/>
            <a:ext cx="6887124" cy="707886"/>
          </a:xfrm>
          <a:prstGeom prst="rect">
            <a:avLst/>
          </a:prstGeom>
          <a:noFill/>
        </p:spPr>
        <p:txBody>
          <a:bodyPr wrap="square" rtlCol="0">
            <a:spAutoFit/>
          </a:bodyPr>
          <a:lstStyle/>
          <a:p>
            <a:pPr algn="l"/>
            <a:r>
              <a:rPr lang="de-DE" sz="2000" b="1" dirty="0"/>
              <a:t>Special </a:t>
            </a:r>
            <a:r>
              <a:rPr lang="de-DE" sz="2000" b="1" dirty="0" err="1"/>
              <a:t>resources</a:t>
            </a:r>
            <a:r>
              <a:rPr lang="de-DE" sz="2000" b="1" dirty="0"/>
              <a:t>: </a:t>
            </a:r>
            <a:r>
              <a:rPr lang="de-DE" sz="1600" b="1" dirty="0"/>
              <a:t>MAGNUM-PSI, PSI-2, </a:t>
            </a:r>
            <a:r>
              <a:rPr lang="de-DE" sz="1600" b="1" dirty="0" err="1"/>
              <a:t>GyM</a:t>
            </a:r>
            <a:r>
              <a:rPr lang="de-DE" sz="1600" b="1" dirty="0"/>
              <a:t>, </a:t>
            </a:r>
            <a:r>
              <a:rPr lang="de-DE" sz="1600" b="1" dirty="0" err="1"/>
              <a:t>accelerator</a:t>
            </a:r>
            <a:r>
              <a:rPr lang="de-DE" sz="1600" b="1" dirty="0"/>
              <a:t> </a:t>
            </a:r>
            <a:r>
              <a:rPr lang="de-DE" sz="1600" b="1" dirty="0" err="1"/>
              <a:t>usage</a:t>
            </a:r>
            <a:endParaRPr lang="de-DE" sz="1600" b="1" dirty="0"/>
          </a:p>
          <a:p>
            <a:pPr algn="l"/>
            <a:r>
              <a:rPr lang="de-DE" sz="2000" b="1" dirty="0"/>
              <a:t>WP </a:t>
            </a:r>
            <a:r>
              <a:rPr lang="de-DE" sz="2000" b="1" dirty="0" err="1"/>
              <a:t>collaboration</a:t>
            </a:r>
            <a:r>
              <a:rPr lang="de-DE" sz="2000" b="1" dirty="0"/>
              <a:t>: </a:t>
            </a:r>
            <a:r>
              <a:rPr lang="de-DE" sz="1600" b="1" dirty="0"/>
              <a:t>WPMAT, WPDIV, WPTE</a:t>
            </a:r>
          </a:p>
        </p:txBody>
      </p:sp>
      <p:sp>
        <p:nvSpPr>
          <p:cNvPr id="11" name="Textfeld 10">
            <a:extLst>
              <a:ext uri="{FF2B5EF4-FFF2-40B4-BE49-F238E27FC236}">
                <a16:creationId xmlns:a16="http://schemas.microsoft.com/office/drawing/2014/main" id="{5B372F3A-D41D-0E2D-E9E5-723D619C6538}"/>
              </a:ext>
            </a:extLst>
          </p:cNvPr>
          <p:cNvSpPr txBox="1"/>
          <p:nvPr/>
        </p:nvSpPr>
        <p:spPr>
          <a:xfrm>
            <a:off x="0" y="5792601"/>
            <a:ext cx="3732240" cy="707886"/>
          </a:xfrm>
          <a:prstGeom prst="rect">
            <a:avLst/>
          </a:prstGeom>
          <a:noFill/>
        </p:spPr>
        <p:txBody>
          <a:bodyPr wrap="none" rtlCol="0">
            <a:spAutoFit/>
          </a:bodyPr>
          <a:lstStyle/>
          <a:p>
            <a:pPr algn="l"/>
            <a:r>
              <a:rPr lang="de-DE" sz="2000" b="1" dirty="0" err="1"/>
              <a:t>Involved</a:t>
            </a:r>
            <a:r>
              <a:rPr lang="de-DE" sz="2000" b="1" dirty="0"/>
              <a:t> RU: </a:t>
            </a:r>
            <a:r>
              <a:rPr lang="de-DE" sz="1600" b="1" dirty="0"/>
              <a:t>DIFFER, ENEA, FZJ, OEAW</a:t>
            </a:r>
          </a:p>
          <a:p>
            <a:pPr algn="l"/>
            <a:r>
              <a:rPr lang="de-DE" sz="2000" b="1" dirty="0"/>
              <a:t>Status: </a:t>
            </a:r>
            <a:r>
              <a:rPr lang="de-DE" sz="1600" b="1" dirty="0" err="1"/>
              <a:t>continuation</a:t>
            </a:r>
            <a:r>
              <a:rPr lang="de-DE" sz="1600" b="1" dirty="0"/>
              <a:t> </a:t>
            </a:r>
            <a:r>
              <a:rPr lang="de-DE" sz="1600" b="1" dirty="0" err="1"/>
              <a:t>from</a:t>
            </a:r>
            <a:r>
              <a:rPr lang="de-DE" sz="1600" b="1" dirty="0"/>
              <a:t> 2024</a:t>
            </a:r>
          </a:p>
        </p:txBody>
      </p:sp>
    </p:spTree>
    <p:extLst>
      <p:ext uri="{BB962C8B-B14F-4D97-AF65-F5344CB8AC3E}">
        <p14:creationId xmlns:p14="http://schemas.microsoft.com/office/powerpoint/2010/main" val="2252924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25FAB6D4-D1AF-D933-25CE-6718A7464815}"/>
              </a:ext>
            </a:extLst>
          </p:cNvPr>
          <p:cNvSpPr>
            <a:spLocks noGrp="1"/>
          </p:cNvSpPr>
          <p:nvPr>
            <p:ph type="ftr" sz="quarter" idx="11"/>
          </p:nvPr>
        </p:nvSpPr>
        <p:spPr/>
        <p:txBody>
          <a:bodyPr/>
          <a:lstStyle/>
          <a:p>
            <a:r>
              <a:rPr lang="en-GB" dirty="0">
                <a:solidFill>
                  <a:prstClr val="white"/>
                </a:solidFill>
              </a:rPr>
              <a:t>Sebastijan Brezinsek| Preparation Meeting AWP 2025 | 09.10.2024 |</a:t>
            </a:r>
            <a:r>
              <a:rPr lang="en-GB" dirty="0" err="1">
                <a:solidFill>
                  <a:prstClr val="white"/>
                </a:solidFill>
              </a:rPr>
              <a:t>Garching</a:t>
            </a:r>
            <a:endParaRPr lang="en-GB" dirty="0">
              <a:solidFill>
                <a:prstClr val="white"/>
              </a:solidFill>
            </a:endParaRPr>
          </a:p>
        </p:txBody>
      </p:sp>
      <p:sp>
        <p:nvSpPr>
          <p:cNvPr id="5" name="Foliennummernplatzhalter 4">
            <a:extLst>
              <a:ext uri="{FF2B5EF4-FFF2-40B4-BE49-F238E27FC236}">
                <a16:creationId xmlns:a16="http://schemas.microsoft.com/office/drawing/2014/main" id="{D44FE597-2CD2-E678-1062-81EF71111331}"/>
              </a:ext>
            </a:extLst>
          </p:cNvPr>
          <p:cNvSpPr>
            <a:spLocks noGrp="1"/>
          </p:cNvSpPr>
          <p:nvPr>
            <p:ph type="sldNum" sz="quarter" idx="12"/>
          </p:nvPr>
        </p:nvSpPr>
        <p:spPr/>
        <p:txBody>
          <a:bodyPr/>
          <a:lstStyle/>
          <a:p>
            <a:fld id="{6A6D9FA1-99C7-4910-8E32-B85D378B0060}" type="slidenum">
              <a:rPr lang="en-GB" smtClean="0">
                <a:solidFill>
                  <a:prstClr val="white"/>
                </a:solidFill>
              </a:rPr>
              <a:pPr/>
              <a:t>29</a:t>
            </a:fld>
            <a:endParaRPr lang="en-GB" dirty="0">
              <a:solidFill>
                <a:prstClr val="white"/>
              </a:solidFill>
            </a:endParaRPr>
          </a:p>
        </p:txBody>
      </p:sp>
      <p:sp>
        <p:nvSpPr>
          <p:cNvPr id="6" name="Titel 1">
            <a:extLst>
              <a:ext uri="{FF2B5EF4-FFF2-40B4-BE49-F238E27FC236}">
                <a16:creationId xmlns:a16="http://schemas.microsoft.com/office/drawing/2014/main" id="{24E5A7F7-E968-EA42-B0CE-BD0E537937E1}"/>
              </a:ext>
            </a:extLst>
          </p:cNvPr>
          <p:cNvSpPr>
            <a:spLocks noGrp="1"/>
          </p:cNvSpPr>
          <p:nvPr>
            <p:ph type="title"/>
          </p:nvPr>
        </p:nvSpPr>
        <p:spPr>
          <a:xfrm>
            <a:off x="982663" y="192088"/>
            <a:ext cx="10937488" cy="457200"/>
          </a:xfrm>
        </p:spPr>
        <p:txBody>
          <a:bodyPr/>
          <a:lstStyle/>
          <a:p>
            <a:r>
              <a:rPr lang="en-GB" dirty="0"/>
              <a:t>SPB.2 Main Objectives and Activities </a:t>
            </a:r>
          </a:p>
        </p:txBody>
      </p:sp>
      <p:sp>
        <p:nvSpPr>
          <p:cNvPr id="2" name="Textfeld 1">
            <a:extLst>
              <a:ext uri="{FF2B5EF4-FFF2-40B4-BE49-F238E27FC236}">
                <a16:creationId xmlns:a16="http://schemas.microsoft.com/office/drawing/2014/main" id="{5229F294-D190-0FEE-23B6-B67299BCAC2B}"/>
              </a:ext>
            </a:extLst>
          </p:cNvPr>
          <p:cNvSpPr txBox="1"/>
          <p:nvPr/>
        </p:nvSpPr>
        <p:spPr>
          <a:xfrm>
            <a:off x="93522" y="933462"/>
            <a:ext cx="12004955" cy="4770537"/>
          </a:xfrm>
          <a:prstGeom prst="rect">
            <a:avLst/>
          </a:prstGeom>
          <a:noFill/>
        </p:spPr>
        <p:txBody>
          <a:bodyPr wrap="square" rtlCol="0">
            <a:spAutoFit/>
          </a:bodyPr>
          <a:lstStyle/>
          <a:p>
            <a:r>
              <a:rPr lang="en-US" sz="2400" b="1" dirty="0">
                <a:solidFill>
                  <a:srgbClr val="FF0000"/>
                </a:solidFill>
              </a:rPr>
              <a:t>Material migration in toroidal devices</a:t>
            </a:r>
          </a:p>
          <a:p>
            <a:pPr algn="l"/>
            <a:endParaRPr lang="de-DE" b="1" dirty="0"/>
          </a:p>
          <a:p>
            <a:pPr algn="l"/>
            <a:r>
              <a:rPr lang="de-DE" b="1" dirty="0">
                <a:solidFill>
                  <a:srgbClr val="0070C0"/>
                </a:solidFill>
              </a:rPr>
              <a:t>Scientific </a:t>
            </a:r>
            <a:r>
              <a:rPr lang="de-DE" b="1" dirty="0" err="1">
                <a:solidFill>
                  <a:srgbClr val="0070C0"/>
                </a:solidFill>
              </a:rPr>
              <a:t>questions</a:t>
            </a:r>
            <a:r>
              <a:rPr lang="de-DE" b="1" dirty="0">
                <a:solidFill>
                  <a:srgbClr val="0070C0"/>
                </a:solidFill>
              </a:rPr>
              <a:t> </a:t>
            </a:r>
            <a:r>
              <a:rPr lang="de-DE" b="1" dirty="0" err="1">
                <a:solidFill>
                  <a:srgbClr val="0070C0"/>
                </a:solidFill>
              </a:rPr>
              <a:t>to</a:t>
            </a:r>
            <a:r>
              <a:rPr lang="de-DE" b="1" dirty="0">
                <a:solidFill>
                  <a:srgbClr val="0070C0"/>
                </a:solidFill>
              </a:rPr>
              <a:t> </a:t>
            </a:r>
            <a:r>
              <a:rPr lang="de-DE" b="1" dirty="0" err="1">
                <a:solidFill>
                  <a:srgbClr val="0070C0"/>
                </a:solidFill>
              </a:rPr>
              <a:t>be</a:t>
            </a:r>
            <a:r>
              <a:rPr lang="de-DE" b="1" dirty="0">
                <a:solidFill>
                  <a:srgbClr val="0070C0"/>
                </a:solidFill>
              </a:rPr>
              <a:t> </a:t>
            </a:r>
            <a:r>
              <a:rPr lang="de-DE" b="1" dirty="0" err="1">
                <a:solidFill>
                  <a:srgbClr val="0070C0"/>
                </a:solidFill>
              </a:rPr>
              <a:t>addressed</a:t>
            </a:r>
            <a:endParaRPr lang="de-DE" b="1" dirty="0">
              <a:solidFill>
                <a:srgbClr val="0070C0"/>
              </a:solidFill>
            </a:endParaRPr>
          </a:p>
          <a:p>
            <a:pPr marL="285750" indent="-285750" algn="l">
              <a:buFont typeface="Arial" panose="020B0604020202020204" pitchFamily="34" charset="0"/>
              <a:buChar char="•"/>
            </a:pPr>
            <a:r>
              <a:rPr lang="de-DE" dirty="0" err="1"/>
              <a:t>Understand</a:t>
            </a:r>
            <a:r>
              <a:rPr lang="de-DE" dirty="0"/>
              <a:t> </a:t>
            </a:r>
            <a:r>
              <a:rPr lang="de-DE" dirty="0" err="1"/>
              <a:t>erosion</a:t>
            </a:r>
            <a:r>
              <a:rPr lang="de-DE" dirty="0"/>
              <a:t> </a:t>
            </a:r>
            <a:r>
              <a:rPr lang="de-DE" dirty="0" err="1"/>
              <a:t>of</a:t>
            </a:r>
            <a:r>
              <a:rPr lang="de-DE" dirty="0"/>
              <a:t> W </a:t>
            </a:r>
            <a:r>
              <a:rPr lang="de-DE" dirty="0" err="1"/>
              <a:t>components</a:t>
            </a:r>
            <a:r>
              <a:rPr lang="de-DE" dirty="0"/>
              <a:t> and </a:t>
            </a:r>
            <a:r>
              <a:rPr lang="de-DE" dirty="0" err="1"/>
              <a:t>formation</a:t>
            </a:r>
            <a:r>
              <a:rPr lang="de-DE" dirty="0"/>
              <a:t> </a:t>
            </a:r>
            <a:r>
              <a:rPr lang="de-DE" dirty="0" err="1"/>
              <a:t>of</a:t>
            </a:r>
            <a:r>
              <a:rPr lang="de-DE" dirty="0"/>
              <a:t> W- and B-</a:t>
            </a:r>
            <a:r>
              <a:rPr lang="de-DE" dirty="0" err="1"/>
              <a:t>containing</a:t>
            </a:r>
            <a:r>
              <a:rPr lang="de-DE" dirty="0"/>
              <a:t> </a:t>
            </a:r>
            <a:r>
              <a:rPr lang="de-DE" dirty="0" err="1"/>
              <a:t>co-deposited</a:t>
            </a:r>
            <a:r>
              <a:rPr lang="de-DE" dirty="0"/>
              <a:t> </a:t>
            </a:r>
            <a:r>
              <a:rPr lang="de-DE" dirty="0" err="1"/>
              <a:t>layers</a:t>
            </a:r>
            <a:r>
              <a:rPr lang="de-DE" dirty="0"/>
              <a:t> in </a:t>
            </a:r>
            <a:r>
              <a:rPr lang="de-DE" dirty="0" err="1"/>
              <a:t>tokamaks</a:t>
            </a:r>
            <a:r>
              <a:rPr lang="de-DE" dirty="0"/>
              <a:t> and </a:t>
            </a:r>
            <a:r>
              <a:rPr lang="de-DE" dirty="0" err="1"/>
              <a:t>stellarators</a:t>
            </a:r>
            <a:r>
              <a:rPr lang="de-DE" dirty="0"/>
              <a:t> </a:t>
            </a:r>
            <a:r>
              <a:rPr lang="de-DE" dirty="0" err="1"/>
              <a:t>under</a:t>
            </a:r>
            <a:r>
              <a:rPr lang="de-DE" dirty="0"/>
              <a:t> </a:t>
            </a:r>
            <a:r>
              <a:rPr lang="de-DE" dirty="0" err="1"/>
              <a:t>conditions</a:t>
            </a:r>
            <a:r>
              <a:rPr lang="de-DE" dirty="0"/>
              <a:t> relevant for </a:t>
            </a:r>
            <a:r>
              <a:rPr lang="de-DE" dirty="0" err="1"/>
              <a:t>future</a:t>
            </a:r>
            <a:r>
              <a:rPr lang="de-DE" dirty="0"/>
              <a:t> </a:t>
            </a:r>
            <a:r>
              <a:rPr lang="de-DE" dirty="0" err="1"/>
              <a:t>fusion</a:t>
            </a:r>
            <a:r>
              <a:rPr lang="de-DE" dirty="0"/>
              <a:t> </a:t>
            </a:r>
            <a:r>
              <a:rPr lang="de-DE" dirty="0" err="1"/>
              <a:t>reactors</a:t>
            </a:r>
            <a:endParaRPr lang="de-DE" dirty="0"/>
          </a:p>
          <a:p>
            <a:pPr marL="285750" indent="-285750" algn="l">
              <a:buFont typeface="Arial" panose="020B0604020202020204" pitchFamily="34" charset="0"/>
              <a:buChar char="•"/>
            </a:pPr>
            <a:r>
              <a:rPr lang="de-DE" dirty="0" err="1"/>
              <a:t>Identify</a:t>
            </a:r>
            <a:r>
              <a:rPr lang="de-DE" dirty="0"/>
              <a:t> material </a:t>
            </a:r>
            <a:r>
              <a:rPr lang="de-DE" dirty="0" err="1"/>
              <a:t>migration</a:t>
            </a:r>
            <a:r>
              <a:rPr lang="de-DE" dirty="0"/>
              <a:t> </a:t>
            </a:r>
            <a:r>
              <a:rPr lang="de-DE" dirty="0" err="1"/>
              <a:t>pathways</a:t>
            </a:r>
            <a:r>
              <a:rPr lang="de-DE" dirty="0"/>
              <a:t> for W and B </a:t>
            </a:r>
            <a:r>
              <a:rPr lang="de-DE" dirty="0" err="1"/>
              <a:t>with</a:t>
            </a:r>
            <a:r>
              <a:rPr lang="de-DE" dirty="0"/>
              <a:t> </a:t>
            </a:r>
            <a:r>
              <a:rPr lang="de-DE" dirty="0" err="1"/>
              <a:t>the</a:t>
            </a:r>
            <a:r>
              <a:rPr lang="de-DE" dirty="0"/>
              <a:t> </a:t>
            </a:r>
            <a:r>
              <a:rPr lang="de-DE" dirty="0" err="1"/>
              <a:t>focus</a:t>
            </a:r>
            <a:r>
              <a:rPr lang="de-DE" dirty="0"/>
              <a:t> on </a:t>
            </a:r>
            <a:r>
              <a:rPr lang="de-DE" dirty="0" err="1"/>
              <a:t>the</a:t>
            </a:r>
            <a:r>
              <a:rPr lang="de-DE" dirty="0"/>
              <a:t> </a:t>
            </a:r>
            <a:r>
              <a:rPr lang="de-DE" dirty="0" err="1"/>
              <a:t>main</a:t>
            </a:r>
            <a:r>
              <a:rPr lang="de-DE" dirty="0"/>
              <a:t> </a:t>
            </a:r>
            <a:r>
              <a:rPr lang="de-DE" dirty="0" err="1"/>
              <a:t>chamber</a:t>
            </a:r>
            <a:endParaRPr lang="de-DE" dirty="0"/>
          </a:p>
          <a:p>
            <a:pPr algn="l">
              <a:spcBef>
                <a:spcPts val="600"/>
              </a:spcBef>
            </a:pPr>
            <a:r>
              <a:rPr lang="de-DE" b="1" dirty="0" err="1">
                <a:solidFill>
                  <a:srgbClr val="0070C0"/>
                </a:solidFill>
              </a:rPr>
              <a:t>What</a:t>
            </a:r>
            <a:r>
              <a:rPr lang="de-DE" b="1" dirty="0">
                <a:solidFill>
                  <a:srgbClr val="0070C0"/>
                </a:solidFill>
              </a:rPr>
              <a:t> </a:t>
            </a:r>
            <a:r>
              <a:rPr lang="de-DE" b="1" dirty="0" err="1">
                <a:solidFill>
                  <a:srgbClr val="0070C0"/>
                </a:solidFill>
              </a:rPr>
              <a:t>shall</a:t>
            </a:r>
            <a:r>
              <a:rPr lang="de-DE" b="1" dirty="0">
                <a:solidFill>
                  <a:srgbClr val="0070C0"/>
                </a:solidFill>
              </a:rPr>
              <a:t> </a:t>
            </a:r>
            <a:r>
              <a:rPr lang="de-DE" b="1" dirty="0" err="1">
                <a:solidFill>
                  <a:srgbClr val="0070C0"/>
                </a:solidFill>
              </a:rPr>
              <a:t>be</a:t>
            </a:r>
            <a:r>
              <a:rPr lang="de-DE" b="1" dirty="0">
                <a:solidFill>
                  <a:srgbClr val="0070C0"/>
                </a:solidFill>
              </a:rPr>
              <a:t> </a:t>
            </a:r>
            <a:r>
              <a:rPr lang="de-DE" b="1" dirty="0" err="1">
                <a:solidFill>
                  <a:srgbClr val="0070C0"/>
                </a:solidFill>
              </a:rPr>
              <a:t>done</a:t>
            </a:r>
            <a:r>
              <a:rPr lang="de-DE" b="1" dirty="0">
                <a:solidFill>
                  <a:srgbClr val="0070C0"/>
                </a:solidFill>
              </a:rPr>
              <a:t>?</a:t>
            </a:r>
          </a:p>
          <a:p>
            <a:pPr marL="285750" indent="-285750" algn="l">
              <a:buFont typeface="Arial" panose="020B0604020202020204" pitchFamily="34" charset="0"/>
              <a:buChar char="•"/>
            </a:pPr>
            <a:r>
              <a:rPr lang="de-DE" dirty="0" err="1"/>
              <a:t>Procure</a:t>
            </a:r>
            <a:r>
              <a:rPr lang="de-DE" dirty="0"/>
              <a:t>/</a:t>
            </a:r>
            <a:r>
              <a:rPr lang="de-DE" dirty="0" err="1"/>
              <a:t>produce</a:t>
            </a:r>
            <a:r>
              <a:rPr lang="de-DE" dirty="0"/>
              <a:t> and </a:t>
            </a:r>
            <a:r>
              <a:rPr lang="de-DE" dirty="0" err="1"/>
              <a:t>pre-characterize</a:t>
            </a:r>
            <a:r>
              <a:rPr lang="de-DE" dirty="0"/>
              <a:t> </a:t>
            </a:r>
            <a:r>
              <a:rPr lang="de-DE" dirty="0" err="1"/>
              <a:t>specific</a:t>
            </a:r>
            <a:r>
              <a:rPr lang="de-DE" dirty="0"/>
              <a:t> </a:t>
            </a:r>
            <a:r>
              <a:rPr lang="de-DE" dirty="0" err="1"/>
              <a:t>marker</a:t>
            </a:r>
            <a:r>
              <a:rPr lang="de-DE" dirty="0"/>
              <a:t> </a:t>
            </a:r>
            <a:r>
              <a:rPr lang="de-DE" dirty="0" err="1"/>
              <a:t>samples</a:t>
            </a:r>
            <a:r>
              <a:rPr lang="de-DE" dirty="0"/>
              <a:t> for </a:t>
            </a:r>
            <a:r>
              <a:rPr lang="de-DE" dirty="0" err="1"/>
              <a:t>dedicated</a:t>
            </a:r>
            <a:r>
              <a:rPr lang="de-DE" dirty="0"/>
              <a:t> </a:t>
            </a:r>
            <a:r>
              <a:rPr lang="de-DE" dirty="0" err="1"/>
              <a:t>experiments</a:t>
            </a:r>
            <a:r>
              <a:rPr lang="de-DE" dirty="0"/>
              <a:t> in </a:t>
            </a:r>
            <a:r>
              <a:rPr lang="de-DE" dirty="0" err="1"/>
              <a:t>fusion</a:t>
            </a:r>
            <a:r>
              <a:rPr lang="de-DE" dirty="0"/>
              <a:t> </a:t>
            </a:r>
            <a:r>
              <a:rPr lang="de-DE" dirty="0" err="1"/>
              <a:t>facilities</a:t>
            </a:r>
            <a:r>
              <a:rPr lang="de-DE" dirty="0"/>
              <a:t> (AUG, WEST, W7-X) – </a:t>
            </a:r>
            <a:r>
              <a:rPr lang="de-DE" dirty="0" err="1"/>
              <a:t>reference</a:t>
            </a:r>
            <a:r>
              <a:rPr lang="de-DE" dirty="0"/>
              <a:t> </a:t>
            </a:r>
            <a:r>
              <a:rPr lang="de-DE" dirty="0" err="1"/>
              <a:t>coatings</a:t>
            </a:r>
            <a:r>
              <a:rPr lang="de-DE" dirty="0"/>
              <a:t> </a:t>
            </a:r>
            <a:r>
              <a:rPr lang="de-DE" dirty="0" err="1"/>
              <a:t>to</a:t>
            </a:r>
            <a:r>
              <a:rPr lang="de-DE" dirty="0"/>
              <a:t> </a:t>
            </a:r>
            <a:r>
              <a:rPr lang="de-DE" dirty="0" err="1"/>
              <a:t>be</a:t>
            </a:r>
            <a:r>
              <a:rPr lang="de-DE" dirty="0"/>
              <a:t> </a:t>
            </a:r>
            <a:r>
              <a:rPr lang="de-DE" dirty="0" err="1"/>
              <a:t>developed</a:t>
            </a:r>
            <a:r>
              <a:rPr lang="de-DE" dirty="0"/>
              <a:t> </a:t>
            </a:r>
            <a:r>
              <a:rPr lang="de-DE" dirty="0" err="1"/>
              <a:t>under</a:t>
            </a:r>
            <a:r>
              <a:rPr lang="de-DE" dirty="0"/>
              <a:t> SP B.4</a:t>
            </a:r>
          </a:p>
          <a:p>
            <a:pPr marL="285750" indent="-285750" algn="l">
              <a:buFont typeface="Arial" panose="020B0604020202020204" pitchFamily="34" charset="0"/>
              <a:buChar char="•"/>
            </a:pPr>
            <a:r>
              <a:rPr lang="de-DE" dirty="0"/>
              <a:t>Post </a:t>
            </a:r>
            <a:r>
              <a:rPr lang="de-DE" dirty="0" err="1"/>
              <a:t>exposure</a:t>
            </a:r>
            <a:r>
              <a:rPr lang="de-DE" dirty="0"/>
              <a:t> </a:t>
            </a:r>
            <a:r>
              <a:rPr lang="de-DE" dirty="0" err="1"/>
              <a:t>analyses</a:t>
            </a:r>
            <a:r>
              <a:rPr lang="de-DE" dirty="0"/>
              <a:t> </a:t>
            </a:r>
            <a:r>
              <a:rPr lang="de-DE" dirty="0" err="1"/>
              <a:t>of</a:t>
            </a:r>
            <a:r>
              <a:rPr lang="de-DE" dirty="0"/>
              <a:t> </a:t>
            </a:r>
            <a:r>
              <a:rPr lang="de-DE" dirty="0" err="1"/>
              <a:t>the</a:t>
            </a:r>
            <a:r>
              <a:rPr lang="de-DE" dirty="0"/>
              <a:t> </a:t>
            </a:r>
            <a:r>
              <a:rPr lang="de-DE" dirty="0" err="1"/>
              <a:t>exposed</a:t>
            </a:r>
            <a:r>
              <a:rPr lang="de-DE" dirty="0"/>
              <a:t> </a:t>
            </a:r>
            <a:r>
              <a:rPr lang="de-DE" dirty="0" err="1"/>
              <a:t>samples</a:t>
            </a:r>
            <a:r>
              <a:rPr lang="de-DE" dirty="0"/>
              <a:t> after </a:t>
            </a:r>
            <a:r>
              <a:rPr lang="de-DE" dirty="0" err="1"/>
              <a:t>experiments</a:t>
            </a:r>
            <a:r>
              <a:rPr lang="de-DE" dirty="0"/>
              <a:t> </a:t>
            </a:r>
            <a:r>
              <a:rPr lang="de-DE" dirty="0" err="1"/>
              <a:t>or</a:t>
            </a:r>
            <a:r>
              <a:rPr lang="de-DE" dirty="0"/>
              <a:t> experimental </a:t>
            </a:r>
            <a:r>
              <a:rPr lang="de-DE" dirty="0" err="1"/>
              <a:t>campaigns</a:t>
            </a:r>
            <a:r>
              <a:rPr lang="de-DE" dirty="0"/>
              <a:t> (</a:t>
            </a:r>
            <a:r>
              <a:rPr lang="de-DE" dirty="0" err="1"/>
              <a:t>long</a:t>
            </a:r>
            <a:r>
              <a:rPr lang="de-DE" dirty="0"/>
              <a:t>-term </a:t>
            </a:r>
            <a:r>
              <a:rPr lang="de-DE" dirty="0" err="1"/>
              <a:t>samples</a:t>
            </a:r>
            <a:r>
              <a:rPr lang="de-DE" dirty="0"/>
              <a:t>) – </a:t>
            </a:r>
            <a:r>
              <a:rPr lang="de-DE" dirty="0" err="1"/>
              <a:t>data</a:t>
            </a:r>
            <a:r>
              <a:rPr lang="de-DE" dirty="0"/>
              <a:t> for </a:t>
            </a:r>
            <a:r>
              <a:rPr lang="de-DE" dirty="0" err="1"/>
              <a:t>modelling</a:t>
            </a:r>
            <a:r>
              <a:rPr lang="de-DE" dirty="0"/>
              <a:t> </a:t>
            </a:r>
            <a:r>
              <a:rPr lang="de-DE" dirty="0" err="1"/>
              <a:t>under</a:t>
            </a:r>
            <a:r>
              <a:rPr lang="de-DE" dirty="0"/>
              <a:t> SP D, </a:t>
            </a:r>
            <a:r>
              <a:rPr lang="de-DE" dirty="0" err="1"/>
              <a:t>part</a:t>
            </a:r>
            <a:r>
              <a:rPr lang="de-DE" dirty="0"/>
              <a:t> </a:t>
            </a:r>
            <a:r>
              <a:rPr lang="de-DE" dirty="0" err="1"/>
              <a:t>of</a:t>
            </a:r>
            <a:r>
              <a:rPr lang="de-DE" dirty="0"/>
              <a:t> </a:t>
            </a:r>
            <a:r>
              <a:rPr lang="de-DE" dirty="0" err="1"/>
              <a:t>the</a:t>
            </a:r>
            <a:r>
              <a:rPr lang="de-DE" dirty="0"/>
              <a:t> </a:t>
            </a:r>
            <a:r>
              <a:rPr lang="de-DE" dirty="0" err="1"/>
              <a:t>analyses</a:t>
            </a:r>
            <a:r>
              <a:rPr lang="de-DE" dirty="0"/>
              <a:t> </a:t>
            </a:r>
            <a:r>
              <a:rPr lang="de-DE" dirty="0" err="1"/>
              <a:t>under</a:t>
            </a:r>
            <a:r>
              <a:rPr lang="de-DE" dirty="0"/>
              <a:t> SP B.3</a:t>
            </a:r>
          </a:p>
          <a:p>
            <a:pPr marL="285750" indent="-285750" algn="l">
              <a:buFont typeface="Arial" panose="020B0604020202020204" pitchFamily="34" charset="0"/>
              <a:buChar char="•"/>
            </a:pPr>
            <a:r>
              <a:rPr lang="de-DE" dirty="0"/>
              <a:t>Analyse </a:t>
            </a:r>
            <a:r>
              <a:rPr lang="de-DE" dirty="0" err="1"/>
              <a:t>deposition</a:t>
            </a:r>
            <a:r>
              <a:rPr lang="de-DE" dirty="0"/>
              <a:t> </a:t>
            </a:r>
            <a:r>
              <a:rPr lang="de-DE" dirty="0" err="1"/>
              <a:t>of</a:t>
            </a:r>
            <a:r>
              <a:rPr lang="de-DE" dirty="0"/>
              <a:t> B on </a:t>
            </a:r>
            <a:r>
              <a:rPr lang="de-DE" dirty="0" err="1"/>
              <a:t>samples</a:t>
            </a:r>
            <a:r>
              <a:rPr lang="de-DE" dirty="0"/>
              <a:t> </a:t>
            </a:r>
            <a:r>
              <a:rPr lang="de-DE" dirty="0" err="1"/>
              <a:t>exposed</a:t>
            </a:r>
            <a:r>
              <a:rPr lang="de-DE" dirty="0"/>
              <a:t> </a:t>
            </a:r>
            <a:r>
              <a:rPr lang="de-DE" dirty="0" err="1"/>
              <a:t>during</a:t>
            </a:r>
            <a:r>
              <a:rPr lang="de-DE" dirty="0"/>
              <a:t> </a:t>
            </a:r>
            <a:r>
              <a:rPr lang="de-DE" dirty="0" err="1"/>
              <a:t>boronizations</a:t>
            </a:r>
            <a:endParaRPr lang="de-DE" dirty="0"/>
          </a:p>
          <a:p>
            <a:pPr algn="l">
              <a:spcBef>
                <a:spcPts val="600"/>
              </a:spcBef>
            </a:pPr>
            <a:r>
              <a:rPr lang="de-DE" b="1" dirty="0">
                <a:solidFill>
                  <a:srgbClr val="0070C0"/>
                </a:solidFill>
              </a:rPr>
              <a:t>Main Goals</a:t>
            </a:r>
          </a:p>
          <a:p>
            <a:pPr marL="285750" indent="-285750" algn="l">
              <a:buFont typeface="Arial" panose="020B0604020202020204" pitchFamily="34" charset="0"/>
              <a:buChar char="•"/>
            </a:pPr>
            <a:r>
              <a:rPr lang="de-DE" dirty="0" err="1"/>
              <a:t>Gross</a:t>
            </a:r>
            <a:r>
              <a:rPr lang="de-DE" dirty="0"/>
              <a:t> and </a:t>
            </a:r>
            <a:r>
              <a:rPr lang="de-DE" dirty="0" err="1"/>
              <a:t>net</a:t>
            </a:r>
            <a:r>
              <a:rPr lang="de-DE" dirty="0"/>
              <a:t> </a:t>
            </a:r>
            <a:r>
              <a:rPr lang="de-DE" dirty="0" err="1"/>
              <a:t>erosion</a:t>
            </a:r>
            <a:r>
              <a:rPr lang="de-DE" dirty="0"/>
              <a:t> </a:t>
            </a:r>
            <a:r>
              <a:rPr lang="de-DE" dirty="0" err="1"/>
              <a:t>profiles</a:t>
            </a:r>
            <a:r>
              <a:rPr lang="de-DE" dirty="0"/>
              <a:t> for </a:t>
            </a:r>
            <a:r>
              <a:rPr lang="de-DE" dirty="0" err="1"/>
              <a:t>the</a:t>
            </a:r>
            <a:r>
              <a:rPr lang="de-DE" dirty="0"/>
              <a:t> </a:t>
            </a:r>
            <a:r>
              <a:rPr lang="de-DE" dirty="0" err="1"/>
              <a:t>exposed</a:t>
            </a:r>
            <a:r>
              <a:rPr lang="de-DE" dirty="0"/>
              <a:t> B- and W-</a:t>
            </a:r>
            <a:r>
              <a:rPr lang="de-DE" dirty="0" err="1"/>
              <a:t>based</a:t>
            </a:r>
            <a:r>
              <a:rPr lang="de-DE" dirty="0"/>
              <a:t> </a:t>
            </a:r>
            <a:r>
              <a:rPr lang="de-DE" dirty="0" err="1"/>
              <a:t>samples</a:t>
            </a:r>
            <a:r>
              <a:rPr lang="de-DE" dirty="0"/>
              <a:t> – </a:t>
            </a:r>
            <a:r>
              <a:rPr lang="de-DE" dirty="0" err="1"/>
              <a:t>comparison</a:t>
            </a:r>
            <a:r>
              <a:rPr lang="de-DE" dirty="0"/>
              <a:t> </a:t>
            </a:r>
            <a:r>
              <a:rPr lang="de-DE" dirty="0" err="1"/>
              <a:t>against</a:t>
            </a:r>
            <a:r>
              <a:rPr lang="de-DE" dirty="0"/>
              <a:t> SP B.1 </a:t>
            </a:r>
            <a:r>
              <a:rPr lang="de-DE" dirty="0" err="1"/>
              <a:t>data</a:t>
            </a:r>
            <a:endParaRPr lang="de-DE" dirty="0"/>
          </a:p>
          <a:p>
            <a:pPr marL="285750" indent="-285750" algn="l">
              <a:buFont typeface="Arial" panose="020B0604020202020204" pitchFamily="34" charset="0"/>
              <a:buChar char="•"/>
            </a:pPr>
            <a:r>
              <a:rPr lang="de-DE" dirty="0" err="1"/>
              <a:t>Roles</a:t>
            </a:r>
            <a:r>
              <a:rPr lang="de-DE" dirty="0"/>
              <a:t> </a:t>
            </a:r>
            <a:r>
              <a:rPr lang="de-DE" dirty="0" err="1"/>
              <a:t>of</a:t>
            </a:r>
            <a:r>
              <a:rPr lang="de-DE" dirty="0"/>
              <a:t> different </a:t>
            </a:r>
            <a:r>
              <a:rPr lang="de-DE" dirty="0" err="1"/>
              <a:t>mechanisms</a:t>
            </a:r>
            <a:r>
              <a:rPr lang="de-DE" dirty="0"/>
              <a:t> in </a:t>
            </a:r>
            <a:r>
              <a:rPr lang="de-DE" dirty="0" err="1"/>
              <a:t>eroding</a:t>
            </a:r>
            <a:r>
              <a:rPr lang="de-DE" dirty="0"/>
              <a:t> W in </a:t>
            </a:r>
            <a:r>
              <a:rPr lang="de-DE" dirty="0" err="1"/>
              <a:t>the</a:t>
            </a:r>
            <a:r>
              <a:rPr lang="de-DE" dirty="0"/>
              <a:t> </a:t>
            </a:r>
            <a:r>
              <a:rPr lang="de-DE" dirty="0" err="1"/>
              <a:t>main</a:t>
            </a:r>
            <a:r>
              <a:rPr lang="de-DE" dirty="0"/>
              <a:t> </a:t>
            </a:r>
            <a:r>
              <a:rPr lang="de-DE" dirty="0" err="1"/>
              <a:t>chamber</a:t>
            </a:r>
            <a:r>
              <a:rPr lang="de-DE" dirty="0"/>
              <a:t> – </a:t>
            </a:r>
            <a:r>
              <a:rPr lang="de-DE" dirty="0" err="1"/>
              <a:t>including</a:t>
            </a:r>
            <a:r>
              <a:rPr lang="de-DE" dirty="0"/>
              <a:t> remote </a:t>
            </a:r>
            <a:r>
              <a:rPr lang="de-DE" dirty="0" err="1"/>
              <a:t>areas</a:t>
            </a:r>
            <a:r>
              <a:rPr lang="de-DE" dirty="0"/>
              <a:t> and CX </a:t>
            </a:r>
            <a:r>
              <a:rPr lang="de-DE" dirty="0" err="1"/>
              <a:t>neutrals</a:t>
            </a:r>
            <a:endParaRPr lang="de-DE" dirty="0"/>
          </a:p>
          <a:p>
            <a:pPr marL="285750" indent="-285750" algn="l">
              <a:buFont typeface="Arial" panose="020B0604020202020204" pitchFamily="34" charset="0"/>
              <a:buChar char="•"/>
            </a:pPr>
            <a:r>
              <a:rPr lang="de-DE" dirty="0" err="1"/>
              <a:t>Effect</a:t>
            </a:r>
            <a:r>
              <a:rPr lang="de-DE" dirty="0"/>
              <a:t> </a:t>
            </a:r>
            <a:r>
              <a:rPr lang="de-DE" dirty="0" err="1"/>
              <a:t>of</a:t>
            </a:r>
            <a:r>
              <a:rPr lang="de-DE" dirty="0"/>
              <a:t> </a:t>
            </a:r>
            <a:r>
              <a:rPr lang="de-DE" dirty="0" err="1"/>
              <a:t>boronization</a:t>
            </a:r>
            <a:r>
              <a:rPr lang="de-DE" dirty="0"/>
              <a:t> </a:t>
            </a:r>
            <a:r>
              <a:rPr lang="de-DE" dirty="0" err="1"/>
              <a:t>procedures</a:t>
            </a:r>
            <a:r>
              <a:rPr lang="de-DE" dirty="0"/>
              <a:t> on material </a:t>
            </a:r>
            <a:r>
              <a:rPr lang="de-DE" dirty="0" err="1"/>
              <a:t>migration</a:t>
            </a:r>
            <a:r>
              <a:rPr lang="de-DE" dirty="0"/>
              <a:t> and </a:t>
            </a:r>
            <a:r>
              <a:rPr lang="de-DE" dirty="0" err="1"/>
              <a:t>deposition</a:t>
            </a:r>
            <a:r>
              <a:rPr lang="de-DE" dirty="0"/>
              <a:t> </a:t>
            </a:r>
            <a:r>
              <a:rPr lang="de-DE" dirty="0" err="1"/>
              <a:t>patterns</a:t>
            </a:r>
            <a:endParaRPr lang="de-DE" dirty="0"/>
          </a:p>
        </p:txBody>
      </p:sp>
      <p:sp>
        <p:nvSpPr>
          <p:cNvPr id="3" name="Textfeld 2">
            <a:extLst>
              <a:ext uri="{FF2B5EF4-FFF2-40B4-BE49-F238E27FC236}">
                <a16:creationId xmlns:a16="http://schemas.microsoft.com/office/drawing/2014/main" id="{6DE7C160-BFF4-9BA8-AA67-2AEFC2F99F2A}"/>
              </a:ext>
            </a:extLst>
          </p:cNvPr>
          <p:cNvSpPr txBox="1"/>
          <p:nvPr/>
        </p:nvSpPr>
        <p:spPr>
          <a:xfrm>
            <a:off x="5304876" y="5768602"/>
            <a:ext cx="6887124" cy="707886"/>
          </a:xfrm>
          <a:prstGeom prst="rect">
            <a:avLst/>
          </a:prstGeom>
          <a:noFill/>
        </p:spPr>
        <p:txBody>
          <a:bodyPr wrap="square" rtlCol="0">
            <a:spAutoFit/>
          </a:bodyPr>
          <a:lstStyle/>
          <a:p>
            <a:pPr algn="l"/>
            <a:r>
              <a:rPr lang="de-DE" sz="2000" b="1" dirty="0"/>
              <a:t>Special </a:t>
            </a:r>
            <a:r>
              <a:rPr lang="de-DE" sz="2000" b="1" dirty="0" err="1"/>
              <a:t>resources</a:t>
            </a:r>
            <a:r>
              <a:rPr lang="de-DE" sz="2000" b="1" dirty="0"/>
              <a:t>: </a:t>
            </a:r>
            <a:r>
              <a:rPr lang="de-DE" sz="1600" b="1" dirty="0" err="1"/>
              <a:t>usage</a:t>
            </a:r>
            <a:r>
              <a:rPr lang="de-DE" sz="1600" b="1" dirty="0"/>
              <a:t> </a:t>
            </a:r>
            <a:r>
              <a:rPr lang="de-DE" sz="1600" b="1" dirty="0" err="1"/>
              <a:t>of</a:t>
            </a:r>
            <a:r>
              <a:rPr lang="de-DE" sz="1600" b="1" dirty="0"/>
              <a:t> </a:t>
            </a:r>
            <a:r>
              <a:rPr lang="de-DE" sz="1600" b="1" dirty="0" err="1"/>
              <a:t>accelerator</a:t>
            </a:r>
            <a:r>
              <a:rPr lang="de-DE" sz="1600" b="1" dirty="0"/>
              <a:t> and SEM </a:t>
            </a:r>
            <a:r>
              <a:rPr lang="de-DE" sz="1600" b="1" dirty="0" err="1"/>
              <a:t>facilities</a:t>
            </a:r>
            <a:endParaRPr lang="de-DE" sz="1600" b="1" dirty="0"/>
          </a:p>
          <a:p>
            <a:pPr algn="l"/>
            <a:r>
              <a:rPr lang="de-DE" sz="2000" b="1" dirty="0"/>
              <a:t>WP </a:t>
            </a:r>
            <a:r>
              <a:rPr lang="de-DE" sz="2000" b="1" dirty="0" err="1"/>
              <a:t>collaboration</a:t>
            </a:r>
            <a:r>
              <a:rPr lang="de-DE" sz="2000" b="1" dirty="0"/>
              <a:t>: </a:t>
            </a:r>
            <a:r>
              <a:rPr lang="de-DE" sz="1600" b="1" dirty="0"/>
              <a:t>WPTE, WPW7X</a:t>
            </a:r>
          </a:p>
        </p:txBody>
      </p:sp>
      <p:sp>
        <p:nvSpPr>
          <p:cNvPr id="11" name="Textfeld 10">
            <a:extLst>
              <a:ext uri="{FF2B5EF4-FFF2-40B4-BE49-F238E27FC236}">
                <a16:creationId xmlns:a16="http://schemas.microsoft.com/office/drawing/2014/main" id="{5B372F3A-D41D-0E2D-E9E5-723D619C6538}"/>
              </a:ext>
            </a:extLst>
          </p:cNvPr>
          <p:cNvSpPr txBox="1"/>
          <p:nvPr/>
        </p:nvSpPr>
        <p:spPr>
          <a:xfrm>
            <a:off x="0" y="5792601"/>
            <a:ext cx="3610604" cy="707886"/>
          </a:xfrm>
          <a:prstGeom prst="rect">
            <a:avLst/>
          </a:prstGeom>
          <a:noFill/>
        </p:spPr>
        <p:txBody>
          <a:bodyPr wrap="none" rtlCol="0">
            <a:spAutoFit/>
          </a:bodyPr>
          <a:lstStyle/>
          <a:p>
            <a:pPr algn="l"/>
            <a:r>
              <a:rPr lang="de-DE" sz="2000" b="1" dirty="0" err="1"/>
              <a:t>Involved</a:t>
            </a:r>
            <a:r>
              <a:rPr lang="de-DE" sz="2000" b="1" dirty="0"/>
              <a:t> RU: </a:t>
            </a:r>
            <a:r>
              <a:rPr lang="de-DE" sz="1600" b="1" dirty="0"/>
              <a:t>CEA, MPG, RBI, FZJ, VTT</a:t>
            </a:r>
          </a:p>
          <a:p>
            <a:pPr algn="l"/>
            <a:r>
              <a:rPr lang="de-DE" sz="2000" b="1" dirty="0"/>
              <a:t>Status: </a:t>
            </a:r>
            <a:r>
              <a:rPr lang="de-DE" sz="1600" b="1" dirty="0" err="1"/>
              <a:t>continuation</a:t>
            </a:r>
            <a:r>
              <a:rPr lang="de-DE" sz="1600" b="1" dirty="0"/>
              <a:t> </a:t>
            </a:r>
            <a:r>
              <a:rPr lang="de-DE" sz="1600" b="1" dirty="0" err="1"/>
              <a:t>from</a:t>
            </a:r>
            <a:r>
              <a:rPr lang="de-DE" sz="1600" b="1" dirty="0"/>
              <a:t> 2024</a:t>
            </a:r>
          </a:p>
        </p:txBody>
      </p:sp>
    </p:spTree>
    <p:extLst>
      <p:ext uri="{BB962C8B-B14F-4D97-AF65-F5344CB8AC3E}">
        <p14:creationId xmlns:p14="http://schemas.microsoft.com/office/powerpoint/2010/main" val="4008495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5B363D-94C3-2BFD-C44F-BDB4C94B0BBC}"/>
              </a:ext>
            </a:extLst>
          </p:cNvPr>
          <p:cNvSpPr>
            <a:spLocks noGrp="1"/>
          </p:cNvSpPr>
          <p:nvPr>
            <p:ph type="title"/>
          </p:nvPr>
        </p:nvSpPr>
        <p:spPr/>
        <p:txBody>
          <a:bodyPr/>
          <a:lstStyle/>
          <a:p>
            <a:r>
              <a:rPr lang="de-DE" dirty="0"/>
              <a:t>First JET-LIBS </a:t>
            </a:r>
            <a:r>
              <a:rPr lang="de-DE" dirty="0" err="1"/>
              <a:t>data</a:t>
            </a:r>
            <a:r>
              <a:rPr lang="de-DE" dirty="0"/>
              <a:t> on RH (</a:t>
            </a:r>
            <a:r>
              <a:rPr lang="de-DE" dirty="0" err="1"/>
              <a:t>October</a:t>
            </a:r>
            <a:r>
              <a:rPr lang="de-DE" dirty="0"/>
              <a:t> 2024!)</a:t>
            </a:r>
          </a:p>
        </p:txBody>
      </p:sp>
      <p:sp>
        <p:nvSpPr>
          <p:cNvPr id="4" name="Foliennummernplatzhalter 3">
            <a:extLst>
              <a:ext uri="{FF2B5EF4-FFF2-40B4-BE49-F238E27FC236}">
                <a16:creationId xmlns:a16="http://schemas.microsoft.com/office/drawing/2014/main" id="{F7CA230B-4CFA-C0A1-F84E-F3515A064E26}"/>
              </a:ext>
            </a:extLst>
          </p:cNvPr>
          <p:cNvSpPr>
            <a:spLocks noGrp="1"/>
          </p:cNvSpPr>
          <p:nvPr>
            <p:ph type="sldNum" sz="quarter" idx="12"/>
          </p:nvPr>
        </p:nvSpPr>
        <p:spPr/>
        <p:txBody>
          <a:bodyPr/>
          <a:lstStyle/>
          <a:p>
            <a:fld id="{6A6D9FA1-99C7-4910-8E32-B85D378B0060}" type="slidenum">
              <a:rPr lang="en-GB" smtClean="0">
                <a:solidFill>
                  <a:prstClr val="white"/>
                </a:solidFill>
              </a:rPr>
              <a:pPr/>
              <a:t>3</a:t>
            </a:fld>
            <a:endParaRPr lang="en-GB" dirty="0">
              <a:solidFill>
                <a:prstClr val="white"/>
              </a:solidFill>
            </a:endParaRPr>
          </a:p>
        </p:txBody>
      </p:sp>
      <p:sp>
        <p:nvSpPr>
          <p:cNvPr id="5" name="Fußzeilenplatzhalter 4">
            <a:extLst>
              <a:ext uri="{FF2B5EF4-FFF2-40B4-BE49-F238E27FC236}">
                <a16:creationId xmlns:a16="http://schemas.microsoft.com/office/drawing/2014/main" id="{A5F96485-7558-54ED-FAE6-439089AD9465}"/>
              </a:ext>
            </a:extLst>
          </p:cNvPr>
          <p:cNvSpPr>
            <a:spLocks noGrp="1"/>
          </p:cNvSpPr>
          <p:nvPr>
            <p:ph type="ftr" sz="quarter" idx="11"/>
          </p:nvPr>
        </p:nvSpPr>
        <p:spPr/>
        <p:txBody>
          <a:bodyPr/>
          <a:lstStyle/>
          <a:p>
            <a:r>
              <a:rPr lang="en-GB">
                <a:solidFill>
                  <a:prstClr val="white"/>
                </a:solidFill>
              </a:rPr>
              <a:t>Sebastijan Brezinsek| AWP 2025 Planning Meeting |Garching | October 2024</a:t>
            </a:r>
            <a:endParaRPr lang="en-GB" dirty="0">
              <a:solidFill>
                <a:prstClr val="white"/>
              </a:solidFill>
            </a:endParaRPr>
          </a:p>
        </p:txBody>
      </p:sp>
      <p:pic>
        <p:nvPicPr>
          <p:cNvPr id="7" name="Grafik 6">
            <a:extLst>
              <a:ext uri="{FF2B5EF4-FFF2-40B4-BE49-F238E27FC236}">
                <a16:creationId xmlns:a16="http://schemas.microsoft.com/office/drawing/2014/main" id="{8679FD2A-5974-9F41-69F3-E9D80A719B2C}"/>
              </a:ext>
            </a:extLst>
          </p:cNvPr>
          <p:cNvPicPr>
            <a:picLocks noChangeAspect="1"/>
          </p:cNvPicPr>
          <p:nvPr/>
        </p:nvPicPr>
        <p:blipFill>
          <a:blip r:embed="rId2"/>
          <a:stretch>
            <a:fillRect/>
          </a:stretch>
        </p:blipFill>
        <p:spPr>
          <a:xfrm>
            <a:off x="8127908" y="1202165"/>
            <a:ext cx="3553504" cy="2375164"/>
          </a:xfrm>
          <a:prstGeom prst="rect">
            <a:avLst/>
          </a:prstGeom>
        </p:spPr>
      </p:pic>
      <p:pic>
        <p:nvPicPr>
          <p:cNvPr id="9" name="Grafik 8">
            <a:extLst>
              <a:ext uri="{FF2B5EF4-FFF2-40B4-BE49-F238E27FC236}">
                <a16:creationId xmlns:a16="http://schemas.microsoft.com/office/drawing/2014/main" id="{05C3D41C-F33B-1BA2-BC6A-12745B1B2092}"/>
              </a:ext>
            </a:extLst>
          </p:cNvPr>
          <p:cNvPicPr>
            <a:picLocks noChangeAspect="1"/>
          </p:cNvPicPr>
          <p:nvPr/>
        </p:nvPicPr>
        <p:blipFill>
          <a:blip r:embed="rId3"/>
          <a:stretch>
            <a:fillRect/>
          </a:stretch>
        </p:blipFill>
        <p:spPr>
          <a:xfrm>
            <a:off x="8320338" y="3915881"/>
            <a:ext cx="3477375" cy="2406697"/>
          </a:xfrm>
          <a:prstGeom prst="rect">
            <a:avLst/>
          </a:prstGeom>
        </p:spPr>
      </p:pic>
      <p:sp>
        <p:nvSpPr>
          <p:cNvPr id="10" name="Textfeld 9">
            <a:extLst>
              <a:ext uri="{FF2B5EF4-FFF2-40B4-BE49-F238E27FC236}">
                <a16:creationId xmlns:a16="http://schemas.microsoft.com/office/drawing/2014/main" id="{21A17059-8F40-7F80-FAFD-622472306011}"/>
              </a:ext>
            </a:extLst>
          </p:cNvPr>
          <p:cNvSpPr txBox="1"/>
          <p:nvPr/>
        </p:nvSpPr>
        <p:spPr>
          <a:xfrm>
            <a:off x="8480036" y="3529185"/>
            <a:ext cx="3416000" cy="369332"/>
          </a:xfrm>
          <a:prstGeom prst="rect">
            <a:avLst/>
          </a:prstGeom>
          <a:noFill/>
        </p:spPr>
        <p:txBody>
          <a:bodyPr wrap="none" rtlCol="0">
            <a:spAutoFit/>
          </a:bodyPr>
          <a:lstStyle/>
          <a:p>
            <a:pPr algn="l"/>
            <a:r>
              <a:rPr lang="de-DE" b="1" dirty="0"/>
              <a:t>Bulk-W </a:t>
            </a:r>
            <a:r>
              <a:rPr lang="de-DE" b="1" dirty="0" err="1"/>
              <a:t>part</a:t>
            </a:r>
            <a:r>
              <a:rPr lang="de-DE" b="1" dirty="0"/>
              <a:t> </a:t>
            </a:r>
            <a:r>
              <a:rPr lang="de-DE" b="1" dirty="0" err="1"/>
              <a:t>without</a:t>
            </a:r>
            <a:r>
              <a:rPr lang="de-DE" b="1" dirty="0"/>
              <a:t> Be </a:t>
            </a:r>
            <a:r>
              <a:rPr lang="de-DE" b="1" dirty="0" err="1"/>
              <a:t>coverage</a:t>
            </a:r>
            <a:r>
              <a:rPr lang="de-DE" b="1" dirty="0"/>
              <a:t>:</a:t>
            </a:r>
          </a:p>
        </p:txBody>
      </p:sp>
      <p:sp>
        <p:nvSpPr>
          <p:cNvPr id="11" name="Textfeld 10">
            <a:extLst>
              <a:ext uri="{FF2B5EF4-FFF2-40B4-BE49-F238E27FC236}">
                <a16:creationId xmlns:a16="http://schemas.microsoft.com/office/drawing/2014/main" id="{9BF8D47F-D7F1-3953-FC9D-B1BE69AD4DC2}"/>
              </a:ext>
            </a:extLst>
          </p:cNvPr>
          <p:cNvSpPr txBox="1"/>
          <p:nvPr/>
        </p:nvSpPr>
        <p:spPr>
          <a:xfrm>
            <a:off x="7858304" y="685167"/>
            <a:ext cx="4268091" cy="400110"/>
          </a:xfrm>
          <a:prstGeom prst="rect">
            <a:avLst/>
          </a:prstGeom>
          <a:noFill/>
        </p:spPr>
        <p:txBody>
          <a:bodyPr wrap="none" rtlCol="0">
            <a:spAutoFit/>
          </a:bodyPr>
          <a:lstStyle/>
          <a:p>
            <a:pPr algn="l"/>
            <a:r>
              <a:rPr lang="de-DE" sz="2000" b="1" dirty="0"/>
              <a:t>W </a:t>
            </a:r>
            <a:r>
              <a:rPr lang="de-DE" sz="2000" b="1" dirty="0" err="1"/>
              <a:t>is</a:t>
            </a:r>
            <a:r>
              <a:rPr lang="de-DE" sz="2000" b="1" dirty="0"/>
              <a:t> prominent, </a:t>
            </a:r>
            <a:r>
              <a:rPr lang="de-DE" sz="2000" b="1" dirty="0" err="1"/>
              <a:t>little</a:t>
            </a:r>
            <a:r>
              <a:rPr lang="de-DE" sz="2000" b="1" dirty="0"/>
              <a:t> D / T </a:t>
            </a:r>
            <a:r>
              <a:rPr lang="de-DE" sz="2000" b="1" dirty="0" err="1"/>
              <a:t>below</a:t>
            </a:r>
            <a:r>
              <a:rPr lang="de-DE" sz="2000" b="1" dirty="0"/>
              <a:t> </a:t>
            </a:r>
            <a:r>
              <a:rPr lang="de-DE" sz="2000" b="1" dirty="0" err="1"/>
              <a:t>limit</a:t>
            </a:r>
            <a:endParaRPr lang="de-DE" sz="2000" b="1" dirty="0"/>
          </a:p>
        </p:txBody>
      </p:sp>
      <p:pic>
        <p:nvPicPr>
          <p:cNvPr id="13" name="Grafik 12">
            <a:extLst>
              <a:ext uri="{FF2B5EF4-FFF2-40B4-BE49-F238E27FC236}">
                <a16:creationId xmlns:a16="http://schemas.microsoft.com/office/drawing/2014/main" id="{1A5EF3DF-4A2D-27ED-815A-54F8FEEB318E}"/>
              </a:ext>
            </a:extLst>
          </p:cNvPr>
          <p:cNvPicPr>
            <a:picLocks noChangeAspect="1"/>
          </p:cNvPicPr>
          <p:nvPr/>
        </p:nvPicPr>
        <p:blipFill>
          <a:blip r:embed="rId4"/>
          <a:stretch>
            <a:fillRect/>
          </a:stretch>
        </p:blipFill>
        <p:spPr>
          <a:xfrm>
            <a:off x="295964" y="1244909"/>
            <a:ext cx="3553504" cy="2358276"/>
          </a:xfrm>
          <a:prstGeom prst="rect">
            <a:avLst/>
          </a:prstGeom>
        </p:spPr>
      </p:pic>
      <p:pic>
        <p:nvPicPr>
          <p:cNvPr id="15" name="Grafik 14">
            <a:extLst>
              <a:ext uri="{FF2B5EF4-FFF2-40B4-BE49-F238E27FC236}">
                <a16:creationId xmlns:a16="http://schemas.microsoft.com/office/drawing/2014/main" id="{A4312199-7F2B-DCCD-D733-BD85F631D6FE}"/>
              </a:ext>
            </a:extLst>
          </p:cNvPr>
          <p:cNvPicPr>
            <a:picLocks noChangeAspect="1"/>
          </p:cNvPicPr>
          <p:nvPr/>
        </p:nvPicPr>
        <p:blipFill>
          <a:blip r:embed="rId5"/>
          <a:stretch>
            <a:fillRect/>
          </a:stretch>
        </p:blipFill>
        <p:spPr>
          <a:xfrm>
            <a:off x="404687" y="4028677"/>
            <a:ext cx="3336058" cy="2234746"/>
          </a:xfrm>
          <a:prstGeom prst="rect">
            <a:avLst/>
          </a:prstGeom>
        </p:spPr>
      </p:pic>
      <p:sp>
        <p:nvSpPr>
          <p:cNvPr id="16" name="Textfeld 15">
            <a:extLst>
              <a:ext uri="{FF2B5EF4-FFF2-40B4-BE49-F238E27FC236}">
                <a16:creationId xmlns:a16="http://schemas.microsoft.com/office/drawing/2014/main" id="{345BD479-3D11-B49F-BFA6-BEEB3FDA9536}"/>
              </a:ext>
            </a:extLst>
          </p:cNvPr>
          <p:cNvSpPr txBox="1"/>
          <p:nvPr/>
        </p:nvSpPr>
        <p:spPr>
          <a:xfrm>
            <a:off x="433468" y="3609076"/>
            <a:ext cx="2920992" cy="369332"/>
          </a:xfrm>
          <a:prstGeom prst="rect">
            <a:avLst/>
          </a:prstGeom>
          <a:solidFill>
            <a:schemeClr val="bg1"/>
          </a:solidFill>
        </p:spPr>
        <p:txBody>
          <a:bodyPr wrap="none" rtlCol="0">
            <a:spAutoFit/>
          </a:bodyPr>
          <a:lstStyle/>
          <a:p>
            <a:pPr algn="l"/>
            <a:r>
              <a:rPr lang="de-DE" b="1" dirty="0"/>
              <a:t>Bulk-Be </a:t>
            </a:r>
            <a:r>
              <a:rPr lang="de-DE" b="1" dirty="0" err="1"/>
              <a:t>part</a:t>
            </a:r>
            <a:r>
              <a:rPr lang="de-DE" b="1" dirty="0"/>
              <a:t> with Be </a:t>
            </a:r>
            <a:r>
              <a:rPr lang="de-DE" b="1" dirty="0" err="1"/>
              <a:t>deposit</a:t>
            </a:r>
            <a:endParaRPr lang="de-DE" b="1" dirty="0"/>
          </a:p>
        </p:txBody>
      </p:sp>
      <p:sp>
        <p:nvSpPr>
          <p:cNvPr id="17" name="Textfeld 16">
            <a:extLst>
              <a:ext uri="{FF2B5EF4-FFF2-40B4-BE49-F238E27FC236}">
                <a16:creationId xmlns:a16="http://schemas.microsoft.com/office/drawing/2014/main" id="{A3ADC48A-5057-76F9-5C88-5DAC26DFC0BE}"/>
              </a:ext>
            </a:extLst>
          </p:cNvPr>
          <p:cNvSpPr txBox="1"/>
          <p:nvPr/>
        </p:nvSpPr>
        <p:spPr>
          <a:xfrm>
            <a:off x="453904" y="752712"/>
            <a:ext cx="3689856" cy="400110"/>
          </a:xfrm>
          <a:prstGeom prst="rect">
            <a:avLst/>
          </a:prstGeom>
          <a:noFill/>
        </p:spPr>
        <p:txBody>
          <a:bodyPr wrap="none" rtlCol="0">
            <a:spAutoFit/>
          </a:bodyPr>
          <a:lstStyle/>
          <a:p>
            <a:pPr algn="l"/>
            <a:r>
              <a:rPr lang="de-DE" sz="2000" b="1" dirty="0" err="1"/>
              <a:t>little</a:t>
            </a:r>
            <a:r>
              <a:rPr lang="de-DE" sz="2000" b="1" dirty="0"/>
              <a:t> D and T – </a:t>
            </a:r>
            <a:r>
              <a:rPr lang="de-DE" sz="2000" b="1" dirty="0" err="1"/>
              <a:t>no</a:t>
            </a:r>
            <a:r>
              <a:rPr lang="de-DE" sz="2000" b="1" dirty="0"/>
              <a:t> W at </a:t>
            </a:r>
            <a:r>
              <a:rPr lang="de-DE" sz="2000" b="1" dirty="0" err="1"/>
              <a:t>this</a:t>
            </a:r>
            <a:r>
              <a:rPr lang="de-DE" sz="2000" b="1" dirty="0"/>
              <a:t> </a:t>
            </a:r>
            <a:r>
              <a:rPr lang="de-DE" sz="2000" b="1" dirty="0" err="1"/>
              <a:t>place</a:t>
            </a:r>
            <a:endParaRPr lang="de-DE" sz="2000" b="1" dirty="0"/>
          </a:p>
        </p:txBody>
      </p:sp>
      <p:sp>
        <p:nvSpPr>
          <p:cNvPr id="18" name="Textfeld 17">
            <a:extLst>
              <a:ext uri="{FF2B5EF4-FFF2-40B4-BE49-F238E27FC236}">
                <a16:creationId xmlns:a16="http://schemas.microsoft.com/office/drawing/2014/main" id="{57A04AD3-40D3-5904-44DE-09850AA9E117}"/>
              </a:ext>
            </a:extLst>
          </p:cNvPr>
          <p:cNvSpPr txBox="1"/>
          <p:nvPr/>
        </p:nvSpPr>
        <p:spPr>
          <a:xfrm flipH="1">
            <a:off x="4064093" y="1248252"/>
            <a:ext cx="3553504" cy="1077218"/>
          </a:xfrm>
          <a:prstGeom prst="rect">
            <a:avLst/>
          </a:prstGeom>
          <a:solidFill>
            <a:srgbClr val="E3E3E3"/>
          </a:solidFill>
          <a:ln w="12700">
            <a:solidFill>
              <a:schemeClr val="tx1"/>
            </a:solidFill>
          </a:ln>
        </p:spPr>
        <p:txBody>
          <a:bodyPr wrap="square" rtlCol="0">
            <a:spAutoFit/>
          </a:bodyPr>
          <a:lstStyle/>
          <a:p>
            <a:pPr algn="ctr"/>
            <a:r>
              <a:rPr lang="en-GB" sz="1600" dirty="0">
                <a:latin typeface="Arial" panose="020B0604020202020204" pitchFamily="34" charset="0"/>
                <a:cs typeface="Arial" panose="020B0604020202020204" pitchFamily="34" charset="0"/>
              </a:rPr>
              <a:t>Technical demonstration of LIBS on RH arm in a nuclear activated device </a:t>
            </a:r>
          </a:p>
          <a:p>
            <a:pPr algn="ctr"/>
            <a:r>
              <a:rPr lang="en-GB" sz="1600" dirty="0">
                <a:solidFill>
                  <a:srgbClr val="FF0000"/>
                </a:solidFill>
                <a:latin typeface="Arial" panose="020B0604020202020204" pitchFamily="34" charset="0"/>
                <a:cs typeface="Arial" panose="020B0604020202020204" pitchFamily="34" charset="0"/>
              </a:rPr>
              <a:t>SUCCESSFUL</a:t>
            </a:r>
          </a:p>
          <a:p>
            <a:pPr algn="ctr"/>
            <a:r>
              <a:rPr lang="en-GB" sz="1600" dirty="0">
                <a:solidFill>
                  <a:srgbClr val="FF0000"/>
                </a:solidFill>
                <a:latin typeface="Arial" panose="020B0604020202020204" pitchFamily="34" charset="0"/>
                <a:cs typeface="Arial" panose="020B0604020202020204" pitchFamily="34" charset="0"/>
              </a:rPr>
              <a:t>PERFORMED!  GD done!</a:t>
            </a:r>
          </a:p>
        </p:txBody>
      </p:sp>
      <p:sp>
        <p:nvSpPr>
          <p:cNvPr id="19" name="Textfeld 18">
            <a:extLst>
              <a:ext uri="{FF2B5EF4-FFF2-40B4-BE49-F238E27FC236}">
                <a16:creationId xmlns:a16="http://schemas.microsoft.com/office/drawing/2014/main" id="{EE226183-935B-C276-5DAC-4B24F17A9089}"/>
              </a:ext>
            </a:extLst>
          </p:cNvPr>
          <p:cNvSpPr txBox="1"/>
          <p:nvPr/>
        </p:nvSpPr>
        <p:spPr>
          <a:xfrm flipH="1">
            <a:off x="4054875" y="2486067"/>
            <a:ext cx="3553502" cy="830997"/>
          </a:xfrm>
          <a:prstGeom prst="rect">
            <a:avLst/>
          </a:prstGeom>
          <a:solidFill>
            <a:srgbClr val="E3E3E3"/>
          </a:solidFill>
          <a:ln w="12700">
            <a:solidFill>
              <a:schemeClr val="tx1"/>
            </a:solidFill>
          </a:ln>
        </p:spPr>
        <p:txBody>
          <a:bodyPr wrap="square" rtlCol="0">
            <a:spAutoFit/>
          </a:bodyPr>
          <a:lstStyle/>
          <a:p>
            <a:pPr algn="ctr"/>
            <a:r>
              <a:rPr lang="en-GB" sz="1600" dirty="0">
                <a:latin typeface="Arial" panose="020B0604020202020204" pitchFamily="34" charset="0"/>
                <a:cs typeface="Arial" panose="020B0604020202020204" pitchFamily="34" charset="0"/>
              </a:rPr>
              <a:t>Opens new area of in-situ</a:t>
            </a:r>
          </a:p>
          <a:p>
            <a:pPr algn="ctr"/>
            <a:r>
              <a:rPr lang="en-GB" sz="1600" dirty="0">
                <a:solidFill>
                  <a:srgbClr val="FF0000"/>
                </a:solidFill>
                <a:latin typeface="Arial" panose="020B0604020202020204" pitchFamily="34" charset="0"/>
                <a:cs typeface="Arial" panose="020B0604020202020204" pitchFamily="34" charset="0"/>
              </a:rPr>
              <a:t>material composition </a:t>
            </a:r>
            <a:r>
              <a:rPr lang="en-GB" sz="1600" dirty="0">
                <a:latin typeface="Arial" panose="020B0604020202020204" pitchFamily="34" charset="0"/>
                <a:cs typeface="Arial" panose="020B0604020202020204" pitchFamily="34" charset="0"/>
              </a:rPr>
              <a:t>and fuel content analysis!</a:t>
            </a:r>
          </a:p>
        </p:txBody>
      </p:sp>
      <p:sp>
        <p:nvSpPr>
          <p:cNvPr id="21" name="Textfeld 20">
            <a:extLst>
              <a:ext uri="{FF2B5EF4-FFF2-40B4-BE49-F238E27FC236}">
                <a16:creationId xmlns:a16="http://schemas.microsoft.com/office/drawing/2014/main" id="{793F92C9-23E8-7E72-04D5-3C69DBCE8A39}"/>
              </a:ext>
            </a:extLst>
          </p:cNvPr>
          <p:cNvSpPr txBox="1"/>
          <p:nvPr/>
        </p:nvSpPr>
        <p:spPr>
          <a:xfrm flipH="1">
            <a:off x="4273982" y="3658715"/>
            <a:ext cx="3133726" cy="1323439"/>
          </a:xfrm>
          <a:prstGeom prst="rect">
            <a:avLst/>
          </a:prstGeom>
          <a:solidFill>
            <a:srgbClr val="E3E3E3"/>
          </a:solidFill>
          <a:ln w="12700">
            <a:solidFill>
              <a:schemeClr val="tx1"/>
            </a:solidFill>
          </a:ln>
        </p:spPr>
        <p:txBody>
          <a:bodyPr wrap="square" rtlCol="0">
            <a:spAutoFit/>
          </a:bodyPr>
          <a:lstStyle/>
          <a:p>
            <a:pPr algn="ctr"/>
            <a:r>
              <a:rPr lang="en-GB" sz="1600" dirty="0">
                <a:latin typeface="Arial" panose="020B0604020202020204" pitchFamily="34" charset="0"/>
                <a:cs typeface="Arial" panose="020B0604020202020204" pitchFamily="34" charset="0"/>
              </a:rPr>
              <a:t>Thanks to </a:t>
            </a:r>
            <a:r>
              <a:rPr lang="en-GB" sz="1600" dirty="0" err="1">
                <a:latin typeface="Arial" panose="020B0604020202020204" pitchFamily="34" charset="0"/>
                <a:cs typeface="Arial" panose="020B0604020202020204" pitchFamily="34" charset="0"/>
              </a:rPr>
              <a:t>Jari</a:t>
            </a:r>
            <a:r>
              <a:rPr lang="en-GB" sz="1600" dirty="0">
                <a:latin typeface="Arial" panose="020B0604020202020204" pitchFamily="34" charset="0"/>
                <a:cs typeface="Arial" panose="020B0604020202020204" pitchFamily="34" charset="0"/>
              </a:rPr>
              <a:t>, Salvatore, Rongxing, </a:t>
            </a:r>
            <a:r>
              <a:rPr lang="en-GB" sz="1600" dirty="0" err="1">
                <a:latin typeface="Arial" panose="020B0604020202020204" pitchFamily="34" charset="0"/>
                <a:cs typeface="Arial" panose="020B0604020202020204" pitchFamily="34" charset="0"/>
              </a:rPr>
              <a:t>Gennadj</a:t>
            </a:r>
            <a:r>
              <a:rPr lang="en-GB" sz="1600" dirty="0">
                <a:latin typeface="Arial" panose="020B0604020202020204" pitchFamily="34" charset="0"/>
                <a:cs typeface="Arial" panose="020B0604020202020204" pitchFamily="34" charset="0"/>
              </a:rPr>
              <a:t>, Pavel, </a:t>
            </a:r>
            <a:r>
              <a:rPr lang="en-GB" sz="1600" dirty="0" err="1">
                <a:latin typeface="Arial" panose="020B0604020202020204" pitchFamily="34" charset="0"/>
                <a:cs typeface="Arial" panose="020B0604020202020204" pitchFamily="34" charset="0"/>
              </a:rPr>
              <a:t>Juso</a:t>
            </a:r>
            <a:r>
              <a:rPr lang="en-GB" sz="1600" dirty="0">
                <a:latin typeface="Arial" panose="020B0604020202020204" pitchFamily="34" charset="0"/>
                <a:cs typeface="Arial" panose="020B0604020202020204" pitchFamily="34" charset="0"/>
              </a:rPr>
              <a:t>, Elena, Pavel, Rahul, Anna, </a:t>
            </a:r>
            <a:r>
              <a:rPr lang="en-GB" sz="1600" dirty="0" err="1">
                <a:latin typeface="Arial" panose="020B0604020202020204" pitchFamily="34" charset="0"/>
                <a:cs typeface="Arial" panose="020B0604020202020204" pitchFamily="34" charset="0"/>
              </a:rPr>
              <a:t>Ionut</a:t>
            </a:r>
            <a:r>
              <a:rPr lang="en-GB" sz="1600" dirty="0">
                <a:latin typeface="Arial" panose="020B0604020202020204" pitchFamily="34" charset="0"/>
                <a:cs typeface="Arial" panose="020B0604020202020204" pitchFamily="34" charset="0"/>
              </a:rPr>
              <a:t> … and the JET RH-team and UKAEA!</a:t>
            </a:r>
          </a:p>
        </p:txBody>
      </p:sp>
      <p:sp>
        <p:nvSpPr>
          <p:cNvPr id="22" name="Textfeld 21">
            <a:extLst>
              <a:ext uri="{FF2B5EF4-FFF2-40B4-BE49-F238E27FC236}">
                <a16:creationId xmlns:a16="http://schemas.microsoft.com/office/drawing/2014/main" id="{D69204B8-3193-940A-3C29-B0D1D99D81B3}"/>
              </a:ext>
            </a:extLst>
          </p:cNvPr>
          <p:cNvSpPr txBox="1"/>
          <p:nvPr/>
        </p:nvSpPr>
        <p:spPr>
          <a:xfrm flipH="1">
            <a:off x="4064095" y="5202147"/>
            <a:ext cx="3553502" cy="1077218"/>
          </a:xfrm>
          <a:prstGeom prst="rect">
            <a:avLst/>
          </a:prstGeom>
          <a:solidFill>
            <a:srgbClr val="E3E3E3"/>
          </a:solidFill>
          <a:ln w="12700">
            <a:solidFill>
              <a:schemeClr val="tx1"/>
            </a:solidFill>
          </a:ln>
        </p:spPr>
        <p:txBody>
          <a:bodyPr wrap="square" rtlCol="0">
            <a:spAutoFit/>
          </a:bodyPr>
          <a:lstStyle/>
          <a:p>
            <a:pPr algn="ctr"/>
            <a:r>
              <a:rPr lang="en-GB" sz="1600" dirty="0">
                <a:latin typeface="Arial" panose="020B0604020202020204" pitchFamily="34" charset="0"/>
                <a:cs typeface="Arial" panose="020B0604020202020204" pitchFamily="34" charset="0"/>
              </a:rPr>
              <a:t>Several 10 000 of spectra to be analysed using also AI</a:t>
            </a:r>
          </a:p>
          <a:p>
            <a:pPr marL="285750" indent="-285750" algn="ctr">
              <a:buFont typeface="Symbol" panose="05050102010706020507" pitchFamily="18" charset="2"/>
              <a:buChar char="Þ"/>
            </a:pPr>
            <a:r>
              <a:rPr lang="en-GB" sz="1600" dirty="0">
                <a:latin typeface="Arial" panose="020B0604020202020204" pitchFamily="34" charset="0"/>
                <a:cs typeface="Arial" panose="020B0604020202020204" pitchFamily="34" charset="0"/>
              </a:rPr>
              <a:t>2025 analysis campaign</a:t>
            </a:r>
          </a:p>
          <a:p>
            <a:pPr marL="285750" indent="-285750" algn="ctr">
              <a:buFont typeface="Symbol" panose="05050102010706020507" pitchFamily="18" charset="2"/>
              <a:buChar char="Þ"/>
            </a:pPr>
            <a:r>
              <a:rPr lang="en-GB" sz="1600" dirty="0">
                <a:latin typeface="Arial" panose="020B0604020202020204" pitchFamily="34" charset="0"/>
                <a:cs typeface="Arial" panose="020B0604020202020204" pitchFamily="34" charset="0"/>
              </a:rPr>
              <a:t>Input to PWIE modelling</a:t>
            </a:r>
          </a:p>
        </p:txBody>
      </p:sp>
      <p:pic>
        <p:nvPicPr>
          <p:cNvPr id="23" name="Picture 6">
            <a:extLst>
              <a:ext uri="{FF2B5EF4-FFF2-40B4-BE49-F238E27FC236}">
                <a16:creationId xmlns:a16="http://schemas.microsoft.com/office/drawing/2014/main" id="{7D3B1D8D-8E9D-F701-0330-E6369DF79F05}"/>
              </a:ext>
            </a:extLst>
          </p:cNvPr>
          <p:cNvPicPr>
            <a:picLocks noChangeAspect="1"/>
          </p:cNvPicPr>
          <p:nvPr/>
        </p:nvPicPr>
        <p:blipFill rotWithShape="1">
          <a:blip r:embed="rId6"/>
          <a:srcRect l="23509" t="1149" r="34201" b="43458"/>
          <a:stretch/>
        </p:blipFill>
        <p:spPr>
          <a:xfrm>
            <a:off x="8164548" y="31303"/>
            <a:ext cx="3852000" cy="3456000"/>
          </a:xfrm>
          <a:prstGeom prst="rect">
            <a:avLst/>
          </a:prstGeom>
        </p:spPr>
      </p:pic>
      <p:pic>
        <p:nvPicPr>
          <p:cNvPr id="24" name="Picture 12" descr="A black box with wires and a silver metal box&#10;&#10;Description automatically generated with medium confidence">
            <a:extLst>
              <a:ext uri="{FF2B5EF4-FFF2-40B4-BE49-F238E27FC236}">
                <a16:creationId xmlns:a16="http://schemas.microsoft.com/office/drawing/2014/main" id="{95C303EB-FC3D-AD48-CDB6-32A8B3012F9A}"/>
              </a:ext>
            </a:extLst>
          </p:cNvPr>
          <p:cNvPicPr>
            <a:picLocks noChangeAspect="1"/>
          </p:cNvPicPr>
          <p:nvPr/>
        </p:nvPicPr>
        <p:blipFill rotWithShape="1">
          <a:blip r:embed="rId7">
            <a:extLst>
              <a:ext uri="{28A0092B-C50C-407E-A947-70E740481C1C}">
                <a14:useLocalDpi xmlns:a14="http://schemas.microsoft.com/office/drawing/2010/main" val="0"/>
              </a:ext>
            </a:extLst>
          </a:blip>
          <a:srcRect l="16397" t="14565" r="14311" b="-664"/>
          <a:stretch/>
        </p:blipFill>
        <p:spPr>
          <a:xfrm>
            <a:off x="8975226" y="3545369"/>
            <a:ext cx="3168030" cy="2952335"/>
          </a:xfrm>
          <a:prstGeom prst="rect">
            <a:avLst/>
          </a:prstGeom>
        </p:spPr>
      </p:pic>
    </p:spTree>
    <p:extLst>
      <p:ext uri="{BB962C8B-B14F-4D97-AF65-F5344CB8AC3E}">
        <p14:creationId xmlns:p14="http://schemas.microsoft.com/office/powerpoint/2010/main" val="280108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23"/>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25FAB6D4-D1AF-D933-25CE-6718A7464815}"/>
              </a:ext>
            </a:extLst>
          </p:cNvPr>
          <p:cNvSpPr>
            <a:spLocks noGrp="1"/>
          </p:cNvSpPr>
          <p:nvPr>
            <p:ph type="ftr" sz="quarter" idx="11"/>
          </p:nvPr>
        </p:nvSpPr>
        <p:spPr/>
        <p:txBody>
          <a:bodyPr/>
          <a:lstStyle/>
          <a:p>
            <a:r>
              <a:rPr lang="en-GB" dirty="0">
                <a:solidFill>
                  <a:prstClr val="white"/>
                </a:solidFill>
              </a:rPr>
              <a:t>Sebastijan Brezinsek| Preparation Meeting AWP 2025 | 09.10.2024 |</a:t>
            </a:r>
            <a:r>
              <a:rPr lang="en-GB" dirty="0" err="1">
                <a:solidFill>
                  <a:prstClr val="white"/>
                </a:solidFill>
              </a:rPr>
              <a:t>Garching</a:t>
            </a:r>
            <a:endParaRPr lang="en-GB" dirty="0">
              <a:solidFill>
                <a:prstClr val="white"/>
              </a:solidFill>
            </a:endParaRPr>
          </a:p>
        </p:txBody>
      </p:sp>
      <p:sp>
        <p:nvSpPr>
          <p:cNvPr id="5" name="Foliennummernplatzhalter 4">
            <a:extLst>
              <a:ext uri="{FF2B5EF4-FFF2-40B4-BE49-F238E27FC236}">
                <a16:creationId xmlns:a16="http://schemas.microsoft.com/office/drawing/2014/main" id="{D44FE597-2CD2-E678-1062-81EF71111331}"/>
              </a:ext>
            </a:extLst>
          </p:cNvPr>
          <p:cNvSpPr>
            <a:spLocks noGrp="1"/>
          </p:cNvSpPr>
          <p:nvPr>
            <p:ph type="sldNum" sz="quarter" idx="12"/>
          </p:nvPr>
        </p:nvSpPr>
        <p:spPr/>
        <p:txBody>
          <a:bodyPr/>
          <a:lstStyle/>
          <a:p>
            <a:fld id="{6A6D9FA1-99C7-4910-8E32-B85D378B0060}" type="slidenum">
              <a:rPr lang="en-GB" smtClean="0">
                <a:solidFill>
                  <a:prstClr val="white"/>
                </a:solidFill>
              </a:rPr>
              <a:pPr/>
              <a:t>30</a:t>
            </a:fld>
            <a:endParaRPr lang="en-GB" dirty="0">
              <a:solidFill>
                <a:prstClr val="white"/>
              </a:solidFill>
            </a:endParaRPr>
          </a:p>
        </p:txBody>
      </p:sp>
      <p:sp>
        <p:nvSpPr>
          <p:cNvPr id="6" name="Titel 1">
            <a:extLst>
              <a:ext uri="{FF2B5EF4-FFF2-40B4-BE49-F238E27FC236}">
                <a16:creationId xmlns:a16="http://schemas.microsoft.com/office/drawing/2014/main" id="{24E5A7F7-E968-EA42-B0CE-BD0E537937E1}"/>
              </a:ext>
            </a:extLst>
          </p:cNvPr>
          <p:cNvSpPr>
            <a:spLocks noGrp="1"/>
          </p:cNvSpPr>
          <p:nvPr>
            <p:ph type="title"/>
          </p:nvPr>
        </p:nvSpPr>
        <p:spPr>
          <a:xfrm>
            <a:off x="982663" y="192088"/>
            <a:ext cx="10937488" cy="457200"/>
          </a:xfrm>
        </p:spPr>
        <p:txBody>
          <a:bodyPr/>
          <a:lstStyle/>
          <a:p>
            <a:r>
              <a:rPr lang="en-GB" dirty="0"/>
              <a:t>SPB.3 Main Objectives and Activities </a:t>
            </a:r>
          </a:p>
        </p:txBody>
      </p:sp>
      <p:sp>
        <p:nvSpPr>
          <p:cNvPr id="2" name="Textfeld 1">
            <a:extLst>
              <a:ext uri="{FF2B5EF4-FFF2-40B4-BE49-F238E27FC236}">
                <a16:creationId xmlns:a16="http://schemas.microsoft.com/office/drawing/2014/main" id="{5229F294-D190-0FEE-23B6-B67299BCAC2B}"/>
              </a:ext>
            </a:extLst>
          </p:cNvPr>
          <p:cNvSpPr txBox="1"/>
          <p:nvPr/>
        </p:nvSpPr>
        <p:spPr>
          <a:xfrm>
            <a:off x="93522" y="933462"/>
            <a:ext cx="12004955" cy="4770537"/>
          </a:xfrm>
          <a:prstGeom prst="rect">
            <a:avLst/>
          </a:prstGeom>
          <a:noFill/>
        </p:spPr>
        <p:txBody>
          <a:bodyPr wrap="square" rtlCol="0">
            <a:spAutoFit/>
          </a:bodyPr>
          <a:lstStyle/>
          <a:p>
            <a:r>
              <a:rPr lang="en-US" sz="2400" b="1" dirty="0">
                <a:solidFill>
                  <a:srgbClr val="FF0000"/>
                </a:solidFill>
              </a:rPr>
              <a:t>Characterization of plasma-exposed materials</a:t>
            </a:r>
          </a:p>
          <a:p>
            <a:pPr algn="l"/>
            <a:endParaRPr lang="de-DE" b="1" dirty="0"/>
          </a:p>
          <a:p>
            <a:pPr algn="l"/>
            <a:r>
              <a:rPr lang="de-DE" b="1" dirty="0">
                <a:solidFill>
                  <a:srgbClr val="0070C0"/>
                </a:solidFill>
              </a:rPr>
              <a:t>Scientific </a:t>
            </a:r>
            <a:r>
              <a:rPr lang="de-DE" b="1" dirty="0" err="1">
                <a:solidFill>
                  <a:srgbClr val="0070C0"/>
                </a:solidFill>
              </a:rPr>
              <a:t>questions</a:t>
            </a:r>
            <a:r>
              <a:rPr lang="de-DE" b="1" dirty="0">
                <a:solidFill>
                  <a:srgbClr val="0070C0"/>
                </a:solidFill>
              </a:rPr>
              <a:t> </a:t>
            </a:r>
            <a:r>
              <a:rPr lang="de-DE" b="1" dirty="0" err="1">
                <a:solidFill>
                  <a:srgbClr val="0070C0"/>
                </a:solidFill>
              </a:rPr>
              <a:t>to</a:t>
            </a:r>
            <a:r>
              <a:rPr lang="de-DE" b="1" dirty="0">
                <a:solidFill>
                  <a:srgbClr val="0070C0"/>
                </a:solidFill>
              </a:rPr>
              <a:t> </a:t>
            </a:r>
            <a:r>
              <a:rPr lang="de-DE" b="1" dirty="0" err="1">
                <a:solidFill>
                  <a:srgbClr val="0070C0"/>
                </a:solidFill>
              </a:rPr>
              <a:t>be</a:t>
            </a:r>
            <a:r>
              <a:rPr lang="de-DE" b="1" dirty="0">
                <a:solidFill>
                  <a:srgbClr val="0070C0"/>
                </a:solidFill>
              </a:rPr>
              <a:t> </a:t>
            </a:r>
            <a:r>
              <a:rPr lang="de-DE" b="1" dirty="0" err="1">
                <a:solidFill>
                  <a:srgbClr val="0070C0"/>
                </a:solidFill>
              </a:rPr>
              <a:t>addressed</a:t>
            </a:r>
            <a:endParaRPr lang="de-DE" b="1" dirty="0">
              <a:solidFill>
                <a:srgbClr val="0070C0"/>
              </a:solidFill>
            </a:endParaRPr>
          </a:p>
          <a:p>
            <a:pPr marL="285750" indent="-285750" algn="l">
              <a:buFont typeface="Arial" panose="020B0604020202020204" pitchFamily="34" charset="0"/>
              <a:buChar char="•"/>
            </a:pPr>
            <a:r>
              <a:rPr lang="de-DE" dirty="0" err="1"/>
              <a:t>Identify</a:t>
            </a:r>
            <a:r>
              <a:rPr lang="de-DE" dirty="0"/>
              <a:t> </a:t>
            </a:r>
            <a:r>
              <a:rPr lang="de-DE" dirty="0" err="1"/>
              <a:t>changes</a:t>
            </a:r>
            <a:r>
              <a:rPr lang="de-DE" dirty="0"/>
              <a:t> in </a:t>
            </a:r>
            <a:r>
              <a:rPr lang="de-DE" dirty="0" err="1"/>
              <a:t>the</a:t>
            </a:r>
            <a:r>
              <a:rPr lang="de-DE" dirty="0"/>
              <a:t> </a:t>
            </a:r>
            <a:r>
              <a:rPr lang="de-DE" dirty="0" err="1"/>
              <a:t>surface</a:t>
            </a:r>
            <a:r>
              <a:rPr lang="de-DE" dirty="0"/>
              <a:t> </a:t>
            </a:r>
            <a:r>
              <a:rPr lang="de-DE" dirty="0" err="1"/>
              <a:t>characteristics</a:t>
            </a:r>
            <a:r>
              <a:rPr lang="de-DE" dirty="0"/>
              <a:t> </a:t>
            </a:r>
            <a:r>
              <a:rPr lang="de-DE" dirty="0" err="1"/>
              <a:t>of</a:t>
            </a:r>
            <a:r>
              <a:rPr lang="de-DE" dirty="0"/>
              <a:t> </a:t>
            </a:r>
            <a:r>
              <a:rPr lang="de-DE" dirty="0" err="1"/>
              <a:t>selected</a:t>
            </a:r>
            <a:r>
              <a:rPr lang="de-DE" dirty="0"/>
              <a:t> </a:t>
            </a:r>
            <a:r>
              <a:rPr lang="de-DE" dirty="0" err="1"/>
              <a:t>samples</a:t>
            </a:r>
            <a:r>
              <a:rPr lang="de-DE" dirty="0"/>
              <a:t> and plasma-</a:t>
            </a:r>
            <a:r>
              <a:rPr lang="de-DE" dirty="0" err="1"/>
              <a:t>facing</a:t>
            </a:r>
            <a:r>
              <a:rPr lang="de-DE" dirty="0"/>
              <a:t> </a:t>
            </a:r>
            <a:r>
              <a:rPr lang="de-DE" dirty="0" err="1"/>
              <a:t>components</a:t>
            </a:r>
            <a:r>
              <a:rPr lang="de-DE" dirty="0"/>
              <a:t> </a:t>
            </a:r>
            <a:r>
              <a:rPr lang="de-DE" dirty="0" err="1"/>
              <a:t>removed</a:t>
            </a:r>
            <a:r>
              <a:rPr lang="de-DE" dirty="0"/>
              <a:t> </a:t>
            </a:r>
            <a:r>
              <a:rPr lang="de-DE" dirty="0" err="1"/>
              <a:t>from</a:t>
            </a:r>
            <a:r>
              <a:rPr lang="de-DE" dirty="0"/>
              <a:t> </a:t>
            </a:r>
            <a:r>
              <a:rPr lang="de-DE" dirty="0" err="1"/>
              <a:t>tokamaks</a:t>
            </a:r>
            <a:r>
              <a:rPr lang="de-DE" dirty="0"/>
              <a:t> and </a:t>
            </a:r>
            <a:r>
              <a:rPr lang="de-DE" dirty="0" err="1"/>
              <a:t>stellarators</a:t>
            </a:r>
            <a:r>
              <a:rPr lang="de-DE" dirty="0"/>
              <a:t> (AUG, WEST, W7-X) </a:t>
            </a:r>
          </a:p>
          <a:p>
            <a:pPr marL="285750" indent="-285750" algn="l">
              <a:buFont typeface="Arial" panose="020B0604020202020204" pitchFamily="34" charset="0"/>
              <a:buChar char="•"/>
            </a:pPr>
            <a:r>
              <a:rPr lang="de-DE" dirty="0" err="1"/>
              <a:t>Determine</a:t>
            </a:r>
            <a:r>
              <a:rPr lang="de-DE" dirty="0"/>
              <a:t> </a:t>
            </a:r>
            <a:r>
              <a:rPr lang="de-DE" dirty="0" err="1"/>
              <a:t>erosion</a:t>
            </a:r>
            <a:r>
              <a:rPr lang="de-DE" dirty="0"/>
              <a:t>, </a:t>
            </a:r>
            <a:r>
              <a:rPr lang="de-DE" dirty="0" err="1"/>
              <a:t>deposition</a:t>
            </a:r>
            <a:r>
              <a:rPr lang="de-DE" dirty="0"/>
              <a:t>, and </a:t>
            </a:r>
            <a:r>
              <a:rPr lang="de-DE" dirty="0" err="1"/>
              <a:t>fuel</a:t>
            </a:r>
            <a:r>
              <a:rPr lang="de-DE" dirty="0"/>
              <a:t>-retention </a:t>
            </a:r>
            <a:r>
              <a:rPr lang="de-DE" dirty="0" err="1"/>
              <a:t>patterns</a:t>
            </a:r>
            <a:r>
              <a:rPr lang="de-DE" dirty="0"/>
              <a:t> on </a:t>
            </a:r>
            <a:r>
              <a:rPr lang="de-DE" dirty="0" err="1"/>
              <a:t>samples</a:t>
            </a:r>
            <a:r>
              <a:rPr lang="de-DE" dirty="0"/>
              <a:t> </a:t>
            </a:r>
            <a:r>
              <a:rPr lang="de-DE" dirty="0" err="1"/>
              <a:t>following</a:t>
            </a:r>
            <a:r>
              <a:rPr lang="de-DE" dirty="0"/>
              <a:t> </a:t>
            </a:r>
            <a:r>
              <a:rPr lang="de-DE" dirty="0" err="1"/>
              <a:t>extended</a:t>
            </a:r>
            <a:r>
              <a:rPr lang="de-DE" dirty="0"/>
              <a:t> </a:t>
            </a:r>
            <a:r>
              <a:rPr lang="de-DE" dirty="0" err="1"/>
              <a:t>exposure</a:t>
            </a:r>
            <a:r>
              <a:rPr lang="de-DE" dirty="0"/>
              <a:t> in </a:t>
            </a:r>
            <a:r>
              <a:rPr lang="de-DE" dirty="0" err="1"/>
              <a:t>fusion</a:t>
            </a:r>
            <a:r>
              <a:rPr lang="de-DE" dirty="0"/>
              <a:t> </a:t>
            </a:r>
            <a:r>
              <a:rPr lang="de-DE" dirty="0" err="1"/>
              <a:t>facilities</a:t>
            </a:r>
            <a:r>
              <a:rPr lang="de-DE" dirty="0"/>
              <a:t> </a:t>
            </a:r>
            <a:r>
              <a:rPr lang="de-DE" dirty="0" err="1"/>
              <a:t>or</a:t>
            </a:r>
            <a:r>
              <a:rPr lang="de-DE" dirty="0"/>
              <a:t> </a:t>
            </a:r>
            <a:r>
              <a:rPr lang="de-DE" dirty="0" err="1"/>
              <a:t>specific</a:t>
            </a:r>
            <a:r>
              <a:rPr lang="de-DE" dirty="0"/>
              <a:t> </a:t>
            </a:r>
            <a:r>
              <a:rPr lang="de-DE" dirty="0" err="1"/>
              <a:t>experiments</a:t>
            </a:r>
            <a:r>
              <a:rPr lang="de-DE" dirty="0"/>
              <a:t> in linear </a:t>
            </a:r>
            <a:r>
              <a:rPr lang="de-DE" dirty="0" err="1"/>
              <a:t>plasma</a:t>
            </a:r>
            <a:r>
              <a:rPr lang="de-DE" dirty="0"/>
              <a:t> </a:t>
            </a:r>
            <a:r>
              <a:rPr lang="de-DE" dirty="0" err="1"/>
              <a:t>devices</a:t>
            </a:r>
            <a:r>
              <a:rPr lang="de-DE" dirty="0"/>
              <a:t> </a:t>
            </a:r>
          </a:p>
          <a:p>
            <a:pPr algn="l">
              <a:spcBef>
                <a:spcPts val="600"/>
              </a:spcBef>
            </a:pPr>
            <a:r>
              <a:rPr lang="de-DE" b="1" dirty="0" err="1">
                <a:solidFill>
                  <a:srgbClr val="0070C0"/>
                </a:solidFill>
              </a:rPr>
              <a:t>What</a:t>
            </a:r>
            <a:r>
              <a:rPr lang="de-DE" b="1" dirty="0">
                <a:solidFill>
                  <a:srgbClr val="0070C0"/>
                </a:solidFill>
              </a:rPr>
              <a:t> </a:t>
            </a:r>
            <a:r>
              <a:rPr lang="de-DE" b="1" dirty="0" err="1">
                <a:solidFill>
                  <a:srgbClr val="0070C0"/>
                </a:solidFill>
              </a:rPr>
              <a:t>shall</a:t>
            </a:r>
            <a:r>
              <a:rPr lang="de-DE" b="1" dirty="0">
                <a:solidFill>
                  <a:srgbClr val="0070C0"/>
                </a:solidFill>
              </a:rPr>
              <a:t> </a:t>
            </a:r>
            <a:r>
              <a:rPr lang="de-DE" b="1" dirty="0" err="1">
                <a:solidFill>
                  <a:srgbClr val="0070C0"/>
                </a:solidFill>
              </a:rPr>
              <a:t>be</a:t>
            </a:r>
            <a:r>
              <a:rPr lang="de-DE" b="1" dirty="0">
                <a:solidFill>
                  <a:srgbClr val="0070C0"/>
                </a:solidFill>
              </a:rPr>
              <a:t> </a:t>
            </a:r>
            <a:r>
              <a:rPr lang="de-DE" b="1" dirty="0" err="1">
                <a:solidFill>
                  <a:srgbClr val="0070C0"/>
                </a:solidFill>
              </a:rPr>
              <a:t>done</a:t>
            </a:r>
            <a:r>
              <a:rPr lang="de-DE" b="1" dirty="0">
                <a:solidFill>
                  <a:srgbClr val="0070C0"/>
                </a:solidFill>
              </a:rPr>
              <a:t>?</a:t>
            </a:r>
          </a:p>
          <a:p>
            <a:pPr marL="285750" indent="-285750" algn="l">
              <a:buFont typeface="Arial" panose="020B0604020202020204" pitchFamily="34" charset="0"/>
              <a:buChar char="•"/>
            </a:pPr>
            <a:r>
              <a:rPr lang="de-DE" dirty="0"/>
              <a:t>Post </a:t>
            </a:r>
            <a:r>
              <a:rPr lang="de-DE" dirty="0" err="1"/>
              <a:t>exposure</a:t>
            </a:r>
            <a:r>
              <a:rPr lang="de-DE" dirty="0"/>
              <a:t> </a:t>
            </a:r>
            <a:r>
              <a:rPr lang="de-DE" dirty="0" err="1"/>
              <a:t>analyses</a:t>
            </a:r>
            <a:r>
              <a:rPr lang="de-DE" dirty="0"/>
              <a:t> </a:t>
            </a:r>
            <a:r>
              <a:rPr lang="de-DE" dirty="0" err="1"/>
              <a:t>of</a:t>
            </a:r>
            <a:r>
              <a:rPr lang="de-DE" dirty="0"/>
              <a:t> </a:t>
            </a:r>
            <a:r>
              <a:rPr lang="de-DE" dirty="0" err="1"/>
              <a:t>the</a:t>
            </a:r>
            <a:r>
              <a:rPr lang="de-DE" dirty="0"/>
              <a:t> </a:t>
            </a:r>
            <a:r>
              <a:rPr lang="de-DE" dirty="0" err="1"/>
              <a:t>available</a:t>
            </a:r>
            <a:r>
              <a:rPr lang="de-DE" dirty="0"/>
              <a:t> </a:t>
            </a:r>
            <a:r>
              <a:rPr lang="de-DE" dirty="0" err="1"/>
              <a:t>samples</a:t>
            </a:r>
            <a:r>
              <a:rPr lang="de-DE" dirty="0"/>
              <a:t> </a:t>
            </a:r>
            <a:r>
              <a:rPr lang="de-DE" dirty="0" err="1"/>
              <a:t>or</a:t>
            </a:r>
            <a:r>
              <a:rPr lang="de-DE" dirty="0"/>
              <a:t> wall </a:t>
            </a:r>
            <a:r>
              <a:rPr lang="de-DE" dirty="0" err="1"/>
              <a:t>components</a:t>
            </a:r>
            <a:r>
              <a:rPr lang="de-DE" dirty="0"/>
              <a:t> – AUG, WEST, and W7-X wall </a:t>
            </a:r>
            <a:r>
              <a:rPr lang="de-DE" dirty="0" err="1"/>
              <a:t>tiles</a:t>
            </a:r>
            <a:r>
              <a:rPr lang="de-DE" dirty="0"/>
              <a:t> (</a:t>
            </a:r>
            <a:r>
              <a:rPr lang="de-DE" dirty="0" err="1"/>
              <a:t>partly</a:t>
            </a:r>
            <a:r>
              <a:rPr lang="de-DE" dirty="0"/>
              <a:t> </a:t>
            </a:r>
            <a:r>
              <a:rPr lang="de-DE" dirty="0" err="1"/>
              <a:t>under</a:t>
            </a:r>
            <a:r>
              <a:rPr lang="de-DE" dirty="0"/>
              <a:t> SP B.2), </a:t>
            </a:r>
            <a:r>
              <a:rPr lang="de-DE" dirty="0" err="1"/>
              <a:t>reference</a:t>
            </a:r>
            <a:r>
              <a:rPr lang="de-DE" dirty="0"/>
              <a:t> </a:t>
            </a:r>
            <a:r>
              <a:rPr lang="de-DE" dirty="0" err="1"/>
              <a:t>samples</a:t>
            </a:r>
            <a:r>
              <a:rPr lang="de-DE" dirty="0"/>
              <a:t> </a:t>
            </a:r>
            <a:r>
              <a:rPr lang="de-DE" dirty="0" err="1"/>
              <a:t>from</a:t>
            </a:r>
            <a:r>
              <a:rPr lang="de-DE" dirty="0"/>
              <a:t> MAGNUM-PSI, PSI-2, and </a:t>
            </a:r>
            <a:r>
              <a:rPr lang="de-DE" dirty="0" err="1"/>
              <a:t>GyM</a:t>
            </a:r>
            <a:r>
              <a:rPr lang="de-DE" dirty="0"/>
              <a:t> </a:t>
            </a:r>
            <a:r>
              <a:rPr lang="de-DE" dirty="0" err="1"/>
              <a:t>experiments</a:t>
            </a:r>
            <a:r>
              <a:rPr lang="de-DE" dirty="0"/>
              <a:t> (</a:t>
            </a:r>
            <a:r>
              <a:rPr lang="de-DE" dirty="0" err="1"/>
              <a:t>under</a:t>
            </a:r>
            <a:r>
              <a:rPr lang="de-DE" dirty="0"/>
              <a:t> SP B.1) </a:t>
            </a:r>
          </a:p>
          <a:p>
            <a:pPr marL="285750" indent="-285750" algn="l">
              <a:buFont typeface="Arial" panose="020B0604020202020204" pitchFamily="34" charset="0"/>
              <a:buChar char="•"/>
            </a:pPr>
            <a:r>
              <a:rPr lang="de-DE" dirty="0" err="1"/>
              <a:t>Comparing</a:t>
            </a:r>
            <a:r>
              <a:rPr lang="de-DE" dirty="0"/>
              <a:t> </a:t>
            </a:r>
            <a:r>
              <a:rPr lang="de-DE" dirty="0" err="1"/>
              <a:t>the</a:t>
            </a:r>
            <a:r>
              <a:rPr lang="de-DE" dirty="0"/>
              <a:t> </a:t>
            </a:r>
            <a:r>
              <a:rPr lang="de-DE" dirty="0" err="1"/>
              <a:t>results</a:t>
            </a:r>
            <a:r>
              <a:rPr lang="de-DE" dirty="0"/>
              <a:t> </a:t>
            </a:r>
            <a:r>
              <a:rPr lang="de-DE" dirty="0" err="1"/>
              <a:t>of</a:t>
            </a:r>
            <a:r>
              <a:rPr lang="de-DE" dirty="0"/>
              <a:t> individual </a:t>
            </a:r>
            <a:r>
              <a:rPr lang="de-DE" dirty="0" err="1"/>
              <a:t>analyses</a:t>
            </a:r>
            <a:r>
              <a:rPr lang="de-DE" dirty="0"/>
              <a:t>, in </a:t>
            </a:r>
            <a:r>
              <a:rPr lang="de-DE" dirty="0" err="1"/>
              <a:t>particular</a:t>
            </a:r>
            <a:r>
              <a:rPr lang="de-DE" dirty="0"/>
              <a:t> for WEST </a:t>
            </a:r>
            <a:r>
              <a:rPr lang="de-DE" dirty="0" err="1"/>
              <a:t>components</a:t>
            </a:r>
            <a:r>
              <a:rPr lang="de-DE" dirty="0"/>
              <a:t> </a:t>
            </a:r>
            <a:r>
              <a:rPr lang="de-DE" dirty="0" err="1"/>
              <a:t>removed</a:t>
            </a:r>
            <a:r>
              <a:rPr lang="de-DE" dirty="0"/>
              <a:t> after Phase 1 and Phase 2</a:t>
            </a:r>
          </a:p>
          <a:p>
            <a:pPr algn="l">
              <a:spcBef>
                <a:spcPts val="600"/>
              </a:spcBef>
            </a:pPr>
            <a:r>
              <a:rPr lang="de-DE" b="1" dirty="0">
                <a:solidFill>
                  <a:srgbClr val="0070C0"/>
                </a:solidFill>
              </a:rPr>
              <a:t>Main Goals</a:t>
            </a:r>
          </a:p>
          <a:p>
            <a:pPr marL="285750" indent="-285750" algn="l">
              <a:buFont typeface="Arial" panose="020B0604020202020204" pitchFamily="34" charset="0"/>
              <a:buChar char="•"/>
            </a:pPr>
            <a:r>
              <a:rPr lang="de-DE" dirty="0"/>
              <a:t>Erosion and </a:t>
            </a:r>
            <a:r>
              <a:rPr lang="de-DE" dirty="0" err="1"/>
              <a:t>deposition</a:t>
            </a:r>
            <a:r>
              <a:rPr lang="de-DE" dirty="0"/>
              <a:t> </a:t>
            </a:r>
            <a:r>
              <a:rPr lang="de-DE" dirty="0" err="1"/>
              <a:t>patterns</a:t>
            </a:r>
            <a:r>
              <a:rPr lang="de-DE" dirty="0"/>
              <a:t> </a:t>
            </a:r>
            <a:r>
              <a:rPr lang="de-DE" dirty="0" err="1"/>
              <a:t>of</a:t>
            </a:r>
            <a:r>
              <a:rPr lang="de-DE" dirty="0"/>
              <a:t> </a:t>
            </a:r>
            <a:r>
              <a:rPr lang="de-DE" dirty="0" err="1"/>
              <a:t>the</a:t>
            </a:r>
            <a:r>
              <a:rPr lang="de-DE" dirty="0"/>
              <a:t> </a:t>
            </a:r>
            <a:r>
              <a:rPr lang="de-DE" dirty="0" err="1"/>
              <a:t>analyzed</a:t>
            </a:r>
            <a:r>
              <a:rPr lang="de-DE" dirty="0"/>
              <a:t> </a:t>
            </a:r>
            <a:r>
              <a:rPr lang="de-DE" dirty="0" err="1"/>
              <a:t>components</a:t>
            </a:r>
            <a:r>
              <a:rPr lang="de-DE" dirty="0"/>
              <a:t> – </a:t>
            </a:r>
            <a:r>
              <a:rPr lang="de-DE" dirty="0" err="1"/>
              <a:t>to</a:t>
            </a:r>
            <a:r>
              <a:rPr lang="de-DE" dirty="0"/>
              <a:t> </a:t>
            </a:r>
            <a:r>
              <a:rPr lang="de-DE" dirty="0" err="1"/>
              <a:t>be</a:t>
            </a:r>
            <a:r>
              <a:rPr lang="de-DE" dirty="0"/>
              <a:t> </a:t>
            </a:r>
            <a:r>
              <a:rPr lang="de-DE" dirty="0" err="1"/>
              <a:t>compared</a:t>
            </a:r>
            <a:r>
              <a:rPr lang="de-DE" dirty="0"/>
              <a:t> </a:t>
            </a:r>
            <a:r>
              <a:rPr lang="de-DE" dirty="0" err="1"/>
              <a:t>against</a:t>
            </a:r>
            <a:r>
              <a:rPr lang="de-DE" dirty="0"/>
              <a:t> </a:t>
            </a:r>
            <a:r>
              <a:rPr lang="de-DE" dirty="0" err="1"/>
              <a:t>sputtering</a:t>
            </a:r>
            <a:r>
              <a:rPr lang="de-DE" dirty="0"/>
              <a:t> </a:t>
            </a:r>
            <a:r>
              <a:rPr lang="de-DE" dirty="0" err="1"/>
              <a:t>data</a:t>
            </a:r>
            <a:r>
              <a:rPr lang="de-DE" dirty="0"/>
              <a:t> </a:t>
            </a:r>
            <a:r>
              <a:rPr lang="de-DE" dirty="0" err="1"/>
              <a:t>from</a:t>
            </a:r>
            <a:r>
              <a:rPr lang="de-DE" dirty="0"/>
              <a:t> SP B.1 and </a:t>
            </a:r>
            <a:r>
              <a:rPr lang="de-DE" dirty="0" err="1"/>
              <a:t>results</a:t>
            </a:r>
            <a:r>
              <a:rPr lang="de-DE" dirty="0"/>
              <a:t> </a:t>
            </a:r>
            <a:r>
              <a:rPr lang="de-DE" dirty="0" err="1"/>
              <a:t>from</a:t>
            </a:r>
            <a:r>
              <a:rPr lang="de-DE" dirty="0"/>
              <a:t> individual </a:t>
            </a:r>
            <a:r>
              <a:rPr lang="de-DE" dirty="0" err="1"/>
              <a:t>migration</a:t>
            </a:r>
            <a:r>
              <a:rPr lang="de-DE" dirty="0"/>
              <a:t> </a:t>
            </a:r>
            <a:r>
              <a:rPr lang="de-DE" dirty="0" err="1"/>
              <a:t>experiments</a:t>
            </a:r>
            <a:r>
              <a:rPr lang="de-DE" dirty="0"/>
              <a:t> </a:t>
            </a:r>
            <a:r>
              <a:rPr lang="de-DE" dirty="0" err="1"/>
              <a:t>under</a:t>
            </a:r>
            <a:r>
              <a:rPr lang="de-DE" dirty="0"/>
              <a:t> SP B.2</a:t>
            </a:r>
          </a:p>
          <a:p>
            <a:pPr marL="285750" indent="-285750" algn="l">
              <a:buFont typeface="Arial" panose="020B0604020202020204" pitchFamily="34" charset="0"/>
              <a:buChar char="•"/>
            </a:pPr>
            <a:r>
              <a:rPr lang="de-DE" dirty="0" err="1"/>
              <a:t>Structure</a:t>
            </a:r>
            <a:r>
              <a:rPr lang="de-DE" dirty="0"/>
              <a:t> and </a:t>
            </a:r>
            <a:r>
              <a:rPr lang="de-DE" dirty="0" err="1"/>
              <a:t>morphology</a:t>
            </a:r>
            <a:r>
              <a:rPr lang="de-DE" dirty="0"/>
              <a:t> </a:t>
            </a:r>
            <a:r>
              <a:rPr lang="de-DE" dirty="0" err="1"/>
              <a:t>of</a:t>
            </a:r>
            <a:r>
              <a:rPr lang="de-DE" dirty="0"/>
              <a:t> </a:t>
            </a:r>
            <a:r>
              <a:rPr lang="de-DE" dirty="0" err="1"/>
              <a:t>co-deposits</a:t>
            </a:r>
            <a:r>
              <a:rPr lang="de-DE" dirty="0"/>
              <a:t> on </a:t>
            </a:r>
            <a:r>
              <a:rPr lang="de-DE" dirty="0" err="1"/>
              <a:t>the</a:t>
            </a:r>
            <a:r>
              <a:rPr lang="de-DE" dirty="0"/>
              <a:t> </a:t>
            </a:r>
            <a:r>
              <a:rPr lang="de-DE" dirty="0" err="1"/>
              <a:t>analysed</a:t>
            </a:r>
            <a:r>
              <a:rPr lang="de-DE" dirty="0"/>
              <a:t> </a:t>
            </a:r>
            <a:r>
              <a:rPr lang="de-DE" dirty="0" err="1"/>
              <a:t>components</a:t>
            </a:r>
            <a:endParaRPr lang="de-DE" dirty="0"/>
          </a:p>
          <a:p>
            <a:pPr marL="285750" indent="-285750" algn="l">
              <a:buFont typeface="Arial" panose="020B0604020202020204" pitchFamily="34" charset="0"/>
              <a:buChar char="•"/>
            </a:pPr>
            <a:r>
              <a:rPr lang="de-DE" dirty="0"/>
              <a:t>Retention </a:t>
            </a:r>
            <a:r>
              <a:rPr lang="de-DE" dirty="0" err="1"/>
              <a:t>of</a:t>
            </a:r>
            <a:r>
              <a:rPr lang="de-DE" dirty="0"/>
              <a:t> D on </a:t>
            </a:r>
            <a:r>
              <a:rPr lang="de-DE" dirty="0" err="1"/>
              <a:t>the</a:t>
            </a:r>
            <a:r>
              <a:rPr lang="de-DE" dirty="0"/>
              <a:t> </a:t>
            </a:r>
            <a:r>
              <a:rPr lang="de-DE" dirty="0" err="1"/>
              <a:t>components</a:t>
            </a:r>
            <a:r>
              <a:rPr lang="de-DE" dirty="0"/>
              <a:t> – </a:t>
            </a:r>
            <a:r>
              <a:rPr lang="de-DE" dirty="0" err="1"/>
              <a:t>to</a:t>
            </a:r>
            <a:r>
              <a:rPr lang="de-DE" dirty="0"/>
              <a:t> </a:t>
            </a:r>
            <a:r>
              <a:rPr lang="de-DE" dirty="0" err="1"/>
              <a:t>be</a:t>
            </a:r>
            <a:r>
              <a:rPr lang="de-DE" dirty="0"/>
              <a:t> </a:t>
            </a:r>
            <a:r>
              <a:rPr lang="de-DE" dirty="0" err="1"/>
              <a:t>used</a:t>
            </a:r>
            <a:r>
              <a:rPr lang="de-DE" dirty="0"/>
              <a:t> for </a:t>
            </a:r>
            <a:r>
              <a:rPr lang="de-DE" dirty="0" err="1"/>
              <a:t>benchmarking</a:t>
            </a:r>
            <a:r>
              <a:rPr lang="de-DE" dirty="0"/>
              <a:t> </a:t>
            </a:r>
            <a:r>
              <a:rPr lang="de-DE" dirty="0" err="1"/>
              <a:t>retention</a:t>
            </a:r>
            <a:r>
              <a:rPr lang="de-DE" dirty="0"/>
              <a:t> </a:t>
            </a:r>
            <a:r>
              <a:rPr lang="de-DE" dirty="0" err="1"/>
              <a:t>studies</a:t>
            </a:r>
            <a:r>
              <a:rPr lang="de-DE" dirty="0"/>
              <a:t> in SP C</a:t>
            </a:r>
          </a:p>
        </p:txBody>
      </p:sp>
      <p:sp>
        <p:nvSpPr>
          <p:cNvPr id="3" name="Textfeld 2">
            <a:extLst>
              <a:ext uri="{FF2B5EF4-FFF2-40B4-BE49-F238E27FC236}">
                <a16:creationId xmlns:a16="http://schemas.microsoft.com/office/drawing/2014/main" id="{6DE7C160-BFF4-9BA8-AA67-2AEFC2F99F2A}"/>
              </a:ext>
            </a:extLst>
          </p:cNvPr>
          <p:cNvSpPr txBox="1"/>
          <p:nvPr/>
        </p:nvSpPr>
        <p:spPr>
          <a:xfrm>
            <a:off x="5576725" y="5793634"/>
            <a:ext cx="6521752" cy="707886"/>
          </a:xfrm>
          <a:prstGeom prst="rect">
            <a:avLst/>
          </a:prstGeom>
          <a:noFill/>
        </p:spPr>
        <p:txBody>
          <a:bodyPr wrap="square" rtlCol="0">
            <a:spAutoFit/>
          </a:bodyPr>
          <a:lstStyle/>
          <a:p>
            <a:pPr algn="l"/>
            <a:r>
              <a:rPr lang="de-DE" sz="2000" b="1" dirty="0"/>
              <a:t>Special </a:t>
            </a:r>
            <a:r>
              <a:rPr lang="de-DE" sz="2000" b="1" dirty="0" err="1"/>
              <a:t>resources</a:t>
            </a:r>
            <a:r>
              <a:rPr lang="de-DE" sz="2000" b="1" dirty="0"/>
              <a:t>: </a:t>
            </a:r>
            <a:r>
              <a:rPr lang="de-DE" sz="1600" b="1" dirty="0" err="1"/>
              <a:t>usage</a:t>
            </a:r>
            <a:r>
              <a:rPr lang="de-DE" sz="1600" b="1" dirty="0"/>
              <a:t> </a:t>
            </a:r>
            <a:r>
              <a:rPr lang="de-DE" sz="1600" b="1" dirty="0" err="1"/>
              <a:t>of</a:t>
            </a:r>
            <a:r>
              <a:rPr lang="de-DE" sz="1600" b="1" dirty="0"/>
              <a:t> </a:t>
            </a:r>
            <a:r>
              <a:rPr lang="de-DE" sz="1600" b="1" dirty="0" err="1"/>
              <a:t>accelerator</a:t>
            </a:r>
            <a:r>
              <a:rPr lang="de-DE" sz="1600" b="1" dirty="0"/>
              <a:t> and SEM </a:t>
            </a:r>
            <a:r>
              <a:rPr lang="de-DE" sz="1600" b="1" dirty="0" err="1"/>
              <a:t>facilities</a:t>
            </a:r>
            <a:endParaRPr lang="de-DE" sz="1600" b="1" dirty="0"/>
          </a:p>
          <a:p>
            <a:pPr algn="l"/>
            <a:r>
              <a:rPr lang="de-DE" sz="2000" b="1" dirty="0"/>
              <a:t>WP </a:t>
            </a:r>
            <a:r>
              <a:rPr lang="de-DE" sz="2000" b="1" dirty="0" err="1"/>
              <a:t>collaboration</a:t>
            </a:r>
            <a:r>
              <a:rPr lang="de-DE" sz="2000" b="1" dirty="0"/>
              <a:t>: </a:t>
            </a:r>
            <a:r>
              <a:rPr lang="de-DE" sz="1600" b="1" dirty="0"/>
              <a:t>WPTE, WPW7X</a:t>
            </a:r>
          </a:p>
        </p:txBody>
      </p:sp>
      <p:sp>
        <p:nvSpPr>
          <p:cNvPr id="11" name="Textfeld 10">
            <a:extLst>
              <a:ext uri="{FF2B5EF4-FFF2-40B4-BE49-F238E27FC236}">
                <a16:creationId xmlns:a16="http://schemas.microsoft.com/office/drawing/2014/main" id="{5B372F3A-D41D-0E2D-E9E5-723D619C6538}"/>
              </a:ext>
            </a:extLst>
          </p:cNvPr>
          <p:cNvSpPr txBox="1"/>
          <p:nvPr/>
        </p:nvSpPr>
        <p:spPr>
          <a:xfrm>
            <a:off x="0" y="5792601"/>
            <a:ext cx="5770169" cy="707886"/>
          </a:xfrm>
          <a:prstGeom prst="rect">
            <a:avLst/>
          </a:prstGeom>
          <a:noFill/>
        </p:spPr>
        <p:txBody>
          <a:bodyPr wrap="none" rtlCol="0">
            <a:spAutoFit/>
          </a:bodyPr>
          <a:lstStyle/>
          <a:p>
            <a:pPr algn="l"/>
            <a:r>
              <a:rPr lang="de-DE" sz="2000" b="1" dirty="0" err="1"/>
              <a:t>Involved</a:t>
            </a:r>
            <a:r>
              <a:rPr lang="de-DE" sz="2000" b="1" dirty="0"/>
              <a:t> RU: </a:t>
            </a:r>
            <a:r>
              <a:rPr lang="de-DE" sz="1200" b="1" dirty="0"/>
              <a:t>CIEMAT, ENEA, FZJ, IAP, IPPLM, IST, JSI, MPG, NCSRD, RBI, VR, VTT</a:t>
            </a:r>
          </a:p>
          <a:p>
            <a:pPr algn="l"/>
            <a:r>
              <a:rPr lang="de-DE" sz="2000" b="1" dirty="0"/>
              <a:t>Status: </a:t>
            </a:r>
            <a:r>
              <a:rPr lang="de-DE" sz="1600" b="1" dirty="0" err="1"/>
              <a:t>continuation</a:t>
            </a:r>
            <a:r>
              <a:rPr lang="de-DE" sz="1600" b="1" dirty="0"/>
              <a:t> </a:t>
            </a:r>
            <a:r>
              <a:rPr lang="de-DE" sz="1600" b="1" dirty="0" err="1"/>
              <a:t>from</a:t>
            </a:r>
            <a:r>
              <a:rPr lang="de-DE" sz="1600" b="1" dirty="0"/>
              <a:t> 2024</a:t>
            </a:r>
          </a:p>
        </p:txBody>
      </p:sp>
    </p:spTree>
    <p:extLst>
      <p:ext uri="{BB962C8B-B14F-4D97-AF65-F5344CB8AC3E}">
        <p14:creationId xmlns:p14="http://schemas.microsoft.com/office/powerpoint/2010/main" val="39911643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25FAB6D4-D1AF-D933-25CE-6718A7464815}"/>
              </a:ext>
            </a:extLst>
          </p:cNvPr>
          <p:cNvSpPr>
            <a:spLocks noGrp="1"/>
          </p:cNvSpPr>
          <p:nvPr>
            <p:ph type="ftr" sz="quarter" idx="11"/>
          </p:nvPr>
        </p:nvSpPr>
        <p:spPr/>
        <p:txBody>
          <a:bodyPr/>
          <a:lstStyle/>
          <a:p>
            <a:r>
              <a:rPr lang="en-GB" dirty="0">
                <a:solidFill>
                  <a:prstClr val="white"/>
                </a:solidFill>
              </a:rPr>
              <a:t>Sebastijan Brezinsek| Preparation Meeting AWP 2025 | 09.10.2024 |</a:t>
            </a:r>
            <a:r>
              <a:rPr lang="en-GB" dirty="0" err="1">
                <a:solidFill>
                  <a:prstClr val="white"/>
                </a:solidFill>
              </a:rPr>
              <a:t>Garching</a:t>
            </a:r>
            <a:endParaRPr lang="en-GB" dirty="0">
              <a:solidFill>
                <a:prstClr val="white"/>
              </a:solidFill>
            </a:endParaRPr>
          </a:p>
        </p:txBody>
      </p:sp>
      <p:sp>
        <p:nvSpPr>
          <p:cNvPr id="5" name="Foliennummernplatzhalter 4">
            <a:extLst>
              <a:ext uri="{FF2B5EF4-FFF2-40B4-BE49-F238E27FC236}">
                <a16:creationId xmlns:a16="http://schemas.microsoft.com/office/drawing/2014/main" id="{D44FE597-2CD2-E678-1062-81EF71111331}"/>
              </a:ext>
            </a:extLst>
          </p:cNvPr>
          <p:cNvSpPr>
            <a:spLocks noGrp="1"/>
          </p:cNvSpPr>
          <p:nvPr>
            <p:ph type="sldNum" sz="quarter" idx="12"/>
          </p:nvPr>
        </p:nvSpPr>
        <p:spPr/>
        <p:txBody>
          <a:bodyPr/>
          <a:lstStyle/>
          <a:p>
            <a:fld id="{6A6D9FA1-99C7-4910-8E32-B85D378B0060}" type="slidenum">
              <a:rPr lang="en-GB" smtClean="0">
                <a:solidFill>
                  <a:prstClr val="white"/>
                </a:solidFill>
              </a:rPr>
              <a:pPr/>
              <a:t>31</a:t>
            </a:fld>
            <a:endParaRPr lang="en-GB" dirty="0">
              <a:solidFill>
                <a:prstClr val="white"/>
              </a:solidFill>
            </a:endParaRPr>
          </a:p>
        </p:txBody>
      </p:sp>
      <p:sp>
        <p:nvSpPr>
          <p:cNvPr id="6" name="Titel 1">
            <a:extLst>
              <a:ext uri="{FF2B5EF4-FFF2-40B4-BE49-F238E27FC236}">
                <a16:creationId xmlns:a16="http://schemas.microsoft.com/office/drawing/2014/main" id="{24E5A7F7-E968-EA42-B0CE-BD0E537937E1}"/>
              </a:ext>
            </a:extLst>
          </p:cNvPr>
          <p:cNvSpPr>
            <a:spLocks noGrp="1"/>
          </p:cNvSpPr>
          <p:nvPr>
            <p:ph type="title"/>
          </p:nvPr>
        </p:nvSpPr>
        <p:spPr>
          <a:xfrm>
            <a:off x="982663" y="192088"/>
            <a:ext cx="10937488" cy="457200"/>
          </a:xfrm>
        </p:spPr>
        <p:txBody>
          <a:bodyPr/>
          <a:lstStyle/>
          <a:p>
            <a:r>
              <a:rPr lang="en-GB" dirty="0"/>
              <a:t>SPB.4 Main Objectives and Activities </a:t>
            </a:r>
          </a:p>
        </p:txBody>
      </p:sp>
      <p:sp>
        <p:nvSpPr>
          <p:cNvPr id="2" name="Textfeld 1">
            <a:extLst>
              <a:ext uri="{FF2B5EF4-FFF2-40B4-BE49-F238E27FC236}">
                <a16:creationId xmlns:a16="http://schemas.microsoft.com/office/drawing/2014/main" id="{5229F294-D190-0FEE-23B6-B67299BCAC2B}"/>
              </a:ext>
            </a:extLst>
          </p:cNvPr>
          <p:cNvSpPr txBox="1"/>
          <p:nvPr/>
        </p:nvSpPr>
        <p:spPr>
          <a:xfrm>
            <a:off x="93522" y="933462"/>
            <a:ext cx="12004955" cy="3939540"/>
          </a:xfrm>
          <a:prstGeom prst="rect">
            <a:avLst/>
          </a:prstGeom>
          <a:noFill/>
        </p:spPr>
        <p:txBody>
          <a:bodyPr wrap="square" rtlCol="0">
            <a:spAutoFit/>
          </a:bodyPr>
          <a:lstStyle/>
          <a:p>
            <a:r>
              <a:rPr lang="en-US" sz="2400" b="1" dirty="0">
                <a:solidFill>
                  <a:srgbClr val="FF0000"/>
                </a:solidFill>
              </a:rPr>
              <a:t>Reference coatings for ITER and DEMO </a:t>
            </a:r>
          </a:p>
          <a:p>
            <a:pPr algn="l"/>
            <a:endParaRPr lang="de-DE" b="1" dirty="0"/>
          </a:p>
          <a:p>
            <a:pPr algn="l"/>
            <a:r>
              <a:rPr lang="de-DE" b="1" dirty="0">
                <a:solidFill>
                  <a:srgbClr val="0070C0"/>
                </a:solidFill>
              </a:rPr>
              <a:t>Scientific </a:t>
            </a:r>
            <a:r>
              <a:rPr lang="de-DE" b="1" dirty="0" err="1">
                <a:solidFill>
                  <a:srgbClr val="0070C0"/>
                </a:solidFill>
              </a:rPr>
              <a:t>questions</a:t>
            </a:r>
            <a:r>
              <a:rPr lang="de-DE" b="1" dirty="0">
                <a:solidFill>
                  <a:srgbClr val="0070C0"/>
                </a:solidFill>
              </a:rPr>
              <a:t> </a:t>
            </a:r>
            <a:r>
              <a:rPr lang="de-DE" b="1" dirty="0" err="1">
                <a:solidFill>
                  <a:srgbClr val="0070C0"/>
                </a:solidFill>
              </a:rPr>
              <a:t>to</a:t>
            </a:r>
            <a:r>
              <a:rPr lang="de-DE" b="1" dirty="0">
                <a:solidFill>
                  <a:srgbClr val="0070C0"/>
                </a:solidFill>
              </a:rPr>
              <a:t> </a:t>
            </a:r>
            <a:r>
              <a:rPr lang="de-DE" b="1" dirty="0" err="1">
                <a:solidFill>
                  <a:srgbClr val="0070C0"/>
                </a:solidFill>
              </a:rPr>
              <a:t>be</a:t>
            </a:r>
            <a:r>
              <a:rPr lang="de-DE" b="1" dirty="0">
                <a:solidFill>
                  <a:srgbClr val="0070C0"/>
                </a:solidFill>
              </a:rPr>
              <a:t> </a:t>
            </a:r>
            <a:r>
              <a:rPr lang="de-DE" b="1" dirty="0" err="1">
                <a:solidFill>
                  <a:srgbClr val="0070C0"/>
                </a:solidFill>
              </a:rPr>
              <a:t>addressed</a:t>
            </a:r>
            <a:endParaRPr lang="de-DE" b="1" dirty="0">
              <a:solidFill>
                <a:srgbClr val="0070C0"/>
              </a:solidFill>
            </a:endParaRPr>
          </a:p>
          <a:p>
            <a:pPr marL="285750" indent="-285750" algn="l">
              <a:buFont typeface="Arial" panose="020B0604020202020204" pitchFamily="34" charset="0"/>
              <a:buChar char="•"/>
            </a:pPr>
            <a:r>
              <a:rPr lang="de-DE" dirty="0" err="1"/>
              <a:t>Develop</a:t>
            </a:r>
            <a:r>
              <a:rPr lang="de-DE" dirty="0"/>
              <a:t> </a:t>
            </a:r>
            <a:r>
              <a:rPr lang="de-DE" dirty="0" err="1"/>
              <a:t>methods</a:t>
            </a:r>
            <a:r>
              <a:rPr lang="de-DE" dirty="0"/>
              <a:t> </a:t>
            </a:r>
            <a:r>
              <a:rPr lang="de-DE" dirty="0" err="1"/>
              <a:t>to</a:t>
            </a:r>
            <a:r>
              <a:rPr lang="de-DE" dirty="0"/>
              <a:t> </a:t>
            </a:r>
            <a:r>
              <a:rPr lang="de-DE" dirty="0" err="1"/>
              <a:t>produce</a:t>
            </a:r>
            <a:r>
              <a:rPr lang="de-DE" dirty="0"/>
              <a:t> and </a:t>
            </a:r>
            <a:r>
              <a:rPr lang="de-DE" dirty="0" err="1"/>
              <a:t>pre-characterize</a:t>
            </a:r>
            <a:r>
              <a:rPr lang="de-DE" dirty="0"/>
              <a:t> </a:t>
            </a:r>
            <a:r>
              <a:rPr lang="de-DE" dirty="0" err="1"/>
              <a:t>reference</a:t>
            </a:r>
            <a:r>
              <a:rPr lang="de-DE" dirty="0"/>
              <a:t> </a:t>
            </a:r>
            <a:r>
              <a:rPr lang="de-DE" dirty="0" err="1"/>
              <a:t>coatings</a:t>
            </a:r>
            <a:r>
              <a:rPr lang="de-DE" dirty="0"/>
              <a:t> </a:t>
            </a:r>
            <a:r>
              <a:rPr lang="de-DE" dirty="0" err="1"/>
              <a:t>to</a:t>
            </a:r>
            <a:r>
              <a:rPr lang="de-DE" dirty="0"/>
              <a:t> </a:t>
            </a:r>
            <a:r>
              <a:rPr lang="de-DE" dirty="0" err="1"/>
              <a:t>simulate</a:t>
            </a:r>
            <a:r>
              <a:rPr lang="de-DE" dirty="0"/>
              <a:t> </a:t>
            </a:r>
            <a:r>
              <a:rPr lang="de-DE" dirty="0" err="1"/>
              <a:t>re-deposited</a:t>
            </a:r>
            <a:r>
              <a:rPr lang="de-DE" dirty="0"/>
              <a:t> W </a:t>
            </a:r>
            <a:r>
              <a:rPr lang="de-DE" dirty="0" err="1"/>
              <a:t>layers</a:t>
            </a:r>
            <a:r>
              <a:rPr lang="de-DE" dirty="0"/>
              <a:t>, B/W-</a:t>
            </a:r>
            <a:r>
              <a:rPr lang="de-DE" dirty="0" err="1"/>
              <a:t>based</a:t>
            </a:r>
            <a:r>
              <a:rPr lang="de-DE" dirty="0"/>
              <a:t> </a:t>
            </a:r>
            <a:r>
              <a:rPr lang="de-DE" dirty="0" err="1"/>
              <a:t>co-deposits</a:t>
            </a:r>
            <a:r>
              <a:rPr lang="de-DE" dirty="0"/>
              <a:t>, and B </a:t>
            </a:r>
            <a:r>
              <a:rPr lang="de-DE" dirty="0" err="1"/>
              <a:t>layers</a:t>
            </a:r>
            <a:r>
              <a:rPr lang="de-DE" dirty="0"/>
              <a:t> </a:t>
            </a:r>
            <a:r>
              <a:rPr lang="de-DE" dirty="0" err="1"/>
              <a:t>originating</a:t>
            </a:r>
            <a:r>
              <a:rPr lang="de-DE" dirty="0"/>
              <a:t> </a:t>
            </a:r>
            <a:r>
              <a:rPr lang="de-DE" dirty="0" err="1"/>
              <a:t>from</a:t>
            </a:r>
            <a:r>
              <a:rPr lang="de-DE" dirty="0"/>
              <a:t> </a:t>
            </a:r>
            <a:r>
              <a:rPr lang="de-DE" dirty="0" err="1"/>
              <a:t>boronizations</a:t>
            </a:r>
            <a:r>
              <a:rPr lang="de-DE" dirty="0"/>
              <a:t>  </a:t>
            </a:r>
          </a:p>
          <a:p>
            <a:pPr marL="285750" indent="-285750" algn="l">
              <a:buFont typeface="Arial" panose="020B0604020202020204" pitchFamily="34" charset="0"/>
              <a:buChar char="•"/>
            </a:pPr>
            <a:r>
              <a:rPr lang="de-DE" dirty="0" err="1"/>
              <a:t>Produce</a:t>
            </a:r>
            <a:r>
              <a:rPr lang="de-DE" dirty="0"/>
              <a:t> </a:t>
            </a:r>
            <a:r>
              <a:rPr lang="de-DE" dirty="0" err="1"/>
              <a:t>marker</a:t>
            </a:r>
            <a:r>
              <a:rPr lang="de-DE" dirty="0"/>
              <a:t> </a:t>
            </a:r>
            <a:r>
              <a:rPr lang="de-DE" dirty="0" err="1"/>
              <a:t>layers</a:t>
            </a:r>
            <a:r>
              <a:rPr lang="de-DE" dirty="0"/>
              <a:t> for </a:t>
            </a:r>
            <a:r>
              <a:rPr lang="de-DE" dirty="0" err="1"/>
              <a:t>agreed</a:t>
            </a:r>
            <a:r>
              <a:rPr lang="de-DE" dirty="0"/>
              <a:t> </a:t>
            </a:r>
            <a:r>
              <a:rPr lang="de-DE" dirty="0" err="1"/>
              <a:t>experiments</a:t>
            </a:r>
            <a:r>
              <a:rPr lang="de-DE" dirty="0"/>
              <a:t> </a:t>
            </a:r>
            <a:r>
              <a:rPr lang="de-DE" dirty="0" err="1"/>
              <a:t>under</a:t>
            </a:r>
            <a:r>
              <a:rPr lang="de-DE" dirty="0"/>
              <a:t> SP B.1 and SP B.2</a:t>
            </a:r>
          </a:p>
          <a:p>
            <a:pPr algn="l">
              <a:spcBef>
                <a:spcPts val="600"/>
              </a:spcBef>
            </a:pPr>
            <a:r>
              <a:rPr lang="de-DE" b="1" dirty="0" err="1">
                <a:solidFill>
                  <a:srgbClr val="0070C0"/>
                </a:solidFill>
              </a:rPr>
              <a:t>What</a:t>
            </a:r>
            <a:r>
              <a:rPr lang="de-DE" b="1" dirty="0">
                <a:solidFill>
                  <a:srgbClr val="0070C0"/>
                </a:solidFill>
              </a:rPr>
              <a:t> </a:t>
            </a:r>
            <a:r>
              <a:rPr lang="de-DE" b="1" dirty="0" err="1">
                <a:solidFill>
                  <a:srgbClr val="0070C0"/>
                </a:solidFill>
              </a:rPr>
              <a:t>shall</a:t>
            </a:r>
            <a:r>
              <a:rPr lang="de-DE" b="1" dirty="0">
                <a:solidFill>
                  <a:srgbClr val="0070C0"/>
                </a:solidFill>
              </a:rPr>
              <a:t> </a:t>
            </a:r>
            <a:r>
              <a:rPr lang="de-DE" b="1" dirty="0" err="1">
                <a:solidFill>
                  <a:srgbClr val="0070C0"/>
                </a:solidFill>
              </a:rPr>
              <a:t>be</a:t>
            </a:r>
            <a:r>
              <a:rPr lang="de-DE" b="1" dirty="0">
                <a:solidFill>
                  <a:srgbClr val="0070C0"/>
                </a:solidFill>
              </a:rPr>
              <a:t> </a:t>
            </a:r>
            <a:r>
              <a:rPr lang="de-DE" b="1" dirty="0" err="1">
                <a:solidFill>
                  <a:srgbClr val="0070C0"/>
                </a:solidFill>
              </a:rPr>
              <a:t>done</a:t>
            </a:r>
            <a:r>
              <a:rPr lang="de-DE" b="1" dirty="0">
                <a:solidFill>
                  <a:srgbClr val="0070C0"/>
                </a:solidFill>
              </a:rPr>
              <a:t>?</a:t>
            </a:r>
          </a:p>
          <a:p>
            <a:pPr marL="285750" indent="-285750" algn="l">
              <a:buFont typeface="Arial" panose="020B0604020202020204" pitchFamily="34" charset="0"/>
              <a:buChar char="•"/>
            </a:pPr>
            <a:r>
              <a:rPr lang="de-DE" dirty="0" err="1"/>
              <a:t>Production</a:t>
            </a:r>
            <a:r>
              <a:rPr lang="de-DE" dirty="0"/>
              <a:t> </a:t>
            </a:r>
            <a:r>
              <a:rPr lang="de-DE" dirty="0" err="1"/>
              <a:t>of</a:t>
            </a:r>
            <a:r>
              <a:rPr lang="de-DE" dirty="0"/>
              <a:t> B, W, and B/W </a:t>
            </a:r>
            <a:r>
              <a:rPr lang="de-DE" dirty="0" err="1"/>
              <a:t>layers</a:t>
            </a:r>
            <a:r>
              <a:rPr lang="de-DE" dirty="0"/>
              <a:t> </a:t>
            </a:r>
            <a:r>
              <a:rPr lang="de-DE" dirty="0" err="1"/>
              <a:t>with</a:t>
            </a:r>
            <a:r>
              <a:rPr lang="de-DE" dirty="0"/>
              <a:t> </a:t>
            </a:r>
            <a:r>
              <a:rPr lang="de-DE" dirty="0" err="1"/>
              <a:t>pre-defined</a:t>
            </a:r>
            <a:r>
              <a:rPr lang="de-DE" dirty="0"/>
              <a:t> </a:t>
            </a:r>
            <a:r>
              <a:rPr lang="de-DE" dirty="0" err="1"/>
              <a:t>specifications</a:t>
            </a:r>
            <a:r>
              <a:rPr lang="de-DE" dirty="0"/>
              <a:t> for </a:t>
            </a:r>
            <a:r>
              <a:rPr lang="de-DE" dirty="0" err="1"/>
              <a:t>the</a:t>
            </a:r>
            <a:r>
              <a:rPr lang="de-DE" dirty="0"/>
              <a:t> SP B.1 and SP B.2 </a:t>
            </a:r>
            <a:r>
              <a:rPr lang="de-DE" dirty="0" err="1"/>
              <a:t>experiments</a:t>
            </a:r>
            <a:r>
              <a:rPr lang="de-DE" dirty="0"/>
              <a:t> </a:t>
            </a:r>
            <a:r>
              <a:rPr lang="de-DE" dirty="0" err="1"/>
              <a:t>as</a:t>
            </a:r>
            <a:r>
              <a:rPr lang="de-DE" dirty="0"/>
              <a:t> </a:t>
            </a:r>
            <a:r>
              <a:rPr lang="de-DE" dirty="0" err="1"/>
              <a:t>well</a:t>
            </a:r>
            <a:r>
              <a:rPr lang="de-DE" dirty="0"/>
              <a:t> </a:t>
            </a:r>
            <a:r>
              <a:rPr lang="de-DE" dirty="0" err="1"/>
              <a:t>as</a:t>
            </a:r>
            <a:r>
              <a:rPr lang="de-DE" dirty="0"/>
              <a:t> for </a:t>
            </a:r>
            <a:r>
              <a:rPr lang="de-DE" dirty="0" err="1"/>
              <a:t>studies</a:t>
            </a:r>
            <a:r>
              <a:rPr lang="de-DE" dirty="0"/>
              <a:t> </a:t>
            </a:r>
            <a:r>
              <a:rPr lang="de-DE" dirty="0" err="1"/>
              <a:t>under</a:t>
            </a:r>
            <a:r>
              <a:rPr lang="de-DE" dirty="0"/>
              <a:t> SP A, SP C, SP F, SP X, WPTE, and WPW7X </a:t>
            </a:r>
          </a:p>
          <a:p>
            <a:pPr marL="285750" indent="-285750" algn="l">
              <a:buFont typeface="Arial" panose="020B0604020202020204" pitchFamily="34" charset="0"/>
              <a:buChar char="•"/>
            </a:pPr>
            <a:r>
              <a:rPr lang="de-DE" dirty="0" err="1"/>
              <a:t>Pre-characterization</a:t>
            </a:r>
            <a:r>
              <a:rPr lang="de-DE" dirty="0"/>
              <a:t> </a:t>
            </a:r>
            <a:r>
              <a:rPr lang="de-DE" dirty="0" err="1"/>
              <a:t>of</a:t>
            </a:r>
            <a:r>
              <a:rPr lang="de-DE" dirty="0"/>
              <a:t> </a:t>
            </a:r>
            <a:r>
              <a:rPr lang="de-DE" dirty="0" err="1"/>
              <a:t>the</a:t>
            </a:r>
            <a:r>
              <a:rPr lang="de-DE" dirty="0"/>
              <a:t> </a:t>
            </a:r>
            <a:r>
              <a:rPr lang="de-DE" dirty="0" err="1"/>
              <a:t>produced</a:t>
            </a:r>
            <a:r>
              <a:rPr lang="de-DE" dirty="0"/>
              <a:t> </a:t>
            </a:r>
            <a:r>
              <a:rPr lang="de-DE" dirty="0" err="1"/>
              <a:t>layers</a:t>
            </a:r>
            <a:r>
              <a:rPr lang="de-DE" dirty="0"/>
              <a:t> </a:t>
            </a:r>
            <a:r>
              <a:rPr lang="de-DE" dirty="0" err="1"/>
              <a:t>before</a:t>
            </a:r>
            <a:r>
              <a:rPr lang="de-DE" dirty="0"/>
              <a:t> </a:t>
            </a:r>
            <a:r>
              <a:rPr lang="de-DE" dirty="0" err="1"/>
              <a:t>their</a:t>
            </a:r>
            <a:r>
              <a:rPr lang="de-DE" dirty="0"/>
              <a:t> </a:t>
            </a:r>
            <a:r>
              <a:rPr lang="de-DE" dirty="0" err="1"/>
              <a:t>exposure</a:t>
            </a:r>
            <a:endParaRPr lang="de-DE" dirty="0"/>
          </a:p>
          <a:p>
            <a:pPr algn="l">
              <a:spcBef>
                <a:spcPts val="600"/>
              </a:spcBef>
            </a:pPr>
            <a:r>
              <a:rPr lang="de-DE" b="1" dirty="0">
                <a:solidFill>
                  <a:srgbClr val="0070C0"/>
                </a:solidFill>
              </a:rPr>
              <a:t>Main Goals</a:t>
            </a:r>
          </a:p>
          <a:p>
            <a:pPr marL="285750" indent="-285750" algn="l">
              <a:buFont typeface="Arial" panose="020B0604020202020204" pitchFamily="34" charset="0"/>
              <a:buChar char="•"/>
            </a:pPr>
            <a:r>
              <a:rPr lang="de-DE" dirty="0" err="1"/>
              <a:t>Established</a:t>
            </a:r>
            <a:r>
              <a:rPr lang="de-DE" dirty="0"/>
              <a:t> </a:t>
            </a:r>
            <a:r>
              <a:rPr lang="de-DE" dirty="0" err="1"/>
              <a:t>recipes</a:t>
            </a:r>
            <a:r>
              <a:rPr lang="de-DE" dirty="0"/>
              <a:t> </a:t>
            </a:r>
            <a:r>
              <a:rPr lang="de-DE" dirty="0" err="1"/>
              <a:t>to</a:t>
            </a:r>
            <a:r>
              <a:rPr lang="de-DE" dirty="0"/>
              <a:t> </a:t>
            </a:r>
            <a:r>
              <a:rPr lang="de-DE" dirty="0" err="1"/>
              <a:t>produce</a:t>
            </a:r>
            <a:r>
              <a:rPr lang="de-DE" dirty="0"/>
              <a:t> B, W, and B/W </a:t>
            </a:r>
            <a:r>
              <a:rPr lang="de-DE" dirty="0" err="1"/>
              <a:t>layers</a:t>
            </a:r>
            <a:r>
              <a:rPr lang="de-DE" dirty="0"/>
              <a:t> – </a:t>
            </a:r>
            <a:r>
              <a:rPr lang="de-DE" dirty="0" err="1"/>
              <a:t>inlcuding</a:t>
            </a:r>
            <a:r>
              <a:rPr lang="de-DE" dirty="0"/>
              <a:t> </a:t>
            </a:r>
            <a:r>
              <a:rPr lang="de-DE" dirty="0" err="1"/>
              <a:t>controlling</a:t>
            </a:r>
            <a:r>
              <a:rPr lang="de-DE" dirty="0"/>
              <a:t> </a:t>
            </a:r>
            <a:r>
              <a:rPr lang="de-DE" dirty="0" err="1"/>
              <a:t>their</a:t>
            </a:r>
            <a:r>
              <a:rPr lang="de-DE" dirty="0"/>
              <a:t> O </a:t>
            </a:r>
            <a:r>
              <a:rPr lang="de-DE" dirty="0" err="1"/>
              <a:t>content</a:t>
            </a:r>
            <a:r>
              <a:rPr lang="de-DE" dirty="0"/>
              <a:t> and </a:t>
            </a:r>
            <a:r>
              <a:rPr lang="de-DE" dirty="0" err="1"/>
              <a:t>surface</a:t>
            </a:r>
            <a:r>
              <a:rPr lang="de-DE" dirty="0"/>
              <a:t> </a:t>
            </a:r>
            <a:r>
              <a:rPr lang="de-DE" dirty="0" err="1"/>
              <a:t>morphology</a:t>
            </a:r>
            <a:endParaRPr lang="de-DE" dirty="0"/>
          </a:p>
          <a:p>
            <a:pPr marL="285750" indent="-285750" algn="l">
              <a:buFont typeface="Arial" panose="020B0604020202020204" pitchFamily="34" charset="0"/>
              <a:buChar char="•"/>
            </a:pPr>
            <a:r>
              <a:rPr lang="de-DE" dirty="0" err="1"/>
              <a:t>Qualified</a:t>
            </a:r>
            <a:r>
              <a:rPr lang="de-DE" dirty="0"/>
              <a:t> </a:t>
            </a:r>
            <a:r>
              <a:rPr lang="de-DE" dirty="0" err="1"/>
              <a:t>workflow</a:t>
            </a:r>
            <a:r>
              <a:rPr lang="de-DE" dirty="0"/>
              <a:t> for </a:t>
            </a:r>
            <a:r>
              <a:rPr lang="de-DE" dirty="0" err="1"/>
              <a:t>characterizing</a:t>
            </a:r>
            <a:r>
              <a:rPr lang="de-DE" dirty="0"/>
              <a:t> </a:t>
            </a:r>
            <a:r>
              <a:rPr lang="de-DE" dirty="0" err="1"/>
              <a:t>the</a:t>
            </a:r>
            <a:r>
              <a:rPr lang="de-DE" dirty="0"/>
              <a:t> </a:t>
            </a:r>
            <a:r>
              <a:rPr lang="de-DE" dirty="0" err="1"/>
              <a:t>produced</a:t>
            </a:r>
            <a:r>
              <a:rPr lang="de-DE" dirty="0"/>
              <a:t> </a:t>
            </a:r>
            <a:r>
              <a:rPr lang="de-DE" dirty="0" err="1"/>
              <a:t>samples</a:t>
            </a:r>
            <a:r>
              <a:rPr lang="de-DE" dirty="0"/>
              <a:t> – </a:t>
            </a:r>
            <a:r>
              <a:rPr lang="de-DE" dirty="0" err="1"/>
              <a:t>especially</a:t>
            </a:r>
            <a:r>
              <a:rPr lang="de-DE" dirty="0"/>
              <a:t> </a:t>
            </a:r>
            <a:r>
              <a:rPr lang="de-DE" dirty="0" err="1"/>
              <a:t>critical</a:t>
            </a:r>
            <a:r>
              <a:rPr lang="de-DE" dirty="0"/>
              <a:t> for </a:t>
            </a:r>
            <a:r>
              <a:rPr lang="de-DE" dirty="0" err="1"/>
              <a:t>the</a:t>
            </a:r>
            <a:r>
              <a:rPr lang="de-DE" dirty="0"/>
              <a:t> B </a:t>
            </a:r>
            <a:r>
              <a:rPr lang="de-DE" dirty="0" err="1"/>
              <a:t>layers</a:t>
            </a:r>
            <a:endParaRPr lang="de-DE" dirty="0"/>
          </a:p>
        </p:txBody>
      </p:sp>
      <p:sp>
        <p:nvSpPr>
          <p:cNvPr id="3" name="Textfeld 2">
            <a:extLst>
              <a:ext uri="{FF2B5EF4-FFF2-40B4-BE49-F238E27FC236}">
                <a16:creationId xmlns:a16="http://schemas.microsoft.com/office/drawing/2014/main" id="{6DE7C160-BFF4-9BA8-AA67-2AEFC2F99F2A}"/>
              </a:ext>
            </a:extLst>
          </p:cNvPr>
          <p:cNvSpPr txBox="1"/>
          <p:nvPr/>
        </p:nvSpPr>
        <p:spPr>
          <a:xfrm>
            <a:off x="5576725" y="5793634"/>
            <a:ext cx="6521752" cy="707886"/>
          </a:xfrm>
          <a:prstGeom prst="rect">
            <a:avLst/>
          </a:prstGeom>
          <a:noFill/>
        </p:spPr>
        <p:txBody>
          <a:bodyPr wrap="square" rtlCol="0">
            <a:spAutoFit/>
          </a:bodyPr>
          <a:lstStyle/>
          <a:p>
            <a:pPr algn="l"/>
            <a:r>
              <a:rPr lang="de-DE" sz="2000" b="1" dirty="0"/>
              <a:t>Special </a:t>
            </a:r>
            <a:r>
              <a:rPr lang="de-DE" sz="2000" b="1" dirty="0" err="1"/>
              <a:t>resources</a:t>
            </a:r>
            <a:r>
              <a:rPr lang="de-DE" sz="2000" b="1" dirty="0"/>
              <a:t>: </a:t>
            </a:r>
            <a:r>
              <a:rPr lang="de-DE" sz="1600" b="1" dirty="0" err="1"/>
              <a:t>usage</a:t>
            </a:r>
            <a:r>
              <a:rPr lang="de-DE" sz="1600" b="1" dirty="0"/>
              <a:t> </a:t>
            </a:r>
            <a:r>
              <a:rPr lang="de-DE" sz="1600" b="1" dirty="0" err="1"/>
              <a:t>of</a:t>
            </a:r>
            <a:r>
              <a:rPr lang="de-DE" sz="1600" b="1" dirty="0"/>
              <a:t> </a:t>
            </a:r>
            <a:r>
              <a:rPr lang="de-DE" sz="1600" b="1" dirty="0" err="1"/>
              <a:t>accelerator</a:t>
            </a:r>
            <a:r>
              <a:rPr lang="de-DE" sz="1600" b="1" dirty="0"/>
              <a:t> and SEM </a:t>
            </a:r>
            <a:r>
              <a:rPr lang="de-DE" sz="1600" b="1" dirty="0" err="1"/>
              <a:t>facilities</a:t>
            </a:r>
            <a:endParaRPr lang="de-DE" sz="1600" b="1" dirty="0"/>
          </a:p>
          <a:p>
            <a:pPr algn="l"/>
            <a:r>
              <a:rPr lang="de-DE" sz="2000" b="1" dirty="0"/>
              <a:t>WP </a:t>
            </a:r>
            <a:r>
              <a:rPr lang="de-DE" sz="2000" b="1" dirty="0" err="1"/>
              <a:t>collaboration</a:t>
            </a:r>
            <a:r>
              <a:rPr lang="de-DE" sz="2000" b="1" dirty="0"/>
              <a:t>: </a:t>
            </a:r>
            <a:r>
              <a:rPr lang="de-DE" sz="1600" b="1" dirty="0"/>
              <a:t>WPTE, WPW7X</a:t>
            </a:r>
          </a:p>
        </p:txBody>
      </p:sp>
      <p:sp>
        <p:nvSpPr>
          <p:cNvPr id="11" name="Textfeld 10">
            <a:extLst>
              <a:ext uri="{FF2B5EF4-FFF2-40B4-BE49-F238E27FC236}">
                <a16:creationId xmlns:a16="http://schemas.microsoft.com/office/drawing/2014/main" id="{5B372F3A-D41D-0E2D-E9E5-723D619C6538}"/>
              </a:ext>
            </a:extLst>
          </p:cNvPr>
          <p:cNvSpPr txBox="1"/>
          <p:nvPr/>
        </p:nvSpPr>
        <p:spPr>
          <a:xfrm>
            <a:off x="0" y="5792601"/>
            <a:ext cx="5781391" cy="707886"/>
          </a:xfrm>
          <a:prstGeom prst="rect">
            <a:avLst/>
          </a:prstGeom>
          <a:noFill/>
        </p:spPr>
        <p:txBody>
          <a:bodyPr wrap="none" rtlCol="0">
            <a:spAutoFit/>
          </a:bodyPr>
          <a:lstStyle/>
          <a:p>
            <a:pPr algn="l"/>
            <a:r>
              <a:rPr lang="de-DE" sz="2000" b="1" dirty="0" err="1"/>
              <a:t>Involved</a:t>
            </a:r>
            <a:r>
              <a:rPr lang="de-DE" sz="2000" b="1" dirty="0"/>
              <a:t> RU: </a:t>
            </a:r>
            <a:r>
              <a:rPr lang="de-DE" sz="1200" b="1" dirty="0"/>
              <a:t>CEA, CIEMAT, ENEA, FZJ, IAP, IST, IPPLM, JSI, NCSRD, RBI, VR, VTT</a:t>
            </a:r>
          </a:p>
          <a:p>
            <a:pPr algn="l"/>
            <a:r>
              <a:rPr lang="de-DE" sz="2000" b="1" dirty="0"/>
              <a:t>Status: </a:t>
            </a:r>
            <a:r>
              <a:rPr lang="de-DE" sz="1600" b="1" dirty="0" err="1"/>
              <a:t>continuation</a:t>
            </a:r>
            <a:r>
              <a:rPr lang="de-DE" sz="1600" b="1" dirty="0"/>
              <a:t> </a:t>
            </a:r>
            <a:r>
              <a:rPr lang="de-DE" sz="1600" b="1" dirty="0" err="1"/>
              <a:t>from</a:t>
            </a:r>
            <a:r>
              <a:rPr lang="de-DE" sz="1600" b="1" dirty="0"/>
              <a:t> 2024</a:t>
            </a:r>
          </a:p>
        </p:txBody>
      </p:sp>
    </p:spTree>
    <p:extLst>
      <p:ext uri="{BB962C8B-B14F-4D97-AF65-F5344CB8AC3E}">
        <p14:creationId xmlns:p14="http://schemas.microsoft.com/office/powerpoint/2010/main" val="2753259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25FAB6D4-D1AF-D933-25CE-6718A7464815}"/>
              </a:ext>
            </a:extLst>
          </p:cNvPr>
          <p:cNvSpPr>
            <a:spLocks noGrp="1"/>
          </p:cNvSpPr>
          <p:nvPr>
            <p:ph type="ftr" sz="quarter" idx="11"/>
          </p:nvPr>
        </p:nvSpPr>
        <p:spPr/>
        <p:txBody>
          <a:bodyPr/>
          <a:lstStyle/>
          <a:p>
            <a:r>
              <a:rPr lang="en-GB" dirty="0">
                <a:solidFill>
                  <a:prstClr val="white"/>
                </a:solidFill>
              </a:rPr>
              <a:t>Sebastijan Brezinsek| Preparation Meeting AWP 2025 | 09.10.2024 |</a:t>
            </a:r>
            <a:r>
              <a:rPr lang="en-GB" dirty="0" err="1">
                <a:solidFill>
                  <a:prstClr val="white"/>
                </a:solidFill>
              </a:rPr>
              <a:t>Garching</a:t>
            </a:r>
            <a:endParaRPr lang="en-GB" dirty="0">
              <a:solidFill>
                <a:prstClr val="white"/>
              </a:solidFill>
            </a:endParaRPr>
          </a:p>
        </p:txBody>
      </p:sp>
      <p:sp>
        <p:nvSpPr>
          <p:cNvPr id="5" name="Foliennummernplatzhalter 4">
            <a:extLst>
              <a:ext uri="{FF2B5EF4-FFF2-40B4-BE49-F238E27FC236}">
                <a16:creationId xmlns:a16="http://schemas.microsoft.com/office/drawing/2014/main" id="{D44FE597-2CD2-E678-1062-81EF71111331}"/>
              </a:ext>
            </a:extLst>
          </p:cNvPr>
          <p:cNvSpPr>
            <a:spLocks noGrp="1"/>
          </p:cNvSpPr>
          <p:nvPr>
            <p:ph type="sldNum" sz="quarter" idx="12"/>
          </p:nvPr>
        </p:nvSpPr>
        <p:spPr/>
        <p:txBody>
          <a:bodyPr/>
          <a:lstStyle/>
          <a:p>
            <a:fld id="{6A6D9FA1-99C7-4910-8E32-B85D378B0060}" type="slidenum">
              <a:rPr lang="en-GB" smtClean="0">
                <a:solidFill>
                  <a:prstClr val="white"/>
                </a:solidFill>
              </a:rPr>
              <a:pPr/>
              <a:t>32</a:t>
            </a:fld>
            <a:endParaRPr lang="en-GB" dirty="0">
              <a:solidFill>
                <a:prstClr val="white"/>
              </a:solidFill>
            </a:endParaRPr>
          </a:p>
        </p:txBody>
      </p:sp>
      <p:sp>
        <p:nvSpPr>
          <p:cNvPr id="6" name="Titel 1">
            <a:extLst>
              <a:ext uri="{FF2B5EF4-FFF2-40B4-BE49-F238E27FC236}">
                <a16:creationId xmlns:a16="http://schemas.microsoft.com/office/drawing/2014/main" id="{24E5A7F7-E968-EA42-B0CE-BD0E537937E1}"/>
              </a:ext>
            </a:extLst>
          </p:cNvPr>
          <p:cNvSpPr>
            <a:spLocks noGrp="1"/>
          </p:cNvSpPr>
          <p:nvPr>
            <p:ph type="title"/>
          </p:nvPr>
        </p:nvSpPr>
        <p:spPr>
          <a:xfrm>
            <a:off x="982663" y="192088"/>
            <a:ext cx="10937488" cy="457200"/>
          </a:xfrm>
        </p:spPr>
        <p:txBody>
          <a:bodyPr/>
          <a:lstStyle/>
          <a:p>
            <a:r>
              <a:rPr lang="en-GB" dirty="0"/>
              <a:t>SPB.5 Main Objectives and Activities </a:t>
            </a:r>
          </a:p>
        </p:txBody>
      </p:sp>
      <p:sp>
        <p:nvSpPr>
          <p:cNvPr id="2" name="Textfeld 1">
            <a:extLst>
              <a:ext uri="{FF2B5EF4-FFF2-40B4-BE49-F238E27FC236}">
                <a16:creationId xmlns:a16="http://schemas.microsoft.com/office/drawing/2014/main" id="{5229F294-D190-0FEE-23B6-B67299BCAC2B}"/>
              </a:ext>
            </a:extLst>
          </p:cNvPr>
          <p:cNvSpPr txBox="1"/>
          <p:nvPr/>
        </p:nvSpPr>
        <p:spPr>
          <a:xfrm>
            <a:off x="93522" y="933462"/>
            <a:ext cx="12004955" cy="4770537"/>
          </a:xfrm>
          <a:prstGeom prst="rect">
            <a:avLst/>
          </a:prstGeom>
          <a:noFill/>
        </p:spPr>
        <p:txBody>
          <a:bodyPr wrap="square" rtlCol="0">
            <a:spAutoFit/>
          </a:bodyPr>
          <a:lstStyle/>
          <a:p>
            <a:r>
              <a:rPr lang="en-US" sz="2400" b="1" dirty="0">
                <a:solidFill>
                  <a:srgbClr val="FF0000"/>
                </a:solidFill>
              </a:rPr>
              <a:t>Production of metallic dust in toroidal devices</a:t>
            </a:r>
          </a:p>
          <a:p>
            <a:pPr algn="l"/>
            <a:endParaRPr lang="de-DE" b="1" dirty="0"/>
          </a:p>
          <a:p>
            <a:pPr algn="l"/>
            <a:r>
              <a:rPr lang="de-DE" b="1" dirty="0">
                <a:solidFill>
                  <a:srgbClr val="0070C0"/>
                </a:solidFill>
              </a:rPr>
              <a:t>Scientific </a:t>
            </a:r>
            <a:r>
              <a:rPr lang="de-DE" b="1" dirty="0" err="1">
                <a:solidFill>
                  <a:srgbClr val="0070C0"/>
                </a:solidFill>
              </a:rPr>
              <a:t>questions</a:t>
            </a:r>
            <a:r>
              <a:rPr lang="de-DE" b="1" dirty="0">
                <a:solidFill>
                  <a:srgbClr val="0070C0"/>
                </a:solidFill>
              </a:rPr>
              <a:t> </a:t>
            </a:r>
            <a:r>
              <a:rPr lang="de-DE" b="1" dirty="0" err="1">
                <a:solidFill>
                  <a:srgbClr val="0070C0"/>
                </a:solidFill>
              </a:rPr>
              <a:t>to</a:t>
            </a:r>
            <a:r>
              <a:rPr lang="de-DE" b="1" dirty="0">
                <a:solidFill>
                  <a:srgbClr val="0070C0"/>
                </a:solidFill>
              </a:rPr>
              <a:t> </a:t>
            </a:r>
            <a:r>
              <a:rPr lang="de-DE" b="1" dirty="0" err="1">
                <a:solidFill>
                  <a:srgbClr val="0070C0"/>
                </a:solidFill>
              </a:rPr>
              <a:t>be</a:t>
            </a:r>
            <a:r>
              <a:rPr lang="de-DE" b="1" dirty="0">
                <a:solidFill>
                  <a:srgbClr val="0070C0"/>
                </a:solidFill>
              </a:rPr>
              <a:t> </a:t>
            </a:r>
            <a:r>
              <a:rPr lang="de-DE" b="1" dirty="0" err="1">
                <a:solidFill>
                  <a:srgbClr val="0070C0"/>
                </a:solidFill>
              </a:rPr>
              <a:t>addressed</a:t>
            </a:r>
            <a:endParaRPr lang="de-DE" b="1" dirty="0">
              <a:solidFill>
                <a:srgbClr val="0070C0"/>
              </a:solidFill>
            </a:endParaRPr>
          </a:p>
          <a:p>
            <a:pPr marL="285750" indent="-285750" algn="l">
              <a:buFont typeface="Arial" panose="020B0604020202020204" pitchFamily="34" charset="0"/>
              <a:buChar char="•"/>
            </a:pPr>
            <a:r>
              <a:rPr lang="de-DE" dirty="0" err="1"/>
              <a:t>Assess</a:t>
            </a:r>
            <a:r>
              <a:rPr lang="de-DE" dirty="0"/>
              <a:t> </a:t>
            </a:r>
            <a:r>
              <a:rPr lang="de-DE" dirty="0" err="1"/>
              <a:t>the</a:t>
            </a:r>
            <a:r>
              <a:rPr lang="de-DE" dirty="0"/>
              <a:t> </a:t>
            </a:r>
            <a:r>
              <a:rPr lang="de-DE" dirty="0" err="1"/>
              <a:t>amount</a:t>
            </a:r>
            <a:r>
              <a:rPr lang="de-DE" dirty="0"/>
              <a:t> and </a:t>
            </a:r>
            <a:r>
              <a:rPr lang="de-DE" dirty="0" err="1"/>
              <a:t>properties</a:t>
            </a:r>
            <a:r>
              <a:rPr lang="de-DE" dirty="0"/>
              <a:t> </a:t>
            </a:r>
            <a:r>
              <a:rPr lang="de-DE" dirty="0" err="1"/>
              <a:t>of</a:t>
            </a:r>
            <a:r>
              <a:rPr lang="de-DE" dirty="0"/>
              <a:t> </a:t>
            </a:r>
            <a:r>
              <a:rPr lang="de-DE" dirty="0" err="1"/>
              <a:t>dust</a:t>
            </a:r>
            <a:r>
              <a:rPr lang="de-DE" dirty="0"/>
              <a:t> </a:t>
            </a:r>
            <a:r>
              <a:rPr lang="de-DE" dirty="0" err="1"/>
              <a:t>produced</a:t>
            </a:r>
            <a:r>
              <a:rPr lang="de-DE" dirty="0"/>
              <a:t> in metallic (W) </a:t>
            </a:r>
            <a:r>
              <a:rPr lang="de-DE" dirty="0" err="1"/>
              <a:t>fusion</a:t>
            </a:r>
            <a:r>
              <a:rPr lang="de-DE" dirty="0"/>
              <a:t> </a:t>
            </a:r>
            <a:r>
              <a:rPr lang="de-DE" dirty="0" err="1"/>
              <a:t>devices</a:t>
            </a:r>
            <a:r>
              <a:rPr lang="de-DE" dirty="0"/>
              <a:t> </a:t>
            </a:r>
            <a:r>
              <a:rPr lang="de-DE" dirty="0" err="1"/>
              <a:t>during</a:t>
            </a:r>
            <a:r>
              <a:rPr lang="de-DE" dirty="0"/>
              <a:t> </a:t>
            </a:r>
            <a:r>
              <a:rPr lang="de-DE" dirty="0" err="1"/>
              <a:t>varying</a:t>
            </a:r>
            <a:r>
              <a:rPr lang="de-DE" dirty="0"/>
              <a:t> operational </a:t>
            </a:r>
            <a:r>
              <a:rPr lang="de-DE" dirty="0" err="1"/>
              <a:t>conditions</a:t>
            </a:r>
            <a:r>
              <a:rPr lang="de-DE" dirty="0"/>
              <a:t>  </a:t>
            </a:r>
          </a:p>
          <a:p>
            <a:pPr marL="285750" indent="-285750" algn="l">
              <a:buFont typeface="Arial" panose="020B0604020202020204" pitchFamily="34" charset="0"/>
              <a:buChar char="•"/>
            </a:pPr>
            <a:r>
              <a:rPr lang="de-DE" dirty="0" err="1"/>
              <a:t>Investigate</a:t>
            </a:r>
            <a:r>
              <a:rPr lang="de-DE" dirty="0"/>
              <a:t> </a:t>
            </a:r>
            <a:r>
              <a:rPr lang="de-DE" dirty="0" err="1"/>
              <a:t>parametric</a:t>
            </a:r>
            <a:r>
              <a:rPr lang="de-DE" dirty="0"/>
              <a:t> </a:t>
            </a:r>
            <a:r>
              <a:rPr lang="de-DE" dirty="0" err="1"/>
              <a:t>dependencies</a:t>
            </a:r>
            <a:r>
              <a:rPr lang="de-DE" dirty="0"/>
              <a:t> in </a:t>
            </a:r>
            <a:r>
              <a:rPr lang="de-DE" dirty="0" err="1"/>
              <a:t>producing</a:t>
            </a:r>
            <a:r>
              <a:rPr lang="de-DE" dirty="0"/>
              <a:t> </a:t>
            </a:r>
            <a:r>
              <a:rPr lang="de-DE" dirty="0" err="1"/>
              <a:t>particles</a:t>
            </a:r>
            <a:r>
              <a:rPr lang="de-DE" dirty="0"/>
              <a:t> </a:t>
            </a:r>
            <a:r>
              <a:rPr lang="de-DE" dirty="0" err="1"/>
              <a:t>resembling</a:t>
            </a:r>
            <a:r>
              <a:rPr lang="de-DE" dirty="0"/>
              <a:t> </a:t>
            </a:r>
            <a:r>
              <a:rPr lang="de-DE" dirty="0" err="1"/>
              <a:t>dust</a:t>
            </a:r>
            <a:r>
              <a:rPr lang="de-DE" dirty="0"/>
              <a:t> </a:t>
            </a:r>
            <a:r>
              <a:rPr lang="de-DE" dirty="0" err="1"/>
              <a:t>observed</a:t>
            </a:r>
            <a:r>
              <a:rPr lang="de-DE" dirty="0"/>
              <a:t> in </a:t>
            </a:r>
            <a:r>
              <a:rPr lang="de-DE" dirty="0" err="1"/>
              <a:t>fusion</a:t>
            </a:r>
            <a:r>
              <a:rPr lang="de-DE" dirty="0"/>
              <a:t> </a:t>
            </a:r>
            <a:r>
              <a:rPr lang="de-DE" dirty="0" err="1"/>
              <a:t>devices</a:t>
            </a:r>
            <a:r>
              <a:rPr lang="de-DE" dirty="0"/>
              <a:t> </a:t>
            </a:r>
          </a:p>
          <a:p>
            <a:pPr algn="l">
              <a:spcBef>
                <a:spcPts val="600"/>
              </a:spcBef>
            </a:pPr>
            <a:r>
              <a:rPr lang="de-DE" b="1" dirty="0" err="1">
                <a:solidFill>
                  <a:srgbClr val="0070C0"/>
                </a:solidFill>
              </a:rPr>
              <a:t>What</a:t>
            </a:r>
            <a:r>
              <a:rPr lang="de-DE" b="1" dirty="0">
                <a:solidFill>
                  <a:srgbClr val="0070C0"/>
                </a:solidFill>
              </a:rPr>
              <a:t> </a:t>
            </a:r>
            <a:r>
              <a:rPr lang="de-DE" b="1" dirty="0" err="1">
                <a:solidFill>
                  <a:srgbClr val="0070C0"/>
                </a:solidFill>
              </a:rPr>
              <a:t>shall</a:t>
            </a:r>
            <a:r>
              <a:rPr lang="de-DE" b="1" dirty="0">
                <a:solidFill>
                  <a:srgbClr val="0070C0"/>
                </a:solidFill>
              </a:rPr>
              <a:t> </a:t>
            </a:r>
            <a:r>
              <a:rPr lang="de-DE" b="1" dirty="0" err="1">
                <a:solidFill>
                  <a:srgbClr val="0070C0"/>
                </a:solidFill>
              </a:rPr>
              <a:t>be</a:t>
            </a:r>
            <a:r>
              <a:rPr lang="de-DE" b="1" dirty="0">
                <a:solidFill>
                  <a:srgbClr val="0070C0"/>
                </a:solidFill>
              </a:rPr>
              <a:t> </a:t>
            </a:r>
            <a:r>
              <a:rPr lang="de-DE" b="1" dirty="0" err="1">
                <a:solidFill>
                  <a:srgbClr val="0070C0"/>
                </a:solidFill>
              </a:rPr>
              <a:t>done</a:t>
            </a:r>
            <a:r>
              <a:rPr lang="de-DE" b="1" dirty="0">
                <a:solidFill>
                  <a:srgbClr val="0070C0"/>
                </a:solidFill>
              </a:rPr>
              <a:t>?</a:t>
            </a:r>
          </a:p>
          <a:p>
            <a:pPr marL="285750" indent="-285750" algn="l">
              <a:buFont typeface="Arial" panose="020B0604020202020204" pitchFamily="34" charset="0"/>
              <a:buChar char="•"/>
            </a:pPr>
            <a:r>
              <a:rPr lang="de-DE" dirty="0" err="1"/>
              <a:t>Characterization</a:t>
            </a:r>
            <a:r>
              <a:rPr lang="de-DE" dirty="0"/>
              <a:t> </a:t>
            </a:r>
            <a:r>
              <a:rPr lang="de-DE" dirty="0" err="1"/>
              <a:t>of</a:t>
            </a:r>
            <a:r>
              <a:rPr lang="de-DE" dirty="0"/>
              <a:t> </a:t>
            </a:r>
            <a:r>
              <a:rPr lang="de-DE" dirty="0" err="1"/>
              <a:t>dust</a:t>
            </a:r>
            <a:r>
              <a:rPr lang="de-DE" dirty="0"/>
              <a:t> </a:t>
            </a:r>
            <a:r>
              <a:rPr lang="de-DE" dirty="0" err="1"/>
              <a:t>samples</a:t>
            </a:r>
            <a:r>
              <a:rPr lang="de-DE" dirty="0"/>
              <a:t> </a:t>
            </a:r>
            <a:r>
              <a:rPr lang="de-DE" dirty="0" err="1"/>
              <a:t>removed</a:t>
            </a:r>
            <a:r>
              <a:rPr lang="de-DE" dirty="0"/>
              <a:t> </a:t>
            </a:r>
            <a:r>
              <a:rPr lang="de-DE" dirty="0" err="1"/>
              <a:t>from</a:t>
            </a:r>
            <a:r>
              <a:rPr lang="de-DE" dirty="0"/>
              <a:t> </a:t>
            </a:r>
            <a:r>
              <a:rPr lang="de-DE" dirty="0" err="1"/>
              <a:t>fusion</a:t>
            </a:r>
            <a:r>
              <a:rPr lang="de-DE" dirty="0"/>
              <a:t> </a:t>
            </a:r>
            <a:r>
              <a:rPr lang="de-DE" dirty="0" err="1"/>
              <a:t>devices</a:t>
            </a:r>
            <a:r>
              <a:rPr lang="de-DE" dirty="0"/>
              <a:t> (AUG, WEST, W7-X) for </a:t>
            </a:r>
            <a:r>
              <a:rPr lang="de-DE" dirty="0" err="1"/>
              <a:t>their</a:t>
            </a:r>
            <a:r>
              <a:rPr lang="de-DE" dirty="0"/>
              <a:t> </a:t>
            </a:r>
            <a:r>
              <a:rPr lang="de-DE" dirty="0" err="1"/>
              <a:t>structure</a:t>
            </a:r>
            <a:r>
              <a:rPr lang="de-DE" dirty="0"/>
              <a:t> and </a:t>
            </a:r>
            <a:r>
              <a:rPr lang="de-DE" dirty="0" err="1"/>
              <a:t>composition</a:t>
            </a:r>
            <a:r>
              <a:rPr lang="de-DE" dirty="0"/>
              <a:t> </a:t>
            </a:r>
          </a:p>
          <a:p>
            <a:pPr marL="285750" indent="-285750" algn="l">
              <a:buFont typeface="Arial" panose="020B0604020202020204" pitchFamily="34" charset="0"/>
              <a:buChar char="•"/>
            </a:pPr>
            <a:r>
              <a:rPr lang="de-DE" dirty="0" err="1"/>
              <a:t>Production</a:t>
            </a:r>
            <a:r>
              <a:rPr lang="de-DE" dirty="0"/>
              <a:t> and </a:t>
            </a:r>
            <a:r>
              <a:rPr lang="de-DE" dirty="0" err="1"/>
              <a:t>characterization</a:t>
            </a:r>
            <a:r>
              <a:rPr lang="de-DE" dirty="0"/>
              <a:t> </a:t>
            </a:r>
            <a:r>
              <a:rPr lang="de-DE" dirty="0" err="1"/>
              <a:t>of</a:t>
            </a:r>
            <a:r>
              <a:rPr lang="de-DE" dirty="0"/>
              <a:t> W and B </a:t>
            </a:r>
            <a:r>
              <a:rPr lang="de-DE" dirty="0" err="1"/>
              <a:t>dust</a:t>
            </a:r>
            <a:r>
              <a:rPr lang="de-DE" dirty="0"/>
              <a:t> </a:t>
            </a:r>
            <a:r>
              <a:rPr lang="de-DE" dirty="0" err="1"/>
              <a:t>particles</a:t>
            </a:r>
            <a:r>
              <a:rPr lang="de-DE" dirty="0"/>
              <a:t> in </a:t>
            </a:r>
            <a:r>
              <a:rPr lang="de-DE" dirty="0" err="1"/>
              <a:t>laboratory</a:t>
            </a:r>
            <a:r>
              <a:rPr lang="de-DE" dirty="0"/>
              <a:t> </a:t>
            </a:r>
            <a:r>
              <a:rPr lang="de-DE" dirty="0" err="1"/>
              <a:t>conditions</a:t>
            </a:r>
            <a:r>
              <a:rPr lang="de-DE" dirty="0"/>
              <a:t> for </a:t>
            </a:r>
            <a:r>
              <a:rPr lang="de-DE" dirty="0" err="1"/>
              <a:t>comparison</a:t>
            </a:r>
            <a:r>
              <a:rPr lang="de-DE" dirty="0"/>
              <a:t> </a:t>
            </a:r>
            <a:r>
              <a:rPr lang="de-DE" dirty="0" err="1"/>
              <a:t>against</a:t>
            </a:r>
            <a:r>
              <a:rPr lang="de-DE" dirty="0"/>
              <a:t> </a:t>
            </a:r>
            <a:r>
              <a:rPr lang="de-DE" dirty="0" err="1"/>
              <a:t>dust</a:t>
            </a:r>
            <a:r>
              <a:rPr lang="de-DE" dirty="0"/>
              <a:t> </a:t>
            </a:r>
            <a:r>
              <a:rPr lang="de-DE" dirty="0" err="1"/>
              <a:t>removed</a:t>
            </a:r>
            <a:r>
              <a:rPr lang="de-DE" dirty="0"/>
              <a:t> </a:t>
            </a:r>
            <a:r>
              <a:rPr lang="de-DE" dirty="0" err="1"/>
              <a:t>from</a:t>
            </a:r>
            <a:r>
              <a:rPr lang="de-DE" dirty="0"/>
              <a:t> </a:t>
            </a:r>
            <a:r>
              <a:rPr lang="de-DE" dirty="0" err="1"/>
              <a:t>tokamaks</a:t>
            </a:r>
            <a:r>
              <a:rPr lang="de-DE" dirty="0"/>
              <a:t> and </a:t>
            </a:r>
            <a:r>
              <a:rPr lang="de-DE" dirty="0" err="1"/>
              <a:t>stellarators</a:t>
            </a:r>
            <a:endParaRPr lang="de-DE" dirty="0"/>
          </a:p>
          <a:p>
            <a:pPr marL="285750" indent="-285750" algn="l">
              <a:buFont typeface="Arial" panose="020B0604020202020204" pitchFamily="34" charset="0"/>
              <a:buChar char="•"/>
            </a:pPr>
            <a:r>
              <a:rPr lang="de-DE" dirty="0"/>
              <a:t>Carry out </a:t>
            </a:r>
            <a:r>
              <a:rPr lang="de-DE" dirty="0" err="1"/>
              <a:t>remobilization</a:t>
            </a:r>
            <a:r>
              <a:rPr lang="de-DE" dirty="0"/>
              <a:t> </a:t>
            </a:r>
            <a:r>
              <a:rPr lang="de-DE" dirty="0" err="1"/>
              <a:t>experiments</a:t>
            </a:r>
            <a:r>
              <a:rPr lang="de-DE" dirty="0"/>
              <a:t> for </a:t>
            </a:r>
            <a:r>
              <a:rPr lang="de-DE" dirty="0" err="1"/>
              <a:t>big</a:t>
            </a:r>
            <a:r>
              <a:rPr lang="de-DE" dirty="0"/>
              <a:t> W/B </a:t>
            </a:r>
            <a:r>
              <a:rPr lang="de-DE" dirty="0" err="1"/>
              <a:t>dust</a:t>
            </a:r>
            <a:r>
              <a:rPr lang="de-DE" dirty="0"/>
              <a:t> </a:t>
            </a:r>
            <a:r>
              <a:rPr lang="de-DE" dirty="0" err="1"/>
              <a:t>flakes</a:t>
            </a:r>
            <a:r>
              <a:rPr lang="de-DE" dirty="0"/>
              <a:t> in linear </a:t>
            </a:r>
            <a:r>
              <a:rPr lang="de-DE" dirty="0" err="1"/>
              <a:t>devices</a:t>
            </a:r>
            <a:r>
              <a:rPr lang="de-DE" dirty="0"/>
              <a:t> – </a:t>
            </a:r>
            <a:r>
              <a:rPr lang="de-DE" dirty="0" err="1"/>
              <a:t>if</a:t>
            </a:r>
            <a:r>
              <a:rPr lang="de-DE" dirty="0"/>
              <a:t> </a:t>
            </a:r>
            <a:r>
              <a:rPr lang="de-DE" dirty="0" err="1"/>
              <a:t>necessary</a:t>
            </a:r>
            <a:r>
              <a:rPr lang="de-DE" dirty="0"/>
              <a:t> for </a:t>
            </a:r>
            <a:r>
              <a:rPr lang="de-DE" dirty="0" err="1"/>
              <a:t>modelling</a:t>
            </a:r>
            <a:r>
              <a:rPr lang="de-DE" dirty="0"/>
              <a:t> </a:t>
            </a:r>
            <a:r>
              <a:rPr lang="de-DE" dirty="0" err="1"/>
              <a:t>under</a:t>
            </a:r>
            <a:r>
              <a:rPr lang="de-DE" dirty="0"/>
              <a:t> SP D</a:t>
            </a:r>
          </a:p>
          <a:p>
            <a:pPr algn="l">
              <a:spcBef>
                <a:spcPts val="600"/>
              </a:spcBef>
            </a:pPr>
            <a:r>
              <a:rPr lang="de-DE" b="1" dirty="0">
                <a:solidFill>
                  <a:srgbClr val="0070C0"/>
                </a:solidFill>
              </a:rPr>
              <a:t>Main Goals</a:t>
            </a:r>
          </a:p>
          <a:p>
            <a:pPr marL="285750" indent="-285750" algn="l">
              <a:buFont typeface="Arial" panose="020B0604020202020204" pitchFamily="34" charset="0"/>
              <a:buChar char="•"/>
            </a:pPr>
            <a:r>
              <a:rPr lang="de-DE" dirty="0"/>
              <a:t>Database on </a:t>
            </a:r>
            <a:r>
              <a:rPr lang="de-DE" dirty="0" err="1"/>
              <a:t>the</a:t>
            </a:r>
            <a:r>
              <a:rPr lang="de-DE" dirty="0"/>
              <a:t> </a:t>
            </a:r>
            <a:r>
              <a:rPr lang="de-DE" dirty="0" err="1"/>
              <a:t>analyzed</a:t>
            </a:r>
            <a:r>
              <a:rPr lang="de-DE" dirty="0"/>
              <a:t> </a:t>
            </a:r>
            <a:r>
              <a:rPr lang="de-DE" dirty="0" err="1"/>
              <a:t>dust</a:t>
            </a:r>
            <a:r>
              <a:rPr lang="de-DE" dirty="0"/>
              <a:t> </a:t>
            </a:r>
            <a:r>
              <a:rPr lang="de-DE" dirty="0" err="1"/>
              <a:t>samples</a:t>
            </a:r>
            <a:r>
              <a:rPr lang="de-DE" dirty="0"/>
              <a:t> </a:t>
            </a:r>
            <a:r>
              <a:rPr lang="de-DE" dirty="0" err="1"/>
              <a:t>from</a:t>
            </a:r>
            <a:r>
              <a:rPr lang="de-DE" dirty="0"/>
              <a:t> </a:t>
            </a:r>
            <a:r>
              <a:rPr lang="de-DE" dirty="0" err="1"/>
              <a:t>tokamaks</a:t>
            </a:r>
            <a:r>
              <a:rPr lang="de-DE" dirty="0"/>
              <a:t> and </a:t>
            </a:r>
            <a:r>
              <a:rPr lang="de-DE" dirty="0" err="1"/>
              <a:t>stellarators</a:t>
            </a:r>
            <a:r>
              <a:rPr lang="de-DE" dirty="0"/>
              <a:t> – </a:t>
            </a:r>
            <a:r>
              <a:rPr lang="de-DE" dirty="0" err="1"/>
              <a:t>identify</a:t>
            </a:r>
            <a:r>
              <a:rPr lang="de-DE" dirty="0"/>
              <a:t> </a:t>
            </a:r>
            <a:r>
              <a:rPr lang="de-DE" dirty="0" err="1"/>
              <a:t>the</a:t>
            </a:r>
            <a:r>
              <a:rPr lang="de-DE" dirty="0"/>
              <a:t> </a:t>
            </a:r>
            <a:r>
              <a:rPr lang="de-DE" dirty="0" err="1"/>
              <a:t>underlying</a:t>
            </a:r>
            <a:r>
              <a:rPr lang="de-DE" dirty="0"/>
              <a:t> </a:t>
            </a:r>
            <a:r>
              <a:rPr lang="de-DE" dirty="0" err="1"/>
              <a:t>physics</a:t>
            </a:r>
            <a:r>
              <a:rPr lang="de-DE" dirty="0"/>
              <a:t> </a:t>
            </a:r>
            <a:r>
              <a:rPr lang="de-DE" dirty="0" err="1"/>
              <a:t>determining</a:t>
            </a:r>
            <a:r>
              <a:rPr lang="de-DE" dirty="0"/>
              <a:t> </a:t>
            </a:r>
            <a:r>
              <a:rPr lang="de-DE" dirty="0" err="1"/>
              <a:t>the</a:t>
            </a:r>
            <a:r>
              <a:rPr lang="de-DE" dirty="0"/>
              <a:t> </a:t>
            </a:r>
            <a:r>
              <a:rPr lang="de-DE" dirty="0" err="1"/>
              <a:t>properties</a:t>
            </a:r>
            <a:r>
              <a:rPr lang="de-DE" dirty="0"/>
              <a:t> </a:t>
            </a:r>
            <a:r>
              <a:rPr lang="de-DE" dirty="0" err="1"/>
              <a:t>of</a:t>
            </a:r>
            <a:r>
              <a:rPr lang="de-DE" dirty="0"/>
              <a:t> </a:t>
            </a:r>
            <a:r>
              <a:rPr lang="de-DE" dirty="0" err="1"/>
              <a:t>the</a:t>
            </a:r>
            <a:r>
              <a:rPr lang="de-DE" dirty="0"/>
              <a:t> </a:t>
            </a:r>
            <a:r>
              <a:rPr lang="de-DE" dirty="0" err="1"/>
              <a:t>dust</a:t>
            </a:r>
            <a:r>
              <a:rPr lang="de-DE" dirty="0"/>
              <a:t> </a:t>
            </a:r>
            <a:r>
              <a:rPr lang="de-DE" dirty="0" err="1"/>
              <a:t>generated</a:t>
            </a:r>
            <a:r>
              <a:rPr lang="de-DE" dirty="0"/>
              <a:t> and </a:t>
            </a:r>
            <a:r>
              <a:rPr lang="de-DE" dirty="0" err="1"/>
              <a:t>make</a:t>
            </a:r>
            <a:r>
              <a:rPr lang="de-DE" dirty="0"/>
              <a:t> </a:t>
            </a:r>
            <a:r>
              <a:rPr lang="de-DE" dirty="0" err="1"/>
              <a:t>predictions</a:t>
            </a:r>
            <a:r>
              <a:rPr lang="de-DE" dirty="0"/>
              <a:t> </a:t>
            </a:r>
            <a:r>
              <a:rPr lang="de-DE" dirty="0" err="1"/>
              <a:t>towards</a:t>
            </a:r>
            <a:r>
              <a:rPr lang="de-DE" dirty="0"/>
              <a:t> ITER and DEMO</a:t>
            </a:r>
          </a:p>
          <a:p>
            <a:pPr marL="285750" indent="-285750" algn="l">
              <a:buFont typeface="Arial" panose="020B0604020202020204" pitchFamily="34" charset="0"/>
              <a:buChar char="•"/>
            </a:pPr>
            <a:r>
              <a:rPr lang="de-DE" dirty="0" err="1"/>
              <a:t>Established</a:t>
            </a:r>
            <a:r>
              <a:rPr lang="de-DE" dirty="0"/>
              <a:t> </a:t>
            </a:r>
            <a:r>
              <a:rPr lang="de-DE" dirty="0" err="1"/>
              <a:t>recipes</a:t>
            </a:r>
            <a:r>
              <a:rPr lang="de-DE" dirty="0"/>
              <a:t> </a:t>
            </a:r>
            <a:r>
              <a:rPr lang="de-DE" dirty="0" err="1"/>
              <a:t>to</a:t>
            </a:r>
            <a:r>
              <a:rPr lang="de-DE" dirty="0"/>
              <a:t> </a:t>
            </a:r>
            <a:r>
              <a:rPr lang="de-DE" dirty="0" err="1"/>
              <a:t>produce</a:t>
            </a:r>
            <a:r>
              <a:rPr lang="de-DE" dirty="0"/>
              <a:t> B, W, and B/W </a:t>
            </a:r>
            <a:r>
              <a:rPr lang="de-DE" dirty="0" err="1"/>
              <a:t>dust</a:t>
            </a:r>
            <a:r>
              <a:rPr lang="de-DE" dirty="0"/>
              <a:t> </a:t>
            </a:r>
            <a:r>
              <a:rPr lang="de-DE" dirty="0" err="1"/>
              <a:t>particles</a:t>
            </a:r>
            <a:r>
              <a:rPr lang="de-DE" dirty="0"/>
              <a:t> in </a:t>
            </a:r>
            <a:r>
              <a:rPr lang="de-DE" dirty="0" err="1"/>
              <a:t>laboratories</a:t>
            </a:r>
            <a:r>
              <a:rPr lang="de-DE" dirty="0"/>
              <a:t> – </a:t>
            </a:r>
            <a:r>
              <a:rPr lang="de-DE" dirty="0" err="1"/>
              <a:t>focus</a:t>
            </a:r>
            <a:r>
              <a:rPr lang="de-DE" dirty="0"/>
              <a:t> on </a:t>
            </a:r>
            <a:r>
              <a:rPr lang="de-DE" dirty="0" err="1"/>
              <a:t>air</a:t>
            </a:r>
            <a:r>
              <a:rPr lang="de-DE" dirty="0"/>
              <a:t>/</a:t>
            </a:r>
            <a:r>
              <a:rPr lang="de-DE" dirty="0" err="1"/>
              <a:t>water</a:t>
            </a:r>
            <a:r>
              <a:rPr lang="de-DE" dirty="0"/>
              <a:t> </a:t>
            </a:r>
            <a:r>
              <a:rPr lang="de-DE" dirty="0" err="1"/>
              <a:t>leaks</a:t>
            </a:r>
            <a:r>
              <a:rPr lang="de-DE" dirty="0"/>
              <a:t> </a:t>
            </a:r>
            <a:r>
              <a:rPr lang="de-DE" dirty="0" err="1"/>
              <a:t>to</a:t>
            </a:r>
            <a:r>
              <a:rPr lang="de-DE" dirty="0"/>
              <a:t> </a:t>
            </a:r>
            <a:r>
              <a:rPr lang="de-DE" dirty="0" err="1"/>
              <a:t>extrapolate</a:t>
            </a:r>
            <a:r>
              <a:rPr lang="de-DE" dirty="0"/>
              <a:t> </a:t>
            </a:r>
            <a:r>
              <a:rPr lang="de-DE" dirty="0" err="1"/>
              <a:t>to</a:t>
            </a:r>
            <a:r>
              <a:rPr lang="de-DE" dirty="0"/>
              <a:t> ITER and DEMO </a:t>
            </a:r>
          </a:p>
          <a:p>
            <a:pPr marL="285750" indent="-285750" algn="l">
              <a:buFont typeface="Arial" panose="020B0604020202020204" pitchFamily="34" charset="0"/>
              <a:buChar char="•"/>
            </a:pPr>
            <a:r>
              <a:rPr lang="en-US" dirty="0"/>
              <a:t>Fracture and </a:t>
            </a:r>
            <a:r>
              <a:rPr lang="en-US" dirty="0" err="1"/>
              <a:t>strentgh</a:t>
            </a:r>
            <a:r>
              <a:rPr lang="en-US" dirty="0"/>
              <a:t> properties of B and W reference layers (produced under SP B.4) – role in dust production</a:t>
            </a:r>
            <a:endParaRPr lang="de-DE" dirty="0"/>
          </a:p>
        </p:txBody>
      </p:sp>
      <p:sp>
        <p:nvSpPr>
          <p:cNvPr id="3" name="Textfeld 2">
            <a:extLst>
              <a:ext uri="{FF2B5EF4-FFF2-40B4-BE49-F238E27FC236}">
                <a16:creationId xmlns:a16="http://schemas.microsoft.com/office/drawing/2014/main" id="{6DE7C160-BFF4-9BA8-AA67-2AEFC2F99F2A}"/>
              </a:ext>
            </a:extLst>
          </p:cNvPr>
          <p:cNvSpPr txBox="1"/>
          <p:nvPr/>
        </p:nvSpPr>
        <p:spPr>
          <a:xfrm>
            <a:off x="5576725" y="5775941"/>
            <a:ext cx="6521752" cy="707886"/>
          </a:xfrm>
          <a:prstGeom prst="rect">
            <a:avLst/>
          </a:prstGeom>
          <a:noFill/>
        </p:spPr>
        <p:txBody>
          <a:bodyPr wrap="square" rtlCol="0">
            <a:spAutoFit/>
          </a:bodyPr>
          <a:lstStyle/>
          <a:p>
            <a:pPr algn="l"/>
            <a:r>
              <a:rPr lang="de-DE" sz="2000" b="1" dirty="0"/>
              <a:t>Special </a:t>
            </a:r>
            <a:r>
              <a:rPr lang="de-DE" sz="2000" b="1" dirty="0" err="1"/>
              <a:t>resources</a:t>
            </a:r>
            <a:r>
              <a:rPr lang="de-DE" sz="2000" b="1" dirty="0"/>
              <a:t>: </a:t>
            </a:r>
            <a:r>
              <a:rPr lang="de-DE" sz="1400" b="1" dirty="0" err="1"/>
              <a:t>accelerator</a:t>
            </a:r>
            <a:r>
              <a:rPr lang="de-DE" sz="1400" b="1" dirty="0"/>
              <a:t> and SEM </a:t>
            </a:r>
            <a:r>
              <a:rPr lang="de-DE" sz="1400" b="1" dirty="0" err="1"/>
              <a:t>facilities</a:t>
            </a:r>
            <a:r>
              <a:rPr lang="de-DE" sz="1400" b="1" dirty="0"/>
              <a:t>, </a:t>
            </a:r>
            <a:r>
              <a:rPr lang="de-DE" sz="1400" b="1" dirty="0" err="1"/>
              <a:t>possibly</a:t>
            </a:r>
            <a:r>
              <a:rPr lang="de-DE" sz="1400" b="1" dirty="0"/>
              <a:t> MAGNUM-PSI</a:t>
            </a:r>
          </a:p>
          <a:p>
            <a:pPr algn="l"/>
            <a:r>
              <a:rPr lang="de-DE" sz="2000" b="1" dirty="0"/>
              <a:t>WP </a:t>
            </a:r>
            <a:r>
              <a:rPr lang="de-DE" sz="2000" b="1" dirty="0" err="1"/>
              <a:t>collaboration</a:t>
            </a:r>
            <a:r>
              <a:rPr lang="de-DE" sz="2000" b="1" dirty="0"/>
              <a:t>: </a:t>
            </a:r>
            <a:r>
              <a:rPr lang="de-DE" sz="1600" b="1" dirty="0"/>
              <a:t>WPTE, WPW7X</a:t>
            </a:r>
          </a:p>
        </p:txBody>
      </p:sp>
      <p:sp>
        <p:nvSpPr>
          <p:cNvPr id="11" name="Textfeld 10">
            <a:extLst>
              <a:ext uri="{FF2B5EF4-FFF2-40B4-BE49-F238E27FC236}">
                <a16:creationId xmlns:a16="http://schemas.microsoft.com/office/drawing/2014/main" id="{5B372F3A-D41D-0E2D-E9E5-723D619C6538}"/>
              </a:ext>
            </a:extLst>
          </p:cNvPr>
          <p:cNvSpPr txBox="1"/>
          <p:nvPr/>
        </p:nvSpPr>
        <p:spPr>
          <a:xfrm>
            <a:off x="0" y="5792601"/>
            <a:ext cx="4765407" cy="707886"/>
          </a:xfrm>
          <a:prstGeom prst="rect">
            <a:avLst/>
          </a:prstGeom>
          <a:noFill/>
        </p:spPr>
        <p:txBody>
          <a:bodyPr wrap="none" rtlCol="0">
            <a:spAutoFit/>
          </a:bodyPr>
          <a:lstStyle/>
          <a:p>
            <a:pPr algn="l"/>
            <a:r>
              <a:rPr lang="de-DE" sz="2000" b="1" dirty="0" err="1"/>
              <a:t>Involved</a:t>
            </a:r>
            <a:r>
              <a:rPr lang="de-DE" sz="2000" b="1" dirty="0"/>
              <a:t> RU: </a:t>
            </a:r>
            <a:r>
              <a:rPr lang="de-DE" sz="1400" b="1" dirty="0"/>
              <a:t>CEA, FZJ, IAP, IPPLM, MPG, RBI, UKAEA, VR</a:t>
            </a:r>
          </a:p>
          <a:p>
            <a:pPr algn="l"/>
            <a:r>
              <a:rPr lang="de-DE" sz="2000" b="1" dirty="0"/>
              <a:t>Status: </a:t>
            </a:r>
            <a:r>
              <a:rPr lang="de-DE" sz="1600" b="1" dirty="0" err="1"/>
              <a:t>continuation</a:t>
            </a:r>
            <a:r>
              <a:rPr lang="de-DE" sz="1600" b="1" dirty="0"/>
              <a:t> </a:t>
            </a:r>
            <a:r>
              <a:rPr lang="de-DE" sz="1600" b="1" dirty="0" err="1"/>
              <a:t>from</a:t>
            </a:r>
            <a:r>
              <a:rPr lang="de-DE" sz="1600" b="1" dirty="0"/>
              <a:t> 2024</a:t>
            </a:r>
          </a:p>
        </p:txBody>
      </p:sp>
    </p:spTree>
    <p:extLst>
      <p:ext uri="{BB962C8B-B14F-4D97-AF65-F5344CB8AC3E}">
        <p14:creationId xmlns:p14="http://schemas.microsoft.com/office/powerpoint/2010/main" val="1847961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25FAB6D4-D1AF-D933-25CE-6718A7464815}"/>
              </a:ext>
            </a:extLst>
          </p:cNvPr>
          <p:cNvSpPr>
            <a:spLocks noGrp="1"/>
          </p:cNvSpPr>
          <p:nvPr>
            <p:ph type="ftr" sz="quarter" idx="11"/>
          </p:nvPr>
        </p:nvSpPr>
        <p:spPr/>
        <p:txBody>
          <a:bodyPr/>
          <a:lstStyle/>
          <a:p>
            <a:r>
              <a:rPr lang="en-GB" dirty="0">
                <a:solidFill>
                  <a:prstClr val="white"/>
                </a:solidFill>
              </a:rPr>
              <a:t>Sebastijan Brezinsek| Preparation Meeting AWP 2025 | 09.10.2024 |</a:t>
            </a:r>
            <a:r>
              <a:rPr lang="en-GB" dirty="0" err="1">
                <a:solidFill>
                  <a:prstClr val="white"/>
                </a:solidFill>
              </a:rPr>
              <a:t>Garching</a:t>
            </a:r>
            <a:endParaRPr lang="en-GB" dirty="0">
              <a:solidFill>
                <a:prstClr val="white"/>
              </a:solidFill>
            </a:endParaRPr>
          </a:p>
        </p:txBody>
      </p:sp>
      <p:sp>
        <p:nvSpPr>
          <p:cNvPr id="5" name="Foliennummernplatzhalter 4">
            <a:extLst>
              <a:ext uri="{FF2B5EF4-FFF2-40B4-BE49-F238E27FC236}">
                <a16:creationId xmlns:a16="http://schemas.microsoft.com/office/drawing/2014/main" id="{D44FE597-2CD2-E678-1062-81EF71111331}"/>
              </a:ext>
            </a:extLst>
          </p:cNvPr>
          <p:cNvSpPr>
            <a:spLocks noGrp="1"/>
          </p:cNvSpPr>
          <p:nvPr>
            <p:ph type="sldNum" sz="quarter" idx="12"/>
          </p:nvPr>
        </p:nvSpPr>
        <p:spPr/>
        <p:txBody>
          <a:bodyPr/>
          <a:lstStyle/>
          <a:p>
            <a:fld id="{6A6D9FA1-99C7-4910-8E32-B85D378B0060}" type="slidenum">
              <a:rPr lang="en-GB" smtClean="0">
                <a:solidFill>
                  <a:prstClr val="white"/>
                </a:solidFill>
              </a:rPr>
              <a:pPr/>
              <a:t>33</a:t>
            </a:fld>
            <a:endParaRPr lang="en-GB" dirty="0">
              <a:solidFill>
                <a:prstClr val="white"/>
              </a:solidFill>
            </a:endParaRPr>
          </a:p>
        </p:txBody>
      </p:sp>
      <p:sp>
        <p:nvSpPr>
          <p:cNvPr id="6" name="Titel 1">
            <a:extLst>
              <a:ext uri="{FF2B5EF4-FFF2-40B4-BE49-F238E27FC236}">
                <a16:creationId xmlns:a16="http://schemas.microsoft.com/office/drawing/2014/main" id="{24E5A7F7-E968-EA42-B0CE-BD0E537937E1}"/>
              </a:ext>
            </a:extLst>
          </p:cNvPr>
          <p:cNvSpPr>
            <a:spLocks noGrp="1"/>
          </p:cNvSpPr>
          <p:nvPr>
            <p:ph type="title"/>
          </p:nvPr>
        </p:nvSpPr>
        <p:spPr>
          <a:xfrm>
            <a:off x="982663" y="192088"/>
            <a:ext cx="10937488" cy="457200"/>
          </a:xfrm>
        </p:spPr>
        <p:txBody>
          <a:bodyPr/>
          <a:lstStyle/>
          <a:p>
            <a:r>
              <a:rPr lang="en-GB" dirty="0"/>
              <a:t>SPB.6 Main Objectives and Activities </a:t>
            </a:r>
          </a:p>
        </p:txBody>
      </p:sp>
      <p:sp>
        <p:nvSpPr>
          <p:cNvPr id="2" name="Textfeld 1">
            <a:extLst>
              <a:ext uri="{FF2B5EF4-FFF2-40B4-BE49-F238E27FC236}">
                <a16:creationId xmlns:a16="http://schemas.microsoft.com/office/drawing/2014/main" id="{5229F294-D190-0FEE-23B6-B67299BCAC2B}"/>
              </a:ext>
            </a:extLst>
          </p:cNvPr>
          <p:cNvSpPr txBox="1"/>
          <p:nvPr/>
        </p:nvSpPr>
        <p:spPr>
          <a:xfrm>
            <a:off x="93522" y="933462"/>
            <a:ext cx="12004955" cy="2831544"/>
          </a:xfrm>
          <a:prstGeom prst="rect">
            <a:avLst/>
          </a:prstGeom>
          <a:noFill/>
        </p:spPr>
        <p:txBody>
          <a:bodyPr wrap="square" rtlCol="0">
            <a:spAutoFit/>
          </a:bodyPr>
          <a:lstStyle/>
          <a:p>
            <a:r>
              <a:rPr lang="en-US" sz="2400" b="1" dirty="0">
                <a:solidFill>
                  <a:srgbClr val="FF0000"/>
                </a:solidFill>
              </a:rPr>
              <a:t>B-deposition on diagnostic mirrors</a:t>
            </a:r>
          </a:p>
          <a:p>
            <a:pPr algn="l"/>
            <a:endParaRPr lang="de-DE" b="1" dirty="0"/>
          </a:p>
          <a:p>
            <a:pPr algn="l"/>
            <a:r>
              <a:rPr lang="de-DE" b="1" dirty="0">
                <a:solidFill>
                  <a:srgbClr val="0070C0"/>
                </a:solidFill>
              </a:rPr>
              <a:t>Scientific </a:t>
            </a:r>
            <a:r>
              <a:rPr lang="de-DE" b="1" dirty="0" err="1">
                <a:solidFill>
                  <a:srgbClr val="0070C0"/>
                </a:solidFill>
              </a:rPr>
              <a:t>questions</a:t>
            </a:r>
            <a:r>
              <a:rPr lang="de-DE" b="1" dirty="0">
                <a:solidFill>
                  <a:srgbClr val="0070C0"/>
                </a:solidFill>
              </a:rPr>
              <a:t> </a:t>
            </a:r>
            <a:r>
              <a:rPr lang="de-DE" b="1" dirty="0" err="1">
                <a:solidFill>
                  <a:srgbClr val="0070C0"/>
                </a:solidFill>
              </a:rPr>
              <a:t>to</a:t>
            </a:r>
            <a:r>
              <a:rPr lang="de-DE" b="1" dirty="0">
                <a:solidFill>
                  <a:srgbClr val="0070C0"/>
                </a:solidFill>
              </a:rPr>
              <a:t> </a:t>
            </a:r>
            <a:r>
              <a:rPr lang="de-DE" b="1" dirty="0" err="1">
                <a:solidFill>
                  <a:srgbClr val="0070C0"/>
                </a:solidFill>
              </a:rPr>
              <a:t>be</a:t>
            </a:r>
            <a:r>
              <a:rPr lang="de-DE" b="1" dirty="0">
                <a:solidFill>
                  <a:srgbClr val="0070C0"/>
                </a:solidFill>
              </a:rPr>
              <a:t> </a:t>
            </a:r>
            <a:r>
              <a:rPr lang="de-DE" b="1" dirty="0" err="1">
                <a:solidFill>
                  <a:srgbClr val="0070C0"/>
                </a:solidFill>
              </a:rPr>
              <a:t>addressed</a:t>
            </a:r>
            <a:endParaRPr lang="de-DE" b="1" dirty="0">
              <a:solidFill>
                <a:srgbClr val="0070C0"/>
              </a:solidFill>
            </a:endParaRPr>
          </a:p>
          <a:p>
            <a:pPr marL="285750" indent="-285750" algn="l">
              <a:buFont typeface="Arial" panose="020B0604020202020204" pitchFamily="34" charset="0"/>
              <a:buChar char="•"/>
            </a:pPr>
            <a:r>
              <a:rPr lang="de-DE" dirty="0" err="1"/>
              <a:t>Determine</a:t>
            </a:r>
            <a:r>
              <a:rPr lang="de-DE" dirty="0"/>
              <a:t> possible </a:t>
            </a:r>
            <a:r>
              <a:rPr lang="de-DE" dirty="0" err="1"/>
              <a:t>changes</a:t>
            </a:r>
            <a:r>
              <a:rPr lang="de-DE" dirty="0"/>
              <a:t> in </a:t>
            </a:r>
            <a:r>
              <a:rPr lang="de-DE" dirty="0" err="1"/>
              <a:t>the</a:t>
            </a:r>
            <a:r>
              <a:rPr lang="de-DE" dirty="0"/>
              <a:t> </a:t>
            </a:r>
            <a:r>
              <a:rPr lang="de-DE" dirty="0" err="1"/>
              <a:t>properties</a:t>
            </a:r>
            <a:r>
              <a:rPr lang="de-DE" dirty="0"/>
              <a:t> </a:t>
            </a:r>
            <a:r>
              <a:rPr lang="de-DE" dirty="0" err="1"/>
              <a:t>of</a:t>
            </a:r>
            <a:r>
              <a:rPr lang="de-DE" dirty="0"/>
              <a:t> Mo-</a:t>
            </a:r>
            <a:r>
              <a:rPr lang="de-DE" dirty="0" err="1"/>
              <a:t>mirrors</a:t>
            </a:r>
            <a:r>
              <a:rPr lang="de-DE" dirty="0"/>
              <a:t> upon </a:t>
            </a:r>
            <a:r>
              <a:rPr lang="de-DE" dirty="0" err="1"/>
              <a:t>exposure</a:t>
            </a:r>
            <a:r>
              <a:rPr lang="de-DE" dirty="0"/>
              <a:t> </a:t>
            </a:r>
            <a:r>
              <a:rPr lang="de-DE" dirty="0" err="1"/>
              <a:t>to</a:t>
            </a:r>
            <a:r>
              <a:rPr lang="de-DE" dirty="0"/>
              <a:t> </a:t>
            </a:r>
            <a:r>
              <a:rPr lang="de-DE" dirty="0" err="1"/>
              <a:t>boronizations</a:t>
            </a:r>
            <a:r>
              <a:rPr lang="de-DE" dirty="0"/>
              <a:t> (AUG, W7-X)</a:t>
            </a:r>
          </a:p>
          <a:p>
            <a:pPr algn="l">
              <a:spcBef>
                <a:spcPts val="600"/>
              </a:spcBef>
            </a:pPr>
            <a:r>
              <a:rPr lang="de-DE" b="1" dirty="0" err="1">
                <a:solidFill>
                  <a:srgbClr val="0070C0"/>
                </a:solidFill>
              </a:rPr>
              <a:t>What</a:t>
            </a:r>
            <a:r>
              <a:rPr lang="de-DE" b="1" dirty="0">
                <a:solidFill>
                  <a:srgbClr val="0070C0"/>
                </a:solidFill>
              </a:rPr>
              <a:t> </a:t>
            </a:r>
            <a:r>
              <a:rPr lang="de-DE" b="1" dirty="0" err="1">
                <a:solidFill>
                  <a:srgbClr val="0070C0"/>
                </a:solidFill>
              </a:rPr>
              <a:t>shall</a:t>
            </a:r>
            <a:r>
              <a:rPr lang="de-DE" b="1" dirty="0">
                <a:solidFill>
                  <a:srgbClr val="0070C0"/>
                </a:solidFill>
              </a:rPr>
              <a:t> </a:t>
            </a:r>
            <a:r>
              <a:rPr lang="de-DE" b="1" dirty="0" err="1">
                <a:solidFill>
                  <a:srgbClr val="0070C0"/>
                </a:solidFill>
              </a:rPr>
              <a:t>be</a:t>
            </a:r>
            <a:r>
              <a:rPr lang="de-DE" b="1" dirty="0">
                <a:solidFill>
                  <a:srgbClr val="0070C0"/>
                </a:solidFill>
              </a:rPr>
              <a:t> </a:t>
            </a:r>
            <a:r>
              <a:rPr lang="de-DE" b="1" dirty="0" err="1">
                <a:solidFill>
                  <a:srgbClr val="0070C0"/>
                </a:solidFill>
              </a:rPr>
              <a:t>done</a:t>
            </a:r>
            <a:r>
              <a:rPr lang="de-DE" b="1" dirty="0">
                <a:solidFill>
                  <a:srgbClr val="0070C0"/>
                </a:solidFill>
              </a:rPr>
              <a:t>?</a:t>
            </a:r>
          </a:p>
          <a:p>
            <a:pPr marL="285750" indent="-285750" algn="l">
              <a:buFont typeface="Arial" panose="020B0604020202020204" pitchFamily="34" charset="0"/>
              <a:buChar char="•"/>
            </a:pPr>
            <a:r>
              <a:rPr lang="de-DE" dirty="0"/>
              <a:t>Post </a:t>
            </a:r>
            <a:r>
              <a:rPr lang="de-DE" dirty="0" err="1"/>
              <a:t>exposure</a:t>
            </a:r>
            <a:r>
              <a:rPr lang="de-DE" dirty="0"/>
              <a:t> </a:t>
            </a:r>
            <a:r>
              <a:rPr lang="de-DE" dirty="0" err="1"/>
              <a:t>characterization</a:t>
            </a:r>
            <a:r>
              <a:rPr lang="de-DE" dirty="0"/>
              <a:t> </a:t>
            </a:r>
            <a:r>
              <a:rPr lang="de-DE" dirty="0" err="1"/>
              <a:t>of</a:t>
            </a:r>
            <a:r>
              <a:rPr lang="de-DE" dirty="0"/>
              <a:t> Mo-</a:t>
            </a:r>
            <a:r>
              <a:rPr lang="de-DE" dirty="0" err="1"/>
              <a:t>mirrors</a:t>
            </a:r>
            <a:r>
              <a:rPr lang="de-DE" dirty="0"/>
              <a:t> </a:t>
            </a:r>
            <a:r>
              <a:rPr lang="de-DE" dirty="0" err="1"/>
              <a:t>following</a:t>
            </a:r>
            <a:r>
              <a:rPr lang="de-DE" dirty="0"/>
              <a:t> </a:t>
            </a:r>
            <a:r>
              <a:rPr lang="de-DE" dirty="0" err="1"/>
              <a:t>their</a:t>
            </a:r>
            <a:r>
              <a:rPr lang="de-DE" dirty="0"/>
              <a:t> </a:t>
            </a:r>
            <a:r>
              <a:rPr lang="de-DE" dirty="0" err="1"/>
              <a:t>exposure</a:t>
            </a:r>
            <a:r>
              <a:rPr lang="de-DE" dirty="0"/>
              <a:t> </a:t>
            </a:r>
            <a:r>
              <a:rPr lang="de-DE" dirty="0" err="1"/>
              <a:t>to</a:t>
            </a:r>
            <a:r>
              <a:rPr lang="de-DE" dirty="0"/>
              <a:t> </a:t>
            </a:r>
            <a:r>
              <a:rPr lang="de-DE" dirty="0" err="1"/>
              <a:t>boronizations</a:t>
            </a:r>
            <a:r>
              <a:rPr lang="de-DE" dirty="0"/>
              <a:t> </a:t>
            </a:r>
          </a:p>
          <a:p>
            <a:pPr algn="l">
              <a:spcBef>
                <a:spcPts val="600"/>
              </a:spcBef>
            </a:pPr>
            <a:r>
              <a:rPr lang="de-DE" b="1" dirty="0">
                <a:solidFill>
                  <a:srgbClr val="0070C0"/>
                </a:solidFill>
              </a:rPr>
              <a:t>Main Goals</a:t>
            </a:r>
          </a:p>
          <a:p>
            <a:pPr marL="285750" indent="-285750" algn="l">
              <a:buFont typeface="Arial" panose="020B0604020202020204" pitchFamily="34" charset="0"/>
              <a:buChar char="•"/>
            </a:pPr>
            <a:r>
              <a:rPr lang="de-DE" dirty="0"/>
              <a:t>Information for </a:t>
            </a:r>
            <a:r>
              <a:rPr lang="de-DE" dirty="0" err="1"/>
              <a:t>deciding</a:t>
            </a:r>
            <a:r>
              <a:rPr lang="de-DE" dirty="0"/>
              <a:t> </a:t>
            </a:r>
            <a:r>
              <a:rPr lang="de-DE" dirty="0" err="1"/>
              <a:t>if</a:t>
            </a:r>
            <a:r>
              <a:rPr lang="de-DE" dirty="0"/>
              <a:t> B </a:t>
            </a:r>
            <a:r>
              <a:rPr lang="de-DE" dirty="0" err="1"/>
              <a:t>contamination</a:t>
            </a:r>
            <a:r>
              <a:rPr lang="de-DE" dirty="0"/>
              <a:t> </a:t>
            </a:r>
            <a:r>
              <a:rPr lang="de-DE" dirty="0" err="1"/>
              <a:t>is</a:t>
            </a:r>
            <a:r>
              <a:rPr lang="de-DE" dirty="0"/>
              <a:t> an </a:t>
            </a:r>
            <a:r>
              <a:rPr lang="de-DE" dirty="0" err="1"/>
              <a:t>issue</a:t>
            </a:r>
            <a:r>
              <a:rPr lang="de-DE" dirty="0"/>
              <a:t> for </a:t>
            </a:r>
            <a:r>
              <a:rPr lang="de-DE" dirty="0" err="1"/>
              <a:t>diagnostics</a:t>
            </a:r>
            <a:r>
              <a:rPr lang="de-DE" dirty="0"/>
              <a:t> </a:t>
            </a:r>
            <a:r>
              <a:rPr lang="de-DE" dirty="0" err="1"/>
              <a:t>mirrors</a:t>
            </a:r>
            <a:r>
              <a:rPr lang="de-DE" dirty="0"/>
              <a:t> in ITER and </a:t>
            </a:r>
            <a:r>
              <a:rPr lang="de-DE" dirty="0" err="1"/>
              <a:t>making</a:t>
            </a:r>
            <a:r>
              <a:rPr lang="de-DE" dirty="0"/>
              <a:t> </a:t>
            </a:r>
            <a:r>
              <a:rPr lang="de-DE" dirty="0" err="1"/>
              <a:t>proposals</a:t>
            </a:r>
            <a:r>
              <a:rPr lang="de-DE" dirty="0"/>
              <a:t> for </a:t>
            </a:r>
            <a:r>
              <a:rPr lang="de-DE" dirty="0" err="1"/>
              <a:t>cleaning</a:t>
            </a:r>
            <a:r>
              <a:rPr lang="de-DE" dirty="0"/>
              <a:t> </a:t>
            </a:r>
            <a:r>
              <a:rPr lang="de-DE" dirty="0" err="1"/>
              <a:t>solutions</a:t>
            </a:r>
            <a:endParaRPr lang="de-DE" dirty="0"/>
          </a:p>
        </p:txBody>
      </p:sp>
      <p:sp>
        <p:nvSpPr>
          <p:cNvPr id="3" name="Textfeld 2">
            <a:extLst>
              <a:ext uri="{FF2B5EF4-FFF2-40B4-BE49-F238E27FC236}">
                <a16:creationId xmlns:a16="http://schemas.microsoft.com/office/drawing/2014/main" id="{6DE7C160-BFF4-9BA8-AA67-2AEFC2F99F2A}"/>
              </a:ext>
            </a:extLst>
          </p:cNvPr>
          <p:cNvSpPr txBox="1"/>
          <p:nvPr/>
        </p:nvSpPr>
        <p:spPr>
          <a:xfrm>
            <a:off x="5576725" y="5775941"/>
            <a:ext cx="6521752" cy="707886"/>
          </a:xfrm>
          <a:prstGeom prst="rect">
            <a:avLst/>
          </a:prstGeom>
          <a:noFill/>
        </p:spPr>
        <p:txBody>
          <a:bodyPr wrap="square" rtlCol="0">
            <a:spAutoFit/>
          </a:bodyPr>
          <a:lstStyle/>
          <a:p>
            <a:pPr algn="l"/>
            <a:r>
              <a:rPr lang="de-DE" sz="2000" b="1" dirty="0"/>
              <a:t>Special </a:t>
            </a:r>
            <a:r>
              <a:rPr lang="de-DE" sz="2000" b="1" dirty="0" err="1"/>
              <a:t>resources</a:t>
            </a:r>
            <a:r>
              <a:rPr lang="de-DE" sz="2000" b="1" dirty="0"/>
              <a:t>: </a:t>
            </a:r>
            <a:r>
              <a:rPr lang="de-DE" sz="1600" b="1" dirty="0"/>
              <a:t>N/A</a:t>
            </a:r>
          </a:p>
          <a:p>
            <a:pPr algn="l"/>
            <a:r>
              <a:rPr lang="de-DE" sz="2000" b="1" dirty="0"/>
              <a:t>WP </a:t>
            </a:r>
            <a:r>
              <a:rPr lang="de-DE" sz="2000" b="1" dirty="0" err="1"/>
              <a:t>collaboration</a:t>
            </a:r>
            <a:r>
              <a:rPr lang="de-DE" sz="2000" b="1" dirty="0"/>
              <a:t>: </a:t>
            </a:r>
            <a:r>
              <a:rPr lang="de-DE" sz="1600" b="1" dirty="0"/>
              <a:t>WPTE, WPW7X</a:t>
            </a:r>
          </a:p>
        </p:txBody>
      </p:sp>
      <p:sp>
        <p:nvSpPr>
          <p:cNvPr id="11" name="Textfeld 10">
            <a:extLst>
              <a:ext uri="{FF2B5EF4-FFF2-40B4-BE49-F238E27FC236}">
                <a16:creationId xmlns:a16="http://schemas.microsoft.com/office/drawing/2014/main" id="{5B372F3A-D41D-0E2D-E9E5-723D619C6538}"/>
              </a:ext>
            </a:extLst>
          </p:cNvPr>
          <p:cNvSpPr txBox="1"/>
          <p:nvPr/>
        </p:nvSpPr>
        <p:spPr>
          <a:xfrm>
            <a:off x="0" y="5792601"/>
            <a:ext cx="2984087" cy="707886"/>
          </a:xfrm>
          <a:prstGeom prst="rect">
            <a:avLst/>
          </a:prstGeom>
          <a:noFill/>
        </p:spPr>
        <p:txBody>
          <a:bodyPr wrap="none" rtlCol="0">
            <a:spAutoFit/>
          </a:bodyPr>
          <a:lstStyle/>
          <a:p>
            <a:pPr algn="l"/>
            <a:r>
              <a:rPr lang="de-DE" sz="2000" b="1" dirty="0" err="1"/>
              <a:t>Involved</a:t>
            </a:r>
            <a:r>
              <a:rPr lang="de-DE" sz="2000" b="1" dirty="0"/>
              <a:t> RU: </a:t>
            </a:r>
            <a:r>
              <a:rPr lang="de-DE" sz="1600" b="1" dirty="0"/>
              <a:t>FZJ, MPG</a:t>
            </a:r>
          </a:p>
          <a:p>
            <a:pPr algn="l"/>
            <a:r>
              <a:rPr lang="de-DE" sz="2000" b="1" dirty="0"/>
              <a:t>Status: </a:t>
            </a:r>
            <a:r>
              <a:rPr lang="de-DE" sz="1600" b="1" dirty="0" err="1"/>
              <a:t>continuation</a:t>
            </a:r>
            <a:r>
              <a:rPr lang="de-DE" sz="1600" b="1" dirty="0"/>
              <a:t> </a:t>
            </a:r>
            <a:r>
              <a:rPr lang="de-DE" sz="1600" b="1" dirty="0" err="1"/>
              <a:t>from</a:t>
            </a:r>
            <a:r>
              <a:rPr lang="de-DE" sz="1600" b="1" dirty="0"/>
              <a:t> 2024</a:t>
            </a:r>
          </a:p>
        </p:txBody>
      </p:sp>
    </p:spTree>
    <p:extLst>
      <p:ext uri="{BB962C8B-B14F-4D97-AF65-F5344CB8AC3E}">
        <p14:creationId xmlns:p14="http://schemas.microsoft.com/office/powerpoint/2010/main" val="7925553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1D66E-0F32-BE59-B5D3-B7F670660DB7}"/>
              </a:ext>
            </a:extLst>
          </p:cNvPr>
          <p:cNvSpPr>
            <a:spLocks noGrp="1"/>
          </p:cNvSpPr>
          <p:nvPr>
            <p:ph type="title"/>
          </p:nvPr>
        </p:nvSpPr>
        <p:spPr>
          <a:xfrm>
            <a:off x="407367" y="2580817"/>
            <a:ext cx="6726599" cy="620251"/>
          </a:xfrm>
        </p:spPr>
        <p:txBody>
          <a:bodyPr>
            <a:normAutofit/>
          </a:bodyPr>
          <a:lstStyle/>
          <a:p>
            <a:r>
              <a:rPr lang="en-US" dirty="0"/>
              <a:t>Plans of SP C for AWP2025</a:t>
            </a:r>
            <a:endParaRPr lang="en-GB" dirty="0"/>
          </a:p>
        </p:txBody>
      </p:sp>
      <p:sp>
        <p:nvSpPr>
          <p:cNvPr id="5" name="Text Placeholder 4">
            <a:extLst>
              <a:ext uri="{FF2B5EF4-FFF2-40B4-BE49-F238E27FC236}">
                <a16:creationId xmlns:a16="http://schemas.microsoft.com/office/drawing/2014/main" id="{5EA551F4-897C-CFDF-B210-3F20E031D8D1}"/>
              </a:ext>
            </a:extLst>
          </p:cNvPr>
          <p:cNvSpPr>
            <a:spLocks noGrp="1"/>
          </p:cNvSpPr>
          <p:nvPr>
            <p:ph type="body" sz="quarter" idx="12"/>
          </p:nvPr>
        </p:nvSpPr>
        <p:spPr>
          <a:xfrm>
            <a:off x="11072055" y="6237749"/>
            <a:ext cx="994049" cy="620251"/>
          </a:xfrm>
        </p:spPr>
        <p:txBody>
          <a:bodyPr>
            <a:normAutofit/>
          </a:bodyPr>
          <a:lstStyle/>
          <a:p>
            <a:r>
              <a:rPr lang="en-US" b="1" dirty="0">
                <a:solidFill>
                  <a:srgbClr val="000000"/>
                </a:solidFill>
                <a:effectLst/>
              </a:rPr>
              <a:t>WPPWIE </a:t>
            </a:r>
            <a:endParaRPr lang="en-GB" b="1" dirty="0"/>
          </a:p>
        </p:txBody>
      </p:sp>
      <p:sp>
        <p:nvSpPr>
          <p:cNvPr id="9" name="Text Placeholder 8">
            <a:extLst>
              <a:ext uri="{FF2B5EF4-FFF2-40B4-BE49-F238E27FC236}">
                <a16:creationId xmlns:a16="http://schemas.microsoft.com/office/drawing/2014/main" id="{023C2198-5D1E-DF38-94CE-C4C24C71155F}"/>
              </a:ext>
            </a:extLst>
          </p:cNvPr>
          <p:cNvSpPr>
            <a:spLocks noGrp="1"/>
          </p:cNvSpPr>
          <p:nvPr>
            <p:ph type="body" sz="quarter" idx="10"/>
          </p:nvPr>
        </p:nvSpPr>
        <p:spPr>
          <a:xfrm>
            <a:off x="407368" y="3435362"/>
            <a:ext cx="4375150" cy="489603"/>
          </a:xfrm>
        </p:spPr>
        <p:txBody>
          <a:bodyPr>
            <a:normAutofit/>
          </a:bodyPr>
          <a:lstStyle/>
          <a:p>
            <a:r>
              <a:rPr lang="en-GB" dirty="0"/>
              <a:t>K. Schmid</a:t>
            </a:r>
          </a:p>
        </p:txBody>
      </p:sp>
      <p:sp>
        <p:nvSpPr>
          <p:cNvPr id="15" name="Text Placeholder 8">
            <a:extLst>
              <a:ext uri="{FF2B5EF4-FFF2-40B4-BE49-F238E27FC236}">
                <a16:creationId xmlns:a16="http://schemas.microsoft.com/office/drawing/2014/main" id="{59C1788A-2D46-EDC4-6136-36CB28FBF128}"/>
              </a:ext>
            </a:extLst>
          </p:cNvPr>
          <p:cNvSpPr txBox="1">
            <a:spLocks/>
          </p:cNvSpPr>
          <p:nvPr/>
        </p:nvSpPr>
        <p:spPr>
          <a:xfrm>
            <a:off x="407368" y="4746929"/>
            <a:ext cx="4798946" cy="769288"/>
          </a:xfrm>
          <a:prstGeom prst="rect">
            <a:avLst/>
          </a:prstGeom>
        </p:spPr>
        <p:txBody>
          <a:bodyPr vert="horz" lIns="91440" tIns="45720" rIns="91440" bIns="45720" rtlCol="0">
            <a:normAutofit fontScale="55000" lnSpcReduction="20000"/>
          </a:bodyPr>
          <a:lstStyle>
            <a:lvl1pPr marL="0" indent="0" algn="l" defTabSz="6858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342900" indent="0" algn="l" defTabSz="685800" rtl="0" eaLnBrk="1" latinLnBrk="0" hangingPunct="1">
              <a:spcBef>
                <a:spcPct val="20000"/>
              </a:spcBef>
              <a:buFont typeface="Arial" panose="020B0604020202020204" pitchFamily="34" charset="0"/>
              <a:buNone/>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GB" dirty="0"/>
              <a:t>PWIE Leadership</a:t>
            </a:r>
          </a:p>
          <a:p>
            <a:r>
              <a:rPr lang="en-GB" dirty="0"/>
              <a:t>S. Brezinsek (PL) J.W. </a:t>
            </a:r>
            <a:r>
              <a:rPr lang="en-GB" dirty="0" err="1"/>
              <a:t>Coenen</a:t>
            </a:r>
            <a:r>
              <a:rPr lang="en-GB" dirty="0"/>
              <a:t>, A. Hakola, K. Schmid, A. Kirschner, J. </a:t>
            </a:r>
            <a:r>
              <a:rPr lang="en-GB" dirty="0" err="1"/>
              <a:t>Likonen</a:t>
            </a:r>
            <a:r>
              <a:rPr lang="en-GB" dirty="0"/>
              <a:t>, H. van der Meiden. M. Reinhart (PSO), and D. Douai (CO)</a:t>
            </a:r>
          </a:p>
          <a:p>
            <a:endParaRPr lang="en-GB" dirty="0"/>
          </a:p>
          <a:p>
            <a:endParaRPr lang="en-GB" dirty="0"/>
          </a:p>
        </p:txBody>
      </p:sp>
      <p:sp>
        <p:nvSpPr>
          <p:cNvPr id="4" name="Text Placeholder 3">
            <a:extLst>
              <a:ext uri="{FF2B5EF4-FFF2-40B4-BE49-F238E27FC236}">
                <a16:creationId xmlns:a16="http://schemas.microsoft.com/office/drawing/2014/main" id="{26DD89AB-FD83-C3B2-D002-EA861EAE88FF}"/>
              </a:ext>
            </a:extLst>
          </p:cNvPr>
          <p:cNvSpPr>
            <a:spLocks noGrp="1"/>
          </p:cNvSpPr>
          <p:nvPr>
            <p:ph type="body" sz="quarter" idx="11"/>
          </p:nvPr>
        </p:nvSpPr>
        <p:spPr/>
        <p:txBody>
          <a:bodyPr/>
          <a:lstStyle/>
          <a:p>
            <a:r>
              <a:rPr lang="de-DE" dirty="0"/>
              <a:t>IPP-Garching</a:t>
            </a:r>
            <a:endParaRPr lang="en-GB" dirty="0"/>
          </a:p>
        </p:txBody>
      </p:sp>
    </p:spTree>
    <p:extLst>
      <p:ext uri="{BB962C8B-B14F-4D97-AF65-F5344CB8AC3E}">
        <p14:creationId xmlns:p14="http://schemas.microsoft.com/office/powerpoint/2010/main" val="17214060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25FAB6D4-D1AF-D933-25CE-6718A7464815}"/>
              </a:ext>
            </a:extLst>
          </p:cNvPr>
          <p:cNvSpPr>
            <a:spLocks noGrp="1"/>
          </p:cNvSpPr>
          <p:nvPr>
            <p:ph type="ftr" sz="quarter" idx="11"/>
          </p:nvPr>
        </p:nvSpPr>
        <p:spPr/>
        <p:txBody>
          <a:bodyPr/>
          <a:lstStyle/>
          <a:p>
            <a:r>
              <a:rPr lang="en-GB" dirty="0">
                <a:solidFill>
                  <a:prstClr val="white"/>
                </a:solidFill>
              </a:rPr>
              <a:t>Sebastijan Brezinsek| Preparation Meeting AWP 2025 | 09.10.2024 |</a:t>
            </a:r>
            <a:r>
              <a:rPr lang="en-GB" dirty="0" err="1">
                <a:solidFill>
                  <a:prstClr val="white"/>
                </a:solidFill>
              </a:rPr>
              <a:t>Garching</a:t>
            </a:r>
            <a:endParaRPr lang="en-GB" dirty="0">
              <a:solidFill>
                <a:prstClr val="white"/>
              </a:solidFill>
            </a:endParaRPr>
          </a:p>
        </p:txBody>
      </p:sp>
      <p:sp>
        <p:nvSpPr>
          <p:cNvPr id="5" name="Foliennummernplatzhalter 4">
            <a:extLst>
              <a:ext uri="{FF2B5EF4-FFF2-40B4-BE49-F238E27FC236}">
                <a16:creationId xmlns:a16="http://schemas.microsoft.com/office/drawing/2014/main" id="{D44FE597-2CD2-E678-1062-81EF71111331}"/>
              </a:ext>
            </a:extLst>
          </p:cNvPr>
          <p:cNvSpPr>
            <a:spLocks noGrp="1"/>
          </p:cNvSpPr>
          <p:nvPr>
            <p:ph type="sldNum" sz="quarter" idx="12"/>
          </p:nvPr>
        </p:nvSpPr>
        <p:spPr/>
        <p:txBody>
          <a:bodyPr/>
          <a:lstStyle/>
          <a:p>
            <a:fld id="{6A6D9FA1-99C7-4910-8E32-B85D378B0060}" type="slidenum">
              <a:rPr lang="en-GB" smtClean="0">
                <a:solidFill>
                  <a:prstClr val="white"/>
                </a:solidFill>
              </a:rPr>
              <a:pPr/>
              <a:t>35</a:t>
            </a:fld>
            <a:endParaRPr lang="en-GB" dirty="0">
              <a:solidFill>
                <a:prstClr val="white"/>
              </a:solidFill>
            </a:endParaRPr>
          </a:p>
        </p:txBody>
      </p:sp>
      <p:sp>
        <p:nvSpPr>
          <p:cNvPr id="6" name="Titel 1">
            <a:extLst>
              <a:ext uri="{FF2B5EF4-FFF2-40B4-BE49-F238E27FC236}">
                <a16:creationId xmlns:a16="http://schemas.microsoft.com/office/drawing/2014/main" id="{24E5A7F7-E968-EA42-B0CE-BD0E537937E1}"/>
              </a:ext>
            </a:extLst>
          </p:cNvPr>
          <p:cNvSpPr>
            <a:spLocks noGrp="1"/>
          </p:cNvSpPr>
          <p:nvPr>
            <p:ph type="title"/>
          </p:nvPr>
        </p:nvSpPr>
        <p:spPr>
          <a:xfrm>
            <a:off x="982663" y="192088"/>
            <a:ext cx="10937488" cy="457200"/>
          </a:xfrm>
        </p:spPr>
        <p:txBody>
          <a:bodyPr/>
          <a:lstStyle/>
          <a:p>
            <a:r>
              <a:rPr lang="en-GB" dirty="0"/>
              <a:t>SPC.1 Transport of Hydrogen through the first wall of fusion devices </a:t>
            </a:r>
          </a:p>
        </p:txBody>
      </p:sp>
      <p:sp>
        <p:nvSpPr>
          <p:cNvPr id="11" name="Textfeld 10">
            <a:extLst>
              <a:ext uri="{FF2B5EF4-FFF2-40B4-BE49-F238E27FC236}">
                <a16:creationId xmlns:a16="http://schemas.microsoft.com/office/drawing/2014/main" id="{5B372F3A-D41D-0E2D-E9E5-723D619C6538}"/>
              </a:ext>
            </a:extLst>
          </p:cNvPr>
          <p:cNvSpPr txBox="1"/>
          <p:nvPr/>
        </p:nvSpPr>
        <p:spPr>
          <a:xfrm>
            <a:off x="0" y="5792601"/>
            <a:ext cx="5051063" cy="707886"/>
          </a:xfrm>
          <a:prstGeom prst="rect">
            <a:avLst/>
          </a:prstGeom>
          <a:noFill/>
        </p:spPr>
        <p:txBody>
          <a:bodyPr wrap="none" rtlCol="0">
            <a:spAutoFit/>
          </a:bodyPr>
          <a:lstStyle/>
          <a:p>
            <a:pPr algn="l"/>
            <a:r>
              <a:rPr lang="de-DE" sz="2000" b="1" dirty="0"/>
              <a:t>Involved RU: MPG, CEA, JSI, IPP_LM, ÖAW, VR</a:t>
            </a:r>
          </a:p>
          <a:p>
            <a:pPr algn="l"/>
            <a:r>
              <a:rPr lang="de-DE" sz="2000" b="1" dirty="0"/>
              <a:t>Status: Continuation</a:t>
            </a:r>
          </a:p>
        </p:txBody>
      </p:sp>
      <p:sp>
        <p:nvSpPr>
          <p:cNvPr id="8" name="TextBox 7">
            <a:extLst>
              <a:ext uri="{FF2B5EF4-FFF2-40B4-BE49-F238E27FC236}">
                <a16:creationId xmlns:a16="http://schemas.microsoft.com/office/drawing/2014/main" id="{B54436C7-FA19-D637-832A-ADF7175DFD3B}"/>
              </a:ext>
            </a:extLst>
          </p:cNvPr>
          <p:cNvSpPr txBox="1"/>
          <p:nvPr/>
        </p:nvSpPr>
        <p:spPr>
          <a:xfrm>
            <a:off x="374475" y="809284"/>
            <a:ext cx="613575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a:ea typeface="+mn-ea"/>
                <a:cs typeface="+mn-cs"/>
              </a:rPr>
              <a:t>ACTIVITY: continuation of 2024 work</a:t>
            </a:r>
          </a:p>
        </p:txBody>
      </p:sp>
      <p:sp>
        <p:nvSpPr>
          <p:cNvPr id="10" name="TextBox 9">
            <a:extLst>
              <a:ext uri="{FF2B5EF4-FFF2-40B4-BE49-F238E27FC236}">
                <a16:creationId xmlns:a16="http://schemas.microsoft.com/office/drawing/2014/main" id="{74FB9DF7-F9C9-0C18-6F0C-64D95FDF7BB9}"/>
              </a:ext>
            </a:extLst>
          </p:cNvPr>
          <p:cNvSpPr txBox="1"/>
          <p:nvPr/>
        </p:nvSpPr>
        <p:spPr>
          <a:xfrm>
            <a:off x="360040" y="1247672"/>
            <a:ext cx="6135756" cy="369332"/>
          </a:xfrm>
          <a:prstGeom prst="rect">
            <a:avLst/>
          </a:prstGeom>
          <a:noFill/>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prstClr val="black"/>
                </a:solidFill>
                <a:effectLst/>
                <a:uLnTx/>
                <a:uFillTx/>
                <a:latin typeface="Calibri"/>
              </a:defRPr>
            </a:lvl1pPr>
          </a:lstStyle>
          <a:p>
            <a:r>
              <a:rPr lang="de-DE" dirty="0"/>
              <a:t>Scientific question: </a:t>
            </a:r>
            <a:endParaRPr lang="en-GB" dirty="0"/>
          </a:p>
        </p:txBody>
      </p:sp>
      <p:sp>
        <p:nvSpPr>
          <p:cNvPr id="12" name="TextBox 11">
            <a:extLst>
              <a:ext uri="{FF2B5EF4-FFF2-40B4-BE49-F238E27FC236}">
                <a16:creationId xmlns:a16="http://schemas.microsoft.com/office/drawing/2014/main" id="{D3D67D7D-1A4C-4C5F-E5A9-ED769B6B7E3D}"/>
              </a:ext>
            </a:extLst>
          </p:cNvPr>
          <p:cNvSpPr txBox="1"/>
          <p:nvPr/>
        </p:nvSpPr>
        <p:spPr>
          <a:xfrm>
            <a:off x="825623" y="1562379"/>
            <a:ext cx="11094527" cy="923330"/>
          </a:xfrm>
          <a:prstGeom prst="rect">
            <a:avLst/>
          </a:prstGeom>
          <a:noFill/>
        </p:spPr>
        <p:txBody>
          <a:bodyPr wrap="square" rtlCol="0">
            <a:spAutoFit/>
          </a:bodyPr>
          <a:lstStyle/>
          <a:p>
            <a:pPr algn="l"/>
            <a:r>
              <a:rPr lang="en-US" sz="18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The transport of </a:t>
            </a:r>
            <a:r>
              <a:rPr lang="en-US" sz="1800" b="1"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H</a:t>
            </a:r>
            <a:r>
              <a:rPr lang="en-US" sz="18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ydrogen </a:t>
            </a:r>
            <a:r>
              <a:rPr lang="en-US" sz="1800" b="1"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I</a:t>
            </a:r>
            <a:r>
              <a:rPr lang="en-US" sz="18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sotopes (HIs) through the first wall of fusion devices is the driving process for HIs retention but also for permeation to the coolant. Both of these processes have fundamental implications for the safety and the tritium self-sufficiency of a fusion reactor.</a:t>
            </a:r>
            <a:endParaRPr lang="en-GB" dirty="0"/>
          </a:p>
        </p:txBody>
      </p:sp>
      <p:sp>
        <p:nvSpPr>
          <p:cNvPr id="13" name="TextBox 12">
            <a:extLst>
              <a:ext uri="{FF2B5EF4-FFF2-40B4-BE49-F238E27FC236}">
                <a16:creationId xmlns:a16="http://schemas.microsoft.com/office/drawing/2014/main" id="{6A2C02A9-22C1-68D0-FCC0-2995659CD367}"/>
              </a:ext>
            </a:extLst>
          </p:cNvPr>
          <p:cNvSpPr txBox="1"/>
          <p:nvPr/>
        </p:nvSpPr>
        <p:spPr>
          <a:xfrm>
            <a:off x="375155" y="2645916"/>
            <a:ext cx="2180476" cy="369332"/>
          </a:xfrm>
          <a:prstGeom prst="rect">
            <a:avLst/>
          </a:prstGeom>
          <a:noFill/>
        </p:spPr>
        <p:txBody>
          <a:bodyPr wrap="square">
            <a:spAutoFit/>
          </a:bodyPr>
          <a:lstStyle/>
          <a:p>
            <a:r>
              <a:rPr lang="de-DE" sz="1800" b="1" dirty="0"/>
              <a:t>What shall be done:</a:t>
            </a:r>
            <a:endParaRPr lang="en-GB" dirty="0"/>
          </a:p>
        </p:txBody>
      </p:sp>
      <p:sp>
        <p:nvSpPr>
          <p:cNvPr id="15" name="TextBox 14">
            <a:extLst>
              <a:ext uri="{FF2B5EF4-FFF2-40B4-BE49-F238E27FC236}">
                <a16:creationId xmlns:a16="http://schemas.microsoft.com/office/drawing/2014/main" id="{AF27F228-2EA5-B6AB-6E0D-E58A374ABA6D}"/>
              </a:ext>
            </a:extLst>
          </p:cNvPr>
          <p:cNvSpPr txBox="1"/>
          <p:nvPr/>
        </p:nvSpPr>
        <p:spPr>
          <a:xfrm>
            <a:off x="825623" y="3029468"/>
            <a:ext cx="11094527" cy="923330"/>
          </a:xfrm>
          <a:prstGeom prst="rect">
            <a:avLst/>
          </a:prstGeom>
          <a:noFill/>
        </p:spPr>
        <p:txBody>
          <a:bodyPr wrap="square" rtlCol="0">
            <a:spAutoFit/>
          </a:bodyPr>
          <a:lstStyle/>
          <a:p>
            <a:pPr marL="285750" indent="-285750" algn="l">
              <a:buFont typeface="Arial" panose="020B0604020202020204" pitchFamily="34" charset="0"/>
              <a:buChar char="•"/>
            </a:pPr>
            <a:r>
              <a:rPr lang="de-DE" dirty="0"/>
              <a:t>Investigate kinetics of H-transport across multi material interfaces both in experiment and modeling</a:t>
            </a:r>
          </a:p>
          <a:p>
            <a:pPr marL="285750" indent="-285750" algn="l">
              <a:buFont typeface="Arial" panose="020B0604020202020204" pitchFamily="34" charset="0"/>
              <a:buChar char="•"/>
            </a:pPr>
            <a:r>
              <a:rPr lang="de-DE" dirty="0"/>
              <a:t>Measure H-transport trough W heavy alloys in permeation experiments</a:t>
            </a:r>
          </a:p>
          <a:p>
            <a:pPr marL="285750" indent="-285750" algn="l">
              <a:buFont typeface="Arial" panose="020B0604020202020204" pitchFamily="34" charset="0"/>
              <a:buChar char="•"/>
            </a:pPr>
            <a:r>
              <a:rPr lang="de-DE" dirty="0"/>
              <a:t>Perform co-permeation experiments of D and H in W</a:t>
            </a:r>
            <a:endParaRPr lang="en-GB" dirty="0"/>
          </a:p>
        </p:txBody>
      </p:sp>
      <p:sp>
        <p:nvSpPr>
          <p:cNvPr id="16" name="TextBox 15">
            <a:extLst>
              <a:ext uri="{FF2B5EF4-FFF2-40B4-BE49-F238E27FC236}">
                <a16:creationId xmlns:a16="http://schemas.microsoft.com/office/drawing/2014/main" id="{76291834-F4A0-8091-B982-168BD5723832}"/>
              </a:ext>
            </a:extLst>
          </p:cNvPr>
          <p:cNvSpPr txBox="1"/>
          <p:nvPr/>
        </p:nvSpPr>
        <p:spPr>
          <a:xfrm>
            <a:off x="392714" y="3985113"/>
            <a:ext cx="2180476" cy="369332"/>
          </a:xfrm>
          <a:prstGeom prst="rect">
            <a:avLst/>
          </a:prstGeom>
          <a:noFill/>
        </p:spPr>
        <p:txBody>
          <a:bodyPr wrap="square">
            <a:spAutoFit/>
          </a:bodyPr>
          <a:lstStyle/>
          <a:p>
            <a:r>
              <a:rPr lang="de-DE" sz="1800" b="1" dirty="0"/>
              <a:t>Main goals:</a:t>
            </a:r>
            <a:endParaRPr lang="en-GB" dirty="0"/>
          </a:p>
        </p:txBody>
      </p:sp>
      <p:sp>
        <p:nvSpPr>
          <p:cNvPr id="17" name="TextBox 16">
            <a:extLst>
              <a:ext uri="{FF2B5EF4-FFF2-40B4-BE49-F238E27FC236}">
                <a16:creationId xmlns:a16="http://schemas.microsoft.com/office/drawing/2014/main" id="{6A091216-E6B4-2EA7-6B4C-F84FB0B4F00B}"/>
              </a:ext>
            </a:extLst>
          </p:cNvPr>
          <p:cNvSpPr txBox="1"/>
          <p:nvPr/>
        </p:nvSpPr>
        <p:spPr>
          <a:xfrm>
            <a:off x="840738" y="4374485"/>
            <a:ext cx="11094527" cy="923330"/>
          </a:xfrm>
          <a:prstGeom prst="rect">
            <a:avLst/>
          </a:prstGeom>
          <a:noFill/>
        </p:spPr>
        <p:txBody>
          <a:bodyPr wrap="square" rtlCol="0">
            <a:spAutoFit/>
          </a:bodyPr>
          <a:lstStyle/>
          <a:p>
            <a:pPr marL="285750" indent="-285750" algn="l">
              <a:buFont typeface="Arial" panose="020B0604020202020204" pitchFamily="34" charset="0"/>
              <a:buChar char="•"/>
            </a:pPr>
            <a:r>
              <a:rPr lang="de-DE" dirty="0"/>
              <a:t>Obtain arrhenius paramters for kinetic interface modeling  </a:t>
            </a:r>
          </a:p>
          <a:p>
            <a:pPr marL="285750" indent="-285750" algn="l">
              <a:buFont typeface="Arial" panose="020B0604020202020204" pitchFamily="34" charset="0"/>
              <a:buChar char="•"/>
            </a:pPr>
            <a:r>
              <a:rPr lang="de-DE" dirty="0"/>
              <a:t>Determine the dominant transport channel through W heavy alloys</a:t>
            </a:r>
          </a:p>
          <a:p>
            <a:pPr marL="285750" indent="-285750" algn="l">
              <a:buFont typeface="Arial" panose="020B0604020202020204" pitchFamily="34" charset="0"/>
              <a:buChar char="•"/>
            </a:pPr>
            <a:r>
              <a:rPr lang="de-DE" dirty="0"/>
              <a:t>Determine the influence of isotope exchange on retention and transport speed in W </a:t>
            </a:r>
            <a:endParaRPr lang="en-GB" dirty="0"/>
          </a:p>
        </p:txBody>
      </p:sp>
      <p:sp>
        <p:nvSpPr>
          <p:cNvPr id="18" name="Textfeld 2">
            <a:extLst>
              <a:ext uri="{FF2B5EF4-FFF2-40B4-BE49-F238E27FC236}">
                <a16:creationId xmlns:a16="http://schemas.microsoft.com/office/drawing/2014/main" id="{E414D197-8C7C-92D4-3D67-7646DE191CBC}"/>
              </a:ext>
            </a:extLst>
          </p:cNvPr>
          <p:cNvSpPr txBox="1"/>
          <p:nvPr/>
        </p:nvSpPr>
        <p:spPr>
          <a:xfrm>
            <a:off x="6151542" y="5803475"/>
            <a:ext cx="2668295" cy="707886"/>
          </a:xfrm>
          <a:prstGeom prst="rect">
            <a:avLst/>
          </a:prstGeom>
          <a:noFill/>
        </p:spPr>
        <p:txBody>
          <a:bodyPr wrap="none" rtlCol="0">
            <a:spAutoFit/>
          </a:bodyPr>
          <a:lstStyle/>
          <a:p>
            <a:pPr algn="l"/>
            <a:r>
              <a:rPr lang="de-DE" sz="2000" b="1" dirty="0"/>
              <a:t>Special resources: N. A</a:t>
            </a:r>
          </a:p>
          <a:p>
            <a:pPr algn="l"/>
            <a:r>
              <a:rPr lang="de-DE" sz="2000" b="1" dirty="0"/>
              <a:t>WP collaboration: N. A.</a:t>
            </a:r>
          </a:p>
        </p:txBody>
      </p:sp>
    </p:spTree>
    <p:extLst>
      <p:ext uri="{BB962C8B-B14F-4D97-AF65-F5344CB8AC3E}">
        <p14:creationId xmlns:p14="http://schemas.microsoft.com/office/powerpoint/2010/main" val="1403675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25FAB6D4-D1AF-D933-25CE-6718A7464815}"/>
              </a:ext>
            </a:extLst>
          </p:cNvPr>
          <p:cNvSpPr>
            <a:spLocks noGrp="1"/>
          </p:cNvSpPr>
          <p:nvPr>
            <p:ph type="ftr" sz="quarter" idx="11"/>
          </p:nvPr>
        </p:nvSpPr>
        <p:spPr/>
        <p:txBody>
          <a:bodyPr/>
          <a:lstStyle/>
          <a:p>
            <a:r>
              <a:rPr lang="en-GB" dirty="0">
                <a:solidFill>
                  <a:prstClr val="white"/>
                </a:solidFill>
              </a:rPr>
              <a:t>Sebastijan Brezinsek| Preparation Meeting AWP 2025 | 09.10.2024 |</a:t>
            </a:r>
            <a:r>
              <a:rPr lang="en-GB" dirty="0" err="1">
                <a:solidFill>
                  <a:prstClr val="white"/>
                </a:solidFill>
              </a:rPr>
              <a:t>Garching</a:t>
            </a:r>
            <a:endParaRPr lang="en-GB" dirty="0">
              <a:solidFill>
                <a:prstClr val="white"/>
              </a:solidFill>
            </a:endParaRPr>
          </a:p>
        </p:txBody>
      </p:sp>
      <p:sp>
        <p:nvSpPr>
          <p:cNvPr id="5" name="Foliennummernplatzhalter 4">
            <a:extLst>
              <a:ext uri="{FF2B5EF4-FFF2-40B4-BE49-F238E27FC236}">
                <a16:creationId xmlns:a16="http://schemas.microsoft.com/office/drawing/2014/main" id="{D44FE597-2CD2-E678-1062-81EF71111331}"/>
              </a:ext>
            </a:extLst>
          </p:cNvPr>
          <p:cNvSpPr>
            <a:spLocks noGrp="1"/>
          </p:cNvSpPr>
          <p:nvPr>
            <p:ph type="sldNum" sz="quarter" idx="12"/>
          </p:nvPr>
        </p:nvSpPr>
        <p:spPr/>
        <p:txBody>
          <a:bodyPr/>
          <a:lstStyle/>
          <a:p>
            <a:fld id="{6A6D9FA1-99C7-4910-8E32-B85D378B0060}" type="slidenum">
              <a:rPr lang="en-GB" smtClean="0">
                <a:solidFill>
                  <a:prstClr val="white"/>
                </a:solidFill>
              </a:rPr>
              <a:pPr/>
              <a:t>36</a:t>
            </a:fld>
            <a:endParaRPr lang="en-GB" dirty="0">
              <a:solidFill>
                <a:prstClr val="white"/>
              </a:solidFill>
            </a:endParaRPr>
          </a:p>
        </p:txBody>
      </p:sp>
      <p:sp>
        <p:nvSpPr>
          <p:cNvPr id="6" name="Titel 1">
            <a:extLst>
              <a:ext uri="{FF2B5EF4-FFF2-40B4-BE49-F238E27FC236}">
                <a16:creationId xmlns:a16="http://schemas.microsoft.com/office/drawing/2014/main" id="{24E5A7F7-E968-EA42-B0CE-BD0E537937E1}"/>
              </a:ext>
            </a:extLst>
          </p:cNvPr>
          <p:cNvSpPr>
            <a:spLocks noGrp="1"/>
          </p:cNvSpPr>
          <p:nvPr>
            <p:ph type="title"/>
          </p:nvPr>
        </p:nvSpPr>
        <p:spPr>
          <a:xfrm>
            <a:off x="982663" y="192088"/>
            <a:ext cx="10937488" cy="457200"/>
          </a:xfrm>
        </p:spPr>
        <p:txBody>
          <a:bodyPr/>
          <a:lstStyle/>
          <a:p>
            <a:r>
              <a:rPr lang="en-GB" dirty="0"/>
              <a:t>SPC.2 </a:t>
            </a:r>
            <a:r>
              <a:rPr lang="en-US" dirty="0"/>
              <a:t>T retention Release from B layers</a:t>
            </a:r>
            <a:endParaRPr lang="en-GB" dirty="0"/>
          </a:p>
        </p:txBody>
      </p:sp>
      <p:sp>
        <p:nvSpPr>
          <p:cNvPr id="3" name="Textfeld 2">
            <a:extLst>
              <a:ext uri="{FF2B5EF4-FFF2-40B4-BE49-F238E27FC236}">
                <a16:creationId xmlns:a16="http://schemas.microsoft.com/office/drawing/2014/main" id="{6DE7C160-BFF4-9BA8-AA67-2AEFC2F99F2A}"/>
              </a:ext>
            </a:extLst>
          </p:cNvPr>
          <p:cNvSpPr txBox="1"/>
          <p:nvPr/>
        </p:nvSpPr>
        <p:spPr>
          <a:xfrm>
            <a:off x="6151542" y="5803475"/>
            <a:ext cx="3243132" cy="707886"/>
          </a:xfrm>
          <a:prstGeom prst="rect">
            <a:avLst/>
          </a:prstGeom>
          <a:noFill/>
        </p:spPr>
        <p:txBody>
          <a:bodyPr wrap="none" rtlCol="0">
            <a:spAutoFit/>
          </a:bodyPr>
          <a:lstStyle/>
          <a:p>
            <a:pPr algn="l"/>
            <a:r>
              <a:rPr lang="de-DE" sz="2000" b="1" dirty="0"/>
              <a:t>Special resources: MAGNUM</a:t>
            </a:r>
          </a:p>
          <a:p>
            <a:pPr algn="l"/>
            <a:r>
              <a:rPr lang="de-DE" sz="2000" b="1" dirty="0"/>
              <a:t>WP collaboration: WP-TE </a:t>
            </a:r>
          </a:p>
        </p:txBody>
      </p:sp>
      <p:sp>
        <p:nvSpPr>
          <p:cNvPr id="11" name="Textfeld 10">
            <a:extLst>
              <a:ext uri="{FF2B5EF4-FFF2-40B4-BE49-F238E27FC236}">
                <a16:creationId xmlns:a16="http://schemas.microsoft.com/office/drawing/2014/main" id="{5B372F3A-D41D-0E2D-E9E5-723D619C6538}"/>
              </a:ext>
            </a:extLst>
          </p:cNvPr>
          <p:cNvSpPr txBox="1"/>
          <p:nvPr/>
        </p:nvSpPr>
        <p:spPr>
          <a:xfrm>
            <a:off x="0" y="5792601"/>
            <a:ext cx="3953583" cy="707886"/>
          </a:xfrm>
          <a:prstGeom prst="rect">
            <a:avLst/>
          </a:prstGeom>
          <a:noFill/>
        </p:spPr>
        <p:txBody>
          <a:bodyPr wrap="none" rtlCol="0">
            <a:spAutoFit/>
          </a:bodyPr>
          <a:lstStyle/>
          <a:p>
            <a:pPr algn="l"/>
            <a:r>
              <a:rPr lang="de-DE" sz="2000" b="1" dirty="0"/>
              <a:t>Involved RU: MPG, FZJ, DIFFER, CEA</a:t>
            </a:r>
          </a:p>
          <a:p>
            <a:pPr algn="l"/>
            <a:r>
              <a:rPr lang="de-DE" sz="2000" b="1" dirty="0"/>
              <a:t>Status: Continuation</a:t>
            </a:r>
          </a:p>
        </p:txBody>
      </p:sp>
      <p:sp>
        <p:nvSpPr>
          <p:cNvPr id="8" name="TextBox 7">
            <a:extLst>
              <a:ext uri="{FF2B5EF4-FFF2-40B4-BE49-F238E27FC236}">
                <a16:creationId xmlns:a16="http://schemas.microsoft.com/office/drawing/2014/main" id="{4809FC14-AE01-3119-7DDB-C51BF6477C45}"/>
              </a:ext>
            </a:extLst>
          </p:cNvPr>
          <p:cNvSpPr txBox="1"/>
          <p:nvPr/>
        </p:nvSpPr>
        <p:spPr>
          <a:xfrm>
            <a:off x="360040" y="1247672"/>
            <a:ext cx="6135756" cy="369332"/>
          </a:xfrm>
          <a:prstGeom prst="rect">
            <a:avLst/>
          </a:prstGeom>
          <a:noFill/>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prstClr val="black"/>
                </a:solidFill>
                <a:effectLst/>
                <a:uLnTx/>
                <a:uFillTx/>
                <a:latin typeface="Calibri"/>
              </a:defRPr>
            </a:lvl1pPr>
          </a:lstStyle>
          <a:p>
            <a:r>
              <a:rPr lang="de-DE" dirty="0"/>
              <a:t>Scientific question: </a:t>
            </a:r>
            <a:endParaRPr lang="en-GB" dirty="0"/>
          </a:p>
        </p:txBody>
      </p:sp>
      <p:sp>
        <p:nvSpPr>
          <p:cNvPr id="9" name="TextBox 8">
            <a:extLst>
              <a:ext uri="{FF2B5EF4-FFF2-40B4-BE49-F238E27FC236}">
                <a16:creationId xmlns:a16="http://schemas.microsoft.com/office/drawing/2014/main" id="{31BD9CE6-DEB3-1688-028C-1818D629B1D1}"/>
              </a:ext>
            </a:extLst>
          </p:cNvPr>
          <p:cNvSpPr txBox="1"/>
          <p:nvPr/>
        </p:nvSpPr>
        <p:spPr>
          <a:xfrm>
            <a:off x="825623" y="1562379"/>
            <a:ext cx="11094527" cy="1200329"/>
          </a:xfrm>
          <a:prstGeom prst="rect">
            <a:avLst/>
          </a:prstGeom>
          <a:noFill/>
        </p:spPr>
        <p:txBody>
          <a:bodyPr wrap="square" rtlCol="0">
            <a:spAutoFit/>
          </a:bodyPr>
          <a:lstStyle/>
          <a:p>
            <a:pPr algn="l"/>
            <a:r>
              <a:rPr lang="en-US" sz="18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The retention in and release from B co-deposition layers, expected in ITER due to the foreseen need for boronization in an all W ITER, needs to be quantified to asses their effect on the in vessel T inventory.</a:t>
            </a:r>
          </a:p>
          <a:p>
            <a:pPr algn="l"/>
            <a:r>
              <a:rPr lang="en-US" dirty="0">
                <a:solidFill>
                  <a:srgbClr val="000000"/>
                </a:solidFill>
                <a:latin typeface="Calibri" panose="020F0502020204030204" pitchFamily="34" charset="0"/>
                <a:ea typeface="SimSun" panose="02010600030101010101" pitchFamily="2" charset="-122"/>
                <a:cs typeface="Times New Roman" panose="02020603050405020304" pitchFamily="18" charset="0"/>
              </a:rPr>
              <a:t>Different layers are expected depending on whether they should shield the underlying W from erosion or getter impurities</a:t>
            </a:r>
            <a:endParaRPr lang="en-GB" dirty="0"/>
          </a:p>
        </p:txBody>
      </p:sp>
      <p:sp>
        <p:nvSpPr>
          <p:cNvPr id="10" name="TextBox 9">
            <a:extLst>
              <a:ext uri="{FF2B5EF4-FFF2-40B4-BE49-F238E27FC236}">
                <a16:creationId xmlns:a16="http://schemas.microsoft.com/office/drawing/2014/main" id="{26A1A905-9C27-4B8A-B770-3000F61FA91B}"/>
              </a:ext>
            </a:extLst>
          </p:cNvPr>
          <p:cNvSpPr txBox="1"/>
          <p:nvPr/>
        </p:nvSpPr>
        <p:spPr>
          <a:xfrm>
            <a:off x="375155" y="2763146"/>
            <a:ext cx="2180476" cy="369332"/>
          </a:xfrm>
          <a:prstGeom prst="rect">
            <a:avLst/>
          </a:prstGeom>
          <a:noFill/>
        </p:spPr>
        <p:txBody>
          <a:bodyPr wrap="square">
            <a:spAutoFit/>
          </a:bodyPr>
          <a:lstStyle/>
          <a:p>
            <a:r>
              <a:rPr lang="de-DE" sz="1800" b="1" dirty="0"/>
              <a:t>What shall be done:</a:t>
            </a:r>
            <a:endParaRPr lang="en-GB" dirty="0"/>
          </a:p>
        </p:txBody>
      </p:sp>
      <p:sp>
        <p:nvSpPr>
          <p:cNvPr id="12" name="TextBox 11">
            <a:extLst>
              <a:ext uri="{FF2B5EF4-FFF2-40B4-BE49-F238E27FC236}">
                <a16:creationId xmlns:a16="http://schemas.microsoft.com/office/drawing/2014/main" id="{69652CA0-C8C1-5174-5BD0-4D78CE203174}"/>
              </a:ext>
            </a:extLst>
          </p:cNvPr>
          <p:cNvSpPr txBox="1"/>
          <p:nvPr/>
        </p:nvSpPr>
        <p:spPr>
          <a:xfrm>
            <a:off x="825623" y="3146698"/>
            <a:ext cx="11094527" cy="646331"/>
          </a:xfrm>
          <a:prstGeom prst="rect">
            <a:avLst/>
          </a:prstGeom>
          <a:noFill/>
        </p:spPr>
        <p:txBody>
          <a:bodyPr wrap="square" rtlCol="0">
            <a:spAutoFit/>
          </a:bodyPr>
          <a:lstStyle/>
          <a:p>
            <a:pPr marL="285750" indent="-285750" algn="l">
              <a:buFont typeface="Arial" panose="020B0604020202020204" pitchFamily="34" charset="0"/>
              <a:buChar char="•"/>
            </a:pPr>
            <a:r>
              <a:rPr lang="de-DE" dirty="0"/>
              <a:t>Co-deposit B + D as function of temperature at fixed particle energy and layer growth rate</a:t>
            </a:r>
          </a:p>
          <a:p>
            <a:pPr marL="285750" indent="-285750" algn="l">
              <a:buFont typeface="Arial" panose="020B0604020202020204" pitchFamily="34" charset="0"/>
              <a:buChar char="•"/>
            </a:pPr>
            <a:r>
              <a:rPr lang="de-DE" dirty="0"/>
              <a:t>Measure influence of different </a:t>
            </a:r>
            <a:r>
              <a:rPr lang="en-US" sz="18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boronization layer types on permeation as function of temperature</a:t>
            </a:r>
            <a:endParaRPr lang="en-GB" dirty="0"/>
          </a:p>
        </p:txBody>
      </p:sp>
      <p:sp>
        <p:nvSpPr>
          <p:cNvPr id="13" name="TextBox 12">
            <a:extLst>
              <a:ext uri="{FF2B5EF4-FFF2-40B4-BE49-F238E27FC236}">
                <a16:creationId xmlns:a16="http://schemas.microsoft.com/office/drawing/2014/main" id="{A7DF8F14-E93F-FC56-60C2-6637BF522FE7}"/>
              </a:ext>
            </a:extLst>
          </p:cNvPr>
          <p:cNvSpPr txBox="1"/>
          <p:nvPr/>
        </p:nvSpPr>
        <p:spPr>
          <a:xfrm>
            <a:off x="392714" y="3985113"/>
            <a:ext cx="2180476" cy="369332"/>
          </a:xfrm>
          <a:prstGeom prst="rect">
            <a:avLst/>
          </a:prstGeom>
          <a:noFill/>
        </p:spPr>
        <p:txBody>
          <a:bodyPr wrap="square">
            <a:spAutoFit/>
          </a:bodyPr>
          <a:lstStyle/>
          <a:p>
            <a:r>
              <a:rPr lang="de-DE" sz="1800" b="1" dirty="0"/>
              <a:t>Main goals:</a:t>
            </a:r>
            <a:endParaRPr lang="en-GB" dirty="0"/>
          </a:p>
        </p:txBody>
      </p:sp>
      <p:sp>
        <p:nvSpPr>
          <p:cNvPr id="14" name="TextBox 13">
            <a:extLst>
              <a:ext uri="{FF2B5EF4-FFF2-40B4-BE49-F238E27FC236}">
                <a16:creationId xmlns:a16="http://schemas.microsoft.com/office/drawing/2014/main" id="{FC6378FE-0A92-D05A-A389-0B73A143B648}"/>
              </a:ext>
            </a:extLst>
          </p:cNvPr>
          <p:cNvSpPr txBox="1"/>
          <p:nvPr/>
        </p:nvSpPr>
        <p:spPr>
          <a:xfrm>
            <a:off x="840738" y="4374485"/>
            <a:ext cx="11094527" cy="646331"/>
          </a:xfrm>
          <a:prstGeom prst="rect">
            <a:avLst/>
          </a:prstGeom>
          <a:noFill/>
        </p:spPr>
        <p:txBody>
          <a:bodyPr wrap="square" rtlCol="0">
            <a:spAutoFit/>
          </a:bodyPr>
          <a:lstStyle/>
          <a:p>
            <a:pPr marL="285750" indent="-285750" algn="l">
              <a:buFont typeface="Arial" panose="020B0604020202020204" pitchFamily="34" charset="0"/>
              <a:buChar char="•"/>
            </a:pPr>
            <a:r>
              <a:rPr lang="de-DE" dirty="0"/>
              <a:t>Temperature dependence of D/B ratios. First step to derive scaling laws</a:t>
            </a:r>
          </a:p>
          <a:p>
            <a:pPr marL="285750" indent="-285750" algn="l">
              <a:buFont typeface="Arial" panose="020B0604020202020204" pitchFamily="34" charset="0"/>
              <a:buChar char="•"/>
            </a:pPr>
            <a:r>
              <a:rPr lang="de-DE" dirty="0"/>
              <a:t>Measure </a:t>
            </a:r>
            <a:r>
              <a:rPr lang="en-US" sz="18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boronization layer permeability to assess their influence of H uptake </a:t>
            </a:r>
            <a:r>
              <a:rPr lang="de-DE" dirty="0"/>
              <a:t> </a:t>
            </a:r>
            <a:endParaRPr lang="en-GB" dirty="0"/>
          </a:p>
        </p:txBody>
      </p:sp>
      <p:sp>
        <p:nvSpPr>
          <p:cNvPr id="15" name="TextBox 14">
            <a:extLst>
              <a:ext uri="{FF2B5EF4-FFF2-40B4-BE49-F238E27FC236}">
                <a16:creationId xmlns:a16="http://schemas.microsoft.com/office/drawing/2014/main" id="{21A3A933-2221-74F3-4BBA-B9F4DEE9B53A}"/>
              </a:ext>
            </a:extLst>
          </p:cNvPr>
          <p:cNvSpPr txBox="1"/>
          <p:nvPr/>
        </p:nvSpPr>
        <p:spPr>
          <a:xfrm>
            <a:off x="392714" y="5110955"/>
            <a:ext cx="9376926" cy="369332"/>
          </a:xfrm>
          <a:prstGeom prst="rect">
            <a:avLst/>
          </a:prstGeom>
          <a:noFill/>
        </p:spPr>
        <p:txBody>
          <a:bodyPr wrap="none" rtlCol="0">
            <a:spAutoFit/>
          </a:bodyPr>
          <a:lstStyle/>
          <a:p>
            <a:pPr algn="l"/>
            <a:r>
              <a:rPr lang="de-DE" b="1" dirty="0"/>
              <a:t>This will collaboration between different WP-PWIE SP‘s for layer deposition and characterization</a:t>
            </a:r>
            <a:endParaRPr lang="en-GB" b="1" dirty="0"/>
          </a:p>
        </p:txBody>
      </p:sp>
      <p:sp>
        <p:nvSpPr>
          <p:cNvPr id="16" name="TextBox 15">
            <a:extLst>
              <a:ext uri="{FF2B5EF4-FFF2-40B4-BE49-F238E27FC236}">
                <a16:creationId xmlns:a16="http://schemas.microsoft.com/office/drawing/2014/main" id="{38B632D3-21A9-B43A-D134-F25E34AFEA01}"/>
              </a:ext>
            </a:extLst>
          </p:cNvPr>
          <p:cNvSpPr txBox="1"/>
          <p:nvPr/>
        </p:nvSpPr>
        <p:spPr>
          <a:xfrm>
            <a:off x="374475" y="809284"/>
            <a:ext cx="613575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a:ea typeface="+mn-ea"/>
                <a:cs typeface="+mn-cs"/>
              </a:rPr>
              <a:t>ACTIVITY: continuation of 2024 work</a:t>
            </a:r>
          </a:p>
        </p:txBody>
      </p:sp>
    </p:spTree>
    <p:extLst>
      <p:ext uri="{BB962C8B-B14F-4D97-AF65-F5344CB8AC3E}">
        <p14:creationId xmlns:p14="http://schemas.microsoft.com/office/powerpoint/2010/main" val="7646455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25FAB6D4-D1AF-D933-25CE-6718A7464815}"/>
              </a:ext>
            </a:extLst>
          </p:cNvPr>
          <p:cNvSpPr>
            <a:spLocks noGrp="1"/>
          </p:cNvSpPr>
          <p:nvPr>
            <p:ph type="ftr" sz="quarter" idx="11"/>
          </p:nvPr>
        </p:nvSpPr>
        <p:spPr/>
        <p:txBody>
          <a:bodyPr/>
          <a:lstStyle/>
          <a:p>
            <a:r>
              <a:rPr lang="en-GB" dirty="0">
                <a:solidFill>
                  <a:prstClr val="white"/>
                </a:solidFill>
              </a:rPr>
              <a:t>Sebastijan Brezinsek| Preparation Meeting AWP 2025 | 09.10.2024 |</a:t>
            </a:r>
            <a:r>
              <a:rPr lang="en-GB" dirty="0" err="1">
                <a:solidFill>
                  <a:prstClr val="white"/>
                </a:solidFill>
              </a:rPr>
              <a:t>Garching</a:t>
            </a:r>
            <a:endParaRPr lang="en-GB" dirty="0">
              <a:solidFill>
                <a:prstClr val="white"/>
              </a:solidFill>
            </a:endParaRPr>
          </a:p>
        </p:txBody>
      </p:sp>
      <p:sp>
        <p:nvSpPr>
          <p:cNvPr id="5" name="Foliennummernplatzhalter 4">
            <a:extLst>
              <a:ext uri="{FF2B5EF4-FFF2-40B4-BE49-F238E27FC236}">
                <a16:creationId xmlns:a16="http://schemas.microsoft.com/office/drawing/2014/main" id="{D44FE597-2CD2-E678-1062-81EF71111331}"/>
              </a:ext>
            </a:extLst>
          </p:cNvPr>
          <p:cNvSpPr>
            <a:spLocks noGrp="1"/>
          </p:cNvSpPr>
          <p:nvPr>
            <p:ph type="sldNum" sz="quarter" idx="12"/>
          </p:nvPr>
        </p:nvSpPr>
        <p:spPr/>
        <p:txBody>
          <a:bodyPr/>
          <a:lstStyle/>
          <a:p>
            <a:fld id="{6A6D9FA1-99C7-4910-8E32-B85D378B0060}" type="slidenum">
              <a:rPr lang="en-GB" smtClean="0">
                <a:solidFill>
                  <a:prstClr val="white"/>
                </a:solidFill>
              </a:rPr>
              <a:pPr/>
              <a:t>37</a:t>
            </a:fld>
            <a:endParaRPr lang="en-GB" dirty="0">
              <a:solidFill>
                <a:prstClr val="white"/>
              </a:solidFill>
            </a:endParaRPr>
          </a:p>
        </p:txBody>
      </p:sp>
      <p:sp>
        <p:nvSpPr>
          <p:cNvPr id="6" name="Titel 1">
            <a:extLst>
              <a:ext uri="{FF2B5EF4-FFF2-40B4-BE49-F238E27FC236}">
                <a16:creationId xmlns:a16="http://schemas.microsoft.com/office/drawing/2014/main" id="{24E5A7F7-E968-EA42-B0CE-BD0E537937E1}"/>
              </a:ext>
            </a:extLst>
          </p:cNvPr>
          <p:cNvSpPr>
            <a:spLocks noGrp="1"/>
          </p:cNvSpPr>
          <p:nvPr>
            <p:ph type="title"/>
          </p:nvPr>
        </p:nvSpPr>
        <p:spPr>
          <a:xfrm>
            <a:off x="982663" y="192088"/>
            <a:ext cx="11129824" cy="457200"/>
          </a:xfrm>
        </p:spPr>
        <p:txBody>
          <a:bodyPr/>
          <a:lstStyle/>
          <a:p>
            <a:r>
              <a:rPr lang="en-GB" sz="2400" dirty="0"/>
              <a:t>SPC.3 Influence of He, high-flux D and impurities on Hydrogen retention and transport </a:t>
            </a:r>
          </a:p>
        </p:txBody>
      </p:sp>
      <p:sp>
        <p:nvSpPr>
          <p:cNvPr id="3" name="Textfeld 2">
            <a:extLst>
              <a:ext uri="{FF2B5EF4-FFF2-40B4-BE49-F238E27FC236}">
                <a16:creationId xmlns:a16="http://schemas.microsoft.com/office/drawing/2014/main" id="{6DE7C160-BFF4-9BA8-AA67-2AEFC2F99F2A}"/>
              </a:ext>
            </a:extLst>
          </p:cNvPr>
          <p:cNvSpPr txBox="1"/>
          <p:nvPr/>
        </p:nvSpPr>
        <p:spPr>
          <a:xfrm>
            <a:off x="6151542" y="5803475"/>
            <a:ext cx="2664640" cy="707886"/>
          </a:xfrm>
          <a:prstGeom prst="rect">
            <a:avLst/>
          </a:prstGeom>
          <a:noFill/>
        </p:spPr>
        <p:txBody>
          <a:bodyPr wrap="none" rtlCol="0">
            <a:spAutoFit/>
          </a:bodyPr>
          <a:lstStyle/>
          <a:p>
            <a:pPr algn="l"/>
            <a:r>
              <a:rPr lang="de-DE" sz="2000" b="1" dirty="0"/>
              <a:t>Special resources: PSI-2</a:t>
            </a:r>
          </a:p>
          <a:p>
            <a:pPr algn="l"/>
            <a:r>
              <a:rPr lang="de-DE" sz="2000" b="1" dirty="0"/>
              <a:t>WP collaboration: N. A.</a:t>
            </a:r>
          </a:p>
        </p:txBody>
      </p:sp>
      <p:sp>
        <p:nvSpPr>
          <p:cNvPr id="11" name="Textfeld 10">
            <a:extLst>
              <a:ext uri="{FF2B5EF4-FFF2-40B4-BE49-F238E27FC236}">
                <a16:creationId xmlns:a16="http://schemas.microsoft.com/office/drawing/2014/main" id="{5B372F3A-D41D-0E2D-E9E5-723D619C6538}"/>
              </a:ext>
            </a:extLst>
          </p:cNvPr>
          <p:cNvSpPr txBox="1"/>
          <p:nvPr/>
        </p:nvSpPr>
        <p:spPr>
          <a:xfrm>
            <a:off x="0" y="5792601"/>
            <a:ext cx="3884590" cy="707886"/>
          </a:xfrm>
          <a:prstGeom prst="rect">
            <a:avLst/>
          </a:prstGeom>
          <a:noFill/>
        </p:spPr>
        <p:txBody>
          <a:bodyPr wrap="none" rtlCol="0">
            <a:spAutoFit/>
          </a:bodyPr>
          <a:lstStyle/>
          <a:p>
            <a:pPr algn="l"/>
            <a:r>
              <a:rPr lang="de-DE" sz="2000" b="1" dirty="0"/>
              <a:t>Involved RU: JSI, MPG, FZJ, IPP_LM</a:t>
            </a:r>
          </a:p>
          <a:p>
            <a:pPr algn="l"/>
            <a:r>
              <a:rPr lang="de-DE" sz="2000" b="1" dirty="0"/>
              <a:t>Status: Continuation</a:t>
            </a:r>
          </a:p>
        </p:txBody>
      </p:sp>
      <p:sp>
        <p:nvSpPr>
          <p:cNvPr id="7" name="TextBox 6">
            <a:extLst>
              <a:ext uri="{FF2B5EF4-FFF2-40B4-BE49-F238E27FC236}">
                <a16:creationId xmlns:a16="http://schemas.microsoft.com/office/drawing/2014/main" id="{C6ECE1ED-A0D4-B18A-85F9-F6C1A8CA13B2}"/>
              </a:ext>
            </a:extLst>
          </p:cNvPr>
          <p:cNvSpPr txBox="1"/>
          <p:nvPr/>
        </p:nvSpPr>
        <p:spPr>
          <a:xfrm>
            <a:off x="374475" y="809284"/>
            <a:ext cx="613575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a:ea typeface="+mn-ea"/>
                <a:cs typeface="+mn-cs"/>
              </a:rPr>
              <a:t>ACTIVITY: continuation of 2024 work</a:t>
            </a:r>
          </a:p>
        </p:txBody>
      </p:sp>
      <p:sp>
        <p:nvSpPr>
          <p:cNvPr id="8" name="TextBox 7">
            <a:extLst>
              <a:ext uri="{FF2B5EF4-FFF2-40B4-BE49-F238E27FC236}">
                <a16:creationId xmlns:a16="http://schemas.microsoft.com/office/drawing/2014/main" id="{52FC3413-B700-B5F5-47C8-3EFFE07619BA}"/>
              </a:ext>
            </a:extLst>
          </p:cNvPr>
          <p:cNvSpPr txBox="1"/>
          <p:nvPr/>
        </p:nvSpPr>
        <p:spPr>
          <a:xfrm>
            <a:off x="360040" y="1247672"/>
            <a:ext cx="6135756" cy="369332"/>
          </a:xfrm>
          <a:prstGeom prst="rect">
            <a:avLst/>
          </a:prstGeom>
          <a:noFill/>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prstClr val="black"/>
                </a:solidFill>
                <a:effectLst/>
                <a:uLnTx/>
                <a:uFillTx/>
                <a:latin typeface="Calibri"/>
              </a:defRPr>
            </a:lvl1pPr>
          </a:lstStyle>
          <a:p>
            <a:r>
              <a:rPr lang="de-DE" dirty="0"/>
              <a:t>Scientific question: </a:t>
            </a:r>
            <a:endParaRPr lang="en-GB" dirty="0"/>
          </a:p>
        </p:txBody>
      </p:sp>
      <p:sp>
        <p:nvSpPr>
          <p:cNvPr id="9" name="TextBox 8">
            <a:extLst>
              <a:ext uri="{FF2B5EF4-FFF2-40B4-BE49-F238E27FC236}">
                <a16:creationId xmlns:a16="http://schemas.microsoft.com/office/drawing/2014/main" id="{ACA64B80-D080-FC96-E618-0C538699FC3B}"/>
              </a:ext>
            </a:extLst>
          </p:cNvPr>
          <p:cNvSpPr txBox="1"/>
          <p:nvPr/>
        </p:nvSpPr>
        <p:spPr>
          <a:xfrm>
            <a:off x="825623" y="1562379"/>
            <a:ext cx="11094527" cy="923330"/>
          </a:xfrm>
          <a:prstGeom prst="rect">
            <a:avLst/>
          </a:prstGeom>
          <a:noFill/>
        </p:spPr>
        <p:txBody>
          <a:bodyPr wrap="square" rtlCol="0">
            <a:spAutoFit/>
          </a:bodyPr>
          <a:lstStyle/>
          <a:p>
            <a:pPr algn="l"/>
            <a:r>
              <a:rPr lang="en-US" sz="18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The n-</a:t>
            </a:r>
            <a:r>
              <a:rPr lang="en-US" dirty="0">
                <a:solidFill>
                  <a:srgbClr val="000000"/>
                </a:solidFill>
                <a:latin typeface="Calibri" panose="020F0502020204030204" pitchFamily="34" charset="0"/>
                <a:ea typeface="SimSun" panose="02010600030101010101" pitchFamily="2" charset="-122"/>
                <a:cs typeface="Times New Roman" panose="02020603050405020304" pitchFamily="18" charset="0"/>
              </a:rPr>
              <a:t>bombardment of</a:t>
            </a:r>
            <a:r>
              <a:rPr lang="en-US" sz="18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 armor and structural materials in the first wall of DEMO and ITER leads to formation transmutation products (e.g. He, Re). Due to self-trapping in metals He tends to form bubbles which in the bulk act as trap sites for T and form open porosity close to the surface. </a:t>
            </a:r>
            <a:endParaRPr lang="en-GB" dirty="0"/>
          </a:p>
        </p:txBody>
      </p:sp>
      <p:sp>
        <p:nvSpPr>
          <p:cNvPr id="10" name="TextBox 9">
            <a:extLst>
              <a:ext uri="{FF2B5EF4-FFF2-40B4-BE49-F238E27FC236}">
                <a16:creationId xmlns:a16="http://schemas.microsoft.com/office/drawing/2014/main" id="{B7BE5C1B-F443-5B21-2507-24CE599A4F40}"/>
              </a:ext>
            </a:extLst>
          </p:cNvPr>
          <p:cNvSpPr txBox="1"/>
          <p:nvPr/>
        </p:nvSpPr>
        <p:spPr>
          <a:xfrm>
            <a:off x="375155" y="2645916"/>
            <a:ext cx="2180476" cy="369332"/>
          </a:xfrm>
          <a:prstGeom prst="rect">
            <a:avLst/>
          </a:prstGeom>
          <a:noFill/>
        </p:spPr>
        <p:txBody>
          <a:bodyPr wrap="square">
            <a:spAutoFit/>
          </a:bodyPr>
          <a:lstStyle/>
          <a:p>
            <a:r>
              <a:rPr lang="de-DE" sz="1800" b="1" dirty="0"/>
              <a:t>What shall be done:</a:t>
            </a:r>
            <a:endParaRPr lang="en-GB" dirty="0"/>
          </a:p>
        </p:txBody>
      </p:sp>
      <p:sp>
        <p:nvSpPr>
          <p:cNvPr id="12" name="TextBox 11">
            <a:extLst>
              <a:ext uri="{FF2B5EF4-FFF2-40B4-BE49-F238E27FC236}">
                <a16:creationId xmlns:a16="http://schemas.microsoft.com/office/drawing/2014/main" id="{3BA0B2CC-9B53-1648-4F93-F045A69F1F9F}"/>
              </a:ext>
            </a:extLst>
          </p:cNvPr>
          <p:cNvSpPr txBox="1"/>
          <p:nvPr/>
        </p:nvSpPr>
        <p:spPr>
          <a:xfrm>
            <a:off x="825623" y="3029468"/>
            <a:ext cx="11094527" cy="923330"/>
          </a:xfrm>
          <a:prstGeom prst="rect">
            <a:avLst/>
          </a:prstGeom>
          <a:noFill/>
        </p:spPr>
        <p:txBody>
          <a:bodyPr wrap="square" rtlCol="0">
            <a:spAutoFit/>
          </a:bodyPr>
          <a:lstStyle/>
          <a:p>
            <a:pPr marL="285750" indent="-285750" algn="l">
              <a:buFont typeface="Arial" panose="020B0604020202020204" pitchFamily="34" charset="0"/>
              <a:buChar char="•"/>
            </a:pPr>
            <a:r>
              <a:rPr lang="de-DE" dirty="0"/>
              <a:t>Create He based defects in the bulk of EUROFER and W at high temperture</a:t>
            </a:r>
          </a:p>
          <a:p>
            <a:pPr marL="285750" indent="-285750" algn="l">
              <a:buFont typeface="Arial" panose="020B0604020202020204" pitchFamily="34" charset="0"/>
              <a:buChar char="•"/>
            </a:pPr>
            <a:r>
              <a:rPr lang="de-DE" dirty="0"/>
              <a:t>Characterize the created defects by decoration with D and by TEM</a:t>
            </a:r>
          </a:p>
          <a:p>
            <a:pPr marL="285750" indent="-285750" algn="l">
              <a:buFont typeface="Arial" panose="020B0604020202020204" pitchFamily="34" charset="0"/>
              <a:buChar char="•"/>
            </a:pPr>
            <a:r>
              <a:rPr lang="de-DE" dirty="0"/>
              <a:t>Measure retention in W/Re mixtures and compare to pure W</a:t>
            </a:r>
          </a:p>
        </p:txBody>
      </p:sp>
      <p:sp>
        <p:nvSpPr>
          <p:cNvPr id="13" name="TextBox 12">
            <a:extLst>
              <a:ext uri="{FF2B5EF4-FFF2-40B4-BE49-F238E27FC236}">
                <a16:creationId xmlns:a16="http://schemas.microsoft.com/office/drawing/2014/main" id="{40FC8109-829F-1A0F-93C0-3313DDA3C3F9}"/>
              </a:ext>
            </a:extLst>
          </p:cNvPr>
          <p:cNvSpPr txBox="1"/>
          <p:nvPr/>
        </p:nvSpPr>
        <p:spPr>
          <a:xfrm>
            <a:off x="392714" y="3985113"/>
            <a:ext cx="2180476" cy="369332"/>
          </a:xfrm>
          <a:prstGeom prst="rect">
            <a:avLst/>
          </a:prstGeom>
          <a:noFill/>
        </p:spPr>
        <p:txBody>
          <a:bodyPr wrap="square">
            <a:spAutoFit/>
          </a:bodyPr>
          <a:lstStyle/>
          <a:p>
            <a:r>
              <a:rPr lang="de-DE" sz="1800" b="1" dirty="0"/>
              <a:t>Main goals:</a:t>
            </a:r>
            <a:endParaRPr lang="en-GB" dirty="0"/>
          </a:p>
        </p:txBody>
      </p:sp>
      <p:sp>
        <p:nvSpPr>
          <p:cNvPr id="14" name="TextBox 13">
            <a:extLst>
              <a:ext uri="{FF2B5EF4-FFF2-40B4-BE49-F238E27FC236}">
                <a16:creationId xmlns:a16="http://schemas.microsoft.com/office/drawing/2014/main" id="{09958158-841A-D088-37D8-352F42C9DAD0}"/>
              </a:ext>
            </a:extLst>
          </p:cNvPr>
          <p:cNvSpPr txBox="1"/>
          <p:nvPr/>
        </p:nvSpPr>
        <p:spPr>
          <a:xfrm>
            <a:off x="840738" y="4374485"/>
            <a:ext cx="11094527" cy="923330"/>
          </a:xfrm>
          <a:prstGeom prst="rect">
            <a:avLst/>
          </a:prstGeom>
          <a:noFill/>
        </p:spPr>
        <p:txBody>
          <a:bodyPr wrap="square" rtlCol="0">
            <a:spAutoFit/>
          </a:bodyPr>
          <a:lstStyle/>
          <a:p>
            <a:pPr marL="285750" indent="-285750" algn="l">
              <a:buFont typeface="Arial" panose="020B0604020202020204" pitchFamily="34" charset="0"/>
              <a:buChar char="•"/>
            </a:pPr>
            <a:r>
              <a:rPr lang="de-DE" dirty="0"/>
              <a:t>Evolution of He based defects in EUROFER and W at high temperatures </a:t>
            </a:r>
          </a:p>
          <a:p>
            <a:pPr marL="285750" indent="-285750" algn="l">
              <a:buFont typeface="Arial" panose="020B0604020202020204" pitchFamily="34" charset="0"/>
              <a:buChar char="•"/>
            </a:pPr>
            <a:r>
              <a:rPr lang="de-DE" dirty="0"/>
              <a:t>Retention on He based defects created at high temperature</a:t>
            </a:r>
          </a:p>
          <a:p>
            <a:pPr marL="285750" indent="-285750" algn="l">
              <a:buFont typeface="Arial" panose="020B0604020202020204" pitchFamily="34" charset="0"/>
              <a:buChar char="•"/>
            </a:pPr>
            <a:r>
              <a:rPr lang="de-DE" dirty="0"/>
              <a:t>Influence of Re on retention in W</a:t>
            </a:r>
            <a:endParaRPr lang="en-GB" dirty="0"/>
          </a:p>
        </p:txBody>
      </p:sp>
    </p:spTree>
    <p:extLst>
      <p:ext uri="{BB962C8B-B14F-4D97-AF65-F5344CB8AC3E}">
        <p14:creationId xmlns:p14="http://schemas.microsoft.com/office/powerpoint/2010/main" val="38260042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25FAB6D4-D1AF-D933-25CE-6718A7464815}"/>
              </a:ext>
            </a:extLst>
          </p:cNvPr>
          <p:cNvSpPr>
            <a:spLocks noGrp="1"/>
          </p:cNvSpPr>
          <p:nvPr>
            <p:ph type="ftr" sz="quarter" idx="11"/>
          </p:nvPr>
        </p:nvSpPr>
        <p:spPr/>
        <p:txBody>
          <a:bodyPr/>
          <a:lstStyle/>
          <a:p>
            <a:r>
              <a:rPr lang="en-GB" dirty="0">
                <a:solidFill>
                  <a:prstClr val="white"/>
                </a:solidFill>
              </a:rPr>
              <a:t>Sebastijan Brezinsek| Preparation Meeting AWP 2025 | 09.10.2024 |</a:t>
            </a:r>
            <a:r>
              <a:rPr lang="en-GB" dirty="0" err="1">
                <a:solidFill>
                  <a:prstClr val="white"/>
                </a:solidFill>
              </a:rPr>
              <a:t>Garching</a:t>
            </a:r>
            <a:endParaRPr lang="en-GB" dirty="0">
              <a:solidFill>
                <a:prstClr val="white"/>
              </a:solidFill>
            </a:endParaRPr>
          </a:p>
        </p:txBody>
      </p:sp>
      <p:sp>
        <p:nvSpPr>
          <p:cNvPr id="5" name="Foliennummernplatzhalter 4">
            <a:extLst>
              <a:ext uri="{FF2B5EF4-FFF2-40B4-BE49-F238E27FC236}">
                <a16:creationId xmlns:a16="http://schemas.microsoft.com/office/drawing/2014/main" id="{D44FE597-2CD2-E678-1062-81EF71111331}"/>
              </a:ext>
            </a:extLst>
          </p:cNvPr>
          <p:cNvSpPr>
            <a:spLocks noGrp="1"/>
          </p:cNvSpPr>
          <p:nvPr>
            <p:ph type="sldNum" sz="quarter" idx="12"/>
          </p:nvPr>
        </p:nvSpPr>
        <p:spPr/>
        <p:txBody>
          <a:bodyPr/>
          <a:lstStyle/>
          <a:p>
            <a:fld id="{6A6D9FA1-99C7-4910-8E32-B85D378B0060}" type="slidenum">
              <a:rPr lang="en-GB" smtClean="0">
                <a:solidFill>
                  <a:prstClr val="white"/>
                </a:solidFill>
              </a:rPr>
              <a:pPr/>
              <a:t>38</a:t>
            </a:fld>
            <a:endParaRPr lang="en-GB" dirty="0">
              <a:solidFill>
                <a:prstClr val="white"/>
              </a:solidFill>
            </a:endParaRPr>
          </a:p>
        </p:txBody>
      </p:sp>
      <p:sp>
        <p:nvSpPr>
          <p:cNvPr id="6" name="Titel 1">
            <a:extLst>
              <a:ext uri="{FF2B5EF4-FFF2-40B4-BE49-F238E27FC236}">
                <a16:creationId xmlns:a16="http://schemas.microsoft.com/office/drawing/2014/main" id="{24E5A7F7-E968-EA42-B0CE-BD0E537937E1}"/>
              </a:ext>
            </a:extLst>
          </p:cNvPr>
          <p:cNvSpPr>
            <a:spLocks noGrp="1"/>
          </p:cNvSpPr>
          <p:nvPr>
            <p:ph type="title"/>
          </p:nvPr>
        </p:nvSpPr>
        <p:spPr>
          <a:xfrm>
            <a:off x="982663" y="192088"/>
            <a:ext cx="10937488" cy="457200"/>
          </a:xfrm>
        </p:spPr>
        <p:txBody>
          <a:bodyPr/>
          <a:lstStyle/>
          <a:p>
            <a:r>
              <a:rPr lang="en-GB" dirty="0"/>
              <a:t>SPC.4 </a:t>
            </a:r>
            <a:r>
              <a:rPr lang="en-US" dirty="0"/>
              <a:t>Influence of n-damage on Hydrogen retention and transport</a:t>
            </a:r>
            <a:endParaRPr lang="en-GB" dirty="0"/>
          </a:p>
        </p:txBody>
      </p:sp>
      <p:sp>
        <p:nvSpPr>
          <p:cNvPr id="3" name="Textfeld 2">
            <a:extLst>
              <a:ext uri="{FF2B5EF4-FFF2-40B4-BE49-F238E27FC236}">
                <a16:creationId xmlns:a16="http://schemas.microsoft.com/office/drawing/2014/main" id="{6DE7C160-BFF4-9BA8-AA67-2AEFC2F99F2A}"/>
              </a:ext>
            </a:extLst>
          </p:cNvPr>
          <p:cNvSpPr txBox="1"/>
          <p:nvPr/>
        </p:nvSpPr>
        <p:spPr>
          <a:xfrm>
            <a:off x="6151542" y="5803475"/>
            <a:ext cx="4594143" cy="707886"/>
          </a:xfrm>
          <a:prstGeom prst="rect">
            <a:avLst/>
          </a:prstGeom>
          <a:noFill/>
        </p:spPr>
        <p:txBody>
          <a:bodyPr wrap="none" rtlCol="0">
            <a:spAutoFit/>
          </a:bodyPr>
          <a:lstStyle/>
          <a:p>
            <a:pPr algn="l"/>
            <a:r>
              <a:rPr lang="de-DE" sz="2000" b="1" dirty="0"/>
              <a:t>Special </a:t>
            </a:r>
            <a:r>
              <a:rPr lang="de-DE" sz="2000" b="1" dirty="0" err="1"/>
              <a:t>resources</a:t>
            </a:r>
            <a:r>
              <a:rPr lang="de-DE" sz="2000" b="1" dirty="0"/>
              <a:t>: MAGNUM, GLADIS etc.</a:t>
            </a:r>
          </a:p>
          <a:p>
            <a:pPr algn="l"/>
            <a:r>
              <a:rPr lang="de-DE" sz="2000" b="1" dirty="0"/>
              <a:t>WP </a:t>
            </a:r>
            <a:r>
              <a:rPr lang="de-DE" sz="2000" b="1" dirty="0" err="1"/>
              <a:t>collaboration</a:t>
            </a:r>
            <a:r>
              <a:rPr lang="de-DE" sz="2000" b="1" dirty="0"/>
              <a:t>: WPW7X etc.</a:t>
            </a:r>
          </a:p>
        </p:txBody>
      </p:sp>
      <p:sp>
        <p:nvSpPr>
          <p:cNvPr id="7" name="TextBox 6">
            <a:extLst>
              <a:ext uri="{FF2B5EF4-FFF2-40B4-BE49-F238E27FC236}">
                <a16:creationId xmlns:a16="http://schemas.microsoft.com/office/drawing/2014/main" id="{EF6754CE-17F3-5509-20F0-F725DB19FC42}"/>
              </a:ext>
            </a:extLst>
          </p:cNvPr>
          <p:cNvSpPr txBox="1"/>
          <p:nvPr/>
        </p:nvSpPr>
        <p:spPr>
          <a:xfrm>
            <a:off x="374475" y="809284"/>
            <a:ext cx="613575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a:ea typeface="+mn-ea"/>
                <a:cs typeface="+mn-cs"/>
              </a:rPr>
              <a:t>ACTIVITY: continuation of 2024 work</a:t>
            </a:r>
          </a:p>
        </p:txBody>
      </p:sp>
      <p:sp>
        <p:nvSpPr>
          <p:cNvPr id="8" name="TextBox 7">
            <a:extLst>
              <a:ext uri="{FF2B5EF4-FFF2-40B4-BE49-F238E27FC236}">
                <a16:creationId xmlns:a16="http://schemas.microsoft.com/office/drawing/2014/main" id="{B47BA97E-614C-F653-FC9E-C719DEE272E3}"/>
              </a:ext>
            </a:extLst>
          </p:cNvPr>
          <p:cNvSpPr txBox="1"/>
          <p:nvPr/>
        </p:nvSpPr>
        <p:spPr>
          <a:xfrm>
            <a:off x="360040" y="1247672"/>
            <a:ext cx="6135756" cy="369332"/>
          </a:xfrm>
          <a:prstGeom prst="rect">
            <a:avLst/>
          </a:prstGeom>
          <a:noFill/>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prstClr val="black"/>
                </a:solidFill>
                <a:effectLst/>
                <a:uLnTx/>
                <a:uFillTx/>
                <a:latin typeface="Calibri"/>
              </a:defRPr>
            </a:lvl1pPr>
          </a:lstStyle>
          <a:p>
            <a:r>
              <a:rPr lang="de-DE" dirty="0"/>
              <a:t>Scientific question: </a:t>
            </a:r>
            <a:endParaRPr lang="en-GB" dirty="0"/>
          </a:p>
        </p:txBody>
      </p:sp>
      <p:sp>
        <p:nvSpPr>
          <p:cNvPr id="9" name="TextBox 8">
            <a:extLst>
              <a:ext uri="{FF2B5EF4-FFF2-40B4-BE49-F238E27FC236}">
                <a16:creationId xmlns:a16="http://schemas.microsoft.com/office/drawing/2014/main" id="{1FAF0798-00FB-24A5-EC57-43CF333A03C3}"/>
              </a:ext>
            </a:extLst>
          </p:cNvPr>
          <p:cNvSpPr txBox="1"/>
          <p:nvPr/>
        </p:nvSpPr>
        <p:spPr>
          <a:xfrm>
            <a:off x="825623" y="1562379"/>
            <a:ext cx="11094527" cy="646331"/>
          </a:xfrm>
          <a:prstGeom prst="rect">
            <a:avLst/>
          </a:prstGeom>
          <a:noFill/>
        </p:spPr>
        <p:txBody>
          <a:bodyPr wrap="square" rtlCol="0">
            <a:spAutoFit/>
          </a:bodyPr>
          <a:lstStyle/>
          <a:p>
            <a:pPr algn="l"/>
            <a:r>
              <a:rPr lang="en-US" sz="18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The n-</a:t>
            </a:r>
            <a:r>
              <a:rPr lang="en-US" dirty="0">
                <a:solidFill>
                  <a:srgbClr val="000000"/>
                </a:solidFill>
                <a:latin typeface="Calibri" panose="020F0502020204030204" pitchFamily="34" charset="0"/>
                <a:ea typeface="SimSun" panose="02010600030101010101" pitchFamily="2" charset="-122"/>
                <a:cs typeface="Times New Roman" panose="02020603050405020304" pitchFamily="18" charset="0"/>
              </a:rPr>
              <a:t>bombardment of</a:t>
            </a:r>
            <a:r>
              <a:rPr lang="en-US" sz="18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 armor and structural materials in the first wall of DEMO and ITER leads to formation open volume defects by displacement damage. These open volume defects are strong traps for T. </a:t>
            </a:r>
            <a:endParaRPr lang="en-GB" dirty="0"/>
          </a:p>
        </p:txBody>
      </p:sp>
      <p:sp>
        <p:nvSpPr>
          <p:cNvPr id="10" name="TextBox 9">
            <a:extLst>
              <a:ext uri="{FF2B5EF4-FFF2-40B4-BE49-F238E27FC236}">
                <a16:creationId xmlns:a16="http://schemas.microsoft.com/office/drawing/2014/main" id="{301C46E8-6710-8AC9-F9F1-D0F1F455321A}"/>
              </a:ext>
            </a:extLst>
          </p:cNvPr>
          <p:cNvSpPr txBox="1"/>
          <p:nvPr/>
        </p:nvSpPr>
        <p:spPr>
          <a:xfrm>
            <a:off x="375155" y="2645916"/>
            <a:ext cx="2180476" cy="369332"/>
          </a:xfrm>
          <a:prstGeom prst="rect">
            <a:avLst/>
          </a:prstGeom>
          <a:noFill/>
        </p:spPr>
        <p:txBody>
          <a:bodyPr wrap="square">
            <a:spAutoFit/>
          </a:bodyPr>
          <a:lstStyle/>
          <a:p>
            <a:r>
              <a:rPr lang="de-DE" sz="1800" b="1" dirty="0"/>
              <a:t>What shall be done:</a:t>
            </a:r>
            <a:endParaRPr lang="en-GB" dirty="0"/>
          </a:p>
        </p:txBody>
      </p:sp>
      <p:sp>
        <p:nvSpPr>
          <p:cNvPr id="12" name="TextBox 11">
            <a:extLst>
              <a:ext uri="{FF2B5EF4-FFF2-40B4-BE49-F238E27FC236}">
                <a16:creationId xmlns:a16="http://schemas.microsoft.com/office/drawing/2014/main" id="{72C6F474-CC47-9C84-2B88-59B0D86EFDAC}"/>
              </a:ext>
            </a:extLst>
          </p:cNvPr>
          <p:cNvSpPr txBox="1"/>
          <p:nvPr/>
        </p:nvSpPr>
        <p:spPr>
          <a:xfrm>
            <a:off x="825623" y="3029468"/>
            <a:ext cx="11094527" cy="646331"/>
          </a:xfrm>
          <a:prstGeom prst="rect">
            <a:avLst/>
          </a:prstGeom>
          <a:noFill/>
        </p:spPr>
        <p:txBody>
          <a:bodyPr wrap="square" rtlCol="0">
            <a:spAutoFit/>
          </a:bodyPr>
          <a:lstStyle/>
          <a:p>
            <a:pPr marL="285750" indent="-285750" algn="l">
              <a:buFont typeface="Arial" panose="020B0604020202020204" pitchFamily="34" charset="0"/>
              <a:buChar char="•"/>
            </a:pPr>
            <a:r>
              <a:rPr lang="de-DE" dirty="0"/>
              <a:t>Create displacement damage in W at high temperture</a:t>
            </a:r>
          </a:p>
          <a:p>
            <a:pPr marL="285750" indent="-285750" algn="l">
              <a:buFont typeface="Arial" panose="020B0604020202020204" pitchFamily="34" charset="0"/>
              <a:buChar char="•"/>
            </a:pPr>
            <a:r>
              <a:rPr lang="de-DE" dirty="0"/>
              <a:t>Search (TEM) for large cavitites that may allow for T storage in molecular form</a:t>
            </a:r>
          </a:p>
        </p:txBody>
      </p:sp>
      <p:sp>
        <p:nvSpPr>
          <p:cNvPr id="13" name="TextBox 12">
            <a:extLst>
              <a:ext uri="{FF2B5EF4-FFF2-40B4-BE49-F238E27FC236}">
                <a16:creationId xmlns:a16="http://schemas.microsoft.com/office/drawing/2014/main" id="{505FA9E5-1181-AB8C-0FC0-B01F330A37BC}"/>
              </a:ext>
            </a:extLst>
          </p:cNvPr>
          <p:cNvSpPr txBox="1"/>
          <p:nvPr/>
        </p:nvSpPr>
        <p:spPr>
          <a:xfrm>
            <a:off x="392714" y="3985113"/>
            <a:ext cx="2180476" cy="369332"/>
          </a:xfrm>
          <a:prstGeom prst="rect">
            <a:avLst/>
          </a:prstGeom>
          <a:noFill/>
        </p:spPr>
        <p:txBody>
          <a:bodyPr wrap="square">
            <a:spAutoFit/>
          </a:bodyPr>
          <a:lstStyle/>
          <a:p>
            <a:r>
              <a:rPr lang="de-DE" sz="1800" b="1" dirty="0"/>
              <a:t>Main goals:</a:t>
            </a:r>
            <a:endParaRPr lang="en-GB" dirty="0"/>
          </a:p>
        </p:txBody>
      </p:sp>
      <p:sp>
        <p:nvSpPr>
          <p:cNvPr id="14" name="TextBox 13">
            <a:extLst>
              <a:ext uri="{FF2B5EF4-FFF2-40B4-BE49-F238E27FC236}">
                <a16:creationId xmlns:a16="http://schemas.microsoft.com/office/drawing/2014/main" id="{7FA2DAFD-EDE5-F06B-C267-D74FFD9FC55E}"/>
              </a:ext>
            </a:extLst>
          </p:cNvPr>
          <p:cNvSpPr txBox="1"/>
          <p:nvPr/>
        </p:nvSpPr>
        <p:spPr>
          <a:xfrm>
            <a:off x="840738" y="4374485"/>
            <a:ext cx="11094527" cy="646331"/>
          </a:xfrm>
          <a:prstGeom prst="rect">
            <a:avLst/>
          </a:prstGeom>
          <a:noFill/>
        </p:spPr>
        <p:txBody>
          <a:bodyPr wrap="square" rtlCol="0">
            <a:spAutoFit/>
          </a:bodyPr>
          <a:lstStyle/>
          <a:p>
            <a:pPr marL="285750" indent="-285750" algn="l">
              <a:buFont typeface="Arial" panose="020B0604020202020204" pitchFamily="34" charset="0"/>
              <a:buChar char="•"/>
            </a:pPr>
            <a:r>
              <a:rPr lang="de-DE" dirty="0"/>
              <a:t>Measure D</a:t>
            </a:r>
            <a:r>
              <a:rPr lang="de-DE" baseline="-25000" dirty="0"/>
              <a:t>2</a:t>
            </a:r>
            <a:r>
              <a:rPr lang="de-DE" dirty="0"/>
              <a:t> molecule retention in large cavities</a:t>
            </a:r>
          </a:p>
          <a:p>
            <a:pPr marL="285750" indent="-285750">
              <a:buFont typeface="Arial" panose="020B0604020202020204" pitchFamily="34" charset="0"/>
              <a:buChar char="•"/>
            </a:pPr>
            <a:r>
              <a:rPr lang="de-DE" dirty="0"/>
              <a:t>Correlate D retention with void size</a:t>
            </a:r>
            <a:r>
              <a:rPr lang="en-GB" dirty="0"/>
              <a:t> from TEM</a:t>
            </a:r>
            <a:endParaRPr lang="de-DE" dirty="0"/>
          </a:p>
        </p:txBody>
      </p:sp>
      <p:sp>
        <p:nvSpPr>
          <p:cNvPr id="15" name="Textfeld 10">
            <a:extLst>
              <a:ext uri="{FF2B5EF4-FFF2-40B4-BE49-F238E27FC236}">
                <a16:creationId xmlns:a16="http://schemas.microsoft.com/office/drawing/2014/main" id="{E7E18172-544A-91F3-421A-12534A9FCB55}"/>
              </a:ext>
            </a:extLst>
          </p:cNvPr>
          <p:cNvSpPr txBox="1"/>
          <p:nvPr/>
        </p:nvSpPr>
        <p:spPr>
          <a:xfrm>
            <a:off x="0" y="5792601"/>
            <a:ext cx="3884590" cy="707886"/>
          </a:xfrm>
          <a:prstGeom prst="rect">
            <a:avLst/>
          </a:prstGeom>
          <a:noFill/>
        </p:spPr>
        <p:txBody>
          <a:bodyPr wrap="none" rtlCol="0">
            <a:spAutoFit/>
          </a:bodyPr>
          <a:lstStyle/>
          <a:p>
            <a:pPr algn="l"/>
            <a:r>
              <a:rPr lang="de-DE" sz="2000" b="1" dirty="0"/>
              <a:t>Involved RU: JSI, MPG, FZJ, IPP_LM</a:t>
            </a:r>
          </a:p>
          <a:p>
            <a:pPr algn="l"/>
            <a:r>
              <a:rPr lang="de-DE" sz="2000" b="1" dirty="0"/>
              <a:t>Status: Continuation</a:t>
            </a:r>
          </a:p>
        </p:txBody>
      </p:sp>
    </p:spTree>
    <p:extLst>
      <p:ext uri="{BB962C8B-B14F-4D97-AF65-F5344CB8AC3E}">
        <p14:creationId xmlns:p14="http://schemas.microsoft.com/office/powerpoint/2010/main" val="12863949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25FAB6D4-D1AF-D933-25CE-6718A7464815}"/>
              </a:ext>
            </a:extLst>
          </p:cNvPr>
          <p:cNvSpPr>
            <a:spLocks noGrp="1"/>
          </p:cNvSpPr>
          <p:nvPr>
            <p:ph type="ftr" sz="quarter" idx="11"/>
          </p:nvPr>
        </p:nvSpPr>
        <p:spPr/>
        <p:txBody>
          <a:bodyPr/>
          <a:lstStyle/>
          <a:p>
            <a:r>
              <a:rPr lang="en-GB" dirty="0">
                <a:solidFill>
                  <a:prstClr val="white"/>
                </a:solidFill>
              </a:rPr>
              <a:t>Sebastijan Brezinsek| Preparation Meeting AWP 2025 | 09.10.2024 |</a:t>
            </a:r>
            <a:r>
              <a:rPr lang="en-GB" dirty="0" err="1">
                <a:solidFill>
                  <a:prstClr val="white"/>
                </a:solidFill>
              </a:rPr>
              <a:t>Garching</a:t>
            </a:r>
            <a:endParaRPr lang="en-GB" dirty="0">
              <a:solidFill>
                <a:prstClr val="white"/>
              </a:solidFill>
            </a:endParaRPr>
          </a:p>
        </p:txBody>
      </p:sp>
      <p:sp>
        <p:nvSpPr>
          <p:cNvPr id="5" name="Foliennummernplatzhalter 4">
            <a:extLst>
              <a:ext uri="{FF2B5EF4-FFF2-40B4-BE49-F238E27FC236}">
                <a16:creationId xmlns:a16="http://schemas.microsoft.com/office/drawing/2014/main" id="{D44FE597-2CD2-E678-1062-81EF71111331}"/>
              </a:ext>
            </a:extLst>
          </p:cNvPr>
          <p:cNvSpPr>
            <a:spLocks noGrp="1"/>
          </p:cNvSpPr>
          <p:nvPr>
            <p:ph type="sldNum" sz="quarter" idx="12"/>
          </p:nvPr>
        </p:nvSpPr>
        <p:spPr/>
        <p:txBody>
          <a:bodyPr/>
          <a:lstStyle/>
          <a:p>
            <a:fld id="{6A6D9FA1-99C7-4910-8E32-B85D378B0060}" type="slidenum">
              <a:rPr lang="en-GB" smtClean="0">
                <a:solidFill>
                  <a:prstClr val="white"/>
                </a:solidFill>
              </a:rPr>
              <a:pPr/>
              <a:t>39</a:t>
            </a:fld>
            <a:endParaRPr lang="en-GB" dirty="0">
              <a:solidFill>
                <a:prstClr val="white"/>
              </a:solidFill>
            </a:endParaRPr>
          </a:p>
        </p:txBody>
      </p:sp>
      <p:sp>
        <p:nvSpPr>
          <p:cNvPr id="6" name="Titel 1">
            <a:extLst>
              <a:ext uri="{FF2B5EF4-FFF2-40B4-BE49-F238E27FC236}">
                <a16:creationId xmlns:a16="http://schemas.microsoft.com/office/drawing/2014/main" id="{24E5A7F7-E968-EA42-B0CE-BD0E537937E1}"/>
              </a:ext>
            </a:extLst>
          </p:cNvPr>
          <p:cNvSpPr>
            <a:spLocks noGrp="1"/>
          </p:cNvSpPr>
          <p:nvPr>
            <p:ph type="title"/>
          </p:nvPr>
        </p:nvSpPr>
        <p:spPr>
          <a:xfrm>
            <a:off x="982663" y="192088"/>
            <a:ext cx="10937488" cy="457200"/>
          </a:xfrm>
        </p:spPr>
        <p:txBody>
          <a:bodyPr/>
          <a:lstStyle/>
          <a:p>
            <a:r>
              <a:rPr lang="en-GB" dirty="0"/>
              <a:t>SPC.5 T-permeation experiments</a:t>
            </a:r>
          </a:p>
        </p:txBody>
      </p:sp>
      <p:sp>
        <p:nvSpPr>
          <p:cNvPr id="3" name="Textfeld 2">
            <a:extLst>
              <a:ext uri="{FF2B5EF4-FFF2-40B4-BE49-F238E27FC236}">
                <a16:creationId xmlns:a16="http://schemas.microsoft.com/office/drawing/2014/main" id="{6DE7C160-BFF4-9BA8-AA67-2AEFC2F99F2A}"/>
              </a:ext>
            </a:extLst>
          </p:cNvPr>
          <p:cNvSpPr txBox="1"/>
          <p:nvPr/>
        </p:nvSpPr>
        <p:spPr>
          <a:xfrm>
            <a:off x="6151542" y="5803475"/>
            <a:ext cx="2668295" cy="707886"/>
          </a:xfrm>
          <a:prstGeom prst="rect">
            <a:avLst/>
          </a:prstGeom>
          <a:noFill/>
        </p:spPr>
        <p:txBody>
          <a:bodyPr wrap="none" rtlCol="0">
            <a:spAutoFit/>
          </a:bodyPr>
          <a:lstStyle/>
          <a:p>
            <a:pPr algn="l"/>
            <a:r>
              <a:rPr lang="de-DE" sz="2000" b="1" dirty="0"/>
              <a:t>Special resources: N. A</a:t>
            </a:r>
          </a:p>
          <a:p>
            <a:pPr algn="l"/>
            <a:r>
              <a:rPr lang="de-DE" sz="2000" b="1" dirty="0"/>
              <a:t>WP collaboration: N. A.</a:t>
            </a:r>
          </a:p>
        </p:txBody>
      </p:sp>
      <p:sp>
        <p:nvSpPr>
          <p:cNvPr id="11" name="Textfeld 10">
            <a:extLst>
              <a:ext uri="{FF2B5EF4-FFF2-40B4-BE49-F238E27FC236}">
                <a16:creationId xmlns:a16="http://schemas.microsoft.com/office/drawing/2014/main" id="{5B372F3A-D41D-0E2D-E9E5-723D619C6538}"/>
              </a:ext>
            </a:extLst>
          </p:cNvPr>
          <p:cNvSpPr txBox="1"/>
          <p:nvPr/>
        </p:nvSpPr>
        <p:spPr>
          <a:xfrm>
            <a:off x="0" y="5792601"/>
            <a:ext cx="2935675" cy="707886"/>
          </a:xfrm>
          <a:prstGeom prst="rect">
            <a:avLst/>
          </a:prstGeom>
          <a:noFill/>
        </p:spPr>
        <p:txBody>
          <a:bodyPr wrap="none" rtlCol="0">
            <a:spAutoFit/>
          </a:bodyPr>
          <a:lstStyle/>
          <a:p>
            <a:pPr algn="l"/>
            <a:r>
              <a:rPr lang="de-DE" sz="2000" b="1" dirty="0"/>
              <a:t>Involved RU: ISSP-UL, CEA</a:t>
            </a:r>
          </a:p>
          <a:p>
            <a:pPr algn="l"/>
            <a:r>
              <a:rPr lang="de-DE" sz="2000" b="1" dirty="0"/>
              <a:t>Status: Continuation</a:t>
            </a:r>
          </a:p>
        </p:txBody>
      </p:sp>
      <p:sp>
        <p:nvSpPr>
          <p:cNvPr id="7" name="TextBox 6">
            <a:extLst>
              <a:ext uri="{FF2B5EF4-FFF2-40B4-BE49-F238E27FC236}">
                <a16:creationId xmlns:a16="http://schemas.microsoft.com/office/drawing/2014/main" id="{97075CA5-2B7A-4AE4-D1C7-B6D791D7226C}"/>
              </a:ext>
            </a:extLst>
          </p:cNvPr>
          <p:cNvSpPr txBox="1"/>
          <p:nvPr/>
        </p:nvSpPr>
        <p:spPr>
          <a:xfrm>
            <a:off x="374475" y="809284"/>
            <a:ext cx="613575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a:ea typeface="+mn-ea"/>
                <a:cs typeface="+mn-cs"/>
              </a:rPr>
              <a:t>ACTIVITY: continuation of 2024 work</a:t>
            </a:r>
          </a:p>
        </p:txBody>
      </p:sp>
      <p:sp>
        <p:nvSpPr>
          <p:cNvPr id="8" name="TextBox 7">
            <a:extLst>
              <a:ext uri="{FF2B5EF4-FFF2-40B4-BE49-F238E27FC236}">
                <a16:creationId xmlns:a16="http://schemas.microsoft.com/office/drawing/2014/main" id="{34629AB5-5E19-C4E4-85FD-8573569627AF}"/>
              </a:ext>
            </a:extLst>
          </p:cNvPr>
          <p:cNvSpPr txBox="1"/>
          <p:nvPr/>
        </p:nvSpPr>
        <p:spPr>
          <a:xfrm>
            <a:off x="360040" y="1247672"/>
            <a:ext cx="6135756" cy="369332"/>
          </a:xfrm>
          <a:prstGeom prst="rect">
            <a:avLst/>
          </a:prstGeom>
          <a:noFill/>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prstClr val="black"/>
                </a:solidFill>
                <a:effectLst/>
                <a:uLnTx/>
                <a:uFillTx/>
                <a:latin typeface="Calibri"/>
              </a:defRPr>
            </a:lvl1pPr>
          </a:lstStyle>
          <a:p>
            <a:r>
              <a:rPr lang="de-DE" dirty="0"/>
              <a:t>Scientific question: </a:t>
            </a:r>
            <a:endParaRPr lang="en-GB" dirty="0"/>
          </a:p>
        </p:txBody>
      </p:sp>
      <p:sp>
        <p:nvSpPr>
          <p:cNvPr id="9" name="TextBox 8">
            <a:extLst>
              <a:ext uri="{FF2B5EF4-FFF2-40B4-BE49-F238E27FC236}">
                <a16:creationId xmlns:a16="http://schemas.microsoft.com/office/drawing/2014/main" id="{9235A3A3-43E6-4649-8159-9327D3F87E71}"/>
              </a:ext>
            </a:extLst>
          </p:cNvPr>
          <p:cNvSpPr txBox="1"/>
          <p:nvPr/>
        </p:nvSpPr>
        <p:spPr>
          <a:xfrm>
            <a:off x="825623" y="1562379"/>
            <a:ext cx="11094527" cy="369332"/>
          </a:xfrm>
          <a:prstGeom prst="rect">
            <a:avLst/>
          </a:prstGeom>
          <a:noFill/>
        </p:spPr>
        <p:txBody>
          <a:bodyPr wrap="square" rtlCol="0">
            <a:spAutoFit/>
          </a:bodyPr>
          <a:lstStyle/>
          <a:p>
            <a:pPr algn="l"/>
            <a:r>
              <a:rPr lang="en-US" sz="18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To make predictions about the permeation of T t</a:t>
            </a:r>
            <a:r>
              <a:rPr lang="en-US" dirty="0">
                <a:solidFill>
                  <a:srgbClr val="000000"/>
                </a:solidFill>
                <a:latin typeface="Calibri" panose="020F0502020204030204" pitchFamily="34" charset="0"/>
                <a:ea typeface="SimSun" panose="02010600030101010101" pitchFamily="2" charset="-122"/>
                <a:cs typeface="Times New Roman" panose="02020603050405020304" pitchFamily="18" charset="0"/>
              </a:rPr>
              <a:t>o the coolant the metal/water interface needs to be understood. </a:t>
            </a:r>
            <a:endParaRPr lang="en-GB" dirty="0"/>
          </a:p>
        </p:txBody>
      </p:sp>
      <p:sp>
        <p:nvSpPr>
          <p:cNvPr id="12" name="TextBox 11">
            <a:extLst>
              <a:ext uri="{FF2B5EF4-FFF2-40B4-BE49-F238E27FC236}">
                <a16:creationId xmlns:a16="http://schemas.microsoft.com/office/drawing/2014/main" id="{61C5F228-CD54-CE55-1F09-8BEFBDE53E53}"/>
              </a:ext>
            </a:extLst>
          </p:cNvPr>
          <p:cNvSpPr txBox="1"/>
          <p:nvPr/>
        </p:nvSpPr>
        <p:spPr>
          <a:xfrm>
            <a:off x="360040" y="2246418"/>
            <a:ext cx="2180476" cy="369332"/>
          </a:xfrm>
          <a:prstGeom prst="rect">
            <a:avLst/>
          </a:prstGeom>
          <a:noFill/>
        </p:spPr>
        <p:txBody>
          <a:bodyPr wrap="square">
            <a:spAutoFit/>
          </a:bodyPr>
          <a:lstStyle/>
          <a:p>
            <a:r>
              <a:rPr lang="de-DE" sz="1800" b="1" dirty="0"/>
              <a:t>What shall be done:</a:t>
            </a:r>
            <a:endParaRPr lang="en-GB" dirty="0"/>
          </a:p>
        </p:txBody>
      </p:sp>
      <p:sp>
        <p:nvSpPr>
          <p:cNvPr id="13" name="TextBox 12">
            <a:extLst>
              <a:ext uri="{FF2B5EF4-FFF2-40B4-BE49-F238E27FC236}">
                <a16:creationId xmlns:a16="http://schemas.microsoft.com/office/drawing/2014/main" id="{0D88CC89-8810-20FB-6093-7C50F7AC56BD}"/>
              </a:ext>
            </a:extLst>
          </p:cNvPr>
          <p:cNvSpPr txBox="1"/>
          <p:nvPr/>
        </p:nvSpPr>
        <p:spPr>
          <a:xfrm>
            <a:off x="810508" y="2629970"/>
            <a:ext cx="11094527" cy="646331"/>
          </a:xfrm>
          <a:prstGeom prst="rect">
            <a:avLst/>
          </a:prstGeom>
          <a:noFill/>
        </p:spPr>
        <p:txBody>
          <a:bodyPr wrap="square" rtlCol="0">
            <a:spAutoFit/>
          </a:bodyPr>
          <a:lstStyle/>
          <a:p>
            <a:pPr marL="285750" indent="-285750" algn="l">
              <a:buFont typeface="Arial" panose="020B0604020202020204" pitchFamily="34" charset="0"/>
              <a:buChar char="•"/>
            </a:pPr>
            <a:r>
              <a:rPr lang="en-US" sz="180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T-gas-permeatio</a:t>
            </a:r>
            <a:r>
              <a:rPr lang="en-US" dirty="0">
                <a:solidFill>
                  <a:srgbClr val="000000"/>
                </a:solidFill>
                <a:latin typeface="Calibri" panose="020F0502020204030204" pitchFamily="34" charset="0"/>
                <a:ea typeface="SimSun" panose="02010600030101010101" pitchFamily="2" charset="-122"/>
                <a:cs typeface="Times New Roman" panose="02020603050405020304" pitchFamily="18" charset="0"/>
              </a:rPr>
              <a:t>n experiments through steels with downstream side immersed into water compared to inert gas.</a:t>
            </a:r>
          </a:p>
          <a:p>
            <a:pPr marL="285750" indent="-285750" algn="l">
              <a:buFont typeface="Arial" panose="020B0604020202020204" pitchFamily="34" charset="0"/>
              <a:buChar char="•"/>
            </a:pPr>
            <a:endParaRPr lang="en-GB" dirty="0"/>
          </a:p>
        </p:txBody>
      </p:sp>
      <p:sp>
        <p:nvSpPr>
          <p:cNvPr id="14" name="TextBox 13">
            <a:extLst>
              <a:ext uri="{FF2B5EF4-FFF2-40B4-BE49-F238E27FC236}">
                <a16:creationId xmlns:a16="http://schemas.microsoft.com/office/drawing/2014/main" id="{E86983FF-8E1D-A4F0-46CD-E390FC77E0FB}"/>
              </a:ext>
            </a:extLst>
          </p:cNvPr>
          <p:cNvSpPr txBox="1"/>
          <p:nvPr/>
        </p:nvSpPr>
        <p:spPr>
          <a:xfrm>
            <a:off x="377599" y="3374600"/>
            <a:ext cx="2180476" cy="369332"/>
          </a:xfrm>
          <a:prstGeom prst="rect">
            <a:avLst/>
          </a:prstGeom>
          <a:noFill/>
        </p:spPr>
        <p:txBody>
          <a:bodyPr wrap="square">
            <a:spAutoFit/>
          </a:bodyPr>
          <a:lstStyle/>
          <a:p>
            <a:r>
              <a:rPr lang="de-DE" sz="1800" b="1" dirty="0"/>
              <a:t>Main goals:</a:t>
            </a:r>
            <a:endParaRPr lang="en-GB" dirty="0"/>
          </a:p>
        </p:txBody>
      </p:sp>
      <p:sp>
        <p:nvSpPr>
          <p:cNvPr id="16" name="TextBox 15">
            <a:extLst>
              <a:ext uri="{FF2B5EF4-FFF2-40B4-BE49-F238E27FC236}">
                <a16:creationId xmlns:a16="http://schemas.microsoft.com/office/drawing/2014/main" id="{5D84B6F3-780C-0ED8-C904-09C2167178AF}"/>
              </a:ext>
            </a:extLst>
          </p:cNvPr>
          <p:cNvSpPr txBox="1"/>
          <p:nvPr/>
        </p:nvSpPr>
        <p:spPr>
          <a:xfrm>
            <a:off x="825623" y="3763972"/>
            <a:ext cx="11094527" cy="646331"/>
          </a:xfrm>
          <a:prstGeom prst="rect">
            <a:avLst/>
          </a:prstGeom>
          <a:noFill/>
        </p:spPr>
        <p:txBody>
          <a:bodyPr wrap="square" rtlCol="0">
            <a:spAutoFit/>
          </a:bodyPr>
          <a:lstStyle/>
          <a:p>
            <a:pPr marL="285750" indent="-285750" algn="l">
              <a:buFont typeface="Arial" panose="020B0604020202020204" pitchFamily="34" charset="0"/>
              <a:buChar char="•"/>
            </a:pPr>
            <a:r>
              <a:rPr lang="de-DE" dirty="0"/>
              <a:t>Compare permeated amount into water &amp; atmosphere above it to permeated amount into </a:t>
            </a:r>
            <a:r>
              <a:rPr lang="en-US" dirty="0">
                <a:solidFill>
                  <a:srgbClr val="000000"/>
                </a:solidFill>
                <a:latin typeface="Calibri" panose="020F0502020204030204" pitchFamily="34" charset="0"/>
                <a:ea typeface="SimSun" panose="02010600030101010101" pitchFamily="2" charset="-122"/>
                <a:cs typeface="Times New Roman" panose="02020603050405020304" pitchFamily="18" charset="0"/>
              </a:rPr>
              <a:t>inert </a:t>
            </a:r>
            <a:r>
              <a:rPr lang="de-DE" dirty="0"/>
              <a:t>gas</a:t>
            </a:r>
          </a:p>
          <a:p>
            <a:pPr marL="285750" indent="-285750" algn="l">
              <a:buFont typeface="Arial" panose="020B0604020202020204" pitchFamily="34" charset="0"/>
              <a:buChar char="•"/>
            </a:pPr>
            <a:r>
              <a:rPr lang="de-DE" dirty="0"/>
              <a:t>Characterization of surface state</a:t>
            </a:r>
            <a:endParaRPr lang="en-GB" dirty="0"/>
          </a:p>
        </p:txBody>
      </p:sp>
    </p:spTree>
    <p:extLst>
      <p:ext uri="{BB962C8B-B14F-4D97-AF65-F5344CB8AC3E}">
        <p14:creationId xmlns:p14="http://schemas.microsoft.com/office/powerpoint/2010/main" val="3621103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7ED80-6BD9-6516-90D7-1D34C3638E6B}"/>
              </a:ext>
            </a:extLst>
          </p:cNvPr>
          <p:cNvSpPr>
            <a:spLocks noGrp="1"/>
          </p:cNvSpPr>
          <p:nvPr>
            <p:ph type="title"/>
          </p:nvPr>
        </p:nvSpPr>
        <p:spPr>
          <a:xfrm>
            <a:off x="983431" y="192515"/>
            <a:ext cx="11623960" cy="457200"/>
          </a:xfrm>
        </p:spPr>
        <p:txBody>
          <a:bodyPr/>
          <a:lstStyle/>
          <a:p>
            <a:r>
              <a:rPr lang="en-US" dirty="0"/>
              <a:t>AWP 2025 – Revision of the original program / WBS WPPWIE</a:t>
            </a:r>
            <a:endParaRPr lang="en-GB" dirty="0"/>
          </a:p>
        </p:txBody>
      </p:sp>
      <p:sp>
        <p:nvSpPr>
          <p:cNvPr id="3" name="Content Placeholder 2">
            <a:extLst>
              <a:ext uri="{FF2B5EF4-FFF2-40B4-BE49-F238E27FC236}">
                <a16:creationId xmlns:a16="http://schemas.microsoft.com/office/drawing/2014/main" id="{DB196AF5-7E30-8807-8600-59064AC13D62}"/>
              </a:ext>
            </a:extLst>
          </p:cNvPr>
          <p:cNvSpPr>
            <a:spLocks noGrp="1"/>
          </p:cNvSpPr>
          <p:nvPr>
            <p:ph idx="1"/>
          </p:nvPr>
        </p:nvSpPr>
        <p:spPr>
          <a:xfrm>
            <a:off x="360040" y="649715"/>
            <a:ext cx="11623960" cy="2379701"/>
          </a:xfrm>
        </p:spPr>
        <p:txBody>
          <a:bodyPr>
            <a:normAutofit fontScale="92500" lnSpcReduction="10000"/>
          </a:bodyPr>
          <a:lstStyle/>
          <a:p>
            <a:pPr>
              <a:buFont typeface="Wingdings" panose="05000000000000000000" pitchFamily="2" charset="2"/>
              <a:buChar char="§"/>
            </a:pPr>
            <a:r>
              <a:rPr lang="en-GB" dirty="0"/>
              <a:t>Main structure and activities for reactor remain as in initial 2021 plan with some adaptions</a:t>
            </a:r>
          </a:p>
          <a:p>
            <a:pPr>
              <a:buFont typeface="Wingdings" panose="05000000000000000000" pitchFamily="2" charset="2"/>
              <a:buChar char="§"/>
            </a:pPr>
            <a:r>
              <a:rPr lang="en-GB" dirty="0"/>
              <a:t>In view of the ITER re-baselining changes to indicative plan </a:t>
            </a:r>
          </a:p>
          <a:p>
            <a:pPr lvl="1">
              <a:buFont typeface="Wingdings" panose="05000000000000000000" pitchFamily="2" charset="2"/>
              <a:buChar char="§"/>
            </a:pPr>
            <a:r>
              <a:rPr lang="en-GB" dirty="0"/>
              <a:t>General activities related to Be (LIBS, fuel recovery assessment, ITER simulations etc.) were closed in 2023</a:t>
            </a:r>
          </a:p>
          <a:p>
            <a:pPr lvl="1">
              <a:buFont typeface="Wingdings" panose="05000000000000000000" pitchFamily="2" charset="2"/>
              <a:buChar char="§"/>
            </a:pPr>
            <a:r>
              <a:rPr lang="en-GB" dirty="0"/>
              <a:t>Remaining activity is the JET-DT tile analysis (LIBS and ex-situ) with Be and W tiles to assess retention, migration, dust formation. Data feeds into benchmark of PWIE codes to validate physics models (low Z can be exchanged)</a:t>
            </a:r>
          </a:p>
          <a:p>
            <a:pPr lvl="1">
              <a:buFont typeface="Wingdings" panose="05000000000000000000" pitchFamily="2" charset="2"/>
              <a:buChar char="§"/>
            </a:pPr>
            <a:r>
              <a:rPr lang="en-GB" dirty="0"/>
              <a:t>Number of new activities to high priority ITER items related to clean W first wall operation and usage of Boron added</a:t>
            </a:r>
          </a:p>
          <a:p>
            <a:pPr>
              <a:buFont typeface="Wingdings" panose="05000000000000000000" pitchFamily="2" charset="2"/>
              <a:buChar char="§"/>
            </a:pPr>
            <a:r>
              <a:rPr lang="en-GB" dirty="0"/>
              <a:t>PCR in July 2024 provided support for critical activities for DEMO, ITER and COMPASS</a:t>
            </a:r>
          </a:p>
          <a:p>
            <a:pPr>
              <a:buFont typeface="Wingdings" panose="05000000000000000000" pitchFamily="2" charset="2"/>
              <a:buChar char="§"/>
            </a:pPr>
            <a:endParaRPr lang="en-GB" dirty="0"/>
          </a:p>
          <a:p>
            <a:pPr>
              <a:buFont typeface="Wingdings" panose="05000000000000000000" pitchFamily="2" charset="2"/>
              <a:buChar char="§"/>
            </a:pPr>
            <a:endParaRPr lang="en-GB" dirty="0"/>
          </a:p>
          <a:p>
            <a:pPr marL="342900" lvl="1" indent="0">
              <a:buNone/>
            </a:pPr>
            <a:endParaRPr lang="en-GB" dirty="0"/>
          </a:p>
        </p:txBody>
      </p:sp>
      <p:sp>
        <p:nvSpPr>
          <p:cNvPr id="5" name="Slide Number Placeholder 4">
            <a:extLst>
              <a:ext uri="{FF2B5EF4-FFF2-40B4-BE49-F238E27FC236}">
                <a16:creationId xmlns:a16="http://schemas.microsoft.com/office/drawing/2014/main" id="{B8367AA9-F911-2704-CE91-6DC430D56FAE}"/>
              </a:ext>
            </a:extLst>
          </p:cNvPr>
          <p:cNvSpPr>
            <a:spLocks noGrp="1"/>
          </p:cNvSpPr>
          <p:nvPr>
            <p:ph type="sldNum" sz="quarter" idx="12"/>
          </p:nvPr>
        </p:nvSpPr>
        <p:spPr/>
        <p:txBody>
          <a:bodyPr/>
          <a:lstStyle/>
          <a:p>
            <a:fld id="{6A6D9FA1-99C7-4910-8E32-B85D378B0060}" type="slidenum">
              <a:rPr lang="en-GB" smtClean="0">
                <a:solidFill>
                  <a:prstClr val="white"/>
                </a:solidFill>
              </a:rPr>
              <a:pPr/>
              <a:t>4</a:t>
            </a:fld>
            <a:endParaRPr lang="en-GB" dirty="0">
              <a:solidFill>
                <a:prstClr val="white"/>
              </a:solidFill>
            </a:endParaRPr>
          </a:p>
        </p:txBody>
      </p:sp>
      <p:pic>
        <p:nvPicPr>
          <p:cNvPr id="11" name="Grafik 10">
            <a:extLst>
              <a:ext uri="{FF2B5EF4-FFF2-40B4-BE49-F238E27FC236}">
                <a16:creationId xmlns:a16="http://schemas.microsoft.com/office/drawing/2014/main" id="{9BC9217F-7B29-4DF4-3E1A-7A65DCA1A5D4}"/>
              </a:ext>
            </a:extLst>
          </p:cNvPr>
          <p:cNvPicPr>
            <a:picLocks noChangeAspect="1"/>
          </p:cNvPicPr>
          <p:nvPr/>
        </p:nvPicPr>
        <p:blipFill rotWithShape="1">
          <a:blip r:embed="rId2"/>
          <a:srcRect b="3385"/>
          <a:stretch/>
        </p:blipFill>
        <p:spPr>
          <a:xfrm>
            <a:off x="628233" y="3178892"/>
            <a:ext cx="9462051" cy="3020799"/>
          </a:xfrm>
          <a:prstGeom prst="rect">
            <a:avLst/>
          </a:prstGeom>
        </p:spPr>
      </p:pic>
      <p:sp>
        <p:nvSpPr>
          <p:cNvPr id="9" name="Fußzeilenplatzhalter 4">
            <a:extLst>
              <a:ext uri="{FF2B5EF4-FFF2-40B4-BE49-F238E27FC236}">
                <a16:creationId xmlns:a16="http://schemas.microsoft.com/office/drawing/2014/main" id="{6507BDF2-7F24-27DA-0F8C-92E47499AF53}"/>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AWP 2025 Planning Meeting |</a:t>
            </a:r>
            <a:r>
              <a:rPr lang="en-GB" dirty="0" err="1">
                <a:solidFill>
                  <a:prstClr val="white"/>
                </a:solidFill>
              </a:rPr>
              <a:t>Garching</a:t>
            </a:r>
            <a:r>
              <a:rPr lang="en-GB" dirty="0">
                <a:solidFill>
                  <a:prstClr val="white"/>
                </a:solidFill>
              </a:rPr>
              <a:t> | October 2024</a:t>
            </a:r>
          </a:p>
        </p:txBody>
      </p:sp>
    </p:spTree>
    <p:extLst>
      <p:ext uri="{BB962C8B-B14F-4D97-AF65-F5344CB8AC3E}">
        <p14:creationId xmlns:p14="http://schemas.microsoft.com/office/powerpoint/2010/main" val="33181033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1D66E-0F32-BE59-B5D3-B7F670660DB7}"/>
              </a:ext>
            </a:extLst>
          </p:cNvPr>
          <p:cNvSpPr>
            <a:spLocks noGrp="1"/>
          </p:cNvSpPr>
          <p:nvPr>
            <p:ph type="title"/>
          </p:nvPr>
        </p:nvSpPr>
        <p:spPr>
          <a:xfrm>
            <a:off x="407367" y="2580817"/>
            <a:ext cx="6726599" cy="620251"/>
          </a:xfrm>
        </p:spPr>
        <p:txBody>
          <a:bodyPr>
            <a:normAutofit/>
          </a:bodyPr>
          <a:lstStyle/>
          <a:p>
            <a:r>
              <a:rPr lang="en-US" dirty="0"/>
              <a:t>Plans of SP D for AWP2025</a:t>
            </a:r>
            <a:endParaRPr lang="en-GB" dirty="0"/>
          </a:p>
        </p:txBody>
      </p:sp>
      <p:sp>
        <p:nvSpPr>
          <p:cNvPr id="5" name="Text Placeholder 4">
            <a:extLst>
              <a:ext uri="{FF2B5EF4-FFF2-40B4-BE49-F238E27FC236}">
                <a16:creationId xmlns:a16="http://schemas.microsoft.com/office/drawing/2014/main" id="{5EA551F4-897C-CFDF-B210-3F20E031D8D1}"/>
              </a:ext>
            </a:extLst>
          </p:cNvPr>
          <p:cNvSpPr>
            <a:spLocks noGrp="1"/>
          </p:cNvSpPr>
          <p:nvPr>
            <p:ph type="body" sz="quarter" idx="12"/>
          </p:nvPr>
        </p:nvSpPr>
        <p:spPr>
          <a:xfrm>
            <a:off x="11072055" y="6237749"/>
            <a:ext cx="994049" cy="620251"/>
          </a:xfrm>
        </p:spPr>
        <p:txBody>
          <a:bodyPr>
            <a:normAutofit/>
          </a:bodyPr>
          <a:lstStyle/>
          <a:p>
            <a:r>
              <a:rPr lang="en-US" b="1" dirty="0">
                <a:solidFill>
                  <a:srgbClr val="000000"/>
                </a:solidFill>
                <a:effectLst/>
              </a:rPr>
              <a:t>WPPWIE </a:t>
            </a:r>
            <a:endParaRPr lang="en-GB" b="1" dirty="0"/>
          </a:p>
        </p:txBody>
      </p:sp>
      <p:sp>
        <p:nvSpPr>
          <p:cNvPr id="9" name="Text Placeholder 8">
            <a:extLst>
              <a:ext uri="{FF2B5EF4-FFF2-40B4-BE49-F238E27FC236}">
                <a16:creationId xmlns:a16="http://schemas.microsoft.com/office/drawing/2014/main" id="{023C2198-5D1E-DF38-94CE-C4C24C71155F}"/>
              </a:ext>
            </a:extLst>
          </p:cNvPr>
          <p:cNvSpPr>
            <a:spLocks noGrp="1"/>
          </p:cNvSpPr>
          <p:nvPr>
            <p:ph type="body" sz="quarter" idx="10"/>
          </p:nvPr>
        </p:nvSpPr>
        <p:spPr>
          <a:xfrm>
            <a:off x="407368" y="3449605"/>
            <a:ext cx="4375150" cy="587670"/>
          </a:xfrm>
        </p:spPr>
        <p:txBody>
          <a:bodyPr>
            <a:normAutofit/>
          </a:bodyPr>
          <a:lstStyle/>
          <a:p>
            <a:r>
              <a:rPr lang="en-GB" sz="3100" dirty="0"/>
              <a:t>SPL Andreas Kirschner</a:t>
            </a:r>
          </a:p>
          <a:p>
            <a:endParaRPr lang="en-GB" dirty="0"/>
          </a:p>
          <a:p>
            <a:endParaRPr lang="en-GB" dirty="0"/>
          </a:p>
          <a:p>
            <a:endParaRPr lang="en-GB" dirty="0"/>
          </a:p>
          <a:p>
            <a:endParaRPr lang="en-GB" dirty="0"/>
          </a:p>
        </p:txBody>
      </p:sp>
      <p:sp>
        <p:nvSpPr>
          <p:cNvPr id="15" name="Text Placeholder 8">
            <a:extLst>
              <a:ext uri="{FF2B5EF4-FFF2-40B4-BE49-F238E27FC236}">
                <a16:creationId xmlns:a16="http://schemas.microsoft.com/office/drawing/2014/main" id="{59C1788A-2D46-EDC4-6136-36CB28FBF128}"/>
              </a:ext>
            </a:extLst>
          </p:cNvPr>
          <p:cNvSpPr txBox="1">
            <a:spLocks/>
          </p:cNvSpPr>
          <p:nvPr/>
        </p:nvSpPr>
        <p:spPr>
          <a:xfrm>
            <a:off x="407368" y="4746929"/>
            <a:ext cx="4798946" cy="769288"/>
          </a:xfrm>
          <a:prstGeom prst="rect">
            <a:avLst/>
          </a:prstGeom>
        </p:spPr>
        <p:txBody>
          <a:bodyPr vert="horz" lIns="91440" tIns="45720" rIns="91440" bIns="45720" rtlCol="0">
            <a:normAutofit fontScale="55000" lnSpcReduction="20000"/>
          </a:bodyPr>
          <a:lstStyle>
            <a:lvl1pPr marL="0" indent="0" algn="l" defTabSz="6858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342900" indent="0" algn="l" defTabSz="685800" rtl="0" eaLnBrk="1" latinLnBrk="0" hangingPunct="1">
              <a:spcBef>
                <a:spcPct val="20000"/>
              </a:spcBef>
              <a:buFont typeface="Arial" panose="020B0604020202020204" pitchFamily="34" charset="0"/>
              <a:buNone/>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GB" dirty="0"/>
              <a:t>PWIE Leadership</a:t>
            </a:r>
          </a:p>
          <a:p>
            <a:r>
              <a:rPr lang="en-GB" dirty="0"/>
              <a:t>S. Brezinsek (PL) J.W. Coenen, A. Hakola, K. Schmid, A. Kirschner, J. Likonen, H. van der Meiden. M. Reinhart (PSO), and D. Douai (CO)</a:t>
            </a:r>
          </a:p>
          <a:p>
            <a:endParaRPr lang="en-GB" dirty="0"/>
          </a:p>
          <a:p>
            <a:endParaRPr lang="en-GB" dirty="0"/>
          </a:p>
        </p:txBody>
      </p:sp>
      <p:sp>
        <p:nvSpPr>
          <p:cNvPr id="4" name="Textplatzhalter 3">
            <a:extLst>
              <a:ext uri="{FF2B5EF4-FFF2-40B4-BE49-F238E27FC236}">
                <a16:creationId xmlns:a16="http://schemas.microsoft.com/office/drawing/2014/main" id="{C8FDA0CB-6DA3-E8C7-82F4-A1DC040D7C0E}"/>
              </a:ext>
            </a:extLst>
          </p:cNvPr>
          <p:cNvSpPr>
            <a:spLocks noGrp="1"/>
          </p:cNvSpPr>
          <p:nvPr>
            <p:ph type="body" sz="quarter" idx="11"/>
          </p:nvPr>
        </p:nvSpPr>
        <p:spPr/>
        <p:txBody>
          <a:bodyPr/>
          <a:lstStyle/>
          <a:p>
            <a:r>
              <a:rPr lang="en-GB" dirty="0"/>
              <a:t>FZJ – IFN-1</a:t>
            </a:r>
          </a:p>
        </p:txBody>
      </p:sp>
    </p:spTree>
    <p:extLst>
      <p:ext uri="{BB962C8B-B14F-4D97-AF65-F5344CB8AC3E}">
        <p14:creationId xmlns:p14="http://schemas.microsoft.com/office/powerpoint/2010/main" val="24642754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25FAB6D4-D1AF-D933-25CE-6718A7464815}"/>
              </a:ext>
            </a:extLst>
          </p:cNvPr>
          <p:cNvSpPr>
            <a:spLocks noGrp="1"/>
          </p:cNvSpPr>
          <p:nvPr>
            <p:ph type="ftr" sz="quarter" idx="11"/>
          </p:nvPr>
        </p:nvSpPr>
        <p:spPr/>
        <p:txBody>
          <a:bodyPr/>
          <a:lstStyle/>
          <a:p>
            <a:r>
              <a:rPr lang="en-GB" dirty="0">
                <a:solidFill>
                  <a:prstClr val="white"/>
                </a:solidFill>
              </a:rPr>
              <a:t>Sebastijan Brezinsek| Preparation Meeting AWP 2025 | 09.10.2024 |Garching</a:t>
            </a:r>
          </a:p>
        </p:txBody>
      </p:sp>
      <p:sp>
        <p:nvSpPr>
          <p:cNvPr id="5" name="Foliennummernplatzhalter 4">
            <a:extLst>
              <a:ext uri="{FF2B5EF4-FFF2-40B4-BE49-F238E27FC236}">
                <a16:creationId xmlns:a16="http://schemas.microsoft.com/office/drawing/2014/main" id="{D44FE597-2CD2-E678-1062-81EF71111331}"/>
              </a:ext>
            </a:extLst>
          </p:cNvPr>
          <p:cNvSpPr>
            <a:spLocks noGrp="1"/>
          </p:cNvSpPr>
          <p:nvPr>
            <p:ph type="sldNum" sz="quarter" idx="12"/>
          </p:nvPr>
        </p:nvSpPr>
        <p:spPr/>
        <p:txBody>
          <a:bodyPr/>
          <a:lstStyle/>
          <a:p>
            <a:fld id="{6A6D9FA1-99C7-4910-8E32-B85D378B0060}" type="slidenum">
              <a:rPr lang="en-GB" smtClean="0">
                <a:solidFill>
                  <a:prstClr val="white"/>
                </a:solidFill>
              </a:rPr>
              <a:pPr/>
              <a:t>41</a:t>
            </a:fld>
            <a:endParaRPr lang="en-GB" dirty="0">
              <a:solidFill>
                <a:prstClr val="white"/>
              </a:solidFill>
            </a:endParaRPr>
          </a:p>
        </p:txBody>
      </p:sp>
      <p:sp>
        <p:nvSpPr>
          <p:cNvPr id="6" name="Titel 1">
            <a:extLst>
              <a:ext uri="{FF2B5EF4-FFF2-40B4-BE49-F238E27FC236}">
                <a16:creationId xmlns:a16="http://schemas.microsoft.com/office/drawing/2014/main" id="{24E5A7F7-E968-EA42-B0CE-BD0E537937E1}"/>
              </a:ext>
            </a:extLst>
          </p:cNvPr>
          <p:cNvSpPr>
            <a:spLocks noGrp="1"/>
          </p:cNvSpPr>
          <p:nvPr>
            <p:ph type="title"/>
          </p:nvPr>
        </p:nvSpPr>
        <p:spPr>
          <a:xfrm>
            <a:off x="982663" y="192088"/>
            <a:ext cx="10937488" cy="457200"/>
          </a:xfrm>
        </p:spPr>
        <p:txBody>
          <a:bodyPr/>
          <a:lstStyle/>
          <a:p>
            <a:r>
              <a:rPr lang="en-GB" dirty="0"/>
              <a:t>SPD PSI and SOL Modelling </a:t>
            </a:r>
          </a:p>
        </p:txBody>
      </p:sp>
      <p:sp>
        <p:nvSpPr>
          <p:cNvPr id="2" name="Textfeld 1">
            <a:extLst>
              <a:ext uri="{FF2B5EF4-FFF2-40B4-BE49-F238E27FC236}">
                <a16:creationId xmlns:a16="http://schemas.microsoft.com/office/drawing/2014/main" id="{5229F294-D190-0FEE-23B6-B67299BCAC2B}"/>
              </a:ext>
            </a:extLst>
          </p:cNvPr>
          <p:cNvSpPr txBox="1"/>
          <p:nvPr/>
        </p:nvSpPr>
        <p:spPr>
          <a:xfrm>
            <a:off x="360040" y="1124377"/>
            <a:ext cx="11560111" cy="4431983"/>
          </a:xfrm>
          <a:prstGeom prst="rect">
            <a:avLst/>
          </a:prstGeom>
          <a:noFill/>
        </p:spPr>
        <p:txBody>
          <a:bodyPr wrap="square" rtlCol="0">
            <a:spAutoFit/>
          </a:bodyPr>
          <a:lstStyle/>
          <a:p>
            <a:pPr algn="l">
              <a:spcAft>
                <a:spcPts val="1200"/>
              </a:spcAft>
            </a:pPr>
            <a:r>
              <a:rPr lang="de-DE" sz="2800" b="1" dirty="0"/>
              <a:t>SP D.1: Plasma boundary </a:t>
            </a:r>
            <a:r>
              <a:rPr lang="en-GB" sz="2800" b="1" dirty="0"/>
              <a:t>modelling</a:t>
            </a:r>
          </a:p>
          <a:p>
            <a:pPr algn="l">
              <a:spcAft>
                <a:spcPts val="1200"/>
              </a:spcAft>
            </a:pPr>
            <a:r>
              <a:rPr lang="de-DE" sz="2800" b="1" dirty="0"/>
              <a:t>Scientific question:  </a:t>
            </a:r>
            <a:r>
              <a:rPr lang="de-DE" sz="2800" dirty="0"/>
              <a:t>Plasma (</a:t>
            </a:r>
            <a:r>
              <a:rPr lang="en-GB" sz="2800" dirty="0" err="1"/>
              <a:t>T</a:t>
            </a:r>
            <a:r>
              <a:rPr lang="en-GB" sz="2800" baseline="-25000" dirty="0" err="1"/>
              <a:t>e,i</a:t>
            </a:r>
            <a:r>
              <a:rPr lang="de-DE" sz="2800" dirty="0"/>
              <a:t>, n</a:t>
            </a:r>
            <a:r>
              <a:rPr lang="de-DE" sz="2800" baseline="-25000" dirty="0"/>
              <a:t>e</a:t>
            </a:r>
            <a:r>
              <a:rPr lang="de-DE" sz="2800" dirty="0"/>
              <a:t>, </a:t>
            </a:r>
            <a:r>
              <a:rPr lang="de-DE" sz="2800" dirty="0" err="1"/>
              <a:t>flows</a:t>
            </a:r>
            <a:r>
              <a:rPr lang="de-DE" sz="2800" dirty="0"/>
              <a:t>, …) and </a:t>
            </a:r>
            <a:r>
              <a:rPr lang="de-DE" sz="2800" dirty="0" err="1"/>
              <a:t>sheath</a:t>
            </a:r>
            <a:r>
              <a:rPr lang="de-DE" sz="2800" dirty="0"/>
              <a:t> </a:t>
            </a:r>
            <a:r>
              <a:rPr lang="de-DE" sz="2800" dirty="0" err="1"/>
              <a:t>parameter</a:t>
            </a:r>
            <a:r>
              <a:rPr lang="de-DE" sz="2800" dirty="0"/>
              <a:t> </a:t>
            </a:r>
            <a:r>
              <a:rPr lang="de-DE" sz="2800" dirty="0" err="1"/>
              <a:t>are</a:t>
            </a:r>
            <a:r>
              <a:rPr lang="de-DE" sz="2800" dirty="0"/>
              <a:t> </a:t>
            </a:r>
            <a:r>
              <a:rPr lang="de-DE" sz="2800" dirty="0" err="1"/>
              <a:t>needed</a:t>
            </a:r>
            <a:r>
              <a:rPr lang="de-DE" sz="2800" dirty="0"/>
              <a:t> </a:t>
            </a:r>
            <a:r>
              <a:rPr lang="de-DE" sz="2800" dirty="0" err="1"/>
              <a:t>as</a:t>
            </a:r>
            <a:r>
              <a:rPr lang="de-DE" sz="2800" dirty="0"/>
              <a:t> </a:t>
            </a:r>
            <a:r>
              <a:rPr lang="de-DE" sz="2800" dirty="0" err="1"/>
              <a:t>input</a:t>
            </a:r>
            <a:r>
              <a:rPr lang="de-DE" sz="2800" dirty="0"/>
              <a:t> </a:t>
            </a:r>
            <a:r>
              <a:rPr lang="de-DE" sz="2800" dirty="0" err="1"/>
              <a:t>for</a:t>
            </a:r>
            <a:r>
              <a:rPr lang="de-DE" sz="2800" dirty="0"/>
              <a:t> </a:t>
            </a:r>
            <a:r>
              <a:rPr lang="de-DE" sz="2800" dirty="0" err="1"/>
              <a:t>impurtiy</a:t>
            </a:r>
            <a:r>
              <a:rPr lang="de-DE" sz="2800" dirty="0"/>
              <a:t> </a:t>
            </a:r>
            <a:r>
              <a:rPr lang="de-DE" sz="2800" dirty="0" err="1"/>
              <a:t>migration</a:t>
            </a:r>
            <a:r>
              <a:rPr lang="de-DE" sz="2800" dirty="0"/>
              <a:t> and PSI </a:t>
            </a:r>
            <a:r>
              <a:rPr lang="de-DE" sz="2800" dirty="0" err="1"/>
              <a:t>modelling</a:t>
            </a:r>
            <a:r>
              <a:rPr lang="de-DE" sz="2800" dirty="0"/>
              <a:t> and </a:t>
            </a:r>
            <a:r>
              <a:rPr lang="de-DE" sz="2800" dirty="0" err="1"/>
              <a:t>have</a:t>
            </a:r>
            <a:r>
              <a:rPr lang="de-DE" sz="2800" dirty="0"/>
              <a:t> </a:t>
            </a:r>
            <a:r>
              <a:rPr lang="de-DE" sz="2800" dirty="0" err="1"/>
              <a:t>to</a:t>
            </a:r>
            <a:r>
              <a:rPr lang="de-DE" sz="2800" dirty="0"/>
              <a:t> </a:t>
            </a:r>
            <a:r>
              <a:rPr lang="de-DE" sz="2800" dirty="0" err="1"/>
              <a:t>be</a:t>
            </a:r>
            <a:r>
              <a:rPr lang="de-DE" sz="2800" dirty="0"/>
              <a:t> </a:t>
            </a:r>
            <a:r>
              <a:rPr lang="de-DE" sz="2800" dirty="0" err="1"/>
              <a:t>provided</a:t>
            </a:r>
            <a:r>
              <a:rPr lang="de-DE" sz="2800" dirty="0"/>
              <a:t> in 2D </a:t>
            </a:r>
            <a:r>
              <a:rPr lang="de-DE" sz="2800" dirty="0" err="1"/>
              <a:t>or</a:t>
            </a:r>
            <a:r>
              <a:rPr lang="de-DE" sz="2800" dirty="0"/>
              <a:t> 3D </a:t>
            </a:r>
            <a:r>
              <a:rPr lang="de-DE" sz="2800" dirty="0" err="1"/>
              <a:t>by</a:t>
            </a:r>
            <a:r>
              <a:rPr lang="de-DE" sz="2800" dirty="0"/>
              <a:t> </a:t>
            </a:r>
            <a:r>
              <a:rPr lang="de-DE" sz="2800" dirty="0" err="1"/>
              <a:t>simulation</a:t>
            </a:r>
            <a:r>
              <a:rPr lang="de-DE" sz="2800" dirty="0"/>
              <a:t> </a:t>
            </a:r>
            <a:r>
              <a:rPr lang="de-DE" sz="2800" dirty="0" err="1"/>
              <a:t>codes</a:t>
            </a:r>
            <a:r>
              <a:rPr lang="de-DE" sz="2800" dirty="0"/>
              <a:t>. </a:t>
            </a:r>
          </a:p>
          <a:p>
            <a:pPr algn="l">
              <a:spcAft>
                <a:spcPts val="1200"/>
              </a:spcAft>
            </a:pPr>
            <a:r>
              <a:rPr lang="de-DE" sz="2800" b="1" dirty="0" err="1"/>
              <a:t>What</a:t>
            </a:r>
            <a:r>
              <a:rPr lang="de-DE" sz="2800" b="1" dirty="0"/>
              <a:t> </a:t>
            </a:r>
            <a:r>
              <a:rPr lang="de-DE" sz="2800" b="1" dirty="0" err="1"/>
              <a:t>shall</a:t>
            </a:r>
            <a:r>
              <a:rPr lang="de-DE" sz="2800" b="1" dirty="0"/>
              <a:t> </a:t>
            </a:r>
            <a:r>
              <a:rPr lang="de-DE" sz="2800" b="1" dirty="0" err="1"/>
              <a:t>be</a:t>
            </a:r>
            <a:r>
              <a:rPr lang="de-DE" sz="2800" b="1" dirty="0"/>
              <a:t> </a:t>
            </a:r>
            <a:r>
              <a:rPr lang="de-DE" sz="2800" b="1" dirty="0" err="1"/>
              <a:t>done</a:t>
            </a:r>
            <a:r>
              <a:rPr lang="de-DE" sz="2800" b="1" dirty="0"/>
              <a:t>: </a:t>
            </a:r>
            <a:r>
              <a:rPr lang="de-DE" sz="2800" dirty="0"/>
              <a:t>Modelling (SOLPS-ITER, EMC3-EIRENE, SOLEDE3X, …) </a:t>
            </a:r>
            <a:r>
              <a:rPr lang="de-DE" sz="2800" dirty="0" err="1"/>
              <a:t>of</a:t>
            </a:r>
            <a:r>
              <a:rPr lang="de-DE" sz="2800" dirty="0"/>
              <a:t> </a:t>
            </a:r>
            <a:r>
              <a:rPr lang="de-DE" sz="2800" dirty="0" err="1"/>
              <a:t>plasma</a:t>
            </a:r>
            <a:r>
              <a:rPr lang="de-DE" sz="2800" dirty="0"/>
              <a:t> </a:t>
            </a:r>
            <a:r>
              <a:rPr lang="de-DE" sz="2800" dirty="0" err="1"/>
              <a:t>background</a:t>
            </a:r>
            <a:r>
              <a:rPr lang="de-DE" sz="2800" dirty="0"/>
              <a:t> </a:t>
            </a:r>
            <a:r>
              <a:rPr lang="de-DE" sz="2800" dirty="0" err="1"/>
              <a:t>parameter</a:t>
            </a:r>
            <a:r>
              <a:rPr lang="de-DE" sz="2800" dirty="0"/>
              <a:t>, </a:t>
            </a:r>
            <a:r>
              <a:rPr lang="de-DE" sz="2800" dirty="0" err="1"/>
              <a:t>including</a:t>
            </a:r>
            <a:r>
              <a:rPr lang="de-DE" sz="2800" dirty="0"/>
              <a:t> </a:t>
            </a:r>
            <a:r>
              <a:rPr lang="de-DE" sz="2800" dirty="0" err="1"/>
              <a:t>tokamaks</a:t>
            </a:r>
            <a:r>
              <a:rPr lang="de-DE" sz="2800" dirty="0"/>
              <a:t>, W7-X and linear </a:t>
            </a:r>
            <a:r>
              <a:rPr lang="de-DE" sz="2800" dirty="0" err="1"/>
              <a:t>devices</a:t>
            </a:r>
            <a:r>
              <a:rPr lang="de-DE" sz="2800" dirty="0"/>
              <a:t>. Modelling </a:t>
            </a:r>
            <a:r>
              <a:rPr lang="de-DE" sz="2800" dirty="0" err="1"/>
              <a:t>of</a:t>
            </a:r>
            <a:r>
              <a:rPr lang="de-DE" sz="2800" dirty="0"/>
              <a:t> </a:t>
            </a:r>
            <a:r>
              <a:rPr lang="de-DE" sz="2800" dirty="0" err="1"/>
              <a:t>sheath</a:t>
            </a:r>
            <a:r>
              <a:rPr lang="de-DE" sz="2800" dirty="0"/>
              <a:t> </a:t>
            </a:r>
            <a:r>
              <a:rPr lang="de-DE" sz="2800" dirty="0" err="1"/>
              <a:t>parameter</a:t>
            </a:r>
            <a:r>
              <a:rPr lang="de-DE" sz="2800" dirty="0"/>
              <a:t> (PIC-</a:t>
            </a:r>
            <a:r>
              <a:rPr lang="de-DE" sz="2800" dirty="0" err="1"/>
              <a:t>based</a:t>
            </a:r>
            <a:r>
              <a:rPr lang="de-DE" sz="2800" dirty="0"/>
              <a:t> </a:t>
            </a:r>
            <a:r>
              <a:rPr lang="de-DE" sz="2800" dirty="0" err="1"/>
              <a:t>codes</a:t>
            </a:r>
            <a:r>
              <a:rPr lang="de-DE" sz="2800" dirty="0"/>
              <a:t>).</a:t>
            </a:r>
          </a:p>
          <a:p>
            <a:pPr algn="l">
              <a:spcAft>
                <a:spcPts val="1200"/>
              </a:spcAft>
            </a:pPr>
            <a:r>
              <a:rPr lang="de-DE" sz="2800" b="1" dirty="0"/>
              <a:t>Main Goals: </a:t>
            </a:r>
            <a:r>
              <a:rPr lang="de-DE" sz="2800" dirty="0" err="1"/>
              <a:t>Provide</a:t>
            </a:r>
            <a:r>
              <a:rPr lang="de-DE" sz="2800" dirty="0"/>
              <a:t> </a:t>
            </a:r>
            <a:r>
              <a:rPr lang="de-DE" sz="2800" dirty="0" err="1"/>
              <a:t>plasma</a:t>
            </a:r>
            <a:r>
              <a:rPr lang="de-DE" sz="2800" dirty="0"/>
              <a:t> </a:t>
            </a:r>
            <a:r>
              <a:rPr lang="de-DE" sz="2800" dirty="0" err="1"/>
              <a:t>background</a:t>
            </a:r>
            <a:r>
              <a:rPr lang="de-DE" sz="2800" dirty="0"/>
              <a:t> </a:t>
            </a:r>
            <a:r>
              <a:rPr lang="de-DE" sz="2800" dirty="0" err="1"/>
              <a:t>parameter</a:t>
            </a:r>
            <a:r>
              <a:rPr lang="de-DE" sz="2800" dirty="0"/>
              <a:t> and </a:t>
            </a:r>
            <a:r>
              <a:rPr lang="de-DE" sz="2800" dirty="0" err="1"/>
              <a:t>sheath</a:t>
            </a:r>
            <a:r>
              <a:rPr lang="de-DE" sz="2800" dirty="0"/>
              <a:t> </a:t>
            </a:r>
            <a:r>
              <a:rPr lang="de-DE" sz="2800" dirty="0" err="1"/>
              <a:t>characteristics</a:t>
            </a:r>
            <a:r>
              <a:rPr lang="de-DE" sz="2800" dirty="0"/>
              <a:t>, </a:t>
            </a:r>
            <a:r>
              <a:rPr lang="de-DE" sz="2800" dirty="0" err="1"/>
              <a:t>which</a:t>
            </a:r>
            <a:r>
              <a:rPr lang="de-DE" sz="2800" dirty="0"/>
              <a:t> </a:t>
            </a:r>
            <a:r>
              <a:rPr lang="de-DE" sz="2800" dirty="0" err="1"/>
              <a:t>can</a:t>
            </a:r>
            <a:r>
              <a:rPr lang="de-DE" sz="2800" dirty="0"/>
              <a:t> </a:t>
            </a:r>
            <a:r>
              <a:rPr lang="de-DE" sz="2800" dirty="0" err="1"/>
              <a:t>be</a:t>
            </a:r>
            <a:r>
              <a:rPr lang="de-DE" sz="2800" dirty="0"/>
              <a:t> </a:t>
            </a:r>
            <a:r>
              <a:rPr lang="de-DE" sz="2800" dirty="0" err="1"/>
              <a:t>used</a:t>
            </a:r>
            <a:r>
              <a:rPr lang="de-DE" sz="2800" dirty="0"/>
              <a:t> </a:t>
            </a:r>
            <a:r>
              <a:rPr lang="de-DE" sz="2800" dirty="0" err="1"/>
              <a:t>for</a:t>
            </a:r>
            <a:r>
              <a:rPr lang="de-DE" sz="2800" dirty="0"/>
              <a:t> </a:t>
            </a:r>
            <a:r>
              <a:rPr lang="de-DE" sz="2800" dirty="0" err="1"/>
              <a:t>impurity</a:t>
            </a:r>
            <a:r>
              <a:rPr lang="de-DE" sz="2800" dirty="0"/>
              <a:t> </a:t>
            </a:r>
            <a:r>
              <a:rPr lang="de-DE" sz="2800" dirty="0" err="1"/>
              <a:t>migration</a:t>
            </a:r>
            <a:r>
              <a:rPr lang="de-DE" sz="2800" dirty="0"/>
              <a:t> and PSI </a:t>
            </a:r>
            <a:r>
              <a:rPr lang="de-DE" sz="2800" dirty="0" err="1"/>
              <a:t>modelling</a:t>
            </a:r>
            <a:r>
              <a:rPr lang="de-DE" sz="2800" dirty="0"/>
              <a:t> in SP D.3.</a:t>
            </a:r>
          </a:p>
        </p:txBody>
      </p:sp>
      <p:sp>
        <p:nvSpPr>
          <p:cNvPr id="3" name="Textfeld 2">
            <a:extLst>
              <a:ext uri="{FF2B5EF4-FFF2-40B4-BE49-F238E27FC236}">
                <a16:creationId xmlns:a16="http://schemas.microsoft.com/office/drawing/2014/main" id="{6DE7C160-BFF4-9BA8-AA67-2AEFC2F99F2A}"/>
              </a:ext>
            </a:extLst>
          </p:cNvPr>
          <p:cNvSpPr txBox="1"/>
          <p:nvPr/>
        </p:nvSpPr>
        <p:spPr>
          <a:xfrm>
            <a:off x="6037242" y="5803475"/>
            <a:ext cx="6288773" cy="707886"/>
          </a:xfrm>
          <a:prstGeom prst="rect">
            <a:avLst/>
          </a:prstGeom>
          <a:noFill/>
        </p:spPr>
        <p:txBody>
          <a:bodyPr wrap="none" rtlCol="0">
            <a:spAutoFit/>
          </a:bodyPr>
          <a:lstStyle/>
          <a:p>
            <a:pPr algn="l"/>
            <a:r>
              <a:rPr lang="de-DE" sz="2000" b="1" dirty="0"/>
              <a:t>Special </a:t>
            </a:r>
            <a:r>
              <a:rPr lang="de-DE" sz="2000" b="1" dirty="0" err="1"/>
              <a:t>resources</a:t>
            </a:r>
            <a:r>
              <a:rPr lang="de-DE" sz="2000" b="1" dirty="0"/>
              <a:t>: HPC </a:t>
            </a:r>
            <a:r>
              <a:rPr lang="de-DE" sz="2000" b="1" dirty="0" err="1"/>
              <a:t>requests</a:t>
            </a:r>
            <a:endParaRPr lang="de-DE" sz="2000" b="1" dirty="0"/>
          </a:p>
          <a:p>
            <a:pPr algn="l"/>
            <a:r>
              <a:rPr lang="de-DE" sz="2000" b="1" dirty="0"/>
              <a:t>WP </a:t>
            </a:r>
            <a:r>
              <a:rPr lang="de-DE" sz="2000" b="1" dirty="0" err="1"/>
              <a:t>collaboration</a:t>
            </a:r>
            <a:r>
              <a:rPr lang="de-DE" sz="2000" b="1" dirty="0"/>
              <a:t>: WPW7X, WPTE, TSVVs, IO, ITPA </a:t>
            </a:r>
            <a:r>
              <a:rPr lang="de-DE" sz="2000" b="1" dirty="0" err="1"/>
              <a:t>DivSOL</a:t>
            </a:r>
            <a:endParaRPr lang="de-DE" sz="2000" b="1" dirty="0"/>
          </a:p>
        </p:txBody>
      </p:sp>
      <p:sp>
        <p:nvSpPr>
          <p:cNvPr id="11" name="Textfeld 10">
            <a:extLst>
              <a:ext uri="{FF2B5EF4-FFF2-40B4-BE49-F238E27FC236}">
                <a16:creationId xmlns:a16="http://schemas.microsoft.com/office/drawing/2014/main" id="{5B372F3A-D41D-0E2D-E9E5-723D619C6538}"/>
              </a:ext>
            </a:extLst>
          </p:cNvPr>
          <p:cNvSpPr txBox="1"/>
          <p:nvPr/>
        </p:nvSpPr>
        <p:spPr>
          <a:xfrm>
            <a:off x="0" y="5792601"/>
            <a:ext cx="5320239" cy="707886"/>
          </a:xfrm>
          <a:prstGeom prst="rect">
            <a:avLst/>
          </a:prstGeom>
          <a:noFill/>
        </p:spPr>
        <p:txBody>
          <a:bodyPr wrap="none" rtlCol="0">
            <a:spAutoFit/>
          </a:bodyPr>
          <a:lstStyle/>
          <a:p>
            <a:pPr algn="l"/>
            <a:r>
              <a:rPr lang="de-DE" sz="2000" b="1" dirty="0" err="1"/>
              <a:t>Involved</a:t>
            </a:r>
            <a:r>
              <a:rPr lang="de-DE" sz="2000" b="1" dirty="0"/>
              <a:t> RU: CEA, DIFFER, ENEA, FZJ, IPP.CR, VTT</a:t>
            </a:r>
          </a:p>
          <a:p>
            <a:pPr algn="l"/>
            <a:r>
              <a:rPr lang="de-DE" sz="2000" b="1" dirty="0"/>
              <a:t>Status: </a:t>
            </a:r>
            <a:r>
              <a:rPr lang="de-DE" sz="2000" b="1" dirty="0" err="1"/>
              <a:t>continuation</a:t>
            </a:r>
            <a:endParaRPr lang="de-DE" sz="2000" b="1" dirty="0"/>
          </a:p>
        </p:txBody>
      </p:sp>
    </p:spTree>
    <p:extLst>
      <p:ext uri="{BB962C8B-B14F-4D97-AF65-F5344CB8AC3E}">
        <p14:creationId xmlns:p14="http://schemas.microsoft.com/office/powerpoint/2010/main" val="27618800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25FAB6D4-D1AF-D933-25CE-6718A7464815}"/>
              </a:ext>
            </a:extLst>
          </p:cNvPr>
          <p:cNvSpPr>
            <a:spLocks noGrp="1"/>
          </p:cNvSpPr>
          <p:nvPr>
            <p:ph type="ftr" sz="quarter" idx="11"/>
          </p:nvPr>
        </p:nvSpPr>
        <p:spPr/>
        <p:txBody>
          <a:bodyPr/>
          <a:lstStyle/>
          <a:p>
            <a:r>
              <a:rPr lang="en-GB" dirty="0">
                <a:solidFill>
                  <a:prstClr val="white"/>
                </a:solidFill>
              </a:rPr>
              <a:t>Sebastijan Brezinsek| Preparation Meeting AWP 2025 | 09.10.2024 |Garching</a:t>
            </a:r>
          </a:p>
        </p:txBody>
      </p:sp>
      <p:sp>
        <p:nvSpPr>
          <p:cNvPr id="5" name="Foliennummernplatzhalter 4">
            <a:extLst>
              <a:ext uri="{FF2B5EF4-FFF2-40B4-BE49-F238E27FC236}">
                <a16:creationId xmlns:a16="http://schemas.microsoft.com/office/drawing/2014/main" id="{D44FE597-2CD2-E678-1062-81EF71111331}"/>
              </a:ext>
            </a:extLst>
          </p:cNvPr>
          <p:cNvSpPr>
            <a:spLocks noGrp="1"/>
          </p:cNvSpPr>
          <p:nvPr>
            <p:ph type="sldNum" sz="quarter" idx="12"/>
          </p:nvPr>
        </p:nvSpPr>
        <p:spPr/>
        <p:txBody>
          <a:bodyPr/>
          <a:lstStyle/>
          <a:p>
            <a:fld id="{6A6D9FA1-99C7-4910-8E32-B85D378B0060}" type="slidenum">
              <a:rPr lang="en-GB" smtClean="0">
                <a:solidFill>
                  <a:prstClr val="white"/>
                </a:solidFill>
              </a:rPr>
              <a:pPr/>
              <a:t>42</a:t>
            </a:fld>
            <a:endParaRPr lang="en-GB" dirty="0">
              <a:solidFill>
                <a:prstClr val="white"/>
              </a:solidFill>
            </a:endParaRPr>
          </a:p>
        </p:txBody>
      </p:sp>
      <p:sp>
        <p:nvSpPr>
          <p:cNvPr id="6" name="Titel 1">
            <a:extLst>
              <a:ext uri="{FF2B5EF4-FFF2-40B4-BE49-F238E27FC236}">
                <a16:creationId xmlns:a16="http://schemas.microsoft.com/office/drawing/2014/main" id="{24E5A7F7-E968-EA42-B0CE-BD0E537937E1}"/>
              </a:ext>
            </a:extLst>
          </p:cNvPr>
          <p:cNvSpPr>
            <a:spLocks noGrp="1"/>
          </p:cNvSpPr>
          <p:nvPr>
            <p:ph type="title"/>
          </p:nvPr>
        </p:nvSpPr>
        <p:spPr>
          <a:xfrm>
            <a:off x="982663" y="192088"/>
            <a:ext cx="10937488" cy="457200"/>
          </a:xfrm>
        </p:spPr>
        <p:txBody>
          <a:bodyPr/>
          <a:lstStyle/>
          <a:p>
            <a:r>
              <a:rPr lang="en-GB" dirty="0"/>
              <a:t>SPD PSI and SOL Modelling </a:t>
            </a:r>
          </a:p>
        </p:txBody>
      </p:sp>
      <p:sp>
        <p:nvSpPr>
          <p:cNvPr id="2" name="Textfeld 1">
            <a:extLst>
              <a:ext uri="{FF2B5EF4-FFF2-40B4-BE49-F238E27FC236}">
                <a16:creationId xmlns:a16="http://schemas.microsoft.com/office/drawing/2014/main" id="{5229F294-D190-0FEE-23B6-B67299BCAC2B}"/>
              </a:ext>
            </a:extLst>
          </p:cNvPr>
          <p:cNvSpPr txBox="1"/>
          <p:nvPr/>
        </p:nvSpPr>
        <p:spPr>
          <a:xfrm>
            <a:off x="360040" y="924752"/>
            <a:ext cx="11459783" cy="4431983"/>
          </a:xfrm>
          <a:prstGeom prst="rect">
            <a:avLst/>
          </a:prstGeom>
          <a:noFill/>
        </p:spPr>
        <p:txBody>
          <a:bodyPr wrap="square" rtlCol="0">
            <a:spAutoFit/>
          </a:bodyPr>
          <a:lstStyle/>
          <a:p>
            <a:pPr algn="l">
              <a:spcAft>
                <a:spcPts val="1200"/>
              </a:spcAft>
            </a:pPr>
            <a:r>
              <a:rPr lang="de-DE" sz="2800" b="1" dirty="0"/>
              <a:t>SP D.2: </a:t>
            </a:r>
            <a:r>
              <a:rPr lang="de-DE" sz="2800" b="1" dirty="0" err="1"/>
              <a:t>Production</a:t>
            </a:r>
            <a:r>
              <a:rPr lang="de-DE" sz="2800" b="1" dirty="0"/>
              <a:t> </a:t>
            </a:r>
            <a:r>
              <a:rPr lang="de-DE" sz="2800" b="1" dirty="0" err="1"/>
              <a:t>of</a:t>
            </a:r>
            <a:r>
              <a:rPr lang="de-DE" sz="2800" b="1" dirty="0"/>
              <a:t> </a:t>
            </a:r>
            <a:r>
              <a:rPr lang="de-DE" sz="2800" b="1" dirty="0" err="1"/>
              <a:t>atomic</a:t>
            </a:r>
            <a:r>
              <a:rPr lang="de-DE" sz="2800" b="1" dirty="0"/>
              <a:t>/</a:t>
            </a:r>
            <a:r>
              <a:rPr lang="de-DE" sz="2800" b="1" dirty="0" err="1"/>
              <a:t>molecular</a:t>
            </a:r>
            <a:r>
              <a:rPr lang="de-DE" sz="2800" b="1" dirty="0"/>
              <a:t> and </a:t>
            </a:r>
            <a:r>
              <a:rPr lang="de-DE" sz="2800" b="1" dirty="0" err="1"/>
              <a:t>surface</a:t>
            </a:r>
            <a:r>
              <a:rPr lang="de-DE" sz="2800" b="1" dirty="0"/>
              <a:t> </a:t>
            </a:r>
            <a:r>
              <a:rPr lang="de-DE" sz="2800" b="1" dirty="0" err="1"/>
              <a:t>data</a:t>
            </a:r>
            <a:endParaRPr lang="de-DE" sz="2800" b="1" dirty="0"/>
          </a:p>
          <a:p>
            <a:pPr algn="l">
              <a:spcAft>
                <a:spcPts val="1200"/>
              </a:spcAft>
            </a:pPr>
            <a:r>
              <a:rPr lang="de-DE" sz="2800" b="1" dirty="0"/>
              <a:t>Scientific question:  </a:t>
            </a:r>
            <a:r>
              <a:rPr lang="de-DE" sz="2800" dirty="0"/>
              <a:t>Ionisation, </a:t>
            </a:r>
            <a:r>
              <a:rPr lang="de-DE" sz="2800" dirty="0" err="1"/>
              <a:t>dissociation</a:t>
            </a:r>
            <a:r>
              <a:rPr lang="de-DE" sz="2800" dirty="0"/>
              <a:t>, </a:t>
            </a:r>
            <a:r>
              <a:rPr lang="de-DE" sz="2800" dirty="0" err="1"/>
              <a:t>recombination</a:t>
            </a:r>
            <a:r>
              <a:rPr lang="de-DE" sz="2800" dirty="0"/>
              <a:t> </a:t>
            </a:r>
            <a:r>
              <a:rPr lang="de-DE" sz="2800" dirty="0" err="1"/>
              <a:t>data</a:t>
            </a:r>
            <a:r>
              <a:rPr lang="de-DE" sz="2800" dirty="0"/>
              <a:t> </a:t>
            </a:r>
            <a:r>
              <a:rPr lang="de-DE" sz="2800" dirty="0" err="1"/>
              <a:t>are</a:t>
            </a:r>
            <a:r>
              <a:rPr lang="de-DE" sz="2800" dirty="0"/>
              <a:t> </a:t>
            </a:r>
            <a:r>
              <a:rPr lang="de-DE" sz="2800" dirty="0" err="1"/>
              <a:t>needed</a:t>
            </a:r>
            <a:r>
              <a:rPr lang="de-DE" sz="2800" dirty="0"/>
              <a:t> </a:t>
            </a:r>
            <a:r>
              <a:rPr lang="de-DE" sz="2800" dirty="0" err="1"/>
              <a:t>for</a:t>
            </a:r>
            <a:r>
              <a:rPr lang="de-DE" sz="2800" dirty="0"/>
              <a:t> </a:t>
            </a:r>
            <a:r>
              <a:rPr lang="de-DE" sz="2800" dirty="0" err="1"/>
              <a:t>impurity</a:t>
            </a:r>
            <a:r>
              <a:rPr lang="de-DE" sz="2800" dirty="0"/>
              <a:t> </a:t>
            </a:r>
            <a:r>
              <a:rPr lang="de-DE" sz="2800" dirty="0" err="1"/>
              <a:t>migration</a:t>
            </a:r>
            <a:r>
              <a:rPr lang="de-DE" sz="2800" dirty="0"/>
              <a:t> </a:t>
            </a:r>
            <a:r>
              <a:rPr lang="de-DE" sz="2800" dirty="0" err="1"/>
              <a:t>modelling</a:t>
            </a:r>
            <a:r>
              <a:rPr lang="de-DE" sz="2800" dirty="0"/>
              <a:t>. Erosion </a:t>
            </a:r>
            <a:r>
              <a:rPr lang="de-DE" sz="2800" dirty="0" err="1"/>
              <a:t>yields</a:t>
            </a:r>
            <a:r>
              <a:rPr lang="de-DE" sz="2800" dirty="0"/>
              <a:t> and </a:t>
            </a:r>
            <a:r>
              <a:rPr lang="de-DE" sz="2800" dirty="0" err="1"/>
              <a:t>reflection</a:t>
            </a:r>
            <a:r>
              <a:rPr lang="de-DE" sz="2800" dirty="0"/>
              <a:t> </a:t>
            </a:r>
            <a:r>
              <a:rPr lang="de-DE" sz="2800" dirty="0" err="1"/>
              <a:t>coefficients</a:t>
            </a:r>
            <a:r>
              <a:rPr lang="de-DE" sz="2800" dirty="0"/>
              <a:t> </a:t>
            </a:r>
            <a:r>
              <a:rPr lang="de-DE" sz="2800" dirty="0" err="1"/>
              <a:t>are</a:t>
            </a:r>
            <a:r>
              <a:rPr lang="de-DE" sz="2800" dirty="0"/>
              <a:t> </a:t>
            </a:r>
            <a:r>
              <a:rPr lang="de-DE" sz="2800" dirty="0" err="1"/>
              <a:t>needed</a:t>
            </a:r>
            <a:r>
              <a:rPr lang="de-DE" sz="2800" dirty="0"/>
              <a:t> </a:t>
            </a:r>
            <a:r>
              <a:rPr lang="de-DE" sz="2800" dirty="0" err="1"/>
              <a:t>for</a:t>
            </a:r>
            <a:r>
              <a:rPr lang="de-DE" sz="2800" dirty="0"/>
              <a:t> PSI </a:t>
            </a:r>
            <a:r>
              <a:rPr lang="de-DE" sz="2800" dirty="0" err="1"/>
              <a:t>modelling</a:t>
            </a:r>
            <a:r>
              <a:rPr lang="de-DE" sz="2800" dirty="0"/>
              <a:t>. </a:t>
            </a:r>
          </a:p>
          <a:p>
            <a:pPr algn="l">
              <a:spcAft>
                <a:spcPts val="1200"/>
              </a:spcAft>
            </a:pPr>
            <a:r>
              <a:rPr lang="de-DE" sz="2800" b="1" dirty="0" err="1"/>
              <a:t>What</a:t>
            </a:r>
            <a:r>
              <a:rPr lang="de-DE" sz="2800" b="1" dirty="0"/>
              <a:t> </a:t>
            </a:r>
            <a:r>
              <a:rPr lang="de-DE" sz="2800" b="1" dirty="0" err="1"/>
              <a:t>shall</a:t>
            </a:r>
            <a:r>
              <a:rPr lang="de-DE" sz="2800" b="1" dirty="0"/>
              <a:t> </a:t>
            </a:r>
            <a:r>
              <a:rPr lang="de-DE" sz="2800" b="1" dirty="0" err="1"/>
              <a:t>be</a:t>
            </a:r>
            <a:r>
              <a:rPr lang="de-DE" sz="2800" b="1" dirty="0"/>
              <a:t> </a:t>
            </a:r>
            <a:r>
              <a:rPr lang="de-DE" sz="2800" b="1" dirty="0" err="1"/>
              <a:t>done</a:t>
            </a:r>
            <a:r>
              <a:rPr lang="de-DE" sz="2800" b="1" dirty="0"/>
              <a:t>: </a:t>
            </a:r>
            <a:r>
              <a:rPr lang="de-DE" sz="2800" dirty="0"/>
              <a:t>Focus on </a:t>
            </a:r>
            <a:r>
              <a:rPr lang="de-DE" sz="2800" dirty="0" err="1"/>
              <a:t>the</a:t>
            </a:r>
            <a:r>
              <a:rPr lang="de-DE" sz="2800" dirty="0"/>
              <a:t> </a:t>
            </a:r>
            <a:r>
              <a:rPr lang="de-DE" sz="2800" dirty="0" err="1"/>
              <a:t>production</a:t>
            </a:r>
            <a:r>
              <a:rPr lang="de-DE" sz="2800" dirty="0"/>
              <a:t> (MD, </a:t>
            </a:r>
            <a:r>
              <a:rPr lang="de-DE" sz="2800" dirty="0" err="1"/>
              <a:t>SDTrimSP</a:t>
            </a:r>
            <a:r>
              <a:rPr lang="de-DE" sz="2800" dirty="0"/>
              <a:t>) </a:t>
            </a:r>
            <a:r>
              <a:rPr lang="de-DE" sz="2800" dirty="0" err="1"/>
              <a:t>of</a:t>
            </a:r>
            <a:r>
              <a:rPr lang="de-DE" sz="2800" dirty="0"/>
              <a:t> </a:t>
            </a:r>
            <a:r>
              <a:rPr lang="de-DE" sz="2800" dirty="0" err="1"/>
              <a:t>erosion</a:t>
            </a:r>
            <a:r>
              <a:rPr lang="de-DE" sz="2800" dirty="0"/>
              <a:t> and </a:t>
            </a:r>
            <a:r>
              <a:rPr lang="de-DE" sz="2800" dirty="0" err="1"/>
              <a:t>reflection</a:t>
            </a:r>
            <a:r>
              <a:rPr lang="de-DE" sz="2800" dirty="0"/>
              <a:t> </a:t>
            </a:r>
            <a:r>
              <a:rPr lang="de-DE" sz="2800" dirty="0" err="1"/>
              <a:t>data</a:t>
            </a:r>
            <a:r>
              <a:rPr lang="de-DE" sz="2800" dirty="0"/>
              <a:t> </a:t>
            </a:r>
            <a:r>
              <a:rPr lang="de-DE" sz="2800" dirty="0" err="1"/>
              <a:t>for</a:t>
            </a:r>
            <a:r>
              <a:rPr lang="de-DE" sz="2800" dirty="0"/>
              <a:t> W-B-O-H(D,T) </a:t>
            </a:r>
            <a:r>
              <a:rPr lang="de-DE" sz="2800" dirty="0" err="1"/>
              <a:t>surfaces</a:t>
            </a:r>
            <a:r>
              <a:rPr lang="de-DE" sz="2800" dirty="0"/>
              <a:t> </a:t>
            </a:r>
            <a:r>
              <a:rPr lang="de-DE" sz="2800" dirty="0" err="1"/>
              <a:t>for</a:t>
            </a:r>
            <a:r>
              <a:rPr lang="de-DE" sz="2800" dirty="0"/>
              <a:t> </a:t>
            </a:r>
            <a:r>
              <a:rPr lang="de-DE" sz="2800" dirty="0" err="1"/>
              <a:t>varous</a:t>
            </a:r>
            <a:r>
              <a:rPr lang="de-DE" sz="2800" dirty="0"/>
              <a:t> </a:t>
            </a:r>
            <a:r>
              <a:rPr lang="de-DE" sz="2800" dirty="0" err="1"/>
              <a:t>projectiles</a:t>
            </a:r>
            <a:r>
              <a:rPr lang="de-DE" sz="2800" dirty="0"/>
              <a:t> (</a:t>
            </a:r>
            <a:r>
              <a:rPr lang="de-DE" sz="2800" dirty="0" err="1"/>
              <a:t>fuel</a:t>
            </a:r>
            <a:r>
              <a:rPr lang="de-DE" sz="2800" dirty="0"/>
              <a:t>, </a:t>
            </a:r>
            <a:r>
              <a:rPr lang="de-DE" sz="2800" dirty="0" err="1"/>
              <a:t>seeding</a:t>
            </a:r>
            <a:r>
              <a:rPr lang="de-DE" sz="2800" dirty="0"/>
              <a:t> </a:t>
            </a:r>
            <a:r>
              <a:rPr lang="de-DE" sz="2800" dirty="0" err="1"/>
              <a:t>species</a:t>
            </a:r>
            <a:r>
              <a:rPr lang="de-DE" sz="2800" dirty="0"/>
              <a:t>, …). Development </a:t>
            </a:r>
            <a:r>
              <a:rPr lang="de-DE" sz="2800" dirty="0" err="1"/>
              <a:t>of</a:t>
            </a:r>
            <a:r>
              <a:rPr lang="de-DE" sz="2800" dirty="0"/>
              <a:t> </a:t>
            </a:r>
            <a:r>
              <a:rPr lang="de-DE" sz="2800" dirty="0" err="1"/>
              <a:t>missing</a:t>
            </a:r>
            <a:r>
              <a:rPr lang="de-DE" sz="2800" dirty="0"/>
              <a:t> </a:t>
            </a:r>
            <a:r>
              <a:rPr lang="de-DE" sz="2800" dirty="0" err="1"/>
              <a:t>interaction</a:t>
            </a:r>
            <a:r>
              <a:rPr lang="de-DE" sz="2800" dirty="0"/>
              <a:t> </a:t>
            </a:r>
            <a:r>
              <a:rPr lang="de-DE" sz="2800" dirty="0" err="1"/>
              <a:t>potentials</a:t>
            </a:r>
            <a:r>
              <a:rPr lang="de-DE" sz="2800" dirty="0"/>
              <a:t>.</a:t>
            </a:r>
          </a:p>
          <a:p>
            <a:pPr algn="l">
              <a:spcAft>
                <a:spcPts val="1200"/>
              </a:spcAft>
            </a:pPr>
            <a:r>
              <a:rPr lang="de-DE" sz="2800" b="1" dirty="0"/>
              <a:t>Main Goals: </a:t>
            </a:r>
            <a:r>
              <a:rPr lang="de-DE" sz="2800" dirty="0" err="1"/>
              <a:t>Provide</a:t>
            </a:r>
            <a:r>
              <a:rPr lang="de-DE" sz="2800" dirty="0"/>
              <a:t> </a:t>
            </a:r>
            <a:r>
              <a:rPr lang="de-DE" sz="2800" dirty="0" err="1"/>
              <a:t>erosion</a:t>
            </a:r>
            <a:r>
              <a:rPr lang="de-DE" sz="2800" dirty="0"/>
              <a:t> </a:t>
            </a:r>
            <a:r>
              <a:rPr lang="de-DE" sz="2800" dirty="0" err="1"/>
              <a:t>yields</a:t>
            </a:r>
            <a:r>
              <a:rPr lang="de-DE" sz="2800" dirty="0"/>
              <a:t> and </a:t>
            </a:r>
            <a:r>
              <a:rPr lang="de-DE" sz="2800" dirty="0" err="1"/>
              <a:t>reflection</a:t>
            </a:r>
            <a:r>
              <a:rPr lang="de-DE" sz="2800" dirty="0"/>
              <a:t> </a:t>
            </a:r>
            <a:r>
              <a:rPr lang="de-DE" sz="2800" dirty="0" err="1"/>
              <a:t>data</a:t>
            </a:r>
            <a:r>
              <a:rPr lang="de-DE" sz="2800" dirty="0"/>
              <a:t> in </a:t>
            </a:r>
            <a:r>
              <a:rPr lang="de-DE" sz="2800" dirty="0" err="1"/>
              <a:t>dependence</a:t>
            </a:r>
            <a:r>
              <a:rPr lang="de-DE" sz="2800" dirty="0"/>
              <a:t> on </a:t>
            </a:r>
            <a:r>
              <a:rPr lang="de-DE" sz="2800" dirty="0" err="1"/>
              <a:t>impact</a:t>
            </a:r>
            <a:r>
              <a:rPr lang="de-DE" sz="2800" dirty="0"/>
              <a:t> </a:t>
            </a:r>
            <a:r>
              <a:rPr lang="de-DE" sz="2800" dirty="0" err="1"/>
              <a:t>energy</a:t>
            </a:r>
            <a:r>
              <a:rPr lang="de-DE" sz="2800" dirty="0"/>
              <a:t> and angle.</a:t>
            </a:r>
          </a:p>
        </p:txBody>
      </p:sp>
      <p:sp>
        <p:nvSpPr>
          <p:cNvPr id="3" name="Textfeld 2">
            <a:extLst>
              <a:ext uri="{FF2B5EF4-FFF2-40B4-BE49-F238E27FC236}">
                <a16:creationId xmlns:a16="http://schemas.microsoft.com/office/drawing/2014/main" id="{6DE7C160-BFF4-9BA8-AA67-2AEFC2F99F2A}"/>
              </a:ext>
            </a:extLst>
          </p:cNvPr>
          <p:cNvSpPr txBox="1"/>
          <p:nvPr/>
        </p:nvSpPr>
        <p:spPr>
          <a:xfrm>
            <a:off x="6037242" y="5803475"/>
            <a:ext cx="3641190" cy="707886"/>
          </a:xfrm>
          <a:prstGeom prst="rect">
            <a:avLst/>
          </a:prstGeom>
          <a:noFill/>
        </p:spPr>
        <p:txBody>
          <a:bodyPr wrap="none" rtlCol="0">
            <a:spAutoFit/>
          </a:bodyPr>
          <a:lstStyle/>
          <a:p>
            <a:pPr algn="l"/>
            <a:r>
              <a:rPr lang="de-DE" sz="2000" b="1" dirty="0"/>
              <a:t>Special </a:t>
            </a:r>
            <a:r>
              <a:rPr lang="de-DE" sz="2000" b="1" dirty="0" err="1"/>
              <a:t>resources</a:t>
            </a:r>
            <a:r>
              <a:rPr lang="de-DE" sz="2000" b="1" dirty="0"/>
              <a:t>: HPC </a:t>
            </a:r>
            <a:r>
              <a:rPr lang="de-DE" sz="2000" b="1" dirty="0" err="1"/>
              <a:t>requests</a:t>
            </a:r>
            <a:endParaRPr lang="de-DE" sz="2000" b="1" dirty="0"/>
          </a:p>
          <a:p>
            <a:pPr algn="l"/>
            <a:r>
              <a:rPr lang="de-DE" sz="2000" b="1" dirty="0"/>
              <a:t>WP </a:t>
            </a:r>
            <a:r>
              <a:rPr lang="de-DE" sz="2000" b="1" dirty="0" err="1"/>
              <a:t>collaboration</a:t>
            </a:r>
            <a:r>
              <a:rPr lang="de-DE" sz="2000" b="1" dirty="0"/>
              <a:t>: WPTE, TSVVs</a:t>
            </a:r>
          </a:p>
        </p:txBody>
      </p:sp>
      <p:sp>
        <p:nvSpPr>
          <p:cNvPr id="11" name="Textfeld 10">
            <a:extLst>
              <a:ext uri="{FF2B5EF4-FFF2-40B4-BE49-F238E27FC236}">
                <a16:creationId xmlns:a16="http://schemas.microsoft.com/office/drawing/2014/main" id="{5B372F3A-D41D-0E2D-E9E5-723D619C6538}"/>
              </a:ext>
            </a:extLst>
          </p:cNvPr>
          <p:cNvSpPr txBox="1"/>
          <p:nvPr/>
        </p:nvSpPr>
        <p:spPr>
          <a:xfrm>
            <a:off x="0" y="5792601"/>
            <a:ext cx="4233723" cy="707886"/>
          </a:xfrm>
          <a:prstGeom prst="rect">
            <a:avLst/>
          </a:prstGeom>
          <a:noFill/>
        </p:spPr>
        <p:txBody>
          <a:bodyPr wrap="none" rtlCol="0">
            <a:spAutoFit/>
          </a:bodyPr>
          <a:lstStyle/>
          <a:p>
            <a:pPr algn="l"/>
            <a:r>
              <a:rPr lang="de-DE" sz="2000" b="1" dirty="0" err="1"/>
              <a:t>Involved</a:t>
            </a:r>
            <a:r>
              <a:rPr lang="de-DE" sz="2000" b="1" dirty="0"/>
              <a:t> RU:</a:t>
            </a:r>
            <a:r>
              <a:rPr lang="de-DE" sz="2000" b="1" dirty="0">
                <a:solidFill>
                  <a:srgbClr val="FF0000"/>
                </a:solidFill>
              </a:rPr>
              <a:t> CEA</a:t>
            </a:r>
            <a:r>
              <a:rPr lang="de-DE" sz="2000" b="1" dirty="0"/>
              <a:t>, ÖAW, VR, VTT, MPG</a:t>
            </a:r>
          </a:p>
          <a:p>
            <a:pPr algn="l"/>
            <a:r>
              <a:rPr lang="de-DE" sz="2000" b="1" dirty="0"/>
              <a:t>Status: </a:t>
            </a:r>
            <a:r>
              <a:rPr lang="de-DE" sz="2000" b="1" dirty="0" err="1"/>
              <a:t>continuation</a:t>
            </a:r>
            <a:endParaRPr lang="de-DE" sz="2000" b="1" dirty="0"/>
          </a:p>
        </p:txBody>
      </p:sp>
    </p:spTree>
    <p:extLst>
      <p:ext uri="{BB962C8B-B14F-4D97-AF65-F5344CB8AC3E}">
        <p14:creationId xmlns:p14="http://schemas.microsoft.com/office/powerpoint/2010/main" val="17529693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25FAB6D4-D1AF-D933-25CE-6718A7464815}"/>
              </a:ext>
            </a:extLst>
          </p:cNvPr>
          <p:cNvSpPr>
            <a:spLocks noGrp="1"/>
          </p:cNvSpPr>
          <p:nvPr>
            <p:ph type="ftr" sz="quarter" idx="11"/>
          </p:nvPr>
        </p:nvSpPr>
        <p:spPr/>
        <p:txBody>
          <a:bodyPr/>
          <a:lstStyle/>
          <a:p>
            <a:r>
              <a:rPr lang="en-GB" dirty="0">
                <a:solidFill>
                  <a:prstClr val="white"/>
                </a:solidFill>
              </a:rPr>
              <a:t>Sebastijan Brezinsek| Preparation Meeting AWP 2025 | 09.10.2024 |Garching</a:t>
            </a:r>
          </a:p>
        </p:txBody>
      </p:sp>
      <p:sp>
        <p:nvSpPr>
          <p:cNvPr id="5" name="Foliennummernplatzhalter 4">
            <a:extLst>
              <a:ext uri="{FF2B5EF4-FFF2-40B4-BE49-F238E27FC236}">
                <a16:creationId xmlns:a16="http://schemas.microsoft.com/office/drawing/2014/main" id="{D44FE597-2CD2-E678-1062-81EF71111331}"/>
              </a:ext>
            </a:extLst>
          </p:cNvPr>
          <p:cNvSpPr>
            <a:spLocks noGrp="1"/>
          </p:cNvSpPr>
          <p:nvPr>
            <p:ph type="sldNum" sz="quarter" idx="12"/>
          </p:nvPr>
        </p:nvSpPr>
        <p:spPr/>
        <p:txBody>
          <a:bodyPr/>
          <a:lstStyle/>
          <a:p>
            <a:fld id="{6A6D9FA1-99C7-4910-8E32-B85D378B0060}" type="slidenum">
              <a:rPr lang="en-GB" smtClean="0">
                <a:solidFill>
                  <a:prstClr val="white"/>
                </a:solidFill>
              </a:rPr>
              <a:pPr/>
              <a:t>43</a:t>
            </a:fld>
            <a:endParaRPr lang="en-GB" dirty="0">
              <a:solidFill>
                <a:prstClr val="white"/>
              </a:solidFill>
            </a:endParaRPr>
          </a:p>
        </p:txBody>
      </p:sp>
      <p:sp>
        <p:nvSpPr>
          <p:cNvPr id="6" name="Titel 1">
            <a:extLst>
              <a:ext uri="{FF2B5EF4-FFF2-40B4-BE49-F238E27FC236}">
                <a16:creationId xmlns:a16="http://schemas.microsoft.com/office/drawing/2014/main" id="{24E5A7F7-E968-EA42-B0CE-BD0E537937E1}"/>
              </a:ext>
            </a:extLst>
          </p:cNvPr>
          <p:cNvSpPr>
            <a:spLocks noGrp="1"/>
          </p:cNvSpPr>
          <p:nvPr>
            <p:ph type="title"/>
          </p:nvPr>
        </p:nvSpPr>
        <p:spPr>
          <a:xfrm>
            <a:off x="982663" y="192088"/>
            <a:ext cx="10937488" cy="457200"/>
          </a:xfrm>
        </p:spPr>
        <p:txBody>
          <a:bodyPr/>
          <a:lstStyle/>
          <a:p>
            <a:r>
              <a:rPr lang="en-GB" dirty="0"/>
              <a:t>SPD PSI and SOL Modelling </a:t>
            </a:r>
          </a:p>
        </p:txBody>
      </p:sp>
      <p:sp>
        <p:nvSpPr>
          <p:cNvPr id="2" name="Textfeld 1">
            <a:extLst>
              <a:ext uri="{FF2B5EF4-FFF2-40B4-BE49-F238E27FC236}">
                <a16:creationId xmlns:a16="http://schemas.microsoft.com/office/drawing/2014/main" id="{5229F294-D190-0FEE-23B6-B67299BCAC2B}"/>
              </a:ext>
            </a:extLst>
          </p:cNvPr>
          <p:cNvSpPr txBox="1"/>
          <p:nvPr/>
        </p:nvSpPr>
        <p:spPr>
          <a:xfrm>
            <a:off x="360040" y="600301"/>
            <a:ext cx="11831960" cy="5293757"/>
          </a:xfrm>
          <a:prstGeom prst="rect">
            <a:avLst/>
          </a:prstGeom>
          <a:noFill/>
        </p:spPr>
        <p:txBody>
          <a:bodyPr wrap="square" rtlCol="0">
            <a:spAutoFit/>
          </a:bodyPr>
          <a:lstStyle/>
          <a:p>
            <a:pPr algn="l">
              <a:spcAft>
                <a:spcPts val="1200"/>
              </a:spcAft>
            </a:pPr>
            <a:r>
              <a:rPr lang="de-DE" sz="2800" b="1" dirty="0"/>
              <a:t>SP D.3: </a:t>
            </a:r>
            <a:r>
              <a:rPr lang="de-DE" sz="2800" b="1" dirty="0" err="1"/>
              <a:t>Impurity</a:t>
            </a:r>
            <a:r>
              <a:rPr lang="de-DE" sz="2800" b="1" dirty="0"/>
              <a:t> </a:t>
            </a:r>
            <a:r>
              <a:rPr lang="de-DE" sz="2800" b="1" dirty="0" err="1"/>
              <a:t>migration</a:t>
            </a:r>
            <a:r>
              <a:rPr lang="de-DE" sz="2800" b="1" dirty="0"/>
              <a:t> </a:t>
            </a:r>
            <a:r>
              <a:rPr lang="de-DE" sz="2800" b="1" dirty="0" err="1"/>
              <a:t>modelling</a:t>
            </a:r>
            <a:endParaRPr lang="de-DE" sz="2800" b="1" dirty="0"/>
          </a:p>
          <a:p>
            <a:pPr algn="l">
              <a:spcAft>
                <a:spcPts val="1200"/>
              </a:spcAft>
            </a:pPr>
            <a:r>
              <a:rPr lang="de-DE" sz="2800" b="1" dirty="0"/>
              <a:t>Scientific question:  </a:t>
            </a:r>
            <a:r>
              <a:rPr lang="de-DE" sz="2800" dirty="0"/>
              <a:t>Erosion and </a:t>
            </a:r>
            <a:r>
              <a:rPr lang="de-DE" sz="2800" dirty="0" err="1"/>
              <a:t>redeposition</a:t>
            </a:r>
            <a:r>
              <a:rPr lang="de-DE" sz="2800" dirty="0"/>
              <a:t> </a:t>
            </a:r>
            <a:r>
              <a:rPr lang="de-DE" sz="2800" dirty="0" err="1"/>
              <a:t>is</a:t>
            </a:r>
            <a:r>
              <a:rPr lang="de-DE" sz="2800" dirty="0"/>
              <a:t> </a:t>
            </a:r>
            <a:r>
              <a:rPr lang="de-DE" sz="2800" dirty="0" err="1"/>
              <a:t>critical</a:t>
            </a:r>
            <a:r>
              <a:rPr lang="de-DE" sz="2800" dirty="0"/>
              <a:t> </a:t>
            </a:r>
            <a:r>
              <a:rPr lang="de-DE" sz="2800" dirty="0" err="1"/>
              <a:t>issue</a:t>
            </a:r>
            <a:r>
              <a:rPr lang="de-DE" sz="2800" dirty="0"/>
              <a:t> in </a:t>
            </a:r>
            <a:r>
              <a:rPr lang="de-DE" sz="2800" dirty="0" err="1"/>
              <a:t>fusion</a:t>
            </a:r>
            <a:r>
              <a:rPr lang="de-DE" sz="2800" dirty="0"/>
              <a:t> </a:t>
            </a:r>
            <a:r>
              <a:rPr lang="de-DE" sz="2800" dirty="0" err="1"/>
              <a:t>devices</a:t>
            </a:r>
            <a:r>
              <a:rPr lang="de-DE" sz="2800" dirty="0"/>
              <a:t>. Life time </a:t>
            </a:r>
            <a:r>
              <a:rPr lang="de-DE" sz="2800" dirty="0" err="1"/>
              <a:t>of</a:t>
            </a:r>
            <a:r>
              <a:rPr lang="de-DE" sz="2800" dirty="0"/>
              <a:t> wall </a:t>
            </a:r>
            <a:r>
              <a:rPr lang="de-DE" sz="2800" dirty="0" err="1"/>
              <a:t>components</a:t>
            </a:r>
            <a:r>
              <a:rPr lang="de-DE" sz="2800" dirty="0"/>
              <a:t>, possible </a:t>
            </a:r>
            <a:r>
              <a:rPr lang="de-DE" sz="2800" dirty="0" err="1"/>
              <a:t>dust</a:t>
            </a:r>
            <a:r>
              <a:rPr lang="de-DE" sz="2800" dirty="0"/>
              <a:t> </a:t>
            </a:r>
            <a:r>
              <a:rPr lang="de-DE" sz="2800" dirty="0" err="1"/>
              <a:t>sources</a:t>
            </a:r>
            <a:r>
              <a:rPr lang="de-DE" sz="2800" dirty="0"/>
              <a:t> </a:t>
            </a:r>
            <a:r>
              <a:rPr lang="de-DE" sz="2800" dirty="0" err="1"/>
              <a:t>from</a:t>
            </a:r>
            <a:r>
              <a:rPr lang="de-DE" sz="2800" dirty="0"/>
              <a:t> </a:t>
            </a:r>
            <a:r>
              <a:rPr lang="de-DE" sz="2800" dirty="0" err="1"/>
              <a:t>deposited</a:t>
            </a:r>
            <a:r>
              <a:rPr lang="de-DE" sz="2800" dirty="0"/>
              <a:t> </a:t>
            </a:r>
            <a:r>
              <a:rPr lang="de-DE" sz="2800" dirty="0" err="1"/>
              <a:t>layers</a:t>
            </a:r>
            <a:r>
              <a:rPr lang="de-DE" sz="2800" dirty="0"/>
              <a:t>, </a:t>
            </a:r>
            <a:r>
              <a:rPr lang="de-DE" sz="2800" dirty="0" err="1"/>
              <a:t>main</a:t>
            </a:r>
            <a:r>
              <a:rPr lang="de-DE" sz="2800" dirty="0"/>
              <a:t> </a:t>
            </a:r>
            <a:r>
              <a:rPr lang="de-DE" sz="2800" dirty="0" err="1"/>
              <a:t>plasma</a:t>
            </a:r>
            <a:r>
              <a:rPr lang="de-DE" sz="2800" dirty="0"/>
              <a:t> </a:t>
            </a:r>
            <a:r>
              <a:rPr lang="de-DE" sz="2800" dirty="0" err="1"/>
              <a:t>impurity</a:t>
            </a:r>
            <a:r>
              <a:rPr lang="de-DE" sz="2800" dirty="0"/>
              <a:t> </a:t>
            </a:r>
            <a:r>
              <a:rPr lang="de-DE" sz="2800" dirty="0" err="1"/>
              <a:t>content</a:t>
            </a:r>
            <a:r>
              <a:rPr lang="de-DE" sz="2800" dirty="0"/>
              <a:t>.</a:t>
            </a:r>
          </a:p>
          <a:p>
            <a:pPr algn="l">
              <a:spcAft>
                <a:spcPts val="1200"/>
              </a:spcAft>
            </a:pPr>
            <a:r>
              <a:rPr lang="de-DE" sz="2800" b="1" dirty="0" err="1"/>
              <a:t>What</a:t>
            </a:r>
            <a:r>
              <a:rPr lang="de-DE" sz="2800" b="1" dirty="0"/>
              <a:t> </a:t>
            </a:r>
            <a:r>
              <a:rPr lang="de-DE" sz="2800" b="1" dirty="0" err="1"/>
              <a:t>shall</a:t>
            </a:r>
            <a:r>
              <a:rPr lang="de-DE" sz="2800" b="1" dirty="0"/>
              <a:t> </a:t>
            </a:r>
            <a:r>
              <a:rPr lang="de-DE" sz="2800" b="1" dirty="0" err="1"/>
              <a:t>be</a:t>
            </a:r>
            <a:r>
              <a:rPr lang="de-DE" sz="2800" b="1" dirty="0"/>
              <a:t> </a:t>
            </a:r>
            <a:r>
              <a:rPr lang="de-DE" sz="2800" b="1" dirty="0" err="1"/>
              <a:t>done</a:t>
            </a:r>
            <a:r>
              <a:rPr lang="de-DE" sz="2800" b="1" dirty="0"/>
              <a:t>: </a:t>
            </a:r>
            <a:r>
              <a:rPr lang="de-DE" sz="2800" dirty="0"/>
              <a:t>Modelling (ERO2.0, </a:t>
            </a:r>
            <a:r>
              <a:rPr lang="de-DE" sz="2800" dirty="0" err="1"/>
              <a:t>WallDYN</a:t>
            </a:r>
            <a:r>
              <a:rPr lang="de-DE" sz="2800" dirty="0"/>
              <a:t>) </a:t>
            </a:r>
            <a:r>
              <a:rPr lang="de-DE" sz="2800" dirty="0" err="1"/>
              <a:t>of</a:t>
            </a:r>
            <a:r>
              <a:rPr lang="de-DE" sz="2800" dirty="0"/>
              <a:t> </a:t>
            </a:r>
            <a:r>
              <a:rPr lang="de-DE" sz="2800" dirty="0" err="1"/>
              <a:t>impurity</a:t>
            </a:r>
            <a:r>
              <a:rPr lang="de-DE" sz="2800" dirty="0"/>
              <a:t> </a:t>
            </a:r>
            <a:r>
              <a:rPr lang="de-DE" sz="2800" dirty="0" err="1"/>
              <a:t>transport</a:t>
            </a:r>
            <a:r>
              <a:rPr lang="de-DE" sz="2800" dirty="0"/>
              <a:t>, </a:t>
            </a:r>
            <a:r>
              <a:rPr lang="de-DE" sz="2800" dirty="0" err="1"/>
              <a:t>erosion</a:t>
            </a:r>
            <a:r>
              <a:rPr lang="de-DE" sz="2800" dirty="0"/>
              <a:t> and </a:t>
            </a:r>
            <a:r>
              <a:rPr lang="de-DE" sz="2800" dirty="0" err="1"/>
              <a:t>deposition</a:t>
            </a:r>
            <a:r>
              <a:rPr lang="de-DE" sz="2800" dirty="0"/>
              <a:t> </a:t>
            </a:r>
            <a:r>
              <a:rPr lang="de-DE" sz="2800" dirty="0" err="1"/>
              <a:t>characerestics</a:t>
            </a:r>
            <a:r>
              <a:rPr lang="de-DE" sz="2800" dirty="0"/>
              <a:t> in </a:t>
            </a:r>
            <a:r>
              <a:rPr lang="de-DE" sz="2800" dirty="0" err="1"/>
              <a:t>comparison</a:t>
            </a:r>
            <a:r>
              <a:rPr lang="de-DE" sz="2800" dirty="0"/>
              <a:t> </a:t>
            </a:r>
            <a:r>
              <a:rPr lang="de-DE" sz="2800" dirty="0" err="1"/>
              <a:t>to</a:t>
            </a:r>
            <a:r>
              <a:rPr lang="de-DE" sz="2800" dirty="0"/>
              <a:t> </a:t>
            </a:r>
            <a:r>
              <a:rPr lang="de-DE" sz="2800" dirty="0" err="1"/>
              <a:t>experiments</a:t>
            </a:r>
            <a:r>
              <a:rPr lang="de-DE" sz="2800" dirty="0"/>
              <a:t> (</a:t>
            </a:r>
            <a:r>
              <a:rPr lang="de-DE" sz="2800" dirty="0" err="1"/>
              <a:t>spectroscopy</a:t>
            </a:r>
            <a:r>
              <a:rPr lang="de-DE" sz="2800" dirty="0"/>
              <a:t> and post-mortem </a:t>
            </a:r>
            <a:r>
              <a:rPr lang="de-DE" sz="2800" dirty="0" err="1"/>
              <a:t>data</a:t>
            </a:r>
            <a:r>
              <a:rPr lang="de-DE" sz="2800" dirty="0"/>
              <a:t> </a:t>
            </a:r>
            <a:r>
              <a:rPr lang="de-DE" sz="2800" dirty="0" err="1"/>
              <a:t>from</a:t>
            </a:r>
            <a:r>
              <a:rPr lang="de-DE" sz="2800" dirty="0"/>
              <a:t> </a:t>
            </a:r>
            <a:r>
              <a:rPr lang="de-DE" sz="2800" dirty="0" err="1"/>
              <a:t>tokamaks</a:t>
            </a:r>
            <a:r>
              <a:rPr lang="de-DE" sz="2800" dirty="0"/>
              <a:t>, W7-X, linear </a:t>
            </a:r>
            <a:r>
              <a:rPr lang="de-DE" sz="2800" dirty="0" err="1"/>
              <a:t>devices</a:t>
            </a:r>
            <a:r>
              <a:rPr lang="de-DE" sz="2800" dirty="0"/>
              <a:t>). </a:t>
            </a:r>
            <a:r>
              <a:rPr lang="de-DE" sz="2800" dirty="0" err="1"/>
              <a:t>Predictive</a:t>
            </a:r>
            <a:r>
              <a:rPr lang="de-DE" sz="2800" dirty="0"/>
              <a:t> </a:t>
            </a:r>
            <a:r>
              <a:rPr lang="de-DE" sz="2800" dirty="0" err="1"/>
              <a:t>modelling</a:t>
            </a:r>
            <a:r>
              <a:rPr lang="de-DE" sz="2800" dirty="0"/>
              <a:t> </a:t>
            </a:r>
            <a:r>
              <a:rPr lang="de-DE" sz="2800" dirty="0" err="1"/>
              <a:t>for</a:t>
            </a:r>
            <a:r>
              <a:rPr lang="de-DE" sz="2800" dirty="0"/>
              <a:t> ITER. Focus on </a:t>
            </a:r>
            <a:r>
              <a:rPr lang="de-DE" sz="2800" dirty="0" err="1"/>
              <a:t>full</a:t>
            </a:r>
            <a:r>
              <a:rPr lang="de-DE" sz="2800" dirty="0"/>
              <a:t>-W </a:t>
            </a:r>
            <a:r>
              <a:rPr lang="de-DE" sz="2800" dirty="0" err="1"/>
              <a:t>devices</a:t>
            </a:r>
            <a:r>
              <a:rPr lang="de-DE" sz="2800" dirty="0"/>
              <a:t>, </a:t>
            </a:r>
            <a:r>
              <a:rPr lang="de-DE" sz="2800" dirty="0" err="1"/>
              <a:t>consideration</a:t>
            </a:r>
            <a:r>
              <a:rPr lang="de-DE" sz="2800" dirty="0"/>
              <a:t> </a:t>
            </a:r>
            <a:r>
              <a:rPr lang="de-DE" sz="2800" dirty="0" err="1"/>
              <a:t>of</a:t>
            </a:r>
            <a:r>
              <a:rPr lang="de-DE" sz="2800" dirty="0"/>
              <a:t> </a:t>
            </a:r>
            <a:r>
              <a:rPr lang="de-DE" sz="2800" dirty="0" err="1"/>
              <a:t>boronisation</a:t>
            </a:r>
            <a:r>
              <a:rPr lang="de-DE" sz="2800" dirty="0"/>
              <a:t>.</a:t>
            </a:r>
          </a:p>
          <a:p>
            <a:pPr algn="l">
              <a:spcAft>
                <a:spcPts val="1200"/>
              </a:spcAft>
            </a:pPr>
            <a:r>
              <a:rPr lang="de-DE" sz="2800" b="1" dirty="0"/>
              <a:t>Main Goals: </a:t>
            </a:r>
            <a:r>
              <a:rPr lang="de-DE" sz="2800" dirty="0"/>
              <a:t>Understanding </a:t>
            </a:r>
            <a:r>
              <a:rPr lang="en-GB" sz="2800" dirty="0"/>
              <a:t>of</a:t>
            </a:r>
            <a:r>
              <a:rPr lang="de-DE" sz="2800" dirty="0"/>
              <a:t> </a:t>
            </a:r>
            <a:r>
              <a:rPr lang="en-GB" sz="2800" dirty="0"/>
              <a:t>erosion</a:t>
            </a:r>
            <a:r>
              <a:rPr lang="de-DE" sz="2800" dirty="0"/>
              <a:t> and </a:t>
            </a:r>
            <a:r>
              <a:rPr lang="de-DE" sz="2800" dirty="0" err="1"/>
              <a:t>deposition</a:t>
            </a:r>
            <a:r>
              <a:rPr lang="de-DE" sz="2800" dirty="0"/>
              <a:t> </a:t>
            </a:r>
            <a:r>
              <a:rPr lang="de-DE" sz="2800" dirty="0" err="1"/>
              <a:t>by</a:t>
            </a:r>
            <a:r>
              <a:rPr lang="de-DE" sz="2800" dirty="0"/>
              <a:t> </a:t>
            </a:r>
            <a:r>
              <a:rPr lang="de-DE" sz="2800" dirty="0" err="1"/>
              <a:t>means</a:t>
            </a:r>
            <a:r>
              <a:rPr lang="de-DE" sz="2800" dirty="0"/>
              <a:t> </a:t>
            </a:r>
            <a:r>
              <a:rPr lang="de-DE" sz="2800" dirty="0" err="1"/>
              <a:t>of</a:t>
            </a:r>
            <a:r>
              <a:rPr lang="de-DE" sz="2800" dirty="0"/>
              <a:t> </a:t>
            </a:r>
            <a:r>
              <a:rPr lang="de-DE" sz="2800" dirty="0" err="1"/>
              <a:t>modelling</a:t>
            </a:r>
            <a:r>
              <a:rPr lang="de-DE" sz="2800" dirty="0"/>
              <a:t> in </a:t>
            </a:r>
            <a:r>
              <a:rPr lang="de-DE" sz="2800" dirty="0" err="1"/>
              <a:t>comparison</a:t>
            </a:r>
            <a:r>
              <a:rPr lang="de-DE" sz="2800" dirty="0"/>
              <a:t> </a:t>
            </a:r>
            <a:r>
              <a:rPr lang="de-DE" sz="2800" dirty="0" err="1"/>
              <a:t>to</a:t>
            </a:r>
            <a:r>
              <a:rPr lang="de-DE" sz="2800" dirty="0"/>
              <a:t> experimental </a:t>
            </a:r>
            <a:r>
              <a:rPr lang="de-DE" sz="2800" dirty="0" err="1"/>
              <a:t>results</a:t>
            </a:r>
            <a:r>
              <a:rPr lang="de-DE" sz="2800" dirty="0"/>
              <a:t> e.g. </a:t>
            </a:r>
            <a:r>
              <a:rPr lang="de-DE" sz="2800" dirty="0" err="1"/>
              <a:t>from</a:t>
            </a:r>
            <a:r>
              <a:rPr lang="de-DE" sz="2800" dirty="0"/>
              <a:t> WEST, AUG, linear </a:t>
            </a:r>
            <a:r>
              <a:rPr lang="de-DE" sz="2800" dirty="0" err="1"/>
              <a:t>devices</a:t>
            </a:r>
            <a:r>
              <a:rPr lang="de-DE" sz="2800" dirty="0"/>
              <a:t>, W7-X. </a:t>
            </a:r>
            <a:r>
              <a:rPr lang="de-DE" sz="2800" dirty="0" err="1"/>
              <a:t>Predictions</a:t>
            </a:r>
            <a:r>
              <a:rPr lang="de-DE" sz="2800" dirty="0"/>
              <a:t> </a:t>
            </a:r>
            <a:r>
              <a:rPr lang="de-DE" sz="2800" dirty="0" err="1"/>
              <a:t>for</a:t>
            </a:r>
            <a:r>
              <a:rPr lang="de-DE" sz="2800" dirty="0"/>
              <a:t> ITER.</a:t>
            </a:r>
          </a:p>
        </p:txBody>
      </p:sp>
      <p:sp>
        <p:nvSpPr>
          <p:cNvPr id="3" name="Textfeld 2">
            <a:extLst>
              <a:ext uri="{FF2B5EF4-FFF2-40B4-BE49-F238E27FC236}">
                <a16:creationId xmlns:a16="http://schemas.microsoft.com/office/drawing/2014/main" id="{6DE7C160-BFF4-9BA8-AA67-2AEFC2F99F2A}"/>
              </a:ext>
            </a:extLst>
          </p:cNvPr>
          <p:cNvSpPr txBox="1"/>
          <p:nvPr/>
        </p:nvSpPr>
        <p:spPr>
          <a:xfrm>
            <a:off x="6037242" y="5803475"/>
            <a:ext cx="6288773" cy="707886"/>
          </a:xfrm>
          <a:prstGeom prst="rect">
            <a:avLst/>
          </a:prstGeom>
          <a:noFill/>
        </p:spPr>
        <p:txBody>
          <a:bodyPr wrap="none" rtlCol="0">
            <a:spAutoFit/>
          </a:bodyPr>
          <a:lstStyle/>
          <a:p>
            <a:pPr algn="l"/>
            <a:r>
              <a:rPr lang="de-DE" sz="2000" b="1" dirty="0"/>
              <a:t>Special </a:t>
            </a:r>
            <a:r>
              <a:rPr lang="de-DE" sz="2000" b="1" dirty="0" err="1"/>
              <a:t>resources</a:t>
            </a:r>
            <a:r>
              <a:rPr lang="de-DE" sz="2000" b="1" dirty="0"/>
              <a:t>: HPC </a:t>
            </a:r>
            <a:r>
              <a:rPr lang="de-DE" sz="2000" b="1" dirty="0" err="1"/>
              <a:t>requests</a:t>
            </a:r>
            <a:endParaRPr lang="de-DE" sz="2000" b="1" dirty="0"/>
          </a:p>
          <a:p>
            <a:pPr algn="l"/>
            <a:r>
              <a:rPr lang="de-DE" sz="2000" b="1" dirty="0"/>
              <a:t>WP </a:t>
            </a:r>
            <a:r>
              <a:rPr lang="de-DE" sz="2000" b="1" dirty="0" err="1"/>
              <a:t>collaboration</a:t>
            </a:r>
            <a:r>
              <a:rPr lang="de-DE" sz="2000" b="1" dirty="0"/>
              <a:t>: WPW7X, WPTE, TSVVs, IO, ITPA </a:t>
            </a:r>
            <a:r>
              <a:rPr lang="de-DE" sz="2000" b="1" dirty="0" err="1"/>
              <a:t>DivSOL</a:t>
            </a:r>
            <a:endParaRPr lang="de-DE" sz="2000" b="1" dirty="0"/>
          </a:p>
        </p:txBody>
      </p:sp>
      <p:sp>
        <p:nvSpPr>
          <p:cNvPr id="11" name="Textfeld 10">
            <a:extLst>
              <a:ext uri="{FF2B5EF4-FFF2-40B4-BE49-F238E27FC236}">
                <a16:creationId xmlns:a16="http://schemas.microsoft.com/office/drawing/2014/main" id="{5B372F3A-D41D-0E2D-E9E5-723D619C6538}"/>
              </a:ext>
            </a:extLst>
          </p:cNvPr>
          <p:cNvSpPr txBox="1"/>
          <p:nvPr/>
        </p:nvSpPr>
        <p:spPr>
          <a:xfrm>
            <a:off x="0" y="5792601"/>
            <a:ext cx="4724755" cy="707886"/>
          </a:xfrm>
          <a:prstGeom prst="rect">
            <a:avLst/>
          </a:prstGeom>
          <a:noFill/>
        </p:spPr>
        <p:txBody>
          <a:bodyPr wrap="none" rtlCol="0">
            <a:spAutoFit/>
          </a:bodyPr>
          <a:lstStyle/>
          <a:p>
            <a:pPr algn="l"/>
            <a:r>
              <a:rPr lang="de-DE" sz="2000" b="1" dirty="0" err="1"/>
              <a:t>Involved</a:t>
            </a:r>
            <a:r>
              <a:rPr lang="de-DE" sz="2000" b="1" dirty="0"/>
              <a:t> RU: CEA, ENEA, FZJ, MPG, VTT, VR</a:t>
            </a:r>
          </a:p>
          <a:p>
            <a:pPr algn="l"/>
            <a:r>
              <a:rPr lang="de-DE" sz="2000" b="1" dirty="0"/>
              <a:t>Status: </a:t>
            </a:r>
            <a:r>
              <a:rPr lang="de-DE" sz="2000" b="1" dirty="0" err="1"/>
              <a:t>continuation</a:t>
            </a:r>
            <a:endParaRPr lang="de-DE" sz="2000" b="1" dirty="0"/>
          </a:p>
        </p:txBody>
      </p:sp>
    </p:spTree>
    <p:extLst>
      <p:ext uri="{BB962C8B-B14F-4D97-AF65-F5344CB8AC3E}">
        <p14:creationId xmlns:p14="http://schemas.microsoft.com/office/powerpoint/2010/main" val="36977677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25FAB6D4-D1AF-D933-25CE-6718A7464815}"/>
              </a:ext>
            </a:extLst>
          </p:cNvPr>
          <p:cNvSpPr>
            <a:spLocks noGrp="1"/>
          </p:cNvSpPr>
          <p:nvPr>
            <p:ph type="ftr" sz="quarter" idx="11"/>
          </p:nvPr>
        </p:nvSpPr>
        <p:spPr/>
        <p:txBody>
          <a:bodyPr/>
          <a:lstStyle/>
          <a:p>
            <a:r>
              <a:rPr lang="en-GB" dirty="0">
                <a:solidFill>
                  <a:prstClr val="white"/>
                </a:solidFill>
              </a:rPr>
              <a:t>Sebastijan Brezinsek| Preparation Meeting AWP 2025 | 09.10.2024 |Garching</a:t>
            </a:r>
          </a:p>
        </p:txBody>
      </p:sp>
      <p:sp>
        <p:nvSpPr>
          <p:cNvPr id="5" name="Foliennummernplatzhalter 4">
            <a:extLst>
              <a:ext uri="{FF2B5EF4-FFF2-40B4-BE49-F238E27FC236}">
                <a16:creationId xmlns:a16="http://schemas.microsoft.com/office/drawing/2014/main" id="{D44FE597-2CD2-E678-1062-81EF71111331}"/>
              </a:ext>
            </a:extLst>
          </p:cNvPr>
          <p:cNvSpPr>
            <a:spLocks noGrp="1"/>
          </p:cNvSpPr>
          <p:nvPr>
            <p:ph type="sldNum" sz="quarter" idx="12"/>
          </p:nvPr>
        </p:nvSpPr>
        <p:spPr/>
        <p:txBody>
          <a:bodyPr/>
          <a:lstStyle/>
          <a:p>
            <a:fld id="{6A6D9FA1-99C7-4910-8E32-B85D378B0060}" type="slidenum">
              <a:rPr lang="en-GB" smtClean="0">
                <a:solidFill>
                  <a:prstClr val="white"/>
                </a:solidFill>
              </a:rPr>
              <a:pPr/>
              <a:t>44</a:t>
            </a:fld>
            <a:endParaRPr lang="en-GB" dirty="0">
              <a:solidFill>
                <a:prstClr val="white"/>
              </a:solidFill>
            </a:endParaRPr>
          </a:p>
        </p:txBody>
      </p:sp>
      <p:sp>
        <p:nvSpPr>
          <p:cNvPr id="6" name="Titel 1">
            <a:extLst>
              <a:ext uri="{FF2B5EF4-FFF2-40B4-BE49-F238E27FC236}">
                <a16:creationId xmlns:a16="http://schemas.microsoft.com/office/drawing/2014/main" id="{24E5A7F7-E968-EA42-B0CE-BD0E537937E1}"/>
              </a:ext>
            </a:extLst>
          </p:cNvPr>
          <p:cNvSpPr>
            <a:spLocks noGrp="1"/>
          </p:cNvSpPr>
          <p:nvPr>
            <p:ph type="title"/>
          </p:nvPr>
        </p:nvSpPr>
        <p:spPr>
          <a:xfrm>
            <a:off x="982663" y="192088"/>
            <a:ext cx="10937488" cy="457200"/>
          </a:xfrm>
        </p:spPr>
        <p:txBody>
          <a:bodyPr/>
          <a:lstStyle/>
          <a:p>
            <a:r>
              <a:rPr lang="en-GB" dirty="0"/>
              <a:t>SPD PSI and SOL Modelling </a:t>
            </a:r>
          </a:p>
        </p:txBody>
      </p:sp>
      <p:sp>
        <p:nvSpPr>
          <p:cNvPr id="2" name="Textfeld 1">
            <a:extLst>
              <a:ext uri="{FF2B5EF4-FFF2-40B4-BE49-F238E27FC236}">
                <a16:creationId xmlns:a16="http://schemas.microsoft.com/office/drawing/2014/main" id="{5229F294-D190-0FEE-23B6-B67299BCAC2B}"/>
              </a:ext>
            </a:extLst>
          </p:cNvPr>
          <p:cNvSpPr txBox="1"/>
          <p:nvPr/>
        </p:nvSpPr>
        <p:spPr>
          <a:xfrm>
            <a:off x="360039" y="1134000"/>
            <a:ext cx="11560111" cy="4431983"/>
          </a:xfrm>
          <a:prstGeom prst="rect">
            <a:avLst/>
          </a:prstGeom>
          <a:noFill/>
        </p:spPr>
        <p:txBody>
          <a:bodyPr wrap="square" rtlCol="0">
            <a:spAutoFit/>
          </a:bodyPr>
          <a:lstStyle/>
          <a:p>
            <a:pPr algn="l">
              <a:spcAft>
                <a:spcPts val="1200"/>
              </a:spcAft>
            </a:pPr>
            <a:r>
              <a:rPr lang="de-DE" sz="2800" b="1" dirty="0"/>
              <a:t>SP D.4: Neutral </a:t>
            </a:r>
            <a:r>
              <a:rPr lang="de-DE" sz="2800" b="1" dirty="0" err="1"/>
              <a:t>particles</a:t>
            </a:r>
            <a:r>
              <a:rPr lang="de-DE" sz="2800" b="1" dirty="0"/>
              <a:t> </a:t>
            </a:r>
            <a:r>
              <a:rPr lang="de-DE" sz="2800" b="1" dirty="0" err="1"/>
              <a:t>modelling</a:t>
            </a:r>
            <a:endParaRPr lang="de-DE" sz="2800" b="1" dirty="0"/>
          </a:p>
          <a:p>
            <a:pPr algn="l">
              <a:spcAft>
                <a:spcPts val="1200"/>
              </a:spcAft>
            </a:pPr>
            <a:r>
              <a:rPr lang="de-DE" sz="2800" b="1" dirty="0"/>
              <a:t>Scientific question:  </a:t>
            </a:r>
            <a:r>
              <a:rPr lang="de-DE" sz="2800" dirty="0"/>
              <a:t>Performance </a:t>
            </a:r>
            <a:r>
              <a:rPr lang="de-DE" sz="2800" dirty="0" err="1"/>
              <a:t>of</a:t>
            </a:r>
            <a:r>
              <a:rPr lang="de-DE" sz="2800" dirty="0"/>
              <a:t> </a:t>
            </a:r>
            <a:r>
              <a:rPr lang="de-DE" sz="2800" dirty="0" err="1"/>
              <a:t>particle</a:t>
            </a:r>
            <a:r>
              <a:rPr lang="de-DE" sz="2800" dirty="0"/>
              <a:t> </a:t>
            </a:r>
            <a:r>
              <a:rPr lang="de-DE" sz="2800" dirty="0" err="1"/>
              <a:t>exhaust</a:t>
            </a:r>
            <a:r>
              <a:rPr lang="de-DE" sz="2800" dirty="0"/>
              <a:t>. Neutral </a:t>
            </a:r>
            <a:r>
              <a:rPr lang="de-DE" sz="2800" dirty="0" err="1"/>
              <a:t>fluxes</a:t>
            </a:r>
            <a:r>
              <a:rPr lang="de-DE" sz="2800" dirty="0"/>
              <a:t> </a:t>
            </a:r>
            <a:r>
              <a:rPr lang="de-DE" sz="2800" dirty="0" err="1"/>
              <a:t>as</a:t>
            </a:r>
            <a:r>
              <a:rPr lang="de-DE" sz="2800" dirty="0"/>
              <a:t> </a:t>
            </a:r>
            <a:r>
              <a:rPr lang="de-DE" sz="2800" dirty="0" err="1"/>
              <a:t>erosion</a:t>
            </a:r>
            <a:r>
              <a:rPr lang="de-DE" sz="2800" dirty="0"/>
              <a:t> </a:t>
            </a:r>
            <a:r>
              <a:rPr lang="de-DE" sz="2800" dirty="0" err="1"/>
              <a:t>sources</a:t>
            </a:r>
            <a:r>
              <a:rPr lang="de-DE" sz="2800" dirty="0"/>
              <a:t> in  </a:t>
            </a:r>
            <a:r>
              <a:rPr lang="de-DE" sz="2800" dirty="0" err="1"/>
              <a:t>particular</a:t>
            </a:r>
            <a:r>
              <a:rPr lang="de-DE" sz="2800" dirty="0"/>
              <a:t> at </a:t>
            </a:r>
            <a:r>
              <a:rPr lang="de-DE" sz="2800" dirty="0" err="1"/>
              <a:t>main</a:t>
            </a:r>
            <a:r>
              <a:rPr lang="de-DE" sz="2800" dirty="0"/>
              <a:t> wall </a:t>
            </a:r>
            <a:r>
              <a:rPr lang="de-DE" sz="2800" dirty="0" err="1"/>
              <a:t>areas</a:t>
            </a:r>
            <a:r>
              <a:rPr lang="de-DE" sz="2800" dirty="0"/>
              <a:t>. </a:t>
            </a:r>
          </a:p>
          <a:p>
            <a:pPr algn="l">
              <a:spcAft>
                <a:spcPts val="1200"/>
              </a:spcAft>
            </a:pPr>
            <a:r>
              <a:rPr lang="de-DE" sz="2800" b="1" dirty="0" err="1"/>
              <a:t>What</a:t>
            </a:r>
            <a:r>
              <a:rPr lang="de-DE" sz="2800" b="1" dirty="0"/>
              <a:t> </a:t>
            </a:r>
            <a:r>
              <a:rPr lang="de-DE" sz="2800" b="1" dirty="0" err="1"/>
              <a:t>shall</a:t>
            </a:r>
            <a:r>
              <a:rPr lang="de-DE" sz="2800" b="1" dirty="0"/>
              <a:t> </a:t>
            </a:r>
            <a:r>
              <a:rPr lang="de-DE" sz="2800" b="1" dirty="0" err="1"/>
              <a:t>be</a:t>
            </a:r>
            <a:r>
              <a:rPr lang="de-DE" sz="2800" b="1" dirty="0"/>
              <a:t> </a:t>
            </a:r>
            <a:r>
              <a:rPr lang="de-DE" sz="2800" b="1" dirty="0" err="1"/>
              <a:t>done</a:t>
            </a:r>
            <a:r>
              <a:rPr lang="de-DE" sz="2800" b="1" dirty="0"/>
              <a:t>: </a:t>
            </a:r>
            <a:r>
              <a:rPr lang="de-DE" sz="2800" dirty="0"/>
              <a:t>Modelling (DIVGAS) </a:t>
            </a:r>
            <a:r>
              <a:rPr lang="de-DE" sz="2800" dirty="0" err="1"/>
              <a:t>of</a:t>
            </a:r>
            <a:r>
              <a:rPr lang="de-DE" sz="2800" dirty="0"/>
              <a:t> </a:t>
            </a:r>
            <a:r>
              <a:rPr lang="de-DE" sz="2800" dirty="0" err="1"/>
              <a:t>particles</a:t>
            </a:r>
            <a:r>
              <a:rPr lang="de-DE" sz="2800" dirty="0"/>
              <a:t> gas </a:t>
            </a:r>
            <a:r>
              <a:rPr lang="de-DE" sz="2800" dirty="0" err="1"/>
              <a:t>dynamcis</a:t>
            </a:r>
            <a:r>
              <a:rPr lang="de-DE" sz="2800" dirty="0"/>
              <a:t> and </a:t>
            </a:r>
            <a:r>
              <a:rPr lang="de-DE" sz="2800" dirty="0" err="1"/>
              <a:t>exhaust</a:t>
            </a:r>
            <a:r>
              <a:rPr lang="de-DE" sz="2800" dirty="0"/>
              <a:t> </a:t>
            </a:r>
            <a:r>
              <a:rPr lang="de-DE" sz="2800" dirty="0" err="1"/>
              <a:t>for</a:t>
            </a:r>
            <a:r>
              <a:rPr lang="de-DE" sz="2800" dirty="0"/>
              <a:t> W7-X and DEMO. Modelling (EIRENE) </a:t>
            </a:r>
            <a:r>
              <a:rPr lang="de-DE" sz="2800" dirty="0" err="1"/>
              <a:t>of</a:t>
            </a:r>
            <a:r>
              <a:rPr lang="de-DE" sz="2800" dirty="0"/>
              <a:t> neutral wall </a:t>
            </a:r>
            <a:r>
              <a:rPr lang="de-DE" sz="2800" dirty="0" err="1"/>
              <a:t>fluxes</a:t>
            </a:r>
            <a:r>
              <a:rPr lang="de-DE" sz="2800" dirty="0"/>
              <a:t> (</a:t>
            </a:r>
            <a:r>
              <a:rPr lang="de-DE" sz="2800" dirty="0" err="1"/>
              <a:t>including</a:t>
            </a:r>
            <a:r>
              <a:rPr lang="de-DE" sz="2800" dirty="0"/>
              <a:t> </a:t>
            </a:r>
            <a:r>
              <a:rPr lang="de-DE" sz="2800" dirty="0" err="1"/>
              <a:t>energy</a:t>
            </a:r>
            <a:r>
              <a:rPr lang="de-DE" sz="2800" dirty="0"/>
              <a:t> and angular </a:t>
            </a:r>
            <a:r>
              <a:rPr lang="de-DE" sz="2800" dirty="0" err="1"/>
              <a:t>distribution</a:t>
            </a:r>
            <a:r>
              <a:rPr lang="de-DE" sz="2800" dirty="0"/>
              <a:t>) </a:t>
            </a:r>
            <a:r>
              <a:rPr lang="de-DE" sz="2800" dirty="0" err="1"/>
              <a:t>for</a:t>
            </a:r>
            <a:r>
              <a:rPr lang="de-DE" sz="2800" dirty="0"/>
              <a:t> </a:t>
            </a:r>
            <a:r>
              <a:rPr lang="de-DE" sz="2800" dirty="0" err="1"/>
              <a:t>various</a:t>
            </a:r>
            <a:r>
              <a:rPr lang="de-DE" sz="2800" dirty="0"/>
              <a:t> </a:t>
            </a:r>
            <a:r>
              <a:rPr lang="de-DE" sz="2800" dirty="0" err="1"/>
              <a:t>devices</a:t>
            </a:r>
            <a:r>
              <a:rPr lang="de-DE" sz="2800" dirty="0"/>
              <a:t> – </a:t>
            </a:r>
            <a:r>
              <a:rPr lang="de-DE" sz="2800" dirty="0" err="1"/>
              <a:t>to</a:t>
            </a:r>
            <a:r>
              <a:rPr lang="de-DE" sz="2800" dirty="0"/>
              <a:t> </a:t>
            </a:r>
            <a:r>
              <a:rPr lang="de-DE" sz="2800" dirty="0" err="1"/>
              <a:t>be</a:t>
            </a:r>
            <a:r>
              <a:rPr lang="de-DE" sz="2800" dirty="0"/>
              <a:t> </a:t>
            </a:r>
            <a:r>
              <a:rPr lang="de-DE" sz="2800" dirty="0" err="1"/>
              <a:t>used</a:t>
            </a:r>
            <a:r>
              <a:rPr lang="de-DE" sz="2800" dirty="0"/>
              <a:t> in </a:t>
            </a:r>
            <a:r>
              <a:rPr lang="de-DE" sz="2800" dirty="0" err="1"/>
              <a:t>impurity</a:t>
            </a:r>
            <a:r>
              <a:rPr lang="de-DE" sz="2800" dirty="0"/>
              <a:t> </a:t>
            </a:r>
            <a:r>
              <a:rPr lang="de-DE" sz="2800" dirty="0" err="1"/>
              <a:t>migration</a:t>
            </a:r>
            <a:r>
              <a:rPr lang="de-DE" sz="2800" dirty="0"/>
              <a:t> </a:t>
            </a:r>
            <a:r>
              <a:rPr lang="de-DE" sz="2800" dirty="0" err="1"/>
              <a:t>codes</a:t>
            </a:r>
            <a:r>
              <a:rPr lang="de-DE" sz="2800" dirty="0"/>
              <a:t>.</a:t>
            </a:r>
          </a:p>
          <a:p>
            <a:pPr algn="l">
              <a:spcAft>
                <a:spcPts val="1200"/>
              </a:spcAft>
            </a:pPr>
            <a:r>
              <a:rPr lang="de-DE" sz="2800" b="1" dirty="0"/>
              <a:t>Main Goals: </a:t>
            </a:r>
            <a:r>
              <a:rPr lang="de-DE" sz="2800" dirty="0" err="1"/>
              <a:t>Optimisation</a:t>
            </a:r>
            <a:r>
              <a:rPr lang="de-DE" sz="2800" dirty="0"/>
              <a:t> </a:t>
            </a:r>
            <a:r>
              <a:rPr lang="de-DE" sz="2800" dirty="0" err="1"/>
              <a:t>of</a:t>
            </a:r>
            <a:r>
              <a:rPr lang="de-DE" sz="2800" dirty="0"/>
              <a:t> </a:t>
            </a:r>
            <a:r>
              <a:rPr lang="de-DE" sz="2800" dirty="0" err="1"/>
              <a:t>particle</a:t>
            </a:r>
            <a:r>
              <a:rPr lang="de-DE" sz="2800" dirty="0"/>
              <a:t> </a:t>
            </a:r>
            <a:r>
              <a:rPr lang="de-DE" sz="2800" dirty="0" err="1"/>
              <a:t>exhaust</a:t>
            </a:r>
            <a:r>
              <a:rPr lang="de-DE" sz="2800" dirty="0"/>
              <a:t> </a:t>
            </a:r>
            <a:r>
              <a:rPr lang="de-DE" sz="2800" dirty="0" err="1"/>
              <a:t>systems</a:t>
            </a:r>
            <a:r>
              <a:rPr lang="de-DE" sz="2800" dirty="0"/>
              <a:t>. Assessment </a:t>
            </a:r>
            <a:r>
              <a:rPr lang="de-DE" sz="2800" dirty="0" err="1"/>
              <a:t>of</a:t>
            </a:r>
            <a:r>
              <a:rPr lang="de-DE" sz="2800" dirty="0"/>
              <a:t> </a:t>
            </a:r>
            <a:r>
              <a:rPr lang="de-DE" sz="2800" dirty="0" err="1"/>
              <a:t>erosion</a:t>
            </a:r>
            <a:r>
              <a:rPr lang="de-DE" sz="2800" dirty="0"/>
              <a:t> due </a:t>
            </a:r>
            <a:r>
              <a:rPr lang="de-DE" sz="2800" dirty="0" err="1"/>
              <a:t>to</a:t>
            </a:r>
            <a:r>
              <a:rPr lang="de-DE" sz="2800" dirty="0"/>
              <a:t> neutral wall </a:t>
            </a:r>
            <a:r>
              <a:rPr lang="de-DE" sz="2800" dirty="0" err="1"/>
              <a:t>fluxes</a:t>
            </a:r>
            <a:r>
              <a:rPr lang="de-DE" sz="2800" dirty="0"/>
              <a:t>.</a:t>
            </a:r>
          </a:p>
        </p:txBody>
      </p:sp>
      <p:sp>
        <p:nvSpPr>
          <p:cNvPr id="3" name="Textfeld 2">
            <a:extLst>
              <a:ext uri="{FF2B5EF4-FFF2-40B4-BE49-F238E27FC236}">
                <a16:creationId xmlns:a16="http://schemas.microsoft.com/office/drawing/2014/main" id="{6DE7C160-BFF4-9BA8-AA67-2AEFC2F99F2A}"/>
              </a:ext>
            </a:extLst>
          </p:cNvPr>
          <p:cNvSpPr txBox="1"/>
          <p:nvPr/>
        </p:nvSpPr>
        <p:spPr>
          <a:xfrm>
            <a:off x="6037242" y="5803475"/>
            <a:ext cx="6288773" cy="707886"/>
          </a:xfrm>
          <a:prstGeom prst="rect">
            <a:avLst/>
          </a:prstGeom>
          <a:noFill/>
        </p:spPr>
        <p:txBody>
          <a:bodyPr wrap="none" rtlCol="0">
            <a:spAutoFit/>
          </a:bodyPr>
          <a:lstStyle/>
          <a:p>
            <a:pPr algn="l"/>
            <a:r>
              <a:rPr lang="de-DE" sz="2000" b="1" dirty="0"/>
              <a:t>Special </a:t>
            </a:r>
            <a:r>
              <a:rPr lang="de-DE" sz="2000" b="1" dirty="0" err="1"/>
              <a:t>resources</a:t>
            </a:r>
            <a:r>
              <a:rPr lang="de-DE" sz="2000" b="1" dirty="0"/>
              <a:t>: HPC </a:t>
            </a:r>
            <a:r>
              <a:rPr lang="de-DE" sz="2000" b="1" dirty="0" err="1"/>
              <a:t>requests</a:t>
            </a:r>
            <a:endParaRPr lang="de-DE" sz="2000" b="1" dirty="0"/>
          </a:p>
          <a:p>
            <a:pPr algn="l"/>
            <a:r>
              <a:rPr lang="de-DE" sz="2000" b="1" dirty="0"/>
              <a:t>WP </a:t>
            </a:r>
            <a:r>
              <a:rPr lang="de-DE" sz="2000" b="1" dirty="0" err="1"/>
              <a:t>collaboration</a:t>
            </a:r>
            <a:r>
              <a:rPr lang="de-DE" sz="2000" b="1" dirty="0"/>
              <a:t>: WPW7X, WPTE, TSVVs, IO, ITPA </a:t>
            </a:r>
            <a:r>
              <a:rPr lang="de-DE" sz="2000" b="1" dirty="0" err="1"/>
              <a:t>DivSOL</a:t>
            </a:r>
            <a:endParaRPr lang="de-DE" sz="2000" b="1" dirty="0"/>
          </a:p>
        </p:txBody>
      </p:sp>
      <p:sp>
        <p:nvSpPr>
          <p:cNvPr id="11" name="Textfeld 10">
            <a:extLst>
              <a:ext uri="{FF2B5EF4-FFF2-40B4-BE49-F238E27FC236}">
                <a16:creationId xmlns:a16="http://schemas.microsoft.com/office/drawing/2014/main" id="{5B372F3A-D41D-0E2D-E9E5-723D619C6538}"/>
              </a:ext>
            </a:extLst>
          </p:cNvPr>
          <p:cNvSpPr txBox="1"/>
          <p:nvPr/>
        </p:nvSpPr>
        <p:spPr>
          <a:xfrm>
            <a:off x="0" y="5792601"/>
            <a:ext cx="2436693" cy="707886"/>
          </a:xfrm>
          <a:prstGeom prst="rect">
            <a:avLst/>
          </a:prstGeom>
          <a:noFill/>
        </p:spPr>
        <p:txBody>
          <a:bodyPr wrap="none" rtlCol="0">
            <a:spAutoFit/>
          </a:bodyPr>
          <a:lstStyle/>
          <a:p>
            <a:pPr algn="l"/>
            <a:r>
              <a:rPr lang="de-DE" sz="2000" b="1" dirty="0" err="1"/>
              <a:t>Involved</a:t>
            </a:r>
            <a:r>
              <a:rPr lang="de-DE" sz="2000" b="1" dirty="0"/>
              <a:t> RU: KIT, VTT</a:t>
            </a:r>
          </a:p>
          <a:p>
            <a:pPr algn="l"/>
            <a:r>
              <a:rPr lang="de-DE" sz="2000" b="1" dirty="0"/>
              <a:t>Status: </a:t>
            </a:r>
            <a:r>
              <a:rPr lang="de-DE" sz="2000" b="1" dirty="0" err="1"/>
              <a:t>continuation</a:t>
            </a:r>
            <a:endParaRPr lang="de-DE" sz="2000" b="1" dirty="0"/>
          </a:p>
        </p:txBody>
      </p:sp>
    </p:spTree>
    <p:extLst>
      <p:ext uri="{BB962C8B-B14F-4D97-AF65-F5344CB8AC3E}">
        <p14:creationId xmlns:p14="http://schemas.microsoft.com/office/powerpoint/2010/main" val="6010184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25FAB6D4-D1AF-D933-25CE-6718A7464815}"/>
              </a:ext>
            </a:extLst>
          </p:cNvPr>
          <p:cNvSpPr>
            <a:spLocks noGrp="1"/>
          </p:cNvSpPr>
          <p:nvPr>
            <p:ph type="ftr" sz="quarter" idx="11"/>
          </p:nvPr>
        </p:nvSpPr>
        <p:spPr/>
        <p:txBody>
          <a:bodyPr/>
          <a:lstStyle/>
          <a:p>
            <a:r>
              <a:rPr lang="en-GB" dirty="0">
                <a:solidFill>
                  <a:prstClr val="white"/>
                </a:solidFill>
              </a:rPr>
              <a:t>Sebastijan Brezinsek| Preparation Meeting AWP 2025 | 09.10.2024 |Garching</a:t>
            </a:r>
          </a:p>
        </p:txBody>
      </p:sp>
      <p:sp>
        <p:nvSpPr>
          <p:cNvPr id="5" name="Foliennummernplatzhalter 4">
            <a:extLst>
              <a:ext uri="{FF2B5EF4-FFF2-40B4-BE49-F238E27FC236}">
                <a16:creationId xmlns:a16="http://schemas.microsoft.com/office/drawing/2014/main" id="{D44FE597-2CD2-E678-1062-81EF71111331}"/>
              </a:ext>
            </a:extLst>
          </p:cNvPr>
          <p:cNvSpPr>
            <a:spLocks noGrp="1"/>
          </p:cNvSpPr>
          <p:nvPr>
            <p:ph type="sldNum" sz="quarter" idx="12"/>
          </p:nvPr>
        </p:nvSpPr>
        <p:spPr/>
        <p:txBody>
          <a:bodyPr/>
          <a:lstStyle/>
          <a:p>
            <a:fld id="{6A6D9FA1-99C7-4910-8E32-B85D378B0060}" type="slidenum">
              <a:rPr lang="en-GB" smtClean="0">
                <a:solidFill>
                  <a:prstClr val="white"/>
                </a:solidFill>
              </a:rPr>
              <a:pPr/>
              <a:t>45</a:t>
            </a:fld>
            <a:endParaRPr lang="en-GB" dirty="0">
              <a:solidFill>
                <a:prstClr val="white"/>
              </a:solidFill>
            </a:endParaRPr>
          </a:p>
        </p:txBody>
      </p:sp>
      <p:sp>
        <p:nvSpPr>
          <p:cNvPr id="6" name="Titel 1">
            <a:extLst>
              <a:ext uri="{FF2B5EF4-FFF2-40B4-BE49-F238E27FC236}">
                <a16:creationId xmlns:a16="http://schemas.microsoft.com/office/drawing/2014/main" id="{24E5A7F7-E968-EA42-B0CE-BD0E537937E1}"/>
              </a:ext>
            </a:extLst>
          </p:cNvPr>
          <p:cNvSpPr>
            <a:spLocks noGrp="1"/>
          </p:cNvSpPr>
          <p:nvPr>
            <p:ph type="title"/>
          </p:nvPr>
        </p:nvSpPr>
        <p:spPr>
          <a:xfrm>
            <a:off x="982663" y="192088"/>
            <a:ext cx="10937488" cy="457200"/>
          </a:xfrm>
        </p:spPr>
        <p:txBody>
          <a:bodyPr/>
          <a:lstStyle/>
          <a:p>
            <a:r>
              <a:rPr lang="en-GB" dirty="0"/>
              <a:t>SPD PSI and SOL Modelling </a:t>
            </a:r>
          </a:p>
        </p:txBody>
      </p:sp>
      <p:sp>
        <p:nvSpPr>
          <p:cNvPr id="2" name="Textfeld 1">
            <a:extLst>
              <a:ext uri="{FF2B5EF4-FFF2-40B4-BE49-F238E27FC236}">
                <a16:creationId xmlns:a16="http://schemas.microsoft.com/office/drawing/2014/main" id="{5229F294-D190-0FEE-23B6-B67299BCAC2B}"/>
              </a:ext>
            </a:extLst>
          </p:cNvPr>
          <p:cNvSpPr txBox="1"/>
          <p:nvPr/>
        </p:nvSpPr>
        <p:spPr>
          <a:xfrm>
            <a:off x="360040" y="1393884"/>
            <a:ext cx="11560111" cy="3570208"/>
          </a:xfrm>
          <a:prstGeom prst="rect">
            <a:avLst/>
          </a:prstGeom>
          <a:noFill/>
        </p:spPr>
        <p:txBody>
          <a:bodyPr wrap="square" rtlCol="0">
            <a:spAutoFit/>
          </a:bodyPr>
          <a:lstStyle/>
          <a:p>
            <a:pPr algn="l">
              <a:spcAft>
                <a:spcPts val="1200"/>
              </a:spcAft>
            </a:pPr>
            <a:r>
              <a:rPr lang="de-DE" sz="2800" b="1" dirty="0"/>
              <a:t>SP D.5: Plasma </a:t>
            </a:r>
            <a:r>
              <a:rPr lang="de-DE" sz="2800" b="1" dirty="0" err="1"/>
              <a:t>background</a:t>
            </a:r>
            <a:r>
              <a:rPr lang="de-DE" sz="2800" b="1" dirty="0"/>
              <a:t> and PWI </a:t>
            </a:r>
            <a:r>
              <a:rPr lang="de-DE" sz="2800" b="1" dirty="0" err="1"/>
              <a:t>modelling</a:t>
            </a:r>
            <a:r>
              <a:rPr lang="de-DE" sz="2800" b="1" dirty="0"/>
              <a:t> </a:t>
            </a:r>
            <a:r>
              <a:rPr lang="de-DE" sz="2800" b="1" dirty="0" err="1"/>
              <a:t>for</a:t>
            </a:r>
            <a:r>
              <a:rPr lang="de-DE" sz="2800" b="1" dirty="0"/>
              <a:t> CAOMPASS-U</a:t>
            </a:r>
          </a:p>
          <a:p>
            <a:pPr algn="l">
              <a:spcAft>
                <a:spcPts val="1200"/>
              </a:spcAft>
            </a:pPr>
            <a:r>
              <a:rPr lang="de-DE" sz="2800" b="1" dirty="0"/>
              <a:t>Scientific question:  </a:t>
            </a:r>
            <a:r>
              <a:rPr lang="de-DE" sz="2800" dirty="0"/>
              <a:t>Erosion and </a:t>
            </a:r>
            <a:r>
              <a:rPr lang="de-DE" sz="2800" dirty="0" err="1"/>
              <a:t>deposition</a:t>
            </a:r>
            <a:r>
              <a:rPr lang="de-DE" sz="2800" dirty="0"/>
              <a:t> </a:t>
            </a:r>
            <a:r>
              <a:rPr lang="de-DE" sz="2800" dirty="0" err="1"/>
              <a:t>assessment</a:t>
            </a:r>
            <a:r>
              <a:rPr lang="de-DE" sz="2800" dirty="0"/>
              <a:t> in COMPASS-U. Evaluation </a:t>
            </a:r>
            <a:r>
              <a:rPr lang="de-DE" sz="2800" dirty="0" err="1"/>
              <a:t>of</a:t>
            </a:r>
            <a:r>
              <a:rPr lang="de-DE" sz="2800" dirty="0"/>
              <a:t> COMAPSS-U PFCs.</a:t>
            </a:r>
          </a:p>
          <a:p>
            <a:pPr algn="l">
              <a:spcAft>
                <a:spcPts val="1200"/>
              </a:spcAft>
            </a:pPr>
            <a:r>
              <a:rPr lang="de-DE" sz="2800" b="1" dirty="0" err="1"/>
              <a:t>What</a:t>
            </a:r>
            <a:r>
              <a:rPr lang="de-DE" sz="2800" b="1" dirty="0"/>
              <a:t> </a:t>
            </a:r>
            <a:r>
              <a:rPr lang="de-DE" sz="2800" b="1" dirty="0" err="1"/>
              <a:t>shall</a:t>
            </a:r>
            <a:r>
              <a:rPr lang="de-DE" sz="2800" b="1" dirty="0"/>
              <a:t> </a:t>
            </a:r>
            <a:r>
              <a:rPr lang="de-DE" sz="2800" b="1" dirty="0" err="1"/>
              <a:t>be</a:t>
            </a:r>
            <a:r>
              <a:rPr lang="de-DE" sz="2800" b="1" dirty="0"/>
              <a:t> </a:t>
            </a:r>
            <a:r>
              <a:rPr lang="de-DE" sz="2800" b="1" dirty="0" err="1"/>
              <a:t>done</a:t>
            </a:r>
            <a:r>
              <a:rPr lang="de-DE" sz="2800" b="1" dirty="0"/>
              <a:t>: </a:t>
            </a:r>
            <a:r>
              <a:rPr lang="de-DE" sz="2800" dirty="0"/>
              <a:t>Plasma </a:t>
            </a:r>
            <a:r>
              <a:rPr lang="de-DE" sz="2800" dirty="0" err="1"/>
              <a:t>background</a:t>
            </a:r>
            <a:r>
              <a:rPr lang="de-DE" sz="2800" dirty="0"/>
              <a:t> </a:t>
            </a:r>
            <a:r>
              <a:rPr lang="de-DE" sz="2800" dirty="0" err="1"/>
              <a:t>modelling</a:t>
            </a:r>
            <a:r>
              <a:rPr lang="de-DE" sz="2800" dirty="0"/>
              <a:t> (SOLPS-ITER, SOLEDGE3X, PIC-</a:t>
            </a:r>
            <a:r>
              <a:rPr lang="de-DE" sz="2800" dirty="0" err="1"/>
              <a:t>based</a:t>
            </a:r>
            <a:r>
              <a:rPr lang="de-DE" sz="2800" dirty="0"/>
              <a:t> </a:t>
            </a:r>
            <a:r>
              <a:rPr lang="de-DE" sz="2800" dirty="0" err="1"/>
              <a:t>codes</a:t>
            </a:r>
            <a:r>
              <a:rPr lang="de-DE" sz="2800" dirty="0"/>
              <a:t>) </a:t>
            </a:r>
            <a:r>
              <a:rPr lang="de-DE" sz="2800" dirty="0" err="1"/>
              <a:t>for</a:t>
            </a:r>
            <a:r>
              <a:rPr lang="de-DE" sz="2800" dirty="0"/>
              <a:t> COMAPSS-U </a:t>
            </a:r>
            <a:r>
              <a:rPr lang="de-DE" sz="2800" dirty="0" err="1"/>
              <a:t>with</a:t>
            </a:r>
            <a:r>
              <a:rPr lang="de-DE" sz="2800" dirty="0"/>
              <a:t> </a:t>
            </a:r>
            <a:r>
              <a:rPr lang="de-DE" sz="2800" dirty="0" err="1"/>
              <a:t>drifts</a:t>
            </a:r>
            <a:r>
              <a:rPr lang="de-DE" sz="2800" dirty="0"/>
              <a:t> and </a:t>
            </a:r>
            <a:r>
              <a:rPr lang="de-DE" sz="2800" dirty="0" err="1"/>
              <a:t>currents</a:t>
            </a:r>
            <a:r>
              <a:rPr lang="de-DE" sz="2800" dirty="0"/>
              <a:t>. </a:t>
            </a:r>
            <a:r>
              <a:rPr lang="de-DE" sz="2800" dirty="0" err="1"/>
              <a:t>Impurity</a:t>
            </a:r>
            <a:r>
              <a:rPr lang="de-DE" sz="2800" dirty="0"/>
              <a:t> </a:t>
            </a:r>
            <a:r>
              <a:rPr lang="de-DE" sz="2800" dirty="0" err="1"/>
              <a:t>migration</a:t>
            </a:r>
            <a:r>
              <a:rPr lang="de-DE" sz="2800" dirty="0"/>
              <a:t> and PSI </a:t>
            </a:r>
            <a:r>
              <a:rPr lang="de-DE" sz="2800" dirty="0" err="1"/>
              <a:t>modelling</a:t>
            </a:r>
            <a:r>
              <a:rPr lang="de-DE" sz="2800" dirty="0"/>
              <a:t> (ERO2.0) </a:t>
            </a:r>
            <a:r>
              <a:rPr lang="de-DE" sz="2800" dirty="0" err="1"/>
              <a:t>for</a:t>
            </a:r>
            <a:r>
              <a:rPr lang="de-DE" sz="2800" dirty="0"/>
              <a:t> COMAPSS-U.</a:t>
            </a:r>
          </a:p>
          <a:p>
            <a:pPr algn="l">
              <a:spcAft>
                <a:spcPts val="1200"/>
              </a:spcAft>
            </a:pPr>
            <a:r>
              <a:rPr lang="de-DE" sz="2800" b="1" dirty="0"/>
              <a:t>Main Goals: </a:t>
            </a:r>
            <a:r>
              <a:rPr lang="de-DE" sz="2800" dirty="0"/>
              <a:t>Assessment </a:t>
            </a:r>
            <a:r>
              <a:rPr lang="de-DE" sz="2800" dirty="0" err="1"/>
              <a:t>of</a:t>
            </a:r>
            <a:r>
              <a:rPr lang="de-DE" sz="2800" dirty="0"/>
              <a:t> W </a:t>
            </a:r>
            <a:r>
              <a:rPr lang="de-DE" sz="2800" dirty="0" err="1"/>
              <a:t>erosion</a:t>
            </a:r>
            <a:r>
              <a:rPr lang="de-DE" sz="2800" dirty="0"/>
              <a:t> and </a:t>
            </a:r>
            <a:r>
              <a:rPr lang="de-DE" sz="2800" dirty="0" err="1"/>
              <a:t>redeposition</a:t>
            </a:r>
            <a:r>
              <a:rPr lang="de-DE" sz="2800" dirty="0"/>
              <a:t> in COMPASS-U.</a:t>
            </a:r>
          </a:p>
        </p:txBody>
      </p:sp>
      <p:sp>
        <p:nvSpPr>
          <p:cNvPr id="3" name="Textfeld 2">
            <a:extLst>
              <a:ext uri="{FF2B5EF4-FFF2-40B4-BE49-F238E27FC236}">
                <a16:creationId xmlns:a16="http://schemas.microsoft.com/office/drawing/2014/main" id="{6DE7C160-BFF4-9BA8-AA67-2AEFC2F99F2A}"/>
              </a:ext>
            </a:extLst>
          </p:cNvPr>
          <p:cNvSpPr txBox="1"/>
          <p:nvPr/>
        </p:nvSpPr>
        <p:spPr>
          <a:xfrm>
            <a:off x="6037242" y="5803475"/>
            <a:ext cx="5416739" cy="707886"/>
          </a:xfrm>
          <a:prstGeom prst="rect">
            <a:avLst/>
          </a:prstGeom>
          <a:noFill/>
        </p:spPr>
        <p:txBody>
          <a:bodyPr wrap="none" rtlCol="0">
            <a:spAutoFit/>
          </a:bodyPr>
          <a:lstStyle/>
          <a:p>
            <a:pPr algn="l"/>
            <a:r>
              <a:rPr lang="de-DE" sz="2000" b="1" dirty="0"/>
              <a:t>Special </a:t>
            </a:r>
            <a:r>
              <a:rPr lang="de-DE" sz="2000" b="1" dirty="0" err="1"/>
              <a:t>resources</a:t>
            </a:r>
            <a:r>
              <a:rPr lang="de-DE" sz="2000" b="1" dirty="0"/>
              <a:t>: HPC </a:t>
            </a:r>
            <a:r>
              <a:rPr lang="de-DE" sz="2000" b="1" dirty="0" err="1"/>
              <a:t>requests</a:t>
            </a:r>
            <a:endParaRPr lang="de-DE" sz="2000" b="1" dirty="0"/>
          </a:p>
          <a:p>
            <a:pPr algn="l"/>
            <a:r>
              <a:rPr lang="de-DE" sz="2000" b="1" dirty="0"/>
              <a:t>WP </a:t>
            </a:r>
            <a:r>
              <a:rPr lang="de-DE" sz="2000" b="1" dirty="0" err="1"/>
              <a:t>collaboration</a:t>
            </a:r>
            <a:r>
              <a:rPr lang="de-DE" sz="2000" b="1" dirty="0"/>
              <a:t>: WPTE, TSVVs, IO, ITPA </a:t>
            </a:r>
            <a:r>
              <a:rPr lang="de-DE" sz="2000" b="1" dirty="0" err="1"/>
              <a:t>DivSOL</a:t>
            </a:r>
            <a:endParaRPr lang="de-DE" sz="2000" b="1" dirty="0"/>
          </a:p>
        </p:txBody>
      </p:sp>
      <p:sp>
        <p:nvSpPr>
          <p:cNvPr id="11" name="Textfeld 10">
            <a:extLst>
              <a:ext uri="{FF2B5EF4-FFF2-40B4-BE49-F238E27FC236}">
                <a16:creationId xmlns:a16="http://schemas.microsoft.com/office/drawing/2014/main" id="{5B372F3A-D41D-0E2D-E9E5-723D619C6538}"/>
              </a:ext>
            </a:extLst>
          </p:cNvPr>
          <p:cNvSpPr txBox="1"/>
          <p:nvPr/>
        </p:nvSpPr>
        <p:spPr>
          <a:xfrm>
            <a:off x="0" y="5792601"/>
            <a:ext cx="3235694" cy="707886"/>
          </a:xfrm>
          <a:prstGeom prst="rect">
            <a:avLst/>
          </a:prstGeom>
          <a:noFill/>
        </p:spPr>
        <p:txBody>
          <a:bodyPr wrap="none" rtlCol="0">
            <a:spAutoFit/>
          </a:bodyPr>
          <a:lstStyle/>
          <a:p>
            <a:pPr algn="l"/>
            <a:r>
              <a:rPr lang="de-DE" sz="2000" b="1" dirty="0" err="1"/>
              <a:t>Involved</a:t>
            </a:r>
            <a:r>
              <a:rPr lang="de-DE" sz="2000" b="1" dirty="0"/>
              <a:t> RU: IPP.CR, CEA, FZJ</a:t>
            </a:r>
          </a:p>
          <a:p>
            <a:pPr algn="l"/>
            <a:r>
              <a:rPr lang="de-DE" sz="2000" b="1" dirty="0"/>
              <a:t>Status: </a:t>
            </a:r>
            <a:r>
              <a:rPr lang="de-DE" sz="2000" b="1" dirty="0" err="1"/>
              <a:t>continuation</a:t>
            </a:r>
            <a:endParaRPr lang="de-DE" sz="2000" b="1" dirty="0"/>
          </a:p>
        </p:txBody>
      </p:sp>
    </p:spTree>
    <p:extLst>
      <p:ext uri="{BB962C8B-B14F-4D97-AF65-F5344CB8AC3E}">
        <p14:creationId xmlns:p14="http://schemas.microsoft.com/office/powerpoint/2010/main" val="30573078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1D66E-0F32-BE59-B5D3-B7F670660DB7}"/>
              </a:ext>
            </a:extLst>
          </p:cNvPr>
          <p:cNvSpPr>
            <a:spLocks noGrp="1"/>
          </p:cNvSpPr>
          <p:nvPr>
            <p:ph type="title"/>
          </p:nvPr>
        </p:nvSpPr>
        <p:spPr>
          <a:xfrm>
            <a:off x="407367" y="2580817"/>
            <a:ext cx="6726599" cy="620251"/>
          </a:xfrm>
        </p:spPr>
        <p:txBody>
          <a:bodyPr>
            <a:normAutofit/>
          </a:bodyPr>
          <a:lstStyle/>
          <a:p>
            <a:r>
              <a:rPr lang="en-US" dirty="0"/>
              <a:t>Plans of SP E for AWP2025</a:t>
            </a:r>
            <a:endParaRPr lang="en-GB" dirty="0"/>
          </a:p>
        </p:txBody>
      </p:sp>
      <p:sp>
        <p:nvSpPr>
          <p:cNvPr id="5" name="Text Placeholder 4">
            <a:extLst>
              <a:ext uri="{FF2B5EF4-FFF2-40B4-BE49-F238E27FC236}">
                <a16:creationId xmlns:a16="http://schemas.microsoft.com/office/drawing/2014/main" id="{5EA551F4-897C-CFDF-B210-3F20E031D8D1}"/>
              </a:ext>
            </a:extLst>
          </p:cNvPr>
          <p:cNvSpPr>
            <a:spLocks noGrp="1"/>
          </p:cNvSpPr>
          <p:nvPr>
            <p:ph type="body" sz="quarter" idx="12"/>
          </p:nvPr>
        </p:nvSpPr>
        <p:spPr>
          <a:xfrm>
            <a:off x="11072055" y="6237749"/>
            <a:ext cx="994049" cy="620251"/>
          </a:xfrm>
        </p:spPr>
        <p:txBody>
          <a:bodyPr>
            <a:normAutofit/>
          </a:bodyPr>
          <a:lstStyle/>
          <a:p>
            <a:r>
              <a:rPr lang="en-US" b="1" dirty="0">
                <a:solidFill>
                  <a:srgbClr val="000000"/>
                </a:solidFill>
                <a:effectLst/>
              </a:rPr>
              <a:t>WPPWIE </a:t>
            </a:r>
            <a:endParaRPr lang="en-GB" b="1" dirty="0"/>
          </a:p>
        </p:txBody>
      </p:sp>
      <p:sp>
        <p:nvSpPr>
          <p:cNvPr id="9" name="Text Placeholder 8">
            <a:extLst>
              <a:ext uri="{FF2B5EF4-FFF2-40B4-BE49-F238E27FC236}">
                <a16:creationId xmlns:a16="http://schemas.microsoft.com/office/drawing/2014/main" id="{023C2198-5D1E-DF38-94CE-C4C24C71155F}"/>
              </a:ext>
            </a:extLst>
          </p:cNvPr>
          <p:cNvSpPr>
            <a:spLocks noGrp="1"/>
          </p:cNvSpPr>
          <p:nvPr>
            <p:ph type="body" sz="quarter" idx="10"/>
          </p:nvPr>
        </p:nvSpPr>
        <p:spPr>
          <a:xfrm>
            <a:off x="407366" y="3429000"/>
            <a:ext cx="7144139" cy="1883006"/>
          </a:xfrm>
        </p:spPr>
        <p:txBody>
          <a:bodyPr>
            <a:normAutofit/>
          </a:bodyPr>
          <a:lstStyle/>
          <a:p>
            <a:r>
              <a:rPr lang="en-GB" dirty="0"/>
              <a:t>Jari Likonen</a:t>
            </a:r>
          </a:p>
          <a:p>
            <a:r>
              <a:rPr lang="en-GB" dirty="0"/>
              <a:t>VTT</a:t>
            </a:r>
          </a:p>
          <a:p>
            <a:r>
              <a:rPr lang="en-GB" dirty="0"/>
              <a:t>Involved RUs: </a:t>
            </a:r>
            <a:r>
              <a:rPr lang="de-DE" sz="2400" b="1" dirty="0"/>
              <a:t>CU, ENEA, FZJ, IAP, IPP_LM, ISPP_UL, IST, UT, VR, VTT</a:t>
            </a:r>
            <a:endParaRPr lang="en-GB" dirty="0"/>
          </a:p>
        </p:txBody>
      </p:sp>
      <p:sp>
        <p:nvSpPr>
          <p:cNvPr id="15" name="Text Placeholder 8">
            <a:extLst>
              <a:ext uri="{FF2B5EF4-FFF2-40B4-BE49-F238E27FC236}">
                <a16:creationId xmlns:a16="http://schemas.microsoft.com/office/drawing/2014/main" id="{59C1788A-2D46-EDC4-6136-36CB28FBF128}"/>
              </a:ext>
            </a:extLst>
          </p:cNvPr>
          <p:cNvSpPr txBox="1">
            <a:spLocks/>
          </p:cNvSpPr>
          <p:nvPr/>
        </p:nvSpPr>
        <p:spPr>
          <a:xfrm>
            <a:off x="407368" y="5312006"/>
            <a:ext cx="4798946" cy="769288"/>
          </a:xfrm>
          <a:prstGeom prst="rect">
            <a:avLst/>
          </a:prstGeom>
        </p:spPr>
        <p:txBody>
          <a:bodyPr vert="horz" lIns="91440" tIns="45720" rIns="91440" bIns="45720" rtlCol="0">
            <a:normAutofit fontScale="55000" lnSpcReduction="20000"/>
          </a:bodyPr>
          <a:lstStyle>
            <a:lvl1pPr marL="0" indent="0" algn="l" defTabSz="6858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342900" indent="0" algn="l" defTabSz="685800" rtl="0" eaLnBrk="1" latinLnBrk="0" hangingPunct="1">
              <a:spcBef>
                <a:spcPct val="20000"/>
              </a:spcBef>
              <a:buFont typeface="Arial" panose="020B0604020202020204" pitchFamily="34" charset="0"/>
              <a:buNone/>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GB" dirty="0"/>
              <a:t>PWIE Leadership</a:t>
            </a:r>
          </a:p>
          <a:p>
            <a:r>
              <a:rPr lang="en-GB" dirty="0"/>
              <a:t>S. Brezinsek (PL) J.W. </a:t>
            </a:r>
            <a:r>
              <a:rPr lang="en-GB" dirty="0" err="1"/>
              <a:t>Coenen</a:t>
            </a:r>
            <a:r>
              <a:rPr lang="en-GB" dirty="0"/>
              <a:t>, </a:t>
            </a:r>
            <a:r>
              <a:rPr lang="en-GB" dirty="0">
                <a:solidFill>
                  <a:srgbClr val="FF0000"/>
                </a:solidFill>
              </a:rPr>
              <a:t>A. Hakola</a:t>
            </a:r>
            <a:r>
              <a:rPr lang="en-GB" dirty="0"/>
              <a:t>, K. Schmid, A. Kirschner, J. </a:t>
            </a:r>
            <a:r>
              <a:rPr lang="en-GB" dirty="0" err="1"/>
              <a:t>Likonen</a:t>
            </a:r>
            <a:r>
              <a:rPr lang="en-GB" dirty="0"/>
              <a:t>, H. van der Meiden. M. Reinhart (PSO), and D. Douai (CO)</a:t>
            </a:r>
          </a:p>
          <a:p>
            <a:endParaRPr lang="en-GB" dirty="0"/>
          </a:p>
          <a:p>
            <a:endParaRPr lang="en-GB" dirty="0"/>
          </a:p>
        </p:txBody>
      </p:sp>
    </p:spTree>
    <p:extLst>
      <p:ext uri="{BB962C8B-B14F-4D97-AF65-F5344CB8AC3E}">
        <p14:creationId xmlns:p14="http://schemas.microsoft.com/office/powerpoint/2010/main" val="27291367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3281A86-D7AA-640B-1B0C-F5782F6F9899}"/>
              </a:ext>
            </a:extLst>
          </p:cNvPr>
          <p:cNvGrpSpPr/>
          <p:nvPr/>
        </p:nvGrpSpPr>
        <p:grpSpPr>
          <a:xfrm>
            <a:off x="6316866" y="3648087"/>
            <a:ext cx="2538000" cy="1996503"/>
            <a:chOff x="756000" y="4005064"/>
            <a:chExt cx="3384000" cy="2662004"/>
          </a:xfrm>
        </p:grpSpPr>
        <p:pic>
          <p:nvPicPr>
            <p:cNvPr id="9" name="Immagine 12">
              <a:extLst>
                <a:ext uri="{FF2B5EF4-FFF2-40B4-BE49-F238E27FC236}">
                  <a16:creationId xmlns:a16="http://schemas.microsoft.com/office/drawing/2014/main" id="{D0BFCCAD-FFC8-01DE-3A9A-936C506118E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2841"/>
            <a:stretch/>
          </p:blipFill>
          <p:spPr>
            <a:xfrm>
              <a:off x="756000" y="4005064"/>
              <a:ext cx="3384000" cy="2448272"/>
            </a:xfrm>
            <a:prstGeom prst="rect">
              <a:avLst/>
            </a:prstGeom>
          </p:spPr>
        </p:pic>
        <p:sp>
          <p:nvSpPr>
            <p:cNvPr id="10" name="Ovale 14">
              <a:extLst>
                <a:ext uri="{FF2B5EF4-FFF2-40B4-BE49-F238E27FC236}">
                  <a16:creationId xmlns:a16="http://schemas.microsoft.com/office/drawing/2014/main" id="{34794E3A-56EC-1BEF-4DDB-E7B0DE61CF56}"/>
                </a:ext>
              </a:extLst>
            </p:cNvPr>
            <p:cNvSpPr/>
            <p:nvPr/>
          </p:nvSpPr>
          <p:spPr>
            <a:xfrm rot="1999348">
              <a:off x="2217877" y="5721585"/>
              <a:ext cx="932160" cy="945483"/>
            </a:xfrm>
            <a:prstGeom prst="ellipse">
              <a:avLst/>
            </a:prstGeom>
            <a:gradFill>
              <a:gsLst>
                <a:gs pos="0">
                  <a:schemeClr val="accent1">
                    <a:tint val="100000"/>
                    <a:shade val="100000"/>
                    <a:satMod val="130000"/>
                  </a:schemeClr>
                </a:gs>
                <a:gs pos="100000">
                  <a:schemeClr val="accent1">
                    <a:tint val="50000"/>
                    <a:shade val="100000"/>
                    <a:satMod val="350000"/>
                  </a:scheme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825"/>
                <a:t>LIBS head</a:t>
              </a:r>
            </a:p>
          </p:txBody>
        </p:sp>
      </p:grpSp>
      <p:sp>
        <p:nvSpPr>
          <p:cNvPr id="4" name="Fußzeilenplatzhalter 3">
            <a:extLst>
              <a:ext uri="{FF2B5EF4-FFF2-40B4-BE49-F238E27FC236}">
                <a16:creationId xmlns:a16="http://schemas.microsoft.com/office/drawing/2014/main" id="{25FAB6D4-D1AF-D933-25CE-6718A7464815}"/>
              </a:ext>
            </a:extLst>
          </p:cNvPr>
          <p:cNvSpPr>
            <a:spLocks noGrp="1"/>
          </p:cNvSpPr>
          <p:nvPr>
            <p:ph type="ftr" sz="quarter" idx="11"/>
          </p:nvPr>
        </p:nvSpPr>
        <p:spPr/>
        <p:txBody>
          <a:bodyPr/>
          <a:lstStyle/>
          <a:p>
            <a:r>
              <a:rPr lang="en-GB" dirty="0">
                <a:solidFill>
                  <a:prstClr val="white"/>
                </a:solidFill>
              </a:rPr>
              <a:t>Sebastijan Brezinsek| Preparation Meeting AWP 2025 | 09.10.2024 |</a:t>
            </a:r>
            <a:r>
              <a:rPr lang="en-GB" dirty="0" err="1">
                <a:solidFill>
                  <a:prstClr val="white"/>
                </a:solidFill>
              </a:rPr>
              <a:t>Garching</a:t>
            </a:r>
            <a:endParaRPr lang="en-GB" dirty="0">
              <a:solidFill>
                <a:prstClr val="white"/>
              </a:solidFill>
            </a:endParaRPr>
          </a:p>
        </p:txBody>
      </p:sp>
      <p:sp>
        <p:nvSpPr>
          <p:cNvPr id="5" name="Foliennummernplatzhalter 4">
            <a:extLst>
              <a:ext uri="{FF2B5EF4-FFF2-40B4-BE49-F238E27FC236}">
                <a16:creationId xmlns:a16="http://schemas.microsoft.com/office/drawing/2014/main" id="{D44FE597-2CD2-E678-1062-81EF71111331}"/>
              </a:ext>
            </a:extLst>
          </p:cNvPr>
          <p:cNvSpPr>
            <a:spLocks noGrp="1"/>
          </p:cNvSpPr>
          <p:nvPr>
            <p:ph type="sldNum" sz="quarter" idx="12"/>
          </p:nvPr>
        </p:nvSpPr>
        <p:spPr/>
        <p:txBody>
          <a:bodyPr/>
          <a:lstStyle/>
          <a:p>
            <a:fld id="{6A6D9FA1-99C7-4910-8E32-B85D378B0060}" type="slidenum">
              <a:rPr lang="en-GB" smtClean="0">
                <a:solidFill>
                  <a:prstClr val="white"/>
                </a:solidFill>
              </a:rPr>
              <a:pPr/>
              <a:t>47</a:t>
            </a:fld>
            <a:endParaRPr lang="en-GB" dirty="0">
              <a:solidFill>
                <a:prstClr val="white"/>
              </a:solidFill>
            </a:endParaRPr>
          </a:p>
        </p:txBody>
      </p:sp>
      <p:sp>
        <p:nvSpPr>
          <p:cNvPr id="6" name="Titel 1">
            <a:extLst>
              <a:ext uri="{FF2B5EF4-FFF2-40B4-BE49-F238E27FC236}">
                <a16:creationId xmlns:a16="http://schemas.microsoft.com/office/drawing/2014/main" id="{24E5A7F7-E968-EA42-B0CE-BD0E537937E1}"/>
              </a:ext>
            </a:extLst>
          </p:cNvPr>
          <p:cNvSpPr>
            <a:spLocks noGrp="1"/>
          </p:cNvSpPr>
          <p:nvPr>
            <p:ph type="title"/>
          </p:nvPr>
        </p:nvSpPr>
        <p:spPr>
          <a:xfrm>
            <a:off x="982663" y="192087"/>
            <a:ext cx="10937488" cy="887583"/>
          </a:xfrm>
        </p:spPr>
        <p:txBody>
          <a:bodyPr/>
          <a:lstStyle/>
          <a:p>
            <a:r>
              <a:rPr lang="en-GB" dirty="0"/>
              <a:t>SPE.1 LIBS at JET Main Objective and Activities </a:t>
            </a:r>
          </a:p>
        </p:txBody>
      </p:sp>
      <p:sp>
        <p:nvSpPr>
          <p:cNvPr id="2" name="Textfeld 1">
            <a:extLst>
              <a:ext uri="{FF2B5EF4-FFF2-40B4-BE49-F238E27FC236}">
                <a16:creationId xmlns:a16="http://schemas.microsoft.com/office/drawing/2014/main" id="{5229F294-D190-0FEE-23B6-B67299BCAC2B}"/>
              </a:ext>
            </a:extLst>
          </p:cNvPr>
          <p:cNvSpPr txBox="1"/>
          <p:nvPr/>
        </p:nvSpPr>
        <p:spPr>
          <a:xfrm>
            <a:off x="11696" y="1145957"/>
            <a:ext cx="8150916" cy="4585871"/>
          </a:xfrm>
          <a:prstGeom prst="rect">
            <a:avLst/>
          </a:prstGeom>
          <a:noFill/>
        </p:spPr>
        <p:txBody>
          <a:bodyPr wrap="square" rtlCol="0">
            <a:spAutoFit/>
          </a:bodyPr>
          <a:lstStyle/>
          <a:p>
            <a:pPr algn="l"/>
            <a:r>
              <a:rPr lang="en-US" sz="2400" b="1" dirty="0"/>
              <a:t>Scientific question:</a:t>
            </a:r>
            <a:r>
              <a:rPr lang="en-US" sz="2400" dirty="0"/>
              <a:t> </a:t>
            </a:r>
          </a:p>
          <a:p>
            <a:pPr marL="457200" indent="-457200" algn="l">
              <a:buFont typeface="Arial" panose="020B0604020202020204" pitchFamily="34" charset="0"/>
              <a:buChar char="•"/>
            </a:pPr>
            <a:r>
              <a:rPr lang="en-US" sz="2400" dirty="0"/>
              <a:t>Task will concentrate on in-vessel analysis (H isotope retention, composition of layers) using LIBS on a remote handling arm at JET</a:t>
            </a:r>
          </a:p>
          <a:p>
            <a:pPr algn="l"/>
            <a:r>
              <a:rPr lang="en-US" sz="2400" b="1" dirty="0"/>
              <a:t>What shall be done:</a:t>
            </a:r>
          </a:p>
          <a:p>
            <a:pPr marL="457200" indent="-457200" algn="l">
              <a:buFont typeface="Arial" panose="020B0604020202020204" pitchFamily="34" charset="0"/>
              <a:buChar char="•"/>
            </a:pPr>
            <a:r>
              <a:rPr lang="en-US" sz="2400" dirty="0"/>
              <a:t>LIBS experiment at JET in October 2024</a:t>
            </a:r>
          </a:p>
          <a:p>
            <a:pPr marL="457200" indent="-457200" algn="l">
              <a:buFont typeface="Arial" panose="020B0604020202020204" pitchFamily="34" charset="0"/>
              <a:buChar char="•"/>
            </a:pPr>
            <a:r>
              <a:rPr lang="en-US" sz="2400" dirty="0"/>
              <a:t>Over 900 locations inside JET vacuum vessel </a:t>
            </a:r>
          </a:p>
          <a:p>
            <a:pPr algn="l"/>
            <a:r>
              <a:rPr lang="en-US" sz="2400" dirty="0"/>
              <a:t>      will be </a:t>
            </a:r>
            <a:r>
              <a:rPr lang="en-US" sz="2400" dirty="0" err="1"/>
              <a:t>analysed</a:t>
            </a:r>
            <a:r>
              <a:rPr lang="en-US" sz="2400" dirty="0"/>
              <a:t> </a:t>
            </a:r>
          </a:p>
          <a:p>
            <a:pPr algn="l"/>
            <a:r>
              <a:rPr lang="en-US" sz="2400" b="1" dirty="0"/>
              <a:t>Main goals:</a:t>
            </a:r>
          </a:p>
          <a:p>
            <a:pPr marL="457200" indent="-457200" algn="l">
              <a:buFont typeface="Arial" panose="020B0604020202020204" pitchFamily="34" charset="0"/>
              <a:buChar char="•"/>
            </a:pPr>
            <a:r>
              <a:rPr lang="en-US" sz="2400" dirty="0"/>
              <a:t>Data analysis of LIBS spectra</a:t>
            </a:r>
          </a:p>
          <a:p>
            <a:pPr marL="457200" indent="-457200" algn="l">
              <a:buFont typeface="Arial" panose="020B0604020202020204" pitchFamily="34" charset="0"/>
              <a:buChar char="•"/>
            </a:pPr>
            <a:r>
              <a:rPr lang="en-US" sz="2400" dirty="0"/>
              <a:t>Determine H isotope ratios and composition</a:t>
            </a:r>
          </a:p>
          <a:p>
            <a:pPr algn="l"/>
            <a:r>
              <a:rPr lang="en-US" sz="2400" b="1" dirty="0"/>
              <a:t>       </a:t>
            </a:r>
            <a:r>
              <a:rPr lang="en-US" sz="2400" dirty="0"/>
              <a:t>of co-deposited layers</a:t>
            </a:r>
            <a:endParaRPr lang="de-DE" sz="2800" dirty="0"/>
          </a:p>
        </p:txBody>
      </p:sp>
      <p:sp>
        <p:nvSpPr>
          <p:cNvPr id="3" name="Textfeld 2">
            <a:extLst>
              <a:ext uri="{FF2B5EF4-FFF2-40B4-BE49-F238E27FC236}">
                <a16:creationId xmlns:a16="http://schemas.microsoft.com/office/drawing/2014/main" id="{6DE7C160-BFF4-9BA8-AA67-2AEFC2F99F2A}"/>
              </a:ext>
            </a:extLst>
          </p:cNvPr>
          <p:cNvSpPr txBox="1"/>
          <p:nvPr/>
        </p:nvSpPr>
        <p:spPr>
          <a:xfrm>
            <a:off x="6151542" y="5803475"/>
            <a:ext cx="2887714" cy="400110"/>
          </a:xfrm>
          <a:prstGeom prst="rect">
            <a:avLst/>
          </a:prstGeom>
          <a:noFill/>
        </p:spPr>
        <p:txBody>
          <a:bodyPr wrap="none" rtlCol="0">
            <a:spAutoFit/>
          </a:bodyPr>
          <a:lstStyle/>
          <a:p>
            <a:pPr algn="l"/>
            <a:r>
              <a:rPr lang="de-DE" sz="2000" b="1" dirty="0"/>
              <a:t>WP </a:t>
            </a:r>
            <a:r>
              <a:rPr lang="de-DE" sz="2000" b="1" dirty="0" err="1"/>
              <a:t>collaboration</a:t>
            </a:r>
            <a:r>
              <a:rPr lang="de-DE" sz="2000" b="1" dirty="0"/>
              <a:t>: UKAEA</a:t>
            </a:r>
          </a:p>
        </p:txBody>
      </p:sp>
      <p:sp>
        <p:nvSpPr>
          <p:cNvPr id="11" name="Textfeld 10">
            <a:extLst>
              <a:ext uri="{FF2B5EF4-FFF2-40B4-BE49-F238E27FC236}">
                <a16:creationId xmlns:a16="http://schemas.microsoft.com/office/drawing/2014/main" id="{5B372F3A-D41D-0E2D-E9E5-723D619C6538}"/>
              </a:ext>
            </a:extLst>
          </p:cNvPr>
          <p:cNvSpPr txBox="1"/>
          <p:nvPr/>
        </p:nvSpPr>
        <p:spPr>
          <a:xfrm>
            <a:off x="0" y="5792601"/>
            <a:ext cx="5877956" cy="707886"/>
          </a:xfrm>
          <a:prstGeom prst="rect">
            <a:avLst/>
          </a:prstGeom>
          <a:noFill/>
        </p:spPr>
        <p:txBody>
          <a:bodyPr wrap="none" rtlCol="0">
            <a:spAutoFit/>
          </a:bodyPr>
          <a:lstStyle/>
          <a:p>
            <a:pPr algn="l"/>
            <a:r>
              <a:rPr lang="de-DE" sz="2000" b="1" dirty="0" err="1"/>
              <a:t>Involved</a:t>
            </a:r>
            <a:r>
              <a:rPr lang="de-DE" sz="2000" b="1" dirty="0"/>
              <a:t> RU: CU, ENEA, FZJ, IPP_LM, ISPP_UL, UT, VTT</a:t>
            </a:r>
          </a:p>
          <a:p>
            <a:pPr algn="l"/>
            <a:r>
              <a:rPr lang="de-DE" sz="2000" b="1" dirty="0"/>
              <a:t>Status: </a:t>
            </a:r>
            <a:r>
              <a:rPr lang="de-DE" sz="2000" b="1" dirty="0" err="1"/>
              <a:t>Continuation</a:t>
            </a:r>
            <a:endParaRPr lang="de-DE" sz="2000" b="1" dirty="0"/>
          </a:p>
        </p:txBody>
      </p:sp>
      <p:pic>
        <p:nvPicPr>
          <p:cNvPr id="7" name="Picture 6">
            <a:extLst>
              <a:ext uri="{FF2B5EF4-FFF2-40B4-BE49-F238E27FC236}">
                <a16:creationId xmlns:a16="http://schemas.microsoft.com/office/drawing/2014/main" id="{F41E36A6-FA60-2E97-1A14-17ECF6BFDF19}"/>
              </a:ext>
            </a:extLst>
          </p:cNvPr>
          <p:cNvPicPr>
            <a:picLocks noChangeAspect="1"/>
          </p:cNvPicPr>
          <p:nvPr/>
        </p:nvPicPr>
        <p:blipFill rotWithShape="1">
          <a:blip r:embed="rId4"/>
          <a:srcRect l="23509" t="1149" r="34201" b="43458"/>
          <a:stretch/>
        </p:blipFill>
        <p:spPr>
          <a:xfrm>
            <a:off x="8164548" y="31303"/>
            <a:ext cx="3852000" cy="3456000"/>
          </a:xfrm>
          <a:prstGeom prst="rect">
            <a:avLst/>
          </a:prstGeom>
        </p:spPr>
      </p:pic>
      <p:pic>
        <p:nvPicPr>
          <p:cNvPr id="13" name="Picture 12" descr="A black box with wires and a silver metal box&#10;&#10;Description automatically generated with medium confidence">
            <a:extLst>
              <a:ext uri="{FF2B5EF4-FFF2-40B4-BE49-F238E27FC236}">
                <a16:creationId xmlns:a16="http://schemas.microsoft.com/office/drawing/2014/main" id="{02F454CC-3182-DFD2-9900-FF705C5064BB}"/>
              </a:ext>
            </a:extLst>
          </p:cNvPr>
          <p:cNvPicPr>
            <a:picLocks noChangeAspect="1"/>
          </p:cNvPicPr>
          <p:nvPr/>
        </p:nvPicPr>
        <p:blipFill rotWithShape="1">
          <a:blip r:embed="rId5">
            <a:extLst>
              <a:ext uri="{28A0092B-C50C-407E-A947-70E740481C1C}">
                <a14:useLocalDpi xmlns:a14="http://schemas.microsoft.com/office/drawing/2010/main" val="0"/>
              </a:ext>
            </a:extLst>
          </a:blip>
          <a:srcRect l="16397" t="14565" r="14311" b="-664"/>
          <a:stretch/>
        </p:blipFill>
        <p:spPr>
          <a:xfrm>
            <a:off x="8975226" y="3545369"/>
            <a:ext cx="3168030" cy="2952335"/>
          </a:xfrm>
          <a:prstGeom prst="rect">
            <a:avLst/>
          </a:prstGeom>
        </p:spPr>
      </p:pic>
      <p:sp>
        <p:nvSpPr>
          <p:cNvPr id="16" name="TextBox 15">
            <a:extLst>
              <a:ext uri="{FF2B5EF4-FFF2-40B4-BE49-F238E27FC236}">
                <a16:creationId xmlns:a16="http://schemas.microsoft.com/office/drawing/2014/main" id="{3631B4C8-6AC0-7DBF-7A9F-24E31EAA21B3}"/>
              </a:ext>
            </a:extLst>
          </p:cNvPr>
          <p:cNvSpPr txBox="1"/>
          <p:nvPr/>
        </p:nvSpPr>
        <p:spPr>
          <a:xfrm>
            <a:off x="10399951" y="3592780"/>
            <a:ext cx="1182742" cy="369332"/>
          </a:xfrm>
          <a:prstGeom prst="rect">
            <a:avLst/>
          </a:prstGeom>
          <a:noFill/>
        </p:spPr>
        <p:txBody>
          <a:bodyPr wrap="square">
            <a:spAutoFit/>
          </a:bodyPr>
          <a:lstStyle/>
          <a:p>
            <a:pPr algn="l"/>
            <a:r>
              <a:rPr lang="de-DE" sz="1800" b="1" dirty="0">
                <a:solidFill>
                  <a:srgbClr val="FF0000"/>
                </a:solidFill>
              </a:rPr>
              <a:t>LIBS </a:t>
            </a:r>
            <a:r>
              <a:rPr lang="de-DE" sz="1800" b="1" dirty="0" err="1">
                <a:solidFill>
                  <a:srgbClr val="FF0000"/>
                </a:solidFill>
              </a:rPr>
              <a:t>head</a:t>
            </a:r>
            <a:endParaRPr lang="de-DE" sz="1800" b="1" dirty="0">
              <a:solidFill>
                <a:srgbClr val="FF0000"/>
              </a:solidFill>
            </a:endParaRPr>
          </a:p>
        </p:txBody>
      </p:sp>
    </p:spTree>
    <p:extLst>
      <p:ext uri="{BB962C8B-B14F-4D97-AF65-F5344CB8AC3E}">
        <p14:creationId xmlns:p14="http://schemas.microsoft.com/office/powerpoint/2010/main" val="33232685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25FAB6D4-D1AF-D933-25CE-6718A7464815}"/>
              </a:ext>
            </a:extLst>
          </p:cNvPr>
          <p:cNvSpPr>
            <a:spLocks noGrp="1"/>
          </p:cNvSpPr>
          <p:nvPr>
            <p:ph type="ftr" sz="quarter" idx="11"/>
          </p:nvPr>
        </p:nvSpPr>
        <p:spPr/>
        <p:txBody>
          <a:bodyPr/>
          <a:lstStyle/>
          <a:p>
            <a:r>
              <a:rPr lang="en-GB" dirty="0">
                <a:solidFill>
                  <a:prstClr val="white"/>
                </a:solidFill>
              </a:rPr>
              <a:t>Sebastijan Brezinsek| Preparation Meeting AWP 2025 | 09.10.2024 |</a:t>
            </a:r>
            <a:r>
              <a:rPr lang="en-GB" dirty="0" err="1">
                <a:solidFill>
                  <a:prstClr val="white"/>
                </a:solidFill>
              </a:rPr>
              <a:t>Garching</a:t>
            </a:r>
            <a:endParaRPr lang="en-GB" dirty="0">
              <a:solidFill>
                <a:prstClr val="white"/>
              </a:solidFill>
            </a:endParaRPr>
          </a:p>
        </p:txBody>
      </p:sp>
      <p:sp>
        <p:nvSpPr>
          <p:cNvPr id="5" name="Foliennummernplatzhalter 4">
            <a:extLst>
              <a:ext uri="{FF2B5EF4-FFF2-40B4-BE49-F238E27FC236}">
                <a16:creationId xmlns:a16="http://schemas.microsoft.com/office/drawing/2014/main" id="{D44FE597-2CD2-E678-1062-81EF71111331}"/>
              </a:ext>
            </a:extLst>
          </p:cNvPr>
          <p:cNvSpPr>
            <a:spLocks noGrp="1"/>
          </p:cNvSpPr>
          <p:nvPr>
            <p:ph type="sldNum" sz="quarter" idx="12"/>
          </p:nvPr>
        </p:nvSpPr>
        <p:spPr/>
        <p:txBody>
          <a:bodyPr/>
          <a:lstStyle/>
          <a:p>
            <a:fld id="{6A6D9FA1-99C7-4910-8E32-B85D378B0060}" type="slidenum">
              <a:rPr lang="en-GB" smtClean="0">
                <a:solidFill>
                  <a:prstClr val="white"/>
                </a:solidFill>
              </a:rPr>
              <a:pPr/>
              <a:t>48</a:t>
            </a:fld>
            <a:endParaRPr lang="en-GB" dirty="0">
              <a:solidFill>
                <a:prstClr val="white"/>
              </a:solidFill>
            </a:endParaRPr>
          </a:p>
        </p:txBody>
      </p:sp>
      <p:sp>
        <p:nvSpPr>
          <p:cNvPr id="6" name="Titel 1">
            <a:extLst>
              <a:ext uri="{FF2B5EF4-FFF2-40B4-BE49-F238E27FC236}">
                <a16:creationId xmlns:a16="http://schemas.microsoft.com/office/drawing/2014/main" id="{24E5A7F7-E968-EA42-B0CE-BD0E537937E1}"/>
              </a:ext>
            </a:extLst>
          </p:cNvPr>
          <p:cNvSpPr>
            <a:spLocks noGrp="1"/>
          </p:cNvSpPr>
          <p:nvPr>
            <p:ph type="title"/>
          </p:nvPr>
        </p:nvSpPr>
        <p:spPr>
          <a:xfrm>
            <a:off x="982663" y="192087"/>
            <a:ext cx="10937488" cy="700541"/>
          </a:xfrm>
        </p:spPr>
        <p:txBody>
          <a:bodyPr/>
          <a:lstStyle/>
          <a:p>
            <a:r>
              <a:rPr lang="en-GB" dirty="0"/>
              <a:t>SPE.2 </a:t>
            </a:r>
            <a:r>
              <a:rPr lang="en-US" dirty="0"/>
              <a:t>Cutting of DTE3 tiles and sample distribution</a:t>
            </a:r>
            <a:br>
              <a:rPr lang="en-US" dirty="0"/>
            </a:br>
            <a:br>
              <a:rPr lang="en-US" dirty="0"/>
            </a:br>
            <a:r>
              <a:rPr lang="en-GB" dirty="0"/>
              <a:t>Main Objective and Activities </a:t>
            </a:r>
          </a:p>
        </p:txBody>
      </p:sp>
      <p:sp>
        <p:nvSpPr>
          <p:cNvPr id="2" name="Textfeld 1">
            <a:extLst>
              <a:ext uri="{FF2B5EF4-FFF2-40B4-BE49-F238E27FC236}">
                <a16:creationId xmlns:a16="http://schemas.microsoft.com/office/drawing/2014/main" id="{5229F294-D190-0FEE-23B6-B67299BCAC2B}"/>
              </a:ext>
            </a:extLst>
          </p:cNvPr>
          <p:cNvSpPr txBox="1"/>
          <p:nvPr/>
        </p:nvSpPr>
        <p:spPr>
          <a:xfrm>
            <a:off x="6538" y="1141106"/>
            <a:ext cx="12185462" cy="4585871"/>
          </a:xfrm>
          <a:prstGeom prst="rect">
            <a:avLst/>
          </a:prstGeom>
          <a:noFill/>
        </p:spPr>
        <p:txBody>
          <a:bodyPr wrap="square" rtlCol="0">
            <a:spAutoFit/>
          </a:bodyPr>
          <a:lstStyle/>
          <a:p>
            <a:pPr algn="l"/>
            <a:r>
              <a:rPr lang="en-US" sz="2400" b="1" dirty="0"/>
              <a:t>Scientific question: </a:t>
            </a:r>
          </a:p>
          <a:p>
            <a:pPr marL="457200" indent="-457200" algn="l">
              <a:buFont typeface="Arial" panose="020B0604020202020204" pitchFamily="34" charset="0"/>
              <a:buChar char="•"/>
            </a:pPr>
            <a:r>
              <a:rPr lang="en-US" sz="2400" dirty="0"/>
              <a:t>The Task will concentrate on coordination (VTT), sample preparation and sample distribution for DTE3 divertor and limiter tiles, and diagnostics components removed during the 2024 shutdown.</a:t>
            </a:r>
          </a:p>
          <a:p>
            <a:pPr algn="l"/>
            <a:r>
              <a:rPr lang="de-DE" sz="2400" b="1" dirty="0" err="1"/>
              <a:t>What</a:t>
            </a:r>
            <a:r>
              <a:rPr lang="de-DE" sz="2400" b="1" dirty="0"/>
              <a:t> </a:t>
            </a:r>
            <a:r>
              <a:rPr lang="de-DE" sz="2400" b="1" dirty="0" err="1"/>
              <a:t>shall</a:t>
            </a:r>
            <a:r>
              <a:rPr lang="de-DE" sz="2400" b="1" dirty="0"/>
              <a:t> </a:t>
            </a:r>
            <a:r>
              <a:rPr lang="de-DE" sz="2400" b="1" dirty="0" err="1"/>
              <a:t>be</a:t>
            </a:r>
            <a:r>
              <a:rPr lang="de-DE" sz="2400" b="1" dirty="0"/>
              <a:t> </a:t>
            </a:r>
            <a:r>
              <a:rPr lang="de-DE" sz="2400" b="1" dirty="0" err="1"/>
              <a:t>done</a:t>
            </a:r>
            <a:r>
              <a:rPr lang="de-DE" sz="2400" b="1" dirty="0"/>
              <a:t>:</a:t>
            </a:r>
          </a:p>
          <a:p>
            <a:pPr marL="457200" indent="-457200" algn="l">
              <a:buFont typeface="Arial" panose="020B0604020202020204" pitchFamily="34" charset="0"/>
              <a:buChar char="•"/>
            </a:pPr>
            <a:r>
              <a:rPr lang="de-DE" sz="2400" dirty="0"/>
              <a:t>Samples </a:t>
            </a:r>
            <a:r>
              <a:rPr lang="de-DE" sz="2400" dirty="0" err="1"/>
              <a:t>from</a:t>
            </a:r>
            <a:r>
              <a:rPr lang="de-DE" sz="2400" dirty="0"/>
              <a:t> W-</a:t>
            </a:r>
            <a:r>
              <a:rPr lang="de-DE" sz="2400" dirty="0" err="1"/>
              <a:t>coated</a:t>
            </a:r>
            <a:r>
              <a:rPr lang="de-DE" sz="2400" dirty="0"/>
              <a:t> CFC </a:t>
            </a:r>
            <a:r>
              <a:rPr lang="de-DE" sz="2400" dirty="0" err="1"/>
              <a:t>divertor</a:t>
            </a:r>
            <a:r>
              <a:rPr lang="de-DE" sz="2400" dirty="0"/>
              <a:t> </a:t>
            </a:r>
            <a:r>
              <a:rPr lang="de-DE" sz="2400" dirty="0" err="1"/>
              <a:t>tiles</a:t>
            </a:r>
            <a:r>
              <a:rPr lang="de-DE" sz="2400" dirty="0"/>
              <a:t> will </a:t>
            </a:r>
            <a:r>
              <a:rPr lang="de-DE" sz="2400" dirty="0" err="1"/>
              <a:t>be</a:t>
            </a:r>
            <a:r>
              <a:rPr lang="de-DE" sz="2400" dirty="0"/>
              <a:t> </a:t>
            </a:r>
            <a:r>
              <a:rPr lang="de-DE" sz="2400" dirty="0" err="1"/>
              <a:t>prepared</a:t>
            </a:r>
            <a:r>
              <a:rPr lang="de-DE" sz="2400" dirty="0"/>
              <a:t> </a:t>
            </a:r>
            <a:r>
              <a:rPr lang="de-DE" sz="2400" dirty="0" err="1"/>
              <a:t>using</a:t>
            </a:r>
            <a:r>
              <a:rPr lang="de-DE" sz="2400" dirty="0"/>
              <a:t> </a:t>
            </a:r>
            <a:r>
              <a:rPr lang="de-DE" sz="2400" dirty="0" err="1"/>
              <a:t>coring</a:t>
            </a:r>
            <a:r>
              <a:rPr lang="de-DE" sz="2400" dirty="0"/>
              <a:t> </a:t>
            </a:r>
          </a:p>
          <a:p>
            <a:pPr algn="l"/>
            <a:r>
              <a:rPr lang="de-DE" sz="2400" dirty="0"/>
              <a:t>      </a:t>
            </a:r>
            <a:r>
              <a:rPr lang="de-DE" sz="2400" dirty="0" err="1"/>
              <a:t>technique</a:t>
            </a:r>
            <a:r>
              <a:rPr lang="de-DE" sz="2400" dirty="0"/>
              <a:t> (VTT)</a:t>
            </a:r>
          </a:p>
          <a:p>
            <a:pPr marL="457200" indent="-457200" algn="l">
              <a:buFont typeface="Arial" panose="020B0604020202020204" pitchFamily="34" charset="0"/>
              <a:buChar char="•"/>
            </a:pPr>
            <a:r>
              <a:rPr lang="de-DE" sz="2400" dirty="0"/>
              <a:t>IAP will </a:t>
            </a:r>
            <a:r>
              <a:rPr lang="de-DE" sz="2400" dirty="0" err="1"/>
              <a:t>cut</a:t>
            </a:r>
            <a:r>
              <a:rPr lang="de-DE" sz="2400" dirty="0"/>
              <a:t> </a:t>
            </a:r>
            <a:r>
              <a:rPr lang="de-DE" sz="2400" dirty="0" err="1"/>
              <a:t>samples</a:t>
            </a:r>
            <a:r>
              <a:rPr lang="de-DE" sz="2400" dirty="0"/>
              <a:t> </a:t>
            </a:r>
            <a:r>
              <a:rPr lang="de-DE" sz="2400" dirty="0" err="1"/>
              <a:t>from</a:t>
            </a:r>
            <a:r>
              <a:rPr lang="de-DE" sz="2400" dirty="0"/>
              <a:t> Be </a:t>
            </a:r>
            <a:r>
              <a:rPr lang="de-DE" sz="2400" dirty="0" err="1"/>
              <a:t>limiter</a:t>
            </a:r>
            <a:r>
              <a:rPr lang="de-DE" sz="2400" dirty="0"/>
              <a:t> </a:t>
            </a:r>
            <a:r>
              <a:rPr lang="de-DE" sz="2400" dirty="0" err="1"/>
              <a:t>tiles</a:t>
            </a:r>
            <a:r>
              <a:rPr lang="de-DE" sz="2400" dirty="0"/>
              <a:t> and metallic </a:t>
            </a:r>
            <a:r>
              <a:rPr lang="de-DE" sz="2400" dirty="0" err="1"/>
              <a:t>diagnostic</a:t>
            </a:r>
            <a:r>
              <a:rPr lang="de-DE" sz="2400" dirty="0"/>
              <a:t> </a:t>
            </a:r>
            <a:r>
              <a:rPr lang="de-DE" sz="2400" dirty="0" err="1"/>
              <a:t>components</a:t>
            </a:r>
            <a:endParaRPr lang="de-DE" sz="2400" dirty="0"/>
          </a:p>
          <a:p>
            <a:pPr marL="457200" indent="-457200" algn="l">
              <a:buFont typeface="Arial" panose="020B0604020202020204" pitchFamily="34" charset="0"/>
              <a:buChar char="•"/>
            </a:pPr>
            <a:r>
              <a:rPr lang="de-DE" sz="2400" dirty="0"/>
              <a:t>Samples will </a:t>
            </a:r>
            <a:r>
              <a:rPr lang="de-DE" sz="2400" dirty="0" err="1"/>
              <a:t>be</a:t>
            </a:r>
            <a:r>
              <a:rPr lang="de-DE" sz="2400" dirty="0"/>
              <a:t> </a:t>
            </a:r>
            <a:r>
              <a:rPr lang="de-DE" sz="2400" dirty="0" err="1"/>
              <a:t>distributed</a:t>
            </a:r>
            <a:r>
              <a:rPr lang="de-DE" sz="2400" dirty="0"/>
              <a:t> </a:t>
            </a:r>
            <a:r>
              <a:rPr lang="de-DE" sz="2400" dirty="0" err="1"/>
              <a:t>between</a:t>
            </a:r>
            <a:r>
              <a:rPr lang="de-DE" sz="2400" dirty="0"/>
              <a:t> RUs </a:t>
            </a:r>
            <a:r>
              <a:rPr lang="de-DE" sz="2400" dirty="0" err="1"/>
              <a:t>participating</a:t>
            </a:r>
            <a:r>
              <a:rPr lang="de-DE" sz="2400" dirty="0"/>
              <a:t> in SPE </a:t>
            </a:r>
            <a:r>
              <a:rPr lang="de-DE" sz="2400" dirty="0" err="1"/>
              <a:t>programme</a:t>
            </a:r>
            <a:endParaRPr lang="de-DE" sz="2400" dirty="0"/>
          </a:p>
          <a:p>
            <a:pPr algn="l"/>
            <a:r>
              <a:rPr lang="de-DE" sz="2400" b="1" dirty="0"/>
              <a:t>Main </a:t>
            </a:r>
            <a:r>
              <a:rPr lang="de-DE" sz="2400" b="1" dirty="0" err="1"/>
              <a:t>goals</a:t>
            </a:r>
            <a:r>
              <a:rPr lang="de-DE" sz="2400" b="1" dirty="0"/>
              <a:t>:</a:t>
            </a:r>
          </a:p>
          <a:p>
            <a:pPr marL="457200" indent="-457200" algn="l">
              <a:buFont typeface="Arial" panose="020B0604020202020204" pitchFamily="34" charset="0"/>
              <a:buChar char="•"/>
            </a:pPr>
            <a:r>
              <a:rPr lang="de-DE" sz="2400" dirty="0" err="1"/>
              <a:t>Completion</a:t>
            </a:r>
            <a:r>
              <a:rPr lang="de-DE" sz="2400" dirty="0"/>
              <a:t> </a:t>
            </a:r>
            <a:r>
              <a:rPr lang="de-DE" sz="2400" dirty="0" err="1"/>
              <a:t>of</a:t>
            </a:r>
            <a:r>
              <a:rPr lang="de-DE" sz="2400" dirty="0"/>
              <a:t> sample </a:t>
            </a:r>
            <a:r>
              <a:rPr lang="de-DE" sz="2400" dirty="0" err="1"/>
              <a:t>preparation</a:t>
            </a:r>
            <a:r>
              <a:rPr lang="de-DE" sz="2400" dirty="0"/>
              <a:t> and </a:t>
            </a:r>
            <a:r>
              <a:rPr lang="de-DE" sz="2400" dirty="0" err="1"/>
              <a:t>distribution</a:t>
            </a:r>
            <a:r>
              <a:rPr lang="de-DE" sz="2400" dirty="0"/>
              <a:t> </a:t>
            </a:r>
            <a:r>
              <a:rPr lang="de-DE" sz="2400" dirty="0" err="1"/>
              <a:t>of</a:t>
            </a:r>
            <a:r>
              <a:rPr lang="de-DE" sz="2400" dirty="0"/>
              <a:t> </a:t>
            </a:r>
            <a:r>
              <a:rPr lang="de-DE" sz="2400" dirty="0" err="1"/>
              <a:t>samples</a:t>
            </a:r>
            <a:endParaRPr lang="de-DE" sz="2400" dirty="0"/>
          </a:p>
          <a:p>
            <a:pPr algn="l"/>
            <a:r>
              <a:rPr lang="de-DE" sz="2800" dirty="0"/>
              <a:t> </a:t>
            </a:r>
          </a:p>
        </p:txBody>
      </p:sp>
      <p:sp>
        <p:nvSpPr>
          <p:cNvPr id="3" name="Textfeld 2">
            <a:extLst>
              <a:ext uri="{FF2B5EF4-FFF2-40B4-BE49-F238E27FC236}">
                <a16:creationId xmlns:a16="http://schemas.microsoft.com/office/drawing/2014/main" id="{6DE7C160-BFF4-9BA8-AA67-2AEFC2F99F2A}"/>
              </a:ext>
            </a:extLst>
          </p:cNvPr>
          <p:cNvSpPr txBox="1"/>
          <p:nvPr/>
        </p:nvSpPr>
        <p:spPr>
          <a:xfrm>
            <a:off x="6151542" y="5803475"/>
            <a:ext cx="2887714" cy="400110"/>
          </a:xfrm>
          <a:prstGeom prst="rect">
            <a:avLst/>
          </a:prstGeom>
          <a:noFill/>
        </p:spPr>
        <p:txBody>
          <a:bodyPr wrap="none" rtlCol="0">
            <a:spAutoFit/>
          </a:bodyPr>
          <a:lstStyle/>
          <a:p>
            <a:pPr algn="l"/>
            <a:r>
              <a:rPr lang="de-DE" sz="2000" b="1" dirty="0"/>
              <a:t>WP </a:t>
            </a:r>
            <a:r>
              <a:rPr lang="de-DE" sz="2000" b="1" dirty="0" err="1"/>
              <a:t>collaboration</a:t>
            </a:r>
            <a:r>
              <a:rPr lang="de-DE" sz="2000" b="1" dirty="0"/>
              <a:t>: UKAEA</a:t>
            </a:r>
          </a:p>
        </p:txBody>
      </p:sp>
      <p:sp>
        <p:nvSpPr>
          <p:cNvPr id="11" name="Textfeld 10">
            <a:extLst>
              <a:ext uri="{FF2B5EF4-FFF2-40B4-BE49-F238E27FC236}">
                <a16:creationId xmlns:a16="http://schemas.microsoft.com/office/drawing/2014/main" id="{5B372F3A-D41D-0E2D-E9E5-723D619C6538}"/>
              </a:ext>
            </a:extLst>
          </p:cNvPr>
          <p:cNvSpPr txBox="1"/>
          <p:nvPr/>
        </p:nvSpPr>
        <p:spPr>
          <a:xfrm>
            <a:off x="0" y="5792601"/>
            <a:ext cx="2878096" cy="707886"/>
          </a:xfrm>
          <a:prstGeom prst="rect">
            <a:avLst/>
          </a:prstGeom>
          <a:noFill/>
        </p:spPr>
        <p:txBody>
          <a:bodyPr wrap="none" rtlCol="0">
            <a:spAutoFit/>
          </a:bodyPr>
          <a:lstStyle/>
          <a:p>
            <a:pPr algn="l"/>
            <a:r>
              <a:rPr lang="de-DE" sz="2000" b="1" dirty="0" err="1"/>
              <a:t>Involved</a:t>
            </a:r>
            <a:r>
              <a:rPr lang="de-DE" sz="2000" b="1" dirty="0"/>
              <a:t> RU: IAP, VTT, FZJ</a:t>
            </a:r>
          </a:p>
          <a:p>
            <a:pPr algn="l"/>
            <a:r>
              <a:rPr lang="de-DE" sz="2000" b="1" dirty="0"/>
              <a:t>Status: New</a:t>
            </a:r>
          </a:p>
        </p:txBody>
      </p:sp>
    </p:spTree>
    <p:extLst>
      <p:ext uri="{BB962C8B-B14F-4D97-AF65-F5344CB8AC3E}">
        <p14:creationId xmlns:p14="http://schemas.microsoft.com/office/powerpoint/2010/main" val="38204978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25FAB6D4-D1AF-D933-25CE-6718A7464815}"/>
              </a:ext>
            </a:extLst>
          </p:cNvPr>
          <p:cNvSpPr>
            <a:spLocks noGrp="1"/>
          </p:cNvSpPr>
          <p:nvPr>
            <p:ph type="ftr" sz="quarter" idx="11"/>
          </p:nvPr>
        </p:nvSpPr>
        <p:spPr/>
        <p:txBody>
          <a:bodyPr/>
          <a:lstStyle/>
          <a:p>
            <a:r>
              <a:rPr lang="en-GB" dirty="0">
                <a:solidFill>
                  <a:prstClr val="white"/>
                </a:solidFill>
              </a:rPr>
              <a:t>Sebastijan Brezinsek| Preparation Meeting AWP 2025 | 09.10.2024 |</a:t>
            </a:r>
            <a:r>
              <a:rPr lang="en-GB" dirty="0" err="1">
                <a:solidFill>
                  <a:prstClr val="white"/>
                </a:solidFill>
              </a:rPr>
              <a:t>Garching</a:t>
            </a:r>
            <a:endParaRPr lang="en-GB" dirty="0">
              <a:solidFill>
                <a:prstClr val="white"/>
              </a:solidFill>
            </a:endParaRPr>
          </a:p>
        </p:txBody>
      </p:sp>
      <p:sp>
        <p:nvSpPr>
          <p:cNvPr id="5" name="Foliennummernplatzhalter 4">
            <a:extLst>
              <a:ext uri="{FF2B5EF4-FFF2-40B4-BE49-F238E27FC236}">
                <a16:creationId xmlns:a16="http://schemas.microsoft.com/office/drawing/2014/main" id="{D44FE597-2CD2-E678-1062-81EF71111331}"/>
              </a:ext>
            </a:extLst>
          </p:cNvPr>
          <p:cNvSpPr>
            <a:spLocks noGrp="1"/>
          </p:cNvSpPr>
          <p:nvPr>
            <p:ph type="sldNum" sz="quarter" idx="12"/>
          </p:nvPr>
        </p:nvSpPr>
        <p:spPr/>
        <p:txBody>
          <a:bodyPr/>
          <a:lstStyle/>
          <a:p>
            <a:fld id="{6A6D9FA1-99C7-4910-8E32-B85D378B0060}" type="slidenum">
              <a:rPr lang="en-GB" smtClean="0">
                <a:solidFill>
                  <a:prstClr val="white"/>
                </a:solidFill>
              </a:rPr>
              <a:pPr/>
              <a:t>49</a:t>
            </a:fld>
            <a:endParaRPr lang="en-GB" dirty="0">
              <a:solidFill>
                <a:prstClr val="white"/>
              </a:solidFill>
            </a:endParaRPr>
          </a:p>
        </p:txBody>
      </p:sp>
      <p:sp>
        <p:nvSpPr>
          <p:cNvPr id="6" name="Titel 1">
            <a:extLst>
              <a:ext uri="{FF2B5EF4-FFF2-40B4-BE49-F238E27FC236}">
                <a16:creationId xmlns:a16="http://schemas.microsoft.com/office/drawing/2014/main" id="{24E5A7F7-E968-EA42-B0CE-BD0E537937E1}"/>
              </a:ext>
            </a:extLst>
          </p:cNvPr>
          <p:cNvSpPr>
            <a:spLocks noGrp="1"/>
          </p:cNvSpPr>
          <p:nvPr>
            <p:ph type="title"/>
          </p:nvPr>
        </p:nvSpPr>
        <p:spPr>
          <a:xfrm>
            <a:off x="982663" y="305101"/>
            <a:ext cx="10937488" cy="700541"/>
          </a:xfrm>
        </p:spPr>
        <p:txBody>
          <a:bodyPr/>
          <a:lstStyle/>
          <a:p>
            <a:r>
              <a:rPr lang="en-GB" dirty="0"/>
              <a:t>SPE.3 </a:t>
            </a:r>
            <a:r>
              <a:rPr lang="en-US" dirty="0"/>
              <a:t>Completion of ILW3 post-mortem analyses and first analysis of DTE3 samples</a:t>
            </a:r>
            <a:br>
              <a:rPr lang="en-US" dirty="0"/>
            </a:br>
            <a:br>
              <a:rPr lang="en-US" dirty="0"/>
            </a:br>
            <a:r>
              <a:rPr lang="en-GB" dirty="0"/>
              <a:t>Main Objective and Activities </a:t>
            </a:r>
          </a:p>
        </p:txBody>
      </p:sp>
      <p:sp>
        <p:nvSpPr>
          <p:cNvPr id="2" name="Textfeld 1">
            <a:extLst>
              <a:ext uri="{FF2B5EF4-FFF2-40B4-BE49-F238E27FC236}">
                <a16:creationId xmlns:a16="http://schemas.microsoft.com/office/drawing/2014/main" id="{5229F294-D190-0FEE-23B6-B67299BCAC2B}"/>
              </a:ext>
            </a:extLst>
          </p:cNvPr>
          <p:cNvSpPr txBox="1"/>
          <p:nvPr/>
        </p:nvSpPr>
        <p:spPr>
          <a:xfrm>
            <a:off x="6538" y="1141106"/>
            <a:ext cx="12185462" cy="4216539"/>
          </a:xfrm>
          <a:prstGeom prst="rect">
            <a:avLst/>
          </a:prstGeom>
          <a:noFill/>
        </p:spPr>
        <p:txBody>
          <a:bodyPr wrap="square" rtlCol="0">
            <a:spAutoFit/>
          </a:bodyPr>
          <a:lstStyle/>
          <a:p>
            <a:pPr algn="l"/>
            <a:r>
              <a:rPr lang="en-US" sz="2400" b="1" dirty="0"/>
              <a:t>Scientific question: </a:t>
            </a:r>
          </a:p>
          <a:p>
            <a:pPr algn="l"/>
            <a:r>
              <a:rPr lang="en-US" sz="2400" dirty="0"/>
              <a:t>Investigation of material migration from the limiters and the main wall towards the divertor resulting in formation of co-deposited layers on the divertor tiles, and </a:t>
            </a:r>
            <a:r>
              <a:rPr lang="en-US" sz="2400" dirty="0" err="1"/>
              <a:t>characterisation</a:t>
            </a:r>
            <a:r>
              <a:rPr lang="en-US" sz="2400" dirty="0"/>
              <a:t> of hydrogen isotope retention including tritium. </a:t>
            </a:r>
            <a:endParaRPr lang="de-DE" sz="2400" dirty="0"/>
          </a:p>
          <a:p>
            <a:pPr algn="l"/>
            <a:r>
              <a:rPr lang="de-DE" sz="2400" b="1" dirty="0" err="1"/>
              <a:t>What</a:t>
            </a:r>
            <a:r>
              <a:rPr lang="de-DE" sz="2400" b="1" dirty="0"/>
              <a:t> </a:t>
            </a:r>
            <a:r>
              <a:rPr lang="de-DE" sz="2400" b="1" dirty="0" err="1"/>
              <a:t>shall</a:t>
            </a:r>
            <a:r>
              <a:rPr lang="de-DE" sz="2400" b="1" dirty="0"/>
              <a:t> </a:t>
            </a:r>
            <a:r>
              <a:rPr lang="de-DE" sz="2400" b="1" dirty="0" err="1"/>
              <a:t>be</a:t>
            </a:r>
            <a:r>
              <a:rPr lang="de-DE" sz="2400" b="1" dirty="0"/>
              <a:t> </a:t>
            </a:r>
            <a:r>
              <a:rPr lang="de-DE" sz="2400" b="1" dirty="0" err="1"/>
              <a:t>done</a:t>
            </a:r>
            <a:r>
              <a:rPr lang="de-DE" sz="2400" b="1" dirty="0"/>
              <a:t>:</a:t>
            </a:r>
          </a:p>
          <a:p>
            <a:pPr marL="457200" indent="-457200" algn="l">
              <a:buFont typeface="Arial" panose="020B0604020202020204" pitchFamily="34" charset="0"/>
              <a:buChar char="•"/>
            </a:pPr>
            <a:r>
              <a:rPr lang="de-DE" sz="2400" dirty="0"/>
              <a:t>Post-mortem </a:t>
            </a:r>
            <a:r>
              <a:rPr lang="de-DE" sz="2400" dirty="0" err="1"/>
              <a:t>analysis</a:t>
            </a:r>
            <a:r>
              <a:rPr lang="de-DE" sz="2400" dirty="0"/>
              <a:t> </a:t>
            </a:r>
            <a:r>
              <a:rPr lang="de-DE" sz="2400" dirty="0" err="1"/>
              <a:t>of</a:t>
            </a:r>
            <a:r>
              <a:rPr lang="de-DE" sz="2400" dirty="0"/>
              <a:t> ILW3 and DTE3 </a:t>
            </a:r>
            <a:r>
              <a:rPr lang="de-DE" sz="2400" dirty="0" err="1"/>
              <a:t>samples</a:t>
            </a:r>
            <a:r>
              <a:rPr lang="de-DE" sz="2400" dirty="0"/>
              <a:t> and </a:t>
            </a:r>
            <a:r>
              <a:rPr lang="de-DE" sz="2400" dirty="0" err="1"/>
              <a:t>components</a:t>
            </a:r>
            <a:r>
              <a:rPr lang="de-DE" sz="2400" dirty="0"/>
              <a:t> </a:t>
            </a:r>
            <a:r>
              <a:rPr lang="de-DE" sz="2400" dirty="0" err="1"/>
              <a:t>using</a:t>
            </a:r>
            <a:r>
              <a:rPr lang="de-DE" sz="2400" dirty="0"/>
              <a:t> </a:t>
            </a:r>
            <a:r>
              <a:rPr lang="de-DE" sz="2400" dirty="0" err="1"/>
              <a:t>various</a:t>
            </a:r>
            <a:r>
              <a:rPr lang="de-DE" sz="2400" dirty="0"/>
              <a:t> </a:t>
            </a:r>
            <a:r>
              <a:rPr lang="de-DE" sz="2400" dirty="0" err="1"/>
              <a:t>analysis</a:t>
            </a:r>
            <a:r>
              <a:rPr lang="de-DE" sz="2400" dirty="0"/>
              <a:t> </a:t>
            </a:r>
            <a:r>
              <a:rPr lang="de-DE" sz="2400" dirty="0" err="1"/>
              <a:t>techniques</a:t>
            </a:r>
            <a:r>
              <a:rPr lang="de-DE" sz="2400" dirty="0"/>
              <a:t> (</a:t>
            </a:r>
            <a:r>
              <a:rPr lang="de-DE" sz="2400" dirty="0" err="1"/>
              <a:t>ion</a:t>
            </a:r>
            <a:r>
              <a:rPr lang="de-DE" sz="2400" dirty="0"/>
              <a:t> </a:t>
            </a:r>
            <a:r>
              <a:rPr lang="de-DE" sz="2400" dirty="0" err="1"/>
              <a:t>beams</a:t>
            </a:r>
            <a:r>
              <a:rPr lang="de-DE" sz="2400" dirty="0"/>
              <a:t>, TDS, </a:t>
            </a:r>
            <a:r>
              <a:rPr lang="de-DE" sz="2400" dirty="0" err="1"/>
              <a:t>electron</a:t>
            </a:r>
            <a:r>
              <a:rPr lang="de-DE" sz="2400" dirty="0"/>
              <a:t> </a:t>
            </a:r>
            <a:r>
              <a:rPr lang="de-DE" sz="2400" dirty="0" err="1"/>
              <a:t>microsopy</a:t>
            </a:r>
            <a:r>
              <a:rPr lang="de-DE" sz="2400" dirty="0"/>
              <a:t>…)</a:t>
            </a:r>
          </a:p>
          <a:p>
            <a:pPr algn="l"/>
            <a:r>
              <a:rPr lang="de-DE" sz="2400" b="1" dirty="0"/>
              <a:t>Main </a:t>
            </a:r>
            <a:r>
              <a:rPr lang="de-DE" sz="2400" b="1" dirty="0" err="1"/>
              <a:t>goals</a:t>
            </a:r>
            <a:r>
              <a:rPr lang="de-DE" sz="2400" b="1" dirty="0"/>
              <a:t>:</a:t>
            </a:r>
          </a:p>
          <a:p>
            <a:pPr marL="457200" indent="-457200" algn="l">
              <a:buFont typeface="Arial" panose="020B0604020202020204" pitchFamily="34" charset="0"/>
              <a:buChar char="•"/>
            </a:pPr>
            <a:r>
              <a:rPr lang="de-DE" sz="2400" dirty="0" err="1"/>
              <a:t>Completion</a:t>
            </a:r>
            <a:r>
              <a:rPr lang="de-DE" sz="2400" dirty="0"/>
              <a:t> </a:t>
            </a:r>
            <a:r>
              <a:rPr lang="de-DE" sz="2400" dirty="0" err="1"/>
              <a:t>of</a:t>
            </a:r>
            <a:r>
              <a:rPr lang="en-US" sz="2400" dirty="0"/>
              <a:t> </a:t>
            </a:r>
            <a:r>
              <a:rPr lang="en-US" sz="2400" dirty="0" err="1"/>
              <a:t>characterisation</a:t>
            </a:r>
            <a:r>
              <a:rPr lang="en-US" sz="2400" dirty="0"/>
              <a:t> of remaining ILW3 tiles and metallic components, and first analyses of JET DTE3 divertor and limiter samples. </a:t>
            </a:r>
            <a:endParaRPr lang="de-DE" sz="2400" dirty="0"/>
          </a:p>
          <a:p>
            <a:pPr algn="l"/>
            <a:r>
              <a:rPr lang="de-DE" sz="2800" dirty="0"/>
              <a:t> </a:t>
            </a:r>
          </a:p>
        </p:txBody>
      </p:sp>
      <p:sp>
        <p:nvSpPr>
          <p:cNvPr id="3" name="Textfeld 2">
            <a:extLst>
              <a:ext uri="{FF2B5EF4-FFF2-40B4-BE49-F238E27FC236}">
                <a16:creationId xmlns:a16="http://schemas.microsoft.com/office/drawing/2014/main" id="{6DE7C160-BFF4-9BA8-AA67-2AEFC2F99F2A}"/>
              </a:ext>
            </a:extLst>
          </p:cNvPr>
          <p:cNvSpPr txBox="1"/>
          <p:nvPr/>
        </p:nvSpPr>
        <p:spPr>
          <a:xfrm>
            <a:off x="6151542" y="5803475"/>
            <a:ext cx="2887714" cy="400110"/>
          </a:xfrm>
          <a:prstGeom prst="rect">
            <a:avLst/>
          </a:prstGeom>
          <a:noFill/>
        </p:spPr>
        <p:txBody>
          <a:bodyPr wrap="none" rtlCol="0">
            <a:spAutoFit/>
          </a:bodyPr>
          <a:lstStyle/>
          <a:p>
            <a:pPr algn="l"/>
            <a:r>
              <a:rPr lang="de-DE" sz="2000" b="1" dirty="0"/>
              <a:t>WP </a:t>
            </a:r>
            <a:r>
              <a:rPr lang="de-DE" sz="2000" b="1" dirty="0" err="1"/>
              <a:t>collaboration</a:t>
            </a:r>
            <a:r>
              <a:rPr lang="de-DE" sz="2000" b="1" dirty="0"/>
              <a:t>: UKAEA</a:t>
            </a:r>
          </a:p>
        </p:txBody>
      </p:sp>
      <p:sp>
        <p:nvSpPr>
          <p:cNvPr id="11" name="Textfeld 10">
            <a:extLst>
              <a:ext uri="{FF2B5EF4-FFF2-40B4-BE49-F238E27FC236}">
                <a16:creationId xmlns:a16="http://schemas.microsoft.com/office/drawing/2014/main" id="{5B372F3A-D41D-0E2D-E9E5-723D619C6538}"/>
              </a:ext>
            </a:extLst>
          </p:cNvPr>
          <p:cNvSpPr txBox="1"/>
          <p:nvPr/>
        </p:nvSpPr>
        <p:spPr>
          <a:xfrm>
            <a:off x="0" y="5792601"/>
            <a:ext cx="5526641" cy="707886"/>
          </a:xfrm>
          <a:prstGeom prst="rect">
            <a:avLst/>
          </a:prstGeom>
          <a:noFill/>
        </p:spPr>
        <p:txBody>
          <a:bodyPr wrap="none" rtlCol="0">
            <a:spAutoFit/>
          </a:bodyPr>
          <a:lstStyle/>
          <a:p>
            <a:pPr algn="l"/>
            <a:r>
              <a:rPr lang="de-DE" sz="2000" b="1" dirty="0" err="1"/>
              <a:t>Involved</a:t>
            </a:r>
            <a:r>
              <a:rPr lang="de-DE" sz="2000" b="1" dirty="0"/>
              <a:t> RU: FZJ, IAP, IPPLM, ISPP_UL, IST, VR, VTT</a:t>
            </a:r>
          </a:p>
          <a:p>
            <a:pPr algn="l"/>
            <a:r>
              <a:rPr lang="de-DE" sz="2000" b="1" dirty="0"/>
              <a:t>Status: New</a:t>
            </a:r>
          </a:p>
        </p:txBody>
      </p:sp>
    </p:spTree>
    <p:extLst>
      <p:ext uri="{BB962C8B-B14F-4D97-AF65-F5344CB8AC3E}">
        <p14:creationId xmlns:p14="http://schemas.microsoft.com/office/powerpoint/2010/main" val="1279754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3D9966-EE1F-F8F6-AF05-88286519F18A}"/>
              </a:ext>
            </a:extLst>
          </p:cNvPr>
          <p:cNvSpPr>
            <a:spLocks noGrp="1"/>
          </p:cNvSpPr>
          <p:nvPr>
            <p:ph type="title"/>
          </p:nvPr>
        </p:nvSpPr>
        <p:spPr/>
        <p:txBody>
          <a:bodyPr/>
          <a:lstStyle/>
          <a:p>
            <a:r>
              <a:rPr lang="de-DE" dirty="0"/>
              <a:t>PCR </a:t>
            </a:r>
            <a:r>
              <a:rPr lang="de-DE" dirty="0" err="1"/>
              <a:t>July</a:t>
            </a:r>
            <a:r>
              <a:rPr lang="de-DE" dirty="0"/>
              <a:t> 2024 - </a:t>
            </a:r>
            <a:r>
              <a:rPr lang="de-DE" dirty="0" err="1"/>
              <a:t>reprise</a:t>
            </a:r>
            <a:endParaRPr lang="de-DE" dirty="0"/>
          </a:p>
        </p:txBody>
      </p:sp>
      <p:sp>
        <p:nvSpPr>
          <p:cNvPr id="4" name="Foliennummernplatzhalter 3">
            <a:extLst>
              <a:ext uri="{FF2B5EF4-FFF2-40B4-BE49-F238E27FC236}">
                <a16:creationId xmlns:a16="http://schemas.microsoft.com/office/drawing/2014/main" id="{C98DAD25-DCE7-F43E-51F5-ED9E8F7BC8C5}"/>
              </a:ext>
            </a:extLst>
          </p:cNvPr>
          <p:cNvSpPr>
            <a:spLocks noGrp="1"/>
          </p:cNvSpPr>
          <p:nvPr>
            <p:ph type="sldNum" sz="quarter" idx="12"/>
          </p:nvPr>
        </p:nvSpPr>
        <p:spPr/>
        <p:txBody>
          <a:bodyPr/>
          <a:lstStyle/>
          <a:p>
            <a:fld id="{6A6D9FA1-99C7-4910-8E32-B85D378B0060}" type="slidenum">
              <a:rPr lang="en-GB" smtClean="0">
                <a:solidFill>
                  <a:prstClr val="white"/>
                </a:solidFill>
              </a:rPr>
              <a:pPr/>
              <a:t>5</a:t>
            </a:fld>
            <a:endParaRPr lang="en-GB" dirty="0">
              <a:solidFill>
                <a:prstClr val="white"/>
              </a:solidFill>
            </a:endParaRPr>
          </a:p>
        </p:txBody>
      </p:sp>
      <p:sp>
        <p:nvSpPr>
          <p:cNvPr id="5" name="Fußzeilenplatzhalter 4">
            <a:extLst>
              <a:ext uri="{FF2B5EF4-FFF2-40B4-BE49-F238E27FC236}">
                <a16:creationId xmlns:a16="http://schemas.microsoft.com/office/drawing/2014/main" id="{3EEC259E-D067-26F6-6E55-A3044FA44475}"/>
              </a:ext>
            </a:extLst>
          </p:cNvPr>
          <p:cNvSpPr>
            <a:spLocks noGrp="1"/>
          </p:cNvSpPr>
          <p:nvPr>
            <p:ph type="ftr" sz="quarter" idx="11"/>
          </p:nvPr>
        </p:nvSpPr>
        <p:spPr/>
        <p:txBody>
          <a:bodyPr/>
          <a:lstStyle/>
          <a:p>
            <a:r>
              <a:rPr lang="en-GB" dirty="0">
                <a:solidFill>
                  <a:prstClr val="white"/>
                </a:solidFill>
              </a:rPr>
              <a:t>Sebastijan Brezinsek| AWP 2025 Planning Meeting |</a:t>
            </a:r>
            <a:r>
              <a:rPr lang="en-GB" dirty="0" err="1">
                <a:solidFill>
                  <a:prstClr val="white"/>
                </a:solidFill>
              </a:rPr>
              <a:t>Garching</a:t>
            </a:r>
            <a:r>
              <a:rPr lang="en-GB" dirty="0">
                <a:solidFill>
                  <a:prstClr val="white"/>
                </a:solidFill>
              </a:rPr>
              <a:t> | October 2024</a:t>
            </a:r>
          </a:p>
        </p:txBody>
      </p:sp>
      <p:graphicFrame>
        <p:nvGraphicFramePr>
          <p:cNvPr id="6" name="Tabelle 5">
            <a:extLst>
              <a:ext uri="{FF2B5EF4-FFF2-40B4-BE49-F238E27FC236}">
                <a16:creationId xmlns:a16="http://schemas.microsoft.com/office/drawing/2014/main" id="{F9B5EC78-2A43-3672-574D-89762F8B89EA}"/>
              </a:ext>
            </a:extLst>
          </p:cNvPr>
          <p:cNvGraphicFramePr>
            <a:graphicFrameLocks noGrp="1"/>
          </p:cNvGraphicFramePr>
          <p:nvPr>
            <p:extLst>
              <p:ext uri="{D42A27DB-BD31-4B8C-83A1-F6EECF244321}">
                <p14:modId xmlns:p14="http://schemas.microsoft.com/office/powerpoint/2010/main" val="345773318"/>
              </p:ext>
            </p:extLst>
          </p:nvPr>
        </p:nvGraphicFramePr>
        <p:xfrm>
          <a:off x="360040" y="860752"/>
          <a:ext cx="11565260" cy="5242732"/>
        </p:xfrm>
        <a:graphic>
          <a:graphicData uri="http://schemas.openxmlformats.org/drawingml/2006/table">
            <a:tbl>
              <a:tblPr>
                <a:tableStyleId>{5C22544A-7EE6-4342-B048-85BDC9FD1C3A}</a:tableStyleId>
              </a:tblPr>
              <a:tblGrid>
                <a:gridCol w="767021">
                  <a:extLst>
                    <a:ext uri="{9D8B030D-6E8A-4147-A177-3AD203B41FA5}">
                      <a16:colId xmlns:a16="http://schemas.microsoft.com/office/drawing/2014/main" val="3176978209"/>
                    </a:ext>
                  </a:extLst>
                </a:gridCol>
                <a:gridCol w="4543125">
                  <a:extLst>
                    <a:ext uri="{9D8B030D-6E8A-4147-A177-3AD203B41FA5}">
                      <a16:colId xmlns:a16="http://schemas.microsoft.com/office/drawing/2014/main" val="611303570"/>
                    </a:ext>
                  </a:extLst>
                </a:gridCol>
                <a:gridCol w="572321">
                  <a:extLst>
                    <a:ext uri="{9D8B030D-6E8A-4147-A177-3AD203B41FA5}">
                      <a16:colId xmlns:a16="http://schemas.microsoft.com/office/drawing/2014/main" val="125992148"/>
                    </a:ext>
                  </a:extLst>
                </a:gridCol>
                <a:gridCol w="1878218">
                  <a:extLst>
                    <a:ext uri="{9D8B030D-6E8A-4147-A177-3AD203B41FA5}">
                      <a16:colId xmlns:a16="http://schemas.microsoft.com/office/drawing/2014/main" val="4115780885"/>
                    </a:ext>
                  </a:extLst>
                </a:gridCol>
                <a:gridCol w="715881">
                  <a:extLst>
                    <a:ext uri="{9D8B030D-6E8A-4147-A177-3AD203B41FA5}">
                      <a16:colId xmlns:a16="http://schemas.microsoft.com/office/drawing/2014/main" val="595881626"/>
                    </a:ext>
                  </a:extLst>
                </a:gridCol>
                <a:gridCol w="2173227">
                  <a:extLst>
                    <a:ext uri="{9D8B030D-6E8A-4147-A177-3AD203B41FA5}">
                      <a16:colId xmlns:a16="http://schemas.microsoft.com/office/drawing/2014/main" val="4197164247"/>
                    </a:ext>
                  </a:extLst>
                </a:gridCol>
                <a:gridCol w="915467">
                  <a:extLst>
                    <a:ext uri="{9D8B030D-6E8A-4147-A177-3AD203B41FA5}">
                      <a16:colId xmlns:a16="http://schemas.microsoft.com/office/drawing/2014/main" val="3088707787"/>
                    </a:ext>
                  </a:extLst>
                </a:gridCol>
              </a:tblGrid>
              <a:tr h="439047">
                <a:tc>
                  <a:txBody>
                    <a:bodyPr/>
                    <a:lstStyle/>
                    <a:p>
                      <a:pPr algn="ctr" fontAlgn="ctr"/>
                      <a:r>
                        <a:rPr lang="de-DE" sz="1400" u="none" strike="noStrike">
                          <a:effectLst/>
                        </a:rPr>
                        <a:t>WP</a:t>
                      </a:r>
                      <a:endParaRPr lang="de-DE" sz="1400" b="1" i="0" u="none" strike="noStrike">
                        <a:solidFill>
                          <a:srgbClr val="FFFFFF"/>
                        </a:solidFill>
                        <a:effectLst/>
                        <a:latin typeface="Calibri" panose="020F0502020204030204" pitchFamily="34" charset="0"/>
                      </a:endParaRPr>
                    </a:p>
                  </a:txBody>
                  <a:tcPr marL="3592" marR="3592" marT="3592" marB="0" anchor="ctr"/>
                </a:tc>
                <a:tc>
                  <a:txBody>
                    <a:bodyPr/>
                    <a:lstStyle/>
                    <a:p>
                      <a:pPr algn="l" fontAlgn="ctr"/>
                      <a:r>
                        <a:rPr lang="de-DE" sz="1400" u="none" strike="noStrike">
                          <a:effectLst/>
                        </a:rPr>
                        <a:t>PCR proposal description</a:t>
                      </a:r>
                      <a:endParaRPr lang="de-DE" sz="1400" b="1" i="0" u="none" strike="noStrike">
                        <a:solidFill>
                          <a:srgbClr val="FFFFFF"/>
                        </a:solidFill>
                        <a:effectLst/>
                        <a:latin typeface="Calibri" panose="020F0502020204030204" pitchFamily="34" charset="0"/>
                      </a:endParaRPr>
                    </a:p>
                  </a:txBody>
                  <a:tcPr marL="3592" marR="3592" marT="3592" marB="0" anchor="ctr"/>
                </a:tc>
                <a:tc>
                  <a:txBody>
                    <a:bodyPr/>
                    <a:lstStyle/>
                    <a:p>
                      <a:pPr algn="ctr" fontAlgn="ctr"/>
                      <a:r>
                        <a:rPr lang="de-DE" sz="1400" u="none" strike="noStrike">
                          <a:effectLst/>
                        </a:rPr>
                        <a:t>2024 </a:t>
                      </a:r>
                      <a:br>
                        <a:rPr lang="de-DE" sz="1400" u="none" strike="noStrike">
                          <a:effectLst/>
                        </a:rPr>
                      </a:br>
                      <a:r>
                        <a:rPr lang="de-DE" sz="1400" u="none" strike="noStrike">
                          <a:effectLst/>
                        </a:rPr>
                        <a:t>[k€ CC]</a:t>
                      </a:r>
                      <a:endParaRPr lang="de-DE" sz="1400" b="1" i="0" u="none" strike="noStrike">
                        <a:solidFill>
                          <a:srgbClr val="FFFFFF"/>
                        </a:solidFill>
                        <a:effectLst/>
                        <a:latin typeface="Calibri" panose="020F0502020204030204" pitchFamily="34" charset="0"/>
                      </a:endParaRPr>
                    </a:p>
                  </a:txBody>
                  <a:tcPr marL="3592" marR="3592" marT="3592" marB="0" anchor="ctr"/>
                </a:tc>
                <a:tc>
                  <a:txBody>
                    <a:bodyPr/>
                    <a:lstStyle/>
                    <a:p>
                      <a:pPr algn="ctr" fontAlgn="ctr"/>
                      <a:r>
                        <a:rPr lang="de-DE" sz="1400" u="none" strike="noStrike">
                          <a:effectLst/>
                        </a:rPr>
                        <a:t>means of expenditure</a:t>
                      </a:r>
                      <a:endParaRPr lang="de-DE" sz="1400" b="1" i="0" u="none" strike="noStrike">
                        <a:solidFill>
                          <a:srgbClr val="FFFFFF"/>
                        </a:solidFill>
                        <a:effectLst/>
                        <a:latin typeface="Calibri" panose="020F0502020204030204" pitchFamily="34" charset="0"/>
                      </a:endParaRPr>
                    </a:p>
                  </a:txBody>
                  <a:tcPr marL="3592" marR="3592" marT="3592" marB="0" anchor="ctr"/>
                </a:tc>
                <a:tc>
                  <a:txBody>
                    <a:bodyPr/>
                    <a:lstStyle/>
                    <a:p>
                      <a:pPr algn="ctr" fontAlgn="ctr"/>
                      <a:r>
                        <a:rPr lang="de-DE" sz="1400" u="none" strike="noStrike" dirty="0">
                          <a:effectLst/>
                        </a:rPr>
                        <a:t>2025 </a:t>
                      </a:r>
                      <a:br>
                        <a:rPr lang="de-DE" sz="1400" u="none" strike="noStrike" dirty="0">
                          <a:effectLst/>
                        </a:rPr>
                      </a:br>
                      <a:r>
                        <a:rPr lang="de-DE" sz="1400" u="none" strike="noStrike" dirty="0">
                          <a:effectLst/>
                        </a:rPr>
                        <a:t>[k€ CC]</a:t>
                      </a:r>
                      <a:endParaRPr lang="de-DE" sz="1400" b="1" i="0" u="none" strike="noStrike" dirty="0">
                        <a:solidFill>
                          <a:srgbClr val="FFFFFF"/>
                        </a:solidFill>
                        <a:effectLst/>
                        <a:latin typeface="Calibri" panose="020F0502020204030204" pitchFamily="34" charset="0"/>
                      </a:endParaRPr>
                    </a:p>
                  </a:txBody>
                  <a:tcPr marL="3592" marR="3592" marT="3592" marB="0" anchor="ctr"/>
                </a:tc>
                <a:tc>
                  <a:txBody>
                    <a:bodyPr/>
                    <a:lstStyle/>
                    <a:p>
                      <a:pPr algn="ctr" fontAlgn="ctr"/>
                      <a:r>
                        <a:rPr lang="de-DE" sz="1400" u="none" strike="noStrike">
                          <a:effectLst/>
                        </a:rPr>
                        <a:t>means of expenditure</a:t>
                      </a:r>
                      <a:endParaRPr lang="de-DE" sz="1400" b="1" i="0" u="none" strike="noStrike">
                        <a:solidFill>
                          <a:srgbClr val="FFFFFF"/>
                        </a:solidFill>
                        <a:effectLst/>
                        <a:latin typeface="Calibri" panose="020F0502020204030204" pitchFamily="34" charset="0"/>
                      </a:endParaRPr>
                    </a:p>
                  </a:txBody>
                  <a:tcPr marL="3592" marR="3592" marT="3592" marB="0" anchor="ctr"/>
                </a:tc>
                <a:tc>
                  <a:txBody>
                    <a:bodyPr/>
                    <a:lstStyle/>
                    <a:p>
                      <a:pPr algn="l" fontAlgn="ctr"/>
                      <a:r>
                        <a:rPr lang="de-DE" sz="1400" u="none" strike="noStrike" dirty="0">
                          <a:effectLst/>
                        </a:rPr>
                        <a:t>Implement</a:t>
                      </a:r>
                    </a:p>
                    <a:p>
                      <a:pPr algn="l" fontAlgn="ctr"/>
                      <a:r>
                        <a:rPr lang="de-DE" sz="1400" b="0" i="0" u="none" strike="noStrike" dirty="0">
                          <a:solidFill>
                            <a:schemeClr val="tx1"/>
                          </a:solidFill>
                          <a:effectLst/>
                          <a:latin typeface="Calibri" panose="020F0502020204030204" pitchFamily="34" charset="0"/>
                        </a:rPr>
                        <a:t>2024/2025</a:t>
                      </a:r>
                    </a:p>
                  </a:txBody>
                  <a:tcPr marL="3592" marR="3592" marT="3592" marB="0" anchor="ctr"/>
                </a:tc>
                <a:extLst>
                  <a:ext uri="{0D108BD9-81ED-4DB2-BD59-A6C34878D82A}">
                    <a16:rowId xmlns:a16="http://schemas.microsoft.com/office/drawing/2014/main" val="3431409384"/>
                  </a:ext>
                </a:extLst>
              </a:tr>
              <a:tr h="874428">
                <a:tc>
                  <a:txBody>
                    <a:bodyPr/>
                    <a:lstStyle/>
                    <a:p>
                      <a:pPr algn="ctr" fontAlgn="t"/>
                      <a:r>
                        <a:rPr lang="de-DE" sz="1400" u="none" strike="noStrike">
                          <a:effectLst/>
                        </a:rPr>
                        <a:t>PWIE1</a:t>
                      </a:r>
                      <a:endParaRPr lang="de-DE" sz="1400" b="0" i="0" u="none" strike="noStrike">
                        <a:solidFill>
                          <a:srgbClr val="000000"/>
                        </a:solidFill>
                        <a:effectLst/>
                        <a:latin typeface="Calibri" panose="020F0502020204030204" pitchFamily="34" charset="0"/>
                      </a:endParaRPr>
                    </a:p>
                  </a:txBody>
                  <a:tcPr marL="3592" marR="3592" marT="3592" marB="0"/>
                </a:tc>
                <a:tc>
                  <a:txBody>
                    <a:bodyPr/>
                    <a:lstStyle/>
                    <a:p>
                      <a:pPr algn="l" rtl="0" fontAlgn="t"/>
                      <a:r>
                        <a:rPr lang="en-US" sz="1400" u="none" strike="noStrike" dirty="0">
                          <a:effectLst/>
                        </a:rPr>
                        <a:t>Support in the analysis of the impact of boronization on the new ITER re- baseline (O getter, fuel retention and removal, lifetime, properties) and associated A&amp;M data calculations / modelling (SP B, SP C, SP D,  SP X, SP F)</a:t>
                      </a:r>
                      <a:endParaRPr lang="en-US" sz="1400" b="0" i="0" u="none" strike="noStrike" dirty="0">
                        <a:solidFill>
                          <a:srgbClr val="000000"/>
                        </a:solidFill>
                        <a:effectLst/>
                        <a:latin typeface="Calibri" panose="020F0502020204030204" pitchFamily="34" charset="0"/>
                      </a:endParaRPr>
                    </a:p>
                  </a:txBody>
                  <a:tcPr marL="3592" marR="3592" marT="3592" marB="0"/>
                </a:tc>
                <a:tc>
                  <a:txBody>
                    <a:bodyPr/>
                    <a:lstStyle/>
                    <a:p>
                      <a:pPr algn="ctr" fontAlgn="t"/>
                      <a:r>
                        <a:rPr lang="de-DE" sz="1400" u="none" strike="noStrike">
                          <a:effectLst/>
                        </a:rPr>
                        <a:t>100</a:t>
                      </a:r>
                      <a:endParaRPr lang="de-DE" sz="1400" b="0" i="0" u="none" strike="noStrike">
                        <a:solidFill>
                          <a:srgbClr val="000000"/>
                        </a:solidFill>
                        <a:effectLst/>
                        <a:latin typeface="Calibri" panose="020F0502020204030204" pitchFamily="34" charset="0"/>
                      </a:endParaRPr>
                    </a:p>
                  </a:txBody>
                  <a:tcPr marL="3592" marR="3592" marT="3592" marB="0"/>
                </a:tc>
                <a:tc>
                  <a:txBody>
                    <a:bodyPr/>
                    <a:lstStyle/>
                    <a:p>
                      <a:pPr algn="ctr" fontAlgn="t"/>
                      <a:r>
                        <a:rPr lang="en-US" sz="1400" u="none" strike="noStrike">
                          <a:effectLst/>
                        </a:rPr>
                        <a:t>21PM </a:t>
                      </a:r>
                      <a:br>
                        <a:rPr lang="en-US" sz="1400" u="none" strike="noStrike">
                          <a:effectLst/>
                        </a:rPr>
                      </a:br>
                      <a:r>
                        <a:rPr lang="en-US" sz="1400" u="none" strike="noStrike">
                          <a:effectLst/>
                        </a:rPr>
                        <a:t>11.5k€ mission</a:t>
                      </a:r>
                      <a:br>
                        <a:rPr lang="en-US" sz="1400" u="none" strike="noStrike">
                          <a:effectLst/>
                        </a:rPr>
                      </a:br>
                      <a:r>
                        <a:rPr lang="en-US" sz="1400" u="none" strike="noStrike">
                          <a:effectLst/>
                        </a:rPr>
                        <a:t>15k€ use of facilities</a:t>
                      </a:r>
                      <a:endParaRPr lang="en-US" sz="1400" b="0" i="0" u="none" strike="noStrike">
                        <a:solidFill>
                          <a:srgbClr val="000000"/>
                        </a:solidFill>
                        <a:effectLst/>
                        <a:latin typeface="Calibri" panose="020F0502020204030204" pitchFamily="34" charset="0"/>
                      </a:endParaRPr>
                    </a:p>
                  </a:txBody>
                  <a:tcPr marL="3592" marR="3592" marT="3592" marB="0"/>
                </a:tc>
                <a:tc>
                  <a:txBody>
                    <a:bodyPr/>
                    <a:lstStyle/>
                    <a:p>
                      <a:pPr algn="ctr" fontAlgn="t"/>
                      <a:r>
                        <a:rPr lang="de-DE" sz="1400" u="none" strike="noStrike">
                          <a:effectLst/>
                        </a:rPr>
                        <a:t>100</a:t>
                      </a:r>
                      <a:endParaRPr lang="de-DE" sz="1400" b="0" i="0" u="none" strike="noStrike">
                        <a:solidFill>
                          <a:srgbClr val="000000"/>
                        </a:solidFill>
                        <a:effectLst/>
                        <a:latin typeface="Calibri" panose="020F0502020204030204" pitchFamily="34" charset="0"/>
                      </a:endParaRPr>
                    </a:p>
                  </a:txBody>
                  <a:tcPr marL="3592" marR="3592" marT="3592" marB="0"/>
                </a:tc>
                <a:tc>
                  <a:txBody>
                    <a:bodyPr/>
                    <a:lstStyle/>
                    <a:p>
                      <a:pPr algn="ctr" fontAlgn="t"/>
                      <a:r>
                        <a:rPr lang="en-US" sz="1400" u="none" strike="noStrike" dirty="0">
                          <a:solidFill>
                            <a:schemeClr val="tx1"/>
                          </a:solidFill>
                          <a:effectLst/>
                        </a:rPr>
                        <a:t>21PM </a:t>
                      </a:r>
                      <a:br>
                        <a:rPr lang="en-US" sz="1400" u="none" strike="noStrike" dirty="0">
                          <a:solidFill>
                            <a:schemeClr val="tx1"/>
                          </a:solidFill>
                          <a:effectLst/>
                        </a:rPr>
                      </a:br>
                      <a:r>
                        <a:rPr lang="en-US" sz="1400" u="none" strike="noStrike" dirty="0">
                          <a:solidFill>
                            <a:schemeClr val="tx1"/>
                          </a:solidFill>
                          <a:effectLst/>
                        </a:rPr>
                        <a:t>11.5k€ mission</a:t>
                      </a:r>
                      <a:br>
                        <a:rPr lang="en-US" sz="1400" u="none" strike="noStrike" dirty="0">
                          <a:solidFill>
                            <a:schemeClr val="tx1"/>
                          </a:solidFill>
                          <a:effectLst/>
                        </a:rPr>
                      </a:br>
                      <a:r>
                        <a:rPr lang="en-US" sz="1400" u="none" strike="noStrike" dirty="0">
                          <a:solidFill>
                            <a:schemeClr val="tx1"/>
                          </a:solidFill>
                          <a:effectLst/>
                        </a:rPr>
                        <a:t>15k€ use of facilities</a:t>
                      </a:r>
                      <a:endParaRPr lang="en-US" sz="1400" b="0" i="0" u="none" strike="noStrike" dirty="0">
                        <a:solidFill>
                          <a:schemeClr val="tx1"/>
                        </a:solidFill>
                        <a:effectLst/>
                        <a:latin typeface="Calibri" panose="020F0502020204030204" pitchFamily="34" charset="0"/>
                      </a:endParaRPr>
                    </a:p>
                  </a:txBody>
                  <a:tcPr marL="3592" marR="3592" marT="3592" marB="0"/>
                </a:tc>
                <a:tc>
                  <a:txBody>
                    <a:bodyPr/>
                    <a:lstStyle/>
                    <a:p>
                      <a:pPr algn="l" fontAlgn="t"/>
                      <a:r>
                        <a:rPr lang="en-US" sz="1400" b="1" i="0" u="none" strike="noStrike" dirty="0">
                          <a:solidFill>
                            <a:srgbClr val="FF0000"/>
                          </a:solidFill>
                          <a:effectLst/>
                          <a:latin typeface="Calibri" panose="020F0502020204030204" pitchFamily="34" charset="0"/>
                        </a:rPr>
                        <a:t>Fraction done!</a:t>
                      </a:r>
                    </a:p>
                    <a:p>
                      <a:pPr algn="l" fontAlgn="t"/>
                      <a:r>
                        <a:rPr lang="en-US" sz="1400" b="1" i="0" u="none" strike="noStrike" dirty="0">
                          <a:solidFill>
                            <a:srgbClr val="FF0000"/>
                          </a:solidFill>
                          <a:effectLst/>
                          <a:latin typeface="Calibri" panose="020F0502020204030204" pitchFamily="34" charset="0"/>
                        </a:rPr>
                        <a:t> SPF HR open</a:t>
                      </a:r>
                    </a:p>
                  </a:txBody>
                  <a:tcPr marL="3592" marR="3592" marT="3592" marB="0"/>
                </a:tc>
                <a:extLst>
                  <a:ext uri="{0D108BD9-81ED-4DB2-BD59-A6C34878D82A}">
                    <a16:rowId xmlns:a16="http://schemas.microsoft.com/office/drawing/2014/main" val="2103068278"/>
                  </a:ext>
                </a:extLst>
              </a:tr>
              <a:tr h="656738">
                <a:tc>
                  <a:txBody>
                    <a:bodyPr/>
                    <a:lstStyle/>
                    <a:p>
                      <a:pPr algn="ctr" fontAlgn="t"/>
                      <a:r>
                        <a:rPr lang="de-DE" sz="1400" u="none" strike="noStrike">
                          <a:effectLst/>
                        </a:rPr>
                        <a:t>PWIE2</a:t>
                      </a:r>
                      <a:endParaRPr lang="de-DE" sz="1400" b="0" i="0" u="none" strike="noStrike">
                        <a:solidFill>
                          <a:srgbClr val="000000"/>
                        </a:solidFill>
                        <a:effectLst/>
                        <a:latin typeface="Calibri" panose="020F0502020204030204" pitchFamily="34" charset="0"/>
                      </a:endParaRPr>
                    </a:p>
                  </a:txBody>
                  <a:tcPr marL="3592" marR="3592" marT="3592" marB="0"/>
                </a:tc>
                <a:tc>
                  <a:txBody>
                    <a:bodyPr/>
                    <a:lstStyle/>
                    <a:p>
                      <a:pPr algn="l" rtl="0" fontAlgn="t"/>
                      <a:r>
                        <a:rPr lang="en-US" sz="1400" u="none" strike="noStrike" dirty="0">
                          <a:effectLst/>
                        </a:rPr>
                        <a:t>Analysis of JET tiles including some  extracted post DT tiles (2025) and JET RH  LIBS analysis completion </a:t>
                      </a:r>
                      <a:r>
                        <a:rPr lang="en-US" sz="1400" u="none" strike="noStrike" dirty="0">
                          <a:solidFill>
                            <a:srgbClr val="FF0000"/>
                          </a:solidFill>
                          <a:effectLst/>
                        </a:rPr>
                        <a:t>[Note containers call done after first PCR in April – not yet allocated]</a:t>
                      </a:r>
                      <a:endParaRPr lang="en-US" sz="1400" b="0" i="0" u="none" strike="noStrike" dirty="0">
                        <a:solidFill>
                          <a:srgbClr val="FF0000"/>
                        </a:solidFill>
                        <a:effectLst/>
                        <a:latin typeface="Calibri" panose="020F0502020204030204" pitchFamily="34" charset="0"/>
                      </a:endParaRPr>
                    </a:p>
                  </a:txBody>
                  <a:tcPr marL="3592" marR="3592" marT="3592" marB="0"/>
                </a:tc>
                <a:tc>
                  <a:txBody>
                    <a:bodyPr/>
                    <a:lstStyle/>
                    <a:p>
                      <a:pPr algn="ctr" fontAlgn="t"/>
                      <a:r>
                        <a:rPr lang="de-DE" sz="1400" u="none" strike="noStrike">
                          <a:effectLst/>
                        </a:rPr>
                        <a:t> </a:t>
                      </a:r>
                      <a:endParaRPr lang="de-DE" sz="1400" b="0" i="0" u="none" strike="noStrike">
                        <a:solidFill>
                          <a:srgbClr val="000000"/>
                        </a:solidFill>
                        <a:effectLst/>
                        <a:latin typeface="Calibri" panose="020F0502020204030204" pitchFamily="34" charset="0"/>
                      </a:endParaRPr>
                    </a:p>
                  </a:txBody>
                  <a:tcPr marL="3592" marR="3592" marT="3592" marB="0"/>
                </a:tc>
                <a:tc>
                  <a:txBody>
                    <a:bodyPr/>
                    <a:lstStyle/>
                    <a:p>
                      <a:pPr algn="ctr" fontAlgn="t"/>
                      <a:r>
                        <a:rPr lang="de-DE" sz="1400" u="none" strike="noStrike">
                          <a:effectLst/>
                        </a:rPr>
                        <a:t> </a:t>
                      </a:r>
                      <a:endParaRPr lang="de-DE" sz="1400" b="0" i="0" u="none" strike="noStrike">
                        <a:solidFill>
                          <a:srgbClr val="000000"/>
                        </a:solidFill>
                        <a:effectLst/>
                        <a:latin typeface="Calibri" panose="020F0502020204030204" pitchFamily="34" charset="0"/>
                      </a:endParaRPr>
                    </a:p>
                  </a:txBody>
                  <a:tcPr marL="3592" marR="3592" marT="3592" marB="0"/>
                </a:tc>
                <a:tc>
                  <a:txBody>
                    <a:bodyPr/>
                    <a:lstStyle/>
                    <a:p>
                      <a:pPr algn="ctr" fontAlgn="t"/>
                      <a:r>
                        <a:rPr lang="de-DE" sz="1400" u="none" strike="noStrike">
                          <a:effectLst/>
                        </a:rPr>
                        <a:t>200</a:t>
                      </a:r>
                      <a:endParaRPr lang="de-DE" sz="1400" b="0" i="0" u="none" strike="noStrike">
                        <a:solidFill>
                          <a:srgbClr val="000000"/>
                        </a:solidFill>
                        <a:effectLst/>
                        <a:latin typeface="Calibri" panose="020F0502020204030204" pitchFamily="34" charset="0"/>
                      </a:endParaRPr>
                    </a:p>
                  </a:txBody>
                  <a:tcPr marL="3592" marR="3592" marT="3592" marB="0"/>
                </a:tc>
                <a:tc>
                  <a:txBody>
                    <a:bodyPr/>
                    <a:lstStyle/>
                    <a:p>
                      <a:pPr algn="ctr" fontAlgn="t"/>
                      <a:r>
                        <a:rPr lang="de-DE" sz="1400" u="none" strike="noStrike" dirty="0">
                          <a:solidFill>
                            <a:schemeClr val="tx1"/>
                          </a:solidFill>
                          <a:effectLst/>
                        </a:rPr>
                        <a:t>46PM</a:t>
                      </a:r>
                      <a:br>
                        <a:rPr lang="de-DE" sz="1400" u="none" strike="noStrike" dirty="0">
                          <a:solidFill>
                            <a:schemeClr val="tx1"/>
                          </a:solidFill>
                          <a:effectLst/>
                        </a:rPr>
                      </a:br>
                      <a:r>
                        <a:rPr lang="de-DE" sz="1400" u="none" strike="noStrike" dirty="0">
                          <a:solidFill>
                            <a:schemeClr val="tx1"/>
                          </a:solidFill>
                          <a:effectLst/>
                        </a:rPr>
                        <a:t>23k€ </a:t>
                      </a:r>
                      <a:r>
                        <a:rPr lang="de-DE" sz="1400" u="none" strike="noStrike" dirty="0" err="1">
                          <a:solidFill>
                            <a:schemeClr val="tx1"/>
                          </a:solidFill>
                          <a:effectLst/>
                        </a:rPr>
                        <a:t>mission</a:t>
                      </a:r>
                      <a:endParaRPr lang="de-DE" sz="1400" b="0" i="0" u="none" strike="noStrike" dirty="0">
                        <a:solidFill>
                          <a:schemeClr val="tx1"/>
                        </a:solidFill>
                        <a:effectLst/>
                        <a:latin typeface="Calibri" panose="020F0502020204030204" pitchFamily="34" charset="0"/>
                      </a:endParaRPr>
                    </a:p>
                  </a:txBody>
                  <a:tcPr marL="3592" marR="3592" marT="3592" marB="0"/>
                </a:tc>
                <a:tc>
                  <a:txBody>
                    <a:bodyPr/>
                    <a:lstStyle/>
                    <a:p>
                      <a:pPr algn="l" fontAlgn="t"/>
                      <a:r>
                        <a:rPr lang="de-DE" sz="1400" b="1" u="none" strike="noStrike" dirty="0">
                          <a:solidFill>
                            <a:schemeClr val="accent6"/>
                          </a:solidFill>
                          <a:effectLst/>
                        </a:rPr>
                        <a:t>2024 na </a:t>
                      </a:r>
                      <a:r>
                        <a:rPr lang="de-DE" sz="1400" b="1" u="none" strike="noStrike" dirty="0">
                          <a:solidFill>
                            <a:srgbClr val="00B050"/>
                          </a:solidFill>
                          <a:effectLst/>
                        </a:rPr>
                        <a:t>2025 </a:t>
                      </a:r>
                      <a:r>
                        <a:rPr lang="de-DE" sz="1400" b="1" u="none" strike="noStrike" dirty="0" err="1">
                          <a:solidFill>
                            <a:srgbClr val="00B050"/>
                          </a:solidFill>
                          <a:effectLst/>
                        </a:rPr>
                        <a:t>prep</a:t>
                      </a:r>
                      <a:endParaRPr lang="de-DE" sz="1400" b="1" i="0" u="none" strike="noStrike" dirty="0">
                        <a:solidFill>
                          <a:srgbClr val="00B050"/>
                        </a:solidFill>
                        <a:effectLst/>
                        <a:latin typeface="Calibri" panose="020F0502020204030204" pitchFamily="34" charset="0"/>
                      </a:endParaRPr>
                    </a:p>
                  </a:txBody>
                  <a:tcPr marL="3592" marR="3592" marT="3592" marB="0"/>
                </a:tc>
                <a:extLst>
                  <a:ext uri="{0D108BD9-81ED-4DB2-BD59-A6C34878D82A}">
                    <a16:rowId xmlns:a16="http://schemas.microsoft.com/office/drawing/2014/main" val="3553971065"/>
                  </a:ext>
                </a:extLst>
              </a:tr>
              <a:tr h="656738">
                <a:tc>
                  <a:txBody>
                    <a:bodyPr/>
                    <a:lstStyle/>
                    <a:p>
                      <a:pPr algn="ctr" fontAlgn="t"/>
                      <a:r>
                        <a:rPr lang="de-DE" sz="1400" u="none" strike="noStrike">
                          <a:effectLst/>
                        </a:rPr>
                        <a:t>PWIE3</a:t>
                      </a:r>
                      <a:endParaRPr lang="de-DE" sz="1400" b="0" i="0" u="none" strike="noStrike">
                        <a:solidFill>
                          <a:srgbClr val="000000"/>
                        </a:solidFill>
                        <a:effectLst/>
                        <a:latin typeface="Calibri" panose="020F0502020204030204" pitchFamily="34" charset="0"/>
                      </a:endParaRPr>
                    </a:p>
                  </a:txBody>
                  <a:tcPr marL="3592" marR="3592" marT="3592" marB="0"/>
                </a:tc>
                <a:tc>
                  <a:txBody>
                    <a:bodyPr/>
                    <a:lstStyle/>
                    <a:p>
                      <a:pPr algn="l" rtl="0" fontAlgn="t"/>
                      <a:r>
                        <a:rPr lang="en-US" sz="1400" u="none" strike="noStrike" dirty="0">
                          <a:effectLst/>
                        </a:rPr>
                        <a:t>SPA: Experiments and modelling of W recrystallisation and impact on  power handling and retention.</a:t>
                      </a:r>
                      <a:br>
                        <a:rPr lang="en-US" sz="1400" u="none" strike="noStrike" dirty="0">
                          <a:effectLst/>
                        </a:rPr>
                      </a:br>
                      <a:r>
                        <a:rPr lang="en-US" sz="1400" u="none" strike="noStrike" dirty="0">
                          <a:effectLst/>
                        </a:rPr>
                        <a:t>Support for W samples and OG&amp;S (different SPs)</a:t>
                      </a:r>
                      <a:endParaRPr lang="en-US" sz="1400" b="0" i="0" u="none" strike="noStrike" dirty="0">
                        <a:solidFill>
                          <a:srgbClr val="000000"/>
                        </a:solidFill>
                        <a:effectLst/>
                        <a:latin typeface="Calibri" panose="020F0502020204030204" pitchFamily="34" charset="0"/>
                      </a:endParaRPr>
                    </a:p>
                  </a:txBody>
                  <a:tcPr marL="3592" marR="3592" marT="3592" marB="0"/>
                </a:tc>
                <a:tc>
                  <a:txBody>
                    <a:bodyPr/>
                    <a:lstStyle/>
                    <a:p>
                      <a:pPr algn="ctr" fontAlgn="t"/>
                      <a:r>
                        <a:rPr lang="de-DE" sz="1400" u="none" strike="noStrike">
                          <a:effectLst/>
                        </a:rPr>
                        <a:t>50</a:t>
                      </a:r>
                      <a:endParaRPr lang="de-DE" sz="1400" b="0" i="0" u="none" strike="noStrike">
                        <a:solidFill>
                          <a:srgbClr val="000000"/>
                        </a:solidFill>
                        <a:effectLst/>
                        <a:latin typeface="Calibri" panose="020F0502020204030204" pitchFamily="34" charset="0"/>
                      </a:endParaRPr>
                    </a:p>
                  </a:txBody>
                  <a:tcPr marL="3592" marR="3592" marT="3592" marB="0"/>
                </a:tc>
                <a:tc>
                  <a:txBody>
                    <a:bodyPr/>
                    <a:lstStyle/>
                    <a:p>
                      <a:pPr algn="ctr" fontAlgn="t"/>
                      <a:r>
                        <a:rPr lang="de-DE" sz="1400" u="none" strike="noStrike">
                          <a:effectLst/>
                        </a:rPr>
                        <a:t>9.5 PM</a:t>
                      </a:r>
                      <a:br>
                        <a:rPr lang="de-DE" sz="1400" u="none" strike="noStrike">
                          <a:effectLst/>
                        </a:rPr>
                      </a:br>
                      <a:r>
                        <a:rPr lang="de-DE" sz="1400" u="none" strike="noStrike">
                          <a:effectLst/>
                        </a:rPr>
                        <a:t>25k€ HW</a:t>
                      </a:r>
                      <a:endParaRPr lang="de-DE" sz="1400" b="0" i="0" u="none" strike="noStrike">
                        <a:solidFill>
                          <a:srgbClr val="000000"/>
                        </a:solidFill>
                        <a:effectLst/>
                        <a:latin typeface="Calibri" panose="020F0502020204030204" pitchFamily="34" charset="0"/>
                      </a:endParaRPr>
                    </a:p>
                  </a:txBody>
                  <a:tcPr marL="3592" marR="3592" marT="3592" marB="0"/>
                </a:tc>
                <a:tc>
                  <a:txBody>
                    <a:bodyPr/>
                    <a:lstStyle/>
                    <a:p>
                      <a:pPr algn="ctr" fontAlgn="t"/>
                      <a:r>
                        <a:rPr lang="de-DE" sz="1400" u="none" strike="noStrike">
                          <a:effectLst/>
                        </a:rPr>
                        <a:t>50</a:t>
                      </a:r>
                      <a:endParaRPr lang="de-DE" sz="1400" b="0" i="0" u="none" strike="noStrike">
                        <a:solidFill>
                          <a:srgbClr val="000000"/>
                        </a:solidFill>
                        <a:effectLst/>
                        <a:latin typeface="Calibri" panose="020F0502020204030204" pitchFamily="34" charset="0"/>
                      </a:endParaRPr>
                    </a:p>
                  </a:txBody>
                  <a:tcPr marL="3592" marR="3592" marT="3592" marB="0"/>
                </a:tc>
                <a:tc>
                  <a:txBody>
                    <a:bodyPr/>
                    <a:lstStyle/>
                    <a:p>
                      <a:pPr algn="ctr" fontAlgn="t"/>
                      <a:r>
                        <a:rPr lang="de-DE" sz="1400" u="none" strike="noStrike">
                          <a:solidFill>
                            <a:schemeClr val="tx1"/>
                          </a:solidFill>
                          <a:effectLst/>
                        </a:rPr>
                        <a:t>9.5 PM</a:t>
                      </a:r>
                      <a:br>
                        <a:rPr lang="de-DE" sz="1400" u="none" strike="noStrike">
                          <a:solidFill>
                            <a:schemeClr val="tx1"/>
                          </a:solidFill>
                          <a:effectLst/>
                        </a:rPr>
                      </a:br>
                      <a:r>
                        <a:rPr lang="de-DE" sz="1400" u="none" strike="noStrike">
                          <a:solidFill>
                            <a:schemeClr val="tx1"/>
                          </a:solidFill>
                          <a:effectLst/>
                        </a:rPr>
                        <a:t>25k€ HW</a:t>
                      </a:r>
                      <a:endParaRPr lang="de-DE" sz="1400" b="0" i="0" u="none" strike="noStrike">
                        <a:solidFill>
                          <a:schemeClr val="tx1"/>
                        </a:solidFill>
                        <a:effectLst/>
                        <a:latin typeface="Calibri" panose="020F0502020204030204" pitchFamily="34" charset="0"/>
                      </a:endParaRPr>
                    </a:p>
                  </a:txBody>
                  <a:tcPr marL="3592" marR="3592" marT="3592" marB="0"/>
                </a:tc>
                <a:tc>
                  <a:txBody>
                    <a:bodyPr/>
                    <a:lstStyle/>
                    <a:p>
                      <a:pPr algn="l" fontAlgn="t"/>
                      <a:r>
                        <a:rPr lang="de-DE" sz="1400" b="1" i="0" u="none" strike="noStrike" dirty="0">
                          <a:solidFill>
                            <a:srgbClr val="00B050"/>
                          </a:solidFill>
                          <a:effectLst/>
                          <a:latin typeface="Calibri" panose="020F0502020204030204" pitchFamily="34" charset="0"/>
                        </a:rPr>
                        <a:t>2024 in</a:t>
                      </a:r>
                    </a:p>
                    <a:p>
                      <a:pPr algn="l" fontAlgn="t"/>
                      <a:r>
                        <a:rPr lang="de-DE" sz="1400" b="1" i="0" u="none" strike="noStrike" dirty="0">
                          <a:solidFill>
                            <a:srgbClr val="00B050"/>
                          </a:solidFill>
                          <a:effectLst/>
                          <a:latin typeface="Calibri" panose="020F0502020204030204" pitchFamily="34" charset="0"/>
                        </a:rPr>
                        <a:t>2025 </a:t>
                      </a:r>
                      <a:r>
                        <a:rPr lang="de-DE" sz="1400" b="1" i="0" u="none" strike="noStrike" dirty="0" err="1">
                          <a:solidFill>
                            <a:srgbClr val="00B050"/>
                          </a:solidFill>
                          <a:effectLst/>
                          <a:latin typeface="Calibri" panose="020F0502020204030204" pitchFamily="34" charset="0"/>
                        </a:rPr>
                        <a:t>prep</a:t>
                      </a:r>
                      <a:endParaRPr lang="de-DE" sz="1400" b="1" i="0" u="none" strike="noStrike" dirty="0">
                        <a:solidFill>
                          <a:srgbClr val="00B050"/>
                        </a:solidFill>
                        <a:effectLst/>
                        <a:latin typeface="Calibri" panose="020F0502020204030204" pitchFamily="34" charset="0"/>
                      </a:endParaRPr>
                    </a:p>
                  </a:txBody>
                  <a:tcPr marL="3592" marR="3592" marT="3592" marB="0"/>
                </a:tc>
                <a:extLst>
                  <a:ext uri="{0D108BD9-81ED-4DB2-BD59-A6C34878D82A}">
                    <a16:rowId xmlns:a16="http://schemas.microsoft.com/office/drawing/2014/main" val="1341342522"/>
                  </a:ext>
                </a:extLst>
              </a:tr>
              <a:tr h="439047">
                <a:tc>
                  <a:txBody>
                    <a:bodyPr/>
                    <a:lstStyle/>
                    <a:p>
                      <a:pPr algn="ctr" fontAlgn="t"/>
                      <a:r>
                        <a:rPr lang="de-DE" sz="1400" u="none" strike="noStrike">
                          <a:effectLst/>
                        </a:rPr>
                        <a:t>PWIE4</a:t>
                      </a:r>
                      <a:endParaRPr lang="de-DE" sz="1400" b="0" i="0" u="none" strike="noStrike">
                        <a:solidFill>
                          <a:srgbClr val="000000"/>
                        </a:solidFill>
                        <a:effectLst/>
                        <a:latin typeface="Calibri" panose="020F0502020204030204" pitchFamily="34" charset="0"/>
                      </a:endParaRPr>
                    </a:p>
                  </a:txBody>
                  <a:tcPr marL="3592" marR="3592" marT="3592" marB="0"/>
                </a:tc>
                <a:tc>
                  <a:txBody>
                    <a:bodyPr/>
                    <a:lstStyle/>
                    <a:p>
                      <a:pPr algn="l" rtl="0" fontAlgn="t"/>
                      <a:r>
                        <a:rPr lang="en-US" sz="1400" u="none" strike="noStrike">
                          <a:effectLst/>
                        </a:rPr>
                        <a:t>SPB: dust studies for DEMO with W (and B dust) </a:t>
                      </a:r>
                      <a:endParaRPr lang="en-US" sz="1400" b="0" i="0" u="none" strike="noStrike">
                        <a:solidFill>
                          <a:srgbClr val="000000"/>
                        </a:solidFill>
                        <a:effectLst/>
                        <a:latin typeface="Calibri" panose="020F0502020204030204" pitchFamily="34" charset="0"/>
                      </a:endParaRPr>
                    </a:p>
                  </a:txBody>
                  <a:tcPr marL="3592" marR="3592" marT="3592" marB="0"/>
                </a:tc>
                <a:tc>
                  <a:txBody>
                    <a:bodyPr/>
                    <a:lstStyle/>
                    <a:p>
                      <a:pPr algn="ctr" fontAlgn="t"/>
                      <a:r>
                        <a:rPr lang="de-DE" sz="1400" u="none" strike="noStrike">
                          <a:effectLst/>
                        </a:rPr>
                        <a:t>75</a:t>
                      </a:r>
                      <a:endParaRPr lang="de-DE" sz="1400" b="0" i="0" u="none" strike="noStrike">
                        <a:solidFill>
                          <a:srgbClr val="000000"/>
                        </a:solidFill>
                        <a:effectLst/>
                        <a:latin typeface="Calibri" panose="020F0502020204030204" pitchFamily="34" charset="0"/>
                      </a:endParaRPr>
                    </a:p>
                  </a:txBody>
                  <a:tcPr marL="3592" marR="3592" marT="3592" marB="0"/>
                </a:tc>
                <a:tc>
                  <a:txBody>
                    <a:bodyPr/>
                    <a:lstStyle/>
                    <a:p>
                      <a:pPr algn="ctr" fontAlgn="t"/>
                      <a:r>
                        <a:rPr lang="en-US" sz="1400" u="none" strike="noStrike">
                          <a:effectLst/>
                        </a:rPr>
                        <a:t>16 PM</a:t>
                      </a:r>
                      <a:br>
                        <a:rPr lang="en-US" sz="1400" u="none" strike="noStrike">
                          <a:effectLst/>
                        </a:rPr>
                      </a:br>
                      <a:r>
                        <a:rPr lang="en-US" sz="1400" u="none" strike="noStrike">
                          <a:effectLst/>
                        </a:rPr>
                        <a:t>25 k€ use of facility</a:t>
                      </a:r>
                      <a:endParaRPr lang="en-US" sz="1400" b="0" i="0" u="none" strike="noStrike">
                        <a:solidFill>
                          <a:srgbClr val="000000"/>
                        </a:solidFill>
                        <a:effectLst/>
                        <a:latin typeface="Calibri" panose="020F0502020204030204" pitchFamily="34" charset="0"/>
                      </a:endParaRPr>
                    </a:p>
                  </a:txBody>
                  <a:tcPr marL="3592" marR="3592" marT="3592" marB="0"/>
                </a:tc>
                <a:tc>
                  <a:txBody>
                    <a:bodyPr/>
                    <a:lstStyle/>
                    <a:p>
                      <a:pPr algn="ctr" fontAlgn="t"/>
                      <a:r>
                        <a:rPr lang="de-DE" sz="1400" u="none" strike="noStrike">
                          <a:effectLst/>
                        </a:rPr>
                        <a:t>75</a:t>
                      </a:r>
                      <a:endParaRPr lang="de-DE" sz="1400" b="0" i="0" u="none" strike="noStrike">
                        <a:solidFill>
                          <a:srgbClr val="000000"/>
                        </a:solidFill>
                        <a:effectLst/>
                        <a:latin typeface="Calibri" panose="020F0502020204030204" pitchFamily="34" charset="0"/>
                      </a:endParaRPr>
                    </a:p>
                  </a:txBody>
                  <a:tcPr marL="3592" marR="3592" marT="3592" marB="0"/>
                </a:tc>
                <a:tc>
                  <a:txBody>
                    <a:bodyPr/>
                    <a:lstStyle/>
                    <a:p>
                      <a:pPr algn="ctr" fontAlgn="t"/>
                      <a:r>
                        <a:rPr lang="en-US" sz="1400" u="none" strike="noStrike">
                          <a:solidFill>
                            <a:schemeClr val="tx1"/>
                          </a:solidFill>
                          <a:effectLst/>
                        </a:rPr>
                        <a:t>16 PM</a:t>
                      </a:r>
                      <a:br>
                        <a:rPr lang="en-US" sz="1400" u="none" strike="noStrike">
                          <a:solidFill>
                            <a:schemeClr val="tx1"/>
                          </a:solidFill>
                          <a:effectLst/>
                        </a:rPr>
                      </a:br>
                      <a:r>
                        <a:rPr lang="en-US" sz="1400" u="none" strike="noStrike">
                          <a:solidFill>
                            <a:schemeClr val="tx1"/>
                          </a:solidFill>
                          <a:effectLst/>
                        </a:rPr>
                        <a:t>25 k€ use of facility</a:t>
                      </a:r>
                      <a:endParaRPr lang="en-US" sz="1400" b="0" i="0" u="none" strike="noStrike">
                        <a:solidFill>
                          <a:schemeClr val="tx1"/>
                        </a:solidFill>
                        <a:effectLst/>
                        <a:latin typeface="Calibri" panose="020F0502020204030204" pitchFamily="34" charset="0"/>
                      </a:endParaRPr>
                    </a:p>
                  </a:txBody>
                  <a:tcPr marL="3592" marR="3592" marT="3592" marB="0"/>
                </a:tc>
                <a:tc>
                  <a:txBody>
                    <a:bodyPr/>
                    <a:lstStyle/>
                    <a:p>
                      <a:pPr algn="l" fontAlgn="t"/>
                      <a:r>
                        <a:rPr lang="de-DE" sz="1400" b="1" i="0" u="none" strike="noStrike" dirty="0">
                          <a:solidFill>
                            <a:srgbClr val="00B050"/>
                          </a:solidFill>
                          <a:effectLst/>
                          <a:latin typeface="Calibri" panose="020F0502020204030204" pitchFamily="34" charset="0"/>
                        </a:rPr>
                        <a:t>2024 in </a:t>
                      </a:r>
                    </a:p>
                    <a:p>
                      <a:pPr algn="l" fontAlgn="t"/>
                      <a:r>
                        <a:rPr lang="de-DE" sz="1400" b="1" i="0" u="none" strike="noStrike" dirty="0">
                          <a:solidFill>
                            <a:srgbClr val="00B050"/>
                          </a:solidFill>
                          <a:effectLst/>
                          <a:latin typeface="Calibri" panose="020F0502020204030204" pitchFamily="34" charset="0"/>
                        </a:rPr>
                        <a:t>2025 </a:t>
                      </a:r>
                      <a:r>
                        <a:rPr lang="de-DE" sz="1400" b="1" i="0" u="none" strike="noStrike" dirty="0" err="1">
                          <a:solidFill>
                            <a:srgbClr val="00B050"/>
                          </a:solidFill>
                          <a:effectLst/>
                          <a:latin typeface="Calibri" panose="020F0502020204030204" pitchFamily="34" charset="0"/>
                        </a:rPr>
                        <a:t>prep</a:t>
                      </a:r>
                      <a:endParaRPr lang="de-DE" sz="1400" b="1" i="0" u="none" strike="noStrike" dirty="0">
                        <a:solidFill>
                          <a:srgbClr val="00B050"/>
                        </a:solidFill>
                        <a:effectLst/>
                        <a:latin typeface="Calibri" panose="020F0502020204030204" pitchFamily="34" charset="0"/>
                      </a:endParaRPr>
                    </a:p>
                  </a:txBody>
                  <a:tcPr marL="3592" marR="3592" marT="3592" marB="0"/>
                </a:tc>
                <a:extLst>
                  <a:ext uri="{0D108BD9-81ED-4DB2-BD59-A6C34878D82A}">
                    <a16:rowId xmlns:a16="http://schemas.microsoft.com/office/drawing/2014/main" val="1228547505"/>
                  </a:ext>
                </a:extLst>
              </a:tr>
              <a:tr h="724442">
                <a:tc>
                  <a:txBody>
                    <a:bodyPr/>
                    <a:lstStyle/>
                    <a:p>
                      <a:pPr algn="ctr" fontAlgn="t"/>
                      <a:r>
                        <a:rPr lang="de-DE" sz="1400" u="none" strike="noStrike">
                          <a:effectLst/>
                        </a:rPr>
                        <a:t>PWIE5</a:t>
                      </a:r>
                      <a:endParaRPr lang="de-DE" sz="1400" b="0" i="0" u="none" strike="noStrike">
                        <a:solidFill>
                          <a:srgbClr val="000000"/>
                        </a:solidFill>
                        <a:effectLst/>
                        <a:latin typeface="Calibri" panose="020F0502020204030204" pitchFamily="34" charset="0"/>
                      </a:endParaRPr>
                    </a:p>
                  </a:txBody>
                  <a:tcPr marL="3592" marR="3592" marT="3592" marB="0"/>
                </a:tc>
                <a:tc>
                  <a:txBody>
                    <a:bodyPr/>
                    <a:lstStyle/>
                    <a:p>
                      <a:pPr algn="l" rtl="0" fontAlgn="t"/>
                      <a:r>
                        <a:rPr lang="en-US" sz="1400" u="none" strike="noStrike" dirty="0" err="1">
                          <a:effectLst/>
                        </a:rPr>
                        <a:t>Charaterisation</a:t>
                      </a:r>
                      <a:r>
                        <a:rPr lang="en-US" sz="1400" u="none" strike="noStrike" dirty="0">
                          <a:effectLst/>
                        </a:rPr>
                        <a:t> of ITER/DEMO Mo mirrors exposed to B flux </a:t>
                      </a:r>
                      <a:r>
                        <a:rPr lang="en-US" sz="1400" u="none" strike="noStrike" dirty="0">
                          <a:solidFill>
                            <a:srgbClr val="FF0000"/>
                          </a:solidFill>
                          <a:effectLst/>
                        </a:rPr>
                        <a:t>[Note mirrors also in PCR April – allocated and used]</a:t>
                      </a:r>
                      <a:endParaRPr lang="en-US" sz="1400" b="0" i="0" u="none" strike="noStrike" dirty="0">
                        <a:solidFill>
                          <a:srgbClr val="FF0000"/>
                        </a:solidFill>
                        <a:effectLst/>
                        <a:latin typeface="Calibri" panose="020F0502020204030204" pitchFamily="34" charset="0"/>
                      </a:endParaRPr>
                    </a:p>
                  </a:txBody>
                  <a:tcPr marL="3592" marR="3592" marT="3592" marB="0"/>
                </a:tc>
                <a:tc>
                  <a:txBody>
                    <a:bodyPr/>
                    <a:lstStyle/>
                    <a:p>
                      <a:pPr algn="ctr" fontAlgn="t"/>
                      <a:r>
                        <a:rPr lang="de-DE" sz="1400" u="none" strike="noStrike">
                          <a:effectLst/>
                        </a:rPr>
                        <a:t> </a:t>
                      </a:r>
                      <a:endParaRPr lang="de-DE" sz="1400" b="0" i="0" u="none" strike="noStrike">
                        <a:solidFill>
                          <a:srgbClr val="FF0000"/>
                        </a:solidFill>
                        <a:effectLst/>
                        <a:latin typeface="Calibri" panose="020F0502020204030204" pitchFamily="34" charset="0"/>
                      </a:endParaRPr>
                    </a:p>
                  </a:txBody>
                  <a:tcPr marL="3592" marR="3592" marT="3592" marB="0"/>
                </a:tc>
                <a:tc>
                  <a:txBody>
                    <a:bodyPr/>
                    <a:lstStyle/>
                    <a:p>
                      <a:pPr algn="ctr" fontAlgn="t"/>
                      <a:r>
                        <a:rPr lang="de-DE" sz="1400" u="none" strike="noStrike">
                          <a:effectLst/>
                        </a:rPr>
                        <a:t> </a:t>
                      </a:r>
                      <a:endParaRPr lang="de-DE" sz="1400" b="0" i="0" u="none" strike="noStrike">
                        <a:solidFill>
                          <a:srgbClr val="000000"/>
                        </a:solidFill>
                        <a:effectLst/>
                        <a:latin typeface="Calibri" panose="020F0502020204030204" pitchFamily="34" charset="0"/>
                      </a:endParaRPr>
                    </a:p>
                  </a:txBody>
                  <a:tcPr marL="3592" marR="3592" marT="3592" marB="0"/>
                </a:tc>
                <a:tc>
                  <a:txBody>
                    <a:bodyPr/>
                    <a:lstStyle/>
                    <a:p>
                      <a:pPr algn="ctr" fontAlgn="t"/>
                      <a:r>
                        <a:rPr lang="de-DE" sz="1400" u="none" strike="noStrike">
                          <a:effectLst/>
                        </a:rPr>
                        <a:t>77</a:t>
                      </a:r>
                      <a:endParaRPr lang="de-DE" sz="1400" b="0" i="0" u="none" strike="noStrike">
                        <a:solidFill>
                          <a:srgbClr val="000000"/>
                        </a:solidFill>
                        <a:effectLst/>
                        <a:latin typeface="Calibri" panose="020F0502020204030204" pitchFamily="34" charset="0"/>
                      </a:endParaRPr>
                    </a:p>
                  </a:txBody>
                  <a:tcPr marL="3592" marR="3592" marT="3592" marB="0"/>
                </a:tc>
                <a:tc>
                  <a:txBody>
                    <a:bodyPr/>
                    <a:lstStyle/>
                    <a:p>
                      <a:pPr algn="ctr" fontAlgn="t"/>
                      <a:r>
                        <a:rPr lang="en-US" sz="1400" u="none" strike="noStrike" dirty="0">
                          <a:solidFill>
                            <a:schemeClr val="tx1"/>
                          </a:solidFill>
                          <a:effectLst/>
                        </a:rPr>
                        <a:t>20 k€ HW, 15.5PM</a:t>
                      </a:r>
                      <a:br>
                        <a:rPr lang="en-US" sz="1400" u="none" strike="noStrike" dirty="0">
                          <a:solidFill>
                            <a:schemeClr val="tx1"/>
                          </a:solidFill>
                          <a:effectLst/>
                        </a:rPr>
                      </a:br>
                      <a:r>
                        <a:rPr lang="en-US" sz="1400" u="none" strike="noStrike" dirty="0">
                          <a:solidFill>
                            <a:schemeClr val="tx1"/>
                          </a:solidFill>
                          <a:effectLst/>
                        </a:rPr>
                        <a:t>2 k€ Mission</a:t>
                      </a:r>
                      <a:br>
                        <a:rPr lang="en-US" sz="1400" u="none" strike="noStrike" dirty="0">
                          <a:solidFill>
                            <a:schemeClr val="tx1"/>
                          </a:solidFill>
                          <a:effectLst/>
                        </a:rPr>
                      </a:br>
                      <a:r>
                        <a:rPr lang="en-US" sz="1400" u="none" strike="noStrike" dirty="0">
                          <a:solidFill>
                            <a:schemeClr val="tx1"/>
                          </a:solidFill>
                          <a:effectLst/>
                        </a:rPr>
                        <a:t>10k€ use of facilities</a:t>
                      </a:r>
                      <a:endParaRPr lang="en-US" sz="1400" b="0" i="0" u="none" strike="noStrike" dirty="0">
                        <a:solidFill>
                          <a:schemeClr val="tx1"/>
                        </a:solidFill>
                        <a:effectLst/>
                        <a:latin typeface="Calibri" panose="020F0502020204030204" pitchFamily="34" charset="0"/>
                      </a:endParaRPr>
                    </a:p>
                  </a:txBody>
                  <a:tcPr marL="3592" marR="3592" marT="3592" marB="0"/>
                </a:tc>
                <a:tc>
                  <a:txBody>
                    <a:bodyPr/>
                    <a:lstStyle/>
                    <a:p>
                      <a:pPr algn="l" fontAlgn="t"/>
                      <a:r>
                        <a:rPr lang="de-DE" sz="1400" b="1" i="0" u="none" strike="noStrike" dirty="0">
                          <a:solidFill>
                            <a:srgbClr val="00B050"/>
                          </a:solidFill>
                          <a:effectLst/>
                          <a:latin typeface="Calibri" panose="020F0502020204030204" pitchFamily="34" charset="0"/>
                        </a:rPr>
                        <a:t>2024 in</a:t>
                      </a:r>
                    </a:p>
                    <a:p>
                      <a:pPr algn="l" fontAlgn="t"/>
                      <a:r>
                        <a:rPr lang="de-DE" sz="1400" b="1" i="0" u="none" strike="noStrike" dirty="0">
                          <a:solidFill>
                            <a:srgbClr val="00B050"/>
                          </a:solidFill>
                          <a:effectLst/>
                          <a:latin typeface="Calibri" panose="020F0502020204030204" pitchFamily="34" charset="0"/>
                        </a:rPr>
                        <a:t>2025 </a:t>
                      </a:r>
                      <a:r>
                        <a:rPr lang="de-DE" sz="1400" b="1" i="0" u="none" strike="noStrike" dirty="0" err="1">
                          <a:solidFill>
                            <a:srgbClr val="00B050"/>
                          </a:solidFill>
                          <a:effectLst/>
                          <a:latin typeface="Calibri" panose="020F0502020204030204" pitchFamily="34" charset="0"/>
                        </a:rPr>
                        <a:t>prep</a:t>
                      </a:r>
                      <a:endParaRPr lang="de-DE" sz="1400" b="1" i="0" u="none" strike="noStrike" dirty="0">
                        <a:solidFill>
                          <a:srgbClr val="00B050"/>
                        </a:solidFill>
                        <a:effectLst/>
                        <a:latin typeface="Calibri" panose="020F0502020204030204" pitchFamily="34" charset="0"/>
                      </a:endParaRPr>
                    </a:p>
                  </a:txBody>
                  <a:tcPr marL="3592" marR="3592" marT="3592" marB="0"/>
                </a:tc>
                <a:extLst>
                  <a:ext uri="{0D108BD9-81ED-4DB2-BD59-A6C34878D82A}">
                    <a16:rowId xmlns:a16="http://schemas.microsoft.com/office/drawing/2014/main" val="2368188285"/>
                  </a:ext>
                </a:extLst>
              </a:tr>
              <a:tr h="439047">
                <a:tc>
                  <a:txBody>
                    <a:bodyPr/>
                    <a:lstStyle/>
                    <a:p>
                      <a:pPr algn="ctr" fontAlgn="t"/>
                      <a:r>
                        <a:rPr lang="de-DE" sz="1400" u="none" strike="noStrike">
                          <a:effectLst/>
                        </a:rPr>
                        <a:t>PWIE6</a:t>
                      </a:r>
                      <a:endParaRPr lang="de-DE" sz="1400" b="0" i="0" u="none" strike="noStrike">
                        <a:solidFill>
                          <a:srgbClr val="000000"/>
                        </a:solidFill>
                        <a:effectLst/>
                        <a:latin typeface="Calibri" panose="020F0502020204030204" pitchFamily="34" charset="0"/>
                      </a:endParaRPr>
                    </a:p>
                  </a:txBody>
                  <a:tcPr marL="3592" marR="3592" marT="3592" marB="0"/>
                </a:tc>
                <a:tc>
                  <a:txBody>
                    <a:bodyPr/>
                    <a:lstStyle/>
                    <a:p>
                      <a:pPr algn="l" fontAlgn="t"/>
                      <a:r>
                        <a:rPr lang="en-US" sz="1400" u="none" strike="noStrike" dirty="0">
                          <a:effectLst/>
                        </a:rPr>
                        <a:t>SPC: increase </a:t>
                      </a:r>
                      <a:r>
                        <a:rPr lang="en-US" sz="1400" u="none" strike="noStrike" dirty="0" err="1">
                          <a:effectLst/>
                        </a:rPr>
                        <a:t>ressources</a:t>
                      </a:r>
                      <a:r>
                        <a:rPr lang="en-US" sz="1400" u="none" strike="noStrike" dirty="0">
                          <a:effectLst/>
                        </a:rPr>
                        <a:t> for permeation / retention studies with real T  (T-lab in USPPL) incl facility costs</a:t>
                      </a:r>
                      <a:endParaRPr lang="en-US" sz="1400" b="0" i="0" u="none" strike="noStrike" dirty="0">
                        <a:solidFill>
                          <a:srgbClr val="000000"/>
                        </a:solidFill>
                        <a:effectLst/>
                        <a:latin typeface="Calibri" panose="020F0502020204030204" pitchFamily="34" charset="0"/>
                      </a:endParaRPr>
                    </a:p>
                  </a:txBody>
                  <a:tcPr marL="3592" marR="3592" marT="3592" marB="0"/>
                </a:tc>
                <a:tc>
                  <a:txBody>
                    <a:bodyPr/>
                    <a:lstStyle/>
                    <a:p>
                      <a:pPr algn="ctr" fontAlgn="t"/>
                      <a:r>
                        <a:rPr lang="de-DE" sz="1400" u="none" strike="noStrike">
                          <a:effectLst/>
                        </a:rPr>
                        <a:t>29</a:t>
                      </a:r>
                      <a:endParaRPr lang="de-DE" sz="1400" b="0" i="0" u="none" strike="noStrike">
                        <a:solidFill>
                          <a:srgbClr val="000000"/>
                        </a:solidFill>
                        <a:effectLst/>
                        <a:latin typeface="Calibri" panose="020F0502020204030204" pitchFamily="34" charset="0"/>
                      </a:endParaRPr>
                    </a:p>
                  </a:txBody>
                  <a:tcPr marL="3592" marR="3592" marT="3592" marB="0"/>
                </a:tc>
                <a:tc>
                  <a:txBody>
                    <a:bodyPr/>
                    <a:lstStyle/>
                    <a:p>
                      <a:pPr algn="ctr" fontAlgn="t"/>
                      <a:r>
                        <a:rPr lang="de-DE" sz="1400" u="none" strike="noStrike">
                          <a:effectLst/>
                        </a:rPr>
                        <a:t>7.5PM</a:t>
                      </a:r>
                      <a:br>
                        <a:rPr lang="de-DE" sz="1400" u="none" strike="noStrike">
                          <a:effectLst/>
                        </a:rPr>
                      </a:br>
                      <a:endParaRPr lang="de-DE" sz="1400" b="0" i="0" u="none" strike="noStrike">
                        <a:solidFill>
                          <a:srgbClr val="000000"/>
                        </a:solidFill>
                        <a:effectLst/>
                        <a:latin typeface="Calibri" panose="020F0502020204030204" pitchFamily="34" charset="0"/>
                      </a:endParaRPr>
                    </a:p>
                  </a:txBody>
                  <a:tcPr marL="3592" marR="3592" marT="3592" marB="0"/>
                </a:tc>
                <a:tc>
                  <a:txBody>
                    <a:bodyPr/>
                    <a:lstStyle/>
                    <a:p>
                      <a:pPr algn="ctr" fontAlgn="t"/>
                      <a:r>
                        <a:rPr lang="de-DE" sz="1400" u="none" strike="noStrike">
                          <a:effectLst/>
                        </a:rPr>
                        <a:t>70</a:t>
                      </a:r>
                      <a:endParaRPr lang="de-DE" sz="1400" b="0" i="0" u="none" strike="noStrike">
                        <a:solidFill>
                          <a:srgbClr val="000000"/>
                        </a:solidFill>
                        <a:effectLst/>
                        <a:latin typeface="Calibri" panose="020F0502020204030204" pitchFamily="34" charset="0"/>
                      </a:endParaRPr>
                    </a:p>
                  </a:txBody>
                  <a:tcPr marL="3592" marR="3592" marT="3592" marB="0"/>
                </a:tc>
                <a:tc>
                  <a:txBody>
                    <a:bodyPr/>
                    <a:lstStyle/>
                    <a:p>
                      <a:pPr algn="ctr" fontAlgn="t"/>
                      <a:r>
                        <a:rPr lang="de-DE" sz="1400" u="none" strike="noStrike">
                          <a:solidFill>
                            <a:schemeClr val="tx1"/>
                          </a:solidFill>
                          <a:effectLst/>
                        </a:rPr>
                        <a:t>18PM</a:t>
                      </a:r>
                      <a:endParaRPr lang="de-DE" sz="1400" b="0" i="0" u="none" strike="noStrike">
                        <a:solidFill>
                          <a:schemeClr val="tx1"/>
                        </a:solidFill>
                        <a:effectLst/>
                        <a:latin typeface="Calibri" panose="020F0502020204030204" pitchFamily="34" charset="0"/>
                      </a:endParaRPr>
                    </a:p>
                  </a:txBody>
                  <a:tcPr marL="3592" marR="3592" marT="3592" marB="0"/>
                </a:tc>
                <a:tc>
                  <a:txBody>
                    <a:bodyPr/>
                    <a:lstStyle/>
                    <a:p>
                      <a:pPr algn="l" fontAlgn="t"/>
                      <a:r>
                        <a:rPr lang="de-DE" sz="1400" b="1" i="0" u="none" strike="noStrike" dirty="0">
                          <a:solidFill>
                            <a:srgbClr val="00B050"/>
                          </a:solidFill>
                          <a:effectLst/>
                          <a:latin typeface="Calibri" panose="020F0502020204030204" pitchFamily="34" charset="0"/>
                        </a:rPr>
                        <a:t>2024 in</a:t>
                      </a:r>
                    </a:p>
                    <a:p>
                      <a:pPr algn="l" fontAlgn="t"/>
                      <a:r>
                        <a:rPr lang="de-DE" sz="1400" b="1" i="0" u="none" strike="noStrike" dirty="0">
                          <a:solidFill>
                            <a:srgbClr val="00B050"/>
                          </a:solidFill>
                          <a:effectLst/>
                          <a:latin typeface="Calibri" panose="020F0502020204030204" pitchFamily="34" charset="0"/>
                        </a:rPr>
                        <a:t>2024 </a:t>
                      </a:r>
                      <a:r>
                        <a:rPr lang="de-DE" sz="1400" b="1" i="0" u="none" strike="noStrike" dirty="0" err="1">
                          <a:solidFill>
                            <a:srgbClr val="00B050"/>
                          </a:solidFill>
                          <a:effectLst/>
                          <a:latin typeface="Calibri" panose="020F0502020204030204" pitchFamily="34" charset="0"/>
                        </a:rPr>
                        <a:t>prep</a:t>
                      </a:r>
                      <a:endParaRPr lang="de-DE" sz="1400" b="1" i="0" u="none" strike="noStrike" dirty="0">
                        <a:solidFill>
                          <a:srgbClr val="00B050"/>
                        </a:solidFill>
                        <a:effectLst/>
                        <a:latin typeface="Calibri" panose="020F0502020204030204" pitchFamily="34" charset="0"/>
                      </a:endParaRPr>
                    </a:p>
                  </a:txBody>
                  <a:tcPr marL="3592" marR="3592" marT="3592" marB="0"/>
                </a:tc>
                <a:extLst>
                  <a:ext uri="{0D108BD9-81ED-4DB2-BD59-A6C34878D82A}">
                    <a16:rowId xmlns:a16="http://schemas.microsoft.com/office/drawing/2014/main" val="1474695890"/>
                  </a:ext>
                </a:extLst>
              </a:tr>
              <a:tr h="1013245">
                <a:tc>
                  <a:txBody>
                    <a:bodyPr/>
                    <a:lstStyle/>
                    <a:p>
                      <a:pPr algn="ctr" fontAlgn="t"/>
                      <a:r>
                        <a:rPr lang="de-DE" sz="1400" u="none" strike="noStrike">
                          <a:effectLst/>
                        </a:rPr>
                        <a:t>PWIE7</a:t>
                      </a:r>
                      <a:endParaRPr lang="de-DE" sz="1400" b="0" i="0" u="none" strike="noStrike">
                        <a:solidFill>
                          <a:srgbClr val="000000"/>
                        </a:solidFill>
                        <a:effectLst/>
                        <a:latin typeface="Calibri" panose="020F0502020204030204" pitchFamily="34" charset="0"/>
                      </a:endParaRPr>
                    </a:p>
                  </a:txBody>
                  <a:tcPr marL="3592" marR="3592" marT="3592" marB="0"/>
                </a:tc>
                <a:tc>
                  <a:txBody>
                    <a:bodyPr/>
                    <a:lstStyle/>
                    <a:p>
                      <a:pPr algn="l" fontAlgn="t"/>
                      <a:r>
                        <a:rPr lang="de-DE" sz="1400" u="none" strike="noStrike" dirty="0">
                          <a:effectLst/>
                        </a:rPr>
                        <a:t>Support to COMPASS-U PFCs </a:t>
                      </a:r>
                      <a:r>
                        <a:rPr lang="de-DE" sz="1400" u="none" strike="noStrike" dirty="0" err="1">
                          <a:effectLst/>
                        </a:rPr>
                        <a:t>selection</a:t>
                      </a:r>
                      <a:r>
                        <a:rPr lang="de-DE" sz="1400" u="none" strike="noStrike" dirty="0">
                          <a:effectLst/>
                        </a:rPr>
                        <a:t>, </a:t>
                      </a:r>
                      <a:r>
                        <a:rPr lang="de-DE" sz="1400" u="none" strike="noStrike" dirty="0" err="1">
                          <a:effectLst/>
                        </a:rPr>
                        <a:t>qualification</a:t>
                      </a:r>
                      <a:r>
                        <a:rPr lang="de-DE" sz="1400" u="none" strike="noStrike" dirty="0">
                          <a:effectLst/>
                        </a:rPr>
                        <a:t> and W source </a:t>
                      </a:r>
                      <a:r>
                        <a:rPr lang="de-DE" sz="1400" u="none" strike="noStrike" dirty="0" err="1">
                          <a:effectLst/>
                        </a:rPr>
                        <a:t>estimation</a:t>
                      </a:r>
                      <a:r>
                        <a:rPr lang="de-DE" sz="1400" u="none" strike="noStrike" dirty="0">
                          <a:effectLst/>
                        </a:rPr>
                        <a:t>.</a:t>
                      </a:r>
                      <a:endParaRPr lang="de-DE" sz="1400" b="0" i="0" u="none" strike="noStrike" dirty="0">
                        <a:solidFill>
                          <a:srgbClr val="000000"/>
                        </a:solidFill>
                        <a:effectLst/>
                        <a:latin typeface="Calibri" panose="020F0502020204030204" pitchFamily="34" charset="0"/>
                      </a:endParaRPr>
                    </a:p>
                  </a:txBody>
                  <a:tcPr marL="3592" marR="3592" marT="3592" marB="0"/>
                </a:tc>
                <a:tc>
                  <a:txBody>
                    <a:bodyPr/>
                    <a:lstStyle/>
                    <a:p>
                      <a:pPr algn="ctr" fontAlgn="t"/>
                      <a:r>
                        <a:rPr lang="de-DE" sz="1400" u="none" strike="noStrike" dirty="0">
                          <a:effectLst/>
                        </a:rPr>
                        <a:t>200</a:t>
                      </a:r>
                      <a:endParaRPr lang="de-DE" sz="1400" b="0" i="0" u="none" strike="noStrike" dirty="0">
                        <a:solidFill>
                          <a:srgbClr val="000000"/>
                        </a:solidFill>
                        <a:effectLst/>
                        <a:latin typeface="Calibri" panose="020F0502020204030204" pitchFamily="34" charset="0"/>
                      </a:endParaRPr>
                    </a:p>
                  </a:txBody>
                  <a:tcPr marL="3592" marR="3592" marT="3592" marB="0"/>
                </a:tc>
                <a:tc>
                  <a:txBody>
                    <a:bodyPr/>
                    <a:lstStyle/>
                    <a:p>
                      <a:pPr algn="ctr" fontAlgn="t"/>
                      <a:r>
                        <a:rPr lang="en-US" sz="1400" u="none" strike="noStrike" dirty="0">
                          <a:effectLst/>
                        </a:rPr>
                        <a:t>50 k€ use of HHFF</a:t>
                      </a:r>
                      <a:br>
                        <a:rPr lang="en-US" sz="1400" u="none" strike="noStrike" dirty="0">
                          <a:effectLst/>
                        </a:rPr>
                      </a:br>
                      <a:r>
                        <a:rPr lang="en-US" sz="1400" u="none" strike="noStrike" dirty="0">
                          <a:effectLst/>
                        </a:rPr>
                        <a:t>25 k€ use of an. facilities</a:t>
                      </a:r>
                      <a:br>
                        <a:rPr lang="en-US" sz="1400" u="none" strike="noStrike" dirty="0">
                          <a:effectLst/>
                        </a:rPr>
                      </a:br>
                      <a:r>
                        <a:rPr lang="en-US" sz="1400" u="none" strike="noStrike" dirty="0">
                          <a:effectLst/>
                        </a:rPr>
                        <a:t>25 k€ use of plasma facilities, 38.5PM</a:t>
                      </a:r>
                      <a:endParaRPr lang="en-US" sz="1400" b="0" i="0" u="none" strike="noStrike" dirty="0">
                        <a:solidFill>
                          <a:srgbClr val="000000"/>
                        </a:solidFill>
                        <a:effectLst/>
                        <a:latin typeface="Calibri" panose="020F0502020204030204" pitchFamily="34" charset="0"/>
                      </a:endParaRPr>
                    </a:p>
                  </a:txBody>
                  <a:tcPr marL="3592" marR="3592" marT="3592" marB="0"/>
                </a:tc>
                <a:tc>
                  <a:txBody>
                    <a:bodyPr/>
                    <a:lstStyle/>
                    <a:p>
                      <a:pPr algn="ctr" fontAlgn="t"/>
                      <a:r>
                        <a:rPr lang="de-DE" sz="1400" u="none" strike="noStrike" dirty="0">
                          <a:effectLst/>
                        </a:rPr>
                        <a:t>200</a:t>
                      </a:r>
                      <a:endParaRPr lang="de-DE" sz="1400" b="0" i="0" u="none" strike="noStrike" dirty="0">
                        <a:solidFill>
                          <a:srgbClr val="000000"/>
                        </a:solidFill>
                        <a:effectLst/>
                        <a:latin typeface="Calibri" panose="020F0502020204030204" pitchFamily="34" charset="0"/>
                      </a:endParaRPr>
                    </a:p>
                  </a:txBody>
                  <a:tcPr marL="3592" marR="3592" marT="3592" marB="0"/>
                </a:tc>
                <a:tc>
                  <a:txBody>
                    <a:bodyPr/>
                    <a:lstStyle/>
                    <a:p>
                      <a:pPr algn="ctr" fontAlgn="t"/>
                      <a:r>
                        <a:rPr lang="en-US" sz="1400" u="none" strike="noStrike" dirty="0">
                          <a:solidFill>
                            <a:schemeClr val="tx1"/>
                          </a:solidFill>
                          <a:effectLst/>
                        </a:rPr>
                        <a:t>50 k€ use of HHFF</a:t>
                      </a:r>
                      <a:br>
                        <a:rPr lang="en-US" sz="1400" u="none" strike="noStrike" dirty="0">
                          <a:solidFill>
                            <a:schemeClr val="tx1"/>
                          </a:solidFill>
                          <a:effectLst/>
                        </a:rPr>
                      </a:br>
                      <a:r>
                        <a:rPr lang="en-US" sz="1400" u="none" strike="noStrike" dirty="0">
                          <a:solidFill>
                            <a:schemeClr val="tx1"/>
                          </a:solidFill>
                          <a:effectLst/>
                        </a:rPr>
                        <a:t>25 k€ use of an. facilities </a:t>
                      </a:r>
                    </a:p>
                    <a:p>
                      <a:pPr algn="ctr" fontAlgn="t"/>
                      <a:r>
                        <a:rPr lang="en-US" sz="1400" u="none" strike="noStrike" dirty="0">
                          <a:solidFill>
                            <a:schemeClr val="tx1"/>
                          </a:solidFill>
                          <a:effectLst/>
                        </a:rPr>
                        <a:t>25 k€ use of plasma facilities, 38.5PM</a:t>
                      </a:r>
                      <a:endParaRPr lang="en-US" sz="1400" b="0" i="0" u="none" strike="noStrike" dirty="0">
                        <a:solidFill>
                          <a:schemeClr val="tx1"/>
                        </a:solidFill>
                        <a:effectLst/>
                        <a:latin typeface="Calibri" panose="020F0502020204030204" pitchFamily="34" charset="0"/>
                      </a:endParaRPr>
                    </a:p>
                  </a:txBody>
                  <a:tcPr marL="3592" marR="3592" marT="3592" marB="0"/>
                </a:tc>
                <a:tc>
                  <a:txBody>
                    <a:bodyPr/>
                    <a:lstStyle/>
                    <a:p>
                      <a:pPr algn="l" fontAlgn="t"/>
                      <a:r>
                        <a:rPr lang="de-DE" sz="1400" b="1" i="0" u="none" strike="noStrike" dirty="0">
                          <a:solidFill>
                            <a:srgbClr val="00B050"/>
                          </a:solidFill>
                          <a:effectLst/>
                          <a:latin typeface="Calibri" panose="020F0502020204030204" pitchFamily="34" charset="0"/>
                        </a:rPr>
                        <a:t>2024 in</a:t>
                      </a:r>
                    </a:p>
                    <a:p>
                      <a:pPr algn="l" fontAlgn="t"/>
                      <a:r>
                        <a:rPr lang="de-DE" sz="1400" b="1" i="0" u="none" strike="noStrike" dirty="0">
                          <a:solidFill>
                            <a:srgbClr val="00B050"/>
                          </a:solidFill>
                          <a:effectLst/>
                          <a:latin typeface="Calibri" panose="020F0502020204030204" pitchFamily="34" charset="0"/>
                        </a:rPr>
                        <a:t>2025 </a:t>
                      </a:r>
                      <a:r>
                        <a:rPr lang="de-DE" sz="1400" b="1" i="0" u="none" strike="noStrike" dirty="0" err="1">
                          <a:solidFill>
                            <a:srgbClr val="00B050"/>
                          </a:solidFill>
                          <a:effectLst/>
                          <a:latin typeface="Calibri" panose="020F0502020204030204" pitchFamily="34" charset="0"/>
                        </a:rPr>
                        <a:t>prep</a:t>
                      </a:r>
                      <a:endParaRPr lang="de-DE" sz="1400" b="1" i="0" u="none" strike="noStrike" dirty="0">
                        <a:solidFill>
                          <a:srgbClr val="00B050"/>
                        </a:solidFill>
                        <a:effectLst/>
                        <a:latin typeface="Calibri" panose="020F0502020204030204" pitchFamily="34" charset="0"/>
                      </a:endParaRPr>
                    </a:p>
                  </a:txBody>
                  <a:tcPr marL="3592" marR="3592" marT="3592" marB="0"/>
                </a:tc>
                <a:extLst>
                  <a:ext uri="{0D108BD9-81ED-4DB2-BD59-A6C34878D82A}">
                    <a16:rowId xmlns:a16="http://schemas.microsoft.com/office/drawing/2014/main" val="790539899"/>
                  </a:ext>
                </a:extLst>
              </a:tr>
            </a:tbl>
          </a:graphicData>
        </a:graphic>
      </p:graphicFrame>
      <p:sp>
        <p:nvSpPr>
          <p:cNvPr id="7" name="Textfeld 6">
            <a:extLst>
              <a:ext uri="{FF2B5EF4-FFF2-40B4-BE49-F238E27FC236}">
                <a16:creationId xmlns:a16="http://schemas.microsoft.com/office/drawing/2014/main" id="{6EBEF502-A0A5-5585-FD47-0F127EF02DE7}"/>
              </a:ext>
            </a:extLst>
          </p:cNvPr>
          <p:cNvSpPr txBox="1"/>
          <p:nvPr/>
        </p:nvSpPr>
        <p:spPr>
          <a:xfrm>
            <a:off x="0" y="6103484"/>
            <a:ext cx="12271436" cy="369332"/>
          </a:xfrm>
          <a:prstGeom prst="rect">
            <a:avLst/>
          </a:prstGeom>
          <a:noFill/>
        </p:spPr>
        <p:txBody>
          <a:bodyPr wrap="none" rtlCol="0">
            <a:spAutoFit/>
          </a:bodyPr>
          <a:lstStyle/>
          <a:p>
            <a:pPr algn="l"/>
            <a:r>
              <a:rPr lang="de-DE" b="1" dirty="0">
                <a:solidFill>
                  <a:srgbClr val="FF0000"/>
                </a:solidFill>
              </a:rPr>
              <a:t>Proposal: PWIE1 =&gt; 12 PM </a:t>
            </a:r>
            <a:r>
              <a:rPr lang="de-DE" b="1" dirty="0" err="1">
                <a:solidFill>
                  <a:srgbClr val="FF0000"/>
                </a:solidFill>
              </a:rPr>
              <a:t>unallocated</a:t>
            </a:r>
            <a:r>
              <a:rPr lang="de-DE" b="1" dirty="0">
                <a:solidFill>
                  <a:srgbClr val="FF0000"/>
                </a:solidFill>
              </a:rPr>
              <a:t> to shift </a:t>
            </a:r>
            <a:r>
              <a:rPr lang="de-DE" b="1" dirty="0" err="1">
                <a:solidFill>
                  <a:srgbClr val="FF0000"/>
                </a:solidFill>
              </a:rPr>
              <a:t>into</a:t>
            </a:r>
            <a:r>
              <a:rPr lang="de-DE" b="1" dirty="0">
                <a:solidFill>
                  <a:srgbClr val="FF0000"/>
                </a:solidFill>
              </a:rPr>
              <a:t> 2025  </a:t>
            </a:r>
            <a:r>
              <a:rPr lang="de-DE" b="1" dirty="0" err="1">
                <a:solidFill>
                  <a:srgbClr val="FF0000"/>
                </a:solidFill>
              </a:rPr>
              <a:t>for</a:t>
            </a:r>
            <a:r>
              <a:rPr lang="de-DE" b="1" dirty="0">
                <a:solidFill>
                  <a:srgbClr val="FF0000"/>
                </a:solidFill>
              </a:rPr>
              <a:t> (</a:t>
            </a:r>
            <a:r>
              <a:rPr lang="de-DE" b="1" dirty="0" err="1">
                <a:solidFill>
                  <a:srgbClr val="FF0000"/>
                </a:solidFill>
              </a:rPr>
              <a:t>delayed</a:t>
            </a:r>
            <a:r>
              <a:rPr lang="de-DE" b="1" dirty="0">
                <a:solidFill>
                  <a:srgbClr val="FF0000"/>
                </a:solidFill>
              </a:rPr>
              <a:t>) </a:t>
            </a:r>
            <a:r>
              <a:rPr lang="de-DE" b="1" dirty="0" err="1">
                <a:solidFill>
                  <a:srgbClr val="FF0000"/>
                </a:solidFill>
              </a:rPr>
              <a:t>boronisation</a:t>
            </a:r>
            <a:r>
              <a:rPr lang="de-DE" b="1" dirty="0">
                <a:solidFill>
                  <a:srgbClr val="FF0000"/>
                </a:solidFill>
              </a:rPr>
              <a:t> </a:t>
            </a:r>
            <a:r>
              <a:rPr lang="de-DE" b="1" dirty="0" err="1">
                <a:solidFill>
                  <a:srgbClr val="FF0000"/>
                </a:solidFill>
              </a:rPr>
              <a:t>activities</a:t>
            </a:r>
            <a:r>
              <a:rPr lang="de-DE" b="1" dirty="0">
                <a:solidFill>
                  <a:srgbClr val="FF0000"/>
                </a:solidFill>
              </a:rPr>
              <a:t> =&gt; Call </a:t>
            </a:r>
            <a:r>
              <a:rPr lang="de-DE" b="1" dirty="0" err="1">
                <a:solidFill>
                  <a:srgbClr val="FF0000"/>
                </a:solidFill>
              </a:rPr>
              <a:t>for</a:t>
            </a:r>
            <a:r>
              <a:rPr lang="de-DE" b="1" dirty="0">
                <a:solidFill>
                  <a:srgbClr val="FF0000"/>
                </a:solidFill>
              </a:rPr>
              <a:t> a person and </a:t>
            </a:r>
            <a:r>
              <a:rPr lang="de-DE" b="1" dirty="0" err="1">
                <a:solidFill>
                  <a:srgbClr val="FF0000"/>
                </a:solidFill>
              </a:rPr>
              <a:t>activites</a:t>
            </a:r>
            <a:r>
              <a:rPr lang="de-DE" b="1" dirty="0">
                <a:solidFill>
                  <a:srgbClr val="FF0000"/>
                </a:solidFill>
              </a:rPr>
              <a:t> </a:t>
            </a:r>
          </a:p>
        </p:txBody>
      </p:sp>
    </p:spTree>
    <p:extLst>
      <p:ext uri="{BB962C8B-B14F-4D97-AF65-F5344CB8AC3E}">
        <p14:creationId xmlns:p14="http://schemas.microsoft.com/office/powerpoint/2010/main" val="6921548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1D66E-0F32-BE59-B5D3-B7F670660DB7}"/>
              </a:ext>
            </a:extLst>
          </p:cNvPr>
          <p:cNvSpPr>
            <a:spLocks noGrp="1"/>
          </p:cNvSpPr>
          <p:nvPr>
            <p:ph type="title"/>
          </p:nvPr>
        </p:nvSpPr>
        <p:spPr>
          <a:xfrm>
            <a:off x="407367" y="2580817"/>
            <a:ext cx="6726599" cy="620251"/>
          </a:xfrm>
        </p:spPr>
        <p:txBody>
          <a:bodyPr>
            <a:normAutofit/>
          </a:bodyPr>
          <a:lstStyle/>
          <a:p>
            <a:r>
              <a:rPr lang="en-US" dirty="0"/>
              <a:t>Plans of SP X for AWP2025</a:t>
            </a:r>
            <a:endParaRPr lang="en-GB" dirty="0"/>
          </a:p>
        </p:txBody>
      </p:sp>
      <p:sp>
        <p:nvSpPr>
          <p:cNvPr id="5" name="Text Placeholder 4">
            <a:extLst>
              <a:ext uri="{FF2B5EF4-FFF2-40B4-BE49-F238E27FC236}">
                <a16:creationId xmlns:a16="http://schemas.microsoft.com/office/drawing/2014/main" id="{5EA551F4-897C-CFDF-B210-3F20E031D8D1}"/>
              </a:ext>
            </a:extLst>
          </p:cNvPr>
          <p:cNvSpPr>
            <a:spLocks noGrp="1"/>
          </p:cNvSpPr>
          <p:nvPr>
            <p:ph type="body" sz="quarter" idx="12"/>
          </p:nvPr>
        </p:nvSpPr>
        <p:spPr>
          <a:xfrm>
            <a:off x="11072055" y="6237749"/>
            <a:ext cx="994049" cy="620251"/>
          </a:xfrm>
        </p:spPr>
        <p:txBody>
          <a:bodyPr>
            <a:normAutofit/>
          </a:bodyPr>
          <a:lstStyle/>
          <a:p>
            <a:r>
              <a:rPr lang="en-US" b="1" dirty="0">
                <a:solidFill>
                  <a:srgbClr val="000000"/>
                </a:solidFill>
                <a:effectLst/>
              </a:rPr>
              <a:t>WPPWIE </a:t>
            </a:r>
            <a:endParaRPr lang="en-GB" b="1" dirty="0"/>
          </a:p>
        </p:txBody>
      </p:sp>
      <p:sp>
        <p:nvSpPr>
          <p:cNvPr id="7" name="Text Placeholder 6">
            <a:extLst>
              <a:ext uri="{FF2B5EF4-FFF2-40B4-BE49-F238E27FC236}">
                <a16:creationId xmlns:a16="http://schemas.microsoft.com/office/drawing/2014/main" id="{9817BAD1-53DF-CC8A-1B16-56816607C47C}"/>
              </a:ext>
            </a:extLst>
          </p:cNvPr>
          <p:cNvSpPr>
            <a:spLocks noGrp="1"/>
          </p:cNvSpPr>
          <p:nvPr>
            <p:ph type="body" sz="quarter" idx="11"/>
          </p:nvPr>
        </p:nvSpPr>
        <p:spPr>
          <a:xfrm>
            <a:off x="407368" y="4159259"/>
            <a:ext cx="4375150" cy="587670"/>
          </a:xfrm>
        </p:spPr>
        <p:txBody>
          <a:bodyPr>
            <a:normAutofit/>
          </a:bodyPr>
          <a:lstStyle/>
          <a:p>
            <a:r>
              <a:rPr lang="en-GB" dirty="0">
                <a:solidFill>
                  <a:srgbClr val="FF0000"/>
                </a:solidFill>
              </a:rPr>
              <a:t>DIFFER</a:t>
            </a:r>
          </a:p>
        </p:txBody>
      </p:sp>
      <p:sp>
        <p:nvSpPr>
          <p:cNvPr id="9" name="Text Placeholder 8">
            <a:extLst>
              <a:ext uri="{FF2B5EF4-FFF2-40B4-BE49-F238E27FC236}">
                <a16:creationId xmlns:a16="http://schemas.microsoft.com/office/drawing/2014/main" id="{023C2198-5D1E-DF38-94CE-C4C24C71155F}"/>
              </a:ext>
            </a:extLst>
          </p:cNvPr>
          <p:cNvSpPr>
            <a:spLocks noGrp="1"/>
          </p:cNvSpPr>
          <p:nvPr>
            <p:ph type="body" sz="quarter" idx="10"/>
          </p:nvPr>
        </p:nvSpPr>
        <p:spPr>
          <a:xfrm>
            <a:off x="407368" y="3449605"/>
            <a:ext cx="4375150" cy="457848"/>
          </a:xfrm>
        </p:spPr>
        <p:txBody>
          <a:bodyPr>
            <a:normAutofit/>
          </a:bodyPr>
          <a:lstStyle/>
          <a:p>
            <a:r>
              <a:rPr lang="en-GB" dirty="0">
                <a:solidFill>
                  <a:srgbClr val="FF0000"/>
                </a:solidFill>
              </a:rPr>
              <a:t>Hennie van der Meiden</a:t>
            </a:r>
          </a:p>
          <a:p>
            <a:endParaRPr lang="en-GB" dirty="0"/>
          </a:p>
          <a:p>
            <a:endParaRPr lang="en-GB" dirty="0"/>
          </a:p>
        </p:txBody>
      </p:sp>
      <p:sp>
        <p:nvSpPr>
          <p:cNvPr id="15" name="Text Placeholder 8">
            <a:extLst>
              <a:ext uri="{FF2B5EF4-FFF2-40B4-BE49-F238E27FC236}">
                <a16:creationId xmlns:a16="http://schemas.microsoft.com/office/drawing/2014/main" id="{59C1788A-2D46-EDC4-6136-36CB28FBF128}"/>
              </a:ext>
            </a:extLst>
          </p:cNvPr>
          <p:cNvSpPr txBox="1">
            <a:spLocks/>
          </p:cNvSpPr>
          <p:nvPr/>
        </p:nvSpPr>
        <p:spPr>
          <a:xfrm>
            <a:off x="407368" y="4746929"/>
            <a:ext cx="4798946" cy="769288"/>
          </a:xfrm>
          <a:prstGeom prst="rect">
            <a:avLst/>
          </a:prstGeom>
        </p:spPr>
        <p:txBody>
          <a:bodyPr vert="horz" lIns="91440" tIns="45720" rIns="91440" bIns="45720" rtlCol="0">
            <a:normAutofit fontScale="55000" lnSpcReduction="20000"/>
          </a:bodyPr>
          <a:lstStyle>
            <a:lvl1pPr marL="0" indent="0" algn="l" defTabSz="6858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342900" indent="0" algn="l" defTabSz="685800" rtl="0" eaLnBrk="1" latinLnBrk="0" hangingPunct="1">
              <a:spcBef>
                <a:spcPct val="20000"/>
              </a:spcBef>
              <a:buFont typeface="Arial" panose="020B0604020202020204" pitchFamily="34" charset="0"/>
              <a:buNone/>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GB" dirty="0"/>
              <a:t>PWIE Leadership</a:t>
            </a:r>
          </a:p>
          <a:p>
            <a:r>
              <a:rPr lang="en-GB" dirty="0"/>
              <a:t>S. Brezinsek (PL) J.W. </a:t>
            </a:r>
            <a:r>
              <a:rPr lang="en-GB" dirty="0" err="1"/>
              <a:t>Coenen</a:t>
            </a:r>
            <a:r>
              <a:rPr lang="en-GB" dirty="0"/>
              <a:t>, </a:t>
            </a:r>
            <a:r>
              <a:rPr lang="en-GB" dirty="0">
                <a:solidFill>
                  <a:srgbClr val="FF0000"/>
                </a:solidFill>
              </a:rPr>
              <a:t>A. Hakola</a:t>
            </a:r>
            <a:r>
              <a:rPr lang="en-GB" dirty="0"/>
              <a:t>, K. Schmid, A. Kirschner, J. </a:t>
            </a:r>
            <a:r>
              <a:rPr lang="en-GB" dirty="0" err="1"/>
              <a:t>Likonen</a:t>
            </a:r>
            <a:r>
              <a:rPr lang="en-GB" dirty="0"/>
              <a:t>, H. van der Meiden. M. Reinhart (PSO), and D. Douai (CO)</a:t>
            </a:r>
          </a:p>
          <a:p>
            <a:endParaRPr lang="en-GB" dirty="0"/>
          </a:p>
          <a:p>
            <a:endParaRPr lang="en-GB" dirty="0"/>
          </a:p>
        </p:txBody>
      </p:sp>
    </p:spTree>
    <p:extLst>
      <p:ext uri="{BB962C8B-B14F-4D97-AF65-F5344CB8AC3E}">
        <p14:creationId xmlns:p14="http://schemas.microsoft.com/office/powerpoint/2010/main" val="13441634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25FAB6D4-D1AF-D933-25CE-6718A7464815}"/>
              </a:ext>
            </a:extLst>
          </p:cNvPr>
          <p:cNvSpPr>
            <a:spLocks noGrp="1"/>
          </p:cNvSpPr>
          <p:nvPr>
            <p:ph type="ftr" sz="quarter" idx="11"/>
          </p:nvPr>
        </p:nvSpPr>
        <p:spPr/>
        <p:txBody>
          <a:bodyPr/>
          <a:lstStyle/>
          <a:p>
            <a:r>
              <a:rPr lang="en-GB" dirty="0">
                <a:solidFill>
                  <a:prstClr val="white"/>
                </a:solidFill>
              </a:rPr>
              <a:t>Sebastijan Brezinsek| Preparation Meeting AWP 2025 | 09.10.2024 |</a:t>
            </a:r>
            <a:r>
              <a:rPr lang="en-GB" dirty="0" err="1">
                <a:solidFill>
                  <a:prstClr val="white"/>
                </a:solidFill>
              </a:rPr>
              <a:t>Garching</a:t>
            </a:r>
            <a:endParaRPr lang="en-GB" dirty="0">
              <a:solidFill>
                <a:prstClr val="white"/>
              </a:solidFill>
            </a:endParaRPr>
          </a:p>
        </p:txBody>
      </p:sp>
      <p:sp>
        <p:nvSpPr>
          <p:cNvPr id="5" name="Foliennummernplatzhalter 4">
            <a:extLst>
              <a:ext uri="{FF2B5EF4-FFF2-40B4-BE49-F238E27FC236}">
                <a16:creationId xmlns:a16="http://schemas.microsoft.com/office/drawing/2014/main" id="{D44FE597-2CD2-E678-1062-81EF71111331}"/>
              </a:ext>
            </a:extLst>
          </p:cNvPr>
          <p:cNvSpPr>
            <a:spLocks noGrp="1"/>
          </p:cNvSpPr>
          <p:nvPr>
            <p:ph type="sldNum" sz="quarter" idx="12"/>
          </p:nvPr>
        </p:nvSpPr>
        <p:spPr/>
        <p:txBody>
          <a:bodyPr/>
          <a:lstStyle/>
          <a:p>
            <a:fld id="{6A6D9FA1-99C7-4910-8E32-B85D378B0060}" type="slidenum">
              <a:rPr lang="en-GB" smtClean="0">
                <a:solidFill>
                  <a:prstClr val="white"/>
                </a:solidFill>
              </a:rPr>
              <a:pPr/>
              <a:t>51</a:t>
            </a:fld>
            <a:endParaRPr lang="en-GB" dirty="0">
              <a:solidFill>
                <a:prstClr val="white"/>
              </a:solidFill>
            </a:endParaRPr>
          </a:p>
        </p:txBody>
      </p:sp>
      <p:sp>
        <p:nvSpPr>
          <p:cNvPr id="6" name="Titel 1">
            <a:extLst>
              <a:ext uri="{FF2B5EF4-FFF2-40B4-BE49-F238E27FC236}">
                <a16:creationId xmlns:a16="http://schemas.microsoft.com/office/drawing/2014/main" id="{24E5A7F7-E968-EA42-B0CE-BD0E537937E1}"/>
              </a:ext>
            </a:extLst>
          </p:cNvPr>
          <p:cNvSpPr>
            <a:spLocks noGrp="1"/>
          </p:cNvSpPr>
          <p:nvPr>
            <p:ph type="title"/>
          </p:nvPr>
        </p:nvSpPr>
        <p:spPr>
          <a:xfrm>
            <a:off x="982663" y="192088"/>
            <a:ext cx="10937488" cy="457200"/>
          </a:xfrm>
        </p:spPr>
        <p:txBody>
          <a:bodyPr/>
          <a:lstStyle/>
          <a:p>
            <a:r>
              <a:rPr lang="en-GB" dirty="0"/>
              <a:t>SPX.1 Main Objective and Activities </a:t>
            </a:r>
          </a:p>
        </p:txBody>
      </p:sp>
      <p:sp>
        <p:nvSpPr>
          <p:cNvPr id="3" name="Textfeld 2">
            <a:extLst>
              <a:ext uri="{FF2B5EF4-FFF2-40B4-BE49-F238E27FC236}">
                <a16:creationId xmlns:a16="http://schemas.microsoft.com/office/drawing/2014/main" id="{6DE7C160-BFF4-9BA8-AA67-2AEFC2F99F2A}"/>
              </a:ext>
            </a:extLst>
          </p:cNvPr>
          <p:cNvSpPr txBox="1"/>
          <p:nvPr/>
        </p:nvSpPr>
        <p:spPr>
          <a:xfrm>
            <a:off x="6151542" y="5803475"/>
            <a:ext cx="4594143" cy="707886"/>
          </a:xfrm>
          <a:prstGeom prst="rect">
            <a:avLst/>
          </a:prstGeom>
          <a:noFill/>
        </p:spPr>
        <p:txBody>
          <a:bodyPr wrap="none" rtlCol="0">
            <a:spAutoFit/>
          </a:bodyPr>
          <a:lstStyle/>
          <a:p>
            <a:pPr algn="l"/>
            <a:r>
              <a:rPr lang="de-DE" sz="2000" b="1" dirty="0"/>
              <a:t>Special </a:t>
            </a:r>
            <a:r>
              <a:rPr lang="de-DE" sz="2000" b="1" dirty="0" err="1"/>
              <a:t>resources</a:t>
            </a:r>
            <a:r>
              <a:rPr lang="de-DE" sz="2000" b="1" dirty="0"/>
              <a:t>: MAGNUM, GLADIS etc.</a:t>
            </a:r>
          </a:p>
          <a:p>
            <a:pPr algn="l"/>
            <a:r>
              <a:rPr lang="de-DE" sz="2000" b="1" dirty="0"/>
              <a:t>WP </a:t>
            </a:r>
            <a:r>
              <a:rPr lang="de-DE" sz="2000" b="1" dirty="0" err="1"/>
              <a:t>collaboration</a:t>
            </a:r>
            <a:r>
              <a:rPr lang="de-DE" sz="2000" b="1" dirty="0"/>
              <a:t>: WPW7X etc.</a:t>
            </a:r>
          </a:p>
        </p:txBody>
      </p:sp>
      <p:sp>
        <p:nvSpPr>
          <p:cNvPr id="11" name="Textfeld 10">
            <a:extLst>
              <a:ext uri="{FF2B5EF4-FFF2-40B4-BE49-F238E27FC236}">
                <a16:creationId xmlns:a16="http://schemas.microsoft.com/office/drawing/2014/main" id="{5B372F3A-D41D-0E2D-E9E5-723D619C6538}"/>
              </a:ext>
            </a:extLst>
          </p:cNvPr>
          <p:cNvSpPr txBox="1"/>
          <p:nvPr/>
        </p:nvSpPr>
        <p:spPr>
          <a:xfrm>
            <a:off x="0" y="5792601"/>
            <a:ext cx="4173578" cy="707886"/>
          </a:xfrm>
          <a:prstGeom prst="rect">
            <a:avLst/>
          </a:prstGeom>
          <a:noFill/>
        </p:spPr>
        <p:txBody>
          <a:bodyPr wrap="none" rtlCol="0">
            <a:spAutoFit/>
          </a:bodyPr>
          <a:lstStyle/>
          <a:p>
            <a:pPr algn="l"/>
            <a:r>
              <a:rPr lang="de-DE" sz="2000" b="1" dirty="0" err="1"/>
              <a:t>Involved</a:t>
            </a:r>
            <a:r>
              <a:rPr lang="de-DE" sz="2000" b="1" dirty="0"/>
              <a:t> RU: MPG, FZJ, DIFFER, CU</a:t>
            </a:r>
          </a:p>
          <a:p>
            <a:pPr algn="l"/>
            <a:r>
              <a:rPr lang="de-DE" sz="2000" b="1" dirty="0"/>
              <a:t>Status: </a:t>
            </a:r>
            <a:r>
              <a:rPr lang="de-DE" sz="2000" b="1" dirty="0" err="1"/>
              <a:t>partly</a:t>
            </a:r>
            <a:r>
              <a:rPr lang="de-DE" sz="2000" b="1" dirty="0"/>
              <a:t> </a:t>
            </a:r>
            <a:r>
              <a:rPr lang="de-DE" sz="2000" b="1" dirty="0" err="1"/>
              <a:t>new</a:t>
            </a:r>
            <a:r>
              <a:rPr lang="de-DE" sz="2000" b="1" dirty="0"/>
              <a:t> </a:t>
            </a:r>
            <a:r>
              <a:rPr lang="de-DE" sz="2000" b="1" dirty="0" err="1"/>
              <a:t>other</a:t>
            </a:r>
            <a:r>
              <a:rPr lang="de-DE" sz="2000" b="1" dirty="0"/>
              <a:t> </a:t>
            </a:r>
            <a:r>
              <a:rPr lang="de-DE" sz="2000" b="1" dirty="0" err="1"/>
              <a:t>continuation</a:t>
            </a:r>
            <a:endParaRPr lang="de-DE" sz="2000" b="1" dirty="0"/>
          </a:p>
        </p:txBody>
      </p:sp>
      <p:sp>
        <p:nvSpPr>
          <p:cNvPr id="10" name="Textfeld 1">
            <a:extLst>
              <a:ext uri="{FF2B5EF4-FFF2-40B4-BE49-F238E27FC236}">
                <a16:creationId xmlns:a16="http://schemas.microsoft.com/office/drawing/2014/main" id="{FCF9D20E-6FCD-4ED4-964D-266BC32F56E8}"/>
              </a:ext>
            </a:extLst>
          </p:cNvPr>
          <p:cNvSpPr txBox="1"/>
          <p:nvPr/>
        </p:nvSpPr>
        <p:spPr>
          <a:xfrm>
            <a:off x="-1" y="915757"/>
            <a:ext cx="12125325" cy="3908762"/>
          </a:xfrm>
          <a:prstGeom prst="rect">
            <a:avLst/>
          </a:prstGeom>
          <a:noFill/>
        </p:spPr>
        <p:txBody>
          <a:bodyPr wrap="square" rtlCol="0">
            <a:spAutoFit/>
          </a:bodyPr>
          <a:lstStyle/>
          <a:p>
            <a:pPr algn="l"/>
            <a:r>
              <a:rPr lang="de-DE" sz="2800" b="1" dirty="0"/>
              <a:t>Scientific </a:t>
            </a:r>
            <a:r>
              <a:rPr lang="de-DE" sz="2800" b="1" dirty="0" err="1"/>
              <a:t>question</a:t>
            </a:r>
            <a:r>
              <a:rPr lang="de-DE" sz="2800" b="1" dirty="0"/>
              <a:t>: </a:t>
            </a:r>
          </a:p>
          <a:p>
            <a:r>
              <a:rPr lang="de-DE" sz="2000" b="1" dirty="0"/>
              <a:t>- </a:t>
            </a:r>
            <a:r>
              <a:rPr lang="de-DE" sz="2000" b="1" dirty="0" err="1"/>
              <a:t>Determine</a:t>
            </a:r>
            <a:r>
              <a:rPr lang="de-DE" sz="2000" b="1" dirty="0"/>
              <a:t> </a:t>
            </a:r>
            <a:r>
              <a:rPr lang="de-DE" sz="2000" b="1" dirty="0" err="1"/>
              <a:t>distribution</a:t>
            </a:r>
            <a:r>
              <a:rPr lang="de-DE" sz="2000" b="1" dirty="0"/>
              <a:t> of </a:t>
            </a:r>
            <a:r>
              <a:rPr lang="de-DE" sz="2000" b="1" dirty="0" err="1"/>
              <a:t>ro-vibrationally</a:t>
            </a:r>
            <a:r>
              <a:rPr lang="de-DE" sz="2000" b="1" dirty="0"/>
              <a:t> </a:t>
            </a:r>
            <a:r>
              <a:rPr lang="de-DE" sz="2000" b="1" dirty="0" err="1"/>
              <a:t>exited</a:t>
            </a:r>
            <a:r>
              <a:rPr lang="de-DE" sz="2000" b="1" dirty="0"/>
              <a:t> </a:t>
            </a:r>
            <a:r>
              <a:rPr lang="de-DE" sz="2000" b="1" dirty="0" err="1"/>
              <a:t>states</a:t>
            </a:r>
            <a:r>
              <a:rPr lang="de-DE" sz="2000" b="1" dirty="0"/>
              <a:t> of H2 and isotopes</a:t>
            </a:r>
          </a:p>
          <a:p>
            <a:endParaRPr lang="de-DE" sz="1000" b="1" dirty="0"/>
          </a:p>
          <a:p>
            <a:r>
              <a:rPr lang="de-DE" sz="2800" b="1" dirty="0" err="1"/>
              <a:t>What</a:t>
            </a:r>
            <a:r>
              <a:rPr lang="de-DE" sz="2800" b="1" dirty="0"/>
              <a:t> </a:t>
            </a:r>
            <a:r>
              <a:rPr lang="de-DE" sz="2800" b="1" dirty="0" err="1"/>
              <a:t>shall</a:t>
            </a:r>
            <a:r>
              <a:rPr lang="de-DE" sz="2800" b="1" dirty="0"/>
              <a:t> </a:t>
            </a:r>
            <a:r>
              <a:rPr lang="de-DE" sz="2800" b="1" dirty="0" err="1"/>
              <a:t>be</a:t>
            </a:r>
            <a:r>
              <a:rPr lang="de-DE" sz="2800" b="1" dirty="0"/>
              <a:t> </a:t>
            </a:r>
            <a:r>
              <a:rPr lang="de-DE" sz="2800" b="1" dirty="0" err="1"/>
              <a:t>done</a:t>
            </a:r>
            <a:r>
              <a:rPr lang="de-DE" sz="2800" b="1" dirty="0"/>
              <a:t>?</a:t>
            </a:r>
          </a:p>
          <a:p>
            <a:r>
              <a:rPr lang="de-DE" sz="2000" b="1" dirty="0"/>
              <a:t>- Passive </a:t>
            </a:r>
            <a:r>
              <a:rPr lang="de-DE" sz="2000" b="1" dirty="0" err="1"/>
              <a:t>spectroscopy</a:t>
            </a:r>
            <a:r>
              <a:rPr lang="de-DE" sz="2000" b="1" dirty="0"/>
              <a:t>:  VUV-</a:t>
            </a:r>
            <a:r>
              <a:rPr lang="de-DE" sz="2000" b="1" dirty="0" err="1"/>
              <a:t>flux</a:t>
            </a:r>
            <a:r>
              <a:rPr lang="de-DE" sz="2000" b="1" dirty="0"/>
              <a:t> </a:t>
            </a:r>
            <a:r>
              <a:rPr lang="de-DE" sz="2000" b="1" dirty="0" err="1"/>
              <a:t>measurements</a:t>
            </a:r>
            <a:r>
              <a:rPr lang="de-DE" sz="2000" b="1" dirty="0"/>
              <a:t> </a:t>
            </a:r>
            <a:r>
              <a:rPr lang="de-DE" sz="2000" b="1" dirty="0" err="1"/>
              <a:t>with</a:t>
            </a:r>
            <a:r>
              <a:rPr lang="de-DE" sz="2000" b="1" dirty="0"/>
              <a:t> SI VUV </a:t>
            </a:r>
            <a:r>
              <a:rPr lang="de-DE" sz="2000" b="1" dirty="0" err="1"/>
              <a:t>diode</a:t>
            </a:r>
            <a:r>
              <a:rPr lang="de-DE" sz="2000" b="1" dirty="0"/>
              <a:t> </a:t>
            </a:r>
            <a:r>
              <a:rPr lang="de-DE" sz="2000" b="1" dirty="0" err="1"/>
              <a:t>system</a:t>
            </a:r>
            <a:r>
              <a:rPr lang="de-DE" sz="2000" b="1" dirty="0"/>
              <a:t> (MPG) </a:t>
            </a:r>
          </a:p>
          <a:p>
            <a:r>
              <a:rPr lang="de-DE" sz="2000" b="1" dirty="0"/>
              <a:t>and VIS/VUV </a:t>
            </a:r>
            <a:r>
              <a:rPr lang="de-DE" sz="2000" b="1" dirty="0" err="1"/>
              <a:t>spectrometer</a:t>
            </a:r>
            <a:r>
              <a:rPr lang="de-DE" sz="2000" b="1" dirty="0"/>
              <a:t> (FZJ, MPG, DIFFER) </a:t>
            </a:r>
          </a:p>
          <a:p>
            <a:r>
              <a:rPr lang="de-DE" sz="2000" b="1" dirty="0"/>
              <a:t>- </a:t>
            </a:r>
            <a:r>
              <a:rPr lang="de-DE" sz="2000" b="1" dirty="0" err="1"/>
              <a:t>Active</a:t>
            </a:r>
            <a:r>
              <a:rPr lang="de-DE" sz="2000" b="1" dirty="0"/>
              <a:t> </a:t>
            </a:r>
            <a:r>
              <a:rPr lang="de-DE" sz="2000" b="1" dirty="0" err="1"/>
              <a:t>spectroscopy</a:t>
            </a:r>
            <a:r>
              <a:rPr lang="de-DE" sz="2000" b="1" dirty="0"/>
              <a:t>: </a:t>
            </a:r>
            <a:r>
              <a:rPr lang="de-DE" sz="2000" b="1" dirty="0" err="1"/>
              <a:t>Continuation</a:t>
            </a:r>
            <a:r>
              <a:rPr lang="de-DE" sz="2000" b="1" dirty="0"/>
              <a:t> CARS and VUV-LIF </a:t>
            </a:r>
            <a:r>
              <a:rPr lang="de-DE" sz="2000" b="1" dirty="0" err="1"/>
              <a:t>development</a:t>
            </a:r>
            <a:r>
              <a:rPr lang="de-DE" sz="2000" b="1" dirty="0"/>
              <a:t> (DIFFER)</a:t>
            </a:r>
          </a:p>
          <a:p>
            <a:pPr algn="l"/>
            <a:r>
              <a:rPr lang="de-DE" sz="2000" b="1" dirty="0"/>
              <a:t>- </a:t>
            </a:r>
            <a:r>
              <a:rPr lang="de-DE" sz="2000" b="1" dirty="0" err="1"/>
              <a:t>Continuation</a:t>
            </a:r>
            <a:r>
              <a:rPr lang="de-DE" sz="2000" b="1" dirty="0"/>
              <a:t> </a:t>
            </a:r>
            <a:r>
              <a:rPr lang="de-DE" sz="2000" b="1" dirty="0" err="1"/>
              <a:t>development</a:t>
            </a:r>
            <a:r>
              <a:rPr lang="de-DE" sz="2000" b="1" dirty="0"/>
              <a:t> of </a:t>
            </a:r>
            <a:r>
              <a:rPr lang="de-DE" sz="2000" b="1" dirty="0" err="1"/>
              <a:t>Machine</a:t>
            </a:r>
            <a:r>
              <a:rPr lang="de-DE" sz="2000" b="1" dirty="0"/>
              <a:t> </a:t>
            </a:r>
            <a:r>
              <a:rPr lang="de-DE" sz="2000" b="1" dirty="0" err="1"/>
              <a:t>learning</a:t>
            </a:r>
            <a:r>
              <a:rPr lang="de-DE" sz="2000" b="1" dirty="0"/>
              <a:t> </a:t>
            </a:r>
            <a:r>
              <a:rPr lang="de-DE" sz="2000" b="1" dirty="0" err="1"/>
              <a:t>algorithms</a:t>
            </a:r>
            <a:r>
              <a:rPr lang="de-DE" sz="2000" b="1" dirty="0"/>
              <a:t> </a:t>
            </a:r>
            <a:r>
              <a:rPr lang="de-DE" sz="2000" b="1" dirty="0" err="1"/>
              <a:t>for</a:t>
            </a:r>
            <a:r>
              <a:rPr lang="de-DE" sz="2000" b="1" dirty="0"/>
              <a:t> LIBS </a:t>
            </a:r>
            <a:r>
              <a:rPr lang="de-DE" sz="2000" b="1" dirty="0" err="1"/>
              <a:t>analysis</a:t>
            </a:r>
            <a:endParaRPr lang="de-DE" sz="2000" b="1" dirty="0"/>
          </a:p>
          <a:p>
            <a:endParaRPr lang="de-DE" sz="1000" b="1" dirty="0"/>
          </a:p>
          <a:p>
            <a:r>
              <a:rPr lang="de-DE" sz="2400" b="1" dirty="0"/>
              <a:t>Main </a:t>
            </a:r>
            <a:r>
              <a:rPr lang="de-DE" sz="2400" b="1" dirty="0" err="1"/>
              <a:t>goal</a:t>
            </a:r>
            <a:r>
              <a:rPr lang="de-DE" sz="2400" b="1" dirty="0"/>
              <a:t>:</a:t>
            </a:r>
          </a:p>
          <a:p>
            <a:r>
              <a:rPr lang="de-DE" sz="2000" b="1" dirty="0"/>
              <a:t>- </a:t>
            </a:r>
            <a:r>
              <a:rPr lang="de-DE" sz="2000" b="1" dirty="0" err="1"/>
              <a:t>Obtaining</a:t>
            </a:r>
            <a:r>
              <a:rPr lang="de-DE" sz="2000" b="1" dirty="0"/>
              <a:t> </a:t>
            </a:r>
            <a:r>
              <a:rPr lang="de-DE" sz="2000" b="1" dirty="0" err="1"/>
              <a:t>the</a:t>
            </a:r>
            <a:r>
              <a:rPr lang="de-DE" sz="2000" b="1" dirty="0"/>
              <a:t> </a:t>
            </a:r>
            <a:r>
              <a:rPr lang="de-DE" sz="2000" b="1" dirty="0" err="1"/>
              <a:t>missing</a:t>
            </a:r>
            <a:r>
              <a:rPr lang="de-DE" sz="2000" b="1" dirty="0"/>
              <a:t> </a:t>
            </a:r>
            <a:r>
              <a:rPr lang="de-DE" sz="2000" b="1" dirty="0" err="1"/>
              <a:t>atomic</a:t>
            </a:r>
            <a:r>
              <a:rPr lang="de-DE" sz="2000" b="1" dirty="0"/>
              <a:t> and </a:t>
            </a:r>
            <a:r>
              <a:rPr lang="de-DE" sz="2000" b="1" dirty="0" err="1"/>
              <a:t>molecular</a:t>
            </a:r>
            <a:r>
              <a:rPr lang="de-DE" sz="2000" b="1" dirty="0"/>
              <a:t> </a:t>
            </a:r>
            <a:r>
              <a:rPr lang="de-DE" sz="2000" b="1" dirty="0" err="1"/>
              <a:t>ro-vibrational</a:t>
            </a:r>
            <a:r>
              <a:rPr lang="de-DE" sz="2000" b="1" dirty="0"/>
              <a:t> </a:t>
            </a:r>
            <a:r>
              <a:rPr lang="de-DE" sz="2000" b="1" dirty="0" err="1"/>
              <a:t>data</a:t>
            </a:r>
            <a:r>
              <a:rPr lang="de-DE" sz="2000" b="1" dirty="0"/>
              <a:t> </a:t>
            </a:r>
            <a:r>
              <a:rPr lang="de-DE" sz="2000" b="1" dirty="0" err="1"/>
              <a:t>as</a:t>
            </a:r>
            <a:r>
              <a:rPr lang="de-DE" sz="2000" b="1" dirty="0"/>
              <a:t> </a:t>
            </a:r>
            <a:r>
              <a:rPr lang="de-DE" sz="2000" b="1" dirty="0" err="1"/>
              <a:t>input</a:t>
            </a:r>
            <a:r>
              <a:rPr lang="de-DE" sz="2000" b="1" dirty="0"/>
              <a:t> </a:t>
            </a:r>
            <a:r>
              <a:rPr lang="de-DE" sz="2000" b="1" dirty="0" err="1"/>
              <a:t>for</a:t>
            </a:r>
            <a:r>
              <a:rPr lang="de-DE" sz="2000" b="1" dirty="0"/>
              <a:t> </a:t>
            </a:r>
            <a:r>
              <a:rPr lang="de-DE" sz="2000" b="1" dirty="0" err="1"/>
              <a:t>modelling</a:t>
            </a:r>
            <a:r>
              <a:rPr lang="de-DE" sz="2000" b="1" dirty="0"/>
              <a:t> </a:t>
            </a:r>
            <a:r>
              <a:rPr lang="de-DE" sz="2000" b="1" dirty="0" err="1"/>
              <a:t>for</a:t>
            </a:r>
            <a:r>
              <a:rPr lang="de-DE" sz="2000" b="1" dirty="0"/>
              <a:t> </a:t>
            </a:r>
            <a:r>
              <a:rPr lang="de-DE" sz="2000" b="1" dirty="0" err="1"/>
              <a:t>understanding</a:t>
            </a:r>
            <a:r>
              <a:rPr lang="de-DE" sz="2000" b="1" dirty="0"/>
              <a:t> </a:t>
            </a:r>
            <a:r>
              <a:rPr lang="de-DE" sz="2000" b="1" dirty="0" err="1"/>
              <a:t>energy</a:t>
            </a:r>
            <a:r>
              <a:rPr lang="de-DE" sz="2000" b="1" dirty="0"/>
              <a:t> and </a:t>
            </a:r>
            <a:r>
              <a:rPr lang="de-DE" sz="2000" b="1" dirty="0" err="1"/>
              <a:t>momentum</a:t>
            </a:r>
            <a:r>
              <a:rPr lang="de-DE" sz="2000" b="1" dirty="0"/>
              <a:t> </a:t>
            </a:r>
            <a:r>
              <a:rPr lang="de-DE" sz="2000" b="1" dirty="0" err="1"/>
              <a:t>losses</a:t>
            </a:r>
            <a:r>
              <a:rPr lang="de-DE" sz="2000" b="1" dirty="0"/>
              <a:t> in </a:t>
            </a:r>
            <a:r>
              <a:rPr lang="de-DE" sz="2000" b="1" dirty="0" err="1"/>
              <a:t>detached</a:t>
            </a:r>
            <a:r>
              <a:rPr lang="de-DE" sz="2000" b="1" dirty="0"/>
              <a:t> plasma</a:t>
            </a:r>
          </a:p>
        </p:txBody>
      </p:sp>
    </p:spTree>
    <p:extLst>
      <p:ext uri="{BB962C8B-B14F-4D97-AF65-F5344CB8AC3E}">
        <p14:creationId xmlns:p14="http://schemas.microsoft.com/office/powerpoint/2010/main" val="42176094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25FAB6D4-D1AF-D933-25CE-6718A7464815}"/>
              </a:ext>
            </a:extLst>
          </p:cNvPr>
          <p:cNvSpPr>
            <a:spLocks noGrp="1"/>
          </p:cNvSpPr>
          <p:nvPr>
            <p:ph type="ftr" sz="quarter" idx="11"/>
          </p:nvPr>
        </p:nvSpPr>
        <p:spPr/>
        <p:txBody>
          <a:bodyPr/>
          <a:lstStyle/>
          <a:p>
            <a:r>
              <a:rPr lang="en-GB" dirty="0">
                <a:solidFill>
                  <a:prstClr val="white"/>
                </a:solidFill>
              </a:rPr>
              <a:t>Sebastijan Brezinsek| Preparation Meeting AWP 2025 | 09.10.2024 |</a:t>
            </a:r>
            <a:r>
              <a:rPr lang="en-GB" dirty="0" err="1">
                <a:solidFill>
                  <a:prstClr val="white"/>
                </a:solidFill>
              </a:rPr>
              <a:t>Garching</a:t>
            </a:r>
            <a:endParaRPr lang="en-GB" dirty="0">
              <a:solidFill>
                <a:prstClr val="white"/>
              </a:solidFill>
            </a:endParaRPr>
          </a:p>
        </p:txBody>
      </p:sp>
      <p:sp>
        <p:nvSpPr>
          <p:cNvPr id="5" name="Foliennummernplatzhalter 4">
            <a:extLst>
              <a:ext uri="{FF2B5EF4-FFF2-40B4-BE49-F238E27FC236}">
                <a16:creationId xmlns:a16="http://schemas.microsoft.com/office/drawing/2014/main" id="{D44FE597-2CD2-E678-1062-81EF71111331}"/>
              </a:ext>
            </a:extLst>
          </p:cNvPr>
          <p:cNvSpPr>
            <a:spLocks noGrp="1"/>
          </p:cNvSpPr>
          <p:nvPr>
            <p:ph type="sldNum" sz="quarter" idx="12"/>
          </p:nvPr>
        </p:nvSpPr>
        <p:spPr/>
        <p:txBody>
          <a:bodyPr/>
          <a:lstStyle/>
          <a:p>
            <a:fld id="{6A6D9FA1-99C7-4910-8E32-B85D378B0060}" type="slidenum">
              <a:rPr lang="en-GB" smtClean="0">
                <a:solidFill>
                  <a:prstClr val="white"/>
                </a:solidFill>
              </a:rPr>
              <a:pPr/>
              <a:t>52</a:t>
            </a:fld>
            <a:endParaRPr lang="en-GB" dirty="0">
              <a:solidFill>
                <a:prstClr val="white"/>
              </a:solidFill>
            </a:endParaRPr>
          </a:p>
        </p:txBody>
      </p:sp>
      <p:sp>
        <p:nvSpPr>
          <p:cNvPr id="6" name="Titel 1">
            <a:extLst>
              <a:ext uri="{FF2B5EF4-FFF2-40B4-BE49-F238E27FC236}">
                <a16:creationId xmlns:a16="http://schemas.microsoft.com/office/drawing/2014/main" id="{24E5A7F7-E968-EA42-B0CE-BD0E537937E1}"/>
              </a:ext>
            </a:extLst>
          </p:cNvPr>
          <p:cNvSpPr>
            <a:spLocks noGrp="1"/>
          </p:cNvSpPr>
          <p:nvPr>
            <p:ph type="title"/>
          </p:nvPr>
        </p:nvSpPr>
        <p:spPr>
          <a:xfrm>
            <a:off x="982663" y="192088"/>
            <a:ext cx="10937488" cy="457200"/>
          </a:xfrm>
        </p:spPr>
        <p:txBody>
          <a:bodyPr/>
          <a:lstStyle/>
          <a:p>
            <a:r>
              <a:rPr lang="en-GB" dirty="0"/>
              <a:t>SPX.2 Main Objective and Activities </a:t>
            </a:r>
          </a:p>
        </p:txBody>
      </p:sp>
      <p:sp>
        <p:nvSpPr>
          <p:cNvPr id="3" name="Textfeld 2">
            <a:extLst>
              <a:ext uri="{FF2B5EF4-FFF2-40B4-BE49-F238E27FC236}">
                <a16:creationId xmlns:a16="http://schemas.microsoft.com/office/drawing/2014/main" id="{6DE7C160-BFF4-9BA8-AA67-2AEFC2F99F2A}"/>
              </a:ext>
            </a:extLst>
          </p:cNvPr>
          <p:cNvSpPr txBox="1"/>
          <p:nvPr/>
        </p:nvSpPr>
        <p:spPr>
          <a:xfrm>
            <a:off x="6151541" y="5803475"/>
            <a:ext cx="5768609" cy="707886"/>
          </a:xfrm>
          <a:prstGeom prst="rect">
            <a:avLst/>
          </a:prstGeom>
          <a:noFill/>
        </p:spPr>
        <p:txBody>
          <a:bodyPr wrap="square" rtlCol="0">
            <a:spAutoFit/>
          </a:bodyPr>
          <a:lstStyle/>
          <a:p>
            <a:pPr algn="l"/>
            <a:r>
              <a:rPr lang="de-DE" sz="2000" b="1" dirty="0"/>
              <a:t>Special </a:t>
            </a:r>
            <a:r>
              <a:rPr lang="de-DE" sz="2000" b="1" dirty="0" err="1"/>
              <a:t>resources</a:t>
            </a:r>
            <a:r>
              <a:rPr lang="de-DE" sz="2000" b="1" dirty="0"/>
              <a:t>: MAGNUM, PSI-2, UPP, </a:t>
            </a:r>
            <a:r>
              <a:rPr lang="de-DE" sz="2000" b="1" dirty="0" err="1"/>
              <a:t>Accelerator</a:t>
            </a:r>
            <a:endParaRPr lang="de-DE" sz="2000" b="1" dirty="0"/>
          </a:p>
          <a:p>
            <a:pPr algn="l"/>
            <a:r>
              <a:rPr lang="de-DE" sz="2000" b="1" dirty="0"/>
              <a:t>WP </a:t>
            </a:r>
            <a:r>
              <a:rPr lang="de-DE" sz="2000" b="1" dirty="0" err="1"/>
              <a:t>collaboration</a:t>
            </a:r>
            <a:r>
              <a:rPr lang="de-DE" sz="2000" b="1" dirty="0"/>
              <a:t>: WPTE, WP7X, ITER and ITPA DIAG</a:t>
            </a:r>
          </a:p>
        </p:txBody>
      </p:sp>
      <p:sp>
        <p:nvSpPr>
          <p:cNvPr id="11" name="Textfeld 10">
            <a:extLst>
              <a:ext uri="{FF2B5EF4-FFF2-40B4-BE49-F238E27FC236}">
                <a16:creationId xmlns:a16="http://schemas.microsoft.com/office/drawing/2014/main" id="{5B372F3A-D41D-0E2D-E9E5-723D619C6538}"/>
              </a:ext>
            </a:extLst>
          </p:cNvPr>
          <p:cNvSpPr txBox="1"/>
          <p:nvPr/>
        </p:nvSpPr>
        <p:spPr>
          <a:xfrm>
            <a:off x="0" y="5497326"/>
            <a:ext cx="4928144" cy="1015663"/>
          </a:xfrm>
          <a:prstGeom prst="rect">
            <a:avLst/>
          </a:prstGeom>
          <a:noFill/>
        </p:spPr>
        <p:txBody>
          <a:bodyPr wrap="none" rtlCol="0">
            <a:spAutoFit/>
          </a:bodyPr>
          <a:lstStyle/>
          <a:p>
            <a:pPr algn="l"/>
            <a:r>
              <a:rPr lang="de-DE" sz="2000" b="1" dirty="0" err="1"/>
              <a:t>Involved</a:t>
            </a:r>
            <a:r>
              <a:rPr lang="de-DE" sz="2000" b="1" dirty="0"/>
              <a:t> RU: CEA, DIFFER, ENEA, FZJ, IPPLM, </a:t>
            </a:r>
          </a:p>
          <a:p>
            <a:pPr algn="l"/>
            <a:r>
              <a:rPr lang="de-DE" sz="2000" b="1" dirty="0"/>
              <a:t>CU UT, ISSP UL, VTTMPG, FZJ, VTT</a:t>
            </a:r>
          </a:p>
          <a:p>
            <a:pPr algn="l"/>
            <a:r>
              <a:rPr lang="de-DE" sz="2000" b="1" dirty="0"/>
              <a:t>Status: </a:t>
            </a:r>
            <a:r>
              <a:rPr lang="de-DE" sz="2000" b="1" dirty="0" err="1"/>
              <a:t>continuation</a:t>
            </a:r>
            <a:endParaRPr lang="de-DE" sz="2000" b="1" dirty="0"/>
          </a:p>
        </p:txBody>
      </p:sp>
      <p:sp>
        <p:nvSpPr>
          <p:cNvPr id="10" name="Textfeld 1">
            <a:extLst>
              <a:ext uri="{FF2B5EF4-FFF2-40B4-BE49-F238E27FC236}">
                <a16:creationId xmlns:a16="http://schemas.microsoft.com/office/drawing/2014/main" id="{D0594699-E5DA-42E5-B194-A430E5C1785C}"/>
              </a:ext>
            </a:extLst>
          </p:cNvPr>
          <p:cNvSpPr txBox="1"/>
          <p:nvPr/>
        </p:nvSpPr>
        <p:spPr>
          <a:xfrm>
            <a:off x="18004" y="778304"/>
            <a:ext cx="12173996" cy="4462760"/>
          </a:xfrm>
          <a:prstGeom prst="rect">
            <a:avLst/>
          </a:prstGeom>
          <a:noFill/>
        </p:spPr>
        <p:txBody>
          <a:bodyPr wrap="square" rtlCol="0">
            <a:spAutoFit/>
          </a:bodyPr>
          <a:lstStyle/>
          <a:p>
            <a:pPr algn="l"/>
            <a:r>
              <a:rPr lang="de-DE" sz="2800" b="1" dirty="0"/>
              <a:t>Scientific(</a:t>
            </a:r>
            <a:r>
              <a:rPr lang="de-DE" sz="2800" b="1" dirty="0" err="1"/>
              <a:t>technical</a:t>
            </a:r>
            <a:r>
              <a:rPr lang="de-DE" sz="2800" b="1" dirty="0"/>
              <a:t>) </a:t>
            </a:r>
            <a:r>
              <a:rPr lang="de-DE" sz="2800" b="1" dirty="0" err="1"/>
              <a:t>question</a:t>
            </a:r>
            <a:r>
              <a:rPr lang="de-DE" sz="2800" b="1" dirty="0"/>
              <a:t>: </a:t>
            </a:r>
          </a:p>
          <a:p>
            <a:pPr algn="l"/>
            <a:r>
              <a:rPr lang="de-DE" sz="2000" b="1" dirty="0"/>
              <a:t>- Can </a:t>
            </a:r>
            <a:r>
              <a:rPr lang="de-DE" sz="2000" b="1" dirty="0" err="1"/>
              <a:t>we</a:t>
            </a:r>
            <a:r>
              <a:rPr lang="de-DE" sz="2000" b="1" dirty="0"/>
              <a:t> </a:t>
            </a:r>
            <a:r>
              <a:rPr lang="de-DE" sz="2000" b="1" dirty="0" err="1"/>
              <a:t>realize</a:t>
            </a:r>
            <a:r>
              <a:rPr lang="de-DE" sz="2000" b="1" dirty="0"/>
              <a:t> a </a:t>
            </a:r>
            <a:r>
              <a:rPr lang="de-DE" sz="2000" b="1" dirty="0" err="1"/>
              <a:t>laser</a:t>
            </a:r>
            <a:r>
              <a:rPr lang="de-DE" sz="2000" b="1" dirty="0"/>
              <a:t> </a:t>
            </a:r>
            <a:r>
              <a:rPr lang="de-DE" sz="2000" b="1" dirty="0" err="1"/>
              <a:t>based</a:t>
            </a:r>
            <a:r>
              <a:rPr lang="de-DE" sz="2000" b="1" dirty="0"/>
              <a:t> </a:t>
            </a:r>
            <a:r>
              <a:rPr lang="de-DE" sz="2000" b="1" dirty="0" err="1"/>
              <a:t>techniques</a:t>
            </a:r>
            <a:r>
              <a:rPr lang="de-DE" sz="2000" b="1" dirty="0"/>
              <a:t> </a:t>
            </a:r>
            <a:r>
              <a:rPr lang="de-DE" sz="2000" b="1" dirty="0" err="1"/>
              <a:t>for</a:t>
            </a:r>
            <a:r>
              <a:rPr lang="de-DE" sz="2000" b="1" dirty="0"/>
              <a:t> quantitative </a:t>
            </a:r>
            <a:r>
              <a:rPr lang="de-DE" sz="2000" b="1" dirty="0" err="1"/>
              <a:t>determination</a:t>
            </a:r>
            <a:r>
              <a:rPr lang="de-DE" sz="2000" b="1" dirty="0"/>
              <a:t> of </a:t>
            </a:r>
            <a:r>
              <a:rPr lang="de-DE" sz="2000" b="1" dirty="0" err="1"/>
              <a:t>composition</a:t>
            </a:r>
            <a:r>
              <a:rPr lang="de-DE" sz="2000" b="1" dirty="0"/>
              <a:t> and </a:t>
            </a:r>
            <a:r>
              <a:rPr lang="de-DE" sz="2000" b="1" dirty="0" err="1"/>
              <a:t>fuel</a:t>
            </a:r>
            <a:r>
              <a:rPr lang="de-DE" sz="2000" b="1" dirty="0"/>
              <a:t> </a:t>
            </a:r>
            <a:r>
              <a:rPr lang="de-DE" sz="2000" b="1" dirty="0" err="1"/>
              <a:t>content</a:t>
            </a:r>
            <a:r>
              <a:rPr lang="de-DE" sz="2000" b="1" dirty="0"/>
              <a:t> in W, B and C </a:t>
            </a:r>
            <a:r>
              <a:rPr lang="de-DE" sz="2000" b="1" dirty="0" err="1"/>
              <a:t>layers</a:t>
            </a:r>
            <a:r>
              <a:rPr lang="de-DE" sz="2000" b="1" dirty="0"/>
              <a:t> </a:t>
            </a:r>
            <a:r>
              <a:rPr lang="de-DE" sz="2000" b="1" dirty="0" err="1"/>
              <a:t>with</a:t>
            </a:r>
            <a:r>
              <a:rPr lang="de-DE" sz="2000" b="1" dirty="0"/>
              <a:t> </a:t>
            </a:r>
            <a:r>
              <a:rPr lang="de-DE" sz="2000" b="1" dirty="0" err="1"/>
              <a:t>depth</a:t>
            </a:r>
            <a:r>
              <a:rPr lang="de-DE" sz="2000" b="1" dirty="0"/>
              <a:t> </a:t>
            </a:r>
            <a:r>
              <a:rPr lang="de-DE" sz="2000" b="1" dirty="0" err="1"/>
              <a:t>resolution</a:t>
            </a:r>
            <a:r>
              <a:rPr lang="de-DE" sz="2000" b="1" dirty="0"/>
              <a:t> </a:t>
            </a:r>
            <a:r>
              <a:rPr lang="de-DE" sz="2000" b="1" dirty="0" err="1"/>
              <a:t>close</a:t>
            </a:r>
            <a:r>
              <a:rPr lang="de-DE" sz="2000" b="1" dirty="0"/>
              <a:t> </a:t>
            </a:r>
            <a:r>
              <a:rPr lang="de-DE" sz="2000" b="1" dirty="0" err="1"/>
              <a:t>to</a:t>
            </a:r>
            <a:r>
              <a:rPr lang="de-DE" sz="2000" b="1" dirty="0"/>
              <a:t> 10 </a:t>
            </a:r>
            <a:r>
              <a:rPr lang="de-DE" sz="2000" b="1" dirty="0" err="1"/>
              <a:t>nm</a:t>
            </a:r>
            <a:endParaRPr lang="de-DE" sz="2000" b="1" dirty="0"/>
          </a:p>
          <a:p>
            <a:endParaRPr lang="de-DE" sz="1000" b="1" dirty="0"/>
          </a:p>
          <a:p>
            <a:r>
              <a:rPr lang="de-DE" sz="2800" b="1" dirty="0" err="1"/>
              <a:t>What</a:t>
            </a:r>
            <a:r>
              <a:rPr lang="de-DE" sz="2800" b="1" dirty="0"/>
              <a:t> </a:t>
            </a:r>
            <a:r>
              <a:rPr lang="de-DE" sz="2800" b="1" dirty="0" err="1"/>
              <a:t>shall</a:t>
            </a:r>
            <a:r>
              <a:rPr lang="de-DE" sz="2800" b="1" dirty="0"/>
              <a:t> </a:t>
            </a:r>
            <a:r>
              <a:rPr lang="de-DE" sz="2800" b="1" dirty="0" err="1"/>
              <a:t>be</a:t>
            </a:r>
            <a:r>
              <a:rPr lang="de-DE" sz="2800" b="1" dirty="0"/>
              <a:t> </a:t>
            </a:r>
            <a:r>
              <a:rPr lang="de-DE" sz="2800" b="1" dirty="0" err="1"/>
              <a:t>done</a:t>
            </a:r>
            <a:r>
              <a:rPr lang="de-DE" sz="2800" b="1" dirty="0"/>
              <a:t>?</a:t>
            </a:r>
          </a:p>
          <a:p>
            <a:pPr algn="l"/>
            <a:r>
              <a:rPr lang="de-DE" sz="2000" b="1" dirty="0"/>
              <a:t>- LIBS </a:t>
            </a:r>
            <a:r>
              <a:rPr lang="de-DE" sz="2000" b="1" dirty="0" err="1"/>
              <a:t>performance</a:t>
            </a:r>
            <a:r>
              <a:rPr lang="de-DE" sz="2000" b="1" dirty="0"/>
              <a:t> </a:t>
            </a:r>
            <a:r>
              <a:rPr lang="de-DE" sz="2000" b="1" dirty="0" err="1"/>
              <a:t>tests</a:t>
            </a:r>
            <a:r>
              <a:rPr lang="de-DE" sz="2000" b="1" dirty="0"/>
              <a:t> on relevant </a:t>
            </a:r>
            <a:r>
              <a:rPr lang="de-DE" sz="2000" b="1" dirty="0" err="1"/>
              <a:t>layers</a:t>
            </a:r>
            <a:r>
              <a:rPr lang="de-DE" sz="2000" b="1" dirty="0"/>
              <a:t> </a:t>
            </a:r>
            <a:r>
              <a:rPr lang="de-DE" sz="2000" b="1" dirty="0" err="1"/>
              <a:t>with</a:t>
            </a:r>
            <a:r>
              <a:rPr lang="de-DE" sz="2000" b="1" dirty="0"/>
              <a:t> </a:t>
            </a:r>
            <a:r>
              <a:rPr lang="de-DE" sz="2000" b="1" dirty="0" err="1"/>
              <a:t>varying</a:t>
            </a:r>
            <a:r>
              <a:rPr lang="de-DE" sz="2000" b="1" dirty="0"/>
              <a:t> </a:t>
            </a:r>
            <a:r>
              <a:rPr lang="de-DE" sz="2000" b="1" dirty="0" err="1"/>
              <a:t>thickness</a:t>
            </a:r>
            <a:r>
              <a:rPr lang="de-DE" sz="2000" b="1" dirty="0"/>
              <a:t> </a:t>
            </a:r>
          </a:p>
          <a:p>
            <a:pPr algn="l"/>
            <a:r>
              <a:rPr lang="de-DE" sz="2000" b="1" dirty="0"/>
              <a:t>- </a:t>
            </a:r>
            <a:r>
              <a:rPr lang="de-DE" sz="2000" b="1" dirty="0" err="1"/>
              <a:t>Comparizon</a:t>
            </a:r>
            <a:r>
              <a:rPr lang="de-DE" sz="2000" b="1" dirty="0"/>
              <a:t> </a:t>
            </a:r>
            <a:r>
              <a:rPr lang="de-DE" sz="2000" b="1" dirty="0" err="1"/>
              <a:t>performance</a:t>
            </a:r>
            <a:r>
              <a:rPr lang="de-DE" sz="2000" b="1" dirty="0"/>
              <a:t> different LIBS </a:t>
            </a:r>
            <a:r>
              <a:rPr lang="de-DE" sz="2000" b="1" dirty="0" err="1"/>
              <a:t>based</a:t>
            </a:r>
            <a:r>
              <a:rPr lang="de-DE" sz="2000" b="1" dirty="0"/>
              <a:t> </a:t>
            </a:r>
            <a:r>
              <a:rPr lang="de-DE" sz="2000" b="1" dirty="0" err="1"/>
              <a:t>methods</a:t>
            </a:r>
            <a:r>
              <a:rPr lang="de-DE" sz="2000" b="1" dirty="0"/>
              <a:t>: </a:t>
            </a:r>
            <a:r>
              <a:rPr lang="de-DE" sz="2000" b="1" dirty="0" err="1"/>
              <a:t>ns</a:t>
            </a:r>
            <a:r>
              <a:rPr lang="de-DE" sz="2000" b="1" dirty="0"/>
              <a:t>/ps-LIBS, </a:t>
            </a:r>
            <a:r>
              <a:rPr lang="de-DE" sz="2000" b="1" dirty="0" err="1"/>
              <a:t>res</a:t>
            </a:r>
            <a:r>
              <a:rPr lang="de-DE" sz="2000" b="1" dirty="0"/>
              <a:t>-LIBS, </a:t>
            </a:r>
            <a:r>
              <a:rPr lang="de-DE" sz="2000" b="1" dirty="0" err="1"/>
              <a:t>sp</a:t>
            </a:r>
            <a:r>
              <a:rPr lang="de-DE" sz="2000" b="1" dirty="0"/>
              <a:t>/</a:t>
            </a:r>
            <a:r>
              <a:rPr lang="de-DE" sz="2000" b="1" dirty="0" err="1"/>
              <a:t>dp</a:t>
            </a:r>
            <a:r>
              <a:rPr lang="de-DE" sz="2000" b="1" dirty="0"/>
              <a:t>-LIBS and </a:t>
            </a:r>
            <a:br>
              <a:rPr lang="de-DE" sz="2000" b="1" dirty="0"/>
            </a:br>
            <a:r>
              <a:rPr lang="de-DE" sz="2000" b="1" dirty="0"/>
              <a:t>  </a:t>
            </a:r>
            <a:r>
              <a:rPr lang="de-DE" sz="2000" b="1" dirty="0" err="1"/>
              <a:t>other</a:t>
            </a:r>
            <a:r>
              <a:rPr lang="de-DE" sz="2000" b="1" dirty="0"/>
              <a:t> </a:t>
            </a:r>
            <a:r>
              <a:rPr lang="de-DE" sz="2000" b="1" dirty="0" err="1"/>
              <a:t>methods</a:t>
            </a:r>
            <a:endParaRPr lang="de-DE" sz="2000" b="1" dirty="0"/>
          </a:p>
          <a:p>
            <a:pPr algn="l"/>
            <a:r>
              <a:rPr lang="de-DE" sz="2000" b="1" dirty="0"/>
              <a:t>- LIBS </a:t>
            </a:r>
            <a:r>
              <a:rPr lang="de-DE" sz="2000" b="1" dirty="0" err="1"/>
              <a:t>performance</a:t>
            </a:r>
            <a:r>
              <a:rPr lang="de-DE" sz="2000" b="1" dirty="0"/>
              <a:t> </a:t>
            </a:r>
            <a:r>
              <a:rPr lang="de-DE" sz="2000" b="1" dirty="0" err="1"/>
              <a:t>tests</a:t>
            </a:r>
            <a:r>
              <a:rPr lang="de-DE" sz="2000" b="1" dirty="0"/>
              <a:t> </a:t>
            </a:r>
            <a:r>
              <a:rPr lang="de-DE" sz="2000" b="1" dirty="0" err="1"/>
              <a:t>for</a:t>
            </a:r>
            <a:r>
              <a:rPr lang="de-DE" sz="2000" b="1" dirty="0"/>
              <a:t> He </a:t>
            </a:r>
            <a:r>
              <a:rPr lang="de-DE" sz="2000" b="1" dirty="0" err="1"/>
              <a:t>detection</a:t>
            </a:r>
            <a:r>
              <a:rPr lang="de-DE" sz="2000" b="1" dirty="0"/>
              <a:t>(?)</a:t>
            </a:r>
          </a:p>
          <a:p>
            <a:pPr algn="l"/>
            <a:r>
              <a:rPr lang="de-DE" sz="2000" b="1" dirty="0"/>
              <a:t>- Test </a:t>
            </a:r>
            <a:r>
              <a:rPr lang="de-DE" sz="2000" b="1" i="1" dirty="0"/>
              <a:t>in situ </a:t>
            </a:r>
            <a:r>
              <a:rPr lang="de-DE" sz="2000" b="1" dirty="0"/>
              <a:t>LIBS in linear </a:t>
            </a:r>
            <a:r>
              <a:rPr lang="de-DE" sz="2000" b="1" dirty="0" err="1"/>
              <a:t>devices</a:t>
            </a:r>
            <a:r>
              <a:rPr lang="de-DE" sz="2000" b="1" dirty="0"/>
              <a:t>, </a:t>
            </a:r>
            <a:r>
              <a:rPr lang="de-DE" sz="2000" b="1" dirty="0" err="1"/>
              <a:t>using</a:t>
            </a:r>
            <a:r>
              <a:rPr lang="de-DE" sz="2000" b="1" dirty="0"/>
              <a:t> NRA/RBS </a:t>
            </a:r>
            <a:r>
              <a:rPr lang="de-DE" sz="2000" b="1" dirty="0" err="1"/>
              <a:t>or</a:t>
            </a:r>
            <a:r>
              <a:rPr lang="de-DE" sz="2000" b="1" dirty="0"/>
              <a:t> LIA-QMS/EDX </a:t>
            </a:r>
            <a:r>
              <a:rPr lang="de-DE" sz="2000" b="1" dirty="0" err="1"/>
              <a:t>as</a:t>
            </a:r>
            <a:r>
              <a:rPr lang="de-DE" sz="2000" b="1" dirty="0"/>
              <a:t> a </a:t>
            </a:r>
            <a:r>
              <a:rPr lang="de-DE" sz="2000" b="1" dirty="0" err="1"/>
              <a:t>reference</a:t>
            </a:r>
            <a:endParaRPr lang="de-DE" sz="2000" b="1" dirty="0"/>
          </a:p>
          <a:p>
            <a:pPr algn="l"/>
            <a:r>
              <a:rPr lang="de-DE" sz="2000" b="1" dirty="0"/>
              <a:t>- </a:t>
            </a:r>
            <a:r>
              <a:rPr lang="de-DE" sz="2000" b="1" dirty="0" err="1"/>
              <a:t>Continuation</a:t>
            </a:r>
            <a:r>
              <a:rPr lang="de-DE" sz="2000" b="1" dirty="0"/>
              <a:t> </a:t>
            </a:r>
            <a:r>
              <a:rPr lang="de-DE" sz="2000" b="1" dirty="0" err="1"/>
              <a:t>development</a:t>
            </a:r>
            <a:r>
              <a:rPr lang="de-DE" sz="2000" b="1" dirty="0"/>
              <a:t> of </a:t>
            </a:r>
            <a:r>
              <a:rPr lang="de-DE" sz="2000" b="1" dirty="0" err="1"/>
              <a:t>Machine</a:t>
            </a:r>
            <a:r>
              <a:rPr lang="de-DE" sz="2000" b="1" dirty="0"/>
              <a:t> </a:t>
            </a:r>
            <a:r>
              <a:rPr lang="de-DE" sz="2000" b="1" dirty="0" err="1"/>
              <a:t>learning</a:t>
            </a:r>
            <a:r>
              <a:rPr lang="de-DE" sz="2000" b="1" dirty="0"/>
              <a:t> </a:t>
            </a:r>
            <a:r>
              <a:rPr lang="de-DE" sz="2000" b="1" dirty="0" err="1"/>
              <a:t>algorithms</a:t>
            </a:r>
            <a:r>
              <a:rPr lang="de-DE" sz="2000" b="1" dirty="0"/>
              <a:t> </a:t>
            </a:r>
            <a:r>
              <a:rPr lang="de-DE" sz="2000" b="1" dirty="0" err="1"/>
              <a:t>for</a:t>
            </a:r>
            <a:r>
              <a:rPr lang="de-DE" sz="2000" b="1" dirty="0"/>
              <a:t> LIBS </a:t>
            </a:r>
            <a:r>
              <a:rPr lang="de-DE" sz="2000" b="1" dirty="0" err="1"/>
              <a:t>analysis</a:t>
            </a:r>
            <a:endParaRPr lang="de-DE" sz="2000" b="1" dirty="0"/>
          </a:p>
          <a:p>
            <a:endParaRPr lang="de-DE" sz="1000" b="1" dirty="0"/>
          </a:p>
          <a:p>
            <a:r>
              <a:rPr lang="de-DE" sz="2400" b="1" dirty="0"/>
              <a:t>Main </a:t>
            </a:r>
            <a:r>
              <a:rPr lang="de-DE" sz="2400" b="1" dirty="0" err="1"/>
              <a:t>goal</a:t>
            </a:r>
            <a:r>
              <a:rPr lang="de-DE" sz="2400" b="1" dirty="0"/>
              <a:t>:</a:t>
            </a:r>
          </a:p>
          <a:p>
            <a:r>
              <a:rPr lang="de-DE" sz="2000" b="1" dirty="0"/>
              <a:t>- Understanding LIBS </a:t>
            </a:r>
            <a:r>
              <a:rPr lang="de-DE" sz="2000" b="1" dirty="0" err="1"/>
              <a:t>physics</a:t>
            </a:r>
            <a:r>
              <a:rPr lang="de-DE" sz="2000" b="1" dirty="0"/>
              <a:t> and </a:t>
            </a:r>
            <a:r>
              <a:rPr lang="de-DE" sz="2000" b="1" dirty="0" err="1"/>
              <a:t>realizing</a:t>
            </a:r>
            <a:r>
              <a:rPr lang="de-DE" sz="2000" b="1" dirty="0"/>
              <a:t> of LIBS </a:t>
            </a:r>
            <a:r>
              <a:rPr lang="de-DE" sz="2000" b="1" dirty="0" err="1"/>
              <a:t>as</a:t>
            </a:r>
            <a:r>
              <a:rPr lang="de-DE" sz="2000" b="1" dirty="0"/>
              <a:t> a </a:t>
            </a:r>
            <a:r>
              <a:rPr lang="de-DE" sz="2000" b="1" dirty="0" err="1"/>
              <a:t>tritium</a:t>
            </a:r>
            <a:r>
              <a:rPr lang="de-DE" sz="2000" b="1" dirty="0"/>
              <a:t> monitor </a:t>
            </a:r>
            <a:r>
              <a:rPr lang="de-DE" sz="2000" b="1" dirty="0" err="1"/>
              <a:t>for</a:t>
            </a:r>
            <a:r>
              <a:rPr lang="de-DE" sz="2000" b="1" dirty="0"/>
              <a:t> </a:t>
            </a:r>
            <a:r>
              <a:rPr lang="de-DE" sz="2000" b="1" dirty="0" err="1"/>
              <a:t>fusion</a:t>
            </a:r>
            <a:r>
              <a:rPr lang="de-DE" sz="2000" b="1" dirty="0"/>
              <a:t> </a:t>
            </a:r>
            <a:r>
              <a:rPr lang="de-DE" sz="2000" b="1" dirty="0" err="1"/>
              <a:t>devices</a:t>
            </a:r>
            <a:endParaRPr lang="de-DE" sz="2000" b="1" dirty="0"/>
          </a:p>
        </p:txBody>
      </p:sp>
    </p:spTree>
    <p:extLst>
      <p:ext uri="{BB962C8B-B14F-4D97-AF65-F5344CB8AC3E}">
        <p14:creationId xmlns:p14="http://schemas.microsoft.com/office/powerpoint/2010/main" val="15359700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1D66E-0F32-BE59-B5D3-B7F670660DB7}"/>
              </a:ext>
            </a:extLst>
          </p:cNvPr>
          <p:cNvSpPr>
            <a:spLocks noGrp="1"/>
          </p:cNvSpPr>
          <p:nvPr>
            <p:ph type="title"/>
          </p:nvPr>
        </p:nvSpPr>
        <p:spPr>
          <a:xfrm>
            <a:off x="407368" y="2580817"/>
            <a:ext cx="6237272" cy="620251"/>
          </a:xfrm>
        </p:spPr>
        <p:txBody>
          <a:bodyPr>
            <a:normAutofit fontScale="90000"/>
          </a:bodyPr>
          <a:lstStyle/>
          <a:p>
            <a:r>
              <a:rPr lang="en-US" dirty="0"/>
              <a:t>2024-2025 Summary and Plans for </a:t>
            </a:r>
            <a:r>
              <a:rPr lang="en-US" dirty="0" err="1"/>
              <a:t>Boronisation</a:t>
            </a:r>
            <a:r>
              <a:rPr lang="en-US" dirty="0"/>
              <a:t> Studies within WPPWIE</a:t>
            </a:r>
            <a:endParaRPr lang="en-GB" dirty="0"/>
          </a:p>
        </p:txBody>
      </p:sp>
      <p:sp>
        <p:nvSpPr>
          <p:cNvPr id="5" name="Text Placeholder 4">
            <a:extLst>
              <a:ext uri="{FF2B5EF4-FFF2-40B4-BE49-F238E27FC236}">
                <a16:creationId xmlns:a16="http://schemas.microsoft.com/office/drawing/2014/main" id="{5EA551F4-897C-CFDF-B210-3F20E031D8D1}"/>
              </a:ext>
            </a:extLst>
          </p:cNvPr>
          <p:cNvSpPr>
            <a:spLocks noGrp="1"/>
          </p:cNvSpPr>
          <p:nvPr>
            <p:ph type="body" sz="quarter" idx="12"/>
          </p:nvPr>
        </p:nvSpPr>
        <p:spPr>
          <a:xfrm>
            <a:off x="407368" y="1650285"/>
            <a:ext cx="6726600" cy="620251"/>
          </a:xfrm>
        </p:spPr>
        <p:txBody>
          <a:bodyPr>
            <a:normAutofit lnSpcReduction="10000"/>
          </a:bodyPr>
          <a:lstStyle/>
          <a:p>
            <a:r>
              <a:rPr lang="en-US" b="1" dirty="0">
                <a:solidFill>
                  <a:srgbClr val="000000"/>
                </a:solidFill>
                <a:effectLst/>
              </a:rPr>
              <a:t>Joint WPTE and WPPWIE Technical Meeting on </a:t>
            </a:r>
          </a:p>
          <a:p>
            <a:r>
              <a:rPr lang="en-US" b="1" dirty="0">
                <a:solidFill>
                  <a:srgbClr val="000000"/>
                </a:solidFill>
                <a:effectLst/>
              </a:rPr>
              <a:t>Plasma-Wall Interactions in full-W devices </a:t>
            </a:r>
            <a:endParaRPr lang="en-GB" b="1" dirty="0"/>
          </a:p>
        </p:txBody>
      </p:sp>
      <p:sp>
        <p:nvSpPr>
          <p:cNvPr id="7" name="Text Placeholder 6">
            <a:extLst>
              <a:ext uri="{FF2B5EF4-FFF2-40B4-BE49-F238E27FC236}">
                <a16:creationId xmlns:a16="http://schemas.microsoft.com/office/drawing/2014/main" id="{9817BAD1-53DF-CC8A-1B16-56816607C47C}"/>
              </a:ext>
            </a:extLst>
          </p:cNvPr>
          <p:cNvSpPr>
            <a:spLocks noGrp="1"/>
          </p:cNvSpPr>
          <p:nvPr>
            <p:ph type="body" sz="quarter" idx="11"/>
          </p:nvPr>
        </p:nvSpPr>
        <p:spPr>
          <a:xfrm>
            <a:off x="407368" y="4159259"/>
            <a:ext cx="4375150" cy="587670"/>
          </a:xfrm>
        </p:spPr>
        <p:txBody>
          <a:bodyPr>
            <a:normAutofit fontScale="70000" lnSpcReduction="20000"/>
          </a:bodyPr>
          <a:lstStyle/>
          <a:p>
            <a:r>
              <a:rPr lang="en-GB" dirty="0" err="1"/>
              <a:t>Forschungszentrum</a:t>
            </a:r>
            <a:r>
              <a:rPr lang="en-GB" dirty="0"/>
              <a:t> Jülich </a:t>
            </a:r>
          </a:p>
          <a:p>
            <a:r>
              <a:rPr lang="en-GB" dirty="0"/>
              <a:t>Heinrich-Heine-Universität Düsseldorf</a:t>
            </a:r>
          </a:p>
        </p:txBody>
      </p:sp>
      <p:sp>
        <p:nvSpPr>
          <p:cNvPr id="9" name="Text Placeholder 8">
            <a:extLst>
              <a:ext uri="{FF2B5EF4-FFF2-40B4-BE49-F238E27FC236}">
                <a16:creationId xmlns:a16="http://schemas.microsoft.com/office/drawing/2014/main" id="{023C2198-5D1E-DF38-94CE-C4C24C71155F}"/>
              </a:ext>
            </a:extLst>
          </p:cNvPr>
          <p:cNvSpPr>
            <a:spLocks noGrp="1"/>
          </p:cNvSpPr>
          <p:nvPr>
            <p:ph type="body" sz="quarter" idx="10"/>
          </p:nvPr>
        </p:nvSpPr>
        <p:spPr/>
        <p:txBody>
          <a:bodyPr>
            <a:normAutofit/>
          </a:bodyPr>
          <a:lstStyle/>
          <a:p>
            <a:r>
              <a:rPr lang="en-GB" dirty="0"/>
              <a:t>Sebastijan Brezinsek </a:t>
            </a:r>
          </a:p>
          <a:p>
            <a:endParaRPr lang="en-GB" dirty="0"/>
          </a:p>
          <a:p>
            <a:endParaRPr lang="en-GB" dirty="0"/>
          </a:p>
        </p:txBody>
      </p:sp>
      <p:pic>
        <p:nvPicPr>
          <p:cNvPr id="3" name="Grafik 2">
            <a:extLst>
              <a:ext uri="{FF2B5EF4-FFF2-40B4-BE49-F238E27FC236}">
                <a16:creationId xmlns:a16="http://schemas.microsoft.com/office/drawing/2014/main" id="{BE67D8FD-7E82-1E33-C684-A1DA58AAECC4}"/>
              </a:ext>
            </a:extLst>
          </p:cNvPr>
          <p:cNvPicPr>
            <a:picLocks noChangeAspect="1"/>
          </p:cNvPicPr>
          <p:nvPr/>
        </p:nvPicPr>
        <p:blipFill>
          <a:blip r:embed="rId2"/>
          <a:stretch>
            <a:fillRect/>
          </a:stretch>
        </p:blipFill>
        <p:spPr>
          <a:xfrm>
            <a:off x="4954408" y="6010924"/>
            <a:ext cx="1883827" cy="548688"/>
          </a:xfrm>
          <a:prstGeom prst="rect">
            <a:avLst/>
          </a:prstGeom>
        </p:spPr>
      </p:pic>
      <p:sp>
        <p:nvSpPr>
          <p:cNvPr id="15" name="Text Placeholder 8">
            <a:extLst>
              <a:ext uri="{FF2B5EF4-FFF2-40B4-BE49-F238E27FC236}">
                <a16:creationId xmlns:a16="http://schemas.microsoft.com/office/drawing/2014/main" id="{59C1788A-2D46-EDC4-6136-36CB28FBF128}"/>
              </a:ext>
            </a:extLst>
          </p:cNvPr>
          <p:cNvSpPr txBox="1">
            <a:spLocks/>
          </p:cNvSpPr>
          <p:nvPr/>
        </p:nvSpPr>
        <p:spPr>
          <a:xfrm>
            <a:off x="407368" y="4746929"/>
            <a:ext cx="4798946" cy="457848"/>
          </a:xfrm>
          <a:prstGeom prst="rect">
            <a:avLst/>
          </a:prstGeom>
        </p:spPr>
        <p:txBody>
          <a:bodyPr vert="horz" lIns="91440" tIns="45720" rIns="91440" bIns="45720" rtlCol="0">
            <a:normAutofit fontScale="62500" lnSpcReduction="20000"/>
          </a:bodyPr>
          <a:lstStyle>
            <a:lvl1pPr marL="0" indent="0" algn="l" defTabSz="6858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342900" indent="0" algn="l" defTabSz="685800" rtl="0" eaLnBrk="1" latinLnBrk="0" hangingPunct="1">
              <a:spcBef>
                <a:spcPct val="20000"/>
              </a:spcBef>
              <a:buFont typeface="Arial" panose="020B0604020202020204" pitchFamily="34" charset="0"/>
              <a:buNone/>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GB" dirty="0"/>
              <a:t>J.W. </a:t>
            </a:r>
            <a:r>
              <a:rPr lang="en-GB" dirty="0" err="1"/>
              <a:t>Coenen</a:t>
            </a:r>
            <a:r>
              <a:rPr lang="en-GB" dirty="0"/>
              <a:t>, A. Hakola, K. Schmid, A. Kirschner, J. </a:t>
            </a:r>
            <a:r>
              <a:rPr lang="en-GB" dirty="0" err="1"/>
              <a:t>Likonen</a:t>
            </a:r>
            <a:r>
              <a:rPr lang="en-GB" dirty="0"/>
              <a:t>, H. van der Meiden. M. Reinhart (PSO), and D. Douai (CO)</a:t>
            </a:r>
          </a:p>
          <a:p>
            <a:endParaRPr lang="en-GB" dirty="0"/>
          </a:p>
          <a:p>
            <a:endParaRPr lang="en-GB" dirty="0"/>
          </a:p>
        </p:txBody>
      </p:sp>
    </p:spTree>
    <p:extLst>
      <p:ext uri="{BB962C8B-B14F-4D97-AF65-F5344CB8AC3E}">
        <p14:creationId xmlns:p14="http://schemas.microsoft.com/office/powerpoint/2010/main" val="10482380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D44FE597-2CD2-E678-1062-81EF71111331}"/>
              </a:ext>
            </a:extLst>
          </p:cNvPr>
          <p:cNvSpPr>
            <a:spLocks noGrp="1"/>
          </p:cNvSpPr>
          <p:nvPr>
            <p:ph type="sldNum" sz="quarter" idx="12"/>
          </p:nvPr>
        </p:nvSpPr>
        <p:spPr/>
        <p:txBody>
          <a:bodyPr/>
          <a:lstStyle/>
          <a:p>
            <a:fld id="{6A6D9FA1-99C7-4910-8E32-B85D378B0060}" type="slidenum">
              <a:rPr lang="en-GB" smtClean="0">
                <a:solidFill>
                  <a:prstClr val="white"/>
                </a:solidFill>
              </a:rPr>
              <a:pPr/>
              <a:t>54</a:t>
            </a:fld>
            <a:endParaRPr lang="en-GB" dirty="0">
              <a:solidFill>
                <a:prstClr val="white"/>
              </a:solidFill>
            </a:endParaRPr>
          </a:p>
        </p:txBody>
      </p:sp>
      <p:sp>
        <p:nvSpPr>
          <p:cNvPr id="6" name="Titel 1">
            <a:extLst>
              <a:ext uri="{FF2B5EF4-FFF2-40B4-BE49-F238E27FC236}">
                <a16:creationId xmlns:a16="http://schemas.microsoft.com/office/drawing/2014/main" id="{24E5A7F7-E968-EA42-B0CE-BD0E537937E1}"/>
              </a:ext>
            </a:extLst>
          </p:cNvPr>
          <p:cNvSpPr>
            <a:spLocks noGrp="1"/>
          </p:cNvSpPr>
          <p:nvPr>
            <p:ph type="title"/>
          </p:nvPr>
        </p:nvSpPr>
        <p:spPr>
          <a:xfrm>
            <a:off x="982663" y="192088"/>
            <a:ext cx="10937488" cy="457200"/>
          </a:xfrm>
        </p:spPr>
        <p:txBody>
          <a:bodyPr/>
          <a:lstStyle/>
          <a:p>
            <a:r>
              <a:rPr lang="en-GB"/>
              <a:t>Revised ITER first wall material selection and new research plan</a:t>
            </a:r>
          </a:p>
        </p:txBody>
      </p:sp>
      <p:sp>
        <p:nvSpPr>
          <p:cNvPr id="7" name="Textfeld 6">
            <a:extLst>
              <a:ext uri="{FF2B5EF4-FFF2-40B4-BE49-F238E27FC236}">
                <a16:creationId xmlns:a16="http://schemas.microsoft.com/office/drawing/2014/main" id="{C728187D-B0D2-90A3-B9F0-B0AD41E649BB}"/>
              </a:ext>
            </a:extLst>
          </p:cNvPr>
          <p:cNvSpPr txBox="1"/>
          <p:nvPr/>
        </p:nvSpPr>
        <p:spPr>
          <a:xfrm>
            <a:off x="815543" y="5642434"/>
            <a:ext cx="10007133" cy="784830"/>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r>
              <a:rPr lang="en-GB" sz="1500" b="1" dirty="0">
                <a:latin typeface="Arial" panose="020B0604020202020204" pitchFamily="34" charset="0"/>
                <a:cs typeface="Arial" panose="020B0604020202020204" pitchFamily="34" charset="0"/>
              </a:rPr>
              <a:t>General observation: </a:t>
            </a:r>
          </a:p>
          <a:p>
            <a:pPr marL="400050" indent="-400050">
              <a:buAutoNum type="romanLcParenBoth"/>
            </a:pPr>
            <a:r>
              <a:rPr lang="en-GB" sz="1500" dirty="0">
                <a:latin typeface="Arial" panose="020B0604020202020204" pitchFamily="34" charset="0"/>
                <a:cs typeface="Arial" panose="020B0604020202020204" pitchFamily="34" charset="0"/>
              </a:rPr>
              <a:t>JET with “W divertor + Be wall” behaves in general like AUG “with W divertor + W wall + transient B coverage”</a:t>
            </a:r>
          </a:p>
          <a:p>
            <a:pPr marL="400050" indent="-400050">
              <a:buAutoNum type="romanLcParenBoth"/>
            </a:pPr>
            <a:r>
              <a:rPr lang="en-GB" sz="1500" dirty="0">
                <a:latin typeface="Arial" panose="020B0604020202020204" pitchFamily="34" charset="0"/>
                <a:cs typeface="Arial" panose="020B0604020202020204" pitchFamily="34" charset="0"/>
              </a:rPr>
              <a:t>ITER has made enormous effort to predict PWI with Be and a lot of knowledge can be translated to B </a:t>
            </a:r>
          </a:p>
        </p:txBody>
      </p:sp>
      <p:sp>
        <p:nvSpPr>
          <p:cNvPr id="8" name="Textfeld 7">
            <a:extLst>
              <a:ext uri="{FF2B5EF4-FFF2-40B4-BE49-F238E27FC236}">
                <a16:creationId xmlns:a16="http://schemas.microsoft.com/office/drawing/2014/main" id="{08F5699C-E1EA-E917-0210-5B0AAF17D281}"/>
              </a:ext>
            </a:extLst>
          </p:cNvPr>
          <p:cNvSpPr txBox="1"/>
          <p:nvPr/>
        </p:nvSpPr>
        <p:spPr>
          <a:xfrm>
            <a:off x="815543" y="773031"/>
            <a:ext cx="10007133" cy="1015663"/>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r>
              <a:rPr lang="en-GB" sz="1500" b="1" dirty="0">
                <a:latin typeface="Arial" panose="020B0604020202020204" pitchFamily="34" charset="0"/>
                <a:cs typeface="Arial" panose="020B0604020202020204" pitchFamily="34" charset="0"/>
              </a:rPr>
              <a:t>Old ITER plan:</a:t>
            </a:r>
            <a:r>
              <a:rPr lang="en-GB" sz="1500" dirty="0">
                <a:latin typeface="Arial" panose="020B0604020202020204" pitchFamily="34" charset="0"/>
                <a:cs typeface="Arial" panose="020B0604020202020204" pitchFamily="34" charset="0"/>
              </a:rPr>
              <a:t> Use full-W first wall in ITER at the later stage of exploitation once main ITER goals (Q=10 and 400s &amp; Q=5 and 5000s) with Be/W material mix were achieved!</a:t>
            </a:r>
          </a:p>
          <a:p>
            <a:r>
              <a:rPr lang="en-GB" sz="1500" b="1" dirty="0">
                <a:latin typeface="Arial" panose="020B0604020202020204" pitchFamily="34" charset="0"/>
                <a:cs typeface="Arial" panose="020B0604020202020204" pitchFamily="34" charset="0"/>
              </a:rPr>
              <a:t>New ITER plan: </a:t>
            </a:r>
            <a:r>
              <a:rPr lang="en-GB" sz="1500" dirty="0">
                <a:latin typeface="Arial" panose="020B0604020202020204" pitchFamily="34" charset="0"/>
                <a:cs typeface="Arial" panose="020B0604020202020204" pitchFamily="34" charset="0"/>
              </a:rPr>
              <a:t>Start with full-W first wall, demonstrate plasma compatibility and control, demonstrate low retention and low dust production for the regulator, and show as soon as possible Q=10 for 100s (=&gt; compensate the delay) </a:t>
            </a:r>
          </a:p>
        </p:txBody>
      </p:sp>
      <p:sp>
        <p:nvSpPr>
          <p:cNvPr id="9" name="Textfeld 8">
            <a:extLst>
              <a:ext uri="{FF2B5EF4-FFF2-40B4-BE49-F238E27FC236}">
                <a16:creationId xmlns:a16="http://schemas.microsoft.com/office/drawing/2014/main" id="{4BE04EC7-FC25-C769-CD67-67709CB68DF2}"/>
              </a:ext>
            </a:extLst>
          </p:cNvPr>
          <p:cNvSpPr txBox="1"/>
          <p:nvPr/>
        </p:nvSpPr>
        <p:spPr>
          <a:xfrm>
            <a:off x="815543" y="1924274"/>
            <a:ext cx="10007133" cy="1246495"/>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r>
              <a:rPr lang="en-GB" sz="1500" b="1" dirty="0">
                <a:latin typeface="Arial" panose="020B0604020202020204" pitchFamily="34" charset="0"/>
                <a:cs typeface="Arial" panose="020B0604020202020204" pitchFamily="34" charset="0"/>
              </a:rPr>
              <a:t>Basic scientific input to the ITER decision to change the first wall:</a:t>
            </a:r>
          </a:p>
          <a:p>
            <a:pPr marL="285750" indent="-285750">
              <a:buFont typeface="Wingdings" panose="05000000000000000000" pitchFamily="2" charset="2"/>
              <a:buChar char="§"/>
            </a:pPr>
            <a:r>
              <a:rPr lang="en-GB" sz="1500" dirty="0">
                <a:latin typeface="Arial" panose="020B0604020202020204" pitchFamily="34" charset="0"/>
                <a:cs typeface="Arial" panose="020B0604020202020204" pitchFamily="34" charset="0"/>
              </a:rPr>
              <a:t>Successful operation in full-W and full-C devices (with boron for wall conditioning) </a:t>
            </a:r>
          </a:p>
          <a:p>
            <a:pPr marL="285750" indent="-285750">
              <a:buFont typeface="Wingdings" panose="05000000000000000000" pitchFamily="2" charset="2"/>
              <a:buChar char="§"/>
            </a:pPr>
            <a:r>
              <a:rPr lang="en-GB" sz="1500" dirty="0">
                <a:latin typeface="Arial" panose="020B0604020202020204" pitchFamily="34" charset="0"/>
                <a:cs typeface="Arial" panose="020B0604020202020204" pitchFamily="34" charset="0"/>
              </a:rPr>
              <a:t>Experience from JET operation with W divertor </a:t>
            </a:r>
          </a:p>
          <a:p>
            <a:pPr marL="285750" indent="-285750">
              <a:buFont typeface="Wingdings" panose="05000000000000000000" pitchFamily="2" charset="2"/>
              <a:buChar char="§"/>
            </a:pPr>
            <a:r>
              <a:rPr lang="en-GB" sz="1500" dirty="0">
                <a:latin typeface="Arial" panose="020B0604020202020204" pitchFamily="34" charset="0"/>
                <a:cs typeface="Arial" panose="020B0604020202020204" pitchFamily="34" charset="0"/>
              </a:rPr>
              <a:t>Experience from AUG operation in full-W PFCs with start-up “without” </a:t>
            </a:r>
            <a:r>
              <a:rPr lang="en-GB" sz="1500" dirty="0" err="1">
                <a:latin typeface="Arial" panose="020B0604020202020204" pitchFamily="34" charset="0"/>
                <a:cs typeface="Arial" panose="020B0604020202020204" pitchFamily="34" charset="0"/>
              </a:rPr>
              <a:t>boronisation</a:t>
            </a:r>
            <a:endParaRPr lang="en-GB" sz="15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sz="1500" dirty="0">
                <a:latin typeface="Arial" panose="020B0604020202020204" pitchFamily="34" charset="0"/>
                <a:cs typeface="Arial" panose="020B0604020202020204" pitchFamily="34" charset="0"/>
              </a:rPr>
              <a:t>Progress in knowledge regarding operation with W (ECRH, RF design etc.)</a:t>
            </a:r>
          </a:p>
        </p:txBody>
      </p:sp>
      <p:sp>
        <p:nvSpPr>
          <p:cNvPr id="10" name="Textfeld 9">
            <a:extLst>
              <a:ext uri="{FF2B5EF4-FFF2-40B4-BE49-F238E27FC236}">
                <a16:creationId xmlns:a16="http://schemas.microsoft.com/office/drawing/2014/main" id="{A474A802-4200-8788-6396-9EA6D155D311}"/>
              </a:ext>
            </a:extLst>
          </p:cNvPr>
          <p:cNvSpPr txBox="1"/>
          <p:nvPr/>
        </p:nvSpPr>
        <p:spPr>
          <a:xfrm>
            <a:off x="815543" y="3320920"/>
            <a:ext cx="10007133" cy="1246495"/>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r>
              <a:rPr lang="en-GB" sz="1500" b="1" dirty="0">
                <a:latin typeface="Arial" panose="020B0604020202020204" pitchFamily="34" charset="0"/>
                <a:cs typeface="Arial" panose="020B0604020202020204" pitchFamily="34" charset="0"/>
              </a:rPr>
              <a:t>Identified issues: </a:t>
            </a:r>
          </a:p>
          <a:p>
            <a:pPr marL="285750" indent="-285750">
              <a:buFont typeface="Wingdings" panose="05000000000000000000" pitchFamily="2" charset="2"/>
              <a:buChar char="§"/>
            </a:pPr>
            <a:r>
              <a:rPr lang="en-GB" sz="1500" dirty="0">
                <a:latin typeface="Arial" panose="020B0604020202020204" pitchFamily="34" charset="0"/>
                <a:cs typeface="Arial" panose="020B0604020202020204" pitchFamily="34" charset="0"/>
              </a:rPr>
              <a:t>Tungsten first wall requires a new wall conditioning strategy in ITER as main technique „use Beryllium“ gone</a:t>
            </a:r>
          </a:p>
          <a:p>
            <a:pPr marL="285750" indent="-285750">
              <a:buFont typeface="Wingdings" panose="05000000000000000000" pitchFamily="2" charset="2"/>
              <a:buChar char="§"/>
            </a:pPr>
            <a:r>
              <a:rPr lang="en-GB" sz="1500" dirty="0">
                <a:latin typeface="Arial" panose="020B0604020202020204" pitchFamily="34" charset="0"/>
                <a:cs typeface="Arial" panose="020B0604020202020204" pitchFamily="34" charset="0"/>
              </a:rPr>
              <a:t>Be </a:t>
            </a:r>
            <a:r>
              <a:rPr lang="en-GB" sz="1500" dirty="0" err="1">
                <a:latin typeface="Arial" panose="020B0604020202020204" pitchFamily="34" charset="0"/>
                <a:cs typeface="Arial" panose="020B0604020202020204" pitchFamily="34" charset="0"/>
              </a:rPr>
              <a:t>gettered</a:t>
            </a:r>
            <a:r>
              <a:rPr lang="en-GB" sz="1500" dirty="0">
                <a:latin typeface="Arial" panose="020B0604020202020204" pitchFamily="34" charset="0"/>
                <a:cs typeface="Arial" panose="020B0604020202020204" pitchFamily="34" charset="0"/>
              </a:rPr>
              <a:t> oxygen and ensured low pollution of the plasma core, has a moderate erosion source due to </a:t>
            </a:r>
          </a:p>
          <a:p>
            <a:r>
              <a:rPr lang="en-GB" sz="1500" dirty="0">
                <a:latin typeface="Arial" panose="020B0604020202020204" pitchFamily="34" charset="0"/>
                <a:cs typeface="Arial" panose="020B0604020202020204" pitchFamily="34" charset="0"/>
              </a:rPr>
              <a:t>     absence of severe chemistry (contrast to C) and has a low radiation potential (contrast to W)</a:t>
            </a:r>
          </a:p>
          <a:p>
            <a:pPr marL="285750" indent="-285750">
              <a:buFont typeface="Wingdings" panose="05000000000000000000" pitchFamily="2" charset="2"/>
              <a:buChar char="§"/>
            </a:pPr>
            <a:r>
              <a:rPr lang="en-GB" sz="1500" dirty="0">
                <a:latin typeface="Arial" panose="020B0604020202020204" pitchFamily="34" charset="0"/>
                <a:cs typeface="Arial" panose="020B0604020202020204" pitchFamily="34" charset="0"/>
              </a:rPr>
              <a:t>Residual O in the vessel and associated W sputtering can thread start-up and Q=10 due to high core radiation</a:t>
            </a:r>
          </a:p>
        </p:txBody>
      </p:sp>
      <p:sp>
        <p:nvSpPr>
          <p:cNvPr id="12" name="Textfeld 11">
            <a:extLst>
              <a:ext uri="{FF2B5EF4-FFF2-40B4-BE49-F238E27FC236}">
                <a16:creationId xmlns:a16="http://schemas.microsoft.com/office/drawing/2014/main" id="{22C0709C-ACAB-FE57-5990-8C74162B10EA}"/>
              </a:ext>
            </a:extLst>
          </p:cNvPr>
          <p:cNvSpPr txBox="1"/>
          <p:nvPr/>
        </p:nvSpPr>
        <p:spPr>
          <a:xfrm>
            <a:off x="815543" y="4693144"/>
            <a:ext cx="10007133" cy="784830"/>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r>
              <a:rPr lang="en-GB" sz="1500" b="1" dirty="0">
                <a:latin typeface="Arial" panose="020B0604020202020204" pitchFamily="34" charset="0"/>
                <a:cs typeface="Arial" panose="020B0604020202020204" pitchFamily="34" charset="0"/>
              </a:rPr>
              <a:t>ITER strategy: </a:t>
            </a:r>
          </a:p>
          <a:p>
            <a:r>
              <a:rPr lang="en-GB" sz="1500" dirty="0">
                <a:latin typeface="Arial" panose="020B0604020202020204" pitchFamily="34" charset="0"/>
                <a:cs typeface="Arial" panose="020B0604020202020204" pitchFamily="34" charset="0"/>
              </a:rPr>
              <a:t>ITER reached out to community to address open questions, develop risk mitigation strategies, cure problems, make predictions =&gt; ITPA, EUROfusion WPs, ITER partners … =&gt; results feed into ITER new Research Plan </a:t>
            </a:r>
          </a:p>
        </p:txBody>
      </p:sp>
      <p:sp>
        <p:nvSpPr>
          <p:cNvPr id="13" name="Textfeld 12">
            <a:extLst>
              <a:ext uri="{FF2B5EF4-FFF2-40B4-BE49-F238E27FC236}">
                <a16:creationId xmlns:a16="http://schemas.microsoft.com/office/drawing/2014/main" id="{2F0B595E-F8B0-53E7-808B-B7A6330A2FE3}"/>
              </a:ext>
            </a:extLst>
          </p:cNvPr>
          <p:cNvSpPr txBox="1"/>
          <p:nvPr/>
        </p:nvSpPr>
        <p:spPr>
          <a:xfrm>
            <a:off x="10822676" y="1549547"/>
            <a:ext cx="1270469" cy="246221"/>
          </a:xfrm>
          <a:prstGeom prst="rect">
            <a:avLst/>
          </a:prstGeom>
          <a:noFill/>
        </p:spPr>
        <p:txBody>
          <a:bodyPr wrap="square" rtlCol="0">
            <a:spAutoFit/>
          </a:bodyPr>
          <a:lstStyle/>
          <a:p>
            <a:pPr algn="l"/>
            <a:r>
              <a:rPr lang="de-DE" sz="1000" b="1" dirty="0"/>
              <a:t>See T. Wauters et al.</a:t>
            </a:r>
          </a:p>
        </p:txBody>
      </p:sp>
      <p:sp>
        <p:nvSpPr>
          <p:cNvPr id="2" name="Fußzeilenplatzhalter 3">
            <a:extLst>
              <a:ext uri="{FF2B5EF4-FFF2-40B4-BE49-F238E27FC236}">
                <a16:creationId xmlns:a16="http://schemas.microsoft.com/office/drawing/2014/main" id="{6B37504D-3DD6-5625-9708-17BD7876DE51}"/>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Preparation Meeting AWP 2025 | 09.10.2024 |</a:t>
            </a:r>
            <a:r>
              <a:rPr lang="en-GB" dirty="0" err="1">
                <a:solidFill>
                  <a:prstClr val="white"/>
                </a:solidFill>
              </a:rPr>
              <a:t>Garching</a:t>
            </a:r>
            <a:endParaRPr lang="en-GB" dirty="0">
              <a:solidFill>
                <a:prstClr val="white"/>
              </a:solidFill>
            </a:endParaRPr>
          </a:p>
        </p:txBody>
      </p:sp>
    </p:spTree>
    <p:extLst>
      <p:ext uri="{BB962C8B-B14F-4D97-AF65-F5344CB8AC3E}">
        <p14:creationId xmlns:p14="http://schemas.microsoft.com/office/powerpoint/2010/main" val="121053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3C1230-2A40-4A7C-CE5A-07D6E838CDEA}"/>
              </a:ext>
            </a:extLst>
          </p:cNvPr>
          <p:cNvSpPr>
            <a:spLocks noGrp="1"/>
          </p:cNvSpPr>
          <p:nvPr>
            <p:ph type="title"/>
          </p:nvPr>
        </p:nvSpPr>
        <p:spPr>
          <a:xfrm>
            <a:off x="983431" y="192515"/>
            <a:ext cx="11142666" cy="457200"/>
          </a:xfrm>
        </p:spPr>
        <p:txBody>
          <a:bodyPr/>
          <a:lstStyle/>
          <a:p>
            <a:r>
              <a:rPr lang="de-DE" dirty="0"/>
              <a:t>New WPPWIE </a:t>
            </a:r>
            <a:r>
              <a:rPr lang="de-DE" dirty="0" err="1"/>
              <a:t>focus</a:t>
            </a:r>
            <a:r>
              <a:rPr lang="de-DE" dirty="0"/>
              <a:t> on </a:t>
            </a:r>
            <a:r>
              <a:rPr lang="de-DE" dirty="0" err="1"/>
              <a:t>revised</a:t>
            </a:r>
            <a:r>
              <a:rPr lang="de-DE" dirty="0"/>
              <a:t> ITER </a:t>
            </a:r>
            <a:r>
              <a:rPr lang="de-DE" dirty="0" err="1"/>
              <a:t>first</a:t>
            </a:r>
            <a:r>
              <a:rPr lang="de-DE" dirty="0"/>
              <a:t> wall material </a:t>
            </a:r>
            <a:r>
              <a:rPr lang="de-DE" dirty="0" err="1"/>
              <a:t>selection</a:t>
            </a:r>
            <a:r>
              <a:rPr lang="de-DE" dirty="0"/>
              <a:t> </a:t>
            </a:r>
            <a:br>
              <a:rPr lang="de-DE" dirty="0"/>
            </a:br>
            <a:r>
              <a:rPr lang="de-DE" dirty="0"/>
              <a:t>and </a:t>
            </a:r>
            <a:r>
              <a:rPr lang="en-GB" dirty="0"/>
              <a:t>new</a:t>
            </a:r>
            <a:r>
              <a:rPr lang="de-DE" dirty="0"/>
              <a:t> ITER </a:t>
            </a:r>
            <a:r>
              <a:rPr lang="de-DE" dirty="0" err="1"/>
              <a:t>research</a:t>
            </a:r>
            <a:r>
              <a:rPr lang="de-DE" dirty="0"/>
              <a:t> plan </a:t>
            </a:r>
            <a:r>
              <a:rPr lang="de-DE" dirty="0" err="1"/>
              <a:t>needs</a:t>
            </a:r>
            <a:endParaRPr lang="de-DE" dirty="0"/>
          </a:p>
        </p:txBody>
      </p:sp>
      <p:sp>
        <p:nvSpPr>
          <p:cNvPr id="5" name="Foliennummernplatzhalter 4">
            <a:extLst>
              <a:ext uri="{FF2B5EF4-FFF2-40B4-BE49-F238E27FC236}">
                <a16:creationId xmlns:a16="http://schemas.microsoft.com/office/drawing/2014/main" id="{ED2F7987-D44D-32DD-8AFE-8EA057BECEA1}"/>
              </a:ext>
            </a:extLst>
          </p:cNvPr>
          <p:cNvSpPr>
            <a:spLocks noGrp="1"/>
          </p:cNvSpPr>
          <p:nvPr>
            <p:ph type="sldNum" sz="quarter" idx="12"/>
          </p:nvPr>
        </p:nvSpPr>
        <p:spPr/>
        <p:txBody>
          <a:bodyPr/>
          <a:lstStyle/>
          <a:p>
            <a:fld id="{6A6D9FA1-99C7-4910-8E32-B85D378B0060}" type="slidenum">
              <a:rPr lang="en-GB" smtClean="0">
                <a:solidFill>
                  <a:prstClr val="white"/>
                </a:solidFill>
              </a:rPr>
              <a:pPr/>
              <a:t>55</a:t>
            </a:fld>
            <a:endParaRPr lang="en-GB" dirty="0">
              <a:solidFill>
                <a:prstClr val="white"/>
              </a:solidFill>
            </a:endParaRPr>
          </a:p>
        </p:txBody>
      </p:sp>
      <p:sp>
        <p:nvSpPr>
          <p:cNvPr id="7" name="Textfeld 6">
            <a:extLst>
              <a:ext uri="{FF2B5EF4-FFF2-40B4-BE49-F238E27FC236}">
                <a16:creationId xmlns:a16="http://schemas.microsoft.com/office/drawing/2014/main" id="{047398E6-112E-B2E1-FC0F-2DE97E7B4CE8}"/>
              </a:ext>
            </a:extLst>
          </p:cNvPr>
          <p:cNvSpPr txBox="1"/>
          <p:nvPr/>
        </p:nvSpPr>
        <p:spPr>
          <a:xfrm>
            <a:off x="483111" y="870198"/>
            <a:ext cx="11142666" cy="1938992"/>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txBody>
          <a:bodyPr wrap="square" rtlCol="0">
            <a:spAutoFit/>
          </a:bodyPr>
          <a:lstStyle/>
          <a:p>
            <a:r>
              <a:rPr lang="en-GB" sz="1500" b="1" dirty="0">
                <a:latin typeface="Arial" panose="020B0604020202020204" pitchFamily="34" charset="0"/>
                <a:cs typeface="Arial" panose="020B0604020202020204" pitchFamily="34" charset="0"/>
              </a:rPr>
              <a:t>Open issues: </a:t>
            </a:r>
          </a:p>
          <a:p>
            <a:pPr marL="285750" indent="-285750">
              <a:buFont typeface="Wingdings" panose="05000000000000000000" pitchFamily="2" charset="2"/>
              <a:buChar char="§"/>
            </a:pPr>
            <a:r>
              <a:rPr lang="en-GB" sz="1500" dirty="0">
                <a:latin typeface="Arial" panose="020B0604020202020204" pitchFamily="34" charset="0"/>
                <a:cs typeface="Arial" panose="020B0604020202020204" pitchFamily="34" charset="0"/>
              </a:rPr>
              <a:t>Initially no </a:t>
            </a:r>
            <a:r>
              <a:rPr lang="en-GB" sz="1500" dirty="0" err="1">
                <a:latin typeface="Arial" panose="020B0604020202020204" pitchFamily="34" charset="0"/>
                <a:cs typeface="Arial" panose="020B0604020202020204" pitchFamily="34" charset="0"/>
              </a:rPr>
              <a:t>boronisation</a:t>
            </a:r>
            <a:r>
              <a:rPr lang="en-GB" sz="1500" dirty="0">
                <a:latin typeface="Arial" panose="020B0604020202020204" pitchFamily="34" charset="0"/>
                <a:cs typeface="Arial" panose="020B0604020202020204" pitchFamily="34" charset="0"/>
              </a:rPr>
              <a:t> system in ITER foreseen =&gt; design done in 2023 =&gt; </a:t>
            </a:r>
            <a:r>
              <a:rPr lang="en-GB" sz="1500" dirty="0">
                <a:solidFill>
                  <a:srgbClr val="FF0000"/>
                </a:solidFill>
                <a:latin typeface="Arial" panose="020B0604020202020204" pitchFamily="34" charset="0"/>
                <a:cs typeface="Arial" panose="020B0604020202020204" pitchFamily="34" charset="0"/>
              </a:rPr>
              <a:t>number of anodes and gas valves sufficient?</a:t>
            </a:r>
          </a:p>
          <a:p>
            <a:pPr marL="285750" indent="-285750">
              <a:buFont typeface="Wingdings" panose="05000000000000000000" pitchFamily="2" charset="2"/>
              <a:buChar char="§"/>
            </a:pPr>
            <a:r>
              <a:rPr lang="en-GB" sz="1500" dirty="0">
                <a:latin typeface="Arial" panose="020B0604020202020204" pitchFamily="34" charset="0"/>
                <a:cs typeface="Arial" panose="020B0604020202020204" pitchFamily="34" charset="0"/>
              </a:rPr>
              <a:t>Huge volume and </a:t>
            </a:r>
            <a:r>
              <a:rPr lang="en-GB" sz="1500" dirty="0">
                <a:solidFill>
                  <a:srgbClr val="FF0000"/>
                </a:solidFill>
                <a:latin typeface="Arial" panose="020B0604020202020204" pitchFamily="34" charset="0"/>
                <a:cs typeface="Arial" panose="020B0604020202020204" pitchFamily="34" charset="0"/>
              </a:rPr>
              <a:t>large surface area in ITER</a:t>
            </a:r>
            <a:r>
              <a:rPr lang="en-GB" sz="1500" dirty="0">
                <a:latin typeface="Arial" panose="020B0604020202020204" pitchFamily="34" charset="0"/>
                <a:cs typeface="Arial" panose="020B0604020202020204" pitchFamily="34" charset="0"/>
              </a:rPr>
              <a:t> vessel =&gt; homogeneity of protective layers? =&gt; </a:t>
            </a:r>
            <a:r>
              <a:rPr lang="en-GB" sz="1500" dirty="0">
                <a:solidFill>
                  <a:srgbClr val="FF0000"/>
                </a:solidFill>
                <a:latin typeface="Arial" panose="020B0604020202020204" pitchFamily="34" charset="0"/>
                <a:cs typeface="Arial" panose="020B0604020202020204" pitchFamily="34" charset="0"/>
              </a:rPr>
              <a:t>full coverage needed?</a:t>
            </a:r>
          </a:p>
          <a:p>
            <a:pPr marL="285750" indent="-285750">
              <a:buFont typeface="Wingdings" panose="05000000000000000000" pitchFamily="2" charset="2"/>
              <a:buChar char="§"/>
            </a:pPr>
            <a:r>
              <a:rPr lang="en-GB" sz="1500" dirty="0">
                <a:solidFill>
                  <a:srgbClr val="FF0000"/>
                </a:solidFill>
                <a:latin typeface="Arial" panose="020B0604020202020204" pitchFamily="34" charset="0"/>
                <a:cs typeface="Arial" panose="020B0604020202020204" pitchFamily="34" charset="0"/>
              </a:rPr>
              <a:t>Lifetime of the </a:t>
            </a:r>
            <a:r>
              <a:rPr lang="en-GB" sz="1500" dirty="0" err="1">
                <a:solidFill>
                  <a:srgbClr val="FF0000"/>
                </a:solidFill>
                <a:latin typeface="Arial" panose="020B0604020202020204" pitchFamily="34" charset="0"/>
                <a:cs typeface="Arial" panose="020B0604020202020204" pitchFamily="34" charset="0"/>
              </a:rPr>
              <a:t>boronisation</a:t>
            </a:r>
            <a:r>
              <a:rPr lang="en-GB" sz="1500" dirty="0">
                <a:solidFill>
                  <a:srgbClr val="FF0000"/>
                </a:solidFill>
                <a:latin typeface="Arial" panose="020B0604020202020204" pitchFamily="34" charset="0"/>
                <a:cs typeface="Arial" panose="020B0604020202020204" pitchFamily="34" charset="0"/>
              </a:rPr>
              <a:t>? </a:t>
            </a:r>
            <a:r>
              <a:rPr lang="en-GB" sz="1500" dirty="0">
                <a:latin typeface="Arial" panose="020B0604020202020204" pitchFamily="34" charset="0"/>
                <a:cs typeface="Arial" panose="020B0604020202020204" pitchFamily="34" charset="0"/>
              </a:rPr>
              <a:t>Short-term and long-term effects =&gt; weeks or days? =&gt; </a:t>
            </a:r>
            <a:r>
              <a:rPr lang="en-GB" sz="1500" dirty="0">
                <a:solidFill>
                  <a:srgbClr val="FF0000"/>
                </a:solidFill>
                <a:latin typeface="Arial" panose="020B0604020202020204" pitchFamily="34" charset="0"/>
                <a:cs typeface="Arial" panose="020B0604020202020204" pitchFamily="34" charset="0"/>
              </a:rPr>
              <a:t>start-up location coverage or O getter?</a:t>
            </a:r>
          </a:p>
          <a:p>
            <a:pPr marL="285750" indent="-285750">
              <a:buFont typeface="Wingdings" panose="05000000000000000000" pitchFamily="2" charset="2"/>
              <a:buChar char="§"/>
            </a:pPr>
            <a:r>
              <a:rPr lang="en-GB" sz="1500" dirty="0" err="1">
                <a:latin typeface="Arial" panose="020B0604020202020204" pitchFamily="34" charset="0"/>
                <a:cs typeface="Arial" panose="020B0604020202020204" pitchFamily="34" charset="0"/>
              </a:rPr>
              <a:t>Boronisation</a:t>
            </a:r>
            <a:r>
              <a:rPr lang="en-GB" sz="1500" dirty="0">
                <a:latin typeface="Arial" panose="020B0604020202020204" pitchFamily="34" charset="0"/>
                <a:cs typeface="Arial" panose="020B0604020202020204" pitchFamily="34" charset="0"/>
              </a:rPr>
              <a:t> or boron dropper as key tool to be used? =&gt; reliability after 15 years of operation required</a:t>
            </a:r>
          </a:p>
          <a:p>
            <a:pPr marL="285750" indent="-285750">
              <a:buFont typeface="Wingdings" panose="05000000000000000000" pitchFamily="2" charset="2"/>
              <a:buChar char="§"/>
            </a:pPr>
            <a:r>
              <a:rPr lang="en-GB" sz="1500" dirty="0">
                <a:solidFill>
                  <a:srgbClr val="FF0000"/>
                </a:solidFill>
                <a:latin typeface="Arial" panose="020B0604020202020204" pitchFamily="34" charset="0"/>
                <a:cs typeface="Arial" panose="020B0604020202020204" pitchFamily="34" charset="0"/>
              </a:rPr>
              <a:t>Impact of B on fuel retention and removal? </a:t>
            </a:r>
            <a:r>
              <a:rPr lang="en-GB" sz="1500" dirty="0">
                <a:latin typeface="Arial" panose="020B0604020202020204" pitchFamily="34" charset="0"/>
                <a:cs typeface="Arial" panose="020B0604020202020204" pitchFamily="34" charset="0"/>
              </a:rPr>
              <a:t>=&gt; fuel accounting, </a:t>
            </a:r>
            <a:r>
              <a:rPr lang="en-GB" sz="1500" dirty="0">
                <a:solidFill>
                  <a:srgbClr val="FF0000"/>
                </a:solidFill>
                <a:latin typeface="Arial" panose="020B0604020202020204" pitchFamily="34" charset="0"/>
                <a:cs typeface="Arial" panose="020B0604020202020204" pitchFamily="34" charset="0"/>
              </a:rPr>
              <a:t>mixed layers with O </a:t>
            </a:r>
            <a:r>
              <a:rPr lang="en-GB" sz="1500" dirty="0">
                <a:latin typeface="Arial" panose="020B0604020202020204" pitchFamily="34" charset="0"/>
                <a:cs typeface="Arial" panose="020B0604020202020204" pitchFamily="34" charset="0"/>
              </a:rPr>
              <a:t>=&gt; impact on “safety case” of ITER</a:t>
            </a:r>
          </a:p>
          <a:p>
            <a:pPr marL="285750" indent="-285750">
              <a:buFont typeface="Wingdings" panose="05000000000000000000" pitchFamily="2" charset="2"/>
              <a:buChar char="§"/>
            </a:pPr>
            <a:r>
              <a:rPr lang="en-GB" sz="1500" dirty="0">
                <a:solidFill>
                  <a:srgbClr val="FF0000"/>
                </a:solidFill>
                <a:latin typeface="Arial" panose="020B0604020202020204" pitchFamily="34" charset="0"/>
                <a:cs typeface="Arial" panose="020B0604020202020204" pitchFamily="34" charset="0"/>
              </a:rPr>
              <a:t>Impact of B </a:t>
            </a:r>
            <a:r>
              <a:rPr lang="en-GB" sz="1500" dirty="0">
                <a:latin typeface="Arial" panose="020B0604020202020204" pitchFamily="34" charset="0"/>
                <a:cs typeface="Arial" panose="020B0604020202020204" pitchFamily="34" charset="0"/>
              </a:rPr>
              <a:t>on material migration and </a:t>
            </a:r>
            <a:r>
              <a:rPr lang="en-GB" sz="1500" dirty="0">
                <a:solidFill>
                  <a:srgbClr val="FF0000"/>
                </a:solidFill>
                <a:latin typeface="Arial" panose="020B0604020202020204" pitchFamily="34" charset="0"/>
                <a:cs typeface="Arial" panose="020B0604020202020204" pitchFamily="34" charset="0"/>
              </a:rPr>
              <a:t>dust formation? </a:t>
            </a:r>
            <a:r>
              <a:rPr lang="en-GB" sz="1500" dirty="0">
                <a:latin typeface="Arial" panose="020B0604020202020204" pitchFamily="34" charset="0"/>
                <a:cs typeface="Arial" panose="020B0604020202020204" pitchFamily="34" charset="0"/>
              </a:rPr>
              <a:t>=&gt; safety issue as dust, if </a:t>
            </a:r>
            <a:r>
              <a:rPr lang="en-GB" sz="1500" dirty="0" err="1">
                <a:latin typeface="Arial" panose="020B0604020202020204" pitchFamily="34" charset="0"/>
                <a:cs typeface="Arial" panose="020B0604020202020204" pitchFamily="34" charset="0"/>
              </a:rPr>
              <a:t>boronisation</a:t>
            </a:r>
            <a:r>
              <a:rPr lang="en-GB" sz="1500" dirty="0">
                <a:latin typeface="Arial" panose="020B0604020202020204" pitchFamily="34" charset="0"/>
                <a:cs typeface="Arial" panose="020B0604020202020204" pitchFamily="34" charset="0"/>
              </a:rPr>
              <a:t> permanent in use</a:t>
            </a:r>
          </a:p>
          <a:p>
            <a:pPr marL="285750" indent="-285750">
              <a:buFont typeface="Wingdings" panose="05000000000000000000" pitchFamily="2" charset="2"/>
              <a:buChar char="§"/>
            </a:pPr>
            <a:r>
              <a:rPr lang="en-GB" sz="1500" dirty="0">
                <a:latin typeface="Arial" panose="020B0604020202020204" pitchFamily="34" charset="0"/>
                <a:cs typeface="Arial" panose="020B0604020202020204" pitchFamily="34" charset="0"/>
              </a:rPr>
              <a:t>Will </a:t>
            </a:r>
            <a:r>
              <a:rPr lang="en-GB" sz="1500" dirty="0" err="1">
                <a:latin typeface="Arial" panose="020B0604020202020204" pitchFamily="34" charset="0"/>
                <a:cs typeface="Arial" panose="020B0604020202020204" pitchFamily="34" charset="0"/>
              </a:rPr>
              <a:t>boronisation</a:t>
            </a:r>
            <a:r>
              <a:rPr lang="en-GB" sz="1500" dirty="0">
                <a:latin typeface="Arial" panose="020B0604020202020204" pitchFamily="34" charset="0"/>
                <a:cs typeface="Arial" panose="020B0604020202020204" pitchFamily="34" charset="0"/>
              </a:rPr>
              <a:t> cause deposition on first wall mirrors in ITER =&gt; need to use shutters, redesign, clean mirror techniques?</a:t>
            </a:r>
          </a:p>
        </p:txBody>
      </p:sp>
      <p:sp>
        <p:nvSpPr>
          <p:cNvPr id="13" name="Textfeld 12">
            <a:extLst>
              <a:ext uri="{FF2B5EF4-FFF2-40B4-BE49-F238E27FC236}">
                <a16:creationId xmlns:a16="http://schemas.microsoft.com/office/drawing/2014/main" id="{8BD45DD7-7B24-C562-91BF-B30826BD8E1E}"/>
              </a:ext>
            </a:extLst>
          </p:cNvPr>
          <p:cNvSpPr txBox="1"/>
          <p:nvPr/>
        </p:nvSpPr>
        <p:spPr>
          <a:xfrm>
            <a:off x="442420" y="3085037"/>
            <a:ext cx="11142666" cy="1938992"/>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txBody>
          <a:bodyPr wrap="square" rtlCol="0">
            <a:spAutoFit/>
          </a:bodyPr>
          <a:lstStyle/>
          <a:p>
            <a:r>
              <a:rPr lang="en-GB" sz="1500" b="1" dirty="0">
                <a:latin typeface="Arial" panose="020B0604020202020204" pitchFamily="34" charset="0"/>
                <a:cs typeface="Arial" panose="020B0604020202020204" pitchFamily="34" charset="0"/>
              </a:rPr>
              <a:t>Required changes and critical issues for ITER identified by the PWIE team in 2023 and implemented into initial 2024 plan</a:t>
            </a:r>
          </a:p>
          <a:p>
            <a:pPr marL="285750" indent="-285750">
              <a:buFont typeface="Wingdings" panose="05000000000000000000" pitchFamily="2" charset="2"/>
              <a:buChar char="§"/>
            </a:pPr>
            <a:r>
              <a:rPr lang="en-GB" sz="1500" dirty="0">
                <a:latin typeface="Arial" panose="020B0604020202020204" pitchFamily="34" charset="0"/>
                <a:cs typeface="Arial" panose="020B0604020202020204" pitchFamily="34" charset="0"/>
              </a:rPr>
              <a:t>Closure of Be activities by end of 2023, apart from JET-LIBS, JET post-DT sample analysis, and associated modelling</a:t>
            </a:r>
          </a:p>
          <a:p>
            <a:pPr marL="285750" indent="-285750">
              <a:buFont typeface="Wingdings" panose="05000000000000000000" pitchFamily="2" charset="2"/>
              <a:buChar char="§"/>
            </a:pPr>
            <a:r>
              <a:rPr lang="en-GB" sz="1500" dirty="0">
                <a:solidFill>
                  <a:srgbClr val="FF0000"/>
                </a:solidFill>
                <a:latin typeface="Arial" panose="020B0604020202020204" pitchFamily="34" charset="0"/>
                <a:cs typeface="Arial" panose="020B0604020202020204" pitchFamily="34" charset="0"/>
              </a:rPr>
              <a:t>Identification</a:t>
            </a:r>
            <a:r>
              <a:rPr lang="en-GB" sz="1500" dirty="0">
                <a:latin typeface="Arial" panose="020B0604020202020204" pitchFamily="34" charset="0"/>
                <a:cs typeface="Arial" panose="020B0604020202020204" pitchFamily="34" charset="0"/>
              </a:rPr>
              <a:t> of </a:t>
            </a:r>
            <a:r>
              <a:rPr lang="en-GB" sz="1500" dirty="0">
                <a:solidFill>
                  <a:srgbClr val="FF0000"/>
                </a:solidFill>
                <a:latin typeface="Arial" panose="020B0604020202020204" pitchFamily="34" charset="0"/>
                <a:cs typeface="Arial" panose="020B0604020202020204" pitchFamily="34" charset="0"/>
              </a:rPr>
              <a:t>critical questions, physics processes </a:t>
            </a:r>
            <a:r>
              <a:rPr lang="en-GB" sz="1500" dirty="0">
                <a:latin typeface="Arial" panose="020B0604020202020204" pitchFamily="34" charset="0"/>
                <a:cs typeface="Arial" panose="020B0604020202020204" pitchFamily="34" charset="0"/>
              </a:rPr>
              <a:t>and folding those with </a:t>
            </a:r>
            <a:r>
              <a:rPr lang="en-GB" sz="1500" dirty="0">
                <a:solidFill>
                  <a:srgbClr val="FF0000"/>
                </a:solidFill>
                <a:latin typeface="Arial" panose="020B0604020202020204" pitchFamily="34" charset="0"/>
                <a:cs typeface="Arial" panose="020B0604020202020204" pitchFamily="34" charset="0"/>
              </a:rPr>
              <a:t>capabilities of PWIE team </a:t>
            </a:r>
            <a:r>
              <a:rPr lang="en-GB" sz="1500" dirty="0">
                <a:latin typeface="Arial" panose="020B0604020202020204" pitchFamily="34" charset="0"/>
                <a:cs typeface="Arial" panose="020B0604020202020204" pitchFamily="34" charset="0"/>
              </a:rPr>
              <a:t>and </a:t>
            </a:r>
            <a:r>
              <a:rPr lang="en-GB" sz="1500" dirty="0">
                <a:solidFill>
                  <a:srgbClr val="FF0000"/>
                </a:solidFill>
                <a:latin typeface="Arial" panose="020B0604020202020204" pitchFamily="34" charset="0"/>
                <a:cs typeface="Arial" panose="020B0604020202020204" pitchFamily="34" charset="0"/>
              </a:rPr>
              <a:t>facilities</a:t>
            </a:r>
          </a:p>
          <a:p>
            <a:pPr marL="285750" indent="-285750">
              <a:buFont typeface="Wingdings" panose="05000000000000000000" pitchFamily="2" charset="2"/>
              <a:buChar char="§"/>
            </a:pPr>
            <a:r>
              <a:rPr lang="en-GB" sz="1500" dirty="0">
                <a:latin typeface="Arial" panose="020B0604020202020204" pitchFamily="34" charset="0"/>
                <a:cs typeface="Arial" panose="020B0604020202020204" pitchFamily="34" charset="0"/>
              </a:rPr>
              <a:t>Parallel </a:t>
            </a:r>
            <a:r>
              <a:rPr lang="en-GB" sz="1500" dirty="0">
                <a:solidFill>
                  <a:srgbClr val="FF0000"/>
                </a:solidFill>
                <a:latin typeface="Arial" panose="020B0604020202020204" pitchFamily="34" charset="0"/>
                <a:cs typeface="Arial" panose="020B0604020202020204" pitchFamily="34" charset="0"/>
              </a:rPr>
              <a:t>review </a:t>
            </a:r>
            <a:r>
              <a:rPr lang="en-GB" sz="1500" dirty="0">
                <a:latin typeface="Arial" panose="020B0604020202020204" pitchFamily="34" charset="0"/>
                <a:cs typeface="Arial" panose="020B0604020202020204" pitchFamily="34" charset="0"/>
              </a:rPr>
              <a:t>of </a:t>
            </a:r>
            <a:r>
              <a:rPr lang="en-GB" sz="1500" dirty="0">
                <a:solidFill>
                  <a:srgbClr val="FF0000"/>
                </a:solidFill>
                <a:latin typeface="Arial" panose="020B0604020202020204" pitchFamily="34" charset="0"/>
                <a:cs typeface="Arial" panose="020B0604020202020204" pitchFamily="34" charset="0"/>
              </a:rPr>
              <a:t>existing knowledge</a:t>
            </a:r>
            <a:r>
              <a:rPr lang="en-GB" sz="1500" dirty="0">
                <a:latin typeface="Arial" panose="020B0604020202020204" pitchFamily="34" charset="0"/>
                <a:cs typeface="Arial" panose="020B0604020202020204" pitchFamily="34" charset="0"/>
              </a:rPr>
              <a:t>, publications, reports </a:t>
            </a:r>
            <a:r>
              <a:rPr lang="en-GB" sz="1500" dirty="0">
                <a:solidFill>
                  <a:srgbClr val="FF0000"/>
                </a:solidFill>
                <a:latin typeface="Arial" panose="020B0604020202020204" pitchFamily="34" charset="0"/>
                <a:cs typeface="Arial" panose="020B0604020202020204" pitchFamily="34" charset="0"/>
              </a:rPr>
              <a:t>regarding B / W / D / O </a:t>
            </a:r>
            <a:r>
              <a:rPr lang="en-GB" sz="1500" dirty="0">
                <a:latin typeface="Arial" panose="020B0604020202020204" pitchFamily="34" charset="0"/>
                <a:cs typeface="Arial" panose="020B0604020202020204" pitchFamily="34" charset="0"/>
              </a:rPr>
              <a:t>complex (studies in 2000s done)</a:t>
            </a:r>
          </a:p>
          <a:p>
            <a:pPr marL="285750" indent="-285750">
              <a:buFont typeface="Wingdings" panose="05000000000000000000" pitchFamily="2" charset="2"/>
              <a:buChar char="§"/>
            </a:pPr>
            <a:r>
              <a:rPr lang="en-GB" sz="1500" dirty="0">
                <a:solidFill>
                  <a:srgbClr val="FF0000"/>
                </a:solidFill>
                <a:latin typeface="Arial" panose="020B0604020202020204" pitchFamily="34" charset="0"/>
                <a:cs typeface="Arial" panose="020B0604020202020204" pitchFamily="34" charset="0"/>
              </a:rPr>
              <a:t>Set-up</a:t>
            </a:r>
            <a:r>
              <a:rPr lang="en-GB" sz="1500" dirty="0">
                <a:latin typeface="Arial" panose="020B0604020202020204" pitchFamily="34" charset="0"/>
                <a:cs typeface="Arial" panose="020B0604020202020204" pitchFamily="34" charset="0"/>
              </a:rPr>
              <a:t> of a </a:t>
            </a:r>
            <a:r>
              <a:rPr lang="en-GB" sz="1500" dirty="0">
                <a:solidFill>
                  <a:srgbClr val="FF0000"/>
                </a:solidFill>
                <a:latin typeface="Arial" panose="020B0604020202020204" pitchFamily="34" charset="0"/>
                <a:cs typeface="Arial" panose="020B0604020202020204" pitchFamily="34" charset="0"/>
              </a:rPr>
              <a:t>physics program </a:t>
            </a:r>
            <a:r>
              <a:rPr lang="en-GB" sz="1500" dirty="0">
                <a:latin typeface="Arial" panose="020B0604020202020204" pitchFamily="34" charset="0"/>
                <a:cs typeface="Arial" panose="020B0604020202020204" pitchFamily="34" charset="0"/>
              </a:rPr>
              <a:t>within the capabilities of WPPWIE to </a:t>
            </a:r>
            <a:r>
              <a:rPr lang="en-GB" sz="1500" dirty="0">
                <a:solidFill>
                  <a:srgbClr val="FF0000"/>
                </a:solidFill>
                <a:latin typeface="Arial" panose="020B0604020202020204" pitchFamily="34" charset="0"/>
                <a:cs typeface="Arial" panose="020B0604020202020204" pitchFamily="34" charset="0"/>
              </a:rPr>
              <a:t>study basic processes related to B</a:t>
            </a:r>
            <a:endParaRPr lang="en-GB" sz="15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sz="1500" dirty="0">
                <a:latin typeface="Arial" panose="020B0604020202020204" pitchFamily="34" charset="0"/>
                <a:cs typeface="Arial" panose="020B0604020202020204" pitchFamily="34" charset="0"/>
              </a:rPr>
              <a:t>Main issue: </a:t>
            </a:r>
            <a:r>
              <a:rPr lang="en-GB" sz="1500" dirty="0">
                <a:solidFill>
                  <a:srgbClr val="FF0000"/>
                </a:solidFill>
                <a:latin typeface="Arial" panose="020B0604020202020204" pitchFamily="34" charset="0"/>
                <a:cs typeface="Arial" panose="020B0604020202020204" pitchFamily="34" charset="0"/>
              </a:rPr>
              <a:t>no facility </a:t>
            </a:r>
            <a:r>
              <a:rPr lang="en-GB" sz="1500" dirty="0">
                <a:latin typeface="Arial" panose="020B0604020202020204" pitchFamily="34" charset="0"/>
                <a:cs typeface="Arial" panose="020B0604020202020204" pitchFamily="34" charset="0"/>
              </a:rPr>
              <a:t>to </a:t>
            </a:r>
            <a:r>
              <a:rPr lang="en-GB" sz="1500" dirty="0">
                <a:solidFill>
                  <a:srgbClr val="FF0000"/>
                </a:solidFill>
                <a:latin typeface="Arial" panose="020B0604020202020204" pitchFamily="34" charset="0"/>
                <a:cs typeface="Arial" panose="020B0604020202020204" pitchFamily="34" charset="0"/>
              </a:rPr>
              <a:t>handle</a:t>
            </a:r>
            <a:r>
              <a:rPr lang="en-GB" sz="1500" dirty="0">
                <a:latin typeface="Arial" panose="020B0604020202020204" pitchFamily="34" charset="0"/>
                <a:cs typeface="Arial" panose="020B0604020202020204" pitchFamily="34" charset="0"/>
              </a:rPr>
              <a:t> </a:t>
            </a:r>
            <a:r>
              <a:rPr lang="en-GB" sz="1500" dirty="0">
                <a:solidFill>
                  <a:srgbClr val="FF0000"/>
                </a:solidFill>
                <a:latin typeface="Arial" panose="020B0604020202020204" pitchFamily="34" charset="0"/>
                <a:cs typeface="Arial" panose="020B0604020202020204" pitchFamily="34" charset="0"/>
              </a:rPr>
              <a:t>B</a:t>
            </a:r>
            <a:r>
              <a:rPr lang="en-GB" sz="1500" baseline="-25000" dirty="0">
                <a:solidFill>
                  <a:srgbClr val="FF0000"/>
                </a:solidFill>
                <a:latin typeface="Arial" panose="020B0604020202020204" pitchFamily="34" charset="0"/>
                <a:cs typeface="Arial" panose="020B0604020202020204" pitchFamily="34" charset="0"/>
              </a:rPr>
              <a:t>2</a:t>
            </a:r>
            <a:r>
              <a:rPr lang="en-GB" sz="1500" dirty="0">
                <a:solidFill>
                  <a:srgbClr val="FF0000"/>
                </a:solidFill>
                <a:latin typeface="Arial" panose="020B0604020202020204" pitchFamily="34" charset="0"/>
                <a:cs typeface="Arial" panose="020B0604020202020204" pitchFamily="34" charset="0"/>
              </a:rPr>
              <a:t>H</a:t>
            </a:r>
            <a:r>
              <a:rPr lang="en-GB" sz="1500" baseline="-25000" dirty="0">
                <a:solidFill>
                  <a:srgbClr val="FF0000"/>
                </a:solidFill>
                <a:latin typeface="Arial" panose="020B0604020202020204" pitchFamily="34" charset="0"/>
                <a:cs typeface="Arial" panose="020B0604020202020204" pitchFamily="34" charset="0"/>
              </a:rPr>
              <a:t>6</a:t>
            </a:r>
            <a:r>
              <a:rPr lang="en-GB" sz="1500" dirty="0">
                <a:solidFill>
                  <a:srgbClr val="FF0000"/>
                </a:solidFill>
                <a:latin typeface="Arial" panose="020B0604020202020204" pitchFamily="34" charset="0"/>
                <a:cs typeface="Arial" panose="020B0604020202020204" pitchFamily="34" charset="0"/>
              </a:rPr>
              <a:t> for </a:t>
            </a:r>
            <a:r>
              <a:rPr lang="en-GB" sz="1500" dirty="0" err="1">
                <a:solidFill>
                  <a:srgbClr val="FF0000"/>
                </a:solidFill>
                <a:latin typeface="Arial" panose="020B0604020202020204" pitchFamily="34" charset="0"/>
                <a:cs typeface="Arial" panose="020B0604020202020204" pitchFamily="34" charset="0"/>
              </a:rPr>
              <a:t>boronisation</a:t>
            </a:r>
            <a:r>
              <a:rPr lang="en-GB" sz="1500" dirty="0">
                <a:solidFill>
                  <a:srgbClr val="FF0000"/>
                </a:solidFill>
                <a:latin typeface="Arial" panose="020B0604020202020204" pitchFamily="34" charset="0"/>
                <a:cs typeface="Arial" panose="020B0604020202020204" pitchFamily="34" charset="0"/>
              </a:rPr>
              <a:t> </a:t>
            </a:r>
            <a:r>
              <a:rPr lang="en-GB" sz="1500" dirty="0">
                <a:latin typeface="Arial" panose="020B0604020202020204" pitchFamily="34" charset="0"/>
                <a:cs typeface="Arial" panose="020B0604020202020204" pitchFamily="34" charset="0"/>
              </a:rPr>
              <a:t>and </a:t>
            </a:r>
            <a:r>
              <a:rPr lang="en-GB" sz="1500" dirty="0">
                <a:solidFill>
                  <a:srgbClr val="FF0000"/>
                </a:solidFill>
                <a:latin typeface="Arial" panose="020B0604020202020204" pitchFamily="34" charset="0"/>
                <a:cs typeface="Arial" panose="020B0604020202020204" pitchFamily="34" charset="0"/>
              </a:rPr>
              <a:t>boron layer change properties </a:t>
            </a:r>
            <a:r>
              <a:rPr lang="en-GB" sz="1500" dirty="0">
                <a:latin typeface="Arial" panose="020B0604020202020204" pitchFamily="34" charset="0"/>
                <a:cs typeface="Arial" panose="020B0604020202020204" pitchFamily="34" charset="0"/>
              </a:rPr>
              <a:t>and oxidise if exposed to </a:t>
            </a:r>
            <a:r>
              <a:rPr lang="en-GB" sz="1500" dirty="0">
                <a:solidFill>
                  <a:srgbClr val="FF0000"/>
                </a:solidFill>
                <a:latin typeface="Arial" panose="020B0604020202020204" pitchFamily="34" charset="0"/>
                <a:cs typeface="Arial" panose="020B0604020202020204" pitchFamily="34" charset="0"/>
              </a:rPr>
              <a:t>air</a:t>
            </a:r>
          </a:p>
          <a:p>
            <a:pPr marL="285750" indent="-285750">
              <a:buFont typeface="Wingdings" panose="05000000000000000000" pitchFamily="2" charset="2"/>
              <a:buChar char="§"/>
            </a:pPr>
            <a:r>
              <a:rPr lang="en-GB" sz="1500" dirty="0">
                <a:latin typeface="Arial" panose="020B0604020202020204" pitchFamily="34" charset="0"/>
                <a:cs typeface="Arial" panose="020B0604020202020204" pitchFamily="34" charset="0"/>
              </a:rPr>
              <a:t>Strong </a:t>
            </a:r>
            <a:r>
              <a:rPr lang="en-GB" sz="1500" dirty="0">
                <a:solidFill>
                  <a:srgbClr val="FF0000"/>
                </a:solidFill>
                <a:latin typeface="Arial" panose="020B0604020202020204" pitchFamily="34" charset="0"/>
                <a:cs typeface="Arial" panose="020B0604020202020204" pitchFamily="34" charset="0"/>
              </a:rPr>
              <a:t>link</a:t>
            </a:r>
            <a:r>
              <a:rPr lang="en-GB" sz="1500" dirty="0">
                <a:latin typeface="Arial" panose="020B0604020202020204" pitchFamily="34" charset="0"/>
                <a:cs typeface="Arial" panose="020B0604020202020204" pitchFamily="34" charset="0"/>
              </a:rPr>
              <a:t> </a:t>
            </a:r>
            <a:r>
              <a:rPr lang="en-GB" sz="1500" dirty="0">
                <a:solidFill>
                  <a:srgbClr val="FF0000"/>
                </a:solidFill>
                <a:latin typeface="Arial" panose="020B0604020202020204" pitchFamily="34" charset="0"/>
                <a:cs typeface="Arial" panose="020B0604020202020204" pitchFamily="34" charset="0"/>
              </a:rPr>
              <a:t>to toroidal devices </a:t>
            </a:r>
            <a:r>
              <a:rPr lang="en-GB" sz="1500" dirty="0">
                <a:latin typeface="Arial" panose="020B0604020202020204" pitchFamily="34" charset="0"/>
                <a:cs typeface="Arial" panose="020B0604020202020204" pitchFamily="34" charset="0"/>
              </a:rPr>
              <a:t>with </a:t>
            </a:r>
            <a:r>
              <a:rPr lang="en-GB" sz="1500" dirty="0">
                <a:solidFill>
                  <a:srgbClr val="FF0000"/>
                </a:solidFill>
                <a:latin typeface="Arial" panose="020B0604020202020204" pitchFamily="34" charset="0"/>
                <a:cs typeface="Arial" panose="020B0604020202020204" pitchFamily="34" charset="0"/>
              </a:rPr>
              <a:t>boronization capabilities </a:t>
            </a:r>
            <a:r>
              <a:rPr lang="en-GB" sz="1500" dirty="0">
                <a:latin typeface="Arial" panose="020B0604020202020204" pitchFamily="34" charset="0"/>
                <a:cs typeface="Arial" panose="020B0604020202020204" pitchFamily="34" charset="0"/>
              </a:rPr>
              <a:t>and </a:t>
            </a:r>
            <a:r>
              <a:rPr lang="en-GB" sz="1500" dirty="0">
                <a:solidFill>
                  <a:srgbClr val="FF0000"/>
                </a:solidFill>
                <a:latin typeface="Arial" panose="020B0604020202020204" pitchFamily="34" charset="0"/>
                <a:cs typeface="Arial" panose="020B0604020202020204" pitchFamily="34" charset="0"/>
              </a:rPr>
              <a:t>short</a:t>
            </a:r>
            <a:r>
              <a:rPr lang="en-GB" sz="1500" dirty="0">
                <a:latin typeface="Arial" panose="020B0604020202020204" pitchFamily="34" charset="0"/>
                <a:cs typeface="Arial" panose="020B0604020202020204" pitchFamily="34" charset="0"/>
              </a:rPr>
              <a:t> as possible </a:t>
            </a:r>
            <a:r>
              <a:rPr lang="en-GB" sz="1500" dirty="0">
                <a:solidFill>
                  <a:srgbClr val="FF0000"/>
                </a:solidFill>
                <a:latin typeface="Arial" panose="020B0604020202020204" pitchFamily="34" charset="0"/>
                <a:cs typeface="Arial" panose="020B0604020202020204" pitchFamily="34" charset="0"/>
              </a:rPr>
              <a:t>exposure to air </a:t>
            </a:r>
            <a:r>
              <a:rPr lang="en-GB" sz="1500" dirty="0">
                <a:latin typeface="Arial" panose="020B0604020202020204" pitchFamily="34" charset="0"/>
                <a:cs typeface="Arial" panose="020B0604020202020204" pitchFamily="34" charset="0"/>
              </a:rPr>
              <a:t>mandatory</a:t>
            </a:r>
          </a:p>
          <a:p>
            <a:pPr marL="285750" indent="-285750">
              <a:buFont typeface="Wingdings" panose="05000000000000000000" pitchFamily="2" charset="2"/>
              <a:buChar char="§"/>
            </a:pPr>
            <a:r>
              <a:rPr lang="en-GB" sz="1500" dirty="0">
                <a:latin typeface="Arial" panose="020B0604020202020204" pitchFamily="34" charset="0"/>
                <a:cs typeface="Arial" panose="020B0604020202020204" pitchFamily="34" charset="0"/>
              </a:rPr>
              <a:t>New dedicated facilities or upgrades of existing facilities with in-situ diagnostics considered (co-funding is not sufficient!) </a:t>
            </a:r>
          </a:p>
        </p:txBody>
      </p:sp>
      <p:sp>
        <p:nvSpPr>
          <p:cNvPr id="14" name="Textfeld 13">
            <a:extLst>
              <a:ext uri="{FF2B5EF4-FFF2-40B4-BE49-F238E27FC236}">
                <a16:creationId xmlns:a16="http://schemas.microsoft.com/office/drawing/2014/main" id="{C114BD85-2B29-F515-8E2C-A7472666F148}"/>
              </a:ext>
            </a:extLst>
          </p:cNvPr>
          <p:cNvSpPr txBox="1"/>
          <p:nvPr/>
        </p:nvSpPr>
        <p:spPr>
          <a:xfrm>
            <a:off x="483111" y="5208240"/>
            <a:ext cx="11142666" cy="1015663"/>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txBody>
          <a:bodyPr wrap="square" rtlCol="0">
            <a:spAutoFit/>
          </a:bodyPr>
          <a:lstStyle/>
          <a:p>
            <a:r>
              <a:rPr lang="en-GB" sz="1500" b="1" dirty="0">
                <a:latin typeface="Arial" panose="020B0604020202020204" pitchFamily="34" charset="0"/>
                <a:cs typeface="Arial" panose="020B0604020202020204" pitchFamily="34" charset="0"/>
              </a:rPr>
              <a:t>Additional funding in January and July 2024 for 2024 and 2025 granted / 2025 program details in preparation</a:t>
            </a:r>
          </a:p>
          <a:p>
            <a:pPr marL="285750" indent="-285750">
              <a:buFont typeface="Wingdings" panose="05000000000000000000" pitchFamily="2" charset="2"/>
              <a:buChar char="§"/>
            </a:pPr>
            <a:r>
              <a:rPr lang="en-GB" sz="1500" dirty="0">
                <a:latin typeface="Arial" panose="020B0604020202020204" pitchFamily="34" charset="0"/>
                <a:cs typeface="Arial" panose="020B0604020202020204" pitchFamily="34" charset="0"/>
              </a:rPr>
              <a:t>Majority of initial planed laboratory activities now in plan; possibilities to modify program to tackle observed issues </a:t>
            </a:r>
          </a:p>
          <a:p>
            <a:pPr marL="285750" indent="-285750">
              <a:buFont typeface="Wingdings" panose="05000000000000000000" pitchFamily="2" charset="2"/>
              <a:buChar char="§"/>
            </a:pPr>
            <a:r>
              <a:rPr lang="en-GB" sz="1500" dirty="0">
                <a:latin typeface="Arial" panose="020B0604020202020204" pitchFamily="34" charset="0"/>
                <a:cs typeface="Arial" panose="020B0604020202020204" pitchFamily="34" charset="0"/>
              </a:rPr>
              <a:t>Joint proposals with WPTE and WPW7X have been “granted” time: pre- and post-characterisation and PWI simulation</a:t>
            </a:r>
          </a:p>
          <a:p>
            <a:pPr marL="285750" indent="-285750">
              <a:buFont typeface="Wingdings" panose="05000000000000000000" pitchFamily="2" charset="2"/>
              <a:buChar char="§"/>
            </a:pPr>
            <a:r>
              <a:rPr lang="en-GB" sz="1500" dirty="0">
                <a:latin typeface="Arial" panose="020B0604020202020204" pitchFamily="34" charset="0"/>
                <a:cs typeface="Arial" panose="020B0604020202020204" pitchFamily="34" charset="0"/>
              </a:rPr>
              <a:t>New tasks in liaison with IO included in the plan (first wall mirrors)</a:t>
            </a:r>
          </a:p>
        </p:txBody>
      </p:sp>
      <p:sp>
        <p:nvSpPr>
          <p:cNvPr id="3" name="Fußzeilenplatzhalter 3">
            <a:extLst>
              <a:ext uri="{FF2B5EF4-FFF2-40B4-BE49-F238E27FC236}">
                <a16:creationId xmlns:a16="http://schemas.microsoft.com/office/drawing/2014/main" id="{DC963B32-41D2-FF71-8F62-FCD4F8116B0F}"/>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Preparation Meeting AWP 2025 | 09.10.2024 |</a:t>
            </a:r>
            <a:r>
              <a:rPr lang="en-GB" dirty="0" err="1">
                <a:solidFill>
                  <a:prstClr val="white"/>
                </a:solidFill>
              </a:rPr>
              <a:t>Garching</a:t>
            </a:r>
            <a:endParaRPr lang="en-GB" dirty="0">
              <a:solidFill>
                <a:prstClr val="white"/>
              </a:solidFill>
            </a:endParaRPr>
          </a:p>
        </p:txBody>
      </p:sp>
    </p:spTree>
    <p:extLst>
      <p:ext uri="{BB962C8B-B14F-4D97-AF65-F5344CB8AC3E}">
        <p14:creationId xmlns:p14="http://schemas.microsoft.com/office/powerpoint/2010/main" val="372574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5432E6-1DD8-A4C0-6529-F7B6020DD2F0}"/>
              </a:ext>
            </a:extLst>
          </p:cNvPr>
          <p:cNvSpPr>
            <a:spLocks noGrp="1"/>
          </p:cNvSpPr>
          <p:nvPr>
            <p:ph type="title"/>
          </p:nvPr>
        </p:nvSpPr>
        <p:spPr/>
        <p:txBody>
          <a:bodyPr/>
          <a:lstStyle/>
          <a:p>
            <a:r>
              <a:rPr lang="en-GB" dirty="0"/>
              <a:t>Restructuring of WPPWIE and Tasks related to B </a:t>
            </a:r>
          </a:p>
        </p:txBody>
      </p:sp>
      <p:sp>
        <p:nvSpPr>
          <p:cNvPr id="5" name="Foliennummernplatzhalter 4">
            <a:extLst>
              <a:ext uri="{FF2B5EF4-FFF2-40B4-BE49-F238E27FC236}">
                <a16:creationId xmlns:a16="http://schemas.microsoft.com/office/drawing/2014/main" id="{44A57F14-2044-0AB3-2D6A-5C84818B625A}"/>
              </a:ext>
            </a:extLst>
          </p:cNvPr>
          <p:cNvSpPr>
            <a:spLocks noGrp="1"/>
          </p:cNvSpPr>
          <p:nvPr>
            <p:ph type="sldNum" sz="quarter" idx="12"/>
          </p:nvPr>
        </p:nvSpPr>
        <p:spPr/>
        <p:txBody>
          <a:bodyPr/>
          <a:lstStyle/>
          <a:p>
            <a:fld id="{6A6D9FA1-99C7-4910-8E32-B85D378B0060}" type="slidenum">
              <a:rPr lang="en-GB" smtClean="0">
                <a:solidFill>
                  <a:prstClr val="white"/>
                </a:solidFill>
              </a:rPr>
              <a:pPr/>
              <a:t>56</a:t>
            </a:fld>
            <a:endParaRPr lang="en-GB" dirty="0">
              <a:solidFill>
                <a:prstClr val="white"/>
              </a:solidFill>
            </a:endParaRPr>
          </a:p>
        </p:txBody>
      </p:sp>
      <p:sp>
        <p:nvSpPr>
          <p:cNvPr id="6" name="Textfeld 5">
            <a:extLst>
              <a:ext uri="{FF2B5EF4-FFF2-40B4-BE49-F238E27FC236}">
                <a16:creationId xmlns:a16="http://schemas.microsoft.com/office/drawing/2014/main" id="{88695980-A92B-88F8-6E3D-B6209A29EC54}"/>
              </a:ext>
            </a:extLst>
          </p:cNvPr>
          <p:cNvSpPr txBox="1"/>
          <p:nvPr/>
        </p:nvSpPr>
        <p:spPr>
          <a:xfrm>
            <a:off x="356050" y="1473763"/>
            <a:ext cx="4182163" cy="969496"/>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algn="l">
              <a:lnSpc>
                <a:spcPct val="95000"/>
              </a:lnSpc>
            </a:pPr>
            <a:r>
              <a:rPr lang="en-US" sz="1500" dirty="0"/>
              <a:t>SP B: </a:t>
            </a:r>
          </a:p>
          <a:p>
            <a:pPr marL="285750" indent="-285750">
              <a:lnSpc>
                <a:spcPct val="95000"/>
              </a:lnSpc>
              <a:buFont typeface="Wingdings" panose="05000000000000000000" pitchFamily="2" charset="2"/>
              <a:buChar char="§"/>
            </a:pPr>
            <a:r>
              <a:rPr lang="en-US" sz="1500" dirty="0" err="1"/>
              <a:t>Characterisation</a:t>
            </a:r>
            <a:r>
              <a:rPr lang="en-US" sz="1500" dirty="0"/>
              <a:t> of B layers (techniques)</a:t>
            </a:r>
          </a:p>
          <a:p>
            <a:pPr marL="285750" indent="-285750">
              <a:lnSpc>
                <a:spcPct val="95000"/>
              </a:lnSpc>
              <a:buFont typeface="Wingdings" panose="05000000000000000000" pitchFamily="2" charset="2"/>
              <a:buChar char="§"/>
            </a:pPr>
            <a:r>
              <a:rPr lang="en-US" sz="1500" dirty="0"/>
              <a:t>Production of artificial B layers with D and/or O content and associated </a:t>
            </a:r>
            <a:r>
              <a:rPr lang="en-US" sz="1500" dirty="0" err="1"/>
              <a:t>characterisation</a:t>
            </a:r>
            <a:endParaRPr lang="en-US" sz="1500" dirty="0"/>
          </a:p>
        </p:txBody>
      </p:sp>
      <p:sp>
        <p:nvSpPr>
          <p:cNvPr id="7" name="Textfeld 6">
            <a:extLst>
              <a:ext uri="{FF2B5EF4-FFF2-40B4-BE49-F238E27FC236}">
                <a16:creationId xmlns:a16="http://schemas.microsoft.com/office/drawing/2014/main" id="{64464C27-D758-6F0C-F7AE-37621A71E6C2}"/>
              </a:ext>
            </a:extLst>
          </p:cNvPr>
          <p:cNvSpPr txBox="1"/>
          <p:nvPr/>
        </p:nvSpPr>
        <p:spPr>
          <a:xfrm>
            <a:off x="356051" y="2556499"/>
            <a:ext cx="4232014" cy="969496"/>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algn="l">
              <a:lnSpc>
                <a:spcPct val="95000"/>
              </a:lnSpc>
            </a:pPr>
            <a:r>
              <a:rPr lang="en-US" sz="1500" dirty="0"/>
              <a:t>SP C: </a:t>
            </a:r>
          </a:p>
          <a:p>
            <a:pPr marL="285750" indent="-285750" algn="l">
              <a:lnSpc>
                <a:spcPct val="95000"/>
              </a:lnSpc>
              <a:buFont typeface="Wingdings" panose="05000000000000000000" pitchFamily="2" charset="2"/>
              <a:buChar char="§"/>
            </a:pPr>
            <a:r>
              <a:rPr lang="en-US" sz="1500" dirty="0"/>
              <a:t>Fuel retention and release properties of B layers exposed to fuel species and build with fuel </a:t>
            </a:r>
          </a:p>
          <a:p>
            <a:pPr marL="285750" indent="-285750" algn="l">
              <a:lnSpc>
                <a:spcPct val="95000"/>
              </a:lnSpc>
              <a:buFont typeface="Wingdings" panose="05000000000000000000" pitchFamily="2" charset="2"/>
              <a:buChar char="§"/>
            </a:pPr>
            <a:r>
              <a:rPr lang="en-US" sz="1500" dirty="0"/>
              <a:t>Simulation related to fuel trapping and release</a:t>
            </a:r>
          </a:p>
        </p:txBody>
      </p:sp>
      <p:sp>
        <p:nvSpPr>
          <p:cNvPr id="8" name="Textfeld 7">
            <a:extLst>
              <a:ext uri="{FF2B5EF4-FFF2-40B4-BE49-F238E27FC236}">
                <a16:creationId xmlns:a16="http://schemas.microsoft.com/office/drawing/2014/main" id="{BCCD89C4-01F6-DBF4-DD77-CAA347793994}"/>
              </a:ext>
            </a:extLst>
          </p:cNvPr>
          <p:cNvSpPr txBox="1"/>
          <p:nvPr/>
        </p:nvSpPr>
        <p:spPr>
          <a:xfrm>
            <a:off x="356051" y="3636619"/>
            <a:ext cx="4232014" cy="1188787"/>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algn="l">
              <a:lnSpc>
                <a:spcPct val="95000"/>
              </a:lnSpc>
            </a:pPr>
            <a:r>
              <a:rPr lang="en-US" sz="1500" dirty="0"/>
              <a:t>SP D: </a:t>
            </a:r>
          </a:p>
          <a:p>
            <a:pPr marL="285750" indent="-285750" algn="l">
              <a:lnSpc>
                <a:spcPct val="95000"/>
              </a:lnSpc>
              <a:buFont typeface="Wingdings" panose="05000000000000000000" pitchFamily="2" charset="2"/>
              <a:buChar char="§"/>
            </a:pPr>
            <a:r>
              <a:rPr lang="en-US" sz="1500" dirty="0"/>
              <a:t>Modelling of toroidal devices w/wo boronization, W and B sources and migration</a:t>
            </a:r>
          </a:p>
          <a:p>
            <a:pPr marL="285750" indent="-285750" algn="l">
              <a:lnSpc>
                <a:spcPct val="95000"/>
              </a:lnSpc>
              <a:buFont typeface="Wingdings" panose="05000000000000000000" pitchFamily="2" charset="2"/>
              <a:buChar char="§"/>
            </a:pPr>
            <a:r>
              <a:rPr lang="en-US" sz="1500" dirty="0"/>
              <a:t>Global fuel retention simulations</a:t>
            </a:r>
          </a:p>
          <a:p>
            <a:pPr marL="285750" indent="-285750" algn="l">
              <a:lnSpc>
                <a:spcPct val="95000"/>
              </a:lnSpc>
              <a:buFont typeface="Wingdings" panose="05000000000000000000" pitchFamily="2" charset="2"/>
              <a:buChar char="§"/>
            </a:pPr>
            <a:r>
              <a:rPr lang="en-US" sz="1500" dirty="0"/>
              <a:t>Production of atomic and molecular data with B </a:t>
            </a:r>
          </a:p>
        </p:txBody>
      </p:sp>
      <p:sp>
        <p:nvSpPr>
          <p:cNvPr id="9" name="Textfeld 8">
            <a:extLst>
              <a:ext uri="{FF2B5EF4-FFF2-40B4-BE49-F238E27FC236}">
                <a16:creationId xmlns:a16="http://schemas.microsoft.com/office/drawing/2014/main" id="{9C852099-CCE2-15EB-D6AC-02D64291C1F1}"/>
              </a:ext>
            </a:extLst>
          </p:cNvPr>
          <p:cNvSpPr txBox="1"/>
          <p:nvPr/>
        </p:nvSpPr>
        <p:spPr>
          <a:xfrm>
            <a:off x="356051" y="4974646"/>
            <a:ext cx="4232014" cy="750205"/>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algn="l">
              <a:lnSpc>
                <a:spcPct val="95000"/>
              </a:lnSpc>
            </a:pPr>
            <a:r>
              <a:rPr lang="en-US" sz="1500" dirty="0"/>
              <a:t>SP X: </a:t>
            </a:r>
          </a:p>
          <a:p>
            <a:pPr marL="285750" indent="-285750" algn="l">
              <a:lnSpc>
                <a:spcPct val="95000"/>
              </a:lnSpc>
              <a:buFont typeface="Wingdings" panose="05000000000000000000" pitchFamily="2" charset="2"/>
              <a:buChar char="§"/>
            </a:pPr>
            <a:r>
              <a:rPr lang="en-US" sz="1500" dirty="0"/>
              <a:t>Qualification of LIBS on thin B-layers </a:t>
            </a:r>
          </a:p>
          <a:p>
            <a:pPr marL="285750" indent="-285750" algn="l">
              <a:lnSpc>
                <a:spcPct val="95000"/>
              </a:lnSpc>
              <a:buFont typeface="Wingdings" panose="05000000000000000000" pitchFamily="2" charset="2"/>
              <a:buChar char="§"/>
            </a:pPr>
            <a:r>
              <a:rPr lang="en-US" sz="1500" dirty="0"/>
              <a:t>Qualification of LID-QMS on B-layers with fuel</a:t>
            </a:r>
          </a:p>
        </p:txBody>
      </p:sp>
      <p:sp>
        <p:nvSpPr>
          <p:cNvPr id="10" name="Textfeld 9">
            <a:extLst>
              <a:ext uri="{FF2B5EF4-FFF2-40B4-BE49-F238E27FC236}">
                <a16:creationId xmlns:a16="http://schemas.microsoft.com/office/drawing/2014/main" id="{29ABAC03-AEED-3E34-C863-D19F58A9E77B}"/>
              </a:ext>
            </a:extLst>
          </p:cNvPr>
          <p:cNvSpPr txBox="1"/>
          <p:nvPr/>
        </p:nvSpPr>
        <p:spPr>
          <a:xfrm>
            <a:off x="5978373" y="3010363"/>
            <a:ext cx="5666066" cy="1188787"/>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algn="l">
              <a:lnSpc>
                <a:spcPct val="95000"/>
              </a:lnSpc>
            </a:pPr>
            <a:r>
              <a:rPr lang="en-US" sz="1500" dirty="0"/>
              <a:t>SP F2: </a:t>
            </a:r>
          </a:p>
          <a:p>
            <a:pPr marL="285750" indent="-285750">
              <a:lnSpc>
                <a:spcPct val="95000"/>
              </a:lnSpc>
              <a:buFont typeface="Wingdings" panose="05000000000000000000" pitchFamily="2" charset="2"/>
              <a:buChar char="§"/>
            </a:pPr>
            <a:r>
              <a:rPr lang="en-US" sz="1500" dirty="0"/>
              <a:t>Activities at TOMAS with test of ITER conditions and needs: ECWC, ICWC, GDC</a:t>
            </a:r>
          </a:p>
          <a:p>
            <a:pPr marL="285750" indent="-285750">
              <a:lnSpc>
                <a:spcPct val="95000"/>
              </a:lnSpc>
              <a:buFont typeface="Wingdings" panose="05000000000000000000" pitchFamily="2" charset="2"/>
              <a:buChar char="§"/>
            </a:pPr>
            <a:r>
              <a:rPr lang="en-US" sz="1500" dirty="0"/>
              <a:t>Cleaning activities of B-layers from lab or tokamaks in TOMAS</a:t>
            </a:r>
          </a:p>
          <a:p>
            <a:pPr marL="285750" indent="-285750">
              <a:lnSpc>
                <a:spcPct val="95000"/>
              </a:lnSpc>
              <a:buFont typeface="Wingdings" panose="05000000000000000000" pitchFamily="2" charset="2"/>
              <a:buChar char="§"/>
            </a:pPr>
            <a:r>
              <a:rPr lang="en-US" sz="1500" dirty="0"/>
              <a:t>Application of in-situ LID-QMS or LIBS in those systems</a:t>
            </a:r>
          </a:p>
        </p:txBody>
      </p:sp>
      <p:sp>
        <p:nvSpPr>
          <p:cNvPr id="11" name="Textfeld 10">
            <a:extLst>
              <a:ext uri="{FF2B5EF4-FFF2-40B4-BE49-F238E27FC236}">
                <a16:creationId xmlns:a16="http://schemas.microsoft.com/office/drawing/2014/main" id="{9440DE2F-A3C2-A4FA-960C-4CF335F62819}"/>
              </a:ext>
            </a:extLst>
          </p:cNvPr>
          <p:cNvSpPr txBox="1"/>
          <p:nvPr/>
        </p:nvSpPr>
        <p:spPr>
          <a:xfrm>
            <a:off x="5978373" y="4554899"/>
            <a:ext cx="5666066" cy="969496"/>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algn="l">
              <a:lnSpc>
                <a:spcPct val="95000"/>
              </a:lnSpc>
            </a:pPr>
            <a:r>
              <a:rPr lang="en-US" sz="1500" dirty="0"/>
              <a:t>SP F3: </a:t>
            </a:r>
          </a:p>
          <a:p>
            <a:pPr marL="285750" indent="-285750">
              <a:lnSpc>
                <a:spcPct val="95000"/>
              </a:lnSpc>
              <a:buFont typeface="Wingdings" panose="05000000000000000000" pitchFamily="2" charset="2"/>
              <a:buChar char="§"/>
            </a:pPr>
            <a:r>
              <a:rPr lang="en-US" sz="1500" dirty="0"/>
              <a:t>Laboratory experiments with B layers (PSI-2, MAGNUM, GYM) focus on B erosion, deposition, retention within capabilities</a:t>
            </a:r>
          </a:p>
          <a:p>
            <a:pPr marL="285750" indent="-285750">
              <a:lnSpc>
                <a:spcPct val="95000"/>
              </a:lnSpc>
              <a:buFont typeface="Wingdings" panose="05000000000000000000" pitchFamily="2" charset="2"/>
              <a:buChar char="§"/>
            </a:pPr>
            <a:r>
              <a:rPr lang="en-US" sz="1500" dirty="0"/>
              <a:t>Generic wall conditioning studies </a:t>
            </a:r>
          </a:p>
        </p:txBody>
      </p:sp>
      <p:sp>
        <p:nvSpPr>
          <p:cNvPr id="12" name="Textfeld 11">
            <a:extLst>
              <a:ext uri="{FF2B5EF4-FFF2-40B4-BE49-F238E27FC236}">
                <a16:creationId xmlns:a16="http://schemas.microsoft.com/office/drawing/2014/main" id="{7272BC25-B872-5EB9-32EB-A0CE5F07BFD3}"/>
              </a:ext>
            </a:extLst>
          </p:cNvPr>
          <p:cNvSpPr txBox="1"/>
          <p:nvPr/>
        </p:nvSpPr>
        <p:spPr>
          <a:xfrm>
            <a:off x="5978373" y="1473763"/>
            <a:ext cx="5666066" cy="1188787"/>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algn="l">
              <a:lnSpc>
                <a:spcPct val="95000"/>
              </a:lnSpc>
            </a:pPr>
            <a:r>
              <a:rPr lang="en-US" sz="1500" dirty="0"/>
              <a:t>SP F1: </a:t>
            </a:r>
          </a:p>
          <a:p>
            <a:pPr marL="285750" indent="-285750">
              <a:lnSpc>
                <a:spcPct val="95000"/>
              </a:lnSpc>
              <a:buFont typeface="Wingdings" panose="05000000000000000000" pitchFamily="2" charset="2"/>
              <a:buChar char="§"/>
            </a:pPr>
            <a:r>
              <a:rPr lang="en-US" sz="1500" dirty="0"/>
              <a:t>Coordination of activities related to wall conditioning and </a:t>
            </a:r>
            <a:r>
              <a:rPr lang="en-US" sz="1500" dirty="0" err="1"/>
              <a:t>boronisation</a:t>
            </a:r>
            <a:r>
              <a:rPr lang="en-US" sz="1500" dirty="0"/>
              <a:t> with strong  links to activities of machines in TE/W7-X</a:t>
            </a:r>
          </a:p>
          <a:p>
            <a:pPr marL="285750" indent="-285750">
              <a:lnSpc>
                <a:spcPct val="95000"/>
              </a:lnSpc>
              <a:buFont typeface="Wingdings" panose="05000000000000000000" pitchFamily="2" charset="2"/>
              <a:buChar char="§"/>
            </a:pPr>
            <a:r>
              <a:rPr lang="en-US" sz="1500" dirty="0"/>
              <a:t>Recapitulation of existing knowledge</a:t>
            </a:r>
          </a:p>
          <a:p>
            <a:pPr marL="285750" indent="-285750">
              <a:lnSpc>
                <a:spcPct val="95000"/>
              </a:lnSpc>
              <a:buFont typeface="Wingdings" panose="05000000000000000000" pitchFamily="2" charset="2"/>
              <a:buChar char="§"/>
            </a:pPr>
            <a:r>
              <a:rPr lang="en-US" sz="1500" dirty="0"/>
              <a:t>Benchmark in TE/W7-X experiments: manipulator / full device</a:t>
            </a:r>
          </a:p>
        </p:txBody>
      </p:sp>
      <p:sp>
        <p:nvSpPr>
          <p:cNvPr id="13" name="Textfeld 12">
            <a:extLst>
              <a:ext uri="{FF2B5EF4-FFF2-40B4-BE49-F238E27FC236}">
                <a16:creationId xmlns:a16="http://schemas.microsoft.com/office/drawing/2014/main" id="{18360715-6C64-7D00-0169-1C8698D61445}"/>
              </a:ext>
            </a:extLst>
          </p:cNvPr>
          <p:cNvSpPr txBox="1"/>
          <p:nvPr/>
        </p:nvSpPr>
        <p:spPr>
          <a:xfrm>
            <a:off x="1321807" y="760339"/>
            <a:ext cx="2400017" cy="523220"/>
          </a:xfrm>
          <a:prstGeom prst="rect">
            <a:avLst/>
          </a:prstGeom>
          <a:noFill/>
        </p:spPr>
        <p:txBody>
          <a:bodyPr wrap="none" rtlCol="0">
            <a:spAutoFit/>
          </a:bodyPr>
          <a:lstStyle/>
          <a:p>
            <a:pPr algn="ctr"/>
            <a:r>
              <a:rPr lang="en-GB" sz="1400" b="1" dirty="0">
                <a:solidFill>
                  <a:srgbClr val="FF0000"/>
                </a:solidFill>
                <a:latin typeface="Arial" panose="020B0604020202020204" pitchFamily="34" charset="0"/>
                <a:cs typeface="Arial" panose="020B0604020202020204" pitchFamily="34" charset="0"/>
              </a:rPr>
              <a:t>Existing subprojects with </a:t>
            </a:r>
          </a:p>
          <a:p>
            <a:pPr algn="ctr"/>
            <a:r>
              <a:rPr lang="en-GB" sz="1400" b="1" dirty="0">
                <a:solidFill>
                  <a:srgbClr val="FF0000"/>
                </a:solidFill>
                <a:latin typeface="Arial" panose="020B0604020202020204" pitchFamily="34" charset="0"/>
                <a:cs typeface="Arial" panose="020B0604020202020204" pitchFamily="34" charset="0"/>
              </a:rPr>
              <a:t>additional focus on boron</a:t>
            </a:r>
          </a:p>
        </p:txBody>
      </p:sp>
      <p:sp>
        <p:nvSpPr>
          <p:cNvPr id="14" name="Textfeld 13">
            <a:extLst>
              <a:ext uri="{FF2B5EF4-FFF2-40B4-BE49-F238E27FC236}">
                <a16:creationId xmlns:a16="http://schemas.microsoft.com/office/drawing/2014/main" id="{D1E37086-A8DE-9B9C-35DE-5A3FE5F9A828}"/>
              </a:ext>
            </a:extLst>
          </p:cNvPr>
          <p:cNvSpPr txBox="1"/>
          <p:nvPr/>
        </p:nvSpPr>
        <p:spPr>
          <a:xfrm>
            <a:off x="7227676" y="753154"/>
            <a:ext cx="2486579" cy="523220"/>
          </a:xfrm>
          <a:prstGeom prst="rect">
            <a:avLst/>
          </a:prstGeom>
          <a:noFill/>
        </p:spPr>
        <p:txBody>
          <a:bodyPr wrap="none" rtlCol="0">
            <a:spAutoFit/>
          </a:bodyPr>
          <a:lstStyle/>
          <a:p>
            <a:pPr algn="ctr"/>
            <a:r>
              <a:rPr lang="en-GB" sz="1400" b="1" dirty="0">
                <a:solidFill>
                  <a:srgbClr val="FF0000"/>
                </a:solidFill>
                <a:latin typeface="Arial" panose="020B0604020202020204" pitchFamily="34" charset="0"/>
                <a:cs typeface="Arial" panose="020B0604020202020204" pitchFamily="34" charset="0"/>
              </a:rPr>
              <a:t>New subproject F with </a:t>
            </a:r>
          </a:p>
          <a:p>
            <a:pPr algn="ctr"/>
            <a:r>
              <a:rPr lang="en-GB" sz="1400" b="1" dirty="0">
                <a:solidFill>
                  <a:srgbClr val="FF0000"/>
                </a:solidFill>
                <a:latin typeface="Arial" panose="020B0604020202020204" pitchFamily="34" charset="0"/>
                <a:cs typeface="Arial" panose="020B0604020202020204" pitchFamily="34" charset="0"/>
              </a:rPr>
              <a:t>focus on wall conditioning</a:t>
            </a:r>
          </a:p>
        </p:txBody>
      </p:sp>
      <p:sp>
        <p:nvSpPr>
          <p:cNvPr id="15" name="Textfeld 14">
            <a:extLst>
              <a:ext uri="{FF2B5EF4-FFF2-40B4-BE49-F238E27FC236}">
                <a16:creationId xmlns:a16="http://schemas.microsoft.com/office/drawing/2014/main" id="{A86E194B-9E58-4ADD-345D-8D52D71AF92C}"/>
              </a:ext>
            </a:extLst>
          </p:cNvPr>
          <p:cNvSpPr txBox="1"/>
          <p:nvPr/>
        </p:nvSpPr>
        <p:spPr>
          <a:xfrm>
            <a:off x="484715" y="5877760"/>
            <a:ext cx="3780202" cy="523220"/>
          </a:xfrm>
          <a:prstGeom prst="rect">
            <a:avLst/>
          </a:prstGeom>
          <a:noFill/>
        </p:spPr>
        <p:txBody>
          <a:bodyPr wrap="none" rtlCol="0">
            <a:spAutoFit/>
          </a:bodyPr>
          <a:lstStyle/>
          <a:p>
            <a:pPr algn="ctr"/>
            <a:r>
              <a:rPr lang="en-GB" sz="1400" b="1" dirty="0">
                <a:solidFill>
                  <a:srgbClr val="FF0000"/>
                </a:solidFill>
                <a:latin typeface="Arial" panose="020B0604020202020204" pitchFamily="34" charset="0"/>
                <a:cs typeface="Arial" panose="020B0604020202020204" pitchFamily="34" charset="0"/>
              </a:rPr>
              <a:t>Existing teams, good existing knowledge,</a:t>
            </a:r>
          </a:p>
          <a:p>
            <a:pPr algn="ctr"/>
            <a:r>
              <a:rPr lang="en-GB" sz="1400" b="1" dirty="0">
                <a:solidFill>
                  <a:srgbClr val="FF0000"/>
                </a:solidFill>
                <a:latin typeface="Arial" panose="020B0604020202020204" pitchFamily="34" charset="0"/>
                <a:cs typeface="Arial" panose="020B0604020202020204" pitchFamily="34" charset="0"/>
              </a:rPr>
              <a:t>well progressing</a:t>
            </a:r>
          </a:p>
        </p:txBody>
      </p:sp>
      <p:sp>
        <p:nvSpPr>
          <p:cNvPr id="16" name="Textfeld 15">
            <a:extLst>
              <a:ext uri="{FF2B5EF4-FFF2-40B4-BE49-F238E27FC236}">
                <a16:creationId xmlns:a16="http://schemas.microsoft.com/office/drawing/2014/main" id="{3CB76831-B51E-846F-1B66-DDEF14F91DE4}"/>
              </a:ext>
            </a:extLst>
          </p:cNvPr>
          <p:cNvSpPr txBox="1"/>
          <p:nvPr/>
        </p:nvSpPr>
        <p:spPr>
          <a:xfrm>
            <a:off x="6014818" y="5715920"/>
            <a:ext cx="5593198" cy="738664"/>
          </a:xfrm>
          <a:prstGeom prst="rect">
            <a:avLst/>
          </a:prstGeom>
          <a:noFill/>
        </p:spPr>
        <p:txBody>
          <a:bodyPr wrap="none" rtlCol="0">
            <a:spAutoFit/>
          </a:bodyPr>
          <a:lstStyle/>
          <a:p>
            <a:pPr algn="ctr"/>
            <a:r>
              <a:rPr lang="en-GB" sz="1400" b="1" dirty="0">
                <a:solidFill>
                  <a:srgbClr val="FF0000"/>
                </a:solidFill>
                <a:latin typeface="Arial" panose="020B0604020202020204" pitchFamily="34" charset="0"/>
                <a:cs typeface="Arial" panose="020B0604020202020204" pitchFamily="34" charset="0"/>
              </a:rPr>
              <a:t>F1 challenging as experts are „machine experts“ and „no time“</a:t>
            </a:r>
          </a:p>
          <a:p>
            <a:pPr algn="ctr"/>
            <a:r>
              <a:rPr lang="en-GB" sz="1400" b="1" dirty="0">
                <a:solidFill>
                  <a:srgbClr val="FF0000"/>
                </a:solidFill>
                <a:latin typeface="Arial" panose="020B0604020202020204" pitchFamily="34" charset="0"/>
                <a:cs typeface="Arial" panose="020B0604020202020204" pitchFamily="34" charset="0"/>
              </a:rPr>
              <a:t>F2 challenging if „infrastructure“ needs to be implemented </a:t>
            </a:r>
          </a:p>
          <a:p>
            <a:pPr algn="ctr"/>
            <a:r>
              <a:rPr lang="en-GB" sz="1400" b="1" dirty="0">
                <a:solidFill>
                  <a:srgbClr val="FF0000"/>
                </a:solidFill>
                <a:latin typeface="Arial" panose="020B0604020202020204" pitchFamily="34" charset="0"/>
                <a:cs typeface="Arial" panose="020B0604020202020204" pitchFamily="34" charset="0"/>
              </a:rPr>
              <a:t>Still open issues and human resources required!</a:t>
            </a:r>
          </a:p>
        </p:txBody>
      </p:sp>
      <p:sp>
        <p:nvSpPr>
          <p:cNvPr id="17" name="Textfeld 16">
            <a:extLst>
              <a:ext uri="{FF2B5EF4-FFF2-40B4-BE49-F238E27FC236}">
                <a16:creationId xmlns:a16="http://schemas.microsoft.com/office/drawing/2014/main" id="{A1C9B60B-6726-0F8C-10A3-ACDD0FC65F3A}"/>
              </a:ext>
            </a:extLst>
          </p:cNvPr>
          <p:cNvSpPr txBox="1"/>
          <p:nvPr/>
        </p:nvSpPr>
        <p:spPr>
          <a:xfrm>
            <a:off x="4007176" y="2176057"/>
            <a:ext cx="1048685" cy="246221"/>
          </a:xfrm>
          <a:prstGeom prst="rect">
            <a:avLst/>
          </a:prstGeom>
          <a:noFill/>
        </p:spPr>
        <p:txBody>
          <a:bodyPr wrap="none" rtlCol="0">
            <a:spAutoFit/>
          </a:bodyPr>
          <a:lstStyle/>
          <a:p>
            <a:pPr algn="l"/>
            <a:r>
              <a:rPr lang="de-DE" sz="1000" dirty="0">
                <a:latin typeface="Arial" panose="020B0604020202020204" pitchFamily="34" charset="0"/>
                <a:cs typeface="Arial" panose="020B0604020202020204" pitchFamily="34" charset="0"/>
              </a:rPr>
              <a:t>A. Hakola et al.</a:t>
            </a:r>
          </a:p>
        </p:txBody>
      </p:sp>
      <p:sp>
        <p:nvSpPr>
          <p:cNvPr id="18" name="Textfeld 17">
            <a:extLst>
              <a:ext uri="{FF2B5EF4-FFF2-40B4-BE49-F238E27FC236}">
                <a16:creationId xmlns:a16="http://schemas.microsoft.com/office/drawing/2014/main" id="{4538DC90-FA43-C68E-FD98-60A98158258D}"/>
              </a:ext>
            </a:extLst>
          </p:cNvPr>
          <p:cNvSpPr txBox="1"/>
          <p:nvPr/>
        </p:nvSpPr>
        <p:spPr>
          <a:xfrm>
            <a:off x="10908333" y="3525974"/>
            <a:ext cx="1098378" cy="246221"/>
          </a:xfrm>
          <a:prstGeom prst="rect">
            <a:avLst/>
          </a:prstGeom>
          <a:noFill/>
        </p:spPr>
        <p:txBody>
          <a:bodyPr wrap="none" rtlCol="0">
            <a:spAutoFit/>
          </a:bodyPr>
          <a:lstStyle/>
          <a:p>
            <a:pPr algn="l"/>
            <a:r>
              <a:rPr lang="de-DE" sz="1000" dirty="0">
                <a:latin typeface="Arial" panose="020B0604020202020204" pitchFamily="34" charset="0"/>
                <a:cs typeface="Arial" panose="020B0604020202020204" pitchFamily="34" charset="0"/>
              </a:rPr>
              <a:t>A. </a:t>
            </a:r>
            <a:r>
              <a:rPr lang="de-DE" sz="1000" dirty="0" err="1">
                <a:latin typeface="Arial" panose="020B0604020202020204" pitchFamily="34" charset="0"/>
                <a:cs typeface="Arial" panose="020B0604020202020204" pitchFamily="34" charset="0"/>
              </a:rPr>
              <a:t>Goriaev</a:t>
            </a:r>
            <a:r>
              <a:rPr lang="de-DE" sz="1000" dirty="0">
                <a:latin typeface="Arial" panose="020B0604020202020204" pitchFamily="34" charset="0"/>
                <a:cs typeface="Arial" panose="020B0604020202020204" pitchFamily="34" charset="0"/>
              </a:rPr>
              <a:t> et al.</a:t>
            </a:r>
          </a:p>
        </p:txBody>
      </p:sp>
      <p:sp>
        <p:nvSpPr>
          <p:cNvPr id="19" name="Textfeld 18">
            <a:extLst>
              <a:ext uri="{FF2B5EF4-FFF2-40B4-BE49-F238E27FC236}">
                <a16:creationId xmlns:a16="http://schemas.microsoft.com/office/drawing/2014/main" id="{337FA7D6-9922-A0EB-35AB-A174760D6114}"/>
              </a:ext>
            </a:extLst>
          </p:cNvPr>
          <p:cNvSpPr txBox="1"/>
          <p:nvPr/>
        </p:nvSpPr>
        <p:spPr>
          <a:xfrm>
            <a:off x="3816259" y="3413995"/>
            <a:ext cx="1141659" cy="246221"/>
          </a:xfrm>
          <a:prstGeom prst="rect">
            <a:avLst/>
          </a:prstGeom>
          <a:noFill/>
        </p:spPr>
        <p:txBody>
          <a:bodyPr wrap="none" rtlCol="0">
            <a:spAutoFit/>
          </a:bodyPr>
          <a:lstStyle/>
          <a:p>
            <a:pPr algn="l"/>
            <a:r>
              <a:rPr lang="de-DE" sz="1000" dirty="0">
                <a:latin typeface="Arial" panose="020B0604020202020204" pitchFamily="34" charset="0"/>
                <a:cs typeface="Arial" panose="020B0604020202020204" pitchFamily="34" charset="0"/>
              </a:rPr>
              <a:t>D. Matveev et al.</a:t>
            </a:r>
          </a:p>
        </p:txBody>
      </p:sp>
      <p:sp>
        <p:nvSpPr>
          <p:cNvPr id="20" name="Textfeld 19">
            <a:extLst>
              <a:ext uri="{FF2B5EF4-FFF2-40B4-BE49-F238E27FC236}">
                <a16:creationId xmlns:a16="http://schemas.microsoft.com/office/drawing/2014/main" id="{2E3E7C25-0ACD-EE32-97E4-D1EA64A91B88}"/>
              </a:ext>
            </a:extLst>
          </p:cNvPr>
          <p:cNvSpPr txBox="1"/>
          <p:nvPr/>
        </p:nvSpPr>
        <p:spPr>
          <a:xfrm>
            <a:off x="10908333" y="5205657"/>
            <a:ext cx="1098378" cy="246221"/>
          </a:xfrm>
          <a:prstGeom prst="rect">
            <a:avLst/>
          </a:prstGeom>
          <a:noFill/>
        </p:spPr>
        <p:txBody>
          <a:bodyPr wrap="none" rtlCol="0">
            <a:spAutoFit/>
          </a:bodyPr>
          <a:lstStyle/>
          <a:p>
            <a:pPr algn="l"/>
            <a:r>
              <a:rPr lang="de-DE" sz="1000" dirty="0">
                <a:latin typeface="Arial" panose="020B0604020202020204" pitchFamily="34" charset="0"/>
                <a:cs typeface="Arial" panose="020B0604020202020204" pitchFamily="34" charset="0"/>
              </a:rPr>
              <a:t>A. </a:t>
            </a:r>
            <a:r>
              <a:rPr lang="de-DE" sz="1000" dirty="0" err="1">
                <a:latin typeface="Arial" panose="020B0604020202020204" pitchFamily="34" charset="0"/>
                <a:cs typeface="Arial" panose="020B0604020202020204" pitchFamily="34" charset="0"/>
              </a:rPr>
              <a:t>Goriaev</a:t>
            </a:r>
            <a:r>
              <a:rPr lang="de-DE" sz="1000" dirty="0">
                <a:latin typeface="Arial" panose="020B0604020202020204" pitchFamily="34" charset="0"/>
                <a:cs typeface="Arial" panose="020B0604020202020204" pitchFamily="34" charset="0"/>
              </a:rPr>
              <a:t> et al.</a:t>
            </a:r>
          </a:p>
        </p:txBody>
      </p:sp>
      <p:sp>
        <p:nvSpPr>
          <p:cNvPr id="3" name="Fußzeilenplatzhalter 3">
            <a:extLst>
              <a:ext uri="{FF2B5EF4-FFF2-40B4-BE49-F238E27FC236}">
                <a16:creationId xmlns:a16="http://schemas.microsoft.com/office/drawing/2014/main" id="{A6C04A6B-DB94-20C9-BE81-4972B9B4307B}"/>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Preparation Meeting AWP 2025 | 09.10.2024 |</a:t>
            </a:r>
            <a:r>
              <a:rPr lang="en-GB" dirty="0" err="1">
                <a:solidFill>
                  <a:prstClr val="white"/>
                </a:solidFill>
              </a:rPr>
              <a:t>Garching</a:t>
            </a:r>
            <a:endParaRPr lang="en-GB" dirty="0">
              <a:solidFill>
                <a:prstClr val="white"/>
              </a:solidFill>
            </a:endParaRPr>
          </a:p>
        </p:txBody>
      </p:sp>
    </p:spTree>
    <p:extLst>
      <p:ext uri="{BB962C8B-B14F-4D97-AF65-F5344CB8AC3E}">
        <p14:creationId xmlns:p14="http://schemas.microsoft.com/office/powerpoint/2010/main" val="426837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p:bldP spid="15" grpId="0"/>
      <p:bldP spid="16" grpId="0"/>
      <p:bldP spid="17" grpId="0"/>
      <p:bldP spid="18" grpId="0"/>
      <p:bldP spid="19" grpId="0"/>
      <p:bldP spid="2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C6D3E9FB-EAC5-D457-1947-BD8675D44F9E}"/>
              </a:ext>
            </a:extLst>
          </p:cNvPr>
          <p:cNvPicPr>
            <a:picLocks noChangeAspect="1"/>
          </p:cNvPicPr>
          <p:nvPr/>
        </p:nvPicPr>
        <p:blipFill>
          <a:blip r:embed="rId2"/>
          <a:stretch>
            <a:fillRect/>
          </a:stretch>
        </p:blipFill>
        <p:spPr>
          <a:xfrm>
            <a:off x="512772" y="1816373"/>
            <a:ext cx="3925632" cy="3495759"/>
          </a:xfrm>
          <a:prstGeom prst="rect">
            <a:avLst/>
          </a:prstGeom>
        </p:spPr>
      </p:pic>
      <p:sp>
        <p:nvSpPr>
          <p:cNvPr id="2" name="Titel 1">
            <a:extLst>
              <a:ext uri="{FF2B5EF4-FFF2-40B4-BE49-F238E27FC236}">
                <a16:creationId xmlns:a16="http://schemas.microsoft.com/office/drawing/2014/main" id="{005432E6-1DD8-A4C0-6529-F7B6020DD2F0}"/>
              </a:ext>
            </a:extLst>
          </p:cNvPr>
          <p:cNvSpPr>
            <a:spLocks noGrp="1"/>
          </p:cNvSpPr>
          <p:nvPr>
            <p:ph type="title"/>
          </p:nvPr>
        </p:nvSpPr>
        <p:spPr/>
        <p:txBody>
          <a:bodyPr/>
          <a:lstStyle/>
          <a:p>
            <a:r>
              <a:rPr lang="en-GB" dirty="0"/>
              <a:t>Examples: Analysis of anodes for </a:t>
            </a:r>
            <a:r>
              <a:rPr lang="en-GB" dirty="0" err="1"/>
              <a:t>boronisation</a:t>
            </a:r>
            <a:r>
              <a:rPr lang="en-GB" dirty="0"/>
              <a:t> in W7-X</a:t>
            </a:r>
          </a:p>
        </p:txBody>
      </p:sp>
      <p:sp>
        <p:nvSpPr>
          <p:cNvPr id="5" name="Foliennummernplatzhalter 4">
            <a:extLst>
              <a:ext uri="{FF2B5EF4-FFF2-40B4-BE49-F238E27FC236}">
                <a16:creationId xmlns:a16="http://schemas.microsoft.com/office/drawing/2014/main" id="{44A57F14-2044-0AB3-2D6A-5C84818B625A}"/>
              </a:ext>
            </a:extLst>
          </p:cNvPr>
          <p:cNvSpPr>
            <a:spLocks noGrp="1"/>
          </p:cNvSpPr>
          <p:nvPr>
            <p:ph type="sldNum" sz="quarter" idx="12"/>
          </p:nvPr>
        </p:nvSpPr>
        <p:spPr/>
        <p:txBody>
          <a:bodyPr/>
          <a:lstStyle/>
          <a:p>
            <a:fld id="{6A6D9FA1-99C7-4910-8E32-B85D378B0060}" type="slidenum">
              <a:rPr lang="en-GB" smtClean="0">
                <a:solidFill>
                  <a:prstClr val="white"/>
                </a:solidFill>
              </a:rPr>
              <a:pPr/>
              <a:t>57</a:t>
            </a:fld>
            <a:endParaRPr lang="en-GB" dirty="0">
              <a:solidFill>
                <a:prstClr val="white"/>
              </a:solidFill>
            </a:endParaRPr>
          </a:p>
        </p:txBody>
      </p:sp>
      <p:sp>
        <p:nvSpPr>
          <p:cNvPr id="3" name="Textfeld 2">
            <a:extLst>
              <a:ext uri="{FF2B5EF4-FFF2-40B4-BE49-F238E27FC236}">
                <a16:creationId xmlns:a16="http://schemas.microsoft.com/office/drawing/2014/main" id="{D0B9798E-DA14-310E-87DE-1C8857D1C572}"/>
              </a:ext>
            </a:extLst>
          </p:cNvPr>
          <p:cNvSpPr txBox="1"/>
          <p:nvPr/>
        </p:nvSpPr>
        <p:spPr>
          <a:xfrm>
            <a:off x="360040" y="794033"/>
            <a:ext cx="4182163" cy="969496"/>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algn="l">
              <a:lnSpc>
                <a:spcPct val="95000"/>
              </a:lnSpc>
            </a:pPr>
            <a:r>
              <a:rPr lang="en-US" sz="1500" dirty="0"/>
              <a:t>SP B: </a:t>
            </a:r>
          </a:p>
          <a:p>
            <a:pPr marL="285750" indent="-285750">
              <a:lnSpc>
                <a:spcPct val="95000"/>
              </a:lnSpc>
              <a:buFont typeface="Wingdings" panose="05000000000000000000" pitchFamily="2" charset="2"/>
              <a:buChar char="§"/>
            </a:pPr>
            <a:r>
              <a:rPr lang="en-US" sz="1500" dirty="0" err="1">
                <a:solidFill>
                  <a:srgbClr val="FF0000"/>
                </a:solidFill>
              </a:rPr>
              <a:t>Characterisation</a:t>
            </a:r>
            <a:r>
              <a:rPr lang="en-US" sz="1500" dirty="0">
                <a:solidFill>
                  <a:srgbClr val="FF0000"/>
                </a:solidFill>
              </a:rPr>
              <a:t> of B layers (techniques)</a:t>
            </a:r>
          </a:p>
          <a:p>
            <a:pPr marL="285750" indent="-285750">
              <a:lnSpc>
                <a:spcPct val="95000"/>
              </a:lnSpc>
              <a:buFont typeface="Wingdings" panose="05000000000000000000" pitchFamily="2" charset="2"/>
              <a:buChar char="§"/>
            </a:pPr>
            <a:r>
              <a:rPr lang="en-US" sz="1500" dirty="0"/>
              <a:t>Production of artificial B layers with D and/or O content and associated </a:t>
            </a:r>
            <a:r>
              <a:rPr lang="en-US" sz="1500" dirty="0" err="1"/>
              <a:t>characterisation</a:t>
            </a:r>
            <a:endParaRPr lang="en-US" sz="1500" dirty="0"/>
          </a:p>
        </p:txBody>
      </p:sp>
      <p:sp>
        <p:nvSpPr>
          <p:cNvPr id="7" name="Textfeld 6">
            <a:extLst>
              <a:ext uri="{FF2B5EF4-FFF2-40B4-BE49-F238E27FC236}">
                <a16:creationId xmlns:a16="http://schemas.microsoft.com/office/drawing/2014/main" id="{40E8B244-1147-04AC-DF1C-41EB0D39B253}"/>
              </a:ext>
            </a:extLst>
          </p:cNvPr>
          <p:cNvSpPr txBox="1"/>
          <p:nvPr/>
        </p:nvSpPr>
        <p:spPr>
          <a:xfrm>
            <a:off x="77295" y="5507253"/>
            <a:ext cx="4284312" cy="969496"/>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marL="285750" indent="-285750" algn="l">
              <a:lnSpc>
                <a:spcPct val="95000"/>
              </a:lnSpc>
              <a:buFont typeface="Wingdings" panose="05000000000000000000" pitchFamily="2" charset="2"/>
              <a:buChar char="§"/>
            </a:pPr>
            <a:r>
              <a:rPr lang="en-US" sz="1500" dirty="0"/>
              <a:t>4 anodes for </a:t>
            </a:r>
            <a:r>
              <a:rPr lang="en-US" sz="1500" dirty="0" err="1"/>
              <a:t>boronisation</a:t>
            </a:r>
            <a:r>
              <a:rPr lang="en-US" sz="1500" dirty="0"/>
              <a:t> used in W7-X </a:t>
            </a:r>
            <a:r>
              <a:rPr lang="en-US" sz="1500" dirty="0" err="1"/>
              <a:t>analysed</a:t>
            </a:r>
            <a:endParaRPr lang="en-US" sz="1500" dirty="0"/>
          </a:p>
          <a:p>
            <a:pPr marL="285750" indent="-285750" algn="l">
              <a:lnSpc>
                <a:spcPct val="95000"/>
              </a:lnSpc>
              <a:buFont typeface="Wingdings" panose="05000000000000000000" pitchFamily="2" charset="2"/>
              <a:buChar char="§"/>
            </a:pPr>
            <a:r>
              <a:rPr lang="en-US" sz="1500" dirty="0"/>
              <a:t>Toroidal asymmetry: Local B thickness 2µm</a:t>
            </a:r>
          </a:p>
          <a:p>
            <a:pPr marL="285750" indent="-285750" algn="l">
              <a:lnSpc>
                <a:spcPct val="95000"/>
              </a:lnSpc>
              <a:buFont typeface="Wingdings" panose="05000000000000000000" pitchFamily="2" charset="2"/>
              <a:buChar char="§"/>
            </a:pPr>
            <a:r>
              <a:rPr lang="en-US" sz="1500" dirty="0"/>
              <a:t>Global B deposits on FW: &lt;30nm (campaign)</a:t>
            </a:r>
          </a:p>
          <a:p>
            <a:pPr marL="285750" indent="-285750" algn="l">
              <a:lnSpc>
                <a:spcPct val="95000"/>
              </a:lnSpc>
              <a:buFont typeface="Wingdings" panose="05000000000000000000" pitchFamily="2" charset="2"/>
              <a:buChar char="§"/>
            </a:pPr>
            <a:r>
              <a:rPr lang="en-US" sz="1500" dirty="0"/>
              <a:t>Local B deposits in divertor: µm (campaign)</a:t>
            </a:r>
          </a:p>
        </p:txBody>
      </p:sp>
      <p:sp>
        <p:nvSpPr>
          <p:cNvPr id="8" name="Textfeld 7">
            <a:extLst>
              <a:ext uri="{FF2B5EF4-FFF2-40B4-BE49-F238E27FC236}">
                <a16:creationId xmlns:a16="http://schemas.microsoft.com/office/drawing/2014/main" id="{9A944834-3F1F-3112-23CB-35A597BBEFCD}"/>
              </a:ext>
            </a:extLst>
          </p:cNvPr>
          <p:cNvSpPr txBox="1"/>
          <p:nvPr/>
        </p:nvSpPr>
        <p:spPr>
          <a:xfrm>
            <a:off x="3874890" y="5992001"/>
            <a:ext cx="998991" cy="400110"/>
          </a:xfrm>
          <a:prstGeom prst="rect">
            <a:avLst/>
          </a:prstGeom>
          <a:noFill/>
        </p:spPr>
        <p:txBody>
          <a:bodyPr wrap="none" rtlCol="0">
            <a:spAutoFit/>
          </a:bodyPr>
          <a:lstStyle/>
          <a:p>
            <a:pPr algn="l"/>
            <a:r>
              <a:rPr lang="de-DE" sz="1000" b="1" dirty="0"/>
              <a:t>M. Mayer et al.</a:t>
            </a:r>
          </a:p>
          <a:p>
            <a:pPr algn="l"/>
            <a:r>
              <a:rPr lang="de-DE" sz="1000" b="1" dirty="0"/>
              <a:t>D. Zhao et al.</a:t>
            </a:r>
          </a:p>
        </p:txBody>
      </p:sp>
      <p:sp>
        <p:nvSpPr>
          <p:cNvPr id="10" name="Textfeld 9">
            <a:extLst>
              <a:ext uri="{FF2B5EF4-FFF2-40B4-BE49-F238E27FC236}">
                <a16:creationId xmlns:a16="http://schemas.microsoft.com/office/drawing/2014/main" id="{FABB7A86-CBE7-00B1-8BBB-CCE454DA90B4}"/>
              </a:ext>
            </a:extLst>
          </p:cNvPr>
          <p:cNvSpPr txBox="1"/>
          <p:nvPr/>
        </p:nvSpPr>
        <p:spPr>
          <a:xfrm>
            <a:off x="1667353" y="5092176"/>
            <a:ext cx="808235" cy="246221"/>
          </a:xfrm>
          <a:prstGeom prst="rect">
            <a:avLst/>
          </a:prstGeom>
          <a:noFill/>
        </p:spPr>
        <p:txBody>
          <a:bodyPr wrap="none" rtlCol="0">
            <a:spAutoFit/>
          </a:bodyPr>
          <a:lstStyle/>
          <a:p>
            <a:pPr algn="l"/>
            <a:r>
              <a:rPr lang="de-DE" sz="1000" b="1" dirty="0"/>
              <a:t>H. Wu et al.</a:t>
            </a:r>
          </a:p>
        </p:txBody>
      </p:sp>
      <p:sp>
        <p:nvSpPr>
          <p:cNvPr id="11" name="文本框 16">
            <a:extLst>
              <a:ext uri="{FF2B5EF4-FFF2-40B4-BE49-F238E27FC236}">
                <a16:creationId xmlns:a16="http://schemas.microsoft.com/office/drawing/2014/main" id="{A03BBDD4-1F10-6CEF-D2DC-9614F3678311}"/>
              </a:ext>
            </a:extLst>
          </p:cNvPr>
          <p:cNvSpPr txBox="1"/>
          <p:nvPr/>
        </p:nvSpPr>
        <p:spPr>
          <a:xfrm>
            <a:off x="825624" y="2210619"/>
            <a:ext cx="2593669" cy="246221"/>
          </a:xfrm>
          <a:prstGeom prst="rect">
            <a:avLst/>
          </a:prstGeom>
          <a:noFill/>
        </p:spPr>
        <p:txBody>
          <a:bodyPr wrap="square">
            <a:spAutoFit/>
          </a:bodyPr>
          <a:lstStyle/>
          <a:p>
            <a:r>
              <a:rPr lang="en-US" altLang="zh-CN" sz="1000" b="1" dirty="0">
                <a:solidFill>
                  <a:schemeClr val="bg1">
                    <a:lumMod val="95000"/>
                  </a:schemeClr>
                </a:solidFill>
              </a:rPr>
              <a:t>Anode-DCB10</a:t>
            </a:r>
            <a:endParaRPr lang="zh-CN" altLang="en-US" sz="1000" dirty="0">
              <a:solidFill>
                <a:schemeClr val="bg1">
                  <a:lumMod val="95000"/>
                </a:schemeClr>
              </a:solidFill>
            </a:endParaRPr>
          </a:p>
        </p:txBody>
      </p:sp>
      <p:sp>
        <p:nvSpPr>
          <p:cNvPr id="12" name="文本框 21">
            <a:extLst>
              <a:ext uri="{FF2B5EF4-FFF2-40B4-BE49-F238E27FC236}">
                <a16:creationId xmlns:a16="http://schemas.microsoft.com/office/drawing/2014/main" id="{FA0FBF84-EF90-66CC-B241-E6E4BE68A0EF}"/>
              </a:ext>
            </a:extLst>
          </p:cNvPr>
          <p:cNvSpPr txBox="1"/>
          <p:nvPr/>
        </p:nvSpPr>
        <p:spPr>
          <a:xfrm>
            <a:off x="825623" y="3716340"/>
            <a:ext cx="2593669" cy="246221"/>
          </a:xfrm>
          <a:prstGeom prst="rect">
            <a:avLst/>
          </a:prstGeom>
          <a:noFill/>
        </p:spPr>
        <p:txBody>
          <a:bodyPr wrap="square">
            <a:spAutoFit/>
          </a:bodyPr>
          <a:lstStyle/>
          <a:p>
            <a:r>
              <a:rPr lang="en-US" altLang="zh-CN" sz="1000" b="1" dirty="0">
                <a:solidFill>
                  <a:schemeClr val="bg1">
                    <a:lumMod val="95000"/>
                  </a:schemeClr>
                </a:solidFill>
              </a:rPr>
              <a:t>Anode-DCB30</a:t>
            </a:r>
            <a:endParaRPr lang="zh-CN" altLang="en-US" sz="1000" dirty="0">
              <a:solidFill>
                <a:schemeClr val="bg1">
                  <a:lumMod val="95000"/>
                </a:schemeClr>
              </a:solidFill>
            </a:endParaRPr>
          </a:p>
        </p:txBody>
      </p:sp>
      <p:pic>
        <p:nvPicPr>
          <p:cNvPr id="29" name="Grafik 28">
            <a:extLst>
              <a:ext uri="{FF2B5EF4-FFF2-40B4-BE49-F238E27FC236}">
                <a16:creationId xmlns:a16="http://schemas.microsoft.com/office/drawing/2014/main" id="{12DC71C0-69B6-7D57-30EE-B699178D0989}"/>
              </a:ext>
            </a:extLst>
          </p:cNvPr>
          <p:cNvPicPr>
            <a:picLocks noChangeAspect="1"/>
          </p:cNvPicPr>
          <p:nvPr/>
        </p:nvPicPr>
        <p:blipFill>
          <a:blip r:embed="rId3"/>
          <a:stretch>
            <a:fillRect/>
          </a:stretch>
        </p:blipFill>
        <p:spPr>
          <a:xfrm>
            <a:off x="5935586" y="2137960"/>
            <a:ext cx="5824692" cy="2582080"/>
          </a:xfrm>
          <a:prstGeom prst="rect">
            <a:avLst/>
          </a:prstGeom>
        </p:spPr>
      </p:pic>
      <p:sp>
        <p:nvSpPr>
          <p:cNvPr id="30" name="Textfeld 29">
            <a:extLst>
              <a:ext uri="{FF2B5EF4-FFF2-40B4-BE49-F238E27FC236}">
                <a16:creationId xmlns:a16="http://schemas.microsoft.com/office/drawing/2014/main" id="{84B180F3-C5F0-ACBD-6786-EAC15DB2A819}"/>
              </a:ext>
            </a:extLst>
          </p:cNvPr>
          <p:cNvSpPr txBox="1"/>
          <p:nvPr/>
        </p:nvSpPr>
        <p:spPr>
          <a:xfrm>
            <a:off x="8504729" y="4183582"/>
            <a:ext cx="652743" cy="246221"/>
          </a:xfrm>
          <a:prstGeom prst="rect">
            <a:avLst/>
          </a:prstGeom>
          <a:noFill/>
        </p:spPr>
        <p:txBody>
          <a:bodyPr wrap="none" rtlCol="0">
            <a:spAutoFit/>
          </a:bodyPr>
          <a:lstStyle/>
          <a:p>
            <a:pPr algn="l"/>
            <a:r>
              <a:rPr lang="de-DE" sz="1000" b="1" dirty="0"/>
              <a:t>Graphite</a:t>
            </a:r>
          </a:p>
        </p:txBody>
      </p:sp>
      <p:sp>
        <p:nvSpPr>
          <p:cNvPr id="31" name="Textfeld 30">
            <a:extLst>
              <a:ext uri="{FF2B5EF4-FFF2-40B4-BE49-F238E27FC236}">
                <a16:creationId xmlns:a16="http://schemas.microsoft.com/office/drawing/2014/main" id="{F6B26E3F-0D19-BA27-66CF-D41E630D5E00}"/>
              </a:ext>
            </a:extLst>
          </p:cNvPr>
          <p:cNvSpPr txBox="1"/>
          <p:nvPr/>
        </p:nvSpPr>
        <p:spPr>
          <a:xfrm>
            <a:off x="10299812" y="2863231"/>
            <a:ext cx="508473" cy="400110"/>
          </a:xfrm>
          <a:prstGeom prst="rect">
            <a:avLst/>
          </a:prstGeom>
          <a:noFill/>
        </p:spPr>
        <p:txBody>
          <a:bodyPr wrap="none" rtlCol="0">
            <a:spAutoFit/>
          </a:bodyPr>
          <a:lstStyle/>
          <a:p>
            <a:pPr algn="l"/>
            <a:r>
              <a:rPr lang="de-DE" sz="1000" b="1" dirty="0" err="1"/>
              <a:t>Boron</a:t>
            </a:r>
            <a:endParaRPr lang="de-DE" sz="1000" b="1" dirty="0"/>
          </a:p>
          <a:p>
            <a:pPr algn="l"/>
            <a:r>
              <a:rPr lang="de-DE" sz="1000" b="1" dirty="0" err="1"/>
              <a:t>layers</a:t>
            </a:r>
            <a:endParaRPr lang="de-DE" sz="1000" b="1" dirty="0"/>
          </a:p>
        </p:txBody>
      </p:sp>
      <p:sp>
        <p:nvSpPr>
          <p:cNvPr id="32" name="Textfeld 31">
            <a:extLst>
              <a:ext uri="{FF2B5EF4-FFF2-40B4-BE49-F238E27FC236}">
                <a16:creationId xmlns:a16="http://schemas.microsoft.com/office/drawing/2014/main" id="{0DC02226-A304-CFEA-7AA7-01520BE607A9}"/>
              </a:ext>
            </a:extLst>
          </p:cNvPr>
          <p:cNvSpPr txBox="1"/>
          <p:nvPr/>
        </p:nvSpPr>
        <p:spPr>
          <a:xfrm>
            <a:off x="9464984" y="3182779"/>
            <a:ext cx="652743" cy="400110"/>
          </a:xfrm>
          <a:prstGeom prst="rect">
            <a:avLst/>
          </a:prstGeom>
          <a:noFill/>
        </p:spPr>
        <p:txBody>
          <a:bodyPr wrap="none" rtlCol="0">
            <a:spAutoFit/>
          </a:bodyPr>
          <a:lstStyle/>
          <a:p>
            <a:pPr algn="l"/>
            <a:r>
              <a:rPr lang="de-DE" sz="1000" b="1" dirty="0"/>
              <a:t>O </a:t>
            </a:r>
            <a:r>
              <a:rPr lang="de-DE" sz="1000" b="1" dirty="0" err="1"/>
              <a:t>getter</a:t>
            </a:r>
            <a:r>
              <a:rPr lang="de-DE" sz="1000" b="1" dirty="0"/>
              <a:t> </a:t>
            </a:r>
          </a:p>
          <a:p>
            <a:pPr algn="l"/>
            <a:r>
              <a:rPr lang="de-DE" sz="1000" b="1" dirty="0"/>
              <a:t>in </a:t>
            </a:r>
            <a:r>
              <a:rPr lang="de-DE" sz="1000" b="1" dirty="0" err="1"/>
              <a:t>layers</a:t>
            </a:r>
            <a:endParaRPr lang="de-DE" sz="1000" b="1" dirty="0"/>
          </a:p>
        </p:txBody>
      </p:sp>
      <p:sp>
        <p:nvSpPr>
          <p:cNvPr id="33" name="Textfeld 32">
            <a:extLst>
              <a:ext uri="{FF2B5EF4-FFF2-40B4-BE49-F238E27FC236}">
                <a16:creationId xmlns:a16="http://schemas.microsoft.com/office/drawing/2014/main" id="{6AEEF27B-B3AD-B055-2C7C-8ED647807AB4}"/>
              </a:ext>
            </a:extLst>
          </p:cNvPr>
          <p:cNvSpPr txBox="1"/>
          <p:nvPr/>
        </p:nvSpPr>
        <p:spPr>
          <a:xfrm>
            <a:off x="11136389" y="3712004"/>
            <a:ext cx="763351" cy="400110"/>
          </a:xfrm>
          <a:prstGeom prst="rect">
            <a:avLst/>
          </a:prstGeom>
          <a:noFill/>
        </p:spPr>
        <p:txBody>
          <a:bodyPr wrap="none" rtlCol="0">
            <a:spAutoFit/>
          </a:bodyPr>
          <a:lstStyle/>
          <a:p>
            <a:pPr algn="l"/>
            <a:r>
              <a:rPr lang="de-DE" sz="1000" b="1" dirty="0" err="1"/>
              <a:t>vessel</a:t>
            </a:r>
            <a:r>
              <a:rPr lang="de-DE" sz="1000" b="1" dirty="0"/>
              <a:t> </a:t>
            </a:r>
          </a:p>
          <a:p>
            <a:pPr algn="l"/>
            <a:r>
              <a:rPr lang="de-DE" sz="1000" b="1" dirty="0" err="1"/>
              <a:t>sputtering</a:t>
            </a:r>
            <a:r>
              <a:rPr lang="de-DE" sz="1000" b="1" dirty="0"/>
              <a:t> </a:t>
            </a:r>
          </a:p>
        </p:txBody>
      </p:sp>
      <p:cxnSp>
        <p:nvCxnSpPr>
          <p:cNvPr id="34" name="Straight Arrow Connector 29">
            <a:extLst>
              <a:ext uri="{FF2B5EF4-FFF2-40B4-BE49-F238E27FC236}">
                <a16:creationId xmlns:a16="http://schemas.microsoft.com/office/drawing/2014/main" id="{432B28EB-1DA5-2B48-6CBC-00FFED0981EB}"/>
              </a:ext>
            </a:extLst>
          </p:cNvPr>
          <p:cNvCxnSpPr>
            <a:cxnSpLocks/>
          </p:cNvCxnSpPr>
          <p:nvPr/>
        </p:nvCxnSpPr>
        <p:spPr>
          <a:xfrm>
            <a:off x="6631812" y="2804282"/>
            <a:ext cx="0" cy="857409"/>
          </a:xfrm>
          <a:prstGeom prst="straightConnector1">
            <a:avLst/>
          </a:prstGeom>
          <a:ln w="34925">
            <a:solidFill>
              <a:schemeClr val="tx2">
                <a:lumMod val="60000"/>
                <a:lumOff val="4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5" name="TextBox 30">
            <a:extLst>
              <a:ext uri="{FF2B5EF4-FFF2-40B4-BE49-F238E27FC236}">
                <a16:creationId xmlns:a16="http://schemas.microsoft.com/office/drawing/2014/main" id="{E8F2D754-862C-9DB3-B4A8-CA2BC52505EA}"/>
              </a:ext>
            </a:extLst>
          </p:cNvPr>
          <p:cNvSpPr txBox="1"/>
          <p:nvPr/>
        </p:nvSpPr>
        <p:spPr>
          <a:xfrm>
            <a:off x="5836584" y="3078675"/>
            <a:ext cx="949579" cy="369332"/>
          </a:xfrm>
          <a:prstGeom prst="rect">
            <a:avLst/>
          </a:prstGeom>
          <a:noFill/>
        </p:spPr>
        <p:txBody>
          <a:bodyPr wrap="square" rtlCol="0">
            <a:spAutoFit/>
          </a:bodyPr>
          <a:lstStyle/>
          <a:p>
            <a:pPr algn="l"/>
            <a:r>
              <a:rPr lang="en-US" b="1" dirty="0">
                <a:ln>
                  <a:solidFill>
                    <a:schemeClr val="bg1"/>
                  </a:solidFill>
                </a:ln>
                <a:solidFill>
                  <a:schemeClr val="bg1">
                    <a:lumMod val="95000"/>
                  </a:schemeClr>
                </a:solidFill>
              </a:rPr>
              <a:t>1.7 </a:t>
            </a:r>
            <a:r>
              <a:rPr lang="en-US" b="1" dirty="0">
                <a:ln>
                  <a:solidFill>
                    <a:schemeClr val="bg1"/>
                  </a:solidFill>
                </a:ln>
                <a:solidFill>
                  <a:schemeClr val="bg1">
                    <a:lumMod val="95000"/>
                  </a:schemeClr>
                </a:solidFill>
                <a:latin typeface="Symbol" panose="05050102010706020507" pitchFamily="18" charset="2"/>
              </a:rPr>
              <a:t>m</a:t>
            </a:r>
            <a:r>
              <a:rPr lang="en-US" b="1" dirty="0">
                <a:ln>
                  <a:solidFill>
                    <a:schemeClr val="bg1"/>
                  </a:solidFill>
                </a:ln>
                <a:solidFill>
                  <a:schemeClr val="bg1">
                    <a:lumMod val="95000"/>
                  </a:schemeClr>
                </a:solidFill>
              </a:rPr>
              <a:t>m</a:t>
            </a:r>
            <a:endParaRPr lang="en-DE" b="1" dirty="0">
              <a:ln>
                <a:solidFill>
                  <a:schemeClr val="bg1"/>
                </a:solidFill>
              </a:ln>
              <a:solidFill>
                <a:schemeClr val="bg1">
                  <a:lumMod val="95000"/>
                </a:schemeClr>
              </a:solidFill>
            </a:endParaRPr>
          </a:p>
        </p:txBody>
      </p:sp>
      <p:sp>
        <p:nvSpPr>
          <p:cNvPr id="37" name="Title 1">
            <a:extLst>
              <a:ext uri="{FF2B5EF4-FFF2-40B4-BE49-F238E27FC236}">
                <a16:creationId xmlns:a16="http://schemas.microsoft.com/office/drawing/2014/main" id="{6E2F28E2-C67E-E684-8D55-2B4F085427E5}"/>
              </a:ext>
            </a:extLst>
          </p:cNvPr>
          <p:cNvSpPr txBox="1">
            <a:spLocks/>
          </p:cNvSpPr>
          <p:nvPr/>
        </p:nvSpPr>
        <p:spPr>
          <a:xfrm>
            <a:off x="9157472" y="1338980"/>
            <a:ext cx="1978917" cy="457200"/>
          </a:xfrm>
          <a:prstGeom prst="rect">
            <a:avLst/>
          </a:prstGeom>
        </p:spPr>
        <p:txBody>
          <a:bodyPr vert="horz" lIns="91440" tIns="45720" rIns="91440" bIns="45720" rtlCol="0" anchor="ctr">
            <a:noAutofit/>
          </a:bodyPr>
          <a:lstStyle>
            <a:lvl1pPr algn="l" defTabSz="685800" rtl="0" eaLnBrk="1" latinLnBrk="0" hangingPunct="1">
              <a:lnSpc>
                <a:spcPts val="2400"/>
              </a:lnSpc>
              <a:spcBef>
                <a:spcPct val="0"/>
              </a:spcBef>
              <a:buNone/>
              <a:defRPr sz="2800" b="1" kern="1200">
                <a:solidFill>
                  <a:schemeClr val="tx2"/>
                </a:solidFill>
                <a:latin typeface="+mn-lt"/>
                <a:ea typeface="+mj-ea"/>
                <a:cs typeface="Arial" panose="020B0604020202020204" pitchFamily="34" charset="0"/>
              </a:defRPr>
            </a:lvl1pPr>
          </a:lstStyle>
          <a:p>
            <a:r>
              <a:rPr lang="en-US" dirty="0"/>
              <a:t>SEM &amp; FIB</a:t>
            </a:r>
            <a:endParaRPr lang="en-DE" dirty="0"/>
          </a:p>
        </p:txBody>
      </p:sp>
      <p:pic>
        <p:nvPicPr>
          <p:cNvPr id="39" name="图片 4">
            <a:extLst>
              <a:ext uri="{FF2B5EF4-FFF2-40B4-BE49-F238E27FC236}">
                <a16:creationId xmlns:a16="http://schemas.microsoft.com/office/drawing/2014/main" id="{D84D669F-8D9F-AF6B-D518-0B8F1DE6EFDF}"/>
              </a:ext>
            </a:extLst>
          </p:cNvPr>
          <p:cNvPicPr>
            <a:picLocks noChangeAspect="1"/>
          </p:cNvPicPr>
          <p:nvPr/>
        </p:nvPicPr>
        <p:blipFill>
          <a:blip r:embed="rId4">
            <a:extLst>
              <a:ext uri="{28A0092B-C50C-407E-A947-70E740481C1C}">
                <a14:useLocalDpi xmlns:a14="http://schemas.microsoft.com/office/drawing/2010/main" val="0"/>
              </a:ext>
            </a:extLst>
          </a:blip>
          <a:srcRect l="2583" t="27950" r="7080" b="30017"/>
          <a:stretch/>
        </p:blipFill>
        <p:spPr>
          <a:xfrm rot="202801">
            <a:off x="5324795" y="741045"/>
            <a:ext cx="3666308" cy="1328379"/>
          </a:xfrm>
          <a:prstGeom prst="rect">
            <a:avLst/>
          </a:prstGeom>
        </p:spPr>
      </p:pic>
      <p:cxnSp>
        <p:nvCxnSpPr>
          <p:cNvPr id="41" name="直接箭头连接符 7">
            <a:extLst>
              <a:ext uri="{FF2B5EF4-FFF2-40B4-BE49-F238E27FC236}">
                <a16:creationId xmlns:a16="http://schemas.microsoft.com/office/drawing/2014/main" id="{9FCBFC62-DA32-0646-71B6-1A1513FE398E}"/>
              </a:ext>
            </a:extLst>
          </p:cNvPr>
          <p:cNvCxnSpPr>
            <a:cxnSpLocks/>
          </p:cNvCxnSpPr>
          <p:nvPr/>
        </p:nvCxnSpPr>
        <p:spPr>
          <a:xfrm flipH="1" flipV="1">
            <a:off x="8334378" y="1461077"/>
            <a:ext cx="198631" cy="52311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椭圆 13">
            <a:extLst>
              <a:ext uri="{FF2B5EF4-FFF2-40B4-BE49-F238E27FC236}">
                <a16:creationId xmlns:a16="http://schemas.microsoft.com/office/drawing/2014/main" id="{9D1E56FD-CC28-AA40-41A3-F75275210A73}"/>
              </a:ext>
            </a:extLst>
          </p:cNvPr>
          <p:cNvSpPr>
            <a:spLocks noChangeAspect="1"/>
          </p:cNvSpPr>
          <p:nvPr/>
        </p:nvSpPr>
        <p:spPr>
          <a:xfrm>
            <a:off x="8288659" y="1367902"/>
            <a:ext cx="45719" cy="45719"/>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43" name="文本框 15">
            <a:extLst>
              <a:ext uri="{FF2B5EF4-FFF2-40B4-BE49-F238E27FC236}">
                <a16:creationId xmlns:a16="http://schemas.microsoft.com/office/drawing/2014/main" id="{87B2D11C-D9E9-23F8-C18B-C32D7B09CF67}"/>
              </a:ext>
            </a:extLst>
          </p:cNvPr>
          <p:cNvSpPr txBox="1"/>
          <p:nvPr/>
        </p:nvSpPr>
        <p:spPr>
          <a:xfrm>
            <a:off x="8149253" y="1830746"/>
            <a:ext cx="322524" cy="246221"/>
          </a:xfrm>
          <a:prstGeom prst="rect">
            <a:avLst/>
          </a:prstGeom>
          <a:noFill/>
        </p:spPr>
        <p:txBody>
          <a:bodyPr wrap="none" rtlCol="0">
            <a:spAutoFit/>
          </a:bodyPr>
          <a:lstStyle/>
          <a:p>
            <a:pPr algn="ctr"/>
            <a:r>
              <a:rPr lang="en-US" altLang="zh-CN" sz="1000" b="1" dirty="0">
                <a:solidFill>
                  <a:srgbClr val="FF0000"/>
                </a:solidFill>
              </a:rPr>
              <a:t>R3</a:t>
            </a:r>
          </a:p>
        </p:txBody>
      </p:sp>
      <p:sp>
        <p:nvSpPr>
          <p:cNvPr id="44" name="Textfeld 43">
            <a:extLst>
              <a:ext uri="{FF2B5EF4-FFF2-40B4-BE49-F238E27FC236}">
                <a16:creationId xmlns:a16="http://schemas.microsoft.com/office/drawing/2014/main" id="{E23EAD63-2DF9-E989-9DF3-D3BFECBA2E30}"/>
              </a:ext>
            </a:extLst>
          </p:cNvPr>
          <p:cNvSpPr txBox="1"/>
          <p:nvPr/>
        </p:nvSpPr>
        <p:spPr>
          <a:xfrm>
            <a:off x="5435749" y="5117574"/>
            <a:ext cx="6678956" cy="1188787"/>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marL="285750" indent="-285750" algn="l">
              <a:lnSpc>
                <a:spcPct val="95000"/>
              </a:lnSpc>
              <a:buFont typeface="Wingdings" panose="05000000000000000000" pitchFamily="2" charset="2"/>
              <a:buChar char="§"/>
            </a:pPr>
            <a:r>
              <a:rPr lang="en-US" sz="1500" dirty="0"/>
              <a:t>W7-X analysis studies planed before ITER considered B</a:t>
            </a:r>
          </a:p>
          <a:p>
            <a:pPr marL="285750" indent="-285750" algn="l">
              <a:lnSpc>
                <a:spcPct val="95000"/>
              </a:lnSpc>
              <a:buFont typeface="Wingdings" panose="05000000000000000000" pitchFamily="2" charset="2"/>
              <a:buChar char="§"/>
            </a:pPr>
            <a:r>
              <a:rPr lang="en-US" sz="1500" dirty="0"/>
              <a:t>Materials available to study boronization homogeneity, role of valve, and anode</a:t>
            </a:r>
          </a:p>
          <a:p>
            <a:pPr marL="285750" indent="-285750" algn="l">
              <a:lnSpc>
                <a:spcPct val="95000"/>
              </a:lnSpc>
              <a:buFont typeface="Wingdings" panose="05000000000000000000" pitchFamily="2" charset="2"/>
              <a:buChar char="§"/>
            </a:pPr>
            <a:r>
              <a:rPr lang="en-US" sz="1500" dirty="0"/>
              <a:t>O gettering capability quantification</a:t>
            </a:r>
          </a:p>
          <a:p>
            <a:pPr algn="l">
              <a:lnSpc>
                <a:spcPct val="95000"/>
              </a:lnSpc>
            </a:pPr>
            <a:r>
              <a:rPr lang="en-US" sz="1500" dirty="0"/>
              <a:t>=&gt; New dedicated experiments in W7-X foreseen (with C.P. Dhard as contact): </a:t>
            </a:r>
          </a:p>
          <a:p>
            <a:pPr algn="l">
              <a:lnSpc>
                <a:spcPct val="95000"/>
              </a:lnSpc>
            </a:pPr>
            <a:r>
              <a:rPr lang="en-US" sz="1500" dirty="0"/>
              <a:t>       thick B layer on W, Mo  (mirror) and steel</a:t>
            </a:r>
          </a:p>
        </p:txBody>
      </p:sp>
      <p:sp>
        <p:nvSpPr>
          <p:cNvPr id="45" name="Textfeld 44">
            <a:extLst>
              <a:ext uri="{FF2B5EF4-FFF2-40B4-BE49-F238E27FC236}">
                <a16:creationId xmlns:a16="http://schemas.microsoft.com/office/drawing/2014/main" id="{E050E62F-AF30-8D02-59F4-C3D47154B7B6}"/>
              </a:ext>
            </a:extLst>
          </p:cNvPr>
          <p:cNvSpPr txBox="1"/>
          <p:nvPr/>
        </p:nvSpPr>
        <p:spPr>
          <a:xfrm>
            <a:off x="11136389" y="4782032"/>
            <a:ext cx="1085554" cy="246221"/>
          </a:xfrm>
          <a:prstGeom prst="rect">
            <a:avLst/>
          </a:prstGeom>
          <a:noFill/>
        </p:spPr>
        <p:txBody>
          <a:bodyPr wrap="none" rtlCol="0">
            <a:spAutoFit/>
          </a:bodyPr>
          <a:lstStyle/>
          <a:p>
            <a:pPr algn="l"/>
            <a:r>
              <a:rPr lang="de-DE" sz="1000" b="1" dirty="0"/>
              <a:t>M. Rasinski et al.</a:t>
            </a:r>
          </a:p>
        </p:txBody>
      </p:sp>
      <p:sp>
        <p:nvSpPr>
          <p:cNvPr id="46" name="Textfeld 45">
            <a:extLst>
              <a:ext uri="{FF2B5EF4-FFF2-40B4-BE49-F238E27FC236}">
                <a16:creationId xmlns:a16="http://schemas.microsoft.com/office/drawing/2014/main" id="{1D5BA499-FF10-710B-0BDF-5BFB1970C9E3}"/>
              </a:ext>
            </a:extLst>
          </p:cNvPr>
          <p:cNvSpPr txBox="1"/>
          <p:nvPr/>
        </p:nvSpPr>
        <p:spPr>
          <a:xfrm>
            <a:off x="4873881" y="4720040"/>
            <a:ext cx="872931" cy="276999"/>
          </a:xfrm>
          <a:prstGeom prst="rect">
            <a:avLst/>
          </a:prstGeom>
          <a:noFill/>
        </p:spPr>
        <p:txBody>
          <a:bodyPr wrap="none" rtlCol="0">
            <a:spAutoFit/>
          </a:bodyPr>
          <a:lstStyle/>
          <a:p>
            <a:pPr algn="l"/>
            <a:r>
              <a:rPr lang="de-DE" sz="1200" b="1" dirty="0"/>
              <a:t>MPG &amp; FZJ</a:t>
            </a:r>
          </a:p>
        </p:txBody>
      </p:sp>
      <p:sp>
        <p:nvSpPr>
          <p:cNvPr id="6" name="Fußzeilenplatzhalter 3">
            <a:extLst>
              <a:ext uri="{FF2B5EF4-FFF2-40B4-BE49-F238E27FC236}">
                <a16:creationId xmlns:a16="http://schemas.microsoft.com/office/drawing/2014/main" id="{2430BA29-04AE-D060-3B14-92E91D4A8766}"/>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Preparation Meeting AWP 2025 | 09.10.2024 |</a:t>
            </a:r>
            <a:r>
              <a:rPr lang="en-GB" dirty="0" err="1">
                <a:solidFill>
                  <a:prstClr val="white"/>
                </a:solidFill>
              </a:rPr>
              <a:t>Garching</a:t>
            </a:r>
            <a:endParaRPr lang="en-GB" dirty="0">
              <a:solidFill>
                <a:prstClr val="white"/>
              </a:solidFill>
            </a:endParaRPr>
          </a:p>
        </p:txBody>
      </p:sp>
    </p:spTree>
    <p:extLst>
      <p:ext uri="{BB962C8B-B14F-4D97-AF65-F5344CB8AC3E}">
        <p14:creationId xmlns:p14="http://schemas.microsoft.com/office/powerpoint/2010/main" val="35414999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5432E6-1DD8-A4C0-6529-F7B6020DD2F0}"/>
              </a:ext>
            </a:extLst>
          </p:cNvPr>
          <p:cNvSpPr>
            <a:spLocks noGrp="1"/>
          </p:cNvSpPr>
          <p:nvPr>
            <p:ph type="title"/>
          </p:nvPr>
        </p:nvSpPr>
        <p:spPr>
          <a:xfrm>
            <a:off x="983431" y="192515"/>
            <a:ext cx="10725743" cy="457200"/>
          </a:xfrm>
        </p:spPr>
        <p:txBody>
          <a:bodyPr/>
          <a:lstStyle/>
          <a:p>
            <a:r>
              <a:rPr lang="en-GB" dirty="0"/>
              <a:t>Examples/needs: Simulations about B erosion, transport, deposition</a:t>
            </a:r>
          </a:p>
        </p:txBody>
      </p:sp>
      <p:sp>
        <p:nvSpPr>
          <p:cNvPr id="5" name="Foliennummernplatzhalter 4">
            <a:extLst>
              <a:ext uri="{FF2B5EF4-FFF2-40B4-BE49-F238E27FC236}">
                <a16:creationId xmlns:a16="http://schemas.microsoft.com/office/drawing/2014/main" id="{44A57F14-2044-0AB3-2D6A-5C84818B625A}"/>
              </a:ext>
            </a:extLst>
          </p:cNvPr>
          <p:cNvSpPr>
            <a:spLocks noGrp="1"/>
          </p:cNvSpPr>
          <p:nvPr>
            <p:ph type="sldNum" sz="quarter" idx="12"/>
          </p:nvPr>
        </p:nvSpPr>
        <p:spPr/>
        <p:txBody>
          <a:bodyPr/>
          <a:lstStyle/>
          <a:p>
            <a:fld id="{6A6D9FA1-99C7-4910-8E32-B85D378B0060}" type="slidenum">
              <a:rPr lang="en-GB" smtClean="0">
                <a:solidFill>
                  <a:prstClr val="white"/>
                </a:solidFill>
              </a:rPr>
              <a:pPr/>
              <a:t>58</a:t>
            </a:fld>
            <a:endParaRPr lang="en-GB" dirty="0">
              <a:solidFill>
                <a:prstClr val="white"/>
              </a:solidFill>
            </a:endParaRPr>
          </a:p>
        </p:txBody>
      </p:sp>
      <p:pic>
        <p:nvPicPr>
          <p:cNvPr id="20" name="Grafik 19">
            <a:extLst>
              <a:ext uri="{FF2B5EF4-FFF2-40B4-BE49-F238E27FC236}">
                <a16:creationId xmlns:a16="http://schemas.microsoft.com/office/drawing/2014/main" id="{76F1734A-DD2A-7B9A-1A99-6C979FC65884}"/>
              </a:ext>
            </a:extLst>
          </p:cNvPr>
          <p:cNvPicPr>
            <a:picLocks noChangeAspect="1"/>
          </p:cNvPicPr>
          <p:nvPr/>
        </p:nvPicPr>
        <p:blipFill>
          <a:blip r:embed="rId2"/>
          <a:stretch>
            <a:fillRect/>
          </a:stretch>
        </p:blipFill>
        <p:spPr>
          <a:xfrm>
            <a:off x="1096434" y="2796337"/>
            <a:ext cx="2579398" cy="1933066"/>
          </a:xfrm>
          <a:prstGeom prst="rect">
            <a:avLst/>
          </a:prstGeom>
        </p:spPr>
      </p:pic>
      <p:sp>
        <p:nvSpPr>
          <p:cNvPr id="21" name="Textfeld 20">
            <a:extLst>
              <a:ext uri="{FF2B5EF4-FFF2-40B4-BE49-F238E27FC236}">
                <a16:creationId xmlns:a16="http://schemas.microsoft.com/office/drawing/2014/main" id="{0F5FBED5-B9DF-2800-14A3-4F4FE43B9A4F}"/>
              </a:ext>
            </a:extLst>
          </p:cNvPr>
          <p:cNvSpPr txBox="1"/>
          <p:nvPr/>
        </p:nvSpPr>
        <p:spPr>
          <a:xfrm>
            <a:off x="360039" y="939811"/>
            <a:ext cx="4648929" cy="1188787"/>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algn="l">
              <a:lnSpc>
                <a:spcPct val="95000"/>
              </a:lnSpc>
            </a:pPr>
            <a:r>
              <a:rPr lang="en-US" sz="1500" dirty="0"/>
              <a:t>SP D: </a:t>
            </a:r>
          </a:p>
          <a:p>
            <a:pPr marL="285750" indent="-285750" algn="l">
              <a:lnSpc>
                <a:spcPct val="95000"/>
              </a:lnSpc>
              <a:buFont typeface="Wingdings" panose="05000000000000000000" pitchFamily="2" charset="2"/>
              <a:buChar char="§"/>
            </a:pPr>
            <a:r>
              <a:rPr lang="en-US" sz="1500" dirty="0"/>
              <a:t>Modelling of toroidal devices w/wo boronization, W and B sources and migration</a:t>
            </a:r>
          </a:p>
          <a:p>
            <a:pPr marL="285750" indent="-285750" algn="l">
              <a:lnSpc>
                <a:spcPct val="95000"/>
              </a:lnSpc>
              <a:buFont typeface="Wingdings" panose="05000000000000000000" pitchFamily="2" charset="2"/>
              <a:buChar char="§"/>
            </a:pPr>
            <a:r>
              <a:rPr lang="en-US" sz="1500" dirty="0"/>
              <a:t>Global fuel retention simulations</a:t>
            </a:r>
          </a:p>
          <a:p>
            <a:pPr marL="285750" indent="-285750" algn="l">
              <a:lnSpc>
                <a:spcPct val="95000"/>
              </a:lnSpc>
              <a:buFont typeface="Wingdings" panose="05000000000000000000" pitchFamily="2" charset="2"/>
              <a:buChar char="§"/>
            </a:pPr>
            <a:r>
              <a:rPr lang="en-US" sz="1500" dirty="0"/>
              <a:t>Production of atomic and molecular data with B </a:t>
            </a:r>
          </a:p>
        </p:txBody>
      </p:sp>
      <p:sp>
        <p:nvSpPr>
          <p:cNvPr id="22" name="Textfeld 21">
            <a:extLst>
              <a:ext uri="{FF2B5EF4-FFF2-40B4-BE49-F238E27FC236}">
                <a16:creationId xmlns:a16="http://schemas.microsoft.com/office/drawing/2014/main" id="{CBD72DB3-D620-57FB-AE6B-65BC4DB2A11C}"/>
              </a:ext>
            </a:extLst>
          </p:cNvPr>
          <p:cNvSpPr txBox="1"/>
          <p:nvPr/>
        </p:nvSpPr>
        <p:spPr>
          <a:xfrm>
            <a:off x="1381132" y="2234103"/>
            <a:ext cx="2189830" cy="646331"/>
          </a:xfrm>
          <a:prstGeom prst="rect">
            <a:avLst/>
          </a:prstGeom>
          <a:noFill/>
        </p:spPr>
        <p:txBody>
          <a:bodyPr wrap="none" rtlCol="0">
            <a:spAutoFit/>
          </a:bodyPr>
          <a:lstStyle/>
          <a:p>
            <a:pPr algn="ctr"/>
            <a:r>
              <a:rPr lang="de-DE" b="1" dirty="0"/>
              <a:t>ITER </a:t>
            </a:r>
            <a:r>
              <a:rPr lang="de-DE" b="1" dirty="0" err="1"/>
              <a:t>first</a:t>
            </a:r>
            <a:r>
              <a:rPr lang="de-DE" b="1" dirty="0"/>
              <a:t> Mo </a:t>
            </a:r>
            <a:r>
              <a:rPr lang="de-DE" b="1" dirty="0" err="1"/>
              <a:t>mirror</a:t>
            </a:r>
            <a:r>
              <a:rPr lang="de-DE" b="1" dirty="0"/>
              <a:t>: </a:t>
            </a:r>
          </a:p>
          <a:p>
            <a:pPr algn="ctr"/>
            <a:r>
              <a:rPr lang="de-DE" b="1" dirty="0"/>
              <a:t>B vs. Be </a:t>
            </a:r>
            <a:r>
              <a:rPr lang="de-DE" b="1" dirty="0" err="1"/>
              <a:t>depostion</a:t>
            </a:r>
            <a:endParaRPr lang="de-DE" b="1" dirty="0"/>
          </a:p>
        </p:txBody>
      </p:sp>
      <p:sp>
        <p:nvSpPr>
          <p:cNvPr id="23" name="Textfeld 22">
            <a:extLst>
              <a:ext uri="{FF2B5EF4-FFF2-40B4-BE49-F238E27FC236}">
                <a16:creationId xmlns:a16="http://schemas.microsoft.com/office/drawing/2014/main" id="{A7388F7A-E5D1-B60E-10F8-611FDED29B71}"/>
              </a:ext>
            </a:extLst>
          </p:cNvPr>
          <p:cNvSpPr txBox="1"/>
          <p:nvPr/>
        </p:nvSpPr>
        <p:spPr>
          <a:xfrm>
            <a:off x="3675832" y="4483182"/>
            <a:ext cx="877163" cy="400110"/>
          </a:xfrm>
          <a:prstGeom prst="rect">
            <a:avLst/>
          </a:prstGeom>
          <a:noFill/>
        </p:spPr>
        <p:txBody>
          <a:bodyPr wrap="none" rtlCol="0">
            <a:spAutoFit/>
          </a:bodyPr>
          <a:lstStyle/>
          <a:p>
            <a:pPr algn="l"/>
            <a:r>
              <a:rPr lang="de-DE" sz="1000" b="1" dirty="0"/>
              <a:t>S. Rode et al.</a:t>
            </a:r>
          </a:p>
          <a:p>
            <a:pPr algn="l"/>
            <a:r>
              <a:rPr lang="de-DE" sz="1000" b="1" dirty="0"/>
              <a:t>PSI2024</a:t>
            </a:r>
          </a:p>
        </p:txBody>
      </p:sp>
      <p:sp>
        <p:nvSpPr>
          <p:cNvPr id="24" name="Textfeld 23">
            <a:extLst>
              <a:ext uri="{FF2B5EF4-FFF2-40B4-BE49-F238E27FC236}">
                <a16:creationId xmlns:a16="http://schemas.microsoft.com/office/drawing/2014/main" id="{25905632-426C-7119-E91E-D5C5C9E0E985}"/>
              </a:ext>
            </a:extLst>
          </p:cNvPr>
          <p:cNvSpPr txBox="1"/>
          <p:nvPr/>
        </p:nvSpPr>
        <p:spPr>
          <a:xfrm>
            <a:off x="333890" y="5157838"/>
            <a:ext cx="4675079" cy="1188787"/>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marL="285750" indent="-285750" algn="l">
              <a:lnSpc>
                <a:spcPct val="95000"/>
              </a:lnSpc>
              <a:buFont typeface="Wingdings" panose="05000000000000000000" pitchFamily="2" charset="2"/>
              <a:buChar char="§"/>
            </a:pPr>
            <a:r>
              <a:rPr lang="en-US" sz="1500" dirty="0"/>
              <a:t>Simulations strongly linked with IO activities/tasks</a:t>
            </a:r>
          </a:p>
          <a:p>
            <a:pPr marL="285750" indent="-285750" algn="l">
              <a:lnSpc>
                <a:spcPct val="95000"/>
              </a:lnSpc>
              <a:buFont typeface="Wingdings" panose="05000000000000000000" pitchFamily="2" charset="2"/>
              <a:buChar char="§"/>
            </a:pPr>
            <a:r>
              <a:rPr lang="en-US" sz="1500" dirty="0"/>
              <a:t>Example to compare: Be vs. B in ERO2.0 </a:t>
            </a:r>
          </a:p>
          <a:p>
            <a:pPr marL="285750" indent="-285750" algn="l">
              <a:lnSpc>
                <a:spcPct val="95000"/>
              </a:lnSpc>
              <a:buFont typeface="Wingdings" panose="05000000000000000000" pitchFamily="2" charset="2"/>
              <a:buChar char="§"/>
            </a:pPr>
            <a:r>
              <a:rPr lang="en-US" sz="1500" dirty="0"/>
              <a:t>Impact of boronization on mirrors =&gt; </a:t>
            </a:r>
          </a:p>
          <a:p>
            <a:pPr algn="l">
              <a:lnSpc>
                <a:spcPct val="95000"/>
              </a:lnSpc>
            </a:pPr>
            <a:r>
              <a:rPr lang="en-US" sz="1500" dirty="0"/>
              <a:t>       linked to mirror studies under WPPWIE</a:t>
            </a:r>
          </a:p>
          <a:p>
            <a:pPr marL="285750" indent="-285750">
              <a:lnSpc>
                <a:spcPct val="95000"/>
              </a:lnSpc>
              <a:buFont typeface="Wingdings" panose="05000000000000000000" pitchFamily="2" charset="2"/>
              <a:buChar char="§"/>
            </a:pPr>
            <a:r>
              <a:rPr lang="en-US" sz="1500" dirty="0"/>
              <a:t>Boron chemistry not considered =&gt; data calculations</a:t>
            </a:r>
          </a:p>
        </p:txBody>
      </p:sp>
      <p:sp>
        <p:nvSpPr>
          <p:cNvPr id="25" name="Textfeld 24">
            <a:extLst>
              <a:ext uri="{FF2B5EF4-FFF2-40B4-BE49-F238E27FC236}">
                <a16:creationId xmlns:a16="http://schemas.microsoft.com/office/drawing/2014/main" id="{006C3267-F5D6-A182-9C6B-34EF61C8B53F}"/>
              </a:ext>
            </a:extLst>
          </p:cNvPr>
          <p:cNvSpPr txBox="1"/>
          <p:nvPr/>
        </p:nvSpPr>
        <p:spPr>
          <a:xfrm>
            <a:off x="5907186" y="832279"/>
            <a:ext cx="5518768" cy="969496"/>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marL="285750" indent="-285750" algn="l">
              <a:lnSpc>
                <a:spcPct val="95000"/>
              </a:lnSpc>
              <a:buFont typeface="Wingdings" panose="05000000000000000000" pitchFamily="2" charset="2"/>
              <a:buChar char="§"/>
            </a:pPr>
            <a:r>
              <a:rPr lang="en-US" sz="1500" dirty="0"/>
              <a:t>JET with Be used as reference for Be and fuel retention studies with ERO2.0 and WallDYN-3D =&gt; C30C reference experiment</a:t>
            </a:r>
          </a:p>
          <a:p>
            <a:pPr marL="285750" indent="-285750" algn="l">
              <a:lnSpc>
                <a:spcPct val="95000"/>
              </a:lnSpc>
              <a:buFont typeface="Wingdings" panose="05000000000000000000" pitchFamily="2" charset="2"/>
              <a:buChar char="§"/>
            </a:pPr>
            <a:r>
              <a:rPr lang="en-US" sz="1500" dirty="0"/>
              <a:t>In-situ spectroscopy, gas balance, and post-mortem analysis used to benchmark those codes =&gt; ITER predictions for Be/W ITER</a:t>
            </a:r>
          </a:p>
        </p:txBody>
      </p:sp>
      <p:sp>
        <p:nvSpPr>
          <p:cNvPr id="26" name="Textfeld 25">
            <a:extLst>
              <a:ext uri="{FF2B5EF4-FFF2-40B4-BE49-F238E27FC236}">
                <a16:creationId xmlns:a16="http://schemas.microsoft.com/office/drawing/2014/main" id="{3E7219F8-F0B8-B3ED-1097-CB537F892AEF}"/>
              </a:ext>
            </a:extLst>
          </p:cNvPr>
          <p:cNvSpPr txBox="1"/>
          <p:nvPr/>
        </p:nvSpPr>
        <p:spPr>
          <a:xfrm>
            <a:off x="5907186" y="2072520"/>
            <a:ext cx="5518768" cy="311624"/>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marL="285750" indent="-285750" algn="l">
              <a:lnSpc>
                <a:spcPct val="95000"/>
              </a:lnSpc>
              <a:buFont typeface="Wingdings" panose="05000000000000000000" pitchFamily="2" charset="2"/>
              <a:buChar char="§"/>
            </a:pPr>
            <a:r>
              <a:rPr lang="en-US" sz="1500" dirty="0"/>
              <a:t>Predictive modelling of full-W ITER with B done under IO lead</a:t>
            </a:r>
          </a:p>
        </p:txBody>
      </p:sp>
      <p:sp>
        <p:nvSpPr>
          <p:cNvPr id="27" name="Textfeld 26">
            <a:extLst>
              <a:ext uri="{FF2B5EF4-FFF2-40B4-BE49-F238E27FC236}">
                <a16:creationId xmlns:a16="http://schemas.microsoft.com/office/drawing/2014/main" id="{20C21339-8E47-6521-9A30-015B924CF76D}"/>
              </a:ext>
            </a:extLst>
          </p:cNvPr>
          <p:cNvSpPr txBox="1"/>
          <p:nvPr/>
        </p:nvSpPr>
        <p:spPr>
          <a:xfrm>
            <a:off x="5622615" y="5157838"/>
            <a:ext cx="6235494" cy="1188787"/>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marL="285750" indent="-285750" algn="l">
              <a:lnSpc>
                <a:spcPct val="95000"/>
              </a:lnSpc>
              <a:buFont typeface="Wingdings" panose="05000000000000000000" pitchFamily="2" charset="2"/>
              <a:buChar char="§"/>
            </a:pPr>
            <a:r>
              <a:rPr lang="en-US" sz="1500" dirty="0"/>
              <a:t>Benchmark experiment in full-W device after ITER-like boronization (100nm), in-situ </a:t>
            </a:r>
            <a:r>
              <a:rPr lang="en-US" sz="1500" dirty="0" err="1"/>
              <a:t>characterisation</a:t>
            </a:r>
            <a:r>
              <a:rPr lang="en-US" sz="1500" dirty="0"/>
              <a:t> and sample removal is missing.</a:t>
            </a:r>
          </a:p>
          <a:p>
            <a:pPr marL="285750" indent="-285750" algn="l">
              <a:lnSpc>
                <a:spcPct val="95000"/>
              </a:lnSpc>
              <a:buFont typeface="Wingdings" panose="05000000000000000000" pitchFamily="2" charset="2"/>
              <a:buChar char="§"/>
            </a:pPr>
            <a:r>
              <a:rPr lang="en-US" sz="1500" dirty="0"/>
              <a:t>Next step: predictive modelling for AUG or WEST with the same codes</a:t>
            </a:r>
          </a:p>
          <a:p>
            <a:pPr marL="285750" indent="-285750" algn="l">
              <a:lnSpc>
                <a:spcPct val="95000"/>
              </a:lnSpc>
              <a:buFont typeface="Wingdings" panose="05000000000000000000" pitchFamily="2" charset="2"/>
              <a:buChar char="§"/>
            </a:pPr>
            <a:r>
              <a:rPr lang="en-US" sz="1500" dirty="0"/>
              <a:t>Wish from WPPWIE: dedicated campaign on those devices post-</a:t>
            </a:r>
            <a:r>
              <a:rPr lang="en-US" sz="1500" dirty="0" err="1"/>
              <a:t>bpronisation</a:t>
            </a:r>
            <a:r>
              <a:rPr lang="en-US" sz="1500" dirty="0"/>
              <a:t> over a significant period to assess global B pattern (~100 s)</a:t>
            </a:r>
          </a:p>
        </p:txBody>
      </p:sp>
      <p:pic>
        <p:nvPicPr>
          <p:cNvPr id="29" name="Grafik 28">
            <a:extLst>
              <a:ext uri="{FF2B5EF4-FFF2-40B4-BE49-F238E27FC236}">
                <a16:creationId xmlns:a16="http://schemas.microsoft.com/office/drawing/2014/main" id="{0DB29864-FAD1-5248-6D55-1AE7F998AD4F}"/>
              </a:ext>
            </a:extLst>
          </p:cNvPr>
          <p:cNvPicPr>
            <a:picLocks noChangeAspect="1"/>
          </p:cNvPicPr>
          <p:nvPr/>
        </p:nvPicPr>
        <p:blipFill>
          <a:blip r:embed="rId3"/>
          <a:stretch>
            <a:fillRect/>
          </a:stretch>
        </p:blipFill>
        <p:spPr>
          <a:xfrm>
            <a:off x="6066588" y="2538400"/>
            <a:ext cx="5108904" cy="2538487"/>
          </a:xfrm>
          <a:prstGeom prst="rect">
            <a:avLst/>
          </a:prstGeom>
        </p:spPr>
      </p:pic>
      <p:sp>
        <p:nvSpPr>
          <p:cNvPr id="30" name="Textfeld 29">
            <a:extLst>
              <a:ext uri="{FF2B5EF4-FFF2-40B4-BE49-F238E27FC236}">
                <a16:creationId xmlns:a16="http://schemas.microsoft.com/office/drawing/2014/main" id="{E0A60449-10EB-8E2F-3FF0-62A0B703377D}"/>
              </a:ext>
            </a:extLst>
          </p:cNvPr>
          <p:cNvSpPr txBox="1"/>
          <p:nvPr/>
        </p:nvSpPr>
        <p:spPr>
          <a:xfrm>
            <a:off x="10980946" y="4236961"/>
            <a:ext cx="1000595" cy="400110"/>
          </a:xfrm>
          <a:prstGeom prst="rect">
            <a:avLst/>
          </a:prstGeom>
          <a:noFill/>
        </p:spPr>
        <p:txBody>
          <a:bodyPr wrap="none" rtlCol="0">
            <a:spAutoFit/>
          </a:bodyPr>
          <a:lstStyle/>
          <a:p>
            <a:pPr algn="l"/>
            <a:r>
              <a:rPr lang="de-DE" sz="1000" b="1" dirty="0"/>
              <a:t>K. Schmid et al.</a:t>
            </a:r>
          </a:p>
          <a:p>
            <a:pPr algn="l"/>
            <a:r>
              <a:rPr lang="de-DE" sz="1000" b="1" dirty="0"/>
              <a:t>PSI2024</a:t>
            </a:r>
          </a:p>
        </p:txBody>
      </p:sp>
      <p:sp>
        <p:nvSpPr>
          <p:cNvPr id="3" name="Fußzeilenplatzhalter 3">
            <a:extLst>
              <a:ext uri="{FF2B5EF4-FFF2-40B4-BE49-F238E27FC236}">
                <a16:creationId xmlns:a16="http://schemas.microsoft.com/office/drawing/2014/main" id="{DEE37969-E4E1-66DD-FF94-18D89277FE22}"/>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Preparation Meeting AWP 2025 | 09.10.2024 |</a:t>
            </a:r>
            <a:r>
              <a:rPr lang="en-GB" dirty="0" err="1">
                <a:solidFill>
                  <a:prstClr val="white"/>
                </a:solidFill>
              </a:rPr>
              <a:t>Garching</a:t>
            </a:r>
            <a:endParaRPr lang="en-GB" dirty="0">
              <a:solidFill>
                <a:prstClr val="white"/>
              </a:solidFill>
            </a:endParaRPr>
          </a:p>
        </p:txBody>
      </p:sp>
    </p:spTree>
    <p:extLst>
      <p:ext uri="{BB962C8B-B14F-4D97-AF65-F5344CB8AC3E}">
        <p14:creationId xmlns:p14="http://schemas.microsoft.com/office/powerpoint/2010/main" val="8306034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874A4B-CFAA-57B1-1ECA-BD6E81992C0F}"/>
              </a:ext>
            </a:extLst>
          </p:cNvPr>
          <p:cNvSpPr>
            <a:spLocks noGrp="1"/>
          </p:cNvSpPr>
          <p:nvPr>
            <p:ph type="title"/>
          </p:nvPr>
        </p:nvSpPr>
        <p:spPr/>
        <p:txBody>
          <a:bodyPr/>
          <a:lstStyle/>
          <a:p>
            <a:r>
              <a:rPr lang="de-DE" dirty="0"/>
              <a:t>Next </a:t>
            </a:r>
            <a:r>
              <a:rPr lang="de-DE" dirty="0" err="1"/>
              <a:t>steps</a:t>
            </a:r>
            <a:endParaRPr lang="de-DE" dirty="0"/>
          </a:p>
        </p:txBody>
      </p:sp>
      <p:sp>
        <p:nvSpPr>
          <p:cNvPr id="5" name="Foliennummernplatzhalter 4">
            <a:extLst>
              <a:ext uri="{FF2B5EF4-FFF2-40B4-BE49-F238E27FC236}">
                <a16:creationId xmlns:a16="http://schemas.microsoft.com/office/drawing/2014/main" id="{4C810D4E-3F5D-B846-2F60-7D5EDECCED70}"/>
              </a:ext>
            </a:extLst>
          </p:cNvPr>
          <p:cNvSpPr>
            <a:spLocks noGrp="1"/>
          </p:cNvSpPr>
          <p:nvPr>
            <p:ph type="sldNum" sz="quarter" idx="12"/>
          </p:nvPr>
        </p:nvSpPr>
        <p:spPr/>
        <p:txBody>
          <a:bodyPr/>
          <a:lstStyle/>
          <a:p>
            <a:fld id="{6A6D9FA1-99C7-4910-8E32-B85D378B0060}" type="slidenum">
              <a:rPr lang="en-GB" smtClean="0">
                <a:solidFill>
                  <a:prstClr val="white"/>
                </a:solidFill>
              </a:rPr>
              <a:pPr/>
              <a:t>59</a:t>
            </a:fld>
            <a:endParaRPr lang="en-GB" dirty="0">
              <a:solidFill>
                <a:prstClr val="white"/>
              </a:solidFill>
            </a:endParaRPr>
          </a:p>
        </p:txBody>
      </p:sp>
      <p:sp>
        <p:nvSpPr>
          <p:cNvPr id="6" name="Textfeld 5">
            <a:extLst>
              <a:ext uri="{FF2B5EF4-FFF2-40B4-BE49-F238E27FC236}">
                <a16:creationId xmlns:a16="http://schemas.microsoft.com/office/drawing/2014/main" id="{117F41A5-8A74-E5DF-B685-0B3883935428}"/>
              </a:ext>
            </a:extLst>
          </p:cNvPr>
          <p:cNvSpPr txBox="1"/>
          <p:nvPr/>
        </p:nvSpPr>
        <p:spPr>
          <a:xfrm flipH="1">
            <a:off x="105196" y="927891"/>
            <a:ext cx="12086803" cy="4524315"/>
          </a:xfrm>
          <a:prstGeom prst="rect">
            <a:avLst/>
          </a:prstGeom>
          <a:noFill/>
        </p:spPr>
        <p:txBody>
          <a:bodyPr wrap="square" rtlCol="0">
            <a:spAutoFit/>
          </a:bodyPr>
          <a:lstStyle/>
          <a:p>
            <a:pPr marL="380990" indent="-380990">
              <a:buFont typeface="Wingdings" panose="05000000000000000000" pitchFamily="2" charset="2"/>
              <a:buChar char="§"/>
            </a:pPr>
            <a:r>
              <a:rPr lang="en-GB" sz="2400" dirty="0"/>
              <a:t>SP F KOM was foreseen in April, but delayed as funding appeared mid of July: new date</a:t>
            </a:r>
          </a:p>
          <a:p>
            <a:pPr marL="380990" indent="-380990">
              <a:buFont typeface="Wingdings" panose="05000000000000000000" pitchFamily="2" charset="2"/>
              <a:buChar char="§"/>
            </a:pPr>
            <a:r>
              <a:rPr lang="en-GB" sz="2400" dirty="0"/>
              <a:t>Call for a “project scientist” as contact person for boronization in WPPWIE/TE/W7X: </a:t>
            </a:r>
          </a:p>
          <a:p>
            <a:r>
              <a:rPr lang="en-GB" sz="2400" dirty="0"/>
              <a:t>      up to 1 </a:t>
            </a:r>
            <a:r>
              <a:rPr lang="en-GB" sz="2400" dirty="0" err="1"/>
              <a:t>ppy</a:t>
            </a:r>
            <a:r>
              <a:rPr lang="en-GB" sz="2400" dirty="0"/>
              <a:t> in 2025 with 50% EUROfusion co-funding and mission support</a:t>
            </a:r>
          </a:p>
          <a:p>
            <a:pPr marL="380990" indent="-380990">
              <a:buFont typeface="Wingdings" panose="05000000000000000000" pitchFamily="2" charset="2"/>
              <a:buChar char="§"/>
            </a:pPr>
            <a:r>
              <a:rPr lang="en-GB" sz="2400" dirty="0"/>
              <a:t>Post this meeting and outcome =&gt; Brainstorming meeting with stake holders </a:t>
            </a:r>
          </a:p>
          <a:p>
            <a:pPr marL="990575" lvl="1" indent="-380990">
              <a:buFont typeface="Wingdings" panose="05000000000000000000" pitchFamily="2" charset="2"/>
              <a:buChar char="§"/>
            </a:pPr>
            <a:r>
              <a:rPr lang="en-GB" sz="2400" dirty="0"/>
              <a:t>Experts from laboratories with boron experience including facility owners </a:t>
            </a:r>
          </a:p>
          <a:p>
            <a:pPr marL="990575" lvl="1" indent="-380990">
              <a:buFont typeface="Wingdings" panose="05000000000000000000" pitchFamily="2" charset="2"/>
              <a:buChar char="§"/>
            </a:pPr>
            <a:r>
              <a:rPr lang="en-GB" sz="2400" dirty="0"/>
              <a:t>Representatives from WPs TE/W7X with PWIE context about joint </a:t>
            </a:r>
            <a:r>
              <a:rPr lang="en-GB" sz="2400" dirty="0" err="1"/>
              <a:t>experiements</a:t>
            </a:r>
            <a:r>
              <a:rPr lang="en-GB" sz="2400" dirty="0"/>
              <a:t> </a:t>
            </a:r>
          </a:p>
          <a:p>
            <a:pPr marL="990575" lvl="1" indent="-380990">
              <a:buFont typeface="Wingdings" panose="05000000000000000000" pitchFamily="2" charset="2"/>
              <a:buChar char="§"/>
            </a:pPr>
            <a:r>
              <a:rPr lang="en-GB" sz="2400" dirty="0"/>
              <a:t>Involved SPLs from PWIE  </a:t>
            </a:r>
          </a:p>
          <a:p>
            <a:pPr marL="990575" lvl="1" indent="-380990">
              <a:buFont typeface="Wingdings" panose="05000000000000000000" pitchFamily="2" charset="2"/>
              <a:buChar char="§"/>
            </a:pPr>
            <a:r>
              <a:rPr lang="en-GB" sz="2400" dirty="0"/>
              <a:t>Partners from ENR on “boron layer characteristics”</a:t>
            </a:r>
          </a:p>
          <a:p>
            <a:pPr marL="990575" lvl="1" indent="-380990">
              <a:buFont typeface="Wingdings" panose="05000000000000000000" pitchFamily="2" charset="2"/>
              <a:buChar char="§"/>
            </a:pPr>
            <a:r>
              <a:rPr lang="en-GB" sz="2400" dirty="0"/>
              <a:t>Selected experts on layer production, low-Z analysis techniques, thin layer analysis techniques, laser analysis techniques </a:t>
            </a:r>
          </a:p>
          <a:p>
            <a:pPr marL="380990" indent="-380990">
              <a:buFont typeface="Wingdings" panose="05000000000000000000" pitchFamily="2" charset="2"/>
              <a:buChar char="§"/>
            </a:pPr>
            <a:r>
              <a:rPr lang="en-GB" sz="2400" dirty="0"/>
              <a:t>Budget allocation for 2024 tasks in SP B, SP C, SP D, SP X, SP F done. Implementation phase.</a:t>
            </a:r>
          </a:p>
          <a:p>
            <a:pPr marL="380990" indent="-380990">
              <a:buFont typeface="Wingdings" panose="05000000000000000000" pitchFamily="2" charset="2"/>
              <a:buChar char="§"/>
            </a:pPr>
            <a:r>
              <a:rPr lang="en-GB" sz="2400" dirty="0"/>
              <a:t>Plan for 2025 in the </a:t>
            </a:r>
            <a:r>
              <a:rPr lang="en-GB" sz="2400"/>
              <a:t>next months </a:t>
            </a:r>
            <a:r>
              <a:rPr lang="en-GB" sz="2400" dirty="0"/>
              <a:t>to be developed </a:t>
            </a:r>
            <a:r>
              <a:rPr lang="en-GB" sz="2400"/>
              <a:t>by PL, SPLs and CO</a:t>
            </a:r>
            <a:endParaRPr lang="en-GB" sz="2400" dirty="0"/>
          </a:p>
        </p:txBody>
      </p:sp>
      <p:sp>
        <p:nvSpPr>
          <p:cNvPr id="3" name="Fußzeilenplatzhalter 3">
            <a:extLst>
              <a:ext uri="{FF2B5EF4-FFF2-40B4-BE49-F238E27FC236}">
                <a16:creationId xmlns:a16="http://schemas.microsoft.com/office/drawing/2014/main" id="{2B02DBDF-77A5-893D-BD9A-FA54B2A820EE}"/>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Preparation Meeting AWP 2025 | 09.10.2024 |</a:t>
            </a:r>
            <a:r>
              <a:rPr lang="en-GB" dirty="0" err="1">
                <a:solidFill>
                  <a:prstClr val="white"/>
                </a:solidFill>
              </a:rPr>
              <a:t>Garching</a:t>
            </a:r>
            <a:endParaRPr lang="en-GB" dirty="0">
              <a:solidFill>
                <a:prstClr val="white"/>
              </a:solidFill>
            </a:endParaRPr>
          </a:p>
        </p:txBody>
      </p:sp>
    </p:spTree>
    <p:extLst>
      <p:ext uri="{BB962C8B-B14F-4D97-AF65-F5344CB8AC3E}">
        <p14:creationId xmlns:p14="http://schemas.microsoft.com/office/powerpoint/2010/main" val="805224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946022-C12F-AF69-6F49-9BFBF6228443}"/>
              </a:ext>
            </a:extLst>
          </p:cNvPr>
          <p:cNvSpPr>
            <a:spLocks noGrp="1"/>
          </p:cNvSpPr>
          <p:nvPr>
            <p:ph type="title"/>
          </p:nvPr>
        </p:nvSpPr>
        <p:spPr>
          <a:xfrm>
            <a:off x="983432" y="192515"/>
            <a:ext cx="9451776" cy="457200"/>
          </a:xfrm>
        </p:spPr>
        <p:txBody>
          <a:bodyPr/>
          <a:lstStyle/>
          <a:p>
            <a:r>
              <a:rPr lang="en-US" dirty="0"/>
              <a:t>AWP 2025 – Main objectives I</a:t>
            </a:r>
            <a:endParaRPr lang="en-GB" dirty="0"/>
          </a:p>
        </p:txBody>
      </p:sp>
      <p:sp>
        <p:nvSpPr>
          <p:cNvPr id="7" name="Content Placeholder 2">
            <a:extLst>
              <a:ext uri="{FF2B5EF4-FFF2-40B4-BE49-F238E27FC236}">
                <a16:creationId xmlns:a16="http://schemas.microsoft.com/office/drawing/2014/main" id="{621686D0-50D1-29AC-57FC-302D37CDDC60}"/>
              </a:ext>
            </a:extLst>
          </p:cNvPr>
          <p:cNvSpPr>
            <a:spLocks noGrp="1"/>
          </p:cNvSpPr>
          <p:nvPr>
            <p:ph idx="1"/>
          </p:nvPr>
        </p:nvSpPr>
        <p:spPr>
          <a:xfrm>
            <a:off x="245097" y="752475"/>
            <a:ext cx="12337428" cy="5803295"/>
          </a:xfrm>
        </p:spPr>
        <p:txBody>
          <a:bodyPr>
            <a:normAutofit/>
          </a:bodyPr>
          <a:lstStyle/>
          <a:p>
            <a:pPr>
              <a:buFont typeface="Wingdings" panose="05000000000000000000" pitchFamily="2" charset="2"/>
              <a:buChar char="§"/>
            </a:pPr>
            <a:r>
              <a:rPr lang="en-GB" sz="2000" dirty="0"/>
              <a:t>Material qualification for DEMO and other facilities with plasma and combined load, damage evolution, limits</a:t>
            </a:r>
          </a:p>
          <a:p>
            <a:pPr>
              <a:buFont typeface="Wingdings" panose="05000000000000000000" pitchFamily="2" charset="2"/>
              <a:buChar char="§"/>
            </a:pPr>
            <a:r>
              <a:rPr lang="en-GB" sz="2000" dirty="0"/>
              <a:t>Support of WEST and ASDEX Upgrade experiments, analysis, and interpretative modelling </a:t>
            </a:r>
          </a:p>
          <a:p>
            <a:pPr marL="0" indent="0">
              <a:buNone/>
            </a:pPr>
            <a:r>
              <a:rPr lang="en-GB" sz="2000" dirty="0"/>
              <a:t>     (PWIE aspects only e.g. migration, 3D aspects) =&gt; TSVV-6, PWIE-AI-SOL</a:t>
            </a:r>
          </a:p>
          <a:p>
            <a:pPr>
              <a:buFont typeface="Wingdings" panose="05000000000000000000" pitchFamily="2" charset="2"/>
              <a:buChar char="§"/>
            </a:pPr>
            <a:r>
              <a:rPr lang="en-GB" sz="2000" dirty="0"/>
              <a:t>Address T-retention by trapping/diffusion/permeation in damaged tungsten/EUROFER PFCs </a:t>
            </a:r>
          </a:p>
          <a:p>
            <a:pPr>
              <a:buFont typeface="Wingdings" panose="05000000000000000000" pitchFamily="2" charset="2"/>
              <a:buChar char="§"/>
            </a:pPr>
            <a:r>
              <a:rPr lang="en-GB" sz="2000" dirty="0"/>
              <a:t>Prompt re-deposition physics of W and properties of re-deposited W (experiments and modelling) =&gt; TSVV-7</a:t>
            </a:r>
          </a:p>
          <a:p>
            <a:pPr>
              <a:buFont typeface="Wingdings" panose="05000000000000000000" pitchFamily="2" charset="2"/>
              <a:buChar char="§"/>
            </a:pPr>
            <a:r>
              <a:rPr lang="en-GB" sz="2000" dirty="0"/>
              <a:t>Analysis of JET-LIBS data and prepare/start for post-DT tile analysis =&gt; PWIE-AI-LIBS</a:t>
            </a:r>
          </a:p>
          <a:p>
            <a:pPr>
              <a:buFont typeface="Wingdings" panose="05000000000000000000" pitchFamily="2" charset="2"/>
              <a:buChar char="§"/>
            </a:pPr>
            <a:r>
              <a:rPr lang="en-GB" sz="2000" dirty="0"/>
              <a:t>Support of W7-X PWIE in long-pulse operation, wall conditioning, material migration, dust, transfer to W </a:t>
            </a:r>
          </a:p>
          <a:p>
            <a:pPr>
              <a:buFont typeface="Wingdings" panose="05000000000000000000" pitchFamily="2" charset="2"/>
              <a:buChar char="§"/>
            </a:pPr>
            <a:r>
              <a:rPr lang="en-GB" sz="2000" dirty="0"/>
              <a:t>Properties of cold, recombining plasmas in view of molecular assisted processes in H,D =&gt;  TSVV-5</a:t>
            </a:r>
          </a:p>
          <a:p>
            <a:pPr>
              <a:buFont typeface="Wingdings" panose="05000000000000000000" pitchFamily="2" charset="2"/>
              <a:buChar char="§"/>
            </a:pPr>
            <a:r>
              <a:rPr lang="en-GB" sz="2000" dirty="0"/>
              <a:t>Development and application of laser-based technologies for in-situ and in-operando studies (W, steel, B)</a:t>
            </a:r>
          </a:p>
          <a:p>
            <a:pPr>
              <a:buFont typeface="Wingdings" panose="05000000000000000000" pitchFamily="2" charset="2"/>
              <a:buChar char="§"/>
            </a:pPr>
            <a:r>
              <a:rPr lang="en-GB" sz="2000" dirty="0"/>
              <a:t>Support of COMPASS-U (and JT60SA regarding transfer to W by modelling, divertor design, and PFC test) </a:t>
            </a:r>
          </a:p>
        </p:txBody>
      </p:sp>
      <p:sp>
        <p:nvSpPr>
          <p:cNvPr id="12" name="Slide Number Placeholder 4">
            <a:extLst>
              <a:ext uri="{FF2B5EF4-FFF2-40B4-BE49-F238E27FC236}">
                <a16:creationId xmlns:a16="http://schemas.microsoft.com/office/drawing/2014/main" id="{9A65AD26-43B1-822F-B213-6CEA1ED6CC5F}"/>
              </a:ext>
            </a:extLst>
          </p:cNvPr>
          <p:cNvSpPr>
            <a:spLocks noGrp="1"/>
          </p:cNvSpPr>
          <p:nvPr>
            <p:ph type="sldNum" sz="quarter" idx="12"/>
          </p:nvPr>
        </p:nvSpPr>
        <p:spPr>
          <a:xfrm>
            <a:off x="0" y="6590037"/>
            <a:ext cx="720080" cy="199174"/>
          </a:xfrm>
        </p:spPr>
        <p:txBody>
          <a:bodyPr/>
          <a:lstStyle/>
          <a:p>
            <a:fld id="{6A6D9FA1-99C7-4910-8E32-B85D378B0060}" type="slidenum">
              <a:rPr lang="en-GB" smtClean="0">
                <a:solidFill>
                  <a:prstClr val="white"/>
                </a:solidFill>
              </a:rPr>
              <a:pPr/>
              <a:t>6</a:t>
            </a:fld>
            <a:endParaRPr lang="en-GB" dirty="0">
              <a:solidFill>
                <a:prstClr val="white"/>
              </a:solidFill>
            </a:endParaRPr>
          </a:p>
        </p:txBody>
      </p:sp>
      <p:sp>
        <p:nvSpPr>
          <p:cNvPr id="2" name="Fußzeilenplatzhalter 4">
            <a:extLst>
              <a:ext uri="{FF2B5EF4-FFF2-40B4-BE49-F238E27FC236}">
                <a16:creationId xmlns:a16="http://schemas.microsoft.com/office/drawing/2014/main" id="{3BA44A9D-870E-67D5-5916-A299CA3EC809}"/>
              </a:ext>
            </a:extLst>
          </p:cNvPr>
          <p:cNvSpPr>
            <a:spLocks noGrp="1"/>
          </p:cNvSpPr>
          <p:nvPr>
            <p:ph type="ftr" sz="quarter" idx="11"/>
          </p:nvPr>
        </p:nvSpPr>
        <p:spPr>
          <a:xfrm>
            <a:off x="825624" y="6555770"/>
            <a:ext cx="9022464" cy="329614"/>
          </a:xfrm>
        </p:spPr>
        <p:txBody>
          <a:bodyPr/>
          <a:lstStyle/>
          <a:p>
            <a:r>
              <a:rPr lang="en-GB">
                <a:solidFill>
                  <a:prstClr val="white"/>
                </a:solidFill>
              </a:rPr>
              <a:t>Sebastijan Brezinsek| AWP 2025 Planning Meeting |Garching | October 2024</a:t>
            </a:r>
            <a:endParaRPr lang="en-GB" dirty="0">
              <a:solidFill>
                <a:prstClr val="white"/>
              </a:solidFill>
            </a:endParaRPr>
          </a:p>
        </p:txBody>
      </p:sp>
      <p:sp>
        <p:nvSpPr>
          <p:cNvPr id="3" name="Textfeld 2">
            <a:extLst>
              <a:ext uri="{FF2B5EF4-FFF2-40B4-BE49-F238E27FC236}">
                <a16:creationId xmlns:a16="http://schemas.microsoft.com/office/drawing/2014/main" id="{EE9CE472-A882-F13A-8E43-AF60B4CA7770}"/>
              </a:ext>
            </a:extLst>
          </p:cNvPr>
          <p:cNvSpPr txBox="1"/>
          <p:nvPr/>
        </p:nvSpPr>
        <p:spPr>
          <a:xfrm flipH="1">
            <a:off x="2095500" y="4620102"/>
            <a:ext cx="8201024" cy="584775"/>
          </a:xfrm>
          <a:prstGeom prst="rect">
            <a:avLst/>
          </a:prstGeom>
          <a:solidFill>
            <a:srgbClr val="E3E3E3"/>
          </a:solidFill>
          <a:ln w="12700">
            <a:solidFill>
              <a:schemeClr val="tx1"/>
            </a:solidFill>
          </a:ln>
        </p:spPr>
        <p:txBody>
          <a:bodyPr wrap="square" rtlCol="0">
            <a:spAutoFit/>
          </a:bodyPr>
          <a:lstStyle/>
          <a:p>
            <a:pPr algn="ctr"/>
            <a:r>
              <a:rPr lang="en-GB" sz="1600" dirty="0">
                <a:latin typeface="Arial" panose="020B0604020202020204" pitchFamily="34" charset="0"/>
                <a:cs typeface="Arial" panose="020B0604020202020204" pitchFamily="34" charset="0"/>
              </a:rPr>
              <a:t>In general very strong links with: WPTE and WPW7X as they offer platform to bridge: laboratory results with tokamak / stellarator via modelling</a:t>
            </a:r>
          </a:p>
        </p:txBody>
      </p:sp>
      <p:sp>
        <p:nvSpPr>
          <p:cNvPr id="4" name="Textfeld 3">
            <a:extLst>
              <a:ext uri="{FF2B5EF4-FFF2-40B4-BE49-F238E27FC236}">
                <a16:creationId xmlns:a16="http://schemas.microsoft.com/office/drawing/2014/main" id="{8A0980D4-3CA4-BF69-81E2-BBAE5A097B1C}"/>
              </a:ext>
            </a:extLst>
          </p:cNvPr>
          <p:cNvSpPr txBox="1"/>
          <p:nvPr/>
        </p:nvSpPr>
        <p:spPr>
          <a:xfrm flipH="1">
            <a:off x="2095500" y="5503912"/>
            <a:ext cx="8201024" cy="338554"/>
          </a:xfrm>
          <a:prstGeom prst="rect">
            <a:avLst/>
          </a:prstGeom>
          <a:solidFill>
            <a:srgbClr val="E3E3E3"/>
          </a:solidFill>
          <a:ln w="12700">
            <a:solidFill>
              <a:schemeClr val="tx1"/>
            </a:solidFill>
          </a:ln>
        </p:spPr>
        <p:txBody>
          <a:bodyPr wrap="square" rtlCol="0">
            <a:spAutoFit/>
          </a:bodyPr>
          <a:lstStyle/>
          <a:p>
            <a:pPr algn="ctr"/>
            <a:r>
              <a:rPr lang="en-GB" sz="1600" dirty="0">
                <a:latin typeface="Arial" panose="020B0604020202020204" pitchFamily="34" charset="0"/>
                <a:cs typeface="Arial" panose="020B0604020202020204" pitchFamily="34" charset="0"/>
              </a:rPr>
              <a:t>Links in specific areas with WPAC, WPMAT, WPDIV, WPPRIO, WPSA, WPDC…. </a:t>
            </a:r>
          </a:p>
        </p:txBody>
      </p:sp>
    </p:spTree>
    <p:extLst>
      <p:ext uri="{BB962C8B-B14F-4D97-AF65-F5344CB8AC3E}">
        <p14:creationId xmlns:p14="http://schemas.microsoft.com/office/powerpoint/2010/main" val="3475623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946022-C12F-AF69-6F49-9BFBF6228443}"/>
              </a:ext>
            </a:extLst>
          </p:cNvPr>
          <p:cNvSpPr>
            <a:spLocks noGrp="1"/>
          </p:cNvSpPr>
          <p:nvPr>
            <p:ph type="title"/>
          </p:nvPr>
        </p:nvSpPr>
        <p:spPr>
          <a:xfrm>
            <a:off x="983432" y="192515"/>
            <a:ext cx="9451776" cy="457200"/>
          </a:xfrm>
        </p:spPr>
        <p:txBody>
          <a:bodyPr/>
          <a:lstStyle/>
          <a:p>
            <a:r>
              <a:rPr lang="en-US" dirty="0"/>
              <a:t>AWP 2025 – Main objectives II</a:t>
            </a:r>
            <a:endParaRPr lang="en-GB" dirty="0"/>
          </a:p>
        </p:txBody>
      </p:sp>
      <p:sp>
        <p:nvSpPr>
          <p:cNvPr id="7" name="Content Placeholder 2">
            <a:extLst>
              <a:ext uri="{FF2B5EF4-FFF2-40B4-BE49-F238E27FC236}">
                <a16:creationId xmlns:a16="http://schemas.microsoft.com/office/drawing/2014/main" id="{621686D0-50D1-29AC-57FC-302D37CDDC60}"/>
              </a:ext>
            </a:extLst>
          </p:cNvPr>
          <p:cNvSpPr>
            <a:spLocks noGrp="1"/>
          </p:cNvSpPr>
          <p:nvPr>
            <p:ph idx="1"/>
          </p:nvPr>
        </p:nvSpPr>
        <p:spPr>
          <a:xfrm>
            <a:off x="245097" y="752475"/>
            <a:ext cx="12337428" cy="5803295"/>
          </a:xfrm>
        </p:spPr>
        <p:txBody>
          <a:bodyPr>
            <a:normAutofit/>
          </a:bodyPr>
          <a:lstStyle/>
          <a:p>
            <a:pPr>
              <a:buFont typeface="Wingdings" panose="05000000000000000000" pitchFamily="2" charset="2"/>
              <a:buChar char="§"/>
            </a:pPr>
            <a:r>
              <a:rPr lang="en-GB" sz="2000" b="1" dirty="0"/>
              <a:t>Supporting ITER re-baselining and addressing critical question in experiments / modelling: </a:t>
            </a:r>
          </a:p>
          <a:p>
            <a:pPr lvl="1">
              <a:buFont typeface="Wingdings" panose="05000000000000000000" pitchFamily="2" charset="2"/>
              <a:buChar char="§"/>
            </a:pPr>
            <a:r>
              <a:rPr lang="en-GB" dirty="0"/>
              <a:t>Simulation of first wall W erosion, W deposition, and W screening in limited, start-up and diverted plasmas</a:t>
            </a:r>
          </a:p>
          <a:p>
            <a:pPr lvl="1">
              <a:buFont typeface="Wingdings" panose="05000000000000000000" pitchFamily="2" charset="2"/>
              <a:buChar char="§"/>
            </a:pPr>
            <a:r>
              <a:rPr lang="en-GB" dirty="0"/>
              <a:t>Boronization and B layers: homogeneity, B layer properties, lifetime, and impact of B on wall conditions</a:t>
            </a:r>
          </a:p>
          <a:p>
            <a:pPr lvl="1">
              <a:buFont typeface="Wingdings" panose="05000000000000000000" pitchFamily="2" charset="2"/>
              <a:buChar char="§"/>
            </a:pPr>
            <a:r>
              <a:rPr lang="en-GB" dirty="0"/>
              <a:t>T retention (scaling law), T removal techniques (ICWC, ECWC), T quantification (laser-techniques), </a:t>
            </a:r>
          </a:p>
          <a:p>
            <a:pPr marL="342900" lvl="1" indent="0">
              <a:buNone/>
            </a:pPr>
            <a:r>
              <a:rPr lang="en-GB" dirty="0"/>
              <a:t>    active removal of B layer by erosion, dust formation, dust properties, and dust removal (=&gt;TOMAS and other facilities)</a:t>
            </a:r>
          </a:p>
          <a:p>
            <a:pPr lvl="1">
              <a:buFont typeface="Wingdings" panose="05000000000000000000" pitchFamily="2" charset="2"/>
              <a:buChar char="§"/>
            </a:pPr>
            <a:r>
              <a:rPr lang="en-GB" dirty="0"/>
              <a:t>Advanced modelling of B physical and chemical erosion process as input for PWIE models (MD simulations)</a:t>
            </a:r>
          </a:p>
          <a:p>
            <a:pPr lvl="1">
              <a:buFont typeface="Wingdings" panose="05000000000000000000" pitchFamily="2" charset="2"/>
              <a:buChar char="§"/>
            </a:pPr>
            <a:r>
              <a:rPr lang="en-GB" dirty="0"/>
              <a:t>Qualification of ITER TFW design solutions in HHF devices (inertial and actively cooled) PFCs </a:t>
            </a:r>
          </a:p>
          <a:p>
            <a:pPr lvl="1">
              <a:buFont typeface="Wingdings" panose="05000000000000000000" pitchFamily="2" charset="2"/>
              <a:buChar char="§"/>
            </a:pPr>
            <a:r>
              <a:rPr lang="en-GB" dirty="0"/>
              <a:t>W PFCs damage predictions under VDE and RE impact in ITER </a:t>
            </a:r>
          </a:p>
          <a:p>
            <a:pPr lvl="1">
              <a:buFont typeface="Wingdings" panose="05000000000000000000" pitchFamily="2" charset="2"/>
              <a:buChar char="§"/>
            </a:pPr>
            <a:r>
              <a:rPr lang="en-GB" dirty="0"/>
              <a:t>Supporting ITER first mirror performance in the presence of boron (boronization / boronization + plasma)</a:t>
            </a:r>
          </a:p>
        </p:txBody>
      </p:sp>
      <p:sp>
        <p:nvSpPr>
          <p:cNvPr id="12" name="Slide Number Placeholder 4">
            <a:extLst>
              <a:ext uri="{FF2B5EF4-FFF2-40B4-BE49-F238E27FC236}">
                <a16:creationId xmlns:a16="http://schemas.microsoft.com/office/drawing/2014/main" id="{9A65AD26-43B1-822F-B213-6CEA1ED6CC5F}"/>
              </a:ext>
            </a:extLst>
          </p:cNvPr>
          <p:cNvSpPr>
            <a:spLocks noGrp="1"/>
          </p:cNvSpPr>
          <p:nvPr>
            <p:ph type="sldNum" sz="quarter" idx="12"/>
          </p:nvPr>
        </p:nvSpPr>
        <p:spPr>
          <a:xfrm>
            <a:off x="0" y="6590037"/>
            <a:ext cx="720080" cy="199174"/>
          </a:xfrm>
        </p:spPr>
        <p:txBody>
          <a:bodyPr/>
          <a:lstStyle/>
          <a:p>
            <a:fld id="{6A6D9FA1-99C7-4910-8E32-B85D378B0060}" type="slidenum">
              <a:rPr lang="en-GB" smtClean="0">
                <a:solidFill>
                  <a:prstClr val="white"/>
                </a:solidFill>
              </a:rPr>
              <a:pPr/>
              <a:t>7</a:t>
            </a:fld>
            <a:endParaRPr lang="en-GB" dirty="0">
              <a:solidFill>
                <a:prstClr val="white"/>
              </a:solidFill>
            </a:endParaRPr>
          </a:p>
        </p:txBody>
      </p:sp>
      <p:sp>
        <p:nvSpPr>
          <p:cNvPr id="2" name="Fußzeilenplatzhalter 4">
            <a:extLst>
              <a:ext uri="{FF2B5EF4-FFF2-40B4-BE49-F238E27FC236}">
                <a16:creationId xmlns:a16="http://schemas.microsoft.com/office/drawing/2014/main" id="{3BA44A9D-870E-67D5-5916-A299CA3EC809}"/>
              </a:ext>
            </a:extLst>
          </p:cNvPr>
          <p:cNvSpPr>
            <a:spLocks noGrp="1"/>
          </p:cNvSpPr>
          <p:nvPr>
            <p:ph type="ftr" sz="quarter" idx="11"/>
          </p:nvPr>
        </p:nvSpPr>
        <p:spPr>
          <a:xfrm>
            <a:off x="825624" y="6555770"/>
            <a:ext cx="9022464" cy="329614"/>
          </a:xfrm>
        </p:spPr>
        <p:txBody>
          <a:bodyPr/>
          <a:lstStyle/>
          <a:p>
            <a:r>
              <a:rPr lang="en-GB">
                <a:solidFill>
                  <a:prstClr val="white"/>
                </a:solidFill>
              </a:rPr>
              <a:t>Sebastijan Brezinsek| AWP 2025 Planning Meeting |Garching | October 2024</a:t>
            </a:r>
            <a:endParaRPr lang="en-GB" dirty="0">
              <a:solidFill>
                <a:prstClr val="white"/>
              </a:solidFill>
            </a:endParaRPr>
          </a:p>
        </p:txBody>
      </p:sp>
      <p:sp>
        <p:nvSpPr>
          <p:cNvPr id="3" name="Textfeld 2">
            <a:extLst>
              <a:ext uri="{FF2B5EF4-FFF2-40B4-BE49-F238E27FC236}">
                <a16:creationId xmlns:a16="http://schemas.microsoft.com/office/drawing/2014/main" id="{2FB38412-8E77-3DF7-5639-778ADDC22F30}"/>
              </a:ext>
            </a:extLst>
          </p:cNvPr>
          <p:cNvSpPr txBox="1"/>
          <p:nvPr/>
        </p:nvSpPr>
        <p:spPr>
          <a:xfrm>
            <a:off x="8500554" y="5782359"/>
            <a:ext cx="3869308" cy="646331"/>
          </a:xfrm>
          <a:prstGeom prst="rect">
            <a:avLst/>
          </a:prstGeom>
          <a:noFill/>
        </p:spPr>
        <p:txBody>
          <a:bodyPr wrap="square" rtlCol="0">
            <a:spAutoFit/>
          </a:bodyPr>
          <a:lstStyle/>
          <a:p>
            <a:pPr algn="l"/>
            <a:r>
              <a:rPr lang="de-DE" b="1" dirty="0" err="1">
                <a:solidFill>
                  <a:srgbClr val="FF0000"/>
                </a:solidFill>
              </a:rPr>
              <a:t>Linked</a:t>
            </a:r>
            <a:r>
              <a:rPr lang="de-DE" b="1" dirty="0">
                <a:solidFill>
                  <a:srgbClr val="FF0000"/>
                </a:solidFill>
              </a:rPr>
              <a:t> to ITPA </a:t>
            </a:r>
            <a:r>
              <a:rPr lang="de-DE" b="1" dirty="0" err="1">
                <a:solidFill>
                  <a:srgbClr val="FF0000"/>
                </a:solidFill>
              </a:rPr>
              <a:t>activities</a:t>
            </a:r>
            <a:r>
              <a:rPr lang="de-DE" b="1" dirty="0">
                <a:solidFill>
                  <a:srgbClr val="FF0000"/>
                </a:solidFill>
              </a:rPr>
              <a:t> and </a:t>
            </a:r>
          </a:p>
          <a:p>
            <a:pPr algn="l"/>
            <a:r>
              <a:rPr lang="de-DE" b="1" dirty="0" err="1">
                <a:solidFill>
                  <a:srgbClr val="FF0000"/>
                </a:solidFill>
              </a:rPr>
              <a:t>needs</a:t>
            </a:r>
            <a:r>
              <a:rPr lang="de-DE" b="1" dirty="0">
                <a:solidFill>
                  <a:srgbClr val="FF0000"/>
                </a:solidFill>
              </a:rPr>
              <a:t> </a:t>
            </a:r>
            <a:r>
              <a:rPr lang="de-DE" b="1" dirty="0" err="1">
                <a:solidFill>
                  <a:srgbClr val="FF0000"/>
                </a:solidFill>
              </a:rPr>
              <a:t>of</a:t>
            </a:r>
            <a:r>
              <a:rPr lang="de-DE" b="1" dirty="0">
                <a:solidFill>
                  <a:srgbClr val="FF0000"/>
                </a:solidFill>
              </a:rPr>
              <a:t> </a:t>
            </a:r>
            <a:r>
              <a:rPr lang="de-DE" b="1" dirty="0" err="1">
                <a:solidFill>
                  <a:srgbClr val="FF0000"/>
                </a:solidFill>
              </a:rPr>
              <a:t>revised</a:t>
            </a:r>
            <a:r>
              <a:rPr lang="de-DE" b="1" dirty="0">
                <a:solidFill>
                  <a:srgbClr val="FF0000"/>
                </a:solidFill>
              </a:rPr>
              <a:t> ITER </a:t>
            </a:r>
            <a:r>
              <a:rPr lang="de-DE" b="1" dirty="0" err="1">
                <a:solidFill>
                  <a:srgbClr val="FF0000"/>
                </a:solidFill>
              </a:rPr>
              <a:t>research</a:t>
            </a:r>
            <a:r>
              <a:rPr lang="de-DE" b="1" dirty="0">
                <a:solidFill>
                  <a:srgbClr val="FF0000"/>
                </a:solidFill>
              </a:rPr>
              <a:t> plan</a:t>
            </a:r>
          </a:p>
        </p:txBody>
      </p:sp>
    </p:spTree>
    <p:extLst>
      <p:ext uri="{BB962C8B-B14F-4D97-AF65-F5344CB8AC3E}">
        <p14:creationId xmlns:p14="http://schemas.microsoft.com/office/powerpoint/2010/main" val="3095195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3B335E-B733-3D96-714B-56E981C24F82}"/>
              </a:ext>
            </a:extLst>
          </p:cNvPr>
          <p:cNvSpPr>
            <a:spLocks noGrp="1"/>
          </p:cNvSpPr>
          <p:nvPr>
            <p:ph type="title"/>
          </p:nvPr>
        </p:nvSpPr>
        <p:spPr>
          <a:xfrm>
            <a:off x="983432" y="192515"/>
            <a:ext cx="10598968" cy="457200"/>
          </a:xfrm>
        </p:spPr>
        <p:txBody>
          <a:bodyPr/>
          <a:lstStyle/>
          <a:p>
            <a:r>
              <a:rPr lang="de-DE" dirty="0"/>
              <a:t>New/</a:t>
            </a:r>
            <a:r>
              <a:rPr lang="de-DE" dirty="0" err="1"/>
              <a:t>updated</a:t>
            </a:r>
            <a:r>
              <a:rPr lang="de-DE" dirty="0"/>
              <a:t> </a:t>
            </a:r>
            <a:r>
              <a:rPr lang="de-DE" dirty="0" err="1"/>
              <a:t>activities</a:t>
            </a:r>
            <a:r>
              <a:rPr lang="de-DE" dirty="0"/>
              <a:t> in 2025: Focus on WEST support</a:t>
            </a:r>
          </a:p>
        </p:txBody>
      </p:sp>
      <p:sp>
        <p:nvSpPr>
          <p:cNvPr id="3" name="Inhaltsplatzhalter 2">
            <a:extLst>
              <a:ext uri="{FF2B5EF4-FFF2-40B4-BE49-F238E27FC236}">
                <a16:creationId xmlns:a16="http://schemas.microsoft.com/office/drawing/2014/main" id="{515ED41B-A296-FFC9-3F85-9A074278F304}"/>
              </a:ext>
            </a:extLst>
          </p:cNvPr>
          <p:cNvSpPr>
            <a:spLocks noGrp="1"/>
          </p:cNvSpPr>
          <p:nvPr>
            <p:ph idx="1"/>
          </p:nvPr>
        </p:nvSpPr>
        <p:spPr>
          <a:xfrm>
            <a:off x="639417" y="840767"/>
            <a:ext cx="11103024" cy="5493357"/>
          </a:xfrm>
        </p:spPr>
        <p:txBody>
          <a:bodyPr>
            <a:normAutofit lnSpcReduction="10000"/>
          </a:bodyPr>
          <a:lstStyle/>
          <a:p>
            <a:pPr>
              <a:buFont typeface="Wingdings" panose="05000000000000000000" pitchFamily="2" charset="2"/>
              <a:buChar char="§"/>
            </a:pPr>
            <a:r>
              <a:rPr lang="en-GB" sz="2800" dirty="0"/>
              <a:t>SP B : Understanding the formation of WEST-like deposits with W</a:t>
            </a:r>
          </a:p>
          <a:p>
            <a:pPr lvl="1">
              <a:buFont typeface="Wingdings" panose="05000000000000000000" pitchFamily="2" charset="2"/>
              <a:buChar char="§"/>
            </a:pPr>
            <a:r>
              <a:rPr lang="en-GB" sz="2000" dirty="0"/>
              <a:t>Final analysis of WEST-like deposits from long-pulse operation: stability and dust conversion factor</a:t>
            </a:r>
          </a:p>
          <a:p>
            <a:pPr lvl="1">
              <a:buFont typeface="Wingdings" panose="05000000000000000000" pitchFamily="2" charset="2"/>
              <a:buChar char="§"/>
            </a:pPr>
            <a:r>
              <a:rPr lang="en-GB" sz="2000" dirty="0"/>
              <a:t>Mimic WEST-like divertor plasma conditions and pulses in MAGNUM-PSI (and PSI-2)</a:t>
            </a:r>
          </a:p>
          <a:p>
            <a:pPr lvl="2">
              <a:buFont typeface="Wingdings" panose="05000000000000000000" pitchFamily="2" charset="2"/>
              <a:buChar char="§"/>
            </a:pPr>
            <a:r>
              <a:rPr lang="en-GB" sz="1800" dirty="0"/>
              <a:t>Thermal cycling of actively cooled W PFCs in NAGNUM-PSI and secondary upstream W source </a:t>
            </a:r>
          </a:p>
          <a:p>
            <a:pPr lvl="2">
              <a:buFont typeface="Wingdings" panose="05000000000000000000" pitchFamily="2" charset="2"/>
              <a:buChar char="§"/>
            </a:pPr>
            <a:r>
              <a:rPr lang="en-GB" sz="1800" dirty="0"/>
              <a:t>Role of surface temperature, thermal stresses, impurities, oxide formation, duty cycle etc. as parameters</a:t>
            </a:r>
          </a:p>
          <a:p>
            <a:pPr lvl="2">
              <a:buFont typeface="Wingdings" panose="05000000000000000000" pitchFamily="2" charset="2"/>
              <a:buChar char="§"/>
            </a:pPr>
            <a:r>
              <a:rPr lang="en-GB" sz="1800" dirty="0"/>
              <a:t>Pre- and post-characterisation and spectroscopy</a:t>
            </a:r>
          </a:p>
          <a:p>
            <a:pPr lvl="1">
              <a:buFont typeface="Wingdings" panose="05000000000000000000" pitchFamily="2" charset="2"/>
              <a:buChar char="§"/>
            </a:pPr>
            <a:r>
              <a:rPr lang="en-GB" sz="2000" dirty="0"/>
              <a:t>ERO simulations for linear plasma experiments (same A&amp;M data for WEST)</a:t>
            </a:r>
          </a:p>
          <a:p>
            <a:pPr lvl="1">
              <a:buFont typeface="Wingdings" panose="05000000000000000000" pitchFamily="2" charset="2"/>
              <a:buChar char="§"/>
            </a:pPr>
            <a:r>
              <a:rPr lang="en-GB" sz="2000" dirty="0"/>
              <a:t>Dust formation and characteristics (tbc with FTD)</a:t>
            </a:r>
          </a:p>
          <a:p>
            <a:pPr>
              <a:buFont typeface="Wingdings" panose="05000000000000000000" pitchFamily="2" charset="2"/>
              <a:buChar char="§"/>
            </a:pPr>
            <a:r>
              <a:rPr lang="en-GB" sz="2600" dirty="0"/>
              <a:t>SP D: Simulation of WEST long-pulse plasmas in full 3D geometry (incl. ripple)</a:t>
            </a:r>
          </a:p>
          <a:p>
            <a:pPr lvl="1">
              <a:buFont typeface="Wingdings" panose="05000000000000000000" pitchFamily="2" charset="2"/>
              <a:buChar char="§"/>
            </a:pPr>
            <a:r>
              <a:rPr lang="en-GB" sz="2000" dirty="0"/>
              <a:t>Plasma boundary simulation with SOLEDGE3X-EIRENE </a:t>
            </a:r>
          </a:p>
          <a:p>
            <a:pPr lvl="1">
              <a:buFont typeface="Wingdings" panose="05000000000000000000" pitchFamily="2" charset="2"/>
              <a:buChar char="§"/>
            </a:pPr>
            <a:r>
              <a:rPr lang="en-GB" sz="2000" dirty="0"/>
              <a:t>ERO2.0 simulation of WEST long-pulse devices incl. W local redeposition and MB shaping</a:t>
            </a:r>
          </a:p>
          <a:p>
            <a:pPr lvl="1">
              <a:buFont typeface="Wingdings" panose="05000000000000000000" pitchFamily="2" charset="2"/>
              <a:buChar char="§"/>
            </a:pPr>
            <a:r>
              <a:rPr lang="en-GB" sz="2000" dirty="0"/>
              <a:t>Dust simulation</a:t>
            </a:r>
          </a:p>
          <a:p>
            <a:pPr>
              <a:buFont typeface="Wingdings" panose="05000000000000000000" pitchFamily="2" charset="2"/>
              <a:buChar char="§"/>
            </a:pPr>
            <a:r>
              <a:rPr lang="en-GB" sz="2600" dirty="0"/>
              <a:t>SP A: HHF exposure of W MB exposed in WEST</a:t>
            </a:r>
          </a:p>
          <a:p>
            <a:pPr lvl="1">
              <a:buFont typeface="Wingdings" panose="05000000000000000000" pitchFamily="2" charset="2"/>
              <a:buChar char="§"/>
            </a:pPr>
            <a:r>
              <a:rPr lang="en-GB" sz="2000" dirty="0"/>
              <a:t>Damage evolution under e-beam loading</a:t>
            </a:r>
          </a:p>
          <a:p>
            <a:pPr lvl="1">
              <a:buFont typeface="Wingdings" panose="05000000000000000000" pitchFamily="2" charset="2"/>
              <a:buChar char="§"/>
            </a:pPr>
            <a:r>
              <a:rPr lang="en-GB" sz="2000" dirty="0"/>
              <a:t>Deposit stability assessment</a:t>
            </a:r>
          </a:p>
          <a:p>
            <a:pPr lvl="1">
              <a:buFont typeface="Wingdings" panose="05000000000000000000" pitchFamily="2" charset="2"/>
              <a:buChar char="§"/>
            </a:pPr>
            <a:endParaRPr lang="en-GB" sz="2000" dirty="0"/>
          </a:p>
          <a:p>
            <a:pPr lvl="1">
              <a:buFont typeface="Wingdings" panose="05000000000000000000" pitchFamily="2" charset="2"/>
              <a:buChar char="§"/>
            </a:pPr>
            <a:endParaRPr lang="en-GB" sz="2000" dirty="0"/>
          </a:p>
        </p:txBody>
      </p:sp>
      <p:sp>
        <p:nvSpPr>
          <p:cNvPr id="5" name="Foliennummernplatzhalter 4">
            <a:extLst>
              <a:ext uri="{FF2B5EF4-FFF2-40B4-BE49-F238E27FC236}">
                <a16:creationId xmlns:a16="http://schemas.microsoft.com/office/drawing/2014/main" id="{33823313-0920-D62A-3439-772285685CC9}"/>
              </a:ext>
            </a:extLst>
          </p:cNvPr>
          <p:cNvSpPr>
            <a:spLocks noGrp="1"/>
          </p:cNvSpPr>
          <p:nvPr>
            <p:ph type="sldNum" sz="quarter" idx="12"/>
          </p:nvPr>
        </p:nvSpPr>
        <p:spPr/>
        <p:txBody>
          <a:bodyPr/>
          <a:lstStyle/>
          <a:p>
            <a:fld id="{6A6D9FA1-99C7-4910-8E32-B85D378B0060}" type="slidenum">
              <a:rPr lang="en-GB" smtClean="0">
                <a:solidFill>
                  <a:prstClr val="white"/>
                </a:solidFill>
              </a:rPr>
              <a:pPr/>
              <a:t>8</a:t>
            </a:fld>
            <a:endParaRPr lang="en-GB" dirty="0">
              <a:solidFill>
                <a:prstClr val="white"/>
              </a:solidFill>
            </a:endParaRPr>
          </a:p>
        </p:txBody>
      </p:sp>
      <p:sp>
        <p:nvSpPr>
          <p:cNvPr id="6" name="Footer Placeholder 3">
            <a:extLst>
              <a:ext uri="{FF2B5EF4-FFF2-40B4-BE49-F238E27FC236}">
                <a16:creationId xmlns:a16="http://schemas.microsoft.com/office/drawing/2014/main" id="{8A1BB23C-BD3C-37BB-DFC6-7CE0BD70A760}"/>
              </a:ext>
            </a:extLst>
          </p:cNvPr>
          <p:cNvSpPr>
            <a:spLocks noGrp="1"/>
          </p:cNvSpPr>
          <p:nvPr>
            <p:ph type="ftr" sz="quarter" idx="11"/>
          </p:nvPr>
        </p:nvSpPr>
        <p:spPr>
          <a:xfrm>
            <a:off x="825624" y="6555770"/>
            <a:ext cx="7842126" cy="329614"/>
          </a:xfrm>
          <a:prstGeom prst="rect">
            <a:avLst/>
          </a:prstGeom>
        </p:spPr>
        <p:txBody>
          <a:bodyPr/>
          <a:lstStyle/>
          <a:p>
            <a:r>
              <a:rPr lang="en-GB" dirty="0">
                <a:solidFill>
                  <a:prstClr val="white"/>
                </a:solidFill>
              </a:rPr>
              <a:t>Sebastijan Brezinsek| 2025 AWP Planning Meeting | </a:t>
            </a:r>
            <a:r>
              <a:rPr lang="en-GB" dirty="0" err="1">
                <a:solidFill>
                  <a:prstClr val="white"/>
                </a:solidFill>
              </a:rPr>
              <a:t>Garching</a:t>
            </a:r>
            <a:r>
              <a:rPr lang="en-GB" dirty="0">
                <a:solidFill>
                  <a:prstClr val="white"/>
                </a:solidFill>
              </a:rPr>
              <a:t>  | October 2024</a:t>
            </a:r>
          </a:p>
        </p:txBody>
      </p:sp>
      <p:sp>
        <p:nvSpPr>
          <p:cNvPr id="7" name="Textfeld 6">
            <a:extLst>
              <a:ext uri="{FF2B5EF4-FFF2-40B4-BE49-F238E27FC236}">
                <a16:creationId xmlns:a16="http://schemas.microsoft.com/office/drawing/2014/main" id="{141FBED2-9D95-284A-7CFE-971C2EBB0F91}"/>
              </a:ext>
            </a:extLst>
          </p:cNvPr>
          <p:cNvSpPr txBox="1"/>
          <p:nvPr/>
        </p:nvSpPr>
        <p:spPr>
          <a:xfrm>
            <a:off x="7734300" y="6121400"/>
            <a:ext cx="4573560" cy="369332"/>
          </a:xfrm>
          <a:prstGeom prst="rect">
            <a:avLst/>
          </a:prstGeom>
          <a:noFill/>
        </p:spPr>
        <p:txBody>
          <a:bodyPr wrap="none" rtlCol="0">
            <a:spAutoFit/>
          </a:bodyPr>
          <a:lstStyle/>
          <a:p>
            <a:pPr algn="l"/>
            <a:r>
              <a:rPr lang="de-DE" b="1" dirty="0">
                <a:solidFill>
                  <a:srgbClr val="FF0000"/>
                </a:solidFill>
              </a:rPr>
              <a:t>Joint Meeting WPTE/PWI in Aix in September </a:t>
            </a:r>
          </a:p>
        </p:txBody>
      </p:sp>
    </p:spTree>
    <p:extLst>
      <p:ext uri="{BB962C8B-B14F-4D97-AF65-F5344CB8AC3E}">
        <p14:creationId xmlns:p14="http://schemas.microsoft.com/office/powerpoint/2010/main" val="3790333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351AC2-6383-BE79-39FE-0276BDA57780}"/>
              </a:ext>
            </a:extLst>
          </p:cNvPr>
          <p:cNvSpPr>
            <a:spLocks noGrp="1"/>
          </p:cNvSpPr>
          <p:nvPr>
            <p:ph type="title"/>
          </p:nvPr>
        </p:nvSpPr>
        <p:spPr/>
        <p:txBody>
          <a:bodyPr/>
          <a:lstStyle/>
          <a:p>
            <a:r>
              <a:rPr lang="de-DE" dirty="0"/>
              <a:t>MAGNUM-PSI: Simulation </a:t>
            </a:r>
            <a:r>
              <a:rPr lang="de-DE" dirty="0" err="1"/>
              <a:t>of</a:t>
            </a:r>
            <a:r>
              <a:rPr lang="de-DE" dirty="0"/>
              <a:t> WEST high </a:t>
            </a:r>
            <a:r>
              <a:rPr lang="de-DE" dirty="0" err="1"/>
              <a:t>fluence</a:t>
            </a:r>
            <a:r>
              <a:rPr lang="de-DE" dirty="0"/>
              <a:t> </a:t>
            </a:r>
            <a:r>
              <a:rPr lang="de-DE" dirty="0" err="1"/>
              <a:t>campaign</a:t>
            </a:r>
            <a:endParaRPr lang="de-DE" dirty="0"/>
          </a:p>
        </p:txBody>
      </p:sp>
      <p:sp>
        <p:nvSpPr>
          <p:cNvPr id="5" name="Foliennummernplatzhalter 4">
            <a:extLst>
              <a:ext uri="{FF2B5EF4-FFF2-40B4-BE49-F238E27FC236}">
                <a16:creationId xmlns:a16="http://schemas.microsoft.com/office/drawing/2014/main" id="{5707C473-02E9-F181-47DE-D9C79017C6B5}"/>
              </a:ext>
            </a:extLst>
          </p:cNvPr>
          <p:cNvSpPr>
            <a:spLocks noGrp="1"/>
          </p:cNvSpPr>
          <p:nvPr>
            <p:ph type="sldNum" sz="quarter" idx="12"/>
          </p:nvPr>
        </p:nvSpPr>
        <p:spPr/>
        <p:txBody>
          <a:bodyPr/>
          <a:lstStyle/>
          <a:p>
            <a:fld id="{6A6D9FA1-99C7-4910-8E32-B85D378B0060}" type="slidenum">
              <a:rPr lang="en-GB" smtClean="0">
                <a:solidFill>
                  <a:prstClr val="white"/>
                </a:solidFill>
              </a:rPr>
              <a:pPr/>
              <a:t>9</a:t>
            </a:fld>
            <a:endParaRPr lang="en-GB" dirty="0">
              <a:solidFill>
                <a:prstClr val="white"/>
              </a:solidFill>
            </a:endParaRPr>
          </a:p>
        </p:txBody>
      </p:sp>
      <p:pic>
        <p:nvPicPr>
          <p:cNvPr id="7" name="Grafik 6">
            <a:extLst>
              <a:ext uri="{FF2B5EF4-FFF2-40B4-BE49-F238E27FC236}">
                <a16:creationId xmlns:a16="http://schemas.microsoft.com/office/drawing/2014/main" id="{E490E561-1BB7-054E-1596-42BF63F2C532}"/>
              </a:ext>
            </a:extLst>
          </p:cNvPr>
          <p:cNvPicPr>
            <a:picLocks noChangeAspect="1"/>
          </p:cNvPicPr>
          <p:nvPr/>
        </p:nvPicPr>
        <p:blipFill>
          <a:blip r:embed="rId2"/>
          <a:stretch>
            <a:fillRect/>
          </a:stretch>
        </p:blipFill>
        <p:spPr>
          <a:xfrm>
            <a:off x="94408" y="1759761"/>
            <a:ext cx="9108794" cy="4763641"/>
          </a:xfrm>
          <a:prstGeom prst="rect">
            <a:avLst/>
          </a:prstGeom>
        </p:spPr>
      </p:pic>
      <p:sp>
        <p:nvSpPr>
          <p:cNvPr id="8" name="Textfeld 7">
            <a:extLst>
              <a:ext uri="{FF2B5EF4-FFF2-40B4-BE49-F238E27FC236}">
                <a16:creationId xmlns:a16="http://schemas.microsoft.com/office/drawing/2014/main" id="{F1885CDE-6CF9-1BA1-C9C3-1AC0A75DF49C}"/>
              </a:ext>
            </a:extLst>
          </p:cNvPr>
          <p:cNvSpPr txBox="1"/>
          <p:nvPr/>
        </p:nvSpPr>
        <p:spPr>
          <a:xfrm>
            <a:off x="299405" y="749269"/>
            <a:ext cx="11798187" cy="1027974"/>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algn="l">
              <a:lnSpc>
                <a:spcPct val="95000"/>
              </a:lnSpc>
            </a:pPr>
            <a:r>
              <a:rPr lang="en-GB" sz="1600" dirty="0">
                <a:latin typeface="Arial" panose="020B0604020202020204" pitchFamily="34" charset="0"/>
                <a:cs typeface="Arial" panose="020B0604020202020204" pitchFamily="34" charset="0"/>
              </a:rPr>
              <a:t>MAGNUM-PSI is used to mimic WEST high fluence campaign </a:t>
            </a:r>
          </a:p>
          <a:p>
            <a:pPr marL="285750" indent="-285750" algn="l">
              <a:lnSpc>
                <a:spcPct val="95000"/>
              </a:lnSpc>
              <a:buFont typeface="Wingdings" panose="05000000000000000000" pitchFamily="2" charset="2"/>
              <a:buChar char="§"/>
            </a:pPr>
            <a:r>
              <a:rPr lang="en-GB" sz="1600" dirty="0">
                <a:solidFill>
                  <a:srgbClr val="FF0000"/>
                </a:solidFill>
                <a:latin typeface="Arial" panose="020B0604020202020204" pitchFamily="34" charset="0"/>
                <a:cs typeface="Arial" panose="020B0604020202020204" pitchFamily="34" charset="0"/>
              </a:rPr>
              <a:t>Mimic high W influx from WEST main chamber into W divertor by artificial impurity source</a:t>
            </a:r>
          </a:p>
          <a:p>
            <a:pPr marL="285750" indent="-285750" algn="l">
              <a:lnSpc>
                <a:spcPct val="95000"/>
              </a:lnSpc>
              <a:buFont typeface="Wingdings" panose="05000000000000000000" pitchFamily="2" charset="2"/>
              <a:buChar char="§"/>
            </a:pPr>
            <a:r>
              <a:rPr lang="en-GB" sz="1600" dirty="0">
                <a:solidFill>
                  <a:srgbClr val="FF0000"/>
                </a:solidFill>
                <a:latin typeface="Arial" panose="020B0604020202020204" pitchFamily="34" charset="0"/>
                <a:cs typeface="Arial" panose="020B0604020202020204" pitchFamily="34" charset="0"/>
              </a:rPr>
              <a:t>Test experiments in </a:t>
            </a:r>
            <a:r>
              <a:rPr lang="en-GB" sz="1600" dirty="0" err="1">
                <a:solidFill>
                  <a:srgbClr val="FF0000"/>
                </a:solidFill>
                <a:latin typeface="Arial" panose="020B0604020202020204" pitchFamily="34" charset="0"/>
                <a:cs typeface="Arial" panose="020B0604020202020204" pitchFamily="34" charset="0"/>
              </a:rPr>
              <a:t>Ar</a:t>
            </a:r>
            <a:r>
              <a:rPr lang="en-GB" sz="1600" dirty="0">
                <a:solidFill>
                  <a:srgbClr val="FF0000"/>
                </a:solidFill>
                <a:latin typeface="Arial" panose="020B0604020202020204" pitchFamily="34" charset="0"/>
                <a:cs typeface="Arial" panose="020B0604020202020204" pitchFamily="34" charset="0"/>
              </a:rPr>
              <a:t> plasma to get high W source in plasma</a:t>
            </a:r>
          </a:p>
          <a:p>
            <a:pPr marL="285750" indent="-285750" algn="l">
              <a:lnSpc>
                <a:spcPct val="95000"/>
              </a:lnSpc>
              <a:buFont typeface="Wingdings" panose="05000000000000000000" pitchFamily="2" charset="2"/>
              <a:buChar char="§"/>
            </a:pPr>
            <a:r>
              <a:rPr lang="en-GB" sz="1600" dirty="0">
                <a:solidFill>
                  <a:srgbClr val="FF0000"/>
                </a:solidFill>
                <a:latin typeface="Arial" panose="020B0604020202020204" pitchFamily="34" charset="0"/>
                <a:cs typeface="Arial" panose="020B0604020202020204" pitchFamily="34" charset="0"/>
              </a:rPr>
              <a:t>Final step: try to mimic ITER conditions =&gt; Lower W flux from wall into divertor =&gt; different balance of W erosion/deposition</a:t>
            </a:r>
          </a:p>
        </p:txBody>
      </p:sp>
      <p:pic>
        <p:nvPicPr>
          <p:cNvPr id="9" name="Grafik 8">
            <a:extLst>
              <a:ext uri="{FF2B5EF4-FFF2-40B4-BE49-F238E27FC236}">
                <a16:creationId xmlns:a16="http://schemas.microsoft.com/office/drawing/2014/main" id="{E6E8AD59-E71E-E3C7-959C-B65AFC056331}"/>
              </a:ext>
            </a:extLst>
          </p:cNvPr>
          <p:cNvPicPr>
            <a:picLocks noChangeAspect="1"/>
          </p:cNvPicPr>
          <p:nvPr/>
        </p:nvPicPr>
        <p:blipFill>
          <a:blip r:embed="rId3"/>
          <a:stretch>
            <a:fillRect/>
          </a:stretch>
        </p:blipFill>
        <p:spPr>
          <a:xfrm>
            <a:off x="9843365" y="3754906"/>
            <a:ext cx="1908213" cy="2030144"/>
          </a:xfrm>
          <a:prstGeom prst="rect">
            <a:avLst/>
          </a:prstGeom>
        </p:spPr>
      </p:pic>
      <p:sp>
        <p:nvSpPr>
          <p:cNvPr id="10" name="Textfeld 9">
            <a:extLst>
              <a:ext uri="{FF2B5EF4-FFF2-40B4-BE49-F238E27FC236}">
                <a16:creationId xmlns:a16="http://schemas.microsoft.com/office/drawing/2014/main" id="{93DA020C-0CEF-4498-EF8E-2A49F633980F}"/>
              </a:ext>
            </a:extLst>
          </p:cNvPr>
          <p:cNvSpPr txBox="1"/>
          <p:nvPr/>
        </p:nvSpPr>
        <p:spPr>
          <a:xfrm>
            <a:off x="9902930" y="3103094"/>
            <a:ext cx="2008984" cy="276999"/>
          </a:xfrm>
          <a:prstGeom prst="rect">
            <a:avLst/>
          </a:prstGeom>
          <a:noFill/>
        </p:spPr>
        <p:txBody>
          <a:bodyPr wrap="square" rtlCol="0">
            <a:spAutoFit/>
          </a:bodyPr>
          <a:lstStyle/>
          <a:p>
            <a:pPr algn="l"/>
            <a:r>
              <a:rPr lang="de-DE" sz="1200" b="1" dirty="0" err="1"/>
              <a:t>Flaking</a:t>
            </a:r>
            <a:r>
              <a:rPr lang="de-DE" sz="1200" b="1" dirty="0"/>
              <a:t> Mo </a:t>
            </a:r>
            <a:r>
              <a:rPr lang="de-DE" sz="1200" b="1" dirty="0" err="1"/>
              <a:t>layers</a:t>
            </a:r>
            <a:r>
              <a:rPr lang="de-DE" sz="1200" b="1" dirty="0"/>
              <a:t> </a:t>
            </a:r>
            <a:r>
              <a:rPr lang="de-DE" sz="1200" b="1" dirty="0" err="1"/>
              <a:t>observed</a:t>
            </a:r>
            <a:endParaRPr lang="de-DE" sz="1200" b="1" dirty="0"/>
          </a:p>
        </p:txBody>
      </p:sp>
      <p:sp>
        <p:nvSpPr>
          <p:cNvPr id="3" name="Footer Placeholder 3">
            <a:extLst>
              <a:ext uri="{FF2B5EF4-FFF2-40B4-BE49-F238E27FC236}">
                <a16:creationId xmlns:a16="http://schemas.microsoft.com/office/drawing/2014/main" id="{32825469-A571-374E-B0A3-3D3B0D32782E}"/>
              </a:ext>
            </a:extLst>
          </p:cNvPr>
          <p:cNvSpPr>
            <a:spLocks noGrp="1"/>
          </p:cNvSpPr>
          <p:nvPr>
            <p:ph type="ftr" sz="quarter" idx="11"/>
          </p:nvPr>
        </p:nvSpPr>
        <p:spPr>
          <a:xfrm>
            <a:off x="825624" y="6555770"/>
            <a:ext cx="7842126" cy="329614"/>
          </a:xfrm>
          <a:prstGeom prst="rect">
            <a:avLst/>
          </a:prstGeom>
        </p:spPr>
        <p:txBody>
          <a:bodyPr/>
          <a:lstStyle/>
          <a:p>
            <a:r>
              <a:rPr lang="en-GB" dirty="0">
                <a:solidFill>
                  <a:prstClr val="white"/>
                </a:solidFill>
              </a:rPr>
              <a:t>Sebastijan Brezinsek| 2025 AWP Planning Meeting | </a:t>
            </a:r>
            <a:r>
              <a:rPr lang="en-GB" dirty="0" err="1">
                <a:solidFill>
                  <a:prstClr val="white"/>
                </a:solidFill>
              </a:rPr>
              <a:t>Garching</a:t>
            </a:r>
            <a:r>
              <a:rPr lang="en-GB" dirty="0">
                <a:solidFill>
                  <a:prstClr val="white"/>
                </a:solidFill>
              </a:rPr>
              <a:t>  | October 2024</a:t>
            </a:r>
          </a:p>
        </p:txBody>
      </p:sp>
    </p:spTree>
    <p:extLst>
      <p:ext uri="{BB962C8B-B14F-4D97-AF65-F5344CB8AC3E}">
        <p14:creationId xmlns:p14="http://schemas.microsoft.com/office/powerpoint/2010/main" val="2585550573"/>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20B528-A52D-4A7D-BA72-76895AB57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581EFF-75CA-400B-8B14-07B3BB5FE4A6}">
  <ds:schemaRefs>
    <ds:schemaRef ds:uri="http://schemas.microsoft.com/office/2006/metadata/properties"/>
    <ds:schemaRef ds:uri="http://schemas.microsoft.com/office/infopath/2007/PartnerControls"/>
    <ds:schemaRef ds:uri="e5ba6352-0726-4226-96e7-82f7f1c59ac0"/>
    <ds:schemaRef ds:uri="cbbfa1f3-60c2-42de-b5b6-3ee8cb87d964"/>
  </ds:schemaRefs>
</ds:datastoreItem>
</file>

<file path=customXml/itemProps3.xml><?xml version="1.0" encoding="utf-8"?>
<ds:datastoreItem xmlns:ds="http://schemas.openxmlformats.org/officeDocument/2006/customXml" ds:itemID="{329BB5A6-9C9C-4509-BBBE-0C2B5904D0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10762</Words>
  <Application>Microsoft Office PowerPoint</Application>
  <PresentationFormat>Breitbild</PresentationFormat>
  <Paragraphs>1062</Paragraphs>
  <Slides>59</Slides>
  <Notes>28</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59</vt:i4>
      </vt:variant>
    </vt:vector>
  </HeadingPairs>
  <TitlesOfParts>
    <vt:vector size="66" baseType="lpstr">
      <vt:lpstr>.SF NS</vt:lpstr>
      <vt:lpstr>Aptos</vt:lpstr>
      <vt:lpstr>Arial</vt:lpstr>
      <vt:lpstr>Calibri</vt:lpstr>
      <vt:lpstr>Symbol</vt:lpstr>
      <vt:lpstr>Wingdings</vt:lpstr>
      <vt:lpstr>EUROfusion.1line_5_3_2019</vt:lpstr>
      <vt:lpstr>AWP 2025 WPPWIE:   Plasma-Wall Interactions and Exhaust</vt:lpstr>
      <vt:lpstr>Scope: Work Package Plasma-Wall Interactions and Exhaust</vt:lpstr>
      <vt:lpstr>First JET-LIBS data on RH (October 2024!)</vt:lpstr>
      <vt:lpstr>AWP 2025 – Revision of the original program / WBS WPPWIE</vt:lpstr>
      <vt:lpstr>PCR July 2024 - reprise</vt:lpstr>
      <vt:lpstr>AWP 2025 – Main objectives I</vt:lpstr>
      <vt:lpstr>AWP 2025 – Main objectives II</vt:lpstr>
      <vt:lpstr>New/updated activities in 2025: Focus on WEST support</vt:lpstr>
      <vt:lpstr>MAGNUM-PSI: Simulation of WEST high fluence campaign</vt:lpstr>
      <vt:lpstr>New/updated activities in 2025: Focus on first wall W erosion</vt:lpstr>
      <vt:lpstr>New/updated activities in 2025: Focus on boronisation and retention</vt:lpstr>
      <vt:lpstr>Status PEX-FZJ Upgrades</vt:lpstr>
      <vt:lpstr>Status PEX-FZJ Upgrades II</vt:lpstr>
      <vt:lpstr>Risk Mitigation Proposal =&gt; Refocus on boron and WEST-related studies</vt:lpstr>
      <vt:lpstr>Boron-realted fuel retention and recovery studies</vt:lpstr>
      <vt:lpstr>Examples: Development of LIBS to measure thin B layers (&gt;5 nm) in 2024</vt:lpstr>
      <vt:lpstr>PCR Request Summary</vt:lpstr>
      <vt:lpstr>PCR Request Summary II</vt:lpstr>
      <vt:lpstr>WPPWIE 2025 Activities (Tasks) List</vt:lpstr>
      <vt:lpstr>WPPWIE 2025 Activities (Tasks) List</vt:lpstr>
      <vt:lpstr>Plans of SP A for AWP2025</vt:lpstr>
      <vt:lpstr>SPA.1 Main Objective and Activities </vt:lpstr>
      <vt:lpstr>SPA.2 Main Objective and Activities </vt:lpstr>
      <vt:lpstr>SPA.3 Main Objective and Activities </vt:lpstr>
      <vt:lpstr>SPA.4 Main Objective and Activities </vt:lpstr>
      <vt:lpstr>SPA.5 Main Objective and Activities </vt:lpstr>
      <vt:lpstr>Plans of SP B for AWP2025</vt:lpstr>
      <vt:lpstr>SPB.1 Main Objectives and Activities </vt:lpstr>
      <vt:lpstr>SPB.2 Main Objectives and Activities </vt:lpstr>
      <vt:lpstr>SPB.3 Main Objectives and Activities </vt:lpstr>
      <vt:lpstr>SPB.4 Main Objectives and Activities </vt:lpstr>
      <vt:lpstr>SPB.5 Main Objectives and Activities </vt:lpstr>
      <vt:lpstr>SPB.6 Main Objectives and Activities </vt:lpstr>
      <vt:lpstr>Plans of SP C for AWP2025</vt:lpstr>
      <vt:lpstr>SPC.1 Transport of Hydrogen through the first wall of fusion devices </vt:lpstr>
      <vt:lpstr>SPC.2 T retention Release from B layers</vt:lpstr>
      <vt:lpstr>SPC.3 Influence of He, high-flux D and impurities on Hydrogen retention and transport </vt:lpstr>
      <vt:lpstr>SPC.4 Influence of n-damage on Hydrogen retention and transport</vt:lpstr>
      <vt:lpstr>SPC.5 T-permeation experiments</vt:lpstr>
      <vt:lpstr>Plans of SP D for AWP2025</vt:lpstr>
      <vt:lpstr>SPD PSI and SOL Modelling </vt:lpstr>
      <vt:lpstr>SPD PSI and SOL Modelling </vt:lpstr>
      <vt:lpstr>SPD PSI and SOL Modelling </vt:lpstr>
      <vt:lpstr>SPD PSI and SOL Modelling </vt:lpstr>
      <vt:lpstr>SPD PSI and SOL Modelling </vt:lpstr>
      <vt:lpstr>Plans of SP E for AWP2025</vt:lpstr>
      <vt:lpstr>SPE.1 LIBS at JET Main Objective and Activities </vt:lpstr>
      <vt:lpstr>SPE.2 Cutting of DTE3 tiles and sample distribution  Main Objective and Activities </vt:lpstr>
      <vt:lpstr>SPE.3 Completion of ILW3 post-mortem analyses and first analysis of DTE3 samples  Main Objective and Activities </vt:lpstr>
      <vt:lpstr>Plans of SP X for AWP2025</vt:lpstr>
      <vt:lpstr>SPX.1 Main Objective and Activities </vt:lpstr>
      <vt:lpstr>SPX.2 Main Objective and Activities </vt:lpstr>
      <vt:lpstr>2024-2025 Summary and Plans for Boronisation Studies within WPPWIE</vt:lpstr>
      <vt:lpstr>Revised ITER first wall material selection and new research plan</vt:lpstr>
      <vt:lpstr>New WPPWIE focus on revised ITER first wall material selection  and new ITER research plan needs</vt:lpstr>
      <vt:lpstr>Restructuring of WPPWIE and Tasks related to B </vt:lpstr>
      <vt:lpstr>Examples: Analysis of anodes for boronisation in W7-X</vt:lpstr>
      <vt:lpstr>Examples/needs: Simulations about B erosion, transport, deposition</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Sebastijan Brezinsek</cp:lastModifiedBy>
  <cp:revision>85</cp:revision>
  <dcterms:created xsi:type="dcterms:W3CDTF">2023-11-15T09:40:03Z</dcterms:created>
  <dcterms:modified xsi:type="dcterms:W3CDTF">2024-10-08T09:41:12Z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ies>
</file>