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58" r:id="rId4"/>
    <p:sldId id="266" r:id="rId5"/>
    <p:sldId id="272" r:id="rId6"/>
    <p:sldId id="273" r:id="rId7"/>
    <p:sldId id="260" r:id="rId8"/>
    <p:sldId id="271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EE1E0-2CA4-0E48-913E-819E7F3BB936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CA551-786C-7F40-80B6-B177B4F56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5698-5A83-F440-97D3-1A81FE090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C032B-09FC-B843-9483-DD76BE615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89EA2-FE48-B64F-8153-62B23A27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2383-1F0A-F343-A375-3975B2FD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PSD planning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0E06-DB58-884D-93F1-F94FF94F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6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512B-A7BD-D245-A4F3-DA999D26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B3E9A-4907-5F49-8BE6-B0B0B21DF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CF2F-2484-C448-BCE5-D49C541B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6814-A968-654F-B9C2-BBCC2BB1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6726-01E5-3F44-B684-462C03A8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99F67-D441-4F43-A4E9-080BB600E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85203-18CE-FE48-AC68-6CF940EA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06E5-4DCE-184F-9095-AE2C5272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41DF4-2AE9-F247-BC12-B5A36646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9BDCB-4DCA-AB4A-9EFC-B1465B7C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6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12192000" cy="65316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2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pic>
        <p:nvPicPr>
          <p:cNvPr id="12" name="Bild 13" descr="EU_und_Tex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410" y="5805265"/>
            <a:ext cx="5367231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C163-7674-E54E-9220-7C1CFC2C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B44E-6ACE-3543-B35C-AC9BEDC6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043E-6C0F-2A4F-A5FF-72FEDA17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E5B4-6808-DF47-B67B-31A86A16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PSD planning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B158-5397-FF40-B612-8441FF82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D516-8C1E-FD4E-9D61-468527E9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293F-4BCD-A144-AF40-2C545BB49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5380C-AC39-E846-B7DC-B77F693E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D783D-C01A-CB4F-8559-BC3E63C5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PSD planning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FF81-A6BC-514E-A2EA-94BAA9EE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40D9-1FCB-DF4C-A0E1-87736816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C273-4965-7B41-8DFA-6FE00A6EF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49372-88D2-1D45-82C8-B218BA5D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25BDB-1C3F-9A47-BDB4-606E88F2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50BEE-A7E9-F84B-86D2-C69766F5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66D37-400D-8245-981A-10167A9E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F037-6115-9F4A-BC98-325EDFF2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09E3E-EF2F-2243-9EE1-E7B3C6303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82C31-56F4-E444-B81A-519605C6C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85006-FB3A-5B45-9F74-8FFC010D5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ED685-42A1-9D42-A78F-E7FCD847C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797FD-B437-2944-8557-2050B691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6CE5C-7E00-BA4C-8FC4-F5EB8B10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C85E8-CDEB-1C44-BC93-8BD52B10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4A47-8E02-8746-8304-D6660352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43F10-46F3-7D42-8281-89F6728D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1191A-7B45-E140-AB49-4F26992A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70A27-3754-1D42-A9A5-81F4C3B8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A8AC2-A099-1F48-B4EC-A262703C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FC1FD-BA10-6F4A-A57A-56683300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6E178-6B61-FB45-8B49-C11BAF0D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BF93-9701-6042-AFC2-B7653662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09C2-EEC9-C643-9280-B7F845A3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7B995-62D7-FE49-9F8E-714D0EAA1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9481B-3195-9A47-A492-033A2077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C0A4-FF9D-964A-9D9D-3DCC3260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4F372-AE14-874A-8486-8CB04850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B134-8A10-8C40-A778-71684041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756FE-C146-774F-939F-2B2385DA4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30B03-2FA7-204B-86BC-B0A34B77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3B06F-7A6F-AB41-978C-ED54EFDF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September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2EF89-5B4D-104A-AE54-A31C3021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FSD planning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EBBE3-AC01-DF4E-9B54-470DE1A6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27278-4E7B-0345-916F-97836129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CD3F-2C24-1147-BA15-C0D5970CA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1209-A7E6-2745-80CD-9651FE90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 September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48FC6-6F51-5D4D-8623-1C8BD039F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FSD planning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948E2-4751-9A4E-9091-CC944BE6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87199-C3B7-5448-A864-D7192091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378" y="2132856"/>
            <a:ext cx="8941466" cy="15121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PSD planning meeting 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Garching</a:t>
            </a:r>
            <a:r>
              <a:rPr lang="en-US" sz="3600" dirty="0">
                <a:latin typeface="+mj-lt"/>
              </a:rPr>
              <a:t>, 09</a:t>
            </a:r>
            <a:r>
              <a:rPr lang="en-US" sz="3600" baseline="30000" dirty="0">
                <a:latin typeface="+mj-lt"/>
              </a:rPr>
              <a:t>th</a:t>
            </a:r>
            <a:r>
              <a:rPr lang="en-US" sz="3600" dirty="0">
                <a:latin typeface="+mj-lt"/>
              </a:rPr>
              <a:t> October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4293096"/>
            <a:ext cx="8496944" cy="6480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PSD team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5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C590E-D6ED-C541-BFF5-55DFFAC7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D3256-130E-674E-408D-2742FD427795}"/>
              </a:ext>
            </a:extLst>
          </p:cNvPr>
          <p:cNvSpPr txBox="1"/>
          <p:nvPr/>
        </p:nvSpPr>
        <p:spPr>
          <a:xfrm>
            <a:off x="1334814" y="1166842"/>
            <a:ext cx="9522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RT01- D1:</a:t>
            </a:r>
            <a:r>
              <a:rPr lang="en-US" sz="2000" b="1" dirty="0"/>
              <a:t>	</a:t>
            </a:r>
            <a:br>
              <a:rPr lang="en-US" sz="1800" dirty="0"/>
            </a:br>
            <a:r>
              <a:rPr lang="en-US" sz="1800" dirty="0"/>
              <a:t>Assess the core transport properties of IBL scenarios with dominant electron heating (low nu*, low rotation) and </a:t>
            </a:r>
          </a:p>
          <a:p>
            <a:r>
              <a:rPr lang="en-US" sz="1800" dirty="0"/>
              <a:t>He seeding. </a:t>
            </a:r>
          </a:p>
          <a:p>
            <a:endParaRPr lang="en-US" sz="1800" b="1" dirty="0"/>
          </a:p>
          <a:p>
            <a:r>
              <a:rPr lang="en-US" sz="1800" b="1" dirty="0"/>
              <a:t>C1 Campaign 2021</a:t>
            </a:r>
            <a:r>
              <a:rPr lang="en-US" sz="1800" dirty="0"/>
              <a:t>:</a:t>
            </a:r>
            <a:endParaRPr lang="en-US" dirty="0"/>
          </a:p>
          <a:p>
            <a:r>
              <a:rPr lang="en-US" sz="1800" dirty="0">
                <a:highlight>
                  <a:srgbClr val="FFFF00"/>
                </a:highlight>
              </a:rPr>
              <a:t>[Judgmental]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b="1" dirty="0"/>
              <a:t>C2 Campaign 2022:</a:t>
            </a:r>
          </a:p>
          <a:p>
            <a:r>
              <a:rPr lang="en-US" dirty="0">
                <a:highlight>
                  <a:srgbClr val="00FF00"/>
                </a:highlight>
              </a:rPr>
              <a:t>[</a:t>
            </a:r>
            <a:r>
              <a:rPr lang="en-US" sz="1800" dirty="0">
                <a:highlight>
                  <a:srgbClr val="00FF00"/>
                </a:highlight>
              </a:rPr>
              <a:t>Mature – needs underpinning]</a:t>
            </a:r>
          </a:p>
          <a:p>
            <a:endParaRPr lang="en-US" dirty="0"/>
          </a:p>
          <a:p>
            <a:r>
              <a:rPr lang="en-US" b="1" dirty="0"/>
              <a:t>C3 Campaign 2023:</a:t>
            </a:r>
          </a:p>
          <a:p>
            <a:r>
              <a:rPr lang="en-US" dirty="0"/>
              <a:t>?</a:t>
            </a:r>
          </a:p>
          <a:p>
            <a:endParaRPr lang="en-DE" dirty="0"/>
          </a:p>
          <a:p>
            <a:r>
              <a:rPr lang="en-US" b="1" dirty="0"/>
              <a:t>C2 Campaign 2024:</a:t>
            </a:r>
          </a:p>
          <a:p>
            <a:r>
              <a:rPr lang="en-DE" dirty="0"/>
              <a:t>?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7A149FB-B877-D071-03D1-330BEBDA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6F4B964-08A4-2B85-0571-112BB2AD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</p:spTree>
    <p:extLst>
      <p:ext uri="{BB962C8B-B14F-4D97-AF65-F5344CB8AC3E}">
        <p14:creationId xmlns:p14="http://schemas.microsoft.com/office/powerpoint/2010/main" val="332774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9B24-0B6E-9B42-B04A-82B08026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26191"/>
          </a:xfrm>
        </p:spPr>
        <p:txBody>
          <a:bodyPr>
            <a:normAutofit/>
          </a:bodyPr>
          <a:lstStyle/>
          <a:p>
            <a:r>
              <a:rPr lang="en-US" b="1" dirty="0"/>
              <a:t>Reporting,</a:t>
            </a:r>
            <a:br>
              <a:rPr lang="en-US" dirty="0"/>
            </a:br>
            <a:r>
              <a:rPr lang="en-US" sz="4800" dirty="0"/>
              <a:t>why is it needed? </a:t>
            </a:r>
            <a:br>
              <a:rPr lang="en-US" sz="4800" dirty="0"/>
            </a:br>
            <a:r>
              <a:rPr lang="en-US" sz="4800" dirty="0"/>
              <a:t>who reads them? </a:t>
            </a:r>
            <a:br>
              <a:rPr lang="en-US" sz="4800" dirty="0"/>
            </a:br>
            <a:r>
              <a:rPr lang="en-US" sz="4800" dirty="0"/>
              <a:t>what is it good for?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48C03-8494-4D41-901B-4D89E5B0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C6C44-B087-EB46-AF71-3E491A9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PSD planning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134FE-4A11-1742-B5BF-CE62D3C5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3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1C8417-1192-FA4B-B02A-F7762A6868B8}"/>
              </a:ext>
            </a:extLst>
          </p:cNvPr>
          <p:cNvGrpSpPr/>
          <p:nvPr/>
        </p:nvGrpSpPr>
        <p:grpSpPr>
          <a:xfrm>
            <a:off x="1195319" y="225614"/>
            <a:ext cx="3742083" cy="1243172"/>
            <a:chOff x="61756" y="21502"/>
            <a:chExt cx="2934463" cy="67875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3440EDF-749E-314C-BC11-C8680E5B6DF7}"/>
                </a:ext>
              </a:extLst>
            </p:cNvPr>
            <p:cNvSpPr/>
            <p:nvPr/>
          </p:nvSpPr>
          <p:spPr>
            <a:xfrm>
              <a:off x="61756" y="21502"/>
              <a:ext cx="2913387" cy="6787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D34CCF56-D575-B546-A467-47E466012271}"/>
                </a:ext>
              </a:extLst>
            </p:cNvPr>
            <p:cNvSpPr txBox="1"/>
            <p:nvPr/>
          </p:nvSpPr>
          <p:spPr>
            <a:xfrm>
              <a:off x="82832" y="206474"/>
              <a:ext cx="2913387" cy="452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38100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Level 3 reports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D3D93C-D312-0E44-AF14-E4393FEC4E6C}"/>
              </a:ext>
            </a:extLst>
          </p:cNvPr>
          <p:cNvGrpSpPr/>
          <p:nvPr/>
        </p:nvGrpSpPr>
        <p:grpSpPr>
          <a:xfrm>
            <a:off x="568411" y="1532238"/>
            <a:ext cx="4995901" cy="4899720"/>
            <a:chOff x="-903840" y="772034"/>
            <a:chExt cx="4995901" cy="584624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BA8A452-7C69-6F44-8393-5EA8FE5E2F1A}"/>
                </a:ext>
              </a:extLst>
            </p:cNvPr>
            <p:cNvSpPr/>
            <p:nvPr/>
          </p:nvSpPr>
          <p:spPr>
            <a:xfrm>
              <a:off x="-903840" y="772034"/>
              <a:ext cx="4995901" cy="5846246"/>
            </a:xfrm>
            <a:prstGeom prst="roundRect">
              <a:avLst>
                <a:gd name="adj" fmla="val 10000"/>
              </a:avLst>
            </a:prstGeom>
            <a:ln w="38100"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196A87AB-C76B-2243-9364-503359EF1FA5}"/>
                </a:ext>
              </a:extLst>
            </p:cNvPr>
            <p:cNvSpPr txBox="1"/>
            <p:nvPr/>
          </p:nvSpPr>
          <p:spPr>
            <a:xfrm>
              <a:off x="-729234" y="890077"/>
              <a:ext cx="4703252" cy="5610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b="1" kern="1200" dirty="0">
                  <a:solidFill>
                    <a:srgbClr val="FF0000"/>
                  </a:solidFill>
                </a:rPr>
                <a:t>Contractual obligation of the beneficiaries to the Consortium.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Written by the beneficiaries (SCs &amp; Sub-PLs) reviewed by PMU, eventually others as agreed, and approved by PLs/TFLs.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An internal progress monitoring tool that serve as a check on work done within sub-projects and RTs.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Upon an approved delivery, funds will be released to the beneficiaries.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A4FBB-02DD-544A-8945-F117D5B3CF66}"/>
              </a:ext>
            </a:extLst>
          </p:cNvPr>
          <p:cNvGrpSpPr/>
          <p:nvPr/>
        </p:nvGrpSpPr>
        <p:grpSpPr>
          <a:xfrm>
            <a:off x="5570767" y="555847"/>
            <a:ext cx="1122717" cy="725349"/>
            <a:chOff x="3547846" y="171978"/>
            <a:chExt cx="1122717" cy="725349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EDEBF7F5-40F6-B249-88C9-DC95FA2960C4}"/>
                </a:ext>
              </a:extLst>
            </p:cNvPr>
            <p:cNvSpPr/>
            <p:nvPr/>
          </p:nvSpPr>
          <p:spPr>
            <a:xfrm rot="21589617">
              <a:off x="3547846" y="171978"/>
              <a:ext cx="1122717" cy="7253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4" name="Right Arrow 8">
              <a:extLst>
                <a:ext uri="{FF2B5EF4-FFF2-40B4-BE49-F238E27FC236}">
                  <a16:creationId xmlns:a16="http://schemas.microsoft.com/office/drawing/2014/main" id="{16BA1EE0-7A61-6D49-8B92-F6D90FFD9E02}"/>
                </a:ext>
              </a:extLst>
            </p:cNvPr>
            <p:cNvSpPr txBox="1"/>
            <p:nvPr/>
          </p:nvSpPr>
          <p:spPr>
            <a:xfrm rot="21589617">
              <a:off x="3547846" y="317377"/>
              <a:ext cx="905112" cy="435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3745D6-36A0-BA46-966D-4A883AB9C99E}"/>
              </a:ext>
            </a:extLst>
          </p:cNvPr>
          <p:cNvGrpSpPr/>
          <p:nvPr/>
        </p:nvGrpSpPr>
        <p:grpSpPr>
          <a:xfrm>
            <a:off x="7353727" y="247193"/>
            <a:ext cx="3494432" cy="1243172"/>
            <a:chOff x="5597379" y="40640"/>
            <a:chExt cx="2913387" cy="67875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63B6C7D-B834-A546-BEFD-B28E926ABF0F}"/>
                </a:ext>
              </a:extLst>
            </p:cNvPr>
            <p:cNvSpPr/>
            <p:nvPr/>
          </p:nvSpPr>
          <p:spPr>
            <a:xfrm>
              <a:off x="5597379" y="40640"/>
              <a:ext cx="2913387" cy="67875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2924AA7E-FE44-D04C-AB1C-F0CC7BC6EDBA}"/>
                </a:ext>
              </a:extLst>
            </p:cNvPr>
            <p:cNvSpPr txBox="1"/>
            <p:nvPr/>
          </p:nvSpPr>
          <p:spPr>
            <a:xfrm>
              <a:off x="5597379" y="118749"/>
              <a:ext cx="2913387" cy="452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38100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Technical report &amp;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Grant Ag. Deliverables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7C1CDD-EDF0-A844-8381-5AD2E92F7765}"/>
              </a:ext>
            </a:extLst>
          </p:cNvPr>
          <p:cNvGrpSpPr/>
          <p:nvPr/>
        </p:nvGrpSpPr>
        <p:grpSpPr>
          <a:xfrm>
            <a:off x="6602994" y="1532237"/>
            <a:ext cx="4995901" cy="4899720"/>
            <a:chOff x="5130744" y="726442"/>
            <a:chExt cx="4054998" cy="590703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33797B4-6BFB-A94F-BAA0-6B1E6D6A2A13}"/>
                </a:ext>
              </a:extLst>
            </p:cNvPr>
            <p:cNvSpPr/>
            <p:nvPr/>
          </p:nvSpPr>
          <p:spPr>
            <a:xfrm>
              <a:off x="5130744" y="726442"/>
              <a:ext cx="4054998" cy="5907036"/>
            </a:xfrm>
            <a:prstGeom prst="roundRect">
              <a:avLst>
                <a:gd name="adj" fmla="val 10000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DE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A945C333-8C7A-A749-A9A4-8A8ADA37F1B9}"/>
                </a:ext>
              </a:extLst>
            </p:cNvPr>
            <p:cNvSpPr txBox="1"/>
            <p:nvPr/>
          </p:nvSpPr>
          <p:spPr>
            <a:xfrm>
              <a:off x="5249511" y="845209"/>
              <a:ext cx="3817464" cy="5669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b="1" kern="1200" dirty="0">
                  <a:solidFill>
                    <a:srgbClr val="FF0000"/>
                  </a:solidFill>
                </a:rPr>
                <a:t>Contractual obligation of the Consortium to EC.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Annual technical and scientific report of the WP activities as a whole, including the list of references and status of the Grant Ag. Ds/</a:t>
              </a:r>
              <a:r>
                <a:rPr lang="en-US" sz="1800" kern="1200" dirty="0" err="1"/>
                <a:t>Ms</a:t>
              </a:r>
              <a:r>
                <a:rPr lang="en-US" sz="1800" kern="1200" dirty="0"/>
                <a:t> for that year, written by PLs/TFLs, reviewed by PMU and approved by PM.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Technical report will be reviewed by STAC before submission to EC.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A final Technical report for the duration of the </a:t>
              </a:r>
              <a:r>
                <a:rPr lang="en-US" sz="1800" kern="1200" dirty="0" err="1"/>
                <a:t>programme</a:t>
              </a:r>
              <a:r>
                <a:rPr lang="en-US" sz="1800" kern="1200" dirty="0"/>
                <a:t> (2020-2025/27) is expected </a:t>
              </a:r>
              <a:r>
                <a:rPr lang="en-US" dirty="0"/>
                <a:t>at the end of the grant</a:t>
              </a:r>
              <a:r>
                <a:rPr lang="en-US" sz="1800" kern="1200" dirty="0"/>
                <a:t>.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b="1" kern="1200" dirty="0"/>
                <a:t>Deliverables</a:t>
              </a:r>
              <a:r>
                <a:rPr lang="en-US" sz="1800" kern="1200" dirty="0"/>
                <a:t> are specific reports on  defined topics within the given deadline, written by PLs/TFLs, reviewed by PMU and approved by PM.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Upon an approved delivery, funds will be released to the Consortium.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800" kern="1200" dirty="0"/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0122E87-CC04-2844-AECB-FC2759A7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42C8D1B-6B85-8AFC-9897-0AAC858D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75DE26C7-10DA-F2E6-AD31-29E74686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</p:spTree>
    <p:extLst>
      <p:ext uri="{BB962C8B-B14F-4D97-AF65-F5344CB8AC3E}">
        <p14:creationId xmlns:p14="http://schemas.microsoft.com/office/powerpoint/2010/main" val="241869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DC0C80-2142-A442-A564-C2D2307381C2}"/>
              </a:ext>
            </a:extLst>
          </p:cNvPr>
          <p:cNvSpPr txBox="1"/>
          <p:nvPr/>
        </p:nvSpPr>
        <p:spPr>
          <a:xfrm>
            <a:off x="789909" y="703385"/>
            <a:ext cx="10613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Level 3 Reporting: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Areal tool to monitor progress by R&amp;D goals rather than activities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b="1" dirty="0"/>
              <a:t>Recommendations: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WPTE: </a:t>
            </a:r>
            <a:r>
              <a:rPr lang="en-US" sz="2400" dirty="0"/>
              <a:t>a report per 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WPW7-X: a report per RT that also includes the modeling tasks outside the campaigns.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WPPWIE: </a:t>
            </a:r>
            <a:r>
              <a:rPr lang="en-US" sz="2400" dirty="0"/>
              <a:t>a report per 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/>
              <a:t>WPPrIO</a:t>
            </a:r>
            <a:r>
              <a:rPr lang="en-US" sz="2400" b="1" dirty="0"/>
              <a:t>: </a:t>
            </a:r>
            <a:r>
              <a:rPr lang="en-US" sz="2400" dirty="0"/>
              <a:t>a report per 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WPSA: </a:t>
            </a:r>
            <a:r>
              <a:rPr lang="en-US" sz="2400" dirty="0"/>
              <a:t>a report per area (or combination of tasks in topics)</a:t>
            </a:r>
            <a:endParaRPr lang="en-US" sz="2400" b="1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D2669E0-F8F6-8F9D-55B0-DBDACCBD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B0A1700-05BC-9E2D-D4F2-7AB2E14F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</p:spTree>
    <p:extLst>
      <p:ext uri="{BB962C8B-B14F-4D97-AF65-F5344CB8AC3E}">
        <p14:creationId xmlns:p14="http://schemas.microsoft.com/office/powerpoint/2010/main" val="423595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D2669E0-F8F6-8F9D-55B0-DBDACCBD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B0A1700-05BC-9E2D-D4F2-7AB2E14F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7B8E42-9E72-FB44-61BA-63B5B81C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4" y="354894"/>
            <a:ext cx="10983311" cy="61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D2669E0-F8F6-8F9D-55B0-DBDACCBD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B0A1700-05BC-9E2D-D4F2-7AB2E14F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6BAF5-283E-DE24-1F94-64E98E487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49301"/>
            <a:ext cx="11353800" cy="6359397"/>
          </a:xfrm>
          <a:prstGeom prst="rect">
            <a:avLst/>
          </a:prstGeom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89B63DC-D792-5A91-9F8D-802FE1D070CF}"/>
              </a:ext>
            </a:extLst>
          </p:cNvPr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09 October 2024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CE8062-AA5E-A25A-14EF-577DFDA48BA5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PSD planning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9B24-0B6E-9B42-B04A-82B08026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565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Measuring progress,</a:t>
            </a:r>
            <a:br>
              <a:rPr lang="en-US" dirty="0"/>
            </a:br>
            <a:r>
              <a:rPr lang="en-US" sz="4000" dirty="0"/>
              <a:t>Who is this for?</a:t>
            </a:r>
            <a:br>
              <a:rPr lang="en-US" sz="4000" dirty="0"/>
            </a:br>
            <a:r>
              <a:rPr lang="en-US" sz="4000" dirty="0"/>
              <a:t>Why? </a:t>
            </a:r>
            <a:br>
              <a:rPr lang="en-US" sz="4000" dirty="0"/>
            </a:br>
            <a:r>
              <a:rPr lang="en-US" sz="4000" dirty="0"/>
              <a:t>What are we monitoring?  </a:t>
            </a:r>
            <a:br>
              <a:rPr lang="en-US" sz="4000" dirty="0"/>
            </a:br>
            <a:r>
              <a:rPr lang="en-US" sz="4000" dirty="0"/>
              <a:t>What to use as measuring tool?</a:t>
            </a:r>
            <a:br>
              <a:rPr lang="en-US" sz="4000" dirty="0"/>
            </a:br>
            <a:r>
              <a:rPr lang="en-US" sz="4000" dirty="0"/>
              <a:t>How not to loose the continuity?</a:t>
            </a:r>
            <a:br>
              <a:rPr lang="en-US" sz="4000" dirty="0"/>
            </a:br>
            <a:r>
              <a:rPr lang="en-US" sz="4000" dirty="0"/>
              <a:t>What is suitable for WPs/TSVVs?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C590E-D6ED-C541-BFF5-55DFFAC7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FD9CF56-0328-52C4-09A7-C0E52A4A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78CA920-57F6-8AE4-13B7-69A128FC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</p:spTree>
    <p:extLst>
      <p:ext uri="{BB962C8B-B14F-4D97-AF65-F5344CB8AC3E}">
        <p14:creationId xmlns:p14="http://schemas.microsoft.com/office/powerpoint/2010/main" val="246753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A7BC1C-7FD6-EA4C-BA34-7683DA55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5"/>
            <a:ext cx="6429962" cy="5851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D382D-2FFD-6F40-B282-ED3A26292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53" y="1052021"/>
            <a:ext cx="5461947" cy="4883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93FBF-C163-8942-AC08-005126CBAD17}"/>
              </a:ext>
            </a:extLst>
          </p:cNvPr>
          <p:cNvSpPr txBox="1"/>
          <p:nvPr/>
        </p:nvSpPr>
        <p:spPr>
          <a:xfrm>
            <a:off x="6783356" y="651911"/>
            <a:ext cx="357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Scientific Readiness Levels (SRL)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AA49A28-E019-2724-5E1B-3077B718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92E4B3E-B40F-02B3-8120-CE0FC3EE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</p:spTree>
    <p:extLst>
      <p:ext uri="{BB962C8B-B14F-4D97-AF65-F5344CB8AC3E}">
        <p14:creationId xmlns:p14="http://schemas.microsoft.com/office/powerpoint/2010/main" val="59867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A7BC1C-7FD6-EA4C-BA34-7683DA55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871" y="0"/>
            <a:ext cx="7544917" cy="6865875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BC19C47-2AC5-DF48-863E-921B9008507B}"/>
              </a:ext>
            </a:extLst>
          </p:cNvPr>
          <p:cNvSpPr/>
          <p:nvPr/>
        </p:nvSpPr>
        <p:spPr>
          <a:xfrm>
            <a:off x="7877908" y="6050356"/>
            <a:ext cx="4232030" cy="667181"/>
          </a:xfrm>
          <a:prstGeom prst="roundRect">
            <a:avLst/>
          </a:prstGeom>
          <a:solidFill>
            <a:srgbClr val="BD2B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Little or no understanding yet </a:t>
            </a:r>
          </a:p>
          <a:p>
            <a:pPr algn="ctr"/>
            <a:r>
              <a:rPr lang="en-US" sz="1600" dirty="0"/>
              <a:t>(on WP TE devices)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A09CCF9-286A-2549-A050-994CC56CCFCA}"/>
              </a:ext>
            </a:extLst>
          </p:cNvPr>
          <p:cNvSpPr/>
          <p:nvPr/>
        </p:nvSpPr>
        <p:spPr>
          <a:xfrm>
            <a:off x="6635260" y="6050356"/>
            <a:ext cx="1242648" cy="667181"/>
          </a:xfrm>
          <a:prstGeom prst="roundRect">
            <a:avLst/>
          </a:prstGeom>
          <a:solidFill>
            <a:srgbClr val="BD2B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Emerging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60E0DF-D038-E046-B5FB-5EB865983A49}"/>
              </a:ext>
            </a:extLst>
          </p:cNvPr>
          <p:cNvSpPr/>
          <p:nvPr/>
        </p:nvSpPr>
        <p:spPr>
          <a:xfrm>
            <a:off x="7877908" y="5359729"/>
            <a:ext cx="4232030" cy="6671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Physical process is assessed (on WP TE devices), transposing to ITER or DEMO is uncertain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28AE2CA-AC04-8140-BB4F-D9E9EFC517CE}"/>
              </a:ext>
            </a:extLst>
          </p:cNvPr>
          <p:cNvSpPr/>
          <p:nvPr/>
        </p:nvSpPr>
        <p:spPr>
          <a:xfrm>
            <a:off x="6635260" y="5359729"/>
            <a:ext cx="1242648" cy="6671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Exploratory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99C2F18-9E5D-7C4C-B277-BF4C678D093A}"/>
              </a:ext>
            </a:extLst>
          </p:cNvPr>
          <p:cNvSpPr/>
          <p:nvPr/>
        </p:nvSpPr>
        <p:spPr>
          <a:xfrm>
            <a:off x="7877908" y="4340861"/>
            <a:ext cx="4232030" cy="10071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Controlling physical processes has been assessed (on WP TE devices), but extrapolation to ITER/DEMO requires scalable parameters and further investigation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7A46434-4C5D-7142-AF5D-EDB9106D9509}"/>
              </a:ext>
            </a:extLst>
          </p:cNvPr>
          <p:cNvSpPr/>
          <p:nvPr/>
        </p:nvSpPr>
        <p:spPr>
          <a:xfrm>
            <a:off x="6635260" y="4340861"/>
            <a:ext cx="1242648" cy="10071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Judgmental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8CBF20A-88F9-0545-8FC0-00FF2672C595}"/>
              </a:ext>
            </a:extLst>
          </p:cNvPr>
          <p:cNvSpPr/>
          <p:nvPr/>
        </p:nvSpPr>
        <p:spPr>
          <a:xfrm>
            <a:off x="7877908" y="3321031"/>
            <a:ext cx="4232030" cy="10071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Good understanding of controlling physical processes (on WP TE devices), but major uncertainty in view of transposing ITER/DEMO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E60812E-4A6E-3845-AA68-5BE44F89D078}"/>
              </a:ext>
            </a:extLst>
          </p:cNvPr>
          <p:cNvSpPr/>
          <p:nvPr/>
        </p:nvSpPr>
        <p:spPr>
          <a:xfrm>
            <a:off x="6635260" y="3308346"/>
            <a:ext cx="1242648" cy="10071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Mature</a:t>
            </a:r>
          </a:p>
          <a:p>
            <a:pPr algn="ctr"/>
            <a:r>
              <a:rPr lang="en-US" sz="1200" dirty="0"/>
              <a:t>Needs underpinning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6728F1-048B-404A-BB45-689382B4C48B}"/>
              </a:ext>
            </a:extLst>
          </p:cNvPr>
          <p:cNvSpPr/>
          <p:nvPr/>
        </p:nvSpPr>
        <p:spPr>
          <a:xfrm>
            <a:off x="7877908" y="2301201"/>
            <a:ext cx="4232030" cy="10071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 good understanding has been achieved (on WP TE devices), further research exploring ITER or DEMO relevant parameters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0E148AC-975E-9447-83EA-A75D4F4DD05F}"/>
              </a:ext>
            </a:extLst>
          </p:cNvPr>
          <p:cNvSpPr/>
          <p:nvPr/>
        </p:nvSpPr>
        <p:spPr>
          <a:xfrm>
            <a:off x="6635260" y="2288516"/>
            <a:ext cx="1242648" cy="10071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Mature</a:t>
            </a:r>
          </a:p>
          <a:p>
            <a:pPr algn="ctr"/>
            <a:r>
              <a:rPr lang="en-US" sz="1200" dirty="0"/>
              <a:t>Needs support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46A80E-2B44-524D-9276-BA713A475301}"/>
              </a:ext>
            </a:extLst>
          </p:cNvPr>
          <p:cNvSpPr/>
          <p:nvPr/>
        </p:nvSpPr>
        <p:spPr>
          <a:xfrm>
            <a:off x="7877908" y="1595965"/>
            <a:ext cx="4232030" cy="6671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Understanding is well developed and can be applied to ITER or DEMO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C6209AD-262A-5941-B922-E1C3B4B6E9BC}"/>
              </a:ext>
            </a:extLst>
          </p:cNvPr>
          <p:cNvSpPr/>
          <p:nvPr/>
        </p:nvSpPr>
        <p:spPr>
          <a:xfrm>
            <a:off x="6635260" y="1595965"/>
            <a:ext cx="1242648" cy="6671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Established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3D6B7C-6A71-BC44-8A31-1FF616ADF667}"/>
              </a:ext>
            </a:extLst>
          </p:cNvPr>
          <p:cNvSpPr txBox="1"/>
          <p:nvPr/>
        </p:nvSpPr>
        <p:spPr>
          <a:xfrm>
            <a:off x="6998677" y="430980"/>
            <a:ext cx="4757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WPTE Subjective scientific readiness levels 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6874BA4-D1F3-2842-8EB2-3E3AC976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7199-C3B7-5448-A864-D71920917ECC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C09EA57-FA70-2EE8-DC10-DCAF7AD4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09 October 2024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4D653-B7B4-233D-71F0-F959A9D5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PSD planning meeting</a:t>
            </a:r>
          </a:p>
        </p:txBody>
      </p:sp>
    </p:spTree>
    <p:extLst>
      <p:ext uri="{BB962C8B-B14F-4D97-AF65-F5344CB8AC3E}">
        <p14:creationId xmlns:p14="http://schemas.microsoft.com/office/powerpoint/2010/main" val="231471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590</Words>
  <Application>Microsoft Macintosh PowerPoint</Application>
  <PresentationFormat>Widescreen</PresentationFormat>
  <Paragraphs>86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PSD planning meeting  Garching, 09th October 2024</vt:lpstr>
      <vt:lpstr>Reporting, why is it needed?  who reads them?  what is it good for?</vt:lpstr>
      <vt:lpstr>PowerPoint Presentation</vt:lpstr>
      <vt:lpstr>PowerPoint Presentation</vt:lpstr>
      <vt:lpstr>PowerPoint Presentation</vt:lpstr>
      <vt:lpstr>PowerPoint Presentation</vt:lpstr>
      <vt:lpstr>Measuring progress, Who is this for? Why?  What are we monitoring?   What to use as measuring tool? How not to loose the continuity? What is suitable for WPs/TSVVs?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</dc:title>
  <dc:creator>Moradi, Sara</dc:creator>
  <cp:lastModifiedBy>Moradi, Sara</cp:lastModifiedBy>
  <cp:revision>210</cp:revision>
  <dcterms:created xsi:type="dcterms:W3CDTF">2022-09-12T11:11:56Z</dcterms:created>
  <dcterms:modified xsi:type="dcterms:W3CDTF">2024-10-09T07:51:41Z</dcterms:modified>
</cp:coreProperties>
</file>