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86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är Strand" userId="5fbb2697-8666-435e-ab8d-30be0bd8401d" providerId="ADAL" clId="{E3D4D9DC-596A-4A0C-93C1-FD7E7BF87EC2}"/>
    <pc:docChg chg="custSel modSld">
      <pc:chgData name="Pär Strand" userId="5fbb2697-8666-435e-ab8d-30be0bd8401d" providerId="ADAL" clId="{E3D4D9DC-596A-4A0C-93C1-FD7E7BF87EC2}" dt="2024-09-25T10:20:41.894" v="37" actId="20577"/>
      <pc:docMkLst>
        <pc:docMk/>
      </pc:docMkLst>
      <pc:sldChg chg="modSp mod">
        <pc:chgData name="Pär Strand" userId="5fbb2697-8666-435e-ab8d-30be0bd8401d" providerId="ADAL" clId="{E3D4D9DC-596A-4A0C-93C1-FD7E7BF87EC2}" dt="2024-09-25T10:20:41.894" v="37" actId="20577"/>
        <pc:sldMkLst>
          <pc:docMk/>
          <pc:sldMk cId="241507164" sldId="257"/>
        </pc:sldMkLst>
        <pc:graphicFrameChg chg="modGraphic">
          <ac:chgData name="Pär Strand" userId="5fbb2697-8666-435e-ab8d-30be0bd8401d" providerId="ADAL" clId="{E3D4D9DC-596A-4A0C-93C1-FD7E7BF87EC2}" dt="2024-09-25T10:20:41.894" v="37" actId="20577"/>
          <ac:graphicFrameMkLst>
            <pc:docMk/>
            <pc:sldMk cId="241507164" sldId="257"/>
            <ac:graphicFrameMk id="4" creationId="{955A83DF-F8C4-CBC4-2D4C-1285479ACF29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7D8887-41BF-688D-624F-A27941B615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CF1EEEF-0023-6E86-6F4B-29250E81FE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8A1A557-C92B-6037-B9D3-0D39E6843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16A08-08BE-455A-AFD2-205CE07CAE1C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7CA787-80A8-5858-9396-B47F39019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BE2609A-95A5-D3A7-EE9E-F60143C46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2021-F28F-4E75-B441-095522A8C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16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FEDEBB-429A-31A8-6DA6-6F0813720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DECDACB-4159-7BC6-B630-2E60F30A9E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FFF638A-C56E-444C-DC3A-28F9571A9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16A08-08BE-455A-AFD2-205CE07CAE1C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D228221-85EE-53FC-1DDA-29936E992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410F55E-3120-5B4C-92FF-250BC9B25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2021-F28F-4E75-B441-095522A8C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828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AD6BB762-D842-6FE4-AD8F-C3F4693B54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F2FA42B-A7AB-AFDC-BC1D-DB847A2165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F5A36AF-F650-3F1D-7E2D-5A61F12EE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16A08-08BE-455A-AFD2-205CE07CAE1C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A305E77-38F4-D0F5-710E-7E848E2EC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E779EE2-FDAD-5617-2B2B-412FFF828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2021-F28F-4E75-B441-095522A8C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099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6C26D1-9129-8937-4488-B96994B69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0FB2A7B-5A45-FEF3-E7C1-31DFFA616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A37E0BB-83B2-673B-F6C8-B57C0A781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16A08-08BE-455A-AFD2-205CE07CAE1C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1811B86-1EE5-8C40-50FB-4C395D59B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3FB4054-6E83-414A-563C-A243FBFC1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2021-F28F-4E75-B441-095522A8C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59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FC3383-ABBD-EA75-BB2C-F1BCB0F99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6AF5802-6027-DEDE-3293-4D030A259B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7C56594-7223-A573-C1B2-0DF81959E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16A08-08BE-455A-AFD2-205CE07CAE1C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7AA081C-267C-5B7E-D74E-DF0E62F4C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B5B5596-A395-D68E-05B7-122562B9C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2021-F28F-4E75-B441-095522A8C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68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937E492-32F5-BA8D-D95C-1B9BBFF23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EC0D4BD-CCD3-9606-A147-4BAE51E2CD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070B76F-4639-0CD1-F75D-8FC3B74CE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52316E8-DE90-BF5E-2C41-7913505A4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16A08-08BE-455A-AFD2-205CE07CAE1C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28A1808-3433-1304-6E34-B136D7B16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018A377-D834-270B-8420-56C803D5D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2021-F28F-4E75-B441-095522A8C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746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82920E-8672-7E89-CD05-D4A1B4BDA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A31008D-C316-4F6E-2214-76C6ACBEEF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67C9438-EE99-4AC2-D8BC-74CFB617B3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65B3524-84B4-8EBD-9F33-413C3B821C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F198470B-3DB2-F0AE-450B-68728DBA2D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CA25EF6E-00FC-D335-9862-995A8C78D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16A08-08BE-455A-AFD2-205CE07CAE1C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EBC7B838-335B-B68D-36DB-B4D0A7352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BA24D77A-ECD9-1DD5-2D22-B1BBB2726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2021-F28F-4E75-B441-095522A8C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26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03C2536-23E6-7A8F-C59A-871207136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2A4B697-62B4-896D-B6B3-E6E02B06D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16A08-08BE-455A-AFD2-205CE07CAE1C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F412747-7667-7CC5-9E27-5E73AF365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953F7CC-C22A-D7BE-CDBE-1F423D86A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2021-F28F-4E75-B441-095522A8C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93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B202F740-8A2B-D723-1441-58C10EF1E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16A08-08BE-455A-AFD2-205CE07CAE1C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714F246-9486-BA61-2032-D552A195C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7394A77-8402-C5C8-BCE5-B11724C56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2021-F28F-4E75-B441-095522A8C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785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4C8282-E7BE-8B73-D757-894DCB9E9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993F872-CBE9-4914-2BB9-7B13DAA08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203C968-A3FC-C444-4972-E29893D436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7530D01-0B73-40A6-6432-BE7681565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16A08-08BE-455A-AFD2-205CE07CAE1C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A2B6068-0248-9BA8-D74D-4536D81D9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20449E3-DA3D-F74D-1CF2-E24579C8B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2021-F28F-4E75-B441-095522A8C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319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C9A088-3D96-C907-CEAF-374CAFEF5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36DD855-30D6-EBD2-F856-8658B69006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B1279A6-EC50-3FD7-FCAF-7E75C4FC4C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D6314A1-E556-FBE1-6F86-D8F294085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16A08-08BE-455A-AFD2-205CE07CAE1C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A932F6E-7517-E88D-95D7-30F35A13F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9F889A4-5895-1F21-FEDA-7DF41DD7F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2021-F28F-4E75-B441-095522A8C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10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44FC8BE-94D8-3E78-7547-68B8AE6FE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92929B6-007C-27A3-0930-22686D0544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963A57E-827B-4844-F7C6-A9A91CDA36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BD16A08-08BE-455A-AFD2-205CE07CAE1C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4AC58D2-89F4-E856-E1C0-216FA0097F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EF88BC9-B68E-6374-FCCF-FE2645B4B6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04D2021-F28F-4E75-B441-095522A8C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29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0F0D303-18FC-23AA-EA9B-8F6785F9E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Working hypotheses	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B1F72A4-1FF0-8FBA-1048-4330F560F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Scenario A data is open for </a:t>
            </a:r>
            <a:r>
              <a:rPr lang="en-GB" dirty="0" err="1"/>
              <a:t>EUROfusion</a:t>
            </a:r>
            <a:endParaRPr lang="en-GB" dirty="0"/>
          </a:p>
          <a:p>
            <a:pPr lvl="1"/>
            <a:r>
              <a:rPr lang="en-GB" dirty="0"/>
              <a:t>Can be labelled and supported as “public” based on site decision</a:t>
            </a:r>
          </a:p>
          <a:p>
            <a:pPr lvl="1"/>
            <a:r>
              <a:rPr lang="en-GB" dirty="0"/>
              <a:t>Any embargo can be imposed (also on </a:t>
            </a:r>
            <a:r>
              <a:rPr lang="en-GB" dirty="0" err="1"/>
              <a:t>EUROfusion</a:t>
            </a:r>
            <a:r>
              <a:rPr lang="en-GB" dirty="0"/>
              <a:t>)</a:t>
            </a:r>
          </a:p>
          <a:p>
            <a:r>
              <a:rPr lang="en-GB" dirty="0"/>
              <a:t>Scenario B data is available through AAI</a:t>
            </a:r>
          </a:p>
          <a:p>
            <a:pPr lvl="1"/>
            <a:r>
              <a:rPr lang="en-GB" dirty="0"/>
              <a:t>Authenticated towards </a:t>
            </a:r>
            <a:r>
              <a:rPr lang="en-GB" dirty="0" err="1"/>
              <a:t>EUROfusion</a:t>
            </a:r>
            <a:r>
              <a:rPr lang="en-GB" dirty="0"/>
              <a:t> </a:t>
            </a:r>
            <a:r>
              <a:rPr lang="en-GB" dirty="0" err="1"/>
              <a:t>ldap</a:t>
            </a:r>
            <a:endParaRPr lang="en-GB" dirty="0"/>
          </a:p>
          <a:p>
            <a:pPr lvl="1"/>
            <a:r>
              <a:rPr lang="en-GB" dirty="0"/>
              <a:t>Authorised locally on the sites</a:t>
            </a:r>
          </a:p>
          <a:p>
            <a:pPr lvl="1"/>
            <a:r>
              <a:rPr lang="en-GB" dirty="0"/>
              <a:t>A subset of the </a:t>
            </a:r>
            <a:r>
              <a:rPr lang="en-GB" dirty="0" err="1"/>
              <a:t>EUROfusion</a:t>
            </a:r>
            <a:r>
              <a:rPr lang="en-GB" dirty="0"/>
              <a:t> discharges are provided as a minimum</a:t>
            </a:r>
          </a:p>
          <a:p>
            <a:pPr lvl="2"/>
            <a:r>
              <a:rPr lang="en-GB" dirty="0"/>
              <a:t>Available data mappings define the scope and support for different use cases</a:t>
            </a:r>
          </a:p>
          <a:p>
            <a:pPr lvl="2"/>
            <a:r>
              <a:rPr lang="en-GB" dirty="0"/>
              <a:t>Invited to open up also domestic data </a:t>
            </a:r>
          </a:p>
          <a:p>
            <a:pPr lvl="3"/>
            <a:r>
              <a:rPr lang="en-GB" dirty="0"/>
              <a:t>The same infrastructure can be used to share data with collaborators (at least within </a:t>
            </a:r>
            <a:r>
              <a:rPr lang="en-GB" dirty="0" err="1"/>
              <a:t>EUROfusion</a:t>
            </a:r>
            <a:r>
              <a:rPr lang="en-GB" dirty="0"/>
              <a:t>) if authorised appropriately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6876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FEF687E-508D-1271-DCEA-E97F120DE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Would be good to current status/intention on each site. </a:t>
            </a:r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955A83DF-F8C4-CBC4-2D4C-1285479ACF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1349496"/>
              </p:ext>
            </p:extLst>
          </p:nvPr>
        </p:nvGraphicFramePr>
        <p:xfrm>
          <a:off x="2047463" y="1690688"/>
          <a:ext cx="8249476" cy="4898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3251">
                  <a:extLst>
                    <a:ext uri="{9D8B030D-6E8A-4147-A177-3AD203B41FA5}">
                      <a16:colId xmlns:a16="http://schemas.microsoft.com/office/drawing/2014/main" val="3893920097"/>
                    </a:ext>
                  </a:extLst>
                </a:gridCol>
                <a:gridCol w="2251258">
                  <a:extLst>
                    <a:ext uri="{9D8B030D-6E8A-4147-A177-3AD203B41FA5}">
                      <a16:colId xmlns:a16="http://schemas.microsoft.com/office/drawing/2014/main" val="3966821852"/>
                    </a:ext>
                  </a:extLst>
                </a:gridCol>
                <a:gridCol w="2127903">
                  <a:extLst>
                    <a:ext uri="{9D8B030D-6E8A-4147-A177-3AD203B41FA5}">
                      <a16:colId xmlns:a16="http://schemas.microsoft.com/office/drawing/2014/main" val="3832008526"/>
                    </a:ext>
                  </a:extLst>
                </a:gridCol>
                <a:gridCol w="2097064">
                  <a:extLst>
                    <a:ext uri="{9D8B030D-6E8A-4147-A177-3AD203B41FA5}">
                      <a16:colId xmlns:a16="http://schemas.microsoft.com/office/drawing/2014/main" val="2769522145"/>
                    </a:ext>
                  </a:extLst>
                </a:gridCol>
              </a:tblGrid>
              <a:tr h="40543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340" marR="8872" marT="85612" marB="85612" anchor="ctr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</a:rPr>
                        <a:t>ScenarioA</a:t>
                      </a:r>
                      <a:endParaRPr lang="sv-S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340" marR="8872" marT="85612" marB="85612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</a:rPr>
                        <a:t>Scenario B</a:t>
                      </a:r>
                      <a:endParaRPr lang="sv-S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340" marR="8872" marT="85612" marB="85612" anchor="ctr"/>
                </a:tc>
                <a:extLst>
                  <a:ext uri="{0D108BD9-81ED-4DB2-BD59-A6C34878D82A}">
                    <a16:rowId xmlns:a16="http://schemas.microsoft.com/office/drawing/2014/main" val="84892749"/>
                  </a:ext>
                </a:extLst>
              </a:tr>
              <a:tr h="40543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 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340" marR="8872" marT="85612" marB="85612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SOFT DEMO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340" marR="8872" marT="85612" marB="85612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Production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340" marR="8872" marT="85612" marB="85612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Production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340" marR="8872" marT="85612" marB="85612" anchor="b"/>
                </a:tc>
                <a:extLst>
                  <a:ext uri="{0D108BD9-81ED-4DB2-BD59-A6C34878D82A}">
                    <a16:rowId xmlns:a16="http://schemas.microsoft.com/office/drawing/2014/main" val="1597195613"/>
                  </a:ext>
                </a:extLst>
              </a:tr>
              <a:tr h="40543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AUG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340" marR="8872" marT="85612" marB="85612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Public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340" marR="8872" marT="85612" marB="85612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EUROfusion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340" marR="8872" marT="85612" marB="85612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AAI?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" marR="6654" marT="6654" marB="0" anchor="b"/>
                </a:tc>
                <a:extLst>
                  <a:ext uri="{0D108BD9-81ED-4DB2-BD59-A6C34878D82A}">
                    <a16:rowId xmlns:a16="http://schemas.microsoft.com/office/drawing/2014/main" val="1686425235"/>
                  </a:ext>
                </a:extLst>
              </a:tr>
              <a:tr h="40543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COMPASS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340" marR="8872" marT="85612" marB="85612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N/A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340" marR="8872" marT="85612" marB="85612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?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340" marR="8872" marT="85612" marB="85612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AAI?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" marR="6654" marT="6654" marB="0" anchor="b"/>
                </a:tc>
                <a:extLst>
                  <a:ext uri="{0D108BD9-81ED-4DB2-BD59-A6C34878D82A}">
                    <a16:rowId xmlns:a16="http://schemas.microsoft.com/office/drawing/2014/main" val="3663644681"/>
                  </a:ext>
                </a:extLst>
              </a:tr>
              <a:tr h="40543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Compass-U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340" marR="8872" marT="85612" marB="85612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N/A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340" marR="8872" marT="85612" marB="85612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 </a:t>
                      </a:r>
                      <a:r>
                        <a:rPr lang="sv-SE" sz="1600" dirty="0" err="1">
                          <a:effectLst/>
                        </a:rPr>
                        <a:t>EUROfusion</a:t>
                      </a:r>
                      <a:endParaRPr lang="sv-S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340" marR="8872" marT="85612" marB="85612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 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" marR="6654" marT="6654" marB="0" anchor="b"/>
                </a:tc>
                <a:extLst>
                  <a:ext uri="{0D108BD9-81ED-4DB2-BD59-A6C34878D82A}">
                    <a16:rowId xmlns:a16="http://schemas.microsoft.com/office/drawing/2014/main" val="4149107697"/>
                  </a:ext>
                </a:extLst>
              </a:tr>
              <a:tr h="40543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JET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340" marR="8872" marT="85612" marB="85612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N/A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340" marR="8872" marT="85612" marB="85612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EUROfusion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340" marR="8872" marT="85612" marB="85612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AAI?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" marR="6654" marT="6654" marB="0" anchor="b"/>
                </a:tc>
                <a:extLst>
                  <a:ext uri="{0D108BD9-81ED-4DB2-BD59-A6C34878D82A}">
                    <a16:rowId xmlns:a16="http://schemas.microsoft.com/office/drawing/2014/main" val="2557514441"/>
                  </a:ext>
                </a:extLst>
              </a:tr>
              <a:tr h="40543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MAST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340" marR="8872" marT="85612" marB="85612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N/A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340" marR="8872" marT="85612" marB="85612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?/</a:t>
                      </a:r>
                      <a:r>
                        <a:rPr lang="sv-SE" sz="1600" dirty="0" err="1">
                          <a:effectLst/>
                        </a:rPr>
                        <a:t>EUROfusion</a:t>
                      </a:r>
                      <a:endParaRPr lang="sv-S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340" marR="8872" marT="85612" marB="85612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AAI?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" marR="6654" marT="6654" marB="0" anchor="b"/>
                </a:tc>
                <a:extLst>
                  <a:ext uri="{0D108BD9-81ED-4DB2-BD59-A6C34878D82A}">
                    <a16:rowId xmlns:a16="http://schemas.microsoft.com/office/drawing/2014/main" val="3438721492"/>
                  </a:ext>
                </a:extLst>
              </a:tr>
              <a:tr h="40543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MAST-U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340" marR="8872" marT="85612" marB="85612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N/A</a:t>
                      </a:r>
                      <a:endParaRPr lang="sv-S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340" marR="8872" marT="85612" marB="85612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 </a:t>
                      </a:r>
                      <a:r>
                        <a:rPr lang="sv-SE" sz="1600">
                          <a:effectLst/>
                        </a:rPr>
                        <a:t>EUROfusion</a:t>
                      </a:r>
                      <a:endParaRPr lang="sv-S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340" marR="8872" marT="85612" marB="85612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 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" marR="6654" marT="6654" marB="0" anchor="b"/>
                </a:tc>
                <a:extLst>
                  <a:ext uri="{0D108BD9-81ED-4DB2-BD59-A6C34878D82A}">
                    <a16:rowId xmlns:a16="http://schemas.microsoft.com/office/drawing/2014/main" val="4108226835"/>
                  </a:ext>
                </a:extLst>
              </a:tr>
              <a:tr h="50235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solidFill>
                            <a:srgbClr val="00B050"/>
                          </a:solidFill>
                          <a:effectLst/>
                        </a:rPr>
                        <a:t>TCV</a:t>
                      </a:r>
                      <a:endParaRPr lang="sv-SE" sz="160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340" marR="8872" marT="85612" marB="85612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solidFill>
                            <a:srgbClr val="00B050"/>
                          </a:solidFill>
                          <a:effectLst/>
                        </a:rPr>
                        <a:t>Public</a:t>
                      </a:r>
                      <a:endParaRPr lang="sv-SE" sz="160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340" marR="8872" marT="85612" marB="85612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solidFill>
                            <a:srgbClr val="00B050"/>
                          </a:solidFill>
                          <a:effectLst/>
                        </a:rPr>
                        <a:t>Public</a:t>
                      </a:r>
                      <a:endParaRPr lang="sv-SE" sz="160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340" marR="8872" marT="85612" marB="85612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B050"/>
                          </a:solidFill>
                          <a:effectLst/>
                        </a:rPr>
                        <a:t>AAI (Subset of </a:t>
                      </a:r>
                      <a:r>
                        <a:rPr lang="en-US" sz="1600" dirty="0" err="1">
                          <a:solidFill>
                            <a:srgbClr val="00B050"/>
                          </a:solidFill>
                          <a:effectLst/>
                        </a:rPr>
                        <a:t>EUROfusion</a:t>
                      </a:r>
                      <a:r>
                        <a:rPr lang="en-US" sz="1600" dirty="0">
                          <a:solidFill>
                            <a:srgbClr val="00B050"/>
                          </a:solidFill>
                          <a:effectLst/>
                        </a:rPr>
                        <a:t> shots will be available ) backend developments needed</a:t>
                      </a:r>
                      <a:endParaRPr lang="sv-SE" sz="16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" marR="6654" marT="6654" marB="0" anchor="b"/>
                </a:tc>
                <a:extLst>
                  <a:ext uri="{0D108BD9-81ED-4DB2-BD59-A6C34878D82A}">
                    <a16:rowId xmlns:a16="http://schemas.microsoft.com/office/drawing/2014/main" val="2678001476"/>
                  </a:ext>
                </a:extLst>
              </a:tr>
              <a:tr h="60549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WEST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340" marR="8872" marT="85612" marB="85612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public/2 year embargo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340" marR="8872" marT="85612" marB="85612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public/2 year embargo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340" marR="8872" marT="85612" marB="85612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AAI?</a:t>
                      </a:r>
                      <a:endParaRPr lang="sv-S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" marR="6654" marT="6654" marB="0" anchor="b"/>
                </a:tc>
                <a:extLst>
                  <a:ext uri="{0D108BD9-81ED-4DB2-BD59-A6C34878D82A}">
                    <a16:rowId xmlns:a16="http://schemas.microsoft.com/office/drawing/2014/main" val="2567666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507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190</Words>
  <Application>Microsoft Office PowerPoint</Application>
  <PresentationFormat>Bredbild</PresentationFormat>
  <Paragraphs>51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Office-tema</vt:lpstr>
      <vt:lpstr>Working hypotheses </vt:lpstr>
      <vt:lpstr>Would be good to current status/intention on each site.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Pär Strand</dc:creator>
  <cp:lastModifiedBy>Pär Strand</cp:lastModifiedBy>
  <cp:revision>1</cp:revision>
  <dcterms:created xsi:type="dcterms:W3CDTF">2024-09-25T10:07:34Z</dcterms:created>
  <dcterms:modified xsi:type="dcterms:W3CDTF">2024-09-25T10:20:43Z</dcterms:modified>
</cp:coreProperties>
</file>