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5_427842B9.xml" ContentType="application/vnd.ms-powerpoint.comments+xml"/>
  <Override PartName="/ppt/comments/modernComment_10B_B36ED315.xml" ContentType="application/vnd.ms-powerpoint.comments+xml"/>
  <Override PartName="/ppt/comments/modernComment_10C_2C4C66A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7" r:id="rId2"/>
    <p:sldId id="258" r:id="rId3"/>
    <p:sldId id="269" r:id="rId4"/>
    <p:sldId id="260" r:id="rId5"/>
    <p:sldId id="259" r:id="rId6"/>
    <p:sldId id="266" r:id="rId7"/>
    <p:sldId id="270" r:id="rId8"/>
    <p:sldId id="264" r:id="rId9"/>
    <p:sldId id="265" r:id="rId10"/>
    <p:sldId id="262" r:id="rId11"/>
    <p:sldId id="261"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0CEE2A-444A-0F56-BC4C-4171BBBB0EDC}" name="Thornton, Andrew J" initials="TJ" userId="S::andrew.thornton@ukaea.uk::04b2d987-3e7f-4851-8980-401ed94ec7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091B3"/>
    <a:srgbClr val="132B4E"/>
    <a:srgbClr val="90919C"/>
    <a:srgbClr val="B0B8C9"/>
    <a:srgbClr val="F6A704"/>
    <a:srgbClr val="F8971D"/>
    <a:srgbClr val="EF4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7DAB3-8F2E-4AB5-8ADF-F7E46E46DAF6}" v="286" dt="2024-11-18T12:38:03.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5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R" userId="f128ae31-d93c-4d2c-a878-623b617ae010" providerId="ADAL" clId="{A977DAB3-8F2E-4AB5-8ADF-F7E46E46DAF6}"/>
    <pc:docChg chg="undo custSel addSld delSld modSld">
      <pc:chgData name="Harrison, James R" userId="f128ae31-d93c-4d2c-a878-623b617ae010" providerId="ADAL" clId="{A977DAB3-8F2E-4AB5-8ADF-F7E46E46DAF6}" dt="2024-11-18T12:39:16.505" v="1943" actId="20577"/>
      <pc:docMkLst>
        <pc:docMk/>
      </pc:docMkLst>
      <pc:sldChg chg="modSp mod">
        <pc:chgData name="Harrison, James R" userId="f128ae31-d93c-4d2c-a878-623b617ae010" providerId="ADAL" clId="{A977DAB3-8F2E-4AB5-8ADF-F7E46E46DAF6}" dt="2024-11-15T09:59:41.470" v="3" actId="20577"/>
        <pc:sldMkLst>
          <pc:docMk/>
          <pc:sldMk cId="2425851449" sldId="257"/>
        </pc:sldMkLst>
        <pc:spChg chg="mod">
          <ac:chgData name="Harrison, James R" userId="f128ae31-d93c-4d2c-a878-623b617ae010" providerId="ADAL" clId="{A977DAB3-8F2E-4AB5-8ADF-F7E46E46DAF6}" dt="2024-11-15T09:59:41.470" v="3" actId="20577"/>
          <ac:spMkLst>
            <pc:docMk/>
            <pc:sldMk cId="2425851449" sldId="257"/>
            <ac:spMk id="4" creationId="{3588F2B3-F1BF-EAC8-A149-8D7C2A822F16}"/>
          </ac:spMkLst>
        </pc:spChg>
      </pc:sldChg>
      <pc:sldChg chg="modSp mod">
        <pc:chgData name="Harrison, James R" userId="f128ae31-d93c-4d2c-a878-623b617ae010" providerId="ADAL" clId="{A977DAB3-8F2E-4AB5-8ADF-F7E46E46DAF6}" dt="2024-11-15T10:05:18.657" v="313" actId="20577"/>
        <pc:sldMkLst>
          <pc:docMk/>
          <pc:sldMk cId="3229251387" sldId="258"/>
        </pc:sldMkLst>
        <pc:spChg chg="mod">
          <ac:chgData name="Harrison, James R" userId="f128ae31-d93c-4d2c-a878-623b617ae010" providerId="ADAL" clId="{A977DAB3-8F2E-4AB5-8ADF-F7E46E46DAF6}" dt="2024-11-15T10:05:18.657" v="313" actId="20577"/>
          <ac:spMkLst>
            <pc:docMk/>
            <pc:sldMk cId="3229251387" sldId="258"/>
            <ac:spMk id="4" creationId="{84875BFD-9993-9E63-F006-E0952D193492}"/>
          </ac:spMkLst>
        </pc:spChg>
        <pc:graphicFrameChg chg="mod modGraphic">
          <ac:chgData name="Harrison, James R" userId="f128ae31-d93c-4d2c-a878-623b617ae010" providerId="ADAL" clId="{A977DAB3-8F2E-4AB5-8ADF-F7E46E46DAF6}" dt="2024-11-15T10:01:10.707" v="56" actId="14100"/>
          <ac:graphicFrameMkLst>
            <pc:docMk/>
            <pc:sldMk cId="3229251387" sldId="258"/>
            <ac:graphicFrameMk id="6" creationId="{50FC59B5-1618-8EC6-CB6E-56B88D59DEB2}"/>
          </ac:graphicFrameMkLst>
        </pc:graphicFrameChg>
      </pc:sldChg>
      <pc:sldChg chg="addSp delSp modSp mod">
        <pc:chgData name="Harrison, James R" userId="f128ae31-d93c-4d2c-a878-623b617ae010" providerId="ADAL" clId="{A977DAB3-8F2E-4AB5-8ADF-F7E46E46DAF6}" dt="2024-11-15T12:14:26.531" v="1225" actId="1076"/>
        <pc:sldMkLst>
          <pc:docMk/>
          <pc:sldMk cId="3255277098" sldId="259"/>
        </pc:sldMkLst>
        <pc:spChg chg="mod">
          <ac:chgData name="Harrison, James R" userId="f128ae31-d93c-4d2c-a878-623b617ae010" providerId="ADAL" clId="{A977DAB3-8F2E-4AB5-8ADF-F7E46E46DAF6}" dt="2024-11-15T12:14:10.606" v="1223" actId="14100"/>
          <ac:spMkLst>
            <pc:docMk/>
            <pc:sldMk cId="3255277098" sldId="259"/>
            <ac:spMk id="2" creationId="{6B5EFA96-70F1-735E-E91B-6790B3EABA84}"/>
          </ac:spMkLst>
        </pc:spChg>
        <pc:spChg chg="mod">
          <ac:chgData name="Harrison, James R" userId="f128ae31-d93c-4d2c-a878-623b617ae010" providerId="ADAL" clId="{A977DAB3-8F2E-4AB5-8ADF-F7E46E46DAF6}" dt="2024-11-15T10:02:15.073" v="82" actId="20577"/>
          <ac:spMkLst>
            <pc:docMk/>
            <pc:sldMk cId="3255277098" sldId="259"/>
            <ac:spMk id="3" creationId="{11AD2DA0-0B41-AE17-A945-8653278BB31E}"/>
          </ac:spMkLst>
        </pc:spChg>
        <pc:spChg chg="add mod">
          <ac:chgData name="Harrison, James R" userId="f128ae31-d93c-4d2c-a878-623b617ae010" providerId="ADAL" clId="{A977DAB3-8F2E-4AB5-8ADF-F7E46E46DAF6}" dt="2024-11-15T10:05:30.402" v="319"/>
          <ac:spMkLst>
            <pc:docMk/>
            <pc:sldMk cId="3255277098" sldId="259"/>
            <ac:spMk id="4" creationId="{AF3CAC2C-7376-319D-DAEA-30CC76F6F033}"/>
          </ac:spMkLst>
        </pc:spChg>
        <pc:spChg chg="del">
          <ac:chgData name="Harrison, James R" userId="f128ae31-d93c-4d2c-a878-623b617ae010" providerId="ADAL" clId="{A977DAB3-8F2E-4AB5-8ADF-F7E46E46DAF6}" dt="2024-11-15T10:05:30.302" v="318" actId="478"/>
          <ac:spMkLst>
            <pc:docMk/>
            <pc:sldMk cId="3255277098" sldId="259"/>
            <ac:spMk id="6" creationId="{8AC2C3F8-DEBA-9482-8246-D0609FD32008}"/>
          </ac:spMkLst>
        </pc:spChg>
        <pc:spChg chg="add mod">
          <ac:chgData name="Harrison, James R" userId="f128ae31-d93c-4d2c-a878-623b617ae010" providerId="ADAL" clId="{A977DAB3-8F2E-4AB5-8ADF-F7E46E46DAF6}" dt="2024-11-15T12:14:01.579" v="1221"/>
          <ac:spMkLst>
            <pc:docMk/>
            <pc:sldMk cId="3255277098" sldId="259"/>
            <ac:spMk id="10" creationId="{23F735D6-1B2C-6426-2F84-61D1C4FFDFCD}"/>
          </ac:spMkLst>
        </pc:spChg>
        <pc:spChg chg="add mod">
          <ac:chgData name="Harrison, James R" userId="f128ae31-d93c-4d2c-a878-623b617ae010" providerId="ADAL" clId="{A977DAB3-8F2E-4AB5-8ADF-F7E46E46DAF6}" dt="2024-11-15T12:14:18.142" v="1224" actId="1076"/>
          <ac:spMkLst>
            <pc:docMk/>
            <pc:sldMk cId="3255277098" sldId="259"/>
            <ac:spMk id="12" creationId="{9AD04DC4-5B21-5D1F-8409-35E95C5C81A2}"/>
          </ac:spMkLst>
        </pc:spChg>
        <pc:spChg chg="add mod">
          <ac:chgData name="Harrison, James R" userId="f128ae31-d93c-4d2c-a878-623b617ae010" providerId="ADAL" clId="{A977DAB3-8F2E-4AB5-8ADF-F7E46E46DAF6}" dt="2024-11-15T12:14:26.531" v="1225" actId="1076"/>
          <ac:spMkLst>
            <pc:docMk/>
            <pc:sldMk cId="3255277098" sldId="259"/>
            <ac:spMk id="13" creationId="{901EBE38-9F82-8213-BC92-7B0FE5308284}"/>
          </ac:spMkLst>
        </pc:spChg>
        <pc:picChg chg="add mod">
          <ac:chgData name="Harrison, James R" userId="f128ae31-d93c-4d2c-a878-623b617ae010" providerId="ADAL" clId="{A977DAB3-8F2E-4AB5-8ADF-F7E46E46DAF6}" dt="2024-11-15T12:14:01.579" v="1221"/>
          <ac:picMkLst>
            <pc:docMk/>
            <pc:sldMk cId="3255277098" sldId="259"/>
            <ac:picMk id="8" creationId="{5EB06B19-C532-F010-49C3-B0A71450BD9D}"/>
          </ac:picMkLst>
        </pc:picChg>
        <pc:picChg chg="add mod">
          <ac:chgData name="Harrison, James R" userId="f128ae31-d93c-4d2c-a878-623b617ae010" providerId="ADAL" clId="{A977DAB3-8F2E-4AB5-8ADF-F7E46E46DAF6}" dt="2024-11-15T12:14:01.579" v="1221"/>
          <ac:picMkLst>
            <pc:docMk/>
            <pc:sldMk cId="3255277098" sldId="259"/>
            <ac:picMk id="9" creationId="{7BEBDD70-CF42-F331-4D4D-6E17C389B45A}"/>
          </ac:picMkLst>
        </pc:picChg>
        <pc:picChg chg="add mod">
          <ac:chgData name="Harrison, James R" userId="f128ae31-d93c-4d2c-a878-623b617ae010" providerId="ADAL" clId="{A977DAB3-8F2E-4AB5-8ADF-F7E46E46DAF6}" dt="2024-11-15T12:14:01.579" v="1221"/>
          <ac:picMkLst>
            <pc:docMk/>
            <pc:sldMk cId="3255277098" sldId="259"/>
            <ac:picMk id="11" creationId="{0FC08DB5-CB4D-84A5-8646-D95449B8BEF8}"/>
          </ac:picMkLst>
        </pc:picChg>
      </pc:sldChg>
      <pc:sldChg chg="addSp delSp modSp mod">
        <pc:chgData name="Harrison, James R" userId="f128ae31-d93c-4d2c-a878-623b617ae010" providerId="ADAL" clId="{A977DAB3-8F2E-4AB5-8ADF-F7E46E46DAF6}" dt="2024-11-15T10:05:27.779" v="317"/>
        <pc:sldMkLst>
          <pc:docMk/>
          <pc:sldMk cId="204716765" sldId="260"/>
        </pc:sldMkLst>
        <pc:spChg chg="mod">
          <ac:chgData name="Harrison, James R" userId="f128ae31-d93c-4d2c-a878-623b617ae010" providerId="ADAL" clId="{A977DAB3-8F2E-4AB5-8ADF-F7E46E46DAF6}" dt="2024-11-15T10:01:46.794" v="75" actId="20577"/>
          <ac:spMkLst>
            <pc:docMk/>
            <pc:sldMk cId="204716765" sldId="260"/>
            <ac:spMk id="2" creationId="{32E9C8C1-9D0E-D298-3CAB-9EC2F9F32805}"/>
          </ac:spMkLst>
        </pc:spChg>
        <pc:spChg chg="add mod">
          <ac:chgData name="Harrison, James R" userId="f128ae31-d93c-4d2c-a878-623b617ae010" providerId="ADAL" clId="{A977DAB3-8F2E-4AB5-8ADF-F7E46E46DAF6}" dt="2024-11-15T10:05:27.779" v="317"/>
          <ac:spMkLst>
            <pc:docMk/>
            <pc:sldMk cId="204716765" sldId="260"/>
            <ac:spMk id="4" creationId="{5D16C0E4-78BC-39E8-91CC-07EBA1C55D70}"/>
          </ac:spMkLst>
        </pc:spChg>
        <pc:spChg chg="del">
          <ac:chgData name="Harrison, James R" userId="f128ae31-d93c-4d2c-a878-623b617ae010" providerId="ADAL" clId="{A977DAB3-8F2E-4AB5-8ADF-F7E46E46DAF6}" dt="2024-11-15T10:05:27.641" v="316" actId="478"/>
          <ac:spMkLst>
            <pc:docMk/>
            <pc:sldMk cId="204716765" sldId="260"/>
            <ac:spMk id="6" creationId="{3188DC24-6389-3331-32AF-DAEBEC3D39F2}"/>
          </ac:spMkLst>
        </pc:spChg>
      </pc:sldChg>
      <pc:sldChg chg="addSp delSp modSp mod">
        <pc:chgData name="Harrison, James R" userId="f128ae31-d93c-4d2c-a878-623b617ae010" providerId="ADAL" clId="{A977DAB3-8F2E-4AB5-8ADF-F7E46E46DAF6}" dt="2024-11-18T12:06:47.063" v="1368" actId="20577"/>
        <pc:sldMkLst>
          <pc:docMk/>
          <pc:sldMk cId="1115177657" sldId="261"/>
        </pc:sldMkLst>
        <pc:spChg chg="mod">
          <ac:chgData name="Harrison, James R" userId="f128ae31-d93c-4d2c-a878-623b617ae010" providerId="ADAL" clId="{A977DAB3-8F2E-4AB5-8ADF-F7E46E46DAF6}" dt="2024-11-18T12:06:47.063" v="1368" actId="20577"/>
          <ac:spMkLst>
            <pc:docMk/>
            <pc:sldMk cId="1115177657" sldId="261"/>
            <ac:spMk id="2" creationId="{0C57A980-E5A4-7E2C-BE9D-5977CF997B2C}"/>
          </ac:spMkLst>
        </pc:spChg>
        <pc:spChg chg="add mod">
          <ac:chgData name="Harrison, James R" userId="f128ae31-d93c-4d2c-a878-623b617ae010" providerId="ADAL" clId="{A977DAB3-8F2E-4AB5-8ADF-F7E46E46DAF6}" dt="2024-11-15T10:05:46.655" v="329"/>
          <ac:spMkLst>
            <pc:docMk/>
            <pc:sldMk cId="1115177657" sldId="261"/>
            <ac:spMk id="4" creationId="{3E22560D-FFD0-FA80-7ADC-C8442609769B}"/>
          </ac:spMkLst>
        </pc:spChg>
        <pc:spChg chg="del">
          <ac:chgData name="Harrison, James R" userId="f128ae31-d93c-4d2c-a878-623b617ae010" providerId="ADAL" clId="{A977DAB3-8F2E-4AB5-8ADF-F7E46E46DAF6}" dt="2024-11-15T10:05:46.539" v="328" actId="478"/>
          <ac:spMkLst>
            <pc:docMk/>
            <pc:sldMk cId="1115177657" sldId="261"/>
            <ac:spMk id="6" creationId="{BC58B5D2-3523-DA48-2EB1-B6109AC1679C}"/>
          </ac:spMkLst>
        </pc:spChg>
      </pc:sldChg>
      <pc:sldChg chg="addSp delSp modSp mod">
        <pc:chgData name="Harrison, James R" userId="f128ae31-d93c-4d2c-a878-623b617ae010" providerId="ADAL" clId="{A977DAB3-8F2E-4AB5-8ADF-F7E46E46DAF6}" dt="2024-11-15T11:49:27.377" v="1139" actId="20577"/>
        <pc:sldMkLst>
          <pc:docMk/>
          <pc:sldMk cId="3631163359" sldId="262"/>
        </pc:sldMkLst>
        <pc:spChg chg="mod">
          <ac:chgData name="Harrison, James R" userId="f128ae31-d93c-4d2c-a878-623b617ae010" providerId="ADAL" clId="{A977DAB3-8F2E-4AB5-8ADF-F7E46E46DAF6}" dt="2024-11-15T11:49:27.377" v="1139" actId="20577"/>
          <ac:spMkLst>
            <pc:docMk/>
            <pc:sldMk cId="3631163359" sldId="262"/>
            <ac:spMk id="2" creationId="{27ACD4F2-9A14-27F1-06B5-5434D3E3EA92}"/>
          </ac:spMkLst>
        </pc:spChg>
        <pc:spChg chg="add mod">
          <ac:chgData name="Harrison, James R" userId="f128ae31-d93c-4d2c-a878-623b617ae010" providerId="ADAL" clId="{A977DAB3-8F2E-4AB5-8ADF-F7E46E46DAF6}" dt="2024-11-15T10:05:44.296" v="327"/>
          <ac:spMkLst>
            <pc:docMk/>
            <pc:sldMk cId="3631163359" sldId="262"/>
            <ac:spMk id="4" creationId="{98433378-969E-05D5-474C-54ED2A88ED87}"/>
          </ac:spMkLst>
        </pc:spChg>
        <pc:spChg chg="del">
          <ac:chgData name="Harrison, James R" userId="f128ae31-d93c-4d2c-a878-623b617ae010" providerId="ADAL" clId="{A977DAB3-8F2E-4AB5-8ADF-F7E46E46DAF6}" dt="2024-11-15T10:05:44.181" v="326" actId="478"/>
          <ac:spMkLst>
            <pc:docMk/>
            <pc:sldMk cId="3631163359" sldId="262"/>
            <ac:spMk id="6" creationId="{6F077318-1428-4E24-ACEE-153300DC4C8A}"/>
          </ac:spMkLst>
        </pc:spChg>
      </pc:sldChg>
      <pc:sldChg chg="addSp delSp modSp mod">
        <pc:chgData name="Harrison, James R" userId="f128ae31-d93c-4d2c-a878-623b617ae010" providerId="ADAL" clId="{A977DAB3-8F2E-4AB5-8ADF-F7E46E46DAF6}" dt="2024-11-15T11:17:22.953" v="957" actId="6549"/>
        <pc:sldMkLst>
          <pc:docMk/>
          <pc:sldMk cId="4234789269" sldId="264"/>
        </pc:sldMkLst>
        <pc:spChg chg="mod">
          <ac:chgData name="Harrison, James R" userId="f128ae31-d93c-4d2c-a878-623b617ae010" providerId="ADAL" clId="{A977DAB3-8F2E-4AB5-8ADF-F7E46E46DAF6}" dt="2024-11-15T11:17:22.953" v="957" actId="6549"/>
          <ac:spMkLst>
            <pc:docMk/>
            <pc:sldMk cId="4234789269" sldId="264"/>
            <ac:spMk id="2" creationId="{8594676F-C0D4-5851-E2D8-4B103F38AB8C}"/>
          </ac:spMkLst>
        </pc:spChg>
        <pc:spChg chg="add mod">
          <ac:chgData name="Harrison, James R" userId="f128ae31-d93c-4d2c-a878-623b617ae010" providerId="ADAL" clId="{A977DAB3-8F2E-4AB5-8ADF-F7E46E46DAF6}" dt="2024-11-15T10:05:38.902" v="323"/>
          <ac:spMkLst>
            <pc:docMk/>
            <pc:sldMk cId="4234789269" sldId="264"/>
            <ac:spMk id="4" creationId="{494F7E34-45F0-93F3-9989-18062CBAC177}"/>
          </ac:spMkLst>
        </pc:spChg>
        <pc:spChg chg="del">
          <ac:chgData name="Harrison, James R" userId="f128ae31-d93c-4d2c-a878-623b617ae010" providerId="ADAL" clId="{A977DAB3-8F2E-4AB5-8ADF-F7E46E46DAF6}" dt="2024-11-15T10:05:38.779" v="322" actId="478"/>
          <ac:spMkLst>
            <pc:docMk/>
            <pc:sldMk cId="4234789269" sldId="264"/>
            <ac:spMk id="6" creationId="{3FD6C85C-6FA7-66E0-D5E2-5A93DEC1F83A}"/>
          </ac:spMkLst>
        </pc:spChg>
      </pc:sldChg>
      <pc:sldChg chg="addSp delSp modSp mod">
        <pc:chgData name="Harrison, James R" userId="f128ae31-d93c-4d2c-a878-623b617ae010" providerId="ADAL" clId="{A977DAB3-8F2E-4AB5-8ADF-F7E46E46DAF6}" dt="2024-11-15T10:05:41.773" v="325"/>
        <pc:sldMkLst>
          <pc:docMk/>
          <pc:sldMk cId="426050838" sldId="265"/>
        </pc:sldMkLst>
        <pc:spChg chg="add mod">
          <ac:chgData name="Harrison, James R" userId="f128ae31-d93c-4d2c-a878-623b617ae010" providerId="ADAL" clId="{A977DAB3-8F2E-4AB5-8ADF-F7E46E46DAF6}" dt="2024-11-15T10:05:41.773" v="325"/>
          <ac:spMkLst>
            <pc:docMk/>
            <pc:sldMk cId="426050838" sldId="265"/>
            <ac:spMk id="2" creationId="{093E17A4-9BAB-D34F-AEF6-3C5B9295D971}"/>
          </ac:spMkLst>
        </pc:spChg>
        <pc:spChg chg="del">
          <ac:chgData name="Harrison, James R" userId="f128ae31-d93c-4d2c-a878-623b617ae010" providerId="ADAL" clId="{A977DAB3-8F2E-4AB5-8ADF-F7E46E46DAF6}" dt="2024-11-15T10:05:41.658" v="324" actId="478"/>
          <ac:spMkLst>
            <pc:docMk/>
            <pc:sldMk cId="426050838" sldId="265"/>
            <ac:spMk id="7" creationId="{4B5D76E8-7543-4CD7-9F0C-587D01351615}"/>
          </ac:spMkLst>
        </pc:spChg>
      </pc:sldChg>
      <pc:sldChg chg="addSp delSp modSp mod">
        <pc:chgData name="Harrison, James R" userId="f128ae31-d93c-4d2c-a878-623b617ae010" providerId="ADAL" clId="{A977DAB3-8F2E-4AB5-8ADF-F7E46E46DAF6}" dt="2024-11-18T12:05:26.023" v="1254" actId="1076"/>
        <pc:sldMkLst>
          <pc:docMk/>
          <pc:sldMk cId="3406025946" sldId="266"/>
        </pc:sldMkLst>
        <pc:spChg chg="mod">
          <ac:chgData name="Harrison, James R" userId="f128ae31-d93c-4d2c-a878-623b617ae010" providerId="ADAL" clId="{A977DAB3-8F2E-4AB5-8ADF-F7E46E46DAF6}" dt="2024-11-18T12:04:37.353" v="1242" actId="27636"/>
          <ac:spMkLst>
            <pc:docMk/>
            <pc:sldMk cId="3406025946" sldId="266"/>
            <ac:spMk id="2" creationId="{0D300C9B-2276-0DDA-7300-2F178EF52061}"/>
          </ac:spMkLst>
        </pc:spChg>
        <pc:spChg chg="add mod">
          <ac:chgData name="Harrison, James R" userId="f128ae31-d93c-4d2c-a878-623b617ae010" providerId="ADAL" clId="{A977DAB3-8F2E-4AB5-8ADF-F7E46E46DAF6}" dt="2024-11-15T10:05:34.315" v="321"/>
          <ac:spMkLst>
            <pc:docMk/>
            <pc:sldMk cId="3406025946" sldId="266"/>
            <ac:spMk id="4" creationId="{3256AEC5-7AD7-CE4D-AFD7-51A8E754129B}"/>
          </ac:spMkLst>
        </pc:spChg>
        <pc:spChg chg="del">
          <ac:chgData name="Harrison, James R" userId="f128ae31-d93c-4d2c-a878-623b617ae010" providerId="ADAL" clId="{A977DAB3-8F2E-4AB5-8ADF-F7E46E46DAF6}" dt="2024-11-15T10:05:34.188" v="320" actId="478"/>
          <ac:spMkLst>
            <pc:docMk/>
            <pc:sldMk cId="3406025946" sldId="266"/>
            <ac:spMk id="6" creationId="{8BA760D6-8582-A648-1642-6AE464C6E18D}"/>
          </ac:spMkLst>
        </pc:spChg>
        <pc:spChg chg="add mod">
          <ac:chgData name="Harrison, James R" userId="f128ae31-d93c-4d2c-a878-623b617ae010" providerId="ADAL" clId="{A977DAB3-8F2E-4AB5-8ADF-F7E46E46DAF6}" dt="2024-11-18T12:05:26.023" v="1254" actId="1076"/>
          <ac:spMkLst>
            <pc:docMk/>
            <pc:sldMk cId="3406025946" sldId="266"/>
            <ac:spMk id="9" creationId="{1139DD9C-E09B-5C32-B579-D065548B398F}"/>
          </ac:spMkLst>
        </pc:spChg>
        <pc:picChg chg="add mod">
          <ac:chgData name="Harrison, James R" userId="f128ae31-d93c-4d2c-a878-623b617ae010" providerId="ADAL" clId="{A977DAB3-8F2E-4AB5-8ADF-F7E46E46DAF6}" dt="2024-11-18T12:04:31.547" v="1240" actId="1076"/>
          <ac:picMkLst>
            <pc:docMk/>
            <pc:sldMk cId="3406025946" sldId="266"/>
            <ac:picMk id="8" creationId="{642BEEF2-48A3-4A81-924C-A621AF49552D}"/>
          </ac:picMkLst>
        </pc:picChg>
      </pc:sldChg>
      <pc:sldChg chg="addSp delSp modSp mod">
        <pc:chgData name="Harrison, James R" userId="f128ae31-d93c-4d2c-a878-623b617ae010" providerId="ADAL" clId="{A977DAB3-8F2E-4AB5-8ADF-F7E46E46DAF6}" dt="2024-11-18T12:09:03.371" v="1372" actId="20577"/>
        <pc:sldMkLst>
          <pc:docMk/>
          <pc:sldMk cId="3010384661" sldId="267"/>
        </pc:sldMkLst>
        <pc:spChg chg="add mod">
          <ac:chgData name="Harrison, James R" userId="f128ae31-d93c-4d2c-a878-623b617ae010" providerId="ADAL" clId="{A977DAB3-8F2E-4AB5-8ADF-F7E46E46DAF6}" dt="2024-11-15T10:05:48.943" v="331"/>
          <ac:spMkLst>
            <pc:docMk/>
            <pc:sldMk cId="3010384661" sldId="267"/>
            <ac:spMk id="2" creationId="{B5E2316D-F92C-3090-3F3D-B7FBA15DA32F}"/>
          </ac:spMkLst>
        </pc:spChg>
        <pc:spChg chg="mod">
          <ac:chgData name="Harrison, James R" userId="f128ae31-d93c-4d2c-a878-623b617ae010" providerId="ADAL" clId="{A977DAB3-8F2E-4AB5-8ADF-F7E46E46DAF6}" dt="2024-11-18T12:09:03.371" v="1372" actId="20577"/>
          <ac:spMkLst>
            <pc:docMk/>
            <pc:sldMk cId="3010384661" sldId="267"/>
            <ac:spMk id="7" creationId="{4D4DF1F0-81E2-4C66-024A-1BAE842DFADF}"/>
          </ac:spMkLst>
        </pc:spChg>
        <pc:spChg chg="del">
          <ac:chgData name="Harrison, James R" userId="f128ae31-d93c-4d2c-a878-623b617ae010" providerId="ADAL" clId="{A977DAB3-8F2E-4AB5-8ADF-F7E46E46DAF6}" dt="2024-11-15T10:05:48.843" v="330" actId="478"/>
          <ac:spMkLst>
            <pc:docMk/>
            <pc:sldMk cId="3010384661" sldId="267"/>
            <ac:spMk id="8" creationId="{E5BD046A-D8B0-CEE0-D062-D7E51E64AD43}"/>
          </ac:spMkLst>
        </pc:spChg>
        <pc:graphicFrameChg chg="add mod">
          <ac:chgData name="Harrison, James R" userId="f128ae31-d93c-4d2c-a878-623b617ae010" providerId="ADAL" clId="{A977DAB3-8F2E-4AB5-8ADF-F7E46E46DAF6}" dt="2024-11-15T10:38:23.732" v="340"/>
          <ac:graphicFrameMkLst>
            <pc:docMk/>
            <pc:sldMk cId="3010384661" sldId="267"/>
            <ac:graphicFrameMk id="4" creationId="{BA3C61CB-9541-1438-1D86-41F475F660A7}"/>
          </ac:graphicFrameMkLst>
        </pc:graphicFrameChg>
        <pc:picChg chg="add mod">
          <ac:chgData name="Harrison, James R" userId="f128ae31-d93c-4d2c-a878-623b617ae010" providerId="ADAL" clId="{A977DAB3-8F2E-4AB5-8ADF-F7E46E46DAF6}" dt="2024-11-15T10:38:26.253" v="341"/>
          <ac:picMkLst>
            <pc:docMk/>
            <pc:sldMk cId="3010384661" sldId="267"/>
            <ac:picMk id="6" creationId="{00000000-0008-0000-0600-000003000000}"/>
          </ac:picMkLst>
        </pc:picChg>
        <pc:picChg chg="add del mod">
          <ac:chgData name="Harrison, James R" userId="f128ae31-d93c-4d2c-a878-623b617ae010" providerId="ADAL" clId="{A977DAB3-8F2E-4AB5-8ADF-F7E46E46DAF6}" dt="2024-11-15T12:17:05.701" v="1226" actId="478"/>
          <ac:picMkLst>
            <pc:docMk/>
            <pc:sldMk cId="3010384661" sldId="267"/>
            <ac:picMk id="10" creationId="{4FE5A36F-E677-C370-7EA8-FA7C2263B779}"/>
          </ac:picMkLst>
        </pc:picChg>
        <pc:picChg chg="add mod">
          <ac:chgData name="Harrison, James R" userId="f128ae31-d93c-4d2c-a878-623b617ae010" providerId="ADAL" clId="{A977DAB3-8F2E-4AB5-8ADF-F7E46E46DAF6}" dt="2024-11-15T12:17:27.435" v="1232"/>
          <ac:picMkLst>
            <pc:docMk/>
            <pc:sldMk cId="3010384661" sldId="267"/>
            <ac:picMk id="11" creationId="{6752B7CB-C5FA-9213-D51A-12632BC91B71}"/>
          </ac:picMkLst>
        </pc:picChg>
      </pc:sldChg>
      <pc:sldChg chg="addSp delSp modSp mod">
        <pc:chgData name="Harrison, James R" userId="f128ae31-d93c-4d2c-a878-623b617ae010" providerId="ADAL" clId="{A977DAB3-8F2E-4AB5-8ADF-F7E46E46DAF6}" dt="2024-11-15T11:54:20.472" v="1218" actId="20577"/>
        <pc:sldMkLst>
          <pc:docMk/>
          <pc:sldMk cId="743204527" sldId="268"/>
        </pc:sldMkLst>
        <pc:spChg chg="mod">
          <ac:chgData name="Harrison, James R" userId="f128ae31-d93c-4d2c-a878-623b617ae010" providerId="ADAL" clId="{A977DAB3-8F2E-4AB5-8ADF-F7E46E46DAF6}" dt="2024-11-15T11:54:20.472" v="1218" actId="20577"/>
          <ac:spMkLst>
            <pc:docMk/>
            <pc:sldMk cId="743204527" sldId="268"/>
            <ac:spMk id="2" creationId="{02642D56-C94D-0D92-A9C1-F870CA5A077D}"/>
          </ac:spMkLst>
        </pc:spChg>
        <pc:spChg chg="add mod">
          <ac:chgData name="Harrison, James R" userId="f128ae31-d93c-4d2c-a878-623b617ae010" providerId="ADAL" clId="{A977DAB3-8F2E-4AB5-8ADF-F7E46E46DAF6}" dt="2024-11-15T10:05:51.463" v="333"/>
          <ac:spMkLst>
            <pc:docMk/>
            <pc:sldMk cId="743204527" sldId="268"/>
            <ac:spMk id="4" creationId="{23C5177D-E364-D35E-6094-8AEE021E820E}"/>
          </ac:spMkLst>
        </pc:spChg>
        <pc:spChg chg="del">
          <ac:chgData name="Harrison, James R" userId="f128ae31-d93c-4d2c-a878-623b617ae010" providerId="ADAL" clId="{A977DAB3-8F2E-4AB5-8ADF-F7E46E46DAF6}" dt="2024-11-15T10:05:51.332" v="332" actId="478"/>
          <ac:spMkLst>
            <pc:docMk/>
            <pc:sldMk cId="743204527" sldId="268"/>
            <ac:spMk id="6" creationId="{E6E1F22F-E009-2961-E882-4DC805705B16}"/>
          </ac:spMkLst>
        </pc:spChg>
      </pc:sldChg>
      <pc:sldChg chg="addSp delSp modSp mod">
        <pc:chgData name="Harrison, James R" userId="f128ae31-d93c-4d2c-a878-623b617ae010" providerId="ADAL" clId="{A977DAB3-8F2E-4AB5-8ADF-F7E46E46DAF6}" dt="2024-11-15T10:05:24.971" v="315"/>
        <pc:sldMkLst>
          <pc:docMk/>
          <pc:sldMk cId="995071113" sldId="269"/>
        </pc:sldMkLst>
        <pc:spChg chg="add mod">
          <ac:chgData name="Harrison, James R" userId="f128ae31-d93c-4d2c-a878-623b617ae010" providerId="ADAL" clId="{A977DAB3-8F2E-4AB5-8ADF-F7E46E46DAF6}" dt="2024-11-15T10:05:24.971" v="315"/>
          <ac:spMkLst>
            <pc:docMk/>
            <pc:sldMk cId="995071113" sldId="269"/>
            <ac:spMk id="2" creationId="{0DF5688E-7AA4-E5E7-129E-8EA51DE31713}"/>
          </ac:spMkLst>
        </pc:spChg>
        <pc:spChg chg="del">
          <ac:chgData name="Harrison, James R" userId="f128ae31-d93c-4d2c-a878-623b617ae010" providerId="ADAL" clId="{A977DAB3-8F2E-4AB5-8ADF-F7E46E46DAF6}" dt="2024-11-15T10:05:24.818" v="314" actId="478"/>
          <ac:spMkLst>
            <pc:docMk/>
            <pc:sldMk cId="995071113" sldId="269"/>
            <ac:spMk id="4" creationId="{84875BFD-9993-9E63-F006-E0952D193492}"/>
          </ac:spMkLst>
        </pc:spChg>
        <pc:graphicFrameChg chg="modGraphic">
          <ac:chgData name="Harrison, James R" userId="f128ae31-d93c-4d2c-a878-623b617ae010" providerId="ADAL" clId="{A977DAB3-8F2E-4AB5-8ADF-F7E46E46DAF6}" dt="2024-11-15T10:01:36.172" v="71" actId="20577"/>
          <ac:graphicFrameMkLst>
            <pc:docMk/>
            <pc:sldMk cId="995071113" sldId="269"/>
            <ac:graphicFrameMk id="6" creationId="{50FC59B5-1618-8EC6-CB6E-56B88D59DEB2}"/>
          </ac:graphicFrameMkLst>
        </pc:graphicFrameChg>
      </pc:sldChg>
      <pc:sldChg chg="modSp new del mod">
        <pc:chgData name="Harrison, James R" userId="f128ae31-d93c-4d2c-a878-623b617ae010" providerId="ADAL" clId="{A977DAB3-8F2E-4AB5-8ADF-F7E46E46DAF6}" dt="2024-11-18T12:02:02.024" v="1235" actId="47"/>
        <pc:sldMkLst>
          <pc:docMk/>
          <pc:sldMk cId="550181228" sldId="270"/>
        </pc:sldMkLst>
        <pc:spChg chg="mod">
          <ac:chgData name="Harrison, James R" userId="f128ae31-d93c-4d2c-a878-623b617ae010" providerId="ADAL" clId="{A977DAB3-8F2E-4AB5-8ADF-F7E46E46DAF6}" dt="2024-11-18T12:01:56.744" v="1234" actId="20577"/>
          <ac:spMkLst>
            <pc:docMk/>
            <pc:sldMk cId="550181228" sldId="270"/>
            <ac:spMk id="3" creationId="{2779A7D8-E132-4DF0-94CA-C0EF4F581D68}"/>
          </ac:spMkLst>
        </pc:spChg>
      </pc:sldChg>
      <pc:sldChg chg="modSp new mod">
        <pc:chgData name="Harrison, James R" userId="f128ae31-d93c-4d2c-a878-623b617ae010" providerId="ADAL" clId="{A977DAB3-8F2E-4AB5-8ADF-F7E46E46DAF6}" dt="2024-11-18T12:39:16.505" v="1943" actId="20577"/>
        <pc:sldMkLst>
          <pc:docMk/>
          <pc:sldMk cId="3620130256" sldId="270"/>
        </pc:sldMkLst>
        <pc:spChg chg="mod">
          <ac:chgData name="Harrison, James R" userId="f128ae31-d93c-4d2c-a878-623b617ae010" providerId="ADAL" clId="{A977DAB3-8F2E-4AB5-8ADF-F7E46E46DAF6}" dt="2024-11-18T12:39:16.505" v="1943" actId="20577"/>
          <ac:spMkLst>
            <pc:docMk/>
            <pc:sldMk cId="3620130256" sldId="270"/>
            <ac:spMk id="2" creationId="{E7215E31-3A64-5FEB-4B04-7510457A746B}"/>
          </ac:spMkLst>
        </pc:spChg>
        <pc:spChg chg="mod">
          <ac:chgData name="Harrison, James R" userId="f128ae31-d93c-4d2c-a878-623b617ae010" providerId="ADAL" clId="{A977DAB3-8F2E-4AB5-8ADF-F7E46E46DAF6}" dt="2024-11-18T12:33:22.636" v="1384" actId="20577"/>
          <ac:spMkLst>
            <pc:docMk/>
            <pc:sldMk cId="3620130256" sldId="270"/>
            <ac:spMk id="3" creationId="{BF6EF783-390E-E662-D6B3-C64F90C5FB64}"/>
          </ac:spMkLst>
        </pc:spChg>
      </pc:sldChg>
    </pc:docChg>
  </pc:docChgLst>
  <pc:docChgLst>
    <pc:chgData name="Thornton, Andrew J" userId="S::andrew.thornton@ukaea.uk::04b2d987-3e7f-4851-8980-401ed94ec79f" providerId="AD" clId="Web-{1F69132C-3EC9-AFB0-4B9F-533145864F96}"/>
    <pc:docChg chg="modSld">
      <pc:chgData name="Thornton, Andrew J" userId="S::andrew.thornton@ukaea.uk::04b2d987-3e7f-4851-8980-401ed94ec79f" providerId="AD" clId="Web-{1F69132C-3EC9-AFB0-4B9F-533145864F96}" dt="2024-11-15T11:41:51.765" v="15"/>
      <pc:docMkLst>
        <pc:docMk/>
      </pc:docMkLst>
      <pc:sldChg chg="modSp">
        <pc:chgData name="Thornton, Andrew J" userId="S::andrew.thornton@ukaea.uk::04b2d987-3e7f-4851-8980-401ed94ec79f" providerId="AD" clId="Web-{1F69132C-3EC9-AFB0-4B9F-533145864F96}" dt="2024-11-15T11:41:51.765" v="15"/>
        <pc:sldMkLst>
          <pc:docMk/>
          <pc:sldMk cId="3229251387" sldId="258"/>
        </pc:sldMkLst>
        <pc:graphicFrameChg chg="mod modGraphic">
          <ac:chgData name="Thornton, Andrew J" userId="S::andrew.thornton@ukaea.uk::04b2d987-3e7f-4851-8980-401ed94ec79f" providerId="AD" clId="Web-{1F69132C-3EC9-AFB0-4B9F-533145864F96}" dt="2024-11-15T11:41:51.765" v="15"/>
          <ac:graphicFrameMkLst>
            <pc:docMk/>
            <pc:sldMk cId="3229251387" sldId="258"/>
            <ac:graphicFrameMk id="6" creationId="{50FC59B5-1618-8EC6-CB6E-56B88D59DEB2}"/>
          </ac:graphicFrameMkLst>
        </pc:graphicFrameChg>
      </pc:sldChg>
    </pc:docChg>
  </pc:docChgLst>
</pc:chgInfo>
</file>

<file path=ppt/comments/modernComment_105_427842B9.xml><?xml version="1.0" encoding="utf-8"?>
<p188:cmLst xmlns:a="http://schemas.openxmlformats.org/drawingml/2006/main" xmlns:r="http://schemas.openxmlformats.org/officeDocument/2006/relationships" xmlns:p188="http://schemas.microsoft.com/office/powerpoint/2018/8/main">
  <p188:cm id="{039E176D-A9EF-43CE-BE06-D128F1A74343}" authorId="{AE0CEE2A-444A-0F56-BC4C-4171BBBB0EDC}" created="2024-11-15T11:44:38.743">
    <ac:deMkLst xmlns:ac="http://schemas.microsoft.com/office/drawing/2013/main/command">
      <pc:docMk xmlns:pc="http://schemas.microsoft.com/office/powerpoint/2013/main/command"/>
      <pc:sldMk xmlns:pc="http://schemas.microsoft.com/office/powerpoint/2013/main/command" cId="1115177657" sldId="261"/>
      <ac:spMk id="2" creationId="{0C57A980-E5A4-7E2C-BE9D-5977CF997B2C}"/>
    </ac:deMkLst>
    <p188:txBody>
      <a:bodyPr/>
      <a:lstStyle/>
      <a:p>
        <a:r>
          <a:rPr lang="en-US"/>
          <a:t>We do have longer range planning too</a:t>
        </a:r>
      </a:p>
    </p188:txBody>
  </p188:cm>
</p188:cmLst>
</file>

<file path=ppt/comments/modernComment_10B_B36ED315.xml><?xml version="1.0" encoding="utf-8"?>
<p188:cmLst xmlns:a="http://schemas.openxmlformats.org/drawingml/2006/main" xmlns:r="http://schemas.openxmlformats.org/officeDocument/2006/relationships" xmlns:p188="http://schemas.microsoft.com/office/powerpoint/2018/8/main">
  <p188:cm id="{0EF39853-FFFC-4BB6-85D0-677FBDFB6D5C}" authorId="{AE0CEE2A-444A-0F56-BC4C-4171BBBB0EDC}" created="2024-11-15T11:46:14.436">
    <ac:deMkLst xmlns:ac="http://schemas.microsoft.com/office/drawing/2013/main/command">
      <pc:docMk xmlns:pc="http://schemas.microsoft.com/office/powerpoint/2013/main/command"/>
      <pc:sldMk xmlns:pc="http://schemas.microsoft.com/office/powerpoint/2013/main/command" cId="3010384661" sldId="267"/>
      <ac:picMk id="10" creationId="{4FE5A36F-E677-C370-7EA8-FA7C2263B779}"/>
    </ac:deMkLst>
    <p188:txBody>
      <a:bodyPr/>
      <a:lstStyle/>
      <a:p>
        <a:r>
          <a:rPr lang="en-US"/>
          <a:t>Richard was talking to me about splicing in the EBW water - just before Christmas is the least disturbance - but would mean losing the back of the week and we operate at the start. 
This was something I said we needed to agree between us this morning.</a:t>
        </a:r>
      </a:p>
    </p188:txBody>
  </p188:cm>
</p188:cmLst>
</file>

<file path=ppt/comments/modernComment_10C_2C4C66AF.xml><?xml version="1.0" encoding="utf-8"?>
<p188:cmLst xmlns:a="http://schemas.openxmlformats.org/drawingml/2006/main" xmlns:r="http://schemas.openxmlformats.org/officeDocument/2006/relationships" xmlns:p188="http://schemas.microsoft.com/office/powerpoint/2018/8/main">
  <p188:cm id="{D98CBBC3-2411-4F3F-8758-5FBDF0F79FD0}" authorId="{AE0CEE2A-444A-0F56-BC4C-4171BBBB0EDC}" status="resolved" created="2024-11-15T11:47:07.267" complete="100000">
    <ac:deMkLst xmlns:ac="http://schemas.microsoft.com/office/drawing/2013/main/command">
      <pc:docMk xmlns:pc="http://schemas.microsoft.com/office/powerpoint/2013/main/command"/>
      <pc:sldMk xmlns:pc="http://schemas.microsoft.com/office/powerpoint/2013/main/command" cId="743204527" sldId="268"/>
      <ac:spMk id="2" creationId="{02642D56-C94D-0D92-A9C1-F870CA5A077D}"/>
    </ac:deMkLst>
    <p188:txBody>
      <a:bodyPr/>
      <a:lstStyle/>
      <a:p>
        <a:r>
          <a:rPr lang="en-US"/>
          <a:t>Visualiser also requires IT account?
Also, I thought we were dropping CCFE as an organisation and running with UKAEA only?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494B7-3010-C04A-A8D2-3A67F5B3F740}" type="slidenum">
              <a:rPr lang="en-US" smtClean="0"/>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F9E3AD-85AA-4D4F-953B-BDDC046C417F}" type="datetimeFigureOut">
              <a:rPr lang="en-US" smtClean="0"/>
              <a:t>11/18/2024</a:t>
            </a:fld>
            <a:endParaRPr lang="en-US"/>
          </a:p>
        </p:txBody>
      </p:sp>
    </p:spTree>
    <p:extLst>
      <p:ext uri="{BB962C8B-B14F-4D97-AF65-F5344CB8AC3E}">
        <p14:creationId xmlns:p14="http://schemas.microsoft.com/office/powerpoint/2010/main" val="1743236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9CD0D-D0C5-DD4D-B44E-98E59B6DF763}"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2E606-7E0B-0B4A-8955-4487729DC77D}" type="slidenum">
              <a:rPr lang="en-US" smtClean="0"/>
              <a:t>‹#›</a:t>
            </a:fld>
            <a:endParaRPr lang="en-US"/>
          </a:p>
        </p:txBody>
      </p:sp>
    </p:spTree>
    <p:extLst>
      <p:ext uri="{BB962C8B-B14F-4D97-AF65-F5344CB8AC3E}">
        <p14:creationId xmlns:p14="http://schemas.microsoft.com/office/powerpoint/2010/main" val="197625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imag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10637-E575-9447-A555-DB547E0A158A}"/>
              </a:ext>
            </a:extLst>
          </p:cNvPr>
          <p:cNvPicPr>
            <a:picLocks noChangeAspect="1"/>
          </p:cNvPicPr>
          <p:nvPr userDrawn="1"/>
        </p:nvPicPr>
        <p:blipFill>
          <a:blip r:embed="rId2"/>
          <a:stretch>
            <a:fillRect/>
          </a:stretch>
        </p:blipFill>
        <p:spPr>
          <a:xfrm>
            <a:off x="0" y="-12652"/>
            <a:ext cx="12197227" cy="5308448"/>
          </a:xfrm>
          <a:prstGeom prst="rect">
            <a:avLst/>
          </a:prstGeom>
        </p:spPr>
      </p:pic>
      <p:sp>
        <p:nvSpPr>
          <p:cNvPr id="13" name="Freeform 12"/>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21"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22"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23"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imag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05E6A-D149-0847-8492-98A25A908D52}"/>
              </a:ext>
            </a:extLst>
          </p:cNvPr>
          <p:cNvPicPr>
            <a:picLocks noChangeAspect="1"/>
          </p:cNvPicPr>
          <p:nvPr userDrawn="1"/>
        </p:nvPicPr>
        <p:blipFill>
          <a:blip r:embed="rId2"/>
          <a:stretch>
            <a:fillRect/>
          </a:stretch>
        </p:blipFill>
        <p:spPr>
          <a:xfrm>
            <a:off x="-9697" y="-12652"/>
            <a:ext cx="12206924" cy="5324881"/>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7"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imag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441264-3313-9B47-B87B-70DE9C28B821}"/>
              </a:ext>
            </a:extLst>
          </p:cNvPr>
          <p:cNvPicPr>
            <a:picLocks noChangeAspect="1"/>
          </p:cNvPicPr>
          <p:nvPr userDrawn="1"/>
        </p:nvPicPr>
        <p:blipFill>
          <a:blip r:embed="rId2"/>
          <a:stretch>
            <a:fillRect/>
          </a:stretch>
        </p:blipFill>
        <p:spPr>
          <a:xfrm>
            <a:off x="-20444" y="-12653"/>
            <a:ext cx="12236577" cy="536842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image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3430B-242D-C74B-B8F9-B32BD16FE8FF}"/>
              </a:ext>
            </a:extLst>
          </p:cNvPr>
          <p:cNvPicPr>
            <a:picLocks noChangeAspect="1"/>
          </p:cNvPicPr>
          <p:nvPr userDrawn="1"/>
        </p:nvPicPr>
        <p:blipFill>
          <a:blip r:embed="rId2"/>
          <a:stretch>
            <a:fillRect/>
          </a:stretch>
        </p:blipFill>
        <p:spPr>
          <a:xfrm>
            <a:off x="-17748"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image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13090-AD91-9E4E-A26F-8BC4969B062E}"/>
              </a:ext>
            </a:extLst>
          </p:cNvPr>
          <p:cNvPicPr>
            <a:picLocks noChangeAspect="1"/>
          </p:cNvPicPr>
          <p:nvPr userDrawn="1"/>
        </p:nvPicPr>
        <p:blipFill>
          <a:blip r:embed="rId2"/>
          <a:stretch>
            <a:fillRect/>
          </a:stretch>
        </p:blipFill>
        <p:spPr>
          <a:xfrm>
            <a:off x="-16038" y="-12653"/>
            <a:ext cx="12213265" cy="530746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image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CFDBE-C74D-5A41-A781-A9C298C50465}"/>
              </a:ext>
            </a:extLst>
          </p:cNvPr>
          <p:cNvPicPr>
            <a:picLocks noChangeAspect="1"/>
          </p:cNvPicPr>
          <p:nvPr userDrawn="1"/>
        </p:nvPicPr>
        <p:blipFill>
          <a:blip r:embed="rId2"/>
          <a:stretch>
            <a:fillRect/>
          </a:stretch>
        </p:blipFill>
        <p:spPr>
          <a:xfrm>
            <a:off x="-22975"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image7">
    <p:spTree>
      <p:nvGrpSpPr>
        <p:cNvPr id="1" name=""/>
        <p:cNvGrpSpPr/>
        <p:nvPr/>
      </p:nvGrpSpPr>
      <p:grpSpPr>
        <a:xfrm>
          <a:off x="0" y="0"/>
          <a:ext cx="0" cy="0"/>
          <a:chOff x="0" y="0"/>
          <a:chExt cx="0" cy="0"/>
        </a:xfrm>
      </p:grpSpPr>
      <p:pic>
        <p:nvPicPr>
          <p:cNvPr id="6" name="Picture 5" descr="A picture containing table, sitting, small, cake&#10;&#10;Description automatically generated">
            <a:extLst>
              <a:ext uri="{FF2B5EF4-FFF2-40B4-BE49-F238E27FC236}">
                <a16:creationId xmlns:a16="http://schemas.microsoft.com/office/drawing/2014/main" id="{43C8883A-1065-6C4E-AAE7-DA4A787ACE87}"/>
              </a:ext>
            </a:extLst>
          </p:cNvPr>
          <p:cNvPicPr>
            <a:picLocks noChangeAspect="1"/>
          </p:cNvPicPr>
          <p:nvPr userDrawn="1"/>
        </p:nvPicPr>
        <p:blipFill>
          <a:blip r:embed="rId2"/>
          <a:stretch>
            <a:fillRect/>
          </a:stretch>
        </p:blipFill>
        <p:spPr>
          <a:xfrm>
            <a:off x="0" y="-10633"/>
            <a:ext cx="12192000" cy="5283200"/>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342623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custom_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2699"/>
            <a:ext cx="12202079" cy="5246988"/>
          </a:xfrm>
          <a:custGeom>
            <a:avLst/>
            <a:gdLst>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5225723 h 5225723"/>
              <a:gd name="connsiteX5" fmla="*/ 0 w 12196763"/>
              <a:gd name="connsiteY5" fmla="*/ 0 h 5225723"/>
              <a:gd name="connsiteX6" fmla="*/ 0 w 12196763"/>
              <a:gd name="connsiteY6" fmla="*/ 0 h 5225723"/>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2916156 h 5225723"/>
              <a:gd name="connsiteX5" fmla="*/ 0 w 12196763"/>
              <a:gd name="connsiteY5" fmla="*/ 0 h 5225723"/>
              <a:gd name="connsiteX6" fmla="*/ 0 w 12196763"/>
              <a:gd name="connsiteY6" fmla="*/ 0 h 5225723"/>
              <a:gd name="connsiteX0" fmla="*/ 0 w 12202079"/>
              <a:gd name="connsiteY0" fmla="*/ 0 h 5246988"/>
              <a:gd name="connsiteX1" fmla="*/ 10202575 w 12202079"/>
              <a:gd name="connsiteY1" fmla="*/ 0 h 5246988"/>
              <a:gd name="connsiteX2" fmla="*/ 12196763 w 12202079"/>
              <a:gd name="connsiteY2" fmla="*/ 1994188 h 5246988"/>
              <a:gd name="connsiteX3" fmla="*/ 12202079 w 12202079"/>
              <a:gd name="connsiteY3" fmla="*/ 5246988 h 5246988"/>
              <a:gd name="connsiteX4" fmla="*/ 0 w 12202079"/>
              <a:gd name="connsiteY4" fmla="*/ 2916156 h 5246988"/>
              <a:gd name="connsiteX5" fmla="*/ 0 w 12202079"/>
              <a:gd name="connsiteY5" fmla="*/ 0 h 5246988"/>
              <a:gd name="connsiteX6" fmla="*/ 0 w 12202079"/>
              <a:gd name="connsiteY6" fmla="*/ 0 h 52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079" h="5246988">
                <a:moveTo>
                  <a:pt x="0" y="0"/>
                </a:moveTo>
                <a:lnTo>
                  <a:pt x="10202575" y="0"/>
                </a:lnTo>
                <a:lnTo>
                  <a:pt x="12196763" y="1994188"/>
                </a:lnTo>
                <a:lnTo>
                  <a:pt x="12202079" y="5246988"/>
                </a:lnTo>
                <a:lnTo>
                  <a:pt x="0" y="2916156"/>
                </a:lnTo>
                <a:lnTo>
                  <a:pt x="0" y="0"/>
                </a:lnTo>
                <a:lnTo>
                  <a:pt x="0" y="0"/>
                </a:lnTo>
                <a:close/>
              </a:path>
            </a:pathLst>
          </a:custGeom>
        </p:spPr>
        <p:txBody>
          <a:bodyPr anchor="ctr"/>
          <a:lstStyle>
            <a:lvl1pPr algn="ctr">
              <a:defRPr/>
            </a:lvl1pPr>
          </a:lstStyle>
          <a:p>
            <a:r>
              <a:rPr lang="en-US"/>
              <a:t>Click icon to add picture</a:t>
            </a:r>
          </a:p>
        </p:txBody>
      </p:sp>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a:t>UKAEA</a:t>
            </a:r>
          </a:p>
        </p:txBody>
      </p:sp>
      <p:sp>
        <p:nvSpPr>
          <p:cNvPr id="14"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title</a:t>
            </a:r>
          </a:p>
        </p:txBody>
      </p:sp>
      <p:sp>
        <p:nvSpPr>
          <p:cNvPr id="15"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a:t>Click to add 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3"/>
          <p:cNvSpPr>
            <a:spLocks noGrp="1"/>
          </p:cNvSpPr>
          <p:nvPr>
            <p:ph sz="half" idx="2"/>
          </p:nvPr>
        </p:nvSpPr>
        <p:spPr>
          <a:xfrm>
            <a:off x="166867" y="1530994"/>
            <a:ext cx="11465690"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166868" y="205430"/>
            <a:ext cx="10018853" cy="1325564"/>
          </a:xfrm>
          <a:prstGeom prst="rect">
            <a:avLst/>
          </a:prstGeom>
        </p:spPr>
        <p:txBody>
          <a:bodyPr/>
          <a:lstStyle>
            <a:lvl1pPr>
              <a:defRPr>
                <a:solidFill>
                  <a:schemeClr val="tx1"/>
                </a:solidFill>
              </a:defRPr>
            </a:lvl1pPr>
          </a:lstStyle>
          <a:p>
            <a:r>
              <a:rPr lang="en-US"/>
              <a:t>Click to edit Master title style</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a:t>Official - Sensitive - Commercial </a:t>
            </a: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5406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filiations">
    <p:spTree>
      <p:nvGrpSpPr>
        <p:cNvPr id="1" name=""/>
        <p:cNvGrpSpPr/>
        <p:nvPr/>
      </p:nvGrpSpPr>
      <p:grpSpPr>
        <a:xfrm>
          <a:off x="0" y="0"/>
          <a:ext cx="0" cy="0"/>
          <a:chOff x="0" y="0"/>
          <a:chExt cx="0" cy="0"/>
        </a:xfrm>
      </p:grpSpPr>
      <p:sp>
        <p:nvSpPr>
          <p:cNvPr id="15" name="Content Placeholder 3"/>
          <p:cNvSpPr>
            <a:spLocks noGrp="1"/>
          </p:cNvSpPr>
          <p:nvPr>
            <p:ph sz="half" idx="2" hasCustomPrompt="1"/>
          </p:nvPr>
        </p:nvSpPr>
        <p:spPr>
          <a:xfrm>
            <a:off x="166867" y="1530994"/>
            <a:ext cx="11465690" cy="4491980"/>
          </a:xfrm>
        </p:spPr>
        <p:txBody>
          <a:bodyPr/>
          <a:lstStyle>
            <a:lvl1pPr marL="342900" indent="-342900">
              <a:buFont typeface="Arial" charset="0"/>
              <a:buChar char="•"/>
              <a:defRPr sz="2400">
                <a:solidFill>
                  <a:schemeClr val="tx1"/>
                </a:solidFill>
              </a:defRPr>
            </a:lvl1pPr>
            <a:lvl2pPr>
              <a:defRPr sz="2200"/>
            </a:lvl2pPr>
          </a:lstStyle>
          <a:p>
            <a:pPr lvl="0"/>
            <a:r>
              <a:rPr lang="en-US"/>
              <a:t>Insert text or logos as necessary</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a:t>Official - Sensitive - Commercial </a:t>
            </a:r>
          </a:p>
        </p:txBody>
      </p:sp>
      <p:sp>
        <p:nvSpPr>
          <p:cNvPr id="3" name="TextBox 2"/>
          <p:cNvSpPr txBox="1"/>
          <p:nvPr userDrawn="1"/>
        </p:nvSpPr>
        <p:spPr>
          <a:xfrm>
            <a:off x="166867" y="265043"/>
            <a:ext cx="8539811" cy="646331"/>
          </a:xfrm>
          <a:prstGeom prst="rect">
            <a:avLst/>
          </a:prstGeom>
          <a:noFill/>
        </p:spPr>
        <p:txBody>
          <a:bodyPr wrap="square" rtlCol="0">
            <a:spAutoFit/>
          </a:bodyPr>
          <a:lstStyle/>
          <a:p>
            <a:r>
              <a:rPr kumimoji="0" lang="en-US" sz="3600" b="1" i="0" u="none" strike="noStrike" kern="1200" cap="none" spc="0" normalizeH="0" baseline="0" noProof="0">
                <a:ln>
                  <a:noFill/>
                </a:ln>
                <a:solidFill>
                  <a:schemeClr val="tx1"/>
                </a:solidFill>
                <a:effectLst/>
                <a:uLnTx/>
                <a:uFillTx/>
                <a:latin typeface="Arial Black" charset="0"/>
                <a:ea typeface="Arial Black" charset="0"/>
                <a:cs typeface="Arial Black" charset="0"/>
              </a:rPr>
              <a:t>Affiliations</a:t>
            </a:r>
            <a:endParaRPr lang="en-US">
              <a:solidFill>
                <a:schemeClr val="tx1"/>
              </a:solidFill>
            </a:endParaRP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ith Title">
    <p:spTree>
      <p:nvGrpSpPr>
        <p:cNvPr id="1" name=""/>
        <p:cNvGrpSpPr/>
        <p:nvPr/>
      </p:nvGrpSpPr>
      <p:grpSpPr>
        <a:xfrm>
          <a:off x="0" y="0"/>
          <a:ext cx="0" cy="0"/>
          <a:chOff x="0" y="0"/>
          <a:chExt cx="0" cy="0"/>
        </a:xfrm>
      </p:grpSpPr>
      <p:sp>
        <p:nvSpPr>
          <p:cNvPr id="10"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US"/>
              <a:t>Click to edit Master title style</a:t>
            </a:r>
          </a:p>
        </p:txBody>
      </p:sp>
      <p:sp>
        <p:nvSpPr>
          <p:cNvPr id="11" name="Content Placeholder 3"/>
          <p:cNvSpPr>
            <a:spLocks noGrp="1"/>
          </p:cNvSpPr>
          <p:nvPr>
            <p:ph sz="half" idx="2"/>
          </p:nvPr>
        </p:nvSpPr>
        <p:spPr>
          <a:xfrm>
            <a:off x="166868" y="1530994"/>
            <a:ext cx="56246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0"/>
          </p:nvPr>
        </p:nvSpPr>
        <p:spPr>
          <a:xfrm>
            <a:off x="5980255" y="1530994"/>
            <a:ext cx="56523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p:cNvSpPr>
            <a:spLocks noGrp="1"/>
          </p:cNvSpPr>
          <p:nvPr>
            <p:ph type="ftr" sz="quarter" idx="11"/>
          </p:nvPr>
        </p:nvSpPr>
        <p:spPr>
          <a:xfrm>
            <a:off x="876222" y="6387700"/>
            <a:ext cx="4114800" cy="365125"/>
          </a:xfrm>
        </p:spPr>
        <p:txBody>
          <a:bodyPr/>
          <a:lstStyle>
            <a:lvl1pPr>
              <a:defRPr>
                <a:solidFill>
                  <a:schemeClr val="tx1"/>
                </a:solidFill>
              </a:defRPr>
            </a:lvl1pPr>
          </a:lstStyle>
          <a:p>
            <a:r>
              <a:rPr lang="en-US"/>
              <a:t>Official - Sensitive - Commercial </a:t>
            </a: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202369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166868"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Text Placeholder 4"/>
          <p:cNvSpPr>
            <a:spLocks noGrp="1"/>
          </p:cNvSpPr>
          <p:nvPr>
            <p:ph type="body" sz="quarter" idx="3"/>
          </p:nvPr>
        </p:nvSpPr>
        <p:spPr>
          <a:xfrm>
            <a:off x="5980255"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US"/>
              <a:t>Click to edit Master title style</a:t>
            </a:r>
          </a:p>
        </p:txBody>
      </p:sp>
      <p:sp>
        <p:nvSpPr>
          <p:cNvPr id="15" name="Content Placeholder 3"/>
          <p:cNvSpPr>
            <a:spLocks noGrp="1"/>
          </p:cNvSpPr>
          <p:nvPr>
            <p:ph sz="half" idx="2"/>
          </p:nvPr>
        </p:nvSpPr>
        <p:spPr>
          <a:xfrm>
            <a:off x="5980255" y="2354906"/>
            <a:ext cx="5624603" cy="3668068"/>
          </a:xfr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sz="2000">
                <a:solidFill>
                  <a:schemeClr val="tx1"/>
                </a:solidFill>
              </a:defRPr>
            </a:lvl1pPr>
            <a:lvl2pPr marL="457189"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2pPr>
            <a:lvl3pPr marL="914377"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3pPr>
            <a:lvl4pPr marL="1371566"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4pPr>
            <a:lvl5pPr marL="1828754"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5"/>
          <p:cNvSpPr>
            <a:spLocks noGrp="1"/>
          </p:cNvSpPr>
          <p:nvPr>
            <p:ph sz="quarter" idx="4"/>
          </p:nvPr>
        </p:nvSpPr>
        <p:spPr>
          <a:xfrm>
            <a:off x="166868" y="2354906"/>
            <a:ext cx="5624603" cy="3668068"/>
          </a:xfrm>
        </p:spPr>
        <p:txBody>
          <a:bodyPr/>
          <a:lstStyle>
            <a:lvl1pPr>
              <a:defRPr sz="2000">
                <a:solidFill>
                  <a:schemeClr val="tx1"/>
                </a:solidFill>
              </a:defRPr>
            </a:lvl1pPr>
            <a:lvl2pPr>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Official - Sensitive - Commercial </a:t>
            </a:r>
          </a:p>
        </p:txBody>
      </p:sp>
      <p:sp>
        <p:nvSpPr>
          <p:cNvPr id="9" name="Slide Number Placeholder 5"/>
          <p:cNvSpPr>
            <a:spLocks noGrp="1"/>
          </p:cNvSpPr>
          <p:nvPr>
            <p:ph type="sldNum" sz="quarter" idx="11"/>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39942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Rectangle 10"/>
          <p:cNvSpPr/>
          <p:nvPr userDrawn="1"/>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0"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itle 1"/>
          <p:cNvSpPr>
            <a:spLocks noGrp="1"/>
          </p:cNvSpPr>
          <p:nvPr>
            <p:ph type="title" hasCustomPrompt="1"/>
          </p:nvPr>
        </p:nvSpPr>
        <p:spPr>
          <a:xfrm>
            <a:off x="1666479" y="1308009"/>
            <a:ext cx="8853467" cy="3968772"/>
          </a:xfrm>
          <a:prstGeom prst="rect">
            <a:avLst/>
          </a:prstGeom>
        </p:spPr>
        <p:txBody>
          <a:bodyPr anchor="ctr" anchorCtr="0">
            <a:normAutofit/>
          </a:bodyPr>
          <a:lstStyle>
            <a:lvl1pPr algn="ctr">
              <a:lnSpc>
                <a:spcPct val="100000"/>
              </a:lnSpc>
              <a:defRPr sz="3600" spc="0">
                <a:solidFill>
                  <a:schemeClr val="bg1"/>
                </a:solidFill>
              </a:defRPr>
            </a:lvl1pPr>
          </a:lstStyle>
          <a:p>
            <a:r>
              <a:rPr lang="en-GB"/>
              <a:t>INSERT QUOTE HERE</a:t>
            </a:r>
            <a:endParaRPr lang="en-US"/>
          </a:p>
        </p:txBody>
      </p:sp>
      <p:sp>
        <p:nvSpPr>
          <p:cNvPr id="15" name="Content Placeholder 2"/>
          <p:cNvSpPr>
            <a:spLocks noGrp="1"/>
          </p:cNvSpPr>
          <p:nvPr>
            <p:ph sz="quarter" idx="11" hasCustomPrompt="1"/>
          </p:nvPr>
        </p:nvSpPr>
        <p:spPr>
          <a:xfrm>
            <a:off x="1886674" y="5564305"/>
            <a:ext cx="8413078" cy="487362"/>
          </a:xfrm>
        </p:spPr>
        <p:txBody>
          <a:bodyPr>
            <a:noAutofit/>
          </a:bodyPr>
          <a:lstStyle>
            <a:lvl1pPr algn="ctr">
              <a:defRPr sz="2000" b="1">
                <a:solidFill>
                  <a:srgbClr val="9091B3"/>
                </a:solidFill>
              </a:defRPr>
            </a:lvl1pPr>
          </a:lstStyle>
          <a:p>
            <a:pPr lvl="0"/>
            <a:r>
              <a:rPr lang="en-US"/>
              <a:t>NAME / DATE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7" name="TextBox 16"/>
          <p:cNvSpPr txBox="1"/>
          <p:nvPr userDrawn="1"/>
        </p:nvSpPr>
        <p:spPr>
          <a:xfrm>
            <a:off x="731458" y="1034180"/>
            <a:ext cx="1342664" cy="1477328"/>
          </a:xfrm>
          <a:prstGeom prst="rect">
            <a:avLst/>
          </a:prstGeom>
          <a:noFill/>
        </p:spPr>
        <p:txBody>
          <a:bodyPr wrap="square" rtlCol="0">
            <a:spAutoFit/>
          </a:bodyPr>
          <a:lstStyle/>
          <a:p>
            <a:r>
              <a:rPr lang="en-US" sz="9000" b="1" i="0">
                <a:solidFill>
                  <a:srgbClr val="9091B3"/>
                </a:solidFill>
                <a:latin typeface="Arial Black" charset="0"/>
                <a:ea typeface="Arial Black" charset="0"/>
                <a:cs typeface="Arial Black" charset="0"/>
              </a:rPr>
              <a:t>“</a:t>
            </a:r>
          </a:p>
        </p:txBody>
      </p:sp>
      <p:sp>
        <p:nvSpPr>
          <p:cNvPr id="18" name="TextBox 17"/>
          <p:cNvSpPr txBox="1"/>
          <p:nvPr userDrawn="1"/>
        </p:nvSpPr>
        <p:spPr>
          <a:xfrm>
            <a:off x="10573850" y="4825641"/>
            <a:ext cx="1342664" cy="1477328"/>
          </a:xfrm>
          <a:prstGeom prst="rect">
            <a:avLst/>
          </a:prstGeom>
          <a:noFill/>
        </p:spPr>
        <p:txBody>
          <a:bodyPr wrap="square" rtlCol="0">
            <a:spAutoFit/>
          </a:bodyPr>
          <a:lstStyle/>
          <a:p>
            <a:r>
              <a:rPr lang="en-US" sz="9000" b="1" i="0">
                <a:solidFill>
                  <a:srgbClr val="9091B3"/>
                </a:solidFill>
                <a:latin typeface="Arial Black" charset="0"/>
                <a:ea typeface="Arial Black" charset="0"/>
                <a:cs typeface="Arial Black" charset="0"/>
              </a:rPr>
              <a:t>”</a:t>
            </a:r>
          </a:p>
        </p:txBody>
      </p:sp>
      <p:sp>
        <p:nvSpPr>
          <p:cNvPr id="2" name="Footer Placeholder 1"/>
          <p:cNvSpPr>
            <a:spLocks noGrp="1"/>
          </p:cNvSpPr>
          <p:nvPr>
            <p:ph type="ftr" sz="quarter" idx="12"/>
          </p:nvPr>
        </p:nvSpPr>
        <p:spPr/>
        <p:txBody>
          <a:bodyPr/>
          <a:lstStyle>
            <a:lvl1pPr>
              <a:defRPr>
                <a:solidFill>
                  <a:schemeClr val="bg1"/>
                </a:solidFill>
              </a:defRPr>
            </a:lvl1pPr>
          </a:lstStyle>
          <a:p>
            <a:r>
              <a:rPr lang="en-US"/>
              <a:t>Official - Sensitive - Commercial </a:t>
            </a:r>
          </a:p>
        </p:txBody>
      </p:sp>
      <p:sp>
        <p:nvSpPr>
          <p:cNvPr id="3" name="Slide Number Placeholder 2"/>
          <p:cNvSpPr>
            <a:spLocks noGrp="1"/>
          </p:cNvSpPr>
          <p:nvPr>
            <p:ph type="sldNum" sz="quarter" idx="13"/>
          </p:nvPr>
        </p:nvSpPr>
        <p:spPr/>
        <p:txBody>
          <a:bodyPr/>
          <a:lstStyle>
            <a:lvl1pPr>
              <a:defRPr>
                <a:solidFill>
                  <a:srgbClr val="9091B3"/>
                </a:solidFill>
              </a:defRPr>
            </a:lvl1pPr>
          </a:lstStyle>
          <a:p>
            <a:fld id="{35482B25-261F-464E-BDD8-63296DE4D8A4}" type="slidenum">
              <a:rPr lang="en-US" smtClean="0"/>
              <a:pPr/>
              <a:t>‹#›</a:t>
            </a:fld>
            <a:endParaRPr lang="en-US"/>
          </a:p>
        </p:txBody>
      </p:sp>
      <p:sp>
        <p:nvSpPr>
          <p:cNvPr id="19"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14762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Official - Sensitive - Commercial </a:t>
            </a:r>
          </a:p>
        </p:txBody>
      </p:sp>
      <p:sp>
        <p:nvSpPr>
          <p:cNvPr id="5"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147705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Official - Sensitive - Commercial </a:t>
            </a:r>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33641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Colour">
    <p:spTree>
      <p:nvGrpSpPr>
        <p:cNvPr id="1" name=""/>
        <p:cNvGrpSpPr/>
        <p:nvPr/>
      </p:nvGrpSpPr>
      <p:grpSpPr>
        <a:xfrm>
          <a:off x="0" y="0"/>
          <a:ext cx="0" cy="0"/>
          <a:chOff x="0" y="0"/>
          <a:chExt cx="0" cy="0"/>
        </a:xfrm>
      </p:grpSpPr>
      <p:sp>
        <p:nvSpPr>
          <p:cNvPr id="7" name="Rectangle 6"/>
          <p:cNvSpPr/>
          <p:nvPr userDrawn="1"/>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0" name="Footer Placeholder 1"/>
          <p:cNvSpPr>
            <a:spLocks noGrp="1"/>
          </p:cNvSpPr>
          <p:nvPr>
            <p:ph type="ftr" sz="quarter" idx="12"/>
          </p:nvPr>
        </p:nvSpPr>
        <p:spPr>
          <a:xfrm>
            <a:off x="876221" y="6387700"/>
            <a:ext cx="7008821" cy="365125"/>
          </a:xfrm>
        </p:spPr>
        <p:txBody>
          <a:bodyPr/>
          <a:lstStyle>
            <a:lvl1pPr>
              <a:defRPr>
                <a:solidFill>
                  <a:schemeClr val="bg1"/>
                </a:solidFill>
              </a:defRPr>
            </a:lvl1pPr>
          </a:lstStyle>
          <a:p>
            <a:r>
              <a:rPr lang="en-US"/>
              <a:t>Official - Sensitive - Commercial </a:t>
            </a:r>
          </a:p>
        </p:txBody>
      </p:sp>
      <p:sp>
        <p:nvSpPr>
          <p:cNvPr id="11" name="Slide Number Placeholder 2"/>
          <p:cNvSpPr>
            <a:spLocks noGrp="1"/>
          </p:cNvSpPr>
          <p:nvPr>
            <p:ph type="sldNum" sz="quarter" idx="13"/>
          </p:nvPr>
        </p:nvSpPr>
        <p:spPr>
          <a:xfrm>
            <a:off x="101600" y="6387702"/>
            <a:ext cx="663451" cy="365125"/>
          </a:xfrm>
        </p:spPr>
        <p:txBody>
          <a:bodyPr/>
          <a:lstStyle>
            <a:lvl1pPr>
              <a:defRPr>
                <a:solidFill>
                  <a:srgbClr val="9091B3"/>
                </a:solidFill>
              </a:defRPr>
            </a:lvl1pPr>
          </a:lstStyle>
          <a:p>
            <a:fld id="{35482B25-261F-464E-BDD8-63296DE4D8A4}" type="slidenum">
              <a:rPr lang="en-US" smtClean="0"/>
              <a:pPr/>
              <a:t>‹#›</a:t>
            </a:fld>
            <a:endParaRPr lang="en-US"/>
          </a:p>
        </p:txBody>
      </p:sp>
      <p:sp>
        <p:nvSpPr>
          <p:cNvPr id="12"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bg1"/>
                </a:solidFill>
                <a:latin typeface="Arial" charset="0"/>
                <a:ea typeface="Arial" charset="0"/>
                <a:cs typeface="Arial" charset="0"/>
              </a:rPr>
              <a:t>|</a:t>
            </a:r>
          </a:p>
        </p:txBody>
      </p:sp>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tx1"/>
              </a:solidFill>
            </a:endParaRPr>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3" name="Text Placeholder 2"/>
          <p:cNvSpPr>
            <a:spLocks noGrp="1"/>
          </p:cNvSpPr>
          <p:nvPr>
            <p:ph type="body" idx="1"/>
          </p:nvPr>
        </p:nvSpPr>
        <p:spPr>
          <a:xfrm>
            <a:off x="203200" y="1314930"/>
            <a:ext cx="11150600" cy="48620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Placeholder 23"/>
          <p:cNvSpPr>
            <a:spLocks noGrp="1"/>
          </p:cNvSpPr>
          <p:nvPr>
            <p:ph type="title"/>
          </p:nvPr>
        </p:nvSpPr>
        <p:spPr>
          <a:xfrm>
            <a:off x="203200" y="190097"/>
            <a:ext cx="11150600" cy="1094544"/>
          </a:xfrm>
          <a:prstGeom prst="rect">
            <a:avLst/>
          </a:prstGeom>
        </p:spPr>
        <p:txBody>
          <a:bodyPr vert="horz" lIns="91440" tIns="45720" rIns="91440" bIns="45720" rtlCol="0" anchor="t" anchorCtr="0">
            <a:normAutofit/>
          </a:bodyPr>
          <a:lstStyle/>
          <a:p>
            <a:r>
              <a:rPr lang="en-US"/>
              <a:t>Click to edit Master title style</a:t>
            </a:r>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
        <p:nvSpPr>
          <p:cNvPr id="9" name="Footer Placeholder 3"/>
          <p:cNvSpPr>
            <a:spLocks noGrp="1"/>
          </p:cNvSpPr>
          <p:nvPr>
            <p:ph type="ftr" sz="quarter" idx="3"/>
          </p:nvPr>
        </p:nvSpPr>
        <p:spPr>
          <a:xfrm>
            <a:off x="876221" y="6387700"/>
            <a:ext cx="7008821" cy="365125"/>
          </a:xfrm>
          <a:prstGeom prst="rect">
            <a:avLst/>
          </a:prstGeom>
        </p:spPr>
        <p:txBody>
          <a:bodyPr vert="horz" lIns="91440" tIns="45720" rIns="91440" bIns="45720" rtlCol="0" anchor="ctr"/>
          <a:lstStyle>
            <a:lvl1pPr algn="l">
              <a:defRPr sz="1100" b="1">
                <a:solidFill>
                  <a:schemeClr val="tx1"/>
                </a:solidFill>
                <a:latin typeface="Arial" charset="0"/>
                <a:ea typeface="Arial" charset="0"/>
                <a:cs typeface="Arial" charset="0"/>
              </a:defRPr>
            </a:lvl1pPr>
          </a:lstStyle>
          <a:p>
            <a:r>
              <a:rPr lang="en-US"/>
              <a:t>Official - Sensitive - Commercial </a:t>
            </a:r>
          </a:p>
        </p:txBody>
      </p:sp>
      <p:sp>
        <p:nvSpPr>
          <p:cNvPr id="10" name="Slide Number Placeholder 5"/>
          <p:cNvSpPr txBox="1">
            <a:spLocks/>
          </p:cNvSpPr>
          <p:nvPr userDrawn="1"/>
        </p:nvSpPr>
        <p:spPr>
          <a:xfrm flipH="1">
            <a:off x="765051"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tx1"/>
                </a:solidFill>
                <a:latin typeface="Arial" charset="0"/>
                <a:ea typeface="Arial" charset="0"/>
                <a:cs typeface="Arial" charset="0"/>
              </a:rPr>
              <a:t>|</a:t>
            </a:r>
          </a:p>
        </p:txBody>
      </p:sp>
    </p:spTree>
    <p:extLst>
      <p:ext uri="{BB962C8B-B14F-4D97-AF65-F5344CB8AC3E}">
        <p14:creationId xmlns:p14="http://schemas.microsoft.com/office/powerpoint/2010/main" val="31676753"/>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73" r:id="rId3"/>
    <p:sldLayoutId id="2147483652" r:id="rId4"/>
    <p:sldLayoutId id="2147483653" r:id="rId5"/>
    <p:sldLayoutId id="2147483660" r:id="rId6"/>
    <p:sldLayoutId id="2147483655" r:id="rId7"/>
    <p:sldLayoutId id="2147483651" r:id="rId8"/>
    <p:sldLayoutId id="2147483677" r:id="rId9"/>
    <p:sldLayoutId id="2147483670" r:id="rId10"/>
    <p:sldLayoutId id="2147483671" r:id="rId11"/>
    <p:sldLayoutId id="2147483674" r:id="rId12"/>
    <p:sldLayoutId id="2147483675" r:id="rId13"/>
    <p:sldLayoutId id="2147483676" r:id="rId14"/>
    <p:sldLayoutId id="2147483678" r:id="rId15"/>
    <p:sldLayoutId id="2147483672" r:id="rId16"/>
  </p:sldLayoutIdLst>
  <p:hf hdr="0" dt="0"/>
  <p:txStyles>
    <p:titleStyle>
      <a:lvl1pPr algn="l" defTabSz="914377" rtl="0" eaLnBrk="1" latinLnBrk="0" hangingPunct="1">
        <a:lnSpc>
          <a:spcPct val="100000"/>
        </a:lnSpc>
        <a:spcBef>
          <a:spcPct val="0"/>
        </a:spcBef>
        <a:buNone/>
        <a:defRPr sz="3600" b="1" i="0" kern="1200">
          <a:solidFill>
            <a:schemeClr val="tx1"/>
          </a:solidFill>
          <a:latin typeface="Arial Black" charset="0"/>
          <a:ea typeface="Arial Black" charset="0"/>
          <a:cs typeface="Arial Black" charset="0"/>
        </a:defRPr>
      </a:lvl1pPr>
    </p:titleStyle>
    <p:body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05_427842B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0B_B36ED315.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iki.euro-fusion.org/wiki/WPTE_MAST-U" TargetMode="External"/><Relationship Id="rId7" Type="http://schemas.openxmlformats.org/officeDocument/2006/relationships/hyperlink" Target="mailto:james.harrison@ukaea.uk" TargetMode="External"/><Relationship Id="rId2" Type="http://schemas.microsoft.com/office/2018/10/relationships/comments" Target="../comments/modernComment_10C_2C4C66AF.xml"/><Relationship Id="rId1" Type="http://schemas.openxmlformats.org/officeDocument/2006/relationships/slideLayout" Target="../slideLayouts/slideLayout2.xml"/><Relationship Id="rId6" Type="http://schemas.openxmlformats.org/officeDocument/2006/relationships/hyperlink" Target="https://intranet.ccfe.ac.uk/mastu-handbook" TargetMode="External"/><Relationship Id="rId5" Type="http://schemas.openxmlformats.org/officeDocument/2006/relationships/hyperlink" Target="https://users.mastu.ukaea.uk/internal/mastu-visualiser" TargetMode="External"/><Relationship Id="rId4" Type="http://schemas.openxmlformats.org/officeDocument/2006/relationships/hyperlink" Target="https://users.mastu.ukaea.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tranet.ccfe.ac.uk/mastu-handbook" TargetMode="External"/><Relationship Id="rId2" Type="http://schemas.openxmlformats.org/officeDocument/2006/relationships/hyperlink" Target="https://wiki.euro-fusion.org/wiki/WPTE_MAST-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white circle with lines around it&#10;&#10;Description automatically generated with medium confidence">
            <a:extLst>
              <a:ext uri="{FF2B5EF4-FFF2-40B4-BE49-F238E27FC236}">
                <a16:creationId xmlns:a16="http://schemas.microsoft.com/office/drawing/2014/main" id="{A5720C85-21B0-422B-2C34-A715A08AD925}"/>
              </a:ext>
            </a:extLst>
          </p:cNvPr>
          <p:cNvPicPr>
            <a:picLocks noGrp="1" noChangeAspect="1"/>
          </p:cNvPicPr>
          <p:nvPr>
            <p:ph type="pic" sz="quarter" idx="15"/>
          </p:nvPr>
        </p:nvPicPr>
        <p:blipFill>
          <a:blip r:embed="rId2"/>
          <a:srcRect t="11778" b="11778"/>
          <a:stretch>
            <a:fillRect/>
          </a:stretch>
        </p:blipFill>
        <p:spPr/>
      </p:pic>
      <p:sp>
        <p:nvSpPr>
          <p:cNvPr id="3" name="Title 2">
            <a:extLst>
              <a:ext uri="{FF2B5EF4-FFF2-40B4-BE49-F238E27FC236}">
                <a16:creationId xmlns:a16="http://schemas.microsoft.com/office/drawing/2014/main" id="{6F8769AD-F667-E4A6-ABF0-D1EE11CA90BC}"/>
              </a:ext>
            </a:extLst>
          </p:cNvPr>
          <p:cNvSpPr>
            <a:spLocks noGrp="1"/>
          </p:cNvSpPr>
          <p:nvPr>
            <p:ph type="ctrTitle"/>
          </p:nvPr>
        </p:nvSpPr>
        <p:spPr/>
        <p:txBody>
          <a:bodyPr/>
          <a:lstStyle/>
          <a:p>
            <a:endParaRPr lang="en-GB"/>
          </a:p>
        </p:txBody>
      </p:sp>
      <p:sp>
        <p:nvSpPr>
          <p:cNvPr id="4" name="Subtitle 3">
            <a:extLst>
              <a:ext uri="{FF2B5EF4-FFF2-40B4-BE49-F238E27FC236}">
                <a16:creationId xmlns:a16="http://schemas.microsoft.com/office/drawing/2014/main" id="{3588F2B3-F1BF-EAC8-A149-8D7C2A822F16}"/>
              </a:ext>
            </a:extLst>
          </p:cNvPr>
          <p:cNvSpPr>
            <a:spLocks noGrp="1"/>
          </p:cNvSpPr>
          <p:nvPr>
            <p:ph type="subTitle" idx="1"/>
          </p:nvPr>
        </p:nvSpPr>
        <p:spPr/>
        <p:txBody>
          <a:bodyPr>
            <a:normAutofit fontScale="92500" lnSpcReduction="10000"/>
          </a:bodyPr>
          <a:lstStyle/>
          <a:p>
            <a:r>
              <a:rPr lang="en-GB" dirty="0"/>
              <a:t>MAST Upgrade </a:t>
            </a:r>
          </a:p>
          <a:p>
            <a:r>
              <a:rPr lang="en-GB" dirty="0"/>
              <a:t>Capabilities in 2025</a:t>
            </a:r>
          </a:p>
        </p:txBody>
      </p:sp>
      <p:sp>
        <p:nvSpPr>
          <p:cNvPr id="5" name="Text Placeholder 4">
            <a:extLst>
              <a:ext uri="{FF2B5EF4-FFF2-40B4-BE49-F238E27FC236}">
                <a16:creationId xmlns:a16="http://schemas.microsoft.com/office/drawing/2014/main" id="{EFF685DD-8E66-DE29-A08A-15ABD532B36D}"/>
              </a:ext>
            </a:extLst>
          </p:cNvPr>
          <p:cNvSpPr>
            <a:spLocks noGrp="1"/>
          </p:cNvSpPr>
          <p:nvPr>
            <p:ph type="body" sz="quarter" idx="14"/>
          </p:nvPr>
        </p:nvSpPr>
        <p:spPr/>
        <p:txBody>
          <a:bodyPr/>
          <a:lstStyle/>
          <a:p>
            <a:r>
              <a:rPr lang="en-GB"/>
              <a:t>J. Harrison on behalf of the MAST-U team</a:t>
            </a:r>
          </a:p>
        </p:txBody>
      </p:sp>
    </p:spTree>
    <p:extLst>
      <p:ext uri="{BB962C8B-B14F-4D97-AF65-F5344CB8AC3E}">
        <p14:creationId xmlns:p14="http://schemas.microsoft.com/office/powerpoint/2010/main" val="2425851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ACD4F2-9A14-27F1-06B5-5434D3E3EA92}"/>
              </a:ext>
            </a:extLst>
          </p:cNvPr>
          <p:cNvSpPr>
            <a:spLocks noGrp="1"/>
          </p:cNvSpPr>
          <p:nvPr>
            <p:ph sz="half" idx="2"/>
          </p:nvPr>
        </p:nvSpPr>
        <p:spPr/>
        <p:txBody>
          <a:bodyPr vert="horz" lIns="91440" tIns="45720" rIns="91440" bIns="45720" rtlCol="0" anchor="t">
            <a:normAutofit/>
          </a:bodyPr>
          <a:lstStyle/>
          <a:p>
            <a:r>
              <a:rPr lang="en-GB" dirty="0">
                <a:latin typeface="Arial"/>
                <a:cs typeface="Arial"/>
              </a:rPr>
              <a:t>Experiments are executed by shift session leader</a:t>
            </a:r>
          </a:p>
          <a:p>
            <a:pPr marL="342900" indent="-342900">
              <a:buFont typeface="Arial" panose="020B0604020202020204" pitchFamily="34" charset="0"/>
              <a:buChar char="•"/>
            </a:pPr>
            <a:r>
              <a:rPr lang="en-GB" dirty="0">
                <a:latin typeface="Arial"/>
                <a:cs typeface="Arial"/>
              </a:rPr>
              <a:t>A reference session leader will be allocated to work with RTCs to guide the development of shot plans.  RTCs are strongly encouraged to contact their reference session leader to start preparing shot plans.</a:t>
            </a:r>
          </a:p>
          <a:p>
            <a:pPr marL="342900" indent="-342900">
              <a:buFont typeface="Arial" panose="020B0604020202020204" pitchFamily="34" charset="0"/>
              <a:buChar char="•"/>
            </a:pPr>
            <a:r>
              <a:rPr lang="en-GB" dirty="0">
                <a:latin typeface="Arial"/>
                <a:cs typeface="Arial"/>
              </a:rPr>
              <a:t>Shot plans should be communicated to the shift session leader at least 1 week in advance of the experiment</a:t>
            </a:r>
          </a:p>
          <a:p>
            <a:pPr marL="342900" indent="-342900">
              <a:buFont typeface="Arial" panose="020B0604020202020204" pitchFamily="34" charset="0"/>
              <a:buChar char="•"/>
            </a:pPr>
            <a:r>
              <a:rPr lang="en-GB" dirty="0"/>
              <a:t>Plans can be submitted via the Research Topic pages on the WPTE wiki or the MAST-U Users pages (links to WPTE wiki)</a:t>
            </a:r>
          </a:p>
          <a:p>
            <a:endParaRPr lang="en-GB" dirty="0">
              <a:latin typeface="Arial"/>
              <a:cs typeface="Arial"/>
            </a:endParaRPr>
          </a:p>
        </p:txBody>
      </p:sp>
      <p:sp>
        <p:nvSpPr>
          <p:cNvPr id="3" name="Title 2">
            <a:extLst>
              <a:ext uri="{FF2B5EF4-FFF2-40B4-BE49-F238E27FC236}">
                <a16:creationId xmlns:a16="http://schemas.microsoft.com/office/drawing/2014/main" id="{9E96370C-D94A-06E3-79BC-74F3742EBF5E}"/>
              </a:ext>
            </a:extLst>
          </p:cNvPr>
          <p:cNvSpPr>
            <a:spLocks noGrp="1"/>
          </p:cNvSpPr>
          <p:nvPr>
            <p:ph type="title"/>
          </p:nvPr>
        </p:nvSpPr>
        <p:spPr/>
        <p:txBody>
          <a:bodyPr/>
          <a:lstStyle/>
          <a:p>
            <a:r>
              <a:rPr lang="en-GB"/>
              <a:t>Session Leaders</a:t>
            </a:r>
          </a:p>
        </p:txBody>
      </p:sp>
      <p:sp>
        <p:nvSpPr>
          <p:cNvPr id="5" name="Slide Number Placeholder 4">
            <a:extLst>
              <a:ext uri="{FF2B5EF4-FFF2-40B4-BE49-F238E27FC236}">
                <a16:creationId xmlns:a16="http://schemas.microsoft.com/office/drawing/2014/main" id="{DC93860C-8442-18F9-6FEF-91F275B3B755}"/>
              </a:ext>
            </a:extLst>
          </p:cNvPr>
          <p:cNvSpPr>
            <a:spLocks noGrp="1"/>
          </p:cNvSpPr>
          <p:nvPr>
            <p:ph type="sldNum" sz="quarter" idx="4"/>
          </p:nvPr>
        </p:nvSpPr>
        <p:spPr/>
        <p:txBody>
          <a:bodyPr/>
          <a:lstStyle/>
          <a:p>
            <a:fld id="{35482B25-261F-464E-BDD8-63296DE4D8A4}" type="slidenum">
              <a:rPr lang="en-US" smtClean="0"/>
              <a:pPr/>
              <a:t>10</a:t>
            </a:fld>
            <a:endParaRPr lang="en-US"/>
          </a:p>
        </p:txBody>
      </p:sp>
      <p:pic>
        <p:nvPicPr>
          <p:cNvPr id="7" name="Picture 6" descr="A blue text on a white background&#10;&#10;Description automatically generated">
            <a:extLst>
              <a:ext uri="{FF2B5EF4-FFF2-40B4-BE49-F238E27FC236}">
                <a16:creationId xmlns:a16="http://schemas.microsoft.com/office/drawing/2014/main" id="{A598D5C4-A651-C363-D1EB-F22106DE25C6}"/>
              </a:ext>
            </a:extLst>
          </p:cNvPr>
          <p:cNvPicPr>
            <a:picLocks noChangeAspect="1"/>
          </p:cNvPicPr>
          <p:nvPr/>
        </p:nvPicPr>
        <p:blipFill>
          <a:blip r:embed="rId2"/>
          <a:stretch>
            <a:fillRect/>
          </a:stretch>
        </p:blipFill>
        <p:spPr>
          <a:xfrm>
            <a:off x="10152063" y="6162277"/>
            <a:ext cx="1938337" cy="590550"/>
          </a:xfrm>
          <a:prstGeom prst="rect">
            <a:avLst/>
          </a:prstGeom>
        </p:spPr>
      </p:pic>
      <p:sp>
        <p:nvSpPr>
          <p:cNvPr id="4" name="Footer Placeholder 3">
            <a:extLst>
              <a:ext uri="{FF2B5EF4-FFF2-40B4-BE49-F238E27FC236}">
                <a16:creationId xmlns:a16="http://schemas.microsoft.com/office/drawing/2014/main" id="{98433378-969E-05D5-474C-54ED2A88ED87}"/>
              </a:ext>
            </a:extLst>
          </p:cNvPr>
          <p:cNvSpPr>
            <a:spLocks noGrp="1"/>
          </p:cNvSpPr>
          <p:nvPr>
            <p:ph type="ftr" sz="quarter" idx="10"/>
          </p:nvPr>
        </p:nvSpPr>
        <p:spPr>
          <a:xfrm>
            <a:off x="876221" y="6387700"/>
            <a:ext cx="7008821" cy="365125"/>
          </a:xfrm>
        </p:spPr>
        <p:txBody>
          <a:bodyPr/>
          <a:lstStyle/>
          <a:p>
            <a:r>
              <a:rPr lang="en-US" dirty="0"/>
              <a:t>WPTE General </a:t>
            </a:r>
            <a:r>
              <a:rPr lang="en-US" dirty="0" err="1"/>
              <a:t>Programme</a:t>
            </a:r>
            <a:r>
              <a:rPr lang="en-US" dirty="0"/>
              <a:t> Meeting for 2025 Experimental Campaigns – MAST Upgrade | 18/11/24</a:t>
            </a:r>
          </a:p>
        </p:txBody>
      </p:sp>
    </p:spTree>
    <p:extLst>
      <p:ext uri="{BB962C8B-B14F-4D97-AF65-F5344CB8AC3E}">
        <p14:creationId xmlns:p14="http://schemas.microsoft.com/office/powerpoint/2010/main" val="363116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7A980-E5A4-7E2C-BE9D-5977CF997B2C}"/>
              </a:ext>
            </a:extLst>
          </p:cNvPr>
          <p:cNvSpPr>
            <a:spLocks noGrp="1"/>
          </p:cNvSpPr>
          <p:nvPr>
            <p:ph sz="half" idx="2"/>
          </p:nvPr>
        </p:nvSpPr>
        <p:spPr/>
        <p:txBody>
          <a:bodyPr/>
          <a:lstStyle/>
          <a:p>
            <a:endParaRPr lang="en-GB" dirty="0"/>
          </a:p>
          <a:p>
            <a:r>
              <a:rPr lang="en-GB" dirty="0"/>
              <a:t>The standard operating schedule has operations on Tue, Wed, Thu each week with Fri as contingency</a:t>
            </a:r>
          </a:p>
          <a:p>
            <a:pPr marL="342900" indent="-342900">
              <a:buFont typeface="Arial" panose="020B0604020202020204" pitchFamily="34" charset="0"/>
              <a:buChar char="•"/>
            </a:pPr>
            <a:r>
              <a:rPr lang="en-GB" dirty="0"/>
              <a:t>2 sessions per operating day, normally 8 shots / session (16 total shots per day)</a:t>
            </a:r>
          </a:p>
          <a:p>
            <a:pPr marL="342900" indent="-342900">
              <a:buFont typeface="Arial" panose="020B0604020202020204" pitchFamily="34" charset="0"/>
              <a:buChar char="•"/>
            </a:pPr>
            <a:r>
              <a:rPr lang="en-GB" dirty="0"/>
              <a:t>Typically 10 shots per day on Fridays</a:t>
            </a:r>
          </a:p>
          <a:p>
            <a:endParaRPr lang="en-GB" dirty="0"/>
          </a:p>
          <a:p>
            <a:r>
              <a:rPr lang="en-GB" dirty="0"/>
              <a:t>Programme for the following week is presented to the Friday MAST-U Science Meeting, reporting results from the previous week</a:t>
            </a:r>
          </a:p>
        </p:txBody>
      </p:sp>
      <p:sp>
        <p:nvSpPr>
          <p:cNvPr id="3" name="Title 2">
            <a:extLst>
              <a:ext uri="{FF2B5EF4-FFF2-40B4-BE49-F238E27FC236}">
                <a16:creationId xmlns:a16="http://schemas.microsoft.com/office/drawing/2014/main" id="{4CC9AABD-B478-C469-9E1C-8DFE990FCD55}"/>
              </a:ext>
            </a:extLst>
          </p:cNvPr>
          <p:cNvSpPr>
            <a:spLocks noGrp="1"/>
          </p:cNvSpPr>
          <p:nvPr>
            <p:ph type="title"/>
          </p:nvPr>
        </p:nvSpPr>
        <p:spPr/>
        <p:txBody>
          <a:bodyPr/>
          <a:lstStyle/>
          <a:p>
            <a:r>
              <a:rPr lang="en-GB"/>
              <a:t>Operation schedule</a:t>
            </a:r>
          </a:p>
        </p:txBody>
      </p:sp>
      <p:sp>
        <p:nvSpPr>
          <p:cNvPr id="5" name="Slide Number Placeholder 4">
            <a:extLst>
              <a:ext uri="{FF2B5EF4-FFF2-40B4-BE49-F238E27FC236}">
                <a16:creationId xmlns:a16="http://schemas.microsoft.com/office/drawing/2014/main" id="{EA0F9BE8-86A0-7134-2A07-67842F758DD8}"/>
              </a:ext>
            </a:extLst>
          </p:cNvPr>
          <p:cNvSpPr>
            <a:spLocks noGrp="1"/>
          </p:cNvSpPr>
          <p:nvPr>
            <p:ph type="sldNum" sz="quarter" idx="4"/>
          </p:nvPr>
        </p:nvSpPr>
        <p:spPr/>
        <p:txBody>
          <a:bodyPr/>
          <a:lstStyle/>
          <a:p>
            <a:fld id="{35482B25-261F-464E-BDD8-63296DE4D8A4}" type="slidenum">
              <a:rPr lang="en-US" smtClean="0"/>
              <a:pPr/>
              <a:t>11</a:t>
            </a:fld>
            <a:endParaRPr lang="en-US"/>
          </a:p>
        </p:txBody>
      </p:sp>
      <p:pic>
        <p:nvPicPr>
          <p:cNvPr id="7" name="Picture 6" descr="A blue text on a white background&#10;&#10;Description automatically generated">
            <a:extLst>
              <a:ext uri="{FF2B5EF4-FFF2-40B4-BE49-F238E27FC236}">
                <a16:creationId xmlns:a16="http://schemas.microsoft.com/office/drawing/2014/main" id="{6405CBDA-36E5-DE7D-D7F7-DF7198D3F2D5}"/>
              </a:ext>
            </a:extLst>
          </p:cNvPr>
          <p:cNvPicPr>
            <a:picLocks noChangeAspect="1"/>
          </p:cNvPicPr>
          <p:nvPr/>
        </p:nvPicPr>
        <p:blipFill>
          <a:blip r:embed="rId3"/>
          <a:stretch>
            <a:fillRect/>
          </a:stretch>
        </p:blipFill>
        <p:spPr>
          <a:xfrm>
            <a:off x="10152063" y="6162277"/>
            <a:ext cx="1938337" cy="590550"/>
          </a:xfrm>
          <a:prstGeom prst="rect">
            <a:avLst/>
          </a:prstGeom>
        </p:spPr>
      </p:pic>
      <p:sp>
        <p:nvSpPr>
          <p:cNvPr id="4" name="Footer Placeholder 3">
            <a:extLst>
              <a:ext uri="{FF2B5EF4-FFF2-40B4-BE49-F238E27FC236}">
                <a16:creationId xmlns:a16="http://schemas.microsoft.com/office/drawing/2014/main" id="{3E22560D-FFD0-FA80-7ADC-C8442609769B}"/>
              </a:ext>
            </a:extLst>
          </p:cNvPr>
          <p:cNvSpPr>
            <a:spLocks noGrp="1"/>
          </p:cNvSpPr>
          <p:nvPr>
            <p:ph type="ftr" sz="quarter" idx="10"/>
          </p:nvPr>
        </p:nvSpPr>
        <p:spPr>
          <a:xfrm>
            <a:off x="876221" y="6387700"/>
            <a:ext cx="7008821" cy="365125"/>
          </a:xfrm>
        </p:spPr>
        <p:txBody>
          <a:bodyPr/>
          <a:lstStyle/>
          <a:p>
            <a:r>
              <a:rPr lang="en-US" dirty="0"/>
              <a:t>WPTE General </a:t>
            </a:r>
            <a:r>
              <a:rPr lang="en-US" dirty="0" err="1"/>
              <a:t>Programme</a:t>
            </a:r>
            <a:r>
              <a:rPr lang="en-US" dirty="0"/>
              <a:t> Meeting for 2025 Experimental Campaigns – MAST Upgrade | 18/11/24</a:t>
            </a:r>
          </a:p>
        </p:txBody>
      </p:sp>
    </p:spTree>
    <p:extLst>
      <p:ext uri="{BB962C8B-B14F-4D97-AF65-F5344CB8AC3E}">
        <p14:creationId xmlns:p14="http://schemas.microsoft.com/office/powerpoint/2010/main" val="1115177657"/>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9AABD-B478-C469-9E1C-8DFE990FCD55}"/>
              </a:ext>
            </a:extLst>
          </p:cNvPr>
          <p:cNvSpPr>
            <a:spLocks noGrp="1"/>
          </p:cNvSpPr>
          <p:nvPr>
            <p:ph type="title"/>
          </p:nvPr>
        </p:nvSpPr>
        <p:spPr/>
        <p:txBody>
          <a:bodyPr/>
          <a:lstStyle/>
          <a:p>
            <a:r>
              <a:rPr lang="en-GB"/>
              <a:t>Operation schedule</a:t>
            </a:r>
          </a:p>
        </p:txBody>
      </p:sp>
      <p:sp>
        <p:nvSpPr>
          <p:cNvPr id="5" name="Slide Number Placeholder 4">
            <a:extLst>
              <a:ext uri="{FF2B5EF4-FFF2-40B4-BE49-F238E27FC236}">
                <a16:creationId xmlns:a16="http://schemas.microsoft.com/office/drawing/2014/main" id="{EA0F9BE8-86A0-7134-2A07-67842F758DD8}"/>
              </a:ext>
            </a:extLst>
          </p:cNvPr>
          <p:cNvSpPr>
            <a:spLocks noGrp="1"/>
          </p:cNvSpPr>
          <p:nvPr>
            <p:ph type="sldNum" sz="quarter" idx="4"/>
          </p:nvPr>
        </p:nvSpPr>
        <p:spPr/>
        <p:txBody>
          <a:bodyPr/>
          <a:lstStyle/>
          <a:p>
            <a:fld id="{35482B25-261F-464E-BDD8-63296DE4D8A4}" type="slidenum">
              <a:rPr lang="en-US" smtClean="0"/>
              <a:pPr/>
              <a:t>12</a:t>
            </a:fld>
            <a:endParaRPr lang="en-US"/>
          </a:p>
        </p:txBody>
      </p:sp>
      <p:sp>
        <p:nvSpPr>
          <p:cNvPr id="7" name="Content Placeholder 6">
            <a:extLst>
              <a:ext uri="{FF2B5EF4-FFF2-40B4-BE49-F238E27FC236}">
                <a16:creationId xmlns:a16="http://schemas.microsoft.com/office/drawing/2014/main" id="{4D4DF1F0-81E2-4C66-024A-1BAE842DFADF}"/>
              </a:ext>
            </a:extLst>
          </p:cNvPr>
          <p:cNvSpPr>
            <a:spLocks noGrp="1"/>
          </p:cNvSpPr>
          <p:nvPr>
            <p:ph sz="half" idx="2"/>
          </p:nvPr>
        </p:nvSpPr>
        <p:spPr>
          <a:xfrm>
            <a:off x="166866" y="1008668"/>
            <a:ext cx="4499401" cy="5379032"/>
          </a:xfrm>
        </p:spPr>
        <p:txBody>
          <a:bodyPr vert="horz" lIns="91440" tIns="45720" rIns="91440" bIns="45720" rtlCol="0" anchor="t">
            <a:normAutofit/>
          </a:bodyPr>
          <a:lstStyle/>
          <a:p>
            <a:r>
              <a:rPr lang="en-GB" dirty="0"/>
              <a:t>Experiments in 2025 will start in mid-January until the end of June</a:t>
            </a:r>
            <a:endParaRPr lang="en-GB" dirty="0">
              <a:latin typeface="Arial"/>
              <a:cs typeface="Arial"/>
            </a:endParaRPr>
          </a:p>
          <a:p>
            <a:endParaRPr lang="en-GB" dirty="0"/>
          </a:p>
          <a:p>
            <a:r>
              <a:rPr lang="en-GB" dirty="0"/>
              <a:t>Aiming to execute ~1,100 total pulses plus 500 contingency</a:t>
            </a:r>
          </a:p>
          <a:p>
            <a:pPr marL="342900" indent="-342900">
              <a:buFont typeface="Arial" panose="020B0604020202020204" pitchFamily="34" charset="0"/>
              <a:buChar char="•"/>
            </a:pPr>
            <a:r>
              <a:rPr lang="en-GB" dirty="0">
                <a:latin typeface="Arial"/>
                <a:cs typeface="Arial"/>
              </a:rPr>
              <a:t>346 pulses allocated for the Tokamak Exploitation programme</a:t>
            </a:r>
          </a:p>
          <a:p>
            <a:pPr marL="342900" indent="-342900">
              <a:buFont typeface="Arial" panose="020B0604020202020204" pitchFamily="34" charset="0"/>
              <a:buChar char="•"/>
            </a:pPr>
            <a:r>
              <a:rPr lang="en-GB" dirty="0"/>
              <a:t>Internal programme will concentrate on studying confinement at high </a:t>
            </a:r>
            <a:r>
              <a:rPr lang="en-GB" dirty="0">
                <a:sym typeface="Symbol" panose="05050102010706020507" pitchFamily="18" charset="2"/>
              </a:rPr>
              <a:t>, low * and power exhaust during and between transients</a:t>
            </a:r>
            <a:endParaRPr lang="en-GB" dirty="0"/>
          </a:p>
        </p:txBody>
      </p:sp>
      <p:pic>
        <p:nvPicPr>
          <p:cNvPr id="9" name="Picture 8" descr="A blue text on a white background&#10;&#10;Description automatically generated">
            <a:extLst>
              <a:ext uri="{FF2B5EF4-FFF2-40B4-BE49-F238E27FC236}">
                <a16:creationId xmlns:a16="http://schemas.microsoft.com/office/drawing/2014/main" id="{B1E2065A-4F53-BF3B-2CA2-6E587EF39C73}"/>
              </a:ext>
            </a:extLst>
          </p:cNvPr>
          <p:cNvPicPr>
            <a:picLocks noChangeAspect="1"/>
          </p:cNvPicPr>
          <p:nvPr/>
        </p:nvPicPr>
        <p:blipFill>
          <a:blip r:embed="rId3"/>
          <a:stretch>
            <a:fillRect/>
          </a:stretch>
        </p:blipFill>
        <p:spPr>
          <a:xfrm>
            <a:off x="10152063" y="6162277"/>
            <a:ext cx="1938337" cy="590550"/>
          </a:xfrm>
          <a:prstGeom prst="rect">
            <a:avLst/>
          </a:prstGeom>
        </p:spPr>
      </p:pic>
      <p:sp>
        <p:nvSpPr>
          <p:cNvPr id="2" name="Footer Placeholder 3">
            <a:extLst>
              <a:ext uri="{FF2B5EF4-FFF2-40B4-BE49-F238E27FC236}">
                <a16:creationId xmlns:a16="http://schemas.microsoft.com/office/drawing/2014/main" id="{B5E2316D-F92C-3090-3F3D-B7FBA15DA32F}"/>
              </a:ext>
            </a:extLst>
          </p:cNvPr>
          <p:cNvSpPr>
            <a:spLocks noGrp="1"/>
          </p:cNvSpPr>
          <p:nvPr>
            <p:ph type="ftr" sz="quarter" idx="10"/>
          </p:nvPr>
        </p:nvSpPr>
        <p:spPr>
          <a:xfrm>
            <a:off x="876221" y="6387700"/>
            <a:ext cx="7008821" cy="365125"/>
          </a:xfrm>
        </p:spPr>
        <p:txBody>
          <a:bodyPr/>
          <a:lstStyle/>
          <a:p>
            <a:r>
              <a:rPr lang="en-US" dirty="0"/>
              <a:t>WPTE General </a:t>
            </a:r>
            <a:r>
              <a:rPr lang="en-US" dirty="0" err="1"/>
              <a:t>Programme</a:t>
            </a:r>
            <a:r>
              <a:rPr lang="en-US" dirty="0"/>
              <a:t> Meeting for 2025 Experimental Campaigns – MAST Upgrade | 18/11/24</a:t>
            </a:r>
          </a:p>
        </p:txBody>
      </p:sp>
      <p:pic>
        <p:nvPicPr>
          <p:cNvPr id="11" name="Picture 10">
            <a:extLst>
              <a:ext uri="{FF2B5EF4-FFF2-40B4-BE49-F238E27FC236}">
                <a16:creationId xmlns:a16="http://schemas.microsoft.com/office/drawing/2014/main" id="{6752B7CB-C5FA-9213-D51A-12632BC91B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53299" y="1645920"/>
            <a:ext cx="7490328" cy="4391361"/>
          </a:xfrm>
          <a:prstGeom prst="rect">
            <a:avLst/>
          </a:prstGeom>
        </p:spPr>
      </p:pic>
    </p:spTree>
    <p:extLst>
      <p:ext uri="{BB962C8B-B14F-4D97-AF65-F5344CB8AC3E}">
        <p14:creationId xmlns:p14="http://schemas.microsoft.com/office/powerpoint/2010/main" val="3010384661"/>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642D56-C94D-0D92-A9C1-F870CA5A077D}"/>
              </a:ext>
            </a:extLst>
          </p:cNvPr>
          <p:cNvSpPr>
            <a:spLocks noGrp="1"/>
          </p:cNvSpPr>
          <p:nvPr>
            <p:ph sz="half" idx="2"/>
          </p:nvPr>
        </p:nvSpPr>
        <p:spPr/>
        <p:txBody>
          <a:bodyPr>
            <a:normAutofit lnSpcReduction="10000"/>
          </a:bodyPr>
          <a:lstStyle/>
          <a:p>
            <a:r>
              <a:rPr lang="en-GB" sz="2200" dirty="0"/>
              <a:t>Useful links for information about MAST Upgrade:</a:t>
            </a:r>
          </a:p>
          <a:p>
            <a:pPr marL="342900" indent="-342900">
              <a:buFont typeface="Arial" panose="020B0604020202020204" pitchFamily="34" charset="0"/>
              <a:buChar char="•"/>
            </a:pPr>
            <a:r>
              <a:rPr lang="en-GB" sz="2200" dirty="0"/>
              <a:t>WPTE device information page: </a:t>
            </a:r>
            <a:r>
              <a:rPr lang="en-GB" sz="2200" dirty="0">
                <a:hlinkClick r:id="rId3"/>
              </a:rPr>
              <a:t>https://wiki.euro-fusion.org/wiki/WPTE_MAST-U</a:t>
            </a:r>
            <a:r>
              <a:rPr lang="en-GB" sz="2200" dirty="0"/>
              <a:t> </a:t>
            </a:r>
          </a:p>
          <a:p>
            <a:pPr marL="342900" indent="-342900">
              <a:buFont typeface="Arial" panose="020B0604020202020204" pitchFamily="34" charset="0"/>
              <a:buChar char="•"/>
            </a:pPr>
            <a:r>
              <a:rPr lang="en-GB" sz="2200" dirty="0"/>
              <a:t>MAST-U Users: </a:t>
            </a:r>
            <a:r>
              <a:rPr lang="en-GB" sz="2200" dirty="0">
                <a:hlinkClick r:id="rId4"/>
              </a:rPr>
              <a:t>https://users.mastu.ukaea.uk/</a:t>
            </a:r>
            <a:r>
              <a:rPr lang="en-GB" sz="2200" dirty="0"/>
              <a:t> (requires UKAEA IT account)</a:t>
            </a:r>
          </a:p>
          <a:p>
            <a:pPr marL="342900" indent="-342900">
              <a:buFont typeface="Arial" panose="020B0604020202020204" pitchFamily="34" charset="0"/>
              <a:buChar char="•"/>
            </a:pPr>
            <a:r>
              <a:rPr lang="en-GB" sz="2200" dirty="0"/>
              <a:t>MAST-U visualiser: </a:t>
            </a:r>
            <a:r>
              <a:rPr lang="en-GB" sz="2200" dirty="0">
                <a:hlinkClick r:id="rId5"/>
              </a:rPr>
              <a:t>https://users.mastu.ukaea.uk/internal/mastu-visualiser</a:t>
            </a:r>
            <a:r>
              <a:rPr lang="en-GB" sz="2200" dirty="0"/>
              <a:t> (requires UKAEA IT account)</a:t>
            </a:r>
          </a:p>
          <a:p>
            <a:pPr marL="342900" indent="-342900">
              <a:buFont typeface="Arial" panose="020B0604020202020204" pitchFamily="34" charset="0"/>
              <a:buChar char="•"/>
            </a:pPr>
            <a:r>
              <a:rPr lang="en-GB" sz="2200" dirty="0"/>
              <a:t>MAST-U diagnostics handbook: </a:t>
            </a:r>
            <a:r>
              <a:rPr lang="en-GB" sz="2200" dirty="0">
                <a:hlinkClick r:id="rId6"/>
              </a:rPr>
              <a:t>https://intranet.ccfe.ac.uk/mastu-handbook</a:t>
            </a:r>
            <a:r>
              <a:rPr lang="en-GB" sz="2200" dirty="0"/>
              <a:t> (requires UKAEA IT account and VPN connection)</a:t>
            </a:r>
          </a:p>
          <a:p>
            <a:endParaRPr lang="en-GB" sz="2200" dirty="0"/>
          </a:p>
          <a:p>
            <a:r>
              <a:rPr lang="en-GB" sz="2200" dirty="0"/>
              <a:t>To access MAST-U data, please request a data access form (available on WPTE device information page for MAST-U) and return signed copy to me</a:t>
            </a:r>
          </a:p>
          <a:p>
            <a:endParaRPr lang="en-GB" sz="2200" dirty="0"/>
          </a:p>
          <a:p>
            <a:r>
              <a:rPr lang="en-GB" sz="2200" dirty="0"/>
              <a:t>For any further information, please feel free to contact me: </a:t>
            </a:r>
            <a:r>
              <a:rPr lang="en-GB" sz="2200" dirty="0">
                <a:hlinkClick r:id="rId7"/>
              </a:rPr>
              <a:t>james.harrison@ukaea.uk</a:t>
            </a:r>
            <a:r>
              <a:rPr lang="en-GB" sz="2200" dirty="0"/>
              <a:t> </a:t>
            </a:r>
          </a:p>
        </p:txBody>
      </p:sp>
      <p:sp>
        <p:nvSpPr>
          <p:cNvPr id="3" name="Title 2">
            <a:extLst>
              <a:ext uri="{FF2B5EF4-FFF2-40B4-BE49-F238E27FC236}">
                <a16:creationId xmlns:a16="http://schemas.microsoft.com/office/drawing/2014/main" id="{BBDC799A-47EE-EC14-174E-753DA9EEC8EF}"/>
              </a:ext>
            </a:extLst>
          </p:cNvPr>
          <p:cNvSpPr>
            <a:spLocks noGrp="1"/>
          </p:cNvSpPr>
          <p:nvPr>
            <p:ph type="title"/>
          </p:nvPr>
        </p:nvSpPr>
        <p:spPr/>
        <p:txBody>
          <a:bodyPr/>
          <a:lstStyle/>
          <a:p>
            <a:r>
              <a:rPr lang="en-GB"/>
              <a:t>General Information</a:t>
            </a:r>
          </a:p>
        </p:txBody>
      </p:sp>
      <p:sp>
        <p:nvSpPr>
          <p:cNvPr id="5" name="Slide Number Placeholder 4">
            <a:extLst>
              <a:ext uri="{FF2B5EF4-FFF2-40B4-BE49-F238E27FC236}">
                <a16:creationId xmlns:a16="http://schemas.microsoft.com/office/drawing/2014/main" id="{C3130D2B-4892-91BA-D6B2-1DD204799333}"/>
              </a:ext>
            </a:extLst>
          </p:cNvPr>
          <p:cNvSpPr>
            <a:spLocks noGrp="1"/>
          </p:cNvSpPr>
          <p:nvPr>
            <p:ph type="sldNum" sz="quarter" idx="4"/>
          </p:nvPr>
        </p:nvSpPr>
        <p:spPr/>
        <p:txBody>
          <a:bodyPr/>
          <a:lstStyle/>
          <a:p>
            <a:fld id="{35482B25-261F-464E-BDD8-63296DE4D8A4}" type="slidenum">
              <a:rPr lang="en-US" smtClean="0"/>
              <a:pPr/>
              <a:t>13</a:t>
            </a:fld>
            <a:endParaRPr lang="en-US"/>
          </a:p>
        </p:txBody>
      </p:sp>
      <p:pic>
        <p:nvPicPr>
          <p:cNvPr id="7" name="Picture 6" descr="A blue text on a white background&#10;&#10;Description automatically generated">
            <a:extLst>
              <a:ext uri="{FF2B5EF4-FFF2-40B4-BE49-F238E27FC236}">
                <a16:creationId xmlns:a16="http://schemas.microsoft.com/office/drawing/2014/main" id="{689B8CDF-BB97-9AC1-2F62-43F683FC1B04}"/>
              </a:ext>
            </a:extLst>
          </p:cNvPr>
          <p:cNvPicPr>
            <a:picLocks noChangeAspect="1"/>
          </p:cNvPicPr>
          <p:nvPr/>
        </p:nvPicPr>
        <p:blipFill>
          <a:blip r:embed="rId8"/>
          <a:stretch>
            <a:fillRect/>
          </a:stretch>
        </p:blipFill>
        <p:spPr>
          <a:xfrm>
            <a:off x="10152063" y="6162277"/>
            <a:ext cx="1938337" cy="590550"/>
          </a:xfrm>
          <a:prstGeom prst="rect">
            <a:avLst/>
          </a:prstGeom>
        </p:spPr>
      </p:pic>
      <p:sp>
        <p:nvSpPr>
          <p:cNvPr id="4" name="Footer Placeholder 3">
            <a:extLst>
              <a:ext uri="{FF2B5EF4-FFF2-40B4-BE49-F238E27FC236}">
                <a16:creationId xmlns:a16="http://schemas.microsoft.com/office/drawing/2014/main" id="{23C5177D-E364-D35E-6094-8AEE021E820E}"/>
              </a:ext>
            </a:extLst>
          </p:cNvPr>
          <p:cNvSpPr>
            <a:spLocks noGrp="1"/>
          </p:cNvSpPr>
          <p:nvPr>
            <p:ph type="ftr" sz="quarter" idx="10"/>
          </p:nvPr>
        </p:nvSpPr>
        <p:spPr>
          <a:xfrm>
            <a:off x="876221" y="6387700"/>
            <a:ext cx="7008821" cy="365125"/>
          </a:xfrm>
        </p:spPr>
        <p:txBody>
          <a:bodyPr/>
          <a:lstStyle/>
          <a:p>
            <a:r>
              <a:rPr lang="en-US" dirty="0"/>
              <a:t>WPTE General </a:t>
            </a:r>
            <a:r>
              <a:rPr lang="en-US" dirty="0" err="1"/>
              <a:t>Programme</a:t>
            </a:r>
            <a:r>
              <a:rPr lang="en-US" dirty="0"/>
              <a:t> Meeting for 2025 Experimental Campaigns – MAST Upgrade | 18/11/24</a:t>
            </a:r>
          </a:p>
        </p:txBody>
      </p:sp>
    </p:spTree>
    <p:extLst>
      <p:ext uri="{BB962C8B-B14F-4D97-AF65-F5344CB8AC3E}">
        <p14:creationId xmlns:p14="http://schemas.microsoft.com/office/powerpoint/2010/main" val="74320452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50FC59B5-1618-8EC6-CB6E-56B88D59DEB2}"/>
              </a:ext>
            </a:extLst>
          </p:cNvPr>
          <p:cNvGraphicFramePr>
            <a:graphicFrameLocks noGrp="1"/>
          </p:cNvGraphicFramePr>
          <p:nvPr>
            <p:ph sz="half" idx="2"/>
            <p:extLst>
              <p:ext uri="{D42A27DB-BD31-4B8C-83A1-F6EECF244321}">
                <p14:modId xmlns:p14="http://schemas.microsoft.com/office/powerpoint/2010/main" val="355078669"/>
              </p:ext>
            </p:extLst>
          </p:nvPr>
        </p:nvGraphicFramePr>
        <p:xfrm>
          <a:off x="3493966" y="1495959"/>
          <a:ext cx="7573102" cy="4124960"/>
        </p:xfrm>
        <a:graphic>
          <a:graphicData uri="http://schemas.openxmlformats.org/drawingml/2006/table">
            <a:tbl>
              <a:tblPr firstRow="1" bandRow="1">
                <a:tableStyleId>{5C22544A-7EE6-4342-B048-85BDC9FD1C3A}</a:tableStyleId>
              </a:tblPr>
              <a:tblGrid>
                <a:gridCol w="3058184">
                  <a:extLst>
                    <a:ext uri="{9D8B030D-6E8A-4147-A177-3AD203B41FA5}">
                      <a16:colId xmlns:a16="http://schemas.microsoft.com/office/drawing/2014/main" val="1994648674"/>
                    </a:ext>
                  </a:extLst>
                </a:gridCol>
                <a:gridCol w="2257459">
                  <a:extLst>
                    <a:ext uri="{9D8B030D-6E8A-4147-A177-3AD203B41FA5}">
                      <a16:colId xmlns:a16="http://schemas.microsoft.com/office/drawing/2014/main" val="45280170"/>
                    </a:ext>
                  </a:extLst>
                </a:gridCol>
                <a:gridCol w="2257459">
                  <a:extLst>
                    <a:ext uri="{9D8B030D-6E8A-4147-A177-3AD203B41FA5}">
                      <a16:colId xmlns:a16="http://schemas.microsoft.com/office/drawing/2014/main" val="3904672952"/>
                    </a:ext>
                  </a:extLst>
                </a:gridCol>
              </a:tblGrid>
              <a:tr h="370840">
                <a:tc>
                  <a:txBody>
                    <a:bodyPr/>
                    <a:lstStyle/>
                    <a:p>
                      <a:r>
                        <a:rPr lang="en-GB" sz="1600"/>
                        <a:t>Parameter</a:t>
                      </a:r>
                    </a:p>
                  </a:txBody>
                  <a:tcPr/>
                </a:tc>
                <a:tc>
                  <a:txBody>
                    <a:bodyPr/>
                    <a:lstStyle/>
                    <a:p>
                      <a:r>
                        <a:rPr lang="en-GB" sz="1600"/>
                        <a:t>Design value</a:t>
                      </a:r>
                    </a:p>
                  </a:txBody>
                  <a:tcPr/>
                </a:tc>
                <a:tc>
                  <a:txBody>
                    <a:bodyPr/>
                    <a:lstStyle/>
                    <a:p>
                      <a:r>
                        <a:rPr lang="en-GB" sz="1600" dirty="0"/>
                        <a:t>2025</a:t>
                      </a:r>
                    </a:p>
                  </a:txBody>
                  <a:tcPr/>
                </a:tc>
                <a:extLst>
                  <a:ext uri="{0D108BD9-81ED-4DB2-BD59-A6C34878D82A}">
                    <a16:rowId xmlns:a16="http://schemas.microsoft.com/office/drawing/2014/main" val="255814917"/>
                  </a:ext>
                </a:extLst>
              </a:tr>
              <a:tr h="370840">
                <a:tc>
                  <a:txBody>
                    <a:bodyPr/>
                    <a:lstStyle/>
                    <a:p>
                      <a:r>
                        <a:rPr lang="en-GB" sz="1600"/>
                        <a:t>R / a (m)</a:t>
                      </a:r>
                    </a:p>
                  </a:txBody>
                  <a:tcPr/>
                </a:tc>
                <a:tc>
                  <a:txBody>
                    <a:bodyPr/>
                    <a:lstStyle/>
                    <a:p>
                      <a:r>
                        <a:rPr lang="en-GB" sz="1600"/>
                        <a:t>0.7 / 0.5</a:t>
                      </a:r>
                    </a:p>
                  </a:txBody>
                  <a:tcPr/>
                </a:tc>
                <a:tc>
                  <a:txBody>
                    <a:bodyPr/>
                    <a:lstStyle/>
                    <a:p>
                      <a:r>
                        <a:rPr lang="en-GB" sz="1600"/>
                        <a:t>0.7 / 0.5</a:t>
                      </a:r>
                    </a:p>
                  </a:txBody>
                  <a:tcPr/>
                </a:tc>
                <a:extLst>
                  <a:ext uri="{0D108BD9-81ED-4DB2-BD59-A6C34878D82A}">
                    <a16:rowId xmlns:a16="http://schemas.microsoft.com/office/drawing/2014/main" val="1659509455"/>
                  </a:ext>
                </a:extLst>
              </a:tr>
              <a:tr h="370840">
                <a:tc>
                  <a:txBody>
                    <a:bodyPr/>
                    <a:lstStyle/>
                    <a:p>
                      <a:r>
                        <a:rPr lang="en-GB" sz="1600"/>
                        <a:t>B</a:t>
                      </a:r>
                      <a:r>
                        <a:rPr lang="en-GB" sz="1600">
                          <a:sym typeface="Symbol" panose="05050102010706020507" pitchFamily="18" charset="2"/>
                        </a:rPr>
                        <a:t> (at 0.8 m)</a:t>
                      </a:r>
                      <a:endParaRPr lang="en-GB" sz="1600"/>
                    </a:p>
                  </a:txBody>
                  <a:tcPr/>
                </a:tc>
                <a:tc>
                  <a:txBody>
                    <a:bodyPr/>
                    <a:lstStyle/>
                    <a:p>
                      <a:r>
                        <a:rPr lang="en-GB" sz="1600"/>
                        <a:t>0.8 T</a:t>
                      </a:r>
                    </a:p>
                  </a:txBody>
                  <a:tcPr/>
                </a:tc>
                <a:tc>
                  <a:txBody>
                    <a:bodyPr/>
                    <a:lstStyle/>
                    <a:p>
                      <a:r>
                        <a:rPr lang="en-GB" sz="1600"/>
                        <a:t>0.72 T</a:t>
                      </a:r>
                    </a:p>
                  </a:txBody>
                  <a:tcPr/>
                </a:tc>
                <a:extLst>
                  <a:ext uri="{0D108BD9-81ED-4DB2-BD59-A6C34878D82A}">
                    <a16:rowId xmlns:a16="http://schemas.microsoft.com/office/drawing/2014/main" val="1259640841"/>
                  </a:ext>
                </a:extLst>
              </a:tr>
              <a:tr h="370840">
                <a:tc>
                  <a:txBody>
                    <a:bodyPr/>
                    <a:lstStyle/>
                    <a:p>
                      <a:r>
                        <a:rPr lang="en-GB" sz="1600"/>
                        <a:t>Max Ip (MA)</a:t>
                      </a:r>
                    </a:p>
                  </a:txBody>
                  <a:tcPr/>
                </a:tc>
                <a:tc>
                  <a:txBody>
                    <a:bodyPr/>
                    <a:lstStyle/>
                    <a:p>
                      <a:r>
                        <a:rPr lang="en-GB" sz="1600"/>
                        <a:t>2.0</a:t>
                      </a:r>
                    </a:p>
                  </a:txBody>
                  <a:tcPr/>
                </a:tc>
                <a:tc>
                  <a:txBody>
                    <a:bodyPr/>
                    <a:lstStyle/>
                    <a:p>
                      <a:r>
                        <a:rPr lang="en-GB" sz="1600" dirty="0"/>
                        <a:t>1.0</a:t>
                      </a:r>
                    </a:p>
                  </a:txBody>
                  <a:tcPr/>
                </a:tc>
                <a:extLst>
                  <a:ext uri="{0D108BD9-81ED-4DB2-BD59-A6C34878D82A}">
                    <a16:rowId xmlns:a16="http://schemas.microsoft.com/office/drawing/2014/main" val="3011758512"/>
                  </a:ext>
                </a:extLst>
              </a:tr>
              <a:tr h="370840">
                <a:tc>
                  <a:txBody>
                    <a:bodyPr/>
                    <a:lstStyle/>
                    <a:p>
                      <a:r>
                        <a:rPr lang="en-GB" sz="1600"/>
                        <a:t>Max </a:t>
                      </a:r>
                      <a:r>
                        <a:rPr lang="en-GB" sz="1600">
                          <a:sym typeface="Symbol" panose="05050102010706020507" pitchFamily="18" charset="2"/>
                        </a:rPr>
                        <a:t></a:t>
                      </a:r>
                      <a:endParaRPr lang="en-GB" sz="1600"/>
                    </a:p>
                  </a:txBody>
                  <a:tcPr/>
                </a:tc>
                <a:tc>
                  <a:txBody>
                    <a:bodyPr/>
                    <a:lstStyle/>
                    <a:p>
                      <a:r>
                        <a:rPr lang="en-GB" sz="1600"/>
                        <a:t>2.5</a:t>
                      </a:r>
                    </a:p>
                  </a:txBody>
                  <a:tcPr/>
                </a:tc>
                <a:tc>
                  <a:txBody>
                    <a:bodyPr/>
                    <a:lstStyle/>
                    <a:p>
                      <a:r>
                        <a:rPr lang="en-GB" sz="1600" dirty="0">
                          <a:sym typeface="Symbol" panose="05050102010706020507" pitchFamily="18" charset="2"/>
                        </a:rPr>
                        <a:t>2.5</a:t>
                      </a:r>
                      <a:endParaRPr lang="en-GB" sz="1600" dirty="0"/>
                    </a:p>
                  </a:txBody>
                  <a:tcPr/>
                </a:tc>
                <a:extLst>
                  <a:ext uri="{0D108BD9-81ED-4DB2-BD59-A6C34878D82A}">
                    <a16:rowId xmlns:a16="http://schemas.microsoft.com/office/drawing/2014/main" val="234708253"/>
                  </a:ext>
                </a:extLst>
              </a:tr>
              <a:tr h="370840">
                <a:tc>
                  <a:txBody>
                    <a:bodyPr/>
                    <a:lstStyle/>
                    <a:p>
                      <a:r>
                        <a:rPr lang="en-GB" sz="1600"/>
                        <a:t>Maximum </a:t>
                      </a:r>
                      <a:r>
                        <a:rPr lang="en-GB" sz="1600">
                          <a:sym typeface="Symbol" panose="05050102010706020507" pitchFamily="18" charset="2"/>
                        </a:rPr>
                        <a:t></a:t>
                      </a:r>
                      <a:endParaRPr lang="en-GB" sz="1600"/>
                    </a:p>
                  </a:txBody>
                  <a:tcPr/>
                </a:tc>
                <a:tc>
                  <a:txBody>
                    <a:bodyPr/>
                    <a:lstStyle/>
                    <a:p>
                      <a:r>
                        <a:rPr lang="en-GB" sz="1600"/>
                        <a:t>0.6</a:t>
                      </a:r>
                    </a:p>
                  </a:txBody>
                  <a:tcPr/>
                </a:tc>
                <a:tc>
                  <a:txBody>
                    <a:bodyPr/>
                    <a:lstStyle/>
                    <a:p>
                      <a:r>
                        <a:rPr lang="en-GB" sz="1600"/>
                        <a:t>0.6</a:t>
                      </a:r>
                    </a:p>
                  </a:txBody>
                  <a:tcPr/>
                </a:tc>
                <a:extLst>
                  <a:ext uri="{0D108BD9-81ED-4DB2-BD59-A6C34878D82A}">
                    <a16:rowId xmlns:a16="http://schemas.microsoft.com/office/drawing/2014/main" val="924144"/>
                  </a:ext>
                </a:extLst>
              </a:tr>
              <a:tr h="370840">
                <a:tc>
                  <a:txBody>
                    <a:bodyPr/>
                    <a:lstStyle/>
                    <a:p>
                      <a:r>
                        <a:rPr lang="en-GB" sz="1600"/>
                        <a:t>Divertor pumping</a:t>
                      </a:r>
                    </a:p>
                  </a:txBody>
                  <a:tcPr/>
                </a:tc>
                <a:tc>
                  <a:txBody>
                    <a:bodyPr/>
                    <a:lstStyle/>
                    <a:p>
                      <a:r>
                        <a:rPr lang="en-GB" sz="1600"/>
                        <a:t>Closed, </a:t>
                      </a:r>
                      <a:r>
                        <a:rPr lang="en-GB" sz="1600" err="1"/>
                        <a:t>cryopumped</a:t>
                      </a:r>
                      <a:endParaRPr lang="en-GB" sz="1600"/>
                    </a:p>
                  </a:txBody>
                  <a:tcPr/>
                </a:tc>
                <a:tc>
                  <a:txBody>
                    <a:bodyPr/>
                    <a:lstStyle/>
                    <a:p>
                      <a:r>
                        <a:rPr lang="en-GB" sz="1600" dirty="0"/>
                        <a:t>Closed, lower cryopump</a:t>
                      </a:r>
                    </a:p>
                  </a:txBody>
                  <a:tcPr/>
                </a:tc>
                <a:extLst>
                  <a:ext uri="{0D108BD9-81ED-4DB2-BD59-A6C34878D82A}">
                    <a16:rowId xmlns:a16="http://schemas.microsoft.com/office/drawing/2014/main" val="2324631746"/>
                  </a:ext>
                </a:extLst>
              </a:tr>
              <a:tr h="370840">
                <a:tc>
                  <a:txBody>
                    <a:bodyPr/>
                    <a:lstStyle/>
                    <a:p>
                      <a:r>
                        <a:rPr lang="en-GB" sz="1600"/>
                        <a:t>Max NBI heating power (MW)</a:t>
                      </a:r>
                    </a:p>
                  </a:txBody>
                  <a:tcPr/>
                </a:tc>
                <a:tc>
                  <a:txBody>
                    <a:bodyPr/>
                    <a:lstStyle/>
                    <a:p>
                      <a:r>
                        <a:rPr lang="en-GB" sz="1600"/>
                        <a:t>8.8 MW for 5s</a:t>
                      </a:r>
                    </a:p>
                  </a:txBody>
                  <a:tcPr/>
                </a:tc>
                <a:tc>
                  <a:txBody>
                    <a:bodyPr/>
                    <a:lstStyle/>
                    <a:p>
                      <a:r>
                        <a:rPr lang="en-GB" sz="1600" dirty="0"/>
                        <a:t>3.6 MW for 1s</a:t>
                      </a:r>
                    </a:p>
                  </a:txBody>
                  <a:tcPr/>
                </a:tc>
                <a:extLst>
                  <a:ext uri="{0D108BD9-81ED-4DB2-BD59-A6C34878D82A}">
                    <a16:rowId xmlns:a16="http://schemas.microsoft.com/office/drawing/2014/main" val="92353109"/>
                  </a:ext>
                </a:extLst>
              </a:tr>
              <a:tr h="370840">
                <a:tc>
                  <a:txBody>
                    <a:bodyPr/>
                    <a:lstStyle/>
                    <a:p>
                      <a:r>
                        <a:rPr lang="en-GB" sz="1600"/>
                        <a:t>Ohmic heating (MW)</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600"/>
                        <a:t>0.2 – 1.0</a:t>
                      </a:r>
                    </a:p>
                  </a:txBody>
                  <a:tcPr/>
                </a:tc>
                <a:tc>
                  <a:txBody>
                    <a:bodyPr/>
                    <a:lstStyle/>
                    <a:p>
                      <a:r>
                        <a:rPr lang="en-GB" sz="1600"/>
                        <a:t>0.2 – 1.0</a:t>
                      </a:r>
                    </a:p>
                  </a:txBody>
                  <a:tcPr/>
                </a:tc>
                <a:extLst>
                  <a:ext uri="{0D108BD9-81ED-4DB2-BD59-A6C34878D82A}">
                    <a16:rowId xmlns:a16="http://schemas.microsoft.com/office/drawing/2014/main" val="2679649098"/>
                  </a:ext>
                </a:extLst>
              </a:tr>
              <a:tr h="370840">
                <a:tc>
                  <a:txBody>
                    <a:bodyPr/>
                    <a:lstStyle/>
                    <a:p>
                      <a:r>
                        <a:rPr lang="en-GB" sz="1600"/>
                        <a:t>NBI geometry</a:t>
                      </a:r>
                    </a:p>
                  </a:txBody>
                  <a:tcPr/>
                </a:tc>
                <a:tc>
                  <a:txBody>
                    <a:bodyPr/>
                    <a:lstStyle/>
                    <a:p>
                      <a:r>
                        <a:rPr lang="en-GB" sz="1600"/>
                        <a:t>1x on-axis, 2x off-axis, 1x intermediate</a:t>
                      </a:r>
                    </a:p>
                  </a:txBody>
                  <a:tcPr/>
                </a:tc>
                <a:tc>
                  <a:txBody>
                    <a:bodyPr/>
                    <a:lstStyle/>
                    <a:p>
                      <a:r>
                        <a:rPr lang="en-GB" sz="1600" dirty="0"/>
                        <a:t>1x on-axis, 1x off-axis</a:t>
                      </a:r>
                    </a:p>
                  </a:txBody>
                  <a:tcPr/>
                </a:tc>
                <a:extLst>
                  <a:ext uri="{0D108BD9-81ED-4DB2-BD59-A6C34878D82A}">
                    <a16:rowId xmlns:a16="http://schemas.microsoft.com/office/drawing/2014/main" val="2848090114"/>
                  </a:ext>
                </a:extLst>
              </a:tr>
            </a:tbl>
          </a:graphicData>
        </a:graphic>
      </p:graphicFrame>
      <p:sp>
        <p:nvSpPr>
          <p:cNvPr id="3" name="Title 2">
            <a:extLst>
              <a:ext uri="{FF2B5EF4-FFF2-40B4-BE49-F238E27FC236}">
                <a16:creationId xmlns:a16="http://schemas.microsoft.com/office/drawing/2014/main" id="{CDE78485-B424-B0D5-4F08-F9A43FEBF87B}"/>
              </a:ext>
            </a:extLst>
          </p:cNvPr>
          <p:cNvSpPr>
            <a:spLocks noGrp="1"/>
          </p:cNvSpPr>
          <p:nvPr>
            <p:ph type="title"/>
          </p:nvPr>
        </p:nvSpPr>
        <p:spPr/>
        <p:txBody>
          <a:bodyPr/>
          <a:lstStyle/>
          <a:p>
            <a:r>
              <a:rPr lang="en-GB"/>
              <a:t>Machine Parameters</a:t>
            </a:r>
          </a:p>
        </p:txBody>
      </p:sp>
      <p:sp>
        <p:nvSpPr>
          <p:cNvPr id="4" name="Footer Placeholder 3">
            <a:extLst>
              <a:ext uri="{FF2B5EF4-FFF2-40B4-BE49-F238E27FC236}">
                <a16:creationId xmlns:a16="http://schemas.microsoft.com/office/drawing/2014/main" id="{84875BFD-9993-9E63-F006-E0952D193492}"/>
              </a:ext>
            </a:extLst>
          </p:cNvPr>
          <p:cNvSpPr>
            <a:spLocks noGrp="1"/>
          </p:cNvSpPr>
          <p:nvPr>
            <p:ph type="ftr" sz="quarter" idx="10"/>
          </p:nvPr>
        </p:nvSpPr>
        <p:spPr/>
        <p:txBody>
          <a:bodyPr/>
          <a:lstStyle/>
          <a:p>
            <a:r>
              <a:rPr lang="en-US" dirty="0"/>
              <a:t>WPTE General </a:t>
            </a:r>
            <a:r>
              <a:rPr lang="en-US" dirty="0" err="1"/>
              <a:t>Programme</a:t>
            </a:r>
            <a:r>
              <a:rPr lang="en-US" dirty="0"/>
              <a:t> Meeting for 2025 Experimental Campaigns – MAST Upgrade | 18/11/24</a:t>
            </a:r>
          </a:p>
        </p:txBody>
      </p:sp>
      <p:sp>
        <p:nvSpPr>
          <p:cNvPr id="5" name="Slide Number Placeholder 4">
            <a:extLst>
              <a:ext uri="{FF2B5EF4-FFF2-40B4-BE49-F238E27FC236}">
                <a16:creationId xmlns:a16="http://schemas.microsoft.com/office/drawing/2014/main" id="{4E0E5274-9552-046F-9E99-298E1522C2CA}"/>
              </a:ext>
            </a:extLst>
          </p:cNvPr>
          <p:cNvSpPr>
            <a:spLocks noGrp="1"/>
          </p:cNvSpPr>
          <p:nvPr>
            <p:ph type="sldNum" sz="quarter" idx="4"/>
          </p:nvPr>
        </p:nvSpPr>
        <p:spPr/>
        <p:txBody>
          <a:bodyPr/>
          <a:lstStyle/>
          <a:p>
            <a:fld id="{35482B25-261F-464E-BDD8-63296DE4D8A4}" type="slidenum">
              <a:rPr lang="en-US" smtClean="0"/>
              <a:pPr/>
              <a:t>2</a:t>
            </a:fld>
            <a:endParaRPr lang="en-US"/>
          </a:p>
        </p:txBody>
      </p:sp>
      <p:pic>
        <p:nvPicPr>
          <p:cNvPr id="8" name="Picture 7" descr="A blue text on a white background&#10;&#10;Description automatically generated">
            <a:extLst>
              <a:ext uri="{FF2B5EF4-FFF2-40B4-BE49-F238E27FC236}">
                <a16:creationId xmlns:a16="http://schemas.microsoft.com/office/drawing/2014/main" id="{6302C05F-C82F-04C6-64FB-0819B4EF0704}"/>
              </a:ext>
            </a:extLst>
          </p:cNvPr>
          <p:cNvPicPr>
            <a:picLocks noChangeAspect="1"/>
          </p:cNvPicPr>
          <p:nvPr/>
        </p:nvPicPr>
        <p:blipFill>
          <a:blip r:embed="rId2"/>
          <a:stretch>
            <a:fillRect/>
          </a:stretch>
        </p:blipFill>
        <p:spPr>
          <a:xfrm>
            <a:off x="10152063" y="6162277"/>
            <a:ext cx="1938337" cy="590550"/>
          </a:xfrm>
          <a:prstGeom prst="rect">
            <a:avLst/>
          </a:prstGeom>
        </p:spPr>
      </p:pic>
      <p:pic>
        <p:nvPicPr>
          <p:cNvPr id="10" name="Picture 9">
            <a:extLst>
              <a:ext uri="{FF2B5EF4-FFF2-40B4-BE49-F238E27FC236}">
                <a16:creationId xmlns:a16="http://schemas.microsoft.com/office/drawing/2014/main" id="{9B6FCF69-53B6-21B5-196B-D4712D539AE9}"/>
              </a:ext>
            </a:extLst>
          </p:cNvPr>
          <p:cNvPicPr>
            <a:picLocks noChangeAspect="1"/>
          </p:cNvPicPr>
          <p:nvPr/>
        </p:nvPicPr>
        <p:blipFill>
          <a:blip r:embed="rId3"/>
          <a:stretch>
            <a:fillRect/>
          </a:stretch>
        </p:blipFill>
        <p:spPr>
          <a:xfrm>
            <a:off x="166868" y="2130835"/>
            <a:ext cx="3016270" cy="3216733"/>
          </a:xfrm>
          <a:prstGeom prst="rect">
            <a:avLst/>
          </a:prstGeom>
        </p:spPr>
      </p:pic>
    </p:spTree>
    <p:extLst>
      <p:ext uri="{BB962C8B-B14F-4D97-AF65-F5344CB8AC3E}">
        <p14:creationId xmlns:p14="http://schemas.microsoft.com/office/powerpoint/2010/main" val="322925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50FC59B5-1618-8EC6-CB6E-56B88D59DEB2}"/>
                  </a:ext>
                </a:extLst>
              </p:cNvPr>
              <p:cNvGraphicFramePr>
                <a:graphicFrameLocks noGrp="1"/>
              </p:cNvGraphicFramePr>
              <p:nvPr>
                <p:ph sz="half" idx="2"/>
                <p:extLst>
                  <p:ext uri="{D42A27DB-BD31-4B8C-83A1-F6EECF244321}">
                    <p14:modId xmlns:p14="http://schemas.microsoft.com/office/powerpoint/2010/main" val="2153567567"/>
                  </p:ext>
                </p:extLst>
              </p:nvPr>
            </p:nvGraphicFramePr>
            <p:xfrm>
              <a:off x="4032477" y="2010008"/>
              <a:ext cx="5830714" cy="3337560"/>
            </p:xfrm>
            <a:graphic>
              <a:graphicData uri="http://schemas.openxmlformats.org/drawingml/2006/table">
                <a:tbl>
                  <a:tblPr firstRow="1" bandRow="1">
                    <a:tableStyleId>{5C22544A-7EE6-4342-B048-85BDC9FD1C3A}</a:tableStyleId>
                  </a:tblPr>
                  <a:tblGrid>
                    <a:gridCol w="2810112">
                      <a:extLst>
                        <a:ext uri="{9D8B030D-6E8A-4147-A177-3AD203B41FA5}">
                          <a16:colId xmlns:a16="http://schemas.microsoft.com/office/drawing/2014/main" val="1994648674"/>
                        </a:ext>
                      </a:extLst>
                    </a:gridCol>
                    <a:gridCol w="3020602">
                      <a:extLst>
                        <a:ext uri="{9D8B030D-6E8A-4147-A177-3AD203B41FA5}">
                          <a16:colId xmlns:a16="http://schemas.microsoft.com/office/drawing/2014/main" val="45280170"/>
                        </a:ext>
                      </a:extLst>
                    </a:gridCol>
                  </a:tblGrid>
                  <a:tr h="370840">
                    <a:tc>
                      <a:txBody>
                        <a:bodyPr/>
                        <a:lstStyle/>
                        <a:p>
                          <a:r>
                            <a:rPr lang="en-GB" sz="1800" dirty="0"/>
                            <a:t>Parameter</a:t>
                          </a:r>
                        </a:p>
                      </a:txBody>
                      <a:tcPr/>
                    </a:tc>
                    <a:tc>
                      <a:txBody>
                        <a:bodyPr/>
                        <a:lstStyle/>
                        <a:p>
                          <a:r>
                            <a:rPr lang="en-GB" sz="1800" dirty="0"/>
                            <a:t>Achieved to date</a:t>
                          </a:r>
                        </a:p>
                      </a:txBody>
                      <a:tcPr/>
                    </a:tc>
                    <a:extLst>
                      <a:ext uri="{0D108BD9-81ED-4DB2-BD59-A6C34878D82A}">
                        <a16:rowId xmlns:a16="http://schemas.microsoft.com/office/drawing/2014/main" val="255814917"/>
                      </a:ext>
                    </a:extLst>
                  </a:tr>
                  <a:tr h="370840">
                    <a:tc>
                      <a:txBody>
                        <a:bodyPr/>
                        <a:lstStyle/>
                        <a:p>
                          <a:r>
                            <a:rPr lang="en-GB" sz="1800" dirty="0"/>
                            <a:t>Core </a:t>
                          </a:r>
                          <a:r>
                            <a:rPr lang="en-GB" sz="1800" dirty="0" err="1"/>
                            <a:t>T</a:t>
                          </a:r>
                          <a:r>
                            <a:rPr lang="en-GB" sz="1800" baseline="-25000" dirty="0" err="1"/>
                            <a:t>e</a:t>
                          </a:r>
                          <a:endParaRPr lang="en-GB" sz="1800" baseline="-25000" dirty="0"/>
                        </a:p>
                      </a:txBody>
                      <a:tcPr/>
                    </a:tc>
                    <a:tc>
                      <a:txBody>
                        <a:bodyPr/>
                        <a:lstStyle/>
                        <a:p>
                          <a:r>
                            <a:rPr lang="en-GB" sz="1800" dirty="0"/>
                            <a:t>Up to 2.0 keV</a:t>
                          </a:r>
                        </a:p>
                      </a:txBody>
                      <a:tcPr/>
                    </a:tc>
                    <a:extLst>
                      <a:ext uri="{0D108BD9-81ED-4DB2-BD59-A6C34878D82A}">
                        <a16:rowId xmlns:a16="http://schemas.microsoft.com/office/drawing/2014/main" val="1659509455"/>
                      </a:ext>
                    </a:extLst>
                  </a:tr>
                  <a:tr h="370840">
                    <a:tc>
                      <a:txBody>
                        <a:bodyPr/>
                        <a:lstStyle/>
                        <a:p>
                          <a:r>
                            <a:rPr lang="en-GB" sz="1800" dirty="0"/>
                            <a:t>Core </a:t>
                          </a:r>
                          <a:r>
                            <a:rPr lang="en-GB" sz="1800" dirty="0" err="1"/>
                            <a:t>T</a:t>
                          </a:r>
                          <a:r>
                            <a:rPr lang="en-GB" sz="1800" baseline="-25000" dirty="0" err="1"/>
                            <a:t>i</a:t>
                          </a:r>
                          <a:endParaRPr lang="en-GB" sz="1800" baseline="-25000" dirty="0"/>
                        </a:p>
                      </a:txBody>
                      <a:tcPr/>
                    </a:tc>
                    <a:tc>
                      <a:txBody>
                        <a:bodyPr/>
                        <a:lstStyle/>
                        <a:p>
                          <a:r>
                            <a:rPr lang="en-GB" sz="1800" dirty="0"/>
                            <a:t>Up to 4.0 keV</a:t>
                          </a:r>
                        </a:p>
                      </a:txBody>
                      <a:tcPr/>
                    </a:tc>
                    <a:extLst>
                      <a:ext uri="{0D108BD9-81ED-4DB2-BD59-A6C34878D82A}">
                        <a16:rowId xmlns:a16="http://schemas.microsoft.com/office/drawing/2014/main" val="1737021791"/>
                      </a:ext>
                    </a:extLst>
                  </a:tr>
                  <a:tr h="370840">
                    <a:tc>
                      <a:txBody>
                        <a:bodyPr/>
                        <a:lstStyle/>
                        <a:p>
                          <a:r>
                            <a:rPr lang="en-GB" sz="1800" dirty="0"/>
                            <a:t>Pedestal top </a:t>
                          </a:r>
                          <a:r>
                            <a:rPr lang="en-GB" sz="1800" dirty="0" err="1"/>
                            <a:t>T</a:t>
                          </a:r>
                          <a:r>
                            <a:rPr lang="en-GB" sz="1800" baseline="-25000" dirty="0" err="1"/>
                            <a:t>e</a:t>
                          </a:r>
                          <a:endParaRPr lang="en-GB" sz="1800" baseline="-25000" dirty="0"/>
                        </a:p>
                      </a:txBody>
                      <a:tcPr/>
                    </a:tc>
                    <a:tc>
                      <a:txBody>
                        <a:bodyPr/>
                        <a:lstStyle/>
                        <a:p>
                          <a:r>
                            <a:rPr lang="en-GB" sz="1800" dirty="0"/>
                            <a:t>Up to 0.45 keV</a:t>
                          </a:r>
                        </a:p>
                      </a:txBody>
                      <a:tcPr/>
                    </a:tc>
                    <a:extLst>
                      <a:ext uri="{0D108BD9-81ED-4DB2-BD59-A6C34878D82A}">
                        <a16:rowId xmlns:a16="http://schemas.microsoft.com/office/drawing/2014/main" val="1259640841"/>
                      </a:ext>
                    </a:extLst>
                  </a:tr>
                  <a:tr h="370840">
                    <a:tc>
                      <a:txBody>
                        <a:bodyPr/>
                        <a:lstStyle/>
                        <a:p>
                          <a:r>
                            <a:rPr lang="en-GB" sz="1800" baseline="0" dirty="0"/>
                            <a:t>Core </a:t>
                          </a:r>
                          <a14:m>
                            <m:oMath xmlns:m="http://schemas.openxmlformats.org/officeDocument/2006/math">
                              <m:acc>
                                <m:accPr>
                                  <m:chr m:val="̅"/>
                                  <m:ctrlPr>
                                    <a:rPr lang="en-GB" sz="1800" b="0" i="1" baseline="0" smtClean="0">
                                      <a:latin typeface="Cambria Math" panose="02040503050406030204" pitchFamily="18" charset="0"/>
                                    </a:rPr>
                                  </m:ctrlPr>
                                </m:accPr>
                                <m:e>
                                  <m:sSub>
                                    <m:sSubPr>
                                      <m:ctrlPr>
                                        <a:rPr lang="en-GB" sz="1800" b="0" i="1" baseline="0" smtClean="0">
                                          <a:latin typeface="Cambria Math" panose="02040503050406030204" pitchFamily="18" charset="0"/>
                                        </a:rPr>
                                      </m:ctrlPr>
                                    </m:sSubPr>
                                    <m:e>
                                      <m:r>
                                        <a:rPr lang="en-GB" sz="1800" b="0" i="1" baseline="0" smtClean="0">
                                          <a:latin typeface="Cambria Math" panose="02040503050406030204" pitchFamily="18" charset="0"/>
                                        </a:rPr>
                                        <m:t>𝑛</m:t>
                                      </m:r>
                                    </m:e>
                                    <m:sub>
                                      <m:r>
                                        <a:rPr lang="en-GB" sz="1800" b="0" i="1" baseline="0" smtClean="0">
                                          <a:latin typeface="Cambria Math" panose="02040503050406030204" pitchFamily="18" charset="0"/>
                                        </a:rPr>
                                        <m:t>𝑒</m:t>
                                      </m:r>
                                    </m:sub>
                                  </m:sSub>
                                </m:e>
                              </m:acc>
                            </m:oMath>
                          </a14:m>
                          <a:endParaRPr lang="en-GB" sz="1800" baseline="-25000" dirty="0"/>
                        </a:p>
                      </a:txBody>
                      <a:tcPr/>
                    </a:tc>
                    <a:tc>
                      <a:txBody>
                        <a:bodyPr/>
                        <a:lstStyle/>
                        <a:p>
                          <a:r>
                            <a:rPr lang="en-GB" sz="1800" dirty="0"/>
                            <a:t>Up to Greenwald limit</a:t>
                          </a:r>
                        </a:p>
                      </a:txBody>
                      <a:tcPr/>
                    </a:tc>
                    <a:extLst>
                      <a:ext uri="{0D108BD9-81ED-4DB2-BD59-A6C34878D82A}">
                        <a16:rowId xmlns:a16="http://schemas.microsoft.com/office/drawing/2014/main" val="678931769"/>
                      </a:ext>
                    </a:extLst>
                  </a:tr>
                  <a:tr h="370840">
                    <a:tc>
                      <a:txBody>
                        <a:bodyPr/>
                        <a:lstStyle/>
                        <a:p>
                          <a:r>
                            <a:rPr lang="en-GB" sz="1800" dirty="0"/>
                            <a:t>H</a:t>
                          </a:r>
                          <a:r>
                            <a:rPr lang="en-GB" sz="1800" baseline="-25000" dirty="0"/>
                            <a:t>98y,2</a:t>
                          </a:r>
                        </a:p>
                      </a:txBody>
                      <a:tcPr/>
                    </a:tc>
                    <a:tc>
                      <a:txBody>
                        <a:bodyPr/>
                        <a:lstStyle/>
                        <a:p>
                          <a:r>
                            <a:rPr lang="en-GB" sz="1800" dirty="0"/>
                            <a:t>Up to ~1.5 transiently</a:t>
                          </a:r>
                        </a:p>
                      </a:txBody>
                      <a:tcPr/>
                    </a:tc>
                    <a:extLst>
                      <a:ext uri="{0D108BD9-81ED-4DB2-BD59-A6C34878D82A}">
                        <a16:rowId xmlns:a16="http://schemas.microsoft.com/office/drawing/2014/main" val="1150075288"/>
                      </a:ext>
                    </a:extLst>
                  </a:tr>
                  <a:tr h="370840">
                    <a:tc>
                      <a:txBody>
                        <a:bodyPr/>
                        <a:lstStyle/>
                        <a:p>
                          <a:r>
                            <a:rPr lang="en-GB" sz="1800" dirty="0"/>
                            <a:t>Max </a:t>
                          </a:r>
                          <a:r>
                            <a:rPr lang="en-GB" sz="1800" dirty="0">
                              <a:sym typeface="Symbol" panose="05050102010706020507" pitchFamily="18" charset="2"/>
                            </a:rPr>
                            <a:t></a:t>
                          </a:r>
                          <a:r>
                            <a:rPr lang="en-GB" sz="1800" baseline="-25000" dirty="0">
                              <a:sym typeface="Symbol" panose="05050102010706020507" pitchFamily="18" charset="2"/>
                            </a:rPr>
                            <a:t>N</a:t>
                          </a:r>
                          <a:endParaRPr lang="en-GB" sz="1800" baseline="-25000" dirty="0"/>
                        </a:p>
                      </a:txBody>
                      <a:tcPr/>
                    </a:tc>
                    <a:tc>
                      <a:txBody>
                        <a:bodyPr/>
                        <a:lstStyle/>
                        <a:p>
                          <a:r>
                            <a:rPr lang="en-GB" sz="1800" dirty="0"/>
                            <a:t>4.2</a:t>
                          </a:r>
                        </a:p>
                      </a:txBody>
                      <a:tcPr/>
                    </a:tc>
                    <a:extLst>
                      <a:ext uri="{0D108BD9-81ED-4DB2-BD59-A6C34878D82A}">
                        <a16:rowId xmlns:a16="http://schemas.microsoft.com/office/drawing/2014/main" val="234708253"/>
                      </a:ext>
                    </a:extLst>
                  </a:tr>
                  <a:tr h="370840">
                    <a:tc>
                      <a:txBody>
                        <a:bodyPr/>
                        <a:lstStyle/>
                        <a:p>
                          <a:r>
                            <a:rPr lang="en-GB" sz="1800" dirty="0"/>
                            <a:t>Max </a:t>
                          </a:r>
                          <a:r>
                            <a:rPr lang="en-GB" sz="1800" dirty="0">
                              <a:sym typeface="Symbol" panose="05050102010706020507" pitchFamily="18" charset="2"/>
                            </a:rPr>
                            <a:t></a:t>
                          </a:r>
                          <a:r>
                            <a:rPr lang="en-GB" sz="1800" baseline="-25000" dirty="0">
                              <a:sym typeface="Symbol" panose="05050102010706020507" pitchFamily="18" charset="2"/>
                            </a:rPr>
                            <a:t>e</a:t>
                          </a:r>
                          <a:endParaRPr lang="en-GB" sz="1800" baseline="-25000" dirty="0"/>
                        </a:p>
                      </a:txBody>
                      <a:tcPr/>
                    </a:tc>
                    <a:tc>
                      <a:txBody>
                        <a:bodyPr/>
                        <a:lstStyle/>
                        <a:p>
                          <a:r>
                            <a:rPr lang="en-GB" sz="1800" dirty="0"/>
                            <a:t>Up to 5%</a:t>
                          </a:r>
                        </a:p>
                      </a:txBody>
                      <a:tcPr/>
                    </a:tc>
                    <a:extLst>
                      <a:ext uri="{0D108BD9-81ED-4DB2-BD59-A6C34878D82A}">
                        <a16:rowId xmlns:a16="http://schemas.microsoft.com/office/drawing/2014/main" val="924144"/>
                      </a:ext>
                    </a:extLst>
                  </a:tr>
                  <a:tr h="370840">
                    <a:tc>
                      <a:txBody>
                        <a:bodyPr/>
                        <a:lstStyle/>
                        <a:p>
                          <a:r>
                            <a:rPr lang="en-GB" sz="1800" dirty="0"/>
                            <a:t>Core toroidal velocity</a:t>
                          </a:r>
                        </a:p>
                      </a:txBody>
                      <a:tcPr/>
                    </a:tc>
                    <a:tc>
                      <a:txBody>
                        <a:bodyPr/>
                        <a:lstStyle/>
                        <a:p>
                          <a:r>
                            <a:rPr lang="en-GB" sz="1800" dirty="0"/>
                            <a:t>Up to 200 km/s</a:t>
                          </a:r>
                        </a:p>
                      </a:txBody>
                      <a:tcPr/>
                    </a:tc>
                    <a:extLst>
                      <a:ext uri="{0D108BD9-81ED-4DB2-BD59-A6C34878D82A}">
                        <a16:rowId xmlns:a16="http://schemas.microsoft.com/office/drawing/2014/main" val="2324631746"/>
                      </a:ext>
                    </a:extLst>
                  </a:tr>
                </a:tbl>
              </a:graphicData>
            </a:graphic>
          </p:graphicFrame>
        </mc:Choice>
        <mc:Fallback xmlns="">
          <p:graphicFrame>
            <p:nvGraphicFramePr>
              <p:cNvPr id="6" name="Table 6">
                <a:extLst>
                  <a:ext uri="{FF2B5EF4-FFF2-40B4-BE49-F238E27FC236}">
                    <a16:creationId xmlns:a16="http://schemas.microsoft.com/office/drawing/2014/main" id="{50FC59B5-1618-8EC6-CB6E-56B88D59DEB2}"/>
                  </a:ext>
                </a:extLst>
              </p:cNvPr>
              <p:cNvGraphicFramePr>
                <a:graphicFrameLocks noGrp="1"/>
              </p:cNvGraphicFramePr>
              <p:nvPr>
                <p:ph sz="half" idx="2"/>
                <p:extLst>
                  <p:ext uri="{D42A27DB-BD31-4B8C-83A1-F6EECF244321}">
                    <p14:modId xmlns:p14="http://schemas.microsoft.com/office/powerpoint/2010/main" val="2153567567"/>
                  </p:ext>
                </p:extLst>
              </p:nvPr>
            </p:nvGraphicFramePr>
            <p:xfrm>
              <a:off x="4032477" y="2010008"/>
              <a:ext cx="5830714" cy="3337560"/>
            </p:xfrm>
            <a:graphic>
              <a:graphicData uri="http://schemas.openxmlformats.org/drawingml/2006/table">
                <a:tbl>
                  <a:tblPr firstRow="1" bandRow="1">
                    <a:tableStyleId>{5C22544A-7EE6-4342-B048-85BDC9FD1C3A}</a:tableStyleId>
                  </a:tblPr>
                  <a:tblGrid>
                    <a:gridCol w="2810112">
                      <a:extLst>
                        <a:ext uri="{9D8B030D-6E8A-4147-A177-3AD203B41FA5}">
                          <a16:colId xmlns:a16="http://schemas.microsoft.com/office/drawing/2014/main" val="1994648674"/>
                        </a:ext>
                      </a:extLst>
                    </a:gridCol>
                    <a:gridCol w="3020602">
                      <a:extLst>
                        <a:ext uri="{9D8B030D-6E8A-4147-A177-3AD203B41FA5}">
                          <a16:colId xmlns:a16="http://schemas.microsoft.com/office/drawing/2014/main" val="45280170"/>
                        </a:ext>
                      </a:extLst>
                    </a:gridCol>
                  </a:tblGrid>
                  <a:tr h="370840">
                    <a:tc>
                      <a:txBody>
                        <a:bodyPr/>
                        <a:lstStyle/>
                        <a:p>
                          <a:r>
                            <a:rPr lang="en-GB" sz="1800" dirty="0"/>
                            <a:t>Parameter</a:t>
                          </a:r>
                        </a:p>
                      </a:txBody>
                      <a:tcPr/>
                    </a:tc>
                    <a:tc>
                      <a:txBody>
                        <a:bodyPr/>
                        <a:lstStyle/>
                        <a:p>
                          <a:r>
                            <a:rPr lang="en-GB" sz="1800" dirty="0"/>
                            <a:t>Achieved to date</a:t>
                          </a:r>
                        </a:p>
                      </a:txBody>
                      <a:tcPr/>
                    </a:tc>
                    <a:extLst>
                      <a:ext uri="{0D108BD9-81ED-4DB2-BD59-A6C34878D82A}">
                        <a16:rowId xmlns:a16="http://schemas.microsoft.com/office/drawing/2014/main" val="255814917"/>
                      </a:ext>
                    </a:extLst>
                  </a:tr>
                  <a:tr h="370840">
                    <a:tc>
                      <a:txBody>
                        <a:bodyPr/>
                        <a:lstStyle/>
                        <a:p>
                          <a:r>
                            <a:rPr lang="en-GB" sz="1800" dirty="0"/>
                            <a:t>Core </a:t>
                          </a:r>
                          <a:r>
                            <a:rPr lang="en-GB" sz="1800" dirty="0" err="1"/>
                            <a:t>T</a:t>
                          </a:r>
                          <a:r>
                            <a:rPr lang="en-GB" sz="1800" baseline="-25000" dirty="0" err="1"/>
                            <a:t>e</a:t>
                          </a:r>
                          <a:endParaRPr lang="en-GB" sz="1800" baseline="-25000" dirty="0"/>
                        </a:p>
                      </a:txBody>
                      <a:tcPr/>
                    </a:tc>
                    <a:tc>
                      <a:txBody>
                        <a:bodyPr/>
                        <a:lstStyle/>
                        <a:p>
                          <a:r>
                            <a:rPr lang="en-GB" sz="1800" dirty="0"/>
                            <a:t>Up to 2.0 keV</a:t>
                          </a:r>
                        </a:p>
                      </a:txBody>
                      <a:tcPr/>
                    </a:tc>
                    <a:extLst>
                      <a:ext uri="{0D108BD9-81ED-4DB2-BD59-A6C34878D82A}">
                        <a16:rowId xmlns:a16="http://schemas.microsoft.com/office/drawing/2014/main" val="1659509455"/>
                      </a:ext>
                    </a:extLst>
                  </a:tr>
                  <a:tr h="370840">
                    <a:tc>
                      <a:txBody>
                        <a:bodyPr/>
                        <a:lstStyle/>
                        <a:p>
                          <a:r>
                            <a:rPr lang="en-GB" sz="1800" dirty="0"/>
                            <a:t>Core </a:t>
                          </a:r>
                          <a:r>
                            <a:rPr lang="en-GB" sz="1800" dirty="0" err="1"/>
                            <a:t>T</a:t>
                          </a:r>
                          <a:r>
                            <a:rPr lang="en-GB" sz="1800" baseline="-25000" dirty="0" err="1"/>
                            <a:t>i</a:t>
                          </a:r>
                          <a:endParaRPr lang="en-GB" sz="1800" baseline="-25000" dirty="0"/>
                        </a:p>
                      </a:txBody>
                      <a:tcPr/>
                    </a:tc>
                    <a:tc>
                      <a:txBody>
                        <a:bodyPr/>
                        <a:lstStyle/>
                        <a:p>
                          <a:r>
                            <a:rPr lang="en-GB" sz="1800" dirty="0"/>
                            <a:t>Up to 4.0 keV</a:t>
                          </a:r>
                        </a:p>
                      </a:txBody>
                      <a:tcPr/>
                    </a:tc>
                    <a:extLst>
                      <a:ext uri="{0D108BD9-81ED-4DB2-BD59-A6C34878D82A}">
                        <a16:rowId xmlns:a16="http://schemas.microsoft.com/office/drawing/2014/main" val="1737021791"/>
                      </a:ext>
                    </a:extLst>
                  </a:tr>
                  <a:tr h="370840">
                    <a:tc>
                      <a:txBody>
                        <a:bodyPr/>
                        <a:lstStyle/>
                        <a:p>
                          <a:r>
                            <a:rPr lang="en-GB" sz="1800" dirty="0"/>
                            <a:t>Pedestal top </a:t>
                          </a:r>
                          <a:r>
                            <a:rPr lang="en-GB" sz="1800" dirty="0" err="1"/>
                            <a:t>T</a:t>
                          </a:r>
                          <a:r>
                            <a:rPr lang="en-GB" sz="1800" baseline="-25000" dirty="0" err="1"/>
                            <a:t>e</a:t>
                          </a:r>
                          <a:endParaRPr lang="en-GB" sz="1800" baseline="-25000" dirty="0"/>
                        </a:p>
                      </a:txBody>
                      <a:tcPr/>
                    </a:tc>
                    <a:tc>
                      <a:txBody>
                        <a:bodyPr/>
                        <a:lstStyle/>
                        <a:p>
                          <a:r>
                            <a:rPr lang="en-GB" sz="1800" dirty="0"/>
                            <a:t>Up to 0.45 keV</a:t>
                          </a:r>
                        </a:p>
                      </a:txBody>
                      <a:tcPr/>
                    </a:tc>
                    <a:extLst>
                      <a:ext uri="{0D108BD9-81ED-4DB2-BD59-A6C34878D82A}">
                        <a16:rowId xmlns:a16="http://schemas.microsoft.com/office/drawing/2014/main" val="1259640841"/>
                      </a:ext>
                    </a:extLst>
                  </a:tr>
                  <a:tr h="370840">
                    <a:tc>
                      <a:txBody>
                        <a:bodyPr/>
                        <a:lstStyle/>
                        <a:p>
                          <a:endParaRPr lang="en-US"/>
                        </a:p>
                      </a:txBody>
                      <a:tcPr>
                        <a:blipFill>
                          <a:blip r:embed="rId2"/>
                          <a:stretch>
                            <a:fillRect l="-217" t="-408197" r="-108677" b="-422951"/>
                          </a:stretch>
                        </a:blipFill>
                      </a:tcPr>
                    </a:tc>
                    <a:tc>
                      <a:txBody>
                        <a:bodyPr/>
                        <a:lstStyle/>
                        <a:p>
                          <a:r>
                            <a:rPr lang="en-GB" sz="1800" dirty="0"/>
                            <a:t>Up to Greenwald limit</a:t>
                          </a:r>
                        </a:p>
                      </a:txBody>
                      <a:tcPr/>
                    </a:tc>
                    <a:extLst>
                      <a:ext uri="{0D108BD9-81ED-4DB2-BD59-A6C34878D82A}">
                        <a16:rowId xmlns:a16="http://schemas.microsoft.com/office/drawing/2014/main" val="678931769"/>
                      </a:ext>
                    </a:extLst>
                  </a:tr>
                  <a:tr h="370840">
                    <a:tc>
                      <a:txBody>
                        <a:bodyPr/>
                        <a:lstStyle/>
                        <a:p>
                          <a:r>
                            <a:rPr lang="en-GB" sz="1800" dirty="0"/>
                            <a:t>H</a:t>
                          </a:r>
                          <a:r>
                            <a:rPr lang="en-GB" sz="1800" baseline="-25000" dirty="0"/>
                            <a:t>98y,2</a:t>
                          </a:r>
                        </a:p>
                      </a:txBody>
                      <a:tcPr/>
                    </a:tc>
                    <a:tc>
                      <a:txBody>
                        <a:bodyPr/>
                        <a:lstStyle/>
                        <a:p>
                          <a:r>
                            <a:rPr lang="en-GB" sz="1800" dirty="0"/>
                            <a:t>Up to ~1.5 transiently</a:t>
                          </a:r>
                        </a:p>
                      </a:txBody>
                      <a:tcPr/>
                    </a:tc>
                    <a:extLst>
                      <a:ext uri="{0D108BD9-81ED-4DB2-BD59-A6C34878D82A}">
                        <a16:rowId xmlns:a16="http://schemas.microsoft.com/office/drawing/2014/main" val="1150075288"/>
                      </a:ext>
                    </a:extLst>
                  </a:tr>
                  <a:tr h="370840">
                    <a:tc>
                      <a:txBody>
                        <a:bodyPr/>
                        <a:lstStyle/>
                        <a:p>
                          <a:r>
                            <a:rPr lang="en-GB" sz="1800" dirty="0"/>
                            <a:t>Max </a:t>
                          </a:r>
                          <a:r>
                            <a:rPr lang="en-GB" sz="1800" dirty="0">
                              <a:sym typeface="Symbol" panose="05050102010706020507" pitchFamily="18" charset="2"/>
                            </a:rPr>
                            <a:t></a:t>
                          </a:r>
                          <a:r>
                            <a:rPr lang="en-GB" sz="1800" baseline="-25000" dirty="0">
                              <a:sym typeface="Symbol" panose="05050102010706020507" pitchFamily="18" charset="2"/>
                            </a:rPr>
                            <a:t>N</a:t>
                          </a:r>
                          <a:endParaRPr lang="en-GB" sz="1800" baseline="-25000" dirty="0"/>
                        </a:p>
                      </a:txBody>
                      <a:tcPr/>
                    </a:tc>
                    <a:tc>
                      <a:txBody>
                        <a:bodyPr/>
                        <a:lstStyle/>
                        <a:p>
                          <a:r>
                            <a:rPr lang="en-GB" sz="1800" dirty="0"/>
                            <a:t>4.2</a:t>
                          </a:r>
                        </a:p>
                      </a:txBody>
                      <a:tcPr/>
                    </a:tc>
                    <a:extLst>
                      <a:ext uri="{0D108BD9-81ED-4DB2-BD59-A6C34878D82A}">
                        <a16:rowId xmlns:a16="http://schemas.microsoft.com/office/drawing/2014/main" val="234708253"/>
                      </a:ext>
                    </a:extLst>
                  </a:tr>
                  <a:tr h="370840">
                    <a:tc>
                      <a:txBody>
                        <a:bodyPr/>
                        <a:lstStyle/>
                        <a:p>
                          <a:r>
                            <a:rPr lang="en-GB" sz="1800" dirty="0"/>
                            <a:t>Max </a:t>
                          </a:r>
                          <a:r>
                            <a:rPr lang="en-GB" sz="1800" dirty="0">
                              <a:sym typeface="Symbol" panose="05050102010706020507" pitchFamily="18" charset="2"/>
                            </a:rPr>
                            <a:t></a:t>
                          </a:r>
                          <a:r>
                            <a:rPr lang="en-GB" sz="1800" baseline="-25000" dirty="0">
                              <a:sym typeface="Symbol" panose="05050102010706020507" pitchFamily="18" charset="2"/>
                            </a:rPr>
                            <a:t>e</a:t>
                          </a:r>
                          <a:endParaRPr lang="en-GB" sz="1800" baseline="-25000" dirty="0"/>
                        </a:p>
                      </a:txBody>
                      <a:tcPr/>
                    </a:tc>
                    <a:tc>
                      <a:txBody>
                        <a:bodyPr/>
                        <a:lstStyle/>
                        <a:p>
                          <a:r>
                            <a:rPr lang="en-GB" sz="1800" dirty="0"/>
                            <a:t>Up to 5%</a:t>
                          </a:r>
                        </a:p>
                      </a:txBody>
                      <a:tcPr/>
                    </a:tc>
                    <a:extLst>
                      <a:ext uri="{0D108BD9-81ED-4DB2-BD59-A6C34878D82A}">
                        <a16:rowId xmlns:a16="http://schemas.microsoft.com/office/drawing/2014/main" val="924144"/>
                      </a:ext>
                    </a:extLst>
                  </a:tr>
                  <a:tr h="370840">
                    <a:tc>
                      <a:txBody>
                        <a:bodyPr/>
                        <a:lstStyle/>
                        <a:p>
                          <a:r>
                            <a:rPr lang="en-GB" sz="1800" dirty="0"/>
                            <a:t>Core toroidal velocity</a:t>
                          </a:r>
                        </a:p>
                      </a:txBody>
                      <a:tcPr/>
                    </a:tc>
                    <a:tc>
                      <a:txBody>
                        <a:bodyPr/>
                        <a:lstStyle/>
                        <a:p>
                          <a:r>
                            <a:rPr lang="en-GB" sz="1800" dirty="0"/>
                            <a:t>Up to 200 km/s</a:t>
                          </a:r>
                        </a:p>
                      </a:txBody>
                      <a:tcPr/>
                    </a:tc>
                    <a:extLst>
                      <a:ext uri="{0D108BD9-81ED-4DB2-BD59-A6C34878D82A}">
                        <a16:rowId xmlns:a16="http://schemas.microsoft.com/office/drawing/2014/main" val="2324631746"/>
                      </a:ext>
                    </a:extLst>
                  </a:tr>
                </a:tbl>
              </a:graphicData>
            </a:graphic>
          </p:graphicFrame>
        </mc:Fallback>
      </mc:AlternateContent>
      <p:sp>
        <p:nvSpPr>
          <p:cNvPr id="3" name="Title 2">
            <a:extLst>
              <a:ext uri="{FF2B5EF4-FFF2-40B4-BE49-F238E27FC236}">
                <a16:creationId xmlns:a16="http://schemas.microsoft.com/office/drawing/2014/main" id="{CDE78485-B424-B0D5-4F08-F9A43FEBF87B}"/>
              </a:ext>
            </a:extLst>
          </p:cNvPr>
          <p:cNvSpPr>
            <a:spLocks noGrp="1"/>
          </p:cNvSpPr>
          <p:nvPr>
            <p:ph type="title"/>
          </p:nvPr>
        </p:nvSpPr>
        <p:spPr/>
        <p:txBody>
          <a:bodyPr/>
          <a:lstStyle/>
          <a:p>
            <a:r>
              <a:rPr lang="en-GB" dirty="0"/>
              <a:t>Achieved Plasma Parameters</a:t>
            </a:r>
          </a:p>
        </p:txBody>
      </p:sp>
      <p:sp>
        <p:nvSpPr>
          <p:cNvPr id="5" name="Slide Number Placeholder 4">
            <a:extLst>
              <a:ext uri="{FF2B5EF4-FFF2-40B4-BE49-F238E27FC236}">
                <a16:creationId xmlns:a16="http://schemas.microsoft.com/office/drawing/2014/main" id="{4E0E5274-9552-046F-9E99-298E1522C2CA}"/>
              </a:ext>
            </a:extLst>
          </p:cNvPr>
          <p:cNvSpPr>
            <a:spLocks noGrp="1"/>
          </p:cNvSpPr>
          <p:nvPr>
            <p:ph type="sldNum" sz="quarter" idx="4"/>
          </p:nvPr>
        </p:nvSpPr>
        <p:spPr/>
        <p:txBody>
          <a:bodyPr/>
          <a:lstStyle/>
          <a:p>
            <a:fld id="{35482B25-261F-464E-BDD8-63296DE4D8A4}" type="slidenum">
              <a:rPr lang="en-US" smtClean="0"/>
              <a:pPr/>
              <a:t>3</a:t>
            </a:fld>
            <a:endParaRPr lang="en-US"/>
          </a:p>
        </p:txBody>
      </p:sp>
      <p:pic>
        <p:nvPicPr>
          <p:cNvPr id="8" name="Picture 7" descr="A blue text on a white background&#10;&#10;Description automatically generated">
            <a:extLst>
              <a:ext uri="{FF2B5EF4-FFF2-40B4-BE49-F238E27FC236}">
                <a16:creationId xmlns:a16="http://schemas.microsoft.com/office/drawing/2014/main" id="{6302C05F-C82F-04C6-64FB-0819B4EF0704}"/>
              </a:ext>
            </a:extLst>
          </p:cNvPr>
          <p:cNvPicPr>
            <a:picLocks noChangeAspect="1"/>
          </p:cNvPicPr>
          <p:nvPr/>
        </p:nvPicPr>
        <p:blipFill>
          <a:blip r:embed="rId3"/>
          <a:stretch>
            <a:fillRect/>
          </a:stretch>
        </p:blipFill>
        <p:spPr>
          <a:xfrm>
            <a:off x="10152063" y="6162277"/>
            <a:ext cx="1938337" cy="590550"/>
          </a:xfrm>
          <a:prstGeom prst="rect">
            <a:avLst/>
          </a:prstGeom>
        </p:spPr>
      </p:pic>
      <p:pic>
        <p:nvPicPr>
          <p:cNvPr id="10" name="Picture 9">
            <a:extLst>
              <a:ext uri="{FF2B5EF4-FFF2-40B4-BE49-F238E27FC236}">
                <a16:creationId xmlns:a16="http://schemas.microsoft.com/office/drawing/2014/main" id="{9B6FCF69-53B6-21B5-196B-D4712D539AE9}"/>
              </a:ext>
            </a:extLst>
          </p:cNvPr>
          <p:cNvPicPr>
            <a:picLocks noChangeAspect="1"/>
          </p:cNvPicPr>
          <p:nvPr/>
        </p:nvPicPr>
        <p:blipFill>
          <a:blip r:embed="rId4"/>
          <a:stretch>
            <a:fillRect/>
          </a:stretch>
        </p:blipFill>
        <p:spPr>
          <a:xfrm>
            <a:off x="166868" y="2130835"/>
            <a:ext cx="3016270" cy="3216733"/>
          </a:xfrm>
          <a:prstGeom prst="rect">
            <a:avLst/>
          </a:prstGeom>
        </p:spPr>
      </p:pic>
      <p:sp>
        <p:nvSpPr>
          <p:cNvPr id="2" name="Footer Placeholder 3">
            <a:extLst>
              <a:ext uri="{FF2B5EF4-FFF2-40B4-BE49-F238E27FC236}">
                <a16:creationId xmlns:a16="http://schemas.microsoft.com/office/drawing/2014/main" id="{0DF5688E-7AA4-E5E7-129E-8EA51DE31713}"/>
              </a:ext>
            </a:extLst>
          </p:cNvPr>
          <p:cNvSpPr>
            <a:spLocks noGrp="1"/>
          </p:cNvSpPr>
          <p:nvPr>
            <p:ph type="ftr" sz="quarter" idx="10"/>
          </p:nvPr>
        </p:nvSpPr>
        <p:spPr>
          <a:xfrm>
            <a:off x="876221" y="6387700"/>
            <a:ext cx="7008821" cy="365125"/>
          </a:xfrm>
        </p:spPr>
        <p:txBody>
          <a:bodyPr/>
          <a:lstStyle/>
          <a:p>
            <a:r>
              <a:rPr lang="en-US" dirty="0"/>
              <a:t>WPTE General </a:t>
            </a:r>
            <a:r>
              <a:rPr lang="en-US" dirty="0" err="1"/>
              <a:t>Programme</a:t>
            </a:r>
            <a:r>
              <a:rPr lang="en-US" dirty="0"/>
              <a:t> Meeting for 2025 Experimental Campaigns – MAST Upgrade | 18/11/24</a:t>
            </a:r>
          </a:p>
        </p:txBody>
      </p:sp>
    </p:spTree>
    <p:extLst>
      <p:ext uri="{BB962C8B-B14F-4D97-AF65-F5344CB8AC3E}">
        <p14:creationId xmlns:p14="http://schemas.microsoft.com/office/powerpoint/2010/main" val="99507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E9C8C1-9D0E-D298-3CAB-9EC2F9F32805}"/>
              </a:ext>
            </a:extLst>
          </p:cNvPr>
          <p:cNvSpPr>
            <a:spLocks noGrp="1"/>
          </p:cNvSpPr>
          <p:nvPr>
            <p:ph sz="half" idx="2"/>
          </p:nvPr>
        </p:nvSpPr>
        <p:spPr>
          <a:xfrm>
            <a:off x="166867" y="1150620"/>
            <a:ext cx="11465690" cy="5173980"/>
          </a:xfrm>
        </p:spPr>
        <p:txBody>
          <a:bodyPr>
            <a:normAutofit fontScale="92500" lnSpcReduction="10000"/>
          </a:bodyPr>
          <a:lstStyle/>
          <a:p>
            <a:r>
              <a:rPr lang="en-GB" b="1" dirty="0"/>
              <a:t>Gas</a:t>
            </a:r>
          </a:p>
          <a:p>
            <a:pPr marL="342900" indent="-342900">
              <a:buFont typeface="Arial" panose="020B0604020202020204" pitchFamily="34" charset="0"/>
              <a:buChar char="•"/>
            </a:pPr>
            <a:r>
              <a:rPr lang="en-GB" dirty="0"/>
              <a:t>D</a:t>
            </a:r>
            <a:r>
              <a:rPr lang="en-GB" baseline="-25000" dirty="0"/>
              <a:t>2</a:t>
            </a:r>
            <a:r>
              <a:rPr lang="en-GB" dirty="0"/>
              <a:t> as the main fuel gas only</a:t>
            </a:r>
          </a:p>
          <a:p>
            <a:pPr marL="342900" indent="-342900">
              <a:buFont typeface="Arial" panose="020B0604020202020204" pitchFamily="34" charset="0"/>
              <a:buChar char="•"/>
            </a:pPr>
            <a:r>
              <a:rPr lang="en-GB" dirty="0"/>
              <a:t>Seeding possible with He, Ne, CD</a:t>
            </a:r>
            <a:r>
              <a:rPr lang="en-GB" baseline="-25000" dirty="0"/>
              <a:t>4</a:t>
            </a:r>
            <a:r>
              <a:rPr lang="en-GB" dirty="0"/>
              <a:t> (no clean-up pulses required) and N</a:t>
            </a:r>
            <a:r>
              <a:rPr lang="en-GB" baseline="-25000" dirty="0"/>
              <a:t>2</a:t>
            </a:r>
            <a:r>
              <a:rPr lang="en-GB" dirty="0"/>
              <a:t> (clean-up pulses required)</a:t>
            </a:r>
          </a:p>
          <a:p>
            <a:pPr marL="342900" indent="-342900">
              <a:buFont typeface="Arial" panose="020B0604020202020204" pitchFamily="34" charset="0"/>
              <a:buChar char="•"/>
            </a:pPr>
            <a:endParaRPr lang="en-GB" dirty="0"/>
          </a:p>
          <a:p>
            <a:r>
              <a:rPr lang="en-GB" b="1" dirty="0"/>
              <a:t>I</a:t>
            </a:r>
            <a:r>
              <a:rPr lang="en-GB" b="1" baseline="-25000" dirty="0"/>
              <a:t>p </a:t>
            </a:r>
            <a:r>
              <a:rPr lang="en-GB" b="1" dirty="0"/>
              <a:t>/ B</a:t>
            </a:r>
            <a:r>
              <a:rPr lang="en-GB" b="1" baseline="-25000" dirty="0">
                <a:sym typeface="Symbol" panose="05050102010706020507" pitchFamily="18" charset="2"/>
              </a:rPr>
              <a:t></a:t>
            </a:r>
          </a:p>
          <a:p>
            <a:pPr marL="342900" indent="-342900">
              <a:buFont typeface="Arial" panose="020B0604020202020204" pitchFamily="34" charset="0"/>
              <a:buChar char="•"/>
            </a:pPr>
            <a:r>
              <a:rPr lang="en-GB" dirty="0">
                <a:sym typeface="Symbol" panose="05050102010706020507" pitchFamily="18" charset="2"/>
              </a:rPr>
              <a:t>Operation in standard mode only (I</a:t>
            </a:r>
            <a:r>
              <a:rPr lang="en-GB" baseline="-25000" dirty="0">
                <a:sym typeface="Symbol" panose="05050102010706020507" pitchFamily="18" charset="2"/>
              </a:rPr>
              <a:t>p</a:t>
            </a:r>
            <a:r>
              <a:rPr lang="en-GB" dirty="0">
                <a:sym typeface="Symbol" panose="05050102010706020507" pitchFamily="18" charset="2"/>
              </a:rPr>
              <a:t> anti-clockwise, B</a:t>
            </a:r>
            <a:r>
              <a:rPr lang="en-GB" baseline="-25000" dirty="0">
                <a:sym typeface="Symbol" panose="05050102010706020507" pitchFamily="18" charset="2"/>
              </a:rPr>
              <a:t> </a:t>
            </a:r>
            <a:r>
              <a:rPr lang="en-GB" dirty="0">
                <a:sym typeface="Symbol" panose="05050102010706020507" pitchFamily="18" charset="2"/>
              </a:rPr>
              <a:t>clockwise, viewing from above)</a:t>
            </a:r>
          </a:p>
          <a:p>
            <a:pPr marL="342900" indent="-342900">
              <a:buFont typeface="Arial" panose="020B0604020202020204" pitchFamily="34" charset="0"/>
              <a:buChar char="•"/>
            </a:pPr>
            <a:endParaRPr lang="en-GB" dirty="0">
              <a:sym typeface="Symbol" panose="05050102010706020507" pitchFamily="18" charset="2"/>
            </a:endParaRPr>
          </a:p>
          <a:p>
            <a:r>
              <a:rPr lang="en-GB" b="1" dirty="0">
                <a:sym typeface="Symbol" panose="05050102010706020507" pitchFamily="18" charset="2"/>
              </a:rPr>
              <a:t>RMP &amp; EFCCs</a:t>
            </a:r>
          </a:p>
          <a:p>
            <a:pPr marL="342900" indent="-342900">
              <a:buFont typeface="Arial" panose="020B0604020202020204" pitchFamily="34" charset="0"/>
              <a:buChar char="•"/>
            </a:pPr>
            <a:r>
              <a:rPr lang="en-GB" dirty="0">
                <a:sym typeface="Symbol" panose="05050102010706020507" pitchFamily="18" charset="2"/>
              </a:rPr>
              <a:t>In-vessel (RMP) and ex-vessel (EFCC) coils available to produce non-axisymmetric fields for ELM control and/or error field correction.  Requests for specific coil configurations need to be made at least 1 week in advance.</a:t>
            </a:r>
          </a:p>
          <a:p>
            <a:pPr marL="800089" lvl="1" indent="-342900">
              <a:buFont typeface="Arial" panose="020B0604020202020204" pitchFamily="34" charset="0"/>
              <a:buChar char="•"/>
            </a:pPr>
            <a:r>
              <a:rPr lang="en-GB" dirty="0">
                <a:sym typeface="Symbol" panose="05050102010706020507" pitchFamily="18" charset="2"/>
              </a:rPr>
              <a:t>RMP coils – 8 in lower row (up to n=4), 4 in upper row (up to n=2)</a:t>
            </a:r>
          </a:p>
          <a:p>
            <a:pPr marL="800089" lvl="1" indent="-342900">
              <a:buFont typeface="Arial" panose="020B0604020202020204" pitchFamily="34" charset="0"/>
              <a:buChar char="•"/>
            </a:pPr>
            <a:r>
              <a:rPr lang="en-GB" dirty="0">
                <a:sym typeface="Symbol" panose="05050102010706020507" pitchFamily="18" charset="2"/>
              </a:rPr>
              <a:t>EFCC coils – 2 pairs of ex-vessel coils</a:t>
            </a:r>
            <a:endParaRPr lang="en-GB" dirty="0"/>
          </a:p>
        </p:txBody>
      </p:sp>
      <p:sp>
        <p:nvSpPr>
          <p:cNvPr id="3" name="Title 2">
            <a:extLst>
              <a:ext uri="{FF2B5EF4-FFF2-40B4-BE49-F238E27FC236}">
                <a16:creationId xmlns:a16="http://schemas.microsoft.com/office/drawing/2014/main" id="{4DE908EF-A99D-24AE-9C3B-526A1BE1C4C7}"/>
              </a:ext>
            </a:extLst>
          </p:cNvPr>
          <p:cNvSpPr>
            <a:spLocks noGrp="1"/>
          </p:cNvSpPr>
          <p:nvPr>
            <p:ph type="title"/>
          </p:nvPr>
        </p:nvSpPr>
        <p:spPr>
          <a:xfrm>
            <a:off x="166868" y="205430"/>
            <a:ext cx="10018853" cy="882088"/>
          </a:xfrm>
        </p:spPr>
        <p:txBody>
          <a:bodyPr/>
          <a:lstStyle/>
          <a:p>
            <a:r>
              <a:rPr lang="en-GB" dirty="0"/>
              <a:t>Machine Capabilities</a:t>
            </a:r>
          </a:p>
        </p:txBody>
      </p:sp>
      <p:sp>
        <p:nvSpPr>
          <p:cNvPr id="5" name="Slide Number Placeholder 4">
            <a:extLst>
              <a:ext uri="{FF2B5EF4-FFF2-40B4-BE49-F238E27FC236}">
                <a16:creationId xmlns:a16="http://schemas.microsoft.com/office/drawing/2014/main" id="{03076553-C018-79A2-E561-33DBF226E3D2}"/>
              </a:ext>
            </a:extLst>
          </p:cNvPr>
          <p:cNvSpPr>
            <a:spLocks noGrp="1"/>
          </p:cNvSpPr>
          <p:nvPr>
            <p:ph type="sldNum" sz="quarter" idx="4"/>
          </p:nvPr>
        </p:nvSpPr>
        <p:spPr/>
        <p:txBody>
          <a:bodyPr/>
          <a:lstStyle/>
          <a:p>
            <a:fld id="{35482B25-261F-464E-BDD8-63296DE4D8A4}" type="slidenum">
              <a:rPr lang="en-US" smtClean="0"/>
              <a:pPr/>
              <a:t>4</a:t>
            </a:fld>
            <a:endParaRPr lang="en-US"/>
          </a:p>
        </p:txBody>
      </p:sp>
      <p:pic>
        <p:nvPicPr>
          <p:cNvPr id="7" name="Picture 6" descr="A blue text on a white background&#10;&#10;Description automatically generated">
            <a:extLst>
              <a:ext uri="{FF2B5EF4-FFF2-40B4-BE49-F238E27FC236}">
                <a16:creationId xmlns:a16="http://schemas.microsoft.com/office/drawing/2014/main" id="{69EC3F92-8F15-1FCE-E907-06913643E30B}"/>
              </a:ext>
            </a:extLst>
          </p:cNvPr>
          <p:cNvPicPr>
            <a:picLocks noChangeAspect="1"/>
          </p:cNvPicPr>
          <p:nvPr/>
        </p:nvPicPr>
        <p:blipFill>
          <a:blip r:embed="rId2"/>
          <a:stretch>
            <a:fillRect/>
          </a:stretch>
        </p:blipFill>
        <p:spPr>
          <a:xfrm>
            <a:off x="10152063" y="6162277"/>
            <a:ext cx="1938337" cy="590550"/>
          </a:xfrm>
          <a:prstGeom prst="rect">
            <a:avLst/>
          </a:prstGeom>
        </p:spPr>
      </p:pic>
      <p:sp>
        <p:nvSpPr>
          <p:cNvPr id="4" name="Footer Placeholder 3">
            <a:extLst>
              <a:ext uri="{FF2B5EF4-FFF2-40B4-BE49-F238E27FC236}">
                <a16:creationId xmlns:a16="http://schemas.microsoft.com/office/drawing/2014/main" id="{5D16C0E4-78BC-39E8-91CC-07EBA1C55D70}"/>
              </a:ext>
            </a:extLst>
          </p:cNvPr>
          <p:cNvSpPr>
            <a:spLocks noGrp="1"/>
          </p:cNvSpPr>
          <p:nvPr>
            <p:ph type="ftr" sz="quarter" idx="10"/>
          </p:nvPr>
        </p:nvSpPr>
        <p:spPr>
          <a:xfrm>
            <a:off x="876221" y="6387700"/>
            <a:ext cx="7008821" cy="365125"/>
          </a:xfrm>
        </p:spPr>
        <p:txBody>
          <a:bodyPr/>
          <a:lstStyle/>
          <a:p>
            <a:r>
              <a:rPr lang="en-US" dirty="0"/>
              <a:t>WPTE General </a:t>
            </a:r>
            <a:r>
              <a:rPr lang="en-US" dirty="0" err="1"/>
              <a:t>Programme</a:t>
            </a:r>
            <a:r>
              <a:rPr lang="en-US" dirty="0"/>
              <a:t> Meeting for 2025 Experimental Campaigns – MAST Upgrade | 18/11/24</a:t>
            </a:r>
          </a:p>
        </p:txBody>
      </p:sp>
    </p:spTree>
    <p:extLst>
      <p:ext uri="{BB962C8B-B14F-4D97-AF65-F5344CB8AC3E}">
        <p14:creationId xmlns:p14="http://schemas.microsoft.com/office/powerpoint/2010/main" val="20471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5EFA96-70F1-735E-E91B-6790B3EABA84}"/>
              </a:ext>
            </a:extLst>
          </p:cNvPr>
          <p:cNvSpPr>
            <a:spLocks noGrp="1"/>
          </p:cNvSpPr>
          <p:nvPr>
            <p:ph sz="half" idx="2"/>
          </p:nvPr>
        </p:nvSpPr>
        <p:spPr>
          <a:xfrm>
            <a:off x="101600" y="1183010"/>
            <a:ext cx="11465690" cy="1238746"/>
          </a:xfrm>
        </p:spPr>
        <p:txBody>
          <a:bodyPr/>
          <a:lstStyle/>
          <a:p>
            <a:pPr marL="342900" indent="-342900">
              <a:buFont typeface="Arial" panose="020B0604020202020204" pitchFamily="34" charset="0"/>
              <a:buChar char="•"/>
            </a:pPr>
            <a:r>
              <a:rPr lang="en-GB" dirty="0"/>
              <a:t>The lower divertor cryopump will be active as standard</a:t>
            </a:r>
          </a:p>
          <a:p>
            <a:pPr marL="800089" lvl="1" indent="-342900">
              <a:buFont typeface="Arial" panose="020B0604020202020204" pitchFamily="34" charset="0"/>
              <a:buChar char="•"/>
            </a:pPr>
            <a:r>
              <a:rPr lang="en-GB" dirty="0"/>
              <a:t>Max pumping speed 50 m</a:t>
            </a:r>
            <a:r>
              <a:rPr lang="en-GB" baseline="30000" dirty="0"/>
              <a:t>3</a:t>
            </a:r>
            <a:r>
              <a:rPr lang="en-GB" dirty="0"/>
              <a:t>/s per divertor, ~10x increase over existing pumps and comparable to estimated wall pumping early in MAST-U pulses</a:t>
            </a:r>
          </a:p>
          <a:p>
            <a:pPr marL="800089" lvl="1" indent="-342900">
              <a:buFont typeface="Arial" panose="020B0604020202020204" pitchFamily="34" charset="0"/>
              <a:buChar char="•"/>
            </a:pPr>
            <a:endParaRPr lang="en-GB" dirty="0"/>
          </a:p>
          <a:p>
            <a:pPr marL="800089" lvl="1" indent="-342900">
              <a:buFont typeface="Arial" panose="020B0604020202020204" pitchFamily="34" charset="0"/>
              <a:buChar char="•"/>
            </a:pPr>
            <a:endParaRPr lang="en-GB" dirty="0"/>
          </a:p>
          <a:p>
            <a:pPr marL="800089" lvl="1" indent="-342900">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11AD2DA0-0B41-AE17-A945-8653278BB31E}"/>
              </a:ext>
            </a:extLst>
          </p:cNvPr>
          <p:cNvSpPr>
            <a:spLocks noGrp="1"/>
          </p:cNvSpPr>
          <p:nvPr>
            <p:ph type="title"/>
          </p:nvPr>
        </p:nvSpPr>
        <p:spPr/>
        <p:txBody>
          <a:bodyPr/>
          <a:lstStyle/>
          <a:p>
            <a:r>
              <a:rPr lang="en-GB" dirty="0"/>
              <a:t>New Capabilities in 2025</a:t>
            </a:r>
          </a:p>
        </p:txBody>
      </p:sp>
      <p:sp>
        <p:nvSpPr>
          <p:cNvPr id="5" name="Slide Number Placeholder 4">
            <a:extLst>
              <a:ext uri="{FF2B5EF4-FFF2-40B4-BE49-F238E27FC236}">
                <a16:creationId xmlns:a16="http://schemas.microsoft.com/office/drawing/2014/main" id="{6EF94F4A-9309-B31F-A50D-BAF7CA9FAD3C}"/>
              </a:ext>
            </a:extLst>
          </p:cNvPr>
          <p:cNvSpPr>
            <a:spLocks noGrp="1"/>
          </p:cNvSpPr>
          <p:nvPr>
            <p:ph type="sldNum" sz="quarter" idx="4"/>
          </p:nvPr>
        </p:nvSpPr>
        <p:spPr/>
        <p:txBody>
          <a:bodyPr/>
          <a:lstStyle/>
          <a:p>
            <a:fld id="{35482B25-261F-464E-BDD8-63296DE4D8A4}" type="slidenum">
              <a:rPr lang="en-US" smtClean="0"/>
              <a:pPr/>
              <a:t>5</a:t>
            </a:fld>
            <a:endParaRPr lang="en-US"/>
          </a:p>
        </p:txBody>
      </p:sp>
      <p:pic>
        <p:nvPicPr>
          <p:cNvPr id="7" name="Picture 6" descr="A blue text on a white background&#10;&#10;Description automatically generated">
            <a:extLst>
              <a:ext uri="{FF2B5EF4-FFF2-40B4-BE49-F238E27FC236}">
                <a16:creationId xmlns:a16="http://schemas.microsoft.com/office/drawing/2014/main" id="{57A8ABC7-11F0-A781-D3C7-020C9BF222F5}"/>
              </a:ext>
            </a:extLst>
          </p:cNvPr>
          <p:cNvPicPr>
            <a:picLocks noChangeAspect="1"/>
          </p:cNvPicPr>
          <p:nvPr/>
        </p:nvPicPr>
        <p:blipFill>
          <a:blip r:embed="rId2"/>
          <a:stretch>
            <a:fillRect/>
          </a:stretch>
        </p:blipFill>
        <p:spPr>
          <a:xfrm>
            <a:off x="10152063" y="6162277"/>
            <a:ext cx="1938337" cy="590550"/>
          </a:xfrm>
          <a:prstGeom prst="rect">
            <a:avLst/>
          </a:prstGeom>
        </p:spPr>
      </p:pic>
      <p:sp>
        <p:nvSpPr>
          <p:cNvPr id="4" name="Footer Placeholder 3">
            <a:extLst>
              <a:ext uri="{FF2B5EF4-FFF2-40B4-BE49-F238E27FC236}">
                <a16:creationId xmlns:a16="http://schemas.microsoft.com/office/drawing/2014/main" id="{AF3CAC2C-7376-319D-DAEA-30CC76F6F033}"/>
              </a:ext>
            </a:extLst>
          </p:cNvPr>
          <p:cNvSpPr>
            <a:spLocks noGrp="1"/>
          </p:cNvSpPr>
          <p:nvPr>
            <p:ph type="ftr" sz="quarter" idx="10"/>
          </p:nvPr>
        </p:nvSpPr>
        <p:spPr>
          <a:xfrm>
            <a:off x="876221" y="6387700"/>
            <a:ext cx="7008821" cy="365125"/>
          </a:xfrm>
        </p:spPr>
        <p:txBody>
          <a:bodyPr/>
          <a:lstStyle/>
          <a:p>
            <a:r>
              <a:rPr lang="en-US" dirty="0"/>
              <a:t>WPTE General </a:t>
            </a:r>
            <a:r>
              <a:rPr lang="en-US" dirty="0" err="1"/>
              <a:t>Programme</a:t>
            </a:r>
            <a:r>
              <a:rPr lang="en-US" dirty="0"/>
              <a:t> Meeting for 2025 Experimental Campaigns – MAST Upgrade | 18/11/24</a:t>
            </a:r>
          </a:p>
        </p:txBody>
      </p:sp>
      <p:pic>
        <p:nvPicPr>
          <p:cNvPr id="8" name="Graphic 7">
            <a:extLst>
              <a:ext uri="{FF2B5EF4-FFF2-40B4-BE49-F238E27FC236}">
                <a16:creationId xmlns:a16="http://schemas.microsoft.com/office/drawing/2014/main" id="{5EB06B19-C532-F010-49C3-B0A71450BD9D}"/>
              </a:ext>
            </a:extLst>
          </p:cNvPr>
          <p:cNvPicPr>
            <a:picLocks noChangeAspect="1"/>
          </p:cNvPicPr>
          <p:nvPr/>
        </p:nvPicPr>
        <p:blipFill>
          <a:blip r:embed="rId3">
            <a:extLst>
              <a:ext uri="{96DAC541-7B7A-43D3-8B79-37D633B846F1}">
                <asvg:svgBlip xmlns:asvg="http://schemas.microsoft.com/office/drawing/2016/SVG/main" r:embed="rId4"/>
              </a:ext>
            </a:extLst>
          </a:blip>
          <a:srcRect l="2346" t="10520" r="6293"/>
          <a:stretch/>
        </p:blipFill>
        <p:spPr>
          <a:xfrm>
            <a:off x="0" y="2358056"/>
            <a:ext cx="5343126" cy="3929088"/>
          </a:xfrm>
          <a:prstGeom prst="rect">
            <a:avLst/>
          </a:prstGeom>
        </p:spPr>
      </p:pic>
      <p:pic>
        <p:nvPicPr>
          <p:cNvPr id="9" name="Graphic 8">
            <a:extLst>
              <a:ext uri="{FF2B5EF4-FFF2-40B4-BE49-F238E27FC236}">
                <a16:creationId xmlns:a16="http://schemas.microsoft.com/office/drawing/2014/main" id="{7BEBDD70-CF42-F331-4D4D-6E17C389B4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8365" y="2358056"/>
            <a:ext cx="3359888" cy="3359888"/>
          </a:xfrm>
          <a:prstGeom prst="rect">
            <a:avLst/>
          </a:prstGeom>
        </p:spPr>
      </p:pic>
      <p:sp>
        <p:nvSpPr>
          <p:cNvPr id="10" name="Rectangle 9">
            <a:extLst>
              <a:ext uri="{FF2B5EF4-FFF2-40B4-BE49-F238E27FC236}">
                <a16:creationId xmlns:a16="http://schemas.microsoft.com/office/drawing/2014/main" id="{23F735D6-1B2C-6426-2F84-61D1C4FFDFCD}"/>
              </a:ext>
            </a:extLst>
          </p:cNvPr>
          <p:cNvSpPr/>
          <p:nvPr/>
        </p:nvSpPr>
        <p:spPr>
          <a:xfrm>
            <a:off x="3185069" y="2421756"/>
            <a:ext cx="1286540" cy="3359888"/>
          </a:xfrm>
          <a:prstGeom prst="rect">
            <a:avLst/>
          </a:prstGeom>
          <a:solidFill>
            <a:srgbClr val="D9D9D9">
              <a:alpha val="30000"/>
            </a:srgb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0FC08DB5-CB4D-84A5-8646-D95449B8BE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0873" y="2358056"/>
            <a:ext cx="3359888" cy="3359888"/>
          </a:xfrm>
          <a:prstGeom prst="rect">
            <a:avLst/>
          </a:prstGeom>
        </p:spPr>
      </p:pic>
      <p:sp>
        <p:nvSpPr>
          <p:cNvPr id="12" name="TextBox 11">
            <a:extLst>
              <a:ext uri="{FF2B5EF4-FFF2-40B4-BE49-F238E27FC236}">
                <a16:creationId xmlns:a16="http://schemas.microsoft.com/office/drawing/2014/main" id="{9AD04DC4-5B21-5D1F-8409-35E95C5C81A2}"/>
              </a:ext>
            </a:extLst>
          </p:cNvPr>
          <p:cNvSpPr txBox="1"/>
          <p:nvPr/>
        </p:nvSpPr>
        <p:spPr>
          <a:xfrm>
            <a:off x="6165006" y="2377173"/>
            <a:ext cx="1646605" cy="369332"/>
          </a:xfrm>
          <a:prstGeom prst="rect">
            <a:avLst/>
          </a:prstGeom>
          <a:noFill/>
        </p:spPr>
        <p:txBody>
          <a:bodyPr wrap="none" rtlCol="0">
            <a:spAutoFit/>
          </a:bodyPr>
          <a:lstStyle/>
          <a:p>
            <a:r>
              <a:rPr lang="en-GB" dirty="0">
                <a:solidFill>
                  <a:schemeClr val="tx2"/>
                </a:solidFill>
              </a:rPr>
              <a:t>Lower divertor</a:t>
            </a:r>
          </a:p>
        </p:txBody>
      </p:sp>
      <p:sp>
        <p:nvSpPr>
          <p:cNvPr id="13" name="TextBox 12">
            <a:extLst>
              <a:ext uri="{FF2B5EF4-FFF2-40B4-BE49-F238E27FC236}">
                <a16:creationId xmlns:a16="http://schemas.microsoft.com/office/drawing/2014/main" id="{901EBE38-9F82-8213-BC92-7B0FE5308284}"/>
              </a:ext>
            </a:extLst>
          </p:cNvPr>
          <p:cNvSpPr txBox="1"/>
          <p:nvPr/>
        </p:nvSpPr>
        <p:spPr>
          <a:xfrm>
            <a:off x="9505009" y="2377173"/>
            <a:ext cx="1646605" cy="369332"/>
          </a:xfrm>
          <a:prstGeom prst="rect">
            <a:avLst/>
          </a:prstGeom>
          <a:noFill/>
        </p:spPr>
        <p:txBody>
          <a:bodyPr wrap="none" rtlCol="0">
            <a:spAutoFit/>
          </a:bodyPr>
          <a:lstStyle/>
          <a:p>
            <a:r>
              <a:rPr lang="en-GB" dirty="0">
                <a:solidFill>
                  <a:schemeClr val="tx2"/>
                </a:solidFill>
              </a:rPr>
              <a:t>Upper divertor</a:t>
            </a:r>
          </a:p>
        </p:txBody>
      </p:sp>
    </p:spTree>
    <p:extLst>
      <p:ext uri="{BB962C8B-B14F-4D97-AF65-F5344CB8AC3E}">
        <p14:creationId xmlns:p14="http://schemas.microsoft.com/office/powerpoint/2010/main" val="325527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00C9B-2276-0DDA-7300-2F178EF52061}"/>
              </a:ext>
            </a:extLst>
          </p:cNvPr>
          <p:cNvSpPr>
            <a:spLocks noGrp="1"/>
          </p:cNvSpPr>
          <p:nvPr>
            <p:ph sz="half" idx="2"/>
          </p:nvPr>
        </p:nvSpPr>
        <p:spPr>
          <a:xfrm>
            <a:off x="166867" y="982980"/>
            <a:ext cx="8807451" cy="5552902"/>
          </a:xfrm>
        </p:spPr>
        <p:txBody>
          <a:bodyPr>
            <a:normAutofit fontScale="92500"/>
          </a:bodyPr>
          <a:lstStyle/>
          <a:p>
            <a:r>
              <a:rPr lang="en-GB" b="1" dirty="0"/>
              <a:t>Standard Plasma Scenarios</a:t>
            </a:r>
          </a:p>
          <a:p>
            <a:pPr marL="342900" indent="-342900">
              <a:buFont typeface="Arial" panose="020B0604020202020204" pitchFamily="34" charset="0"/>
              <a:buChar char="•"/>
            </a:pPr>
            <a:r>
              <a:rPr lang="en-GB" dirty="0"/>
              <a:t>L-mode and H-mode scenarios with I</a:t>
            </a:r>
            <a:r>
              <a:rPr lang="en-GB" baseline="-25000" dirty="0"/>
              <a:t>p</a:t>
            </a:r>
            <a:r>
              <a:rPr lang="en-GB" dirty="0"/>
              <a:t> = 450 kA, 600 kA, 750 kA and conventional or Super-X divertor configurations will be available</a:t>
            </a:r>
          </a:p>
          <a:p>
            <a:pPr marL="342900" indent="-342900">
              <a:buFont typeface="Arial" panose="020B0604020202020204" pitchFamily="34" charset="0"/>
              <a:buChar char="•"/>
            </a:pPr>
            <a:r>
              <a:rPr lang="en-GB" dirty="0"/>
              <a:t>H-mode 1 MA scenario conventional divertor scenario available</a:t>
            </a:r>
          </a:p>
          <a:p>
            <a:endParaRPr lang="en-GB" dirty="0"/>
          </a:p>
          <a:p>
            <a:r>
              <a:rPr lang="en-GB" b="1" dirty="0"/>
              <a:t>Non-standard scenarios being developed in internal campaign</a:t>
            </a:r>
          </a:p>
          <a:p>
            <a:pPr marL="342900" indent="-342900">
              <a:buFont typeface="Arial" panose="020B0604020202020204" pitchFamily="34" charset="0"/>
              <a:buChar char="•"/>
            </a:pPr>
            <a:r>
              <a:rPr lang="en-GB" dirty="0"/>
              <a:t>Negative triangularity</a:t>
            </a:r>
          </a:p>
          <a:p>
            <a:pPr marL="342900" indent="-342900">
              <a:buFont typeface="Arial" panose="020B0604020202020204" pitchFamily="34" charset="0"/>
              <a:buChar char="•"/>
            </a:pPr>
            <a:r>
              <a:rPr lang="en-GB" dirty="0"/>
              <a:t>High elongation (</a:t>
            </a:r>
            <a:r>
              <a:rPr lang="en-GB" dirty="0">
                <a:sym typeface="Symbol" panose="05050102010706020507" pitchFamily="18" charset="2"/>
              </a:rPr>
              <a:t>~2.5) high-performance H-mode (Ip = 750kA)</a:t>
            </a:r>
          </a:p>
          <a:p>
            <a:pPr marL="342900" indent="-342900">
              <a:buFont typeface="Arial" panose="020B0604020202020204" pitchFamily="34" charset="0"/>
              <a:buChar char="•"/>
            </a:pPr>
            <a:r>
              <a:rPr lang="en-GB" dirty="0">
                <a:sym typeface="Symbol" panose="05050102010706020507" pitchFamily="18" charset="2"/>
              </a:rPr>
              <a:t>Open divertor configuration</a:t>
            </a:r>
          </a:p>
          <a:p>
            <a:pPr marL="342900" indent="-342900">
              <a:buFont typeface="Arial" panose="020B0604020202020204" pitchFamily="34" charset="0"/>
              <a:buChar char="•"/>
            </a:pPr>
            <a:r>
              <a:rPr lang="en-GB" dirty="0"/>
              <a:t>X-point target divertor</a:t>
            </a:r>
            <a:endParaRPr lang="en-GB" dirty="0">
              <a:sym typeface="Symbol" panose="05050102010706020507" pitchFamily="18" charset="2"/>
            </a:endParaRPr>
          </a:p>
          <a:p>
            <a:pPr marL="342900" indent="-342900">
              <a:buFont typeface="Arial" panose="020B0604020202020204" pitchFamily="34" charset="0"/>
              <a:buChar char="•"/>
            </a:pPr>
            <a:r>
              <a:rPr lang="en-GB" dirty="0"/>
              <a:t>Snowflake divertor configuration (Ip = 600kA)</a:t>
            </a:r>
          </a:p>
        </p:txBody>
      </p:sp>
      <p:sp>
        <p:nvSpPr>
          <p:cNvPr id="3" name="Title 2">
            <a:extLst>
              <a:ext uri="{FF2B5EF4-FFF2-40B4-BE49-F238E27FC236}">
                <a16:creationId xmlns:a16="http://schemas.microsoft.com/office/drawing/2014/main" id="{E350897E-5630-6699-8C76-C10C1C73A912}"/>
              </a:ext>
            </a:extLst>
          </p:cNvPr>
          <p:cNvSpPr>
            <a:spLocks noGrp="1"/>
          </p:cNvSpPr>
          <p:nvPr>
            <p:ph type="title"/>
          </p:nvPr>
        </p:nvSpPr>
        <p:spPr>
          <a:xfrm>
            <a:off x="166868" y="205430"/>
            <a:ext cx="10018853" cy="777550"/>
          </a:xfrm>
        </p:spPr>
        <p:txBody>
          <a:bodyPr/>
          <a:lstStyle/>
          <a:p>
            <a:r>
              <a:rPr lang="en-GB" dirty="0"/>
              <a:t>Plasma Scenarios</a:t>
            </a:r>
          </a:p>
        </p:txBody>
      </p:sp>
      <p:sp>
        <p:nvSpPr>
          <p:cNvPr id="5" name="Slide Number Placeholder 4">
            <a:extLst>
              <a:ext uri="{FF2B5EF4-FFF2-40B4-BE49-F238E27FC236}">
                <a16:creationId xmlns:a16="http://schemas.microsoft.com/office/drawing/2014/main" id="{CA4F1499-676A-04AE-4F9C-5145F8B63D33}"/>
              </a:ext>
            </a:extLst>
          </p:cNvPr>
          <p:cNvSpPr>
            <a:spLocks noGrp="1"/>
          </p:cNvSpPr>
          <p:nvPr>
            <p:ph type="sldNum" sz="quarter" idx="4"/>
          </p:nvPr>
        </p:nvSpPr>
        <p:spPr/>
        <p:txBody>
          <a:bodyPr/>
          <a:lstStyle/>
          <a:p>
            <a:fld id="{35482B25-261F-464E-BDD8-63296DE4D8A4}" type="slidenum">
              <a:rPr lang="en-US" smtClean="0"/>
              <a:pPr/>
              <a:t>6</a:t>
            </a:fld>
            <a:endParaRPr lang="en-US"/>
          </a:p>
        </p:txBody>
      </p:sp>
      <p:pic>
        <p:nvPicPr>
          <p:cNvPr id="7" name="Picture 6" descr="A blue text on a white background&#10;&#10;Description automatically generated">
            <a:extLst>
              <a:ext uri="{FF2B5EF4-FFF2-40B4-BE49-F238E27FC236}">
                <a16:creationId xmlns:a16="http://schemas.microsoft.com/office/drawing/2014/main" id="{DCB3EB7C-4D93-1D1C-5EA1-F4B428AB82C6}"/>
              </a:ext>
            </a:extLst>
          </p:cNvPr>
          <p:cNvPicPr>
            <a:picLocks noChangeAspect="1"/>
          </p:cNvPicPr>
          <p:nvPr/>
        </p:nvPicPr>
        <p:blipFill>
          <a:blip r:embed="rId2"/>
          <a:stretch>
            <a:fillRect/>
          </a:stretch>
        </p:blipFill>
        <p:spPr>
          <a:xfrm>
            <a:off x="10152063" y="6162277"/>
            <a:ext cx="1938337" cy="590550"/>
          </a:xfrm>
          <a:prstGeom prst="rect">
            <a:avLst/>
          </a:prstGeom>
        </p:spPr>
      </p:pic>
      <p:sp>
        <p:nvSpPr>
          <p:cNvPr id="4" name="Footer Placeholder 3">
            <a:extLst>
              <a:ext uri="{FF2B5EF4-FFF2-40B4-BE49-F238E27FC236}">
                <a16:creationId xmlns:a16="http://schemas.microsoft.com/office/drawing/2014/main" id="{3256AEC5-7AD7-CE4D-AFD7-51A8E754129B}"/>
              </a:ext>
            </a:extLst>
          </p:cNvPr>
          <p:cNvSpPr>
            <a:spLocks noGrp="1"/>
          </p:cNvSpPr>
          <p:nvPr>
            <p:ph type="ftr" sz="quarter" idx="10"/>
          </p:nvPr>
        </p:nvSpPr>
        <p:spPr>
          <a:xfrm>
            <a:off x="876221" y="6387700"/>
            <a:ext cx="7008821" cy="365125"/>
          </a:xfrm>
        </p:spPr>
        <p:txBody>
          <a:bodyPr/>
          <a:lstStyle/>
          <a:p>
            <a:r>
              <a:rPr lang="en-US" dirty="0"/>
              <a:t>WPTE General </a:t>
            </a:r>
            <a:r>
              <a:rPr lang="en-US" dirty="0" err="1"/>
              <a:t>Programme</a:t>
            </a:r>
            <a:r>
              <a:rPr lang="en-US" dirty="0"/>
              <a:t> Meeting for 2025 Experimental Campaigns – MAST Upgrade | 18/11/24</a:t>
            </a:r>
          </a:p>
        </p:txBody>
      </p:sp>
      <p:pic>
        <p:nvPicPr>
          <p:cNvPr id="8" name="Picture 7">
            <a:extLst>
              <a:ext uri="{FF2B5EF4-FFF2-40B4-BE49-F238E27FC236}">
                <a16:creationId xmlns:a16="http://schemas.microsoft.com/office/drawing/2014/main" id="{642BEEF2-48A3-4A81-924C-A621AF4955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892792" y="1405897"/>
            <a:ext cx="3197608" cy="4046205"/>
          </a:xfrm>
          <a:prstGeom prst="rect">
            <a:avLst/>
          </a:prstGeom>
        </p:spPr>
      </p:pic>
      <p:sp>
        <p:nvSpPr>
          <p:cNvPr id="9" name="TextBox 8">
            <a:extLst>
              <a:ext uri="{FF2B5EF4-FFF2-40B4-BE49-F238E27FC236}">
                <a16:creationId xmlns:a16="http://schemas.microsoft.com/office/drawing/2014/main" id="{1139DD9C-E09B-5C32-B579-D065548B398F}"/>
              </a:ext>
            </a:extLst>
          </p:cNvPr>
          <p:cNvSpPr txBox="1"/>
          <p:nvPr/>
        </p:nvSpPr>
        <p:spPr>
          <a:xfrm>
            <a:off x="9338562" y="5470772"/>
            <a:ext cx="2751838" cy="523220"/>
          </a:xfrm>
          <a:prstGeom prst="rect">
            <a:avLst/>
          </a:prstGeom>
          <a:noFill/>
        </p:spPr>
        <p:txBody>
          <a:bodyPr wrap="square" rtlCol="0">
            <a:spAutoFit/>
          </a:bodyPr>
          <a:lstStyle/>
          <a:p>
            <a:r>
              <a:rPr lang="en-GB" sz="1400" dirty="0"/>
              <a:t>From </a:t>
            </a:r>
            <a:r>
              <a:rPr lang="it-IT" sz="1400" dirty="0"/>
              <a:t>A.O. Nelson et al 2024 Nucl. Fusion 64 124004</a:t>
            </a:r>
          </a:p>
        </p:txBody>
      </p:sp>
    </p:spTree>
    <p:extLst>
      <p:ext uri="{BB962C8B-B14F-4D97-AF65-F5344CB8AC3E}">
        <p14:creationId xmlns:p14="http://schemas.microsoft.com/office/powerpoint/2010/main" val="340602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215E31-3A64-5FEB-4B04-7510457A746B}"/>
              </a:ext>
            </a:extLst>
          </p:cNvPr>
          <p:cNvSpPr>
            <a:spLocks noGrp="1"/>
          </p:cNvSpPr>
          <p:nvPr>
            <p:ph sz="half" idx="2"/>
          </p:nvPr>
        </p:nvSpPr>
        <p:spPr>
          <a:xfrm>
            <a:off x="166867" y="1530994"/>
            <a:ext cx="11465690" cy="4856706"/>
          </a:xfrm>
        </p:spPr>
        <p:txBody>
          <a:bodyPr>
            <a:normAutofit/>
          </a:bodyPr>
          <a:lstStyle/>
          <a:p>
            <a:r>
              <a:rPr lang="en-GB" dirty="0"/>
              <a:t>Information on the available diagnostics can be found here:</a:t>
            </a:r>
          </a:p>
          <a:p>
            <a:pPr marL="342900" indent="-342900">
              <a:buFont typeface="Arial" panose="020B0604020202020204" pitchFamily="34" charset="0"/>
              <a:buChar char="•"/>
            </a:pPr>
            <a:r>
              <a:rPr lang="en-GB" dirty="0"/>
              <a:t>WPTE wiki page (</a:t>
            </a:r>
            <a:r>
              <a:rPr lang="en-GB" dirty="0">
                <a:hlinkClick r:id="rId2"/>
              </a:rPr>
              <a:t>https://wiki.euro-fusion.org/wiki/WPTE_MAST-U</a:t>
            </a:r>
            <a:r>
              <a:rPr lang="en-GB" dirty="0"/>
              <a:t>)</a:t>
            </a:r>
          </a:p>
          <a:p>
            <a:pPr marL="342900" indent="-342900">
              <a:buFont typeface="Arial" panose="020B0604020202020204" pitchFamily="34" charset="0"/>
              <a:buChar char="•"/>
            </a:pPr>
            <a:r>
              <a:rPr lang="en-GB" dirty="0"/>
              <a:t>MAST-U diagnostics handbook (</a:t>
            </a:r>
            <a:r>
              <a:rPr lang="en-GB" dirty="0">
                <a:hlinkClick r:id="rId3"/>
              </a:rPr>
              <a:t>https://intranet.ccfe.ac.uk/mastu-handbook</a:t>
            </a:r>
            <a:r>
              <a:rPr lang="en-GB" dirty="0"/>
              <a:t>, needs VPN connection to UKAEA network )</a:t>
            </a:r>
          </a:p>
          <a:p>
            <a:endParaRPr lang="en-GB" dirty="0"/>
          </a:p>
          <a:p>
            <a:r>
              <a:rPr lang="en-GB"/>
              <a:t>New systems</a:t>
            </a:r>
            <a:endParaRPr lang="en-GB" dirty="0"/>
          </a:p>
          <a:p>
            <a:pPr marL="342900" indent="-342900">
              <a:buFont typeface="Arial" panose="020B0604020202020204" pitchFamily="34" charset="0"/>
              <a:buChar char="•"/>
            </a:pPr>
            <a:r>
              <a:rPr lang="en-GB" dirty="0"/>
              <a:t>Upper X-point fast imaging from LLNL</a:t>
            </a:r>
          </a:p>
          <a:p>
            <a:pPr marL="342900" indent="-342900">
              <a:buFont typeface="Arial" panose="020B0604020202020204" pitchFamily="34" charset="0"/>
              <a:buChar char="•"/>
            </a:pPr>
            <a:r>
              <a:rPr lang="en-GB" dirty="0"/>
              <a:t>Ultra-fast (800kHz) spectroscopy of lower divertor</a:t>
            </a:r>
          </a:p>
          <a:p>
            <a:pPr marL="342900" indent="-342900">
              <a:buFont typeface="Arial" panose="020B0604020202020204" pitchFamily="34" charset="0"/>
              <a:buChar char="•"/>
            </a:pPr>
            <a:r>
              <a:rPr lang="en-GB" dirty="0"/>
              <a:t>GEM soft x-ray imaging camera from University of Milano-Bicocca</a:t>
            </a:r>
          </a:p>
          <a:p>
            <a:pPr marL="342900" indent="-342900">
              <a:buFont typeface="Arial" panose="020B0604020202020204" pitchFamily="34" charset="0"/>
              <a:buChar char="•"/>
            </a:pPr>
            <a:r>
              <a:rPr lang="en-GB" dirty="0"/>
              <a:t>Fast imaging of lower divertor under commissioning</a:t>
            </a:r>
          </a:p>
          <a:p>
            <a:pPr marL="342900" indent="-342900">
              <a:buFont typeface="Arial" panose="020B0604020202020204" pitchFamily="34" charset="0"/>
              <a:buChar char="•"/>
            </a:pPr>
            <a:r>
              <a:rPr lang="en-GB" dirty="0"/>
              <a:t>Filtered imaging of lower x-point, upper divertor system under development</a:t>
            </a:r>
          </a:p>
          <a:p>
            <a:pPr marL="342900" indent="-342900">
              <a:buFont typeface="Arial" panose="020B0604020202020204" pitchFamily="34" charset="0"/>
              <a:buChar char="•"/>
            </a:pPr>
            <a:endParaRPr lang="en-GB" dirty="0"/>
          </a:p>
          <a:p>
            <a:endParaRPr lang="en-GB" dirty="0"/>
          </a:p>
        </p:txBody>
      </p:sp>
      <p:sp>
        <p:nvSpPr>
          <p:cNvPr id="3" name="Title 2">
            <a:extLst>
              <a:ext uri="{FF2B5EF4-FFF2-40B4-BE49-F238E27FC236}">
                <a16:creationId xmlns:a16="http://schemas.microsoft.com/office/drawing/2014/main" id="{BF6EF783-390E-E662-D6B3-C64F90C5FB64}"/>
              </a:ext>
            </a:extLst>
          </p:cNvPr>
          <p:cNvSpPr>
            <a:spLocks noGrp="1"/>
          </p:cNvSpPr>
          <p:nvPr>
            <p:ph type="title"/>
          </p:nvPr>
        </p:nvSpPr>
        <p:spPr/>
        <p:txBody>
          <a:bodyPr/>
          <a:lstStyle/>
          <a:p>
            <a:r>
              <a:rPr lang="en-GB" dirty="0"/>
              <a:t>Diagnostics</a:t>
            </a:r>
          </a:p>
        </p:txBody>
      </p:sp>
      <p:sp>
        <p:nvSpPr>
          <p:cNvPr id="4" name="Footer Placeholder 3">
            <a:extLst>
              <a:ext uri="{FF2B5EF4-FFF2-40B4-BE49-F238E27FC236}">
                <a16:creationId xmlns:a16="http://schemas.microsoft.com/office/drawing/2014/main" id="{93D7606A-E7F6-EC02-44E1-E4A72A13E642}"/>
              </a:ext>
            </a:extLst>
          </p:cNvPr>
          <p:cNvSpPr>
            <a:spLocks noGrp="1"/>
          </p:cNvSpPr>
          <p:nvPr>
            <p:ph type="ftr" sz="quarter" idx="10"/>
          </p:nvPr>
        </p:nvSpPr>
        <p:spPr/>
        <p:txBody>
          <a:bodyPr/>
          <a:lstStyle/>
          <a:p>
            <a:r>
              <a:rPr lang="en-US"/>
              <a:t>Official - Sensitive - Commercial </a:t>
            </a:r>
          </a:p>
        </p:txBody>
      </p:sp>
      <p:sp>
        <p:nvSpPr>
          <p:cNvPr id="5" name="Slide Number Placeholder 4">
            <a:extLst>
              <a:ext uri="{FF2B5EF4-FFF2-40B4-BE49-F238E27FC236}">
                <a16:creationId xmlns:a16="http://schemas.microsoft.com/office/drawing/2014/main" id="{EFAF3E48-FD2F-5566-A678-E4D07204C573}"/>
              </a:ext>
            </a:extLst>
          </p:cNvPr>
          <p:cNvSpPr>
            <a:spLocks noGrp="1"/>
          </p:cNvSpPr>
          <p:nvPr>
            <p:ph type="sldNum" sz="quarter" idx="4"/>
          </p:nvPr>
        </p:nvSpPr>
        <p:spPr/>
        <p:txBody>
          <a:bodyPr/>
          <a:lstStyle/>
          <a:p>
            <a:fld id="{35482B25-261F-464E-BDD8-63296DE4D8A4}" type="slidenum">
              <a:rPr lang="en-US" smtClean="0"/>
              <a:pPr/>
              <a:t>7</a:t>
            </a:fld>
            <a:endParaRPr lang="en-US"/>
          </a:p>
        </p:txBody>
      </p:sp>
    </p:spTree>
    <p:extLst>
      <p:ext uri="{BB962C8B-B14F-4D97-AF65-F5344CB8AC3E}">
        <p14:creationId xmlns:p14="http://schemas.microsoft.com/office/powerpoint/2010/main" val="362013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94676F-C0D4-5851-E2D8-4B103F38AB8C}"/>
              </a:ext>
            </a:extLst>
          </p:cNvPr>
          <p:cNvSpPr>
            <a:spLocks noGrp="1"/>
          </p:cNvSpPr>
          <p:nvPr>
            <p:ph sz="half" idx="2"/>
          </p:nvPr>
        </p:nvSpPr>
        <p:spPr>
          <a:xfrm>
            <a:off x="166867" y="1051560"/>
            <a:ext cx="11465690" cy="5242560"/>
          </a:xfrm>
        </p:spPr>
        <p:txBody>
          <a:bodyPr>
            <a:normAutofit lnSpcReduction="10000"/>
          </a:bodyPr>
          <a:lstStyle/>
          <a:p>
            <a:r>
              <a:rPr lang="en-GB" dirty="0"/>
              <a:t>Shape control:</a:t>
            </a:r>
          </a:p>
          <a:p>
            <a:pPr marL="342900" indent="-342900">
              <a:buFont typeface="Arial" panose="020B0604020202020204" pitchFamily="34" charset="0"/>
              <a:buChar char="•"/>
            </a:pPr>
            <a:r>
              <a:rPr lang="en-GB" dirty="0"/>
              <a:t>R</a:t>
            </a:r>
            <a:r>
              <a:rPr lang="en-GB" baseline="-25000" dirty="0"/>
              <a:t>in</a:t>
            </a:r>
            <a:r>
              <a:rPr lang="en-GB" dirty="0"/>
              <a:t>, R</a:t>
            </a:r>
            <a:r>
              <a:rPr lang="en-GB" baseline="-25000" dirty="0"/>
              <a:t>out</a:t>
            </a:r>
            <a:r>
              <a:rPr lang="en-GB" dirty="0"/>
              <a:t>, </a:t>
            </a:r>
            <a:r>
              <a:rPr lang="en-GB" dirty="0" err="1"/>
              <a:t>Z</a:t>
            </a:r>
            <a:r>
              <a:rPr lang="en-GB" baseline="-25000" dirty="0" err="1"/>
              <a:t>x</a:t>
            </a:r>
            <a:r>
              <a:rPr lang="en-GB" dirty="0"/>
              <a:t>, R</a:t>
            </a:r>
            <a:r>
              <a:rPr lang="en-GB" baseline="-25000" dirty="0"/>
              <a:t>OSP</a:t>
            </a:r>
            <a:r>
              <a:rPr lang="en-GB" dirty="0"/>
              <a:t> in Ip flat-top phase</a:t>
            </a:r>
          </a:p>
          <a:p>
            <a:pPr marL="800089" lvl="1" indent="-342900">
              <a:buFont typeface="Arial" panose="020B0604020202020204" pitchFamily="34" charset="0"/>
              <a:buChar char="•"/>
            </a:pPr>
            <a:r>
              <a:rPr lang="en-GB" dirty="0"/>
              <a:t>Calculated using linearised controllers based on a “standard” reference equilibrium; more exotic scenarios may need dedicated controllers</a:t>
            </a:r>
          </a:p>
          <a:p>
            <a:pPr marL="342900" indent="-342900">
              <a:buFont typeface="Arial" panose="020B0604020202020204" pitchFamily="34" charset="0"/>
              <a:buChar char="•"/>
            </a:pPr>
            <a:r>
              <a:rPr lang="en-GB" dirty="0"/>
              <a:t>Secondary null formation for X-divertor and X-point target divertor configurations</a:t>
            </a:r>
          </a:p>
          <a:p>
            <a:pPr marL="342900" indent="-342900">
              <a:buFont typeface="Arial" panose="020B0604020202020204" pitchFamily="34" charset="0"/>
              <a:buChar char="•"/>
            </a:pPr>
            <a:endParaRPr lang="en-GB" dirty="0"/>
          </a:p>
          <a:p>
            <a:r>
              <a:rPr lang="en-GB" dirty="0"/>
              <a:t>Density control:</a:t>
            </a:r>
          </a:p>
          <a:p>
            <a:pPr marL="342900" indent="-342900">
              <a:buFont typeface="Arial" panose="020B0604020202020204" pitchFamily="34" charset="0"/>
              <a:buChar char="•"/>
            </a:pPr>
            <a:r>
              <a:rPr lang="en-GB" dirty="0"/>
              <a:t>Available for routine use, may need tailoring to some scenarios</a:t>
            </a:r>
          </a:p>
          <a:p>
            <a:pPr marL="342900" indent="-342900">
              <a:buFont typeface="Arial" panose="020B0604020202020204" pitchFamily="34" charset="0"/>
              <a:buChar char="•"/>
            </a:pPr>
            <a:endParaRPr lang="en-GB" dirty="0"/>
          </a:p>
          <a:p>
            <a:r>
              <a:rPr lang="en-GB" dirty="0"/>
              <a:t>Detachment control:</a:t>
            </a:r>
          </a:p>
          <a:p>
            <a:pPr marL="342900" indent="-342900">
              <a:buFont typeface="Arial" panose="020B0604020202020204" pitchFamily="34" charset="0"/>
              <a:buChar char="•"/>
            </a:pPr>
            <a:r>
              <a:rPr lang="en-GB" dirty="0"/>
              <a:t>Based on Fulcher band emission front measured with lower divertor chamber Multi-Wavelength Imaging, requests for use need to be made well in advance</a:t>
            </a:r>
          </a:p>
          <a:p>
            <a:pPr marL="342900" indent="-342900">
              <a:buFont typeface="Arial" panose="020B0604020202020204" pitchFamily="34" charset="0"/>
              <a:buChar char="•"/>
            </a:pPr>
            <a:r>
              <a:rPr lang="en-GB" dirty="0"/>
              <a:t>Fuelling from divertors or main chamber are the main actuator</a:t>
            </a:r>
          </a:p>
          <a:p>
            <a:pPr marL="342900" indent="-342900">
              <a:buFont typeface="Arial" panose="020B0604020202020204" pitchFamily="34" charset="0"/>
              <a:buChar char="•"/>
            </a:pPr>
            <a:endParaRPr lang="en-GB" dirty="0"/>
          </a:p>
        </p:txBody>
      </p:sp>
      <p:sp>
        <p:nvSpPr>
          <p:cNvPr id="3" name="Title 2">
            <a:extLst>
              <a:ext uri="{FF2B5EF4-FFF2-40B4-BE49-F238E27FC236}">
                <a16:creationId xmlns:a16="http://schemas.microsoft.com/office/drawing/2014/main" id="{3413BD86-FF06-D068-DABE-73A92A168F73}"/>
              </a:ext>
            </a:extLst>
          </p:cNvPr>
          <p:cNvSpPr>
            <a:spLocks noGrp="1"/>
          </p:cNvSpPr>
          <p:nvPr>
            <p:ph type="title"/>
          </p:nvPr>
        </p:nvSpPr>
        <p:spPr/>
        <p:txBody>
          <a:bodyPr/>
          <a:lstStyle/>
          <a:p>
            <a:r>
              <a:rPr lang="en-GB"/>
              <a:t>Plasma Control</a:t>
            </a:r>
          </a:p>
        </p:txBody>
      </p:sp>
      <p:sp>
        <p:nvSpPr>
          <p:cNvPr id="5" name="Slide Number Placeholder 4">
            <a:extLst>
              <a:ext uri="{FF2B5EF4-FFF2-40B4-BE49-F238E27FC236}">
                <a16:creationId xmlns:a16="http://schemas.microsoft.com/office/drawing/2014/main" id="{2F66A869-F692-D13F-F791-A10F50E9C0E6}"/>
              </a:ext>
            </a:extLst>
          </p:cNvPr>
          <p:cNvSpPr>
            <a:spLocks noGrp="1"/>
          </p:cNvSpPr>
          <p:nvPr>
            <p:ph type="sldNum" sz="quarter" idx="4"/>
          </p:nvPr>
        </p:nvSpPr>
        <p:spPr/>
        <p:txBody>
          <a:bodyPr/>
          <a:lstStyle/>
          <a:p>
            <a:fld id="{35482B25-261F-464E-BDD8-63296DE4D8A4}" type="slidenum">
              <a:rPr lang="en-US" smtClean="0"/>
              <a:pPr/>
              <a:t>8</a:t>
            </a:fld>
            <a:endParaRPr lang="en-US"/>
          </a:p>
        </p:txBody>
      </p:sp>
      <p:pic>
        <p:nvPicPr>
          <p:cNvPr id="7" name="Picture 6" descr="A blue text on a white background&#10;&#10;Description automatically generated">
            <a:extLst>
              <a:ext uri="{FF2B5EF4-FFF2-40B4-BE49-F238E27FC236}">
                <a16:creationId xmlns:a16="http://schemas.microsoft.com/office/drawing/2014/main" id="{1863370B-8E7E-3994-93DD-7F8C0F9951BF}"/>
              </a:ext>
            </a:extLst>
          </p:cNvPr>
          <p:cNvPicPr>
            <a:picLocks noChangeAspect="1"/>
          </p:cNvPicPr>
          <p:nvPr/>
        </p:nvPicPr>
        <p:blipFill>
          <a:blip r:embed="rId2"/>
          <a:stretch>
            <a:fillRect/>
          </a:stretch>
        </p:blipFill>
        <p:spPr>
          <a:xfrm>
            <a:off x="10152063" y="6162277"/>
            <a:ext cx="1938337" cy="590550"/>
          </a:xfrm>
          <a:prstGeom prst="rect">
            <a:avLst/>
          </a:prstGeom>
        </p:spPr>
      </p:pic>
      <p:sp>
        <p:nvSpPr>
          <p:cNvPr id="4" name="Footer Placeholder 3">
            <a:extLst>
              <a:ext uri="{FF2B5EF4-FFF2-40B4-BE49-F238E27FC236}">
                <a16:creationId xmlns:a16="http://schemas.microsoft.com/office/drawing/2014/main" id="{494F7E34-45F0-93F3-9989-18062CBAC177}"/>
              </a:ext>
            </a:extLst>
          </p:cNvPr>
          <p:cNvSpPr>
            <a:spLocks noGrp="1"/>
          </p:cNvSpPr>
          <p:nvPr>
            <p:ph type="ftr" sz="quarter" idx="10"/>
          </p:nvPr>
        </p:nvSpPr>
        <p:spPr>
          <a:xfrm>
            <a:off x="876221" y="6387700"/>
            <a:ext cx="7008821" cy="365125"/>
          </a:xfrm>
        </p:spPr>
        <p:txBody>
          <a:bodyPr/>
          <a:lstStyle/>
          <a:p>
            <a:r>
              <a:rPr lang="en-US" dirty="0"/>
              <a:t>WPTE General </a:t>
            </a:r>
            <a:r>
              <a:rPr lang="en-US" dirty="0" err="1"/>
              <a:t>Programme</a:t>
            </a:r>
            <a:r>
              <a:rPr lang="en-US" dirty="0"/>
              <a:t> Meeting for 2025 Experimental Campaigns – MAST Upgrade | 18/11/24</a:t>
            </a:r>
          </a:p>
        </p:txBody>
      </p:sp>
    </p:spTree>
    <p:extLst>
      <p:ext uri="{BB962C8B-B14F-4D97-AF65-F5344CB8AC3E}">
        <p14:creationId xmlns:p14="http://schemas.microsoft.com/office/powerpoint/2010/main" val="423478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C9A73-28DF-3E65-E331-DFD7F1725E58}"/>
              </a:ext>
            </a:extLst>
          </p:cNvPr>
          <p:cNvSpPr>
            <a:spLocks noGrp="1"/>
          </p:cNvSpPr>
          <p:nvPr>
            <p:ph type="title"/>
          </p:nvPr>
        </p:nvSpPr>
        <p:spPr/>
        <p:txBody>
          <a:bodyPr/>
          <a:lstStyle/>
          <a:p>
            <a:r>
              <a:rPr lang="en-GB"/>
              <a:t>Divertor Configurations</a:t>
            </a:r>
          </a:p>
        </p:txBody>
      </p:sp>
      <p:sp>
        <p:nvSpPr>
          <p:cNvPr id="5" name="Slide Number Placeholder 4">
            <a:extLst>
              <a:ext uri="{FF2B5EF4-FFF2-40B4-BE49-F238E27FC236}">
                <a16:creationId xmlns:a16="http://schemas.microsoft.com/office/drawing/2014/main" id="{6C70839D-87AF-B892-BD8C-7FDE9A327187}"/>
              </a:ext>
            </a:extLst>
          </p:cNvPr>
          <p:cNvSpPr>
            <a:spLocks noGrp="1"/>
          </p:cNvSpPr>
          <p:nvPr>
            <p:ph type="sldNum" sz="quarter" idx="4"/>
          </p:nvPr>
        </p:nvSpPr>
        <p:spPr/>
        <p:txBody>
          <a:bodyPr/>
          <a:lstStyle/>
          <a:p>
            <a:fld id="{35482B25-261F-464E-BDD8-63296DE4D8A4}" type="slidenum">
              <a:rPr lang="en-US" smtClean="0"/>
              <a:pPr/>
              <a:t>9</a:t>
            </a:fld>
            <a:endParaRPr lang="en-US"/>
          </a:p>
        </p:txBody>
      </p:sp>
      <p:pic>
        <p:nvPicPr>
          <p:cNvPr id="6" name="Picture 5">
            <a:extLst>
              <a:ext uri="{FF2B5EF4-FFF2-40B4-BE49-F238E27FC236}">
                <a16:creationId xmlns:a16="http://schemas.microsoft.com/office/drawing/2014/main" id="{34F3309F-38A8-F7BF-1F8B-1D8C9990BFFE}"/>
              </a:ext>
            </a:extLst>
          </p:cNvPr>
          <p:cNvPicPr>
            <a:picLocks noChangeAspect="1"/>
          </p:cNvPicPr>
          <p:nvPr/>
        </p:nvPicPr>
        <p:blipFill>
          <a:blip r:embed="rId2"/>
          <a:stretch>
            <a:fillRect/>
          </a:stretch>
        </p:blipFill>
        <p:spPr>
          <a:xfrm>
            <a:off x="166866" y="2034540"/>
            <a:ext cx="11743680" cy="3779520"/>
          </a:xfrm>
          <a:prstGeom prst="rect">
            <a:avLst/>
          </a:prstGeom>
        </p:spPr>
      </p:pic>
      <p:pic>
        <p:nvPicPr>
          <p:cNvPr id="8" name="Picture 7" descr="A blue text on a white background&#10;&#10;Description automatically generated">
            <a:extLst>
              <a:ext uri="{FF2B5EF4-FFF2-40B4-BE49-F238E27FC236}">
                <a16:creationId xmlns:a16="http://schemas.microsoft.com/office/drawing/2014/main" id="{2D407174-09EE-1476-F3D0-2882FA42FBFF}"/>
              </a:ext>
            </a:extLst>
          </p:cNvPr>
          <p:cNvPicPr>
            <a:picLocks noChangeAspect="1"/>
          </p:cNvPicPr>
          <p:nvPr/>
        </p:nvPicPr>
        <p:blipFill>
          <a:blip r:embed="rId3"/>
          <a:stretch>
            <a:fillRect/>
          </a:stretch>
        </p:blipFill>
        <p:spPr>
          <a:xfrm>
            <a:off x="10152063" y="6162277"/>
            <a:ext cx="1938337" cy="590550"/>
          </a:xfrm>
          <a:prstGeom prst="rect">
            <a:avLst/>
          </a:prstGeom>
        </p:spPr>
      </p:pic>
      <p:sp>
        <p:nvSpPr>
          <p:cNvPr id="2" name="Footer Placeholder 3">
            <a:extLst>
              <a:ext uri="{FF2B5EF4-FFF2-40B4-BE49-F238E27FC236}">
                <a16:creationId xmlns:a16="http://schemas.microsoft.com/office/drawing/2014/main" id="{093E17A4-9BAB-D34F-AEF6-3C5B9295D971}"/>
              </a:ext>
            </a:extLst>
          </p:cNvPr>
          <p:cNvSpPr>
            <a:spLocks noGrp="1"/>
          </p:cNvSpPr>
          <p:nvPr>
            <p:ph type="ftr" sz="quarter" idx="10"/>
          </p:nvPr>
        </p:nvSpPr>
        <p:spPr>
          <a:xfrm>
            <a:off x="876221" y="6387700"/>
            <a:ext cx="7008821" cy="365125"/>
          </a:xfrm>
        </p:spPr>
        <p:txBody>
          <a:bodyPr/>
          <a:lstStyle/>
          <a:p>
            <a:r>
              <a:rPr lang="en-US" dirty="0"/>
              <a:t>WPTE General </a:t>
            </a:r>
            <a:r>
              <a:rPr lang="en-US" dirty="0" err="1"/>
              <a:t>Programme</a:t>
            </a:r>
            <a:r>
              <a:rPr lang="en-US" dirty="0"/>
              <a:t> Meeting for 2025 Experimental Campaigns – MAST Upgrade | 18/11/24</a:t>
            </a:r>
          </a:p>
        </p:txBody>
      </p:sp>
    </p:spTree>
    <p:extLst>
      <p:ext uri="{BB962C8B-B14F-4D97-AF65-F5344CB8AC3E}">
        <p14:creationId xmlns:p14="http://schemas.microsoft.com/office/powerpoint/2010/main" val="426050838"/>
      </p:ext>
    </p:extLst>
  </p:cSld>
  <p:clrMapOvr>
    <a:masterClrMapping/>
  </p:clrMapOvr>
</p:sld>
</file>

<file path=ppt/theme/theme1.xml><?xml version="1.0" encoding="utf-8"?>
<a:theme xmlns:a="http://schemas.openxmlformats.org/drawingml/2006/main" name="Office Theme">
  <a:themeElements>
    <a:clrScheme name="Custom 1">
      <a:dk1>
        <a:srgbClr val="002F56"/>
      </a:dk1>
      <a:lt1>
        <a:srgbClr val="FFFFFF"/>
      </a:lt1>
      <a:dk2>
        <a:srgbClr val="000000"/>
      </a:dk2>
      <a:lt2>
        <a:srgbClr val="D1D2D3"/>
      </a:lt2>
      <a:accent1>
        <a:srgbClr val="002F56"/>
      </a:accent1>
      <a:accent2>
        <a:srgbClr val="F6D34D"/>
      </a:accent2>
      <a:accent3>
        <a:srgbClr val="006F45"/>
      </a:accent3>
      <a:accent4>
        <a:srgbClr val="0082CA"/>
      </a:accent4>
      <a:accent5>
        <a:srgbClr val="C9242C"/>
      </a:accent5>
      <a:accent6>
        <a:srgbClr val="808283"/>
      </a:accent6>
      <a:hlink>
        <a:srgbClr val="002F56"/>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4D7DE5F8-5B50-D54B-A56E-8D9716E41ED6}" vid="{59BD276D-3269-554A-BC34-F8363FA7ED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UKAEA presentation (widescreen)</Template>
  <TotalTime>215</TotalTime>
  <Words>1126</Words>
  <Application>Microsoft Office PowerPoint</Application>
  <PresentationFormat>Widescreen</PresentationFormat>
  <Paragraphs>159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Cambria Math</vt:lpstr>
      <vt:lpstr>Symbol</vt:lpstr>
      <vt:lpstr>Office Theme</vt:lpstr>
      <vt:lpstr>PowerPoint Presentation</vt:lpstr>
      <vt:lpstr>Machine Parameters</vt:lpstr>
      <vt:lpstr>Achieved Plasma Parameters</vt:lpstr>
      <vt:lpstr>Machine Capabilities</vt:lpstr>
      <vt:lpstr>New Capabilities in 2025</vt:lpstr>
      <vt:lpstr>Plasma Scenarios</vt:lpstr>
      <vt:lpstr>Diagnostics</vt:lpstr>
      <vt:lpstr>Plasma Control</vt:lpstr>
      <vt:lpstr>Divertor Configurations</vt:lpstr>
      <vt:lpstr>Session Leaders</vt:lpstr>
      <vt:lpstr>Operation schedule</vt:lpstr>
      <vt:lpstr>Operation schedule</vt:lpstr>
      <vt:lpstr>General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James R</dc:creator>
  <cp:lastModifiedBy>Harrison, James R</cp:lastModifiedBy>
  <cp:revision>2</cp:revision>
  <cp:lastPrinted>2017-03-10T11:43:47Z</cp:lastPrinted>
  <dcterms:created xsi:type="dcterms:W3CDTF">2023-11-21T09:28:49Z</dcterms:created>
  <dcterms:modified xsi:type="dcterms:W3CDTF">2024-11-18T12:39:19Z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2023-11-21T10:14:50Z</vt:lpwstr>
  </property>
  <property fmtid="{D5CDD505-2E9C-101B-9397-08002B2CF9AE}" pid="4" name="MSIP_Label_22759de7-3255-46b5-8dfe-736652f9c6c1_Method">
    <vt:lpwstr>Standard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f48c60cf-ed5b-4c93-b909-bd0c5e2412f5</vt:lpwstr>
  </property>
  <property fmtid="{D5CDD505-2E9C-101B-9397-08002B2CF9AE}" pid="8" name="MSIP_Label_22759de7-3255-46b5-8dfe-736652f9c6c1_ContentBits">
    <vt:lpwstr>0</vt:lpwstr>
  </property>
</Properties>
</file>