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726" r:id="rId1"/>
    <p:sldMasterId id="2147483732" r:id="rId2"/>
    <p:sldMasterId id="2147483737" r:id="rId3"/>
  </p:sldMasterIdLst>
  <p:notesMasterIdLst>
    <p:notesMasterId r:id="rId23"/>
  </p:notesMasterIdLst>
  <p:handoutMasterIdLst>
    <p:handoutMasterId r:id="rId24"/>
  </p:handoutMasterIdLst>
  <p:sldIdLst>
    <p:sldId id="534" r:id="rId4"/>
    <p:sldId id="573" r:id="rId5"/>
    <p:sldId id="570" r:id="rId6"/>
    <p:sldId id="572" r:id="rId7"/>
    <p:sldId id="571" r:id="rId8"/>
    <p:sldId id="578" r:id="rId9"/>
    <p:sldId id="579" r:id="rId10"/>
    <p:sldId id="542" r:id="rId11"/>
    <p:sldId id="580" r:id="rId12"/>
    <p:sldId id="601" r:id="rId13"/>
    <p:sldId id="602" r:id="rId14"/>
    <p:sldId id="603" r:id="rId15"/>
    <p:sldId id="604" r:id="rId16"/>
    <p:sldId id="605" r:id="rId17"/>
    <p:sldId id="608" r:id="rId18"/>
    <p:sldId id="609" r:id="rId19"/>
    <p:sldId id="607" r:id="rId20"/>
    <p:sldId id="610" r:id="rId21"/>
    <p:sldId id="611" r:id="rId22"/>
  </p:sldIdLst>
  <p:sldSz cx="12192000" cy="6858000"/>
  <p:notesSz cx="9144000" cy="6858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Helvetica" pitchFamily="-1" charset="0"/>
        <a:ea typeface="ＭＳ ゴシック" pitchFamily="-1" charset="-128"/>
        <a:cs typeface="ＭＳ ゴシック" pitchFamily="-1" charset="-128"/>
        <a:sym typeface="Gill Sans" pitchFamily="-1" charset="0"/>
      </a:defRPr>
    </a:lvl1pPr>
    <a:lvl2pPr marL="457200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Helvetica" pitchFamily="-1" charset="0"/>
        <a:ea typeface="ＭＳ ゴシック" pitchFamily="-1" charset="-128"/>
        <a:cs typeface="ＭＳ ゴシック" pitchFamily="-1" charset="-128"/>
        <a:sym typeface="Gill Sans" pitchFamily="-1" charset="0"/>
      </a:defRPr>
    </a:lvl2pPr>
    <a:lvl3pPr marL="914400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Helvetica" pitchFamily="-1" charset="0"/>
        <a:ea typeface="ＭＳ ゴシック" pitchFamily="-1" charset="-128"/>
        <a:cs typeface="ＭＳ ゴシック" pitchFamily="-1" charset="-128"/>
        <a:sym typeface="Gill Sans" pitchFamily="-1" charset="0"/>
      </a:defRPr>
    </a:lvl3pPr>
    <a:lvl4pPr marL="1371600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Helvetica" pitchFamily="-1" charset="0"/>
        <a:ea typeface="ＭＳ ゴシック" pitchFamily="-1" charset="-128"/>
        <a:cs typeface="ＭＳ ゴシック" pitchFamily="-1" charset="-128"/>
        <a:sym typeface="Gill Sans" pitchFamily="-1" charset="0"/>
      </a:defRPr>
    </a:lvl4pPr>
    <a:lvl5pPr marL="1828800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Helvetica" pitchFamily="-1" charset="0"/>
        <a:ea typeface="ＭＳ ゴシック" pitchFamily="-1" charset="-128"/>
        <a:cs typeface="ＭＳ ゴシック" pitchFamily="-1" charset="-128"/>
        <a:sym typeface="Gill Sans" pitchFamily="-1" charset="0"/>
      </a:defRPr>
    </a:lvl5pPr>
    <a:lvl6pPr marL="2286000" algn="l" defTabSz="457200" rtl="0" eaLnBrk="1" latinLnBrk="0" hangingPunct="1">
      <a:defRPr sz="2800" kern="1200">
        <a:solidFill>
          <a:schemeClr val="tx1"/>
        </a:solidFill>
        <a:latin typeface="Helvetica" pitchFamily="-1" charset="0"/>
        <a:ea typeface="ＭＳ ゴシック" pitchFamily="-1" charset="-128"/>
        <a:cs typeface="ＭＳ ゴシック" pitchFamily="-1" charset="-128"/>
        <a:sym typeface="Gill Sans" pitchFamily="-1" charset="0"/>
      </a:defRPr>
    </a:lvl6pPr>
    <a:lvl7pPr marL="2743200" algn="l" defTabSz="457200" rtl="0" eaLnBrk="1" latinLnBrk="0" hangingPunct="1">
      <a:defRPr sz="2800" kern="1200">
        <a:solidFill>
          <a:schemeClr val="tx1"/>
        </a:solidFill>
        <a:latin typeface="Helvetica" pitchFamily="-1" charset="0"/>
        <a:ea typeface="ＭＳ ゴシック" pitchFamily="-1" charset="-128"/>
        <a:cs typeface="ＭＳ ゴシック" pitchFamily="-1" charset="-128"/>
        <a:sym typeface="Gill Sans" pitchFamily="-1" charset="0"/>
      </a:defRPr>
    </a:lvl7pPr>
    <a:lvl8pPr marL="3200400" algn="l" defTabSz="457200" rtl="0" eaLnBrk="1" latinLnBrk="0" hangingPunct="1">
      <a:defRPr sz="2800" kern="1200">
        <a:solidFill>
          <a:schemeClr val="tx1"/>
        </a:solidFill>
        <a:latin typeface="Helvetica" pitchFamily="-1" charset="0"/>
        <a:ea typeface="ＭＳ ゴシック" pitchFamily="-1" charset="-128"/>
        <a:cs typeface="ＭＳ ゴシック" pitchFamily="-1" charset="-128"/>
        <a:sym typeface="Gill Sans" pitchFamily="-1" charset="0"/>
      </a:defRPr>
    </a:lvl8pPr>
    <a:lvl9pPr marL="3657600" algn="l" defTabSz="457200" rtl="0" eaLnBrk="1" latinLnBrk="0" hangingPunct="1">
      <a:defRPr sz="2800" kern="1200">
        <a:solidFill>
          <a:schemeClr val="tx1"/>
        </a:solidFill>
        <a:latin typeface="Helvetica" pitchFamily="-1" charset="0"/>
        <a:ea typeface="ＭＳ ゴシック" pitchFamily="-1" charset="-128"/>
        <a:cs typeface="ＭＳ ゴシック" pitchFamily="-1" charset="-128"/>
        <a:sym typeface="Gill Sans" pitchFamily="-1" charset="0"/>
      </a:defRPr>
    </a:lvl9pPr>
  </p:defaultTextStyle>
  <p:extLst>
    <p:ext uri="{521415D9-36F7-43E2-AB2F-B90AF26B5E84}">
      <p14:sectionLst xmlns:p14="http://schemas.microsoft.com/office/powerpoint/2010/main">
        <p14:section name="Section par défaut" id="{D7DF4D01-8F4C-4906-B8D6-0D38530034AF}">
          <p14:sldIdLst>
            <p14:sldId id="534"/>
            <p14:sldId id="573"/>
            <p14:sldId id="570"/>
            <p14:sldId id="572"/>
            <p14:sldId id="571"/>
            <p14:sldId id="578"/>
            <p14:sldId id="579"/>
            <p14:sldId id="542"/>
            <p14:sldId id="580"/>
            <p14:sldId id="601"/>
            <p14:sldId id="602"/>
            <p14:sldId id="603"/>
            <p14:sldId id="604"/>
            <p14:sldId id="605"/>
            <p14:sldId id="608"/>
            <p14:sldId id="609"/>
            <p14:sldId id="607"/>
            <p14:sldId id="610"/>
            <p14:sldId id="61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伸彦 林" initials="伸彦" lastIdx="1" clrIdx="0">
    <p:extLst>
      <p:ext uri="{19B8F6BF-5375-455C-9EA6-DF929625EA0E}">
        <p15:presenceInfo xmlns:p15="http://schemas.microsoft.com/office/powerpoint/2012/main" userId="伸彦 林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1893"/>
    <a:srgbClr val="0000FF"/>
    <a:srgbClr val="3A3AB9"/>
    <a:srgbClr val="008F00"/>
    <a:srgbClr val="FF0080"/>
    <a:srgbClr val="FF6666"/>
    <a:srgbClr val="FF40FF"/>
    <a:srgbClr val="FF2F92"/>
    <a:srgbClr val="7A81FF"/>
    <a:srgbClr val="FFD5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Style foncé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992" autoAdjust="0"/>
  </p:normalViewPr>
  <p:slideViewPr>
    <p:cSldViewPr>
      <p:cViewPr varScale="1">
        <p:scale>
          <a:sx n="111" d="100"/>
          <a:sy n="111" d="100"/>
        </p:scale>
        <p:origin x="456" y="15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12" d="100"/>
          <a:sy n="112" d="100"/>
        </p:scale>
        <p:origin x="241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2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Helvetica" pitchFamily="-112" charset="0"/>
                <a:ea typeface="ＭＳ ゴシック" pitchFamily="-112" charset="-128"/>
                <a:cs typeface="ＭＳ ゴシック" pitchFamily="-112" charset="-128"/>
                <a:sym typeface="Gill Sans" pitchFamily="-112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29731" name="Rectangle 3"/>
          <p:cNvSpPr>
            <a:spLocks noGrp="1"/>
          </p:cNvSpPr>
          <p:nvPr>
            <p:ph type="dt" sz="quarter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-112" charset="0"/>
                <a:ea typeface="ＭＳ ゴシック" pitchFamily="-112" charset="-128"/>
                <a:cs typeface="ＭＳ ゴシック" pitchFamily="-112" charset="-128"/>
                <a:sym typeface="Gill Sans" pitchFamily="-112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29732" name="Rectangle 4"/>
          <p:cNvSpPr>
            <a:spLocks noGrp="1"/>
          </p:cNvSpPr>
          <p:nvPr>
            <p:ph type="ftr" sz="quarter" idx="2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Helvetica" pitchFamily="-112" charset="0"/>
                <a:ea typeface="ＭＳ ゴシック" pitchFamily="-112" charset="-128"/>
                <a:cs typeface="ＭＳ ゴシック" pitchFamily="-112" charset="-128"/>
                <a:sym typeface="Gill Sans" pitchFamily="-112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29733" name="Rectangle 5"/>
          <p:cNvSpPr>
            <a:spLocks noGrp="1"/>
          </p:cNvSpPr>
          <p:nvPr>
            <p:ph type="sldNum" sz="quarter" idx="3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-112" charset="0"/>
                <a:ea typeface="ＭＳ ゴシック" pitchFamily="-112" charset="-128"/>
                <a:cs typeface="ＭＳ ゴシック" pitchFamily="-112" charset="-128"/>
                <a:sym typeface="Gill Sans" pitchFamily="-112" charset="0"/>
              </a:defRPr>
            </a:lvl1pPr>
          </a:lstStyle>
          <a:p>
            <a:pPr>
              <a:defRPr/>
            </a:pPr>
            <a:fld id="{B7558CB1-F83A-6B42-8AED-B21D56AC7A57}" type="slidenum">
              <a:rPr lang="en-US" altLang="ja-JP"/>
              <a:pPr>
                <a:defRPr/>
              </a:pPr>
              <a:t>‹N°›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6635348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000000"/>
                </a:solidFill>
                <a:latin typeface="Gill Sans" pitchFamily="-112" charset="0"/>
                <a:ea typeface="ヒラギノ角ゴ Pro W3" pitchFamily="-112" charset="-128"/>
                <a:cs typeface="ヒラギノ角ゴ Pro W3" pitchFamily="-112" charset="-128"/>
                <a:sym typeface="Gill Sans" pitchFamily="-112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1443" name="Rectangle 3"/>
          <p:cNvSpPr>
            <a:spLocks noGrp="1"/>
          </p:cNvSpPr>
          <p:nvPr>
            <p:ph type="dt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Gill Sans" pitchFamily="-112" charset="0"/>
                <a:ea typeface="ヒラギノ角ゴ Pro W3" pitchFamily="-112" charset="-128"/>
                <a:cs typeface="ヒラギノ角ゴ Pro W3" pitchFamily="-112" charset="-128"/>
                <a:sym typeface="Gill Sans" pitchFamily="-112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286000" y="514350"/>
            <a:ext cx="4572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5" name="Rectangle 5"/>
          <p:cNvSpPr>
            <a:spLocks noGrp="1"/>
          </p:cNvSpPr>
          <p:nvPr>
            <p:ph type="body" sz="quarter" idx="3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61446" name="Rectangle 6"/>
          <p:cNvSpPr>
            <a:spLocks noGrp="1"/>
          </p:cNvSpPr>
          <p:nvPr>
            <p:ph type="ftr" sz="quarter" idx="4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000000"/>
                </a:solidFill>
                <a:latin typeface="Gill Sans" pitchFamily="-112" charset="0"/>
                <a:ea typeface="ヒラギノ角ゴ Pro W3" pitchFamily="-112" charset="-128"/>
                <a:cs typeface="ヒラギノ角ゴ Pro W3" pitchFamily="-112" charset="-128"/>
                <a:sym typeface="Gill Sans" pitchFamily="-112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1447" name="Rectangle 7"/>
          <p:cNvSpPr>
            <a:spLocks noGrp="1"/>
          </p:cNvSpPr>
          <p:nvPr>
            <p:ph type="sldNum" sz="quarter" idx="5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Gill Sans" pitchFamily="-112" charset="0"/>
                <a:ea typeface="ヒラギノ角ゴ Pro W3" pitchFamily="-112" charset="-128"/>
                <a:cs typeface="ヒラギノ角ゴ Pro W3" pitchFamily="-112" charset="-128"/>
                <a:sym typeface="Gill Sans" pitchFamily="-112" charset="0"/>
              </a:defRPr>
            </a:lvl1pPr>
          </a:lstStyle>
          <a:p>
            <a:pPr>
              <a:defRPr/>
            </a:pPr>
            <a:fld id="{5E036236-5A28-B74B-8660-55DFE0C8817D}" type="slidenum">
              <a:rPr lang="en-US" altLang="ja-JP"/>
              <a:pPr>
                <a:defRPr/>
              </a:pPr>
              <a:t>‹N°›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2818771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fontAlgn="base">
      <a:spcBef>
        <a:spcPct val="0"/>
      </a:spcBef>
      <a:spcAft>
        <a:spcPct val="0"/>
      </a:spcAft>
      <a:defRPr kumimoji="1" sz="1200" kern="1200">
        <a:solidFill>
          <a:schemeClr val="tx1"/>
        </a:solidFill>
        <a:latin typeface="Gill Sans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fontAlgn="base">
      <a:spcBef>
        <a:spcPct val="0"/>
      </a:spcBef>
      <a:spcAft>
        <a:spcPct val="0"/>
      </a:spcAft>
      <a:defRPr kumimoji="1" sz="1200" kern="1200">
        <a:solidFill>
          <a:schemeClr val="tx1"/>
        </a:solidFill>
        <a:latin typeface="Gill Sans" pitchFamily="-112" charset="0"/>
        <a:ea typeface="ＭＳ Ｐゴシック" pitchFamily="-112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1200" kern="1200">
        <a:solidFill>
          <a:schemeClr val="tx1"/>
        </a:solidFill>
        <a:latin typeface="Gill Sans" pitchFamily="-112" charset="0"/>
        <a:ea typeface="ＭＳ Ｐゴシック" pitchFamily="-112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1200" kern="1200">
        <a:solidFill>
          <a:schemeClr val="tx1"/>
        </a:solidFill>
        <a:latin typeface="Gill Sans" pitchFamily="-112" charset="0"/>
        <a:ea typeface="ＭＳ Ｐゴシック" pitchFamily="-112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1200" kern="1200">
        <a:solidFill>
          <a:schemeClr val="tx1"/>
        </a:solidFill>
        <a:latin typeface="Gill Sans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AD0C84-AC27-44FF-A245-DEF0C09BE5E0}" type="slidenum">
              <a:rPr lang="fr-FR" altLang="fr-FR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fr-FR" alt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348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D0C84-AC27-44FF-A245-DEF0C09BE5E0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-109" charset="0"/>
                <a:ea typeface="ＭＳ Ｐゴシック" pitchFamily="-109" charset="-128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109" charset="0"/>
              <a:ea typeface="ＭＳ Ｐゴシック" pitchFamily="-10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1901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333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D4F6E36-2569-EC48-80C5-3BB63A255378}" type="datetimeFigureOut">
              <a:rPr lang="en-GB" smtClean="0"/>
              <a:t>18/11/2024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96600" y="6457041"/>
            <a:ext cx="62339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D56B619-E022-2C49-874A-309A90B8466C}" type="slidenum">
              <a:rPr lang="en-US" altLang="ja-JP" smtClean="0"/>
              <a:pPr>
                <a:defRPr/>
              </a:pPr>
              <a:t>‹N°›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92467778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1EFF5-44ED-A340-B978-F89C753D2229}" type="slidenum">
              <a:rPr lang="en-US" altLang="ja-JP"/>
              <a:pPr>
                <a:defRPr/>
              </a:pPr>
              <a:t>‹N°›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427116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FF5F10-1D2B-3C48-9131-F0C768367081}" type="slidenum">
              <a:rPr lang="en-US" altLang="ja-JP"/>
              <a:pPr>
                <a:defRPr/>
              </a:pPr>
              <a:t>‹N°›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0944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34596A-1555-464B-81AF-BDCAE884E076}" type="slidenum">
              <a:rPr lang="en-US" altLang="ja-JP"/>
              <a:pPr>
                <a:defRPr/>
              </a:pPr>
              <a:t>‹N°›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181760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B41727F-C0FD-4E42-BE20-B27FF3243F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79440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Espace réservé du pied de page 3"/>
          <p:cNvSpPr txBox="1">
            <a:spLocks/>
          </p:cNvSpPr>
          <p:nvPr userDrawn="1"/>
        </p:nvSpPr>
        <p:spPr>
          <a:xfrm>
            <a:off x="1219678" y="6525344"/>
            <a:ext cx="10986971" cy="26813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5pPr>
            <a:lvl6pPr marL="2286000" algn="l" defTabSz="457200" rtl="0" eaLnBrk="1" latinLnBrk="0" hangingPunct="1"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6pPr>
            <a:lvl7pPr marL="2743200" algn="l" defTabSz="457200" rtl="0" eaLnBrk="1" latinLnBrk="0" hangingPunct="1"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7pPr>
            <a:lvl8pPr marL="3200400" algn="l" defTabSz="457200" rtl="0" eaLnBrk="1" latinLnBrk="0" hangingPunct="1"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8pPr>
            <a:lvl9pPr marL="3657600" algn="l" defTabSz="457200" rtl="0" eaLnBrk="1" latinLnBrk="0" hangingPunct="1"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9pPr>
          </a:lstStyle>
          <a:p>
            <a:pPr algn="r"/>
            <a:r>
              <a:rPr lang="en-GB" dirty="0" smtClean="0"/>
              <a:t>Jeronimo Garcia| WPTE-</a:t>
            </a:r>
            <a:r>
              <a:rPr lang="fr-FR" dirty="0" smtClean="0"/>
              <a:t>GPM</a:t>
            </a:r>
            <a:r>
              <a:rPr lang="en-GB" dirty="0" smtClean="0"/>
              <a:t>| 19/11/2024| Page </a:t>
            </a:r>
            <a:fld id="{6A6D9FA1-99C7-4910-8E32-B85D378B0060}" type="slidenum">
              <a:rPr lang="en-GB" smtClean="0"/>
              <a:pPr algn="r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6240335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8" name="Espace réservé du pied de page 3"/>
          <p:cNvSpPr txBox="1">
            <a:spLocks/>
          </p:cNvSpPr>
          <p:nvPr userDrawn="1"/>
        </p:nvSpPr>
        <p:spPr>
          <a:xfrm>
            <a:off x="1219678" y="6525344"/>
            <a:ext cx="10986971" cy="26813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5pPr>
            <a:lvl6pPr marL="2286000" algn="l" defTabSz="457200" rtl="0" eaLnBrk="1" latinLnBrk="0" hangingPunct="1"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6pPr>
            <a:lvl7pPr marL="2743200" algn="l" defTabSz="457200" rtl="0" eaLnBrk="1" latinLnBrk="0" hangingPunct="1"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7pPr>
            <a:lvl8pPr marL="3200400" algn="l" defTabSz="457200" rtl="0" eaLnBrk="1" latinLnBrk="0" hangingPunct="1"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8pPr>
            <a:lvl9pPr marL="3657600" algn="l" defTabSz="457200" rtl="0" eaLnBrk="1" latinLnBrk="0" hangingPunct="1"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9pPr>
          </a:lstStyle>
          <a:p>
            <a:pPr algn="r"/>
            <a:r>
              <a:rPr lang="en-GB" dirty="0" smtClean="0"/>
              <a:t>Jeronimo Garcia| WPTE-</a:t>
            </a:r>
            <a:r>
              <a:rPr lang="fr-FR" dirty="0" smtClean="0"/>
              <a:t>GPM</a:t>
            </a:r>
            <a:r>
              <a:rPr lang="en-GB" dirty="0" smtClean="0"/>
              <a:t>| 19/11/2024| Page </a:t>
            </a:r>
            <a:fld id="{6A6D9FA1-99C7-4910-8E32-B85D378B0060}" type="slidenum">
              <a:rPr lang="en-GB" smtClean="0"/>
              <a:pPr algn="r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332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3586D6B8-F17C-6144-AA69-7F6E49A36B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723077" y="1"/>
            <a:ext cx="468923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92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fld id="{CD56B619-E022-2C49-874A-309A90B8466C}" type="slidenum">
              <a:rPr lang="en-US" altLang="ja-JP"/>
              <a:pPr>
                <a:defRPr/>
              </a:pPr>
              <a:t>‹N°›</a:t>
            </a:fld>
            <a:endParaRPr lang="en-US" altLang="ja-JP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8D13ABB-18A7-D343-BDA0-A25235101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181"/>
            <a:ext cx="10751989" cy="976780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1189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Espace réservé du pied de page 3"/>
          <p:cNvSpPr txBox="1">
            <a:spLocks/>
          </p:cNvSpPr>
          <p:nvPr userDrawn="1"/>
        </p:nvSpPr>
        <p:spPr>
          <a:xfrm>
            <a:off x="1215256" y="6525344"/>
            <a:ext cx="10986971" cy="26813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5pPr>
            <a:lvl6pPr marL="2286000" algn="l" defTabSz="457200" rtl="0" eaLnBrk="1" latinLnBrk="0" hangingPunct="1"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6pPr>
            <a:lvl7pPr marL="2743200" algn="l" defTabSz="457200" rtl="0" eaLnBrk="1" latinLnBrk="0" hangingPunct="1"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7pPr>
            <a:lvl8pPr marL="3200400" algn="l" defTabSz="457200" rtl="0" eaLnBrk="1" latinLnBrk="0" hangingPunct="1"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8pPr>
            <a:lvl9pPr marL="3657600" algn="l" defTabSz="457200" rtl="0" eaLnBrk="1" latinLnBrk="0" hangingPunct="1"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9pPr>
          </a:lstStyle>
          <a:p>
            <a:pPr algn="r"/>
            <a:r>
              <a:rPr lang="en-GB" dirty="0" smtClean="0"/>
              <a:t>Jeronimo Garcia| WPTE-</a:t>
            </a:r>
            <a:r>
              <a:rPr lang="fr-FR" dirty="0" smtClean="0"/>
              <a:t>GPM</a:t>
            </a:r>
            <a:r>
              <a:rPr lang="en-GB" dirty="0" smtClean="0"/>
              <a:t>| 19/11/2024| Page </a:t>
            </a:r>
            <a:fld id="{6A6D9FA1-99C7-4910-8E32-B85D378B0060}" type="slidenum">
              <a:rPr lang="en-GB" smtClean="0"/>
              <a:pPr algn="r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3505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2600" y="69852"/>
            <a:ext cx="8976784" cy="541339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105547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333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D4F6E36-2569-EC48-80C5-3BB63A255378}" type="datetimeFigureOut">
              <a:rPr lang="en-GB" smtClean="0"/>
              <a:t>18/11/2024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56B619-E022-2C49-874A-309A90B8466C}" type="slidenum">
              <a:rPr lang="en-US" altLang="ja-JP" smtClean="0"/>
              <a:pPr>
                <a:defRPr/>
              </a:pPr>
              <a:t>‹N°›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83027104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56B619-E022-2C49-874A-309A90B8466C}" type="slidenum">
              <a:rPr lang="en-US" altLang="ja-JP" smtClean="0"/>
              <a:pPr>
                <a:defRPr/>
              </a:pPr>
              <a:t>‹N°›</a:t>
            </a:fld>
            <a:endParaRPr lang="en-US" altLang="ja-JP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B41727F-C0FD-4E42-BE20-B27FF3243F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79440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4165453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1EFF5-44ED-A340-B978-F89C753D2229}" type="slidenum">
              <a:rPr lang="en-US" altLang="ja-JP"/>
              <a:pPr>
                <a:defRPr/>
              </a:pPr>
              <a:t>‹N°›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4933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BAABED-947C-DC49-B85D-FF2B001CEB52}" type="slidenum">
              <a:rPr lang="en-US" altLang="ja-JP"/>
              <a:pPr>
                <a:defRPr/>
              </a:pPr>
              <a:t>‹N°›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585701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751989" cy="9794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019293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grpSp>
        <p:nvGrpSpPr>
          <p:cNvPr id="7" name="図形グループ 10">
            <a:extLst>
              <a:ext uri="{FF2B5EF4-FFF2-40B4-BE49-F238E27FC236}">
                <a16:creationId xmlns:a16="http://schemas.microsoft.com/office/drawing/2014/main" id="{77761D0A-2071-F34C-A5CF-A913CD47768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880535"/>
            <a:ext cx="12098216" cy="139700"/>
            <a:chOff x="0" y="727954"/>
            <a:chExt cx="9829800" cy="139700"/>
          </a:xfrm>
        </p:grpSpPr>
        <p:sp>
          <p:nvSpPr>
            <p:cNvPr id="8" name="Rectangle 5">
              <a:extLst>
                <a:ext uri="{FF2B5EF4-FFF2-40B4-BE49-F238E27FC236}">
                  <a16:creationId xmlns:a16="http://schemas.microsoft.com/office/drawing/2014/main" id="{D47A2784-CAA1-1A45-8619-1298F5759C6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777166"/>
              <a:ext cx="9772650" cy="90488"/>
            </a:xfrm>
            <a:prstGeom prst="rect">
              <a:avLst/>
            </a:prstGeom>
            <a:gradFill rotWithShape="0">
              <a:gsLst>
                <a:gs pos="0">
                  <a:srgbClr val="858585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96323" tIns="48161" rIns="96323" bIns="48161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altLang="ja-JP" sz="2308">
                <a:latin typeface="ＭＳ Ｐゴシック" pitchFamily="-109" charset="-128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7AAAB218-74EA-AA49-94CB-1AC27A25B54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727954"/>
              <a:ext cx="9829800" cy="90487"/>
            </a:xfrm>
            <a:prstGeom prst="rect">
              <a:avLst/>
            </a:prstGeom>
            <a:gradFill rotWithShape="0">
              <a:gsLst>
                <a:gs pos="0">
                  <a:srgbClr val="0705FF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96323" tIns="48161" rIns="96323" bIns="48161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altLang="ja-JP" sz="2308">
                <a:latin typeface="ＭＳ Ｐゴシック" pitchFamily="-109" charset="-128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</p:grpSp>
      <p:pic>
        <p:nvPicPr>
          <p:cNvPr id="10" name="Picture 10" descr="logo6">
            <a:extLst>
              <a:ext uri="{FF2B5EF4-FFF2-40B4-BE49-F238E27FC236}">
                <a16:creationId xmlns:a16="http://schemas.microsoft.com/office/drawing/2014/main" id="{668A3442-C43B-AC41-B47E-A917E1AC15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10608501" y="430111"/>
            <a:ext cx="1583499" cy="451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74152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30" r:id="rId3"/>
    <p:sldLayoutId id="2147483725" r:id="rId4"/>
    <p:sldLayoutId id="2147483731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377" rtl="0" eaLnBrk="1" latinLnBrk="0" hangingPunct="1">
        <a:lnSpc>
          <a:spcPts val="3307"/>
        </a:lnSpc>
        <a:spcBef>
          <a:spcPct val="0"/>
        </a:spcBef>
        <a:buNone/>
        <a:defRPr sz="3200" b="1" kern="1200">
          <a:solidFill>
            <a:srgbClr val="01189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100000"/>
        </a:lnSpc>
        <a:spcBef>
          <a:spcPts val="533"/>
        </a:spcBef>
        <a:buFont typeface="Arial" panose="020B0604020202020204" pitchFamily="34" charset="0"/>
        <a:buChar char="•"/>
        <a:defRPr lang="en-US" sz="2400" kern="1200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90016" indent="-232828" algn="l" defTabSz="914377" rtl="0" eaLnBrk="1" latinLnBrk="0" hangingPunct="1">
        <a:lnSpc>
          <a:spcPct val="100000"/>
        </a:lnSpc>
        <a:spcBef>
          <a:spcPts val="533"/>
        </a:spcBef>
        <a:buFont typeface="System Font Regular"/>
        <a:buChar char="-"/>
        <a:tabLst/>
        <a:defRPr lang="en-US" sz="2133" kern="1200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751989" cy="9794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019293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68608" y="-792"/>
            <a:ext cx="6233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D56B619-E022-2C49-874A-309A90B8466C}" type="slidenum">
              <a:rPr lang="en-US" altLang="ja-JP" smtClean="0"/>
              <a:pPr>
                <a:defRPr/>
              </a:pPr>
              <a:t>‹N°›</a:t>
            </a:fld>
            <a:endParaRPr lang="en-US" altLang="ja-JP"/>
          </a:p>
        </p:txBody>
      </p:sp>
      <p:grpSp>
        <p:nvGrpSpPr>
          <p:cNvPr id="7" name="図形グループ 10">
            <a:extLst>
              <a:ext uri="{FF2B5EF4-FFF2-40B4-BE49-F238E27FC236}">
                <a16:creationId xmlns:a16="http://schemas.microsoft.com/office/drawing/2014/main" id="{77761D0A-2071-F34C-A5CF-A913CD47768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880535"/>
            <a:ext cx="12098216" cy="139700"/>
            <a:chOff x="0" y="727954"/>
            <a:chExt cx="9829800" cy="139700"/>
          </a:xfrm>
        </p:grpSpPr>
        <p:sp>
          <p:nvSpPr>
            <p:cNvPr id="8" name="Rectangle 5">
              <a:extLst>
                <a:ext uri="{FF2B5EF4-FFF2-40B4-BE49-F238E27FC236}">
                  <a16:creationId xmlns:a16="http://schemas.microsoft.com/office/drawing/2014/main" id="{D47A2784-CAA1-1A45-8619-1298F5759C6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777166"/>
              <a:ext cx="9772650" cy="90488"/>
            </a:xfrm>
            <a:prstGeom prst="rect">
              <a:avLst/>
            </a:prstGeom>
            <a:gradFill rotWithShape="0">
              <a:gsLst>
                <a:gs pos="0">
                  <a:srgbClr val="858585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96323" tIns="48161" rIns="96323" bIns="48161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altLang="ja-JP" sz="2308">
                <a:latin typeface="ＭＳ Ｐゴシック" pitchFamily="-109" charset="-128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7AAAB218-74EA-AA49-94CB-1AC27A25B54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727954"/>
              <a:ext cx="9829800" cy="90487"/>
            </a:xfrm>
            <a:prstGeom prst="rect">
              <a:avLst/>
            </a:prstGeom>
            <a:gradFill rotWithShape="0">
              <a:gsLst>
                <a:gs pos="0">
                  <a:srgbClr val="0705FF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96323" tIns="48161" rIns="96323" bIns="48161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altLang="ja-JP" sz="2308">
                <a:latin typeface="ＭＳ Ｐゴシック" pitchFamily="-109" charset="-128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</p:grpSp>
      <p:pic>
        <p:nvPicPr>
          <p:cNvPr id="10" name="Picture 10" descr="logo6">
            <a:extLst>
              <a:ext uri="{FF2B5EF4-FFF2-40B4-BE49-F238E27FC236}">
                <a16:creationId xmlns:a16="http://schemas.microsoft.com/office/drawing/2014/main" id="{668A3442-C43B-AC41-B47E-A917E1AC15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0608501" y="430111"/>
            <a:ext cx="1583499" cy="451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44990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6" r:id="rId3"/>
  </p:sldLayoutIdLst>
  <p:hf hdr="0" ftr="0" dt="0"/>
  <p:txStyles>
    <p:titleStyle>
      <a:lvl1pPr algn="ctr" defTabSz="914377" rtl="0" eaLnBrk="1" latinLnBrk="0" hangingPunct="1">
        <a:lnSpc>
          <a:spcPts val="3307"/>
        </a:lnSpc>
        <a:spcBef>
          <a:spcPct val="0"/>
        </a:spcBef>
        <a:buNone/>
        <a:defRPr sz="3200" b="1" kern="1200">
          <a:solidFill>
            <a:srgbClr val="01189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100000"/>
        </a:lnSpc>
        <a:spcBef>
          <a:spcPts val="533"/>
        </a:spcBef>
        <a:buFont typeface="Arial" panose="020B0604020202020204" pitchFamily="34" charset="0"/>
        <a:buChar char="•"/>
        <a:defRPr lang="en-US" sz="2400" kern="1200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90016" indent="-232828" algn="l" defTabSz="914377" rtl="0" eaLnBrk="1" latinLnBrk="0" hangingPunct="1">
        <a:lnSpc>
          <a:spcPct val="100000"/>
        </a:lnSpc>
        <a:spcBef>
          <a:spcPts val="533"/>
        </a:spcBef>
        <a:buFont typeface="System Font Regular"/>
        <a:buChar char="-"/>
        <a:tabLst/>
        <a:defRPr lang="en-US" sz="2133" kern="1200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" y="2456"/>
            <a:ext cx="9995511" cy="76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</a:t>
            </a:r>
            <a:r>
              <a:rPr lang="en-US" altLang="ja-JP" dirty="0"/>
              <a:t> </a:t>
            </a:r>
            <a:r>
              <a:rPr lang="ja-JP" altLang="en-US" dirty="0"/>
              <a:t>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139" y="908721"/>
            <a:ext cx="1199475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</a:t>
            </a:r>
            <a:r>
              <a:rPr lang="en-US" altLang="ja-JP" dirty="0"/>
              <a:t> </a:t>
            </a:r>
            <a:r>
              <a:rPr lang="ja-JP" altLang="en-US" dirty="0"/>
              <a:t>テキストの書式設定</a:t>
            </a:r>
            <a:endParaRPr lang="en-US" altLang="ja-JP" dirty="0"/>
          </a:p>
          <a:p>
            <a:pPr lvl="1"/>
            <a:r>
              <a:rPr lang="ja-JP" altLang="en-US" dirty="0"/>
              <a:t>第</a:t>
            </a:r>
            <a:r>
              <a:rPr lang="en-US" altLang="ja-JP" dirty="0"/>
              <a:t> 2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2"/>
            <a:r>
              <a:rPr lang="ja-JP" altLang="en-US" dirty="0"/>
              <a:t>第</a:t>
            </a:r>
            <a:r>
              <a:rPr lang="en-US" altLang="ja-JP" dirty="0"/>
              <a:t> 3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3"/>
            <a:r>
              <a:rPr lang="ja-JP" altLang="en-US" dirty="0"/>
              <a:t>第</a:t>
            </a:r>
            <a:r>
              <a:rPr lang="en-US" altLang="ja-JP" dirty="0"/>
              <a:t> 4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4"/>
            <a:r>
              <a:rPr lang="ja-JP" altLang="en-US" dirty="0"/>
              <a:t>第</a:t>
            </a:r>
            <a:r>
              <a:rPr lang="en-US" altLang="ja-JP" dirty="0"/>
              <a:t> 5 </a:t>
            </a:r>
            <a:r>
              <a:rPr lang="ja-JP" altLang="en-US" dirty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568608" y="0"/>
            <a:ext cx="6233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fld id="{CD56B619-E022-2C49-874A-309A90B8466C}" type="slidenum">
              <a:rPr lang="en-US" altLang="ja-JP" smtClean="0"/>
              <a:pPr>
                <a:defRPr/>
              </a:pPr>
              <a:t>‹N°›</a:t>
            </a:fld>
            <a:endParaRPr lang="en-US" altLang="ja-JP" dirty="0"/>
          </a:p>
        </p:txBody>
      </p:sp>
      <p:grpSp>
        <p:nvGrpSpPr>
          <p:cNvPr id="1031" name="図形グループ 10"/>
          <p:cNvGrpSpPr>
            <a:grpSpLocks/>
          </p:cNvGrpSpPr>
          <p:nvPr userDrawn="1"/>
        </p:nvGrpSpPr>
        <p:grpSpPr bwMode="auto">
          <a:xfrm>
            <a:off x="0" y="728663"/>
            <a:ext cx="12098216" cy="139700"/>
            <a:chOff x="0" y="727954"/>
            <a:chExt cx="9829800" cy="139700"/>
          </a:xfrm>
        </p:grpSpPr>
        <p:sp>
          <p:nvSpPr>
            <p:cNvPr id="7" name="Rectangle 5"/>
            <p:cNvSpPr>
              <a:spLocks noChangeArrowheads="1"/>
            </p:cNvSpPr>
            <p:nvPr/>
          </p:nvSpPr>
          <p:spPr bwMode="gray">
            <a:xfrm>
              <a:off x="0" y="777166"/>
              <a:ext cx="9772650" cy="90488"/>
            </a:xfrm>
            <a:prstGeom prst="rect">
              <a:avLst/>
            </a:prstGeom>
            <a:gradFill rotWithShape="0">
              <a:gsLst>
                <a:gs pos="0">
                  <a:srgbClr val="858585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96323" tIns="48161" rIns="96323" bIns="48161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altLang="ja-JP" sz="2500" dirty="0">
                <a:latin typeface="ＭＳ Ｐゴシック" pitchFamily="-109" charset="-128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gray">
            <a:xfrm>
              <a:off x="0" y="727954"/>
              <a:ext cx="9829800" cy="90487"/>
            </a:xfrm>
            <a:prstGeom prst="rect">
              <a:avLst/>
            </a:prstGeom>
            <a:gradFill rotWithShape="0">
              <a:gsLst>
                <a:gs pos="0">
                  <a:srgbClr val="0705FF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96323" tIns="48161" rIns="96323" bIns="48161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altLang="ja-JP" sz="2500" dirty="0">
                <a:latin typeface="ＭＳ Ｐゴシック" pitchFamily="-109" charset="-128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</p:grpSp>
      <p:pic>
        <p:nvPicPr>
          <p:cNvPr id="11" name="Picture 10" descr="logo6">
            <a:extLst>
              <a:ext uri="{FF2B5EF4-FFF2-40B4-BE49-F238E27FC236}">
                <a16:creationId xmlns:a16="http://schemas.microsoft.com/office/drawing/2014/main" id="{81998577-2BCC-9542-ACC5-7CF59FFB13F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10704512" y="298145"/>
            <a:ext cx="1487488" cy="423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86693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rgbClr val="000090"/>
          </a:solidFill>
          <a:latin typeface="+mj-lt"/>
          <a:ea typeface="+mj-ea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5pPr>
      <a:lvl6pPr marL="457189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6pPr>
      <a:lvl7pPr marL="914377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7pPr>
      <a:lvl8pPr marL="1371566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8pPr>
      <a:lvl9pPr marL="1828754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kumimoji="1" sz="2000" b="1">
          <a:solidFill>
            <a:schemeClr val="tx1"/>
          </a:solidFill>
          <a:latin typeface="+mn-lt"/>
          <a:ea typeface="+mn-ea"/>
          <a:cs typeface="Arial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kumimoji="1" sz="1800" b="0">
          <a:solidFill>
            <a:schemeClr val="tx1"/>
          </a:solidFill>
          <a:latin typeface="+mn-lt"/>
          <a:ea typeface="+mn-ea"/>
          <a:cs typeface="Arial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kumimoji="1" sz="1800" b="0">
          <a:solidFill>
            <a:schemeClr val="tx1"/>
          </a:solidFill>
          <a:latin typeface="+mn-lt"/>
          <a:ea typeface="+mn-ea"/>
          <a:cs typeface="Arial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kumimoji="1" sz="1800" b="0">
          <a:solidFill>
            <a:schemeClr val="tx1"/>
          </a:solidFill>
          <a:latin typeface="+mn-lt"/>
          <a:ea typeface="+mn-ea"/>
          <a:cs typeface="Arial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kumimoji="1" sz="1800" b="0">
          <a:solidFill>
            <a:schemeClr val="tx1"/>
          </a:solidFill>
          <a:latin typeface="+mn-lt"/>
          <a:ea typeface="+mn-ea"/>
          <a:cs typeface="Arial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45718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/>
          </p:cNvSpPr>
          <p:nvPr>
            <p:ph type="title"/>
          </p:nvPr>
        </p:nvSpPr>
        <p:spPr>
          <a:xfrm>
            <a:off x="1885950" y="247706"/>
            <a:ext cx="7462838" cy="541338"/>
          </a:xfrm>
        </p:spPr>
        <p:txBody>
          <a:bodyPr/>
          <a:lstStyle/>
          <a:p>
            <a:pPr eaLnBrk="1" hangingPunct="1"/>
            <a:endParaRPr lang="fr-FR" altLang="fr-FR" sz="3600" dirty="0">
              <a:latin typeface="Arial Narrow" panose="020B0606020202030204" pitchFamily="34" charset="0"/>
            </a:endParaRPr>
          </a:p>
        </p:txBody>
      </p:sp>
      <p:pic>
        <p:nvPicPr>
          <p:cNvPr id="28" name="Picture 12">
            <a:extLst>
              <a:ext uri="{FF2B5EF4-FFF2-40B4-BE49-F238E27FC236}">
                <a16:creationId xmlns:a16="http://schemas.microsoft.com/office/drawing/2014/main" id="{0ABE3443-98F2-6749-B7FD-3A482FD8C4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2247" t="10059" r="2111" b="898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図 3" descr="QST_LOGO_YOKO.psd">
            <a:extLst>
              <a:ext uri="{FF2B5EF4-FFF2-40B4-BE49-F238E27FC236}">
                <a16:creationId xmlns:a16="http://schemas.microsoft.com/office/drawing/2014/main" id="{61BC73FC-92C9-4E41-9302-01CD2EC7F6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3809"/>
          <a:stretch/>
        </p:blipFill>
        <p:spPr>
          <a:xfrm>
            <a:off x="3729706" y="5400163"/>
            <a:ext cx="1301641" cy="4734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1" name="正方形/長方形 1">
            <a:extLst>
              <a:ext uri="{FF2B5EF4-FFF2-40B4-BE49-F238E27FC236}">
                <a16:creationId xmlns:a16="http://schemas.microsoft.com/office/drawing/2014/main" id="{F1F73028-8229-994C-BC3E-31DF54C3D82D}"/>
              </a:ext>
            </a:extLst>
          </p:cNvPr>
          <p:cNvSpPr/>
          <p:nvPr/>
        </p:nvSpPr>
        <p:spPr>
          <a:xfrm>
            <a:off x="1" y="4098903"/>
            <a:ext cx="12192000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667" b="1" dirty="0" smtClean="0">
                <a:ln w="9525">
                  <a:solidFill>
                    <a:schemeClr val="bg1">
                      <a:alpha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altLang="ja-JP" sz="2667" b="1" dirty="0">
                <a:ln w="9525">
                  <a:solidFill>
                    <a:schemeClr val="bg1">
                      <a:alpha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ja-JP" sz="2667" b="1" dirty="0" smtClean="0">
                <a:ln w="9525">
                  <a:solidFill>
                    <a:schemeClr val="bg1">
                      <a:alpha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Garcia on behalf the JT-60SA experiment team</a:t>
            </a:r>
            <a:endParaRPr lang="en-US" altLang="ja-JP" sz="2667" b="1" dirty="0">
              <a:ln w="9525">
                <a:solidFill>
                  <a:schemeClr val="bg1">
                    <a:alpha val="5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1">
            <a:extLst>
              <a:ext uri="{FF2B5EF4-FFF2-40B4-BE49-F238E27FC236}">
                <a16:creationId xmlns:a16="http://schemas.microsoft.com/office/drawing/2014/main" id="{E3037B7F-2D2C-7443-BECC-10E9B6F5C0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-4076"/>
          <a:stretch/>
        </p:blipFill>
        <p:spPr>
          <a:xfrm>
            <a:off x="5826788" y="5400163"/>
            <a:ext cx="2055083" cy="4734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3" name="Rectangle 2">
            <a:extLst>
              <a:ext uri="{FF2B5EF4-FFF2-40B4-BE49-F238E27FC236}">
                <a16:creationId xmlns:a16="http://schemas.microsoft.com/office/drawing/2014/main" id="{90CA7BB1-514F-5146-A051-568415102F9F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2286206"/>
            <a:ext cx="12192000" cy="1656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377" rtl="0" eaLnBrk="1" latinLnBrk="0" hangingPunct="1">
              <a:lnSpc>
                <a:spcPts val="3307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sz="4000" dirty="0">
                <a:solidFill>
                  <a:srgbClr val="011893"/>
                </a:solidFill>
                <a:latin typeface="Arial Narrow" panose="020B0606020202030204" pitchFamily="34" charset="0"/>
              </a:rPr>
              <a:t>Participating in JT-60SA analysis (RT12 to RT18)</a:t>
            </a:r>
            <a:endParaRPr lang="en-US" altLang="ja-JP" sz="6000" dirty="0">
              <a:ln w="9525">
                <a:solidFill>
                  <a:schemeClr val="bg1">
                    <a:alpha val="50000"/>
                  </a:schemeClr>
                </a:solidFill>
                <a:prstDash val="solid"/>
              </a:ln>
              <a:solidFill>
                <a:srgbClr val="011893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61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2456"/>
            <a:ext cx="11208567" cy="762248"/>
          </a:xfrm>
        </p:spPr>
        <p:txBody>
          <a:bodyPr rtlCol="0">
            <a:noAutofit/>
          </a:bodyPr>
          <a:lstStyle/>
          <a:p>
            <a:pPr defTabSz="914377" fontAlgn="auto">
              <a:lnSpc>
                <a:spcPts val="3307"/>
              </a:lnSpc>
              <a:spcAft>
                <a:spcPts val="0"/>
              </a:spcAft>
              <a:defRPr/>
            </a:pPr>
            <a:r>
              <a:rPr lang="fr-FR" sz="3600" dirty="0" err="1">
                <a:latin typeface="Arial Narrow" panose="020B0606020202030204" pitchFamily="34" charset="0"/>
              </a:rPr>
              <a:t>Strategy</a:t>
            </a:r>
            <a:r>
              <a:rPr lang="fr-FR" sz="3600" dirty="0">
                <a:latin typeface="Arial Narrow" panose="020B0606020202030204" pitchFamily="34" charset="0"/>
              </a:rPr>
              <a:t> </a:t>
            </a:r>
            <a:r>
              <a:rPr lang="fr-FR" sz="3600" dirty="0" err="1">
                <a:latin typeface="Arial Narrow" panose="020B0606020202030204" pitchFamily="34" charset="0"/>
              </a:rPr>
              <a:t>towards</a:t>
            </a:r>
            <a:r>
              <a:rPr lang="fr-FR" sz="3600" dirty="0">
                <a:latin typeface="Arial Narrow" panose="020B0606020202030204" pitchFamily="34" charset="0"/>
              </a:rPr>
              <a:t> initial </a:t>
            </a:r>
            <a:r>
              <a:rPr lang="fr-FR" sz="3600" dirty="0" smtClean="0">
                <a:latin typeface="Arial Narrow" panose="020B0606020202030204" pitchFamily="34" charset="0"/>
              </a:rPr>
              <a:t>phases and </a:t>
            </a:r>
            <a:r>
              <a:rPr lang="fr-FR" sz="3600" dirty="0" err="1" smtClean="0">
                <a:latin typeface="Arial Narrow" panose="020B0606020202030204" pitchFamily="34" charset="0"/>
              </a:rPr>
              <a:t>EUROfusion</a:t>
            </a:r>
            <a:r>
              <a:rPr lang="fr-FR" sz="3600" dirty="0" smtClean="0">
                <a:latin typeface="Arial Narrow" panose="020B0606020202030204" pitchFamily="34" charset="0"/>
              </a:rPr>
              <a:t> </a:t>
            </a:r>
            <a:r>
              <a:rPr lang="fr-FR" sz="3600" dirty="0" err="1" smtClean="0">
                <a:latin typeface="Arial Narrow" panose="020B0606020202030204" pitchFamily="34" charset="0"/>
              </a:rPr>
              <a:t>paticipation</a:t>
            </a:r>
            <a:endParaRPr lang="fr-FR" sz="3600" dirty="0">
              <a:latin typeface="Arial Narrow" panose="020B0606020202030204" pitchFamily="34" charset="0"/>
            </a:endParaRPr>
          </a:p>
        </p:txBody>
      </p:sp>
      <p:sp>
        <p:nvSpPr>
          <p:cNvPr id="19459" name="Espace réservé du contenu 2"/>
          <p:cNvSpPr>
            <a:spLocks noGrp="1" noChangeArrowheads="1"/>
          </p:cNvSpPr>
          <p:nvPr>
            <p:ph idx="1"/>
          </p:nvPr>
        </p:nvSpPr>
        <p:spPr bwMode="auto">
          <a:xfrm>
            <a:off x="228644" y="946442"/>
            <a:ext cx="11844019" cy="5434013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IE" altLang="fr-FR" sz="3000" b="0" dirty="0" smtClean="0">
                <a:latin typeface="Arial Narrow" panose="020B0606020202030204" pitchFamily="34" charset="0"/>
              </a:rPr>
              <a:t>During 2023-2024 Experiment Leaders and Topical Group leaders discussed about main scientific topics to develop in the initial experimental campaigns </a:t>
            </a:r>
          </a:p>
          <a:p>
            <a:r>
              <a:rPr lang="en-IE" altLang="fr-FR" sz="3000" b="0" dirty="0" smtClean="0">
                <a:latin typeface="Arial Narrow" panose="020B0606020202030204" pitchFamily="34" charset="0"/>
              </a:rPr>
              <a:t>Detailed assessment about the scientific possibilities during Initial Research phase I and II has been performed</a:t>
            </a:r>
          </a:p>
          <a:p>
            <a:r>
              <a:rPr lang="en-IE" altLang="fr-FR" sz="3000" b="0" dirty="0" smtClean="0">
                <a:latin typeface="Arial Narrow" panose="020B0606020202030204" pitchFamily="34" charset="0"/>
              </a:rPr>
              <a:t>Detailed scientific topics are shown in the ET and  WPTE call for participation</a:t>
            </a:r>
          </a:p>
          <a:p>
            <a:r>
              <a:rPr lang="en-IE" altLang="fr-FR" sz="3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WPTE handles and provides the </a:t>
            </a:r>
            <a:r>
              <a:rPr lang="en-IE" altLang="fr-FR" sz="3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proposed </a:t>
            </a:r>
            <a:r>
              <a:rPr lang="en-IE" altLang="fr-FR" sz="3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participation of </a:t>
            </a:r>
            <a:r>
              <a:rPr lang="en-IE" altLang="fr-FR" sz="3000" dirty="0" err="1" smtClean="0">
                <a:solidFill>
                  <a:srgbClr val="FF0000"/>
                </a:solidFill>
                <a:latin typeface="Arial Narrow" panose="020B0606020202030204" pitchFamily="34" charset="0"/>
              </a:rPr>
              <a:t>EUROfusion</a:t>
            </a:r>
            <a:r>
              <a:rPr lang="en-IE" altLang="fr-FR" sz="3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 in the experiment team for the scientific exploitation</a:t>
            </a:r>
          </a:p>
          <a:p>
            <a:r>
              <a:rPr lang="en-IE" altLang="fr-FR" sz="3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Final participation agreed by Experiment Leaders and JT-60SA project leader (Sam Davis) at the level of the BA project</a:t>
            </a:r>
          </a:p>
          <a:p>
            <a:r>
              <a:rPr lang="en-IE" altLang="fr-FR" sz="3000" b="0" u="sng" dirty="0" smtClean="0">
                <a:latin typeface="Arial Narrow" panose="020B0606020202030204" pitchFamily="34" charset="0"/>
              </a:rPr>
              <a:t>Anybody who wants to have access to JT-60SA experimental data must belong to the Experiment Team</a:t>
            </a:r>
          </a:p>
        </p:txBody>
      </p:sp>
      <p:sp>
        <p:nvSpPr>
          <p:cNvPr id="5" name="AutoShape 2" descr="https://jpc-powerpoint.officeapps.live.com/pods/GetClipboardImage.ashx?Id=a2ea55c9-9eab-412d-b943-fbced91e0c39&amp;DC=GJP2&amp;pkey=22d63c00-c479-4bae-a7ed-ff37ff180e73&amp;wdwaccluster=GJP2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</p:spPr>
        <p:txBody>
          <a:bodyPr/>
          <a:lstStyle/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prstClr val="black"/>
              </a:solidFill>
              <a:latin typeface="Calibri" panose="020F0502020204030204"/>
              <a:ea typeface="+mn-ea"/>
              <a:sym typeface="Gill Sans" pitchFamily="-1" charset="0"/>
            </a:endParaRPr>
          </a:p>
        </p:txBody>
      </p:sp>
      <p:sp>
        <p:nvSpPr>
          <p:cNvPr id="6" name="Espace réservé du pied de page 3"/>
          <p:cNvSpPr txBox="1">
            <a:spLocks/>
          </p:cNvSpPr>
          <p:nvPr/>
        </p:nvSpPr>
        <p:spPr>
          <a:xfrm>
            <a:off x="1219678" y="6525344"/>
            <a:ext cx="10986971" cy="26813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5pPr>
            <a:lvl6pPr marL="2286000" algn="l" defTabSz="457200" rtl="0" eaLnBrk="1" latinLnBrk="0" hangingPunct="1"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6pPr>
            <a:lvl7pPr marL="2743200" algn="l" defTabSz="457200" rtl="0" eaLnBrk="1" latinLnBrk="0" hangingPunct="1"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7pPr>
            <a:lvl8pPr marL="3200400" algn="l" defTabSz="457200" rtl="0" eaLnBrk="1" latinLnBrk="0" hangingPunct="1"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8pPr>
            <a:lvl9pPr marL="3657600" algn="l" defTabSz="457200" rtl="0" eaLnBrk="1" latinLnBrk="0" hangingPunct="1"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9pPr>
          </a:lstStyle>
          <a:p>
            <a:pPr algn="r"/>
            <a:r>
              <a:rPr lang="en-GB" dirty="0" smtClean="0"/>
              <a:t>Jeronimo Garcia| WPTE-</a:t>
            </a:r>
            <a:r>
              <a:rPr lang="fr-FR" dirty="0" smtClean="0"/>
              <a:t>GPM</a:t>
            </a:r>
            <a:r>
              <a:rPr lang="en-GB" dirty="0" smtClean="0"/>
              <a:t>| 19/11/2024| Page </a:t>
            </a:r>
            <a:fld id="{6A6D9FA1-99C7-4910-8E32-B85D378B0060}" type="slidenum">
              <a:rPr lang="en-GB" smtClean="0"/>
              <a:pPr algn="r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525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fr-FR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RT-12: </a:t>
            </a:r>
            <a:r>
              <a:rPr kumimoji="0" lang="en-GB" altLang="fr-FR" b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Operation Regime Development</a:t>
            </a:r>
            <a:r>
              <a:rPr kumimoji="0" lang="en-GB" altLang="fr-FR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fr-FR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(JT-60SA</a:t>
            </a:r>
            <a:r>
              <a:rPr kumimoji="0" lang="en-US" altLang="fr-FR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1EFF5-44ED-A340-B978-F89C753D2229}" type="slidenum">
              <a:rPr lang="en-US" altLang="ja-JP" smtClean="0"/>
              <a:pPr>
                <a:defRPr/>
              </a:pPr>
              <a:t>11</a:t>
            </a:fld>
            <a:endParaRPr lang="en-US" altLang="ja-JP" dirty="0"/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8492118"/>
              </p:ext>
            </p:extLst>
          </p:nvPr>
        </p:nvGraphicFramePr>
        <p:xfrm>
          <a:off x="1847528" y="2386784"/>
          <a:ext cx="8928992" cy="245364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332020">
                  <a:extLst>
                    <a:ext uri="{9D8B030D-6E8A-4147-A177-3AD203B41FA5}">
                      <a16:colId xmlns:a16="http://schemas.microsoft.com/office/drawing/2014/main" val="1423460381"/>
                    </a:ext>
                  </a:extLst>
                </a:gridCol>
                <a:gridCol w="7596972">
                  <a:extLst>
                    <a:ext uri="{9D8B030D-6E8A-4147-A177-3AD203B41FA5}">
                      <a16:colId xmlns:a16="http://schemas.microsoft.com/office/drawing/2014/main" val="232109614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#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fr-F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320652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D1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Safe increase of toroidal current up to 5.5MA in L-mode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063714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D2</a:t>
                      </a:r>
                      <a:endParaRPr lang="fr-F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Test of plasma control schemes: current, position, density, heating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86723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D3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Break down and plasma formation studies in conditions of low loop voltage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970897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D4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Initial integrated scenarios development towards ITER standard H-mode scenario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112126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D5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Initial development of high beta integrated scenarios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761836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D6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Integration of advanced real time control techniques , e.g. beta or ELMs control, in scenario development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991020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D7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Characterize, </a:t>
                      </a:r>
                      <a:r>
                        <a:rPr lang="en-GB" sz="1400" dirty="0">
                          <a:effectLst/>
                        </a:rPr>
                        <a:t>by means of integrated modelling, scenarios compatible with W as PFC in  conditions of full machine capabilities</a:t>
                      </a:r>
                      <a:endParaRPr lang="fr-F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67400802"/>
                  </a:ext>
                </a:extLst>
              </a:tr>
            </a:tbl>
          </a:graphicData>
        </a:graphic>
      </p:graphicFrame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19336" y="924720"/>
            <a:ext cx="1094521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Mission: </a:t>
            </a:r>
            <a:r>
              <a:rPr kumimoji="0" lang="en-US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M1.1</a:t>
            </a:r>
            <a:endParaRPr kumimoji="0" lang="fr-FR" alt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TFLs: </a:t>
            </a:r>
            <a:r>
              <a:rPr kumimoji="0" lang="en-US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J. Garcia</a:t>
            </a:r>
            <a:endParaRPr kumimoji="0" lang="fr-FR" alt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Scientific Coordinators: </a:t>
            </a:r>
            <a:r>
              <a:rPr kumimoji="0" lang="en-US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L. Garzotti</a:t>
            </a:r>
            <a:endParaRPr kumimoji="0" lang="fr-FR" alt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Scientific objectives</a:t>
            </a:r>
            <a:endParaRPr kumimoji="0" lang="en-US" altLang="fr-FR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8EBD712-84E2-AC53-32F9-8992910E8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34" y="5085183"/>
            <a:ext cx="11861369" cy="1252483"/>
          </a:xfrm>
          <a:noFill/>
        </p:spPr>
        <p:txBody>
          <a:bodyPr/>
          <a:lstStyle/>
          <a:p>
            <a:r>
              <a:rPr lang="en-GB" sz="3200" dirty="0" smtClean="0">
                <a:latin typeface="Arial Narrow" panose="020B0606020202030204" pitchFamily="34" charset="0"/>
              </a:rPr>
              <a:t>Key aspects</a:t>
            </a:r>
            <a:r>
              <a:rPr lang="en-GB" sz="3200" b="0" dirty="0" smtClean="0">
                <a:latin typeface="Arial Narrow" panose="020B0606020202030204" pitchFamily="34" charset="0"/>
              </a:rPr>
              <a:t>: OP1 analyses, plasma start-up, equilibrium, OP2-OP4 preparatory scenario integrated modelling and W integrated modelling</a:t>
            </a:r>
            <a:endParaRPr lang="en-GB" sz="3200" b="0" dirty="0">
              <a:latin typeface="Arial Narrow" panose="020B0606020202030204" pitchFamily="34" charset="0"/>
            </a:endParaRPr>
          </a:p>
          <a:p>
            <a:endParaRPr lang="en-GB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0" name="Espace réservé du pied de page 3"/>
          <p:cNvSpPr txBox="1">
            <a:spLocks/>
          </p:cNvSpPr>
          <p:nvPr/>
        </p:nvSpPr>
        <p:spPr>
          <a:xfrm>
            <a:off x="1219678" y="6525344"/>
            <a:ext cx="10986971" cy="26813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5pPr>
            <a:lvl6pPr marL="2286000" algn="l" defTabSz="457200" rtl="0" eaLnBrk="1" latinLnBrk="0" hangingPunct="1"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6pPr>
            <a:lvl7pPr marL="2743200" algn="l" defTabSz="457200" rtl="0" eaLnBrk="1" latinLnBrk="0" hangingPunct="1"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7pPr>
            <a:lvl8pPr marL="3200400" algn="l" defTabSz="457200" rtl="0" eaLnBrk="1" latinLnBrk="0" hangingPunct="1"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8pPr>
            <a:lvl9pPr marL="3657600" algn="l" defTabSz="457200" rtl="0" eaLnBrk="1" latinLnBrk="0" hangingPunct="1"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9pPr>
          </a:lstStyle>
          <a:p>
            <a:pPr algn="r"/>
            <a:r>
              <a:rPr lang="en-GB" dirty="0" smtClean="0"/>
              <a:t>Jeronimo Garcia| WPTE-</a:t>
            </a:r>
            <a:r>
              <a:rPr lang="fr-FR" dirty="0" smtClean="0"/>
              <a:t>GPM</a:t>
            </a:r>
            <a:r>
              <a:rPr lang="en-GB" dirty="0" smtClean="0"/>
              <a:t>| 19/11/2024| Page </a:t>
            </a:r>
            <a:fld id="{6A6D9FA1-99C7-4910-8E32-B85D378B0060}" type="slidenum">
              <a:rPr lang="en-GB" smtClean="0"/>
              <a:pPr algn="r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7675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fr-FR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RT-13: </a:t>
            </a:r>
            <a:r>
              <a:rPr kumimoji="0" lang="en-GB" altLang="fr-FR" b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MHD Stability and Control (JT-60SA</a:t>
            </a:r>
            <a:r>
              <a:rPr kumimoji="0" lang="en-GB" altLang="fr-FR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1EFF5-44ED-A340-B978-F89C753D2229}" type="slidenum">
              <a:rPr lang="en-US" altLang="ja-JP" smtClean="0"/>
              <a:pPr>
                <a:defRPr/>
              </a:pPr>
              <a:t>12</a:t>
            </a:fld>
            <a:endParaRPr lang="en-US" altLang="ja-JP" dirty="0"/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6127810"/>
              </p:ext>
            </p:extLst>
          </p:nvPr>
        </p:nvGraphicFramePr>
        <p:xfrm>
          <a:off x="2290656" y="2052608"/>
          <a:ext cx="7704856" cy="2699004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149405">
                  <a:extLst>
                    <a:ext uri="{9D8B030D-6E8A-4147-A177-3AD203B41FA5}">
                      <a16:colId xmlns:a16="http://schemas.microsoft.com/office/drawing/2014/main" val="255210267"/>
                    </a:ext>
                  </a:extLst>
                </a:gridCol>
                <a:gridCol w="6555451">
                  <a:extLst>
                    <a:ext uri="{9D8B030D-6E8A-4147-A177-3AD203B41FA5}">
                      <a16:colId xmlns:a16="http://schemas.microsoft.com/office/drawing/2014/main" val="290080821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#</a:t>
                      </a:r>
                      <a:endParaRPr lang="fr-F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98826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D1</a:t>
                      </a:r>
                      <a:endParaRPr lang="fr-F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Disruption and runaway electrons studies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627904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D2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Creation of disruption databases</a:t>
                      </a:r>
                      <a:endParaRPr lang="fr-F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971349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D3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err="1">
                          <a:effectLst/>
                        </a:rPr>
                        <a:t>Sawtooth</a:t>
                      </a:r>
                      <a:r>
                        <a:rPr lang="en-GB" sz="1400" dirty="0">
                          <a:effectLst/>
                        </a:rPr>
                        <a:t> activity and modification by ECH </a:t>
                      </a:r>
                      <a:endParaRPr lang="fr-F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225908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D4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Tearing Modes during ramp-up, flat-top, and ramp-down phases</a:t>
                      </a:r>
                      <a:endParaRPr lang="fr-F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80589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D5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Neoclassical tearing modes destabilization with ECH/ECCD and NBI</a:t>
                      </a:r>
                      <a:endParaRPr lang="fr-F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574376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D6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Neoclassical tearing modes control with ECCD</a:t>
                      </a:r>
                      <a:endParaRPr lang="fr-F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642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D7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Resistive wall mode studies</a:t>
                      </a:r>
                      <a:endParaRPr lang="fr-F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673643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D8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Characterization of MHD activity in high beta plasmas</a:t>
                      </a:r>
                      <a:endParaRPr lang="fr-F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962625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D9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Error field measurement, characterization and impact on locked mode and NTM activity</a:t>
                      </a:r>
                      <a:endParaRPr lang="fr-F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77475323"/>
                  </a:ext>
                </a:extLst>
              </a:tr>
            </a:tbl>
          </a:graphicData>
        </a:graphic>
      </p:graphicFrame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35360" y="885743"/>
            <a:ext cx="1123324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Mission: </a:t>
            </a:r>
            <a:r>
              <a:rPr kumimoji="0" lang="en-US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M1.1</a:t>
            </a:r>
            <a:endParaRPr kumimoji="0" lang="fr-FR" alt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TFLs: </a:t>
            </a:r>
            <a:r>
              <a:rPr kumimoji="0" lang="en-US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J. Garcia</a:t>
            </a:r>
            <a:endParaRPr kumimoji="0" lang="fr-FR" alt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Scientific Coordinators: </a:t>
            </a:r>
            <a:r>
              <a:rPr kumimoji="0" lang="en-US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G. </a:t>
            </a:r>
            <a:r>
              <a:rPr kumimoji="0" lang="en-US" altLang="fr-FR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Pucella</a:t>
            </a:r>
            <a:endParaRPr kumimoji="0" lang="fr-FR" alt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Scientific objectives</a:t>
            </a:r>
            <a:endParaRPr kumimoji="0" lang="en-US" altLang="fr-FR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8EBD712-84E2-AC53-32F9-8992910E8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99" y="4725144"/>
            <a:ext cx="11861369" cy="1252483"/>
          </a:xfrm>
          <a:noFill/>
        </p:spPr>
        <p:txBody>
          <a:bodyPr/>
          <a:lstStyle/>
          <a:p>
            <a:r>
              <a:rPr lang="en-GB" sz="3200" dirty="0" smtClean="0">
                <a:latin typeface="Arial Narrow" panose="020B0606020202030204" pitchFamily="34" charset="0"/>
              </a:rPr>
              <a:t>Key aspects</a:t>
            </a:r>
            <a:r>
              <a:rPr lang="en-GB" sz="3200" b="0" dirty="0" smtClean="0">
                <a:latin typeface="Arial Narrow" panose="020B0606020202030204" pitchFamily="34" charset="0"/>
              </a:rPr>
              <a:t>: Disruption and runaway electrons (studies, predictors, AI), generic MHD (including OP1 analyses), error field</a:t>
            </a:r>
            <a:endParaRPr lang="en-GB" sz="3200" b="0" dirty="0">
              <a:latin typeface="Arial Narrow" panose="020B0606020202030204" pitchFamily="34" charset="0"/>
            </a:endParaRPr>
          </a:p>
          <a:p>
            <a:endParaRPr lang="en-GB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0" name="Espace réservé du pied de page 3"/>
          <p:cNvSpPr txBox="1">
            <a:spLocks/>
          </p:cNvSpPr>
          <p:nvPr/>
        </p:nvSpPr>
        <p:spPr>
          <a:xfrm>
            <a:off x="1219678" y="6525344"/>
            <a:ext cx="10986971" cy="26813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5pPr>
            <a:lvl6pPr marL="2286000" algn="l" defTabSz="457200" rtl="0" eaLnBrk="1" latinLnBrk="0" hangingPunct="1"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6pPr>
            <a:lvl7pPr marL="2743200" algn="l" defTabSz="457200" rtl="0" eaLnBrk="1" latinLnBrk="0" hangingPunct="1"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7pPr>
            <a:lvl8pPr marL="3200400" algn="l" defTabSz="457200" rtl="0" eaLnBrk="1" latinLnBrk="0" hangingPunct="1"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8pPr>
            <a:lvl9pPr marL="3657600" algn="l" defTabSz="457200" rtl="0" eaLnBrk="1" latinLnBrk="0" hangingPunct="1"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9pPr>
          </a:lstStyle>
          <a:p>
            <a:pPr algn="r"/>
            <a:r>
              <a:rPr lang="en-GB" dirty="0" smtClean="0"/>
              <a:t>Jeronimo Garcia| WPTE-</a:t>
            </a:r>
            <a:r>
              <a:rPr lang="fr-FR" dirty="0" smtClean="0"/>
              <a:t>GPM</a:t>
            </a:r>
            <a:r>
              <a:rPr lang="en-GB" dirty="0" smtClean="0"/>
              <a:t>| 19/11/2024| Page </a:t>
            </a:r>
            <a:fld id="{6A6D9FA1-99C7-4910-8E32-B85D378B0060}" type="slidenum">
              <a:rPr lang="en-GB" smtClean="0"/>
              <a:pPr algn="r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66835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altLang="fr-FR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RT-14: </a:t>
            </a:r>
            <a:r>
              <a:rPr kumimoji="0" lang="fr-FR" altLang="fr-FR" b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Transport and Confinement (JT-60SA</a:t>
            </a:r>
            <a:r>
              <a:rPr kumimoji="0" lang="fr-FR" altLang="fr-FR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fr-FR" dirty="0"/>
          </a:p>
        </p:txBody>
      </p:sp>
      <p:graphicFrame>
        <p:nvGraphicFramePr>
          <p:cNvPr id="7" name="Espace réservé du contenu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2496247"/>
              </p:ext>
            </p:extLst>
          </p:nvPr>
        </p:nvGraphicFramePr>
        <p:xfrm>
          <a:off x="1199456" y="2119471"/>
          <a:ext cx="10081119" cy="2699004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503893">
                  <a:extLst>
                    <a:ext uri="{9D8B030D-6E8A-4147-A177-3AD203B41FA5}">
                      <a16:colId xmlns:a16="http://schemas.microsoft.com/office/drawing/2014/main" val="1239384537"/>
                    </a:ext>
                  </a:extLst>
                </a:gridCol>
                <a:gridCol w="8577226">
                  <a:extLst>
                    <a:ext uri="{9D8B030D-6E8A-4147-A177-3AD203B41FA5}">
                      <a16:colId xmlns:a16="http://schemas.microsoft.com/office/drawing/2014/main" val="219110435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#</a:t>
                      </a:r>
                      <a:endParaRPr lang="fr-F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5189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D1</a:t>
                      </a:r>
                      <a:endParaRPr lang="fr-F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Heat transport in electron heated dominated plasmas in L-mode and/or low β 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978488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D2</a:t>
                      </a:r>
                      <a:endParaRPr lang="fr-F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Characterization of L-mode confinement 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14341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D3</a:t>
                      </a:r>
                      <a:endParaRPr lang="fr-F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Initial characterization of H-mode confinement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419086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D4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Isotope studies by comparison of H and D plasmas </a:t>
                      </a:r>
                      <a:endParaRPr lang="fr-F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435270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D5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Heat transport in electron heated dominated plasmas in H-mode </a:t>
                      </a:r>
                      <a:endParaRPr lang="fr-F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560802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D6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Heat, particle and impurity transport in high β plasmas 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231289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D7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Characterization of H-mode confinement in type-I ELMs plasmas</a:t>
                      </a:r>
                      <a:endParaRPr lang="fr-F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160092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D8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H/D ratio control by gas-puff and pellet</a:t>
                      </a:r>
                      <a:endParaRPr lang="fr-F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19553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D9 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Characterise potential core W screening</a:t>
                      </a:r>
                      <a:endParaRPr lang="fr-F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422425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D10 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Perform fully integrated </a:t>
                      </a:r>
                      <a:r>
                        <a:rPr lang="en-GB" sz="1400" dirty="0" err="1">
                          <a:effectLst/>
                        </a:rPr>
                        <a:t>core+edge+SOL</a:t>
                      </a:r>
                      <a:r>
                        <a:rPr lang="en-GB" sz="1400" dirty="0">
                          <a:effectLst/>
                        </a:rPr>
                        <a:t> simulations capturing the impact of W PFC on core confinement.</a:t>
                      </a:r>
                      <a:endParaRPr lang="fr-F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5460971"/>
                  </a:ext>
                </a:extLst>
              </a:tr>
            </a:tbl>
          </a:graphicData>
        </a:graphic>
      </p:graphicFrame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1EFF5-44ED-A340-B978-F89C753D2229}" type="slidenum">
              <a:rPr lang="en-US" altLang="ja-JP" smtClean="0"/>
              <a:pPr>
                <a:defRPr/>
              </a:pPr>
              <a:t>13</a:t>
            </a:fld>
            <a:endParaRPr lang="en-US" altLang="ja-JP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74432" y="841928"/>
            <a:ext cx="972108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Mission: </a:t>
            </a:r>
            <a:r>
              <a:rPr kumimoji="0" lang="en-US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M1.1</a:t>
            </a:r>
            <a:endParaRPr kumimoji="0" lang="fr-FR" alt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TFLs: </a:t>
            </a:r>
            <a:r>
              <a:rPr kumimoji="0" lang="en-US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J. Garcia</a:t>
            </a:r>
            <a:endParaRPr kumimoji="0" lang="fr-FR" alt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Scientific Coordinators: </a:t>
            </a:r>
            <a:r>
              <a:rPr kumimoji="0" lang="en-US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L. Garzotti</a:t>
            </a:r>
            <a:endParaRPr kumimoji="0" lang="fr-FR" alt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Scientific objectives</a:t>
            </a:r>
            <a:endParaRPr kumimoji="0" lang="en-US" altLang="fr-FR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8EBD712-84E2-AC53-32F9-8992910E8646}"/>
              </a:ext>
            </a:extLst>
          </p:cNvPr>
          <p:cNvSpPr txBox="1">
            <a:spLocks/>
          </p:cNvSpPr>
          <p:nvPr/>
        </p:nvSpPr>
        <p:spPr bwMode="auto">
          <a:xfrm>
            <a:off x="21299" y="4725144"/>
            <a:ext cx="11861369" cy="1252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 b="1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800" b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800" b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800" b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800" b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GB" sz="3200" kern="0" dirty="0" smtClean="0">
                <a:latin typeface="Arial Narrow" panose="020B0606020202030204" pitchFamily="34" charset="0"/>
              </a:rPr>
              <a:t>Key aspects</a:t>
            </a:r>
            <a:r>
              <a:rPr lang="en-GB" sz="3200" b="0" kern="0" dirty="0" smtClean="0">
                <a:latin typeface="Arial Narrow" panose="020B0606020202030204" pitchFamily="34" charset="0"/>
              </a:rPr>
              <a:t>: modelling of transport/turbulence in expected JT-60SA plasmas (high electron heating, high beta), core W screening, L-mode confinement characterization from OP1</a:t>
            </a:r>
          </a:p>
          <a:p>
            <a:endParaRPr lang="en-GB" sz="2400" kern="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kern="0" dirty="0"/>
          </a:p>
        </p:txBody>
      </p:sp>
      <p:sp>
        <p:nvSpPr>
          <p:cNvPr id="10" name="Espace réservé du pied de page 3"/>
          <p:cNvSpPr txBox="1">
            <a:spLocks/>
          </p:cNvSpPr>
          <p:nvPr/>
        </p:nvSpPr>
        <p:spPr>
          <a:xfrm>
            <a:off x="1219678" y="6525344"/>
            <a:ext cx="10986971" cy="26813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5pPr>
            <a:lvl6pPr marL="2286000" algn="l" defTabSz="457200" rtl="0" eaLnBrk="1" latinLnBrk="0" hangingPunct="1"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6pPr>
            <a:lvl7pPr marL="2743200" algn="l" defTabSz="457200" rtl="0" eaLnBrk="1" latinLnBrk="0" hangingPunct="1"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7pPr>
            <a:lvl8pPr marL="3200400" algn="l" defTabSz="457200" rtl="0" eaLnBrk="1" latinLnBrk="0" hangingPunct="1"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8pPr>
            <a:lvl9pPr marL="3657600" algn="l" defTabSz="457200" rtl="0" eaLnBrk="1" latinLnBrk="0" hangingPunct="1"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9pPr>
          </a:lstStyle>
          <a:p>
            <a:pPr algn="r"/>
            <a:r>
              <a:rPr lang="en-GB" dirty="0" smtClean="0"/>
              <a:t>Jeronimo Garcia| WPTE-</a:t>
            </a:r>
            <a:r>
              <a:rPr lang="fr-FR" dirty="0" smtClean="0"/>
              <a:t>GPM</a:t>
            </a:r>
            <a:r>
              <a:rPr lang="en-GB" dirty="0" smtClean="0"/>
              <a:t>| 19/11/2024| Page </a:t>
            </a:r>
            <a:fld id="{6A6D9FA1-99C7-4910-8E32-B85D378B0060}" type="slidenum">
              <a:rPr lang="en-GB" smtClean="0"/>
              <a:pPr algn="r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4559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fr-FR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RT-15: </a:t>
            </a:r>
            <a:r>
              <a:rPr kumimoji="0" lang="en-GB" altLang="fr-FR" b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High Energy Particle Behaviour (JT-60SA</a:t>
            </a:r>
            <a:r>
              <a:rPr kumimoji="0" lang="en-GB" altLang="fr-FR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1EFF5-44ED-A340-B978-F89C753D2229}" type="slidenum">
              <a:rPr lang="en-US" altLang="ja-JP" smtClean="0"/>
              <a:pPr>
                <a:defRPr/>
              </a:pPr>
              <a:t>14</a:t>
            </a:fld>
            <a:endParaRPr lang="en-US" altLang="ja-JP" dirty="0"/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8100957"/>
              </p:ext>
            </p:extLst>
          </p:nvPr>
        </p:nvGraphicFramePr>
        <p:xfrm>
          <a:off x="2063551" y="2064684"/>
          <a:ext cx="8496944" cy="2699004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267568">
                  <a:extLst>
                    <a:ext uri="{9D8B030D-6E8A-4147-A177-3AD203B41FA5}">
                      <a16:colId xmlns:a16="http://schemas.microsoft.com/office/drawing/2014/main" val="2207200260"/>
                    </a:ext>
                  </a:extLst>
                </a:gridCol>
                <a:gridCol w="7229376">
                  <a:extLst>
                    <a:ext uri="{9D8B030D-6E8A-4147-A177-3AD203B41FA5}">
                      <a16:colId xmlns:a16="http://schemas.microsoft.com/office/drawing/2014/main" val="15676358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#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651479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D1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</a:t>
                      </a:r>
                      <a:r>
                        <a:rPr lang="en-GB" sz="1400">
                          <a:effectLst/>
                        </a:rPr>
                        <a:t>hine-through studies in H and D, especially with N-NBI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147674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D2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Initial studies of Alfvén modes destabilization by N-NBI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157268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D3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Characterization of fast ions loses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56734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D4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Neutron emission studies and reproducibility with codes</a:t>
                      </a:r>
                      <a:endParaRPr lang="fr-F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210114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D5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Studies of </a:t>
                      </a:r>
                      <a:r>
                        <a:rPr lang="en-US" sz="1400" dirty="0" err="1">
                          <a:effectLst/>
                        </a:rPr>
                        <a:t>Alfvén</a:t>
                      </a:r>
                      <a:r>
                        <a:rPr lang="en-US" sz="1400" dirty="0">
                          <a:effectLst/>
                        </a:rPr>
                        <a:t> modes destabilization by N-NBI in high beta plasmas and impact on fast ion confinement</a:t>
                      </a:r>
                      <a:endParaRPr lang="fr-F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933274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D6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Characterization of fast ions loses at high N-NBI power with FILD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287008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D7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Interplay between fast ions and </a:t>
                      </a:r>
                      <a:r>
                        <a:rPr lang="en-US" sz="1400" dirty="0" smtClean="0">
                          <a:effectLst/>
                        </a:rPr>
                        <a:t>turbulence</a:t>
                      </a:r>
                      <a:r>
                        <a:rPr lang="en-US" sz="1400" baseline="0" dirty="0" smtClean="0">
                          <a:effectLst/>
                        </a:rPr>
                        <a:t> and</a:t>
                      </a:r>
                      <a:r>
                        <a:rPr lang="en-US" sz="1400" dirty="0" smtClean="0">
                          <a:effectLst/>
                        </a:rPr>
                        <a:t> </a:t>
                      </a:r>
                      <a:r>
                        <a:rPr lang="en-US" sz="1400" dirty="0">
                          <a:effectLst/>
                        </a:rPr>
                        <a:t>Transport reduction by fast ions</a:t>
                      </a:r>
                      <a:endParaRPr lang="fr-F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530874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D8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Compatibility of RMP with fast ion confinement</a:t>
                      </a:r>
                      <a:endParaRPr lang="fr-F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86695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D9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Initial studies of alpha particle behavior in D-3He plasmas</a:t>
                      </a:r>
                      <a:endParaRPr lang="fr-F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61492256"/>
                  </a:ext>
                </a:extLst>
              </a:tr>
            </a:tbl>
          </a:graphicData>
        </a:graphic>
      </p:graphicFrame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22791" y="893733"/>
            <a:ext cx="368152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Mission: </a:t>
            </a:r>
            <a:r>
              <a:rPr kumimoji="0" lang="en-US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M1.1</a:t>
            </a: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TFLs: </a:t>
            </a:r>
            <a:r>
              <a:rPr kumimoji="0" lang="en-US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J. Garcia</a:t>
            </a: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Scientific Coordinators: </a:t>
            </a:r>
            <a:r>
              <a:rPr kumimoji="0" lang="en-US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Y. Kazakov</a:t>
            </a: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Scientific objectives</a:t>
            </a:r>
            <a:endParaRPr kumimoji="0" lang="en-US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8EBD712-84E2-AC53-32F9-8992910E8646}"/>
              </a:ext>
            </a:extLst>
          </p:cNvPr>
          <p:cNvSpPr txBox="1">
            <a:spLocks/>
          </p:cNvSpPr>
          <p:nvPr/>
        </p:nvSpPr>
        <p:spPr bwMode="auto">
          <a:xfrm>
            <a:off x="21299" y="4725144"/>
            <a:ext cx="11861369" cy="1252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 b="1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800" b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800" b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800" b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800" b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GB" sz="3200" kern="0" dirty="0" smtClean="0">
                <a:latin typeface="Arial Narrow" panose="020B0606020202030204" pitchFamily="34" charset="0"/>
              </a:rPr>
              <a:t>Key aspects</a:t>
            </a:r>
            <a:r>
              <a:rPr lang="en-GB" sz="3200" b="0" kern="0" dirty="0" smtClean="0">
                <a:latin typeface="Arial Narrow" panose="020B0606020202030204" pitchFamily="34" charset="0"/>
              </a:rPr>
              <a:t>: Shine-through, FI modes destabilization and interplay with turbulence, alpha particle generation by D-</a:t>
            </a:r>
            <a:r>
              <a:rPr lang="en-GB" sz="3200" b="0" kern="0" baseline="30000" dirty="0" smtClean="0">
                <a:latin typeface="Arial Narrow" panose="020B0606020202030204" pitchFamily="34" charset="0"/>
              </a:rPr>
              <a:t>3</a:t>
            </a:r>
            <a:r>
              <a:rPr lang="en-GB" sz="3200" b="0" kern="0" dirty="0" smtClean="0">
                <a:latin typeface="Arial Narrow" panose="020B0606020202030204" pitchFamily="34" charset="0"/>
              </a:rPr>
              <a:t>He, fast ion losses</a:t>
            </a:r>
          </a:p>
          <a:p>
            <a:endParaRPr lang="en-GB" sz="2400" kern="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kern="0" dirty="0"/>
          </a:p>
        </p:txBody>
      </p:sp>
      <p:sp>
        <p:nvSpPr>
          <p:cNvPr id="11" name="Espace réservé du pied de page 3"/>
          <p:cNvSpPr txBox="1">
            <a:spLocks/>
          </p:cNvSpPr>
          <p:nvPr/>
        </p:nvSpPr>
        <p:spPr>
          <a:xfrm>
            <a:off x="1219678" y="6525344"/>
            <a:ext cx="10986971" cy="26813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5pPr>
            <a:lvl6pPr marL="2286000" algn="l" defTabSz="457200" rtl="0" eaLnBrk="1" latinLnBrk="0" hangingPunct="1"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6pPr>
            <a:lvl7pPr marL="2743200" algn="l" defTabSz="457200" rtl="0" eaLnBrk="1" latinLnBrk="0" hangingPunct="1"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7pPr>
            <a:lvl8pPr marL="3200400" algn="l" defTabSz="457200" rtl="0" eaLnBrk="1" latinLnBrk="0" hangingPunct="1"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8pPr>
            <a:lvl9pPr marL="3657600" algn="l" defTabSz="457200" rtl="0" eaLnBrk="1" latinLnBrk="0" hangingPunct="1"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9pPr>
          </a:lstStyle>
          <a:p>
            <a:pPr algn="r"/>
            <a:r>
              <a:rPr lang="en-GB" dirty="0" smtClean="0"/>
              <a:t>Jeronimo Garcia| WPTE-</a:t>
            </a:r>
            <a:r>
              <a:rPr lang="fr-FR" dirty="0" smtClean="0"/>
              <a:t>GPM</a:t>
            </a:r>
            <a:r>
              <a:rPr lang="en-GB" dirty="0" smtClean="0"/>
              <a:t>| 19/11/2024| Page </a:t>
            </a:r>
            <a:fld id="{6A6D9FA1-99C7-4910-8E32-B85D378B0060}" type="slidenum">
              <a:rPr lang="en-GB" smtClean="0"/>
              <a:pPr algn="r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68895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fr-FR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RT-16: </a:t>
            </a:r>
            <a:r>
              <a:rPr kumimoji="0" lang="en-GB" altLang="fr-FR" b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Pedestal and Edge Physics (JT-60SA</a:t>
            </a:r>
            <a:r>
              <a:rPr kumimoji="0" lang="en-GB" altLang="fr-FR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1EFF5-44ED-A340-B978-F89C753D2229}" type="slidenum">
              <a:rPr lang="en-US" altLang="ja-JP" smtClean="0"/>
              <a:pPr>
                <a:defRPr/>
              </a:pPr>
              <a:t>15</a:t>
            </a:fld>
            <a:endParaRPr lang="en-US" altLang="ja-JP" dirty="0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4370466"/>
              </p:ext>
            </p:extLst>
          </p:nvPr>
        </p:nvGraphicFramePr>
        <p:xfrm>
          <a:off x="2423592" y="2492896"/>
          <a:ext cx="7139872" cy="1962912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065121">
                  <a:extLst>
                    <a:ext uri="{9D8B030D-6E8A-4147-A177-3AD203B41FA5}">
                      <a16:colId xmlns:a16="http://schemas.microsoft.com/office/drawing/2014/main" val="2984732190"/>
                    </a:ext>
                  </a:extLst>
                </a:gridCol>
                <a:gridCol w="6074751">
                  <a:extLst>
                    <a:ext uri="{9D8B030D-6E8A-4147-A177-3AD203B41FA5}">
                      <a16:colId xmlns:a16="http://schemas.microsoft.com/office/drawing/2014/main" val="7228731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#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613755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D1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L-H power threshold characterization in H and D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754708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D2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ELMs generation studies in different plasma conditions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498320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D3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Characterization of the access to type-I ELMs and comparison to plasmas with no/small ELMs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496538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D4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ELMs control with </a:t>
                      </a:r>
                      <a:r>
                        <a:rPr lang="en-GB" sz="1400">
                          <a:effectLst/>
                        </a:rPr>
                        <a:t>RMP and pacing pellets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723189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D5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Investigate potential W screening capabilities of predicted pedestal for JT-60SA foreseen scenario at full machine capacity </a:t>
                      </a:r>
                      <a:endParaRPr lang="fr-F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09828422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3604" y="1047219"/>
            <a:ext cx="9793088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Mission: </a:t>
            </a:r>
            <a:r>
              <a:rPr kumimoji="0" lang="en-US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M2.1</a:t>
            </a: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TFLs</a:t>
            </a:r>
            <a:r>
              <a:rPr kumimoji="0" lang="fr-FR" altLang="fr-F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J. Garcia</a:t>
            </a: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Scientific </a:t>
            </a:r>
            <a:r>
              <a:rPr kumimoji="0" lang="fr-FR" altLang="fr-FR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Coordinators</a:t>
            </a:r>
            <a:r>
              <a:rPr kumimoji="0" lang="fr-FR" altLang="fr-F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Y. Liang</a:t>
            </a: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Scientific objectives</a:t>
            </a: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8EBD712-84E2-AC53-32F9-8992910E8646}"/>
              </a:ext>
            </a:extLst>
          </p:cNvPr>
          <p:cNvSpPr txBox="1">
            <a:spLocks/>
          </p:cNvSpPr>
          <p:nvPr/>
        </p:nvSpPr>
        <p:spPr bwMode="auto">
          <a:xfrm>
            <a:off x="21299" y="4725144"/>
            <a:ext cx="11861369" cy="1252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 b="1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800" b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800" b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800" b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800" b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GB" sz="3200" kern="0" dirty="0" smtClean="0">
                <a:latin typeface="Arial Narrow" panose="020B0606020202030204" pitchFamily="34" charset="0"/>
              </a:rPr>
              <a:t>Key aspects</a:t>
            </a:r>
            <a:r>
              <a:rPr lang="en-GB" sz="3200" b="0" kern="0" dirty="0" smtClean="0">
                <a:latin typeface="Arial Narrow" panose="020B0606020202030204" pitchFamily="34" charset="0"/>
              </a:rPr>
              <a:t>: L-H power threshold characterization in view of OP2-OP4, ELM generation in </a:t>
            </a:r>
            <a:r>
              <a:rPr lang="en-GB" sz="3200" b="0" kern="0" dirty="0">
                <a:latin typeface="Arial Narrow" panose="020B0606020202030204" pitchFamily="34" charset="0"/>
              </a:rPr>
              <a:t>view of </a:t>
            </a:r>
            <a:r>
              <a:rPr lang="en-GB" sz="3200" b="0" kern="0" dirty="0" smtClean="0">
                <a:latin typeface="Arial Narrow" panose="020B0606020202030204" pitchFamily="34" charset="0"/>
              </a:rPr>
              <a:t>OP2-OP4, pedestal W screening, ELM control</a:t>
            </a:r>
          </a:p>
          <a:p>
            <a:endParaRPr lang="en-GB" sz="2400" kern="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kern="0" dirty="0"/>
          </a:p>
        </p:txBody>
      </p:sp>
      <p:sp>
        <p:nvSpPr>
          <p:cNvPr id="8" name="Espace réservé du pied de page 3"/>
          <p:cNvSpPr txBox="1">
            <a:spLocks/>
          </p:cNvSpPr>
          <p:nvPr/>
        </p:nvSpPr>
        <p:spPr>
          <a:xfrm>
            <a:off x="1219678" y="6525344"/>
            <a:ext cx="10986971" cy="26813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5pPr>
            <a:lvl6pPr marL="2286000" algn="l" defTabSz="457200" rtl="0" eaLnBrk="1" latinLnBrk="0" hangingPunct="1"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6pPr>
            <a:lvl7pPr marL="2743200" algn="l" defTabSz="457200" rtl="0" eaLnBrk="1" latinLnBrk="0" hangingPunct="1"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7pPr>
            <a:lvl8pPr marL="3200400" algn="l" defTabSz="457200" rtl="0" eaLnBrk="1" latinLnBrk="0" hangingPunct="1"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8pPr>
            <a:lvl9pPr marL="3657600" algn="l" defTabSz="457200" rtl="0" eaLnBrk="1" latinLnBrk="0" hangingPunct="1"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9pPr>
          </a:lstStyle>
          <a:p>
            <a:pPr algn="r"/>
            <a:r>
              <a:rPr lang="en-GB" dirty="0" smtClean="0"/>
              <a:t>Jeronimo Garcia| WPTE-</a:t>
            </a:r>
            <a:r>
              <a:rPr lang="fr-FR" dirty="0" smtClean="0"/>
              <a:t>GPM</a:t>
            </a:r>
            <a:r>
              <a:rPr lang="en-GB" dirty="0" smtClean="0"/>
              <a:t>| 19/11/2024| Page </a:t>
            </a:r>
            <a:fld id="{6A6D9FA1-99C7-4910-8E32-B85D378B0060}" type="slidenum">
              <a:rPr lang="en-GB" smtClean="0"/>
              <a:pPr algn="r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09637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2456"/>
            <a:ext cx="11280575" cy="762248"/>
          </a:xfrm>
        </p:spPr>
        <p:txBody>
          <a:bodyPr/>
          <a:lstStyle/>
          <a:p>
            <a:r>
              <a:rPr kumimoji="0" lang="en-US" altLang="fr-FR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RT-17: </a:t>
            </a:r>
            <a:r>
              <a:rPr kumimoji="0" lang="en-GB" altLang="fr-FR" b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Divertor</a:t>
            </a:r>
            <a:r>
              <a:rPr kumimoji="0" lang="en-GB" altLang="fr-FR" b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Scrape Off Layer and Plasma-Material </a:t>
            </a:r>
            <a:r>
              <a:rPr kumimoji="0" lang="en-GB" altLang="fr-FR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Interaction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1EFF5-44ED-A340-B978-F89C753D2229}" type="slidenum">
              <a:rPr lang="en-US" altLang="ja-JP" smtClean="0"/>
              <a:pPr>
                <a:defRPr/>
              </a:pPr>
              <a:t>16</a:t>
            </a:fld>
            <a:endParaRPr lang="en-US" altLang="ja-JP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8EBD712-84E2-AC53-32F9-8992910E8646}"/>
              </a:ext>
            </a:extLst>
          </p:cNvPr>
          <p:cNvSpPr txBox="1">
            <a:spLocks/>
          </p:cNvSpPr>
          <p:nvPr/>
        </p:nvSpPr>
        <p:spPr bwMode="auto">
          <a:xfrm>
            <a:off x="21299" y="4725144"/>
            <a:ext cx="11861369" cy="1252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 b="1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800" b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800" b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800" b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800" b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GB" sz="3200" kern="0" dirty="0" smtClean="0">
                <a:latin typeface="Arial Narrow" panose="020B0606020202030204" pitchFamily="34" charset="0"/>
              </a:rPr>
              <a:t>Key aspects</a:t>
            </a:r>
            <a:r>
              <a:rPr lang="en-GB" sz="3200" b="0" kern="0" dirty="0" smtClean="0">
                <a:latin typeface="Arial Narrow" panose="020B0606020202030204" pitchFamily="34" charset="0"/>
              </a:rPr>
              <a:t>: Wall conditioning (OP1), heat flux to </a:t>
            </a:r>
            <a:r>
              <a:rPr lang="en-GB" sz="3200" b="0" kern="0" dirty="0" err="1" smtClean="0">
                <a:latin typeface="Arial Narrow" panose="020B0606020202030204" pitchFamily="34" charset="0"/>
              </a:rPr>
              <a:t>divertor</a:t>
            </a:r>
            <a:r>
              <a:rPr lang="en-GB" sz="3200" b="0" kern="0" dirty="0" smtClean="0">
                <a:latin typeface="Arial Narrow" panose="020B0606020202030204" pitchFamily="34" charset="0"/>
              </a:rPr>
              <a:t> mitigation techniques, impact of W </a:t>
            </a:r>
            <a:r>
              <a:rPr lang="en-GB" sz="3200" b="0" kern="0" dirty="0" err="1" smtClean="0">
                <a:latin typeface="Arial Narrow" panose="020B0606020202030204" pitchFamily="34" charset="0"/>
              </a:rPr>
              <a:t>divertor</a:t>
            </a:r>
            <a:r>
              <a:rPr lang="en-GB" sz="3200" b="0" kern="0" dirty="0" smtClean="0">
                <a:latin typeface="Arial Narrow" panose="020B0606020202030204" pitchFamily="34" charset="0"/>
              </a:rPr>
              <a:t> (erosion, extrinsic impurities)</a:t>
            </a:r>
            <a:endParaRPr lang="en-GB" sz="2400" kern="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kern="0" dirty="0"/>
          </a:p>
        </p:txBody>
      </p:sp>
      <p:graphicFrame>
        <p:nvGraphicFramePr>
          <p:cNvPr id="8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8182204"/>
              </p:ext>
            </p:extLst>
          </p:nvPr>
        </p:nvGraphicFramePr>
        <p:xfrm>
          <a:off x="1559496" y="2052623"/>
          <a:ext cx="9145015" cy="2699004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364246">
                  <a:extLst>
                    <a:ext uri="{9D8B030D-6E8A-4147-A177-3AD203B41FA5}">
                      <a16:colId xmlns:a16="http://schemas.microsoft.com/office/drawing/2014/main" val="3653042389"/>
                    </a:ext>
                  </a:extLst>
                </a:gridCol>
                <a:gridCol w="7780769">
                  <a:extLst>
                    <a:ext uri="{9D8B030D-6E8A-4147-A177-3AD203B41FA5}">
                      <a16:colId xmlns:a16="http://schemas.microsoft.com/office/drawing/2014/main" val="268406949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#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151377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D1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SOL width scaling at high Ip 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79060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D2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Neutral compression by the V-shaped corner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238202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D3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Wall conditioning</a:t>
                      </a:r>
                      <a:endParaRPr lang="fr-F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06357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D4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Neutral compression by the V-shaped corner, He pumping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595136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D5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Initial seeding studies and impact on the heat flux to divertor 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922896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D6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Determine the compatibility of the expected heat flux in foreseen JT-60SA at full machine capabilities with W PFC components, including the use of seeded impurities for heat flux mitigation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561892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D7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Investigate </a:t>
                      </a:r>
                      <a:r>
                        <a:rPr lang="en-GB" sz="1400" dirty="0" err="1">
                          <a:effectLst/>
                        </a:rPr>
                        <a:t>divertor</a:t>
                      </a:r>
                      <a:r>
                        <a:rPr lang="en-GB" sz="1400" dirty="0">
                          <a:effectLst/>
                        </a:rPr>
                        <a:t> W erosion in different scenarios including the potential role of extrinsic seeded impurities for heat flux mitigation and characterise potential SOL W screening</a:t>
                      </a:r>
                      <a:endParaRPr lang="fr-F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4534574"/>
                  </a:ext>
                </a:extLst>
              </a:tr>
            </a:tbl>
          </a:graphicData>
        </a:graphic>
      </p:graphicFrame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46596" y="868521"/>
            <a:ext cx="374974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fr-F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Mission: </a:t>
            </a:r>
            <a:r>
              <a:rPr kumimoji="0" lang="it-IT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M2.1</a:t>
            </a: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fr-F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TFLs: </a:t>
            </a:r>
            <a:r>
              <a:rPr kumimoji="0" lang="it-IT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J. Garcia</a:t>
            </a: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fr-F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Scientific Coordinators: </a:t>
            </a:r>
            <a:r>
              <a:rPr kumimoji="0" lang="it-IT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G. Falchetto</a:t>
            </a: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Scientific objectives</a:t>
            </a:r>
            <a:endParaRPr kumimoji="0" lang="en-US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Espace réservé du pied de page 3"/>
          <p:cNvSpPr txBox="1">
            <a:spLocks/>
          </p:cNvSpPr>
          <p:nvPr/>
        </p:nvSpPr>
        <p:spPr>
          <a:xfrm>
            <a:off x="1219678" y="6525344"/>
            <a:ext cx="10986971" cy="26813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5pPr>
            <a:lvl6pPr marL="2286000" algn="l" defTabSz="457200" rtl="0" eaLnBrk="1" latinLnBrk="0" hangingPunct="1"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6pPr>
            <a:lvl7pPr marL="2743200" algn="l" defTabSz="457200" rtl="0" eaLnBrk="1" latinLnBrk="0" hangingPunct="1"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7pPr>
            <a:lvl8pPr marL="3200400" algn="l" defTabSz="457200" rtl="0" eaLnBrk="1" latinLnBrk="0" hangingPunct="1"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8pPr>
            <a:lvl9pPr marL="3657600" algn="l" defTabSz="457200" rtl="0" eaLnBrk="1" latinLnBrk="0" hangingPunct="1"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9pPr>
          </a:lstStyle>
          <a:p>
            <a:pPr algn="r"/>
            <a:r>
              <a:rPr lang="en-GB" dirty="0" smtClean="0"/>
              <a:t>Jeronimo Garcia| WPTE-</a:t>
            </a:r>
            <a:r>
              <a:rPr lang="fr-FR" dirty="0" smtClean="0"/>
              <a:t>GPM</a:t>
            </a:r>
            <a:r>
              <a:rPr lang="en-GB" dirty="0" smtClean="0"/>
              <a:t>| 19/11/2024| Page </a:t>
            </a:r>
            <a:fld id="{6A6D9FA1-99C7-4910-8E32-B85D378B0060}" type="slidenum">
              <a:rPr lang="en-GB" smtClean="0"/>
              <a:pPr algn="r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69280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2456"/>
            <a:ext cx="10848527" cy="762248"/>
          </a:xfrm>
        </p:spPr>
        <p:txBody>
          <a:bodyPr/>
          <a:lstStyle/>
          <a:p>
            <a:r>
              <a:rPr kumimoji="0" lang="en-US" altLang="fr-FR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RT-18: </a:t>
            </a:r>
            <a:r>
              <a:rPr kumimoji="0" lang="en-US" altLang="fr-FR" b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Integrated data validation and data access with </a:t>
            </a:r>
            <a:r>
              <a:rPr kumimoji="0" lang="en-US" altLang="fr-FR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IMAS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1EFF5-44ED-A340-B978-F89C753D2229}" type="slidenum">
              <a:rPr lang="en-US" altLang="ja-JP" smtClean="0"/>
              <a:pPr>
                <a:defRPr/>
              </a:pPr>
              <a:t>17</a:t>
            </a:fld>
            <a:endParaRPr lang="en-US" altLang="ja-JP" dirty="0"/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7670772"/>
              </p:ext>
            </p:extLst>
          </p:nvPr>
        </p:nvGraphicFramePr>
        <p:xfrm>
          <a:off x="2567608" y="2492896"/>
          <a:ext cx="5725160" cy="736092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854075">
                  <a:extLst>
                    <a:ext uri="{9D8B030D-6E8A-4147-A177-3AD203B41FA5}">
                      <a16:colId xmlns:a16="http://schemas.microsoft.com/office/drawing/2014/main" val="2440993733"/>
                    </a:ext>
                  </a:extLst>
                </a:gridCol>
                <a:gridCol w="4871085">
                  <a:extLst>
                    <a:ext uri="{9D8B030D-6E8A-4147-A177-3AD203B41FA5}">
                      <a16:colId xmlns:a16="http://schemas.microsoft.com/office/drawing/2014/main" val="1239952668"/>
                    </a:ext>
                  </a:extLst>
                </a:gridCol>
              </a:tblGrid>
              <a:tr h="2244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#</a:t>
                      </a:r>
                      <a:endParaRPr lang="fr-F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367637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D1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Integrated data validation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672867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D2</a:t>
                      </a:r>
                      <a:endParaRPr lang="fr-F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Data access with IMAS</a:t>
                      </a:r>
                      <a:endParaRPr lang="fr-F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91642035"/>
                  </a:ext>
                </a:extLst>
              </a:tr>
            </a:tbl>
          </a:graphicData>
        </a:graphic>
      </p:graphicFrame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63352" y="779058"/>
            <a:ext cx="1116124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Mission: </a:t>
            </a:r>
            <a:r>
              <a:rPr kumimoji="0" lang="en-US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M2.1</a:t>
            </a: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TFLs</a:t>
            </a:r>
            <a:r>
              <a:rPr kumimoji="0" lang="fr-FR" altLang="fr-F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J. Garcia</a:t>
            </a: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Scientific Coordinators: </a:t>
            </a:r>
            <a:r>
              <a:rPr kumimoji="0" lang="en-US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F. </a:t>
            </a:r>
            <a:r>
              <a:rPr kumimoji="0" lang="en-US" altLang="fr-FR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Imbeaux</a:t>
            </a: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Scientific objectives</a:t>
            </a:r>
            <a:endParaRPr kumimoji="0" lang="en-US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Espace réservé du pied de page 3"/>
          <p:cNvSpPr txBox="1">
            <a:spLocks/>
          </p:cNvSpPr>
          <p:nvPr/>
        </p:nvSpPr>
        <p:spPr>
          <a:xfrm>
            <a:off x="1219678" y="6525344"/>
            <a:ext cx="10986971" cy="26813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5pPr>
            <a:lvl6pPr marL="2286000" algn="l" defTabSz="457200" rtl="0" eaLnBrk="1" latinLnBrk="0" hangingPunct="1"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6pPr>
            <a:lvl7pPr marL="2743200" algn="l" defTabSz="457200" rtl="0" eaLnBrk="1" latinLnBrk="0" hangingPunct="1"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7pPr>
            <a:lvl8pPr marL="3200400" algn="l" defTabSz="457200" rtl="0" eaLnBrk="1" latinLnBrk="0" hangingPunct="1"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8pPr>
            <a:lvl9pPr marL="3657600" algn="l" defTabSz="457200" rtl="0" eaLnBrk="1" latinLnBrk="0" hangingPunct="1"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9pPr>
          </a:lstStyle>
          <a:p>
            <a:pPr algn="r"/>
            <a:r>
              <a:rPr lang="en-GB" dirty="0" smtClean="0"/>
              <a:t>Jeronimo Garcia| WPTE-</a:t>
            </a:r>
            <a:r>
              <a:rPr lang="fr-FR" dirty="0" smtClean="0"/>
              <a:t>GPM</a:t>
            </a:r>
            <a:r>
              <a:rPr lang="en-GB" dirty="0" smtClean="0"/>
              <a:t>| 19/11/2024| Page </a:t>
            </a:r>
            <a:fld id="{6A6D9FA1-99C7-4910-8E32-B85D378B0060}" type="slidenum">
              <a:rPr lang="en-GB" smtClean="0"/>
              <a:pPr algn="r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27405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3951837-243B-0439-23A5-F6CF1C08745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CD56B619-E022-2C49-874A-309A90B8466C}" type="slidenum">
              <a:rPr lang="en-US" altLang="ja-JP" smtClean="0"/>
              <a:pPr>
                <a:defRPr/>
              </a:pPr>
              <a:t>18</a:t>
            </a:fld>
            <a:endParaRPr lang="en-US" altLang="ja-JP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37DFEAA6-658B-E4FE-2DCB-8FF5799F2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0136" y="823844"/>
            <a:ext cx="4787432" cy="5701500"/>
          </a:xfrm>
          <a:prstGeom prst="rect">
            <a:avLst/>
          </a:prstGeom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070E8DD4-FE43-ABED-B5B2-AFF9954EFF50}"/>
              </a:ext>
            </a:extLst>
          </p:cNvPr>
          <p:cNvSpPr txBox="1">
            <a:spLocks noChangeArrowheads="1"/>
          </p:cNvSpPr>
          <p:nvPr/>
        </p:nvSpPr>
        <p:spPr>
          <a:xfrm>
            <a:off x="7084" y="133156"/>
            <a:ext cx="10859387" cy="618211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99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ヒラギノ角ゴ Pro W3" charset="0"/>
                <a:ea typeface="ヒラギノ角ゴ Pro W3" charset="-128"/>
                <a:cs typeface="ヒラギノ角ゴ Pro W3" charset="-128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ヒラギノ角ゴ Pro W3" charset="0"/>
                <a:ea typeface="ヒラギノ角ゴ Pro W3" charset="-128"/>
                <a:cs typeface="ヒラギノ角ゴ Pro W3" charset="-128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ヒラギノ角ゴ Pro W3" charset="0"/>
                <a:ea typeface="ヒラギノ角ゴ Pro W3" charset="-128"/>
                <a:cs typeface="ヒラギノ角ゴ Pro W3" charset="-128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ヒラギノ角ゴ Pro W3" charset="0"/>
                <a:ea typeface="ヒラギノ角ゴ Pro W3" charset="-128"/>
                <a:cs typeface="ヒラギノ角ゴ Pro W3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ヒラギノ角ゴ Pro W3" charset="-128"/>
                <a:cs typeface="ヒラギノ角ゴ Pro W3" charset="-128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ヒラギノ角ゴ Pro W3" charset="-128"/>
                <a:cs typeface="ヒラギノ角ゴ Pro W3" charset="-128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ヒラギノ角ゴ Pro W3" charset="-128"/>
                <a:cs typeface="ヒラギノ角ゴ Pro W3" charset="-128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ヒラギノ角ゴ Pro W3" charset="-128"/>
                <a:cs typeface="ヒラギノ角ゴ Pro W3" charset="-128"/>
              </a:defRPr>
            </a:lvl9pPr>
          </a:lstStyle>
          <a:p>
            <a:pPr algn="ctr" defTabSz="1219170">
              <a:defRPr/>
            </a:pPr>
            <a:r>
              <a:rPr lang="en-US" altLang="ja-JP" sz="2933" kern="0">
                <a:solidFill>
                  <a:srgbClr val="2D2DB9">
                    <a:lumMod val="75000"/>
                  </a:srgb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JT-60SA Research Management Site (RMS: MS SharePoint)</a:t>
            </a:r>
            <a:endParaRPr lang="en-GB" altLang="ja-JP" sz="2933" kern="0">
              <a:solidFill>
                <a:srgbClr val="2D2DB9">
                  <a:lumMod val="75000"/>
                </a:srgb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F491CC27-CD8E-E9B0-6A7D-C763B28CAB80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109541"/>
            <a:ext cx="7152168" cy="4795073"/>
          </a:xfrm>
          <a:prstGeom prst="rect">
            <a:avLst/>
          </a:prstGeom>
        </p:spPr>
        <p:txBody>
          <a:bodyPr/>
          <a:lstStyle>
            <a:lvl1pPr marL="285750" indent="-285750" algn="l" rtl="0" eaLnBrk="0" fontAlgn="base" hangingPunct="0">
              <a:spcBef>
                <a:spcPct val="40000"/>
              </a:spcBef>
              <a:spcAft>
                <a:spcPct val="0"/>
              </a:spcAft>
              <a:buSzPct val="100000"/>
              <a:buFont typeface="Times" charset="0"/>
              <a:buChar char="•"/>
              <a:defRPr kumimoji="1" sz="2000">
                <a:solidFill>
                  <a:schemeClr val="accent2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marL="801688" indent="-225425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buChar char="v"/>
              <a:defRPr kumimoji="1" sz="1600">
                <a:solidFill>
                  <a:schemeClr val="accent2"/>
                </a:solidFill>
                <a:latin typeface="ヒラギノ角ゴ Pro W3"/>
                <a:ea typeface="ヒラギノ角ゴ Pro W3"/>
                <a:cs typeface="ヒラギノ角ゴ Pro W3"/>
              </a:defRPr>
            </a:lvl2pPr>
            <a:lvl3pPr marL="1189038" indent="-19685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Ø"/>
              <a:defRPr kumimoji="1" sz="1400">
                <a:solidFill>
                  <a:schemeClr val="accent2"/>
                </a:solidFill>
                <a:latin typeface="ヒラギノ角ゴ Pro W3"/>
                <a:ea typeface="ヒラギノ角ゴ Pro W3"/>
                <a:cs typeface="ヒラギノ角ゴ Pro W3"/>
              </a:defRPr>
            </a:lvl3pPr>
            <a:lvl4pPr marL="16970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5000"/>
              <a:buChar char="–"/>
              <a:defRPr kumimoji="1">
                <a:solidFill>
                  <a:srgbClr val="FF0000"/>
                </a:solidFill>
                <a:latin typeface="Times New Roman" charset="0"/>
                <a:ea typeface="+mn-ea"/>
                <a:cs typeface="+mn-cs"/>
              </a:defRPr>
            </a:lvl4pPr>
            <a:lvl5pPr marL="21161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5000"/>
              <a:buFont typeface="Monotype Sorts" charset="2"/>
              <a:buChar char="•"/>
              <a:defRPr kumimoji="1">
                <a:solidFill>
                  <a:srgbClr val="FF0000"/>
                </a:solidFill>
                <a:latin typeface="Times New Roman" charset="0"/>
                <a:ea typeface="+mn-ea"/>
                <a:cs typeface="+mn-cs"/>
              </a:defRPr>
            </a:lvl5pPr>
            <a:lvl6pPr marL="25733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5000"/>
              <a:buFont typeface="Monotype Sorts" charset="2"/>
              <a:buChar char="•"/>
              <a:defRPr>
                <a:solidFill>
                  <a:srgbClr val="FF0000"/>
                </a:solidFill>
                <a:latin typeface="Times New Roman" charset="0"/>
                <a:ea typeface="+mn-ea"/>
                <a:cs typeface="+mn-cs"/>
              </a:defRPr>
            </a:lvl6pPr>
            <a:lvl7pPr marL="30305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5000"/>
              <a:buFont typeface="Monotype Sorts" charset="2"/>
              <a:buChar char="•"/>
              <a:defRPr>
                <a:solidFill>
                  <a:srgbClr val="FF0000"/>
                </a:solidFill>
                <a:latin typeface="Times New Roman" charset="0"/>
                <a:ea typeface="+mn-ea"/>
                <a:cs typeface="+mn-cs"/>
              </a:defRPr>
            </a:lvl7pPr>
            <a:lvl8pPr marL="34877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5000"/>
              <a:buFont typeface="Monotype Sorts" charset="2"/>
              <a:buChar char="•"/>
              <a:defRPr>
                <a:solidFill>
                  <a:srgbClr val="FF0000"/>
                </a:solidFill>
                <a:latin typeface="Times New Roman" charset="0"/>
                <a:ea typeface="+mn-ea"/>
                <a:cs typeface="+mn-cs"/>
              </a:defRPr>
            </a:lvl8pPr>
            <a:lvl9pPr marL="39449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5000"/>
              <a:buFont typeface="Monotype Sorts" charset="2"/>
              <a:buChar char="•"/>
              <a:defRPr>
                <a:solidFill>
                  <a:srgbClr val="FF0000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pPr marL="266693" indent="-266693" defTabSz="1219170">
              <a:buFont typeface="Wingdings" panose="05000000000000000000" pitchFamily="2" charset="2"/>
              <a:buChar char="l"/>
              <a:defRPr/>
            </a:pPr>
            <a:r>
              <a:rPr lang="en-US" altLang="ja-JP" sz="2133" kern="0">
                <a:solidFill>
                  <a:srgbClr val="2D2DB9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RMS has been operated to share information among JA and EU participants, e.g. current status of experiment and hardware system, experiment log and daily reports of hardware system, </a:t>
            </a:r>
            <a:r>
              <a:rPr lang="en-US" altLang="ja-JP" sz="2133" kern="0" err="1">
                <a:solidFill>
                  <a:srgbClr val="2D2DB9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etc</a:t>
            </a:r>
            <a:r>
              <a:rPr lang="en-US" altLang="ja-JP" sz="2133" kern="0">
                <a:solidFill>
                  <a:srgbClr val="2D2DB9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 </a:t>
            </a:r>
          </a:p>
          <a:p>
            <a:pPr marL="266693" indent="-266693" defTabSz="1219170">
              <a:buFont typeface="Wingdings" panose="05000000000000000000" pitchFamily="2" charset="2"/>
              <a:buChar char="l"/>
              <a:defRPr/>
            </a:pPr>
            <a:r>
              <a:rPr lang="en-US" altLang="ja-JP" sz="2133" kern="0">
                <a:solidFill>
                  <a:srgbClr val="2D2DB9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Participation to experiment and data analysis</a:t>
            </a:r>
          </a:p>
          <a:p>
            <a:pPr marL="361942" indent="-126997" defTabSz="1219170">
              <a:buNone/>
              <a:defRPr/>
            </a:pPr>
            <a:r>
              <a:rPr lang="en-US" altLang="ja-JP" sz="2133" kern="0">
                <a:solidFill>
                  <a:srgbClr val="2D2DB9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  Diagnostic status, documentation of DB system, Data Handbook, Analysis Server, Data Access Library, Web API, Analysis codes, link to HMI</a:t>
            </a:r>
          </a:p>
          <a:p>
            <a:pPr marL="266693" indent="-266693" defTabSz="1219170">
              <a:buFont typeface="Wingdings" panose="05000000000000000000" pitchFamily="2" charset="2"/>
              <a:buChar char="l"/>
              <a:defRPr/>
            </a:pPr>
            <a:r>
              <a:rPr lang="en-US" altLang="ja-JP" sz="2133" kern="0">
                <a:solidFill>
                  <a:srgbClr val="2D2DB9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 JT-60SA Pinboard</a:t>
            </a:r>
          </a:p>
          <a:p>
            <a:pPr marL="361942" indent="-126997" defTabSz="1219170">
              <a:buNone/>
              <a:defRPr/>
            </a:pPr>
            <a:r>
              <a:rPr lang="en-US" altLang="ja-JP" sz="2133" kern="0">
                <a:solidFill>
                  <a:srgbClr val="2D2DB9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  Automate and visualize approval process, manage centrally presentation materials and paper manuscripts, </a:t>
            </a:r>
            <a:r>
              <a:rPr lang="en-US" altLang="ja-JP" sz="2133" kern="0" err="1">
                <a:solidFill>
                  <a:srgbClr val="2D2DB9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etc</a:t>
            </a:r>
            <a:endParaRPr lang="en-US" altLang="ja-JP" sz="2133" kern="0">
              <a:solidFill>
                <a:srgbClr val="2D2DB9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Espace réservé du pied de page 3"/>
          <p:cNvSpPr txBox="1">
            <a:spLocks/>
          </p:cNvSpPr>
          <p:nvPr/>
        </p:nvSpPr>
        <p:spPr>
          <a:xfrm>
            <a:off x="1219678" y="6525344"/>
            <a:ext cx="10986971" cy="26813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5pPr>
            <a:lvl6pPr marL="2286000" algn="l" defTabSz="457200" rtl="0" eaLnBrk="1" latinLnBrk="0" hangingPunct="1"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6pPr>
            <a:lvl7pPr marL="2743200" algn="l" defTabSz="457200" rtl="0" eaLnBrk="1" latinLnBrk="0" hangingPunct="1"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7pPr>
            <a:lvl8pPr marL="3200400" algn="l" defTabSz="457200" rtl="0" eaLnBrk="1" latinLnBrk="0" hangingPunct="1"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8pPr>
            <a:lvl9pPr marL="3657600" algn="l" defTabSz="457200" rtl="0" eaLnBrk="1" latinLnBrk="0" hangingPunct="1"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9pPr>
          </a:lstStyle>
          <a:p>
            <a:pPr algn="r"/>
            <a:r>
              <a:rPr lang="en-GB" dirty="0" smtClean="0"/>
              <a:t>Jeronimo Garcia| WPTE-</a:t>
            </a:r>
            <a:r>
              <a:rPr lang="fr-FR" dirty="0" smtClean="0"/>
              <a:t>GPM</a:t>
            </a:r>
            <a:r>
              <a:rPr lang="en-GB" dirty="0" smtClean="0"/>
              <a:t>| 19/11/2024| Page </a:t>
            </a:r>
            <a:fld id="{6A6D9FA1-99C7-4910-8E32-B85D378B0060}" type="slidenum">
              <a:rPr lang="en-GB" smtClean="0"/>
              <a:pPr algn="r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6480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3951837-243B-0439-23A5-F6CF1C08745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CD56B619-E022-2C49-874A-309A90B8466C}" type="slidenum">
              <a:rPr lang="en-US" altLang="ja-JP" smtClean="0"/>
              <a:pPr>
                <a:defRPr/>
              </a:pPr>
              <a:t>19</a:t>
            </a:fld>
            <a:endParaRPr lang="en-US" altLang="ja-JP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E2298E7D-553D-92B7-D77D-D4DAF54CFA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90" t="9865"/>
          <a:stretch/>
        </p:blipFill>
        <p:spPr>
          <a:xfrm>
            <a:off x="7132208" y="1289673"/>
            <a:ext cx="4777897" cy="52573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551B6AFD-0B35-39A9-0D08-496A9D82DD8D}"/>
              </a:ext>
            </a:extLst>
          </p:cNvPr>
          <p:cNvSpPr txBox="1">
            <a:spLocks noChangeArrowheads="1"/>
          </p:cNvSpPr>
          <p:nvPr/>
        </p:nvSpPr>
        <p:spPr>
          <a:xfrm>
            <a:off x="7084" y="133156"/>
            <a:ext cx="10859387" cy="618211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99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ヒラギノ角ゴ Pro W3" charset="0"/>
                <a:ea typeface="ヒラギノ角ゴ Pro W3" charset="-128"/>
                <a:cs typeface="ヒラギノ角ゴ Pro W3" charset="-128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ヒラギノ角ゴ Pro W3" charset="0"/>
                <a:ea typeface="ヒラギノ角ゴ Pro W3" charset="-128"/>
                <a:cs typeface="ヒラギノ角ゴ Pro W3" charset="-128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ヒラギノ角ゴ Pro W3" charset="0"/>
                <a:ea typeface="ヒラギノ角ゴ Pro W3" charset="-128"/>
                <a:cs typeface="ヒラギノ角ゴ Pro W3" charset="-128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ヒラギノ角ゴ Pro W3" charset="0"/>
                <a:ea typeface="ヒラギノ角ゴ Pro W3" charset="-128"/>
                <a:cs typeface="ヒラギノ角ゴ Pro W3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ヒラギノ角ゴ Pro W3" charset="-128"/>
                <a:cs typeface="ヒラギノ角ゴ Pro W3" charset="-128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ヒラギノ角ゴ Pro W3" charset="-128"/>
                <a:cs typeface="ヒラギノ角ゴ Pro W3" charset="-128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ヒラギノ角ゴ Pro W3" charset="-128"/>
                <a:cs typeface="ヒラギノ角ゴ Pro W3" charset="-128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ヒラギノ角ゴ Pro W3" charset="-128"/>
                <a:cs typeface="ヒラギノ角ゴ Pro W3" charset="-128"/>
              </a:defRPr>
            </a:lvl9pPr>
          </a:lstStyle>
          <a:p>
            <a:pPr algn="ctr" defTabSz="1219170">
              <a:defRPr/>
            </a:pPr>
            <a:r>
              <a:rPr lang="en-US" altLang="ja-JP" sz="2933" kern="0">
                <a:solidFill>
                  <a:srgbClr val="2D2DB9">
                    <a:lumMod val="75000"/>
                  </a:srgb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MS SharePoint page on JT-60SA Experiment Team </a:t>
            </a:r>
            <a:endParaRPr lang="en-GB" altLang="ja-JP" sz="2933" kern="0">
              <a:solidFill>
                <a:srgbClr val="2D2DB9">
                  <a:lumMod val="75000"/>
                </a:srgb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07D2A8F1-2835-958B-DC96-2FB7B7E26F47}"/>
              </a:ext>
            </a:extLst>
          </p:cNvPr>
          <p:cNvSpPr txBox="1">
            <a:spLocks noChangeArrowheads="1"/>
          </p:cNvSpPr>
          <p:nvPr/>
        </p:nvSpPr>
        <p:spPr>
          <a:xfrm>
            <a:off x="199663" y="1289673"/>
            <a:ext cx="6361807" cy="5435171"/>
          </a:xfrm>
          <a:prstGeom prst="rect">
            <a:avLst/>
          </a:prstGeom>
        </p:spPr>
        <p:txBody>
          <a:bodyPr/>
          <a:lstStyle>
            <a:lvl1pPr marL="285750" indent="-285750" algn="l" rtl="0" eaLnBrk="0" fontAlgn="base" hangingPunct="0">
              <a:spcBef>
                <a:spcPct val="40000"/>
              </a:spcBef>
              <a:spcAft>
                <a:spcPct val="0"/>
              </a:spcAft>
              <a:buSzPct val="100000"/>
              <a:buFont typeface="Times" charset="0"/>
              <a:buChar char="•"/>
              <a:defRPr kumimoji="1" sz="2000">
                <a:solidFill>
                  <a:schemeClr val="accent2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marL="801688" indent="-225425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buChar char="v"/>
              <a:defRPr kumimoji="1" sz="1600">
                <a:solidFill>
                  <a:schemeClr val="accent2"/>
                </a:solidFill>
                <a:latin typeface="ヒラギノ角ゴ Pro W3"/>
                <a:ea typeface="ヒラギノ角ゴ Pro W3"/>
                <a:cs typeface="ヒラギノ角ゴ Pro W3"/>
              </a:defRPr>
            </a:lvl2pPr>
            <a:lvl3pPr marL="1189038" indent="-19685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Ø"/>
              <a:defRPr kumimoji="1" sz="1400">
                <a:solidFill>
                  <a:schemeClr val="accent2"/>
                </a:solidFill>
                <a:latin typeface="ヒラギノ角ゴ Pro W3"/>
                <a:ea typeface="ヒラギノ角ゴ Pro W3"/>
                <a:cs typeface="ヒラギノ角ゴ Pro W3"/>
              </a:defRPr>
            </a:lvl3pPr>
            <a:lvl4pPr marL="16970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5000"/>
              <a:buChar char="–"/>
              <a:defRPr kumimoji="1">
                <a:solidFill>
                  <a:srgbClr val="FF0000"/>
                </a:solidFill>
                <a:latin typeface="Times New Roman" charset="0"/>
                <a:ea typeface="+mn-ea"/>
                <a:cs typeface="+mn-cs"/>
              </a:defRPr>
            </a:lvl4pPr>
            <a:lvl5pPr marL="21161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5000"/>
              <a:buFont typeface="Monotype Sorts" charset="2"/>
              <a:buChar char="•"/>
              <a:defRPr kumimoji="1">
                <a:solidFill>
                  <a:srgbClr val="FF0000"/>
                </a:solidFill>
                <a:latin typeface="Times New Roman" charset="0"/>
                <a:ea typeface="+mn-ea"/>
                <a:cs typeface="+mn-cs"/>
              </a:defRPr>
            </a:lvl5pPr>
            <a:lvl6pPr marL="25733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5000"/>
              <a:buFont typeface="Monotype Sorts" charset="2"/>
              <a:buChar char="•"/>
              <a:defRPr>
                <a:solidFill>
                  <a:srgbClr val="FF0000"/>
                </a:solidFill>
                <a:latin typeface="Times New Roman" charset="0"/>
                <a:ea typeface="+mn-ea"/>
                <a:cs typeface="+mn-cs"/>
              </a:defRPr>
            </a:lvl6pPr>
            <a:lvl7pPr marL="30305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5000"/>
              <a:buFont typeface="Monotype Sorts" charset="2"/>
              <a:buChar char="•"/>
              <a:defRPr>
                <a:solidFill>
                  <a:srgbClr val="FF0000"/>
                </a:solidFill>
                <a:latin typeface="Times New Roman" charset="0"/>
                <a:ea typeface="+mn-ea"/>
                <a:cs typeface="+mn-cs"/>
              </a:defRPr>
            </a:lvl7pPr>
            <a:lvl8pPr marL="34877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5000"/>
              <a:buFont typeface="Monotype Sorts" charset="2"/>
              <a:buChar char="•"/>
              <a:defRPr>
                <a:solidFill>
                  <a:srgbClr val="FF0000"/>
                </a:solidFill>
                <a:latin typeface="Times New Roman" charset="0"/>
                <a:ea typeface="+mn-ea"/>
                <a:cs typeface="+mn-cs"/>
              </a:defRPr>
            </a:lvl8pPr>
            <a:lvl9pPr marL="39449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5000"/>
              <a:buFont typeface="Monotype Sorts" charset="2"/>
              <a:buChar char="•"/>
              <a:defRPr>
                <a:solidFill>
                  <a:srgbClr val="FF0000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pPr marL="266693" indent="-266693" defTabSz="1219170">
              <a:buFont typeface="Wingdings" panose="05000000000000000000" pitchFamily="2" charset="2"/>
              <a:buChar char="l"/>
              <a:defRPr/>
            </a:pPr>
            <a:r>
              <a:rPr lang="en-US" altLang="ja-JP" sz="2133" kern="0">
                <a:solidFill>
                  <a:srgbClr val="2D2DB9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MS SharePoint page for JT-60SA Experiment Team provides you with the information of the experiment team activities.</a:t>
            </a:r>
          </a:p>
          <a:p>
            <a:pPr marL="266693" indent="-266693" defTabSz="1219170">
              <a:buFont typeface="Wingdings" panose="05000000000000000000" pitchFamily="2" charset="2"/>
              <a:buChar char="l"/>
              <a:defRPr/>
            </a:pPr>
            <a:endParaRPr lang="en-US" altLang="ja-JP" sz="2133" kern="0">
              <a:solidFill>
                <a:srgbClr val="2D2DB9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pPr marL="266693" indent="-266693" defTabSz="1219170">
              <a:buFont typeface="Wingdings" panose="05000000000000000000" pitchFamily="2" charset="2"/>
              <a:buChar char="l"/>
              <a:defRPr/>
            </a:pPr>
            <a:r>
              <a:rPr lang="en-US" altLang="ja-JP" sz="2133" kern="0">
                <a:solidFill>
                  <a:srgbClr val="2D2DB9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Links to the materials on TG activities, such as meeting materials, scenario analysis results, etc.</a:t>
            </a:r>
          </a:p>
          <a:p>
            <a:pPr marL="266693" indent="-266693" defTabSz="1219170">
              <a:buFont typeface="Wingdings" panose="05000000000000000000" pitchFamily="2" charset="2"/>
              <a:buChar char="l"/>
              <a:defRPr/>
            </a:pPr>
            <a:endParaRPr lang="en-US" altLang="ja-JP" sz="2133" kern="0">
              <a:solidFill>
                <a:srgbClr val="2D2DB9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pPr marL="266693" indent="-266693" defTabSz="1219170">
              <a:buFont typeface="Wingdings" panose="05000000000000000000" pitchFamily="2" charset="2"/>
              <a:buChar char="l"/>
              <a:defRPr/>
            </a:pPr>
            <a:r>
              <a:rPr lang="en-US" altLang="ja-JP" sz="2133" kern="0">
                <a:solidFill>
                  <a:srgbClr val="2D2DB9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Dedicated TG pages and WG pages can be arranged for particular purpose of discussion.</a:t>
            </a:r>
          </a:p>
          <a:p>
            <a:pPr marL="266693" indent="-266693" defTabSz="1219170">
              <a:buFont typeface="Wingdings" panose="05000000000000000000" pitchFamily="2" charset="2"/>
              <a:buChar char="l"/>
              <a:defRPr/>
            </a:pPr>
            <a:endParaRPr lang="en-US" altLang="ja-JP" sz="2133" kern="0">
              <a:solidFill>
                <a:srgbClr val="2D2DB9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pPr marL="266693" indent="-266693" defTabSz="1219170">
              <a:buFont typeface="Wingdings" panose="05000000000000000000" pitchFamily="2" charset="2"/>
              <a:buChar char="l"/>
              <a:defRPr/>
            </a:pPr>
            <a:r>
              <a:rPr lang="en-US" altLang="ja-JP" sz="2133" kern="0">
                <a:solidFill>
                  <a:srgbClr val="2D2DB9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Shared folder has been implemented for common data of analysis.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0884F3A-F697-F61E-E738-E8E6E8A94CA5}"/>
              </a:ext>
            </a:extLst>
          </p:cNvPr>
          <p:cNvSpPr/>
          <p:nvPr/>
        </p:nvSpPr>
        <p:spPr>
          <a:xfrm>
            <a:off x="10193079" y="5514753"/>
            <a:ext cx="1601972" cy="65921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733"/>
          </a:p>
        </p:txBody>
      </p:sp>
      <p:sp>
        <p:nvSpPr>
          <p:cNvPr id="9" name="Espace réservé du pied de page 3"/>
          <p:cNvSpPr txBox="1">
            <a:spLocks/>
          </p:cNvSpPr>
          <p:nvPr/>
        </p:nvSpPr>
        <p:spPr>
          <a:xfrm>
            <a:off x="1219678" y="6525344"/>
            <a:ext cx="10986971" cy="26813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5pPr>
            <a:lvl6pPr marL="2286000" algn="l" defTabSz="457200" rtl="0" eaLnBrk="1" latinLnBrk="0" hangingPunct="1"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6pPr>
            <a:lvl7pPr marL="2743200" algn="l" defTabSz="457200" rtl="0" eaLnBrk="1" latinLnBrk="0" hangingPunct="1"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7pPr>
            <a:lvl8pPr marL="3200400" algn="l" defTabSz="457200" rtl="0" eaLnBrk="1" latinLnBrk="0" hangingPunct="1"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8pPr>
            <a:lvl9pPr marL="3657600" algn="l" defTabSz="457200" rtl="0" eaLnBrk="1" latinLnBrk="0" hangingPunct="1"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9pPr>
          </a:lstStyle>
          <a:p>
            <a:pPr algn="r"/>
            <a:r>
              <a:rPr lang="en-GB" dirty="0" smtClean="0"/>
              <a:t>Jeronimo Garcia| WPTE-</a:t>
            </a:r>
            <a:r>
              <a:rPr lang="fr-FR" dirty="0" smtClean="0"/>
              <a:t>GPM</a:t>
            </a:r>
            <a:r>
              <a:rPr lang="en-GB" dirty="0" smtClean="0"/>
              <a:t>| 19/11/2024| Page </a:t>
            </a:r>
            <a:fld id="{6A6D9FA1-99C7-4910-8E32-B85D378B0060}" type="slidenum">
              <a:rPr lang="en-GB" smtClean="0"/>
              <a:pPr algn="r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7185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dirty="0" smtClean="0">
                <a:latin typeface="Arial Narrow" panose="020B0606020202030204" pitchFamily="34" charset="0"/>
              </a:rPr>
              <a:t>JT-60SA </a:t>
            </a:r>
            <a:r>
              <a:rPr lang="fr-FR" sz="4400" dirty="0" err="1" smtClean="0">
                <a:latin typeface="Arial Narrow" panose="020B0606020202030204" pitchFamily="34" charset="0"/>
              </a:rPr>
              <a:t>context</a:t>
            </a:r>
            <a:r>
              <a:rPr lang="fr-FR" sz="4000" dirty="0" smtClean="0"/>
              <a:t> 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672064" y="1376206"/>
            <a:ext cx="5256584" cy="4351339"/>
          </a:xfrm>
        </p:spPr>
        <p:txBody>
          <a:bodyPr/>
          <a:lstStyle/>
          <a:p>
            <a:r>
              <a:rPr lang="fr-FR" sz="2800" dirty="0" smtClean="0">
                <a:latin typeface="Arial Narrow" panose="020B0606020202030204" pitchFamily="34" charset="0"/>
              </a:rPr>
              <a:t>JT-60SA </a:t>
            </a:r>
            <a:r>
              <a:rPr lang="fr-FR" sz="2800" dirty="0" err="1" smtClean="0">
                <a:latin typeface="Arial Narrow" panose="020B0606020202030204" pitchFamily="34" charset="0"/>
              </a:rPr>
              <a:t>is</a:t>
            </a:r>
            <a:r>
              <a:rPr lang="fr-FR" sz="2800" dirty="0" smtClean="0">
                <a:latin typeface="Arial Narrow" panose="020B0606020202030204" pitchFamily="34" charset="0"/>
              </a:rPr>
              <a:t> </a:t>
            </a:r>
            <a:r>
              <a:rPr lang="fr-FR" sz="2800" dirty="0" err="1" smtClean="0">
                <a:latin typeface="Arial Narrow" panose="020B0606020202030204" pitchFamily="34" charset="0"/>
              </a:rPr>
              <a:t>jointly</a:t>
            </a:r>
            <a:r>
              <a:rPr lang="fr-FR" sz="2800" dirty="0" smtClean="0">
                <a:latin typeface="Arial Narrow" panose="020B0606020202030204" pitchFamily="34" charset="0"/>
              </a:rPr>
              <a:t> </a:t>
            </a:r>
            <a:r>
              <a:rPr lang="fr-FR" sz="2800" dirty="0" err="1" smtClean="0">
                <a:latin typeface="Arial Narrow" panose="020B0606020202030204" pitchFamily="34" charset="0"/>
              </a:rPr>
              <a:t>constructed</a:t>
            </a:r>
            <a:r>
              <a:rPr lang="fr-FR" sz="2800" dirty="0" smtClean="0">
                <a:latin typeface="Arial Narrow" panose="020B0606020202030204" pitchFamily="34" charset="0"/>
              </a:rPr>
              <a:t> and </a:t>
            </a:r>
            <a:r>
              <a:rPr lang="fr-FR" sz="2800" dirty="0" err="1" smtClean="0">
                <a:latin typeface="Arial Narrow" panose="020B0606020202030204" pitchFamily="34" charset="0"/>
              </a:rPr>
              <a:t>exploited</a:t>
            </a:r>
            <a:r>
              <a:rPr lang="fr-FR" sz="2800" dirty="0" smtClean="0">
                <a:latin typeface="Arial Narrow" panose="020B0606020202030204" pitchFamily="34" charset="0"/>
              </a:rPr>
              <a:t> by Europe and </a:t>
            </a:r>
            <a:r>
              <a:rPr lang="fr-FR" sz="2800" dirty="0" err="1" smtClean="0">
                <a:latin typeface="Arial Narrow" panose="020B0606020202030204" pitchFamily="34" charset="0"/>
              </a:rPr>
              <a:t>Japan</a:t>
            </a:r>
            <a:r>
              <a:rPr lang="fr-FR" sz="2800" dirty="0" smtClean="0">
                <a:latin typeface="Arial Narrow" panose="020B0606020202030204" pitchFamily="34" charset="0"/>
              </a:rPr>
              <a:t> in the </a:t>
            </a:r>
            <a:r>
              <a:rPr lang="fr-FR" sz="2800" dirty="0" err="1" smtClean="0">
                <a:latin typeface="Arial Narrow" panose="020B0606020202030204" pitchFamily="34" charset="0"/>
              </a:rPr>
              <a:t>framework</a:t>
            </a:r>
            <a:r>
              <a:rPr lang="fr-FR" sz="2800" dirty="0" smtClean="0">
                <a:latin typeface="Arial Narrow" panose="020B0606020202030204" pitchFamily="34" charset="0"/>
              </a:rPr>
              <a:t> of the </a:t>
            </a:r>
            <a:r>
              <a:rPr lang="fr-FR" sz="2800" dirty="0" err="1" smtClean="0">
                <a:latin typeface="Arial Narrow" panose="020B0606020202030204" pitchFamily="34" charset="0"/>
              </a:rPr>
              <a:t>Broader</a:t>
            </a:r>
            <a:r>
              <a:rPr lang="fr-FR" sz="2800" dirty="0" smtClean="0">
                <a:latin typeface="Arial Narrow" panose="020B0606020202030204" pitchFamily="34" charset="0"/>
              </a:rPr>
              <a:t> </a:t>
            </a:r>
            <a:r>
              <a:rPr lang="fr-FR" sz="2800" dirty="0" err="1" smtClean="0">
                <a:latin typeface="Arial Narrow" panose="020B0606020202030204" pitchFamily="34" charset="0"/>
              </a:rPr>
              <a:t>Approach</a:t>
            </a:r>
            <a:endParaRPr lang="fr-FR" sz="2800" dirty="0" smtClean="0">
              <a:latin typeface="Arial Narrow" panose="020B0606020202030204" pitchFamily="34" charset="0"/>
            </a:endParaRPr>
          </a:p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72816"/>
            <a:ext cx="6120536" cy="344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14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dirty="0">
                <a:latin typeface="Arial Narrow" panose="020B0606020202030204" pitchFamily="34" charset="0"/>
              </a:rPr>
              <a:t>JT-60SA </a:t>
            </a:r>
            <a:r>
              <a:rPr lang="fr-FR" sz="4400" dirty="0" err="1">
                <a:latin typeface="Arial Narrow" panose="020B0606020202030204" pitchFamily="34" charset="0"/>
              </a:rPr>
              <a:t>context</a:t>
            </a:r>
            <a:endParaRPr lang="fr-FR" sz="4400" dirty="0"/>
          </a:p>
        </p:txBody>
      </p:sp>
      <p:sp>
        <p:nvSpPr>
          <p:cNvPr id="4" name="Rectangle 3"/>
          <p:cNvSpPr/>
          <p:nvPr/>
        </p:nvSpPr>
        <p:spPr>
          <a:xfrm>
            <a:off x="5958783" y="3167390"/>
            <a:ext cx="2744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fr-FR" dirty="0"/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6672064" y="1376206"/>
            <a:ext cx="504056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10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lang="en-US" sz="2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0016" indent="-232828" algn="l" defTabSz="914377" rtl="0" eaLnBrk="1" latinLnBrk="0" hangingPunct="1">
              <a:lnSpc>
                <a:spcPct val="100000"/>
              </a:lnSpc>
              <a:spcBef>
                <a:spcPts val="533"/>
              </a:spcBef>
              <a:buFont typeface="System Font Regular"/>
              <a:buChar char="-"/>
              <a:tabLst/>
              <a:defRPr lang="en-US" sz="2133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fr-FR" sz="2800" dirty="0" smtClean="0">
                <a:latin typeface="Arial Narrow" panose="020B0606020202030204" pitchFamily="34" charset="0"/>
              </a:rPr>
              <a:t>JT-60SA </a:t>
            </a:r>
            <a:r>
              <a:rPr lang="fr-FR" sz="2800" dirty="0" err="1">
                <a:latin typeface="Arial Narrow" panose="020B0606020202030204" pitchFamily="34" charset="0"/>
              </a:rPr>
              <a:t>is</a:t>
            </a:r>
            <a:r>
              <a:rPr lang="fr-FR" sz="2800" dirty="0">
                <a:latin typeface="Arial Narrow" panose="020B0606020202030204" pitchFamily="34" charset="0"/>
              </a:rPr>
              <a:t> </a:t>
            </a:r>
            <a:r>
              <a:rPr lang="fr-FR" sz="2800" dirty="0" err="1">
                <a:latin typeface="Arial Narrow" panose="020B0606020202030204" pitchFamily="34" charset="0"/>
              </a:rPr>
              <a:t>jointly</a:t>
            </a:r>
            <a:r>
              <a:rPr lang="fr-FR" sz="2800" dirty="0">
                <a:latin typeface="Arial Narrow" panose="020B0606020202030204" pitchFamily="34" charset="0"/>
              </a:rPr>
              <a:t> </a:t>
            </a:r>
            <a:r>
              <a:rPr lang="fr-FR" sz="2800" dirty="0" err="1">
                <a:latin typeface="Arial Narrow" panose="020B0606020202030204" pitchFamily="34" charset="0"/>
              </a:rPr>
              <a:t>constructed</a:t>
            </a:r>
            <a:r>
              <a:rPr lang="fr-FR" sz="2800" dirty="0">
                <a:latin typeface="Arial Narrow" panose="020B0606020202030204" pitchFamily="34" charset="0"/>
              </a:rPr>
              <a:t> and </a:t>
            </a:r>
            <a:r>
              <a:rPr lang="fr-FR" sz="2800" dirty="0" err="1">
                <a:latin typeface="Arial Narrow" panose="020B0606020202030204" pitchFamily="34" charset="0"/>
              </a:rPr>
              <a:t>exploited</a:t>
            </a:r>
            <a:r>
              <a:rPr lang="fr-FR" sz="2800" dirty="0">
                <a:latin typeface="Arial Narrow" panose="020B0606020202030204" pitchFamily="34" charset="0"/>
              </a:rPr>
              <a:t> by Europe and </a:t>
            </a:r>
            <a:r>
              <a:rPr lang="fr-FR" sz="2800" dirty="0" err="1">
                <a:latin typeface="Arial Narrow" panose="020B0606020202030204" pitchFamily="34" charset="0"/>
              </a:rPr>
              <a:t>Japan</a:t>
            </a:r>
            <a:r>
              <a:rPr lang="fr-FR" sz="2800" dirty="0">
                <a:latin typeface="Arial Narrow" panose="020B0606020202030204" pitchFamily="34" charset="0"/>
              </a:rPr>
              <a:t> in the </a:t>
            </a:r>
            <a:r>
              <a:rPr lang="fr-FR" sz="2800" dirty="0" err="1">
                <a:latin typeface="Arial Narrow" panose="020B0606020202030204" pitchFamily="34" charset="0"/>
              </a:rPr>
              <a:t>framework</a:t>
            </a:r>
            <a:r>
              <a:rPr lang="fr-FR" sz="2800" dirty="0">
                <a:latin typeface="Arial Narrow" panose="020B0606020202030204" pitchFamily="34" charset="0"/>
              </a:rPr>
              <a:t> of the </a:t>
            </a:r>
            <a:r>
              <a:rPr lang="fr-FR" sz="2800" dirty="0" err="1">
                <a:latin typeface="Arial Narrow" panose="020B0606020202030204" pitchFamily="34" charset="0"/>
              </a:rPr>
              <a:t>Broader</a:t>
            </a:r>
            <a:r>
              <a:rPr lang="fr-FR" sz="2800" dirty="0">
                <a:latin typeface="Arial Narrow" panose="020B0606020202030204" pitchFamily="34" charset="0"/>
              </a:rPr>
              <a:t> </a:t>
            </a:r>
            <a:r>
              <a:rPr lang="fr-FR" sz="2800" dirty="0" err="1">
                <a:latin typeface="Arial Narrow" panose="020B0606020202030204" pitchFamily="34" charset="0"/>
              </a:rPr>
              <a:t>Approach</a:t>
            </a:r>
            <a:endParaRPr lang="fr-FR" sz="2800" dirty="0">
              <a:latin typeface="Arial Narrow" panose="020B0606020202030204" pitchFamily="34" charset="0"/>
            </a:endParaRPr>
          </a:p>
          <a:p>
            <a:pPr fontAlgn="auto">
              <a:spcAft>
                <a:spcPts val="0"/>
              </a:spcAft>
            </a:pPr>
            <a:endParaRPr lang="fr-FR" sz="2800" dirty="0" smtClean="0">
              <a:latin typeface="Arial Narrow" panose="020B0606020202030204" pitchFamily="34" charset="0"/>
            </a:endParaRPr>
          </a:p>
          <a:p>
            <a:pPr fontAlgn="auto">
              <a:spcAft>
                <a:spcPts val="0"/>
              </a:spcAft>
            </a:pPr>
            <a:r>
              <a:rPr lang="fr-FR" sz="2800" dirty="0" smtClean="0">
                <a:latin typeface="Arial Narrow" panose="020B0606020202030204" pitchFamily="34" charset="0"/>
              </a:rPr>
              <a:t>First plasma </a:t>
            </a:r>
            <a:r>
              <a:rPr lang="fr-FR" sz="2800" dirty="0" err="1" smtClean="0">
                <a:latin typeface="Arial Narrow" panose="020B0606020202030204" pitchFamily="34" charset="0"/>
              </a:rPr>
              <a:t>achieved</a:t>
            </a:r>
            <a:r>
              <a:rPr lang="fr-FR" sz="2800" dirty="0" smtClean="0">
                <a:latin typeface="Arial Narrow" panose="020B0606020202030204" pitchFamily="34" charset="0"/>
              </a:rPr>
              <a:t> on the 23/10/23</a:t>
            </a:r>
          </a:p>
          <a:p>
            <a:pPr fontAlgn="auto">
              <a:spcAft>
                <a:spcPts val="0"/>
              </a:spcAft>
            </a:pPr>
            <a:endParaRPr lang="fr-FR" dirty="0"/>
          </a:p>
        </p:txBody>
      </p:sp>
      <p:pic>
        <p:nvPicPr>
          <p:cNvPr id="7" name="edi_20231023_100613_17290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3392" y="1283838"/>
            <a:ext cx="4032448" cy="504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21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dirty="0">
                <a:latin typeface="Arial Narrow" panose="020B0606020202030204" pitchFamily="34" charset="0"/>
              </a:rPr>
              <a:t>JT-60SA </a:t>
            </a:r>
            <a:r>
              <a:rPr lang="fr-FR" sz="4400" dirty="0" err="1">
                <a:latin typeface="Arial Narrow" panose="020B0606020202030204" pitchFamily="34" charset="0"/>
              </a:rPr>
              <a:t>context</a:t>
            </a:r>
            <a:endParaRPr lang="fr-FR" sz="4400" dirty="0"/>
          </a:p>
        </p:txBody>
      </p:sp>
      <p:sp>
        <p:nvSpPr>
          <p:cNvPr id="4" name="Rectangle 3"/>
          <p:cNvSpPr/>
          <p:nvPr/>
        </p:nvSpPr>
        <p:spPr>
          <a:xfrm>
            <a:off x="5958783" y="3167390"/>
            <a:ext cx="2744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fr-FR" dirty="0"/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6672064" y="1376206"/>
            <a:ext cx="504056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10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lang="en-US" sz="2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0016" indent="-232828" algn="l" defTabSz="914377" rtl="0" eaLnBrk="1" latinLnBrk="0" hangingPunct="1">
              <a:lnSpc>
                <a:spcPct val="100000"/>
              </a:lnSpc>
              <a:spcBef>
                <a:spcPts val="533"/>
              </a:spcBef>
              <a:buFont typeface="System Font Regular"/>
              <a:buChar char="-"/>
              <a:tabLst/>
              <a:defRPr lang="en-US" sz="2133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fr-FR" sz="2800" dirty="0" smtClean="0">
                <a:latin typeface="Arial Narrow" panose="020B0606020202030204" pitchFamily="34" charset="0"/>
              </a:rPr>
              <a:t>JT-60SA </a:t>
            </a:r>
            <a:r>
              <a:rPr lang="fr-FR" sz="2800" dirty="0" err="1" smtClean="0">
                <a:latin typeface="Arial Narrow" panose="020B0606020202030204" pitchFamily="34" charset="0"/>
              </a:rPr>
              <a:t>is</a:t>
            </a:r>
            <a:r>
              <a:rPr lang="fr-FR" sz="2800" dirty="0" smtClean="0">
                <a:latin typeface="Arial Narrow" panose="020B0606020202030204" pitchFamily="34" charset="0"/>
              </a:rPr>
              <a:t> </a:t>
            </a:r>
            <a:r>
              <a:rPr lang="fr-FR" sz="2800" dirty="0" err="1" smtClean="0">
                <a:latin typeface="Arial Narrow" panose="020B0606020202030204" pitchFamily="34" charset="0"/>
              </a:rPr>
              <a:t>jointly</a:t>
            </a:r>
            <a:r>
              <a:rPr lang="fr-FR" sz="2800" dirty="0" smtClean="0">
                <a:latin typeface="Arial Narrow" panose="020B0606020202030204" pitchFamily="34" charset="0"/>
              </a:rPr>
              <a:t> </a:t>
            </a:r>
            <a:r>
              <a:rPr lang="fr-FR" sz="2800" dirty="0" err="1" smtClean="0">
                <a:latin typeface="Arial Narrow" panose="020B0606020202030204" pitchFamily="34" charset="0"/>
              </a:rPr>
              <a:t>constructed</a:t>
            </a:r>
            <a:r>
              <a:rPr lang="fr-FR" sz="2800" dirty="0" smtClean="0">
                <a:latin typeface="Arial Narrow" panose="020B0606020202030204" pitchFamily="34" charset="0"/>
              </a:rPr>
              <a:t> and </a:t>
            </a:r>
            <a:r>
              <a:rPr lang="fr-FR" sz="2800" dirty="0" err="1" smtClean="0">
                <a:latin typeface="Arial Narrow" panose="020B0606020202030204" pitchFamily="34" charset="0"/>
              </a:rPr>
              <a:t>exploited</a:t>
            </a:r>
            <a:r>
              <a:rPr lang="fr-FR" sz="2800" dirty="0" smtClean="0">
                <a:latin typeface="Arial Narrow" panose="020B0606020202030204" pitchFamily="34" charset="0"/>
              </a:rPr>
              <a:t> by Europe and </a:t>
            </a:r>
            <a:r>
              <a:rPr lang="fr-FR" sz="2800" dirty="0" err="1" smtClean="0">
                <a:latin typeface="Arial Narrow" panose="020B0606020202030204" pitchFamily="34" charset="0"/>
              </a:rPr>
              <a:t>Japan</a:t>
            </a:r>
            <a:endParaRPr lang="fr-FR" sz="2800" dirty="0" smtClean="0">
              <a:latin typeface="Arial Narrow" panose="020B0606020202030204" pitchFamily="34" charset="0"/>
            </a:endParaRPr>
          </a:p>
          <a:p>
            <a:pPr fontAlgn="auto">
              <a:spcAft>
                <a:spcPts val="0"/>
              </a:spcAft>
            </a:pPr>
            <a:r>
              <a:rPr lang="fr-FR" sz="2800" dirty="0" smtClean="0">
                <a:latin typeface="Arial Narrow" panose="020B0606020202030204" pitchFamily="34" charset="0"/>
              </a:rPr>
              <a:t>First plasma </a:t>
            </a:r>
            <a:r>
              <a:rPr lang="fr-FR" sz="2800" dirty="0" err="1" smtClean="0">
                <a:latin typeface="Arial Narrow" panose="020B0606020202030204" pitchFamily="34" charset="0"/>
              </a:rPr>
              <a:t>achieved</a:t>
            </a:r>
            <a:r>
              <a:rPr lang="fr-FR" sz="2800" dirty="0" smtClean="0">
                <a:latin typeface="Arial Narrow" panose="020B0606020202030204" pitchFamily="34" charset="0"/>
              </a:rPr>
              <a:t> on the 23/10/23</a:t>
            </a:r>
          </a:p>
          <a:p>
            <a:pPr fontAlgn="auto">
              <a:spcAft>
                <a:spcPts val="0"/>
              </a:spcAft>
            </a:pPr>
            <a:r>
              <a:rPr lang="fr-FR" sz="2800" dirty="0" smtClean="0">
                <a:latin typeface="Arial Narrow" panose="020B0606020202030204" pitchFamily="34" charset="0"/>
              </a:rPr>
              <a:t>&gt;1MA </a:t>
            </a:r>
            <a:r>
              <a:rPr lang="fr-FR" sz="2800" dirty="0" err="1" smtClean="0">
                <a:latin typeface="Arial Narrow" panose="020B0606020202030204" pitchFamily="34" charset="0"/>
              </a:rPr>
              <a:t>already</a:t>
            </a:r>
            <a:r>
              <a:rPr lang="fr-FR" sz="2800" dirty="0" smtClean="0">
                <a:latin typeface="Arial Narrow" panose="020B0606020202030204" pitchFamily="34" charset="0"/>
              </a:rPr>
              <a:t> </a:t>
            </a:r>
            <a:r>
              <a:rPr lang="fr-FR" sz="2800" dirty="0" err="1" smtClean="0">
                <a:latin typeface="Arial Narrow" panose="020B0606020202030204" pitchFamily="34" charset="0"/>
              </a:rPr>
              <a:t>obtained</a:t>
            </a:r>
            <a:endParaRPr lang="fr-FR" sz="2800" dirty="0" smtClean="0">
              <a:latin typeface="Arial Narrow" panose="020B0606020202030204" pitchFamily="34" charset="0"/>
            </a:endParaRPr>
          </a:p>
          <a:p>
            <a:pPr fontAlgn="auto">
              <a:spcAft>
                <a:spcPts val="0"/>
              </a:spcAft>
            </a:pP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1268760"/>
            <a:ext cx="5294495" cy="502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99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dirty="0">
                <a:latin typeface="Arial Narrow" panose="020B0606020202030204" pitchFamily="34" charset="0"/>
              </a:rPr>
              <a:t>JT-60SA </a:t>
            </a:r>
            <a:r>
              <a:rPr lang="fr-FR" sz="4400" dirty="0" err="1">
                <a:latin typeface="Arial Narrow" panose="020B0606020202030204" pitchFamily="34" charset="0"/>
              </a:rPr>
              <a:t>context</a:t>
            </a:r>
            <a:r>
              <a:rPr lang="fr-FR" sz="4400" dirty="0"/>
              <a:t>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1412776"/>
            <a:ext cx="5882232" cy="4674212"/>
          </a:xfrm>
          <a:prstGeom prst="rect">
            <a:avLst/>
          </a:prstGeom>
        </p:spPr>
      </p:pic>
      <p:sp>
        <p:nvSpPr>
          <p:cNvPr id="7" name="Espace réservé du contenu 2"/>
          <p:cNvSpPr txBox="1">
            <a:spLocks/>
          </p:cNvSpPr>
          <p:nvPr/>
        </p:nvSpPr>
        <p:spPr>
          <a:xfrm>
            <a:off x="6672064" y="1376206"/>
            <a:ext cx="504056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10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lang="en-US" sz="2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0016" indent="-232828" algn="l" defTabSz="914377" rtl="0" eaLnBrk="1" latinLnBrk="0" hangingPunct="1">
              <a:lnSpc>
                <a:spcPct val="100000"/>
              </a:lnSpc>
              <a:spcBef>
                <a:spcPts val="533"/>
              </a:spcBef>
              <a:buFont typeface="System Font Regular"/>
              <a:buChar char="-"/>
              <a:tabLst/>
              <a:defRPr lang="en-US" sz="2133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dirty="0">
                <a:latin typeface="Arial Narrow" panose="020B0606020202030204" pitchFamily="34" charset="0"/>
              </a:rPr>
              <a:t>JT-60SA </a:t>
            </a:r>
            <a:r>
              <a:rPr lang="fr-FR" sz="2800" dirty="0" err="1">
                <a:latin typeface="Arial Narrow" panose="020B0606020202030204" pitchFamily="34" charset="0"/>
              </a:rPr>
              <a:t>is</a:t>
            </a:r>
            <a:r>
              <a:rPr lang="fr-FR" sz="2800" dirty="0">
                <a:latin typeface="Arial Narrow" panose="020B0606020202030204" pitchFamily="34" charset="0"/>
              </a:rPr>
              <a:t> </a:t>
            </a:r>
            <a:r>
              <a:rPr lang="fr-FR" sz="2800" dirty="0" err="1">
                <a:latin typeface="Arial Narrow" panose="020B0606020202030204" pitchFamily="34" charset="0"/>
              </a:rPr>
              <a:t>jointly</a:t>
            </a:r>
            <a:r>
              <a:rPr lang="fr-FR" sz="2800" dirty="0">
                <a:latin typeface="Arial Narrow" panose="020B0606020202030204" pitchFamily="34" charset="0"/>
              </a:rPr>
              <a:t> </a:t>
            </a:r>
            <a:r>
              <a:rPr lang="fr-FR" sz="2800" dirty="0" err="1">
                <a:latin typeface="Arial Narrow" panose="020B0606020202030204" pitchFamily="34" charset="0"/>
              </a:rPr>
              <a:t>constructed</a:t>
            </a:r>
            <a:r>
              <a:rPr lang="fr-FR" sz="2800" dirty="0">
                <a:latin typeface="Arial Narrow" panose="020B0606020202030204" pitchFamily="34" charset="0"/>
              </a:rPr>
              <a:t> and </a:t>
            </a:r>
            <a:r>
              <a:rPr lang="fr-FR" sz="2800" dirty="0" err="1">
                <a:latin typeface="Arial Narrow" panose="020B0606020202030204" pitchFamily="34" charset="0"/>
              </a:rPr>
              <a:t>exploited</a:t>
            </a:r>
            <a:r>
              <a:rPr lang="fr-FR" sz="2800" dirty="0">
                <a:latin typeface="Arial Narrow" panose="020B0606020202030204" pitchFamily="34" charset="0"/>
              </a:rPr>
              <a:t> by Europe and </a:t>
            </a:r>
            <a:r>
              <a:rPr lang="fr-FR" sz="2800" dirty="0" err="1">
                <a:latin typeface="Arial Narrow" panose="020B0606020202030204" pitchFamily="34" charset="0"/>
              </a:rPr>
              <a:t>Japan</a:t>
            </a:r>
            <a:r>
              <a:rPr lang="fr-FR" sz="2800" dirty="0">
                <a:latin typeface="Arial Narrow" panose="020B0606020202030204" pitchFamily="34" charset="0"/>
              </a:rPr>
              <a:t> in the </a:t>
            </a:r>
            <a:r>
              <a:rPr lang="fr-FR" sz="2800" dirty="0" err="1">
                <a:latin typeface="Arial Narrow" panose="020B0606020202030204" pitchFamily="34" charset="0"/>
              </a:rPr>
              <a:t>framework</a:t>
            </a:r>
            <a:r>
              <a:rPr lang="fr-FR" sz="2800" dirty="0">
                <a:latin typeface="Arial Narrow" panose="020B0606020202030204" pitchFamily="34" charset="0"/>
              </a:rPr>
              <a:t> of the </a:t>
            </a:r>
            <a:r>
              <a:rPr lang="fr-FR" sz="2800" dirty="0" err="1">
                <a:latin typeface="Arial Narrow" panose="020B0606020202030204" pitchFamily="34" charset="0"/>
              </a:rPr>
              <a:t>Broader</a:t>
            </a:r>
            <a:r>
              <a:rPr lang="fr-FR" sz="2800" dirty="0">
                <a:latin typeface="Arial Narrow" panose="020B0606020202030204" pitchFamily="34" charset="0"/>
              </a:rPr>
              <a:t> </a:t>
            </a:r>
            <a:r>
              <a:rPr lang="fr-FR" sz="2800" dirty="0" err="1">
                <a:latin typeface="Arial Narrow" panose="020B0606020202030204" pitchFamily="34" charset="0"/>
              </a:rPr>
              <a:t>Approach</a:t>
            </a:r>
            <a:endParaRPr lang="fr-FR" sz="2800" dirty="0">
              <a:latin typeface="Arial Narrow" panose="020B0606020202030204" pitchFamily="34" charset="0"/>
            </a:endParaRPr>
          </a:p>
          <a:p>
            <a:pPr fontAlgn="auto">
              <a:spcAft>
                <a:spcPts val="0"/>
              </a:spcAft>
            </a:pPr>
            <a:r>
              <a:rPr lang="fr-FR" sz="2800" dirty="0" smtClean="0">
                <a:latin typeface="Arial Narrow" panose="020B0606020202030204" pitchFamily="34" charset="0"/>
              </a:rPr>
              <a:t>First plasma </a:t>
            </a:r>
            <a:r>
              <a:rPr lang="fr-FR" sz="2800" dirty="0" err="1" smtClean="0">
                <a:latin typeface="Arial Narrow" panose="020B0606020202030204" pitchFamily="34" charset="0"/>
              </a:rPr>
              <a:t>achieved</a:t>
            </a:r>
            <a:r>
              <a:rPr lang="fr-FR" sz="2800" dirty="0" smtClean="0">
                <a:latin typeface="Arial Narrow" panose="020B0606020202030204" pitchFamily="34" charset="0"/>
              </a:rPr>
              <a:t> on the 23/10/23</a:t>
            </a:r>
          </a:p>
          <a:p>
            <a:pPr fontAlgn="auto">
              <a:spcAft>
                <a:spcPts val="0"/>
              </a:spcAft>
            </a:pPr>
            <a:r>
              <a:rPr lang="fr-FR" sz="2800" dirty="0">
                <a:latin typeface="Arial Narrow" panose="020B0606020202030204" pitchFamily="34" charset="0"/>
              </a:rPr>
              <a:t>&gt;1MA </a:t>
            </a:r>
            <a:r>
              <a:rPr lang="fr-FR" sz="2800" dirty="0" err="1">
                <a:latin typeface="Arial Narrow" panose="020B0606020202030204" pitchFamily="34" charset="0"/>
              </a:rPr>
              <a:t>already</a:t>
            </a:r>
            <a:r>
              <a:rPr lang="fr-FR" sz="2800" dirty="0">
                <a:latin typeface="Arial Narrow" panose="020B0606020202030204" pitchFamily="34" charset="0"/>
              </a:rPr>
              <a:t> </a:t>
            </a:r>
            <a:r>
              <a:rPr lang="fr-FR" sz="2800" dirty="0" err="1">
                <a:latin typeface="Arial Narrow" panose="020B0606020202030204" pitchFamily="34" charset="0"/>
              </a:rPr>
              <a:t>obtained</a:t>
            </a:r>
            <a:endParaRPr lang="fr-FR" sz="2800" dirty="0" smtClean="0">
              <a:latin typeface="Arial Narrow" panose="020B0606020202030204" pitchFamily="34" charset="0"/>
            </a:endParaRPr>
          </a:p>
          <a:p>
            <a:pPr fontAlgn="auto">
              <a:spcAft>
                <a:spcPts val="0"/>
              </a:spcAft>
            </a:pPr>
            <a:r>
              <a:rPr lang="fr-FR" sz="2800" dirty="0" err="1">
                <a:latin typeface="Arial Narrow" panose="020B0606020202030204" pitchFamily="34" charset="0"/>
              </a:rPr>
              <a:t>Inaguration</a:t>
            </a:r>
            <a:r>
              <a:rPr lang="fr-FR" sz="2800" dirty="0">
                <a:latin typeface="Arial Narrow" panose="020B0606020202030204" pitchFamily="34" charset="0"/>
              </a:rPr>
              <a:t> </a:t>
            </a:r>
            <a:r>
              <a:rPr lang="fr-FR" sz="2800" dirty="0" err="1">
                <a:latin typeface="Arial Narrow" panose="020B0606020202030204" pitchFamily="34" charset="0"/>
              </a:rPr>
              <a:t>ceremony</a:t>
            </a:r>
            <a:r>
              <a:rPr lang="fr-FR" sz="2800" dirty="0">
                <a:latin typeface="Arial Narrow" panose="020B0606020202030204" pitchFamily="34" charset="0"/>
              </a:rPr>
              <a:t> </a:t>
            </a:r>
            <a:r>
              <a:rPr lang="fr-FR" sz="2800" dirty="0" err="1">
                <a:latin typeface="Arial Narrow" panose="020B0606020202030204" pitchFamily="34" charset="0"/>
              </a:rPr>
              <a:t>held</a:t>
            </a:r>
            <a:r>
              <a:rPr lang="fr-FR" sz="2800" dirty="0">
                <a:latin typeface="Arial Narrow" panose="020B0606020202030204" pitchFamily="34" charset="0"/>
              </a:rPr>
              <a:t> on </a:t>
            </a:r>
            <a:r>
              <a:rPr lang="fr-FR" sz="2800" dirty="0" err="1">
                <a:latin typeface="Arial Narrow" panose="020B0606020202030204" pitchFamily="34" charset="0"/>
              </a:rPr>
              <a:t>December</a:t>
            </a:r>
            <a:r>
              <a:rPr lang="fr-FR" sz="2800" dirty="0">
                <a:latin typeface="Arial Narrow" panose="020B0606020202030204" pitchFamily="34" charset="0"/>
              </a:rPr>
              <a:t> </a:t>
            </a:r>
            <a:r>
              <a:rPr lang="fr-FR" sz="2800" dirty="0" smtClean="0">
                <a:latin typeface="Arial Narrow" panose="020B0606020202030204" pitchFamily="34" charset="0"/>
              </a:rPr>
              <a:t>1st 2023</a:t>
            </a:r>
            <a:endParaRPr lang="fr-FR" sz="2800" dirty="0">
              <a:latin typeface="Arial Narrow" panose="020B0606020202030204" pitchFamily="34" charset="0"/>
            </a:endParaRPr>
          </a:p>
          <a:p>
            <a:pPr fontAlgn="auto">
              <a:spcAft>
                <a:spcPts val="0"/>
              </a:spcAft>
            </a:pPr>
            <a:endParaRPr lang="fr-FR" sz="2800" dirty="0" smtClean="0">
              <a:latin typeface="Arial Narrow" panose="020B0606020202030204" pitchFamily="34" charset="0"/>
            </a:endParaRPr>
          </a:p>
          <a:p>
            <a:pPr fontAlgn="auto">
              <a:spcAft>
                <a:spcPts val="0"/>
              </a:spcAft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4333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A2A21-1DFE-5D45-FCEC-E3563E5B6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tx1"/>
                </a:solidFill>
                <a:latin typeface="Arial Narrow" panose="020B0606020202030204" pitchFamily="34" charset="0"/>
              </a:rPr>
              <a:t>Integrated </a:t>
            </a:r>
            <a:r>
              <a:rPr lang="en-US" sz="4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Comissioning</a:t>
            </a:r>
            <a:r>
              <a:rPr lang="en-US" sz="4000" dirty="0">
                <a:solidFill>
                  <a:schemeClr val="tx1"/>
                </a:solidFill>
                <a:latin typeface="Arial Narrow" panose="020B0606020202030204" pitchFamily="34" charset="0"/>
              </a:rPr>
              <a:t> and OP1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7262-2C65-56AA-EB84-24B5F50D17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019292"/>
            <a:ext cx="11861369" cy="5290027"/>
          </a:xfrm>
        </p:spPr>
        <p:txBody>
          <a:bodyPr>
            <a:normAutofit/>
          </a:bodyPr>
          <a:lstStyle/>
          <a:p>
            <a:r>
              <a:rPr lang="en-US" sz="3500" dirty="0">
                <a:latin typeface="Arial Narrow" panose="020B0606020202030204" pitchFamily="34" charset="0"/>
              </a:rPr>
              <a:t>Integrated commissioning and OP1 successfully performed in 2023 by QST as part of phase I</a:t>
            </a:r>
          </a:p>
          <a:p>
            <a:r>
              <a:rPr lang="en-US" sz="3500" dirty="0" smtClean="0">
                <a:latin typeface="Arial Narrow" panose="020B0606020202030204" pitchFamily="34" charset="0"/>
              </a:rPr>
              <a:t>Important </a:t>
            </a:r>
            <a:r>
              <a:rPr lang="en-US" sz="3500" dirty="0">
                <a:latin typeface="Arial Narrow" panose="020B0606020202030204" pitchFamily="34" charset="0"/>
              </a:rPr>
              <a:t>set of topics relevant to ITER studied in this </a:t>
            </a:r>
            <a:r>
              <a:rPr lang="en-US" sz="3500" dirty="0" smtClean="0">
                <a:latin typeface="Arial Narrow" panose="020B0606020202030204" pitchFamily="34" charset="0"/>
              </a:rPr>
              <a:t>phase</a:t>
            </a:r>
          </a:p>
          <a:p>
            <a:pPr lvl="1"/>
            <a:r>
              <a:rPr lang="en-IN" sz="3000" dirty="0">
                <a:latin typeface="Arial Narrow" panose="020B0606020202030204" pitchFamily="34" charset="0"/>
              </a:rPr>
              <a:t>JT-60SA is the largest tokamak in the world </a:t>
            </a:r>
            <a:r>
              <a:rPr lang="en-IN" sz="3000" dirty="0" smtClean="0">
                <a:latin typeface="Arial Narrow" panose="020B0606020202030204" pitchFamily="34" charset="0"/>
              </a:rPr>
              <a:t>with the largest plasma ever achieved in laboratory conditions</a:t>
            </a:r>
          </a:p>
          <a:p>
            <a:pPr lvl="1"/>
            <a:r>
              <a:rPr lang="en-IN" sz="3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First </a:t>
            </a:r>
            <a:r>
              <a:rPr lang="en-IN" sz="3000" dirty="0">
                <a:solidFill>
                  <a:srgbClr val="FF0000"/>
                </a:solidFill>
                <a:latin typeface="Arial Narrow" panose="020B0606020202030204" pitchFamily="34" charset="0"/>
              </a:rPr>
              <a:t>plasma achieved on 23rd October 2023</a:t>
            </a:r>
          </a:p>
          <a:p>
            <a:pPr lvl="1"/>
            <a:r>
              <a:rPr lang="en-IN" sz="3000" dirty="0">
                <a:solidFill>
                  <a:srgbClr val="FF0000"/>
                </a:solidFill>
                <a:latin typeface="Arial Narrow" panose="020B0606020202030204" pitchFamily="34" charset="0"/>
              </a:rPr>
              <a:t>Plasmas at &gt;1MA </a:t>
            </a:r>
            <a:r>
              <a:rPr lang="en-IN" sz="3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obtained in X point configuration</a:t>
            </a:r>
            <a:endParaRPr kumimoji="1" lang="en-GB" sz="3500" kern="0" dirty="0">
              <a:latin typeface="Arial Narrow" panose="020B0606020202030204" pitchFamily="34" charset="0"/>
              <a:cs typeface="Arial"/>
            </a:endParaRPr>
          </a:p>
          <a:p>
            <a:r>
              <a:rPr kumimoji="1" lang="en-GB" sz="3500" kern="0" dirty="0">
                <a:latin typeface="Arial Narrow" panose="020B0606020202030204" pitchFamily="34" charset="0"/>
                <a:cs typeface="Arial"/>
              </a:rPr>
              <a:t>Next phases of JT-60SA exploitation will be coordinated by the experiment team </a:t>
            </a:r>
          </a:p>
          <a:p>
            <a:endParaRPr kumimoji="1" lang="en-GB" kern="0" dirty="0">
              <a:solidFill>
                <a:srgbClr val="0070C0"/>
              </a:solidFill>
            </a:endParaRPr>
          </a:p>
          <a:p>
            <a:endParaRPr lang="en-US" dirty="0"/>
          </a:p>
        </p:txBody>
      </p:sp>
      <p:sp>
        <p:nvSpPr>
          <p:cNvPr id="7" name="Espace réservé du pied de page 3"/>
          <p:cNvSpPr txBox="1">
            <a:spLocks/>
          </p:cNvSpPr>
          <p:nvPr/>
        </p:nvSpPr>
        <p:spPr>
          <a:xfrm>
            <a:off x="1219678" y="6525344"/>
            <a:ext cx="10986971" cy="26813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5pPr>
            <a:lvl6pPr marL="2286000" algn="l" defTabSz="457200" rtl="0" eaLnBrk="1" latinLnBrk="0" hangingPunct="1"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6pPr>
            <a:lvl7pPr marL="2743200" algn="l" defTabSz="457200" rtl="0" eaLnBrk="1" latinLnBrk="0" hangingPunct="1"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7pPr>
            <a:lvl8pPr marL="3200400" algn="l" defTabSz="457200" rtl="0" eaLnBrk="1" latinLnBrk="0" hangingPunct="1"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8pPr>
            <a:lvl9pPr marL="3657600" algn="l" defTabSz="457200" rtl="0" eaLnBrk="1" latinLnBrk="0" hangingPunct="1"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9pPr>
          </a:lstStyle>
          <a:p>
            <a:pPr algn="r"/>
            <a:r>
              <a:rPr lang="en-GB" dirty="0" smtClean="0"/>
              <a:t>Jeronimo Garcia| WPTE-</a:t>
            </a:r>
            <a:r>
              <a:rPr lang="fr-FR" dirty="0" smtClean="0"/>
              <a:t>GPM</a:t>
            </a:r>
            <a:r>
              <a:rPr lang="en-GB" dirty="0" smtClean="0"/>
              <a:t>| 19/11/2024| Page </a:t>
            </a:r>
            <a:fld id="{6A6D9FA1-99C7-4910-8E32-B85D378B0060}" type="slidenum">
              <a:rPr lang="en-GB" smtClean="0"/>
              <a:pPr algn="r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217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03512" y="256547"/>
            <a:ext cx="8856984" cy="490067"/>
          </a:xfrm>
        </p:spPr>
        <p:txBody>
          <a:bodyPr>
            <a:noAutofit/>
          </a:bodyPr>
          <a:lstStyle/>
          <a:p>
            <a:pPr algn="ctr"/>
            <a:r>
              <a:rPr lang="fr-FR" sz="3600" dirty="0">
                <a:solidFill>
                  <a:schemeClr val="tx1"/>
                </a:solidFill>
                <a:latin typeface="Arial Narrow" panose="020B0606020202030204" pitchFamily="34" charset="0"/>
              </a:rPr>
              <a:t>JT-60SA </a:t>
            </a:r>
            <a:r>
              <a:rPr lang="fr-FR" sz="3600" dirty="0" err="1">
                <a:solidFill>
                  <a:schemeClr val="tx1"/>
                </a:solidFill>
                <a:latin typeface="Arial Narrow" panose="020B0606020202030204" pitchFamily="34" charset="0"/>
              </a:rPr>
              <a:t>Experiment</a:t>
            </a:r>
            <a:r>
              <a:rPr lang="fr-FR" sz="3600" dirty="0">
                <a:solidFill>
                  <a:schemeClr val="tx1"/>
                </a:solidFill>
                <a:latin typeface="Arial Narrow" panose="020B0606020202030204" pitchFamily="34" charset="0"/>
              </a:rPr>
              <a:t> Team</a:t>
            </a: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5104536" y="1518948"/>
            <a:ext cx="6922149" cy="3404347"/>
          </a:xfrm>
        </p:spPr>
        <p:txBody>
          <a:bodyPr>
            <a:normAutofit lnSpcReduction="10000"/>
          </a:bodyPr>
          <a:lstStyle/>
          <a:p>
            <a:r>
              <a:rPr lang="en-US" sz="3733" dirty="0">
                <a:latin typeface="Arial Narrow" panose="020B0606020202030204" pitchFamily="34" charset="0"/>
              </a:rPr>
              <a:t>The JT-60SA Experiment Team is the unified EU-JA Experiment Implementation Structure for the JT-60SA experiment</a:t>
            </a:r>
          </a:p>
          <a:p>
            <a:r>
              <a:rPr lang="en-US" sz="3733" dirty="0">
                <a:latin typeface="Arial Narrow" panose="020B0606020202030204" pitchFamily="34" charset="0"/>
              </a:rPr>
              <a:t>Three Experiment Leaders</a:t>
            </a:r>
          </a:p>
          <a:p>
            <a:r>
              <a:rPr lang="en-US" sz="3733" dirty="0">
                <a:latin typeface="Arial Narrow" panose="020B0606020202030204" pitchFamily="34" charset="0"/>
              </a:rPr>
              <a:t>Six topical group leaders</a:t>
            </a:r>
          </a:p>
        </p:txBody>
      </p:sp>
      <p:pic>
        <p:nvPicPr>
          <p:cNvPr id="9" name="図 4" descr="タイムライン が含まれている画像&#10;&#10;自動的に生成された説明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8" y="1203816"/>
            <a:ext cx="4965481" cy="383185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Espace réservé du pied de page 3"/>
          <p:cNvSpPr txBox="1">
            <a:spLocks/>
          </p:cNvSpPr>
          <p:nvPr/>
        </p:nvSpPr>
        <p:spPr>
          <a:xfrm>
            <a:off x="1219678" y="6525344"/>
            <a:ext cx="10986971" cy="26813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5pPr>
            <a:lvl6pPr marL="2286000" algn="l" defTabSz="457200" rtl="0" eaLnBrk="1" latinLnBrk="0" hangingPunct="1"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6pPr>
            <a:lvl7pPr marL="2743200" algn="l" defTabSz="457200" rtl="0" eaLnBrk="1" latinLnBrk="0" hangingPunct="1"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7pPr>
            <a:lvl8pPr marL="3200400" algn="l" defTabSz="457200" rtl="0" eaLnBrk="1" latinLnBrk="0" hangingPunct="1"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8pPr>
            <a:lvl9pPr marL="3657600" algn="l" defTabSz="457200" rtl="0" eaLnBrk="1" latinLnBrk="0" hangingPunct="1"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9pPr>
          </a:lstStyle>
          <a:p>
            <a:pPr algn="r"/>
            <a:r>
              <a:rPr lang="en-GB" dirty="0" smtClean="0"/>
              <a:t>Jeronimo Garcia| WPTE-</a:t>
            </a:r>
            <a:r>
              <a:rPr lang="fr-FR" dirty="0" smtClean="0"/>
              <a:t>GPM</a:t>
            </a:r>
            <a:r>
              <a:rPr lang="en-GB" dirty="0" smtClean="0"/>
              <a:t>| 19/11/2024| Page </a:t>
            </a:r>
            <a:fld id="{6A6D9FA1-99C7-4910-8E32-B85D378B0060}" type="slidenum">
              <a:rPr lang="en-GB" smtClean="0"/>
              <a:pPr algn="r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860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847528" y="182078"/>
            <a:ext cx="7622553" cy="541338"/>
          </a:xfrm>
        </p:spPr>
        <p:txBody>
          <a:bodyPr/>
          <a:lstStyle/>
          <a:p>
            <a:pPr eaLnBrk="1" hangingPunct="1"/>
            <a:r>
              <a:rPr lang="en-US" altLang="fr-FR" sz="3600" dirty="0">
                <a:solidFill>
                  <a:schemeClr val="tx1"/>
                </a:solidFill>
                <a:latin typeface="Arial Narrow" panose="020B0606020202030204" pitchFamily="34" charset="0"/>
                <a:ea typeface="ＭＳ Ｐゴシック" pitchFamily="34" charset="-128"/>
              </a:rPr>
              <a:t>The JT-60SA </a:t>
            </a:r>
            <a:r>
              <a:rPr lang="en-US" altLang="fr-FR" sz="3600" dirty="0" smtClean="0">
                <a:solidFill>
                  <a:schemeClr val="tx1"/>
                </a:solidFill>
                <a:latin typeface="Arial Narrow" panose="020B0606020202030204" pitchFamily="34" charset="0"/>
                <a:ea typeface="ＭＳ Ｐゴシック" pitchFamily="34" charset="-128"/>
              </a:rPr>
              <a:t>initial phased </a:t>
            </a:r>
            <a:r>
              <a:rPr lang="en-US" altLang="fr-FR" sz="3600" dirty="0">
                <a:solidFill>
                  <a:schemeClr val="tx1"/>
                </a:solidFill>
                <a:latin typeface="Arial Narrow" panose="020B0606020202030204" pitchFamily="34" charset="0"/>
                <a:ea typeface="ＭＳ Ｐゴシック" pitchFamily="34" charset="-128"/>
              </a:rPr>
              <a:t>operation plan </a:t>
            </a:r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2708155"/>
              </p:ext>
            </p:extLst>
          </p:nvPr>
        </p:nvGraphicFramePr>
        <p:xfrm>
          <a:off x="1559496" y="2492896"/>
          <a:ext cx="8600630" cy="3866778"/>
        </p:xfrm>
        <a:graphic>
          <a:graphicData uri="http://schemas.openxmlformats.org/drawingml/2006/table">
            <a:tbl>
              <a:tblPr firstRow="1" firstCol="1" bandRow="1">
                <a:tableStyleId>{5202B0CA-FC54-4496-8BCA-5EF66A818D29}</a:tableStyleId>
              </a:tblPr>
              <a:tblGrid>
                <a:gridCol w="809922">
                  <a:extLst>
                    <a:ext uri="{9D8B030D-6E8A-4147-A177-3AD203B41FA5}">
                      <a16:colId xmlns:a16="http://schemas.microsoft.com/office/drawing/2014/main" val="871417603"/>
                    </a:ext>
                  </a:extLst>
                </a:gridCol>
                <a:gridCol w="1164393">
                  <a:extLst>
                    <a:ext uri="{9D8B030D-6E8A-4147-A177-3AD203B41FA5}">
                      <a16:colId xmlns:a16="http://schemas.microsoft.com/office/drawing/2014/main" val="1833032160"/>
                    </a:ext>
                  </a:extLst>
                </a:gridCol>
                <a:gridCol w="1164393">
                  <a:extLst>
                    <a:ext uri="{9D8B030D-6E8A-4147-A177-3AD203B41FA5}">
                      <a16:colId xmlns:a16="http://schemas.microsoft.com/office/drawing/2014/main" val="1320359616"/>
                    </a:ext>
                  </a:extLst>
                </a:gridCol>
                <a:gridCol w="868420">
                  <a:extLst>
                    <a:ext uri="{9D8B030D-6E8A-4147-A177-3AD203B41FA5}">
                      <a16:colId xmlns:a16="http://schemas.microsoft.com/office/drawing/2014/main" val="1986653076"/>
                    </a:ext>
                  </a:extLst>
                </a:gridCol>
                <a:gridCol w="1085699">
                  <a:extLst>
                    <a:ext uri="{9D8B030D-6E8A-4147-A177-3AD203B41FA5}">
                      <a16:colId xmlns:a16="http://schemas.microsoft.com/office/drawing/2014/main" val="3246577358"/>
                    </a:ext>
                  </a:extLst>
                </a:gridCol>
                <a:gridCol w="987505">
                  <a:extLst>
                    <a:ext uri="{9D8B030D-6E8A-4147-A177-3AD203B41FA5}">
                      <a16:colId xmlns:a16="http://schemas.microsoft.com/office/drawing/2014/main" val="1967729703"/>
                    </a:ext>
                  </a:extLst>
                </a:gridCol>
                <a:gridCol w="783458">
                  <a:extLst>
                    <a:ext uri="{9D8B030D-6E8A-4147-A177-3AD203B41FA5}">
                      <a16:colId xmlns:a16="http://schemas.microsoft.com/office/drawing/2014/main" val="1236294637"/>
                    </a:ext>
                  </a:extLst>
                </a:gridCol>
                <a:gridCol w="868420">
                  <a:extLst>
                    <a:ext uri="{9D8B030D-6E8A-4147-A177-3AD203B41FA5}">
                      <a16:colId xmlns:a16="http://schemas.microsoft.com/office/drawing/2014/main" val="822291721"/>
                    </a:ext>
                  </a:extLst>
                </a:gridCol>
                <a:gridCol w="868420">
                  <a:extLst>
                    <a:ext uri="{9D8B030D-6E8A-4147-A177-3AD203B41FA5}">
                      <a16:colId xmlns:a16="http://schemas.microsoft.com/office/drawing/2014/main" val="1757596837"/>
                    </a:ext>
                  </a:extLst>
                </a:gridCol>
              </a:tblGrid>
              <a:tr h="8777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 Narrow" panose="020B0606020202030204" pitchFamily="34" charset="0"/>
                        </a:rPr>
                        <a:t>Research phase</a:t>
                      </a:r>
                      <a:endParaRPr lang="fr-FR" sz="1400" dirty="0">
                        <a:effectLst/>
                        <a:latin typeface="Arial Narrow" panose="020B0606020202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 Narrow" panose="020B0606020202030204" pitchFamily="34" charset="0"/>
                        </a:rPr>
                        <a:t>Operation Campaign</a:t>
                      </a:r>
                      <a:endParaRPr lang="fr-FR" sz="1400" dirty="0">
                        <a:effectLst/>
                        <a:latin typeface="Arial Narrow" panose="020B0606020202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 Narrow" panose="020B0606020202030204" pitchFamily="34" charset="0"/>
                        </a:rPr>
                        <a:t>Expected operation schedule</a:t>
                      </a:r>
                      <a:endParaRPr lang="fr-FR" sz="1400">
                        <a:effectLst/>
                        <a:latin typeface="Arial Narrow" panose="020B0606020202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fr-FR" sz="1400" dirty="0">
                        <a:effectLst/>
                        <a:latin typeface="Arial Narrow" panose="020B0606020202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err="1">
                          <a:effectLst/>
                          <a:latin typeface="Arial Narrow" panose="020B0606020202030204" pitchFamily="34" charset="0"/>
                        </a:rPr>
                        <a:t>Divertor</a:t>
                      </a:r>
                      <a:endParaRPr lang="fr-FR" sz="1400" dirty="0">
                        <a:effectLst/>
                        <a:latin typeface="Arial Narrow" panose="020B0606020202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 Narrow" panose="020B0606020202030204" pitchFamily="34" charset="0"/>
                        </a:rPr>
                        <a:t>P-NB 85keV</a:t>
                      </a:r>
                      <a:endParaRPr lang="fr-FR" sz="1400">
                        <a:effectLst/>
                        <a:latin typeface="Arial Narrow" panose="020B0606020202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 Narrow" panose="020B0606020202030204" pitchFamily="34" charset="0"/>
                        </a:rPr>
                        <a:t>N-NB 500keV</a:t>
                      </a:r>
                      <a:endParaRPr lang="fr-FR" sz="1400">
                        <a:effectLst/>
                        <a:latin typeface="Arial Narrow" panose="020B0606020202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 Narrow" panose="020B0606020202030204" pitchFamily="34" charset="0"/>
                        </a:rPr>
                        <a:t>ECRF</a:t>
                      </a:r>
                      <a:endParaRPr lang="fr-FR" sz="1400">
                        <a:effectLst/>
                        <a:latin typeface="Arial Narrow" panose="020B0606020202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 Narrow" panose="020B0606020202030204" pitchFamily="34" charset="0"/>
                        </a:rPr>
                        <a:t>Max. usable aux. power</a:t>
                      </a:r>
                      <a:endParaRPr lang="fr-FR" sz="1400">
                        <a:effectLst/>
                        <a:latin typeface="Arial Narrow" panose="020B0606020202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867899"/>
                  </a:ext>
                </a:extLst>
              </a:tr>
              <a:tr h="1097175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 Narrow" panose="020B0606020202030204" pitchFamily="34" charset="0"/>
                        </a:rPr>
                        <a:t>Initial research phase I</a:t>
                      </a:r>
                      <a:endParaRPr lang="fr-FR" sz="1400" dirty="0">
                        <a:effectLst/>
                        <a:latin typeface="Arial Narrow" panose="020B0606020202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 Narrow" panose="020B0606020202030204" pitchFamily="34" charset="0"/>
                        </a:rPr>
                        <a:t>Op-1</a:t>
                      </a:r>
                      <a:endParaRPr lang="fr-FR" sz="1400" dirty="0">
                        <a:effectLst/>
                        <a:latin typeface="Arial Narrow" panose="020B0606020202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 Narrow" panose="020B0606020202030204" pitchFamily="34" charset="0"/>
                        </a:rPr>
                        <a:t>2020-2021 (6M) </a:t>
                      </a:r>
                      <a:endParaRPr lang="fr-FR" sz="1400" dirty="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 Narrow" panose="020B0606020202030204" pitchFamily="34" charset="0"/>
                        </a:rPr>
                        <a:t>2023 (6M) </a:t>
                      </a:r>
                      <a:endParaRPr lang="fr-FR" sz="1400" dirty="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 Narrow" panose="020B0606020202030204" pitchFamily="34" charset="0"/>
                        </a:rPr>
                        <a:t>First plasma 2023</a:t>
                      </a:r>
                      <a:endParaRPr lang="fr-FR" sz="1400" dirty="0">
                        <a:effectLst/>
                        <a:latin typeface="Arial Narrow" panose="020B0606020202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 Narrow" panose="020B0606020202030204" pitchFamily="34" charset="0"/>
                        </a:rPr>
                        <a:t>H</a:t>
                      </a:r>
                      <a:endParaRPr lang="fr-FR" sz="1400" dirty="0">
                        <a:effectLst/>
                        <a:latin typeface="Arial Narrow" panose="020B0606020202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err="1" smtClean="0">
                          <a:effectLst/>
                          <a:latin typeface="Arial Narrow" panose="020B0606020202030204" pitchFamily="34" charset="0"/>
                        </a:rPr>
                        <a:t>Inertially</a:t>
                      </a:r>
                      <a:r>
                        <a:rPr lang="en-GB" sz="1400" dirty="0" smtClean="0">
                          <a:effectLst/>
                          <a:latin typeface="Arial Narrow" panose="020B0606020202030204" pitchFamily="34" charset="0"/>
                        </a:rPr>
                        <a:t> cooled in</a:t>
                      </a:r>
                      <a:r>
                        <a:rPr lang="en-GB" sz="1400" baseline="0" dirty="0" smtClean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GB" sz="1400" dirty="0" smtClean="0">
                          <a:effectLst/>
                          <a:latin typeface="Arial Narrow" panose="020B0606020202030204" pitchFamily="34" charset="0"/>
                        </a:rPr>
                        <a:t>C</a:t>
                      </a:r>
                      <a:endParaRPr lang="fr-FR" sz="1400" dirty="0">
                        <a:effectLst/>
                        <a:latin typeface="Arial Narrow" panose="020B0606020202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fr-FR" sz="1400" dirty="0">
                        <a:effectLst/>
                        <a:latin typeface="Arial Narrow" panose="020B0606020202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fr-FR" sz="1400">
                        <a:effectLst/>
                        <a:latin typeface="Arial Narrow" panose="020B0606020202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 Narrow" panose="020B0606020202030204" pitchFamily="34" charset="0"/>
                        </a:rPr>
                        <a:t>1.5 MW</a:t>
                      </a:r>
                      <a:endParaRPr lang="fr-FR" sz="140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fr-FR" sz="1400">
                        <a:effectLst/>
                        <a:latin typeface="Arial Narrow" panose="020B0606020202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 Narrow" panose="020B0606020202030204" pitchFamily="34" charset="0"/>
                        </a:rPr>
                        <a:t>1.5MW</a:t>
                      </a:r>
                      <a:endParaRPr lang="fr-FR" sz="1400">
                        <a:effectLst/>
                        <a:latin typeface="Arial Narrow" panose="020B0606020202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541452"/>
                  </a:ext>
                </a:extLst>
              </a:tr>
              <a:tr h="14986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 Narrow" panose="020B0606020202030204" pitchFamily="34" charset="0"/>
                        </a:rPr>
                        <a:t>Op-2</a:t>
                      </a:r>
                      <a:endParaRPr lang="fr-FR" sz="1400" dirty="0">
                        <a:effectLst/>
                        <a:latin typeface="Arial Narrow" panose="020B0606020202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Arial Narrow" panose="020B0606020202030204" pitchFamily="34" charset="0"/>
                        </a:rPr>
                        <a:t>2026-2027</a:t>
                      </a:r>
                      <a:endParaRPr lang="fr-FR" sz="1400" dirty="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 Narrow" panose="020B0606020202030204" pitchFamily="34" charset="0"/>
                        </a:rPr>
                        <a:t>(9M)</a:t>
                      </a:r>
                      <a:endParaRPr lang="fr-FR" sz="1400" dirty="0">
                        <a:effectLst/>
                        <a:latin typeface="Arial Narrow" panose="020B0606020202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2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 Narrow" panose="020B0606020202030204" pitchFamily="34" charset="0"/>
                        </a:rPr>
                        <a:t>16MW </a:t>
                      </a:r>
                      <a:endParaRPr lang="fr-FR" sz="1400" dirty="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 Narrow" panose="020B0606020202030204" pitchFamily="34" charset="0"/>
                        </a:rPr>
                        <a:t>(with H)</a:t>
                      </a:r>
                      <a:endParaRPr lang="fr-FR" sz="1400" dirty="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 Narrow" panose="020B0606020202030204" pitchFamily="34" charset="0"/>
                        </a:rPr>
                        <a:t>23.5 MW (with D)</a:t>
                      </a:r>
                      <a:endParaRPr lang="fr-FR" sz="1400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 Narrow" panose="020B0606020202030204" pitchFamily="34" charset="0"/>
                        </a:rPr>
                        <a:t>10MW</a:t>
                      </a:r>
                      <a:endParaRPr lang="fr-FR" sz="1400">
                        <a:effectLst/>
                        <a:latin typeface="Arial Narrow" panose="020B0606020202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smtClean="0">
                          <a:effectLst/>
                          <a:latin typeface="Arial Narrow" panose="020B0606020202030204" pitchFamily="34" charset="0"/>
                        </a:rPr>
                        <a:t>3.0 </a:t>
                      </a:r>
                      <a:r>
                        <a:rPr lang="en-GB" sz="1400" dirty="0">
                          <a:effectLst/>
                          <a:latin typeface="Arial Narrow" panose="020B0606020202030204" pitchFamily="34" charset="0"/>
                        </a:rPr>
                        <a:t>MW </a:t>
                      </a:r>
                      <a:endParaRPr lang="fr-FR" sz="1400" dirty="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fr-FR" sz="1400" dirty="0">
                        <a:effectLst/>
                        <a:latin typeface="Arial Narrow" panose="020B0606020202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 Narrow" panose="020B0606020202030204" pitchFamily="34" charset="0"/>
                        </a:rPr>
                        <a:t>19MW</a:t>
                      </a:r>
                      <a:endParaRPr lang="fr-FR" sz="1400">
                        <a:effectLst/>
                        <a:latin typeface="Arial Narrow" panose="020B0606020202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4941879"/>
                  </a:ext>
                </a:extLst>
              </a:tr>
              <a:tr h="234837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 Narrow" panose="020B0606020202030204" pitchFamily="34" charset="0"/>
                        </a:rPr>
                        <a:t>D</a:t>
                      </a:r>
                      <a:endParaRPr lang="fr-FR" sz="1400" dirty="0">
                        <a:effectLst/>
                        <a:latin typeface="Arial Narrow" panose="020B0606020202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7053229"/>
                  </a:ext>
                </a:extLst>
              </a:tr>
              <a:tr h="5416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2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 Narrow" panose="020B0606020202030204" pitchFamily="34" charset="0"/>
                        </a:rPr>
                        <a:t>26MW </a:t>
                      </a:r>
                      <a:endParaRPr lang="fr-FR" sz="1400" dirty="0">
                        <a:effectLst/>
                        <a:latin typeface="Arial Narrow" panose="020B0606020202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802663"/>
                  </a:ext>
                </a:extLst>
              </a:tr>
              <a:tr h="768167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 Narrow" panose="020B0606020202030204" pitchFamily="34" charset="0"/>
                        </a:rPr>
                        <a:t>Initial research phase II</a:t>
                      </a:r>
                      <a:endParaRPr lang="fr-FR" sz="1400" dirty="0">
                        <a:effectLst/>
                        <a:latin typeface="Arial Narrow" panose="020B0606020202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 Narrow" panose="020B0606020202030204" pitchFamily="34" charset="0"/>
                        </a:rPr>
                        <a:t>Op-3</a:t>
                      </a:r>
                      <a:endParaRPr lang="fr-FR" sz="1400" dirty="0">
                        <a:effectLst/>
                        <a:latin typeface="Arial Narrow" panose="020B0606020202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Arial Narrow" panose="020B0606020202030204" pitchFamily="34" charset="0"/>
                        </a:rPr>
                        <a:t>2027-2028</a:t>
                      </a:r>
                      <a:endParaRPr lang="fr-FR" sz="1400" dirty="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 Narrow" panose="020B0606020202030204" pitchFamily="34" charset="0"/>
                        </a:rPr>
                        <a:t> (9M)</a:t>
                      </a:r>
                      <a:endParaRPr lang="fr-FR" sz="1400" dirty="0">
                        <a:effectLst/>
                        <a:latin typeface="Arial Narrow" panose="020B0606020202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9628691"/>
                  </a:ext>
                </a:extLst>
              </a:tr>
              <a:tr h="58750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 Narrow" panose="020B0606020202030204" pitchFamily="34" charset="0"/>
                        </a:rPr>
                        <a:t>Op-4</a:t>
                      </a:r>
                      <a:endParaRPr lang="fr-FR" sz="1400" dirty="0">
                        <a:effectLst/>
                        <a:latin typeface="Arial Narrow" panose="020B0606020202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Arial Narrow" panose="020B0606020202030204" pitchFamily="34" charset="0"/>
                        </a:rPr>
                        <a:t>2028-2029</a:t>
                      </a:r>
                      <a:endParaRPr lang="fr-FR" sz="1400" dirty="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 Narrow" panose="020B0606020202030204" pitchFamily="34" charset="0"/>
                        </a:rPr>
                        <a:t> (8M)</a:t>
                      </a:r>
                      <a:endParaRPr lang="fr-FR" sz="1400" dirty="0">
                        <a:effectLst/>
                        <a:latin typeface="Arial Narrow" panose="020B0606020202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Arial Narrow" panose="020B0606020202030204" pitchFamily="34" charset="0"/>
                        </a:rPr>
                        <a:t>30 MW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 Narrow" panose="020B0606020202030204" pitchFamily="34" charset="0"/>
                        </a:rPr>
                        <a:t>33 MW</a:t>
                      </a:r>
                      <a:endParaRPr lang="fr-FR" sz="1400" dirty="0">
                        <a:effectLst/>
                        <a:latin typeface="Arial Narrow" panose="020B0606020202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1351097"/>
                  </a:ext>
                </a:extLst>
              </a:tr>
            </a:tbl>
          </a:graphicData>
        </a:graphic>
      </p:graphicFrame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12192000" cy="110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71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951150" y="182077"/>
            <a:ext cx="8518932" cy="541339"/>
          </a:xfrm>
        </p:spPr>
        <p:txBody>
          <a:bodyPr/>
          <a:lstStyle/>
          <a:p>
            <a:pPr eaLnBrk="1" hangingPunct="1"/>
            <a:r>
              <a:rPr lang="en-US" altLang="fr-FR" sz="3600" dirty="0">
                <a:solidFill>
                  <a:schemeClr val="tx1"/>
                </a:solidFill>
                <a:latin typeface="Arial Narrow" panose="020B0606020202030204" pitchFamily="34" charset="0"/>
                <a:ea typeface="ＭＳ Ｐゴシック" pitchFamily="34" charset="-128"/>
              </a:rPr>
              <a:t>The JT-60SA initial phased operation timeline </a:t>
            </a:r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5A134DF0-C42B-7CEB-619A-9FD818742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0951" y="-391960"/>
            <a:ext cx="34914885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algn="l" defTabSz="1219170" eaLnBrk="0" hangingPunct="0"/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</a:rPr>
              <a:t/>
            </a:r>
            <a:b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</a:rPr>
            </a:br>
            <a:endParaRPr lang="en-US" altLang="en-US" sz="2400">
              <a:solidFill>
                <a:srgbClr val="000000"/>
              </a:solidFill>
              <a:latin typeface="Arial" panose="020B0604020202020204" pitchFamily="34" charset="0"/>
              <a:ea typeface="ＭＳ Ｐゴシック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8EBD712-84E2-AC53-32F9-8992910E8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34" y="2428499"/>
            <a:ext cx="11861369" cy="3909168"/>
          </a:xfrm>
          <a:noFill/>
        </p:spPr>
        <p:txBody>
          <a:bodyPr/>
          <a:lstStyle/>
          <a:p>
            <a:pPr>
              <a:spcAft>
                <a:spcPts val="800"/>
              </a:spcAft>
            </a:pPr>
            <a:r>
              <a:rPr lang="en-US" sz="3200" dirty="0">
                <a:latin typeface="Arial Narrow" panose="020B0606020202030204" pitchFamily="34" charset="0"/>
              </a:rPr>
              <a:t>After successful IC+OP1 JT-60SA enters into ME1 phase</a:t>
            </a:r>
          </a:p>
          <a:p>
            <a:pPr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highlight>
                  <a:srgbClr val="F5F5F5"/>
                </a:highlight>
                <a:latin typeface="Arial Narrow" panose="020B0606020202030204" pitchFamily="34" charset="0"/>
              </a:rPr>
              <a:t>Input power upgrade:</a:t>
            </a:r>
            <a:endParaRPr lang="en-US" sz="4000" b="0" dirty="0">
              <a:highlight>
                <a:srgbClr val="F5F5F5"/>
              </a:highlight>
              <a:latin typeface="Arial Narrow" panose="020B0606020202030204" pitchFamily="34" charset="0"/>
            </a:endParaRP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highlight>
                  <a:srgbClr val="F5F5F5"/>
                </a:highlight>
                <a:latin typeface="Arial Narrow" panose="020B0606020202030204" pitchFamily="34" charset="0"/>
              </a:rPr>
              <a:t>EC: 1.5 MW → 3 MW​</a:t>
            </a:r>
            <a:endParaRPr lang="en-US" sz="3600" dirty="0">
              <a:solidFill>
                <a:srgbClr val="000000"/>
              </a:solidFill>
              <a:highlight>
                <a:srgbClr val="F5F5F5"/>
              </a:highlight>
              <a:latin typeface="Arial Narrow" panose="020B0606020202030204" pitchFamily="34" charset="0"/>
            </a:endParaRP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highlight>
                  <a:srgbClr val="F5F5F5"/>
                </a:highlight>
                <a:latin typeface="Arial Narrow" panose="020B0606020202030204" pitchFamily="34" charset="0"/>
              </a:rPr>
              <a:t>NB: 0 MW → 16 MW(H) / 23.5 MW(D)​</a:t>
            </a:r>
            <a:r>
              <a:rPr lang="en-US" sz="2800" dirty="0">
                <a:solidFill>
                  <a:srgbClr val="000000"/>
                </a:solidFill>
                <a:highlight>
                  <a:srgbClr val="F5F5F5"/>
                </a:highlight>
                <a:latin typeface="Arial Narrow" panose="020B0606020202030204" pitchFamily="34" charset="0"/>
              </a:rPr>
              <a:t>:</a:t>
            </a:r>
            <a:r>
              <a:rPr lang="en-US" sz="3600" dirty="0">
                <a:solidFill>
                  <a:srgbClr val="000000"/>
                </a:solidFill>
                <a:highlight>
                  <a:srgbClr val="F5F5F5"/>
                </a:highlight>
                <a:latin typeface="Arial Narrow" panose="020B0606020202030204" pitchFamily="34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highlight>
                  <a:srgbClr val="F5F5F5"/>
                </a:highlight>
                <a:latin typeface="Arial Narrow" panose="020B0606020202030204" pitchFamily="34" charset="0"/>
              </a:rPr>
              <a:t>Including 10 MW of 500 keV negative-ion NBI​</a:t>
            </a:r>
            <a:endParaRPr lang="en-US" sz="4000" dirty="0">
              <a:solidFill>
                <a:srgbClr val="000000"/>
              </a:solidFill>
              <a:highlight>
                <a:srgbClr val="F5F5F5"/>
              </a:highlight>
              <a:latin typeface="Arial Narrow" panose="020B0606020202030204" pitchFamily="34" charset="0"/>
            </a:endParaRPr>
          </a:p>
          <a:p>
            <a:pPr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800" b="0" dirty="0">
                <a:latin typeface="Arial Narrow" panose="020B0606020202030204" pitchFamily="34" charset="0"/>
              </a:rPr>
              <a:t>Lower divertor, Cryo-pump​, Stabilizing plate + in-vessel coil (FPPC) </a:t>
            </a:r>
          </a:p>
          <a:p>
            <a:pPr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800" b="0" dirty="0">
                <a:latin typeface="Arial Narrow" panose="020B0606020202030204" pitchFamily="34" charset="0"/>
              </a:rPr>
              <a:t>Non-axisymmetric coils (EFCC, RWMC)​</a:t>
            </a:r>
          </a:p>
          <a:p>
            <a:pPr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800" b="0" dirty="0">
                <a:latin typeface="Arial Narrow" panose="020B0606020202030204" pitchFamily="34" charset="0"/>
              </a:rPr>
              <a:t>Diagnostics, Pellet injection​, Massive gas injection</a:t>
            </a:r>
          </a:p>
          <a:p>
            <a:endParaRPr lang="en-GB" sz="3200" dirty="0">
              <a:latin typeface="Arial Narrow" panose="020B0606020202030204" pitchFamily="34" charset="0"/>
            </a:endParaRPr>
          </a:p>
          <a:p>
            <a:endParaRPr lang="en-GB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9" name="Espace réservé du pied de page 3"/>
          <p:cNvSpPr txBox="1">
            <a:spLocks/>
          </p:cNvSpPr>
          <p:nvPr/>
        </p:nvSpPr>
        <p:spPr>
          <a:xfrm>
            <a:off x="1219678" y="6525344"/>
            <a:ext cx="10986971" cy="26813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5pPr>
            <a:lvl6pPr marL="2286000" algn="l" defTabSz="457200" rtl="0" eaLnBrk="1" latinLnBrk="0" hangingPunct="1"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6pPr>
            <a:lvl7pPr marL="2743200" algn="l" defTabSz="457200" rtl="0" eaLnBrk="1" latinLnBrk="0" hangingPunct="1"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7pPr>
            <a:lvl8pPr marL="3200400" algn="l" defTabSz="457200" rtl="0" eaLnBrk="1" latinLnBrk="0" hangingPunct="1"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8pPr>
            <a:lvl9pPr marL="3657600" algn="l" defTabSz="457200" rtl="0" eaLnBrk="1" latinLnBrk="0" hangingPunct="1"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9pPr>
          </a:lstStyle>
          <a:p>
            <a:pPr algn="r"/>
            <a:r>
              <a:rPr lang="en-GB" dirty="0" smtClean="0"/>
              <a:t>Jeronimo Garcia| WPTE-</a:t>
            </a:r>
            <a:r>
              <a:rPr lang="fr-FR" dirty="0" smtClean="0"/>
              <a:t>GPM</a:t>
            </a:r>
            <a:r>
              <a:rPr lang="en-GB" dirty="0" smtClean="0"/>
              <a:t>| 19/11/2024| Page </a:t>
            </a:r>
            <a:fld id="{6A6D9FA1-99C7-4910-8E32-B85D378B0060}" type="slidenum">
              <a:rPr lang="en-GB" smtClean="0"/>
              <a:pPr algn="r"/>
              <a:t>9</a:t>
            </a:fld>
            <a:endParaRPr lang="en-GB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" y="1065223"/>
            <a:ext cx="12192000" cy="110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78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 defTabSz="685731" fontAlgn="base">
          <a:spcBef>
            <a:spcPts val="450"/>
          </a:spcBef>
          <a:spcAft>
            <a:spcPct val="0"/>
          </a:spcAft>
          <a:defRPr kumimoji="1" kern="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 defTabSz="685731" fontAlgn="base">
          <a:spcBef>
            <a:spcPts val="450"/>
          </a:spcBef>
          <a:spcAft>
            <a:spcPct val="0"/>
          </a:spcAft>
          <a:defRPr kumimoji="1" kern="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2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wrap="square" rtlCol="0" anchor="ctr">
        <a:spAutoFit/>
      </a:bodyPr>
      <a:lstStyle>
        <a:defPPr algn="ctr">
          <a:spcBef>
            <a:spcPts val="600"/>
          </a:spcBef>
          <a:buFont typeface="Wingdings" charset="2"/>
          <a:buChar char="l"/>
          <a:defRPr kumimoji="1" sz="2000" b="1" dirty="0">
            <a:solidFill>
              <a:srgbClr val="008000"/>
            </a:solidFill>
            <a:latin typeface="Arial" pitchFamily="-109" charset="0"/>
            <a:ea typeface="ＭＳ Ｐゴシック" pitchFamily="-109" charset="-128"/>
            <a:cs typeface="ＭＳ Ｐゴシック" pitchFamily="-109" charset="-128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b="1" dirty="0" smtClean="0"/>
        </a:defPPr>
      </a:lstStyle>
    </a:tx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3218</TotalTime>
  <Pages>0</Pages>
  <Words>1668</Words>
  <Characters>0</Characters>
  <Application>Microsoft Office PowerPoint</Application>
  <PresentationFormat>Grand écran</PresentationFormat>
  <Lines>0</Lines>
  <Paragraphs>281</Paragraphs>
  <Slides>19</Slides>
  <Notes>2</Notes>
  <HiddenSlides>0</HiddenSlides>
  <MMClips>1</MMClips>
  <ScaleCrop>false</ScaleCrop>
  <HeadingPairs>
    <vt:vector size="6" baseType="variant">
      <vt:variant>
        <vt:lpstr>Polices utilisées</vt:lpstr>
      </vt:variant>
      <vt:variant>
        <vt:i4>17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19</vt:i4>
      </vt:variant>
    </vt:vector>
  </HeadingPairs>
  <TitlesOfParts>
    <vt:vector size="39" baseType="lpstr">
      <vt:lpstr>Gill Sans</vt:lpstr>
      <vt:lpstr>メイリオ</vt:lpstr>
      <vt:lpstr>MS Gothic</vt:lpstr>
      <vt:lpstr>MS PGothic</vt:lpstr>
      <vt:lpstr>System Font Regular</vt:lpstr>
      <vt:lpstr>Yu Gothic</vt:lpstr>
      <vt:lpstr>Yu Gothic Light</vt:lpstr>
      <vt:lpstr>Yu Mincho</vt:lpstr>
      <vt:lpstr>ヒラギノ角ゴ Pro W3</vt:lpstr>
      <vt:lpstr>Arial</vt:lpstr>
      <vt:lpstr>Arial Narrow</vt:lpstr>
      <vt:lpstr>Calibri</vt:lpstr>
      <vt:lpstr>Cambria</vt:lpstr>
      <vt:lpstr>Helvetica</vt:lpstr>
      <vt:lpstr>Times</vt:lpstr>
      <vt:lpstr>Times New Roman</vt:lpstr>
      <vt:lpstr>Wingdings</vt:lpstr>
      <vt:lpstr>Office Theme</vt:lpstr>
      <vt:lpstr>1_Office Theme</vt:lpstr>
      <vt:lpstr>2_標準デザイン</vt:lpstr>
      <vt:lpstr>Présentation PowerPoint</vt:lpstr>
      <vt:lpstr>JT-60SA context </vt:lpstr>
      <vt:lpstr>JT-60SA context</vt:lpstr>
      <vt:lpstr>JT-60SA context</vt:lpstr>
      <vt:lpstr>JT-60SA context </vt:lpstr>
      <vt:lpstr>Integrated Comissioning and OP1 </vt:lpstr>
      <vt:lpstr>JT-60SA Experiment Team</vt:lpstr>
      <vt:lpstr>The JT-60SA initial phased operation plan </vt:lpstr>
      <vt:lpstr>The JT-60SA initial phased operation timeline </vt:lpstr>
      <vt:lpstr>Strategy towards initial phases and EUROfusion paticipation</vt:lpstr>
      <vt:lpstr>RT-12: Operation Regime Development (JT-60SA)</vt:lpstr>
      <vt:lpstr>RT-13: MHD Stability and Control (JT-60SA)</vt:lpstr>
      <vt:lpstr>RT-14: Transport and Confinement (JT-60SA)</vt:lpstr>
      <vt:lpstr>RT-15: High Energy Particle Behaviour (JT-60SA)</vt:lpstr>
      <vt:lpstr>RT-16: Pedestal and Edge Physics (JT-60SA)</vt:lpstr>
      <vt:lpstr>RT-17: Divertor, Scrape Off Layer and Plasma-Material Interaction</vt:lpstr>
      <vt:lpstr>RT-18: Integrated data validation and data access with IMAS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TOPICS-IB simulations for benchmark and current ramp up</dc:title>
  <dc:subject/>
  <dc:creator>GARCIA Jeronimo 215255</dc:creator>
  <cp:keywords/>
  <dc:description/>
  <cp:lastModifiedBy>GARCIA Jeronimo 120906</cp:lastModifiedBy>
  <cp:revision>2923</cp:revision>
  <cp:lastPrinted>2021-03-15T10:42:03Z</cp:lastPrinted>
  <dcterms:created xsi:type="dcterms:W3CDTF">2014-05-20T07:16:51Z</dcterms:created>
  <dcterms:modified xsi:type="dcterms:W3CDTF">2024-11-18T18:38:17Z</dcterms:modified>
</cp:coreProperties>
</file>