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352" r:id="rId3"/>
    <p:sldId id="366" r:id="rId4"/>
    <p:sldId id="286" r:id="rId5"/>
    <p:sldId id="353" r:id="rId6"/>
    <p:sldId id="367" r:id="rId7"/>
    <p:sldId id="368" r:id="rId8"/>
    <p:sldId id="360" r:id="rId9"/>
    <p:sldId id="370" r:id="rId10"/>
    <p:sldId id="371" r:id="rId11"/>
    <p:sldId id="372" r:id="rId12"/>
    <p:sldId id="34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7461" autoAdjust="0"/>
  </p:normalViewPr>
  <p:slideViewPr>
    <p:cSldViewPr showGuides="1">
      <p:cViewPr varScale="1">
        <p:scale>
          <a:sx n="101" d="100"/>
          <a:sy n="101" d="100"/>
        </p:scale>
        <p:origin x="120" y="798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13.10.2021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13.10.2021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13.10.2021</a:t>
            </a:r>
          </a:p>
        </p:txBody>
      </p:sp>
    </p:spTree>
    <p:extLst>
      <p:ext uri="{BB962C8B-B14F-4D97-AF65-F5344CB8AC3E}">
        <p14:creationId xmlns:p14="http://schemas.microsoft.com/office/powerpoint/2010/main" val="253331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7D71F0B-7DEE-4210-ACFF-5A16D05B329B}" type="datetime1">
              <a:rPr lang="de-DE" noProof="0" smtClean="0"/>
              <a:t>17.10.2024</a:t>
            </a:fld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7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058400" cy="457200"/>
          </a:xfrm>
        </p:spPr>
        <p:txBody>
          <a:bodyPr>
            <a:noAutofit/>
          </a:bodyPr>
          <a:lstStyle>
            <a:lvl1pPr algn="l">
              <a:lnSpc>
                <a:spcPts val="4267"/>
              </a:lnSpc>
              <a:defRPr sz="42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896544"/>
          </a:xfrm>
        </p:spPr>
        <p:txBody>
          <a:bodyPr/>
          <a:lstStyle>
            <a:lvl1pPr marL="457189" indent="-457189">
              <a:buFont typeface="Arial" panose="020B0604020202020204" pitchFamily="34" charset="0"/>
              <a:buChar char="•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indent="-380990">
              <a:buFont typeface="Arial" panose="020B0604020202020204" pitchFamily="34" charset="0"/>
              <a:buChar char="•"/>
              <a:defRPr sz="26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indent="-304792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545237"/>
            <a:ext cx="10986971" cy="268139"/>
          </a:xfrm>
          <a:prstGeom prst="rect">
            <a:avLst/>
          </a:prstGeom>
        </p:spPr>
        <p:txBody>
          <a:bodyPr/>
          <a:lstStyle>
            <a:lvl1pPr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/>
              <a:t>WP PWIE Midterm Meeting 2023</a:t>
            </a:r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55" y="93574"/>
            <a:ext cx="490611" cy="4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8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7E1A6E1-BD26-4A75-9731-2D585FF5DF1C}" type="datetime1">
              <a:rPr lang="de-DE" noProof="0" smtClean="0"/>
              <a:t>17.10.2024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2" r:id="rId3"/>
    <p:sldLayoutId id="2147483674" r:id="rId4"/>
    <p:sldLayoutId id="2147483675" r:id="rId5"/>
  </p:sldLayoutIdLst>
  <p:hf sldNum="0" hd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"/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doi.org/10.13154/294-8580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/>
              <a:t>Sp</a:t>
            </a:r>
            <a:r>
              <a:rPr lang="en-US" sz="2000" dirty="0"/>
              <a:t> B.1 Exposure of W samples to PSI-2 plasmas</a:t>
            </a:r>
            <a:br>
              <a:rPr lang="de-DE" dirty="0"/>
            </a:br>
            <a:r>
              <a:rPr lang="en-US" dirty="0"/>
              <a:t> </a:t>
            </a:r>
            <a:br>
              <a:rPr lang="en-US" dirty="0"/>
            </a:br>
            <a:endParaRPr lang="en-US" noProof="0" dirty="0"/>
          </a:p>
        </p:txBody>
      </p:sp>
      <p:sp>
        <p:nvSpPr>
          <p:cNvPr id="5" name="Rechteck 4"/>
          <p:cNvSpPr/>
          <p:nvPr/>
        </p:nvSpPr>
        <p:spPr>
          <a:xfrm>
            <a:off x="119336" y="3273368"/>
            <a:ext cx="118093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/>
              <a:t>O. Marchuk</a:t>
            </a:r>
            <a:r>
              <a:rPr lang="de-DE" dirty="0"/>
              <a:t>, M. </a:t>
            </a:r>
            <a:r>
              <a:rPr lang="de-DE" dirty="0" err="1"/>
              <a:t>Sackers</a:t>
            </a:r>
            <a:r>
              <a:rPr lang="de-DE" dirty="0"/>
              <a:t>, M. </a:t>
            </a:r>
            <a:r>
              <a:rPr lang="de-DE" dirty="0" err="1"/>
              <a:t>Rasinski</a:t>
            </a:r>
            <a:r>
              <a:rPr lang="de-DE" dirty="0"/>
              <a:t>, S. Brezinsek, A. Houben and A. Kreter </a:t>
            </a:r>
          </a:p>
          <a:p>
            <a:endParaRPr lang="de-DE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Forschungszentrum Jülich GmbH – Institute </a:t>
            </a:r>
            <a:r>
              <a:rPr lang="de-DE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Fusion Energy and </a:t>
            </a:r>
            <a:r>
              <a:rPr lang="de-DE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Nuclear</a:t>
            </a:r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Waste</a:t>
            </a:r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Management - Plasmaphysik,</a:t>
            </a:r>
          </a:p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Partner of the Trilateral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Euregio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Cluster (TEC), 52425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Jülich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Germany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5733256"/>
            <a:ext cx="2211928" cy="6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2E89F-BFB4-4288-9AC7-28821699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8640"/>
            <a:ext cx="11305256" cy="457200"/>
          </a:xfrm>
        </p:spPr>
        <p:txBody>
          <a:bodyPr/>
          <a:lstStyle/>
          <a:p>
            <a:r>
              <a:rPr lang="de-DE" sz="3200" dirty="0"/>
              <a:t>Problem </a:t>
            </a:r>
            <a:r>
              <a:rPr lang="de-DE" sz="3200" dirty="0" err="1"/>
              <a:t>with</a:t>
            </a:r>
            <a:r>
              <a:rPr lang="de-DE" sz="3200" dirty="0"/>
              <a:t> Erosion rate </a:t>
            </a:r>
            <a:r>
              <a:rPr lang="de-DE" sz="3200" dirty="0" err="1"/>
              <a:t>of</a:t>
            </a:r>
            <a:r>
              <a:rPr lang="de-DE" sz="3200" dirty="0"/>
              <a:t> W @ Psi-2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D52CD1D-6582-4E98-B66D-46CC3C3BE8D8}"/>
              </a:ext>
            </a:extLst>
          </p:cNvPr>
          <p:cNvSpPr txBox="1"/>
          <p:nvPr/>
        </p:nvSpPr>
        <p:spPr>
          <a:xfrm>
            <a:off x="191344" y="1196752"/>
            <a:ext cx="108885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Presence </a:t>
            </a:r>
            <a:r>
              <a:rPr lang="de-DE" sz="2400" dirty="0" err="1"/>
              <a:t>of</a:t>
            </a:r>
            <a:r>
              <a:rPr lang="de-DE" sz="2400" dirty="0"/>
              <a:t> Ar</a:t>
            </a:r>
            <a:r>
              <a:rPr lang="de-DE" sz="2400" baseline="30000" dirty="0"/>
              <a:t> ++</a:t>
            </a:r>
            <a:r>
              <a:rPr lang="de-DE" sz="2400" dirty="0"/>
              <a:t> 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plasma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PSI-2 [1] (</a:t>
            </a:r>
            <a:r>
              <a:rPr lang="de-DE" sz="2400" dirty="0" err="1"/>
              <a:t>spectroscopically</a:t>
            </a:r>
            <a:r>
              <a:rPr lang="de-DE" sz="2400" dirty="0"/>
              <a:t> not </a:t>
            </a:r>
            <a:r>
              <a:rPr lang="de-DE" sz="2400" dirty="0" err="1"/>
              <a:t>detected</a:t>
            </a:r>
            <a:r>
              <a:rPr lang="de-DE" sz="2400" dirty="0"/>
              <a:t>)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/>
              <a:t>Sputtering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heavy Z </a:t>
            </a:r>
            <a:r>
              <a:rPr lang="de-DE" sz="2400" dirty="0" err="1"/>
              <a:t>elements</a:t>
            </a:r>
            <a:r>
              <a:rPr lang="de-DE" sz="2400" dirty="0"/>
              <a:t> (Mo and W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manipulator</a:t>
            </a:r>
            <a:r>
              <a:rPr lang="de-DE" sz="2400" dirty="0"/>
              <a:t>)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/>
              <a:t>Incorrect</a:t>
            </a:r>
            <a:r>
              <a:rPr lang="de-DE" sz="2400" dirty="0"/>
              <a:t> </a:t>
            </a:r>
            <a:r>
              <a:rPr lang="de-DE" sz="2400" dirty="0" err="1"/>
              <a:t>estimation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ion</a:t>
            </a:r>
            <a:r>
              <a:rPr lang="de-DE" sz="2400" dirty="0"/>
              <a:t> </a:t>
            </a:r>
            <a:r>
              <a:rPr lang="de-DE" sz="2400" dirty="0" err="1"/>
              <a:t>flux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target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D35305-204D-433C-AF5E-EFAB27C1FB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4" t="36317" r="25033" b="14009"/>
          <a:stretch/>
        </p:blipFill>
        <p:spPr>
          <a:xfrm rot="10800000">
            <a:off x="479376" y="4669538"/>
            <a:ext cx="1646733" cy="133329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E773769-BF77-4ABF-BD06-BF4865E07E78}"/>
              </a:ext>
            </a:extLst>
          </p:cNvPr>
          <p:cNvSpPr txBox="1"/>
          <p:nvPr/>
        </p:nvSpPr>
        <p:spPr>
          <a:xfrm>
            <a:off x="335360" y="3333067"/>
            <a:ext cx="11665296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800" dirty="0" err="1"/>
              <a:t>Measurements</a:t>
            </a:r>
            <a:r>
              <a:rPr lang="de-DE" sz="2800" dirty="0"/>
              <a:t> </a:t>
            </a:r>
            <a:r>
              <a:rPr lang="de-DE" sz="2800" dirty="0" err="1"/>
              <a:t>using</a:t>
            </a:r>
            <a:r>
              <a:rPr lang="de-DE" sz="2800" dirty="0"/>
              <a:t> </a:t>
            </a:r>
            <a:r>
              <a:rPr lang="de-DE" sz="2800" dirty="0" err="1"/>
              <a:t>two</a:t>
            </a:r>
            <a:r>
              <a:rPr lang="de-DE" sz="2800" dirty="0"/>
              <a:t> different </a:t>
            </a:r>
            <a:r>
              <a:rPr lang="de-DE" sz="2800" dirty="0" err="1"/>
              <a:t>manipulators</a:t>
            </a:r>
            <a:r>
              <a:rPr lang="de-DE" sz="2800" dirty="0"/>
              <a:t> </a:t>
            </a:r>
            <a:r>
              <a:rPr lang="de-DE" sz="2800" dirty="0" err="1"/>
              <a:t>were</a:t>
            </a:r>
            <a:r>
              <a:rPr lang="de-DE" sz="2800" dirty="0"/>
              <a:t> </a:t>
            </a:r>
            <a:r>
              <a:rPr lang="de-DE" sz="2800" dirty="0" err="1"/>
              <a:t>performed</a:t>
            </a:r>
            <a:endParaRPr lang="de-DE" sz="2800" dirty="0"/>
          </a:p>
          <a:p>
            <a:pPr algn="l">
              <a:lnSpc>
                <a:spcPct val="95000"/>
              </a:lnSpc>
            </a:pPr>
            <a:r>
              <a:rPr lang="de-DE" sz="2800" dirty="0"/>
              <a:t>    at </a:t>
            </a:r>
            <a:r>
              <a:rPr lang="de-DE" sz="2800" dirty="0" err="1"/>
              <a:t>the</a:t>
            </a:r>
            <a:r>
              <a:rPr lang="de-DE" sz="2800" dirty="0"/>
              <a:t> same </a:t>
            </a:r>
            <a:r>
              <a:rPr lang="de-DE" sz="2800" dirty="0" err="1"/>
              <a:t>position</a:t>
            </a:r>
            <a:r>
              <a:rPr lang="de-DE" sz="2800" dirty="0"/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180B9C5-E61A-41AF-AE4D-BE7B20C4C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010" y="4668722"/>
            <a:ext cx="2520280" cy="133492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11C2B64-B182-4A00-8369-B94211212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4282873"/>
            <a:ext cx="3399225" cy="2549418"/>
          </a:xfrm>
          <a:prstGeom prst="rect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A9B3E262-C3CF-4CB5-A69D-6F302A186B26}"/>
              </a:ext>
            </a:extLst>
          </p:cNvPr>
          <p:cNvSpPr/>
          <p:nvPr/>
        </p:nvSpPr>
        <p:spPr>
          <a:xfrm>
            <a:off x="5522125" y="5228171"/>
            <a:ext cx="720080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AC4FB06-F40B-4303-988F-29A0837C9EF8}"/>
              </a:ext>
            </a:extLst>
          </p:cNvPr>
          <p:cNvSpPr txBox="1"/>
          <p:nvPr/>
        </p:nvSpPr>
        <p:spPr>
          <a:xfrm>
            <a:off x="7159860" y="4090544"/>
            <a:ext cx="267092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Line </a:t>
            </a:r>
            <a:r>
              <a:rPr lang="de-DE" sz="2400" dirty="0" err="1"/>
              <a:t>shape</a:t>
            </a:r>
            <a:r>
              <a:rPr lang="de-DE" sz="2400" dirty="0"/>
              <a:t> at 90°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BC6DA42-A334-4FA6-89C4-A390B1F8601E}"/>
              </a:ext>
            </a:extLst>
          </p:cNvPr>
          <p:cNvSpPr txBox="1"/>
          <p:nvPr/>
        </p:nvSpPr>
        <p:spPr>
          <a:xfrm>
            <a:off x="335360" y="6535287"/>
            <a:ext cx="5694188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400" dirty="0"/>
              <a:t>[1] Sorokin et al, </a:t>
            </a:r>
            <a:r>
              <a:rPr lang="en-US" sz="1400" dirty="0"/>
              <a:t>Nuclear Materials and Energy 12 (2017) 1243–1247 </a:t>
            </a: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46619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45F64-6D64-43DF-AC50-3CD36571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08819"/>
            <a:ext cx="10058400" cy="457200"/>
          </a:xfrm>
        </p:spPr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in </a:t>
            </a:r>
            <a:r>
              <a:rPr lang="de-DE" dirty="0" err="1"/>
              <a:t>EROSIOn</a:t>
            </a:r>
            <a:r>
              <a:rPr lang="de-DE" dirty="0"/>
              <a:t> Rate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8B8B2B-A8B1-4F67-AE56-626AEA3A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WP PWIE Midterm Meeting 2023</a:t>
            </a:r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68E6D9-9872-4DA5-8A4B-DCCC2CE18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80728"/>
            <a:ext cx="2808312" cy="21062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80C385-F757-45A7-88CD-90A12227C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980728"/>
            <a:ext cx="2771800" cy="20788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40FB83D-23C0-4923-A057-E5945008BF4A}"/>
              </a:ext>
            </a:extLst>
          </p:cNvPr>
          <p:cNvSpPr txBox="1"/>
          <p:nvPr/>
        </p:nvSpPr>
        <p:spPr>
          <a:xfrm flipH="1">
            <a:off x="7355632" y="1042055"/>
            <a:ext cx="4418777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Plasma </a:t>
            </a:r>
            <a:r>
              <a:rPr lang="de-DE" sz="2400" dirty="0" err="1"/>
              <a:t>parameters</a:t>
            </a:r>
            <a:r>
              <a:rPr lang="de-DE" sz="2400" dirty="0"/>
              <a:t>:</a:t>
            </a:r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algn="l">
              <a:lnSpc>
                <a:spcPct val="95000"/>
              </a:lnSpc>
            </a:pPr>
            <a:r>
              <a:rPr lang="de-DE" sz="2400" dirty="0"/>
              <a:t>Plasma </a:t>
            </a:r>
            <a:r>
              <a:rPr lang="de-DE" sz="2400" dirty="0" err="1"/>
              <a:t>current</a:t>
            </a:r>
            <a:r>
              <a:rPr lang="de-DE" sz="2400" dirty="0"/>
              <a:t> 150 A</a:t>
            </a:r>
          </a:p>
          <a:p>
            <a:pPr algn="l">
              <a:lnSpc>
                <a:spcPct val="95000"/>
              </a:lnSpc>
            </a:pPr>
            <a:r>
              <a:rPr lang="de-DE" sz="2400" dirty="0" err="1"/>
              <a:t>Exposure</a:t>
            </a:r>
            <a:r>
              <a:rPr lang="de-DE" sz="2400" dirty="0"/>
              <a:t> time – 20 min</a:t>
            </a:r>
          </a:p>
          <a:p>
            <a:pPr algn="l">
              <a:lnSpc>
                <a:spcPct val="95000"/>
              </a:lnSpc>
            </a:pPr>
            <a:r>
              <a:rPr lang="de-DE" sz="2400" dirty="0"/>
              <a:t>Bias -60 V</a:t>
            </a:r>
          </a:p>
          <a:p>
            <a:pPr algn="l">
              <a:lnSpc>
                <a:spcPct val="95000"/>
              </a:lnSpc>
            </a:pPr>
            <a:r>
              <a:rPr lang="de-DE" sz="2400" dirty="0" err="1"/>
              <a:t>Pressure</a:t>
            </a:r>
            <a:r>
              <a:rPr lang="de-DE" sz="2400" dirty="0"/>
              <a:t> 0.04 </a:t>
            </a:r>
            <a:r>
              <a:rPr lang="de-DE" sz="2400" dirty="0" err="1"/>
              <a:t>Pa</a:t>
            </a:r>
            <a:endParaRPr lang="de-DE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1AA0539-E0DC-4566-A5E8-A9897B7A8BA4}"/>
              </a:ext>
            </a:extLst>
          </p:cNvPr>
          <p:cNvSpPr txBox="1"/>
          <p:nvPr/>
        </p:nvSpPr>
        <p:spPr>
          <a:xfrm>
            <a:off x="335360" y="3288933"/>
            <a:ext cx="756873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400" dirty="0"/>
              <a:t>1. Small </a:t>
            </a:r>
            <a:r>
              <a:rPr lang="de-DE" sz="2400" dirty="0" err="1"/>
              <a:t>manipulator</a:t>
            </a:r>
            <a:r>
              <a:rPr lang="de-DE" sz="2400" dirty="0"/>
              <a:t>. Erosion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dirty="0">
                <a:sym typeface="Symbol" panose="05050102010706020507" pitchFamily="18" charset="2"/>
              </a:rPr>
              <a:t>2.5 m.</a:t>
            </a:r>
          </a:p>
          <a:p>
            <a:pPr>
              <a:lnSpc>
                <a:spcPct val="95000"/>
              </a:lnSpc>
            </a:pPr>
            <a:r>
              <a:rPr lang="de-DE" sz="2400" dirty="0">
                <a:sym typeface="Symbol" panose="05050102010706020507" pitchFamily="18" charset="2"/>
              </a:rPr>
              <a:t>2. Large </a:t>
            </a:r>
            <a:r>
              <a:rPr lang="de-DE" sz="2400" dirty="0" err="1">
                <a:sym typeface="Symbol" panose="05050102010706020507" pitchFamily="18" charset="2"/>
              </a:rPr>
              <a:t>manipulator</a:t>
            </a:r>
            <a:r>
              <a:rPr lang="de-DE" sz="2400" dirty="0">
                <a:sym typeface="Symbol" panose="05050102010706020507" pitchFamily="18" charset="2"/>
              </a:rPr>
              <a:t>. Erosion </a:t>
            </a:r>
            <a:r>
              <a:rPr lang="de-DE" sz="2400" dirty="0" err="1">
                <a:sym typeface="Symbol" panose="05050102010706020507" pitchFamily="18" charset="2"/>
              </a:rPr>
              <a:t>length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de-DE" sz="2400" dirty="0" err="1">
                <a:sym typeface="Symbol" panose="05050102010706020507" pitchFamily="18" charset="2"/>
              </a:rPr>
              <a:t>is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de-DE" sz="2400" dirty="0" err="1">
                <a:sym typeface="Symbol" panose="05050102010706020507" pitchFamily="18" charset="2"/>
              </a:rPr>
              <a:t>about</a:t>
            </a:r>
            <a:r>
              <a:rPr lang="de-DE" sz="2400" dirty="0">
                <a:sym typeface="Symbol" panose="05050102010706020507" pitchFamily="18" charset="2"/>
              </a:rPr>
              <a:t> </a:t>
            </a:r>
            <a:r>
              <a:rPr lang="de-DE" sz="2400" dirty="0"/>
              <a:t>3 </a:t>
            </a:r>
            <a:r>
              <a:rPr lang="de-DE" sz="2400" dirty="0">
                <a:sym typeface="Symbol" panose="05050102010706020507" pitchFamily="18" charset="2"/>
              </a:rPr>
              <a:t>m.</a:t>
            </a:r>
            <a:endParaRPr lang="de-DE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109610E-21C0-4B32-960B-E021A0A4F623}"/>
              </a:ext>
            </a:extLst>
          </p:cNvPr>
          <p:cNvSpPr txBox="1"/>
          <p:nvPr/>
        </p:nvSpPr>
        <p:spPr>
          <a:xfrm>
            <a:off x="335360" y="4458421"/>
            <a:ext cx="1161535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/>
              <a:t>Sputtering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Mo </a:t>
            </a:r>
            <a:r>
              <a:rPr lang="de-DE" sz="2400" dirty="0" err="1"/>
              <a:t>or</a:t>
            </a:r>
            <a:r>
              <a:rPr lang="de-DE" sz="2400" dirty="0"/>
              <a:t> W </a:t>
            </a:r>
            <a:r>
              <a:rPr lang="de-DE" sz="2400" dirty="0" err="1"/>
              <a:t>ions</a:t>
            </a:r>
            <a:r>
              <a:rPr lang="de-DE" sz="2400" dirty="0"/>
              <a:t> </a:t>
            </a:r>
            <a:r>
              <a:rPr lang="de-DE" sz="2400" dirty="0" err="1"/>
              <a:t>could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excluded</a:t>
            </a:r>
            <a:r>
              <a:rPr lang="de-DE" sz="2400" dirty="0"/>
              <a:t> at </a:t>
            </a:r>
            <a:r>
              <a:rPr lang="de-DE" sz="2400" dirty="0" err="1"/>
              <a:t>our</a:t>
            </a:r>
            <a:r>
              <a:rPr lang="de-DE" sz="2400" dirty="0"/>
              <a:t> </a:t>
            </a:r>
            <a:r>
              <a:rPr lang="de-DE" sz="2400" dirty="0" err="1"/>
              <a:t>conditions</a:t>
            </a: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Ion </a:t>
            </a:r>
            <a:r>
              <a:rPr lang="de-DE" sz="2400" dirty="0" err="1"/>
              <a:t>flux</a:t>
            </a:r>
            <a:r>
              <a:rPr lang="de-DE" sz="2400" dirty="0"/>
              <a:t> </a:t>
            </a:r>
            <a:r>
              <a:rPr lang="de-DE" sz="2400" dirty="0" err="1"/>
              <a:t>data</a:t>
            </a:r>
            <a:r>
              <a:rPr lang="de-DE" sz="2400" dirty="0"/>
              <a:t> and </a:t>
            </a:r>
            <a:r>
              <a:rPr lang="de-DE" sz="2400" dirty="0" err="1"/>
              <a:t>presence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Ar++ must </a:t>
            </a:r>
            <a:r>
              <a:rPr lang="de-DE" sz="2400" dirty="0" err="1"/>
              <a:t>be</a:t>
            </a:r>
            <a:r>
              <a:rPr lang="de-DE" sz="2400" dirty="0"/>
              <a:t> still </a:t>
            </a:r>
            <a:r>
              <a:rPr lang="de-DE" sz="2400" dirty="0" err="1"/>
              <a:t>investigated</a:t>
            </a:r>
            <a:r>
              <a:rPr lang="de-DE" sz="2400" dirty="0"/>
              <a:t> ( fast </a:t>
            </a:r>
            <a:r>
              <a:rPr lang="de-DE" sz="2400" dirty="0" err="1"/>
              <a:t>reflected</a:t>
            </a:r>
            <a:r>
              <a:rPr lang="de-DE" sz="2400" dirty="0"/>
              <a:t> Ar)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Experiments </a:t>
            </a:r>
            <a:r>
              <a:rPr lang="de-DE" sz="2400" dirty="0" err="1"/>
              <a:t>with</a:t>
            </a:r>
            <a:r>
              <a:rPr lang="de-DE" sz="2400" dirty="0"/>
              <a:t> Ne gas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foreseen</a:t>
            </a:r>
            <a:r>
              <a:rPr lang="de-DE" sz="2400" dirty="0"/>
              <a:t> (</a:t>
            </a:r>
            <a:r>
              <a:rPr lang="de-DE" sz="2400" dirty="0" err="1"/>
              <a:t>higher</a:t>
            </a:r>
            <a:r>
              <a:rPr lang="de-DE" sz="2400" dirty="0"/>
              <a:t> </a:t>
            </a:r>
            <a:r>
              <a:rPr lang="de-DE" sz="2400" dirty="0" err="1"/>
              <a:t>ionization</a:t>
            </a:r>
            <a:r>
              <a:rPr lang="de-DE" sz="2400" dirty="0"/>
              <a:t> potential)</a:t>
            </a:r>
          </a:p>
        </p:txBody>
      </p:sp>
    </p:spTree>
    <p:extLst>
      <p:ext uri="{BB962C8B-B14F-4D97-AF65-F5344CB8AC3E}">
        <p14:creationId xmlns:p14="http://schemas.microsoft.com/office/powerpoint/2010/main" val="222888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6720" y="55585"/>
            <a:ext cx="10058400" cy="457200"/>
          </a:xfrm>
        </p:spPr>
        <p:txBody>
          <a:bodyPr/>
          <a:lstStyle/>
          <a:p>
            <a:r>
              <a:rPr lang="de-DE" sz="3600" dirty="0" err="1"/>
              <a:t>CONCLUSIon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75920" y="6434044"/>
            <a:ext cx="1600200" cy="220663"/>
          </a:xfrm>
        </p:spPr>
        <p:txBody>
          <a:bodyPr/>
          <a:lstStyle/>
          <a:p>
            <a:fld id="{2B4A2B63-968C-44A5-8CE1-5CA67A9E544D}" type="datetime1">
              <a:rPr lang="de-DE" noProof="0" smtClean="0"/>
              <a:t>17.10.2024</a:t>
            </a:fld>
            <a:endParaRPr lang="en-US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0845CB-2650-4900-97B8-17F5CB815CD2}"/>
              </a:ext>
            </a:extLst>
          </p:cNvPr>
          <p:cNvSpPr txBox="1"/>
          <p:nvPr/>
        </p:nvSpPr>
        <p:spPr>
          <a:xfrm>
            <a:off x="263352" y="1734492"/>
            <a:ext cx="12097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High </a:t>
            </a:r>
            <a:r>
              <a:rPr lang="de-DE" sz="2000" dirty="0" err="1"/>
              <a:t>resolution</a:t>
            </a:r>
            <a:r>
              <a:rPr lang="de-DE" sz="2000" dirty="0"/>
              <a:t>  (HRS) and </a:t>
            </a:r>
            <a:r>
              <a:rPr lang="de-DE" sz="2000" dirty="0" err="1"/>
              <a:t>imaging</a:t>
            </a:r>
            <a:r>
              <a:rPr lang="de-DE" sz="2000" dirty="0"/>
              <a:t> </a:t>
            </a:r>
            <a:r>
              <a:rPr lang="de-DE" sz="2000" dirty="0" err="1"/>
              <a:t>spectroscopy</a:t>
            </a:r>
            <a:r>
              <a:rPr lang="de-DE" sz="2000" dirty="0"/>
              <a:t> (IS)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bulk</a:t>
            </a:r>
            <a:r>
              <a:rPr lang="de-DE" sz="2000" dirty="0"/>
              <a:t> and </a:t>
            </a:r>
            <a:r>
              <a:rPr lang="de-DE" sz="2000" dirty="0" err="1"/>
              <a:t>redeposited</a:t>
            </a:r>
            <a:r>
              <a:rPr lang="de-DE" sz="2000" dirty="0"/>
              <a:t> W and B </a:t>
            </a:r>
            <a:r>
              <a:rPr lang="de-DE" sz="2000" dirty="0" err="1"/>
              <a:t>layers</a:t>
            </a:r>
            <a:r>
              <a:rPr lang="de-DE" sz="2000" dirty="0"/>
              <a:t> in PSI-2 </a:t>
            </a:r>
            <a:r>
              <a:rPr lang="de-DE" sz="2000" dirty="0">
                <a:solidFill>
                  <a:srgbClr val="FFC000"/>
                </a:solidFill>
              </a:rPr>
              <a:t>(</a:t>
            </a:r>
            <a:r>
              <a:rPr lang="de-DE" sz="2000" dirty="0" err="1">
                <a:solidFill>
                  <a:srgbClr val="FFC000"/>
                </a:solidFill>
              </a:rPr>
              <a:t>partially</a:t>
            </a:r>
            <a:r>
              <a:rPr lang="de-DE" sz="2000" dirty="0">
                <a:solidFill>
                  <a:srgbClr val="FFC000"/>
                </a:solidFill>
              </a:rPr>
              <a:t> </a:t>
            </a:r>
            <a:r>
              <a:rPr lang="de-DE" sz="2000" dirty="0" err="1">
                <a:solidFill>
                  <a:srgbClr val="FFC000"/>
                </a:solidFill>
              </a:rPr>
              <a:t>done</a:t>
            </a:r>
            <a:r>
              <a:rPr lang="de-DE" sz="2000" dirty="0">
                <a:solidFill>
                  <a:srgbClr val="FFC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Study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W+B </a:t>
            </a:r>
            <a:r>
              <a:rPr lang="de-DE" sz="2000" dirty="0" err="1"/>
              <a:t>layers</a:t>
            </a:r>
            <a:r>
              <a:rPr lang="de-DE" sz="2000" dirty="0"/>
              <a:t> in PSI-2 </a:t>
            </a:r>
            <a:r>
              <a:rPr lang="de-DE" sz="2000" dirty="0">
                <a:solidFill>
                  <a:srgbClr val="00B050"/>
                </a:solidFill>
              </a:rPr>
              <a:t>(</a:t>
            </a:r>
            <a:r>
              <a:rPr lang="de-DE" sz="2000" dirty="0" err="1">
                <a:solidFill>
                  <a:srgbClr val="00B050"/>
                </a:solidFill>
              </a:rPr>
              <a:t>done</a:t>
            </a:r>
            <a:r>
              <a:rPr lang="de-DE" sz="2000" dirty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 I </a:t>
            </a:r>
            <a:r>
              <a:rPr lang="de-DE" sz="2000" dirty="0" err="1"/>
              <a:t>lines</a:t>
            </a:r>
            <a:r>
              <a:rPr lang="de-DE" sz="2000" dirty="0"/>
              <a:t> in visible </a:t>
            </a:r>
            <a:r>
              <a:rPr lang="de-DE" sz="2000" dirty="0" err="1"/>
              <a:t>range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at different </a:t>
            </a:r>
            <a:r>
              <a:rPr lang="de-DE" sz="2000" dirty="0" err="1"/>
              <a:t>flux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D </a:t>
            </a:r>
            <a:r>
              <a:rPr lang="de-DE" sz="2000" dirty="0">
                <a:solidFill>
                  <a:srgbClr val="00B050"/>
                </a:solidFill>
              </a:rPr>
              <a:t>(</a:t>
            </a:r>
            <a:r>
              <a:rPr lang="de-DE" sz="2000" dirty="0" err="1">
                <a:solidFill>
                  <a:srgbClr val="00B050"/>
                </a:solidFill>
              </a:rPr>
              <a:t>done</a:t>
            </a:r>
            <a:r>
              <a:rPr lang="de-DE" sz="2000" dirty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Erosion </a:t>
            </a:r>
            <a:r>
              <a:rPr lang="de-DE" sz="2000" dirty="0" err="1"/>
              <a:t>rates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W in linear </a:t>
            </a:r>
            <a:r>
              <a:rPr lang="de-DE" sz="2000" dirty="0" err="1"/>
              <a:t>cross</a:t>
            </a:r>
            <a:r>
              <a:rPr lang="de-DE" sz="2000" dirty="0"/>
              <a:t> </a:t>
            </a:r>
            <a:r>
              <a:rPr lang="de-DE" sz="2000" dirty="0" err="1"/>
              <a:t>machine</a:t>
            </a:r>
            <a:r>
              <a:rPr lang="de-DE" sz="2000" dirty="0"/>
              <a:t> </a:t>
            </a:r>
            <a:r>
              <a:rPr lang="fi-FI" sz="2000" dirty="0">
                <a:cs typeface="Arial" panose="020B0604020202020204" pitchFamily="34" charset="0"/>
              </a:rPr>
              <a:t>comparison study </a:t>
            </a:r>
            <a:r>
              <a:rPr lang="fi-FI" sz="2000" dirty="0">
                <a:solidFill>
                  <a:srgbClr val="FFC000"/>
                </a:solidFill>
                <a:cs typeface="Arial" panose="020B0604020202020204" pitchFamily="34" charset="0"/>
              </a:rPr>
              <a:t>(partially done)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VUV Spectroscopy for W and D atomic and molecular lines (to be installed within 1 Month)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652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Plans </a:t>
            </a:r>
            <a:r>
              <a:rPr lang="de-DE" sz="2400" dirty="0" err="1"/>
              <a:t>for</a:t>
            </a:r>
            <a:r>
              <a:rPr lang="de-DE" sz="2400" dirty="0"/>
              <a:t> 2024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75920" y="6434044"/>
            <a:ext cx="1600200" cy="220663"/>
          </a:xfrm>
        </p:spPr>
        <p:txBody>
          <a:bodyPr/>
          <a:lstStyle/>
          <a:p>
            <a:fld id="{2B4A2B63-968C-44A5-8CE1-5CA67A9E544D}" type="datetime1">
              <a:rPr lang="de-DE" noProof="0" smtClean="0"/>
              <a:t>17.10.2024</a:t>
            </a:fld>
            <a:endParaRPr lang="en-US" noProof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067055-A2F2-44D3-93D8-E167BE7F6819}"/>
              </a:ext>
            </a:extLst>
          </p:cNvPr>
          <p:cNvSpPr txBox="1"/>
          <p:nvPr/>
        </p:nvSpPr>
        <p:spPr>
          <a:xfrm>
            <a:off x="263352" y="1734492"/>
            <a:ext cx="94959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High </a:t>
            </a:r>
            <a:r>
              <a:rPr lang="de-DE" sz="2000" dirty="0" err="1"/>
              <a:t>resolution</a:t>
            </a:r>
            <a:r>
              <a:rPr lang="de-DE" sz="2000" dirty="0"/>
              <a:t>  (HRS) and </a:t>
            </a:r>
            <a:r>
              <a:rPr lang="de-DE" sz="2000" dirty="0" err="1"/>
              <a:t>imaging</a:t>
            </a:r>
            <a:r>
              <a:rPr lang="de-DE" sz="2000" dirty="0"/>
              <a:t> </a:t>
            </a:r>
            <a:r>
              <a:rPr lang="de-DE" sz="2000" dirty="0" err="1"/>
              <a:t>spectroscopy</a:t>
            </a:r>
            <a:r>
              <a:rPr lang="de-DE" sz="2000" dirty="0"/>
              <a:t> (IS)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bulk</a:t>
            </a:r>
            <a:r>
              <a:rPr lang="de-DE" sz="2000" dirty="0"/>
              <a:t> and </a:t>
            </a:r>
            <a:r>
              <a:rPr lang="de-DE" sz="2000" dirty="0" err="1"/>
              <a:t>redeposited</a:t>
            </a:r>
            <a:r>
              <a:rPr lang="de-DE" sz="2000" dirty="0"/>
              <a:t> W and B </a:t>
            </a:r>
            <a:r>
              <a:rPr lang="de-DE" sz="2000" dirty="0" err="1"/>
              <a:t>layers</a:t>
            </a:r>
            <a:r>
              <a:rPr lang="de-DE" sz="2000" dirty="0"/>
              <a:t> in PSI-2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Study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sputtering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W+B </a:t>
            </a:r>
            <a:r>
              <a:rPr lang="de-DE" sz="2000" dirty="0" err="1"/>
              <a:t>layers</a:t>
            </a:r>
            <a:r>
              <a:rPr lang="de-DE" sz="2000" dirty="0"/>
              <a:t> in PSI-2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B I </a:t>
            </a:r>
            <a:r>
              <a:rPr lang="de-DE" sz="2000" dirty="0" err="1"/>
              <a:t>lines</a:t>
            </a:r>
            <a:r>
              <a:rPr lang="de-DE" sz="2000" dirty="0"/>
              <a:t> in visible </a:t>
            </a:r>
            <a:r>
              <a:rPr lang="de-DE" sz="2000" dirty="0" err="1"/>
              <a:t>range</a:t>
            </a:r>
            <a:r>
              <a:rPr lang="de-DE" sz="2000" dirty="0"/>
              <a:t> </a:t>
            </a:r>
            <a:r>
              <a:rPr lang="de-DE" sz="2000" dirty="0" err="1"/>
              <a:t>only</a:t>
            </a:r>
            <a:r>
              <a:rPr lang="de-DE" sz="2000" dirty="0"/>
              <a:t> at different </a:t>
            </a:r>
            <a:r>
              <a:rPr lang="de-DE" sz="2000" dirty="0" err="1"/>
              <a:t>flux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Erosion </a:t>
            </a:r>
            <a:r>
              <a:rPr lang="de-DE" sz="2000" dirty="0" err="1"/>
              <a:t>rates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W in linear </a:t>
            </a:r>
            <a:r>
              <a:rPr lang="de-DE" sz="2000" dirty="0" err="1"/>
              <a:t>cross</a:t>
            </a:r>
            <a:r>
              <a:rPr lang="de-DE" sz="2000" dirty="0"/>
              <a:t> </a:t>
            </a:r>
            <a:r>
              <a:rPr lang="de-DE" sz="2000" dirty="0" err="1"/>
              <a:t>machine</a:t>
            </a:r>
            <a:r>
              <a:rPr lang="de-DE" sz="2000" dirty="0"/>
              <a:t> </a:t>
            </a:r>
            <a:r>
              <a:rPr lang="fi-FI" sz="2000" dirty="0">
                <a:cs typeface="Arial" panose="020B0604020202020204" pitchFamily="34" charset="0"/>
              </a:rPr>
              <a:t>comparison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cs typeface="Arial" panose="020B0604020202020204" pitchFamily="34" charset="0"/>
              </a:rPr>
              <a:t>VUV Spectroscopy for W and D atomic and molecular lines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8517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9E864-1CAE-4823-A3A7-F9D9E4FB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Setup </a:t>
            </a:r>
            <a:r>
              <a:rPr lang="de-DE" dirty="0" err="1"/>
              <a:t>of</a:t>
            </a:r>
            <a:r>
              <a:rPr lang="de-DE" dirty="0"/>
              <a:t> Psi-2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6092E5-6B71-4C2E-ABFC-1DA4A58D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6" y="912483"/>
            <a:ext cx="6466786" cy="27311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6C2E08-12EB-400C-B7B8-07E050A7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487" y="3717965"/>
            <a:ext cx="3852153" cy="28793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55474B-E412-4006-87F6-FDA49B0D3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63" y="1154473"/>
            <a:ext cx="3600400" cy="23958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3F679AD-08AD-404F-ADC4-F35BDDE7B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49" y="3818548"/>
            <a:ext cx="6109308" cy="287938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2B3B666-0CBC-40F1-9816-32E9909F81BA}"/>
              </a:ext>
            </a:extLst>
          </p:cNvPr>
          <p:cNvSpPr/>
          <p:nvPr/>
        </p:nvSpPr>
        <p:spPr>
          <a:xfrm>
            <a:off x="4000383" y="4756066"/>
            <a:ext cx="1152128" cy="100434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186728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 flipH="1">
            <a:off x="6168008" y="548680"/>
            <a:ext cx="1708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77413" y="4940032"/>
            <a:ext cx="5630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Study of erosion and </a:t>
            </a:r>
            <a:r>
              <a:rPr lang="en-US" dirty="0" err="1"/>
              <a:t>redeposition</a:t>
            </a:r>
            <a:r>
              <a:rPr lang="en-US" dirty="0"/>
              <a:t> of W atoms/ ions using spectroscopy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 </a:t>
            </a:r>
            <a:r>
              <a:rPr lang="de-DE" dirty="0" err="1"/>
              <a:t>targets</a:t>
            </a:r>
            <a:r>
              <a:rPr lang="de-DE" dirty="0"/>
              <a:t>: </a:t>
            </a:r>
            <a:r>
              <a:rPr lang="de-DE" dirty="0" err="1"/>
              <a:t>poly</a:t>
            </a:r>
            <a:r>
              <a:rPr lang="de-DE" dirty="0"/>
              <a:t> W, W (111), W (110), W (100)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366130" y="3493618"/>
            <a:ext cx="3219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Plasma pressure : 0.01…0.1 Pa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Electron temperature: 1..20 eV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Electron density: 10</a:t>
            </a:r>
            <a:r>
              <a:rPr lang="en-US" sz="1600" baseline="30000" dirty="0"/>
              <a:t>10</a:t>
            </a:r>
            <a:r>
              <a:rPr lang="en-US" sz="1600" dirty="0"/>
              <a:t>…10</a:t>
            </a:r>
            <a:r>
              <a:rPr lang="en-US" sz="1600" baseline="30000" dirty="0"/>
              <a:t>12</a:t>
            </a:r>
            <a:r>
              <a:rPr lang="en-US" sz="1600" dirty="0"/>
              <a:t> cm</a:t>
            </a:r>
            <a:r>
              <a:rPr lang="en-US" sz="1600" baseline="30000" dirty="0"/>
              <a:t>-3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Magnetic field: 0.025…0.1 T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Ionization degree: 1-5%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Targets: 13x13mm</a:t>
            </a:r>
            <a:r>
              <a:rPr lang="en-US" sz="1600" baseline="30000" dirty="0"/>
              <a:t>2</a:t>
            </a: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230" y="1103421"/>
            <a:ext cx="3250818" cy="17218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Spectroscopic</a:t>
            </a:r>
            <a:r>
              <a:rPr lang="de-DE" sz="2800" dirty="0"/>
              <a:t> </a:t>
            </a:r>
            <a:r>
              <a:rPr lang="de-DE" sz="2800" dirty="0" err="1"/>
              <a:t>studies</a:t>
            </a:r>
            <a:r>
              <a:rPr lang="de-DE" sz="2800" dirty="0"/>
              <a:t> on W in PSI-2</a:t>
            </a:r>
            <a:br>
              <a:rPr lang="en-US" sz="44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9" y="711867"/>
            <a:ext cx="4685192" cy="3547013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H="1">
            <a:off x="5260828" y="2383050"/>
            <a:ext cx="565742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425680" y="1954328"/>
            <a:ext cx="35618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5</a:t>
            </a:r>
            <a:endParaRPr lang="en-US" sz="2400" dirty="0" err="1"/>
          </a:p>
        </p:txBody>
      </p:sp>
      <p:sp>
        <p:nvSpPr>
          <p:cNvPr id="14" name="Freihandform 13"/>
          <p:cNvSpPr/>
          <p:nvPr/>
        </p:nvSpPr>
        <p:spPr>
          <a:xfrm>
            <a:off x="4453920" y="1736094"/>
            <a:ext cx="1508730" cy="1381125"/>
          </a:xfrm>
          <a:custGeom>
            <a:avLst/>
            <a:gdLst>
              <a:gd name="connsiteX0" fmla="*/ 1203930 w 1508730"/>
              <a:gd name="connsiteY0" fmla="*/ 0 h 1381125"/>
              <a:gd name="connsiteX1" fmla="*/ 1156305 w 1508730"/>
              <a:gd name="connsiteY1" fmla="*/ 28575 h 1381125"/>
              <a:gd name="connsiteX2" fmla="*/ 1070580 w 1508730"/>
              <a:gd name="connsiteY2" fmla="*/ 104775 h 1381125"/>
              <a:gd name="connsiteX3" fmla="*/ 1022955 w 1508730"/>
              <a:gd name="connsiteY3" fmla="*/ 133350 h 1381125"/>
              <a:gd name="connsiteX4" fmla="*/ 889605 w 1508730"/>
              <a:gd name="connsiteY4" fmla="*/ 190500 h 1381125"/>
              <a:gd name="connsiteX5" fmla="*/ 756255 w 1508730"/>
              <a:gd name="connsiteY5" fmla="*/ 219075 h 1381125"/>
              <a:gd name="connsiteX6" fmla="*/ 594330 w 1508730"/>
              <a:gd name="connsiteY6" fmla="*/ 314325 h 1381125"/>
              <a:gd name="connsiteX7" fmla="*/ 451455 w 1508730"/>
              <a:gd name="connsiteY7" fmla="*/ 352425 h 1381125"/>
              <a:gd name="connsiteX8" fmla="*/ 232380 w 1508730"/>
              <a:gd name="connsiteY8" fmla="*/ 428625 h 1381125"/>
              <a:gd name="connsiteX9" fmla="*/ 118080 w 1508730"/>
              <a:gd name="connsiteY9" fmla="*/ 504825 h 1381125"/>
              <a:gd name="connsiteX10" fmla="*/ 108555 w 1508730"/>
              <a:gd name="connsiteY10" fmla="*/ 533400 h 1381125"/>
              <a:gd name="connsiteX11" fmla="*/ 60930 w 1508730"/>
              <a:gd name="connsiteY11" fmla="*/ 600075 h 1381125"/>
              <a:gd name="connsiteX12" fmla="*/ 41880 w 1508730"/>
              <a:gd name="connsiteY12" fmla="*/ 666750 h 1381125"/>
              <a:gd name="connsiteX13" fmla="*/ 13305 w 1508730"/>
              <a:gd name="connsiteY13" fmla="*/ 742950 h 1381125"/>
              <a:gd name="connsiteX14" fmla="*/ 60930 w 1508730"/>
              <a:gd name="connsiteY14" fmla="*/ 1104900 h 1381125"/>
              <a:gd name="connsiteX15" fmla="*/ 89505 w 1508730"/>
              <a:gd name="connsiteY15" fmla="*/ 1114425 h 1381125"/>
              <a:gd name="connsiteX16" fmla="*/ 194280 w 1508730"/>
              <a:gd name="connsiteY16" fmla="*/ 1200150 h 1381125"/>
              <a:gd name="connsiteX17" fmla="*/ 241905 w 1508730"/>
              <a:gd name="connsiteY17" fmla="*/ 1238250 h 1381125"/>
              <a:gd name="connsiteX18" fmla="*/ 346680 w 1508730"/>
              <a:gd name="connsiteY18" fmla="*/ 1276350 h 1381125"/>
              <a:gd name="connsiteX19" fmla="*/ 384780 w 1508730"/>
              <a:gd name="connsiteY19" fmla="*/ 1295400 h 1381125"/>
              <a:gd name="connsiteX20" fmla="*/ 451455 w 1508730"/>
              <a:gd name="connsiteY20" fmla="*/ 1333500 h 1381125"/>
              <a:gd name="connsiteX21" fmla="*/ 527655 w 1508730"/>
              <a:gd name="connsiteY21" fmla="*/ 1352550 h 1381125"/>
              <a:gd name="connsiteX22" fmla="*/ 613380 w 1508730"/>
              <a:gd name="connsiteY22" fmla="*/ 1381125 h 1381125"/>
              <a:gd name="connsiteX23" fmla="*/ 727680 w 1508730"/>
              <a:gd name="connsiteY23" fmla="*/ 1371600 h 1381125"/>
              <a:gd name="connsiteX24" fmla="*/ 756255 w 1508730"/>
              <a:gd name="connsiteY24" fmla="*/ 1343025 h 1381125"/>
              <a:gd name="connsiteX25" fmla="*/ 803880 w 1508730"/>
              <a:gd name="connsiteY25" fmla="*/ 1314450 h 1381125"/>
              <a:gd name="connsiteX26" fmla="*/ 851505 w 1508730"/>
              <a:gd name="connsiteY26" fmla="*/ 1295400 h 1381125"/>
              <a:gd name="connsiteX27" fmla="*/ 908655 w 1508730"/>
              <a:gd name="connsiteY27" fmla="*/ 1257300 h 1381125"/>
              <a:gd name="connsiteX28" fmla="*/ 984855 w 1508730"/>
              <a:gd name="connsiteY28" fmla="*/ 1200150 h 1381125"/>
              <a:gd name="connsiteX29" fmla="*/ 1013430 w 1508730"/>
              <a:gd name="connsiteY29" fmla="*/ 1171575 h 1381125"/>
              <a:gd name="connsiteX30" fmla="*/ 1032480 w 1508730"/>
              <a:gd name="connsiteY30" fmla="*/ 1143000 h 1381125"/>
              <a:gd name="connsiteX31" fmla="*/ 1080105 w 1508730"/>
              <a:gd name="connsiteY31" fmla="*/ 1076325 h 1381125"/>
              <a:gd name="connsiteX32" fmla="*/ 1089630 w 1508730"/>
              <a:gd name="connsiteY32" fmla="*/ 1047750 h 1381125"/>
              <a:gd name="connsiteX33" fmla="*/ 1146780 w 1508730"/>
              <a:gd name="connsiteY33" fmla="*/ 1019175 h 1381125"/>
              <a:gd name="connsiteX34" fmla="*/ 1222980 w 1508730"/>
              <a:gd name="connsiteY34" fmla="*/ 942975 h 1381125"/>
              <a:gd name="connsiteX35" fmla="*/ 1289655 w 1508730"/>
              <a:gd name="connsiteY35" fmla="*/ 895350 h 1381125"/>
              <a:gd name="connsiteX36" fmla="*/ 1327755 w 1508730"/>
              <a:gd name="connsiteY36" fmla="*/ 876300 h 1381125"/>
              <a:gd name="connsiteX37" fmla="*/ 1356330 w 1508730"/>
              <a:gd name="connsiteY37" fmla="*/ 847725 h 1381125"/>
              <a:gd name="connsiteX38" fmla="*/ 1413480 w 1508730"/>
              <a:gd name="connsiteY38" fmla="*/ 809625 h 1381125"/>
              <a:gd name="connsiteX39" fmla="*/ 1432530 w 1508730"/>
              <a:gd name="connsiteY39" fmla="*/ 752475 h 1381125"/>
              <a:gd name="connsiteX40" fmla="*/ 1489680 w 1508730"/>
              <a:gd name="connsiteY40" fmla="*/ 676275 h 1381125"/>
              <a:gd name="connsiteX41" fmla="*/ 1508730 w 1508730"/>
              <a:gd name="connsiteY41" fmla="*/ 609600 h 1381125"/>
              <a:gd name="connsiteX42" fmla="*/ 1499205 w 1508730"/>
              <a:gd name="connsiteY42" fmla="*/ 219075 h 1381125"/>
              <a:gd name="connsiteX43" fmla="*/ 1461105 w 1508730"/>
              <a:gd name="connsiteY43" fmla="*/ 161925 h 1381125"/>
              <a:gd name="connsiteX44" fmla="*/ 1394430 w 1508730"/>
              <a:gd name="connsiteY44" fmla="*/ 114300 h 1381125"/>
              <a:gd name="connsiteX45" fmla="*/ 1327755 w 1508730"/>
              <a:gd name="connsiteY45" fmla="*/ 85725 h 1381125"/>
              <a:gd name="connsiteX46" fmla="*/ 1280130 w 1508730"/>
              <a:gd name="connsiteY46" fmla="*/ 66675 h 1381125"/>
              <a:gd name="connsiteX47" fmla="*/ 1203930 w 1508730"/>
              <a:gd name="connsiteY47" fmla="*/ 57150 h 1381125"/>
              <a:gd name="connsiteX48" fmla="*/ 1146780 w 1508730"/>
              <a:gd name="connsiteY48" fmla="*/ 476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08730" h="1381125">
                <a:moveTo>
                  <a:pt x="1203930" y="0"/>
                </a:moveTo>
                <a:cubicBezTo>
                  <a:pt x="1188055" y="9525"/>
                  <a:pt x="1170761" y="17010"/>
                  <a:pt x="1156305" y="28575"/>
                </a:cubicBezTo>
                <a:cubicBezTo>
                  <a:pt x="1058730" y="106635"/>
                  <a:pt x="1154023" y="49146"/>
                  <a:pt x="1070580" y="104775"/>
                </a:cubicBezTo>
                <a:cubicBezTo>
                  <a:pt x="1055176" y="115044"/>
                  <a:pt x="1039255" y="124573"/>
                  <a:pt x="1022955" y="133350"/>
                </a:cubicBezTo>
                <a:cubicBezTo>
                  <a:pt x="975705" y="158793"/>
                  <a:pt x="940525" y="177770"/>
                  <a:pt x="889605" y="190500"/>
                </a:cubicBezTo>
                <a:cubicBezTo>
                  <a:pt x="845503" y="201525"/>
                  <a:pt x="800705" y="209550"/>
                  <a:pt x="756255" y="219075"/>
                </a:cubicBezTo>
                <a:cubicBezTo>
                  <a:pt x="699678" y="261508"/>
                  <a:pt x="675951" y="282259"/>
                  <a:pt x="594330" y="314325"/>
                </a:cubicBezTo>
                <a:cubicBezTo>
                  <a:pt x="548454" y="332348"/>
                  <a:pt x="498456" y="337582"/>
                  <a:pt x="451455" y="352425"/>
                </a:cubicBezTo>
                <a:cubicBezTo>
                  <a:pt x="377728" y="375707"/>
                  <a:pt x="232380" y="428625"/>
                  <a:pt x="232380" y="428625"/>
                </a:cubicBezTo>
                <a:cubicBezTo>
                  <a:pt x="144821" y="494294"/>
                  <a:pt x="184578" y="471576"/>
                  <a:pt x="118080" y="504825"/>
                </a:cubicBezTo>
                <a:cubicBezTo>
                  <a:pt x="114905" y="514350"/>
                  <a:pt x="113536" y="524683"/>
                  <a:pt x="108555" y="533400"/>
                </a:cubicBezTo>
                <a:cubicBezTo>
                  <a:pt x="91297" y="563601"/>
                  <a:pt x="75672" y="570591"/>
                  <a:pt x="60930" y="600075"/>
                </a:cubicBezTo>
                <a:cubicBezTo>
                  <a:pt x="51757" y="618421"/>
                  <a:pt x="47984" y="648439"/>
                  <a:pt x="41880" y="666750"/>
                </a:cubicBezTo>
                <a:cubicBezTo>
                  <a:pt x="33302" y="692485"/>
                  <a:pt x="22830" y="717550"/>
                  <a:pt x="13305" y="742950"/>
                </a:cubicBezTo>
                <a:cubicBezTo>
                  <a:pt x="16918" y="862183"/>
                  <a:pt x="-41386" y="1017200"/>
                  <a:pt x="60930" y="1104900"/>
                </a:cubicBezTo>
                <a:cubicBezTo>
                  <a:pt x="68553" y="1111434"/>
                  <a:pt x="79980" y="1111250"/>
                  <a:pt x="89505" y="1114425"/>
                </a:cubicBezTo>
                <a:cubicBezTo>
                  <a:pt x="139328" y="1197463"/>
                  <a:pt x="91340" y="1136803"/>
                  <a:pt x="194280" y="1200150"/>
                </a:cubicBezTo>
                <a:cubicBezTo>
                  <a:pt x="211594" y="1210805"/>
                  <a:pt x="223721" y="1229158"/>
                  <a:pt x="241905" y="1238250"/>
                </a:cubicBezTo>
                <a:cubicBezTo>
                  <a:pt x="275144" y="1254870"/>
                  <a:pt x="312176" y="1262548"/>
                  <a:pt x="346680" y="1276350"/>
                </a:cubicBezTo>
                <a:cubicBezTo>
                  <a:pt x="359863" y="1281623"/>
                  <a:pt x="372315" y="1288601"/>
                  <a:pt x="384780" y="1295400"/>
                </a:cubicBezTo>
                <a:cubicBezTo>
                  <a:pt x="407252" y="1307657"/>
                  <a:pt x="427688" y="1323993"/>
                  <a:pt x="451455" y="1333500"/>
                </a:cubicBezTo>
                <a:cubicBezTo>
                  <a:pt x="475764" y="1343224"/>
                  <a:pt x="502537" y="1345162"/>
                  <a:pt x="527655" y="1352550"/>
                </a:cubicBezTo>
                <a:cubicBezTo>
                  <a:pt x="556552" y="1361049"/>
                  <a:pt x="584805" y="1371600"/>
                  <a:pt x="613380" y="1381125"/>
                </a:cubicBezTo>
                <a:cubicBezTo>
                  <a:pt x="651480" y="1377950"/>
                  <a:pt x="690739" y="1381451"/>
                  <a:pt x="727680" y="1371600"/>
                </a:cubicBezTo>
                <a:cubicBezTo>
                  <a:pt x="740696" y="1368129"/>
                  <a:pt x="745479" y="1351107"/>
                  <a:pt x="756255" y="1343025"/>
                </a:cubicBezTo>
                <a:cubicBezTo>
                  <a:pt x="771066" y="1331917"/>
                  <a:pt x="787321" y="1322729"/>
                  <a:pt x="803880" y="1314450"/>
                </a:cubicBezTo>
                <a:cubicBezTo>
                  <a:pt x="819173" y="1306804"/>
                  <a:pt x="836495" y="1303587"/>
                  <a:pt x="851505" y="1295400"/>
                </a:cubicBezTo>
                <a:cubicBezTo>
                  <a:pt x="871605" y="1284437"/>
                  <a:pt x="889605" y="1270000"/>
                  <a:pt x="908655" y="1257300"/>
                </a:cubicBezTo>
                <a:cubicBezTo>
                  <a:pt x="942679" y="1234617"/>
                  <a:pt x="948654" y="1231826"/>
                  <a:pt x="984855" y="1200150"/>
                </a:cubicBezTo>
                <a:cubicBezTo>
                  <a:pt x="994992" y="1191280"/>
                  <a:pt x="1004806" y="1181923"/>
                  <a:pt x="1013430" y="1171575"/>
                </a:cubicBezTo>
                <a:cubicBezTo>
                  <a:pt x="1020759" y="1162781"/>
                  <a:pt x="1025826" y="1152315"/>
                  <a:pt x="1032480" y="1143000"/>
                </a:cubicBezTo>
                <a:cubicBezTo>
                  <a:pt x="1039671" y="1132933"/>
                  <a:pt x="1072622" y="1091290"/>
                  <a:pt x="1080105" y="1076325"/>
                </a:cubicBezTo>
                <a:cubicBezTo>
                  <a:pt x="1084595" y="1067345"/>
                  <a:pt x="1083358" y="1055590"/>
                  <a:pt x="1089630" y="1047750"/>
                </a:cubicBezTo>
                <a:cubicBezTo>
                  <a:pt x="1103059" y="1030964"/>
                  <a:pt x="1127956" y="1025450"/>
                  <a:pt x="1146780" y="1019175"/>
                </a:cubicBezTo>
                <a:cubicBezTo>
                  <a:pt x="1172180" y="993775"/>
                  <a:pt x="1190851" y="959039"/>
                  <a:pt x="1222980" y="942975"/>
                </a:cubicBezTo>
                <a:cubicBezTo>
                  <a:pt x="1327400" y="890765"/>
                  <a:pt x="1199553" y="959709"/>
                  <a:pt x="1289655" y="895350"/>
                </a:cubicBezTo>
                <a:cubicBezTo>
                  <a:pt x="1301209" y="887097"/>
                  <a:pt x="1316201" y="884553"/>
                  <a:pt x="1327755" y="876300"/>
                </a:cubicBezTo>
                <a:cubicBezTo>
                  <a:pt x="1338716" y="868470"/>
                  <a:pt x="1345697" y="855995"/>
                  <a:pt x="1356330" y="847725"/>
                </a:cubicBezTo>
                <a:cubicBezTo>
                  <a:pt x="1374402" y="833669"/>
                  <a:pt x="1413480" y="809625"/>
                  <a:pt x="1413480" y="809625"/>
                </a:cubicBezTo>
                <a:cubicBezTo>
                  <a:pt x="1419830" y="790575"/>
                  <a:pt x="1422914" y="770104"/>
                  <a:pt x="1432530" y="752475"/>
                </a:cubicBezTo>
                <a:cubicBezTo>
                  <a:pt x="1474587" y="675371"/>
                  <a:pt x="1461152" y="733332"/>
                  <a:pt x="1489680" y="676275"/>
                </a:cubicBezTo>
                <a:cubicBezTo>
                  <a:pt x="1496512" y="662610"/>
                  <a:pt x="1505678" y="621807"/>
                  <a:pt x="1508730" y="609600"/>
                </a:cubicBezTo>
                <a:cubicBezTo>
                  <a:pt x="1505555" y="479425"/>
                  <a:pt x="1512980" y="348558"/>
                  <a:pt x="1499205" y="219075"/>
                </a:cubicBezTo>
                <a:cubicBezTo>
                  <a:pt x="1496783" y="196308"/>
                  <a:pt x="1473805" y="180975"/>
                  <a:pt x="1461105" y="161925"/>
                </a:cubicBezTo>
                <a:cubicBezTo>
                  <a:pt x="1430929" y="116660"/>
                  <a:pt x="1455137" y="141281"/>
                  <a:pt x="1394430" y="114300"/>
                </a:cubicBezTo>
                <a:cubicBezTo>
                  <a:pt x="1274009" y="60779"/>
                  <a:pt x="1421660" y="120939"/>
                  <a:pt x="1327755" y="85725"/>
                </a:cubicBezTo>
                <a:cubicBezTo>
                  <a:pt x="1311746" y="79722"/>
                  <a:pt x="1296790" y="70520"/>
                  <a:pt x="1280130" y="66675"/>
                </a:cubicBezTo>
                <a:cubicBezTo>
                  <a:pt x="1255188" y="60919"/>
                  <a:pt x="1229179" y="61358"/>
                  <a:pt x="1203930" y="57150"/>
                </a:cubicBezTo>
                <a:cubicBezTo>
                  <a:pt x="1137539" y="46085"/>
                  <a:pt x="1189656" y="47625"/>
                  <a:pt x="1146780" y="4762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ihandform 14"/>
          <p:cNvSpPr/>
          <p:nvPr/>
        </p:nvSpPr>
        <p:spPr>
          <a:xfrm>
            <a:off x="1680938" y="3264876"/>
            <a:ext cx="1603054" cy="1208801"/>
          </a:xfrm>
          <a:custGeom>
            <a:avLst/>
            <a:gdLst>
              <a:gd name="connsiteX0" fmla="*/ 698468 w 1603054"/>
              <a:gd name="connsiteY0" fmla="*/ 28930 h 1208801"/>
              <a:gd name="connsiteX1" fmla="*/ 609978 w 1603054"/>
              <a:gd name="connsiteY1" fmla="*/ 38763 h 1208801"/>
              <a:gd name="connsiteX2" fmla="*/ 580481 w 1603054"/>
              <a:gd name="connsiteY2" fmla="*/ 58427 h 1208801"/>
              <a:gd name="connsiteX3" fmla="*/ 442830 w 1603054"/>
              <a:gd name="connsiteY3" fmla="*/ 97756 h 1208801"/>
              <a:gd name="connsiteX4" fmla="*/ 334675 w 1603054"/>
              <a:gd name="connsiteY4" fmla="*/ 137085 h 1208801"/>
              <a:gd name="connsiteX5" fmla="*/ 275681 w 1603054"/>
              <a:gd name="connsiteY5" fmla="*/ 166582 h 1208801"/>
              <a:gd name="connsiteX6" fmla="*/ 236352 w 1603054"/>
              <a:gd name="connsiteY6" fmla="*/ 196079 h 1208801"/>
              <a:gd name="connsiteX7" fmla="*/ 177359 w 1603054"/>
              <a:gd name="connsiteY7" fmla="*/ 255072 h 1208801"/>
              <a:gd name="connsiteX8" fmla="*/ 157694 w 1603054"/>
              <a:gd name="connsiteY8" fmla="*/ 294401 h 1208801"/>
              <a:gd name="connsiteX9" fmla="*/ 118365 w 1603054"/>
              <a:gd name="connsiteY9" fmla="*/ 353395 h 1208801"/>
              <a:gd name="connsiteX10" fmla="*/ 98701 w 1603054"/>
              <a:gd name="connsiteY10" fmla="*/ 402556 h 1208801"/>
              <a:gd name="connsiteX11" fmla="*/ 29875 w 1603054"/>
              <a:gd name="connsiteY11" fmla="*/ 491047 h 1208801"/>
              <a:gd name="connsiteX12" fmla="*/ 378 w 1603054"/>
              <a:gd name="connsiteY12" fmla="*/ 609034 h 1208801"/>
              <a:gd name="connsiteX13" fmla="*/ 10210 w 1603054"/>
              <a:gd name="connsiteY13" fmla="*/ 805679 h 1208801"/>
              <a:gd name="connsiteX14" fmla="*/ 20043 w 1603054"/>
              <a:gd name="connsiteY14" fmla="*/ 962995 h 1208801"/>
              <a:gd name="connsiteX15" fmla="*/ 29875 w 1603054"/>
              <a:gd name="connsiteY15" fmla="*/ 992492 h 1208801"/>
              <a:gd name="connsiteX16" fmla="*/ 69204 w 1603054"/>
              <a:gd name="connsiteY16" fmla="*/ 1061318 h 1208801"/>
              <a:gd name="connsiteX17" fmla="*/ 98701 w 1603054"/>
              <a:gd name="connsiteY17" fmla="*/ 1120311 h 1208801"/>
              <a:gd name="connsiteX18" fmla="*/ 138030 w 1603054"/>
              <a:gd name="connsiteY18" fmla="*/ 1149808 h 1208801"/>
              <a:gd name="connsiteX19" fmla="*/ 167527 w 1603054"/>
              <a:gd name="connsiteY19" fmla="*/ 1179305 h 1208801"/>
              <a:gd name="connsiteX20" fmla="*/ 246185 w 1603054"/>
              <a:gd name="connsiteY20" fmla="*/ 1198969 h 1208801"/>
              <a:gd name="connsiteX21" fmla="*/ 275681 w 1603054"/>
              <a:gd name="connsiteY21" fmla="*/ 1208801 h 1208801"/>
              <a:gd name="connsiteX22" fmla="*/ 1475217 w 1603054"/>
              <a:gd name="connsiteY22" fmla="*/ 1189137 h 1208801"/>
              <a:gd name="connsiteX23" fmla="*/ 1544043 w 1603054"/>
              <a:gd name="connsiteY23" fmla="*/ 1139976 h 1208801"/>
              <a:gd name="connsiteX24" fmla="*/ 1583372 w 1603054"/>
              <a:gd name="connsiteY24" fmla="*/ 1031821 h 1208801"/>
              <a:gd name="connsiteX25" fmla="*/ 1593204 w 1603054"/>
              <a:gd name="connsiteY25" fmla="*/ 953163 h 1208801"/>
              <a:gd name="connsiteX26" fmla="*/ 1603036 w 1603054"/>
              <a:gd name="connsiteY26" fmla="*/ 913834 h 1208801"/>
              <a:gd name="connsiteX27" fmla="*/ 1553875 w 1603054"/>
              <a:gd name="connsiteY27" fmla="*/ 343563 h 1208801"/>
              <a:gd name="connsiteX28" fmla="*/ 1544043 w 1603054"/>
              <a:gd name="connsiteY28" fmla="*/ 274737 h 1208801"/>
              <a:gd name="connsiteX29" fmla="*/ 1534210 w 1603054"/>
              <a:gd name="connsiteY29" fmla="*/ 235408 h 1208801"/>
              <a:gd name="connsiteX30" fmla="*/ 1504714 w 1603054"/>
              <a:gd name="connsiteY30" fmla="*/ 215743 h 1208801"/>
              <a:gd name="connsiteX31" fmla="*/ 1475217 w 1603054"/>
              <a:gd name="connsiteY31" fmla="*/ 156750 h 1208801"/>
              <a:gd name="connsiteX32" fmla="*/ 1445720 w 1603054"/>
              <a:gd name="connsiteY32" fmla="*/ 127253 h 1208801"/>
              <a:gd name="connsiteX33" fmla="*/ 1426056 w 1603054"/>
              <a:gd name="connsiteY33" fmla="*/ 97756 h 1208801"/>
              <a:gd name="connsiteX34" fmla="*/ 1357230 w 1603054"/>
              <a:gd name="connsiteY34" fmla="*/ 58427 h 1208801"/>
              <a:gd name="connsiteX35" fmla="*/ 1190081 w 1603054"/>
              <a:gd name="connsiteY35" fmla="*/ 48595 h 1208801"/>
              <a:gd name="connsiteX36" fmla="*/ 403501 w 1603054"/>
              <a:gd name="connsiteY36" fmla="*/ 28930 h 12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03054" h="1208801">
                <a:moveTo>
                  <a:pt x="698468" y="28930"/>
                </a:moveTo>
                <a:cubicBezTo>
                  <a:pt x="668971" y="32208"/>
                  <a:pt x="638770" y="31565"/>
                  <a:pt x="609978" y="38763"/>
                </a:cubicBezTo>
                <a:cubicBezTo>
                  <a:pt x="598514" y="41629"/>
                  <a:pt x="591239" y="53537"/>
                  <a:pt x="580481" y="58427"/>
                </a:cubicBezTo>
                <a:cubicBezTo>
                  <a:pt x="510047" y="90442"/>
                  <a:pt x="510301" y="86511"/>
                  <a:pt x="442830" y="97756"/>
                </a:cubicBezTo>
                <a:cubicBezTo>
                  <a:pt x="415303" y="106932"/>
                  <a:pt x="362033" y="123406"/>
                  <a:pt x="334675" y="137085"/>
                </a:cubicBezTo>
                <a:cubicBezTo>
                  <a:pt x="258434" y="175205"/>
                  <a:pt x="349822" y="141869"/>
                  <a:pt x="275681" y="166582"/>
                </a:cubicBezTo>
                <a:cubicBezTo>
                  <a:pt x="262571" y="176414"/>
                  <a:pt x="248532" y="185117"/>
                  <a:pt x="236352" y="196079"/>
                </a:cubicBezTo>
                <a:cubicBezTo>
                  <a:pt x="215681" y="214683"/>
                  <a:pt x="177359" y="255072"/>
                  <a:pt x="177359" y="255072"/>
                </a:cubicBezTo>
                <a:cubicBezTo>
                  <a:pt x="170804" y="268182"/>
                  <a:pt x="165235" y="281833"/>
                  <a:pt x="157694" y="294401"/>
                </a:cubicBezTo>
                <a:cubicBezTo>
                  <a:pt x="145534" y="314667"/>
                  <a:pt x="127142" y="331451"/>
                  <a:pt x="118365" y="353395"/>
                </a:cubicBezTo>
                <a:cubicBezTo>
                  <a:pt x="111810" y="369782"/>
                  <a:pt x="108245" y="387710"/>
                  <a:pt x="98701" y="402556"/>
                </a:cubicBezTo>
                <a:cubicBezTo>
                  <a:pt x="78494" y="433990"/>
                  <a:pt x="29875" y="491047"/>
                  <a:pt x="29875" y="491047"/>
                </a:cubicBezTo>
                <a:cubicBezTo>
                  <a:pt x="17570" y="527962"/>
                  <a:pt x="1642" y="572373"/>
                  <a:pt x="378" y="609034"/>
                </a:cubicBezTo>
                <a:cubicBezTo>
                  <a:pt x="-1884" y="674625"/>
                  <a:pt x="6569" y="740150"/>
                  <a:pt x="10210" y="805679"/>
                </a:cubicBezTo>
                <a:cubicBezTo>
                  <a:pt x="13125" y="858139"/>
                  <a:pt x="14543" y="910743"/>
                  <a:pt x="20043" y="962995"/>
                </a:cubicBezTo>
                <a:cubicBezTo>
                  <a:pt x="21128" y="973302"/>
                  <a:pt x="25792" y="982966"/>
                  <a:pt x="29875" y="992492"/>
                </a:cubicBezTo>
                <a:cubicBezTo>
                  <a:pt x="58621" y="1059568"/>
                  <a:pt x="38347" y="1005776"/>
                  <a:pt x="69204" y="1061318"/>
                </a:cubicBezTo>
                <a:cubicBezTo>
                  <a:pt x="79881" y="1080537"/>
                  <a:pt x="85203" y="1102957"/>
                  <a:pt x="98701" y="1120311"/>
                </a:cubicBezTo>
                <a:cubicBezTo>
                  <a:pt x="108762" y="1133246"/>
                  <a:pt x="125588" y="1139143"/>
                  <a:pt x="138030" y="1149808"/>
                </a:cubicBezTo>
                <a:cubicBezTo>
                  <a:pt x="148587" y="1158857"/>
                  <a:pt x="154868" y="1173551"/>
                  <a:pt x="167527" y="1179305"/>
                </a:cubicBezTo>
                <a:cubicBezTo>
                  <a:pt x="192131" y="1190488"/>
                  <a:pt x="220111" y="1191858"/>
                  <a:pt x="246185" y="1198969"/>
                </a:cubicBezTo>
                <a:cubicBezTo>
                  <a:pt x="256184" y="1201696"/>
                  <a:pt x="265849" y="1205524"/>
                  <a:pt x="275681" y="1208801"/>
                </a:cubicBezTo>
                <a:lnTo>
                  <a:pt x="1475217" y="1189137"/>
                </a:lnTo>
                <a:cubicBezTo>
                  <a:pt x="1507380" y="1188365"/>
                  <a:pt x="1524080" y="1159939"/>
                  <a:pt x="1544043" y="1139976"/>
                </a:cubicBezTo>
                <a:cubicBezTo>
                  <a:pt x="1569288" y="1064238"/>
                  <a:pt x="1556008" y="1100228"/>
                  <a:pt x="1583372" y="1031821"/>
                </a:cubicBezTo>
                <a:cubicBezTo>
                  <a:pt x="1586649" y="1005602"/>
                  <a:pt x="1588860" y="979227"/>
                  <a:pt x="1593204" y="953163"/>
                </a:cubicBezTo>
                <a:cubicBezTo>
                  <a:pt x="1595425" y="939834"/>
                  <a:pt x="1603486" y="927340"/>
                  <a:pt x="1603036" y="913834"/>
                </a:cubicBezTo>
                <a:cubicBezTo>
                  <a:pt x="1599959" y="821530"/>
                  <a:pt x="1560948" y="412524"/>
                  <a:pt x="1553875" y="343563"/>
                </a:cubicBezTo>
                <a:cubicBezTo>
                  <a:pt x="1551510" y="320509"/>
                  <a:pt x="1548189" y="297538"/>
                  <a:pt x="1544043" y="274737"/>
                </a:cubicBezTo>
                <a:cubicBezTo>
                  <a:pt x="1541626" y="261442"/>
                  <a:pt x="1541706" y="246652"/>
                  <a:pt x="1534210" y="235408"/>
                </a:cubicBezTo>
                <a:cubicBezTo>
                  <a:pt x="1527655" y="225576"/>
                  <a:pt x="1514546" y="222298"/>
                  <a:pt x="1504714" y="215743"/>
                </a:cubicBezTo>
                <a:cubicBezTo>
                  <a:pt x="1494860" y="186183"/>
                  <a:pt x="1496393" y="182162"/>
                  <a:pt x="1475217" y="156750"/>
                </a:cubicBezTo>
                <a:cubicBezTo>
                  <a:pt x="1466315" y="146068"/>
                  <a:pt x="1454622" y="137935"/>
                  <a:pt x="1445720" y="127253"/>
                </a:cubicBezTo>
                <a:cubicBezTo>
                  <a:pt x="1438155" y="118175"/>
                  <a:pt x="1434412" y="106112"/>
                  <a:pt x="1426056" y="97756"/>
                </a:cubicBezTo>
                <a:cubicBezTo>
                  <a:pt x="1417341" y="89041"/>
                  <a:pt x="1366224" y="59712"/>
                  <a:pt x="1357230" y="58427"/>
                </a:cubicBezTo>
                <a:cubicBezTo>
                  <a:pt x="1301978" y="50534"/>
                  <a:pt x="1245797" y="51872"/>
                  <a:pt x="1190081" y="48595"/>
                </a:cubicBezTo>
                <a:cubicBezTo>
                  <a:pt x="901006" y="-47767"/>
                  <a:pt x="1151816" y="28930"/>
                  <a:pt x="403501" y="2893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206199" y="4297394"/>
            <a:ext cx="371127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(1-5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line-of-sights</a:t>
            </a:r>
            <a:r>
              <a:rPr lang="de-DE" sz="2400" dirty="0"/>
              <a:t>)</a:t>
            </a:r>
            <a:endParaRPr lang="en-US" sz="2400" dirty="0" err="1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475" y="908720"/>
            <a:ext cx="2850525" cy="2197100"/>
          </a:xfrm>
          <a:prstGeom prst="rect">
            <a:avLst/>
          </a:prstGeom>
        </p:spPr>
      </p:pic>
      <p:sp>
        <p:nvSpPr>
          <p:cNvPr id="20" name="Rechteck 19"/>
          <p:cNvSpPr/>
          <p:nvPr/>
        </p:nvSpPr>
        <p:spPr>
          <a:xfrm>
            <a:off x="10285240" y="2286996"/>
            <a:ext cx="423189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US" sz="2400" dirty="0" err="1"/>
          </a:p>
        </p:txBody>
      </p:sp>
    </p:spTree>
    <p:extLst>
      <p:ext uri="{BB962C8B-B14F-4D97-AF65-F5344CB8AC3E}">
        <p14:creationId xmlns:p14="http://schemas.microsoft.com/office/powerpoint/2010/main" val="322981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llipse 48">
            <a:extLst>
              <a:ext uri="{FF2B5EF4-FFF2-40B4-BE49-F238E27FC236}">
                <a16:creationId xmlns:a16="http://schemas.microsoft.com/office/drawing/2014/main" id="{E3EC8AF6-C23E-4947-80BF-BAD40E14DACC}"/>
              </a:ext>
            </a:extLst>
          </p:cNvPr>
          <p:cNvSpPr/>
          <p:nvPr/>
        </p:nvSpPr>
        <p:spPr>
          <a:xfrm>
            <a:off x="2771804" y="940985"/>
            <a:ext cx="215662" cy="2156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F739FF5-317D-4EFE-B31A-E61CC695C448}"/>
              </a:ext>
            </a:extLst>
          </p:cNvPr>
          <p:cNvSpPr/>
          <p:nvPr/>
        </p:nvSpPr>
        <p:spPr>
          <a:xfrm>
            <a:off x="1727575" y="5074034"/>
            <a:ext cx="1224136" cy="443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186BA7-AC05-4F32-9960-C8E01D76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887000" cy="457200"/>
          </a:xfrm>
        </p:spPr>
        <p:txBody>
          <a:bodyPr/>
          <a:lstStyle/>
          <a:p>
            <a:r>
              <a:rPr lang="de-DE" dirty="0"/>
              <a:t>High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B8EB51-D510-420A-992D-FAD2E18A50E5}"/>
              </a:ext>
            </a:extLst>
          </p:cNvPr>
          <p:cNvSpPr txBox="1"/>
          <p:nvPr/>
        </p:nvSpPr>
        <p:spPr>
          <a:xfrm>
            <a:off x="94182" y="5812842"/>
            <a:ext cx="8154797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400" dirty="0"/>
              <a:t>S. Ertmer , PhD </a:t>
            </a:r>
            <a:r>
              <a:rPr lang="de-DE" sz="1400" dirty="0" err="1"/>
              <a:t>thesis</a:t>
            </a:r>
            <a:r>
              <a:rPr lang="de-DE" sz="1400" dirty="0"/>
              <a:t>, </a:t>
            </a:r>
            <a:r>
              <a:rPr lang="en-US" sz="1100" b="1" dirty="0"/>
              <a:t>High-resolution spectroscopy studies on sputtered atoms in the linear plasma device PSI-2</a:t>
            </a:r>
          </a:p>
          <a:p>
            <a:pPr>
              <a:lnSpc>
                <a:spcPct val="95000"/>
              </a:lnSpc>
            </a:pPr>
            <a:r>
              <a:rPr lang="de-DE" sz="1400" dirty="0"/>
              <a:t> RUB Bochum, </a:t>
            </a:r>
            <a:r>
              <a:rPr lang="de-DE" sz="1400" dirty="0">
                <a:hlinkClick r:id="rId2"/>
              </a:rPr>
              <a:t>https://doi.org/10.13154/294-8580</a:t>
            </a:r>
            <a:endParaRPr lang="de-DE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99D506-3A0B-4E83-8CC2-C8D494F98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180" y="1864072"/>
            <a:ext cx="7743217" cy="31712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8153DB-6E7F-48B6-952F-9BC750CD9278}"/>
              </a:ext>
            </a:extLst>
          </p:cNvPr>
          <p:cNvSpPr txBox="1"/>
          <p:nvPr/>
        </p:nvSpPr>
        <p:spPr>
          <a:xfrm>
            <a:off x="1871591" y="5074034"/>
            <a:ext cx="95410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PSI-2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74DBF0-CF47-48B5-A910-0B2CF2D11E40}"/>
              </a:ext>
            </a:extLst>
          </p:cNvPr>
          <p:cNvSpPr txBox="1"/>
          <p:nvPr/>
        </p:nvSpPr>
        <p:spPr>
          <a:xfrm>
            <a:off x="3287688" y="4463202"/>
            <a:ext cx="410400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/>
              <a:t>Spectral</a:t>
            </a:r>
            <a:r>
              <a:rPr lang="de-DE" sz="1600" dirty="0"/>
              <a:t> </a:t>
            </a:r>
            <a:r>
              <a:rPr lang="de-DE" sz="1600" dirty="0" err="1"/>
              <a:t>dispersion</a:t>
            </a:r>
            <a:r>
              <a:rPr lang="de-DE" sz="1600" dirty="0"/>
              <a:t> ~ 0.7 … 1.0 </a:t>
            </a:r>
            <a:r>
              <a:rPr lang="de-DE" sz="1600" dirty="0" err="1"/>
              <a:t>pm</a:t>
            </a:r>
            <a:r>
              <a:rPr lang="de-DE" sz="1600" dirty="0"/>
              <a:t>/</a:t>
            </a:r>
            <a:r>
              <a:rPr lang="de-DE" sz="1600" dirty="0" err="1"/>
              <a:t>ch</a:t>
            </a:r>
            <a:endParaRPr lang="de-DE" sz="1600" dirty="0"/>
          </a:p>
          <a:p>
            <a:pPr algn="l">
              <a:lnSpc>
                <a:spcPct val="95000"/>
              </a:lnSpc>
            </a:pPr>
            <a:endParaRPr lang="de-DE" sz="1600" dirty="0"/>
          </a:p>
          <a:p>
            <a:pPr algn="l">
              <a:lnSpc>
                <a:spcPct val="95000"/>
              </a:lnSpc>
            </a:pPr>
            <a:r>
              <a:rPr lang="de-DE" sz="1600" dirty="0"/>
              <a:t>FWHM (</a:t>
            </a:r>
            <a:r>
              <a:rPr lang="de-DE" sz="1600" dirty="0" err="1"/>
              <a:t>Full</a:t>
            </a:r>
            <a:r>
              <a:rPr lang="de-DE" sz="1600" dirty="0"/>
              <a:t> Width Half Maximum) ~ 5-7 </a:t>
            </a:r>
            <a:r>
              <a:rPr lang="de-DE" sz="1600" dirty="0" err="1"/>
              <a:t>ch</a:t>
            </a:r>
            <a:endParaRPr lang="de-DE" sz="16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CAA3B0-488A-48FA-83B9-003C6C5E7B43}"/>
              </a:ext>
            </a:extLst>
          </p:cNvPr>
          <p:cNvSpPr txBox="1"/>
          <p:nvPr/>
        </p:nvSpPr>
        <p:spPr>
          <a:xfrm>
            <a:off x="8001824" y="2141387"/>
            <a:ext cx="26962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D89AEC8-21F4-4E88-A3A0-63AF46106F02}"/>
              </a:ext>
            </a:extLst>
          </p:cNvPr>
          <p:cNvSpPr txBox="1"/>
          <p:nvPr/>
        </p:nvSpPr>
        <p:spPr>
          <a:xfrm>
            <a:off x="7982209" y="1137084"/>
            <a:ext cx="3962636" cy="368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Energy </a:t>
            </a:r>
            <a:r>
              <a:rPr lang="de-DE" dirty="0" err="1"/>
              <a:t>distribution</a:t>
            </a:r>
            <a:r>
              <a:rPr lang="de-DE" dirty="0"/>
              <a:t> </a:t>
            </a:r>
          </a:p>
          <a:p>
            <a:pPr algn="l">
              <a:lnSpc>
                <a:spcPct val="95000"/>
              </a:lnSpc>
            </a:pP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sputtered</a:t>
            </a:r>
            <a:r>
              <a:rPr lang="de-DE" dirty="0"/>
              <a:t> </a:t>
            </a:r>
            <a:r>
              <a:rPr lang="de-DE" dirty="0" err="1"/>
              <a:t>atoms</a:t>
            </a:r>
            <a:r>
              <a:rPr lang="de-DE" dirty="0"/>
              <a:t> :</a:t>
            </a:r>
          </a:p>
          <a:p>
            <a:pPr algn="l">
              <a:lnSpc>
                <a:spcPct val="95000"/>
              </a:lnSpc>
            </a:pPr>
            <a:endParaRPr lang="de-DE" dirty="0"/>
          </a:p>
          <a:p>
            <a:pPr>
              <a:lnSpc>
                <a:spcPct val="95000"/>
              </a:lnSpc>
            </a:pPr>
            <a:r>
              <a:rPr lang="de-DE" dirty="0" err="1"/>
              <a:t>Kinetic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,  </a:t>
            </a:r>
            <a:r>
              <a:rPr lang="de-DE" dirty="0">
                <a:latin typeface="Symbol" panose="05050102010706020507" pitchFamily="18" charset="2"/>
              </a:rPr>
              <a:t>DE</a:t>
            </a:r>
            <a:r>
              <a:rPr lang="de-DE" dirty="0"/>
              <a:t> ~ 10 eV</a:t>
            </a:r>
          </a:p>
          <a:p>
            <a:pPr algn="l">
              <a:lnSpc>
                <a:spcPct val="95000"/>
              </a:lnSpc>
            </a:pPr>
            <a:endParaRPr lang="de-DE" dirty="0"/>
          </a:p>
          <a:p>
            <a:pPr>
              <a:lnSpc>
                <a:spcPct val="95000"/>
              </a:lnSpc>
            </a:pPr>
            <a:r>
              <a:rPr lang="de-DE" dirty="0">
                <a:latin typeface="+mj-lt"/>
              </a:rPr>
              <a:t>Doppler </a:t>
            </a:r>
            <a:r>
              <a:rPr lang="de-DE" dirty="0" err="1">
                <a:latin typeface="+mj-lt"/>
              </a:rPr>
              <a:t>Effect</a:t>
            </a:r>
            <a:r>
              <a:rPr lang="de-DE" dirty="0">
                <a:latin typeface="+mj-lt"/>
              </a:rPr>
              <a:t>    </a:t>
            </a:r>
            <a:r>
              <a:rPr lang="de-DE" dirty="0">
                <a:latin typeface="Symbol" panose="05050102010706020507" pitchFamily="18" charset="2"/>
              </a:rPr>
              <a:t>Dl/l</a:t>
            </a:r>
            <a:r>
              <a:rPr lang="de-DE" baseline="-25000" dirty="0">
                <a:latin typeface="Symbol" panose="05050102010706020507" pitchFamily="18" charset="2"/>
              </a:rPr>
              <a:t>0</a:t>
            </a:r>
            <a:r>
              <a:rPr lang="de-DE" dirty="0">
                <a:latin typeface="Symbol" panose="05050102010706020507" pitchFamily="18" charset="2"/>
              </a:rPr>
              <a:t> = </a:t>
            </a:r>
            <a:r>
              <a:rPr lang="de-DE" dirty="0"/>
              <a:t>v</a:t>
            </a:r>
            <a:r>
              <a:rPr lang="de-DE" dirty="0">
                <a:latin typeface="Symbol" panose="05050102010706020507" pitchFamily="18" charset="2"/>
              </a:rPr>
              <a:t>/</a:t>
            </a:r>
            <a:r>
              <a:rPr lang="de-DE" dirty="0"/>
              <a:t>c</a:t>
            </a:r>
            <a:endParaRPr lang="de-DE" baseline="-25000" dirty="0">
              <a:latin typeface="Symbol" panose="05050102010706020507" pitchFamily="18" charset="2"/>
            </a:endParaRPr>
          </a:p>
          <a:p>
            <a:pPr>
              <a:lnSpc>
                <a:spcPct val="95000"/>
              </a:lnSpc>
            </a:pPr>
            <a:endParaRPr lang="de-DE" baseline="-25000" dirty="0">
              <a:latin typeface="Symbol" panose="05050102010706020507" pitchFamily="18" charset="2"/>
            </a:endParaRPr>
          </a:p>
          <a:p>
            <a:pPr>
              <a:lnSpc>
                <a:spcPct val="95000"/>
              </a:lnSpc>
            </a:pPr>
            <a:r>
              <a:rPr lang="de-DE" dirty="0">
                <a:latin typeface="Symbol" panose="05050102010706020507" pitchFamily="18" charset="2"/>
              </a:rPr>
              <a:t>l</a:t>
            </a:r>
            <a:r>
              <a:rPr lang="de-DE" baseline="-25000" dirty="0">
                <a:latin typeface="Symbol" panose="05050102010706020507" pitchFamily="18" charset="2"/>
              </a:rPr>
              <a:t>0</a:t>
            </a:r>
            <a:r>
              <a:rPr lang="de-DE" dirty="0">
                <a:latin typeface="Symbol" panose="05050102010706020507" pitchFamily="18" charset="2"/>
              </a:rPr>
              <a:t> - </a:t>
            </a:r>
            <a:r>
              <a:rPr lang="de-DE" dirty="0" err="1">
                <a:latin typeface="+mj-lt"/>
              </a:rPr>
              <a:t>is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the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wavelength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transition</a:t>
            </a:r>
            <a:r>
              <a:rPr lang="de-DE" dirty="0">
                <a:latin typeface="+mj-lt"/>
              </a:rPr>
              <a:t>,</a:t>
            </a:r>
          </a:p>
          <a:p>
            <a:pPr>
              <a:lnSpc>
                <a:spcPct val="95000"/>
              </a:lnSpc>
            </a:pPr>
            <a:r>
              <a:rPr lang="de-DE" dirty="0"/>
              <a:t>v</a:t>
            </a:r>
            <a:r>
              <a:rPr lang="de-DE" dirty="0">
                <a:latin typeface="Symbol" panose="05050102010706020507" pitchFamily="18" charset="2"/>
              </a:rPr>
              <a:t> -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W </a:t>
            </a:r>
            <a:r>
              <a:rPr lang="de-DE" dirty="0" err="1"/>
              <a:t>atoms</a:t>
            </a:r>
            <a:endParaRPr lang="de-DE" dirty="0"/>
          </a:p>
          <a:p>
            <a:pPr>
              <a:lnSpc>
                <a:spcPct val="95000"/>
              </a:lnSpc>
            </a:pPr>
            <a:r>
              <a:rPr lang="de-DE" dirty="0"/>
              <a:t>c –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light.</a:t>
            </a:r>
          </a:p>
          <a:p>
            <a:pPr>
              <a:lnSpc>
                <a:spcPct val="95000"/>
              </a:lnSpc>
            </a:pPr>
            <a:endParaRPr lang="de-DE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de-DE" dirty="0">
                <a:latin typeface="Symbol" panose="05050102010706020507" pitchFamily="18" charset="2"/>
              </a:rPr>
              <a:t>l</a:t>
            </a:r>
            <a:r>
              <a:rPr lang="de-DE" baseline="-25000" dirty="0">
                <a:latin typeface="Symbol" panose="05050102010706020507" pitchFamily="18" charset="2"/>
              </a:rPr>
              <a:t>0 </a:t>
            </a:r>
            <a:r>
              <a:rPr lang="de-DE" dirty="0">
                <a:latin typeface="+mj-lt"/>
              </a:rPr>
              <a:t>@ </a:t>
            </a:r>
            <a:r>
              <a:rPr lang="de-DE" dirty="0">
                <a:latin typeface="Symbol" panose="05050102010706020507" pitchFamily="18" charset="2"/>
              </a:rPr>
              <a:t>500 </a:t>
            </a:r>
            <a:r>
              <a:rPr lang="de-DE" dirty="0" err="1">
                <a:latin typeface="+mj-lt"/>
              </a:rPr>
              <a:t>nm</a:t>
            </a:r>
            <a:r>
              <a:rPr lang="de-DE" dirty="0">
                <a:latin typeface="+mj-lt"/>
              </a:rPr>
              <a:t>  : </a:t>
            </a:r>
            <a:r>
              <a:rPr lang="de-DE" dirty="0" err="1">
                <a:latin typeface="Symbol" panose="05050102010706020507" pitchFamily="18" charset="2"/>
              </a:rPr>
              <a:t>Dl</a:t>
            </a:r>
            <a:r>
              <a:rPr lang="de-DE" baseline="-25000" dirty="0" err="1">
                <a:latin typeface="+mj-lt"/>
              </a:rPr>
              <a:t>W</a:t>
            </a:r>
            <a:r>
              <a:rPr lang="de-DE" dirty="0">
                <a:latin typeface="Symbol" panose="05050102010706020507" pitchFamily="18" charset="2"/>
              </a:rPr>
              <a:t>/l</a:t>
            </a:r>
            <a:r>
              <a:rPr lang="de-DE" baseline="-25000" dirty="0">
                <a:latin typeface="Symbol" panose="05050102010706020507" pitchFamily="18" charset="2"/>
              </a:rPr>
              <a:t>0 </a:t>
            </a:r>
            <a:r>
              <a:rPr lang="de-DE" dirty="0">
                <a:latin typeface="Symbol" panose="05050102010706020507" pitchFamily="18" charset="2"/>
              </a:rPr>
              <a:t>=</a:t>
            </a:r>
            <a:r>
              <a:rPr lang="de-DE" baseline="-25000" dirty="0">
                <a:latin typeface="Symbol" panose="05050102010706020507" pitchFamily="18" charset="2"/>
              </a:rPr>
              <a:t> </a:t>
            </a:r>
            <a:r>
              <a:rPr lang="de-DE" dirty="0">
                <a:latin typeface="Symbol" panose="05050102010706020507" pitchFamily="18" charset="2"/>
              </a:rPr>
              <a:t>10</a:t>
            </a:r>
            <a:r>
              <a:rPr lang="de-DE" baseline="30000" dirty="0">
                <a:latin typeface="Symbol" panose="05050102010706020507" pitchFamily="18" charset="2"/>
              </a:rPr>
              <a:t>-5</a:t>
            </a:r>
            <a:endParaRPr lang="de-DE" baseline="30000" dirty="0">
              <a:latin typeface="+mj-lt"/>
            </a:endParaRPr>
          </a:p>
          <a:p>
            <a:pPr>
              <a:lnSpc>
                <a:spcPct val="95000"/>
              </a:lnSpc>
            </a:pPr>
            <a:endParaRPr lang="de-DE" dirty="0">
              <a:latin typeface="+mj-lt"/>
            </a:endParaRPr>
          </a:p>
          <a:p>
            <a:pPr>
              <a:lnSpc>
                <a:spcPct val="95000"/>
              </a:lnSpc>
            </a:pPr>
            <a:r>
              <a:rPr lang="de-DE" dirty="0">
                <a:latin typeface="Symbol" panose="05050102010706020507" pitchFamily="18" charset="2"/>
              </a:rPr>
              <a:t>                          </a:t>
            </a:r>
            <a:r>
              <a:rPr lang="de-DE" dirty="0" err="1">
                <a:latin typeface="Symbol" panose="05050102010706020507" pitchFamily="18" charset="2"/>
              </a:rPr>
              <a:t>Dl</a:t>
            </a:r>
            <a:r>
              <a:rPr lang="de-DE" baseline="-25000" dirty="0" err="1">
                <a:latin typeface="+mj-lt"/>
              </a:rPr>
              <a:t>FWHM</a:t>
            </a:r>
            <a:r>
              <a:rPr lang="de-DE" dirty="0">
                <a:latin typeface="Symbol" panose="05050102010706020507" pitchFamily="18" charset="2"/>
              </a:rPr>
              <a:t>/l</a:t>
            </a:r>
            <a:r>
              <a:rPr lang="de-DE" baseline="-25000" dirty="0">
                <a:latin typeface="Symbol" panose="05050102010706020507" pitchFamily="18" charset="2"/>
              </a:rPr>
              <a:t>0 </a:t>
            </a:r>
            <a:r>
              <a:rPr lang="de-DE" dirty="0">
                <a:latin typeface="Symbol" panose="05050102010706020507" pitchFamily="18" charset="2"/>
              </a:rPr>
              <a:t>=</a:t>
            </a:r>
            <a:r>
              <a:rPr lang="de-DE" baseline="-25000" dirty="0">
                <a:latin typeface="Symbol" panose="05050102010706020507" pitchFamily="18" charset="2"/>
              </a:rPr>
              <a:t> </a:t>
            </a:r>
            <a:r>
              <a:rPr lang="de-DE" dirty="0">
                <a:latin typeface="Symbol" panose="05050102010706020507" pitchFamily="18" charset="2"/>
              </a:rPr>
              <a:t>7*10</a:t>
            </a:r>
            <a:r>
              <a:rPr lang="de-DE" baseline="30000" dirty="0">
                <a:latin typeface="Symbol" panose="05050102010706020507" pitchFamily="18" charset="2"/>
              </a:rPr>
              <a:t>-6</a:t>
            </a:r>
            <a:endParaRPr lang="de-DE" dirty="0">
              <a:latin typeface="+mj-lt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C41EB4A-A48D-49E7-B1EF-BDE07B11F1EE}"/>
              </a:ext>
            </a:extLst>
          </p:cNvPr>
          <p:cNvCxnSpPr/>
          <p:nvPr/>
        </p:nvCxnSpPr>
        <p:spPr>
          <a:xfrm>
            <a:off x="7896200" y="1056043"/>
            <a:ext cx="0" cy="43924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91823E8-3325-41FE-A2FF-7D5DDA4EE1E1}"/>
              </a:ext>
            </a:extLst>
          </p:cNvPr>
          <p:cNvCxnSpPr/>
          <p:nvPr/>
        </p:nvCxnSpPr>
        <p:spPr>
          <a:xfrm>
            <a:off x="2495600" y="1844824"/>
            <a:ext cx="7920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32039F5-D75D-4191-9C63-5B2A1156CC81}"/>
              </a:ext>
            </a:extLst>
          </p:cNvPr>
          <p:cNvSpPr txBox="1"/>
          <p:nvPr/>
        </p:nvSpPr>
        <p:spPr>
          <a:xfrm>
            <a:off x="1871591" y="951366"/>
            <a:ext cx="35618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BEEA544-2F83-46FE-8A60-CDCFE575FA94}"/>
              </a:ext>
            </a:extLst>
          </p:cNvPr>
          <p:cNvSpPr txBox="1"/>
          <p:nvPr/>
        </p:nvSpPr>
        <p:spPr>
          <a:xfrm>
            <a:off x="2050089" y="1518645"/>
            <a:ext cx="35618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b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75E3769-8630-4FE4-8093-8DE28E2776D0}"/>
              </a:ext>
            </a:extLst>
          </p:cNvPr>
          <p:cNvCxnSpPr/>
          <p:nvPr/>
        </p:nvCxnSpPr>
        <p:spPr>
          <a:xfrm>
            <a:off x="2660305" y="1128553"/>
            <a:ext cx="291406" cy="61169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DA272C9A-BC4A-4359-A543-086E34676D97}"/>
              </a:ext>
            </a:extLst>
          </p:cNvPr>
          <p:cNvSpPr/>
          <p:nvPr/>
        </p:nvSpPr>
        <p:spPr>
          <a:xfrm>
            <a:off x="3080084" y="1411705"/>
            <a:ext cx="673769" cy="25433"/>
          </a:xfrm>
          <a:custGeom>
            <a:avLst/>
            <a:gdLst>
              <a:gd name="connsiteX0" fmla="*/ 0 w 673769"/>
              <a:gd name="connsiteY0" fmla="*/ 8021 h 25433"/>
              <a:gd name="connsiteX1" fmla="*/ 40105 w 673769"/>
              <a:gd name="connsiteY1" fmla="*/ 0 h 25433"/>
              <a:gd name="connsiteX2" fmla="*/ 433137 w 673769"/>
              <a:gd name="connsiteY2" fmla="*/ 24063 h 25433"/>
              <a:gd name="connsiteX3" fmla="*/ 673769 w 673769"/>
              <a:gd name="connsiteY3" fmla="*/ 24063 h 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769" h="25433">
                <a:moveTo>
                  <a:pt x="0" y="8021"/>
                </a:moveTo>
                <a:cubicBezTo>
                  <a:pt x="13368" y="5347"/>
                  <a:pt x="26472" y="0"/>
                  <a:pt x="40105" y="0"/>
                </a:cubicBezTo>
                <a:cubicBezTo>
                  <a:pt x="464612" y="0"/>
                  <a:pt x="62977" y="9826"/>
                  <a:pt x="433137" y="24063"/>
                </a:cubicBezTo>
                <a:cubicBezTo>
                  <a:pt x="513288" y="27146"/>
                  <a:pt x="593558" y="24063"/>
                  <a:pt x="673769" y="2406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D9D9574F-24C7-4498-9A40-B21E3528E1BE}"/>
              </a:ext>
            </a:extLst>
          </p:cNvPr>
          <p:cNvSpPr/>
          <p:nvPr/>
        </p:nvSpPr>
        <p:spPr>
          <a:xfrm rot="16200000">
            <a:off x="3434248" y="1115135"/>
            <a:ext cx="394157" cy="61168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2E80CC4-8657-4558-9401-CF60B0A68934}"/>
              </a:ext>
            </a:extLst>
          </p:cNvPr>
          <p:cNvSpPr txBox="1"/>
          <p:nvPr/>
        </p:nvSpPr>
        <p:spPr>
          <a:xfrm>
            <a:off x="4328254" y="1160295"/>
            <a:ext cx="198163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err="1"/>
              <a:t>spectrometer</a:t>
            </a:r>
            <a:endParaRPr lang="de-DE" sz="24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60D386B-325A-4C93-B388-E2C72C0671F4}"/>
              </a:ext>
            </a:extLst>
          </p:cNvPr>
          <p:cNvSpPr txBox="1"/>
          <p:nvPr/>
        </p:nvSpPr>
        <p:spPr>
          <a:xfrm>
            <a:off x="3205739" y="954903"/>
            <a:ext cx="82105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err="1"/>
              <a:t>photons</a:t>
            </a:r>
            <a:endParaRPr lang="de-DE" sz="14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711A17E-D315-43EE-AE22-6097E38E710B}"/>
              </a:ext>
            </a:extLst>
          </p:cNvPr>
          <p:cNvSpPr txBox="1"/>
          <p:nvPr/>
        </p:nvSpPr>
        <p:spPr>
          <a:xfrm>
            <a:off x="8433441" y="5120200"/>
            <a:ext cx="3129383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 </a:t>
            </a:r>
            <a:r>
              <a:rPr lang="de-DE" sz="2400" dirty="0" err="1"/>
              <a:t>Measurements</a:t>
            </a:r>
            <a:r>
              <a:rPr lang="de-DE" sz="2400" dirty="0"/>
              <a:t> </a:t>
            </a:r>
          </a:p>
          <a:p>
            <a:pPr algn="l">
              <a:lnSpc>
                <a:spcPct val="95000"/>
              </a:lnSpc>
            </a:pP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energy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</p:txBody>
      </p:sp>
      <p:sp>
        <p:nvSpPr>
          <p:cNvPr id="47" name="Pfeil: nach rechts 46">
            <a:extLst>
              <a:ext uri="{FF2B5EF4-FFF2-40B4-BE49-F238E27FC236}">
                <a16:creationId xmlns:a16="http://schemas.microsoft.com/office/drawing/2014/main" id="{FEF708BE-9A20-43C3-BE4D-5EB03D6BC0EC}"/>
              </a:ext>
            </a:extLst>
          </p:cNvPr>
          <p:cNvSpPr/>
          <p:nvPr/>
        </p:nvSpPr>
        <p:spPr>
          <a:xfrm>
            <a:off x="8060557" y="5192224"/>
            <a:ext cx="419417" cy="34607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B8E0225-4701-42E3-8E1C-CF93BC34616A}"/>
              </a:ext>
            </a:extLst>
          </p:cNvPr>
          <p:cNvCxnSpPr/>
          <p:nvPr/>
        </p:nvCxnSpPr>
        <p:spPr>
          <a:xfrm>
            <a:off x="2279576" y="1056043"/>
            <a:ext cx="76145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B69CE0F5-9C9D-471E-8C41-121DE6D7615B}"/>
              </a:ext>
            </a:extLst>
          </p:cNvPr>
          <p:cNvSpPr txBox="1"/>
          <p:nvPr/>
        </p:nvSpPr>
        <p:spPr>
          <a:xfrm>
            <a:off x="335360" y="188640"/>
            <a:ext cx="269626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8DC14D7-E176-46AD-8A19-161E97A5A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980728"/>
            <a:ext cx="6857077" cy="511186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EA0E06-1B3E-489A-8FDC-B05F87152AAC}"/>
              </a:ext>
            </a:extLst>
          </p:cNvPr>
          <p:cNvSpPr txBox="1"/>
          <p:nvPr/>
        </p:nvSpPr>
        <p:spPr>
          <a:xfrm>
            <a:off x="335360" y="71685"/>
            <a:ext cx="9930924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3200" dirty="0" err="1"/>
              <a:t>Calibration</a:t>
            </a:r>
            <a:r>
              <a:rPr lang="de-DE" sz="3200" dirty="0"/>
              <a:t>/</a:t>
            </a:r>
            <a:r>
              <a:rPr lang="de-DE" sz="3200" dirty="0" err="1"/>
              <a:t>Measurements</a:t>
            </a:r>
            <a:r>
              <a:rPr lang="de-DE" sz="3200" dirty="0"/>
              <a:t>/Modelling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W </a:t>
            </a:r>
            <a:r>
              <a:rPr lang="de-DE" sz="3200" dirty="0" err="1"/>
              <a:t>spectra</a:t>
            </a:r>
            <a:endParaRPr lang="de-DE" sz="32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8A7EB8-97A7-4825-8B38-475958EFA0EB}"/>
              </a:ext>
            </a:extLst>
          </p:cNvPr>
          <p:cNvSpPr txBox="1"/>
          <p:nvPr/>
        </p:nvSpPr>
        <p:spPr>
          <a:xfrm>
            <a:off x="363016" y="6092592"/>
            <a:ext cx="308129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Sackers M et al, Phys. Plasma (</a:t>
            </a:r>
            <a:r>
              <a:rPr lang="de-DE" sz="1200" dirty="0" err="1"/>
              <a:t>submitted</a:t>
            </a:r>
            <a:r>
              <a:rPr lang="de-DE" sz="1200" dirty="0"/>
              <a:t>)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5F83A8E-AD27-441B-B364-42287874AE10}"/>
              </a:ext>
            </a:extLst>
          </p:cNvPr>
          <p:cNvCxnSpPr/>
          <p:nvPr/>
        </p:nvCxnSpPr>
        <p:spPr>
          <a:xfrm>
            <a:off x="6672064" y="980728"/>
            <a:ext cx="72008" cy="568863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533BF6F-3949-4914-AD06-727627796E50}"/>
              </a:ext>
            </a:extLst>
          </p:cNvPr>
          <p:cNvSpPr txBox="1"/>
          <p:nvPr/>
        </p:nvSpPr>
        <p:spPr>
          <a:xfrm>
            <a:off x="2834847" y="1124744"/>
            <a:ext cx="60946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00" dirty="0"/>
              <a:t>498 </a:t>
            </a:r>
            <a:r>
              <a:rPr lang="de-DE" sz="1000" dirty="0" err="1"/>
              <a:t>nm</a:t>
            </a:r>
            <a:endParaRPr lang="de-DE" sz="10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FF5F2EB-BFD9-457D-9233-4C9E25BC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1115917"/>
            <a:ext cx="3456384" cy="20306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3493DE2-AA5C-43BA-9744-5B4835B72A9E}"/>
              </a:ext>
            </a:extLst>
          </p:cNvPr>
          <p:cNvSpPr txBox="1"/>
          <p:nvPr/>
        </p:nvSpPr>
        <p:spPr>
          <a:xfrm>
            <a:off x="7104112" y="3136181"/>
            <a:ext cx="3691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M. Sackers et al, Phys. Scripta (2023) </a:t>
            </a:r>
            <a:r>
              <a:rPr lang="de-DE" sz="1400" b="1" dirty="0"/>
              <a:t>98</a:t>
            </a:r>
            <a:r>
              <a:rPr lang="de-DE" sz="1400" dirty="0"/>
              <a:t> 115603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23E30E1-EE27-4888-B85A-F095EF676281}"/>
              </a:ext>
            </a:extLst>
          </p:cNvPr>
          <p:cNvSpPr txBox="1"/>
          <p:nvPr/>
        </p:nvSpPr>
        <p:spPr>
          <a:xfrm>
            <a:off x="6847968" y="3443958"/>
            <a:ext cx="5224696" cy="252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Effect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finite –</a:t>
            </a:r>
            <a:r>
              <a:rPr lang="de-DE" dirty="0" err="1"/>
              <a:t>size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de-DE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Zeeman </a:t>
            </a:r>
            <a:r>
              <a:rPr lang="de-DE" dirty="0" err="1"/>
              <a:t>Effect</a:t>
            </a:r>
            <a:endParaRPr lang="de-DE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Instrumental </a:t>
            </a:r>
            <a:r>
              <a:rPr lang="de-DE" dirty="0" err="1"/>
              <a:t>Broadening</a:t>
            </a:r>
            <a:endParaRPr lang="de-DE" dirty="0"/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1"/>
                </a:solidFill>
              </a:rPr>
              <a:t>Hyperfine </a:t>
            </a:r>
            <a:r>
              <a:rPr lang="de-DE" dirty="0" err="1">
                <a:solidFill>
                  <a:schemeClr val="accent1"/>
                </a:solidFill>
              </a:rPr>
              <a:t>structure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splitting</a:t>
            </a:r>
            <a:endParaRPr lang="de-DE" dirty="0">
              <a:solidFill>
                <a:schemeClr val="accent1"/>
              </a:solidFill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Finite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excited</a:t>
            </a:r>
            <a:r>
              <a:rPr lang="de-DE" dirty="0"/>
              <a:t> </a:t>
            </a:r>
            <a:r>
              <a:rPr lang="de-DE" dirty="0" err="1"/>
              <a:t>levels</a:t>
            </a: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0000"/>
                </a:solidFill>
              </a:rPr>
              <a:t>Energy and angular </a:t>
            </a:r>
            <a:r>
              <a:rPr lang="de-DE" sz="2400" dirty="0" err="1">
                <a:solidFill>
                  <a:srgbClr val="FF0000"/>
                </a:solidFill>
              </a:rPr>
              <a:t>distribution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79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7A935-3282-4133-B2BF-B8BA141E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10771"/>
            <a:ext cx="10058400" cy="457200"/>
          </a:xfrm>
        </p:spPr>
        <p:txBody>
          <a:bodyPr/>
          <a:lstStyle/>
          <a:p>
            <a:r>
              <a:rPr lang="de-DE" dirty="0"/>
              <a:t>Different W ORIENTATION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08CA04-8817-482C-AB09-4E33737B1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75533"/>
            <a:ext cx="7963214" cy="4117343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12A193FA-0109-42AC-9BB1-D2C0F15B726B}"/>
              </a:ext>
            </a:extLst>
          </p:cNvPr>
          <p:cNvCxnSpPr/>
          <p:nvPr/>
        </p:nvCxnSpPr>
        <p:spPr>
          <a:xfrm>
            <a:off x="7752184" y="980728"/>
            <a:ext cx="0" cy="547260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B7A14833-4F6A-4246-B6AC-3A9DBAD4E8E1}"/>
              </a:ext>
            </a:extLst>
          </p:cNvPr>
          <p:cNvSpPr txBox="1"/>
          <p:nvPr/>
        </p:nvSpPr>
        <p:spPr>
          <a:xfrm>
            <a:off x="7824192" y="1275533"/>
            <a:ext cx="4122400" cy="465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Different </a:t>
            </a:r>
            <a:r>
              <a:rPr lang="de-DE" sz="2400" dirty="0" err="1"/>
              <a:t>line</a:t>
            </a:r>
            <a:r>
              <a:rPr lang="de-DE" sz="2400" dirty="0"/>
              <a:t> </a:t>
            </a:r>
            <a:r>
              <a:rPr lang="de-DE" sz="2400" dirty="0" err="1"/>
              <a:t>shapes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endParaRPr lang="de-DE" sz="2400" dirty="0"/>
          </a:p>
          <a:p>
            <a:pPr algn="just">
              <a:lnSpc>
                <a:spcPct val="95000"/>
              </a:lnSpc>
            </a:pPr>
            <a:r>
              <a:rPr lang="de-DE" sz="2400" dirty="0"/>
              <a:t> different </a:t>
            </a:r>
            <a:r>
              <a:rPr lang="de-DE" sz="2400" dirty="0" err="1"/>
              <a:t>orientation</a:t>
            </a:r>
            <a:r>
              <a:rPr lang="de-DE" sz="2400" dirty="0"/>
              <a:t> [1]</a:t>
            </a:r>
          </a:p>
          <a:p>
            <a:pPr algn="just">
              <a:lnSpc>
                <a:spcPct val="95000"/>
              </a:lnSpc>
            </a:pPr>
            <a:endParaRPr lang="de-DE" sz="2400" dirty="0"/>
          </a:p>
          <a:p>
            <a:pPr marL="342900" indent="-34290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/>
              <a:t>Comparison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</a:p>
          <a:p>
            <a:pPr algn="just">
              <a:lnSpc>
                <a:spcPct val="95000"/>
              </a:lnSpc>
            </a:pPr>
            <a:r>
              <a:rPr lang="de-DE" sz="2400" dirty="0"/>
              <a:t> PARCAS MD </a:t>
            </a:r>
            <a:r>
              <a:rPr lang="de-DE" sz="2400" dirty="0" err="1"/>
              <a:t>simulations</a:t>
            </a:r>
            <a:r>
              <a:rPr lang="de-DE" sz="2400" dirty="0"/>
              <a:t> [2]</a:t>
            </a:r>
          </a:p>
          <a:p>
            <a:pPr algn="just">
              <a:lnSpc>
                <a:spcPct val="95000"/>
              </a:lnSpc>
            </a:pPr>
            <a:endParaRPr lang="de-DE" sz="2400" dirty="0"/>
          </a:p>
          <a:p>
            <a:pPr marL="342900" indent="-342900" algn="just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Information on </a:t>
            </a:r>
            <a:r>
              <a:rPr lang="de-DE" sz="2400" dirty="0" err="1"/>
              <a:t>energy</a:t>
            </a:r>
            <a:r>
              <a:rPr lang="de-DE" sz="2400" dirty="0"/>
              <a:t> </a:t>
            </a:r>
          </a:p>
          <a:p>
            <a:pPr algn="just">
              <a:lnSpc>
                <a:spcPct val="95000"/>
              </a:lnSpc>
            </a:pPr>
            <a:r>
              <a:rPr lang="de-DE" sz="2400" dirty="0"/>
              <a:t>and angular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W </a:t>
            </a:r>
            <a:r>
              <a:rPr lang="de-DE" sz="2400" dirty="0" err="1"/>
              <a:t>atoms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ion</a:t>
            </a:r>
            <a:r>
              <a:rPr lang="de-DE" sz="2400" dirty="0"/>
              <a:t> </a:t>
            </a:r>
            <a:r>
              <a:rPr lang="de-DE" sz="2400" dirty="0" err="1"/>
              <a:t>energy</a:t>
            </a:r>
            <a:r>
              <a:rPr lang="de-DE" sz="2400" dirty="0"/>
              <a:t> </a:t>
            </a:r>
            <a:r>
              <a:rPr lang="de-DE" sz="2400" dirty="0" err="1"/>
              <a:t>close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threshold</a:t>
            </a:r>
            <a:endParaRPr lang="de-DE" sz="2400" dirty="0"/>
          </a:p>
          <a:p>
            <a:pPr algn="l">
              <a:lnSpc>
                <a:spcPct val="95000"/>
              </a:lnSpc>
            </a:pP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2060"/>
                </a:solidFill>
              </a:rPr>
              <a:t>Control </a:t>
            </a:r>
            <a:r>
              <a:rPr lang="de-DE" sz="2400" dirty="0" err="1">
                <a:solidFill>
                  <a:srgbClr val="002060"/>
                </a:solidFill>
              </a:rPr>
              <a:t>of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surface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roughness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is</a:t>
            </a:r>
            <a:r>
              <a:rPr lang="de-DE" sz="2400" dirty="0">
                <a:solidFill>
                  <a:srgbClr val="002060"/>
                </a:solidFill>
              </a:rPr>
              <a:t> </a:t>
            </a:r>
            <a:r>
              <a:rPr lang="de-DE" sz="2400" dirty="0" err="1">
                <a:solidFill>
                  <a:srgbClr val="002060"/>
                </a:solidFill>
              </a:rPr>
              <a:t>required</a:t>
            </a:r>
            <a:endParaRPr lang="de-DE" sz="2400" dirty="0">
              <a:solidFill>
                <a:srgbClr val="00206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6100BE6-1C63-4A75-92F1-4E69D7D8DA1A}"/>
              </a:ext>
            </a:extLst>
          </p:cNvPr>
          <p:cNvSpPr txBox="1"/>
          <p:nvPr/>
        </p:nvSpPr>
        <p:spPr>
          <a:xfrm>
            <a:off x="191344" y="5834490"/>
            <a:ext cx="402546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[1] Sackers M et al, Phys. Plasma (</a:t>
            </a:r>
            <a:r>
              <a:rPr lang="de-DE" sz="1200" dirty="0" err="1"/>
              <a:t>submitted</a:t>
            </a:r>
            <a:r>
              <a:rPr lang="de-DE" sz="1200" dirty="0"/>
              <a:t>)</a:t>
            </a:r>
          </a:p>
          <a:p>
            <a:pPr algn="l">
              <a:lnSpc>
                <a:spcPct val="95000"/>
              </a:lnSpc>
            </a:pPr>
            <a:r>
              <a:rPr lang="de-DE" sz="1200" dirty="0"/>
              <a:t>[2] </a:t>
            </a:r>
            <a:r>
              <a:rPr lang="de-DE" sz="1200" dirty="0" err="1"/>
              <a:t>Nordlund</a:t>
            </a:r>
            <a:r>
              <a:rPr lang="de-DE" sz="1200" dirty="0"/>
              <a:t> K, </a:t>
            </a:r>
            <a:r>
              <a:rPr lang="de-DE" sz="1200" dirty="0" err="1"/>
              <a:t>Comput</a:t>
            </a:r>
            <a:r>
              <a:rPr lang="de-DE" sz="1200" dirty="0"/>
              <a:t>. Mat. Science 3, 448-456 (1995)</a:t>
            </a:r>
          </a:p>
        </p:txBody>
      </p:sp>
    </p:spTree>
    <p:extLst>
      <p:ext uri="{BB962C8B-B14F-4D97-AF65-F5344CB8AC3E}">
        <p14:creationId xmlns:p14="http://schemas.microsoft.com/office/powerpoint/2010/main" val="1295118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7CDBCBB5-8CEA-4F21-8A41-0719E05EF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836712"/>
            <a:ext cx="3939881" cy="487722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C1EC4C7-5E2C-4276-AC6B-818A8D951EA0}"/>
              </a:ext>
            </a:extLst>
          </p:cNvPr>
          <p:cNvSpPr txBox="1"/>
          <p:nvPr/>
        </p:nvSpPr>
        <p:spPr>
          <a:xfrm>
            <a:off x="0" y="3157758"/>
            <a:ext cx="2629246" cy="4431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W </a:t>
            </a:r>
            <a:r>
              <a:rPr lang="de-DE" sz="2400" dirty="0" err="1"/>
              <a:t>target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fuzz</a:t>
            </a:r>
            <a:endParaRPr lang="de-DE" sz="24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4DFB195-B519-4ABF-8495-875DB005DE53}"/>
              </a:ext>
            </a:extLst>
          </p:cNvPr>
          <p:cNvSpPr txBox="1"/>
          <p:nvPr/>
        </p:nvSpPr>
        <p:spPr>
          <a:xfrm>
            <a:off x="-238" y="703163"/>
            <a:ext cx="1346844" cy="4431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W </a:t>
            </a:r>
            <a:r>
              <a:rPr lang="de-DE" sz="2400" dirty="0" err="1"/>
              <a:t>target</a:t>
            </a:r>
            <a:endParaRPr lang="de-DE" sz="24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EE2383F-F0AA-41F6-853E-BCB2255CF9D8}"/>
              </a:ext>
            </a:extLst>
          </p:cNvPr>
          <p:cNvSpPr txBox="1"/>
          <p:nvPr/>
        </p:nvSpPr>
        <p:spPr>
          <a:xfrm>
            <a:off x="4652370" y="1909476"/>
            <a:ext cx="7510389" cy="14957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/>
              <a:t>Intensity</a:t>
            </a:r>
            <a:r>
              <a:rPr lang="de-DE" sz="2400" dirty="0"/>
              <a:t> and </a:t>
            </a:r>
            <a:r>
              <a:rPr lang="de-DE" sz="2400" dirty="0" err="1"/>
              <a:t>line</a:t>
            </a:r>
            <a:r>
              <a:rPr lang="de-DE" sz="2400" dirty="0"/>
              <a:t> </a:t>
            </a:r>
            <a:r>
              <a:rPr lang="de-DE" sz="2400" dirty="0" err="1"/>
              <a:t>shape</a:t>
            </a:r>
            <a:r>
              <a:rPr lang="de-DE" sz="2400" dirty="0"/>
              <a:t> </a:t>
            </a:r>
            <a:r>
              <a:rPr lang="de-DE" sz="2400" dirty="0" err="1"/>
              <a:t>stays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W </a:t>
            </a:r>
            <a:r>
              <a:rPr lang="de-DE" sz="2400" dirty="0" err="1"/>
              <a:t>target</a:t>
            </a: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 err="1"/>
              <a:t>Intensity</a:t>
            </a:r>
            <a:r>
              <a:rPr lang="de-DE" sz="2400" dirty="0"/>
              <a:t> and </a:t>
            </a:r>
            <a:r>
              <a:rPr lang="de-DE" sz="2400" dirty="0" err="1"/>
              <a:t>reflectivity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W </a:t>
            </a:r>
            <a:r>
              <a:rPr lang="de-DE" sz="2400" dirty="0" err="1"/>
              <a:t>fuzz</a:t>
            </a:r>
            <a:r>
              <a:rPr lang="de-DE" sz="2400" dirty="0"/>
              <a:t> </a:t>
            </a:r>
            <a:r>
              <a:rPr lang="de-DE" sz="2400" dirty="0" err="1"/>
              <a:t>target</a:t>
            </a:r>
            <a:r>
              <a:rPr lang="de-DE" sz="2400" dirty="0"/>
              <a:t> </a:t>
            </a:r>
          </a:p>
          <a:p>
            <a:pPr algn="l">
              <a:lnSpc>
                <a:spcPct val="95000"/>
              </a:lnSpc>
            </a:pPr>
            <a:r>
              <a:rPr lang="de-DE" sz="2400" dirty="0"/>
              <a:t>   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15-20 min (</a:t>
            </a:r>
            <a:r>
              <a:rPr lang="de-DE" sz="2400" dirty="0" err="1"/>
              <a:t>removal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fuzz</a:t>
            </a:r>
            <a:r>
              <a:rPr lang="de-DE" sz="2400" dirty="0"/>
              <a:t>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E0446B-6990-4B60-A724-E1DEC141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23994"/>
            <a:ext cx="10058400" cy="457200"/>
          </a:xfrm>
        </p:spPr>
        <p:txBody>
          <a:bodyPr/>
          <a:lstStyle/>
          <a:p>
            <a:r>
              <a:rPr lang="de-DE" sz="2400" dirty="0" err="1"/>
              <a:t>Application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HRR </a:t>
            </a:r>
            <a:r>
              <a:rPr lang="de-DE" sz="2400" dirty="0" err="1"/>
              <a:t>Spectroscopy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Layers</a:t>
            </a:r>
            <a:endParaRPr lang="de-DE" sz="2400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756ED36-07C9-4C24-9516-51E77CBF01D0}"/>
              </a:ext>
            </a:extLst>
          </p:cNvPr>
          <p:cNvCxnSpPr>
            <a:cxnSpLocks/>
          </p:cNvCxnSpPr>
          <p:nvPr/>
        </p:nvCxnSpPr>
        <p:spPr>
          <a:xfrm>
            <a:off x="623392" y="4412193"/>
            <a:ext cx="3384376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1870C1D0-59C5-42E8-98BE-5015B8BC5C68}"/>
              </a:ext>
            </a:extLst>
          </p:cNvPr>
          <p:cNvSpPr/>
          <p:nvPr/>
        </p:nvSpPr>
        <p:spPr>
          <a:xfrm>
            <a:off x="4511824" y="4725144"/>
            <a:ext cx="1008112" cy="457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85234C89-2AA5-4817-BAF6-77D5CDC07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356" y="3721161"/>
            <a:ext cx="3573899" cy="268042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8526773-EED9-4710-85A9-44ACFB1CE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972" y="5787411"/>
            <a:ext cx="1984607" cy="93643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A659CF4-5EC0-4CFA-8C5B-EBAC70C505FB}"/>
              </a:ext>
            </a:extLst>
          </p:cNvPr>
          <p:cNvSpPr txBox="1"/>
          <p:nvPr/>
        </p:nvSpPr>
        <p:spPr>
          <a:xfrm>
            <a:off x="9395255" y="4236572"/>
            <a:ext cx="255964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400" dirty="0"/>
              <a:t> Monitoring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processes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surface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02052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C4221-5A67-4773-8131-C0E869E3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7483"/>
            <a:ext cx="10058400" cy="457200"/>
          </a:xfrm>
        </p:spPr>
        <p:txBody>
          <a:bodyPr/>
          <a:lstStyle/>
          <a:p>
            <a:r>
              <a:rPr lang="de-DE" sz="2400" dirty="0" err="1"/>
              <a:t>Spectroscopy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B I @ 250 </a:t>
            </a:r>
            <a:r>
              <a:rPr lang="de-DE" sz="2400" cap="none" dirty="0" err="1"/>
              <a:t>nm</a:t>
            </a:r>
            <a:r>
              <a:rPr lang="de-DE" sz="2400" cap="none" dirty="0"/>
              <a:t> </a:t>
            </a:r>
            <a:r>
              <a:rPr lang="de-DE" sz="2400" dirty="0"/>
              <a:t>on W at PSI-2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1581E8-F018-42D8-8AAA-6EB0EF47E0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4" t="36317" r="25033" b="14009"/>
          <a:stretch/>
        </p:blipFill>
        <p:spPr>
          <a:xfrm rot="10800000">
            <a:off x="5566383" y="1003398"/>
            <a:ext cx="1646733" cy="13332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FD0164E-A2DB-4A0E-96B7-CA50D06F9051}"/>
              </a:ext>
            </a:extLst>
          </p:cNvPr>
          <p:cNvSpPr txBox="1"/>
          <p:nvPr/>
        </p:nvSpPr>
        <p:spPr>
          <a:xfrm>
            <a:off x="5435747" y="2411553"/>
            <a:ext cx="1948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W-target /100 </a:t>
            </a:r>
            <a:r>
              <a:rPr lang="de-DE" sz="1400" dirty="0" err="1"/>
              <a:t>nm</a:t>
            </a:r>
            <a:r>
              <a:rPr lang="de-DE" sz="1400" dirty="0"/>
              <a:t> B </a:t>
            </a:r>
            <a:r>
              <a:rPr lang="de-DE" sz="1400" dirty="0" err="1"/>
              <a:t>layer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Mo </a:t>
            </a:r>
            <a:r>
              <a:rPr lang="de-DE" sz="1400" dirty="0" err="1"/>
              <a:t>mask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 </a:t>
            </a:r>
            <a:r>
              <a:rPr lang="de-DE" sz="1400" dirty="0" err="1"/>
              <a:t>dummy</a:t>
            </a:r>
            <a:endParaRPr lang="de-DE" sz="1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2D0E49-3229-4A0F-8828-CAD538EC6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41" y="3703027"/>
            <a:ext cx="4361700" cy="272606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A64D925-3135-44CB-9E05-DB1B6D353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794061"/>
            <a:ext cx="3793081" cy="206043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6554441-B794-4F84-8F72-EAFF293C76F8}"/>
              </a:ext>
            </a:extLst>
          </p:cNvPr>
          <p:cNvSpPr txBox="1"/>
          <p:nvPr/>
        </p:nvSpPr>
        <p:spPr>
          <a:xfrm>
            <a:off x="623392" y="3069202"/>
            <a:ext cx="446263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err="1"/>
              <a:t>To</a:t>
            </a:r>
            <a:r>
              <a:rPr lang="de-DE" sz="2400" dirty="0"/>
              <a:t> PSI-2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line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sight</a:t>
            </a:r>
            <a:r>
              <a:rPr lang="de-DE" sz="2400" dirty="0"/>
              <a:t> (#4)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F6E5520-3C36-45AD-A063-1EF17533A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941332"/>
            <a:ext cx="2256668" cy="169250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28BC35D-C04C-4953-BAB3-6A8471FF3633}"/>
              </a:ext>
            </a:extLst>
          </p:cNvPr>
          <p:cNvSpPr txBox="1"/>
          <p:nvPr/>
        </p:nvSpPr>
        <p:spPr>
          <a:xfrm>
            <a:off x="47328" y="5805264"/>
            <a:ext cx="261802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(Backillumination)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2D12DC2-FC51-4717-8183-7B16D3834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3941332"/>
            <a:ext cx="2340261" cy="1755196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0361B12-B422-485F-9CDF-A8DA9E2C55D9}"/>
              </a:ext>
            </a:extLst>
          </p:cNvPr>
          <p:cNvSpPr txBox="1"/>
          <p:nvPr/>
        </p:nvSpPr>
        <p:spPr>
          <a:xfrm>
            <a:off x="2999656" y="5805264"/>
            <a:ext cx="256672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(</a:t>
            </a:r>
            <a:r>
              <a:rPr lang="de-DE" sz="2400" dirty="0" err="1"/>
              <a:t>Calibration</a:t>
            </a:r>
            <a:r>
              <a:rPr lang="de-DE" sz="2400" dirty="0"/>
              <a:t> HCL)</a:t>
            </a: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EBDCCB23-D3C0-4BEA-B1A2-23FB4791FF8D}"/>
              </a:ext>
            </a:extLst>
          </p:cNvPr>
          <p:cNvSpPr/>
          <p:nvPr/>
        </p:nvSpPr>
        <p:spPr>
          <a:xfrm>
            <a:off x="2520385" y="4601021"/>
            <a:ext cx="479271" cy="2681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7ED0CAA-A4EB-4362-BC79-614CD2A5DC55}"/>
              </a:ext>
            </a:extLst>
          </p:cNvPr>
          <p:cNvCxnSpPr>
            <a:cxnSpLocks/>
          </p:cNvCxnSpPr>
          <p:nvPr/>
        </p:nvCxnSpPr>
        <p:spPr>
          <a:xfrm>
            <a:off x="5566384" y="1268760"/>
            <a:ext cx="16467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>
            <a:extLst>
              <a:ext uri="{FF2B5EF4-FFF2-40B4-BE49-F238E27FC236}">
                <a16:creationId xmlns:a16="http://schemas.microsoft.com/office/drawing/2014/main" id="{66BC22E0-9EC3-4ECE-9443-3610840D3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68" y="682547"/>
            <a:ext cx="4045980" cy="3034485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C9FC99D3-5AA1-4E57-9177-641270F3B552}"/>
              </a:ext>
            </a:extLst>
          </p:cNvPr>
          <p:cNvSpPr txBox="1"/>
          <p:nvPr/>
        </p:nvSpPr>
        <p:spPr>
          <a:xfrm>
            <a:off x="8424785" y="1120012"/>
            <a:ext cx="158088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PSI-2 (D</a:t>
            </a:r>
            <a:r>
              <a:rPr lang="de-DE" sz="2400" baseline="-25000" dirty="0"/>
              <a:t>2</a:t>
            </a:r>
            <a:r>
              <a:rPr lang="de-DE" sz="2400" dirty="0"/>
              <a:t>)</a:t>
            </a:r>
            <a:endParaRPr lang="de-DE" sz="2400" baseline="-25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2E645C7-FBD5-4711-BCD9-5F0A74F0E895}"/>
              </a:ext>
            </a:extLst>
          </p:cNvPr>
          <p:cNvSpPr/>
          <p:nvPr/>
        </p:nvSpPr>
        <p:spPr>
          <a:xfrm>
            <a:off x="6828780" y="3865589"/>
            <a:ext cx="504056" cy="2207747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95F124E0-EC10-4A2F-BFF4-F3DB2CE089BD}"/>
              </a:ext>
            </a:extLst>
          </p:cNvPr>
          <p:cNvSpPr/>
          <p:nvPr/>
        </p:nvSpPr>
        <p:spPr>
          <a:xfrm>
            <a:off x="5726297" y="4569599"/>
            <a:ext cx="479271" cy="26813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9CE3DF9-BEDE-40EB-9556-746AE98C5A4E}"/>
              </a:ext>
            </a:extLst>
          </p:cNvPr>
          <p:cNvSpPr txBox="1"/>
          <p:nvPr/>
        </p:nvSpPr>
        <p:spPr>
          <a:xfrm>
            <a:off x="8376689" y="1484784"/>
            <a:ext cx="108715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err="1">
                <a:latin typeface="Symbol" panose="05050102010706020507" pitchFamily="18" charset="2"/>
              </a:rPr>
              <a:t>D</a:t>
            </a:r>
            <a:r>
              <a:rPr lang="de-DE" sz="2400" dirty="0" err="1">
                <a:latin typeface="+mj-lt"/>
              </a:rPr>
              <a:t>t</a:t>
            </a:r>
            <a:r>
              <a:rPr lang="de-DE" sz="2400" dirty="0">
                <a:latin typeface="Symbol" panose="05050102010706020507" pitchFamily="18" charset="2"/>
              </a:rPr>
              <a:t>=10</a:t>
            </a:r>
            <a:r>
              <a:rPr lang="de-DE" sz="2400" dirty="0">
                <a:latin typeface="+mj-lt"/>
              </a:rPr>
              <a:t>s</a:t>
            </a:r>
            <a:endParaRPr lang="de-DE" sz="24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0DA5EFE-DC10-41B0-92DD-0E029BC4C0A8}"/>
              </a:ext>
            </a:extLst>
          </p:cNvPr>
          <p:cNvSpPr txBox="1"/>
          <p:nvPr/>
        </p:nvSpPr>
        <p:spPr>
          <a:xfrm>
            <a:off x="8465115" y="666629"/>
            <a:ext cx="215475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B I  @ 250 </a:t>
            </a:r>
            <a:r>
              <a:rPr lang="de-DE" sz="2400" dirty="0" err="1"/>
              <a:t>nm</a:t>
            </a:r>
            <a:endParaRPr lang="de-DE" sz="2400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730D15F4-A6D2-4DA3-96EE-28614D3156D6}"/>
              </a:ext>
            </a:extLst>
          </p:cNvPr>
          <p:cNvSpPr txBox="1"/>
          <p:nvPr/>
        </p:nvSpPr>
        <p:spPr>
          <a:xfrm>
            <a:off x="3760063" y="6458884"/>
            <a:ext cx="3572773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/>
              <a:t>(</a:t>
            </a:r>
            <a:r>
              <a:rPr lang="de-DE" sz="1600" dirty="0" err="1"/>
              <a:t>see</a:t>
            </a:r>
            <a:r>
              <a:rPr lang="de-DE" sz="1600" dirty="0"/>
              <a:t> </a:t>
            </a:r>
            <a:r>
              <a:rPr lang="de-DE" sz="1600" dirty="0" err="1"/>
              <a:t>talk</a:t>
            </a:r>
            <a:r>
              <a:rPr lang="de-DE" sz="1600" dirty="0"/>
              <a:t> A. Houben SP B.4 @ 14:35)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1C346C91-8AA3-4C9D-8D31-7878FBB35AF1}"/>
              </a:ext>
            </a:extLst>
          </p:cNvPr>
          <p:cNvSpPr txBox="1"/>
          <p:nvPr/>
        </p:nvSpPr>
        <p:spPr>
          <a:xfrm>
            <a:off x="5005822" y="934747"/>
            <a:ext cx="579005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los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4BEF352-DF48-484C-8209-31CC3CA8F579}"/>
              </a:ext>
            </a:extLst>
          </p:cNvPr>
          <p:cNvSpPr/>
          <p:nvPr/>
        </p:nvSpPr>
        <p:spPr>
          <a:xfrm>
            <a:off x="1063210" y="4337080"/>
            <a:ext cx="297923" cy="26029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3295386719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2018-02-28_ppt_16x9 (1)</Template>
  <TotalTime>0</TotalTime>
  <Words>843</Words>
  <Application>Microsoft Office PowerPoint</Application>
  <PresentationFormat>Breitbild</PresentationFormat>
  <Paragraphs>139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Jülich</vt:lpstr>
      <vt:lpstr>Sp B.1 Exposure of W samples to PSI-2 plasmas   </vt:lpstr>
      <vt:lpstr>Plans for 2024</vt:lpstr>
      <vt:lpstr>Setup of Psi-2</vt:lpstr>
      <vt:lpstr>Spectroscopic studies on W in PSI-2 </vt:lpstr>
      <vt:lpstr>High resolution spectroscopy</vt:lpstr>
      <vt:lpstr>PowerPoint-Präsentation</vt:lpstr>
      <vt:lpstr>Different W ORIENTATION</vt:lpstr>
      <vt:lpstr>Application of HRR Spectroscopy for Layers</vt:lpstr>
      <vt:lpstr>Spectroscopy of B I @ 250 nm on W at PSI-2</vt:lpstr>
      <vt:lpstr>Problem with Erosion rate of W @ Psi-2</vt:lpstr>
      <vt:lpstr>Comparison in EROSIOn Rate</vt:lpstr>
      <vt:lpstr>CONCLUSIon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presentation</dc:title>
  <dc:creator>Stephan Ertmer</dc:creator>
  <cp:lastModifiedBy>Marchuk, Oleksandr</cp:lastModifiedBy>
  <cp:revision>653</cp:revision>
  <dcterms:created xsi:type="dcterms:W3CDTF">2019-02-22T14:12:09Z</dcterms:created>
  <dcterms:modified xsi:type="dcterms:W3CDTF">2024-10-17T10:58:59Z</dcterms:modified>
</cp:coreProperties>
</file>