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303" r:id="rId2"/>
    <p:sldId id="305" r:id="rId3"/>
    <p:sldId id="304" r:id="rId4"/>
    <p:sldId id="306" r:id="rId5"/>
  </p:sldIdLst>
  <p:sldSz cx="12192000" cy="6858000"/>
  <p:notesSz cx="6858000" cy="9144000"/>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896E13-9244-43CF-BC1B-550C7977B2D4}" v="2" dt="2024-10-02T07:33:45.7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69CF1AB2-1976-4502-BF36-3FF5EA218861}" styleName="Medium Style 4 - Accent 1">
    <a:wholeTbl>
      <a:tcTxStyle>
        <a:fontRef idx="minor">
          <a:prstClr val="black"/>
        </a:fontRef>
        <a:schemeClr val="dk1"/>
      </a:tcTxStyle>
      <a:tcStyle>
        <a:tcBdr>
          <a:left>
            <a:ln w="12700">
              <a:solidFill>
                <a:schemeClr val="accent1"/>
              </a:solidFill>
            </a:ln>
          </a:left>
          <a:right>
            <a:ln w="12700">
              <a:solidFill>
                <a:schemeClr val="accent1"/>
              </a:solidFill>
            </a:ln>
          </a:right>
          <a:top>
            <a:ln w="12700">
              <a:solidFill>
                <a:schemeClr val="accent1"/>
              </a:solidFill>
            </a:ln>
          </a:top>
          <a:bottom>
            <a:ln w="12700">
              <a:solidFill>
                <a:schemeClr val="accent1"/>
              </a:solidFill>
            </a:ln>
          </a:bottom>
          <a:insideH>
            <a:ln w="12700">
              <a:solidFill>
                <a:schemeClr val="accent1"/>
              </a:solidFill>
            </a:ln>
          </a:insideH>
          <a:insideV>
            <a:ln w="12700">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dk1"/>
      </a:tcTxStyle>
      <a:tcStyle>
        <a:tcBdr/>
      </a:tcStyle>
    </a:lastCol>
    <a:firstCol>
      <a:tcTxStyle b="on">
        <a:fontRef idx="minor">
          <a:prstClr val="black"/>
        </a:fontRef>
        <a:schemeClr val="dk1"/>
      </a:tcTxStyle>
      <a:tcStyle>
        <a:tcBdr/>
      </a:tcStyle>
    </a:firstCol>
    <a:lastRow>
      <a:tcTxStyle b="on">
        <a:fontRef idx="minor">
          <a:prstClr val="black"/>
        </a:fontRef>
        <a:schemeClr val="dk1"/>
      </a:tcTxStyle>
      <a:tcStyle>
        <a:tcBdr>
          <a:top>
            <a:ln w="38100">
              <a:solidFill>
                <a:schemeClr val="accent1"/>
              </a:solidFill>
            </a:ln>
          </a:top>
        </a:tcBdr>
        <a:fill>
          <a:solidFill>
            <a:schemeClr val="accent1">
              <a:tint val="20000"/>
            </a:schemeClr>
          </a:solidFill>
        </a:fill>
      </a:tcStyle>
    </a:lastRow>
    <a:seCell>
      <a:tcStyle>
        <a:tcBdr/>
      </a:tcStyle>
    </a:seCell>
    <a:swCell>
      <a:tcStyle>
        <a:tcBdr/>
      </a:tcStyle>
    </a:swCell>
    <a:firstRow>
      <a:tcTxStyle b="on">
        <a:fontRef idx="minor">
          <a:prstClr val="black"/>
        </a:fontRef>
        <a:schemeClr val="dk1"/>
      </a:tcTxStyle>
      <a:tcStyle>
        <a:tcBdr>
          <a:bottom>
            <a:ln w="12700">
              <a:solidFill>
                <a:schemeClr val="accent1"/>
              </a:solidFill>
            </a:ln>
          </a:bottom>
        </a:tcBdr>
        <a:fill>
          <a:solidFill>
            <a:schemeClr val="accent1">
              <a:tint val="20000"/>
            </a:schemeClr>
          </a:solidFill>
        </a:fill>
      </a:tcStyle>
    </a:firstRow>
    <a:neCell>
      <a:tcStyle>
        <a:tcBdr/>
      </a:tcStyle>
    </a:neCell>
    <a:nwCell>
      <a:tcStyle>
        <a:tcBdr/>
      </a:tcStyle>
    </a:nwCell>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0"/>
  </p:normalViewPr>
  <p:slideViewPr>
    <p:cSldViewPr snapToGrid="0">
      <p:cViewPr varScale="1">
        <p:scale>
          <a:sx n="88" d="100"/>
          <a:sy n="88" d="100"/>
        </p:scale>
        <p:origin x="466" y="67"/>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kola Antti" userId="65992f85-13c6-4cb4-8e3e-57db52c3c016" providerId="ADAL" clId="{71896E13-9244-43CF-BC1B-550C7977B2D4}"/>
    <pc:docChg chg="undo custSel addSld delSld modSld modMainMaster">
      <pc:chgData name="Hakola Antti" userId="65992f85-13c6-4cb4-8e3e-57db52c3c016" providerId="ADAL" clId="{71896E13-9244-43CF-BC1B-550C7977B2D4}" dt="2024-10-02T07:41:09.731" v="791" actId="20577"/>
      <pc:docMkLst>
        <pc:docMk/>
      </pc:docMkLst>
      <pc:sldChg chg="del">
        <pc:chgData name="Hakola Antti" userId="65992f85-13c6-4cb4-8e3e-57db52c3c016" providerId="ADAL" clId="{71896E13-9244-43CF-BC1B-550C7977B2D4}" dt="2024-10-02T07:31:39.379" v="0" actId="47"/>
        <pc:sldMkLst>
          <pc:docMk/>
          <pc:sldMk cId="0" sldId="256"/>
        </pc:sldMkLst>
      </pc:sldChg>
      <pc:sldChg chg="modSp del mod">
        <pc:chgData name="Hakola Antti" userId="65992f85-13c6-4cb4-8e3e-57db52c3c016" providerId="ADAL" clId="{71896E13-9244-43CF-BC1B-550C7977B2D4}" dt="2024-10-02T07:40:26.872" v="756" actId="47"/>
        <pc:sldMkLst>
          <pc:docMk/>
          <pc:sldMk cId="2852573517" sldId="302"/>
        </pc:sldMkLst>
        <pc:spChg chg="mod">
          <ac:chgData name="Hakola Antti" userId="65992f85-13c6-4cb4-8e3e-57db52c3c016" providerId="ADAL" clId="{71896E13-9244-43CF-BC1B-550C7977B2D4}" dt="2024-10-02T07:31:55.678" v="17" actId="20577"/>
          <ac:spMkLst>
            <pc:docMk/>
            <pc:sldMk cId="2852573517" sldId="302"/>
            <ac:spMk id="3" creationId="{D79DA012-F8CF-FB43-49BA-3D8FFCBF37C8}"/>
          </ac:spMkLst>
        </pc:spChg>
      </pc:sldChg>
      <pc:sldChg chg="addSp delSp modSp new mod">
        <pc:chgData name="Hakola Antti" userId="65992f85-13c6-4cb4-8e3e-57db52c3c016" providerId="ADAL" clId="{71896E13-9244-43CF-BC1B-550C7977B2D4}" dt="2024-10-02T07:41:09.731" v="791" actId="20577"/>
        <pc:sldMkLst>
          <pc:docMk/>
          <pc:sldMk cId="3305434527" sldId="303"/>
        </pc:sldMkLst>
        <pc:spChg chg="del">
          <ac:chgData name="Hakola Antti" userId="65992f85-13c6-4cb4-8e3e-57db52c3c016" providerId="ADAL" clId="{71896E13-9244-43CF-BC1B-550C7977B2D4}" dt="2024-10-02T07:33:01.829" v="65" actId="478"/>
          <ac:spMkLst>
            <pc:docMk/>
            <pc:sldMk cId="3305434527" sldId="303"/>
            <ac:spMk id="2" creationId="{F8702257-B249-598F-3420-87156B90D7F2}"/>
          </ac:spMkLst>
        </pc:spChg>
        <pc:spChg chg="del">
          <ac:chgData name="Hakola Antti" userId="65992f85-13c6-4cb4-8e3e-57db52c3c016" providerId="ADAL" clId="{71896E13-9244-43CF-BC1B-550C7977B2D4}" dt="2024-10-02T07:33:00.477" v="64" actId="478"/>
          <ac:spMkLst>
            <pc:docMk/>
            <pc:sldMk cId="3305434527" sldId="303"/>
            <ac:spMk id="3" creationId="{2582AC38-E13D-FB6B-DA7A-6DEE7D005300}"/>
          </ac:spMkLst>
        </pc:spChg>
        <pc:spChg chg="add mod">
          <ac:chgData name="Hakola Antti" userId="65992f85-13c6-4cb4-8e3e-57db52c3c016" providerId="ADAL" clId="{71896E13-9244-43CF-BC1B-550C7977B2D4}" dt="2024-10-02T07:33:22.117" v="95" actId="20577"/>
          <ac:spMkLst>
            <pc:docMk/>
            <pc:sldMk cId="3305434527" sldId="303"/>
            <ac:spMk id="6" creationId="{D18C0C8C-F3F6-F3FB-D5B1-6A67945162B2}"/>
          </ac:spMkLst>
        </pc:spChg>
        <pc:spChg chg="add mod">
          <ac:chgData name="Hakola Antti" userId="65992f85-13c6-4cb4-8e3e-57db52c3c016" providerId="ADAL" clId="{71896E13-9244-43CF-BC1B-550C7977B2D4}" dt="2024-10-02T07:37:04.124" v="224" actId="1076"/>
          <ac:spMkLst>
            <pc:docMk/>
            <pc:sldMk cId="3305434527" sldId="303"/>
            <ac:spMk id="7" creationId="{7BE89362-DA8B-4A1D-721F-DAD11BB32046}"/>
          </ac:spMkLst>
        </pc:spChg>
        <pc:spChg chg="add mod">
          <ac:chgData name="Hakola Antti" userId="65992f85-13c6-4cb4-8e3e-57db52c3c016" providerId="ADAL" clId="{71896E13-9244-43CF-BC1B-550C7977B2D4}" dt="2024-10-02T07:41:09.731" v="791" actId="20577"/>
          <ac:spMkLst>
            <pc:docMk/>
            <pc:sldMk cId="3305434527" sldId="303"/>
            <ac:spMk id="8" creationId="{9CDDDD18-D2C5-A3DE-1BB3-4FC1AF20CF9A}"/>
          </ac:spMkLst>
        </pc:spChg>
      </pc:sldChg>
      <pc:sldChg chg="del">
        <pc:chgData name="Hakola Antti" userId="65992f85-13c6-4cb4-8e3e-57db52c3c016" providerId="ADAL" clId="{71896E13-9244-43CF-BC1B-550C7977B2D4}" dt="2024-10-02T07:31:44.777" v="1" actId="47"/>
        <pc:sldMkLst>
          <pc:docMk/>
          <pc:sldMk cId="3913750046" sldId="303"/>
        </pc:sldMkLst>
      </pc:sldChg>
      <pc:sldChg chg="del">
        <pc:chgData name="Hakola Antti" userId="65992f85-13c6-4cb4-8e3e-57db52c3c016" providerId="ADAL" clId="{71896E13-9244-43CF-BC1B-550C7977B2D4}" dt="2024-10-02T07:31:44.777" v="1" actId="47"/>
        <pc:sldMkLst>
          <pc:docMk/>
          <pc:sldMk cId="301951130" sldId="304"/>
        </pc:sldMkLst>
      </pc:sldChg>
      <pc:sldChg chg="del">
        <pc:chgData name="Hakola Antti" userId="65992f85-13c6-4cb4-8e3e-57db52c3c016" providerId="ADAL" clId="{71896E13-9244-43CF-BC1B-550C7977B2D4}" dt="2024-10-02T07:31:44.777" v="1" actId="47"/>
        <pc:sldMkLst>
          <pc:docMk/>
          <pc:sldMk cId="515729538" sldId="305"/>
        </pc:sldMkLst>
      </pc:sldChg>
      <pc:sldChg chg="del">
        <pc:chgData name="Hakola Antti" userId="65992f85-13c6-4cb4-8e3e-57db52c3c016" providerId="ADAL" clId="{71896E13-9244-43CF-BC1B-550C7977B2D4}" dt="2024-10-02T07:31:44.777" v="1" actId="47"/>
        <pc:sldMkLst>
          <pc:docMk/>
          <pc:sldMk cId="2499973930" sldId="306"/>
        </pc:sldMkLst>
      </pc:sldChg>
      <pc:sldChg chg="del">
        <pc:chgData name="Hakola Antti" userId="65992f85-13c6-4cb4-8e3e-57db52c3c016" providerId="ADAL" clId="{71896E13-9244-43CF-BC1B-550C7977B2D4}" dt="2024-10-02T07:31:44.777" v="1" actId="47"/>
        <pc:sldMkLst>
          <pc:docMk/>
          <pc:sldMk cId="33484558" sldId="307"/>
        </pc:sldMkLst>
      </pc:sldChg>
      <pc:sldChg chg="del">
        <pc:chgData name="Hakola Antti" userId="65992f85-13c6-4cb4-8e3e-57db52c3c016" providerId="ADAL" clId="{71896E13-9244-43CF-BC1B-550C7977B2D4}" dt="2024-10-02T07:31:44.777" v="1" actId="47"/>
        <pc:sldMkLst>
          <pc:docMk/>
          <pc:sldMk cId="1619821003" sldId="308"/>
        </pc:sldMkLst>
      </pc:sldChg>
      <pc:sldChg chg="del">
        <pc:chgData name="Hakola Antti" userId="65992f85-13c6-4cb4-8e3e-57db52c3c016" providerId="ADAL" clId="{71896E13-9244-43CF-BC1B-550C7977B2D4}" dt="2024-10-02T07:31:44.777" v="1" actId="47"/>
        <pc:sldMkLst>
          <pc:docMk/>
          <pc:sldMk cId="2964274842" sldId="309"/>
        </pc:sldMkLst>
      </pc:sldChg>
      <pc:sldChg chg="del">
        <pc:chgData name="Hakola Antti" userId="65992f85-13c6-4cb4-8e3e-57db52c3c016" providerId="ADAL" clId="{71896E13-9244-43CF-BC1B-550C7977B2D4}" dt="2024-10-02T07:31:44.777" v="1" actId="47"/>
        <pc:sldMkLst>
          <pc:docMk/>
          <pc:sldMk cId="4079734237" sldId="310"/>
        </pc:sldMkLst>
      </pc:sldChg>
      <pc:sldChg chg="del">
        <pc:chgData name="Hakola Antti" userId="65992f85-13c6-4cb4-8e3e-57db52c3c016" providerId="ADAL" clId="{71896E13-9244-43CF-BC1B-550C7977B2D4}" dt="2024-10-02T07:31:44.777" v="1" actId="47"/>
        <pc:sldMkLst>
          <pc:docMk/>
          <pc:sldMk cId="718627304" sldId="311"/>
        </pc:sldMkLst>
      </pc:sldChg>
      <pc:sldChg chg="del">
        <pc:chgData name="Hakola Antti" userId="65992f85-13c6-4cb4-8e3e-57db52c3c016" providerId="ADAL" clId="{71896E13-9244-43CF-BC1B-550C7977B2D4}" dt="2024-10-02T07:31:44.777" v="1" actId="47"/>
        <pc:sldMkLst>
          <pc:docMk/>
          <pc:sldMk cId="4185859846" sldId="312"/>
        </pc:sldMkLst>
      </pc:sldChg>
      <pc:sldChg chg="del">
        <pc:chgData name="Hakola Antti" userId="65992f85-13c6-4cb4-8e3e-57db52c3c016" providerId="ADAL" clId="{71896E13-9244-43CF-BC1B-550C7977B2D4}" dt="2024-10-02T07:31:44.777" v="1" actId="47"/>
        <pc:sldMkLst>
          <pc:docMk/>
          <pc:sldMk cId="2273068497" sldId="313"/>
        </pc:sldMkLst>
      </pc:sldChg>
      <pc:sldChg chg="del">
        <pc:chgData name="Hakola Antti" userId="65992f85-13c6-4cb4-8e3e-57db52c3c016" providerId="ADAL" clId="{71896E13-9244-43CF-BC1B-550C7977B2D4}" dt="2024-10-02T07:31:44.777" v="1" actId="47"/>
        <pc:sldMkLst>
          <pc:docMk/>
          <pc:sldMk cId="515912107" sldId="314"/>
        </pc:sldMkLst>
      </pc:sldChg>
      <pc:sldChg chg="del">
        <pc:chgData name="Hakola Antti" userId="65992f85-13c6-4cb4-8e3e-57db52c3c016" providerId="ADAL" clId="{71896E13-9244-43CF-BC1B-550C7977B2D4}" dt="2024-10-02T07:31:44.777" v="1" actId="47"/>
        <pc:sldMkLst>
          <pc:docMk/>
          <pc:sldMk cId="3026814867" sldId="315"/>
        </pc:sldMkLst>
      </pc:sldChg>
      <pc:sldChg chg="del">
        <pc:chgData name="Hakola Antti" userId="65992f85-13c6-4cb4-8e3e-57db52c3c016" providerId="ADAL" clId="{71896E13-9244-43CF-BC1B-550C7977B2D4}" dt="2024-10-02T07:31:44.777" v="1" actId="47"/>
        <pc:sldMkLst>
          <pc:docMk/>
          <pc:sldMk cId="3501017937" sldId="316"/>
        </pc:sldMkLst>
      </pc:sldChg>
      <pc:sldChg chg="del">
        <pc:chgData name="Hakola Antti" userId="65992f85-13c6-4cb4-8e3e-57db52c3c016" providerId="ADAL" clId="{71896E13-9244-43CF-BC1B-550C7977B2D4}" dt="2024-10-02T07:31:44.777" v="1" actId="47"/>
        <pc:sldMkLst>
          <pc:docMk/>
          <pc:sldMk cId="2982588935" sldId="317"/>
        </pc:sldMkLst>
      </pc:sldChg>
      <pc:sldChg chg="del">
        <pc:chgData name="Hakola Antti" userId="65992f85-13c6-4cb4-8e3e-57db52c3c016" providerId="ADAL" clId="{71896E13-9244-43CF-BC1B-550C7977B2D4}" dt="2024-10-02T07:31:44.777" v="1" actId="47"/>
        <pc:sldMkLst>
          <pc:docMk/>
          <pc:sldMk cId="2706164971" sldId="318"/>
        </pc:sldMkLst>
      </pc:sldChg>
      <pc:sldChg chg="del">
        <pc:chgData name="Hakola Antti" userId="65992f85-13c6-4cb4-8e3e-57db52c3c016" providerId="ADAL" clId="{71896E13-9244-43CF-BC1B-550C7977B2D4}" dt="2024-10-02T07:31:44.777" v="1" actId="47"/>
        <pc:sldMkLst>
          <pc:docMk/>
          <pc:sldMk cId="3524206293" sldId="319"/>
        </pc:sldMkLst>
      </pc:sldChg>
      <pc:sldChg chg="del">
        <pc:chgData name="Hakola Antti" userId="65992f85-13c6-4cb4-8e3e-57db52c3c016" providerId="ADAL" clId="{71896E13-9244-43CF-BC1B-550C7977B2D4}" dt="2024-10-02T07:31:44.777" v="1" actId="47"/>
        <pc:sldMkLst>
          <pc:docMk/>
          <pc:sldMk cId="3880125821" sldId="320"/>
        </pc:sldMkLst>
      </pc:sldChg>
      <pc:sldChg chg="del">
        <pc:chgData name="Hakola Antti" userId="65992f85-13c6-4cb4-8e3e-57db52c3c016" providerId="ADAL" clId="{71896E13-9244-43CF-BC1B-550C7977B2D4}" dt="2024-10-02T07:31:44.777" v="1" actId="47"/>
        <pc:sldMkLst>
          <pc:docMk/>
          <pc:sldMk cId="3497435343" sldId="321"/>
        </pc:sldMkLst>
      </pc:sldChg>
      <pc:sldChg chg="del">
        <pc:chgData name="Hakola Antti" userId="65992f85-13c6-4cb4-8e3e-57db52c3c016" providerId="ADAL" clId="{71896E13-9244-43CF-BC1B-550C7977B2D4}" dt="2024-10-02T07:31:44.777" v="1" actId="47"/>
        <pc:sldMkLst>
          <pc:docMk/>
          <pc:sldMk cId="3198202900" sldId="322"/>
        </pc:sldMkLst>
      </pc:sldChg>
      <pc:sldChg chg="del">
        <pc:chgData name="Hakola Antti" userId="65992f85-13c6-4cb4-8e3e-57db52c3c016" providerId="ADAL" clId="{71896E13-9244-43CF-BC1B-550C7977B2D4}" dt="2024-10-02T07:31:44.777" v="1" actId="47"/>
        <pc:sldMkLst>
          <pc:docMk/>
          <pc:sldMk cId="2680004314" sldId="323"/>
        </pc:sldMkLst>
      </pc:sldChg>
      <pc:sldChg chg="del">
        <pc:chgData name="Hakola Antti" userId="65992f85-13c6-4cb4-8e3e-57db52c3c016" providerId="ADAL" clId="{71896E13-9244-43CF-BC1B-550C7977B2D4}" dt="2024-10-02T07:31:44.777" v="1" actId="47"/>
        <pc:sldMkLst>
          <pc:docMk/>
          <pc:sldMk cId="4252701634" sldId="324"/>
        </pc:sldMkLst>
      </pc:sldChg>
      <pc:sldChg chg="del">
        <pc:chgData name="Hakola Antti" userId="65992f85-13c6-4cb4-8e3e-57db52c3c016" providerId="ADAL" clId="{71896E13-9244-43CF-BC1B-550C7977B2D4}" dt="2024-10-02T07:31:44.777" v="1" actId="47"/>
        <pc:sldMkLst>
          <pc:docMk/>
          <pc:sldMk cId="4054621561" sldId="325"/>
        </pc:sldMkLst>
      </pc:sldChg>
      <pc:sldChg chg="del">
        <pc:chgData name="Hakola Antti" userId="65992f85-13c6-4cb4-8e3e-57db52c3c016" providerId="ADAL" clId="{71896E13-9244-43CF-BC1B-550C7977B2D4}" dt="2024-10-02T07:31:44.777" v="1" actId="47"/>
        <pc:sldMkLst>
          <pc:docMk/>
          <pc:sldMk cId="898365212" sldId="326"/>
        </pc:sldMkLst>
      </pc:sldChg>
      <pc:sldMasterChg chg="modSldLayout">
        <pc:chgData name="Hakola Antti" userId="65992f85-13c6-4cb4-8e3e-57db52c3c016" providerId="ADAL" clId="{71896E13-9244-43CF-BC1B-550C7977B2D4}" dt="2024-10-02T07:32:46.321" v="62" actId="14100"/>
        <pc:sldMasterMkLst>
          <pc:docMk/>
          <pc:sldMasterMk cId="0" sldId="2147483648"/>
        </pc:sldMasterMkLst>
        <pc:sldLayoutChg chg="modSp mod">
          <pc:chgData name="Hakola Antti" userId="65992f85-13c6-4cb4-8e3e-57db52c3c016" providerId="ADAL" clId="{71896E13-9244-43CF-BC1B-550C7977B2D4}" dt="2024-10-02T07:32:29.094" v="59" actId="20577"/>
          <pc:sldLayoutMkLst>
            <pc:docMk/>
            <pc:sldMasterMk cId="0" sldId="2147483648"/>
            <pc:sldLayoutMk cId="0" sldId="2147483650"/>
          </pc:sldLayoutMkLst>
          <pc:spChg chg="mod">
            <ac:chgData name="Hakola Antti" userId="65992f85-13c6-4cb4-8e3e-57db52c3c016" providerId="ADAL" clId="{71896E13-9244-43CF-BC1B-550C7977B2D4}" dt="2024-10-02T07:32:29.094" v="59" actId="20577"/>
            <ac:spMkLst>
              <pc:docMk/>
              <pc:sldMasterMk cId="0" sldId="2147483648"/>
              <pc:sldLayoutMk cId="0" sldId="2147483650"/>
              <ac:spMk id="8" creationId="{00000000-0000-0000-0000-000000000000}"/>
            </ac:spMkLst>
          </pc:spChg>
        </pc:sldLayoutChg>
        <pc:sldLayoutChg chg="modSp mod">
          <pc:chgData name="Hakola Antti" userId="65992f85-13c6-4cb4-8e3e-57db52c3c016" providerId="ADAL" clId="{71896E13-9244-43CF-BC1B-550C7977B2D4}" dt="2024-10-02T07:32:39.081" v="60"/>
          <pc:sldLayoutMkLst>
            <pc:docMk/>
            <pc:sldMasterMk cId="0" sldId="2147483648"/>
            <pc:sldLayoutMk cId="0" sldId="2147483651"/>
          </pc:sldLayoutMkLst>
          <pc:spChg chg="mod">
            <ac:chgData name="Hakola Antti" userId="65992f85-13c6-4cb4-8e3e-57db52c3c016" providerId="ADAL" clId="{71896E13-9244-43CF-BC1B-550C7977B2D4}" dt="2024-10-02T07:32:39.081" v="60"/>
            <ac:spMkLst>
              <pc:docMk/>
              <pc:sldMasterMk cId="0" sldId="2147483648"/>
              <pc:sldLayoutMk cId="0" sldId="2147483651"/>
              <ac:spMk id="8" creationId="{00000000-0000-0000-0000-000000000000}"/>
            </ac:spMkLst>
          </pc:spChg>
        </pc:sldLayoutChg>
        <pc:sldLayoutChg chg="modSp mod">
          <pc:chgData name="Hakola Antti" userId="65992f85-13c6-4cb4-8e3e-57db52c3c016" providerId="ADAL" clId="{71896E13-9244-43CF-BC1B-550C7977B2D4}" dt="2024-10-02T07:32:46.321" v="62" actId="14100"/>
          <pc:sldLayoutMkLst>
            <pc:docMk/>
            <pc:sldMasterMk cId="0" sldId="2147483648"/>
            <pc:sldLayoutMk cId="0" sldId="2147483652"/>
          </pc:sldLayoutMkLst>
          <pc:spChg chg="mod">
            <ac:chgData name="Hakola Antti" userId="65992f85-13c6-4cb4-8e3e-57db52c3c016" providerId="ADAL" clId="{71896E13-9244-43CF-BC1B-550C7977B2D4}" dt="2024-10-02T07:32:46.321" v="62" actId="14100"/>
            <ac:spMkLst>
              <pc:docMk/>
              <pc:sldMasterMk cId="0" sldId="2147483648"/>
              <pc:sldLayoutMk cId="0" sldId="2147483652"/>
              <ac:spMk id="8"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EUROfusion_cover">
    <p:spTree>
      <p:nvGrpSpPr>
        <p:cNvPr id="1" name=""/>
        <p:cNvGrpSpPr/>
        <p:nvPr/>
      </p:nvGrpSpPr>
      <p:grpSpPr bwMode="auto">
        <a:xfrm>
          <a:off x="0" y="0"/>
          <a:ext cx="0" cy="0"/>
          <a:chOff x="0" y="0"/>
          <a:chExt cx="0" cy="0"/>
        </a:xfrm>
      </p:grpSpPr>
      <p:grpSp>
        <p:nvGrpSpPr>
          <p:cNvPr id="4" name="Gruppieren 3"/>
          <p:cNvGrpSpPr/>
          <p:nvPr userDrawn="1"/>
        </p:nvGrpSpPr>
        <p:grpSpPr bwMode="auto">
          <a:xfrm>
            <a:off x="411869" y="6034962"/>
            <a:ext cx="4392488" cy="497895"/>
            <a:chOff x="5735960" y="5717361"/>
            <a:chExt cx="6120680" cy="713919"/>
          </a:xfrm>
        </p:grpSpPr>
        <p:pic>
          <p:nvPicPr>
            <p:cNvPr id="25" name="Grafik 24"/>
            <p:cNvPicPr>
              <a:picLocks noChangeAspect="1"/>
            </p:cNvPicPr>
            <p:nvPr userDrawn="1"/>
          </p:nvPicPr>
          <p:blipFill>
            <a:blip r:embed="rId2"/>
            <a:stretch/>
          </p:blipFill>
          <p:spPr bwMode="auto">
            <a:xfrm>
              <a:off x="5735960" y="5774784"/>
              <a:ext cx="997207" cy="656496"/>
            </a:xfrm>
            <a:prstGeom prst="rect">
              <a:avLst/>
            </a:prstGeom>
            <a:noFill/>
            <a:ln>
              <a:noFill/>
            </a:ln>
          </p:spPr>
        </p:pic>
        <p:sp>
          <p:nvSpPr>
            <p:cNvPr id="3" name="Rechteck 2"/>
            <p:cNvSpPr/>
            <p:nvPr userDrawn="1"/>
          </p:nvSpPr>
          <p:spPr bwMode="auto">
            <a:xfrm>
              <a:off x="6744072" y="5717361"/>
              <a:ext cx="5112568" cy="480131"/>
            </a:xfrm>
            <a:prstGeom prst="rect">
              <a:avLst/>
            </a:prstGeom>
            <a:grpFill/>
          </p:spPr>
          <p:txBody>
            <a:bodyPr wrap="square">
              <a:spAutoFit/>
            </a:bodyPr>
            <a:lstStyle/>
            <a:p>
              <a:pPr marL="0" marR="0" lvl="0" indent="0" algn="just" defTabSz="914400">
                <a:lnSpc>
                  <a:spcPct val="90000"/>
                </a:lnSpc>
                <a:spcBef>
                  <a:spcPts val="0"/>
                </a:spcBef>
                <a:spcAft>
                  <a:spcPts val="0"/>
                </a:spcAft>
                <a:buClrTx/>
                <a:buSzTx/>
                <a:buFontTx/>
                <a:buNone/>
                <a:defRPr/>
              </a:pPr>
              <a:r>
                <a:rPr lang="en-GB" sz="700" b="0" i="0" u="none" strike="noStrike" cap="none" spc="0">
                  <a:ln>
                    <a:noFill/>
                  </a:ln>
                  <a:solidFill>
                    <a:prstClr val="black"/>
                  </a:solidFill>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a:p>
          </p:txBody>
        </p:sp>
      </p:grpSp>
      <p:pic>
        <p:nvPicPr>
          <p:cNvPr id="2060" name="Picture 12" descr="Contract between EC and EUROfusion is signed | FuseNet"/>
          <p:cNvPicPr>
            <a:picLocks noChangeAspect="1" noChangeArrowheads="1"/>
          </p:cNvPicPr>
          <p:nvPr userDrawn="1"/>
        </p:nvPicPr>
        <p:blipFill>
          <a:blip r:embed="rId3"/>
          <a:stretch/>
        </p:blipFill>
        <p:spPr bwMode="auto">
          <a:xfrm>
            <a:off x="445066" y="325143"/>
            <a:ext cx="2304256" cy="596340"/>
          </a:xfrm>
          <a:prstGeom prst="rect">
            <a:avLst/>
          </a:prstGeom>
          <a:noFill/>
        </p:spPr>
      </p:pic>
      <p:sp>
        <p:nvSpPr>
          <p:cNvPr id="11" name="Title 20"/>
          <p:cNvSpPr>
            <a:spLocks noGrp="1"/>
          </p:cNvSpPr>
          <p:nvPr>
            <p:ph type="title"/>
          </p:nvPr>
        </p:nvSpPr>
        <p:spPr bwMode="auto">
          <a:xfrm>
            <a:off x="407368" y="2074187"/>
            <a:ext cx="5544615" cy="620251"/>
          </a:xfrm>
        </p:spPr>
        <p:txBody>
          <a:bodyPr/>
          <a:lstStyle>
            <a:lvl1pPr algn="l">
              <a:defRPr b="1"/>
            </a:lvl1pPr>
          </a:lstStyle>
          <a:p>
            <a:pPr>
              <a:defRPr/>
            </a:pPr>
            <a:r>
              <a:rPr lang="en-US"/>
              <a:t>Click to edit Master title style</a:t>
            </a:r>
            <a:endParaRPr/>
          </a:p>
        </p:txBody>
      </p:sp>
      <p:sp>
        <p:nvSpPr>
          <p:cNvPr id="14" name="Text Placeholder 22"/>
          <p:cNvSpPr>
            <a:spLocks noGrp="1"/>
          </p:cNvSpPr>
          <p:nvPr>
            <p:ph type="body" sz="quarter" idx="10" hasCustomPrompt="1"/>
          </p:nvPr>
        </p:nvSpPr>
        <p:spPr bwMode="auto">
          <a:xfrm>
            <a:off x="407368" y="3693074"/>
            <a:ext cx="4375150" cy="457848"/>
          </a:xfrm>
        </p:spPr>
        <p:txBody>
          <a:bodyPr/>
          <a:lstStyle>
            <a:lvl1pPr marL="0" indent="0">
              <a:buNone/>
              <a:defRPr b="1"/>
            </a:lvl1pPr>
            <a:lvl2pPr marL="342900" indent="0">
              <a:buNone/>
              <a:defRPr/>
            </a:lvl2pPr>
          </a:lstStyle>
          <a:p>
            <a:pPr lvl="0">
              <a:defRPr/>
            </a:pPr>
            <a:r>
              <a:rPr lang="en-US"/>
              <a:t>Click to edit Lecturer’s name</a:t>
            </a:r>
            <a:endParaRPr/>
          </a:p>
        </p:txBody>
      </p:sp>
      <p:sp>
        <p:nvSpPr>
          <p:cNvPr id="15" name="Text Placeholder 22"/>
          <p:cNvSpPr>
            <a:spLocks noGrp="1"/>
          </p:cNvSpPr>
          <p:nvPr>
            <p:ph type="body" sz="quarter" idx="11" hasCustomPrompt="1"/>
          </p:nvPr>
        </p:nvSpPr>
        <p:spPr bwMode="auto">
          <a:xfrm>
            <a:off x="407368" y="4159260"/>
            <a:ext cx="4375150" cy="457848"/>
          </a:xfrm>
        </p:spPr>
        <p:txBody>
          <a:bodyPr/>
          <a:lstStyle>
            <a:lvl1pPr marL="0" indent="0">
              <a:buNone/>
              <a:defRPr b="0"/>
            </a:lvl1pPr>
            <a:lvl2pPr marL="342900" indent="0">
              <a:buNone/>
              <a:defRPr/>
            </a:lvl2pPr>
          </a:lstStyle>
          <a:p>
            <a:pPr lvl="0">
              <a:defRPr/>
            </a:pPr>
            <a:r>
              <a:rPr lang="en-US"/>
              <a:t>Click to edit Lecturer’s affiliation</a:t>
            </a:r>
            <a:endParaRPr/>
          </a:p>
        </p:txBody>
      </p:sp>
      <p:sp>
        <p:nvSpPr>
          <p:cNvPr id="20" name="Text Placeholder 22"/>
          <p:cNvSpPr>
            <a:spLocks noGrp="1"/>
          </p:cNvSpPr>
          <p:nvPr>
            <p:ph type="body" sz="quarter" idx="12" hasCustomPrompt="1"/>
          </p:nvPr>
        </p:nvSpPr>
        <p:spPr bwMode="auto">
          <a:xfrm>
            <a:off x="407368" y="1650286"/>
            <a:ext cx="5544614" cy="338554"/>
          </a:xfrm>
        </p:spPr>
        <p:txBody>
          <a:bodyPr>
            <a:normAutofit/>
          </a:bodyPr>
          <a:lstStyle>
            <a:lvl1pPr marL="0" indent="0">
              <a:buNone/>
              <a:defRPr sz="1600" b="0"/>
            </a:lvl1pPr>
            <a:lvl2pPr marL="342900" indent="0">
              <a:buNone/>
              <a:defRPr/>
            </a:lvl2pPr>
          </a:lstStyle>
          <a:p>
            <a:pPr lvl="0">
              <a:defRPr/>
            </a:pPr>
            <a:r>
              <a:rPr lang="en-US"/>
              <a:t>Click to edit Event title</a:t>
            </a:r>
            <a:endParaRPr/>
          </a:p>
        </p:txBody>
      </p:sp>
      <p:pic>
        <p:nvPicPr>
          <p:cNvPr id="2" name="Picture 1"/>
          <p:cNvPicPr>
            <a:picLocks noChangeAspect="1"/>
          </p:cNvPicPr>
          <p:nvPr userDrawn="1"/>
        </p:nvPicPr>
        <p:blipFill>
          <a:blip r:embed="rId4">
            <a:alphaModFix/>
          </a:blip>
          <a:stretch/>
        </p:blipFill>
        <p:spPr bwMode="auto">
          <a:xfrm>
            <a:off x="7247890" y="252412"/>
            <a:ext cx="4944110" cy="6353175"/>
          </a:xfrm>
          <a:prstGeom prst="rect">
            <a:avLst/>
          </a:prstGeom>
          <a:solidFill>
            <a:schemeClr val="bg1"/>
          </a:solid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EUROfusion_content">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3" name="Content Placeholder 2"/>
          <p:cNvSpPr>
            <a:spLocks noGrp="1"/>
          </p:cNvSpPr>
          <p:nvPr>
            <p:ph idx="1"/>
          </p:nvPr>
        </p:nvSpPr>
        <p:spPr bwMode="auto">
          <a:xfrm>
            <a:off x="609600" y="836712"/>
            <a:ext cx="11103024" cy="5688632"/>
          </a:xfrm>
        </p:spPr>
        <p:txBody>
          <a:bodyPr>
            <a:normAutofit/>
          </a:bodyPr>
          <a:lstStyle>
            <a:lvl1pPr marL="257175" indent="-257175">
              <a:buFont typeface="Arial"/>
              <a:buChar char="•"/>
              <a:defRPr sz="2400">
                <a:latin typeface="+mn-lt"/>
                <a:cs typeface="Arial"/>
              </a:defRPr>
            </a:lvl1pPr>
            <a:lvl2pPr marL="557213" indent="-214313">
              <a:buFont typeface="Arial"/>
              <a:buChar char="•"/>
              <a:defRPr sz="1800">
                <a:latin typeface="+mn-lt"/>
                <a:cs typeface="Arial"/>
              </a:defRPr>
            </a:lvl2pPr>
            <a:lvl3pPr marL="857250" indent="-171450">
              <a:buFont typeface="Arial"/>
              <a:buChar char="•"/>
              <a:defRPr sz="1600">
                <a:latin typeface="+mn-lt"/>
                <a:cs typeface="Arial"/>
              </a:defRPr>
            </a:lvl3pPr>
            <a:lvl4pPr>
              <a:defRPr/>
            </a:lvl4pPr>
            <a:lvl5pPr>
              <a:defRPr/>
            </a:lvl5pPr>
          </a:lstStyle>
          <a:p>
            <a:pPr lvl="0">
              <a:defRPr/>
            </a:pPr>
            <a:r>
              <a:rPr lang="en-US" dirty="0"/>
              <a:t>Click to edit Master text styles</a:t>
            </a:r>
            <a:endParaRPr dirty="0"/>
          </a:p>
          <a:p>
            <a:pPr lvl="1">
              <a:defRPr/>
            </a:pPr>
            <a:r>
              <a:rPr lang="en-US" dirty="0"/>
              <a:t>Second level</a:t>
            </a:r>
            <a:endParaRPr dirty="0"/>
          </a:p>
          <a:p>
            <a:pPr lvl="2">
              <a:defRPr/>
            </a:pPr>
            <a:r>
              <a:rPr lang="en-US" dirty="0"/>
              <a:t>Third level</a:t>
            </a:r>
            <a:endParaRPr dirty="0"/>
          </a:p>
        </p:txBody>
      </p:sp>
      <p:sp>
        <p:nvSpPr>
          <p:cNvPr id="8" name="Footer Placeholder 7"/>
          <p:cNvSpPr>
            <a:spLocks noGrp="1"/>
          </p:cNvSpPr>
          <p:nvPr>
            <p:ph type="ftr" sz="quarter" idx="11"/>
          </p:nvPr>
        </p:nvSpPr>
        <p:spPr bwMode="auto">
          <a:xfrm>
            <a:off x="825624" y="6555770"/>
            <a:ext cx="4476049" cy="329614"/>
          </a:xfrm>
          <a:prstGeom prst="rect">
            <a:avLst/>
          </a:prstGeom>
        </p:spPr>
        <p:txBody>
          <a:bodyPr anchor="t"/>
          <a:lstStyle>
            <a:lvl1pPr>
              <a:defRPr sz="1200">
                <a:solidFill>
                  <a:schemeClr val="bg1"/>
                </a:solidFill>
              </a:defRPr>
            </a:lvl1pPr>
          </a:lstStyle>
          <a:p>
            <a:pPr>
              <a:defRPr/>
            </a:pPr>
            <a:r>
              <a:rPr lang="en-GB" dirty="0">
                <a:solidFill>
                  <a:prstClr val="white"/>
                </a:solidFill>
              </a:rPr>
              <a:t>Your name| WPPWIE SP B monitoring meeting | 17 October 2024</a:t>
            </a:r>
            <a:endParaRPr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‹Nr.›</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EUROfusion_content_empty">
    <p:spTree>
      <p:nvGrpSpPr>
        <p:cNvPr id="1" name=""/>
        <p:cNvGrpSpPr/>
        <p:nvPr/>
      </p:nvGrpSpPr>
      <p:grpSpPr bwMode="auto">
        <a:xfrm>
          <a:off x="0" y="0"/>
          <a:ext cx="0" cy="0"/>
          <a:chOff x="0" y="0"/>
          <a:chExt cx="0" cy="0"/>
        </a:xfrm>
      </p:grpSpPr>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Click to edit Master title style</a:t>
            </a:r>
            <a:endParaRPr lang="en-GB"/>
          </a:p>
        </p:txBody>
      </p:sp>
      <p:sp>
        <p:nvSpPr>
          <p:cNvPr id="8" name="Footer Placeholder 7"/>
          <p:cNvSpPr>
            <a:spLocks noGrp="1"/>
          </p:cNvSpPr>
          <p:nvPr>
            <p:ph type="ftr" sz="quarter" idx="11"/>
          </p:nvPr>
        </p:nvSpPr>
        <p:spPr bwMode="auto">
          <a:xfrm>
            <a:off x="825624" y="6555770"/>
            <a:ext cx="4512994" cy="329614"/>
          </a:xfrm>
          <a:prstGeom prst="rect">
            <a:avLst/>
          </a:prstGeom>
        </p:spPr>
        <p:txBody>
          <a:bodyPr anchor="t"/>
          <a:lstStyle>
            <a:lvl1pPr>
              <a:defRPr sz="1200">
                <a:solidFill>
                  <a:schemeClr val="bg1"/>
                </a:solidFill>
              </a:defRPr>
            </a:lvl1pPr>
          </a:lstStyle>
          <a:p>
            <a:pPr>
              <a:defRPr/>
            </a:pPr>
            <a:r>
              <a:rPr lang="en-US" dirty="0">
                <a:solidFill>
                  <a:prstClr val="white"/>
                </a:solidFill>
              </a:rPr>
              <a:t>Your name| WPPWIE SP B monitoring meeting | 17 October 2024</a:t>
            </a:r>
            <a:endParaRPr lang="en-US"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‹Nr.›</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2"/>
          <a:stretch/>
        </p:blipFill>
        <p:spPr bwMode="auto">
          <a:xfrm>
            <a:off x="191344" y="57007"/>
            <a:ext cx="636023" cy="636023"/>
          </a:xfrm>
          <a:prstGeom prst="rect">
            <a:avLst/>
          </a:prstGeom>
          <a:noFill/>
        </p:spPr>
      </p:pic>
      <p:pic>
        <p:nvPicPr>
          <p:cNvPr id="6" name="Picture 5"/>
          <p:cNvPicPr>
            <a:picLocks noChangeAspect="1"/>
          </p:cNvPicPr>
          <p:nvPr userDrawn="1"/>
        </p:nvPicPr>
        <p:blipFill>
          <a:blip r:embed="rId3">
            <a:alphaModFix amt="65000"/>
          </a:blip>
          <a:stretch/>
        </p:blipFill>
        <p:spPr bwMode="auto">
          <a:xfrm>
            <a:off x="7247890" y="252412"/>
            <a:ext cx="4944110" cy="6353175"/>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EUROfusion_Values">
    <p:spTree>
      <p:nvGrpSpPr>
        <p:cNvPr id="1" name=""/>
        <p:cNvGrpSpPr/>
        <p:nvPr/>
      </p:nvGrpSpPr>
      <p:grpSpPr bwMode="auto">
        <a:xfrm>
          <a:off x="0" y="0"/>
          <a:ext cx="0" cy="0"/>
          <a:chOff x="0" y="0"/>
          <a:chExt cx="0" cy="0"/>
        </a:xfrm>
      </p:grpSpPr>
      <p:pic>
        <p:nvPicPr>
          <p:cNvPr id="6" name="Picture 5"/>
          <p:cNvPicPr>
            <a:picLocks noChangeAspect="1"/>
          </p:cNvPicPr>
          <p:nvPr userDrawn="1"/>
        </p:nvPicPr>
        <p:blipFill>
          <a:blip r:embed="rId2">
            <a:alphaModFix amt="65000"/>
          </a:blip>
          <a:stretch/>
        </p:blipFill>
        <p:spPr bwMode="auto">
          <a:xfrm>
            <a:off x="7247890" y="252412"/>
            <a:ext cx="4944110" cy="6353175"/>
          </a:xfrm>
          <a:prstGeom prst="rect">
            <a:avLst/>
          </a:prstGeom>
          <a:noFill/>
        </p:spPr>
      </p:pic>
      <p:sp>
        <p:nvSpPr>
          <p:cNvPr id="5" name="Rectangle 4"/>
          <p:cNvSpPr/>
          <p:nvPr userDrawn="1"/>
        </p:nvSpPr>
        <p:spPr bwMode="auto">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7" name="Rectangle 6"/>
          <p:cNvSpPr/>
          <p:nvPr userDrawn="1"/>
        </p:nvSpPr>
        <p:spPr bwMode="auto">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4" name="Rectangle 3"/>
          <p:cNvSpPr/>
          <p:nvPr userDrawn="1"/>
        </p:nvSpPr>
        <p:spPr bwMode="auto">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sp>
        <p:nvSpPr>
          <p:cNvPr id="2" name="Title 1"/>
          <p:cNvSpPr>
            <a:spLocks noGrp="1"/>
          </p:cNvSpPr>
          <p:nvPr>
            <p:ph type="title" hasCustomPrompt="1"/>
          </p:nvPr>
        </p:nvSpPr>
        <p:spPr bwMode="auto">
          <a:xfrm>
            <a:off x="983432" y="192515"/>
            <a:ext cx="9451776" cy="457200"/>
          </a:xfrm>
        </p:spPr>
        <p:txBody>
          <a:bodyPr>
            <a:noAutofit/>
          </a:bodyPr>
          <a:lstStyle>
            <a:lvl1pPr algn="l">
              <a:lnSpc>
                <a:spcPts val="2400"/>
              </a:lnSpc>
              <a:defRPr sz="2800" b="1">
                <a:solidFill>
                  <a:schemeClr val="tx2"/>
                </a:solidFill>
                <a:latin typeface="+mn-lt"/>
                <a:cs typeface="Arial"/>
              </a:defRPr>
            </a:lvl1pPr>
          </a:lstStyle>
          <a:p>
            <a:pPr>
              <a:defRPr/>
            </a:pPr>
            <a:r>
              <a:rPr lang="en-US"/>
              <a:t>EUROfusion Values</a:t>
            </a:r>
            <a:endParaRPr lang="en-GB"/>
          </a:p>
        </p:txBody>
      </p:sp>
      <p:sp>
        <p:nvSpPr>
          <p:cNvPr id="8" name="Footer Placeholder 7"/>
          <p:cNvSpPr>
            <a:spLocks noGrp="1"/>
          </p:cNvSpPr>
          <p:nvPr>
            <p:ph type="ftr" sz="quarter" idx="11"/>
          </p:nvPr>
        </p:nvSpPr>
        <p:spPr bwMode="auto">
          <a:xfrm>
            <a:off x="825624" y="6555770"/>
            <a:ext cx="4636922" cy="329614"/>
          </a:xfrm>
          <a:prstGeom prst="rect">
            <a:avLst/>
          </a:prstGeom>
        </p:spPr>
        <p:txBody>
          <a:bodyPr anchor="t"/>
          <a:lstStyle>
            <a:lvl1pPr>
              <a:defRPr sz="1200">
                <a:solidFill>
                  <a:schemeClr val="bg1"/>
                </a:solidFill>
              </a:defRPr>
            </a:lvl1pPr>
          </a:lstStyle>
          <a:p>
            <a:pPr>
              <a:defRPr/>
            </a:pPr>
            <a:r>
              <a:rPr lang="en-US" dirty="0">
                <a:solidFill>
                  <a:prstClr val="white"/>
                </a:solidFill>
              </a:rPr>
              <a:t>Your name| WPPWIE SP B monitoring meeting | 17 October 2024</a:t>
            </a:r>
            <a:endParaRPr lang="en-US" dirty="0"/>
          </a:p>
        </p:txBody>
      </p:sp>
      <p:sp>
        <p:nvSpPr>
          <p:cNvPr id="9" name="Slide Number Placeholder 8"/>
          <p:cNvSpPr>
            <a:spLocks noGrp="1"/>
          </p:cNvSpPr>
          <p:nvPr>
            <p:ph type="sldNum" sz="quarter" idx="12"/>
          </p:nvPr>
        </p:nvSpPr>
        <p:spPr bwMode="auto">
          <a:xfrm>
            <a:off x="0" y="6590037"/>
            <a:ext cx="720080" cy="199173"/>
          </a:xfrm>
        </p:spPr>
        <p:txBody>
          <a:bodyPr anchor="ctr"/>
          <a:lstStyle>
            <a:lvl1pPr>
              <a:defRPr sz="1400">
                <a:solidFill>
                  <a:schemeClr val="bg1"/>
                </a:solidFill>
              </a:defRPr>
            </a:lvl1pPr>
          </a:lstStyle>
          <a:p>
            <a:pPr>
              <a:defRPr/>
            </a:pPr>
            <a:fld id="{6A6D9FA1-99C7-4910-8E32-B85D378B0060}" type="slidenum">
              <a:rPr lang="en-GB">
                <a:solidFill>
                  <a:prstClr val="white"/>
                </a:solidFill>
              </a:rPr>
              <a:t>‹Nr.›</a:t>
            </a:fld>
            <a:endParaRPr lang="en-GB">
              <a:solidFill>
                <a:prstClr val="white"/>
              </a:solidFill>
            </a:endParaRPr>
          </a:p>
        </p:txBody>
      </p:sp>
      <p:pic>
        <p:nvPicPr>
          <p:cNvPr id="1026" name="Picture 2" descr="EUROfusion - Realising Fusion Energy"/>
          <p:cNvPicPr>
            <a:picLocks noChangeAspect="1" noChangeArrowheads="1"/>
          </p:cNvPicPr>
          <p:nvPr userDrawn="1"/>
        </p:nvPicPr>
        <p:blipFill>
          <a:blip r:embed="rId3"/>
          <a:stretch/>
        </p:blipFill>
        <p:spPr bwMode="auto">
          <a:xfrm>
            <a:off x="191344" y="57007"/>
            <a:ext cx="636023" cy="636023"/>
          </a:xfrm>
          <a:prstGeom prst="rect">
            <a:avLst/>
          </a:prstGeom>
          <a:noFill/>
        </p:spPr>
      </p:pic>
      <p:pic>
        <p:nvPicPr>
          <p:cNvPr id="3" name="Picture 2"/>
          <p:cNvPicPr>
            <a:picLocks noChangeAspect="1"/>
          </p:cNvPicPr>
          <p:nvPr userDrawn="1"/>
        </p:nvPicPr>
        <p:blipFill>
          <a:blip r:embed="rId4">
            <a:clrChange>
              <a:clrFrom>
                <a:srgbClr val="FFFFFF"/>
              </a:clrFrom>
              <a:clrTo>
                <a:srgbClr val="FFFFFF">
                  <a:alpha val="0"/>
                </a:srgbClr>
              </a:clrTo>
            </a:clrChange>
          </a:blip>
          <a:stretch/>
        </p:blipFill>
        <p:spPr bwMode="auto">
          <a:xfrm>
            <a:off x="5414" y="979851"/>
            <a:ext cx="12181172" cy="557784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609600" y="274638"/>
            <a:ext cx="10972800" cy="1143000"/>
          </a:xfrm>
          <a:prstGeom prst="rect">
            <a:avLst/>
          </a:prstGeom>
        </p:spPr>
        <p:txBody>
          <a:bodyPr vert="horz" lIns="91440" tIns="45720" rIns="91440" bIns="45720" rtlCol="0" anchor="ctr">
            <a:normAutofit/>
          </a:bodyPr>
          <a:lstStyle/>
          <a:p>
            <a:pPr>
              <a:defRPr/>
            </a:pPr>
            <a:r>
              <a:rPr lang="en-US"/>
              <a:t>Click to edit Master title style</a:t>
            </a:r>
            <a:endParaRPr lang="en-GB"/>
          </a:p>
        </p:txBody>
      </p:sp>
      <p:sp>
        <p:nvSpPr>
          <p:cNvPr id="3" name="Text Placeholder 2"/>
          <p:cNvSpPr>
            <a:spLocks noGrp="1"/>
          </p:cNvSpPr>
          <p:nvPr>
            <p:ph type="body" idx="1"/>
          </p:nvPr>
        </p:nvSpPr>
        <p:spPr bwMode="auto">
          <a:xfrm>
            <a:off x="609600" y="1600203"/>
            <a:ext cx="10972800" cy="4525963"/>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Slide Number Placeholder 5"/>
          <p:cNvSpPr>
            <a:spLocks noGrp="1"/>
          </p:cNvSpPr>
          <p:nvPr>
            <p:ph type="sldNum" sz="quarter" idx="4"/>
          </p:nvPr>
        </p:nvSpPr>
        <p:spPr bwMode="auto">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a:lnSpc>
                <a:spcPct val="100000"/>
              </a:lnSpc>
              <a:spcBef>
                <a:spcPts val="0"/>
              </a:spcBef>
              <a:spcAft>
                <a:spcPts val="0"/>
              </a:spcAft>
              <a:buClrTx/>
              <a:buSzTx/>
              <a:buFontTx/>
              <a:buNone/>
              <a:defRPr/>
            </a:pPr>
            <a:fld id="{6A6D9FA1-99C7-4910-8E32-B85D378B0060}" type="slidenum">
              <a:rPr lang="en-GB" sz="1000" b="0" i="0" u="none" strike="noStrike" cap="none" spc="0">
                <a:ln>
                  <a:noFill/>
                </a:ln>
                <a:solidFill>
                  <a:prstClr val="black">
                    <a:tint val="75000"/>
                  </a:prstClr>
                </a:solidFill>
                <a:latin typeface="Calibri"/>
                <a:ea typeface="+mn-ea"/>
                <a:cs typeface="+mn-cs"/>
              </a:rPr>
              <a:t>‹Nr.›</a:t>
            </a:fld>
            <a:endParaRPr lang="en-GB" sz="1000" b="0" i="0" u="none" strike="noStrike" cap="none" spc="0">
              <a:ln>
                <a:noFill/>
              </a:ln>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dt="0"/>
  <p:txStyles>
    <p:titleStyle>
      <a:lvl1pPr algn="ctr" defTabSz="685800">
        <a:spcBef>
          <a:spcPts val="0"/>
        </a:spcBef>
        <a:buNone/>
        <a:defRPr sz="3300">
          <a:solidFill>
            <a:schemeClr val="tx1"/>
          </a:solidFill>
          <a:latin typeface="+mj-lt"/>
          <a:ea typeface="+mj-ea"/>
          <a:cs typeface="+mj-cs"/>
        </a:defRPr>
      </a:lvl1pPr>
    </p:titleStyle>
    <p:bodyStyle>
      <a:lvl1pPr marL="257175" indent="-257175" algn="l" defTabSz="685800">
        <a:spcBef>
          <a:spcPts val="0"/>
        </a:spcBef>
        <a:buFont typeface="Arial"/>
        <a:buChar char="•"/>
        <a:defRPr sz="2400">
          <a:solidFill>
            <a:schemeClr val="tx1"/>
          </a:solidFill>
          <a:latin typeface="+mn-lt"/>
          <a:ea typeface="+mn-ea"/>
          <a:cs typeface="+mn-cs"/>
        </a:defRPr>
      </a:lvl1pPr>
      <a:lvl2pPr marL="557213" indent="-214313" algn="l" defTabSz="685800">
        <a:spcBef>
          <a:spcPts val="0"/>
        </a:spcBef>
        <a:buFont typeface="Arial"/>
        <a:buChar char="–"/>
        <a:defRPr sz="2100">
          <a:solidFill>
            <a:schemeClr val="tx1"/>
          </a:solidFill>
          <a:latin typeface="+mn-lt"/>
          <a:ea typeface="+mn-ea"/>
          <a:cs typeface="+mn-cs"/>
        </a:defRPr>
      </a:lvl2pPr>
      <a:lvl3pPr marL="857250" indent="-171450" algn="l" defTabSz="685800">
        <a:spcBef>
          <a:spcPts val="0"/>
        </a:spcBef>
        <a:buFont typeface="Arial"/>
        <a:buChar char="•"/>
        <a:defRPr sz="1800">
          <a:solidFill>
            <a:schemeClr val="tx1"/>
          </a:solidFill>
          <a:latin typeface="+mn-lt"/>
          <a:ea typeface="+mn-ea"/>
          <a:cs typeface="+mn-cs"/>
        </a:defRPr>
      </a:lvl3pPr>
      <a:lvl4pPr marL="1200150" indent="-171450" algn="l" defTabSz="685800">
        <a:spcBef>
          <a:spcPts val="0"/>
        </a:spcBef>
        <a:buFont typeface="Arial"/>
        <a:buChar char="–"/>
        <a:defRPr sz="1500">
          <a:solidFill>
            <a:schemeClr val="tx1"/>
          </a:solidFill>
          <a:latin typeface="+mn-lt"/>
          <a:ea typeface="+mn-ea"/>
          <a:cs typeface="+mn-cs"/>
        </a:defRPr>
      </a:lvl4pPr>
      <a:lvl5pPr marL="1543050" indent="-171450" algn="l" defTabSz="685800">
        <a:spcBef>
          <a:spcPts val="0"/>
        </a:spcBef>
        <a:buFont typeface="Arial"/>
        <a:buChar char="»"/>
        <a:defRPr sz="1500">
          <a:solidFill>
            <a:schemeClr val="tx1"/>
          </a:solidFill>
          <a:latin typeface="+mn-lt"/>
          <a:ea typeface="+mn-ea"/>
          <a:cs typeface="+mn-cs"/>
        </a:defRPr>
      </a:lvl5pPr>
      <a:lvl6pPr marL="1885950" indent="-171450" algn="l" defTabSz="685800">
        <a:spcBef>
          <a:spcPts val="0"/>
        </a:spcBef>
        <a:buFont typeface="Arial"/>
        <a:buChar char="•"/>
        <a:defRPr sz="1500">
          <a:solidFill>
            <a:schemeClr val="tx1"/>
          </a:solidFill>
          <a:latin typeface="+mn-lt"/>
          <a:ea typeface="+mn-ea"/>
          <a:cs typeface="+mn-cs"/>
        </a:defRPr>
      </a:lvl6pPr>
      <a:lvl7pPr marL="2228850" indent="-171450" algn="l" defTabSz="685800">
        <a:spcBef>
          <a:spcPts val="0"/>
        </a:spcBef>
        <a:buFont typeface="Arial"/>
        <a:buChar char="•"/>
        <a:defRPr sz="1500">
          <a:solidFill>
            <a:schemeClr val="tx1"/>
          </a:solidFill>
          <a:latin typeface="+mn-lt"/>
          <a:ea typeface="+mn-ea"/>
          <a:cs typeface="+mn-cs"/>
        </a:defRPr>
      </a:lvl7pPr>
      <a:lvl8pPr marL="2571750" indent="-171450" algn="l" defTabSz="685800">
        <a:spcBef>
          <a:spcPts val="0"/>
        </a:spcBef>
        <a:buFont typeface="Arial"/>
        <a:buChar char="•"/>
        <a:defRPr sz="1500">
          <a:solidFill>
            <a:schemeClr val="tx1"/>
          </a:solidFill>
          <a:latin typeface="+mn-lt"/>
          <a:ea typeface="+mn-ea"/>
          <a:cs typeface="+mn-cs"/>
        </a:defRPr>
      </a:lvl8pPr>
      <a:lvl9pPr marL="2914650" indent="-171450" algn="l" defTabSz="685800">
        <a:spcBef>
          <a:spcPts val="0"/>
        </a:spcBef>
        <a:buFont typeface="Arial"/>
        <a:buChar char="•"/>
        <a:defRPr sz="1500">
          <a:solidFill>
            <a:schemeClr val="tx1"/>
          </a:solidFill>
          <a:latin typeface="+mn-lt"/>
          <a:ea typeface="+mn-ea"/>
          <a:cs typeface="+mn-cs"/>
        </a:defRPr>
      </a:lvl9pPr>
    </p:bodyStyle>
    <p:otherStyle>
      <a:defPPr>
        <a:defRPr lang="en-US"/>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7074AAD-5F57-C873-9F25-F8A39051F40B}"/>
              </a:ext>
            </a:extLst>
          </p:cNvPr>
          <p:cNvSpPr>
            <a:spLocks noGrp="1"/>
          </p:cNvSpPr>
          <p:nvPr>
            <p:ph type="ftr" sz="quarter" idx="11"/>
          </p:nvPr>
        </p:nvSpPr>
        <p:spPr/>
        <p:txBody>
          <a:bodyPr/>
          <a:lstStyle/>
          <a:p>
            <a:pPr>
              <a:defRPr/>
            </a:pPr>
            <a:r>
              <a:rPr lang="en-US" dirty="0" smtClean="0">
                <a:solidFill>
                  <a:prstClr val="white"/>
                </a:solidFill>
              </a:rPr>
              <a:t>M. Mayer | </a:t>
            </a:r>
            <a:r>
              <a:rPr lang="en-US" dirty="0">
                <a:solidFill>
                  <a:prstClr val="white"/>
                </a:solidFill>
              </a:rPr>
              <a:t>WPPWIE SP B monitoring meeting | 17 October 2024</a:t>
            </a:r>
            <a:endParaRPr lang="en-US" dirty="0"/>
          </a:p>
        </p:txBody>
      </p:sp>
      <p:sp>
        <p:nvSpPr>
          <p:cNvPr id="5" name="Slide Number Placeholder 4">
            <a:extLst>
              <a:ext uri="{FF2B5EF4-FFF2-40B4-BE49-F238E27FC236}">
                <a16:creationId xmlns:a16="http://schemas.microsoft.com/office/drawing/2014/main" id="{324D0C9F-DCC6-D703-05E1-48B50B4B1CF1}"/>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1</a:t>
            </a:fld>
            <a:endParaRPr lang="en-GB">
              <a:solidFill>
                <a:prstClr val="white"/>
              </a:solidFill>
            </a:endParaRPr>
          </a:p>
        </p:txBody>
      </p:sp>
      <p:sp>
        <p:nvSpPr>
          <p:cNvPr id="6" name="Titre 1">
            <a:extLst>
              <a:ext uri="{FF2B5EF4-FFF2-40B4-BE49-F238E27FC236}">
                <a16:creationId xmlns:a16="http://schemas.microsoft.com/office/drawing/2014/main" id="{D18C0C8C-F3F6-F3FB-D5B1-6A67945162B2}"/>
              </a:ext>
            </a:extLst>
          </p:cNvPr>
          <p:cNvSpPr>
            <a:spLocks noGrp="1"/>
          </p:cNvSpPr>
          <p:nvPr>
            <p:ph type="title"/>
          </p:nvPr>
        </p:nvSpPr>
        <p:spPr>
          <a:xfrm>
            <a:off x="983432" y="192515"/>
            <a:ext cx="9451776" cy="457200"/>
          </a:xfrm>
        </p:spPr>
        <p:txBody>
          <a:bodyPr/>
          <a:lstStyle/>
          <a:p>
            <a:r>
              <a:rPr lang="fr-FR" dirty="0" err="1" smtClean="0"/>
              <a:t>Boronizations</a:t>
            </a:r>
            <a:r>
              <a:rPr lang="fr-FR" dirty="0" smtClean="0"/>
              <a:t> in W7-X</a:t>
            </a:r>
            <a:endParaRPr lang="fr-FR" dirty="0"/>
          </a:p>
        </p:txBody>
      </p:sp>
      <p:sp>
        <p:nvSpPr>
          <p:cNvPr id="7" name="Textfeld 2">
            <a:extLst>
              <a:ext uri="{FF2B5EF4-FFF2-40B4-BE49-F238E27FC236}">
                <a16:creationId xmlns:a16="http://schemas.microsoft.com/office/drawing/2014/main" id="{7BE89362-DA8B-4A1D-721F-DAD11BB32046}"/>
              </a:ext>
            </a:extLst>
          </p:cNvPr>
          <p:cNvSpPr txBox="1"/>
          <p:nvPr/>
        </p:nvSpPr>
        <p:spPr>
          <a:xfrm>
            <a:off x="107504" y="5359022"/>
            <a:ext cx="4747717" cy="1066189"/>
          </a:xfrm>
          <a:prstGeom prst="rect">
            <a:avLst/>
          </a:prstGeom>
          <a:solidFill>
            <a:srgbClr val="E3E3E3"/>
          </a:solidFill>
          <a:ln w="12700">
            <a:solidFill>
              <a:schemeClr val="tx1"/>
            </a:solidFill>
          </a:ln>
        </p:spPr>
        <p:txBody>
          <a:bodyPr wrap="square" rtlCol="0">
            <a:spAutoFit/>
          </a:bodyPr>
          <a:lstStyle/>
          <a:p>
            <a:pPr>
              <a:lnSpc>
                <a:spcPct val="113000"/>
              </a:lnSpc>
            </a:pPr>
            <a:r>
              <a:rPr lang="en-US" sz="1400" dirty="0">
                <a:latin typeface="Arial" panose="020B0604020202020204" pitchFamily="34" charset="0"/>
                <a:cs typeface="Arial" panose="020B0604020202020204" pitchFamily="34" charset="0"/>
              </a:rPr>
              <a:t>Deliverable: </a:t>
            </a:r>
            <a:r>
              <a:rPr lang="en-US" sz="1400" b="1" dirty="0">
                <a:latin typeface="Arial" panose="020B0604020202020204" pitchFamily="34" charset="0"/>
                <a:cs typeface="Arial" panose="020B0604020202020204" pitchFamily="34" charset="0"/>
              </a:rPr>
              <a:t>PWIE-SP B.2.T-T004-D007 </a:t>
            </a:r>
            <a:endParaRPr lang="en-US" sz="1400" b="1" i="1" dirty="0" smtClean="0">
              <a:solidFill>
                <a:srgbClr val="FF0000"/>
              </a:solidFill>
              <a:latin typeface="Arial" panose="020B0604020202020204" pitchFamily="34" charset="0"/>
              <a:cs typeface="Arial" panose="020B0604020202020204" pitchFamily="34" charset="0"/>
            </a:endParaRPr>
          </a:p>
          <a:p>
            <a:pPr>
              <a:lnSpc>
                <a:spcPct val="113000"/>
              </a:lnSpc>
            </a:pPr>
            <a:r>
              <a:rPr lang="en-US" sz="1400" dirty="0" smtClean="0">
                <a:latin typeface="Arial" panose="020B0604020202020204" pitchFamily="34" charset="0"/>
                <a:cs typeface="Arial" panose="020B0604020202020204" pitchFamily="34" charset="0"/>
              </a:rPr>
              <a:t>Status: </a:t>
            </a:r>
            <a:r>
              <a:rPr lang="en-US" sz="1400" b="1" i="1" dirty="0" smtClean="0">
                <a:solidFill>
                  <a:srgbClr val="0070C0"/>
                </a:solidFill>
                <a:latin typeface="Arial" panose="020B0604020202020204" pitchFamily="34" charset="0"/>
                <a:cs typeface="Arial" panose="020B0604020202020204" pitchFamily="34" charset="0"/>
              </a:rPr>
              <a:t>ongoing</a:t>
            </a:r>
            <a:endParaRPr lang="en-US" sz="1400" b="1" i="1" dirty="0" smtClean="0">
              <a:solidFill>
                <a:srgbClr val="FF0000"/>
              </a:solidFill>
              <a:latin typeface="Arial" panose="020B0604020202020204" pitchFamily="34" charset="0"/>
              <a:cs typeface="Arial" panose="020B0604020202020204" pitchFamily="34" charset="0"/>
            </a:endParaRPr>
          </a:p>
          <a:p>
            <a:pPr>
              <a:lnSpc>
                <a:spcPct val="113000"/>
              </a:lnSpc>
            </a:pPr>
            <a:r>
              <a:rPr lang="en-US" sz="1400" dirty="0" smtClean="0">
                <a:latin typeface="Arial" panose="020B0604020202020204" pitchFamily="34" charset="0"/>
                <a:cs typeface="Arial" panose="020B0604020202020204" pitchFamily="34" charset="0"/>
              </a:rPr>
              <a:t>Facilities</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Accelerator </a:t>
            </a:r>
            <a:r>
              <a:rPr lang="en-US" sz="1400" b="1" dirty="0" smtClean="0">
                <a:latin typeface="Arial" panose="020B0604020202020204" pitchFamily="34" charset="0"/>
                <a:cs typeface="Arial" panose="020B0604020202020204" pitchFamily="34" charset="0"/>
              </a:rPr>
              <a:t>(7 </a:t>
            </a:r>
            <a:r>
              <a:rPr lang="en-US" sz="1400" b="1" dirty="0">
                <a:latin typeface="Arial" panose="020B0604020202020204" pitchFamily="34" charset="0"/>
                <a:cs typeface="Arial" panose="020B0604020202020204" pitchFamily="34" charset="0"/>
              </a:rPr>
              <a:t>days) + a few SEM days</a:t>
            </a:r>
            <a:endParaRPr lang="en-US" sz="1400" b="1" i="1" dirty="0">
              <a:solidFill>
                <a:srgbClr val="FF0000"/>
              </a:solidFill>
              <a:latin typeface="Arial" panose="020B0604020202020204" pitchFamily="34" charset="0"/>
              <a:cs typeface="Arial" panose="020B0604020202020204" pitchFamily="34" charset="0"/>
            </a:endParaRPr>
          </a:p>
          <a:p>
            <a:pPr>
              <a:lnSpc>
                <a:spcPct val="113000"/>
              </a:lnSpc>
            </a:pPr>
            <a:r>
              <a:rPr lang="en-US" sz="1400" dirty="0" smtClean="0">
                <a:latin typeface="Arial" panose="020B0604020202020204" pitchFamily="34" charset="0"/>
                <a:cs typeface="Arial" panose="020B0604020202020204" pitchFamily="34" charset="0"/>
              </a:rPr>
              <a:t>Linked </a:t>
            </a:r>
            <a:r>
              <a:rPr lang="en-US" sz="1400" dirty="0">
                <a:latin typeface="Arial" panose="020B0604020202020204" pitchFamily="34" charset="0"/>
                <a:cs typeface="Arial" panose="020B0604020202020204" pitchFamily="34" charset="0"/>
              </a:rPr>
              <a:t>WP or TSVV: </a:t>
            </a:r>
            <a:r>
              <a:rPr lang="en-US" sz="1400" b="1" dirty="0">
                <a:latin typeface="Arial" panose="020B0604020202020204" pitchFamily="34" charset="0"/>
                <a:cs typeface="Arial" panose="020B0604020202020204" pitchFamily="34" charset="0"/>
              </a:rPr>
              <a:t>if applicable</a:t>
            </a:r>
          </a:p>
        </p:txBody>
      </p:sp>
      <p:sp>
        <p:nvSpPr>
          <p:cNvPr id="8" name="Textfeld 4">
            <a:extLst>
              <a:ext uri="{FF2B5EF4-FFF2-40B4-BE49-F238E27FC236}">
                <a16:creationId xmlns:a16="http://schemas.microsoft.com/office/drawing/2014/main" id="{9CDDDD18-D2C5-A3DE-1BB3-4FC1AF20CF9A}"/>
              </a:ext>
            </a:extLst>
          </p:cNvPr>
          <p:cNvSpPr txBox="1"/>
          <p:nvPr/>
        </p:nvSpPr>
        <p:spPr>
          <a:xfrm>
            <a:off x="107504" y="712451"/>
            <a:ext cx="11714960" cy="2874505"/>
          </a:xfrm>
          <a:prstGeom prst="rect">
            <a:avLst/>
          </a:prstGeom>
          <a:noFill/>
          <a:ln w="12700">
            <a:noFill/>
          </a:ln>
        </p:spPr>
        <p:txBody>
          <a:bodyPr wrap="square" rtlCol="0">
            <a:spAutoFit/>
          </a:bodyPr>
          <a:lstStyle/>
          <a:p>
            <a:pPr>
              <a:lnSpc>
                <a:spcPct val="113000"/>
              </a:lnSpc>
            </a:pPr>
            <a:r>
              <a:rPr lang="en-US" sz="1600" b="1" dirty="0">
                <a:solidFill>
                  <a:srgbClr val="FF0000"/>
                </a:solidFill>
                <a:cs typeface="Arial" panose="020B0604020202020204" pitchFamily="34" charset="0"/>
              </a:rPr>
              <a:t>General Information</a:t>
            </a:r>
          </a:p>
          <a:p>
            <a:pPr marL="182563" indent="-182563">
              <a:lnSpc>
                <a:spcPct val="113000"/>
              </a:lnSpc>
              <a:buFont typeface="Wingdings" panose="05000000000000000000" pitchFamily="2" charset="2"/>
              <a:buChar char="§"/>
            </a:pPr>
            <a:r>
              <a:rPr lang="en-US" altLang="en-US" sz="1600" dirty="0" smtClean="0">
                <a:cs typeface="Arial" panose="020B0604020202020204" pitchFamily="34" charset="0"/>
              </a:rPr>
              <a:t>Properties of </a:t>
            </a:r>
            <a:r>
              <a:rPr lang="en-US" altLang="en-US" sz="1600" dirty="0" err="1" smtClean="0">
                <a:cs typeface="Arial" panose="020B0604020202020204" pitchFamily="34" charset="0"/>
              </a:rPr>
              <a:t>boronization</a:t>
            </a:r>
            <a:r>
              <a:rPr lang="en-US" altLang="en-US" sz="1600" dirty="0" smtClean="0">
                <a:cs typeface="Arial" panose="020B0604020202020204" pitchFamily="34" charset="0"/>
              </a:rPr>
              <a:t> layers in W7-X</a:t>
            </a:r>
            <a:endParaRPr lang="en-US" altLang="en-US" sz="1600" dirty="0">
              <a:cs typeface="Arial" panose="020B0604020202020204" pitchFamily="34" charset="0"/>
            </a:endParaRPr>
          </a:p>
          <a:p>
            <a:pPr>
              <a:lnSpc>
                <a:spcPct val="113000"/>
              </a:lnSpc>
            </a:pPr>
            <a:endParaRPr lang="en-US" sz="1600" b="1" dirty="0">
              <a:solidFill>
                <a:srgbClr val="FF0000"/>
              </a:solidFill>
              <a:cs typeface="Arial" panose="020B0604020202020204" pitchFamily="34" charset="0"/>
            </a:endParaRPr>
          </a:p>
          <a:p>
            <a:pPr>
              <a:lnSpc>
                <a:spcPct val="113000"/>
              </a:lnSpc>
            </a:pPr>
            <a:r>
              <a:rPr lang="en-US" sz="1600" b="1" dirty="0">
                <a:solidFill>
                  <a:srgbClr val="FF0000"/>
                </a:solidFill>
                <a:cs typeface="Arial" panose="020B0604020202020204" pitchFamily="34" charset="0"/>
              </a:rPr>
              <a:t>Task and questions to be addressed </a:t>
            </a:r>
          </a:p>
          <a:p>
            <a:pPr marL="182563" indent="-182563">
              <a:lnSpc>
                <a:spcPct val="113000"/>
              </a:lnSpc>
              <a:buFont typeface="Wingdings" panose="05000000000000000000" pitchFamily="2" charset="2"/>
              <a:buChar char="§"/>
            </a:pPr>
            <a:r>
              <a:rPr lang="en-US" altLang="en-US" sz="1600" dirty="0" smtClean="0">
                <a:cs typeface="Arial" panose="020B0604020202020204" pitchFamily="34" charset="0"/>
              </a:rPr>
              <a:t>Thickness of </a:t>
            </a:r>
            <a:r>
              <a:rPr lang="en-US" altLang="en-US" sz="1600" dirty="0" err="1" smtClean="0">
                <a:cs typeface="Arial" panose="020B0604020202020204" pitchFamily="34" charset="0"/>
              </a:rPr>
              <a:t>boronization</a:t>
            </a:r>
            <a:r>
              <a:rPr lang="en-US" altLang="en-US" sz="1600" dirty="0" smtClean="0">
                <a:cs typeface="Arial" panose="020B0604020202020204" pitchFamily="34" charset="0"/>
              </a:rPr>
              <a:t> layers?</a:t>
            </a:r>
          </a:p>
          <a:p>
            <a:pPr marL="182563" indent="-182563">
              <a:lnSpc>
                <a:spcPct val="113000"/>
              </a:lnSpc>
              <a:buFont typeface="Wingdings" panose="05000000000000000000" pitchFamily="2" charset="2"/>
              <a:buChar char="§"/>
            </a:pPr>
            <a:r>
              <a:rPr lang="en-US" altLang="en-US" sz="1600" dirty="0" smtClean="0">
                <a:cs typeface="Arial" panose="020B0604020202020204" pitchFamily="34" charset="0"/>
              </a:rPr>
              <a:t>Homogeneity of </a:t>
            </a:r>
            <a:r>
              <a:rPr lang="en-US" altLang="en-US" sz="1600" dirty="0" err="1" smtClean="0">
                <a:cs typeface="Arial" panose="020B0604020202020204" pitchFamily="34" charset="0"/>
              </a:rPr>
              <a:t>boronizations</a:t>
            </a:r>
            <a:r>
              <a:rPr lang="en-US" altLang="en-US" sz="1600" dirty="0" smtClean="0">
                <a:cs typeface="Arial" panose="020B0604020202020204" pitchFamily="34" charset="0"/>
              </a:rPr>
              <a:t> in W7-X?</a:t>
            </a:r>
          </a:p>
          <a:p>
            <a:pPr marL="182563" indent="-182563">
              <a:lnSpc>
                <a:spcPct val="113000"/>
              </a:lnSpc>
              <a:buFont typeface="Wingdings" panose="05000000000000000000" pitchFamily="2" charset="2"/>
              <a:buChar char="§"/>
            </a:pPr>
            <a:r>
              <a:rPr lang="en-US" altLang="en-US" sz="1600" dirty="0" smtClean="0">
                <a:cs typeface="Arial" panose="020B0604020202020204" pitchFamily="34" charset="0"/>
              </a:rPr>
              <a:t>Oxygen </a:t>
            </a:r>
            <a:r>
              <a:rPr lang="en-US" altLang="en-US" sz="1600" dirty="0" err="1" smtClean="0">
                <a:cs typeface="Arial" panose="020B0604020202020204" pitchFamily="34" charset="0"/>
              </a:rPr>
              <a:t>gettering</a:t>
            </a:r>
            <a:r>
              <a:rPr lang="en-US" altLang="en-US" sz="1600" dirty="0" smtClean="0">
                <a:cs typeface="Arial" panose="020B0604020202020204" pitchFamily="34" charset="0"/>
              </a:rPr>
              <a:t> capacity? </a:t>
            </a:r>
            <a:endParaRPr lang="en-US" altLang="en-US" sz="1600" dirty="0">
              <a:cs typeface="Arial" panose="020B0604020202020204" pitchFamily="34" charset="0"/>
            </a:endParaRPr>
          </a:p>
          <a:p>
            <a:pPr>
              <a:lnSpc>
                <a:spcPct val="113000"/>
              </a:lnSpc>
            </a:pPr>
            <a:endParaRPr lang="en-US" altLang="en-US" sz="1600" b="1" dirty="0">
              <a:solidFill>
                <a:srgbClr val="0070C0"/>
              </a:solidFill>
              <a:cs typeface="Arial" panose="020B0604020202020204" pitchFamily="34" charset="0"/>
            </a:endParaRPr>
          </a:p>
          <a:p>
            <a:pPr>
              <a:lnSpc>
                <a:spcPct val="113000"/>
              </a:lnSpc>
            </a:pPr>
            <a:r>
              <a:rPr lang="en-US" altLang="en-US" sz="1600" b="1" dirty="0">
                <a:solidFill>
                  <a:srgbClr val="0070C0"/>
                </a:solidFill>
                <a:cs typeface="Arial" panose="020B0604020202020204" pitchFamily="34" charset="0"/>
              </a:rPr>
              <a:t>Approach</a:t>
            </a:r>
          </a:p>
          <a:p>
            <a:pPr marL="214313" indent="-214313">
              <a:lnSpc>
                <a:spcPct val="113000"/>
              </a:lnSpc>
              <a:buFont typeface="Wingdings" panose="05000000000000000000" pitchFamily="2" charset="2"/>
              <a:buChar char="§"/>
            </a:pPr>
            <a:r>
              <a:rPr lang="fi-FI" altLang="en-US" sz="1600" dirty="0" smtClean="0">
                <a:cs typeface="Arial" panose="020B0604020202020204" pitchFamily="34" charset="0"/>
              </a:rPr>
              <a:t>Analysis of wall tiles after OP 1.2b and OP 2.1</a:t>
            </a: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5220" y="749854"/>
            <a:ext cx="5195195" cy="4624641"/>
          </a:xfrm>
          <a:prstGeom prst="rect">
            <a:avLst/>
          </a:prstGeom>
          <a:noFill/>
          <a:ln>
            <a:noFill/>
          </a:ln>
        </p:spPr>
      </p:pic>
    </p:spTree>
    <p:extLst>
      <p:ext uri="{BB962C8B-B14F-4D97-AF65-F5344CB8AC3E}">
        <p14:creationId xmlns:p14="http://schemas.microsoft.com/office/powerpoint/2010/main" val="3305434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7074AAD-5F57-C873-9F25-F8A39051F40B}"/>
              </a:ext>
            </a:extLst>
          </p:cNvPr>
          <p:cNvSpPr>
            <a:spLocks noGrp="1"/>
          </p:cNvSpPr>
          <p:nvPr>
            <p:ph type="ftr" sz="quarter" idx="11"/>
          </p:nvPr>
        </p:nvSpPr>
        <p:spPr/>
        <p:txBody>
          <a:bodyPr/>
          <a:lstStyle/>
          <a:p>
            <a:pPr>
              <a:defRPr/>
            </a:pPr>
            <a:r>
              <a:rPr lang="en-US" dirty="0" smtClean="0">
                <a:solidFill>
                  <a:prstClr val="white"/>
                </a:solidFill>
              </a:rPr>
              <a:t>M. Mayer | </a:t>
            </a:r>
            <a:r>
              <a:rPr lang="en-US" dirty="0">
                <a:solidFill>
                  <a:prstClr val="white"/>
                </a:solidFill>
              </a:rPr>
              <a:t>WPPWIE SP B monitoring meeting | 17 October 2024</a:t>
            </a:r>
            <a:endParaRPr lang="en-US" dirty="0"/>
          </a:p>
        </p:txBody>
      </p:sp>
      <p:sp>
        <p:nvSpPr>
          <p:cNvPr id="5" name="Slide Number Placeholder 4">
            <a:extLst>
              <a:ext uri="{FF2B5EF4-FFF2-40B4-BE49-F238E27FC236}">
                <a16:creationId xmlns:a16="http://schemas.microsoft.com/office/drawing/2014/main" id="{324D0C9F-DCC6-D703-05E1-48B50B4B1CF1}"/>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2</a:t>
            </a:fld>
            <a:endParaRPr lang="en-GB">
              <a:solidFill>
                <a:prstClr val="white"/>
              </a:solidFill>
            </a:endParaRPr>
          </a:p>
        </p:txBody>
      </p:sp>
      <p:sp>
        <p:nvSpPr>
          <p:cNvPr id="6" name="Titre 1">
            <a:extLst>
              <a:ext uri="{FF2B5EF4-FFF2-40B4-BE49-F238E27FC236}">
                <a16:creationId xmlns:a16="http://schemas.microsoft.com/office/drawing/2014/main" id="{D18C0C8C-F3F6-F3FB-D5B1-6A67945162B2}"/>
              </a:ext>
            </a:extLst>
          </p:cNvPr>
          <p:cNvSpPr>
            <a:spLocks noGrp="1"/>
          </p:cNvSpPr>
          <p:nvPr>
            <p:ph type="title"/>
          </p:nvPr>
        </p:nvSpPr>
        <p:spPr>
          <a:xfrm>
            <a:off x="983432" y="192515"/>
            <a:ext cx="9451776" cy="457200"/>
          </a:xfrm>
        </p:spPr>
        <p:txBody>
          <a:bodyPr/>
          <a:lstStyle/>
          <a:p>
            <a:r>
              <a:rPr lang="fr-FR" dirty="0" err="1" smtClean="0"/>
              <a:t>Boronizations</a:t>
            </a:r>
            <a:r>
              <a:rPr lang="fr-FR" dirty="0" smtClean="0"/>
              <a:t> in W7-X</a:t>
            </a:r>
            <a:endParaRPr lang="fr-FR" dirty="0"/>
          </a:p>
        </p:txBody>
      </p:sp>
      <p:sp>
        <p:nvSpPr>
          <p:cNvPr id="8" name="Textfeld 4">
            <a:extLst>
              <a:ext uri="{FF2B5EF4-FFF2-40B4-BE49-F238E27FC236}">
                <a16:creationId xmlns:a16="http://schemas.microsoft.com/office/drawing/2014/main" id="{9CDDDD18-D2C5-A3DE-1BB3-4FC1AF20CF9A}"/>
              </a:ext>
            </a:extLst>
          </p:cNvPr>
          <p:cNvSpPr txBox="1"/>
          <p:nvPr/>
        </p:nvSpPr>
        <p:spPr>
          <a:xfrm>
            <a:off x="107504" y="712451"/>
            <a:ext cx="11714960" cy="4662045"/>
          </a:xfrm>
          <a:prstGeom prst="rect">
            <a:avLst/>
          </a:prstGeom>
          <a:noFill/>
          <a:ln w="12700">
            <a:noFill/>
          </a:ln>
        </p:spPr>
        <p:txBody>
          <a:bodyPr wrap="square" rtlCol="0">
            <a:spAutoFit/>
          </a:bodyPr>
          <a:lstStyle/>
          <a:p>
            <a:pPr>
              <a:lnSpc>
                <a:spcPct val="113000"/>
              </a:lnSpc>
            </a:pPr>
            <a:r>
              <a:rPr lang="en-US" sz="1600" b="1" dirty="0">
                <a:solidFill>
                  <a:srgbClr val="FF0000"/>
                </a:solidFill>
                <a:cs typeface="Arial" panose="020B0604020202020204" pitchFamily="34" charset="0"/>
              </a:rPr>
              <a:t>General Information</a:t>
            </a:r>
          </a:p>
          <a:p>
            <a:pPr marL="182563" indent="-182563">
              <a:lnSpc>
                <a:spcPct val="113000"/>
              </a:lnSpc>
              <a:buFont typeface="Wingdings" panose="05000000000000000000" pitchFamily="2" charset="2"/>
              <a:buChar char="§"/>
            </a:pPr>
            <a:r>
              <a:rPr lang="en-US" altLang="en-US" sz="1600" dirty="0" smtClean="0">
                <a:cs typeface="Arial" panose="020B0604020202020204" pitchFamily="34" charset="0"/>
              </a:rPr>
              <a:t>Properties of </a:t>
            </a:r>
            <a:r>
              <a:rPr lang="en-US" altLang="en-US" sz="1600" dirty="0" err="1" smtClean="0">
                <a:cs typeface="Arial" panose="020B0604020202020204" pitchFamily="34" charset="0"/>
              </a:rPr>
              <a:t>boronization</a:t>
            </a:r>
            <a:r>
              <a:rPr lang="en-US" altLang="en-US" sz="1600" dirty="0" smtClean="0">
                <a:cs typeface="Arial" panose="020B0604020202020204" pitchFamily="34" charset="0"/>
              </a:rPr>
              <a:t> layers in W7-X</a:t>
            </a:r>
            <a:endParaRPr lang="en-US" altLang="en-US" sz="1600" dirty="0">
              <a:cs typeface="Arial" panose="020B0604020202020204" pitchFamily="34" charset="0"/>
            </a:endParaRPr>
          </a:p>
          <a:p>
            <a:pPr>
              <a:lnSpc>
                <a:spcPct val="113000"/>
              </a:lnSpc>
            </a:pPr>
            <a:endParaRPr lang="en-US" sz="1600" b="1" dirty="0">
              <a:solidFill>
                <a:srgbClr val="FF0000"/>
              </a:solidFill>
              <a:cs typeface="Arial" panose="020B0604020202020204" pitchFamily="34" charset="0"/>
            </a:endParaRPr>
          </a:p>
          <a:p>
            <a:pPr>
              <a:lnSpc>
                <a:spcPct val="113000"/>
              </a:lnSpc>
            </a:pPr>
            <a:r>
              <a:rPr lang="en-US" sz="1600" b="1" dirty="0">
                <a:solidFill>
                  <a:srgbClr val="FF0000"/>
                </a:solidFill>
                <a:cs typeface="Arial" panose="020B0604020202020204" pitchFamily="34" charset="0"/>
              </a:rPr>
              <a:t>Task and questions to be addressed </a:t>
            </a:r>
          </a:p>
          <a:p>
            <a:pPr marL="182563" indent="-182563">
              <a:lnSpc>
                <a:spcPct val="113000"/>
              </a:lnSpc>
              <a:buFont typeface="Wingdings" panose="05000000000000000000" pitchFamily="2" charset="2"/>
              <a:buChar char="§"/>
            </a:pPr>
            <a:r>
              <a:rPr lang="en-US" altLang="en-US" sz="1600" dirty="0" smtClean="0">
                <a:cs typeface="Arial" panose="020B0604020202020204" pitchFamily="34" charset="0"/>
              </a:rPr>
              <a:t>Thickness of </a:t>
            </a:r>
            <a:r>
              <a:rPr lang="en-US" altLang="en-US" sz="1600" dirty="0" err="1" smtClean="0">
                <a:cs typeface="Arial" panose="020B0604020202020204" pitchFamily="34" charset="0"/>
              </a:rPr>
              <a:t>boronization</a:t>
            </a:r>
            <a:r>
              <a:rPr lang="en-US" altLang="en-US" sz="1600" dirty="0" smtClean="0">
                <a:cs typeface="Arial" panose="020B0604020202020204" pitchFamily="34" charset="0"/>
              </a:rPr>
              <a:t> layers?</a:t>
            </a:r>
          </a:p>
          <a:p>
            <a:pPr marL="182563" indent="-182563">
              <a:lnSpc>
                <a:spcPct val="113000"/>
              </a:lnSpc>
              <a:buFont typeface="Wingdings" panose="05000000000000000000" pitchFamily="2" charset="2"/>
              <a:buChar char="§"/>
            </a:pPr>
            <a:r>
              <a:rPr lang="en-US" altLang="en-US" sz="1600" dirty="0" smtClean="0">
                <a:cs typeface="Arial" panose="020B0604020202020204" pitchFamily="34" charset="0"/>
              </a:rPr>
              <a:t>Homogeneity of </a:t>
            </a:r>
            <a:r>
              <a:rPr lang="en-US" altLang="en-US" sz="1600" dirty="0" err="1" smtClean="0">
                <a:cs typeface="Arial" panose="020B0604020202020204" pitchFamily="34" charset="0"/>
              </a:rPr>
              <a:t>boronizations</a:t>
            </a:r>
            <a:r>
              <a:rPr lang="en-US" altLang="en-US" sz="1600" dirty="0" smtClean="0">
                <a:cs typeface="Arial" panose="020B0604020202020204" pitchFamily="34" charset="0"/>
              </a:rPr>
              <a:t> in W7-X?</a:t>
            </a:r>
          </a:p>
          <a:p>
            <a:pPr marL="182563" indent="-182563">
              <a:lnSpc>
                <a:spcPct val="113000"/>
              </a:lnSpc>
              <a:buFont typeface="Wingdings" panose="05000000000000000000" pitchFamily="2" charset="2"/>
              <a:buChar char="§"/>
            </a:pPr>
            <a:r>
              <a:rPr lang="en-US" altLang="en-US" sz="1600" dirty="0" smtClean="0">
                <a:cs typeface="Arial" panose="020B0604020202020204" pitchFamily="34" charset="0"/>
              </a:rPr>
              <a:t>Oxygen </a:t>
            </a:r>
            <a:r>
              <a:rPr lang="en-US" altLang="en-US" sz="1600" dirty="0" err="1" smtClean="0">
                <a:cs typeface="Arial" panose="020B0604020202020204" pitchFamily="34" charset="0"/>
              </a:rPr>
              <a:t>gettering</a:t>
            </a:r>
            <a:r>
              <a:rPr lang="en-US" altLang="en-US" sz="1600" dirty="0" smtClean="0">
                <a:cs typeface="Arial" panose="020B0604020202020204" pitchFamily="34" charset="0"/>
              </a:rPr>
              <a:t> capacity? </a:t>
            </a:r>
            <a:endParaRPr lang="en-US" altLang="en-US" sz="1600" dirty="0">
              <a:cs typeface="Arial" panose="020B0604020202020204" pitchFamily="34" charset="0"/>
            </a:endParaRPr>
          </a:p>
          <a:p>
            <a:pPr>
              <a:lnSpc>
                <a:spcPct val="113000"/>
              </a:lnSpc>
            </a:pPr>
            <a:endParaRPr lang="en-US" altLang="en-US" sz="1600" b="1" dirty="0">
              <a:solidFill>
                <a:srgbClr val="0070C0"/>
              </a:solidFill>
              <a:cs typeface="Arial" panose="020B0604020202020204" pitchFamily="34" charset="0"/>
            </a:endParaRPr>
          </a:p>
          <a:p>
            <a:pPr>
              <a:lnSpc>
                <a:spcPct val="113000"/>
              </a:lnSpc>
            </a:pPr>
            <a:r>
              <a:rPr lang="en-US" altLang="en-US" sz="1600" b="1" dirty="0">
                <a:solidFill>
                  <a:srgbClr val="0070C0"/>
                </a:solidFill>
                <a:cs typeface="Arial" panose="020B0604020202020204" pitchFamily="34" charset="0"/>
              </a:rPr>
              <a:t>Approach</a:t>
            </a:r>
          </a:p>
          <a:p>
            <a:pPr marL="214313" indent="-214313">
              <a:lnSpc>
                <a:spcPct val="113000"/>
              </a:lnSpc>
              <a:buFont typeface="Wingdings" panose="05000000000000000000" pitchFamily="2" charset="2"/>
              <a:buChar char="§"/>
            </a:pPr>
            <a:r>
              <a:rPr lang="fi-FI" altLang="en-US" sz="1600" dirty="0" smtClean="0">
                <a:cs typeface="Arial" panose="020B0604020202020204" pitchFamily="34" charset="0"/>
              </a:rPr>
              <a:t>Analysis of wall tiles after OP 1.2b and OP 2.1</a:t>
            </a:r>
          </a:p>
          <a:p>
            <a:pPr marL="214313" indent="-214313">
              <a:lnSpc>
                <a:spcPct val="113000"/>
              </a:lnSpc>
              <a:buFont typeface="Wingdings" panose="05000000000000000000" pitchFamily="2" charset="2"/>
              <a:buChar char="§"/>
            </a:pPr>
            <a:r>
              <a:rPr lang="en-US" altLang="en-US" sz="1600" dirty="0" smtClean="0">
                <a:cs typeface="Arial" panose="020B0604020202020204" pitchFamily="34" charset="0"/>
              </a:rPr>
              <a:t>Exposure of samples during individual </a:t>
            </a:r>
            <a:r>
              <a:rPr lang="en-US" altLang="en-US" sz="1600" dirty="0" err="1" smtClean="0">
                <a:cs typeface="Arial" panose="020B0604020202020204" pitchFamily="34" charset="0"/>
              </a:rPr>
              <a:t>boronizations</a:t>
            </a:r>
            <a:r>
              <a:rPr lang="en-US" altLang="en-US" sz="1600" dirty="0" smtClean="0">
                <a:cs typeface="Arial" panose="020B0604020202020204" pitchFamily="34" charset="0"/>
              </a:rPr>
              <a:t> </a:t>
            </a:r>
            <a:br>
              <a:rPr lang="en-US" altLang="en-US" sz="1600" dirty="0" smtClean="0">
                <a:cs typeface="Arial" panose="020B0604020202020204" pitchFamily="34" charset="0"/>
              </a:rPr>
            </a:br>
            <a:r>
              <a:rPr lang="en-US" altLang="en-US" sz="1600" dirty="0" smtClean="0">
                <a:cs typeface="Arial" panose="020B0604020202020204" pitchFamily="34" charset="0"/>
              </a:rPr>
              <a:t>in OP 2.1 and 2.2 with MPM</a:t>
            </a:r>
            <a:endParaRPr lang="en-US" altLang="en-US" sz="1600" dirty="0">
              <a:cs typeface="Arial" panose="020B0604020202020204" pitchFamily="34" charset="0"/>
            </a:endParaRPr>
          </a:p>
          <a:p>
            <a:endParaRPr lang="en-US" altLang="en-US" sz="1600" b="1" dirty="0">
              <a:solidFill>
                <a:srgbClr val="0070C0"/>
              </a:solidFill>
              <a:cs typeface="Arial" panose="020B0604020202020204" pitchFamily="34" charset="0"/>
            </a:endParaRPr>
          </a:p>
          <a:p>
            <a:r>
              <a:rPr lang="en-US" altLang="en-US" sz="1600" b="1" dirty="0">
                <a:solidFill>
                  <a:srgbClr val="0070C0"/>
                </a:solidFill>
                <a:cs typeface="Arial" panose="020B0604020202020204" pitchFamily="34" charset="0"/>
              </a:rPr>
              <a:t>Results</a:t>
            </a:r>
          </a:p>
          <a:p>
            <a:pPr marL="171450" indent="-171450">
              <a:buFont typeface="Wingdings" panose="05000000000000000000" pitchFamily="2" charset="2"/>
              <a:buChar char="§"/>
            </a:pPr>
            <a:r>
              <a:rPr lang="en-US" altLang="en-US" sz="1600" dirty="0" smtClean="0">
                <a:cs typeface="Arial" panose="020B0604020202020204" pitchFamily="34" charset="0"/>
              </a:rPr>
              <a:t>10 – 60 nm B after OP 1.2b on all tiles (3 </a:t>
            </a:r>
            <a:r>
              <a:rPr lang="en-US" altLang="en-US" sz="1600" dirty="0" err="1" smtClean="0">
                <a:cs typeface="Arial" panose="020B0604020202020204" pitchFamily="34" charset="0"/>
              </a:rPr>
              <a:t>boronizations</a:t>
            </a:r>
            <a:r>
              <a:rPr lang="en-US" altLang="en-US" sz="1600" dirty="0" smtClean="0">
                <a:cs typeface="Arial" panose="020B0604020202020204" pitchFamily="34" charset="0"/>
              </a:rPr>
              <a:t>)</a:t>
            </a:r>
            <a:endParaRPr lang="en-US" altLang="en-US" sz="1600" dirty="0">
              <a:cs typeface="Arial" panose="020B0604020202020204" pitchFamily="34" charset="0"/>
            </a:endParaRPr>
          </a:p>
          <a:p>
            <a:pPr marL="171450" indent="-171450">
              <a:buFont typeface="Wingdings" panose="05000000000000000000" pitchFamily="2" charset="2"/>
              <a:buChar char="§"/>
            </a:pPr>
            <a:r>
              <a:rPr lang="en-US" altLang="en-US" sz="1600" dirty="0" smtClean="0">
                <a:cs typeface="Arial" panose="020B0604020202020204" pitchFamily="34" charset="0"/>
              </a:rPr>
              <a:t>5 – 15 nm B during individual </a:t>
            </a:r>
            <a:r>
              <a:rPr lang="en-US" altLang="en-US" sz="1600" dirty="0" err="1" smtClean="0">
                <a:cs typeface="Arial" panose="020B0604020202020204" pitchFamily="34" charset="0"/>
              </a:rPr>
              <a:t>boronization</a:t>
            </a:r>
            <a:r>
              <a:rPr lang="en-US" altLang="en-US" sz="1600" dirty="0" smtClean="0">
                <a:cs typeface="Arial" panose="020B0604020202020204" pitchFamily="34" charset="0"/>
              </a:rPr>
              <a:t> in OP 2.1</a:t>
            </a:r>
            <a:endParaRPr lang="en-US" altLang="en-US" sz="1600" dirty="0">
              <a:cs typeface="Arial" panose="020B0604020202020204" pitchFamily="34" charset="0"/>
            </a:endParaRPr>
          </a:p>
          <a:p>
            <a:pPr marL="171450" indent="-171450">
              <a:buFont typeface="Wingdings" panose="05000000000000000000" pitchFamily="2" charset="2"/>
              <a:buChar char="§"/>
            </a:pPr>
            <a:r>
              <a:rPr lang="en-US" altLang="en-US" sz="1600" dirty="0" smtClean="0">
                <a:cs typeface="Arial" panose="020B0604020202020204" pitchFamily="34" charset="0"/>
              </a:rPr>
              <a:t>Oxygen </a:t>
            </a:r>
            <a:r>
              <a:rPr lang="en-US" altLang="en-US" sz="1600" dirty="0" err="1" smtClean="0">
                <a:cs typeface="Arial" panose="020B0604020202020204" pitchFamily="34" charset="0"/>
              </a:rPr>
              <a:t>gettering</a:t>
            </a:r>
            <a:r>
              <a:rPr lang="en-US" altLang="en-US" sz="1600" dirty="0" smtClean="0">
                <a:cs typeface="Arial" panose="020B0604020202020204" pitchFamily="34" charset="0"/>
              </a:rPr>
              <a:t> capacity 0.5 – 0.9 O/B</a:t>
            </a:r>
            <a:endParaRPr lang="en-US" altLang="en-US" sz="1600" dirty="0">
              <a:cs typeface="Arial" panose="020B0604020202020204" pitchFamily="34" charset="0"/>
            </a:endParaRP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5220" y="749854"/>
            <a:ext cx="5195195" cy="4624641"/>
          </a:xfrm>
          <a:prstGeom prst="rect">
            <a:avLst/>
          </a:prstGeom>
          <a:noFill/>
          <a:ln>
            <a:noFill/>
          </a:ln>
        </p:spPr>
      </p:pic>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7787" y="3310957"/>
            <a:ext cx="3829321" cy="3185458"/>
          </a:xfrm>
          <a:prstGeom prst="rect">
            <a:avLst/>
          </a:prstGeom>
          <a:noFill/>
          <a:ln>
            <a:noFill/>
          </a:ln>
        </p:spPr>
      </p:pic>
      <p:sp>
        <p:nvSpPr>
          <p:cNvPr id="11" name="Textfeld 2">
            <a:extLst>
              <a:ext uri="{FF2B5EF4-FFF2-40B4-BE49-F238E27FC236}">
                <a16:creationId xmlns:a16="http://schemas.microsoft.com/office/drawing/2014/main" id="{7BE89362-DA8B-4A1D-721F-DAD11BB32046}"/>
              </a:ext>
            </a:extLst>
          </p:cNvPr>
          <p:cNvSpPr txBox="1"/>
          <p:nvPr/>
        </p:nvSpPr>
        <p:spPr>
          <a:xfrm>
            <a:off x="107504" y="5359022"/>
            <a:ext cx="4747717" cy="1066189"/>
          </a:xfrm>
          <a:prstGeom prst="rect">
            <a:avLst/>
          </a:prstGeom>
          <a:solidFill>
            <a:srgbClr val="E3E3E3"/>
          </a:solidFill>
          <a:ln w="12700">
            <a:solidFill>
              <a:schemeClr val="tx1"/>
            </a:solidFill>
          </a:ln>
        </p:spPr>
        <p:txBody>
          <a:bodyPr wrap="square" rtlCol="0">
            <a:spAutoFit/>
          </a:bodyPr>
          <a:lstStyle/>
          <a:p>
            <a:pPr>
              <a:lnSpc>
                <a:spcPct val="113000"/>
              </a:lnSpc>
            </a:pPr>
            <a:r>
              <a:rPr lang="en-US" sz="1400" dirty="0">
                <a:latin typeface="Arial" panose="020B0604020202020204" pitchFamily="34" charset="0"/>
                <a:cs typeface="Arial" panose="020B0604020202020204" pitchFamily="34" charset="0"/>
              </a:rPr>
              <a:t>Deliverable: </a:t>
            </a:r>
            <a:r>
              <a:rPr lang="en-US" sz="1400" b="1" dirty="0">
                <a:latin typeface="Arial" panose="020B0604020202020204" pitchFamily="34" charset="0"/>
                <a:cs typeface="Arial" panose="020B0604020202020204" pitchFamily="34" charset="0"/>
              </a:rPr>
              <a:t>PWIE-SP B.2.T-T004-D007 </a:t>
            </a:r>
            <a:endParaRPr lang="en-US" sz="1400" b="1" i="1" dirty="0" smtClean="0">
              <a:solidFill>
                <a:srgbClr val="FF0000"/>
              </a:solidFill>
              <a:latin typeface="Arial" panose="020B0604020202020204" pitchFamily="34" charset="0"/>
              <a:cs typeface="Arial" panose="020B0604020202020204" pitchFamily="34" charset="0"/>
            </a:endParaRPr>
          </a:p>
          <a:p>
            <a:pPr>
              <a:lnSpc>
                <a:spcPct val="113000"/>
              </a:lnSpc>
            </a:pPr>
            <a:r>
              <a:rPr lang="en-US" sz="1400" dirty="0" smtClean="0">
                <a:latin typeface="Arial" panose="020B0604020202020204" pitchFamily="34" charset="0"/>
                <a:cs typeface="Arial" panose="020B0604020202020204" pitchFamily="34" charset="0"/>
              </a:rPr>
              <a:t>Status: </a:t>
            </a:r>
            <a:r>
              <a:rPr lang="en-US" sz="1400" b="1" i="1" dirty="0" smtClean="0">
                <a:solidFill>
                  <a:srgbClr val="0070C0"/>
                </a:solidFill>
                <a:latin typeface="Arial" panose="020B0604020202020204" pitchFamily="34" charset="0"/>
                <a:cs typeface="Arial" panose="020B0604020202020204" pitchFamily="34" charset="0"/>
              </a:rPr>
              <a:t>ongoing</a:t>
            </a:r>
            <a:endParaRPr lang="en-US" sz="1400" b="1" i="1" dirty="0" smtClean="0">
              <a:solidFill>
                <a:srgbClr val="FF0000"/>
              </a:solidFill>
              <a:latin typeface="Arial" panose="020B0604020202020204" pitchFamily="34" charset="0"/>
              <a:cs typeface="Arial" panose="020B0604020202020204" pitchFamily="34" charset="0"/>
            </a:endParaRPr>
          </a:p>
          <a:p>
            <a:pPr>
              <a:lnSpc>
                <a:spcPct val="113000"/>
              </a:lnSpc>
            </a:pPr>
            <a:r>
              <a:rPr lang="en-US" sz="1400" dirty="0" smtClean="0">
                <a:latin typeface="Arial" panose="020B0604020202020204" pitchFamily="34" charset="0"/>
                <a:cs typeface="Arial" panose="020B0604020202020204" pitchFamily="34" charset="0"/>
              </a:rPr>
              <a:t>Facilities</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Accelerator </a:t>
            </a:r>
            <a:r>
              <a:rPr lang="en-US" sz="1400" b="1" dirty="0" smtClean="0">
                <a:latin typeface="Arial" panose="020B0604020202020204" pitchFamily="34" charset="0"/>
                <a:cs typeface="Arial" panose="020B0604020202020204" pitchFamily="34" charset="0"/>
              </a:rPr>
              <a:t>(3 </a:t>
            </a:r>
            <a:r>
              <a:rPr lang="en-US" sz="1400" b="1" dirty="0">
                <a:latin typeface="Arial" panose="020B0604020202020204" pitchFamily="34" charset="0"/>
                <a:cs typeface="Arial" panose="020B0604020202020204" pitchFamily="34" charset="0"/>
              </a:rPr>
              <a:t>days) + a few SEM days</a:t>
            </a:r>
            <a:endParaRPr lang="en-US" sz="1400" b="1" i="1" dirty="0">
              <a:solidFill>
                <a:srgbClr val="FF0000"/>
              </a:solidFill>
              <a:latin typeface="Arial" panose="020B0604020202020204" pitchFamily="34" charset="0"/>
              <a:cs typeface="Arial" panose="020B0604020202020204" pitchFamily="34" charset="0"/>
            </a:endParaRPr>
          </a:p>
          <a:p>
            <a:pPr>
              <a:lnSpc>
                <a:spcPct val="113000"/>
              </a:lnSpc>
            </a:pPr>
            <a:r>
              <a:rPr lang="en-US" sz="1400" dirty="0" smtClean="0">
                <a:latin typeface="Arial" panose="020B0604020202020204" pitchFamily="34" charset="0"/>
                <a:cs typeface="Arial" panose="020B0604020202020204" pitchFamily="34" charset="0"/>
              </a:rPr>
              <a:t>Linked </a:t>
            </a:r>
            <a:r>
              <a:rPr lang="en-US" sz="1400" dirty="0">
                <a:latin typeface="Arial" panose="020B0604020202020204" pitchFamily="34" charset="0"/>
                <a:cs typeface="Arial" panose="020B0604020202020204" pitchFamily="34" charset="0"/>
              </a:rPr>
              <a:t>WP or TSVV: </a:t>
            </a:r>
            <a:r>
              <a:rPr lang="en-US" sz="1400" b="1" dirty="0">
                <a:latin typeface="Arial" panose="020B0604020202020204" pitchFamily="34" charset="0"/>
                <a:cs typeface="Arial" panose="020B0604020202020204" pitchFamily="34" charset="0"/>
              </a:rPr>
              <a:t>if applicable</a:t>
            </a:r>
          </a:p>
        </p:txBody>
      </p:sp>
    </p:spTree>
    <p:extLst>
      <p:ext uri="{BB962C8B-B14F-4D97-AF65-F5344CB8AC3E}">
        <p14:creationId xmlns:p14="http://schemas.microsoft.com/office/powerpoint/2010/main" val="3700163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7074AAD-5F57-C873-9F25-F8A39051F40B}"/>
              </a:ext>
            </a:extLst>
          </p:cNvPr>
          <p:cNvSpPr>
            <a:spLocks noGrp="1"/>
          </p:cNvSpPr>
          <p:nvPr>
            <p:ph type="ftr" sz="quarter" idx="11"/>
          </p:nvPr>
        </p:nvSpPr>
        <p:spPr/>
        <p:txBody>
          <a:bodyPr/>
          <a:lstStyle/>
          <a:p>
            <a:pPr>
              <a:defRPr/>
            </a:pPr>
            <a:r>
              <a:rPr lang="en-US" dirty="0" smtClean="0">
                <a:solidFill>
                  <a:prstClr val="white"/>
                </a:solidFill>
              </a:rPr>
              <a:t>M. Mayer | </a:t>
            </a:r>
            <a:r>
              <a:rPr lang="en-US" dirty="0">
                <a:solidFill>
                  <a:prstClr val="white"/>
                </a:solidFill>
              </a:rPr>
              <a:t>WPPWIE SP B monitoring meeting | 17 October 2024</a:t>
            </a:r>
            <a:endParaRPr lang="en-US" dirty="0"/>
          </a:p>
        </p:txBody>
      </p:sp>
      <p:sp>
        <p:nvSpPr>
          <p:cNvPr id="5" name="Slide Number Placeholder 4">
            <a:extLst>
              <a:ext uri="{FF2B5EF4-FFF2-40B4-BE49-F238E27FC236}">
                <a16:creationId xmlns:a16="http://schemas.microsoft.com/office/drawing/2014/main" id="{324D0C9F-DCC6-D703-05E1-48B50B4B1CF1}"/>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3</a:t>
            </a:fld>
            <a:endParaRPr lang="en-GB">
              <a:solidFill>
                <a:prstClr val="white"/>
              </a:solidFill>
            </a:endParaRPr>
          </a:p>
        </p:txBody>
      </p:sp>
      <p:sp>
        <p:nvSpPr>
          <p:cNvPr id="6" name="Titre 1">
            <a:extLst>
              <a:ext uri="{FF2B5EF4-FFF2-40B4-BE49-F238E27FC236}">
                <a16:creationId xmlns:a16="http://schemas.microsoft.com/office/drawing/2014/main" id="{D18C0C8C-F3F6-F3FB-D5B1-6A67945162B2}"/>
              </a:ext>
            </a:extLst>
          </p:cNvPr>
          <p:cNvSpPr>
            <a:spLocks noGrp="1"/>
          </p:cNvSpPr>
          <p:nvPr>
            <p:ph type="title"/>
          </p:nvPr>
        </p:nvSpPr>
        <p:spPr>
          <a:xfrm>
            <a:off x="983432" y="192515"/>
            <a:ext cx="9451776" cy="457200"/>
          </a:xfrm>
        </p:spPr>
        <p:txBody>
          <a:bodyPr/>
          <a:lstStyle/>
          <a:p>
            <a:r>
              <a:rPr lang="fr-FR" dirty="0" err="1" smtClean="0"/>
              <a:t>Boronizations</a:t>
            </a:r>
            <a:r>
              <a:rPr lang="fr-FR" dirty="0" smtClean="0"/>
              <a:t> in W7-X (2)</a:t>
            </a:r>
            <a:endParaRPr lang="fr-FR" dirty="0"/>
          </a:p>
        </p:txBody>
      </p:sp>
      <p:sp>
        <p:nvSpPr>
          <p:cNvPr id="8" name="Textfeld 4">
            <a:extLst>
              <a:ext uri="{FF2B5EF4-FFF2-40B4-BE49-F238E27FC236}">
                <a16:creationId xmlns:a16="http://schemas.microsoft.com/office/drawing/2014/main" id="{9CDDDD18-D2C5-A3DE-1BB3-4FC1AF20CF9A}"/>
              </a:ext>
            </a:extLst>
          </p:cNvPr>
          <p:cNvSpPr txBox="1"/>
          <p:nvPr/>
        </p:nvSpPr>
        <p:spPr>
          <a:xfrm>
            <a:off x="107504" y="712451"/>
            <a:ext cx="11714960" cy="4137608"/>
          </a:xfrm>
          <a:prstGeom prst="rect">
            <a:avLst/>
          </a:prstGeom>
          <a:noFill/>
          <a:ln w="12700">
            <a:noFill/>
          </a:ln>
        </p:spPr>
        <p:txBody>
          <a:bodyPr wrap="square" rtlCol="0">
            <a:spAutoFit/>
          </a:bodyPr>
          <a:lstStyle/>
          <a:p>
            <a:pPr>
              <a:lnSpc>
                <a:spcPct val="113000"/>
              </a:lnSpc>
            </a:pPr>
            <a:r>
              <a:rPr lang="en-US" sz="1600" b="1" dirty="0">
                <a:solidFill>
                  <a:srgbClr val="FF0000"/>
                </a:solidFill>
                <a:cs typeface="Arial" panose="020B0604020202020204" pitchFamily="34" charset="0"/>
              </a:rPr>
              <a:t>General Information</a:t>
            </a:r>
          </a:p>
          <a:p>
            <a:pPr marL="182563" indent="-182563">
              <a:lnSpc>
                <a:spcPct val="113000"/>
              </a:lnSpc>
              <a:buFont typeface="Wingdings" panose="05000000000000000000" pitchFamily="2" charset="2"/>
              <a:buChar char="§"/>
            </a:pPr>
            <a:r>
              <a:rPr lang="en-US" altLang="en-US" sz="1600" dirty="0" smtClean="0">
                <a:cs typeface="Arial" panose="020B0604020202020204" pitchFamily="34" charset="0"/>
              </a:rPr>
              <a:t>Sticking coefficient of boron radicals W7-X</a:t>
            </a:r>
          </a:p>
          <a:p>
            <a:pPr marL="182563" indent="-182563">
              <a:lnSpc>
                <a:spcPct val="113000"/>
              </a:lnSpc>
              <a:buFont typeface="Wingdings" panose="05000000000000000000" pitchFamily="2" charset="2"/>
              <a:buChar char="§"/>
            </a:pPr>
            <a:r>
              <a:rPr lang="en-US" altLang="en-US" sz="1600" dirty="0" smtClean="0">
                <a:cs typeface="Arial" panose="020B0604020202020204" pitchFamily="34" charset="0"/>
              </a:rPr>
              <a:t>Necessary for ITER modelling of </a:t>
            </a:r>
            <a:r>
              <a:rPr lang="en-US" altLang="en-US" sz="1600" dirty="0" err="1" smtClean="0">
                <a:cs typeface="Arial" panose="020B0604020202020204" pitchFamily="34" charset="0"/>
              </a:rPr>
              <a:t>boronizations</a:t>
            </a:r>
            <a:endParaRPr lang="en-US" altLang="en-US" sz="1600" dirty="0">
              <a:cs typeface="Arial" panose="020B0604020202020204" pitchFamily="34" charset="0"/>
            </a:endParaRPr>
          </a:p>
          <a:p>
            <a:pPr>
              <a:lnSpc>
                <a:spcPct val="113000"/>
              </a:lnSpc>
            </a:pPr>
            <a:endParaRPr lang="en-US" sz="1600" b="1" dirty="0">
              <a:solidFill>
                <a:srgbClr val="FF0000"/>
              </a:solidFill>
              <a:cs typeface="Arial" panose="020B0604020202020204" pitchFamily="34" charset="0"/>
            </a:endParaRPr>
          </a:p>
          <a:p>
            <a:pPr>
              <a:lnSpc>
                <a:spcPct val="113000"/>
              </a:lnSpc>
            </a:pPr>
            <a:r>
              <a:rPr lang="en-US" sz="1600" b="1" dirty="0">
                <a:solidFill>
                  <a:srgbClr val="FF0000"/>
                </a:solidFill>
                <a:cs typeface="Arial" panose="020B0604020202020204" pitchFamily="34" charset="0"/>
              </a:rPr>
              <a:t>Task and questions to be addressed </a:t>
            </a:r>
          </a:p>
          <a:p>
            <a:pPr marL="182563" indent="-182563">
              <a:lnSpc>
                <a:spcPct val="113000"/>
              </a:lnSpc>
              <a:buFont typeface="Wingdings" panose="05000000000000000000" pitchFamily="2" charset="2"/>
              <a:buChar char="§"/>
            </a:pPr>
            <a:r>
              <a:rPr lang="en-US" altLang="en-US" sz="1600" dirty="0" smtClean="0">
                <a:cs typeface="Arial" panose="020B0604020202020204" pitchFamily="34" charset="0"/>
              </a:rPr>
              <a:t>Determine the sticking coefficient of H-B radicals</a:t>
            </a:r>
          </a:p>
          <a:p>
            <a:pPr marL="182563" indent="-182563">
              <a:lnSpc>
                <a:spcPct val="113000"/>
              </a:lnSpc>
              <a:buFont typeface="Wingdings" panose="05000000000000000000" pitchFamily="2" charset="2"/>
              <a:buChar char="§"/>
            </a:pPr>
            <a:r>
              <a:rPr lang="en-US" altLang="en-US" sz="1600" dirty="0" smtClean="0">
                <a:cs typeface="Arial" panose="020B0604020202020204" pitchFamily="34" charset="0"/>
              </a:rPr>
              <a:t>Comparable task also in AUG</a:t>
            </a:r>
          </a:p>
          <a:p>
            <a:pPr>
              <a:lnSpc>
                <a:spcPct val="113000"/>
              </a:lnSpc>
            </a:pPr>
            <a:endParaRPr lang="en-US" altLang="en-US" sz="1600" b="1" dirty="0">
              <a:solidFill>
                <a:srgbClr val="0070C0"/>
              </a:solidFill>
              <a:cs typeface="Arial" panose="020B0604020202020204" pitchFamily="34" charset="0"/>
            </a:endParaRPr>
          </a:p>
          <a:p>
            <a:pPr>
              <a:lnSpc>
                <a:spcPct val="113000"/>
              </a:lnSpc>
            </a:pPr>
            <a:r>
              <a:rPr lang="en-US" altLang="en-US" sz="1600" b="1" dirty="0">
                <a:solidFill>
                  <a:srgbClr val="0070C0"/>
                </a:solidFill>
                <a:cs typeface="Arial" panose="020B0604020202020204" pitchFamily="34" charset="0"/>
              </a:rPr>
              <a:t>Approach</a:t>
            </a:r>
          </a:p>
          <a:p>
            <a:pPr marL="214313" indent="-214313">
              <a:lnSpc>
                <a:spcPct val="113000"/>
              </a:lnSpc>
              <a:buFont typeface="Wingdings" panose="05000000000000000000" pitchFamily="2" charset="2"/>
              <a:buChar char="§"/>
            </a:pPr>
            <a:r>
              <a:rPr lang="en-US" altLang="en-US" sz="1600" dirty="0" smtClean="0">
                <a:cs typeface="Arial" panose="020B0604020202020204" pitchFamily="34" charset="0"/>
              </a:rPr>
              <a:t>Exposure of cavity samples during individual </a:t>
            </a:r>
            <a:r>
              <a:rPr lang="en-US" altLang="en-US" sz="1600" dirty="0" err="1" smtClean="0">
                <a:cs typeface="Arial" panose="020B0604020202020204" pitchFamily="34" charset="0"/>
              </a:rPr>
              <a:t>boronizations</a:t>
            </a:r>
            <a:r>
              <a:rPr lang="en-US" altLang="en-US" sz="1600" dirty="0" smtClean="0">
                <a:cs typeface="Arial" panose="020B0604020202020204" pitchFamily="34" charset="0"/>
              </a:rPr>
              <a:t> </a:t>
            </a:r>
            <a:br>
              <a:rPr lang="en-US" altLang="en-US" sz="1600" dirty="0" smtClean="0">
                <a:cs typeface="Arial" panose="020B0604020202020204" pitchFamily="34" charset="0"/>
              </a:rPr>
            </a:br>
            <a:r>
              <a:rPr lang="en-US" altLang="en-US" sz="1600" dirty="0" smtClean="0">
                <a:cs typeface="Arial" panose="020B0604020202020204" pitchFamily="34" charset="0"/>
              </a:rPr>
              <a:t>in OP 2.2 with MPM</a:t>
            </a:r>
            <a:endParaRPr lang="en-US" altLang="en-US" sz="1600" dirty="0">
              <a:cs typeface="Arial" panose="020B0604020202020204" pitchFamily="34" charset="0"/>
            </a:endParaRPr>
          </a:p>
          <a:p>
            <a:endParaRPr lang="en-US" altLang="en-US" sz="1600" b="1" dirty="0">
              <a:solidFill>
                <a:srgbClr val="0070C0"/>
              </a:solidFill>
              <a:cs typeface="Arial" panose="020B0604020202020204" pitchFamily="34" charset="0"/>
            </a:endParaRPr>
          </a:p>
          <a:p>
            <a:r>
              <a:rPr lang="en-US" altLang="en-US" sz="1600" b="1" dirty="0">
                <a:solidFill>
                  <a:srgbClr val="0070C0"/>
                </a:solidFill>
                <a:cs typeface="Arial" panose="020B0604020202020204" pitchFamily="34" charset="0"/>
              </a:rPr>
              <a:t>Results</a:t>
            </a:r>
          </a:p>
          <a:p>
            <a:pPr marL="171450" indent="-171450">
              <a:buFont typeface="Wingdings" panose="05000000000000000000" pitchFamily="2" charset="2"/>
              <a:buChar char="§"/>
            </a:pPr>
            <a:r>
              <a:rPr lang="en-US" altLang="en-US" sz="1600" dirty="0" smtClean="0">
                <a:cs typeface="Arial" panose="020B0604020202020204" pitchFamily="34" charset="0"/>
              </a:rPr>
              <a:t>First exposure on 18.10.2024</a:t>
            </a:r>
            <a:endParaRPr lang="en-US" altLang="en-US" sz="1600" dirty="0">
              <a:cs typeface="Arial" panose="020B0604020202020204" pitchFamily="34" charset="0"/>
            </a:endParaRPr>
          </a:p>
          <a:p>
            <a:pPr marL="171450" indent="-171450">
              <a:buFont typeface="Wingdings" panose="05000000000000000000" pitchFamily="2" charset="2"/>
              <a:buChar char="§"/>
            </a:pPr>
            <a:r>
              <a:rPr lang="en-US" altLang="en-US" sz="1600" dirty="0" smtClean="0">
                <a:cs typeface="Arial" panose="020B0604020202020204" pitchFamily="34" charset="0"/>
              </a:rPr>
              <a:t>Some possibility of failure due to </a:t>
            </a:r>
            <a:r>
              <a:rPr lang="en-US" altLang="en-US" sz="1600" smtClean="0">
                <a:cs typeface="Arial" panose="020B0604020202020204" pitchFamily="34" charset="0"/>
              </a:rPr>
              <a:t>potenvery</a:t>
            </a:r>
            <a:r>
              <a:rPr lang="en-US" altLang="en-US" sz="1600" dirty="0" smtClean="0">
                <a:cs typeface="Arial" panose="020B0604020202020204" pitchFamily="34" charset="0"/>
              </a:rPr>
              <a:t> thin deposits</a:t>
            </a:r>
            <a:endParaRPr lang="en-US" altLang="en-US" sz="1600" dirty="0">
              <a:cs typeface="Arial" panose="020B0604020202020204" pitchFamily="34" charset="0"/>
            </a:endParaRPr>
          </a:p>
        </p:txBody>
      </p:sp>
      <p:grpSp>
        <p:nvGrpSpPr>
          <p:cNvPr id="29" name="Gruppieren 28"/>
          <p:cNvGrpSpPr/>
          <p:nvPr/>
        </p:nvGrpSpPr>
        <p:grpSpPr>
          <a:xfrm>
            <a:off x="6346665" y="999100"/>
            <a:ext cx="5803792" cy="4359922"/>
            <a:chOff x="6279928" y="999100"/>
            <a:chExt cx="5803792" cy="4359922"/>
          </a:xfrm>
        </p:grpSpPr>
        <p:sp>
          <p:nvSpPr>
            <p:cNvPr id="12" name="Rectangle 2066"/>
            <p:cNvSpPr>
              <a:spLocks noChangeAspect="1" noChangeArrowheads="1"/>
            </p:cNvSpPr>
            <p:nvPr/>
          </p:nvSpPr>
          <p:spPr bwMode="auto">
            <a:xfrm>
              <a:off x="6279928" y="999100"/>
              <a:ext cx="5803792" cy="435992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de-DE"/>
            </a:p>
          </p:txBody>
        </p:sp>
        <p:pic>
          <p:nvPicPr>
            <p:cNvPr id="13" name="Picture 2067" descr="C:\My Documents\Word\paper\trench\FIG01A.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8669" y="1615655"/>
              <a:ext cx="4699656" cy="345396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068"/>
            <p:cNvSpPr>
              <a:spLocks noChangeAspect="1" noChangeArrowheads="1"/>
            </p:cNvSpPr>
            <p:nvPr/>
          </p:nvSpPr>
          <p:spPr bwMode="auto">
            <a:xfrm>
              <a:off x="6717178" y="2279395"/>
              <a:ext cx="1918869" cy="279966"/>
            </a:xfrm>
            <a:prstGeom prst="rect">
              <a:avLst/>
            </a:prstGeom>
            <a:solidFill>
              <a:schemeClr val="bg1">
                <a:lumMod val="65000"/>
              </a:scheme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 name="Rectangle 2069"/>
            <p:cNvSpPr>
              <a:spLocks noChangeAspect="1" noChangeArrowheads="1"/>
            </p:cNvSpPr>
            <p:nvPr/>
          </p:nvSpPr>
          <p:spPr bwMode="auto">
            <a:xfrm>
              <a:off x="8853100" y="2266812"/>
              <a:ext cx="1940889" cy="286258"/>
            </a:xfrm>
            <a:prstGeom prst="rect">
              <a:avLst/>
            </a:prstGeom>
            <a:solidFill>
              <a:schemeClr val="bg1">
                <a:lumMod val="65000"/>
              </a:scheme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 name="Text Box 2072"/>
            <p:cNvSpPr txBox="1">
              <a:spLocks noChangeAspect="1" noChangeArrowheads="1"/>
            </p:cNvSpPr>
            <p:nvPr/>
          </p:nvSpPr>
          <p:spPr bwMode="auto">
            <a:xfrm>
              <a:off x="10784471" y="3269014"/>
              <a:ext cx="7648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altLang="de-DE" sz="1400" dirty="0">
                  <a:latin typeface="Times New Roman" panose="02020603050405020304" pitchFamily="18" charset="0"/>
                </a:rPr>
                <a:t>2.5 mm</a:t>
              </a:r>
            </a:p>
          </p:txBody>
        </p:sp>
        <p:sp>
          <p:nvSpPr>
            <p:cNvPr id="17" name="Text Box 2073"/>
            <p:cNvSpPr txBox="1">
              <a:spLocks noChangeAspect="1" noChangeArrowheads="1"/>
            </p:cNvSpPr>
            <p:nvPr/>
          </p:nvSpPr>
          <p:spPr bwMode="auto">
            <a:xfrm>
              <a:off x="8472471" y="4832114"/>
              <a:ext cx="7360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altLang="de-DE" sz="1400" dirty="0">
                  <a:latin typeface="Times New Roman" panose="02020603050405020304" pitchFamily="18" charset="0"/>
                </a:rPr>
                <a:t>15</a:t>
              </a:r>
              <a:r>
                <a:rPr lang="de-DE" altLang="de-DE" dirty="0">
                  <a:latin typeface="Times New Roman" panose="02020603050405020304" pitchFamily="18" charset="0"/>
                </a:rPr>
                <a:t> </a:t>
              </a:r>
              <a:r>
                <a:rPr lang="de-DE" altLang="de-DE" sz="1400" dirty="0">
                  <a:latin typeface="Times New Roman" panose="02020603050405020304" pitchFamily="18" charset="0"/>
                </a:rPr>
                <a:t>mm</a:t>
              </a:r>
              <a:endParaRPr lang="de-DE" altLang="de-DE" dirty="0">
                <a:latin typeface="Times New Roman" panose="02020603050405020304" pitchFamily="18" charset="0"/>
              </a:endParaRPr>
            </a:p>
          </p:txBody>
        </p:sp>
        <p:sp>
          <p:nvSpPr>
            <p:cNvPr id="18" name="Line 2074"/>
            <p:cNvSpPr>
              <a:spLocks noChangeAspect="1" noChangeShapeType="1"/>
            </p:cNvSpPr>
            <p:nvPr/>
          </p:nvSpPr>
          <p:spPr bwMode="auto">
            <a:xfrm flipV="1">
              <a:off x="9391012" y="5041308"/>
              <a:ext cx="140297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 name="Line 2075"/>
            <p:cNvSpPr>
              <a:spLocks noChangeAspect="1" noChangeShapeType="1"/>
            </p:cNvSpPr>
            <p:nvPr/>
          </p:nvSpPr>
          <p:spPr bwMode="auto">
            <a:xfrm flipH="1" flipV="1">
              <a:off x="6767509" y="5041308"/>
              <a:ext cx="15225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 name="Line 2076"/>
            <p:cNvSpPr>
              <a:spLocks noChangeAspect="1" noChangeShapeType="1"/>
            </p:cNvSpPr>
            <p:nvPr/>
          </p:nvSpPr>
          <p:spPr bwMode="auto">
            <a:xfrm>
              <a:off x="11109126" y="3682371"/>
              <a:ext cx="0" cy="72979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1" name="Line 2077"/>
            <p:cNvSpPr>
              <a:spLocks noChangeAspect="1" noChangeShapeType="1"/>
            </p:cNvSpPr>
            <p:nvPr/>
          </p:nvSpPr>
          <p:spPr bwMode="auto">
            <a:xfrm flipV="1">
              <a:off x="11109126" y="2590818"/>
              <a:ext cx="0" cy="61340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 name="Rectangle 2082"/>
            <p:cNvSpPr>
              <a:spLocks noChangeAspect="1" noChangeArrowheads="1"/>
            </p:cNvSpPr>
            <p:nvPr/>
          </p:nvSpPr>
          <p:spPr bwMode="auto">
            <a:xfrm>
              <a:off x="6717178" y="4434190"/>
              <a:ext cx="4076810" cy="283112"/>
            </a:xfrm>
            <a:prstGeom prst="rect">
              <a:avLst/>
            </a:prstGeom>
            <a:solidFill>
              <a:schemeClr val="bg1">
                <a:lumMod val="65000"/>
              </a:scheme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 name="Line 2089"/>
            <p:cNvSpPr>
              <a:spLocks noChangeAspect="1" noChangeShapeType="1"/>
            </p:cNvSpPr>
            <p:nvPr/>
          </p:nvSpPr>
          <p:spPr bwMode="auto">
            <a:xfrm>
              <a:off x="8736709" y="1137510"/>
              <a:ext cx="0" cy="3296680"/>
            </a:xfrm>
            <a:prstGeom prst="line">
              <a:avLst/>
            </a:prstGeom>
            <a:noFill/>
            <a:ln w="25400">
              <a:solidFill>
                <a:srgbClr val="FF0000"/>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 name="Text Box 2091"/>
            <p:cNvSpPr txBox="1">
              <a:spLocks noChangeAspect="1" noChangeArrowheads="1"/>
            </p:cNvSpPr>
            <p:nvPr/>
          </p:nvSpPr>
          <p:spPr bwMode="auto">
            <a:xfrm>
              <a:off x="8730418" y="1165821"/>
              <a:ext cx="525330" cy="368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de-DE" dirty="0" smtClean="0">
                  <a:solidFill>
                    <a:srgbClr val="FF0000"/>
                  </a:solidFill>
                </a:rPr>
                <a:t>H-B</a:t>
              </a:r>
              <a:endParaRPr lang="en-GB" altLang="de-DE" dirty="0">
                <a:solidFill>
                  <a:srgbClr val="FF0000"/>
                </a:solidFill>
              </a:endParaRPr>
            </a:p>
          </p:txBody>
        </p:sp>
        <p:cxnSp>
          <p:nvCxnSpPr>
            <p:cNvPr id="3" name="Gerade Verbindung mit Pfeil 2"/>
            <p:cNvCxnSpPr/>
            <p:nvPr/>
          </p:nvCxnSpPr>
          <p:spPr>
            <a:xfrm flipH="1" flipV="1">
              <a:off x="8217671" y="2553070"/>
              <a:ext cx="499156" cy="1859102"/>
            </a:xfrm>
            <a:prstGeom prst="straightConnector1">
              <a:avLst/>
            </a:prstGeom>
            <a:ln w="25400">
              <a:solidFill>
                <a:srgbClr val="FF0000"/>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p:nvPr/>
          </p:nvCxnSpPr>
          <p:spPr>
            <a:xfrm flipH="1">
              <a:off x="7335646" y="2577471"/>
              <a:ext cx="861513" cy="1843371"/>
            </a:xfrm>
            <a:prstGeom prst="straightConnector1">
              <a:avLst/>
            </a:prstGeom>
            <a:ln w="25400">
              <a:solidFill>
                <a:srgbClr val="FF0000"/>
              </a:solidFill>
              <a:tailEnd type="triangle" w="sm" len="lg"/>
            </a:ln>
          </p:spPr>
          <p:style>
            <a:lnRef idx="1">
              <a:schemeClr val="accent1"/>
            </a:lnRef>
            <a:fillRef idx="0">
              <a:schemeClr val="accent1"/>
            </a:fillRef>
            <a:effectRef idx="0">
              <a:schemeClr val="accent1"/>
            </a:effectRef>
            <a:fontRef idx="minor">
              <a:schemeClr val="tx1"/>
            </a:fontRef>
          </p:style>
        </p:cxnSp>
      </p:grpSp>
      <p:sp>
        <p:nvSpPr>
          <p:cNvPr id="25" name="Textfeld 2">
            <a:extLst>
              <a:ext uri="{FF2B5EF4-FFF2-40B4-BE49-F238E27FC236}">
                <a16:creationId xmlns:a16="http://schemas.microsoft.com/office/drawing/2014/main" id="{7BE89362-DA8B-4A1D-721F-DAD11BB32046}"/>
              </a:ext>
            </a:extLst>
          </p:cNvPr>
          <p:cNvSpPr txBox="1"/>
          <p:nvPr/>
        </p:nvSpPr>
        <p:spPr>
          <a:xfrm>
            <a:off x="107504" y="5359022"/>
            <a:ext cx="4747717" cy="1066189"/>
          </a:xfrm>
          <a:prstGeom prst="rect">
            <a:avLst/>
          </a:prstGeom>
          <a:solidFill>
            <a:srgbClr val="E3E3E3"/>
          </a:solidFill>
          <a:ln w="12700">
            <a:solidFill>
              <a:schemeClr val="tx1"/>
            </a:solidFill>
          </a:ln>
        </p:spPr>
        <p:txBody>
          <a:bodyPr wrap="square" rtlCol="0">
            <a:spAutoFit/>
          </a:bodyPr>
          <a:lstStyle/>
          <a:p>
            <a:pPr>
              <a:lnSpc>
                <a:spcPct val="113000"/>
              </a:lnSpc>
            </a:pPr>
            <a:r>
              <a:rPr lang="en-US" sz="1400" dirty="0">
                <a:latin typeface="Arial" panose="020B0604020202020204" pitchFamily="34" charset="0"/>
                <a:cs typeface="Arial" panose="020B0604020202020204" pitchFamily="34" charset="0"/>
              </a:rPr>
              <a:t>Deliverable: </a:t>
            </a:r>
            <a:r>
              <a:rPr lang="en-US" sz="1400" b="1" dirty="0">
                <a:latin typeface="Arial" panose="020B0604020202020204" pitchFamily="34" charset="0"/>
                <a:cs typeface="Arial" panose="020B0604020202020204" pitchFamily="34" charset="0"/>
              </a:rPr>
              <a:t>PWIE-SP B.2.T-T004-D007 </a:t>
            </a:r>
            <a:endParaRPr lang="en-US" sz="1400" b="1" i="1" dirty="0" smtClean="0">
              <a:solidFill>
                <a:srgbClr val="FF0000"/>
              </a:solidFill>
              <a:latin typeface="Arial" panose="020B0604020202020204" pitchFamily="34" charset="0"/>
              <a:cs typeface="Arial" panose="020B0604020202020204" pitchFamily="34" charset="0"/>
            </a:endParaRPr>
          </a:p>
          <a:p>
            <a:pPr>
              <a:lnSpc>
                <a:spcPct val="113000"/>
              </a:lnSpc>
            </a:pPr>
            <a:r>
              <a:rPr lang="en-US" sz="1400" dirty="0" smtClean="0">
                <a:latin typeface="Arial" panose="020B0604020202020204" pitchFamily="34" charset="0"/>
                <a:cs typeface="Arial" panose="020B0604020202020204" pitchFamily="34" charset="0"/>
              </a:rPr>
              <a:t>Status: </a:t>
            </a:r>
            <a:r>
              <a:rPr lang="en-US" sz="1400" b="1" i="1" dirty="0" smtClean="0">
                <a:solidFill>
                  <a:srgbClr val="0070C0"/>
                </a:solidFill>
                <a:latin typeface="Arial" panose="020B0604020202020204" pitchFamily="34" charset="0"/>
                <a:cs typeface="Arial" panose="020B0604020202020204" pitchFamily="34" charset="0"/>
              </a:rPr>
              <a:t>ongoing</a:t>
            </a:r>
            <a:endParaRPr lang="en-US" sz="1400" b="1" i="1" dirty="0" smtClean="0">
              <a:solidFill>
                <a:srgbClr val="FF0000"/>
              </a:solidFill>
              <a:latin typeface="Arial" panose="020B0604020202020204" pitchFamily="34" charset="0"/>
              <a:cs typeface="Arial" panose="020B0604020202020204" pitchFamily="34" charset="0"/>
            </a:endParaRPr>
          </a:p>
          <a:p>
            <a:pPr>
              <a:lnSpc>
                <a:spcPct val="113000"/>
              </a:lnSpc>
            </a:pPr>
            <a:r>
              <a:rPr lang="en-US" sz="1400" dirty="0" smtClean="0">
                <a:latin typeface="Arial" panose="020B0604020202020204" pitchFamily="34" charset="0"/>
                <a:cs typeface="Arial" panose="020B0604020202020204" pitchFamily="34" charset="0"/>
              </a:rPr>
              <a:t>Facilities</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Accelerator </a:t>
            </a:r>
            <a:r>
              <a:rPr lang="en-US" sz="1400" b="1" dirty="0" smtClean="0">
                <a:latin typeface="Arial" panose="020B0604020202020204" pitchFamily="34" charset="0"/>
                <a:cs typeface="Arial" panose="020B0604020202020204" pitchFamily="34" charset="0"/>
              </a:rPr>
              <a:t>(3 days)</a:t>
            </a:r>
            <a:endParaRPr lang="en-US" sz="1400" b="1" i="1" dirty="0">
              <a:solidFill>
                <a:srgbClr val="FF0000"/>
              </a:solidFill>
              <a:latin typeface="Arial" panose="020B0604020202020204" pitchFamily="34" charset="0"/>
              <a:cs typeface="Arial" panose="020B0604020202020204" pitchFamily="34" charset="0"/>
            </a:endParaRPr>
          </a:p>
          <a:p>
            <a:pPr>
              <a:lnSpc>
                <a:spcPct val="113000"/>
              </a:lnSpc>
            </a:pPr>
            <a:r>
              <a:rPr lang="en-US" sz="1400" dirty="0" smtClean="0">
                <a:latin typeface="Arial" panose="020B0604020202020204" pitchFamily="34" charset="0"/>
                <a:cs typeface="Arial" panose="020B0604020202020204" pitchFamily="34" charset="0"/>
              </a:rPr>
              <a:t>Linked </a:t>
            </a:r>
            <a:r>
              <a:rPr lang="en-US" sz="1400" dirty="0">
                <a:latin typeface="Arial" panose="020B0604020202020204" pitchFamily="34" charset="0"/>
                <a:cs typeface="Arial" panose="020B0604020202020204" pitchFamily="34" charset="0"/>
              </a:rPr>
              <a:t>WP or TSVV: </a:t>
            </a:r>
            <a:r>
              <a:rPr lang="en-US" sz="1400" b="1" dirty="0">
                <a:latin typeface="Arial" panose="020B0604020202020204" pitchFamily="34" charset="0"/>
                <a:cs typeface="Arial" panose="020B0604020202020204" pitchFamily="34" charset="0"/>
              </a:rPr>
              <a:t>if applicable</a:t>
            </a:r>
          </a:p>
        </p:txBody>
      </p:sp>
    </p:spTree>
    <p:extLst>
      <p:ext uri="{BB962C8B-B14F-4D97-AF65-F5344CB8AC3E}">
        <p14:creationId xmlns:p14="http://schemas.microsoft.com/office/powerpoint/2010/main" val="3571964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7074AAD-5F57-C873-9F25-F8A39051F40B}"/>
              </a:ext>
            </a:extLst>
          </p:cNvPr>
          <p:cNvSpPr>
            <a:spLocks noGrp="1"/>
          </p:cNvSpPr>
          <p:nvPr>
            <p:ph type="ftr" sz="quarter" idx="11"/>
          </p:nvPr>
        </p:nvSpPr>
        <p:spPr/>
        <p:txBody>
          <a:bodyPr/>
          <a:lstStyle/>
          <a:p>
            <a:pPr>
              <a:defRPr/>
            </a:pPr>
            <a:r>
              <a:rPr lang="en-US" dirty="0" smtClean="0">
                <a:solidFill>
                  <a:prstClr val="white"/>
                </a:solidFill>
              </a:rPr>
              <a:t>M. Mayer | </a:t>
            </a:r>
            <a:r>
              <a:rPr lang="en-US" dirty="0">
                <a:solidFill>
                  <a:prstClr val="white"/>
                </a:solidFill>
              </a:rPr>
              <a:t>WPPWIE SP B monitoring meeting | 17 October 2024</a:t>
            </a:r>
            <a:endParaRPr lang="en-US" dirty="0"/>
          </a:p>
        </p:txBody>
      </p:sp>
      <p:sp>
        <p:nvSpPr>
          <p:cNvPr id="5" name="Slide Number Placeholder 4">
            <a:extLst>
              <a:ext uri="{FF2B5EF4-FFF2-40B4-BE49-F238E27FC236}">
                <a16:creationId xmlns:a16="http://schemas.microsoft.com/office/drawing/2014/main" id="{324D0C9F-DCC6-D703-05E1-48B50B4B1CF1}"/>
              </a:ext>
            </a:extLst>
          </p:cNvPr>
          <p:cNvSpPr>
            <a:spLocks noGrp="1"/>
          </p:cNvSpPr>
          <p:nvPr>
            <p:ph type="sldNum" sz="quarter" idx="12"/>
          </p:nvPr>
        </p:nvSpPr>
        <p:spPr/>
        <p:txBody>
          <a:bodyPr/>
          <a:lstStyle/>
          <a:p>
            <a:pPr>
              <a:defRPr/>
            </a:pPr>
            <a:fld id="{6A6D9FA1-99C7-4910-8E32-B85D378B0060}" type="slidenum">
              <a:rPr lang="en-GB" smtClean="0">
                <a:solidFill>
                  <a:prstClr val="white"/>
                </a:solidFill>
              </a:rPr>
              <a:t>4</a:t>
            </a:fld>
            <a:endParaRPr lang="en-GB">
              <a:solidFill>
                <a:prstClr val="white"/>
              </a:solidFill>
            </a:endParaRPr>
          </a:p>
        </p:txBody>
      </p:sp>
      <p:sp>
        <p:nvSpPr>
          <p:cNvPr id="6" name="Titre 1">
            <a:extLst>
              <a:ext uri="{FF2B5EF4-FFF2-40B4-BE49-F238E27FC236}">
                <a16:creationId xmlns:a16="http://schemas.microsoft.com/office/drawing/2014/main" id="{D18C0C8C-F3F6-F3FB-D5B1-6A67945162B2}"/>
              </a:ext>
            </a:extLst>
          </p:cNvPr>
          <p:cNvSpPr>
            <a:spLocks noGrp="1"/>
          </p:cNvSpPr>
          <p:nvPr>
            <p:ph type="title"/>
          </p:nvPr>
        </p:nvSpPr>
        <p:spPr>
          <a:xfrm>
            <a:off x="983432" y="192515"/>
            <a:ext cx="9451776" cy="457200"/>
          </a:xfrm>
        </p:spPr>
        <p:txBody>
          <a:bodyPr/>
          <a:lstStyle/>
          <a:p>
            <a:r>
              <a:rPr lang="fr-FR" dirty="0" err="1" smtClean="0"/>
              <a:t>Deposits</a:t>
            </a:r>
            <a:r>
              <a:rPr lang="fr-FR" dirty="0" smtClean="0"/>
              <a:t> in W7-X </a:t>
            </a:r>
            <a:r>
              <a:rPr lang="fr-FR" dirty="0" err="1" smtClean="0"/>
              <a:t>after</a:t>
            </a:r>
            <a:r>
              <a:rPr lang="fr-FR" dirty="0" smtClean="0"/>
              <a:t> OP 2.1</a:t>
            </a:r>
            <a:endParaRPr lang="fr-FR" dirty="0"/>
          </a:p>
        </p:txBody>
      </p:sp>
      <p:sp>
        <p:nvSpPr>
          <p:cNvPr id="8" name="Textfeld 4">
            <a:extLst>
              <a:ext uri="{FF2B5EF4-FFF2-40B4-BE49-F238E27FC236}">
                <a16:creationId xmlns:a16="http://schemas.microsoft.com/office/drawing/2014/main" id="{9CDDDD18-D2C5-A3DE-1BB3-4FC1AF20CF9A}"/>
              </a:ext>
            </a:extLst>
          </p:cNvPr>
          <p:cNvSpPr txBox="1"/>
          <p:nvPr/>
        </p:nvSpPr>
        <p:spPr>
          <a:xfrm>
            <a:off x="107504" y="712451"/>
            <a:ext cx="11714960" cy="3549177"/>
          </a:xfrm>
          <a:prstGeom prst="rect">
            <a:avLst/>
          </a:prstGeom>
          <a:noFill/>
          <a:ln w="12700">
            <a:noFill/>
          </a:ln>
        </p:spPr>
        <p:txBody>
          <a:bodyPr wrap="square" rtlCol="0">
            <a:spAutoFit/>
          </a:bodyPr>
          <a:lstStyle/>
          <a:p>
            <a:pPr>
              <a:lnSpc>
                <a:spcPct val="113000"/>
              </a:lnSpc>
            </a:pPr>
            <a:r>
              <a:rPr lang="en-US" sz="1600" b="1" dirty="0">
                <a:solidFill>
                  <a:srgbClr val="FF0000"/>
                </a:solidFill>
                <a:cs typeface="Arial" panose="020B0604020202020204" pitchFamily="34" charset="0"/>
              </a:rPr>
              <a:t>General Information</a:t>
            </a:r>
          </a:p>
          <a:p>
            <a:pPr marL="182563" indent="-182563">
              <a:lnSpc>
                <a:spcPct val="113000"/>
              </a:lnSpc>
              <a:buFont typeface="Wingdings" panose="05000000000000000000" pitchFamily="2" charset="2"/>
              <a:buChar char="§"/>
            </a:pPr>
            <a:r>
              <a:rPr lang="en-US" altLang="en-US" sz="1600" dirty="0" smtClean="0">
                <a:cs typeface="Arial" panose="020B0604020202020204" pitchFamily="34" charset="0"/>
              </a:rPr>
              <a:t>Measure B/C deposition on wall and baffle tiles in W7-X</a:t>
            </a:r>
            <a:endParaRPr lang="en-US" altLang="en-US" sz="1600" dirty="0">
              <a:cs typeface="Arial" panose="020B0604020202020204" pitchFamily="34" charset="0"/>
            </a:endParaRPr>
          </a:p>
          <a:p>
            <a:pPr>
              <a:lnSpc>
                <a:spcPct val="113000"/>
              </a:lnSpc>
            </a:pPr>
            <a:endParaRPr lang="en-US" sz="1600" b="1" dirty="0">
              <a:solidFill>
                <a:srgbClr val="FF0000"/>
              </a:solidFill>
              <a:cs typeface="Arial" panose="020B0604020202020204" pitchFamily="34" charset="0"/>
            </a:endParaRPr>
          </a:p>
          <a:p>
            <a:pPr>
              <a:lnSpc>
                <a:spcPct val="113000"/>
              </a:lnSpc>
            </a:pPr>
            <a:r>
              <a:rPr lang="en-US" sz="1600" b="1" dirty="0">
                <a:solidFill>
                  <a:srgbClr val="FF0000"/>
                </a:solidFill>
                <a:cs typeface="Arial" panose="020B0604020202020204" pitchFamily="34" charset="0"/>
              </a:rPr>
              <a:t>Task and questions to be addressed </a:t>
            </a:r>
          </a:p>
          <a:p>
            <a:pPr marL="182563" indent="-182563">
              <a:lnSpc>
                <a:spcPct val="113000"/>
              </a:lnSpc>
              <a:buFont typeface="Wingdings" panose="05000000000000000000" pitchFamily="2" charset="2"/>
              <a:buChar char="§"/>
            </a:pPr>
            <a:r>
              <a:rPr lang="en-US" altLang="en-US" sz="1600" dirty="0" smtClean="0">
                <a:cs typeface="Arial" panose="020B0604020202020204" pitchFamily="34" charset="0"/>
              </a:rPr>
              <a:t>Thickness, properties, locations of deposits</a:t>
            </a:r>
          </a:p>
          <a:p>
            <a:pPr>
              <a:lnSpc>
                <a:spcPct val="113000"/>
              </a:lnSpc>
            </a:pPr>
            <a:endParaRPr lang="en-US" altLang="en-US" sz="1600" b="1" dirty="0">
              <a:solidFill>
                <a:srgbClr val="0070C0"/>
              </a:solidFill>
              <a:cs typeface="Arial" panose="020B0604020202020204" pitchFamily="34" charset="0"/>
            </a:endParaRPr>
          </a:p>
          <a:p>
            <a:pPr>
              <a:lnSpc>
                <a:spcPct val="113000"/>
              </a:lnSpc>
            </a:pPr>
            <a:r>
              <a:rPr lang="en-US" altLang="en-US" sz="1600" b="1" dirty="0">
                <a:solidFill>
                  <a:srgbClr val="0070C0"/>
                </a:solidFill>
                <a:cs typeface="Arial" panose="020B0604020202020204" pitchFamily="34" charset="0"/>
              </a:rPr>
              <a:t>Approach</a:t>
            </a:r>
          </a:p>
          <a:p>
            <a:pPr marL="214313" indent="-214313">
              <a:lnSpc>
                <a:spcPct val="113000"/>
              </a:lnSpc>
              <a:buFont typeface="Wingdings" panose="05000000000000000000" pitchFamily="2" charset="2"/>
              <a:buChar char="§"/>
            </a:pPr>
            <a:r>
              <a:rPr lang="en-US" altLang="en-US" sz="1600" dirty="0" smtClean="0">
                <a:cs typeface="Arial" panose="020B0604020202020204" pitchFamily="34" charset="0"/>
              </a:rPr>
              <a:t>Analysis of wall and baffle tiles after OP 2.1</a:t>
            </a:r>
            <a:endParaRPr lang="en-US" altLang="en-US" sz="1600" dirty="0">
              <a:cs typeface="Arial" panose="020B0604020202020204" pitchFamily="34" charset="0"/>
            </a:endParaRPr>
          </a:p>
          <a:p>
            <a:endParaRPr lang="en-US" altLang="en-US" sz="1600" b="1" dirty="0">
              <a:solidFill>
                <a:srgbClr val="0070C0"/>
              </a:solidFill>
              <a:cs typeface="Arial" panose="020B0604020202020204" pitchFamily="34" charset="0"/>
            </a:endParaRPr>
          </a:p>
          <a:p>
            <a:r>
              <a:rPr lang="en-US" altLang="en-US" sz="1600" b="1" dirty="0">
                <a:solidFill>
                  <a:srgbClr val="0070C0"/>
                </a:solidFill>
                <a:cs typeface="Arial" panose="020B0604020202020204" pitchFamily="34" charset="0"/>
              </a:rPr>
              <a:t>Results</a:t>
            </a:r>
          </a:p>
          <a:p>
            <a:pPr marL="171450" indent="-171450">
              <a:buFont typeface="Wingdings" panose="05000000000000000000" pitchFamily="2" charset="2"/>
              <a:buChar char="§"/>
            </a:pPr>
            <a:r>
              <a:rPr lang="en-US" altLang="en-US" sz="1600" dirty="0" smtClean="0">
                <a:cs typeface="Arial" panose="020B0604020202020204" pitchFamily="34" charset="0"/>
              </a:rPr>
              <a:t>Sometimes thick deposits &gt;&gt; 1 µm on baffle tiles</a:t>
            </a:r>
            <a:endParaRPr lang="en-US" altLang="en-US" sz="1600" dirty="0">
              <a:cs typeface="Arial" panose="020B0604020202020204" pitchFamily="34" charset="0"/>
            </a:endParaRPr>
          </a:p>
          <a:p>
            <a:pPr marL="171450" indent="-171450">
              <a:buFont typeface="Wingdings" panose="05000000000000000000" pitchFamily="2" charset="2"/>
              <a:buChar char="§"/>
            </a:pPr>
            <a:r>
              <a:rPr lang="en-US" altLang="en-US" sz="1600" dirty="0" smtClean="0">
                <a:cs typeface="Arial" panose="020B0604020202020204" pitchFamily="34" charset="0"/>
              </a:rPr>
              <a:t>Only thin deposits on wall tiles</a:t>
            </a:r>
          </a:p>
          <a:p>
            <a:pPr marL="171450" indent="-171450">
              <a:buFont typeface="Wingdings" panose="05000000000000000000" pitchFamily="2" charset="2"/>
              <a:buChar char="§"/>
            </a:pPr>
            <a:r>
              <a:rPr lang="en-US" altLang="en-US" sz="1600" dirty="0" smtClean="0">
                <a:cs typeface="Arial" panose="020B0604020202020204" pitchFamily="34" charset="0"/>
              </a:rPr>
              <a:t>Data analysis ongoing</a:t>
            </a:r>
            <a:endParaRPr lang="en-US" altLang="en-US" sz="1600" dirty="0">
              <a:cs typeface="Arial" panose="020B0604020202020204" pitchFamily="34" charset="0"/>
            </a:endParaRPr>
          </a:p>
        </p:txBody>
      </p:sp>
      <p:grpSp>
        <p:nvGrpSpPr>
          <p:cNvPr id="9" name="Gruppieren 8"/>
          <p:cNvGrpSpPr>
            <a:grpSpLocks noChangeAspect="1"/>
          </p:cNvGrpSpPr>
          <p:nvPr/>
        </p:nvGrpSpPr>
        <p:grpSpPr>
          <a:xfrm>
            <a:off x="6341908" y="1021977"/>
            <a:ext cx="5546975" cy="5289176"/>
            <a:chOff x="2838824" y="663388"/>
            <a:chExt cx="5988423" cy="5710107"/>
          </a:xfrm>
        </p:grpSpPr>
        <p:pic>
          <p:nvPicPr>
            <p:cNvPr id="2" name="Grafik 1"/>
            <p:cNvPicPr>
              <a:picLocks noChangeAspect="1"/>
            </p:cNvPicPr>
            <p:nvPr/>
          </p:nvPicPr>
          <p:blipFill rotWithShape="1">
            <a:blip r:embed="rId2"/>
            <a:srcRect l="20760" t="16837" r="25437" b="22391"/>
            <a:stretch/>
          </p:blipFill>
          <p:spPr>
            <a:xfrm>
              <a:off x="2844800" y="663388"/>
              <a:ext cx="5982447" cy="5068047"/>
            </a:xfrm>
            <a:prstGeom prst="rect">
              <a:avLst/>
            </a:prstGeom>
          </p:spPr>
        </p:pic>
        <p:pic>
          <p:nvPicPr>
            <p:cNvPr id="3" name="Grafik 2"/>
            <p:cNvPicPr>
              <a:picLocks noChangeAspect="1"/>
            </p:cNvPicPr>
            <p:nvPr/>
          </p:nvPicPr>
          <p:blipFill rotWithShape="1">
            <a:blip r:embed="rId2"/>
            <a:srcRect l="19954" t="92301" r="26189"/>
            <a:stretch/>
          </p:blipFill>
          <p:spPr>
            <a:xfrm>
              <a:off x="2838824" y="5731435"/>
              <a:ext cx="5988423" cy="642060"/>
            </a:xfrm>
            <a:prstGeom prst="rect">
              <a:avLst/>
            </a:prstGeom>
          </p:spPr>
        </p:pic>
      </p:grpSp>
      <p:sp>
        <p:nvSpPr>
          <p:cNvPr id="10" name="Textfeld 2">
            <a:extLst>
              <a:ext uri="{FF2B5EF4-FFF2-40B4-BE49-F238E27FC236}">
                <a16:creationId xmlns:a16="http://schemas.microsoft.com/office/drawing/2014/main" id="{7BE89362-DA8B-4A1D-721F-DAD11BB32046}"/>
              </a:ext>
            </a:extLst>
          </p:cNvPr>
          <p:cNvSpPr txBox="1"/>
          <p:nvPr/>
        </p:nvSpPr>
        <p:spPr>
          <a:xfrm>
            <a:off x="107504" y="5359022"/>
            <a:ext cx="4747717" cy="1066189"/>
          </a:xfrm>
          <a:prstGeom prst="rect">
            <a:avLst/>
          </a:prstGeom>
          <a:solidFill>
            <a:srgbClr val="E3E3E3"/>
          </a:solidFill>
          <a:ln w="12700">
            <a:solidFill>
              <a:schemeClr val="tx1"/>
            </a:solidFill>
          </a:ln>
        </p:spPr>
        <p:txBody>
          <a:bodyPr wrap="square" rtlCol="0">
            <a:spAutoFit/>
          </a:bodyPr>
          <a:lstStyle/>
          <a:p>
            <a:pPr>
              <a:lnSpc>
                <a:spcPct val="113000"/>
              </a:lnSpc>
            </a:pPr>
            <a:r>
              <a:rPr lang="en-US" sz="1400" dirty="0">
                <a:latin typeface="Arial" panose="020B0604020202020204" pitchFamily="34" charset="0"/>
                <a:cs typeface="Arial" panose="020B0604020202020204" pitchFamily="34" charset="0"/>
              </a:rPr>
              <a:t>Deliverable: </a:t>
            </a:r>
            <a:r>
              <a:rPr lang="en-US" sz="1400" b="1" dirty="0">
                <a:latin typeface="Arial" panose="020B0604020202020204" pitchFamily="34" charset="0"/>
                <a:cs typeface="Arial" panose="020B0604020202020204" pitchFamily="34" charset="0"/>
              </a:rPr>
              <a:t>PWIE-SP B.2.T-T004-D007 </a:t>
            </a:r>
            <a:endParaRPr lang="en-US" sz="1400" b="1" i="1" dirty="0" smtClean="0">
              <a:solidFill>
                <a:srgbClr val="FF0000"/>
              </a:solidFill>
              <a:latin typeface="Arial" panose="020B0604020202020204" pitchFamily="34" charset="0"/>
              <a:cs typeface="Arial" panose="020B0604020202020204" pitchFamily="34" charset="0"/>
            </a:endParaRPr>
          </a:p>
          <a:p>
            <a:pPr>
              <a:lnSpc>
                <a:spcPct val="113000"/>
              </a:lnSpc>
            </a:pPr>
            <a:r>
              <a:rPr lang="en-US" sz="1400" dirty="0" smtClean="0">
                <a:latin typeface="Arial" panose="020B0604020202020204" pitchFamily="34" charset="0"/>
                <a:cs typeface="Arial" panose="020B0604020202020204" pitchFamily="34" charset="0"/>
              </a:rPr>
              <a:t>Status: </a:t>
            </a:r>
            <a:r>
              <a:rPr lang="en-US" sz="1400" b="1" i="1" dirty="0" smtClean="0">
                <a:solidFill>
                  <a:srgbClr val="0070C0"/>
                </a:solidFill>
                <a:latin typeface="Arial" panose="020B0604020202020204" pitchFamily="34" charset="0"/>
                <a:cs typeface="Arial" panose="020B0604020202020204" pitchFamily="34" charset="0"/>
              </a:rPr>
              <a:t>ongoing</a:t>
            </a:r>
            <a:endParaRPr lang="en-US" sz="1400" b="1" i="1" dirty="0" smtClean="0">
              <a:solidFill>
                <a:srgbClr val="FF0000"/>
              </a:solidFill>
              <a:latin typeface="Arial" panose="020B0604020202020204" pitchFamily="34" charset="0"/>
              <a:cs typeface="Arial" panose="020B0604020202020204" pitchFamily="34" charset="0"/>
            </a:endParaRPr>
          </a:p>
          <a:p>
            <a:pPr>
              <a:lnSpc>
                <a:spcPct val="113000"/>
              </a:lnSpc>
            </a:pPr>
            <a:r>
              <a:rPr lang="en-US" sz="1400" dirty="0" smtClean="0">
                <a:latin typeface="Arial" panose="020B0604020202020204" pitchFamily="34" charset="0"/>
                <a:cs typeface="Arial" panose="020B0604020202020204" pitchFamily="34" charset="0"/>
              </a:rPr>
              <a:t>Facilities</a:t>
            </a:r>
            <a:r>
              <a:rPr lang="en-US" sz="1400" dirty="0">
                <a:latin typeface="Arial" panose="020B0604020202020204" pitchFamily="34" charset="0"/>
                <a:cs typeface="Arial" panose="020B0604020202020204" pitchFamily="34" charset="0"/>
              </a:rPr>
              <a:t>: </a:t>
            </a:r>
            <a:r>
              <a:rPr lang="en-US" sz="1400" b="1">
                <a:latin typeface="Arial" panose="020B0604020202020204" pitchFamily="34" charset="0"/>
                <a:cs typeface="Arial" panose="020B0604020202020204" pitchFamily="34" charset="0"/>
              </a:rPr>
              <a:t>Accelerator </a:t>
            </a:r>
            <a:r>
              <a:rPr lang="en-US" sz="1400" b="1" smtClean="0">
                <a:latin typeface="Arial" panose="020B0604020202020204" pitchFamily="34" charset="0"/>
                <a:cs typeface="Arial" panose="020B0604020202020204" pitchFamily="34" charset="0"/>
              </a:rPr>
              <a:t>(7 </a:t>
            </a:r>
            <a:r>
              <a:rPr lang="en-US" sz="1400" b="1" dirty="0">
                <a:latin typeface="Arial" panose="020B0604020202020204" pitchFamily="34" charset="0"/>
                <a:cs typeface="Arial" panose="020B0604020202020204" pitchFamily="34" charset="0"/>
              </a:rPr>
              <a:t>days) + a few SEM days</a:t>
            </a:r>
            <a:endParaRPr lang="en-US" sz="1400" b="1" i="1" dirty="0">
              <a:solidFill>
                <a:srgbClr val="FF0000"/>
              </a:solidFill>
              <a:latin typeface="Arial" panose="020B0604020202020204" pitchFamily="34" charset="0"/>
              <a:cs typeface="Arial" panose="020B0604020202020204" pitchFamily="34" charset="0"/>
            </a:endParaRPr>
          </a:p>
          <a:p>
            <a:pPr>
              <a:lnSpc>
                <a:spcPct val="113000"/>
              </a:lnSpc>
            </a:pPr>
            <a:r>
              <a:rPr lang="en-US" sz="1400" dirty="0" smtClean="0">
                <a:latin typeface="Arial" panose="020B0604020202020204" pitchFamily="34" charset="0"/>
                <a:cs typeface="Arial" panose="020B0604020202020204" pitchFamily="34" charset="0"/>
              </a:rPr>
              <a:t>Linked </a:t>
            </a:r>
            <a:r>
              <a:rPr lang="en-US" sz="1400" dirty="0">
                <a:latin typeface="Arial" panose="020B0604020202020204" pitchFamily="34" charset="0"/>
                <a:cs typeface="Arial" panose="020B0604020202020204" pitchFamily="34" charset="0"/>
              </a:rPr>
              <a:t>WP or TSVV: </a:t>
            </a:r>
            <a:r>
              <a:rPr lang="en-US" sz="1400" b="1" dirty="0">
                <a:latin typeface="Arial" panose="020B0604020202020204" pitchFamily="34" charset="0"/>
                <a:cs typeface="Arial" panose="020B0604020202020204" pitchFamily="34" charset="0"/>
              </a:rPr>
              <a:t>if applicable</a:t>
            </a:r>
          </a:p>
        </p:txBody>
      </p:sp>
    </p:spTree>
    <p:extLst>
      <p:ext uri="{BB962C8B-B14F-4D97-AF65-F5344CB8AC3E}">
        <p14:creationId xmlns:p14="http://schemas.microsoft.com/office/powerpoint/2010/main" val="4200369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xDef>
      <a:spPr bwMode="auto">
        <a:prstGeom prst="rect">
          <a:avLst/>
        </a:prstGeom>
        <a:noFill/>
      </a:spPr>
      <a:bodyPr/>
      <a:lstStyle/>
    </a:txDef>
  </a:objectDefaults>
  <a:extraClrSchemeLst/>
</a:theme>
</file>

<file path=ppt/theme/theme2.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xDef>
      <a:spPr bwMode="auto">
        <a:prstGeom prst="rect">
          <a:avLst/>
        </a:prstGeom>
        <a:noFill/>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420</Words>
  <Application>Microsoft Office PowerPoint</Application>
  <DocSecurity>0</DocSecurity>
  <PresentationFormat>Breitbild</PresentationFormat>
  <Paragraphs>84</Paragraphs>
  <Slides>4</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vt:i4>
      </vt:variant>
    </vt:vector>
  </HeadingPairs>
  <TitlesOfParts>
    <vt:vector size="9" baseType="lpstr">
      <vt:lpstr>Arial</vt:lpstr>
      <vt:lpstr>Calibri</vt:lpstr>
      <vt:lpstr>Times New Roman</vt:lpstr>
      <vt:lpstr>Wingdings</vt:lpstr>
      <vt:lpstr>EUROfusion.1line_5_3_2019</vt:lpstr>
      <vt:lpstr>Boronizations in W7-X</vt:lpstr>
      <vt:lpstr>Boronizations in W7-X</vt:lpstr>
      <vt:lpstr>Boronizations in W7-X (2)</vt:lpstr>
      <vt:lpstr>Deposits in W7-X after OP 2.1</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Fabio Vinagre</dc:creator>
  <cp:keywords/>
  <dc:description/>
  <cp:lastModifiedBy>Matej Mayer</cp:lastModifiedBy>
  <cp:revision>45</cp:revision>
  <dcterms:created xsi:type="dcterms:W3CDTF">2023-11-15T09:40:03Z</dcterms:created>
  <dcterms:modified xsi:type="dcterms:W3CDTF">2024-10-15T12:18:22Z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y fmtid="{D5CDD505-2E9C-101B-9397-08002B2CF9AE}" pid="3" name="MediaServiceImageTags">
    <vt:lpwstr/>
  </property>
</Properties>
</file>