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8" r:id="rId3"/>
    <p:sldId id="293" r:id="rId4"/>
    <p:sldId id="322" r:id="rId5"/>
    <p:sldId id="290" r:id="rId6"/>
    <p:sldId id="291" r:id="rId7"/>
    <p:sldId id="323" r:id="rId8"/>
    <p:sldId id="292" r:id="rId9"/>
    <p:sldId id="321" r:id="rId10"/>
    <p:sldId id="325" r:id="rId11"/>
    <p:sldId id="324" r:id="rId12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0609" autoAdjust="0"/>
  </p:normalViewPr>
  <p:slideViewPr>
    <p:cSldViewPr showGuides="1">
      <p:cViewPr varScale="1">
        <p:scale>
          <a:sx n="98" d="100"/>
          <a:sy n="98" d="100"/>
        </p:scale>
        <p:origin x="91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954" y="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artuulikool-my.sharepoint.com/personal/kalevipo_ut_ee/Documents/Dokumendid/LIBS_studies/WEST2020/GDOES%20C3-C5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Sheet2!$A$25:$A$29</c:f>
              <c:strCache>
                <c:ptCount val="5"/>
                <c:pt idx="0">
                  <c:v>565 mm</c:v>
                </c:pt>
                <c:pt idx="1">
                  <c:v>489 mm</c:v>
                </c:pt>
                <c:pt idx="2">
                  <c:v>341 mm</c:v>
                </c:pt>
                <c:pt idx="3">
                  <c:v>274 mm</c:v>
                </c:pt>
                <c:pt idx="4">
                  <c:v>105 mm</c:v>
                </c:pt>
              </c:strCache>
            </c:strRef>
          </c:cat>
          <c:val>
            <c:numRef>
              <c:f>Sheet2!$C$25:$C$29</c:f>
              <c:numCache>
                <c:formatCode>General</c:formatCode>
                <c:ptCount val="5"/>
                <c:pt idx="0">
                  <c:v>0.55000000000000004</c:v>
                </c:pt>
                <c:pt idx="1">
                  <c:v>0.65</c:v>
                </c:pt>
                <c:pt idx="2">
                  <c:v>1.31</c:v>
                </c:pt>
                <c:pt idx="3">
                  <c:v>1.29</c:v>
                </c:pt>
                <c:pt idx="4">
                  <c:v>3.07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5D-44D1-8626-8339AA2D8F8C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Sheet2!$A$25:$A$29</c:f>
              <c:strCache>
                <c:ptCount val="5"/>
                <c:pt idx="0">
                  <c:v>565 mm</c:v>
                </c:pt>
                <c:pt idx="1">
                  <c:v>489 mm</c:v>
                </c:pt>
                <c:pt idx="2">
                  <c:v>341 mm</c:v>
                </c:pt>
                <c:pt idx="3">
                  <c:v>274 mm</c:v>
                </c:pt>
                <c:pt idx="4">
                  <c:v>105 mm</c:v>
                </c:pt>
              </c:strCache>
            </c:strRef>
          </c:cat>
          <c:val>
            <c:numRef>
              <c:f>Sheet2!$E$25:$E$29</c:f>
              <c:numCache>
                <c:formatCode>General</c:formatCode>
                <c:ptCount val="5"/>
                <c:pt idx="0">
                  <c:v>0.85</c:v>
                </c:pt>
                <c:pt idx="1">
                  <c:v>0.81</c:v>
                </c:pt>
                <c:pt idx="2">
                  <c:v>2.4900000000000002</c:v>
                </c:pt>
                <c:pt idx="3">
                  <c:v>3.14</c:v>
                </c:pt>
                <c:pt idx="4">
                  <c:v>8.9499999999999993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5D-44D1-8626-8339AA2D8F8C}"/>
            </c:ext>
          </c:extLst>
        </c:ser>
        <c:ser>
          <c:idx val="2"/>
          <c:order val="2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Sheet2!$A$25:$A$29</c:f>
              <c:strCache>
                <c:ptCount val="5"/>
                <c:pt idx="0">
                  <c:v>565 mm</c:v>
                </c:pt>
                <c:pt idx="1">
                  <c:v>489 mm</c:v>
                </c:pt>
                <c:pt idx="2">
                  <c:v>341 mm</c:v>
                </c:pt>
                <c:pt idx="3">
                  <c:v>274 mm</c:v>
                </c:pt>
                <c:pt idx="4">
                  <c:v>105 mm</c:v>
                </c:pt>
              </c:strCache>
            </c:strRef>
          </c:cat>
          <c:val>
            <c:numRef>
              <c:f>Sheet2!$G$25:$G$29</c:f>
              <c:numCache>
                <c:formatCode>General</c:formatCode>
                <c:ptCount val="5"/>
                <c:pt idx="0">
                  <c:v>0.8</c:v>
                </c:pt>
                <c:pt idx="1">
                  <c:v>0.68</c:v>
                </c:pt>
                <c:pt idx="2">
                  <c:v>3.07</c:v>
                </c:pt>
                <c:pt idx="3">
                  <c:v>5.33</c:v>
                </c:pt>
                <c:pt idx="4">
                  <c:v>8.1199999999999992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5D-44D1-8626-8339AA2D8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8475279"/>
        <c:axId val="294134799"/>
      </c:barChart>
      <c:catAx>
        <c:axId val="288475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100" dirty="0" smtClean="0">
                    <a:solidFill>
                      <a:schemeClr val="tx1"/>
                    </a:solidFill>
                  </a:rPr>
                  <a:t>‘s’ </a:t>
                </a:r>
                <a:r>
                  <a:rPr lang="fr-FR" sz="1100" dirty="0" err="1" smtClean="0">
                    <a:solidFill>
                      <a:schemeClr val="tx1"/>
                    </a:solidFill>
                  </a:rPr>
                  <a:t>coordinate</a:t>
                </a:r>
                <a:endParaRPr lang="en-US" sz="11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4134799"/>
        <c:crosses val="autoZero"/>
        <c:auto val="1"/>
        <c:lblAlgn val="ctr"/>
        <c:lblOffset val="100"/>
        <c:noMultiLvlLbl val="0"/>
      </c:catAx>
      <c:valAx>
        <c:axId val="294134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chemeClr val="tx1"/>
                    </a:solidFill>
                  </a:rPr>
                  <a:t>B integra</a:t>
                </a:r>
                <a:r>
                  <a:rPr lang="et-EE" sz="1100">
                    <a:solidFill>
                      <a:schemeClr val="tx1"/>
                    </a:solidFill>
                  </a:rPr>
                  <a:t>l</a:t>
                </a:r>
                <a:r>
                  <a:rPr lang="en-US" sz="1100">
                    <a:solidFill>
                      <a:schemeClr val="tx1"/>
                    </a:solidFill>
                  </a:rPr>
                  <a:t> amount</a:t>
                </a:r>
              </a:p>
            </c:rich>
          </c:tx>
          <c:layout>
            <c:manualLayout>
              <c:xMode val="edge"/>
              <c:yMode val="edge"/>
              <c:x val="4.6147794671383191E-2"/>
              <c:y val="3.171018388304271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8475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0.78496</cdr:x>
      <cdr:y>0.20972</cdr:y>
    </cdr:from>
    <cdr:to>
      <cdr:x>0.89564</cdr:x>
      <cdr:y>0.35882</cdr:y>
    </cdr:to>
    <cdr:sp macro="" textlink="">
      <cdr:nvSpPr>
        <cdr:cNvPr id="2" name="TextBox 26">
          <a:extLst xmlns:a="http://schemas.openxmlformats.org/drawingml/2006/main">
            <a:ext uri="{FF2B5EF4-FFF2-40B4-BE49-F238E27FC236}">
              <a16:creationId xmlns:a16="http://schemas.microsoft.com/office/drawing/2014/main" id="{D7AC1F47-9BDC-414D-BAD4-893CD53286F3}"/>
            </a:ext>
          </a:extLst>
        </cdr:cNvPr>
        <cdr:cNvSpPr txBox="1"/>
      </cdr:nvSpPr>
      <cdr:spPr>
        <a:xfrm xmlns:a="http://schemas.openxmlformats.org/drawingml/2006/main">
          <a:off x="2592288" y="363271"/>
          <a:ext cx="365513" cy="2582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200" dirty="0"/>
            <a:t>C3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0.82274</cdr:x>
      <cdr:y>0</cdr:y>
    </cdr:from>
    <cdr:to>
      <cdr:x>0.95545</cdr:x>
      <cdr:y>0.1491</cdr:y>
    </cdr:to>
    <cdr:sp macro="" textlink="">
      <cdr:nvSpPr>
        <cdr:cNvPr id="3" name="TextBox 27">
          <a:extLst xmlns:a="http://schemas.openxmlformats.org/drawingml/2006/main">
            <a:ext uri="{FF2B5EF4-FFF2-40B4-BE49-F238E27FC236}">
              <a16:creationId xmlns:a16="http://schemas.microsoft.com/office/drawing/2014/main" id="{125DBCF2-8204-4BEA-9821-AD36DEB5F5F7}"/>
            </a:ext>
          </a:extLst>
        </cdr:cNvPr>
        <cdr:cNvSpPr txBox="1"/>
      </cdr:nvSpPr>
      <cdr:spPr>
        <a:xfrm xmlns:a="http://schemas.openxmlformats.org/drawingml/2006/main">
          <a:off x="2717042" y="-3268940"/>
          <a:ext cx="438266" cy="2582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200" dirty="0"/>
            <a:t>C4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0.87756</cdr:x>
      <cdr:y>0.04144</cdr:y>
    </cdr:from>
    <cdr:to>
      <cdr:x>0.99763</cdr:x>
      <cdr:y>0.19054</cdr:y>
    </cdr:to>
    <cdr:sp macro="" textlink="">
      <cdr:nvSpPr>
        <cdr:cNvPr id="4" name="TextBox 28">
          <a:extLst xmlns:a="http://schemas.openxmlformats.org/drawingml/2006/main">
            <a:ext uri="{FF2B5EF4-FFF2-40B4-BE49-F238E27FC236}">
              <a16:creationId xmlns:a16="http://schemas.microsoft.com/office/drawing/2014/main" id="{3CBAA65A-64DC-403E-841B-41E5E193BDA5}"/>
            </a:ext>
          </a:extLst>
        </cdr:cNvPr>
        <cdr:cNvSpPr txBox="1"/>
      </cdr:nvSpPr>
      <cdr:spPr>
        <a:xfrm xmlns:a="http://schemas.openxmlformats.org/drawingml/2006/main">
          <a:off x="2898082" y="71780"/>
          <a:ext cx="396523" cy="2582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200" dirty="0"/>
            <a:t>C5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17/10/2024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17/10/2024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Indicate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subproject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46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362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555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901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249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19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713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166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19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35"/>
            <a:ext cx="8229600" cy="36724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>
                <a:solidFill>
                  <a:srgbClr val="FF0000"/>
                </a:solidFill>
              </a:rPr>
              <a:t>YOUR NAME </a:t>
            </a:r>
            <a:r>
              <a:rPr lang="en-GB" dirty="0"/>
              <a:t>| WPPWIE Project Meeting  | Zoom | 24.01.2022 | Page </a:t>
            </a:r>
            <a:fld id="{6A6D9FA1-99C7-4910-8E32-B85D378B0060}" type="slidenum">
              <a:rPr lang="en-GB" smtClean="0"/>
              <a:pPr algn="r"/>
              <a:t>‹N°›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>
                <a:solidFill>
                  <a:srgbClr val="FF0000"/>
                </a:solidFill>
              </a:rPr>
              <a:t>YOUR NAME</a:t>
            </a:r>
            <a:r>
              <a:rPr lang="en-GB" dirty="0"/>
              <a:t>| Project Board WP PWIE  | Zoom | 22.06.2021 | Page </a:t>
            </a:r>
            <a:fld id="{6A6D9FA1-99C7-4910-8E32-B85D378B0060}" type="slidenum">
              <a:rPr lang="en-GB" smtClean="0"/>
              <a:pPr algn="r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4.jpeg"/><Relationship Id="rId5" Type="http://schemas.openxmlformats.org/officeDocument/2006/relationships/image" Target="../media/image29.png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WP PWIE: </a:t>
            </a:r>
            <a:r>
              <a:rPr lang="en-US" sz="2800" dirty="0" smtClean="0"/>
              <a:t>WEST analysis carried out in 2024</a:t>
            </a:r>
            <a:endParaRPr lang="en-US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99036"/>
            <a:ext cx="1296144" cy="37697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5536" y="3027296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Mathilde </a:t>
            </a:r>
            <a:r>
              <a:rPr lang="fr-FR" dirty="0" smtClean="0">
                <a:solidFill>
                  <a:schemeClr val="bg1"/>
                </a:solidFill>
              </a:rPr>
              <a:t>Diez (CEA)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WP PWIE end-of-the-</a:t>
            </a:r>
            <a:r>
              <a:rPr lang="fr-FR" dirty="0" err="1" smtClean="0">
                <a:solidFill>
                  <a:schemeClr val="bg1"/>
                </a:solidFill>
              </a:rPr>
              <a:t>year</a:t>
            </a:r>
            <a:r>
              <a:rPr lang="fr-FR" dirty="0" smtClean="0">
                <a:solidFill>
                  <a:schemeClr val="bg1"/>
                </a:solidFill>
              </a:rPr>
              <a:t> meeting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October</a:t>
            </a:r>
            <a:r>
              <a:rPr lang="fr-FR" dirty="0" smtClean="0">
                <a:solidFill>
                  <a:schemeClr val="bg1"/>
                </a:solidFill>
              </a:rPr>
              <a:t> 17, 2024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904875" y="4908550"/>
            <a:ext cx="8239125" cy="201613"/>
          </a:xfrm>
        </p:spPr>
        <p:txBody>
          <a:bodyPr/>
          <a:lstStyle/>
          <a:p>
            <a:pPr algn="r"/>
            <a:r>
              <a:rPr lang="en-GB" smtClean="0">
                <a:solidFill>
                  <a:srgbClr val="FF0000"/>
                </a:solidFill>
              </a:rPr>
              <a:t>YOUR NAME </a:t>
            </a:r>
            <a:r>
              <a:rPr lang="en-GB" smtClean="0"/>
              <a:t>| WPPWIE Project Meeting  | Zoom | 24.01.2022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7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²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>
                <a:solidFill>
                  <a:srgbClr val="FF0000"/>
                </a:solidFill>
              </a:rPr>
              <a:t>YOUR NAME </a:t>
            </a:r>
            <a:r>
              <a:rPr lang="en-GB" smtClean="0"/>
              <a:t>| WPPWIE Project Meeting  | Zoom | 24.01.2022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130489"/>
              </p:ext>
            </p:extLst>
          </p:nvPr>
        </p:nvGraphicFramePr>
        <p:xfrm>
          <a:off x="1009991" y="1995686"/>
          <a:ext cx="5400600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16722027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17831546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7630312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90210834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752834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Nb of </a:t>
                      </a:r>
                      <a:r>
                        <a:rPr lang="fr-FR" sz="1100" dirty="0" err="1" smtClean="0"/>
                        <a:t>boronization</a:t>
                      </a:r>
                      <a:endParaRPr lang="fr-FR" sz="11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Duration</a:t>
                      </a:r>
                      <a:endParaRPr lang="fr-FR" sz="11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Amount</a:t>
                      </a:r>
                      <a:r>
                        <a:rPr lang="fr-FR" sz="1100" dirty="0" smtClean="0"/>
                        <a:t> of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boron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injected</a:t>
                      </a:r>
                      <a:endParaRPr lang="fr-FR" sz="11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Number</a:t>
                      </a:r>
                      <a:r>
                        <a:rPr lang="fr-FR" sz="1100" dirty="0" smtClean="0"/>
                        <a:t> of anodes</a:t>
                      </a:r>
                      <a:endParaRPr lang="fr-FR" sz="11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2120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C3</a:t>
                      </a:r>
                      <a:endParaRPr lang="fr-FR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</a:t>
                      </a:r>
                      <a:endParaRPr lang="fr-FR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9,5 h</a:t>
                      </a:r>
                      <a:endParaRPr lang="fr-FR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30g</a:t>
                      </a:r>
                      <a:endParaRPr lang="fr-FR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6, 6,</a:t>
                      </a:r>
                      <a:r>
                        <a:rPr lang="fr-FR" sz="1100" baseline="0" dirty="0" smtClean="0"/>
                        <a:t> 5</a:t>
                      </a:r>
                      <a:endParaRPr lang="fr-FR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4529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C4</a:t>
                      </a:r>
                      <a:endParaRPr lang="fr-FR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13</a:t>
                      </a:r>
                      <a:endParaRPr lang="fr-FR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52 h</a:t>
                      </a:r>
                      <a:endParaRPr lang="fr-FR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130g</a:t>
                      </a:r>
                      <a:endParaRPr lang="fr-FR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6, 6, 6, 6, 6, 6, 4, 4, 4, 2, 2, 1, 1</a:t>
                      </a:r>
                      <a:endParaRPr lang="fr-FR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84824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C5</a:t>
                      </a:r>
                      <a:endParaRPr lang="fr-FR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</a:t>
                      </a:r>
                      <a:endParaRPr lang="fr-FR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8 h</a:t>
                      </a:r>
                      <a:endParaRPr lang="fr-FR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20g</a:t>
                      </a:r>
                      <a:endParaRPr lang="fr-FR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6, 6</a:t>
                      </a:r>
                      <a:endParaRPr lang="fr-FR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8378"/>
                  </a:ext>
                </a:extLst>
              </a:tr>
            </a:tbl>
          </a:graphicData>
        </a:graphic>
      </p:graphicFrame>
      <p:sp>
        <p:nvSpPr>
          <p:cNvPr id="3" name="Cube 2"/>
          <p:cNvSpPr/>
          <p:nvPr/>
        </p:nvSpPr>
        <p:spPr>
          <a:xfrm>
            <a:off x="7596336" y="1275606"/>
            <a:ext cx="1440160" cy="1656184"/>
          </a:xfrm>
          <a:prstGeom prst="cube">
            <a:avLst>
              <a:gd name="adj" fmla="val 19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956376" y="2931790"/>
            <a:ext cx="75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020272" y="2169515"/>
            <a:ext cx="75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30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106493" y="1186246"/>
            <a:ext cx="75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74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719" y="82253"/>
            <a:ext cx="7976688" cy="342900"/>
          </a:xfrm>
        </p:spPr>
        <p:txBody>
          <a:bodyPr/>
          <a:lstStyle/>
          <a:p>
            <a:r>
              <a:rPr lang="en-US" sz="2400" spc="-15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Summar</a:t>
            </a:r>
            <a:r>
              <a:rPr lang="en-US" sz="2400" spc="-15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y of WEST activities within PWIE SP.B </a:t>
            </a:r>
            <a:endParaRPr lang="de-DE" sz="16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Mathilde </a:t>
            </a:r>
            <a:r>
              <a:rPr lang="en-GB" dirty="0" err="1" smtClean="0"/>
              <a:t>Diez</a:t>
            </a:r>
            <a:r>
              <a:rPr lang="en-GB" dirty="0" smtClean="0"/>
              <a:t> | </a:t>
            </a:r>
            <a:r>
              <a:rPr lang="en-GB" dirty="0"/>
              <a:t>WPPWIE </a:t>
            </a:r>
            <a:r>
              <a:rPr lang="en-GB" dirty="0" smtClean="0"/>
              <a:t>Review </a:t>
            </a:r>
            <a:r>
              <a:rPr lang="en-GB" dirty="0" smtClean="0"/>
              <a:t>Meeting  </a:t>
            </a:r>
            <a:r>
              <a:rPr lang="en-GB" dirty="0"/>
              <a:t>| </a:t>
            </a:r>
            <a:r>
              <a:rPr lang="en-GB" dirty="0" smtClean="0"/>
              <a:t>17 October 2024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id="{27D7C789-F98F-B3CA-8133-CA7A3E7B3123}"/>
              </a:ext>
            </a:extLst>
          </p:cNvPr>
          <p:cNvSpPr txBox="1"/>
          <p:nvPr/>
        </p:nvSpPr>
        <p:spPr>
          <a:xfrm>
            <a:off x="35688" y="599928"/>
            <a:ext cx="9144000" cy="43090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fr-FR" altLang="en-US" sz="1200" b="1" dirty="0" err="1" smtClean="0">
                <a:cs typeface="Arial" panose="020B0604020202020204" pitchFamily="34" charset="0"/>
              </a:rPr>
              <a:t>Work</a:t>
            </a:r>
            <a:r>
              <a:rPr lang="fr-FR" altLang="en-US" sz="1200" b="1" dirty="0" smtClean="0">
                <a:cs typeface="Arial" panose="020B0604020202020204" pitchFamily="34" charset="0"/>
              </a:rPr>
              <a:t> on the C1-C5 marker </a:t>
            </a:r>
            <a:r>
              <a:rPr lang="fr-FR" altLang="en-US" sz="1200" b="1" dirty="0" err="1" smtClean="0">
                <a:cs typeface="Arial" panose="020B0604020202020204" pitchFamily="34" charset="0"/>
              </a:rPr>
              <a:t>tiles</a:t>
            </a:r>
            <a:endParaRPr lang="fr-FR" altLang="en-US" sz="1200" b="1" dirty="0" smtClean="0">
              <a:cs typeface="Arial" panose="020B0604020202020204" pitchFamily="34" charset="0"/>
            </a:endParaRPr>
          </a:p>
          <a:p>
            <a:pPr marL="628650" lvl="1" indent="-171450">
              <a:lnSpc>
                <a:spcPct val="113000"/>
              </a:lnSpc>
              <a:buFont typeface="Wingdings" panose="05000000000000000000" pitchFamily="2" charset="2"/>
              <a:buChar char="Ø"/>
            </a:pPr>
            <a:r>
              <a:rPr lang="fr-FR" altLang="en-US" sz="1100" dirty="0" smtClean="0">
                <a:cs typeface="Arial" panose="020B0604020202020204" pitchFamily="34" charset="0"/>
              </a:rPr>
              <a:t>Surface </a:t>
            </a:r>
            <a:r>
              <a:rPr lang="fr-FR" altLang="en-US" sz="1100" dirty="0" err="1" smtClean="0">
                <a:cs typeface="Arial" panose="020B0604020202020204" pitchFamily="34" charset="0"/>
              </a:rPr>
              <a:t>analysis</a:t>
            </a:r>
            <a:r>
              <a:rPr lang="fr-FR" altLang="en-US" sz="1100" dirty="0" smtClean="0">
                <a:cs typeface="Arial" panose="020B0604020202020204" pitchFamily="34" charset="0"/>
              </a:rPr>
              <a:t> on the </a:t>
            </a:r>
            <a:r>
              <a:rPr lang="fr-FR" altLang="en-US" sz="1100" dirty="0" err="1" smtClean="0">
                <a:cs typeface="Arial" panose="020B0604020202020204" pitchFamily="34" charset="0"/>
              </a:rPr>
              <a:t>entire</a:t>
            </a:r>
            <a:r>
              <a:rPr lang="fr-FR" altLang="en-US" sz="1100" dirty="0" smtClean="0">
                <a:cs typeface="Arial" panose="020B0604020202020204" pitchFamily="34" charset="0"/>
              </a:rPr>
              <a:t> </a:t>
            </a:r>
            <a:r>
              <a:rPr lang="fr-FR" altLang="en-US" sz="1100" dirty="0" err="1" smtClean="0">
                <a:cs typeface="Arial" panose="020B0604020202020204" pitchFamily="34" charset="0"/>
              </a:rPr>
              <a:t>tiles</a:t>
            </a:r>
            <a:r>
              <a:rPr lang="fr-FR" altLang="en-US" sz="1100" dirty="0" smtClean="0">
                <a:cs typeface="Arial" panose="020B0604020202020204" pitchFamily="34" charset="0"/>
              </a:rPr>
              <a:t> </a:t>
            </a:r>
            <a:r>
              <a:rPr lang="fr-FR" altLang="en-US" sz="1100" dirty="0" smtClean="0">
                <a:solidFill>
                  <a:schemeClr val="accent1"/>
                </a:solidFill>
                <a:cs typeface="Arial" panose="020B0604020202020204" pitchFamily="34" charset="0"/>
              </a:rPr>
              <a:t>(MPG)</a:t>
            </a:r>
          </a:p>
          <a:p>
            <a:pPr marL="628650" lvl="1" indent="-171450">
              <a:lnSpc>
                <a:spcPct val="113000"/>
              </a:lnSpc>
              <a:buFont typeface="Wingdings" panose="05000000000000000000" pitchFamily="2" charset="2"/>
              <a:buChar char="Ø"/>
            </a:pPr>
            <a:r>
              <a:rPr lang="fr-FR" altLang="en-US" sz="1100" dirty="0" smtClean="0">
                <a:cs typeface="Arial" panose="020B0604020202020204" pitchFamily="34" charset="0"/>
              </a:rPr>
              <a:t>Erosion/</a:t>
            </a:r>
            <a:r>
              <a:rPr lang="fr-FR" altLang="en-US" sz="1100" dirty="0" err="1" smtClean="0">
                <a:cs typeface="Arial" panose="020B0604020202020204" pitchFamily="34" charset="0"/>
              </a:rPr>
              <a:t>redeposition</a:t>
            </a:r>
            <a:r>
              <a:rPr lang="fr-FR" altLang="en-US" sz="1100" dirty="0" smtClean="0">
                <a:cs typeface="Arial" panose="020B0604020202020204" pitchFamily="34" charset="0"/>
              </a:rPr>
              <a:t> patterns </a:t>
            </a:r>
            <a:r>
              <a:rPr lang="fr-FR" altLang="en-US" sz="1100" dirty="0" err="1" smtClean="0">
                <a:cs typeface="Arial" panose="020B0604020202020204" pitchFamily="34" charset="0"/>
              </a:rPr>
              <a:t>using</a:t>
            </a:r>
            <a:r>
              <a:rPr lang="fr-FR" altLang="en-US" sz="1100" dirty="0" smtClean="0">
                <a:cs typeface="Arial" panose="020B0604020202020204" pitchFamily="34" charset="0"/>
              </a:rPr>
              <a:t> a LIBS/GDOES/SIMS comparative </a:t>
            </a:r>
            <a:r>
              <a:rPr lang="fr-FR" altLang="en-US" sz="1100" dirty="0" err="1" smtClean="0">
                <a:cs typeface="Arial" panose="020B0604020202020204" pitchFamily="34" charset="0"/>
              </a:rPr>
              <a:t>study</a:t>
            </a:r>
            <a:r>
              <a:rPr lang="fr-FR" altLang="en-US" sz="1100" dirty="0" smtClean="0">
                <a:cs typeface="Arial" panose="020B0604020202020204" pitchFamily="34" charset="0"/>
              </a:rPr>
              <a:t> </a:t>
            </a:r>
            <a:r>
              <a:rPr lang="fr-FR" altLang="en-US" sz="1100" dirty="0" smtClean="0">
                <a:solidFill>
                  <a:schemeClr val="accent1"/>
                </a:solidFill>
                <a:cs typeface="Arial" panose="020B0604020202020204" pitchFamily="34" charset="0"/>
              </a:rPr>
              <a:t>(</a:t>
            </a:r>
            <a:r>
              <a:rPr lang="fr-FR" altLang="en-US" sz="1100" dirty="0">
                <a:solidFill>
                  <a:schemeClr val="accent1"/>
                </a:solidFill>
                <a:cs typeface="Arial" panose="020B0604020202020204" pitchFamily="34" charset="0"/>
              </a:rPr>
              <a:t>VTT,IAP,UT,IPPLM)</a:t>
            </a:r>
          </a:p>
          <a:p>
            <a:pPr marL="628650" lvl="1" indent="-171450">
              <a:lnSpc>
                <a:spcPct val="113000"/>
              </a:lnSpc>
              <a:buFont typeface="Wingdings" panose="05000000000000000000" pitchFamily="2" charset="2"/>
              <a:buChar char="Ø"/>
            </a:pPr>
            <a:r>
              <a:rPr lang="fr-FR" altLang="en-US" sz="1100" dirty="0" smtClean="0">
                <a:cs typeface="Arial" panose="020B0604020202020204" pitchFamily="34" charset="0"/>
              </a:rPr>
              <a:t>Cross-</a:t>
            </a:r>
            <a:r>
              <a:rPr lang="fr-FR" altLang="en-US" sz="1100" dirty="0" err="1" smtClean="0">
                <a:cs typeface="Arial" panose="020B0604020202020204" pitchFamily="34" charset="0"/>
              </a:rPr>
              <a:t>analysis</a:t>
            </a:r>
            <a:r>
              <a:rPr lang="fr-FR" altLang="en-US" sz="1100" dirty="0" smtClean="0">
                <a:cs typeface="Arial" panose="020B0604020202020204" pitchFamily="34" charset="0"/>
              </a:rPr>
              <a:t> </a:t>
            </a:r>
            <a:r>
              <a:rPr lang="fr-FR" altLang="en-US" sz="1100" dirty="0" err="1" smtClean="0">
                <a:cs typeface="Arial" panose="020B0604020202020204" pitchFamily="34" charset="0"/>
              </a:rPr>
              <a:t>using</a:t>
            </a:r>
            <a:r>
              <a:rPr lang="fr-FR" altLang="en-US" sz="1100" dirty="0" smtClean="0">
                <a:cs typeface="Arial" panose="020B0604020202020204" pitchFamily="34" charset="0"/>
              </a:rPr>
              <a:t> ion </a:t>
            </a:r>
            <a:r>
              <a:rPr lang="fr-FR" altLang="en-US" sz="1100" dirty="0" err="1" smtClean="0">
                <a:cs typeface="Arial" panose="020B0604020202020204" pitchFamily="34" charset="0"/>
              </a:rPr>
              <a:t>beam</a:t>
            </a:r>
            <a:r>
              <a:rPr lang="fr-FR" altLang="en-US" sz="1100" dirty="0" smtClean="0">
                <a:cs typeface="Arial" panose="020B0604020202020204" pitchFamily="34" charset="0"/>
              </a:rPr>
              <a:t> </a:t>
            </a:r>
            <a:r>
              <a:rPr lang="fr-FR" altLang="en-US" sz="1100" dirty="0" err="1" smtClean="0">
                <a:cs typeface="Arial" panose="020B0604020202020204" pitchFamily="34" charset="0"/>
              </a:rPr>
              <a:t>characterization</a:t>
            </a:r>
            <a:r>
              <a:rPr lang="fr-FR" altLang="en-US" sz="1100" dirty="0" smtClean="0">
                <a:cs typeface="Arial" panose="020B0604020202020204" pitchFamily="34" charset="0"/>
              </a:rPr>
              <a:t> </a:t>
            </a:r>
            <a:r>
              <a:rPr lang="fr-FR" altLang="en-US" sz="1100" dirty="0" smtClean="0">
                <a:solidFill>
                  <a:schemeClr val="accent1"/>
                </a:solidFill>
                <a:cs typeface="Arial" panose="020B0604020202020204" pitchFamily="34" charset="0"/>
              </a:rPr>
              <a:t>(JSI</a:t>
            </a:r>
            <a:r>
              <a:rPr lang="fr-FR" altLang="en-US" sz="1100" dirty="0">
                <a:solidFill>
                  <a:schemeClr val="accent1"/>
                </a:solidFill>
                <a:cs typeface="Arial" panose="020B0604020202020204" pitchFamily="34" charset="0"/>
              </a:rPr>
              <a:t>, </a:t>
            </a:r>
            <a:r>
              <a:rPr lang="fr-FR" altLang="en-US" sz="1100" dirty="0" err="1">
                <a:solidFill>
                  <a:schemeClr val="accent1"/>
                </a:solidFill>
                <a:cs typeface="Arial" panose="020B0604020202020204" pitchFamily="34" charset="0"/>
              </a:rPr>
              <a:t>Demokritos</a:t>
            </a:r>
            <a:r>
              <a:rPr lang="fr-FR" altLang="en-US" sz="1100" dirty="0">
                <a:solidFill>
                  <a:schemeClr val="accent1"/>
                </a:solidFill>
                <a:cs typeface="Arial" panose="020B0604020202020204" pitchFamily="34" charset="0"/>
              </a:rPr>
              <a:t>, IST, VR)</a:t>
            </a:r>
          </a:p>
          <a:p>
            <a:pPr>
              <a:lnSpc>
                <a:spcPct val="113000"/>
              </a:lnSpc>
            </a:pPr>
            <a:endParaRPr lang="fr-FR" altLang="en-US" sz="1050" dirty="0" smtClean="0">
              <a:cs typeface="Arial" panose="020B0604020202020204" pitchFamily="34" charset="0"/>
            </a:endParaRPr>
          </a:p>
          <a:p>
            <a:pPr marL="214313" lvl="1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fr-FR" altLang="en-US" sz="1200" b="1" dirty="0" err="1">
                <a:cs typeface="Arial" panose="020B0604020202020204" pitchFamily="34" charset="0"/>
              </a:rPr>
              <a:t>Effect</a:t>
            </a:r>
            <a:r>
              <a:rPr lang="fr-FR" altLang="en-US" sz="1200" b="1" dirty="0">
                <a:cs typeface="Arial" panose="020B0604020202020204" pitchFamily="34" charset="0"/>
              </a:rPr>
              <a:t> of the </a:t>
            </a:r>
            <a:r>
              <a:rPr lang="fr-FR" altLang="en-US" sz="1200" b="1" dirty="0" err="1">
                <a:cs typeface="Arial" panose="020B0604020202020204" pitchFamily="34" charset="0"/>
              </a:rPr>
              <a:t>ripple</a:t>
            </a:r>
            <a:r>
              <a:rPr lang="fr-FR" altLang="en-US" sz="1200" b="1" dirty="0">
                <a:cs typeface="Arial" panose="020B0604020202020204" pitchFamily="34" charset="0"/>
              </a:rPr>
              <a:t> on the </a:t>
            </a:r>
            <a:r>
              <a:rPr lang="fr-FR" altLang="en-US" sz="1200" b="1" dirty="0" err="1">
                <a:cs typeface="Arial" panose="020B0604020202020204" pitchFamily="34" charset="0"/>
              </a:rPr>
              <a:t>erosion</a:t>
            </a:r>
            <a:r>
              <a:rPr lang="fr-FR" altLang="en-US" sz="1200" b="1" dirty="0">
                <a:cs typeface="Arial" panose="020B0604020202020204" pitchFamily="34" charset="0"/>
              </a:rPr>
              <a:t> pattern on standard Gr </a:t>
            </a:r>
            <a:r>
              <a:rPr lang="fr-FR" altLang="en-US" sz="1200" b="1" dirty="0" err="1">
                <a:cs typeface="Arial" panose="020B0604020202020204" pitchFamily="34" charset="0"/>
              </a:rPr>
              <a:t>tiles</a:t>
            </a:r>
            <a:r>
              <a:rPr lang="fr-FR" altLang="en-US" sz="1200" b="1" dirty="0" smtClean="0">
                <a:cs typeface="Arial" panose="020B0604020202020204" pitchFamily="34" charset="0"/>
              </a:rPr>
              <a:t> </a:t>
            </a:r>
            <a:r>
              <a:rPr lang="fr-FR" altLang="en-US" sz="1100" dirty="0">
                <a:solidFill>
                  <a:schemeClr val="accent1"/>
                </a:solidFill>
                <a:cs typeface="Arial" panose="020B0604020202020204" pitchFamily="34" charset="0"/>
              </a:rPr>
              <a:t>(MPG,IAP)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endParaRPr lang="fr-FR" altLang="en-US" sz="1050" dirty="0" smtClean="0"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altLang="en-US" sz="1200" b="1" dirty="0" smtClean="0">
                <a:cs typeface="Arial" panose="020B0604020202020204" pitchFamily="34" charset="0"/>
              </a:rPr>
              <a:t>Investigation of helium-exposed PFCs </a:t>
            </a:r>
            <a:r>
              <a:rPr lang="en-US" altLang="en-US" sz="1200" dirty="0" smtClean="0">
                <a:cs typeface="Arial" panose="020B0604020202020204" pitchFamily="34" charset="0"/>
              </a:rPr>
              <a:t>(standard Gr tile + ITER-like PFU phase 1) </a:t>
            </a:r>
            <a:r>
              <a:rPr lang="en-US" altLang="en-US" sz="1200" dirty="0" smtClean="0">
                <a:solidFill>
                  <a:schemeClr val="accent1"/>
                </a:solidFill>
                <a:cs typeface="Arial" panose="020B0604020202020204" pitchFamily="34" charset="0"/>
              </a:rPr>
              <a:t>(</a:t>
            </a:r>
            <a:r>
              <a:rPr lang="en-US" altLang="en-US" sz="1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RBI,VTT,Aix</a:t>
            </a:r>
            <a:r>
              <a:rPr lang="en-US" altLang="en-US" sz="1200" dirty="0" smtClean="0">
                <a:solidFill>
                  <a:schemeClr val="accent1"/>
                </a:solidFill>
                <a:cs typeface="Arial" panose="020B0604020202020204" pitchFamily="34" charset="0"/>
              </a:rPr>
              <a:t> Marseille </a:t>
            </a:r>
            <a:r>
              <a:rPr lang="en-US" altLang="en-US" sz="1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Uni,CEA</a:t>
            </a:r>
            <a:r>
              <a:rPr lang="en-US" altLang="en-US" sz="1200" dirty="0">
                <a:solidFill>
                  <a:schemeClr val="accent1"/>
                </a:solidFill>
                <a:cs typeface="Arial" panose="020B0604020202020204" pitchFamily="34" charset="0"/>
              </a:rPr>
              <a:t>)</a:t>
            </a:r>
            <a:endParaRPr lang="en-US" altLang="en-US" sz="1200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endParaRPr lang="en-US" altLang="en-US" sz="1050" dirty="0" smtClean="0"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altLang="en-US" sz="1200" b="1" dirty="0" smtClean="0">
                <a:cs typeface="Arial" panose="020B0604020202020204" pitchFamily="34" charset="0"/>
              </a:rPr>
              <a:t>Investigation of deposits formed after the 2023 high particle </a:t>
            </a:r>
            <a:r>
              <a:rPr lang="en-US" altLang="en-US" sz="1200" b="1" dirty="0" err="1" smtClean="0">
                <a:cs typeface="Arial" panose="020B0604020202020204" pitchFamily="34" charset="0"/>
              </a:rPr>
              <a:t>fluence</a:t>
            </a:r>
            <a:r>
              <a:rPr lang="en-US" altLang="en-US" sz="1200" b="1" dirty="0" smtClean="0">
                <a:cs typeface="Arial" panose="020B0604020202020204" pitchFamily="34" charset="0"/>
              </a:rPr>
              <a:t> campaign </a:t>
            </a:r>
            <a:r>
              <a:rPr lang="en-US" altLang="en-US" sz="1200" dirty="0" smtClean="0">
                <a:solidFill>
                  <a:schemeClr val="accent1"/>
                </a:solidFill>
                <a:cs typeface="Arial" panose="020B0604020202020204" pitchFamily="34" charset="0"/>
              </a:rPr>
              <a:t>(Aix Marseille </a:t>
            </a:r>
            <a:r>
              <a:rPr lang="en-US" altLang="en-US" sz="1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Uni</a:t>
            </a:r>
            <a:r>
              <a:rPr lang="en-US" altLang="en-US" sz="1200" dirty="0" smtClean="0">
                <a:solidFill>
                  <a:schemeClr val="accent1"/>
                </a:solidFill>
                <a:cs typeface="Arial" panose="020B0604020202020204" pitchFamily="34" charset="0"/>
              </a:rPr>
              <a:t>)</a:t>
            </a:r>
            <a:endParaRPr lang="en-US" altLang="en-US" sz="12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endParaRPr lang="en-US" altLang="en-US" sz="1050" dirty="0" smtClean="0"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altLang="en-US" sz="1200" b="1" dirty="0" smtClean="0">
                <a:cs typeface="Arial" panose="020B0604020202020204" pitchFamily="34" charset="0"/>
              </a:rPr>
              <a:t>Analyses on ITER-like PFU phase 1</a:t>
            </a:r>
          </a:p>
          <a:p>
            <a:pPr marL="627063" indent="-180975">
              <a:lnSpc>
                <a:spcPct val="113000"/>
              </a:lnSpc>
              <a:buFont typeface="Wingdings" panose="05000000000000000000" pitchFamily="2" charset="2"/>
              <a:buChar char="Ø"/>
              <a:tabLst>
                <a:tab pos="447675" algn="l"/>
              </a:tabLst>
            </a:pPr>
            <a:r>
              <a:rPr lang="fr-FR" altLang="en-US" sz="1100" dirty="0" smtClean="0">
                <a:cs typeface="Arial" panose="020B0604020202020204" pitchFamily="34" charset="0"/>
              </a:rPr>
              <a:t>Surface </a:t>
            </a:r>
            <a:r>
              <a:rPr lang="fr-FR" altLang="en-US" sz="1100" dirty="0" err="1">
                <a:cs typeface="Arial" panose="020B0604020202020204" pitchFamily="34" charset="0"/>
              </a:rPr>
              <a:t>analysis</a:t>
            </a:r>
            <a:r>
              <a:rPr lang="fr-FR" altLang="en-US" sz="1100" dirty="0">
                <a:cs typeface="Arial" panose="020B0604020202020204" pitchFamily="34" charset="0"/>
              </a:rPr>
              <a:t> on the </a:t>
            </a:r>
            <a:r>
              <a:rPr lang="fr-FR" altLang="en-US" sz="1100" dirty="0" err="1">
                <a:cs typeface="Arial" panose="020B0604020202020204" pitchFamily="34" charset="0"/>
              </a:rPr>
              <a:t>entire</a:t>
            </a:r>
            <a:r>
              <a:rPr lang="fr-FR" altLang="en-US" sz="1100" dirty="0">
                <a:cs typeface="Arial" panose="020B0604020202020204" pitchFamily="34" charset="0"/>
              </a:rPr>
              <a:t> </a:t>
            </a:r>
            <a:r>
              <a:rPr lang="fr-FR" altLang="en-US" sz="1100" dirty="0" smtClean="0">
                <a:cs typeface="Arial" panose="020B0604020202020204" pitchFamily="34" charset="0"/>
              </a:rPr>
              <a:t>component </a:t>
            </a:r>
            <a:r>
              <a:rPr lang="fr-FR" altLang="en-US" sz="1100" dirty="0">
                <a:solidFill>
                  <a:schemeClr val="accent1"/>
                </a:solidFill>
                <a:cs typeface="Arial" panose="020B0604020202020204" pitchFamily="34" charset="0"/>
              </a:rPr>
              <a:t>(MPG)</a:t>
            </a:r>
          </a:p>
          <a:p>
            <a:pPr marL="628650" lvl="1" indent="-171450">
              <a:lnSpc>
                <a:spcPct val="113000"/>
              </a:lnSpc>
              <a:buFont typeface="Wingdings" panose="05000000000000000000" pitchFamily="2" charset="2"/>
              <a:buChar char="Ø"/>
            </a:pPr>
            <a:r>
              <a:rPr lang="en-US" altLang="en-US" sz="1100" dirty="0" smtClean="0">
                <a:cs typeface="Arial" panose="020B0604020202020204" pitchFamily="34" charset="0"/>
              </a:rPr>
              <a:t>Samples cutting and radioprotection controls </a:t>
            </a:r>
            <a:r>
              <a:rPr lang="en-US" altLang="en-US" sz="1100" dirty="0" smtClean="0">
                <a:solidFill>
                  <a:schemeClr val="accent1"/>
                </a:solidFill>
                <a:cs typeface="Arial" panose="020B0604020202020204" pitchFamily="34" charset="0"/>
              </a:rPr>
              <a:t>(CEA)</a:t>
            </a:r>
          </a:p>
          <a:p>
            <a:pPr marL="628650" lvl="1" indent="-171450">
              <a:lnSpc>
                <a:spcPct val="113000"/>
              </a:lnSpc>
              <a:buFont typeface="Wingdings" panose="05000000000000000000" pitchFamily="2" charset="2"/>
              <a:buChar char="Ø"/>
            </a:pPr>
            <a:r>
              <a:rPr lang="en-US" altLang="en-US" sz="1100" dirty="0" smtClean="0">
                <a:cs typeface="Arial" panose="020B0604020202020204" pitchFamily="34" charset="0"/>
              </a:rPr>
              <a:t>Toroidal evolution of PWI on one MB </a:t>
            </a:r>
            <a:r>
              <a:rPr lang="en-US" altLang="en-US" sz="1100" dirty="0" smtClean="0">
                <a:solidFill>
                  <a:schemeClr val="accent1"/>
                </a:solidFill>
                <a:cs typeface="Arial" panose="020B0604020202020204" pitchFamily="34" charset="0"/>
              </a:rPr>
              <a:t>(</a:t>
            </a:r>
            <a:r>
              <a:rPr lang="en-US" altLang="en-US" sz="11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Demokritos</a:t>
            </a:r>
            <a:r>
              <a:rPr lang="en-US" altLang="en-US" sz="1100" dirty="0" smtClean="0">
                <a:solidFill>
                  <a:schemeClr val="accent1"/>
                </a:solidFill>
                <a:cs typeface="Arial" panose="020B0604020202020204" pitchFamily="34" charset="0"/>
              </a:rPr>
              <a:t>)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endParaRPr lang="en-US" altLang="en-US" sz="1050" dirty="0" smtClean="0"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altLang="en-US" sz="1200" b="1" dirty="0" smtClean="0">
                <a:cs typeface="Arial" panose="020B0604020202020204" pitchFamily="34" charset="0"/>
              </a:rPr>
              <a:t>Analyses on ITER-like PFU phase 2</a:t>
            </a:r>
          </a:p>
          <a:p>
            <a:pPr marL="627063" indent="-180975">
              <a:lnSpc>
                <a:spcPct val="113000"/>
              </a:lnSpc>
              <a:buFont typeface="Wingdings" panose="05000000000000000000" pitchFamily="2" charset="2"/>
              <a:buChar char="Ø"/>
              <a:tabLst>
                <a:tab pos="447675" algn="l"/>
              </a:tabLst>
            </a:pPr>
            <a:r>
              <a:rPr lang="fr-FR" altLang="en-US" sz="1100" dirty="0" smtClean="0">
                <a:cs typeface="Arial" panose="020B0604020202020204" pitchFamily="34" charset="0"/>
              </a:rPr>
              <a:t>Surface </a:t>
            </a:r>
            <a:r>
              <a:rPr lang="fr-FR" altLang="en-US" sz="1100" dirty="0" err="1">
                <a:cs typeface="Arial" panose="020B0604020202020204" pitchFamily="34" charset="0"/>
              </a:rPr>
              <a:t>analysis</a:t>
            </a:r>
            <a:r>
              <a:rPr lang="fr-FR" altLang="en-US" sz="1100" dirty="0">
                <a:cs typeface="Arial" panose="020B0604020202020204" pitchFamily="34" charset="0"/>
              </a:rPr>
              <a:t> on the </a:t>
            </a:r>
            <a:r>
              <a:rPr lang="fr-FR" altLang="en-US" sz="1100" dirty="0" err="1">
                <a:cs typeface="Arial" panose="020B0604020202020204" pitchFamily="34" charset="0"/>
              </a:rPr>
              <a:t>entire</a:t>
            </a:r>
            <a:r>
              <a:rPr lang="fr-FR" altLang="en-US" sz="1100" dirty="0">
                <a:cs typeface="Arial" panose="020B0604020202020204" pitchFamily="34" charset="0"/>
              </a:rPr>
              <a:t> component </a:t>
            </a:r>
            <a:r>
              <a:rPr lang="fr-FR" altLang="en-US" sz="1100" dirty="0">
                <a:solidFill>
                  <a:schemeClr val="accent1"/>
                </a:solidFill>
                <a:cs typeface="Arial" panose="020B0604020202020204" pitchFamily="34" charset="0"/>
              </a:rPr>
              <a:t>(MPG)</a:t>
            </a:r>
          </a:p>
          <a:p>
            <a:pPr marL="628650" lvl="1" indent="-171450">
              <a:lnSpc>
                <a:spcPct val="113000"/>
              </a:lnSpc>
              <a:buFont typeface="Wingdings" panose="05000000000000000000" pitchFamily="2" charset="2"/>
              <a:buChar char="Ø"/>
            </a:pPr>
            <a:r>
              <a:rPr lang="en-US" altLang="en-US" sz="1100" dirty="0" smtClean="0">
                <a:cs typeface="Arial" panose="020B0604020202020204" pitchFamily="34" charset="0"/>
              </a:rPr>
              <a:t>Assessment of net erosion on the strike points </a:t>
            </a:r>
            <a:r>
              <a:rPr lang="en-US" altLang="en-US" sz="1100" dirty="0" smtClean="0">
                <a:solidFill>
                  <a:schemeClr val="accent1"/>
                </a:solidFill>
                <a:cs typeface="Arial" panose="020B0604020202020204" pitchFamily="34" charset="0"/>
              </a:rPr>
              <a:t>(CEA)</a:t>
            </a:r>
            <a:endParaRPr lang="en-US" altLang="en-US" sz="11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endParaRPr lang="en-US" altLang="en-US" sz="1000" dirty="0"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fi-FI" sz="1200" b="1" dirty="0" smtClean="0">
                <a:cs typeface="Arial" panose="020B0604020202020204" pitchFamily="34" charset="0"/>
              </a:rPr>
              <a:t>Evaluation of erosion/redeposition on the poloidal gaps/side surfaces </a:t>
            </a:r>
            <a:r>
              <a:rPr lang="fi-FI" sz="1200" dirty="0" smtClean="0">
                <a:solidFill>
                  <a:schemeClr val="accent1"/>
                </a:solidFill>
                <a:cs typeface="Arial" panose="020B0604020202020204" pitchFamily="34" charset="0"/>
              </a:rPr>
              <a:t>(MPG, ?)</a:t>
            </a:r>
            <a:endParaRPr lang="fi-FI" sz="12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/>
        </p:nvSpPr>
        <p:spPr>
          <a:xfrm>
            <a:off x="179512" y="534634"/>
            <a:ext cx="8424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erosion/</a:t>
            </a:r>
            <a:r>
              <a:rPr lang="en-US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redeposition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changes over WEST phase 1 (MPG)</a:t>
            </a:r>
            <a:endParaRPr lang="en-US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IBA &amp; microscopy analyses on top surface – </a:t>
            </a:r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 in 2024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Effort to summarize and compare C3/C4/C5 results </a:t>
            </a:r>
            <a:r>
              <a:rPr lang="en-US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done in </a:t>
            </a:r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en-US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presented </a:t>
            </a:r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July </a:t>
            </a:r>
            <a:r>
              <a:rPr lang="en-US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720725" lvl="0" indent="-171450">
              <a:buFont typeface="Wingdings" panose="05000000000000000000" pitchFamily="2" charset="2"/>
              <a:buChar char="Ø"/>
              <a:tabLst>
                <a:tab pos="627063" algn="l"/>
              </a:tabLs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quantification of erosion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2,5µm after C3</a:t>
            </a:r>
          </a:p>
          <a:p>
            <a:pPr marL="549275" lvl="0">
              <a:tabLst>
                <a:tab pos="62706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          &gt; 6µm after C5</a:t>
            </a:r>
          </a:p>
          <a:p>
            <a:pPr marL="549275" lvl="0">
              <a:tabLst>
                <a:tab pos="627063" algn="l"/>
              </a:tabLst>
            </a:pP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lvl="0" indent="-171450">
              <a:buFont typeface="Wingdings" panose="05000000000000000000" pitchFamily="2" charset="2"/>
              <a:buChar char="Ø"/>
              <a:tabLst>
                <a:tab pos="627063" algn="l"/>
              </a:tabLs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quantification of deposition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20 µm after C3</a:t>
            </a:r>
          </a:p>
          <a:p>
            <a:pPr marL="549275" lvl="0">
              <a:tabLst>
                <a:tab pos="62706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                   25 µm after C4</a:t>
            </a:r>
          </a:p>
          <a:p>
            <a:pPr marL="549275" lvl="0">
              <a:tabLst>
                <a:tab pos="62706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                   50 µm after C5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lvl="0" indent="-171450">
              <a:buFont typeface="Wingdings" panose="05000000000000000000" pitchFamily="2" charset="2"/>
              <a:buChar char="Ø"/>
              <a:tabLst>
                <a:tab pos="627063" algn="l"/>
              </a:tabLs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D, C, B content along ‘s’ coordinate</a:t>
            </a:r>
          </a:p>
          <a:p>
            <a:pPr marL="720725" lvl="0" indent="-171450">
              <a:buFont typeface="Wingdings" panose="05000000000000000000" pitchFamily="2" charset="2"/>
              <a:buChar char="Ø"/>
              <a:tabLst>
                <a:tab pos="627063" algn="l"/>
              </a:tabLs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Clear idea of arcing phenomenon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82253"/>
            <a:ext cx="8064895" cy="342900"/>
          </a:xfrm>
        </p:spPr>
        <p:txBody>
          <a:bodyPr/>
          <a:lstStyle/>
          <a:p>
            <a:r>
              <a:rPr lang="fr-FR" altLang="en-US" sz="2000" dirty="0"/>
              <a:t>Surface </a:t>
            </a:r>
            <a:r>
              <a:rPr lang="fr-FR" altLang="en-US" sz="2000" dirty="0" err="1"/>
              <a:t>analysis</a:t>
            </a:r>
            <a:r>
              <a:rPr lang="fr-FR" altLang="en-US" sz="2000" dirty="0"/>
              <a:t> on the </a:t>
            </a:r>
            <a:r>
              <a:rPr lang="fr-FR" altLang="en-US" sz="2000" dirty="0" err="1"/>
              <a:t>entire</a:t>
            </a:r>
            <a:r>
              <a:rPr lang="fr-FR" altLang="en-US" sz="2000" dirty="0"/>
              <a:t> </a:t>
            </a:r>
            <a:r>
              <a:rPr lang="fr-FR" altLang="en-US" sz="2000" dirty="0" smtClean="0"/>
              <a:t>C1-C5</a:t>
            </a:r>
            <a:r>
              <a:rPr lang="de-DE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fr-FR" altLang="en-US" sz="2000" dirty="0" smtClean="0"/>
              <a:t>marker </a:t>
            </a:r>
            <a:r>
              <a:rPr lang="fr-FR" altLang="en-US" sz="2000" dirty="0" err="1" smtClean="0"/>
              <a:t>tiles</a:t>
            </a:r>
            <a:endParaRPr lang="de-DE" sz="20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994604" y="1912692"/>
            <a:ext cx="26396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 </a:t>
            </a:r>
            <a:r>
              <a:rPr lang="de-DE" sz="1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de-DE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mature</a:t>
            </a:r>
            <a:r>
              <a:rPr lang="de-DE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de-DE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endParaRPr lang="de-DE" sz="12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1100" dirty="0" smtClean="0">
              <a:solidFill>
                <a:srgbClr val="C00000"/>
              </a:solidFill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Mathilde </a:t>
            </a:r>
            <a:r>
              <a:rPr lang="en-GB" dirty="0" err="1" smtClean="0"/>
              <a:t>Diez</a:t>
            </a:r>
            <a:r>
              <a:rPr lang="en-GB" dirty="0" smtClean="0"/>
              <a:t> | </a:t>
            </a:r>
            <a:r>
              <a:rPr lang="en-GB" dirty="0"/>
              <a:t>WPPWIE </a:t>
            </a:r>
            <a:r>
              <a:rPr lang="en-GB" dirty="0" smtClean="0"/>
              <a:t>Review </a:t>
            </a:r>
            <a:r>
              <a:rPr lang="en-GB" dirty="0" smtClean="0"/>
              <a:t>Meeting  </a:t>
            </a:r>
            <a:r>
              <a:rPr lang="en-GB" dirty="0"/>
              <a:t>| </a:t>
            </a:r>
            <a:r>
              <a:rPr lang="en-GB" dirty="0" smtClean="0"/>
              <a:t>17 October 2024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pic>
        <p:nvPicPr>
          <p:cNvPr id="8" name="Grafik 38">
            <a:extLst>
              <a:ext uri="{FF2B5EF4-FFF2-40B4-BE49-F238E27FC236}">
                <a16:creationId xmlns:a16="http://schemas.microsoft.com/office/drawing/2014/main" id="{38E9E13A-F157-4B0A-BCCA-B6D740939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516" y="2571750"/>
            <a:ext cx="3333351" cy="25507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856" y="1136940"/>
            <a:ext cx="1097102" cy="927197"/>
          </a:xfrm>
          <a:prstGeom prst="rect">
            <a:avLst/>
          </a:prstGeom>
        </p:spPr>
      </p:pic>
      <p:pic>
        <p:nvPicPr>
          <p:cNvPr id="22" name="Grafik 5">
            <a:extLst>
              <a:ext uri="{FF2B5EF4-FFF2-40B4-BE49-F238E27FC236}">
                <a16:creationId xmlns:a16="http://schemas.microsoft.com/office/drawing/2014/main" id="{F3E08F43-06AC-486E-96EC-FAA15E2D0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518" y="2571750"/>
            <a:ext cx="3325784" cy="2544980"/>
          </a:xfrm>
          <a:prstGeom prst="rect">
            <a:avLst/>
          </a:prstGeom>
        </p:spPr>
      </p:pic>
      <p:pic>
        <p:nvPicPr>
          <p:cNvPr id="23" name="Grafik 6">
            <a:extLst>
              <a:ext uri="{FF2B5EF4-FFF2-40B4-BE49-F238E27FC236}">
                <a16:creationId xmlns:a16="http://schemas.microsoft.com/office/drawing/2014/main" id="{DCCD5E92-7F44-474D-8C7D-9D23A2269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178" y="2571750"/>
            <a:ext cx="3273560" cy="250501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27635" y="3012245"/>
            <a:ext cx="1625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D content</a:t>
            </a:r>
            <a:endParaRPr lang="fr-FR" sz="12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7361654" y="3012246"/>
            <a:ext cx="1625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</a:t>
            </a:r>
            <a:r>
              <a:rPr lang="fr-FR" sz="1200" b="1" dirty="0" smtClean="0"/>
              <a:t> content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2467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1610" y="82253"/>
            <a:ext cx="8584115" cy="342900"/>
          </a:xfrm>
        </p:spPr>
        <p:txBody>
          <a:bodyPr/>
          <a:lstStyle/>
          <a:p>
            <a:r>
              <a:rPr lang="fr-FR" altLang="en-US" sz="1800" dirty="0" smtClean="0"/>
              <a:t>Erosion/</a:t>
            </a:r>
            <a:r>
              <a:rPr lang="fr-FR" altLang="en-US" sz="1800" dirty="0" err="1" smtClean="0"/>
              <a:t>redeposition</a:t>
            </a:r>
            <a:r>
              <a:rPr lang="fr-FR" altLang="en-US" sz="1800" dirty="0" smtClean="0"/>
              <a:t> </a:t>
            </a:r>
            <a:r>
              <a:rPr lang="fr-FR" altLang="en-US" sz="1800" dirty="0"/>
              <a:t>patterns </a:t>
            </a:r>
            <a:r>
              <a:rPr lang="fr-FR" altLang="en-US" sz="1800" dirty="0" err="1"/>
              <a:t>using</a:t>
            </a:r>
            <a:r>
              <a:rPr lang="fr-FR" altLang="en-US" sz="1800" dirty="0"/>
              <a:t> a LIBS/GDOES/SIMS comparative </a:t>
            </a:r>
            <a:r>
              <a:rPr lang="fr-FR" altLang="en-US" sz="1800" dirty="0" err="1"/>
              <a:t>study</a:t>
            </a:r>
            <a:r>
              <a:rPr lang="fr-FR" altLang="en-US" sz="1800" dirty="0"/>
              <a:t> </a:t>
            </a:r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6326" y="3870077"/>
            <a:ext cx="3780065" cy="104868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US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Issues:</a:t>
            </a:r>
          </a:p>
          <a:p>
            <a:pPr marL="171450" indent="-171450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Contradiction between SIMS and GDOES on B content (because difference in beam size ? calibration problems with SIMS -&gt; see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Antti’email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from 08/07?)</a:t>
            </a:r>
          </a:p>
          <a:p>
            <a:pPr marL="171450" indent="-171450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no LIBS on C5 marker tiles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5" y="538702"/>
            <a:ext cx="4752528" cy="1134687"/>
          </a:xfrm>
          <a:prstGeom prst="rect">
            <a:avLst/>
          </a:prstGeom>
        </p:spPr>
      </p:pic>
      <p:graphicFrame>
        <p:nvGraphicFramePr>
          <p:cNvPr id="8" name="Chart 20">
            <a:extLst>
              <a:ext uri="{FF2B5EF4-FFF2-40B4-BE49-F238E27FC236}">
                <a16:creationId xmlns:a16="http://schemas.microsoft.com/office/drawing/2014/main" id="{7E639D73-C992-4864-BBD6-1AE4D3E1CF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120161"/>
              </p:ext>
            </p:extLst>
          </p:nvPr>
        </p:nvGraphicFramePr>
        <p:xfrm>
          <a:off x="5784402" y="3144887"/>
          <a:ext cx="3302433" cy="173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34">
            <a:extLst>
              <a:ext uri="{FF2B5EF4-FFF2-40B4-BE49-F238E27FC236}">
                <a16:creationId xmlns:a16="http://schemas.microsoft.com/office/drawing/2014/main" id="{8AC2EFE5-15B0-4C99-A80B-5794CF90E34D}"/>
              </a:ext>
            </a:extLst>
          </p:cNvPr>
          <p:cNvSpPr txBox="1"/>
          <p:nvPr/>
        </p:nvSpPr>
        <p:spPr>
          <a:xfrm>
            <a:off x="7029569" y="3327499"/>
            <a:ext cx="624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200" dirty="0"/>
              <a:t>GDOES</a:t>
            </a:r>
            <a:endParaRPr lang="en-US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46006" y="2041753"/>
            <a:ext cx="586897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between GDOES/LIBS/SIMS 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depth profiles of different 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(IAP/UT/VTT)</a:t>
            </a:r>
            <a:endParaRPr lang="en-US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Cross analysis with C3/C4/C5 tiles</a:t>
            </a: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made in </a:t>
            </a: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presented </a:t>
            </a: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July </a:t>
            </a: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720725" lvl="0" indent="-171450">
              <a:buFont typeface="Wingdings" panose="05000000000000000000" pitchFamily="2" charset="2"/>
              <a:buChar char="Ø"/>
              <a:tabLst>
                <a:tab pos="627063" algn="l"/>
              </a:tabLs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 content along ‘s’ coordinate measured by GDOES/SIMS/LIBS</a:t>
            </a:r>
          </a:p>
          <a:p>
            <a:pPr marL="720725" lvl="0" indent="-171450">
              <a:buFont typeface="Wingdings" panose="05000000000000000000" pitchFamily="2" charset="2"/>
              <a:buChar char="Ø"/>
              <a:tabLst>
                <a:tab pos="627063" algn="l"/>
              </a:tabLs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 content along ‘s’ coordinate measured by SIMS</a:t>
            </a:r>
          </a:p>
          <a:p>
            <a:pPr marL="720725" lvl="0" indent="-171450">
              <a:buFont typeface="Wingdings" panose="05000000000000000000" pitchFamily="2" charset="2"/>
              <a:buChar char="Ø"/>
              <a:tabLst>
                <a:tab pos="627063" algn="l"/>
              </a:tabLs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Erosion monitoring by SIMS</a:t>
            </a:r>
          </a:p>
          <a:p>
            <a:pPr marL="720725" lvl="0" indent="-171450">
              <a:buFont typeface="Wingdings" panose="05000000000000000000" pitchFamily="2" charset="2"/>
              <a:buChar char="Ø"/>
              <a:tabLst>
                <a:tab pos="627063" algn="l"/>
              </a:tabLs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detection of He with LIBS at high laser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fluence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6576947" y="2266245"/>
            <a:ext cx="2376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8259056" y="2266245"/>
            <a:ext cx="0" cy="2880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984752" y="2190295"/>
            <a:ext cx="0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576947" y="2194237"/>
            <a:ext cx="7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707772" y="300638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HFS</a:t>
            </a:r>
            <a:endParaRPr lang="fr-FR" sz="12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6340295" y="303457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L</a:t>
            </a:r>
            <a:r>
              <a:rPr lang="fr-FR" sz="1200" b="1" dirty="0" smtClean="0"/>
              <a:t>FS</a:t>
            </a:r>
            <a:endParaRPr lang="fr-FR" sz="1200" b="1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859" y="529654"/>
            <a:ext cx="1379481" cy="77413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042" y="3585985"/>
            <a:ext cx="1743002" cy="1349421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944086"/>
              </p:ext>
            </p:extLst>
          </p:nvPr>
        </p:nvGraphicFramePr>
        <p:xfrm>
          <a:off x="5954928" y="893105"/>
          <a:ext cx="2998019" cy="126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>
                  <a:extLst>
                    <a:ext uri="{9D8B030D-6E8A-4147-A177-3AD203B41FA5}">
                      <a16:colId xmlns:a16="http://schemas.microsoft.com/office/drawing/2014/main" val="1723468389"/>
                    </a:ext>
                  </a:extLst>
                </a:gridCol>
                <a:gridCol w="814115">
                  <a:extLst>
                    <a:ext uri="{9D8B030D-6E8A-4147-A177-3AD203B41FA5}">
                      <a16:colId xmlns:a16="http://schemas.microsoft.com/office/drawing/2014/main" val="218945706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8052876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0588890"/>
                    </a:ext>
                  </a:extLst>
                </a:gridCol>
              </a:tblGrid>
              <a:tr h="254553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</a:rPr>
                        <a:t>C3 marker </a:t>
                      </a:r>
                      <a:r>
                        <a:rPr lang="fr-FR" sz="800" dirty="0" err="1" smtClean="0">
                          <a:solidFill>
                            <a:schemeClr val="tx1"/>
                          </a:solidFill>
                        </a:rPr>
                        <a:t>tiles</a:t>
                      </a:r>
                      <a:endParaRPr lang="fr-FR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solidFill>
                            <a:schemeClr val="tx1"/>
                          </a:solidFill>
                        </a:rPr>
                        <a:t>C4 marker </a:t>
                      </a:r>
                      <a:r>
                        <a:rPr lang="fr-FR" sz="800" dirty="0" err="1" smtClean="0">
                          <a:solidFill>
                            <a:schemeClr val="tx1"/>
                          </a:solidFill>
                        </a:rPr>
                        <a:t>tiles</a:t>
                      </a:r>
                      <a:endParaRPr lang="fr-FR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solidFill>
                            <a:schemeClr val="tx1"/>
                          </a:solidFill>
                        </a:rPr>
                        <a:t>C5 marker </a:t>
                      </a:r>
                      <a:r>
                        <a:rPr lang="fr-FR" sz="800" dirty="0" err="1" smtClean="0">
                          <a:solidFill>
                            <a:schemeClr val="tx1"/>
                          </a:solidFill>
                        </a:rPr>
                        <a:t>tiles</a:t>
                      </a:r>
                      <a:endParaRPr lang="fr-FR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75917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SIMS (VTT)</a:t>
                      </a:r>
                      <a:endParaRPr lang="fr-FR" sz="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err="1" smtClean="0"/>
                        <a:t>Done</a:t>
                      </a:r>
                      <a:r>
                        <a:rPr lang="fr-FR" sz="800" dirty="0" smtClean="0"/>
                        <a:t> - 2021</a:t>
                      </a:r>
                      <a:endParaRPr lang="fr-FR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err="1" smtClean="0"/>
                        <a:t>Done</a:t>
                      </a:r>
                      <a:r>
                        <a:rPr lang="fr-FR" sz="800" dirty="0" smtClean="0"/>
                        <a:t> - 2022</a:t>
                      </a:r>
                      <a:endParaRPr lang="fr-FR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err="1" smtClean="0"/>
                        <a:t>Done</a:t>
                      </a:r>
                      <a:r>
                        <a:rPr lang="fr-FR" sz="800" dirty="0" smtClean="0"/>
                        <a:t> – 2023</a:t>
                      </a:r>
                      <a:endParaRPr lang="fr-FR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032249"/>
                  </a:ext>
                </a:extLst>
              </a:tr>
              <a:tr h="312792"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GDOES (IAP)</a:t>
                      </a:r>
                      <a:endParaRPr lang="fr-FR" sz="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err="1" smtClean="0"/>
                        <a:t>Done</a:t>
                      </a:r>
                      <a:r>
                        <a:rPr lang="fr-FR" sz="800" dirty="0" smtClean="0"/>
                        <a:t> – 2021</a:t>
                      </a:r>
                      <a:endParaRPr lang="fr-FR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err="1" smtClean="0"/>
                        <a:t>Done</a:t>
                      </a:r>
                      <a:r>
                        <a:rPr lang="fr-FR" sz="800" dirty="0" smtClean="0"/>
                        <a:t> - 2023</a:t>
                      </a:r>
                      <a:endParaRPr lang="fr-FR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err="1" smtClean="0">
                          <a:solidFill>
                            <a:srgbClr val="00B050"/>
                          </a:solidFill>
                        </a:rPr>
                        <a:t>Done</a:t>
                      </a:r>
                      <a:r>
                        <a:rPr lang="fr-FR" sz="800" dirty="0" smtClean="0">
                          <a:solidFill>
                            <a:srgbClr val="00B050"/>
                          </a:solidFill>
                        </a:rPr>
                        <a:t> in 2024</a:t>
                      </a:r>
                      <a:endParaRPr lang="fr-FR" sz="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274729"/>
                  </a:ext>
                </a:extLst>
              </a:tr>
              <a:tr h="256825"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LIBS (UT)</a:t>
                      </a:r>
                      <a:endParaRPr lang="fr-FR" sz="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err="1" smtClean="0"/>
                        <a:t>Done</a:t>
                      </a:r>
                      <a:r>
                        <a:rPr lang="fr-FR" sz="800" dirty="0" smtClean="0"/>
                        <a:t> - 2021</a:t>
                      </a:r>
                      <a:endParaRPr lang="fr-FR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err="1" smtClean="0"/>
                        <a:t>Done</a:t>
                      </a:r>
                      <a:r>
                        <a:rPr lang="fr-FR" sz="800" dirty="0" smtClean="0"/>
                        <a:t> - 2023</a:t>
                      </a:r>
                      <a:endParaRPr lang="fr-FR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fr-FR" sz="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758581"/>
                  </a:ext>
                </a:extLst>
              </a:tr>
            </a:tbl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4442760" y="364980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SIMS</a:t>
            </a:r>
          </a:p>
          <a:p>
            <a:r>
              <a:rPr lang="fr-FR" sz="800" i="1" dirty="0" smtClean="0"/>
              <a:t>ISP </a:t>
            </a:r>
            <a:r>
              <a:rPr lang="fr-FR" sz="800" i="1" dirty="0" err="1" smtClean="0"/>
              <a:t>erosion</a:t>
            </a:r>
            <a:r>
              <a:rPr lang="fr-FR" sz="800" i="1" dirty="0" smtClean="0"/>
              <a:t> area</a:t>
            </a:r>
            <a:endParaRPr lang="fr-FR" sz="800" i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6319106" y="2407002"/>
            <a:ext cx="1331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 smtClean="0"/>
              <a:t>I.Jogi</a:t>
            </a:r>
            <a:r>
              <a:rPr lang="fr-FR" sz="1000" b="1" dirty="0" smtClean="0"/>
              <a:t> et al., JNE 2023</a:t>
            </a:r>
            <a:endParaRPr lang="fr-FR" sz="10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7878404" y="2488201"/>
            <a:ext cx="1331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Publication ? </a:t>
            </a:r>
            <a:endParaRPr lang="fr-FR" sz="1000" b="1" dirty="0"/>
          </a:p>
        </p:txBody>
      </p:sp>
      <p:sp>
        <p:nvSpPr>
          <p:cNvPr id="2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Mathilde </a:t>
            </a:r>
            <a:r>
              <a:rPr lang="en-GB" dirty="0" err="1" smtClean="0"/>
              <a:t>Diez</a:t>
            </a:r>
            <a:r>
              <a:rPr lang="en-GB" dirty="0" smtClean="0"/>
              <a:t> | </a:t>
            </a:r>
            <a:r>
              <a:rPr lang="en-GB" dirty="0"/>
              <a:t>WPPWIE </a:t>
            </a:r>
            <a:r>
              <a:rPr lang="en-GB" dirty="0" smtClean="0"/>
              <a:t>Review </a:t>
            </a:r>
            <a:r>
              <a:rPr lang="en-GB" dirty="0" smtClean="0"/>
              <a:t>Meeting  </a:t>
            </a:r>
            <a:r>
              <a:rPr lang="en-GB" dirty="0"/>
              <a:t>| </a:t>
            </a:r>
            <a:r>
              <a:rPr lang="en-GB" dirty="0" smtClean="0"/>
              <a:t>17 October 2024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6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9101"/>
            <a:ext cx="8306017" cy="342900"/>
          </a:xfrm>
        </p:spPr>
        <p:txBody>
          <a:bodyPr/>
          <a:lstStyle/>
          <a:p>
            <a:pPr>
              <a:lnSpc>
                <a:spcPct val="113000"/>
              </a:lnSpc>
            </a:pPr>
            <a:r>
              <a:rPr lang="fr-FR" altLang="en-US" sz="2400" dirty="0" err="1">
                <a:latin typeface="+mn-lt"/>
              </a:rPr>
              <a:t>Study</a:t>
            </a:r>
            <a:r>
              <a:rPr lang="fr-FR" altLang="en-US" sz="2400" dirty="0">
                <a:latin typeface="+mn-lt"/>
              </a:rPr>
              <a:t> the </a:t>
            </a:r>
            <a:r>
              <a:rPr lang="fr-FR" altLang="en-US" sz="2400" dirty="0" err="1">
                <a:latin typeface="+mn-lt"/>
              </a:rPr>
              <a:t>effect</a:t>
            </a:r>
            <a:r>
              <a:rPr lang="fr-FR" altLang="en-US" sz="2400" dirty="0">
                <a:latin typeface="+mn-lt"/>
              </a:rPr>
              <a:t> of </a:t>
            </a:r>
            <a:r>
              <a:rPr lang="fr-FR" altLang="en-US" sz="2400" dirty="0" err="1">
                <a:latin typeface="+mn-lt"/>
              </a:rPr>
              <a:t>ripple</a:t>
            </a:r>
            <a:r>
              <a:rPr lang="fr-FR" altLang="en-US" sz="2400" dirty="0">
                <a:latin typeface="+mn-lt"/>
              </a:rPr>
              <a:t> on the </a:t>
            </a:r>
            <a:r>
              <a:rPr lang="fr-FR" altLang="en-US" sz="2400" dirty="0" err="1">
                <a:latin typeface="+mn-lt"/>
              </a:rPr>
              <a:t>erosion</a:t>
            </a:r>
            <a:r>
              <a:rPr lang="fr-FR" altLang="en-US" sz="2400" dirty="0">
                <a:latin typeface="+mn-lt"/>
              </a:rPr>
              <a:t> </a:t>
            </a:r>
            <a:r>
              <a:rPr lang="fr-FR" altLang="en-US" sz="2400" dirty="0" smtClean="0">
                <a:latin typeface="+mn-lt"/>
              </a:rPr>
              <a:t>pattern</a:t>
            </a:r>
            <a:endParaRPr lang="fr-FR" altLang="en-US" sz="2400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23162" y="648437"/>
            <a:ext cx="8928992" cy="3270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activity in 2024 following July meeting on erosion makers</a:t>
            </a:r>
            <a:endParaRPr lang="en-US" sz="13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2987"/>
            <a:ext cx="3999655" cy="237037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60440" y="1392709"/>
            <a:ext cx="5220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Analysis sequence agreed during the TE/PWIE workshop: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CEA sends tiles sent to MPG </a:t>
            </a:r>
            <a:r>
              <a:rPr lang="en-US" sz="1300" dirty="0">
                <a:solidFill>
                  <a:srgbClr val="00B050"/>
                </a:solidFill>
              </a:rPr>
              <a:t>done in 2024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RBS </a:t>
            </a:r>
            <a:r>
              <a:rPr lang="en-US" sz="1600" dirty="0"/>
              <a:t>on the whole tiles </a:t>
            </a:r>
            <a:r>
              <a:rPr lang="en-US" sz="1600" i="1" dirty="0" smtClean="0"/>
              <a:t>with legs </a:t>
            </a:r>
            <a:r>
              <a:rPr lang="en-US" sz="1600" dirty="0" smtClean="0"/>
              <a:t>(MPG</a:t>
            </a:r>
            <a:r>
              <a:rPr lang="en-US" sz="1600" dirty="0" smtClean="0"/>
              <a:t>) </a:t>
            </a:r>
            <a:r>
              <a:rPr lang="en-US" sz="1200" dirty="0">
                <a:solidFill>
                  <a:srgbClr val="00B050"/>
                </a:solidFill>
              </a:rPr>
              <a:t>should be done </a:t>
            </a:r>
            <a:r>
              <a:rPr lang="en-US" sz="1200" dirty="0">
                <a:solidFill>
                  <a:srgbClr val="00B050"/>
                </a:solidFill>
              </a:rPr>
              <a:t>in 2024 </a:t>
            </a:r>
            <a:endParaRPr lang="fr-FR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Mark the tiles on the lateral sides where the measurements have been/should be done </a:t>
            </a:r>
            <a:r>
              <a:rPr lang="en-US" sz="1600" dirty="0" smtClean="0"/>
              <a:t>(MPG)</a:t>
            </a:r>
            <a:endParaRPr lang="fr-FR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Cut the legs (CEA or MPG ?)</a:t>
            </a:r>
            <a:endParaRPr lang="fr-FR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GDOES </a:t>
            </a:r>
            <a:r>
              <a:rPr lang="en-US" sz="1600" dirty="0"/>
              <a:t>on the whole tiles </a:t>
            </a:r>
            <a:r>
              <a:rPr lang="en-US" sz="1600" i="1" dirty="0" smtClean="0"/>
              <a:t>without legs</a:t>
            </a:r>
            <a:r>
              <a:rPr lang="en-US" sz="1600" i="1" dirty="0"/>
              <a:t> </a:t>
            </a:r>
            <a:r>
              <a:rPr lang="en-US" sz="1600" dirty="0" smtClean="0"/>
              <a:t>(IAP)</a:t>
            </a:r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199627" y="3701158"/>
            <a:ext cx="36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/>
              <a:t>Selection</a:t>
            </a:r>
            <a:r>
              <a:rPr lang="fr-FR" sz="1200" b="1" dirty="0" smtClean="0"/>
              <a:t> of 10 W/CFC </a:t>
            </a:r>
            <a:r>
              <a:rPr lang="fr-FR" sz="1200" b="1" dirty="0" err="1" smtClean="0"/>
              <a:t>tiles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covering</a:t>
            </a:r>
            <a:r>
              <a:rPr lang="fr-FR" sz="1200" b="1" dirty="0" smtClean="0"/>
              <a:t> the </a:t>
            </a:r>
            <a:r>
              <a:rPr lang="fr-FR" sz="1200" b="1" dirty="0" err="1" smtClean="0"/>
              <a:t>ripple</a:t>
            </a:r>
            <a:r>
              <a:rPr lang="fr-FR" sz="1200" b="1" dirty="0" smtClean="0"/>
              <a:t> pattern on the lower divertor</a:t>
            </a:r>
          </a:p>
          <a:p>
            <a:pPr algn="ctr"/>
            <a:r>
              <a:rPr lang="fr-FR" sz="1400" b="1" i="1" dirty="0" smtClean="0">
                <a:sym typeface="Wingdings" panose="05000000000000000000" pitchFamily="2" charset="2"/>
              </a:rPr>
              <a:t> No </a:t>
            </a:r>
            <a:r>
              <a:rPr lang="fr-FR" sz="1400" b="1" i="1" dirty="0" err="1" smtClean="0">
                <a:sym typeface="Wingdings" panose="05000000000000000000" pitchFamily="2" charset="2"/>
              </a:rPr>
              <a:t>sample</a:t>
            </a:r>
            <a:r>
              <a:rPr lang="fr-FR" sz="1400" b="1" i="1" dirty="0" smtClean="0">
                <a:sym typeface="Wingdings" panose="05000000000000000000" pitchFamily="2" charset="2"/>
              </a:rPr>
              <a:t> </a:t>
            </a:r>
            <a:r>
              <a:rPr lang="fr-FR" sz="1400" b="1" i="1" dirty="0" err="1" smtClean="0">
                <a:sym typeface="Wingdings" panose="05000000000000000000" pitchFamily="2" charset="2"/>
              </a:rPr>
              <a:t>cutting</a:t>
            </a:r>
            <a:r>
              <a:rPr lang="fr-FR" sz="1400" b="1" i="1" dirty="0" smtClean="0">
                <a:sym typeface="Wingdings" panose="05000000000000000000" pitchFamily="2" charset="2"/>
              </a:rPr>
              <a:t> </a:t>
            </a:r>
            <a:r>
              <a:rPr lang="fr-FR" sz="1400" b="1" i="1" dirty="0" err="1" smtClean="0">
                <a:sym typeface="Wingdings" panose="05000000000000000000" pitchFamily="2" charset="2"/>
              </a:rPr>
              <a:t>foreseen</a:t>
            </a:r>
            <a:endParaRPr lang="fr-FR" sz="1400" b="1" i="1" dirty="0"/>
          </a:p>
        </p:txBody>
      </p:sp>
      <p:sp>
        <p:nvSpPr>
          <p:cNvPr id="6" name="AutoShape 6" descr="Picto coche verte PNG | Get-picto"/>
          <p:cNvSpPr>
            <a:spLocks noChangeAspect="1" noChangeArrowheads="1"/>
          </p:cNvSpPr>
          <p:nvPr/>
        </p:nvSpPr>
        <p:spPr bwMode="auto">
          <a:xfrm>
            <a:off x="-396552" y="2139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Mathilde </a:t>
            </a:r>
            <a:r>
              <a:rPr lang="en-GB" dirty="0" err="1" smtClean="0"/>
              <a:t>Diez</a:t>
            </a:r>
            <a:r>
              <a:rPr lang="en-GB" dirty="0" smtClean="0"/>
              <a:t> | </a:t>
            </a:r>
            <a:r>
              <a:rPr lang="en-GB" dirty="0"/>
              <a:t>WPPWIE </a:t>
            </a:r>
            <a:r>
              <a:rPr lang="en-GB" dirty="0" smtClean="0"/>
              <a:t>Review </a:t>
            </a:r>
            <a:r>
              <a:rPr lang="en-GB" dirty="0" smtClean="0"/>
              <a:t>Meeting  </a:t>
            </a:r>
            <a:r>
              <a:rPr lang="en-GB" dirty="0"/>
              <a:t>| </a:t>
            </a:r>
            <a:r>
              <a:rPr lang="en-GB" dirty="0" smtClean="0"/>
              <a:t>17 October 2024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364" y="3633575"/>
            <a:ext cx="685306" cy="110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Mathilde </a:t>
            </a:r>
            <a:r>
              <a:rPr lang="en-GB" dirty="0" err="1" smtClean="0"/>
              <a:t>Diez</a:t>
            </a:r>
            <a:r>
              <a:rPr lang="en-GB" dirty="0" smtClean="0"/>
              <a:t> | </a:t>
            </a:r>
            <a:r>
              <a:rPr lang="en-GB" dirty="0"/>
              <a:t>WPPWIE </a:t>
            </a:r>
            <a:r>
              <a:rPr lang="en-GB" dirty="0" smtClean="0"/>
              <a:t>Review </a:t>
            </a:r>
            <a:r>
              <a:rPr lang="en-GB" dirty="0" smtClean="0"/>
              <a:t>Meeting  </a:t>
            </a:r>
            <a:r>
              <a:rPr lang="en-GB" dirty="0"/>
              <a:t>| </a:t>
            </a:r>
            <a:r>
              <a:rPr lang="en-GB" dirty="0" smtClean="0"/>
              <a:t>17 October 2024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1610" y="82253"/>
            <a:ext cx="8306017" cy="342900"/>
          </a:xfrm>
        </p:spPr>
        <p:txBody>
          <a:bodyPr/>
          <a:lstStyle/>
          <a:p>
            <a:r>
              <a:rPr lang="en-US" sz="2400" spc="-15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+mn-lt"/>
              </a:rPr>
              <a:t>Investigation </a:t>
            </a:r>
            <a:r>
              <a:rPr lang="en-US" altLang="en-US" sz="2400" dirty="0">
                <a:latin typeface="+mn-lt"/>
              </a:rPr>
              <a:t>of helium-exposed PFCs </a:t>
            </a:r>
            <a:endParaRPr lang="de-DE" sz="2400" dirty="0">
              <a:solidFill>
                <a:srgbClr val="000000"/>
              </a:solidFill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54474" y="700582"/>
            <a:ext cx="8377965" cy="7965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US" sz="13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Helium campaign in WEST</a:t>
            </a:r>
          </a:p>
          <a:p>
            <a:pPr>
              <a:lnSpc>
                <a:spcPct val="113000"/>
              </a:lnSpc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Dedicated C4 campaign (2020) with He plasma to investigate W surface morphology changes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4685" y="4634580"/>
            <a:ext cx="3065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Plans </a:t>
            </a:r>
            <a:r>
              <a:rPr lang="de-DE" sz="1400" b="1" dirty="0" err="1" smtClean="0">
                <a:solidFill>
                  <a:srgbClr val="C00000"/>
                </a:solidFill>
              </a:rPr>
              <a:t>to</a:t>
            </a:r>
            <a:r>
              <a:rPr lang="de-DE" sz="1400" b="1" dirty="0" smtClean="0">
                <a:solidFill>
                  <a:srgbClr val="C00000"/>
                </a:solidFill>
              </a:rPr>
              <a:t> </a:t>
            </a:r>
            <a:r>
              <a:rPr lang="de-DE" sz="1400" b="1" dirty="0" err="1" smtClean="0">
                <a:solidFill>
                  <a:srgbClr val="C00000"/>
                </a:solidFill>
              </a:rPr>
              <a:t>be</a:t>
            </a:r>
            <a:r>
              <a:rPr lang="de-DE" sz="1400" b="1" dirty="0" smtClean="0">
                <a:solidFill>
                  <a:srgbClr val="C00000"/>
                </a:solidFill>
              </a:rPr>
              <a:t> </a:t>
            </a:r>
            <a:r>
              <a:rPr lang="de-DE" sz="1400" b="1" dirty="0" err="1" smtClean="0">
                <a:solidFill>
                  <a:srgbClr val="C00000"/>
                </a:solidFill>
              </a:rPr>
              <a:t>presented</a:t>
            </a:r>
            <a:r>
              <a:rPr lang="de-DE" sz="1400" b="1" dirty="0" smtClean="0">
                <a:solidFill>
                  <a:srgbClr val="C00000"/>
                </a:solidFill>
              </a:rPr>
              <a:t> at PFMC 2025</a:t>
            </a:r>
            <a:endParaRPr lang="de-DE" sz="1400" b="1" dirty="0">
              <a:solidFill>
                <a:srgbClr val="C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937" y="2967021"/>
            <a:ext cx="2067694" cy="20676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3" r="12051" b="22400"/>
          <a:stretch/>
        </p:blipFill>
        <p:spPr>
          <a:xfrm rot="10800000">
            <a:off x="4427984" y="3490549"/>
            <a:ext cx="2143310" cy="132373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449" y="1267805"/>
            <a:ext cx="3119984" cy="147169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842837" y="1508439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C00000"/>
                </a:solidFill>
              </a:rPr>
              <a:t>Standard </a:t>
            </a:r>
            <a:r>
              <a:rPr lang="fr-FR" sz="1200" dirty="0" smtClean="0">
                <a:solidFill>
                  <a:srgbClr val="C00000"/>
                </a:solidFill>
              </a:rPr>
              <a:t>C4 </a:t>
            </a:r>
            <a:r>
              <a:rPr lang="fr-FR" sz="1200" dirty="0" err="1" smtClean="0">
                <a:solidFill>
                  <a:srgbClr val="C00000"/>
                </a:solidFill>
              </a:rPr>
              <a:t>tiles</a:t>
            </a:r>
            <a:endParaRPr lang="fr-FR" sz="1200" dirty="0">
              <a:solidFill>
                <a:srgbClr val="C0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215653" y="1433122"/>
            <a:ext cx="506871" cy="268233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7831" y="1312211"/>
            <a:ext cx="708021" cy="710114"/>
          </a:xfrm>
        </p:spPr>
      </p:pic>
      <p:sp>
        <p:nvSpPr>
          <p:cNvPr id="17" name="Textfeld 4"/>
          <p:cNvSpPr txBox="1"/>
          <p:nvPr/>
        </p:nvSpPr>
        <p:spPr>
          <a:xfrm>
            <a:off x="103900" y="1469999"/>
            <a:ext cx="5551284" cy="280525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US" sz="13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 plan and results 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Samples coring (VTT) - 2023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Erosion characterization by SIMS (VTT) - 2023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of He content by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Tof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-ERDA (RBI) - 2023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max of 10at.% He on OSP</a:t>
            </a: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Surface analysis of OSP sample by confocal microscopy (Aix-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Mar.Uni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fr-FR" sz="1300" dirty="0" err="1" smtClean="0">
                <a:solidFill>
                  <a:srgbClr val="00B050"/>
                </a:solidFill>
              </a:rPr>
              <a:t>done</a:t>
            </a:r>
            <a:r>
              <a:rPr lang="fr-FR" sz="1300" dirty="0" smtClean="0">
                <a:solidFill>
                  <a:srgbClr val="00B050"/>
                </a:solidFill>
              </a:rPr>
              <a:t> </a:t>
            </a:r>
            <a:r>
              <a:rPr lang="fr-FR" sz="1300" dirty="0">
                <a:solidFill>
                  <a:srgbClr val="00B050"/>
                </a:solidFill>
              </a:rPr>
              <a:t>in 2024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SEM / FIB /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TEM analysis (Aix-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Mar.Uni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evidence of He bubbles ! </a:t>
            </a:r>
            <a:r>
              <a:rPr lang="fr-FR" sz="1300" dirty="0" err="1">
                <a:solidFill>
                  <a:srgbClr val="00B050"/>
                </a:solidFill>
              </a:rPr>
              <a:t>done</a:t>
            </a:r>
            <a:r>
              <a:rPr lang="fr-FR" sz="1300" dirty="0">
                <a:solidFill>
                  <a:srgbClr val="00B050"/>
                </a:solidFill>
              </a:rPr>
              <a:t> in </a:t>
            </a:r>
            <a:r>
              <a:rPr lang="fr-FR" sz="1300" dirty="0" smtClean="0">
                <a:solidFill>
                  <a:srgbClr val="00B050"/>
                </a:solidFill>
              </a:rPr>
              <a:t>2024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endParaRPr lang="fr-FR" sz="1200" dirty="0">
              <a:solidFill>
                <a:srgbClr val="00B050"/>
              </a:solidFill>
            </a:endParaRP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5898" y="69862"/>
            <a:ext cx="685306" cy="1102720"/>
          </a:xfrm>
          <a:prstGeom prst="rect">
            <a:avLst/>
          </a:prstGeom>
        </p:spPr>
      </p:pic>
      <p:sp>
        <p:nvSpPr>
          <p:cNvPr id="21" name="Textfeld 4"/>
          <p:cNvSpPr txBox="1"/>
          <p:nvPr/>
        </p:nvSpPr>
        <p:spPr>
          <a:xfrm>
            <a:off x="69701" y="3772584"/>
            <a:ext cx="3480358" cy="100534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of He content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on ITER-like PFU phase 1 by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Tof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-ERDA </a:t>
            </a:r>
            <a:r>
              <a:rPr lang="fr-FR" sz="1300" dirty="0" err="1" smtClean="0">
                <a:solidFill>
                  <a:srgbClr val="00B050"/>
                </a:solidFill>
              </a:rPr>
              <a:t>done</a:t>
            </a:r>
            <a:r>
              <a:rPr lang="fr-FR" sz="1300" dirty="0" smtClean="0">
                <a:solidFill>
                  <a:srgbClr val="00B050"/>
                </a:solidFill>
              </a:rPr>
              <a:t> </a:t>
            </a:r>
            <a:r>
              <a:rPr lang="fr-FR" sz="1300" dirty="0">
                <a:solidFill>
                  <a:srgbClr val="00B050"/>
                </a:solidFill>
              </a:rPr>
              <a:t>in 2024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142598" y="3596626"/>
            <a:ext cx="9230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rgbClr val="FFFF00"/>
                </a:solidFill>
              </a:rPr>
              <a:t>He </a:t>
            </a:r>
            <a:r>
              <a:rPr lang="fr-FR" sz="900" dirty="0" err="1" smtClean="0">
                <a:solidFill>
                  <a:srgbClr val="FFFF00"/>
                </a:solidFill>
              </a:rPr>
              <a:t>bubbles</a:t>
            </a:r>
            <a:endParaRPr lang="fr-FR" sz="900" dirty="0">
              <a:solidFill>
                <a:srgbClr val="FFFF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452446" y="4383395"/>
            <a:ext cx="19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>
                <a:solidFill>
                  <a:schemeClr val="bg1">
                    <a:lumMod val="50000"/>
                  </a:schemeClr>
                </a:solidFill>
              </a:rPr>
              <a:t>eroded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 area</a:t>
            </a:r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974249" y="4722764"/>
            <a:ext cx="192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>
                <a:solidFill>
                  <a:schemeClr val="bg1">
                    <a:lumMod val="50000"/>
                  </a:schemeClr>
                </a:solidFill>
              </a:rPr>
              <a:t>deposition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 area</a:t>
            </a:r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5097059" y="4613784"/>
            <a:ext cx="140422" cy="270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4336317" y="4293704"/>
            <a:ext cx="696859" cy="258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4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Mathilde </a:t>
            </a:r>
            <a:r>
              <a:rPr lang="en-GB" dirty="0" err="1" smtClean="0"/>
              <a:t>Diez</a:t>
            </a:r>
            <a:r>
              <a:rPr lang="en-GB" dirty="0" smtClean="0"/>
              <a:t> | </a:t>
            </a:r>
            <a:r>
              <a:rPr lang="en-GB" dirty="0"/>
              <a:t>WPPWIE </a:t>
            </a:r>
            <a:r>
              <a:rPr lang="en-GB" dirty="0" smtClean="0"/>
              <a:t>Review </a:t>
            </a:r>
            <a:r>
              <a:rPr lang="en-GB" dirty="0" err="1" smtClean="0"/>
              <a:t>Meetning</a:t>
            </a:r>
            <a:r>
              <a:rPr lang="en-GB" dirty="0" smtClean="0"/>
              <a:t>  </a:t>
            </a:r>
            <a:r>
              <a:rPr lang="en-GB" dirty="0"/>
              <a:t>| </a:t>
            </a:r>
            <a:r>
              <a:rPr lang="en-GB" dirty="0" smtClean="0"/>
              <a:t>17 October 2024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3838"/>
            <a:ext cx="9123986" cy="342900"/>
          </a:xfrm>
        </p:spPr>
        <p:txBody>
          <a:bodyPr/>
          <a:lstStyle/>
          <a:p>
            <a:r>
              <a:rPr lang="en-US" altLang="en-US" sz="1800" dirty="0"/>
              <a:t>Investigation of deposits formed after the 2023 high particle </a:t>
            </a:r>
            <a:r>
              <a:rPr lang="en-US" altLang="en-US" sz="1800" dirty="0" err="1"/>
              <a:t>fluence</a:t>
            </a:r>
            <a:r>
              <a:rPr lang="en-US" altLang="en-US" sz="1800" dirty="0"/>
              <a:t> campaign</a:t>
            </a:r>
            <a:endParaRPr lang="de-DE" sz="12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4013" y="4369273"/>
            <a:ext cx="588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de-DE" sz="1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limited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analyses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on PFUs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Entire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PFUs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at MPG ? Other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2211" y="564891"/>
            <a:ext cx="604428" cy="3176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7740" y="885843"/>
            <a:ext cx="578117" cy="32284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2486" y="1218806"/>
            <a:ext cx="748625" cy="33445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3809" y="1607878"/>
            <a:ext cx="812830" cy="563222"/>
          </a:xfrm>
          <a:prstGeom prst="rect">
            <a:avLst/>
          </a:prstGeom>
        </p:spPr>
      </p:pic>
      <p:sp>
        <p:nvSpPr>
          <p:cNvPr id="20" name="Textfeld 4"/>
          <p:cNvSpPr txBox="1"/>
          <p:nvPr/>
        </p:nvSpPr>
        <p:spPr>
          <a:xfrm>
            <a:off x="41202" y="2163850"/>
            <a:ext cx="5551284" cy="190969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US" sz="13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 plan and </a:t>
            </a:r>
            <a:r>
              <a:rPr lang="en-US" sz="13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In-situ collection of deposits on 2 PFUs using sticky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pads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(CEA) - 2023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Surface analysis of the pads using confocal microscopy (Aix Mars.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fr-FR" sz="13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fr-FR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Morphology and composition of deposited layers using SEM/EDX/FIB (Aix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Mars.Uni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W dense layers of 5-40µm thick -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3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fr-FR" sz="1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2024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Publication </a:t>
            </a:r>
            <a:r>
              <a:rPr lang="en-U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C.Martin</a:t>
            </a:r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101764 NME </a:t>
            </a:r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2024 - </a:t>
            </a:r>
            <a:r>
              <a:rPr lang="fr-FR" sz="13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fr-FR" sz="1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sz="1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(PSI)</a:t>
            </a:r>
            <a:endParaRPr lang="fr-FR" sz="1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7073" y="2478777"/>
            <a:ext cx="2184333" cy="120235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5834" y="660172"/>
            <a:ext cx="2077375" cy="126862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4" t="3051" r="4158"/>
          <a:stretch/>
        </p:blipFill>
        <p:spPr>
          <a:xfrm>
            <a:off x="7750386" y="2184385"/>
            <a:ext cx="1278011" cy="1580397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>
            <a:off x="8100392" y="2226016"/>
            <a:ext cx="0" cy="1368000"/>
          </a:xfrm>
          <a:prstGeom prst="straightConnector1">
            <a:avLst/>
          </a:prstGeom>
          <a:ln w="952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8074671" y="323219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23 µm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6750" y="3934589"/>
            <a:ext cx="2665854" cy="1188221"/>
          </a:xfrm>
          <a:prstGeom prst="rect">
            <a:avLst/>
          </a:prstGeom>
        </p:spPr>
      </p:pic>
      <p:sp>
        <p:nvSpPr>
          <p:cNvPr id="25" name="Textfeld 4"/>
          <p:cNvSpPr txBox="1"/>
          <p:nvPr/>
        </p:nvSpPr>
        <p:spPr>
          <a:xfrm>
            <a:off x="50550" y="627632"/>
            <a:ext cx="5641661" cy="146617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US" sz="13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135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fluence</a:t>
            </a:r>
            <a:r>
              <a:rPr lang="en-US" sz="13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campaign in WEST (C7, 2023)</a:t>
            </a:r>
          </a:p>
          <a:p>
            <a:pPr marL="285750" indent="-285750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Dedicated to reach particle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fluence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of ITER shots (W erosion /migration expected)</a:t>
            </a:r>
          </a:p>
          <a:p>
            <a:pPr marL="285750" indent="-285750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Repetitive 1 min long discharges and up to 100s</a:t>
            </a:r>
          </a:p>
          <a:p>
            <a:pPr marL="285750" indent="-285750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5h30 cumulated plasma time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1610" y="82253"/>
            <a:ext cx="8306017" cy="342900"/>
          </a:xfrm>
        </p:spPr>
        <p:txBody>
          <a:bodyPr/>
          <a:lstStyle/>
          <a:p>
            <a:r>
              <a:rPr lang="en-US" sz="2400" spc="-15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Assessment of net erosion of ITER-like PFUs phase 2</a:t>
            </a:r>
            <a:endParaRPr lang="de-DE" sz="16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feld 4"/>
          <p:cNvSpPr txBox="1"/>
          <p:nvPr/>
        </p:nvSpPr>
        <p:spPr>
          <a:xfrm>
            <a:off x="137768" y="554803"/>
            <a:ext cx="8928992" cy="3270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activity in 2024 within PWIE (started in 2021 on internal funds though)</a:t>
            </a:r>
            <a:endParaRPr lang="en-US" sz="13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4"/>
          <p:cNvSpPr txBox="1"/>
          <p:nvPr/>
        </p:nvSpPr>
        <p:spPr>
          <a:xfrm>
            <a:off x="169938" y="1056140"/>
            <a:ext cx="6594472" cy="9224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US" sz="1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&amp; method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develop a method to evacuate the net erosion of actively-cooled W ITER-like PFUs in a real tokamak environment with long plasma discharges over an integrated period of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555526"/>
            <a:ext cx="1440160" cy="108463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344308" y="159969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WEST phase 2, 2023</a:t>
            </a:r>
            <a:endParaRPr lang="fr-FR" sz="900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8" y="1888190"/>
            <a:ext cx="2169814" cy="1282574"/>
          </a:xfrm>
          <a:prstGeom prst="rect">
            <a:avLst/>
          </a:prstGeom>
        </p:spPr>
      </p:pic>
      <p:pic>
        <p:nvPicPr>
          <p:cNvPr id="15" name="Imag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7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0" y="1970360"/>
            <a:ext cx="1374875" cy="110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4"/>
          <p:cNvSpPr txBox="1"/>
          <p:nvPr/>
        </p:nvSpPr>
        <p:spPr>
          <a:xfrm>
            <a:off x="3073260" y="3199436"/>
            <a:ext cx="6070740" cy="15936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 plan and results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Pre-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installation of 4 PFUs in WEST - 2021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onitoring of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indents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C6/C7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confocal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microscopy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erosion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5µm in ISP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2023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of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indents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C8/C9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confocal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microscopy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erosion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2µm on ISP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1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fr-FR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2024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 PFU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removed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WEST,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visual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inspection and radiation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1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fr-FR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2024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FIB on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indents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on full MB to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938" y="3668145"/>
            <a:ext cx="2864361" cy="124078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297" y="1921317"/>
            <a:ext cx="1731302" cy="115820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9"/>
          <a:srcRect t="8643" r="2854"/>
          <a:stretch/>
        </p:blipFill>
        <p:spPr>
          <a:xfrm>
            <a:off x="7536490" y="1997507"/>
            <a:ext cx="1607510" cy="117325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8" t="49858" r="44057" b="26029"/>
          <a:stretch/>
        </p:blipFill>
        <p:spPr>
          <a:xfrm rot="5400000">
            <a:off x="3736148" y="2006722"/>
            <a:ext cx="947296" cy="107360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1" t="30731" r="43797" b="40275"/>
          <a:stretch/>
        </p:blipFill>
        <p:spPr>
          <a:xfrm>
            <a:off x="4838777" y="2109421"/>
            <a:ext cx="855899" cy="844012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3" name="Textfeld 9"/>
          <p:cNvSpPr txBox="1"/>
          <p:nvPr/>
        </p:nvSpPr>
        <p:spPr>
          <a:xfrm>
            <a:off x="5178719" y="786309"/>
            <a:ext cx="3065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solidFill>
                  <a:srgbClr val="C00000"/>
                </a:solidFill>
              </a:rPr>
              <a:t>presented</a:t>
            </a:r>
            <a:r>
              <a:rPr lang="de-DE" sz="1400" b="1" dirty="0" smtClean="0">
                <a:solidFill>
                  <a:srgbClr val="C00000"/>
                </a:solidFill>
              </a:rPr>
              <a:t> at SOFT 2024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39952" y="2500421"/>
            <a:ext cx="144000" cy="143337"/>
          </a:xfrm>
          <a:prstGeom prst="rect">
            <a:avLst/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4139952" y="2103363"/>
            <a:ext cx="698825" cy="39705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139952" y="2643758"/>
            <a:ext cx="698825" cy="30967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Mathilde </a:t>
            </a:r>
            <a:r>
              <a:rPr lang="en-GB" dirty="0" err="1" smtClean="0"/>
              <a:t>Diez</a:t>
            </a:r>
            <a:r>
              <a:rPr lang="en-GB" dirty="0" smtClean="0"/>
              <a:t> | </a:t>
            </a:r>
            <a:r>
              <a:rPr lang="en-GB" dirty="0"/>
              <a:t>WPPWIE </a:t>
            </a:r>
            <a:r>
              <a:rPr lang="en-GB" dirty="0" smtClean="0"/>
              <a:t>Review </a:t>
            </a:r>
            <a:r>
              <a:rPr lang="en-GB" dirty="0" smtClean="0"/>
              <a:t>Meeting  </a:t>
            </a:r>
            <a:r>
              <a:rPr lang="en-GB" dirty="0"/>
              <a:t>| </a:t>
            </a:r>
            <a:r>
              <a:rPr lang="en-GB" dirty="0" smtClean="0"/>
              <a:t>17 October 2024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44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82253"/>
            <a:ext cx="8064895" cy="342900"/>
          </a:xfrm>
        </p:spPr>
        <p:txBody>
          <a:bodyPr/>
          <a:lstStyle/>
          <a:p>
            <a:r>
              <a:rPr lang="en-US" sz="2400" spc="-15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Conclusions</a:t>
            </a:r>
            <a:endParaRPr lang="de-DE" sz="16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7504" y="635715"/>
            <a:ext cx="89289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de-DE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de-DE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erosion</a:t>
            </a:r>
            <a:r>
              <a:rPr lang="de-DE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markers</a:t>
            </a:r>
            <a:r>
              <a:rPr lang="de-DE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held</a:t>
            </a:r>
            <a:r>
              <a:rPr lang="de-DE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de-DE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at CEA, Cadarache</a:t>
            </a:r>
            <a:endParaRPr lang="de-DE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200" dirty="0" err="1" smtClean="0"/>
              <a:t>Creation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a </a:t>
            </a:r>
            <a:r>
              <a:rPr lang="de-DE" sz="1200" dirty="0" err="1" smtClean="0"/>
              <a:t>shared</a:t>
            </a:r>
            <a:r>
              <a:rPr lang="de-DE" sz="1200" dirty="0" smtClean="0"/>
              <a:t> </a:t>
            </a:r>
            <a:r>
              <a:rPr lang="de-DE" sz="1200" dirty="0" err="1" smtClean="0"/>
              <a:t>folder</a:t>
            </a:r>
            <a:r>
              <a:rPr lang="de-DE" sz="1200" dirty="0" smtClean="0"/>
              <a:t> https</a:t>
            </a:r>
            <a:r>
              <a:rPr lang="de-DE" sz="1200" dirty="0"/>
              <a:t>://datashare.mpcdf.mpg.de/s/yXb4jwC0QsjQoI3/authenticate</a:t>
            </a:r>
            <a:endParaRPr lang="de-DE" sz="12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200" dirty="0" err="1" smtClean="0"/>
              <a:t>Effort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summarize</a:t>
            </a:r>
            <a:r>
              <a:rPr lang="de-DE" sz="1200" dirty="0" smtClean="0"/>
              <a:t> </a:t>
            </a:r>
            <a:r>
              <a:rPr lang="de-DE" sz="1200" dirty="0" err="1" smtClean="0"/>
              <a:t>work</a:t>
            </a:r>
            <a:r>
              <a:rPr lang="de-DE" sz="1200" dirty="0" smtClean="0"/>
              <a:t> on C1-C5 </a:t>
            </a:r>
            <a:r>
              <a:rPr lang="de-DE" sz="1200" dirty="0" err="1" smtClean="0"/>
              <a:t>erosion</a:t>
            </a:r>
            <a:r>
              <a:rPr lang="de-DE" sz="1200" dirty="0" smtClean="0"/>
              <a:t> </a:t>
            </a:r>
            <a:r>
              <a:rPr lang="de-DE" sz="1200" dirty="0" err="1" smtClean="0"/>
              <a:t>markers</a:t>
            </a:r>
            <a:endParaRPr lang="de-DE" sz="12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200" dirty="0" err="1" smtClean="0"/>
              <a:t>Identification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missing</a:t>
            </a:r>
            <a:r>
              <a:rPr lang="de-DE" sz="1200" dirty="0" smtClean="0"/>
              <a:t> </a:t>
            </a:r>
            <a:r>
              <a:rPr lang="de-DE" sz="1200" dirty="0" err="1" smtClean="0"/>
              <a:t>data</a:t>
            </a:r>
            <a:r>
              <a:rPr lang="de-DE" sz="1200" dirty="0"/>
              <a:t>,</a:t>
            </a:r>
            <a:r>
              <a:rPr lang="de-DE" sz="1200" dirty="0" smtClean="0"/>
              <a:t> </a:t>
            </a:r>
            <a:r>
              <a:rPr lang="de-DE" sz="1200" dirty="0" err="1" smtClean="0"/>
              <a:t>general</a:t>
            </a:r>
            <a:r>
              <a:rPr lang="de-DE" sz="1200" dirty="0" smtClean="0"/>
              <a:t> </a:t>
            </a:r>
            <a:r>
              <a:rPr lang="de-DE" sz="1200" dirty="0" err="1" smtClean="0"/>
              <a:t>problems</a:t>
            </a:r>
            <a:r>
              <a:rPr lang="de-DE" sz="1200" dirty="0" smtClean="0"/>
              <a:t>, </a:t>
            </a:r>
            <a:r>
              <a:rPr lang="de-DE" sz="1200" dirty="0" err="1" smtClean="0"/>
              <a:t>scientific</a:t>
            </a:r>
            <a:r>
              <a:rPr lang="de-DE" sz="1200" dirty="0" smtClean="0"/>
              <a:t> </a:t>
            </a:r>
            <a:r>
              <a:rPr lang="de-DE" sz="1200" dirty="0" err="1" smtClean="0"/>
              <a:t>questions</a:t>
            </a:r>
            <a:r>
              <a:rPr lang="de-DE" sz="1200" dirty="0" smtClean="0"/>
              <a:t> (C5 LIBS, summary </a:t>
            </a:r>
            <a:r>
              <a:rPr lang="de-DE" sz="1200" dirty="0" err="1" smtClean="0"/>
              <a:t>of</a:t>
            </a:r>
            <a:r>
              <a:rPr lang="de-DE" sz="1200" dirty="0" smtClean="0"/>
              <a:t> IBA </a:t>
            </a:r>
            <a:r>
              <a:rPr lang="de-DE" sz="1200" dirty="0" err="1" smtClean="0"/>
              <a:t>data</a:t>
            </a:r>
            <a:r>
              <a:rPr lang="de-DE" sz="1200" dirty="0" smtClean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200" dirty="0" err="1" smtClean="0"/>
              <a:t>Identification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topics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2025 </a:t>
            </a:r>
            <a:r>
              <a:rPr lang="de-DE" sz="1200" dirty="0" err="1" smtClean="0"/>
              <a:t>publications</a:t>
            </a:r>
            <a:r>
              <a:rPr lang="de-DE" sz="1200" dirty="0" smtClean="0"/>
              <a:t> / </a:t>
            </a:r>
            <a:r>
              <a:rPr lang="de-DE" sz="1200" dirty="0" err="1" smtClean="0"/>
              <a:t>conferences</a:t>
            </a:r>
            <a:endParaRPr lang="de-DE" sz="1200" dirty="0" smtClean="0"/>
          </a:p>
          <a:p>
            <a:pPr marL="0" lvl="1"/>
            <a:endParaRPr lang="de-DE" sz="1200" dirty="0" smtClean="0"/>
          </a:p>
          <a:p>
            <a:pPr marL="0" lvl="1"/>
            <a:endParaRPr lang="de-DE" sz="1200" dirty="0" smtClean="0"/>
          </a:p>
          <a:p>
            <a:pPr marL="0" lvl="1">
              <a:lnSpc>
                <a:spcPct val="150000"/>
              </a:lnSpc>
            </a:pPr>
            <a:r>
              <a:rPr lang="de-DE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de-DE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</a:t>
            </a:r>
            <a:r>
              <a:rPr lang="de-DE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de-DE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DE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PWIE </a:t>
            </a:r>
            <a:r>
              <a:rPr lang="de-DE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2024</a:t>
            </a:r>
          </a:p>
          <a:p>
            <a:pPr marL="720725" lvl="1" indent="-274638">
              <a:buFont typeface="Wingdings" panose="05000000000000000000" pitchFamily="2" charset="2"/>
              <a:buChar char="§"/>
            </a:pPr>
            <a:r>
              <a:rPr lang="de-DE" sz="1200" dirty="0" err="1"/>
              <a:t>E</a:t>
            </a:r>
            <a:r>
              <a:rPr lang="de-DE" sz="1200" dirty="0" err="1" smtClean="0"/>
              <a:t>ffect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ripple on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erosion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lower divertor</a:t>
            </a:r>
            <a:endParaRPr lang="de-DE" sz="1200" dirty="0"/>
          </a:p>
          <a:p>
            <a:pPr marL="720725" lvl="1" indent="-274638">
              <a:buFont typeface="Wingdings" panose="05000000000000000000" pitchFamily="2" charset="2"/>
              <a:buChar char="§"/>
            </a:pPr>
            <a:r>
              <a:rPr lang="de-DE" sz="1200" dirty="0" smtClean="0"/>
              <a:t>Evaluation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erosion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ITER-like PFU </a:t>
            </a:r>
            <a:r>
              <a:rPr lang="de-DE" sz="1200" dirty="0" err="1" smtClean="0"/>
              <a:t>phase</a:t>
            </a:r>
            <a:r>
              <a:rPr lang="de-DE" sz="1200" dirty="0" smtClean="0"/>
              <a:t> 2</a:t>
            </a:r>
          </a:p>
          <a:p>
            <a:pPr marL="0" lvl="1"/>
            <a:r>
              <a:rPr lang="de-DE" sz="1200" dirty="0"/>
              <a:t>	</a:t>
            </a:r>
            <a:endParaRPr lang="de-DE" sz="1200" dirty="0" smtClean="0"/>
          </a:p>
          <a:p>
            <a:pPr marL="0" lvl="1"/>
            <a:endParaRPr lang="de-DE" sz="1200" dirty="0" smtClean="0"/>
          </a:p>
          <a:p>
            <a:pPr>
              <a:lnSpc>
                <a:spcPct val="150000"/>
              </a:lnSpc>
            </a:pPr>
            <a:r>
              <a:rPr lang="de-DE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ITER-like PFU </a:t>
            </a:r>
            <a:r>
              <a:rPr lang="de-DE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de-DE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720725" indent="-274638">
              <a:buFont typeface="Wingdings" panose="05000000000000000000" pitchFamily="2" charset="2"/>
              <a:buChar char="§"/>
            </a:pPr>
            <a:r>
              <a:rPr lang="de-DE" sz="1200" dirty="0" smtClean="0"/>
              <a:t>All samples </a:t>
            </a:r>
            <a:r>
              <a:rPr lang="de-DE" sz="1200" dirty="0" err="1" smtClean="0"/>
              <a:t>cutting</a:t>
            </a:r>
            <a:r>
              <a:rPr lang="de-DE" sz="1200" dirty="0" smtClean="0"/>
              <a:t> </a:t>
            </a:r>
            <a:r>
              <a:rPr lang="de-DE" sz="1200" dirty="0" err="1" smtClean="0"/>
              <a:t>are</a:t>
            </a:r>
            <a:r>
              <a:rPr lang="de-DE" sz="1200" dirty="0" smtClean="0"/>
              <a:t> </a:t>
            </a:r>
            <a:r>
              <a:rPr lang="de-DE" sz="1200" dirty="0" err="1" smtClean="0"/>
              <a:t>done</a:t>
            </a:r>
            <a:endParaRPr lang="de-DE" sz="1200" dirty="0" smtClean="0"/>
          </a:p>
          <a:p>
            <a:pPr marL="720725" indent="-274638">
              <a:buFont typeface="Wingdings" panose="05000000000000000000" pitchFamily="2" charset="2"/>
              <a:buChar char="§"/>
            </a:pPr>
            <a:r>
              <a:rPr lang="de-DE" sz="1200" dirty="0" smtClean="0"/>
              <a:t>All </a:t>
            </a:r>
            <a:r>
              <a:rPr lang="de-DE" sz="1200" dirty="0" err="1" smtClean="0"/>
              <a:t>radiation</a:t>
            </a:r>
            <a:r>
              <a:rPr lang="de-DE" sz="1200" dirty="0" smtClean="0"/>
              <a:t> </a:t>
            </a:r>
            <a:r>
              <a:rPr lang="de-DE" sz="1200" dirty="0" err="1" smtClean="0"/>
              <a:t>controls</a:t>
            </a:r>
            <a:r>
              <a:rPr lang="de-DE" sz="1200" dirty="0" smtClean="0"/>
              <a:t> </a:t>
            </a:r>
            <a:r>
              <a:rPr lang="de-DE" sz="1200" dirty="0" err="1" smtClean="0"/>
              <a:t>are</a:t>
            </a:r>
            <a:r>
              <a:rPr lang="de-DE" sz="1200" dirty="0" smtClean="0"/>
              <a:t> </a:t>
            </a:r>
            <a:r>
              <a:rPr lang="de-DE" sz="1200" dirty="0" err="1" smtClean="0"/>
              <a:t>performed</a:t>
            </a:r>
            <a:r>
              <a:rPr lang="de-DE" sz="1200" dirty="0" smtClean="0"/>
              <a:t> </a:t>
            </a:r>
          </a:p>
          <a:p>
            <a:pPr marL="720725" indent="-274638">
              <a:buFont typeface="Wingdings" panose="05000000000000000000" pitchFamily="2" charset="2"/>
              <a:buChar char="§"/>
            </a:pPr>
            <a:r>
              <a:rPr lang="de-DE" sz="1200" dirty="0" smtClean="0"/>
              <a:t>A </a:t>
            </a:r>
            <a:r>
              <a:rPr lang="de-DE" sz="1200" dirty="0" err="1" smtClean="0"/>
              <a:t>first</a:t>
            </a:r>
            <a:r>
              <a:rPr lang="de-DE" sz="1200" dirty="0" smtClean="0"/>
              <a:t> </a:t>
            </a:r>
            <a:r>
              <a:rPr lang="de-DE" sz="1200" dirty="0" err="1" smtClean="0"/>
              <a:t>batch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samples </a:t>
            </a:r>
            <a:r>
              <a:rPr lang="de-DE" sz="1200" dirty="0" err="1" smtClean="0"/>
              <a:t>has</a:t>
            </a:r>
            <a:r>
              <a:rPr lang="de-DE" sz="1200" dirty="0" smtClean="0"/>
              <a:t> </a:t>
            </a:r>
            <a:r>
              <a:rPr lang="de-DE" sz="1200" dirty="0" err="1" smtClean="0"/>
              <a:t>been</a:t>
            </a:r>
            <a:r>
              <a:rPr lang="de-DE" sz="1200" dirty="0" smtClean="0"/>
              <a:t> </a:t>
            </a:r>
            <a:r>
              <a:rPr lang="de-DE" sz="1200" dirty="0" err="1" smtClean="0"/>
              <a:t>sent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RBI in August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helium</a:t>
            </a:r>
            <a:r>
              <a:rPr lang="de-DE" sz="1200" dirty="0" smtClean="0"/>
              <a:t> </a:t>
            </a:r>
            <a:r>
              <a:rPr lang="de-DE" sz="1200" dirty="0" err="1" smtClean="0"/>
              <a:t>inventory</a:t>
            </a:r>
            <a:r>
              <a:rPr lang="de-DE" sz="1200" dirty="0" smtClean="0"/>
              <a:t>. </a:t>
            </a:r>
            <a:r>
              <a:rPr lang="de-DE" sz="1200" dirty="0" err="1" smtClean="0"/>
              <a:t>Depending</a:t>
            </a:r>
            <a:r>
              <a:rPr lang="de-DE" sz="1200" dirty="0" smtClean="0"/>
              <a:t> on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results</a:t>
            </a:r>
            <a:r>
              <a:rPr lang="de-DE" sz="1200" dirty="0" smtClean="0"/>
              <a:t>, a </a:t>
            </a:r>
            <a:r>
              <a:rPr lang="de-DE" sz="1200" dirty="0" err="1" smtClean="0"/>
              <a:t>second</a:t>
            </a:r>
            <a:r>
              <a:rPr lang="de-DE" sz="1200" dirty="0" smtClean="0"/>
              <a:t> </a:t>
            </a:r>
            <a:r>
              <a:rPr lang="de-DE" sz="1200" dirty="0" err="1" smtClean="0"/>
              <a:t>batch</a:t>
            </a:r>
            <a:r>
              <a:rPr lang="de-DE" sz="1200" dirty="0" smtClean="0"/>
              <a:t> </a:t>
            </a:r>
            <a:r>
              <a:rPr lang="de-DE" sz="1200" dirty="0" err="1" smtClean="0"/>
              <a:t>could</a:t>
            </a:r>
            <a:r>
              <a:rPr lang="de-DE" sz="1200" dirty="0" smtClean="0"/>
              <a:t> </a:t>
            </a:r>
            <a:r>
              <a:rPr lang="de-DE" sz="1200" dirty="0" err="1" smtClean="0"/>
              <a:t>be</a:t>
            </a:r>
            <a:r>
              <a:rPr lang="de-DE" sz="1200" dirty="0" smtClean="0"/>
              <a:t> </a:t>
            </a:r>
            <a:r>
              <a:rPr lang="de-DE" sz="1200" dirty="0" err="1" smtClean="0"/>
              <a:t>sent</a:t>
            </a:r>
            <a:r>
              <a:rPr lang="de-DE" sz="1200" dirty="0" smtClean="0"/>
              <a:t>. </a:t>
            </a:r>
          </a:p>
          <a:p>
            <a:endParaRPr lang="de-DE" sz="1200" dirty="0"/>
          </a:p>
          <a:p>
            <a:r>
              <a:rPr lang="de-DE" sz="1200" dirty="0" smtClean="0">
                <a:sym typeface="Wingdings" panose="05000000000000000000" pitchFamily="2" charset="2"/>
              </a:rPr>
              <a:t> </a:t>
            </a:r>
            <a:r>
              <a:rPr lang="de-DE" sz="1200" dirty="0" smtClean="0"/>
              <a:t>Overall, </a:t>
            </a:r>
            <a:r>
              <a:rPr lang="de-DE" sz="1200" dirty="0" err="1" smtClean="0"/>
              <a:t>analyses</a:t>
            </a:r>
            <a:r>
              <a:rPr lang="de-DE" sz="1200" dirty="0" smtClean="0"/>
              <a:t> on </a:t>
            </a:r>
            <a:r>
              <a:rPr lang="de-DE" sz="1200" dirty="0" err="1" smtClean="0"/>
              <a:t>full</a:t>
            </a:r>
            <a:r>
              <a:rPr lang="de-DE" sz="1200" dirty="0" smtClean="0"/>
              <a:t> PFU (</a:t>
            </a:r>
            <a:r>
              <a:rPr lang="de-DE" sz="1200" dirty="0" err="1" smtClean="0"/>
              <a:t>no</a:t>
            </a:r>
            <a:r>
              <a:rPr lang="de-DE" sz="1200" dirty="0" smtClean="0"/>
              <a:t> </a:t>
            </a:r>
            <a:r>
              <a:rPr lang="de-DE" sz="1200" dirty="0" err="1" smtClean="0"/>
              <a:t>cutting</a:t>
            </a:r>
            <a:r>
              <a:rPr lang="de-DE" sz="1200" dirty="0" smtClean="0"/>
              <a:t>) </a:t>
            </a:r>
            <a:r>
              <a:rPr lang="de-DE" sz="1200" dirty="0" err="1" smtClean="0"/>
              <a:t>or</a:t>
            </a:r>
            <a:r>
              <a:rPr lang="de-DE" sz="1200" dirty="0" smtClean="0"/>
              <a:t> on </a:t>
            </a:r>
            <a:r>
              <a:rPr lang="de-DE" sz="1200" dirty="0" err="1" smtClean="0"/>
              <a:t>full</a:t>
            </a:r>
            <a:r>
              <a:rPr lang="de-DE" sz="1200" dirty="0" smtClean="0"/>
              <a:t> MB </a:t>
            </a:r>
            <a:r>
              <a:rPr lang="de-DE" sz="1200" dirty="0" err="1" smtClean="0"/>
              <a:t>are</a:t>
            </a:r>
            <a:r>
              <a:rPr lang="de-DE" sz="1200" dirty="0" smtClean="0"/>
              <a:t> </a:t>
            </a:r>
            <a:r>
              <a:rPr lang="de-DE" sz="1200" dirty="0" err="1" smtClean="0"/>
              <a:t>going</a:t>
            </a:r>
            <a:r>
              <a:rPr lang="de-DE" sz="1200" dirty="0" smtClean="0"/>
              <a:t> </a:t>
            </a:r>
            <a:r>
              <a:rPr lang="de-DE" sz="1200" dirty="0" err="1" smtClean="0"/>
              <a:t>faster</a:t>
            </a:r>
            <a:r>
              <a:rPr lang="de-DE" sz="1200" dirty="0" smtClean="0"/>
              <a:t>… This will </a:t>
            </a:r>
            <a:r>
              <a:rPr lang="de-DE" sz="1200" dirty="0" err="1" smtClean="0"/>
              <a:t>drive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characterization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ITER-like PFUs </a:t>
            </a:r>
            <a:r>
              <a:rPr lang="de-DE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de-DE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endParaRPr lang="de-DE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44208" y="1635646"/>
            <a:ext cx="2592288" cy="19442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4664" y="4892747"/>
            <a:ext cx="557477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/>
              <a:t> </a:t>
            </a:r>
            <a:r>
              <a:rPr lang="de-DE" sz="900" b="1" dirty="0" err="1"/>
              <a:t>question</a:t>
            </a:r>
            <a:r>
              <a:rPr lang="de-DE" sz="900" b="1" dirty="0"/>
              <a:t> </a:t>
            </a:r>
            <a:r>
              <a:rPr lang="de-DE" sz="900" b="1" dirty="0" err="1"/>
              <a:t>to</a:t>
            </a:r>
            <a:r>
              <a:rPr lang="de-DE" sz="900" b="1" dirty="0"/>
              <a:t> VR : </a:t>
            </a:r>
            <a:r>
              <a:rPr lang="de-DE" sz="900" b="1" dirty="0" smtClean="0"/>
              <a:t>IBA on </a:t>
            </a:r>
            <a:r>
              <a:rPr lang="de-DE" sz="900" b="1" dirty="0" err="1"/>
              <a:t>full</a:t>
            </a:r>
            <a:r>
              <a:rPr lang="de-DE" sz="900" b="1" dirty="0"/>
              <a:t> MB </a:t>
            </a:r>
            <a:r>
              <a:rPr lang="de-DE" sz="900" b="1" dirty="0" err="1" smtClean="0"/>
              <a:t>possible</a:t>
            </a:r>
            <a:r>
              <a:rPr lang="de-DE" sz="900" b="1" dirty="0" smtClean="0"/>
              <a:t> ?</a:t>
            </a:r>
            <a:endParaRPr lang="de-DE" sz="900" b="1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Mathilde </a:t>
            </a:r>
            <a:r>
              <a:rPr lang="en-GB" dirty="0" err="1" smtClean="0"/>
              <a:t>Diez</a:t>
            </a:r>
            <a:r>
              <a:rPr lang="en-GB" dirty="0" smtClean="0"/>
              <a:t> | </a:t>
            </a:r>
            <a:r>
              <a:rPr lang="en-GB" dirty="0"/>
              <a:t>WPPWIE </a:t>
            </a:r>
            <a:r>
              <a:rPr lang="en-GB" dirty="0" smtClean="0"/>
              <a:t>Review </a:t>
            </a:r>
            <a:r>
              <a:rPr lang="en-GB" dirty="0" smtClean="0"/>
              <a:t>Meeting  </a:t>
            </a:r>
            <a:r>
              <a:rPr lang="en-GB" dirty="0"/>
              <a:t>| </a:t>
            </a:r>
            <a:r>
              <a:rPr lang="en-GB" dirty="0" smtClean="0"/>
              <a:t>17 October 2024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9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1624</TotalTime>
  <Words>1378</Words>
  <Application>Microsoft Office PowerPoint</Application>
  <PresentationFormat>Affichage à l'écran (16:9)</PresentationFormat>
  <Paragraphs>195</Paragraphs>
  <Slides>11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SimSun</vt:lpstr>
      <vt:lpstr>Arial</vt:lpstr>
      <vt:lpstr>Calibri</vt:lpstr>
      <vt:lpstr>Times New Roman</vt:lpstr>
      <vt:lpstr>Wingdings</vt:lpstr>
      <vt:lpstr>Office</vt:lpstr>
      <vt:lpstr>WP PWIE: WEST analysis carried out in 2024</vt:lpstr>
      <vt:lpstr>Summary of WEST activities within PWIE SP.B </vt:lpstr>
      <vt:lpstr>Surface analysis on the entire C1-C5 marker tiles</vt:lpstr>
      <vt:lpstr>Erosion/redeposition patterns using a LIBS/GDOES/SIMS comparative study </vt:lpstr>
      <vt:lpstr>Study the effect of ripple on the erosion pattern</vt:lpstr>
      <vt:lpstr> Investigation of helium-exposed PFCs </vt:lpstr>
      <vt:lpstr>Investigation of deposits formed after the 2023 high particle fluence campaign</vt:lpstr>
      <vt:lpstr>Assessment of net erosion of ITER-like PFUs phase 2</vt:lpstr>
      <vt:lpstr>Conclusions</vt:lpstr>
      <vt:lpstr>Thank you</vt:lpstr>
      <vt:lpstr>²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Brezinse</dc:creator>
  <cp:lastModifiedBy>DIEZ Mathilde CNRS</cp:lastModifiedBy>
  <cp:revision>228</cp:revision>
  <cp:lastPrinted>2014-10-16T14:51:28Z</cp:lastPrinted>
  <dcterms:created xsi:type="dcterms:W3CDTF">2020-10-16T13:52:18Z</dcterms:created>
  <dcterms:modified xsi:type="dcterms:W3CDTF">2024-10-17T12:34:01Z</dcterms:modified>
</cp:coreProperties>
</file>