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340" r:id="rId3"/>
    <p:sldId id="341" r:id="rId4"/>
    <p:sldId id="342" r:id="rId5"/>
  </p:sldIdLst>
  <p:sldSz cx="12192000" cy="6858000"/>
  <p:notesSz cx="6858000" cy="9144000"/>
  <p:defaultText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888B43-EFAA-405A-B788-6FE4D6501A1D}" v="1" dt="2024-10-06T16:53:36.1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69CF1AB2-1976-4502-BF36-3FF5EA218861}" styleName="Medium Style 4 - Accent 1">
    <a:wholeTbl>
      <a:tcTxStyle>
        <a:fontRef idx="minor">
          <a:prstClr val="black"/>
        </a:fontRef>
        <a:schemeClr val="dk1"/>
      </a:tcTxStyle>
      <a:tcStyle>
        <a:tcBdr>
          <a:left>
            <a:ln w="12700">
              <a:solidFill>
                <a:schemeClr val="accent1"/>
              </a:solidFill>
            </a:ln>
          </a:left>
          <a:right>
            <a:ln w="12700">
              <a:solidFill>
                <a:schemeClr val="accent1"/>
              </a:solidFill>
            </a:ln>
          </a:right>
          <a:top>
            <a:ln w="12700">
              <a:solidFill>
                <a:schemeClr val="accent1"/>
              </a:solidFill>
            </a:ln>
          </a:top>
          <a:bottom>
            <a:ln w="12700">
              <a:solidFill>
                <a:schemeClr val="accent1"/>
              </a:solidFill>
            </a:ln>
          </a:bottom>
          <a:insideH>
            <a:ln w="12700">
              <a:solidFill>
                <a:schemeClr val="accent1"/>
              </a:solidFill>
            </a:ln>
          </a:insideH>
          <a:insideV>
            <a:ln w="12700">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dk1"/>
      </a:tcTxStyle>
      <a:tcStyle>
        <a:tcBdr/>
      </a:tcStyle>
    </a:lastCol>
    <a:firstCol>
      <a:tcTxStyle b="on">
        <a:fontRef idx="minor">
          <a:prstClr val="black"/>
        </a:fontRef>
        <a:schemeClr val="dk1"/>
      </a:tcTxStyle>
      <a:tcStyle>
        <a:tcBdr/>
      </a:tcStyle>
    </a:firstCol>
    <a:lastRow>
      <a:tcTxStyle b="on">
        <a:fontRef idx="minor">
          <a:prstClr val="black"/>
        </a:fontRef>
        <a:schemeClr val="dk1"/>
      </a:tcTxStyle>
      <a:tcStyle>
        <a:tcBdr>
          <a:top>
            <a:ln w="38100">
              <a:solidFill>
                <a:schemeClr val="accent1"/>
              </a:solidFill>
            </a:ln>
          </a:top>
        </a:tcBdr>
        <a:fill>
          <a:solidFill>
            <a:schemeClr val="accent1">
              <a:tint val="20000"/>
            </a:schemeClr>
          </a:solidFill>
        </a:fill>
      </a:tcStyle>
    </a:lastRow>
    <a:seCell>
      <a:tcStyle>
        <a:tcBdr/>
      </a:tcStyle>
    </a:seCell>
    <a:swCell>
      <a:tcStyle>
        <a:tcBdr/>
      </a:tcStyle>
    </a:swCell>
    <a:firstRow>
      <a:tcTxStyle b="on">
        <a:fontRef idx="minor">
          <a:prstClr val="black"/>
        </a:fontRef>
        <a:schemeClr val="dk1"/>
      </a:tcTxStyle>
      <a:tcStyle>
        <a:tcBdr>
          <a:bottom>
            <a:ln w="12700">
              <a:solidFill>
                <a:schemeClr val="accent1"/>
              </a:solidFill>
            </a:ln>
          </a:bottom>
        </a:tcBdr>
        <a:fill>
          <a:solidFill>
            <a:schemeClr val="accent1">
              <a:tint val="20000"/>
            </a:schemeClr>
          </a:solidFill>
        </a:fill>
      </a:tcStyle>
    </a:firstRow>
    <a:neCell>
      <a:tcStyle>
        <a:tcBdr/>
      </a:tcStyle>
    </a:neCell>
    <a:nwCell>
      <a:tcStyle>
        <a:tcBdr/>
      </a:tcStyle>
    </a:nwCell>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10" autoAdjust="0"/>
    <p:restoredTop sz="94690"/>
  </p:normalViewPr>
  <p:slideViewPr>
    <p:cSldViewPr snapToGrid="0">
      <p:cViewPr varScale="1">
        <p:scale>
          <a:sx n="77" d="100"/>
          <a:sy n="77" d="100"/>
        </p:scale>
        <p:origin x="1195" y="43"/>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kola Antti" userId="65992f85-13c6-4cb4-8e3e-57db52c3c016" providerId="ADAL" clId="{EB888B43-EFAA-405A-B788-6FE4D6501A1D}"/>
    <pc:docChg chg="custSel addSld delSld modSld modMainMaster">
      <pc:chgData name="Hakola Antti" userId="65992f85-13c6-4cb4-8e3e-57db52c3c016" providerId="ADAL" clId="{EB888B43-EFAA-405A-B788-6FE4D6501A1D}" dt="2024-10-06T17:21:30.706" v="3239" actId="20577"/>
      <pc:docMkLst>
        <pc:docMk/>
      </pc:docMkLst>
      <pc:sldChg chg="delSp modSp mod">
        <pc:chgData name="Hakola Antti" userId="65992f85-13c6-4cb4-8e3e-57db52c3c016" providerId="ADAL" clId="{EB888B43-EFAA-405A-B788-6FE4D6501A1D}" dt="2024-10-06T16:51:35.578" v="150" actId="478"/>
        <pc:sldMkLst>
          <pc:docMk/>
          <pc:sldMk cId="0" sldId="256"/>
        </pc:sldMkLst>
        <pc:spChg chg="mod">
          <ac:chgData name="Hakola Antti" userId="65992f85-13c6-4cb4-8e3e-57db52c3c016" providerId="ADAL" clId="{EB888B43-EFAA-405A-B788-6FE4D6501A1D}" dt="2024-10-06T16:50:59.921" v="67" actId="6549"/>
          <ac:spMkLst>
            <pc:docMk/>
            <pc:sldMk cId="0" sldId="256"/>
            <ac:spMk id="2" creationId="{00000000-0000-0000-0000-000000000000}"/>
          </ac:spMkLst>
        </pc:spChg>
        <pc:spChg chg="del mod">
          <ac:chgData name="Hakola Antti" userId="65992f85-13c6-4cb4-8e3e-57db52c3c016" providerId="ADAL" clId="{EB888B43-EFAA-405A-B788-6FE4D6501A1D}" dt="2024-10-06T16:51:35.578" v="150" actId="478"/>
          <ac:spMkLst>
            <pc:docMk/>
            <pc:sldMk cId="0" sldId="256"/>
            <ac:spMk id="4" creationId="{00000000-0000-0000-0000-000000000000}"/>
          </ac:spMkLst>
        </pc:spChg>
        <pc:spChg chg="mod">
          <ac:chgData name="Hakola Antti" userId="65992f85-13c6-4cb4-8e3e-57db52c3c016" providerId="ADAL" clId="{EB888B43-EFAA-405A-B788-6FE4D6501A1D}" dt="2024-10-06T16:51:23.670" v="148" actId="20577"/>
          <ac:spMkLst>
            <pc:docMk/>
            <pc:sldMk cId="0" sldId="256"/>
            <ac:spMk id="6" creationId="{A17BFC62-E6B9-290F-4867-2D0577BC73BE}"/>
          </ac:spMkLst>
        </pc:spChg>
      </pc:sldChg>
      <pc:sldChg chg="del">
        <pc:chgData name="Hakola Antti" userId="65992f85-13c6-4cb4-8e3e-57db52c3c016" providerId="ADAL" clId="{EB888B43-EFAA-405A-B788-6FE4D6501A1D}" dt="2024-10-06T17:17:11.916" v="2447" actId="47"/>
        <pc:sldMkLst>
          <pc:docMk/>
          <pc:sldMk cId="1396428287" sldId="337"/>
        </pc:sldMkLst>
      </pc:sldChg>
      <pc:sldChg chg="del">
        <pc:chgData name="Hakola Antti" userId="65992f85-13c6-4cb4-8e3e-57db52c3c016" providerId="ADAL" clId="{EB888B43-EFAA-405A-B788-6FE4D6501A1D}" dt="2024-10-06T17:17:06.595" v="2446" actId="47"/>
        <pc:sldMkLst>
          <pc:docMk/>
          <pc:sldMk cId="3473573273" sldId="338"/>
        </pc:sldMkLst>
      </pc:sldChg>
      <pc:sldChg chg="del">
        <pc:chgData name="Hakola Antti" userId="65992f85-13c6-4cb4-8e3e-57db52c3c016" providerId="ADAL" clId="{EB888B43-EFAA-405A-B788-6FE4D6501A1D}" dt="2024-10-06T17:17:06.048" v="2445" actId="47"/>
        <pc:sldMkLst>
          <pc:docMk/>
          <pc:sldMk cId="1551675646" sldId="339"/>
        </pc:sldMkLst>
      </pc:sldChg>
      <pc:sldChg chg="addSp modSp new mod">
        <pc:chgData name="Hakola Antti" userId="65992f85-13c6-4cb4-8e3e-57db52c3c016" providerId="ADAL" clId="{EB888B43-EFAA-405A-B788-6FE4D6501A1D}" dt="2024-10-06T17:03:01.900" v="1189" actId="20577"/>
        <pc:sldMkLst>
          <pc:docMk/>
          <pc:sldMk cId="2475510263" sldId="340"/>
        </pc:sldMkLst>
        <pc:spChg chg="mod">
          <ac:chgData name="Hakola Antti" userId="65992f85-13c6-4cb4-8e3e-57db52c3c016" providerId="ADAL" clId="{EB888B43-EFAA-405A-B788-6FE4D6501A1D}" dt="2024-10-06T16:53:32.101" v="254" actId="20577"/>
          <ac:spMkLst>
            <pc:docMk/>
            <pc:sldMk cId="2475510263" sldId="340"/>
            <ac:spMk id="2" creationId="{D96E2102-4549-7FD3-3C78-EDC17E1EFBA3}"/>
          </ac:spMkLst>
        </pc:spChg>
        <pc:spChg chg="add mod">
          <ac:chgData name="Hakola Antti" userId="65992f85-13c6-4cb4-8e3e-57db52c3c016" providerId="ADAL" clId="{EB888B43-EFAA-405A-B788-6FE4D6501A1D}" dt="2024-10-06T17:03:01.900" v="1189" actId="20577"/>
          <ac:spMkLst>
            <pc:docMk/>
            <pc:sldMk cId="2475510263" sldId="340"/>
            <ac:spMk id="5" creationId="{48E151B9-647A-1574-A7CC-DE2512D7F247}"/>
          </ac:spMkLst>
        </pc:spChg>
      </pc:sldChg>
      <pc:sldChg chg="modSp add mod">
        <pc:chgData name="Hakola Antti" userId="65992f85-13c6-4cb4-8e3e-57db52c3c016" providerId="ADAL" clId="{EB888B43-EFAA-405A-B788-6FE4D6501A1D}" dt="2024-10-06T17:16:58.995" v="2443" actId="20577"/>
        <pc:sldMkLst>
          <pc:docMk/>
          <pc:sldMk cId="4027108250" sldId="341"/>
        </pc:sldMkLst>
        <pc:spChg chg="mod">
          <ac:chgData name="Hakola Antti" userId="65992f85-13c6-4cb4-8e3e-57db52c3c016" providerId="ADAL" clId="{EB888B43-EFAA-405A-B788-6FE4D6501A1D}" dt="2024-10-06T17:02:37.923" v="1127" actId="20577"/>
          <ac:spMkLst>
            <pc:docMk/>
            <pc:sldMk cId="4027108250" sldId="341"/>
            <ac:spMk id="2" creationId="{D96E2102-4549-7FD3-3C78-EDC17E1EFBA3}"/>
          </ac:spMkLst>
        </pc:spChg>
        <pc:spChg chg="mod">
          <ac:chgData name="Hakola Antti" userId="65992f85-13c6-4cb4-8e3e-57db52c3c016" providerId="ADAL" clId="{EB888B43-EFAA-405A-B788-6FE4D6501A1D}" dt="2024-10-06T17:16:58.995" v="2443" actId="20577"/>
          <ac:spMkLst>
            <pc:docMk/>
            <pc:sldMk cId="4027108250" sldId="341"/>
            <ac:spMk id="5" creationId="{48E151B9-647A-1574-A7CC-DE2512D7F247}"/>
          </ac:spMkLst>
        </pc:spChg>
      </pc:sldChg>
      <pc:sldChg chg="modSp add mod">
        <pc:chgData name="Hakola Antti" userId="65992f85-13c6-4cb4-8e3e-57db52c3c016" providerId="ADAL" clId="{EB888B43-EFAA-405A-B788-6FE4D6501A1D}" dt="2024-10-06T17:21:30.706" v="3239" actId="20577"/>
        <pc:sldMkLst>
          <pc:docMk/>
          <pc:sldMk cId="945448031" sldId="342"/>
        </pc:sldMkLst>
        <pc:spChg chg="mod">
          <ac:chgData name="Hakola Antti" userId="65992f85-13c6-4cb4-8e3e-57db52c3c016" providerId="ADAL" clId="{EB888B43-EFAA-405A-B788-6FE4D6501A1D}" dt="2024-10-06T17:17:22.464" v="2484" actId="20577"/>
          <ac:spMkLst>
            <pc:docMk/>
            <pc:sldMk cId="945448031" sldId="342"/>
            <ac:spMk id="2" creationId="{D96E2102-4549-7FD3-3C78-EDC17E1EFBA3}"/>
          </ac:spMkLst>
        </pc:spChg>
        <pc:spChg chg="mod">
          <ac:chgData name="Hakola Antti" userId="65992f85-13c6-4cb4-8e3e-57db52c3c016" providerId="ADAL" clId="{EB888B43-EFAA-405A-B788-6FE4D6501A1D}" dt="2024-10-06T17:21:30.706" v="3239" actId="20577"/>
          <ac:spMkLst>
            <pc:docMk/>
            <pc:sldMk cId="945448031" sldId="342"/>
            <ac:spMk id="5" creationId="{48E151B9-647A-1574-A7CC-DE2512D7F247}"/>
          </ac:spMkLst>
        </pc:spChg>
      </pc:sldChg>
      <pc:sldMasterChg chg="modSldLayout">
        <pc:chgData name="Hakola Antti" userId="65992f85-13c6-4cb4-8e3e-57db52c3c016" providerId="ADAL" clId="{EB888B43-EFAA-405A-B788-6FE4D6501A1D}" dt="2024-10-06T16:52:12.337" v="186"/>
        <pc:sldMasterMkLst>
          <pc:docMk/>
          <pc:sldMasterMk cId="0" sldId="2147483648"/>
        </pc:sldMasterMkLst>
        <pc:sldLayoutChg chg="modSp mod">
          <pc:chgData name="Hakola Antti" userId="65992f85-13c6-4cb4-8e3e-57db52c3c016" providerId="ADAL" clId="{EB888B43-EFAA-405A-B788-6FE4D6501A1D}" dt="2024-10-06T16:51:58.397" v="184" actId="20577"/>
          <pc:sldLayoutMkLst>
            <pc:docMk/>
            <pc:sldMasterMk cId="0" sldId="2147483648"/>
            <pc:sldLayoutMk cId="0" sldId="2147483650"/>
          </pc:sldLayoutMkLst>
          <pc:spChg chg="mod">
            <ac:chgData name="Hakola Antti" userId="65992f85-13c6-4cb4-8e3e-57db52c3c016" providerId="ADAL" clId="{EB888B43-EFAA-405A-B788-6FE4D6501A1D}" dt="2024-10-06T16:51:58.397" v="184" actId="20577"/>
            <ac:spMkLst>
              <pc:docMk/>
              <pc:sldMasterMk cId="0" sldId="2147483648"/>
              <pc:sldLayoutMk cId="0" sldId="2147483650"/>
              <ac:spMk id="8" creationId="{00000000-0000-0000-0000-000000000000}"/>
            </ac:spMkLst>
          </pc:spChg>
        </pc:sldLayoutChg>
        <pc:sldLayoutChg chg="modSp mod">
          <pc:chgData name="Hakola Antti" userId="65992f85-13c6-4cb4-8e3e-57db52c3c016" providerId="ADAL" clId="{EB888B43-EFAA-405A-B788-6FE4D6501A1D}" dt="2024-10-06T16:52:06.992" v="185"/>
          <pc:sldLayoutMkLst>
            <pc:docMk/>
            <pc:sldMasterMk cId="0" sldId="2147483648"/>
            <pc:sldLayoutMk cId="0" sldId="2147483651"/>
          </pc:sldLayoutMkLst>
          <pc:spChg chg="mod">
            <ac:chgData name="Hakola Antti" userId="65992f85-13c6-4cb4-8e3e-57db52c3c016" providerId="ADAL" clId="{EB888B43-EFAA-405A-B788-6FE4D6501A1D}" dt="2024-10-06T16:52:06.992" v="185"/>
            <ac:spMkLst>
              <pc:docMk/>
              <pc:sldMasterMk cId="0" sldId="2147483648"/>
              <pc:sldLayoutMk cId="0" sldId="2147483651"/>
              <ac:spMk id="8" creationId="{00000000-0000-0000-0000-000000000000}"/>
            </ac:spMkLst>
          </pc:spChg>
        </pc:sldLayoutChg>
        <pc:sldLayoutChg chg="modSp mod">
          <pc:chgData name="Hakola Antti" userId="65992f85-13c6-4cb4-8e3e-57db52c3c016" providerId="ADAL" clId="{EB888B43-EFAA-405A-B788-6FE4D6501A1D}" dt="2024-10-06T16:52:12.337" v="186"/>
          <pc:sldLayoutMkLst>
            <pc:docMk/>
            <pc:sldMasterMk cId="0" sldId="2147483648"/>
            <pc:sldLayoutMk cId="0" sldId="2147483652"/>
          </pc:sldLayoutMkLst>
          <pc:spChg chg="mod">
            <ac:chgData name="Hakola Antti" userId="65992f85-13c6-4cb4-8e3e-57db52c3c016" providerId="ADAL" clId="{EB888B43-EFAA-405A-B788-6FE4D6501A1D}" dt="2024-10-06T16:52:12.337" v="186"/>
            <ac:spMkLst>
              <pc:docMk/>
              <pc:sldMasterMk cId="0" sldId="2147483648"/>
              <pc:sldLayoutMk cId="0" sldId="2147483652"/>
              <ac:spMk id="8"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71800" cy="458788"/>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685800" y="4400550"/>
            <a:ext cx="5486400" cy="3600450"/>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02D1B89E-83DC-3F72-35C6-2FE9493E3D5A}" type="slidenum">
              <a:rPr/>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dirty="0"/>
              <a:t>Click to edit Master text styles</a:t>
            </a:r>
            <a:endParaRPr dirty="0"/>
          </a:p>
          <a:p>
            <a:pPr lvl="1">
              <a:defRPr/>
            </a:pPr>
            <a:r>
              <a:rPr lang="en-US" dirty="0"/>
              <a:t>Second level</a:t>
            </a:r>
            <a:endParaRPr dirty="0"/>
          </a:p>
          <a:p>
            <a:pPr lvl="2">
              <a:defRPr/>
            </a:pPr>
            <a:r>
              <a:rPr lang="en-US" dirty="0"/>
              <a:t>Third level</a:t>
            </a:r>
            <a:endParaRPr dirty="0"/>
          </a:p>
        </p:txBody>
      </p:sp>
      <p:sp>
        <p:nvSpPr>
          <p:cNvPr id="8" name="Footer Placeholder 7"/>
          <p:cNvSpPr>
            <a:spLocks noGrp="1"/>
          </p:cNvSpPr>
          <p:nvPr>
            <p:ph type="ftr" sz="quarter" idx="11"/>
          </p:nvPr>
        </p:nvSpPr>
        <p:spPr bwMode="auto">
          <a:xfrm>
            <a:off x="825624" y="6555770"/>
            <a:ext cx="4476049" cy="329614"/>
          </a:xfrm>
          <a:prstGeom prst="rect">
            <a:avLst/>
          </a:prstGeom>
        </p:spPr>
        <p:txBody>
          <a:bodyPr anchor="t"/>
          <a:lstStyle>
            <a:lvl1pPr>
              <a:defRPr sz="1200">
                <a:solidFill>
                  <a:schemeClr val="bg1"/>
                </a:solidFill>
              </a:defRPr>
            </a:lvl1pPr>
          </a:lstStyle>
          <a:p>
            <a:pPr>
              <a:defRPr/>
            </a:pPr>
            <a:r>
              <a:rPr lang="en-GB" dirty="0">
                <a:solidFill>
                  <a:prstClr val="white"/>
                </a:solidFill>
              </a:rPr>
              <a:t>A. Hakola| Boron meeting | 9 October 2024</a:t>
            </a:r>
            <a:endParaRPr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4512994" cy="329614"/>
          </a:xfrm>
          <a:prstGeom prst="rect">
            <a:avLst/>
          </a:prstGeom>
        </p:spPr>
        <p:txBody>
          <a:bodyPr anchor="t"/>
          <a:lstStyle>
            <a:lvl1pPr>
              <a:defRPr sz="1200">
                <a:solidFill>
                  <a:schemeClr val="bg1"/>
                </a:solidFill>
              </a:defRPr>
            </a:lvl1pPr>
          </a:lstStyle>
          <a:p>
            <a:pPr>
              <a:defRPr/>
            </a:pPr>
            <a:r>
              <a:rPr lang="en-US" dirty="0">
                <a:solidFill>
                  <a:prstClr val="white"/>
                </a:solidFill>
              </a:rPr>
              <a:t>A. Hakola| Boron meeting | 9 October 2024</a:t>
            </a:r>
            <a:endParaRPr lang="en-US"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4474164" cy="329614"/>
          </a:xfrm>
          <a:prstGeom prst="rect">
            <a:avLst/>
          </a:prstGeom>
        </p:spPr>
        <p:txBody>
          <a:bodyPr anchor="t"/>
          <a:lstStyle>
            <a:lvl1pPr>
              <a:defRPr sz="1200">
                <a:solidFill>
                  <a:schemeClr val="bg1"/>
                </a:solidFill>
              </a:defRPr>
            </a:lvl1pPr>
          </a:lstStyle>
          <a:p>
            <a:pPr>
              <a:defRPr/>
            </a:pPr>
            <a:r>
              <a:rPr lang="en-US" dirty="0">
                <a:solidFill>
                  <a:prstClr val="white"/>
                </a:solidFill>
              </a:rPr>
              <a:t>A. Hakola| Boron meeting | 9 October 2024</a:t>
            </a:r>
            <a:endParaRPr lang="en-US"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a:t>
            </a:fld>
            <a:endParaRPr lang="en-GB" sz="1000" b="0" i="0" u="none" strike="noStrike" cap="none" spc="0">
              <a:ln>
                <a:noFill/>
              </a:ln>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407367" y="2074187"/>
            <a:ext cx="11648797" cy="620251"/>
          </a:xfrm>
        </p:spPr>
        <p:txBody>
          <a:bodyPr>
            <a:normAutofit/>
          </a:bodyPr>
          <a:lstStyle/>
          <a:p>
            <a:pPr>
              <a:defRPr/>
            </a:pPr>
            <a:r>
              <a:rPr lang="en-US" sz="3200" dirty="0"/>
              <a:t>Brainstorming on boron samples</a:t>
            </a:r>
          </a:p>
        </p:txBody>
      </p:sp>
      <p:sp>
        <p:nvSpPr>
          <p:cNvPr id="3" name="Text Placeholder 2"/>
          <p:cNvSpPr>
            <a:spLocks noGrp="1"/>
          </p:cNvSpPr>
          <p:nvPr>
            <p:ph type="body" sz="quarter" idx="10"/>
          </p:nvPr>
        </p:nvSpPr>
        <p:spPr bwMode="auto"/>
        <p:txBody>
          <a:bodyPr/>
          <a:lstStyle/>
          <a:p>
            <a:pPr>
              <a:defRPr/>
            </a:pPr>
            <a:r>
              <a:rPr lang="en-GB" dirty="0"/>
              <a:t>Antti Hakola</a:t>
            </a:r>
            <a:endParaRPr dirty="0"/>
          </a:p>
        </p:txBody>
      </p:sp>
      <p:sp>
        <p:nvSpPr>
          <p:cNvPr id="6" name="Text Placeholder 2">
            <a:extLst>
              <a:ext uri="{FF2B5EF4-FFF2-40B4-BE49-F238E27FC236}">
                <a16:creationId xmlns:a16="http://schemas.microsoft.com/office/drawing/2014/main" id="{A17BFC62-E6B9-290F-4867-2D0577BC73BE}"/>
              </a:ext>
            </a:extLst>
          </p:cNvPr>
          <p:cNvSpPr txBox="1">
            <a:spLocks/>
          </p:cNvSpPr>
          <p:nvPr/>
        </p:nvSpPr>
        <p:spPr bwMode="auto">
          <a:xfrm>
            <a:off x="407367" y="2731740"/>
            <a:ext cx="9323043" cy="457848"/>
          </a:xfrm>
          <a:prstGeom prst="rect">
            <a:avLst/>
          </a:prstGeom>
        </p:spPr>
        <p:txBody>
          <a:bodyPr vert="horz" lIns="91440" tIns="45720" rIns="91440" bIns="45720" rtlCol="0">
            <a:normAutofit/>
          </a:bodyPr>
          <a:lstStyle>
            <a:lvl1pPr marL="0" indent="0" algn="l" defTabSz="685800">
              <a:spcBef>
                <a:spcPts val="0"/>
              </a:spcBef>
              <a:buFont typeface="Arial"/>
              <a:buNone/>
              <a:defRPr sz="2400" b="1">
                <a:solidFill>
                  <a:schemeClr val="tx1"/>
                </a:solidFill>
                <a:latin typeface="+mn-lt"/>
                <a:ea typeface="+mn-ea"/>
                <a:cs typeface="+mn-cs"/>
              </a:defRPr>
            </a:lvl1pPr>
            <a:lvl2pPr marL="342900" indent="0" algn="l" defTabSz="685800">
              <a:spcBef>
                <a:spcPts val="0"/>
              </a:spcBef>
              <a:buFont typeface="Arial"/>
              <a:buNone/>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a:lstStyle>
          <a:p>
            <a:pPr>
              <a:defRPr/>
            </a:pPr>
            <a:r>
              <a:rPr lang="en-US" dirty="0"/>
              <a:t>What is needed under WPPWIE – and what can be produced under SP B</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E2102-4549-7FD3-3C78-EDC17E1EFBA3}"/>
              </a:ext>
            </a:extLst>
          </p:cNvPr>
          <p:cNvSpPr>
            <a:spLocks noGrp="1"/>
          </p:cNvSpPr>
          <p:nvPr>
            <p:ph type="title"/>
          </p:nvPr>
        </p:nvSpPr>
        <p:spPr/>
        <p:txBody>
          <a:bodyPr/>
          <a:lstStyle/>
          <a:p>
            <a:r>
              <a:rPr lang="fi-FI" dirty="0" err="1"/>
              <a:t>Which</a:t>
            </a:r>
            <a:r>
              <a:rPr lang="fi-FI" dirty="0"/>
              <a:t> </a:t>
            </a:r>
            <a:r>
              <a:rPr lang="fi-FI" dirty="0" err="1"/>
              <a:t>needs</a:t>
            </a:r>
            <a:r>
              <a:rPr lang="fi-FI" dirty="0"/>
              <a:t> for </a:t>
            </a:r>
            <a:r>
              <a:rPr lang="fi-FI" dirty="0" err="1"/>
              <a:t>boron</a:t>
            </a:r>
            <a:r>
              <a:rPr lang="fi-FI" dirty="0"/>
              <a:t> </a:t>
            </a:r>
            <a:r>
              <a:rPr lang="fi-FI" dirty="0" err="1"/>
              <a:t>samples</a:t>
            </a:r>
            <a:r>
              <a:rPr lang="fi-FI" dirty="0"/>
              <a:t> </a:t>
            </a:r>
            <a:r>
              <a:rPr lang="fi-FI" dirty="0" err="1"/>
              <a:t>have</a:t>
            </a:r>
            <a:r>
              <a:rPr lang="fi-FI" dirty="0"/>
              <a:t> </a:t>
            </a:r>
            <a:r>
              <a:rPr lang="fi-FI" dirty="0" err="1"/>
              <a:t>been</a:t>
            </a:r>
            <a:r>
              <a:rPr lang="fi-FI" dirty="0"/>
              <a:t> </a:t>
            </a:r>
            <a:r>
              <a:rPr lang="fi-FI" dirty="0" err="1"/>
              <a:t>identified</a:t>
            </a:r>
            <a:r>
              <a:rPr lang="fi-FI" dirty="0"/>
              <a:t>?</a:t>
            </a:r>
          </a:p>
        </p:txBody>
      </p:sp>
      <p:sp>
        <p:nvSpPr>
          <p:cNvPr id="3" name="Footer Placeholder 2">
            <a:extLst>
              <a:ext uri="{FF2B5EF4-FFF2-40B4-BE49-F238E27FC236}">
                <a16:creationId xmlns:a16="http://schemas.microsoft.com/office/drawing/2014/main" id="{82AEACED-F8A9-E9ED-3DB8-37326AF78DA2}"/>
              </a:ext>
            </a:extLst>
          </p:cNvPr>
          <p:cNvSpPr>
            <a:spLocks noGrp="1"/>
          </p:cNvSpPr>
          <p:nvPr>
            <p:ph type="ftr" sz="quarter" idx="11"/>
          </p:nvPr>
        </p:nvSpPr>
        <p:spPr/>
        <p:txBody>
          <a:bodyPr/>
          <a:lstStyle/>
          <a:p>
            <a:pPr>
              <a:defRPr/>
            </a:pPr>
            <a:r>
              <a:rPr lang="en-US">
                <a:solidFill>
                  <a:prstClr val="white"/>
                </a:solidFill>
              </a:rPr>
              <a:t>A. Hakola| Boron meeting | 9 October 2024</a:t>
            </a:r>
            <a:endParaRPr lang="en-US" dirty="0"/>
          </a:p>
        </p:txBody>
      </p:sp>
      <p:sp>
        <p:nvSpPr>
          <p:cNvPr id="4" name="Slide Number Placeholder 3">
            <a:extLst>
              <a:ext uri="{FF2B5EF4-FFF2-40B4-BE49-F238E27FC236}">
                <a16:creationId xmlns:a16="http://schemas.microsoft.com/office/drawing/2014/main" id="{64894E08-BD7C-1E86-DA28-79B547D3E1E2}"/>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2</a:t>
            </a:fld>
            <a:endParaRPr lang="en-GB">
              <a:solidFill>
                <a:prstClr val="white"/>
              </a:solidFill>
            </a:endParaRPr>
          </a:p>
        </p:txBody>
      </p:sp>
      <p:sp>
        <p:nvSpPr>
          <p:cNvPr id="5" name="TextBox 4">
            <a:extLst>
              <a:ext uri="{FF2B5EF4-FFF2-40B4-BE49-F238E27FC236}">
                <a16:creationId xmlns:a16="http://schemas.microsoft.com/office/drawing/2014/main" id="{48E151B9-647A-1574-A7CC-DE2512D7F247}"/>
              </a:ext>
            </a:extLst>
          </p:cNvPr>
          <p:cNvSpPr txBox="1"/>
          <p:nvPr/>
        </p:nvSpPr>
        <p:spPr bwMode="auto">
          <a:xfrm>
            <a:off x="360040" y="983974"/>
            <a:ext cx="11310731" cy="4339650"/>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fi-FI" dirty="0" err="1"/>
              <a:t>Samples</a:t>
            </a:r>
            <a:r>
              <a:rPr lang="fi-FI" dirty="0"/>
              <a:t> </a:t>
            </a:r>
            <a:r>
              <a:rPr lang="fi-FI" dirty="0" err="1"/>
              <a:t>simulating</a:t>
            </a:r>
            <a:r>
              <a:rPr lang="fi-FI" dirty="0"/>
              <a:t> </a:t>
            </a:r>
            <a:r>
              <a:rPr lang="fi-FI" dirty="0" err="1"/>
              <a:t>layers</a:t>
            </a:r>
            <a:r>
              <a:rPr lang="fi-FI" dirty="0"/>
              <a:t> </a:t>
            </a:r>
            <a:r>
              <a:rPr lang="fi-FI" dirty="0" err="1"/>
              <a:t>originating</a:t>
            </a:r>
            <a:r>
              <a:rPr lang="fi-FI" dirty="0"/>
              <a:t> </a:t>
            </a:r>
            <a:r>
              <a:rPr lang="fi-FI" dirty="0" err="1"/>
              <a:t>from</a:t>
            </a:r>
            <a:r>
              <a:rPr lang="fi-FI" dirty="0"/>
              <a:t> </a:t>
            </a:r>
            <a:r>
              <a:rPr lang="fi-FI" dirty="0" err="1"/>
              <a:t>boronizations</a:t>
            </a:r>
            <a:endParaRPr lang="fi-FI" dirty="0"/>
          </a:p>
          <a:p>
            <a:pPr marL="742950" lvl="1" indent="-285750">
              <a:spcBef>
                <a:spcPts val="600"/>
              </a:spcBef>
              <a:buFont typeface="Wingdings" panose="05000000000000000000" pitchFamily="2" charset="2"/>
              <a:buChar char="ü"/>
            </a:pPr>
            <a:r>
              <a:rPr lang="fi-FI" sz="1600" dirty="0"/>
              <a:t>Pure B and B </a:t>
            </a:r>
            <a:r>
              <a:rPr lang="fi-FI" sz="1600" dirty="0" err="1"/>
              <a:t>with</a:t>
            </a:r>
            <a:r>
              <a:rPr lang="fi-FI" sz="1600" dirty="0"/>
              <a:t> </a:t>
            </a:r>
            <a:r>
              <a:rPr lang="fi-FI" sz="1600" dirty="0" err="1"/>
              <a:t>carrier</a:t>
            </a:r>
            <a:r>
              <a:rPr lang="fi-FI" sz="1600" dirty="0"/>
              <a:t> </a:t>
            </a:r>
            <a:r>
              <a:rPr lang="fi-FI" sz="1600" dirty="0" err="1"/>
              <a:t>gas</a:t>
            </a:r>
            <a:r>
              <a:rPr lang="fi-FI" sz="1600" dirty="0"/>
              <a:t> (H/D/He) and </a:t>
            </a:r>
            <a:r>
              <a:rPr lang="fi-FI" sz="1600" dirty="0" err="1"/>
              <a:t>with</a:t>
            </a:r>
            <a:r>
              <a:rPr lang="fi-FI" sz="1600" dirty="0"/>
              <a:t> O?</a:t>
            </a:r>
          </a:p>
          <a:p>
            <a:pPr marL="742950" lvl="1" indent="-285750">
              <a:spcBef>
                <a:spcPts val="600"/>
              </a:spcBef>
              <a:buFont typeface="Wingdings" panose="05000000000000000000" pitchFamily="2" charset="2"/>
              <a:buChar char="ü"/>
            </a:pPr>
            <a:r>
              <a:rPr lang="fi-FI" sz="1600" dirty="0" err="1"/>
              <a:t>Thickness</a:t>
            </a:r>
            <a:r>
              <a:rPr lang="fi-FI" sz="1600" dirty="0"/>
              <a:t>?</a:t>
            </a:r>
          </a:p>
          <a:p>
            <a:pPr marL="285750" indent="-285750">
              <a:spcBef>
                <a:spcPts val="600"/>
              </a:spcBef>
              <a:buFont typeface="Arial" panose="020B0604020202020204" pitchFamily="34" charset="0"/>
              <a:buChar char="•"/>
            </a:pPr>
            <a:r>
              <a:rPr lang="fi-FI" dirty="0" err="1"/>
              <a:t>Samples</a:t>
            </a:r>
            <a:r>
              <a:rPr lang="fi-FI" dirty="0"/>
              <a:t> </a:t>
            </a:r>
            <a:r>
              <a:rPr lang="fi-FI" dirty="0" err="1"/>
              <a:t>mimicking</a:t>
            </a:r>
            <a:r>
              <a:rPr lang="fi-FI" dirty="0"/>
              <a:t> B-</a:t>
            </a:r>
            <a:r>
              <a:rPr lang="fi-FI" dirty="0" err="1"/>
              <a:t>containing</a:t>
            </a:r>
            <a:r>
              <a:rPr lang="fi-FI" dirty="0"/>
              <a:t> </a:t>
            </a:r>
            <a:r>
              <a:rPr lang="fi-FI" dirty="0" err="1"/>
              <a:t>co-deposits</a:t>
            </a:r>
            <a:r>
              <a:rPr lang="fi-FI" dirty="0"/>
              <a:t> in </a:t>
            </a:r>
            <a:r>
              <a:rPr lang="fi-FI" dirty="0" err="1"/>
              <a:t>tokamaks</a:t>
            </a:r>
            <a:r>
              <a:rPr lang="fi-FI" dirty="0"/>
              <a:t> and </a:t>
            </a:r>
            <a:r>
              <a:rPr lang="fi-FI" dirty="0" err="1"/>
              <a:t>stellarators</a:t>
            </a:r>
            <a:endParaRPr lang="fi-FI" dirty="0"/>
          </a:p>
          <a:p>
            <a:pPr marL="742950" lvl="1" indent="-285750">
              <a:spcBef>
                <a:spcPts val="600"/>
              </a:spcBef>
              <a:buFont typeface="Wingdings" panose="05000000000000000000" pitchFamily="2" charset="2"/>
              <a:buChar char="ü"/>
            </a:pPr>
            <a:r>
              <a:rPr lang="fi-FI" sz="1600" dirty="0"/>
              <a:t>B </a:t>
            </a:r>
            <a:r>
              <a:rPr lang="fi-FI" sz="1600" dirty="0" err="1"/>
              <a:t>mixed</a:t>
            </a:r>
            <a:r>
              <a:rPr lang="fi-FI" sz="1600" dirty="0"/>
              <a:t> </a:t>
            </a:r>
            <a:r>
              <a:rPr lang="fi-FI" sz="1600" dirty="0" err="1"/>
              <a:t>with</a:t>
            </a:r>
            <a:r>
              <a:rPr lang="fi-FI" sz="1600" dirty="0"/>
              <a:t> W, </a:t>
            </a:r>
            <a:r>
              <a:rPr lang="fi-FI" sz="1600" dirty="0" err="1"/>
              <a:t>fuel</a:t>
            </a:r>
            <a:r>
              <a:rPr lang="fi-FI" sz="1600" dirty="0"/>
              <a:t> (H, D) and </a:t>
            </a:r>
            <a:r>
              <a:rPr lang="fi-FI" sz="1600" dirty="0" err="1"/>
              <a:t>impurities</a:t>
            </a:r>
            <a:r>
              <a:rPr lang="fi-FI" sz="1600" dirty="0"/>
              <a:t> (O, N, Ne)</a:t>
            </a:r>
          </a:p>
          <a:p>
            <a:pPr marL="742950" lvl="1" indent="-285750">
              <a:spcBef>
                <a:spcPts val="600"/>
              </a:spcBef>
              <a:buFont typeface="Wingdings" panose="05000000000000000000" pitchFamily="2" charset="2"/>
              <a:buChar char="ü"/>
            </a:pPr>
            <a:r>
              <a:rPr lang="fi-FI" sz="1600" dirty="0" err="1"/>
              <a:t>Thickness</a:t>
            </a:r>
            <a:r>
              <a:rPr lang="fi-FI" sz="1600" dirty="0"/>
              <a:t> and </a:t>
            </a:r>
            <a:r>
              <a:rPr lang="fi-FI" sz="1600" dirty="0" err="1"/>
              <a:t>structure</a:t>
            </a:r>
            <a:r>
              <a:rPr lang="fi-FI" sz="1600" dirty="0"/>
              <a:t>?</a:t>
            </a:r>
          </a:p>
          <a:p>
            <a:pPr marL="742950" lvl="1" indent="-285750">
              <a:spcBef>
                <a:spcPts val="600"/>
              </a:spcBef>
              <a:buFont typeface="Wingdings" panose="05000000000000000000" pitchFamily="2" charset="2"/>
              <a:buChar char="ü"/>
            </a:pPr>
            <a:r>
              <a:rPr lang="fi-FI" sz="1600" dirty="0"/>
              <a:t>WEST vs. AUG vs. W7-X-like </a:t>
            </a:r>
            <a:r>
              <a:rPr lang="fi-FI" sz="1600" dirty="0" err="1"/>
              <a:t>layers</a:t>
            </a:r>
            <a:endParaRPr lang="fi-FI" sz="1600" dirty="0"/>
          </a:p>
          <a:p>
            <a:pPr marL="285750" indent="-285750">
              <a:spcBef>
                <a:spcPts val="600"/>
              </a:spcBef>
              <a:buFont typeface="Arial" panose="020B0604020202020204" pitchFamily="34" charset="0"/>
              <a:buChar char="•"/>
            </a:pPr>
            <a:r>
              <a:rPr lang="fi-FI" dirty="0" err="1"/>
              <a:t>Samples</a:t>
            </a:r>
            <a:r>
              <a:rPr lang="fi-FI" dirty="0"/>
              <a:t> to </a:t>
            </a:r>
            <a:r>
              <a:rPr lang="fi-FI" dirty="0" err="1"/>
              <a:t>be</a:t>
            </a:r>
            <a:r>
              <a:rPr lang="fi-FI" dirty="0"/>
              <a:t> </a:t>
            </a:r>
            <a:r>
              <a:rPr lang="fi-FI" dirty="0" err="1"/>
              <a:t>exposed</a:t>
            </a:r>
            <a:r>
              <a:rPr lang="fi-FI" dirty="0"/>
              <a:t> to </a:t>
            </a:r>
            <a:r>
              <a:rPr lang="fi-FI" dirty="0" err="1"/>
              <a:t>boronizations</a:t>
            </a:r>
            <a:r>
              <a:rPr lang="fi-FI" dirty="0"/>
              <a:t> </a:t>
            </a:r>
            <a:r>
              <a:rPr lang="fi-FI" dirty="0" err="1"/>
              <a:t>or</a:t>
            </a:r>
            <a:r>
              <a:rPr lang="fi-FI" dirty="0"/>
              <a:t> plasma </a:t>
            </a:r>
            <a:r>
              <a:rPr lang="fi-FI" dirty="0" err="1"/>
              <a:t>experiments</a:t>
            </a:r>
            <a:r>
              <a:rPr lang="fi-FI" dirty="0"/>
              <a:t> </a:t>
            </a:r>
            <a:r>
              <a:rPr lang="fi-FI" dirty="0" err="1"/>
              <a:t>following</a:t>
            </a:r>
            <a:r>
              <a:rPr lang="fi-FI" dirty="0"/>
              <a:t> </a:t>
            </a:r>
            <a:r>
              <a:rPr lang="fi-FI" dirty="0" err="1"/>
              <a:t>boronizations</a:t>
            </a:r>
            <a:endParaRPr lang="fi-FI" dirty="0"/>
          </a:p>
          <a:p>
            <a:pPr marL="742950" lvl="1" indent="-285750">
              <a:spcBef>
                <a:spcPts val="600"/>
              </a:spcBef>
              <a:buFont typeface="Wingdings" panose="05000000000000000000" pitchFamily="2" charset="2"/>
              <a:buChar char="ü"/>
            </a:pPr>
            <a:r>
              <a:rPr lang="fi-FI" sz="1600" dirty="0"/>
              <a:t>Surface </a:t>
            </a:r>
            <a:r>
              <a:rPr lang="fi-FI" sz="1600" dirty="0" err="1"/>
              <a:t>quality</a:t>
            </a:r>
            <a:r>
              <a:rPr lang="fi-FI" sz="1600" dirty="0"/>
              <a:t>?</a:t>
            </a:r>
          </a:p>
          <a:p>
            <a:pPr marL="742950" lvl="1" indent="-285750">
              <a:spcBef>
                <a:spcPts val="600"/>
              </a:spcBef>
              <a:buFont typeface="Wingdings" panose="05000000000000000000" pitchFamily="2" charset="2"/>
              <a:buChar char="ü"/>
            </a:pPr>
            <a:r>
              <a:rPr lang="fi-FI" sz="1600" dirty="0" err="1"/>
              <a:t>Clean</a:t>
            </a:r>
            <a:r>
              <a:rPr lang="fi-FI" sz="1600" dirty="0"/>
              <a:t> </a:t>
            </a:r>
            <a:r>
              <a:rPr lang="fi-FI" sz="1600" dirty="0" err="1"/>
              <a:t>surface</a:t>
            </a:r>
            <a:r>
              <a:rPr lang="fi-FI" sz="1600" dirty="0"/>
              <a:t> vs. </a:t>
            </a:r>
            <a:r>
              <a:rPr lang="fi-FI" sz="1600" dirty="0" err="1"/>
              <a:t>samples</a:t>
            </a:r>
            <a:r>
              <a:rPr lang="fi-FI" sz="1600" dirty="0"/>
              <a:t> </a:t>
            </a:r>
            <a:r>
              <a:rPr lang="fi-FI" sz="1600" dirty="0" err="1"/>
              <a:t>covered</a:t>
            </a:r>
            <a:r>
              <a:rPr lang="fi-FI" sz="1600" dirty="0"/>
              <a:t> </a:t>
            </a:r>
            <a:r>
              <a:rPr lang="fi-FI" sz="1600" dirty="0" err="1"/>
              <a:t>with</a:t>
            </a:r>
            <a:r>
              <a:rPr lang="fi-FI" sz="1600" dirty="0"/>
              <a:t> </a:t>
            </a:r>
            <a:r>
              <a:rPr lang="fi-FI" sz="1600" dirty="0" err="1"/>
              <a:t>remnants</a:t>
            </a:r>
            <a:r>
              <a:rPr lang="fi-FI" sz="1600" dirty="0"/>
              <a:t> of </a:t>
            </a:r>
            <a:r>
              <a:rPr lang="fi-FI" sz="1600" dirty="0" err="1"/>
              <a:t>co-deposits</a:t>
            </a:r>
            <a:endParaRPr lang="fi-FI" sz="1600" dirty="0"/>
          </a:p>
          <a:p>
            <a:pPr marL="285750" indent="-285750">
              <a:spcBef>
                <a:spcPts val="600"/>
              </a:spcBef>
              <a:buFont typeface="Arial" panose="020B0604020202020204" pitchFamily="34" charset="0"/>
              <a:buChar char="•"/>
            </a:pPr>
            <a:r>
              <a:rPr lang="fi-FI" dirty="0" err="1"/>
              <a:t>Other</a:t>
            </a:r>
            <a:r>
              <a:rPr lang="fi-FI" dirty="0"/>
              <a:t> </a:t>
            </a:r>
            <a:r>
              <a:rPr lang="fi-FI" dirty="0" err="1"/>
              <a:t>needs</a:t>
            </a:r>
            <a:r>
              <a:rPr lang="fi-FI" dirty="0"/>
              <a:t>? </a:t>
            </a:r>
          </a:p>
          <a:p>
            <a:pPr marL="742950" lvl="1" indent="-285750">
              <a:spcBef>
                <a:spcPts val="600"/>
              </a:spcBef>
              <a:buFont typeface="Wingdings" panose="05000000000000000000" pitchFamily="2" charset="2"/>
              <a:buChar char="ü"/>
            </a:pPr>
            <a:r>
              <a:rPr lang="fi-FI" sz="1600" dirty="0"/>
              <a:t>B-</a:t>
            </a:r>
            <a:r>
              <a:rPr lang="fi-FI" sz="1600" dirty="0" err="1"/>
              <a:t>containing</a:t>
            </a:r>
            <a:r>
              <a:rPr lang="fi-FI" sz="1600" dirty="0"/>
              <a:t> </a:t>
            </a:r>
            <a:r>
              <a:rPr lang="fi-FI" sz="1600" dirty="0" err="1"/>
              <a:t>layers</a:t>
            </a:r>
            <a:r>
              <a:rPr lang="fi-FI" sz="1600" dirty="0"/>
              <a:t> for </a:t>
            </a:r>
            <a:r>
              <a:rPr lang="fi-FI" sz="1600" dirty="0" err="1"/>
              <a:t>permeation</a:t>
            </a:r>
            <a:r>
              <a:rPr lang="fi-FI" sz="1600" dirty="0"/>
              <a:t> </a:t>
            </a:r>
            <a:r>
              <a:rPr lang="fi-FI" sz="1600" dirty="0" err="1"/>
              <a:t>studies</a:t>
            </a:r>
            <a:endParaRPr lang="fi-FI" sz="1600" dirty="0"/>
          </a:p>
          <a:p>
            <a:pPr marL="742950" lvl="1" indent="-285750">
              <a:spcBef>
                <a:spcPts val="600"/>
              </a:spcBef>
              <a:buFont typeface="Wingdings" panose="05000000000000000000" pitchFamily="2" charset="2"/>
              <a:buChar char="ü"/>
            </a:pPr>
            <a:r>
              <a:rPr lang="fi-FI" sz="1600" dirty="0" err="1"/>
              <a:t>What</a:t>
            </a:r>
            <a:r>
              <a:rPr lang="fi-FI" sz="1600" dirty="0"/>
              <a:t> </a:t>
            </a:r>
            <a:r>
              <a:rPr lang="fi-FI" sz="1600" dirty="0" err="1"/>
              <a:t>else</a:t>
            </a:r>
            <a:r>
              <a:rPr lang="fi-FI" sz="1600" dirty="0"/>
              <a:t>?</a:t>
            </a:r>
          </a:p>
        </p:txBody>
      </p:sp>
    </p:spTree>
    <p:extLst>
      <p:ext uri="{BB962C8B-B14F-4D97-AF65-F5344CB8AC3E}">
        <p14:creationId xmlns:p14="http://schemas.microsoft.com/office/powerpoint/2010/main" val="2475510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E2102-4549-7FD3-3C78-EDC17E1EFBA3}"/>
              </a:ext>
            </a:extLst>
          </p:cNvPr>
          <p:cNvSpPr>
            <a:spLocks noGrp="1"/>
          </p:cNvSpPr>
          <p:nvPr>
            <p:ph type="title"/>
          </p:nvPr>
        </p:nvSpPr>
        <p:spPr/>
        <p:txBody>
          <a:bodyPr/>
          <a:lstStyle/>
          <a:p>
            <a:r>
              <a:rPr lang="fi-FI" dirty="0"/>
              <a:t>How SP B </a:t>
            </a:r>
            <a:r>
              <a:rPr lang="fi-FI" dirty="0" err="1"/>
              <a:t>can</a:t>
            </a:r>
            <a:r>
              <a:rPr lang="fi-FI" dirty="0"/>
              <a:t> </a:t>
            </a:r>
            <a:r>
              <a:rPr lang="fi-FI" dirty="0" err="1"/>
              <a:t>satisfy</a:t>
            </a:r>
            <a:r>
              <a:rPr lang="fi-FI" dirty="0"/>
              <a:t> </a:t>
            </a:r>
            <a:r>
              <a:rPr lang="fi-FI" dirty="0" err="1"/>
              <a:t>the</a:t>
            </a:r>
            <a:r>
              <a:rPr lang="fi-FI" dirty="0"/>
              <a:t> </a:t>
            </a:r>
            <a:r>
              <a:rPr lang="fi-FI" dirty="0" err="1"/>
              <a:t>needs</a:t>
            </a:r>
            <a:endParaRPr lang="fi-FI" dirty="0"/>
          </a:p>
        </p:txBody>
      </p:sp>
      <p:sp>
        <p:nvSpPr>
          <p:cNvPr id="3" name="Footer Placeholder 2">
            <a:extLst>
              <a:ext uri="{FF2B5EF4-FFF2-40B4-BE49-F238E27FC236}">
                <a16:creationId xmlns:a16="http://schemas.microsoft.com/office/drawing/2014/main" id="{82AEACED-F8A9-E9ED-3DB8-37326AF78DA2}"/>
              </a:ext>
            </a:extLst>
          </p:cNvPr>
          <p:cNvSpPr>
            <a:spLocks noGrp="1"/>
          </p:cNvSpPr>
          <p:nvPr>
            <p:ph type="ftr" sz="quarter" idx="11"/>
          </p:nvPr>
        </p:nvSpPr>
        <p:spPr/>
        <p:txBody>
          <a:bodyPr/>
          <a:lstStyle/>
          <a:p>
            <a:pPr>
              <a:defRPr/>
            </a:pPr>
            <a:r>
              <a:rPr lang="en-US">
                <a:solidFill>
                  <a:prstClr val="white"/>
                </a:solidFill>
              </a:rPr>
              <a:t>A. Hakola| Boron meeting | 9 October 2024</a:t>
            </a:r>
            <a:endParaRPr lang="en-US" dirty="0"/>
          </a:p>
        </p:txBody>
      </p:sp>
      <p:sp>
        <p:nvSpPr>
          <p:cNvPr id="4" name="Slide Number Placeholder 3">
            <a:extLst>
              <a:ext uri="{FF2B5EF4-FFF2-40B4-BE49-F238E27FC236}">
                <a16:creationId xmlns:a16="http://schemas.microsoft.com/office/drawing/2014/main" id="{64894E08-BD7C-1E86-DA28-79B547D3E1E2}"/>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3</a:t>
            </a:fld>
            <a:endParaRPr lang="en-GB">
              <a:solidFill>
                <a:prstClr val="white"/>
              </a:solidFill>
            </a:endParaRPr>
          </a:p>
        </p:txBody>
      </p:sp>
      <p:sp>
        <p:nvSpPr>
          <p:cNvPr id="5" name="TextBox 4">
            <a:extLst>
              <a:ext uri="{FF2B5EF4-FFF2-40B4-BE49-F238E27FC236}">
                <a16:creationId xmlns:a16="http://schemas.microsoft.com/office/drawing/2014/main" id="{48E151B9-647A-1574-A7CC-DE2512D7F247}"/>
              </a:ext>
            </a:extLst>
          </p:cNvPr>
          <p:cNvSpPr txBox="1"/>
          <p:nvPr/>
        </p:nvSpPr>
        <p:spPr bwMode="auto">
          <a:xfrm>
            <a:off x="360040" y="983974"/>
            <a:ext cx="11576856" cy="4016484"/>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fi-FI" dirty="0" err="1"/>
              <a:t>Boronization</a:t>
            </a:r>
            <a:r>
              <a:rPr lang="fi-FI" dirty="0"/>
              <a:t> </a:t>
            </a:r>
            <a:r>
              <a:rPr lang="fi-FI" dirty="0" err="1"/>
              <a:t>layers</a:t>
            </a:r>
            <a:endParaRPr lang="fi-FI" dirty="0"/>
          </a:p>
          <a:p>
            <a:pPr marL="742950" lvl="1" indent="-285750">
              <a:spcBef>
                <a:spcPts val="600"/>
              </a:spcBef>
              <a:buFont typeface="Wingdings" panose="05000000000000000000" pitchFamily="2" charset="2"/>
              <a:buChar char="ü"/>
            </a:pPr>
            <a:r>
              <a:rPr lang="fi-FI" sz="1600" dirty="0" err="1"/>
              <a:t>Produce</a:t>
            </a:r>
            <a:r>
              <a:rPr lang="fi-FI" sz="1600" dirty="0"/>
              <a:t> </a:t>
            </a:r>
            <a:r>
              <a:rPr lang="fi-FI" sz="1600" dirty="0" err="1"/>
              <a:t>thin</a:t>
            </a:r>
            <a:r>
              <a:rPr lang="fi-FI" sz="1600" dirty="0"/>
              <a:t> B </a:t>
            </a:r>
            <a:r>
              <a:rPr lang="fi-FI" sz="1600" dirty="0" err="1"/>
              <a:t>layers</a:t>
            </a:r>
            <a:r>
              <a:rPr lang="fi-FI" sz="1600" dirty="0"/>
              <a:t> w/ and w/o </a:t>
            </a:r>
            <a:r>
              <a:rPr lang="fi-FI" sz="1600" dirty="0" err="1"/>
              <a:t>oxygen</a:t>
            </a:r>
            <a:r>
              <a:rPr lang="fi-FI" sz="1600" dirty="0"/>
              <a:t>, </a:t>
            </a:r>
            <a:r>
              <a:rPr lang="fi-FI" sz="1600" dirty="0" err="1"/>
              <a:t>vary</a:t>
            </a:r>
            <a:r>
              <a:rPr lang="fi-FI" sz="1600" dirty="0"/>
              <a:t> </a:t>
            </a:r>
            <a:r>
              <a:rPr lang="fi-FI" sz="1600" dirty="0" err="1"/>
              <a:t>the</a:t>
            </a:r>
            <a:r>
              <a:rPr lang="fi-FI" sz="1600" dirty="0"/>
              <a:t> </a:t>
            </a:r>
            <a:r>
              <a:rPr lang="fi-FI" sz="1600" dirty="0" err="1"/>
              <a:t>thickness</a:t>
            </a:r>
            <a:r>
              <a:rPr lang="fi-FI" sz="1600" dirty="0"/>
              <a:t> </a:t>
            </a:r>
          </a:p>
          <a:p>
            <a:pPr marL="742950" lvl="1" indent="-285750">
              <a:spcBef>
                <a:spcPts val="600"/>
              </a:spcBef>
              <a:buFont typeface="Wingdings" panose="05000000000000000000" pitchFamily="2" charset="2"/>
              <a:buChar char="ü"/>
            </a:pPr>
            <a:r>
              <a:rPr lang="fi-FI" sz="1600" b="1" dirty="0"/>
              <a:t>BUT</a:t>
            </a:r>
            <a:r>
              <a:rPr lang="fi-FI" sz="1600" dirty="0"/>
              <a:t>: Can </a:t>
            </a:r>
            <a:r>
              <a:rPr lang="fi-FI" sz="1600" dirty="0" err="1"/>
              <a:t>we</a:t>
            </a:r>
            <a:r>
              <a:rPr lang="fi-FI" sz="1600" dirty="0"/>
              <a:t> </a:t>
            </a:r>
            <a:r>
              <a:rPr lang="fi-FI" sz="1600" dirty="0" err="1"/>
              <a:t>ship</a:t>
            </a:r>
            <a:r>
              <a:rPr lang="fi-FI" sz="1600" dirty="0"/>
              <a:t> </a:t>
            </a:r>
            <a:r>
              <a:rPr lang="fi-FI" sz="1600" dirty="0" err="1"/>
              <a:t>the</a:t>
            </a:r>
            <a:r>
              <a:rPr lang="fi-FI" sz="1600" dirty="0"/>
              <a:t> </a:t>
            </a:r>
            <a:r>
              <a:rPr lang="fi-FI" sz="1600" dirty="0" err="1"/>
              <a:t>samples</a:t>
            </a:r>
            <a:r>
              <a:rPr lang="fi-FI" sz="1600" dirty="0"/>
              <a:t> </a:t>
            </a:r>
            <a:r>
              <a:rPr lang="fi-FI" sz="1600" dirty="0" err="1"/>
              <a:t>around</a:t>
            </a:r>
            <a:r>
              <a:rPr lang="fi-FI" sz="1600" dirty="0"/>
              <a:t> w/o </a:t>
            </a:r>
            <a:r>
              <a:rPr lang="fi-FI" sz="1600" dirty="0" err="1"/>
              <a:t>them</a:t>
            </a:r>
            <a:r>
              <a:rPr lang="fi-FI" sz="1600" dirty="0"/>
              <a:t> </a:t>
            </a:r>
            <a:r>
              <a:rPr lang="fi-FI" sz="1600" dirty="0" err="1"/>
              <a:t>becoming</a:t>
            </a:r>
            <a:r>
              <a:rPr lang="fi-FI" sz="1600" dirty="0"/>
              <a:t> </a:t>
            </a:r>
            <a:r>
              <a:rPr lang="fi-FI" sz="1600" dirty="0" err="1"/>
              <a:t>something</a:t>
            </a:r>
            <a:r>
              <a:rPr lang="fi-FI" sz="1600" dirty="0"/>
              <a:t> </a:t>
            </a:r>
            <a:r>
              <a:rPr lang="fi-FI" sz="1600" dirty="0" err="1"/>
              <a:t>else</a:t>
            </a:r>
            <a:r>
              <a:rPr lang="fi-FI" sz="1600" dirty="0"/>
              <a:t> on </a:t>
            </a:r>
            <a:r>
              <a:rPr lang="fi-FI" sz="1600" dirty="0" err="1"/>
              <a:t>the</a:t>
            </a:r>
            <a:r>
              <a:rPr lang="fi-FI" sz="1600" dirty="0"/>
              <a:t> </a:t>
            </a:r>
            <a:r>
              <a:rPr lang="fi-FI" sz="1600" dirty="0" err="1"/>
              <a:t>way</a:t>
            </a:r>
            <a:r>
              <a:rPr lang="fi-FI" sz="1600" dirty="0"/>
              <a:t>? </a:t>
            </a:r>
            <a:r>
              <a:rPr lang="fi-FI" sz="1600" dirty="0" err="1"/>
              <a:t>Do</a:t>
            </a:r>
            <a:r>
              <a:rPr lang="fi-FI" sz="1600" dirty="0"/>
              <a:t> </a:t>
            </a:r>
            <a:r>
              <a:rPr lang="fi-FI" sz="1600" dirty="0" err="1"/>
              <a:t>we</a:t>
            </a:r>
            <a:r>
              <a:rPr lang="fi-FI" sz="1600" dirty="0"/>
              <a:t> </a:t>
            </a:r>
            <a:r>
              <a:rPr lang="fi-FI" sz="1600" dirty="0" err="1"/>
              <a:t>resort</a:t>
            </a:r>
            <a:r>
              <a:rPr lang="fi-FI" sz="1600" dirty="0"/>
              <a:t> to a </a:t>
            </a:r>
            <a:r>
              <a:rPr lang="fi-FI" sz="1600" dirty="0" err="1"/>
              <a:t>passive</a:t>
            </a:r>
            <a:r>
              <a:rPr lang="fi-FI" sz="1600" dirty="0"/>
              <a:t> </a:t>
            </a:r>
            <a:r>
              <a:rPr lang="fi-FI" sz="1600" dirty="0" err="1"/>
              <a:t>layer</a:t>
            </a:r>
            <a:r>
              <a:rPr lang="fi-FI" sz="1600" dirty="0"/>
              <a:t> on top?</a:t>
            </a:r>
          </a:p>
          <a:p>
            <a:pPr marL="285750" indent="-285750">
              <a:spcBef>
                <a:spcPts val="600"/>
              </a:spcBef>
              <a:buFont typeface="Arial" panose="020B0604020202020204" pitchFamily="34" charset="0"/>
              <a:buChar char="•"/>
            </a:pPr>
            <a:r>
              <a:rPr lang="fi-FI" dirty="0"/>
              <a:t>B-</a:t>
            </a:r>
            <a:r>
              <a:rPr lang="fi-FI" dirty="0" err="1"/>
              <a:t>containing</a:t>
            </a:r>
            <a:r>
              <a:rPr lang="fi-FI" dirty="0"/>
              <a:t> </a:t>
            </a:r>
            <a:r>
              <a:rPr lang="fi-FI" dirty="0" err="1"/>
              <a:t>co-deposits</a:t>
            </a:r>
            <a:endParaRPr lang="fi-FI" dirty="0"/>
          </a:p>
          <a:p>
            <a:pPr marL="742950" lvl="1" indent="-285750">
              <a:spcBef>
                <a:spcPts val="600"/>
              </a:spcBef>
              <a:buFont typeface="Wingdings" panose="05000000000000000000" pitchFamily="2" charset="2"/>
              <a:buChar char="ü"/>
            </a:pPr>
            <a:r>
              <a:rPr lang="fi-FI" sz="1600" dirty="0" err="1"/>
              <a:t>Produce</a:t>
            </a:r>
            <a:r>
              <a:rPr lang="fi-FI" sz="1600" dirty="0"/>
              <a:t> B-W-D-O-</a:t>
            </a:r>
            <a:r>
              <a:rPr lang="fi-FI" sz="1600" dirty="0" err="1"/>
              <a:t>based</a:t>
            </a:r>
            <a:r>
              <a:rPr lang="fi-FI" sz="1600" dirty="0"/>
              <a:t> </a:t>
            </a:r>
            <a:r>
              <a:rPr lang="fi-FI" sz="1600" dirty="0" err="1"/>
              <a:t>layers</a:t>
            </a:r>
            <a:r>
              <a:rPr lang="fi-FI" sz="1600" dirty="0"/>
              <a:t>, </a:t>
            </a:r>
            <a:r>
              <a:rPr lang="fi-FI" sz="1600" dirty="0" err="1"/>
              <a:t>include</a:t>
            </a:r>
            <a:r>
              <a:rPr lang="fi-FI" sz="1600" dirty="0"/>
              <a:t> </a:t>
            </a:r>
            <a:r>
              <a:rPr lang="fi-FI" sz="1600" dirty="0" err="1"/>
              <a:t>also</a:t>
            </a:r>
            <a:r>
              <a:rPr lang="fi-FI" sz="1600" dirty="0"/>
              <a:t> C and </a:t>
            </a:r>
            <a:r>
              <a:rPr lang="fi-FI" sz="1600" dirty="0" err="1"/>
              <a:t>other</a:t>
            </a:r>
            <a:r>
              <a:rPr lang="fi-FI" sz="1600" dirty="0"/>
              <a:t> </a:t>
            </a:r>
            <a:r>
              <a:rPr lang="fi-FI" sz="1600" dirty="0" err="1"/>
              <a:t>impurities</a:t>
            </a:r>
            <a:r>
              <a:rPr lang="fi-FI" sz="1600" dirty="0"/>
              <a:t> (N, Ne) in </a:t>
            </a:r>
            <a:r>
              <a:rPr lang="fi-FI" sz="1600" dirty="0" err="1"/>
              <a:t>the</a:t>
            </a:r>
            <a:r>
              <a:rPr lang="fi-FI" sz="1600" dirty="0"/>
              <a:t> </a:t>
            </a:r>
            <a:r>
              <a:rPr lang="fi-FI" sz="1600" dirty="0" err="1"/>
              <a:t>layers</a:t>
            </a:r>
            <a:r>
              <a:rPr lang="fi-FI" sz="1600" dirty="0"/>
              <a:t>, </a:t>
            </a:r>
            <a:r>
              <a:rPr lang="fi-FI" sz="1600" dirty="0" err="1"/>
              <a:t>vary</a:t>
            </a:r>
            <a:r>
              <a:rPr lang="fi-FI" sz="1600" dirty="0"/>
              <a:t> </a:t>
            </a:r>
            <a:r>
              <a:rPr lang="fi-FI" sz="1600" dirty="0" err="1"/>
              <a:t>the</a:t>
            </a:r>
            <a:r>
              <a:rPr lang="fi-FI" sz="1600" dirty="0"/>
              <a:t> </a:t>
            </a:r>
            <a:r>
              <a:rPr lang="fi-FI" sz="1600" dirty="0" err="1"/>
              <a:t>thickness</a:t>
            </a:r>
            <a:r>
              <a:rPr lang="fi-FI" sz="1600" dirty="0"/>
              <a:t> and </a:t>
            </a:r>
            <a:r>
              <a:rPr lang="fi-FI" sz="1600" dirty="0" err="1"/>
              <a:t>layer</a:t>
            </a:r>
            <a:r>
              <a:rPr lang="fi-FI" sz="1600" dirty="0"/>
              <a:t> </a:t>
            </a:r>
            <a:r>
              <a:rPr lang="fi-FI" sz="1600" dirty="0" err="1"/>
              <a:t>structure</a:t>
            </a:r>
            <a:endParaRPr lang="fi-FI" sz="1600" dirty="0"/>
          </a:p>
          <a:p>
            <a:pPr marL="742950" lvl="1" indent="-285750">
              <a:spcBef>
                <a:spcPts val="600"/>
              </a:spcBef>
              <a:buFont typeface="Wingdings" panose="05000000000000000000" pitchFamily="2" charset="2"/>
              <a:buChar char="ü"/>
            </a:pPr>
            <a:r>
              <a:rPr lang="fi-FI" sz="1600" dirty="0"/>
              <a:t>No </a:t>
            </a:r>
            <a:r>
              <a:rPr lang="fi-FI" sz="1600" dirty="0" err="1"/>
              <a:t>need</a:t>
            </a:r>
            <a:r>
              <a:rPr lang="fi-FI" sz="1600" dirty="0"/>
              <a:t> to </a:t>
            </a:r>
            <a:r>
              <a:rPr lang="fi-FI" sz="1600" dirty="0" err="1"/>
              <a:t>care</a:t>
            </a:r>
            <a:r>
              <a:rPr lang="fi-FI" sz="1600" dirty="0"/>
              <a:t> </a:t>
            </a:r>
            <a:r>
              <a:rPr lang="fi-FI" sz="1600" dirty="0" err="1"/>
              <a:t>about</a:t>
            </a:r>
            <a:r>
              <a:rPr lang="fi-FI" sz="1600" dirty="0"/>
              <a:t> </a:t>
            </a:r>
            <a:r>
              <a:rPr lang="fi-FI" sz="1600" dirty="0" err="1"/>
              <a:t>oxidization</a:t>
            </a:r>
            <a:r>
              <a:rPr lang="fi-FI" sz="1600" dirty="0"/>
              <a:t> </a:t>
            </a:r>
            <a:r>
              <a:rPr lang="fi-FI" sz="1600" dirty="0" err="1"/>
              <a:t>during</a:t>
            </a:r>
            <a:r>
              <a:rPr lang="fi-FI" sz="1600" dirty="0"/>
              <a:t> </a:t>
            </a:r>
            <a:r>
              <a:rPr lang="fi-FI" sz="1600" dirty="0" err="1"/>
              <a:t>the</a:t>
            </a:r>
            <a:r>
              <a:rPr lang="fi-FI" sz="1600" dirty="0"/>
              <a:t> </a:t>
            </a:r>
            <a:r>
              <a:rPr lang="fi-FI" sz="1600" dirty="0" err="1"/>
              <a:t>production</a:t>
            </a:r>
            <a:endParaRPr lang="fi-FI" sz="1600" dirty="0"/>
          </a:p>
          <a:p>
            <a:pPr marL="742950" lvl="1" indent="-285750">
              <a:spcBef>
                <a:spcPts val="600"/>
              </a:spcBef>
              <a:buFont typeface="Wingdings" panose="05000000000000000000" pitchFamily="2" charset="2"/>
              <a:buChar char="ü"/>
            </a:pPr>
            <a:r>
              <a:rPr lang="fi-FI" sz="1600" b="1" dirty="0"/>
              <a:t>BUT</a:t>
            </a:r>
            <a:r>
              <a:rPr lang="fi-FI" sz="1600" dirty="0"/>
              <a:t>: How to </a:t>
            </a:r>
            <a:r>
              <a:rPr lang="fi-FI" sz="1600" dirty="0" err="1"/>
              <a:t>restrict</a:t>
            </a:r>
            <a:r>
              <a:rPr lang="fi-FI" sz="1600" dirty="0"/>
              <a:t> </a:t>
            </a:r>
            <a:r>
              <a:rPr lang="fi-FI" sz="1600" dirty="0" err="1"/>
              <a:t>the</a:t>
            </a:r>
            <a:r>
              <a:rPr lang="fi-FI" sz="1600" dirty="0"/>
              <a:t> </a:t>
            </a:r>
            <a:r>
              <a:rPr lang="fi-FI" sz="1600" dirty="0" err="1"/>
              <a:t>scope</a:t>
            </a:r>
            <a:r>
              <a:rPr lang="fi-FI" sz="1600" dirty="0"/>
              <a:t> of </a:t>
            </a:r>
            <a:r>
              <a:rPr lang="fi-FI" sz="1600" dirty="0" err="1"/>
              <a:t>the</a:t>
            </a:r>
            <a:r>
              <a:rPr lang="fi-FI" sz="1600" dirty="0"/>
              <a:t> </a:t>
            </a:r>
            <a:r>
              <a:rPr lang="fi-FI" sz="1600" dirty="0" err="1"/>
              <a:t>exercise</a:t>
            </a:r>
            <a:r>
              <a:rPr lang="fi-FI" sz="1600" dirty="0"/>
              <a:t> to </a:t>
            </a:r>
            <a:r>
              <a:rPr lang="fi-FI" sz="1600" dirty="0" err="1"/>
              <a:t>something</a:t>
            </a:r>
            <a:r>
              <a:rPr lang="fi-FI" sz="1600" dirty="0"/>
              <a:t> </a:t>
            </a:r>
            <a:r>
              <a:rPr lang="fi-FI" sz="1600" dirty="0" err="1"/>
              <a:t>reasonable</a:t>
            </a:r>
            <a:r>
              <a:rPr lang="fi-FI" sz="1600" dirty="0"/>
              <a:t> – </a:t>
            </a:r>
            <a:r>
              <a:rPr lang="fi-FI" sz="1600" dirty="0" err="1"/>
              <a:t>which</a:t>
            </a:r>
            <a:r>
              <a:rPr lang="fi-FI" sz="1600" dirty="0"/>
              <a:t> </a:t>
            </a:r>
            <a:r>
              <a:rPr lang="fi-FI" sz="1600" dirty="0" err="1"/>
              <a:t>sample</a:t>
            </a:r>
            <a:r>
              <a:rPr lang="fi-FI" sz="1600" dirty="0"/>
              <a:t> </a:t>
            </a:r>
            <a:r>
              <a:rPr lang="fi-FI" sz="1600" dirty="0" err="1"/>
              <a:t>configurations</a:t>
            </a:r>
            <a:r>
              <a:rPr lang="fi-FI" sz="1600" dirty="0"/>
              <a:t> </a:t>
            </a:r>
            <a:r>
              <a:rPr lang="fi-FI" sz="1600" dirty="0" err="1"/>
              <a:t>should</a:t>
            </a:r>
            <a:r>
              <a:rPr lang="fi-FI" sz="1600" dirty="0"/>
              <a:t> </a:t>
            </a:r>
            <a:r>
              <a:rPr lang="fi-FI" sz="1600" dirty="0" err="1"/>
              <a:t>be</a:t>
            </a:r>
            <a:r>
              <a:rPr lang="fi-FI" sz="1600" dirty="0"/>
              <a:t> </a:t>
            </a:r>
            <a:r>
              <a:rPr lang="fi-FI" sz="1600" dirty="0" err="1"/>
              <a:t>selected</a:t>
            </a:r>
            <a:r>
              <a:rPr lang="fi-FI" sz="1600" dirty="0"/>
              <a:t>?</a:t>
            </a:r>
          </a:p>
          <a:p>
            <a:pPr marL="742950" lvl="1" indent="-285750">
              <a:spcBef>
                <a:spcPts val="600"/>
              </a:spcBef>
              <a:buFont typeface="Wingdings" panose="05000000000000000000" pitchFamily="2" charset="2"/>
              <a:buChar char="ü"/>
            </a:pPr>
            <a:r>
              <a:rPr lang="fi-FI" sz="1600" b="1" dirty="0"/>
              <a:t>BUT2</a:t>
            </a:r>
            <a:r>
              <a:rPr lang="fi-FI" sz="1600" dirty="0"/>
              <a:t>: Can </a:t>
            </a:r>
            <a:r>
              <a:rPr lang="fi-FI" sz="1600" dirty="0" err="1"/>
              <a:t>we</a:t>
            </a:r>
            <a:r>
              <a:rPr lang="fi-FI" sz="1600" dirty="0"/>
              <a:t> </a:t>
            </a:r>
            <a:r>
              <a:rPr lang="fi-FI" sz="1600" dirty="0" err="1"/>
              <a:t>artificially</a:t>
            </a:r>
            <a:r>
              <a:rPr lang="fi-FI" sz="1600" dirty="0"/>
              <a:t> </a:t>
            </a:r>
            <a:r>
              <a:rPr lang="fi-FI" sz="1600" dirty="0" err="1"/>
              <a:t>produce</a:t>
            </a:r>
            <a:r>
              <a:rPr lang="fi-FI" sz="1600" dirty="0"/>
              <a:t> WEST-</a:t>
            </a:r>
            <a:r>
              <a:rPr lang="fi-FI" sz="1600" dirty="0" err="1"/>
              <a:t>like</a:t>
            </a:r>
            <a:r>
              <a:rPr lang="fi-FI" sz="1600" dirty="0"/>
              <a:t> </a:t>
            </a:r>
            <a:r>
              <a:rPr lang="fi-FI" sz="1600" dirty="0" err="1"/>
              <a:t>extremely</a:t>
            </a:r>
            <a:r>
              <a:rPr lang="fi-FI" sz="1600" dirty="0"/>
              <a:t> </a:t>
            </a:r>
            <a:r>
              <a:rPr lang="fi-FI" sz="1600" dirty="0" err="1"/>
              <a:t>thick</a:t>
            </a:r>
            <a:r>
              <a:rPr lang="fi-FI" sz="1600" dirty="0"/>
              <a:t>, </a:t>
            </a:r>
            <a:r>
              <a:rPr lang="fi-FI" sz="1600" dirty="0" err="1"/>
              <a:t>loosely</a:t>
            </a:r>
            <a:r>
              <a:rPr lang="fi-FI" sz="1600" dirty="0"/>
              <a:t> </a:t>
            </a:r>
            <a:r>
              <a:rPr lang="fi-FI" sz="1600" dirty="0" err="1"/>
              <a:t>attached</a:t>
            </a:r>
            <a:r>
              <a:rPr lang="fi-FI" sz="1600" dirty="0"/>
              <a:t> </a:t>
            </a:r>
            <a:r>
              <a:rPr lang="fi-FI" sz="1600" dirty="0" err="1"/>
              <a:t>co-deposits</a:t>
            </a:r>
            <a:r>
              <a:rPr lang="fi-FI" sz="1600" dirty="0"/>
              <a:t>?</a:t>
            </a:r>
          </a:p>
          <a:p>
            <a:pPr marL="285750" indent="-285750">
              <a:spcBef>
                <a:spcPts val="600"/>
              </a:spcBef>
              <a:buFont typeface="Arial" panose="020B0604020202020204" pitchFamily="34" charset="0"/>
              <a:buChar char="•"/>
            </a:pPr>
            <a:r>
              <a:rPr lang="fi-FI" dirty="0" err="1"/>
              <a:t>Samples</a:t>
            </a:r>
            <a:r>
              <a:rPr lang="fi-FI" dirty="0"/>
              <a:t> for </a:t>
            </a:r>
            <a:r>
              <a:rPr lang="fi-FI" dirty="0" err="1"/>
              <a:t>boronization</a:t>
            </a:r>
            <a:r>
              <a:rPr lang="fi-FI" dirty="0"/>
              <a:t> </a:t>
            </a:r>
            <a:r>
              <a:rPr lang="fi-FI" dirty="0" err="1"/>
              <a:t>experiments</a:t>
            </a:r>
            <a:endParaRPr lang="fi-FI" dirty="0"/>
          </a:p>
          <a:p>
            <a:pPr marL="742950" lvl="1" indent="-285750">
              <a:spcBef>
                <a:spcPts val="600"/>
              </a:spcBef>
              <a:buFont typeface="Wingdings" panose="05000000000000000000" pitchFamily="2" charset="2"/>
              <a:buChar char="ü"/>
            </a:pPr>
            <a:r>
              <a:rPr lang="fi-FI" sz="1600" dirty="0" err="1"/>
              <a:t>Produce</a:t>
            </a:r>
            <a:r>
              <a:rPr lang="fi-FI" sz="1600" dirty="0"/>
              <a:t> W and B+W </a:t>
            </a:r>
            <a:r>
              <a:rPr lang="fi-FI" sz="1600" dirty="0" err="1"/>
              <a:t>layers</a:t>
            </a:r>
            <a:r>
              <a:rPr lang="fi-FI" sz="1600" dirty="0"/>
              <a:t> for </a:t>
            </a:r>
            <a:r>
              <a:rPr lang="fi-FI" sz="1600" dirty="0" err="1"/>
              <a:t>varying</a:t>
            </a:r>
            <a:r>
              <a:rPr lang="fi-FI" sz="1600" dirty="0"/>
              <a:t> </a:t>
            </a:r>
            <a:r>
              <a:rPr lang="fi-FI" sz="1600" dirty="0" err="1"/>
              <a:t>plasmas</a:t>
            </a:r>
            <a:r>
              <a:rPr lang="fi-FI" sz="1600" dirty="0"/>
              <a:t> </a:t>
            </a:r>
            <a:r>
              <a:rPr lang="fi-FI" sz="1600" dirty="0" err="1"/>
              <a:t>experiments</a:t>
            </a:r>
            <a:r>
              <a:rPr lang="fi-FI" sz="1600" dirty="0"/>
              <a:t> – as </a:t>
            </a:r>
            <a:r>
              <a:rPr lang="fi-FI" sz="1600" dirty="0" err="1"/>
              <a:t>would</a:t>
            </a:r>
            <a:r>
              <a:rPr lang="fi-FI" sz="1600" dirty="0"/>
              <a:t> </a:t>
            </a:r>
            <a:r>
              <a:rPr lang="fi-FI" sz="1600" dirty="0" err="1"/>
              <a:t>be</a:t>
            </a:r>
            <a:r>
              <a:rPr lang="fi-FI" sz="1600" dirty="0"/>
              <a:t> </a:t>
            </a:r>
            <a:r>
              <a:rPr lang="fi-FI" sz="1600" dirty="0" err="1"/>
              <a:t>the</a:t>
            </a:r>
            <a:r>
              <a:rPr lang="fi-FI" sz="1600" dirty="0"/>
              <a:t> case </a:t>
            </a:r>
            <a:r>
              <a:rPr lang="fi-FI" sz="1600" dirty="0" err="1"/>
              <a:t>during</a:t>
            </a:r>
            <a:r>
              <a:rPr lang="fi-FI" sz="1600" dirty="0"/>
              <a:t> </a:t>
            </a:r>
            <a:r>
              <a:rPr lang="fi-FI" sz="1600" dirty="0" err="1"/>
              <a:t>extended</a:t>
            </a:r>
            <a:r>
              <a:rPr lang="fi-FI" sz="1600" dirty="0"/>
              <a:t> plasma </a:t>
            </a:r>
            <a:r>
              <a:rPr lang="fi-FI" sz="1600" dirty="0" err="1"/>
              <a:t>operations</a:t>
            </a:r>
            <a:endParaRPr lang="fi-FI" sz="1600" dirty="0"/>
          </a:p>
          <a:p>
            <a:pPr marL="742950" lvl="1" indent="-285750">
              <a:spcBef>
                <a:spcPts val="600"/>
              </a:spcBef>
              <a:buFont typeface="Wingdings" panose="05000000000000000000" pitchFamily="2" charset="2"/>
              <a:buChar char="ü"/>
            </a:pPr>
            <a:r>
              <a:rPr lang="fi-FI" sz="1600" dirty="0" err="1"/>
              <a:t>Produce</a:t>
            </a:r>
            <a:r>
              <a:rPr lang="fi-FI" sz="1600" dirty="0"/>
              <a:t> B-</a:t>
            </a:r>
            <a:r>
              <a:rPr lang="fi-FI" sz="1600" dirty="0" err="1"/>
              <a:t>based</a:t>
            </a:r>
            <a:r>
              <a:rPr lang="fi-FI" sz="1600" dirty="0"/>
              <a:t> </a:t>
            </a:r>
            <a:r>
              <a:rPr lang="fi-FI" sz="1600" dirty="0" err="1"/>
              <a:t>layers</a:t>
            </a:r>
            <a:r>
              <a:rPr lang="fi-FI" sz="1600" dirty="0"/>
              <a:t> (</a:t>
            </a:r>
            <a:r>
              <a:rPr lang="fi-FI" sz="1600" dirty="0" err="1"/>
              <a:t>see</a:t>
            </a:r>
            <a:r>
              <a:rPr lang="fi-FI" sz="1600" dirty="0"/>
              <a:t> </a:t>
            </a:r>
            <a:r>
              <a:rPr lang="fi-FI" sz="1600" dirty="0" err="1"/>
              <a:t>point</a:t>
            </a:r>
            <a:r>
              <a:rPr lang="fi-FI" sz="1600" dirty="0"/>
              <a:t> #1) for </a:t>
            </a:r>
            <a:r>
              <a:rPr lang="fi-FI" sz="1600" dirty="0" err="1"/>
              <a:t>direct</a:t>
            </a:r>
            <a:r>
              <a:rPr lang="fi-FI" sz="1600" dirty="0"/>
              <a:t> </a:t>
            </a:r>
            <a:r>
              <a:rPr lang="fi-FI" sz="1600" dirty="0" err="1"/>
              <a:t>exposure</a:t>
            </a:r>
            <a:r>
              <a:rPr lang="fi-FI" sz="1600" dirty="0"/>
              <a:t> into </a:t>
            </a:r>
            <a:r>
              <a:rPr lang="fi-FI" sz="1600" dirty="0" err="1"/>
              <a:t>plasmas</a:t>
            </a:r>
            <a:r>
              <a:rPr lang="fi-FI" sz="1600" dirty="0"/>
              <a:t> – </a:t>
            </a:r>
            <a:r>
              <a:rPr lang="fi-FI" sz="1600" dirty="0" err="1"/>
              <a:t>can</a:t>
            </a:r>
            <a:r>
              <a:rPr lang="fi-FI" sz="1600" dirty="0"/>
              <a:t> </a:t>
            </a:r>
            <a:r>
              <a:rPr lang="fi-FI" sz="1600" dirty="0" err="1"/>
              <a:t>we</a:t>
            </a:r>
            <a:r>
              <a:rPr lang="fi-FI" sz="1600" dirty="0"/>
              <a:t> </a:t>
            </a:r>
            <a:r>
              <a:rPr lang="fi-FI" sz="1600" dirty="0" err="1"/>
              <a:t>ever</a:t>
            </a:r>
            <a:r>
              <a:rPr lang="fi-FI" sz="1600" dirty="0"/>
              <a:t> </a:t>
            </a:r>
            <a:r>
              <a:rPr lang="fi-FI" sz="1600" dirty="0" err="1"/>
              <a:t>simulate</a:t>
            </a:r>
            <a:r>
              <a:rPr lang="fi-FI" sz="1600" dirty="0"/>
              <a:t> </a:t>
            </a:r>
            <a:r>
              <a:rPr lang="fi-FI" sz="1600" dirty="0" err="1"/>
              <a:t>the</a:t>
            </a:r>
            <a:r>
              <a:rPr lang="fi-FI" sz="1600" dirty="0"/>
              <a:t> </a:t>
            </a:r>
            <a:r>
              <a:rPr lang="fi-FI" sz="1600" dirty="0" err="1"/>
              <a:t>true</a:t>
            </a:r>
            <a:r>
              <a:rPr lang="fi-FI" sz="1600" dirty="0"/>
              <a:t> </a:t>
            </a:r>
            <a:r>
              <a:rPr lang="fi-FI" sz="1600" dirty="0" err="1"/>
              <a:t>situation</a:t>
            </a:r>
            <a:r>
              <a:rPr lang="fi-FI" sz="1600" dirty="0"/>
              <a:t> </a:t>
            </a:r>
            <a:r>
              <a:rPr lang="fi-FI" sz="1600" dirty="0" err="1"/>
              <a:t>except</a:t>
            </a:r>
            <a:r>
              <a:rPr lang="fi-FI" sz="1600" dirty="0"/>
              <a:t> </a:t>
            </a:r>
            <a:r>
              <a:rPr lang="fi-FI" sz="1600" i="1" dirty="0"/>
              <a:t>in </a:t>
            </a:r>
            <a:r>
              <a:rPr lang="fi-FI" sz="1600" i="1" dirty="0" err="1"/>
              <a:t>situ</a:t>
            </a:r>
            <a:r>
              <a:rPr lang="fi-FI" sz="1600" dirty="0"/>
              <a:t>?</a:t>
            </a:r>
          </a:p>
          <a:p>
            <a:pPr marL="742950" lvl="1" indent="-285750">
              <a:spcBef>
                <a:spcPts val="600"/>
              </a:spcBef>
              <a:buFont typeface="Wingdings" panose="05000000000000000000" pitchFamily="2" charset="2"/>
              <a:buChar char="ü"/>
            </a:pPr>
            <a:r>
              <a:rPr lang="fi-FI" sz="1600" dirty="0" err="1"/>
              <a:t>Clean</a:t>
            </a:r>
            <a:r>
              <a:rPr lang="fi-FI" sz="1600" dirty="0"/>
              <a:t> </a:t>
            </a:r>
            <a:r>
              <a:rPr lang="fi-FI" sz="1600" dirty="0" err="1"/>
              <a:t>surface</a:t>
            </a:r>
            <a:r>
              <a:rPr lang="fi-FI" sz="1600" dirty="0"/>
              <a:t> vs. </a:t>
            </a:r>
            <a:r>
              <a:rPr lang="fi-FI" sz="1600" dirty="0" err="1"/>
              <a:t>samples</a:t>
            </a:r>
            <a:r>
              <a:rPr lang="fi-FI" sz="1600" dirty="0"/>
              <a:t> </a:t>
            </a:r>
            <a:r>
              <a:rPr lang="fi-FI" sz="1600" dirty="0" err="1"/>
              <a:t>covered</a:t>
            </a:r>
            <a:r>
              <a:rPr lang="fi-FI" sz="1600" dirty="0"/>
              <a:t> </a:t>
            </a:r>
            <a:r>
              <a:rPr lang="fi-FI" sz="1600" dirty="0" err="1"/>
              <a:t>with</a:t>
            </a:r>
            <a:r>
              <a:rPr lang="fi-FI" sz="1600" dirty="0"/>
              <a:t> </a:t>
            </a:r>
            <a:r>
              <a:rPr lang="fi-FI" sz="1600" dirty="0" err="1"/>
              <a:t>remnants</a:t>
            </a:r>
            <a:r>
              <a:rPr lang="fi-FI" sz="1600" dirty="0"/>
              <a:t> of </a:t>
            </a:r>
            <a:r>
              <a:rPr lang="fi-FI" sz="1600" dirty="0" err="1"/>
              <a:t>co-deposits</a:t>
            </a:r>
            <a:r>
              <a:rPr lang="fi-FI" dirty="0"/>
              <a:t> </a:t>
            </a:r>
          </a:p>
        </p:txBody>
      </p:sp>
    </p:spTree>
    <p:extLst>
      <p:ext uri="{BB962C8B-B14F-4D97-AF65-F5344CB8AC3E}">
        <p14:creationId xmlns:p14="http://schemas.microsoft.com/office/powerpoint/2010/main" val="4027108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E2102-4549-7FD3-3C78-EDC17E1EFBA3}"/>
              </a:ext>
            </a:extLst>
          </p:cNvPr>
          <p:cNvSpPr>
            <a:spLocks noGrp="1"/>
          </p:cNvSpPr>
          <p:nvPr>
            <p:ph type="title"/>
          </p:nvPr>
        </p:nvSpPr>
        <p:spPr/>
        <p:txBody>
          <a:bodyPr/>
          <a:lstStyle/>
          <a:p>
            <a:r>
              <a:rPr lang="fi-FI" dirty="0" err="1"/>
              <a:t>Proposed</a:t>
            </a:r>
            <a:r>
              <a:rPr lang="fi-FI" dirty="0"/>
              <a:t> </a:t>
            </a:r>
            <a:r>
              <a:rPr lang="fi-FI" dirty="0" err="1"/>
              <a:t>work</a:t>
            </a:r>
            <a:r>
              <a:rPr lang="fi-FI" dirty="0"/>
              <a:t> </a:t>
            </a:r>
            <a:r>
              <a:rPr lang="fi-FI" dirty="0" err="1"/>
              <a:t>plan</a:t>
            </a:r>
            <a:r>
              <a:rPr lang="fi-FI" dirty="0"/>
              <a:t> – to </a:t>
            </a:r>
            <a:r>
              <a:rPr lang="fi-FI" dirty="0" err="1"/>
              <a:t>be</a:t>
            </a:r>
            <a:r>
              <a:rPr lang="fi-FI" dirty="0"/>
              <a:t> </a:t>
            </a:r>
            <a:r>
              <a:rPr lang="fi-FI" dirty="0" err="1"/>
              <a:t>discussed</a:t>
            </a:r>
            <a:endParaRPr lang="fi-FI" dirty="0"/>
          </a:p>
        </p:txBody>
      </p:sp>
      <p:sp>
        <p:nvSpPr>
          <p:cNvPr id="3" name="Footer Placeholder 2">
            <a:extLst>
              <a:ext uri="{FF2B5EF4-FFF2-40B4-BE49-F238E27FC236}">
                <a16:creationId xmlns:a16="http://schemas.microsoft.com/office/drawing/2014/main" id="{82AEACED-F8A9-E9ED-3DB8-37326AF78DA2}"/>
              </a:ext>
            </a:extLst>
          </p:cNvPr>
          <p:cNvSpPr>
            <a:spLocks noGrp="1"/>
          </p:cNvSpPr>
          <p:nvPr>
            <p:ph type="ftr" sz="quarter" idx="11"/>
          </p:nvPr>
        </p:nvSpPr>
        <p:spPr/>
        <p:txBody>
          <a:bodyPr/>
          <a:lstStyle/>
          <a:p>
            <a:pPr>
              <a:defRPr/>
            </a:pPr>
            <a:r>
              <a:rPr lang="en-US">
                <a:solidFill>
                  <a:prstClr val="white"/>
                </a:solidFill>
              </a:rPr>
              <a:t>A. Hakola| Boron meeting | 9 October 2024</a:t>
            </a:r>
            <a:endParaRPr lang="en-US" dirty="0"/>
          </a:p>
        </p:txBody>
      </p:sp>
      <p:sp>
        <p:nvSpPr>
          <p:cNvPr id="4" name="Slide Number Placeholder 3">
            <a:extLst>
              <a:ext uri="{FF2B5EF4-FFF2-40B4-BE49-F238E27FC236}">
                <a16:creationId xmlns:a16="http://schemas.microsoft.com/office/drawing/2014/main" id="{64894E08-BD7C-1E86-DA28-79B547D3E1E2}"/>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4</a:t>
            </a:fld>
            <a:endParaRPr lang="en-GB">
              <a:solidFill>
                <a:prstClr val="white"/>
              </a:solidFill>
            </a:endParaRPr>
          </a:p>
        </p:txBody>
      </p:sp>
      <p:sp>
        <p:nvSpPr>
          <p:cNvPr id="5" name="TextBox 4">
            <a:extLst>
              <a:ext uri="{FF2B5EF4-FFF2-40B4-BE49-F238E27FC236}">
                <a16:creationId xmlns:a16="http://schemas.microsoft.com/office/drawing/2014/main" id="{48E151B9-647A-1574-A7CC-DE2512D7F247}"/>
              </a:ext>
            </a:extLst>
          </p:cNvPr>
          <p:cNvSpPr txBox="1"/>
          <p:nvPr/>
        </p:nvSpPr>
        <p:spPr bwMode="auto">
          <a:xfrm>
            <a:off x="360040" y="983974"/>
            <a:ext cx="11576856" cy="3662541"/>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fi-FI" dirty="0" err="1"/>
              <a:t>Boronization</a:t>
            </a:r>
            <a:r>
              <a:rPr lang="fi-FI" dirty="0"/>
              <a:t> </a:t>
            </a:r>
            <a:r>
              <a:rPr lang="fi-FI" dirty="0" err="1"/>
              <a:t>layers</a:t>
            </a:r>
            <a:endParaRPr lang="fi-FI" dirty="0"/>
          </a:p>
          <a:p>
            <a:pPr marL="742950" lvl="1" indent="-285750">
              <a:spcBef>
                <a:spcPts val="600"/>
              </a:spcBef>
              <a:buFont typeface="Wingdings" panose="05000000000000000000" pitchFamily="2" charset="2"/>
              <a:buChar char="ü"/>
            </a:pPr>
            <a:r>
              <a:rPr lang="fi-FI" sz="1600" dirty="0" err="1"/>
              <a:t>First</a:t>
            </a:r>
            <a:r>
              <a:rPr lang="fi-FI" sz="1600" dirty="0"/>
              <a:t> </a:t>
            </a:r>
            <a:r>
              <a:rPr lang="fi-FI" sz="1600" dirty="0" err="1"/>
              <a:t>trials</a:t>
            </a:r>
            <a:r>
              <a:rPr lang="fi-FI" sz="1600" dirty="0"/>
              <a:t> in </a:t>
            </a:r>
            <a:r>
              <a:rPr lang="fi-FI" sz="1600" dirty="0" err="1"/>
              <a:t>different</a:t>
            </a:r>
            <a:r>
              <a:rPr lang="fi-FI" sz="1600" dirty="0"/>
              <a:t> </a:t>
            </a:r>
            <a:r>
              <a:rPr lang="fi-FI" sz="1600" dirty="0" err="1"/>
              <a:t>labs</a:t>
            </a:r>
            <a:r>
              <a:rPr lang="fi-FI" sz="1600" dirty="0"/>
              <a:t> – </a:t>
            </a:r>
            <a:r>
              <a:rPr lang="fi-FI" sz="1600" dirty="0" err="1"/>
              <a:t>production</a:t>
            </a:r>
            <a:r>
              <a:rPr lang="fi-FI" sz="1600" dirty="0"/>
              <a:t>, </a:t>
            </a:r>
            <a:r>
              <a:rPr lang="fi-FI" sz="1600" dirty="0" err="1"/>
              <a:t>analyses</a:t>
            </a:r>
            <a:r>
              <a:rPr lang="fi-FI" sz="1600" dirty="0"/>
              <a:t> in house, </a:t>
            </a:r>
            <a:r>
              <a:rPr lang="fi-FI" sz="1600" dirty="0" err="1"/>
              <a:t>sending</a:t>
            </a:r>
            <a:r>
              <a:rPr lang="fi-FI" sz="1600" dirty="0"/>
              <a:t> </a:t>
            </a:r>
            <a:r>
              <a:rPr lang="fi-FI" sz="1600" dirty="0" err="1"/>
              <a:t>samples</a:t>
            </a:r>
            <a:r>
              <a:rPr lang="fi-FI" sz="1600" dirty="0"/>
              <a:t> </a:t>
            </a:r>
            <a:r>
              <a:rPr lang="fi-FI" sz="1600" dirty="0" err="1"/>
              <a:t>elsewhere</a:t>
            </a:r>
            <a:r>
              <a:rPr lang="fi-FI" sz="1600" dirty="0"/>
              <a:t> in </a:t>
            </a:r>
            <a:r>
              <a:rPr lang="fi-FI" sz="1600" dirty="0" err="1"/>
              <a:t>vacuum</a:t>
            </a:r>
            <a:r>
              <a:rPr lang="fi-FI" sz="1600" dirty="0"/>
              <a:t> </a:t>
            </a:r>
            <a:r>
              <a:rPr lang="fi-FI" sz="1600" dirty="0" err="1"/>
              <a:t>packed</a:t>
            </a:r>
            <a:r>
              <a:rPr lang="fi-FI" sz="1600" dirty="0"/>
              <a:t> </a:t>
            </a:r>
            <a:r>
              <a:rPr lang="fi-FI" sz="1600" dirty="0" err="1"/>
              <a:t>shipments</a:t>
            </a:r>
            <a:endParaRPr lang="fi-FI" sz="1600" dirty="0"/>
          </a:p>
          <a:p>
            <a:pPr marL="742950" lvl="1" indent="-285750">
              <a:spcBef>
                <a:spcPts val="600"/>
              </a:spcBef>
              <a:buFont typeface="Wingdings" panose="05000000000000000000" pitchFamily="2" charset="2"/>
              <a:buChar char="ü"/>
            </a:pPr>
            <a:r>
              <a:rPr lang="fi-FI" sz="1600" dirty="0" err="1"/>
              <a:t>What</a:t>
            </a:r>
            <a:r>
              <a:rPr lang="fi-FI" sz="1600" dirty="0"/>
              <a:t> </a:t>
            </a:r>
            <a:r>
              <a:rPr lang="fi-FI" sz="1600" dirty="0" err="1"/>
              <a:t>has</a:t>
            </a:r>
            <a:r>
              <a:rPr lang="fi-FI" sz="1600" dirty="0"/>
              <a:t> </a:t>
            </a:r>
            <a:r>
              <a:rPr lang="fi-FI" sz="1600" dirty="0" err="1"/>
              <a:t>already</a:t>
            </a:r>
            <a:r>
              <a:rPr lang="fi-FI" sz="1600" dirty="0"/>
              <a:t> </a:t>
            </a:r>
            <a:r>
              <a:rPr lang="fi-FI" sz="1600" dirty="0" err="1"/>
              <a:t>been</a:t>
            </a:r>
            <a:r>
              <a:rPr lang="fi-FI" sz="1600" dirty="0"/>
              <a:t> </a:t>
            </a:r>
            <a:r>
              <a:rPr lang="fi-FI" sz="1600" dirty="0" err="1"/>
              <a:t>done</a:t>
            </a:r>
            <a:r>
              <a:rPr lang="fi-FI" sz="1600" dirty="0"/>
              <a:t>?</a:t>
            </a:r>
          </a:p>
          <a:p>
            <a:pPr marL="285750" indent="-285750">
              <a:spcBef>
                <a:spcPts val="600"/>
              </a:spcBef>
              <a:buFont typeface="Arial" panose="020B0604020202020204" pitchFamily="34" charset="0"/>
              <a:buChar char="•"/>
            </a:pPr>
            <a:r>
              <a:rPr lang="fi-FI" dirty="0"/>
              <a:t>B-</a:t>
            </a:r>
            <a:r>
              <a:rPr lang="fi-FI" dirty="0" err="1"/>
              <a:t>containing</a:t>
            </a:r>
            <a:r>
              <a:rPr lang="fi-FI" dirty="0"/>
              <a:t> </a:t>
            </a:r>
            <a:r>
              <a:rPr lang="fi-FI" dirty="0" err="1"/>
              <a:t>co-deposits</a:t>
            </a:r>
            <a:endParaRPr lang="fi-FI" dirty="0"/>
          </a:p>
          <a:p>
            <a:pPr marL="742950" lvl="1" indent="-285750">
              <a:spcBef>
                <a:spcPts val="600"/>
              </a:spcBef>
              <a:buFont typeface="Wingdings" panose="05000000000000000000" pitchFamily="2" charset="2"/>
              <a:buChar char="ü"/>
            </a:pPr>
            <a:r>
              <a:rPr lang="fi-FI" sz="1600" dirty="0" err="1"/>
              <a:t>Start</a:t>
            </a:r>
            <a:r>
              <a:rPr lang="fi-FI" sz="1600" dirty="0"/>
              <a:t> </a:t>
            </a:r>
            <a:r>
              <a:rPr lang="fi-FI" sz="1600" dirty="0" err="1"/>
              <a:t>with</a:t>
            </a:r>
            <a:r>
              <a:rPr lang="fi-FI" sz="1600" dirty="0"/>
              <a:t> </a:t>
            </a:r>
            <a:r>
              <a:rPr lang="fi-FI" sz="1600" dirty="0" err="1"/>
              <a:t>simple</a:t>
            </a:r>
            <a:r>
              <a:rPr lang="fi-FI" sz="1600" dirty="0"/>
              <a:t> B+D+O and B+W+D+O </a:t>
            </a:r>
            <a:r>
              <a:rPr lang="fi-FI" sz="1600" dirty="0" err="1"/>
              <a:t>layers</a:t>
            </a:r>
            <a:r>
              <a:rPr lang="fi-FI" sz="1600" dirty="0"/>
              <a:t>, </a:t>
            </a:r>
            <a:r>
              <a:rPr lang="fi-FI" sz="1600" dirty="0" err="1"/>
              <a:t>only</a:t>
            </a:r>
            <a:r>
              <a:rPr lang="fi-FI" sz="1600" dirty="0"/>
              <a:t> </a:t>
            </a:r>
            <a:r>
              <a:rPr lang="fi-FI" sz="1600" dirty="0" err="1"/>
              <a:t>one</a:t>
            </a:r>
            <a:r>
              <a:rPr lang="fi-FI" sz="1600" dirty="0"/>
              <a:t> composition</a:t>
            </a:r>
          </a:p>
          <a:p>
            <a:pPr marL="742950" lvl="1" indent="-285750">
              <a:spcBef>
                <a:spcPts val="600"/>
              </a:spcBef>
              <a:buFont typeface="Wingdings" panose="05000000000000000000" pitchFamily="2" charset="2"/>
              <a:buChar char="ü"/>
            </a:pPr>
            <a:r>
              <a:rPr lang="fi-FI" sz="1600" dirty="0" err="1"/>
              <a:t>Comparison</a:t>
            </a:r>
            <a:r>
              <a:rPr lang="fi-FI" sz="1600" dirty="0"/>
              <a:t> </a:t>
            </a:r>
            <a:r>
              <a:rPr lang="fi-FI" sz="1600" dirty="0" err="1"/>
              <a:t>against</a:t>
            </a:r>
            <a:r>
              <a:rPr lang="fi-FI" sz="1600" dirty="0"/>
              <a:t> </a:t>
            </a:r>
            <a:r>
              <a:rPr lang="fi-FI" sz="1600" dirty="0" err="1"/>
              <a:t>different</a:t>
            </a:r>
            <a:r>
              <a:rPr lang="fi-FI" sz="1600" dirty="0"/>
              <a:t> </a:t>
            </a:r>
            <a:r>
              <a:rPr lang="fi-FI" sz="1600" dirty="0" err="1"/>
              <a:t>production</a:t>
            </a:r>
            <a:r>
              <a:rPr lang="fi-FI" sz="1600" dirty="0"/>
              <a:t> </a:t>
            </a:r>
            <a:r>
              <a:rPr lang="fi-FI" sz="1600" dirty="0" err="1"/>
              <a:t>techniques</a:t>
            </a:r>
            <a:r>
              <a:rPr lang="fi-FI" sz="1600" dirty="0"/>
              <a:t>, </a:t>
            </a:r>
            <a:r>
              <a:rPr lang="fi-FI" sz="1600" dirty="0" err="1"/>
              <a:t>shipping</a:t>
            </a:r>
            <a:r>
              <a:rPr lang="fi-FI" sz="1600" dirty="0"/>
              <a:t> </a:t>
            </a:r>
            <a:r>
              <a:rPr lang="fi-FI" sz="1600" dirty="0" err="1"/>
              <a:t>samples</a:t>
            </a:r>
            <a:r>
              <a:rPr lang="fi-FI" sz="1600" dirty="0"/>
              <a:t> for </a:t>
            </a:r>
            <a:r>
              <a:rPr lang="fi-FI" sz="1600" dirty="0" err="1"/>
              <a:t>analyses</a:t>
            </a:r>
            <a:endParaRPr lang="fi-FI" sz="1600" dirty="0"/>
          </a:p>
          <a:p>
            <a:pPr marL="742950" lvl="1" indent="-285750">
              <a:spcBef>
                <a:spcPts val="600"/>
              </a:spcBef>
              <a:buFont typeface="Wingdings" panose="05000000000000000000" pitchFamily="2" charset="2"/>
              <a:buChar char="ü"/>
            </a:pPr>
            <a:r>
              <a:rPr lang="fi-FI" sz="1600" dirty="0" err="1"/>
              <a:t>What</a:t>
            </a:r>
            <a:r>
              <a:rPr lang="fi-FI" sz="1600" dirty="0"/>
              <a:t> </a:t>
            </a:r>
            <a:r>
              <a:rPr lang="fi-FI" sz="1600" dirty="0" err="1"/>
              <a:t>has</a:t>
            </a:r>
            <a:r>
              <a:rPr lang="fi-FI" sz="1600" dirty="0"/>
              <a:t> </a:t>
            </a:r>
            <a:r>
              <a:rPr lang="fi-FI" sz="1600" dirty="0" err="1"/>
              <a:t>already</a:t>
            </a:r>
            <a:r>
              <a:rPr lang="fi-FI" sz="1600" dirty="0"/>
              <a:t> </a:t>
            </a:r>
            <a:r>
              <a:rPr lang="fi-FI" sz="1600" dirty="0" err="1"/>
              <a:t>been</a:t>
            </a:r>
            <a:r>
              <a:rPr lang="fi-FI" sz="1600" dirty="0"/>
              <a:t> </a:t>
            </a:r>
            <a:r>
              <a:rPr lang="fi-FI" sz="1600" dirty="0" err="1"/>
              <a:t>done</a:t>
            </a:r>
            <a:r>
              <a:rPr lang="fi-FI" sz="1600" dirty="0"/>
              <a:t>?</a:t>
            </a:r>
          </a:p>
          <a:p>
            <a:pPr marL="285750" indent="-285750">
              <a:spcBef>
                <a:spcPts val="600"/>
              </a:spcBef>
              <a:buFont typeface="Arial" panose="020B0604020202020204" pitchFamily="34" charset="0"/>
              <a:buChar char="•"/>
            </a:pPr>
            <a:r>
              <a:rPr lang="fi-FI" dirty="0" err="1"/>
              <a:t>Samples</a:t>
            </a:r>
            <a:r>
              <a:rPr lang="fi-FI" dirty="0"/>
              <a:t> for </a:t>
            </a:r>
            <a:r>
              <a:rPr lang="fi-FI" dirty="0" err="1"/>
              <a:t>boronization</a:t>
            </a:r>
            <a:r>
              <a:rPr lang="fi-FI" dirty="0"/>
              <a:t> </a:t>
            </a:r>
            <a:r>
              <a:rPr lang="fi-FI" dirty="0" err="1"/>
              <a:t>experiments</a:t>
            </a:r>
            <a:endParaRPr lang="fi-FI" dirty="0"/>
          </a:p>
          <a:p>
            <a:pPr marL="742950" lvl="1" indent="-285750">
              <a:spcBef>
                <a:spcPts val="600"/>
              </a:spcBef>
              <a:buFont typeface="Wingdings" panose="05000000000000000000" pitchFamily="2" charset="2"/>
              <a:buChar char="ü"/>
            </a:pPr>
            <a:r>
              <a:rPr lang="fi-FI" sz="1600" dirty="0" err="1"/>
              <a:t>Produce</a:t>
            </a:r>
            <a:r>
              <a:rPr lang="fi-FI" sz="1600" dirty="0"/>
              <a:t> pure W, B and </a:t>
            </a:r>
            <a:r>
              <a:rPr lang="fi-FI" sz="1600" dirty="0" err="1"/>
              <a:t>mixed</a:t>
            </a:r>
            <a:r>
              <a:rPr lang="fi-FI" sz="1600" dirty="0"/>
              <a:t> B+W </a:t>
            </a:r>
            <a:r>
              <a:rPr lang="fi-FI" sz="1600" dirty="0" err="1"/>
              <a:t>layers</a:t>
            </a:r>
            <a:r>
              <a:rPr lang="fi-FI" sz="1600" dirty="0"/>
              <a:t> as in </a:t>
            </a:r>
            <a:r>
              <a:rPr lang="fi-FI" sz="1600" dirty="0" err="1"/>
              <a:t>points</a:t>
            </a:r>
            <a:r>
              <a:rPr lang="fi-FI" sz="1600" dirty="0"/>
              <a:t> #1 and #2, </a:t>
            </a:r>
            <a:r>
              <a:rPr lang="fi-FI" sz="1600" dirty="0" err="1"/>
              <a:t>now</a:t>
            </a:r>
            <a:r>
              <a:rPr lang="fi-FI" sz="1600" dirty="0"/>
              <a:t> </a:t>
            </a:r>
            <a:r>
              <a:rPr lang="fi-FI" sz="1600" dirty="0" err="1"/>
              <a:t>also</a:t>
            </a:r>
            <a:r>
              <a:rPr lang="fi-FI" sz="1600" dirty="0"/>
              <a:t> </a:t>
            </a:r>
            <a:r>
              <a:rPr lang="fi-FI" sz="1600" dirty="0" err="1"/>
              <a:t>fixing</a:t>
            </a:r>
            <a:r>
              <a:rPr lang="fi-FI" sz="1600" dirty="0"/>
              <a:t> </a:t>
            </a:r>
            <a:r>
              <a:rPr lang="fi-FI" sz="1600" dirty="0" err="1"/>
              <a:t>the</a:t>
            </a:r>
            <a:r>
              <a:rPr lang="fi-FI" sz="1600" dirty="0"/>
              <a:t> </a:t>
            </a:r>
            <a:r>
              <a:rPr lang="fi-FI" sz="1600" dirty="0" err="1"/>
              <a:t>structure</a:t>
            </a:r>
            <a:r>
              <a:rPr lang="fi-FI" sz="1600" dirty="0"/>
              <a:t> </a:t>
            </a:r>
            <a:r>
              <a:rPr lang="fi-FI" sz="1600" dirty="0" err="1"/>
              <a:t>but</a:t>
            </a:r>
            <a:r>
              <a:rPr lang="fi-FI" sz="1600" dirty="0"/>
              <a:t> </a:t>
            </a:r>
            <a:r>
              <a:rPr lang="fi-FI" sz="1600" dirty="0" err="1"/>
              <a:t>aiming</a:t>
            </a:r>
            <a:r>
              <a:rPr lang="fi-FI" sz="1600" dirty="0"/>
              <a:t> at </a:t>
            </a:r>
            <a:r>
              <a:rPr lang="fi-FI" sz="1600" dirty="0" err="1"/>
              <a:t>uniformity</a:t>
            </a:r>
            <a:endParaRPr lang="fi-FI" sz="1600" dirty="0"/>
          </a:p>
          <a:p>
            <a:pPr marL="742950" lvl="1" indent="-285750">
              <a:spcBef>
                <a:spcPts val="600"/>
              </a:spcBef>
              <a:buFont typeface="Wingdings" panose="05000000000000000000" pitchFamily="2" charset="2"/>
              <a:buChar char="ü"/>
            </a:pPr>
            <a:r>
              <a:rPr lang="fi-FI" sz="1600" dirty="0" err="1"/>
              <a:t>Shipping</a:t>
            </a:r>
            <a:r>
              <a:rPr lang="fi-FI" sz="1600" dirty="0"/>
              <a:t> </a:t>
            </a:r>
            <a:r>
              <a:rPr lang="fi-FI" sz="1600" dirty="0" err="1"/>
              <a:t>samples</a:t>
            </a:r>
            <a:r>
              <a:rPr lang="fi-FI" sz="1600" dirty="0"/>
              <a:t> to </a:t>
            </a:r>
            <a:r>
              <a:rPr lang="fi-FI" sz="1600" dirty="0" err="1"/>
              <a:t>analyses</a:t>
            </a:r>
            <a:r>
              <a:rPr lang="fi-FI" sz="1600" dirty="0"/>
              <a:t> AND </a:t>
            </a:r>
            <a:r>
              <a:rPr lang="fi-FI" sz="1600" dirty="0" err="1"/>
              <a:t>then</a:t>
            </a:r>
            <a:r>
              <a:rPr lang="fi-FI" sz="1600" dirty="0"/>
              <a:t> to </a:t>
            </a:r>
            <a:r>
              <a:rPr lang="fi-FI" sz="1600" dirty="0" err="1"/>
              <a:t>different</a:t>
            </a:r>
            <a:r>
              <a:rPr lang="fi-FI" sz="1600" dirty="0"/>
              <a:t> </a:t>
            </a:r>
            <a:r>
              <a:rPr lang="fi-FI" sz="1600" dirty="0" err="1"/>
              <a:t>labs</a:t>
            </a:r>
            <a:r>
              <a:rPr lang="fi-FI" sz="1600" dirty="0"/>
              <a:t> for </a:t>
            </a:r>
            <a:r>
              <a:rPr lang="fi-FI" sz="1600" dirty="0" err="1"/>
              <a:t>experiments</a:t>
            </a:r>
            <a:endParaRPr lang="fi-FI" sz="1600" dirty="0"/>
          </a:p>
          <a:p>
            <a:pPr marL="742950" lvl="1" indent="-285750">
              <a:spcBef>
                <a:spcPts val="600"/>
              </a:spcBef>
              <a:buFont typeface="Wingdings" panose="05000000000000000000" pitchFamily="2" charset="2"/>
              <a:buChar char="ü"/>
            </a:pPr>
            <a:r>
              <a:rPr lang="fi-FI" sz="1600" dirty="0" err="1"/>
              <a:t>What</a:t>
            </a:r>
            <a:r>
              <a:rPr lang="fi-FI" sz="1600" dirty="0"/>
              <a:t> </a:t>
            </a:r>
            <a:r>
              <a:rPr lang="fi-FI" sz="1600" dirty="0" err="1"/>
              <a:t>has</a:t>
            </a:r>
            <a:r>
              <a:rPr lang="fi-FI" sz="1600" dirty="0"/>
              <a:t> </a:t>
            </a:r>
            <a:r>
              <a:rPr lang="fi-FI" sz="1600" dirty="0" err="1"/>
              <a:t>already</a:t>
            </a:r>
            <a:r>
              <a:rPr lang="fi-FI" sz="1600" dirty="0"/>
              <a:t> </a:t>
            </a:r>
            <a:r>
              <a:rPr lang="fi-FI" sz="1600" dirty="0" err="1"/>
              <a:t>been</a:t>
            </a:r>
            <a:r>
              <a:rPr lang="fi-FI" sz="1600" dirty="0"/>
              <a:t> </a:t>
            </a:r>
            <a:r>
              <a:rPr lang="fi-FI" sz="1600" dirty="0" err="1"/>
              <a:t>done</a:t>
            </a:r>
            <a:r>
              <a:rPr lang="fi-FI" sz="1600" dirty="0"/>
              <a:t>?</a:t>
            </a:r>
          </a:p>
        </p:txBody>
      </p:sp>
    </p:spTree>
    <p:extLst>
      <p:ext uri="{BB962C8B-B14F-4D97-AF65-F5344CB8AC3E}">
        <p14:creationId xmlns:p14="http://schemas.microsoft.com/office/powerpoint/2010/main" val="945448031"/>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45334</TotalTime>
  <Words>472</Words>
  <Application>Microsoft Office PowerPoint</Application>
  <DocSecurity>0</DocSecurity>
  <PresentationFormat>Widescreen</PresentationFormat>
  <Paragraphs>49</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EUROfusion.1line_5_3_2019</vt:lpstr>
      <vt:lpstr>Brainstorming on boron samples</vt:lpstr>
      <vt:lpstr>Which needs for boron samples have been identified?</vt:lpstr>
      <vt:lpstr>How SP B can satisfy the needs</vt:lpstr>
      <vt:lpstr>Proposed work plan – to be discussed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Fabio Vinagre</dc:creator>
  <cp:keywords/>
  <dc:description/>
  <cp:lastModifiedBy>Hakola Antti</cp:lastModifiedBy>
  <cp:revision>29</cp:revision>
  <dcterms:created xsi:type="dcterms:W3CDTF">2023-11-15T09:40:03Z</dcterms:created>
  <dcterms:modified xsi:type="dcterms:W3CDTF">2024-10-06T17:21:35Z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y fmtid="{D5CDD505-2E9C-101B-9397-08002B2CF9AE}" pid="3" name="MediaServiceImageTags">
    <vt:lpwstr/>
  </property>
</Properties>
</file>