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334" r:id="rId2"/>
    <p:sldId id="335" r:id="rId3"/>
    <p:sldId id="352" r:id="rId4"/>
    <p:sldId id="347" r:id="rId5"/>
    <p:sldId id="348" r:id="rId6"/>
    <p:sldId id="350" r:id="rId7"/>
    <p:sldId id="351" r:id="rId8"/>
  </p:sldIdLst>
  <p:sldSz cx="9144000" cy="6858000" type="screen4x3"/>
  <p:notesSz cx="7559675" cy="10691813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F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3"/>
    <p:restoredTop sz="94526"/>
  </p:normalViewPr>
  <p:slideViewPr>
    <p:cSldViewPr snapToGrid="0" snapToObjects="1">
      <p:cViewPr varScale="1">
        <p:scale>
          <a:sx n="136" d="100"/>
          <a:sy n="136" d="100"/>
        </p:scale>
        <p:origin x="18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8E939-930D-E14C-9414-7C884FE3993A}" type="datetimeFigureOut">
              <a:rPr lang="es-ES_tradnl" smtClean="0"/>
              <a:t>15/10/24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5DC4B-75BA-594D-BFC7-BFB289AC59B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085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5DC4B-75BA-594D-BFC7-BFB289AC59B9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82889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5DC4B-75BA-594D-BFC7-BFB289AC59B9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6880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5DC4B-75BA-594D-BFC7-BFB289AC59B9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9293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5DC4B-75BA-594D-BFC7-BFB289AC59B9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9121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3970080"/>
            <a:ext cx="822924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674240" y="3970080"/>
            <a:ext cx="40158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3970080"/>
            <a:ext cx="40158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Imagen 85"/>
          <p:cNvPicPr/>
          <p:nvPr/>
        </p:nvPicPr>
        <p:blipFill>
          <a:blip r:embed="rId2"/>
          <a:stretch/>
        </p:blipFill>
        <p:spPr>
          <a:xfrm>
            <a:off x="1503360" y="1412280"/>
            <a:ext cx="6136560" cy="4896360"/>
          </a:xfrm>
          <a:prstGeom prst="rect">
            <a:avLst/>
          </a:prstGeom>
          <a:ln>
            <a:noFill/>
          </a:ln>
        </p:spPr>
      </p:pic>
      <p:pic>
        <p:nvPicPr>
          <p:cNvPr id="87" name="Imagen 86"/>
          <p:cNvPicPr/>
          <p:nvPr/>
        </p:nvPicPr>
        <p:blipFill>
          <a:blip r:embed="rId2"/>
          <a:stretch/>
        </p:blipFill>
        <p:spPr>
          <a:xfrm>
            <a:off x="1503360" y="1412280"/>
            <a:ext cx="6136560" cy="489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4896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4896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457200" y="76320"/>
            <a:ext cx="7543440" cy="211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970080"/>
            <a:ext cx="40158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4896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4896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3970080"/>
            <a:ext cx="40158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822924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0" y="0"/>
            <a:ext cx="9143640" cy="685440"/>
          </a:xfrm>
          <a:prstGeom prst="rect">
            <a:avLst/>
          </a:prstGeom>
          <a:solidFill>
            <a:srgbClr val="E3E3E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" name="PlaceHolder 2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1129"/>
              </a:lnSpc>
            </a:pPr>
            <a:r>
              <a:rPr lang="en-US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LevelClick to edit Master text styles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level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level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ftr"/>
          </p:nvPr>
        </p:nvSpPr>
        <p:spPr>
          <a:xfrm>
            <a:off x="467640" y="6545160"/>
            <a:ext cx="8240040" cy="2678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s-ES" sz="11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Name of presenter | Conference | Venue | Date | Page </a:t>
            </a:r>
            <a:fld id="{719BA40F-EE7F-4D1C-A26F-E9F8143159B1}" type="slidenum">
              <a:rPr lang="es-ES" sz="11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‹Nº›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53" name="Picture 3"/>
          <p:cNvPicPr/>
          <p:nvPr/>
        </p:nvPicPr>
        <p:blipFill>
          <a:blip r:embed="rId14"/>
          <a:stretch/>
        </p:blipFill>
        <p:spPr>
          <a:xfrm>
            <a:off x="8244360" y="116640"/>
            <a:ext cx="457920" cy="46548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ts val="1129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080" indent="-342720" algn="l" defTabSz="914400" rtl="0" eaLnBrk="1" latinLnBrk="0" hangingPunct="1">
        <a:lnSpc>
          <a:spcPct val="100000"/>
        </a:lnSpc>
        <a:spcBef>
          <a:spcPts val="1000"/>
        </a:spcBef>
        <a:buClr>
          <a:srgbClr val="000000"/>
        </a:buClr>
        <a:buSzPct val="45000"/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3">
            <a:extLst>
              <a:ext uri="{FF2B5EF4-FFF2-40B4-BE49-F238E27FC236}">
                <a16:creationId xmlns:a16="http://schemas.microsoft.com/office/drawing/2014/main" id="{1B5CF016-2FB5-0D13-ED77-360E2E0B29EC}"/>
              </a:ext>
            </a:extLst>
          </p:cNvPr>
          <p:cNvSpPr txBox="1">
            <a:spLocks/>
          </p:cNvSpPr>
          <p:nvPr/>
        </p:nvSpPr>
        <p:spPr>
          <a:xfrm>
            <a:off x="467544" y="6545237"/>
            <a:ext cx="8240228" cy="268139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dirty="0"/>
              <a:t>J. M. García Regaña | TSVV-13 Meeting 19| Zoom | 13/5/2024 | Page </a:t>
            </a:r>
            <a:fld id="{6A6D9FA1-99C7-4910-8E32-B85D378B0060}" type="slidenum">
              <a:rPr lang="en-GB" sz="1100" smtClean="0"/>
              <a:pPr algn="r"/>
              <a:t>1</a:t>
            </a:fld>
            <a:endParaRPr lang="en-GB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a 12">
                <a:extLst>
                  <a:ext uri="{FF2B5EF4-FFF2-40B4-BE49-F238E27FC236}">
                    <a16:creationId xmlns:a16="http://schemas.microsoft.com/office/drawing/2014/main" id="{DFF865E7-7198-A12A-8755-527102E9E4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3401442"/>
                  </p:ext>
                </p:extLst>
              </p:nvPr>
            </p:nvGraphicFramePr>
            <p:xfrm>
              <a:off x="815829" y="1628800"/>
              <a:ext cx="7763091" cy="1010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8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13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4091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_tradnl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#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_tradnl" b="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Title</a:t>
                          </a:r>
                          <a:r>
                            <a:rPr lang="es-ES_tradnl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 </a:t>
                          </a:r>
                          <a:r>
                            <a:rPr lang="es-ES_tradnl" b="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contribution</a:t>
                          </a:r>
                          <a:endParaRPr lang="es-ES_tradnl" b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_tradnl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Speaker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_tradnl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TSVV13 </a:t>
                          </a:r>
                          <a:r>
                            <a:rPr lang="es-ES" sz="1800" b="0" i="0" kern="1200" dirty="0" err="1">
                              <a:solidFill>
                                <a:schemeClr val="dk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updates</a:t>
                          </a:r>
                          <a:r>
                            <a:rPr lang="es-ES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(Next </a:t>
                          </a:r>
                          <a:r>
                            <a:rPr lang="es-ES" sz="1800" b="0" i="0" kern="1200" dirty="0" err="1">
                              <a:solidFill>
                                <a:schemeClr val="dk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call</a:t>
                          </a:r>
                          <a:r>
                            <a:rPr lang="es-ES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s-ES" sz="1800" b="0" i="0" kern="1200" dirty="0" err="1">
                              <a:solidFill>
                                <a:schemeClr val="dk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for</a:t>
                          </a:r>
                          <a:r>
                            <a:rPr lang="es-ES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Marconi, E-TASC General Meeting, </a:t>
                          </a:r>
                          <a:r>
                            <a:rPr lang="es-ES" sz="1800" b="0" i="0" kern="1200" dirty="0" err="1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Feedback</a:t>
                          </a:r>
                          <a:r>
                            <a:rPr lang="es-ES" sz="18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TSVV13</a:t>
                          </a:r>
                          <a14:m>
                            <m:oMath xmlns:m="http://schemas.openxmlformats.org/officeDocument/2006/math">
                              <m:r>
                                <a:rPr lang="es-E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s-ES" sz="18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CWGM, </a:t>
                          </a:r>
                          <a:r>
                            <a:rPr lang="es-ES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etc.)</a:t>
                          </a:r>
                          <a:endParaRPr lang="es-ES_tradnl" sz="1600" b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s-ES_tradn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J.</a:t>
                          </a:r>
                          <a:r>
                            <a:rPr lang="es-ES_tradnl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M. García Regaña (CIEMAT)</a:t>
                          </a:r>
                          <a:endParaRPr lang="es-ES_tradnl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a 12">
                <a:extLst>
                  <a:ext uri="{FF2B5EF4-FFF2-40B4-BE49-F238E27FC236}">
                    <a16:creationId xmlns:a16="http://schemas.microsoft.com/office/drawing/2014/main" id="{DFF865E7-7198-A12A-8755-527102E9E4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3401442"/>
                  </p:ext>
                </p:extLst>
              </p:nvPr>
            </p:nvGraphicFramePr>
            <p:xfrm>
              <a:off x="815829" y="1628800"/>
              <a:ext cx="7763091" cy="1010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8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13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4091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_tradnl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#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_tradnl" b="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Title</a:t>
                          </a:r>
                          <a:r>
                            <a:rPr lang="es-ES_tradnl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 </a:t>
                          </a:r>
                          <a:r>
                            <a:rPr lang="es-ES_tradnl" b="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contribution</a:t>
                          </a:r>
                          <a:endParaRPr lang="es-ES_tradnl" b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_tradnl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Speaker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s-ES_tradnl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293" t="-60784" r="-51010" b="-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_tradn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J.</a:t>
                          </a:r>
                          <a:r>
                            <a:rPr lang="es-ES_tradnl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M. García Regaña (CIEMAT)</a:t>
                          </a:r>
                          <a:endParaRPr lang="es-ES_tradnl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Título 1">
            <a:extLst>
              <a:ext uri="{FF2B5EF4-FFF2-40B4-BE49-F238E27FC236}">
                <a16:creationId xmlns:a16="http://schemas.microsoft.com/office/drawing/2014/main" id="{51CD4B57-6DB4-B72E-F4F9-69461264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11" y="202175"/>
            <a:ext cx="7543800" cy="342900"/>
          </a:xfrm>
        </p:spPr>
        <p:txBody>
          <a:bodyPr/>
          <a:lstStyle/>
          <a:p>
            <a:r>
              <a:rPr lang="es-ES_tradnl" sz="2400" b="1" dirty="0"/>
              <a:t>Agenda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D8409907-82F7-64A0-EDCB-7376C971C284}"/>
                  </a:ext>
                </a:extLst>
              </p:cNvPr>
              <p:cNvSpPr txBox="1"/>
              <p:nvPr/>
            </p:nvSpPr>
            <p:spPr>
              <a:xfrm>
                <a:off x="815829" y="3528112"/>
                <a:ext cx="7763092" cy="203132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From </a:t>
                </a:r>
                <a:r>
                  <a:rPr lang="es-E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now</a:t>
                </a:r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on</a:t>
                </a:r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s-E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our</a:t>
                </a:r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regular meetings </a:t>
                </a:r>
                <a:r>
                  <a:rPr lang="es-E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will</a:t>
                </a:r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take</a:t>
                </a:r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place </a:t>
                </a:r>
                <a:r>
                  <a:rPr lang="es-E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on</a:t>
                </a:r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second</a:t>
                </a:r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Monday</a:t>
                </a:r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each</a:t>
                </a:r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month</a:t>
                </a:r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at 11:00 (CET) / 10:00 (UK), </a:t>
                </a:r>
                <a:r>
                  <a:rPr lang="es-E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unless</a:t>
                </a:r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an</a:t>
                </a:r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event</a:t>
                </a:r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prevents</a:t>
                </a:r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it</a:t>
                </a:r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endParaRPr lang="es-E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Next meetings: </a:t>
                </a:r>
              </a:p>
              <a:p>
                <a:endParaRPr lang="es-ES" strike="sngStrike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trike="sngStrike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November</a:t>
                </a:r>
                <a:r>
                  <a:rPr lang="es-ES" strike="sngStrike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11th (E-TASC General meeting)</a:t>
                </a:r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es-E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" b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November</a:t>
                </a:r>
                <a:r>
                  <a:rPr lang="es-ES" b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18th.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December</a:t>
                </a:r>
                <a:r>
                  <a:rPr lang="es-ES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9th </a:t>
                </a: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D8409907-82F7-64A0-EDCB-7376C971C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29" y="3528112"/>
                <a:ext cx="7763092" cy="2031325"/>
              </a:xfrm>
              <a:prstGeom prst="rect">
                <a:avLst/>
              </a:prstGeom>
              <a:blipFill>
                <a:blip r:embed="rId3"/>
                <a:stretch>
                  <a:fillRect l="-654" t="-1242" r="-654" b="-3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480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13FBDD79-096C-53D4-1D34-54B3C40F3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3" y="242576"/>
            <a:ext cx="7543800" cy="342900"/>
          </a:xfrm>
        </p:spPr>
        <p:txBody>
          <a:bodyPr/>
          <a:lstStyle/>
          <a:p>
            <a:r>
              <a:rPr lang="en-GB" sz="2400" b="1" dirty="0"/>
              <a:t>HPC Marconi resources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F36E6F9E-3495-E631-2D87-425780943E73}"/>
              </a:ext>
            </a:extLst>
          </p:cNvPr>
          <p:cNvSpPr txBox="1">
            <a:spLocks/>
          </p:cNvSpPr>
          <p:nvPr/>
        </p:nvSpPr>
        <p:spPr>
          <a:xfrm>
            <a:off x="436466" y="595079"/>
            <a:ext cx="8302383" cy="1073024"/>
          </a:xfrm>
          <a:prstGeom prst="rect">
            <a:avLst/>
          </a:prstGeom>
        </p:spPr>
        <p:txBody>
          <a:bodyPr>
            <a:noAutofit/>
          </a:bodyPr>
          <a:lstStyle>
            <a:lvl1pPr marL="343080" indent="-34272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100000"/>
              <a:buFont typeface="Wingdings" pitchFamily="2" charset="2"/>
              <a:buChar char="q"/>
            </a:pP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The usage of the TSVV/Marconi FUA38_STELTURB in March: 76.39 %</a:t>
            </a:r>
            <a:endParaRPr lang="en-GB" sz="14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  <a:sym typeface="Wingdings"/>
            </a:endParaRPr>
          </a:p>
          <a:p>
            <a:pPr>
              <a:buSzPct val="100000"/>
            </a:pPr>
            <a:endParaRPr lang="en-GB" sz="14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  <a:sym typeface="Wingdings"/>
            </a:endParaRPr>
          </a:p>
          <a:p>
            <a:pPr>
              <a:buSzPct val="100000"/>
            </a:pPr>
            <a:endParaRPr lang="en-GB" sz="1400" dirty="0">
              <a:latin typeface="Calibri" panose="020F0502020204030204" pitchFamily="34" charset="0"/>
              <a:cs typeface="Calibri" panose="020F0502020204030204" pitchFamily="34" charset="0"/>
              <a:sym typeface="Wingdings"/>
            </a:endParaRPr>
          </a:p>
          <a:p>
            <a:pPr>
              <a:buSzPct val="100000"/>
            </a:pPr>
            <a:endParaRPr lang="en-GB" sz="1400" dirty="0">
              <a:latin typeface="Calibri" panose="020F0502020204030204" pitchFamily="34" charset="0"/>
              <a:cs typeface="Calibri" panose="020F0502020204030204" pitchFamily="34" charset="0"/>
              <a:sym typeface="Wingdings"/>
            </a:endParaRPr>
          </a:p>
          <a:p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B6D6E8A0-1534-D5D7-FD94-EDDC1BC6AC1E}"/>
              </a:ext>
            </a:extLst>
          </p:cNvPr>
          <p:cNvSpPr txBox="1">
            <a:spLocks/>
          </p:cNvSpPr>
          <p:nvPr/>
        </p:nvSpPr>
        <p:spPr>
          <a:xfrm>
            <a:off x="467544" y="6545237"/>
            <a:ext cx="8240228" cy="268139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dirty="0"/>
              <a:t>J. M. García Regaña | TSVV-13 Meeting 20 | Zoom | 15/10/2024 | Page </a:t>
            </a:r>
            <a:fld id="{6A6D9FA1-99C7-4910-8E32-B85D378B0060}" type="slidenum">
              <a:rPr lang="en-GB" sz="1100" smtClean="0"/>
              <a:pPr algn="r"/>
              <a:t>2</a:t>
            </a:fld>
            <a:endParaRPr lang="en-GB" sz="11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DA9AB21-83B0-D9E2-45E4-0D28AA319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559" y="1464809"/>
            <a:ext cx="7400701" cy="2069883"/>
          </a:xfrm>
          <a:prstGeom prst="rect">
            <a:avLst/>
          </a:prstGeom>
        </p:spPr>
      </p:pic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68A2A56F-81BF-15BF-C6DA-C2C3945DC19C}"/>
              </a:ext>
            </a:extLst>
          </p:cNvPr>
          <p:cNvSpPr txBox="1">
            <a:spLocks/>
          </p:cNvSpPr>
          <p:nvPr/>
        </p:nvSpPr>
        <p:spPr>
          <a:xfrm>
            <a:off x="436466" y="3542016"/>
            <a:ext cx="4330487" cy="2935889"/>
          </a:xfrm>
          <a:prstGeom prst="rect">
            <a:avLst/>
          </a:prstGeom>
        </p:spPr>
        <p:txBody>
          <a:bodyPr>
            <a:noAutofit/>
          </a:bodyPr>
          <a:lstStyle>
            <a:lvl1pPr marL="343080" indent="-34272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" indent="0">
              <a:buNone/>
            </a:pPr>
            <a:endParaRPr lang="en-GB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" indent="0">
              <a:buSzPct val="100000"/>
              <a:buNone/>
            </a:pPr>
            <a:endParaRPr lang="es-ES" sz="1800" i="1" dirty="0">
              <a:solidFill>
                <a:srgbClr val="000000"/>
              </a:solidFill>
              <a:latin typeface="Calibri" panose="020F0502020204030204" pitchFamily="34" charset="0"/>
              <a:ea typeface="Courier New" charset="0"/>
              <a:cs typeface="Calibri" panose="020F0502020204030204" pitchFamily="34" charset="0"/>
              <a:sym typeface="Wingding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53B1ED37-B959-68D8-5BC9-5F05E8447396}"/>
                  </a:ext>
                </a:extLst>
              </p:cNvPr>
              <p:cNvSpPr txBox="1"/>
              <p:nvPr/>
            </p:nvSpPr>
            <p:spPr>
              <a:xfrm>
                <a:off x="699558" y="3735540"/>
                <a:ext cx="2505979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Re-</a:t>
                </a:r>
                <a:r>
                  <a:rPr lang="es-ES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evalution</a:t>
                </a:r>
                <a:r>
                  <a:rPr lang="es-E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es-E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resource</a:t>
                </a:r>
                <a:r>
                  <a:rPr lang="es-E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allocation</a:t>
                </a:r>
                <a:r>
                  <a:rPr lang="es-E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s-E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s-E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980502 (</a:t>
                </a:r>
                <a14:m>
                  <m:oMath xmlns:m="http://schemas.openxmlformats.org/officeDocument/2006/math">
                    <m:r>
                      <a:rPr lang="es-ES" b="1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~</m:t>
                    </m:r>
                    <m:r>
                      <a:rPr lang="es-ES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𝟒𝟕</m:t>
                    </m:r>
                  </m:oMath>
                </a14:m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Mhours</a:t>
                </a:r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CPU) </a:t>
                </a:r>
                <a:r>
                  <a:rPr lang="es-E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node</a:t>
                </a:r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hours</a:t>
                </a:r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to</a:t>
                </a:r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run </a:t>
                </a:r>
                <a:r>
                  <a:rPr lang="es-E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on</a:t>
                </a:r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A3 </a:t>
                </a:r>
                <a:r>
                  <a:rPr lang="es-E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conventional</a:t>
                </a:r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partition</a:t>
                </a:r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:r>
                  <a:rPr lang="es-ES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71752</a:t>
                </a:r>
                <a:r>
                  <a:rPr lang="es-E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node</a:t>
                </a:r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hours</a:t>
                </a:r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to</a:t>
                </a:r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run in </a:t>
                </a:r>
                <a:r>
                  <a:rPr lang="es-E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C1 "GPU" </a:t>
                </a:r>
                <a:r>
                  <a:rPr lang="es-E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partition</a:t>
                </a:r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53B1ED37-B959-68D8-5BC9-5F05E8447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58" y="3735540"/>
                <a:ext cx="2505979" cy="2308324"/>
              </a:xfrm>
              <a:prstGeom prst="rect">
                <a:avLst/>
              </a:prstGeom>
              <a:blipFill>
                <a:blip r:embed="rId3"/>
                <a:stretch>
                  <a:fillRect l="-2525" t="-1648" r="-1515" b="-32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n 9">
            <a:extLst>
              <a:ext uri="{FF2B5EF4-FFF2-40B4-BE49-F238E27FC236}">
                <a16:creationId xmlns:a16="http://schemas.microsoft.com/office/drawing/2014/main" id="{194D65FD-A12E-3ED6-EC15-E133BC8FB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537" y="3596021"/>
            <a:ext cx="4894723" cy="229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12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13FBDD79-096C-53D4-1D34-54B3C40F3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3" y="242576"/>
            <a:ext cx="7543800" cy="342900"/>
          </a:xfrm>
        </p:spPr>
        <p:txBody>
          <a:bodyPr/>
          <a:lstStyle/>
          <a:p>
            <a:r>
              <a:rPr lang="en-GB" sz="2400" b="1" dirty="0"/>
              <a:t>HPC Marconi resources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F36E6F9E-3495-E631-2D87-425780943E73}"/>
              </a:ext>
            </a:extLst>
          </p:cNvPr>
          <p:cNvSpPr txBox="1">
            <a:spLocks/>
          </p:cNvSpPr>
          <p:nvPr/>
        </p:nvSpPr>
        <p:spPr>
          <a:xfrm>
            <a:off x="436466" y="595079"/>
            <a:ext cx="8302383" cy="1073024"/>
          </a:xfrm>
          <a:prstGeom prst="rect">
            <a:avLst/>
          </a:prstGeom>
        </p:spPr>
        <p:txBody>
          <a:bodyPr>
            <a:noAutofit/>
          </a:bodyPr>
          <a:lstStyle>
            <a:lvl1pPr marL="343080" indent="-34272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100000"/>
              <a:buFont typeface="Wingdings" pitchFamily="2" charset="2"/>
              <a:buChar char="q"/>
            </a:pP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The usage of the TSVV/Marconi FUA38_STELTURB in March: 76.39 %</a:t>
            </a:r>
            <a:endParaRPr lang="en-GB" sz="14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  <a:sym typeface="Wingdings"/>
            </a:endParaRPr>
          </a:p>
          <a:p>
            <a:pPr>
              <a:buSzPct val="100000"/>
            </a:pPr>
            <a:endParaRPr lang="en-GB" sz="14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  <a:sym typeface="Wingdings"/>
            </a:endParaRPr>
          </a:p>
          <a:p>
            <a:pPr>
              <a:buSzPct val="100000"/>
            </a:pPr>
            <a:endParaRPr lang="en-GB" sz="1400" dirty="0">
              <a:latin typeface="Calibri" panose="020F0502020204030204" pitchFamily="34" charset="0"/>
              <a:cs typeface="Calibri" panose="020F0502020204030204" pitchFamily="34" charset="0"/>
              <a:sym typeface="Wingdings"/>
            </a:endParaRPr>
          </a:p>
          <a:p>
            <a:pPr>
              <a:buSzPct val="100000"/>
            </a:pPr>
            <a:endParaRPr lang="en-GB" sz="1400" dirty="0">
              <a:latin typeface="Calibri" panose="020F0502020204030204" pitchFamily="34" charset="0"/>
              <a:cs typeface="Calibri" panose="020F0502020204030204" pitchFamily="34" charset="0"/>
              <a:sym typeface="Wingdings"/>
            </a:endParaRPr>
          </a:p>
          <a:p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B6D6E8A0-1534-D5D7-FD94-EDDC1BC6AC1E}"/>
              </a:ext>
            </a:extLst>
          </p:cNvPr>
          <p:cNvSpPr txBox="1">
            <a:spLocks/>
          </p:cNvSpPr>
          <p:nvPr/>
        </p:nvSpPr>
        <p:spPr>
          <a:xfrm>
            <a:off x="467544" y="6545237"/>
            <a:ext cx="8240228" cy="268139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dirty="0"/>
              <a:t>J. M. García Regaña | TSVV-13 Meeting 20 | Zoom | 15/10/2024 | Page </a:t>
            </a:r>
            <a:fld id="{6A6D9FA1-99C7-4910-8E32-B85D378B0060}" type="slidenum">
              <a:rPr lang="en-GB" sz="1100" smtClean="0"/>
              <a:pPr algn="r"/>
              <a:t>3</a:t>
            </a:fld>
            <a:endParaRPr lang="en-GB" sz="1100" dirty="0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68A2A56F-81BF-15BF-C6DA-C2C3945DC19C}"/>
              </a:ext>
            </a:extLst>
          </p:cNvPr>
          <p:cNvSpPr txBox="1">
            <a:spLocks/>
          </p:cNvSpPr>
          <p:nvPr/>
        </p:nvSpPr>
        <p:spPr>
          <a:xfrm>
            <a:off x="436466" y="3542016"/>
            <a:ext cx="4330487" cy="2935889"/>
          </a:xfrm>
          <a:prstGeom prst="rect">
            <a:avLst/>
          </a:prstGeom>
        </p:spPr>
        <p:txBody>
          <a:bodyPr>
            <a:noAutofit/>
          </a:bodyPr>
          <a:lstStyle>
            <a:lvl1pPr marL="343080" indent="-34272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" indent="0">
              <a:buNone/>
            </a:pPr>
            <a:endParaRPr lang="en-GB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" indent="0">
              <a:buSzPct val="100000"/>
              <a:buNone/>
            </a:pPr>
            <a:endParaRPr lang="es-ES" sz="1800" i="1" dirty="0">
              <a:solidFill>
                <a:srgbClr val="000000"/>
              </a:solidFill>
              <a:latin typeface="Calibri" panose="020F0502020204030204" pitchFamily="34" charset="0"/>
              <a:ea typeface="Courier New" charset="0"/>
              <a:cs typeface="Calibri" panose="020F0502020204030204" pitchFamily="34" charset="0"/>
              <a:sym typeface="Wingding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7E17CE3-DCFB-BB83-6852-2B75F3ACF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52" y="1504253"/>
            <a:ext cx="5433440" cy="282708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FBB3AC3-89B2-4332-9984-E1D5A7A2788A}"/>
              </a:ext>
            </a:extLst>
          </p:cNvPr>
          <p:cNvSpPr txBox="1"/>
          <p:nvPr/>
        </p:nvSpPr>
        <p:spPr>
          <a:xfrm>
            <a:off x="1429252" y="4555648"/>
            <a:ext cx="688156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For</a:t>
            </a:r>
            <a:r>
              <a:rPr lang="es-ES" sz="12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s-ES" sz="12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the</a:t>
            </a:r>
            <a:r>
              <a:rPr lang="es-ES" sz="12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total </a:t>
            </a:r>
            <a:r>
              <a:rPr lang="es-ES" sz="12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yearly</a:t>
            </a:r>
            <a:r>
              <a:rPr lang="es-ES" sz="12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s-ES" sz="12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budget</a:t>
            </a:r>
            <a:r>
              <a:rPr lang="es-ES" sz="12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and </a:t>
            </a:r>
            <a:r>
              <a:rPr lang="es-ES" sz="12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monthly</a:t>
            </a:r>
            <a:r>
              <a:rPr lang="es-ES" sz="12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s-ES" sz="12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budget</a:t>
            </a:r>
            <a:r>
              <a:rPr lang="es-ES" sz="12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:</a:t>
            </a:r>
          </a:p>
          <a:p>
            <a:endParaRPr lang="es-ES" sz="1200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r>
              <a:rPr lang="es-ES" sz="1200" b="1" dirty="0">
                <a:solidFill>
                  <a:srgbClr val="000000"/>
                </a:solidFill>
                <a:effectLst/>
                <a:latin typeface="Courier" pitchFamily="2" charset="0"/>
              </a:rPr>
              <a:t>&gt;saldo -b</a:t>
            </a:r>
          </a:p>
          <a:p>
            <a:endParaRPr lang="es-ES" sz="1200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r>
              <a:rPr lang="es-ES" sz="12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To</a:t>
            </a:r>
            <a:r>
              <a:rPr lang="es-ES" sz="12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s-ES" sz="12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see</a:t>
            </a:r>
            <a:r>
              <a:rPr lang="es-ES" sz="12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s-ES" sz="12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how</a:t>
            </a:r>
            <a:r>
              <a:rPr lang="es-ES" sz="12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s-ES" sz="12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much</a:t>
            </a:r>
            <a:r>
              <a:rPr lang="es-ES" sz="12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s-ES" sz="12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each</a:t>
            </a:r>
            <a:r>
              <a:rPr lang="es-ES" sz="12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s-ES" sz="12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user</a:t>
            </a:r>
            <a:r>
              <a:rPr lang="es-ES" sz="12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s-ES" sz="12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used</a:t>
            </a:r>
            <a:r>
              <a:rPr lang="es-ES" sz="12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in </a:t>
            </a:r>
            <a:r>
              <a:rPr lang="es-ES" sz="12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e.g</a:t>
            </a:r>
            <a:r>
              <a:rPr lang="es-ES" sz="12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. </a:t>
            </a:r>
            <a:r>
              <a:rPr lang="es-ES" sz="12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month</a:t>
            </a:r>
            <a:r>
              <a:rPr lang="es-ES" sz="12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'6’:</a:t>
            </a:r>
          </a:p>
          <a:p>
            <a:endParaRPr lang="es-ES" sz="1200" b="1" dirty="0">
              <a:solidFill>
                <a:srgbClr val="000000"/>
              </a:solidFill>
              <a:effectLst/>
              <a:latin typeface="Courier" pitchFamily="2" charset="0"/>
            </a:endParaRPr>
          </a:p>
          <a:p>
            <a:r>
              <a:rPr lang="es-ES" sz="1200" b="1" dirty="0">
                <a:solidFill>
                  <a:srgbClr val="000000"/>
                </a:solidFill>
                <a:effectLst/>
                <a:latin typeface="Courier" pitchFamily="2" charset="0"/>
              </a:rPr>
              <a:t>&gt; saldo -r -a FUA38_STELTURB -s 202406 -e 202406</a:t>
            </a:r>
          </a:p>
          <a:p>
            <a:endParaRPr lang="es-ES" sz="1200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r>
              <a:rPr lang="es-ES" sz="12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-a = </a:t>
            </a:r>
            <a:r>
              <a:rPr lang="es-ES" sz="12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account</a:t>
            </a:r>
            <a:endParaRPr lang="es-ES" sz="1200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r>
              <a:rPr lang="es-ES" sz="12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-s = </a:t>
            </a:r>
            <a:r>
              <a:rPr lang="es-ES" sz="12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start</a:t>
            </a:r>
            <a:r>
              <a:rPr lang="es-ES" sz="12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date</a:t>
            </a:r>
          </a:p>
          <a:p>
            <a:r>
              <a:rPr lang="es-ES" sz="12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-e = </a:t>
            </a:r>
            <a:r>
              <a:rPr lang="es-ES" sz="12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end</a:t>
            </a:r>
            <a:r>
              <a:rPr lang="es-ES" sz="12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date</a:t>
            </a:r>
          </a:p>
        </p:txBody>
      </p:sp>
    </p:spTree>
    <p:extLst>
      <p:ext uri="{BB962C8B-B14F-4D97-AF65-F5344CB8AC3E}">
        <p14:creationId xmlns:p14="http://schemas.microsoft.com/office/powerpoint/2010/main" val="162869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13FBDD79-096C-53D4-1D34-54B3C40F3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3" y="242576"/>
            <a:ext cx="7543800" cy="342900"/>
          </a:xfrm>
        </p:spPr>
        <p:txBody>
          <a:bodyPr/>
          <a:lstStyle/>
          <a:p>
            <a:r>
              <a:rPr lang="en-GB" sz="2400" b="1" dirty="0"/>
              <a:t>Call for participation in new HPC-Fusion (</a:t>
            </a:r>
            <a:r>
              <a:rPr lang="en-GB" sz="2400" b="1" dirty="0" err="1"/>
              <a:t>Pitagora</a:t>
            </a:r>
            <a:r>
              <a:rPr lang="en-GB" sz="2400" b="1" dirty="0"/>
              <a:t>)</a:t>
            </a: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B6D6E8A0-1534-D5D7-FD94-EDDC1BC6AC1E}"/>
              </a:ext>
            </a:extLst>
          </p:cNvPr>
          <p:cNvSpPr txBox="1">
            <a:spLocks/>
          </p:cNvSpPr>
          <p:nvPr/>
        </p:nvSpPr>
        <p:spPr>
          <a:xfrm>
            <a:off x="467544" y="6545237"/>
            <a:ext cx="8240228" cy="268139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dirty="0"/>
              <a:t>J. M. García Regaña | TSVV-13 Meeting 20 | Zoom | 15/10/2024 | Page </a:t>
            </a:r>
            <a:fld id="{6A6D9FA1-99C7-4910-8E32-B85D378B0060}" type="slidenum">
              <a:rPr lang="en-GB" sz="1100" smtClean="0"/>
              <a:pPr algn="r"/>
              <a:t>4</a:t>
            </a:fld>
            <a:endParaRPr lang="en-GB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2">
                <a:extLst>
                  <a:ext uri="{FF2B5EF4-FFF2-40B4-BE49-F238E27FC236}">
                    <a16:creationId xmlns:a16="http://schemas.microsoft.com/office/drawing/2014/main" id="{C48702D8-1BA0-4144-1EAC-59C2C1679B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914400"/>
                <a:ext cx="8501795" cy="537338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3080" indent="-34272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rgbClr val="000000"/>
                  </a:buClr>
                  <a:buSzPct val="45000"/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SzPct val="101000"/>
                  <a:buFont typeface="Wingdings" pitchFamily="2" charset="2"/>
                  <a:buChar char="q"/>
                </a:pPr>
                <a:r>
                  <a:rPr lang="en-GB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  <a:sym typeface="Wingdings"/>
                  </a:rPr>
                  <a:t>Call for proposals for the use of the </a:t>
                </a:r>
                <a:r>
                  <a:rPr lang="en-GB" sz="1800" dirty="0" err="1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  <a:sym typeface="Wingdings"/>
                  </a:rPr>
                  <a:t>EUROfusion</a:t>
                </a:r>
                <a:r>
                  <a:rPr lang="en-GB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  <a:sym typeface="Wingdings"/>
                  </a:rPr>
                  <a:t> High Performance Computer (Marconi-Fusion) with deadline </a:t>
                </a:r>
                <a:r>
                  <a:rPr lang="en-GB" sz="1800" b="1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  <a:sym typeface="Wingdings"/>
                  </a:rPr>
                  <a:t>Monday, November 18</a:t>
                </a:r>
                <a:r>
                  <a:rPr lang="en-GB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  <a:sym typeface="Wingdings"/>
                  </a:rPr>
                  <a:t>. </a:t>
                </a:r>
              </a:p>
              <a:p>
                <a:pPr>
                  <a:buSzPct val="101000"/>
                  <a:buFont typeface="Wingdings" pitchFamily="2" charset="2"/>
                  <a:buChar char="q"/>
                </a:pPr>
                <a:r>
                  <a:rPr lang="en-GB" sz="1800" dirty="0">
                    <a:solidFill>
                      <a:srgbClr val="FF0000"/>
                    </a:solidFill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  <a:sym typeface="Wingdings"/>
                  </a:rPr>
                  <a:t>I’ll ask for your contribution to be returned to me not later than </a:t>
                </a:r>
                <a:r>
                  <a:rPr lang="en-GB" sz="18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  <a:sym typeface="Wingdings"/>
                  </a:rPr>
                  <a:t>Monday, November 4, </a:t>
                </a:r>
                <a:r>
                  <a:rPr lang="en-GB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  <a:sym typeface="Wingdings"/>
                  </a:rPr>
                  <a:t>in the usual form (</a:t>
                </a:r>
                <a14:m>
                  <m:oMath xmlns:m="http://schemas.openxmlformats.org/officeDocument/2006/math">
                    <m:r>
                      <a:rPr lang="es-ES" sz="1800" b="0" i="1" smtClean="0">
                        <a:latin typeface="Cambria Math" panose="02040503050406030204" pitchFamily="18" charset="0"/>
                        <a:ea typeface="Courier New" charset="0"/>
                        <a:cs typeface="Calibri" panose="020F0502020204030204" pitchFamily="34" charset="0"/>
                        <a:sym typeface="Wingdings"/>
                      </a:rPr>
                      <m:t>∼</m:t>
                    </m:r>
                  </m:oMath>
                </a14:m>
                <a:r>
                  <a:rPr lang="en-GB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  <a:sym typeface="Wingdings"/>
                  </a:rPr>
                  <a:t> fill a table and provide description of physics plan and simulation plan):</a:t>
                </a:r>
              </a:p>
            </p:txBody>
          </p:sp>
        </mc:Choice>
        <mc:Fallback xmlns="">
          <p:sp>
            <p:nvSpPr>
              <p:cNvPr id="5" name="Marcador de contenido 2">
                <a:extLst>
                  <a:ext uri="{FF2B5EF4-FFF2-40B4-BE49-F238E27FC236}">
                    <a16:creationId xmlns:a16="http://schemas.microsoft.com/office/drawing/2014/main" id="{C48702D8-1BA0-4144-1EAC-59C2C1679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14400"/>
                <a:ext cx="8501795" cy="5373384"/>
              </a:xfrm>
              <a:prstGeom prst="rect">
                <a:avLst/>
              </a:prstGeom>
              <a:blipFill>
                <a:blip r:embed="rId3"/>
                <a:stretch>
                  <a:fillRect l="-447" t="-4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B8A055CE-04C2-22D7-926A-1848B76B3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381" y="2586280"/>
            <a:ext cx="4937237" cy="168543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97C2519-FE08-08A7-5F7A-4FE8904A5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99" y="4352317"/>
            <a:ext cx="7772400" cy="206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37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13FBDD79-096C-53D4-1D34-54B3C40F3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3" y="242576"/>
            <a:ext cx="7543800" cy="342900"/>
          </a:xfrm>
        </p:spPr>
        <p:txBody>
          <a:bodyPr/>
          <a:lstStyle/>
          <a:p>
            <a:r>
              <a:rPr lang="en-GB" sz="2400" b="1" dirty="0"/>
              <a:t>Call for participation in HPC-Fusion (</a:t>
            </a:r>
            <a:r>
              <a:rPr lang="en-GB" sz="2400" b="1" dirty="0" err="1"/>
              <a:t>Pitagora</a:t>
            </a:r>
            <a:r>
              <a:rPr lang="en-GB" sz="2400" b="1" dirty="0"/>
              <a:t>)</a:t>
            </a: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B6D6E8A0-1534-D5D7-FD94-EDDC1BC6AC1E}"/>
              </a:ext>
            </a:extLst>
          </p:cNvPr>
          <p:cNvSpPr txBox="1">
            <a:spLocks/>
          </p:cNvSpPr>
          <p:nvPr/>
        </p:nvSpPr>
        <p:spPr>
          <a:xfrm>
            <a:off x="467544" y="6545237"/>
            <a:ext cx="8240228" cy="268139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dirty="0"/>
              <a:t>J. M. García Regaña | TSVV-13 Meeting 20 | Zoom | 15/10/2024 | Page </a:t>
            </a:r>
            <a:fld id="{6A6D9FA1-99C7-4910-8E32-B85D378B0060}" type="slidenum">
              <a:rPr lang="en-GB" sz="1100" smtClean="0"/>
              <a:pPr algn="r"/>
              <a:t>5</a:t>
            </a:fld>
            <a:endParaRPr lang="en-GB" sz="1100" dirty="0"/>
          </a:p>
          <a:p>
            <a:pPr algn="r"/>
            <a:endParaRPr lang="en-GB" sz="1100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C48702D8-1BA0-4144-1EAC-59C2C1679B1F}"/>
              </a:ext>
            </a:extLst>
          </p:cNvPr>
          <p:cNvSpPr txBox="1">
            <a:spLocks/>
          </p:cNvSpPr>
          <p:nvPr/>
        </p:nvSpPr>
        <p:spPr>
          <a:xfrm>
            <a:off x="467544" y="914400"/>
            <a:ext cx="8501795" cy="5373384"/>
          </a:xfrm>
          <a:prstGeom prst="rect">
            <a:avLst/>
          </a:prstGeom>
        </p:spPr>
        <p:txBody>
          <a:bodyPr>
            <a:noAutofit/>
          </a:bodyPr>
          <a:lstStyle>
            <a:lvl1pPr marL="343080" indent="-34272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1000"/>
              <a:buFont typeface="Wingdings" pitchFamily="2" charset="2"/>
              <a:buChar char="q"/>
            </a:pP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Consider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that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GPU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nodes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are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available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:</a:t>
            </a:r>
          </a:p>
          <a:p>
            <a:pPr>
              <a:buSzPct val="101000"/>
              <a:buFont typeface="Wingdings" pitchFamily="2" charset="2"/>
              <a:buChar char="q"/>
            </a:pPr>
            <a:endParaRPr lang="es-ES" sz="18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  <a:sym typeface="Wingdings"/>
            </a:endParaRPr>
          </a:p>
          <a:p>
            <a:pPr>
              <a:buSzPct val="101000"/>
              <a:buFont typeface="Wingdings" pitchFamily="2" charset="2"/>
              <a:buChar char="q"/>
            </a:pPr>
            <a:endParaRPr lang="es-ES" sz="18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  <a:sym typeface="Wingdings"/>
            </a:endParaRPr>
          </a:p>
          <a:p>
            <a:pPr>
              <a:buSzPct val="101000"/>
              <a:buFont typeface="Wingdings" pitchFamily="2" charset="2"/>
              <a:buChar char="q"/>
            </a:pPr>
            <a:endParaRPr lang="es-ES" sz="18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  <a:sym typeface="Wingdings"/>
            </a:endParaRPr>
          </a:p>
          <a:p>
            <a:pPr>
              <a:buSzPct val="101000"/>
              <a:buFont typeface="Wingdings" pitchFamily="2" charset="2"/>
              <a:buChar char="q"/>
            </a:pPr>
            <a:endParaRPr lang="es-ES" sz="18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  <a:sym typeface="Wingdings"/>
            </a:endParaRPr>
          </a:p>
          <a:p>
            <a:pPr>
              <a:buSzPct val="101000"/>
              <a:buFont typeface="Wingdings" pitchFamily="2" charset="2"/>
              <a:buChar char="q"/>
            </a:pPr>
            <a:endParaRPr lang="es-ES" sz="18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  <a:sym typeface="Wingdings"/>
            </a:endParaRPr>
          </a:p>
          <a:p>
            <a:pPr>
              <a:buSzPct val="101000"/>
              <a:buFont typeface="Wingdings" pitchFamily="2" charset="2"/>
              <a:buChar char="q"/>
            </a:pPr>
            <a:endParaRPr lang="es-ES" sz="18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  <a:sym typeface="Wingdings"/>
            </a:endParaRPr>
          </a:p>
          <a:p>
            <a:pPr>
              <a:buSzPct val="101000"/>
              <a:buFont typeface="Wingdings" pitchFamily="2" charset="2"/>
              <a:buChar char="q"/>
            </a:pPr>
            <a:endParaRPr lang="es-ES" sz="18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  <a:sym typeface="Wingdings"/>
            </a:endParaRPr>
          </a:p>
          <a:p>
            <a:pPr>
              <a:buSzPct val="101000"/>
              <a:buFont typeface="Wingdings" pitchFamily="2" charset="2"/>
              <a:buChar char="q"/>
            </a:pPr>
            <a:endParaRPr lang="es-ES" sz="18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  <a:sym typeface="Wingdings"/>
            </a:endParaRPr>
          </a:p>
          <a:p>
            <a:pPr>
              <a:buSzPct val="101000"/>
              <a:buFont typeface="Wingdings" pitchFamily="2" charset="2"/>
              <a:buChar char="q"/>
            </a:pP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Maximum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allocation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considerably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larger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than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in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previous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calls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(128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CPUs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/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node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):</a:t>
            </a:r>
          </a:p>
          <a:p>
            <a:pPr>
              <a:buSzPct val="101000"/>
              <a:buFont typeface="Wingdings" pitchFamily="2" charset="2"/>
              <a:buChar char="q"/>
            </a:pPr>
            <a:endParaRPr lang="es-ES" sz="18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  <a:sym typeface="Wingdings"/>
            </a:endParaRPr>
          </a:p>
          <a:p>
            <a:pPr>
              <a:buSzPct val="101000"/>
              <a:buFont typeface="Wingdings" pitchFamily="2" charset="2"/>
              <a:buChar char="q"/>
            </a:pPr>
            <a:endParaRPr lang="es-ES" sz="18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  <a:sym typeface="Wingdings"/>
            </a:endParaRPr>
          </a:p>
          <a:p>
            <a:pPr>
              <a:buSzPct val="101000"/>
              <a:buFont typeface="Wingdings" pitchFamily="2" charset="2"/>
              <a:buChar char="q"/>
            </a:pPr>
            <a:endParaRPr lang="en-GB" sz="18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  <a:sym typeface="Wingding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4BB193-C268-AF83-D1DD-C3B91D552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70235"/>
            <a:ext cx="7772400" cy="271267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FBB185E-29AB-2E4B-1813-94A6398B9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021466"/>
            <a:ext cx="7772400" cy="7325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E74B0A0A-6FA0-C69C-C8DD-5C93CD58027D}"/>
                  </a:ext>
                </a:extLst>
              </p:cNvPr>
              <p:cNvSpPr txBox="1"/>
              <p:nvPr/>
            </p:nvSpPr>
            <p:spPr>
              <a:xfrm>
                <a:off x="467544" y="5770179"/>
                <a:ext cx="74503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Maximum allocation: 256 million CPU hours! There is room to request more than what we have typically got allocated (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∼80−90</m:t>
                    </m:r>
                  </m:oMath>
                </a14:m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 million).</a:t>
                </a: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E74B0A0A-6FA0-C69C-C8DD-5C93CD580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770179"/>
                <a:ext cx="7450329" cy="646331"/>
              </a:xfrm>
              <a:prstGeom prst="rect">
                <a:avLst/>
              </a:prstGeom>
              <a:blipFill>
                <a:blip r:embed="rId5"/>
                <a:stretch>
                  <a:fillRect l="-680" t="-3846"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393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13FBDD79-096C-53D4-1D34-54B3C40F3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3" y="242576"/>
            <a:ext cx="7543800" cy="342900"/>
          </a:xfrm>
        </p:spPr>
        <p:txBody>
          <a:bodyPr/>
          <a:lstStyle/>
          <a:p>
            <a:r>
              <a:rPr lang="en-GB" sz="2400" b="1" dirty="0"/>
              <a:t>E-TASC General Meeting (11</a:t>
            </a:r>
            <a:r>
              <a:rPr lang="en-GB" sz="2400" b="1" baseline="30000" dirty="0"/>
              <a:t>th</a:t>
            </a:r>
            <a:r>
              <a:rPr lang="en-GB" sz="2400" b="1" dirty="0"/>
              <a:t> to 15</a:t>
            </a:r>
            <a:r>
              <a:rPr lang="en-GB" sz="2400" b="1" baseline="30000" dirty="0"/>
              <a:t>th</a:t>
            </a:r>
            <a:r>
              <a:rPr lang="en-GB" sz="2400" b="1" dirty="0"/>
              <a:t> November)</a:t>
            </a: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B6D6E8A0-1534-D5D7-FD94-EDDC1BC6AC1E}"/>
              </a:ext>
            </a:extLst>
          </p:cNvPr>
          <p:cNvSpPr txBox="1">
            <a:spLocks/>
          </p:cNvSpPr>
          <p:nvPr/>
        </p:nvSpPr>
        <p:spPr>
          <a:xfrm>
            <a:off x="467544" y="6545237"/>
            <a:ext cx="8240228" cy="268139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dirty="0"/>
              <a:t>J. M. García Regaña | TSVV-13 Meeting 20 | Zoom | 15/10/2024 | Page </a:t>
            </a:r>
            <a:fld id="{6A6D9FA1-99C7-4910-8E32-B85D378B0060}" type="slidenum">
              <a:rPr lang="en-GB" sz="1100" smtClean="0"/>
              <a:pPr algn="r"/>
              <a:t>6</a:t>
            </a:fld>
            <a:endParaRPr lang="en-GB" sz="1100" dirty="0"/>
          </a:p>
          <a:p>
            <a:pPr algn="r"/>
            <a:endParaRPr lang="en-GB" sz="1100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C48702D8-1BA0-4144-1EAC-59C2C1679B1F}"/>
              </a:ext>
            </a:extLst>
          </p:cNvPr>
          <p:cNvSpPr txBox="1">
            <a:spLocks/>
          </p:cNvSpPr>
          <p:nvPr/>
        </p:nvSpPr>
        <p:spPr>
          <a:xfrm>
            <a:off x="467544" y="914400"/>
            <a:ext cx="8501795" cy="5373384"/>
          </a:xfrm>
          <a:prstGeom prst="rect">
            <a:avLst/>
          </a:prstGeom>
        </p:spPr>
        <p:txBody>
          <a:bodyPr>
            <a:noAutofit/>
          </a:bodyPr>
          <a:lstStyle>
            <a:lvl1pPr marL="343080" indent="-34272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1000"/>
              <a:buFont typeface="Wingdings" pitchFamily="2" charset="2"/>
              <a:buChar char="q"/>
            </a:pP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The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E-TASC General Meeting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is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scheduled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to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take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place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from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November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11th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to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15th in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Garching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:</a:t>
            </a:r>
          </a:p>
          <a:p>
            <a:pPr marL="360" indent="0">
              <a:buSzPct val="101000"/>
              <a:buNone/>
            </a:pPr>
            <a:endParaRPr lang="es-ES" sz="18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  <a:sym typeface="Wingdings"/>
            </a:endParaRPr>
          </a:p>
          <a:p>
            <a:pPr marL="685980" lvl="1" indent="-342900">
              <a:buSzPct val="101000"/>
              <a:buFont typeface="+mj-lt"/>
              <a:buAutoNum type="arabicPeriod"/>
            </a:pP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Enhancing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networking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across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various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TSVVs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and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Thrusts</a:t>
            </a:r>
            <a:endParaRPr lang="es-ES" sz="16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  <a:sym typeface="Wingdings"/>
            </a:endParaRPr>
          </a:p>
          <a:p>
            <a:pPr marL="685980" lvl="1" indent="-342900">
              <a:buSzPct val="101000"/>
              <a:buFont typeface="+mj-lt"/>
              <a:buAutoNum type="arabicPeriod"/>
            </a:pP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Developing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strategies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to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maximize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the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impact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of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ACHs</a:t>
            </a:r>
            <a:endParaRPr lang="es-ES" sz="16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  <a:sym typeface="Wingdings"/>
            </a:endParaRPr>
          </a:p>
          <a:p>
            <a:pPr marL="685980" lvl="1" indent="-342900">
              <a:buSzPct val="101000"/>
              <a:buFont typeface="+mj-lt"/>
              <a:buAutoNum type="arabicPeriod"/>
            </a:pP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Guaranteeing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the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timely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release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and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readiness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of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simulation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tools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by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the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end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of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2025</a:t>
            </a:r>
          </a:p>
          <a:p>
            <a:pPr marL="685980" lvl="1" indent="-342900">
              <a:buSzPct val="101000"/>
              <a:buFont typeface="+mj-lt"/>
              <a:buAutoNum type="arabicPeriod"/>
            </a:pPr>
            <a:r>
              <a:rPr lang="es-ES" sz="1600" b="1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Considering</a:t>
            </a:r>
            <a:r>
              <a:rPr lang="es-ES" sz="1600" b="1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b="1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potential</a:t>
            </a:r>
            <a:r>
              <a:rPr lang="es-ES" sz="1600" b="1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b="1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modifications</a:t>
            </a:r>
            <a:r>
              <a:rPr lang="es-ES" sz="1600" b="1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b="1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to</a:t>
            </a:r>
            <a:r>
              <a:rPr lang="es-ES" sz="1600" b="1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b="1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the</a:t>
            </a:r>
            <a:r>
              <a:rPr lang="es-ES" sz="1600" b="1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TSVV/ACH </a:t>
            </a:r>
            <a:r>
              <a:rPr lang="es-ES" sz="1600" b="1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objectives</a:t>
            </a:r>
            <a:r>
              <a:rPr lang="es-ES" sz="1600" b="1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and portfolios after 2025</a:t>
            </a:r>
          </a:p>
          <a:p>
            <a:pPr>
              <a:buSzPct val="101000"/>
              <a:buFont typeface="Wingdings" pitchFamily="2" charset="2"/>
              <a:buChar char="q"/>
            </a:pPr>
            <a:endParaRPr lang="es-ES" sz="18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  <a:sym typeface="Wingdings"/>
            </a:endParaRPr>
          </a:p>
          <a:p>
            <a:pPr algn="just">
              <a:buSzPct val="101000"/>
              <a:buFont typeface="Wingdings" pitchFamily="2" charset="2"/>
              <a:buChar char="q"/>
            </a:pPr>
            <a:r>
              <a:rPr lang="es-ES" sz="1800" b="1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Poster </a:t>
            </a:r>
            <a:r>
              <a:rPr lang="es-ES" sz="1800" b="1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to</a:t>
            </a:r>
            <a:r>
              <a:rPr lang="es-ES" sz="1800" b="1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be </a:t>
            </a:r>
            <a:r>
              <a:rPr lang="es-ES" sz="1800" b="1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presented</a:t>
            </a:r>
            <a:r>
              <a:rPr lang="es-ES" sz="1800" b="1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800" b="1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by</a:t>
            </a:r>
            <a:r>
              <a:rPr lang="es-ES" sz="1800" b="1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800" b="1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the</a:t>
            </a:r>
            <a:r>
              <a:rPr lang="es-ES" sz="1800" b="1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TSVV </a:t>
            </a:r>
            <a:r>
              <a:rPr lang="es-ES" sz="1800" b="1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leaders</a:t>
            </a:r>
            <a:r>
              <a:rPr lang="es-ES" sz="1800" b="1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800" b="1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on</a:t>
            </a:r>
            <a:r>
              <a:rPr lang="es-ES" sz="1800" b="1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800" b="1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the</a:t>
            </a:r>
            <a:r>
              <a:rPr lang="es-ES" sz="1800" b="1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“Status and </a:t>
            </a:r>
            <a:r>
              <a:rPr lang="es-ES" sz="1800" b="1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plans</a:t>
            </a:r>
            <a:r>
              <a:rPr lang="es-ES" sz="1800" b="1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800" b="1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of</a:t>
            </a:r>
            <a:r>
              <a:rPr lang="es-ES" sz="1800" b="1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800" b="1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the</a:t>
            </a:r>
            <a:r>
              <a:rPr lang="es-ES" sz="1800" b="1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800" b="1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TSVVs</a:t>
            </a:r>
            <a:r>
              <a:rPr lang="es-ES" sz="1800" b="1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(</a:t>
            </a:r>
            <a:r>
              <a:rPr lang="es-ES" sz="1800" b="1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until</a:t>
            </a:r>
            <a:r>
              <a:rPr lang="es-ES" sz="1800" b="1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800" b="1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the</a:t>
            </a:r>
            <a:r>
              <a:rPr lang="es-ES" sz="1800" b="1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800" b="1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end</a:t>
            </a:r>
            <a:r>
              <a:rPr lang="es-ES" sz="1800" b="1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800" b="1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of</a:t>
            </a:r>
            <a:r>
              <a:rPr lang="es-ES" sz="1800" b="1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2025 and </a:t>
            </a:r>
            <a:r>
              <a:rPr lang="es-ES" sz="1800" b="1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beyond</a:t>
            </a:r>
            <a:r>
              <a:rPr lang="es-ES" sz="1800" b="1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)”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. </a:t>
            </a:r>
          </a:p>
          <a:p>
            <a:pPr>
              <a:buSzPct val="101000"/>
              <a:buFont typeface="Wingdings" pitchFamily="2" charset="2"/>
              <a:buChar char="q"/>
            </a:pPr>
            <a:endParaRPr lang="es-ES" sz="18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  <a:sym typeface="Wingdings"/>
            </a:endParaRPr>
          </a:p>
          <a:p>
            <a:pPr>
              <a:buSzPct val="101000"/>
              <a:buFont typeface="Wingdings" pitchFamily="2" charset="2"/>
              <a:buChar char="q"/>
            </a:pPr>
            <a:endParaRPr lang="es-ES" sz="18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  <a:sym typeface="Wingdings"/>
            </a:endParaRPr>
          </a:p>
          <a:p>
            <a:pPr>
              <a:buSzPct val="101000"/>
              <a:buFont typeface="Wingdings" pitchFamily="2" charset="2"/>
              <a:buChar char="q"/>
            </a:pPr>
            <a:endParaRPr lang="es-ES" sz="18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  <a:sym typeface="Wingdings"/>
            </a:endParaRPr>
          </a:p>
          <a:p>
            <a:pPr>
              <a:buSzPct val="101000"/>
              <a:buFont typeface="Wingdings" pitchFamily="2" charset="2"/>
              <a:buChar char="q"/>
            </a:pPr>
            <a:endParaRPr lang="en-GB" sz="18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  <a:sym typeface="Wingding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1253249-4358-882C-6D3C-7441CEF67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41" y="4561971"/>
            <a:ext cx="7772400" cy="185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22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13FBDD79-096C-53D4-1D34-54B3C40F3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3" y="242576"/>
            <a:ext cx="7543800" cy="342900"/>
          </a:xfrm>
        </p:spPr>
        <p:txBody>
          <a:bodyPr/>
          <a:lstStyle/>
          <a:p>
            <a:r>
              <a:rPr lang="en-GB" sz="2400" b="1" dirty="0"/>
              <a:t>E-TASC General Meeting (11</a:t>
            </a:r>
            <a:r>
              <a:rPr lang="en-GB" sz="2400" b="1" baseline="30000" dirty="0"/>
              <a:t>th</a:t>
            </a:r>
            <a:r>
              <a:rPr lang="en-GB" sz="2400" b="1" dirty="0"/>
              <a:t> to 15</a:t>
            </a:r>
            <a:r>
              <a:rPr lang="en-GB" sz="2400" b="1" baseline="30000" dirty="0"/>
              <a:t>th</a:t>
            </a:r>
            <a:r>
              <a:rPr lang="en-GB" sz="2400" b="1" dirty="0"/>
              <a:t> November)</a:t>
            </a: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B6D6E8A0-1534-D5D7-FD94-EDDC1BC6AC1E}"/>
              </a:ext>
            </a:extLst>
          </p:cNvPr>
          <p:cNvSpPr txBox="1">
            <a:spLocks/>
          </p:cNvSpPr>
          <p:nvPr/>
        </p:nvSpPr>
        <p:spPr>
          <a:xfrm>
            <a:off x="467544" y="6545237"/>
            <a:ext cx="8240228" cy="268139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dirty="0"/>
              <a:t>J. M. García Regaña | TSVV-13 Meeting 20 | Zoom | 15/10/2024 | Page </a:t>
            </a:r>
            <a:fld id="{6A6D9FA1-99C7-4910-8E32-B85D378B0060}" type="slidenum">
              <a:rPr lang="en-GB" sz="1100" smtClean="0"/>
              <a:pPr algn="r"/>
              <a:t>7</a:t>
            </a:fld>
            <a:endParaRPr lang="en-GB" sz="1100" dirty="0"/>
          </a:p>
          <a:p>
            <a:pPr algn="r"/>
            <a:endParaRPr lang="en-GB" sz="1100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C48702D8-1BA0-4144-1EAC-59C2C1679B1F}"/>
              </a:ext>
            </a:extLst>
          </p:cNvPr>
          <p:cNvSpPr txBox="1">
            <a:spLocks/>
          </p:cNvSpPr>
          <p:nvPr/>
        </p:nvSpPr>
        <p:spPr>
          <a:xfrm>
            <a:off x="467544" y="914400"/>
            <a:ext cx="8501795" cy="5373384"/>
          </a:xfrm>
          <a:prstGeom prst="rect">
            <a:avLst/>
          </a:prstGeom>
        </p:spPr>
        <p:txBody>
          <a:bodyPr>
            <a:noAutofit/>
          </a:bodyPr>
          <a:lstStyle>
            <a:lvl1pPr marL="343080" indent="-34272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1000"/>
              <a:buFont typeface="Wingdings" pitchFamily="2" charset="2"/>
              <a:buChar char="q"/>
            </a:pP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The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E-TASC General Meeting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is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scheduled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to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take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place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from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November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11th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to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15th in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Garching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:</a:t>
            </a:r>
          </a:p>
          <a:p>
            <a:pPr marL="360" indent="0">
              <a:buSzPct val="101000"/>
              <a:buNone/>
            </a:pPr>
            <a:endParaRPr lang="es-ES" sz="18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  <a:sym typeface="Wingdings"/>
            </a:endParaRPr>
          </a:p>
          <a:p>
            <a:pPr marL="685980" lvl="1" indent="-342900">
              <a:buSzPct val="101000"/>
              <a:buFont typeface="+mj-lt"/>
              <a:buAutoNum type="arabicPeriod"/>
            </a:pP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Enhancing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networking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across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various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TSVVs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and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Thrusts</a:t>
            </a:r>
            <a:endParaRPr lang="es-ES" sz="16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  <a:sym typeface="Wingdings"/>
            </a:endParaRPr>
          </a:p>
          <a:p>
            <a:pPr marL="685980" lvl="1" indent="-342900">
              <a:buSzPct val="101000"/>
              <a:buFont typeface="+mj-lt"/>
              <a:buAutoNum type="arabicPeriod"/>
            </a:pP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Developing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strategies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to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maximize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the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impact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of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ACHs</a:t>
            </a:r>
            <a:endParaRPr lang="es-ES" sz="16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  <a:sym typeface="Wingdings"/>
            </a:endParaRPr>
          </a:p>
          <a:p>
            <a:pPr marL="685980" lvl="1" indent="-342900">
              <a:buSzPct val="101000"/>
              <a:buFont typeface="+mj-lt"/>
              <a:buAutoNum type="arabicPeriod"/>
            </a:pP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Guaranteeing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the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timely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release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and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readiness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of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simulation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tools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by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the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end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of</a:t>
            </a:r>
            <a:r>
              <a:rPr lang="es-ES" sz="16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2025</a:t>
            </a:r>
          </a:p>
          <a:p>
            <a:pPr marL="685980" lvl="1" indent="-342900">
              <a:buSzPct val="101000"/>
              <a:buFont typeface="+mj-lt"/>
              <a:buAutoNum type="arabicPeriod"/>
            </a:pPr>
            <a:r>
              <a:rPr lang="es-ES" sz="1600" b="1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Considering</a:t>
            </a:r>
            <a:r>
              <a:rPr lang="es-ES" sz="1600" b="1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b="1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potential</a:t>
            </a:r>
            <a:r>
              <a:rPr lang="es-ES" sz="1600" b="1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b="1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modifications</a:t>
            </a:r>
            <a:r>
              <a:rPr lang="es-ES" sz="1600" b="1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b="1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to</a:t>
            </a:r>
            <a:r>
              <a:rPr lang="es-ES" sz="1600" b="1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600" b="1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the</a:t>
            </a:r>
            <a:r>
              <a:rPr lang="es-ES" sz="1600" b="1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TSVV/ACH </a:t>
            </a:r>
            <a:r>
              <a:rPr lang="es-ES" sz="1600" b="1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objectives</a:t>
            </a:r>
            <a:r>
              <a:rPr lang="es-ES" sz="1600" b="1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and portfolios after 2025</a:t>
            </a:r>
          </a:p>
          <a:p>
            <a:pPr>
              <a:buSzPct val="101000"/>
              <a:buFont typeface="Wingdings" pitchFamily="2" charset="2"/>
              <a:buChar char="q"/>
            </a:pPr>
            <a:endParaRPr lang="es-ES" sz="18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  <a:sym typeface="Wingdings"/>
            </a:endParaRPr>
          </a:p>
          <a:p>
            <a:pPr algn="just">
              <a:buSzPct val="101000"/>
              <a:buFont typeface="Wingdings" pitchFamily="2" charset="2"/>
              <a:buChar char="q"/>
            </a:pP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Poster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to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be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presented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by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the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TSVV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leaders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on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the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“Status and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plans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of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the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TSVVs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(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until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the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end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of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 2025 and </a:t>
            </a:r>
            <a:r>
              <a:rPr lang="es-ES" sz="18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beyond</a:t>
            </a:r>
            <a:r>
              <a:rPr lang="es-E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  <a:sym typeface="Wingdings"/>
              </a:rPr>
              <a:t>)”. </a:t>
            </a:r>
          </a:p>
          <a:p>
            <a:pPr>
              <a:buSzPct val="101000"/>
              <a:buFont typeface="Wingdings" pitchFamily="2" charset="2"/>
              <a:buChar char="q"/>
            </a:pPr>
            <a:endParaRPr lang="es-ES" sz="18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  <a:sym typeface="Wingdings"/>
            </a:endParaRPr>
          </a:p>
          <a:p>
            <a:pPr>
              <a:buSzPct val="101000"/>
              <a:buFont typeface="Wingdings" pitchFamily="2" charset="2"/>
              <a:buChar char="q"/>
            </a:pPr>
            <a:endParaRPr lang="es-ES" sz="18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  <a:sym typeface="Wingdings"/>
            </a:endParaRPr>
          </a:p>
          <a:p>
            <a:pPr>
              <a:buSzPct val="101000"/>
              <a:buFont typeface="Wingdings" pitchFamily="2" charset="2"/>
              <a:buChar char="q"/>
            </a:pPr>
            <a:endParaRPr lang="es-ES" sz="18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  <a:sym typeface="Wingdings"/>
            </a:endParaRPr>
          </a:p>
          <a:p>
            <a:pPr>
              <a:buSzPct val="101000"/>
              <a:buFont typeface="Wingdings" pitchFamily="2" charset="2"/>
              <a:buChar char="q"/>
            </a:pPr>
            <a:endParaRPr lang="en-GB" sz="18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  <a:sym typeface="Wingding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1253249-4358-882C-6D3C-7441CEF67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41" y="4561971"/>
            <a:ext cx="7772400" cy="185454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D397B43-0CA5-42D0-5FCA-E3CBBEA85E8A}"/>
              </a:ext>
            </a:extLst>
          </p:cNvPr>
          <p:cNvSpPr txBox="1"/>
          <p:nvPr/>
        </p:nvSpPr>
        <p:spPr>
          <a:xfrm>
            <a:off x="467544" y="3528112"/>
            <a:ext cx="850179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I’ll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prepare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poster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November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1st, so I can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get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feedback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amendments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additions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etc.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98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17575</TotalTime>
  <Words>671</Words>
  <Application>Microsoft Macintosh PowerPoint</Application>
  <PresentationFormat>Presentación en pantalla (4:3)</PresentationFormat>
  <Paragraphs>86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Calibri</vt:lpstr>
      <vt:lpstr>Cambria Math</vt:lpstr>
      <vt:lpstr>Courier</vt:lpstr>
      <vt:lpstr>Helvetica Neue</vt:lpstr>
      <vt:lpstr>Symbol</vt:lpstr>
      <vt:lpstr>Times New Roman</vt:lpstr>
      <vt:lpstr>Wingdings</vt:lpstr>
      <vt:lpstr>Office Theme</vt:lpstr>
      <vt:lpstr>Agenda</vt:lpstr>
      <vt:lpstr>HPC Marconi resources</vt:lpstr>
      <vt:lpstr>HPC Marconi resources</vt:lpstr>
      <vt:lpstr>Call for participation in new HPC-Fusion (Pitagora)</vt:lpstr>
      <vt:lpstr>Call for participation in HPC-Fusion (Pitagora)</vt:lpstr>
      <vt:lpstr>E-TASC General Meeting (11th to 15th November)</vt:lpstr>
      <vt:lpstr>E-TASC General Meeting (11th to 15th November)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Nieckchen Petra</dc:creator>
  <dc:description/>
  <cp:lastModifiedBy>Microsoft Office User</cp:lastModifiedBy>
  <cp:revision>120</cp:revision>
  <cp:lastPrinted>2020-07-07T15:20:26Z</cp:lastPrinted>
  <dcterms:created xsi:type="dcterms:W3CDTF">2014-10-27T16:40:37Z</dcterms:created>
  <dcterms:modified xsi:type="dcterms:W3CDTF">2024-10-15T11:36:19Z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</Properties>
</file>