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sldIdLst>
    <p:sldId id="258"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09" autoAdjust="0"/>
    <p:restoredTop sz="94660"/>
  </p:normalViewPr>
  <p:slideViewPr>
    <p:cSldViewPr snapToGrid="0">
      <p:cViewPr varScale="1">
        <p:scale>
          <a:sx n="64" d="100"/>
          <a:sy n="64" d="100"/>
        </p:scale>
        <p:origin x="82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a:alphaModFix/>
            <a:extLst>
              <a:ext uri="{28A0092B-C50C-407E-A947-70E740481C1C}">
                <a14:useLocalDpi xmlns:a14="http://schemas.microsoft.com/office/drawing/2010/main" val="0"/>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a:alphaModFix amt="65000"/>
            <a:extLst>
              <a:ext uri="{28A0092B-C50C-407E-A947-70E740481C1C}">
                <a14:useLocalDpi xmlns:a14="http://schemas.microsoft.com/office/drawing/2010/main" val="0"/>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a:alphaModFix amt="65000"/>
            <a:extLst>
              <a:ext uri="{28A0092B-C50C-407E-A947-70E740481C1C}">
                <a14:useLocalDpi xmlns:a14="http://schemas.microsoft.com/office/drawing/2010/main" val="0"/>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2">
            <a:alphaModFix amt="65000"/>
            <a:extLst>
              <a:ext uri="{28A0092B-C50C-407E-A947-70E740481C1C}">
                <a14:useLocalDpi xmlns:a14="http://schemas.microsoft.com/office/drawing/2010/main" val="0"/>
              </a:ext>
            </a:extLst>
          </a:blip>
          <a:srcRect/>
          <a:stretch>
            <a:fillRect/>
          </a:stretch>
        </p:blipFill>
        <p:spPr>
          <a:xfrm>
            <a:off x="7247890" y="252412"/>
            <a:ext cx="4944110" cy="6353175"/>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EUROfusion Values</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EUROfusion Values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5414" y="979851"/>
            <a:ext cx="12181172" cy="5577840"/>
          </a:xfrm>
          <a:prstGeom prst="rect">
            <a:avLst/>
          </a:prstGeom>
        </p:spPr>
      </p:pic>
    </p:spTree>
    <p:extLst>
      <p:ext uri="{BB962C8B-B14F-4D97-AF65-F5344CB8AC3E}">
        <p14:creationId xmlns:p14="http://schemas.microsoft.com/office/powerpoint/2010/main" val="1308084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2DC57-DBE7-8BB3-1B41-CDF78E6D253E}"/>
              </a:ext>
            </a:extLst>
          </p:cNvPr>
          <p:cNvSpPr>
            <a:spLocks noGrp="1"/>
          </p:cNvSpPr>
          <p:nvPr>
            <p:ph type="title"/>
          </p:nvPr>
        </p:nvSpPr>
        <p:spPr/>
        <p:txBody>
          <a:bodyPr/>
          <a:lstStyle/>
          <a:p>
            <a:r>
              <a:rPr lang="en-US" dirty="0"/>
              <a:t>PSD Timeline AWP25</a:t>
            </a:r>
            <a:endParaRPr lang="en-GB" dirty="0"/>
          </a:p>
        </p:txBody>
      </p:sp>
      <p:sp>
        <p:nvSpPr>
          <p:cNvPr id="5" name="Slide Number Placeholder 4">
            <a:extLst>
              <a:ext uri="{FF2B5EF4-FFF2-40B4-BE49-F238E27FC236}">
                <a16:creationId xmlns:a16="http://schemas.microsoft.com/office/drawing/2014/main" id="{0B82EA23-D09A-E8B9-CD7F-AC2964DBF38E}"/>
              </a:ext>
            </a:extLst>
          </p:cNvPr>
          <p:cNvSpPr>
            <a:spLocks noGrp="1"/>
          </p:cNvSpPr>
          <p:nvPr>
            <p:ph type="sldNum" sz="quarter" idx="12"/>
          </p:nvPr>
        </p:nvSpPr>
        <p:spPr/>
        <p:txBody>
          <a:bodyPr/>
          <a:lstStyle/>
          <a:p>
            <a:fld id="{6A6D9FA1-99C7-4910-8E32-B85D378B0060}" type="slidenum">
              <a:rPr lang="en-GB" smtClean="0">
                <a:solidFill>
                  <a:prstClr val="white"/>
                </a:solidFill>
              </a:rPr>
              <a:pPr/>
              <a:t>1</a:t>
            </a:fld>
            <a:endParaRPr lang="en-GB" dirty="0">
              <a:solidFill>
                <a:prstClr val="white"/>
              </a:solidFill>
            </a:endParaRPr>
          </a:p>
        </p:txBody>
      </p:sp>
      <p:pic>
        <p:nvPicPr>
          <p:cNvPr id="6" name="Picture 5">
            <a:extLst>
              <a:ext uri="{FF2B5EF4-FFF2-40B4-BE49-F238E27FC236}">
                <a16:creationId xmlns:a16="http://schemas.microsoft.com/office/drawing/2014/main" id="{5EBF220B-528E-8B47-C33C-191C16E086BC}"/>
              </a:ext>
            </a:extLst>
          </p:cNvPr>
          <p:cNvPicPr>
            <a:picLocks noChangeAspect="1"/>
          </p:cNvPicPr>
          <p:nvPr/>
        </p:nvPicPr>
        <p:blipFill>
          <a:blip r:embed="rId2"/>
          <a:stretch>
            <a:fillRect/>
          </a:stretch>
        </p:blipFill>
        <p:spPr>
          <a:xfrm>
            <a:off x="743270" y="509104"/>
            <a:ext cx="11363671" cy="5961270"/>
          </a:xfrm>
          <a:prstGeom prst="rect">
            <a:avLst/>
          </a:prstGeom>
        </p:spPr>
      </p:pic>
    </p:spTree>
    <p:extLst>
      <p:ext uri="{BB962C8B-B14F-4D97-AF65-F5344CB8AC3E}">
        <p14:creationId xmlns:p14="http://schemas.microsoft.com/office/powerpoint/2010/main" val="3948442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2DC57-DBE7-8BB3-1B41-CDF78E6D253E}"/>
              </a:ext>
            </a:extLst>
          </p:cNvPr>
          <p:cNvSpPr>
            <a:spLocks noGrp="1"/>
          </p:cNvSpPr>
          <p:nvPr>
            <p:ph type="title"/>
          </p:nvPr>
        </p:nvSpPr>
        <p:spPr/>
        <p:txBody>
          <a:bodyPr/>
          <a:lstStyle/>
          <a:p>
            <a:r>
              <a:rPr lang="en-US" dirty="0"/>
              <a:t>PMP preparation</a:t>
            </a:r>
            <a:endParaRPr lang="en-GB" dirty="0"/>
          </a:p>
        </p:txBody>
      </p:sp>
      <p:sp>
        <p:nvSpPr>
          <p:cNvPr id="5" name="Slide Number Placeholder 4">
            <a:extLst>
              <a:ext uri="{FF2B5EF4-FFF2-40B4-BE49-F238E27FC236}">
                <a16:creationId xmlns:a16="http://schemas.microsoft.com/office/drawing/2014/main" id="{0B82EA23-D09A-E8B9-CD7F-AC2964DBF38E}"/>
              </a:ext>
            </a:extLst>
          </p:cNvPr>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dirty="0">
              <a:solidFill>
                <a:prstClr val="white"/>
              </a:solidFill>
            </a:endParaRPr>
          </a:p>
        </p:txBody>
      </p:sp>
      <p:sp>
        <p:nvSpPr>
          <p:cNvPr id="3" name="TextBox 2">
            <a:extLst>
              <a:ext uri="{FF2B5EF4-FFF2-40B4-BE49-F238E27FC236}">
                <a16:creationId xmlns:a16="http://schemas.microsoft.com/office/drawing/2014/main" id="{7946ADFE-E297-E36B-6202-3982FFDE3CCB}"/>
              </a:ext>
            </a:extLst>
          </p:cNvPr>
          <p:cNvSpPr txBox="1"/>
          <p:nvPr/>
        </p:nvSpPr>
        <p:spPr>
          <a:xfrm>
            <a:off x="365760" y="853440"/>
            <a:ext cx="11277373" cy="3693319"/>
          </a:xfrm>
          <a:prstGeom prst="rect">
            <a:avLst/>
          </a:prstGeom>
          <a:noFill/>
        </p:spPr>
        <p:txBody>
          <a:bodyPr wrap="square" rtlCol="0">
            <a:spAutoFit/>
          </a:bodyPr>
          <a:lstStyle/>
          <a:p>
            <a:pPr algn="l"/>
            <a:r>
              <a:rPr lang="en-US" b="1" i="1" dirty="0">
                <a:latin typeface="Aptos" panose="020B0004020202020204" pitchFamily="34" charset="0"/>
                <a:cs typeface="Times New Roman" panose="02020603050405020304" pitchFamily="18" charset="0"/>
              </a:rPr>
              <a:t>RESOURCES – BUDGET</a:t>
            </a:r>
          </a:p>
          <a:p>
            <a:pPr algn="l"/>
            <a:r>
              <a:rPr lang="en-US" i="1" dirty="0">
                <a:latin typeface="Aptos" panose="020B0004020202020204" pitchFamily="34" charset="0"/>
                <a:cs typeface="Times New Roman" panose="02020603050405020304" pitchFamily="18" charset="0"/>
              </a:rPr>
              <a:t>Unspent 2024 resources</a:t>
            </a:r>
            <a:r>
              <a:rPr lang="en-US" b="1" i="1" dirty="0">
                <a:latin typeface="Aptos" panose="020B0004020202020204" pitchFamily="34" charset="0"/>
                <a:cs typeface="Times New Roman" panose="02020603050405020304" pitchFamily="18" charset="0"/>
              </a:rPr>
              <a:t>: </a:t>
            </a:r>
            <a:r>
              <a:rPr lang="en-US" dirty="0">
                <a:latin typeface="Aptos" panose="020B0004020202020204" pitchFamily="34" charset="0"/>
                <a:cs typeface="Times New Roman" panose="02020603050405020304" pitchFamily="18" charset="0"/>
              </a:rPr>
              <a:t>move the 2024 unspent resources to 2025 (PSD </a:t>
            </a:r>
            <a:r>
              <a:rPr lang="en-US">
                <a:latin typeface="Aptos" panose="020B0004020202020204" pitchFamily="34" charset="0"/>
                <a:cs typeface="Times New Roman" panose="02020603050405020304" pitchFamily="18" charset="0"/>
              </a:rPr>
              <a:t>will coordinate)</a:t>
            </a:r>
            <a:endParaRPr lang="en-US" dirty="0">
              <a:latin typeface="Aptos" panose="020B0004020202020204" pitchFamily="34" charset="0"/>
              <a:cs typeface="Times New Roman" panose="02020603050405020304" pitchFamily="18" charset="0"/>
            </a:endParaRPr>
          </a:p>
          <a:p>
            <a:pPr algn="l"/>
            <a:r>
              <a:rPr lang="en-US" sz="1800" i="1" dirty="0">
                <a:effectLst/>
                <a:latin typeface="Aptos" panose="020B0004020202020204" pitchFamily="34" charset="0"/>
                <a:ea typeface="Times New Roman" panose="02020603050405020304" pitchFamily="18" charset="0"/>
                <a:cs typeface="Times New Roman" panose="02020603050405020304" pitchFamily="18" charset="0"/>
              </a:rPr>
              <a:t>2025 Indicative resources (PMP/ Annex 2025): </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Botond provides you the resources table as soon as you </a:t>
            </a:r>
          </a:p>
          <a:p>
            <a:pPr marL="857250" lvl="1" indent="-400050">
              <a:buAutoNum type="romanLcParenR"/>
            </a:pPr>
            <a:r>
              <a:rPr lang="en-US" dirty="0">
                <a:effectLst/>
                <a:latin typeface="Aptos" panose="020B0004020202020204" pitchFamily="34" charset="0"/>
                <a:ea typeface="Times New Roman" panose="02020603050405020304" pitchFamily="18" charset="0"/>
                <a:cs typeface="Times New Roman" panose="02020603050405020304" pitchFamily="18" charset="0"/>
              </a:rPr>
              <a:t>transferred all unspent 2024 resources to 2025 (see point above) and </a:t>
            </a:r>
          </a:p>
          <a:p>
            <a:pPr marL="857250" lvl="1" indent="-400050">
              <a:buAutoNum type="romanLcParenR"/>
            </a:pPr>
            <a:r>
              <a:rPr lang="en-US" dirty="0">
                <a:effectLst/>
                <a:latin typeface="Aptos" panose="020B0004020202020204" pitchFamily="34" charset="0"/>
                <a:ea typeface="Times New Roman" panose="02020603050405020304" pitchFamily="18" charset="0"/>
                <a:cs typeface="Times New Roman" panose="02020603050405020304" pitchFamily="18" charset="0"/>
              </a:rPr>
              <a:t>completed the revision of the planning of 2025 indicative resources in IMS (excluding the PCRs)</a:t>
            </a:r>
          </a:p>
          <a:p>
            <a:pPr lvl="0"/>
            <a:r>
              <a:rPr lang="en-US" sz="1800" i="1" dirty="0">
                <a:effectLst/>
                <a:latin typeface="Aptos" panose="020B0004020202020204" pitchFamily="34" charset="0"/>
                <a:ea typeface="Times New Roman" panose="02020603050405020304" pitchFamily="18" charset="0"/>
                <a:cs typeface="Times New Roman" panose="02020603050405020304" pitchFamily="18" charset="0"/>
              </a:rPr>
              <a:t>2021-2025 Indicative resources (PMP main body - chapter 8.1): </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these tables are long outdated and we are not updating them. </a:t>
            </a:r>
            <a:endParaRPr lang="en-GB" sz="1800" dirty="0">
              <a:effectLst/>
              <a:latin typeface="Aptos" panose="020B0004020202020204" pitchFamily="34" charset="0"/>
              <a:ea typeface="Aptos" panose="020B0004020202020204" pitchFamily="34" charset="0"/>
              <a:cs typeface="Times New Roman" panose="02020603050405020304" pitchFamily="18" charset="0"/>
            </a:endParaRPr>
          </a:p>
          <a:p>
            <a:endParaRPr lang="en-US" sz="1800" b="1" i="1" dirty="0">
              <a:effectLst/>
              <a:latin typeface="Aptos" panose="020B0004020202020204" pitchFamily="34" charset="0"/>
              <a:ea typeface="Times New Roman" panose="02020603050405020304" pitchFamily="18" charset="0"/>
              <a:cs typeface="Aptos" panose="020B0004020202020204" pitchFamily="34" charset="0"/>
            </a:endParaRPr>
          </a:p>
          <a:p>
            <a:endParaRPr lang="en-US" sz="1800" b="1" i="1" dirty="0">
              <a:effectLst/>
              <a:latin typeface="Aptos" panose="020B0004020202020204" pitchFamily="34" charset="0"/>
              <a:ea typeface="Times New Roman" panose="02020603050405020304" pitchFamily="18" charset="0"/>
              <a:cs typeface="Aptos" panose="020B0004020202020204" pitchFamily="34" charset="0"/>
            </a:endParaRPr>
          </a:p>
          <a:p>
            <a:r>
              <a:rPr lang="en-US" sz="1800" b="1" i="1" dirty="0">
                <a:effectLst/>
                <a:latin typeface="Aptos" panose="020B0004020202020204" pitchFamily="34" charset="0"/>
                <a:ea typeface="Times New Roman" panose="02020603050405020304" pitchFamily="18" charset="0"/>
                <a:cs typeface="Aptos" panose="020B0004020202020204" pitchFamily="34" charset="0"/>
              </a:rPr>
              <a:t>PMP TEXT</a:t>
            </a:r>
          </a:p>
          <a:p>
            <a:r>
              <a:rPr lang="en-US" sz="1800" i="1" dirty="0">
                <a:effectLst/>
                <a:latin typeface="Aptos" panose="020B0004020202020204" pitchFamily="34" charset="0"/>
                <a:ea typeface="Times New Roman" panose="02020603050405020304" pitchFamily="18" charset="0"/>
                <a:cs typeface="Aptos" panose="020B0004020202020204" pitchFamily="34" charset="0"/>
              </a:rPr>
              <a:t>PMP main body: </a:t>
            </a:r>
            <a:r>
              <a:rPr lang="en-US" sz="1800" dirty="0">
                <a:effectLst/>
                <a:latin typeface="Aptos" panose="020B0004020202020204" pitchFamily="34" charset="0"/>
                <a:ea typeface="Times New Roman" panose="02020603050405020304" pitchFamily="18" charset="0"/>
                <a:cs typeface="Aptos" panose="020B0004020202020204" pitchFamily="34" charset="0"/>
              </a:rPr>
              <a:t>review the main body of the document and revise if necessary, but please point it out if doing so.</a:t>
            </a:r>
          </a:p>
          <a:p>
            <a:r>
              <a:rPr lang="en-US" i="1" dirty="0">
                <a:latin typeface="Aptos" panose="020B0004020202020204" pitchFamily="34" charset="0"/>
              </a:rPr>
              <a:t>PMP Annex 2025: </a:t>
            </a:r>
            <a:r>
              <a:rPr lang="en-US" dirty="0">
                <a:latin typeface="Aptos" panose="020B0004020202020204" pitchFamily="34" charset="0"/>
              </a:rPr>
              <a:t>revised template to be provided following 1:1 the AWP; Example with guideline comments provided</a:t>
            </a:r>
            <a:endParaRPr lang="en-GB" dirty="0">
              <a:latin typeface="Aptos" panose="020B0004020202020204" pitchFamily="34" charset="0"/>
            </a:endParaRPr>
          </a:p>
        </p:txBody>
      </p:sp>
    </p:spTree>
    <p:extLst>
      <p:ext uri="{BB962C8B-B14F-4D97-AF65-F5344CB8AC3E}">
        <p14:creationId xmlns:p14="http://schemas.microsoft.com/office/powerpoint/2010/main" val="2155447254"/>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048490C-650F-4DB3-96EB-D42CD0F5E2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fa1f3-60c2-42de-b5b6-3ee8cb87d964"/>
    <ds:schemaRef ds:uri="e5ba6352-0726-4226-96e7-82f7f1c5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D9181E-FECB-463F-B520-A8D079261319}">
  <ds:schemaRefs>
    <ds:schemaRef ds:uri="http://schemas.microsoft.com/sharepoint/v3/contenttype/forms"/>
  </ds:schemaRefs>
</ds:datastoreItem>
</file>

<file path=customXml/itemProps3.xml><?xml version="1.0" encoding="utf-8"?>
<ds:datastoreItem xmlns:ds="http://schemas.openxmlformats.org/officeDocument/2006/customXml" ds:itemID="{352EFAF3-8BD2-471A-BE2C-028CE399F812}">
  <ds:schemaRefs>
    <ds:schemaRef ds:uri="http://schemas.microsoft.com/office/2006/metadata/properties"/>
    <ds:schemaRef ds:uri="http://schemas.microsoft.com/office/infopath/2007/PartnerControls"/>
    <ds:schemaRef ds:uri="e5ba6352-0726-4226-96e7-82f7f1c59ac0"/>
    <ds:schemaRef ds:uri="cbbfa1f3-60c2-42de-b5b6-3ee8cb87d964"/>
  </ds:schemaRefs>
</ds:datastoreItem>
</file>

<file path=docProps/app.xml><?xml version="1.0" encoding="utf-8"?>
<Properties xmlns="http://schemas.openxmlformats.org/officeDocument/2006/extended-properties" xmlns:vt="http://schemas.openxmlformats.org/officeDocument/2006/docPropsVTypes">
  <Template/>
  <TotalTime>806</TotalTime>
  <Words>144</Words>
  <Application>Microsoft Office PowerPoint</Application>
  <PresentationFormat>Widescreen</PresentationFormat>
  <Paragraphs>15</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Aptos</vt:lpstr>
      <vt:lpstr>Arial</vt:lpstr>
      <vt:lpstr>Calibri</vt:lpstr>
      <vt:lpstr>EUROfusion.1line_5_3_2019</vt:lpstr>
      <vt:lpstr>PSD Timeline AWP25</vt:lpstr>
      <vt:lpstr>PMP preparation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Botond Meszaros</cp:lastModifiedBy>
  <cp:revision>19</cp:revision>
  <dcterms:created xsi:type="dcterms:W3CDTF">2023-11-15T09:40:03Z</dcterms:created>
  <dcterms:modified xsi:type="dcterms:W3CDTF">2024-10-15T09:27:39Z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ies>
</file>