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4" r:id="rId2"/>
    <p:sldId id="329" r:id="rId3"/>
    <p:sldId id="330" r:id="rId4"/>
    <p:sldId id="328" r:id="rId5"/>
    <p:sldId id="335" r:id="rId6"/>
    <p:sldId id="318" r:id="rId7"/>
  </p:sldIdLst>
  <p:sldSz cx="9144000" cy="5143500" type="screen16x9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84" d="100"/>
          <a:sy n="84" d="100"/>
        </p:scale>
        <p:origin x="712" y="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44" d="100"/>
          <a:sy n="44" d="100"/>
        </p:scale>
        <p:origin x="2740" y="3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13/11/2024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5113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91" tIns="47796" rIns="95591" bIns="477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5591" tIns="47796" rIns="95591" bIns="4779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806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201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444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079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38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DB9FE51-9F90-4822-8976-9F8B533BD01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758" y="4299942"/>
            <a:ext cx="3627746" cy="74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Hennie van der Meiden | Monitoring meeting WP SP X PWIE  | Zoom | xx.xx.2024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4767263"/>
            <a:ext cx="6553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 dirty="0"/>
              <a:t>Monitoring meeting SP X1</a:t>
            </a:r>
            <a:br>
              <a:rPr lang="en-US" sz="3200" dirty="0"/>
            </a:br>
            <a:r>
              <a:rPr lang="en-US" sz="2400" i="1" dirty="0"/>
              <a:t>Atomic and molecular processes in attached/detached plasma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Hennie van der Meiden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E47CED-0541-4DB0-8A76-75D801F18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23355"/>
            <a:ext cx="2471352" cy="62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4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72117"/>
            <a:ext cx="920561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X.1: </a:t>
            </a:r>
            <a:r>
              <a:rPr lang="de-DE" sz="1800" dirty="0" err="1"/>
              <a:t>Introduction</a:t>
            </a:r>
            <a:r>
              <a:rPr lang="de-DE" sz="1800" dirty="0"/>
              <a:t> and </a:t>
            </a:r>
            <a:r>
              <a:rPr lang="de-DE" sz="1800" dirty="0" err="1"/>
              <a:t>anouncements</a:t>
            </a:r>
            <a:endParaRPr lang="de-DE" sz="18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C0F9BDE-0A50-4E1B-A382-03CF058641E9}"/>
              </a:ext>
            </a:extLst>
          </p:cNvPr>
          <p:cNvSpPr txBox="1"/>
          <p:nvPr/>
        </p:nvSpPr>
        <p:spPr>
          <a:xfrm>
            <a:off x="182796" y="555526"/>
            <a:ext cx="8781691" cy="307777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 machines operational: except JULE-PSI not in 2025</a:t>
            </a:r>
          </a:p>
        </p:txBody>
      </p:sp>
      <p:sp>
        <p:nvSpPr>
          <p:cNvPr id="6" name="Textfeld 9">
            <a:extLst>
              <a:ext uri="{FF2B5EF4-FFF2-40B4-BE49-F238E27FC236}">
                <a16:creationId xmlns:a16="http://schemas.microsoft.com/office/drawing/2014/main" id="{08872989-CA81-4EB9-8534-AC65AFF5593F}"/>
              </a:ext>
            </a:extLst>
          </p:cNvPr>
          <p:cNvSpPr txBox="1"/>
          <p:nvPr/>
        </p:nvSpPr>
        <p:spPr>
          <a:xfrm>
            <a:off x="254805" y="1203598"/>
            <a:ext cx="8781691" cy="777264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Announcements remarks:</a:t>
            </a:r>
          </a:p>
          <a:p>
            <a:pPr>
              <a:lnSpc>
                <a:spcPct val="113000"/>
              </a:lnSpc>
            </a:pPr>
            <a:endParaRPr lang="en-US" sz="135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r>
              <a:rPr lang="en-US" sz="135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indicate which information/slides are important to present in the general PWIE meeting next week!</a:t>
            </a:r>
          </a:p>
        </p:txBody>
      </p:sp>
    </p:spTree>
    <p:extLst>
      <p:ext uri="{BB962C8B-B14F-4D97-AF65-F5344CB8AC3E}">
        <p14:creationId xmlns:p14="http://schemas.microsoft.com/office/powerpoint/2010/main" val="400932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72117"/>
            <a:ext cx="920561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X.1: </a:t>
            </a:r>
            <a:r>
              <a:rPr lang="en-GB" sz="1800" dirty="0"/>
              <a:t>Atomic and molecular processes in attached/detached</a:t>
            </a:r>
            <a:br>
              <a:rPr lang="en-GB" sz="1800" dirty="0"/>
            </a:br>
            <a:r>
              <a:rPr lang="en-GB" sz="1800" dirty="0"/>
              <a:t>             plasmas</a:t>
            </a:r>
            <a:endParaRPr lang="de-DE" sz="1800" i="1" dirty="0"/>
          </a:p>
        </p:txBody>
      </p:sp>
      <p:sp>
        <p:nvSpPr>
          <p:cNvPr id="5" name="Textfeld 4"/>
          <p:cNvSpPr txBox="1"/>
          <p:nvPr/>
        </p:nvSpPr>
        <p:spPr>
          <a:xfrm>
            <a:off x="107504" y="614520"/>
            <a:ext cx="9036496" cy="307777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Ultimate goal: Determination of distribution of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-vibrationally excited states of H</a:t>
            </a:r>
            <a:r>
              <a:rPr lang="en-US" sz="135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and its isotopes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C0F9BDE-0A50-4E1B-A382-03CF058641E9}"/>
              </a:ext>
            </a:extLst>
          </p:cNvPr>
          <p:cNvSpPr txBox="1"/>
          <p:nvPr/>
        </p:nvSpPr>
        <p:spPr>
          <a:xfrm>
            <a:off x="134360" y="4098742"/>
            <a:ext cx="6108022" cy="777264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Main goal of this meeting: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and if required synchronization of the work to be done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possible issues that can cause delays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52C9B0-A911-41C2-8669-7A590CDE87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7" t="2891"/>
          <a:stretch/>
        </p:blipFill>
        <p:spPr>
          <a:xfrm>
            <a:off x="5652120" y="1027007"/>
            <a:ext cx="3290371" cy="305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0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72117"/>
            <a:ext cx="920561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X.1:  </a:t>
            </a:r>
            <a:r>
              <a:rPr lang="de-DE" sz="1800" dirty="0" err="1"/>
              <a:t>Deliverables</a:t>
            </a:r>
            <a:r>
              <a:rPr lang="de-DE" sz="1800" dirty="0"/>
              <a:t> 2024</a:t>
            </a:r>
            <a:endParaRPr lang="de-DE" sz="18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0774EF-5FC0-4EF1-B2BE-76EDD8F12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689395"/>
              </p:ext>
            </p:extLst>
          </p:nvPr>
        </p:nvGraphicFramePr>
        <p:xfrm>
          <a:off x="15643" y="1563638"/>
          <a:ext cx="9112713" cy="1645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6653">
                  <a:extLst>
                    <a:ext uri="{9D8B030D-6E8A-4147-A177-3AD203B41FA5}">
                      <a16:colId xmlns:a16="http://schemas.microsoft.com/office/drawing/2014/main" val="9182531"/>
                    </a:ext>
                  </a:extLst>
                </a:gridCol>
                <a:gridCol w="7476060">
                  <a:extLst>
                    <a:ext uri="{9D8B030D-6E8A-4147-A177-3AD203B41FA5}">
                      <a16:colId xmlns:a16="http://schemas.microsoft.com/office/drawing/2014/main" val="26983811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>
                          <a:effectLst/>
                        </a:rPr>
                        <a:t>Deliverable ID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>
                          <a:effectLst/>
                        </a:rPr>
                        <a:t>Deliverable Title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7604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>
                          <a:effectLst/>
                        </a:rPr>
                        <a:t>D001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>
                          <a:effectLst/>
                        </a:rPr>
                        <a:t>Atomic density (TALIF) measured in MAGNUM-PSI and CARS installed in MAGNUM-PSI or UPP.</a:t>
                      </a:r>
                      <a:r>
                        <a:rPr lang="en-GB" sz="1400">
                          <a:effectLst/>
                        </a:rPr>
                        <a:t> </a:t>
                      </a:r>
                      <a:r>
                        <a:rPr lang="en-GB" sz="1400" spc="-15">
                          <a:effectLst/>
                        </a:rPr>
                        <a:t>VUV OES results H/H2  and  ne/Te measurements in UPP and/or Magnum-PSI </a:t>
                      </a:r>
                      <a:r>
                        <a:rPr lang="en-GB" sz="1400">
                          <a:effectLst/>
                        </a:rPr>
                        <a:t>(DIFFER)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4032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>
                          <a:effectLst/>
                        </a:rPr>
                        <a:t>D002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>
                          <a:effectLst/>
                        </a:rPr>
                        <a:t>OES results H/H</a:t>
                      </a:r>
                      <a:r>
                        <a:rPr lang="en-GB" sz="1400" spc="-15" baseline="-25000">
                          <a:effectLst/>
                        </a:rPr>
                        <a:t>2</a:t>
                      </a:r>
                      <a:r>
                        <a:rPr lang="en-GB" sz="1400" spc="-15">
                          <a:effectLst/>
                        </a:rPr>
                        <a:t>, ne, Te and 2D distribution in  JULE-PSI . VIS molecular and atomic spectroscopy in PSI-2 under ionising and recombining plamas (FZJ)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7840720"/>
                  </a:ext>
                </a:extLst>
              </a:tr>
              <a:tr h="74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>
                          <a:effectLst/>
                        </a:rPr>
                        <a:t>D003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US" sz="1400" spc="-15">
                          <a:effectLst/>
                        </a:rPr>
                        <a:t>VUV OES hydrogen atom and molecule analysis of MAGNUM-PSI/UPP s H/H2 (CU)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525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>
                          <a:effectLst/>
                        </a:rPr>
                        <a:t>D004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400" spc="-15" dirty="0">
                          <a:effectLst/>
                        </a:rPr>
                        <a:t>Interpretation spectroscopy results using spectra simulation and (CR) modelling with YACORA (MPG)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5222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03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7D9E21-EB8A-43A5-9F88-9EC25416F699}"/>
              </a:ext>
            </a:extLst>
          </p:cNvPr>
          <p:cNvSpPr/>
          <p:nvPr/>
        </p:nvSpPr>
        <p:spPr>
          <a:xfrm>
            <a:off x="0" y="2139702"/>
            <a:ext cx="9144000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SPARE FOR SP X1</a:t>
            </a:r>
          </a:p>
        </p:txBody>
      </p:sp>
    </p:spTree>
    <p:extLst>
      <p:ext uri="{BB962C8B-B14F-4D97-AF65-F5344CB8AC3E}">
        <p14:creationId xmlns:p14="http://schemas.microsoft.com/office/powerpoint/2010/main" val="734608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72117"/>
            <a:ext cx="920561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X.1: </a:t>
            </a:r>
            <a:r>
              <a:rPr lang="en-GB" sz="1800" dirty="0"/>
              <a:t>Atomic and molecular processes in attached/detached</a:t>
            </a:r>
            <a:br>
              <a:rPr lang="en-GB" sz="1800" dirty="0"/>
            </a:br>
            <a:r>
              <a:rPr lang="en-GB" sz="1800" dirty="0"/>
              <a:t>             plasmas and sheath effects  </a:t>
            </a:r>
            <a:r>
              <a:rPr lang="en-GB" sz="1800" dirty="0">
                <a:sym typeface="Wingdings" panose="05000000000000000000" pitchFamily="2" charset="2"/>
              </a:rPr>
              <a:t> Motivation</a:t>
            </a:r>
            <a:endParaRPr lang="de-DE" sz="18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8714" y="689957"/>
            <a:ext cx="5760640" cy="2885405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Measurement of </a:t>
            </a:r>
            <a:r>
              <a:rPr lang="en-US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-vibrational distribution and of atomic densities of ground state hydrogen and isotopes.  </a:t>
            </a: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Why?....an example</a:t>
            </a:r>
          </a:p>
          <a:p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MAR is beneficial for mitigation of plasma power flux/momentum in SOL, but understanding of formation is required. 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Ro-</a:t>
            </a:r>
            <a:r>
              <a:rPr lang="en-US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vib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 distribution not known 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 Reaction rates vary orders of magnitude with </a:t>
            </a:r>
            <a:r>
              <a:rPr lang="en-US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ro-vib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rgbClr val="FF0000"/>
              </a:buClr>
            </a:pP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b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Reaction rates H and isotopes can differ a lot!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Input required for SOL modeling!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688648-731B-4A69-9CA3-B9A670C2A8E0}"/>
              </a:ext>
            </a:extLst>
          </p:cNvPr>
          <p:cNvGrpSpPr/>
          <p:nvPr/>
        </p:nvGrpSpPr>
        <p:grpSpPr>
          <a:xfrm>
            <a:off x="5779354" y="594959"/>
            <a:ext cx="3290371" cy="3056911"/>
            <a:chOff x="1582734" y="1193965"/>
            <a:chExt cx="4889508" cy="3951509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7B62DD2-A49F-4EC7-A85E-28E552CFD0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777" t="2891"/>
            <a:stretch/>
          </p:blipFill>
          <p:spPr>
            <a:xfrm>
              <a:off x="1582734" y="1193965"/>
              <a:ext cx="4889508" cy="3951509"/>
            </a:xfrm>
            <a:prstGeom prst="rect">
              <a:avLst/>
            </a:prstGeom>
          </p:spPr>
        </p:pic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652CABD-DECB-4722-975D-CB8202196657}"/>
                </a:ext>
              </a:extLst>
            </p:cNvPr>
            <p:cNvCxnSpPr/>
            <p:nvPr/>
          </p:nvCxnSpPr>
          <p:spPr>
            <a:xfrm flipH="1" flipV="1">
              <a:off x="2870192" y="3102386"/>
              <a:ext cx="1424" cy="145346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F5393F8-6A19-4412-A21C-B716A1DBDB48}"/>
                </a:ext>
              </a:extLst>
            </p:cNvPr>
            <p:cNvSpPr txBox="1"/>
            <p:nvPr/>
          </p:nvSpPr>
          <p:spPr>
            <a:xfrm>
              <a:off x="2827464" y="3649656"/>
              <a:ext cx="841897" cy="246221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ea typeface="Verdana" panose="020B0604030504040204" pitchFamily="34" charset="0"/>
                  <a:cs typeface="Verdana" panose="020B0604030504040204" pitchFamily="34" charset="0"/>
                </a:rPr>
                <a:t>~13.6 eV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CFAF0ED-52C7-407D-B757-BB43FF94D132}"/>
              </a:ext>
            </a:extLst>
          </p:cNvPr>
          <p:cNvSpPr txBox="1"/>
          <p:nvPr/>
        </p:nvSpPr>
        <p:spPr>
          <a:xfrm>
            <a:off x="321982" y="2141443"/>
            <a:ext cx="5424143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GB" b="1" baseline="-25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b="1" i="1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en-GB" b="1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,r</a:t>
            </a: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)              +     H</a:t>
            </a:r>
            <a:r>
              <a:rPr lang="en-GB" b="1" baseline="30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+               </a:t>
            </a: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     H</a:t>
            </a:r>
            <a:r>
              <a:rPr lang="en-GB" b="1" baseline="-25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2</a:t>
            </a:r>
            <a:r>
              <a:rPr lang="en-GB" b="1" baseline="30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+                  </a:t>
            </a: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+         H(1s)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b="1" i="1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v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=4~1.8eV             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13.6 eV      v=0~15.4eV        0 eV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1405C-D9C8-4C63-A44B-DD9AD78913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912995"/>
            <a:ext cx="1062785" cy="116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9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1123</TotalTime>
  <Words>714</Words>
  <Application>Microsoft Office PowerPoint</Application>
  <PresentationFormat>On-screen Show (16:9)</PresentationFormat>
  <Paragraphs>67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Office</vt:lpstr>
      <vt:lpstr>Monitoring meeting SP X1 Atomic and molecular processes in attached/detached plasma</vt:lpstr>
      <vt:lpstr>SP X.1: Introduction and anouncements</vt:lpstr>
      <vt:lpstr>SP X.1: Atomic and molecular processes in attached/detached              plasmas</vt:lpstr>
      <vt:lpstr>SP X.1:  Deliverables 2024</vt:lpstr>
      <vt:lpstr>PowerPoint Presentation</vt:lpstr>
      <vt:lpstr>SP X.1: Atomic and molecular processes in attached/detached              plasmas and sheath effects   Motivation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244</cp:revision>
  <cp:lastPrinted>2021-07-14T11:53:39Z</cp:lastPrinted>
  <dcterms:created xsi:type="dcterms:W3CDTF">2020-10-16T13:52:18Z</dcterms:created>
  <dcterms:modified xsi:type="dcterms:W3CDTF">2024-11-13T10:26:13Z</dcterms:modified>
</cp:coreProperties>
</file>