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
  </p:notesMasterIdLst>
  <p:sldIdLst>
    <p:sldId id="256" r:id="rId2"/>
    <p:sldId id="311" r:id="rId3"/>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59" d="100"/>
          <a:sy n="59" d="100"/>
        </p:scale>
        <p:origin x="940"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18831" cy="495029"/>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3"/>
            <a:ext cx="5388610" cy="3884861"/>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9371286"/>
            <a:ext cx="2918831" cy="495028"/>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6"/>
            <a:ext cx="2918831" cy="495028"/>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P.Veis| WPPWIE SP-X reporting | 13 November 2024 </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3454" y="1179467"/>
            <a:ext cx="11184864" cy="620251"/>
          </a:xfrm>
        </p:spPr>
        <p:txBody>
          <a:bodyPr>
            <a:normAutofit/>
          </a:bodyPr>
          <a:lstStyle/>
          <a:p>
            <a:pPr>
              <a:defRPr/>
            </a:pPr>
            <a:r>
              <a:rPr lang="en-US" sz="3200" dirty="0"/>
              <a:t>Reporting meeting WPPWIE SP-X 2024</a:t>
            </a:r>
            <a:endParaRPr sz="3200" dirty="0"/>
          </a:p>
        </p:txBody>
      </p:sp>
      <p:sp>
        <p:nvSpPr>
          <p:cNvPr id="3" name="Text Placeholder 2"/>
          <p:cNvSpPr>
            <a:spLocks noGrp="1"/>
          </p:cNvSpPr>
          <p:nvPr>
            <p:ph type="body" sz="quarter" idx="10"/>
          </p:nvPr>
        </p:nvSpPr>
        <p:spPr bwMode="auto">
          <a:xfrm>
            <a:off x="113454" y="1930737"/>
            <a:ext cx="11556032" cy="295355"/>
          </a:xfrm>
        </p:spPr>
        <p:txBody>
          <a:bodyPr>
            <a:noAutofit/>
          </a:bodyPr>
          <a:lstStyle/>
          <a:p>
            <a:pPr>
              <a:defRPr/>
            </a:pPr>
            <a:r>
              <a:rPr lang="en-US" dirty="0"/>
              <a:t>Pavel Veis, </a:t>
            </a:r>
            <a:r>
              <a:rPr lang="en-IN" dirty="0"/>
              <a:t>Sahithya Atikukke, </a:t>
            </a:r>
            <a:r>
              <a:rPr lang="en-IN" dirty="0" err="1"/>
              <a:t>Sanath</a:t>
            </a:r>
            <a:r>
              <a:rPr lang="en-IN" dirty="0"/>
              <a:t> Shetty, </a:t>
            </a:r>
            <a:r>
              <a:rPr lang="sk-SK" dirty="0" err="1"/>
              <a:t>Shweta</a:t>
            </a:r>
            <a:r>
              <a:rPr lang="sk-SK" dirty="0"/>
              <a:t> Soni,</a:t>
            </a:r>
            <a:r>
              <a:rPr lang="en-GB" dirty="0"/>
              <a:t> Pavitra Bhat,</a:t>
            </a:r>
            <a:r>
              <a:rPr lang="en-US" dirty="0"/>
              <a:t> Michal </a:t>
            </a:r>
            <a:r>
              <a:rPr lang="en-US" dirty="0" err="1"/>
              <a:t>Stano</a:t>
            </a:r>
            <a:r>
              <a:rPr lang="en-US" dirty="0"/>
              <a:t>, </a:t>
            </a:r>
            <a:r>
              <a:rPr lang="en-IN" dirty="0"/>
              <a:t>Matej Veis,</a:t>
            </a:r>
            <a:r>
              <a:rPr lang="sk-SK" dirty="0"/>
              <a:t> </a:t>
            </a:r>
            <a:r>
              <a:rPr lang="en-IN" dirty="0"/>
              <a:t>Dhanada VS, Ivan Urbina et al.</a:t>
            </a:r>
            <a:r>
              <a:rPr lang="en-GB" baseline="30000" dirty="0"/>
              <a:t>  </a:t>
            </a:r>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
        <p:nvSpPr>
          <p:cNvPr id="7" name="Text Placeholder 6">
            <a:extLst>
              <a:ext uri="{FF2B5EF4-FFF2-40B4-BE49-F238E27FC236}">
                <a16:creationId xmlns:a16="http://schemas.microsoft.com/office/drawing/2014/main" id="{4793BA1D-DC60-A332-2220-F51B82D8F0C0}"/>
              </a:ext>
            </a:extLst>
          </p:cNvPr>
          <p:cNvSpPr>
            <a:spLocks noGrp="1"/>
          </p:cNvSpPr>
          <p:nvPr>
            <p:ph type="body" sz="quarter" idx="11"/>
          </p:nvPr>
        </p:nvSpPr>
        <p:spPr>
          <a:xfrm>
            <a:off x="113454" y="3147671"/>
            <a:ext cx="4375150" cy="457848"/>
          </a:xfrm>
        </p:spPr>
        <p:txBody>
          <a:bodyPr>
            <a:normAutofit/>
          </a:bodyPr>
          <a:lstStyle/>
          <a:p>
            <a:r>
              <a:rPr lang="fi-FI" dirty="0"/>
              <a:t>Comenius University in Bratislava</a:t>
            </a:r>
          </a:p>
        </p:txBody>
      </p:sp>
      <p:pic>
        <p:nvPicPr>
          <p:cNvPr id="4" name="Picture 3">
            <a:extLst>
              <a:ext uri="{FF2B5EF4-FFF2-40B4-BE49-F238E27FC236}">
                <a16:creationId xmlns:a16="http://schemas.microsoft.com/office/drawing/2014/main" id="{2D8B0998-8E09-5CE0-A8E1-C2BF9B3DE973}"/>
              </a:ext>
            </a:extLst>
          </p:cNvPr>
          <p:cNvPicPr>
            <a:picLocks noChangeAspect="1"/>
          </p:cNvPicPr>
          <p:nvPr/>
        </p:nvPicPr>
        <p:blipFill>
          <a:blip r:embed="rId3"/>
          <a:stretch>
            <a:fillRect/>
          </a:stretch>
        </p:blipFill>
        <p:spPr>
          <a:xfrm>
            <a:off x="11196567" y="8320"/>
            <a:ext cx="995433" cy="995433"/>
          </a:xfrm>
          <a:prstGeom prst="rect">
            <a:avLst/>
          </a:prstGeom>
        </p:spPr>
      </p:pic>
      <p:graphicFrame>
        <p:nvGraphicFramePr>
          <p:cNvPr id="5" name="Content Placeholder 5">
            <a:extLst>
              <a:ext uri="{FF2B5EF4-FFF2-40B4-BE49-F238E27FC236}">
                <a16:creationId xmlns:a16="http://schemas.microsoft.com/office/drawing/2014/main" id="{A5C80467-24FB-3986-2ADE-E63AA8D51A14}"/>
              </a:ext>
            </a:extLst>
          </p:cNvPr>
          <p:cNvGraphicFramePr>
            <a:graphicFrameLocks/>
          </p:cNvGraphicFramePr>
          <p:nvPr>
            <p:extLst>
              <p:ext uri="{D42A27DB-BD31-4B8C-83A1-F6EECF244321}">
                <p14:modId xmlns:p14="http://schemas.microsoft.com/office/powerpoint/2010/main" val="4026333358"/>
              </p:ext>
            </p:extLst>
          </p:nvPr>
        </p:nvGraphicFramePr>
        <p:xfrm>
          <a:off x="339985" y="3930288"/>
          <a:ext cx="11102970" cy="914400"/>
        </p:xfrm>
        <a:graphic>
          <a:graphicData uri="http://schemas.openxmlformats.org/drawingml/2006/table">
            <a:tbl>
              <a:tblPr firstRow="1" bandRow="1">
                <a:tableStyleId>{5C22544A-7EE6-4342-B048-85BDC9FD1C3A}</a:tableStyleId>
              </a:tblPr>
              <a:tblGrid>
                <a:gridCol w="1850495">
                  <a:extLst>
                    <a:ext uri="{9D8B030D-6E8A-4147-A177-3AD203B41FA5}">
                      <a16:colId xmlns:a16="http://schemas.microsoft.com/office/drawing/2014/main" val="2861747457"/>
                    </a:ext>
                  </a:extLst>
                </a:gridCol>
                <a:gridCol w="1850495">
                  <a:extLst>
                    <a:ext uri="{9D8B030D-6E8A-4147-A177-3AD203B41FA5}">
                      <a16:colId xmlns:a16="http://schemas.microsoft.com/office/drawing/2014/main" val="787854044"/>
                    </a:ext>
                  </a:extLst>
                </a:gridCol>
                <a:gridCol w="1850495">
                  <a:extLst>
                    <a:ext uri="{9D8B030D-6E8A-4147-A177-3AD203B41FA5}">
                      <a16:colId xmlns:a16="http://schemas.microsoft.com/office/drawing/2014/main" val="1318039629"/>
                    </a:ext>
                  </a:extLst>
                </a:gridCol>
                <a:gridCol w="1850495">
                  <a:extLst>
                    <a:ext uri="{9D8B030D-6E8A-4147-A177-3AD203B41FA5}">
                      <a16:colId xmlns:a16="http://schemas.microsoft.com/office/drawing/2014/main" val="3666449245"/>
                    </a:ext>
                  </a:extLst>
                </a:gridCol>
                <a:gridCol w="1850495">
                  <a:extLst>
                    <a:ext uri="{9D8B030D-6E8A-4147-A177-3AD203B41FA5}">
                      <a16:colId xmlns:a16="http://schemas.microsoft.com/office/drawing/2014/main" val="3512306659"/>
                    </a:ext>
                  </a:extLst>
                </a:gridCol>
                <a:gridCol w="1850495">
                  <a:extLst>
                    <a:ext uri="{9D8B030D-6E8A-4147-A177-3AD203B41FA5}">
                      <a16:colId xmlns:a16="http://schemas.microsoft.com/office/drawing/2014/main" val="1242109213"/>
                    </a:ext>
                  </a:extLst>
                </a:gridCol>
              </a:tblGrid>
              <a:tr h="370840">
                <a:tc>
                  <a:txBody>
                    <a:bodyPr/>
                    <a:lstStyle/>
                    <a:p>
                      <a:r>
                        <a:rPr lang="en-GB" dirty="0"/>
                        <a:t>PWIE-SP X.X1.T-T004-D003</a:t>
                      </a:r>
                    </a:p>
                  </a:txBody>
                  <a:tcPr/>
                </a:tc>
                <a:tc>
                  <a:txBody>
                    <a:bodyPr/>
                    <a:lstStyle/>
                    <a:p>
                      <a:r>
                        <a:rPr lang="en-GB" dirty="0"/>
                        <a:t>VUV OES hydrogen atom and molecule analysis of MAGNUM-PSI/UPP s H/H2 (CU)</a:t>
                      </a:r>
                    </a:p>
                  </a:txBody>
                  <a:tcPr/>
                </a:tc>
                <a:tc>
                  <a:txBody>
                    <a:bodyPr/>
                    <a:lstStyle/>
                    <a:p>
                      <a:r>
                        <a:rPr lang="en-GB" dirty="0"/>
                        <a:t>Hennie van der Meiden</a:t>
                      </a:r>
                    </a:p>
                  </a:txBody>
                  <a:tcPr/>
                </a:tc>
                <a:tc>
                  <a:txBody>
                    <a:bodyPr/>
                    <a:lstStyle/>
                    <a:p>
                      <a:r>
                        <a:rPr lang="en-GB" dirty="0"/>
                        <a:t>31/12/2024</a:t>
                      </a:r>
                    </a:p>
                  </a:txBody>
                  <a:tcPr/>
                </a:tc>
                <a:tc>
                  <a:txBody>
                    <a:bodyPr/>
                    <a:lstStyle/>
                    <a:p>
                      <a:r>
                        <a:rPr lang="en-GB" dirty="0"/>
                        <a:t>17</a:t>
                      </a:r>
                    </a:p>
                  </a:txBody>
                  <a:tcPr/>
                </a:tc>
                <a:tc>
                  <a:txBody>
                    <a:bodyPr/>
                    <a:lstStyle/>
                    <a:p>
                      <a:r>
                        <a:rPr lang="en-GB" dirty="0"/>
                        <a:t>Running</a:t>
                      </a:r>
                    </a:p>
                  </a:txBody>
                  <a:tcPr/>
                </a:tc>
                <a:extLst>
                  <a:ext uri="{0D108BD9-81ED-4DB2-BD59-A6C34878D82A}">
                    <a16:rowId xmlns:a16="http://schemas.microsoft.com/office/drawing/2014/main" val="355209194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BF8B10-EA76-9CC2-5CE3-F0964B07EE4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pic>
        <p:nvPicPr>
          <p:cNvPr id="5" name="Content Placeholder 3">
            <a:extLst>
              <a:ext uri="{FF2B5EF4-FFF2-40B4-BE49-F238E27FC236}">
                <a16:creationId xmlns:a16="http://schemas.microsoft.com/office/drawing/2014/main" id="{1FDBDF11-1837-30FA-EEEA-43DED6E0BF41}"/>
              </a:ext>
            </a:extLst>
          </p:cNvPr>
          <p:cNvPicPr>
            <a:picLocks noChangeAspect="1"/>
          </p:cNvPicPr>
          <p:nvPr/>
        </p:nvPicPr>
        <p:blipFill>
          <a:blip r:embed="rId2"/>
          <a:srcRect/>
          <a:stretch>
            <a:fillRect/>
          </a:stretch>
        </p:blipFill>
        <p:spPr>
          <a:xfrm>
            <a:off x="4962488" y="953282"/>
            <a:ext cx="4112773" cy="2979149"/>
          </a:xfrm>
          <a:custGeom>
            <a:avLst/>
            <a:gdLst>
              <a:gd name="connsiteX0" fmla="*/ 4549855 w 8608238"/>
              <a:gd name="connsiteY0" fmla="*/ 4984093 h 6235507"/>
              <a:gd name="connsiteX1" fmla="*/ 4549855 w 8608238"/>
              <a:gd name="connsiteY1" fmla="*/ 6012793 h 6235507"/>
              <a:gd name="connsiteX2" fmla="*/ 8426530 w 8608238"/>
              <a:gd name="connsiteY2" fmla="*/ 6012793 h 6235507"/>
              <a:gd name="connsiteX3" fmla="*/ 8426530 w 8608238"/>
              <a:gd name="connsiteY3" fmla="*/ 4984093 h 6235507"/>
              <a:gd name="connsiteX4" fmla="*/ 0 w 8608238"/>
              <a:gd name="connsiteY4" fmla="*/ 0 h 6235507"/>
              <a:gd name="connsiteX5" fmla="*/ 8608238 w 8608238"/>
              <a:gd name="connsiteY5" fmla="*/ 0 h 6235507"/>
              <a:gd name="connsiteX6" fmla="*/ 8608238 w 8608238"/>
              <a:gd name="connsiteY6" fmla="*/ 6235507 h 6235507"/>
              <a:gd name="connsiteX7" fmla="*/ 0 w 8608238"/>
              <a:gd name="connsiteY7" fmla="*/ 6235507 h 62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8238" h="6235507">
                <a:moveTo>
                  <a:pt x="4549855" y="4984093"/>
                </a:moveTo>
                <a:lnTo>
                  <a:pt x="4549855" y="6012793"/>
                </a:lnTo>
                <a:lnTo>
                  <a:pt x="8426530" y="6012793"/>
                </a:lnTo>
                <a:lnTo>
                  <a:pt x="8426530" y="4984093"/>
                </a:lnTo>
                <a:close/>
                <a:moveTo>
                  <a:pt x="0" y="0"/>
                </a:moveTo>
                <a:lnTo>
                  <a:pt x="8608238" y="0"/>
                </a:lnTo>
                <a:lnTo>
                  <a:pt x="8608238" y="6235507"/>
                </a:lnTo>
                <a:lnTo>
                  <a:pt x="0" y="6235507"/>
                </a:lnTo>
                <a:close/>
              </a:path>
            </a:pathLst>
          </a:custGeom>
        </p:spPr>
      </p:pic>
      <p:sp>
        <p:nvSpPr>
          <p:cNvPr id="6" name="Title 1">
            <a:extLst>
              <a:ext uri="{FF2B5EF4-FFF2-40B4-BE49-F238E27FC236}">
                <a16:creationId xmlns:a16="http://schemas.microsoft.com/office/drawing/2014/main" id="{49244794-B8C7-5F8C-B03B-51349EDF91E5}"/>
              </a:ext>
            </a:extLst>
          </p:cNvPr>
          <p:cNvSpPr txBox="1">
            <a:spLocks/>
          </p:cNvSpPr>
          <p:nvPr/>
        </p:nvSpPr>
        <p:spPr bwMode="auto">
          <a:xfrm>
            <a:off x="838200" y="-9299"/>
            <a:ext cx="10515600" cy="1325563"/>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r>
              <a:rPr lang="en-GB" dirty="0"/>
              <a:t> Design and testing of the VUV spectrometer for H plasma OES</a:t>
            </a:r>
          </a:p>
        </p:txBody>
      </p:sp>
      <p:grpSp>
        <p:nvGrpSpPr>
          <p:cNvPr id="7" name="Group 6">
            <a:extLst>
              <a:ext uri="{FF2B5EF4-FFF2-40B4-BE49-F238E27FC236}">
                <a16:creationId xmlns:a16="http://schemas.microsoft.com/office/drawing/2014/main" id="{BF3B82DA-D816-E9D8-5BBC-F2833D7C8FF3}"/>
              </a:ext>
            </a:extLst>
          </p:cNvPr>
          <p:cNvGrpSpPr/>
          <p:nvPr/>
        </p:nvGrpSpPr>
        <p:grpSpPr>
          <a:xfrm>
            <a:off x="8199098" y="3869806"/>
            <a:ext cx="3806072" cy="2322085"/>
            <a:chOff x="5372815" y="2179915"/>
            <a:chExt cx="5689216" cy="4211360"/>
          </a:xfrm>
        </p:grpSpPr>
        <p:pic>
          <p:nvPicPr>
            <p:cNvPr id="8" name="Picture 7">
              <a:extLst>
                <a:ext uri="{FF2B5EF4-FFF2-40B4-BE49-F238E27FC236}">
                  <a16:creationId xmlns:a16="http://schemas.microsoft.com/office/drawing/2014/main" id="{527CA4F8-B6CB-8486-0388-33A2A0E42D8C}"/>
                </a:ext>
              </a:extLst>
            </p:cNvPr>
            <p:cNvPicPr>
              <a:picLocks noChangeAspect="1"/>
            </p:cNvPicPr>
            <p:nvPr/>
          </p:nvPicPr>
          <p:blipFill>
            <a:blip r:embed="rId3"/>
            <a:srcRect t="5394" r="16571"/>
            <a:stretch/>
          </p:blipFill>
          <p:spPr>
            <a:xfrm>
              <a:off x="5372816" y="2407072"/>
              <a:ext cx="5689215" cy="3984203"/>
            </a:xfrm>
            <a:prstGeom prst="rect">
              <a:avLst/>
            </a:prstGeom>
          </p:spPr>
        </p:pic>
        <p:sp>
          <p:nvSpPr>
            <p:cNvPr id="9" name="Rectangle 8">
              <a:extLst>
                <a:ext uri="{FF2B5EF4-FFF2-40B4-BE49-F238E27FC236}">
                  <a16:creationId xmlns:a16="http://schemas.microsoft.com/office/drawing/2014/main" id="{A858EA3D-7FB3-ABBF-7324-DDE5182127EB}"/>
                </a:ext>
              </a:extLst>
            </p:cNvPr>
            <p:cNvSpPr/>
            <p:nvPr/>
          </p:nvSpPr>
          <p:spPr>
            <a:xfrm>
              <a:off x="5372815" y="2179915"/>
              <a:ext cx="1676400" cy="1114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feld 2">
            <a:extLst>
              <a:ext uri="{FF2B5EF4-FFF2-40B4-BE49-F238E27FC236}">
                <a16:creationId xmlns:a16="http://schemas.microsoft.com/office/drawing/2014/main" id="{BBEB14FF-DEFE-79E9-AE1C-EF2CBE68FF40}"/>
              </a:ext>
            </a:extLst>
          </p:cNvPr>
          <p:cNvSpPr txBox="1"/>
          <p:nvPr/>
        </p:nvSpPr>
        <p:spPr>
          <a:xfrm>
            <a:off x="472035" y="5688680"/>
            <a:ext cx="5040560" cy="773610"/>
          </a:xfrm>
          <a:prstGeom prst="rect">
            <a:avLst/>
          </a:prstGeom>
          <a:solidFill>
            <a:srgbClr val="E3E3E3"/>
          </a:solid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3000"/>
              </a:lnSpc>
            </a:pPr>
            <a:r>
              <a:rPr lang="en-US" sz="1000" dirty="0">
                <a:latin typeface="Arial" panose="020B0604020202020204" pitchFamily="34" charset="0"/>
                <a:cs typeface="Arial" panose="020B0604020202020204" pitchFamily="34" charset="0"/>
              </a:rPr>
              <a:t>Deliverable: PWIE-SP X.X2.T-T004-D006</a:t>
            </a:r>
          </a:p>
          <a:p>
            <a:pPr>
              <a:lnSpc>
                <a:spcPct val="113000"/>
              </a:lnSpc>
            </a:pPr>
            <a:r>
              <a:rPr lang="en-US" sz="1000" dirty="0">
                <a:latin typeface="Arial" panose="020B0604020202020204" pitchFamily="34" charset="0"/>
                <a:cs typeface="Arial" panose="020B0604020202020204" pitchFamily="34" charset="0"/>
              </a:rPr>
              <a:t>Status</a:t>
            </a:r>
            <a:r>
              <a:rPr lang="en-US" sz="1000">
                <a:latin typeface="Arial" panose="020B0604020202020204" pitchFamily="34" charset="0"/>
                <a:cs typeface="Arial" panose="020B0604020202020204" pitchFamily="34" charset="0"/>
              </a:rPr>
              <a:t>: </a:t>
            </a:r>
            <a:r>
              <a:rPr lang="en-US" sz="1000" i="1">
                <a:solidFill>
                  <a:srgbClr val="00B050"/>
                </a:solidFill>
                <a:latin typeface="Arial" panose="020B0604020202020204" pitchFamily="34" charset="0"/>
                <a:cs typeface="Arial" panose="020B0604020202020204" pitchFamily="34" charset="0"/>
              </a:rPr>
              <a:t>in </a:t>
            </a:r>
            <a:r>
              <a:rPr lang="en-US" sz="1000" i="1" dirty="0">
                <a:solidFill>
                  <a:srgbClr val="00B050"/>
                </a:solidFill>
                <a:latin typeface="Arial" panose="020B0604020202020204" pitchFamily="34" charset="0"/>
                <a:cs typeface="Arial" panose="020B0604020202020204" pitchFamily="34" charset="0"/>
              </a:rPr>
              <a:t>progress </a:t>
            </a:r>
            <a:endParaRPr lang="sk-SK" sz="1000" i="1" dirty="0">
              <a:solidFill>
                <a:srgbClr val="FF0000"/>
              </a:solidFill>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Facilities:</a:t>
            </a:r>
            <a:r>
              <a:rPr lang="sk-SK"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or Modelling</a:t>
            </a:r>
            <a:r>
              <a:rPr lang="en-US" sz="1000" i="1" dirty="0">
                <a:solidFill>
                  <a:srgbClr val="FF0000"/>
                </a:solidFill>
                <a:latin typeface="Arial" panose="020B0604020202020204" pitchFamily="34" charset="0"/>
                <a:cs typeface="Arial" panose="020B0604020202020204" pitchFamily="34" charset="0"/>
              </a:rPr>
              <a:t>:</a:t>
            </a: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solidFill>
                <a:srgbClr val="FF0000"/>
              </a:solidFill>
              <a:latin typeface="Arial" panose="020B0604020202020204" pitchFamily="34" charset="0"/>
              <a:cs typeface="Arial" panose="020B0604020202020204" pitchFamily="34" charset="0"/>
            </a:endParaRPr>
          </a:p>
        </p:txBody>
      </p:sp>
      <p:pic>
        <p:nvPicPr>
          <p:cNvPr id="11" name="Content Placeholder 8">
            <a:extLst>
              <a:ext uri="{FF2B5EF4-FFF2-40B4-BE49-F238E27FC236}">
                <a16:creationId xmlns:a16="http://schemas.microsoft.com/office/drawing/2014/main" id="{2116BEFF-5137-4A70-15A6-12F210D2E697}"/>
              </a:ext>
            </a:extLst>
          </p:cNvPr>
          <p:cNvPicPr>
            <a:picLocks noChangeAspect="1"/>
          </p:cNvPicPr>
          <p:nvPr/>
        </p:nvPicPr>
        <p:blipFill>
          <a:blip r:embed="rId4"/>
          <a:stretch>
            <a:fillRect/>
          </a:stretch>
        </p:blipFill>
        <p:spPr>
          <a:xfrm>
            <a:off x="9372007" y="1116516"/>
            <a:ext cx="2400893" cy="2105025"/>
          </a:xfrm>
          <a:prstGeom prst="rect">
            <a:avLst/>
          </a:prstGeom>
        </p:spPr>
      </p:pic>
      <p:sp>
        <p:nvSpPr>
          <p:cNvPr id="12" name="TextBox 11">
            <a:extLst>
              <a:ext uri="{FF2B5EF4-FFF2-40B4-BE49-F238E27FC236}">
                <a16:creationId xmlns:a16="http://schemas.microsoft.com/office/drawing/2014/main" id="{A8D54D0F-ADBC-1DA2-D40A-1151B3759228}"/>
              </a:ext>
            </a:extLst>
          </p:cNvPr>
          <p:cNvSpPr txBox="1"/>
          <p:nvPr/>
        </p:nvSpPr>
        <p:spPr>
          <a:xfrm>
            <a:off x="-76951" y="923762"/>
            <a:ext cx="5372714"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cs typeface="Arial" panose="020B0604020202020204" pitchFamily="34" charset="0"/>
              </a:rPr>
              <a:t>The CAD designs were completed using Autodesk Fusion 360.</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sz="1800" dirty="0">
                <a:cs typeface="Arial" panose="020B0604020202020204" pitchFamily="34" charset="0"/>
              </a:rPr>
              <a:t>Usage </a:t>
            </a:r>
            <a:r>
              <a:rPr lang="en-US" dirty="0">
                <a:cs typeface="Arial" panose="020B0604020202020204" pitchFamily="34" charset="0"/>
              </a:rPr>
              <a:t>of Toroidal grating with spectral and VUV grade Magnesium fluoride optical elements.</a:t>
            </a:r>
          </a:p>
          <a:p>
            <a:endParaRPr lang="en-US" sz="1800" dirty="0">
              <a:cs typeface="Arial" panose="020B0604020202020204" pitchFamily="34" charset="0"/>
            </a:endParaRPr>
          </a:p>
          <a:p>
            <a:endParaRPr lang="en-GB" dirty="0"/>
          </a:p>
        </p:txBody>
      </p:sp>
      <p:sp>
        <p:nvSpPr>
          <p:cNvPr id="2" name="Footer Placeholder 3">
            <a:extLst>
              <a:ext uri="{FF2B5EF4-FFF2-40B4-BE49-F238E27FC236}">
                <a16:creationId xmlns:a16="http://schemas.microsoft.com/office/drawing/2014/main" id="{DB272EB7-D137-F1C6-20D2-24435A7C7DB2}"/>
              </a:ext>
            </a:extLst>
          </p:cNvPr>
          <p:cNvSpPr>
            <a:spLocks noGrp="1"/>
          </p:cNvSpPr>
          <p:nvPr>
            <p:ph type="ftr" sz="quarter" idx="11"/>
          </p:nvPr>
        </p:nvSpPr>
        <p:spPr>
          <a:xfrm>
            <a:off x="825624" y="6555770"/>
            <a:ext cx="11228844" cy="302230"/>
          </a:xfrm>
        </p:spPr>
        <p:txBody>
          <a:bodyPr/>
          <a:lstStyle/>
          <a:p>
            <a:pPr>
              <a:defRPr/>
            </a:pPr>
            <a:r>
              <a:rPr lang="en-GB" dirty="0" err="1">
                <a:solidFill>
                  <a:prstClr val="white"/>
                </a:solidFill>
              </a:rPr>
              <a:t>P.Veis</a:t>
            </a:r>
            <a:r>
              <a:rPr lang="en-GB" dirty="0">
                <a:solidFill>
                  <a:prstClr val="white"/>
                </a:solidFill>
              </a:rPr>
              <a:t>, </a:t>
            </a:r>
            <a:r>
              <a:rPr lang="en-GB" dirty="0" err="1">
                <a:solidFill>
                  <a:prstClr val="white"/>
                </a:solidFill>
              </a:rPr>
              <a:t>Sahithya</a:t>
            </a:r>
            <a:r>
              <a:rPr lang="en-GB" dirty="0">
                <a:solidFill>
                  <a:prstClr val="white"/>
                </a:solidFill>
              </a:rPr>
              <a:t> </a:t>
            </a:r>
            <a:r>
              <a:rPr lang="en-GB" dirty="0" err="1">
                <a:solidFill>
                  <a:prstClr val="white"/>
                </a:solidFill>
              </a:rPr>
              <a:t>Atikukke</a:t>
            </a:r>
            <a:r>
              <a:rPr lang="en-GB" dirty="0">
                <a:solidFill>
                  <a:prstClr val="white"/>
                </a:solidFill>
              </a:rPr>
              <a:t> et al.| WPPWIE SP-X reporting | 13 November 2024 </a:t>
            </a:r>
            <a:endParaRPr lang="en-GB" dirty="0"/>
          </a:p>
        </p:txBody>
      </p:sp>
      <p:pic>
        <p:nvPicPr>
          <p:cNvPr id="14" name="Picture 13">
            <a:extLst>
              <a:ext uri="{FF2B5EF4-FFF2-40B4-BE49-F238E27FC236}">
                <a16:creationId xmlns:a16="http://schemas.microsoft.com/office/drawing/2014/main" id="{543CC2A0-3BE8-BF37-D10C-5E88A9951471}"/>
              </a:ext>
            </a:extLst>
          </p:cNvPr>
          <p:cNvPicPr>
            <a:picLocks noChangeAspect="1"/>
          </p:cNvPicPr>
          <p:nvPr/>
        </p:nvPicPr>
        <p:blipFill>
          <a:blip r:embed="rId5"/>
          <a:stretch>
            <a:fillRect/>
          </a:stretch>
        </p:blipFill>
        <p:spPr>
          <a:xfrm>
            <a:off x="11196567" y="8320"/>
            <a:ext cx="995433" cy="995433"/>
          </a:xfrm>
          <a:prstGeom prst="rect">
            <a:avLst/>
          </a:prstGeom>
        </p:spPr>
      </p:pic>
      <p:sp>
        <p:nvSpPr>
          <p:cNvPr id="3" name="TextBox 2">
            <a:extLst>
              <a:ext uri="{FF2B5EF4-FFF2-40B4-BE49-F238E27FC236}">
                <a16:creationId xmlns:a16="http://schemas.microsoft.com/office/drawing/2014/main" id="{84364483-E799-DF15-B7E4-A9616CAE54C8}"/>
              </a:ext>
            </a:extLst>
          </p:cNvPr>
          <p:cNvSpPr txBox="1"/>
          <p:nvPr/>
        </p:nvSpPr>
        <p:spPr>
          <a:xfrm>
            <a:off x="0" y="2341697"/>
            <a:ext cx="4419600" cy="3693319"/>
          </a:xfrm>
          <a:prstGeom prst="rect">
            <a:avLst/>
          </a:prstGeom>
          <a:noFill/>
        </p:spPr>
        <p:txBody>
          <a:bodyPr wrap="square" rtlCol="0">
            <a:spAutoFit/>
          </a:bodyPr>
          <a:lstStyle/>
          <a:p>
            <a:pPr marL="285750" indent="-285750">
              <a:buFont typeface="Arial" panose="020B0604020202020204" pitchFamily="34" charset="0"/>
              <a:buChar char="•"/>
            </a:pPr>
            <a:r>
              <a:rPr lang="en-GB" sz="1800" dirty="0">
                <a:cs typeface="Arial" panose="020B0604020202020204" pitchFamily="34" charset="0"/>
              </a:rPr>
              <a:t>Testing Scintillator in combination with detector and optimisation – To get fluorescence from the VUV radiations.</a:t>
            </a:r>
          </a:p>
          <a:p>
            <a:pPr marL="285750" indent="-285750">
              <a:buFont typeface="Arial" panose="020B0604020202020204" pitchFamily="34" charset="0"/>
              <a:buChar char="•"/>
            </a:pPr>
            <a:endParaRPr lang="en-GB" sz="1800"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OEM CCD from electronic devices is used as a detector. The CCD array (TCD1304AP) bears</a:t>
            </a:r>
            <a:r>
              <a:rPr lang="en-GB" sz="1800" dirty="0">
                <a:cs typeface="Arial" panose="020B0604020202020204" pitchFamily="34" charset="0"/>
              </a:rPr>
              <a:t> 3648 pixels, each pixel of size - 8𝜇𝑚 x 200 𝜇𝑚.</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Initial setup was made and the CCD array was configured to operate with Windows 10/11.</a:t>
            </a:r>
          </a:p>
          <a:p>
            <a:pPr marL="285750" indent="-285750">
              <a:buFont typeface="Arial" panose="020B0604020202020204" pitchFamily="34" charset="0"/>
              <a:buChar char="•"/>
            </a:pPr>
            <a:endParaRPr lang="en-US" sz="1800" dirty="0">
              <a:cs typeface="Arial" panose="020B0604020202020204" pitchFamily="34" charset="0"/>
            </a:endParaRPr>
          </a:p>
        </p:txBody>
      </p:sp>
      <p:pic>
        <p:nvPicPr>
          <p:cNvPr id="15" name="Picture 14">
            <a:extLst>
              <a:ext uri="{FF2B5EF4-FFF2-40B4-BE49-F238E27FC236}">
                <a16:creationId xmlns:a16="http://schemas.microsoft.com/office/drawing/2014/main" id="{8BF88C6E-138D-1667-F738-32D8A5CE8866}"/>
              </a:ext>
            </a:extLst>
          </p:cNvPr>
          <p:cNvPicPr>
            <a:picLocks noChangeAspect="1"/>
          </p:cNvPicPr>
          <p:nvPr/>
        </p:nvPicPr>
        <p:blipFill>
          <a:blip r:embed="rId6"/>
          <a:stretch>
            <a:fillRect/>
          </a:stretch>
        </p:blipFill>
        <p:spPr>
          <a:xfrm>
            <a:off x="5776942" y="4760885"/>
            <a:ext cx="2157810" cy="1612945"/>
          </a:xfrm>
          <a:prstGeom prst="rect">
            <a:avLst/>
          </a:prstGeom>
        </p:spPr>
      </p:pic>
    </p:spTree>
    <p:extLst>
      <p:ext uri="{BB962C8B-B14F-4D97-AF65-F5344CB8AC3E}">
        <p14:creationId xmlns:p14="http://schemas.microsoft.com/office/powerpoint/2010/main" val="342253894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28849</TotalTime>
  <Words>210</Words>
  <Application>Microsoft Office PowerPoint</Application>
  <DocSecurity>0</DocSecurity>
  <PresentationFormat>Widescreen</PresentationFormat>
  <Paragraphs>25</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EUROfusion.1line_5_3_2019</vt:lpstr>
      <vt:lpstr>Reporting meeting WPPWIE SP-X 2024</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Atikukke Sahithya</cp:lastModifiedBy>
  <cp:revision>182</cp:revision>
  <cp:lastPrinted>2024-05-23T09:41:03Z</cp:lastPrinted>
  <dcterms:created xsi:type="dcterms:W3CDTF">2023-11-15T09:40:03Z</dcterms:created>
  <dcterms:modified xsi:type="dcterms:W3CDTF">2024-11-15T11:12:38Z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