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4"/>
  </p:notesMasterIdLst>
  <p:handoutMasterIdLst>
    <p:handoutMasterId r:id="rId5"/>
  </p:handoutMasterIdLst>
  <p:sldIdLst>
    <p:sldId id="747" r:id="rId2"/>
    <p:sldId id="748" r:id="rId3"/>
  </p:sldIdLst>
  <p:sldSz cx="9144000" cy="5143500" type="screen16x9"/>
  <p:notesSz cx="7099300" cy="10234613"/>
  <p:defaultTextStyle>
    <a:defPPr>
      <a:defRPr lang="fr-FR"/>
    </a:defPPr>
    <a:lvl1pPr algn="ct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Arial Unicode MS" pitchFamily="34" charset="-128"/>
        <a:cs typeface="Arial Unicode MS" pitchFamily="34" charset="-128"/>
        <a:sym typeface="Symbol" pitchFamily="18" charset="2"/>
      </a:defRPr>
    </a:lvl1pPr>
    <a:lvl2pPr marL="457200" algn="ct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Arial Unicode MS" pitchFamily="34" charset="-128"/>
        <a:cs typeface="Arial Unicode MS" pitchFamily="34" charset="-128"/>
        <a:sym typeface="Symbol" pitchFamily="18" charset="2"/>
      </a:defRPr>
    </a:lvl2pPr>
    <a:lvl3pPr marL="914400" algn="ct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Arial Unicode MS" pitchFamily="34" charset="-128"/>
        <a:cs typeface="Arial Unicode MS" pitchFamily="34" charset="-128"/>
        <a:sym typeface="Symbol" pitchFamily="18" charset="2"/>
      </a:defRPr>
    </a:lvl3pPr>
    <a:lvl4pPr marL="1371600" algn="ct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Arial Unicode MS" pitchFamily="34" charset="-128"/>
        <a:cs typeface="Arial Unicode MS" pitchFamily="34" charset="-128"/>
        <a:sym typeface="Symbol" pitchFamily="18" charset="2"/>
      </a:defRPr>
    </a:lvl4pPr>
    <a:lvl5pPr marL="1828800" algn="ct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Arial Unicode MS" pitchFamily="34" charset="-128"/>
        <a:cs typeface="Arial Unicode MS" pitchFamily="34" charset="-128"/>
        <a:sym typeface="Symbol" pitchFamily="18" charset="2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Arial Unicode MS" pitchFamily="34" charset="-128"/>
        <a:cs typeface="Arial Unicode MS" pitchFamily="34" charset="-128"/>
        <a:sym typeface="Symbol" pitchFamily="18" charset="2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Arial Unicode MS" pitchFamily="34" charset="-128"/>
        <a:cs typeface="Arial Unicode MS" pitchFamily="34" charset="-128"/>
        <a:sym typeface="Symbol" pitchFamily="18" charset="2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Arial Unicode MS" pitchFamily="34" charset="-128"/>
        <a:cs typeface="Arial Unicode MS" pitchFamily="34" charset="-128"/>
        <a:sym typeface="Symbol" pitchFamily="18" charset="2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Arial Unicode MS" pitchFamily="34" charset="-128"/>
        <a:cs typeface="Arial Unicode MS" pitchFamily="34" charset="-128"/>
        <a:sym typeface="Symbol" pitchFamily="18" charset="2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ABE"/>
    <a:srgbClr val="0066FF"/>
    <a:srgbClr val="CC3300"/>
    <a:srgbClr val="4D4D4D"/>
    <a:srgbClr val="009900"/>
    <a:srgbClr val="000099"/>
    <a:srgbClr val="FFFF00"/>
    <a:srgbClr val="FFFFFF"/>
    <a:srgbClr val="FF33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75" autoAdjust="0"/>
  </p:normalViewPr>
  <p:slideViewPr>
    <p:cSldViewPr snapToObjects="1">
      <p:cViewPr>
        <p:scale>
          <a:sx n="100" d="100"/>
          <a:sy n="100" d="100"/>
        </p:scale>
        <p:origin x="10" y="178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1" d="100"/>
          <a:sy n="71" d="100"/>
        </p:scale>
        <p:origin x="-3360" y="-108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86" tIns="47343" rIns="94686" bIns="47343" numCol="1" anchor="t" anchorCtr="0" compatLnSpc="1">
            <a:prstTxWarp prst="textNoShape">
              <a:avLst/>
            </a:prstTxWarp>
          </a:bodyPr>
          <a:lstStyle>
            <a:lvl1pPr algn="l" defTabSz="946150">
              <a:spcBef>
                <a:spcPct val="0"/>
              </a:spcBef>
              <a:defRPr sz="1200"/>
            </a:lvl1pPr>
          </a:lstStyle>
          <a:p>
            <a:endParaRPr lang="fr-FR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86" tIns="47343" rIns="94686" bIns="47343" numCol="1" anchor="t" anchorCtr="0" compatLnSpc="1">
            <a:prstTxWarp prst="textNoShape">
              <a:avLst/>
            </a:prstTxWarp>
          </a:bodyPr>
          <a:lstStyle>
            <a:lvl1pPr algn="r" defTabSz="946150">
              <a:spcBef>
                <a:spcPct val="0"/>
              </a:spcBef>
              <a:defRPr sz="1200"/>
            </a:lvl1pPr>
          </a:lstStyle>
          <a:p>
            <a:endParaRPr lang="fr-FR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86" tIns="47343" rIns="94686" bIns="47343" numCol="1" anchor="b" anchorCtr="0" compatLnSpc="1">
            <a:prstTxWarp prst="textNoShape">
              <a:avLst/>
            </a:prstTxWarp>
          </a:bodyPr>
          <a:lstStyle>
            <a:lvl1pPr algn="l" defTabSz="946150">
              <a:spcBef>
                <a:spcPct val="0"/>
              </a:spcBef>
              <a:defRPr sz="1200"/>
            </a:lvl1pPr>
          </a:lstStyle>
          <a:p>
            <a:endParaRPr lang="fr-FR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86" tIns="47343" rIns="94686" bIns="47343" numCol="1" anchor="b" anchorCtr="0" compatLnSpc="1">
            <a:prstTxWarp prst="textNoShape">
              <a:avLst/>
            </a:prstTxWarp>
          </a:bodyPr>
          <a:lstStyle>
            <a:lvl1pPr algn="r" defTabSz="946150">
              <a:spcBef>
                <a:spcPct val="0"/>
              </a:spcBef>
              <a:defRPr sz="1200"/>
            </a:lvl1pPr>
          </a:lstStyle>
          <a:p>
            <a:fld id="{1C4C314A-4472-4A0A-A6D0-7950271DBC1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897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86" tIns="47343" rIns="94686" bIns="47343" numCol="1" anchor="t" anchorCtr="0" compatLnSpc="1">
            <a:prstTxWarp prst="textNoShape">
              <a:avLst/>
            </a:prstTxWarp>
          </a:bodyPr>
          <a:lstStyle>
            <a:lvl1pPr algn="l" defTabSz="946150">
              <a:defRPr sz="1200"/>
            </a:lvl1pPr>
          </a:lstStyle>
          <a:p>
            <a:endParaRPr lang="en-GB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2888" y="0"/>
            <a:ext cx="30194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86" tIns="47343" rIns="94686" bIns="47343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endParaRPr lang="en-GB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" y="785813"/>
            <a:ext cx="6837363" cy="3846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4088" y="4868863"/>
            <a:ext cx="5165725" cy="463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86" tIns="47343" rIns="94686" bIns="473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modifier les styles du texte du masque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</a:p>
          <a:p>
            <a:pPr lvl="3"/>
            <a:r>
              <a:rPr lang="en-GB"/>
              <a:t>Quatrième niveau</a:t>
            </a:r>
          </a:p>
          <a:p>
            <a:pPr lvl="4"/>
            <a:r>
              <a:rPr lang="en-GB"/>
              <a:t>Cinquième niveau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37725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86" tIns="47343" rIns="94686" bIns="47343" numCol="1" anchor="b" anchorCtr="0" compatLnSpc="1">
            <a:prstTxWarp prst="textNoShape">
              <a:avLst/>
            </a:prstTxWarp>
          </a:bodyPr>
          <a:lstStyle>
            <a:lvl1pPr algn="l" defTabSz="946150">
              <a:defRPr sz="1200"/>
            </a:lvl1pPr>
          </a:lstStyle>
          <a:p>
            <a:endParaRPr lang="en-GB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2888" y="9737725"/>
            <a:ext cx="301942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86" tIns="47343" rIns="94686" bIns="47343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fld id="{AD800E51-167A-483C-8A51-E81D7E197EBA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370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ESA Meeting</a:t>
            </a:r>
          </a:p>
          <a:p>
            <a:r>
              <a:rPr lang="fr-FR"/>
              <a:t>Paris, 29-30 september 2011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67E14-ED6C-4582-A1E1-603852997E4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342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s://doi.org/10.1016/j.jqsrt.2024.109222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hyperlink" Target="https://doi.org/10.1088/1402-4896/ad2826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DC4E17E-F665-4C26-A1F4-662F13DCC671}"/>
              </a:ext>
            </a:extLst>
          </p:cNvPr>
          <p:cNvGrpSpPr/>
          <p:nvPr/>
        </p:nvGrpSpPr>
        <p:grpSpPr>
          <a:xfrm>
            <a:off x="2422639" y="2952994"/>
            <a:ext cx="2504501" cy="2190506"/>
            <a:chOff x="5739214" y="1637293"/>
            <a:chExt cx="2504501" cy="2190506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B00B121E-0503-43C4-A0CC-512DE82222F3}"/>
                </a:ext>
              </a:extLst>
            </p:cNvPr>
            <p:cNvGrpSpPr/>
            <p:nvPr/>
          </p:nvGrpSpPr>
          <p:grpSpPr>
            <a:xfrm>
              <a:off x="5739214" y="1637293"/>
              <a:ext cx="2504501" cy="2190506"/>
              <a:chOff x="5739214" y="1637293"/>
              <a:chExt cx="2504501" cy="2190506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CDD7CB78-4DDB-4669-84B8-F8A26A72C4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976157" y="1637293"/>
                <a:ext cx="2267558" cy="2190506"/>
              </a:xfrm>
              <a:prstGeom prst="rect">
                <a:avLst/>
              </a:prstGeom>
            </p:spPr>
          </p:pic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BFFD233B-8965-45D0-ACAF-2C2890C02ED6}"/>
                  </a:ext>
                </a:extLst>
              </p:cNvPr>
              <p:cNvSpPr txBox="1"/>
              <p:nvPr/>
            </p:nvSpPr>
            <p:spPr>
              <a:xfrm rot="16200000">
                <a:off x="5249227" y="2538125"/>
                <a:ext cx="1256974" cy="276999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marR="0" lvl="0" defTabSz="179388" eaLnBrk="1" fontAlgn="auto" latinLnBrk="0" hangingPunct="1"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fr-FR" sz="1200" b="1" kern="0" dirty="0" err="1">
                    <a:latin typeface="Calibri" pitchFamily="34" charset="0"/>
                    <a:cs typeface="Calibri" pitchFamily="34" charset="0"/>
                  </a:rPr>
                  <a:t>Temperature</a:t>
                </a:r>
                <a:r>
                  <a:rPr lang="fr-FR" sz="1200" b="1" kern="0" dirty="0">
                    <a:latin typeface="Calibri" pitchFamily="34" charset="0"/>
                    <a:cs typeface="Calibri" pitchFamily="34" charset="0"/>
                  </a:rPr>
                  <a:t> (K)</a:t>
                </a:r>
              </a:p>
            </p:txBody>
          </p:sp>
        </p:grp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50764DFC-11BA-40C3-9788-A34AA853EDC2}"/>
                </a:ext>
              </a:extLst>
            </p:cNvPr>
            <p:cNvSpPr txBox="1"/>
            <p:nvPr/>
          </p:nvSpPr>
          <p:spPr>
            <a:xfrm>
              <a:off x="7560332" y="1683448"/>
              <a:ext cx="629870" cy="2308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R="0" lvl="0" defTabSz="179388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900" b="1" kern="0" dirty="0">
                  <a:solidFill>
                    <a:srgbClr val="022ABE"/>
                  </a:solidFill>
                  <a:latin typeface="Calibri" pitchFamily="34" charset="0"/>
                  <a:cs typeface="Calibri" pitchFamily="34" charset="0"/>
                </a:rPr>
                <a:t>t</a:t>
              </a:r>
              <a:r>
                <a:rPr lang="fr-FR" sz="900" b="1" kern="0" baseline="-25000" dirty="0">
                  <a:solidFill>
                    <a:srgbClr val="022ABE"/>
                  </a:solidFill>
                  <a:latin typeface="Calibri" pitchFamily="34" charset="0"/>
                  <a:cs typeface="Calibri" pitchFamily="34" charset="0"/>
                </a:rPr>
                <a:t>0</a:t>
              </a:r>
              <a:r>
                <a:rPr lang="fr-FR" sz="900" b="1" kern="0" dirty="0">
                  <a:solidFill>
                    <a:srgbClr val="022ABE"/>
                  </a:solidFill>
                  <a:latin typeface="Calibri" pitchFamily="34" charset="0"/>
                  <a:cs typeface="Calibri" pitchFamily="34" charset="0"/>
                </a:rPr>
                <a:t> = 10 ns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A4B627D4-23E2-4FB2-87F8-72C93378928F}"/>
              </a:ext>
            </a:extLst>
          </p:cNvPr>
          <p:cNvGrpSpPr/>
          <p:nvPr/>
        </p:nvGrpSpPr>
        <p:grpSpPr>
          <a:xfrm>
            <a:off x="45712" y="2908879"/>
            <a:ext cx="2386408" cy="2230363"/>
            <a:chOff x="2953107" y="1615622"/>
            <a:chExt cx="2386408" cy="2230363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0D6FD557-6629-439C-901D-24F556817EAA}"/>
                </a:ext>
              </a:extLst>
            </p:cNvPr>
            <p:cNvGrpSpPr/>
            <p:nvPr/>
          </p:nvGrpSpPr>
          <p:grpSpPr>
            <a:xfrm>
              <a:off x="2953107" y="1615622"/>
              <a:ext cx="2386408" cy="2230363"/>
              <a:chOff x="2953107" y="1615622"/>
              <a:chExt cx="2386408" cy="2230363"/>
            </a:xfrm>
          </p:grpSpPr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CB664A46-D20A-4866-A84A-9FFE951B18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67845" y="1615622"/>
                <a:ext cx="2171670" cy="2230363"/>
              </a:xfrm>
              <a:prstGeom prst="rect">
                <a:avLst/>
              </a:prstGeom>
            </p:spPr>
          </p:pic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3C872F70-70E2-48FB-AE03-5DE7397E8256}"/>
                  </a:ext>
                </a:extLst>
              </p:cNvPr>
              <p:cNvSpPr txBox="1"/>
              <p:nvPr/>
            </p:nvSpPr>
            <p:spPr>
              <a:xfrm rot="16200000">
                <a:off x="2306113" y="2501552"/>
                <a:ext cx="1570988" cy="276999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marR="0" lvl="0" defTabSz="179388" eaLnBrk="1" fontAlgn="auto" latinLnBrk="0" hangingPunct="1"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fr-FR" sz="1200" b="1" kern="0" dirty="0">
                    <a:latin typeface="Calibri" pitchFamily="34" charset="0"/>
                    <a:cs typeface="Calibri" pitchFamily="34" charset="0"/>
                  </a:rPr>
                  <a:t>Electron </a:t>
                </a:r>
                <a:r>
                  <a:rPr lang="fr-FR" sz="1200" b="1" kern="0" dirty="0" err="1">
                    <a:latin typeface="Calibri" pitchFamily="34" charset="0"/>
                    <a:cs typeface="Calibri" pitchFamily="34" charset="0"/>
                  </a:rPr>
                  <a:t>density</a:t>
                </a:r>
                <a:r>
                  <a:rPr lang="fr-FR" sz="1200" b="1" kern="0" dirty="0">
                    <a:latin typeface="Calibri" pitchFamily="34" charset="0"/>
                    <a:cs typeface="Calibri" pitchFamily="34" charset="0"/>
                  </a:rPr>
                  <a:t> (m</a:t>
                </a:r>
                <a:r>
                  <a:rPr lang="fr-FR" sz="1200" b="1" kern="0" baseline="30000" dirty="0">
                    <a:latin typeface="Calibri" pitchFamily="34" charset="0"/>
                    <a:cs typeface="Calibri" pitchFamily="34" charset="0"/>
                  </a:rPr>
                  <a:t>-3</a:t>
                </a:r>
                <a:r>
                  <a:rPr lang="fr-FR" sz="1200" b="1" kern="0" dirty="0">
                    <a:latin typeface="Calibri" pitchFamily="34" charset="0"/>
                    <a:cs typeface="Calibri" pitchFamily="34" charset="0"/>
                  </a:rPr>
                  <a:t>)</a:t>
                </a:r>
              </a:p>
            </p:txBody>
          </p:sp>
        </p:grp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80FE9992-3022-4393-B877-72549EFD96E0}"/>
                </a:ext>
              </a:extLst>
            </p:cNvPr>
            <p:cNvSpPr txBox="1"/>
            <p:nvPr/>
          </p:nvSpPr>
          <p:spPr>
            <a:xfrm>
              <a:off x="4659580" y="1689040"/>
              <a:ext cx="629870" cy="2308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R="0" lvl="0" defTabSz="179388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900" b="1" kern="0" dirty="0">
                  <a:solidFill>
                    <a:srgbClr val="022ABE"/>
                  </a:solidFill>
                  <a:latin typeface="Calibri" pitchFamily="34" charset="0"/>
                  <a:cs typeface="Calibri" pitchFamily="34" charset="0"/>
                </a:rPr>
                <a:t>t</a:t>
              </a:r>
              <a:r>
                <a:rPr lang="fr-FR" sz="900" b="1" kern="0" baseline="-25000" dirty="0">
                  <a:solidFill>
                    <a:srgbClr val="022ABE"/>
                  </a:solidFill>
                  <a:latin typeface="Calibri" pitchFamily="34" charset="0"/>
                  <a:cs typeface="Calibri" pitchFamily="34" charset="0"/>
                </a:rPr>
                <a:t>0</a:t>
              </a:r>
              <a:r>
                <a:rPr lang="fr-FR" sz="900" b="1" kern="0" dirty="0">
                  <a:solidFill>
                    <a:srgbClr val="022ABE"/>
                  </a:solidFill>
                  <a:latin typeface="Calibri" pitchFamily="34" charset="0"/>
                  <a:cs typeface="Calibri" pitchFamily="34" charset="0"/>
                </a:rPr>
                <a:t> = 10 ns</a:t>
              </a:r>
            </a:p>
          </p:txBody>
        </p:sp>
      </p:grpSp>
      <p:pic>
        <p:nvPicPr>
          <p:cNvPr id="19" name="Image 18">
            <a:extLst>
              <a:ext uri="{FF2B5EF4-FFF2-40B4-BE49-F238E27FC236}">
                <a16:creationId xmlns:a16="http://schemas.microsoft.com/office/drawing/2014/main" id="{4BCB51F6-A1CF-9572-D425-4460AAE6BA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07" y="262740"/>
            <a:ext cx="697189" cy="2987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3AF59DAC-37E9-47AE-9DAF-FC8AA4E159F6}"/>
              </a:ext>
            </a:extLst>
          </p:cNvPr>
          <p:cNvSpPr txBox="1"/>
          <p:nvPr/>
        </p:nvSpPr>
        <p:spPr>
          <a:xfrm>
            <a:off x="6844828" y="377513"/>
            <a:ext cx="2191668" cy="4078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R="0" lvl="0" algn="l" defTabSz="179388" eaLnBrk="1" fontAlgn="auto" latinLnBrk="0" hangingPunct="1"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900" b="1" kern="0" dirty="0">
                <a:latin typeface="Calibri" pitchFamily="34" charset="0"/>
                <a:cs typeface="Calibri" pitchFamily="34" charset="0"/>
              </a:rPr>
              <a:t>On </a:t>
            </a:r>
            <a:r>
              <a:rPr lang="fr-FR" sz="900" b="1" kern="0" dirty="0">
                <a:solidFill>
                  <a:srgbClr val="022ABE"/>
                </a:solidFill>
                <a:latin typeface="Calibri" pitchFamily="34" charset="0"/>
                <a:cs typeface="Calibri" pitchFamily="34" charset="0"/>
              </a:rPr>
              <a:t>Eurofer97</a:t>
            </a:r>
            <a:r>
              <a:rPr lang="fr-FR" sz="900" b="1" kern="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900" b="1" kern="0" dirty="0" err="1">
                <a:latin typeface="Calibri" pitchFamily="34" charset="0"/>
                <a:cs typeface="Calibri" pitchFamily="34" charset="0"/>
              </a:rPr>
              <a:t>containing</a:t>
            </a:r>
            <a:endParaRPr lang="fr-FR" sz="900" b="1" kern="0" dirty="0">
              <a:latin typeface="Calibri" pitchFamily="34" charset="0"/>
              <a:cs typeface="Calibri" pitchFamily="34" charset="0"/>
            </a:endParaRPr>
          </a:p>
          <a:p>
            <a:pPr marR="0" lvl="0" algn="l" defTabSz="179388" eaLnBrk="1" fontAlgn="auto" latinLnBrk="0" hangingPunct="1"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900" b="1" kern="0" dirty="0">
                <a:latin typeface="Calibri" pitchFamily="34" charset="0"/>
                <a:cs typeface="Calibri" pitchFamily="34" charset="0"/>
              </a:rPr>
              <a:t>Fe, Cr, Cu, W, Na, Mn, V </a:t>
            </a:r>
            <a:r>
              <a:rPr lang="fr-FR" sz="900" b="1" kern="0" dirty="0" err="1">
                <a:latin typeface="Calibri" pitchFamily="34" charset="0"/>
                <a:cs typeface="Calibri" pitchFamily="34" charset="0"/>
              </a:rPr>
              <a:t>measured</a:t>
            </a:r>
            <a:r>
              <a:rPr lang="fr-FR" sz="900" b="1" kern="0" dirty="0">
                <a:latin typeface="Calibri" pitchFamily="34" charset="0"/>
                <a:cs typeface="Calibri" pitchFamily="34" charset="0"/>
              </a:rPr>
              <a:t> by XRF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42F5F7F2-FB42-417A-AA2A-26B25A33634A}"/>
              </a:ext>
            </a:extLst>
          </p:cNvPr>
          <p:cNvGrpSpPr/>
          <p:nvPr/>
        </p:nvGrpSpPr>
        <p:grpSpPr>
          <a:xfrm>
            <a:off x="-18818" y="771550"/>
            <a:ext cx="2444370" cy="2175731"/>
            <a:chOff x="127171" y="1670254"/>
            <a:chExt cx="2444370" cy="2175731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973F88E2-4C67-4196-86E7-6E8E754A3BBA}"/>
                </a:ext>
              </a:extLst>
            </p:cNvPr>
            <p:cNvGrpSpPr/>
            <p:nvPr/>
          </p:nvGrpSpPr>
          <p:grpSpPr>
            <a:xfrm>
              <a:off x="127171" y="1670254"/>
              <a:ext cx="2444370" cy="2175731"/>
              <a:chOff x="127171" y="1670254"/>
              <a:chExt cx="2444370" cy="2175731"/>
            </a:xfrm>
          </p:grpSpPr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9A8814F2-10AC-4556-B4B1-75E69E0313FB}"/>
                  </a:ext>
                </a:extLst>
              </p:cNvPr>
              <p:cNvSpPr txBox="1"/>
              <p:nvPr/>
            </p:nvSpPr>
            <p:spPr>
              <a:xfrm rot="16200000">
                <a:off x="-588169" y="2601618"/>
                <a:ext cx="1707679" cy="276999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marR="0" lvl="0" defTabSz="179388" eaLnBrk="1" fontAlgn="auto" latinLnBrk="0" hangingPunct="1"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fr-FR" sz="1200" b="1" kern="0" dirty="0">
                    <a:latin typeface="Calibri" pitchFamily="34" charset="0"/>
                    <a:cs typeface="Calibri" pitchFamily="34" charset="0"/>
                  </a:rPr>
                  <a:t>Plasma </a:t>
                </a:r>
                <a:r>
                  <a:rPr lang="fr-FR" sz="1200" b="1" kern="0" dirty="0" err="1">
                    <a:latin typeface="Calibri" pitchFamily="34" charset="0"/>
                    <a:cs typeface="Calibri" pitchFamily="34" charset="0"/>
                  </a:rPr>
                  <a:t>thickness</a:t>
                </a:r>
                <a:r>
                  <a:rPr lang="fr-FR" sz="1200" b="1" kern="0" dirty="0">
                    <a:latin typeface="Calibri" pitchFamily="34" charset="0"/>
                    <a:cs typeface="Calibri" pitchFamily="34" charset="0"/>
                  </a:rPr>
                  <a:t> (mm)</a:t>
                </a:r>
              </a:p>
            </p:txBody>
          </p:sp>
          <p:pic>
            <p:nvPicPr>
              <p:cNvPr id="2" name="Image 1">
                <a:extLst>
                  <a:ext uri="{FF2B5EF4-FFF2-40B4-BE49-F238E27FC236}">
                    <a16:creationId xmlns:a16="http://schemas.microsoft.com/office/drawing/2014/main" id="{5EDC827D-409E-4213-809A-44ADB8126A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7974" y="1670254"/>
                <a:ext cx="2113567" cy="2175731"/>
              </a:xfrm>
              <a:prstGeom prst="rect">
                <a:avLst/>
              </a:prstGeom>
            </p:spPr>
          </p:pic>
        </p:grp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781ABCF7-B14E-4B04-842D-2746732DEE73}"/>
                </a:ext>
              </a:extLst>
            </p:cNvPr>
            <p:cNvSpPr txBox="1"/>
            <p:nvPr/>
          </p:nvSpPr>
          <p:spPr>
            <a:xfrm>
              <a:off x="1880375" y="3353711"/>
              <a:ext cx="629870" cy="2308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R="0" lvl="0" defTabSz="179388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900" b="1" kern="0" dirty="0">
                  <a:solidFill>
                    <a:srgbClr val="022ABE"/>
                  </a:solidFill>
                  <a:latin typeface="Calibri" pitchFamily="34" charset="0"/>
                  <a:cs typeface="Calibri" pitchFamily="34" charset="0"/>
                </a:rPr>
                <a:t>t</a:t>
              </a:r>
              <a:r>
                <a:rPr lang="fr-FR" sz="900" b="1" kern="0" baseline="-25000" dirty="0">
                  <a:solidFill>
                    <a:srgbClr val="022ABE"/>
                  </a:solidFill>
                  <a:latin typeface="Calibri" pitchFamily="34" charset="0"/>
                  <a:cs typeface="Calibri" pitchFamily="34" charset="0"/>
                </a:rPr>
                <a:t>0</a:t>
              </a:r>
              <a:r>
                <a:rPr lang="fr-FR" sz="900" b="1" kern="0" dirty="0">
                  <a:solidFill>
                    <a:srgbClr val="022ABE"/>
                  </a:solidFill>
                  <a:latin typeface="Calibri" pitchFamily="34" charset="0"/>
                  <a:cs typeface="Calibri" pitchFamily="34" charset="0"/>
                </a:rPr>
                <a:t> = 10 ns</a:t>
              </a:r>
            </a:p>
          </p:txBody>
        </p:sp>
      </p:grpSp>
      <p:pic>
        <p:nvPicPr>
          <p:cNvPr id="20" name="Image 19">
            <a:extLst>
              <a:ext uri="{FF2B5EF4-FFF2-40B4-BE49-F238E27FC236}">
                <a16:creationId xmlns:a16="http://schemas.microsoft.com/office/drawing/2014/main" id="{8265806D-1A29-D99F-AC3E-B56A519DF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169" y="605773"/>
            <a:ext cx="432048" cy="309793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99F0E860-3049-4B18-9B1B-A3DCB82EF6DC}"/>
              </a:ext>
            </a:extLst>
          </p:cNvPr>
          <p:cNvGrpSpPr/>
          <p:nvPr/>
        </p:nvGrpSpPr>
        <p:grpSpPr>
          <a:xfrm>
            <a:off x="2471516" y="771550"/>
            <a:ext cx="2416853" cy="2160000"/>
            <a:chOff x="2487108" y="2949302"/>
            <a:chExt cx="2416853" cy="2160000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38211705-1FE0-4FAA-9E5B-8309566F8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07659" y="2949302"/>
              <a:ext cx="2196302" cy="2160000"/>
            </a:xfrm>
            <a:prstGeom prst="rect">
              <a:avLst/>
            </a:prstGeom>
          </p:spPr>
        </p:pic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0ABAAACD-8006-4428-9F75-5F57F5058D3B}"/>
                </a:ext>
              </a:extLst>
            </p:cNvPr>
            <p:cNvSpPr txBox="1"/>
            <p:nvPr/>
          </p:nvSpPr>
          <p:spPr>
            <a:xfrm rot="16200000">
              <a:off x="2037951" y="3808695"/>
              <a:ext cx="1113758" cy="21544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R="0" lvl="0" algn="l" defTabSz="179388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800" b="1" kern="0" dirty="0">
                  <a:solidFill>
                    <a:srgbClr val="022ABE"/>
                  </a:solidFill>
                  <a:latin typeface="Calibri" pitchFamily="34" charset="0"/>
                  <a:cs typeface="Calibri" pitchFamily="34" charset="0"/>
                </a:rPr>
                <a:t>Saha-Boltzmann plot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BBB3E629-044A-0347-623D-F50EE2FDBCAC}"/>
              </a:ext>
            </a:extLst>
          </p:cNvPr>
          <p:cNvSpPr/>
          <p:nvPr/>
        </p:nvSpPr>
        <p:spPr>
          <a:xfrm>
            <a:off x="942135" y="412138"/>
            <a:ext cx="5902693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 defTabSz="180975"/>
            <a:r>
              <a:rPr lang="fr-FR" altLang="ja-JP" sz="1600" b="1" dirty="0">
                <a:solidFill>
                  <a:srgbClr val="022ABE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A. </a:t>
            </a:r>
            <a:r>
              <a:rPr lang="fr-FR" altLang="ja-JP" sz="1600" b="1" cap="small" dirty="0">
                <a:solidFill>
                  <a:srgbClr val="022ABE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Bultel,</a:t>
            </a:r>
            <a:r>
              <a:rPr lang="fr-FR" altLang="ja-JP" sz="1600" b="1" dirty="0">
                <a:solidFill>
                  <a:srgbClr val="022ABE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 A. </a:t>
            </a:r>
            <a:r>
              <a:rPr lang="fr-FR" altLang="ja-JP" sz="1600" b="1" cap="small" dirty="0">
                <a:solidFill>
                  <a:srgbClr val="022ABE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Favre</a:t>
            </a:r>
            <a:r>
              <a:rPr lang="fr-FR" altLang="ja-JP" sz="1600" b="1" dirty="0">
                <a:solidFill>
                  <a:srgbClr val="022ABE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 – </a:t>
            </a:r>
            <a:r>
              <a:rPr lang="fr-FR" altLang="ja-JP" sz="1600" b="1" dirty="0">
                <a:solidFill>
                  <a:srgbClr val="FF0000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Validation </a:t>
            </a:r>
            <a:r>
              <a:rPr lang="fr-FR" altLang="ja-JP" sz="1600" b="1" dirty="0">
                <a:solidFill>
                  <a:srgbClr val="022ABE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of the </a:t>
            </a:r>
            <a:r>
              <a:rPr lang="fr-FR" altLang="ja-JP" sz="1600" b="1" dirty="0">
                <a:solidFill>
                  <a:srgbClr val="FF0000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MERLIN code</a:t>
            </a:r>
            <a:r>
              <a:rPr lang="fr-FR" altLang="ja-JP" sz="1600" b="1" dirty="0">
                <a:solidFill>
                  <a:srgbClr val="022ABE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 </a:t>
            </a:r>
            <a:r>
              <a:rPr lang="fr-FR" altLang="ja-JP" sz="1200" b="1" dirty="0">
                <a:solidFill>
                  <a:srgbClr val="022ABE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(</a:t>
            </a:r>
            <a:r>
              <a:rPr lang="fr-FR" altLang="ja-JP" sz="1200" b="1" dirty="0" err="1">
                <a:solidFill>
                  <a:srgbClr val="022ABE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spectra</a:t>
            </a:r>
            <a:r>
              <a:rPr lang="fr-FR" altLang="ja-JP" sz="1200" b="1" dirty="0">
                <a:solidFill>
                  <a:srgbClr val="022ABE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 </a:t>
            </a:r>
            <a:r>
              <a:rPr lang="fr-FR" altLang="ja-JP" sz="1200" b="1" dirty="0" err="1">
                <a:solidFill>
                  <a:srgbClr val="022ABE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calculations</a:t>
            </a:r>
            <a:r>
              <a:rPr lang="fr-FR" altLang="ja-JP" sz="1200" b="1" dirty="0">
                <a:solidFill>
                  <a:srgbClr val="022ABE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)</a:t>
            </a:r>
            <a:endParaRPr lang="fr-FR" altLang="ja-JP" sz="1200" dirty="0">
              <a:solidFill>
                <a:srgbClr val="022ABE"/>
              </a:solidFill>
              <a:latin typeface="Calibri" pitchFamily="34" charset="0"/>
              <a:ea typeface="MS Mincho" pitchFamily="49" charset="-128"/>
              <a:cs typeface="Calibri" pitchFamily="34" charset="0"/>
            </a:endParaRPr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7E9E19F1-FD39-4FF7-A68F-C13627A01A42}"/>
              </a:ext>
            </a:extLst>
          </p:cNvPr>
          <p:cNvGrpSpPr/>
          <p:nvPr/>
        </p:nvGrpSpPr>
        <p:grpSpPr>
          <a:xfrm>
            <a:off x="5256076" y="1671650"/>
            <a:ext cx="3489450" cy="3255826"/>
            <a:chOff x="5256076" y="1671650"/>
            <a:chExt cx="3489450" cy="3255826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DB516B98-EC09-4F66-9D72-F37EF736C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56076" y="1671650"/>
              <a:ext cx="3489450" cy="3255826"/>
            </a:xfrm>
            <a:prstGeom prst="rect">
              <a:avLst/>
            </a:prstGeom>
          </p:spPr>
        </p:pic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FC6DE88F-0060-4C7D-BE0A-E1E1906860A6}"/>
                </a:ext>
              </a:extLst>
            </p:cNvPr>
            <p:cNvSpPr txBox="1"/>
            <p:nvPr/>
          </p:nvSpPr>
          <p:spPr>
            <a:xfrm rot="16200000">
              <a:off x="5148245" y="3956308"/>
              <a:ext cx="1113758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R="0" lvl="0" defTabSz="179388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700" b="1" kern="0" dirty="0">
                  <a:solidFill>
                    <a:srgbClr val="022ABE"/>
                  </a:solidFill>
                  <a:latin typeface="Calibri" pitchFamily="34" charset="0"/>
                  <a:cs typeface="Calibri" pitchFamily="34" charset="0"/>
                </a:rPr>
                <a:t>Spectral radiance</a:t>
              </a:r>
            </a:p>
            <a:p>
              <a:pPr marR="0" lvl="0" defTabSz="179388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700" b="1" kern="0" dirty="0">
                  <a:solidFill>
                    <a:srgbClr val="022ABE"/>
                  </a:solidFill>
                  <a:latin typeface="Calibri" pitchFamily="34" charset="0"/>
                  <a:cs typeface="Calibri" pitchFamily="34" charset="0"/>
                </a:rPr>
                <a:t>relative </a:t>
              </a:r>
              <a:r>
                <a:rPr lang="fr-FR" sz="700" b="1" kern="0" dirty="0" err="1">
                  <a:solidFill>
                    <a:srgbClr val="022ABE"/>
                  </a:solidFill>
                  <a:latin typeface="Calibri" pitchFamily="34" charset="0"/>
                  <a:cs typeface="Calibri" pitchFamily="34" charset="0"/>
                </a:rPr>
                <a:t>difference</a:t>
              </a:r>
              <a:endParaRPr lang="fr-FR" sz="700" b="1" kern="0" dirty="0">
                <a:solidFill>
                  <a:srgbClr val="022ABE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9C668A2A-37B3-4183-BD2A-C8840D532E8B}"/>
                </a:ext>
              </a:extLst>
            </p:cNvPr>
            <p:cNvSpPr txBox="1"/>
            <p:nvPr/>
          </p:nvSpPr>
          <p:spPr>
            <a:xfrm rot="16200000">
              <a:off x="5076039" y="2965475"/>
              <a:ext cx="858064" cy="20005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R="0" lvl="0" defTabSz="179388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700" b="1" kern="0" dirty="0">
                  <a:solidFill>
                    <a:srgbClr val="022ABE"/>
                  </a:solidFill>
                  <a:latin typeface="Calibri" pitchFamily="34" charset="0"/>
                  <a:cs typeface="Calibri" pitchFamily="34" charset="0"/>
                </a:rPr>
                <a:t>Spectral radiance</a:t>
              </a:r>
            </a:p>
          </p:txBody>
        </p:sp>
      </p:grpSp>
      <p:sp>
        <p:nvSpPr>
          <p:cNvPr id="47" name="ZoneTexte 46">
            <a:extLst>
              <a:ext uri="{FF2B5EF4-FFF2-40B4-BE49-F238E27FC236}">
                <a16:creationId xmlns:a16="http://schemas.microsoft.com/office/drawing/2014/main" id="{6052711E-B27F-4A14-97D7-50D13E91D171}"/>
              </a:ext>
            </a:extLst>
          </p:cNvPr>
          <p:cNvSpPr txBox="1"/>
          <p:nvPr/>
        </p:nvSpPr>
        <p:spPr>
          <a:xfrm>
            <a:off x="4973626" y="4761353"/>
            <a:ext cx="1998000" cy="346249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rtlCol="0">
            <a:spAutoFit/>
          </a:bodyPr>
          <a:lstStyle/>
          <a:p>
            <a:pPr marR="0" lvl="0" defTabSz="179388" eaLnBrk="1" fontAlgn="auto" latinLnBrk="0" hangingPunct="1"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700" b="1" kern="0" dirty="0">
                <a:solidFill>
                  <a:srgbClr val="022ABE"/>
                </a:solidFill>
                <a:latin typeface="Calibri" pitchFamily="34" charset="0"/>
                <a:cs typeface="Calibri" pitchFamily="34" charset="0"/>
              </a:rPr>
              <a:t>A. Favre, A. Bultel </a:t>
            </a:r>
            <a:r>
              <a:rPr lang="fr-FR" sz="700" b="1" i="1" kern="0" dirty="0">
                <a:solidFill>
                  <a:srgbClr val="022ABE"/>
                </a:solidFill>
                <a:latin typeface="Calibri" pitchFamily="34" charset="0"/>
                <a:cs typeface="Calibri" pitchFamily="34" charset="0"/>
              </a:rPr>
              <a:t>et al. </a:t>
            </a:r>
            <a:r>
              <a:rPr lang="fr-FR" sz="700" b="1" kern="0" dirty="0">
                <a:solidFill>
                  <a:srgbClr val="022ABE"/>
                </a:solidFill>
                <a:latin typeface="Calibri" pitchFamily="34" charset="0"/>
                <a:cs typeface="Calibri" pitchFamily="34" charset="0"/>
              </a:rPr>
              <a:t>JQSRT 330 (2025) 109222</a:t>
            </a:r>
          </a:p>
          <a:p>
            <a:pPr marR="0" lvl="0" defTabSz="179388" eaLnBrk="1" fontAlgn="auto" latinLnBrk="0" hangingPunct="1"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700" b="1" kern="0" dirty="0">
                <a:solidFill>
                  <a:srgbClr val="022ABE"/>
                </a:solidFill>
                <a:latin typeface="Calibri" pitchFamily="34" charset="0"/>
                <a:cs typeface="Calibri" pitchFamily="34" charset="0"/>
                <a:hlinkClick r:id="rId9"/>
              </a:rPr>
              <a:t>https://doi.org/10.1016/j.jqsrt.2024.109222</a:t>
            </a:r>
            <a:endParaRPr lang="fr-FR" sz="700" b="1" kern="0" dirty="0">
              <a:solidFill>
                <a:srgbClr val="022ABE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9D5F6278-17F1-4760-81CD-377B194D9552}"/>
              </a:ext>
            </a:extLst>
          </p:cNvPr>
          <p:cNvGrpSpPr/>
          <p:nvPr/>
        </p:nvGrpSpPr>
        <p:grpSpPr>
          <a:xfrm>
            <a:off x="6300192" y="883372"/>
            <a:ext cx="1942078" cy="823302"/>
            <a:chOff x="6156177" y="937776"/>
            <a:chExt cx="1942078" cy="823302"/>
          </a:xfrm>
        </p:grpSpPr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83EC8160-5823-436B-96C2-956F5FCE8DF1}"/>
                </a:ext>
              </a:extLst>
            </p:cNvPr>
            <p:cNvSpPr txBox="1"/>
            <p:nvPr/>
          </p:nvSpPr>
          <p:spPr>
            <a:xfrm>
              <a:off x="6156177" y="937776"/>
              <a:ext cx="1942078" cy="823302"/>
            </a:xfrm>
            <a:prstGeom prst="rect">
              <a:avLst/>
            </a:prstGeom>
            <a:solidFill>
              <a:schemeClr val="bg2"/>
            </a:solidFill>
            <a:effectLst/>
          </p:spPr>
          <p:txBody>
            <a:bodyPr wrap="square" rtlCol="0">
              <a:spAutoFit/>
            </a:bodyPr>
            <a:lstStyle/>
            <a:p>
              <a:pPr marR="0" lvl="0" algn="l" defTabSz="179388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1000" b="1" kern="0" dirty="0">
                  <a:solidFill>
                    <a:srgbClr val="022ABE"/>
                  </a:solidFill>
                  <a:latin typeface="Calibri" pitchFamily="34" charset="0"/>
                  <a:cs typeface="Calibri" pitchFamily="34" charset="0"/>
                </a:rPr>
                <a:t>At time t = 950 ns:</a:t>
              </a:r>
            </a:p>
            <a:p>
              <a:pPr marR="0" lvl="0" algn="l" defTabSz="179388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1000" b="1" kern="0" dirty="0">
                  <a:solidFill>
                    <a:srgbClr val="022ABE"/>
                  </a:solidFill>
                  <a:latin typeface="Calibri" pitchFamily="34" charset="0"/>
                  <a:cs typeface="Calibri" pitchFamily="34" charset="0"/>
                </a:rPr>
                <a:t>		</a:t>
              </a:r>
              <a:r>
                <a:rPr lang="fr-FR" sz="1000" b="1" kern="0" dirty="0" err="1">
                  <a:solidFill>
                    <a:srgbClr val="022ABE"/>
                  </a:solidFill>
                  <a:latin typeface="Calibri" pitchFamily="34" charset="0"/>
                  <a:cs typeface="Calibri" pitchFamily="34" charset="0"/>
                </a:rPr>
                <a:t>experimental</a:t>
              </a:r>
              <a:r>
                <a:rPr lang="fr-FR" sz="1000" b="1" kern="0" dirty="0">
                  <a:solidFill>
                    <a:srgbClr val="022ABE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fr-FR" sz="1000" b="1" kern="0" dirty="0" err="1">
                  <a:solidFill>
                    <a:srgbClr val="022ABE"/>
                  </a:solidFill>
                  <a:latin typeface="Calibri" pitchFamily="34" charset="0"/>
                  <a:cs typeface="Calibri" pitchFamily="34" charset="0"/>
                </a:rPr>
                <a:t>spectrum</a:t>
              </a:r>
              <a:endParaRPr lang="fr-FR" sz="1000" b="1" kern="0" dirty="0">
                <a:solidFill>
                  <a:srgbClr val="022ABE"/>
                </a:solidFill>
                <a:latin typeface="Calibri" pitchFamily="34" charset="0"/>
                <a:cs typeface="Calibri" pitchFamily="34" charset="0"/>
              </a:endParaRPr>
            </a:p>
            <a:p>
              <a:pPr marR="0" lvl="0" algn="l" defTabSz="179388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1000" b="1" kern="0" dirty="0">
                  <a:solidFill>
                    <a:srgbClr val="022ABE"/>
                  </a:solidFill>
                  <a:latin typeface="Calibri" pitchFamily="34" charset="0"/>
                  <a:cs typeface="Calibri" pitchFamily="34" charset="0"/>
                </a:rPr>
                <a:t>		reconstruction by MERLIN</a:t>
              </a:r>
            </a:p>
            <a:p>
              <a:pPr marR="0" lvl="0" algn="l" defTabSz="179388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1000" b="1" kern="0" dirty="0">
                  <a:solidFill>
                    <a:srgbClr val="022ABE"/>
                  </a:solidFill>
                  <a:latin typeface="Calibri" pitchFamily="34" charset="0"/>
                  <a:cs typeface="Calibri" pitchFamily="34" charset="0"/>
                </a:rPr>
                <a:t>		</a:t>
              </a:r>
              <a:r>
                <a:rPr lang="fr-FR" sz="1000" b="1" kern="0" dirty="0" err="1">
                  <a:solidFill>
                    <a:srgbClr val="022ABE"/>
                  </a:solidFill>
                  <a:latin typeface="Calibri" pitchFamily="34" charset="0"/>
                  <a:cs typeface="Calibri" pitchFamily="34" charset="0"/>
                </a:rPr>
                <a:t>blackbody</a:t>
              </a:r>
              <a:r>
                <a:rPr lang="fr-FR" sz="1000" b="1" kern="0" dirty="0">
                  <a:solidFill>
                    <a:srgbClr val="022ABE"/>
                  </a:solidFill>
                  <a:latin typeface="Calibri" pitchFamily="34" charset="0"/>
                  <a:cs typeface="Calibri" pitchFamily="34" charset="0"/>
                </a:rPr>
                <a:t> radiation</a:t>
              </a:r>
            </a:p>
          </p:txBody>
        </p: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034D2513-539E-4C26-8B80-F68D8106B648}"/>
                </a:ext>
              </a:extLst>
            </p:cNvPr>
            <p:cNvCxnSpPr>
              <a:cxnSpLocks/>
            </p:cNvCxnSpPr>
            <p:nvPr/>
          </p:nvCxnSpPr>
          <p:spPr>
            <a:xfrm>
              <a:off x="6300192" y="1278434"/>
              <a:ext cx="180020" cy="0"/>
            </a:xfrm>
            <a:prstGeom prst="line">
              <a:avLst/>
            </a:prstGeom>
            <a:ln w="6350"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8D846BE6-4F94-4CCE-8ECB-1F555BE337E8}"/>
                </a:ext>
              </a:extLst>
            </p:cNvPr>
            <p:cNvCxnSpPr>
              <a:cxnSpLocks/>
            </p:cNvCxnSpPr>
            <p:nvPr/>
          </p:nvCxnSpPr>
          <p:spPr>
            <a:xfrm>
              <a:off x="6284868" y="1458702"/>
              <a:ext cx="216000" cy="0"/>
            </a:xfrm>
            <a:prstGeom prst="line">
              <a:avLst/>
            </a:prstGeom>
            <a:ln w="15875">
              <a:solidFill>
                <a:srgbClr val="FF0000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2BD479A0-75AA-4E78-A518-325D63DDBAF2}"/>
                </a:ext>
              </a:extLst>
            </p:cNvPr>
            <p:cNvCxnSpPr>
              <a:cxnSpLocks/>
            </p:cNvCxnSpPr>
            <p:nvPr/>
          </p:nvCxnSpPr>
          <p:spPr>
            <a:xfrm>
              <a:off x="6284868" y="1648938"/>
              <a:ext cx="216000" cy="0"/>
            </a:xfrm>
            <a:prstGeom prst="line">
              <a:avLst/>
            </a:prstGeom>
            <a:ln w="19050">
              <a:solidFill>
                <a:srgbClr val="022ABE">
                  <a:alpha val="94000"/>
                </a:srgbClr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CE8F848F-1349-4B13-B3D8-F46204018761}"/>
              </a:ext>
            </a:extLst>
          </p:cNvPr>
          <p:cNvCxnSpPr>
            <a:cxnSpLocks/>
          </p:cNvCxnSpPr>
          <p:nvPr/>
        </p:nvCxnSpPr>
        <p:spPr>
          <a:xfrm>
            <a:off x="2589142" y="2256901"/>
            <a:ext cx="588606" cy="21510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B902921D-5BB3-4065-A30E-DBB4B6B425EB}"/>
              </a:ext>
            </a:extLst>
          </p:cNvPr>
          <p:cNvCxnSpPr>
            <a:cxnSpLocks/>
          </p:cNvCxnSpPr>
          <p:nvPr/>
        </p:nvCxnSpPr>
        <p:spPr>
          <a:xfrm flipH="1">
            <a:off x="3208396" y="2103698"/>
            <a:ext cx="2898346" cy="2456656"/>
          </a:xfrm>
          <a:prstGeom prst="straightConnector1">
            <a:avLst/>
          </a:prstGeom>
          <a:ln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95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e 78">
            <a:extLst>
              <a:ext uri="{FF2B5EF4-FFF2-40B4-BE49-F238E27FC236}">
                <a16:creationId xmlns:a16="http://schemas.microsoft.com/office/drawing/2014/main" id="{FC994DCE-C8E3-BC66-E15E-FC52519A34DD}"/>
              </a:ext>
            </a:extLst>
          </p:cNvPr>
          <p:cNvGrpSpPr/>
          <p:nvPr/>
        </p:nvGrpSpPr>
        <p:grpSpPr>
          <a:xfrm>
            <a:off x="2771800" y="993505"/>
            <a:ext cx="1916872" cy="2147651"/>
            <a:chOff x="2771800" y="993505"/>
            <a:chExt cx="1916872" cy="2147651"/>
          </a:xfrm>
        </p:grpSpPr>
        <p:sp>
          <p:nvSpPr>
            <p:cNvPr id="34" name="Rectangle : coins arrondis 33">
              <a:extLst>
                <a:ext uri="{FF2B5EF4-FFF2-40B4-BE49-F238E27FC236}">
                  <a16:creationId xmlns:a16="http://schemas.microsoft.com/office/drawing/2014/main" id="{B0EA16D2-1089-041F-58F6-08491EB6D80E}"/>
                </a:ext>
              </a:extLst>
            </p:cNvPr>
            <p:cNvSpPr/>
            <p:nvPr/>
          </p:nvSpPr>
          <p:spPr>
            <a:xfrm>
              <a:off x="2780672" y="993505"/>
              <a:ext cx="1908000" cy="2147651"/>
            </a:xfrm>
            <a:prstGeom prst="roundRect">
              <a:avLst>
                <a:gd name="adj" fmla="val 8854"/>
              </a:avLst>
            </a:prstGeom>
            <a:noFill/>
            <a:ln>
              <a:solidFill>
                <a:srgbClr val="022AB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5AB133F-408D-396B-9909-D9CE99E962F7}"/>
                </a:ext>
              </a:extLst>
            </p:cNvPr>
            <p:cNvSpPr/>
            <p:nvPr/>
          </p:nvSpPr>
          <p:spPr>
            <a:xfrm rot="16200000">
              <a:off x="2267981" y="1736800"/>
              <a:ext cx="1435527" cy="2920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FLATEN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645467B-5EA0-19F3-068B-CEF16AF69158}"/>
                </a:ext>
              </a:extLst>
            </p:cNvPr>
            <p:cNvSpPr/>
            <p:nvPr/>
          </p:nvSpPr>
          <p:spPr>
            <a:xfrm rot="16200000">
              <a:off x="2631597" y="1728997"/>
              <a:ext cx="1435527" cy="29203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DENSE + </a:t>
              </a:r>
              <a:r>
                <a:rPr lang="fr-FR" dirty="0" err="1"/>
                <a:t>ReLU</a:t>
              </a:r>
              <a:r>
                <a:rPr lang="fr-FR" dirty="0"/>
                <a:t> x5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888B482E-D098-F6FE-5DE8-505CB3AB4A11}"/>
                </a:ext>
              </a:extLst>
            </p:cNvPr>
            <p:cNvSpPr txBox="1"/>
            <p:nvPr/>
          </p:nvSpPr>
          <p:spPr>
            <a:xfrm>
              <a:off x="2771800" y="2633325"/>
              <a:ext cx="829810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altLang="ja-JP" sz="900" b="1" dirty="0">
                  <a:latin typeface="Calibri" pitchFamily="34" charset="0"/>
                  <a:ea typeface="MS Mincho" pitchFamily="49" charset="-128"/>
                  <a:cs typeface="Calibri" pitchFamily="34" charset="0"/>
                </a:rPr>
                <a:t>Multi-layer perceptrons: </a:t>
              </a:r>
              <a:r>
                <a:rPr lang="fr-FR" altLang="ja-JP" sz="900" b="1" dirty="0" err="1">
                  <a:latin typeface="Calibri" pitchFamily="34" charset="0"/>
                  <a:ea typeface="MS Mincho" pitchFamily="49" charset="-128"/>
                  <a:cs typeface="Calibri" pitchFamily="34" charset="0"/>
                </a:rPr>
                <a:t>decision</a:t>
              </a:r>
              <a:endParaRPr lang="fr-FR" sz="900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FEE4663-C8BD-F990-776C-23FDDFE89814}"/>
                </a:ext>
              </a:extLst>
            </p:cNvPr>
            <p:cNvSpPr/>
            <p:nvPr/>
          </p:nvSpPr>
          <p:spPr>
            <a:xfrm rot="16200000">
              <a:off x="3245607" y="2324904"/>
              <a:ext cx="1116000" cy="29203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/>
                <a:t>DENSE + </a:t>
              </a:r>
              <a:r>
                <a:rPr lang="fr-FR" sz="1100" dirty="0" err="1"/>
                <a:t>ReLU</a:t>
              </a:r>
              <a:r>
                <a:rPr lang="fr-FR" sz="1100" dirty="0"/>
                <a:t> + </a:t>
              </a:r>
              <a:r>
                <a:rPr lang="fr-FR" sz="1100" dirty="0" err="1"/>
                <a:t>Softmax</a:t>
              </a:r>
              <a:endParaRPr lang="fr-FR" sz="1100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9BE3A1A-747F-82F3-B297-A70932148C53}"/>
                </a:ext>
              </a:extLst>
            </p:cNvPr>
            <p:cNvSpPr/>
            <p:nvPr/>
          </p:nvSpPr>
          <p:spPr>
            <a:xfrm rot="16200000">
              <a:off x="3579726" y="2033985"/>
              <a:ext cx="1116000" cy="29203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/>
                <a:t>DENSE + </a:t>
              </a:r>
              <a:r>
                <a:rPr lang="fr-FR" sz="1100" dirty="0" err="1"/>
                <a:t>ReLU</a:t>
              </a:r>
              <a:r>
                <a:rPr lang="fr-FR" sz="1100" dirty="0"/>
                <a:t> + DENSE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8B35BC9-126C-A4BF-F1D9-C61C220487FF}"/>
                </a:ext>
              </a:extLst>
            </p:cNvPr>
            <p:cNvSpPr/>
            <p:nvPr/>
          </p:nvSpPr>
          <p:spPr>
            <a:xfrm rot="16200000">
              <a:off x="3909385" y="1602701"/>
              <a:ext cx="1152000" cy="29203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/>
                <a:t>DENSE + </a:t>
              </a:r>
              <a:r>
                <a:rPr lang="fr-FR" sz="1100" dirty="0" err="1"/>
                <a:t>ReLU</a:t>
              </a:r>
              <a:r>
                <a:rPr lang="fr-FR" sz="1100" dirty="0"/>
                <a:t> + DENSE</a:t>
              </a:r>
            </a:p>
          </p:txBody>
        </p:sp>
        <p:sp>
          <p:nvSpPr>
            <p:cNvPr id="41" name="Flèche : droite 40">
              <a:extLst>
                <a:ext uri="{FF2B5EF4-FFF2-40B4-BE49-F238E27FC236}">
                  <a16:creationId xmlns:a16="http://schemas.microsoft.com/office/drawing/2014/main" id="{3EC07678-2875-6FEF-F319-B4DB7B1169D7}"/>
                </a:ext>
              </a:extLst>
            </p:cNvPr>
            <p:cNvSpPr/>
            <p:nvPr/>
          </p:nvSpPr>
          <p:spPr>
            <a:xfrm>
              <a:off x="3459069" y="1299616"/>
              <a:ext cx="880298" cy="194015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2" name="Flèche : droite 41">
              <a:extLst>
                <a:ext uri="{FF2B5EF4-FFF2-40B4-BE49-F238E27FC236}">
                  <a16:creationId xmlns:a16="http://schemas.microsoft.com/office/drawing/2014/main" id="{6CC556CE-1FF7-8899-0A06-9C5532C1E5A9}"/>
                </a:ext>
              </a:extLst>
            </p:cNvPr>
            <p:cNvSpPr/>
            <p:nvPr/>
          </p:nvSpPr>
          <p:spPr>
            <a:xfrm>
              <a:off x="3466088" y="1694995"/>
              <a:ext cx="525619" cy="194016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3" name="Flèche : droite 42">
              <a:extLst>
                <a:ext uri="{FF2B5EF4-FFF2-40B4-BE49-F238E27FC236}">
                  <a16:creationId xmlns:a16="http://schemas.microsoft.com/office/drawing/2014/main" id="{19994653-9BD0-125A-7D3F-FE35D45F2326}"/>
                </a:ext>
              </a:extLst>
            </p:cNvPr>
            <p:cNvSpPr/>
            <p:nvPr/>
          </p:nvSpPr>
          <p:spPr>
            <a:xfrm>
              <a:off x="3466089" y="2015060"/>
              <a:ext cx="220626" cy="18002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Flèche : droite 77">
              <a:extLst>
                <a:ext uri="{FF2B5EF4-FFF2-40B4-BE49-F238E27FC236}">
                  <a16:creationId xmlns:a16="http://schemas.microsoft.com/office/drawing/2014/main" id="{B6C51D7B-DFEF-36E7-E707-04E8FDED8859}"/>
                </a:ext>
              </a:extLst>
            </p:cNvPr>
            <p:cNvSpPr/>
            <p:nvPr/>
          </p:nvSpPr>
          <p:spPr>
            <a:xfrm>
              <a:off x="3075994" y="1828810"/>
              <a:ext cx="220626" cy="18002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5" name="Image 54">
            <a:extLst>
              <a:ext uri="{FF2B5EF4-FFF2-40B4-BE49-F238E27FC236}">
                <a16:creationId xmlns:a16="http://schemas.microsoft.com/office/drawing/2014/main" id="{BA3809D7-A770-FE8D-045B-7B276D3AD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391" y="3509951"/>
            <a:ext cx="1648102" cy="163354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1D0E532-830D-2730-4857-73DC4A3BD6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07" y="262740"/>
            <a:ext cx="697189" cy="2987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BD80D280-6263-CF14-8D2D-5F20C292382C}"/>
                  </a:ext>
                </a:extLst>
              </p:cNvPr>
              <p:cNvSpPr txBox="1"/>
              <p:nvPr/>
            </p:nvSpPr>
            <p:spPr>
              <a:xfrm>
                <a:off x="37621" y="2600582"/>
                <a:ext cx="1164696" cy="2046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marR="0" lvl="0" algn="l" defTabSz="179388" eaLnBrk="1" fontAlgn="auto" latinLnBrk="0" hangingPunct="1"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fr-FR" sz="900" b="1" kern="0" dirty="0">
                    <a:latin typeface="Calibri" pitchFamily="34" charset="0"/>
                    <a:cs typeface="Calibri" pitchFamily="34" charset="0"/>
                  </a:rPr>
                  <a:t>10</a:t>
                </a:r>
                <a:r>
                  <a:rPr lang="fr-FR" sz="900" b="1" kern="0" baseline="30000" dirty="0">
                    <a:latin typeface="Calibri" pitchFamily="34" charset="0"/>
                    <a:cs typeface="Calibri" pitchFamily="34" charset="0"/>
                  </a:rPr>
                  <a:t>5</a:t>
                </a:r>
                <a:r>
                  <a:rPr lang="fr-FR" sz="900" b="1" kern="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fr-FR" sz="900" b="1" kern="0" dirty="0" err="1">
                    <a:latin typeface="Calibri" pitchFamily="34" charset="0"/>
                    <a:cs typeface="Calibri" pitchFamily="34" charset="0"/>
                  </a:rPr>
                  <a:t>spectra</a:t>
                </a:r>
                <a:r>
                  <a:rPr lang="fr-FR" sz="900" b="1" kern="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fr-FR" sz="900" b="1" kern="0" dirty="0" err="1">
                    <a:latin typeface="Calibri" pitchFamily="34" charset="0"/>
                    <a:cs typeface="Calibri" pitchFamily="34" charset="0"/>
                  </a:rPr>
                  <a:t>calculated</a:t>
                </a:r>
                <a:r>
                  <a:rPr lang="fr-FR" sz="900" b="1" kern="0" dirty="0">
                    <a:latin typeface="Calibri" pitchFamily="34" charset="0"/>
                    <a:cs typeface="Calibri" pitchFamily="34" charset="0"/>
                  </a:rPr>
                  <a:t> by MERLIN </a:t>
                </a:r>
                <a:r>
                  <a:rPr lang="fr-FR" sz="900" b="1" kern="0" dirty="0" err="1">
                    <a:latin typeface="Calibri" pitchFamily="34" charset="0"/>
                    <a:cs typeface="Calibri" pitchFamily="34" charset="0"/>
                  </a:rPr>
                  <a:t>with</a:t>
                </a:r>
                <a:r>
                  <a:rPr lang="fr-FR" sz="900" b="1" kern="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fr-FR" sz="900" b="1" kern="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12</a:t>
                </a:r>
                <a:r>
                  <a:rPr lang="fr-FR" sz="900" b="1" kern="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fr-FR" sz="900" b="1" kern="0" dirty="0" err="1">
                    <a:latin typeface="Calibri" pitchFamily="34" charset="0"/>
                    <a:cs typeface="Calibri" pitchFamily="34" charset="0"/>
                  </a:rPr>
                  <a:t>parameters</a:t>
                </a:r>
                <a:r>
                  <a:rPr lang="fr-FR" sz="900" b="1" kern="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171450" marR="0" lvl="0" indent="-171450" algn="l" defTabSz="179388" eaLnBrk="1" fontAlgn="auto" latinLnBrk="0" hangingPunct="1"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fr-FR" sz="900" b="1" kern="0" dirty="0">
                    <a:latin typeface="Calibri" pitchFamily="34" charset="0"/>
                    <a:cs typeface="Calibri" pitchFamily="34" charset="0"/>
                  </a:rPr>
                  <a:t>mole fraction </a:t>
                </a:r>
                <a14:m>
                  <m:oMath xmlns:m="http://schemas.openxmlformats.org/officeDocument/2006/math">
                    <m:r>
                      <a:rPr lang="fr-FR" sz="900" b="1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𝒙</m:t>
                    </m:r>
                  </m:oMath>
                </a14:m>
                <a:r>
                  <a:rPr lang="fr-FR" sz="900" b="1" kern="0" dirty="0">
                    <a:latin typeface="Calibri" pitchFamily="34" charset="0"/>
                    <a:cs typeface="Calibri" pitchFamily="34" charset="0"/>
                  </a:rPr>
                  <a:t> in </a:t>
                </a:r>
                <a:r>
                  <a:rPr lang="fr-FR" sz="900" b="1" kern="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Ag</a:t>
                </a:r>
                <a:r>
                  <a:rPr lang="fr-FR" sz="900" b="1" kern="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fr-FR" sz="900" b="1" kern="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Ar</a:t>
                </a:r>
                <a:r>
                  <a:rPr lang="fr-FR" sz="900" b="1" kern="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fr-FR" sz="900" b="1" kern="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B</a:t>
                </a:r>
                <a:r>
                  <a:rPr lang="fr-FR" sz="900" b="1" kern="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fr-FR" sz="900" b="1" kern="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C</a:t>
                </a:r>
                <a:r>
                  <a:rPr lang="fr-FR" sz="900" b="1" kern="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fr-FR" sz="900" b="1" kern="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Cu</a:t>
                </a:r>
                <a:r>
                  <a:rPr lang="fr-FR" sz="900" b="1" kern="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fr-FR" sz="900" b="1" kern="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H</a:t>
                </a:r>
                <a:r>
                  <a:rPr lang="fr-FR" sz="900" b="1" kern="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fr-FR" sz="900" b="1" kern="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Mo</a:t>
                </a:r>
                <a:r>
                  <a:rPr lang="fr-FR" sz="900" b="1" kern="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fr-FR" sz="900" b="1" kern="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Ni</a:t>
                </a:r>
                <a:r>
                  <a:rPr lang="fr-FR" sz="900" b="1" kern="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fr-FR" sz="900" b="1" kern="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W</a:t>
                </a:r>
              </a:p>
              <a:p>
                <a:pPr marL="171450" marR="0" lvl="0" indent="-171450" algn="l" defTabSz="179388" eaLnBrk="1" fontAlgn="auto" latinLnBrk="0" hangingPunct="1"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fr-FR" sz="900" b="1" kern="0" dirty="0" err="1">
                    <a:latin typeface="Calibri" pitchFamily="34" charset="0"/>
                    <a:cs typeface="Calibri" pitchFamily="34" charset="0"/>
                  </a:rPr>
                  <a:t>around</a:t>
                </a:r>
                <a:r>
                  <a:rPr lang="fr-FR" sz="900" b="1" kern="0" dirty="0">
                    <a:latin typeface="Calibri" pitchFamily="34" charset="0"/>
                    <a:cs typeface="Calibri" pitchFamily="34" charset="0"/>
                  </a:rPr>
                  <a:t> the </a:t>
                </a:r>
                <a:r>
                  <a:rPr lang="fr-FR" sz="900" b="1" kern="0" dirty="0" err="1">
                    <a:latin typeface="Calibri" pitchFamily="34" charset="0"/>
                    <a:cs typeface="Calibri" pitchFamily="34" charset="0"/>
                  </a:rPr>
                  <a:t>wavelength</a:t>
                </a:r>
                <a:r>
                  <a:rPr lang="fr-FR" sz="900" b="1" kern="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900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fr-FR" sz="900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𝝀</m:t>
                        </m:r>
                      </m:e>
                      <m:sub>
                        <m:r>
                          <a:rPr lang="fr-FR" sz="900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fr-FR" sz="900" b="1" kern="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endParaRPr lang="fr-FR" sz="900" b="1" kern="0" dirty="0">
                  <a:latin typeface="Calibri" pitchFamily="34" charset="0"/>
                  <a:cs typeface="Calibri" pitchFamily="34" charset="0"/>
                </a:endParaRPr>
              </a:p>
              <a:p>
                <a:pPr marL="171450" marR="0" lvl="0" indent="-171450" algn="l" defTabSz="179388" eaLnBrk="1" fontAlgn="auto" latinLnBrk="0" hangingPunct="1"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fr-FR" sz="900" b="1" kern="0" dirty="0">
                    <a:latin typeface="Calibri" pitchFamily="34" charset="0"/>
                    <a:cs typeface="Calibri" pitchFamily="34" charset="0"/>
                  </a:rPr>
                  <a:t>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9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900" b="1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fr-FR" sz="900" b="1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fr-FR" sz="900" b="1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𝒆</m:t>
                            </m:r>
                          </m:sub>
                        </m:sSub>
                        <m:r>
                          <a:rPr lang="fr-FR" sz="9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  <m:t>, </m:t>
                        </m:r>
                        <m:r>
                          <a:rPr lang="fr-FR" sz="900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  <m:t>𝑻</m:t>
                        </m:r>
                      </m:e>
                    </m:d>
                  </m:oMath>
                </a14:m>
                <a:endParaRPr lang="fr-FR" sz="900" b="1" kern="0" dirty="0">
                  <a:latin typeface="Calibri" pitchFamily="34" charset="0"/>
                  <a:cs typeface="Calibri" pitchFamily="34" charset="0"/>
                </a:endParaRPr>
              </a:p>
              <a:p>
                <a:pPr marR="0" lvl="0" algn="l" defTabSz="179388" eaLnBrk="1" fontAlgn="auto" latinLnBrk="0" hangingPunct="1"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fr-FR" sz="900" b="1" kern="0" dirty="0" err="1">
                    <a:latin typeface="Calibri" pitchFamily="34" charset="0"/>
                    <a:cs typeface="Calibri" pitchFamily="34" charset="0"/>
                  </a:rPr>
                  <a:t>related</a:t>
                </a:r>
                <a:r>
                  <a:rPr lang="fr-FR" sz="900" b="1" kern="0" dirty="0">
                    <a:latin typeface="Calibri" pitchFamily="34" charset="0"/>
                    <a:cs typeface="Calibri" pitchFamily="34" charset="0"/>
                  </a:rPr>
                  <a:t> to LIBS </a:t>
                </a:r>
                <a:r>
                  <a:rPr lang="fr-FR" sz="900" b="1" kern="0" dirty="0" err="1">
                    <a:latin typeface="Calibri" pitchFamily="34" charset="0"/>
                    <a:cs typeface="Calibri" pitchFamily="34" charset="0"/>
                  </a:rPr>
                  <a:t>measurements</a:t>
                </a:r>
                <a:r>
                  <a:rPr lang="fr-FR" sz="900" b="1" kern="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fr-FR" sz="900" b="1" kern="0" dirty="0" err="1">
                    <a:latin typeface="Calibri" pitchFamily="34" charset="0"/>
                    <a:cs typeface="Calibri" pitchFamily="34" charset="0"/>
                  </a:rPr>
                  <a:t>performed</a:t>
                </a:r>
                <a:r>
                  <a:rPr lang="fr-FR" sz="900" b="1" kern="0" dirty="0">
                    <a:latin typeface="Calibri" pitchFamily="34" charset="0"/>
                    <a:cs typeface="Calibri" pitchFamily="34" charset="0"/>
                  </a:rPr>
                  <a:t> in WEST</a:t>
                </a:r>
              </a:p>
            </p:txBody>
          </p:sp>
        </mc:Choice>
        <mc:Fallback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BD80D280-6263-CF14-8D2D-5F20C2923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1" y="2600582"/>
                <a:ext cx="1164696" cy="2046714"/>
              </a:xfrm>
              <a:prstGeom prst="rect">
                <a:avLst/>
              </a:prstGeom>
              <a:blipFill>
                <a:blip r:embed="rId4"/>
                <a:stretch>
                  <a:fillRect b="-597"/>
                </a:stretch>
              </a:blipFill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id="{C4B290D7-D023-CA16-8F46-D84FEB712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169" y="605773"/>
            <a:ext cx="432048" cy="3097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702CBE9-DFD9-DB4C-819A-35508FA53BFF}"/>
              </a:ext>
            </a:extLst>
          </p:cNvPr>
          <p:cNvSpPr/>
          <p:nvPr/>
        </p:nvSpPr>
        <p:spPr>
          <a:xfrm>
            <a:off x="942135" y="412138"/>
            <a:ext cx="779769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 defTabSz="180975"/>
            <a:r>
              <a:rPr lang="fr-FR" altLang="ja-JP" sz="1600" b="1" dirty="0">
                <a:solidFill>
                  <a:srgbClr val="022ABE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A. </a:t>
            </a:r>
            <a:r>
              <a:rPr lang="fr-FR" altLang="ja-JP" sz="1600" b="1" cap="small" dirty="0">
                <a:solidFill>
                  <a:srgbClr val="022ABE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Bultel, </a:t>
            </a:r>
            <a:r>
              <a:rPr lang="fr-FR" altLang="ja-JP" sz="1600" b="1" dirty="0">
                <a:solidFill>
                  <a:srgbClr val="022ABE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A. </a:t>
            </a:r>
            <a:r>
              <a:rPr lang="fr-FR" altLang="ja-JP" sz="1600" b="1" cap="small" dirty="0">
                <a:solidFill>
                  <a:srgbClr val="022ABE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Favre</a:t>
            </a:r>
            <a:r>
              <a:rPr lang="fr-FR" altLang="ja-JP" sz="1600" b="1" dirty="0">
                <a:solidFill>
                  <a:srgbClr val="022ABE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 – </a:t>
            </a:r>
            <a:r>
              <a:rPr lang="fr-FR" altLang="ja-JP" sz="1600" b="1" dirty="0" err="1">
                <a:solidFill>
                  <a:srgbClr val="022ABE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Coupling</a:t>
            </a:r>
            <a:r>
              <a:rPr lang="fr-FR" altLang="ja-JP" sz="1600" b="1" dirty="0">
                <a:solidFill>
                  <a:srgbClr val="022ABE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 </a:t>
            </a:r>
            <a:r>
              <a:rPr lang="fr-FR" altLang="ja-JP" sz="1600" b="1" dirty="0" err="1">
                <a:solidFill>
                  <a:srgbClr val="022ABE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between</a:t>
            </a:r>
            <a:r>
              <a:rPr lang="fr-FR" altLang="ja-JP" sz="1600" b="1" dirty="0">
                <a:solidFill>
                  <a:srgbClr val="022ABE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 </a:t>
            </a:r>
            <a:r>
              <a:rPr lang="fr-FR" altLang="ja-JP" sz="1600" b="1" dirty="0">
                <a:solidFill>
                  <a:srgbClr val="FF0000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Machine Learning </a:t>
            </a:r>
            <a:r>
              <a:rPr lang="fr-FR" altLang="ja-JP" sz="1600" b="1" dirty="0">
                <a:solidFill>
                  <a:srgbClr val="022ABE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and </a:t>
            </a:r>
            <a:r>
              <a:rPr lang="fr-FR" altLang="ja-JP" sz="1600" b="1" dirty="0">
                <a:solidFill>
                  <a:srgbClr val="FF0000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MERLIN </a:t>
            </a:r>
            <a:r>
              <a:rPr lang="fr-FR" altLang="ja-JP" sz="1600" b="1" dirty="0">
                <a:solidFill>
                  <a:srgbClr val="022ABE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for real time CF-LIBS</a:t>
            </a:r>
            <a:endParaRPr lang="fr-FR" altLang="ja-JP" sz="1200" dirty="0">
              <a:solidFill>
                <a:srgbClr val="022ABE"/>
              </a:solidFill>
              <a:latin typeface="Calibri" pitchFamily="34" charset="0"/>
              <a:ea typeface="MS Mincho" pitchFamily="49" charset="-128"/>
              <a:cs typeface="Calibri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9380533-1A4F-C754-7364-6E9CCCB4F4B5}"/>
              </a:ext>
            </a:extLst>
          </p:cNvPr>
          <p:cNvSpPr txBox="1"/>
          <p:nvPr/>
        </p:nvSpPr>
        <p:spPr>
          <a:xfrm>
            <a:off x="2970785" y="4910095"/>
            <a:ext cx="2298674" cy="200055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rtlCol="0">
            <a:spAutoFit/>
          </a:bodyPr>
          <a:lstStyle/>
          <a:p>
            <a:pPr marR="0" lvl="0" defTabSz="179388" eaLnBrk="1" fontAlgn="auto" latinLnBrk="0" hangingPunct="1"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700" b="1" kern="0" dirty="0">
                <a:solidFill>
                  <a:srgbClr val="022ABE"/>
                </a:solidFill>
                <a:latin typeface="Calibri" pitchFamily="34" charset="0"/>
                <a:cs typeface="Calibri" pitchFamily="34" charset="0"/>
              </a:rPr>
              <a:t>A. Favre… A. Bultel </a:t>
            </a:r>
            <a:r>
              <a:rPr lang="fr-FR" sz="700" b="1" i="1" kern="0" dirty="0" err="1">
                <a:solidFill>
                  <a:srgbClr val="022ABE"/>
                </a:solidFill>
                <a:latin typeface="Calibri" pitchFamily="34" charset="0"/>
                <a:cs typeface="Calibri" pitchFamily="34" charset="0"/>
              </a:rPr>
              <a:t>accepted</a:t>
            </a:r>
            <a:r>
              <a:rPr lang="fr-FR" sz="700" b="1" i="1" kern="0" dirty="0">
                <a:solidFill>
                  <a:srgbClr val="022ABE"/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lang="fr-FR" sz="700" b="1" i="1" kern="0" dirty="0" err="1">
                <a:solidFill>
                  <a:srgbClr val="022ABE"/>
                </a:solidFill>
                <a:latin typeface="Calibri" pitchFamily="34" charset="0"/>
                <a:cs typeface="Calibri" pitchFamily="34" charset="0"/>
              </a:rPr>
              <a:t>Spectrochim</a:t>
            </a:r>
            <a:r>
              <a:rPr lang="fr-FR" sz="700" b="1" i="1" kern="0" dirty="0">
                <a:solidFill>
                  <a:srgbClr val="022ABE"/>
                </a:solidFill>
                <a:latin typeface="Calibri" pitchFamily="34" charset="0"/>
                <a:cs typeface="Calibri" pitchFamily="34" charset="0"/>
              </a:rPr>
              <a:t>. Acta Part B</a:t>
            </a:r>
            <a:endParaRPr lang="fr-FR" sz="700" b="1" kern="0" dirty="0">
              <a:solidFill>
                <a:srgbClr val="022ABE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4E8F1948-AA5B-4A23-A88E-F4A0417C5588}"/>
              </a:ext>
            </a:extLst>
          </p:cNvPr>
          <p:cNvGrpSpPr/>
          <p:nvPr/>
        </p:nvGrpSpPr>
        <p:grpSpPr>
          <a:xfrm>
            <a:off x="1032684" y="854879"/>
            <a:ext cx="1819653" cy="3749961"/>
            <a:chOff x="1282293" y="1045287"/>
            <a:chExt cx="1819653" cy="3749961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F14AD6F7-6916-3EE2-5EC9-F36314CD9265}"/>
                </a:ext>
              </a:extLst>
            </p:cNvPr>
            <p:cNvSpPr/>
            <p:nvPr/>
          </p:nvSpPr>
          <p:spPr>
            <a:xfrm>
              <a:off x="1424278" y="1177373"/>
              <a:ext cx="1548000" cy="3617875"/>
            </a:xfrm>
            <a:prstGeom prst="roundRect">
              <a:avLst>
                <a:gd name="adj" fmla="val 10609"/>
              </a:avLst>
            </a:prstGeom>
            <a:noFill/>
            <a:ln>
              <a:solidFill>
                <a:srgbClr val="022AB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86163E0-C481-9AAD-780B-8FABAE80AD50}"/>
                </a:ext>
              </a:extLst>
            </p:cNvPr>
            <p:cNvSpPr/>
            <p:nvPr/>
          </p:nvSpPr>
          <p:spPr>
            <a:xfrm>
              <a:off x="1948696" y="1045287"/>
              <a:ext cx="487714" cy="27725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x 6</a:t>
              </a:r>
            </a:p>
          </p:txBody>
        </p:sp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CDB945C1-C233-2405-526A-27256CCE6096}"/>
                </a:ext>
              </a:extLst>
            </p:cNvPr>
            <p:cNvGrpSpPr/>
            <p:nvPr/>
          </p:nvGrpSpPr>
          <p:grpSpPr>
            <a:xfrm>
              <a:off x="1685105" y="1355462"/>
              <a:ext cx="1053970" cy="1435528"/>
              <a:chOff x="1986594" y="1820837"/>
              <a:chExt cx="1053970" cy="1435528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899B8E7-6D5C-1B11-E69B-9FB75712FAB5}"/>
                  </a:ext>
                </a:extLst>
              </p:cNvPr>
              <p:cNvSpPr/>
              <p:nvPr/>
            </p:nvSpPr>
            <p:spPr>
              <a:xfrm rot="16200000">
                <a:off x="1414848" y="2392583"/>
                <a:ext cx="1435527" cy="29203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CONVOLUTION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C4EA4EC-AB30-66A0-5116-9BB5253E14DD}"/>
                  </a:ext>
                </a:extLst>
              </p:cNvPr>
              <p:cNvSpPr/>
              <p:nvPr/>
            </p:nvSpPr>
            <p:spPr>
              <a:xfrm rot="16200000">
                <a:off x="1793470" y="2392583"/>
                <a:ext cx="1435528" cy="292036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/>
                  <a:t>RESIDUAL BLOC x4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C137051-3FBB-31F7-5CFE-20CFA789C303}"/>
                  </a:ext>
                </a:extLst>
              </p:cNvPr>
              <p:cNvSpPr/>
              <p:nvPr/>
            </p:nvSpPr>
            <p:spPr>
              <a:xfrm rot="16200000">
                <a:off x="2176782" y="2392583"/>
                <a:ext cx="1435528" cy="29203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MAX POOL</a:t>
                </a:r>
              </a:p>
            </p:txBody>
          </p:sp>
          <p:sp>
            <p:nvSpPr>
              <p:cNvPr id="21" name="Flèche : droite 20">
                <a:extLst>
                  <a:ext uri="{FF2B5EF4-FFF2-40B4-BE49-F238E27FC236}">
                    <a16:creationId xmlns:a16="http://schemas.microsoft.com/office/drawing/2014/main" id="{7C3D253B-DD9F-ED09-0C54-17ED9435C83B}"/>
                  </a:ext>
                </a:extLst>
              </p:cNvPr>
              <p:cNvSpPr/>
              <p:nvPr/>
            </p:nvSpPr>
            <p:spPr>
              <a:xfrm>
                <a:off x="2217041" y="2487444"/>
                <a:ext cx="220626" cy="18002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Flèche : droite 21">
                <a:extLst>
                  <a:ext uri="{FF2B5EF4-FFF2-40B4-BE49-F238E27FC236}">
                    <a16:creationId xmlns:a16="http://schemas.microsoft.com/office/drawing/2014/main" id="{9C5E8E9F-3263-75ED-5233-9553F75633CD}"/>
                  </a:ext>
                </a:extLst>
              </p:cNvPr>
              <p:cNvSpPr/>
              <p:nvPr/>
            </p:nvSpPr>
            <p:spPr>
              <a:xfrm>
                <a:off x="2627736" y="2481740"/>
                <a:ext cx="220626" cy="18002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991EDBC5-DF0D-DAB9-DB67-0EBFFB87D442}"/>
                </a:ext>
              </a:extLst>
            </p:cNvPr>
            <p:cNvGrpSpPr/>
            <p:nvPr/>
          </p:nvGrpSpPr>
          <p:grpSpPr>
            <a:xfrm>
              <a:off x="1480741" y="2823779"/>
              <a:ext cx="1444479" cy="1593529"/>
              <a:chOff x="1867382" y="3182046"/>
              <a:chExt cx="1444479" cy="1593529"/>
            </a:xfrm>
          </p:grpSpPr>
          <p:sp>
            <p:nvSpPr>
              <p:cNvPr id="15" name="Accolade fermante 14">
                <a:extLst>
                  <a:ext uri="{FF2B5EF4-FFF2-40B4-BE49-F238E27FC236}">
                    <a16:creationId xmlns:a16="http://schemas.microsoft.com/office/drawing/2014/main" id="{04816F28-DDE7-DC34-531C-24272292AF31}"/>
                  </a:ext>
                </a:extLst>
              </p:cNvPr>
              <p:cNvSpPr/>
              <p:nvPr/>
            </p:nvSpPr>
            <p:spPr>
              <a:xfrm rot="16200000">
                <a:off x="2501324" y="2548104"/>
                <a:ext cx="176596" cy="1444479"/>
              </a:xfrm>
              <a:prstGeom prst="rightBrac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26" name="Groupe 25">
                <a:extLst>
                  <a:ext uri="{FF2B5EF4-FFF2-40B4-BE49-F238E27FC236}">
                    <a16:creationId xmlns:a16="http://schemas.microsoft.com/office/drawing/2014/main" id="{37133D6E-956F-EAE3-14C5-F04CA697742A}"/>
                  </a:ext>
                </a:extLst>
              </p:cNvPr>
              <p:cNvGrpSpPr/>
              <p:nvPr/>
            </p:nvGrpSpPr>
            <p:grpSpPr>
              <a:xfrm>
                <a:off x="1925013" y="3340046"/>
                <a:ext cx="1327295" cy="1435529"/>
                <a:chOff x="2015966" y="3291539"/>
                <a:chExt cx="1327295" cy="1435529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0E22FFE0-7900-CD80-70CF-7B45CB6A3E06}"/>
                    </a:ext>
                  </a:extLst>
                </p:cNvPr>
                <p:cNvSpPr/>
                <p:nvPr/>
              </p:nvSpPr>
              <p:spPr>
                <a:xfrm rot="16200000">
                  <a:off x="1444220" y="3863285"/>
                  <a:ext cx="1435527" cy="29203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/>
                    <a:t>NORMALISATION</a:t>
                  </a: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639A114D-CD2C-14A5-744D-EFD0677B30E8}"/>
                    </a:ext>
                  </a:extLst>
                </p:cNvPr>
                <p:cNvSpPr/>
                <p:nvPr/>
              </p:nvSpPr>
              <p:spPr>
                <a:xfrm rot="16200000">
                  <a:off x="1790735" y="3863286"/>
                  <a:ext cx="1435528" cy="292036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200" dirty="0" err="1"/>
                    <a:t>ReLU</a:t>
                  </a:r>
                  <a:endParaRPr lang="fr-FR" sz="1200" dirty="0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3466FE74-4D90-F79C-C86A-9AE72D5A796E}"/>
                    </a:ext>
                  </a:extLst>
                </p:cNvPr>
                <p:cNvSpPr/>
                <p:nvPr/>
              </p:nvSpPr>
              <p:spPr>
                <a:xfrm rot="16200000">
                  <a:off x="2137252" y="3863285"/>
                  <a:ext cx="1435528" cy="292036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200" dirty="0"/>
                    <a:t>CONVOLUTION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FBC1A8BC-C128-3284-A12A-F33925DDF8A9}"/>
                    </a:ext>
                  </a:extLst>
                </p:cNvPr>
                <p:cNvSpPr/>
                <p:nvPr/>
              </p:nvSpPr>
              <p:spPr>
                <a:xfrm rot="16200000">
                  <a:off x="2479479" y="3863286"/>
                  <a:ext cx="1435528" cy="29203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/>
                    <a:t>STACK</a:t>
                  </a:r>
                </a:p>
              </p:txBody>
            </p:sp>
            <p:sp>
              <p:nvSpPr>
                <p:cNvPr id="23" name="Flèche : droite 22">
                  <a:extLst>
                    <a:ext uri="{FF2B5EF4-FFF2-40B4-BE49-F238E27FC236}">
                      <a16:creationId xmlns:a16="http://schemas.microsoft.com/office/drawing/2014/main" id="{9A90EA05-9038-6B6F-7211-9B40A3B011D8}"/>
                    </a:ext>
                  </a:extLst>
                </p:cNvPr>
                <p:cNvSpPr/>
                <p:nvPr/>
              </p:nvSpPr>
              <p:spPr>
                <a:xfrm>
                  <a:off x="2222784" y="3919293"/>
                  <a:ext cx="220626" cy="180020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" name="Flèche : droite 23">
                  <a:extLst>
                    <a:ext uri="{FF2B5EF4-FFF2-40B4-BE49-F238E27FC236}">
                      <a16:creationId xmlns:a16="http://schemas.microsoft.com/office/drawing/2014/main" id="{AF0F4FD6-FCF7-8229-D934-F677A37468E4}"/>
                    </a:ext>
                  </a:extLst>
                </p:cNvPr>
                <p:cNvSpPr/>
                <p:nvPr/>
              </p:nvSpPr>
              <p:spPr>
                <a:xfrm>
                  <a:off x="2585314" y="3919293"/>
                  <a:ext cx="220626" cy="180020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" name="Flèche : droite 24">
                  <a:extLst>
                    <a:ext uri="{FF2B5EF4-FFF2-40B4-BE49-F238E27FC236}">
                      <a16:creationId xmlns:a16="http://schemas.microsoft.com/office/drawing/2014/main" id="{ADDC07AE-6CE2-AF8E-B8AA-71446380D940}"/>
                    </a:ext>
                  </a:extLst>
                </p:cNvPr>
                <p:cNvSpPr/>
                <p:nvPr/>
              </p:nvSpPr>
              <p:spPr>
                <a:xfrm>
                  <a:off x="2927653" y="3914629"/>
                  <a:ext cx="220626" cy="180020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BCE5276E-E04E-037D-8D45-749EF18C650D}"/>
                </a:ext>
              </a:extLst>
            </p:cNvPr>
            <p:cNvSpPr txBox="1"/>
            <p:nvPr/>
          </p:nvSpPr>
          <p:spPr>
            <a:xfrm>
              <a:off x="1282293" y="4425916"/>
              <a:ext cx="181965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altLang="ja-JP" sz="900" b="1" dirty="0" err="1">
                  <a:latin typeface="Calibri" pitchFamily="34" charset="0"/>
                  <a:ea typeface="MS Mincho" pitchFamily="49" charset="-128"/>
                  <a:cs typeface="Calibri" pitchFamily="34" charset="0"/>
                </a:rPr>
                <a:t>Convolutional</a:t>
              </a:r>
              <a:r>
                <a:rPr lang="fr-FR" altLang="ja-JP" sz="900" b="1" dirty="0">
                  <a:latin typeface="Calibri" pitchFamily="34" charset="0"/>
                  <a:ea typeface="MS Mincho" pitchFamily="49" charset="-128"/>
                  <a:cs typeface="Calibri" pitchFamily="34" charset="0"/>
                </a:rPr>
                <a:t> Neural Network: information extraction</a:t>
              </a:r>
              <a:endParaRPr lang="fr-FR" sz="900" dirty="0"/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12F24E17-666F-AC2A-09D1-0A5807647150}"/>
              </a:ext>
            </a:extLst>
          </p:cNvPr>
          <p:cNvGrpSpPr/>
          <p:nvPr/>
        </p:nvGrpSpPr>
        <p:grpSpPr>
          <a:xfrm>
            <a:off x="86214" y="1386451"/>
            <a:ext cx="1371980" cy="1246874"/>
            <a:chOff x="266234" y="1387700"/>
            <a:chExt cx="1371980" cy="124687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 : coins arrondis 8">
                  <a:extLst>
                    <a:ext uri="{FF2B5EF4-FFF2-40B4-BE49-F238E27FC236}">
                      <a16:creationId xmlns:a16="http://schemas.microsoft.com/office/drawing/2014/main" id="{7F294952-84C8-AA09-4452-D9F6FBFCB4DA}"/>
                    </a:ext>
                  </a:extLst>
                </p:cNvPr>
                <p:cNvSpPr/>
                <p:nvPr/>
              </p:nvSpPr>
              <p:spPr>
                <a:xfrm>
                  <a:off x="266234" y="1387700"/>
                  <a:ext cx="1033358" cy="1246874"/>
                </a:xfrm>
                <a:prstGeom prst="roundRect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100" dirty="0"/>
                    <a:t>Input</a:t>
                  </a:r>
                </a:p>
                <a:p>
                  <a:pPr algn="ctr"/>
                  <a:r>
                    <a:rPr lang="fr-FR" sz="1100" dirty="0"/>
                    <a:t>MERLIN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  <m:r>
                          <a:rPr lang="fr-FR" sz="1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fr-FR" sz="11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1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fr-FR" sz="11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sub>
                        </m:sSub>
                      </m:oMath>
                    </m:oMathPara>
                  </a14:m>
                  <a:endParaRPr lang="fr-FR" sz="1100" b="1" dirty="0">
                    <a:solidFill>
                      <a:srgbClr val="FF0000"/>
                    </a:solidFill>
                  </a:endParaRPr>
                </a:p>
                <a:p>
                  <a:pPr algn="ctr"/>
                  <a:r>
                    <a:rPr lang="fr-FR" sz="1100" dirty="0"/>
                    <a:t>(</a:t>
                  </a:r>
                  <a:r>
                    <a:rPr lang="fr-FR" sz="1100" dirty="0" err="1"/>
                    <a:t>wavelength</a:t>
                  </a:r>
                  <a:r>
                    <a:rPr lang="fr-FR" sz="1100" dirty="0"/>
                    <a:t>, spectral radiance)</a:t>
                  </a:r>
                </a:p>
              </p:txBody>
            </p:sp>
          </mc:Choice>
          <mc:Fallback>
            <p:sp>
              <p:nvSpPr>
                <p:cNvPr id="9" name="Rectangle : coins arrondis 8">
                  <a:extLst>
                    <a:ext uri="{FF2B5EF4-FFF2-40B4-BE49-F238E27FC236}">
                      <a16:creationId xmlns:a16="http://schemas.microsoft.com/office/drawing/2014/main" id="{7F294952-84C8-AA09-4452-D9F6FBFCB4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234" y="1387700"/>
                  <a:ext cx="1033358" cy="1246874"/>
                </a:xfrm>
                <a:prstGeom prst="roundRect">
                  <a:avLst/>
                </a:prstGeom>
                <a:blipFill>
                  <a:blip r:embed="rId6"/>
                  <a:stretch>
                    <a:fillRect b="-287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Flèche : droite 19">
              <a:extLst>
                <a:ext uri="{FF2B5EF4-FFF2-40B4-BE49-F238E27FC236}">
                  <a16:creationId xmlns:a16="http://schemas.microsoft.com/office/drawing/2014/main" id="{CB3AE5C6-49C2-FD6C-B075-0E9FE5A930CD}"/>
                </a:ext>
              </a:extLst>
            </p:cNvPr>
            <p:cNvSpPr/>
            <p:nvPr/>
          </p:nvSpPr>
          <p:spPr>
            <a:xfrm>
              <a:off x="1170384" y="1820836"/>
              <a:ext cx="467830" cy="18002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3" name="Flèche : droite 32">
            <a:extLst>
              <a:ext uri="{FF2B5EF4-FFF2-40B4-BE49-F238E27FC236}">
                <a16:creationId xmlns:a16="http://schemas.microsoft.com/office/drawing/2014/main" id="{B72A9F8B-9B41-E6E2-FEB3-9450D29AE58B}"/>
              </a:ext>
            </a:extLst>
          </p:cNvPr>
          <p:cNvSpPr/>
          <p:nvPr/>
        </p:nvSpPr>
        <p:spPr>
          <a:xfrm>
            <a:off x="2461538" y="1831639"/>
            <a:ext cx="467830" cy="1800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8AC7E5BA-61E0-8B85-389D-1165039DB98E}"/>
              </a:ext>
            </a:extLst>
          </p:cNvPr>
          <p:cNvSpPr txBox="1"/>
          <p:nvPr/>
        </p:nvSpPr>
        <p:spPr>
          <a:xfrm>
            <a:off x="137869" y="4673773"/>
            <a:ext cx="2073600" cy="346249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rtlCol="0">
            <a:spAutoFit/>
          </a:bodyPr>
          <a:lstStyle/>
          <a:p>
            <a:pPr marR="0" lvl="0" defTabSz="179388" eaLnBrk="1" fontAlgn="auto" latinLnBrk="0" hangingPunct="1"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700" b="1" kern="0" dirty="0">
                <a:solidFill>
                  <a:srgbClr val="022ABE"/>
                </a:solidFill>
                <a:latin typeface="Calibri" pitchFamily="34" charset="0"/>
                <a:cs typeface="Calibri" pitchFamily="34" charset="0"/>
              </a:rPr>
              <a:t>A. Favre, A. Bultel </a:t>
            </a:r>
            <a:r>
              <a:rPr lang="fr-FR" sz="700" b="1" i="1" kern="0" dirty="0">
                <a:solidFill>
                  <a:srgbClr val="022ABE"/>
                </a:solidFill>
                <a:latin typeface="Calibri" pitchFamily="34" charset="0"/>
                <a:cs typeface="Calibri" pitchFamily="34" charset="0"/>
              </a:rPr>
              <a:t>et al. </a:t>
            </a:r>
            <a:r>
              <a:rPr lang="fr-FR" sz="700" b="1" kern="0" dirty="0">
                <a:solidFill>
                  <a:srgbClr val="022ABE"/>
                </a:solidFill>
                <a:latin typeface="Calibri" pitchFamily="34" charset="0"/>
                <a:cs typeface="Calibri" pitchFamily="34" charset="0"/>
              </a:rPr>
              <a:t>Phys. </a:t>
            </a:r>
            <a:r>
              <a:rPr lang="fr-FR" sz="700" b="1" kern="0" dirty="0" err="1">
                <a:solidFill>
                  <a:srgbClr val="022ABE"/>
                </a:solidFill>
                <a:latin typeface="Calibri" pitchFamily="34" charset="0"/>
                <a:cs typeface="Calibri" pitchFamily="34" charset="0"/>
              </a:rPr>
              <a:t>Scr</a:t>
            </a:r>
            <a:r>
              <a:rPr lang="fr-FR" sz="700" b="1" kern="0" dirty="0">
                <a:solidFill>
                  <a:srgbClr val="022ABE"/>
                </a:solidFill>
                <a:latin typeface="Calibri" pitchFamily="34" charset="0"/>
                <a:cs typeface="Calibri" pitchFamily="34" charset="0"/>
              </a:rPr>
              <a:t>. 99 (2024) 035609</a:t>
            </a:r>
          </a:p>
          <a:p>
            <a:pPr marR="0" lvl="0" defTabSz="179388" eaLnBrk="1" fontAlgn="auto" latinLnBrk="0" hangingPunct="1"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700" b="1" kern="0" dirty="0">
                <a:solidFill>
                  <a:srgbClr val="022ABE"/>
                </a:solidFill>
                <a:latin typeface="Calibri" pitchFamily="34" charset="0"/>
                <a:cs typeface="Calibri" pitchFamily="34" charset="0"/>
                <a:hlinkClick r:id="rId7"/>
              </a:rPr>
              <a:t>https://doi.org/10.1088/1402-4896/ad2826</a:t>
            </a:r>
            <a:endParaRPr lang="fr-FR" sz="700" b="1" kern="0" dirty="0">
              <a:solidFill>
                <a:srgbClr val="022ABE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D4FFE666-CF28-F9FD-E215-E45BE17DA988}"/>
                  </a:ext>
                </a:extLst>
              </p:cNvPr>
              <p:cNvSpPr txBox="1"/>
              <p:nvPr/>
            </p:nvSpPr>
            <p:spPr>
              <a:xfrm>
                <a:off x="2709218" y="3959642"/>
                <a:ext cx="2867248" cy="95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fr-FR" sz="1000" b="1" kern="0" dirty="0">
                    <a:latin typeface="Calibri" pitchFamily="34" charset="0"/>
                    <a:cs typeface="Calibri" pitchFamily="34" charset="0"/>
                  </a:rPr>
                  <a:t>Learning  </a:t>
                </a:r>
                <a:r>
                  <a:rPr lang="fr-FR" sz="1000" b="1" kern="0" dirty="0" err="1">
                    <a:latin typeface="Calibri" pitchFamily="34" charset="0"/>
                    <a:cs typeface="Calibri" pitchFamily="34" charset="0"/>
                  </a:rPr>
                  <a:t>Loss</a:t>
                </a:r>
                <a:r>
                  <a:rPr lang="fr-FR" sz="1000" b="1" kern="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fr-FR" sz="1000" b="1" kern="0" dirty="0" err="1">
                    <a:latin typeface="Calibri" pitchFamily="34" charset="0"/>
                    <a:cs typeface="Calibri" pitchFamily="34" charset="0"/>
                  </a:rPr>
                  <a:t>function</a:t>
                </a:r>
                <a:r>
                  <a:rPr lang="fr-FR" sz="1000" b="1" kern="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fr-F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fr-FR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fr-F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fr-F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p>
                        <m:e>
                          <m:sSubSup>
                            <m:sSubSupPr>
                              <m:ctrlPr>
                                <a:rPr lang="fr-FR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fr-FR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FR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fr-FR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1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1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fr-FR" sz="1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fr-FR" sz="1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sz="1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fr-FR" sz="1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fr-FR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fr-FR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fr-FR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fr-FR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p>
                        <m:e>
                          <m:sSup>
                            <m:sSupPr>
                              <m:ctrlPr>
                                <a:rPr lang="fr-FR" sz="1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fr-FR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fr-FR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fr-FR" sz="1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fr-FR" sz="1000" dirty="0"/>
              </a:p>
              <a:p>
                <a:pPr algn="l"/>
                <a:r>
                  <a:rPr lang="fr-FR" sz="1000" dirty="0" err="1">
                    <a:latin typeface="+mj-lt"/>
                  </a:rPr>
                  <a:t>where</a:t>
                </a:r>
                <a:r>
                  <a:rPr lang="fr-FR" sz="1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r-FR" sz="1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1000" dirty="0">
                    <a:latin typeface="+mj-lt"/>
                  </a:rPr>
                  <a:t> </a:t>
                </a:r>
                <a:r>
                  <a:rPr lang="fr-FR" sz="1000" dirty="0" err="1">
                    <a:latin typeface="+mj-lt"/>
                  </a:rPr>
                  <a:t>is</a:t>
                </a:r>
                <a:r>
                  <a:rPr lang="fr-FR" sz="1000" dirty="0">
                    <a:latin typeface="+mj-lt"/>
                  </a:rPr>
                  <a:t> the </a:t>
                </a:r>
                <a:r>
                  <a:rPr lang="fr-FR" sz="1000" dirty="0" err="1">
                    <a:latin typeface="+mj-lt"/>
                  </a:rPr>
                  <a:t>prediction</a:t>
                </a:r>
                <a:r>
                  <a:rPr lang="fr-FR" sz="10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1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1000" dirty="0">
                    <a:latin typeface="+mj-lt"/>
                  </a:rPr>
                  <a:t> the </a:t>
                </a:r>
                <a:r>
                  <a:rPr lang="fr-FR" sz="1000" dirty="0" err="1">
                    <a:latin typeface="+mj-lt"/>
                  </a:rPr>
                  <a:t>target</a:t>
                </a:r>
                <a:r>
                  <a:rPr lang="fr-FR" sz="100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FR" sz="1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1000" dirty="0">
                    <a:latin typeface="+mj-lt"/>
                  </a:rPr>
                  <a:t> the </a:t>
                </a:r>
                <a:r>
                  <a:rPr lang="fr-FR" sz="1000" dirty="0" err="1">
                    <a:latin typeface="+mj-lt"/>
                  </a:rPr>
                  <a:t>prediction</a:t>
                </a:r>
                <a:r>
                  <a:rPr lang="fr-FR" sz="1000" dirty="0">
                    <a:latin typeface="+mj-lt"/>
                  </a:rPr>
                  <a:t> confidence on the </a:t>
                </a:r>
                <a:r>
                  <a:rPr lang="fr-FR" sz="1000" dirty="0" err="1">
                    <a:latin typeface="+mj-lt"/>
                  </a:rPr>
                  <a:t>parameter</a:t>
                </a:r>
                <a:r>
                  <a:rPr lang="fr-FR" sz="1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fr-FR" sz="1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fr-FR" sz="1000" dirty="0">
                  <a:latin typeface="+mj-lt"/>
                </a:endParaRPr>
              </a:p>
            </p:txBody>
          </p:sp>
        </mc:Choice>
        <mc:Fallback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D4FFE666-CF28-F9FD-E215-E45BE17DA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218" y="3959642"/>
                <a:ext cx="2867248" cy="958660"/>
              </a:xfrm>
              <a:prstGeom prst="rect">
                <a:avLst/>
              </a:prstGeom>
              <a:blipFill>
                <a:blip r:embed="rId8"/>
                <a:stretch>
                  <a:fillRect t="-38217" r="-5520" b="-407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Flèche : droite 55">
            <a:extLst>
              <a:ext uri="{FF2B5EF4-FFF2-40B4-BE49-F238E27FC236}">
                <a16:creationId xmlns:a16="http://schemas.microsoft.com/office/drawing/2014/main" id="{2FDFA3F6-945C-5EE0-C0B7-230D5710EEE8}"/>
              </a:ext>
            </a:extLst>
          </p:cNvPr>
          <p:cNvSpPr/>
          <p:nvPr/>
        </p:nvSpPr>
        <p:spPr>
          <a:xfrm>
            <a:off x="5369237" y="4309170"/>
            <a:ext cx="207229" cy="93273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3EF91416-6DDB-DA27-9140-57E4F9AB6694}"/>
              </a:ext>
            </a:extLst>
          </p:cNvPr>
          <p:cNvGrpSpPr/>
          <p:nvPr/>
        </p:nvGrpSpPr>
        <p:grpSpPr>
          <a:xfrm>
            <a:off x="5397910" y="953574"/>
            <a:ext cx="2838203" cy="2261747"/>
            <a:chOff x="5397910" y="893762"/>
            <a:chExt cx="2838203" cy="2261747"/>
          </a:xfrm>
        </p:grpSpPr>
        <p:pic>
          <p:nvPicPr>
            <p:cNvPr id="58" name="Image 57">
              <a:extLst>
                <a:ext uri="{FF2B5EF4-FFF2-40B4-BE49-F238E27FC236}">
                  <a16:creationId xmlns:a16="http://schemas.microsoft.com/office/drawing/2014/main" id="{DAAB4AAD-BD28-6A67-41A5-2003C366E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97910" y="893762"/>
              <a:ext cx="2838203" cy="2261747"/>
            </a:xfrm>
            <a:prstGeom prst="rect">
              <a:avLst/>
            </a:prstGeom>
          </p:spPr>
        </p:pic>
        <p:sp>
          <p:nvSpPr>
            <p:cNvPr id="64" name="Rectangle : coins arrondis 63">
              <a:extLst>
                <a:ext uri="{FF2B5EF4-FFF2-40B4-BE49-F238E27FC236}">
                  <a16:creationId xmlns:a16="http://schemas.microsoft.com/office/drawing/2014/main" id="{55A454FB-935A-0FAF-FFCE-FBBDC425EA3F}"/>
                </a:ext>
              </a:extLst>
            </p:cNvPr>
            <p:cNvSpPr/>
            <p:nvPr/>
          </p:nvSpPr>
          <p:spPr>
            <a:xfrm>
              <a:off x="6009729" y="893763"/>
              <a:ext cx="257501" cy="2174094"/>
            </a:xfrm>
            <a:prstGeom prst="roundRect">
              <a:avLst/>
            </a:prstGeom>
            <a:solidFill>
              <a:srgbClr val="FFFF00">
                <a:alpha val="16000"/>
              </a:srgbClr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5" name="ZoneTexte 64">
            <a:extLst>
              <a:ext uri="{FF2B5EF4-FFF2-40B4-BE49-F238E27FC236}">
                <a16:creationId xmlns:a16="http://schemas.microsoft.com/office/drawing/2014/main" id="{75E05425-1A0E-B915-B2CF-42704428060B}"/>
              </a:ext>
            </a:extLst>
          </p:cNvPr>
          <p:cNvSpPr txBox="1"/>
          <p:nvPr/>
        </p:nvSpPr>
        <p:spPr>
          <a:xfrm>
            <a:off x="6188889" y="769983"/>
            <a:ext cx="106278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Arial Unicode MS" pitchFamily="34" charset="-128"/>
                <a:cs typeface="Calibri" pitchFamily="34" charset="0"/>
                <a:sym typeface="Symbol" pitchFamily="18" charset="2"/>
              </a:rPr>
              <a:t>Best </a:t>
            </a:r>
            <a:r>
              <a:rPr kumimoji="0" lang="fr-FR" sz="1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Arial Unicode MS" pitchFamily="34" charset="-128"/>
                <a:cs typeface="Calibri" pitchFamily="34" charset="0"/>
                <a:sym typeface="Symbol" pitchFamily="18" charset="2"/>
              </a:rPr>
              <a:t>prediction</a:t>
            </a:r>
            <a:r>
              <a:rPr lang="fr-FR" sz="1000" b="1" kern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!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F5DD6F17-4CB9-6192-439B-ED2A05D9EEE6}"/>
              </a:ext>
            </a:extLst>
          </p:cNvPr>
          <p:cNvSpPr txBox="1"/>
          <p:nvPr/>
        </p:nvSpPr>
        <p:spPr>
          <a:xfrm>
            <a:off x="4688672" y="816149"/>
            <a:ext cx="977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Arial Unicode MS" pitchFamily="34" charset="-128"/>
                <a:cs typeface="Calibri" pitchFamily="34" charset="0"/>
                <a:sym typeface="Symbol" pitchFamily="18" charset="2"/>
              </a:rPr>
              <a:t>Tests for the quantification:</a:t>
            </a:r>
            <a:endParaRPr lang="fr-F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 : coins arrondis 44">
                <a:extLst>
                  <a:ext uri="{FF2B5EF4-FFF2-40B4-BE49-F238E27FC236}">
                    <a16:creationId xmlns:a16="http://schemas.microsoft.com/office/drawing/2014/main" id="{3D29452B-DC87-C3BC-62FA-399175F232EE}"/>
                  </a:ext>
                </a:extLst>
              </p:cNvPr>
              <p:cNvSpPr/>
              <p:nvPr/>
            </p:nvSpPr>
            <p:spPr>
              <a:xfrm>
                <a:off x="3728897" y="3215321"/>
                <a:ext cx="1465213" cy="701199"/>
              </a:xfrm>
              <a:prstGeom prst="roundRect">
                <a:avLst>
                  <a:gd name="adj" fmla="val 14694"/>
                </a:avLst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>
                  <a:spcBef>
                    <a:spcPts val="0"/>
                  </a:spcBef>
                </a:pPr>
                <a:r>
                  <a:rPr lang="fr-FR" sz="1100" dirty="0"/>
                  <a:t>Outputs:</a:t>
                </a:r>
              </a:p>
              <a:p>
                <a:pPr marL="266700" indent="-84138" algn="l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fr-FR" sz="1100" dirty="0"/>
                  <a:t>9 mole fractions</a:t>
                </a:r>
              </a:p>
              <a:p>
                <a:pPr marL="266700" indent="-84138" algn="l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1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11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fr-FR" sz="11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11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fr-FR" sz="11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fr-FR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fr-FR" sz="11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fr-FR" sz="1100" dirty="0"/>
              </a:p>
              <a:p>
                <a:pPr marL="266700" indent="-84138" algn="l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fr-FR" sz="1100" dirty="0"/>
                  <a:t>12 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1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FR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fr-FR" sz="1100" dirty="0"/>
              </a:p>
            </p:txBody>
          </p:sp>
        </mc:Choice>
        <mc:Fallback>
          <p:sp>
            <p:nvSpPr>
              <p:cNvPr id="45" name="Rectangle : coins arrondis 44">
                <a:extLst>
                  <a:ext uri="{FF2B5EF4-FFF2-40B4-BE49-F238E27FC236}">
                    <a16:creationId xmlns:a16="http://schemas.microsoft.com/office/drawing/2014/main" id="{3D29452B-DC87-C3BC-62FA-399175F232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897" y="3215321"/>
                <a:ext cx="1465213" cy="701199"/>
              </a:xfrm>
              <a:prstGeom prst="roundRect">
                <a:avLst>
                  <a:gd name="adj" fmla="val 14694"/>
                </a:avLst>
              </a:prstGeom>
              <a:blipFill>
                <a:blip r:embed="rId10"/>
                <a:stretch>
                  <a:fillRect t="-3361" b="-84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38437043-22F9-93D8-3994-A4F0318BF954}"/>
                  </a:ext>
                </a:extLst>
              </p:cNvPr>
              <p:cNvSpPr txBox="1"/>
              <p:nvPr/>
            </p:nvSpPr>
            <p:spPr>
              <a:xfrm>
                <a:off x="7705781" y="846873"/>
                <a:ext cx="141021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kumimoji="0" lang="fr-FR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Arial Unicode MS" pitchFamily="34" charset="-128"/>
                    <a:cs typeface="Calibri" pitchFamily="34" charset="0"/>
                    <a:sym typeface="Symbol" pitchFamily="18" charset="2"/>
                  </a:rPr>
                  <a:t>Lowest </a:t>
                </a:r>
                <a:r>
                  <a:rPr kumimoji="0" lang="fr-FR" sz="1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Arial Unicode MS" pitchFamily="34" charset="-128"/>
                    <a:cs typeface="Calibri" pitchFamily="34" charset="0"/>
                    <a:sym typeface="Symbol" pitchFamily="18" charset="2"/>
                  </a:rPr>
                  <a:t>predicted</a:t>
                </a:r>
                <a:r>
                  <a:rPr kumimoji="0" lang="fr-FR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Arial Unicode MS" pitchFamily="34" charset="-128"/>
                    <a:cs typeface="Calibri" pitchFamily="34" charset="0"/>
                    <a:sym typeface="Symbol" pitchFamily="18" charset="2"/>
                  </a:rPr>
                  <a:t> value for 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fr-FR" sz="1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 Unicode MS" pitchFamily="34" charset="-128"/>
                            <a:cs typeface="Calibri" pitchFamily="34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kumimoji="0" lang="fr-FR" sz="1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 Unicode MS" pitchFamily="34" charset="-128"/>
                            <a:cs typeface="Calibri" pitchFamily="34" charset="0"/>
                            <a:sym typeface="Symbol" pitchFamily="18" charset="2"/>
                          </a:rPr>
                          <m:t>𝒙</m:t>
                        </m:r>
                      </m:e>
                      <m:sub>
                        <m:r>
                          <a:rPr kumimoji="0" lang="fr-FR" sz="1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 Unicode MS" pitchFamily="34" charset="-128"/>
                            <a:cs typeface="Calibri" pitchFamily="34" charset="0"/>
                            <a:sym typeface="Symbol" pitchFamily="18" charset="2"/>
                          </a:rPr>
                          <m:t>𝑯</m:t>
                        </m:r>
                      </m:sub>
                    </m:sSub>
                    <m:r>
                      <a:rPr kumimoji="0" lang="fr-FR" sz="1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 Unicode MS" pitchFamily="34" charset="-128"/>
                        <a:cs typeface="Calibri" pitchFamily="34" charset="0"/>
                        <a:sym typeface="Symbol" pitchFamily="18" charset="2"/>
                      </a:rPr>
                      <m:t>=</m:t>
                    </m:r>
                    <m:r>
                      <a:rPr kumimoji="0" lang="fr-FR" sz="1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 Unicode MS" pitchFamily="34" charset="-128"/>
                        <a:cs typeface="Calibri" pitchFamily="34" charset="0"/>
                        <a:sym typeface="Symbol" pitchFamily="18" charset="2"/>
                      </a:rPr>
                      <m:t>𝟎</m:t>
                    </m:r>
                    <m:r>
                      <a:rPr kumimoji="0" lang="fr-FR" sz="1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 Unicode MS" pitchFamily="34" charset="-128"/>
                        <a:cs typeface="Calibri" pitchFamily="34" charset="0"/>
                        <a:sym typeface="Symbol" pitchFamily="18" charset="2"/>
                      </a:rPr>
                      <m:t>,</m:t>
                    </m:r>
                    <m:r>
                      <a:rPr kumimoji="0" lang="fr-FR" sz="1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 Unicode MS" pitchFamily="34" charset="-128"/>
                        <a:cs typeface="Calibri" pitchFamily="34" charset="0"/>
                        <a:sym typeface="Symbol" pitchFamily="18" charset="2"/>
                      </a:rPr>
                      <m:t>𝟏</m:t>
                    </m:r>
                    <m:r>
                      <a:rPr kumimoji="0" lang="fr-FR" sz="1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 Unicode MS" pitchFamily="34" charset="-128"/>
                        <a:cs typeface="Calibri" pitchFamily="34" charset="0"/>
                        <a:sym typeface="Symbol" pitchFamily="18" charset="2"/>
                      </a:rPr>
                      <m:t> %</m:t>
                    </m:r>
                  </m:oMath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38437043-22F9-93D8-3994-A4F0318BF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781" y="846873"/>
                <a:ext cx="1410212" cy="400110"/>
              </a:xfrm>
              <a:prstGeom prst="rect">
                <a:avLst/>
              </a:prstGeom>
              <a:blipFill>
                <a:blip r:embed="rId11"/>
                <a:stretch>
                  <a:fillRect r="-866" b="-75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F2B3A1A5-4CC2-A43E-2324-5DB839834408}"/>
              </a:ext>
            </a:extLst>
          </p:cNvPr>
          <p:cNvCxnSpPr>
            <a:cxnSpLocks/>
            <a:stCxn id="38" idx="1"/>
          </p:cNvCxnSpPr>
          <p:nvPr/>
        </p:nvCxnSpPr>
        <p:spPr>
          <a:xfrm>
            <a:off x="3803607" y="3028922"/>
            <a:ext cx="188101" cy="80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>
            <a:extLst>
              <a:ext uri="{FF2B5EF4-FFF2-40B4-BE49-F238E27FC236}">
                <a16:creationId xmlns:a16="http://schemas.microsoft.com/office/drawing/2014/main" id="{1CC06D28-4E67-030B-88B8-DE38D88DF351}"/>
              </a:ext>
            </a:extLst>
          </p:cNvPr>
          <p:cNvCxnSpPr>
            <a:cxnSpLocks/>
            <a:stCxn id="39" idx="1"/>
          </p:cNvCxnSpPr>
          <p:nvPr/>
        </p:nvCxnSpPr>
        <p:spPr>
          <a:xfrm>
            <a:off x="4137726" y="2738003"/>
            <a:ext cx="120183" cy="856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18F24028-6043-39D5-C6F6-A1CBCCFA96F6}"/>
              </a:ext>
            </a:extLst>
          </p:cNvPr>
          <p:cNvCxnSpPr>
            <a:cxnSpLocks/>
            <a:stCxn id="40" idx="1"/>
          </p:cNvCxnSpPr>
          <p:nvPr/>
        </p:nvCxnSpPr>
        <p:spPr>
          <a:xfrm flipH="1">
            <a:off x="4436351" y="2324719"/>
            <a:ext cx="49034" cy="1108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ZoneTexte 76">
                <a:extLst>
                  <a:ext uri="{FF2B5EF4-FFF2-40B4-BE49-F238E27FC236}">
                    <a16:creationId xmlns:a16="http://schemas.microsoft.com/office/drawing/2014/main" id="{1BFB5466-738F-0E94-B611-87732E5406EE}"/>
                  </a:ext>
                </a:extLst>
              </p:cNvPr>
              <p:cNvSpPr txBox="1"/>
              <p:nvPr/>
            </p:nvSpPr>
            <p:spPr>
              <a:xfrm>
                <a:off x="7321437" y="3127564"/>
                <a:ext cx="1723608" cy="201593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l"/>
                <a:r>
                  <a:rPr lang="fr-FR" sz="1000" b="1" kern="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Real time test of the </a:t>
                </a:r>
                <a:r>
                  <a:rPr lang="fr-FR" sz="1000" b="1" kern="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whole</a:t>
                </a:r>
                <a:r>
                  <a:rPr lang="fr-FR" sz="1000" b="1" kern="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fr-FR" sz="1000" b="1" kern="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procedure</a:t>
                </a:r>
                <a:r>
                  <a:rPr lang="fr-FR" sz="1000" b="1" kern="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(1000 times):</a:t>
                </a:r>
              </a:p>
              <a:p>
                <a:pPr marL="228600" indent="-228600" algn="l">
                  <a:buFont typeface="+mj-lt"/>
                  <a:buAutoNum type="arabicPeriod"/>
                </a:pPr>
                <a:r>
                  <a:rPr kumimoji="0" lang="fr-FR" sz="1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Arial Unicode MS" pitchFamily="34" charset="-128"/>
                    <a:cs typeface="Calibri" pitchFamily="34" charset="0"/>
                    <a:sym typeface="Symbol" pitchFamily="18" charset="2"/>
                  </a:rPr>
                  <a:t>Writing</a:t>
                </a:r>
                <a:r>
                  <a:rPr kumimoji="0" lang="fr-FR" sz="1000" b="1" i="0" u="none" strike="noStrike" kern="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Arial Unicode MS" pitchFamily="34" charset="-128"/>
                    <a:cs typeface="Calibri" pitchFamily="34" charset="0"/>
                    <a:sym typeface="Symbol" pitchFamily="18" charset="2"/>
                  </a:rPr>
                  <a:t>-reading</a:t>
                </a:r>
                <a:r>
                  <a:rPr kumimoji="0" lang="fr-FR" sz="1000" b="1" i="0" u="none" strike="noStrike" kern="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Arial Unicode MS" pitchFamily="34" charset="-128"/>
                    <a:cs typeface="Calibri" pitchFamily="34" charset="0"/>
                    <a:sym typeface="Symbol" pitchFamily="18" charset="2"/>
                  </a:rPr>
                  <a:t> of a </a:t>
                </a:r>
                <a:r>
                  <a:rPr kumimoji="0" lang="fr-FR" sz="1000" b="1" i="0" u="none" strike="noStrike" kern="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Arial Unicode MS" pitchFamily="34" charset="-128"/>
                    <a:cs typeface="Calibri" pitchFamily="34" charset="0"/>
                    <a:sym typeface="Symbol" pitchFamily="18" charset="2"/>
                  </a:rPr>
                  <a:t>spectrum</a:t>
                </a:r>
                <a:endParaRPr kumimoji="0" lang="fr-FR" sz="1000" b="1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  <a:ea typeface="Arial Unicode MS" pitchFamily="34" charset="-128"/>
                  <a:cs typeface="Calibri" pitchFamily="34" charset="0"/>
                  <a:sym typeface="Symbol" pitchFamily="18" charset="2"/>
                </a:endParaRPr>
              </a:p>
              <a:p>
                <a:pPr marL="228600" indent="-228600" algn="l">
                  <a:buFont typeface="+mj-lt"/>
                  <a:buAutoNum type="arabicPeriod"/>
                </a:pPr>
                <a:r>
                  <a:rPr lang="fr-FR" sz="1000" b="1" kern="0" baseline="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Calibration</a:t>
                </a:r>
              </a:p>
              <a:p>
                <a:pPr marL="228600" indent="-228600" algn="l">
                  <a:buFont typeface="+mj-lt"/>
                  <a:buAutoNum type="arabicPeriod"/>
                </a:pPr>
                <a:r>
                  <a:rPr lang="fr-FR" sz="1000" b="1" kern="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Image t</a:t>
                </a:r>
                <a:r>
                  <a:rPr kumimoji="0" lang="fr-FR" sz="1000" b="1" i="0" u="none" strike="noStrike" kern="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Arial Unicode MS" pitchFamily="34" charset="-128"/>
                    <a:cs typeface="Calibri" pitchFamily="34" charset="0"/>
                    <a:sym typeface="Symbol" pitchFamily="18" charset="2"/>
                  </a:rPr>
                  <a:t>reatment</a:t>
                </a:r>
                <a:endParaRPr kumimoji="0" lang="fr-FR" sz="1000" b="1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  <a:ea typeface="Arial Unicode MS" pitchFamily="34" charset="-128"/>
                  <a:cs typeface="Calibri" pitchFamily="34" charset="0"/>
                  <a:sym typeface="Symbol" pitchFamily="18" charset="2"/>
                </a:endParaRPr>
              </a:p>
              <a:p>
                <a:pPr marL="228600" indent="-228600" algn="l">
                  <a:buFont typeface="+mj-lt"/>
                  <a:buAutoNum type="arabicPeriod"/>
                </a:pPr>
                <a:r>
                  <a:rPr lang="fr-FR" sz="1000" b="1" kern="0" baseline="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Network </a:t>
                </a:r>
                <a:r>
                  <a:rPr lang="fr-FR" sz="1000" b="1" kern="0" baseline="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response</a:t>
                </a:r>
                <a:endParaRPr lang="fr-FR" sz="1000" b="1" kern="0" baseline="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algn="l">
                  <a:spcBef>
                    <a:spcPts val="3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1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itchFamily="34" charset="0"/>
                          <a:sym typeface="Symbol" pitchFamily="18" charset="2"/>
                        </a:rPr>
                        <m:t>𝝉</m:t>
                      </m:r>
                      <m:r>
                        <a:rPr kumimoji="0" lang="fr-FR" sz="1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 Unicode MS" pitchFamily="34" charset="-128"/>
                          <a:cs typeface="Calibri" pitchFamily="34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ctrlPr>
                            <a:rPr kumimoji="0" lang="fr-FR" sz="1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 Unicode MS" pitchFamily="34" charset="-128"/>
                              <a:cs typeface="Calibri" pitchFamily="34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fr-FR" sz="1000" b="1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𝟎</m:t>
                          </m:r>
                          <m:r>
                            <a:rPr lang="fr-FR" sz="1000" b="1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,</m:t>
                          </m:r>
                          <m:r>
                            <a:rPr lang="fr-FR" sz="1000" b="1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𝟎𝟖𝟒𝟒</m:t>
                          </m:r>
                          <m:r>
                            <a:rPr lang="fr-FR" sz="1000" b="1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±</m:t>
                          </m:r>
                          <m:r>
                            <a:rPr lang="fr-FR" sz="1000" b="1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𝟎</m:t>
                          </m:r>
                          <m:r>
                            <a:rPr lang="fr-FR" sz="1000" b="1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,</m:t>
                          </m:r>
                          <m:r>
                            <a:rPr lang="fr-FR" sz="1000" b="1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𝟎𝟎𝟕𝟓</m:t>
                          </m:r>
                          <m:r>
                            <a:rPr lang="fr-FR" sz="1000" b="1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)</m:t>
                          </m:r>
                        </m:e>
                      </m:d>
                      <m:r>
                        <a:rPr kumimoji="0" lang="fr-FR" sz="1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 Unicode MS" pitchFamily="34" charset="-128"/>
                          <a:cs typeface="Calibri" pitchFamily="34" charset="0"/>
                          <a:sym typeface="Symbol" pitchFamily="18" charset="2"/>
                        </a:rPr>
                        <m:t> </m:t>
                      </m:r>
                      <m:r>
                        <a:rPr kumimoji="0" lang="fr-FR" sz="1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 Unicode MS" pitchFamily="34" charset="-128"/>
                          <a:cs typeface="Calibri" pitchFamily="34" charset="0"/>
                          <a:sym typeface="Symbol" pitchFamily="18" charset="2"/>
                        </a:rPr>
                        <m:t>𝒔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  <a:p>
                <a:pPr algn="l"/>
                <a:r>
                  <a:rPr lang="fr-FR" sz="1000" b="1" dirty="0">
                    <a:solidFill>
                      <a:srgbClr val="FF0000"/>
                    </a:solidFill>
                    <a:latin typeface="+mj-lt"/>
                  </a:rPr>
                  <a:t>At 10 Hz: </a:t>
                </a:r>
                <a:r>
                  <a:rPr lang="fr-FR" sz="1000" b="1" dirty="0" err="1">
                    <a:solidFill>
                      <a:srgbClr val="FF0000"/>
                    </a:solidFill>
                    <a:latin typeface="+mj-lt"/>
                  </a:rPr>
                  <a:t>analysis</a:t>
                </a:r>
                <a:r>
                  <a:rPr lang="fr-FR" sz="1000" b="1" dirty="0">
                    <a:solidFill>
                      <a:srgbClr val="FF0000"/>
                    </a:solidFill>
                    <a:latin typeface="+mj-lt"/>
                  </a:rPr>
                  <a:t> at </a:t>
                </a:r>
                <a:r>
                  <a:rPr lang="fr-FR" sz="1000" b="1" dirty="0" err="1">
                    <a:solidFill>
                      <a:srgbClr val="FF0000"/>
                    </a:solidFill>
                    <a:latin typeface="+mj-lt"/>
                  </a:rPr>
                  <a:t>each</a:t>
                </a:r>
                <a:r>
                  <a:rPr lang="fr-FR" sz="1000" b="1" dirty="0">
                    <a:solidFill>
                      <a:srgbClr val="FF0000"/>
                    </a:solidFill>
                    <a:latin typeface="+mj-lt"/>
                  </a:rPr>
                  <a:t> laser shot</a:t>
                </a:r>
              </a:p>
            </p:txBody>
          </p:sp>
        </mc:Choice>
        <mc:Fallback>
          <p:sp>
            <p:nvSpPr>
              <p:cNvPr id="77" name="ZoneTexte 76">
                <a:extLst>
                  <a:ext uri="{FF2B5EF4-FFF2-40B4-BE49-F238E27FC236}">
                    <a16:creationId xmlns:a16="http://schemas.microsoft.com/office/drawing/2014/main" id="{1BFB5466-738F-0E94-B611-87732E540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437" y="3127564"/>
                <a:ext cx="1723608" cy="2015936"/>
              </a:xfrm>
              <a:prstGeom prst="rect">
                <a:avLst/>
              </a:prstGeom>
              <a:blipFill>
                <a:blip r:embed="rId12"/>
                <a:stretch>
                  <a:fillRect b="-9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26525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170749</TotalTime>
  <Words>370</Words>
  <Application>Microsoft Office PowerPoint</Application>
  <PresentationFormat>Affichage à l'écran (16:9)</PresentationFormat>
  <Paragraphs>64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Cambria Math</vt:lpstr>
      <vt:lpstr>Times New Roman</vt:lpstr>
      <vt:lpstr>Thème Office</vt:lpstr>
      <vt:lpstr>Présentation PowerPoint</vt:lpstr>
      <vt:lpstr>Présentation PowerPoint</vt:lpstr>
    </vt:vector>
  </TitlesOfParts>
  <Company>CORIA UMR 6614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2022_11_22_PE-PTC_Grenoble</dc:title>
  <dc:creator>Bultel</dc:creator>
  <cp:lastModifiedBy>Arnaud Bultel</cp:lastModifiedBy>
  <cp:revision>3202</cp:revision>
  <dcterms:created xsi:type="dcterms:W3CDTF">2002-06-07T06:44:28Z</dcterms:created>
  <dcterms:modified xsi:type="dcterms:W3CDTF">2024-11-17T17:30:27Z</dcterms:modified>
</cp:coreProperties>
</file>