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303" r:id="rId2"/>
  </p:sldIdLst>
  <p:sldSz cx="12192000" cy="6858000"/>
  <p:notesSz cx="6858000" cy="9144000"/>
  <p:defaultTextStyle>
    <a:defPPr>
      <a:defRPr lang="en-US"/>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pos="3840">
          <p15:clr>
            <a:srgbClr val="A4A3A4"/>
          </p15:clr>
        </p15:guide>
        <p15:guide id="2"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a:solidFill>
                <a:schemeClr val="lt1"/>
              </a:solidFill>
            </a:ln>
          </a:left>
          <a:right>
            <a:ln w="12700">
              <a:solidFill>
                <a:schemeClr val="lt1"/>
              </a:solidFill>
            </a:ln>
          </a:right>
          <a:top>
            <a:ln w="12700">
              <a:solidFill>
                <a:schemeClr val="lt1"/>
              </a:solidFill>
            </a:ln>
          </a:top>
          <a:bottom>
            <a:ln w="12700">
              <a:solidFill>
                <a:schemeClr val="lt1"/>
              </a:solidFill>
            </a:ln>
          </a:bottom>
          <a:insideH>
            <a:ln w="12700">
              <a:solidFill>
                <a:schemeClr val="lt1"/>
              </a:solidFill>
            </a:ln>
          </a:insideH>
          <a:insideV>
            <a:ln w="12700">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a:solidFill>
                <a:schemeClr val="lt1"/>
              </a:solidFill>
            </a:ln>
          </a:top>
        </a:tcBdr>
        <a:fill>
          <a:solidFill>
            <a:schemeClr val="accent1"/>
          </a:solidFill>
        </a:fill>
      </a:tcStyle>
    </a:lastRow>
    <a:seCell>
      <a:tcStyle>
        <a:tcBdr/>
      </a:tcStyle>
    </a:seCell>
    <a:swCell>
      <a:tcStyle>
        <a:tcBdr/>
      </a:tcStyle>
    </a:swCell>
    <a:firstRow>
      <a:tcTxStyle b="on">
        <a:fontRef idx="minor">
          <a:prstClr val="black"/>
        </a:fontRef>
        <a:schemeClr val="lt1"/>
      </a:tcTxStyle>
      <a:tcStyle>
        <a:tcBdr>
          <a:bottom>
            <a:ln w="38100">
              <a:solidFill>
                <a:schemeClr val="lt1"/>
              </a:solidFill>
            </a:ln>
          </a:bottom>
        </a:tcBdr>
        <a:fill>
          <a:solidFill>
            <a:schemeClr val="accent1"/>
          </a:solidFill>
        </a:fill>
      </a:tcStyle>
    </a:firstRow>
    <a:neCell>
      <a:tcStyle>
        <a:tcBdr/>
      </a:tcStyle>
    </a:neCell>
    <a:nwCell>
      <a:tcStyle>
        <a:tcBdr/>
      </a:tcStyle>
    </a:nwCell>
  </a:tblStyle>
  <a:tblStyle styleId="{69CF1AB2-1976-4502-BF36-3FF5EA218861}" styleName="Medium Style 4 - Accent 1">
    <a:wholeTbl>
      <a:tcTxStyle>
        <a:fontRef idx="minor">
          <a:prstClr val="black"/>
        </a:fontRef>
        <a:schemeClr val="dk1"/>
      </a:tcTxStyle>
      <a:tcStyle>
        <a:tcBdr>
          <a:left>
            <a:ln w="12700">
              <a:solidFill>
                <a:schemeClr val="accent1"/>
              </a:solidFill>
            </a:ln>
          </a:left>
          <a:right>
            <a:ln w="12700">
              <a:solidFill>
                <a:schemeClr val="accent1"/>
              </a:solidFill>
            </a:ln>
          </a:right>
          <a:top>
            <a:ln w="12700">
              <a:solidFill>
                <a:schemeClr val="accent1"/>
              </a:solidFill>
            </a:ln>
          </a:top>
          <a:bottom>
            <a:ln w="12700">
              <a:solidFill>
                <a:schemeClr val="accent1"/>
              </a:solidFill>
            </a:ln>
          </a:bottom>
          <a:insideH>
            <a:ln w="12700">
              <a:solidFill>
                <a:schemeClr val="accent1"/>
              </a:solidFill>
            </a:ln>
          </a:insideH>
          <a:insideV>
            <a:ln w="12700">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dk1"/>
      </a:tcTxStyle>
      <a:tcStyle>
        <a:tcBdr/>
      </a:tcStyle>
    </a:lastCol>
    <a:firstCol>
      <a:tcTxStyle b="on">
        <a:fontRef idx="minor">
          <a:prstClr val="black"/>
        </a:fontRef>
        <a:schemeClr val="dk1"/>
      </a:tcTxStyle>
      <a:tcStyle>
        <a:tcBdr/>
      </a:tcStyle>
    </a:firstCol>
    <a:lastRow>
      <a:tcTxStyle b="on">
        <a:fontRef idx="minor">
          <a:prstClr val="black"/>
        </a:fontRef>
        <a:schemeClr val="dk1"/>
      </a:tcTxStyle>
      <a:tcStyle>
        <a:tcBdr>
          <a:top>
            <a:ln w="38100">
              <a:solidFill>
                <a:schemeClr val="accent1"/>
              </a:solidFill>
            </a:ln>
          </a:top>
        </a:tcBdr>
        <a:fill>
          <a:solidFill>
            <a:schemeClr val="accent1">
              <a:tint val="20000"/>
            </a:schemeClr>
          </a:solidFill>
        </a:fill>
      </a:tcStyle>
    </a:lastRow>
    <a:seCell>
      <a:tcStyle>
        <a:tcBdr/>
      </a:tcStyle>
    </a:seCell>
    <a:swCell>
      <a:tcStyle>
        <a:tcBdr/>
      </a:tcStyle>
    </a:swCell>
    <a:firstRow>
      <a:tcTxStyle b="on">
        <a:fontRef idx="minor">
          <a:prstClr val="black"/>
        </a:fontRef>
        <a:schemeClr val="dk1"/>
      </a:tcTxStyle>
      <a:tcStyle>
        <a:tcBdr>
          <a:bottom>
            <a:ln w="12700">
              <a:solidFill>
                <a:schemeClr val="accent1"/>
              </a:solidFill>
            </a:ln>
          </a:bottom>
        </a:tcBdr>
        <a:fill>
          <a:solidFill>
            <a:schemeClr val="accent1">
              <a:tint val="20000"/>
            </a:schemeClr>
          </a:solidFill>
        </a:fill>
      </a:tcStyle>
    </a:firstRow>
    <a:neCell>
      <a:tcStyle>
        <a:tcBdr/>
      </a:tcStyle>
    </a:neCell>
    <a:nwCell>
      <a:tcStyle>
        <a:tcBdr/>
      </a:tcStyle>
    </a:nwCell>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0"/>
  </p:normalViewPr>
  <p:slideViewPr>
    <p:cSldViewPr snapToGrid="0">
      <p:cViewPr varScale="1">
        <p:scale>
          <a:sx n="59" d="100"/>
          <a:sy n="59" d="100"/>
        </p:scale>
        <p:origin x="868" y="72"/>
      </p:cViewPr>
      <p:guideLst>
        <p:guide pos="3840"/>
        <p:guide orient="horz" pos="21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Header Placeholder 1"/>
          <p:cNvSpPr>
            <a:spLocks noGrp="1"/>
          </p:cNvSpPr>
          <p:nvPr>
            <p:ph type="hdr" sz="quarter"/>
          </p:nvPr>
        </p:nvSpPr>
        <p:spPr bwMode="auto">
          <a:xfrm>
            <a:off x="0" y="0"/>
            <a:ext cx="2971800" cy="458788"/>
          </a:xfrm>
          <a:prstGeom prst="rect">
            <a:avLst/>
          </a:prstGeom>
        </p:spPr>
        <p:txBody>
          <a:bodyPr vert="horz" lIns="91440" tIns="45720" rIns="91440" bIns="45720" rtlCol="0" anchor="ctr"/>
          <a:lstStyle>
            <a:lvl1pPr algn="l">
              <a:defRPr sz="1200"/>
            </a:lvl1pPr>
          </a:lstStyle>
          <a:p>
            <a:pPr>
              <a:defRPr/>
            </a:pPr>
            <a:endParaRPr/>
          </a:p>
        </p:txBody>
      </p:sp>
      <p:sp>
        <p:nvSpPr>
          <p:cNvPr id="3" name="Date Placeholder 2"/>
          <p:cNvSpPr>
            <a:spLocks noGrp="1"/>
          </p:cNvSpPr>
          <p:nvPr>
            <p:ph type="dt" idx="2"/>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4" name="Date Placeholder 2"/>
          <p:cNvSpPr>
            <a:spLocks noGrp="1"/>
          </p:cNvSpPr>
          <p:nvPr>
            <p:ph type="dt" idx="3"/>
          </p:nvPr>
        </p:nvSpPr>
        <p:spPr bwMode="auto">
          <a:xfrm>
            <a:off x="3884613" y="0"/>
            <a:ext cx="2971800" cy="458788"/>
          </a:xfrm>
          <a:prstGeom prst="rect">
            <a:avLst/>
          </a:prstGeom>
        </p:spPr>
        <p:txBody>
          <a:bodyPr vert="horz" lIns="91440" tIns="45720" rIns="91440" bIns="45720" rtlCol="0" anchor="ctr"/>
          <a:lstStyle>
            <a:lvl1pPr algn="r">
              <a:defRPr sz="1200"/>
            </a:lvl1pPr>
          </a:lstStyle>
          <a:p>
            <a:pPr>
              <a:defRPr/>
            </a:pPr>
            <a:endParaRPr/>
          </a:p>
        </p:txBody>
      </p:sp>
      <p:sp>
        <p:nvSpPr>
          <p:cNvPr id="5" name="Notes Placeholder 4"/>
          <p:cNvSpPr>
            <a:spLocks noGrp="1"/>
          </p:cNvSpPr>
          <p:nvPr>
            <p:ph type="body" sz="quarter" idx="1"/>
          </p:nvPr>
        </p:nvSpPr>
        <p:spPr bwMode="auto">
          <a:xfrm>
            <a:off x="685800" y="4400550"/>
            <a:ext cx="5486400" cy="3600450"/>
          </a:xfrm>
          <a:prstGeom prst="rect">
            <a:avLst/>
          </a:prstGeom>
        </p:spPr>
        <p:txBody>
          <a:bodyPr vert="horz" lIns="91440" tIns="45720" rIns="91440" bIns="45720" rtlCol="0" anchor="ctr"/>
          <a:lstStyle/>
          <a:p>
            <a:pPr>
              <a:defRPr/>
            </a:pPr>
            <a:endParaRPr/>
          </a:p>
        </p:txBody>
      </p:sp>
      <p:sp>
        <p:nvSpPr>
          <p:cNvPr id="6" name="Footer Placeholder 5"/>
          <p:cNvSpPr>
            <a:spLocks noGrp="1"/>
          </p:cNvSpPr>
          <p:nvPr>
            <p:ph type="ftr" sz="quarter" idx="4"/>
          </p:nvPr>
        </p:nvSpPr>
        <p:spPr bwMode="auto">
          <a:xfrm>
            <a:off x="0" y="8685213"/>
            <a:ext cx="2971800" cy="458787"/>
          </a:xfrm>
          <a:prstGeom prst="rect">
            <a:avLst/>
          </a:prstGeom>
        </p:spPr>
        <p:txBody>
          <a:bodyPr vert="horz" lIns="91440" tIns="45720" rIns="91440" bIns="45720" rtlCol="0" anchor="b"/>
          <a:lstStyle>
            <a:lvl1pPr algn="l">
              <a:defRPr sz="1200"/>
            </a:lvl1pPr>
          </a:lstStyle>
          <a:p>
            <a:pPr>
              <a:defRPr/>
            </a:pPr>
            <a:endParaRPr/>
          </a:p>
        </p:txBody>
      </p:sp>
      <p:sp>
        <p:nvSpPr>
          <p:cNvPr id="7" name="Slide Number Placeholder 6"/>
          <p:cNvSpPr>
            <a:spLocks noGrp="1"/>
          </p:cNvSpPr>
          <p:nvPr>
            <p:ph type="sldNum" sz="quarter" idx="10"/>
          </p:nvPr>
        </p:nvSpPr>
        <p:spPr bwMode="auto">
          <a:xfrm>
            <a:off x="3884613" y="8685213"/>
            <a:ext cx="2971800" cy="458787"/>
          </a:xfrm>
          <a:prstGeom prst="rect">
            <a:avLst/>
          </a:prstGeom>
        </p:spPr>
        <p:txBody>
          <a:bodyPr vert="horz" lIns="91440" tIns="45720" rIns="91440" bIns="45720" rtlCol="0" anchor="b"/>
          <a:lstStyle>
            <a:lvl1pPr algn="r">
              <a:defRPr sz="1200"/>
            </a:lvl1pPr>
          </a:lstStyle>
          <a:p>
            <a:pPr>
              <a:defRPr/>
            </a:pPr>
            <a:endParaRPr/>
          </a:p>
        </p:txBody>
      </p:sp>
    </p:spTree>
  </p:cSld>
  <p:clrMap bg1="lt1" tx1="dk1" bg2="lt2" tx2="dk2" accent1="accent1" accent2="accent2" accent3="accent3" accent4="accent4" accent5="accent5" accent6="accent6" hlink="hlink" folHlink="folHlink"/>
  <p:notesStyle>
    <a:lvl1pPr marL="0" algn="l" defTabSz="914400">
      <a:defRPr sz="1200">
        <a:solidFill>
          <a:schemeClr val="tx1"/>
        </a:solidFill>
        <a:latin typeface="+mn-lt"/>
        <a:ea typeface="+mn-ea"/>
        <a:cs typeface="+mn-cs"/>
      </a:defRPr>
    </a:lvl1pPr>
    <a:lvl2pPr marL="457200" algn="l" defTabSz="914400">
      <a:defRPr sz="1200">
        <a:solidFill>
          <a:schemeClr val="tx1"/>
        </a:solidFill>
        <a:latin typeface="+mn-lt"/>
        <a:ea typeface="+mn-ea"/>
        <a:cs typeface="+mn-cs"/>
      </a:defRPr>
    </a:lvl2pPr>
    <a:lvl3pPr marL="914400" algn="l" defTabSz="914400">
      <a:defRPr sz="1200">
        <a:solidFill>
          <a:schemeClr val="tx1"/>
        </a:solidFill>
        <a:latin typeface="+mn-lt"/>
        <a:ea typeface="+mn-ea"/>
        <a:cs typeface="+mn-cs"/>
      </a:defRPr>
    </a:lvl3pPr>
    <a:lvl4pPr marL="1371600" algn="l" defTabSz="914400">
      <a:defRPr sz="1200">
        <a:solidFill>
          <a:schemeClr val="tx1"/>
        </a:solidFill>
        <a:latin typeface="+mn-lt"/>
        <a:ea typeface="+mn-ea"/>
        <a:cs typeface="+mn-cs"/>
      </a:defRPr>
    </a:lvl4pPr>
    <a:lvl5pPr marL="1828800" algn="l" defTabSz="914400">
      <a:defRPr sz="1200">
        <a:solidFill>
          <a:schemeClr val="tx1"/>
        </a:solidFill>
        <a:latin typeface="+mn-lt"/>
        <a:ea typeface="+mn-ea"/>
        <a:cs typeface="+mn-cs"/>
      </a:defRPr>
    </a:lvl5pPr>
    <a:lvl6pPr marL="2286000" algn="l" defTabSz="914400">
      <a:defRPr sz="1200">
        <a:solidFill>
          <a:schemeClr val="tx1"/>
        </a:solidFill>
        <a:latin typeface="+mn-lt"/>
        <a:ea typeface="+mn-ea"/>
        <a:cs typeface="+mn-cs"/>
      </a:defRPr>
    </a:lvl6pPr>
    <a:lvl7pPr marL="2743200" algn="l" defTabSz="914400">
      <a:defRPr sz="1200">
        <a:solidFill>
          <a:schemeClr val="tx1"/>
        </a:solidFill>
        <a:latin typeface="+mn-lt"/>
        <a:ea typeface="+mn-ea"/>
        <a:cs typeface="+mn-cs"/>
      </a:defRPr>
    </a:lvl7pPr>
    <a:lvl8pPr marL="3200400" algn="l" defTabSz="914400">
      <a:defRPr sz="1200">
        <a:solidFill>
          <a:schemeClr val="tx1"/>
        </a:solidFill>
        <a:latin typeface="+mn-lt"/>
        <a:ea typeface="+mn-ea"/>
        <a:cs typeface="+mn-cs"/>
      </a:defRPr>
    </a:lvl8pPr>
    <a:lvl9pPr marL="3657600" algn="l" defTabSz="914400">
      <a:defRPr sz="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dirty="0"/>
              <a:t>Click to edit Master text styles</a:t>
            </a:r>
            <a:endParaRPr dirty="0"/>
          </a:p>
          <a:p>
            <a:pPr lvl="1">
              <a:defRPr/>
            </a:pPr>
            <a:r>
              <a:rPr lang="en-US" dirty="0"/>
              <a:t>Second level</a:t>
            </a:r>
            <a:endParaRPr dirty="0"/>
          </a:p>
          <a:p>
            <a:pPr lvl="2">
              <a:defRPr/>
            </a:pPr>
            <a:r>
              <a:rPr lang="en-US" dirty="0"/>
              <a:t>Third level</a:t>
            </a:r>
            <a:endParaRPr dirty="0"/>
          </a:p>
        </p:txBody>
      </p:sp>
      <p:sp>
        <p:nvSpPr>
          <p:cNvPr id="8" name="Footer Placeholder 7"/>
          <p:cNvSpPr>
            <a:spLocks noGrp="1"/>
          </p:cNvSpPr>
          <p:nvPr>
            <p:ph type="ftr" sz="quarter" idx="11"/>
          </p:nvPr>
        </p:nvSpPr>
        <p:spPr bwMode="auto">
          <a:xfrm>
            <a:off x="825624" y="6555770"/>
            <a:ext cx="4476049" cy="329614"/>
          </a:xfrm>
          <a:prstGeom prst="rect">
            <a:avLst/>
          </a:prstGeom>
        </p:spPr>
        <p:txBody>
          <a:bodyPr anchor="t"/>
          <a:lstStyle>
            <a:lvl1pPr>
              <a:defRPr sz="1200">
                <a:solidFill>
                  <a:schemeClr val="bg1"/>
                </a:solidFill>
              </a:defRPr>
            </a:lvl1pPr>
          </a:lstStyle>
          <a:p>
            <a:pPr>
              <a:defRPr/>
            </a:pPr>
            <a:r>
              <a:rPr lang="en-GB" dirty="0">
                <a:solidFill>
                  <a:prstClr val="white"/>
                </a:solidFill>
              </a:rPr>
              <a:t>Your name| WPPWIE SP B monitoring meeting | 17 October 2024</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4512994" cy="329614"/>
          </a:xfrm>
          <a:prstGeom prst="rect">
            <a:avLst/>
          </a:prstGeom>
        </p:spPr>
        <p:txBody>
          <a:bodyPr anchor="t"/>
          <a:lstStyle>
            <a:lvl1pPr>
              <a:defRPr sz="1200">
                <a:solidFill>
                  <a:schemeClr val="bg1"/>
                </a:solidFill>
              </a:defRPr>
            </a:lvl1pPr>
          </a:lstStyle>
          <a:p>
            <a:pPr>
              <a:defRPr/>
            </a:pPr>
            <a:r>
              <a:rPr lang="en-US" dirty="0">
                <a:solidFill>
                  <a:prstClr val="white"/>
                </a:solidFill>
              </a:rPr>
              <a:t>Your name| WPPWIE SP B monitoring meeting | 17 October 2024</a:t>
            </a:r>
            <a:endParaRPr lang="en-US"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4636922" cy="329614"/>
          </a:xfrm>
          <a:prstGeom prst="rect">
            <a:avLst/>
          </a:prstGeom>
        </p:spPr>
        <p:txBody>
          <a:bodyPr anchor="t"/>
          <a:lstStyle>
            <a:lvl1pPr>
              <a:defRPr sz="1200">
                <a:solidFill>
                  <a:schemeClr val="bg1"/>
                </a:solidFill>
              </a:defRPr>
            </a:lvl1pPr>
          </a:lstStyle>
          <a:p>
            <a:pPr>
              <a:defRPr/>
            </a:pPr>
            <a:r>
              <a:rPr lang="en-US" dirty="0">
                <a:solidFill>
                  <a:prstClr val="white"/>
                </a:solidFill>
              </a:rPr>
              <a:t>Your name| WPPWIE SP B monitoring meeting | 17 October 2024</a:t>
            </a:r>
            <a:endParaRPr lang="en-US"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a:t>
            </a:fld>
            <a:endParaRPr lang="en-GB" sz="1000" b="0" i="0" u="none" strike="noStrike" cap="none" spc="0">
              <a:ln>
                <a:noFill/>
              </a:ln>
              <a:solidFill>
                <a:prstClr val="black">
                  <a:tint val="75000"/>
                </a:prstClr>
              </a:solidFill>
              <a:latin typeface="Calibri"/>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17074AAD-5F57-C873-9F25-F8A39051F40B}"/>
              </a:ext>
            </a:extLst>
          </p:cNvPr>
          <p:cNvSpPr>
            <a:spLocks noGrp="1"/>
          </p:cNvSpPr>
          <p:nvPr>
            <p:ph type="ftr" sz="quarter" idx="11"/>
          </p:nvPr>
        </p:nvSpPr>
        <p:spPr>
          <a:xfrm>
            <a:off x="825624" y="6555770"/>
            <a:ext cx="4873212" cy="329614"/>
          </a:xfrm>
        </p:spPr>
        <p:txBody>
          <a:bodyPr/>
          <a:lstStyle/>
          <a:p>
            <a:pPr>
              <a:defRPr/>
            </a:pPr>
            <a:r>
              <a:rPr lang="lv-LV" dirty="0">
                <a:solidFill>
                  <a:prstClr val="white"/>
                </a:solidFill>
              </a:rPr>
              <a:t>Jelena Butikova</a:t>
            </a:r>
            <a:r>
              <a:rPr lang="en-US" dirty="0">
                <a:solidFill>
                  <a:prstClr val="white"/>
                </a:solidFill>
              </a:rPr>
              <a:t>| </a:t>
            </a:r>
            <a:r>
              <a:rPr lang="en-US" dirty="0" err="1">
                <a:solidFill>
                  <a:prstClr val="white"/>
                </a:solidFill>
              </a:rPr>
              <a:t>WPPWIE</a:t>
            </a:r>
            <a:r>
              <a:rPr lang="en-US" dirty="0">
                <a:solidFill>
                  <a:prstClr val="white"/>
                </a:solidFill>
              </a:rPr>
              <a:t> </a:t>
            </a:r>
            <a:r>
              <a:rPr lang="en-US" dirty="0" err="1">
                <a:solidFill>
                  <a:prstClr val="white"/>
                </a:solidFill>
              </a:rPr>
              <a:t>SP</a:t>
            </a:r>
            <a:r>
              <a:rPr lang="en-US" dirty="0">
                <a:solidFill>
                  <a:prstClr val="white"/>
                </a:solidFill>
              </a:rPr>
              <a:t> </a:t>
            </a:r>
            <a:r>
              <a:rPr lang="lv-LV" dirty="0">
                <a:solidFill>
                  <a:prstClr val="white"/>
                </a:solidFill>
              </a:rPr>
              <a:t>X</a:t>
            </a:r>
            <a:r>
              <a:rPr lang="en-US" dirty="0">
                <a:solidFill>
                  <a:prstClr val="white"/>
                </a:solidFill>
              </a:rPr>
              <a:t> monitoring meeting | </a:t>
            </a:r>
            <a:r>
              <a:rPr lang="lv-LV" dirty="0" err="1">
                <a:solidFill>
                  <a:prstClr val="white"/>
                </a:solidFill>
              </a:rPr>
              <a:t>November</a:t>
            </a:r>
            <a:r>
              <a:rPr lang="lv-LV" dirty="0">
                <a:solidFill>
                  <a:prstClr val="white"/>
                </a:solidFill>
              </a:rPr>
              <a:t> 13, </a:t>
            </a:r>
            <a:r>
              <a:rPr lang="en-US" dirty="0">
                <a:solidFill>
                  <a:prstClr val="white"/>
                </a:solidFill>
              </a:rPr>
              <a:t>2024</a:t>
            </a:r>
            <a:endParaRPr lang="en-US" dirty="0"/>
          </a:p>
        </p:txBody>
      </p:sp>
      <p:sp>
        <p:nvSpPr>
          <p:cNvPr id="5" name="Slide Number Placeholder 4">
            <a:extLst>
              <a:ext uri="{FF2B5EF4-FFF2-40B4-BE49-F238E27FC236}">
                <a16:creationId xmlns:a16="http://schemas.microsoft.com/office/drawing/2014/main" id="{324D0C9F-DCC6-D703-05E1-48B50B4B1CF1}"/>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1</a:t>
            </a:fld>
            <a:endParaRPr lang="en-GB">
              <a:solidFill>
                <a:prstClr val="white"/>
              </a:solidFill>
            </a:endParaRPr>
          </a:p>
        </p:txBody>
      </p:sp>
      <p:sp>
        <p:nvSpPr>
          <p:cNvPr id="6" name="Titre 1">
            <a:extLst>
              <a:ext uri="{FF2B5EF4-FFF2-40B4-BE49-F238E27FC236}">
                <a16:creationId xmlns:a16="http://schemas.microsoft.com/office/drawing/2014/main" id="{D18C0C8C-F3F6-F3FB-D5B1-6A67945162B2}"/>
              </a:ext>
            </a:extLst>
          </p:cNvPr>
          <p:cNvSpPr>
            <a:spLocks noGrp="1"/>
          </p:cNvSpPr>
          <p:nvPr>
            <p:ph type="title"/>
          </p:nvPr>
        </p:nvSpPr>
        <p:spPr>
          <a:xfrm>
            <a:off x="983432" y="90916"/>
            <a:ext cx="9451776" cy="620285"/>
          </a:xfrm>
        </p:spPr>
        <p:txBody>
          <a:bodyPr/>
          <a:lstStyle/>
          <a:p>
            <a:r>
              <a:rPr lang="en-US" dirty="0"/>
              <a:t>WP </a:t>
            </a:r>
            <a:r>
              <a:rPr lang="lv-LV" dirty="0" err="1"/>
              <a:t>PWIE</a:t>
            </a:r>
            <a:r>
              <a:rPr lang="lv-LV" dirty="0"/>
              <a:t> </a:t>
            </a:r>
            <a:r>
              <a:rPr lang="lv-LV" dirty="0" err="1"/>
              <a:t>SP</a:t>
            </a:r>
            <a:r>
              <a:rPr lang="lv-LV" dirty="0"/>
              <a:t> X2</a:t>
            </a:r>
            <a:r>
              <a:rPr lang="en-GB" dirty="0"/>
              <a:t>: </a:t>
            </a:r>
            <a:r>
              <a:rPr lang="en-US" dirty="0"/>
              <a:t>Optimization of laser-based surface analysis diagnostics</a:t>
            </a:r>
            <a:r>
              <a:rPr lang="lv-LV" dirty="0"/>
              <a:t> </a:t>
            </a:r>
            <a:r>
              <a:rPr lang="lv-LV" dirty="0" err="1"/>
              <a:t>ISSP</a:t>
            </a:r>
            <a:r>
              <a:rPr lang="lv-LV" dirty="0"/>
              <a:t> </a:t>
            </a:r>
            <a:r>
              <a:rPr lang="lv-LV" dirty="0" err="1"/>
              <a:t>UL</a:t>
            </a:r>
            <a:r>
              <a:rPr lang="lv-LV" dirty="0"/>
              <a:t> </a:t>
            </a:r>
            <a:endParaRPr lang="fr-FR" dirty="0"/>
          </a:p>
        </p:txBody>
      </p:sp>
      <p:sp>
        <p:nvSpPr>
          <p:cNvPr id="7" name="Textfeld 2">
            <a:extLst>
              <a:ext uri="{FF2B5EF4-FFF2-40B4-BE49-F238E27FC236}">
                <a16:creationId xmlns:a16="http://schemas.microsoft.com/office/drawing/2014/main" id="{7BE89362-DA8B-4A1D-721F-DAD11BB32046}"/>
              </a:ext>
            </a:extLst>
          </p:cNvPr>
          <p:cNvSpPr txBox="1"/>
          <p:nvPr/>
        </p:nvSpPr>
        <p:spPr>
          <a:xfrm>
            <a:off x="107504" y="5710004"/>
            <a:ext cx="4747717" cy="579261"/>
          </a:xfrm>
          <a:prstGeom prst="rect">
            <a:avLst/>
          </a:prstGeom>
          <a:solidFill>
            <a:srgbClr val="E3E3E3"/>
          </a:solidFill>
          <a:ln w="12700">
            <a:solidFill>
              <a:schemeClr val="tx1"/>
            </a:solidFill>
          </a:ln>
        </p:spPr>
        <p:txBody>
          <a:bodyPr wrap="square" rtlCol="0">
            <a:spAutoFit/>
          </a:bodyPr>
          <a:lstStyle/>
          <a:p>
            <a:pPr>
              <a:lnSpc>
                <a:spcPct val="113000"/>
              </a:lnSpc>
            </a:pPr>
            <a:r>
              <a:rPr lang="en-US" sz="1400" dirty="0">
                <a:latin typeface="Arial" panose="020B0604020202020204" pitchFamily="34" charset="0"/>
                <a:cs typeface="Arial" panose="020B0604020202020204" pitchFamily="34" charset="0"/>
              </a:rPr>
              <a:t>Deliverable: </a:t>
            </a:r>
            <a:r>
              <a:rPr lang="en-US" sz="1400" b="1" dirty="0" err="1">
                <a:latin typeface="Arial" panose="020B0604020202020204" pitchFamily="34" charset="0"/>
                <a:cs typeface="Arial" panose="020B0604020202020204" pitchFamily="34" charset="0"/>
              </a:rPr>
              <a:t>PWIE-SP</a:t>
            </a:r>
            <a:r>
              <a:rPr lang="en-US" sz="1400" b="1" dirty="0">
                <a:latin typeface="Arial" panose="020B0604020202020204" pitchFamily="34" charset="0"/>
                <a:cs typeface="Arial" panose="020B0604020202020204" pitchFamily="34" charset="0"/>
              </a:rPr>
              <a:t> X</a:t>
            </a:r>
            <a:r>
              <a:rPr lang="lv-LV" sz="1400" b="1" dirty="0">
                <a:latin typeface="Arial" panose="020B0604020202020204" pitchFamily="34" charset="0"/>
                <a:cs typeface="Arial" panose="020B0604020202020204" pitchFamily="34" charset="0"/>
              </a:rPr>
              <a:t>.X2.T-T004-D008</a:t>
            </a:r>
            <a:endParaRPr lang="en-US" sz="1400" b="1" dirty="0"/>
          </a:p>
          <a:p>
            <a:pPr>
              <a:lnSpc>
                <a:spcPct val="113000"/>
              </a:lnSpc>
            </a:pPr>
            <a:r>
              <a:rPr lang="en-US" sz="1400" dirty="0">
                <a:latin typeface="Arial" panose="020B0604020202020204" pitchFamily="34" charset="0"/>
                <a:cs typeface="Arial" panose="020B0604020202020204" pitchFamily="34" charset="0"/>
              </a:rPr>
              <a:t>Status: </a:t>
            </a:r>
            <a:r>
              <a:rPr lang="en-US" sz="1400" b="1" i="1" dirty="0">
                <a:solidFill>
                  <a:srgbClr val="0070C0"/>
                </a:solidFill>
                <a:latin typeface="Arial" panose="020B0604020202020204" pitchFamily="34" charset="0"/>
                <a:cs typeface="Arial" panose="020B0604020202020204" pitchFamily="34" charset="0"/>
              </a:rPr>
              <a:t>ongoing</a:t>
            </a:r>
            <a:endParaRPr lang="en-US" sz="1400" b="1" i="1" dirty="0">
              <a:solidFill>
                <a:srgbClr val="FF0000"/>
              </a:solidFill>
              <a:latin typeface="Arial" panose="020B0604020202020204" pitchFamily="34" charset="0"/>
              <a:cs typeface="Arial" panose="020B0604020202020204" pitchFamily="34" charset="0"/>
            </a:endParaRPr>
          </a:p>
        </p:txBody>
      </p:sp>
      <p:sp>
        <p:nvSpPr>
          <p:cNvPr id="8" name="Textfeld 4">
            <a:extLst>
              <a:ext uri="{FF2B5EF4-FFF2-40B4-BE49-F238E27FC236}">
                <a16:creationId xmlns:a16="http://schemas.microsoft.com/office/drawing/2014/main" id="{9CDDDD18-D2C5-A3DE-1BB3-4FC1AF20CF9A}"/>
              </a:ext>
            </a:extLst>
          </p:cNvPr>
          <p:cNvSpPr txBox="1"/>
          <p:nvPr/>
        </p:nvSpPr>
        <p:spPr>
          <a:xfrm>
            <a:off x="310702" y="891901"/>
            <a:ext cx="11493371" cy="4534062"/>
          </a:xfrm>
          <a:prstGeom prst="rect">
            <a:avLst/>
          </a:prstGeom>
          <a:noFill/>
          <a:ln w="12700">
            <a:noFill/>
          </a:ln>
        </p:spPr>
        <p:txBody>
          <a:bodyPr wrap="square" rtlCol="0">
            <a:spAutoFit/>
          </a:bodyPr>
          <a:lstStyle/>
          <a:p>
            <a:pPr>
              <a:lnSpc>
                <a:spcPct val="113000"/>
              </a:lnSpc>
            </a:pPr>
            <a:r>
              <a:rPr lang="en-US" sz="1600" b="1" dirty="0">
                <a:solidFill>
                  <a:srgbClr val="FF0000"/>
                </a:solidFill>
                <a:cs typeface="Arial" panose="020B0604020202020204" pitchFamily="34" charset="0"/>
              </a:rPr>
              <a:t>General Information</a:t>
            </a:r>
          </a:p>
          <a:p>
            <a:pPr algn="just"/>
            <a:r>
              <a:rPr lang="en-US" sz="1600" dirty="0"/>
              <a:t>Comparison of  </a:t>
            </a:r>
            <a:r>
              <a:rPr lang="en-US" sz="1600" dirty="0" err="1"/>
              <a:t>ps</a:t>
            </a:r>
            <a:r>
              <a:rPr lang="en-US" sz="1600" dirty="0"/>
              <a:t> vs. ns LIBS: (CF)-LIBS (</a:t>
            </a:r>
            <a:r>
              <a:rPr lang="en-US" sz="1600" dirty="0" err="1"/>
              <a:t>ps</a:t>
            </a:r>
            <a:r>
              <a:rPr lang="en-US" sz="1600" dirty="0"/>
              <a:t>/ns or SP/DP) in reference and ITER-relevant coatings: absolute composition and D content (in depth)</a:t>
            </a:r>
          </a:p>
          <a:p>
            <a:pPr algn="just"/>
            <a:endParaRPr lang="en-US" sz="1600" b="1" dirty="0">
              <a:solidFill>
                <a:srgbClr val="FF0000"/>
              </a:solidFill>
              <a:cs typeface="Arial" panose="020B0604020202020204" pitchFamily="34" charset="0"/>
            </a:endParaRPr>
          </a:p>
          <a:p>
            <a:pPr>
              <a:lnSpc>
                <a:spcPct val="113000"/>
              </a:lnSpc>
            </a:pPr>
            <a:r>
              <a:rPr lang="en-US" sz="1600" b="1" dirty="0">
                <a:solidFill>
                  <a:srgbClr val="FF0000"/>
                </a:solidFill>
                <a:cs typeface="Arial" panose="020B0604020202020204" pitchFamily="34" charset="0"/>
              </a:rPr>
              <a:t>Task and questions to be addressed </a:t>
            </a:r>
          </a:p>
          <a:p>
            <a:pPr marL="182563" indent="-182563">
              <a:lnSpc>
                <a:spcPct val="113000"/>
              </a:lnSpc>
              <a:buFont typeface="Wingdings" panose="05000000000000000000" pitchFamily="2" charset="2"/>
              <a:buChar char="§"/>
            </a:pPr>
            <a:r>
              <a:rPr lang="en-US" sz="1600" dirty="0"/>
              <a:t>Comparison and improving of ablation rates for regular and nanostructured W coatings</a:t>
            </a:r>
          </a:p>
          <a:p>
            <a:pPr>
              <a:lnSpc>
                <a:spcPct val="113000"/>
              </a:lnSpc>
            </a:pPr>
            <a:endParaRPr lang="en-US" altLang="en-US" sz="1600" b="1" dirty="0">
              <a:solidFill>
                <a:srgbClr val="0070C0"/>
              </a:solidFill>
              <a:cs typeface="Arial" panose="020B0604020202020204" pitchFamily="34" charset="0"/>
            </a:endParaRPr>
          </a:p>
          <a:p>
            <a:pPr>
              <a:lnSpc>
                <a:spcPct val="113000"/>
              </a:lnSpc>
            </a:pPr>
            <a:r>
              <a:rPr lang="en-US" altLang="en-US" sz="1600" b="1" dirty="0">
                <a:solidFill>
                  <a:srgbClr val="0070C0"/>
                </a:solidFill>
                <a:cs typeface="Arial" panose="020B0604020202020204" pitchFamily="34" charset="0"/>
              </a:rPr>
              <a:t>Approach</a:t>
            </a:r>
          </a:p>
          <a:p>
            <a:pPr marL="214313" indent="-214313">
              <a:lnSpc>
                <a:spcPct val="113000"/>
              </a:lnSpc>
              <a:buFont typeface="Wingdings" panose="05000000000000000000" pitchFamily="2" charset="2"/>
              <a:buChar char="§"/>
            </a:pPr>
            <a:r>
              <a:rPr lang="en-US" sz="1600" dirty="0"/>
              <a:t>The analysis of ablation rates is planned to be addressed using </a:t>
            </a:r>
            <a:r>
              <a:rPr lang="en-US" sz="1600" dirty="0" err="1"/>
              <a:t>EKSPLA</a:t>
            </a:r>
            <a:r>
              <a:rPr lang="en-US" sz="1600" dirty="0"/>
              <a:t> SL 315 </a:t>
            </a:r>
            <a:r>
              <a:rPr lang="en-US" sz="1600" dirty="0" err="1"/>
              <a:t>Nd:YAG</a:t>
            </a:r>
            <a:r>
              <a:rPr lang="en-US" sz="1600" dirty="0"/>
              <a:t> laser (λ = 1046 nm), 150 </a:t>
            </a:r>
            <a:r>
              <a:rPr lang="en-US" sz="1600" dirty="0" err="1"/>
              <a:t>ps</a:t>
            </a:r>
            <a:r>
              <a:rPr lang="en-US" sz="1600" dirty="0"/>
              <a:t> pulse width, repetition rate of 10 Hz, 1.5-2 Torr </a:t>
            </a:r>
            <a:r>
              <a:rPr lang="en-US" sz="1600" dirty="0" err="1"/>
              <a:t>Ar</a:t>
            </a:r>
            <a:r>
              <a:rPr lang="en-US" sz="1600" dirty="0"/>
              <a:t> atmosphere</a:t>
            </a:r>
          </a:p>
          <a:p>
            <a:pPr>
              <a:lnSpc>
                <a:spcPct val="113000"/>
              </a:lnSpc>
            </a:pPr>
            <a:r>
              <a:rPr lang="en-US" altLang="en-US" sz="1600" dirty="0">
                <a:cs typeface="Arial" panose="020B0604020202020204" pitchFamily="34" charset="0"/>
              </a:rPr>
              <a:t> </a:t>
            </a:r>
            <a:endParaRPr lang="en-US" altLang="en-US" sz="1600" b="1" dirty="0">
              <a:solidFill>
                <a:srgbClr val="0070C0"/>
              </a:solidFill>
              <a:cs typeface="Arial" panose="020B0604020202020204" pitchFamily="34" charset="0"/>
            </a:endParaRPr>
          </a:p>
          <a:p>
            <a:r>
              <a:rPr lang="en-US" altLang="en-US" sz="1600" b="1" dirty="0">
                <a:solidFill>
                  <a:srgbClr val="0070C0"/>
                </a:solidFill>
                <a:cs typeface="Arial" panose="020B0604020202020204" pitchFamily="34" charset="0"/>
              </a:rPr>
              <a:t>Results</a:t>
            </a:r>
            <a:r>
              <a:rPr lang="en-US" altLang="en-US" sz="1600" b="1">
                <a:solidFill>
                  <a:srgbClr val="0070C0"/>
                </a:solidFill>
                <a:cs typeface="Arial" panose="020B0604020202020204" pitchFamily="34" charset="0"/>
              </a:rPr>
              <a:t>/summary</a:t>
            </a:r>
            <a:endParaRPr lang="en-US" altLang="en-US" sz="1600" b="1" dirty="0">
              <a:solidFill>
                <a:srgbClr val="0070C0"/>
              </a:solidFill>
              <a:cs typeface="Arial" panose="020B0604020202020204" pitchFamily="34" charset="0"/>
            </a:endParaRPr>
          </a:p>
          <a:p>
            <a:pPr marL="171450" indent="-171450">
              <a:buFont typeface="Wingdings" panose="05000000000000000000" pitchFamily="2" charset="2"/>
              <a:buChar char="§"/>
            </a:pPr>
            <a:r>
              <a:rPr lang="en-US" altLang="en-US" sz="1600" dirty="0">
                <a:cs typeface="Arial" panose="020B0604020202020204" pitchFamily="34" charset="0"/>
              </a:rPr>
              <a:t>LIBS spectra of the regular W coatings have been obtained. Ablation rate was around 200 nm @ 20mJ/pulse</a:t>
            </a:r>
          </a:p>
          <a:p>
            <a:pPr marL="171450" indent="-171450">
              <a:buFont typeface="Wingdings" panose="05000000000000000000" pitchFamily="2" charset="2"/>
              <a:buChar char="§"/>
            </a:pPr>
            <a:r>
              <a:rPr lang="en-US" altLang="en-US" sz="1600" dirty="0">
                <a:cs typeface="Arial" panose="020B0604020202020204" pitchFamily="34" charset="0"/>
              </a:rPr>
              <a:t>D signal disappears within the first 4 pulses</a:t>
            </a:r>
          </a:p>
          <a:p>
            <a:pPr marL="171450" indent="-171450">
              <a:buFont typeface="Wingdings" panose="05000000000000000000" pitchFamily="2" charset="2"/>
              <a:buChar char="§"/>
            </a:pPr>
            <a:r>
              <a:rPr lang="en-US" altLang="en-US" sz="1600" dirty="0">
                <a:cs typeface="Arial" panose="020B0604020202020204" pitchFamily="34" charset="0"/>
              </a:rPr>
              <a:t>Due to the laser malfunction, the nanostructured W samples will be investigated later</a:t>
            </a:r>
          </a:p>
          <a:p>
            <a:pPr marL="171450" indent="-171450">
              <a:buFont typeface="Wingdings" panose="05000000000000000000" pitchFamily="2" charset="2"/>
              <a:buChar char="§"/>
            </a:pPr>
            <a:r>
              <a:rPr lang="en-US" altLang="en-US" sz="1600" dirty="0">
                <a:cs typeface="Arial" panose="020B0604020202020204" pitchFamily="34" charset="0"/>
              </a:rPr>
              <a:t>Nanostructured coatings are expected to have higher impurity retention </a:t>
            </a:r>
          </a:p>
          <a:p>
            <a:pPr marL="171450" indent="-171450">
              <a:buFont typeface="Wingdings" panose="05000000000000000000" pitchFamily="2" charset="2"/>
              <a:buChar char="§"/>
            </a:pPr>
            <a:r>
              <a:rPr lang="en-US" altLang="en-US" sz="1600" dirty="0">
                <a:cs typeface="Arial" panose="020B0604020202020204" pitchFamily="34" charset="0"/>
              </a:rPr>
              <a:t>Porous coatings are expected to have higher ablation rate due to the differences in surface structure and densities</a:t>
            </a:r>
          </a:p>
        </p:txBody>
      </p:sp>
    </p:spTree>
    <p:extLst>
      <p:ext uri="{BB962C8B-B14F-4D97-AF65-F5344CB8AC3E}">
        <p14:creationId xmlns:p14="http://schemas.microsoft.com/office/powerpoint/2010/main" val="3305434527"/>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docProps/app.xml><?xml version="1.0" encoding="utf-8"?>
<Properties xmlns="http://schemas.openxmlformats.org/officeDocument/2006/extended-properties" xmlns:vt="http://schemas.openxmlformats.org/officeDocument/2006/docPropsVTypes">
  <Template/>
  <TotalTime>26288</TotalTime>
  <Words>208</Words>
  <Application>Microsoft Office PowerPoint</Application>
  <DocSecurity>0</DocSecurity>
  <PresentationFormat>Widescreen</PresentationFormat>
  <Paragraphs>20</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Wingdings</vt:lpstr>
      <vt:lpstr>EUROfusion.1line_5_3_2019</vt:lpstr>
      <vt:lpstr>WP PWIE SP X2: Optimization of laser-based surface analysis diagnostics ISSP UL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Fabio Vinagre</dc:creator>
  <cp:keywords/>
  <dc:description/>
  <cp:lastModifiedBy>Hennie van der Meiden</cp:lastModifiedBy>
  <cp:revision>45</cp:revision>
  <dcterms:created xsi:type="dcterms:W3CDTF">2023-11-15T09:40:03Z</dcterms:created>
  <dcterms:modified xsi:type="dcterms:W3CDTF">2024-11-15T09:57:04Z</dcterms:modified>
  <cp:category/>
  <dc:identifier/>
  <cp:contentStatus/>
  <dc:language/>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0x0101006C5E97A0C0FEBC408E67B127B9678D93</vt:lpwstr>
  </property>
  <property fmtid="{D5CDD505-2E9C-101B-9397-08002B2CF9AE}" pid="3" name="MediaServiceImageTags">
    <vt:lpwstr/>
  </property>
</Properties>
</file>