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03" r:id="rId2"/>
  </p:sldIdLst>
  <p:sldSz cx="12192000" cy="6858000"/>
  <p:notesSz cx="6858000" cy="9144000"/>
  <p:defaultText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pos="3840">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 styleId="{69CF1AB2-1976-4502-BF36-3FF5EA218861}" styleName="Medium Style 4 - Accent 1">
    <a:wholeTbl>
      <a:tcTxStyle>
        <a:fontRef idx="minor">
          <a:prstClr val="black"/>
        </a:fontRef>
        <a:schemeClr val="dk1"/>
      </a:tcTxStyle>
      <a:tcStyle>
        <a:tcBdr>
          <a:left>
            <a:ln w="12700">
              <a:solidFill>
                <a:schemeClr val="accent1"/>
              </a:solidFill>
            </a:ln>
          </a:left>
          <a:right>
            <a:ln w="12700">
              <a:solidFill>
                <a:schemeClr val="accent1"/>
              </a:solidFill>
            </a:ln>
          </a:right>
          <a:top>
            <a:ln w="12700">
              <a:solidFill>
                <a:schemeClr val="accent1"/>
              </a:solidFill>
            </a:ln>
          </a:top>
          <a:bottom>
            <a:ln w="12700">
              <a:solidFill>
                <a:schemeClr val="accent1"/>
              </a:solidFill>
            </a:ln>
          </a:bottom>
          <a:insideH>
            <a:ln w="12700">
              <a:solidFill>
                <a:schemeClr val="accent1"/>
              </a:solidFill>
            </a:ln>
          </a:insideH>
          <a:insideV>
            <a:ln w="12700">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dk1"/>
      </a:tcTxStyle>
      <a:tcStyle>
        <a:tcBdr/>
      </a:tcStyle>
    </a:lastCol>
    <a:firstCol>
      <a:tcTxStyle b="on">
        <a:fontRef idx="minor">
          <a:prstClr val="black"/>
        </a:fontRef>
        <a:schemeClr val="dk1"/>
      </a:tcTxStyle>
      <a:tcStyle>
        <a:tcBdr/>
      </a:tcStyle>
    </a:firstCol>
    <a:lastRow>
      <a:tcTxStyle b="on">
        <a:fontRef idx="minor">
          <a:prstClr val="black"/>
        </a:fontRef>
        <a:schemeClr val="dk1"/>
      </a:tcTxStyle>
      <a:tcStyle>
        <a:tcBdr>
          <a:top>
            <a:ln w="38100">
              <a:solidFill>
                <a:schemeClr val="accent1"/>
              </a:solidFill>
            </a:ln>
          </a:top>
        </a:tcBdr>
        <a:fill>
          <a:solidFill>
            <a:schemeClr val="accent1">
              <a:tint val="20000"/>
            </a:schemeClr>
          </a:solidFill>
        </a:fill>
      </a:tcStyle>
    </a:lastRow>
    <a:seCell>
      <a:tcStyle>
        <a:tcBdr/>
      </a:tcStyle>
    </a:seCell>
    <a:swCell>
      <a:tcStyle>
        <a:tcBdr/>
      </a:tcStyle>
    </a:swCell>
    <a:firstRow>
      <a:tcTxStyle b="on">
        <a:fontRef idx="minor">
          <a:prstClr val="black"/>
        </a:fontRef>
        <a:schemeClr val="dk1"/>
      </a:tcTxStyle>
      <a:tcStyle>
        <a:tcBdr>
          <a:bottom>
            <a:ln w="12700">
              <a:solidFill>
                <a:schemeClr val="accent1"/>
              </a:solidFill>
            </a:ln>
          </a:bottom>
        </a:tcBdr>
        <a:fill>
          <a:solidFill>
            <a:schemeClr val="accent1">
              <a:tint val="20000"/>
            </a:schemeClr>
          </a:solidFill>
        </a:fill>
      </a:tcStyle>
    </a:firstRow>
    <a:neCell>
      <a:tcStyle>
        <a:tcBdr/>
      </a:tcStyle>
    </a:neCell>
    <a:nwCell>
      <a:tcStyle>
        <a:tcBdr/>
      </a:tcStyle>
    </a:nwCell>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0"/>
  </p:normalViewPr>
  <p:slideViewPr>
    <p:cSldViewPr snapToGrid="0">
      <p:cViewPr varScale="1">
        <p:scale>
          <a:sx n="59" d="100"/>
          <a:sy n="59" d="100"/>
        </p:scale>
        <p:origin x="868" y="72"/>
      </p:cViewPr>
      <p:guideLst>
        <p:guide pos="3840"/>
        <p:guide orient="horz" pos="216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Header Placeholder 1"/>
          <p:cNvSpPr>
            <a:spLocks noGrp="1"/>
          </p:cNvSpPr>
          <p:nvPr>
            <p:ph type="hdr" sz="quarter"/>
          </p:nvPr>
        </p:nvSpPr>
        <p:spPr bwMode="auto">
          <a:xfrm>
            <a:off x="0" y="0"/>
            <a:ext cx="2971800" cy="458788"/>
          </a:xfrm>
          <a:prstGeom prst="rect">
            <a:avLst/>
          </a:prstGeom>
        </p:spPr>
        <p:txBody>
          <a:bodyPr vert="horz" lIns="91440" tIns="45720" rIns="91440" bIns="45720" rtlCol="0" anchor="ctr"/>
          <a:lstStyle>
            <a:lvl1pPr algn="l">
              <a:defRPr sz="1200"/>
            </a:lvl1pPr>
          </a:lstStyle>
          <a:p>
            <a:pPr>
              <a:defRPr/>
            </a:pPr>
            <a:endParaRPr/>
          </a:p>
        </p:txBody>
      </p:sp>
      <p:sp>
        <p:nvSpPr>
          <p:cNvPr id="3" name="Date Placeholder 2"/>
          <p:cNvSpPr>
            <a:spLocks noGrp="1"/>
          </p:cNvSpPr>
          <p:nvPr>
            <p:ph type="dt" idx="2"/>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4" name="Date Placeholder 2"/>
          <p:cNvSpPr>
            <a:spLocks noGrp="1"/>
          </p:cNvSpPr>
          <p:nvPr>
            <p:ph type="dt" idx="3"/>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5" name="Notes Placeholder 4"/>
          <p:cNvSpPr>
            <a:spLocks noGrp="1"/>
          </p:cNvSpPr>
          <p:nvPr>
            <p:ph type="body" sz="quarter" idx="1"/>
          </p:nvPr>
        </p:nvSpPr>
        <p:spPr bwMode="auto">
          <a:xfrm>
            <a:off x="685800" y="4400550"/>
            <a:ext cx="5486400" cy="3600450"/>
          </a:xfrm>
          <a:prstGeom prst="rect">
            <a:avLst/>
          </a:prstGeom>
        </p:spPr>
        <p:txBody>
          <a:bodyPr vert="horz" lIns="91440" tIns="45720" rIns="91440" bIns="45720" rtlCol="0" anchor="ctr"/>
          <a:lstStyle/>
          <a:p>
            <a:pPr>
              <a:defRPr/>
            </a:pPr>
            <a:endParaRPr/>
          </a:p>
        </p:txBody>
      </p:sp>
      <p:sp>
        <p:nvSpPr>
          <p:cNvPr id="6" name="Footer Placeholder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a:p>
        </p:txBody>
      </p:sp>
      <p:sp>
        <p:nvSpPr>
          <p:cNvPr id="7" name="Slide Number Placeholder 6"/>
          <p:cNvSpPr>
            <a:spLocks noGrp="1"/>
          </p:cNvSpPr>
          <p:nvPr>
            <p:ph type="sldNum" sz="quarter" idx="10"/>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endParaRPr/>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EUROfusion_cover">
    <p:spTree>
      <p:nvGrpSpPr>
        <p:cNvPr id="1" name=""/>
        <p:cNvGrpSpPr/>
        <p:nvPr/>
      </p:nvGrpSpPr>
      <p:grpSpPr bwMode="auto">
        <a:xfrm>
          <a:off x="0" y="0"/>
          <a:ext cx="0" cy="0"/>
          <a:chOff x="0" y="0"/>
          <a:chExt cx="0" cy="0"/>
        </a:xfrm>
      </p:grpSpPr>
      <p:grpSp>
        <p:nvGrpSpPr>
          <p:cNvPr id="4" name="Gruppieren 3"/>
          <p:cNvGrpSpPr/>
          <p:nvPr userDrawn="1"/>
        </p:nvGrpSpPr>
        <p:grpSpPr bwMode="auto">
          <a:xfrm>
            <a:off x="411869" y="6034962"/>
            <a:ext cx="4392488" cy="497895"/>
            <a:chOff x="5735960" y="5717361"/>
            <a:chExt cx="6120680" cy="713919"/>
          </a:xfrm>
        </p:grpSpPr>
        <p:pic>
          <p:nvPicPr>
            <p:cNvPr id="25" name="Grafik 24"/>
            <p:cNvPicPr>
              <a:picLocks noChangeAspect="1"/>
            </p:cNvPicPr>
            <p:nvPr userDrawn="1"/>
          </p:nvPicPr>
          <p:blipFill>
            <a:blip r:embed="rId2"/>
            <a:stretch/>
          </p:blipFill>
          <p:spPr bwMode="auto">
            <a:xfrm>
              <a:off x="5735960" y="5774784"/>
              <a:ext cx="997207" cy="656496"/>
            </a:xfrm>
            <a:prstGeom prst="rect">
              <a:avLst/>
            </a:prstGeom>
            <a:noFill/>
            <a:ln>
              <a:noFill/>
            </a:ln>
          </p:spPr>
        </p:pic>
        <p:sp>
          <p:nvSpPr>
            <p:cNvPr id="3" name="Rechteck 2"/>
            <p:cNvSpPr/>
            <p:nvPr userDrawn="1"/>
          </p:nvSpPr>
          <p:spPr bwMode="auto">
            <a:xfrm>
              <a:off x="6744072" y="5717361"/>
              <a:ext cx="5112568" cy="480131"/>
            </a:xfrm>
            <a:prstGeom prst="rect">
              <a:avLst/>
            </a:prstGeom>
            <a:grpFill/>
          </p:spPr>
          <p:txBody>
            <a:bodyPr wrap="square">
              <a:spAutoFit/>
            </a:bodyPr>
            <a:lstStyle/>
            <a:p>
              <a:pPr marL="0" marR="0" lvl="0" indent="0" algn="just" defTabSz="914400">
                <a:lnSpc>
                  <a:spcPct val="90000"/>
                </a:lnSpc>
                <a:spcBef>
                  <a:spcPts val="0"/>
                </a:spcBef>
                <a:spcAft>
                  <a:spcPts val="0"/>
                </a:spcAft>
                <a:buClrTx/>
                <a:buSzTx/>
                <a:buFontTx/>
                <a:buNone/>
                <a:defRPr/>
              </a:pPr>
              <a:r>
                <a:rPr lang="en-GB" sz="700" b="0" i="0" u="none" strike="noStrike" cap="none" spc="0">
                  <a:ln>
                    <a:noFill/>
                  </a:ln>
                  <a:solidFill>
                    <a:prstClr val="black"/>
                  </a:solidFill>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a:p>
          </p:txBody>
        </p:sp>
      </p:grpSp>
      <p:pic>
        <p:nvPicPr>
          <p:cNvPr id="2060" name="Picture 12" descr="Contract between EC and EUROfusion is signed | FuseNet"/>
          <p:cNvPicPr>
            <a:picLocks noChangeAspect="1" noChangeArrowheads="1"/>
          </p:cNvPicPr>
          <p:nvPr userDrawn="1"/>
        </p:nvPicPr>
        <p:blipFill>
          <a:blip r:embed="rId3"/>
          <a:stretch/>
        </p:blipFill>
        <p:spPr bwMode="auto">
          <a:xfrm>
            <a:off x="445066" y="325143"/>
            <a:ext cx="2304256" cy="596340"/>
          </a:xfrm>
          <a:prstGeom prst="rect">
            <a:avLst/>
          </a:prstGeom>
          <a:noFill/>
        </p:spPr>
      </p:pic>
      <p:sp>
        <p:nvSpPr>
          <p:cNvPr id="11" name="Title 20"/>
          <p:cNvSpPr>
            <a:spLocks noGrp="1"/>
          </p:cNvSpPr>
          <p:nvPr>
            <p:ph type="title"/>
          </p:nvPr>
        </p:nvSpPr>
        <p:spPr bwMode="auto">
          <a:xfrm>
            <a:off x="407368" y="2074187"/>
            <a:ext cx="5544615" cy="620251"/>
          </a:xfrm>
        </p:spPr>
        <p:txBody>
          <a:bodyPr/>
          <a:lstStyle>
            <a:lvl1pPr algn="l">
              <a:defRPr b="1"/>
            </a:lvl1pPr>
          </a:lstStyle>
          <a:p>
            <a:pPr>
              <a:defRPr/>
            </a:pPr>
            <a:r>
              <a:rPr lang="en-US"/>
              <a:t>Click to edit Master title style</a:t>
            </a:r>
            <a:endParaRPr/>
          </a:p>
        </p:txBody>
      </p:sp>
      <p:sp>
        <p:nvSpPr>
          <p:cNvPr id="14" name="Text Placeholder 22"/>
          <p:cNvSpPr>
            <a:spLocks noGrp="1"/>
          </p:cNvSpPr>
          <p:nvPr>
            <p:ph type="body" sz="quarter" idx="10" hasCustomPrompt="1"/>
          </p:nvPr>
        </p:nvSpPr>
        <p:spPr bwMode="auto">
          <a:xfrm>
            <a:off x="407368" y="3693074"/>
            <a:ext cx="4375150" cy="457848"/>
          </a:xfrm>
        </p:spPr>
        <p:txBody>
          <a:bodyPr/>
          <a:lstStyle>
            <a:lvl1pPr marL="0" indent="0">
              <a:buNone/>
              <a:defRPr b="1"/>
            </a:lvl1pPr>
            <a:lvl2pPr marL="342900" indent="0">
              <a:buNone/>
              <a:defRPr/>
            </a:lvl2pPr>
          </a:lstStyle>
          <a:p>
            <a:pPr lvl="0">
              <a:defRPr/>
            </a:pPr>
            <a:r>
              <a:rPr lang="en-US"/>
              <a:t>Click to edit Lecturer’s name</a:t>
            </a:r>
            <a:endParaRPr/>
          </a:p>
        </p:txBody>
      </p:sp>
      <p:sp>
        <p:nvSpPr>
          <p:cNvPr id="15" name="Text Placeholder 22"/>
          <p:cNvSpPr>
            <a:spLocks noGrp="1"/>
          </p:cNvSpPr>
          <p:nvPr>
            <p:ph type="body" sz="quarter" idx="11" hasCustomPrompt="1"/>
          </p:nvPr>
        </p:nvSpPr>
        <p:spPr bwMode="auto">
          <a:xfrm>
            <a:off x="407368" y="4159260"/>
            <a:ext cx="4375150" cy="457848"/>
          </a:xfrm>
        </p:spPr>
        <p:txBody>
          <a:bodyPr/>
          <a:lstStyle>
            <a:lvl1pPr marL="0" indent="0">
              <a:buNone/>
              <a:defRPr b="0"/>
            </a:lvl1pPr>
            <a:lvl2pPr marL="342900" indent="0">
              <a:buNone/>
              <a:defRPr/>
            </a:lvl2pPr>
          </a:lstStyle>
          <a:p>
            <a:pPr lvl="0">
              <a:defRPr/>
            </a:pPr>
            <a:r>
              <a:rPr lang="en-US"/>
              <a:t>Click to edit Lecturer’s affiliation</a:t>
            </a:r>
            <a:endParaRPr/>
          </a:p>
        </p:txBody>
      </p:sp>
      <p:sp>
        <p:nvSpPr>
          <p:cNvPr id="20" name="Text Placeholder 22"/>
          <p:cNvSpPr>
            <a:spLocks noGrp="1"/>
          </p:cNvSpPr>
          <p:nvPr>
            <p:ph type="body" sz="quarter" idx="12" hasCustomPrompt="1"/>
          </p:nvPr>
        </p:nvSpPr>
        <p:spPr bwMode="auto">
          <a:xfrm>
            <a:off x="407368" y="1650286"/>
            <a:ext cx="5544614" cy="338554"/>
          </a:xfrm>
        </p:spPr>
        <p:txBody>
          <a:bodyPr>
            <a:normAutofit/>
          </a:bodyPr>
          <a:lstStyle>
            <a:lvl1pPr marL="0" indent="0">
              <a:buNone/>
              <a:defRPr sz="1600" b="0"/>
            </a:lvl1pPr>
            <a:lvl2pPr marL="342900" indent="0">
              <a:buNone/>
              <a:defRPr/>
            </a:lvl2pPr>
          </a:lstStyle>
          <a:p>
            <a:pPr lvl="0">
              <a:defRPr/>
            </a:pPr>
            <a:r>
              <a:rPr lang="en-US"/>
              <a:t>Click to edit Event title</a:t>
            </a:r>
            <a:endParaRPr/>
          </a:p>
        </p:txBody>
      </p:sp>
      <p:pic>
        <p:nvPicPr>
          <p:cNvPr id="2" name="Picture 1"/>
          <p:cNvPicPr>
            <a:picLocks noChangeAspect="1"/>
          </p:cNvPicPr>
          <p:nvPr userDrawn="1"/>
        </p:nvPicPr>
        <p:blipFill>
          <a:blip r:embed="rId4">
            <a:alphaModFix/>
          </a:blip>
          <a:stretch/>
        </p:blipFill>
        <p:spPr bwMode="auto">
          <a:xfrm>
            <a:off x="7247890" y="252412"/>
            <a:ext cx="4944110" cy="6353175"/>
          </a:xfrm>
          <a:prstGeom prst="rect">
            <a:avLst/>
          </a:prstGeom>
          <a:solidFill>
            <a:schemeClr val="bg1"/>
          </a:solid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EUROfusion_content">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3" name="Content Placeholder 2"/>
          <p:cNvSpPr>
            <a:spLocks noGrp="1"/>
          </p:cNvSpPr>
          <p:nvPr>
            <p:ph idx="1"/>
          </p:nvPr>
        </p:nvSpPr>
        <p:spPr bwMode="auto">
          <a:xfrm>
            <a:off x="609600" y="836712"/>
            <a:ext cx="11103024" cy="5688632"/>
          </a:xfrm>
        </p:spPr>
        <p:txBody>
          <a:bodyPr>
            <a:normAutofit/>
          </a:bodyPr>
          <a:lstStyle>
            <a:lvl1pPr marL="257175" indent="-257175">
              <a:buFont typeface="Arial"/>
              <a:buChar char="•"/>
              <a:defRPr sz="2400">
                <a:latin typeface="+mn-lt"/>
                <a:cs typeface="Arial"/>
              </a:defRPr>
            </a:lvl1pPr>
            <a:lvl2pPr marL="557213" indent="-214313">
              <a:buFont typeface="Arial"/>
              <a:buChar char="•"/>
              <a:defRPr sz="1800">
                <a:latin typeface="+mn-lt"/>
                <a:cs typeface="Arial"/>
              </a:defRPr>
            </a:lvl2pPr>
            <a:lvl3pPr marL="857250" indent="-171450">
              <a:buFont typeface="Arial"/>
              <a:buChar char="•"/>
              <a:defRPr sz="1600">
                <a:latin typeface="+mn-lt"/>
                <a:cs typeface="Arial"/>
              </a:defRPr>
            </a:lvl3pPr>
            <a:lvl4pPr>
              <a:defRPr/>
            </a:lvl4pPr>
            <a:lvl5pPr>
              <a:defRPr/>
            </a:lvl5pPr>
          </a:lstStyle>
          <a:p>
            <a:pPr lvl="0">
              <a:defRPr/>
            </a:pPr>
            <a:r>
              <a:rPr lang="en-US" dirty="0"/>
              <a:t>Click to edit Master text styles</a:t>
            </a:r>
            <a:endParaRPr dirty="0"/>
          </a:p>
          <a:p>
            <a:pPr lvl="1">
              <a:defRPr/>
            </a:pPr>
            <a:r>
              <a:rPr lang="en-US" dirty="0"/>
              <a:t>Second level</a:t>
            </a:r>
            <a:endParaRPr dirty="0"/>
          </a:p>
          <a:p>
            <a:pPr lvl="2">
              <a:defRPr/>
            </a:pPr>
            <a:r>
              <a:rPr lang="en-US" dirty="0"/>
              <a:t>Third level</a:t>
            </a:r>
            <a:endParaRPr dirty="0"/>
          </a:p>
        </p:txBody>
      </p:sp>
      <p:sp>
        <p:nvSpPr>
          <p:cNvPr id="8" name="Footer Placeholder 7"/>
          <p:cNvSpPr>
            <a:spLocks noGrp="1"/>
          </p:cNvSpPr>
          <p:nvPr>
            <p:ph type="ftr" sz="quarter" idx="11"/>
          </p:nvPr>
        </p:nvSpPr>
        <p:spPr bwMode="auto">
          <a:xfrm>
            <a:off x="825624" y="6555770"/>
            <a:ext cx="4476049" cy="329614"/>
          </a:xfrm>
          <a:prstGeom prst="rect">
            <a:avLst/>
          </a:prstGeom>
        </p:spPr>
        <p:txBody>
          <a:bodyPr anchor="t"/>
          <a:lstStyle>
            <a:lvl1pPr>
              <a:defRPr sz="1200">
                <a:solidFill>
                  <a:schemeClr val="bg1"/>
                </a:solidFill>
              </a:defRPr>
            </a:lvl1pPr>
          </a:lstStyle>
          <a:p>
            <a:pPr>
              <a:defRPr/>
            </a:pPr>
            <a:r>
              <a:rPr lang="en-GB" dirty="0">
                <a:solidFill>
                  <a:prstClr val="white"/>
                </a:solidFill>
              </a:rPr>
              <a:t>Your name| WPPWIE SP B monitoring meeting | 17 October 2024</a:t>
            </a:r>
            <a:endParaRPr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EUROfusion_content_empty">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8" name="Footer Placeholder 7"/>
          <p:cNvSpPr>
            <a:spLocks noGrp="1"/>
          </p:cNvSpPr>
          <p:nvPr>
            <p:ph type="ftr" sz="quarter" idx="11"/>
          </p:nvPr>
        </p:nvSpPr>
        <p:spPr bwMode="auto">
          <a:xfrm>
            <a:off x="825624" y="6555770"/>
            <a:ext cx="4512994" cy="329614"/>
          </a:xfrm>
          <a:prstGeom prst="rect">
            <a:avLst/>
          </a:prstGeom>
        </p:spPr>
        <p:txBody>
          <a:bodyPr anchor="t"/>
          <a:lstStyle>
            <a:lvl1pPr>
              <a:defRPr sz="1200">
                <a:solidFill>
                  <a:schemeClr val="bg1"/>
                </a:solidFill>
              </a:defRPr>
            </a:lvl1pPr>
          </a:lstStyle>
          <a:p>
            <a:pPr>
              <a:defRPr/>
            </a:pPr>
            <a:r>
              <a:rPr lang="en-US" dirty="0">
                <a:solidFill>
                  <a:prstClr val="white"/>
                </a:solidFill>
              </a:rPr>
              <a:t>Your name| WPPWIE SP B monitoring meeting | 17 October 2024</a:t>
            </a:r>
            <a:endParaRPr lang="en-US"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EUROfusion_Values">
    <p:spTree>
      <p:nvGrpSpPr>
        <p:cNvPr id="1" name=""/>
        <p:cNvGrpSpPr/>
        <p:nvPr/>
      </p:nvGrpSpPr>
      <p:grpSpPr bwMode="auto">
        <a:xfrm>
          <a:off x="0" y="0"/>
          <a:ext cx="0" cy="0"/>
          <a:chOff x="0" y="0"/>
          <a:chExt cx="0" cy="0"/>
        </a:xfrm>
      </p:grpSpPr>
      <p:pic>
        <p:nvPicPr>
          <p:cNvPr id="6" name="Picture 5"/>
          <p:cNvPicPr>
            <a:picLocks noChangeAspect="1"/>
          </p:cNvPicPr>
          <p:nvPr userDrawn="1"/>
        </p:nvPicPr>
        <p:blipFill>
          <a:blip r:embed="rId2">
            <a:alphaModFix amt="65000"/>
          </a:blip>
          <a:stretch/>
        </p:blipFill>
        <p:spPr bwMode="auto">
          <a:xfrm>
            <a:off x="7247890" y="252412"/>
            <a:ext cx="4944110" cy="6353175"/>
          </a:xfrm>
          <a:prstGeom prst="rect">
            <a:avLst/>
          </a:prstGeom>
          <a:noFill/>
        </p:spPr>
      </p:pic>
      <p:sp>
        <p:nvSpPr>
          <p:cNvPr id="5" name="Rectangle 4"/>
          <p:cNvSpPr/>
          <p:nvPr userDrawn="1"/>
        </p:nvSpPr>
        <p:spPr bwMode="auto">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7" name="Rectangle 6"/>
          <p:cNvSpPr/>
          <p:nvPr userDrawn="1"/>
        </p:nvSpPr>
        <p:spPr bwMode="auto">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hasCustomPrompt="1"/>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EUROfusion Values</a:t>
            </a:r>
            <a:endParaRPr lang="en-GB"/>
          </a:p>
        </p:txBody>
      </p:sp>
      <p:sp>
        <p:nvSpPr>
          <p:cNvPr id="8" name="Footer Placeholder 7"/>
          <p:cNvSpPr>
            <a:spLocks noGrp="1"/>
          </p:cNvSpPr>
          <p:nvPr>
            <p:ph type="ftr" sz="quarter" idx="11"/>
          </p:nvPr>
        </p:nvSpPr>
        <p:spPr bwMode="auto">
          <a:xfrm>
            <a:off x="825624" y="6555770"/>
            <a:ext cx="4636922" cy="329614"/>
          </a:xfrm>
          <a:prstGeom prst="rect">
            <a:avLst/>
          </a:prstGeom>
        </p:spPr>
        <p:txBody>
          <a:bodyPr anchor="t"/>
          <a:lstStyle>
            <a:lvl1pPr>
              <a:defRPr sz="1200">
                <a:solidFill>
                  <a:schemeClr val="bg1"/>
                </a:solidFill>
              </a:defRPr>
            </a:lvl1pPr>
          </a:lstStyle>
          <a:p>
            <a:pPr>
              <a:defRPr/>
            </a:pPr>
            <a:r>
              <a:rPr lang="en-US" dirty="0">
                <a:solidFill>
                  <a:prstClr val="white"/>
                </a:solidFill>
              </a:rPr>
              <a:t>Your name| WPPWIE SP B monitoring meeting | 17 October 2024</a:t>
            </a:r>
            <a:endParaRPr lang="en-US"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3"/>
          <a:stretch/>
        </p:blipFill>
        <p:spPr bwMode="auto">
          <a:xfrm>
            <a:off x="191344" y="57007"/>
            <a:ext cx="636023" cy="636023"/>
          </a:xfrm>
          <a:prstGeom prst="rect">
            <a:avLst/>
          </a:prstGeom>
          <a:noFill/>
        </p:spPr>
      </p:pic>
      <p:pic>
        <p:nvPicPr>
          <p:cNvPr id="3" name="Picture 2"/>
          <p:cNvPicPr>
            <a:picLocks noChangeAspect="1"/>
          </p:cNvPicPr>
          <p:nvPr userDrawn="1"/>
        </p:nvPicPr>
        <p:blipFill>
          <a:blip r:embed="rId4">
            <a:clrChange>
              <a:clrFrom>
                <a:srgbClr val="FFFFFF"/>
              </a:clrFrom>
              <a:clrTo>
                <a:srgbClr val="FFFFFF">
                  <a:alpha val="0"/>
                </a:srgbClr>
              </a:clrTo>
            </a:clrChange>
          </a:blip>
          <a:stretch/>
        </p:blipFill>
        <p:spPr bwMode="auto">
          <a:xfrm>
            <a:off x="5414" y="979851"/>
            <a:ext cx="12181172" cy="557784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09600" y="274638"/>
            <a:ext cx="10972800" cy="1143000"/>
          </a:xfrm>
          <a:prstGeom prst="rect">
            <a:avLst/>
          </a:prstGeom>
        </p:spPr>
        <p:txBody>
          <a:bodyPr vert="horz" lIns="91440" tIns="45720" rIns="91440" bIns="45720" rtlCol="0" anchor="ctr">
            <a:normAutofit/>
          </a:bodyPr>
          <a:lstStyle/>
          <a:p>
            <a:pPr>
              <a:defRPr/>
            </a:pPr>
            <a:r>
              <a:rPr lang="en-US"/>
              <a:t>Click to edit Master title style</a:t>
            </a:r>
            <a:endParaRPr lang="en-GB"/>
          </a:p>
        </p:txBody>
      </p:sp>
      <p:sp>
        <p:nvSpPr>
          <p:cNvPr id="3" name="Text Placeholder 2"/>
          <p:cNvSpPr>
            <a:spLocks noGrp="1"/>
          </p:cNvSpPr>
          <p:nvPr>
            <p:ph type="body" idx="1"/>
          </p:nvPr>
        </p:nvSpPr>
        <p:spPr bwMode="auto">
          <a:xfrm>
            <a:off x="609600" y="1600203"/>
            <a:ext cx="10972800" cy="4525963"/>
          </a:xfrm>
          <a:prstGeom prst="rect">
            <a:avLst/>
          </a:prstGeom>
        </p:spPr>
        <p:txBody>
          <a:bodyPr vert="horz" lIns="91440" tIns="45720" rIns="91440" bIns="45720" rtlCol="0">
            <a:normAutofit/>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GB"/>
          </a:p>
        </p:txBody>
      </p:sp>
      <p:sp>
        <p:nvSpPr>
          <p:cNvPr id="6" name="Slide Number Placeholder 5"/>
          <p:cNvSpPr>
            <a:spLocks noGrp="1"/>
          </p:cNvSpPr>
          <p:nvPr>
            <p:ph type="sldNum" sz="quarter" idx="4"/>
          </p:nvPr>
        </p:nvSpPr>
        <p:spPr bwMode="auto">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a:lnSpc>
                <a:spcPct val="100000"/>
              </a:lnSpc>
              <a:spcBef>
                <a:spcPts val="0"/>
              </a:spcBef>
              <a:spcAft>
                <a:spcPts val="0"/>
              </a:spcAft>
              <a:buClrTx/>
              <a:buSzTx/>
              <a:buFontTx/>
              <a:buNone/>
              <a:defRPr/>
            </a:pPr>
            <a:fld id="{6A6D9FA1-99C7-4910-8E32-B85D378B0060}" type="slidenum">
              <a:rPr lang="en-GB" sz="1000" b="0" i="0" u="none" strike="noStrike" cap="none" spc="0">
                <a:ln>
                  <a:noFill/>
                </a:ln>
                <a:solidFill>
                  <a:prstClr val="black">
                    <a:tint val="75000"/>
                  </a:prstClr>
                </a:solidFill>
                <a:latin typeface="Calibri"/>
                <a:ea typeface="+mn-ea"/>
                <a:cs typeface="+mn-cs"/>
              </a:rPr>
              <a:t>‹#›</a:t>
            </a:fld>
            <a:endParaRPr lang="en-GB" sz="1000" b="0" i="0" u="none" strike="noStrike" cap="none" spc="0">
              <a:ln>
                <a:noFill/>
              </a:ln>
              <a:solidFill>
                <a:prstClr val="black">
                  <a:tint val="75000"/>
                </a:prstClr>
              </a:solidFill>
              <a:latin typeface="Calibri"/>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defTabSz="685800">
        <a:spcBef>
          <a:spcPts val="0"/>
        </a:spcBef>
        <a:buNone/>
        <a:defRPr sz="3300">
          <a:solidFill>
            <a:schemeClr val="tx1"/>
          </a:solidFill>
          <a:latin typeface="+mj-lt"/>
          <a:ea typeface="+mj-ea"/>
          <a:cs typeface="+mj-cs"/>
        </a:defRPr>
      </a:lvl1pPr>
    </p:titleStyle>
    <p:bodyStyle>
      <a:lvl1pPr marL="257175" indent="-257175" algn="l" defTabSz="685800">
        <a:spcBef>
          <a:spcPts val="0"/>
        </a:spcBef>
        <a:buFont typeface="Arial"/>
        <a:buChar char="•"/>
        <a:defRPr sz="2400">
          <a:solidFill>
            <a:schemeClr val="tx1"/>
          </a:solidFill>
          <a:latin typeface="+mn-lt"/>
          <a:ea typeface="+mn-ea"/>
          <a:cs typeface="+mn-cs"/>
        </a:defRPr>
      </a:lvl1pPr>
      <a:lvl2pPr marL="557213" indent="-214313" algn="l" defTabSz="685800">
        <a:spcBef>
          <a:spcPts val="0"/>
        </a:spcBef>
        <a:buFont typeface="Arial"/>
        <a:buChar char="–"/>
        <a:defRPr sz="2100">
          <a:solidFill>
            <a:schemeClr val="tx1"/>
          </a:solidFill>
          <a:latin typeface="+mn-lt"/>
          <a:ea typeface="+mn-ea"/>
          <a:cs typeface="+mn-cs"/>
        </a:defRPr>
      </a:lvl2pPr>
      <a:lvl3pPr marL="857250" indent="-171450" algn="l" defTabSz="685800">
        <a:spcBef>
          <a:spcPts val="0"/>
        </a:spcBef>
        <a:buFont typeface="Arial"/>
        <a:buChar char="•"/>
        <a:defRPr sz="1800">
          <a:solidFill>
            <a:schemeClr val="tx1"/>
          </a:solidFill>
          <a:latin typeface="+mn-lt"/>
          <a:ea typeface="+mn-ea"/>
          <a:cs typeface="+mn-cs"/>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p:bodyStyle>
    <p:otherStyle>
      <a:defPPr>
        <a:defRPr lang="en-US"/>
      </a:defPPr>
      <a:lvl1pPr marL="0" algn="l" defTabSz="685800">
        <a:defRPr sz="1350">
          <a:solidFill>
            <a:schemeClr val="tx1"/>
          </a:solidFill>
          <a:latin typeface="+mn-lt"/>
          <a:ea typeface="+mn-ea"/>
          <a:cs typeface="+mn-cs"/>
        </a:defRPr>
      </a:lvl1pPr>
      <a:lvl2pPr marL="342900" algn="l" defTabSz="685800">
        <a:defRPr sz="1350">
          <a:solidFill>
            <a:schemeClr val="tx1"/>
          </a:solidFill>
          <a:latin typeface="+mn-lt"/>
          <a:ea typeface="+mn-ea"/>
          <a:cs typeface="+mn-cs"/>
        </a:defRPr>
      </a:lvl2pPr>
      <a:lvl3pPr marL="685800" algn="l" defTabSz="685800">
        <a:defRPr sz="1350">
          <a:solidFill>
            <a:schemeClr val="tx1"/>
          </a:solidFill>
          <a:latin typeface="+mn-lt"/>
          <a:ea typeface="+mn-ea"/>
          <a:cs typeface="+mn-cs"/>
        </a:defRPr>
      </a:lvl3pPr>
      <a:lvl4pPr marL="1028700" algn="l" defTabSz="685800">
        <a:defRPr sz="1350">
          <a:solidFill>
            <a:schemeClr val="tx1"/>
          </a:solidFill>
          <a:latin typeface="+mn-lt"/>
          <a:ea typeface="+mn-ea"/>
          <a:cs typeface="+mn-cs"/>
        </a:defRPr>
      </a:lvl4pPr>
      <a:lvl5pPr marL="1371600" algn="l" defTabSz="685800">
        <a:defRPr sz="1350">
          <a:solidFill>
            <a:schemeClr val="tx1"/>
          </a:solidFill>
          <a:latin typeface="+mn-lt"/>
          <a:ea typeface="+mn-ea"/>
          <a:cs typeface="+mn-cs"/>
        </a:defRPr>
      </a:lvl5pPr>
      <a:lvl6pPr marL="1714500" algn="l" defTabSz="685800">
        <a:defRPr sz="1350">
          <a:solidFill>
            <a:schemeClr val="tx1"/>
          </a:solidFill>
          <a:latin typeface="+mn-lt"/>
          <a:ea typeface="+mn-ea"/>
          <a:cs typeface="+mn-cs"/>
        </a:defRPr>
      </a:lvl6pPr>
      <a:lvl7pPr marL="2057400" algn="l" defTabSz="685800">
        <a:defRPr sz="1350">
          <a:solidFill>
            <a:schemeClr val="tx1"/>
          </a:solidFill>
          <a:latin typeface="+mn-lt"/>
          <a:ea typeface="+mn-ea"/>
          <a:cs typeface="+mn-cs"/>
        </a:defRPr>
      </a:lvl7pPr>
      <a:lvl8pPr marL="2400300" algn="l" defTabSz="685800">
        <a:defRPr sz="1350">
          <a:solidFill>
            <a:schemeClr val="tx1"/>
          </a:solidFill>
          <a:latin typeface="+mn-lt"/>
          <a:ea typeface="+mn-ea"/>
          <a:cs typeface="+mn-cs"/>
        </a:defRPr>
      </a:lvl8pPr>
      <a:lvl9pPr marL="2743200" algn="l" defTabSz="685800">
        <a:defRPr sz="13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17074AAD-5F57-C873-9F25-F8A39051F40B}"/>
              </a:ext>
            </a:extLst>
          </p:cNvPr>
          <p:cNvSpPr>
            <a:spLocks noGrp="1"/>
          </p:cNvSpPr>
          <p:nvPr>
            <p:ph type="ftr" sz="quarter" idx="11"/>
          </p:nvPr>
        </p:nvSpPr>
        <p:spPr>
          <a:xfrm>
            <a:off x="825624" y="6555770"/>
            <a:ext cx="4873212" cy="329614"/>
          </a:xfrm>
        </p:spPr>
        <p:txBody>
          <a:bodyPr/>
          <a:lstStyle/>
          <a:p>
            <a:pPr>
              <a:defRPr/>
            </a:pPr>
            <a:r>
              <a:rPr lang="lv-LV" dirty="0">
                <a:solidFill>
                  <a:prstClr val="white"/>
                </a:solidFill>
              </a:rPr>
              <a:t>Jelena Butikova</a:t>
            </a:r>
            <a:r>
              <a:rPr lang="en-US" dirty="0">
                <a:solidFill>
                  <a:prstClr val="white"/>
                </a:solidFill>
              </a:rPr>
              <a:t>| </a:t>
            </a:r>
            <a:r>
              <a:rPr lang="en-US" dirty="0" err="1">
                <a:solidFill>
                  <a:prstClr val="white"/>
                </a:solidFill>
              </a:rPr>
              <a:t>WPPWIE</a:t>
            </a:r>
            <a:r>
              <a:rPr lang="en-US" dirty="0">
                <a:solidFill>
                  <a:prstClr val="white"/>
                </a:solidFill>
              </a:rPr>
              <a:t> </a:t>
            </a:r>
            <a:r>
              <a:rPr lang="en-US" dirty="0" err="1">
                <a:solidFill>
                  <a:prstClr val="white"/>
                </a:solidFill>
              </a:rPr>
              <a:t>SP</a:t>
            </a:r>
            <a:r>
              <a:rPr lang="en-US" dirty="0">
                <a:solidFill>
                  <a:prstClr val="white"/>
                </a:solidFill>
              </a:rPr>
              <a:t> </a:t>
            </a:r>
            <a:r>
              <a:rPr lang="lv-LV" dirty="0">
                <a:solidFill>
                  <a:prstClr val="white"/>
                </a:solidFill>
              </a:rPr>
              <a:t>X</a:t>
            </a:r>
            <a:r>
              <a:rPr lang="en-US" dirty="0">
                <a:solidFill>
                  <a:prstClr val="white"/>
                </a:solidFill>
              </a:rPr>
              <a:t> monitoring meeting | </a:t>
            </a:r>
            <a:r>
              <a:rPr lang="lv-LV" dirty="0" err="1">
                <a:solidFill>
                  <a:prstClr val="white"/>
                </a:solidFill>
              </a:rPr>
              <a:t>November</a:t>
            </a:r>
            <a:r>
              <a:rPr lang="lv-LV" dirty="0">
                <a:solidFill>
                  <a:prstClr val="white"/>
                </a:solidFill>
              </a:rPr>
              <a:t> 13, </a:t>
            </a:r>
            <a:r>
              <a:rPr lang="en-US" dirty="0">
                <a:solidFill>
                  <a:prstClr val="white"/>
                </a:solidFill>
              </a:rPr>
              <a:t>2024</a:t>
            </a:r>
            <a:endParaRPr lang="en-US" dirty="0"/>
          </a:p>
        </p:txBody>
      </p:sp>
      <p:sp>
        <p:nvSpPr>
          <p:cNvPr id="5" name="Slide Number Placeholder 4">
            <a:extLst>
              <a:ext uri="{FF2B5EF4-FFF2-40B4-BE49-F238E27FC236}">
                <a16:creationId xmlns:a16="http://schemas.microsoft.com/office/drawing/2014/main" id="{324D0C9F-DCC6-D703-05E1-48B50B4B1CF1}"/>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1</a:t>
            </a:fld>
            <a:endParaRPr lang="en-GB">
              <a:solidFill>
                <a:prstClr val="white"/>
              </a:solidFill>
            </a:endParaRPr>
          </a:p>
        </p:txBody>
      </p:sp>
      <p:sp>
        <p:nvSpPr>
          <p:cNvPr id="6" name="Titre 1">
            <a:extLst>
              <a:ext uri="{FF2B5EF4-FFF2-40B4-BE49-F238E27FC236}">
                <a16:creationId xmlns:a16="http://schemas.microsoft.com/office/drawing/2014/main" id="{D18C0C8C-F3F6-F3FB-D5B1-6A67945162B2}"/>
              </a:ext>
            </a:extLst>
          </p:cNvPr>
          <p:cNvSpPr>
            <a:spLocks noGrp="1"/>
          </p:cNvSpPr>
          <p:nvPr>
            <p:ph type="title"/>
          </p:nvPr>
        </p:nvSpPr>
        <p:spPr>
          <a:xfrm>
            <a:off x="983432" y="90916"/>
            <a:ext cx="9451776" cy="620285"/>
          </a:xfrm>
        </p:spPr>
        <p:txBody>
          <a:bodyPr/>
          <a:lstStyle/>
          <a:p>
            <a:r>
              <a:rPr lang="en-US" dirty="0"/>
              <a:t>WP </a:t>
            </a:r>
            <a:r>
              <a:rPr lang="lv-LV" dirty="0" err="1"/>
              <a:t>PWIE</a:t>
            </a:r>
            <a:r>
              <a:rPr lang="lv-LV" dirty="0"/>
              <a:t> </a:t>
            </a:r>
            <a:r>
              <a:rPr lang="lv-LV" dirty="0" err="1"/>
              <a:t>SP</a:t>
            </a:r>
            <a:r>
              <a:rPr lang="lv-LV" dirty="0"/>
              <a:t> X2</a:t>
            </a:r>
            <a:r>
              <a:rPr lang="en-GB" dirty="0"/>
              <a:t>: </a:t>
            </a:r>
            <a:r>
              <a:rPr lang="en-US" dirty="0"/>
              <a:t>Optimization of laser-based surface analysis diagnostics</a:t>
            </a:r>
            <a:r>
              <a:rPr lang="lv-LV" dirty="0"/>
              <a:t> </a:t>
            </a:r>
            <a:r>
              <a:rPr lang="lv-LV" dirty="0" err="1"/>
              <a:t>ISSP</a:t>
            </a:r>
            <a:r>
              <a:rPr lang="lv-LV" dirty="0"/>
              <a:t> </a:t>
            </a:r>
            <a:r>
              <a:rPr lang="lv-LV" dirty="0" err="1"/>
              <a:t>UL</a:t>
            </a:r>
            <a:r>
              <a:rPr lang="lv-LV" dirty="0"/>
              <a:t> </a:t>
            </a:r>
            <a:endParaRPr lang="fr-FR" dirty="0"/>
          </a:p>
        </p:txBody>
      </p:sp>
      <p:sp>
        <p:nvSpPr>
          <p:cNvPr id="7" name="Textfeld 2">
            <a:extLst>
              <a:ext uri="{FF2B5EF4-FFF2-40B4-BE49-F238E27FC236}">
                <a16:creationId xmlns:a16="http://schemas.microsoft.com/office/drawing/2014/main" id="{7BE89362-DA8B-4A1D-721F-DAD11BB32046}"/>
              </a:ext>
            </a:extLst>
          </p:cNvPr>
          <p:cNvSpPr txBox="1"/>
          <p:nvPr/>
        </p:nvSpPr>
        <p:spPr>
          <a:xfrm>
            <a:off x="107504" y="5710004"/>
            <a:ext cx="4747717" cy="579261"/>
          </a:xfrm>
          <a:prstGeom prst="rect">
            <a:avLst/>
          </a:prstGeom>
          <a:solidFill>
            <a:srgbClr val="E3E3E3"/>
          </a:solidFill>
          <a:ln w="12700">
            <a:solidFill>
              <a:schemeClr val="tx1"/>
            </a:solidFill>
          </a:ln>
        </p:spPr>
        <p:txBody>
          <a:bodyPr wrap="square" rtlCol="0">
            <a:spAutoFit/>
          </a:bodyPr>
          <a:lstStyle/>
          <a:p>
            <a:pPr>
              <a:lnSpc>
                <a:spcPct val="113000"/>
              </a:lnSpc>
            </a:pPr>
            <a:r>
              <a:rPr lang="en-US" sz="1400" dirty="0">
                <a:latin typeface="Arial" panose="020B0604020202020204" pitchFamily="34" charset="0"/>
                <a:cs typeface="Arial" panose="020B0604020202020204" pitchFamily="34" charset="0"/>
              </a:rPr>
              <a:t>Deliverable: </a:t>
            </a:r>
            <a:r>
              <a:rPr lang="en-US" sz="1400" b="1" dirty="0" err="1">
                <a:latin typeface="Arial" panose="020B0604020202020204" pitchFamily="34" charset="0"/>
                <a:cs typeface="Arial" panose="020B0604020202020204" pitchFamily="34" charset="0"/>
              </a:rPr>
              <a:t>PWIE-SP</a:t>
            </a:r>
            <a:r>
              <a:rPr lang="en-US" sz="1400" b="1" dirty="0">
                <a:latin typeface="Arial" panose="020B0604020202020204" pitchFamily="34" charset="0"/>
                <a:cs typeface="Arial" panose="020B0604020202020204" pitchFamily="34" charset="0"/>
              </a:rPr>
              <a:t> X</a:t>
            </a:r>
            <a:r>
              <a:rPr lang="lv-LV" sz="1400" b="1" dirty="0">
                <a:latin typeface="Arial" panose="020B0604020202020204" pitchFamily="34" charset="0"/>
                <a:cs typeface="Arial" panose="020B0604020202020204" pitchFamily="34" charset="0"/>
              </a:rPr>
              <a:t>.X2.T-T004-D008</a:t>
            </a:r>
            <a:endParaRPr lang="en-US" sz="1400" b="1" dirty="0"/>
          </a:p>
          <a:p>
            <a:pPr>
              <a:lnSpc>
                <a:spcPct val="113000"/>
              </a:lnSpc>
            </a:pPr>
            <a:r>
              <a:rPr lang="en-US" sz="1400" dirty="0">
                <a:latin typeface="Arial" panose="020B0604020202020204" pitchFamily="34" charset="0"/>
                <a:cs typeface="Arial" panose="020B0604020202020204" pitchFamily="34" charset="0"/>
              </a:rPr>
              <a:t>Status: </a:t>
            </a:r>
            <a:r>
              <a:rPr lang="en-US" sz="1400" b="1" i="1" dirty="0">
                <a:solidFill>
                  <a:srgbClr val="0070C0"/>
                </a:solidFill>
                <a:latin typeface="Arial" panose="020B0604020202020204" pitchFamily="34" charset="0"/>
                <a:cs typeface="Arial" panose="020B0604020202020204" pitchFamily="34" charset="0"/>
              </a:rPr>
              <a:t>ongoing</a:t>
            </a:r>
            <a:endParaRPr lang="en-US" sz="1400" b="1" i="1" dirty="0">
              <a:solidFill>
                <a:srgbClr val="FF0000"/>
              </a:solidFill>
              <a:latin typeface="Arial" panose="020B0604020202020204" pitchFamily="34" charset="0"/>
              <a:cs typeface="Arial" panose="020B0604020202020204" pitchFamily="34" charset="0"/>
            </a:endParaRPr>
          </a:p>
        </p:txBody>
      </p:sp>
      <p:sp>
        <p:nvSpPr>
          <p:cNvPr id="8" name="Textfeld 4">
            <a:extLst>
              <a:ext uri="{FF2B5EF4-FFF2-40B4-BE49-F238E27FC236}">
                <a16:creationId xmlns:a16="http://schemas.microsoft.com/office/drawing/2014/main" id="{9CDDDD18-D2C5-A3DE-1BB3-4FC1AF20CF9A}"/>
              </a:ext>
            </a:extLst>
          </p:cNvPr>
          <p:cNvSpPr txBox="1"/>
          <p:nvPr/>
        </p:nvSpPr>
        <p:spPr>
          <a:xfrm>
            <a:off x="310702" y="891901"/>
            <a:ext cx="11493371" cy="4534062"/>
          </a:xfrm>
          <a:prstGeom prst="rect">
            <a:avLst/>
          </a:prstGeom>
          <a:noFill/>
          <a:ln w="12700">
            <a:noFill/>
          </a:ln>
        </p:spPr>
        <p:txBody>
          <a:bodyPr wrap="square" rtlCol="0">
            <a:spAutoFit/>
          </a:bodyPr>
          <a:lstStyle/>
          <a:p>
            <a:pPr>
              <a:lnSpc>
                <a:spcPct val="113000"/>
              </a:lnSpc>
            </a:pPr>
            <a:r>
              <a:rPr lang="en-US" sz="1600" b="1" dirty="0">
                <a:solidFill>
                  <a:srgbClr val="FF0000"/>
                </a:solidFill>
                <a:cs typeface="Arial" panose="020B0604020202020204" pitchFamily="34" charset="0"/>
              </a:rPr>
              <a:t>General Information</a:t>
            </a:r>
          </a:p>
          <a:p>
            <a:pPr algn="just"/>
            <a:r>
              <a:rPr lang="en-US" sz="1600" dirty="0"/>
              <a:t>Comparison of  </a:t>
            </a:r>
            <a:r>
              <a:rPr lang="en-US" sz="1600" dirty="0" err="1"/>
              <a:t>ps</a:t>
            </a:r>
            <a:r>
              <a:rPr lang="en-US" sz="1600" dirty="0"/>
              <a:t> vs. ns LIBS: (CF)-LIBS (</a:t>
            </a:r>
            <a:r>
              <a:rPr lang="en-US" sz="1600" dirty="0" err="1"/>
              <a:t>ps</a:t>
            </a:r>
            <a:r>
              <a:rPr lang="en-US" sz="1600" dirty="0"/>
              <a:t>/ns or SP/DP) in reference and ITER-relevant coatings: absolute composition and D content (in depth)</a:t>
            </a:r>
          </a:p>
          <a:p>
            <a:pPr algn="just"/>
            <a:endParaRPr lang="en-US" sz="1600" b="1" dirty="0">
              <a:solidFill>
                <a:srgbClr val="FF0000"/>
              </a:solidFill>
              <a:cs typeface="Arial" panose="020B0604020202020204" pitchFamily="34" charset="0"/>
            </a:endParaRPr>
          </a:p>
          <a:p>
            <a:pPr>
              <a:lnSpc>
                <a:spcPct val="113000"/>
              </a:lnSpc>
            </a:pPr>
            <a:r>
              <a:rPr lang="en-US" sz="1600" b="1" dirty="0">
                <a:solidFill>
                  <a:srgbClr val="FF0000"/>
                </a:solidFill>
                <a:cs typeface="Arial" panose="020B0604020202020204" pitchFamily="34" charset="0"/>
              </a:rPr>
              <a:t>Task and questions to be addressed </a:t>
            </a:r>
          </a:p>
          <a:p>
            <a:pPr marL="182563" indent="-182563">
              <a:lnSpc>
                <a:spcPct val="113000"/>
              </a:lnSpc>
              <a:buFont typeface="Wingdings" panose="05000000000000000000" pitchFamily="2" charset="2"/>
              <a:buChar char="§"/>
            </a:pPr>
            <a:r>
              <a:rPr lang="en-US" sz="1600" dirty="0"/>
              <a:t>Comparison and improving of ablation rates for regular and nanostructured W coatings</a:t>
            </a:r>
          </a:p>
          <a:p>
            <a:pPr>
              <a:lnSpc>
                <a:spcPct val="113000"/>
              </a:lnSpc>
            </a:pPr>
            <a:endParaRPr lang="en-US" altLang="en-US" sz="1600" b="1" dirty="0">
              <a:solidFill>
                <a:srgbClr val="0070C0"/>
              </a:solidFill>
              <a:cs typeface="Arial" panose="020B0604020202020204" pitchFamily="34" charset="0"/>
            </a:endParaRPr>
          </a:p>
          <a:p>
            <a:pPr>
              <a:lnSpc>
                <a:spcPct val="113000"/>
              </a:lnSpc>
            </a:pPr>
            <a:r>
              <a:rPr lang="en-US" altLang="en-US" sz="1600" b="1" dirty="0">
                <a:solidFill>
                  <a:srgbClr val="0070C0"/>
                </a:solidFill>
                <a:cs typeface="Arial" panose="020B0604020202020204" pitchFamily="34" charset="0"/>
              </a:rPr>
              <a:t>Approach</a:t>
            </a:r>
          </a:p>
          <a:p>
            <a:pPr marL="214313" indent="-214313">
              <a:lnSpc>
                <a:spcPct val="113000"/>
              </a:lnSpc>
              <a:buFont typeface="Wingdings" panose="05000000000000000000" pitchFamily="2" charset="2"/>
              <a:buChar char="§"/>
            </a:pPr>
            <a:r>
              <a:rPr lang="en-US" sz="1600" dirty="0"/>
              <a:t>The analysis of ablation rates is planned to be addressed using </a:t>
            </a:r>
            <a:r>
              <a:rPr lang="en-US" sz="1600" dirty="0" err="1"/>
              <a:t>EKSPLA</a:t>
            </a:r>
            <a:r>
              <a:rPr lang="en-US" sz="1600" dirty="0"/>
              <a:t> SL 315 </a:t>
            </a:r>
            <a:r>
              <a:rPr lang="en-US" sz="1600" dirty="0" err="1"/>
              <a:t>Nd:YAG</a:t>
            </a:r>
            <a:r>
              <a:rPr lang="en-US" sz="1600" dirty="0"/>
              <a:t> laser (λ = 1046 nm), 150 </a:t>
            </a:r>
            <a:r>
              <a:rPr lang="en-US" sz="1600" dirty="0" err="1"/>
              <a:t>ps</a:t>
            </a:r>
            <a:r>
              <a:rPr lang="en-US" sz="1600" dirty="0"/>
              <a:t> pulse width, repetition rate of 10 Hz, 1.5-2 Torr </a:t>
            </a:r>
            <a:r>
              <a:rPr lang="en-US" sz="1600" dirty="0" err="1"/>
              <a:t>Ar</a:t>
            </a:r>
            <a:r>
              <a:rPr lang="en-US" sz="1600" dirty="0"/>
              <a:t> atmosphere</a:t>
            </a:r>
          </a:p>
          <a:p>
            <a:pPr>
              <a:lnSpc>
                <a:spcPct val="113000"/>
              </a:lnSpc>
            </a:pPr>
            <a:r>
              <a:rPr lang="en-US" altLang="en-US" sz="1600" dirty="0">
                <a:cs typeface="Arial" panose="020B0604020202020204" pitchFamily="34" charset="0"/>
              </a:rPr>
              <a:t> </a:t>
            </a:r>
            <a:endParaRPr lang="en-US" altLang="en-US" sz="1600" b="1" dirty="0">
              <a:solidFill>
                <a:srgbClr val="0070C0"/>
              </a:solidFill>
              <a:cs typeface="Arial" panose="020B0604020202020204" pitchFamily="34" charset="0"/>
            </a:endParaRPr>
          </a:p>
          <a:p>
            <a:r>
              <a:rPr lang="en-US" altLang="en-US" sz="1600" b="1" dirty="0">
                <a:solidFill>
                  <a:srgbClr val="0070C0"/>
                </a:solidFill>
                <a:cs typeface="Arial" panose="020B0604020202020204" pitchFamily="34" charset="0"/>
              </a:rPr>
              <a:t>Results</a:t>
            </a:r>
            <a:r>
              <a:rPr lang="en-US" altLang="en-US" sz="1600" b="1">
                <a:solidFill>
                  <a:srgbClr val="0070C0"/>
                </a:solidFill>
                <a:cs typeface="Arial" panose="020B0604020202020204" pitchFamily="34" charset="0"/>
              </a:rPr>
              <a:t>/summary</a:t>
            </a:r>
            <a:endParaRPr lang="en-US" altLang="en-US" sz="1600" b="1" dirty="0">
              <a:solidFill>
                <a:srgbClr val="0070C0"/>
              </a:solidFill>
              <a:cs typeface="Arial" panose="020B0604020202020204" pitchFamily="34" charset="0"/>
            </a:endParaRPr>
          </a:p>
          <a:p>
            <a:pPr marL="171450" indent="-171450">
              <a:buFont typeface="Wingdings" panose="05000000000000000000" pitchFamily="2" charset="2"/>
              <a:buChar char="§"/>
            </a:pPr>
            <a:r>
              <a:rPr lang="en-US" altLang="en-US" sz="1600" dirty="0">
                <a:cs typeface="Arial" panose="020B0604020202020204" pitchFamily="34" charset="0"/>
              </a:rPr>
              <a:t>LIBS spectra of the regular W coatings have been obtained. Ablation rate was around 200 nm @ 20mJ/pulse</a:t>
            </a:r>
          </a:p>
          <a:p>
            <a:pPr marL="171450" indent="-171450">
              <a:buFont typeface="Wingdings" panose="05000000000000000000" pitchFamily="2" charset="2"/>
              <a:buChar char="§"/>
            </a:pPr>
            <a:r>
              <a:rPr lang="en-US" altLang="en-US" sz="1600" dirty="0">
                <a:cs typeface="Arial" panose="020B0604020202020204" pitchFamily="34" charset="0"/>
              </a:rPr>
              <a:t>D signal disappears within the first 4 pulses</a:t>
            </a:r>
          </a:p>
          <a:p>
            <a:pPr marL="171450" indent="-171450">
              <a:buFont typeface="Wingdings" panose="05000000000000000000" pitchFamily="2" charset="2"/>
              <a:buChar char="§"/>
            </a:pPr>
            <a:r>
              <a:rPr lang="en-US" altLang="en-US" sz="1600" dirty="0">
                <a:cs typeface="Arial" panose="020B0604020202020204" pitchFamily="34" charset="0"/>
              </a:rPr>
              <a:t>Due to the laser malfunction, the nanostructured W samples will be investigated later</a:t>
            </a:r>
          </a:p>
          <a:p>
            <a:pPr marL="171450" indent="-171450">
              <a:buFont typeface="Wingdings" panose="05000000000000000000" pitchFamily="2" charset="2"/>
              <a:buChar char="§"/>
            </a:pPr>
            <a:r>
              <a:rPr lang="en-US" altLang="en-US" sz="1600" dirty="0">
                <a:cs typeface="Arial" panose="020B0604020202020204" pitchFamily="34" charset="0"/>
              </a:rPr>
              <a:t>Nanostructured coatings are expected to have higher impurity retention </a:t>
            </a:r>
          </a:p>
          <a:p>
            <a:pPr marL="171450" indent="-171450">
              <a:buFont typeface="Wingdings" panose="05000000000000000000" pitchFamily="2" charset="2"/>
              <a:buChar char="§"/>
            </a:pPr>
            <a:r>
              <a:rPr lang="en-US" altLang="en-US" sz="1600" dirty="0">
                <a:cs typeface="Arial" panose="020B0604020202020204" pitchFamily="34" charset="0"/>
              </a:rPr>
              <a:t>Porous coatings are expected to have higher ablation rate due to the differences in surface structure and densities</a:t>
            </a:r>
          </a:p>
        </p:txBody>
      </p:sp>
    </p:spTree>
    <p:extLst>
      <p:ext uri="{BB962C8B-B14F-4D97-AF65-F5344CB8AC3E}">
        <p14:creationId xmlns:p14="http://schemas.microsoft.com/office/powerpoint/2010/main" val="3305434527"/>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ppt/theme/theme2.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26288</TotalTime>
  <Words>208</Words>
  <Application>Microsoft Office PowerPoint</Application>
  <DocSecurity>0</DocSecurity>
  <PresentationFormat>Widescreen</PresentationFormat>
  <Paragraphs>20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EUROfusion.1line_5_3_2019</vt:lpstr>
      <vt:lpstr>WP PWIE SP X2: Optimization of laser-based surface analysis diagnostics ISSP UL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Fabio Vinagre</dc:creator>
  <cp:keywords/>
  <dc:description/>
  <cp:lastModifiedBy>Hennie van der Meiden</cp:lastModifiedBy>
  <cp:revision>45</cp:revision>
  <dcterms:created xsi:type="dcterms:W3CDTF">2023-11-15T09:40:03Z</dcterms:created>
  <dcterms:modified xsi:type="dcterms:W3CDTF">2024-11-15T09:57:04Z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0x0101006C5E97A0C0FEBC408E67B127B9678D93</vt:lpwstr>
  </property>
  <property fmtid="{D5CDD505-2E9C-101B-9397-08002B2CF9AE}" pid="3" name="MediaServiceImageTags">
    <vt:lpwstr/>
  </property>
</Properties>
</file>