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3" r:id="rId2"/>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snapToGrid="0">
      <p:cViewPr>
        <p:scale>
          <a:sx n="100" d="100"/>
          <a:sy n="100" d="100"/>
        </p:scale>
        <p:origin x="240" y="195"/>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4476049" cy="329614"/>
          </a:xfrm>
          <a:prstGeom prst="rect">
            <a:avLst/>
          </a:prstGeom>
        </p:spPr>
        <p:txBody>
          <a:bodyPr anchor="t"/>
          <a:lstStyle>
            <a:lvl1pPr>
              <a:defRPr sz="1200">
                <a:solidFill>
                  <a:schemeClr val="bg1"/>
                </a:solidFill>
              </a:defRPr>
            </a:lvl1pPr>
          </a:lstStyle>
          <a:p>
            <a:pPr>
              <a:defRPr/>
            </a:pPr>
            <a:r>
              <a:rPr lang="en-GB" dirty="0">
                <a:solidFill>
                  <a:prstClr val="white"/>
                </a:solidFill>
              </a:rPr>
              <a:t>Your name| WPPWIE SP B monitoring meeting | 17 October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‹N›</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‹N›</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636922"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‹N›</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‹N›</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7074AAD-5F57-C873-9F25-F8A39051F40B}"/>
              </a:ext>
            </a:extLst>
          </p:cNvPr>
          <p:cNvSpPr>
            <a:spLocks noGrp="1"/>
          </p:cNvSpPr>
          <p:nvPr>
            <p:ph type="ftr" sz="quarter" idx="11"/>
          </p:nvPr>
        </p:nvSpPr>
        <p:spPr>
          <a:xfrm>
            <a:off x="825624" y="6555770"/>
            <a:ext cx="4799051" cy="329614"/>
          </a:xfrm>
        </p:spPr>
        <p:txBody>
          <a:bodyPr/>
          <a:lstStyle/>
          <a:p>
            <a:pPr>
              <a:defRPr/>
            </a:pPr>
            <a:r>
              <a:rPr lang="en-US" dirty="0">
                <a:solidFill>
                  <a:prstClr val="white"/>
                </a:solidFill>
              </a:rPr>
              <a:t>| WPPWIE SP B monitoring meeting | 17 October 2024</a:t>
            </a:r>
            <a:endParaRPr lang="en-US" dirty="0"/>
          </a:p>
        </p:txBody>
      </p:sp>
      <p:sp>
        <p:nvSpPr>
          <p:cNvPr id="5" name="Slide Number Placeholder 4">
            <a:extLst>
              <a:ext uri="{FF2B5EF4-FFF2-40B4-BE49-F238E27FC236}">
                <a16:creationId xmlns:a16="http://schemas.microsoft.com/office/drawing/2014/main" id="{324D0C9F-DCC6-D703-05E1-48B50B4B1CF1}"/>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1</a:t>
            </a:fld>
            <a:endParaRPr lang="en-GB">
              <a:solidFill>
                <a:prstClr val="white"/>
              </a:solidFill>
            </a:endParaRPr>
          </a:p>
        </p:txBody>
      </p:sp>
      <p:sp>
        <p:nvSpPr>
          <p:cNvPr id="6" name="Titre 1">
            <a:extLst>
              <a:ext uri="{FF2B5EF4-FFF2-40B4-BE49-F238E27FC236}">
                <a16:creationId xmlns:a16="http://schemas.microsoft.com/office/drawing/2014/main" id="{D18C0C8C-F3F6-F3FB-D5B1-6A67945162B2}"/>
              </a:ext>
            </a:extLst>
          </p:cNvPr>
          <p:cNvSpPr>
            <a:spLocks noGrp="1"/>
          </p:cNvSpPr>
          <p:nvPr>
            <p:ph type="title"/>
          </p:nvPr>
        </p:nvSpPr>
        <p:spPr>
          <a:xfrm>
            <a:off x="983432" y="192515"/>
            <a:ext cx="9451776" cy="457200"/>
          </a:xfrm>
        </p:spPr>
        <p:txBody>
          <a:bodyPr/>
          <a:lstStyle/>
          <a:p>
            <a:r>
              <a:rPr lang="fr-FR" dirty="0" err="1"/>
              <a:t>Your</a:t>
            </a:r>
            <a:r>
              <a:rPr lang="fr-FR" dirty="0"/>
              <a:t> </a:t>
            </a:r>
            <a:r>
              <a:rPr lang="fr-FR" dirty="0" err="1"/>
              <a:t>title</a:t>
            </a:r>
            <a:r>
              <a:rPr lang="fr-FR" dirty="0"/>
              <a:t> </a:t>
            </a:r>
            <a:r>
              <a:rPr lang="fr-FR" dirty="0" err="1"/>
              <a:t>here</a:t>
            </a:r>
            <a:endParaRPr lang="fr-FR" dirty="0"/>
          </a:p>
        </p:txBody>
      </p:sp>
      <p:sp>
        <p:nvSpPr>
          <p:cNvPr id="7" name="Textfeld 2">
            <a:extLst>
              <a:ext uri="{FF2B5EF4-FFF2-40B4-BE49-F238E27FC236}">
                <a16:creationId xmlns:a16="http://schemas.microsoft.com/office/drawing/2014/main" id="{7BE89362-DA8B-4A1D-721F-DAD11BB32046}"/>
              </a:ext>
            </a:extLst>
          </p:cNvPr>
          <p:cNvSpPr txBox="1"/>
          <p:nvPr/>
        </p:nvSpPr>
        <p:spPr>
          <a:xfrm>
            <a:off x="107504" y="5359022"/>
            <a:ext cx="4747717" cy="1046184"/>
          </a:xfrm>
          <a:prstGeom prst="rect">
            <a:avLst/>
          </a:prstGeom>
          <a:solidFill>
            <a:srgbClr val="E3E3E3"/>
          </a:solidFill>
          <a:ln w="12700">
            <a:solidFill>
              <a:schemeClr val="tx1"/>
            </a:solidFill>
          </a:ln>
        </p:spPr>
        <p:txBody>
          <a:bodyPr wrap="square" rtlCol="0">
            <a:spAutoFit/>
          </a:bodyPr>
          <a:lstStyle/>
          <a:p>
            <a:pPr>
              <a:lnSpc>
                <a:spcPct val="113000"/>
              </a:lnSpc>
            </a:pPr>
            <a:r>
              <a:rPr lang="en-US" sz="1400" dirty="0">
                <a:latin typeface="Arial" panose="020B0604020202020204" pitchFamily="34" charset="0"/>
                <a:cs typeface="Arial" panose="020B0604020202020204" pitchFamily="34" charset="0"/>
              </a:rPr>
              <a:t>Deliverable: </a:t>
            </a:r>
            <a:r>
              <a:rPr lang="en-US" sz="1400" b="1" dirty="0">
                <a:latin typeface="Arial" panose="020B0604020202020204" pitchFamily="34" charset="0"/>
                <a:cs typeface="Arial" panose="020B0604020202020204" pitchFamily="34" charset="0"/>
              </a:rPr>
              <a:t>PWIE-SP X.X2.T-T004-D003 </a:t>
            </a:r>
            <a:endParaRPr lang="en-US" sz="1400" b="1" i="1" dirty="0">
              <a:solidFill>
                <a:srgbClr val="FF0000"/>
              </a:solidFill>
              <a:latin typeface="Arial" panose="020B0604020202020204" pitchFamily="34" charset="0"/>
              <a:cs typeface="Arial" panose="020B0604020202020204" pitchFamily="34" charset="0"/>
            </a:endParaRPr>
          </a:p>
          <a:p>
            <a:pPr>
              <a:lnSpc>
                <a:spcPct val="113000"/>
              </a:lnSpc>
            </a:pPr>
            <a:r>
              <a:rPr lang="en-US" sz="1400" dirty="0">
                <a:latin typeface="Arial" panose="020B0604020202020204" pitchFamily="34" charset="0"/>
                <a:cs typeface="Arial" panose="020B0604020202020204" pitchFamily="34" charset="0"/>
              </a:rPr>
              <a:t>Status: </a:t>
            </a:r>
            <a:r>
              <a:rPr lang="en-US" sz="1400" b="1" i="1" dirty="0">
                <a:solidFill>
                  <a:srgbClr val="00B050"/>
                </a:solidFill>
                <a:latin typeface="Arial" panose="020B0604020202020204" pitchFamily="34" charset="0"/>
                <a:cs typeface="Arial" panose="020B0604020202020204" pitchFamily="34" charset="0"/>
              </a:rPr>
              <a:t>completed/ongoing</a:t>
            </a:r>
            <a:endParaRPr lang="en-US" sz="1400" b="1" i="1" dirty="0">
              <a:solidFill>
                <a:srgbClr val="FF0000"/>
              </a:solidFill>
              <a:latin typeface="Arial" panose="020B0604020202020204" pitchFamily="34" charset="0"/>
              <a:cs typeface="Arial" panose="020B0604020202020204" pitchFamily="34" charset="0"/>
            </a:endParaRPr>
          </a:p>
          <a:p>
            <a:pPr>
              <a:lnSpc>
                <a:spcPct val="113000"/>
              </a:lnSpc>
            </a:pPr>
            <a:r>
              <a:rPr lang="en-US" sz="1400" dirty="0">
                <a:latin typeface="Arial" panose="020B0604020202020204" pitchFamily="34" charset="0"/>
                <a:cs typeface="Arial" panose="020B0604020202020204" pitchFamily="34" charset="0"/>
              </a:rPr>
              <a:t>Facilities: </a:t>
            </a:r>
            <a:r>
              <a:rPr lang="nl-NL" sz="1400" spc="-15" dirty="0">
                <a:solidFill>
                  <a:srgbClr val="000000"/>
                </a:solidFill>
                <a:effectLst/>
              </a:rPr>
              <a:t>MAGNUM-PSI, PSI-2</a:t>
            </a:r>
          </a:p>
          <a:p>
            <a:pPr>
              <a:lnSpc>
                <a:spcPct val="113000"/>
              </a:lnSpc>
            </a:pPr>
            <a:r>
              <a:rPr lang="en-US" sz="1400" dirty="0">
                <a:latin typeface="Arial" panose="020B0604020202020204" pitchFamily="34" charset="0"/>
                <a:cs typeface="Arial" panose="020B0604020202020204" pitchFamily="34" charset="0"/>
              </a:rPr>
              <a:t>Linked WP or TSVV: PWIE-SP E</a:t>
            </a:r>
            <a:endParaRPr lang="en-US" sz="1400" b="1" dirty="0">
              <a:latin typeface="Arial" panose="020B0604020202020204" pitchFamily="34" charset="0"/>
              <a:cs typeface="Arial" panose="020B0604020202020204" pitchFamily="34" charset="0"/>
            </a:endParaRPr>
          </a:p>
        </p:txBody>
      </p:sp>
      <p:sp>
        <p:nvSpPr>
          <p:cNvPr id="8" name="Textfeld 4">
            <a:extLst>
              <a:ext uri="{FF2B5EF4-FFF2-40B4-BE49-F238E27FC236}">
                <a16:creationId xmlns:a16="http://schemas.microsoft.com/office/drawing/2014/main" id="{9CDDDD18-D2C5-A3DE-1BB3-4FC1AF20CF9A}"/>
              </a:ext>
            </a:extLst>
          </p:cNvPr>
          <p:cNvSpPr txBox="1"/>
          <p:nvPr/>
        </p:nvSpPr>
        <p:spPr>
          <a:xfrm>
            <a:off x="107504" y="649715"/>
            <a:ext cx="8854734" cy="4690515"/>
          </a:xfrm>
          <a:prstGeom prst="rect">
            <a:avLst/>
          </a:prstGeom>
          <a:noFill/>
          <a:ln w="12700">
            <a:noFill/>
          </a:ln>
        </p:spPr>
        <p:txBody>
          <a:bodyPr wrap="square" rtlCol="0">
            <a:spAutoFit/>
          </a:bodyPr>
          <a:lstStyle/>
          <a:p>
            <a:pPr>
              <a:lnSpc>
                <a:spcPct val="113000"/>
              </a:lnSpc>
            </a:pPr>
            <a:r>
              <a:rPr lang="en-US" sz="1600" b="1" dirty="0">
                <a:solidFill>
                  <a:srgbClr val="FF0000"/>
                </a:solidFill>
                <a:cs typeface="Arial" panose="020B0604020202020204" pitchFamily="34" charset="0"/>
              </a:rPr>
              <a:t>General Information</a:t>
            </a:r>
          </a:p>
          <a:p>
            <a:pPr marL="182563" indent="-182563" algn="just">
              <a:lnSpc>
                <a:spcPct val="113000"/>
              </a:lnSpc>
              <a:buFont typeface="Wingdings" panose="05000000000000000000" pitchFamily="2" charset="2"/>
              <a:buChar char="§"/>
            </a:pPr>
            <a:r>
              <a:rPr lang="en-US" altLang="en-US" sz="1100" dirty="0">
                <a:cs typeface="Arial" panose="020B0604020202020204" pitchFamily="34" charset="0"/>
              </a:rPr>
              <a:t>The scope of this task is the optimization of laser-based techniques for the quantification of fuel content and material composition of PFCs (tungsten, boron, graphite) and deposits of those materials (oxygen, seeding and fuel species) in laboratory devices in view of in-operando operation in larger devices.</a:t>
            </a:r>
          </a:p>
          <a:p>
            <a:pPr algn="just">
              <a:lnSpc>
                <a:spcPct val="113000"/>
              </a:lnSpc>
            </a:pPr>
            <a:r>
              <a:rPr lang="en-US" sz="1600" b="1" dirty="0">
                <a:solidFill>
                  <a:srgbClr val="FF0000"/>
                </a:solidFill>
                <a:cs typeface="Arial" panose="020B0604020202020204" pitchFamily="34" charset="0"/>
              </a:rPr>
              <a:t>Task and questions to be addressed </a:t>
            </a:r>
          </a:p>
          <a:p>
            <a:pPr marL="182563" indent="-182563" algn="just">
              <a:lnSpc>
                <a:spcPct val="113000"/>
              </a:lnSpc>
              <a:buFont typeface="Wingdings" panose="05000000000000000000" pitchFamily="2" charset="2"/>
              <a:buChar char="§"/>
            </a:pPr>
            <a:r>
              <a:rPr lang="en-US" altLang="en-US" sz="1200" dirty="0">
                <a:cs typeface="Arial" panose="020B0604020202020204" pitchFamily="34" charset="0"/>
              </a:rPr>
              <a:t>Comparison SP vs. DP LIBS, or alternative LIBS signal enhancement methods: absolute fuel content in W samples and composition / (CF)-LIBS results He loaded samples and surface modifications</a:t>
            </a:r>
          </a:p>
          <a:p>
            <a:pPr algn="just">
              <a:lnSpc>
                <a:spcPct val="113000"/>
              </a:lnSpc>
            </a:pPr>
            <a:r>
              <a:rPr lang="en-US" altLang="en-US" sz="1600" b="1" dirty="0">
                <a:solidFill>
                  <a:srgbClr val="0070C0"/>
                </a:solidFill>
                <a:cs typeface="Arial" panose="020B0604020202020204" pitchFamily="34" charset="0"/>
              </a:rPr>
              <a:t>Approach</a:t>
            </a:r>
          </a:p>
          <a:p>
            <a:pPr marL="214313" indent="-214313" algn="just">
              <a:lnSpc>
                <a:spcPct val="113000"/>
              </a:lnSpc>
              <a:buFont typeface="Wingdings" panose="05000000000000000000" pitchFamily="2" charset="2"/>
              <a:buChar char="§"/>
            </a:pPr>
            <a:r>
              <a:rPr lang="en-US" sz="1600" dirty="0"/>
              <a:t>Use of argon as a background gas (instead of air) for the enhancement of the LIBS spectral signal.</a:t>
            </a:r>
          </a:p>
          <a:p>
            <a:pPr marL="214313" indent="-214313" algn="just">
              <a:lnSpc>
                <a:spcPct val="113000"/>
              </a:lnSpc>
              <a:buFont typeface="Wingdings" panose="05000000000000000000" pitchFamily="2" charset="2"/>
              <a:buChar char="§"/>
            </a:pPr>
            <a:r>
              <a:rPr lang="en-US" sz="1600" dirty="0"/>
              <a:t>Consider vacuum condition or low </a:t>
            </a:r>
            <a:r>
              <a:rPr lang="en-US" sz="1600" dirty="0" err="1"/>
              <a:t>Ar</a:t>
            </a:r>
            <a:r>
              <a:rPr lang="en-US" sz="1600" dirty="0"/>
              <a:t> pressures for the detection of implanted or redeposited He</a:t>
            </a:r>
          </a:p>
          <a:p>
            <a:pPr algn="just"/>
            <a:r>
              <a:rPr lang="en-US" altLang="en-US" sz="1600" b="1" dirty="0">
                <a:solidFill>
                  <a:srgbClr val="0070C0"/>
                </a:solidFill>
                <a:cs typeface="Arial" panose="020B0604020202020204" pitchFamily="34" charset="0"/>
              </a:rPr>
              <a:t>Results</a:t>
            </a:r>
          </a:p>
          <a:p>
            <a:pPr marL="171450" indent="-171450" algn="just">
              <a:buFont typeface="Wingdings" panose="05000000000000000000" pitchFamily="2" charset="2"/>
              <a:buChar char="§"/>
            </a:pPr>
            <a:r>
              <a:rPr lang="en-US" altLang="en-US" sz="1600" dirty="0">
                <a:cs typeface="Arial" panose="020B0604020202020204" pitchFamily="34" charset="0"/>
              </a:rPr>
              <a:t>The use of argon as background gas (instead of air) for the enhancement of the LIBS signal proved to be effective when applied to the compact LIBS system used at JET mounted on the MASCOT robotic arm.</a:t>
            </a:r>
            <a:endParaRPr lang="en-US" sz="1600" dirty="0"/>
          </a:p>
          <a:p>
            <a:pPr marL="171450" indent="-171450" algn="just">
              <a:buFont typeface="Wingdings" panose="05000000000000000000" pitchFamily="2" charset="2"/>
              <a:buChar char="§"/>
            </a:pPr>
            <a:r>
              <a:rPr lang="en-US" sz="1600" dirty="0"/>
              <a:t>LIBS spectra acquired on He-enriched Be coatings in vacuum or at low </a:t>
            </a:r>
            <a:r>
              <a:rPr lang="en-US" sz="1600" dirty="0" err="1"/>
              <a:t>Ar</a:t>
            </a:r>
            <a:r>
              <a:rPr lang="en-US" sz="1600" dirty="0"/>
              <a:t>-pressure showed that He could be better detected by LIBS in vacuum or low pressure </a:t>
            </a:r>
            <a:r>
              <a:rPr lang="en-US" sz="1600" dirty="0" err="1"/>
              <a:t>Ar</a:t>
            </a:r>
            <a:r>
              <a:rPr lang="en-US" sz="1600" dirty="0"/>
              <a:t> conditions compared to air, mainly because of the large Stark broadening of the strongest He emission line at 587.56 nm</a:t>
            </a:r>
            <a:endParaRPr lang="en-US" altLang="en-US" sz="1600" b="1" dirty="0">
              <a:solidFill>
                <a:srgbClr val="0070C0"/>
              </a:solidFill>
              <a:cs typeface="Arial" panose="020B0604020202020204" pitchFamily="34" charset="0"/>
            </a:endParaRPr>
          </a:p>
          <a:p>
            <a:pPr marL="171450" indent="-171450" algn="just">
              <a:buFont typeface="Wingdings" panose="05000000000000000000" pitchFamily="2" charset="2"/>
              <a:buChar char="§"/>
            </a:pPr>
            <a:r>
              <a:rPr lang="en-US" altLang="en-US" sz="1600" dirty="0">
                <a:cs typeface="Arial" panose="020B0604020202020204" pitchFamily="34" charset="0"/>
              </a:rPr>
              <a:t>The development of specific </a:t>
            </a:r>
            <a:r>
              <a:rPr lang="en-US" altLang="en-US" sz="1600" dirty="0" err="1">
                <a:cs typeface="Arial" panose="020B0604020202020204" pitchFamily="34" charset="0"/>
              </a:rPr>
              <a:t>sw</a:t>
            </a:r>
            <a:r>
              <a:rPr lang="en-US" altLang="en-US" sz="1600" dirty="0">
                <a:cs typeface="Arial" panose="020B0604020202020204" pitchFamily="34" charset="0"/>
              </a:rPr>
              <a:t> for the application of the CF procedure on the LIBS spectral data </a:t>
            </a:r>
            <a:r>
              <a:rPr lang="en-US" altLang="en-US" sz="1600" u="sng" dirty="0">
                <a:cs typeface="Arial" panose="020B0604020202020204" pitchFamily="34" charset="0"/>
              </a:rPr>
              <a:t>is ongoing and will be applied to data from JET </a:t>
            </a:r>
          </a:p>
        </p:txBody>
      </p:sp>
      <p:grpSp>
        <p:nvGrpSpPr>
          <p:cNvPr id="19" name="Gruppo 18">
            <a:extLst>
              <a:ext uri="{FF2B5EF4-FFF2-40B4-BE49-F238E27FC236}">
                <a16:creationId xmlns:a16="http://schemas.microsoft.com/office/drawing/2014/main" id="{16DCF4BC-FAF0-4575-4AB5-6AAA2702239D}"/>
              </a:ext>
            </a:extLst>
          </p:cNvPr>
          <p:cNvGrpSpPr/>
          <p:nvPr/>
        </p:nvGrpSpPr>
        <p:grpSpPr>
          <a:xfrm>
            <a:off x="8973326" y="4167828"/>
            <a:ext cx="3111740" cy="1800000"/>
            <a:chOff x="9301645" y="4021795"/>
            <a:chExt cx="2661763" cy="2160000"/>
          </a:xfrm>
        </p:grpSpPr>
        <p:pic>
          <p:nvPicPr>
            <p:cNvPr id="3" name="Immagine 2">
              <a:extLst>
                <a:ext uri="{FF2B5EF4-FFF2-40B4-BE49-F238E27FC236}">
                  <a16:creationId xmlns:a16="http://schemas.microsoft.com/office/drawing/2014/main" id="{98449BCC-ADB0-FF1E-DA46-3C3B1A2A1F55}"/>
                </a:ext>
              </a:extLst>
            </p:cNvPr>
            <p:cNvPicPr>
              <a:picLocks noChangeAspect="1"/>
            </p:cNvPicPr>
            <p:nvPr/>
          </p:nvPicPr>
          <p:blipFill>
            <a:blip r:embed="rId2"/>
            <a:stretch>
              <a:fillRect/>
            </a:stretch>
          </p:blipFill>
          <p:spPr>
            <a:xfrm>
              <a:off x="9301645" y="4021795"/>
              <a:ext cx="2661763" cy="2160000"/>
            </a:xfrm>
            <a:prstGeom prst="rect">
              <a:avLst/>
            </a:prstGeom>
            <a:ln>
              <a:solidFill>
                <a:schemeClr val="accent1">
                  <a:shade val="15000"/>
                </a:schemeClr>
              </a:solidFill>
            </a:ln>
          </p:spPr>
        </p:pic>
        <p:sp>
          <p:nvSpPr>
            <p:cNvPr id="18" name="CasellaDiTesto 17">
              <a:extLst>
                <a:ext uri="{FF2B5EF4-FFF2-40B4-BE49-F238E27FC236}">
                  <a16:creationId xmlns:a16="http://schemas.microsoft.com/office/drawing/2014/main" id="{102C51CC-9242-2D74-884A-E372056D8C8B}"/>
                </a:ext>
              </a:extLst>
            </p:cNvPr>
            <p:cNvSpPr txBox="1"/>
            <p:nvPr/>
          </p:nvSpPr>
          <p:spPr bwMode="auto">
            <a:xfrm>
              <a:off x="9897546" y="4406080"/>
              <a:ext cx="1322798" cy="276999"/>
            </a:xfrm>
            <a:prstGeom prst="rect">
              <a:avLst/>
            </a:prstGeom>
            <a:noFill/>
            <a:ln>
              <a:solidFill>
                <a:schemeClr val="accent1">
                  <a:shade val="15000"/>
                </a:schemeClr>
              </a:solidFill>
            </a:ln>
          </p:spPr>
          <p:txBody>
            <a:bodyPr wrap="none" rtlCol="0">
              <a:spAutoFit/>
            </a:bodyPr>
            <a:lstStyle/>
            <a:p>
              <a:r>
                <a:rPr lang="it-IT" sz="1200" b="1" dirty="0"/>
                <a:t>He I @ 587.56 nm</a:t>
              </a:r>
            </a:p>
          </p:txBody>
        </p:sp>
      </p:grpSp>
      <p:grpSp>
        <p:nvGrpSpPr>
          <p:cNvPr id="29" name="Gruppo 28">
            <a:extLst>
              <a:ext uri="{FF2B5EF4-FFF2-40B4-BE49-F238E27FC236}">
                <a16:creationId xmlns:a16="http://schemas.microsoft.com/office/drawing/2014/main" id="{DF3787EA-479B-BD09-815D-F7C2A9E8404F}"/>
              </a:ext>
            </a:extLst>
          </p:cNvPr>
          <p:cNvGrpSpPr/>
          <p:nvPr/>
        </p:nvGrpSpPr>
        <p:grpSpPr>
          <a:xfrm>
            <a:off x="8973326" y="2161060"/>
            <a:ext cx="3111170" cy="1802263"/>
            <a:chOff x="8973326" y="1965817"/>
            <a:chExt cx="3111170" cy="1802263"/>
          </a:xfrm>
        </p:grpSpPr>
        <p:grpSp>
          <p:nvGrpSpPr>
            <p:cNvPr id="17" name="Gruppo 16">
              <a:extLst>
                <a:ext uri="{FF2B5EF4-FFF2-40B4-BE49-F238E27FC236}">
                  <a16:creationId xmlns:a16="http://schemas.microsoft.com/office/drawing/2014/main" id="{F8651388-8FA1-5462-7F19-E5C6ACF384C4}"/>
                </a:ext>
              </a:extLst>
            </p:cNvPr>
            <p:cNvGrpSpPr/>
            <p:nvPr/>
          </p:nvGrpSpPr>
          <p:grpSpPr>
            <a:xfrm>
              <a:off x="8973326" y="1968082"/>
              <a:ext cx="3111170" cy="1799998"/>
              <a:chOff x="5151695" y="5016181"/>
              <a:chExt cx="3111170" cy="2024570"/>
            </a:xfrm>
          </p:grpSpPr>
          <p:grpSp>
            <p:nvGrpSpPr>
              <p:cNvPr id="15" name="Gruppo 14">
                <a:extLst>
                  <a:ext uri="{FF2B5EF4-FFF2-40B4-BE49-F238E27FC236}">
                    <a16:creationId xmlns:a16="http://schemas.microsoft.com/office/drawing/2014/main" id="{143CCCB1-B6B0-AD57-28EA-3ED6E4651F2F}"/>
                  </a:ext>
                </a:extLst>
              </p:cNvPr>
              <p:cNvGrpSpPr/>
              <p:nvPr/>
            </p:nvGrpSpPr>
            <p:grpSpPr>
              <a:xfrm>
                <a:off x="5151695" y="5016181"/>
                <a:ext cx="3111170" cy="2024570"/>
                <a:chOff x="2428642" y="5235449"/>
                <a:chExt cx="3658431" cy="2520000"/>
              </a:xfrm>
            </p:grpSpPr>
            <p:pic>
              <p:nvPicPr>
                <p:cNvPr id="10" name="Immagine 9">
                  <a:extLst>
                    <a:ext uri="{FF2B5EF4-FFF2-40B4-BE49-F238E27FC236}">
                      <a16:creationId xmlns:a16="http://schemas.microsoft.com/office/drawing/2014/main" id="{08C6E1A8-8D7E-BAAC-53A4-55B44A71881F}"/>
                    </a:ext>
                  </a:extLst>
                </p:cNvPr>
                <p:cNvPicPr>
                  <a:picLocks noChangeAspect="1"/>
                </p:cNvPicPr>
                <p:nvPr/>
              </p:nvPicPr>
              <p:blipFill>
                <a:blip r:embed="rId3"/>
                <a:stretch>
                  <a:fillRect/>
                </a:stretch>
              </p:blipFill>
              <p:spPr>
                <a:xfrm>
                  <a:off x="2428642" y="5235449"/>
                  <a:ext cx="3124395" cy="2520000"/>
                </a:xfrm>
                <a:prstGeom prst="rect">
                  <a:avLst/>
                </a:prstGeom>
              </p:spPr>
            </p:pic>
            <p:pic>
              <p:nvPicPr>
                <p:cNvPr id="14" name="Immagine 13">
                  <a:extLst>
                    <a:ext uri="{FF2B5EF4-FFF2-40B4-BE49-F238E27FC236}">
                      <a16:creationId xmlns:a16="http://schemas.microsoft.com/office/drawing/2014/main" id="{55603F59-B787-912F-4CEB-687D9AB1D1F2}"/>
                    </a:ext>
                  </a:extLst>
                </p:cNvPr>
                <p:cNvPicPr>
                  <a:picLocks noChangeAspect="1"/>
                </p:cNvPicPr>
                <p:nvPr/>
              </p:nvPicPr>
              <p:blipFill>
                <a:blip r:embed="rId4"/>
                <a:stretch>
                  <a:fillRect/>
                </a:stretch>
              </p:blipFill>
              <p:spPr>
                <a:xfrm>
                  <a:off x="5552367" y="5235450"/>
                  <a:ext cx="534706" cy="2519999"/>
                </a:xfrm>
                <a:prstGeom prst="rect">
                  <a:avLst/>
                </a:prstGeom>
              </p:spPr>
            </p:pic>
          </p:grpSp>
          <p:sp>
            <p:nvSpPr>
              <p:cNvPr id="16" name="CasellaDiTesto 15">
                <a:extLst>
                  <a:ext uri="{FF2B5EF4-FFF2-40B4-BE49-F238E27FC236}">
                    <a16:creationId xmlns:a16="http://schemas.microsoft.com/office/drawing/2014/main" id="{1EB86139-8B4D-935E-5B70-08674662046E}"/>
                  </a:ext>
                </a:extLst>
              </p:cNvPr>
              <p:cNvSpPr txBox="1"/>
              <p:nvPr/>
            </p:nvSpPr>
            <p:spPr bwMode="auto">
              <a:xfrm>
                <a:off x="5396838" y="5080774"/>
                <a:ext cx="2137124" cy="726968"/>
              </a:xfrm>
              <a:prstGeom prst="rect">
                <a:avLst/>
              </a:prstGeom>
              <a:noFill/>
            </p:spPr>
            <p:txBody>
              <a:bodyPr wrap="none" rtlCol="0">
                <a:spAutoFit/>
              </a:bodyPr>
              <a:lstStyle/>
              <a:p>
                <a:pPr marL="285750" indent="-285750">
                  <a:buFont typeface="Wingdings" panose="05000000000000000000" pitchFamily="2" charset="2"/>
                  <a:buChar char="n"/>
                </a:pPr>
                <a:r>
                  <a:rPr lang="it-IT" dirty="0">
                    <a:solidFill>
                      <a:srgbClr val="FFFF00"/>
                    </a:solidFill>
                  </a:rPr>
                  <a:t>LIBS under Ar </a:t>
                </a:r>
                <a:r>
                  <a:rPr lang="it-IT" dirty="0" err="1">
                    <a:solidFill>
                      <a:srgbClr val="FFFF00"/>
                    </a:solidFill>
                  </a:rPr>
                  <a:t>flux</a:t>
                </a:r>
                <a:endParaRPr lang="it-IT" dirty="0">
                  <a:solidFill>
                    <a:srgbClr val="FFFF00"/>
                  </a:solidFill>
                </a:endParaRPr>
              </a:p>
              <a:p>
                <a:pPr marL="285750" indent="-285750">
                  <a:buFont typeface="Wingdings" panose="05000000000000000000" pitchFamily="2" charset="2"/>
                  <a:buChar char="n"/>
                </a:pPr>
                <a:r>
                  <a:rPr lang="it-IT" dirty="0">
                    <a:solidFill>
                      <a:srgbClr val="7030A0"/>
                    </a:solidFill>
                  </a:rPr>
                  <a:t>LIBS in air </a:t>
                </a:r>
              </a:p>
            </p:txBody>
          </p:sp>
        </p:grpSp>
        <p:grpSp>
          <p:nvGrpSpPr>
            <p:cNvPr id="28" name="Gruppo 27">
              <a:extLst>
                <a:ext uri="{FF2B5EF4-FFF2-40B4-BE49-F238E27FC236}">
                  <a16:creationId xmlns:a16="http://schemas.microsoft.com/office/drawing/2014/main" id="{F7745414-2CAD-D2E3-E2A5-58E2BB0AEAD5}"/>
                </a:ext>
              </a:extLst>
            </p:cNvPr>
            <p:cNvGrpSpPr/>
            <p:nvPr/>
          </p:nvGrpSpPr>
          <p:grpSpPr>
            <a:xfrm>
              <a:off x="10241632" y="1965817"/>
              <a:ext cx="1839870" cy="1800001"/>
              <a:chOff x="10241632" y="1965819"/>
              <a:chExt cx="1839870" cy="1800001"/>
            </a:xfrm>
          </p:grpSpPr>
          <p:sp>
            <p:nvSpPr>
              <p:cNvPr id="22" name="Rettangolo 21">
                <a:extLst>
                  <a:ext uri="{FF2B5EF4-FFF2-40B4-BE49-F238E27FC236}">
                    <a16:creationId xmlns:a16="http://schemas.microsoft.com/office/drawing/2014/main" id="{86B14A8C-A568-85B4-D3C2-64BA53295522}"/>
                  </a:ext>
                </a:extLst>
              </p:cNvPr>
              <p:cNvSpPr/>
              <p:nvPr/>
            </p:nvSpPr>
            <p:spPr>
              <a:xfrm>
                <a:off x="10241632" y="2784102"/>
                <a:ext cx="331788" cy="818886"/>
              </a:xfrm>
              <a:prstGeom prst="rect">
                <a:avLst/>
              </a:prstGeom>
              <a:solidFill>
                <a:srgbClr val="FFFF00">
                  <a:alpha val="20000"/>
                </a:srgbClr>
              </a:solid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a:extLst>
                  <a:ext uri="{FF2B5EF4-FFF2-40B4-BE49-F238E27FC236}">
                    <a16:creationId xmlns:a16="http://schemas.microsoft.com/office/drawing/2014/main" id="{8CE28232-D5D0-3E0A-B276-6B644ADB13D9}"/>
                  </a:ext>
                </a:extLst>
              </p:cNvPr>
              <p:cNvSpPr/>
              <p:nvPr/>
            </p:nvSpPr>
            <p:spPr>
              <a:xfrm>
                <a:off x="11626782" y="1965819"/>
                <a:ext cx="454720" cy="1800001"/>
              </a:xfrm>
              <a:prstGeom prst="rect">
                <a:avLst/>
              </a:prstGeom>
              <a:solidFill>
                <a:srgbClr val="FFFF00">
                  <a:alpha val="20000"/>
                </a:srgbClr>
              </a:solid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reccia a destra 23">
                <a:extLst>
                  <a:ext uri="{FF2B5EF4-FFF2-40B4-BE49-F238E27FC236}">
                    <a16:creationId xmlns:a16="http://schemas.microsoft.com/office/drawing/2014/main" id="{345C9AFC-7AA1-AF73-8DD3-254E3D63F724}"/>
                  </a:ext>
                </a:extLst>
              </p:cNvPr>
              <p:cNvSpPr/>
              <p:nvPr/>
            </p:nvSpPr>
            <p:spPr>
              <a:xfrm>
                <a:off x="10773468" y="2752352"/>
                <a:ext cx="717550" cy="386292"/>
              </a:xfrm>
              <a:prstGeom prst="rightArrow">
                <a:avLst/>
              </a:prstGeom>
              <a:solidFill>
                <a:srgbClr val="FFFF00">
                  <a:alpha val="20000"/>
                </a:srgbClr>
              </a:solid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grpSp>
      </p:grpSp>
      <p:sp>
        <p:nvSpPr>
          <p:cNvPr id="26" name="CasellaDiTesto 25">
            <a:extLst>
              <a:ext uri="{FF2B5EF4-FFF2-40B4-BE49-F238E27FC236}">
                <a16:creationId xmlns:a16="http://schemas.microsoft.com/office/drawing/2014/main" id="{66BC12C0-A165-3D5C-6563-9D02B447FCD1}"/>
              </a:ext>
            </a:extLst>
          </p:cNvPr>
          <p:cNvSpPr txBox="1"/>
          <p:nvPr/>
        </p:nvSpPr>
        <p:spPr bwMode="auto">
          <a:xfrm>
            <a:off x="11677341" y="4061377"/>
            <a:ext cx="338554" cy="461665"/>
          </a:xfrm>
          <a:prstGeom prst="rect">
            <a:avLst/>
          </a:prstGeom>
          <a:noFill/>
        </p:spPr>
        <p:txBody>
          <a:bodyPr wrap="none" rtlCol="0">
            <a:spAutoFit/>
          </a:bodyPr>
          <a:lstStyle/>
          <a:p>
            <a:r>
              <a:rPr lang="it-IT" sz="2400" dirty="0"/>
              <a:t>*</a:t>
            </a:r>
          </a:p>
        </p:txBody>
      </p:sp>
      <p:sp>
        <p:nvSpPr>
          <p:cNvPr id="27" name="CasellaDiTesto 26">
            <a:extLst>
              <a:ext uri="{FF2B5EF4-FFF2-40B4-BE49-F238E27FC236}">
                <a16:creationId xmlns:a16="http://schemas.microsoft.com/office/drawing/2014/main" id="{8E0CBCB9-2BBB-D58A-A8B4-8E8800D1DCB6}"/>
              </a:ext>
            </a:extLst>
          </p:cNvPr>
          <p:cNvSpPr txBox="1"/>
          <p:nvPr/>
        </p:nvSpPr>
        <p:spPr bwMode="auto">
          <a:xfrm>
            <a:off x="8906796" y="5992095"/>
            <a:ext cx="3244799" cy="276999"/>
          </a:xfrm>
          <a:prstGeom prst="rect">
            <a:avLst/>
          </a:prstGeom>
          <a:noFill/>
        </p:spPr>
        <p:txBody>
          <a:bodyPr wrap="none" rtlCol="0">
            <a:spAutoFit/>
          </a:bodyPr>
          <a:lstStyle/>
          <a:p>
            <a:r>
              <a:rPr lang="it-IT" sz="1200" dirty="0"/>
              <a:t>*</a:t>
            </a:r>
            <a:r>
              <a:rPr lang="en-US" sz="1200" dirty="0"/>
              <a:t>Nuclear Materials and Energy 39 (2024) 101677</a:t>
            </a:r>
            <a:endParaRPr lang="it-IT" sz="1200" dirty="0"/>
          </a:p>
        </p:txBody>
      </p:sp>
    </p:spTree>
    <p:extLst>
      <p:ext uri="{BB962C8B-B14F-4D97-AF65-F5344CB8AC3E}">
        <p14:creationId xmlns:p14="http://schemas.microsoft.com/office/powerpoint/2010/main" val="3305434527"/>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26346</TotalTime>
  <Words>312</Words>
  <Application>Microsoft Office PowerPoint</Application>
  <DocSecurity>0</DocSecurity>
  <PresentationFormat>Widescreen</PresentationFormat>
  <Paragraphs>23</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Wingdings</vt:lpstr>
      <vt:lpstr>EUROfusion.1line_5_3_2019</vt:lpstr>
      <vt:lpstr>Your title here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Salvatore Almaviva</cp:lastModifiedBy>
  <cp:revision>52</cp:revision>
  <dcterms:created xsi:type="dcterms:W3CDTF">2023-11-15T09:40:03Z</dcterms:created>
  <dcterms:modified xsi:type="dcterms:W3CDTF">2024-10-24T13:29:47Z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