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3" r:id="rId2"/>
    <p:sldId id="304" r:id="rId3"/>
    <p:sldId id="306" r:id="rId4"/>
    <p:sldId id="305" r:id="rId5"/>
    <p:sldId id="307" r:id="rId6"/>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5972" userDrawn="1">
          <p15:clr>
            <a:srgbClr val="A4A3A4"/>
          </p15:clr>
        </p15:guide>
        <p15:guide id="2" orient="horz" pos="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90"/>
  </p:normalViewPr>
  <p:slideViewPr>
    <p:cSldViewPr snapToGrid="0">
      <p:cViewPr varScale="1">
        <p:scale>
          <a:sx n="84" d="100"/>
          <a:sy n="84" d="100"/>
        </p:scale>
        <p:origin x="91" y="317"/>
      </p:cViewPr>
      <p:guideLst>
        <p:guide pos="5972"/>
        <p:guide orient="horz" pos="82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382965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a:p>
        </p:txBody>
      </p:sp>
    </p:spTree>
    <p:extLst>
      <p:ext uri="{BB962C8B-B14F-4D97-AF65-F5344CB8AC3E}">
        <p14:creationId xmlns:p14="http://schemas.microsoft.com/office/powerpoint/2010/main" val="294204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Your name| WPPWIE SP B monitoring meeting | 17 October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US" dirty="0">
                <a:solidFill>
                  <a:prstClr val="white"/>
                </a:solidFill>
              </a:rPr>
              <a:t>Your name| WPPWIE SP B monitoring meeting | 17 October 2024</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4636922" cy="329614"/>
          </a:xfrm>
          <a:prstGeom prst="rect">
            <a:avLst/>
          </a:prstGeom>
        </p:spPr>
        <p:txBody>
          <a:bodyPr anchor="t"/>
          <a:lstStyle>
            <a:lvl1pPr>
              <a:defRPr sz="1200">
                <a:solidFill>
                  <a:schemeClr val="bg1"/>
                </a:solidFill>
              </a:defRPr>
            </a:lvl1pPr>
          </a:lstStyle>
          <a:p>
            <a:pPr>
              <a:defRPr/>
            </a:pPr>
            <a:r>
              <a:rPr lang="en-US" dirty="0">
                <a:solidFill>
                  <a:prstClr val="white"/>
                </a:solidFill>
              </a:rPr>
              <a:t>Your name| WPPWIE SP B monitoring meeting | 17 October 2024</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136752" y="3429000"/>
            <a:ext cx="4030864" cy="3103802"/>
            <a:chOff x="7596697" y="3219557"/>
            <a:chExt cx="4312836" cy="3301056"/>
          </a:xfrm>
          <a:solidFill>
            <a:schemeClr val="bg1"/>
          </a:solidFill>
        </p:grpSpPr>
        <p:graphicFrame>
          <p:nvGraphicFramePr>
            <p:cNvPr id="11" name="对象 15">
              <a:extLst>
                <a:ext uri="{FF2B5EF4-FFF2-40B4-BE49-F238E27FC236}">
                  <a16:creationId xmlns:a16="http://schemas.microsoft.com/office/drawing/2014/main" id="{BA38C91C-830E-1424-DADE-35D1769099F5}"/>
                </a:ext>
              </a:extLst>
            </p:cNvPr>
            <p:cNvGraphicFramePr>
              <a:graphicFrameLocks noChangeAspect="1"/>
            </p:cNvGraphicFramePr>
            <p:nvPr>
              <p:extLst>
                <p:ext uri="{D42A27DB-BD31-4B8C-83A1-F6EECF244321}">
                  <p14:modId xmlns:p14="http://schemas.microsoft.com/office/powerpoint/2010/main" val="2629383154"/>
                </p:ext>
              </p:extLst>
            </p:nvPr>
          </p:nvGraphicFramePr>
          <p:xfrm>
            <a:off x="7596697" y="3219557"/>
            <a:ext cx="4312836" cy="3301056"/>
          </p:xfrm>
          <a:graphic>
            <a:graphicData uri="http://schemas.openxmlformats.org/presentationml/2006/ole">
              <mc:AlternateContent xmlns:mc="http://schemas.openxmlformats.org/markup-compatibility/2006">
                <mc:Choice xmlns:v="urn:schemas-microsoft-com:vml" Requires="v">
                  <p:oleObj spid="_x0000_s1092" name="Graph" r:id="rId4" imgW="3920760" imgH="3000960" progId="Origin95.Graph">
                    <p:embed/>
                  </p:oleObj>
                </mc:Choice>
                <mc:Fallback>
                  <p:oleObj name="Graph" r:id="rId4" imgW="3920760" imgH="3000960" progId="Origin95.Graph">
                    <p:embed/>
                    <p:pic>
                      <p:nvPicPr>
                        <p:cNvPr id="32" name="对象 15">
                          <a:extLst>
                            <a:ext uri="{FF2B5EF4-FFF2-40B4-BE49-F238E27FC236}">
                              <a16:creationId xmlns:a16="http://schemas.microsoft.com/office/drawing/2014/main" id="{BA38C91C-830E-1424-DADE-35D1769099F5}"/>
                            </a:ext>
                          </a:extLst>
                        </p:cNvPr>
                        <p:cNvPicPr/>
                        <p:nvPr/>
                      </p:nvPicPr>
                      <p:blipFill>
                        <a:blip r:embed="rId5"/>
                        <a:stretch>
                          <a:fillRect/>
                        </a:stretch>
                      </p:blipFill>
                      <p:spPr>
                        <a:xfrm>
                          <a:off x="7596697" y="3219557"/>
                          <a:ext cx="4312836" cy="3301056"/>
                        </a:xfrm>
                        <a:prstGeom prst="rect">
                          <a:avLst/>
                        </a:prstGeom>
                        <a:solidFill>
                          <a:schemeClr val="bg1"/>
                        </a:solidFill>
                      </p:spPr>
                    </p:pic>
                  </p:oleObj>
                </mc:Fallback>
              </mc:AlternateContent>
            </a:graphicData>
          </a:graphic>
        </p:graphicFrame>
        <p:pic>
          <p:nvPicPr>
            <p:cNvPr id="12" name="Picture 11"/>
            <p:cNvPicPr>
              <a:picLocks noChangeAspect="1"/>
            </p:cNvPicPr>
            <p:nvPr/>
          </p:nvPicPr>
          <p:blipFill rotWithShape="1">
            <a:blip r:embed="rId6"/>
            <a:srcRect r="5680"/>
            <a:stretch/>
          </p:blipFill>
          <p:spPr>
            <a:xfrm>
              <a:off x="10044643" y="4344300"/>
              <a:ext cx="1173512" cy="1160738"/>
            </a:xfrm>
            <a:prstGeom prst="rect">
              <a:avLst/>
            </a:prstGeom>
            <a:grpFill/>
          </p:spPr>
        </p:pic>
      </p:grpSp>
      <p:graphicFrame>
        <p:nvGraphicFramePr>
          <p:cNvPr id="9" name="对象 16">
            <a:extLst>
              <a:ext uri="{FF2B5EF4-FFF2-40B4-BE49-F238E27FC236}">
                <a16:creationId xmlns:a16="http://schemas.microsoft.com/office/drawing/2014/main" id="{25A217C5-5879-577E-5E94-C5AC099DCE25}"/>
              </a:ext>
            </a:extLst>
          </p:cNvPr>
          <p:cNvGraphicFramePr>
            <a:graphicFrameLocks noChangeAspect="1"/>
          </p:cNvGraphicFramePr>
          <p:nvPr>
            <p:extLst>
              <p:ext uri="{D42A27DB-BD31-4B8C-83A1-F6EECF244321}">
                <p14:modId xmlns:p14="http://schemas.microsoft.com/office/powerpoint/2010/main" val="3237089294"/>
              </p:ext>
            </p:extLst>
          </p:nvPr>
        </p:nvGraphicFramePr>
        <p:xfrm>
          <a:off x="8140876" y="630011"/>
          <a:ext cx="4051124" cy="3100741"/>
        </p:xfrm>
        <a:graphic>
          <a:graphicData uri="http://schemas.openxmlformats.org/presentationml/2006/ole">
            <mc:AlternateContent xmlns:mc="http://schemas.openxmlformats.org/markup-compatibility/2006">
              <mc:Choice xmlns:v="urn:schemas-microsoft-com:vml" Requires="v">
                <p:oleObj spid="_x0000_s1093" name="Graph" r:id="rId7" imgW="3920760" imgH="3000960" progId="Origin95.Graph">
                  <p:embed/>
                </p:oleObj>
              </mc:Choice>
              <mc:Fallback>
                <p:oleObj name="Graph" r:id="rId7" imgW="3920760" imgH="3000960" progId="Origin95.Graph">
                  <p:embed/>
                  <p:pic>
                    <p:nvPicPr>
                      <p:cNvPr id="33" name="对象 16">
                        <a:extLst>
                          <a:ext uri="{FF2B5EF4-FFF2-40B4-BE49-F238E27FC236}">
                            <a16:creationId xmlns:a16="http://schemas.microsoft.com/office/drawing/2014/main" id="{25A217C5-5879-577E-5E94-C5AC099DCE25}"/>
                          </a:ext>
                        </a:extLst>
                      </p:cNvPr>
                      <p:cNvPicPr/>
                      <p:nvPr/>
                    </p:nvPicPr>
                    <p:blipFill>
                      <a:blip r:embed="rId8"/>
                      <a:stretch>
                        <a:fillRect/>
                      </a:stretch>
                    </p:blipFill>
                    <p:spPr>
                      <a:xfrm>
                        <a:off x="8140876" y="630011"/>
                        <a:ext cx="4051124" cy="3100741"/>
                      </a:xfrm>
                      <a:prstGeom prst="rect">
                        <a:avLst/>
                      </a:prstGeom>
                      <a:solidFill>
                        <a:schemeClr val="bg1"/>
                      </a:solidFill>
                    </p:spPr>
                  </p:pic>
                </p:oleObj>
              </mc:Fallback>
            </mc:AlternateContent>
          </a:graphicData>
        </a:graphic>
      </p:graphicFrame>
      <p:sp>
        <p:nvSpPr>
          <p:cNvPr id="4" name="Footer Placeholder 3">
            <a:extLst>
              <a:ext uri="{FF2B5EF4-FFF2-40B4-BE49-F238E27FC236}">
                <a16:creationId xmlns:a16="http://schemas.microsoft.com/office/drawing/2014/main" id="{17074AAD-5F57-C873-9F25-F8A39051F40B}"/>
              </a:ext>
            </a:extLst>
          </p:cNvPr>
          <p:cNvSpPr>
            <a:spLocks noGrp="1"/>
          </p:cNvSpPr>
          <p:nvPr>
            <p:ph type="ftr" sz="quarter" idx="11"/>
          </p:nvPr>
        </p:nvSpPr>
        <p:spPr>
          <a:xfrm>
            <a:off x="825624" y="6555770"/>
            <a:ext cx="4760668" cy="329614"/>
          </a:xfrm>
        </p:spPr>
        <p:txBody>
          <a:bodyPr/>
          <a:lstStyle/>
          <a:p>
            <a:pPr>
              <a:defRPr/>
            </a:pPr>
            <a:r>
              <a:rPr lang="en-US" dirty="0" smtClean="0">
                <a:solidFill>
                  <a:prstClr val="white"/>
                </a:solidFill>
              </a:rPr>
              <a:t>G. Sergienko | </a:t>
            </a:r>
            <a:r>
              <a:rPr lang="en-US" dirty="0">
                <a:solidFill>
                  <a:prstClr val="white"/>
                </a:solidFill>
              </a:rPr>
              <a:t>WPPWIE SP </a:t>
            </a:r>
            <a:r>
              <a:rPr lang="en-US" dirty="0" smtClean="0">
                <a:solidFill>
                  <a:prstClr val="white"/>
                </a:solidFill>
              </a:rPr>
              <a:t>X </a:t>
            </a:r>
            <a:r>
              <a:rPr lang="en-US" dirty="0">
                <a:solidFill>
                  <a:prstClr val="white"/>
                </a:solidFill>
              </a:rPr>
              <a:t>monitoring meeting | </a:t>
            </a:r>
            <a:r>
              <a:rPr lang="en-US" dirty="0" smtClean="0">
                <a:solidFill>
                  <a:prstClr val="white"/>
                </a:solidFill>
              </a:rPr>
              <a:t>13 November </a:t>
            </a:r>
            <a:r>
              <a:rPr lang="en-US" dirty="0">
                <a:solidFill>
                  <a:prstClr val="white"/>
                </a:solidFill>
              </a:rPr>
              <a:t>2024</a:t>
            </a:r>
            <a:endParaRPr lang="en-US" dirty="0"/>
          </a:p>
        </p:txBody>
      </p:sp>
      <p:sp>
        <p:nvSpPr>
          <p:cNvPr id="5" name="Slide Number Placeholder 4">
            <a:extLst>
              <a:ext uri="{FF2B5EF4-FFF2-40B4-BE49-F238E27FC236}">
                <a16:creationId xmlns:a16="http://schemas.microsoft.com/office/drawing/2014/main" id="{324D0C9F-DCC6-D703-05E1-48B50B4B1CF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a:t>
            </a:fld>
            <a:endParaRPr lang="en-GB">
              <a:solidFill>
                <a:prstClr val="white"/>
              </a:solidFill>
            </a:endParaRPr>
          </a:p>
        </p:txBody>
      </p:sp>
      <p:sp>
        <p:nvSpPr>
          <p:cNvPr id="6" name="Titre 1">
            <a:extLst>
              <a:ext uri="{FF2B5EF4-FFF2-40B4-BE49-F238E27FC236}">
                <a16:creationId xmlns:a16="http://schemas.microsoft.com/office/drawing/2014/main" id="{D18C0C8C-F3F6-F3FB-D5B1-6A67945162B2}"/>
              </a:ext>
            </a:extLst>
          </p:cNvPr>
          <p:cNvSpPr>
            <a:spLocks noGrp="1"/>
          </p:cNvSpPr>
          <p:nvPr>
            <p:ph type="title"/>
          </p:nvPr>
        </p:nvSpPr>
        <p:spPr>
          <a:xfrm>
            <a:off x="983432" y="192515"/>
            <a:ext cx="9451776" cy="457200"/>
          </a:xfrm>
        </p:spPr>
        <p:txBody>
          <a:bodyPr/>
          <a:lstStyle/>
          <a:p>
            <a:r>
              <a:rPr lang="en-GB" dirty="0" smtClean="0"/>
              <a:t>LIBS measurement </a:t>
            </a:r>
            <a:r>
              <a:rPr lang="en-GB" dirty="0"/>
              <a:t>of boron film on </a:t>
            </a:r>
            <a:r>
              <a:rPr lang="en-GB" dirty="0" smtClean="0"/>
              <a:t>tungsten sample </a:t>
            </a:r>
            <a:endParaRPr lang="en-GB" dirty="0"/>
          </a:p>
        </p:txBody>
      </p:sp>
      <p:sp>
        <p:nvSpPr>
          <p:cNvPr id="7"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a:t>
            </a:r>
            <a:r>
              <a:rPr lang="en-US" sz="1400" b="1" dirty="0" smtClean="0">
                <a:latin typeface="Arial" panose="020B0604020202020204" pitchFamily="34" charset="0"/>
                <a:cs typeface="Arial" panose="020B0604020202020204" pitchFamily="34" charset="0"/>
              </a:rPr>
              <a:t>X.X2.T-T004-D004</a:t>
            </a:r>
          </a:p>
          <a:p>
            <a:pPr>
              <a:lnSpc>
                <a:spcPct val="113000"/>
              </a:lnSpc>
            </a:pPr>
            <a:r>
              <a:rPr lang="en-US" sz="1400" dirty="0" smtClean="0">
                <a:latin typeface="Arial" panose="020B0604020202020204" pitchFamily="34" charset="0"/>
                <a:cs typeface="Arial" panose="020B0604020202020204" pitchFamily="34" charset="0"/>
              </a:rPr>
              <a:t>Status</a:t>
            </a:r>
            <a:r>
              <a:rPr lang="en-US" sz="1400" dirty="0">
                <a:latin typeface="Arial" panose="020B0604020202020204" pitchFamily="34" charset="0"/>
                <a:cs typeface="Arial" panose="020B0604020202020204" pitchFamily="34" charset="0"/>
              </a:rPr>
              <a:t>: </a:t>
            </a:r>
            <a:r>
              <a:rPr lang="en-US" sz="1400" b="1" i="1" dirty="0" smtClean="0">
                <a:solidFill>
                  <a:srgbClr val="00B050"/>
                </a:solidFill>
                <a:latin typeface="Arial" panose="020B0604020202020204" pitchFamily="34" charset="0"/>
                <a:cs typeface="Arial" panose="020B0604020202020204" pitchFamily="34" charset="0"/>
              </a:rPr>
              <a:t>completed</a:t>
            </a:r>
            <a:endParaRPr lang="en-US" sz="1400" b="1" i="1" dirty="0" smtClean="0">
              <a:solidFill>
                <a:srgbClr val="0070C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NA</a:t>
            </a:r>
            <a:endParaRPr lang="en-US" sz="1400" b="1" i="1" dirty="0">
              <a:solidFill>
                <a:srgbClr val="FF0000"/>
              </a:solidFill>
              <a:latin typeface="Arial" panose="020B0604020202020204" pitchFamily="34" charset="0"/>
              <a:cs typeface="Arial" panose="020B0604020202020204" pitchFamily="34" charset="0"/>
            </a:endParaRPr>
          </a:p>
          <a:p>
            <a:pPr>
              <a:lnSpc>
                <a:spcPct val="113000"/>
              </a:lnSpc>
            </a:pPr>
            <a:r>
              <a:rPr lang="en-US" sz="1400" dirty="0">
                <a:latin typeface="Arial" panose="020B0604020202020204" pitchFamily="34" charset="0"/>
                <a:cs typeface="Arial" panose="020B0604020202020204" pitchFamily="34" charset="0"/>
              </a:rPr>
              <a:t>Linked WP or TSVV: </a:t>
            </a:r>
            <a:r>
              <a:rPr lang="en-US" sz="1400" b="1" dirty="0">
                <a:latin typeface="Arial" panose="020B0604020202020204" pitchFamily="34" charset="0"/>
                <a:cs typeface="Arial" panose="020B0604020202020204" pitchFamily="34" charset="0"/>
              </a:rPr>
              <a:t>if applicable</a:t>
            </a:r>
          </a:p>
        </p:txBody>
      </p:sp>
      <p:sp>
        <p:nvSpPr>
          <p:cNvPr id="8" name="Textfeld 4">
            <a:extLst>
              <a:ext uri="{FF2B5EF4-FFF2-40B4-BE49-F238E27FC236}">
                <a16:creationId xmlns:a16="http://schemas.microsoft.com/office/drawing/2014/main" id="{9CDDDD18-D2C5-A3DE-1BB3-4FC1AF20CF9A}"/>
              </a:ext>
            </a:extLst>
          </p:cNvPr>
          <p:cNvSpPr txBox="1"/>
          <p:nvPr/>
        </p:nvSpPr>
        <p:spPr>
          <a:xfrm>
            <a:off x="107504" y="712451"/>
            <a:ext cx="8323264" cy="4447821"/>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GB" altLang="en-US" sz="1600" dirty="0" smtClean="0">
                <a:cs typeface="Arial" panose="020B0604020202020204" pitchFamily="34" charset="0"/>
              </a:rPr>
              <a:t>Boronization </a:t>
            </a:r>
            <a:r>
              <a:rPr lang="en-GB" altLang="en-US" sz="1600" dirty="0">
                <a:cs typeface="Arial" panose="020B0604020202020204" pitchFamily="34" charset="0"/>
              </a:rPr>
              <a:t>has been considered as a wall conditioning method for full-W wall in </a:t>
            </a:r>
            <a:r>
              <a:rPr lang="en-GB" altLang="en-US" sz="1600" dirty="0" smtClean="0">
                <a:cs typeface="Arial" panose="020B0604020202020204" pitchFamily="34" charset="0"/>
              </a:rPr>
              <a:t>ITER</a:t>
            </a:r>
          </a:p>
          <a:p>
            <a:pPr marL="182563" indent="-182563">
              <a:lnSpc>
                <a:spcPct val="113000"/>
              </a:lnSpc>
              <a:buFont typeface="Wingdings" panose="05000000000000000000" pitchFamily="2" charset="2"/>
              <a:buChar char="§"/>
            </a:pPr>
            <a:r>
              <a:rPr lang="en-GB" altLang="en-US" sz="1600" dirty="0">
                <a:cs typeface="Arial" panose="020B0604020202020204" pitchFamily="34" charset="0"/>
              </a:rPr>
              <a:t>There is no suitable technique to obtain the homogeneity and lifetime information of boron films in a real time. </a:t>
            </a:r>
            <a:endParaRPr lang="en-GB" altLang="en-US" sz="1600" dirty="0" smtClean="0">
              <a:cs typeface="Arial" panose="020B0604020202020204" pitchFamily="34" charset="0"/>
            </a:endParaRPr>
          </a:p>
          <a:p>
            <a:pPr marL="182563" indent="-182563">
              <a:lnSpc>
                <a:spcPct val="113000"/>
              </a:lnSpc>
              <a:buFont typeface="Wingdings" panose="05000000000000000000" pitchFamily="2" charset="2"/>
              <a:buChar char="§"/>
            </a:pPr>
            <a:r>
              <a:rPr lang="en-GB" altLang="en-US" sz="1600" dirty="0" smtClean="0">
                <a:cs typeface="Arial" panose="020B0604020202020204" pitchFamily="34" charset="0"/>
              </a:rPr>
              <a:t> </a:t>
            </a:r>
            <a:r>
              <a:rPr lang="en-GB" altLang="en-US" sz="1600" dirty="0">
                <a:cs typeface="Arial" panose="020B0604020202020204" pitchFamily="34" charset="0"/>
              </a:rPr>
              <a:t>The measurement of boron film on W </a:t>
            </a:r>
            <a:r>
              <a:rPr lang="en-GB" altLang="en-US" sz="1600" dirty="0" smtClean="0">
                <a:cs typeface="Arial" panose="020B0604020202020204" pitchFamily="34" charset="0"/>
              </a:rPr>
              <a:t>can be performed by </a:t>
            </a:r>
            <a:r>
              <a:rPr lang="en-GB" altLang="en-US" sz="1600" dirty="0" err="1" smtClean="0">
                <a:cs typeface="Arial" panose="020B0604020202020204" pitchFamily="34" charset="0"/>
              </a:rPr>
              <a:t>ps</a:t>
            </a:r>
            <a:r>
              <a:rPr lang="en-GB" altLang="en-US" sz="1600" dirty="0" smtClean="0">
                <a:cs typeface="Arial" panose="020B0604020202020204" pitchFamily="34" charset="0"/>
              </a:rPr>
              <a:t>-LIBS in vacuum </a:t>
            </a:r>
          </a:p>
          <a:p>
            <a:pPr>
              <a:lnSpc>
                <a:spcPct val="113000"/>
              </a:lnSpc>
            </a:pPr>
            <a:r>
              <a:rPr lang="en-US" sz="1600" b="1" dirty="0" smtClean="0">
                <a:solidFill>
                  <a:srgbClr val="FF0000"/>
                </a:solidFill>
                <a:cs typeface="Arial" panose="020B0604020202020204" pitchFamily="34" charset="0"/>
              </a:rPr>
              <a:t>Task </a:t>
            </a:r>
            <a:r>
              <a:rPr lang="en-US" sz="1600" b="1" dirty="0">
                <a:solidFill>
                  <a:srgbClr val="FF0000"/>
                </a:solidFill>
                <a:cs typeface="Arial" panose="020B0604020202020204" pitchFamily="34" charset="0"/>
              </a:rPr>
              <a:t>and questions to be addressed </a:t>
            </a:r>
          </a:p>
          <a:p>
            <a:pPr marL="285750" indent="-285750">
              <a:lnSpc>
                <a:spcPct val="113000"/>
              </a:lnSpc>
              <a:buFont typeface="Wingdings" panose="05000000000000000000" pitchFamily="2" charset="2"/>
              <a:buChar char="§"/>
            </a:pPr>
            <a:r>
              <a:rPr lang="en-GB" altLang="en-US" sz="1600" dirty="0">
                <a:cs typeface="Arial" panose="020B0604020202020204" pitchFamily="34" charset="0"/>
              </a:rPr>
              <a:t>F</a:t>
            </a:r>
            <a:r>
              <a:rPr lang="en-GB" altLang="en-US" sz="1600" dirty="0" smtClean="0">
                <a:cs typeface="Arial" panose="020B0604020202020204" pitchFamily="34" charset="0"/>
              </a:rPr>
              <a:t>easibility study </a:t>
            </a:r>
            <a:r>
              <a:rPr lang="en-GB" altLang="en-US" sz="1600" dirty="0">
                <a:cs typeface="Arial" panose="020B0604020202020204" pitchFamily="34" charset="0"/>
              </a:rPr>
              <a:t>of boron film analysis by </a:t>
            </a:r>
            <a:r>
              <a:rPr lang="en-GB" altLang="en-US" sz="1600" dirty="0" smtClean="0">
                <a:cs typeface="Arial" panose="020B0604020202020204" pitchFamily="34" charset="0"/>
              </a:rPr>
              <a:t>LIBS </a:t>
            </a:r>
            <a:r>
              <a:rPr lang="en-GB" altLang="en-US" sz="1600" dirty="0">
                <a:cs typeface="Arial" panose="020B0604020202020204" pitchFamily="34" charset="0"/>
              </a:rPr>
              <a:t>in </a:t>
            </a:r>
            <a:r>
              <a:rPr lang="en-GB" altLang="en-US" sz="1600" dirty="0" smtClean="0">
                <a:cs typeface="Arial" panose="020B0604020202020204" pitchFamily="34" charset="0"/>
              </a:rPr>
              <a:t>vacuum :</a:t>
            </a:r>
          </a:p>
          <a:p>
            <a:pPr marL="639763" indent="-285750">
              <a:lnSpc>
                <a:spcPct val="113000"/>
              </a:lnSpc>
              <a:buFont typeface="Arial" panose="020B0604020202020204" pitchFamily="34" charset="0"/>
              <a:buChar char="•"/>
            </a:pPr>
            <a:r>
              <a:rPr lang="en-GB" altLang="en-US" sz="1600" dirty="0" smtClean="0">
                <a:cs typeface="Arial" panose="020B0604020202020204" pitchFamily="34" charset="0"/>
              </a:rPr>
              <a:t>Selection suitable spectral range for boron and tungsten detection</a:t>
            </a:r>
          </a:p>
          <a:p>
            <a:pPr marL="639763" indent="-285750">
              <a:lnSpc>
                <a:spcPct val="113000"/>
              </a:lnSpc>
              <a:buFont typeface="Arial" panose="020B0604020202020204" pitchFamily="34" charset="0"/>
              <a:buChar char="•"/>
            </a:pPr>
            <a:r>
              <a:rPr lang="en-GB" altLang="en-US" sz="1600" dirty="0" smtClean="0">
                <a:cs typeface="Arial" panose="020B0604020202020204" pitchFamily="34" charset="0"/>
              </a:rPr>
              <a:t>Optimisation </a:t>
            </a:r>
            <a:r>
              <a:rPr lang="en-GB" altLang="en-US" sz="1600" dirty="0">
                <a:cs typeface="Arial" panose="020B0604020202020204" pitchFamily="34" charset="0"/>
              </a:rPr>
              <a:t>of gate parameters for spectral acquisition  </a:t>
            </a:r>
            <a:endParaRPr lang="en-GB" altLang="en-US" sz="1600" dirty="0" smtClean="0">
              <a:cs typeface="Arial" panose="020B0604020202020204" pitchFamily="34" charset="0"/>
            </a:endParaRPr>
          </a:p>
          <a:p>
            <a:pPr>
              <a:lnSpc>
                <a:spcPct val="113000"/>
              </a:lnSpc>
            </a:pPr>
            <a:r>
              <a:rPr lang="en-GB" altLang="en-US" sz="1600" dirty="0" smtClean="0">
                <a:cs typeface="Arial" panose="020B0604020202020204" pitchFamily="34" charset="0"/>
              </a:rPr>
              <a:t> </a:t>
            </a:r>
            <a:r>
              <a:rPr lang="en-US" altLang="en-US" sz="1600" b="1" dirty="0" smtClean="0">
                <a:solidFill>
                  <a:srgbClr val="0070C0"/>
                </a:solidFill>
                <a:cs typeface="Arial" panose="020B0604020202020204" pitchFamily="34" charset="0"/>
              </a:rPr>
              <a:t>Approach</a:t>
            </a:r>
            <a:endParaRPr lang="en-US" altLang="en-US" sz="1600" b="1" dirty="0">
              <a:solidFill>
                <a:srgbClr val="0070C0"/>
              </a:solidFill>
              <a:cs typeface="Arial" panose="020B0604020202020204" pitchFamily="34" charset="0"/>
            </a:endParaRPr>
          </a:p>
          <a:p>
            <a:pPr marL="214313" indent="-214313">
              <a:lnSpc>
                <a:spcPct val="113000"/>
              </a:lnSpc>
              <a:buFont typeface="Wingdings" panose="05000000000000000000" pitchFamily="2" charset="2"/>
              <a:buChar char="§"/>
            </a:pPr>
            <a:r>
              <a:rPr lang="de-DE" altLang="en-US" sz="1600" dirty="0" smtClean="0">
                <a:cs typeface="Arial" panose="020B0604020202020204" pitchFamily="34" charset="0"/>
              </a:rPr>
              <a:t>Tungsten samples were coated with </a:t>
            </a:r>
            <a:r>
              <a:rPr lang="de-DE" altLang="en-US" sz="1600" dirty="0">
                <a:cs typeface="Arial" panose="020B0604020202020204" pitchFamily="34" charset="0"/>
              </a:rPr>
              <a:t>boron layer of about 260 nm by </a:t>
            </a:r>
            <a:r>
              <a:rPr lang="de-DE" altLang="en-US" sz="1600" dirty="0" smtClean="0">
                <a:cs typeface="Arial" panose="020B0604020202020204" pitchFamily="34" charset="0"/>
              </a:rPr>
              <a:t>magnetron sputtering</a:t>
            </a:r>
          </a:p>
          <a:p>
            <a:pPr marL="214313" indent="-214313">
              <a:lnSpc>
                <a:spcPct val="113000"/>
              </a:lnSpc>
              <a:buFont typeface="Wingdings" panose="05000000000000000000" pitchFamily="2" charset="2"/>
              <a:buChar char="§"/>
            </a:pPr>
            <a:r>
              <a:rPr lang="de-DE" altLang="en-US" sz="1600" dirty="0" smtClean="0">
                <a:cs typeface="Arial" panose="020B0604020202020204" pitchFamily="34" charset="0"/>
              </a:rPr>
              <a:t>Single pulse LIBS (</a:t>
            </a:r>
            <a:r>
              <a:rPr lang="de-DE" altLang="en-US" sz="1600" dirty="0" smtClean="0">
                <a:cs typeface="Arial" panose="020B0604020202020204" pitchFamily="34" charset="0"/>
                <a:sym typeface="Symbol" panose="05050102010706020507" pitchFamily="18" charset="2"/>
              </a:rPr>
              <a:t>=</a:t>
            </a:r>
            <a:r>
              <a:rPr lang="de-DE" altLang="en-US" sz="1600" dirty="0" smtClean="0">
                <a:cs typeface="Arial" panose="020B0604020202020204" pitchFamily="34" charset="0"/>
              </a:rPr>
              <a:t>355nm, 35 ps) in vacuum pressure 3 10</a:t>
            </a:r>
            <a:r>
              <a:rPr lang="de-DE" altLang="en-US" sz="1600" baseline="30000" dirty="0" smtClean="0">
                <a:cs typeface="Arial" panose="020B0604020202020204" pitchFamily="34" charset="0"/>
              </a:rPr>
              <a:t>-5</a:t>
            </a:r>
            <a:r>
              <a:rPr lang="de-DE" altLang="en-US" sz="1600" dirty="0" smtClean="0">
                <a:cs typeface="Arial" panose="020B0604020202020204" pitchFamily="34" charset="0"/>
              </a:rPr>
              <a:t> Pa</a:t>
            </a:r>
          </a:p>
          <a:p>
            <a:pPr>
              <a:lnSpc>
                <a:spcPct val="113000"/>
              </a:lnSpc>
            </a:pPr>
            <a:r>
              <a:rPr lang="en-US" altLang="en-US" sz="1600" b="1" dirty="0" smtClean="0">
                <a:solidFill>
                  <a:srgbClr val="0070C0"/>
                </a:solidFill>
                <a:cs typeface="Arial" panose="020B0604020202020204" pitchFamily="34" charset="0"/>
              </a:rPr>
              <a:t>Results</a:t>
            </a:r>
            <a:endParaRPr lang="en-US" altLang="en-US" sz="1600" b="1" dirty="0">
              <a:solidFill>
                <a:srgbClr val="0070C0"/>
              </a:solidFill>
              <a:cs typeface="Arial" panose="020B0604020202020204" pitchFamily="34" charset="0"/>
            </a:endParaRPr>
          </a:p>
          <a:p>
            <a:pPr marL="171450" indent="-171450">
              <a:buFont typeface="Wingdings" panose="05000000000000000000" pitchFamily="2" charset="2"/>
              <a:buChar char="§"/>
            </a:pPr>
            <a:r>
              <a:rPr lang="en-GB" altLang="en-US" sz="1600" dirty="0">
                <a:cs typeface="Arial" panose="020B0604020202020204" pitchFamily="34" charset="0"/>
              </a:rPr>
              <a:t>Optimized </a:t>
            </a:r>
            <a:r>
              <a:rPr lang="en-GB" altLang="en-US" sz="1600" dirty="0" smtClean="0">
                <a:cs typeface="Arial" panose="020B0604020202020204" pitchFamily="34" charset="0"/>
              </a:rPr>
              <a:t>gate parameters for spectral acquisition :  delay </a:t>
            </a:r>
            <a:r>
              <a:rPr lang="en-GB" altLang="en-US" sz="1600" dirty="0">
                <a:cs typeface="Arial" panose="020B0604020202020204" pitchFamily="34" charset="0"/>
              </a:rPr>
              <a:t>30 </a:t>
            </a:r>
            <a:r>
              <a:rPr lang="en-GB" altLang="en-US" sz="1600" dirty="0" smtClean="0">
                <a:cs typeface="Arial" panose="020B0604020202020204" pitchFamily="34" charset="0"/>
              </a:rPr>
              <a:t>ns, width 1000 ns </a:t>
            </a:r>
          </a:p>
          <a:p>
            <a:pPr marL="171450" indent="-171450">
              <a:buFont typeface="Wingdings" panose="05000000000000000000" pitchFamily="2" charset="2"/>
              <a:buChar char="§"/>
            </a:pPr>
            <a:r>
              <a:rPr lang="en-GB" altLang="en-US" sz="1600" dirty="0">
                <a:cs typeface="Arial" panose="020B0604020202020204" pitchFamily="34" charset="0"/>
              </a:rPr>
              <a:t>Average ablation rate  66.98 ± 0.29 nm/pulse</a:t>
            </a:r>
          </a:p>
          <a:p>
            <a:pPr marL="171450" indent="-171450">
              <a:buFont typeface="Wingdings" panose="05000000000000000000" pitchFamily="2" charset="2"/>
              <a:buChar char="§"/>
            </a:pPr>
            <a:r>
              <a:rPr lang="en-GB" altLang="en-US" sz="1600" dirty="0">
                <a:cs typeface="Arial" panose="020B0604020202020204" pitchFamily="34" charset="0"/>
              </a:rPr>
              <a:t>Depth resolution of boron layer: </a:t>
            </a:r>
            <a:r>
              <a:rPr lang="en-GB" altLang="en-US" sz="1600" dirty="0" err="1">
                <a:cs typeface="Arial" panose="020B0604020202020204" pitchFamily="34" charset="0"/>
              </a:rPr>
              <a:t>ps</a:t>
            </a:r>
            <a:r>
              <a:rPr lang="en-GB" altLang="en-US" sz="1600" dirty="0">
                <a:cs typeface="Arial" panose="020B0604020202020204" pitchFamily="34" charset="0"/>
              </a:rPr>
              <a:t>-LIBS is better than ns-LIBS</a:t>
            </a:r>
          </a:p>
        </p:txBody>
      </p:sp>
    </p:spTree>
    <p:extLst>
      <p:ext uri="{BB962C8B-B14F-4D97-AF65-F5344CB8AC3E}">
        <p14:creationId xmlns:p14="http://schemas.microsoft.com/office/powerpoint/2010/main" val="330543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LIBS measurement of </a:t>
            </a:r>
            <a:r>
              <a:rPr lang="en-GB" dirty="0" smtClean="0"/>
              <a:t>D retention in tungsten alloys</a:t>
            </a:r>
            <a:endParaRPr lang="en-GB" dirty="0"/>
          </a:p>
        </p:txBody>
      </p:sp>
      <p:sp>
        <p:nvSpPr>
          <p:cNvPr id="3" name="Footer Placeholder 2"/>
          <p:cNvSpPr>
            <a:spLocks noGrp="1"/>
          </p:cNvSpPr>
          <p:nvPr>
            <p:ph type="ftr" sz="quarter" idx="11"/>
          </p:nvPr>
        </p:nvSpPr>
        <p:spPr>
          <a:xfrm>
            <a:off x="825623" y="6555770"/>
            <a:ext cx="4776037" cy="329614"/>
          </a:xfrm>
        </p:spPr>
        <p:txBody>
          <a:bodyPr/>
          <a:lstStyle/>
          <a:p>
            <a:pPr>
              <a:defRPr/>
            </a:pPr>
            <a:r>
              <a:rPr lang="en-US" dirty="0">
                <a:solidFill>
                  <a:prstClr val="white"/>
                </a:solidFill>
              </a:rPr>
              <a:t>G. Sergienko | WPPWIE SP X monitoring meeting | 13 November 2024</a:t>
            </a:r>
            <a:endParaRPr lang="en-US" dirty="0"/>
          </a:p>
        </p:txBody>
      </p:sp>
      <p:sp>
        <p:nvSpPr>
          <p:cNvPr id="4" name="Slide Number Placeholder 3"/>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5" name="Textfeld 4">
            <a:extLst>
              <a:ext uri="{FF2B5EF4-FFF2-40B4-BE49-F238E27FC236}">
                <a16:creationId xmlns:a16="http://schemas.microsoft.com/office/drawing/2014/main" id="{9CDDDD18-D2C5-A3DE-1BB3-4FC1AF20CF9A}"/>
              </a:ext>
            </a:extLst>
          </p:cNvPr>
          <p:cNvSpPr txBox="1"/>
          <p:nvPr/>
        </p:nvSpPr>
        <p:spPr>
          <a:xfrm>
            <a:off x="107504" y="712451"/>
            <a:ext cx="9223108" cy="2874505"/>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GB" altLang="en-US" sz="1600" dirty="0" smtClean="0">
                <a:cs typeface="Arial" panose="020B0604020202020204" pitchFamily="34" charset="0"/>
              </a:rPr>
              <a:t>Tritium </a:t>
            </a:r>
            <a:r>
              <a:rPr lang="en-GB" altLang="en-US" sz="1600" dirty="0">
                <a:cs typeface="Arial" panose="020B0604020202020204" pitchFamily="34" charset="0"/>
              </a:rPr>
              <a:t>retention </a:t>
            </a:r>
            <a:r>
              <a:rPr lang="en-GB" altLang="en-US" sz="1600" dirty="0" err="1">
                <a:cs typeface="Arial" panose="020B0604020202020204" pitchFamily="34" charset="0"/>
              </a:rPr>
              <a:t>behavior</a:t>
            </a:r>
            <a:r>
              <a:rPr lang="en-GB" altLang="en-US" sz="1600" dirty="0">
                <a:cs typeface="Arial" panose="020B0604020202020204" pitchFamily="34" charset="0"/>
              </a:rPr>
              <a:t> in </a:t>
            </a:r>
            <a:r>
              <a:rPr lang="en-GB" altLang="en-US" sz="1600" dirty="0" smtClean="0">
                <a:cs typeface="Arial" panose="020B0604020202020204" pitchFamily="34" charset="0"/>
              </a:rPr>
              <a:t>powder </a:t>
            </a:r>
            <a:r>
              <a:rPr lang="en-GB" altLang="en-US" sz="1600" dirty="0">
                <a:cs typeface="Arial" panose="020B0604020202020204" pitchFamily="34" charset="0"/>
              </a:rPr>
              <a:t>injection </a:t>
            </a:r>
            <a:r>
              <a:rPr lang="en-GB" altLang="en-US" sz="1600" dirty="0" err="1">
                <a:cs typeface="Arial" panose="020B0604020202020204" pitchFamily="34" charset="0"/>
              </a:rPr>
              <a:t>molding</a:t>
            </a:r>
            <a:r>
              <a:rPr lang="en-GB" altLang="en-US" sz="1600" dirty="0">
                <a:cs typeface="Arial" panose="020B0604020202020204" pitchFamily="34" charset="0"/>
              </a:rPr>
              <a:t> tungsten </a:t>
            </a:r>
            <a:r>
              <a:rPr lang="en-GB" altLang="en-US" sz="1600" dirty="0" smtClean="0">
                <a:cs typeface="Arial" panose="020B0604020202020204" pitchFamily="34" charset="0"/>
              </a:rPr>
              <a:t>alloys should be investigated</a:t>
            </a:r>
          </a:p>
          <a:p>
            <a:pPr>
              <a:lnSpc>
                <a:spcPct val="113000"/>
              </a:lnSpc>
            </a:pPr>
            <a:r>
              <a:rPr lang="en-US" sz="1600" b="1" dirty="0" smtClean="0">
                <a:solidFill>
                  <a:srgbClr val="FF0000"/>
                </a:solidFill>
                <a:cs typeface="Arial" panose="020B0604020202020204" pitchFamily="34" charset="0"/>
              </a:rPr>
              <a:t>Task </a:t>
            </a:r>
            <a:r>
              <a:rPr lang="en-US" sz="1600" b="1" dirty="0">
                <a:solidFill>
                  <a:srgbClr val="FF0000"/>
                </a:solidFill>
                <a:cs typeface="Arial" panose="020B0604020202020204" pitchFamily="34" charset="0"/>
              </a:rPr>
              <a:t>and questions to be addressed </a:t>
            </a:r>
          </a:p>
          <a:p>
            <a:pPr marL="285750" indent="-285750">
              <a:lnSpc>
                <a:spcPct val="113000"/>
              </a:lnSpc>
              <a:buFont typeface="Wingdings" panose="05000000000000000000" pitchFamily="2" charset="2"/>
              <a:buChar char="§"/>
            </a:pPr>
            <a:r>
              <a:rPr lang="en-GB" altLang="en-US" sz="1600" i="1" dirty="0" smtClean="0">
                <a:cs typeface="Arial" panose="020B0604020202020204" pitchFamily="34" charset="0"/>
              </a:rPr>
              <a:t>In situ</a:t>
            </a:r>
            <a:r>
              <a:rPr lang="en-GB" altLang="en-US" sz="1600" dirty="0" smtClean="0">
                <a:cs typeface="Arial" panose="020B0604020202020204" pitchFamily="34" charset="0"/>
              </a:rPr>
              <a:t> measurement  of dynamic deuterium retention in different tungsten </a:t>
            </a:r>
            <a:r>
              <a:rPr lang="en-GB" altLang="en-US" sz="1600" dirty="0">
                <a:cs typeface="Arial" panose="020B0604020202020204" pitchFamily="34" charset="0"/>
              </a:rPr>
              <a:t>alloys and </a:t>
            </a:r>
            <a:r>
              <a:rPr lang="en-GB" altLang="en-US" sz="1600" dirty="0" smtClean="0">
                <a:cs typeface="Arial" panose="020B0604020202020204" pitchFamily="34" charset="0"/>
              </a:rPr>
              <a:t>ITER-grade tungsten by ns-LIBS in PSI-2 plasma facility</a:t>
            </a:r>
          </a:p>
          <a:p>
            <a:pPr marL="285750" indent="-285750">
              <a:lnSpc>
                <a:spcPct val="113000"/>
              </a:lnSpc>
              <a:buFont typeface="Wingdings" panose="05000000000000000000" pitchFamily="2" charset="2"/>
              <a:buChar char="§"/>
            </a:pPr>
            <a:r>
              <a:rPr lang="de-DE" altLang="en-US" sz="1600" dirty="0" smtClean="0">
                <a:cs typeface="Arial" panose="020B0604020202020204" pitchFamily="34" charset="0"/>
              </a:rPr>
              <a:t>Long term deuterium retention mesurement by NRA, 6 moths after exosure</a:t>
            </a:r>
            <a:endParaRPr lang="en-GB" altLang="en-US" sz="1600" dirty="0" smtClean="0">
              <a:cs typeface="Arial" panose="020B0604020202020204" pitchFamily="34" charset="0"/>
            </a:endParaRPr>
          </a:p>
          <a:p>
            <a:pPr>
              <a:lnSpc>
                <a:spcPct val="113000"/>
              </a:lnSpc>
            </a:pPr>
            <a:r>
              <a:rPr lang="en-US" altLang="en-US" sz="1600" b="1" dirty="0" smtClean="0">
                <a:solidFill>
                  <a:srgbClr val="0070C0"/>
                </a:solidFill>
                <a:cs typeface="Arial" panose="020B0604020202020204" pitchFamily="34" charset="0"/>
              </a:rPr>
              <a:t>Approach</a:t>
            </a:r>
          </a:p>
          <a:p>
            <a:pPr marL="214313" indent="-214313">
              <a:lnSpc>
                <a:spcPct val="113000"/>
              </a:lnSpc>
              <a:buFont typeface="Wingdings" panose="05000000000000000000" pitchFamily="2" charset="2"/>
              <a:buChar char="§"/>
            </a:pPr>
            <a:r>
              <a:rPr lang="en-GB" altLang="en-US" sz="1600" dirty="0">
                <a:cs typeface="Arial" panose="020B0604020202020204" pitchFamily="34" charset="0"/>
              </a:rPr>
              <a:t>W-1TiC </a:t>
            </a:r>
            <a:r>
              <a:rPr lang="en-GB" altLang="en-US" sz="1600" dirty="0" smtClean="0">
                <a:cs typeface="Arial" panose="020B0604020202020204" pitchFamily="34" charset="0"/>
              </a:rPr>
              <a:t>, W-2Y</a:t>
            </a:r>
            <a:r>
              <a:rPr lang="en-GB" altLang="en-US" sz="1600" baseline="-25000" dirty="0" smtClean="0">
                <a:cs typeface="Arial" panose="020B0604020202020204" pitchFamily="34" charset="0"/>
              </a:rPr>
              <a:t>2</a:t>
            </a:r>
            <a:r>
              <a:rPr lang="en-GB" altLang="en-US" sz="1600" dirty="0" smtClean="0">
                <a:cs typeface="Arial" panose="020B0604020202020204" pitchFamily="34" charset="0"/>
              </a:rPr>
              <a:t>O</a:t>
            </a:r>
            <a:r>
              <a:rPr lang="en-GB" altLang="en-US" sz="1600" baseline="-25000" dirty="0" smtClean="0">
                <a:cs typeface="Arial" panose="020B0604020202020204" pitchFamily="34" charset="0"/>
              </a:rPr>
              <a:t>3</a:t>
            </a:r>
            <a:r>
              <a:rPr lang="en-GB" altLang="en-US" sz="1600" dirty="0" smtClean="0">
                <a:cs typeface="Arial" panose="020B0604020202020204" pitchFamily="34" charset="0"/>
              </a:rPr>
              <a:t> </a:t>
            </a:r>
            <a:r>
              <a:rPr lang="en-GB" altLang="en-US" sz="1600" dirty="0">
                <a:cs typeface="Arial" panose="020B0604020202020204" pitchFamily="34" charset="0"/>
              </a:rPr>
              <a:t>, W-3Re-1TiC , W-3Re-2Y</a:t>
            </a:r>
            <a:r>
              <a:rPr lang="en-GB" altLang="en-US" sz="1600" baseline="-25000" dirty="0">
                <a:cs typeface="Arial" panose="020B0604020202020204" pitchFamily="34" charset="0"/>
              </a:rPr>
              <a:t>2</a:t>
            </a:r>
            <a:r>
              <a:rPr lang="en-GB" altLang="en-US" sz="1600" dirty="0">
                <a:cs typeface="Arial" panose="020B0604020202020204" pitchFamily="34" charset="0"/>
              </a:rPr>
              <a:t>O</a:t>
            </a:r>
            <a:r>
              <a:rPr lang="en-GB" altLang="en-US" sz="1600" baseline="-25000" dirty="0">
                <a:cs typeface="Arial" panose="020B0604020202020204" pitchFamily="34" charset="0"/>
              </a:rPr>
              <a:t>3</a:t>
            </a:r>
            <a:r>
              <a:rPr lang="en-GB" altLang="en-US" sz="1600" dirty="0">
                <a:cs typeface="Arial" panose="020B0604020202020204" pitchFamily="34" charset="0"/>
              </a:rPr>
              <a:t> , W-1HfC , W-1La</a:t>
            </a:r>
            <a:r>
              <a:rPr lang="en-GB" altLang="en-US" sz="1600" baseline="-25000" dirty="0">
                <a:cs typeface="Arial" panose="020B0604020202020204" pitchFamily="34" charset="0"/>
              </a:rPr>
              <a:t>2</a:t>
            </a:r>
            <a:r>
              <a:rPr lang="en-GB" altLang="en-US" sz="1600" dirty="0">
                <a:cs typeface="Arial" panose="020B0604020202020204" pitchFamily="34" charset="0"/>
              </a:rPr>
              <a:t>O</a:t>
            </a:r>
            <a:r>
              <a:rPr lang="en-GB" altLang="en-US" sz="1600" baseline="-25000" dirty="0">
                <a:cs typeface="Arial" panose="020B0604020202020204" pitchFamily="34" charset="0"/>
              </a:rPr>
              <a:t>3</a:t>
            </a:r>
            <a:r>
              <a:rPr lang="en-GB" altLang="en-US" sz="1600" dirty="0">
                <a:cs typeface="Arial" panose="020B0604020202020204" pitchFamily="34" charset="0"/>
              </a:rPr>
              <a:t>-TiC alloys </a:t>
            </a:r>
            <a:r>
              <a:rPr lang="en-GB" altLang="en-US" sz="1600" dirty="0" smtClean="0">
                <a:cs typeface="Arial" panose="020B0604020202020204" pitchFamily="34" charset="0"/>
              </a:rPr>
              <a:t>samples were </a:t>
            </a:r>
            <a:r>
              <a:rPr lang="en-GB" altLang="en-US" sz="1600" dirty="0">
                <a:cs typeface="Arial" panose="020B0604020202020204" pitchFamily="34" charset="0"/>
              </a:rPr>
              <a:t>produced </a:t>
            </a:r>
          </a:p>
          <a:p>
            <a:pPr marL="214313" indent="-214313">
              <a:lnSpc>
                <a:spcPct val="113000"/>
              </a:lnSpc>
              <a:buFont typeface="Wingdings" panose="05000000000000000000" pitchFamily="2" charset="2"/>
              <a:buChar char="§"/>
            </a:pPr>
            <a:r>
              <a:rPr lang="de-DE" altLang="en-US" sz="1600" dirty="0" smtClean="0">
                <a:cs typeface="Arial" panose="020B0604020202020204" pitchFamily="34" charset="0"/>
              </a:rPr>
              <a:t>SP LIBS (</a:t>
            </a:r>
            <a:r>
              <a:rPr lang="de-DE" altLang="en-US" sz="1600" dirty="0" smtClean="0">
                <a:cs typeface="Arial" panose="020B0604020202020204" pitchFamily="34" charset="0"/>
                <a:sym typeface="Symbol" panose="05050102010706020507" pitchFamily="18" charset="2"/>
              </a:rPr>
              <a:t>=</a:t>
            </a:r>
            <a:r>
              <a:rPr lang="de-DE" altLang="en-US" sz="1600" dirty="0" smtClean="0">
                <a:cs typeface="Arial" panose="020B0604020202020204" pitchFamily="34" charset="0"/>
              </a:rPr>
              <a:t>1064 nm, 7 ns, 0.7 J, spot </a:t>
            </a:r>
            <a:r>
              <a:rPr lang="de-DE" altLang="en-US" sz="1600" dirty="0">
                <a:cs typeface="Arial" panose="020B0604020202020204" pitchFamily="34" charset="0"/>
                <a:sym typeface="Symbol" panose="05050102010706020507" pitchFamily="18" charset="2"/>
              </a:rPr>
              <a:t> 0.8 </a:t>
            </a:r>
            <a:r>
              <a:rPr lang="de-DE" altLang="en-US" sz="1600" dirty="0" smtClean="0">
                <a:cs typeface="Arial" panose="020B0604020202020204" pitchFamily="34" charset="0"/>
                <a:sym typeface="Symbol" panose="05050102010706020507" pitchFamily="18" charset="2"/>
              </a:rPr>
              <a:t>mm</a:t>
            </a:r>
            <a:r>
              <a:rPr lang="de-DE" altLang="en-US" sz="1600" dirty="0" smtClean="0">
                <a:cs typeface="Arial" panose="020B0604020202020204" pitchFamily="34" charset="0"/>
              </a:rPr>
              <a:t>) was applied for each sample </a:t>
            </a:r>
            <a:r>
              <a:rPr lang="de-DE" altLang="en-US" sz="1600" dirty="0">
                <a:cs typeface="Arial" panose="020B0604020202020204" pitchFamily="34" charset="0"/>
              </a:rPr>
              <a:t>(</a:t>
            </a:r>
            <a:r>
              <a:rPr lang="de-DE" altLang="en-US" sz="1600" dirty="0" smtClean="0">
                <a:cs typeface="Arial" panose="020B0604020202020204" pitchFamily="34" charset="0"/>
              </a:rPr>
              <a:t>as </a:t>
            </a:r>
            <a:r>
              <a:rPr lang="de-DE" altLang="en-US" sz="1600" dirty="0">
                <a:cs typeface="Arial" panose="020B0604020202020204" pitchFamily="34" charset="0"/>
              </a:rPr>
              <a:t>well </a:t>
            </a:r>
            <a:r>
              <a:rPr lang="de-DE" altLang="en-US" sz="1600" dirty="0" smtClean="0">
                <a:cs typeface="Arial" panose="020B0604020202020204" pitchFamily="34" charset="0"/>
              </a:rPr>
              <a:t> as ITER-grade tungsten sample) during and after (1 h and 20 h) deuterium plasma (50 min total exposure time) in PSI-2</a:t>
            </a:r>
          </a:p>
        </p:txBody>
      </p:sp>
      <p:sp>
        <p:nvSpPr>
          <p:cNvPr id="6"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a:t>
            </a:r>
            <a:r>
              <a:rPr lang="en-US" sz="1400" b="1" dirty="0" smtClean="0">
                <a:latin typeface="Arial" panose="020B0604020202020204" pitchFamily="34" charset="0"/>
                <a:cs typeface="Arial" panose="020B0604020202020204" pitchFamily="34" charset="0"/>
              </a:rPr>
              <a:t>X.X2.T-T004-D004</a:t>
            </a:r>
          </a:p>
          <a:p>
            <a:pPr>
              <a:lnSpc>
                <a:spcPct val="113000"/>
              </a:lnSpc>
            </a:pPr>
            <a:r>
              <a:rPr lang="en-US" sz="1400" dirty="0" smtClean="0">
                <a:latin typeface="Arial" panose="020B0604020202020204" pitchFamily="34" charset="0"/>
                <a:cs typeface="Arial" panose="020B0604020202020204" pitchFamily="34" charset="0"/>
              </a:rPr>
              <a:t>Status</a:t>
            </a:r>
            <a:r>
              <a:rPr lang="en-US" sz="1400" dirty="0">
                <a:latin typeface="Arial" panose="020B0604020202020204" pitchFamily="34" charset="0"/>
                <a:cs typeface="Arial" panose="020B0604020202020204" pitchFamily="34" charset="0"/>
              </a:rPr>
              <a:t>: </a:t>
            </a:r>
            <a:r>
              <a:rPr lang="en-US" sz="1400" b="1" i="1" dirty="0" smtClean="0">
                <a:solidFill>
                  <a:srgbClr val="00B050"/>
                </a:solidFill>
                <a:latin typeface="Arial" panose="020B0604020202020204" pitchFamily="34" charset="0"/>
                <a:cs typeface="Arial" panose="020B0604020202020204" pitchFamily="34" charset="0"/>
              </a:rPr>
              <a:t>completed</a:t>
            </a:r>
            <a:endParaRPr lang="en-US" sz="1400" b="1" i="1" dirty="0" smtClean="0">
              <a:solidFill>
                <a:srgbClr val="0070C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PSI2 (12 days)</a:t>
            </a:r>
            <a:endParaRPr lang="en-US" sz="1400" b="1" i="1" dirty="0">
              <a:latin typeface="Arial" panose="020B0604020202020204" pitchFamily="34" charset="0"/>
              <a:cs typeface="Arial" panose="020B0604020202020204" pitchFamily="34" charset="0"/>
            </a:endParaRPr>
          </a:p>
          <a:p>
            <a:pPr>
              <a:lnSpc>
                <a:spcPct val="113000"/>
              </a:lnSpc>
            </a:pPr>
            <a:r>
              <a:rPr lang="en-US" sz="1400" dirty="0">
                <a:latin typeface="Arial" panose="020B0604020202020204" pitchFamily="34" charset="0"/>
                <a:cs typeface="Arial" panose="020B0604020202020204" pitchFamily="34" charset="0"/>
              </a:rPr>
              <a:t>Linked WP or TSVV: </a:t>
            </a:r>
            <a:r>
              <a:rPr lang="en-US" sz="1400" b="1" dirty="0">
                <a:latin typeface="Arial" panose="020B0604020202020204" pitchFamily="34" charset="0"/>
                <a:cs typeface="Arial" panose="020B0604020202020204" pitchFamily="34" charset="0"/>
              </a:rPr>
              <a:t>if applicable</a:t>
            </a:r>
          </a:p>
        </p:txBody>
      </p:sp>
      <p:grpSp>
        <p:nvGrpSpPr>
          <p:cNvPr id="25" name="Group 24"/>
          <p:cNvGrpSpPr/>
          <p:nvPr/>
        </p:nvGrpSpPr>
        <p:grpSpPr>
          <a:xfrm>
            <a:off x="9311952" y="653144"/>
            <a:ext cx="2651479" cy="1920006"/>
            <a:chOff x="9395927" y="606489"/>
            <a:chExt cx="2651479" cy="1920006"/>
          </a:xfrm>
        </p:grpSpPr>
        <p:pic>
          <p:nvPicPr>
            <p:cNvPr id="7" name="Picture 6"/>
            <p:cNvPicPr>
              <a:picLocks noChangeAspect="1"/>
            </p:cNvPicPr>
            <p:nvPr/>
          </p:nvPicPr>
          <p:blipFill rotWithShape="1">
            <a:blip r:embed="rId2"/>
            <a:srcRect l="2398" t="7705" r="9190" b="4624"/>
            <a:stretch/>
          </p:blipFill>
          <p:spPr>
            <a:xfrm>
              <a:off x="9395927" y="634482"/>
              <a:ext cx="2651479" cy="1892013"/>
            </a:xfrm>
            <a:prstGeom prst="rect">
              <a:avLst/>
            </a:prstGeom>
          </p:spPr>
        </p:pic>
        <p:sp>
          <p:nvSpPr>
            <p:cNvPr id="12" name="TextBox 11"/>
            <p:cNvSpPr txBox="1"/>
            <p:nvPr/>
          </p:nvSpPr>
          <p:spPr bwMode="auto">
            <a:xfrm>
              <a:off x="9890449" y="606489"/>
              <a:ext cx="1109599" cy="276999"/>
            </a:xfrm>
            <a:prstGeom prst="rect">
              <a:avLst/>
            </a:prstGeom>
            <a:noFill/>
          </p:spPr>
          <p:txBody>
            <a:bodyPr wrap="none" rtlCol="0">
              <a:spAutoFit/>
            </a:bodyPr>
            <a:lstStyle/>
            <a:p>
              <a:r>
                <a:rPr lang="de-DE" sz="1200" b="1" dirty="0" smtClean="0"/>
                <a:t>During plasma</a:t>
              </a:r>
              <a:endParaRPr lang="en-GB" sz="1200" b="1" dirty="0"/>
            </a:p>
          </p:txBody>
        </p:sp>
        <p:sp>
          <p:nvSpPr>
            <p:cNvPr id="18" name="Textfeld 72"/>
            <p:cNvSpPr txBox="1"/>
            <p:nvPr/>
          </p:nvSpPr>
          <p:spPr>
            <a:xfrm>
              <a:off x="10369021" y="785785"/>
              <a:ext cx="343364" cy="276999"/>
            </a:xfrm>
            <a:prstGeom prst="rect">
              <a:avLst/>
            </a:prstGeom>
            <a:noFill/>
          </p:spPr>
          <p:txBody>
            <a:bodyPr wrap="none" rtlCol="0">
              <a:spAutoFit/>
            </a:bodyPr>
            <a:lstStyle/>
            <a:p>
              <a:r>
                <a:rPr lang="de-DE" sz="1200" b="1" dirty="0"/>
                <a:t>D</a:t>
              </a:r>
              <a:r>
                <a:rPr lang="el-GR" sz="1200" b="1" baseline="-25000" dirty="0" smtClean="0"/>
                <a:t>α</a:t>
              </a:r>
              <a:endParaRPr lang="de-DE" sz="1200" b="1" dirty="0"/>
            </a:p>
          </p:txBody>
        </p:sp>
      </p:grpSp>
      <p:grpSp>
        <p:nvGrpSpPr>
          <p:cNvPr id="30" name="Group 29"/>
          <p:cNvGrpSpPr/>
          <p:nvPr/>
        </p:nvGrpSpPr>
        <p:grpSpPr>
          <a:xfrm>
            <a:off x="9321283" y="2592094"/>
            <a:ext cx="2757391" cy="1935072"/>
            <a:chOff x="9321283" y="2592094"/>
            <a:chExt cx="2757391" cy="1935072"/>
          </a:xfrm>
        </p:grpSpPr>
        <p:pic>
          <p:nvPicPr>
            <p:cNvPr id="9" name="Picture 8"/>
            <p:cNvPicPr>
              <a:picLocks noChangeAspect="1"/>
            </p:cNvPicPr>
            <p:nvPr/>
          </p:nvPicPr>
          <p:blipFill rotWithShape="1">
            <a:blip r:embed="rId3"/>
            <a:srcRect l="2832" t="6512" r="5144" b="3942"/>
            <a:stretch/>
          </p:blipFill>
          <p:spPr>
            <a:xfrm>
              <a:off x="9321283" y="2592094"/>
              <a:ext cx="2757391" cy="1935072"/>
            </a:xfrm>
            <a:prstGeom prst="rect">
              <a:avLst/>
            </a:prstGeom>
          </p:spPr>
        </p:pic>
        <p:sp>
          <p:nvSpPr>
            <p:cNvPr id="13" name="TextBox 12"/>
            <p:cNvSpPr txBox="1"/>
            <p:nvPr/>
          </p:nvSpPr>
          <p:spPr bwMode="auto">
            <a:xfrm>
              <a:off x="9790923" y="2625013"/>
              <a:ext cx="1218603" cy="276999"/>
            </a:xfrm>
            <a:prstGeom prst="rect">
              <a:avLst/>
            </a:prstGeom>
            <a:noFill/>
          </p:spPr>
          <p:txBody>
            <a:bodyPr wrap="none" rtlCol="0">
              <a:spAutoFit/>
            </a:bodyPr>
            <a:lstStyle/>
            <a:p>
              <a:r>
                <a:rPr lang="de-DE" sz="1200" b="1" dirty="0" smtClean="0"/>
                <a:t>1 h after plasma</a:t>
              </a:r>
              <a:endParaRPr lang="en-GB" sz="1200" b="1" dirty="0"/>
            </a:p>
          </p:txBody>
        </p:sp>
        <p:sp>
          <p:nvSpPr>
            <p:cNvPr id="19" name="Textfeld 72"/>
            <p:cNvSpPr txBox="1"/>
            <p:nvPr/>
          </p:nvSpPr>
          <p:spPr>
            <a:xfrm>
              <a:off x="10241503" y="2888284"/>
              <a:ext cx="343364" cy="276999"/>
            </a:xfrm>
            <a:prstGeom prst="rect">
              <a:avLst/>
            </a:prstGeom>
            <a:noFill/>
          </p:spPr>
          <p:txBody>
            <a:bodyPr wrap="none" rtlCol="0">
              <a:spAutoFit/>
            </a:bodyPr>
            <a:lstStyle/>
            <a:p>
              <a:r>
                <a:rPr lang="de-DE" sz="1200" b="1" dirty="0"/>
                <a:t>D</a:t>
              </a:r>
              <a:r>
                <a:rPr lang="el-GR" sz="1200" b="1" baseline="-25000" dirty="0" smtClean="0"/>
                <a:t>α</a:t>
              </a:r>
              <a:endParaRPr lang="de-DE" sz="1200" b="1" dirty="0"/>
            </a:p>
          </p:txBody>
        </p:sp>
        <p:sp>
          <p:nvSpPr>
            <p:cNvPr id="20" name="Textfeld 72"/>
            <p:cNvSpPr txBox="1"/>
            <p:nvPr/>
          </p:nvSpPr>
          <p:spPr>
            <a:xfrm>
              <a:off x="10664491" y="3198656"/>
              <a:ext cx="343364" cy="276999"/>
            </a:xfrm>
            <a:prstGeom prst="rect">
              <a:avLst/>
            </a:prstGeom>
            <a:noFill/>
          </p:spPr>
          <p:txBody>
            <a:bodyPr wrap="none" rtlCol="0">
              <a:spAutoFit/>
            </a:bodyPr>
            <a:lstStyle/>
            <a:p>
              <a:r>
                <a:rPr lang="de-DE" sz="1200" b="1" dirty="0" smtClean="0"/>
                <a:t>H</a:t>
              </a:r>
              <a:r>
                <a:rPr lang="el-GR" sz="1200" b="1" baseline="-25000" dirty="0" smtClean="0"/>
                <a:t>α</a:t>
              </a:r>
              <a:endParaRPr lang="de-DE" sz="1200" b="1" dirty="0"/>
            </a:p>
          </p:txBody>
        </p:sp>
      </p:grpSp>
      <p:grpSp>
        <p:nvGrpSpPr>
          <p:cNvPr id="29" name="Group 28"/>
          <p:cNvGrpSpPr/>
          <p:nvPr/>
        </p:nvGrpSpPr>
        <p:grpSpPr>
          <a:xfrm>
            <a:off x="9339944" y="4506689"/>
            <a:ext cx="2733869" cy="1922106"/>
            <a:chOff x="9339944" y="4506689"/>
            <a:chExt cx="2733869" cy="1922106"/>
          </a:xfrm>
        </p:grpSpPr>
        <p:pic>
          <p:nvPicPr>
            <p:cNvPr id="10" name="Picture 9"/>
            <p:cNvPicPr>
              <a:picLocks noChangeAspect="1"/>
            </p:cNvPicPr>
            <p:nvPr/>
          </p:nvPicPr>
          <p:blipFill rotWithShape="1">
            <a:blip r:embed="rId4"/>
            <a:srcRect l="3406" t="4711" r="5355" b="4276"/>
            <a:stretch/>
          </p:blipFill>
          <p:spPr>
            <a:xfrm>
              <a:off x="9339944" y="4506689"/>
              <a:ext cx="2733869" cy="1922106"/>
            </a:xfrm>
            <a:prstGeom prst="rect">
              <a:avLst/>
            </a:prstGeom>
          </p:spPr>
        </p:pic>
        <p:sp>
          <p:nvSpPr>
            <p:cNvPr id="14" name="TextBox 13"/>
            <p:cNvSpPr txBox="1"/>
            <p:nvPr/>
          </p:nvSpPr>
          <p:spPr bwMode="auto">
            <a:xfrm>
              <a:off x="9859348" y="4578221"/>
              <a:ext cx="1297150" cy="276999"/>
            </a:xfrm>
            <a:prstGeom prst="rect">
              <a:avLst/>
            </a:prstGeom>
            <a:noFill/>
          </p:spPr>
          <p:txBody>
            <a:bodyPr wrap="none" rtlCol="0">
              <a:spAutoFit/>
            </a:bodyPr>
            <a:lstStyle/>
            <a:p>
              <a:r>
                <a:rPr lang="de-DE" sz="1200" b="1" dirty="0" smtClean="0"/>
                <a:t>20 h after plasma</a:t>
              </a:r>
              <a:endParaRPr lang="en-GB" sz="1200" b="1" dirty="0"/>
            </a:p>
          </p:txBody>
        </p:sp>
        <p:sp>
          <p:nvSpPr>
            <p:cNvPr id="21" name="Textfeld 72"/>
            <p:cNvSpPr txBox="1"/>
            <p:nvPr/>
          </p:nvSpPr>
          <p:spPr>
            <a:xfrm>
              <a:off x="10235282" y="4785508"/>
              <a:ext cx="343364" cy="276999"/>
            </a:xfrm>
            <a:prstGeom prst="rect">
              <a:avLst/>
            </a:prstGeom>
            <a:noFill/>
          </p:spPr>
          <p:txBody>
            <a:bodyPr wrap="none" rtlCol="0">
              <a:spAutoFit/>
            </a:bodyPr>
            <a:lstStyle/>
            <a:p>
              <a:r>
                <a:rPr lang="de-DE" sz="1200" b="1" dirty="0"/>
                <a:t>D</a:t>
              </a:r>
              <a:r>
                <a:rPr lang="el-GR" sz="1200" b="1" baseline="-25000" dirty="0" smtClean="0"/>
                <a:t>α</a:t>
              </a:r>
              <a:endParaRPr lang="de-DE" sz="1200" b="1" dirty="0"/>
            </a:p>
          </p:txBody>
        </p:sp>
        <p:sp>
          <p:nvSpPr>
            <p:cNvPr id="22" name="Textfeld 72"/>
            <p:cNvSpPr txBox="1"/>
            <p:nvPr/>
          </p:nvSpPr>
          <p:spPr>
            <a:xfrm>
              <a:off x="10676933" y="4907808"/>
              <a:ext cx="343364" cy="276999"/>
            </a:xfrm>
            <a:prstGeom prst="rect">
              <a:avLst/>
            </a:prstGeom>
            <a:noFill/>
          </p:spPr>
          <p:txBody>
            <a:bodyPr wrap="none" rtlCol="0">
              <a:spAutoFit/>
            </a:bodyPr>
            <a:lstStyle/>
            <a:p>
              <a:r>
                <a:rPr lang="de-DE" sz="1200" b="1" dirty="0" smtClean="0"/>
                <a:t>H</a:t>
              </a:r>
              <a:r>
                <a:rPr lang="el-GR" sz="1200" b="1" baseline="-25000" dirty="0" smtClean="0"/>
                <a:t>α</a:t>
              </a:r>
              <a:endParaRPr lang="de-DE" sz="1200" b="1" dirty="0"/>
            </a:p>
          </p:txBody>
        </p:sp>
      </p:grpSp>
      <p:sp>
        <p:nvSpPr>
          <p:cNvPr id="27" name="Rectangle 26"/>
          <p:cNvSpPr/>
          <p:nvPr/>
        </p:nvSpPr>
        <p:spPr>
          <a:xfrm>
            <a:off x="146179" y="3475655"/>
            <a:ext cx="6534539" cy="1847878"/>
          </a:xfrm>
          <a:prstGeom prst="rect">
            <a:avLst/>
          </a:prstGeom>
        </p:spPr>
        <p:txBody>
          <a:bodyPr wrap="square">
            <a:spAutoFit/>
          </a:bodyPr>
          <a:lstStyle/>
          <a:p>
            <a:pPr>
              <a:lnSpc>
                <a:spcPct val="113000"/>
              </a:lnSpc>
            </a:pPr>
            <a:r>
              <a:rPr lang="en-US" altLang="en-US" sz="1600" b="1" dirty="0">
                <a:solidFill>
                  <a:srgbClr val="0070C0"/>
                </a:solidFill>
                <a:cs typeface="Arial" panose="020B0604020202020204" pitchFamily="34" charset="0"/>
              </a:rPr>
              <a:t>Results</a:t>
            </a:r>
          </a:p>
          <a:p>
            <a:pPr marL="171450" indent="-171450">
              <a:buFont typeface="Wingdings" panose="05000000000000000000" pitchFamily="2" charset="2"/>
              <a:buChar char="§"/>
            </a:pPr>
            <a:r>
              <a:rPr lang="en-US" sz="1600" dirty="0" smtClean="0"/>
              <a:t>Tungsten with </a:t>
            </a:r>
            <a:r>
              <a:rPr lang="en-GB" altLang="en-US" sz="1600" dirty="0">
                <a:cs typeface="Arial" panose="020B0604020202020204" pitchFamily="34" charset="0"/>
              </a:rPr>
              <a:t>Y</a:t>
            </a:r>
            <a:r>
              <a:rPr lang="en-GB" altLang="en-US" sz="1600" baseline="-25000" dirty="0">
                <a:cs typeface="Arial" panose="020B0604020202020204" pitchFamily="34" charset="0"/>
              </a:rPr>
              <a:t>2</a:t>
            </a:r>
            <a:r>
              <a:rPr lang="en-GB" altLang="en-US" sz="1600" dirty="0">
                <a:cs typeface="Arial" panose="020B0604020202020204" pitchFamily="34" charset="0"/>
              </a:rPr>
              <a:t>O</a:t>
            </a:r>
            <a:r>
              <a:rPr lang="en-GB" altLang="en-US" sz="1600" baseline="-25000" dirty="0">
                <a:cs typeface="Arial" panose="020B0604020202020204" pitchFamily="34" charset="0"/>
              </a:rPr>
              <a:t>3</a:t>
            </a:r>
            <a:r>
              <a:rPr lang="en-US" sz="1600" dirty="0" smtClean="0"/>
              <a:t> have </a:t>
            </a:r>
            <a:r>
              <a:rPr lang="en-US" sz="1600" dirty="0"/>
              <a:t>the highest deuterium dynamic retention, all other alloys showed a relatively similar </a:t>
            </a:r>
            <a:r>
              <a:rPr lang="en-US" sz="1600" dirty="0" smtClean="0"/>
              <a:t>retention</a:t>
            </a:r>
          </a:p>
          <a:p>
            <a:pPr marL="171450" indent="-171450">
              <a:buFont typeface="Wingdings" panose="05000000000000000000" pitchFamily="2" charset="2"/>
              <a:buChar char="§"/>
            </a:pPr>
            <a:r>
              <a:rPr lang="en-US" sz="1600" dirty="0" smtClean="0"/>
              <a:t>Most retention is in the first 1.5 </a:t>
            </a:r>
            <a:r>
              <a:rPr lang="en-US" sz="1600" dirty="0" smtClean="0">
                <a:sym typeface="Symbol" panose="05050102010706020507" pitchFamily="18" charset="2"/>
              </a:rPr>
              <a:t>m </a:t>
            </a:r>
            <a:r>
              <a:rPr lang="en-US" sz="1600" dirty="0" smtClean="0"/>
              <a:t>near-surface layer</a:t>
            </a:r>
          </a:p>
          <a:p>
            <a:pPr marL="171450" indent="-171450">
              <a:buFont typeface="Wingdings" panose="05000000000000000000" pitchFamily="2" charset="2"/>
              <a:buChar char="§"/>
            </a:pPr>
            <a:r>
              <a:rPr lang="en-GB" altLang="en-US" sz="1600" dirty="0" smtClean="0">
                <a:cs typeface="Arial" panose="020B0604020202020204" pitchFamily="34" charset="0"/>
              </a:rPr>
              <a:t>ITER-grade </a:t>
            </a:r>
            <a:r>
              <a:rPr lang="en-GB" altLang="en-US" sz="1600" dirty="0">
                <a:cs typeface="Arial" panose="020B0604020202020204" pitchFamily="34" charset="0"/>
              </a:rPr>
              <a:t>tungsten have the lowest overall D retention (long term lowest in the top 1.5 </a:t>
            </a:r>
            <a:r>
              <a:rPr lang="en-GB" altLang="en-US" sz="1600" dirty="0">
                <a:cs typeface="Arial" panose="020B0604020202020204" pitchFamily="34" charset="0"/>
                <a:sym typeface="Symbol" panose="05050102010706020507" pitchFamily="18" charset="2"/>
              </a:rPr>
              <a:t>m</a:t>
            </a:r>
            <a:r>
              <a:rPr lang="en-GB" altLang="en-US" sz="1600" dirty="0">
                <a:cs typeface="Arial" panose="020B0604020202020204" pitchFamily="34" charset="0"/>
              </a:rPr>
              <a:t> layer but highest in the deepest layer, except </a:t>
            </a:r>
            <a:r>
              <a:rPr lang="en-GB" altLang="en-US" sz="1600" dirty="0" err="1">
                <a:cs typeface="Arial" panose="020B0604020202020204" pitchFamily="34" charset="0"/>
              </a:rPr>
              <a:t>TiC</a:t>
            </a:r>
            <a:r>
              <a:rPr lang="en-GB" altLang="en-US" sz="1600" dirty="0">
                <a:cs typeface="Arial" panose="020B0604020202020204" pitchFamily="34" charset="0"/>
              </a:rPr>
              <a:t> containing alloys</a:t>
            </a:r>
            <a:r>
              <a:rPr lang="en-GB" altLang="en-US" sz="1600" dirty="0" smtClean="0">
                <a:cs typeface="Arial" panose="020B0604020202020204" pitchFamily="34" charset="0"/>
              </a:rPr>
              <a:t>)</a:t>
            </a:r>
            <a:endParaRPr lang="en-US" sz="1600" dirty="0"/>
          </a:p>
        </p:txBody>
      </p:sp>
      <p:grpSp>
        <p:nvGrpSpPr>
          <p:cNvPr id="31" name="Group 30"/>
          <p:cNvGrpSpPr/>
          <p:nvPr/>
        </p:nvGrpSpPr>
        <p:grpSpPr>
          <a:xfrm>
            <a:off x="6488608" y="4005943"/>
            <a:ext cx="2831495" cy="2470654"/>
            <a:chOff x="6488608" y="4005943"/>
            <a:chExt cx="2831495" cy="2470654"/>
          </a:xfrm>
        </p:grpSpPr>
        <p:pic>
          <p:nvPicPr>
            <p:cNvPr id="24" name="Picture 23"/>
            <p:cNvPicPr>
              <a:picLocks noChangeAspect="1"/>
            </p:cNvPicPr>
            <p:nvPr/>
          </p:nvPicPr>
          <p:blipFill rotWithShape="1">
            <a:blip r:embed="rId5"/>
            <a:srcRect t="-3148"/>
            <a:stretch/>
          </p:blipFill>
          <p:spPr>
            <a:xfrm>
              <a:off x="6488608" y="4030824"/>
              <a:ext cx="2831495" cy="2445773"/>
            </a:xfrm>
            <a:prstGeom prst="rect">
              <a:avLst/>
            </a:prstGeom>
            <a:solidFill>
              <a:schemeClr val="bg1"/>
            </a:solidFill>
          </p:spPr>
        </p:pic>
        <p:sp>
          <p:nvSpPr>
            <p:cNvPr id="28" name="TextBox 27"/>
            <p:cNvSpPr txBox="1"/>
            <p:nvPr/>
          </p:nvSpPr>
          <p:spPr bwMode="auto">
            <a:xfrm>
              <a:off x="7355634" y="4005943"/>
              <a:ext cx="1452642" cy="276999"/>
            </a:xfrm>
            <a:prstGeom prst="rect">
              <a:avLst/>
            </a:prstGeom>
            <a:noFill/>
          </p:spPr>
          <p:txBody>
            <a:bodyPr wrap="none" rtlCol="0">
              <a:spAutoFit/>
            </a:bodyPr>
            <a:lstStyle/>
            <a:p>
              <a:r>
                <a:rPr lang="de-DE" sz="1200" b="1" dirty="0" smtClean="0"/>
                <a:t>NRA measurements</a:t>
              </a:r>
              <a:endParaRPr lang="en-GB" sz="1200" b="1" dirty="0"/>
            </a:p>
          </p:txBody>
        </p:sp>
      </p:grpSp>
    </p:spTree>
    <p:extLst>
      <p:ext uri="{BB962C8B-B14F-4D97-AF65-F5344CB8AC3E}">
        <p14:creationId xmlns:p14="http://schemas.microsoft.com/office/powerpoint/2010/main" val="411375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1" y="192515"/>
            <a:ext cx="10296939" cy="457200"/>
          </a:xfrm>
        </p:spPr>
        <p:txBody>
          <a:bodyPr/>
          <a:lstStyle/>
          <a:p>
            <a:r>
              <a:rPr lang="de-DE" dirty="0" smtClean="0"/>
              <a:t>LAMIS measurements of </a:t>
            </a:r>
            <a:r>
              <a:rPr lang="de-DE" altLang="en-US" baseline="30000" dirty="0" smtClean="0">
                <a:cs typeface="Arial" panose="020B0604020202020204" pitchFamily="34" charset="0"/>
              </a:rPr>
              <a:t>13</a:t>
            </a:r>
            <a:r>
              <a:rPr lang="de-DE" altLang="en-US" dirty="0" smtClean="0">
                <a:cs typeface="Arial" panose="020B0604020202020204" pitchFamily="34" charset="0"/>
              </a:rPr>
              <a:t>C at the surface of </a:t>
            </a:r>
            <a:r>
              <a:rPr lang="en-GB" dirty="0"/>
              <a:t>W7-X </a:t>
            </a:r>
            <a:r>
              <a:rPr lang="en-GB" dirty="0" err="1"/>
              <a:t>divertor</a:t>
            </a:r>
            <a:r>
              <a:rPr lang="en-GB" dirty="0"/>
              <a:t> fingers</a:t>
            </a:r>
          </a:p>
        </p:txBody>
      </p:sp>
      <p:sp>
        <p:nvSpPr>
          <p:cNvPr id="3" name="Footer Placeholder 2"/>
          <p:cNvSpPr>
            <a:spLocks noGrp="1"/>
          </p:cNvSpPr>
          <p:nvPr>
            <p:ph type="ftr" sz="quarter" idx="11"/>
          </p:nvPr>
        </p:nvSpPr>
        <p:spPr>
          <a:xfrm>
            <a:off x="825624" y="6555770"/>
            <a:ext cx="4604792" cy="329614"/>
          </a:xfrm>
        </p:spPr>
        <p:txBody>
          <a:bodyPr/>
          <a:lstStyle/>
          <a:p>
            <a:pPr>
              <a:defRPr/>
            </a:pPr>
            <a:r>
              <a:rPr lang="en-US" dirty="0">
                <a:solidFill>
                  <a:prstClr val="white"/>
                </a:solidFill>
              </a:rPr>
              <a:t>G. Sergienko | WPPWIE SP X monitoring meeting | 13 November 2024</a:t>
            </a:r>
            <a:endParaRPr lang="en-US" dirty="0"/>
          </a:p>
        </p:txBody>
      </p:sp>
      <p:sp>
        <p:nvSpPr>
          <p:cNvPr id="4" name="Slide Number Placeholder 3"/>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6"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a:t>
            </a:r>
            <a:r>
              <a:rPr lang="en-US" sz="1400" b="1" dirty="0" smtClean="0">
                <a:latin typeface="Arial" panose="020B0604020202020204" pitchFamily="34" charset="0"/>
                <a:cs typeface="Arial" panose="020B0604020202020204" pitchFamily="34" charset="0"/>
              </a:rPr>
              <a:t>X.X2.T-T004-D004</a:t>
            </a:r>
          </a:p>
          <a:p>
            <a:pPr>
              <a:lnSpc>
                <a:spcPct val="113000"/>
              </a:lnSpc>
            </a:pPr>
            <a:r>
              <a:rPr lang="en-US" sz="1400" dirty="0" smtClean="0">
                <a:latin typeface="Arial" panose="020B0604020202020204" pitchFamily="34" charset="0"/>
                <a:cs typeface="Arial" panose="020B0604020202020204" pitchFamily="34" charset="0"/>
              </a:rPr>
              <a:t>Status</a:t>
            </a:r>
            <a:r>
              <a:rPr lang="en-US" sz="1400" dirty="0">
                <a:latin typeface="Arial" panose="020B0604020202020204" pitchFamily="34" charset="0"/>
                <a:cs typeface="Arial" panose="020B0604020202020204" pitchFamily="34" charset="0"/>
              </a:rPr>
              <a:t>: </a:t>
            </a:r>
            <a:r>
              <a:rPr lang="en-US" sz="1400" b="1" i="1" dirty="0" smtClean="0">
                <a:solidFill>
                  <a:srgbClr val="00B050"/>
                </a:solidFill>
                <a:latin typeface="Arial" panose="020B0604020202020204" pitchFamily="34" charset="0"/>
                <a:cs typeface="Arial" panose="020B0604020202020204" pitchFamily="34" charset="0"/>
              </a:rPr>
              <a:t>completed</a:t>
            </a:r>
            <a:endParaRPr lang="en-US" sz="1400" b="1" i="1" dirty="0" smtClean="0">
              <a:solidFill>
                <a:srgbClr val="0070C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NA</a:t>
            </a:r>
            <a:endParaRPr lang="en-US" sz="1400" b="1" i="1" dirty="0">
              <a:solidFill>
                <a:srgbClr val="FF0000"/>
              </a:solidFill>
              <a:latin typeface="Arial" panose="020B0604020202020204" pitchFamily="34" charset="0"/>
              <a:cs typeface="Arial" panose="020B0604020202020204" pitchFamily="34" charset="0"/>
            </a:endParaRPr>
          </a:p>
          <a:p>
            <a:pPr>
              <a:lnSpc>
                <a:spcPct val="113000"/>
              </a:lnSpc>
            </a:pPr>
            <a:r>
              <a:rPr lang="en-US" sz="1400" dirty="0">
                <a:latin typeface="Arial" panose="020B0604020202020204" pitchFamily="34" charset="0"/>
                <a:cs typeface="Arial" panose="020B0604020202020204" pitchFamily="34" charset="0"/>
              </a:rPr>
              <a:t>Linked WP or TSVV: </a:t>
            </a:r>
            <a:r>
              <a:rPr lang="en-US" sz="1400" b="1" dirty="0">
                <a:latin typeface="Arial" panose="020B0604020202020204" pitchFamily="34" charset="0"/>
                <a:cs typeface="Arial" panose="020B0604020202020204" pitchFamily="34" charset="0"/>
              </a:rPr>
              <a:t>if applicable</a:t>
            </a:r>
          </a:p>
        </p:txBody>
      </p:sp>
      <p:sp>
        <p:nvSpPr>
          <p:cNvPr id="7" name="Textfeld 4">
            <a:extLst>
              <a:ext uri="{FF2B5EF4-FFF2-40B4-BE49-F238E27FC236}">
                <a16:creationId xmlns:a16="http://schemas.microsoft.com/office/drawing/2014/main" id="{9CDDDD18-D2C5-A3DE-1BB3-4FC1AF20CF9A}"/>
              </a:ext>
            </a:extLst>
          </p:cNvPr>
          <p:cNvSpPr txBox="1"/>
          <p:nvPr/>
        </p:nvSpPr>
        <p:spPr>
          <a:xfrm>
            <a:off x="107502" y="712451"/>
            <a:ext cx="8446293" cy="4628831"/>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GB" sz="1600" dirty="0" smtClean="0"/>
              <a:t>Carbon transport study in W7-X by local injection of </a:t>
            </a:r>
            <a:r>
              <a:rPr lang="de-DE" altLang="en-US" sz="1600" baseline="30000" dirty="0" smtClean="0">
                <a:cs typeface="Arial" panose="020B0604020202020204" pitchFamily="34" charset="0"/>
              </a:rPr>
              <a:t>13</a:t>
            </a:r>
            <a:r>
              <a:rPr lang="de-DE" altLang="en-US" sz="1600" dirty="0" smtClean="0">
                <a:cs typeface="Arial" panose="020B0604020202020204" pitchFamily="34" charset="0"/>
              </a:rPr>
              <a:t>C</a:t>
            </a:r>
            <a:r>
              <a:rPr lang="en-GB" sz="1600" dirty="0" smtClean="0"/>
              <a:t>H</a:t>
            </a:r>
            <a:r>
              <a:rPr lang="en-GB" sz="1600" baseline="-25000" dirty="0" smtClean="0"/>
              <a:t>4</a:t>
            </a:r>
            <a:r>
              <a:rPr lang="en-GB" sz="1600" dirty="0" smtClean="0"/>
              <a:t> gas</a:t>
            </a:r>
            <a:endParaRPr lang="en-GB" altLang="en-US" sz="1600" dirty="0" smtClean="0">
              <a:cs typeface="Arial" panose="020B0604020202020204" pitchFamily="34" charset="0"/>
            </a:endParaRPr>
          </a:p>
          <a:p>
            <a:pPr marL="182563" indent="-182563">
              <a:lnSpc>
                <a:spcPct val="113000"/>
              </a:lnSpc>
              <a:buFont typeface="Wingdings" panose="05000000000000000000" pitchFamily="2" charset="2"/>
              <a:buChar char="§"/>
            </a:pPr>
            <a:r>
              <a:rPr lang="de-DE" altLang="en-US" sz="1600" dirty="0" smtClean="0">
                <a:cs typeface="Arial" panose="020B0604020202020204" pitchFamily="34" charset="0"/>
              </a:rPr>
              <a:t>Measurements of </a:t>
            </a:r>
            <a:r>
              <a:rPr lang="de-DE" altLang="en-US" sz="1600" baseline="30000" dirty="0" smtClean="0">
                <a:cs typeface="Arial" panose="020B0604020202020204" pitchFamily="34" charset="0"/>
              </a:rPr>
              <a:t>13</a:t>
            </a:r>
            <a:r>
              <a:rPr lang="de-DE" altLang="en-US" sz="1600" dirty="0" smtClean="0">
                <a:cs typeface="Arial" panose="020B0604020202020204" pitchFamily="34" charset="0"/>
              </a:rPr>
              <a:t>C/ </a:t>
            </a:r>
            <a:r>
              <a:rPr lang="de-DE" altLang="en-US" sz="1600" baseline="30000" dirty="0">
                <a:cs typeface="Arial" panose="020B0604020202020204" pitchFamily="34" charset="0"/>
              </a:rPr>
              <a:t>13</a:t>
            </a:r>
            <a:r>
              <a:rPr lang="de-DE" altLang="en-US" sz="1600" dirty="0" smtClean="0">
                <a:cs typeface="Arial" panose="020B0604020202020204" pitchFamily="34" charset="0"/>
              </a:rPr>
              <a:t>C +</a:t>
            </a:r>
            <a:r>
              <a:rPr lang="de-DE" altLang="en-US" sz="1600" baseline="30000" dirty="0">
                <a:cs typeface="Arial" panose="020B0604020202020204" pitchFamily="34" charset="0"/>
              </a:rPr>
              <a:t>12</a:t>
            </a:r>
            <a:r>
              <a:rPr lang="de-DE" altLang="en-US" sz="1600" dirty="0" smtClean="0">
                <a:cs typeface="Arial" panose="020B0604020202020204" pitchFamily="34" charset="0"/>
              </a:rPr>
              <a:t>C  </a:t>
            </a:r>
            <a:r>
              <a:rPr lang="de-DE" altLang="en-US" sz="1600" i="1" dirty="0" smtClean="0">
                <a:cs typeface="Arial" panose="020B0604020202020204" pitchFamily="34" charset="0"/>
              </a:rPr>
              <a:t>ax situ </a:t>
            </a:r>
            <a:r>
              <a:rPr lang="de-DE" altLang="en-US" sz="1600" dirty="0" smtClean="0">
                <a:cs typeface="Arial" panose="020B0604020202020204" pitchFamily="34" charset="0"/>
              </a:rPr>
              <a:t>by single pulse ps-LAMIS and double pulse ps-LAMIS</a:t>
            </a:r>
            <a:endParaRPr lang="en-GB" altLang="en-US" sz="1600" dirty="0" smtClean="0">
              <a:cs typeface="Arial" panose="020B0604020202020204" pitchFamily="34" charset="0"/>
            </a:endParaRPr>
          </a:p>
          <a:p>
            <a:pPr>
              <a:lnSpc>
                <a:spcPct val="113000"/>
              </a:lnSpc>
            </a:pPr>
            <a:r>
              <a:rPr lang="en-US" sz="1600" b="1" dirty="0" smtClean="0">
                <a:solidFill>
                  <a:srgbClr val="FF0000"/>
                </a:solidFill>
                <a:cs typeface="Arial" panose="020B0604020202020204" pitchFamily="34" charset="0"/>
              </a:rPr>
              <a:t>Task </a:t>
            </a:r>
            <a:r>
              <a:rPr lang="en-US" sz="1600" b="1" dirty="0">
                <a:solidFill>
                  <a:srgbClr val="FF0000"/>
                </a:solidFill>
                <a:cs typeface="Arial" panose="020B0604020202020204" pitchFamily="34" charset="0"/>
              </a:rPr>
              <a:t>and questions to be addressed </a:t>
            </a:r>
          </a:p>
          <a:p>
            <a:pPr marL="182563" indent="-182563">
              <a:lnSpc>
                <a:spcPct val="113000"/>
              </a:lnSpc>
              <a:buFont typeface="Wingdings" panose="05000000000000000000" pitchFamily="2" charset="2"/>
              <a:buChar char="§"/>
            </a:pPr>
            <a:r>
              <a:rPr lang="en-GB" sz="1600" dirty="0" smtClean="0"/>
              <a:t>LAMIS measurements of </a:t>
            </a:r>
            <a:r>
              <a:rPr lang="de-DE" altLang="en-US" sz="1600" baseline="30000" dirty="0">
                <a:cs typeface="Arial" panose="020B0604020202020204" pitchFamily="34" charset="0"/>
              </a:rPr>
              <a:t>13</a:t>
            </a:r>
            <a:r>
              <a:rPr lang="de-DE" altLang="en-US" sz="1600" dirty="0">
                <a:cs typeface="Arial" panose="020B0604020202020204" pitchFamily="34" charset="0"/>
              </a:rPr>
              <a:t>C </a:t>
            </a:r>
            <a:r>
              <a:rPr lang="de-DE" altLang="en-US" sz="1600" dirty="0" smtClean="0">
                <a:cs typeface="Arial" panose="020B0604020202020204" pitchFamily="34" charset="0"/>
              </a:rPr>
              <a:t> content at the surface of </a:t>
            </a:r>
            <a:r>
              <a:rPr lang="en-GB" sz="1600" dirty="0" smtClean="0"/>
              <a:t>W7-X </a:t>
            </a:r>
            <a:r>
              <a:rPr lang="en-GB" sz="1600" dirty="0" err="1" smtClean="0"/>
              <a:t>divertor</a:t>
            </a:r>
            <a:r>
              <a:rPr lang="en-GB" sz="1600" dirty="0" smtClean="0"/>
              <a:t> fingers</a:t>
            </a:r>
          </a:p>
          <a:p>
            <a:pPr marL="182563" indent="-182563">
              <a:lnSpc>
                <a:spcPct val="113000"/>
              </a:lnSpc>
              <a:buFont typeface="Wingdings" panose="05000000000000000000" pitchFamily="2" charset="2"/>
              <a:buChar char="§"/>
            </a:pPr>
            <a:r>
              <a:rPr lang="de-DE" sz="1600" dirty="0" smtClean="0"/>
              <a:t>Comparison LAMIS results with NRA measurement and ERO2.0 simulation. </a:t>
            </a:r>
            <a:endParaRPr lang="en-GB" sz="1600" dirty="0" smtClean="0"/>
          </a:p>
          <a:p>
            <a:pPr>
              <a:lnSpc>
                <a:spcPct val="113000"/>
              </a:lnSpc>
            </a:pPr>
            <a:r>
              <a:rPr lang="en-US" altLang="en-US" sz="1600" b="1" dirty="0" smtClean="0">
                <a:solidFill>
                  <a:srgbClr val="0070C0"/>
                </a:solidFill>
                <a:cs typeface="Arial" panose="020B0604020202020204" pitchFamily="34" charset="0"/>
              </a:rPr>
              <a:t>Approach</a:t>
            </a:r>
            <a:endParaRPr lang="en-US" altLang="en-US" sz="1600" b="1" dirty="0">
              <a:solidFill>
                <a:srgbClr val="0070C0"/>
              </a:solidFill>
              <a:cs typeface="Arial" panose="020B0604020202020204" pitchFamily="34" charset="0"/>
            </a:endParaRPr>
          </a:p>
          <a:p>
            <a:pPr marL="214313" indent="-214313">
              <a:lnSpc>
                <a:spcPct val="113000"/>
              </a:lnSpc>
              <a:buFont typeface="Wingdings" panose="05000000000000000000" pitchFamily="2" charset="2"/>
              <a:buChar char="§"/>
            </a:pPr>
            <a:r>
              <a:rPr lang="en-GB" sz="1600" dirty="0" smtClean="0"/>
              <a:t>Local </a:t>
            </a:r>
            <a:r>
              <a:rPr lang="en-GB" sz="1600" dirty="0"/>
              <a:t>injection of </a:t>
            </a:r>
            <a:r>
              <a:rPr lang="de-DE" altLang="en-US" sz="1600" baseline="30000" dirty="0">
                <a:cs typeface="Arial" panose="020B0604020202020204" pitchFamily="34" charset="0"/>
              </a:rPr>
              <a:t>13</a:t>
            </a:r>
            <a:r>
              <a:rPr lang="de-DE" altLang="en-US" sz="1600" dirty="0">
                <a:cs typeface="Arial" panose="020B0604020202020204" pitchFamily="34" charset="0"/>
              </a:rPr>
              <a:t>C</a:t>
            </a:r>
            <a:r>
              <a:rPr lang="en-GB" sz="1600" dirty="0"/>
              <a:t>H</a:t>
            </a:r>
            <a:r>
              <a:rPr lang="en-GB" sz="1600" baseline="-25000" dirty="0"/>
              <a:t>4</a:t>
            </a:r>
            <a:r>
              <a:rPr lang="en-GB" sz="1600" dirty="0"/>
              <a:t> </a:t>
            </a:r>
            <a:r>
              <a:rPr lang="en-GB" sz="1600" dirty="0" smtClean="0"/>
              <a:t>gas in W7-X during plasma discharge</a:t>
            </a:r>
          </a:p>
          <a:p>
            <a:pPr marL="214313" indent="-214313">
              <a:lnSpc>
                <a:spcPct val="113000"/>
              </a:lnSpc>
              <a:buFont typeface="Wingdings" panose="05000000000000000000" pitchFamily="2" charset="2"/>
              <a:buChar char="§"/>
            </a:pPr>
            <a:r>
              <a:rPr lang="en-GB" sz="1600" dirty="0" err="1"/>
              <a:t>D</a:t>
            </a:r>
            <a:r>
              <a:rPr lang="en-GB" sz="1600" dirty="0" err="1" smtClean="0"/>
              <a:t>ivertor</a:t>
            </a:r>
            <a:r>
              <a:rPr lang="en-GB" sz="1600" dirty="0" smtClean="0"/>
              <a:t> fingers at the vicinity of the injection nozzle were removed from  W7-X and were transported to FZJ in LIBS lab</a:t>
            </a:r>
            <a:endParaRPr lang="de-DE" altLang="en-US" sz="1600" dirty="0" smtClean="0">
              <a:cs typeface="Arial" panose="020B0604020202020204" pitchFamily="34" charset="0"/>
            </a:endParaRPr>
          </a:p>
          <a:p>
            <a:r>
              <a:rPr lang="de-DE" altLang="en-US" sz="1600" dirty="0">
                <a:cs typeface="Arial" panose="020B0604020202020204" pitchFamily="34" charset="0"/>
              </a:rPr>
              <a:t>The </a:t>
            </a:r>
            <a:r>
              <a:rPr lang="de-DE" altLang="en-US" sz="1600" dirty="0" smtClean="0">
                <a:cs typeface="Arial" panose="020B0604020202020204" pitchFamily="34" charset="0"/>
              </a:rPr>
              <a:t>divertor </a:t>
            </a:r>
            <a:r>
              <a:rPr lang="de-DE" altLang="en-US" sz="1600" dirty="0">
                <a:cs typeface="Arial" panose="020B0604020202020204" pitchFamily="34" charset="0"/>
              </a:rPr>
              <a:t>fingers </a:t>
            </a:r>
            <a:r>
              <a:rPr lang="de-DE" altLang="en-US" sz="1600" dirty="0" smtClean="0">
                <a:cs typeface="Arial" panose="020B0604020202020204" pitchFamily="34" charset="0"/>
              </a:rPr>
              <a:t>were analysed by SP&amp;DP(</a:t>
            </a:r>
            <a:r>
              <a:rPr lang="en-GB" dirty="0" smtClean="0"/>
              <a:t>collinear</a:t>
            </a:r>
            <a:r>
              <a:rPr lang="de-DE" altLang="en-US" sz="1600" dirty="0" smtClean="0">
                <a:cs typeface="Arial" panose="020B0604020202020204" pitchFamily="34" charset="0"/>
              </a:rPr>
              <a:t>) ps-LAMIS (</a:t>
            </a:r>
            <a:r>
              <a:rPr lang="de-DE" altLang="en-US" sz="1600" dirty="0" smtClean="0">
                <a:cs typeface="Arial" panose="020B0604020202020204" pitchFamily="34" charset="0"/>
                <a:sym typeface="Symbol" panose="05050102010706020507" pitchFamily="18" charset="2"/>
              </a:rPr>
              <a:t>=</a:t>
            </a:r>
            <a:r>
              <a:rPr lang="de-DE" altLang="en-US" sz="1600" dirty="0" smtClean="0">
                <a:cs typeface="Arial" panose="020B0604020202020204" pitchFamily="34" charset="0"/>
              </a:rPr>
              <a:t>355nm (1064nm), 35ps, ≈</a:t>
            </a:r>
            <a:r>
              <a:rPr lang="de-DE" altLang="en-US" sz="1600" dirty="0">
                <a:cs typeface="Arial" panose="020B0604020202020204" pitchFamily="34" charset="0"/>
              </a:rPr>
              <a:t>1</a:t>
            </a:r>
            <a:r>
              <a:rPr lang="de-DE" altLang="en-US" sz="1600" dirty="0" smtClean="0">
                <a:cs typeface="Arial" panose="020B0604020202020204" pitchFamily="34" charset="0"/>
              </a:rPr>
              <a:t>0 mJ, </a:t>
            </a:r>
            <a:r>
              <a:rPr lang="de-DE" altLang="en-US" sz="1600" dirty="0">
                <a:cs typeface="Arial" panose="020B0604020202020204" pitchFamily="34" charset="0"/>
              </a:rPr>
              <a:t>spot </a:t>
            </a:r>
            <a:r>
              <a:rPr lang="de-DE" altLang="en-US" sz="1600" dirty="0">
                <a:cs typeface="Arial" panose="020B0604020202020204" pitchFamily="34" charset="0"/>
                <a:sym typeface="Symbol" panose="05050102010706020507" pitchFamily="18" charset="2"/>
              </a:rPr>
              <a:t> </a:t>
            </a:r>
            <a:r>
              <a:rPr lang="de-DE" altLang="en-US" sz="1600" dirty="0" smtClean="0">
                <a:cs typeface="Arial" panose="020B0604020202020204" pitchFamily="34" charset="0"/>
                <a:sym typeface="Symbol" panose="05050102010706020507" pitchFamily="18" charset="2"/>
              </a:rPr>
              <a:t>0.7 mm</a:t>
            </a:r>
            <a:r>
              <a:rPr lang="de-DE" altLang="en-US" sz="1600" dirty="0" smtClean="0">
                <a:cs typeface="Arial" panose="020B0604020202020204" pitchFamily="34" charset="0"/>
              </a:rPr>
              <a:t>) </a:t>
            </a:r>
            <a:r>
              <a:rPr lang="de-DE" altLang="en-US" sz="1600" dirty="0">
                <a:cs typeface="Arial" panose="020B0604020202020204" pitchFamily="34" charset="0"/>
              </a:rPr>
              <a:t>in </a:t>
            </a:r>
            <a:r>
              <a:rPr lang="de-DE" altLang="en-US" sz="1600" dirty="0" smtClean="0">
                <a:cs typeface="Arial" panose="020B0604020202020204" pitchFamily="34" charset="0"/>
              </a:rPr>
              <a:t>150 Pa N</a:t>
            </a:r>
            <a:r>
              <a:rPr lang="de-DE" altLang="en-US" sz="1600" baseline="-25000" dirty="0" smtClean="0">
                <a:cs typeface="Arial" panose="020B0604020202020204" pitchFamily="34" charset="0"/>
              </a:rPr>
              <a:t>2</a:t>
            </a:r>
            <a:r>
              <a:rPr lang="de-DE" altLang="en-US" sz="1600" dirty="0">
                <a:cs typeface="Arial" panose="020B0604020202020204" pitchFamily="34" charset="0"/>
              </a:rPr>
              <a:t> </a:t>
            </a:r>
            <a:r>
              <a:rPr lang="de-DE" altLang="en-US" sz="1600" dirty="0" smtClean="0">
                <a:cs typeface="Arial" panose="020B0604020202020204" pitchFamily="34" charset="0"/>
              </a:rPr>
              <a:t>to improve </a:t>
            </a:r>
            <a:r>
              <a:rPr lang="de-DE" altLang="en-US" sz="1600" dirty="0">
                <a:cs typeface="Arial" panose="020B0604020202020204" pitchFamily="34" charset="0"/>
              </a:rPr>
              <a:t>signal-to-noise ratio</a:t>
            </a:r>
            <a:endParaRPr lang="de-DE" altLang="en-US" sz="1600" baseline="-25000" dirty="0" smtClean="0">
              <a:cs typeface="Arial" panose="020B0604020202020204" pitchFamily="34" charset="0"/>
            </a:endParaRPr>
          </a:p>
          <a:p>
            <a:r>
              <a:rPr lang="en-US" altLang="en-US" sz="1600" b="1" dirty="0" smtClean="0">
                <a:solidFill>
                  <a:srgbClr val="0070C0"/>
                </a:solidFill>
                <a:cs typeface="Arial" panose="020B0604020202020204" pitchFamily="34" charset="0"/>
              </a:rPr>
              <a:t>Results</a:t>
            </a:r>
            <a:endParaRPr lang="en-US" altLang="en-US" sz="1600" b="1" dirty="0">
              <a:solidFill>
                <a:srgbClr val="0070C0"/>
              </a:solidFill>
              <a:cs typeface="Arial" panose="020B0604020202020204" pitchFamily="34" charset="0"/>
            </a:endParaRPr>
          </a:p>
          <a:p>
            <a:pPr marL="171450" indent="-171450">
              <a:buFont typeface="Wingdings" panose="05000000000000000000" pitchFamily="2" charset="2"/>
              <a:buChar char="§"/>
            </a:pPr>
            <a:r>
              <a:rPr lang="en-GB" altLang="en-US" sz="1600" dirty="0" smtClean="0">
                <a:cs typeface="Arial" panose="020B0604020202020204" pitchFamily="34" charset="0"/>
              </a:rPr>
              <a:t>Both SP LAMIS and DP LAMIS provide </a:t>
            </a:r>
            <a:r>
              <a:rPr lang="de-DE" altLang="en-US" sz="1600" baseline="30000" dirty="0">
                <a:cs typeface="Arial" panose="020B0604020202020204" pitchFamily="34" charset="0"/>
              </a:rPr>
              <a:t>13</a:t>
            </a:r>
            <a:r>
              <a:rPr lang="de-DE" altLang="en-US" sz="1600" dirty="0">
                <a:cs typeface="Arial" panose="020B0604020202020204" pitchFamily="34" charset="0"/>
              </a:rPr>
              <a:t>C </a:t>
            </a:r>
            <a:r>
              <a:rPr lang="de-DE" altLang="en-US" sz="1600" dirty="0" smtClean="0">
                <a:cs typeface="Arial" panose="020B0604020202020204" pitchFamily="34" charset="0"/>
              </a:rPr>
              <a:t> profiles similar NRA data at the areas with thin deposit. </a:t>
            </a:r>
          </a:p>
          <a:p>
            <a:pPr marL="171450" indent="-171450">
              <a:buFont typeface="Wingdings" panose="05000000000000000000" pitchFamily="2" charset="2"/>
              <a:buChar char="§"/>
            </a:pPr>
            <a:r>
              <a:rPr lang="en-GB" altLang="en-US" sz="1600" dirty="0" smtClean="0">
                <a:cs typeface="Arial" panose="020B0604020202020204" pitchFamily="34" charset="0"/>
              </a:rPr>
              <a:t>At the area with thick deposit, which required several laser pulses for complete ablation, </a:t>
            </a:r>
            <a:r>
              <a:rPr lang="en-GB" sz="1600" dirty="0"/>
              <a:t>collinear </a:t>
            </a:r>
            <a:r>
              <a:rPr lang="en-GB" altLang="en-US" sz="1600" dirty="0" smtClean="0">
                <a:cs typeface="Arial" panose="020B0604020202020204" pitchFamily="34" charset="0"/>
              </a:rPr>
              <a:t>DP LAMIS shows smaller </a:t>
            </a:r>
            <a:r>
              <a:rPr lang="de-DE" altLang="en-US" sz="1600" baseline="30000" dirty="0" smtClean="0">
                <a:cs typeface="Arial" panose="020B0604020202020204" pitchFamily="34" charset="0"/>
              </a:rPr>
              <a:t>13</a:t>
            </a:r>
            <a:r>
              <a:rPr lang="de-DE" altLang="en-US" sz="1600" dirty="0" smtClean="0">
                <a:cs typeface="Arial" panose="020B0604020202020204" pitchFamily="34" charset="0"/>
              </a:rPr>
              <a:t>C content in comparison with NRA data. This could be because second laser pulse did not absorbed in the deposit layer but mainly in the graphite substrate.</a:t>
            </a:r>
            <a:endParaRPr lang="en-GB" altLang="en-US" sz="1600" dirty="0">
              <a:cs typeface="Arial" panose="020B0604020202020204" pitchFamily="34" charset="0"/>
            </a:endParaRPr>
          </a:p>
        </p:txBody>
      </p:sp>
      <p:pic>
        <p:nvPicPr>
          <p:cNvPr id="10" name="Grafik 28"/>
          <p:cNvPicPr>
            <a:picLocks noChangeAspect="1"/>
          </p:cNvPicPr>
          <p:nvPr/>
        </p:nvPicPr>
        <p:blipFill rotWithShape="1">
          <a:blip r:embed="rId2" cstate="print">
            <a:extLst>
              <a:ext uri="{28A0092B-C50C-407E-A947-70E740481C1C}">
                <a14:useLocalDpi xmlns:a14="http://schemas.microsoft.com/office/drawing/2010/main" val="0"/>
              </a:ext>
            </a:extLst>
          </a:blip>
          <a:srcRect r="6962"/>
          <a:stretch/>
        </p:blipFill>
        <p:spPr>
          <a:xfrm>
            <a:off x="8407613" y="607324"/>
            <a:ext cx="3728970" cy="2719039"/>
          </a:xfrm>
          <a:prstGeom prst="rect">
            <a:avLst/>
          </a:prstGeom>
          <a:solidFill>
            <a:schemeClr val="bg1"/>
          </a:solidFill>
        </p:spPr>
      </p:pic>
      <p:sp>
        <p:nvSpPr>
          <p:cNvPr id="12" name="TextBox 11"/>
          <p:cNvSpPr txBox="1"/>
          <p:nvPr/>
        </p:nvSpPr>
        <p:spPr bwMode="auto">
          <a:xfrm>
            <a:off x="9767888" y="702908"/>
            <a:ext cx="780983" cy="276999"/>
          </a:xfrm>
          <a:prstGeom prst="rect">
            <a:avLst/>
          </a:prstGeom>
          <a:noFill/>
        </p:spPr>
        <p:txBody>
          <a:bodyPr wrap="none" rtlCol="0">
            <a:spAutoFit/>
          </a:bodyPr>
          <a:lstStyle/>
          <a:p>
            <a:r>
              <a:rPr lang="de-DE" sz="1200" b="1" dirty="0" smtClean="0"/>
              <a:t>SP LAMIS</a:t>
            </a:r>
            <a:endParaRPr lang="en-GB" sz="1200" b="1" dirty="0"/>
          </a:p>
        </p:txBody>
      </p:sp>
      <p:pic>
        <p:nvPicPr>
          <p:cNvPr id="13" name="Grafik 7"/>
          <p:cNvPicPr>
            <a:picLocks noChangeAspect="1"/>
          </p:cNvPicPr>
          <p:nvPr/>
        </p:nvPicPr>
        <p:blipFill rotWithShape="1">
          <a:blip r:embed="rId3"/>
          <a:srcRect t="-4741" r="4744"/>
          <a:stretch/>
        </p:blipFill>
        <p:spPr>
          <a:xfrm>
            <a:off x="8520170" y="3429000"/>
            <a:ext cx="3624725" cy="2989224"/>
          </a:xfrm>
          <a:prstGeom prst="rect">
            <a:avLst/>
          </a:prstGeom>
          <a:solidFill>
            <a:schemeClr val="bg1"/>
          </a:solidFill>
        </p:spPr>
      </p:pic>
      <p:sp>
        <p:nvSpPr>
          <p:cNvPr id="14" name="TextBox 13"/>
          <p:cNvSpPr txBox="1"/>
          <p:nvPr/>
        </p:nvSpPr>
        <p:spPr bwMode="auto">
          <a:xfrm>
            <a:off x="9506631" y="3505202"/>
            <a:ext cx="806631" cy="276999"/>
          </a:xfrm>
          <a:prstGeom prst="rect">
            <a:avLst/>
          </a:prstGeom>
          <a:noFill/>
        </p:spPr>
        <p:txBody>
          <a:bodyPr wrap="none" rtlCol="0">
            <a:spAutoFit/>
          </a:bodyPr>
          <a:lstStyle/>
          <a:p>
            <a:r>
              <a:rPr lang="de-DE" sz="1200" b="1" dirty="0" smtClean="0"/>
              <a:t>DP LAMIS</a:t>
            </a:r>
            <a:endParaRPr lang="en-GB" sz="1200" b="1" dirty="0"/>
          </a:p>
        </p:txBody>
      </p:sp>
    </p:spTree>
    <p:extLst>
      <p:ext uri="{BB962C8B-B14F-4D97-AF65-F5344CB8AC3E}">
        <p14:creationId xmlns:p14="http://schemas.microsoft.com/office/powerpoint/2010/main" val="41000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Deuterium retention </a:t>
            </a:r>
            <a:r>
              <a:rPr lang="en-GB" dirty="0"/>
              <a:t>measurements </a:t>
            </a:r>
            <a:r>
              <a:rPr lang="en-GB" dirty="0" smtClean="0"/>
              <a:t>in pre-damaged </a:t>
            </a:r>
            <a:r>
              <a:rPr lang="en-GB" dirty="0"/>
              <a:t>tungsten </a:t>
            </a:r>
            <a:r>
              <a:rPr lang="en-GB" dirty="0" smtClean="0"/>
              <a:t>material by LIBS.</a:t>
            </a:r>
            <a:endParaRPr lang="en-GB" dirty="0"/>
          </a:p>
        </p:txBody>
      </p:sp>
      <p:sp>
        <p:nvSpPr>
          <p:cNvPr id="3" name="Footer Placeholder 2"/>
          <p:cNvSpPr>
            <a:spLocks noGrp="1"/>
          </p:cNvSpPr>
          <p:nvPr>
            <p:ph type="ftr" sz="quarter" idx="11"/>
          </p:nvPr>
        </p:nvSpPr>
        <p:spPr>
          <a:xfrm>
            <a:off x="825624" y="6555770"/>
            <a:ext cx="4606988" cy="329614"/>
          </a:xfrm>
        </p:spPr>
        <p:txBody>
          <a:bodyPr/>
          <a:lstStyle/>
          <a:p>
            <a:pPr>
              <a:defRPr/>
            </a:pPr>
            <a:r>
              <a:rPr lang="en-US" dirty="0">
                <a:solidFill>
                  <a:prstClr val="white"/>
                </a:solidFill>
              </a:rPr>
              <a:t>G. Sergienko | WPPWIE SP X monitoring meeting | 13 November 2024</a:t>
            </a:r>
            <a:endParaRPr lang="en-US" dirty="0"/>
          </a:p>
        </p:txBody>
      </p:sp>
      <p:sp>
        <p:nvSpPr>
          <p:cNvPr id="4" name="Slide Number Placeholder 3"/>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5"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a:t>
            </a:r>
            <a:r>
              <a:rPr lang="en-US" sz="1400" b="1" dirty="0" smtClean="0">
                <a:latin typeface="Arial" panose="020B0604020202020204" pitchFamily="34" charset="0"/>
                <a:cs typeface="Arial" panose="020B0604020202020204" pitchFamily="34" charset="0"/>
              </a:rPr>
              <a:t>X.X2.T-T004-D004</a:t>
            </a:r>
          </a:p>
          <a:p>
            <a:pPr>
              <a:lnSpc>
                <a:spcPct val="113000"/>
              </a:lnSpc>
            </a:pPr>
            <a:r>
              <a:rPr lang="en-US" sz="1400" dirty="0" smtClean="0">
                <a:latin typeface="Arial" panose="020B0604020202020204" pitchFamily="34" charset="0"/>
                <a:cs typeface="Arial" panose="020B0604020202020204" pitchFamily="34" charset="0"/>
              </a:rPr>
              <a:t>Status</a:t>
            </a:r>
            <a:r>
              <a:rPr lang="en-US" sz="1400" dirty="0">
                <a:latin typeface="Arial" panose="020B0604020202020204" pitchFamily="34" charset="0"/>
                <a:cs typeface="Arial" panose="020B0604020202020204" pitchFamily="34" charset="0"/>
              </a:rPr>
              <a:t>: </a:t>
            </a:r>
            <a:r>
              <a:rPr lang="en-US" sz="1400" b="1" i="1" dirty="0" smtClean="0">
                <a:solidFill>
                  <a:srgbClr val="00B050"/>
                </a:solidFill>
                <a:latin typeface="Arial" panose="020B0604020202020204" pitchFamily="34" charset="0"/>
                <a:cs typeface="Arial" panose="020B0604020202020204" pitchFamily="34" charset="0"/>
              </a:rPr>
              <a:t>completed</a:t>
            </a:r>
            <a:endParaRPr lang="en-US" sz="1400" b="1" i="1" dirty="0" smtClean="0">
              <a:solidFill>
                <a:srgbClr val="0070C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PSI2 </a:t>
            </a:r>
            <a:r>
              <a:rPr lang="en-US" sz="1400" b="1" dirty="0" smtClean="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3</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days)</a:t>
            </a:r>
            <a:endParaRPr lang="en-US" sz="1400" b="1" i="1" dirty="0">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Linked </a:t>
            </a:r>
            <a:r>
              <a:rPr lang="en-US" sz="1400" dirty="0">
                <a:latin typeface="Arial" panose="020B0604020202020204" pitchFamily="34" charset="0"/>
                <a:cs typeface="Arial" panose="020B0604020202020204" pitchFamily="34" charset="0"/>
              </a:rPr>
              <a:t>WP or TSVV: </a:t>
            </a:r>
            <a:r>
              <a:rPr lang="en-US" sz="1400" b="1" dirty="0">
                <a:latin typeface="Arial" panose="020B0604020202020204" pitchFamily="34" charset="0"/>
                <a:cs typeface="Arial" panose="020B0604020202020204" pitchFamily="34" charset="0"/>
              </a:rPr>
              <a:t>if applicable</a:t>
            </a:r>
          </a:p>
        </p:txBody>
      </p:sp>
      <p:sp>
        <p:nvSpPr>
          <p:cNvPr id="6" name="Textfeld 4">
            <a:extLst>
              <a:ext uri="{FF2B5EF4-FFF2-40B4-BE49-F238E27FC236}">
                <a16:creationId xmlns:a16="http://schemas.microsoft.com/office/drawing/2014/main" id="{9CDDDD18-D2C5-A3DE-1BB3-4FC1AF20CF9A}"/>
              </a:ext>
            </a:extLst>
          </p:cNvPr>
          <p:cNvSpPr txBox="1"/>
          <p:nvPr/>
        </p:nvSpPr>
        <p:spPr>
          <a:xfrm>
            <a:off x="107503" y="712451"/>
            <a:ext cx="8613875" cy="4694042"/>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GB" sz="1600" dirty="0" smtClean="0"/>
              <a:t>Pre-damaged </a:t>
            </a:r>
            <a:r>
              <a:rPr lang="en-GB" sz="1600" dirty="0"/>
              <a:t>tungsten material </a:t>
            </a:r>
            <a:r>
              <a:rPr lang="en-GB" sz="1600" dirty="0" smtClean="0"/>
              <a:t>could have </a:t>
            </a:r>
            <a:r>
              <a:rPr lang="en-GB" sz="1600" dirty="0"/>
              <a:t>enhanced reservoir for hydrogen </a:t>
            </a:r>
            <a:r>
              <a:rPr lang="en-GB" sz="1600" dirty="0" smtClean="0"/>
              <a:t>isotopes</a:t>
            </a:r>
            <a:endParaRPr lang="en-GB" altLang="en-US" sz="1600" dirty="0" smtClean="0">
              <a:cs typeface="Arial" panose="020B0604020202020204" pitchFamily="34" charset="0"/>
            </a:endParaRPr>
          </a:p>
          <a:p>
            <a:pPr marL="182563" indent="-182563">
              <a:lnSpc>
                <a:spcPct val="113000"/>
              </a:lnSpc>
              <a:buFont typeface="Wingdings" panose="05000000000000000000" pitchFamily="2" charset="2"/>
              <a:buChar char="§"/>
            </a:pPr>
            <a:r>
              <a:rPr lang="de-DE" altLang="en-US" sz="1600" dirty="0" smtClean="0">
                <a:cs typeface="Arial" panose="020B0604020202020204" pitchFamily="34" charset="0"/>
              </a:rPr>
              <a:t>Measurements: </a:t>
            </a:r>
            <a:r>
              <a:rPr lang="de-DE" altLang="en-US" sz="1600" i="1" dirty="0" smtClean="0">
                <a:cs typeface="Arial" panose="020B0604020202020204" pitchFamily="34" charset="0"/>
              </a:rPr>
              <a:t>ax situ </a:t>
            </a:r>
            <a:r>
              <a:rPr lang="de-DE" altLang="en-US" sz="1600" dirty="0" smtClean="0">
                <a:cs typeface="Arial" panose="020B0604020202020204" pitchFamily="34" charset="0"/>
              </a:rPr>
              <a:t>by single pulse ps-LIBS and double pulse ps-LIBS; </a:t>
            </a:r>
            <a:r>
              <a:rPr lang="de-DE" altLang="en-US" sz="1600" i="1" dirty="0" smtClean="0">
                <a:cs typeface="Arial" panose="020B0604020202020204" pitchFamily="34" charset="0"/>
              </a:rPr>
              <a:t>in situ</a:t>
            </a:r>
            <a:r>
              <a:rPr lang="de-DE" altLang="en-US" sz="1600" dirty="0" smtClean="0">
                <a:cs typeface="Arial" panose="020B0604020202020204" pitchFamily="34" charset="0"/>
              </a:rPr>
              <a:t> by ns-LIBS in PSI-2</a:t>
            </a:r>
            <a:endParaRPr lang="en-GB" altLang="en-US" sz="1600" dirty="0" smtClean="0">
              <a:cs typeface="Arial" panose="020B0604020202020204" pitchFamily="34" charset="0"/>
            </a:endParaRPr>
          </a:p>
          <a:p>
            <a:pPr>
              <a:lnSpc>
                <a:spcPct val="113000"/>
              </a:lnSpc>
            </a:pPr>
            <a:r>
              <a:rPr lang="en-US" sz="1600" b="1" dirty="0" smtClean="0">
                <a:solidFill>
                  <a:srgbClr val="FF0000"/>
                </a:solidFill>
                <a:cs typeface="Arial" panose="020B0604020202020204" pitchFamily="34" charset="0"/>
              </a:rPr>
              <a:t>Task </a:t>
            </a:r>
            <a:r>
              <a:rPr lang="en-US" sz="1600" b="1" dirty="0">
                <a:solidFill>
                  <a:srgbClr val="FF0000"/>
                </a:solidFill>
                <a:cs typeface="Arial" panose="020B0604020202020204" pitchFamily="34" charset="0"/>
              </a:rPr>
              <a:t>and questions to be addressed </a:t>
            </a:r>
          </a:p>
          <a:p>
            <a:pPr indent="176213">
              <a:lnSpc>
                <a:spcPct val="113000"/>
              </a:lnSpc>
              <a:buFont typeface="Wingdings" panose="05000000000000000000" pitchFamily="2" charset="2"/>
              <a:buChar char="§"/>
            </a:pPr>
            <a:r>
              <a:rPr lang="en-GB" sz="1600" dirty="0" smtClean="0"/>
              <a:t>Measurement of deuterium retention</a:t>
            </a:r>
            <a:r>
              <a:rPr lang="de-DE" altLang="en-US" sz="1600" i="1" dirty="0">
                <a:cs typeface="Arial" panose="020B0604020202020204" pitchFamily="34" charset="0"/>
              </a:rPr>
              <a:t> ax situ</a:t>
            </a:r>
            <a:r>
              <a:rPr lang="en-GB" sz="1600" dirty="0" smtClean="0"/>
              <a:t> in pre-damaged </a:t>
            </a:r>
            <a:r>
              <a:rPr lang="en-GB" sz="1600" dirty="0"/>
              <a:t>tungsten </a:t>
            </a:r>
            <a:r>
              <a:rPr lang="en-GB" sz="1600" dirty="0" smtClean="0"/>
              <a:t>by using </a:t>
            </a:r>
            <a:r>
              <a:rPr lang="en-GB" sz="1600" dirty="0" err="1" smtClean="0"/>
              <a:t>ps</a:t>
            </a:r>
            <a:r>
              <a:rPr lang="en-GB" sz="1600" dirty="0" smtClean="0"/>
              <a:t>-LIBS</a:t>
            </a:r>
          </a:p>
          <a:p>
            <a:pPr indent="176213">
              <a:lnSpc>
                <a:spcPct val="113000"/>
              </a:lnSpc>
              <a:buFont typeface="Wingdings" panose="05000000000000000000" pitchFamily="2" charset="2"/>
              <a:buChar char="§"/>
            </a:pPr>
            <a:r>
              <a:rPr lang="en-GB" sz="1600" dirty="0" smtClean="0"/>
              <a:t>Measurement </a:t>
            </a:r>
            <a:r>
              <a:rPr lang="en-GB" sz="1600" dirty="0"/>
              <a:t>of deuterium </a:t>
            </a:r>
            <a:r>
              <a:rPr lang="en-GB" sz="1600" dirty="0" smtClean="0"/>
              <a:t>retention</a:t>
            </a:r>
            <a:r>
              <a:rPr lang="de-DE" altLang="en-US" sz="1600" i="1" dirty="0">
                <a:cs typeface="Arial" panose="020B0604020202020204" pitchFamily="34" charset="0"/>
              </a:rPr>
              <a:t> in situ</a:t>
            </a:r>
            <a:r>
              <a:rPr lang="en-GB" sz="1600" dirty="0" smtClean="0"/>
              <a:t> </a:t>
            </a:r>
            <a:r>
              <a:rPr lang="en-GB" sz="1600" dirty="0"/>
              <a:t>in </a:t>
            </a:r>
            <a:r>
              <a:rPr lang="en-GB" sz="1600" dirty="0" smtClean="0"/>
              <a:t>pre-damaged tungsten by </a:t>
            </a:r>
            <a:r>
              <a:rPr lang="en-GB" sz="1600" dirty="0"/>
              <a:t>using </a:t>
            </a:r>
            <a:r>
              <a:rPr lang="en-GB" sz="1600" dirty="0" smtClean="0"/>
              <a:t>ns-LIBS in PSI-2</a:t>
            </a:r>
          </a:p>
          <a:p>
            <a:pPr>
              <a:lnSpc>
                <a:spcPct val="113000"/>
              </a:lnSpc>
            </a:pPr>
            <a:r>
              <a:rPr lang="en-US" altLang="en-US" sz="1600" b="1" dirty="0" smtClean="0">
                <a:solidFill>
                  <a:srgbClr val="0070C0"/>
                </a:solidFill>
                <a:cs typeface="Arial" panose="020B0604020202020204" pitchFamily="34" charset="0"/>
              </a:rPr>
              <a:t>Approach</a:t>
            </a:r>
            <a:endParaRPr lang="en-US" altLang="en-US" sz="1600" b="1" dirty="0">
              <a:solidFill>
                <a:srgbClr val="0070C0"/>
              </a:solidFill>
              <a:cs typeface="Arial" panose="020B0604020202020204" pitchFamily="34" charset="0"/>
            </a:endParaRPr>
          </a:p>
          <a:p>
            <a:pPr marL="214313" indent="-214313">
              <a:lnSpc>
                <a:spcPct val="113000"/>
              </a:lnSpc>
              <a:buFont typeface="Wingdings" panose="05000000000000000000" pitchFamily="2" charset="2"/>
              <a:buChar char="§"/>
            </a:pPr>
            <a:r>
              <a:rPr lang="en-GB" altLang="en-US" sz="1600" dirty="0">
                <a:cs typeface="Arial" panose="020B0604020202020204" pitchFamily="34" charset="0"/>
              </a:rPr>
              <a:t>D</a:t>
            </a:r>
            <a:r>
              <a:rPr lang="en-GB" altLang="en-US" sz="1600" dirty="0" smtClean="0">
                <a:cs typeface="Arial" panose="020B0604020202020204" pitchFamily="34" charset="0"/>
              </a:rPr>
              <a:t>isplacement-damaged W samples were prepared by using W</a:t>
            </a:r>
            <a:r>
              <a:rPr lang="en-GB" altLang="en-US" sz="1600" baseline="30000" dirty="0" smtClean="0">
                <a:cs typeface="Arial" panose="020B0604020202020204" pitchFamily="34" charset="0"/>
              </a:rPr>
              <a:t>3+</a:t>
            </a:r>
            <a:r>
              <a:rPr lang="en-GB" altLang="en-US" sz="1600" dirty="0" smtClean="0">
                <a:cs typeface="Arial" panose="020B0604020202020204" pitchFamily="34" charset="0"/>
              </a:rPr>
              <a:t>-ions </a:t>
            </a:r>
            <a:r>
              <a:rPr lang="en-GB" altLang="en-US" sz="1600" dirty="0">
                <a:cs typeface="Arial" panose="020B0604020202020204" pitchFamily="34" charset="0"/>
              </a:rPr>
              <a:t>with an energy </a:t>
            </a:r>
            <a:r>
              <a:rPr lang="en-GB" altLang="en-US" sz="1600" dirty="0" smtClean="0">
                <a:cs typeface="Arial" panose="020B0604020202020204" pitchFamily="34" charset="0"/>
              </a:rPr>
              <a:t>of 10.8 </a:t>
            </a:r>
            <a:r>
              <a:rPr lang="en-GB" altLang="en-US" sz="1600" dirty="0">
                <a:cs typeface="Arial" panose="020B0604020202020204" pitchFamily="34" charset="0"/>
              </a:rPr>
              <a:t>MeV up to a damage dose of 0.23 </a:t>
            </a:r>
            <a:r>
              <a:rPr lang="en-GB" altLang="en-US" sz="1600" dirty="0" err="1">
                <a:cs typeface="Arial" panose="020B0604020202020204" pitchFamily="34" charset="0"/>
              </a:rPr>
              <a:t>dpa</a:t>
            </a:r>
            <a:r>
              <a:rPr lang="en-GB" altLang="en-US" sz="1600" dirty="0" smtClean="0">
                <a:cs typeface="Arial" panose="020B0604020202020204" pitchFamily="34" charset="0"/>
              </a:rPr>
              <a:t>. All samples were loaded by D in plasma at 370K and were partially outgassed under different conditions and D content measured by NRA</a:t>
            </a:r>
          </a:p>
          <a:p>
            <a:pPr marL="214313" indent="-214313">
              <a:lnSpc>
                <a:spcPct val="113000"/>
              </a:lnSpc>
              <a:buFont typeface="Wingdings" panose="05000000000000000000" pitchFamily="2" charset="2"/>
              <a:buChar char="§"/>
            </a:pPr>
            <a:r>
              <a:rPr lang="de-DE" altLang="en-US" sz="1600" dirty="0" smtClean="0">
                <a:cs typeface="Arial" panose="020B0604020202020204" pitchFamily="34" charset="0"/>
              </a:rPr>
              <a:t>SP&amp;DP ps-LIBS (</a:t>
            </a:r>
            <a:r>
              <a:rPr lang="de-DE" altLang="en-US" sz="1600" dirty="0" smtClean="0">
                <a:cs typeface="Arial" panose="020B0604020202020204" pitchFamily="34" charset="0"/>
                <a:sym typeface="Symbol" panose="05050102010706020507" pitchFamily="18" charset="2"/>
              </a:rPr>
              <a:t>=</a:t>
            </a:r>
            <a:r>
              <a:rPr lang="de-DE" altLang="en-US" sz="1600" dirty="0" smtClean="0">
                <a:cs typeface="Arial" panose="020B0604020202020204" pitchFamily="34" charset="0"/>
              </a:rPr>
              <a:t>355nm, 35 ps, ≈</a:t>
            </a:r>
            <a:r>
              <a:rPr lang="de-DE" altLang="en-US" sz="1600" dirty="0">
                <a:cs typeface="Arial" panose="020B0604020202020204" pitchFamily="34" charset="0"/>
              </a:rPr>
              <a:t>20 </a:t>
            </a:r>
            <a:r>
              <a:rPr lang="de-DE" altLang="en-US" sz="1600" dirty="0" smtClean="0">
                <a:cs typeface="Arial" panose="020B0604020202020204" pitchFamily="34" charset="0"/>
              </a:rPr>
              <a:t>mJ, </a:t>
            </a:r>
            <a:r>
              <a:rPr lang="de-DE" altLang="en-US" sz="1600" dirty="0">
                <a:cs typeface="Arial" panose="020B0604020202020204" pitchFamily="34" charset="0"/>
              </a:rPr>
              <a:t>spot </a:t>
            </a:r>
            <a:r>
              <a:rPr lang="de-DE" altLang="en-US" sz="1600" dirty="0">
                <a:cs typeface="Arial" panose="020B0604020202020204" pitchFamily="34" charset="0"/>
                <a:sym typeface="Symbol" panose="05050102010706020507" pitchFamily="18" charset="2"/>
              </a:rPr>
              <a:t> </a:t>
            </a:r>
            <a:r>
              <a:rPr lang="de-DE" altLang="en-US" sz="1600" dirty="0" smtClean="0">
                <a:cs typeface="Arial" panose="020B0604020202020204" pitchFamily="34" charset="0"/>
                <a:sym typeface="Symbol" panose="05050102010706020507" pitchFamily="18" charset="2"/>
              </a:rPr>
              <a:t>0.75 mm</a:t>
            </a:r>
            <a:r>
              <a:rPr lang="de-DE" altLang="en-US" sz="1600" dirty="0" smtClean="0">
                <a:cs typeface="Arial" panose="020B0604020202020204" pitchFamily="34" charset="0"/>
              </a:rPr>
              <a:t>) in vacuum pressure 5 10</a:t>
            </a:r>
            <a:r>
              <a:rPr lang="de-DE" altLang="en-US" sz="1600" baseline="30000" dirty="0" smtClean="0">
                <a:cs typeface="Arial" panose="020B0604020202020204" pitchFamily="34" charset="0"/>
              </a:rPr>
              <a:t>-5</a:t>
            </a:r>
            <a:r>
              <a:rPr lang="de-DE" altLang="en-US" sz="1600" dirty="0" smtClean="0">
                <a:cs typeface="Arial" panose="020B0604020202020204" pitchFamily="34" charset="0"/>
              </a:rPr>
              <a:t> Pa at the lab</a:t>
            </a:r>
          </a:p>
          <a:p>
            <a:pPr marL="214313" indent="-214313">
              <a:lnSpc>
                <a:spcPct val="113000"/>
              </a:lnSpc>
              <a:buFont typeface="Wingdings" panose="05000000000000000000" pitchFamily="2" charset="2"/>
              <a:buChar char="§"/>
            </a:pPr>
            <a:r>
              <a:rPr lang="de-DE" altLang="en-US" sz="1600" dirty="0" smtClean="0">
                <a:cs typeface="Arial" panose="020B0604020202020204" pitchFamily="34" charset="0"/>
              </a:rPr>
              <a:t>SP ns-LIBS (</a:t>
            </a:r>
            <a:r>
              <a:rPr lang="de-DE" altLang="en-US" sz="1600" dirty="0">
                <a:cs typeface="Arial" panose="020B0604020202020204" pitchFamily="34" charset="0"/>
                <a:sym typeface="Symbol" panose="05050102010706020507" pitchFamily="18" charset="2"/>
              </a:rPr>
              <a:t>=</a:t>
            </a:r>
            <a:r>
              <a:rPr lang="de-DE" altLang="en-US" sz="1600" dirty="0">
                <a:cs typeface="Arial" panose="020B0604020202020204" pitchFamily="34" charset="0"/>
              </a:rPr>
              <a:t>1064 nm, 7 ns, 0.7 J, spot </a:t>
            </a:r>
            <a:r>
              <a:rPr lang="de-DE" altLang="en-US" sz="1600" dirty="0">
                <a:cs typeface="Arial" panose="020B0604020202020204" pitchFamily="34" charset="0"/>
                <a:sym typeface="Symbol" panose="05050102010706020507" pitchFamily="18" charset="2"/>
              </a:rPr>
              <a:t> 0.8 mm</a:t>
            </a:r>
            <a:r>
              <a:rPr lang="de-DE" altLang="en-US" sz="1600" dirty="0">
                <a:cs typeface="Arial" panose="020B0604020202020204" pitchFamily="34" charset="0"/>
              </a:rPr>
              <a:t>) </a:t>
            </a:r>
            <a:r>
              <a:rPr lang="de-DE" altLang="en-US" sz="1600" dirty="0" smtClean="0">
                <a:cs typeface="Arial" panose="020B0604020202020204" pitchFamily="34" charset="0"/>
              </a:rPr>
              <a:t>in PSI-2 fasility</a:t>
            </a:r>
          </a:p>
          <a:p>
            <a:pPr>
              <a:lnSpc>
                <a:spcPct val="113000"/>
              </a:lnSpc>
            </a:pPr>
            <a:r>
              <a:rPr lang="en-US" altLang="en-US" sz="1600" b="1" dirty="0" smtClean="0">
                <a:solidFill>
                  <a:srgbClr val="0070C0"/>
                </a:solidFill>
                <a:cs typeface="Arial" panose="020B0604020202020204" pitchFamily="34" charset="0"/>
              </a:rPr>
              <a:t>Results</a:t>
            </a:r>
            <a:endParaRPr lang="en-US" altLang="en-US" sz="1600" b="1" dirty="0">
              <a:solidFill>
                <a:srgbClr val="0070C0"/>
              </a:solidFill>
              <a:cs typeface="Arial" panose="020B0604020202020204" pitchFamily="34" charset="0"/>
            </a:endParaRPr>
          </a:p>
          <a:p>
            <a:pPr marL="171450" indent="-171450">
              <a:buFont typeface="Wingdings" panose="05000000000000000000" pitchFamily="2" charset="2"/>
              <a:buChar char="§"/>
            </a:pPr>
            <a:r>
              <a:rPr lang="en-GB" altLang="en-US" sz="1600" dirty="0" smtClean="0">
                <a:cs typeface="Arial" panose="020B0604020202020204" pitchFamily="34" charset="0"/>
              </a:rPr>
              <a:t>SP </a:t>
            </a:r>
            <a:r>
              <a:rPr lang="en-GB" altLang="en-US" sz="1600" dirty="0" err="1" smtClean="0">
                <a:cs typeface="Arial" panose="020B0604020202020204" pitchFamily="34" charset="0"/>
              </a:rPr>
              <a:t>ps</a:t>
            </a:r>
            <a:r>
              <a:rPr lang="en-GB" altLang="en-US" sz="1600" dirty="0" smtClean="0">
                <a:cs typeface="Arial" panose="020B0604020202020204" pitchFamily="34" charset="0"/>
              </a:rPr>
              <a:t>-LIBS can detect deuterium concentrations </a:t>
            </a:r>
            <a:r>
              <a:rPr lang="en-GB" altLang="en-US" sz="1600" dirty="0">
                <a:cs typeface="Arial" panose="020B0604020202020204" pitchFamily="34" charset="0"/>
              </a:rPr>
              <a:t>of </a:t>
            </a:r>
            <a:r>
              <a:rPr lang="en-GB" altLang="en-US" sz="1600" dirty="0" smtClean="0">
                <a:cs typeface="Arial" panose="020B0604020202020204" pitchFamily="34" charset="0"/>
              </a:rPr>
              <a:t>≈1at.% with  </a:t>
            </a:r>
            <a:r>
              <a:rPr lang="en-GB" altLang="en-US" sz="1600" dirty="0">
                <a:cs typeface="Arial" panose="020B0604020202020204" pitchFamily="34" charset="0"/>
              </a:rPr>
              <a:t>≈15 </a:t>
            </a:r>
            <a:r>
              <a:rPr lang="en-GB" altLang="en-US" sz="1600" dirty="0" smtClean="0">
                <a:cs typeface="Arial" panose="020B0604020202020204" pitchFamily="34" charset="0"/>
              </a:rPr>
              <a:t>nm depth resolution</a:t>
            </a:r>
          </a:p>
          <a:p>
            <a:pPr marL="171450" indent="-171450">
              <a:buFont typeface="Wingdings" panose="05000000000000000000" pitchFamily="2" charset="2"/>
              <a:buChar char="§"/>
            </a:pPr>
            <a:r>
              <a:rPr lang="en-GB" altLang="en-US" sz="1600" dirty="0" smtClean="0">
                <a:cs typeface="Arial" panose="020B0604020202020204" pitchFamily="34" charset="0"/>
              </a:rPr>
              <a:t>DP </a:t>
            </a:r>
            <a:r>
              <a:rPr lang="en-GB" altLang="en-US" sz="1600" dirty="0" err="1" smtClean="0">
                <a:cs typeface="Arial" panose="020B0604020202020204" pitchFamily="34" charset="0"/>
              </a:rPr>
              <a:t>ps</a:t>
            </a:r>
            <a:r>
              <a:rPr lang="en-GB" altLang="en-US" sz="1600" dirty="0" smtClean="0">
                <a:cs typeface="Arial" panose="020B0604020202020204" pitchFamily="34" charset="0"/>
              </a:rPr>
              <a:t>-LIBS has higher sensitivity but larger signal fluctuation that need further </a:t>
            </a:r>
            <a:r>
              <a:rPr lang="en-GB" altLang="en-US" sz="1600" dirty="0" smtClean="0">
                <a:cs typeface="Arial" panose="020B0604020202020204" pitchFamily="34" charset="0"/>
              </a:rPr>
              <a:t>investigation</a:t>
            </a:r>
            <a:endParaRPr lang="en-GB" altLang="en-US" sz="1600" dirty="0" smtClean="0">
              <a:cs typeface="Arial" panose="020B0604020202020204" pitchFamily="34" charset="0"/>
            </a:endParaRPr>
          </a:p>
          <a:p>
            <a:pPr marL="171450" indent="-171450">
              <a:buFont typeface="Wingdings" panose="05000000000000000000" pitchFamily="2" charset="2"/>
              <a:buChar char="§"/>
            </a:pPr>
            <a:r>
              <a:rPr lang="de-DE" altLang="en-US" sz="1600" dirty="0" smtClean="0">
                <a:cs typeface="Arial" panose="020B0604020202020204" pitchFamily="34" charset="0"/>
              </a:rPr>
              <a:t>According to ns-LIBS measurements, the deuterium content </a:t>
            </a:r>
            <a:r>
              <a:rPr lang="de-DE" altLang="en-US" sz="1600" dirty="0">
                <a:cs typeface="Arial" panose="020B0604020202020204" pitchFamily="34" charset="0"/>
              </a:rPr>
              <a:t>in </a:t>
            </a:r>
            <a:r>
              <a:rPr lang="de-DE" altLang="en-US" sz="1600" dirty="0" smtClean="0">
                <a:cs typeface="Arial" panose="020B0604020202020204" pitchFamily="34" charset="0"/>
              </a:rPr>
              <a:t>pre-damaged tungsten was </a:t>
            </a:r>
            <a:r>
              <a:rPr lang="en-GB" sz="1600" dirty="0"/>
              <a:t>slightly</a:t>
            </a:r>
            <a:r>
              <a:rPr lang="de-DE" altLang="en-US" sz="1600" dirty="0" smtClean="0">
                <a:cs typeface="Arial" panose="020B0604020202020204" pitchFamily="34" charset="0"/>
              </a:rPr>
              <a:t> reduced after plasma exposure in PSI-2</a:t>
            </a:r>
            <a:r>
              <a:rPr lang="de-DE" altLang="en-US" sz="1600" dirty="0">
                <a:cs typeface="Arial" panose="020B0604020202020204" pitchFamily="34" charset="0"/>
              </a:rPr>
              <a:t>, </a:t>
            </a:r>
            <a:r>
              <a:rPr lang="de-DE" altLang="en-US" sz="1600" dirty="0" smtClean="0">
                <a:cs typeface="Arial" panose="020B0604020202020204" pitchFamily="34" charset="0"/>
              </a:rPr>
              <a:t>probably, due </a:t>
            </a:r>
            <a:r>
              <a:rPr lang="de-DE" altLang="en-US" sz="1600" dirty="0">
                <a:cs typeface="Arial" panose="020B0604020202020204" pitchFamily="34" charset="0"/>
              </a:rPr>
              <a:t>to </a:t>
            </a:r>
            <a:r>
              <a:rPr lang="de-DE" altLang="en-US" sz="1600" dirty="0" smtClean="0">
                <a:cs typeface="Arial" panose="020B0604020202020204" pitchFamily="34" charset="0"/>
              </a:rPr>
              <a:t>higher </a:t>
            </a:r>
            <a:r>
              <a:rPr lang="de-DE" altLang="en-US" sz="1600" dirty="0" smtClean="0">
                <a:cs typeface="Arial" panose="020B0604020202020204" pitchFamily="34" charset="0"/>
              </a:rPr>
              <a:t>surface </a:t>
            </a:r>
            <a:r>
              <a:rPr lang="de-DE" altLang="en-US" sz="1600" dirty="0" smtClean="0">
                <a:cs typeface="Arial" panose="020B0604020202020204" pitchFamily="34" charset="0"/>
              </a:rPr>
              <a:t>temperature during </a:t>
            </a:r>
            <a:r>
              <a:rPr lang="de-DE" altLang="en-US" sz="1600" dirty="0" smtClean="0">
                <a:cs typeface="Arial" panose="020B0604020202020204" pitchFamily="34" charset="0"/>
              </a:rPr>
              <a:t>plasma  </a:t>
            </a:r>
            <a:endParaRPr lang="en-GB" altLang="en-US" sz="1600" dirty="0">
              <a:cs typeface="Arial" panose="020B0604020202020204" pitchFamily="34" charset="0"/>
            </a:endParaRPr>
          </a:p>
        </p:txBody>
      </p:sp>
      <p:grpSp>
        <p:nvGrpSpPr>
          <p:cNvPr id="17" name="Group 16"/>
          <p:cNvGrpSpPr/>
          <p:nvPr/>
        </p:nvGrpSpPr>
        <p:grpSpPr>
          <a:xfrm>
            <a:off x="8756139" y="526175"/>
            <a:ext cx="3420493" cy="2189033"/>
            <a:chOff x="8387111" y="608001"/>
            <a:chExt cx="3894851" cy="2804701"/>
          </a:xfrm>
        </p:grpSpPr>
        <p:pic>
          <p:nvPicPr>
            <p:cNvPr id="7" name="Picture 6"/>
            <p:cNvPicPr>
              <a:picLocks noChangeAspect="1"/>
            </p:cNvPicPr>
            <p:nvPr/>
          </p:nvPicPr>
          <p:blipFill rotWithShape="1">
            <a:blip r:embed="rId2"/>
            <a:srcRect t="7718"/>
            <a:stretch/>
          </p:blipFill>
          <p:spPr>
            <a:xfrm>
              <a:off x="8387111" y="916763"/>
              <a:ext cx="3894851" cy="2495939"/>
            </a:xfrm>
            <a:prstGeom prst="rect">
              <a:avLst/>
            </a:prstGeom>
          </p:spPr>
        </p:pic>
        <p:sp>
          <p:nvSpPr>
            <p:cNvPr id="9" name="TextBox 8"/>
            <p:cNvSpPr txBox="1"/>
            <p:nvPr/>
          </p:nvSpPr>
          <p:spPr bwMode="auto">
            <a:xfrm>
              <a:off x="9077424" y="608001"/>
              <a:ext cx="2358339" cy="276999"/>
            </a:xfrm>
            <a:prstGeom prst="rect">
              <a:avLst/>
            </a:prstGeom>
            <a:noFill/>
          </p:spPr>
          <p:txBody>
            <a:bodyPr wrap="none" rtlCol="0">
              <a:spAutoFit/>
            </a:bodyPr>
            <a:lstStyle/>
            <a:p>
              <a:r>
                <a:rPr lang="de-DE" sz="1200" b="1" dirty="0" smtClean="0"/>
                <a:t>SP ps-LIBS and NRA depth profiles</a:t>
              </a:r>
              <a:endParaRPr lang="en-GB" sz="1200" b="1" dirty="0"/>
            </a:p>
          </p:txBody>
        </p:sp>
        <p:sp>
          <p:nvSpPr>
            <p:cNvPr id="10" name="TextBox 9"/>
            <p:cNvSpPr txBox="1"/>
            <p:nvPr/>
          </p:nvSpPr>
          <p:spPr bwMode="auto">
            <a:xfrm>
              <a:off x="9808724" y="1076130"/>
              <a:ext cx="1951175" cy="489611"/>
            </a:xfrm>
            <a:prstGeom prst="rect">
              <a:avLst/>
            </a:prstGeom>
            <a:noFill/>
            <a:ln>
              <a:solidFill>
                <a:schemeClr val="tx1"/>
              </a:solidFill>
            </a:ln>
          </p:spPr>
          <p:txBody>
            <a:bodyPr wrap="square" rtlCol="0">
              <a:spAutoFit/>
            </a:bodyPr>
            <a:lstStyle/>
            <a:p>
              <a:r>
                <a:rPr lang="de-DE" sz="1200" dirty="0" smtClean="0"/>
                <a:t>Outgassing T</a:t>
              </a:r>
              <a:r>
                <a:rPr lang="de-DE" sz="1200" baseline="-25000" dirty="0" smtClean="0"/>
                <a:t>max</a:t>
              </a:r>
              <a:r>
                <a:rPr lang="de-DE" sz="1200" dirty="0" smtClean="0"/>
                <a:t>= 641 K</a:t>
              </a:r>
            </a:p>
            <a:p>
              <a:r>
                <a:rPr lang="de-DE" sz="1200" dirty="0" smtClean="0"/>
                <a:t>D content 1at.% by NRA</a:t>
              </a:r>
            </a:p>
          </p:txBody>
        </p:sp>
      </p:grpSp>
      <p:grpSp>
        <p:nvGrpSpPr>
          <p:cNvPr id="16" name="Group 15"/>
          <p:cNvGrpSpPr/>
          <p:nvPr/>
        </p:nvGrpSpPr>
        <p:grpSpPr>
          <a:xfrm>
            <a:off x="8567696" y="2610768"/>
            <a:ext cx="3276393" cy="2038072"/>
            <a:chOff x="8667590" y="3552650"/>
            <a:chExt cx="3276393" cy="2455646"/>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7183" b="1"/>
            <a:stretch/>
          </p:blipFill>
          <p:spPr>
            <a:xfrm>
              <a:off x="8667590" y="3616984"/>
              <a:ext cx="3276393" cy="2391312"/>
            </a:xfrm>
            <a:prstGeom prst="rect">
              <a:avLst/>
            </a:prstGeom>
            <a:solidFill>
              <a:schemeClr val="bg1"/>
            </a:solidFill>
          </p:spPr>
        </p:pic>
        <p:sp>
          <p:nvSpPr>
            <p:cNvPr id="12" name="TextBox 11"/>
            <p:cNvSpPr txBox="1"/>
            <p:nvPr/>
          </p:nvSpPr>
          <p:spPr bwMode="auto">
            <a:xfrm>
              <a:off x="9387346" y="3552650"/>
              <a:ext cx="2383986" cy="276999"/>
            </a:xfrm>
            <a:prstGeom prst="rect">
              <a:avLst/>
            </a:prstGeom>
            <a:noFill/>
          </p:spPr>
          <p:txBody>
            <a:bodyPr wrap="none" rtlCol="0">
              <a:spAutoFit/>
            </a:bodyPr>
            <a:lstStyle/>
            <a:p>
              <a:r>
                <a:rPr lang="de-DE" sz="1200" b="1" dirty="0" smtClean="0"/>
                <a:t>DP ps-LIBS and NRA depth profiles</a:t>
              </a:r>
              <a:endParaRPr lang="en-GB" sz="1200" b="1" dirty="0"/>
            </a:p>
          </p:txBody>
        </p:sp>
        <p:sp>
          <p:nvSpPr>
            <p:cNvPr id="15" name="Rectangle 14"/>
            <p:cNvSpPr/>
            <p:nvPr/>
          </p:nvSpPr>
          <p:spPr>
            <a:xfrm>
              <a:off x="10832841" y="4002833"/>
              <a:ext cx="1007706" cy="914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1273" t="7059" r="3395" b="62739"/>
            <a:stretch/>
          </p:blipFill>
          <p:spPr>
            <a:xfrm>
              <a:off x="10888826" y="4142791"/>
              <a:ext cx="942392" cy="765110"/>
            </a:xfrm>
            <a:prstGeom prst="rect">
              <a:avLst/>
            </a:prstGeom>
            <a:solidFill>
              <a:schemeClr val="bg1"/>
            </a:solidFill>
          </p:spPr>
        </p:pic>
        <p:sp>
          <p:nvSpPr>
            <p:cNvPr id="13" name="Rectangle 12"/>
            <p:cNvSpPr/>
            <p:nvPr/>
          </p:nvSpPr>
          <p:spPr>
            <a:xfrm>
              <a:off x="11146247" y="3928548"/>
              <a:ext cx="641522" cy="276999"/>
            </a:xfrm>
            <a:prstGeom prst="rect">
              <a:avLst/>
            </a:prstGeom>
          </p:spPr>
          <p:txBody>
            <a:bodyPr wrap="none">
              <a:spAutoFit/>
            </a:bodyPr>
            <a:lstStyle/>
            <a:p>
              <a:r>
                <a:rPr lang="de-DE" sz="1200" dirty="0"/>
                <a:t>b</a:t>
              </a:r>
              <a:r>
                <a:rPr lang="de-DE" sz="1200" dirty="0" smtClean="0"/>
                <a:t>y NRA</a:t>
              </a:r>
              <a:endParaRPr lang="de-DE" sz="1200" dirty="0"/>
            </a:p>
          </p:txBody>
        </p:sp>
      </p:gr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6217" t="3255" r="10132" b="3617"/>
          <a:stretch/>
        </p:blipFill>
        <p:spPr>
          <a:xfrm>
            <a:off x="8770776" y="4637314"/>
            <a:ext cx="3143872" cy="1884784"/>
          </a:xfrm>
          <a:prstGeom prst="rect">
            <a:avLst/>
          </a:prstGeom>
          <a:solidFill>
            <a:schemeClr val="bg1"/>
          </a:solidFill>
        </p:spPr>
      </p:pic>
      <p:sp>
        <p:nvSpPr>
          <p:cNvPr id="22" name="TextBox 21"/>
          <p:cNvSpPr txBox="1"/>
          <p:nvPr/>
        </p:nvSpPr>
        <p:spPr bwMode="auto">
          <a:xfrm>
            <a:off x="9792468" y="4569440"/>
            <a:ext cx="1343638" cy="276999"/>
          </a:xfrm>
          <a:prstGeom prst="rect">
            <a:avLst/>
          </a:prstGeom>
          <a:noFill/>
        </p:spPr>
        <p:txBody>
          <a:bodyPr wrap="none" rtlCol="0">
            <a:spAutoFit/>
          </a:bodyPr>
          <a:lstStyle/>
          <a:p>
            <a:r>
              <a:rPr lang="de-DE" sz="1200" b="1" dirty="0" smtClean="0"/>
              <a:t>SP ns-LIBS in PSI-2</a:t>
            </a:r>
            <a:endParaRPr lang="en-GB" sz="1200" b="1" dirty="0"/>
          </a:p>
        </p:txBody>
      </p:sp>
      <p:sp>
        <p:nvSpPr>
          <p:cNvPr id="32" name="Rectangle 31"/>
          <p:cNvSpPr/>
          <p:nvPr/>
        </p:nvSpPr>
        <p:spPr>
          <a:xfrm>
            <a:off x="9302750" y="4857750"/>
            <a:ext cx="12065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9290050" y="4832348"/>
            <a:ext cx="1352551" cy="584777"/>
            <a:chOff x="7677383" y="5181598"/>
            <a:chExt cx="1647651" cy="584777"/>
          </a:xfrm>
          <a:noFill/>
        </p:grpSpPr>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1056" t="18293" r="74311" b="66142"/>
            <a:stretch/>
          </p:blipFill>
          <p:spPr>
            <a:xfrm flipV="1">
              <a:off x="7677383" y="5181598"/>
              <a:ext cx="193386" cy="546099"/>
            </a:xfrm>
            <a:prstGeom prst="rect">
              <a:avLst/>
            </a:prstGeom>
            <a:grpFill/>
          </p:spPr>
        </p:pic>
        <p:sp>
          <p:nvSpPr>
            <p:cNvPr id="25" name="TextBox 24"/>
            <p:cNvSpPr txBox="1"/>
            <p:nvPr/>
          </p:nvSpPr>
          <p:spPr bwMode="auto">
            <a:xfrm>
              <a:off x="7800515" y="5181600"/>
              <a:ext cx="1524519" cy="584775"/>
            </a:xfrm>
            <a:prstGeom prst="rect">
              <a:avLst/>
            </a:prstGeom>
            <a:grpFill/>
          </p:spPr>
          <p:txBody>
            <a:bodyPr wrap="square" rtlCol="0">
              <a:spAutoFit/>
            </a:bodyPr>
            <a:lstStyle/>
            <a:p>
              <a:r>
                <a:rPr lang="de-DE" sz="800" dirty="0"/>
                <a:t>Fitted D+H before plasma</a:t>
              </a:r>
              <a:endParaRPr lang="en-GB" sz="800" dirty="0"/>
            </a:p>
            <a:p>
              <a:r>
                <a:rPr lang="de-DE" sz="800" dirty="0"/>
                <a:t>Fitted H before plasma</a:t>
              </a:r>
            </a:p>
            <a:p>
              <a:r>
                <a:rPr lang="de-DE" sz="800" dirty="0"/>
                <a:t>Fitted D before plasma</a:t>
              </a:r>
            </a:p>
            <a:p>
              <a:r>
                <a:rPr lang="de-DE" sz="800" dirty="0" smtClean="0"/>
                <a:t>1min</a:t>
              </a:r>
              <a:r>
                <a:rPr lang="en-GB" sz="800" dirty="0" smtClean="0"/>
                <a:t> </a:t>
              </a:r>
              <a:r>
                <a:rPr lang="de-DE" sz="800" dirty="0"/>
                <a:t>a</a:t>
              </a:r>
              <a:r>
                <a:rPr lang="de-DE" sz="800" dirty="0" smtClean="0"/>
                <a:t>fter plasma</a:t>
              </a:r>
            </a:p>
          </p:txBody>
        </p:sp>
      </p:grpSp>
    </p:spTree>
    <p:extLst>
      <p:ext uri="{BB962C8B-B14F-4D97-AF65-F5344CB8AC3E}">
        <p14:creationId xmlns:p14="http://schemas.microsoft.com/office/powerpoint/2010/main" val="338314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3287" t="5892" r="9050" b="2732"/>
          <a:stretch/>
        </p:blipFill>
        <p:spPr>
          <a:xfrm>
            <a:off x="5561044" y="3704253"/>
            <a:ext cx="3405673" cy="2547257"/>
          </a:xfrm>
          <a:prstGeom prst="rect">
            <a:avLst/>
          </a:prstGeom>
        </p:spPr>
      </p:pic>
      <p:pic>
        <p:nvPicPr>
          <p:cNvPr id="7" name="Picture 6"/>
          <p:cNvPicPr>
            <a:picLocks noChangeAspect="1"/>
          </p:cNvPicPr>
          <p:nvPr/>
        </p:nvPicPr>
        <p:blipFill rotWithShape="1">
          <a:blip r:embed="rId4"/>
          <a:srcRect t="1" r="11581" b="2166"/>
          <a:stretch/>
        </p:blipFill>
        <p:spPr>
          <a:xfrm>
            <a:off x="8836090" y="3517641"/>
            <a:ext cx="3355910" cy="2750155"/>
          </a:xfrm>
          <a:prstGeom prst="rect">
            <a:avLst/>
          </a:prstGeom>
          <a:solidFill>
            <a:schemeClr val="bg1"/>
          </a:solidFill>
        </p:spPr>
      </p:pic>
      <p:pic>
        <p:nvPicPr>
          <p:cNvPr id="12" name="Picture 11"/>
          <p:cNvPicPr>
            <a:picLocks noChangeAspect="1"/>
          </p:cNvPicPr>
          <p:nvPr/>
        </p:nvPicPr>
        <p:blipFill rotWithShape="1">
          <a:blip r:embed="rId5"/>
          <a:srcRect l="2847" r="10803"/>
          <a:stretch/>
        </p:blipFill>
        <p:spPr>
          <a:xfrm>
            <a:off x="8929396" y="814290"/>
            <a:ext cx="3262604" cy="2885298"/>
          </a:xfrm>
          <a:prstGeom prst="rect">
            <a:avLst/>
          </a:prstGeom>
          <a:solidFill>
            <a:schemeClr val="bg1"/>
          </a:solidFill>
        </p:spPr>
      </p:pic>
      <p:sp>
        <p:nvSpPr>
          <p:cNvPr id="2" name="Title 1"/>
          <p:cNvSpPr>
            <a:spLocks noGrp="1"/>
          </p:cNvSpPr>
          <p:nvPr>
            <p:ph type="title"/>
          </p:nvPr>
        </p:nvSpPr>
        <p:spPr/>
        <p:txBody>
          <a:bodyPr/>
          <a:lstStyle/>
          <a:p>
            <a:r>
              <a:rPr lang="en-GB" dirty="0"/>
              <a:t>Absolute fuel content in W samples and composition</a:t>
            </a:r>
          </a:p>
        </p:txBody>
      </p:sp>
      <p:sp>
        <p:nvSpPr>
          <p:cNvPr id="3" name="Footer Placeholder 2"/>
          <p:cNvSpPr>
            <a:spLocks noGrp="1"/>
          </p:cNvSpPr>
          <p:nvPr>
            <p:ph type="ftr" sz="quarter" idx="11"/>
          </p:nvPr>
        </p:nvSpPr>
        <p:spPr>
          <a:xfrm>
            <a:off x="825623" y="6555770"/>
            <a:ext cx="4614123" cy="329614"/>
          </a:xfrm>
        </p:spPr>
        <p:txBody>
          <a:bodyPr/>
          <a:lstStyle/>
          <a:p>
            <a:pPr>
              <a:defRPr/>
            </a:pPr>
            <a:r>
              <a:rPr lang="en-US" dirty="0">
                <a:solidFill>
                  <a:prstClr val="white"/>
                </a:solidFill>
              </a:rPr>
              <a:t>G. Sergienko | WPPWIE SP X monitoring meeting | 13 November 2024</a:t>
            </a:r>
            <a:endParaRPr lang="en-US" dirty="0"/>
          </a:p>
        </p:txBody>
      </p:sp>
      <p:sp>
        <p:nvSpPr>
          <p:cNvPr id="4" name="Slide Number Placeholder 3"/>
          <p:cNvSpPr>
            <a:spLocks noGrp="1"/>
          </p:cNvSpPr>
          <p:nvPr>
            <p:ph type="sldNum" sz="quarter" idx="12"/>
          </p:nvPr>
        </p:nvSpPr>
        <p:spPr/>
        <p:txBody>
          <a:bodyPr/>
          <a:lstStyle/>
          <a:p>
            <a:pPr>
              <a:defRPr/>
            </a:pPr>
            <a:fld id="{6A6D9FA1-99C7-4910-8E32-B85D378B0060}" type="slidenum">
              <a:rPr lang="en-GB" smtClean="0">
                <a:solidFill>
                  <a:prstClr val="white"/>
                </a:solidFill>
              </a:rPr>
              <a:t>5</a:t>
            </a:fld>
            <a:endParaRPr lang="en-GB">
              <a:solidFill>
                <a:prstClr val="white"/>
              </a:solidFill>
            </a:endParaRPr>
          </a:p>
        </p:txBody>
      </p:sp>
      <p:sp>
        <p:nvSpPr>
          <p:cNvPr id="5" name="Textfeld 4">
            <a:extLst>
              <a:ext uri="{FF2B5EF4-FFF2-40B4-BE49-F238E27FC236}">
                <a16:creationId xmlns:a16="http://schemas.microsoft.com/office/drawing/2014/main" id="{9CDDDD18-D2C5-A3DE-1BB3-4FC1AF20CF9A}"/>
              </a:ext>
            </a:extLst>
          </p:cNvPr>
          <p:cNvSpPr txBox="1"/>
          <p:nvPr/>
        </p:nvSpPr>
        <p:spPr>
          <a:xfrm>
            <a:off x="107503" y="712451"/>
            <a:ext cx="8681934" cy="2874505"/>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de-DE" altLang="en-US" sz="1600" dirty="0" smtClean="0"/>
              <a:t>Absolute content of hydrogen isotopes measurement in W by ps-LIBS in Ar </a:t>
            </a:r>
            <a:r>
              <a:rPr lang="de-DE" altLang="en-US" sz="1600" dirty="0" smtClean="0"/>
              <a:t> (CF LIBS approch)</a:t>
            </a:r>
            <a:endParaRPr lang="de-DE" altLang="en-US" sz="1600" dirty="0" smtClean="0"/>
          </a:p>
          <a:p>
            <a:pPr marL="182563" indent="-182563">
              <a:lnSpc>
                <a:spcPct val="113000"/>
              </a:lnSpc>
              <a:buFont typeface="Wingdings" panose="05000000000000000000" pitchFamily="2" charset="2"/>
              <a:buChar char="§"/>
            </a:pPr>
            <a:r>
              <a:rPr lang="de-DE" altLang="en-US" sz="1600" dirty="0" smtClean="0">
                <a:cs typeface="Arial" panose="020B0604020202020204" pitchFamily="34" charset="0"/>
              </a:rPr>
              <a:t>Measurement of </a:t>
            </a:r>
            <a:r>
              <a:rPr lang="de-DE" altLang="en-US" sz="1600" dirty="0">
                <a:cs typeface="Arial" panose="020B0604020202020204" pitchFamily="34" charset="0"/>
              </a:rPr>
              <a:t>the hydrogen isotopes composition by ps-LIBS in Ar </a:t>
            </a:r>
            <a:r>
              <a:rPr lang="de-DE" altLang="en-US" sz="1600" dirty="0" smtClean="0">
                <a:cs typeface="Arial" panose="020B0604020202020204" pitchFamily="34" charset="0"/>
              </a:rPr>
              <a:t>(in support LIBS measurements on JET)</a:t>
            </a:r>
          </a:p>
          <a:p>
            <a:pPr>
              <a:lnSpc>
                <a:spcPct val="113000"/>
              </a:lnSpc>
            </a:pPr>
            <a:r>
              <a:rPr lang="en-US" sz="1600" b="1" dirty="0" smtClean="0">
                <a:solidFill>
                  <a:srgbClr val="FF0000"/>
                </a:solidFill>
                <a:cs typeface="Arial" panose="020B0604020202020204" pitchFamily="34" charset="0"/>
              </a:rPr>
              <a:t>Task </a:t>
            </a:r>
            <a:r>
              <a:rPr lang="en-US" sz="1600" b="1" dirty="0">
                <a:solidFill>
                  <a:srgbClr val="FF0000"/>
                </a:solidFill>
                <a:cs typeface="Arial" panose="020B0604020202020204" pitchFamily="34" charset="0"/>
              </a:rPr>
              <a:t>and questions to be addressed </a:t>
            </a:r>
          </a:p>
          <a:p>
            <a:pPr marL="285750" indent="-285750">
              <a:lnSpc>
                <a:spcPct val="113000"/>
              </a:lnSpc>
              <a:buFont typeface="Wingdings" panose="05000000000000000000" pitchFamily="2" charset="2"/>
              <a:buChar char="§"/>
            </a:pPr>
            <a:r>
              <a:rPr lang="de-DE" sz="1600" dirty="0"/>
              <a:t>A</a:t>
            </a:r>
            <a:r>
              <a:rPr lang="de-DE" sz="1600" dirty="0" smtClean="0"/>
              <a:t>pplacability of CF-LIBS method for the W spectral line in the visinity of </a:t>
            </a:r>
            <a:r>
              <a:rPr lang="en-GB" sz="1600" dirty="0" err="1"/>
              <a:t>Balmer</a:t>
            </a:r>
            <a:r>
              <a:rPr lang="en-GB" sz="1600" dirty="0"/>
              <a:t>-</a:t>
            </a:r>
            <a:r>
              <a:rPr lang="en-GB" sz="1600" dirty="0">
                <a:sym typeface="Symbol" panose="05050102010706020507" pitchFamily="18" charset="2"/>
              </a:rPr>
              <a:t> </a:t>
            </a:r>
            <a:r>
              <a:rPr lang="en-GB" sz="1600" dirty="0" smtClean="0">
                <a:sym typeface="Symbol" panose="05050102010706020507" pitchFamily="18" charset="2"/>
              </a:rPr>
              <a:t>lines </a:t>
            </a:r>
            <a:endParaRPr lang="en-GB" sz="1600" dirty="0" smtClean="0"/>
          </a:p>
          <a:p>
            <a:pPr marL="285750" indent="-285750">
              <a:lnSpc>
                <a:spcPct val="113000"/>
              </a:lnSpc>
              <a:buFont typeface="Wingdings" panose="05000000000000000000" pitchFamily="2" charset="2"/>
              <a:buChar char="§"/>
            </a:pPr>
            <a:r>
              <a:rPr lang="en-GB" sz="1600" dirty="0" smtClean="0"/>
              <a:t>Develop procedure for </a:t>
            </a:r>
            <a:r>
              <a:rPr lang="en-GB" sz="1600" dirty="0"/>
              <a:t>extraction  isotopes composition </a:t>
            </a:r>
            <a:r>
              <a:rPr lang="en-GB" sz="1600" dirty="0" smtClean="0"/>
              <a:t>from measured </a:t>
            </a:r>
            <a:r>
              <a:rPr lang="en-GB" sz="1600" dirty="0" err="1" smtClean="0"/>
              <a:t>Balmer</a:t>
            </a:r>
            <a:r>
              <a:rPr lang="en-GB" sz="1600" dirty="0" smtClean="0"/>
              <a:t>-</a:t>
            </a:r>
            <a:r>
              <a:rPr lang="en-GB" sz="1600" dirty="0" smtClean="0">
                <a:sym typeface="Symbol" panose="05050102010706020507" pitchFamily="18" charset="2"/>
              </a:rPr>
              <a:t> lines </a:t>
            </a:r>
            <a:endParaRPr lang="en-GB" altLang="en-US" sz="1600" dirty="0" smtClean="0">
              <a:cs typeface="Arial" panose="020B0604020202020204" pitchFamily="34" charset="0"/>
            </a:endParaRPr>
          </a:p>
          <a:p>
            <a:pPr>
              <a:lnSpc>
                <a:spcPct val="113000"/>
              </a:lnSpc>
            </a:pPr>
            <a:r>
              <a:rPr lang="en-GB" altLang="en-US" sz="1600" dirty="0" smtClean="0">
                <a:cs typeface="Arial" panose="020B0604020202020204" pitchFamily="34" charset="0"/>
              </a:rPr>
              <a:t> </a:t>
            </a:r>
            <a:r>
              <a:rPr lang="en-US" altLang="en-US" sz="1600" b="1" dirty="0" smtClean="0">
                <a:solidFill>
                  <a:srgbClr val="0070C0"/>
                </a:solidFill>
                <a:cs typeface="Arial" panose="020B0604020202020204" pitchFamily="34" charset="0"/>
              </a:rPr>
              <a:t>Approach</a:t>
            </a:r>
            <a:endParaRPr lang="en-US" altLang="en-US" sz="1600" b="1" dirty="0">
              <a:solidFill>
                <a:srgbClr val="0070C0"/>
              </a:solidFill>
              <a:cs typeface="Arial" panose="020B0604020202020204" pitchFamily="34" charset="0"/>
            </a:endParaRPr>
          </a:p>
          <a:p>
            <a:pPr marL="214313" indent="-214313">
              <a:lnSpc>
                <a:spcPct val="113000"/>
              </a:lnSpc>
              <a:buFont typeface="Wingdings" panose="05000000000000000000" pitchFamily="2" charset="2"/>
              <a:buChar char="§"/>
            </a:pPr>
            <a:r>
              <a:rPr lang="de-DE" altLang="en-US" sz="1600" dirty="0" smtClean="0">
                <a:cs typeface="Arial" panose="020B0604020202020204" pitchFamily="34" charset="0"/>
              </a:rPr>
              <a:t>W samples with “natural“ H content  and W coated Mo sample loaded with D</a:t>
            </a:r>
            <a:endParaRPr lang="en-GB" altLang="en-US" sz="1600" dirty="0" smtClean="0">
              <a:cs typeface="Arial" panose="020B0604020202020204" pitchFamily="34" charset="0"/>
            </a:endParaRPr>
          </a:p>
          <a:p>
            <a:pPr marL="214313" indent="-214313">
              <a:lnSpc>
                <a:spcPct val="113000"/>
              </a:lnSpc>
              <a:buFont typeface="Wingdings" panose="05000000000000000000" pitchFamily="2" charset="2"/>
              <a:buChar char="§"/>
            </a:pPr>
            <a:r>
              <a:rPr lang="en-GB" altLang="en-US" sz="1600" dirty="0" smtClean="0">
                <a:cs typeface="Arial" panose="020B0604020202020204" pitchFamily="34" charset="0"/>
              </a:rPr>
              <a:t> </a:t>
            </a:r>
            <a:r>
              <a:rPr lang="de-DE" altLang="en-US" sz="1600" dirty="0" smtClean="0">
                <a:cs typeface="Arial" panose="020B0604020202020204" pitchFamily="34" charset="0"/>
              </a:rPr>
              <a:t>SP ps-LIBS (</a:t>
            </a:r>
            <a:r>
              <a:rPr lang="de-DE" altLang="en-US" sz="1600" dirty="0" smtClean="0">
                <a:cs typeface="Arial" panose="020B0604020202020204" pitchFamily="34" charset="0"/>
                <a:sym typeface="Symbol" panose="05050102010706020507" pitchFamily="18" charset="2"/>
              </a:rPr>
              <a:t>=</a:t>
            </a:r>
            <a:r>
              <a:rPr lang="de-DE" altLang="en-US" sz="1600" dirty="0">
                <a:cs typeface="Arial" panose="020B0604020202020204" pitchFamily="34" charset="0"/>
              </a:rPr>
              <a:t> 1064nm, </a:t>
            </a:r>
            <a:r>
              <a:rPr lang="de-DE" altLang="en-US" sz="1600" dirty="0" smtClean="0">
                <a:cs typeface="Arial" panose="020B0604020202020204" pitchFamily="34" charset="0"/>
              </a:rPr>
              <a:t>35 ps, ≈</a:t>
            </a:r>
            <a:r>
              <a:rPr lang="de-DE" altLang="en-US" sz="1600" dirty="0">
                <a:cs typeface="Arial" panose="020B0604020202020204" pitchFamily="34" charset="0"/>
              </a:rPr>
              <a:t>1</a:t>
            </a:r>
            <a:r>
              <a:rPr lang="de-DE" altLang="en-US" sz="1600" dirty="0" smtClean="0">
                <a:cs typeface="Arial" panose="020B0604020202020204" pitchFamily="34" charset="0"/>
              </a:rPr>
              <a:t>0 mJ, </a:t>
            </a:r>
            <a:r>
              <a:rPr lang="de-DE" altLang="en-US" sz="1600" dirty="0">
                <a:cs typeface="Arial" panose="020B0604020202020204" pitchFamily="34" charset="0"/>
              </a:rPr>
              <a:t>spot </a:t>
            </a:r>
            <a:r>
              <a:rPr lang="de-DE" altLang="en-US" sz="1600" dirty="0">
                <a:cs typeface="Arial" panose="020B0604020202020204" pitchFamily="34" charset="0"/>
                <a:sym typeface="Symbol" panose="05050102010706020507" pitchFamily="18" charset="2"/>
              </a:rPr>
              <a:t> </a:t>
            </a:r>
            <a:r>
              <a:rPr lang="de-DE" altLang="en-US" sz="1600" dirty="0" smtClean="0">
                <a:cs typeface="Arial" panose="020B0604020202020204" pitchFamily="34" charset="0"/>
                <a:sym typeface="Symbol" panose="05050102010706020507" pitchFamily="18" charset="2"/>
              </a:rPr>
              <a:t>0.3 mm</a:t>
            </a:r>
            <a:r>
              <a:rPr lang="de-DE" altLang="en-US" sz="1600" dirty="0" smtClean="0">
                <a:cs typeface="Arial" panose="020B0604020202020204" pitchFamily="34" charset="0"/>
              </a:rPr>
              <a:t>) in Ar at atmospheric pressure</a:t>
            </a:r>
            <a:r>
              <a:rPr lang="en-GB" altLang="en-US" sz="1600" dirty="0" smtClean="0">
                <a:cs typeface="Arial" panose="020B0604020202020204" pitchFamily="34" charset="0"/>
              </a:rPr>
              <a:t> </a:t>
            </a:r>
            <a:endParaRPr lang="en-GB" altLang="en-US" sz="1600" dirty="0">
              <a:cs typeface="Arial" panose="020B0604020202020204" pitchFamily="34" charset="0"/>
            </a:endParaRPr>
          </a:p>
        </p:txBody>
      </p:sp>
      <p:sp>
        <p:nvSpPr>
          <p:cNvPr id="6"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a:t>
            </a:r>
            <a:r>
              <a:rPr lang="en-US" sz="1400" b="1" dirty="0" smtClean="0">
                <a:latin typeface="Arial" panose="020B0604020202020204" pitchFamily="34" charset="0"/>
                <a:cs typeface="Arial" panose="020B0604020202020204" pitchFamily="34" charset="0"/>
              </a:rPr>
              <a:t>X.X2.T-T004-D004</a:t>
            </a:r>
          </a:p>
          <a:p>
            <a:pPr>
              <a:lnSpc>
                <a:spcPct val="113000"/>
              </a:lnSpc>
            </a:pPr>
            <a:r>
              <a:rPr lang="en-US" sz="1400" dirty="0" smtClean="0">
                <a:latin typeface="Arial" panose="020B0604020202020204" pitchFamily="34" charset="0"/>
                <a:cs typeface="Arial" panose="020B0604020202020204" pitchFamily="34" charset="0"/>
              </a:rPr>
              <a:t>Status</a:t>
            </a:r>
            <a:r>
              <a:rPr lang="en-US" sz="1400" dirty="0">
                <a:latin typeface="Arial" panose="020B0604020202020204" pitchFamily="34" charset="0"/>
                <a:cs typeface="Arial" panose="020B0604020202020204" pitchFamily="34" charset="0"/>
              </a:rPr>
              <a:t>: </a:t>
            </a:r>
            <a:r>
              <a:rPr lang="en-US" sz="1400" b="1" i="1" dirty="0" smtClean="0">
                <a:solidFill>
                  <a:srgbClr val="00B050"/>
                </a:solidFill>
                <a:latin typeface="Arial" panose="020B0604020202020204" pitchFamily="34" charset="0"/>
                <a:cs typeface="Arial" panose="020B0604020202020204" pitchFamily="34" charset="0"/>
              </a:rPr>
              <a:t>completed</a:t>
            </a:r>
            <a:endParaRPr lang="en-US" sz="1400" b="1" i="1" dirty="0" smtClean="0">
              <a:solidFill>
                <a:srgbClr val="0070C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NA</a:t>
            </a:r>
            <a:endParaRPr lang="en-US" sz="1400" b="1" i="1" dirty="0">
              <a:solidFill>
                <a:srgbClr val="FF0000"/>
              </a:solidFill>
              <a:latin typeface="Arial" panose="020B0604020202020204" pitchFamily="34" charset="0"/>
              <a:cs typeface="Arial" panose="020B0604020202020204" pitchFamily="34" charset="0"/>
            </a:endParaRPr>
          </a:p>
          <a:p>
            <a:pPr>
              <a:lnSpc>
                <a:spcPct val="113000"/>
              </a:lnSpc>
            </a:pPr>
            <a:r>
              <a:rPr lang="en-US" sz="1400" dirty="0">
                <a:latin typeface="Arial" panose="020B0604020202020204" pitchFamily="34" charset="0"/>
                <a:cs typeface="Arial" panose="020B0604020202020204" pitchFamily="34" charset="0"/>
              </a:rPr>
              <a:t>Linked WP or TSVV: </a:t>
            </a:r>
            <a:r>
              <a:rPr lang="en-US" sz="1400" b="1" dirty="0">
                <a:latin typeface="Arial" panose="020B0604020202020204" pitchFamily="34" charset="0"/>
                <a:cs typeface="Arial" panose="020B0604020202020204" pitchFamily="34" charset="0"/>
              </a:rPr>
              <a:t>if applicable</a:t>
            </a:r>
          </a:p>
        </p:txBody>
      </p:sp>
      <p:sp>
        <p:nvSpPr>
          <p:cNvPr id="11" name="TextBox 10"/>
          <p:cNvSpPr txBox="1"/>
          <p:nvPr/>
        </p:nvSpPr>
        <p:spPr bwMode="auto">
          <a:xfrm>
            <a:off x="9704642" y="908730"/>
            <a:ext cx="2182008" cy="276999"/>
          </a:xfrm>
          <a:prstGeom prst="rect">
            <a:avLst/>
          </a:prstGeom>
          <a:noFill/>
        </p:spPr>
        <p:txBody>
          <a:bodyPr wrap="none" rtlCol="0">
            <a:spAutoFit/>
          </a:bodyPr>
          <a:lstStyle/>
          <a:p>
            <a:r>
              <a:rPr lang="de-DE" sz="1200" b="1" dirty="0" smtClean="0"/>
              <a:t>SP ps-LIBS H</a:t>
            </a:r>
            <a:r>
              <a:rPr lang="de-DE" sz="1200" b="1" baseline="-25000" dirty="0" smtClean="0">
                <a:sym typeface="Symbol" panose="05050102010706020507" pitchFamily="18" charset="2"/>
              </a:rPr>
              <a:t></a:t>
            </a:r>
            <a:r>
              <a:rPr lang="de-DE" sz="1200" b="1" dirty="0" smtClean="0">
                <a:sym typeface="Symbol" panose="05050102010706020507" pitchFamily="18" charset="2"/>
              </a:rPr>
              <a:t> line profile fitting</a:t>
            </a:r>
            <a:endParaRPr lang="en-GB" sz="1200" b="1" dirty="0"/>
          </a:p>
        </p:txBody>
      </p:sp>
      <p:sp>
        <p:nvSpPr>
          <p:cNvPr id="14" name="TextBox 13"/>
          <p:cNvSpPr txBox="1"/>
          <p:nvPr/>
        </p:nvSpPr>
        <p:spPr bwMode="auto">
          <a:xfrm>
            <a:off x="9711585" y="3618852"/>
            <a:ext cx="2053767" cy="276999"/>
          </a:xfrm>
          <a:prstGeom prst="rect">
            <a:avLst/>
          </a:prstGeom>
          <a:noFill/>
        </p:spPr>
        <p:txBody>
          <a:bodyPr wrap="none" rtlCol="0">
            <a:spAutoFit/>
          </a:bodyPr>
          <a:lstStyle/>
          <a:p>
            <a:r>
              <a:rPr lang="de-DE" sz="1200" b="1" dirty="0" smtClean="0"/>
              <a:t>H</a:t>
            </a:r>
            <a:r>
              <a:rPr lang="de-DE" sz="1200" b="1" baseline="-25000" dirty="0" smtClean="0">
                <a:sym typeface="Symbol" panose="05050102010706020507" pitchFamily="18" charset="2"/>
              </a:rPr>
              <a:t></a:t>
            </a:r>
            <a:r>
              <a:rPr lang="de-DE" sz="1200" b="1" dirty="0" smtClean="0">
                <a:sym typeface="Symbol" panose="05050102010706020507" pitchFamily="18" charset="2"/>
              </a:rPr>
              <a:t> line shift vs </a:t>
            </a:r>
            <a:r>
              <a:rPr lang="de-DE" sz="1200" b="1" dirty="0"/>
              <a:t>H</a:t>
            </a:r>
            <a:r>
              <a:rPr lang="de-DE" sz="1200" b="1" baseline="-25000" dirty="0">
                <a:sym typeface="Symbol" panose="05050102010706020507" pitchFamily="18" charset="2"/>
              </a:rPr>
              <a:t></a:t>
            </a:r>
            <a:r>
              <a:rPr lang="de-DE" sz="1200" b="1" dirty="0">
                <a:sym typeface="Symbol" panose="05050102010706020507" pitchFamily="18" charset="2"/>
              </a:rPr>
              <a:t> line FWHM</a:t>
            </a:r>
            <a:endParaRPr lang="de-DE" sz="1200" b="1" dirty="0" smtClean="0">
              <a:sym typeface="Symbol" panose="05050102010706020507" pitchFamily="18" charset="2"/>
            </a:endParaRPr>
          </a:p>
        </p:txBody>
      </p:sp>
      <p:sp>
        <p:nvSpPr>
          <p:cNvPr id="17" name="TextBox 16"/>
          <p:cNvSpPr txBox="1"/>
          <p:nvPr/>
        </p:nvSpPr>
        <p:spPr bwMode="auto">
          <a:xfrm>
            <a:off x="6196189" y="3628183"/>
            <a:ext cx="2510624" cy="276999"/>
          </a:xfrm>
          <a:prstGeom prst="rect">
            <a:avLst/>
          </a:prstGeom>
          <a:noFill/>
        </p:spPr>
        <p:txBody>
          <a:bodyPr wrap="none" rtlCol="0">
            <a:spAutoFit/>
          </a:bodyPr>
          <a:lstStyle/>
          <a:p>
            <a:r>
              <a:rPr lang="de-DE" sz="1200" b="1" dirty="0" smtClean="0"/>
              <a:t>Electron density from H</a:t>
            </a:r>
            <a:r>
              <a:rPr lang="de-DE" sz="1200" b="1" baseline="-25000" dirty="0">
                <a:sym typeface="Symbol" panose="05050102010706020507" pitchFamily="18" charset="2"/>
              </a:rPr>
              <a:t></a:t>
            </a:r>
            <a:r>
              <a:rPr lang="de-DE" sz="1200" b="1" dirty="0">
                <a:sym typeface="Symbol" panose="05050102010706020507" pitchFamily="18" charset="2"/>
              </a:rPr>
              <a:t> line FWHM</a:t>
            </a:r>
            <a:endParaRPr lang="de-DE" sz="1200" b="1" dirty="0" smtClean="0">
              <a:sym typeface="Symbol" panose="05050102010706020507" pitchFamily="18" charset="2"/>
            </a:endParaRPr>
          </a:p>
        </p:txBody>
      </p:sp>
      <p:sp>
        <p:nvSpPr>
          <p:cNvPr id="18" name="Rectangle 17"/>
          <p:cNvSpPr/>
          <p:nvPr/>
        </p:nvSpPr>
        <p:spPr>
          <a:xfrm>
            <a:off x="90196" y="3445300"/>
            <a:ext cx="5564155" cy="1847878"/>
          </a:xfrm>
          <a:prstGeom prst="rect">
            <a:avLst/>
          </a:prstGeom>
        </p:spPr>
        <p:txBody>
          <a:bodyPr wrap="square">
            <a:spAutoFit/>
          </a:bodyPr>
          <a:lstStyle/>
          <a:p>
            <a:pPr>
              <a:lnSpc>
                <a:spcPct val="113000"/>
              </a:lnSpc>
            </a:pPr>
            <a:r>
              <a:rPr lang="en-US" altLang="en-US" sz="1600" b="1" dirty="0">
                <a:solidFill>
                  <a:srgbClr val="0070C0"/>
                </a:solidFill>
                <a:cs typeface="Arial" panose="020B0604020202020204" pitchFamily="34" charset="0"/>
              </a:rPr>
              <a:t>Results</a:t>
            </a:r>
          </a:p>
          <a:p>
            <a:pPr marL="171450" indent="-171450">
              <a:buFont typeface="Wingdings" panose="05000000000000000000" pitchFamily="2" charset="2"/>
              <a:buChar char="§"/>
            </a:pPr>
            <a:r>
              <a:rPr lang="en-GB" altLang="en-US" sz="1600" dirty="0">
                <a:cs typeface="Arial" panose="020B0604020202020204" pitchFamily="34" charset="0"/>
              </a:rPr>
              <a:t>Plasma density </a:t>
            </a:r>
            <a:r>
              <a:rPr lang="en-GB" altLang="en-US" sz="1600" dirty="0" smtClean="0">
                <a:cs typeface="Arial" panose="020B0604020202020204" pitchFamily="34" charset="0"/>
              </a:rPr>
              <a:t>from </a:t>
            </a:r>
            <a:r>
              <a:rPr lang="de-DE" sz="1600" dirty="0"/>
              <a:t>H</a:t>
            </a:r>
            <a:r>
              <a:rPr lang="de-DE" sz="1600" baseline="-25000" dirty="0">
                <a:sym typeface="Symbol" panose="05050102010706020507" pitchFamily="18" charset="2"/>
              </a:rPr>
              <a:t> </a:t>
            </a:r>
            <a:r>
              <a:rPr lang="en-GB" altLang="en-US" sz="1600" dirty="0" smtClean="0">
                <a:cs typeface="Arial" panose="020B0604020202020204" pitchFamily="34" charset="0"/>
              </a:rPr>
              <a:t>fitting by single </a:t>
            </a:r>
            <a:r>
              <a:rPr lang="en-GB" altLang="en-US" sz="1600" dirty="0">
                <a:cs typeface="Arial" panose="020B0604020202020204" pitchFamily="34" charset="0"/>
              </a:rPr>
              <a:t>Lorentzian </a:t>
            </a:r>
            <a:r>
              <a:rPr lang="en-GB" altLang="en-US" sz="1600" dirty="0" smtClean="0">
                <a:cs typeface="Arial" panose="020B0604020202020204" pitchFamily="34" charset="0"/>
              </a:rPr>
              <a:t>function</a:t>
            </a:r>
            <a:endParaRPr lang="en-GB" altLang="en-US" sz="1600" dirty="0">
              <a:cs typeface="Arial" panose="020B0604020202020204" pitchFamily="34" charset="0"/>
            </a:endParaRPr>
          </a:p>
          <a:p>
            <a:pPr marL="171450" indent="-171450">
              <a:buFont typeface="Wingdings" panose="05000000000000000000" pitchFamily="2" charset="2"/>
              <a:buChar char="§"/>
            </a:pPr>
            <a:r>
              <a:rPr lang="en-GB" altLang="en-US" sz="1600" dirty="0">
                <a:cs typeface="Arial" panose="020B0604020202020204" pitchFamily="34" charset="0"/>
              </a:rPr>
              <a:t> </a:t>
            </a:r>
            <a:r>
              <a:rPr lang="en-GB" altLang="en-US" sz="1600" dirty="0" smtClean="0">
                <a:cs typeface="Arial" panose="020B0604020202020204" pitchFamily="34" charset="0"/>
              </a:rPr>
              <a:t>Number of fitting parameters for </a:t>
            </a:r>
            <a:r>
              <a:rPr lang="de-DE" sz="1600" dirty="0" smtClean="0"/>
              <a:t>H</a:t>
            </a:r>
            <a:r>
              <a:rPr lang="de-DE" sz="1600" baseline="-25000" dirty="0" smtClean="0">
                <a:sym typeface="Symbol" panose="05050102010706020507" pitchFamily="18" charset="2"/>
              </a:rPr>
              <a:t></a:t>
            </a:r>
            <a:r>
              <a:rPr lang="de-DE" sz="1600" dirty="0" smtClean="0">
                <a:sym typeface="Symbol" panose="05050102010706020507" pitchFamily="18" charset="2"/>
              </a:rPr>
              <a:t> line can be reduced by using experimental </a:t>
            </a:r>
            <a:r>
              <a:rPr lang="de-DE" sz="1600" dirty="0"/>
              <a:t>H</a:t>
            </a:r>
            <a:r>
              <a:rPr lang="de-DE" sz="1600" baseline="-25000" dirty="0">
                <a:sym typeface="Symbol" panose="05050102010706020507" pitchFamily="18" charset="2"/>
              </a:rPr>
              <a:t> </a:t>
            </a:r>
            <a:r>
              <a:rPr lang="de-DE" sz="1600" dirty="0" smtClean="0">
                <a:sym typeface="Symbol" panose="05050102010706020507" pitchFamily="18" charset="2"/>
              </a:rPr>
              <a:t>line shift-width dependence</a:t>
            </a:r>
          </a:p>
          <a:p>
            <a:pPr marL="171450" indent="-171450">
              <a:buFont typeface="Wingdings" panose="05000000000000000000" pitchFamily="2" charset="2"/>
              <a:buChar char="§"/>
            </a:pPr>
            <a:r>
              <a:rPr lang="de-DE" sz="1600" dirty="0" smtClean="0">
                <a:sym typeface="Symbol" panose="05050102010706020507" pitchFamily="18" charset="2"/>
              </a:rPr>
              <a:t>By using two </a:t>
            </a:r>
            <a:r>
              <a:rPr lang="en-GB" altLang="en-US" sz="1600" dirty="0">
                <a:cs typeface="Arial" panose="020B0604020202020204" pitchFamily="34" charset="0"/>
              </a:rPr>
              <a:t>Lorentzian </a:t>
            </a:r>
            <a:r>
              <a:rPr lang="en-GB" altLang="en-US" sz="1600" dirty="0" smtClean="0">
                <a:cs typeface="Arial" panose="020B0604020202020204" pitchFamily="34" charset="0"/>
              </a:rPr>
              <a:t>functions, fitting can be improved</a:t>
            </a:r>
          </a:p>
          <a:p>
            <a:pPr marL="171450" indent="-171450">
              <a:buFont typeface="Wingdings" panose="05000000000000000000" pitchFamily="2" charset="2"/>
              <a:buChar char="§"/>
            </a:pPr>
            <a:r>
              <a:rPr lang="de-DE" altLang="en-US" sz="1600" dirty="0" smtClean="0">
                <a:cs typeface="Arial" panose="020B0604020202020204" pitchFamily="34" charset="0"/>
              </a:rPr>
              <a:t>Only WI (656.320 nm) and </a:t>
            </a:r>
            <a:r>
              <a:rPr lang="de-DE" altLang="en-US" sz="1600" dirty="0">
                <a:cs typeface="Arial" panose="020B0604020202020204" pitchFamily="34" charset="0"/>
              </a:rPr>
              <a:t>WI ( </a:t>
            </a:r>
            <a:r>
              <a:rPr lang="de-DE" altLang="en-US" sz="1600" dirty="0" smtClean="0">
                <a:cs typeface="Arial" panose="020B0604020202020204" pitchFamily="34" charset="0"/>
              </a:rPr>
              <a:t>657.393 nm) lines have defined parameters for CF analysis, broder spectral range requiered</a:t>
            </a:r>
            <a:endParaRPr lang="en-GB" altLang="en-US" sz="1600" dirty="0">
              <a:cs typeface="Arial" panose="020B0604020202020204" pitchFamily="34" charset="0"/>
            </a:endParaRPr>
          </a:p>
        </p:txBody>
      </p:sp>
    </p:spTree>
    <p:extLst>
      <p:ext uri="{BB962C8B-B14F-4D97-AF65-F5344CB8AC3E}">
        <p14:creationId xmlns:p14="http://schemas.microsoft.com/office/powerpoint/2010/main" val="415973119"/>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27863</TotalTime>
  <Words>1230</Words>
  <Application>Microsoft Office PowerPoint</Application>
  <DocSecurity>0</DocSecurity>
  <PresentationFormat>Widescreen</PresentationFormat>
  <Paragraphs>127</Paragraphs>
  <Slides>5</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Arial</vt:lpstr>
      <vt:lpstr>Calibri</vt:lpstr>
      <vt:lpstr>Symbol</vt:lpstr>
      <vt:lpstr>Wingdings</vt:lpstr>
      <vt:lpstr>EUROfusion.1line_5_3_2019</vt:lpstr>
      <vt:lpstr>Graph</vt:lpstr>
      <vt:lpstr>LIBS measurement of boron film on tungsten sample </vt:lpstr>
      <vt:lpstr>LIBS measurement of D retention in tungsten alloys</vt:lpstr>
      <vt:lpstr>LAMIS measurements of 13C at the surface of W7-X divertor fingers</vt:lpstr>
      <vt:lpstr>Deuterium retention measurements in pre-damaged tungsten material by LIBS.</vt:lpstr>
      <vt:lpstr>Absolute fuel content in W samples and composition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Gennady Sergienko</cp:lastModifiedBy>
  <cp:revision>98</cp:revision>
  <dcterms:created xsi:type="dcterms:W3CDTF">2023-11-15T09:40:03Z</dcterms:created>
  <dcterms:modified xsi:type="dcterms:W3CDTF">2024-11-11T21:09:41Z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