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
  </p:notesMasterIdLst>
  <p:sldIdLst>
    <p:sldId id="256" r:id="rId2"/>
    <p:sldId id="303" r:id="rId3"/>
    <p:sldId id="306" r:id="rId4"/>
    <p:sldId id="258" r:id="rId5"/>
  </p:sldIdLst>
  <p:sldSz cx="12192000" cy="6858000"/>
  <p:notesSz cx="6735763" cy="9866313"/>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59" d="100"/>
          <a:sy n="59" d="100"/>
        </p:scale>
        <p:origin x="940" y="5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18831" cy="495029"/>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73577" y="4748163"/>
            <a:ext cx="5388610" cy="3884861"/>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9371286"/>
            <a:ext cx="2918831" cy="495028"/>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15373" y="9371286"/>
            <a:ext cx="2918831" cy="495028"/>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a:solidFill>
                  <a:prstClr val="white"/>
                </a:solidFill>
              </a:rPr>
              <a:t>P.Veis| WPPWIE SP-X reporting | 13 November 2024 </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a:solidFill>
                  <a:prstClr val="white"/>
                </a:solidFill>
              </a:rPr>
              <a:t>P.Veis| WPPWIE SP-X reporting | 13 November 2024 </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a:solidFill>
                  <a:prstClr val="white"/>
                </a:solidFill>
              </a:rPr>
              <a:t>P.Veis| WPPWIE SP-X reporting | 13 November 2024 </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03568" y="924427"/>
            <a:ext cx="11184864" cy="620251"/>
          </a:xfrm>
        </p:spPr>
        <p:txBody>
          <a:bodyPr>
            <a:normAutofit/>
          </a:bodyPr>
          <a:lstStyle/>
          <a:p>
            <a:pPr>
              <a:defRPr/>
            </a:pPr>
            <a:r>
              <a:rPr lang="en-US" sz="3200" dirty="0"/>
              <a:t>Reporting meeting WPPWIE SP-X 2024</a:t>
            </a:r>
            <a:endParaRPr sz="3200" dirty="0"/>
          </a:p>
        </p:txBody>
      </p:sp>
      <p:sp>
        <p:nvSpPr>
          <p:cNvPr id="3" name="Text Placeholder 2"/>
          <p:cNvSpPr>
            <a:spLocks noGrp="1"/>
          </p:cNvSpPr>
          <p:nvPr>
            <p:ph type="body" sz="quarter" idx="10"/>
          </p:nvPr>
        </p:nvSpPr>
        <p:spPr bwMode="auto">
          <a:xfrm>
            <a:off x="407366" y="1772182"/>
            <a:ext cx="11556032" cy="295355"/>
          </a:xfrm>
        </p:spPr>
        <p:txBody>
          <a:bodyPr>
            <a:noAutofit/>
          </a:bodyPr>
          <a:lstStyle/>
          <a:p>
            <a:pPr>
              <a:defRPr/>
            </a:pPr>
            <a:r>
              <a:rPr lang="en-US" dirty="0"/>
              <a:t>Pavel Veis, </a:t>
            </a:r>
            <a:r>
              <a:rPr lang="en-IN" dirty="0"/>
              <a:t>Sahithya Atikukke, </a:t>
            </a:r>
            <a:r>
              <a:rPr lang="en-IN" dirty="0" err="1"/>
              <a:t>Sanath</a:t>
            </a:r>
            <a:r>
              <a:rPr lang="en-IN" dirty="0"/>
              <a:t> Shetty, </a:t>
            </a:r>
            <a:r>
              <a:rPr lang="sk-SK" dirty="0" err="1"/>
              <a:t>Shweta</a:t>
            </a:r>
            <a:r>
              <a:rPr lang="sk-SK" dirty="0"/>
              <a:t> Soni,</a:t>
            </a:r>
            <a:r>
              <a:rPr lang="en-GB" dirty="0"/>
              <a:t> Pavitra Bhat,</a:t>
            </a:r>
            <a:r>
              <a:rPr lang="en-US" dirty="0"/>
              <a:t> Michal </a:t>
            </a:r>
            <a:r>
              <a:rPr lang="en-US" dirty="0" err="1"/>
              <a:t>Stano</a:t>
            </a:r>
            <a:r>
              <a:rPr lang="en-US" dirty="0"/>
              <a:t>, </a:t>
            </a:r>
            <a:r>
              <a:rPr lang="en-IN" dirty="0"/>
              <a:t>Matej Veis,</a:t>
            </a:r>
            <a:r>
              <a:rPr lang="sk-SK" dirty="0"/>
              <a:t> </a:t>
            </a:r>
            <a:r>
              <a:rPr lang="en-IN" dirty="0"/>
              <a:t>Dhanada VS, Ivan Urbina et al.</a:t>
            </a:r>
            <a:r>
              <a:rPr lang="en-GB" baseline="30000" dirty="0"/>
              <a:t>  </a:t>
            </a:r>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endParaRPr lang="en-GB" dirty="0"/>
          </a:p>
        </p:txBody>
      </p:sp>
      <p:sp>
        <p:nvSpPr>
          <p:cNvPr id="7" name="Text Placeholder 6">
            <a:extLst>
              <a:ext uri="{FF2B5EF4-FFF2-40B4-BE49-F238E27FC236}">
                <a16:creationId xmlns:a16="http://schemas.microsoft.com/office/drawing/2014/main" id="{4793BA1D-DC60-A332-2220-F51B82D8F0C0}"/>
              </a:ext>
            </a:extLst>
          </p:cNvPr>
          <p:cNvSpPr>
            <a:spLocks noGrp="1"/>
          </p:cNvSpPr>
          <p:nvPr>
            <p:ph type="body" sz="quarter" idx="11"/>
          </p:nvPr>
        </p:nvSpPr>
        <p:spPr>
          <a:xfrm>
            <a:off x="407366" y="2607042"/>
            <a:ext cx="4375150" cy="457848"/>
          </a:xfrm>
        </p:spPr>
        <p:txBody>
          <a:bodyPr>
            <a:normAutofit/>
          </a:bodyPr>
          <a:lstStyle/>
          <a:p>
            <a:r>
              <a:rPr lang="fi-FI" dirty="0"/>
              <a:t>Comenius University in Bratislava</a:t>
            </a:r>
          </a:p>
        </p:txBody>
      </p:sp>
      <p:pic>
        <p:nvPicPr>
          <p:cNvPr id="4" name="Picture 3">
            <a:extLst>
              <a:ext uri="{FF2B5EF4-FFF2-40B4-BE49-F238E27FC236}">
                <a16:creationId xmlns:a16="http://schemas.microsoft.com/office/drawing/2014/main" id="{2D8B0998-8E09-5CE0-A8E1-C2BF9B3DE973}"/>
              </a:ext>
            </a:extLst>
          </p:cNvPr>
          <p:cNvPicPr>
            <a:picLocks noChangeAspect="1"/>
          </p:cNvPicPr>
          <p:nvPr/>
        </p:nvPicPr>
        <p:blipFill>
          <a:blip r:embed="rId3"/>
          <a:stretch>
            <a:fillRect/>
          </a:stretch>
        </p:blipFill>
        <p:spPr>
          <a:xfrm>
            <a:off x="11196567" y="8320"/>
            <a:ext cx="995433" cy="995433"/>
          </a:xfrm>
          <a:prstGeom prst="rect">
            <a:avLst/>
          </a:prstGeom>
        </p:spPr>
      </p:pic>
      <p:graphicFrame>
        <p:nvGraphicFramePr>
          <p:cNvPr id="5" name="Content Placeholder 5">
            <a:extLst>
              <a:ext uri="{FF2B5EF4-FFF2-40B4-BE49-F238E27FC236}">
                <a16:creationId xmlns:a16="http://schemas.microsoft.com/office/drawing/2014/main" id="{39E4F700-4228-38D2-DFC7-4F5CF0911CBA}"/>
              </a:ext>
            </a:extLst>
          </p:cNvPr>
          <p:cNvGraphicFramePr>
            <a:graphicFrameLocks/>
          </p:cNvGraphicFramePr>
          <p:nvPr>
            <p:extLst>
              <p:ext uri="{D42A27DB-BD31-4B8C-83A1-F6EECF244321}">
                <p14:modId xmlns:p14="http://schemas.microsoft.com/office/powerpoint/2010/main" val="3007745482"/>
              </p:ext>
            </p:extLst>
          </p:nvPr>
        </p:nvGraphicFramePr>
        <p:xfrm>
          <a:off x="702129" y="3595543"/>
          <a:ext cx="10787742" cy="1667084"/>
        </p:xfrm>
        <a:graphic>
          <a:graphicData uri="http://schemas.openxmlformats.org/drawingml/2006/table">
            <a:tbl>
              <a:tblPr firstRow="1" bandRow="1">
                <a:tableStyleId>{5C22544A-7EE6-4342-B048-85BDC9FD1C3A}</a:tableStyleId>
              </a:tblPr>
              <a:tblGrid>
                <a:gridCol w="1797957">
                  <a:extLst>
                    <a:ext uri="{9D8B030D-6E8A-4147-A177-3AD203B41FA5}">
                      <a16:colId xmlns:a16="http://schemas.microsoft.com/office/drawing/2014/main" val="2861747457"/>
                    </a:ext>
                  </a:extLst>
                </a:gridCol>
                <a:gridCol w="1797957">
                  <a:extLst>
                    <a:ext uri="{9D8B030D-6E8A-4147-A177-3AD203B41FA5}">
                      <a16:colId xmlns:a16="http://schemas.microsoft.com/office/drawing/2014/main" val="787854044"/>
                    </a:ext>
                  </a:extLst>
                </a:gridCol>
                <a:gridCol w="1797957">
                  <a:extLst>
                    <a:ext uri="{9D8B030D-6E8A-4147-A177-3AD203B41FA5}">
                      <a16:colId xmlns:a16="http://schemas.microsoft.com/office/drawing/2014/main" val="1318039629"/>
                    </a:ext>
                  </a:extLst>
                </a:gridCol>
                <a:gridCol w="1797957">
                  <a:extLst>
                    <a:ext uri="{9D8B030D-6E8A-4147-A177-3AD203B41FA5}">
                      <a16:colId xmlns:a16="http://schemas.microsoft.com/office/drawing/2014/main" val="3666449245"/>
                    </a:ext>
                  </a:extLst>
                </a:gridCol>
                <a:gridCol w="1797957">
                  <a:extLst>
                    <a:ext uri="{9D8B030D-6E8A-4147-A177-3AD203B41FA5}">
                      <a16:colId xmlns:a16="http://schemas.microsoft.com/office/drawing/2014/main" val="3512306659"/>
                    </a:ext>
                  </a:extLst>
                </a:gridCol>
                <a:gridCol w="1797957">
                  <a:extLst>
                    <a:ext uri="{9D8B030D-6E8A-4147-A177-3AD203B41FA5}">
                      <a16:colId xmlns:a16="http://schemas.microsoft.com/office/drawing/2014/main" val="1242109213"/>
                    </a:ext>
                  </a:extLst>
                </a:gridCol>
              </a:tblGrid>
              <a:tr h="1667084">
                <a:tc>
                  <a:txBody>
                    <a:bodyPr/>
                    <a:lstStyle/>
                    <a:p>
                      <a:r>
                        <a:rPr lang="en-GB" dirty="0"/>
                        <a:t>PWIE-SP X.X2.T-T004-D006</a:t>
                      </a:r>
                    </a:p>
                  </a:txBody>
                  <a:tcPr/>
                </a:tc>
                <a:tc>
                  <a:txBody>
                    <a:bodyPr/>
                    <a:lstStyle/>
                    <a:p>
                      <a:r>
                        <a:rPr lang="en-GB" dirty="0"/>
                        <a:t>Improvement of depth resolution by RLIBS. CF-LIBS study on B containing coatings. </a:t>
                      </a:r>
                      <a:r>
                        <a:rPr lang="en-GB" dirty="0" err="1"/>
                        <a:t>ps</a:t>
                      </a:r>
                      <a:r>
                        <a:rPr lang="en-GB" dirty="0"/>
                        <a:t> and/or ns CF-LIBS analysis of relevant samples.</a:t>
                      </a:r>
                    </a:p>
                  </a:txBody>
                  <a:tcPr/>
                </a:tc>
                <a:tc>
                  <a:txBody>
                    <a:bodyPr/>
                    <a:lstStyle/>
                    <a:p>
                      <a:r>
                        <a:rPr lang="en-GB" dirty="0"/>
                        <a:t>Hennie van der Meiden</a:t>
                      </a:r>
                    </a:p>
                  </a:txBody>
                  <a:tcPr/>
                </a:tc>
                <a:tc>
                  <a:txBody>
                    <a:bodyPr/>
                    <a:lstStyle/>
                    <a:p>
                      <a:r>
                        <a:rPr lang="en-GB" dirty="0"/>
                        <a:t>31/12/2024</a:t>
                      </a:r>
                    </a:p>
                  </a:txBody>
                  <a:tcPr/>
                </a:tc>
                <a:tc>
                  <a:txBody>
                    <a:bodyPr/>
                    <a:lstStyle/>
                    <a:p>
                      <a:r>
                        <a:rPr lang="en-GB" dirty="0"/>
                        <a:t>17</a:t>
                      </a:r>
                    </a:p>
                  </a:txBody>
                  <a:tcPr/>
                </a:tc>
                <a:tc>
                  <a:txBody>
                    <a:bodyPr/>
                    <a:lstStyle/>
                    <a:p>
                      <a:r>
                        <a:rPr lang="en-GB" dirty="0"/>
                        <a:t>Achieved</a:t>
                      </a:r>
                    </a:p>
                  </a:txBody>
                  <a:tcPr/>
                </a:tc>
                <a:extLst>
                  <a:ext uri="{0D108BD9-81ED-4DB2-BD59-A6C34878D82A}">
                    <a16:rowId xmlns:a16="http://schemas.microsoft.com/office/drawing/2014/main" val="51645765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3BF223-01B7-E4A3-9196-DE5DD9C9964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12" name="Title 1">
            <a:extLst>
              <a:ext uri="{FF2B5EF4-FFF2-40B4-BE49-F238E27FC236}">
                <a16:creationId xmlns:a16="http://schemas.microsoft.com/office/drawing/2014/main" id="{2BE6C781-5291-D763-FB02-127D54ECFE34}"/>
              </a:ext>
            </a:extLst>
          </p:cNvPr>
          <p:cNvSpPr txBox="1">
            <a:spLocks/>
          </p:cNvSpPr>
          <p:nvPr/>
        </p:nvSpPr>
        <p:spPr bwMode="auto">
          <a:xfrm>
            <a:off x="1247654" y="-159385"/>
            <a:ext cx="9392421" cy="1330841"/>
          </a:xfrm>
          <a:prstGeom prst="rect">
            <a:avLst/>
          </a:prstGeom>
        </p:spPr>
        <p:txBody>
          <a:bodyPr vert="horz" lIns="91440" tIns="45720" rIns="91440" bIns="45720" rtlCol="0" anchor="ctr">
            <a:normAutofit/>
          </a:bodyPr>
          <a:lstStyle>
            <a:lvl1pPr algn="l" defTabSz="685800">
              <a:lnSpc>
                <a:spcPts val="2400"/>
              </a:lnSpc>
              <a:spcBef>
                <a:spcPts val="0"/>
              </a:spcBef>
              <a:buNone/>
              <a:defRPr sz="2800" b="1">
                <a:solidFill>
                  <a:schemeClr val="tx2"/>
                </a:solidFill>
                <a:latin typeface="+mn-lt"/>
                <a:ea typeface="+mj-ea"/>
                <a:cs typeface="Arial"/>
              </a:defRPr>
            </a:lvl1pPr>
          </a:lstStyle>
          <a:p>
            <a:r>
              <a:rPr lang="en-GB" dirty="0">
                <a:latin typeface="Times New Roman" panose="02020603050405020304" pitchFamily="18" charset="0"/>
                <a:cs typeface="Times New Roman" panose="02020603050405020304" pitchFamily="18" charset="0"/>
              </a:rPr>
              <a:t>Resonant-LIBS</a:t>
            </a:r>
          </a:p>
        </p:txBody>
      </p:sp>
      <p:sp>
        <p:nvSpPr>
          <p:cNvPr id="2" name="Footer Placeholder 3">
            <a:extLst>
              <a:ext uri="{FF2B5EF4-FFF2-40B4-BE49-F238E27FC236}">
                <a16:creationId xmlns:a16="http://schemas.microsoft.com/office/drawing/2014/main" id="{7D26F3F4-F9D4-DFA5-1371-648E8B5B4C25}"/>
              </a:ext>
            </a:extLst>
          </p:cNvPr>
          <p:cNvSpPr>
            <a:spLocks noGrp="1"/>
          </p:cNvSpPr>
          <p:nvPr>
            <p:ph type="ftr" sz="quarter" idx="11"/>
          </p:nvPr>
        </p:nvSpPr>
        <p:spPr>
          <a:xfrm>
            <a:off x="825624" y="6555770"/>
            <a:ext cx="11228844" cy="302230"/>
          </a:xfrm>
        </p:spPr>
        <p:txBody>
          <a:bodyPr/>
          <a:lstStyle/>
          <a:p>
            <a:pPr>
              <a:defRPr/>
            </a:pPr>
            <a:r>
              <a:rPr lang="en-GB" dirty="0" err="1">
                <a:solidFill>
                  <a:prstClr val="white"/>
                </a:solidFill>
              </a:rPr>
              <a:t>P.Veis</a:t>
            </a:r>
            <a:r>
              <a:rPr lang="en-GB" dirty="0">
                <a:solidFill>
                  <a:prstClr val="white"/>
                </a:solidFill>
              </a:rPr>
              <a:t>, </a:t>
            </a:r>
            <a:r>
              <a:rPr lang="en-GB" dirty="0" err="1">
                <a:solidFill>
                  <a:prstClr val="white"/>
                </a:solidFill>
              </a:rPr>
              <a:t>Sahithya</a:t>
            </a:r>
            <a:r>
              <a:rPr lang="en-GB" dirty="0">
                <a:solidFill>
                  <a:prstClr val="white"/>
                </a:solidFill>
              </a:rPr>
              <a:t> </a:t>
            </a:r>
            <a:r>
              <a:rPr lang="en-GB" dirty="0" err="1">
                <a:solidFill>
                  <a:prstClr val="white"/>
                </a:solidFill>
              </a:rPr>
              <a:t>Atikukke</a:t>
            </a:r>
            <a:r>
              <a:rPr lang="en-GB" dirty="0">
                <a:solidFill>
                  <a:prstClr val="white"/>
                </a:solidFill>
              </a:rPr>
              <a:t> et al.| WPPWIE SP-X reporting | 13 November 2024 </a:t>
            </a:r>
            <a:endParaRPr lang="en-GB" dirty="0"/>
          </a:p>
        </p:txBody>
      </p:sp>
      <p:pic>
        <p:nvPicPr>
          <p:cNvPr id="5" name="Picture 4">
            <a:extLst>
              <a:ext uri="{FF2B5EF4-FFF2-40B4-BE49-F238E27FC236}">
                <a16:creationId xmlns:a16="http://schemas.microsoft.com/office/drawing/2014/main" id="{1B25B0B1-78C9-471B-E710-E6356770E9D6}"/>
              </a:ext>
            </a:extLst>
          </p:cNvPr>
          <p:cNvPicPr>
            <a:picLocks noChangeAspect="1"/>
          </p:cNvPicPr>
          <p:nvPr/>
        </p:nvPicPr>
        <p:blipFill>
          <a:blip r:embed="rId2"/>
          <a:stretch>
            <a:fillRect/>
          </a:stretch>
        </p:blipFill>
        <p:spPr>
          <a:xfrm>
            <a:off x="11196567" y="8320"/>
            <a:ext cx="995433" cy="995433"/>
          </a:xfrm>
          <a:prstGeom prst="rect">
            <a:avLst/>
          </a:prstGeom>
        </p:spPr>
      </p:pic>
      <p:sp>
        <p:nvSpPr>
          <p:cNvPr id="6" name="TextBox 5">
            <a:extLst>
              <a:ext uri="{FF2B5EF4-FFF2-40B4-BE49-F238E27FC236}">
                <a16:creationId xmlns:a16="http://schemas.microsoft.com/office/drawing/2014/main" id="{708885B0-CCD3-831C-F1FD-85EF86031032}"/>
              </a:ext>
            </a:extLst>
          </p:cNvPr>
          <p:cNvSpPr txBox="1"/>
          <p:nvPr/>
        </p:nvSpPr>
        <p:spPr bwMode="auto">
          <a:xfrm>
            <a:off x="387542" y="974658"/>
            <a:ext cx="6823420" cy="3139321"/>
          </a:xfrm>
          <a:prstGeom prst="rect">
            <a:avLst/>
          </a:prstGeom>
          <a:noFill/>
        </p:spPr>
        <p:txBody>
          <a:bodyPr wrap="square">
            <a:spAutoFit/>
          </a:bodyPr>
          <a:lstStyle/>
          <a:p>
            <a:pPr marL="285750" indent="-285750">
              <a:buFont typeface="Arial" panose="020B0604020202020204" pitchFamily="34" charset="0"/>
              <a:buChar char="•"/>
            </a:pPr>
            <a:r>
              <a:rPr lang="en-GB" dirty="0"/>
              <a:t>This study explores Resonant Laser-Induced Breakdown Spectroscopy (RLIBS) for depth profiling.</a:t>
            </a:r>
          </a:p>
          <a:p>
            <a:pPr marL="285750" indent="-285750">
              <a:buFont typeface="Arial" panose="020B0604020202020204" pitchFamily="34" charset="0"/>
              <a:buChar char="•"/>
            </a:pPr>
            <a:r>
              <a:rPr lang="en-GB" dirty="0"/>
              <a:t>A key advantage of RLIBS over conventional LIBS is its reduced ablation rate, leading to higher-resolution in-depth profiles.</a:t>
            </a:r>
          </a:p>
          <a:p>
            <a:pPr marL="285750" indent="-285750">
              <a:buFont typeface="Arial" panose="020B0604020202020204" pitchFamily="34" charset="0"/>
              <a:buChar char="•"/>
            </a:pPr>
            <a:r>
              <a:rPr lang="en-GB" dirty="0"/>
              <a:t>Depth profiling conducted using a </a:t>
            </a:r>
            <a:r>
              <a:rPr lang="en-GB" dirty="0" err="1"/>
              <a:t>tunable</a:t>
            </a:r>
            <a:r>
              <a:rPr lang="en-GB" dirty="0"/>
              <a:t> EKSPLA NT342C nanosecond laser </a:t>
            </a:r>
            <a:r>
              <a:rPr lang="en-GB" dirty="0" err="1"/>
              <a:t>system.Laser</a:t>
            </a:r>
            <a:r>
              <a:rPr lang="en-GB" dirty="0"/>
              <a:t> range: 210–2600 nm; energy levels at 2 </a:t>
            </a:r>
            <a:r>
              <a:rPr lang="en-GB" dirty="0" err="1"/>
              <a:t>mJ</a:t>
            </a:r>
            <a:r>
              <a:rPr lang="en-GB" dirty="0"/>
              <a:t> per pulse (UV).</a:t>
            </a:r>
          </a:p>
          <a:p>
            <a:pPr marL="285750" indent="-285750">
              <a:buFont typeface="Arial" panose="020B0604020202020204" pitchFamily="34" charset="0"/>
              <a:buChar char="•"/>
            </a:pPr>
            <a:r>
              <a:rPr lang="en-GB" dirty="0"/>
              <a:t>Tungsten and Tantalum-coated Mo substrate used as sample. Laser tuned to 255.14 nm for resonant W I transition and 222.75 for off-resonant ablation.</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02640AA4-CB3D-1075-9748-982B1CA481B0}"/>
              </a:ext>
            </a:extLst>
          </p:cNvPr>
          <p:cNvSpPr txBox="1"/>
          <p:nvPr/>
        </p:nvSpPr>
        <p:spPr>
          <a:xfrm>
            <a:off x="574939" y="3917180"/>
            <a:ext cx="6939643" cy="2585323"/>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 Depth profiling comparison:</a:t>
            </a:r>
          </a:p>
          <a:p>
            <a:r>
              <a:rPr lang="en-GB" dirty="0">
                <a:latin typeface="Times New Roman" panose="02020603050405020304" pitchFamily="18" charset="0"/>
                <a:cs typeface="Times New Roman" panose="02020603050405020304" pitchFamily="18" charset="0"/>
              </a:rPr>
              <a:t>   - Resonant condition requires ~90 laser shots to reach substrate</a:t>
            </a:r>
          </a:p>
          <a:p>
            <a:r>
              <a:rPr lang="en-GB" dirty="0">
                <a:latin typeface="Times New Roman" panose="02020603050405020304" pitchFamily="18" charset="0"/>
                <a:cs typeface="Times New Roman" panose="02020603050405020304" pitchFamily="18" charset="0"/>
              </a:rPr>
              <a:t>   - Off-resonant condition requires ~30 laser shots</a:t>
            </a:r>
          </a:p>
          <a:p>
            <a:r>
              <a:rPr lang="en-GB" dirty="0">
                <a:latin typeface="Times New Roman" panose="02020603050405020304" pitchFamily="18" charset="0"/>
                <a:cs typeface="Times New Roman" panose="02020603050405020304" pitchFamily="18" charset="0"/>
              </a:rPr>
              <a:t>• Ablation rate observed:</a:t>
            </a:r>
          </a:p>
          <a:p>
            <a:r>
              <a:rPr lang="en-GB" dirty="0">
                <a:latin typeface="Times New Roman" panose="02020603050405020304" pitchFamily="18" charset="0"/>
                <a:cs typeface="Times New Roman" panose="02020603050405020304" pitchFamily="18" charset="0"/>
              </a:rPr>
              <a:t>   - Resonant: 0.09 </a:t>
            </a:r>
            <a:r>
              <a:rPr lang="el-GR" dirty="0">
                <a:latin typeface="Times New Roman" panose="02020603050405020304" pitchFamily="18" charset="0"/>
                <a:cs typeface="Times New Roman" panose="02020603050405020304" pitchFamily="18" charset="0"/>
              </a:rPr>
              <a:t>μ</a:t>
            </a:r>
            <a:r>
              <a:rPr lang="en-GB" dirty="0">
                <a:latin typeface="Times New Roman" panose="02020603050405020304" pitchFamily="18" charset="0"/>
                <a:cs typeface="Times New Roman" panose="02020603050405020304" pitchFamily="18" charset="0"/>
              </a:rPr>
              <a:t>m/pulse</a:t>
            </a:r>
          </a:p>
          <a:p>
            <a:r>
              <a:rPr lang="en-GB" dirty="0">
                <a:latin typeface="Times New Roman" panose="02020603050405020304" pitchFamily="18" charset="0"/>
                <a:cs typeface="Times New Roman" panose="02020603050405020304" pitchFamily="18" charset="0"/>
              </a:rPr>
              <a:t>   - Off-resonant: 0.248 </a:t>
            </a:r>
            <a:r>
              <a:rPr lang="el-GR" dirty="0">
                <a:latin typeface="Times New Roman" panose="02020603050405020304" pitchFamily="18" charset="0"/>
                <a:cs typeface="Times New Roman" panose="02020603050405020304" pitchFamily="18" charset="0"/>
              </a:rPr>
              <a:t>μ</a:t>
            </a:r>
            <a:r>
              <a:rPr lang="en-GB" dirty="0">
                <a:latin typeface="Times New Roman" panose="02020603050405020304" pitchFamily="18" charset="0"/>
                <a:cs typeface="Times New Roman" panose="02020603050405020304" pitchFamily="18" charset="0"/>
              </a:rPr>
              <a:t>m/pulse</a:t>
            </a:r>
          </a:p>
          <a:p>
            <a:r>
              <a:rPr lang="en-GB" dirty="0">
                <a:latin typeface="Times New Roman" panose="02020603050405020304" pitchFamily="18" charset="0"/>
                <a:cs typeface="Times New Roman" panose="02020603050405020304" pitchFamily="18" charset="0"/>
              </a:rPr>
              <a:t>• RLIBS demonstrates greater depth resolution compared to conventional LIBS</a:t>
            </a:r>
          </a:p>
          <a:p>
            <a:r>
              <a:rPr lang="en-GB" dirty="0">
                <a:latin typeface="Times New Roman" panose="02020603050405020304" pitchFamily="18" charset="0"/>
                <a:cs typeface="Times New Roman" panose="02020603050405020304" pitchFamily="18" charset="0"/>
              </a:rPr>
              <a:t>S. Atikukke et al., NME, 2024</a:t>
            </a:r>
          </a:p>
        </p:txBody>
      </p:sp>
      <p:pic>
        <p:nvPicPr>
          <p:cNvPr id="8" name="Content Placeholder 4">
            <a:extLst>
              <a:ext uri="{FF2B5EF4-FFF2-40B4-BE49-F238E27FC236}">
                <a16:creationId xmlns:a16="http://schemas.microsoft.com/office/drawing/2014/main" id="{D0D68C1F-C61A-38DE-1B2D-AEF56048DEA0}"/>
              </a:ext>
            </a:extLst>
          </p:cNvPr>
          <p:cNvPicPr>
            <a:picLocks noChangeAspect="1"/>
          </p:cNvPicPr>
          <p:nvPr/>
        </p:nvPicPr>
        <p:blipFill>
          <a:blip r:embed="rId3"/>
          <a:srcRect t="-1" b="-5544"/>
          <a:stretch/>
        </p:blipFill>
        <p:spPr>
          <a:xfrm>
            <a:off x="7210962" y="77072"/>
            <a:ext cx="4094381" cy="3057297"/>
          </a:xfrm>
          <a:prstGeom prst="rect">
            <a:avLst/>
          </a:prstGeom>
        </p:spPr>
      </p:pic>
      <p:pic>
        <p:nvPicPr>
          <p:cNvPr id="9" name="Picture 8">
            <a:extLst>
              <a:ext uri="{FF2B5EF4-FFF2-40B4-BE49-F238E27FC236}">
                <a16:creationId xmlns:a16="http://schemas.microsoft.com/office/drawing/2014/main" id="{F935029A-0E14-FCA0-A994-B4E3BF8E073D}"/>
              </a:ext>
            </a:extLst>
          </p:cNvPr>
          <p:cNvPicPr>
            <a:picLocks noChangeAspect="1"/>
          </p:cNvPicPr>
          <p:nvPr/>
        </p:nvPicPr>
        <p:blipFill>
          <a:blip r:embed="rId4"/>
          <a:srcRect l="6258" r="4110"/>
          <a:stretch/>
        </p:blipFill>
        <p:spPr>
          <a:xfrm>
            <a:off x="7514582" y="3127099"/>
            <a:ext cx="3790761" cy="3057297"/>
          </a:xfrm>
          <a:prstGeom prst="rect">
            <a:avLst/>
          </a:prstGeom>
        </p:spPr>
      </p:pic>
    </p:spTree>
    <p:extLst>
      <p:ext uri="{BB962C8B-B14F-4D97-AF65-F5344CB8AC3E}">
        <p14:creationId xmlns:p14="http://schemas.microsoft.com/office/powerpoint/2010/main" val="218334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A93ADA-B3D9-0E2B-F72D-C99FD1B0F59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5" name="Title 1">
            <a:extLst>
              <a:ext uri="{FF2B5EF4-FFF2-40B4-BE49-F238E27FC236}">
                <a16:creationId xmlns:a16="http://schemas.microsoft.com/office/drawing/2014/main" id="{B70537B0-FE07-457F-C47A-926C2CEF8468}"/>
              </a:ext>
            </a:extLst>
          </p:cNvPr>
          <p:cNvSpPr txBox="1">
            <a:spLocks/>
          </p:cNvSpPr>
          <p:nvPr/>
        </p:nvSpPr>
        <p:spPr bwMode="auto">
          <a:xfrm>
            <a:off x="838200" y="365125"/>
            <a:ext cx="10515600" cy="1325563"/>
          </a:xfrm>
          <a:prstGeom prst="rect">
            <a:avLst/>
          </a:prstGeom>
        </p:spPr>
        <p:txBody>
          <a:bodyPr vert="horz" lIns="91440" tIns="45720" rIns="91440" bIns="45720" rtlCol="0" anchor="ctr">
            <a:noAutofit/>
          </a:bodyPr>
          <a:lstStyle>
            <a:lvl1pPr algn="l" defTabSz="685800">
              <a:lnSpc>
                <a:spcPts val="2400"/>
              </a:lnSpc>
              <a:spcBef>
                <a:spcPts val="0"/>
              </a:spcBef>
              <a:buNone/>
              <a:defRPr sz="2800" b="1">
                <a:solidFill>
                  <a:schemeClr val="tx2"/>
                </a:solidFill>
                <a:latin typeface="+mn-lt"/>
                <a:ea typeface="+mj-ea"/>
                <a:cs typeface="Arial"/>
              </a:defRPr>
            </a:lvl1pPr>
          </a:lstStyle>
          <a:p>
            <a:r>
              <a:rPr lang="en-GB" dirty="0">
                <a:latin typeface="Times New Roman" panose="02020603050405020304" pitchFamily="18" charset="0"/>
                <a:cs typeface="Times New Roman" panose="02020603050405020304" pitchFamily="18" charset="0"/>
              </a:rPr>
              <a:t>Depth profiling with </a:t>
            </a:r>
            <a:r>
              <a:rPr lang="en-GB" dirty="0" err="1">
                <a:latin typeface="Times New Roman" panose="02020603050405020304" pitchFamily="18" charset="0"/>
                <a:cs typeface="Times New Roman" panose="02020603050405020304" pitchFamily="18" charset="0"/>
              </a:rPr>
              <a:t>ps</a:t>
            </a:r>
            <a:r>
              <a:rPr lang="en-GB" dirty="0">
                <a:latin typeface="Times New Roman" panose="02020603050405020304" pitchFamily="18" charset="0"/>
                <a:cs typeface="Times New Roman" panose="02020603050405020304" pitchFamily="18" charset="0"/>
              </a:rPr>
              <a:t>-LIBS</a:t>
            </a:r>
          </a:p>
        </p:txBody>
      </p:sp>
      <p:sp>
        <p:nvSpPr>
          <p:cNvPr id="6" name="TextBox 5">
            <a:extLst>
              <a:ext uri="{FF2B5EF4-FFF2-40B4-BE49-F238E27FC236}">
                <a16:creationId xmlns:a16="http://schemas.microsoft.com/office/drawing/2014/main" id="{302BC0CA-4F0B-ABB6-7A9C-192420616494}"/>
              </a:ext>
            </a:extLst>
          </p:cNvPr>
          <p:cNvSpPr txBox="1"/>
          <p:nvPr/>
        </p:nvSpPr>
        <p:spPr>
          <a:xfrm>
            <a:off x="572095" y="1349711"/>
            <a:ext cx="4573622" cy="2862322"/>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 Samples:</a:t>
            </a:r>
          </a:p>
          <a:p>
            <a:r>
              <a:rPr lang="en-GB" dirty="0">
                <a:latin typeface="Times New Roman" panose="02020603050405020304" pitchFamily="18" charset="0"/>
                <a:cs typeface="Times New Roman" panose="02020603050405020304" pitchFamily="18" charset="0"/>
              </a:rPr>
              <a:t>   - EU2–72, EU2–73 (</a:t>
            </a:r>
            <a:r>
              <a:rPr lang="en-GB" dirty="0" err="1">
                <a:latin typeface="Times New Roman" panose="02020603050405020304" pitchFamily="18" charset="0"/>
                <a:cs typeface="Times New Roman" panose="02020603050405020304" pitchFamily="18" charset="0"/>
              </a:rPr>
              <a:t>WTa</a:t>
            </a:r>
            <a:r>
              <a:rPr lang="en-GB" dirty="0">
                <a:latin typeface="Times New Roman" panose="02020603050405020304" pitchFamily="18" charset="0"/>
                <a:cs typeface="Times New Roman" panose="02020603050405020304" pitchFamily="18" charset="0"/>
              </a:rPr>
              <a:t> coatings on Mo)</a:t>
            </a:r>
          </a:p>
          <a:p>
            <a:r>
              <a:rPr lang="en-GB" dirty="0">
                <a:latin typeface="Times New Roman" panose="02020603050405020304" pitchFamily="18" charset="0"/>
                <a:cs typeface="Times New Roman" panose="02020603050405020304" pitchFamily="18" charset="0"/>
              </a:rPr>
              <a:t>   - EU2–75 (</a:t>
            </a:r>
            <a:r>
              <a:rPr lang="en-GB" dirty="0" err="1">
                <a:latin typeface="Times New Roman" panose="02020603050405020304" pitchFamily="18" charset="0"/>
                <a:cs typeface="Times New Roman" panose="02020603050405020304" pitchFamily="18" charset="0"/>
              </a:rPr>
              <a:t>WTa+D</a:t>
            </a:r>
            <a:r>
              <a:rPr lang="en-GB" dirty="0">
                <a:latin typeface="Times New Roman" panose="02020603050405020304" pitchFamily="18" charset="0"/>
                <a:cs typeface="Times New Roman" panose="02020603050405020304" pitchFamily="18" charset="0"/>
              </a:rPr>
              <a:t> coating on Mo)</a:t>
            </a:r>
          </a:p>
          <a:p>
            <a:r>
              <a:rPr lang="en-GB" dirty="0">
                <a:latin typeface="Times New Roman" panose="02020603050405020304" pitchFamily="18" charset="0"/>
                <a:cs typeface="Times New Roman" panose="02020603050405020304" pitchFamily="18" charset="0"/>
              </a:rPr>
              <a:t>• Experimental Setup:</a:t>
            </a:r>
          </a:p>
          <a:p>
            <a:r>
              <a:rPr lang="en-GB" dirty="0">
                <a:latin typeface="Times New Roman" panose="02020603050405020304" pitchFamily="18" charset="0"/>
                <a:cs typeface="Times New Roman" panose="02020603050405020304" pitchFamily="18" charset="0"/>
              </a:rPr>
              <a:t>   - Chamber pressure: 5 ± 0.2 mbar, Argon gas</a:t>
            </a:r>
          </a:p>
          <a:p>
            <a:r>
              <a:rPr lang="en-GB" dirty="0">
                <a:latin typeface="Times New Roman" panose="02020603050405020304" pitchFamily="18" charset="0"/>
                <a:cs typeface="Times New Roman" panose="02020603050405020304" pitchFamily="18" charset="0"/>
              </a:rPr>
              <a:t>   - Picosecond </a:t>
            </a:r>
            <a:r>
              <a:rPr lang="en-GB" dirty="0" err="1">
                <a:latin typeface="Times New Roman" panose="02020603050405020304" pitchFamily="18" charset="0"/>
                <a:cs typeface="Times New Roman" panose="02020603050405020304" pitchFamily="18" charset="0"/>
              </a:rPr>
              <a:t>Nd:YAG</a:t>
            </a:r>
            <a:r>
              <a:rPr lang="en-GB" dirty="0">
                <a:latin typeface="Times New Roman" panose="02020603050405020304" pitchFamily="18" charset="0"/>
                <a:cs typeface="Times New Roman" panose="02020603050405020304" pitchFamily="18" charset="0"/>
              </a:rPr>
              <a:t> laser at 532 nm (29 ± 4 </a:t>
            </a:r>
            <a:r>
              <a:rPr lang="en-GB" dirty="0" err="1">
                <a:latin typeface="Times New Roman" panose="02020603050405020304" pitchFamily="18" charset="0"/>
                <a:cs typeface="Times New Roman" panose="02020603050405020304" pitchFamily="18" charset="0"/>
              </a:rPr>
              <a:t>ps</a:t>
            </a:r>
            <a:r>
              <a:rPr lang="en-GB" dirty="0">
                <a:latin typeface="Times New Roman" panose="02020603050405020304" pitchFamily="18" charset="0"/>
                <a:cs typeface="Times New Roman" panose="02020603050405020304" pitchFamily="18" charset="0"/>
              </a:rPr>
              <a:t> pulse duration)</a:t>
            </a:r>
          </a:p>
          <a:p>
            <a:r>
              <a:rPr lang="en-GB" dirty="0">
                <a:latin typeface="Times New Roman" panose="02020603050405020304" pitchFamily="18" charset="0"/>
                <a:cs typeface="Times New Roman" panose="02020603050405020304" pitchFamily="18" charset="0"/>
              </a:rPr>
              <a:t>   - Two laser energies tested: 1 </a:t>
            </a:r>
            <a:r>
              <a:rPr lang="en-GB" dirty="0" err="1">
                <a:latin typeface="Times New Roman" panose="02020603050405020304" pitchFamily="18" charset="0"/>
                <a:cs typeface="Times New Roman" panose="02020603050405020304" pitchFamily="18" charset="0"/>
              </a:rPr>
              <a:t>mJ</a:t>
            </a:r>
            <a:r>
              <a:rPr lang="en-GB" dirty="0">
                <a:latin typeface="Times New Roman" panose="02020603050405020304" pitchFamily="18" charset="0"/>
                <a:cs typeface="Times New Roman" panose="02020603050405020304" pitchFamily="18" charset="0"/>
              </a:rPr>
              <a:t> and 3 </a:t>
            </a:r>
            <a:r>
              <a:rPr lang="en-GB" dirty="0" err="1">
                <a:latin typeface="Times New Roman" panose="02020603050405020304" pitchFamily="18" charset="0"/>
                <a:cs typeface="Times New Roman" panose="02020603050405020304" pitchFamily="18" charset="0"/>
              </a:rPr>
              <a:t>mJ</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Depth profiling using GDOES and LIBS techniques for layer thickness</a:t>
            </a:r>
          </a:p>
        </p:txBody>
      </p:sp>
      <p:sp>
        <p:nvSpPr>
          <p:cNvPr id="2" name="Footer Placeholder 3">
            <a:extLst>
              <a:ext uri="{FF2B5EF4-FFF2-40B4-BE49-F238E27FC236}">
                <a16:creationId xmlns:a16="http://schemas.microsoft.com/office/drawing/2014/main" id="{0B7F9E1F-E237-AA2D-4FFF-96EDA7134752}"/>
              </a:ext>
            </a:extLst>
          </p:cNvPr>
          <p:cNvSpPr>
            <a:spLocks noGrp="1"/>
          </p:cNvSpPr>
          <p:nvPr>
            <p:ph type="ftr" sz="quarter" idx="11"/>
          </p:nvPr>
        </p:nvSpPr>
        <p:spPr>
          <a:xfrm>
            <a:off x="825624" y="6555770"/>
            <a:ext cx="11228844" cy="302230"/>
          </a:xfrm>
        </p:spPr>
        <p:txBody>
          <a:bodyPr/>
          <a:lstStyle/>
          <a:p>
            <a:pPr>
              <a:defRPr/>
            </a:pPr>
            <a:r>
              <a:rPr lang="en-GB" dirty="0" err="1">
                <a:solidFill>
                  <a:prstClr val="white"/>
                </a:solidFill>
              </a:rPr>
              <a:t>P.Veis</a:t>
            </a:r>
            <a:r>
              <a:rPr lang="en-GB" dirty="0">
                <a:solidFill>
                  <a:prstClr val="white"/>
                </a:solidFill>
              </a:rPr>
              <a:t>, </a:t>
            </a:r>
            <a:r>
              <a:rPr lang="en-GB" dirty="0" err="1">
                <a:solidFill>
                  <a:prstClr val="white"/>
                </a:solidFill>
              </a:rPr>
              <a:t>Sahithya</a:t>
            </a:r>
            <a:r>
              <a:rPr lang="en-GB" dirty="0">
                <a:solidFill>
                  <a:prstClr val="white"/>
                </a:solidFill>
              </a:rPr>
              <a:t> </a:t>
            </a:r>
            <a:r>
              <a:rPr lang="en-GB" dirty="0" err="1">
                <a:solidFill>
                  <a:prstClr val="white"/>
                </a:solidFill>
              </a:rPr>
              <a:t>Atikukke</a:t>
            </a:r>
            <a:r>
              <a:rPr lang="en-GB" dirty="0">
                <a:solidFill>
                  <a:prstClr val="white"/>
                </a:solidFill>
              </a:rPr>
              <a:t> et al.| WPPWIE SP-X reporting | 13 November 2024 </a:t>
            </a:r>
            <a:endParaRPr lang="en-GB" dirty="0"/>
          </a:p>
        </p:txBody>
      </p:sp>
      <p:pic>
        <p:nvPicPr>
          <p:cNvPr id="10" name="Picture 9">
            <a:extLst>
              <a:ext uri="{FF2B5EF4-FFF2-40B4-BE49-F238E27FC236}">
                <a16:creationId xmlns:a16="http://schemas.microsoft.com/office/drawing/2014/main" id="{69355E7F-245E-1C91-701F-BCE64940C8D3}"/>
              </a:ext>
            </a:extLst>
          </p:cNvPr>
          <p:cNvPicPr>
            <a:picLocks noChangeAspect="1"/>
          </p:cNvPicPr>
          <p:nvPr/>
        </p:nvPicPr>
        <p:blipFill>
          <a:blip r:embed="rId2"/>
          <a:stretch>
            <a:fillRect/>
          </a:stretch>
        </p:blipFill>
        <p:spPr>
          <a:xfrm>
            <a:off x="11196567" y="5529297"/>
            <a:ext cx="995433" cy="995433"/>
          </a:xfrm>
          <a:prstGeom prst="rect">
            <a:avLst/>
          </a:prstGeom>
        </p:spPr>
      </p:pic>
      <p:pic>
        <p:nvPicPr>
          <p:cNvPr id="3" name="Picture 2">
            <a:extLst>
              <a:ext uri="{FF2B5EF4-FFF2-40B4-BE49-F238E27FC236}">
                <a16:creationId xmlns:a16="http://schemas.microsoft.com/office/drawing/2014/main" id="{0EF9C168-1CC5-1DF0-8D98-1524717041B4}"/>
              </a:ext>
            </a:extLst>
          </p:cNvPr>
          <p:cNvPicPr>
            <a:picLocks noChangeAspect="1"/>
          </p:cNvPicPr>
          <p:nvPr/>
        </p:nvPicPr>
        <p:blipFill>
          <a:blip r:embed="rId3"/>
          <a:stretch>
            <a:fillRect/>
          </a:stretch>
        </p:blipFill>
        <p:spPr>
          <a:xfrm>
            <a:off x="5795292" y="26922"/>
            <a:ext cx="4222633" cy="2862322"/>
          </a:xfrm>
          <a:prstGeom prst="rect">
            <a:avLst/>
          </a:prstGeom>
        </p:spPr>
      </p:pic>
      <p:sp>
        <p:nvSpPr>
          <p:cNvPr id="11" name="TextBox 10">
            <a:extLst>
              <a:ext uri="{FF2B5EF4-FFF2-40B4-BE49-F238E27FC236}">
                <a16:creationId xmlns:a16="http://schemas.microsoft.com/office/drawing/2014/main" id="{39F03054-6941-04A1-39A3-D24FF353D8FD}"/>
              </a:ext>
            </a:extLst>
          </p:cNvPr>
          <p:cNvSpPr txBox="1"/>
          <p:nvPr/>
        </p:nvSpPr>
        <p:spPr>
          <a:xfrm>
            <a:off x="555172" y="4396595"/>
            <a:ext cx="5540828" cy="2031325"/>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 Confocal microscopy was used to </a:t>
            </a:r>
            <a:r>
              <a:rPr lang="en-GB" dirty="0" err="1">
                <a:latin typeface="Times New Roman" panose="02020603050405020304" pitchFamily="18" charset="0"/>
                <a:cs typeface="Times New Roman" panose="02020603050405020304" pitchFamily="18" charset="0"/>
              </a:rPr>
              <a:t>analyze</a:t>
            </a:r>
            <a:r>
              <a:rPr lang="en-GB" dirty="0">
                <a:latin typeface="Times New Roman" panose="02020603050405020304" pitchFamily="18" charset="0"/>
                <a:cs typeface="Times New Roman" panose="02020603050405020304" pitchFamily="18" charset="0"/>
              </a:rPr>
              <a:t> crater dimensions formed by </a:t>
            </a:r>
            <a:r>
              <a:rPr lang="en-GB" dirty="0" err="1">
                <a:latin typeface="Times New Roman" panose="02020603050405020304" pitchFamily="18" charset="0"/>
                <a:cs typeface="Times New Roman" panose="02020603050405020304" pitchFamily="18" charset="0"/>
              </a:rPr>
              <a:t>ps</a:t>
            </a:r>
            <a:r>
              <a:rPr lang="en-GB" dirty="0">
                <a:latin typeface="Times New Roman" panose="02020603050405020304" pitchFamily="18" charset="0"/>
                <a:cs typeface="Times New Roman" panose="02020603050405020304" pitchFamily="18" charset="0"/>
              </a:rPr>
              <a:t>-LIBS</a:t>
            </a:r>
          </a:p>
          <a:p>
            <a:r>
              <a:rPr lang="en-GB" dirty="0">
                <a:latin typeface="Times New Roman" panose="02020603050405020304" pitchFamily="18" charset="0"/>
                <a:cs typeface="Times New Roman" panose="02020603050405020304" pitchFamily="18" charset="0"/>
              </a:rPr>
              <a:t>• Ablation rates:</a:t>
            </a:r>
          </a:p>
          <a:p>
            <a:r>
              <a:rPr lang="en-GB" dirty="0">
                <a:latin typeface="Times New Roman" panose="02020603050405020304" pitchFamily="18" charset="0"/>
                <a:cs typeface="Times New Roman" panose="02020603050405020304" pitchFamily="18" charset="0"/>
              </a:rPr>
              <a:t>   - EU2–72: 0.133 </a:t>
            </a:r>
            <a:r>
              <a:rPr lang="el-GR" dirty="0">
                <a:latin typeface="Times New Roman" panose="02020603050405020304" pitchFamily="18" charset="0"/>
                <a:cs typeface="Times New Roman" panose="02020603050405020304" pitchFamily="18" charset="0"/>
              </a:rPr>
              <a:t>μ</a:t>
            </a:r>
            <a:r>
              <a:rPr lang="en-GB" dirty="0">
                <a:latin typeface="Times New Roman" panose="02020603050405020304" pitchFamily="18" charset="0"/>
                <a:cs typeface="Times New Roman" panose="02020603050405020304" pitchFamily="18" charset="0"/>
              </a:rPr>
              <a:t>m/pulse (1 </a:t>
            </a:r>
            <a:r>
              <a:rPr lang="en-GB" dirty="0" err="1">
                <a:latin typeface="Times New Roman" panose="02020603050405020304" pitchFamily="18" charset="0"/>
                <a:cs typeface="Times New Roman" panose="02020603050405020304" pitchFamily="18" charset="0"/>
              </a:rPr>
              <a:t>mJ</a:t>
            </a:r>
            <a:r>
              <a:rPr lang="en-GB" dirty="0">
                <a:latin typeface="Times New Roman" panose="02020603050405020304" pitchFamily="18" charset="0"/>
                <a:cs typeface="Times New Roman" panose="02020603050405020304" pitchFamily="18" charset="0"/>
              </a:rPr>
              <a:t>), 0.28 </a:t>
            </a:r>
            <a:r>
              <a:rPr lang="el-GR" dirty="0">
                <a:latin typeface="Times New Roman" panose="02020603050405020304" pitchFamily="18" charset="0"/>
                <a:cs typeface="Times New Roman" panose="02020603050405020304" pitchFamily="18" charset="0"/>
              </a:rPr>
              <a:t>μ</a:t>
            </a:r>
            <a:r>
              <a:rPr lang="en-GB" dirty="0">
                <a:latin typeface="Times New Roman" panose="02020603050405020304" pitchFamily="18" charset="0"/>
                <a:cs typeface="Times New Roman" panose="02020603050405020304" pitchFamily="18" charset="0"/>
              </a:rPr>
              <a:t>m/pulse (3 </a:t>
            </a:r>
            <a:r>
              <a:rPr lang="en-GB" dirty="0" err="1">
                <a:latin typeface="Times New Roman" panose="02020603050405020304" pitchFamily="18" charset="0"/>
                <a:cs typeface="Times New Roman" panose="02020603050405020304" pitchFamily="18" charset="0"/>
              </a:rPr>
              <a:t>mJ</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   - EU2–73: 0.131 </a:t>
            </a:r>
            <a:r>
              <a:rPr lang="el-GR" dirty="0">
                <a:latin typeface="Times New Roman" panose="02020603050405020304" pitchFamily="18" charset="0"/>
                <a:cs typeface="Times New Roman" panose="02020603050405020304" pitchFamily="18" charset="0"/>
              </a:rPr>
              <a:t>μ</a:t>
            </a:r>
            <a:r>
              <a:rPr lang="en-GB" dirty="0">
                <a:latin typeface="Times New Roman" panose="02020603050405020304" pitchFamily="18" charset="0"/>
                <a:cs typeface="Times New Roman" panose="02020603050405020304" pitchFamily="18" charset="0"/>
              </a:rPr>
              <a:t>m/pulse (1 </a:t>
            </a:r>
            <a:r>
              <a:rPr lang="en-GB" dirty="0" err="1">
                <a:latin typeface="Times New Roman" panose="02020603050405020304" pitchFamily="18" charset="0"/>
                <a:cs typeface="Times New Roman" panose="02020603050405020304" pitchFamily="18" charset="0"/>
              </a:rPr>
              <a:t>mJ</a:t>
            </a:r>
            <a:r>
              <a:rPr lang="en-GB" dirty="0">
                <a:latin typeface="Times New Roman" panose="02020603050405020304" pitchFamily="18" charset="0"/>
                <a:cs typeface="Times New Roman" panose="02020603050405020304" pitchFamily="18" charset="0"/>
              </a:rPr>
              <a:t>), 0.178 </a:t>
            </a:r>
            <a:r>
              <a:rPr lang="el-GR" dirty="0">
                <a:latin typeface="Times New Roman" panose="02020603050405020304" pitchFamily="18" charset="0"/>
                <a:cs typeface="Times New Roman" panose="02020603050405020304" pitchFamily="18" charset="0"/>
              </a:rPr>
              <a:t>μ</a:t>
            </a:r>
            <a:r>
              <a:rPr lang="en-GB" dirty="0">
                <a:latin typeface="Times New Roman" panose="02020603050405020304" pitchFamily="18" charset="0"/>
                <a:cs typeface="Times New Roman" panose="02020603050405020304" pitchFamily="18" charset="0"/>
              </a:rPr>
              <a:t>m/pulse (3 </a:t>
            </a:r>
            <a:r>
              <a:rPr lang="en-GB" dirty="0" err="1">
                <a:latin typeface="Times New Roman" panose="02020603050405020304" pitchFamily="18" charset="0"/>
                <a:cs typeface="Times New Roman" panose="02020603050405020304" pitchFamily="18" charset="0"/>
              </a:rPr>
              <a:t>mJ</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S. Soni et al., SCAB, 2024</a:t>
            </a:r>
          </a:p>
        </p:txBody>
      </p:sp>
      <p:pic>
        <p:nvPicPr>
          <p:cNvPr id="12" name="Picture 11">
            <a:extLst>
              <a:ext uri="{FF2B5EF4-FFF2-40B4-BE49-F238E27FC236}">
                <a16:creationId xmlns:a16="http://schemas.microsoft.com/office/drawing/2014/main" id="{4377FBD5-E064-1328-884C-3826041881F7}"/>
              </a:ext>
            </a:extLst>
          </p:cNvPr>
          <p:cNvPicPr>
            <a:picLocks noChangeAspect="1"/>
          </p:cNvPicPr>
          <p:nvPr/>
        </p:nvPicPr>
        <p:blipFill>
          <a:blip r:embed="rId4"/>
          <a:stretch>
            <a:fillRect/>
          </a:stretch>
        </p:blipFill>
        <p:spPr>
          <a:xfrm>
            <a:off x="6096000" y="3035850"/>
            <a:ext cx="3919715" cy="3212550"/>
          </a:xfrm>
          <a:prstGeom prst="rect">
            <a:avLst/>
          </a:prstGeom>
        </p:spPr>
      </p:pic>
    </p:spTree>
    <p:extLst>
      <p:ext uri="{BB962C8B-B14F-4D97-AF65-F5344CB8AC3E}">
        <p14:creationId xmlns:p14="http://schemas.microsoft.com/office/powerpoint/2010/main" val="348975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E468C0-93A5-80C9-15EA-4BF59632362D}"/>
              </a:ext>
            </a:extLst>
          </p:cNvPr>
          <p:cNvPicPr>
            <a:picLocks noChangeAspect="1"/>
          </p:cNvPicPr>
          <p:nvPr/>
        </p:nvPicPr>
        <p:blipFill>
          <a:blip r:embed="rId2"/>
          <a:stretch>
            <a:fillRect/>
          </a:stretch>
        </p:blipFill>
        <p:spPr>
          <a:xfrm>
            <a:off x="11196567" y="8320"/>
            <a:ext cx="995433" cy="995433"/>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43" y="1882889"/>
            <a:ext cx="2001783" cy="3347848"/>
          </a:xfrm>
          <a:prstGeom prst="rect">
            <a:avLst/>
          </a:prstGeom>
        </p:spPr>
      </p:pic>
      <p:sp>
        <p:nvSpPr>
          <p:cNvPr id="25" name="Rectángulo 24"/>
          <p:cNvSpPr/>
          <p:nvPr/>
        </p:nvSpPr>
        <p:spPr>
          <a:xfrm>
            <a:off x="1970304" y="857304"/>
            <a:ext cx="8387187" cy="1097480"/>
          </a:xfrm>
          <a:prstGeom prst="rect">
            <a:avLst/>
          </a:prstGeom>
        </p:spPr>
        <p:txBody>
          <a:bodyPr wrap="square">
            <a:spAutoFit/>
          </a:bodyPr>
          <a:lstStyle/>
          <a:p>
            <a:pPr algn="just"/>
            <a:r>
              <a:rPr lang="en-NZ" sz="1633" dirty="0">
                <a:latin typeface="Arial" panose="020B0604020202020204" pitchFamily="34" charset="0"/>
                <a:cs typeface="Arial" panose="020B0604020202020204" pitchFamily="34" charset="0"/>
              </a:rPr>
              <a:t>The acoustic levitation system was employed for making analysis in H</a:t>
            </a:r>
            <a:r>
              <a:rPr lang="en-NZ" sz="1633" baseline="-25000" dirty="0">
                <a:latin typeface="Arial" panose="020B0604020202020204" pitchFamily="34" charset="0"/>
                <a:cs typeface="Arial" panose="020B0604020202020204" pitchFamily="34" charset="0"/>
              </a:rPr>
              <a:t>3</a:t>
            </a:r>
            <a:r>
              <a:rPr lang="en-NZ" sz="1633" dirty="0">
                <a:latin typeface="Arial" panose="020B0604020202020204" pitchFamily="34" charset="0"/>
                <a:cs typeface="Arial" panose="020B0604020202020204" pitchFamily="34" charset="0"/>
              </a:rPr>
              <a:t>BO</a:t>
            </a:r>
            <a:r>
              <a:rPr lang="en-NZ" sz="1633" baseline="-25000" dirty="0">
                <a:latin typeface="Arial" panose="020B0604020202020204" pitchFamily="34" charset="0"/>
                <a:cs typeface="Arial" panose="020B0604020202020204" pitchFamily="34" charset="0"/>
              </a:rPr>
              <a:t>3</a:t>
            </a:r>
            <a:r>
              <a:rPr lang="en-NZ" sz="1633" dirty="0">
                <a:latin typeface="Arial" panose="020B0604020202020204" pitchFamily="34" charset="0"/>
                <a:cs typeface="Arial" panose="020B0604020202020204" pitchFamily="34" charset="0"/>
              </a:rPr>
              <a:t>. The solutions were prepare from a mother solution 0.099M. The doublet recorder by the detector are show below.</a:t>
            </a:r>
          </a:p>
          <a:p>
            <a:pPr algn="just"/>
            <a:endParaRPr lang="en-NZ" sz="1633" dirty="0">
              <a:latin typeface="Arial" panose="020B0604020202020204" pitchFamily="34" charset="0"/>
              <a:cs typeface="Arial" panose="020B0604020202020204" pitchFamily="34" charset="0"/>
            </a:endParaRPr>
          </a:p>
        </p:txBody>
      </p:sp>
      <p:sp>
        <p:nvSpPr>
          <p:cNvPr id="26" name="Rectángulo 25"/>
          <p:cNvSpPr/>
          <p:nvPr/>
        </p:nvSpPr>
        <p:spPr>
          <a:xfrm>
            <a:off x="342248" y="5353855"/>
            <a:ext cx="2404771" cy="678647"/>
          </a:xfrm>
          <a:prstGeom prst="rect">
            <a:avLst/>
          </a:prstGeom>
        </p:spPr>
        <p:txBody>
          <a:bodyPr wrap="square">
            <a:spAutoFit/>
          </a:bodyPr>
          <a:lstStyle/>
          <a:p>
            <a:pPr algn="just"/>
            <a:r>
              <a:rPr lang="en-NZ" sz="1270" dirty="0">
                <a:latin typeface="Arial" panose="020B0604020202020204" pitchFamily="34" charset="0"/>
                <a:cs typeface="Arial" panose="020B0604020202020204" pitchFamily="34" charset="0"/>
              </a:rPr>
              <a:t>The acoustic levitation system.</a:t>
            </a:r>
          </a:p>
          <a:p>
            <a:pPr algn="just"/>
            <a:r>
              <a:rPr lang="en-NZ" sz="1270" dirty="0">
                <a:latin typeface="Arial" panose="020B0604020202020204" pitchFamily="34" charset="0"/>
                <a:cs typeface="Arial" panose="020B0604020202020204" pitchFamily="34" charset="0"/>
              </a:rPr>
              <a:t>(Lev-LIBS)</a:t>
            </a:r>
          </a:p>
          <a:p>
            <a:pPr algn="just"/>
            <a:endParaRPr lang="en-NZ" sz="1270" dirty="0">
              <a:latin typeface="Arial" panose="020B0604020202020204" pitchFamily="34" charset="0"/>
              <a:cs typeface="Arial" panose="020B0604020202020204" pitchFamily="34" charset="0"/>
            </a:endParaRPr>
          </a:p>
        </p:txBody>
      </p:sp>
      <p:sp>
        <p:nvSpPr>
          <p:cNvPr id="30" name="Abrir llave 29"/>
          <p:cNvSpPr/>
          <p:nvPr/>
        </p:nvSpPr>
        <p:spPr>
          <a:xfrm>
            <a:off x="2700013" y="1857233"/>
            <a:ext cx="705758" cy="4436903"/>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sz="1633"/>
          </a:p>
        </p:txBody>
      </p:sp>
      <p:pic>
        <p:nvPicPr>
          <p:cNvPr id="4" name="Imagen 3"/>
          <p:cNvPicPr>
            <a:picLocks noChangeAspect="1"/>
          </p:cNvPicPr>
          <p:nvPr/>
        </p:nvPicPr>
        <p:blipFill>
          <a:blip r:embed="rId4"/>
          <a:stretch>
            <a:fillRect/>
          </a:stretch>
        </p:blipFill>
        <p:spPr>
          <a:xfrm>
            <a:off x="3356260" y="1869014"/>
            <a:ext cx="4259375" cy="2117587"/>
          </a:xfrm>
          <a:prstGeom prst="rect">
            <a:avLst/>
          </a:prstGeom>
        </p:spPr>
      </p:pic>
      <p:sp>
        <p:nvSpPr>
          <p:cNvPr id="27" name="CuadroTexto 26"/>
          <p:cNvSpPr txBox="1"/>
          <p:nvPr/>
        </p:nvSpPr>
        <p:spPr>
          <a:xfrm>
            <a:off x="6163897" y="2077948"/>
            <a:ext cx="1579571" cy="595163"/>
          </a:xfrm>
          <a:prstGeom prst="rect">
            <a:avLst/>
          </a:prstGeom>
          <a:noFill/>
        </p:spPr>
        <p:txBody>
          <a:bodyPr wrap="square" rtlCol="0">
            <a:spAutoFit/>
          </a:bodyPr>
          <a:lstStyle/>
          <a:p>
            <a:r>
              <a:rPr lang="es-ES" sz="1089" dirty="0">
                <a:solidFill>
                  <a:schemeClr val="bg1"/>
                </a:solidFill>
                <a:latin typeface="Arial" panose="020B0604020202020204" pitchFamily="34" charset="0"/>
                <a:cs typeface="Arial" panose="020B0604020202020204" pitchFamily="34" charset="0"/>
              </a:rPr>
              <a:t>H</a:t>
            </a:r>
            <a:r>
              <a:rPr lang="es-ES" sz="1089" baseline="-25000" dirty="0">
                <a:solidFill>
                  <a:schemeClr val="bg1"/>
                </a:solidFill>
                <a:latin typeface="Arial" panose="020B0604020202020204" pitchFamily="34" charset="0"/>
                <a:cs typeface="Arial" panose="020B0604020202020204" pitchFamily="34" charset="0"/>
              </a:rPr>
              <a:t>3</a:t>
            </a:r>
            <a:r>
              <a:rPr lang="es-ES" sz="1089" dirty="0">
                <a:solidFill>
                  <a:schemeClr val="bg1"/>
                </a:solidFill>
                <a:latin typeface="Arial" panose="020B0604020202020204" pitchFamily="34" charset="0"/>
                <a:cs typeface="Arial" panose="020B0604020202020204" pitchFamily="34" charset="0"/>
              </a:rPr>
              <a:t>BO</a:t>
            </a:r>
            <a:r>
              <a:rPr lang="es-ES" sz="1089" baseline="-25000" dirty="0">
                <a:solidFill>
                  <a:schemeClr val="bg1"/>
                </a:solidFill>
                <a:latin typeface="Arial" panose="020B0604020202020204" pitchFamily="34" charset="0"/>
                <a:cs typeface="Arial" panose="020B0604020202020204" pitchFamily="34" charset="0"/>
              </a:rPr>
              <a:t>3</a:t>
            </a:r>
            <a:r>
              <a:rPr lang="es-ES" sz="1089" dirty="0">
                <a:solidFill>
                  <a:schemeClr val="bg1"/>
                </a:solidFill>
                <a:latin typeface="Arial" panose="020B0604020202020204" pitchFamily="34" charset="0"/>
                <a:cs typeface="Arial" panose="020B0604020202020204" pitchFamily="34" charset="0"/>
              </a:rPr>
              <a:t>(</a:t>
            </a:r>
            <a:r>
              <a:rPr lang="es-ES" sz="1089" dirty="0" err="1">
                <a:solidFill>
                  <a:schemeClr val="bg1"/>
                </a:solidFill>
                <a:latin typeface="Arial" panose="020B0604020202020204" pitchFamily="34" charset="0"/>
                <a:cs typeface="Arial" panose="020B0604020202020204" pitchFamily="34" charset="0"/>
              </a:rPr>
              <a:t>ac</a:t>
            </a:r>
            <a:r>
              <a:rPr lang="es-ES" sz="1089" dirty="0">
                <a:solidFill>
                  <a:schemeClr val="bg1"/>
                </a:solidFill>
                <a:latin typeface="Arial" panose="020B0604020202020204" pitchFamily="34" charset="0"/>
                <a:cs typeface="Arial" panose="020B0604020202020204" pitchFamily="34" charset="0"/>
              </a:rPr>
              <a:t>) 20mM</a:t>
            </a:r>
          </a:p>
          <a:p>
            <a:r>
              <a:rPr lang="es-ES" sz="1089" dirty="0">
                <a:solidFill>
                  <a:schemeClr val="bg1"/>
                </a:solidFill>
                <a:latin typeface="Arial" panose="020B0604020202020204" pitchFamily="34" charset="0"/>
                <a:cs typeface="Arial" panose="020B0604020202020204" pitchFamily="34" charset="0"/>
              </a:rPr>
              <a:t>DT = 1µs</a:t>
            </a:r>
          </a:p>
          <a:p>
            <a:r>
              <a:rPr lang="es-ES" sz="1089" dirty="0">
                <a:solidFill>
                  <a:schemeClr val="bg1"/>
                </a:solidFill>
                <a:latin typeface="Arial" panose="020B0604020202020204" pitchFamily="34" charset="0"/>
                <a:cs typeface="Arial" panose="020B0604020202020204" pitchFamily="34" charset="0"/>
              </a:rPr>
              <a:t>GT = 3µs</a:t>
            </a:r>
            <a:endParaRPr lang="es-AR" sz="1089" dirty="0">
              <a:solidFill>
                <a:schemeClr val="bg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5"/>
          <a:stretch>
            <a:fillRect/>
          </a:stretch>
        </p:blipFill>
        <p:spPr>
          <a:xfrm>
            <a:off x="3306748" y="4152416"/>
            <a:ext cx="4259375" cy="2141720"/>
          </a:xfrm>
          <a:prstGeom prst="rect">
            <a:avLst/>
          </a:prstGeom>
        </p:spPr>
      </p:pic>
      <p:sp>
        <p:nvSpPr>
          <p:cNvPr id="29" name="CuadroTexto 28"/>
          <p:cNvSpPr txBox="1"/>
          <p:nvPr/>
        </p:nvSpPr>
        <p:spPr>
          <a:xfrm>
            <a:off x="5986552" y="4381624"/>
            <a:ext cx="1579571" cy="595163"/>
          </a:xfrm>
          <a:prstGeom prst="rect">
            <a:avLst/>
          </a:prstGeom>
          <a:noFill/>
        </p:spPr>
        <p:txBody>
          <a:bodyPr wrap="square" rtlCol="0">
            <a:spAutoFit/>
          </a:bodyPr>
          <a:lstStyle/>
          <a:p>
            <a:r>
              <a:rPr lang="es-ES" sz="1089" dirty="0">
                <a:solidFill>
                  <a:schemeClr val="bg1"/>
                </a:solidFill>
                <a:latin typeface="Arial" panose="020B0604020202020204" pitchFamily="34" charset="0"/>
                <a:cs typeface="Arial" panose="020B0604020202020204" pitchFamily="34" charset="0"/>
              </a:rPr>
              <a:t>H</a:t>
            </a:r>
            <a:r>
              <a:rPr lang="es-ES" sz="1089" baseline="-25000" dirty="0">
                <a:solidFill>
                  <a:schemeClr val="bg1"/>
                </a:solidFill>
                <a:latin typeface="Arial" panose="020B0604020202020204" pitchFamily="34" charset="0"/>
                <a:cs typeface="Arial" panose="020B0604020202020204" pitchFamily="34" charset="0"/>
              </a:rPr>
              <a:t>3</a:t>
            </a:r>
            <a:r>
              <a:rPr lang="es-ES" sz="1089" dirty="0">
                <a:solidFill>
                  <a:schemeClr val="bg1"/>
                </a:solidFill>
                <a:latin typeface="Arial" panose="020B0604020202020204" pitchFamily="34" charset="0"/>
                <a:cs typeface="Arial" panose="020B0604020202020204" pitchFamily="34" charset="0"/>
              </a:rPr>
              <a:t>BO</a:t>
            </a:r>
            <a:r>
              <a:rPr lang="es-ES" sz="1089" baseline="-25000" dirty="0">
                <a:solidFill>
                  <a:schemeClr val="bg1"/>
                </a:solidFill>
                <a:latin typeface="Arial" panose="020B0604020202020204" pitchFamily="34" charset="0"/>
                <a:cs typeface="Arial" panose="020B0604020202020204" pitchFamily="34" charset="0"/>
              </a:rPr>
              <a:t>3</a:t>
            </a:r>
            <a:r>
              <a:rPr lang="es-ES" sz="1089" dirty="0">
                <a:solidFill>
                  <a:schemeClr val="bg1"/>
                </a:solidFill>
                <a:latin typeface="Arial" panose="020B0604020202020204" pitchFamily="34" charset="0"/>
                <a:cs typeface="Arial" panose="020B0604020202020204" pitchFamily="34" charset="0"/>
              </a:rPr>
              <a:t>(</a:t>
            </a:r>
            <a:r>
              <a:rPr lang="es-ES" sz="1089" dirty="0" err="1">
                <a:solidFill>
                  <a:schemeClr val="bg1"/>
                </a:solidFill>
                <a:latin typeface="Arial" panose="020B0604020202020204" pitchFamily="34" charset="0"/>
                <a:cs typeface="Arial" panose="020B0604020202020204" pitchFamily="34" charset="0"/>
              </a:rPr>
              <a:t>ac</a:t>
            </a:r>
            <a:r>
              <a:rPr lang="es-ES" sz="1089" dirty="0">
                <a:solidFill>
                  <a:schemeClr val="bg1"/>
                </a:solidFill>
                <a:latin typeface="Arial" panose="020B0604020202020204" pitchFamily="34" charset="0"/>
                <a:cs typeface="Arial" panose="020B0604020202020204" pitchFamily="34" charset="0"/>
              </a:rPr>
              <a:t>) 1mM</a:t>
            </a:r>
          </a:p>
          <a:p>
            <a:r>
              <a:rPr lang="es-ES" sz="1089" dirty="0">
                <a:solidFill>
                  <a:schemeClr val="bg1"/>
                </a:solidFill>
                <a:latin typeface="Arial" panose="020B0604020202020204" pitchFamily="34" charset="0"/>
                <a:cs typeface="Arial" panose="020B0604020202020204" pitchFamily="34" charset="0"/>
              </a:rPr>
              <a:t>DT = 1µs</a:t>
            </a:r>
          </a:p>
          <a:p>
            <a:r>
              <a:rPr lang="es-ES" sz="1089" dirty="0">
                <a:solidFill>
                  <a:schemeClr val="bg1"/>
                </a:solidFill>
                <a:latin typeface="Arial" panose="020B0604020202020204" pitchFamily="34" charset="0"/>
                <a:cs typeface="Arial" panose="020B0604020202020204" pitchFamily="34" charset="0"/>
              </a:rPr>
              <a:t>GT = 3µs</a:t>
            </a:r>
            <a:endParaRPr lang="es-AR" sz="1089"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FE97C34-AF98-3001-482E-16E527E34E1E}"/>
              </a:ext>
            </a:extLst>
          </p:cNvPr>
          <p:cNvSpPr txBox="1">
            <a:spLocks/>
          </p:cNvSpPr>
          <p:nvPr/>
        </p:nvSpPr>
        <p:spPr bwMode="auto">
          <a:xfrm>
            <a:off x="838200" y="-9299"/>
            <a:ext cx="10515600" cy="834489"/>
          </a:xfrm>
          <a:prstGeom prst="rect">
            <a:avLst/>
          </a:prstGeom>
        </p:spPr>
        <p:txBody>
          <a:bodyPr vert="horz" lIns="91440" tIns="45720" rIns="91440" bIns="45720" rtlCol="0" anchor="ctr">
            <a:noAutofit/>
          </a:bodyPr>
          <a:lstStyle>
            <a:lvl1pPr algn="l" defTabSz="685800">
              <a:lnSpc>
                <a:spcPts val="2400"/>
              </a:lnSpc>
              <a:spcBef>
                <a:spcPts val="0"/>
              </a:spcBef>
              <a:buNone/>
              <a:defRPr sz="2800" b="1">
                <a:solidFill>
                  <a:schemeClr val="tx2"/>
                </a:solidFill>
                <a:latin typeface="+mn-lt"/>
                <a:ea typeface="+mj-ea"/>
                <a:cs typeface="Arial"/>
              </a:defRPr>
            </a:lvl1pPr>
          </a:lstStyle>
          <a:p>
            <a:r>
              <a:rPr lang="en-GB" dirty="0"/>
              <a:t> Lev- LIBS Boron Analysis for future thing Boron LIBS analysis</a:t>
            </a:r>
          </a:p>
        </p:txBody>
      </p:sp>
      <p:sp>
        <p:nvSpPr>
          <p:cNvPr id="7" name="Footer Placeholder 3">
            <a:extLst>
              <a:ext uri="{FF2B5EF4-FFF2-40B4-BE49-F238E27FC236}">
                <a16:creationId xmlns:a16="http://schemas.microsoft.com/office/drawing/2014/main" id="{F7316AE5-4347-F11A-BB04-EE64FA1D6DE6}"/>
              </a:ext>
            </a:extLst>
          </p:cNvPr>
          <p:cNvSpPr>
            <a:spLocks noGrp="1"/>
          </p:cNvSpPr>
          <p:nvPr>
            <p:ph type="ftr" sz="quarter" idx="11"/>
          </p:nvPr>
        </p:nvSpPr>
        <p:spPr>
          <a:xfrm>
            <a:off x="825624" y="6555770"/>
            <a:ext cx="11228844" cy="302230"/>
          </a:xfrm>
        </p:spPr>
        <p:txBody>
          <a:bodyPr/>
          <a:lstStyle/>
          <a:p>
            <a:pPr>
              <a:defRPr/>
            </a:pPr>
            <a:r>
              <a:rPr lang="en-GB" dirty="0" err="1">
                <a:solidFill>
                  <a:prstClr val="white"/>
                </a:solidFill>
              </a:rPr>
              <a:t>P.Veis</a:t>
            </a:r>
            <a:r>
              <a:rPr lang="en-GB" dirty="0">
                <a:solidFill>
                  <a:prstClr val="white"/>
                </a:solidFill>
              </a:rPr>
              <a:t>, </a:t>
            </a:r>
            <a:r>
              <a:rPr lang="en-GB" dirty="0" err="1">
                <a:solidFill>
                  <a:prstClr val="white"/>
                </a:solidFill>
              </a:rPr>
              <a:t>Sahithya</a:t>
            </a:r>
            <a:r>
              <a:rPr lang="en-GB" dirty="0">
                <a:solidFill>
                  <a:prstClr val="white"/>
                </a:solidFill>
              </a:rPr>
              <a:t> </a:t>
            </a:r>
            <a:r>
              <a:rPr lang="en-GB" dirty="0" err="1">
                <a:solidFill>
                  <a:prstClr val="white"/>
                </a:solidFill>
              </a:rPr>
              <a:t>Atikukke</a:t>
            </a:r>
            <a:r>
              <a:rPr lang="en-GB" dirty="0">
                <a:solidFill>
                  <a:prstClr val="white"/>
                </a:solidFill>
              </a:rPr>
              <a:t> et al.| WPPWIE SP-X reporting | 13 November 2024 </a:t>
            </a:r>
            <a:endParaRPr lang="en-GB" dirty="0"/>
          </a:p>
        </p:txBody>
      </p:sp>
      <p:pic>
        <p:nvPicPr>
          <p:cNvPr id="2" name="Picture 1">
            <a:extLst>
              <a:ext uri="{FF2B5EF4-FFF2-40B4-BE49-F238E27FC236}">
                <a16:creationId xmlns:a16="http://schemas.microsoft.com/office/drawing/2014/main" id="{B49CFBA8-3213-A523-BE86-9B7043FEB287}"/>
              </a:ext>
            </a:extLst>
          </p:cNvPr>
          <p:cNvPicPr>
            <a:picLocks noChangeAspect="1"/>
          </p:cNvPicPr>
          <p:nvPr/>
        </p:nvPicPr>
        <p:blipFill>
          <a:blip r:embed="rId6"/>
          <a:stretch>
            <a:fillRect/>
          </a:stretch>
        </p:blipFill>
        <p:spPr>
          <a:xfrm>
            <a:off x="7831014" y="1758698"/>
            <a:ext cx="3692101" cy="2829461"/>
          </a:xfrm>
          <a:prstGeom prst="rect">
            <a:avLst/>
          </a:prstGeom>
        </p:spPr>
      </p:pic>
      <p:sp>
        <p:nvSpPr>
          <p:cNvPr id="8" name="Textfeld 2">
            <a:extLst>
              <a:ext uri="{FF2B5EF4-FFF2-40B4-BE49-F238E27FC236}">
                <a16:creationId xmlns:a16="http://schemas.microsoft.com/office/drawing/2014/main" id="{48C29969-0518-F7E6-0FCA-4B49F6E78277}"/>
              </a:ext>
            </a:extLst>
          </p:cNvPr>
          <p:cNvSpPr txBox="1"/>
          <p:nvPr/>
        </p:nvSpPr>
        <p:spPr>
          <a:xfrm>
            <a:off x="7831014" y="5185158"/>
            <a:ext cx="4018738" cy="773610"/>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PWIE-SP X.X2.T-T004-D006</a:t>
            </a:r>
          </a:p>
          <a:p>
            <a:pPr>
              <a:lnSpc>
                <a:spcPct val="113000"/>
              </a:lnSpc>
            </a:pPr>
            <a:r>
              <a:rPr lang="en-US" sz="1000" dirty="0">
                <a:latin typeface="Arial" panose="020B0604020202020204" pitchFamily="34" charset="0"/>
                <a:cs typeface="Arial" panose="020B0604020202020204" pitchFamily="34" charset="0"/>
              </a:rPr>
              <a:t>Status</a:t>
            </a:r>
            <a:r>
              <a:rPr lang="en-US" sz="1000" u="sng" dirty="0">
                <a:latin typeface="Arial" panose="020B0604020202020204" pitchFamily="34" charset="0"/>
                <a:cs typeface="Arial" panose="020B0604020202020204" pitchFamily="34" charset="0"/>
              </a:rPr>
              <a:t>: </a:t>
            </a:r>
            <a:r>
              <a:rPr lang="en-US" sz="1000" i="1" u="sng" dirty="0">
                <a:latin typeface="Arial" panose="020B0604020202020204" pitchFamily="34" charset="0"/>
                <a:cs typeface="Arial" panose="020B0604020202020204" pitchFamily="34" charset="0"/>
              </a:rPr>
              <a:t>completed </a:t>
            </a:r>
            <a:r>
              <a:rPr lang="en-US" sz="1000" i="1" strike="sngStrike" dirty="0">
                <a:latin typeface="Arial" panose="020B0604020202020204" pitchFamily="34" charset="0"/>
                <a:cs typeface="Arial" panose="020B0604020202020204" pitchFamily="34" charset="0"/>
              </a:rPr>
              <a:t>/ partially done </a:t>
            </a:r>
            <a:r>
              <a:rPr lang="en-US" sz="1000" i="1" u="sng" strike="sngStrike" dirty="0">
                <a:latin typeface="Arial" panose="020B0604020202020204" pitchFamily="34" charset="0"/>
                <a:cs typeface="Arial" panose="020B0604020202020204" pitchFamily="34" charset="0"/>
              </a:rPr>
              <a:t>/ in progress </a:t>
            </a:r>
            <a:r>
              <a:rPr lang="en-US" sz="1000" i="1" strike="sngStrike" dirty="0">
                <a:latin typeface="Arial" panose="020B0604020202020204" pitchFamily="34" charset="0"/>
                <a:cs typeface="Arial" panose="020B0604020202020204" pitchFamily="34" charset="0"/>
              </a:rPr>
              <a:t>/ delayed / cancelled</a:t>
            </a:r>
          </a:p>
          <a:p>
            <a:pPr>
              <a:lnSpc>
                <a:spcPct val="113000"/>
              </a:lnSpc>
            </a:pPr>
            <a:r>
              <a:rPr lang="en-US" sz="1000" dirty="0">
                <a:latin typeface="Arial" panose="020B0604020202020204" pitchFamily="34" charset="0"/>
                <a:cs typeface="Arial" panose="020B0604020202020204" pitchFamily="34" charset="0"/>
              </a:rPr>
              <a:t>Facilities:                                                  or Modelling</a:t>
            </a:r>
            <a:r>
              <a:rPr lang="en-US" sz="1000" i="1" dirty="0">
                <a:latin typeface="Arial" panose="020B0604020202020204" pitchFamily="34" charset="0"/>
                <a:cs typeface="Arial" panose="020B0604020202020204" pitchFamily="34" charset="0"/>
              </a:rPr>
              <a:t>:  </a:t>
            </a: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02812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28864</TotalTime>
  <Words>542</Words>
  <Application>Microsoft Office PowerPoint</Application>
  <DocSecurity>0</DocSecurity>
  <PresentationFormat>Widescreen</PresentationFormat>
  <Paragraphs>56</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EUROfusion.1line_5_3_2019</vt:lpstr>
      <vt:lpstr>Reporting meeting WPPWIE SP-X 2024</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Atikukke Sahithya</cp:lastModifiedBy>
  <cp:revision>182</cp:revision>
  <cp:lastPrinted>2024-05-23T09:41:03Z</cp:lastPrinted>
  <dcterms:created xsi:type="dcterms:W3CDTF">2023-11-15T09:40:03Z</dcterms:created>
  <dcterms:modified xsi:type="dcterms:W3CDTF">2024-11-15T11:16:41Z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