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7"/>
  </p:notesMasterIdLst>
  <p:sldIdLst>
    <p:sldId id="822" r:id="rId2"/>
    <p:sldId id="818" r:id="rId3"/>
    <p:sldId id="823" r:id="rId4"/>
    <p:sldId id="824" r:id="rId5"/>
    <p:sldId id="775" r:id="rId6"/>
  </p:sldIdLst>
  <p:sldSz cx="10772775" cy="6059488"/>
  <p:notesSz cx="6858000" cy="9144000"/>
  <p:defaultTextStyle>
    <a:defPPr>
      <a:defRPr lang="fr-FR"/>
    </a:defPPr>
    <a:lvl1pPr algn="l" defTabSz="1004888" rtl="0" fontAlgn="base">
      <a:spcBef>
        <a:spcPct val="0"/>
      </a:spcBef>
      <a:spcAft>
        <a:spcPct val="0"/>
      </a:spcAft>
      <a:defRPr sz="2000" kern="1200">
        <a:solidFill>
          <a:schemeClr val="tx1"/>
        </a:solidFill>
        <a:latin typeface="Arial" charset="0"/>
        <a:ea typeface="+mn-ea"/>
        <a:cs typeface="Arial" charset="0"/>
      </a:defRPr>
    </a:lvl1pPr>
    <a:lvl2pPr marL="501650" indent="-44450" algn="l" defTabSz="1004888" rtl="0" fontAlgn="base">
      <a:spcBef>
        <a:spcPct val="0"/>
      </a:spcBef>
      <a:spcAft>
        <a:spcPct val="0"/>
      </a:spcAft>
      <a:defRPr sz="2000" kern="1200">
        <a:solidFill>
          <a:schemeClr val="tx1"/>
        </a:solidFill>
        <a:latin typeface="Arial" charset="0"/>
        <a:ea typeface="+mn-ea"/>
        <a:cs typeface="Arial" charset="0"/>
      </a:defRPr>
    </a:lvl2pPr>
    <a:lvl3pPr marL="1004888" indent="-90488" algn="l" defTabSz="1004888" rtl="0" fontAlgn="base">
      <a:spcBef>
        <a:spcPct val="0"/>
      </a:spcBef>
      <a:spcAft>
        <a:spcPct val="0"/>
      </a:spcAft>
      <a:defRPr sz="2000" kern="1200">
        <a:solidFill>
          <a:schemeClr val="tx1"/>
        </a:solidFill>
        <a:latin typeface="Arial" charset="0"/>
        <a:ea typeface="+mn-ea"/>
        <a:cs typeface="Arial" charset="0"/>
      </a:defRPr>
    </a:lvl3pPr>
    <a:lvl4pPr marL="1508125" indent="-136525" algn="l" defTabSz="1004888" rtl="0" fontAlgn="base">
      <a:spcBef>
        <a:spcPct val="0"/>
      </a:spcBef>
      <a:spcAft>
        <a:spcPct val="0"/>
      </a:spcAft>
      <a:defRPr sz="2000" kern="1200">
        <a:solidFill>
          <a:schemeClr val="tx1"/>
        </a:solidFill>
        <a:latin typeface="Arial" charset="0"/>
        <a:ea typeface="+mn-ea"/>
        <a:cs typeface="Arial" charset="0"/>
      </a:defRPr>
    </a:lvl4pPr>
    <a:lvl5pPr marL="2009775" indent="-180975" algn="l" defTabSz="10048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909">
          <p15:clr>
            <a:srgbClr val="A4A3A4"/>
          </p15:clr>
        </p15:guide>
        <p15:guide id="2" pos="339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ABED"/>
    <a:srgbClr val="00294B"/>
    <a:srgbClr val="00CCC4"/>
    <a:srgbClr val="000000"/>
    <a:srgbClr val="3853DC"/>
    <a:srgbClr val="F39200"/>
    <a:srgbClr val="4694D2"/>
    <a:srgbClr val="73AC40"/>
    <a:srgbClr val="A7D4E2"/>
    <a:srgbClr val="001B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081" autoAdjust="0"/>
    <p:restoredTop sz="96000" autoAdjust="0"/>
  </p:normalViewPr>
  <p:slideViewPr>
    <p:cSldViewPr>
      <p:cViewPr varScale="1">
        <p:scale>
          <a:sx n="121" d="100"/>
          <a:sy n="121" d="100"/>
        </p:scale>
        <p:origin x="184" y="384"/>
      </p:cViewPr>
      <p:guideLst>
        <p:guide orient="horz" pos="1909"/>
        <p:guide pos="339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005537"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1005537" fontAlgn="auto">
              <a:spcBef>
                <a:spcPts val="0"/>
              </a:spcBef>
              <a:spcAft>
                <a:spcPts val="0"/>
              </a:spcAft>
              <a:defRPr sz="1200">
                <a:latin typeface="+mn-lt"/>
                <a:cs typeface="+mn-cs"/>
              </a:defRPr>
            </a:lvl1pPr>
          </a:lstStyle>
          <a:p>
            <a:pPr>
              <a:defRPr/>
            </a:pPr>
            <a:fld id="{DA0983F0-3B2B-4346-9D34-6FF74AEF7015}" type="datetimeFigureOut">
              <a:rPr lang="fr-FR"/>
              <a:pPr>
                <a:defRPr/>
              </a:pPr>
              <a:t>14/11/2024</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005537"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1005537" fontAlgn="auto">
              <a:spcBef>
                <a:spcPts val="0"/>
              </a:spcBef>
              <a:spcAft>
                <a:spcPts val="0"/>
              </a:spcAft>
              <a:defRPr sz="1200">
                <a:latin typeface="+mn-lt"/>
                <a:cs typeface="+mn-cs"/>
              </a:defRPr>
            </a:lvl1pPr>
          </a:lstStyle>
          <a:p>
            <a:pPr>
              <a:defRPr/>
            </a:pPr>
            <a:fld id="{C3BC699F-DBFB-4FA7-9A20-949047200EDB}" type="slidenum">
              <a:rPr lang="fr-FR"/>
              <a:pPr>
                <a:defRPr/>
              </a:pPr>
              <a:t>‹N°›</a:t>
            </a:fld>
            <a:endParaRPr lang="fr-FR"/>
          </a:p>
        </p:txBody>
      </p:sp>
    </p:spTree>
    <p:extLst>
      <p:ext uri="{BB962C8B-B14F-4D97-AF65-F5344CB8AC3E}">
        <p14:creationId xmlns:p14="http://schemas.microsoft.com/office/powerpoint/2010/main" val="21539527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logo-perso">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 y="0"/>
            <a:ext cx="10772418" cy="6059486"/>
          </a:xfrm>
          <a:prstGeom prst="rect">
            <a:avLst/>
          </a:prstGeom>
        </p:spPr>
      </p:pic>
      <p:sp>
        <p:nvSpPr>
          <p:cNvPr id="2" name="Titre 1"/>
          <p:cNvSpPr>
            <a:spLocks noGrp="1"/>
          </p:cNvSpPr>
          <p:nvPr>
            <p:ph type="title"/>
          </p:nvPr>
        </p:nvSpPr>
        <p:spPr>
          <a:xfrm>
            <a:off x="1173918" y="149425"/>
            <a:ext cx="8424938" cy="432048"/>
          </a:xfrm>
        </p:spPr>
        <p:txBody>
          <a:bodyPr>
            <a:normAutofit/>
          </a:bodyPr>
          <a:lstStyle>
            <a:lvl1pPr algn="ctr">
              <a:defRPr sz="2400" b="1">
                <a:solidFill>
                  <a:schemeClr val="bg1"/>
                </a:solidFill>
              </a:defRPr>
            </a:lvl1pPr>
          </a:lstStyle>
          <a:p>
            <a:r>
              <a:rPr lang="fr-FR" dirty="0"/>
              <a:t>Modifiez le style du titre</a:t>
            </a:r>
          </a:p>
        </p:txBody>
      </p:sp>
      <p:sp>
        <p:nvSpPr>
          <p:cNvPr id="7" name="Espace réservé de la date 6"/>
          <p:cNvSpPr>
            <a:spLocks noGrp="1"/>
          </p:cNvSpPr>
          <p:nvPr>
            <p:ph type="dt" sz="half" idx="10"/>
          </p:nvPr>
        </p:nvSpPr>
        <p:spPr>
          <a:xfrm>
            <a:off x="201812" y="5714820"/>
            <a:ext cx="2411556" cy="322263"/>
          </a:xfrm>
          <a:prstGeom prst="rect">
            <a:avLst/>
          </a:prstGeom>
        </p:spPr>
        <p:txBody>
          <a:bodyPr/>
          <a:lstStyle>
            <a:lvl1pPr>
              <a:defRPr>
                <a:solidFill>
                  <a:schemeClr val="bg1"/>
                </a:solidFill>
              </a:defRPr>
            </a:lvl1pPr>
          </a:lstStyle>
          <a:p>
            <a:r>
              <a:rPr lang="fr-FR"/>
              <a:t>01/03/2020</a:t>
            </a:r>
            <a:endParaRPr lang="fr-FR" dirty="0"/>
          </a:p>
        </p:txBody>
      </p:sp>
      <p:sp>
        <p:nvSpPr>
          <p:cNvPr id="8" name="Espace réservé du pied de page 7"/>
          <p:cNvSpPr>
            <a:spLocks noGrp="1"/>
          </p:cNvSpPr>
          <p:nvPr>
            <p:ph type="ftr" sz="quarter" idx="11"/>
          </p:nvPr>
        </p:nvSpPr>
        <p:spPr>
          <a:xfrm>
            <a:off x="2938116" y="5714820"/>
            <a:ext cx="4896544" cy="322263"/>
          </a:xfrm>
          <a:prstGeom prst="rect">
            <a:avLst/>
          </a:prstGeom>
        </p:spPr>
        <p:txBody>
          <a:bodyPr/>
          <a:lstStyle>
            <a:lvl1pPr>
              <a:defRPr>
                <a:solidFill>
                  <a:schemeClr val="bg1"/>
                </a:solidFill>
              </a:defRPr>
            </a:lvl1pPr>
          </a:lstStyle>
          <a:p>
            <a:r>
              <a:rPr lang="fr-FR" dirty="0"/>
              <a:t>Mon exposé - Lieu - Titre</a:t>
            </a:r>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4190257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slide-2-small">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 y="0"/>
            <a:ext cx="10772417" cy="6059484"/>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
        <p:nvSpPr>
          <p:cNvPr id="12" name="Espace réservé de la date 5">
            <a:extLst>
              <a:ext uri="{FF2B5EF4-FFF2-40B4-BE49-F238E27FC236}">
                <a16:creationId xmlns:a16="http://schemas.microsoft.com/office/drawing/2014/main" id="{305B59DF-BE8B-E24E-A23C-0AE8A1713A55}"/>
              </a:ext>
            </a:extLst>
          </p:cNvPr>
          <p:cNvSpPr>
            <a:spLocks noGrp="1"/>
          </p:cNvSpPr>
          <p:nvPr>
            <p:ph type="dt" sz="half" idx="10"/>
          </p:nvPr>
        </p:nvSpPr>
        <p:spPr>
          <a:xfrm>
            <a:off x="201812" y="5714820"/>
            <a:ext cx="2411556" cy="322263"/>
          </a:xfrm>
        </p:spPr>
        <p:txBody>
          <a:bodyPr/>
          <a:lstStyle>
            <a:lvl1pPr>
              <a:defRPr>
                <a:solidFill>
                  <a:schemeClr val="bg1"/>
                </a:solidFill>
              </a:defRPr>
            </a:lvl1pPr>
          </a:lstStyle>
          <a:p>
            <a:r>
              <a:rPr lang="fr-FR" dirty="0"/>
              <a:t>18/10/2023</a:t>
            </a:r>
          </a:p>
        </p:txBody>
      </p:sp>
      <p:sp>
        <p:nvSpPr>
          <p:cNvPr id="13" name="Espace réservé du pied de page 6">
            <a:extLst>
              <a:ext uri="{FF2B5EF4-FFF2-40B4-BE49-F238E27FC236}">
                <a16:creationId xmlns:a16="http://schemas.microsoft.com/office/drawing/2014/main" id="{F929BF20-CE11-EC43-A529-D1356AAF4A3F}"/>
              </a:ext>
            </a:extLst>
          </p:cNvPr>
          <p:cNvSpPr>
            <a:spLocks noGrp="1"/>
          </p:cNvSpPr>
          <p:nvPr>
            <p:ph type="ftr" sz="quarter" idx="11"/>
          </p:nvPr>
        </p:nvSpPr>
        <p:spPr>
          <a:xfrm>
            <a:off x="2938116" y="5714820"/>
            <a:ext cx="4896544" cy="322263"/>
          </a:xfrm>
        </p:spPr>
        <p:txBody>
          <a:bodyPr/>
          <a:lstStyle>
            <a:lvl1pPr>
              <a:defRPr>
                <a:solidFill>
                  <a:schemeClr val="bg1"/>
                </a:solidFill>
              </a:defRPr>
            </a:lvl1pPr>
          </a:lstStyle>
          <a:p>
            <a:endParaRPr lang="fr-FR" dirty="0"/>
          </a:p>
        </p:txBody>
      </p:sp>
    </p:spTree>
    <p:extLst>
      <p:ext uri="{BB962C8B-B14F-4D97-AF65-F5344CB8AC3E}">
        <p14:creationId xmlns:p14="http://schemas.microsoft.com/office/powerpoint/2010/main" val="1707070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lide introduction : titre+contenu+filigrane">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EF96D2C-3173-3C5E-FDAF-84AD43D4DFD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6" y="0"/>
            <a:ext cx="10772420" cy="6059486"/>
          </a:xfrm>
          <a:prstGeom prst="rect">
            <a:avLst/>
          </a:prstGeom>
        </p:spPr>
      </p:pic>
      <p:sp>
        <p:nvSpPr>
          <p:cNvPr id="8" name="Espace réservé du contenu 3"/>
          <p:cNvSpPr>
            <a:spLocks noGrp="1"/>
          </p:cNvSpPr>
          <p:nvPr>
            <p:ph sz="half" idx="2" hasCustomPrompt="1"/>
          </p:nvPr>
        </p:nvSpPr>
        <p:spPr>
          <a:xfrm>
            <a:off x="273820" y="1445569"/>
            <a:ext cx="10308112" cy="4023370"/>
          </a:xfrm>
          <a:prstGeom prst="rect">
            <a:avLst/>
          </a:prstGeom>
        </p:spPr>
        <p:txBody>
          <a:bodyPr/>
          <a:lstStyle>
            <a:lvl1pPr>
              <a:defRPr sz="2000">
                <a:solidFill>
                  <a:srgbClr val="FF6700"/>
                </a:solidFill>
              </a:defRPr>
            </a:lvl1pPr>
            <a:lvl2pPr>
              <a:defRPr sz="1800">
                <a:solidFill>
                  <a:srgbClr val="00294B"/>
                </a:solidFill>
              </a:defRPr>
            </a:lvl2pPr>
            <a:lvl3pPr>
              <a:defRPr sz="1600">
                <a:solidFill>
                  <a:srgbClr val="456487"/>
                </a:solidFill>
              </a:defRPr>
            </a:lvl3pPr>
            <a:lvl4pPr>
              <a:defRPr sz="1400">
                <a:solidFill>
                  <a:srgbClr val="456487"/>
                </a:solidFill>
              </a:defRPr>
            </a:lvl4pPr>
            <a:lvl5pPr>
              <a:defRPr sz="1400">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fld id="{29266485-1F8C-49AD-A5D5-E767E4406627}" type="datetime1">
              <a:rPr lang="fr-FR" smtClean="0"/>
              <a:t>14/11/2024</a:t>
            </a:fld>
            <a:endParaRPr lang="fr-FR" dirty="0"/>
          </a:p>
        </p:txBody>
      </p:sp>
      <p:sp>
        <p:nvSpPr>
          <p:cNvPr id="10"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endParaRPr lang="fr-FR" dirty="0"/>
          </a:p>
        </p:txBody>
      </p:sp>
      <p:sp>
        <p:nvSpPr>
          <p:cNvPr id="11"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
        <p:nvSpPr>
          <p:cNvPr id="12" name="Titre 1"/>
          <p:cNvSpPr>
            <a:spLocks noGrp="1"/>
          </p:cNvSpPr>
          <p:nvPr>
            <p:ph type="title"/>
          </p:nvPr>
        </p:nvSpPr>
        <p:spPr>
          <a:xfrm>
            <a:off x="2290044" y="149425"/>
            <a:ext cx="5688632" cy="432048"/>
          </a:xfrm>
        </p:spPr>
        <p:txBody>
          <a:bodyPr>
            <a:normAutofit/>
          </a:bodyPr>
          <a:lstStyle>
            <a:lvl1pPr>
              <a:defRPr lang="fr-FR" sz="2200" b="1" kern="1200" dirty="0" smtClean="0">
                <a:solidFill>
                  <a:srgbClr val="00294B"/>
                </a:solidFill>
                <a:latin typeface="+mj-lt"/>
                <a:ea typeface="+mj-ea"/>
                <a:cs typeface="+mj-cs"/>
              </a:defRPr>
            </a:lvl1pPr>
          </a:lstStyle>
          <a:p>
            <a:r>
              <a:rPr lang="fr-FR" dirty="0"/>
              <a:t>Modifiez le style du titre</a:t>
            </a:r>
          </a:p>
        </p:txBody>
      </p:sp>
    </p:spTree>
    <p:extLst>
      <p:ext uri="{BB962C8B-B14F-4D97-AF65-F5344CB8AC3E}">
        <p14:creationId xmlns:p14="http://schemas.microsoft.com/office/powerpoint/2010/main" val="2092541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 simple  : titre+2 contenus">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 y="0"/>
            <a:ext cx="10772418" cy="6059486"/>
          </a:xfrm>
          <a:prstGeom prst="rect">
            <a:avLst/>
          </a:prstGeom>
        </p:spPr>
      </p:pic>
      <p:sp>
        <p:nvSpPr>
          <p:cNvPr id="15" name="Espace réservé de la date 6"/>
          <p:cNvSpPr>
            <a:spLocks noGrp="1"/>
          </p:cNvSpPr>
          <p:nvPr>
            <p:ph type="dt" sz="half" idx="10"/>
          </p:nvPr>
        </p:nvSpPr>
        <p:spPr>
          <a:xfrm>
            <a:off x="201812" y="5714821"/>
            <a:ext cx="2411556" cy="322263"/>
          </a:xfrm>
        </p:spPr>
        <p:txBody>
          <a:bodyPr/>
          <a:lstStyle>
            <a:lvl1pPr>
              <a:defRPr>
                <a:solidFill>
                  <a:schemeClr val="bg1"/>
                </a:solidFill>
              </a:defRPr>
            </a:lvl1pPr>
          </a:lstStyle>
          <a:p>
            <a:fld id="{A68D7631-66E5-4ADC-A6F5-EF6D5686EE47}" type="datetime1">
              <a:rPr lang="fr-FR" smtClean="0"/>
              <a:t>14/11/2024</a:t>
            </a:fld>
            <a:endParaRPr lang="fr-FR" dirty="0"/>
          </a:p>
        </p:txBody>
      </p:sp>
      <p:sp>
        <p:nvSpPr>
          <p:cNvPr id="16" name="Espace réservé du pied de page 7"/>
          <p:cNvSpPr>
            <a:spLocks noGrp="1"/>
          </p:cNvSpPr>
          <p:nvPr>
            <p:ph type="ftr" sz="quarter" idx="11"/>
          </p:nvPr>
        </p:nvSpPr>
        <p:spPr>
          <a:xfrm>
            <a:off x="2938116" y="5714821"/>
            <a:ext cx="4896544" cy="322263"/>
          </a:xfrm>
        </p:spPr>
        <p:txBody>
          <a:bodyPr/>
          <a:lstStyle>
            <a:lvl1pPr>
              <a:defRPr>
                <a:solidFill>
                  <a:schemeClr val="bg1"/>
                </a:solidFill>
              </a:defRPr>
            </a:lvl1pPr>
          </a:lstStyle>
          <a:p>
            <a:endParaRPr lang="fr-FR" dirty="0"/>
          </a:p>
        </p:txBody>
      </p:sp>
      <p:sp>
        <p:nvSpPr>
          <p:cNvPr id="17" name="Espace réservé du numéro de diapositive 8"/>
          <p:cNvSpPr>
            <a:spLocks noGrp="1"/>
          </p:cNvSpPr>
          <p:nvPr>
            <p:ph type="sldNum" sz="quarter" idx="12"/>
          </p:nvPr>
        </p:nvSpPr>
        <p:spPr>
          <a:xfrm>
            <a:off x="8159408" y="5714821"/>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
        <p:nvSpPr>
          <p:cNvPr id="18" name="Titre 1"/>
          <p:cNvSpPr>
            <a:spLocks noGrp="1"/>
          </p:cNvSpPr>
          <p:nvPr>
            <p:ph type="title"/>
          </p:nvPr>
        </p:nvSpPr>
        <p:spPr>
          <a:xfrm>
            <a:off x="2290044" y="149426"/>
            <a:ext cx="5688632" cy="432048"/>
          </a:xfrm>
        </p:spPr>
        <p:txBody>
          <a:bodyPr>
            <a:normAutofit/>
          </a:bodyPr>
          <a:lstStyle>
            <a:lvl1pPr>
              <a:defRPr lang="fr-FR" sz="2200" b="1" kern="1200" dirty="0" smtClean="0">
                <a:solidFill>
                  <a:srgbClr val="00294B"/>
                </a:solidFill>
                <a:latin typeface="+mj-lt"/>
                <a:ea typeface="+mj-ea"/>
                <a:cs typeface="+mj-cs"/>
              </a:defRPr>
            </a:lvl1pPr>
          </a:lstStyle>
          <a:p>
            <a:r>
              <a:rPr lang="fr-FR" dirty="0"/>
              <a:t>Modifiez le style du titre</a:t>
            </a:r>
          </a:p>
        </p:txBody>
      </p:sp>
      <p:sp>
        <p:nvSpPr>
          <p:cNvPr id="10" name="Espace réservé du contenu 3"/>
          <p:cNvSpPr>
            <a:spLocks noGrp="1"/>
          </p:cNvSpPr>
          <p:nvPr>
            <p:ph sz="half" idx="2" hasCustomPrompt="1"/>
          </p:nvPr>
        </p:nvSpPr>
        <p:spPr>
          <a:xfrm>
            <a:off x="273821" y="797497"/>
            <a:ext cx="5040559" cy="4671443"/>
          </a:xfrm>
          <a:prstGeom prst="rect">
            <a:avLst/>
          </a:prstGeom>
        </p:spPr>
        <p:txBody>
          <a:bodyPr/>
          <a:lstStyle>
            <a:lvl1pPr>
              <a:defRPr sz="2000">
                <a:solidFill>
                  <a:srgbClr val="FF6700"/>
                </a:solidFill>
              </a:defRPr>
            </a:lvl1pPr>
            <a:lvl2pPr>
              <a:defRPr sz="1800">
                <a:solidFill>
                  <a:srgbClr val="00294B"/>
                </a:solidFill>
              </a:defRPr>
            </a:lvl2pPr>
            <a:lvl3pPr>
              <a:defRPr sz="1600">
                <a:solidFill>
                  <a:srgbClr val="456487"/>
                </a:solidFill>
              </a:defRPr>
            </a:lvl3pPr>
            <a:lvl4pPr>
              <a:defRPr sz="1400">
                <a:solidFill>
                  <a:srgbClr val="456487"/>
                </a:solidFill>
              </a:defRPr>
            </a:lvl4pPr>
            <a:lvl5pPr>
              <a:defRPr sz="1400">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contenu 3"/>
          <p:cNvSpPr>
            <a:spLocks noGrp="1"/>
          </p:cNvSpPr>
          <p:nvPr>
            <p:ph sz="half" idx="13" hasCustomPrompt="1"/>
          </p:nvPr>
        </p:nvSpPr>
        <p:spPr>
          <a:xfrm>
            <a:off x="5535753" y="797497"/>
            <a:ext cx="5040559" cy="4671443"/>
          </a:xfrm>
          <a:prstGeom prst="rect">
            <a:avLst/>
          </a:prstGeom>
        </p:spPr>
        <p:txBody>
          <a:bodyPr/>
          <a:lstStyle>
            <a:lvl1pPr>
              <a:defRPr sz="2000">
                <a:solidFill>
                  <a:srgbClr val="FF6700"/>
                </a:solidFill>
              </a:defRPr>
            </a:lvl1pPr>
            <a:lvl2pPr>
              <a:defRPr sz="1800">
                <a:solidFill>
                  <a:srgbClr val="00294B"/>
                </a:solidFill>
              </a:defRPr>
            </a:lvl2pPr>
            <a:lvl3pPr>
              <a:defRPr sz="1600">
                <a:solidFill>
                  <a:srgbClr val="456487"/>
                </a:solidFill>
              </a:defRPr>
            </a:lvl3pPr>
            <a:lvl4pPr>
              <a:defRPr sz="1400">
                <a:solidFill>
                  <a:srgbClr val="456487"/>
                </a:solidFill>
              </a:defRPr>
            </a:lvl4pPr>
            <a:lvl5pPr>
              <a:defRPr sz="1400">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4215869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ey-numbers">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 y="0"/>
            <a:ext cx="10772418" cy="6059485"/>
          </a:xfrm>
          <a:prstGeom prst="rect">
            <a:avLst/>
          </a:prstGeom>
        </p:spPr>
      </p:pic>
      <p:sp>
        <p:nvSpPr>
          <p:cNvPr id="2" name="Titre 1"/>
          <p:cNvSpPr>
            <a:spLocks noGrp="1"/>
          </p:cNvSpPr>
          <p:nvPr>
            <p:ph type="title"/>
          </p:nvPr>
        </p:nvSpPr>
        <p:spPr>
          <a:xfrm>
            <a:off x="1173918" y="149425"/>
            <a:ext cx="8424938" cy="432048"/>
          </a:xfrm>
        </p:spPr>
        <p:txBody>
          <a:bodyPr>
            <a:normAutofit/>
          </a:bodyPr>
          <a:lstStyle>
            <a:lvl1pPr algn="ctr">
              <a:defRPr sz="2400" b="1">
                <a:solidFill>
                  <a:schemeClr val="bg1"/>
                </a:solidFill>
              </a:defRPr>
            </a:lvl1pPr>
          </a:lstStyle>
          <a:p>
            <a:r>
              <a:rPr lang="fr-FR" dirty="0"/>
              <a:t>Modifiez le style du titre</a:t>
            </a:r>
          </a:p>
        </p:txBody>
      </p:sp>
      <p:sp>
        <p:nvSpPr>
          <p:cNvPr id="7" name="Espace réservé de la date 6"/>
          <p:cNvSpPr>
            <a:spLocks noGrp="1"/>
          </p:cNvSpPr>
          <p:nvPr>
            <p:ph type="dt" sz="half" idx="10"/>
          </p:nvPr>
        </p:nvSpPr>
        <p:spPr>
          <a:xfrm>
            <a:off x="201812" y="5714820"/>
            <a:ext cx="2411556" cy="322263"/>
          </a:xfrm>
          <a:prstGeom prst="rect">
            <a:avLst/>
          </a:prstGeom>
        </p:spPr>
        <p:txBody>
          <a:bodyPr/>
          <a:lstStyle>
            <a:lvl1pPr>
              <a:defRPr>
                <a:solidFill>
                  <a:schemeClr val="bg1"/>
                </a:solidFill>
              </a:defRPr>
            </a:lvl1pPr>
          </a:lstStyle>
          <a:p>
            <a:r>
              <a:rPr lang="fr-FR"/>
              <a:t>01/03/2020</a:t>
            </a:r>
            <a:endParaRPr lang="fr-FR" dirty="0"/>
          </a:p>
        </p:txBody>
      </p:sp>
      <p:sp>
        <p:nvSpPr>
          <p:cNvPr id="8" name="Espace réservé du pied de page 7"/>
          <p:cNvSpPr>
            <a:spLocks noGrp="1"/>
          </p:cNvSpPr>
          <p:nvPr>
            <p:ph type="ftr" sz="quarter" idx="11"/>
          </p:nvPr>
        </p:nvSpPr>
        <p:spPr>
          <a:xfrm>
            <a:off x="2938116" y="5714820"/>
            <a:ext cx="4896544" cy="322263"/>
          </a:xfrm>
          <a:prstGeom prst="rect">
            <a:avLst/>
          </a:prstGeom>
        </p:spPr>
        <p:txBody>
          <a:bodyPr/>
          <a:lstStyle>
            <a:lvl1pPr>
              <a:defRPr>
                <a:solidFill>
                  <a:schemeClr val="bg1"/>
                </a:solidFill>
              </a:defRPr>
            </a:lvl1pPr>
          </a:lstStyle>
          <a:p>
            <a:r>
              <a:rPr lang="fr-FR" dirty="0"/>
              <a:t>Mon exposé - Lieu - Titre</a:t>
            </a:r>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3212562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p-ijclab">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6" y="0"/>
            <a:ext cx="10772420" cy="6059487"/>
          </a:xfrm>
          <a:prstGeom prst="rect">
            <a:avLst/>
          </a:prstGeom>
        </p:spPr>
      </p:pic>
      <p:sp>
        <p:nvSpPr>
          <p:cNvPr id="2" name="Titre 1"/>
          <p:cNvSpPr>
            <a:spLocks noGrp="1"/>
          </p:cNvSpPr>
          <p:nvPr>
            <p:ph type="title"/>
          </p:nvPr>
        </p:nvSpPr>
        <p:spPr>
          <a:xfrm>
            <a:off x="2290043" y="149425"/>
            <a:ext cx="8208911" cy="432048"/>
          </a:xfrm>
        </p:spPr>
        <p:txBody>
          <a:bodyPr>
            <a:normAutofit/>
          </a:bodyPr>
          <a:lstStyle>
            <a:lvl1pPr>
              <a:defRPr lang="fr-FR" sz="2400" b="1" kern="1200" dirty="0" smtClean="0">
                <a:solidFill>
                  <a:srgbClr val="00294B"/>
                </a:solidFill>
                <a:latin typeface="+mj-lt"/>
                <a:ea typeface="+mj-ea"/>
                <a:cs typeface="+mj-cs"/>
              </a:defRPr>
            </a:lvl1pPr>
          </a:lstStyle>
          <a:p>
            <a:r>
              <a:rPr lang="fr-FR" dirty="0"/>
              <a:t>Modifiez le style du titre</a:t>
            </a:r>
          </a:p>
        </p:txBody>
      </p:sp>
      <p:sp>
        <p:nvSpPr>
          <p:cNvPr id="7" name="Espace réservé de la date 6"/>
          <p:cNvSpPr>
            <a:spLocks noGrp="1"/>
          </p:cNvSpPr>
          <p:nvPr>
            <p:ph type="dt" sz="half" idx="10"/>
          </p:nvPr>
        </p:nvSpPr>
        <p:spPr>
          <a:xfrm>
            <a:off x="201812" y="5714820"/>
            <a:ext cx="2411556" cy="322263"/>
          </a:xfrm>
          <a:prstGeom prst="rect">
            <a:avLst/>
          </a:prstGeom>
        </p:spPr>
        <p:txBody>
          <a:bodyPr/>
          <a:lstStyle>
            <a:lvl1pPr>
              <a:defRPr>
                <a:solidFill>
                  <a:schemeClr val="bg1"/>
                </a:solidFill>
              </a:defRPr>
            </a:lvl1pPr>
          </a:lstStyle>
          <a:p>
            <a:r>
              <a:rPr lang="fr-FR"/>
              <a:t>01/03/2020</a:t>
            </a:r>
            <a:endParaRPr lang="fr-FR" dirty="0"/>
          </a:p>
        </p:txBody>
      </p:sp>
      <p:sp>
        <p:nvSpPr>
          <p:cNvPr id="8" name="Espace réservé du pied de page 7"/>
          <p:cNvSpPr>
            <a:spLocks noGrp="1"/>
          </p:cNvSpPr>
          <p:nvPr>
            <p:ph type="ftr" sz="quarter" idx="11"/>
          </p:nvPr>
        </p:nvSpPr>
        <p:spPr>
          <a:xfrm>
            <a:off x="2938116" y="5714820"/>
            <a:ext cx="4896544" cy="322263"/>
          </a:xfrm>
          <a:prstGeom prst="rect">
            <a:avLst/>
          </a:prstGeom>
        </p:spPr>
        <p:txBody>
          <a:bodyPr/>
          <a:lstStyle>
            <a:lvl1pPr>
              <a:defRPr>
                <a:solidFill>
                  <a:schemeClr val="bg1"/>
                </a:solidFill>
              </a:defRPr>
            </a:lvl1pPr>
          </a:lstStyle>
          <a:p>
            <a:r>
              <a:rPr lang="fr-FR" dirty="0"/>
              <a:t>Mon exposé - Lieu - Titre</a:t>
            </a:r>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4233263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slide-fili-perso">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6" y="0"/>
            <a:ext cx="10772420" cy="6059487"/>
          </a:xfrm>
          <a:prstGeom prst="rect">
            <a:avLst/>
          </a:prstGeom>
        </p:spPr>
      </p:pic>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a:prstGeom prst="rect">
            <a:avLst/>
          </a:prstGeom>
        </p:spPr>
        <p:txBody>
          <a:bodyPr/>
          <a:lstStyle>
            <a:lvl1pPr>
              <a:defRPr>
                <a:solidFill>
                  <a:schemeClr val="bg1"/>
                </a:solidFill>
              </a:defRPr>
            </a:lvl1pPr>
          </a:lstStyle>
          <a:p>
            <a:r>
              <a:rPr lang="fr-FR"/>
              <a:t>01/03/2020</a:t>
            </a:r>
            <a:endParaRPr lang="fr-FR" dirty="0"/>
          </a:p>
        </p:txBody>
      </p:sp>
      <p:sp>
        <p:nvSpPr>
          <p:cNvPr id="8" name="Espace réservé du pied de page 7"/>
          <p:cNvSpPr>
            <a:spLocks noGrp="1"/>
          </p:cNvSpPr>
          <p:nvPr>
            <p:ph type="ftr" sz="quarter" idx="11"/>
          </p:nvPr>
        </p:nvSpPr>
        <p:spPr>
          <a:xfrm>
            <a:off x="2938116" y="5714820"/>
            <a:ext cx="4896544" cy="322263"/>
          </a:xfrm>
          <a:prstGeom prst="rect">
            <a:avLst/>
          </a:prstGeom>
        </p:spPr>
        <p:txBody>
          <a:bodyPr/>
          <a:lstStyle>
            <a:lvl1pPr>
              <a:defRPr>
                <a:solidFill>
                  <a:schemeClr val="bg1"/>
                </a:solidFill>
              </a:defRPr>
            </a:lvl1pPr>
          </a:lstStyle>
          <a:p>
            <a:r>
              <a:rPr lang="fr-FR" dirty="0"/>
              <a:t>Mon exposé - Lieu - Titre</a:t>
            </a:r>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
        <p:nvSpPr>
          <p:cNvPr id="11" name="Titre 1"/>
          <p:cNvSpPr>
            <a:spLocks noGrp="1"/>
          </p:cNvSpPr>
          <p:nvPr>
            <p:ph type="title"/>
          </p:nvPr>
        </p:nvSpPr>
        <p:spPr>
          <a:xfrm>
            <a:off x="2290044" y="149425"/>
            <a:ext cx="5688632" cy="432048"/>
          </a:xfrm>
        </p:spPr>
        <p:txBody>
          <a:bodyPr>
            <a:normAutofit/>
          </a:bodyPr>
          <a:lstStyle>
            <a:lvl1pPr>
              <a:defRPr lang="fr-FR" sz="2400" b="1" kern="1200" dirty="0" smtClean="0">
                <a:solidFill>
                  <a:srgbClr val="00294B"/>
                </a:solidFill>
                <a:latin typeface="+mj-lt"/>
                <a:ea typeface="+mj-ea"/>
                <a:cs typeface="+mj-cs"/>
              </a:defRPr>
            </a:lvl1pPr>
          </a:lstStyle>
          <a:p>
            <a:r>
              <a:rPr lang="fr-FR" dirty="0"/>
              <a:t>Modifiez le style du titre</a:t>
            </a:r>
          </a:p>
        </p:txBody>
      </p:sp>
    </p:spTree>
    <p:extLst>
      <p:ext uri="{BB962C8B-B14F-4D97-AF65-F5344CB8AC3E}">
        <p14:creationId xmlns:p14="http://schemas.microsoft.com/office/powerpoint/2010/main" val="360620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tro-slide-perso">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6" y="0"/>
            <a:ext cx="10772420" cy="6059486"/>
          </a:xfrm>
          <a:prstGeom prst="rect">
            <a:avLst/>
          </a:prstGeom>
        </p:spPr>
      </p:pic>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a:prstGeom prst="rect">
            <a:avLst/>
          </a:prstGeom>
        </p:spPr>
        <p:txBody>
          <a:bodyPr/>
          <a:lstStyle>
            <a:lvl1pPr>
              <a:defRPr>
                <a:solidFill>
                  <a:schemeClr val="bg1"/>
                </a:solidFill>
              </a:defRPr>
            </a:lvl1pPr>
          </a:lstStyle>
          <a:p>
            <a:r>
              <a:rPr lang="fr-FR" dirty="0"/>
              <a:t>27/11/2020</a:t>
            </a:r>
          </a:p>
        </p:txBody>
      </p:sp>
      <p:sp>
        <p:nvSpPr>
          <p:cNvPr id="8" name="Espace réservé du pied de page 7"/>
          <p:cNvSpPr>
            <a:spLocks noGrp="1"/>
          </p:cNvSpPr>
          <p:nvPr>
            <p:ph type="ftr" sz="quarter" idx="11"/>
          </p:nvPr>
        </p:nvSpPr>
        <p:spPr>
          <a:xfrm>
            <a:off x="2938116" y="5714820"/>
            <a:ext cx="4896544" cy="322263"/>
          </a:xfrm>
          <a:prstGeom prst="rect">
            <a:avLst/>
          </a:prstGeom>
        </p:spPr>
        <p:txBody>
          <a:bodyPr/>
          <a:lstStyle>
            <a:lvl1pPr>
              <a:defRPr>
                <a:solidFill>
                  <a:schemeClr val="bg1"/>
                </a:solidFill>
              </a:defRPr>
            </a:lvl1pPr>
          </a:lstStyle>
          <a:p>
            <a:r>
              <a:rPr lang="fr-FR" dirty="0"/>
              <a:t>Mon exposé - Lieu - Titre</a:t>
            </a:r>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
        <p:nvSpPr>
          <p:cNvPr id="11" name="Titre 1"/>
          <p:cNvSpPr>
            <a:spLocks noGrp="1"/>
          </p:cNvSpPr>
          <p:nvPr>
            <p:ph type="title"/>
          </p:nvPr>
        </p:nvSpPr>
        <p:spPr>
          <a:xfrm>
            <a:off x="2290044" y="149425"/>
            <a:ext cx="5688632" cy="432048"/>
          </a:xfrm>
        </p:spPr>
        <p:txBody>
          <a:bodyPr>
            <a:normAutofit/>
          </a:bodyPr>
          <a:lstStyle>
            <a:lvl1pPr>
              <a:defRPr lang="fr-FR" sz="2400" b="1" kern="1200" dirty="0" smtClean="0">
                <a:solidFill>
                  <a:srgbClr val="00294B"/>
                </a:solidFill>
                <a:latin typeface="+mj-lt"/>
                <a:ea typeface="+mj-ea"/>
                <a:cs typeface="+mj-cs"/>
              </a:defRPr>
            </a:lvl1pPr>
          </a:lstStyle>
          <a:p>
            <a:r>
              <a:rPr lang="fr-FR" dirty="0"/>
              <a:t>Modifiez le style du titre</a:t>
            </a:r>
          </a:p>
        </p:txBody>
      </p:sp>
    </p:spTree>
    <p:extLst>
      <p:ext uri="{BB962C8B-B14F-4D97-AF65-F5344CB8AC3E}">
        <p14:creationId xmlns:p14="http://schemas.microsoft.com/office/powerpoint/2010/main" val="680099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lide-2-fili-tutelles">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6" y="0"/>
            <a:ext cx="10772420" cy="6059486"/>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a:prstGeom prst="rect">
            <a:avLst/>
          </a:prstGeom>
        </p:spPr>
        <p:txBody>
          <a:bodyPr/>
          <a:lstStyle>
            <a:lvl1pPr>
              <a:defRPr>
                <a:solidFill>
                  <a:schemeClr val="bg1"/>
                </a:solidFill>
              </a:defRPr>
            </a:lvl1pPr>
          </a:lstStyle>
          <a:p>
            <a:r>
              <a:rPr lang="fr-FR"/>
              <a:t>01/03/2020</a:t>
            </a:r>
            <a:endParaRPr lang="fr-FR" dirty="0"/>
          </a:p>
        </p:txBody>
      </p:sp>
      <p:sp>
        <p:nvSpPr>
          <p:cNvPr id="8" name="Espace réservé du pied de page 7"/>
          <p:cNvSpPr>
            <a:spLocks noGrp="1"/>
          </p:cNvSpPr>
          <p:nvPr>
            <p:ph type="ftr" sz="quarter" idx="11"/>
          </p:nvPr>
        </p:nvSpPr>
        <p:spPr>
          <a:xfrm>
            <a:off x="2938116" y="5714820"/>
            <a:ext cx="4896544" cy="322263"/>
          </a:xfrm>
          <a:prstGeom prst="rect">
            <a:avLst/>
          </a:prstGeom>
        </p:spPr>
        <p:txBody>
          <a:bodyPr/>
          <a:lstStyle>
            <a:lvl1pPr>
              <a:defRPr>
                <a:solidFill>
                  <a:schemeClr val="bg1"/>
                </a:solidFill>
              </a:defRPr>
            </a:lvl1pPr>
          </a:lstStyle>
          <a:p>
            <a:r>
              <a:rPr lang="fr-FR" dirty="0"/>
              <a:t>Mon exposé - Lieu - Titre</a:t>
            </a:r>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3325913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slide-2-fili">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 y="0"/>
            <a:ext cx="10772418" cy="6059486"/>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a:prstGeom prst="rect">
            <a:avLst/>
          </a:prstGeom>
        </p:spPr>
        <p:txBody>
          <a:bodyPr/>
          <a:lstStyle>
            <a:lvl1pPr>
              <a:defRPr>
                <a:solidFill>
                  <a:schemeClr val="bg1"/>
                </a:solidFill>
              </a:defRPr>
            </a:lvl1pPr>
          </a:lstStyle>
          <a:p>
            <a:r>
              <a:rPr lang="fr-FR"/>
              <a:t>01/03/2020</a:t>
            </a:r>
            <a:endParaRPr lang="fr-FR" dirty="0"/>
          </a:p>
        </p:txBody>
      </p:sp>
      <p:sp>
        <p:nvSpPr>
          <p:cNvPr id="8" name="Espace réservé du pied de page 7"/>
          <p:cNvSpPr>
            <a:spLocks noGrp="1"/>
          </p:cNvSpPr>
          <p:nvPr>
            <p:ph type="ftr" sz="quarter" idx="11"/>
          </p:nvPr>
        </p:nvSpPr>
        <p:spPr>
          <a:xfrm>
            <a:off x="2938116" y="5714820"/>
            <a:ext cx="4896544" cy="322263"/>
          </a:xfrm>
          <a:prstGeom prst="rect">
            <a:avLst/>
          </a:prstGeom>
        </p:spPr>
        <p:txBody>
          <a:bodyPr/>
          <a:lstStyle>
            <a:lvl1pPr>
              <a:defRPr>
                <a:solidFill>
                  <a:schemeClr val="bg1"/>
                </a:solidFill>
              </a:defRPr>
            </a:lvl1pPr>
          </a:lstStyle>
          <a:p>
            <a:r>
              <a:rPr lang="fr-FR" dirty="0"/>
              <a:t>Mon exposé - Lieu - Titre</a:t>
            </a:r>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283614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slide-2">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 y="0"/>
            <a:ext cx="10772418" cy="6059485"/>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a:prstGeom prst="rect">
            <a:avLst/>
          </a:prstGeom>
        </p:spPr>
        <p:txBody>
          <a:bodyPr/>
          <a:lstStyle>
            <a:lvl1pPr>
              <a:defRPr>
                <a:solidFill>
                  <a:schemeClr val="bg1"/>
                </a:solidFill>
              </a:defRPr>
            </a:lvl1pPr>
          </a:lstStyle>
          <a:p>
            <a:r>
              <a:rPr lang="fr-FR"/>
              <a:t>01/03/2020</a:t>
            </a:r>
            <a:endParaRPr lang="fr-FR" dirty="0"/>
          </a:p>
        </p:txBody>
      </p:sp>
      <p:sp>
        <p:nvSpPr>
          <p:cNvPr id="8" name="Espace réservé du pied de page 7"/>
          <p:cNvSpPr>
            <a:spLocks noGrp="1"/>
          </p:cNvSpPr>
          <p:nvPr>
            <p:ph type="ftr" sz="quarter" idx="11"/>
          </p:nvPr>
        </p:nvSpPr>
        <p:spPr>
          <a:xfrm>
            <a:off x="2938116" y="5714820"/>
            <a:ext cx="4896544" cy="322263"/>
          </a:xfrm>
          <a:prstGeom prst="rect">
            <a:avLst/>
          </a:prstGeom>
        </p:spPr>
        <p:txBody>
          <a:bodyPr/>
          <a:lstStyle>
            <a:lvl1pPr>
              <a:defRPr>
                <a:solidFill>
                  <a:schemeClr val="bg1"/>
                </a:solidFill>
              </a:defRPr>
            </a:lvl1pPr>
          </a:lstStyle>
          <a:p>
            <a:r>
              <a:rPr lang="fr-FR" dirty="0"/>
              <a:t>Mon exposé - Lieu - Titre</a:t>
            </a:r>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317065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slide-2-fili-small">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 y="0"/>
            <a:ext cx="10772417" cy="6059485"/>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a:prstGeom prst="rect">
            <a:avLst/>
          </a:prstGeom>
        </p:spPr>
        <p:txBody>
          <a:bodyPr/>
          <a:lstStyle>
            <a:lvl1pPr>
              <a:defRPr>
                <a:solidFill>
                  <a:schemeClr val="bg1"/>
                </a:solidFill>
              </a:defRPr>
            </a:lvl1pPr>
          </a:lstStyle>
          <a:p>
            <a:r>
              <a:rPr lang="fr-FR" dirty="0"/>
              <a:t>01/03/2020</a:t>
            </a:r>
          </a:p>
        </p:txBody>
      </p:sp>
      <p:sp>
        <p:nvSpPr>
          <p:cNvPr id="8" name="Espace réservé du pied de page 7"/>
          <p:cNvSpPr>
            <a:spLocks noGrp="1"/>
          </p:cNvSpPr>
          <p:nvPr>
            <p:ph type="ftr" sz="quarter" idx="11"/>
          </p:nvPr>
        </p:nvSpPr>
        <p:spPr>
          <a:xfrm>
            <a:off x="2938116" y="5714820"/>
            <a:ext cx="4896544" cy="322263"/>
          </a:xfrm>
          <a:prstGeom prst="rect">
            <a:avLst/>
          </a:prstGeom>
        </p:spPr>
        <p:txBody>
          <a:bodyPr/>
          <a:lstStyle>
            <a:lvl1pPr>
              <a:defRPr>
                <a:solidFill>
                  <a:schemeClr val="bg1"/>
                </a:solidFill>
              </a:defRPr>
            </a:lvl1pPr>
          </a:lstStyle>
          <a:p>
            <a:r>
              <a:rPr lang="fr-FR" dirty="0"/>
              <a:t>Mon exposé - Lieu - Titre</a:t>
            </a:r>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3356109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41363" y="322263"/>
            <a:ext cx="9290050" cy="11715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741363" y="1612900"/>
            <a:ext cx="9290050" cy="3844925"/>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741363" y="5616575"/>
            <a:ext cx="2422525" cy="322263"/>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01/03/2020</a:t>
            </a:r>
          </a:p>
        </p:txBody>
      </p:sp>
      <p:sp>
        <p:nvSpPr>
          <p:cNvPr id="5" name="Espace réservé du pied de page 4"/>
          <p:cNvSpPr>
            <a:spLocks noGrp="1"/>
          </p:cNvSpPr>
          <p:nvPr>
            <p:ph type="ftr" sz="quarter" idx="3"/>
          </p:nvPr>
        </p:nvSpPr>
        <p:spPr>
          <a:xfrm>
            <a:off x="3568700" y="5616575"/>
            <a:ext cx="3635375" cy="32226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Mon exposé - Lieu - Titre</a:t>
            </a:r>
          </a:p>
        </p:txBody>
      </p:sp>
      <p:sp>
        <p:nvSpPr>
          <p:cNvPr id="6" name="Espace réservé du numéro de diapositive 5"/>
          <p:cNvSpPr>
            <a:spLocks noGrp="1"/>
          </p:cNvSpPr>
          <p:nvPr>
            <p:ph type="sldNum" sz="quarter" idx="4"/>
          </p:nvPr>
        </p:nvSpPr>
        <p:spPr>
          <a:xfrm>
            <a:off x="7608888" y="5616575"/>
            <a:ext cx="2422525" cy="322263"/>
          </a:xfrm>
          <a:prstGeom prst="rect">
            <a:avLst/>
          </a:prstGeom>
        </p:spPr>
        <p:txBody>
          <a:bodyPr vert="horz" lIns="91440" tIns="45720" rIns="91440" bIns="45720" rtlCol="0" anchor="ctr"/>
          <a:lstStyle>
            <a:lvl1pPr algn="r">
              <a:defRPr sz="1200">
                <a:solidFill>
                  <a:schemeClr val="tx1">
                    <a:tint val="75000"/>
                  </a:schemeClr>
                </a:solidFill>
              </a:defRPr>
            </a:lvl1pPr>
          </a:lstStyle>
          <a:p>
            <a:fld id="{77E71596-5F9D-49C5-9701-16B3CA54319D}" type="slidenum">
              <a:rPr lang="fr-FR" smtClean="0"/>
              <a:t>‹N°›</a:t>
            </a:fld>
            <a:endParaRPr lang="fr-FR"/>
          </a:p>
        </p:txBody>
      </p:sp>
    </p:spTree>
    <p:extLst>
      <p:ext uri="{BB962C8B-B14F-4D97-AF65-F5344CB8AC3E}">
        <p14:creationId xmlns:p14="http://schemas.microsoft.com/office/powerpoint/2010/main" val="331646588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1" r:id="rId3"/>
    <p:sldLayoutId id="2147483708" r:id="rId4"/>
    <p:sldLayoutId id="2147483709" r:id="rId5"/>
    <p:sldLayoutId id="2147483702" r:id="rId6"/>
    <p:sldLayoutId id="2147483703" r:id="rId7"/>
    <p:sldLayoutId id="2147483704" r:id="rId8"/>
    <p:sldLayoutId id="2147483710" r:id="rId9"/>
    <p:sldLayoutId id="2147483711" r:id="rId10"/>
    <p:sldLayoutId id="2147483717" r:id="rId11"/>
    <p:sldLayoutId id="2147483718"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doi.org/10.1016/j.nme.2023.101513" TargetMode="Externa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75716B-2ED3-514C-BFC3-37F9D2123515}"/>
              </a:ext>
            </a:extLst>
          </p:cNvPr>
          <p:cNvSpPr/>
          <p:nvPr/>
        </p:nvSpPr>
        <p:spPr>
          <a:xfrm>
            <a:off x="9388899" y="221431"/>
            <a:ext cx="1383875" cy="288000"/>
          </a:xfrm>
          <a:prstGeom prst="rect">
            <a:avLst/>
          </a:prstGeom>
          <a:solidFill>
            <a:srgbClr val="469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extLst>
              <a:ext uri="{FF2B5EF4-FFF2-40B4-BE49-F238E27FC236}">
                <a16:creationId xmlns:a16="http://schemas.microsoft.com/office/drawing/2014/main" id="{14851827-D1F3-E949-A101-D9DAEEC241A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702818" y="77416"/>
            <a:ext cx="1110022" cy="498886"/>
          </a:xfrm>
          <a:prstGeom prst="rect">
            <a:avLst/>
          </a:prstGeom>
        </p:spPr>
      </p:pic>
      <p:pic>
        <p:nvPicPr>
          <p:cNvPr id="13" name="Image 12">
            <a:extLst>
              <a:ext uri="{FF2B5EF4-FFF2-40B4-BE49-F238E27FC236}">
                <a16:creationId xmlns:a16="http://schemas.microsoft.com/office/drawing/2014/main" id="{B84547E8-ABDF-2B46-8865-A907862AE78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43998" y="102127"/>
            <a:ext cx="498886" cy="498886"/>
          </a:xfrm>
          <a:prstGeom prst="rect">
            <a:avLst/>
          </a:prstGeom>
        </p:spPr>
      </p:pic>
      <p:sp>
        <p:nvSpPr>
          <p:cNvPr id="3" name="Titre 4">
            <a:extLst>
              <a:ext uri="{FF2B5EF4-FFF2-40B4-BE49-F238E27FC236}">
                <a16:creationId xmlns:a16="http://schemas.microsoft.com/office/drawing/2014/main" id="{F31DE621-58FA-ED1B-C714-7AAEC800F986}"/>
              </a:ext>
            </a:extLst>
          </p:cNvPr>
          <p:cNvSpPr>
            <a:spLocks noGrp="1"/>
          </p:cNvSpPr>
          <p:nvPr>
            <p:ph type="title"/>
          </p:nvPr>
        </p:nvSpPr>
        <p:spPr>
          <a:xfrm>
            <a:off x="921891" y="1085528"/>
            <a:ext cx="9289032" cy="2736304"/>
          </a:xfrm>
        </p:spPr>
        <p:txBody>
          <a:bodyPr>
            <a:noAutofit/>
          </a:bodyPr>
          <a:lstStyle/>
          <a:p>
            <a:pPr algn="ctr"/>
            <a:r>
              <a:rPr lang="fr-FR" sz="2800" b="0" dirty="0"/>
              <a:t>IJCLab and its contribution to </a:t>
            </a:r>
            <a:r>
              <a:rPr lang="fr-FR" sz="2800" b="0" dirty="0" err="1"/>
              <a:t>HerHEA</a:t>
            </a:r>
            <a:r>
              <a:rPr lang="fr-FR" sz="2800" b="0" dirty="0"/>
              <a:t> </a:t>
            </a:r>
            <a:r>
              <a:rPr lang="fr-FR" sz="2800" b="0" dirty="0" err="1"/>
              <a:t>project</a:t>
            </a:r>
            <a:br>
              <a:rPr lang="fr-FR" sz="1200" dirty="0"/>
            </a:br>
            <a:br>
              <a:rPr lang="fr-FR" sz="1200" dirty="0"/>
            </a:br>
            <a:r>
              <a:rPr lang="fr-FR" sz="2800" i="1" dirty="0"/>
              <a:t>In situ TEM </a:t>
            </a:r>
            <a:r>
              <a:rPr lang="fr-FR" sz="2800" i="1" dirty="0" err="1"/>
              <a:t>with</a:t>
            </a:r>
            <a:r>
              <a:rPr lang="fr-FR" sz="2800" i="1" dirty="0"/>
              <a:t> He ion implantation of HEA at IJCLab</a:t>
            </a:r>
            <a:br>
              <a:rPr lang="fr-FR" sz="2800" dirty="0"/>
            </a:br>
            <a:br>
              <a:rPr lang="fr-FR" sz="2800" dirty="0"/>
            </a:br>
            <a:r>
              <a:rPr lang="fr-FR" sz="2400" b="0" i="1" dirty="0"/>
              <a:t>Stéphanie Jublot-Leclerc, Aurélie Gentils</a:t>
            </a:r>
            <a:br>
              <a:rPr lang="fr-FR" sz="2400" b="0" i="1" dirty="0"/>
            </a:br>
            <a:r>
              <a:rPr lang="fr-FR" sz="2400" b="0" i="1" dirty="0"/>
              <a:t>+ new postdoc : Antoine </a:t>
            </a:r>
            <a:r>
              <a:rPr lang="fr-FR" sz="2400" b="0" i="1" dirty="0" err="1"/>
              <a:t>Combrisson</a:t>
            </a:r>
            <a:br>
              <a:rPr lang="fr-FR" sz="2800" b="0" i="1" dirty="0"/>
            </a:br>
            <a:r>
              <a:rPr lang="fr-FR" sz="2000" b="0" i="1" dirty="0"/>
              <a:t>Université Paris-Saclay, CNRS/IN2P3, IJCLab, Orsay, France</a:t>
            </a:r>
            <a:br>
              <a:rPr lang="fr-FR" sz="2000" b="0" i="1" dirty="0"/>
            </a:br>
            <a:br>
              <a:rPr lang="fr-FR" sz="2000" b="0" i="1" dirty="0"/>
            </a:br>
            <a:r>
              <a:rPr lang="fr-FR" sz="2000" dirty="0"/>
              <a:t>Meeting #2, 14/11/2024</a:t>
            </a:r>
            <a:endParaRPr lang="fr-FR" sz="2000" b="0" i="1" dirty="0"/>
          </a:p>
        </p:txBody>
      </p:sp>
      <p:pic>
        <p:nvPicPr>
          <p:cNvPr id="4" name="Picture 7">
            <a:extLst>
              <a:ext uri="{FF2B5EF4-FFF2-40B4-BE49-F238E27FC236}">
                <a16:creationId xmlns:a16="http://schemas.microsoft.com/office/drawing/2014/main" id="{4BF8D526-AD74-7DEB-FEB1-834C3E475663}"/>
              </a:ext>
            </a:extLst>
          </p:cNvPr>
          <p:cNvPicPr>
            <a:picLocks noChangeAspect="1"/>
          </p:cNvPicPr>
          <p:nvPr/>
        </p:nvPicPr>
        <p:blipFill>
          <a:blip r:embed="rId4"/>
          <a:stretch>
            <a:fillRect/>
          </a:stretch>
        </p:blipFill>
        <p:spPr>
          <a:xfrm>
            <a:off x="3946227" y="4235293"/>
            <a:ext cx="3060457" cy="731583"/>
          </a:xfrm>
          <a:prstGeom prst="rect">
            <a:avLst/>
          </a:prstGeom>
        </p:spPr>
      </p:pic>
      <p:sp>
        <p:nvSpPr>
          <p:cNvPr id="5" name="ZoneTexte 4">
            <a:extLst>
              <a:ext uri="{FF2B5EF4-FFF2-40B4-BE49-F238E27FC236}">
                <a16:creationId xmlns:a16="http://schemas.microsoft.com/office/drawing/2014/main" id="{2455DC70-59F7-4A6F-6F5E-357DD0430E10}"/>
              </a:ext>
            </a:extLst>
          </p:cNvPr>
          <p:cNvSpPr txBox="1"/>
          <p:nvPr/>
        </p:nvSpPr>
        <p:spPr>
          <a:xfrm>
            <a:off x="4018376" y="5088359"/>
            <a:ext cx="2736583" cy="461665"/>
          </a:xfrm>
          <a:prstGeom prst="rect">
            <a:avLst/>
          </a:prstGeom>
          <a:noFill/>
        </p:spPr>
        <p:txBody>
          <a:bodyPr wrap="none" rtlCol="0">
            <a:spAutoFit/>
          </a:bodyPr>
          <a:lstStyle/>
          <a:p>
            <a:pPr algn="ctr"/>
            <a:r>
              <a:rPr lang="fr-FR" sz="1200" dirty="0"/>
              <a:t>EUROfusion, ENR-MAT.02.VTT-T001</a:t>
            </a:r>
          </a:p>
          <a:p>
            <a:pPr algn="ctr"/>
            <a:r>
              <a:rPr lang="fr-FR" sz="1200" dirty="0"/>
              <a:t>2024-2025</a:t>
            </a:r>
          </a:p>
        </p:txBody>
      </p:sp>
      <p:sp>
        <p:nvSpPr>
          <p:cNvPr id="7" name="ZoneTexte 6">
            <a:extLst>
              <a:ext uri="{FF2B5EF4-FFF2-40B4-BE49-F238E27FC236}">
                <a16:creationId xmlns:a16="http://schemas.microsoft.com/office/drawing/2014/main" id="{9ACF242C-3017-073B-242F-993E931D9192}"/>
              </a:ext>
            </a:extLst>
          </p:cNvPr>
          <p:cNvSpPr txBox="1"/>
          <p:nvPr/>
        </p:nvSpPr>
        <p:spPr>
          <a:xfrm>
            <a:off x="3514179" y="5671507"/>
            <a:ext cx="5405120" cy="338554"/>
          </a:xfrm>
          <a:prstGeom prst="rect">
            <a:avLst/>
          </a:prstGeom>
          <a:noFill/>
        </p:spPr>
        <p:txBody>
          <a:bodyPr wrap="square">
            <a:spAutoFit/>
          </a:bodyPr>
          <a:lstStyle/>
          <a:p>
            <a:r>
              <a:rPr lang="fr-FR" sz="1600" dirty="0">
                <a:solidFill>
                  <a:schemeClr val="bg1"/>
                </a:solidFill>
              </a:rPr>
              <a:t>https://</a:t>
            </a:r>
            <a:r>
              <a:rPr lang="fr-FR" sz="1600" dirty="0" err="1">
                <a:solidFill>
                  <a:schemeClr val="bg1"/>
                </a:solidFill>
              </a:rPr>
              <a:t>indico.euro-fusion.org</a:t>
            </a:r>
            <a:r>
              <a:rPr lang="fr-FR" sz="1600" dirty="0">
                <a:solidFill>
                  <a:schemeClr val="bg1"/>
                </a:solidFill>
              </a:rPr>
              <a:t>/</a:t>
            </a:r>
            <a:r>
              <a:rPr lang="fr-FR" sz="1600" dirty="0" err="1">
                <a:solidFill>
                  <a:schemeClr val="bg1"/>
                </a:solidFill>
              </a:rPr>
              <a:t>event</a:t>
            </a:r>
            <a:r>
              <a:rPr lang="fr-FR" sz="1600" dirty="0">
                <a:solidFill>
                  <a:schemeClr val="bg1"/>
                </a:solidFill>
              </a:rPr>
              <a:t>/3309/</a:t>
            </a:r>
          </a:p>
        </p:txBody>
      </p:sp>
    </p:spTree>
    <p:extLst>
      <p:ext uri="{BB962C8B-B14F-4D97-AF65-F5344CB8AC3E}">
        <p14:creationId xmlns:p14="http://schemas.microsoft.com/office/powerpoint/2010/main" val="684008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C8DCD955-C5E0-6A9E-66B1-EFDD5D552494}"/>
              </a:ext>
            </a:extLst>
          </p:cNvPr>
          <p:cNvSpPr>
            <a:spLocks noGrp="1"/>
          </p:cNvSpPr>
          <p:nvPr>
            <p:ph type="sldNum" sz="quarter" idx="12"/>
          </p:nvPr>
        </p:nvSpPr>
        <p:spPr/>
        <p:txBody>
          <a:bodyPr/>
          <a:lstStyle/>
          <a:p>
            <a:fld id="{77E71596-5F9D-49C5-9701-16B3CA54319D}" type="slidenum">
              <a:rPr lang="fr-FR" smtClean="0"/>
              <a:pPr/>
              <a:t>2</a:t>
            </a:fld>
            <a:endParaRPr lang="fr-FR" dirty="0"/>
          </a:p>
        </p:txBody>
      </p:sp>
      <p:sp>
        <p:nvSpPr>
          <p:cNvPr id="5" name="Titre 4">
            <a:extLst>
              <a:ext uri="{FF2B5EF4-FFF2-40B4-BE49-F238E27FC236}">
                <a16:creationId xmlns:a16="http://schemas.microsoft.com/office/drawing/2014/main" id="{861D9401-2775-01B7-CF60-93345EF723BB}"/>
              </a:ext>
            </a:extLst>
          </p:cNvPr>
          <p:cNvSpPr>
            <a:spLocks noGrp="1"/>
          </p:cNvSpPr>
          <p:nvPr>
            <p:ph type="title"/>
          </p:nvPr>
        </p:nvSpPr>
        <p:spPr>
          <a:xfrm>
            <a:off x="1065907" y="149424"/>
            <a:ext cx="8986788" cy="432048"/>
          </a:xfrm>
        </p:spPr>
        <p:txBody>
          <a:bodyPr>
            <a:normAutofit/>
          </a:bodyPr>
          <a:lstStyle/>
          <a:p>
            <a:r>
              <a:rPr lang="en-GB" dirty="0"/>
              <a:t>Our task : observing the bubbles nucleation and growth by </a:t>
            </a:r>
            <a:r>
              <a:rPr lang="en-GB" i="1" dirty="0"/>
              <a:t>in situ </a:t>
            </a:r>
            <a:r>
              <a:rPr lang="en-GB" dirty="0"/>
              <a:t>ion TEM</a:t>
            </a:r>
          </a:p>
        </p:txBody>
      </p:sp>
      <p:sp>
        <p:nvSpPr>
          <p:cNvPr id="6" name="ZoneTexte 5">
            <a:extLst>
              <a:ext uri="{FF2B5EF4-FFF2-40B4-BE49-F238E27FC236}">
                <a16:creationId xmlns:a16="http://schemas.microsoft.com/office/drawing/2014/main" id="{D267D471-476C-6753-39D1-D6AD632E19A9}"/>
              </a:ext>
            </a:extLst>
          </p:cNvPr>
          <p:cNvSpPr txBox="1"/>
          <p:nvPr/>
        </p:nvSpPr>
        <p:spPr>
          <a:xfrm>
            <a:off x="123629" y="589767"/>
            <a:ext cx="6984413" cy="3785652"/>
          </a:xfrm>
          <a:prstGeom prst="rect">
            <a:avLst/>
          </a:prstGeom>
          <a:noFill/>
        </p:spPr>
        <p:txBody>
          <a:bodyPr wrap="none" rtlCol="0">
            <a:spAutoFit/>
          </a:bodyPr>
          <a:lstStyle/>
          <a:p>
            <a:endParaRPr lang="en-GB" dirty="0">
              <a:latin typeface="+mn-lt"/>
            </a:endParaRPr>
          </a:p>
          <a:p>
            <a:r>
              <a:rPr lang="en-GB" dirty="0">
                <a:latin typeface="+mn-lt"/>
              </a:rPr>
              <a:t>- which compositions of alloys for the </a:t>
            </a:r>
          </a:p>
          <a:p>
            <a:r>
              <a:rPr lang="en-GB" i="1" dirty="0">
                <a:latin typeface="+mn-lt"/>
              </a:rPr>
              <a:t>in situ </a:t>
            </a:r>
            <a:r>
              <a:rPr lang="en-GB" dirty="0">
                <a:latin typeface="+mn-lt"/>
              </a:rPr>
              <a:t>exp. ?</a:t>
            </a:r>
          </a:p>
          <a:p>
            <a:endParaRPr lang="en-GB" dirty="0">
              <a:latin typeface="+mn-lt"/>
            </a:endParaRPr>
          </a:p>
          <a:p>
            <a:r>
              <a:rPr lang="en-GB" dirty="0">
                <a:latin typeface="+mn-lt"/>
              </a:rPr>
              <a:t>- thin foil preparation dev. / optimization</a:t>
            </a:r>
          </a:p>
          <a:p>
            <a:endParaRPr lang="en-GB" dirty="0">
              <a:latin typeface="+mn-lt"/>
            </a:endParaRPr>
          </a:p>
          <a:p>
            <a:r>
              <a:rPr lang="en-GB" dirty="0">
                <a:latin typeface="+mn-lt"/>
              </a:rPr>
              <a:t>- ions parameters (similar as for some </a:t>
            </a:r>
            <a:r>
              <a:rPr lang="en-GB" i="1" dirty="0">
                <a:latin typeface="+mn-lt"/>
              </a:rPr>
              <a:t>ex situ experiments </a:t>
            </a:r>
            <a:r>
              <a:rPr lang="en-GB" dirty="0">
                <a:latin typeface="+mn-lt"/>
              </a:rPr>
              <a:t>?)</a:t>
            </a:r>
          </a:p>
          <a:p>
            <a:r>
              <a:rPr lang="en-GB" dirty="0">
                <a:latin typeface="+mn-lt"/>
              </a:rPr>
              <a:t>          Helium, 10-20 keV</a:t>
            </a:r>
          </a:p>
          <a:p>
            <a:r>
              <a:rPr lang="en-GB" dirty="0">
                <a:latin typeface="+mn-lt"/>
              </a:rPr>
              <a:t>          One condition: influence of a coupled few MeV irradiation ?</a:t>
            </a:r>
          </a:p>
          <a:p>
            <a:r>
              <a:rPr lang="en-GB" dirty="0">
                <a:latin typeface="+mn-lt"/>
              </a:rPr>
              <a:t>- implantation temperature : RT and 500°C</a:t>
            </a:r>
          </a:p>
          <a:p>
            <a:endParaRPr lang="en-GB" dirty="0">
              <a:latin typeface="+mn-lt"/>
            </a:endParaRPr>
          </a:p>
          <a:p>
            <a:r>
              <a:rPr lang="en-GB" dirty="0">
                <a:latin typeface="+mn-lt"/>
              </a:rPr>
              <a:t>- Observation of He bubbles nucleation and growth </a:t>
            </a:r>
            <a:r>
              <a:rPr lang="en-GB" i="1" dirty="0">
                <a:latin typeface="+mn-lt"/>
              </a:rPr>
              <a:t>vs</a:t>
            </a:r>
            <a:r>
              <a:rPr lang="en-GB" dirty="0">
                <a:latin typeface="+mn-lt"/>
              </a:rPr>
              <a:t> fluence</a:t>
            </a:r>
          </a:p>
        </p:txBody>
      </p:sp>
      <p:grpSp>
        <p:nvGrpSpPr>
          <p:cNvPr id="7" name="Groupe 6">
            <a:extLst>
              <a:ext uri="{FF2B5EF4-FFF2-40B4-BE49-F238E27FC236}">
                <a16:creationId xmlns:a16="http://schemas.microsoft.com/office/drawing/2014/main" id="{C382816E-5B3B-01E4-C5B8-8A3AADBFAC94}"/>
              </a:ext>
            </a:extLst>
          </p:cNvPr>
          <p:cNvGrpSpPr/>
          <p:nvPr/>
        </p:nvGrpSpPr>
        <p:grpSpPr>
          <a:xfrm>
            <a:off x="7027217" y="2012326"/>
            <a:ext cx="3615754" cy="2179814"/>
            <a:chOff x="777310" y="723082"/>
            <a:chExt cx="3615754" cy="2179814"/>
          </a:xfrm>
        </p:grpSpPr>
        <p:pic>
          <p:nvPicPr>
            <p:cNvPr id="8" name="Image 7">
              <a:extLst>
                <a:ext uri="{FF2B5EF4-FFF2-40B4-BE49-F238E27FC236}">
                  <a16:creationId xmlns:a16="http://schemas.microsoft.com/office/drawing/2014/main" id="{C21EB95A-F871-197E-89D3-86ED360F642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04673" y="723082"/>
              <a:ext cx="3488391" cy="2179814"/>
            </a:xfrm>
            <a:prstGeom prst="rect">
              <a:avLst/>
            </a:prstGeom>
          </p:spPr>
        </p:pic>
        <p:grpSp>
          <p:nvGrpSpPr>
            <p:cNvPr id="9" name="Groupe 8">
              <a:extLst>
                <a:ext uri="{FF2B5EF4-FFF2-40B4-BE49-F238E27FC236}">
                  <a16:creationId xmlns:a16="http://schemas.microsoft.com/office/drawing/2014/main" id="{0FC2DC6E-8969-2540-EE88-8C64EA8C3A89}"/>
                </a:ext>
              </a:extLst>
            </p:cNvPr>
            <p:cNvGrpSpPr/>
            <p:nvPr/>
          </p:nvGrpSpPr>
          <p:grpSpPr>
            <a:xfrm rot="207188">
              <a:off x="777310" y="1900860"/>
              <a:ext cx="1383928" cy="510916"/>
              <a:chOff x="312776" y="2980584"/>
              <a:chExt cx="1383928" cy="510916"/>
            </a:xfrm>
          </p:grpSpPr>
          <p:sp>
            <p:nvSpPr>
              <p:cNvPr id="15" name="Flèche vers la droite 14">
                <a:extLst>
                  <a:ext uri="{FF2B5EF4-FFF2-40B4-BE49-F238E27FC236}">
                    <a16:creationId xmlns:a16="http://schemas.microsoft.com/office/drawing/2014/main" id="{F9370084-696A-63D3-8364-0153EC6D21F1}"/>
                  </a:ext>
                </a:extLst>
              </p:cNvPr>
              <p:cNvSpPr/>
              <p:nvPr/>
            </p:nvSpPr>
            <p:spPr>
              <a:xfrm rot="620834">
                <a:off x="480557" y="2980584"/>
                <a:ext cx="1080766" cy="271122"/>
              </a:xfrm>
              <a:prstGeom prst="rightArrow">
                <a:avLst/>
              </a:prstGeom>
              <a:solidFill>
                <a:schemeClr val="accent2">
                  <a:lumMod val="60000"/>
                  <a:lumOff val="4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bg1">
                      <a:lumMod val="50000"/>
                    </a:schemeClr>
                  </a:solidFill>
                  <a:latin typeface="Arial"/>
                  <a:cs typeface="Arial"/>
                </a:endParaRPr>
              </a:p>
            </p:txBody>
          </p:sp>
          <p:sp>
            <p:nvSpPr>
              <p:cNvPr id="16" name="Rectangle 15">
                <a:extLst>
                  <a:ext uri="{FF2B5EF4-FFF2-40B4-BE49-F238E27FC236}">
                    <a16:creationId xmlns:a16="http://schemas.microsoft.com/office/drawing/2014/main" id="{04892344-6CFE-166D-9DB3-7D3593705267}"/>
                  </a:ext>
                </a:extLst>
              </p:cNvPr>
              <p:cNvSpPr/>
              <p:nvPr/>
            </p:nvSpPr>
            <p:spPr>
              <a:xfrm rot="598057">
                <a:off x="312776" y="2999057"/>
                <a:ext cx="1383928" cy="492443"/>
              </a:xfrm>
              <a:prstGeom prst="rect">
                <a:avLst/>
              </a:prstGeom>
            </p:spPr>
            <p:txBody>
              <a:bodyPr wrap="square">
                <a:spAutoFit/>
              </a:bodyPr>
              <a:lstStyle/>
              <a:p>
                <a:r>
                  <a:rPr lang="fr-FR" sz="1000" dirty="0">
                    <a:solidFill>
                      <a:srgbClr val="000000"/>
                    </a:solidFill>
                    <a:latin typeface="Arial"/>
                    <a:cs typeface="Arial"/>
                  </a:rPr>
                  <a:t>  </a:t>
                </a:r>
                <a:r>
                  <a:rPr lang="fr-FR" sz="1000" dirty="0">
                    <a:solidFill>
                      <a:schemeClr val="accent2"/>
                    </a:solidFill>
                    <a:latin typeface="Arial"/>
                    <a:cs typeface="Arial"/>
                  </a:rPr>
                  <a:t>10 – 500 keV ions</a:t>
                </a:r>
              </a:p>
              <a:p>
                <a:r>
                  <a:rPr lang="fr-FR" sz="1600" b="1" dirty="0">
                    <a:solidFill>
                      <a:schemeClr val="bg1"/>
                    </a:solidFill>
                    <a:latin typeface="Arial"/>
                    <a:cs typeface="Arial"/>
                  </a:rPr>
                  <a:t>  IRMA</a:t>
                </a:r>
                <a:endParaRPr lang="fr-FR" sz="1000" dirty="0">
                  <a:solidFill>
                    <a:srgbClr val="000000"/>
                  </a:solidFill>
                  <a:latin typeface="Arial"/>
                  <a:cs typeface="Arial"/>
                </a:endParaRPr>
              </a:p>
            </p:txBody>
          </p:sp>
        </p:grpSp>
        <p:grpSp>
          <p:nvGrpSpPr>
            <p:cNvPr id="10" name="Groupe 9">
              <a:extLst>
                <a:ext uri="{FF2B5EF4-FFF2-40B4-BE49-F238E27FC236}">
                  <a16:creationId xmlns:a16="http://schemas.microsoft.com/office/drawing/2014/main" id="{5EDF56C6-9A85-753C-B598-750869457EE7}"/>
                </a:ext>
              </a:extLst>
            </p:cNvPr>
            <p:cNvGrpSpPr/>
            <p:nvPr/>
          </p:nvGrpSpPr>
          <p:grpSpPr>
            <a:xfrm>
              <a:off x="1243845" y="856309"/>
              <a:ext cx="1544835" cy="481346"/>
              <a:chOff x="1614820" y="880435"/>
              <a:chExt cx="1544835" cy="481346"/>
            </a:xfrm>
          </p:grpSpPr>
          <p:grpSp>
            <p:nvGrpSpPr>
              <p:cNvPr id="11" name="Groupe 10">
                <a:extLst>
                  <a:ext uri="{FF2B5EF4-FFF2-40B4-BE49-F238E27FC236}">
                    <a16:creationId xmlns:a16="http://schemas.microsoft.com/office/drawing/2014/main" id="{FB01D9D7-3F3E-E46C-FB9F-DFE56C5ECE56}"/>
                  </a:ext>
                </a:extLst>
              </p:cNvPr>
              <p:cNvGrpSpPr/>
              <p:nvPr/>
            </p:nvGrpSpPr>
            <p:grpSpPr>
              <a:xfrm>
                <a:off x="1852702" y="880435"/>
                <a:ext cx="1139728" cy="481346"/>
                <a:chOff x="1455375" y="876064"/>
                <a:chExt cx="1139728" cy="481346"/>
              </a:xfrm>
            </p:grpSpPr>
            <p:sp>
              <p:nvSpPr>
                <p:cNvPr id="13" name="Flèche vers la droite 12">
                  <a:extLst>
                    <a:ext uri="{FF2B5EF4-FFF2-40B4-BE49-F238E27FC236}">
                      <a16:creationId xmlns:a16="http://schemas.microsoft.com/office/drawing/2014/main" id="{22E47A7C-E355-809F-B08B-34B644EB81FA}"/>
                    </a:ext>
                  </a:extLst>
                </p:cNvPr>
                <p:cNvSpPr/>
                <p:nvPr/>
              </p:nvSpPr>
              <p:spPr>
                <a:xfrm rot="2170687">
                  <a:off x="1455375" y="1086288"/>
                  <a:ext cx="1077461" cy="271122"/>
                </a:xfrm>
                <a:prstGeom prst="rightArrow">
                  <a:avLst/>
                </a:prstGeom>
                <a:solidFill>
                  <a:schemeClr val="accent1">
                    <a:lumMod val="60000"/>
                    <a:lumOff val="40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900" dirty="0">
                    <a:solidFill>
                      <a:srgbClr val="FFFFFF"/>
                    </a:solidFill>
                    <a:latin typeface="Arial"/>
                    <a:cs typeface="Arial"/>
                  </a:endParaRPr>
                </a:p>
              </p:txBody>
            </p:sp>
            <p:sp>
              <p:nvSpPr>
                <p:cNvPr id="14" name="Rectangle 13">
                  <a:extLst>
                    <a:ext uri="{FF2B5EF4-FFF2-40B4-BE49-F238E27FC236}">
                      <a16:creationId xmlns:a16="http://schemas.microsoft.com/office/drawing/2014/main" id="{2ED0484F-4E0D-3C59-EAB7-A0CCCBD9D52B}"/>
                    </a:ext>
                  </a:extLst>
                </p:cNvPr>
                <p:cNvSpPr/>
                <p:nvPr/>
              </p:nvSpPr>
              <p:spPr>
                <a:xfrm rot="2223103">
                  <a:off x="1602524" y="876064"/>
                  <a:ext cx="992579" cy="338554"/>
                </a:xfrm>
                <a:prstGeom prst="rect">
                  <a:avLst/>
                </a:prstGeom>
              </p:spPr>
              <p:txBody>
                <a:bodyPr wrap="none">
                  <a:spAutoFit/>
                </a:bodyPr>
                <a:lstStyle/>
                <a:p>
                  <a:pPr algn="ctr"/>
                  <a:r>
                    <a:rPr lang="en-GB" sz="1600" b="1" dirty="0">
                      <a:solidFill>
                        <a:schemeClr val="bg1"/>
                      </a:solidFill>
                      <a:latin typeface="Arial"/>
                      <a:cs typeface="Arial"/>
                    </a:rPr>
                    <a:t>ARAMIS</a:t>
                  </a:r>
                </a:p>
              </p:txBody>
            </p:sp>
          </p:grpSp>
          <p:sp>
            <p:nvSpPr>
              <p:cNvPr id="12" name="Rectangle 11">
                <a:extLst>
                  <a:ext uri="{FF2B5EF4-FFF2-40B4-BE49-F238E27FC236}">
                    <a16:creationId xmlns:a16="http://schemas.microsoft.com/office/drawing/2014/main" id="{CDC134A7-F8AC-0448-2B0F-D5A08C12945D}"/>
                  </a:ext>
                </a:extLst>
              </p:cNvPr>
              <p:cNvSpPr/>
              <p:nvPr/>
            </p:nvSpPr>
            <p:spPr>
              <a:xfrm rot="2182824">
                <a:off x="1614820" y="1087640"/>
                <a:ext cx="1544835" cy="246221"/>
              </a:xfrm>
              <a:prstGeom prst="rect">
                <a:avLst/>
              </a:prstGeom>
            </p:spPr>
            <p:txBody>
              <a:bodyPr wrap="square">
                <a:spAutoFit/>
              </a:bodyPr>
              <a:lstStyle/>
              <a:p>
                <a:pPr algn="ctr"/>
                <a:r>
                  <a:rPr lang="en-GB" sz="1000" dirty="0">
                    <a:solidFill>
                      <a:schemeClr val="accent1">
                        <a:lumMod val="75000"/>
                      </a:schemeClr>
                    </a:solidFill>
                    <a:latin typeface="Arial"/>
                    <a:cs typeface="Arial"/>
                  </a:rPr>
                  <a:t>0.5 – 6 MeV ions</a:t>
                </a:r>
              </a:p>
            </p:txBody>
          </p:sp>
        </p:grpSp>
      </p:grpSp>
      <p:pic>
        <p:nvPicPr>
          <p:cNvPr id="18" name="Image 17">
            <a:extLst>
              <a:ext uri="{FF2B5EF4-FFF2-40B4-BE49-F238E27FC236}">
                <a16:creationId xmlns:a16="http://schemas.microsoft.com/office/drawing/2014/main" id="{0DAFDE08-BD1E-7309-7FC0-AAB5A85FA09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59492" y="774730"/>
            <a:ext cx="2222355" cy="581973"/>
          </a:xfrm>
          <a:prstGeom prst="rect">
            <a:avLst/>
          </a:prstGeom>
        </p:spPr>
      </p:pic>
      <p:pic>
        <p:nvPicPr>
          <p:cNvPr id="19" name="Image 18">
            <a:extLst>
              <a:ext uri="{FF2B5EF4-FFF2-40B4-BE49-F238E27FC236}">
                <a16:creationId xmlns:a16="http://schemas.microsoft.com/office/drawing/2014/main" id="{DFC9C39E-C313-A9C2-33DD-3C0975278E6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412855" y="878944"/>
            <a:ext cx="638143" cy="850106"/>
          </a:xfrm>
          <a:prstGeom prst="rect">
            <a:avLst/>
          </a:prstGeom>
        </p:spPr>
      </p:pic>
      <p:sp>
        <p:nvSpPr>
          <p:cNvPr id="20" name="ZoneTexte 19">
            <a:extLst>
              <a:ext uri="{FF2B5EF4-FFF2-40B4-BE49-F238E27FC236}">
                <a16:creationId xmlns:a16="http://schemas.microsoft.com/office/drawing/2014/main" id="{528990AA-7675-B0A5-4705-D67B8BB49B71}"/>
              </a:ext>
            </a:extLst>
          </p:cNvPr>
          <p:cNvSpPr txBox="1"/>
          <p:nvPr/>
        </p:nvSpPr>
        <p:spPr>
          <a:xfrm>
            <a:off x="7472079" y="1672538"/>
            <a:ext cx="519694" cy="276999"/>
          </a:xfrm>
          <a:prstGeom prst="rect">
            <a:avLst/>
          </a:prstGeom>
          <a:noFill/>
        </p:spPr>
        <p:txBody>
          <a:bodyPr wrap="none" rtlCol="0">
            <a:spAutoFit/>
          </a:bodyPr>
          <a:lstStyle/>
          <a:p>
            <a:r>
              <a:rPr lang="fr-FR" sz="1200" dirty="0">
                <a:solidFill>
                  <a:srgbClr val="00294B"/>
                </a:solidFill>
                <a:latin typeface="Arial Narrow" panose="020B0604020202020204" pitchFamily="34" charset="0"/>
                <a:cs typeface="Arial Narrow" panose="020B0604020202020204" pitchFamily="34" charset="0"/>
              </a:rPr>
              <a:t>Orsay</a:t>
            </a:r>
          </a:p>
        </p:txBody>
      </p:sp>
      <p:sp>
        <p:nvSpPr>
          <p:cNvPr id="3" name="ZoneTexte 2">
            <a:extLst>
              <a:ext uri="{FF2B5EF4-FFF2-40B4-BE49-F238E27FC236}">
                <a16:creationId xmlns:a16="http://schemas.microsoft.com/office/drawing/2014/main" id="{F674F598-5D89-D33C-DCBC-D35F62718DBE}"/>
              </a:ext>
            </a:extLst>
          </p:cNvPr>
          <p:cNvSpPr txBox="1"/>
          <p:nvPr/>
        </p:nvSpPr>
        <p:spPr>
          <a:xfrm>
            <a:off x="1713979" y="5284758"/>
            <a:ext cx="7247084" cy="400110"/>
          </a:xfrm>
          <a:prstGeom prst="rect">
            <a:avLst/>
          </a:prstGeom>
          <a:noFill/>
        </p:spPr>
        <p:txBody>
          <a:bodyPr wrap="square">
            <a:spAutoFit/>
          </a:bodyPr>
          <a:lstStyle/>
          <a:p>
            <a:r>
              <a:rPr lang="fr-FR" dirty="0">
                <a:solidFill>
                  <a:schemeClr val="accent1"/>
                </a:solidFill>
                <a:effectLst/>
                <a:latin typeface="+mn-lt"/>
              </a:rPr>
              <a:t>M3.1 </a:t>
            </a:r>
            <a:r>
              <a:rPr lang="fr-FR" i="1" dirty="0">
                <a:solidFill>
                  <a:schemeClr val="accent1"/>
                </a:solidFill>
                <a:effectLst/>
                <a:latin typeface="+mn-lt"/>
              </a:rPr>
              <a:t>In situ</a:t>
            </a:r>
            <a:r>
              <a:rPr lang="fr-FR" dirty="0">
                <a:solidFill>
                  <a:schemeClr val="accent1"/>
                </a:solidFill>
                <a:effectLst/>
                <a:latin typeface="+mn-lt"/>
              </a:rPr>
              <a:t> TEM </a:t>
            </a:r>
            <a:r>
              <a:rPr lang="fr-FR" dirty="0" err="1">
                <a:solidFill>
                  <a:schemeClr val="accent1"/>
                </a:solidFill>
                <a:effectLst/>
                <a:latin typeface="+mn-lt"/>
              </a:rPr>
              <a:t>experiments</a:t>
            </a:r>
            <a:r>
              <a:rPr lang="fr-FR" dirty="0">
                <a:solidFill>
                  <a:schemeClr val="accent1"/>
                </a:solidFill>
                <a:effectLst/>
                <a:latin typeface="+mn-lt"/>
              </a:rPr>
              <a:t> </a:t>
            </a:r>
            <a:r>
              <a:rPr lang="fr-FR" dirty="0" err="1">
                <a:solidFill>
                  <a:schemeClr val="accent1"/>
                </a:solidFill>
                <a:effectLst/>
                <a:latin typeface="+mn-lt"/>
              </a:rPr>
              <a:t>performed</a:t>
            </a:r>
            <a:r>
              <a:rPr lang="fr-FR" dirty="0">
                <a:solidFill>
                  <a:schemeClr val="accent1"/>
                </a:solidFill>
                <a:effectLst/>
                <a:latin typeface="+mn-lt"/>
              </a:rPr>
              <a:t> (Links to D3.1) June 2025</a:t>
            </a:r>
          </a:p>
        </p:txBody>
      </p:sp>
      <p:pic>
        <p:nvPicPr>
          <p:cNvPr id="21" name="Image 20">
            <a:extLst>
              <a:ext uri="{FF2B5EF4-FFF2-40B4-BE49-F238E27FC236}">
                <a16:creationId xmlns:a16="http://schemas.microsoft.com/office/drawing/2014/main" id="{1FDAF7D5-66CC-C6F0-3863-61D432E3A2F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723067" y="819049"/>
            <a:ext cx="1919708" cy="1642558"/>
          </a:xfrm>
          <a:prstGeom prst="rect">
            <a:avLst/>
          </a:prstGeom>
        </p:spPr>
      </p:pic>
      <p:sp>
        <p:nvSpPr>
          <p:cNvPr id="23" name="ZoneTexte 22">
            <a:extLst>
              <a:ext uri="{FF2B5EF4-FFF2-40B4-BE49-F238E27FC236}">
                <a16:creationId xmlns:a16="http://schemas.microsoft.com/office/drawing/2014/main" id="{7B94FFFB-E05D-3C21-9B9B-775A3B090226}"/>
              </a:ext>
            </a:extLst>
          </p:cNvPr>
          <p:cNvSpPr txBox="1"/>
          <p:nvPr/>
        </p:nvSpPr>
        <p:spPr>
          <a:xfrm>
            <a:off x="348319" y="4375419"/>
            <a:ext cx="6824557" cy="830997"/>
          </a:xfrm>
          <a:prstGeom prst="rect">
            <a:avLst/>
          </a:prstGeom>
          <a:noFill/>
        </p:spPr>
        <p:txBody>
          <a:bodyPr wrap="square">
            <a:spAutoFit/>
          </a:bodyPr>
          <a:lstStyle/>
          <a:p>
            <a:r>
              <a:rPr lang="en-GB" sz="1200" dirty="0">
                <a:solidFill>
                  <a:srgbClr val="000000"/>
                </a:solidFill>
                <a:effectLst/>
                <a:latin typeface="Courier New" panose="02070309020205020404" pitchFamily="49" charset="0"/>
                <a:cs typeface="Courier New" panose="02070309020205020404" pitchFamily="49" charset="0"/>
              </a:rPr>
              <a:t>«  The evolution of created defects (and, in particular, the size and density of cavities, voids and bubbles) will be monitored in different compositions vs the fluence at room temperature and 500°C), for selected parameters chosen </a:t>
            </a:r>
            <a:r>
              <a:rPr lang="en-GB" sz="1200" b="1" dirty="0">
                <a:solidFill>
                  <a:schemeClr val="accent2"/>
                </a:solidFill>
                <a:effectLst/>
                <a:latin typeface="Courier New" panose="02070309020205020404" pitchFamily="49" charset="0"/>
                <a:cs typeface="Courier New" panose="02070309020205020404" pitchFamily="49" charset="0"/>
              </a:rPr>
              <a:t>with the help of simulations</a:t>
            </a:r>
            <a:r>
              <a:rPr lang="en-GB" sz="1200" dirty="0">
                <a:solidFill>
                  <a:srgbClr val="000000"/>
                </a:solidFill>
                <a:effectLst/>
                <a:latin typeface="Courier New" panose="02070309020205020404" pitchFamily="49" charset="0"/>
                <a:cs typeface="Courier New" panose="02070309020205020404" pitchFamily="49" charset="0"/>
              </a:rPr>
              <a:t>. » </a:t>
            </a:r>
          </a:p>
        </p:txBody>
      </p:sp>
      <p:sp>
        <p:nvSpPr>
          <p:cNvPr id="25" name="ZoneTexte 24">
            <a:extLst>
              <a:ext uri="{FF2B5EF4-FFF2-40B4-BE49-F238E27FC236}">
                <a16:creationId xmlns:a16="http://schemas.microsoft.com/office/drawing/2014/main" id="{67F680A3-7BCA-7934-EE28-1C8AF152D06F}"/>
              </a:ext>
            </a:extLst>
          </p:cNvPr>
          <p:cNvSpPr txBox="1"/>
          <p:nvPr/>
        </p:nvSpPr>
        <p:spPr>
          <a:xfrm>
            <a:off x="1713979" y="1272267"/>
            <a:ext cx="3220195" cy="646331"/>
          </a:xfrm>
          <a:prstGeom prst="rect">
            <a:avLst/>
          </a:prstGeom>
          <a:noFill/>
        </p:spPr>
        <p:txBody>
          <a:bodyPr wrap="square">
            <a:spAutoFit/>
          </a:bodyPr>
          <a:lstStyle/>
          <a:p>
            <a:r>
              <a:rPr lang="en-US" sz="1200" dirty="0"/>
              <a:t>To be chosen : binary -</a:t>
            </a:r>
            <a:r>
              <a:rPr lang="en-US" sz="1200" dirty="0" err="1">
                <a:solidFill>
                  <a:schemeClr val="accent2"/>
                </a:solidFill>
              </a:rPr>
              <a:t>WMo</a:t>
            </a:r>
            <a:r>
              <a:rPr lang="en-US" sz="1200" dirty="0"/>
              <a:t>, </a:t>
            </a:r>
            <a:r>
              <a:rPr lang="en-US" sz="1200" dirty="0" err="1">
                <a:solidFill>
                  <a:schemeClr val="accent2"/>
                </a:solidFill>
              </a:rPr>
              <a:t>WTa</a:t>
            </a:r>
            <a:r>
              <a:rPr lang="en-US" sz="1200" dirty="0"/>
              <a:t>, </a:t>
            </a:r>
            <a:r>
              <a:rPr lang="en-US" sz="1200" dirty="0">
                <a:solidFill>
                  <a:schemeClr val="accent2"/>
                </a:solidFill>
              </a:rPr>
              <a:t>WV</a:t>
            </a:r>
            <a:r>
              <a:rPr lang="en-US" sz="1200" dirty="0"/>
              <a:t>, ternary –</a:t>
            </a:r>
            <a:r>
              <a:rPr lang="en-US" sz="1200" dirty="0" err="1"/>
              <a:t>WTaV</a:t>
            </a:r>
            <a:r>
              <a:rPr lang="en-US" sz="1200" dirty="0"/>
              <a:t>- or </a:t>
            </a:r>
            <a:r>
              <a:rPr lang="en-US" sz="1200" dirty="0" err="1"/>
              <a:t>WTaMoNbV</a:t>
            </a:r>
            <a:r>
              <a:rPr lang="en-US" sz="1200" dirty="0"/>
              <a:t> ? and </a:t>
            </a:r>
            <a:r>
              <a:rPr lang="en-US" sz="1200" dirty="0">
                <a:solidFill>
                  <a:schemeClr val="accent2"/>
                </a:solidFill>
              </a:rPr>
              <a:t>W</a:t>
            </a:r>
            <a:r>
              <a:rPr lang="en-US" sz="1200" dirty="0"/>
              <a:t> ?</a:t>
            </a:r>
          </a:p>
          <a:p>
            <a:endParaRPr lang="en-US" sz="1200" dirty="0"/>
          </a:p>
        </p:txBody>
      </p:sp>
      <p:sp>
        <p:nvSpPr>
          <p:cNvPr id="2" name="ZoneTexte 1">
            <a:extLst>
              <a:ext uri="{FF2B5EF4-FFF2-40B4-BE49-F238E27FC236}">
                <a16:creationId xmlns:a16="http://schemas.microsoft.com/office/drawing/2014/main" id="{4789F027-3342-D026-DB31-1F598A515541}"/>
              </a:ext>
            </a:extLst>
          </p:cNvPr>
          <p:cNvSpPr txBox="1"/>
          <p:nvPr/>
        </p:nvSpPr>
        <p:spPr>
          <a:xfrm>
            <a:off x="7991773" y="1395357"/>
            <a:ext cx="2664630" cy="307777"/>
          </a:xfrm>
          <a:prstGeom prst="rect">
            <a:avLst/>
          </a:prstGeom>
          <a:noFill/>
        </p:spPr>
        <p:txBody>
          <a:bodyPr wrap="square">
            <a:spAutoFit/>
          </a:bodyPr>
          <a:lstStyle/>
          <a:p>
            <a:pPr algn="ctr"/>
            <a:r>
              <a:rPr lang="fr-FR" sz="1400" dirty="0">
                <a:solidFill>
                  <a:schemeClr val="bg1">
                    <a:lumMod val="50000"/>
                  </a:schemeClr>
                </a:solidFill>
              </a:rPr>
              <a:t>https://mosaic.ijclab.in2p3.fr</a:t>
            </a:r>
          </a:p>
        </p:txBody>
      </p:sp>
      <p:sp>
        <p:nvSpPr>
          <p:cNvPr id="17" name="ZoneTexte 16">
            <a:extLst>
              <a:ext uri="{FF2B5EF4-FFF2-40B4-BE49-F238E27FC236}">
                <a16:creationId xmlns:a16="http://schemas.microsoft.com/office/drawing/2014/main" id="{12994717-07B1-86DF-C85B-D6A27C228B4F}"/>
              </a:ext>
            </a:extLst>
          </p:cNvPr>
          <p:cNvSpPr txBox="1"/>
          <p:nvPr/>
        </p:nvSpPr>
        <p:spPr>
          <a:xfrm>
            <a:off x="5771577" y="2267149"/>
            <a:ext cx="933269" cy="215444"/>
          </a:xfrm>
          <a:prstGeom prst="rect">
            <a:avLst/>
          </a:prstGeom>
          <a:noFill/>
        </p:spPr>
        <p:txBody>
          <a:bodyPr wrap="none" rtlCol="0">
            <a:spAutoFit/>
          </a:bodyPr>
          <a:lstStyle/>
          <a:p>
            <a:r>
              <a:rPr lang="fr-FR" sz="800" dirty="0" err="1"/>
              <a:t>From</a:t>
            </a:r>
            <a:r>
              <a:rPr lang="fr-FR" sz="800" dirty="0"/>
              <a:t> MF Barthe</a:t>
            </a:r>
          </a:p>
        </p:txBody>
      </p:sp>
      <p:sp>
        <p:nvSpPr>
          <p:cNvPr id="22" name="ZoneTexte 21">
            <a:extLst>
              <a:ext uri="{FF2B5EF4-FFF2-40B4-BE49-F238E27FC236}">
                <a16:creationId xmlns:a16="http://schemas.microsoft.com/office/drawing/2014/main" id="{075A569C-0D6C-74FC-439F-48AA2F38F8C8}"/>
              </a:ext>
            </a:extLst>
          </p:cNvPr>
          <p:cNvSpPr txBox="1"/>
          <p:nvPr/>
        </p:nvSpPr>
        <p:spPr>
          <a:xfrm>
            <a:off x="4857578" y="5726949"/>
            <a:ext cx="5217808" cy="276999"/>
          </a:xfrm>
          <a:prstGeom prst="rect">
            <a:avLst/>
          </a:prstGeom>
          <a:noFill/>
        </p:spPr>
        <p:txBody>
          <a:bodyPr wrap="square" rtlCol="0">
            <a:spAutoFit/>
          </a:bodyPr>
          <a:lstStyle/>
          <a:p>
            <a:pPr algn="ctr"/>
            <a:r>
              <a:rPr lang="fr-FR" sz="1200" dirty="0" err="1">
                <a:solidFill>
                  <a:schemeClr val="bg1"/>
                </a:solidFill>
              </a:rPr>
              <a:t>HerHEA</a:t>
            </a:r>
            <a:r>
              <a:rPr lang="fr-FR" sz="1200" dirty="0">
                <a:solidFill>
                  <a:schemeClr val="bg1"/>
                </a:solidFill>
              </a:rPr>
              <a:t> </a:t>
            </a:r>
            <a:r>
              <a:rPr lang="fr-FR" sz="1200" dirty="0" err="1">
                <a:solidFill>
                  <a:schemeClr val="bg1"/>
                </a:solidFill>
              </a:rPr>
              <a:t>project</a:t>
            </a:r>
            <a:r>
              <a:rPr lang="fr-FR" sz="1200" dirty="0">
                <a:solidFill>
                  <a:schemeClr val="bg1"/>
                </a:solidFill>
              </a:rPr>
              <a:t>, EUROfusion, ENR-MAT.02.VTT-T001, 2024-2025</a:t>
            </a:r>
          </a:p>
        </p:txBody>
      </p:sp>
      <p:sp>
        <p:nvSpPr>
          <p:cNvPr id="24" name="Titre 4">
            <a:extLst>
              <a:ext uri="{FF2B5EF4-FFF2-40B4-BE49-F238E27FC236}">
                <a16:creationId xmlns:a16="http://schemas.microsoft.com/office/drawing/2014/main" id="{0E1082EB-C7DD-2AE7-A8C5-D148FFA6C9BD}"/>
              </a:ext>
            </a:extLst>
          </p:cNvPr>
          <p:cNvSpPr txBox="1">
            <a:spLocks/>
          </p:cNvSpPr>
          <p:nvPr/>
        </p:nvSpPr>
        <p:spPr>
          <a:xfrm>
            <a:off x="7582471" y="4243717"/>
            <a:ext cx="2757184" cy="4320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fr-FR" sz="2200" b="1" kern="1200" dirty="0" smtClean="0">
                <a:solidFill>
                  <a:srgbClr val="00294B"/>
                </a:solidFill>
                <a:latin typeface="+mj-lt"/>
                <a:ea typeface="+mj-ea"/>
                <a:cs typeface="+mj-cs"/>
              </a:defRPr>
            </a:lvl1pPr>
          </a:lstStyle>
          <a:p>
            <a:pPr fontAlgn="auto">
              <a:spcAft>
                <a:spcPts val="0"/>
              </a:spcAft>
            </a:pPr>
            <a:r>
              <a:rPr lang="fr-FR" sz="1200" i="1"/>
              <a:t>In situ </a:t>
            </a:r>
            <a:r>
              <a:rPr lang="fr-FR" sz="1200"/>
              <a:t>TEM coupled to 190 kV IRMA ion implanter and 2 MV ARAMIS accelerator</a:t>
            </a:r>
            <a:endParaRPr lang="fr-FR" sz="1200" i="1"/>
          </a:p>
        </p:txBody>
      </p:sp>
      <p:sp>
        <p:nvSpPr>
          <p:cNvPr id="26" name="ZoneTexte 25">
            <a:extLst>
              <a:ext uri="{FF2B5EF4-FFF2-40B4-BE49-F238E27FC236}">
                <a16:creationId xmlns:a16="http://schemas.microsoft.com/office/drawing/2014/main" id="{276A60FC-C246-DA78-0C29-72FCDA9F5DAA}"/>
              </a:ext>
            </a:extLst>
          </p:cNvPr>
          <p:cNvSpPr txBox="1"/>
          <p:nvPr/>
        </p:nvSpPr>
        <p:spPr>
          <a:xfrm>
            <a:off x="22220" y="5726949"/>
            <a:ext cx="2915895" cy="261610"/>
          </a:xfrm>
          <a:prstGeom prst="rect">
            <a:avLst/>
          </a:prstGeom>
          <a:noFill/>
        </p:spPr>
        <p:txBody>
          <a:bodyPr wrap="square">
            <a:spAutoFit/>
          </a:bodyPr>
          <a:lstStyle/>
          <a:p>
            <a:r>
              <a:rPr lang="fr-FR" sz="1100" dirty="0">
                <a:solidFill>
                  <a:schemeClr val="bg1"/>
                </a:solidFill>
              </a:rPr>
              <a:t>https://</a:t>
            </a:r>
            <a:r>
              <a:rPr lang="fr-FR" sz="1100" dirty="0" err="1">
                <a:solidFill>
                  <a:schemeClr val="bg1"/>
                </a:solidFill>
              </a:rPr>
              <a:t>indico.euro-fusion.org</a:t>
            </a:r>
            <a:r>
              <a:rPr lang="fr-FR" sz="1100" dirty="0">
                <a:solidFill>
                  <a:schemeClr val="bg1"/>
                </a:solidFill>
              </a:rPr>
              <a:t>/</a:t>
            </a:r>
            <a:r>
              <a:rPr lang="fr-FR" sz="1100" dirty="0" err="1">
                <a:solidFill>
                  <a:schemeClr val="bg1"/>
                </a:solidFill>
              </a:rPr>
              <a:t>event</a:t>
            </a:r>
            <a:r>
              <a:rPr lang="fr-FR" sz="1100" dirty="0">
                <a:solidFill>
                  <a:schemeClr val="bg1"/>
                </a:solidFill>
              </a:rPr>
              <a:t>/3309/</a:t>
            </a:r>
          </a:p>
        </p:txBody>
      </p:sp>
    </p:spTree>
    <p:extLst>
      <p:ext uri="{BB962C8B-B14F-4D97-AF65-F5344CB8AC3E}">
        <p14:creationId xmlns:p14="http://schemas.microsoft.com/office/powerpoint/2010/main" val="4261901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C8DCD955-C5E0-6A9E-66B1-EFDD5D552494}"/>
              </a:ext>
            </a:extLst>
          </p:cNvPr>
          <p:cNvSpPr>
            <a:spLocks noGrp="1"/>
          </p:cNvSpPr>
          <p:nvPr>
            <p:ph type="sldNum" sz="quarter" idx="12"/>
          </p:nvPr>
        </p:nvSpPr>
        <p:spPr/>
        <p:txBody>
          <a:bodyPr/>
          <a:lstStyle/>
          <a:p>
            <a:fld id="{77E71596-5F9D-49C5-9701-16B3CA54319D}" type="slidenum">
              <a:rPr lang="fr-FR" smtClean="0"/>
              <a:pPr/>
              <a:t>3</a:t>
            </a:fld>
            <a:endParaRPr lang="fr-FR" dirty="0"/>
          </a:p>
        </p:txBody>
      </p:sp>
      <p:sp>
        <p:nvSpPr>
          <p:cNvPr id="5" name="Titre 4">
            <a:extLst>
              <a:ext uri="{FF2B5EF4-FFF2-40B4-BE49-F238E27FC236}">
                <a16:creationId xmlns:a16="http://schemas.microsoft.com/office/drawing/2014/main" id="{861D9401-2775-01B7-CF60-93345EF723BB}"/>
              </a:ext>
            </a:extLst>
          </p:cNvPr>
          <p:cNvSpPr>
            <a:spLocks noGrp="1"/>
          </p:cNvSpPr>
          <p:nvPr>
            <p:ph type="title"/>
          </p:nvPr>
        </p:nvSpPr>
        <p:spPr>
          <a:xfrm>
            <a:off x="1008111" y="149424"/>
            <a:ext cx="9634860" cy="432048"/>
          </a:xfrm>
        </p:spPr>
        <p:txBody>
          <a:bodyPr>
            <a:normAutofit/>
          </a:bodyPr>
          <a:lstStyle/>
          <a:p>
            <a:r>
              <a:rPr lang="en-GB"/>
              <a:t>Literature – He ion implantation in W-based HEA</a:t>
            </a:r>
          </a:p>
        </p:txBody>
      </p:sp>
      <p:sp>
        <p:nvSpPr>
          <p:cNvPr id="26" name="ZoneTexte 25">
            <a:extLst>
              <a:ext uri="{FF2B5EF4-FFF2-40B4-BE49-F238E27FC236}">
                <a16:creationId xmlns:a16="http://schemas.microsoft.com/office/drawing/2014/main" id="{0E340A97-0450-932A-C584-2024373A993E}"/>
              </a:ext>
            </a:extLst>
          </p:cNvPr>
          <p:cNvSpPr txBox="1"/>
          <p:nvPr/>
        </p:nvSpPr>
        <p:spPr>
          <a:xfrm>
            <a:off x="1008111" y="4835680"/>
            <a:ext cx="4162252" cy="307777"/>
          </a:xfrm>
          <a:prstGeom prst="rect">
            <a:avLst/>
          </a:prstGeom>
          <a:noFill/>
        </p:spPr>
        <p:txBody>
          <a:bodyPr wrap="square">
            <a:spAutoFit/>
          </a:bodyPr>
          <a:lstStyle/>
          <a:p>
            <a:r>
              <a:rPr lang="fr-FR" sz="1400" dirty="0">
                <a:solidFill>
                  <a:srgbClr val="1F83C6"/>
                </a:solidFill>
                <a:effectLst/>
                <a:latin typeface="Helvetica" pitchFamily="2" charset="0"/>
                <a:hlinkClick r:id="rId2"/>
              </a:rPr>
              <a:t>https://doi.org/10.1016/j.nme.2023.101513</a:t>
            </a:r>
            <a:r>
              <a:rPr lang="fr-FR" sz="1400" dirty="0">
                <a:solidFill>
                  <a:srgbClr val="1F83C6"/>
                </a:solidFill>
                <a:effectLst/>
                <a:latin typeface="Helvetica" pitchFamily="2" charset="0"/>
              </a:rPr>
              <a:t> </a:t>
            </a:r>
          </a:p>
        </p:txBody>
      </p:sp>
      <p:pic>
        <p:nvPicPr>
          <p:cNvPr id="28" name="Image 27">
            <a:extLst>
              <a:ext uri="{FF2B5EF4-FFF2-40B4-BE49-F238E27FC236}">
                <a16:creationId xmlns:a16="http://schemas.microsoft.com/office/drawing/2014/main" id="{3A61ACAC-D0FA-FD3D-4BEF-3B628C39DAF1}"/>
              </a:ext>
            </a:extLst>
          </p:cNvPr>
          <p:cNvPicPr>
            <a:picLocks noChangeAspect="1"/>
          </p:cNvPicPr>
          <p:nvPr/>
        </p:nvPicPr>
        <p:blipFill>
          <a:blip r:embed="rId3"/>
          <a:stretch>
            <a:fillRect/>
          </a:stretch>
        </p:blipFill>
        <p:spPr>
          <a:xfrm>
            <a:off x="132000" y="803924"/>
            <a:ext cx="6478523" cy="3775206"/>
          </a:xfrm>
          <a:prstGeom prst="rect">
            <a:avLst/>
          </a:prstGeom>
        </p:spPr>
      </p:pic>
      <p:pic>
        <p:nvPicPr>
          <p:cNvPr id="32" name="Image 31">
            <a:extLst>
              <a:ext uri="{FF2B5EF4-FFF2-40B4-BE49-F238E27FC236}">
                <a16:creationId xmlns:a16="http://schemas.microsoft.com/office/drawing/2014/main" id="{52435309-214F-D679-ACF9-C7E23E5978BE}"/>
              </a:ext>
            </a:extLst>
          </p:cNvPr>
          <p:cNvPicPr>
            <a:picLocks noChangeAspect="1"/>
          </p:cNvPicPr>
          <p:nvPr/>
        </p:nvPicPr>
        <p:blipFill>
          <a:blip r:embed="rId4"/>
          <a:stretch>
            <a:fillRect/>
          </a:stretch>
        </p:blipFill>
        <p:spPr>
          <a:xfrm>
            <a:off x="5372151" y="737166"/>
            <a:ext cx="5387687" cy="2964355"/>
          </a:xfrm>
          <a:prstGeom prst="rect">
            <a:avLst/>
          </a:prstGeom>
        </p:spPr>
      </p:pic>
      <p:pic>
        <p:nvPicPr>
          <p:cNvPr id="34" name="Image 33">
            <a:extLst>
              <a:ext uri="{FF2B5EF4-FFF2-40B4-BE49-F238E27FC236}">
                <a16:creationId xmlns:a16="http://schemas.microsoft.com/office/drawing/2014/main" id="{DADCD2DC-C1BE-D981-F78D-32AE38D2C47A}"/>
              </a:ext>
            </a:extLst>
          </p:cNvPr>
          <p:cNvPicPr>
            <a:picLocks noChangeAspect="1"/>
          </p:cNvPicPr>
          <p:nvPr/>
        </p:nvPicPr>
        <p:blipFill>
          <a:blip r:embed="rId5"/>
          <a:stretch>
            <a:fillRect/>
          </a:stretch>
        </p:blipFill>
        <p:spPr>
          <a:xfrm>
            <a:off x="5442094" y="4382062"/>
            <a:ext cx="5036168" cy="1243105"/>
          </a:xfrm>
          <a:prstGeom prst="rect">
            <a:avLst/>
          </a:prstGeom>
        </p:spPr>
      </p:pic>
      <p:sp>
        <p:nvSpPr>
          <p:cNvPr id="35" name="ZoneTexte 34">
            <a:extLst>
              <a:ext uri="{FF2B5EF4-FFF2-40B4-BE49-F238E27FC236}">
                <a16:creationId xmlns:a16="http://schemas.microsoft.com/office/drawing/2014/main" id="{BAB380D6-EB19-CB3D-CAB7-130D818BA041}"/>
              </a:ext>
            </a:extLst>
          </p:cNvPr>
          <p:cNvSpPr txBox="1"/>
          <p:nvPr/>
        </p:nvSpPr>
        <p:spPr>
          <a:xfrm>
            <a:off x="5357808" y="3974051"/>
            <a:ext cx="5036168" cy="400110"/>
          </a:xfrm>
          <a:prstGeom prst="rect">
            <a:avLst/>
          </a:prstGeom>
          <a:noFill/>
        </p:spPr>
        <p:txBody>
          <a:bodyPr wrap="square">
            <a:spAutoFit/>
          </a:bodyPr>
          <a:lstStyle/>
          <a:p>
            <a:r>
              <a:rPr lang="fr-FR" dirty="0">
                <a:solidFill>
                  <a:srgbClr val="000000"/>
                </a:solidFill>
                <a:effectLst/>
                <a:latin typeface="Helvetica" pitchFamily="2" charset="0"/>
              </a:rPr>
              <a:t>W-Ta-Cr-V </a:t>
            </a:r>
            <a:r>
              <a:rPr lang="fr-FR" dirty="0" err="1">
                <a:solidFill>
                  <a:schemeClr val="accent2"/>
                </a:solidFill>
                <a:effectLst/>
                <a:latin typeface="Helvetica" pitchFamily="2" charset="0"/>
              </a:rPr>
              <a:t>thin</a:t>
            </a:r>
            <a:r>
              <a:rPr lang="fr-FR" dirty="0">
                <a:solidFill>
                  <a:schemeClr val="accent2"/>
                </a:solidFill>
                <a:effectLst/>
                <a:latin typeface="Helvetica" pitchFamily="2" charset="0"/>
              </a:rPr>
              <a:t> film</a:t>
            </a:r>
            <a:r>
              <a:rPr lang="fr-FR" dirty="0">
                <a:solidFill>
                  <a:srgbClr val="000000"/>
                </a:solidFill>
                <a:effectLst/>
                <a:latin typeface="Helvetica" pitchFamily="2" charset="0"/>
              </a:rPr>
              <a:t>, </a:t>
            </a:r>
            <a:r>
              <a:rPr lang="fr-FR" dirty="0">
                <a:solidFill>
                  <a:srgbClr val="000000"/>
                </a:solidFill>
                <a:latin typeface="Helvetica" pitchFamily="2" charset="0"/>
              </a:rPr>
              <a:t>200 keV He</a:t>
            </a:r>
            <a:r>
              <a:rPr lang="fr-FR" baseline="30000" dirty="0">
                <a:solidFill>
                  <a:srgbClr val="000000"/>
                </a:solidFill>
                <a:latin typeface="Helvetica" pitchFamily="2" charset="0"/>
              </a:rPr>
              <a:t>+</a:t>
            </a:r>
            <a:r>
              <a:rPr lang="fr-FR" dirty="0">
                <a:solidFill>
                  <a:srgbClr val="000000"/>
                </a:solidFill>
                <a:latin typeface="Helvetica" pitchFamily="2" charset="0"/>
              </a:rPr>
              <a:t> at RT</a:t>
            </a:r>
            <a:endParaRPr lang="fr-FR" dirty="0">
              <a:solidFill>
                <a:srgbClr val="000000"/>
              </a:solidFill>
              <a:effectLst/>
              <a:latin typeface="Helvetica" pitchFamily="2" charset="0"/>
            </a:endParaRPr>
          </a:p>
        </p:txBody>
      </p:sp>
      <p:sp>
        <p:nvSpPr>
          <p:cNvPr id="2" name="ZoneTexte 1">
            <a:extLst>
              <a:ext uri="{FF2B5EF4-FFF2-40B4-BE49-F238E27FC236}">
                <a16:creationId xmlns:a16="http://schemas.microsoft.com/office/drawing/2014/main" id="{A32FB631-42D2-A0ED-E9B3-2ACAE2A90D58}"/>
              </a:ext>
            </a:extLst>
          </p:cNvPr>
          <p:cNvSpPr txBox="1"/>
          <p:nvPr/>
        </p:nvSpPr>
        <p:spPr>
          <a:xfrm>
            <a:off x="4857578" y="5726949"/>
            <a:ext cx="5217808" cy="276999"/>
          </a:xfrm>
          <a:prstGeom prst="rect">
            <a:avLst/>
          </a:prstGeom>
          <a:noFill/>
        </p:spPr>
        <p:txBody>
          <a:bodyPr wrap="square" rtlCol="0">
            <a:spAutoFit/>
          </a:bodyPr>
          <a:lstStyle/>
          <a:p>
            <a:pPr algn="ctr"/>
            <a:r>
              <a:rPr lang="fr-FR" sz="1200" dirty="0" err="1">
                <a:solidFill>
                  <a:schemeClr val="bg1"/>
                </a:solidFill>
              </a:rPr>
              <a:t>HerHEA</a:t>
            </a:r>
            <a:r>
              <a:rPr lang="fr-FR" sz="1200" dirty="0">
                <a:solidFill>
                  <a:schemeClr val="bg1"/>
                </a:solidFill>
              </a:rPr>
              <a:t> </a:t>
            </a:r>
            <a:r>
              <a:rPr lang="fr-FR" sz="1200" dirty="0" err="1">
                <a:solidFill>
                  <a:schemeClr val="bg1"/>
                </a:solidFill>
              </a:rPr>
              <a:t>project</a:t>
            </a:r>
            <a:r>
              <a:rPr lang="fr-FR" sz="1200" dirty="0">
                <a:solidFill>
                  <a:schemeClr val="bg1"/>
                </a:solidFill>
              </a:rPr>
              <a:t>, EUROfusion, ENR-MAT.02.VTT-T001, 2024-2025</a:t>
            </a:r>
          </a:p>
        </p:txBody>
      </p:sp>
      <p:sp>
        <p:nvSpPr>
          <p:cNvPr id="3" name="ZoneTexte 2">
            <a:extLst>
              <a:ext uri="{FF2B5EF4-FFF2-40B4-BE49-F238E27FC236}">
                <a16:creationId xmlns:a16="http://schemas.microsoft.com/office/drawing/2014/main" id="{17F2B2CF-C702-D4ED-5DED-322350EE4035}"/>
              </a:ext>
            </a:extLst>
          </p:cNvPr>
          <p:cNvSpPr txBox="1"/>
          <p:nvPr/>
        </p:nvSpPr>
        <p:spPr>
          <a:xfrm>
            <a:off x="22220" y="5726949"/>
            <a:ext cx="2915895" cy="261610"/>
          </a:xfrm>
          <a:prstGeom prst="rect">
            <a:avLst/>
          </a:prstGeom>
          <a:noFill/>
        </p:spPr>
        <p:txBody>
          <a:bodyPr wrap="square">
            <a:spAutoFit/>
          </a:bodyPr>
          <a:lstStyle/>
          <a:p>
            <a:r>
              <a:rPr lang="fr-FR" sz="1100" dirty="0">
                <a:solidFill>
                  <a:schemeClr val="bg1"/>
                </a:solidFill>
              </a:rPr>
              <a:t>https://</a:t>
            </a:r>
            <a:r>
              <a:rPr lang="fr-FR" sz="1100" dirty="0" err="1">
                <a:solidFill>
                  <a:schemeClr val="bg1"/>
                </a:solidFill>
              </a:rPr>
              <a:t>indico.euro-fusion.org</a:t>
            </a:r>
            <a:r>
              <a:rPr lang="fr-FR" sz="1100" dirty="0">
                <a:solidFill>
                  <a:schemeClr val="bg1"/>
                </a:solidFill>
              </a:rPr>
              <a:t>/</a:t>
            </a:r>
            <a:r>
              <a:rPr lang="fr-FR" sz="1100" dirty="0" err="1">
                <a:solidFill>
                  <a:schemeClr val="bg1"/>
                </a:solidFill>
              </a:rPr>
              <a:t>event</a:t>
            </a:r>
            <a:r>
              <a:rPr lang="fr-FR" sz="1100" dirty="0">
                <a:solidFill>
                  <a:schemeClr val="bg1"/>
                </a:solidFill>
              </a:rPr>
              <a:t>/3309/</a:t>
            </a:r>
          </a:p>
        </p:txBody>
      </p:sp>
    </p:spTree>
    <p:extLst>
      <p:ext uri="{BB962C8B-B14F-4D97-AF65-F5344CB8AC3E}">
        <p14:creationId xmlns:p14="http://schemas.microsoft.com/office/powerpoint/2010/main" val="108165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C8DCD955-C5E0-6A9E-66B1-EFDD5D552494}"/>
              </a:ext>
            </a:extLst>
          </p:cNvPr>
          <p:cNvSpPr>
            <a:spLocks noGrp="1"/>
          </p:cNvSpPr>
          <p:nvPr>
            <p:ph type="sldNum" sz="quarter" idx="12"/>
          </p:nvPr>
        </p:nvSpPr>
        <p:spPr/>
        <p:txBody>
          <a:bodyPr/>
          <a:lstStyle/>
          <a:p>
            <a:fld id="{77E71596-5F9D-49C5-9701-16B3CA54319D}" type="slidenum">
              <a:rPr lang="fr-FR" smtClean="0"/>
              <a:pPr/>
              <a:t>4</a:t>
            </a:fld>
            <a:endParaRPr lang="fr-FR" dirty="0"/>
          </a:p>
        </p:txBody>
      </p:sp>
      <p:sp>
        <p:nvSpPr>
          <p:cNvPr id="5" name="Titre 4">
            <a:extLst>
              <a:ext uri="{FF2B5EF4-FFF2-40B4-BE49-F238E27FC236}">
                <a16:creationId xmlns:a16="http://schemas.microsoft.com/office/drawing/2014/main" id="{861D9401-2775-01B7-CF60-93345EF723BB}"/>
              </a:ext>
            </a:extLst>
          </p:cNvPr>
          <p:cNvSpPr>
            <a:spLocks noGrp="1"/>
          </p:cNvSpPr>
          <p:nvPr>
            <p:ph type="title"/>
          </p:nvPr>
        </p:nvSpPr>
        <p:spPr>
          <a:xfrm>
            <a:off x="1008111" y="149424"/>
            <a:ext cx="9634860" cy="432048"/>
          </a:xfrm>
        </p:spPr>
        <p:txBody>
          <a:bodyPr>
            <a:normAutofit/>
          </a:bodyPr>
          <a:lstStyle/>
          <a:p>
            <a:r>
              <a:rPr lang="en-GB" dirty="0"/>
              <a:t>Future work </a:t>
            </a:r>
          </a:p>
        </p:txBody>
      </p:sp>
      <p:sp>
        <p:nvSpPr>
          <p:cNvPr id="35" name="ZoneTexte 34">
            <a:extLst>
              <a:ext uri="{FF2B5EF4-FFF2-40B4-BE49-F238E27FC236}">
                <a16:creationId xmlns:a16="http://schemas.microsoft.com/office/drawing/2014/main" id="{BAB380D6-EB19-CB3D-CAB7-130D818BA041}"/>
              </a:ext>
            </a:extLst>
          </p:cNvPr>
          <p:cNvSpPr txBox="1"/>
          <p:nvPr/>
        </p:nvSpPr>
        <p:spPr>
          <a:xfrm>
            <a:off x="129803" y="1280480"/>
            <a:ext cx="10176007" cy="4401205"/>
          </a:xfrm>
          <a:prstGeom prst="rect">
            <a:avLst/>
          </a:prstGeom>
          <a:noFill/>
        </p:spPr>
        <p:txBody>
          <a:bodyPr wrap="square">
            <a:spAutoFit/>
          </a:bodyPr>
          <a:lstStyle/>
          <a:p>
            <a:r>
              <a:rPr lang="en-GB" dirty="0">
                <a:solidFill>
                  <a:srgbClr val="000000"/>
                </a:solidFill>
                <a:effectLst/>
                <a:latin typeface="Helvetica" pitchFamily="2" charset="0"/>
              </a:rPr>
              <a:t>Select the material(s) to be studied (depending on availability)</a:t>
            </a:r>
          </a:p>
          <a:p>
            <a:endParaRPr lang="en-GB" dirty="0">
              <a:solidFill>
                <a:srgbClr val="000000"/>
              </a:solidFill>
              <a:latin typeface="Helvetica" pitchFamily="2" charset="0"/>
            </a:endParaRPr>
          </a:p>
          <a:p>
            <a:r>
              <a:rPr lang="en-GB" dirty="0">
                <a:solidFill>
                  <a:srgbClr val="000000"/>
                </a:solidFill>
                <a:latin typeface="Helvetica" pitchFamily="2" charset="0"/>
              </a:rPr>
              <a:t>Prepare TEM thin foils (to be optimized)</a:t>
            </a:r>
          </a:p>
          <a:p>
            <a:r>
              <a:rPr lang="en-GB" dirty="0">
                <a:solidFill>
                  <a:srgbClr val="000000"/>
                </a:solidFill>
                <a:latin typeface="Helvetica" pitchFamily="2" charset="0"/>
              </a:rPr>
              <a:t>Check the initial microstructure</a:t>
            </a:r>
          </a:p>
          <a:p>
            <a:endParaRPr lang="en-GB" dirty="0">
              <a:solidFill>
                <a:srgbClr val="000000"/>
              </a:solidFill>
              <a:effectLst/>
              <a:latin typeface="Helvetica" pitchFamily="2" charset="0"/>
            </a:endParaRPr>
          </a:p>
          <a:p>
            <a:r>
              <a:rPr lang="en-GB" dirty="0">
                <a:solidFill>
                  <a:srgbClr val="000000"/>
                </a:solidFill>
                <a:latin typeface="Helvetica" pitchFamily="2" charset="0"/>
              </a:rPr>
              <a:t>Select the He ion implantation conditions (based on the literature data + simulations ?)</a:t>
            </a:r>
          </a:p>
          <a:p>
            <a:r>
              <a:rPr lang="en-GB" i="1" dirty="0">
                <a:solidFill>
                  <a:srgbClr val="000000"/>
                </a:solidFill>
                <a:latin typeface="Helvetica" pitchFamily="2" charset="0"/>
              </a:rPr>
              <a:t>energy, temperature, range of fluence (+ coupled to irradiation ?)</a:t>
            </a:r>
          </a:p>
          <a:p>
            <a:endParaRPr lang="en-GB" i="1" dirty="0">
              <a:solidFill>
                <a:srgbClr val="000000"/>
              </a:solidFill>
              <a:latin typeface="Helvetica" pitchFamily="2" charset="0"/>
            </a:endParaRPr>
          </a:p>
          <a:p>
            <a:r>
              <a:rPr lang="en-GB" i="1" dirty="0">
                <a:solidFill>
                  <a:srgbClr val="000000"/>
                </a:solidFill>
                <a:latin typeface="Helvetica" pitchFamily="2" charset="0"/>
              </a:rPr>
              <a:t>Ex situ </a:t>
            </a:r>
            <a:r>
              <a:rPr lang="en-GB" dirty="0">
                <a:solidFill>
                  <a:srgbClr val="000000"/>
                </a:solidFill>
                <a:latin typeface="Helvetica" pitchFamily="2" charset="0"/>
              </a:rPr>
              <a:t>+ </a:t>
            </a:r>
            <a:r>
              <a:rPr lang="en-GB" i="1" dirty="0">
                <a:solidFill>
                  <a:srgbClr val="000000"/>
                </a:solidFill>
                <a:latin typeface="Helvetica" pitchFamily="2" charset="0"/>
              </a:rPr>
              <a:t>in situ </a:t>
            </a:r>
            <a:r>
              <a:rPr lang="en-GB" dirty="0">
                <a:solidFill>
                  <a:srgbClr val="000000"/>
                </a:solidFill>
                <a:latin typeface="Helvetica" pitchFamily="2" charset="0"/>
              </a:rPr>
              <a:t>TEM ?</a:t>
            </a:r>
          </a:p>
          <a:p>
            <a:r>
              <a:rPr lang="en-GB" dirty="0">
                <a:solidFill>
                  <a:srgbClr val="000000"/>
                </a:solidFill>
                <a:latin typeface="Helvetica" pitchFamily="2" charset="0"/>
              </a:rPr>
              <a:t>to follow the nucleation and growth of bubbles</a:t>
            </a:r>
          </a:p>
          <a:p>
            <a:endParaRPr lang="en-GB" dirty="0">
              <a:solidFill>
                <a:srgbClr val="000000"/>
              </a:solidFill>
              <a:latin typeface="Helvetica" pitchFamily="2" charset="0"/>
            </a:endParaRPr>
          </a:p>
          <a:p>
            <a:r>
              <a:rPr lang="en-GB" dirty="0">
                <a:solidFill>
                  <a:srgbClr val="000000"/>
                </a:solidFill>
                <a:latin typeface="Helvetica" pitchFamily="2" charset="0"/>
              </a:rPr>
              <a:t>Analyse the data</a:t>
            </a:r>
          </a:p>
          <a:p>
            <a:r>
              <a:rPr lang="en-GB" dirty="0">
                <a:solidFill>
                  <a:srgbClr val="000000"/>
                </a:solidFill>
                <a:latin typeface="Helvetica" pitchFamily="2" charset="0"/>
              </a:rPr>
              <a:t>Interpretation + publication</a:t>
            </a:r>
            <a:endParaRPr lang="en-GB" dirty="0">
              <a:solidFill>
                <a:srgbClr val="000000"/>
              </a:solidFill>
              <a:effectLst/>
              <a:latin typeface="Helvetica" pitchFamily="2" charset="0"/>
            </a:endParaRPr>
          </a:p>
          <a:p>
            <a:endParaRPr lang="en-GB" dirty="0">
              <a:solidFill>
                <a:srgbClr val="000000"/>
              </a:solidFill>
              <a:effectLst/>
              <a:latin typeface="Helvetica" pitchFamily="2" charset="0"/>
            </a:endParaRPr>
          </a:p>
        </p:txBody>
      </p:sp>
      <p:sp>
        <p:nvSpPr>
          <p:cNvPr id="2" name="ZoneTexte 1">
            <a:extLst>
              <a:ext uri="{FF2B5EF4-FFF2-40B4-BE49-F238E27FC236}">
                <a16:creationId xmlns:a16="http://schemas.microsoft.com/office/drawing/2014/main" id="{8D462592-3C5D-1D27-696D-DACFC1CD6DF2}"/>
              </a:ext>
            </a:extLst>
          </p:cNvPr>
          <p:cNvSpPr txBox="1"/>
          <p:nvPr/>
        </p:nvSpPr>
        <p:spPr>
          <a:xfrm>
            <a:off x="4857578" y="5726949"/>
            <a:ext cx="5217808" cy="276999"/>
          </a:xfrm>
          <a:prstGeom prst="rect">
            <a:avLst/>
          </a:prstGeom>
          <a:noFill/>
        </p:spPr>
        <p:txBody>
          <a:bodyPr wrap="square" rtlCol="0">
            <a:spAutoFit/>
          </a:bodyPr>
          <a:lstStyle/>
          <a:p>
            <a:pPr algn="ctr"/>
            <a:r>
              <a:rPr lang="fr-FR" sz="1200" dirty="0" err="1">
                <a:solidFill>
                  <a:schemeClr val="bg1"/>
                </a:solidFill>
              </a:rPr>
              <a:t>HerHEA</a:t>
            </a:r>
            <a:r>
              <a:rPr lang="fr-FR" sz="1200" dirty="0">
                <a:solidFill>
                  <a:schemeClr val="bg1"/>
                </a:solidFill>
              </a:rPr>
              <a:t> </a:t>
            </a:r>
            <a:r>
              <a:rPr lang="fr-FR" sz="1200" dirty="0" err="1">
                <a:solidFill>
                  <a:schemeClr val="bg1"/>
                </a:solidFill>
              </a:rPr>
              <a:t>project</a:t>
            </a:r>
            <a:r>
              <a:rPr lang="fr-FR" sz="1200" dirty="0">
                <a:solidFill>
                  <a:schemeClr val="bg1"/>
                </a:solidFill>
              </a:rPr>
              <a:t>, EUROfusion, ENR-MAT.02.VTT-T001, 2024-2025</a:t>
            </a:r>
          </a:p>
        </p:txBody>
      </p:sp>
      <p:sp>
        <p:nvSpPr>
          <p:cNvPr id="3" name="ZoneTexte 2">
            <a:extLst>
              <a:ext uri="{FF2B5EF4-FFF2-40B4-BE49-F238E27FC236}">
                <a16:creationId xmlns:a16="http://schemas.microsoft.com/office/drawing/2014/main" id="{B018EA17-8525-3444-B4CF-F75C5AFD10AD}"/>
              </a:ext>
            </a:extLst>
          </p:cNvPr>
          <p:cNvSpPr txBox="1"/>
          <p:nvPr/>
        </p:nvSpPr>
        <p:spPr>
          <a:xfrm>
            <a:off x="22220" y="5726949"/>
            <a:ext cx="2915895" cy="261610"/>
          </a:xfrm>
          <a:prstGeom prst="rect">
            <a:avLst/>
          </a:prstGeom>
          <a:noFill/>
        </p:spPr>
        <p:txBody>
          <a:bodyPr wrap="square">
            <a:spAutoFit/>
          </a:bodyPr>
          <a:lstStyle/>
          <a:p>
            <a:r>
              <a:rPr lang="fr-FR" sz="1100" dirty="0">
                <a:solidFill>
                  <a:schemeClr val="bg1"/>
                </a:solidFill>
              </a:rPr>
              <a:t>https://</a:t>
            </a:r>
            <a:r>
              <a:rPr lang="fr-FR" sz="1100" dirty="0" err="1">
                <a:solidFill>
                  <a:schemeClr val="bg1"/>
                </a:solidFill>
              </a:rPr>
              <a:t>indico.euro-fusion.org</a:t>
            </a:r>
            <a:r>
              <a:rPr lang="fr-FR" sz="1100" dirty="0">
                <a:solidFill>
                  <a:schemeClr val="bg1"/>
                </a:solidFill>
              </a:rPr>
              <a:t>/</a:t>
            </a:r>
            <a:r>
              <a:rPr lang="fr-FR" sz="1100" dirty="0" err="1">
                <a:solidFill>
                  <a:schemeClr val="bg1"/>
                </a:solidFill>
              </a:rPr>
              <a:t>event</a:t>
            </a:r>
            <a:r>
              <a:rPr lang="fr-FR" sz="1100" dirty="0">
                <a:solidFill>
                  <a:schemeClr val="bg1"/>
                </a:solidFill>
              </a:rPr>
              <a:t>/3309/</a:t>
            </a:r>
          </a:p>
        </p:txBody>
      </p:sp>
      <p:sp>
        <p:nvSpPr>
          <p:cNvPr id="8" name="ZoneTexte 7">
            <a:extLst>
              <a:ext uri="{FF2B5EF4-FFF2-40B4-BE49-F238E27FC236}">
                <a16:creationId xmlns:a16="http://schemas.microsoft.com/office/drawing/2014/main" id="{51582CFB-EE8B-7647-ED6D-128865C184A7}"/>
              </a:ext>
            </a:extLst>
          </p:cNvPr>
          <p:cNvSpPr txBox="1"/>
          <p:nvPr/>
        </p:nvSpPr>
        <p:spPr>
          <a:xfrm>
            <a:off x="7190898" y="797496"/>
            <a:ext cx="3584324" cy="1785104"/>
          </a:xfrm>
          <a:prstGeom prst="rect">
            <a:avLst/>
          </a:prstGeom>
          <a:noFill/>
        </p:spPr>
        <p:txBody>
          <a:bodyPr wrap="square">
            <a:spAutoFit/>
          </a:bodyPr>
          <a:lstStyle/>
          <a:p>
            <a:pPr algn="l"/>
            <a:r>
              <a:rPr lang="en-GB" sz="1100" b="0" u="none" strike="noStrike">
                <a:solidFill>
                  <a:schemeClr val="accent2"/>
                </a:solidFill>
                <a:effectLst/>
                <a:latin typeface="Helvetica" pitchFamily="2" charset="0"/>
              </a:rPr>
              <a:t>We found a subcontractor in France for the EDM to cut the specimens as requested for the characterization techniques.</a:t>
            </a:r>
          </a:p>
          <a:p>
            <a:pPr algn="l"/>
            <a:br>
              <a:rPr lang="en-GB" sz="1100" b="0" u="none" strike="noStrike">
                <a:solidFill>
                  <a:schemeClr val="accent2"/>
                </a:solidFill>
                <a:effectLst/>
                <a:latin typeface="Helvetica" pitchFamily="2" charset="0"/>
              </a:rPr>
            </a:br>
            <a:r>
              <a:rPr lang="en-GB" sz="1100" b="0" u="none" strike="noStrike">
                <a:solidFill>
                  <a:schemeClr val="accent2"/>
                </a:solidFill>
                <a:effectLst/>
                <a:latin typeface="Helvetica" pitchFamily="2" charset="0"/>
              </a:rPr>
              <a:t>The delay is short (less than a week), and the price is 25 € per sample (square of 7*7*0.5 mm).</a:t>
            </a:r>
          </a:p>
          <a:p>
            <a:pPr algn="l"/>
            <a:endParaRPr lang="en-GB" sz="1100" b="0" u="none" strike="noStrike">
              <a:solidFill>
                <a:schemeClr val="accent2"/>
              </a:solidFill>
              <a:effectLst/>
              <a:latin typeface="Helvetica" pitchFamily="2" charset="0"/>
            </a:endParaRPr>
          </a:p>
          <a:p>
            <a:pPr algn="l"/>
            <a:r>
              <a:rPr lang="en-GB" sz="1100" b="0" u="none" strike="noStrike">
                <a:solidFill>
                  <a:schemeClr val="accent2"/>
                </a:solidFill>
                <a:effectLst/>
                <a:latin typeface="Helvetica" pitchFamily="2" charset="0"/>
              </a:rPr>
              <a:t>As there is 4 compositions (W, W-Ta, W-Mo and W-V), and we need 12 samples of each (10 for CEMHTI, and 2 for IJCLab), the total cost is 25 x 4 x 12 = 1300 €</a:t>
            </a:r>
          </a:p>
        </p:txBody>
      </p:sp>
    </p:spTree>
    <p:extLst>
      <p:ext uri="{BB962C8B-B14F-4D97-AF65-F5344CB8AC3E}">
        <p14:creationId xmlns:p14="http://schemas.microsoft.com/office/powerpoint/2010/main" val="1056758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llipse 21">
            <a:extLst>
              <a:ext uri="{FF2B5EF4-FFF2-40B4-BE49-F238E27FC236}">
                <a16:creationId xmlns:a16="http://schemas.microsoft.com/office/drawing/2014/main" id="{E3992D75-0192-C159-A5DB-B8A195409BE0}"/>
              </a:ext>
            </a:extLst>
          </p:cNvPr>
          <p:cNvSpPr/>
          <p:nvPr/>
        </p:nvSpPr>
        <p:spPr>
          <a:xfrm>
            <a:off x="3422530" y="3216344"/>
            <a:ext cx="1811575" cy="774741"/>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23" name="Ellipse 22">
            <a:extLst>
              <a:ext uri="{FF2B5EF4-FFF2-40B4-BE49-F238E27FC236}">
                <a16:creationId xmlns:a16="http://schemas.microsoft.com/office/drawing/2014/main" id="{A5A3064F-7BE3-DF90-196C-9314E71F8655}"/>
              </a:ext>
            </a:extLst>
          </p:cNvPr>
          <p:cNvSpPr/>
          <p:nvPr/>
        </p:nvSpPr>
        <p:spPr>
          <a:xfrm rot="289124">
            <a:off x="1283018" y="2111361"/>
            <a:ext cx="3198037" cy="1115523"/>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24" name="Ellipse 23">
            <a:extLst>
              <a:ext uri="{FF2B5EF4-FFF2-40B4-BE49-F238E27FC236}">
                <a16:creationId xmlns:a16="http://schemas.microsoft.com/office/drawing/2014/main" id="{1122DC80-43DD-E69D-6B29-7AB014C8A27E}"/>
              </a:ext>
            </a:extLst>
          </p:cNvPr>
          <p:cNvSpPr/>
          <p:nvPr/>
        </p:nvSpPr>
        <p:spPr>
          <a:xfrm>
            <a:off x="6350614" y="3741465"/>
            <a:ext cx="1375140" cy="1115523"/>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25" name="ZoneTexte 24">
            <a:extLst>
              <a:ext uri="{FF2B5EF4-FFF2-40B4-BE49-F238E27FC236}">
                <a16:creationId xmlns:a16="http://schemas.microsoft.com/office/drawing/2014/main" id="{38AA1C0B-9291-1378-6FD7-65F8C8EAD817}"/>
              </a:ext>
            </a:extLst>
          </p:cNvPr>
          <p:cNvSpPr txBox="1"/>
          <p:nvPr/>
        </p:nvSpPr>
        <p:spPr>
          <a:xfrm>
            <a:off x="2748922" y="2114879"/>
            <a:ext cx="940642" cy="307777"/>
          </a:xfrm>
          <a:prstGeom prst="rect">
            <a:avLst/>
          </a:prstGeom>
          <a:noFill/>
        </p:spPr>
        <p:txBody>
          <a:bodyPr wrap="none" rtlCol="0">
            <a:spAutoFit/>
          </a:bodyPr>
          <a:lstStyle/>
          <a:p>
            <a:r>
              <a:rPr lang="fr-FR" sz="1400" dirty="0">
                <a:latin typeface="American Typewriter" panose="02090604020004020304" pitchFamily="18" charset="77"/>
              </a:rPr>
              <a:t>ARAMIS</a:t>
            </a:r>
          </a:p>
        </p:txBody>
      </p:sp>
      <p:sp>
        <p:nvSpPr>
          <p:cNvPr id="26" name="ZoneTexte 25">
            <a:extLst>
              <a:ext uri="{FF2B5EF4-FFF2-40B4-BE49-F238E27FC236}">
                <a16:creationId xmlns:a16="http://schemas.microsoft.com/office/drawing/2014/main" id="{7FE6EC0B-D61A-510E-97C4-03A898D95FBF}"/>
              </a:ext>
            </a:extLst>
          </p:cNvPr>
          <p:cNvSpPr txBox="1"/>
          <p:nvPr/>
        </p:nvSpPr>
        <p:spPr>
          <a:xfrm>
            <a:off x="3269523" y="3446636"/>
            <a:ext cx="689612" cy="307777"/>
          </a:xfrm>
          <a:prstGeom prst="rect">
            <a:avLst/>
          </a:prstGeom>
          <a:noFill/>
        </p:spPr>
        <p:txBody>
          <a:bodyPr wrap="none" rtlCol="0">
            <a:spAutoFit/>
          </a:bodyPr>
          <a:lstStyle/>
          <a:p>
            <a:r>
              <a:rPr lang="fr-FR" sz="1400" dirty="0">
                <a:latin typeface="American Typewriter" panose="02090604020004020304" pitchFamily="18" charset="77"/>
              </a:rPr>
              <a:t>IRMA</a:t>
            </a:r>
          </a:p>
        </p:txBody>
      </p:sp>
      <p:sp>
        <p:nvSpPr>
          <p:cNvPr id="27" name="ZoneTexte 26">
            <a:extLst>
              <a:ext uri="{FF2B5EF4-FFF2-40B4-BE49-F238E27FC236}">
                <a16:creationId xmlns:a16="http://schemas.microsoft.com/office/drawing/2014/main" id="{B9ED28F6-19BD-E1C2-B4AB-387D13E18EDF}"/>
              </a:ext>
            </a:extLst>
          </p:cNvPr>
          <p:cNvSpPr txBox="1"/>
          <p:nvPr/>
        </p:nvSpPr>
        <p:spPr>
          <a:xfrm>
            <a:off x="7278435" y="3904307"/>
            <a:ext cx="588623" cy="307777"/>
          </a:xfrm>
          <a:prstGeom prst="rect">
            <a:avLst/>
          </a:prstGeom>
          <a:noFill/>
        </p:spPr>
        <p:txBody>
          <a:bodyPr wrap="none" rtlCol="0">
            <a:spAutoFit/>
          </a:bodyPr>
          <a:lstStyle/>
          <a:p>
            <a:r>
              <a:rPr lang="fr-FR" sz="1400" dirty="0">
                <a:latin typeface="American Typewriter" panose="02090604020004020304" pitchFamily="18" charset="77"/>
              </a:rPr>
              <a:t>TEM</a:t>
            </a:r>
          </a:p>
        </p:txBody>
      </p:sp>
      <p:sp>
        <p:nvSpPr>
          <p:cNvPr id="7" name="Espace réservé du numéro de diapositive 6">
            <a:extLst>
              <a:ext uri="{FF2B5EF4-FFF2-40B4-BE49-F238E27FC236}">
                <a16:creationId xmlns:a16="http://schemas.microsoft.com/office/drawing/2014/main" id="{D686A8E4-4B1B-5A53-17C1-AE87E90C7AB9}"/>
              </a:ext>
            </a:extLst>
          </p:cNvPr>
          <p:cNvSpPr>
            <a:spLocks noGrp="1"/>
          </p:cNvSpPr>
          <p:nvPr>
            <p:ph type="sldNum" sz="quarter" idx="12"/>
          </p:nvPr>
        </p:nvSpPr>
        <p:spPr/>
        <p:txBody>
          <a:bodyPr/>
          <a:lstStyle/>
          <a:p>
            <a:fld id="{77E71596-5F9D-49C5-9701-16B3CA54319D}" type="slidenum">
              <a:rPr lang="fr-FR" smtClean="0"/>
              <a:pPr/>
              <a:t>5</a:t>
            </a:fld>
            <a:endParaRPr lang="fr-FR" dirty="0"/>
          </a:p>
        </p:txBody>
      </p:sp>
      <p:sp>
        <p:nvSpPr>
          <p:cNvPr id="13" name="Titre 8">
            <a:extLst>
              <a:ext uri="{FF2B5EF4-FFF2-40B4-BE49-F238E27FC236}">
                <a16:creationId xmlns:a16="http://schemas.microsoft.com/office/drawing/2014/main" id="{93EAEBE8-1C1C-1761-F8DA-261E9B1276B2}"/>
              </a:ext>
            </a:extLst>
          </p:cNvPr>
          <p:cNvSpPr txBox="1">
            <a:spLocks/>
          </p:cNvSpPr>
          <p:nvPr/>
        </p:nvSpPr>
        <p:spPr>
          <a:xfrm>
            <a:off x="2639114" y="155780"/>
            <a:ext cx="7211769" cy="4320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rgbClr val="00294B"/>
                </a:solidFill>
                <a:latin typeface="+mj-lt"/>
                <a:ea typeface="+mj-ea"/>
                <a:cs typeface="+mj-cs"/>
              </a:defRPr>
            </a:lvl1pPr>
          </a:lstStyle>
          <a:p>
            <a:pPr fontAlgn="auto">
              <a:spcAft>
                <a:spcPts val="0"/>
              </a:spcAft>
            </a:pPr>
            <a:r>
              <a:rPr lang="en-GB" dirty="0"/>
              <a:t>Ion modification and analysis of materials, </a:t>
            </a:r>
            <a:r>
              <a:rPr lang="en-GB" i="1" dirty="0"/>
              <a:t>in situ </a:t>
            </a:r>
            <a:r>
              <a:rPr lang="en-GB" dirty="0"/>
              <a:t>TEM</a:t>
            </a:r>
          </a:p>
        </p:txBody>
      </p:sp>
      <p:pic>
        <p:nvPicPr>
          <p:cNvPr id="14" name="Image 13">
            <a:extLst>
              <a:ext uri="{FF2B5EF4-FFF2-40B4-BE49-F238E27FC236}">
                <a16:creationId xmlns:a16="http://schemas.microsoft.com/office/drawing/2014/main" id="{40298B08-4A90-DDD7-6D64-071885AECD2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5235" y="764160"/>
            <a:ext cx="819404" cy="1091574"/>
          </a:xfrm>
          <a:prstGeom prst="rect">
            <a:avLst/>
          </a:prstGeom>
        </p:spPr>
      </p:pic>
      <p:pic>
        <p:nvPicPr>
          <p:cNvPr id="15" name="Image 2" descr="JANNuS-Orsay.png">
            <a:extLst>
              <a:ext uri="{FF2B5EF4-FFF2-40B4-BE49-F238E27FC236}">
                <a16:creationId xmlns:a16="http://schemas.microsoft.com/office/drawing/2014/main" id="{FB8ABF62-4B90-28A4-38D9-D071554FD52C}"/>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425947" y="2044458"/>
            <a:ext cx="6146800" cy="2576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ZoneTexte 16">
            <a:extLst>
              <a:ext uri="{FF2B5EF4-FFF2-40B4-BE49-F238E27FC236}">
                <a16:creationId xmlns:a16="http://schemas.microsoft.com/office/drawing/2014/main" id="{A981F98F-DE14-5DC0-39A4-406018F080E2}"/>
              </a:ext>
            </a:extLst>
          </p:cNvPr>
          <p:cNvSpPr txBox="1"/>
          <p:nvPr/>
        </p:nvSpPr>
        <p:spPr>
          <a:xfrm rot="21165300">
            <a:off x="2675010" y="5216757"/>
            <a:ext cx="1418868" cy="461665"/>
          </a:xfrm>
          <a:prstGeom prst="rect">
            <a:avLst/>
          </a:prstGeom>
          <a:solidFill>
            <a:schemeClr val="bg1"/>
          </a:solidFill>
          <a:ln w="88900" cmpd="dbl">
            <a:solidFill>
              <a:schemeClr val="bg1">
                <a:lumMod val="50000"/>
              </a:schemeClr>
            </a:solidFill>
            <a:bevel/>
          </a:ln>
        </p:spPr>
        <p:txBody>
          <a:bodyPr wrap="square" rtlCol="0">
            <a:spAutoFit/>
          </a:bodyPr>
          <a:lstStyle/>
          <a:p>
            <a:pPr algn="ctr"/>
            <a:r>
              <a:rPr lang="en-GB" sz="1200" b="1" dirty="0">
                <a:solidFill>
                  <a:schemeClr val="bg1">
                    <a:lumMod val="50000"/>
                  </a:schemeClr>
                </a:solidFill>
              </a:rPr>
              <a:t>Home-made ion accelerators</a:t>
            </a:r>
          </a:p>
        </p:txBody>
      </p:sp>
      <p:sp>
        <p:nvSpPr>
          <p:cNvPr id="30" name="object 8">
            <a:extLst>
              <a:ext uri="{FF2B5EF4-FFF2-40B4-BE49-F238E27FC236}">
                <a16:creationId xmlns:a16="http://schemas.microsoft.com/office/drawing/2014/main" id="{DECC8080-2BA7-D1D5-E71D-EBA7B7E29EB7}"/>
              </a:ext>
            </a:extLst>
          </p:cNvPr>
          <p:cNvSpPr txBox="1"/>
          <p:nvPr/>
        </p:nvSpPr>
        <p:spPr>
          <a:xfrm>
            <a:off x="5762315" y="4608144"/>
            <a:ext cx="2503465" cy="569387"/>
          </a:xfrm>
          <a:prstGeom prst="rect">
            <a:avLst/>
          </a:prstGeom>
          <a:solidFill>
            <a:schemeClr val="accent6"/>
          </a:solidFill>
          <a:ln w="12700">
            <a:noFill/>
          </a:ln>
        </p:spPr>
        <p:txBody>
          <a:bodyPr wrap="square" lIns="0" tIns="0" rIns="0" bIns="0">
            <a:spAutoFit/>
          </a:bodyPr>
          <a:lstStyle>
            <a:defPPr>
              <a:defRPr lang="fr-FR"/>
            </a:defPPr>
            <a:lvl1pPr marL="41908">
              <a:defRPr sz="2200" b="1" cap="small">
                <a:solidFill>
                  <a:srgbClr val="FF0000"/>
                </a:solidFill>
                <a:latin typeface="Comic Sans MS"/>
                <a:cs typeface="Comic Sans MS"/>
              </a:defRPr>
            </a:lvl1pPr>
            <a:lvl2pPr marL="266691" lvl="1">
              <a:defRPr sz="2000" spc="-16">
                <a:latin typeface="Comic Sans MS"/>
                <a:cs typeface="Comic Sans MS"/>
              </a:defRPr>
            </a:lvl2pPr>
          </a:lstStyle>
          <a:p>
            <a:pPr algn="ctr">
              <a:defRPr/>
            </a:pPr>
            <a:r>
              <a:rPr lang="en-GB" sz="1400" i="1" dirty="0">
                <a:solidFill>
                  <a:schemeClr val="bg1"/>
                </a:solidFill>
                <a:latin typeface="Calibri"/>
              </a:rPr>
              <a:t>In situ </a:t>
            </a:r>
            <a:r>
              <a:rPr lang="en-GB" sz="1400" dirty="0">
                <a:solidFill>
                  <a:schemeClr val="bg1"/>
                </a:solidFill>
                <a:latin typeface="Calibri"/>
              </a:rPr>
              <a:t>dual ion beam Transmission Electron Microscope </a:t>
            </a:r>
          </a:p>
          <a:p>
            <a:pPr algn="ctr">
              <a:defRPr/>
            </a:pPr>
            <a:r>
              <a:rPr lang="en-GB" sz="900" dirty="0">
                <a:solidFill>
                  <a:schemeClr val="bg1"/>
                </a:solidFill>
                <a:latin typeface="Calibri"/>
              </a:rPr>
              <a:t>since 1980                            Updated in 1994, 2007</a:t>
            </a:r>
            <a:endParaRPr lang="en-GB" sz="1400" dirty="0">
              <a:solidFill>
                <a:schemeClr val="bg1"/>
              </a:solidFill>
              <a:latin typeface="Calibri"/>
            </a:endParaRPr>
          </a:p>
        </p:txBody>
      </p:sp>
      <p:sp>
        <p:nvSpPr>
          <p:cNvPr id="31" name="J.Camplan et al., NIM 84(1970)37…">
            <a:extLst>
              <a:ext uri="{FF2B5EF4-FFF2-40B4-BE49-F238E27FC236}">
                <a16:creationId xmlns:a16="http://schemas.microsoft.com/office/drawing/2014/main" id="{722B8921-4BCA-EC86-D799-6DF6A5C16D53}"/>
              </a:ext>
            </a:extLst>
          </p:cNvPr>
          <p:cNvSpPr txBox="1"/>
          <p:nvPr/>
        </p:nvSpPr>
        <p:spPr>
          <a:xfrm>
            <a:off x="5841481" y="5189932"/>
            <a:ext cx="2345131" cy="318353"/>
          </a:xfrm>
          <a:prstGeom prst="rect">
            <a:avLst/>
          </a:prstGeom>
          <a:noFill/>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p>
            <a:pPr algn="l">
              <a:defRPr sz="1300" b="0" i="1">
                <a:solidFill>
                  <a:srgbClr val="5C233C"/>
                </a:solidFill>
              </a:defRPr>
            </a:pPr>
            <a:r>
              <a:rPr lang="fr-FR" sz="800" dirty="0">
                <a:solidFill>
                  <a:schemeClr val="bg1">
                    <a:lumMod val="50000"/>
                  </a:schemeClr>
                </a:solidFill>
              </a:rPr>
              <a:t>M.-O. </a:t>
            </a:r>
            <a:r>
              <a:rPr lang="fr-FR" sz="800" dirty="0" err="1">
                <a:solidFill>
                  <a:schemeClr val="bg1">
                    <a:lumMod val="50000"/>
                  </a:schemeClr>
                </a:solidFill>
              </a:rPr>
              <a:t>Ruault</a:t>
            </a:r>
            <a:r>
              <a:rPr lang="fr-FR" sz="800" dirty="0">
                <a:solidFill>
                  <a:schemeClr val="bg1">
                    <a:lumMod val="50000"/>
                  </a:schemeClr>
                </a:solidFill>
              </a:rPr>
              <a:t> et al., J. Mater. </a:t>
            </a:r>
            <a:r>
              <a:rPr lang="fr-FR" sz="800" dirty="0" err="1">
                <a:solidFill>
                  <a:schemeClr val="bg1">
                    <a:lumMod val="50000"/>
                  </a:schemeClr>
                </a:solidFill>
              </a:rPr>
              <a:t>Res</a:t>
            </a:r>
            <a:r>
              <a:rPr lang="fr-FR" sz="800" dirty="0">
                <a:solidFill>
                  <a:schemeClr val="bg1">
                    <a:lumMod val="50000"/>
                  </a:schemeClr>
                </a:solidFill>
              </a:rPr>
              <a:t>. </a:t>
            </a:r>
            <a:r>
              <a:rPr lang="fr-FR" sz="800" b="1" dirty="0">
                <a:solidFill>
                  <a:schemeClr val="bg1">
                    <a:lumMod val="50000"/>
                  </a:schemeClr>
                </a:solidFill>
              </a:rPr>
              <a:t>20</a:t>
            </a:r>
            <a:r>
              <a:rPr lang="fr-FR" sz="800" dirty="0">
                <a:solidFill>
                  <a:schemeClr val="bg1">
                    <a:lumMod val="50000"/>
                  </a:schemeClr>
                </a:solidFill>
              </a:rPr>
              <a:t> (2005) 1758</a:t>
            </a:r>
          </a:p>
          <a:p>
            <a:pPr algn="l">
              <a:defRPr sz="1300" b="0" i="1">
                <a:solidFill>
                  <a:srgbClr val="5C233C"/>
                </a:solidFill>
              </a:defRPr>
            </a:pPr>
            <a:r>
              <a:rPr lang="fr-FR" sz="800" dirty="0">
                <a:solidFill>
                  <a:schemeClr val="bg1">
                    <a:lumMod val="50000"/>
                  </a:schemeClr>
                </a:solidFill>
              </a:rPr>
              <a:t>A. Gentils et al., NIMB </a:t>
            </a:r>
            <a:r>
              <a:rPr lang="fr-FR" sz="800" b="1" dirty="0">
                <a:solidFill>
                  <a:schemeClr val="bg1">
                    <a:lumMod val="50000"/>
                  </a:schemeClr>
                </a:solidFill>
              </a:rPr>
              <a:t>447</a:t>
            </a:r>
            <a:r>
              <a:rPr lang="fr-FR" sz="800" dirty="0">
                <a:solidFill>
                  <a:schemeClr val="bg1">
                    <a:lumMod val="50000"/>
                  </a:schemeClr>
                </a:solidFill>
              </a:rPr>
              <a:t> (2019) 107  </a:t>
            </a:r>
            <a:endParaRPr sz="800" dirty="0">
              <a:solidFill>
                <a:schemeClr val="bg1">
                  <a:lumMod val="50000"/>
                </a:schemeClr>
              </a:solidFill>
            </a:endParaRPr>
          </a:p>
        </p:txBody>
      </p:sp>
      <p:pic>
        <p:nvPicPr>
          <p:cNvPr id="32" name="Image 31" descr="METsept2020.JPG">
            <a:extLst>
              <a:ext uri="{FF2B5EF4-FFF2-40B4-BE49-F238E27FC236}">
                <a16:creationId xmlns:a16="http://schemas.microsoft.com/office/drawing/2014/main" id="{11AB5D83-C624-527A-6225-1E717CC89C8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348997" y="4253880"/>
            <a:ext cx="2293974" cy="1291886"/>
          </a:xfrm>
          <a:prstGeom prst="rect">
            <a:avLst/>
          </a:prstGeom>
        </p:spPr>
      </p:pic>
      <p:sp>
        <p:nvSpPr>
          <p:cNvPr id="33" name="object 8">
            <a:extLst>
              <a:ext uri="{FF2B5EF4-FFF2-40B4-BE49-F238E27FC236}">
                <a16:creationId xmlns:a16="http://schemas.microsoft.com/office/drawing/2014/main" id="{D382403C-9801-98F4-6619-E9D9471EF1EA}"/>
              </a:ext>
            </a:extLst>
          </p:cNvPr>
          <p:cNvSpPr txBox="1"/>
          <p:nvPr/>
        </p:nvSpPr>
        <p:spPr>
          <a:xfrm>
            <a:off x="2697984" y="3861990"/>
            <a:ext cx="1844441" cy="738664"/>
          </a:xfrm>
          <a:prstGeom prst="rect">
            <a:avLst/>
          </a:prstGeom>
          <a:solidFill>
            <a:schemeClr val="accent2"/>
          </a:solidFill>
          <a:ln w="12700">
            <a:noFill/>
          </a:ln>
        </p:spPr>
        <p:txBody>
          <a:bodyPr wrap="square" lIns="0" tIns="0" rIns="0" bIns="0">
            <a:spAutoFit/>
          </a:bodyPr>
          <a:lstStyle>
            <a:defPPr>
              <a:defRPr lang="fr-FR"/>
            </a:defPPr>
            <a:lvl1pPr marL="41908">
              <a:defRPr sz="2200" b="1" cap="small">
                <a:solidFill>
                  <a:srgbClr val="FF0000"/>
                </a:solidFill>
                <a:latin typeface="Comic Sans MS"/>
                <a:cs typeface="Comic Sans MS"/>
              </a:defRPr>
            </a:lvl1pPr>
            <a:lvl2pPr marL="266691" lvl="1">
              <a:defRPr sz="2000" spc="-16">
                <a:latin typeface="Comic Sans MS"/>
                <a:cs typeface="Comic Sans MS"/>
              </a:defRPr>
            </a:lvl2pPr>
          </a:lstStyle>
          <a:p>
            <a:pPr>
              <a:defRPr/>
            </a:pPr>
            <a:r>
              <a:rPr lang="en-GB" sz="1400" dirty="0">
                <a:solidFill>
                  <a:schemeClr val="bg1"/>
                </a:solidFill>
                <a:latin typeface="Calibri"/>
              </a:rPr>
              <a:t>IRMA               </a:t>
            </a:r>
            <a:r>
              <a:rPr lang="en-GB" sz="1200" dirty="0">
                <a:solidFill>
                  <a:schemeClr val="bg1"/>
                </a:solidFill>
                <a:latin typeface="Calibri"/>
              </a:rPr>
              <a:t>since 1979</a:t>
            </a:r>
          </a:p>
          <a:p>
            <a:pPr lvl="1">
              <a:defRPr/>
            </a:pPr>
            <a:r>
              <a:rPr lang="en-GB" sz="1400" b="1" dirty="0">
                <a:solidFill>
                  <a:schemeClr val="bg1"/>
                </a:solidFill>
                <a:latin typeface="Calibri"/>
              </a:rPr>
              <a:t>190 kV ion implanter</a:t>
            </a:r>
          </a:p>
          <a:p>
            <a:pPr lvl="1">
              <a:defRPr/>
            </a:pPr>
            <a:r>
              <a:rPr lang="en-GB" sz="1000" dirty="0">
                <a:solidFill>
                  <a:schemeClr val="bg1"/>
                </a:solidFill>
                <a:latin typeface="Calibri"/>
              </a:rPr>
              <a:t>10 - 570 keV, up to 20 mA</a:t>
            </a:r>
          </a:p>
          <a:p>
            <a:pPr lvl="1" algn="ctr">
              <a:defRPr/>
            </a:pPr>
            <a:r>
              <a:rPr lang="en-GB" sz="1000" dirty="0" err="1">
                <a:solidFill>
                  <a:schemeClr val="bg1"/>
                </a:solidFill>
                <a:latin typeface="Calibri"/>
              </a:rPr>
              <a:t>Bernas-Nier</a:t>
            </a:r>
            <a:r>
              <a:rPr lang="en-GB" sz="1000" dirty="0">
                <a:solidFill>
                  <a:schemeClr val="bg1"/>
                </a:solidFill>
                <a:latin typeface="Calibri"/>
              </a:rPr>
              <a:t> source</a:t>
            </a:r>
          </a:p>
        </p:txBody>
      </p:sp>
      <p:sp>
        <p:nvSpPr>
          <p:cNvPr id="34" name="J.Camplan et al., NIM 84(1970)37…">
            <a:extLst>
              <a:ext uri="{FF2B5EF4-FFF2-40B4-BE49-F238E27FC236}">
                <a16:creationId xmlns:a16="http://schemas.microsoft.com/office/drawing/2014/main" id="{B581E558-8A15-61CA-3648-3A112C48FCF0}"/>
              </a:ext>
            </a:extLst>
          </p:cNvPr>
          <p:cNvSpPr txBox="1"/>
          <p:nvPr/>
        </p:nvSpPr>
        <p:spPr>
          <a:xfrm>
            <a:off x="2649461" y="4630927"/>
            <a:ext cx="2130630" cy="195242"/>
          </a:xfrm>
          <a:prstGeom prst="rect">
            <a:avLst/>
          </a:prstGeom>
          <a:noFill/>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p>
            <a:pPr algn="l">
              <a:defRPr sz="1300" b="0" i="1">
                <a:solidFill>
                  <a:srgbClr val="5C233C"/>
                </a:solidFill>
              </a:defRPr>
            </a:pPr>
            <a:r>
              <a:rPr lang="fr-FR" sz="800" dirty="0">
                <a:solidFill>
                  <a:schemeClr val="bg1">
                    <a:lumMod val="50000"/>
                  </a:schemeClr>
                </a:solidFill>
              </a:rPr>
              <a:t>J. Chaumont et al., NIMB </a:t>
            </a:r>
            <a:r>
              <a:rPr lang="fr-FR" sz="800" b="1" dirty="0">
                <a:solidFill>
                  <a:schemeClr val="bg1">
                    <a:lumMod val="50000"/>
                  </a:schemeClr>
                </a:solidFill>
              </a:rPr>
              <a:t>198</a:t>
            </a:r>
            <a:r>
              <a:rPr lang="fr-FR" sz="800" dirty="0">
                <a:solidFill>
                  <a:schemeClr val="bg1">
                    <a:lumMod val="50000"/>
                  </a:schemeClr>
                </a:solidFill>
              </a:rPr>
              <a:t> (1981) 193  </a:t>
            </a:r>
            <a:endParaRPr sz="800" dirty="0">
              <a:solidFill>
                <a:schemeClr val="bg1">
                  <a:lumMod val="50000"/>
                </a:schemeClr>
              </a:solidFill>
            </a:endParaRPr>
          </a:p>
        </p:txBody>
      </p:sp>
      <p:sp>
        <p:nvSpPr>
          <p:cNvPr id="35" name="object 6">
            <a:extLst>
              <a:ext uri="{FF2B5EF4-FFF2-40B4-BE49-F238E27FC236}">
                <a16:creationId xmlns:a16="http://schemas.microsoft.com/office/drawing/2014/main" id="{AF415310-0D44-EA5E-4EC7-D33CB8827C87}"/>
              </a:ext>
            </a:extLst>
          </p:cNvPr>
          <p:cNvSpPr txBox="1"/>
          <p:nvPr/>
        </p:nvSpPr>
        <p:spPr>
          <a:xfrm>
            <a:off x="0" y="2983783"/>
            <a:ext cx="2569095" cy="430887"/>
          </a:xfrm>
          <a:prstGeom prst="rect">
            <a:avLst/>
          </a:prstGeom>
          <a:solidFill>
            <a:schemeClr val="accent5"/>
          </a:solidFill>
          <a:ln w="12700">
            <a:noFill/>
          </a:ln>
        </p:spPr>
        <p:txBody>
          <a:bodyPr wrap="square" lIns="0" tIns="0" rIns="0" bIns="0" anchor="ctr">
            <a:spAutoFit/>
          </a:bodyPr>
          <a:lstStyle>
            <a:defPPr>
              <a:defRPr lang="fr-FR"/>
            </a:defPPr>
            <a:lvl1pPr marL="41908">
              <a:defRPr sz="2200" b="1" cap="small">
                <a:solidFill>
                  <a:srgbClr val="FF0000"/>
                </a:solidFill>
                <a:latin typeface="Comic Sans MS"/>
                <a:cs typeface="Comic Sans MS"/>
              </a:defRPr>
            </a:lvl1pPr>
            <a:lvl2pPr marL="266691" lvl="1">
              <a:defRPr sz="2000" spc="-16">
                <a:latin typeface="Comic Sans MS"/>
                <a:cs typeface="Comic Sans MS"/>
              </a:defRPr>
            </a:lvl2pPr>
          </a:lstStyle>
          <a:p>
            <a:pPr>
              <a:defRPr/>
            </a:pPr>
            <a:r>
              <a:rPr lang="fr-FR" sz="1400" dirty="0">
                <a:solidFill>
                  <a:schemeClr val="bg1"/>
                </a:solidFill>
                <a:latin typeface="Calibri"/>
              </a:rPr>
              <a:t>ARAMIS      </a:t>
            </a:r>
            <a:r>
              <a:rPr lang="fr-FR" sz="900" dirty="0">
                <a:solidFill>
                  <a:schemeClr val="bg1"/>
                </a:solidFill>
                <a:latin typeface="Calibri"/>
              </a:rPr>
              <a:t>                            </a:t>
            </a:r>
            <a:r>
              <a:rPr lang="fr-FR" sz="1200" dirty="0" err="1">
                <a:solidFill>
                  <a:schemeClr val="bg1"/>
                </a:solidFill>
                <a:latin typeface="Calibri"/>
              </a:rPr>
              <a:t>since</a:t>
            </a:r>
            <a:r>
              <a:rPr lang="fr-FR" sz="1200" dirty="0">
                <a:solidFill>
                  <a:schemeClr val="bg1"/>
                </a:solidFill>
                <a:latin typeface="Calibri"/>
              </a:rPr>
              <a:t> 1987</a:t>
            </a:r>
          </a:p>
          <a:p>
            <a:pPr marL="268288">
              <a:defRPr/>
            </a:pPr>
            <a:r>
              <a:rPr lang="fr-FR" sz="1400" cap="none" spc="-16" dirty="0">
                <a:solidFill>
                  <a:schemeClr val="bg1"/>
                </a:solidFill>
                <a:latin typeface="Calibri"/>
              </a:rPr>
              <a:t>2 MV Tandem </a:t>
            </a:r>
            <a:r>
              <a:rPr lang="mr-IN" sz="1400" cap="none" spc="-16" dirty="0">
                <a:solidFill>
                  <a:schemeClr val="bg1"/>
                </a:solidFill>
                <a:latin typeface="Calibri"/>
              </a:rPr>
              <a:t>–</a:t>
            </a:r>
            <a:r>
              <a:rPr lang="fr-FR" sz="1400" cap="none" spc="-16" dirty="0">
                <a:solidFill>
                  <a:schemeClr val="bg1"/>
                </a:solidFill>
                <a:latin typeface="Calibri"/>
              </a:rPr>
              <a:t> Van de </a:t>
            </a:r>
            <a:r>
              <a:rPr lang="fr-FR" sz="1400" cap="none" spc="-16" dirty="0" err="1">
                <a:solidFill>
                  <a:schemeClr val="bg1"/>
                </a:solidFill>
                <a:latin typeface="Calibri"/>
              </a:rPr>
              <a:t>Graaff</a:t>
            </a:r>
            <a:endParaRPr lang="fr-FR" sz="1400" cap="none" spc="-16" dirty="0">
              <a:solidFill>
                <a:schemeClr val="bg1"/>
              </a:solidFill>
              <a:latin typeface="Calibri"/>
            </a:endParaRPr>
          </a:p>
        </p:txBody>
      </p:sp>
      <p:sp>
        <p:nvSpPr>
          <p:cNvPr id="36" name="object 6">
            <a:extLst>
              <a:ext uri="{FF2B5EF4-FFF2-40B4-BE49-F238E27FC236}">
                <a16:creationId xmlns:a16="http://schemas.microsoft.com/office/drawing/2014/main" id="{F42C970F-8378-5926-B6D3-921A1F9F2922}"/>
              </a:ext>
            </a:extLst>
          </p:cNvPr>
          <p:cNvSpPr txBox="1"/>
          <p:nvPr/>
        </p:nvSpPr>
        <p:spPr>
          <a:xfrm>
            <a:off x="3258" y="3427542"/>
            <a:ext cx="2565837" cy="615553"/>
          </a:xfrm>
          <a:prstGeom prst="rect">
            <a:avLst/>
          </a:prstGeom>
          <a:solidFill>
            <a:schemeClr val="accent5"/>
          </a:solidFill>
          <a:ln w="12700">
            <a:noFill/>
          </a:ln>
        </p:spPr>
        <p:txBody>
          <a:bodyPr wrap="square" lIns="0" tIns="0" rIns="0" bIns="0" anchor="ctr">
            <a:spAutoFit/>
          </a:bodyPr>
          <a:lstStyle>
            <a:defPPr>
              <a:defRPr lang="fr-FR"/>
            </a:defPPr>
            <a:lvl1pPr marL="41908">
              <a:defRPr sz="2200" b="1" cap="small">
                <a:solidFill>
                  <a:srgbClr val="FF0000"/>
                </a:solidFill>
                <a:latin typeface="Comic Sans MS"/>
                <a:cs typeface="Comic Sans MS"/>
              </a:defRPr>
            </a:lvl1pPr>
            <a:lvl2pPr marL="266691" lvl="1">
              <a:defRPr sz="2000" spc="-16">
                <a:latin typeface="Comic Sans MS"/>
                <a:cs typeface="Comic Sans MS"/>
              </a:defRPr>
            </a:lvl2pPr>
          </a:lstStyle>
          <a:p>
            <a:pPr>
              <a:defRPr/>
            </a:pPr>
            <a:r>
              <a:rPr lang="en-GB" sz="1000" b="0" cap="none" dirty="0">
                <a:solidFill>
                  <a:schemeClr val="bg1"/>
                </a:solidFill>
                <a:latin typeface="Calibri"/>
                <a:cs typeface="Calibri"/>
              </a:rPr>
              <a:t>SNICS negative ion source:</a:t>
            </a:r>
          </a:p>
          <a:p>
            <a:pPr>
              <a:defRPr/>
            </a:pPr>
            <a:r>
              <a:rPr lang="en-GB" sz="1000" b="0" cap="none" dirty="0">
                <a:solidFill>
                  <a:schemeClr val="bg1"/>
                </a:solidFill>
                <a:latin typeface="Calibri"/>
                <a:cs typeface="Calibri"/>
              </a:rPr>
              <a:t>500 </a:t>
            </a:r>
            <a:r>
              <a:rPr lang="en-GB" sz="1000" b="0" cap="none" dirty="0" err="1">
                <a:solidFill>
                  <a:schemeClr val="bg1"/>
                </a:solidFill>
                <a:latin typeface="Calibri"/>
                <a:cs typeface="Calibri"/>
              </a:rPr>
              <a:t>keV</a:t>
            </a:r>
            <a:r>
              <a:rPr lang="en-GB" sz="1000" b="0" cap="none" dirty="0">
                <a:solidFill>
                  <a:schemeClr val="bg1"/>
                </a:solidFill>
                <a:latin typeface="Calibri"/>
                <a:cs typeface="Calibri"/>
              </a:rPr>
              <a:t> &lt; E &lt; 11 MeV ; 10 </a:t>
            </a:r>
            <a:r>
              <a:rPr lang="en-GB" sz="1000" b="0" cap="none" dirty="0" err="1">
                <a:solidFill>
                  <a:schemeClr val="bg1"/>
                </a:solidFill>
                <a:latin typeface="Calibri"/>
                <a:cs typeface="Calibri"/>
              </a:rPr>
              <a:t>nA</a:t>
            </a:r>
            <a:r>
              <a:rPr lang="en-GB" sz="1000" b="0" cap="none" dirty="0">
                <a:solidFill>
                  <a:schemeClr val="bg1"/>
                </a:solidFill>
                <a:latin typeface="Calibri"/>
                <a:cs typeface="Calibri"/>
              </a:rPr>
              <a:t> &lt; </a:t>
            </a:r>
            <a:r>
              <a:rPr lang="en-GB" sz="1000" b="0" cap="none" dirty="0" err="1">
                <a:solidFill>
                  <a:schemeClr val="bg1"/>
                </a:solidFill>
                <a:latin typeface="Calibri"/>
                <a:cs typeface="Calibri"/>
              </a:rPr>
              <a:t>i</a:t>
            </a:r>
            <a:r>
              <a:rPr lang="en-GB" sz="1000" b="0" cap="none" dirty="0">
                <a:solidFill>
                  <a:schemeClr val="bg1"/>
                </a:solidFill>
                <a:latin typeface="Calibri"/>
                <a:cs typeface="Calibri"/>
              </a:rPr>
              <a:t> &lt; 10 </a:t>
            </a:r>
            <a:r>
              <a:rPr lang="en-GB" sz="1000" b="0" cap="none" dirty="0">
                <a:solidFill>
                  <a:schemeClr val="bg1"/>
                </a:solidFill>
                <a:latin typeface="Symbol" charset="2"/>
                <a:cs typeface="Symbol" charset="2"/>
              </a:rPr>
              <a:t>m</a:t>
            </a:r>
            <a:r>
              <a:rPr lang="en-GB" sz="1000" b="0" cap="none" dirty="0">
                <a:solidFill>
                  <a:schemeClr val="bg1"/>
                </a:solidFill>
                <a:latin typeface="Calibri"/>
                <a:cs typeface="Calibri"/>
              </a:rPr>
              <a:t>A</a:t>
            </a:r>
          </a:p>
          <a:p>
            <a:pPr>
              <a:defRPr/>
            </a:pPr>
            <a:r>
              <a:rPr lang="en-GB" sz="1000" b="0" cap="none" dirty="0">
                <a:solidFill>
                  <a:schemeClr val="bg1"/>
                </a:solidFill>
                <a:latin typeface="Calibri"/>
                <a:cs typeface="Calibri"/>
              </a:rPr>
              <a:t>Penning source @ HV : </a:t>
            </a:r>
            <a:r>
              <a:rPr lang="en-GB" sz="1000" b="0" cap="none" dirty="0" err="1">
                <a:solidFill>
                  <a:schemeClr val="bg1"/>
                </a:solidFill>
                <a:latin typeface="Calibri"/>
                <a:cs typeface="Calibri"/>
              </a:rPr>
              <a:t>i</a:t>
            </a:r>
            <a:r>
              <a:rPr lang="en-GB" sz="1000" b="0" cap="none" dirty="0">
                <a:solidFill>
                  <a:schemeClr val="bg1"/>
                </a:solidFill>
                <a:latin typeface="Calibri"/>
                <a:cs typeface="Calibri"/>
              </a:rPr>
              <a:t> &lt; 20 </a:t>
            </a:r>
            <a:r>
              <a:rPr lang="en-GB" sz="1000" b="0" cap="none" dirty="0">
                <a:solidFill>
                  <a:schemeClr val="bg1"/>
                </a:solidFill>
                <a:latin typeface="Symbol" charset="2"/>
                <a:cs typeface="Symbol" charset="2"/>
              </a:rPr>
              <a:t>m</a:t>
            </a:r>
            <a:r>
              <a:rPr lang="en-GB" sz="1000" b="0" cap="none" dirty="0">
                <a:solidFill>
                  <a:schemeClr val="bg1"/>
                </a:solidFill>
                <a:latin typeface="Calibri"/>
                <a:cs typeface="Calibri"/>
              </a:rPr>
              <a:t>A</a:t>
            </a:r>
          </a:p>
          <a:p>
            <a:pPr>
              <a:defRPr/>
            </a:pPr>
            <a:r>
              <a:rPr lang="en-GB" sz="1000" b="0" cap="none" dirty="0">
                <a:solidFill>
                  <a:schemeClr val="bg1"/>
                </a:solidFill>
                <a:latin typeface="Calibri"/>
                <a:cs typeface="Calibri"/>
              </a:rPr>
              <a:t>200 </a:t>
            </a:r>
            <a:r>
              <a:rPr lang="en-GB" sz="1000" b="0" cap="none" dirty="0" err="1">
                <a:solidFill>
                  <a:schemeClr val="bg1"/>
                </a:solidFill>
                <a:latin typeface="Calibri"/>
                <a:cs typeface="Calibri"/>
              </a:rPr>
              <a:t>keV</a:t>
            </a:r>
            <a:r>
              <a:rPr lang="en-GB" sz="1000" b="0" cap="none" dirty="0">
                <a:solidFill>
                  <a:schemeClr val="bg1"/>
                </a:solidFill>
                <a:latin typeface="Calibri"/>
                <a:cs typeface="Calibri"/>
              </a:rPr>
              <a:t> &lt; He &lt; 3.6 MeV ; 200 </a:t>
            </a:r>
            <a:r>
              <a:rPr lang="en-GB" sz="1000" b="0" cap="none" dirty="0" err="1">
                <a:solidFill>
                  <a:schemeClr val="bg1"/>
                </a:solidFill>
                <a:latin typeface="Calibri"/>
                <a:cs typeface="Calibri"/>
              </a:rPr>
              <a:t>keV</a:t>
            </a:r>
            <a:r>
              <a:rPr lang="en-GB" sz="1000" b="0" cap="none" dirty="0">
                <a:solidFill>
                  <a:schemeClr val="bg1"/>
                </a:solidFill>
                <a:latin typeface="Calibri"/>
                <a:cs typeface="Calibri"/>
              </a:rPr>
              <a:t> &lt; H &lt; 1.8 MeV </a:t>
            </a:r>
          </a:p>
        </p:txBody>
      </p:sp>
      <p:sp>
        <p:nvSpPr>
          <p:cNvPr id="37" name="J.Camplan et al., NIM 84(1970)37…">
            <a:extLst>
              <a:ext uri="{FF2B5EF4-FFF2-40B4-BE49-F238E27FC236}">
                <a16:creationId xmlns:a16="http://schemas.microsoft.com/office/drawing/2014/main" id="{21BF22B3-8DB0-0769-6672-D7B604799540}"/>
              </a:ext>
            </a:extLst>
          </p:cNvPr>
          <p:cNvSpPr txBox="1"/>
          <p:nvPr/>
        </p:nvSpPr>
        <p:spPr>
          <a:xfrm>
            <a:off x="23970" y="4078442"/>
            <a:ext cx="2589642" cy="318353"/>
          </a:xfrm>
          <a:prstGeom prst="rect">
            <a:avLst/>
          </a:prstGeom>
          <a:noFill/>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p>
            <a:pPr algn="l">
              <a:defRPr sz="1300" b="0" i="1">
                <a:solidFill>
                  <a:srgbClr val="5C233C"/>
                </a:solidFill>
              </a:defRPr>
            </a:pPr>
            <a:r>
              <a:rPr lang="fr-FR" sz="800" dirty="0">
                <a:solidFill>
                  <a:schemeClr val="bg1">
                    <a:lumMod val="50000"/>
                  </a:schemeClr>
                </a:solidFill>
              </a:rPr>
              <a:t>E. Cottereau et al., NIMB </a:t>
            </a:r>
            <a:r>
              <a:rPr lang="fr-FR" sz="800" b="1" dirty="0">
                <a:solidFill>
                  <a:schemeClr val="bg1">
                    <a:lumMod val="50000"/>
                  </a:schemeClr>
                </a:solidFill>
              </a:rPr>
              <a:t>45</a:t>
            </a:r>
            <a:r>
              <a:rPr lang="fr-FR" sz="800" dirty="0">
                <a:solidFill>
                  <a:schemeClr val="bg1">
                    <a:lumMod val="50000"/>
                  </a:schemeClr>
                </a:solidFill>
              </a:rPr>
              <a:t> (1990) 293</a:t>
            </a:r>
          </a:p>
          <a:p>
            <a:pPr algn="l">
              <a:defRPr sz="1300" b="0" i="1">
                <a:solidFill>
                  <a:srgbClr val="5C233C"/>
                </a:solidFill>
              </a:defRPr>
            </a:pPr>
            <a:r>
              <a:rPr lang="fr-FR" sz="800" dirty="0">
                <a:solidFill>
                  <a:schemeClr val="bg1">
                    <a:lumMod val="50000"/>
                  </a:schemeClr>
                </a:solidFill>
              </a:rPr>
              <a:t>H. Bernas et al., NIMB </a:t>
            </a:r>
            <a:r>
              <a:rPr lang="fr-FR" sz="800" b="1" dirty="0">
                <a:solidFill>
                  <a:schemeClr val="bg1">
                    <a:lumMod val="50000"/>
                  </a:schemeClr>
                </a:solidFill>
              </a:rPr>
              <a:t>62</a:t>
            </a:r>
            <a:r>
              <a:rPr lang="fr-FR" sz="800" dirty="0">
                <a:solidFill>
                  <a:schemeClr val="bg1">
                    <a:lumMod val="50000"/>
                  </a:schemeClr>
                </a:solidFill>
              </a:rPr>
              <a:t> (1992) 416</a:t>
            </a:r>
          </a:p>
        </p:txBody>
      </p:sp>
      <p:sp>
        <p:nvSpPr>
          <p:cNvPr id="40" name="Rectangle 9">
            <a:extLst>
              <a:ext uri="{FF2B5EF4-FFF2-40B4-BE49-F238E27FC236}">
                <a16:creationId xmlns:a16="http://schemas.microsoft.com/office/drawing/2014/main" id="{14F3804D-1F38-A527-C30A-A085BA0A8D13}"/>
              </a:ext>
            </a:extLst>
          </p:cNvPr>
          <p:cNvSpPr>
            <a:spLocks noChangeArrowheads="1"/>
          </p:cNvSpPr>
          <p:nvPr/>
        </p:nvSpPr>
        <p:spPr bwMode="auto">
          <a:xfrm>
            <a:off x="5890443" y="2093640"/>
            <a:ext cx="171056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41275"/>
            <a:r>
              <a:rPr lang="en-GB" sz="1200" b="1" dirty="0">
                <a:latin typeface="American Typewriter" panose="02090604020004020304" pitchFamily="18" charset="77"/>
              </a:rPr>
              <a:t>Ion implantation Ion irradiation</a:t>
            </a:r>
          </a:p>
          <a:p>
            <a:pPr marL="41275"/>
            <a:r>
              <a:rPr lang="en-GB" sz="1200" dirty="0">
                <a:latin typeface="American Typewriter" panose="02090604020004020304" pitchFamily="18" charset="77"/>
              </a:rPr>
              <a:t>LN</a:t>
            </a:r>
            <a:r>
              <a:rPr lang="en-GB" sz="1200" baseline="-25000" dirty="0">
                <a:latin typeface="American Typewriter" panose="02090604020004020304" pitchFamily="18" charset="77"/>
              </a:rPr>
              <a:t>2</a:t>
            </a:r>
            <a:r>
              <a:rPr lang="en-GB" sz="1200" dirty="0">
                <a:latin typeface="American Typewriter" panose="02090604020004020304" pitchFamily="18" charset="77"/>
              </a:rPr>
              <a:t> –&gt; 1000°C</a:t>
            </a:r>
          </a:p>
        </p:txBody>
      </p:sp>
      <p:pic>
        <p:nvPicPr>
          <p:cNvPr id="41" name="Image 40" descr="ijclab-janus-scalp-9916.jpg">
            <a:extLst>
              <a:ext uri="{FF2B5EF4-FFF2-40B4-BE49-F238E27FC236}">
                <a16:creationId xmlns:a16="http://schemas.microsoft.com/office/drawing/2014/main" id="{3B0CF83E-B34D-2BAC-1BB4-8FD536E9AEE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430564" y="797496"/>
            <a:ext cx="3212407" cy="1347392"/>
          </a:xfrm>
          <a:prstGeom prst="rect">
            <a:avLst/>
          </a:prstGeom>
        </p:spPr>
      </p:pic>
      <p:grpSp>
        <p:nvGrpSpPr>
          <p:cNvPr id="43" name="Groupe 42">
            <a:extLst>
              <a:ext uri="{FF2B5EF4-FFF2-40B4-BE49-F238E27FC236}">
                <a16:creationId xmlns:a16="http://schemas.microsoft.com/office/drawing/2014/main" id="{963D6F88-E2BF-8622-5E06-37B58056757B}"/>
              </a:ext>
            </a:extLst>
          </p:cNvPr>
          <p:cNvGrpSpPr/>
          <p:nvPr/>
        </p:nvGrpSpPr>
        <p:grpSpPr>
          <a:xfrm>
            <a:off x="285463" y="4675938"/>
            <a:ext cx="2186871" cy="946094"/>
            <a:chOff x="468326" y="1065730"/>
            <a:chExt cx="2750917" cy="1190114"/>
          </a:xfrm>
        </p:grpSpPr>
        <p:pic>
          <p:nvPicPr>
            <p:cNvPr id="38" name="Image 37">
              <a:extLst>
                <a:ext uri="{FF2B5EF4-FFF2-40B4-BE49-F238E27FC236}">
                  <a16:creationId xmlns:a16="http://schemas.microsoft.com/office/drawing/2014/main" id="{89830010-6ECD-7752-8C4E-BB201EDBC36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68326" y="1065730"/>
              <a:ext cx="2750917" cy="1190114"/>
            </a:xfrm>
            <a:prstGeom prst="rect">
              <a:avLst/>
            </a:prstGeom>
            <a:ln>
              <a:noFill/>
            </a:ln>
          </p:spPr>
        </p:pic>
        <p:sp>
          <p:nvSpPr>
            <p:cNvPr id="42" name="Rectangle 41">
              <a:extLst>
                <a:ext uri="{FF2B5EF4-FFF2-40B4-BE49-F238E27FC236}">
                  <a16:creationId xmlns:a16="http://schemas.microsoft.com/office/drawing/2014/main" id="{660919E3-0D92-EA7E-9275-4C1DC8364772}"/>
                </a:ext>
              </a:extLst>
            </p:cNvPr>
            <p:cNvSpPr/>
            <p:nvPr/>
          </p:nvSpPr>
          <p:spPr>
            <a:xfrm>
              <a:off x="895359" y="1102240"/>
              <a:ext cx="1330255" cy="360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bg1">
                      <a:lumMod val="65000"/>
                    </a:schemeClr>
                  </a:solidFill>
                </a:rPr>
                <a:t>Available elements</a:t>
              </a:r>
            </a:p>
          </p:txBody>
        </p:sp>
      </p:grpSp>
      <p:sp>
        <p:nvSpPr>
          <p:cNvPr id="45" name="ZoneTexte 44">
            <a:extLst>
              <a:ext uri="{FF2B5EF4-FFF2-40B4-BE49-F238E27FC236}">
                <a16:creationId xmlns:a16="http://schemas.microsoft.com/office/drawing/2014/main" id="{EFD52F72-6F48-1FDA-CE90-19548D077241}"/>
              </a:ext>
            </a:extLst>
          </p:cNvPr>
          <p:cNvSpPr txBox="1"/>
          <p:nvPr/>
        </p:nvSpPr>
        <p:spPr>
          <a:xfrm>
            <a:off x="4229530" y="1755512"/>
            <a:ext cx="1694705" cy="646331"/>
          </a:xfrm>
          <a:prstGeom prst="rect">
            <a:avLst/>
          </a:prstGeom>
          <a:noFill/>
        </p:spPr>
        <p:txBody>
          <a:bodyPr wrap="square">
            <a:spAutoFit/>
          </a:bodyPr>
          <a:lstStyle/>
          <a:p>
            <a:pPr marL="41908" algn="ctr">
              <a:defRPr/>
            </a:pPr>
            <a:r>
              <a:rPr lang="en-GB" sz="1200" b="1" dirty="0">
                <a:latin typeface="American Typewriter" panose="02090604020004020304" pitchFamily="18" charset="77"/>
                <a:cs typeface="Arial" panose="020B0604020202020204" pitchFamily="34" charset="0"/>
              </a:rPr>
              <a:t>Ion Beam Analysis</a:t>
            </a:r>
          </a:p>
          <a:p>
            <a:pPr marL="41908" algn="ctr">
              <a:defRPr/>
            </a:pPr>
            <a:r>
              <a:rPr lang="en-GB" sz="1200" dirty="0">
                <a:latin typeface="American Typewriter" panose="02090604020004020304" pitchFamily="18" charset="77"/>
                <a:cs typeface="Arial" panose="020B0604020202020204" pitchFamily="34" charset="0"/>
              </a:rPr>
              <a:t>RBS, RBS/C, ERDA, PIXE, </a:t>
            </a:r>
            <a:r>
              <a:rPr lang="en-GB" sz="1200" i="1" dirty="0" err="1">
                <a:latin typeface="Symbol" pitchFamily="2" charset="2"/>
                <a:cs typeface="Arial" panose="020B0604020202020204" pitchFamily="34" charset="0"/>
              </a:rPr>
              <a:t>m</a:t>
            </a:r>
            <a:r>
              <a:rPr lang="en-GB" sz="1200" dirty="0" err="1">
                <a:latin typeface="American Typewriter" panose="02090604020004020304" pitchFamily="18" charset="77"/>
                <a:cs typeface="Arial" panose="020B0604020202020204" pitchFamily="34" charset="0"/>
              </a:rPr>
              <a:t>PIXE</a:t>
            </a:r>
            <a:r>
              <a:rPr lang="en-GB" sz="1200" dirty="0">
                <a:latin typeface="American Typewriter" panose="02090604020004020304" pitchFamily="18" charset="77"/>
                <a:cs typeface="Arial" panose="020B0604020202020204" pitchFamily="34" charset="0"/>
              </a:rPr>
              <a:t>, PIGE</a:t>
            </a:r>
          </a:p>
        </p:txBody>
      </p:sp>
      <p:grpSp>
        <p:nvGrpSpPr>
          <p:cNvPr id="51" name="Groupe 50">
            <a:extLst>
              <a:ext uri="{FF2B5EF4-FFF2-40B4-BE49-F238E27FC236}">
                <a16:creationId xmlns:a16="http://schemas.microsoft.com/office/drawing/2014/main" id="{EF6F8631-5533-76F2-3BBE-1595A13CD267}"/>
              </a:ext>
            </a:extLst>
          </p:cNvPr>
          <p:cNvGrpSpPr/>
          <p:nvPr/>
        </p:nvGrpSpPr>
        <p:grpSpPr>
          <a:xfrm>
            <a:off x="4499347" y="2813720"/>
            <a:ext cx="5149232" cy="565387"/>
            <a:chOff x="4499347" y="3011571"/>
            <a:chExt cx="5149232" cy="565387"/>
          </a:xfrm>
        </p:grpSpPr>
        <p:sp>
          <p:nvSpPr>
            <p:cNvPr id="28" name="Ellipse 27">
              <a:extLst>
                <a:ext uri="{FF2B5EF4-FFF2-40B4-BE49-F238E27FC236}">
                  <a16:creationId xmlns:a16="http://schemas.microsoft.com/office/drawing/2014/main" id="{585CD84A-86BF-B21E-D14C-8915FA4041AA}"/>
                </a:ext>
              </a:extLst>
            </p:cNvPr>
            <p:cNvSpPr/>
            <p:nvPr/>
          </p:nvSpPr>
          <p:spPr>
            <a:xfrm>
              <a:off x="6384212" y="3011571"/>
              <a:ext cx="892699" cy="565387"/>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29" name="ZoneTexte 28">
              <a:extLst>
                <a:ext uri="{FF2B5EF4-FFF2-40B4-BE49-F238E27FC236}">
                  <a16:creationId xmlns:a16="http://schemas.microsoft.com/office/drawing/2014/main" id="{96AE5C09-11D7-D3AE-C423-CF8188722100}"/>
                </a:ext>
              </a:extLst>
            </p:cNvPr>
            <p:cNvSpPr txBox="1"/>
            <p:nvPr/>
          </p:nvSpPr>
          <p:spPr>
            <a:xfrm>
              <a:off x="6765954" y="3026637"/>
              <a:ext cx="588623" cy="307777"/>
            </a:xfrm>
            <a:prstGeom prst="rect">
              <a:avLst/>
            </a:prstGeom>
            <a:noFill/>
          </p:spPr>
          <p:txBody>
            <a:bodyPr wrap="none" rtlCol="0">
              <a:spAutoFit/>
            </a:bodyPr>
            <a:lstStyle/>
            <a:p>
              <a:r>
                <a:rPr lang="fr-FR" sz="1400" dirty="0">
                  <a:latin typeface="American Typewriter" panose="02090604020004020304" pitchFamily="18" charset="77"/>
                </a:rPr>
                <a:t>XRD</a:t>
              </a:r>
            </a:p>
          </p:txBody>
        </p:sp>
        <p:cxnSp>
          <p:nvCxnSpPr>
            <p:cNvPr id="47" name="Connecteur droit 46">
              <a:extLst>
                <a:ext uri="{FF2B5EF4-FFF2-40B4-BE49-F238E27FC236}">
                  <a16:creationId xmlns:a16="http://schemas.microsoft.com/office/drawing/2014/main" id="{BCD05313-67E4-97F2-BA79-5481C1B18368}"/>
                </a:ext>
              </a:extLst>
            </p:cNvPr>
            <p:cNvCxnSpPr/>
            <p:nvPr/>
          </p:nvCxnSpPr>
          <p:spPr>
            <a:xfrm>
              <a:off x="4499347" y="3011571"/>
              <a:ext cx="1710561" cy="335718"/>
            </a:xfrm>
            <a:prstGeom prst="line">
              <a:avLst/>
            </a:prstGeom>
            <a:ln w="381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741E1699-833C-80AA-5A3F-10EC302D11D8}"/>
                </a:ext>
              </a:extLst>
            </p:cNvPr>
            <p:cNvCxnSpPr>
              <a:cxnSpLocks/>
            </p:cNvCxnSpPr>
            <p:nvPr/>
          </p:nvCxnSpPr>
          <p:spPr>
            <a:xfrm flipV="1">
              <a:off x="6204024" y="3268142"/>
              <a:ext cx="592001" cy="81709"/>
            </a:xfrm>
            <a:prstGeom prst="line">
              <a:avLst/>
            </a:prstGeom>
            <a:ln w="381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0" name="ZoneTexte 49">
              <a:extLst>
                <a:ext uri="{FF2B5EF4-FFF2-40B4-BE49-F238E27FC236}">
                  <a16:creationId xmlns:a16="http://schemas.microsoft.com/office/drawing/2014/main" id="{E0CC9F88-8077-DD9A-6920-B5D73D080498}"/>
                </a:ext>
              </a:extLst>
            </p:cNvPr>
            <p:cNvSpPr txBox="1"/>
            <p:nvPr/>
          </p:nvSpPr>
          <p:spPr>
            <a:xfrm>
              <a:off x="7038184" y="3252939"/>
              <a:ext cx="2610395" cy="276999"/>
            </a:xfrm>
            <a:prstGeom prst="rect">
              <a:avLst/>
            </a:prstGeom>
            <a:noFill/>
          </p:spPr>
          <p:txBody>
            <a:bodyPr wrap="none" rtlCol="0">
              <a:spAutoFit/>
            </a:bodyPr>
            <a:lstStyle/>
            <a:p>
              <a:r>
                <a:rPr lang="fr-FR" sz="1200" dirty="0">
                  <a:latin typeface="American Typewriter" panose="02090604020004020304" pitchFamily="18" charset="77"/>
                </a:rPr>
                <a:t>in construction (SIXPAC project)</a:t>
              </a:r>
            </a:p>
          </p:txBody>
        </p:sp>
      </p:grpSp>
      <p:grpSp>
        <p:nvGrpSpPr>
          <p:cNvPr id="54" name="Groupe 53">
            <a:extLst>
              <a:ext uri="{FF2B5EF4-FFF2-40B4-BE49-F238E27FC236}">
                <a16:creationId xmlns:a16="http://schemas.microsoft.com/office/drawing/2014/main" id="{833C9E61-47DD-9879-44C9-29AC8736E448}"/>
              </a:ext>
            </a:extLst>
          </p:cNvPr>
          <p:cNvGrpSpPr/>
          <p:nvPr/>
        </p:nvGrpSpPr>
        <p:grpSpPr>
          <a:xfrm>
            <a:off x="4541908" y="4072063"/>
            <a:ext cx="1673708" cy="672018"/>
            <a:chOff x="4541908" y="4246939"/>
            <a:chExt cx="1673708" cy="672018"/>
          </a:xfrm>
        </p:grpSpPr>
        <p:sp>
          <p:nvSpPr>
            <p:cNvPr id="52" name="ZoneTexte 3">
              <a:extLst>
                <a:ext uri="{FF2B5EF4-FFF2-40B4-BE49-F238E27FC236}">
                  <a16:creationId xmlns:a16="http://schemas.microsoft.com/office/drawing/2014/main" id="{D5A479FE-E935-DC30-65C4-C2C736651F10}"/>
                </a:ext>
              </a:extLst>
            </p:cNvPr>
            <p:cNvSpPr txBox="1">
              <a:spLocks noChangeArrowheads="1"/>
            </p:cNvSpPr>
            <p:nvPr/>
          </p:nvSpPr>
          <p:spPr bwMode="auto">
            <a:xfrm>
              <a:off x="4541908" y="4246939"/>
              <a:ext cx="167370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200" b="1" dirty="0">
                  <a:latin typeface="American Typewriter" panose="02090604020004020304" pitchFamily="18" charset="77"/>
                </a:rPr>
                <a:t>Ion implantation and </a:t>
              </a:r>
              <a:r>
                <a:rPr lang="fr-FR" sz="1200" b="1" i="1" dirty="0">
                  <a:latin typeface="American Typewriter" panose="02090604020004020304" pitchFamily="18" charset="77"/>
                </a:rPr>
                <a:t>in situ </a:t>
              </a:r>
              <a:r>
                <a:rPr lang="fr-FR" sz="1200" b="1" dirty="0">
                  <a:latin typeface="American Typewriter" panose="02090604020004020304" pitchFamily="18" charset="77"/>
                </a:rPr>
                <a:t>RBS/C</a:t>
              </a:r>
            </a:p>
          </p:txBody>
        </p:sp>
        <p:sp>
          <p:nvSpPr>
            <p:cNvPr id="53" name="Rectangle 11">
              <a:extLst>
                <a:ext uri="{FF2B5EF4-FFF2-40B4-BE49-F238E27FC236}">
                  <a16:creationId xmlns:a16="http://schemas.microsoft.com/office/drawing/2014/main" id="{7C86FFF4-4348-8CA9-4FDD-83DBE01183E8}"/>
                </a:ext>
              </a:extLst>
            </p:cNvPr>
            <p:cNvSpPr>
              <a:spLocks noChangeArrowheads="1"/>
            </p:cNvSpPr>
            <p:nvPr/>
          </p:nvSpPr>
          <p:spPr bwMode="auto">
            <a:xfrm>
              <a:off x="4550898" y="4641958"/>
              <a:ext cx="1228221"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41275" algn="ctr"/>
              <a:r>
                <a:rPr lang="en-GB" sz="1200" dirty="0">
                  <a:latin typeface="American Typewriter" panose="02090604020004020304" pitchFamily="18" charset="77"/>
                </a:rPr>
                <a:t>LN</a:t>
              </a:r>
              <a:r>
                <a:rPr lang="en-GB" sz="1200" baseline="-25000" dirty="0">
                  <a:latin typeface="American Typewriter" panose="02090604020004020304" pitchFamily="18" charset="77"/>
                </a:rPr>
                <a:t>2</a:t>
              </a:r>
              <a:r>
                <a:rPr lang="en-GB" sz="1200" dirty="0">
                  <a:latin typeface="American Typewriter" panose="02090604020004020304" pitchFamily="18" charset="77"/>
                </a:rPr>
                <a:t> –&gt; 600°C </a:t>
              </a:r>
            </a:p>
          </p:txBody>
        </p:sp>
      </p:grpSp>
      <p:cxnSp>
        <p:nvCxnSpPr>
          <p:cNvPr id="55" name="Connecteur droit 54">
            <a:extLst>
              <a:ext uri="{FF2B5EF4-FFF2-40B4-BE49-F238E27FC236}">
                <a16:creationId xmlns:a16="http://schemas.microsoft.com/office/drawing/2014/main" id="{37322B7D-08A2-A6C2-761E-928E28F926D8}"/>
              </a:ext>
            </a:extLst>
          </p:cNvPr>
          <p:cNvCxnSpPr>
            <a:cxnSpLocks/>
          </p:cNvCxnSpPr>
          <p:nvPr/>
        </p:nvCxnSpPr>
        <p:spPr>
          <a:xfrm>
            <a:off x="5180888" y="3433570"/>
            <a:ext cx="205499" cy="133862"/>
          </a:xfrm>
          <a:prstGeom prst="line">
            <a:avLst/>
          </a:prstGeom>
          <a:ln w="381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46" name="Espace réservé de la date 5">
            <a:extLst>
              <a:ext uri="{FF2B5EF4-FFF2-40B4-BE49-F238E27FC236}">
                <a16:creationId xmlns:a16="http://schemas.microsoft.com/office/drawing/2014/main" id="{FCA9A2E5-FEF6-0547-8C38-20E3BDD44373}"/>
              </a:ext>
            </a:extLst>
          </p:cNvPr>
          <p:cNvSpPr>
            <a:spLocks noGrp="1"/>
          </p:cNvSpPr>
          <p:nvPr>
            <p:ph type="dt" sz="half" idx="10"/>
          </p:nvPr>
        </p:nvSpPr>
        <p:spPr>
          <a:xfrm>
            <a:off x="201812" y="5714820"/>
            <a:ext cx="2411556" cy="322263"/>
          </a:xfrm>
        </p:spPr>
        <p:txBody>
          <a:bodyPr/>
          <a:lstStyle/>
          <a:p>
            <a:r>
              <a:rPr lang="fr-FR" dirty="0"/>
              <a:t>2023</a:t>
            </a:r>
          </a:p>
        </p:txBody>
      </p:sp>
      <p:sp>
        <p:nvSpPr>
          <p:cNvPr id="4" name="Titre 5">
            <a:extLst>
              <a:ext uri="{FF2B5EF4-FFF2-40B4-BE49-F238E27FC236}">
                <a16:creationId xmlns:a16="http://schemas.microsoft.com/office/drawing/2014/main" id="{7B42F815-6D69-04B3-42F6-B6495253F5BB}"/>
              </a:ext>
            </a:extLst>
          </p:cNvPr>
          <p:cNvSpPr txBox="1">
            <a:spLocks/>
          </p:cNvSpPr>
          <p:nvPr/>
        </p:nvSpPr>
        <p:spPr>
          <a:xfrm>
            <a:off x="1137915" y="676735"/>
            <a:ext cx="5059374" cy="9848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rgbClr val="00294B"/>
                </a:solidFill>
                <a:latin typeface="+mj-lt"/>
                <a:ea typeface="+mj-ea"/>
                <a:cs typeface="+mj-cs"/>
              </a:defRPr>
            </a:lvl1pPr>
          </a:lstStyle>
          <a:p>
            <a:pPr algn="ctr" fontAlgn="auto">
              <a:spcAft>
                <a:spcPts val="0"/>
              </a:spcAft>
            </a:pPr>
            <a:r>
              <a:rPr lang="en-GB" dirty="0">
                <a:solidFill>
                  <a:schemeClr val="tx1"/>
                </a:solidFill>
              </a:rPr>
              <a:t>The JANNuS-Orsay experimental hall </a:t>
            </a:r>
            <a:r>
              <a:rPr lang="en-GB" dirty="0">
                <a:solidFill>
                  <a:srgbClr val="7030A0"/>
                </a:solidFill>
              </a:rPr>
              <a:t>: </a:t>
            </a:r>
          </a:p>
          <a:p>
            <a:pPr algn="ctr" fontAlgn="auto">
              <a:spcAft>
                <a:spcPts val="0"/>
              </a:spcAft>
            </a:pPr>
            <a:r>
              <a:rPr lang="en-GB" dirty="0">
                <a:solidFill>
                  <a:srgbClr val="0070C0"/>
                </a:solidFill>
              </a:rPr>
              <a:t>ARAMIS,</a:t>
            </a:r>
            <a:r>
              <a:rPr lang="en-GB" dirty="0">
                <a:solidFill>
                  <a:srgbClr val="7030A0"/>
                </a:solidFill>
              </a:rPr>
              <a:t> </a:t>
            </a:r>
            <a:r>
              <a:rPr lang="en-GB" dirty="0">
                <a:solidFill>
                  <a:schemeClr val="accent2"/>
                </a:solidFill>
              </a:rPr>
              <a:t>IRMA,</a:t>
            </a:r>
            <a:r>
              <a:rPr lang="en-GB" dirty="0">
                <a:solidFill>
                  <a:srgbClr val="7030A0"/>
                </a:solidFill>
              </a:rPr>
              <a:t> </a:t>
            </a:r>
            <a:r>
              <a:rPr lang="en-GB" i="1" dirty="0">
                <a:solidFill>
                  <a:schemeClr val="accent6"/>
                </a:solidFill>
              </a:rPr>
              <a:t>in situ </a:t>
            </a:r>
            <a:r>
              <a:rPr lang="en-GB" dirty="0">
                <a:solidFill>
                  <a:schemeClr val="accent6"/>
                </a:solidFill>
              </a:rPr>
              <a:t>TEM</a:t>
            </a:r>
          </a:p>
        </p:txBody>
      </p:sp>
      <p:pic>
        <p:nvPicPr>
          <p:cNvPr id="5" name="Image 4">
            <a:extLst>
              <a:ext uri="{FF2B5EF4-FFF2-40B4-BE49-F238E27FC236}">
                <a16:creationId xmlns:a16="http://schemas.microsoft.com/office/drawing/2014/main" id="{6C61D585-5BC4-052D-DCF3-AEE56428F51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93900" y="149424"/>
            <a:ext cx="1296144" cy="339425"/>
          </a:xfrm>
          <a:prstGeom prst="rect">
            <a:avLst/>
          </a:prstGeom>
        </p:spPr>
      </p:pic>
      <p:sp>
        <p:nvSpPr>
          <p:cNvPr id="3" name="ZoneTexte 2">
            <a:extLst>
              <a:ext uri="{FF2B5EF4-FFF2-40B4-BE49-F238E27FC236}">
                <a16:creationId xmlns:a16="http://schemas.microsoft.com/office/drawing/2014/main" id="{BA1DE79F-F8E6-6759-6B72-8C842D01B5CF}"/>
              </a:ext>
            </a:extLst>
          </p:cNvPr>
          <p:cNvSpPr txBox="1"/>
          <p:nvPr/>
        </p:nvSpPr>
        <p:spPr>
          <a:xfrm>
            <a:off x="7749278" y="2170977"/>
            <a:ext cx="2900916" cy="307777"/>
          </a:xfrm>
          <a:prstGeom prst="rect">
            <a:avLst/>
          </a:prstGeom>
          <a:solidFill>
            <a:schemeClr val="accent4"/>
          </a:solidFill>
        </p:spPr>
        <p:txBody>
          <a:bodyPr wrap="square">
            <a:spAutoFit/>
          </a:bodyPr>
          <a:lstStyle/>
          <a:p>
            <a:pPr algn="ctr"/>
            <a:r>
              <a:rPr lang="fr-FR" sz="1400" dirty="0">
                <a:solidFill>
                  <a:schemeClr val="bg1"/>
                </a:solidFill>
              </a:rPr>
              <a:t>https://mosaic.ijclab.in2p3.fr</a:t>
            </a:r>
          </a:p>
        </p:txBody>
      </p:sp>
      <p:pic>
        <p:nvPicPr>
          <p:cNvPr id="2" name="Image 1">
            <a:extLst>
              <a:ext uri="{FF2B5EF4-FFF2-40B4-BE49-F238E27FC236}">
                <a16:creationId xmlns:a16="http://schemas.microsoft.com/office/drawing/2014/main" id="{8DC5A8F6-8B17-1DE2-68A1-0C6110ABFAC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002404" y="2453936"/>
            <a:ext cx="2222355" cy="581973"/>
          </a:xfrm>
          <a:prstGeom prst="rect">
            <a:avLst/>
          </a:prstGeom>
        </p:spPr>
      </p:pic>
    </p:spTree>
    <p:extLst>
      <p:ext uri="{BB962C8B-B14F-4D97-AF65-F5344CB8AC3E}">
        <p14:creationId xmlns:p14="http://schemas.microsoft.com/office/powerpoint/2010/main" val="2637897989"/>
      </p:ext>
    </p:extLst>
  </p:cSld>
  <p:clrMapOvr>
    <a:masterClrMapping/>
  </p:clrMapOvr>
</p:sld>
</file>

<file path=ppt/theme/theme1.xml><?xml version="1.0" encoding="utf-8"?>
<a:theme xmlns:a="http://schemas.openxmlformats.org/drawingml/2006/main" name="1_modele-IJCLAb-powerpoi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44488</TotalTime>
  <Words>794</Words>
  <Application>Microsoft Macintosh PowerPoint</Application>
  <PresentationFormat>Personnalisé</PresentationFormat>
  <Paragraphs>94</Paragraphs>
  <Slides>5</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5</vt:i4>
      </vt:variant>
    </vt:vector>
  </HeadingPairs>
  <TitlesOfParts>
    <vt:vector size="14" baseType="lpstr">
      <vt:lpstr>American Typewriter</vt:lpstr>
      <vt:lpstr>Arial</vt:lpstr>
      <vt:lpstr>Arial Narrow</vt:lpstr>
      <vt:lpstr>Calibri</vt:lpstr>
      <vt:lpstr>Calibri Light</vt:lpstr>
      <vt:lpstr>Courier New</vt:lpstr>
      <vt:lpstr>Helvetica</vt:lpstr>
      <vt:lpstr>Symbol</vt:lpstr>
      <vt:lpstr>1_modele-IJCLAb-powerpoint</vt:lpstr>
      <vt:lpstr>IJCLab and its contribution to HerHEA project  In situ TEM with He ion implantation of HEA at IJCLab  Stéphanie Jublot-Leclerc, Aurélie Gentils + new postdoc : Antoine Combrisson Université Paris-Saclay, CNRS/IN2P3, IJCLab, Orsay, France  Meeting #2, 14/11/2024</vt:lpstr>
      <vt:lpstr>Our task : observing the bubbles nucleation and growth by in situ ion TEM</vt:lpstr>
      <vt:lpstr>Literature – He ion implantation in W-based HEA</vt:lpstr>
      <vt:lpstr>Future work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Luc Petizon</dc:creator>
  <cp:lastModifiedBy>Aurélie Gentils</cp:lastModifiedBy>
  <cp:revision>2740</cp:revision>
  <cp:lastPrinted>2024-11-13T14:32:25Z</cp:lastPrinted>
  <dcterms:created xsi:type="dcterms:W3CDTF">2011-03-09T16:37:49Z</dcterms:created>
  <dcterms:modified xsi:type="dcterms:W3CDTF">2024-11-14T13:48:51Z</dcterms:modified>
</cp:coreProperties>
</file>