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80" r:id="rId3"/>
    <p:sldId id="267" r:id="rId4"/>
    <p:sldId id="272" r:id="rId5"/>
    <p:sldId id="286" r:id="rId6"/>
    <p:sldId id="273" r:id="rId7"/>
    <p:sldId id="282" r:id="rId8"/>
    <p:sldId id="258" r:id="rId9"/>
    <p:sldId id="283" r:id="rId10"/>
    <p:sldId id="287" r:id="rId11"/>
    <p:sldId id="275" r:id="rId12"/>
    <p:sldId id="284" r:id="rId13"/>
    <p:sldId id="276" r:id="rId14"/>
    <p:sldId id="285" r:id="rId15"/>
    <p:sldId id="278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0" autoAdjust="0"/>
  </p:normalViewPr>
  <p:slideViewPr>
    <p:cSldViewPr snapToGrid="0">
      <p:cViewPr varScale="1">
        <p:scale>
          <a:sx n="67" d="100"/>
          <a:sy n="67" d="100"/>
        </p:scale>
        <p:origin x="55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1A48F-01A8-4973-BE79-519B6F82519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DD3FF-FCF9-4BE4-8BF8-FF56C95FF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03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DD3FF-FCF9-4BE4-8BF8-FF56C95FF8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56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Thanks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40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8348" y="276715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7713" y="6111185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38E69C26-40CC-A041-9CFE-136B7CF360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3937" y="115888"/>
            <a:ext cx="2457823" cy="1728936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rgbClr val="FCA31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9" name="Picture 4" descr="Logo EUROfusion | EIROforum">
            <a:extLst>
              <a:ext uri="{FF2B5EF4-FFF2-40B4-BE49-F238E27FC236}">
                <a16:creationId xmlns:a16="http://schemas.microsoft.com/office/drawing/2014/main" id="{CA60C618-5047-106F-6A31-C224792556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05" y="278295"/>
            <a:ext cx="36004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46DF96E-DEC7-945A-2E60-5A95B90A8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91" y="407158"/>
            <a:ext cx="1616603" cy="763845"/>
          </a:xfrm>
          <a:prstGeom prst="rect">
            <a:avLst/>
          </a:prstGeom>
        </p:spPr>
      </p:pic>
      <p:pic>
        <p:nvPicPr>
          <p:cNvPr id="11" name="Picture 2" descr="Helsinki Accelerator Laboratory | LinkedIn">
            <a:extLst>
              <a:ext uri="{FF2B5EF4-FFF2-40B4-BE49-F238E27FC236}">
                <a16:creationId xmlns:a16="http://schemas.microsoft.com/office/drawing/2014/main" id="{19878894-8704-542C-9048-41CDA8A2F5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20" y="0"/>
            <a:ext cx="1905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89CA79C-9F87-56D0-CEBF-9E384F95A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3937" y="115888"/>
            <a:ext cx="2457823" cy="1728936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rgbClr val="FCA31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213D109B-621F-2F2B-CD3D-8C782F97D68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3937" y="115888"/>
            <a:ext cx="2457823" cy="1728936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rgbClr val="FCA31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9616" y="1206587"/>
            <a:ext cx="9587113" cy="2387600"/>
          </a:xfrm>
        </p:spPr>
        <p:txBody>
          <a:bodyPr>
            <a:normAutofit/>
          </a:bodyPr>
          <a:lstStyle/>
          <a:p>
            <a:r>
              <a:rPr lang="en-US" altLang="zh-CN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The diffusion of helium in tungsten-based refractory alloys by molecular dynamics</a:t>
            </a:r>
            <a:endParaRPr lang="en-US" sz="4000" b="1" dirty="0"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580" y="4447281"/>
            <a:ext cx="9144000" cy="1655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HeRHEA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Guanying Wei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N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ovember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D80CF-E15F-0241-9FF7-D04E3875B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911D-442D-6FCC-C7B3-0E095632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2" y="115093"/>
            <a:ext cx="11291888" cy="1325563"/>
          </a:xfrm>
        </p:spPr>
        <p:txBody>
          <a:bodyPr/>
          <a:lstStyle/>
          <a:p>
            <a:r>
              <a:rPr lang="en-US" altLang="zh-CN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               Migration energy of a He atom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b="1" dirty="0"/>
          </a:p>
        </p:txBody>
      </p:sp>
      <p:pic>
        <p:nvPicPr>
          <p:cNvPr id="5124" name="Picture 4" descr="A graph with blue dots&#10;&#10;Description automatically generated">
            <a:extLst>
              <a:ext uri="{FF2B5EF4-FFF2-40B4-BE49-F238E27FC236}">
                <a16:creationId xmlns:a16="http://schemas.microsoft.com/office/drawing/2014/main" id="{6E3626E0-58E8-735E-415D-09739A2E37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7" y="1764506"/>
            <a:ext cx="4946912" cy="43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graph with blue dots&#10;&#10;Description automatically generated">
            <a:extLst>
              <a:ext uri="{FF2B5EF4-FFF2-40B4-BE49-F238E27FC236}">
                <a16:creationId xmlns:a16="http://schemas.microsoft.com/office/drawing/2014/main" id="{736EEDD8-C1D2-5221-8B0D-3E3B6238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04" y="1728789"/>
            <a:ext cx="4922045" cy="43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7F22A85-1878-1311-AF9A-C8FFDF1AD87D}"/>
              </a:ext>
            </a:extLst>
          </p:cNvPr>
          <p:cNvSpPr txBox="1"/>
          <p:nvPr/>
        </p:nvSpPr>
        <p:spPr>
          <a:xfrm>
            <a:off x="2085976" y="6115049"/>
            <a:ext cx="837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Helium Atom Coordination Environment on its Migration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18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4550-4419-077B-908D-98303B3A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</a:t>
            </a:r>
            <a:r>
              <a:rPr lang="en-US" b="1" dirty="0"/>
              <a:t>Diffusion of He (MD simulation)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013C7F5-389D-42AD-CEFA-F94D82B94007}"/>
              </a:ext>
            </a:extLst>
          </p:cNvPr>
          <p:cNvSpPr txBox="1"/>
          <p:nvPr/>
        </p:nvSpPr>
        <p:spPr>
          <a:xfrm>
            <a:off x="557213" y="1414463"/>
            <a:ext cx="10865643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>
              <a:lnSpc>
                <a:spcPct val="200000"/>
              </a:lnSpc>
            </a:pPr>
            <a:r>
              <a:rPr lang="en-US" altLang="zh-C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Box size: 20*20*20 = 16000 atoms + 0.1% Vacancies(16)  +1% He (160 atoms)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just" rtl="0" fontAlgn="base">
              <a:lnSpc>
                <a:spcPct val="200000"/>
              </a:lnSpc>
            </a:pPr>
            <a:r>
              <a:rPr lang="en-US" altLang="zh-C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Potential: </a:t>
            </a:r>
            <a:r>
              <a:rPr lang="en-US" altLang="zh-CN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tabGAP</a:t>
            </a:r>
            <a:r>
              <a:rPr lang="en-US" altLang="zh-C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potential + He-He pair potential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just" rtl="0" fontAlgn="base">
              <a:lnSpc>
                <a:spcPct val="200000"/>
              </a:lnSpc>
            </a:pPr>
            <a:r>
              <a:rPr lang="en-US" altLang="zh-C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Minimize first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just" rtl="0" fontAlgn="base">
              <a:lnSpc>
                <a:spcPct val="200000"/>
              </a:lnSpc>
            </a:pPr>
            <a:r>
              <a:rPr lang="en-US" altLang="zh-C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NPT relax 5 ns at 300 K, 900 K and 1500 K</a:t>
            </a:r>
          </a:p>
          <a:p>
            <a:pPr algn="l" rtl="0" fontAlgn="base">
              <a:lnSpc>
                <a:spcPts val="2025"/>
              </a:lnSpc>
            </a:pP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ts val="2025"/>
              </a:lnSpc>
            </a:pPr>
            <a:endParaRPr lang="en-US" altLang="zh-C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3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F855-35B8-0525-6E1C-1EA2C9944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D9FE-EC70-C22D-7752-873105D2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806"/>
            <a:ext cx="10515600" cy="1325563"/>
          </a:xfrm>
        </p:spPr>
        <p:txBody>
          <a:bodyPr/>
          <a:lstStyle/>
          <a:p>
            <a:r>
              <a:rPr lang="en-US" dirty="0"/>
              <a:t>                </a:t>
            </a:r>
            <a:r>
              <a:rPr lang="en-US" b="1" dirty="0"/>
              <a:t>Cluster fraction</a:t>
            </a:r>
          </a:p>
        </p:txBody>
      </p:sp>
      <p:pic>
        <p:nvPicPr>
          <p:cNvPr id="6146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18F275C-6E94-E2B3-99FB-09059DE7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364929"/>
            <a:ext cx="7108825" cy="53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C66CF07-BD3A-211C-F4CD-2862D79E5C1A}"/>
              </a:ext>
            </a:extLst>
          </p:cNvPr>
          <p:cNvSpPr txBox="1"/>
          <p:nvPr/>
        </p:nvSpPr>
        <p:spPr>
          <a:xfrm>
            <a:off x="8543925" y="2836069"/>
            <a:ext cx="3350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with the temperature, He atom prefers to be individual in V-containing  materials.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2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595C-03EE-8B33-F79A-793DA97D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</a:t>
            </a:r>
            <a:r>
              <a:rPr lang="en-US" altLang="zh-CN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Distribution of cluster size(V-free)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C80BACA-C880-1765-A603-A89A0A80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0" y="1814512"/>
            <a:ext cx="5514261" cy="440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C622359D-8FE4-6DFA-3E00-90F42E69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69" y="1807371"/>
            <a:ext cx="5572126" cy="437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9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D230-8A26-4160-A523-E5B0680E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7C71-94F2-4ACD-BCF5-2B886995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</a:t>
            </a:r>
            <a:r>
              <a:rPr lang="en-US" altLang="zh-CN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Distribution of cluster size</a:t>
            </a:r>
            <a:r>
              <a:rPr lang="en-US" altLang="zh-CN" sz="4000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​(V-containing)</a:t>
            </a:r>
            <a:endParaRPr lang="en-US" sz="4000" b="1" dirty="0"/>
          </a:p>
        </p:txBody>
      </p:sp>
      <p:pic>
        <p:nvPicPr>
          <p:cNvPr id="8194" name="Picture 2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9061103E-A559-F73D-E290-59F463DE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" y="1614486"/>
            <a:ext cx="5112544" cy="43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 graph with green and orange bars&#10;&#10;Description automatically generated">
            <a:extLst>
              <a:ext uri="{FF2B5EF4-FFF2-40B4-BE49-F238E27FC236}">
                <a16:creationId xmlns:a16="http://schemas.microsoft.com/office/drawing/2014/main" id="{9DA5A016-D2EE-DDDD-AE4E-8712AAD4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1571625"/>
            <a:ext cx="5176837" cy="43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26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4911-86AF-2C48-0886-655FE4E3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 </a:t>
            </a:r>
            <a:r>
              <a:rPr lang="en-US" altLang="zh-CN" b="1" i="0" u="none" strike="noStrike" dirty="0">
                <a:solidFill>
                  <a:srgbClr val="000000"/>
                </a:solidFill>
                <a:effectLst/>
              </a:rPr>
              <a:t>Evolution of He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b="1" dirty="0"/>
          </a:p>
        </p:txBody>
      </p:sp>
      <p:pic>
        <p:nvPicPr>
          <p:cNvPr id="3" name="W_he_vac_1500">
            <a:hlinkClick r:id="" action="ppaction://media"/>
            <a:extLst>
              <a:ext uri="{FF2B5EF4-FFF2-40B4-BE49-F238E27FC236}">
                <a16:creationId xmlns:a16="http://schemas.microsoft.com/office/drawing/2014/main" id="{BC6B4EAD-FFB3-1DE7-C388-A10CAD227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261" y="2064544"/>
            <a:ext cx="5362575" cy="4021931"/>
          </a:xfrm>
          <a:prstGeom prst="rect">
            <a:avLst/>
          </a:prstGeom>
        </p:spPr>
      </p:pic>
      <p:pic>
        <p:nvPicPr>
          <p:cNvPr id="5" name="WV_he_vac_1500">
            <a:hlinkClick r:id="" action="ppaction://media"/>
            <a:extLst>
              <a:ext uri="{FF2B5EF4-FFF2-40B4-BE49-F238E27FC236}">
                <a16:creationId xmlns:a16="http://schemas.microsoft.com/office/drawing/2014/main" id="{BC577E8D-B586-5D0C-C7A7-7FFF86F086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2194" y="2023467"/>
            <a:ext cx="5529262" cy="41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1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4507" y="2207419"/>
            <a:ext cx="11129962" cy="1564481"/>
          </a:xfrm>
        </p:spPr>
        <p:txBody>
          <a:bodyPr/>
          <a:lstStyle/>
          <a:p>
            <a:r>
              <a:rPr lang="en-FI" sz="6000" i="1" dirty="0">
                <a:solidFill>
                  <a:srgbClr val="276F5B"/>
                </a:solidFill>
              </a:rPr>
              <a:t>Thank you for your attention!</a:t>
            </a:r>
            <a:endParaRPr lang="en-US" sz="6000" i="1" dirty="0">
              <a:solidFill>
                <a:srgbClr val="276F5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92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EF219-42D8-AB19-B724-C42BC15F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                 </a:t>
            </a:r>
            <a:r>
              <a:rPr lang="en-US" altLang="zh-CN" sz="4800" b="1" dirty="0"/>
              <a:t>Outline</a:t>
            </a:r>
            <a:endParaRPr lang="zh-CN" altLang="en-US" sz="48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7CDC6-A922-A0D3-777D-616181F62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/>
              <a:t>Potential for He-refractory alloys</a:t>
            </a:r>
          </a:p>
          <a:p>
            <a:pPr>
              <a:lnSpc>
                <a:spcPct val="150000"/>
              </a:lnSpc>
            </a:pPr>
            <a:r>
              <a:rPr lang="en-US" altLang="zh-CN" sz="4400" dirty="0"/>
              <a:t>Binding energy(He-He, He-Vacancy)</a:t>
            </a:r>
          </a:p>
          <a:p>
            <a:pPr>
              <a:lnSpc>
                <a:spcPct val="150000"/>
              </a:lnSpc>
            </a:pPr>
            <a:r>
              <a:rPr lang="en-US" altLang="zh-CN" sz="4400" dirty="0"/>
              <a:t>Migration energy</a:t>
            </a:r>
          </a:p>
          <a:p>
            <a:pPr>
              <a:lnSpc>
                <a:spcPct val="150000"/>
              </a:lnSpc>
            </a:pPr>
            <a:r>
              <a:rPr lang="en-US" altLang="zh-CN" sz="4400" dirty="0"/>
              <a:t>Diffusion of He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D807AC-E11A-562A-928A-F3714525A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248" y="488092"/>
            <a:ext cx="3962953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6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0FCDA-8203-EEB1-AB75-D35F1931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541" y="157956"/>
            <a:ext cx="105156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4400" b="1" dirty="0"/>
              <a:t>Potential He-refractory alloys</a:t>
            </a:r>
          </a:p>
        </p:txBody>
      </p:sp>
      <p:pic>
        <p:nvPicPr>
          <p:cNvPr id="1026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C75DABBB-8C27-27E6-F687-9381AF6D30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04" y="1234282"/>
            <a:ext cx="8821461" cy="213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451CA10-4938-C29E-A11B-358F761C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0" y="3257549"/>
            <a:ext cx="4527880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25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CBDD-37B0-0FCC-7191-A330D2F3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</a:t>
            </a:r>
            <a:r>
              <a:rPr lang="en-US" altLang="zh-CN" sz="4400" b="1" dirty="0"/>
              <a:t>Potential He-refractory alloys</a:t>
            </a:r>
            <a:endParaRPr lang="en-US" b="1" dirty="0"/>
          </a:p>
        </p:txBody>
      </p:sp>
      <p:pic>
        <p:nvPicPr>
          <p:cNvPr id="2050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154DB508-0C59-C766-DA5D-BC3886C3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7" y="1790700"/>
            <a:ext cx="924877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68FCDEC-F49D-6AF5-96A5-D709EF55E5A3}"/>
              </a:ext>
            </a:extLst>
          </p:cNvPr>
          <p:cNvSpPr txBox="1"/>
          <p:nvPr/>
        </p:nvSpPr>
        <p:spPr>
          <a:xfrm>
            <a:off x="1585913" y="5715000"/>
            <a:ext cx="9536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Fitted property for metal – He and comparison with DFT as well as existing data.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4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274E16-82B3-7F93-6658-DDB332C9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431" y="335756"/>
            <a:ext cx="9570244" cy="1383507"/>
          </a:xfrm>
        </p:spPr>
        <p:txBody>
          <a:bodyPr>
            <a:normAutofit/>
          </a:bodyPr>
          <a:lstStyle/>
          <a:p>
            <a:pPr algn="just"/>
            <a:r>
              <a:rPr lang="en-US" altLang="zh-CN" sz="3600" b="1" dirty="0"/>
              <a:t>Check the stable configuration for 2 He atoms   (From Toni </a:t>
            </a:r>
            <a:r>
              <a:rPr lang="en-US" altLang="zh-CN" sz="3600" b="1" dirty="0" err="1"/>
              <a:t>Sutinen</a:t>
            </a:r>
            <a:r>
              <a:rPr lang="en-US" altLang="zh-CN" sz="3600" b="1" dirty="0"/>
              <a:t>)</a:t>
            </a:r>
            <a:endParaRPr lang="zh-CN" altLang="en-US" sz="3600" b="1" dirty="0"/>
          </a:p>
        </p:txBody>
      </p:sp>
      <p:pic>
        <p:nvPicPr>
          <p:cNvPr id="1026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F7939A4B-EC85-71B7-4AAC-25EE347C9E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755"/>
            <a:ext cx="9829799" cy="50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8DE5BF-9CB6-A58D-959B-AD110F8D1B14}"/>
              </a:ext>
            </a:extLst>
          </p:cNvPr>
          <p:cNvSpPr txBox="1"/>
          <p:nvPr/>
        </p:nvSpPr>
        <p:spPr>
          <a:xfrm>
            <a:off x="8965406" y="2407444"/>
            <a:ext cx="29694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the first He at a Tetrahedron site, then the second He is put at another Tetrahedron which is far away from the first one 0.5 -5.0 Å with 0.5 as interval. Do the minimization  and check the final distances between 2 He atoms.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6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793C-DB81-337B-A3AE-2A7E245E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 </a:t>
            </a:r>
            <a:r>
              <a:rPr lang="en-US" altLang="zh-CN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Binding</a:t>
            </a:r>
            <a:r>
              <a:rPr lang="en-US" altLang="zh-CN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energy  between He clusters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b="1" dirty="0"/>
          </a:p>
        </p:txBody>
      </p:sp>
      <p:pic>
        <p:nvPicPr>
          <p:cNvPr id="3078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B742CB5-5916-C596-A93C-F47878AE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043129"/>
            <a:ext cx="5506244" cy="410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内容占位符 4" descr="图表, 条形图&#10;&#10;描述已自动生成">
            <a:extLst>
              <a:ext uri="{FF2B5EF4-FFF2-40B4-BE49-F238E27FC236}">
                <a16:creationId xmlns:a16="http://schemas.microsoft.com/office/drawing/2014/main" id="{2597E0E6-EBB6-2A10-4671-4A80FBCEE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8" y="1985963"/>
            <a:ext cx="5538071" cy="411480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14737FF-051B-49AA-897F-2180FE21EA4D}"/>
              </a:ext>
            </a:extLst>
          </p:cNvPr>
          <p:cNvSpPr txBox="1"/>
          <p:nvPr/>
        </p:nvSpPr>
        <p:spPr>
          <a:xfrm>
            <a:off x="1357312" y="6250781"/>
            <a:ext cx="482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Pure metals</a:t>
            </a:r>
            <a:endParaRPr lang="zh-CN" altLang="en-US" sz="28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D5C294-8D09-D6CB-7ECA-8D9CBFF876E2}"/>
              </a:ext>
            </a:extLst>
          </p:cNvPr>
          <p:cNvSpPr txBox="1"/>
          <p:nvPr/>
        </p:nvSpPr>
        <p:spPr>
          <a:xfrm>
            <a:off x="7072313" y="6079331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V-free materials: increase</a:t>
            </a:r>
          </a:p>
          <a:p>
            <a:r>
              <a:rPr lang="en-US" altLang="zh-CN" b="1" dirty="0"/>
              <a:t>V-containing </a:t>
            </a:r>
            <a:r>
              <a:rPr lang="en-US" altLang="zh-CN" b="1" dirty="0" err="1"/>
              <a:t>materials:decrease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3347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F36AB-0BBE-81D4-10A5-076BBFD5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1580-D13F-28C0-EB3D-E9D74ED2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 </a:t>
            </a:r>
            <a:r>
              <a:rPr lang="en-US" altLang="zh-CN" sz="36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Binding energy  between He and Vacancy</a:t>
            </a:r>
            <a:r>
              <a:rPr lang="en-US" altLang="zh-CN" sz="3600" b="1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sz="3600" b="1" dirty="0"/>
          </a:p>
        </p:txBody>
      </p:sp>
      <p:pic>
        <p:nvPicPr>
          <p:cNvPr id="4102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D8A0A91-5E11-21D1-3144-D8AE96214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1907381"/>
            <a:ext cx="5632628" cy="42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图表, 树状图&#10;&#10;描述已自动生成">
            <a:extLst>
              <a:ext uri="{FF2B5EF4-FFF2-40B4-BE49-F238E27FC236}">
                <a16:creationId xmlns:a16="http://schemas.microsoft.com/office/drawing/2014/main" id="{7A98B674-70A1-BC9F-6CDE-11D24FAD8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6" y="1778794"/>
            <a:ext cx="5939265" cy="45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9F92-2421-DA99-1F8A-8EF3A740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2" y="115093"/>
            <a:ext cx="11291888" cy="1325563"/>
          </a:xfrm>
        </p:spPr>
        <p:txBody>
          <a:bodyPr/>
          <a:lstStyle/>
          <a:p>
            <a:r>
              <a:rPr lang="en-US" altLang="zh-CN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               Migration energy of a He atom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b="1" dirty="0"/>
          </a:p>
        </p:txBody>
      </p:sp>
      <p:graphicFrame>
        <p:nvGraphicFramePr>
          <p:cNvPr id="7" name="内容占位符 6">
            <a:extLst>
              <a:ext uri="{FF2B5EF4-FFF2-40B4-BE49-F238E27FC236}">
                <a16:creationId xmlns:a16="http://schemas.microsoft.com/office/drawing/2014/main" id="{85CAA714-2B0F-DD63-28B5-6E7F0553C6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585340"/>
              </p:ext>
            </p:extLst>
          </p:nvPr>
        </p:nvGraphicFramePr>
        <p:xfrm>
          <a:off x="735806" y="2264569"/>
          <a:ext cx="11272837" cy="2928937"/>
        </p:xfrm>
        <a:graphic>
          <a:graphicData uri="http://schemas.openxmlformats.org/drawingml/2006/table">
            <a:tbl>
              <a:tblPr/>
              <a:tblGrid>
                <a:gridCol w="1409104">
                  <a:extLst>
                    <a:ext uri="{9D8B030D-6E8A-4147-A177-3AD203B41FA5}">
                      <a16:colId xmlns:a16="http://schemas.microsoft.com/office/drawing/2014/main" val="1901424214"/>
                    </a:ext>
                  </a:extLst>
                </a:gridCol>
                <a:gridCol w="1409104">
                  <a:extLst>
                    <a:ext uri="{9D8B030D-6E8A-4147-A177-3AD203B41FA5}">
                      <a16:colId xmlns:a16="http://schemas.microsoft.com/office/drawing/2014/main" val="157802220"/>
                    </a:ext>
                  </a:extLst>
                </a:gridCol>
                <a:gridCol w="1409104">
                  <a:extLst>
                    <a:ext uri="{9D8B030D-6E8A-4147-A177-3AD203B41FA5}">
                      <a16:colId xmlns:a16="http://schemas.microsoft.com/office/drawing/2014/main" val="1295157529"/>
                    </a:ext>
                  </a:extLst>
                </a:gridCol>
                <a:gridCol w="1409104">
                  <a:extLst>
                    <a:ext uri="{9D8B030D-6E8A-4147-A177-3AD203B41FA5}">
                      <a16:colId xmlns:a16="http://schemas.microsoft.com/office/drawing/2014/main" val="456015882"/>
                    </a:ext>
                  </a:extLst>
                </a:gridCol>
                <a:gridCol w="1409104">
                  <a:extLst>
                    <a:ext uri="{9D8B030D-6E8A-4147-A177-3AD203B41FA5}">
                      <a16:colId xmlns:a16="http://schemas.microsoft.com/office/drawing/2014/main" val="2348462269"/>
                    </a:ext>
                  </a:extLst>
                </a:gridCol>
                <a:gridCol w="1409104">
                  <a:extLst>
                    <a:ext uri="{9D8B030D-6E8A-4147-A177-3AD203B41FA5}">
                      <a16:colId xmlns:a16="http://schemas.microsoft.com/office/drawing/2014/main" val="3935302953"/>
                    </a:ext>
                  </a:extLst>
                </a:gridCol>
                <a:gridCol w="1121333">
                  <a:extLst>
                    <a:ext uri="{9D8B030D-6E8A-4147-A177-3AD203B41FA5}">
                      <a16:colId xmlns:a16="http://schemas.microsoft.com/office/drawing/2014/main" val="3786614407"/>
                    </a:ext>
                  </a:extLst>
                </a:gridCol>
                <a:gridCol w="1696880">
                  <a:extLst>
                    <a:ext uri="{9D8B030D-6E8A-4147-A177-3AD203B41FA5}">
                      <a16:colId xmlns:a16="http://schemas.microsoft.com/office/drawing/2014/main" val="2845382099"/>
                    </a:ext>
                  </a:extLst>
                </a:gridCol>
              </a:tblGrid>
              <a:tr h="114882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 position​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WTa</a:t>
                      </a: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WMo​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WTaMo 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WV​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WTaV​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WTaVMo​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WTaVMoNb</a:t>
                      </a: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85466"/>
                  </a:ext>
                </a:extLst>
              </a:tr>
              <a:tr h="1780116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(0,0.5,0.25)*a </a:t>
                      </a:r>
                    </a:p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lnSpc>
                          <a:spcPts val="2175"/>
                        </a:lnSpc>
                      </a:pPr>
                      <a:endParaRPr lang="en-US" sz="1600" b="1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(0,0.5,0.75)*a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0.2002+- 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0.0041​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0.1319+-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0.0027​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0.1961+-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0.4310+-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0.0074​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0.3422+-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0.0053​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0.3244+-0.0053​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0.2887+-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61435" marR="61435" marT="30718" marB="30718">
                    <a:lnL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26356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2EFC692-F021-AF2F-EA2E-BC4B1E3E7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5BC79118-4E7F-32FB-6376-92906263EEF5}"/>
              </a:ext>
            </a:extLst>
          </p:cNvPr>
          <p:cNvSpPr/>
          <p:nvPr/>
        </p:nvSpPr>
        <p:spPr>
          <a:xfrm flipH="1">
            <a:off x="1287305" y="3836194"/>
            <a:ext cx="270032" cy="3857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464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C8A0B-C0A3-7B28-9573-213A6DBC0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1CC60-2099-3E1B-F131-802C1D37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2" y="115093"/>
            <a:ext cx="11291888" cy="1325563"/>
          </a:xfrm>
        </p:spPr>
        <p:txBody>
          <a:bodyPr/>
          <a:lstStyle/>
          <a:p>
            <a:r>
              <a:rPr lang="en-US" altLang="zh-CN" sz="40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               Migration energy of a He atom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b="1" dirty="0"/>
          </a:p>
        </p:txBody>
      </p:sp>
      <p:pic>
        <p:nvPicPr>
          <p:cNvPr id="5122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197E8D6-916D-875C-70F8-8822EF91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4" y="1771650"/>
            <a:ext cx="5308024" cy="44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图表, 直方图&#10;&#10;描述已自动生成">
            <a:extLst>
              <a:ext uri="{FF2B5EF4-FFF2-40B4-BE49-F238E27FC236}">
                <a16:creationId xmlns:a16="http://schemas.microsoft.com/office/drawing/2014/main" id="{AAD716FA-03CB-68AA-F18D-6DC66920B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39" y="1203875"/>
            <a:ext cx="4014224" cy="2182372"/>
          </a:xfrm>
          <a:prstGeom prst="rect">
            <a:avLst/>
          </a:prstGeom>
        </p:spPr>
      </p:pic>
      <p:pic>
        <p:nvPicPr>
          <p:cNvPr id="7" name="图片 6" descr="图表, 直方图&#10;&#10;描述已自动生成">
            <a:extLst>
              <a:ext uri="{FF2B5EF4-FFF2-40B4-BE49-F238E27FC236}">
                <a16:creationId xmlns:a16="http://schemas.microsoft.com/office/drawing/2014/main" id="{5FB67EA5-BF12-6C07-1EB2-1BC58A6E7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41" y="4041053"/>
            <a:ext cx="4014224" cy="218237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540152B-D561-2F4D-BCB8-CE79286C5224}"/>
              </a:ext>
            </a:extLst>
          </p:cNvPr>
          <p:cNvSpPr txBox="1"/>
          <p:nvPr/>
        </p:nvSpPr>
        <p:spPr>
          <a:xfrm>
            <a:off x="7093745" y="3429000"/>
            <a:ext cx="307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/>
              <a:t>WMo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AD508C-5AE0-C8BE-7FE6-6AE94C90DB77}"/>
              </a:ext>
            </a:extLst>
          </p:cNvPr>
          <p:cNvSpPr txBox="1"/>
          <p:nvPr/>
        </p:nvSpPr>
        <p:spPr>
          <a:xfrm>
            <a:off x="7008019" y="6150769"/>
            <a:ext cx="335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/>
              <a:t>WTaVMoNb</a:t>
            </a:r>
            <a:endParaRPr lang="zh-CN" altLang="en-US" b="1" dirty="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7FE07453-74F2-BE35-1B92-DCC1AD19451E}"/>
              </a:ext>
            </a:extLst>
          </p:cNvPr>
          <p:cNvSpPr/>
          <p:nvPr/>
        </p:nvSpPr>
        <p:spPr>
          <a:xfrm rot="20237653">
            <a:off x="5679282" y="2628900"/>
            <a:ext cx="978408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B6E14047-8E54-4719-2ABF-80AFF440C205}"/>
              </a:ext>
            </a:extLst>
          </p:cNvPr>
          <p:cNvSpPr/>
          <p:nvPr/>
        </p:nvSpPr>
        <p:spPr>
          <a:xfrm rot="926536">
            <a:off x="5631657" y="4038600"/>
            <a:ext cx="978408" cy="48463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CD2604-AF44-D604-3B9D-5AE03D670076}"/>
              </a:ext>
            </a:extLst>
          </p:cNvPr>
          <p:cNvSpPr txBox="1"/>
          <p:nvPr/>
        </p:nvSpPr>
        <p:spPr>
          <a:xfrm>
            <a:off x="10408444" y="3121819"/>
            <a:ext cx="163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entropy on the He migration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43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</TotalTime>
  <Words>354</Words>
  <Application>Microsoft Office PowerPoint</Application>
  <PresentationFormat>宽屏</PresentationFormat>
  <Paragraphs>83</Paragraphs>
  <Slides>16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等线</vt:lpstr>
      <vt:lpstr>微软雅黑</vt:lpstr>
      <vt:lpstr>Aptos</vt:lpstr>
      <vt:lpstr>Aptos Display</vt:lpstr>
      <vt:lpstr>Arial</vt:lpstr>
      <vt:lpstr>Times New Roman</vt:lpstr>
      <vt:lpstr>office theme</vt:lpstr>
      <vt:lpstr>The diffusion of helium in tungsten-based refractory alloys by molecular dynamics</vt:lpstr>
      <vt:lpstr>                  Outline</vt:lpstr>
      <vt:lpstr>Potential He-refractory alloys</vt:lpstr>
      <vt:lpstr>                Potential He-refractory alloys</vt:lpstr>
      <vt:lpstr>Check the stable configuration for 2 He atoms   (From Toni Sutinen)</vt:lpstr>
      <vt:lpstr>                Binding energy  between He clusters​</vt:lpstr>
      <vt:lpstr>                Binding energy  between He and Vacancy​</vt:lpstr>
      <vt:lpstr>                Migration energy of a He atom​</vt:lpstr>
      <vt:lpstr>                Migration energy of a He atom​</vt:lpstr>
      <vt:lpstr>                Migration energy of a He atom​</vt:lpstr>
      <vt:lpstr>                Diffusion of He (MD simulation)</vt:lpstr>
      <vt:lpstr>                Cluster fraction</vt:lpstr>
      <vt:lpstr>               Distribution of cluster size(V-free)​</vt:lpstr>
      <vt:lpstr>               Distribution of cluster size​(V-containing)</vt:lpstr>
      <vt:lpstr>                Evolution of He​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Wei, Guanying</cp:lastModifiedBy>
  <cp:revision>10</cp:revision>
  <dcterms:created xsi:type="dcterms:W3CDTF">2024-06-12T06:59:19Z</dcterms:created>
  <dcterms:modified xsi:type="dcterms:W3CDTF">2024-11-14T11:21:17Z</dcterms:modified>
</cp:coreProperties>
</file>