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3" r:id="rId2"/>
    <p:sldId id="274" r:id="rId3"/>
    <p:sldId id="276" r:id="rId4"/>
    <p:sldId id="322" r:id="rId5"/>
    <p:sldId id="323" r:id="rId6"/>
    <p:sldId id="325" r:id="rId7"/>
    <p:sldId id="32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4660"/>
  </p:normalViewPr>
  <p:slideViewPr>
    <p:cSldViewPr showGuides="1">
      <p:cViewPr varScale="1">
        <p:scale>
          <a:sx n="86" d="100"/>
          <a:sy n="86" d="100"/>
        </p:scale>
        <p:origin x="826" y="58"/>
      </p:cViewPr>
      <p:guideLst>
        <p:guide orient="horz" pos="1026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11536"/>
          </a:xfrm>
        </p:spPr>
        <p:txBody>
          <a:bodyPr/>
          <a:lstStyle/>
          <a:p>
            <a:r>
              <a:rPr lang="en-GB" dirty="0" smtClean="0"/>
              <a:t>JET LID mirror holder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731839" y="2751795"/>
            <a:ext cx="10728325" cy="516756"/>
          </a:xfrm>
        </p:spPr>
        <p:txBody>
          <a:bodyPr/>
          <a:lstStyle/>
          <a:p>
            <a:r>
              <a:rPr lang="en-US" dirty="0" smtClean="0"/>
              <a:t>18/05/2020 </a:t>
            </a:r>
            <a:r>
              <a:rPr lang="en-US" dirty="0" smtClean="0"/>
              <a:t>| G. </a:t>
            </a:r>
            <a:r>
              <a:rPr lang="en-US" dirty="0" err="1" smtClean="0"/>
              <a:t>Sergienko</a:t>
            </a:r>
            <a:r>
              <a:rPr lang="en-US" dirty="0" smtClean="0"/>
              <a:t>,  A. TERRA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uppieren 346"/>
          <p:cNvGrpSpPr/>
          <p:nvPr/>
        </p:nvGrpSpPr>
        <p:grpSpPr>
          <a:xfrm>
            <a:off x="-794" y="6495"/>
            <a:ext cx="5563511" cy="1028564"/>
            <a:chOff x="-794" y="6495"/>
            <a:chExt cx="5563511" cy="1028564"/>
          </a:xfrm>
        </p:grpSpPr>
        <p:sp>
          <p:nvSpPr>
            <p:cNvPr id="348" name="TextBox 1"/>
            <p:cNvSpPr txBox="1"/>
            <p:nvPr/>
          </p:nvSpPr>
          <p:spPr>
            <a:xfrm>
              <a:off x="-794" y="6495"/>
              <a:ext cx="5563511" cy="606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14000"/>
                </a:lnSpc>
                <a:spcBef>
                  <a:spcPct val="0"/>
                </a:spcBef>
              </a:pPr>
              <a:r>
                <a:rPr lang="en-US" sz="3200" b="1" cap="all" spc="1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Qualitative approach</a:t>
              </a:r>
              <a:endParaRPr lang="de-DE" sz="3200" b="1" cap="all" spc="1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49" name="Textplatzhalter 7">
              <a:extLst>
                <a:ext uri="{FF2B5EF4-FFF2-40B4-BE49-F238E27FC236}">
                  <a16:creationId xmlns:a16="http://schemas.microsoft.com/office/drawing/2014/main" id="{CCC45F7D-E3E4-4EF0-9BD2-EAD57B3FDCD1}"/>
                </a:ext>
              </a:extLst>
            </p:cNvPr>
            <p:cNvSpPr txBox="1">
              <a:spLocks/>
            </p:cNvSpPr>
            <p:nvPr/>
          </p:nvSpPr>
          <p:spPr>
            <a:xfrm>
              <a:off x="238195" y="525065"/>
              <a:ext cx="3816424" cy="50999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0850" indent="-2349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667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9535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17600" indent="-2159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/>
                <a:t>Concept</a:t>
              </a:r>
              <a:endParaRPr lang="en-US" i="1" dirty="0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01" y="2204864"/>
            <a:ext cx="7032104" cy="36757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501"/>
            <a:ext cx="5159896" cy="3230208"/>
          </a:xfrm>
          <a:prstGeom prst="rect">
            <a:avLst/>
          </a:prstGeom>
        </p:spPr>
      </p:pic>
      <p:cxnSp>
        <p:nvCxnSpPr>
          <p:cNvPr id="53" name="Gerader Verbinder 52"/>
          <p:cNvCxnSpPr/>
          <p:nvPr/>
        </p:nvCxnSpPr>
        <p:spPr bwMode="auto">
          <a:xfrm flipV="1">
            <a:off x="8722200" y="2087039"/>
            <a:ext cx="0" cy="1977139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r Verbinder 39"/>
          <p:cNvCxnSpPr/>
          <p:nvPr/>
        </p:nvCxnSpPr>
        <p:spPr>
          <a:xfrm>
            <a:off x="6168008" y="1772816"/>
            <a:ext cx="2505795" cy="572738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 bwMode="auto">
          <a:xfrm>
            <a:off x="8622100" y="2087040"/>
            <a:ext cx="0" cy="1977139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498"/>
          <p:cNvSpPr txBox="1">
            <a:spLocks noChangeArrowheads="1"/>
          </p:cNvSpPr>
          <p:nvPr/>
        </p:nvSpPr>
        <p:spPr bwMode="auto">
          <a:xfrm>
            <a:off x="8938224" y="1073610"/>
            <a:ext cx="2914233" cy="10200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 dirty="0" smtClean="0">
                <a:solidFill>
                  <a:srgbClr val="FF0000"/>
                </a:solidFill>
                <a:cs typeface="Arial" charset="0"/>
              </a:rPr>
              <a:t>a, mirror stiffness and stability to vibration, force required for adjustment and long term so stress in material.</a:t>
            </a:r>
            <a:br>
              <a:rPr lang="en-GB" sz="1200" b="1" i="1" dirty="0" smtClean="0">
                <a:solidFill>
                  <a:srgbClr val="FF0000"/>
                </a:solidFill>
                <a:cs typeface="Arial" charset="0"/>
              </a:rPr>
            </a:br>
            <a:r>
              <a:rPr lang="en-GB" sz="1200" b="1" i="1" dirty="0" smtClean="0">
                <a:solidFill>
                  <a:srgbClr val="FF0000"/>
                </a:solidFill>
                <a:cs typeface="Arial" charset="0"/>
              </a:rPr>
              <a:t>Manufacturing accuracy </a:t>
            </a:r>
            <a:endParaRPr lang="en-US" sz="1200" b="1" i="1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 bwMode="auto">
          <a:xfrm flipH="1">
            <a:off x="8328249" y="2204864"/>
            <a:ext cx="3672407" cy="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mit Pfeil 67"/>
          <p:cNvCxnSpPr/>
          <p:nvPr/>
        </p:nvCxnSpPr>
        <p:spPr bwMode="auto">
          <a:xfrm>
            <a:off x="8478083" y="2204864"/>
            <a:ext cx="144017" cy="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mit Pfeil 69"/>
          <p:cNvCxnSpPr/>
          <p:nvPr/>
        </p:nvCxnSpPr>
        <p:spPr bwMode="auto">
          <a:xfrm flipH="1">
            <a:off x="8722200" y="2204864"/>
            <a:ext cx="432049" cy="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Geschweifte Klammer rechts 22"/>
          <p:cNvSpPr/>
          <p:nvPr/>
        </p:nvSpPr>
        <p:spPr>
          <a:xfrm rot="10800000">
            <a:off x="7587141" y="3635637"/>
            <a:ext cx="424658" cy="814224"/>
          </a:xfrm>
          <a:prstGeom prst="rightBrace">
            <a:avLst>
              <a:gd name="adj1" fmla="val 47355"/>
              <a:gd name="adj2" fmla="val 49764"/>
            </a:avLst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 Box 498"/>
          <p:cNvSpPr txBox="1">
            <a:spLocks noChangeArrowheads="1"/>
          </p:cNvSpPr>
          <p:nvPr/>
        </p:nvSpPr>
        <p:spPr bwMode="auto">
          <a:xfrm>
            <a:off x="5508586" y="3796399"/>
            <a:ext cx="2078554" cy="102004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 dirty="0" smtClean="0">
                <a:solidFill>
                  <a:schemeClr val="accent3"/>
                </a:solidFill>
                <a:cs typeface="Arial" charset="0"/>
              </a:rPr>
              <a:t>b, </a:t>
            </a:r>
            <a:r>
              <a:rPr lang="en-GB" sz="1200" b="1" i="1" dirty="0">
                <a:solidFill>
                  <a:schemeClr val="accent3"/>
                </a:solidFill>
                <a:cs typeface="Arial" charset="0"/>
              </a:rPr>
              <a:t>mirror stiffness and stability to vibration, force required for adjustment and long term so stress in </a:t>
            </a:r>
            <a:r>
              <a:rPr lang="en-GB" sz="1200" b="1" i="1" dirty="0" smtClean="0">
                <a:solidFill>
                  <a:schemeClr val="accent3"/>
                </a:solidFill>
                <a:cs typeface="Arial" charset="0"/>
              </a:rPr>
              <a:t>material</a:t>
            </a:r>
            <a:endParaRPr lang="en-US" sz="1200" b="1" i="1" dirty="0">
              <a:solidFill>
                <a:schemeClr val="accent3"/>
              </a:solidFill>
              <a:cs typeface="Arial" charset="0"/>
            </a:endParaRPr>
          </a:p>
        </p:txBody>
      </p:sp>
      <p:cxnSp>
        <p:nvCxnSpPr>
          <p:cNvPr id="77" name="Gerade Verbindung mit Pfeil 76"/>
          <p:cNvCxnSpPr/>
          <p:nvPr/>
        </p:nvCxnSpPr>
        <p:spPr bwMode="auto">
          <a:xfrm flipH="1" flipV="1">
            <a:off x="8835869" y="3796399"/>
            <a:ext cx="207581" cy="267779"/>
          </a:xfrm>
          <a:prstGeom prst="straightConnector1">
            <a:avLst/>
          </a:prstGeom>
          <a:noFill/>
          <a:ln w="222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 Box 498"/>
          <p:cNvSpPr txBox="1">
            <a:spLocks noChangeArrowheads="1"/>
          </p:cNvSpPr>
          <p:nvPr/>
        </p:nvSpPr>
        <p:spPr bwMode="auto">
          <a:xfrm>
            <a:off x="9342468" y="4216836"/>
            <a:ext cx="1643968" cy="46604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 dirty="0" smtClean="0">
                <a:solidFill>
                  <a:schemeClr val="accent5"/>
                </a:solidFill>
                <a:cs typeface="Arial" charset="0"/>
              </a:rPr>
              <a:t>r, precision of pivot axis definition </a:t>
            </a:r>
            <a:endParaRPr lang="en-US" sz="1200" b="1" i="1" dirty="0">
              <a:solidFill>
                <a:schemeClr val="accent5"/>
              </a:solidFill>
              <a:cs typeface="Arial" charset="0"/>
            </a:endParaRPr>
          </a:p>
        </p:txBody>
      </p:sp>
      <p:sp>
        <p:nvSpPr>
          <p:cNvPr id="32" name="Bogen 31"/>
          <p:cNvSpPr/>
          <p:nvPr/>
        </p:nvSpPr>
        <p:spPr>
          <a:xfrm>
            <a:off x="5117272" y="1557437"/>
            <a:ext cx="3681138" cy="2902547"/>
          </a:xfrm>
          <a:prstGeom prst="arc">
            <a:avLst>
              <a:gd name="adj1" fmla="val 12024948"/>
              <a:gd name="adj2" fmla="val 14101751"/>
            </a:avLst>
          </a:prstGeom>
          <a:ln w="22225">
            <a:solidFill>
              <a:schemeClr val="accent1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/>
          <p:cNvSpPr/>
          <p:nvPr/>
        </p:nvSpPr>
        <p:spPr>
          <a:xfrm>
            <a:off x="8637799" y="4028174"/>
            <a:ext cx="72008" cy="72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  <p:cxnSp>
        <p:nvCxnSpPr>
          <p:cNvPr id="90" name="Gerade Verbindung mit Pfeil 89"/>
          <p:cNvCxnSpPr/>
          <p:nvPr/>
        </p:nvCxnSpPr>
        <p:spPr bwMode="auto">
          <a:xfrm flipV="1">
            <a:off x="5351505" y="1772816"/>
            <a:ext cx="744495" cy="620736"/>
          </a:xfrm>
          <a:prstGeom prst="straightConnector1">
            <a:avLst/>
          </a:prstGeom>
          <a:noFill/>
          <a:ln w="22225" cap="flat" cmpd="sng" algn="ctr">
            <a:solidFill>
              <a:schemeClr val="accent1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 Box 498"/>
          <p:cNvSpPr txBox="1">
            <a:spLocks noChangeArrowheads="1"/>
          </p:cNvSpPr>
          <p:nvPr/>
        </p:nvSpPr>
        <p:spPr bwMode="auto">
          <a:xfrm>
            <a:off x="5378558" y="1701067"/>
            <a:ext cx="285172" cy="281383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c</a:t>
            </a:r>
            <a:endParaRPr lang="en-US" sz="1200" b="1" i="1" dirty="0">
              <a:solidFill>
                <a:schemeClr val="accent1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98" name="Text Box 498"/>
          <p:cNvSpPr txBox="1">
            <a:spLocks noChangeArrowheads="1"/>
          </p:cNvSpPr>
          <p:nvPr/>
        </p:nvSpPr>
        <p:spPr bwMode="auto">
          <a:xfrm>
            <a:off x="5850167" y="2064171"/>
            <a:ext cx="437442" cy="281383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charset="0"/>
              </a:rPr>
              <a:t>c</a:t>
            </a:r>
            <a:r>
              <a:rPr lang="en-GB" sz="1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Arial" charset="0"/>
              </a:rPr>
              <a:t>’</a:t>
            </a:r>
            <a:endParaRPr lang="en-US" sz="1200" b="1" i="1" dirty="0">
              <a:solidFill>
                <a:schemeClr val="accent1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101" name="Bogen 100"/>
          <p:cNvSpPr/>
          <p:nvPr/>
        </p:nvSpPr>
        <p:spPr>
          <a:xfrm rot="20296359">
            <a:off x="7401767" y="912801"/>
            <a:ext cx="3681138" cy="2902547"/>
          </a:xfrm>
          <a:prstGeom prst="arc">
            <a:avLst>
              <a:gd name="adj1" fmla="val 12024948"/>
              <a:gd name="adj2" fmla="val 12672881"/>
            </a:avLst>
          </a:prstGeom>
          <a:ln w="22225">
            <a:solidFill>
              <a:schemeClr val="accent1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 Box 498"/>
          <p:cNvSpPr txBox="1">
            <a:spLocks noChangeArrowheads="1"/>
          </p:cNvSpPr>
          <p:nvPr/>
        </p:nvSpPr>
        <p:spPr bwMode="auto">
          <a:xfrm>
            <a:off x="7224135" y="2074294"/>
            <a:ext cx="437442" cy="281383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charset="0"/>
              </a:rPr>
              <a:t>c</a:t>
            </a:r>
            <a:r>
              <a:rPr lang="en-GB" sz="1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Arial" charset="0"/>
              </a:rPr>
              <a:t>’’</a:t>
            </a:r>
            <a:endParaRPr lang="en-US" sz="1200" b="1" i="1" dirty="0">
              <a:solidFill>
                <a:schemeClr val="accent1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103" name="Text Box 498"/>
          <p:cNvSpPr txBox="1">
            <a:spLocks noChangeArrowheads="1"/>
          </p:cNvSpPr>
          <p:nvPr/>
        </p:nvSpPr>
        <p:spPr bwMode="auto">
          <a:xfrm>
            <a:off x="5704274" y="1228188"/>
            <a:ext cx="2554236" cy="281383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10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10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C(mm) ~ C’(mm) ~ C’’(</a:t>
            </a:r>
            <a:r>
              <a:rPr lang="en-GB" sz="1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deg</a:t>
            </a:r>
            <a:r>
              <a:rPr lang="en-GB" sz="1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  <a:endParaRPr lang="en-US" sz="1200" b="1" i="1" dirty="0">
              <a:solidFill>
                <a:schemeClr val="accent1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238195" y="4606667"/>
            <a:ext cx="387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Stainless steel 316L</a:t>
            </a:r>
          </a:p>
          <a:p>
            <a:r>
              <a:rPr lang="en-GB" sz="2400" i="1" dirty="0" smtClean="0"/>
              <a:t>Yield strength ~250MPa</a:t>
            </a:r>
          </a:p>
          <a:p>
            <a:r>
              <a:rPr lang="en-GB" sz="2400" i="1" dirty="0" smtClean="0"/>
              <a:t>UTS ~400MPa</a:t>
            </a:r>
          </a:p>
          <a:p>
            <a:r>
              <a:rPr lang="en-GB" sz="2400" i="1" dirty="0" smtClean="0"/>
              <a:t>20C</a:t>
            </a:r>
            <a:endParaRPr lang="en-US" sz="2400" i="1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fld id="{DB84DDC6-BE11-4A7A-92FD-4B08165B89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4DDC6-BE11-4A7A-92FD-4B08165B89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49576" y="1194127"/>
            <a:ext cx="33864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a=1.5mm, b=3mm, r=1.5mm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Very stiff (150N / </a:t>
            </a:r>
            <a:r>
              <a:rPr lang="en-GB" sz="2400" i="1" dirty="0" err="1" smtClean="0"/>
              <a:t>deg</a:t>
            </a:r>
            <a:r>
              <a:rPr lang="en-GB" sz="2400" i="1" dirty="0" smtClean="0"/>
              <a:t> or mm)</a:t>
            </a: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Very high stress -&gt; failure or very low fatigue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i="1" dirty="0" smtClean="0"/>
              <a:t>Good </a:t>
            </a:r>
            <a:r>
              <a:rPr lang="en-GB" sz="2000" i="1" dirty="0"/>
              <a:t>accuracy </a:t>
            </a:r>
            <a:endParaRPr lang="en-US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/>
          </a:p>
          <a:p>
            <a:endParaRPr lang="en-US" sz="2400" i="1" dirty="0"/>
          </a:p>
        </p:txBody>
      </p:sp>
      <p:sp>
        <p:nvSpPr>
          <p:cNvPr id="6" name="TextBox 1"/>
          <p:cNvSpPr txBox="1"/>
          <p:nvPr/>
        </p:nvSpPr>
        <p:spPr>
          <a:xfrm>
            <a:off x="-794" y="6495"/>
            <a:ext cx="2818400" cy="606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14000"/>
              </a:lnSpc>
              <a:spcBef>
                <a:spcPct val="0"/>
              </a:spcBef>
            </a:pPr>
            <a:r>
              <a:rPr lang="en-US" sz="3200" b="1" cap="all" spc="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2015 Model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613328"/>
            <a:ext cx="2779108" cy="19292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722" y="0"/>
            <a:ext cx="5261242" cy="36101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796" y="3162983"/>
            <a:ext cx="3723184" cy="25811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809" y="3743683"/>
            <a:ext cx="4349914" cy="29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4DDC6-BE11-4A7A-92FD-4B08165B89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47889" y="1327637"/>
            <a:ext cx="33864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a=1.5mm, b=10mm, r=5mm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Quite stiff (100N / </a:t>
            </a:r>
            <a:r>
              <a:rPr lang="en-GB" sz="2400" i="1" dirty="0" err="1" smtClean="0"/>
              <a:t>deg</a:t>
            </a:r>
            <a:r>
              <a:rPr lang="en-GB" sz="2400" i="1" dirty="0" smtClean="0"/>
              <a:t> or mm)</a:t>
            </a: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Stress reduced but still high -&gt; failure or very low fatigue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i="1" dirty="0" smtClean="0"/>
              <a:t>good </a:t>
            </a:r>
            <a:r>
              <a:rPr lang="en-GB" sz="2000" i="1" dirty="0"/>
              <a:t>accuracy </a:t>
            </a:r>
            <a:endParaRPr lang="en-US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i="1" dirty="0"/>
          </a:p>
          <a:p>
            <a:endParaRPr lang="en-US" sz="2400" i="1" dirty="0"/>
          </a:p>
        </p:txBody>
      </p:sp>
      <p:sp>
        <p:nvSpPr>
          <p:cNvPr id="6" name="TextBox 1"/>
          <p:cNvSpPr txBox="1"/>
          <p:nvPr/>
        </p:nvSpPr>
        <p:spPr>
          <a:xfrm>
            <a:off x="-794" y="6495"/>
            <a:ext cx="4829143" cy="653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14000"/>
              </a:lnSpc>
              <a:spcBef>
                <a:spcPct val="0"/>
              </a:spcBef>
            </a:pPr>
            <a:r>
              <a:rPr lang="en-US" sz="3200" b="1" cap="all" spc="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2015 Model refined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613328"/>
            <a:ext cx="2779108" cy="19292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722" y="0"/>
            <a:ext cx="5261242" cy="36101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796" y="3162983"/>
            <a:ext cx="3723184" cy="25811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809" y="3743683"/>
            <a:ext cx="4349914" cy="29144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613328"/>
            <a:ext cx="2754959" cy="191244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083" y="3799405"/>
            <a:ext cx="4592180" cy="28587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6722" y="6495"/>
            <a:ext cx="5261242" cy="33357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8273" y="3101535"/>
            <a:ext cx="3872474" cy="25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4DDC6-BE11-4A7A-92FD-4B08165B89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74106" y="1449384"/>
            <a:ext cx="33864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a=1mm, b=12mm, r=30mm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Low stiffness (20N / </a:t>
            </a:r>
            <a:r>
              <a:rPr lang="en-GB" sz="2400" i="1" dirty="0" err="1" smtClean="0"/>
              <a:t>deg</a:t>
            </a:r>
            <a:r>
              <a:rPr lang="en-GB" sz="2400" i="1" dirty="0" smtClean="0"/>
              <a:t> or mm)</a:t>
            </a: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Stress pretty low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Lower accuracy </a:t>
            </a:r>
            <a:endParaRPr lang="en-US" sz="2000" i="1" dirty="0"/>
          </a:p>
          <a:p>
            <a:endParaRPr lang="en-US" sz="2400" i="1" dirty="0"/>
          </a:p>
        </p:txBody>
      </p:sp>
      <p:sp>
        <p:nvSpPr>
          <p:cNvPr id="6" name="TextBox 1"/>
          <p:cNvSpPr txBox="1"/>
          <p:nvPr/>
        </p:nvSpPr>
        <p:spPr>
          <a:xfrm>
            <a:off x="-794" y="6495"/>
            <a:ext cx="2818400" cy="606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14000"/>
              </a:lnSpc>
              <a:spcBef>
                <a:spcPct val="0"/>
              </a:spcBef>
            </a:pPr>
            <a:r>
              <a:rPr lang="en-US" sz="3200" b="1" cap="all" spc="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2020 Model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613328"/>
            <a:ext cx="2779108" cy="19292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722" y="0"/>
            <a:ext cx="5261242" cy="36101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796" y="3162983"/>
            <a:ext cx="3723184" cy="25811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809" y="3743683"/>
            <a:ext cx="4349914" cy="29144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613328"/>
            <a:ext cx="2754959" cy="191244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083" y="3799405"/>
            <a:ext cx="4592180" cy="28587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6722" y="6495"/>
            <a:ext cx="5261242" cy="333571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86" y="515148"/>
            <a:ext cx="3333021" cy="20106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3520" y="3444747"/>
            <a:ext cx="4556743" cy="31967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36" y="-13929"/>
            <a:ext cx="5222348" cy="370209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0228" y="3132668"/>
            <a:ext cx="3963522" cy="27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4DDC6-BE11-4A7A-92FD-4B08165B89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65640" y="875416"/>
            <a:ext cx="33864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a=1.7mm, b=5mm, r=mm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Pretty high stiffness (150N / </a:t>
            </a:r>
            <a:r>
              <a:rPr lang="en-GB" sz="2400" i="1" dirty="0" err="1" smtClean="0"/>
              <a:t>deg</a:t>
            </a:r>
            <a:r>
              <a:rPr lang="en-GB" sz="2400" i="1" dirty="0" smtClean="0"/>
              <a:t> or mm)</a:t>
            </a: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Medium to high Stress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/>
              <a:t>Good accuracy </a:t>
            </a:r>
            <a:endParaRPr lang="en-US" sz="2000" i="1" dirty="0"/>
          </a:p>
          <a:p>
            <a:endParaRPr lang="en-US" sz="2400" i="1" dirty="0" smtClean="0"/>
          </a:p>
        </p:txBody>
      </p:sp>
      <p:sp>
        <p:nvSpPr>
          <p:cNvPr id="6" name="TextBox 1"/>
          <p:cNvSpPr txBox="1"/>
          <p:nvPr/>
        </p:nvSpPr>
        <p:spPr>
          <a:xfrm>
            <a:off x="-794" y="6495"/>
            <a:ext cx="4061305" cy="653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14000"/>
              </a:lnSpc>
              <a:spcBef>
                <a:spcPct val="0"/>
              </a:spcBef>
            </a:pPr>
            <a:r>
              <a:rPr lang="en-US" sz="3200" b="1" cap="all" spc="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2020 Model rev2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613328"/>
            <a:ext cx="2779108" cy="19292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613328"/>
            <a:ext cx="2754959" cy="191244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86" y="515148"/>
            <a:ext cx="3333021" cy="20106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292" y="527208"/>
            <a:ext cx="3564342" cy="199856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992" y="107847"/>
            <a:ext cx="5171791" cy="284506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599" y="3140968"/>
            <a:ext cx="3360960" cy="247598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7992" y="3168774"/>
            <a:ext cx="4920038" cy="266502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029858" y="5856421"/>
            <a:ext cx="751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Best </a:t>
            </a:r>
            <a:r>
              <a:rPr lang="en-US" sz="2400" i="1" dirty="0"/>
              <a:t>compromise so far, but still need </a:t>
            </a:r>
            <a:r>
              <a:rPr lang="en-US" sz="2400" i="1" dirty="0" smtClean="0"/>
              <a:t>optimization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177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2817606" y="2636912"/>
            <a:ext cx="7518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i="1" dirty="0" smtClean="0"/>
          </a:p>
          <a:p>
            <a:endParaRPr lang="en-US" sz="2400" i="1" dirty="0"/>
          </a:p>
          <a:p>
            <a:endParaRPr lang="en-US" sz="2400" i="1" dirty="0"/>
          </a:p>
          <a:p>
            <a:r>
              <a:rPr lang="en-US" sz="2400" i="1" dirty="0"/>
              <a:t>Best compromise so far, but still need </a:t>
            </a:r>
            <a:r>
              <a:rPr lang="en-US" sz="2400" i="1" dirty="0" err="1"/>
              <a:t>optimisation</a:t>
            </a:r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i="1" dirty="0"/>
          </a:p>
        </p:txBody>
      </p:sp>
      <p:sp>
        <p:nvSpPr>
          <p:cNvPr id="6" name="TextBox 1"/>
          <p:cNvSpPr txBox="1"/>
          <p:nvPr/>
        </p:nvSpPr>
        <p:spPr>
          <a:xfrm>
            <a:off x="-794" y="6495"/>
            <a:ext cx="2818400" cy="606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14000"/>
              </a:lnSpc>
              <a:spcBef>
                <a:spcPct val="0"/>
              </a:spcBef>
            </a:pPr>
            <a:r>
              <a:rPr lang="en-US" sz="3200" b="1" cap="all" spc="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2020 Model</a:t>
            </a:r>
          </a:p>
        </p:txBody>
      </p:sp>
    </p:spTree>
    <p:extLst>
      <p:ext uri="{BB962C8B-B14F-4D97-AF65-F5344CB8AC3E}">
        <p14:creationId xmlns:p14="http://schemas.microsoft.com/office/powerpoint/2010/main" val="22508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5</TotalTime>
  <Words>222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Jülich</vt:lpstr>
      <vt:lpstr>JET LID mirror holder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Micro-structured tungsten; an advanced plasma-facing material</dc:title>
  <dc:creator>Alexis Terra</dc:creator>
  <cp:lastModifiedBy>GSerg</cp:lastModifiedBy>
  <cp:revision>103</cp:revision>
  <dcterms:created xsi:type="dcterms:W3CDTF">2019-05-14T14:44:03Z</dcterms:created>
  <dcterms:modified xsi:type="dcterms:W3CDTF">2020-05-18T00:31:02Z</dcterms:modified>
</cp:coreProperties>
</file>