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5" r:id="rId2"/>
    <p:sldId id="278" r:id="rId3"/>
    <p:sldId id="288" r:id="rId4"/>
    <p:sldId id="290" r:id="rId5"/>
    <p:sldId id="291" r:id="rId6"/>
    <p:sldId id="292" r:id="rId7"/>
    <p:sldId id="293" r:id="rId8"/>
    <p:sldId id="287" r:id="rId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27" autoAdjust="0"/>
    <p:restoredTop sz="97461" autoAdjust="0"/>
  </p:normalViewPr>
  <p:slideViewPr>
    <p:cSldViewPr showGuides="1">
      <p:cViewPr>
        <p:scale>
          <a:sx n="75" d="100"/>
          <a:sy n="75" d="100"/>
        </p:scale>
        <p:origin x="518" y="451"/>
      </p:cViewPr>
      <p:guideLst>
        <p:guide orient="horz" pos="1026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0" d="100"/>
          <a:sy n="70" d="100"/>
        </p:scale>
        <p:origin x="2037" y="5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17.05.2020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17.05.2020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2444192"/>
            <a:ext cx="107283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8740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CEB1C7-3CEB-41C0-967D-A5811A09D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620" y="6423285"/>
            <a:ext cx="2304000" cy="9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0BABBA3-207B-428D-8CD0-97794373E0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2660216"/>
            <a:ext cx="10728324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1124744"/>
            <a:ext cx="10728325" cy="136180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D7831BC-0764-4D94-B436-8046AD2DF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7390AF7B-9835-4AEF-ADBF-224AF53FB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70822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185084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33D537E-7D32-4AF3-8F50-037B43117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02F77179-7DE6-490F-AFDB-836C5B895F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11514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221088"/>
            <a:ext cx="107283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noProof="0" dirty="0"/>
              <a:t>Subline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36BB06C-78EA-49C8-AAD0-451B7CEFC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1F0FB68E-EE59-46F0-A3EA-690446700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12424" y="6602437"/>
            <a:ext cx="2232248" cy="221109"/>
          </a:xfrm>
        </p:spPr>
        <p:txBody>
          <a:bodyPr/>
          <a:lstStyle/>
          <a:p>
            <a:r>
              <a:rPr lang="en-US" dirty="0"/>
              <a:t>Zlobinski  -  Page </a:t>
            </a:r>
            <a:fld id="{A52F4D17-1AD6-42D9-B93A-EB002C62F438}" type="slidenum">
              <a:rPr lang="en-US" smtClean="0"/>
              <a:pPr/>
              <a:t>‹Nr.›</a:t>
            </a:fld>
            <a:r>
              <a:rPr lang="en-US" dirty="0"/>
              <a:t> / 15</a:t>
            </a:r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578310"/>
            <a:ext cx="114490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9624FD4-E8F5-4C76-8AB0-019D7FCEAA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 txBox="1">
            <a:spLocks/>
          </p:cNvSpPr>
          <p:nvPr userDrawn="1"/>
        </p:nvSpPr>
        <p:spPr>
          <a:xfrm>
            <a:off x="9912424" y="6602437"/>
            <a:ext cx="223224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Zlobinski  -  Page </a:t>
            </a:r>
            <a:fld id="{A52F4D17-1AD6-42D9-B93A-EB002C62F438}" type="slidenum">
              <a:rPr lang="en-US" smtClean="0"/>
              <a:pPr/>
              <a:t>‹Nr.›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8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8D87DCD3-D230-4056-A20A-D9CBA549CE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 txBox="1">
            <a:spLocks/>
          </p:cNvSpPr>
          <p:nvPr userDrawn="1"/>
        </p:nvSpPr>
        <p:spPr>
          <a:xfrm>
            <a:off x="9912424" y="6602437"/>
            <a:ext cx="223224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Zlobinski  -  Page </a:t>
            </a:r>
            <a:fld id="{A52F4D17-1AD6-42D9-B93A-EB002C62F438}" type="slidenum">
              <a:rPr lang="en-US" smtClean="0"/>
              <a:pPr/>
              <a:t>‹Nr.›</a:t>
            </a:fld>
            <a:r>
              <a:rPr lang="en-US"/>
              <a:t> /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 txBox="1">
            <a:spLocks/>
          </p:cNvSpPr>
          <p:nvPr userDrawn="1"/>
        </p:nvSpPr>
        <p:spPr>
          <a:xfrm>
            <a:off x="9912424" y="6602437"/>
            <a:ext cx="223224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Zlobinski  -  Page </a:t>
            </a:r>
            <a:fld id="{A52F4D17-1AD6-42D9-B93A-EB002C62F438}" type="slidenum">
              <a:rPr lang="en-US" smtClean="0"/>
              <a:pPr/>
              <a:t>‹Nr.›</a:t>
            </a:fld>
            <a:r>
              <a:rPr lang="en-US"/>
              <a:t> /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 txBox="1">
            <a:spLocks/>
          </p:cNvSpPr>
          <p:nvPr userDrawn="1"/>
        </p:nvSpPr>
        <p:spPr>
          <a:xfrm>
            <a:off x="9912424" y="6602437"/>
            <a:ext cx="223224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Zlobinski  -  Page </a:t>
            </a:r>
            <a:fld id="{A52F4D17-1AD6-42D9-B93A-EB002C62F438}" type="slidenum">
              <a:rPr lang="en-US" smtClean="0"/>
              <a:pPr/>
              <a:t>‹Nr.›</a:t>
            </a:fld>
            <a:r>
              <a:rPr lang="en-US"/>
              <a:t> /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563143"/>
            <a:ext cx="11449050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00 Month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‹Nr.›</a:t>
            </a:fld>
            <a:endParaRPr lang="en-US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Mastertitelformat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2C4F5F8-9F24-424C-8284-2E94052236C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F6C8115-8683-472F-BE9F-3E719023445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7" y="6424763"/>
            <a:ext cx="2303553" cy="9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3659" userDrawn="1">
          <p15:clr>
            <a:srgbClr val="F26B43"/>
          </p15:clr>
        </p15:guide>
        <p15:guide id="7" pos="402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9" y="537344"/>
            <a:ext cx="11268817" cy="1883544"/>
          </a:xfrm>
        </p:spPr>
        <p:txBody>
          <a:bodyPr/>
          <a:lstStyle/>
          <a:p>
            <a:r>
              <a:rPr lang="en-GB" sz="2400" cap="none" dirty="0" smtClean="0"/>
              <a:t>FZJ Lab activities after shutdown</a:t>
            </a:r>
            <a:endParaRPr lang="en-US" sz="2400" cap="none" noProof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93119F-69DD-4BF5-B78E-98C0144F5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7" y="4437112"/>
            <a:ext cx="10728325" cy="516756"/>
          </a:xfrm>
        </p:spPr>
        <p:txBody>
          <a:bodyPr/>
          <a:lstStyle/>
          <a:p>
            <a:r>
              <a:rPr lang="en-US" cap="none" dirty="0" smtClean="0"/>
              <a:t>18</a:t>
            </a:r>
            <a:r>
              <a:rPr lang="en-US" cap="none" noProof="0" dirty="0" smtClean="0"/>
              <a:t>.5.2020  </a:t>
            </a:r>
            <a:r>
              <a:rPr lang="en-US" cap="none" noProof="0" dirty="0" smtClean="0"/>
              <a:t>I  </a:t>
            </a:r>
            <a:r>
              <a:rPr lang="en-US" cap="none" noProof="0" dirty="0" err="1" smtClean="0"/>
              <a:t>Miroslaw</a:t>
            </a:r>
            <a:r>
              <a:rPr lang="en-US" cap="none" noProof="0" dirty="0" smtClean="0"/>
              <a:t> </a:t>
            </a:r>
            <a:r>
              <a:rPr lang="en-US" cap="none" noProof="0" dirty="0" smtClean="0"/>
              <a:t>Zlobinski</a:t>
            </a:r>
            <a:endParaRPr lang="en-US" cap="none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FFF684-B650-40AA-89A0-80D31734A2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836" y="2540637"/>
            <a:ext cx="10728325" cy="1680451"/>
          </a:xfrm>
        </p:spPr>
        <p:txBody>
          <a:bodyPr/>
          <a:lstStyle/>
          <a:p>
            <a:r>
              <a:rPr lang="en-GB" sz="2400" dirty="0" smtClean="0"/>
              <a:t>Activities and Aims Concerning LID Project</a:t>
            </a:r>
            <a:endParaRPr lang="en-GB" sz="240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F7FD6BE-2AD6-4D5D-AF5C-37BA9885D0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6004143"/>
            <a:ext cx="564986" cy="564005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6095999" y="5898923"/>
            <a:ext cx="2560159" cy="766384"/>
            <a:chOff x="642938" y="191890"/>
            <a:chExt cx="13470681" cy="4032448"/>
          </a:xfrm>
        </p:grpSpPr>
        <p:sp>
          <p:nvSpPr>
            <p:cNvPr id="8" name="Rectangle 6"/>
            <p:cNvSpPr/>
            <p:nvPr userDrawn="1"/>
          </p:nvSpPr>
          <p:spPr bwMode="auto">
            <a:xfrm>
              <a:off x="642938" y="504480"/>
              <a:ext cx="13470681" cy="343217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 w="0">
                  <a:solidFill>
                    <a:schemeClr val="tx1"/>
                  </a:solidFill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  <p:pic>
          <p:nvPicPr>
            <p:cNvPr id="10" name="Picture 7" descr="EUROfusion-white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938" y="191890"/>
              <a:ext cx="13163393" cy="4032448"/>
            </a:xfrm>
            <a:prstGeom prst="rect">
              <a:avLst/>
            </a:prstGeom>
          </p:spPr>
        </p:pic>
      </p:grpSp>
      <p:grpSp>
        <p:nvGrpSpPr>
          <p:cNvPr id="11" name="Gruppieren 10"/>
          <p:cNvGrpSpPr/>
          <p:nvPr/>
        </p:nvGrpSpPr>
        <p:grpSpPr>
          <a:xfrm>
            <a:off x="4799856" y="5958956"/>
            <a:ext cx="936764" cy="648072"/>
            <a:chOff x="5220072" y="5733256"/>
            <a:chExt cx="936764" cy="648072"/>
          </a:xfrm>
        </p:grpSpPr>
        <p:sp>
          <p:nvSpPr>
            <p:cNvPr id="12" name="Rectangle 9"/>
            <p:cNvSpPr/>
            <p:nvPr/>
          </p:nvSpPr>
          <p:spPr bwMode="auto">
            <a:xfrm>
              <a:off x="5220072" y="5734477"/>
              <a:ext cx="936764" cy="646851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363"/>
            <a:stretch/>
          </p:blipFill>
          <p:spPr>
            <a:xfrm>
              <a:off x="5427877" y="5733256"/>
              <a:ext cx="668124" cy="648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83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2">
            <a:extLst>
              <a:ext uri="{FF2B5EF4-FFF2-40B4-BE49-F238E27FC236}">
                <a16:creationId xmlns:a16="http://schemas.microsoft.com/office/drawing/2014/main" id="{6286C8E4-E276-4C55-A3A6-1F80C65CE841}"/>
              </a:ext>
            </a:extLst>
          </p:cNvPr>
          <p:cNvSpPr txBox="1">
            <a:spLocks/>
          </p:cNvSpPr>
          <p:nvPr/>
        </p:nvSpPr>
        <p:spPr>
          <a:xfrm>
            <a:off x="253973" y="303957"/>
            <a:ext cx="11626658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50391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sz="2604" b="1" kern="1200" cap="all" spc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 </a:t>
            </a:r>
            <a:r>
              <a:rPr lang="en-GB" sz="2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in FREDIS</a:t>
            </a:r>
            <a:endParaRPr lang="en-GB" sz="23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253973" y="865743"/>
            <a:ext cx="11962707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 study of JET tiles:</a:t>
            </a:r>
          </a:p>
          <a:p>
            <a:pPr>
              <a:spcBef>
                <a:spcPct val="20000"/>
              </a:spcBef>
            </a:pPr>
            <a:endParaRPr lang="en-US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 scans with constant laser parameters</a:t>
            </a:r>
            <a:b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aim: identify potential areas with constant D content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endParaRPr lang="en-US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endParaRPr lang="en-US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endParaRPr lang="en-US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 parameter 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variations 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areas of constant retention</a:t>
            </a:r>
            <a:b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desorption fraction as function of heating temperature/laser energy</a:t>
            </a:r>
            <a:b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 of laser pulse duration on desorption at similar heating temperature</a:t>
            </a:r>
            <a:b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influence of elliptic laser spot on desorption</a:t>
            </a:r>
            <a:b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2">
            <a:extLst>
              <a:ext uri="{FF2B5EF4-FFF2-40B4-BE49-F238E27FC236}">
                <a16:creationId xmlns:a16="http://schemas.microsoft.com/office/drawing/2014/main" id="{6286C8E4-E276-4C55-A3A6-1F80C65CE841}"/>
              </a:ext>
            </a:extLst>
          </p:cNvPr>
          <p:cNvSpPr txBox="1">
            <a:spLocks/>
          </p:cNvSpPr>
          <p:nvPr/>
        </p:nvSpPr>
        <p:spPr>
          <a:xfrm>
            <a:off x="253973" y="303957"/>
            <a:ext cx="11626658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50391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sz="2604" b="1" kern="1200" cap="all" spc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 </a:t>
            </a:r>
            <a:r>
              <a:rPr lang="en-GB" sz="2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in FREDIS: Example “tile 0” (HFGC 14N LH 2014-2016)</a:t>
            </a:r>
            <a:endParaRPr lang="en-GB" sz="23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7655497" y="1628800"/>
            <a:ext cx="453650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with constant D content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endParaRPr lang="en-US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endParaRPr lang="en-US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variations 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 energy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pulse duration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 of desorbed D to maximum</a:t>
            </a:r>
            <a:b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=&gt; desorption fraction</a:t>
            </a:r>
          </a:p>
        </p:txBody>
      </p:sp>
      <p:pic>
        <p:nvPicPr>
          <p:cNvPr id="4" name="Grafik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540000">
            <a:off x="745072" y="1483580"/>
            <a:ext cx="5081623" cy="2194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819617"/>
              </p:ext>
            </p:extLst>
          </p:nvPr>
        </p:nvGraphicFramePr>
        <p:xfrm>
          <a:off x="311726" y="3645024"/>
          <a:ext cx="5905500" cy="280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Graph" r:id="rId4" imgW="23634260" imgH="11228339" progId="Origin50.Graph">
                  <p:embed/>
                </p:oleObj>
              </mc:Choice>
              <mc:Fallback>
                <p:oleObj name="Graph" r:id="rId4" imgW="23634260" imgH="11228339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26" y="3645024"/>
                        <a:ext cx="5905500" cy="280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/>
          <p:cNvSpPr/>
          <p:nvPr/>
        </p:nvSpPr>
        <p:spPr>
          <a:xfrm>
            <a:off x="3134880" y="2780928"/>
            <a:ext cx="1592968" cy="3312368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 smtClean="0"/>
          </a:p>
        </p:txBody>
      </p:sp>
      <p:cxnSp>
        <p:nvCxnSpPr>
          <p:cNvPr id="8" name="Gerade Verbindung mit Pfeil 7"/>
          <p:cNvCxnSpPr/>
          <p:nvPr/>
        </p:nvCxnSpPr>
        <p:spPr>
          <a:xfrm flipH="1">
            <a:off x="4871864" y="1916832"/>
            <a:ext cx="2783634" cy="1008112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64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79" y="836713"/>
            <a:ext cx="4513705" cy="5328592"/>
          </a:xfrm>
          <a:prstGeom prst="rect">
            <a:avLst/>
          </a:prstGeom>
        </p:spPr>
      </p:pic>
      <p:sp>
        <p:nvSpPr>
          <p:cNvPr id="6" name="Shape 42">
            <a:extLst>
              <a:ext uri="{FF2B5EF4-FFF2-40B4-BE49-F238E27FC236}">
                <a16:creationId xmlns:a16="http://schemas.microsoft.com/office/drawing/2014/main" id="{6286C8E4-E276-4C55-A3A6-1F80C65CE841}"/>
              </a:ext>
            </a:extLst>
          </p:cNvPr>
          <p:cNvSpPr txBox="1">
            <a:spLocks/>
          </p:cNvSpPr>
          <p:nvPr/>
        </p:nvSpPr>
        <p:spPr>
          <a:xfrm>
            <a:off x="253973" y="303957"/>
            <a:ext cx="11626658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50391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sz="2604" b="1" kern="1200" cap="all" spc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 </a:t>
            </a:r>
            <a:r>
              <a:rPr lang="en-GB" sz="2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in FREDIS: further JET samples already in FZJ</a:t>
            </a:r>
            <a:endParaRPr lang="en-GB" sz="23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3359696" y="6212261"/>
            <a:ext cx="6072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samples with larger constant areas would be useful for more laser parameter variations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896" y="2139720"/>
            <a:ext cx="6182228" cy="1700811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7102330" y="1593022"/>
            <a:ext cx="4994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2XR10 (ILW3)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5753847" y="4487972"/>
            <a:ext cx="5814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several small samples for TDS</a:t>
            </a:r>
          </a:p>
        </p:txBody>
      </p:sp>
    </p:spTree>
    <p:extLst>
      <p:ext uri="{BB962C8B-B14F-4D97-AF65-F5344CB8AC3E}">
        <p14:creationId xmlns:p14="http://schemas.microsoft.com/office/powerpoint/2010/main" val="193219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2">
            <a:extLst>
              <a:ext uri="{FF2B5EF4-FFF2-40B4-BE49-F238E27FC236}">
                <a16:creationId xmlns:a16="http://schemas.microsoft.com/office/drawing/2014/main" id="{6286C8E4-E276-4C55-A3A6-1F80C65CE841}"/>
              </a:ext>
            </a:extLst>
          </p:cNvPr>
          <p:cNvSpPr txBox="1">
            <a:spLocks/>
          </p:cNvSpPr>
          <p:nvPr/>
        </p:nvSpPr>
        <p:spPr>
          <a:xfrm>
            <a:off x="253973" y="303957"/>
            <a:ext cx="11626658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50391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sz="2604" b="1" kern="1200" cap="all" spc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 </a:t>
            </a:r>
            <a:r>
              <a:rPr lang="en-GB" sz="2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in FREDIS: time plan</a:t>
            </a:r>
            <a:endParaRPr lang="en-GB" sz="23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7824192" y="908720"/>
            <a:ext cx="4388232" cy="524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FREDIS was modified to be tritium compatible just before FZJ lockdown but is still in beryllium barrier and covered in foil</a:t>
            </a:r>
            <a:b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lockdown last upgrades arrived (full-metal valves, metal hoses, etc.) to be installed (~ 1 week)</a:t>
            </a:r>
          </a:p>
          <a:p>
            <a:pPr>
              <a:spcBef>
                <a:spcPct val="20000"/>
              </a:spcBef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cleanup of FREDIS exterior from potential Be contamination </a:t>
            </a:r>
          </a:p>
          <a:p>
            <a:pPr>
              <a:spcBef>
                <a:spcPct val="20000"/>
              </a:spcBef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swipe tests </a:t>
            </a:r>
            <a:b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wait for their analysis on Be contamination  (1-2 weeks)</a:t>
            </a:r>
          </a:p>
          <a:p>
            <a:pPr>
              <a:spcBef>
                <a:spcPct val="20000"/>
              </a:spcBef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resume LID work at FREDIS</a:t>
            </a:r>
            <a:b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depends on PPE availability</a:t>
            </a:r>
            <a:b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(ca. end of June)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020" y="854091"/>
            <a:ext cx="8005212" cy="600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2">
            <a:extLst>
              <a:ext uri="{FF2B5EF4-FFF2-40B4-BE49-F238E27FC236}">
                <a16:creationId xmlns:a16="http://schemas.microsoft.com/office/drawing/2014/main" id="{6286C8E4-E276-4C55-A3A6-1F80C65CE841}"/>
              </a:ext>
            </a:extLst>
          </p:cNvPr>
          <p:cNvSpPr txBox="1">
            <a:spLocks/>
          </p:cNvSpPr>
          <p:nvPr/>
        </p:nvSpPr>
        <p:spPr>
          <a:xfrm>
            <a:off x="191344" y="116632"/>
            <a:ext cx="11626658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50391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sz="2604" b="1" kern="1200" cap="all" spc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 with existing lasers (FLS652N)</a:t>
            </a:r>
            <a:endParaRPr lang="en-GB" sz="23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15960" y="586696"/>
            <a:ext cx="12673408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of these lasers at FZJ (at FREDIS and PSI-2) using 0.6 mm fibre diameter (high performance fibre </a:t>
            </a:r>
            <a:r>
              <a:rPr lang="en-GB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Optoskand</a:t>
            </a:r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ct val="20000"/>
              </a:spcBef>
            </a:pPr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en-GB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en-GB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en-GB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fibre compatible with JET optical path must be smaller (~ 0.2 mm fibre)</a:t>
            </a:r>
          </a:p>
          <a:p>
            <a:pPr>
              <a:spcBef>
                <a:spcPct val="20000"/>
              </a:spcBef>
            </a:pPr>
            <a:endParaRPr lang="en-GB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transmission / energy loss for such fibres</a:t>
            </a:r>
          </a:p>
          <a:p>
            <a:pPr>
              <a:spcBef>
                <a:spcPct val="20000"/>
              </a:spcBef>
            </a:pPr>
            <a:endParaRPr lang="en-GB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Font typeface="Symbol" panose="05050102010706020507" pitchFamily="18" charset="2"/>
              <a:buChar char="Þ"/>
            </a:pPr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aim: assess if Coherent laser with fibre is an option for JET</a:t>
            </a:r>
            <a:b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i.e. if energy transmission high enough</a:t>
            </a:r>
          </a:p>
          <a:p>
            <a:pPr marL="285750" indent="-285750">
              <a:spcBef>
                <a:spcPct val="20000"/>
              </a:spcBef>
              <a:buFont typeface="Symbol" panose="05050102010706020507" pitchFamily="18" charset="2"/>
              <a:buChar char="Þ"/>
            </a:pPr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approaches:</a:t>
            </a:r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thin optical fibres (to do: preparation incl. fixation/gluing, polishing of the fibre end, measure)</a:t>
            </a:r>
            <a:b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(experience with 0.4 mm fibre and FLS352: 80% transmission)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high performance fibres (e.g. </a:t>
            </a:r>
            <a:r>
              <a:rPr lang="en-GB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Optoskand</a:t>
            </a:r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(to be procured)</a:t>
            </a:r>
            <a:b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diameters: 0.05 mm, 0.1 mm, 0.15 mm, 0.2 mm, 0.3 mm, 0.4 mm, 0.6 mm, 0.8 mm, 1 mm</a:t>
            </a:r>
            <a:endParaRPr lang="en-GB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013405" y="-1897116"/>
            <a:ext cx="958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5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2">
            <a:extLst>
              <a:ext uri="{FF2B5EF4-FFF2-40B4-BE49-F238E27FC236}">
                <a16:creationId xmlns:a16="http://schemas.microsoft.com/office/drawing/2014/main" id="{6286C8E4-E276-4C55-A3A6-1F80C65CE841}"/>
              </a:ext>
            </a:extLst>
          </p:cNvPr>
          <p:cNvSpPr txBox="1">
            <a:spLocks/>
          </p:cNvSpPr>
          <p:nvPr/>
        </p:nvSpPr>
        <p:spPr>
          <a:xfrm>
            <a:off x="191344" y="116632"/>
            <a:ext cx="11626658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50391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sz="2604" b="1" kern="1200" cap="all" spc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 with existing lasers (FLS652N)</a:t>
            </a:r>
            <a:endParaRPr lang="en-GB" sz="23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15960" y="586696"/>
            <a:ext cx="126734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of these lasers at FZJ (at FREDIS and PSI-2) fibre optic cables</a:t>
            </a:r>
          </a:p>
          <a:p>
            <a:pPr>
              <a:spcBef>
                <a:spcPct val="20000"/>
              </a:spcBef>
            </a:pPr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en-GB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en-GB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en-GB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en-GB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Attempt to increase optical beam quality in free air beam (without fibre) i.e. reducing divergence</a:t>
            </a:r>
          </a:p>
          <a:p>
            <a:pPr>
              <a:spcBef>
                <a:spcPct val="20000"/>
              </a:spcBef>
            </a:pPr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means of telescope beam widening</a:t>
            </a:r>
            <a:endParaRPr lang="en-GB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en-GB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Font typeface="Symbol" panose="05050102010706020507" pitchFamily="18" charset="2"/>
              <a:buChar char="Þ"/>
            </a:pPr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aim: assess if Coherent laser without fibre is an option for JET</a:t>
            </a:r>
            <a:b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i.e. if BPP &lt; 8 mm </a:t>
            </a:r>
            <a:r>
              <a:rPr lang="en-GB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mrad</a:t>
            </a:r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be achieved</a:t>
            </a:r>
          </a:p>
          <a:p>
            <a:pPr marL="285750" indent="-285750">
              <a:spcBef>
                <a:spcPct val="20000"/>
              </a:spcBef>
              <a:buFont typeface="Symbol" panose="05050102010706020507" pitchFamily="18" charset="2"/>
              <a:buChar char="Þ"/>
            </a:pPr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013405" y="-1897116"/>
            <a:ext cx="958295" cy="6858000"/>
          </a:xfrm>
          <a:prstGeom prst="rect">
            <a:avLst/>
          </a:prstGeom>
        </p:spPr>
      </p:pic>
      <p:cxnSp>
        <p:nvCxnSpPr>
          <p:cNvPr id="4" name="Gerader Verbinder 3"/>
          <p:cNvCxnSpPr/>
          <p:nvPr/>
        </p:nvCxnSpPr>
        <p:spPr>
          <a:xfrm>
            <a:off x="1919536" y="1052736"/>
            <a:ext cx="7416824" cy="9582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 flipV="1">
            <a:off x="1919536" y="1052736"/>
            <a:ext cx="7416824" cy="9582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00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331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ülich">
  <a:themeElements>
    <a:clrScheme name="Benutzerdefiniert 1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FF"/>
      </a:hlink>
      <a:folHlink>
        <a:srgbClr val="6D268E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uelich_PowerPoint_16x9_en.potx" id="{29595BB3-892E-4A2B-BFFC-905C8F8D5303}" vid="{E1FF22B7-866D-4E77-AF2B-40B5522CEB0B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2018-02-28_ppt_16x9_EN</Template>
  <TotalTime>0</TotalTime>
  <Words>477</Words>
  <Application>Microsoft Office PowerPoint</Application>
  <PresentationFormat>Breitbild</PresentationFormat>
  <Paragraphs>58</Paragraphs>
  <Slides>8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Jülich</vt:lpstr>
      <vt:lpstr>Origin Grafik</vt:lpstr>
      <vt:lpstr>FZJ Lab activities after shutdown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End</vt:lpstr>
    </vt:vector>
  </TitlesOfParts>
  <Company>Forschungszentrum Jülich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of presentation</dc:title>
  <dc:creator>Zlobinski</dc:creator>
  <cp:lastModifiedBy>Zlobinski</cp:lastModifiedBy>
  <cp:revision>217</cp:revision>
  <cp:lastPrinted>2019-12-12T08:39:50Z</cp:lastPrinted>
  <dcterms:created xsi:type="dcterms:W3CDTF">2018-10-01T16:40:19Z</dcterms:created>
  <dcterms:modified xsi:type="dcterms:W3CDTF">2020-05-18T11:11:23Z</dcterms:modified>
</cp:coreProperties>
</file>