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77" r:id="rId4"/>
  </p:sldIdLst>
  <p:sldSz cx="9144000" cy="5143500" type="screen16x9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3E3"/>
    <a:srgbClr val="008A3E"/>
    <a:srgbClr val="003399"/>
    <a:srgbClr val="A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49" autoAdjust="0"/>
    <p:restoredTop sz="95255" autoAdjust="0"/>
  </p:normalViewPr>
  <p:slideViewPr>
    <p:cSldViewPr showGuides="1">
      <p:cViewPr varScale="1">
        <p:scale>
          <a:sx n="123" d="100"/>
          <a:sy n="123" d="100"/>
        </p:scale>
        <p:origin x="680" y="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18/05/2020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18/05/2020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  <p:pic>
        <p:nvPicPr>
          <p:cNvPr id="23" name="Picture 2" descr="\\de-ews-fs01\efdawork\PI team\PICTURES AND GRAPHICS\LOGOS\JET-LOGO (by Dolp)\OtherJPG\JET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5" y="4447833"/>
            <a:ext cx="1080000" cy="428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5">
            <a:extLst>
              <a:ext uri="{FF2B5EF4-FFF2-40B4-BE49-F238E27FC236}">
                <a16:creationId xmlns:a16="http://schemas.microsoft.com/office/drawing/2014/main" id="{2F5C60D6-FA17-4576-9B63-C063DB492CF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118" y="4482778"/>
            <a:ext cx="1236662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67AC820-1287-4021-9A90-96B00B09BAD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679504" y="4897279"/>
            <a:ext cx="4464496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I. Jepu </a:t>
            </a:r>
            <a:r>
              <a:rPr lang="en-GB" altLang="en-US" sz="1000" b="1" dirty="0">
                <a:solidFill>
                  <a:srgbClr val="003399"/>
                </a:solidFill>
              </a:rPr>
              <a:t>|</a:t>
            </a:r>
            <a:r>
              <a:rPr lang="en-GB" altLang="en-US" sz="1000" dirty="0"/>
              <a:t> </a:t>
            </a:r>
            <a:r>
              <a:rPr lang="en-GB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KT5 sensitivity tests – restart plans</a:t>
            </a:r>
            <a:r>
              <a:rPr lang="en-GB" altLang="en-US" sz="1000" b="1" dirty="0">
                <a:solidFill>
                  <a:srgbClr val="003399"/>
                </a:solidFill>
              </a:rPr>
              <a:t>|</a:t>
            </a:r>
            <a:r>
              <a:rPr lang="ro-RO" altLang="en-US" sz="1000" b="1" dirty="0">
                <a:solidFill>
                  <a:srgbClr val="003399"/>
                </a:solidFill>
              </a:rPr>
              <a:t> </a:t>
            </a:r>
            <a:r>
              <a:rPr lang="en-GB" altLang="en-US" sz="1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LIDS – QMS project</a:t>
            </a:r>
            <a:r>
              <a:rPr lang="en-GB" altLang="en-US" sz="1000" b="1" dirty="0">
                <a:solidFill>
                  <a:srgbClr val="003399"/>
                </a:solidFill>
              </a:rPr>
              <a:t>| JET|</a:t>
            </a:r>
            <a:r>
              <a:rPr lang="en-GB" altLang="en-US" sz="1000" dirty="0"/>
              <a:t> </a:t>
            </a:r>
            <a:r>
              <a:rPr lang="en-GB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18/05/2020</a:t>
            </a:r>
            <a:r>
              <a:rPr lang="en-GB" altLang="en-US" sz="10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GB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Picture 2" descr="\\de-ews-fs01\efdawork\PI team\PICTURES AND GRAPHICS\LOGOS\JET-LOGO (by Dolp)\OtherJPG\JET.jpg">
            <a:extLst>
              <a:ext uri="{FF2B5EF4-FFF2-40B4-BE49-F238E27FC236}">
                <a16:creationId xmlns:a16="http://schemas.microsoft.com/office/drawing/2014/main" id="{A9680986-F8B4-4CA2-B6E3-0D7314CABFE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84871"/>
            <a:ext cx="648072" cy="257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18/05/2020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808" y="1563638"/>
            <a:ext cx="8028384" cy="1602178"/>
          </a:xfrm>
        </p:spPr>
        <p:txBody>
          <a:bodyPr/>
          <a:lstStyle/>
          <a:p>
            <a:pPr algn="ctr"/>
            <a:r>
              <a:rPr lang="en-GB" altLang="en-US" sz="3000" dirty="0"/>
              <a:t>KT5 sensitivity tests for LIDS-QMS project</a:t>
            </a:r>
            <a:br>
              <a:rPr lang="en-GB" altLang="en-US" sz="3000" dirty="0"/>
            </a:br>
            <a:r>
              <a:rPr lang="en-GB" altLang="en-US" sz="3000" dirty="0"/>
              <a:t> - restart plans - </a:t>
            </a:r>
            <a:endParaRPr lang="en-US" sz="30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9220F7C-9E2E-42FF-AD64-CD936BE1C6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A539154D-5FB2-4068-A94C-4708DC913271}"/>
              </a:ext>
            </a:extLst>
          </p:cNvPr>
          <p:cNvGrpSpPr/>
          <p:nvPr/>
        </p:nvGrpSpPr>
        <p:grpSpPr>
          <a:xfrm>
            <a:off x="251520" y="456044"/>
            <a:ext cx="5724128" cy="4438600"/>
            <a:chOff x="22392" y="38683"/>
            <a:chExt cx="6362914" cy="5066134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965BA59-D612-4EBE-8C6B-A32A1873999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6154" t="16401" r="22358"/>
            <a:stretch/>
          </p:blipFill>
          <p:spPr>
            <a:xfrm>
              <a:off x="22392" y="38683"/>
              <a:ext cx="6362914" cy="5066134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1ED850F7-E34C-404B-B754-9E22E01F876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79072" t="16401" r="3295" b="73557"/>
            <a:stretch/>
          </p:blipFill>
          <p:spPr>
            <a:xfrm>
              <a:off x="5048851" y="81261"/>
              <a:ext cx="1332148" cy="516483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A9B4B57-22A0-4CAE-A7CA-0B94481585D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79072" t="42427" r="3295" b="49173"/>
            <a:stretch/>
          </p:blipFill>
          <p:spPr>
            <a:xfrm>
              <a:off x="4932040" y="1819748"/>
              <a:ext cx="1332148" cy="43204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21E8DB7-4D20-4D28-B69E-E108DF17822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79072" t="69166" r="3295" b="17801"/>
            <a:stretch/>
          </p:blipFill>
          <p:spPr>
            <a:xfrm>
              <a:off x="4932040" y="3391074"/>
              <a:ext cx="1332148" cy="670383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4A23B04-940E-4457-ABF3-ADE5A029908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79072" t="28084" r="3295" b="63516"/>
            <a:stretch/>
          </p:blipFill>
          <p:spPr>
            <a:xfrm>
              <a:off x="5012875" y="1082043"/>
              <a:ext cx="1332148" cy="432049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5F90447A-8EEF-4CA1-92EF-807A698C670E}"/>
              </a:ext>
            </a:extLst>
          </p:cNvPr>
          <p:cNvSpPr txBox="1"/>
          <p:nvPr/>
        </p:nvSpPr>
        <p:spPr>
          <a:xfrm>
            <a:off x="0" y="54321"/>
            <a:ext cx="1888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highlight>
                  <a:srgbClr val="E3E3E3"/>
                </a:highlight>
              </a:rPr>
              <a:t>1. Dry run #96624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BDFBE9C-6CBF-4DC3-B782-FEBC5980A566}"/>
              </a:ext>
            </a:extLst>
          </p:cNvPr>
          <p:cNvSpPr txBox="1"/>
          <p:nvPr/>
        </p:nvSpPr>
        <p:spPr>
          <a:xfrm>
            <a:off x="1763688" y="116683"/>
            <a:ext cx="16696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en-GB" sz="1200" b="1" dirty="0" err="1">
                <a:solidFill>
                  <a:schemeClr val="bg1">
                    <a:lumMod val="50000"/>
                  </a:schemeClr>
                </a:solidFill>
              </a:rPr>
              <a:t>LHe</a:t>
            </a:r>
            <a:r>
              <a:rPr lang="en-GB" sz="1200" b="1" dirty="0">
                <a:solidFill>
                  <a:schemeClr val="bg1">
                    <a:lumMod val="50000"/>
                  </a:schemeClr>
                </a:solidFill>
              </a:rPr>
              <a:t> in the </a:t>
            </a:r>
            <a:r>
              <a:rPr lang="en-GB" sz="1200" b="1" dirty="0" err="1">
                <a:solidFill>
                  <a:schemeClr val="bg1">
                    <a:lumMod val="50000"/>
                  </a:schemeClr>
                </a:solidFill>
              </a:rPr>
              <a:t>cryo</a:t>
            </a:r>
            <a:r>
              <a:rPr lang="en-GB" sz="1200" b="1" dirty="0">
                <a:solidFill>
                  <a:schemeClr val="bg1">
                    <a:lumMod val="50000"/>
                  </a:schemeClr>
                </a:solidFill>
              </a:rPr>
              <a:t> panels</a:t>
            </a:r>
          </a:p>
        </p:txBody>
      </p:sp>
      <p:sp>
        <p:nvSpPr>
          <p:cNvPr id="13" name="Rectangle: Rounded Corners 13">
            <a:extLst>
              <a:ext uri="{FF2B5EF4-FFF2-40B4-BE49-F238E27FC236}">
                <a16:creationId xmlns:a16="http://schemas.microsoft.com/office/drawing/2014/main" id="{34A1130E-446A-154A-A802-0CE85BEE14DE}"/>
              </a:ext>
            </a:extLst>
          </p:cNvPr>
          <p:cNvSpPr/>
          <p:nvPr/>
        </p:nvSpPr>
        <p:spPr>
          <a:xfrm>
            <a:off x="899592" y="476229"/>
            <a:ext cx="3508761" cy="705356"/>
          </a:xfrm>
          <a:prstGeom prst="round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14" name="Picture 13" descr="A close up of a map&#10;&#10;Description automatically generated">
            <a:extLst>
              <a:ext uri="{FF2B5EF4-FFF2-40B4-BE49-F238E27FC236}">
                <a16:creationId xmlns:a16="http://schemas.microsoft.com/office/drawing/2014/main" id="{49EAB018-8D94-1E4D-B082-F053C855536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3" t="3431" r="2750" b="4934"/>
          <a:stretch/>
        </p:blipFill>
        <p:spPr>
          <a:xfrm>
            <a:off x="4360099" y="1309701"/>
            <a:ext cx="4783901" cy="2677228"/>
          </a:xfrm>
          <a:prstGeom prst="rect">
            <a:avLst/>
          </a:prstGeom>
          <a:ln w="25400">
            <a:solidFill>
              <a:srgbClr val="FF0000"/>
            </a:solidFill>
            <a:prstDash val="sysDot"/>
          </a:ln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6BAE66B-2244-6942-B28D-32B82B15D45D}"/>
              </a:ext>
            </a:extLst>
          </p:cNvPr>
          <p:cNvCxnSpPr>
            <a:cxnSpLocks/>
          </p:cNvCxnSpPr>
          <p:nvPr/>
        </p:nvCxnSpPr>
        <p:spPr>
          <a:xfrm>
            <a:off x="4209360" y="1101469"/>
            <a:ext cx="650672" cy="603491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E63FF52-5BA9-2D46-8589-E7E44A1AE774}"/>
              </a:ext>
            </a:extLst>
          </p:cNvPr>
          <p:cNvCxnSpPr>
            <a:cxnSpLocks/>
          </p:cNvCxnSpPr>
          <p:nvPr/>
        </p:nvCxnSpPr>
        <p:spPr>
          <a:xfrm>
            <a:off x="4716016" y="2801012"/>
            <a:ext cx="4320480" cy="994874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4AD71B4-CA2A-B344-8B2B-09AB83DFA7E6}"/>
              </a:ext>
            </a:extLst>
          </p:cNvPr>
          <p:cNvSpPr txBox="1"/>
          <p:nvPr/>
        </p:nvSpPr>
        <p:spPr>
          <a:xfrm>
            <a:off x="6444208" y="4115045"/>
            <a:ext cx="2325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highlight>
                  <a:srgbClr val="E3E3E3"/>
                </a:highlight>
              </a:rPr>
              <a:t>Background not stable</a:t>
            </a:r>
          </a:p>
        </p:txBody>
      </p:sp>
    </p:spTree>
    <p:extLst>
      <p:ext uri="{BB962C8B-B14F-4D97-AF65-F5344CB8AC3E}">
        <p14:creationId xmlns:p14="http://schemas.microsoft.com/office/powerpoint/2010/main" val="1201744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6751F043-6F16-4215-873D-BC3E26B0C6FA}"/>
              </a:ext>
            </a:extLst>
          </p:cNvPr>
          <p:cNvSpPr txBox="1"/>
          <p:nvPr/>
        </p:nvSpPr>
        <p:spPr>
          <a:xfrm>
            <a:off x="0" y="54321"/>
            <a:ext cx="3653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highlight>
                  <a:srgbClr val="E3E3E3"/>
                </a:highlight>
              </a:rPr>
              <a:t>2. Restart plan – proposed gas puffs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EBF8ED2-D8D6-ED42-AC6F-011765F825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739349"/>
              </p:ext>
            </p:extLst>
          </p:nvPr>
        </p:nvGraphicFramePr>
        <p:xfrm>
          <a:off x="0" y="511570"/>
          <a:ext cx="6624734" cy="1560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5408">
                  <a:extLst>
                    <a:ext uri="{9D8B030D-6E8A-4147-A177-3AD203B41FA5}">
                      <a16:colId xmlns:a16="http://schemas.microsoft.com/office/drawing/2014/main" val="3541807630"/>
                    </a:ext>
                  </a:extLst>
                </a:gridCol>
                <a:gridCol w="1615538">
                  <a:extLst>
                    <a:ext uri="{9D8B030D-6E8A-4147-A177-3AD203B41FA5}">
                      <a16:colId xmlns:a16="http://schemas.microsoft.com/office/drawing/2014/main" val="3612639137"/>
                    </a:ext>
                  </a:extLst>
                </a:gridCol>
                <a:gridCol w="1533132">
                  <a:extLst>
                    <a:ext uri="{9D8B030D-6E8A-4147-A177-3AD203B41FA5}">
                      <a16:colId xmlns:a16="http://schemas.microsoft.com/office/drawing/2014/main" val="1125564939"/>
                    </a:ext>
                  </a:extLst>
                </a:gridCol>
                <a:gridCol w="3070656">
                  <a:extLst>
                    <a:ext uri="{9D8B030D-6E8A-4147-A177-3AD203B41FA5}">
                      <a16:colId xmlns:a16="http://schemas.microsoft.com/office/drawing/2014/main" val="1357253707"/>
                    </a:ext>
                  </a:extLst>
                </a:gridCol>
              </a:tblGrid>
              <a:tr h="18797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 dirty="0" err="1">
                          <a:effectLst/>
                        </a:rPr>
                        <a:t>Cryo</a:t>
                      </a:r>
                      <a:r>
                        <a:rPr lang="en-GB" sz="1600" b="1" u="none" strike="noStrike" dirty="0">
                          <a:effectLst/>
                        </a:rPr>
                        <a:t> cold (</a:t>
                      </a:r>
                      <a:r>
                        <a:rPr lang="en-GB" sz="1600" b="1" u="none" strike="noStrike" dirty="0" err="1">
                          <a:effectLst/>
                        </a:rPr>
                        <a:t>LHe</a:t>
                      </a:r>
                      <a:r>
                        <a:rPr lang="en-GB" sz="1600" b="1" u="none" strike="noStrike" dirty="0">
                          <a:effectLst/>
                        </a:rPr>
                        <a:t>)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269713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u="none" strike="noStrike" dirty="0">
                          <a:effectLst/>
                        </a:rPr>
                        <a:t>No.</a:t>
                      </a:r>
                      <a:endParaRPr lang="en-GB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u="none" strike="noStrike" dirty="0">
                          <a:effectLst/>
                        </a:rPr>
                        <a:t>Gas amount (D atoms)</a:t>
                      </a:r>
                      <a:endParaRPr lang="en-GB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u="none" strike="noStrike" dirty="0" err="1">
                          <a:effectLst/>
                        </a:rPr>
                        <a:t>Cryo</a:t>
                      </a:r>
                      <a:r>
                        <a:rPr lang="en-GB" sz="1300" b="1" u="none" strike="noStrike" dirty="0">
                          <a:effectLst/>
                        </a:rPr>
                        <a:t> pump valves</a:t>
                      </a:r>
                      <a:endParaRPr lang="en-GB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u="none" strike="noStrike" dirty="0">
                          <a:effectLst/>
                        </a:rPr>
                        <a:t>Comment</a:t>
                      </a:r>
                      <a:endParaRPr lang="en-GB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4850065"/>
                  </a:ext>
                </a:extLst>
              </a:tr>
              <a:tr h="3293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1(3)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</a:rPr>
                        <a:t>1.00E+18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</a:rPr>
                        <a:t>OPEN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</a:rPr>
                        <a:t>similar with dry run #96624 - </a:t>
                      </a:r>
                      <a:r>
                        <a:rPr lang="en-GB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Monday morning</a:t>
                      </a:r>
                      <a:endParaRPr lang="en-GB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9663843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2(4)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</a:rPr>
                        <a:t>1.00E+18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</a:rPr>
                        <a:t>CLOSED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25396485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3(1)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</a:rPr>
                        <a:t>Aim 5E+17 &amp; 1E17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</a:rPr>
                        <a:t>OPEN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1st puf at 42 sec; 2nd puff at 52 sec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94718045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4(2)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</a:rPr>
                        <a:t>Aim 5E+17 &amp; 1E17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</a:rPr>
                        <a:t>CLOSED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</a:rPr>
                        <a:t>2nd </a:t>
                      </a:r>
                      <a:r>
                        <a:rPr lang="en-GB" sz="1200" u="none" strike="noStrike" dirty="0" err="1">
                          <a:effectLst/>
                        </a:rPr>
                        <a:t>puf</a:t>
                      </a:r>
                      <a:r>
                        <a:rPr lang="en-GB" sz="1200" u="none" strike="noStrike" dirty="0">
                          <a:effectLst/>
                        </a:rPr>
                        <a:t> at 42 sec; 2nd puff at 52 sec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4361855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8BE8BD5-2F2A-2B45-A638-6F1D5F1ACF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98526"/>
              </p:ext>
            </p:extLst>
          </p:nvPr>
        </p:nvGraphicFramePr>
        <p:xfrm>
          <a:off x="0" y="2136293"/>
          <a:ext cx="6624737" cy="14852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9815">
                  <a:extLst>
                    <a:ext uri="{9D8B030D-6E8A-4147-A177-3AD203B41FA5}">
                      <a16:colId xmlns:a16="http://schemas.microsoft.com/office/drawing/2014/main" val="3653161452"/>
                    </a:ext>
                  </a:extLst>
                </a:gridCol>
                <a:gridCol w="1633100">
                  <a:extLst>
                    <a:ext uri="{9D8B030D-6E8A-4147-A177-3AD203B41FA5}">
                      <a16:colId xmlns:a16="http://schemas.microsoft.com/office/drawing/2014/main" val="2984280306"/>
                    </a:ext>
                  </a:extLst>
                </a:gridCol>
                <a:gridCol w="1485478">
                  <a:extLst>
                    <a:ext uri="{9D8B030D-6E8A-4147-A177-3AD203B41FA5}">
                      <a16:colId xmlns:a16="http://schemas.microsoft.com/office/drawing/2014/main" val="2888284692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1228921544"/>
                    </a:ext>
                  </a:extLst>
                </a:gridCol>
              </a:tblGrid>
              <a:tr h="21943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 dirty="0" err="1">
                          <a:effectLst/>
                          <a:highlight>
                            <a:srgbClr val="FFFF00"/>
                          </a:highlight>
                        </a:rPr>
                        <a:t>Cryo</a:t>
                      </a:r>
                      <a:r>
                        <a:rPr lang="en-GB" sz="1600" b="1" u="none" strike="noStrike" dirty="0">
                          <a:effectLst/>
                          <a:highlight>
                            <a:srgbClr val="FFFF00"/>
                          </a:highlight>
                        </a:rPr>
                        <a:t> warm (LN)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785105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u="none" strike="noStrike" dirty="0">
                          <a:effectLst/>
                        </a:rPr>
                        <a:t>No.</a:t>
                      </a:r>
                      <a:endParaRPr lang="en-GB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u="none" strike="noStrike" dirty="0">
                          <a:effectLst/>
                        </a:rPr>
                        <a:t>Gas amount (D atoms)</a:t>
                      </a:r>
                      <a:endParaRPr lang="en-GB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u="none" strike="noStrike" dirty="0" err="1">
                          <a:effectLst/>
                        </a:rPr>
                        <a:t>Cryo</a:t>
                      </a:r>
                      <a:r>
                        <a:rPr lang="en-GB" sz="1300" b="1" u="none" strike="noStrike" dirty="0">
                          <a:effectLst/>
                        </a:rPr>
                        <a:t> pump valves</a:t>
                      </a:r>
                      <a:endParaRPr lang="en-GB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u="none" strike="noStrike" dirty="0">
                          <a:effectLst/>
                        </a:rPr>
                        <a:t>Comment</a:t>
                      </a:r>
                      <a:endParaRPr lang="en-GB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6379403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1.00E+18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</a:rPr>
                        <a:t>OPEN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</a:rPr>
                        <a:t>similar with dry run #96624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6091094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</a:rPr>
                        <a:t>1.00E+18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</a:rPr>
                        <a:t>CLOSED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33224323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Aim 5E+17 &amp; 1E17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OPEN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1st puf at 42 sec; 2nd puff at 52 sec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42479116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4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Aim 5E+17 &amp; 1E17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CLOSED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</a:rPr>
                        <a:t>2nd </a:t>
                      </a:r>
                      <a:r>
                        <a:rPr lang="en-GB" sz="1200" u="none" strike="noStrike" dirty="0" err="1">
                          <a:effectLst/>
                        </a:rPr>
                        <a:t>puf</a:t>
                      </a:r>
                      <a:r>
                        <a:rPr lang="en-GB" sz="1200" u="none" strike="noStrike" dirty="0">
                          <a:effectLst/>
                        </a:rPr>
                        <a:t> at 42 sec; 2nd puff at 52 sec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8247686"/>
                  </a:ext>
                </a:extLst>
              </a:tr>
            </a:tbl>
          </a:graphicData>
        </a:graphic>
      </p:graphicFrame>
      <p:grpSp>
        <p:nvGrpSpPr>
          <p:cNvPr id="26" name="Group 25">
            <a:extLst>
              <a:ext uri="{FF2B5EF4-FFF2-40B4-BE49-F238E27FC236}">
                <a16:creationId xmlns:a16="http://schemas.microsoft.com/office/drawing/2014/main" id="{9E06A7A3-CB94-4B43-AED6-4FE8FD8BA436}"/>
              </a:ext>
            </a:extLst>
          </p:cNvPr>
          <p:cNvGrpSpPr/>
          <p:nvPr/>
        </p:nvGrpSpPr>
        <p:grpSpPr>
          <a:xfrm>
            <a:off x="6012160" y="1997918"/>
            <a:ext cx="3096344" cy="1147664"/>
            <a:chOff x="3476633" y="2114958"/>
            <a:chExt cx="6362914" cy="1801804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6AD7B40B-054D-D947-B17C-6596F95CA1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6154" t="70267" r="22358"/>
            <a:stretch/>
          </p:blipFill>
          <p:spPr>
            <a:xfrm>
              <a:off x="3476633" y="2114958"/>
              <a:ext cx="6362914" cy="1801804"/>
            </a:xfrm>
            <a:prstGeom prst="rect">
              <a:avLst/>
            </a:prstGeom>
          </p:spPr>
        </p:pic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58FEF289-C18B-8145-B89B-DE3433C4836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79072" t="69166" r="3295" b="17801"/>
            <a:stretch/>
          </p:blipFill>
          <p:spPr>
            <a:xfrm>
              <a:off x="8386281" y="2203020"/>
              <a:ext cx="1332148" cy="670383"/>
            </a:xfrm>
            <a:prstGeom prst="rect">
              <a:avLst/>
            </a:prstGeom>
          </p:spPr>
        </p:pic>
      </p:grp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B3F21FE-01FF-0844-9C61-6BF4B3B431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436952"/>
              </p:ext>
            </p:extLst>
          </p:nvPr>
        </p:nvGraphicFramePr>
        <p:xfrm>
          <a:off x="13289" y="3704590"/>
          <a:ext cx="4054655" cy="14039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1999">
                  <a:extLst>
                    <a:ext uri="{9D8B030D-6E8A-4147-A177-3AD203B41FA5}">
                      <a16:colId xmlns:a16="http://schemas.microsoft.com/office/drawing/2014/main" val="2933555851"/>
                    </a:ext>
                  </a:extLst>
                </a:gridCol>
                <a:gridCol w="1003997">
                  <a:extLst>
                    <a:ext uri="{9D8B030D-6E8A-4147-A177-3AD203B41FA5}">
                      <a16:colId xmlns:a16="http://schemas.microsoft.com/office/drawing/2014/main" val="1478020726"/>
                    </a:ext>
                  </a:extLst>
                </a:gridCol>
                <a:gridCol w="1158299">
                  <a:extLst>
                    <a:ext uri="{9D8B030D-6E8A-4147-A177-3AD203B41FA5}">
                      <a16:colId xmlns:a16="http://schemas.microsoft.com/office/drawing/2014/main" val="177941354"/>
                    </a:ext>
                  </a:extLst>
                </a:gridCol>
                <a:gridCol w="1390360">
                  <a:extLst>
                    <a:ext uri="{9D8B030D-6E8A-4147-A177-3AD203B41FA5}">
                      <a16:colId xmlns:a16="http://schemas.microsoft.com/office/drawing/2014/main" val="2853217301"/>
                    </a:ext>
                  </a:extLst>
                </a:gridCol>
              </a:tblGrid>
              <a:tr h="13393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KT5 – OCT8 </a:t>
                      </a:r>
                      <a:r>
                        <a:rPr lang="en-GB" sz="1400" b="1" u="none" strike="noStrike" dirty="0" err="1">
                          <a:effectLst/>
                        </a:rPr>
                        <a:t>subdivertor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55738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No.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Manufacturer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Detector type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detection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5499263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RGA3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Hiden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SEM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Profile 3.5-4.5; 0.1 </a:t>
                      </a:r>
                      <a:r>
                        <a:rPr lang="en-GB" sz="1100" u="none" strike="noStrike" dirty="0" err="1">
                          <a:effectLst/>
                        </a:rPr>
                        <a:t>amu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2097555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RGA6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 err="1">
                          <a:effectLst/>
                        </a:rPr>
                        <a:t>Hiden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SEM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Profile 3.5-4.5; 0.1 </a:t>
                      </a:r>
                      <a:r>
                        <a:rPr lang="en-GB" sz="1100" u="none" strike="noStrike" dirty="0" err="1">
                          <a:effectLst/>
                        </a:rPr>
                        <a:t>amu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8808272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RGA7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Hiden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SEM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MID; </a:t>
                      </a:r>
                      <a:r>
                        <a:rPr lang="en-GB" sz="1100" u="none" strike="noStrike" dirty="0" err="1">
                          <a:effectLst/>
                        </a:rPr>
                        <a:t>amu</a:t>
                      </a:r>
                      <a:r>
                        <a:rPr lang="en-GB" sz="1100" u="none" strike="noStrike" dirty="0">
                          <a:effectLst/>
                        </a:rPr>
                        <a:t> 2,3,4,18,28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8344639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*RGA4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MKS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SEM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MID; </a:t>
                      </a:r>
                      <a:r>
                        <a:rPr lang="en-GB" sz="1100" u="none" strike="noStrike" dirty="0" err="1">
                          <a:effectLst/>
                        </a:rPr>
                        <a:t>amu</a:t>
                      </a:r>
                      <a:r>
                        <a:rPr lang="en-GB" sz="1100" u="none" strike="noStrike" dirty="0">
                          <a:effectLst/>
                        </a:rPr>
                        <a:t> 2,3,4,18,28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0488981"/>
                  </a:ext>
                </a:extLst>
              </a:tr>
            </a:tbl>
          </a:graphicData>
        </a:graphic>
      </p:graphicFrame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FDF49673-CABE-614C-BC6F-EC2816C726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303095"/>
              </p:ext>
            </p:extLst>
          </p:nvPr>
        </p:nvGraphicFramePr>
        <p:xfrm>
          <a:off x="4572000" y="3685693"/>
          <a:ext cx="4536504" cy="14039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458">
                  <a:extLst>
                    <a:ext uri="{9D8B030D-6E8A-4147-A177-3AD203B41FA5}">
                      <a16:colId xmlns:a16="http://schemas.microsoft.com/office/drawing/2014/main" val="2933555851"/>
                    </a:ext>
                  </a:extLst>
                </a:gridCol>
                <a:gridCol w="1497766">
                  <a:extLst>
                    <a:ext uri="{9D8B030D-6E8A-4147-A177-3AD203B41FA5}">
                      <a16:colId xmlns:a16="http://schemas.microsoft.com/office/drawing/2014/main" val="147802072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7794135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853217301"/>
                    </a:ext>
                  </a:extLst>
                </a:gridCol>
              </a:tblGrid>
              <a:tr h="13393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Main chamber RGAs (*TBD)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55738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No.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Manufacturer/Location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*Detector type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detection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5499263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RGA1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Hiden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/OCT1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SEM/Faraday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Profile 3.5-4.5; 0.1 </a:t>
                      </a:r>
                      <a:r>
                        <a:rPr lang="en-GB" sz="1100" u="none" strike="noStrike" dirty="0" err="1">
                          <a:effectLst/>
                        </a:rPr>
                        <a:t>amu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2097555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RGA2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 err="1">
                          <a:effectLst/>
                        </a:rPr>
                        <a:t>Hiden</a:t>
                      </a:r>
                      <a:r>
                        <a:rPr lang="en-GB" sz="1100" u="none" strike="noStrike" dirty="0">
                          <a:effectLst/>
                        </a:rPr>
                        <a:t>/OCT1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SEM/Faraday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MID; </a:t>
                      </a:r>
                      <a:r>
                        <a:rPr lang="en-GB" sz="1100" u="none" strike="noStrike" dirty="0" err="1">
                          <a:effectLst/>
                        </a:rPr>
                        <a:t>amu</a:t>
                      </a:r>
                      <a:r>
                        <a:rPr lang="en-GB" sz="1100" u="none" strike="noStrike" dirty="0">
                          <a:effectLst/>
                        </a:rPr>
                        <a:t> 2,3,4,18,28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8808272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RGA5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MKS/OCT6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SEM/Faraday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MID; </a:t>
                      </a:r>
                      <a:r>
                        <a:rPr lang="en-GB" sz="1100" u="none" strike="noStrike" dirty="0" err="1">
                          <a:effectLst/>
                        </a:rPr>
                        <a:t>amu</a:t>
                      </a:r>
                      <a:r>
                        <a:rPr lang="en-GB" sz="1100" u="none" strike="noStrike" dirty="0">
                          <a:effectLst/>
                        </a:rPr>
                        <a:t> 2,3,4,18,28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8344639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RGA10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MKS/OCT1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SEM/Faraday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Profile 3.5-4.5; 0.1 </a:t>
                      </a:r>
                      <a:r>
                        <a:rPr lang="en-GB" sz="1100" u="none" strike="noStrike" dirty="0" err="1">
                          <a:effectLst/>
                        </a:rPr>
                        <a:t>amu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0488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2806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7978</TotalTime>
  <Words>288</Words>
  <Application>Microsoft Macintosh PowerPoint</Application>
  <PresentationFormat>On-screen Show (16:9)</PresentationFormat>
  <Paragraphs>89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KT5 sensitivity tests for LIDS-QMS project  - restart plans - 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Nieckchen Petra</dc:creator>
  <cp:lastModifiedBy>Jepu, Ionut</cp:lastModifiedBy>
  <cp:revision>210</cp:revision>
  <cp:lastPrinted>2019-06-24T13:49:58Z</cp:lastPrinted>
  <dcterms:created xsi:type="dcterms:W3CDTF">2014-10-27T16:40:37Z</dcterms:created>
  <dcterms:modified xsi:type="dcterms:W3CDTF">2020-05-18T10:32:49Z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dcb255a-fd3f-4c0f-857e-201fa46304da_Enabled">
    <vt:lpwstr>True</vt:lpwstr>
  </property>
  <property fmtid="{D5CDD505-2E9C-101B-9397-08002B2CF9AE}" pid="3" name="MSIP_Label_0dcb255a-fd3f-4c0f-857e-201fa46304da_SiteId">
    <vt:lpwstr>c6ac664b-ae27-4d5d-b4e6-bb5717196fc7</vt:lpwstr>
  </property>
  <property fmtid="{D5CDD505-2E9C-101B-9397-08002B2CF9AE}" pid="4" name="MSIP_Label_0dcb255a-fd3f-4c0f-857e-201fa46304da_Owner">
    <vt:lpwstr>ionut.jepu@ukaea.uk</vt:lpwstr>
  </property>
  <property fmtid="{D5CDD505-2E9C-101B-9397-08002B2CF9AE}" pid="5" name="MSIP_Label_0dcb255a-fd3f-4c0f-857e-201fa46304da_SetDate">
    <vt:lpwstr>2019-10-28T09:11:26.9050404Z</vt:lpwstr>
  </property>
  <property fmtid="{D5CDD505-2E9C-101B-9397-08002B2CF9AE}" pid="6" name="MSIP_Label_0dcb255a-fd3f-4c0f-857e-201fa46304da_Name">
    <vt:lpwstr>Official</vt:lpwstr>
  </property>
  <property fmtid="{D5CDD505-2E9C-101B-9397-08002B2CF9AE}" pid="7" name="MSIP_Label_0dcb255a-fd3f-4c0f-857e-201fa46304da_Application">
    <vt:lpwstr>Microsoft Azure Information Protection</vt:lpwstr>
  </property>
  <property fmtid="{D5CDD505-2E9C-101B-9397-08002B2CF9AE}" pid="8" name="MSIP_Label_0dcb255a-fd3f-4c0f-857e-201fa46304da_ActionId">
    <vt:lpwstr>4257aa17-c165-425e-8eae-eaa84877c59c</vt:lpwstr>
  </property>
  <property fmtid="{D5CDD505-2E9C-101B-9397-08002B2CF9AE}" pid="9" name="MSIP_Label_0dcb255a-fd3f-4c0f-857e-201fa46304da_Extended_MSFT_Method">
    <vt:lpwstr>Automatic</vt:lpwstr>
  </property>
  <property fmtid="{D5CDD505-2E9C-101B-9397-08002B2CF9AE}" pid="10" name="MSIP_Label_22759de7-3255-46b5-8dfe-736652f9c6c1_Enabled">
    <vt:lpwstr>True</vt:lpwstr>
  </property>
  <property fmtid="{D5CDD505-2E9C-101B-9397-08002B2CF9AE}" pid="11" name="MSIP_Label_22759de7-3255-46b5-8dfe-736652f9c6c1_SiteId">
    <vt:lpwstr>c6ac664b-ae27-4d5d-b4e6-bb5717196fc7</vt:lpwstr>
  </property>
  <property fmtid="{D5CDD505-2E9C-101B-9397-08002B2CF9AE}" pid="12" name="MSIP_Label_22759de7-3255-46b5-8dfe-736652f9c6c1_Owner">
    <vt:lpwstr>ionut.jepu@ukaea.uk</vt:lpwstr>
  </property>
  <property fmtid="{D5CDD505-2E9C-101B-9397-08002B2CF9AE}" pid="13" name="MSIP_Label_22759de7-3255-46b5-8dfe-736652f9c6c1_SetDate">
    <vt:lpwstr>2019-10-28T09:11:26.9050404Z</vt:lpwstr>
  </property>
  <property fmtid="{D5CDD505-2E9C-101B-9397-08002B2CF9AE}" pid="14" name="MSIP_Label_22759de7-3255-46b5-8dfe-736652f9c6c1_Name">
    <vt:lpwstr>Public</vt:lpwstr>
  </property>
  <property fmtid="{D5CDD505-2E9C-101B-9397-08002B2CF9AE}" pid="15" name="MSIP_Label_22759de7-3255-46b5-8dfe-736652f9c6c1_Application">
    <vt:lpwstr>Microsoft Azure Information Protection</vt:lpwstr>
  </property>
  <property fmtid="{D5CDD505-2E9C-101B-9397-08002B2CF9AE}" pid="16" name="MSIP_Label_22759de7-3255-46b5-8dfe-736652f9c6c1_ActionId">
    <vt:lpwstr>4257aa17-c165-425e-8eae-eaa84877c59c</vt:lpwstr>
  </property>
  <property fmtid="{D5CDD505-2E9C-101B-9397-08002B2CF9AE}" pid="17" name="MSIP_Label_22759de7-3255-46b5-8dfe-736652f9c6c1_Parent">
    <vt:lpwstr>0dcb255a-fd3f-4c0f-857e-201fa46304da</vt:lpwstr>
  </property>
  <property fmtid="{D5CDD505-2E9C-101B-9397-08002B2CF9AE}" pid="18" name="MSIP_Label_22759de7-3255-46b5-8dfe-736652f9c6c1_Extended_MSFT_Method">
    <vt:lpwstr>Automatic</vt:lpwstr>
  </property>
  <property fmtid="{D5CDD505-2E9C-101B-9397-08002B2CF9AE}" pid="19" name="Sensitivity">
    <vt:lpwstr>Official Public</vt:lpwstr>
  </property>
</Properties>
</file>