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0" r:id="rId4"/>
    <p:sldId id="257" r:id="rId5"/>
    <p:sldId id="258" r:id="rId6"/>
    <p:sldId id="308" r:id="rId7"/>
    <p:sldId id="307" r:id="rId8"/>
    <p:sldId id="309" r:id="rId9"/>
    <p:sldId id="310" r:id="rId10"/>
    <p:sldId id="259"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078567-B179-4BEF-9339-147E9B826453}" v="3" dt="2024-11-20T11:43:09.918"/>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4660"/>
  </p:normalViewPr>
  <p:slideViewPr>
    <p:cSldViewPr snapToGrid="0">
      <p:cViewPr varScale="1">
        <p:scale>
          <a:sx n="60" d="100"/>
          <a:sy n="60"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är Strand" userId="5fbb2697-8666-435e-ab8d-30be0bd8401d" providerId="ADAL" clId="{47078567-B179-4BEF-9339-147E9B826453}"/>
    <pc:docChg chg="undo custSel addSld delSld modSld">
      <pc:chgData name="Pär Strand" userId="5fbb2697-8666-435e-ab8d-30be0bd8401d" providerId="ADAL" clId="{47078567-B179-4BEF-9339-147E9B826453}" dt="2024-11-20T11:44:58.598" v="25" actId="20577"/>
      <pc:docMkLst>
        <pc:docMk/>
      </pc:docMkLst>
      <pc:sldChg chg="modSp add del mod">
        <pc:chgData name="Pär Strand" userId="5fbb2697-8666-435e-ab8d-30be0bd8401d" providerId="ADAL" clId="{47078567-B179-4BEF-9339-147E9B826453}" dt="2024-11-20T11:43:09.912" v="6"/>
        <pc:sldMkLst>
          <pc:docMk/>
          <pc:sldMk cId="2255057603" sldId="307"/>
        </pc:sldMkLst>
        <pc:spChg chg="mod">
          <ac:chgData name="Pär Strand" userId="5fbb2697-8666-435e-ab8d-30be0bd8401d" providerId="ADAL" clId="{47078567-B179-4BEF-9339-147E9B826453}" dt="2024-11-20T11:43:09.887" v="5"/>
          <ac:spMkLst>
            <pc:docMk/>
            <pc:sldMk cId="2255057603" sldId="307"/>
            <ac:spMk id="3" creationId="{E667033B-F85B-FD60-1BA0-4B93F6F9F5B7}"/>
          </ac:spMkLst>
        </pc:spChg>
      </pc:sldChg>
      <pc:sldChg chg="add del">
        <pc:chgData name="Pär Strand" userId="5fbb2697-8666-435e-ab8d-30be0bd8401d" providerId="ADAL" clId="{47078567-B179-4BEF-9339-147E9B826453}" dt="2024-11-20T11:43:09.912" v="6"/>
        <pc:sldMkLst>
          <pc:docMk/>
          <pc:sldMk cId="1567306413" sldId="308"/>
        </pc:sldMkLst>
      </pc:sldChg>
      <pc:sldChg chg="modSp add del mod">
        <pc:chgData name="Pär Strand" userId="5fbb2697-8666-435e-ab8d-30be0bd8401d" providerId="ADAL" clId="{47078567-B179-4BEF-9339-147E9B826453}" dt="2024-11-20T11:43:09.912" v="6"/>
        <pc:sldMkLst>
          <pc:docMk/>
          <pc:sldMk cId="1729919163" sldId="309"/>
        </pc:sldMkLst>
        <pc:spChg chg="mod">
          <ac:chgData name="Pär Strand" userId="5fbb2697-8666-435e-ab8d-30be0bd8401d" providerId="ADAL" clId="{47078567-B179-4BEF-9339-147E9B826453}" dt="2024-11-20T11:43:09.887" v="5"/>
          <ac:spMkLst>
            <pc:docMk/>
            <pc:sldMk cId="1729919163" sldId="309"/>
            <ac:spMk id="3" creationId="{47407AB8-6DB4-E338-8F5A-5CAD6A672F63}"/>
          </ac:spMkLst>
        </pc:spChg>
      </pc:sldChg>
      <pc:sldChg chg="modSp add del mod">
        <pc:chgData name="Pär Strand" userId="5fbb2697-8666-435e-ab8d-30be0bd8401d" providerId="ADAL" clId="{47078567-B179-4BEF-9339-147E9B826453}" dt="2024-11-20T11:44:58.598" v="25" actId="20577"/>
        <pc:sldMkLst>
          <pc:docMk/>
          <pc:sldMk cId="1491416777" sldId="310"/>
        </pc:sldMkLst>
        <pc:spChg chg="mod">
          <ac:chgData name="Pär Strand" userId="5fbb2697-8666-435e-ab8d-30be0bd8401d" providerId="ADAL" clId="{47078567-B179-4BEF-9339-147E9B826453}" dt="2024-11-20T11:44:58.598" v="25" actId="20577"/>
          <ac:spMkLst>
            <pc:docMk/>
            <pc:sldMk cId="1491416777" sldId="310"/>
            <ac:spMk id="3" creationId="{323EF5E6-7610-4FDD-0712-4C86AC1545B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22B4F9-0BC5-2B45-F74E-D3D60E0BEE77}"/>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44D262F-B5DF-C421-EB1C-07564B1B48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10D89C3-1FB6-3471-9F8C-24F84A1F80C0}"/>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5" name="Platshållare för sidfot 4">
            <a:extLst>
              <a:ext uri="{FF2B5EF4-FFF2-40B4-BE49-F238E27FC236}">
                <a16:creationId xmlns:a16="http://schemas.microsoft.com/office/drawing/2014/main" id="{E71637EC-B4B9-CB30-BDB2-B4BF80F2F26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62C61DC-BC8A-D65C-CFEC-0A6B6F46D578}"/>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366514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94CFE1-A321-C552-9925-AC7ED588345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CD3F1B0-530B-B651-F6F8-F07C86B6C5A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A636E42-F87E-5071-F8B2-BF5F691908FA}"/>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5" name="Platshållare för sidfot 4">
            <a:extLst>
              <a:ext uri="{FF2B5EF4-FFF2-40B4-BE49-F238E27FC236}">
                <a16:creationId xmlns:a16="http://schemas.microsoft.com/office/drawing/2014/main" id="{AC224068-197E-9EC2-C2E9-AC3E336ADA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5A8DB66-B134-9C66-37DC-9DA0396EB8B6}"/>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4273800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44386354-253E-6703-E592-18096B19E506}"/>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6FAAF7F-5A09-39E0-D3C5-D640BA529E34}"/>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DCA3039-1217-470E-C6F3-5F00DD7C8BD6}"/>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5" name="Platshållare för sidfot 4">
            <a:extLst>
              <a:ext uri="{FF2B5EF4-FFF2-40B4-BE49-F238E27FC236}">
                <a16:creationId xmlns:a16="http://schemas.microsoft.com/office/drawing/2014/main" id="{734C3533-2D00-482E-4261-E16F3F8144A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DF771B-901B-568F-8A18-20CCAC059099}"/>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3656756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1947420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Strand | 16th IMEG meeting</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872915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Strand | 16th IMEG meeting</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3453132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Strand | 16th IMEG meeting</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2314888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611" y="992767"/>
            <a:ext cx="11360800" cy="27368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6933"/>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1" name="Google Shape;11;p2"/>
          <p:cNvSpPr txBox="1">
            <a:spLocks noGrp="1"/>
          </p:cNvSpPr>
          <p:nvPr>
            <p:ph type="subTitle" idx="1"/>
          </p:nvPr>
        </p:nvSpPr>
        <p:spPr>
          <a:xfrm>
            <a:off x="415600" y="3778833"/>
            <a:ext cx="11360800" cy="10568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37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12" name="Google Shape;12;p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cs" smtClean="0"/>
              <a:pPr/>
              <a:t>‹#›</a:t>
            </a:fld>
            <a:endParaRPr lang="cs"/>
          </a:p>
        </p:txBody>
      </p:sp>
    </p:spTree>
    <p:extLst>
      <p:ext uri="{BB962C8B-B14F-4D97-AF65-F5344CB8AC3E}">
        <p14:creationId xmlns:p14="http://schemas.microsoft.com/office/powerpoint/2010/main" val="10196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9E5B2A-7805-C1CE-167A-8717BA1E370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DCC957C-7397-DB34-F79D-00CA1C7AEA9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4EA9D59-F6A6-4740-16E8-903B4CDD322A}"/>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5" name="Platshållare för sidfot 4">
            <a:extLst>
              <a:ext uri="{FF2B5EF4-FFF2-40B4-BE49-F238E27FC236}">
                <a16:creationId xmlns:a16="http://schemas.microsoft.com/office/drawing/2014/main" id="{0E92CCAC-E181-325D-6C71-9042320E3EC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AB359C6-068F-61F2-E314-4749BD3EF292}"/>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1699961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0E84E7-1131-68CC-A1E5-B6B32504185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1933E6B-5FEB-AC03-0567-13E594E4F1F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697DF70-327C-3ED0-66A6-0F430C833185}"/>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5" name="Platshållare för sidfot 4">
            <a:extLst>
              <a:ext uri="{FF2B5EF4-FFF2-40B4-BE49-F238E27FC236}">
                <a16:creationId xmlns:a16="http://schemas.microsoft.com/office/drawing/2014/main" id="{55D96A6D-C6AE-9CE3-0959-52D8D04B2C6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0D2DD92-DF53-04BD-0EE3-7A7BB22A5AEE}"/>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1362861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E54E6D-49FE-AD52-FBEF-3CC85EEFD1F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9EC4855-A8DE-365B-6218-45427593AB1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2B4E5EF-5FCE-10CB-6392-4A68CBE4EE0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A1F6EC65-F93B-7664-1DCB-7925B8037791}"/>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6" name="Platshållare för sidfot 5">
            <a:extLst>
              <a:ext uri="{FF2B5EF4-FFF2-40B4-BE49-F238E27FC236}">
                <a16:creationId xmlns:a16="http://schemas.microsoft.com/office/drawing/2014/main" id="{637CDA37-5A5E-F03E-8560-6CF8F8D9995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F69A320-A670-4E95-54B5-20C2C92B7F1F}"/>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1359169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8CEE9-853E-4D45-2393-EBDFEE6112C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45EF93B-4737-2C42-6B5E-912C6EC61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5C003A3-7C44-7FEE-CF83-9B91F00064F6}"/>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6FEFA78-D034-C90F-218B-68FEBA30F3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389E1048-C38B-AFF9-DA69-3A1DBEB4014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5DD477E-F539-BDB7-FA03-EB5F291C3510}"/>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8" name="Platshållare för sidfot 7">
            <a:extLst>
              <a:ext uri="{FF2B5EF4-FFF2-40B4-BE49-F238E27FC236}">
                <a16:creationId xmlns:a16="http://schemas.microsoft.com/office/drawing/2014/main" id="{6BD37F40-2E1D-FAEF-04F0-41E6AE1E0D3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38A6E7BF-5EE6-0934-E050-739B0BFA09F5}"/>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4237533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4C4375-4677-C0A4-CA56-6B4D0BAEB4D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71329DC-3774-FC9A-FD6C-61909C6FA3F1}"/>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4" name="Platshållare för sidfot 3">
            <a:extLst>
              <a:ext uri="{FF2B5EF4-FFF2-40B4-BE49-F238E27FC236}">
                <a16:creationId xmlns:a16="http://schemas.microsoft.com/office/drawing/2014/main" id="{8A0C7BDC-074F-D499-CBD2-61180D318E7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4CD37EEE-B4B7-B33D-9DD1-87C975F9727B}"/>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1957608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9DC0499-5B0E-CE42-FAF2-D7856FE5DF8B}"/>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3" name="Platshållare för sidfot 2">
            <a:extLst>
              <a:ext uri="{FF2B5EF4-FFF2-40B4-BE49-F238E27FC236}">
                <a16:creationId xmlns:a16="http://schemas.microsoft.com/office/drawing/2014/main" id="{3DEBA59D-DCD3-9074-158C-B5658254A05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93DFAE3A-A7B4-EE13-7078-62B600BD0A8C}"/>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425968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FAE7BE-AF64-B911-E1FD-40A4E6285ED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3E2163F-7AFF-7510-1D89-D92F1A679B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B772B48-29EA-B354-E1E5-D82241693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7258F88-358C-C012-1AB7-CEE80F11DCE0}"/>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6" name="Platshållare för sidfot 5">
            <a:extLst>
              <a:ext uri="{FF2B5EF4-FFF2-40B4-BE49-F238E27FC236}">
                <a16:creationId xmlns:a16="http://schemas.microsoft.com/office/drawing/2014/main" id="{0B94135B-8E3D-D380-D462-AAC3F90E7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C35BC56-5074-6BE0-56D7-0DA19923E083}"/>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157884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93223B-5CC3-96CF-30A5-2FAC2FE2268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0CB0131-1C6D-1D51-EA1B-5DA68D9D60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D1E6029F-5281-318F-3E84-E5E2E68F85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7BA479D-E4CC-394D-D7C7-2BAA93EA51D3}"/>
              </a:ext>
            </a:extLst>
          </p:cNvPr>
          <p:cNvSpPr>
            <a:spLocks noGrp="1"/>
          </p:cNvSpPr>
          <p:nvPr>
            <p:ph type="dt" sz="half" idx="10"/>
          </p:nvPr>
        </p:nvSpPr>
        <p:spPr/>
        <p:txBody>
          <a:bodyPr/>
          <a:lstStyle/>
          <a:p>
            <a:fld id="{2E1A3BBF-5E7E-4F8E-B5FB-EC9DD4ED9C77}" type="datetimeFigureOut">
              <a:rPr lang="sv-SE" smtClean="0"/>
              <a:t>2024-11-20</a:t>
            </a:fld>
            <a:endParaRPr lang="sv-SE"/>
          </a:p>
        </p:txBody>
      </p:sp>
      <p:sp>
        <p:nvSpPr>
          <p:cNvPr id="6" name="Platshållare för sidfot 5">
            <a:extLst>
              <a:ext uri="{FF2B5EF4-FFF2-40B4-BE49-F238E27FC236}">
                <a16:creationId xmlns:a16="http://schemas.microsoft.com/office/drawing/2014/main" id="{F1021C9A-4B27-1A51-EAE6-10F44ECFED0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4736BBF-A502-BB89-C75A-013BE1A2FDD4}"/>
              </a:ext>
            </a:extLst>
          </p:cNvPr>
          <p:cNvSpPr>
            <a:spLocks noGrp="1"/>
          </p:cNvSpPr>
          <p:nvPr>
            <p:ph type="sldNum" sz="quarter" idx="12"/>
          </p:nvPr>
        </p:nvSpPr>
        <p:spPr/>
        <p:txBody>
          <a:bodyPr/>
          <a:lstStyle/>
          <a:p>
            <a:fld id="{32CCEFF3-707D-47E3-9048-F9B3E58E29EC}" type="slidenum">
              <a:rPr lang="sv-SE" smtClean="0"/>
              <a:t>‹#›</a:t>
            </a:fld>
            <a:endParaRPr lang="sv-SE"/>
          </a:p>
        </p:txBody>
      </p:sp>
    </p:spTree>
    <p:extLst>
      <p:ext uri="{BB962C8B-B14F-4D97-AF65-F5344CB8AC3E}">
        <p14:creationId xmlns:p14="http://schemas.microsoft.com/office/powerpoint/2010/main" val="137712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EF3DDD8-CEBC-5131-8F80-4F4998B17A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AD6B260-F3B4-9E89-03FB-ECDA630F8E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C12839B-882B-390F-453D-8DC3D59AF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1A3BBF-5E7E-4F8E-B5FB-EC9DD4ED9C77}" type="datetimeFigureOut">
              <a:rPr lang="sv-SE" smtClean="0"/>
              <a:t>2024-11-20</a:t>
            </a:fld>
            <a:endParaRPr lang="sv-SE"/>
          </a:p>
        </p:txBody>
      </p:sp>
      <p:sp>
        <p:nvSpPr>
          <p:cNvPr id="5" name="Platshållare för sidfot 4">
            <a:extLst>
              <a:ext uri="{FF2B5EF4-FFF2-40B4-BE49-F238E27FC236}">
                <a16:creationId xmlns:a16="http://schemas.microsoft.com/office/drawing/2014/main" id="{BCB8DF1B-19FF-967A-F1E3-73E5BBEF25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28E75E7A-E821-7418-7C01-A30692CE6B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2CCEFF3-707D-47E3-9048-F9B3E58E29EC}" type="slidenum">
              <a:rPr lang="sv-SE" smtClean="0"/>
              <a:t>‹#›</a:t>
            </a:fld>
            <a:endParaRPr lang="sv-SE"/>
          </a:p>
        </p:txBody>
      </p:sp>
    </p:spTree>
    <p:extLst>
      <p:ext uri="{BB962C8B-B14F-4D97-AF65-F5344CB8AC3E}">
        <p14:creationId xmlns:p14="http://schemas.microsoft.com/office/powerpoint/2010/main" val="3486267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1842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7.svg"/><Relationship Id="rId7" Type="http://schemas.openxmlformats.org/officeDocument/2006/relationships/image" Target="../media/image11.sv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_rels/slide6.xml.rels><?xml version="1.0" encoding="UTF-8" standalone="yes"?>
<Relationships xmlns="http://schemas.openxmlformats.org/package/2006/relationships"><Relationship Id="rId2" Type="http://schemas.openxmlformats.org/officeDocument/2006/relationships/hyperlink" Target="https://box.pionier.net.pl/f/99a831af5d80438dbfe0/?dl=1"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4E886D-9CD3-6DDA-308E-8B94F14EB4A9}"/>
              </a:ext>
            </a:extLst>
          </p:cNvPr>
          <p:cNvSpPr>
            <a:spLocks noGrp="1"/>
          </p:cNvSpPr>
          <p:nvPr>
            <p:ph type="ctrTitle"/>
          </p:nvPr>
        </p:nvSpPr>
        <p:spPr/>
        <p:txBody>
          <a:bodyPr/>
          <a:lstStyle/>
          <a:p>
            <a:r>
              <a:rPr lang="sv-SE" dirty="0"/>
              <a:t>DMP 2024-11-20</a:t>
            </a:r>
          </a:p>
        </p:txBody>
      </p:sp>
      <p:sp>
        <p:nvSpPr>
          <p:cNvPr id="3" name="Underrubrik 2">
            <a:extLst>
              <a:ext uri="{FF2B5EF4-FFF2-40B4-BE49-F238E27FC236}">
                <a16:creationId xmlns:a16="http://schemas.microsoft.com/office/drawing/2014/main" id="{980D0FDC-AFCC-CC53-E16D-614C7342E660}"/>
              </a:ext>
            </a:extLst>
          </p:cNvPr>
          <p:cNvSpPr>
            <a:spLocks noGrp="1"/>
          </p:cNvSpPr>
          <p:nvPr>
            <p:ph type="subTitle" idx="1"/>
          </p:nvPr>
        </p:nvSpPr>
        <p:spPr/>
        <p:txBody>
          <a:bodyPr/>
          <a:lstStyle/>
          <a:p>
            <a:r>
              <a:rPr lang="sv-SE" dirty="0"/>
              <a:t>P. Strand</a:t>
            </a:r>
          </a:p>
        </p:txBody>
      </p:sp>
    </p:spTree>
    <p:extLst>
      <p:ext uri="{BB962C8B-B14F-4D97-AF65-F5344CB8AC3E}">
        <p14:creationId xmlns:p14="http://schemas.microsoft.com/office/powerpoint/2010/main" val="2052744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B9331A-D037-47FF-8359-7A249D56379F}"/>
              </a:ext>
            </a:extLst>
          </p:cNvPr>
          <p:cNvSpPr>
            <a:spLocks noGrp="1"/>
          </p:cNvSpPr>
          <p:nvPr>
            <p:ph type="title"/>
          </p:nvPr>
        </p:nvSpPr>
        <p:spPr/>
        <p:txBody>
          <a:bodyPr/>
          <a:lstStyle/>
          <a:p>
            <a:r>
              <a:rPr lang="sv-SE" dirty="0"/>
              <a:t>Stuff	</a:t>
            </a:r>
          </a:p>
        </p:txBody>
      </p:sp>
      <p:sp>
        <p:nvSpPr>
          <p:cNvPr id="3" name="Platshållare för innehåll 2">
            <a:extLst>
              <a:ext uri="{FF2B5EF4-FFF2-40B4-BE49-F238E27FC236}">
                <a16:creationId xmlns:a16="http://schemas.microsoft.com/office/drawing/2014/main" id="{026B3187-BA43-46B3-C123-17F2F13FA0CD}"/>
              </a:ext>
            </a:extLst>
          </p:cNvPr>
          <p:cNvSpPr>
            <a:spLocks noGrp="1"/>
          </p:cNvSpPr>
          <p:nvPr>
            <p:ph idx="1"/>
          </p:nvPr>
        </p:nvSpPr>
        <p:spPr/>
        <p:txBody>
          <a:bodyPr>
            <a:normAutofit fontScale="62500" lnSpcReduction="20000"/>
          </a:bodyPr>
          <a:lstStyle/>
          <a:p>
            <a:r>
              <a:rPr lang="sv-SE" dirty="0"/>
              <a:t>AWP 2025 </a:t>
            </a:r>
            <a:r>
              <a:rPr lang="sv-SE" dirty="0" err="1"/>
              <a:t>submitted</a:t>
            </a:r>
            <a:r>
              <a:rPr lang="sv-SE" dirty="0"/>
              <a:t> </a:t>
            </a:r>
          </a:p>
          <a:p>
            <a:r>
              <a:rPr lang="sv-SE" dirty="0" err="1"/>
              <a:t>Reflections</a:t>
            </a:r>
            <a:r>
              <a:rPr lang="sv-SE" dirty="0"/>
              <a:t> from the </a:t>
            </a:r>
            <a:r>
              <a:rPr lang="sv-SE" dirty="0" err="1"/>
              <a:t>etasc</a:t>
            </a:r>
            <a:r>
              <a:rPr lang="sv-SE" dirty="0"/>
              <a:t> general meeting</a:t>
            </a:r>
          </a:p>
          <a:p>
            <a:pPr lvl="1"/>
            <a:r>
              <a:rPr lang="sv-SE" dirty="0" err="1"/>
              <a:t>Overview</a:t>
            </a:r>
            <a:r>
              <a:rPr lang="sv-SE" dirty="0"/>
              <a:t> talk PS</a:t>
            </a:r>
          </a:p>
          <a:p>
            <a:pPr lvl="1"/>
            <a:r>
              <a:rPr lang="sv-SE" dirty="0" err="1"/>
              <a:t>Parallel</a:t>
            </a:r>
            <a:r>
              <a:rPr lang="sv-SE" dirty="0"/>
              <a:t> session:</a:t>
            </a:r>
          </a:p>
          <a:p>
            <a:pPr lvl="2"/>
            <a:r>
              <a:rPr lang="sv-SE" dirty="0"/>
              <a:t>DEMO -  </a:t>
            </a:r>
            <a:r>
              <a:rPr lang="sv-SE" dirty="0" err="1"/>
              <a:t>dashboard</a:t>
            </a:r>
            <a:r>
              <a:rPr lang="sv-SE" dirty="0"/>
              <a:t>  - </a:t>
            </a:r>
            <a:r>
              <a:rPr lang="sv-SE" dirty="0" err="1"/>
              <a:t>good</a:t>
            </a:r>
            <a:r>
              <a:rPr lang="sv-SE" dirty="0"/>
              <a:t> </a:t>
            </a:r>
            <a:r>
              <a:rPr lang="sv-SE" dirty="0" err="1"/>
              <a:t>fedback</a:t>
            </a:r>
            <a:r>
              <a:rPr lang="sv-SE" dirty="0"/>
              <a:t> actions</a:t>
            </a:r>
          </a:p>
          <a:p>
            <a:pPr lvl="2"/>
            <a:r>
              <a:rPr lang="sv-SE" dirty="0" err="1"/>
              <a:t>Discussion</a:t>
            </a:r>
            <a:r>
              <a:rPr lang="sv-SE" dirty="0"/>
              <a:t> data </a:t>
            </a:r>
            <a:r>
              <a:rPr lang="sv-SE" dirty="0" err="1"/>
              <a:t>needs</a:t>
            </a:r>
            <a:r>
              <a:rPr lang="sv-SE" dirty="0"/>
              <a:t> for </a:t>
            </a:r>
            <a:r>
              <a:rPr lang="sv-SE" dirty="0" err="1"/>
              <a:t>catalogQT</a:t>
            </a:r>
            <a:r>
              <a:rPr lang="sv-SE" dirty="0"/>
              <a:t> </a:t>
            </a:r>
            <a:r>
              <a:rPr lang="sv-SE" dirty="0">
                <a:sym typeface="Wingdings" panose="05000000000000000000" pitchFamily="2" charset="2"/>
              </a:rPr>
              <a:t> </a:t>
            </a:r>
            <a:r>
              <a:rPr lang="sv-SE" dirty="0" err="1">
                <a:sym typeface="Wingdings" panose="05000000000000000000" pitchFamily="2" charset="2"/>
              </a:rPr>
              <a:t>need</a:t>
            </a:r>
            <a:r>
              <a:rPr lang="sv-SE" dirty="0">
                <a:sym typeface="Wingdings" panose="05000000000000000000" pitchFamily="2" charset="2"/>
              </a:rPr>
              <a:t> to </a:t>
            </a:r>
            <a:r>
              <a:rPr lang="sv-SE" dirty="0" err="1">
                <a:sym typeface="Wingdings" panose="05000000000000000000" pitchFamily="2" charset="2"/>
              </a:rPr>
              <a:t>seek</a:t>
            </a:r>
            <a:r>
              <a:rPr lang="sv-SE" dirty="0">
                <a:sym typeface="Wingdings" panose="05000000000000000000" pitchFamily="2" charset="2"/>
              </a:rPr>
              <a:t> input</a:t>
            </a:r>
            <a:endParaRPr lang="sv-SE" dirty="0"/>
          </a:p>
          <a:p>
            <a:pPr lvl="2"/>
            <a:r>
              <a:rPr lang="sv-SE" dirty="0"/>
              <a:t>TSVV data </a:t>
            </a:r>
            <a:r>
              <a:rPr lang="sv-SE" dirty="0" err="1"/>
              <a:t>requirements</a:t>
            </a:r>
            <a:endParaRPr lang="sv-SE" dirty="0"/>
          </a:p>
          <a:p>
            <a:pPr lvl="1"/>
            <a:r>
              <a:rPr lang="sv-SE" dirty="0"/>
              <a:t>Strong support from </a:t>
            </a:r>
            <a:r>
              <a:rPr lang="sv-SE" dirty="0" err="1"/>
              <a:t>some</a:t>
            </a:r>
            <a:r>
              <a:rPr lang="sv-SE" dirty="0"/>
              <a:t>, </a:t>
            </a:r>
            <a:r>
              <a:rPr lang="sv-SE" dirty="0" err="1"/>
              <a:t>confusion</a:t>
            </a:r>
            <a:r>
              <a:rPr lang="sv-SE" dirty="0"/>
              <a:t> from </a:t>
            </a:r>
            <a:r>
              <a:rPr lang="sv-SE" dirty="0" err="1"/>
              <a:t>others</a:t>
            </a:r>
            <a:endParaRPr lang="sv-SE" dirty="0"/>
          </a:p>
          <a:p>
            <a:r>
              <a:rPr lang="sv-SE" dirty="0" err="1"/>
              <a:t>Movement</a:t>
            </a:r>
            <a:r>
              <a:rPr lang="sv-SE" dirty="0"/>
              <a:t> on the </a:t>
            </a:r>
            <a:r>
              <a:rPr lang="sv-SE" dirty="0" err="1"/>
              <a:t>EUROfusion</a:t>
            </a:r>
            <a:r>
              <a:rPr lang="sv-SE" dirty="0"/>
              <a:t> </a:t>
            </a:r>
            <a:r>
              <a:rPr lang="sv-SE" dirty="0" err="1"/>
              <a:t>ldap</a:t>
            </a:r>
            <a:r>
              <a:rPr lang="sv-SE" dirty="0"/>
              <a:t> </a:t>
            </a:r>
            <a:r>
              <a:rPr lang="sv-SE" dirty="0" err="1"/>
              <a:t>connectivity</a:t>
            </a:r>
            <a:endParaRPr lang="sv-SE" dirty="0"/>
          </a:p>
          <a:p>
            <a:r>
              <a:rPr lang="sv-SE" dirty="0"/>
              <a:t>NEED to sort </a:t>
            </a:r>
            <a:r>
              <a:rPr lang="sv-SE" dirty="0" err="1"/>
              <a:t>out</a:t>
            </a:r>
            <a:r>
              <a:rPr lang="sv-SE" dirty="0"/>
              <a:t> </a:t>
            </a:r>
            <a:r>
              <a:rPr lang="sv-SE" dirty="0" err="1"/>
              <a:t>authorisation</a:t>
            </a:r>
            <a:endParaRPr lang="sv-SE" dirty="0"/>
          </a:p>
          <a:p>
            <a:pPr lvl="1"/>
            <a:r>
              <a:rPr lang="sv-SE" dirty="0" err="1"/>
              <a:t>Attractive</a:t>
            </a:r>
            <a:r>
              <a:rPr lang="sv-SE" dirty="0"/>
              <a:t> </a:t>
            </a:r>
            <a:r>
              <a:rPr lang="sv-SE" dirty="0" err="1"/>
              <a:t>ideat</a:t>
            </a:r>
            <a:r>
              <a:rPr lang="sv-SE" dirty="0"/>
              <a:t> o </a:t>
            </a:r>
            <a:r>
              <a:rPr lang="sv-SE" dirty="0" err="1"/>
              <a:t>have</a:t>
            </a:r>
            <a:r>
              <a:rPr lang="sv-SE" dirty="0"/>
              <a:t> the </a:t>
            </a:r>
            <a:r>
              <a:rPr lang="sv-SE" dirty="0" err="1"/>
              <a:t>authorisation</a:t>
            </a:r>
            <a:r>
              <a:rPr lang="sv-SE" dirty="0"/>
              <a:t> list be </a:t>
            </a:r>
            <a:r>
              <a:rPr lang="sv-SE" dirty="0" err="1"/>
              <a:t>filled</a:t>
            </a:r>
            <a:r>
              <a:rPr lang="sv-SE" dirty="0"/>
              <a:t> </a:t>
            </a:r>
            <a:r>
              <a:rPr lang="sv-SE" dirty="0" err="1"/>
              <a:t>through</a:t>
            </a:r>
            <a:r>
              <a:rPr lang="sv-SE" dirty="0"/>
              <a:t> </a:t>
            </a:r>
            <a:r>
              <a:rPr lang="sv-SE" dirty="0" err="1"/>
              <a:t>collaborative</a:t>
            </a:r>
            <a:r>
              <a:rPr lang="sv-SE" dirty="0"/>
              <a:t> </a:t>
            </a:r>
            <a:r>
              <a:rPr lang="sv-SE" dirty="0" err="1"/>
              <a:t>agreement</a:t>
            </a:r>
            <a:r>
              <a:rPr lang="sv-SE" dirty="0"/>
              <a:t> – </a:t>
            </a:r>
            <a:r>
              <a:rPr lang="sv-SE" dirty="0" err="1"/>
              <a:t>might</a:t>
            </a:r>
            <a:r>
              <a:rPr lang="sv-SE" dirty="0"/>
              <a:t> </a:t>
            </a:r>
            <a:r>
              <a:rPr lang="sv-SE" dirty="0" err="1"/>
              <a:t>provide</a:t>
            </a:r>
            <a:r>
              <a:rPr lang="sv-SE" dirty="0"/>
              <a:t> </a:t>
            </a:r>
            <a:r>
              <a:rPr lang="sv-SE" dirty="0" err="1"/>
              <a:t>broader</a:t>
            </a:r>
            <a:r>
              <a:rPr lang="sv-SE" dirty="0"/>
              <a:t> </a:t>
            </a:r>
            <a:r>
              <a:rPr lang="sv-SE" dirty="0" err="1"/>
              <a:t>range</a:t>
            </a:r>
            <a:r>
              <a:rPr lang="sv-SE" dirty="0"/>
              <a:t> </a:t>
            </a:r>
            <a:r>
              <a:rPr lang="sv-SE" dirty="0" err="1"/>
              <a:t>of</a:t>
            </a:r>
            <a:r>
              <a:rPr lang="sv-SE" dirty="0"/>
              <a:t> data </a:t>
            </a:r>
            <a:r>
              <a:rPr lang="sv-SE" dirty="0" err="1"/>
              <a:t>than</a:t>
            </a:r>
            <a:r>
              <a:rPr lang="sv-SE" dirty="0"/>
              <a:t> just </a:t>
            </a:r>
          </a:p>
          <a:p>
            <a:r>
              <a:rPr lang="sv-SE" dirty="0" err="1"/>
              <a:t>Starting</a:t>
            </a:r>
            <a:r>
              <a:rPr lang="sv-SE" dirty="0"/>
              <a:t> to get data </a:t>
            </a:r>
            <a:r>
              <a:rPr lang="sv-SE" dirty="0" err="1"/>
              <a:t>requests</a:t>
            </a:r>
            <a:endParaRPr lang="sv-SE" dirty="0"/>
          </a:p>
          <a:p>
            <a:pPr lvl="1"/>
            <a:r>
              <a:rPr lang="sv-SE" dirty="0"/>
              <a:t>TSVV11 ready to go  (</a:t>
            </a:r>
            <a:r>
              <a:rPr lang="sv-SE" dirty="0" err="1"/>
              <a:t>waiting</a:t>
            </a:r>
            <a:r>
              <a:rPr lang="sv-SE" dirty="0"/>
              <a:t> for lon </a:t>
            </a:r>
            <a:r>
              <a:rPr lang="sv-SE" dirty="0" err="1"/>
              <a:t>time</a:t>
            </a:r>
            <a:r>
              <a:rPr lang="sv-SE" dirty="0"/>
              <a:t> and </a:t>
            </a:r>
            <a:r>
              <a:rPr lang="sv-SE" dirty="0" err="1"/>
              <a:t>very</a:t>
            </a:r>
            <a:r>
              <a:rPr lang="sv-SE" dirty="0"/>
              <a:t> </a:t>
            </a:r>
            <a:r>
              <a:rPr lang="sv-SE" dirty="0" err="1"/>
              <a:t>supprotive</a:t>
            </a:r>
            <a:r>
              <a:rPr lang="sv-SE" dirty="0"/>
              <a:t> </a:t>
            </a:r>
            <a:r>
              <a:rPr lang="sv-SE" dirty="0" err="1"/>
              <a:t>of</a:t>
            </a:r>
            <a:r>
              <a:rPr lang="sv-SE" dirty="0"/>
              <a:t> the DMP </a:t>
            </a:r>
            <a:r>
              <a:rPr lang="sv-SE" dirty="0" err="1"/>
              <a:t>work</a:t>
            </a:r>
            <a:r>
              <a:rPr lang="sv-SE" dirty="0"/>
              <a:t>)</a:t>
            </a:r>
          </a:p>
          <a:p>
            <a:pPr lvl="1"/>
            <a:r>
              <a:rPr lang="sv-SE" dirty="0"/>
              <a:t>TSVV09 list </a:t>
            </a:r>
            <a:r>
              <a:rPr lang="sv-SE" dirty="0" err="1"/>
              <a:t>of</a:t>
            </a:r>
            <a:r>
              <a:rPr lang="sv-SE" dirty="0"/>
              <a:t> TCV discharges </a:t>
            </a:r>
          </a:p>
          <a:p>
            <a:pPr lvl="1"/>
            <a:r>
              <a:rPr lang="sv-SE" dirty="0"/>
              <a:t>TSVV02  - </a:t>
            </a:r>
            <a:r>
              <a:rPr lang="sv-SE" dirty="0" err="1"/>
              <a:t>separate</a:t>
            </a:r>
            <a:r>
              <a:rPr lang="sv-SE" dirty="0"/>
              <a:t> ACH </a:t>
            </a:r>
            <a:r>
              <a:rPr lang="sv-SE" dirty="0" err="1"/>
              <a:t>request</a:t>
            </a:r>
            <a:r>
              <a:rPr lang="sv-SE" dirty="0"/>
              <a:t> for negative </a:t>
            </a:r>
            <a:r>
              <a:rPr lang="sv-SE" dirty="0" err="1"/>
              <a:t>triangularity</a:t>
            </a:r>
            <a:r>
              <a:rPr lang="sv-SE" dirty="0"/>
              <a:t> data from TCV, AUG and DIII-D . </a:t>
            </a:r>
            <a:r>
              <a:rPr lang="sv-SE" dirty="0" err="1"/>
              <a:t>Further</a:t>
            </a:r>
            <a:r>
              <a:rPr lang="sv-SE" dirty="0"/>
              <a:t> </a:t>
            </a:r>
            <a:r>
              <a:rPr lang="sv-SE" dirty="0" err="1"/>
              <a:t>discussions</a:t>
            </a:r>
            <a:r>
              <a:rPr lang="sv-SE" dirty="0"/>
              <a:t> </a:t>
            </a:r>
            <a:r>
              <a:rPr lang="sv-SE" dirty="0" err="1"/>
              <a:t>with</a:t>
            </a:r>
            <a:r>
              <a:rPr lang="sv-SE" dirty="0"/>
              <a:t> Justin Ball </a:t>
            </a:r>
            <a:r>
              <a:rPr lang="sv-SE" dirty="0" err="1"/>
              <a:t>needed</a:t>
            </a:r>
            <a:endParaRPr lang="sv-SE" dirty="0"/>
          </a:p>
          <a:p>
            <a:pPr lvl="1"/>
            <a:endParaRPr lang="sv-SE" dirty="0"/>
          </a:p>
        </p:txBody>
      </p:sp>
    </p:spTree>
    <p:extLst>
      <p:ext uri="{BB962C8B-B14F-4D97-AF65-F5344CB8AC3E}">
        <p14:creationId xmlns:p14="http://schemas.microsoft.com/office/powerpoint/2010/main" val="980623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BAA45D-22D6-29DA-2056-6BE0DC0807DD}"/>
              </a:ext>
            </a:extLst>
          </p:cNvPr>
          <p:cNvSpPr>
            <a:spLocks noGrp="1"/>
          </p:cNvSpPr>
          <p:nvPr>
            <p:ph type="title"/>
          </p:nvPr>
        </p:nvSpPr>
        <p:spPr/>
        <p:txBody>
          <a:bodyPr/>
          <a:lstStyle/>
          <a:p>
            <a:r>
              <a:rPr lang="sv-SE" dirty="0"/>
              <a:t>AWP 2025</a:t>
            </a:r>
          </a:p>
        </p:txBody>
      </p:sp>
      <p:sp>
        <p:nvSpPr>
          <p:cNvPr id="3" name="Platshållare för innehåll 2">
            <a:extLst>
              <a:ext uri="{FF2B5EF4-FFF2-40B4-BE49-F238E27FC236}">
                <a16:creationId xmlns:a16="http://schemas.microsoft.com/office/drawing/2014/main" id="{F204823E-3370-24AE-FB33-B100E1C8B7D1}"/>
              </a:ext>
            </a:extLst>
          </p:cNvPr>
          <p:cNvSpPr>
            <a:spLocks noGrp="1"/>
          </p:cNvSpPr>
          <p:nvPr>
            <p:ph idx="1"/>
          </p:nvPr>
        </p:nvSpPr>
        <p:spPr/>
        <p:txBody>
          <a:bodyPr>
            <a:normAutofit lnSpcReduction="10000"/>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implementation of the Data management plan seeks to provide broader access to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EUROfusion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data according to FAIR principles (Findable, Accessible, Interoperable and Reusable). A staged approach has been adopted where access to more comprehensive data is rolled out with time. The general approach relies on IMAS infrastructure and tools as originally devised by the Fair 4 fusion project.  </a:t>
            </a:r>
            <a:endParaRPr lang="sv-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Current status for end 2024: preparing metadata catalogs for production level access, demonstrate access to data profiles prototyped for several use cases on a select set of devices and work towards a hardened production level infrastructure.</a:t>
            </a:r>
            <a:endParaRPr lang="sv-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For 2025: Launch metadata catalog on the new gateway hardware (with maintenance, enhancements and performance tuning). Provide extended profile data access for all participating sites [AUG, COMPASS/COMPASS-U, JET, MAST/MAST-U, TCV, WEST and potentially JT-60SA]. This requires further data mappings from experiments and an Authentication and Authorization infrastructure to be in place on all devices. Work towards templating inclusion of simulation data through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simDB</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as an additional device requires the long-term data storage facility to be in place.   </a:t>
            </a:r>
            <a:endParaRPr lang="sv-S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2056878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D84D87-307B-9982-80D5-D13618C4DD1E}"/>
              </a:ext>
            </a:extLst>
          </p:cNvPr>
          <p:cNvSpPr>
            <a:spLocks noGrp="1"/>
          </p:cNvSpPr>
          <p:nvPr>
            <p:ph type="title"/>
          </p:nvPr>
        </p:nvSpPr>
        <p:spPr/>
        <p:txBody>
          <a:bodyPr/>
          <a:lstStyle/>
          <a:p>
            <a:r>
              <a:rPr lang="sv-SE" dirty="0"/>
              <a:t>International </a:t>
            </a:r>
            <a:r>
              <a:rPr lang="sv-SE" dirty="0" err="1"/>
              <a:t>Collaborations</a:t>
            </a:r>
            <a:endParaRPr lang="sv-SE" dirty="0"/>
          </a:p>
        </p:txBody>
      </p:sp>
      <p:graphicFrame>
        <p:nvGraphicFramePr>
          <p:cNvPr id="4" name="Platshållare för innehåll 3">
            <a:extLst>
              <a:ext uri="{FF2B5EF4-FFF2-40B4-BE49-F238E27FC236}">
                <a16:creationId xmlns:a16="http://schemas.microsoft.com/office/drawing/2014/main" id="{3EDE9984-4F41-047E-5D7B-B9EA157A0740}"/>
              </a:ext>
            </a:extLst>
          </p:cNvPr>
          <p:cNvGraphicFramePr>
            <a:graphicFrameLocks noGrp="1"/>
          </p:cNvGraphicFramePr>
          <p:nvPr>
            <p:ph idx="1"/>
            <p:extLst>
              <p:ext uri="{D42A27DB-BD31-4B8C-83A1-F6EECF244321}">
                <p14:modId xmlns:p14="http://schemas.microsoft.com/office/powerpoint/2010/main" val="925899210"/>
              </p:ext>
            </p:extLst>
          </p:nvPr>
        </p:nvGraphicFramePr>
        <p:xfrm>
          <a:off x="1562793" y="2078182"/>
          <a:ext cx="8844742" cy="2332718"/>
        </p:xfrm>
        <a:graphic>
          <a:graphicData uri="http://schemas.openxmlformats.org/drawingml/2006/table">
            <a:tbl>
              <a:tblPr firstRow="1" firstCol="1" bandRow="1">
                <a:tableStyleId>{5C22544A-7EE6-4342-B048-85BDC9FD1C3A}</a:tableStyleId>
              </a:tblPr>
              <a:tblGrid>
                <a:gridCol w="3194152">
                  <a:extLst>
                    <a:ext uri="{9D8B030D-6E8A-4147-A177-3AD203B41FA5}">
                      <a16:colId xmlns:a16="http://schemas.microsoft.com/office/drawing/2014/main" val="1773584960"/>
                    </a:ext>
                  </a:extLst>
                </a:gridCol>
                <a:gridCol w="5650590">
                  <a:extLst>
                    <a:ext uri="{9D8B030D-6E8A-4147-A177-3AD203B41FA5}">
                      <a16:colId xmlns:a16="http://schemas.microsoft.com/office/drawing/2014/main" val="542932234"/>
                    </a:ext>
                  </a:extLst>
                </a:gridCol>
              </a:tblGrid>
              <a:tr h="455416">
                <a:tc>
                  <a:txBody>
                    <a:bodyPr/>
                    <a:lstStyle/>
                    <a:p>
                      <a:pPr>
                        <a:lnSpc>
                          <a:spcPct val="107000"/>
                        </a:lnSpc>
                        <a:spcAft>
                          <a:spcPts val="800"/>
                        </a:spcAft>
                      </a:pPr>
                      <a:r>
                        <a:rPr lang="sv-SE" sz="1100" kern="100">
                          <a:effectLst/>
                        </a:rPr>
                        <a:t>Country</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v-SE" sz="1100" kern="100">
                          <a:effectLst/>
                        </a:rPr>
                        <a:t>WP Activity</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6632222"/>
                  </a:ext>
                </a:extLst>
              </a:tr>
              <a:tr h="928066">
                <a:tc>
                  <a:txBody>
                    <a:bodyPr/>
                    <a:lstStyle/>
                    <a:p>
                      <a:pPr>
                        <a:lnSpc>
                          <a:spcPct val="107000"/>
                        </a:lnSpc>
                        <a:spcAft>
                          <a:spcPts val="800"/>
                        </a:spcAft>
                      </a:pPr>
                      <a:r>
                        <a:rPr lang="sv-SE" sz="2000" kern="100">
                          <a:effectLst/>
                        </a:rPr>
                        <a:t> ITER organisation</a:t>
                      </a:r>
                      <a:endParaRPr lang="sv-SE"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kern="100" dirty="0">
                          <a:effectLst/>
                        </a:rPr>
                        <a:t>Joint </a:t>
                      </a:r>
                      <a:r>
                        <a:rPr lang="de-DE" sz="2000" kern="100" dirty="0" err="1">
                          <a:effectLst/>
                        </a:rPr>
                        <a:t>development</a:t>
                      </a:r>
                      <a:r>
                        <a:rPr lang="de-DE" sz="2000" kern="100" dirty="0">
                          <a:effectLst/>
                        </a:rPr>
                        <a:t> and </a:t>
                      </a:r>
                      <a:r>
                        <a:rPr lang="de-DE" sz="2000" kern="100" dirty="0" err="1">
                          <a:effectLst/>
                        </a:rPr>
                        <a:t>testing</a:t>
                      </a:r>
                      <a:r>
                        <a:rPr lang="de-DE" sz="2000" kern="100" dirty="0">
                          <a:effectLst/>
                        </a:rPr>
                        <a:t>  </a:t>
                      </a:r>
                      <a:r>
                        <a:rPr lang="de-DE" sz="2000" kern="100" dirty="0" err="1">
                          <a:effectLst/>
                        </a:rPr>
                        <a:t>of</a:t>
                      </a:r>
                      <a:r>
                        <a:rPr lang="de-DE" sz="2000" kern="100" dirty="0">
                          <a:effectLst/>
                        </a:rPr>
                        <a:t> IMAS </a:t>
                      </a:r>
                      <a:r>
                        <a:rPr lang="de-DE" sz="2000" kern="100" dirty="0" err="1">
                          <a:effectLst/>
                        </a:rPr>
                        <a:t>datastructures</a:t>
                      </a:r>
                      <a:r>
                        <a:rPr lang="de-DE" sz="2000" kern="100" dirty="0">
                          <a:effectLst/>
                        </a:rPr>
                        <a:t>, </a:t>
                      </a:r>
                      <a:r>
                        <a:rPr lang="de-DE" sz="2000" kern="100" dirty="0" err="1">
                          <a:effectLst/>
                        </a:rPr>
                        <a:t>tools</a:t>
                      </a:r>
                      <a:r>
                        <a:rPr lang="de-DE" sz="2000" kern="100" dirty="0">
                          <a:effectLst/>
                        </a:rPr>
                        <a:t> and </a:t>
                      </a:r>
                      <a:r>
                        <a:rPr lang="de-DE" sz="2000" kern="100" dirty="0" err="1">
                          <a:effectLst/>
                        </a:rPr>
                        <a:t>data</a:t>
                      </a:r>
                      <a:r>
                        <a:rPr lang="de-DE" sz="2000" kern="100" dirty="0">
                          <a:effectLst/>
                        </a:rPr>
                        <a:t> </a:t>
                      </a:r>
                      <a:r>
                        <a:rPr lang="de-DE" sz="2000" kern="100" dirty="0" err="1">
                          <a:effectLst/>
                        </a:rPr>
                        <a:t>validation</a:t>
                      </a:r>
                      <a:r>
                        <a:rPr lang="de-DE" sz="2000" kern="100" dirty="0">
                          <a:effectLst/>
                        </a:rPr>
                        <a:t> </a:t>
                      </a:r>
                      <a:r>
                        <a:rPr lang="de-DE" sz="2000" kern="100" dirty="0" err="1">
                          <a:effectLst/>
                        </a:rPr>
                        <a:t>protocols</a:t>
                      </a:r>
                      <a:endParaRPr lang="sv-SE"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6279259"/>
                  </a:ext>
                </a:extLst>
              </a:tr>
              <a:tr h="455416">
                <a:tc>
                  <a:txBody>
                    <a:bodyPr/>
                    <a:lstStyle/>
                    <a:p>
                      <a:pPr>
                        <a:lnSpc>
                          <a:spcPct val="107000"/>
                        </a:lnSpc>
                        <a:spcAft>
                          <a:spcPts val="800"/>
                        </a:spcAft>
                      </a:pPr>
                      <a:r>
                        <a:rPr lang="de-DE" sz="1100" kern="100">
                          <a:effectLst/>
                        </a:rPr>
                        <a:t> </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100" kern="100">
                          <a:effectLst/>
                        </a:rPr>
                        <a:t> </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4054229"/>
                  </a:ext>
                </a:extLst>
              </a:tr>
              <a:tr h="455416">
                <a:tc>
                  <a:txBody>
                    <a:bodyPr/>
                    <a:lstStyle/>
                    <a:p>
                      <a:pPr>
                        <a:lnSpc>
                          <a:spcPct val="107000"/>
                        </a:lnSpc>
                        <a:spcAft>
                          <a:spcPts val="800"/>
                        </a:spcAft>
                      </a:pPr>
                      <a:r>
                        <a:rPr lang="en-US" sz="1100" kern="100">
                          <a:effectLst/>
                        </a:rPr>
                        <a:t> </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100" kern="100" dirty="0">
                          <a:effectLst/>
                        </a:rPr>
                        <a:t> </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969644"/>
                  </a:ext>
                </a:extLst>
              </a:tr>
            </a:tbl>
          </a:graphicData>
        </a:graphic>
      </p:graphicFrame>
    </p:spTree>
    <p:extLst>
      <p:ext uri="{BB962C8B-B14F-4D97-AF65-F5344CB8AC3E}">
        <p14:creationId xmlns:p14="http://schemas.microsoft.com/office/powerpoint/2010/main" val="54419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1D6FD-5321-1A68-75EE-6B8D57C0AD35}"/>
            </a:ext>
          </a:extLst>
        </p:cNvPr>
        <p:cNvGrpSpPr/>
        <p:nvPr/>
      </p:nvGrpSpPr>
      <p:grpSpPr>
        <a:xfrm>
          <a:off x="0" y="0"/>
          <a:ext cx="0" cy="0"/>
          <a:chOff x="0" y="0"/>
          <a:chExt cx="0" cy="0"/>
        </a:xfrm>
      </p:grpSpPr>
      <p:sp>
        <p:nvSpPr>
          <p:cNvPr id="29" name="Rektangel: rundade hörn 28">
            <a:extLst>
              <a:ext uri="{FF2B5EF4-FFF2-40B4-BE49-F238E27FC236}">
                <a16:creationId xmlns:a16="http://schemas.microsoft.com/office/drawing/2014/main" id="{4099B057-2121-14F3-3D80-B04DF89D8BCA}"/>
              </a:ext>
            </a:extLst>
          </p:cNvPr>
          <p:cNvSpPr/>
          <p:nvPr/>
        </p:nvSpPr>
        <p:spPr>
          <a:xfrm>
            <a:off x="8375479" y="738533"/>
            <a:ext cx="2728259" cy="1562875"/>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Rektangel: rundade hörn 11">
            <a:extLst>
              <a:ext uri="{FF2B5EF4-FFF2-40B4-BE49-F238E27FC236}">
                <a16:creationId xmlns:a16="http://schemas.microsoft.com/office/drawing/2014/main" id="{5B06ED1E-763E-F702-540D-E57E026427D8}"/>
              </a:ext>
            </a:extLst>
          </p:cNvPr>
          <p:cNvSpPr/>
          <p:nvPr/>
        </p:nvSpPr>
        <p:spPr>
          <a:xfrm>
            <a:off x="4276186" y="1031616"/>
            <a:ext cx="2728259" cy="1562875"/>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Platshållare för sidfot 3">
            <a:extLst>
              <a:ext uri="{FF2B5EF4-FFF2-40B4-BE49-F238E27FC236}">
                <a16:creationId xmlns:a16="http://schemas.microsoft.com/office/drawing/2014/main" id="{12F05A41-5624-E754-7A34-D4A7DA65681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Strand | 16th IMEG meeting</a:t>
            </a:r>
            <a:endParaRPr kumimoji="0" lang="en-GB"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Platshållare för bildnummer 4">
            <a:extLst>
              <a:ext uri="{FF2B5EF4-FFF2-40B4-BE49-F238E27FC236}">
                <a16:creationId xmlns:a16="http://schemas.microsoft.com/office/drawing/2014/main" id="{B1987CA7-AFF1-2163-4AAF-67A2FCA7F5D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4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4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Rektangel: rundade hörn 5">
            <a:extLst>
              <a:ext uri="{FF2B5EF4-FFF2-40B4-BE49-F238E27FC236}">
                <a16:creationId xmlns:a16="http://schemas.microsoft.com/office/drawing/2014/main" id="{CDBAF005-B3F8-2A48-49A8-5B4ED4BC1918}"/>
              </a:ext>
            </a:extLst>
          </p:cNvPr>
          <p:cNvSpPr/>
          <p:nvPr/>
        </p:nvSpPr>
        <p:spPr>
          <a:xfrm>
            <a:off x="4222062" y="4064492"/>
            <a:ext cx="2836508" cy="163709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8" name="Bild 7" descr="Programmerare, hane med hel fyllning">
            <a:extLst>
              <a:ext uri="{FF2B5EF4-FFF2-40B4-BE49-F238E27FC236}">
                <a16:creationId xmlns:a16="http://schemas.microsoft.com/office/drawing/2014/main" id="{113B890D-0C94-A7CF-3454-AA2DB62F7CB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32239" y="4455950"/>
            <a:ext cx="914400" cy="914400"/>
          </a:xfrm>
          <a:prstGeom prst="rect">
            <a:avLst/>
          </a:prstGeom>
        </p:spPr>
      </p:pic>
      <p:pic>
        <p:nvPicPr>
          <p:cNvPr id="10" name="Bild 9" descr="Databas med hel fyllning">
            <a:extLst>
              <a:ext uri="{FF2B5EF4-FFF2-40B4-BE49-F238E27FC236}">
                <a16:creationId xmlns:a16="http://schemas.microsoft.com/office/drawing/2014/main" id="{AE177B37-FBAA-2A4D-17F3-EAEC3E35F9E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567295" y="1355854"/>
            <a:ext cx="914400" cy="914400"/>
          </a:xfrm>
          <a:prstGeom prst="rect">
            <a:avLst/>
          </a:prstGeom>
        </p:spPr>
      </p:pic>
      <p:pic>
        <p:nvPicPr>
          <p:cNvPr id="14" name="Bild 13" descr="Laptop med hel fyllning">
            <a:extLst>
              <a:ext uri="{FF2B5EF4-FFF2-40B4-BE49-F238E27FC236}">
                <a16:creationId xmlns:a16="http://schemas.microsoft.com/office/drawing/2014/main" id="{B5322ACA-36D3-641F-A75F-5A7BC5982A2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758807" y="1355854"/>
            <a:ext cx="914400" cy="914400"/>
          </a:xfrm>
          <a:prstGeom prst="rect">
            <a:avLst/>
          </a:prstGeom>
        </p:spPr>
      </p:pic>
      <p:cxnSp>
        <p:nvCxnSpPr>
          <p:cNvPr id="19" name="Rak pilkoppling 18">
            <a:extLst>
              <a:ext uri="{FF2B5EF4-FFF2-40B4-BE49-F238E27FC236}">
                <a16:creationId xmlns:a16="http://schemas.microsoft.com/office/drawing/2014/main" id="{973CCDD0-ECC8-5137-40CE-C1C96CF2E4E8}"/>
              </a:ext>
            </a:extLst>
          </p:cNvPr>
          <p:cNvCxnSpPr>
            <a:cxnSpLocks/>
            <a:stCxn id="12" idx="2"/>
            <a:endCxn id="6" idx="0"/>
          </p:cNvCxnSpPr>
          <p:nvPr/>
        </p:nvCxnSpPr>
        <p:spPr>
          <a:xfrm>
            <a:off x="5640316" y="2594491"/>
            <a:ext cx="0" cy="1470001"/>
          </a:xfrm>
          <a:prstGeom prst="straightConnector1">
            <a:avLst/>
          </a:prstGeom>
          <a:ln w="76200">
            <a:headEnd type="triangle"/>
            <a:tailEnd type="triangle"/>
          </a:ln>
        </p:spPr>
        <p:style>
          <a:lnRef idx="2">
            <a:schemeClr val="dk1"/>
          </a:lnRef>
          <a:fillRef idx="0">
            <a:schemeClr val="dk1"/>
          </a:fillRef>
          <a:effectRef idx="1">
            <a:schemeClr val="dk1"/>
          </a:effectRef>
          <a:fontRef idx="minor">
            <a:schemeClr val="tx1"/>
          </a:fontRef>
        </p:style>
      </p:cxnSp>
      <p:sp>
        <p:nvSpPr>
          <p:cNvPr id="23" name="textruta 22">
            <a:extLst>
              <a:ext uri="{FF2B5EF4-FFF2-40B4-BE49-F238E27FC236}">
                <a16:creationId xmlns:a16="http://schemas.microsoft.com/office/drawing/2014/main" id="{779E66CE-EBBE-E389-1ADB-52A5D203FACE}"/>
              </a:ext>
            </a:extLst>
          </p:cNvPr>
          <p:cNvSpPr txBox="1"/>
          <p:nvPr/>
        </p:nvSpPr>
        <p:spPr>
          <a:xfrm>
            <a:off x="3656013" y="353675"/>
            <a:ext cx="442807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Dashboard/Metadata server</a:t>
            </a:r>
          </a:p>
        </p:txBody>
      </p:sp>
      <p:sp>
        <p:nvSpPr>
          <p:cNvPr id="24" name="textruta 23">
            <a:extLst>
              <a:ext uri="{FF2B5EF4-FFF2-40B4-BE49-F238E27FC236}">
                <a16:creationId xmlns:a16="http://schemas.microsoft.com/office/drawing/2014/main" id="{00D73B79-262B-0960-0132-89FEC29FC1E8}"/>
              </a:ext>
            </a:extLst>
          </p:cNvPr>
          <p:cNvSpPr txBox="1"/>
          <p:nvPr/>
        </p:nvSpPr>
        <p:spPr>
          <a:xfrm>
            <a:off x="4071621" y="5831435"/>
            <a:ext cx="3162725"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Authenticated User</a:t>
            </a:r>
          </a:p>
        </p:txBody>
      </p:sp>
      <p:pic>
        <p:nvPicPr>
          <p:cNvPr id="26" name="Bild 25" descr="Atom med hel fyllning">
            <a:extLst>
              <a:ext uri="{FF2B5EF4-FFF2-40B4-BE49-F238E27FC236}">
                <a16:creationId xmlns:a16="http://schemas.microsoft.com/office/drawing/2014/main" id="{E29BE2FA-899A-2464-019C-D42577094FB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741233" y="1019944"/>
            <a:ext cx="914400" cy="914400"/>
          </a:xfrm>
          <a:prstGeom prst="rect">
            <a:avLst/>
          </a:prstGeom>
        </p:spPr>
      </p:pic>
      <p:pic>
        <p:nvPicPr>
          <p:cNvPr id="28" name="Bild 27" descr="Server med hel fyllning">
            <a:extLst>
              <a:ext uri="{FF2B5EF4-FFF2-40B4-BE49-F238E27FC236}">
                <a16:creationId xmlns:a16="http://schemas.microsoft.com/office/drawing/2014/main" id="{E35D0EFD-E21C-AAAD-0034-BC2B4D5778F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860281" y="1019944"/>
            <a:ext cx="914400" cy="914400"/>
          </a:xfrm>
          <a:prstGeom prst="rect">
            <a:avLst/>
          </a:prstGeom>
        </p:spPr>
      </p:pic>
      <p:sp>
        <p:nvSpPr>
          <p:cNvPr id="30" name="Rektangel: rundade hörn 29">
            <a:extLst>
              <a:ext uri="{FF2B5EF4-FFF2-40B4-BE49-F238E27FC236}">
                <a16:creationId xmlns:a16="http://schemas.microsoft.com/office/drawing/2014/main" id="{DAE302D4-2B6D-8CA9-0291-E9E3A479A4AD}"/>
              </a:ext>
            </a:extLst>
          </p:cNvPr>
          <p:cNvSpPr/>
          <p:nvPr/>
        </p:nvSpPr>
        <p:spPr>
          <a:xfrm>
            <a:off x="8527879" y="890933"/>
            <a:ext cx="2728259" cy="1562875"/>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31" name="Bild 30" descr="Atom med hel fyllning">
            <a:extLst>
              <a:ext uri="{FF2B5EF4-FFF2-40B4-BE49-F238E27FC236}">
                <a16:creationId xmlns:a16="http://schemas.microsoft.com/office/drawing/2014/main" id="{C59CDC4A-32EC-D4C2-21B2-BA516DB54F9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893633" y="1172344"/>
            <a:ext cx="914400" cy="914400"/>
          </a:xfrm>
          <a:prstGeom prst="rect">
            <a:avLst/>
          </a:prstGeom>
        </p:spPr>
      </p:pic>
      <p:pic>
        <p:nvPicPr>
          <p:cNvPr id="32" name="Bild 31" descr="Server med hel fyllning">
            <a:extLst>
              <a:ext uri="{FF2B5EF4-FFF2-40B4-BE49-F238E27FC236}">
                <a16:creationId xmlns:a16="http://schemas.microsoft.com/office/drawing/2014/main" id="{7BD3476F-8B4E-B29A-E423-8D7129C15C9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012681" y="1172344"/>
            <a:ext cx="914400" cy="914400"/>
          </a:xfrm>
          <a:prstGeom prst="rect">
            <a:avLst/>
          </a:prstGeom>
        </p:spPr>
      </p:pic>
      <p:sp>
        <p:nvSpPr>
          <p:cNvPr id="33" name="Rektangel: rundade hörn 32">
            <a:extLst>
              <a:ext uri="{FF2B5EF4-FFF2-40B4-BE49-F238E27FC236}">
                <a16:creationId xmlns:a16="http://schemas.microsoft.com/office/drawing/2014/main" id="{95E7A33C-2F28-2FE1-1C76-157341DB5A62}"/>
              </a:ext>
            </a:extLst>
          </p:cNvPr>
          <p:cNvSpPr/>
          <p:nvPr/>
        </p:nvSpPr>
        <p:spPr>
          <a:xfrm>
            <a:off x="8680279" y="1043333"/>
            <a:ext cx="2728259" cy="1562875"/>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34" name="Bild 33" descr="Atom med hel fyllning">
            <a:extLst>
              <a:ext uri="{FF2B5EF4-FFF2-40B4-BE49-F238E27FC236}">
                <a16:creationId xmlns:a16="http://schemas.microsoft.com/office/drawing/2014/main" id="{A094267F-73EF-0781-15A8-819F4E1095F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046033" y="1324744"/>
            <a:ext cx="914400" cy="914400"/>
          </a:xfrm>
          <a:prstGeom prst="rect">
            <a:avLst/>
          </a:prstGeom>
        </p:spPr>
      </p:pic>
      <p:pic>
        <p:nvPicPr>
          <p:cNvPr id="35" name="Bild 34" descr="Server med hel fyllning">
            <a:extLst>
              <a:ext uri="{FF2B5EF4-FFF2-40B4-BE49-F238E27FC236}">
                <a16:creationId xmlns:a16="http://schemas.microsoft.com/office/drawing/2014/main" id="{CC62F8CA-7FDB-4A82-C30D-C2732F2D5E3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165081" y="1324744"/>
            <a:ext cx="914400" cy="914400"/>
          </a:xfrm>
          <a:prstGeom prst="rect">
            <a:avLst/>
          </a:prstGeom>
        </p:spPr>
      </p:pic>
      <p:sp>
        <p:nvSpPr>
          <p:cNvPr id="36" name="Rektangel: rundade hörn 35">
            <a:extLst>
              <a:ext uri="{FF2B5EF4-FFF2-40B4-BE49-F238E27FC236}">
                <a16:creationId xmlns:a16="http://schemas.microsoft.com/office/drawing/2014/main" id="{D78566AD-8DB7-2A3F-89E5-A38EB6EDB11C}"/>
              </a:ext>
            </a:extLst>
          </p:cNvPr>
          <p:cNvSpPr/>
          <p:nvPr/>
        </p:nvSpPr>
        <p:spPr>
          <a:xfrm>
            <a:off x="8832679" y="1195733"/>
            <a:ext cx="2728259" cy="1562875"/>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37" name="Bild 36" descr="Atom med hel fyllning">
            <a:extLst>
              <a:ext uri="{FF2B5EF4-FFF2-40B4-BE49-F238E27FC236}">
                <a16:creationId xmlns:a16="http://schemas.microsoft.com/office/drawing/2014/main" id="{BE2CEA62-3DEB-C59C-79B1-B616F254B7C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98433" y="1477144"/>
            <a:ext cx="914400" cy="914400"/>
          </a:xfrm>
          <a:prstGeom prst="rect">
            <a:avLst/>
          </a:prstGeom>
        </p:spPr>
      </p:pic>
      <p:pic>
        <p:nvPicPr>
          <p:cNvPr id="38" name="Bild 37" descr="Server med hel fyllning">
            <a:extLst>
              <a:ext uri="{FF2B5EF4-FFF2-40B4-BE49-F238E27FC236}">
                <a16:creationId xmlns:a16="http://schemas.microsoft.com/office/drawing/2014/main" id="{CEADD175-D0DE-5A1B-D4BD-D6DC5B970936}"/>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317481" y="1477144"/>
            <a:ext cx="914400" cy="914400"/>
          </a:xfrm>
          <a:prstGeom prst="rect">
            <a:avLst/>
          </a:prstGeom>
        </p:spPr>
      </p:pic>
      <p:sp>
        <p:nvSpPr>
          <p:cNvPr id="39" name="Rektangel: rundade hörn 38">
            <a:extLst>
              <a:ext uri="{FF2B5EF4-FFF2-40B4-BE49-F238E27FC236}">
                <a16:creationId xmlns:a16="http://schemas.microsoft.com/office/drawing/2014/main" id="{96236441-3CB8-91DC-85FE-861C22B9C400}"/>
              </a:ext>
            </a:extLst>
          </p:cNvPr>
          <p:cNvSpPr/>
          <p:nvPr/>
        </p:nvSpPr>
        <p:spPr>
          <a:xfrm>
            <a:off x="8985079" y="1348133"/>
            <a:ext cx="2728259" cy="1562875"/>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40" name="Bild 39" descr="Atom med hel fyllning">
            <a:extLst>
              <a:ext uri="{FF2B5EF4-FFF2-40B4-BE49-F238E27FC236}">
                <a16:creationId xmlns:a16="http://schemas.microsoft.com/office/drawing/2014/main" id="{5E682308-D5F2-5173-DA02-41436AA13EF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446549" y="1722940"/>
            <a:ext cx="914400" cy="914400"/>
          </a:xfrm>
          <a:prstGeom prst="rect">
            <a:avLst/>
          </a:prstGeom>
        </p:spPr>
      </p:pic>
      <p:pic>
        <p:nvPicPr>
          <p:cNvPr id="41" name="Bild 40" descr="Server med hel fyllning">
            <a:extLst>
              <a:ext uri="{FF2B5EF4-FFF2-40B4-BE49-F238E27FC236}">
                <a16:creationId xmlns:a16="http://schemas.microsoft.com/office/drawing/2014/main" id="{0AC7965B-665F-71BF-AC33-485D092E2C2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344302" y="1736876"/>
            <a:ext cx="914400" cy="914400"/>
          </a:xfrm>
          <a:prstGeom prst="rect">
            <a:avLst/>
          </a:prstGeom>
        </p:spPr>
      </p:pic>
      <p:cxnSp>
        <p:nvCxnSpPr>
          <p:cNvPr id="45" name="Rak pilkoppling 44">
            <a:extLst>
              <a:ext uri="{FF2B5EF4-FFF2-40B4-BE49-F238E27FC236}">
                <a16:creationId xmlns:a16="http://schemas.microsoft.com/office/drawing/2014/main" id="{7FD23A37-92C4-A088-2237-7036F65D84E5}"/>
              </a:ext>
            </a:extLst>
          </p:cNvPr>
          <p:cNvCxnSpPr>
            <a:stCxn id="12" idx="3"/>
            <a:endCxn id="33" idx="1"/>
          </p:cNvCxnSpPr>
          <p:nvPr/>
        </p:nvCxnSpPr>
        <p:spPr>
          <a:xfrm>
            <a:off x="7004445" y="1813054"/>
            <a:ext cx="1675834" cy="11717"/>
          </a:xfrm>
          <a:prstGeom prst="straightConnector1">
            <a:avLst/>
          </a:prstGeom>
          <a:ln w="76200">
            <a:headEnd type="triangle"/>
            <a:tailEnd type="triangle"/>
          </a:ln>
        </p:spPr>
        <p:style>
          <a:lnRef idx="2">
            <a:schemeClr val="dk1"/>
          </a:lnRef>
          <a:fillRef idx="0">
            <a:schemeClr val="dk1"/>
          </a:fillRef>
          <a:effectRef idx="1">
            <a:schemeClr val="dk1"/>
          </a:effectRef>
          <a:fontRef idx="minor">
            <a:schemeClr val="tx1"/>
          </a:fontRef>
        </p:style>
      </p:cxnSp>
      <p:pic>
        <p:nvPicPr>
          <p:cNvPr id="3" name="Bild 2" descr="Sköld bockmärke med hel fyllning">
            <a:extLst>
              <a:ext uri="{FF2B5EF4-FFF2-40B4-BE49-F238E27FC236}">
                <a16:creationId xmlns:a16="http://schemas.microsoft.com/office/drawing/2014/main" id="{8E764B05-8F2D-3C54-2FC1-CAD65FBE2754}"/>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795404" y="4475656"/>
            <a:ext cx="914400" cy="914400"/>
          </a:xfrm>
          <a:prstGeom prst="rect">
            <a:avLst/>
          </a:prstGeom>
        </p:spPr>
      </p:pic>
      <p:sp>
        <p:nvSpPr>
          <p:cNvPr id="7" name="textruta 6">
            <a:extLst>
              <a:ext uri="{FF2B5EF4-FFF2-40B4-BE49-F238E27FC236}">
                <a16:creationId xmlns:a16="http://schemas.microsoft.com/office/drawing/2014/main" id="{A54D560F-3EE4-AB32-64D6-851255224383}"/>
              </a:ext>
            </a:extLst>
          </p:cNvPr>
          <p:cNvSpPr txBox="1"/>
          <p:nvPr/>
        </p:nvSpPr>
        <p:spPr>
          <a:xfrm>
            <a:off x="8279112" y="92415"/>
            <a:ext cx="292099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Experimental sites</a:t>
            </a:r>
          </a:p>
        </p:txBody>
      </p:sp>
      <p:cxnSp>
        <p:nvCxnSpPr>
          <p:cNvPr id="11" name="Koppling: böjd 10">
            <a:extLst>
              <a:ext uri="{FF2B5EF4-FFF2-40B4-BE49-F238E27FC236}">
                <a16:creationId xmlns:a16="http://schemas.microsoft.com/office/drawing/2014/main" id="{CF65B202-7719-C1B0-B095-1C82877DA738}"/>
              </a:ext>
            </a:extLst>
          </p:cNvPr>
          <p:cNvCxnSpPr>
            <a:cxnSpLocks/>
            <a:stCxn id="6" idx="3"/>
            <a:endCxn id="33" idx="1"/>
          </p:cNvCxnSpPr>
          <p:nvPr/>
        </p:nvCxnSpPr>
        <p:spPr>
          <a:xfrm flipV="1">
            <a:off x="7058570" y="1824771"/>
            <a:ext cx="1621709" cy="3058269"/>
          </a:xfrm>
          <a:prstGeom prst="curvedConnector3">
            <a:avLst>
              <a:gd name="adj1" fmla="val 50000"/>
            </a:avLst>
          </a:prstGeom>
          <a:ln w="76200">
            <a:headEnd type="triangle"/>
            <a:tailEnd type="triangle"/>
          </a:ln>
        </p:spPr>
        <p:style>
          <a:lnRef idx="2">
            <a:schemeClr val="dk1"/>
          </a:lnRef>
          <a:fillRef idx="0">
            <a:schemeClr val="dk1"/>
          </a:fillRef>
          <a:effectRef idx="1">
            <a:schemeClr val="dk1"/>
          </a:effectRef>
          <a:fontRef idx="minor">
            <a:schemeClr val="tx1"/>
          </a:fontRef>
        </p:style>
      </p:cxnSp>
      <p:cxnSp>
        <p:nvCxnSpPr>
          <p:cNvPr id="27" name="Rak koppling 26">
            <a:extLst>
              <a:ext uri="{FF2B5EF4-FFF2-40B4-BE49-F238E27FC236}">
                <a16:creationId xmlns:a16="http://schemas.microsoft.com/office/drawing/2014/main" id="{8A530ABD-34EB-049A-4B4E-36E25837D7AB}"/>
              </a:ext>
            </a:extLst>
          </p:cNvPr>
          <p:cNvCxnSpPr/>
          <p:nvPr/>
        </p:nvCxnSpPr>
        <p:spPr>
          <a:xfrm flipV="1">
            <a:off x="10322143" y="1131305"/>
            <a:ext cx="0" cy="2420435"/>
          </a:xfrm>
          <a:prstGeom prst="line">
            <a:avLst/>
          </a:prstGeom>
        </p:spPr>
        <p:style>
          <a:lnRef idx="2">
            <a:schemeClr val="accent2"/>
          </a:lnRef>
          <a:fillRef idx="0">
            <a:schemeClr val="accent2"/>
          </a:fillRef>
          <a:effectRef idx="1">
            <a:schemeClr val="accent2"/>
          </a:effectRef>
          <a:fontRef idx="minor">
            <a:schemeClr val="tx1"/>
          </a:fontRef>
        </p:style>
      </p:cxnSp>
      <p:sp>
        <p:nvSpPr>
          <p:cNvPr id="42" name="textruta 41">
            <a:extLst>
              <a:ext uri="{FF2B5EF4-FFF2-40B4-BE49-F238E27FC236}">
                <a16:creationId xmlns:a16="http://schemas.microsoft.com/office/drawing/2014/main" id="{5FC2F817-25AC-C014-3215-90F62BB6A598}"/>
              </a:ext>
            </a:extLst>
          </p:cNvPr>
          <p:cNvSpPr txBox="1"/>
          <p:nvPr/>
        </p:nvSpPr>
        <p:spPr>
          <a:xfrm>
            <a:off x="9344302" y="2994951"/>
            <a:ext cx="89639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DMZ</a:t>
            </a:r>
          </a:p>
        </p:txBody>
      </p:sp>
      <p:sp>
        <p:nvSpPr>
          <p:cNvPr id="43" name="textruta 42">
            <a:extLst>
              <a:ext uri="{FF2B5EF4-FFF2-40B4-BE49-F238E27FC236}">
                <a16:creationId xmlns:a16="http://schemas.microsoft.com/office/drawing/2014/main" id="{8FB7FC73-59FB-232B-0512-CE4CBE06EEDA}"/>
              </a:ext>
            </a:extLst>
          </p:cNvPr>
          <p:cNvSpPr txBox="1"/>
          <p:nvPr/>
        </p:nvSpPr>
        <p:spPr>
          <a:xfrm>
            <a:off x="10446549" y="2994951"/>
            <a:ext cx="1358385"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Internal</a:t>
            </a:r>
          </a:p>
        </p:txBody>
      </p:sp>
      <p:sp>
        <p:nvSpPr>
          <p:cNvPr id="44" name="textruta 43">
            <a:extLst>
              <a:ext uri="{FF2B5EF4-FFF2-40B4-BE49-F238E27FC236}">
                <a16:creationId xmlns:a16="http://schemas.microsoft.com/office/drawing/2014/main" id="{CC78F662-B16E-7F0D-B73D-14E0529A98D4}"/>
              </a:ext>
            </a:extLst>
          </p:cNvPr>
          <p:cNvSpPr txBox="1"/>
          <p:nvPr/>
        </p:nvSpPr>
        <p:spPr>
          <a:xfrm>
            <a:off x="8585628" y="3592779"/>
            <a:ext cx="360637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Authorized data access</a:t>
            </a:r>
          </a:p>
        </p:txBody>
      </p:sp>
      <p:sp>
        <p:nvSpPr>
          <p:cNvPr id="20" name="Rektangel: rundade hörn 19">
            <a:extLst>
              <a:ext uri="{FF2B5EF4-FFF2-40B4-BE49-F238E27FC236}">
                <a16:creationId xmlns:a16="http://schemas.microsoft.com/office/drawing/2014/main" id="{9B9B7620-F939-B2CD-1E61-27A3FA00EE92}"/>
              </a:ext>
            </a:extLst>
          </p:cNvPr>
          <p:cNvSpPr/>
          <p:nvPr/>
        </p:nvSpPr>
        <p:spPr>
          <a:xfrm>
            <a:off x="250415" y="4064492"/>
            <a:ext cx="2836508" cy="1637095"/>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22" name="Bild 21" descr="Databas med hel fyllning">
            <a:extLst>
              <a:ext uri="{FF2B5EF4-FFF2-40B4-BE49-F238E27FC236}">
                <a16:creationId xmlns:a16="http://schemas.microsoft.com/office/drawing/2014/main" id="{E685D1FF-8442-264E-86C4-0F687744E0B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68669" y="4475656"/>
            <a:ext cx="914400" cy="914400"/>
          </a:xfrm>
          <a:prstGeom prst="rect">
            <a:avLst/>
          </a:prstGeom>
        </p:spPr>
      </p:pic>
      <p:pic>
        <p:nvPicPr>
          <p:cNvPr id="25" name="Bild 24" descr="Server med hel fyllning">
            <a:extLst>
              <a:ext uri="{FF2B5EF4-FFF2-40B4-BE49-F238E27FC236}">
                <a16:creationId xmlns:a16="http://schemas.microsoft.com/office/drawing/2014/main" id="{40B679B9-D2F8-8DB8-C1BC-EC0D40FE795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01869" y="4480452"/>
            <a:ext cx="914400" cy="914400"/>
          </a:xfrm>
          <a:prstGeom prst="rect">
            <a:avLst/>
          </a:prstGeom>
        </p:spPr>
      </p:pic>
      <p:sp>
        <p:nvSpPr>
          <p:cNvPr id="46" name="textruta 45">
            <a:extLst>
              <a:ext uri="{FF2B5EF4-FFF2-40B4-BE49-F238E27FC236}">
                <a16:creationId xmlns:a16="http://schemas.microsoft.com/office/drawing/2014/main" id="{A4DB55B4-9602-3535-DA74-969747EB812B}"/>
              </a:ext>
            </a:extLst>
          </p:cNvPr>
          <p:cNvSpPr txBox="1"/>
          <p:nvPr/>
        </p:nvSpPr>
        <p:spPr>
          <a:xfrm>
            <a:off x="259924" y="5831435"/>
            <a:ext cx="242662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LTDSF / </a:t>
            </a:r>
            <a:r>
              <a:rPr kumimoji="0" lang="en-GB" sz="2800" b="1" i="0" u="none" strike="noStrike" kern="1200" cap="none" spc="0" normalizeH="0" baseline="0" noProof="0" dirty="0" err="1">
                <a:ln>
                  <a:noFill/>
                </a:ln>
                <a:solidFill>
                  <a:prstClr val="black"/>
                </a:solidFill>
                <a:effectLst/>
                <a:uLnTx/>
                <a:uFillTx/>
                <a:latin typeface="Calibri"/>
                <a:ea typeface="+mn-ea"/>
                <a:cs typeface="+mn-cs"/>
              </a:rPr>
              <a:t>SimDB</a:t>
            </a:r>
            <a:r>
              <a:rPr kumimoji="0" lang="en-GB" sz="2800" b="1" i="0" u="none" strike="noStrike" kern="1200" cap="none" spc="0" normalizeH="0" baseline="0" noProof="0" dirty="0">
                <a:ln>
                  <a:noFill/>
                </a:ln>
                <a:solidFill>
                  <a:prstClr val="black"/>
                </a:solidFill>
                <a:effectLst/>
                <a:uLnTx/>
                <a:uFillTx/>
                <a:latin typeface="Calibri"/>
                <a:ea typeface="+mn-ea"/>
                <a:cs typeface="+mn-cs"/>
              </a:rPr>
              <a:t> </a:t>
            </a:r>
          </a:p>
        </p:txBody>
      </p:sp>
      <p:cxnSp>
        <p:nvCxnSpPr>
          <p:cNvPr id="47" name="Rak pilkoppling 46">
            <a:extLst>
              <a:ext uri="{FF2B5EF4-FFF2-40B4-BE49-F238E27FC236}">
                <a16:creationId xmlns:a16="http://schemas.microsoft.com/office/drawing/2014/main" id="{C03D1CC2-E191-6516-6E71-C9AC0DBF1053}"/>
              </a:ext>
            </a:extLst>
          </p:cNvPr>
          <p:cNvCxnSpPr>
            <a:cxnSpLocks/>
            <a:stCxn id="20" idx="3"/>
            <a:endCxn id="6" idx="1"/>
          </p:cNvCxnSpPr>
          <p:nvPr/>
        </p:nvCxnSpPr>
        <p:spPr>
          <a:xfrm>
            <a:off x="3086923" y="4883040"/>
            <a:ext cx="1135139" cy="0"/>
          </a:xfrm>
          <a:prstGeom prst="straightConnector1">
            <a:avLst/>
          </a:prstGeom>
          <a:ln w="76200">
            <a:headEnd type="triangle"/>
            <a:tailEnd type="triangle"/>
          </a:ln>
        </p:spPr>
        <p:style>
          <a:lnRef idx="2">
            <a:schemeClr val="dk1"/>
          </a:lnRef>
          <a:fillRef idx="0">
            <a:schemeClr val="dk1"/>
          </a:fillRef>
          <a:effectRef idx="1">
            <a:schemeClr val="dk1"/>
          </a:effectRef>
          <a:fontRef idx="minor">
            <a:schemeClr val="tx1"/>
          </a:fontRef>
        </p:style>
      </p:cxnSp>
      <p:cxnSp>
        <p:nvCxnSpPr>
          <p:cNvPr id="50" name="Koppling: böjd 49">
            <a:extLst>
              <a:ext uri="{FF2B5EF4-FFF2-40B4-BE49-F238E27FC236}">
                <a16:creationId xmlns:a16="http://schemas.microsoft.com/office/drawing/2014/main" id="{185FB07C-2B69-8632-E0D5-0CFCA46727C2}"/>
              </a:ext>
            </a:extLst>
          </p:cNvPr>
          <p:cNvCxnSpPr>
            <a:cxnSpLocks/>
            <a:endCxn id="12" idx="1"/>
          </p:cNvCxnSpPr>
          <p:nvPr/>
        </p:nvCxnSpPr>
        <p:spPr>
          <a:xfrm flipV="1">
            <a:off x="1473237" y="1813054"/>
            <a:ext cx="2802949" cy="2251438"/>
          </a:xfrm>
          <a:prstGeom prst="curvedConnector3">
            <a:avLst>
              <a:gd name="adj1" fmla="val 1066"/>
            </a:avLst>
          </a:prstGeom>
          <a:ln w="76200">
            <a:headEnd type="triangle"/>
            <a:tailEnd type="triangle"/>
          </a:ln>
        </p:spPr>
        <p:style>
          <a:lnRef idx="2">
            <a:schemeClr val="dk1"/>
          </a:lnRef>
          <a:fillRef idx="0">
            <a:schemeClr val="dk1"/>
          </a:fillRef>
          <a:effectRef idx="1">
            <a:schemeClr val="dk1"/>
          </a:effectRef>
          <a:fontRef idx="minor">
            <a:schemeClr val="tx1"/>
          </a:fontRef>
        </p:style>
      </p:cxnSp>
      <p:sp>
        <p:nvSpPr>
          <p:cNvPr id="54" name="textruta 53">
            <a:extLst>
              <a:ext uri="{FF2B5EF4-FFF2-40B4-BE49-F238E27FC236}">
                <a16:creationId xmlns:a16="http://schemas.microsoft.com/office/drawing/2014/main" id="{8EFD88A3-E215-280D-1273-FF49EB083139}"/>
              </a:ext>
            </a:extLst>
          </p:cNvPr>
          <p:cNvSpPr txBox="1"/>
          <p:nvPr/>
        </p:nvSpPr>
        <p:spPr>
          <a:xfrm>
            <a:off x="33670" y="836413"/>
            <a:ext cx="369306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Catalogued Simulations</a:t>
            </a:r>
          </a:p>
        </p:txBody>
      </p:sp>
      <p:sp>
        <p:nvSpPr>
          <p:cNvPr id="55" name="textruta 54">
            <a:extLst>
              <a:ext uri="{FF2B5EF4-FFF2-40B4-BE49-F238E27FC236}">
                <a16:creationId xmlns:a16="http://schemas.microsoft.com/office/drawing/2014/main" id="{DC16EEE4-5EDF-4865-A2EC-2B18448E7D0E}"/>
              </a:ext>
            </a:extLst>
          </p:cNvPr>
          <p:cNvSpPr txBox="1"/>
          <p:nvPr/>
        </p:nvSpPr>
        <p:spPr>
          <a:xfrm>
            <a:off x="0" y="1280638"/>
            <a:ext cx="3255315"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Persistent identifiers</a:t>
            </a:r>
          </a:p>
        </p:txBody>
      </p:sp>
      <p:sp>
        <p:nvSpPr>
          <p:cNvPr id="56" name="textruta 55">
            <a:extLst>
              <a:ext uri="{FF2B5EF4-FFF2-40B4-BE49-F238E27FC236}">
                <a16:creationId xmlns:a16="http://schemas.microsoft.com/office/drawing/2014/main" id="{5AB2AEE6-FE83-4FCA-7342-9BB88059D477}"/>
              </a:ext>
            </a:extLst>
          </p:cNvPr>
          <p:cNvSpPr txBox="1"/>
          <p:nvPr/>
        </p:nvSpPr>
        <p:spPr>
          <a:xfrm>
            <a:off x="7762930" y="4562472"/>
            <a:ext cx="4519763" cy="181588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1" u="none" strike="noStrike" kern="1200" cap="none" spc="0" normalizeH="0" baseline="0" noProof="0" dirty="0">
                <a:ln>
                  <a:noFill/>
                </a:ln>
                <a:solidFill>
                  <a:prstClr val="black"/>
                </a:solidFill>
                <a:effectLst/>
                <a:uLnTx/>
                <a:uFillTx/>
                <a:latin typeface="Calibri"/>
                <a:ea typeface="+mn-ea"/>
                <a:cs typeface="+mn-cs"/>
              </a:rPr>
              <a:t>Closing the loop: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1" u="none" strike="noStrike" kern="1200" cap="none" spc="0" normalizeH="0" baseline="0" noProof="0" dirty="0">
                <a:ln>
                  <a:noFill/>
                </a:ln>
                <a:solidFill>
                  <a:prstClr val="black"/>
                </a:solidFill>
                <a:effectLst/>
                <a:uLnTx/>
                <a:uFillTx/>
                <a:latin typeface="Calibri"/>
                <a:ea typeface="+mn-ea"/>
                <a:cs typeface="+mn-cs"/>
              </a:rPr>
              <a:t>Reusing data providing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1" u="none" strike="noStrike" kern="1200" cap="none" spc="0" normalizeH="0" baseline="0" noProof="0" dirty="0">
                <a:ln>
                  <a:noFill/>
                </a:ln>
                <a:solidFill>
                  <a:prstClr val="black"/>
                </a:solidFill>
                <a:effectLst/>
                <a:uLnTx/>
                <a:uFillTx/>
                <a:latin typeface="Calibri"/>
                <a:ea typeface="+mn-ea"/>
                <a:cs typeface="+mn-cs"/>
              </a:rPr>
              <a:t>simulations on equal footing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1" u="none" strike="noStrike" kern="1200" cap="none" spc="0" normalizeH="0" baseline="0" noProof="0" dirty="0">
                <a:ln>
                  <a:noFill/>
                </a:ln>
                <a:solidFill>
                  <a:prstClr val="black"/>
                </a:solidFill>
                <a:effectLst/>
                <a:uLnTx/>
                <a:uFillTx/>
                <a:latin typeface="Calibri"/>
                <a:ea typeface="+mn-ea"/>
                <a:cs typeface="+mn-cs"/>
              </a:rPr>
              <a:t>with experiments</a:t>
            </a:r>
          </a:p>
        </p:txBody>
      </p:sp>
    </p:spTree>
    <p:extLst>
      <p:ext uri="{BB962C8B-B14F-4D97-AF65-F5344CB8AC3E}">
        <p14:creationId xmlns:p14="http://schemas.microsoft.com/office/powerpoint/2010/main" val="1567306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ABB829-9E76-D018-FADC-32171B2816EC}"/>
              </a:ext>
            </a:extLst>
          </p:cNvPr>
          <p:cNvSpPr>
            <a:spLocks noGrp="1"/>
          </p:cNvSpPr>
          <p:nvPr>
            <p:ph type="title"/>
          </p:nvPr>
        </p:nvSpPr>
        <p:spPr/>
        <p:txBody>
          <a:bodyPr/>
          <a:lstStyle/>
          <a:p>
            <a:r>
              <a:rPr lang="en-GB" dirty="0"/>
              <a:t>Discussion points</a:t>
            </a:r>
          </a:p>
        </p:txBody>
      </p:sp>
      <p:sp>
        <p:nvSpPr>
          <p:cNvPr id="3" name="Platshållare för innehåll 2">
            <a:extLst>
              <a:ext uri="{FF2B5EF4-FFF2-40B4-BE49-F238E27FC236}">
                <a16:creationId xmlns:a16="http://schemas.microsoft.com/office/drawing/2014/main" id="{E667033B-F85B-FD60-1BA0-4B93F6F9F5B7}"/>
              </a:ext>
            </a:extLst>
          </p:cNvPr>
          <p:cNvSpPr>
            <a:spLocks noGrp="1"/>
          </p:cNvSpPr>
          <p:nvPr>
            <p:ph idx="1"/>
          </p:nvPr>
        </p:nvSpPr>
        <p:spPr/>
        <p:txBody>
          <a:bodyPr>
            <a:normAutofit fontScale="85000" lnSpcReduction="20000"/>
          </a:bodyPr>
          <a:lstStyle/>
          <a:p>
            <a:r>
              <a:rPr lang="en-GB" dirty="0"/>
              <a:t>Any general views on the global approach to the implementation of the Data management plan?</a:t>
            </a:r>
          </a:p>
          <a:p>
            <a:r>
              <a:rPr lang="en-GB" dirty="0"/>
              <a:t>Metadata approach. </a:t>
            </a:r>
          </a:p>
          <a:p>
            <a:pPr lvl="1"/>
            <a:r>
              <a:rPr lang="en-GB" dirty="0"/>
              <a:t>Demo: https://dmp.eufus.psnc.pl</a:t>
            </a:r>
          </a:p>
          <a:p>
            <a:pPr lvl="1"/>
            <a:r>
              <a:rPr lang="en-GB" dirty="0"/>
              <a:t>Plea for feedback and suggestion of improvements! Demo video : </a:t>
            </a:r>
            <a:r>
              <a:rPr lang="en-GB" dirty="0">
                <a:hlinkClick r:id="rId2"/>
              </a:rPr>
              <a:t>https://box.pionier.net.pl/f/99a831af5d80438dbfe0/?dl=1</a:t>
            </a:r>
            <a:r>
              <a:rPr lang="en-GB" dirty="0"/>
              <a:t> </a:t>
            </a:r>
          </a:p>
          <a:p>
            <a:pPr lvl="1"/>
            <a:r>
              <a:rPr lang="en-GB" dirty="0"/>
              <a:t>How to converge towards a list of required/recommended signals.  Need to find a working way of getting inputs. </a:t>
            </a:r>
          </a:p>
          <a:p>
            <a:pPr lvl="1"/>
            <a:endParaRPr lang="en-GB" dirty="0"/>
          </a:p>
          <a:p>
            <a:r>
              <a:rPr lang="en-GB" dirty="0"/>
              <a:t>Data access:</a:t>
            </a:r>
          </a:p>
          <a:p>
            <a:pPr lvl="1"/>
            <a:r>
              <a:rPr lang="en-GB" dirty="0"/>
              <a:t>Short explanation of current limitations and availability of Data</a:t>
            </a:r>
          </a:p>
          <a:p>
            <a:pPr lvl="2"/>
            <a:r>
              <a:rPr lang="en-GB" dirty="0"/>
              <a:t>AUG (TRVIEW), TCV (TCV2IDS), WEST(native), </a:t>
            </a:r>
          </a:p>
          <a:p>
            <a:pPr lvl="2"/>
            <a:r>
              <a:rPr lang="en-GB" dirty="0"/>
              <a:t>JET (pending, ex2gk, transp2imas – not complete enough), MAST/MAST-U (pending), Compass (?), compass-u( pending operation…) </a:t>
            </a:r>
          </a:p>
          <a:p>
            <a:pPr lvl="2"/>
            <a:r>
              <a:rPr lang="en-GB" dirty="0"/>
              <a:t>JT-60SA ???</a:t>
            </a:r>
          </a:p>
          <a:p>
            <a:pPr lvl="2"/>
            <a:r>
              <a:rPr lang="en-GB" dirty="0"/>
              <a:t>Stellarators…</a:t>
            </a:r>
          </a:p>
          <a:p>
            <a:r>
              <a:rPr lang="en-GB" dirty="0"/>
              <a:t>Who do we really see as the provider of “processed” data? “Someone should” … is a far cry for a from a resource loaded activity.</a:t>
            </a:r>
          </a:p>
          <a:p>
            <a:pPr lvl="1"/>
            <a:r>
              <a:rPr lang="en-GB" dirty="0"/>
              <a:t>Data providers will only provide what is in their databases or in their automated pipelines. Content differs between devices!</a:t>
            </a:r>
          </a:p>
          <a:p>
            <a:pPr lvl="1"/>
            <a:r>
              <a:rPr lang="en-GB" dirty="0"/>
              <a:t>But in principle most use cases requires </a:t>
            </a:r>
            <a:r>
              <a:rPr lang="en-GB" dirty="0" err="1"/>
              <a:t>core_profiles</a:t>
            </a:r>
            <a:r>
              <a:rPr lang="en-GB" dirty="0"/>
              <a:t>, and some </a:t>
            </a:r>
            <a:r>
              <a:rPr lang="en-GB" dirty="0" err="1"/>
              <a:t>core_source</a:t>
            </a:r>
            <a:r>
              <a:rPr lang="en-GB" dirty="0"/>
              <a:t> or distributions which are not generally automagically available</a:t>
            </a:r>
          </a:p>
          <a:p>
            <a:pPr lvl="2"/>
            <a:r>
              <a:rPr lang="en-GB" dirty="0"/>
              <a:t>What is the strategy to fill the gap?</a:t>
            </a:r>
          </a:p>
          <a:p>
            <a:pPr lvl="3"/>
            <a:r>
              <a:rPr lang="en-GB" dirty="0"/>
              <a:t>DMP will provide what is in the mappings from the experiments:</a:t>
            </a:r>
          </a:p>
          <a:p>
            <a:pPr lvl="4"/>
            <a:r>
              <a:rPr lang="en-GB" dirty="0"/>
              <a:t>Missing </a:t>
            </a:r>
            <a:r>
              <a:rPr lang="en-GB" dirty="0" err="1"/>
              <a:t>core_profiles</a:t>
            </a:r>
            <a:r>
              <a:rPr lang="en-GB" dirty="0"/>
              <a:t> should be generated by the user (?) from a “profile maker” -  proposal to use IDA on IMAS </a:t>
            </a:r>
            <a:r>
              <a:rPr lang="en-GB" dirty="0">
                <a:sym typeface="Wingdings" panose="05000000000000000000" pitchFamily="2" charset="2"/>
              </a:rPr>
              <a:t> inputs requirements/device (new activity)</a:t>
            </a:r>
          </a:p>
          <a:p>
            <a:pPr lvl="4"/>
            <a:r>
              <a:rPr lang="en-GB" dirty="0"/>
              <a:t>Missing </a:t>
            </a:r>
            <a:r>
              <a:rPr lang="en-GB" dirty="0" err="1"/>
              <a:t>core_sources</a:t>
            </a:r>
            <a:r>
              <a:rPr lang="en-GB" dirty="0"/>
              <a:t> should be generated by the user (?)  -  proposal to use the ACH HCD workflow – (existing ACH support)  </a:t>
            </a:r>
          </a:p>
          <a:p>
            <a:pPr lvl="3"/>
            <a:r>
              <a:rPr lang="en-GB" dirty="0"/>
              <a:t>The updated data sets should be stored locally (ideally </a:t>
            </a:r>
            <a:r>
              <a:rPr lang="en-GB" dirty="0" err="1"/>
              <a:t>simDB</a:t>
            </a:r>
            <a:r>
              <a:rPr lang="en-GB" dirty="0"/>
              <a:t>)  and become a general resource for anyone</a:t>
            </a:r>
          </a:p>
          <a:p>
            <a:pPr lvl="2"/>
            <a:endParaRPr lang="en-GB" dirty="0"/>
          </a:p>
          <a:p>
            <a:endParaRPr lang="en-GB" dirty="0"/>
          </a:p>
        </p:txBody>
      </p:sp>
      <p:sp>
        <p:nvSpPr>
          <p:cNvPr id="4" name="Platshållare för sidfot 3">
            <a:extLst>
              <a:ext uri="{FF2B5EF4-FFF2-40B4-BE49-F238E27FC236}">
                <a16:creationId xmlns:a16="http://schemas.microsoft.com/office/drawing/2014/main" id="{4862E476-F09D-61AA-1775-0FA7B3FFFFA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Strand | 16th IMEG meeting</a:t>
            </a:r>
            <a:endParaRPr kumimoji="0" lang="en-GB"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Platshållare för bildnummer 4">
            <a:extLst>
              <a:ext uri="{FF2B5EF4-FFF2-40B4-BE49-F238E27FC236}">
                <a16:creationId xmlns:a16="http://schemas.microsoft.com/office/drawing/2014/main" id="{E2B85261-7658-E819-A0E2-3A5A051698D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4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4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255057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1FE87E-2AFD-C536-18AF-E973EE7F76E2}"/>
              </a:ext>
            </a:extLst>
          </p:cNvPr>
          <p:cNvSpPr>
            <a:spLocks noGrp="1"/>
          </p:cNvSpPr>
          <p:nvPr>
            <p:ph type="title"/>
          </p:nvPr>
        </p:nvSpPr>
        <p:spPr/>
        <p:txBody>
          <a:bodyPr/>
          <a:lstStyle/>
          <a:p>
            <a:r>
              <a:rPr lang="en-GB" dirty="0"/>
              <a:t>TSVV requirements</a:t>
            </a:r>
          </a:p>
        </p:txBody>
      </p:sp>
      <p:sp>
        <p:nvSpPr>
          <p:cNvPr id="3" name="Platshållare för innehåll 2">
            <a:extLst>
              <a:ext uri="{FF2B5EF4-FFF2-40B4-BE49-F238E27FC236}">
                <a16:creationId xmlns:a16="http://schemas.microsoft.com/office/drawing/2014/main" id="{47407AB8-6DB4-E338-8F5A-5CAD6A672F63}"/>
              </a:ext>
            </a:extLst>
          </p:cNvPr>
          <p:cNvSpPr>
            <a:spLocks noGrp="1"/>
          </p:cNvSpPr>
          <p:nvPr>
            <p:ph idx="1"/>
          </p:nvPr>
        </p:nvSpPr>
        <p:spPr/>
        <p:txBody>
          <a:bodyPr>
            <a:normAutofit fontScale="92500" lnSpcReduction="10000"/>
          </a:bodyPr>
          <a:lstStyle/>
          <a:p>
            <a:r>
              <a:rPr lang="en-GB" dirty="0"/>
              <a:t>TSVV “needs”</a:t>
            </a:r>
          </a:p>
          <a:p>
            <a:pPr lvl="2"/>
            <a:r>
              <a:rPr lang="en-GB" dirty="0"/>
              <a:t>Who is ready (</a:t>
            </a:r>
            <a:r>
              <a:rPr lang="en-GB" dirty="0" err="1"/>
              <a:t>IMASIfied</a:t>
            </a:r>
            <a:r>
              <a:rPr lang="en-GB" dirty="0"/>
              <a:t> and available) for validation </a:t>
            </a:r>
          </a:p>
          <a:p>
            <a:pPr lvl="3"/>
            <a:r>
              <a:rPr lang="en-GB" dirty="0"/>
              <a:t>TSVV11 fully available</a:t>
            </a:r>
          </a:p>
          <a:p>
            <a:pPr lvl="4"/>
            <a:r>
              <a:rPr lang="en-GB" dirty="0"/>
              <a:t>Equilibrium, </a:t>
            </a:r>
            <a:r>
              <a:rPr lang="en-GB" dirty="0" err="1"/>
              <a:t>nbi</a:t>
            </a:r>
            <a:r>
              <a:rPr lang="en-GB" dirty="0"/>
              <a:t>, </a:t>
            </a:r>
            <a:r>
              <a:rPr lang="en-GB" dirty="0" err="1"/>
              <a:t>ec_lanchers</a:t>
            </a:r>
            <a:r>
              <a:rPr lang="en-GB" dirty="0"/>
              <a:t>, …, </a:t>
            </a:r>
            <a:r>
              <a:rPr lang="en-GB" dirty="0" err="1"/>
              <a:t>core_profiles</a:t>
            </a:r>
            <a:r>
              <a:rPr lang="en-GB" dirty="0"/>
              <a:t>, [</a:t>
            </a:r>
            <a:r>
              <a:rPr lang="en-GB" dirty="0" err="1"/>
              <a:t>core_sources</a:t>
            </a:r>
            <a:r>
              <a:rPr lang="en-GB" dirty="0"/>
              <a:t>]</a:t>
            </a:r>
          </a:p>
          <a:p>
            <a:pPr lvl="4"/>
            <a:r>
              <a:rPr lang="en-GB" dirty="0"/>
              <a:t>Use benchmarking ETS/HFPS (NC/DIY) to validate existing mappings – propose/guide extensions and developments</a:t>
            </a:r>
          </a:p>
          <a:p>
            <a:pPr lvl="3"/>
            <a:r>
              <a:rPr lang="en-GB" dirty="0"/>
              <a:t>TSVV10 fully available </a:t>
            </a:r>
          </a:p>
          <a:p>
            <a:pPr lvl="4"/>
            <a:r>
              <a:rPr lang="en-GB" dirty="0"/>
              <a:t>As TSV11 + distributions</a:t>
            </a:r>
          </a:p>
          <a:p>
            <a:pPr lvl="3"/>
            <a:r>
              <a:rPr lang="en-GB" dirty="0"/>
              <a:t>Almost everyone else is in progress?</a:t>
            </a:r>
          </a:p>
          <a:p>
            <a:r>
              <a:rPr lang="en-GB" dirty="0"/>
              <a:t>Assess current tools for completeness for the above use cases</a:t>
            </a:r>
          </a:p>
          <a:p>
            <a:pPr lvl="1"/>
            <a:r>
              <a:rPr lang="en-GB" dirty="0"/>
              <a:t>AUG – </a:t>
            </a:r>
            <a:r>
              <a:rPr lang="en-GB" dirty="0" err="1"/>
              <a:t>Trview</a:t>
            </a:r>
            <a:r>
              <a:rPr lang="en-GB" dirty="0"/>
              <a:t>, TCV – tci2ids, JET (review transp2imas)</a:t>
            </a:r>
          </a:p>
          <a:p>
            <a:pPr lvl="1"/>
            <a:r>
              <a:rPr lang="en-GB" dirty="0"/>
              <a:t>WEST</a:t>
            </a:r>
          </a:p>
          <a:p>
            <a:pPr lvl="1"/>
            <a:r>
              <a:rPr lang="en-GB" dirty="0"/>
              <a:t>W-7X – rather a question of IMAS compatibility that need to be addressed first?</a:t>
            </a:r>
          </a:p>
          <a:p>
            <a:r>
              <a:rPr lang="en-GB" dirty="0"/>
              <a:t>Assess (as they come available) general mappings + “IDA” + HCD</a:t>
            </a:r>
          </a:p>
          <a:p>
            <a:pPr lvl="1"/>
            <a:r>
              <a:rPr lang="en-GB" dirty="0"/>
              <a:t>Get only lightly processed data and process locally on GW or equivalent.. </a:t>
            </a:r>
          </a:p>
          <a:p>
            <a:pPr lvl="1"/>
            <a:r>
              <a:rPr lang="en-GB" dirty="0"/>
              <a:t>JET (really need to push on data mappings) ! Can we reuse the ex2GK workflow…? )</a:t>
            </a:r>
          </a:p>
          <a:p>
            <a:r>
              <a:rPr lang="en-GB" dirty="0"/>
              <a:t> For other TSVVs and use cases </a:t>
            </a:r>
          </a:p>
          <a:p>
            <a:pPr lvl="2"/>
            <a:r>
              <a:rPr lang="en-GB" dirty="0"/>
              <a:t>Identify them --  list of codes currently </a:t>
            </a:r>
            <a:r>
              <a:rPr lang="en-GB" dirty="0" err="1"/>
              <a:t>beign</a:t>
            </a:r>
            <a:r>
              <a:rPr lang="en-GB" dirty="0"/>
              <a:t> or that recently have been </a:t>
            </a:r>
            <a:r>
              <a:rPr lang="en-GB" dirty="0" err="1"/>
              <a:t>IMASified</a:t>
            </a:r>
            <a:r>
              <a:rPr lang="en-GB" dirty="0"/>
              <a:t> (I have a list) </a:t>
            </a:r>
          </a:p>
          <a:p>
            <a:pPr lvl="3"/>
            <a:r>
              <a:rPr lang="en-GB" dirty="0"/>
              <a:t>What data is needed (IDS’s + signals)</a:t>
            </a:r>
          </a:p>
          <a:p>
            <a:pPr lvl="3"/>
            <a:r>
              <a:rPr lang="en-GB" dirty="0"/>
              <a:t>Which shots are requested? </a:t>
            </a:r>
          </a:p>
          <a:p>
            <a:pPr lvl="3"/>
            <a:r>
              <a:rPr lang="en-GB" dirty="0"/>
              <a:t>Who is the contact person? (actually doing work)</a:t>
            </a:r>
          </a:p>
          <a:p>
            <a:pPr lvl="3"/>
            <a:endParaRPr lang="en-GB" dirty="0"/>
          </a:p>
          <a:p>
            <a:endParaRPr lang="en-GB" dirty="0"/>
          </a:p>
        </p:txBody>
      </p:sp>
      <p:sp>
        <p:nvSpPr>
          <p:cNvPr id="4" name="Platshållare för sidfot 3">
            <a:extLst>
              <a:ext uri="{FF2B5EF4-FFF2-40B4-BE49-F238E27FC236}">
                <a16:creationId xmlns:a16="http://schemas.microsoft.com/office/drawing/2014/main" id="{C5BEC16E-F9BB-EE61-4AF6-AFB23D2AEE51}"/>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Strand | 16th IMEG meeting</a:t>
            </a:r>
            <a:endParaRPr kumimoji="0" lang="en-GB"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Platshållare för bildnummer 4">
            <a:extLst>
              <a:ext uri="{FF2B5EF4-FFF2-40B4-BE49-F238E27FC236}">
                <a16:creationId xmlns:a16="http://schemas.microsoft.com/office/drawing/2014/main" id="{4614FA4A-40F5-9E1A-04DE-14AFA17F2A8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4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4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729919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509918-9191-8BB7-F7C1-9AFDF31BCE1E}"/>
              </a:ext>
            </a:extLst>
          </p:cNvPr>
          <p:cNvSpPr>
            <a:spLocks noGrp="1"/>
          </p:cNvSpPr>
          <p:nvPr>
            <p:ph type="title"/>
          </p:nvPr>
        </p:nvSpPr>
        <p:spPr/>
        <p:txBody>
          <a:bodyPr/>
          <a:lstStyle/>
          <a:p>
            <a:r>
              <a:rPr lang="en-GB" dirty="0"/>
              <a:t>Resources</a:t>
            </a:r>
          </a:p>
        </p:txBody>
      </p:sp>
      <p:sp>
        <p:nvSpPr>
          <p:cNvPr id="3" name="Platshållare för innehåll 2">
            <a:extLst>
              <a:ext uri="{FF2B5EF4-FFF2-40B4-BE49-F238E27FC236}">
                <a16:creationId xmlns:a16="http://schemas.microsoft.com/office/drawing/2014/main" id="{323EF5E6-7610-4FDD-0712-4C86AC1545BE}"/>
              </a:ext>
            </a:extLst>
          </p:cNvPr>
          <p:cNvSpPr>
            <a:spLocks noGrp="1"/>
          </p:cNvSpPr>
          <p:nvPr>
            <p:ph idx="1"/>
          </p:nvPr>
        </p:nvSpPr>
        <p:spPr/>
        <p:txBody>
          <a:bodyPr>
            <a:normAutofit lnSpcReduction="10000"/>
          </a:bodyPr>
          <a:lstStyle/>
          <a:p>
            <a:r>
              <a:rPr lang="en-GB" dirty="0" err="1"/>
              <a:t>iDMP</a:t>
            </a:r>
            <a:r>
              <a:rPr lang="en-GB" dirty="0"/>
              <a:t> resources for data mappings and infrastructure</a:t>
            </a:r>
          </a:p>
          <a:p>
            <a:r>
              <a:rPr lang="en-GB" dirty="0"/>
              <a:t>ACH resources for </a:t>
            </a:r>
            <a:r>
              <a:rPr lang="en-GB" dirty="0" err="1"/>
              <a:t>IMASification</a:t>
            </a:r>
            <a:endParaRPr lang="en-GB" dirty="0"/>
          </a:p>
          <a:p>
            <a:r>
              <a:rPr lang="en-GB" dirty="0"/>
              <a:t>Iterative testing/verification of the </a:t>
            </a:r>
            <a:r>
              <a:rPr lang="en-GB" dirty="0" err="1"/>
              <a:t>IMASified</a:t>
            </a:r>
            <a:r>
              <a:rPr lang="en-GB" dirty="0"/>
              <a:t> interfaces with requesting TSVV ON the </a:t>
            </a:r>
            <a:r>
              <a:rPr lang="en-GB" dirty="0" err="1"/>
              <a:t>iDMP</a:t>
            </a:r>
            <a:r>
              <a:rPr lang="en-GB" dirty="0"/>
              <a:t> provided data. (Smallish resources from code developer).</a:t>
            </a:r>
          </a:p>
          <a:p>
            <a:endParaRPr lang="en-GB" dirty="0"/>
          </a:p>
          <a:p>
            <a:pPr marL="0" indent="0">
              <a:buNone/>
            </a:pPr>
            <a:r>
              <a:rPr lang="en-GB" dirty="0"/>
              <a:t>Start with prepackaged data and then, </a:t>
            </a:r>
          </a:p>
          <a:p>
            <a:pPr marL="0" indent="0">
              <a:buNone/>
            </a:pPr>
            <a:r>
              <a:rPr lang="en-GB" dirty="0"/>
              <a:t>Move to support more dynamic but less complete access of providing access to “lightly processed” data that need amendments</a:t>
            </a:r>
          </a:p>
          <a:p>
            <a:pPr marL="0" indent="0">
              <a:buNone/>
            </a:pPr>
            <a:endParaRPr lang="en-GB" dirty="0"/>
          </a:p>
          <a:p>
            <a:r>
              <a:rPr lang="en-GB" dirty="0" err="1"/>
              <a:t>Core_profiles</a:t>
            </a:r>
            <a:r>
              <a:rPr lang="en-GB" dirty="0"/>
              <a:t> needed: “Profile maker” support  - IDA development supported currently in WP </a:t>
            </a:r>
            <a:r>
              <a:rPr lang="en-GB" dirty="0" err="1"/>
              <a:t>PrIO</a:t>
            </a:r>
            <a:r>
              <a:rPr lang="en-GB" dirty="0"/>
              <a:t>- where does exploitation go? New resource 2025?</a:t>
            </a:r>
          </a:p>
          <a:p>
            <a:r>
              <a:rPr lang="en-GB" dirty="0" err="1"/>
              <a:t>Core_sources</a:t>
            </a:r>
            <a:r>
              <a:rPr lang="en-GB" dirty="0"/>
              <a:t> distribution: “HCD” workflow is supported through ACH </a:t>
            </a:r>
            <a:r>
              <a:rPr lang="en-GB" dirty="0" err="1"/>
              <a:t>wrkflows</a:t>
            </a:r>
            <a:r>
              <a:rPr lang="en-GB" dirty="0"/>
              <a:t> (ACH-04) training and user support might need extra. </a:t>
            </a:r>
          </a:p>
          <a:p>
            <a:r>
              <a:rPr lang="en-GB" dirty="0"/>
              <a:t>Local use of </a:t>
            </a:r>
            <a:r>
              <a:rPr lang="en-GB" dirty="0" err="1"/>
              <a:t>simDB</a:t>
            </a:r>
            <a:r>
              <a:rPr lang="en-GB" dirty="0"/>
              <a:t> or just local storage </a:t>
            </a:r>
            <a:r>
              <a:rPr lang="en-GB"/>
              <a:t>until we have the LTDSF</a:t>
            </a:r>
            <a:endParaRPr lang="en-GB" dirty="0"/>
          </a:p>
        </p:txBody>
      </p:sp>
      <p:sp>
        <p:nvSpPr>
          <p:cNvPr id="4" name="Platshållare för sidfot 3">
            <a:extLst>
              <a:ext uri="{FF2B5EF4-FFF2-40B4-BE49-F238E27FC236}">
                <a16:creationId xmlns:a16="http://schemas.microsoft.com/office/drawing/2014/main" id="{37560D07-3DFB-EBA5-518F-5BAE3D2EDD9D}"/>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a:ea typeface="+mn-ea"/>
                <a:cs typeface="+mn-cs"/>
              </a:rPr>
              <a:t>Strand | </a:t>
            </a:r>
            <a:r>
              <a:rPr kumimoji="0" lang="en-GB" sz="1200" b="0" i="0" u="none" strike="noStrike" kern="1200" cap="none" spc="0" normalizeH="0" baseline="0" noProof="0" dirty="0" err="1">
                <a:ln>
                  <a:noFill/>
                </a:ln>
                <a:solidFill>
                  <a:prstClr val="white"/>
                </a:solidFill>
                <a:effectLst/>
                <a:uLnTx/>
                <a:uFillTx/>
                <a:latin typeface="Calibri"/>
                <a:ea typeface="+mn-ea"/>
                <a:cs typeface="+mn-cs"/>
              </a:rPr>
              <a:t>Etasc</a:t>
            </a:r>
            <a:r>
              <a:rPr kumimoji="0" lang="en-GB" sz="1200" b="0" i="0" u="none" strike="noStrike" kern="1200" cap="none" spc="0" normalizeH="0" baseline="0" noProof="0" dirty="0">
                <a:ln>
                  <a:noFill/>
                </a:ln>
                <a:solidFill>
                  <a:prstClr val="white"/>
                </a:solidFill>
                <a:effectLst/>
                <a:uLnTx/>
                <a:uFillTx/>
                <a:latin typeface="Calibri"/>
                <a:ea typeface="+mn-ea"/>
                <a:cs typeface="+mn-cs"/>
              </a:rPr>
              <a:t> discussion TSVV data requirements</a:t>
            </a:r>
          </a:p>
        </p:txBody>
      </p:sp>
      <p:sp>
        <p:nvSpPr>
          <p:cNvPr id="5" name="Platshållare för bildnummer 4">
            <a:extLst>
              <a:ext uri="{FF2B5EF4-FFF2-40B4-BE49-F238E27FC236}">
                <a16:creationId xmlns:a16="http://schemas.microsoft.com/office/drawing/2014/main" id="{ACCAA36C-BA2C-A38F-16BE-654BF29C8B4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4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4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491416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14BC2D-BFC0-A64A-050F-985913586ECF}"/>
              </a:ext>
            </a:extLst>
          </p:cNvPr>
          <p:cNvSpPr>
            <a:spLocks noGrp="1"/>
          </p:cNvSpPr>
          <p:nvPr>
            <p:ph type="title"/>
          </p:nvPr>
        </p:nvSpPr>
        <p:spPr/>
        <p:txBody>
          <a:bodyPr/>
          <a:lstStyle/>
          <a:p>
            <a:endParaRPr lang="sv-SE" dirty="0"/>
          </a:p>
        </p:txBody>
      </p:sp>
      <p:sp>
        <p:nvSpPr>
          <p:cNvPr id="3" name="Platshållare för innehåll 2">
            <a:extLst>
              <a:ext uri="{FF2B5EF4-FFF2-40B4-BE49-F238E27FC236}">
                <a16:creationId xmlns:a16="http://schemas.microsoft.com/office/drawing/2014/main" id="{9C6F8480-39C8-D010-C7DC-B441FAC3CD3F}"/>
              </a:ext>
            </a:extLst>
          </p:cNvPr>
          <p:cNvSpPr>
            <a:spLocks noGrp="1"/>
          </p:cNvSpPr>
          <p:nvPr>
            <p:ph idx="1"/>
          </p:nvPr>
        </p:nvSpPr>
        <p:spPr/>
        <p:txBody>
          <a:bodyPr/>
          <a:lstStyle/>
          <a:p>
            <a:endParaRPr lang="sv-SE"/>
          </a:p>
        </p:txBody>
      </p:sp>
    </p:spTree>
    <p:extLst>
      <p:ext uri="{BB962C8B-B14F-4D97-AF65-F5344CB8AC3E}">
        <p14:creationId xmlns:p14="http://schemas.microsoft.com/office/powerpoint/2010/main" val="316464987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105</TotalTime>
  <Words>1063</Words>
  <Application>Microsoft Office PowerPoint</Application>
  <PresentationFormat>Bredbild</PresentationFormat>
  <Paragraphs>105</Paragraphs>
  <Slides>9</Slides>
  <Notes>0</Notes>
  <HiddenSlides>0</HiddenSlides>
  <MMClips>0</MMClips>
  <ScaleCrop>false</ScaleCrop>
  <HeadingPairs>
    <vt:vector size="6" baseType="variant">
      <vt:variant>
        <vt:lpstr>Använt teckensnitt</vt:lpstr>
      </vt:variant>
      <vt:variant>
        <vt:i4>5</vt:i4>
      </vt:variant>
      <vt:variant>
        <vt:lpstr>Tema</vt:lpstr>
      </vt:variant>
      <vt:variant>
        <vt:i4>2</vt:i4>
      </vt:variant>
      <vt:variant>
        <vt:lpstr>Bildrubriker</vt:lpstr>
      </vt:variant>
      <vt:variant>
        <vt:i4>9</vt:i4>
      </vt:variant>
    </vt:vector>
  </HeadingPairs>
  <TitlesOfParts>
    <vt:vector size="16" baseType="lpstr">
      <vt:lpstr>Aptos</vt:lpstr>
      <vt:lpstr>Aptos Display</vt:lpstr>
      <vt:lpstr>Arial</vt:lpstr>
      <vt:lpstr>Calibri</vt:lpstr>
      <vt:lpstr>Wingdings</vt:lpstr>
      <vt:lpstr>Office-tema</vt:lpstr>
      <vt:lpstr>EUROfusion.1line_5_3_2019</vt:lpstr>
      <vt:lpstr>DMP 2024-11-20</vt:lpstr>
      <vt:lpstr>Stuff </vt:lpstr>
      <vt:lpstr>AWP 2025</vt:lpstr>
      <vt:lpstr>International Collaborations</vt:lpstr>
      <vt:lpstr>PowerPoint-presentation</vt:lpstr>
      <vt:lpstr>Discussion points</vt:lpstr>
      <vt:lpstr>TSVV requirements</vt:lpstr>
      <vt:lpstr>Resources</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Pär Strand</dc:creator>
  <cp:lastModifiedBy>Pär Strand</cp:lastModifiedBy>
  <cp:revision>1</cp:revision>
  <dcterms:created xsi:type="dcterms:W3CDTF">2024-11-20T09:59:54Z</dcterms:created>
  <dcterms:modified xsi:type="dcterms:W3CDTF">2024-11-20T11:45:02Z</dcterms:modified>
</cp:coreProperties>
</file>