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4" r:id="rId2"/>
  </p:sldMasterIdLst>
  <p:notesMasterIdLst>
    <p:notesMasterId r:id="rId19"/>
  </p:notesMasterIdLst>
  <p:sldIdLst>
    <p:sldId id="258" r:id="rId3"/>
    <p:sldId id="262" r:id="rId4"/>
    <p:sldId id="263" r:id="rId5"/>
    <p:sldId id="264" r:id="rId6"/>
    <p:sldId id="265" r:id="rId7"/>
    <p:sldId id="270" r:id="rId8"/>
    <p:sldId id="271" r:id="rId9"/>
    <p:sldId id="269" r:id="rId10"/>
    <p:sldId id="272" r:id="rId11"/>
    <p:sldId id="275" r:id="rId12"/>
    <p:sldId id="266" r:id="rId13"/>
    <p:sldId id="274" r:id="rId14"/>
    <p:sldId id="273" r:id="rId15"/>
    <p:sldId id="278" r:id="rId16"/>
    <p:sldId id="276"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033"/>
    <a:srgbClr val="FF2142"/>
    <a:srgbClr val="815BFE"/>
    <a:srgbClr val="006C66"/>
    <a:srgbClr val="006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28.11.2024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7.emf"/><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Ref idx="1001">
        <a:schemeClr val="bg1"/>
      </p:bgRef>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sp>
        <p:nvSpPr>
          <p:cNvPr id="3" name="Datumsplatzhalter 2"/>
          <p:cNvSpPr>
            <a:spLocks noGrp="1"/>
          </p:cNvSpPr>
          <p:nvPr>
            <p:ph type="dt" sz="half" idx="10"/>
          </p:nvPr>
        </p:nvSpPr>
        <p:spPr/>
        <p:txBody>
          <a:bodyPr/>
          <a:lstStyle/>
          <a:p>
            <a:r>
              <a:rPr lang="de-DE"/>
              <a:t>Neutral density profiles from Balmer-a emission in Wendelstein 7-X</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4549593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2" name="Datumsplatzhalter 1"/>
          <p:cNvSpPr>
            <a:spLocks noGrp="1"/>
          </p:cNvSpPr>
          <p:nvPr>
            <p:ph type="dt" sz="half" idx="10"/>
          </p:nvPr>
        </p:nvSpPr>
        <p:spPr/>
        <p:txBody>
          <a:bodyPr/>
          <a:lstStyle/>
          <a:p>
            <a:r>
              <a:rPr lang="de-DE"/>
              <a:t>Neutral density profiles from Balmer-a emission in Wendelstein 7-X</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778634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2" name="Datumsplatzhalter 1"/>
          <p:cNvSpPr>
            <a:spLocks noGrp="1"/>
          </p:cNvSpPr>
          <p:nvPr>
            <p:ph type="dt" sz="half" idx="14"/>
          </p:nvPr>
        </p:nvSpPr>
        <p:spPr/>
        <p:txBody>
          <a:bodyPr/>
          <a:lstStyle/>
          <a:p>
            <a:r>
              <a:rPr lang="de-DE"/>
              <a:t>Neutral density profiles from Balmer-a emission in Wendelstein 7-X</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82975300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Ref idx="1001">
        <a:schemeClr val="bg1"/>
      </p:bgRef>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a:t>Neutral density profiles from Balmer-a emission in Wendelstein 7-X</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23092724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7-X">
    <p:bg>
      <p:bgRef idx="1001">
        <a:schemeClr val="bg1"/>
      </p:bgRef>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r>
              <a:rPr lang="de-DE"/>
              <a:t>Neutral density profiles from Balmer-a emission in Wendelstein 7-X</a:t>
            </a:r>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6" name="Grafik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2395292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3252753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r>
              <a:rPr lang="de-DE"/>
              <a:t>Neutral density profiles from Balmer-a emission in Wendelstein 7-X</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03768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1"/>
            </p:custDataLst>
            <p:extLst>
              <p:ext uri="{D42A27DB-BD31-4B8C-83A1-F6EECF244321}">
                <p14:modId xmlns:p14="http://schemas.microsoft.com/office/powerpoint/2010/main" val="162948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Titelmasterformat durch Klicken bearbeiten</a:t>
            </a:r>
          </a:p>
        </p:txBody>
      </p:sp>
      <p:sp>
        <p:nvSpPr>
          <p:cNvPr id="2" name="Datumsplatzhalter 1"/>
          <p:cNvSpPr>
            <a:spLocks noGrp="1"/>
          </p:cNvSpPr>
          <p:nvPr>
            <p:ph type="dt" sz="half" idx="10"/>
          </p:nvPr>
        </p:nvSpPr>
        <p:spPr/>
        <p:txBody>
          <a:bodyPr/>
          <a:lstStyle/>
          <a:p>
            <a:r>
              <a:rPr lang="de-DE"/>
              <a:t>Neutral density profiles from Balmer-a emission in Wendelstein 7-X</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15308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r>
              <a:rPr lang="de-DE"/>
              <a:t>Neutral density profiles from Balmer-a emission in Wendelstein 7-X</a:t>
            </a:r>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03337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a:t>Neutral density profiles from Balmer-a emission in Wendelstein 7-X</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8489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81113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r>
              <a:rPr lang="de-DE"/>
              <a:t>Neutral density profiles from Balmer-a emission in Wendelstein 7-X</a:t>
            </a:r>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231920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535600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Titelmasterformat durch Klicken bearbeiten</a:t>
            </a:r>
            <a:endParaRPr lang="de-DE" dirty="0"/>
          </a:p>
        </p:txBody>
      </p:sp>
      <p:sp>
        <p:nvSpPr>
          <p:cNvPr id="2" name="Datumsplatzhalter 1"/>
          <p:cNvSpPr>
            <a:spLocks noGrp="1"/>
          </p:cNvSpPr>
          <p:nvPr>
            <p:ph type="dt" sz="half" idx="10"/>
          </p:nvPr>
        </p:nvSpPr>
        <p:spPr/>
        <p:txBody>
          <a:bodyPr/>
          <a:lstStyle/>
          <a:p>
            <a:r>
              <a:rPr lang="de-DE"/>
              <a:t>Neutral density profiles from Balmer-a emission in Wendelstein 7-X</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7977423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Ref idx="1001">
        <a:schemeClr val="bg1"/>
      </p:bgRef>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sp>
        <p:nvSpPr>
          <p:cNvPr id="12" name="Datumsplatzhalter 11"/>
          <p:cNvSpPr>
            <a:spLocks noGrp="1"/>
          </p:cNvSpPr>
          <p:nvPr>
            <p:ph type="dt" sz="half" idx="10"/>
          </p:nvPr>
        </p:nvSpPr>
        <p:spPr/>
        <p:txBody>
          <a:bodyPr/>
          <a:lstStyle/>
          <a:p>
            <a:r>
              <a:rPr lang="de-DE"/>
              <a:t>Neutral density profiles from Balmer-a emission in Wendelstein 7-X</a:t>
            </a:r>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6057698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hlussfolie">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681784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r>
              <a:rPr lang="de-DE"/>
              <a:t>Neutral density profiles from Balmer-a emission in Wendelstein 7-X</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696983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Ref idx="1001">
        <a:schemeClr val="bg1"/>
      </p:bgRef>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a:t>Mastertitelformat bearbeiten</a:t>
            </a:r>
            <a:endParaRPr lang="de-DE" dirty="0"/>
          </a:p>
        </p:txBody>
      </p:sp>
      <p:pic>
        <p:nvPicPr>
          <p:cNvPr id="24" name="Grafik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74" y="6022938"/>
            <a:ext cx="10113954" cy="566770"/>
            <a:chOff x="515924" y="5792918"/>
            <a:chExt cx="9461999" cy="566770"/>
          </a:xfrm>
        </p:grpSpPr>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2" name="Datumsplatzhalter 1"/>
          <p:cNvSpPr>
            <a:spLocks noGrp="1"/>
          </p:cNvSpPr>
          <p:nvPr>
            <p:ph type="dt" sz="half" idx="10"/>
          </p:nvPr>
        </p:nvSpPr>
        <p:spPr/>
        <p:txBody>
          <a:bodyPr/>
          <a:lstStyle/>
          <a:p>
            <a:r>
              <a:rPr lang="de-DE"/>
              <a:t>Neutral density profiles from Balmer-a emission in Wendelstein 7-X</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11592890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W7-X Image EUROfusion">
    <p:bg>
      <p:bgRef idx="1001">
        <a:schemeClr val="bg1"/>
      </p:bgRef>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a:t>Mastertitelformat bearbeiten</a:t>
            </a:r>
            <a:endParaRPr lang="de-DE" dirty="0"/>
          </a:p>
        </p:txBody>
      </p:sp>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2" name="Datumsplatzhalter 1"/>
          <p:cNvSpPr>
            <a:spLocks noGrp="1"/>
          </p:cNvSpPr>
          <p:nvPr>
            <p:ph type="dt" sz="half" idx="10"/>
          </p:nvPr>
        </p:nvSpPr>
        <p:spPr/>
        <p:txBody>
          <a:bodyPr/>
          <a:lstStyle/>
          <a:p>
            <a:r>
              <a:rPr lang="de-DE"/>
              <a:t>Neutral density profiles from Balmer-a emission in Wendelstein 7-X</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0642377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2" name="Datumsplatzhalter 1"/>
          <p:cNvSpPr>
            <a:spLocks noGrp="1"/>
          </p:cNvSpPr>
          <p:nvPr>
            <p:ph type="dt" sz="half" idx="14"/>
          </p:nvPr>
        </p:nvSpPr>
        <p:spPr/>
        <p:txBody>
          <a:bodyPr/>
          <a:lstStyle/>
          <a:p>
            <a:r>
              <a:rPr lang="de-DE"/>
              <a:t>Neutral density profiles from Balmer-a emission in Wendelstein 7-X</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1"/>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2" name="Datumsplatzhalter 1"/>
          <p:cNvSpPr>
            <a:spLocks noGrp="1"/>
          </p:cNvSpPr>
          <p:nvPr>
            <p:ph type="dt" sz="half" idx="10"/>
          </p:nvPr>
        </p:nvSpPr>
        <p:spPr/>
        <p:txBody>
          <a:bodyPr/>
          <a:lstStyle/>
          <a:p>
            <a:r>
              <a:rPr lang="de-DE"/>
              <a:t>Neutral density profiles from Balmer-a emission in Wendelstein 7-X</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r>
              <a:rPr lang="de-DE"/>
              <a:t>Neutral density profiles from Balmer-a emission in Wendelstein 7-X</a:t>
            </a:r>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a:t>Neutral density profiles from Balmer-a emission in Wendelstein 7-X</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4" name="Datumsplatzhalter 3"/>
          <p:cNvSpPr>
            <a:spLocks noGrp="1"/>
          </p:cNvSpPr>
          <p:nvPr>
            <p:ph type="dt" sz="half" idx="10"/>
          </p:nvPr>
        </p:nvSpPr>
        <p:spPr/>
        <p:txBody>
          <a:bodyPr/>
          <a:lstStyle/>
          <a:p>
            <a:r>
              <a:rPr lang="de-DE"/>
              <a:t>Neutral density profiles from Balmer-a emission in Wendelstein 7-X</a:t>
            </a:r>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13.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6" imgW="384" imgH="385" progId="TCLayout.ActiveDocument.1">
                  <p:embed/>
                </p:oleObj>
              </mc:Choice>
              <mc:Fallback>
                <p:oleObj name="think-cell Folie" r:id="rId16" imgW="384" imgH="385"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a:t>Max-Planck-Institut für Plasmaphysik | Thilo Romba et. al | 02.12.2024</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a:t>Neutral density profiles from Balmer-a emission in Wendelstein 7-X</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664" r:id="rId6"/>
    <p:sldLayoutId id="2147483696" r:id="rId7"/>
    <p:sldLayoutId id="2147483667" r:id="rId8"/>
    <p:sldLayoutId id="2147483700" r:id="rId9"/>
    <p:sldLayoutId id="2147483711" r:id="rId10"/>
    <p:sldLayoutId id="2147483701" r:id="rId11"/>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1"/>
            </p:custDataLst>
            <p:extLst>
              <p:ext uri="{D42A27DB-BD31-4B8C-83A1-F6EECF244321}">
                <p14:modId xmlns:p14="http://schemas.microsoft.com/office/powerpoint/2010/main" val="3728219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384" imgH="385" progId="TCLayout.ActiveDocument.1">
                  <p:embed/>
                </p:oleObj>
              </mc:Choice>
              <mc:Fallback>
                <p:oleObj name="think-cell Folie" r:id="rId14"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a:t>Max-Planck-Institut für Plasmaphysik | Thilo Romba et. al | 02.12.2024</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a:t>Neutral density profiles from Balmer-a emission in Wendelstein 7-X</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1" i="0" u="none" strike="noStrike" kern="600" cap="none" spc="40" normalizeH="0" baseline="0" noProof="0" dirty="0">
                <a:ln>
                  <a:noFill/>
                </a:ln>
                <a:solidFill>
                  <a:srgbClr val="005555"/>
                </a:solidFill>
                <a:effectLst/>
                <a:uLnTx/>
                <a:uFillTx/>
                <a:latin typeface="+mn-lt"/>
                <a:ea typeface="+mn-ea"/>
                <a:cs typeface="+mn-cs"/>
              </a:rPr>
              <a:t>Ebene 1: Headlines</a:t>
            </a:r>
          </a:p>
          <a:p>
            <a:pPr marL="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2: Fließtext</a:t>
            </a:r>
          </a:p>
          <a:p>
            <a:pPr marL="179388" marR="0" lvl="2"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1" i="0" u="none" strike="noStrike" kern="400" cap="none" spc="40" normalizeH="0" baseline="0" noProof="0" dirty="0">
                <a:ln>
                  <a:noFill/>
                </a:ln>
                <a:solidFill>
                  <a:srgbClr val="29485D"/>
                </a:solidFill>
                <a:effectLst/>
                <a:uLnTx/>
                <a:uFillTx/>
                <a:latin typeface="+mn-lt"/>
                <a:ea typeface="+mn-ea"/>
                <a:cs typeface="+mn-cs"/>
              </a:rPr>
              <a:t>Ebene 3: Stichpunkte</a:t>
            </a:r>
          </a:p>
          <a:p>
            <a:pPr marL="179388" marR="0" lvl="3"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4: Stichpunkte hervorgehoben</a:t>
            </a:r>
          </a:p>
          <a:p>
            <a:pPr marL="357188" marR="0" lvl="4"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5: Stichpunkte eingerückt</a:t>
            </a:r>
          </a:p>
          <a:p>
            <a:pPr marL="645750" marR="0" lvl="5"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6: Stichpunkte weiter eingerückt</a:t>
            </a:r>
          </a:p>
          <a:p>
            <a:pPr marL="0" marR="0" lvl="6"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a:pPr>
            <a:r>
              <a:rPr kumimoji="0" lang="de-DE" sz="1500" b="0" i="1" u="none" strike="noStrike" kern="600" cap="none" spc="40" normalizeH="0" baseline="0" noProof="0" dirty="0">
                <a:ln>
                  <a:noFill/>
                </a:ln>
                <a:solidFill>
                  <a:srgbClr val="005555"/>
                </a:solidFill>
                <a:effectLst/>
                <a:uLnTx/>
                <a:uFillTx/>
                <a:latin typeface="+mn-lt"/>
                <a:ea typeface="+mn-ea"/>
                <a:cs typeface="+mn-cs"/>
              </a:rPr>
              <a:t>Ebene 7: Zusatzinfo</a:t>
            </a:r>
          </a:p>
          <a:p>
            <a:pPr marL="0" marR="0" lvl="7" indent="0" algn="l" defTabSz="914400" rtl="0" eaLnBrk="1" fontAlgn="auto" latinLnBrk="0" hangingPunct="1">
              <a:lnSpc>
                <a:spcPct val="100000"/>
              </a:lnSpc>
              <a:spcBef>
                <a:spcPts val="525"/>
              </a:spcBef>
              <a:spcAft>
                <a:spcPts val="0"/>
              </a:spcAft>
              <a:buClrTx/>
              <a:buSzPct val="110000"/>
              <a:buFont typeface=".SF NS Symbols Regular"/>
              <a:buNone/>
              <a:tabLst/>
              <a:defRPr/>
            </a:pPr>
            <a:r>
              <a:rPr kumimoji="0" lang="de-DE" sz="1000" b="0" i="1" u="none" strike="noStrike" kern="600" cap="none" spc="120" normalizeH="0" baseline="0" noProof="0" dirty="0">
                <a:ln>
                  <a:noFill/>
                </a:ln>
                <a:solidFill>
                  <a:srgbClr val="000000">
                    <a:lumMod val="50000"/>
                    <a:lumOff val="50000"/>
                  </a:srgbClr>
                </a:solidFill>
                <a:effectLst/>
                <a:uLnTx/>
                <a:uFillTx/>
                <a:latin typeface="+mn-lt"/>
                <a:ea typeface="+mn-ea"/>
                <a:cs typeface="+mn-cs"/>
              </a:rPr>
              <a:t>Ebene 8: Bildunterschrift</a:t>
            </a:r>
          </a:p>
          <a:p>
            <a:pPr lvl="0"/>
            <a:endParaRPr lang="de-DE" dirty="0"/>
          </a:p>
        </p:txBody>
      </p:sp>
    </p:spTree>
    <p:extLst>
      <p:ext uri="{BB962C8B-B14F-4D97-AF65-F5344CB8AC3E}">
        <p14:creationId xmlns:p14="http://schemas.microsoft.com/office/powerpoint/2010/main" val="16070658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 id="2147483720" r:id="rId4"/>
    <p:sldLayoutId id="2147483721" r:id="rId5"/>
    <p:sldLayoutId id="2147483722" r:id="rId6"/>
    <p:sldLayoutId id="2147483723" r:id="rId7"/>
    <p:sldLayoutId id="2147483724" r:id="rId8"/>
    <p:sldLayoutId id="2147483725" r:id="rId9"/>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400" spc="40" baseline="0">
          <a:solidFill>
            <a:schemeClr val="accent3"/>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kern="600" spc="40" baseline="0">
          <a:solidFill>
            <a:schemeClr val="tx1"/>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lang="de-DE" sz="1800" b="0" i="0" kern="600" spc="40" baseline="0" dirty="0" smtClean="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normAutofit fontScale="85000" lnSpcReduction="20000"/>
          </a:bodyPr>
          <a:lstStyle/>
          <a:p>
            <a:r>
              <a:rPr lang="de-DE" dirty="0"/>
              <a:t>T. Romba, F. Reimold, O.P. Ford, T.W.C. </a:t>
            </a:r>
            <a:r>
              <a:rPr lang="de-DE" dirty="0" err="1"/>
              <a:t>Neelis</a:t>
            </a:r>
            <a:r>
              <a:rPr lang="de-DE" dirty="0"/>
              <a:t>, P. </a:t>
            </a:r>
            <a:r>
              <a:rPr lang="de-DE" dirty="0" err="1"/>
              <a:t>Zs</a:t>
            </a:r>
            <a:r>
              <a:rPr lang="de-DE" dirty="0"/>
              <a:t>. Poloskei, and </a:t>
            </a:r>
            <a:r>
              <a:rPr lang="de-DE" dirty="0" err="1"/>
              <a:t>the</a:t>
            </a:r>
            <a:r>
              <a:rPr lang="de-DE" dirty="0"/>
              <a:t> W7-X Team</a:t>
            </a:r>
            <a:r>
              <a:rPr lang="de-DE" baseline="30000" dirty="0"/>
              <a:t>§</a:t>
            </a:r>
            <a:r>
              <a:rPr lang="de-DE" dirty="0"/>
              <a:t> </a:t>
            </a:r>
          </a:p>
          <a:p>
            <a:r>
              <a:rPr lang="de-DE" sz="1400" dirty="0"/>
              <a:t>§ O. Grulke et al 2024 </a:t>
            </a:r>
            <a:r>
              <a:rPr lang="de-DE" sz="1400" dirty="0" err="1"/>
              <a:t>Nucl</a:t>
            </a:r>
            <a:r>
              <a:rPr lang="de-DE" sz="1400" dirty="0"/>
              <a:t>. Fusion 64 112002</a:t>
            </a:r>
            <a:endParaRPr lang="en-GB" sz="1400" dirty="0"/>
          </a:p>
        </p:txBody>
      </p:sp>
      <p:sp>
        <p:nvSpPr>
          <p:cNvPr id="7" name="Titel 6"/>
          <p:cNvSpPr>
            <a:spLocks noGrp="1"/>
          </p:cNvSpPr>
          <p:nvPr>
            <p:ph type="title"/>
          </p:nvPr>
        </p:nvSpPr>
        <p:spPr/>
        <p:txBody>
          <a:bodyPr/>
          <a:lstStyle/>
          <a:p>
            <a:r>
              <a:rPr lang="en-US" dirty="0"/>
              <a:t>Measurements of radial neutral density profiles from Balmer-</a:t>
            </a:r>
            <a:r>
              <a:rPr lang="el-GR" dirty="0"/>
              <a:t>α</a:t>
            </a:r>
            <a:r>
              <a:rPr lang="en-US" dirty="0"/>
              <a:t> emission in </a:t>
            </a:r>
            <a:r>
              <a:rPr lang="en-US" dirty="0" err="1"/>
              <a:t>Wendelstein</a:t>
            </a:r>
            <a:r>
              <a:rPr lang="en-US" dirty="0"/>
              <a:t> 7-X</a:t>
            </a:r>
            <a:endParaRPr lang="en-GB" dirty="0"/>
          </a:p>
        </p:txBody>
      </p:sp>
      <p:sp>
        <p:nvSpPr>
          <p:cNvPr id="3" name="Datumsplatzhalter 2"/>
          <p:cNvSpPr>
            <a:spLocks noGrp="1"/>
          </p:cNvSpPr>
          <p:nvPr>
            <p:ph type="dt" sz="half" idx="10"/>
          </p:nvPr>
        </p:nvSpPr>
        <p:spPr/>
        <p:txBody>
          <a:bodyPr/>
          <a:lstStyle/>
          <a:p>
            <a:r>
              <a:rPr lang="de-DE"/>
              <a:t>Neutral density profiles from Balmer-a emission in Wendelstein 7-X</a:t>
            </a:r>
            <a:endParaRPr lang="de-DE" dirty="0"/>
          </a:p>
        </p:txBody>
      </p:sp>
      <p:sp>
        <p:nvSpPr>
          <p:cNvPr id="2" name="Fußzeilenplatzhalter 1"/>
          <p:cNvSpPr>
            <a:spLocks noGrp="1"/>
          </p:cNvSpPr>
          <p:nvPr>
            <p:ph type="ftr" sz="quarter" idx="11"/>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2BA2579-57D0-19E3-8D3F-FF398C165D86}"/>
              </a:ext>
            </a:extLst>
          </p:cNvPr>
          <p:cNvPicPr>
            <a:picLocks noChangeAspect="1"/>
          </p:cNvPicPr>
          <p:nvPr/>
        </p:nvPicPr>
        <p:blipFill>
          <a:blip r:embed="rId2"/>
          <a:stretch>
            <a:fillRect/>
          </a:stretch>
        </p:blipFill>
        <p:spPr>
          <a:xfrm>
            <a:off x="5291091" y="1639625"/>
            <a:ext cx="6900909" cy="4229932"/>
          </a:xfrm>
          <a:prstGeom prst="rect">
            <a:avLst/>
          </a:prstGeom>
        </p:spPr>
      </p:pic>
      <p:sp>
        <p:nvSpPr>
          <p:cNvPr id="3" name="Titel 2">
            <a:extLst>
              <a:ext uri="{FF2B5EF4-FFF2-40B4-BE49-F238E27FC236}">
                <a16:creationId xmlns:a16="http://schemas.microsoft.com/office/drawing/2014/main" id="{6A03CEC6-65EE-57D6-014A-F14F2725855F}"/>
              </a:ext>
            </a:extLst>
          </p:cNvPr>
          <p:cNvSpPr>
            <a:spLocks noGrp="1"/>
          </p:cNvSpPr>
          <p:nvPr>
            <p:ph type="title"/>
          </p:nvPr>
        </p:nvSpPr>
        <p:spPr/>
        <p:txBody>
          <a:bodyPr/>
          <a:lstStyle/>
          <a:p>
            <a:r>
              <a:rPr lang="de-DE" dirty="0"/>
              <a:t>Neutral </a:t>
            </a:r>
            <a:r>
              <a:rPr lang="de-DE" dirty="0" err="1"/>
              <a:t>density</a:t>
            </a:r>
            <a:r>
              <a:rPr lang="de-DE" dirty="0"/>
              <a:t> </a:t>
            </a:r>
            <a:r>
              <a:rPr lang="de-DE" dirty="0" err="1"/>
              <a:t>profiles</a:t>
            </a:r>
            <a:endParaRPr lang="de-DE" dirty="0"/>
          </a:p>
        </p:txBody>
      </p:sp>
      <p:sp>
        <p:nvSpPr>
          <p:cNvPr id="4" name="Datumsplatzhalter 3">
            <a:extLst>
              <a:ext uri="{FF2B5EF4-FFF2-40B4-BE49-F238E27FC236}">
                <a16:creationId xmlns:a16="http://schemas.microsoft.com/office/drawing/2014/main" id="{66AE8C0C-5F30-6E65-F938-167BB273DC5C}"/>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4242BA0C-46AF-6DAA-FD5C-D19CD2C54F8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B48DA1CE-36B8-C506-5664-93C2C751A468}"/>
              </a:ext>
            </a:extLst>
          </p:cNvPr>
          <p:cNvSpPr>
            <a:spLocks noGrp="1"/>
          </p:cNvSpPr>
          <p:nvPr>
            <p:ph type="sldNum" sz="quarter" idx="16"/>
          </p:nvPr>
        </p:nvSpPr>
        <p:spPr/>
        <p:txBody>
          <a:bodyPr/>
          <a:lstStyle/>
          <a:p>
            <a:fld id="{3B1A4699-952B-42DA-8DC4-38A59B49610C}" type="slidenum">
              <a:rPr lang="de-DE" smtClean="0"/>
              <a:pPr/>
              <a:t>10</a:t>
            </a:fld>
            <a:endParaRPr lang="de-DE" dirty="0"/>
          </a:p>
        </p:txBody>
      </p:sp>
      <p:sp>
        <p:nvSpPr>
          <p:cNvPr id="12" name="Textfeld 11">
            <a:extLst>
              <a:ext uri="{FF2B5EF4-FFF2-40B4-BE49-F238E27FC236}">
                <a16:creationId xmlns:a16="http://schemas.microsoft.com/office/drawing/2014/main" id="{87589873-35DB-F585-16C7-F8C2A27B789E}"/>
              </a:ext>
            </a:extLst>
          </p:cNvPr>
          <p:cNvSpPr txBox="1"/>
          <p:nvPr/>
        </p:nvSpPr>
        <p:spPr>
          <a:xfrm>
            <a:off x="9857773" y="4981521"/>
            <a:ext cx="1309654" cy="267894"/>
          </a:xfrm>
          <a:prstGeom prst="rect">
            <a:avLst/>
          </a:prstGeom>
          <a:noFill/>
        </p:spPr>
        <p:txBody>
          <a:bodyPr wrap="none" lIns="0" tIns="0" rIns="0" bIns="0" rtlCol="0" anchor="t" anchorCtr="0">
            <a:spAutoFit/>
          </a:bodyPr>
          <a:lstStyle/>
          <a:p>
            <a:pPr algn="l">
              <a:lnSpc>
                <a:spcPts val="2300"/>
              </a:lnSpc>
              <a:spcBef>
                <a:spcPts val="1150"/>
              </a:spcBef>
            </a:pPr>
            <a:r>
              <a:rPr lang="de-DE" sz="1600" b="1" dirty="0">
                <a:solidFill>
                  <a:schemeClr val="tx2"/>
                </a:solidFill>
              </a:rPr>
              <a:t>20180920.017</a:t>
            </a:r>
          </a:p>
        </p:txBody>
      </p:sp>
      <p:sp>
        <p:nvSpPr>
          <p:cNvPr id="15" name="Inhaltsplatzhalter 1">
            <a:extLst>
              <a:ext uri="{FF2B5EF4-FFF2-40B4-BE49-F238E27FC236}">
                <a16:creationId xmlns:a16="http://schemas.microsoft.com/office/drawing/2014/main" id="{E90122DA-07CE-EE4C-FD18-EF7BFEC0B565}"/>
              </a:ext>
            </a:extLst>
          </p:cNvPr>
          <p:cNvSpPr>
            <a:spLocks noGrp="1"/>
          </p:cNvSpPr>
          <p:nvPr>
            <p:ph sz="quarter" idx="13"/>
          </p:nvPr>
        </p:nvSpPr>
        <p:spPr>
          <a:xfrm>
            <a:off x="695327" y="1609726"/>
            <a:ext cx="4684542" cy="4772024"/>
          </a:xfrm>
        </p:spPr>
        <p:txBody>
          <a:bodyPr/>
          <a:lstStyle/>
          <a:p>
            <a:pPr marL="285750" indent="-285750">
              <a:buFont typeface="Arial" panose="020B0604020202020204" pitchFamily="34" charset="0"/>
              <a:buChar char="•"/>
            </a:pPr>
            <a:r>
              <a:rPr lang="en-GB" dirty="0"/>
              <a:t>Doubtable values inside half radius due to low sensitivity of </a:t>
            </a:r>
            <a:r>
              <a:rPr lang="de-DE" dirty="0"/>
              <a:t>fit </a:t>
            </a:r>
            <a:r>
              <a:rPr lang="de-DE" dirty="0" err="1"/>
              <a:t>to</a:t>
            </a:r>
            <a:r>
              <a:rPr lang="de-DE" dirty="0"/>
              <a:t> high </a:t>
            </a:r>
            <a:r>
              <a:rPr lang="en-GB" dirty="0"/>
              <a:t>temperature region</a:t>
            </a:r>
          </a:p>
          <a:p>
            <a:pPr marL="285750" indent="-285750">
              <a:buFont typeface="Arial" panose="020B0604020202020204" pitchFamily="34" charset="0"/>
              <a:buChar char="•"/>
            </a:pPr>
            <a:r>
              <a:rPr lang="en-GB" dirty="0"/>
              <a:t>Systematic deviations between line of sight fans</a:t>
            </a:r>
          </a:p>
          <a:p>
            <a:pPr marL="465138" lvl="2" indent="-285750"/>
            <a:endParaRPr lang="en-GB" dirty="0"/>
          </a:p>
          <a:p>
            <a:pPr marL="465138" lvl="2" indent="-285750"/>
            <a:endParaRPr lang="en-GB" dirty="0"/>
          </a:p>
        </p:txBody>
      </p:sp>
    </p:spTree>
    <p:extLst>
      <p:ext uri="{BB962C8B-B14F-4D97-AF65-F5344CB8AC3E}">
        <p14:creationId xmlns:p14="http://schemas.microsoft.com/office/powerpoint/2010/main" val="260340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A03CEC6-65EE-57D6-014A-F14F2725855F}"/>
              </a:ext>
            </a:extLst>
          </p:cNvPr>
          <p:cNvSpPr>
            <a:spLocks noGrp="1"/>
          </p:cNvSpPr>
          <p:nvPr>
            <p:ph type="title"/>
          </p:nvPr>
        </p:nvSpPr>
        <p:spPr/>
        <p:txBody>
          <a:bodyPr/>
          <a:lstStyle/>
          <a:p>
            <a:r>
              <a:rPr lang="de-DE" dirty="0"/>
              <a:t>Neutral </a:t>
            </a:r>
            <a:r>
              <a:rPr lang="de-DE" dirty="0" err="1"/>
              <a:t>density</a:t>
            </a:r>
            <a:r>
              <a:rPr lang="de-DE" dirty="0"/>
              <a:t> </a:t>
            </a:r>
            <a:r>
              <a:rPr lang="de-DE" dirty="0" err="1"/>
              <a:t>profiles</a:t>
            </a:r>
            <a:endParaRPr lang="de-DE" dirty="0"/>
          </a:p>
        </p:txBody>
      </p:sp>
      <p:sp>
        <p:nvSpPr>
          <p:cNvPr id="4" name="Datumsplatzhalter 3">
            <a:extLst>
              <a:ext uri="{FF2B5EF4-FFF2-40B4-BE49-F238E27FC236}">
                <a16:creationId xmlns:a16="http://schemas.microsoft.com/office/drawing/2014/main" id="{66AE8C0C-5F30-6E65-F938-167BB273DC5C}"/>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4242BA0C-46AF-6DAA-FD5C-D19CD2C54F8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B48DA1CE-36B8-C506-5664-93C2C751A468}"/>
              </a:ext>
            </a:extLst>
          </p:cNvPr>
          <p:cNvSpPr>
            <a:spLocks noGrp="1"/>
          </p:cNvSpPr>
          <p:nvPr>
            <p:ph type="sldNum" sz="quarter" idx="16"/>
          </p:nvPr>
        </p:nvSpPr>
        <p:spPr/>
        <p:txBody>
          <a:bodyPr/>
          <a:lstStyle/>
          <a:p>
            <a:fld id="{3B1A4699-952B-42DA-8DC4-38A59B49610C}" type="slidenum">
              <a:rPr lang="de-DE" smtClean="0"/>
              <a:pPr/>
              <a:t>11</a:t>
            </a:fld>
            <a:endParaRPr lang="de-DE" dirty="0"/>
          </a:p>
        </p:txBody>
      </p:sp>
      <p:pic>
        <p:nvPicPr>
          <p:cNvPr id="11" name="Grafik 10">
            <a:extLst>
              <a:ext uri="{FF2B5EF4-FFF2-40B4-BE49-F238E27FC236}">
                <a16:creationId xmlns:a16="http://schemas.microsoft.com/office/drawing/2014/main" id="{47F4B7F5-2341-B84C-9A56-69B0CE1D049B}"/>
              </a:ext>
            </a:extLst>
          </p:cNvPr>
          <p:cNvPicPr>
            <a:picLocks noChangeAspect="1"/>
          </p:cNvPicPr>
          <p:nvPr/>
        </p:nvPicPr>
        <p:blipFill>
          <a:blip r:embed="rId2"/>
          <a:stretch>
            <a:fillRect/>
          </a:stretch>
        </p:blipFill>
        <p:spPr>
          <a:xfrm>
            <a:off x="5360382" y="1671016"/>
            <a:ext cx="6831618" cy="4198541"/>
          </a:xfrm>
          <a:prstGeom prst="rect">
            <a:avLst/>
          </a:prstGeom>
        </p:spPr>
      </p:pic>
      <p:sp>
        <p:nvSpPr>
          <p:cNvPr id="12" name="Textfeld 11">
            <a:extLst>
              <a:ext uri="{FF2B5EF4-FFF2-40B4-BE49-F238E27FC236}">
                <a16:creationId xmlns:a16="http://schemas.microsoft.com/office/drawing/2014/main" id="{87589873-35DB-F585-16C7-F8C2A27B789E}"/>
              </a:ext>
            </a:extLst>
          </p:cNvPr>
          <p:cNvSpPr txBox="1"/>
          <p:nvPr/>
        </p:nvSpPr>
        <p:spPr>
          <a:xfrm>
            <a:off x="9857773" y="4981521"/>
            <a:ext cx="1309654" cy="267894"/>
          </a:xfrm>
          <a:prstGeom prst="rect">
            <a:avLst/>
          </a:prstGeom>
          <a:noFill/>
        </p:spPr>
        <p:txBody>
          <a:bodyPr wrap="none" lIns="0" tIns="0" rIns="0" bIns="0" rtlCol="0" anchor="t" anchorCtr="0">
            <a:spAutoFit/>
          </a:bodyPr>
          <a:lstStyle/>
          <a:p>
            <a:pPr algn="l">
              <a:lnSpc>
                <a:spcPts val="2300"/>
              </a:lnSpc>
              <a:spcBef>
                <a:spcPts val="1150"/>
              </a:spcBef>
            </a:pPr>
            <a:r>
              <a:rPr lang="de-DE" sz="1600" b="1" dirty="0">
                <a:solidFill>
                  <a:schemeClr val="tx2"/>
                </a:solidFill>
              </a:rPr>
              <a:t>20180920.017</a:t>
            </a:r>
          </a:p>
        </p:txBody>
      </p:sp>
      <p:sp>
        <p:nvSpPr>
          <p:cNvPr id="15" name="Inhaltsplatzhalter 1">
            <a:extLst>
              <a:ext uri="{FF2B5EF4-FFF2-40B4-BE49-F238E27FC236}">
                <a16:creationId xmlns:a16="http://schemas.microsoft.com/office/drawing/2014/main" id="{E90122DA-07CE-EE4C-FD18-EF7BFEC0B565}"/>
              </a:ext>
            </a:extLst>
          </p:cNvPr>
          <p:cNvSpPr>
            <a:spLocks noGrp="1"/>
          </p:cNvSpPr>
          <p:nvPr>
            <p:ph sz="quarter" idx="13"/>
          </p:nvPr>
        </p:nvSpPr>
        <p:spPr>
          <a:xfrm>
            <a:off x="695327" y="1609726"/>
            <a:ext cx="4684542" cy="4772024"/>
          </a:xfrm>
        </p:spPr>
        <p:txBody>
          <a:bodyPr>
            <a:normAutofit/>
          </a:bodyPr>
          <a:lstStyle/>
          <a:p>
            <a:pPr marL="285750" indent="-285750">
              <a:buFont typeface="Arial" panose="020B0604020202020204" pitchFamily="34" charset="0"/>
              <a:buChar char="•"/>
            </a:pPr>
            <a:r>
              <a:rPr lang="en-GB" dirty="0"/>
              <a:t>Doubtable values inside half radius due to low sensitivity of </a:t>
            </a:r>
            <a:r>
              <a:rPr lang="de-DE" dirty="0"/>
              <a:t>fit </a:t>
            </a:r>
            <a:r>
              <a:rPr lang="de-DE" dirty="0" err="1"/>
              <a:t>to</a:t>
            </a:r>
            <a:r>
              <a:rPr lang="de-DE" dirty="0"/>
              <a:t> high </a:t>
            </a:r>
            <a:r>
              <a:rPr lang="de-DE" dirty="0" err="1"/>
              <a:t>temperature</a:t>
            </a:r>
            <a:r>
              <a:rPr lang="de-DE" dirty="0"/>
              <a:t> </a:t>
            </a:r>
            <a:r>
              <a:rPr lang="de-DE" dirty="0" err="1"/>
              <a:t>region</a:t>
            </a:r>
            <a:endParaRPr lang="de-DE" dirty="0"/>
          </a:p>
          <a:p>
            <a:pPr marL="285750" indent="-285750">
              <a:buFont typeface="Arial" panose="020B0604020202020204" pitchFamily="34" charset="0"/>
              <a:buChar char="•"/>
            </a:pPr>
            <a:r>
              <a:rPr lang="en-GB" dirty="0"/>
              <a:t>Systematic deviations between line of sight fans</a:t>
            </a:r>
          </a:p>
          <a:p>
            <a:pPr marL="285750" indent="-285750">
              <a:buFont typeface="Arial" panose="020B0604020202020204" pitchFamily="34" charset="0"/>
              <a:buChar char="•"/>
            </a:pPr>
            <a:r>
              <a:rPr lang="en-GB" dirty="0"/>
              <a:t>Nonsensible values outside confined region</a:t>
            </a:r>
          </a:p>
          <a:p>
            <a:pPr marL="285750" indent="-285750">
              <a:buFont typeface="Arial" panose="020B0604020202020204" pitchFamily="34" charset="0"/>
              <a:buChar char="•"/>
            </a:pPr>
            <a:r>
              <a:rPr lang="en-GB" dirty="0"/>
              <a:t>Determined values found to lie inside sanity check</a:t>
            </a:r>
          </a:p>
          <a:p>
            <a:pPr marL="285750" indent="-285750">
              <a:buFont typeface="Arial" panose="020B0604020202020204" pitchFamily="34" charset="0"/>
              <a:buChar char="•"/>
            </a:pPr>
            <a:endParaRPr lang="en-GB" dirty="0"/>
          </a:p>
          <a:p>
            <a:pPr marL="465138" lvl="2" indent="-285750"/>
            <a:endParaRPr lang="en-GB" dirty="0"/>
          </a:p>
          <a:p>
            <a:pPr marL="465138" lvl="2" indent="-285750"/>
            <a:endParaRPr lang="en-GB" dirty="0"/>
          </a:p>
        </p:txBody>
      </p:sp>
    </p:spTree>
    <p:extLst>
      <p:ext uri="{BB962C8B-B14F-4D97-AF65-F5344CB8AC3E}">
        <p14:creationId xmlns:p14="http://schemas.microsoft.com/office/powerpoint/2010/main" val="237828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A03CEC6-65EE-57D6-014A-F14F2725855F}"/>
              </a:ext>
            </a:extLst>
          </p:cNvPr>
          <p:cNvSpPr>
            <a:spLocks noGrp="1"/>
          </p:cNvSpPr>
          <p:nvPr>
            <p:ph type="title"/>
          </p:nvPr>
        </p:nvSpPr>
        <p:spPr/>
        <p:txBody>
          <a:bodyPr/>
          <a:lstStyle/>
          <a:p>
            <a:r>
              <a:rPr lang="de-DE" dirty="0" err="1"/>
              <a:t>Reaction</a:t>
            </a:r>
            <a:r>
              <a:rPr lang="de-DE" dirty="0"/>
              <a:t> </a:t>
            </a:r>
            <a:r>
              <a:rPr lang="de-DE" dirty="0" err="1"/>
              <a:t>to</a:t>
            </a:r>
            <a:r>
              <a:rPr lang="de-DE" dirty="0"/>
              <a:t> </a:t>
            </a:r>
            <a:r>
              <a:rPr lang="de-DE" dirty="0" err="1"/>
              <a:t>change</a:t>
            </a:r>
            <a:r>
              <a:rPr lang="de-DE" dirty="0"/>
              <a:t> in </a:t>
            </a:r>
            <a:r>
              <a:rPr lang="de-DE" dirty="0" err="1"/>
              <a:t>plasma</a:t>
            </a:r>
            <a:r>
              <a:rPr lang="de-DE" dirty="0"/>
              <a:t> </a:t>
            </a:r>
            <a:r>
              <a:rPr lang="de-DE" dirty="0" err="1"/>
              <a:t>density</a:t>
            </a:r>
            <a:endParaRPr lang="de-DE" dirty="0"/>
          </a:p>
        </p:txBody>
      </p:sp>
      <p:sp>
        <p:nvSpPr>
          <p:cNvPr id="4" name="Datumsplatzhalter 3">
            <a:extLst>
              <a:ext uri="{FF2B5EF4-FFF2-40B4-BE49-F238E27FC236}">
                <a16:creationId xmlns:a16="http://schemas.microsoft.com/office/drawing/2014/main" id="{66AE8C0C-5F30-6E65-F938-167BB273DC5C}"/>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4242BA0C-46AF-6DAA-FD5C-D19CD2C54F8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B48DA1CE-36B8-C506-5664-93C2C751A468}"/>
              </a:ext>
            </a:extLst>
          </p:cNvPr>
          <p:cNvSpPr>
            <a:spLocks noGrp="1"/>
          </p:cNvSpPr>
          <p:nvPr>
            <p:ph type="sldNum" sz="quarter" idx="16"/>
          </p:nvPr>
        </p:nvSpPr>
        <p:spPr/>
        <p:txBody>
          <a:bodyPr/>
          <a:lstStyle/>
          <a:p>
            <a:fld id="{3B1A4699-952B-42DA-8DC4-38A59B49610C}" type="slidenum">
              <a:rPr lang="de-DE" smtClean="0"/>
              <a:pPr/>
              <a:t>12</a:t>
            </a:fld>
            <a:endParaRPr lang="de-DE" dirty="0"/>
          </a:p>
        </p:txBody>
      </p:sp>
      <p:pic>
        <p:nvPicPr>
          <p:cNvPr id="7" name="Grafik 6">
            <a:extLst>
              <a:ext uri="{FF2B5EF4-FFF2-40B4-BE49-F238E27FC236}">
                <a16:creationId xmlns:a16="http://schemas.microsoft.com/office/drawing/2014/main" id="{30CAEB47-0058-AB3E-CD81-620F1D4DEA7A}"/>
              </a:ext>
            </a:extLst>
          </p:cNvPr>
          <p:cNvPicPr>
            <a:picLocks noChangeAspect="1"/>
          </p:cNvPicPr>
          <p:nvPr/>
        </p:nvPicPr>
        <p:blipFill>
          <a:blip r:embed="rId2"/>
          <a:stretch>
            <a:fillRect/>
          </a:stretch>
        </p:blipFill>
        <p:spPr>
          <a:xfrm>
            <a:off x="4742107" y="1217388"/>
            <a:ext cx="7449893" cy="4802411"/>
          </a:xfrm>
          <a:prstGeom prst="rect">
            <a:avLst/>
          </a:prstGeom>
        </p:spPr>
      </p:pic>
      <mc:AlternateContent xmlns:mc="http://schemas.openxmlformats.org/markup-compatibility/2006">
        <mc:Choice xmlns:a14="http://schemas.microsoft.com/office/drawing/2010/main" Requires="a14">
          <p:sp>
            <p:nvSpPr>
              <p:cNvPr id="8" name="Inhaltsplatzhalter 1">
                <a:extLst>
                  <a:ext uri="{FF2B5EF4-FFF2-40B4-BE49-F238E27FC236}">
                    <a16:creationId xmlns:a16="http://schemas.microsoft.com/office/drawing/2014/main" id="{863BB480-B2AF-FB87-8F68-89AEBC7D4719}"/>
                  </a:ext>
                </a:extLst>
              </p:cNvPr>
              <p:cNvSpPr>
                <a:spLocks noGrp="1"/>
              </p:cNvSpPr>
              <p:nvPr>
                <p:ph sz="quarter" idx="13"/>
              </p:nvPr>
            </p:nvSpPr>
            <p:spPr>
              <a:xfrm>
                <a:off x="695327" y="1609726"/>
                <a:ext cx="4046780" cy="4772024"/>
              </a:xfrm>
            </p:spPr>
            <p:txBody>
              <a:bodyPr/>
              <a:lstStyle/>
              <a:p>
                <a:pPr marL="285750" indent="-285750">
                  <a:buFont typeface="Arial" panose="020B0604020202020204" pitchFamily="34" charset="0"/>
                  <a:buChar char="•"/>
                </a:pPr>
                <a:r>
                  <a:rPr lang="de-DE" dirty="0"/>
                  <a:t>Neutral </a:t>
                </a:r>
                <a:r>
                  <a:rPr lang="en-GB" dirty="0"/>
                  <a:t>density found to decrease with increasing plasma density </a:t>
                </a:r>
              </a:p>
              <a:p>
                <a:pPr marL="285750" indent="-285750">
                  <a:buFont typeface="Arial" panose="020B0604020202020204" pitchFamily="34" charset="0"/>
                  <a:buChar char="•"/>
                </a:pPr>
                <a:r>
                  <a:rPr lang="en-GB" dirty="0"/>
                  <a:t>Associated to high plasma </a:t>
                </a:r>
                <a:r>
                  <a:rPr lang="en-GB" dirty="0" err="1"/>
                  <a:t>collisionality</a:t>
                </a:r>
                <a:endParaRPr lang="en-GB" dirty="0"/>
              </a:p>
              <a:p>
                <a:pPr marL="285750" indent="-285750">
                  <a:buFont typeface="Arial" panose="020B0604020202020204" pitchFamily="34" charset="0"/>
                  <a:buChar char="•"/>
                </a:pPr>
                <a:r>
                  <a:rPr lang="en-GB" dirty="0"/>
                  <a:t>Indication of increased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𝝉</m:t>
                        </m:r>
                      </m:e>
                      <m:sub>
                        <m:r>
                          <a:rPr lang="en-GB" b="1" i="1" smtClean="0">
                            <a:latin typeface="Cambria Math" panose="02040503050406030204" pitchFamily="18" charset="0"/>
                          </a:rPr>
                          <m:t>𝒑</m:t>
                        </m:r>
                      </m:sub>
                    </m:sSub>
                  </m:oMath>
                </a14:m>
                <a:r>
                  <a:rPr lang="en-GB" dirty="0"/>
                  <a:t> with increasing density</a:t>
                </a:r>
              </a:p>
              <a:p>
                <a:pPr marL="465138" lvl="2" indent="-285750"/>
                <a:endParaRPr lang="en-GB" dirty="0"/>
              </a:p>
              <a:p>
                <a:pPr marL="465138" lvl="2" indent="-285750"/>
                <a:endParaRPr lang="en-GB" dirty="0"/>
              </a:p>
            </p:txBody>
          </p:sp>
        </mc:Choice>
        <mc:Fallback>
          <p:sp>
            <p:nvSpPr>
              <p:cNvPr id="8" name="Inhaltsplatzhalter 1">
                <a:extLst>
                  <a:ext uri="{FF2B5EF4-FFF2-40B4-BE49-F238E27FC236}">
                    <a16:creationId xmlns:a16="http://schemas.microsoft.com/office/drawing/2014/main" id="{863BB480-B2AF-FB87-8F68-89AEBC7D4719}"/>
                  </a:ext>
                </a:extLst>
              </p:cNvPr>
              <p:cNvSpPr>
                <a:spLocks noGrp="1" noRot="1" noChangeAspect="1" noMove="1" noResize="1" noEditPoints="1" noAdjustHandles="1" noChangeArrowheads="1" noChangeShapeType="1" noTextEdit="1"/>
              </p:cNvSpPr>
              <p:nvPr>
                <p:ph sz="quarter" idx="13"/>
              </p:nvPr>
            </p:nvSpPr>
            <p:spPr>
              <a:xfrm>
                <a:off x="695327" y="1609726"/>
                <a:ext cx="4046780" cy="4772024"/>
              </a:xfrm>
              <a:blipFill>
                <a:blip r:embed="rId3"/>
                <a:stretch>
                  <a:fillRect l="-3163" r="-4367"/>
                </a:stretch>
              </a:blipFill>
            </p:spPr>
            <p:txBody>
              <a:bodyPr/>
              <a:lstStyle/>
              <a:p>
                <a:r>
                  <a:rPr lang="de-DE">
                    <a:noFill/>
                  </a:rPr>
                  <a:t> </a:t>
                </a:r>
              </a:p>
            </p:txBody>
          </p:sp>
        </mc:Fallback>
      </mc:AlternateContent>
    </p:spTree>
    <p:extLst>
      <p:ext uri="{BB962C8B-B14F-4D97-AF65-F5344CB8AC3E}">
        <p14:creationId xmlns:p14="http://schemas.microsoft.com/office/powerpoint/2010/main" val="193465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0DB94FB3-20C0-1F11-9A9E-F1690AF3029F}"/>
                  </a:ext>
                </a:extLst>
              </p:cNvPr>
              <p:cNvSpPr>
                <a:spLocks noGrp="1"/>
              </p:cNvSpPr>
              <p:nvPr>
                <p:ph sz="quarter" idx="13"/>
              </p:nvPr>
            </p:nvSpPr>
            <p:spPr/>
            <p:txBody>
              <a:bodyPr/>
              <a:lstStyle/>
              <a:p>
                <a:pPr marL="285750" indent="-285750">
                  <a:buFont typeface="Arial" panose="020B0604020202020204" pitchFamily="34" charset="0"/>
                  <a:buChar char="•"/>
                </a:pPr>
                <a:r>
                  <a:rPr lang="en-GB" dirty="0"/>
                  <a:t>Analysis of neutral density profiles from </a:t>
                </a: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𝑯</m:t>
                        </m:r>
                      </m:e>
                      <m:sub>
                        <m:r>
                          <a:rPr lang="de-DE" b="1" i="1" smtClean="0">
                            <a:latin typeface="Cambria Math" panose="02040503050406030204" pitchFamily="18" charset="0"/>
                          </a:rPr>
                          <m:t>𝜶</m:t>
                        </m:r>
                      </m:sub>
                    </m:sSub>
                  </m:oMath>
                </a14:m>
                <a:r>
                  <a:rPr lang="en-GB" dirty="0"/>
                  <a:t> emission assessed for W7-X</a:t>
                </a:r>
              </a:p>
              <a:p>
                <a:pPr marL="465138" lvl="2" indent="-285750"/>
                <a:r>
                  <a:rPr lang="en-GB" dirty="0"/>
                  <a:t>Main assumption of flux surface constant neutral density</a:t>
                </a:r>
              </a:p>
              <a:p>
                <a:pPr marL="465138" lvl="2" indent="-285750"/>
                <a:r>
                  <a:rPr lang="en-GB" dirty="0"/>
                  <a:t>Validity restricted to outer half of the confined region</a:t>
                </a:r>
              </a:p>
              <a:p>
                <a:pPr marL="465138" lvl="2" indent="-285750"/>
                <a:r>
                  <a:rPr lang="en-GB" dirty="0"/>
                  <a:t>Obtained densities within sanity check range</a:t>
                </a:r>
              </a:p>
              <a:p>
                <a:pPr marL="465138" lvl="2" indent="-285750"/>
                <a:r>
                  <a:rPr lang="en-GB" dirty="0"/>
                  <a:t>Reaction of profile to increase in electron density</a:t>
                </a:r>
              </a:p>
            </p:txBody>
          </p:sp>
        </mc:Choice>
        <mc:Fallback>
          <p:sp>
            <p:nvSpPr>
              <p:cNvPr id="2" name="Inhaltsplatzhalter 1">
                <a:extLst>
                  <a:ext uri="{FF2B5EF4-FFF2-40B4-BE49-F238E27FC236}">
                    <a16:creationId xmlns:a16="http://schemas.microsoft.com/office/drawing/2014/main" id="{0DB94FB3-20C0-1F11-9A9E-F1690AF3029F}"/>
                  </a:ext>
                </a:extLst>
              </p:cNvPr>
              <p:cNvSpPr>
                <a:spLocks noGrp="1" noRot="1" noChangeAspect="1" noMove="1" noResize="1" noEditPoints="1" noAdjustHandles="1" noChangeArrowheads="1" noChangeShapeType="1" noTextEdit="1"/>
              </p:cNvSpPr>
              <p:nvPr>
                <p:ph sz="quarter" idx="13"/>
              </p:nvPr>
            </p:nvSpPr>
            <p:spPr>
              <a:blipFill>
                <a:blip r:embed="rId2"/>
                <a:stretch>
                  <a:fillRect l="-1185"/>
                </a:stretch>
              </a:blipFill>
            </p:spPr>
            <p:txBody>
              <a:bodyPr/>
              <a:lstStyle/>
              <a:p>
                <a:r>
                  <a:rPr lang="de-DE">
                    <a:noFill/>
                  </a:rPr>
                  <a:t> </a:t>
                </a:r>
              </a:p>
            </p:txBody>
          </p:sp>
        </mc:Fallback>
      </mc:AlternateContent>
      <p:sp>
        <p:nvSpPr>
          <p:cNvPr id="3" name="Titel 2">
            <a:extLst>
              <a:ext uri="{FF2B5EF4-FFF2-40B4-BE49-F238E27FC236}">
                <a16:creationId xmlns:a16="http://schemas.microsoft.com/office/drawing/2014/main" id="{6A03CEC6-65EE-57D6-014A-F14F2725855F}"/>
              </a:ext>
            </a:extLst>
          </p:cNvPr>
          <p:cNvSpPr>
            <a:spLocks noGrp="1"/>
          </p:cNvSpPr>
          <p:nvPr>
            <p:ph type="title"/>
          </p:nvPr>
        </p:nvSpPr>
        <p:spPr/>
        <p:txBody>
          <a:bodyPr/>
          <a:lstStyle/>
          <a:p>
            <a:r>
              <a:rPr lang="de-DE" dirty="0"/>
              <a:t>Summary</a:t>
            </a:r>
          </a:p>
        </p:txBody>
      </p:sp>
      <p:sp>
        <p:nvSpPr>
          <p:cNvPr id="4" name="Datumsplatzhalter 3">
            <a:extLst>
              <a:ext uri="{FF2B5EF4-FFF2-40B4-BE49-F238E27FC236}">
                <a16:creationId xmlns:a16="http://schemas.microsoft.com/office/drawing/2014/main" id="{66AE8C0C-5F30-6E65-F938-167BB273DC5C}"/>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4242BA0C-46AF-6DAA-FD5C-D19CD2C54F8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B48DA1CE-36B8-C506-5664-93C2C751A468}"/>
              </a:ext>
            </a:extLst>
          </p:cNvPr>
          <p:cNvSpPr>
            <a:spLocks noGrp="1"/>
          </p:cNvSpPr>
          <p:nvPr>
            <p:ph type="sldNum" sz="quarter" idx="16"/>
          </p:nvPr>
        </p:nvSpPr>
        <p:spPr/>
        <p:txBody>
          <a:bodyPr/>
          <a:lstStyle/>
          <a:p>
            <a:fld id="{3B1A4699-952B-42DA-8DC4-38A59B49610C}" type="slidenum">
              <a:rPr lang="de-DE" smtClean="0"/>
              <a:pPr/>
              <a:t>13</a:t>
            </a:fld>
            <a:endParaRPr lang="de-DE" dirty="0"/>
          </a:p>
        </p:txBody>
      </p:sp>
    </p:spTree>
    <p:extLst>
      <p:ext uri="{BB962C8B-B14F-4D97-AF65-F5344CB8AC3E}">
        <p14:creationId xmlns:p14="http://schemas.microsoft.com/office/powerpoint/2010/main" val="165848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0DB94FB3-20C0-1F11-9A9E-F1690AF3029F}"/>
                  </a:ext>
                </a:extLst>
              </p:cNvPr>
              <p:cNvSpPr>
                <a:spLocks noGrp="1"/>
              </p:cNvSpPr>
              <p:nvPr>
                <p:ph sz="quarter" idx="13"/>
              </p:nvPr>
            </p:nvSpPr>
            <p:spPr/>
            <p:txBody>
              <a:bodyPr/>
              <a:lstStyle/>
              <a:p>
                <a:pPr marL="285750" indent="-285750">
                  <a:buFont typeface="Arial" panose="020B0604020202020204" pitchFamily="34" charset="0"/>
                  <a:buChar char="•"/>
                </a:pPr>
                <a:r>
                  <a:rPr lang="en-GB" dirty="0"/>
                  <a:t>Analysis of neutral density profiles from </a:t>
                </a: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𝑯</m:t>
                        </m:r>
                      </m:e>
                      <m:sub>
                        <m:r>
                          <a:rPr lang="de-DE" b="1" i="1" smtClean="0">
                            <a:latin typeface="Cambria Math" panose="02040503050406030204" pitchFamily="18" charset="0"/>
                          </a:rPr>
                          <m:t>𝜶</m:t>
                        </m:r>
                      </m:sub>
                    </m:sSub>
                  </m:oMath>
                </a14:m>
                <a:r>
                  <a:rPr lang="en-GB" dirty="0"/>
                  <a:t> emission assessed for W7-X</a:t>
                </a:r>
              </a:p>
              <a:p>
                <a:pPr marL="465138" lvl="2" indent="-285750"/>
                <a:r>
                  <a:rPr lang="en-GB" dirty="0"/>
                  <a:t>Main assumption of flux surface constant neutral density</a:t>
                </a:r>
              </a:p>
              <a:p>
                <a:pPr marL="465138" lvl="2" indent="-285750"/>
                <a:r>
                  <a:rPr lang="en-GB" dirty="0"/>
                  <a:t>Validity restricted to outer half of the confined region</a:t>
                </a:r>
              </a:p>
              <a:p>
                <a:pPr marL="465138" lvl="2" indent="-285750"/>
                <a:r>
                  <a:rPr lang="en-GB" dirty="0"/>
                  <a:t>Obtained densities within sanity check range</a:t>
                </a:r>
              </a:p>
              <a:p>
                <a:pPr marL="465138" lvl="2" indent="-285750"/>
                <a:r>
                  <a:rPr lang="en-GB" dirty="0"/>
                  <a:t>Reaction of profile to increase in electron density</a:t>
                </a:r>
              </a:p>
              <a:p>
                <a:pPr marL="465138" lvl="2" indent="-285750"/>
                <a:endParaRPr lang="de-DE" dirty="0"/>
              </a:p>
              <a:p>
                <a:pPr marL="465138" lvl="2" indent="-285750"/>
                <a:endParaRPr lang="de-DE" dirty="0"/>
              </a:p>
              <a:p>
                <a:pPr marL="285750" lvl="1" indent="-285750"/>
                <a:r>
                  <a:rPr lang="de-DE" dirty="0">
                    <a:sym typeface="Wingdings" panose="05000000000000000000" pitchFamily="2" charset="2"/>
                  </a:rPr>
                  <a:t>	</a:t>
                </a:r>
                <a:r>
                  <a:rPr lang="de-DE" b="1" dirty="0">
                    <a:solidFill>
                      <a:schemeClr val="tx2"/>
                    </a:solidFill>
                    <a:sym typeface="Wingdings" panose="05000000000000000000" pitchFamily="2" charset="2"/>
                  </a:rPr>
                  <a:t> </a:t>
                </a:r>
                <a:r>
                  <a:rPr lang="de-DE" b="1" dirty="0">
                    <a:solidFill>
                      <a:schemeClr val="tx2"/>
                    </a:solidFill>
                  </a:rPr>
                  <a:t>PhD </a:t>
                </a:r>
                <a:r>
                  <a:rPr lang="de-DE" b="1" dirty="0" err="1">
                    <a:solidFill>
                      <a:schemeClr val="tx2"/>
                    </a:solidFill>
                  </a:rPr>
                  <a:t>topic</a:t>
                </a:r>
                <a:r>
                  <a:rPr lang="de-DE" b="1" dirty="0">
                    <a:solidFill>
                      <a:schemeClr val="tx2"/>
                    </a:solidFill>
                  </a:rPr>
                  <a:t> </a:t>
                </a:r>
                <a:r>
                  <a:rPr lang="de-DE" b="1" dirty="0" err="1">
                    <a:solidFill>
                      <a:schemeClr val="tx2"/>
                    </a:solidFill>
                  </a:rPr>
                  <a:t>with</a:t>
                </a:r>
                <a:r>
                  <a:rPr lang="de-DE" b="1" dirty="0">
                    <a:solidFill>
                      <a:schemeClr val="tx2"/>
                    </a:solidFill>
                  </a:rPr>
                  <a:t> O. Ford (E3)</a:t>
                </a:r>
              </a:p>
              <a:p>
                <a:pPr marL="465138" lvl="2" indent="-285750"/>
                <a:endParaRPr lang="en-GB" dirty="0"/>
              </a:p>
            </p:txBody>
          </p:sp>
        </mc:Choice>
        <mc:Fallback>
          <p:sp>
            <p:nvSpPr>
              <p:cNvPr id="2" name="Inhaltsplatzhalter 1">
                <a:extLst>
                  <a:ext uri="{FF2B5EF4-FFF2-40B4-BE49-F238E27FC236}">
                    <a16:creationId xmlns:a16="http://schemas.microsoft.com/office/drawing/2014/main" id="{0DB94FB3-20C0-1F11-9A9E-F1690AF3029F}"/>
                  </a:ext>
                </a:extLst>
              </p:cNvPr>
              <p:cNvSpPr>
                <a:spLocks noGrp="1" noRot="1" noChangeAspect="1" noMove="1" noResize="1" noEditPoints="1" noAdjustHandles="1" noChangeArrowheads="1" noChangeShapeType="1" noTextEdit="1"/>
              </p:cNvSpPr>
              <p:nvPr>
                <p:ph sz="quarter" idx="13"/>
              </p:nvPr>
            </p:nvSpPr>
            <p:spPr>
              <a:blipFill>
                <a:blip r:embed="rId2"/>
                <a:stretch>
                  <a:fillRect l="-1185"/>
                </a:stretch>
              </a:blipFill>
            </p:spPr>
            <p:txBody>
              <a:bodyPr/>
              <a:lstStyle/>
              <a:p>
                <a:r>
                  <a:rPr lang="de-DE">
                    <a:noFill/>
                  </a:rPr>
                  <a:t> </a:t>
                </a:r>
              </a:p>
            </p:txBody>
          </p:sp>
        </mc:Fallback>
      </mc:AlternateContent>
      <p:sp>
        <p:nvSpPr>
          <p:cNvPr id="3" name="Titel 2">
            <a:extLst>
              <a:ext uri="{FF2B5EF4-FFF2-40B4-BE49-F238E27FC236}">
                <a16:creationId xmlns:a16="http://schemas.microsoft.com/office/drawing/2014/main" id="{6A03CEC6-65EE-57D6-014A-F14F2725855F}"/>
              </a:ext>
            </a:extLst>
          </p:cNvPr>
          <p:cNvSpPr>
            <a:spLocks noGrp="1"/>
          </p:cNvSpPr>
          <p:nvPr>
            <p:ph type="title"/>
          </p:nvPr>
        </p:nvSpPr>
        <p:spPr/>
        <p:txBody>
          <a:bodyPr/>
          <a:lstStyle/>
          <a:p>
            <a:r>
              <a:rPr lang="de-DE" dirty="0"/>
              <a:t>Summary</a:t>
            </a:r>
          </a:p>
        </p:txBody>
      </p:sp>
      <p:sp>
        <p:nvSpPr>
          <p:cNvPr id="4" name="Datumsplatzhalter 3">
            <a:extLst>
              <a:ext uri="{FF2B5EF4-FFF2-40B4-BE49-F238E27FC236}">
                <a16:creationId xmlns:a16="http://schemas.microsoft.com/office/drawing/2014/main" id="{66AE8C0C-5F30-6E65-F938-167BB273DC5C}"/>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4242BA0C-46AF-6DAA-FD5C-D19CD2C54F8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B48DA1CE-36B8-C506-5664-93C2C751A468}"/>
              </a:ext>
            </a:extLst>
          </p:cNvPr>
          <p:cNvSpPr>
            <a:spLocks noGrp="1"/>
          </p:cNvSpPr>
          <p:nvPr>
            <p:ph type="sldNum" sz="quarter" idx="16"/>
          </p:nvPr>
        </p:nvSpPr>
        <p:spPr/>
        <p:txBody>
          <a:bodyPr/>
          <a:lstStyle/>
          <a:p>
            <a:fld id="{3B1A4699-952B-42DA-8DC4-38A59B49610C}" type="slidenum">
              <a:rPr lang="de-DE" smtClean="0"/>
              <a:pPr/>
              <a:t>14</a:t>
            </a:fld>
            <a:endParaRPr lang="de-DE" dirty="0"/>
          </a:p>
        </p:txBody>
      </p:sp>
    </p:spTree>
    <p:extLst>
      <p:ext uri="{BB962C8B-B14F-4D97-AF65-F5344CB8AC3E}">
        <p14:creationId xmlns:p14="http://schemas.microsoft.com/office/powerpoint/2010/main" val="114269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DB94FB3-20C0-1F11-9A9E-F1690AF3029F}"/>
              </a:ext>
            </a:extLst>
          </p:cNvPr>
          <p:cNvSpPr>
            <a:spLocks noGrp="1"/>
          </p:cNvSpPr>
          <p:nvPr>
            <p:ph sz="quarter" idx="13"/>
          </p:nvPr>
        </p:nvSpPr>
        <p:spPr/>
        <p:txBody>
          <a:bodyPr/>
          <a:lstStyle/>
          <a:p>
            <a:endParaRPr lang="de-DE"/>
          </a:p>
        </p:txBody>
      </p:sp>
      <p:sp>
        <p:nvSpPr>
          <p:cNvPr id="3" name="Titel 2">
            <a:extLst>
              <a:ext uri="{FF2B5EF4-FFF2-40B4-BE49-F238E27FC236}">
                <a16:creationId xmlns:a16="http://schemas.microsoft.com/office/drawing/2014/main" id="{6A03CEC6-65EE-57D6-014A-F14F2725855F}"/>
              </a:ext>
            </a:extLst>
          </p:cNvPr>
          <p:cNvSpPr>
            <a:spLocks noGrp="1"/>
          </p:cNvSpPr>
          <p:nvPr>
            <p:ph type="title"/>
          </p:nvPr>
        </p:nvSpPr>
        <p:spPr/>
        <p:txBody>
          <a:bodyPr/>
          <a:lstStyle/>
          <a:p>
            <a:r>
              <a:rPr lang="de-DE" dirty="0"/>
              <a:t>Backup</a:t>
            </a:r>
          </a:p>
        </p:txBody>
      </p:sp>
      <p:sp>
        <p:nvSpPr>
          <p:cNvPr id="4" name="Datumsplatzhalter 3">
            <a:extLst>
              <a:ext uri="{FF2B5EF4-FFF2-40B4-BE49-F238E27FC236}">
                <a16:creationId xmlns:a16="http://schemas.microsoft.com/office/drawing/2014/main" id="{66AE8C0C-5F30-6E65-F938-167BB273DC5C}"/>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4242BA0C-46AF-6DAA-FD5C-D19CD2C54F8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B48DA1CE-36B8-C506-5664-93C2C751A468}"/>
              </a:ext>
            </a:extLst>
          </p:cNvPr>
          <p:cNvSpPr>
            <a:spLocks noGrp="1"/>
          </p:cNvSpPr>
          <p:nvPr>
            <p:ph type="sldNum" sz="quarter" idx="16"/>
          </p:nvPr>
        </p:nvSpPr>
        <p:spPr/>
        <p:txBody>
          <a:bodyPr/>
          <a:lstStyle/>
          <a:p>
            <a:fld id="{3B1A4699-952B-42DA-8DC4-38A59B49610C}" type="slidenum">
              <a:rPr lang="de-DE" smtClean="0"/>
              <a:pPr/>
              <a:t>15</a:t>
            </a:fld>
            <a:endParaRPr lang="de-DE" dirty="0"/>
          </a:p>
        </p:txBody>
      </p:sp>
    </p:spTree>
    <p:extLst>
      <p:ext uri="{BB962C8B-B14F-4D97-AF65-F5344CB8AC3E}">
        <p14:creationId xmlns:p14="http://schemas.microsoft.com/office/powerpoint/2010/main" val="301832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64F006D-AECA-B231-E712-A56AD4461C38}"/>
              </a:ext>
            </a:extLst>
          </p:cNvPr>
          <p:cNvSpPr>
            <a:spLocks noGrp="1"/>
          </p:cNvSpPr>
          <p:nvPr>
            <p:ph sz="quarter" idx="13"/>
          </p:nvPr>
        </p:nvSpPr>
        <p:spPr/>
        <p:txBody>
          <a:bodyPr/>
          <a:lstStyle/>
          <a:p>
            <a:endParaRPr lang="de-DE"/>
          </a:p>
        </p:txBody>
      </p:sp>
      <mc:AlternateContent xmlns:mc="http://schemas.openxmlformats.org/markup-compatibility/2006">
        <mc:Choice xmlns:a14="http://schemas.microsoft.com/office/drawing/2010/main" Requires="a14">
          <p:sp>
            <p:nvSpPr>
              <p:cNvPr id="3" name="Titel 2">
                <a:extLst>
                  <a:ext uri="{FF2B5EF4-FFF2-40B4-BE49-F238E27FC236}">
                    <a16:creationId xmlns:a16="http://schemas.microsoft.com/office/drawing/2014/main" id="{2E096122-2BCE-7BBA-7A9F-32B49A1C396C}"/>
                  </a:ext>
                </a:extLst>
              </p:cNvPr>
              <p:cNvSpPr>
                <a:spLocks noGrp="1"/>
              </p:cNvSpPr>
              <p:nvPr>
                <p:ph type="title"/>
              </p:nvPr>
            </p:nvSpPr>
            <p:spPr/>
            <p:txBody>
              <a:bodyPr/>
              <a:lstStyle/>
              <a:p>
                <a:r>
                  <a:rPr lang="de-DE" dirty="0"/>
                  <a:t>Coarse </a:t>
                </a:r>
                <a:r>
                  <a:rPr lang="de-DE" dirty="0" err="1"/>
                  <a:t>assessment</a:t>
                </a:r>
                <a:r>
                  <a:rPr lang="de-DE" dirty="0"/>
                  <a:t> </a:t>
                </a:r>
                <a:r>
                  <a:rPr lang="de-DE" dirty="0" err="1"/>
                  <a:t>of</a:t>
                </a:r>
                <a:r>
                  <a:rPr lang="de-DE" dirty="0"/>
                  <a:t> </a:t>
                </a: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𝒑</m:t>
                        </m:r>
                      </m:sub>
                    </m:sSub>
                  </m:oMath>
                </a14:m>
                <a:endParaRPr lang="de-DE" dirty="0"/>
              </a:p>
            </p:txBody>
          </p:sp>
        </mc:Choice>
        <mc:Fallback>
          <p:sp>
            <p:nvSpPr>
              <p:cNvPr id="3" name="Titel 2">
                <a:extLst>
                  <a:ext uri="{FF2B5EF4-FFF2-40B4-BE49-F238E27FC236}">
                    <a16:creationId xmlns:a16="http://schemas.microsoft.com/office/drawing/2014/main" id="{2E096122-2BCE-7BBA-7A9F-32B49A1C396C}"/>
                  </a:ext>
                </a:extLst>
              </p:cNvPr>
              <p:cNvSpPr>
                <a:spLocks noGrp="1" noRot="1" noChangeAspect="1" noMove="1" noResize="1" noEditPoints="1" noAdjustHandles="1" noChangeArrowheads="1" noChangeShapeType="1" noTextEdit="1"/>
              </p:cNvSpPr>
              <p:nvPr>
                <p:ph type="title"/>
              </p:nvPr>
            </p:nvSpPr>
            <p:spPr>
              <a:blipFill>
                <a:blip r:embed="rId2"/>
                <a:stretch>
                  <a:fillRect l="-1973" t="-16327"/>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8B87D8AE-0D13-4C4D-6A54-8948C73FA3BA}"/>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02C52951-1A6B-7867-A6AB-1FE74226BF53}"/>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08A8DB8A-C4DB-A1D2-F27A-5DEEA2703858}"/>
              </a:ext>
            </a:extLst>
          </p:cNvPr>
          <p:cNvSpPr>
            <a:spLocks noGrp="1"/>
          </p:cNvSpPr>
          <p:nvPr>
            <p:ph type="sldNum" sz="quarter" idx="16"/>
          </p:nvPr>
        </p:nvSpPr>
        <p:spPr/>
        <p:txBody>
          <a:bodyPr/>
          <a:lstStyle/>
          <a:p>
            <a:fld id="{3B1A4699-952B-42DA-8DC4-38A59B49610C}" type="slidenum">
              <a:rPr lang="de-DE" smtClean="0"/>
              <a:pPr/>
              <a:t>16</a:t>
            </a:fld>
            <a:endParaRPr lang="de-DE" dirty="0"/>
          </a:p>
        </p:txBody>
      </p:sp>
      <p:pic>
        <p:nvPicPr>
          <p:cNvPr id="8" name="Grafik 7">
            <a:extLst>
              <a:ext uri="{FF2B5EF4-FFF2-40B4-BE49-F238E27FC236}">
                <a16:creationId xmlns:a16="http://schemas.microsoft.com/office/drawing/2014/main" id="{C86C0FBD-7465-BECD-1CCA-0DC4EBF46E97}"/>
              </a:ext>
            </a:extLst>
          </p:cNvPr>
          <p:cNvPicPr>
            <a:picLocks noChangeAspect="1"/>
          </p:cNvPicPr>
          <p:nvPr/>
        </p:nvPicPr>
        <p:blipFill>
          <a:blip r:embed="rId3"/>
          <a:stretch>
            <a:fillRect/>
          </a:stretch>
        </p:blipFill>
        <p:spPr>
          <a:xfrm>
            <a:off x="0" y="1443690"/>
            <a:ext cx="12192000" cy="4826425"/>
          </a:xfrm>
          <a:prstGeom prst="rect">
            <a:avLst/>
          </a:prstGeom>
        </p:spPr>
      </p:pic>
    </p:spTree>
    <p:extLst>
      <p:ext uri="{BB962C8B-B14F-4D97-AF65-F5344CB8AC3E}">
        <p14:creationId xmlns:p14="http://schemas.microsoft.com/office/powerpoint/2010/main" val="436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82AF016-5A26-53FF-CEA3-7D3C22EB3991}"/>
              </a:ext>
            </a:extLst>
          </p:cNvPr>
          <p:cNvSpPr>
            <a:spLocks noGrp="1"/>
          </p:cNvSpPr>
          <p:nvPr>
            <p:ph sz="quarter" idx="13"/>
          </p:nvPr>
        </p:nvSpPr>
        <p:spPr/>
        <p:txBody>
          <a:bodyPr>
            <a:normAutofit/>
          </a:bodyPr>
          <a:lstStyle/>
          <a:p>
            <a:r>
              <a:rPr lang="en-US" sz="1600" b="0" dirty="0"/>
              <a:t>Information on the neutral density distribution in a fusion reactor is crucial in view of plasma fueling from the edge. In order to estimate the radial distribution of neutrals in the </a:t>
            </a:r>
            <a:r>
              <a:rPr lang="en-US" sz="1600" b="0" dirty="0" err="1"/>
              <a:t>Wendelstein</a:t>
            </a:r>
            <a:r>
              <a:rPr lang="en-US" sz="1600" b="0" dirty="0"/>
              <a:t> 7-X stellarator, H emission from electron impact excitation and recombination is measured at multiple locations and matched with calculated emission spectra. In the introduced framework, the neutral density is reduced to a flux surface quantity, limiting the inference to the confined region. The radial neutral density profiles are parameterized by a low number of spline knots which depict the free parameters within the fitting routine. </a:t>
            </a:r>
          </a:p>
          <a:p>
            <a:r>
              <a:rPr lang="en-US" sz="1600" b="0" dirty="0"/>
              <a:t>Inferred neutral density profiles are found to agree within one order of magnitude across the available viewing geometries. Toroidally oriented lines of sight are found to systematically predict lower neutral densities. This observation is attributed to the model simplifications in combination with large differences in integration volumes between the geometries. In accordance with expectations, neutral densities are found to decrease with increasing plasma density. Key restrictions of the model are identified in the reduction of the neutral density to a flux surface quantity, uncertainties in the plasma profiles and instrument function, as well as line integration effects outside the last closed flux surface.</a:t>
            </a:r>
            <a:endParaRPr lang="de-DE" sz="1600" b="0" dirty="0"/>
          </a:p>
        </p:txBody>
      </p:sp>
      <p:sp>
        <p:nvSpPr>
          <p:cNvPr id="3" name="Titel 2">
            <a:extLst>
              <a:ext uri="{FF2B5EF4-FFF2-40B4-BE49-F238E27FC236}">
                <a16:creationId xmlns:a16="http://schemas.microsoft.com/office/drawing/2014/main" id="{AD9254CB-4EF1-A110-1B92-5D4A0022350D}"/>
              </a:ext>
            </a:extLst>
          </p:cNvPr>
          <p:cNvSpPr>
            <a:spLocks noGrp="1"/>
          </p:cNvSpPr>
          <p:nvPr>
            <p:ph type="title"/>
          </p:nvPr>
        </p:nvSpPr>
        <p:spPr/>
        <p:txBody>
          <a:bodyPr/>
          <a:lstStyle/>
          <a:p>
            <a:r>
              <a:rPr lang="de-DE" dirty="0"/>
              <a:t>Abstract</a:t>
            </a:r>
          </a:p>
        </p:txBody>
      </p:sp>
      <p:sp>
        <p:nvSpPr>
          <p:cNvPr id="4" name="Datumsplatzhalter 3">
            <a:extLst>
              <a:ext uri="{FF2B5EF4-FFF2-40B4-BE49-F238E27FC236}">
                <a16:creationId xmlns:a16="http://schemas.microsoft.com/office/drawing/2014/main" id="{DCF28C6E-ECC3-C1E0-8ED6-38AF83811A40}"/>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77C21508-8EB4-E2D9-6B55-1A804F5F2236}"/>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5DE7C2DC-F2E7-F172-DE79-AF8E47A7DCBE}"/>
              </a:ext>
            </a:extLst>
          </p:cNvPr>
          <p:cNvSpPr>
            <a:spLocks noGrp="1"/>
          </p:cNvSpPr>
          <p:nvPr>
            <p:ph type="sldNum" sz="quarter" idx="16"/>
          </p:nvPr>
        </p:nvSpPr>
        <p:spPr/>
        <p:txBody>
          <a:bodyPr/>
          <a:lstStyle/>
          <a:p>
            <a:fld id="{3B1A4699-952B-42DA-8DC4-38A59B49610C}" type="slidenum">
              <a:rPr lang="de-DE" smtClean="0"/>
              <a:pPr/>
              <a:t>2</a:t>
            </a:fld>
            <a:endParaRPr lang="de-DE" dirty="0"/>
          </a:p>
        </p:txBody>
      </p:sp>
    </p:spTree>
    <p:extLst>
      <p:ext uri="{BB962C8B-B14F-4D97-AF65-F5344CB8AC3E}">
        <p14:creationId xmlns:p14="http://schemas.microsoft.com/office/powerpoint/2010/main" val="91232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34D40D3E-5DF2-577A-B04B-AB7D0CC315F1}"/>
                  </a:ext>
                </a:extLst>
              </p:cNvPr>
              <p:cNvSpPr>
                <a:spLocks noGrp="1"/>
              </p:cNvSpPr>
              <p:nvPr>
                <p:ph sz="quarter" idx="13"/>
              </p:nvPr>
            </p:nvSpPr>
            <p:spPr>
              <a:xfrm>
                <a:off x="695325" y="1244749"/>
                <a:ext cx="5554554" cy="4772024"/>
              </a:xfrm>
            </p:spPr>
            <p:txBody>
              <a:bodyPr/>
              <a:lstStyle/>
              <a:p>
                <a:pPr marL="285750" indent="-285750">
                  <a:buFont typeface="Arial" panose="020B0604020202020204" pitchFamily="34" charset="0"/>
                  <a:buChar char="•"/>
                </a:pPr>
                <a:r>
                  <a:rPr lang="en-GB" dirty="0"/>
                  <a:t>Successful measurements of neutral density profiles at LHD from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𝜶</m:t>
                        </m:r>
                      </m:sub>
                    </m:sSub>
                  </m:oMath>
                </a14:m>
                <a:r>
                  <a:rPr lang="en-GB" dirty="0"/>
                  <a:t> emission [5,6,7]</a:t>
                </a:r>
              </a:p>
              <a:p>
                <a:pPr marL="285750" indent="-285750">
                  <a:buFont typeface="Arial" panose="020B0604020202020204" pitchFamily="34" charset="0"/>
                  <a:buChar char="•"/>
                </a:pPr>
                <a:r>
                  <a:rPr lang="en-GB" dirty="0"/>
                  <a:t>Use localization via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𝑻</m:t>
                        </m:r>
                      </m:e>
                      <m:sub>
                        <m:r>
                          <a:rPr lang="en-GB" b="1" i="1" smtClean="0">
                            <a:latin typeface="Cambria Math" panose="02040503050406030204" pitchFamily="18" charset="0"/>
                          </a:rPr>
                          <m:t>𝒊</m:t>
                        </m:r>
                      </m:sub>
                    </m:sSub>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r>
                          <a:rPr lang="de-DE" b="1" i="1" smtClean="0">
                            <a:latin typeface="Cambria Math" panose="02040503050406030204" pitchFamily="18" charset="0"/>
                          </a:rPr>
                          <m:t>𝑻</m:t>
                        </m:r>
                      </m:e>
                      <m:sub>
                        <m:r>
                          <a:rPr lang="de-DE" b="1" i="1" smtClean="0">
                            <a:latin typeface="Cambria Math" panose="02040503050406030204" pitchFamily="18" charset="0"/>
                          </a:rPr>
                          <m:t>𝟎</m:t>
                        </m:r>
                      </m:sub>
                    </m:sSub>
                  </m:oMath>
                </a14:m>
                <a:r>
                  <a:rPr lang="en-GB" dirty="0"/>
                  <a:t> with </a:t>
                </a:r>
              </a:p>
              <a:p>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𝝈</m:t>
                      </m:r>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𝝀</m:t>
                          </m:r>
                        </m:e>
                        <m:sub>
                          <m:r>
                            <a:rPr lang="en-GB" b="1" i="1" smtClean="0">
                              <a:latin typeface="Cambria Math" panose="02040503050406030204" pitchFamily="18" charset="0"/>
                            </a:rPr>
                            <m:t>𝟎</m:t>
                          </m:r>
                        </m:sub>
                      </m:sSub>
                      <m:rad>
                        <m:radPr>
                          <m:degHide m:val="on"/>
                          <m:ctrlPr>
                            <a:rPr lang="en-GB" b="1" i="1" smtClean="0">
                              <a:latin typeface="Cambria Math" panose="02040503050406030204" pitchFamily="18" charset="0"/>
                            </a:rPr>
                          </m:ctrlPr>
                        </m:radPr>
                        <m:deg/>
                        <m:e>
                          <m:f>
                            <m:fPr>
                              <m:ctrlPr>
                                <a:rPr lang="en-GB" b="1" i="1" smtClean="0">
                                  <a:latin typeface="Cambria Math" panose="02040503050406030204" pitchFamily="18" charset="0"/>
                                </a:rPr>
                              </m:ctrlPr>
                            </m:fPr>
                            <m:num>
                              <m:r>
                                <a:rPr lang="en-GB" b="1" i="1" smtClean="0">
                                  <a:latin typeface="Cambria Math" panose="02040503050406030204" pitchFamily="18" charset="0"/>
                                </a:rPr>
                                <m:t>𝒆</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𝑻</m:t>
                                  </m:r>
                                </m:e>
                                <m:sub>
                                  <m:r>
                                    <a:rPr lang="de-DE" b="1" i="1" smtClean="0">
                                      <a:latin typeface="Cambria Math" panose="02040503050406030204" pitchFamily="18" charset="0"/>
                                    </a:rPr>
                                    <m:t>𝟎</m:t>
                                  </m:r>
                                </m:sub>
                              </m:sSub>
                            </m:num>
                            <m:den>
                              <m:r>
                                <a:rPr lang="en-GB" b="1" i="1" smtClean="0">
                                  <a:latin typeface="Cambria Math" panose="02040503050406030204" pitchFamily="18" charset="0"/>
                                </a:rPr>
                                <m:t>𝒎</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𝒄</m:t>
                                  </m:r>
                                </m:e>
                                <m:sup>
                                  <m:r>
                                    <a:rPr lang="en-GB" b="1" i="1" smtClean="0">
                                      <a:latin typeface="Cambria Math" panose="02040503050406030204" pitchFamily="18" charset="0"/>
                                    </a:rPr>
                                    <m:t>𝟐</m:t>
                                  </m:r>
                                </m:sup>
                              </m:sSup>
                            </m:den>
                          </m:f>
                        </m:e>
                      </m:rad>
                    </m:oMath>
                  </m:oMathPara>
                </a14:m>
                <a:endParaRPr lang="en-GB" dirty="0"/>
              </a:p>
              <a:p>
                <a:pPr marL="285750" indent="-285750">
                  <a:buFont typeface="Arial" panose="020B0604020202020204" pitchFamily="34" charset="0"/>
                  <a:buChar char="•"/>
                </a:pPr>
                <a:r>
                  <a:rPr lang="en-GB" dirty="0"/>
                  <a:t>Dedicated spectrometer with large spectral range</a:t>
                </a:r>
              </a:p>
              <a:p>
                <a:pPr marL="285750" indent="-285750">
                  <a:buFont typeface="Arial" panose="020B0604020202020204" pitchFamily="34" charset="0"/>
                  <a:buChar char="•"/>
                </a:pPr>
                <a:r>
                  <a:rPr lang="en-GB" dirty="0"/>
                  <a:t>Assume a flux surface constant </a:t>
                </a: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𝟎</m:t>
                        </m:r>
                      </m:sub>
                    </m:sSub>
                  </m:oMath>
                </a14:m>
                <a:endParaRPr lang="en-GB" dirty="0"/>
              </a:p>
            </p:txBody>
          </p:sp>
        </mc:Choice>
        <mc:Fallback>
          <p:sp>
            <p:nvSpPr>
              <p:cNvPr id="2" name="Inhaltsplatzhalter 1">
                <a:extLst>
                  <a:ext uri="{FF2B5EF4-FFF2-40B4-BE49-F238E27FC236}">
                    <a16:creationId xmlns:a16="http://schemas.microsoft.com/office/drawing/2014/main" id="{34D40D3E-5DF2-577A-B04B-AB7D0CC315F1}"/>
                  </a:ext>
                </a:extLst>
              </p:cNvPr>
              <p:cNvSpPr>
                <a:spLocks noGrp="1" noRot="1" noChangeAspect="1" noMove="1" noResize="1" noEditPoints="1" noAdjustHandles="1" noChangeArrowheads="1" noChangeShapeType="1" noTextEdit="1"/>
              </p:cNvSpPr>
              <p:nvPr>
                <p:ph sz="quarter" idx="13"/>
              </p:nvPr>
            </p:nvSpPr>
            <p:spPr>
              <a:xfrm>
                <a:off x="695325" y="1244749"/>
                <a:ext cx="5554554" cy="4772024"/>
              </a:xfrm>
              <a:blipFill>
                <a:blip r:embed="rId2"/>
                <a:stretch>
                  <a:fillRect l="-2305" r="-220"/>
                </a:stretch>
              </a:blipFill>
            </p:spPr>
            <p:txBody>
              <a:bodyPr/>
              <a:lstStyle/>
              <a:p>
                <a:r>
                  <a:rPr lang="de-DE">
                    <a:noFill/>
                  </a:rPr>
                  <a:t> </a:t>
                </a:r>
              </a:p>
            </p:txBody>
          </p:sp>
        </mc:Fallback>
      </mc:AlternateContent>
      <p:sp>
        <p:nvSpPr>
          <p:cNvPr id="3" name="Titel 2">
            <a:extLst>
              <a:ext uri="{FF2B5EF4-FFF2-40B4-BE49-F238E27FC236}">
                <a16:creationId xmlns:a16="http://schemas.microsoft.com/office/drawing/2014/main" id="{384EAB6A-C1CD-8AB1-06CF-2301882E1787}"/>
              </a:ext>
            </a:extLst>
          </p:cNvPr>
          <p:cNvSpPr>
            <a:spLocks noGrp="1"/>
          </p:cNvSpPr>
          <p:nvPr>
            <p:ph type="title"/>
          </p:nvPr>
        </p:nvSpPr>
        <p:spPr/>
        <p:txBody>
          <a:bodyPr/>
          <a:lstStyle/>
          <a:p>
            <a:r>
              <a:rPr lang="de-DE" dirty="0"/>
              <a:t>Motivation</a:t>
            </a:r>
          </a:p>
        </p:txBody>
      </p:sp>
      <p:sp>
        <p:nvSpPr>
          <p:cNvPr id="4" name="Datumsplatzhalter 3">
            <a:extLst>
              <a:ext uri="{FF2B5EF4-FFF2-40B4-BE49-F238E27FC236}">
                <a16:creationId xmlns:a16="http://schemas.microsoft.com/office/drawing/2014/main" id="{587EF1AA-D3AE-5C59-268B-75A497559802}"/>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33E36561-9B8A-4860-31FB-4C288CCC4C23}"/>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C94E752F-66D8-B85F-5274-BD310A9AC771}"/>
              </a:ext>
            </a:extLst>
          </p:cNvPr>
          <p:cNvSpPr>
            <a:spLocks noGrp="1"/>
          </p:cNvSpPr>
          <p:nvPr>
            <p:ph type="sldNum" sz="quarter" idx="16"/>
          </p:nvPr>
        </p:nvSpPr>
        <p:spPr/>
        <p:txBody>
          <a:bodyPr/>
          <a:lstStyle/>
          <a:p>
            <a:fld id="{3B1A4699-952B-42DA-8DC4-38A59B49610C}" type="slidenum">
              <a:rPr lang="de-DE" smtClean="0"/>
              <a:pPr/>
              <a:t>3</a:t>
            </a:fld>
            <a:endParaRPr lang="de-DE" dirty="0"/>
          </a:p>
        </p:txBody>
      </p:sp>
      <p:pic>
        <p:nvPicPr>
          <p:cNvPr id="1026" name="Picture 2" descr="FIG. 5. (a) Gray solid curve: Observed total emission spectrum, Itot(λ). Gray dashed line: Estimated continuum level. Black curve: The Balmer-α spectrum after subtraction of continuum intensity. Vertical arrows indicate wavelengths of the line centers of the impurity lines. Bold gray curve: Instrumental function. The profile is scaled so that the area under the curve is the same as that of the observed spectrum. (b) Black curve: observed total Balmer-α spectrum after subtraction of the continuum emission. Bold gray curve: Result after fitting. Colored curves indicate estimated emission components from atom groups generated by charge exchange collisions in the reff ranges indicated in the inset.">
            <a:extLst>
              <a:ext uri="{FF2B5EF4-FFF2-40B4-BE49-F238E27FC236}">
                <a16:creationId xmlns:a16="http://schemas.microsoft.com/office/drawing/2014/main" id="{404618C0-4700-CCCE-8ADE-870AA9F11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029" y="805465"/>
            <a:ext cx="3524768" cy="524707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E344087A-ACF8-64CC-E40F-D67B00EB3074}"/>
              </a:ext>
            </a:extLst>
          </p:cNvPr>
          <p:cNvSpPr txBox="1"/>
          <p:nvPr/>
        </p:nvSpPr>
        <p:spPr>
          <a:xfrm>
            <a:off x="6747029" y="6066991"/>
            <a:ext cx="4024307"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a:t>K </a:t>
            </a:r>
            <a:r>
              <a:rPr lang="de-DE" sz="1600" dirty="0" err="1"/>
              <a:t>Fujii</a:t>
            </a:r>
            <a:r>
              <a:rPr lang="de-DE" sz="1600" dirty="0"/>
              <a:t>, </a:t>
            </a:r>
            <a:r>
              <a:rPr lang="de-DE" sz="1600" b="0" i="1" dirty="0">
                <a:solidFill>
                  <a:srgbClr val="1A1A1A"/>
                </a:solidFill>
                <a:effectLst/>
                <a:latin typeface="Helvetica" panose="020B0604020202020204" pitchFamily="34" charset="0"/>
              </a:rPr>
              <a:t>Rev. </a:t>
            </a:r>
            <a:r>
              <a:rPr lang="de-DE" sz="1600" b="0" i="1" dirty="0" err="1">
                <a:solidFill>
                  <a:srgbClr val="1A1A1A"/>
                </a:solidFill>
                <a:effectLst/>
                <a:latin typeface="Helvetica" panose="020B0604020202020204" pitchFamily="34" charset="0"/>
              </a:rPr>
              <a:t>Sci</a:t>
            </a:r>
            <a:r>
              <a:rPr lang="de-DE" sz="1600" b="0" i="1" dirty="0">
                <a:solidFill>
                  <a:srgbClr val="1A1A1A"/>
                </a:solidFill>
                <a:effectLst/>
                <a:latin typeface="Helvetica" panose="020B0604020202020204" pitchFamily="34" charset="0"/>
              </a:rPr>
              <a:t>. </a:t>
            </a:r>
            <a:r>
              <a:rPr lang="de-DE" sz="1600" b="0" i="1" dirty="0" err="1">
                <a:solidFill>
                  <a:srgbClr val="1A1A1A"/>
                </a:solidFill>
                <a:effectLst/>
                <a:latin typeface="Helvetica" panose="020B0604020202020204" pitchFamily="34" charset="0"/>
              </a:rPr>
              <a:t>Instrum</a:t>
            </a:r>
            <a:r>
              <a:rPr lang="de-DE" sz="1600" b="0" i="1" dirty="0">
                <a:solidFill>
                  <a:srgbClr val="1A1A1A"/>
                </a:solidFill>
                <a:effectLst/>
                <a:latin typeface="Helvetica" panose="020B0604020202020204" pitchFamily="34" charset="0"/>
              </a:rPr>
              <a:t>.</a:t>
            </a:r>
            <a:r>
              <a:rPr lang="de-DE" sz="1600" b="0" i="0" dirty="0">
                <a:solidFill>
                  <a:srgbClr val="1A1A1A"/>
                </a:solidFill>
                <a:effectLst/>
                <a:latin typeface="Helvetica" panose="020B0604020202020204" pitchFamily="34" charset="0"/>
              </a:rPr>
              <a:t> 85, 023502 (2014)</a:t>
            </a:r>
            <a:endParaRPr lang="de-DE" sz="1600" dirty="0"/>
          </a:p>
        </p:txBody>
      </p:sp>
      <p:cxnSp>
        <p:nvCxnSpPr>
          <p:cNvPr id="11" name="Gerade Verbindung mit Pfeil 10">
            <a:extLst>
              <a:ext uri="{FF2B5EF4-FFF2-40B4-BE49-F238E27FC236}">
                <a16:creationId xmlns:a16="http://schemas.microsoft.com/office/drawing/2014/main" id="{FF7C1929-8C76-DE83-3B52-0B0715E159A8}"/>
              </a:ext>
            </a:extLst>
          </p:cNvPr>
          <p:cNvCxnSpPr/>
          <p:nvPr/>
        </p:nvCxnSpPr>
        <p:spPr>
          <a:xfrm flipH="1">
            <a:off x="9410330" y="3879542"/>
            <a:ext cx="1361006" cy="363984"/>
          </a:xfrm>
          <a:prstGeom prst="straightConnector1">
            <a:avLst/>
          </a:prstGeom>
          <a:ln w="31750">
            <a:solidFill>
              <a:srgbClr val="815BFE"/>
            </a:solidFill>
            <a:headEnd type="none" w="med" len="med"/>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2" name="Textfeld 11">
                <a:extLst>
                  <a:ext uri="{FF2B5EF4-FFF2-40B4-BE49-F238E27FC236}">
                    <a16:creationId xmlns:a16="http://schemas.microsoft.com/office/drawing/2014/main" id="{2B11A4BC-BC60-EF3A-33E5-058D850AAD49}"/>
                  </a:ext>
                </a:extLst>
              </p:cNvPr>
              <p:cNvSpPr txBox="1"/>
              <p:nvPr/>
            </p:nvSpPr>
            <p:spPr>
              <a:xfrm>
                <a:off x="10867858" y="3727844"/>
                <a:ext cx="660950" cy="267894"/>
              </a:xfrm>
              <a:prstGeom prst="rect">
                <a:avLst/>
              </a:prstGeom>
              <a:noFill/>
            </p:spPr>
            <p:txBody>
              <a:bodyPr wrap="none" lIns="0" tIns="0" rIns="0" bIns="0" rtlCol="0" anchor="t" anchorCtr="0">
                <a:spAutoFit/>
              </a:bodyPr>
              <a:lstStyle/>
              <a:p>
                <a:pPr algn="l">
                  <a:lnSpc>
                    <a:spcPts val="2300"/>
                  </a:lnSpc>
                  <a:spcBef>
                    <a:spcPts val="1150"/>
                  </a:spcBef>
                </a:pPr>
                <a:r>
                  <a:rPr lang="de-DE" sz="1600" b="1" dirty="0">
                    <a:solidFill>
                      <a:srgbClr val="815BFE"/>
                    </a:solidFill>
                  </a:rPr>
                  <a:t>Low </a:t>
                </a:r>
                <a14:m>
                  <m:oMath xmlns:m="http://schemas.openxmlformats.org/officeDocument/2006/math">
                    <m:sSub>
                      <m:sSubPr>
                        <m:ctrlPr>
                          <a:rPr lang="de-DE" sz="1600" b="1" smtClean="0">
                            <a:solidFill>
                              <a:srgbClr val="815BFE"/>
                            </a:solidFill>
                            <a:latin typeface="Cambria Math" panose="02040503050406030204" pitchFamily="18" charset="0"/>
                          </a:rPr>
                        </m:ctrlPr>
                      </m:sSubPr>
                      <m:e>
                        <m:r>
                          <a:rPr lang="de-DE" sz="1600" b="1" i="0" smtClean="0">
                            <a:solidFill>
                              <a:srgbClr val="815BFE"/>
                            </a:solidFill>
                            <a:latin typeface="Cambria Math" panose="02040503050406030204" pitchFamily="18" charset="0"/>
                          </a:rPr>
                          <m:t>𝐓</m:t>
                        </m:r>
                      </m:e>
                      <m:sub>
                        <m:r>
                          <a:rPr lang="de-DE" sz="1600" b="1" i="0" smtClean="0">
                            <a:solidFill>
                              <a:srgbClr val="815BFE"/>
                            </a:solidFill>
                            <a:latin typeface="Cambria Math" panose="02040503050406030204" pitchFamily="18" charset="0"/>
                          </a:rPr>
                          <m:t>𝐢</m:t>
                        </m:r>
                      </m:sub>
                    </m:sSub>
                  </m:oMath>
                </a14:m>
                <a:endParaRPr lang="de-DE" sz="1600" b="1" dirty="0" err="1">
                  <a:solidFill>
                    <a:srgbClr val="815BFE"/>
                  </a:solidFill>
                </a:endParaRPr>
              </a:p>
            </p:txBody>
          </p:sp>
        </mc:Choice>
        <mc:Fallback>
          <p:sp>
            <p:nvSpPr>
              <p:cNvPr id="12" name="Textfeld 11">
                <a:extLst>
                  <a:ext uri="{FF2B5EF4-FFF2-40B4-BE49-F238E27FC236}">
                    <a16:creationId xmlns:a16="http://schemas.microsoft.com/office/drawing/2014/main" id="{2B11A4BC-BC60-EF3A-33E5-058D850AAD49}"/>
                  </a:ext>
                </a:extLst>
              </p:cNvPr>
              <p:cNvSpPr txBox="1">
                <a:spLocks noRot="1" noChangeAspect="1" noMove="1" noResize="1" noEditPoints="1" noAdjustHandles="1" noChangeArrowheads="1" noChangeShapeType="1" noTextEdit="1"/>
              </p:cNvSpPr>
              <p:nvPr/>
            </p:nvSpPr>
            <p:spPr>
              <a:xfrm>
                <a:off x="10867858" y="3727844"/>
                <a:ext cx="660950" cy="267894"/>
              </a:xfrm>
              <a:prstGeom prst="rect">
                <a:avLst/>
              </a:prstGeom>
              <a:blipFill>
                <a:blip r:embed="rId4"/>
                <a:stretch>
                  <a:fillRect l="-19444" t="-16279" r="-2778" b="-48837"/>
                </a:stretch>
              </a:blipFill>
            </p:spPr>
            <p:txBody>
              <a:bodyPr/>
              <a:lstStyle/>
              <a:p>
                <a:r>
                  <a:rPr lang="de-DE">
                    <a:noFill/>
                  </a:rPr>
                  <a:t> </a:t>
                </a:r>
              </a:p>
            </p:txBody>
          </p:sp>
        </mc:Fallback>
      </mc:AlternateContent>
      <p:cxnSp>
        <p:nvCxnSpPr>
          <p:cNvPr id="13" name="Gerade Verbindung mit Pfeil 12">
            <a:extLst>
              <a:ext uri="{FF2B5EF4-FFF2-40B4-BE49-F238E27FC236}">
                <a16:creationId xmlns:a16="http://schemas.microsoft.com/office/drawing/2014/main" id="{53B838CA-5EC0-90D7-B79F-B89C67752AF0}"/>
              </a:ext>
            </a:extLst>
          </p:cNvPr>
          <p:cNvCxnSpPr>
            <a:cxnSpLocks/>
          </p:cNvCxnSpPr>
          <p:nvPr/>
        </p:nvCxnSpPr>
        <p:spPr>
          <a:xfrm flipH="1">
            <a:off x="10006614" y="4649629"/>
            <a:ext cx="762332" cy="356756"/>
          </a:xfrm>
          <a:prstGeom prst="straightConnector1">
            <a:avLst/>
          </a:prstGeom>
          <a:ln w="31750">
            <a:solidFill>
              <a:srgbClr val="FF2142"/>
            </a:solidFill>
            <a:headEnd type="none" w="med" len="med"/>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4" name="Textfeld 13">
                <a:extLst>
                  <a:ext uri="{FF2B5EF4-FFF2-40B4-BE49-F238E27FC236}">
                    <a16:creationId xmlns:a16="http://schemas.microsoft.com/office/drawing/2014/main" id="{43C65700-A836-6F71-96ED-7A2613B18239}"/>
                  </a:ext>
                </a:extLst>
              </p:cNvPr>
              <p:cNvSpPr txBox="1"/>
              <p:nvPr/>
            </p:nvSpPr>
            <p:spPr>
              <a:xfrm>
                <a:off x="10858299" y="4515682"/>
                <a:ext cx="861244" cy="267894"/>
              </a:xfrm>
              <a:prstGeom prst="rect">
                <a:avLst/>
              </a:prstGeom>
              <a:noFill/>
            </p:spPr>
            <p:txBody>
              <a:bodyPr wrap="square" lIns="0" tIns="0" rIns="0" bIns="0" rtlCol="0" anchor="t" anchorCtr="0">
                <a:spAutoFit/>
              </a:bodyPr>
              <a:lstStyle/>
              <a:p>
                <a:pPr algn="l">
                  <a:lnSpc>
                    <a:spcPts val="2300"/>
                  </a:lnSpc>
                  <a:spcBef>
                    <a:spcPts val="1150"/>
                  </a:spcBef>
                </a:pPr>
                <a:r>
                  <a:rPr lang="de-DE" sz="1600" b="1" dirty="0">
                    <a:solidFill>
                      <a:srgbClr val="FF1033"/>
                    </a:solidFill>
                  </a:rPr>
                  <a:t>High </a:t>
                </a:r>
                <a14:m>
                  <m:oMath xmlns:m="http://schemas.openxmlformats.org/officeDocument/2006/math">
                    <m:sSub>
                      <m:sSubPr>
                        <m:ctrlPr>
                          <a:rPr lang="de-DE" sz="1600" b="1" smtClean="0">
                            <a:solidFill>
                              <a:srgbClr val="FF1033"/>
                            </a:solidFill>
                            <a:latin typeface="Cambria Math" panose="02040503050406030204" pitchFamily="18" charset="0"/>
                          </a:rPr>
                        </m:ctrlPr>
                      </m:sSubPr>
                      <m:e>
                        <m:r>
                          <a:rPr lang="de-DE" sz="1600" b="1" i="0" smtClean="0">
                            <a:solidFill>
                              <a:srgbClr val="FF1033"/>
                            </a:solidFill>
                            <a:latin typeface="Cambria Math" panose="02040503050406030204" pitchFamily="18" charset="0"/>
                          </a:rPr>
                          <m:t>𝐓</m:t>
                        </m:r>
                      </m:e>
                      <m:sub>
                        <m:r>
                          <a:rPr lang="de-DE" sz="1600" b="1" i="0" smtClean="0">
                            <a:solidFill>
                              <a:srgbClr val="FF1033"/>
                            </a:solidFill>
                            <a:latin typeface="Cambria Math" panose="02040503050406030204" pitchFamily="18" charset="0"/>
                          </a:rPr>
                          <m:t>𝐢</m:t>
                        </m:r>
                      </m:sub>
                    </m:sSub>
                  </m:oMath>
                </a14:m>
                <a:endParaRPr lang="de-DE" sz="1600" b="1" dirty="0" err="1">
                  <a:solidFill>
                    <a:srgbClr val="FF1033"/>
                  </a:solidFill>
                </a:endParaRPr>
              </a:p>
            </p:txBody>
          </p:sp>
        </mc:Choice>
        <mc:Fallback>
          <p:sp>
            <p:nvSpPr>
              <p:cNvPr id="14" name="Textfeld 13">
                <a:extLst>
                  <a:ext uri="{FF2B5EF4-FFF2-40B4-BE49-F238E27FC236}">
                    <a16:creationId xmlns:a16="http://schemas.microsoft.com/office/drawing/2014/main" id="{43C65700-A836-6F71-96ED-7A2613B18239}"/>
                  </a:ext>
                </a:extLst>
              </p:cNvPr>
              <p:cNvSpPr txBox="1">
                <a:spLocks noRot="1" noChangeAspect="1" noMove="1" noResize="1" noEditPoints="1" noAdjustHandles="1" noChangeArrowheads="1" noChangeShapeType="1" noTextEdit="1"/>
              </p:cNvSpPr>
              <p:nvPr/>
            </p:nvSpPr>
            <p:spPr>
              <a:xfrm>
                <a:off x="10858299" y="4515682"/>
                <a:ext cx="861244" cy="267894"/>
              </a:xfrm>
              <a:prstGeom prst="rect">
                <a:avLst/>
              </a:prstGeom>
              <a:blipFill>
                <a:blip r:embed="rId5"/>
                <a:stretch>
                  <a:fillRect l="-14184" t="-15909" b="-45455"/>
                </a:stretch>
              </a:blipFill>
            </p:spPr>
            <p:txBody>
              <a:bodyPr/>
              <a:lstStyle/>
              <a:p>
                <a:r>
                  <a:rPr lang="de-DE">
                    <a:noFill/>
                  </a:rPr>
                  <a:t> </a:t>
                </a:r>
              </a:p>
            </p:txBody>
          </p:sp>
        </mc:Fallback>
      </mc:AlternateContent>
    </p:spTree>
    <p:extLst>
      <p:ext uri="{BB962C8B-B14F-4D97-AF65-F5344CB8AC3E}">
        <p14:creationId xmlns:p14="http://schemas.microsoft.com/office/powerpoint/2010/main" val="4234712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34D40D3E-5DF2-577A-B04B-AB7D0CC315F1}"/>
                  </a:ext>
                </a:extLst>
              </p:cNvPr>
              <p:cNvSpPr>
                <a:spLocks noGrp="1"/>
              </p:cNvSpPr>
              <p:nvPr>
                <p:ph sz="quarter" idx="13"/>
              </p:nvPr>
            </p:nvSpPr>
            <p:spPr>
              <a:xfrm>
                <a:off x="695325" y="1244749"/>
                <a:ext cx="5554554" cy="4772024"/>
              </a:xfrm>
            </p:spPr>
            <p:txBody>
              <a:bodyPr/>
              <a:lstStyle/>
              <a:p>
                <a:pPr marL="285750" indent="-285750">
                  <a:buFont typeface="Arial" panose="020B0604020202020204" pitchFamily="34" charset="0"/>
                  <a:buChar char="•"/>
                </a:pPr>
                <a:r>
                  <a:rPr lang="en-GB" dirty="0"/>
                  <a:t>Successful measurements of neutral density profiles at LHD from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𝜶</m:t>
                        </m:r>
                      </m:sub>
                    </m:sSub>
                  </m:oMath>
                </a14:m>
                <a:r>
                  <a:rPr lang="en-GB" dirty="0"/>
                  <a:t> emission [5,6,7]</a:t>
                </a:r>
              </a:p>
              <a:p>
                <a:pPr marL="285750" indent="-285750">
                  <a:buFont typeface="Arial" panose="020B0604020202020204" pitchFamily="34" charset="0"/>
                  <a:buChar char="•"/>
                </a:pPr>
                <a:r>
                  <a:rPr lang="en-GB" dirty="0"/>
                  <a:t>Use localization via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𝑻</m:t>
                        </m:r>
                      </m:e>
                      <m:sub>
                        <m:r>
                          <a:rPr lang="en-GB" b="1" i="1" smtClean="0">
                            <a:latin typeface="Cambria Math" panose="02040503050406030204" pitchFamily="18" charset="0"/>
                          </a:rPr>
                          <m:t>𝒊</m:t>
                        </m:r>
                      </m:sub>
                    </m:sSub>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r>
                          <a:rPr lang="de-DE" b="1" i="1" smtClean="0">
                            <a:latin typeface="Cambria Math" panose="02040503050406030204" pitchFamily="18" charset="0"/>
                          </a:rPr>
                          <m:t>𝑻</m:t>
                        </m:r>
                      </m:e>
                      <m:sub>
                        <m:r>
                          <a:rPr lang="de-DE" b="1" i="1" smtClean="0">
                            <a:latin typeface="Cambria Math" panose="02040503050406030204" pitchFamily="18" charset="0"/>
                          </a:rPr>
                          <m:t>𝟎</m:t>
                        </m:r>
                      </m:sub>
                    </m:sSub>
                  </m:oMath>
                </a14:m>
                <a:r>
                  <a:rPr lang="en-GB" dirty="0"/>
                  <a:t> with </a:t>
                </a:r>
              </a:p>
              <a:p>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𝝈</m:t>
                      </m:r>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𝝀</m:t>
                          </m:r>
                        </m:e>
                        <m:sub>
                          <m:r>
                            <a:rPr lang="en-GB" b="1" i="1" smtClean="0">
                              <a:latin typeface="Cambria Math" panose="02040503050406030204" pitchFamily="18" charset="0"/>
                            </a:rPr>
                            <m:t>𝟎</m:t>
                          </m:r>
                        </m:sub>
                      </m:sSub>
                      <m:rad>
                        <m:radPr>
                          <m:degHide m:val="on"/>
                          <m:ctrlPr>
                            <a:rPr lang="en-GB" b="1" i="1" smtClean="0">
                              <a:latin typeface="Cambria Math" panose="02040503050406030204" pitchFamily="18" charset="0"/>
                            </a:rPr>
                          </m:ctrlPr>
                        </m:radPr>
                        <m:deg/>
                        <m:e>
                          <m:f>
                            <m:fPr>
                              <m:ctrlPr>
                                <a:rPr lang="en-GB" b="1" i="1" smtClean="0">
                                  <a:latin typeface="Cambria Math" panose="02040503050406030204" pitchFamily="18" charset="0"/>
                                </a:rPr>
                              </m:ctrlPr>
                            </m:fPr>
                            <m:num>
                              <m:r>
                                <a:rPr lang="en-GB" b="1" i="1" smtClean="0">
                                  <a:latin typeface="Cambria Math" panose="02040503050406030204" pitchFamily="18" charset="0"/>
                                </a:rPr>
                                <m:t>𝒆</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𝑻</m:t>
                                  </m:r>
                                </m:e>
                                <m:sub>
                                  <m:r>
                                    <a:rPr lang="de-DE" b="1" i="1" smtClean="0">
                                      <a:latin typeface="Cambria Math" panose="02040503050406030204" pitchFamily="18" charset="0"/>
                                    </a:rPr>
                                    <m:t>𝟎</m:t>
                                  </m:r>
                                </m:sub>
                              </m:sSub>
                            </m:num>
                            <m:den>
                              <m:r>
                                <a:rPr lang="en-GB" b="1" i="1" smtClean="0">
                                  <a:latin typeface="Cambria Math" panose="02040503050406030204" pitchFamily="18" charset="0"/>
                                </a:rPr>
                                <m:t>𝒎</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𝒄</m:t>
                                  </m:r>
                                </m:e>
                                <m:sup>
                                  <m:r>
                                    <a:rPr lang="en-GB" b="1" i="1" smtClean="0">
                                      <a:latin typeface="Cambria Math" panose="02040503050406030204" pitchFamily="18" charset="0"/>
                                    </a:rPr>
                                    <m:t>𝟐</m:t>
                                  </m:r>
                                </m:sup>
                              </m:sSup>
                            </m:den>
                          </m:f>
                        </m:e>
                      </m:rad>
                    </m:oMath>
                  </m:oMathPara>
                </a14:m>
                <a:endParaRPr lang="en-GB" dirty="0"/>
              </a:p>
              <a:p>
                <a:pPr marL="285750" indent="-285750">
                  <a:buFont typeface="Arial" panose="020B0604020202020204" pitchFamily="34" charset="0"/>
                  <a:buChar char="•"/>
                </a:pPr>
                <a:r>
                  <a:rPr lang="en-GB" dirty="0"/>
                  <a:t>Dedicated spectrometer with large spectral range</a:t>
                </a:r>
              </a:p>
              <a:p>
                <a:pPr marL="285750" indent="-285750">
                  <a:buFont typeface="Arial" panose="020B0604020202020204" pitchFamily="34" charset="0"/>
                  <a:buChar char="•"/>
                </a:pPr>
                <a:r>
                  <a:rPr lang="en-GB" dirty="0"/>
                  <a:t>Assume a flux surface constant </a:t>
                </a: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𝟎</m:t>
                        </m:r>
                      </m:sub>
                    </m:sSub>
                  </m:oMath>
                </a14:m>
                <a:endParaRPr lang="en-GB" dirty="0"/>
              </a:p>
            </p:txBody>
          </p:sp>
        </mc:Choice>
        <mc:Fallback>
          <p:sp>
            <p:nvSpPr>
              <p:cNvPr id="2" name="Inhaltsplatzhalter 1">
                <a:extLst>
                  <a:ext uri="{FF2B5EF4-FFF2-40B4-BE49-F238E27FC236}">
                    <a16:creationId xmlns:a16="http://schemas.microsoft.com/office/drawing/2014/main" id="{34D40D3E-5DF2-577A-B04B-AB7D0CC315F1}"/>
                  </a:ext>
                </a:extLst>
              </p:cNvPr>
              <p:cNvSpPr>
                <a:spLocks noGrp="1" noRot="1" noChangeAspect="1" noMove="1" noResize="1" noEditPoints="1" noAdjustHandles="1" noChangeArrowheads="1" noChangeShapeType="1" noTextEdit="1"/>
              </p:cNvSpPr>
              <p:nvPr>
                <p:ph sz="quarter" idx="13"/>
              </p:nvPr>
            </p:nvSpPr>
            <p:spPr>
              <a:xfrm>
                <a:off x="695325" y="1244749"/>
                <a:ext cx="5554554" cy="4772024"/>
              </a:xfrm>
              <a:blipFill>
                <a:blip r:embed="rId2"/>
                <a:stretch>
                  <a:fillRect l="-2305" r="-220"/>
                </a:stretch>
              </a:blipFill>
            </p:spPr>
            <p:txBody>
              <a:bodyPr/>
              <a:lstStyle/>
              <a:p>
                <a:r>
                  <a:rPr lang="de-DE">
                    <a:noFill/>
                  </a:rPr>
                  <a:t> </a:t>
                </a:r>
              </a:p>
            </p:txBody>
          </p:sp>
        </mc:Fallback>
      </mc:AlternateContent>
      <p:sp>
        <p:nvSpPr>
          <p:cNvPr id="3" name="Titel 2">
            <a:extLst>
              <a:ext uri="{FF2B5EF4-FFF2-40B4-BE49-F238E27FC236}">
                <a16:creationId xmlns:a16="http://schemas.microsoft.com/office/drawing/2014/main" id="{384EAB6A-C1CD-8AB1-06CF-2301882E1787}"/>
              </a:ext>
            </a:extLst>
          </p:cNvPr>
          <p:cNvSpPr>
            <a:spLocks noGrp="1"/>
          </p:cNvSpPr>
          <p:nvPr>
            <p:ph type="title"/>
          </p:nvPr>
        </p:nvSpPr>
        <p:spPr/>
        <p:txBody>
          <a:bodyPr/>
          <a:lstStyle/>
          <a:p>
            <a:r>
              <a:rPr lang="de-DE" dirty="0"/>
              <a:t>Motivation</a:t>
            </a:r>
          </a:p>
        </p:txBody>
      </p:sp>
      <p:sp>
        <p:nvSpPr>
          <p:cNvPr id="4" name="Datumsplatzhalter 3">
            <a:extLst>
              <a:ext uri="{FF2B5EF4-FFF2-40B4-BE49-F238E27FC236}">
                <a16:creationId xmlns:a16="http://schemas.microsoft.com/office/drawing/2014/main" id="{587EF1AA-D3AE-5C59-268B-75A497559802}"/>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33E36561-9B8A-4860-31FB-4C288CCC4C23}"/>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C94E752F-66D8-B85F-5274-BD310A9AC771}"/>
              </a:ext>
            </a:extLst>
          </p:cNvPr>
          <p:cNvSpPr>
            <a:spLocks noGrp="1"/>
          </p:cNvSpPr>
          <p:nvPr>
            <p:ph type="sldNum" sz="quarter" idx="16"/>
          </p:nvPr>
        </p:nvSpPr>
        <p:spPr/>
        <p:txBody>
          <a:bodyPr/>
          <a:lstStyle/>
          <a:p>
            <a:fld id="{3B1A4699-952B-42DA-8DC4-38A59B49610C}" type="slidenum">
              <a:rPr lang="de-DE" smtClean="0"/>
              <a:pPr/>
              <a:t>4</a:t>
            </a:fld>
            <a:endParaRPr lang="de-DE" dirty="0"/>
          </a:p>
        </p:txBody>
      </p:sp>
      <p:pic>
        <p:nvPicPr>
          <p:cNvPr id="1028" name="Picture 4" descr="FIG. 6. Hydrogen atom density distribution estimated from the observed line profile. The gray area indicates the region where Tp &amp;lt; 10 eV and the density distribution is not deduced by the present method.">
            <a:extLst>
              <a:ext uri="{FF2B5EF4-FFF2-40B4-BE49-F238E27FC236}">
                <a16:creationId xmlns:a16="http://schemas.microsoft.com/office/drawing/2014/main" id="{45215153-E6FA-9BCD-5757-FA48BB8F7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554" y="1982768"/>
            <a:ext cx="4510869" cy="403400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EDD5BDC-23B6-E32C-8FA5-55EB9A05E2DC}"/>
              </a:ext>
            </a:extLst>
          </p:cNvPr>
          <p:cNvSpPr txBox="1"/>
          <p:nvPr/>
        </p:nvSpPr>
        <p:spPr>
          <a:xfrm>
            <a:off x="10130225" y="1760082"/>
            <a:ext cx="533800" cy="267894"/>
          </a:xfrm>
          <a:prstGeom prst="rect">
            <a:avLst/>
          </a:prstGeom>
          <a:noFill/>
        </p:spPr>
        <p:txBody>
          <a:bodyPr wrap="none" lIns="0" tIns="0" rIns="0" bIns="0" rtlCol="0" anchor="t" anchorCtr="0">
            <a:spAutoFit/>
          </a:bodyPr>
          <a:lstStyle/>
          <a:p>
            <a:pPr algn="l">
              <a:lnSpc>
                <a:spcPts val="2300"/>
              </a:lnSpc>
              <a:spcBef>
                <a:spcPts val="1150"/>
              </a:spcBef>
            </a:pPr>
            <a:r>
              <a:rPr lang="de-DE" sz="1600" b="1" dirty="0"/>
              <a:t>LCFS</a:t>
            </a:r>
          </a:p>
        </p:txBody>
      </p:sp>
      <p:sp>
        <p:nvSpPr>
          <p:cNvPr id="9" name="Textfeld 8">
            <a:extLst>
              <a:ext uri="{FF2B5EF4-FFF2-40B4-BE49-F238E27FC236}">
                <a16:creationId xmlns:a16="http://schemas.microsoft.com/office/drawing/2014/main" id="{67767A9F-5A9E-4778-8AEB-FDDB089A1179}"/>
              </a:ext>
            </a:extLst>
          </p:cNvPr>
          <p:cNvSpPr txBox="1"/>
          <p:nvPr/>
        </p:nvSpPr>
        <p:spPr>
          <a:xfrm>
            <a:off x="6747029" y="6066991"/>
            <a:ext cx="4024307"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a:t>K </a:t>
            </a:r>
            <a:r>
              <a:rPr lang="de-DE" sz="1600" dirty="0" err="1"/>
              <a:t>Fujii</a:t>
            </a:r>
            <a:r>
              <a:rPr lang="de-DE" sz="1600" dirty="0"/>
              <a:t>, </a:t>
            </a:r>
            <a:r>
              <a:rPr lang="de-DE" sz="1600" b="0" i="1" dirty="0">
                <a:solidFill>
                  <a:srgbClr val="1A1A1A"/>
                </a:solidFill>
                <a:effectLst/>
                <a:latin typeface="Helvetica" panose="020B0604020202020204" pitchFamily="34" charset="0"/>
              </a:rPr>
              <a:t>Rev. </a:t>
            </a:r>
            <a:r>
              <a:rPr lang="de-DE" sz="1600" b="0" i="1" dirty="0" err="1">
                <a:solidFill>
                  <a:srgbClr val="1A1A1A"/>
                </a:solidFill>
                <a:effectLst/>
                <a:latin typeface="Helvetica" panose="020B0604020202020204" pitchFamily="34" charset="0"/>
              </a:rPr>
              <a:t>Sci</a:t>
            </a:r>
            <a:r>
              <a:rPr lang="de-DE" sz="1600" b="0" i="1" dirty="0">
                <a:solidFill>
                  <a:srgbClr val="1A1A1A"/>
                </a:solidFill>
                <a:effectLst/>
                <a:latin typeface="Helvetica" panose="020B0604020202020204" pitchFamily="34" charset="0"/>
              </a:rPr>
              <a:t>. </a:t>
            </a:r>
            <a:r>
              <a:rPr lang="de-DE" sz="1600" b="0" i="1" dirty="0" err="1">
                <a:solidFill>
                  <a:srgbClr val="1A1A1A"/>
                </a:solidFill>
                <a:effectLst/>
                <a:latin typeface="Helvetica" panose="020B0604020202020204" pitchFamily="34" charset="0"/>
              </a:rPr>
              <a:t>Instrum</a:t>
            </a:r>
            <a:r>
              <a:rPr lang="de-DE" sz="1600" b="0" i="1" dirty="0">
                <a:solidFill>
                  <a:srgbClr val="1A1A1A"/>
                </a:solidFill>
                <a:effectLst/>
                <a:latin typeface="Helvetica" panose="020B0604020202020204" pitchFamily="34" charset="0"/>
              </a:rPr>
              <a:t>.</a:t>
            </a:r>
            <a:r>
              <a:rPr lang="de-DE" sz="1600" b="0" i="0" dirty="0">
                <a:solidFill>
                  <a:srgbClr val="1A1A1A"/>
                </a:solidFill>
                <a:effectLst/>
                <a:latin typeface="Helvetica" panose="020B0604020202020204" pitchFamily="34" charset="0"/>
              </a:rPr>
              <a:t> 85, 023502 (2014)</a:t>
            </a:r>
            <a:endParaRPr lang="de-DE" sz="1600" dirty="0"/>
          </a:p>
        </p:txBody>
      </p:sp>
    </p:spTree>
    <p:extLst>
      <p:ext uri="{BB962C8B-B14F-4D97-AF65-F5344CB8AC3E}">
        <p14:creationId xmlns:p14="http://schemas.microsoft.com/office/powerpoint/2010/main" val="20249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AEBF631F-D5A7-76C5-6241-069911B2ECB3}"/>
                  </a:ext>
                </a:extLst>
              </p:cNvPr>
              <p:cNvSpPr>
                <a:spLocks noGrp="1"/>
              </p:cNvSpPr>
              <p:nvPr>
                <p:ph sz="quarter" idx="13"/>
              </p:nvPr>
            </p:nvSpPr>
            <p:spPr>
              <a:xfrm>
                <a:off x="695327" y="1609726"/>
                <a:ext cx="4684542" cy="4772024"/>
              </a:xfrm>
            </p:spPr>
            <p:txBody>
              <a:bodyPr/>
              <a:lstStyle/>
              <a:p>
                <a:pPr marL="285750" indent="-285750">
                  <a:buFont typeface="Arial" panose="020B0604020202020204" pitchFamily="34" charset="0"/>
                  <a:buChar char="•"/>
                </a:pPr>
                <a:r>
                  <a:rPr lang="en-GB" dirty="0"/>
                  <a:t>Misuse spectrometer normally used for beam emission measurements</a:t>
                </a:r>
              </a:p>
              <a:p>
                <a:pPr marL="285750" indent="-285750">
                  <a:buFont typeface="Arial" panose="020B0604020202020204" pitchFamily="34" charset="0"/>
                  <a:buChar char="•"/>
                </a:pPr>
                <a:r>
                  <a:rPr lang="en-GB" dirty="0"/>
                  <a:t>Challenges to face:</a:t>
                </a:r>
              </a:p>
              <a:p>
                <a:pPr marL="465138" lvl="2" indent="-285750"/>
                <a:r>
                  <a:rPr lang="en-GB" dirty="0"/>
                  <a:t>Account for instrument function effects</a:t>
                </a:r>
              </a:p>
              <a:p>
                <a:pPr marL="465138" lvl="2" indent="-285750"/>
                <a:r>
                  <a:rPr lang="en-GB" dirty="0"/>
                  <a:t>Inferior dynamic range to one used at LHD</a:t>
                </a:r>
              </a:p>
              <a:p>
                <a:pPr marL="465138" lvl="2" indent="-285750"/>
                <a:r>
                  <a:rPr lang="en-GB" dirty="0"/>
                  <a:t>Deal with cold component of </a:t>
                </a: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𝑯</m:t>
                        </m:r>
                      </m:e>
                      <m:sub>
                        <m:r>
                          <a:rPr lang="de-DE" b="1" i="1" smtClean="0">
                            <a:latin typeface="Cambria Math" panose="02040503050406030204" pitchFamily="18" charset="0"/>
                          </a:rPr>
                          <m:t>𝜶</m:t>
                        </m:r>
                      </m:sub>
                    </m:sSub>
                  </m:oMath>
                </a14:m>
                <a:r>
                  <a:rPr lang="en-GB" dirty="0"/>
                  <a:t> emission</a:t>
                </a:r>
              </a:p>
              <a:p>
                <a:pPr marL="285750" indent="-285750">
                  <a:buFont typeface="Arial" panose="020B0604020202020204" pitchFamily="34" charset="0"/>
                  <a:buChar char="•"/>
                </a:pPr>
                <a:r>
                  <a:rPr lang="en-GB" dirty="0"/>
                  <a:t>Result:</a:t>
                </a:r>
              </a:p>
              <a:p>
                <a:pPr marL="465138" lvl="2" indent="-285750"/>
                <a:r>
                  <a:rPr lang="en-GB" dirty="0"/>
                  <a:t>Neutral density profile in the outer half of the plasma</a:t>
                </a:r>
              </a:p>
              <a:p>
                <a:pPr marL="465138" lvl="2" indent="-285750"/>
                <a:endParaRPr lang="en-GB" dirty="0"/>
              </a:p>
              <a:p>
                <a:pPr marL="465138" lvl="2" indent="-285750"/>
                <a:endParaRPr lang="en-GB" dirty="0"/>
              </a:p>
            </p:txBody>
          </p:sp>
        </mc:Choice>
        <mc:Fallback>
          <p:sp>
            <p:nvSpPr>
              <p:cNvPr id="2" name="Inhaltsplatzhalter 1">
                <a:extLst>
                  <a:ext uri="{FF2B5EF4-FFF2-40B4-BE49-F238E27FC236}">
                    <a16:creationId xmlns:a16="http://schemas.microsoft.com/office/drawing/2014/main" id="{AEBF631F-D5A7-76C5-6241-069911B2ECB3}"/>
                  </a:ext>
                </a:extLst>
              </p:cNvPr>
              <p:cNvSpPr>
                <a:spLocks noGrp="1" noRot="1" noChangeAspect="1" noMove="1" noResize="1" noEditPoints="1" noAdjustHandles="1" noChangeArrowheads="1" noChangeShapeType="1" noTextEdit="1"/>
              </p:cNvSpPr>
              <p:nvPr>
                <p:ph sz="quarter" idx="13"/>
              </p:nvPr>
            </p:nvSpPr>
            <p:spPr>
              <a:xfrm>
                <a:off x="695327" y="1609726"/>
                <a:ext cx="4684542" cy="4772024"/>
              </a:xfrm>
              <a:blipFill>
                <a:blip r:embed="rId2"/>
                <a:stretch>
                  <a:fillRect l="-2731"/>
                </a:stretch>
              </a:blipFill>
            </p:spPr>
            <p:txBody>
              <a:bodyPr/>
              <a:lstStyle/>
              <a:p>
                <a:r>
                  <a:rPr lang="de-DE">
                    <a:noFill/>
                  </a:rPr>
                  <a:t> </a:t>
                </a:r>
              </a:p>
            </p:txBody>
          </p:sp>
        </mc:Fallback>
      </mc:AlternateContent>
      <p:sp>
        <p:nvSpPr>
          <p:cNvPr id="3" name="Titel 2">
            <a:extLst>
              <a:ext uri="{FF2B5EF4-FFF2-40B4-BE49-F238E27FC236}">
                <a16:creationId xmlns:a16="http://schemas.microsoft.com/office/drawing/2014/main" id="{48F85995-0071-236B-1DAF-B0E9D8126CD5}"/>
              </a:ext>
            </a:extLst>
          </p:cNvPr>
          <p:cNvSpPr>
            <a:spLocks noGrp="1"/>
          </p:cNvSpPr>
          <p:nvPr>
            <p:ph type="title"/>
          </p:nvPr>
        </p:nvSpPr>
        <p:spPr/>
        <p:txBody>
          <a:bodyPr/>
          <a:lstStyle/>
          <a:p>
            <a:r>
              <a:rPr lang="de-DE" dirty="0"/>
              <a:t>Approach</a:t>
            </a:r>
          </a:p>
        </p:txBody>
      </p:sp>
      <p:sp>
        <p:nvSpPr>
          <p:cNvPr id="4" name="Datumsplatzhalter 3">
            <a:extLst>
              <a:ext uri="{FF2B5EF4-FFF2-40B4-BE49-F238E27FC236}">
                <a16:creationId xmlns:a16="http://schemas.microsoft.com/office/drawing/2014/main" id="{0583A97A-3469-674A-18CE-01384F78870E}"/>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B7177C0B-1795-1B4B-3654-397FFAD1C63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DCDA4C05-8090-10C0-C8FF-CB2A75D2A064}"/>
              </a:ext>
            </a:extLst>
          </p:cNvPr>
          <p:cNvSpPr>
            <a:spLocks noGrp="1"/>
          </p:cNvSpPr>
          <p:nvPr>
            <p:ph type="sldNum" sz="quarter" idx="16"/>
          </p:nvPr>
        </p:nvSpPr>
        <p:spPr/>
        <p:txBody>
          <a:bodyPr/>
          <a:lstStyle/>
          <a:p>
            <a:fld id="{3B1A4699-952B-42DA-8DC4-38A59B49610C}" type="slidenum">
              <a:rPr lang="de-DE" smtClean="0"/>
              <a:pPr/>
              <a:t>5</a:t>
            </a:fld>
            <a:endParaRPr lang="de-DE" dirty="0"/>
          </a:p>
        </p:txBody>
      </p:sp>
      <p:pic>
        <p:nvPicPr>
          <p:cNvPr id="2050" name="Picture 2" descr="FIG. 1. Lines of sight of the three CXRS observation systems. (a) 3D view of the inner wall and lower divertor of half module 2.1 with the two NBI sources “S7” (magenta) and “S8” (red) as well as lines of sight of the three CXRS optical systems: A (blue), M (green), and T (orange). [(b) and (c)] Horizontal cut of the plasma at beam height and projection of CXRS lines of sight.">
            <a:extLst>
              <a:ext uri="{FF2B5EF4-FFF2-40B4-BE49-F238E27FC236}">
                <a16:creationId xmlns:a16="http://schemas.microsoft.com/office/drawing/2014/main" id="{56F46281-A736-4E24-E9A1-E557F9050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281" y="806449"/>
            <a:ext cx="5215299" cy="52451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792EA083-F258-33F5-FC7C-C8A0CF6919AC}"/>
              </a:ext>
            </a:extLst>
          </p:cNvPr>
          <p:cNvSpPr txBox="1"/>
          <p:nvPr/>
        </p:nvSpPr>
        <p:spPr>
          <a:xfrm>
            <a:off x="6060281" y="6051550"/>
            <a:ext cx="3566169" cy="262059"/>
          </a:xfrm>
          <a:prstGeom prst="rect">
            <a:avLst/>
          </a:prstGeom>
          <a:noFill/>
        </p:spPr>
        <p:txBody>
          <a:bodyPr wrap="none" lIns="0" tIns="0" rIns="0" bIns="0" rtlCol="0" anchor="t" anchorCtr="0">
            <a:spAutoFit/>
          </a:bodyPr>
          <a:lstStyle/>
          <a:p>
            <a:pPr algn="l">
              <a:lnSpc>
                <a:spcPts val="2300"/>
              </a:lnSpc>
              <a:spcBef>
                <a:spcPts val="1150"/>
              </a:spcBef>
            </a:pPr>
            <a:r>
              <a:rPr lang="de-DE" sz="1400" dirty="0"/>
              <a:t>O Ford, </a:t>
            </a:r>
            <a:r>
              <a:rPr lang="de-DE" sz="1400" b="0" i="1" dirty="0">
                <a:solidFill>
                  <a:srgbClr val="1A1A1A"/>
                </a:solidFill>
                <a:effectLst/>
                <a:latin typeface="Helvetica" panose="020B0604020202020204" pitchFamily="34" charset="0"/>
              </a:rPr>
              <a:t>Rev. </a:t>
            </a:r>
            <a:r>
              <a:rPr lang="de-DE" sz="1400" b="0" i="1" dirty="0" err="1">
                <a:solidFill>
                  <a:srgbClr val="1A1A1A"/>
                </a:solidFill>
                <a:effectLst/>
                <a:latin typeface="Helvetica" panose="020B0604020202020204" pitchFamily="34" charset="0"/>
              </a:rPr>
              <a:t>Sci</a:t>
            </a:r>
            <a:r>
              <a:rPr lang="de-DE" sz="1400" b="0" i="1" dirty="0">
                <a:solidFill>
                  <a:srgbClr val="1A1A1A"/>
                </a:solidFill>
                <a:effectLst/>
                <a:latin typeface="Helvetica" panose="020B0604020202020204" pitchFamily="34" charset="0"/>
              </a:rPr>
              <a:t>. </a:t>
            </a:r>
            <a:r>
              <a:rPr lang="de-DE" sz="1400" b="0" i="1" dirty="0" err="1">
                <a:solidFill>
                  <a:srgbClr val="1A1A1A"/>
                </a:solidFill>
                <a:effectLst/>
                <a:latin typeface="Helvetica" panose="020B0604020202020204" pitchFamily="34" charset="0"/>
              </a:rPr>
              <a:t>Instrum</a:t>
            </a:r>
            <a:r>
              <a:rPr lang="de-DE" sz="1400" b="0" i="1" dirty="0">
                <a:solidFill>
                  <a:srgbClr val="1A1A1A"/>
                </a:solidFill>
                <a:effectLst/>
                <a:latin typeface="Helvetica" panose="020B0604020202020204" pitchFamily="34" charset="0"/>
              </a:rPr>
              <a:t>.</a:t>
            </a:r>
            <a:r>
              <a:rPr lang="de-DE" sz="1400" b="0" i="0" dirty="0">
                <a:solidFill>
                  <a:srgbClr val="1A1A1A"/>
                </a:solidFill>
                <a:effectLst/>
                <a:latin typeface="Helvetica" panose="020B0604020202020204" pitchFamily="34" charset="0"/>
              </a:rPr>
              <a:t> 91, 023507 (2020)</a:t>
            </a:r>
            <a:endParaRPr lang="de-DE" sz="1400" dirty="0"/>
          </a:p>
        </p:txBody>
      </p:sp>
    </p:spTree>
    <p:extLst>
      <p:ext uri="{BB962C8B-B14F-4D97-AF65-F5344CB8AC3E}">
        <p14:creationId xmlns:p14="http://schemas.microsoft.com/office/powerpoint/2010/main" val="4867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8F85995-0071-236B-1DAF-B0E9D8126CD5}"/>
              </a:ext>
            </a:extLst>
          </p:cNvPr>
          <p:cNvSpPr>
            <a:spLocks noGrp="1"/>
          </p:cNvSpPr>
          <p:nvPr>
            <p:ph type="title"/>
          </p:nvPr>
        </p:nvSpPr>
        <p:spPr/>
        <p:txBody>
          <a:bodyPr/>
          <a:lstStyle/>
          <a:p>
            <a:r>
              <a:rPr lang="de-DE" dirty="0"/>
              <a:t>Instrument </a:t>
            </a:r>
            <a:r>
              <a:rPr lang="de-DE" dirty="0" err="1"/>
              <a:t>function</a:t>
            </a:r>
            <a:endParaRPr lang="de-DE" dirty="0"/>
          </a:p>
        </p:txBody>
      </p:sp>
      <p:sp>
        <p:nvSpPr>
          <p:cNvPr id="4" name="Datumsplatzhalter 3">
            <a:extLst>
              <a:ext uri="{FF2B5EF4-FFF2-40B4-BE49-F238E27FC236}">
                <a16:creationId xmlns:a16="http://schemas.microsoft.com/office/drawing/2014/main" id="{0583A97A-3469-674A-18CE-01384F78870E}"/>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B7177C0B-1795-1B4B-3654-397FFAD1C63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DCDA4C05-8090-10C0-C8FF-CB2A75D2A064}"/>
              </a:ext>
            </a:extLst>
          </p:cNvPr>
          <p:cNvSpPr>
            <a:spLocks noGrp="1"/>
          </p:cNvSpPr>
          <p:nvPr>
            <p:ph type="sldNum" sz="quarter" idx="16"/>
          </p:nvPr>
        </p:nvSpPr>
        <p:spPr/>
        <p:txBody>
          <a:bodyPr/>
          <a:lstStyle/>
          <a:p>
            <a:fld id="{3B1A4699-952B-42DA-8DC4-38A59B49610C}" type="slidenum">
              <a:rPr lang="de-DE" smtClean="0"/>
              <a:pPr/>
              <a:t>6</a:t>
            </a:fld>
            <a:endParaRPr lang="de-DE" dirty="0"/>
          </a:p>
        </p:txBody>
      </p:sp>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79D7D410-5BDA-C9E4-C1A6-F71C65B1DF8F}"/>
                  </a:ext>
                </a:extLst>
              </p:cNvPr>
              <p:cNvSpPr>
                <a:spLocks noGrp="1"/>
              </p:cNvSpPr>
              <p:nvPr>
                <p:ph sz="quarter" idx="13"/>
              </p:nvPr>
            </p:nvSpPr>
            <p:spPr>
              <a:xfrm>
                <a:off x="695327" y="1609726"/>
                <a:ext cx="4684542" cy="4772024"/>
              </a:xfrm>
            </p:spPr>
            <p:txBody>
              <a:bodyPr/>
              <a:lstStyle/>
              <a:p>
                <a:pPr marL="285750" indent="-285750">
                  <a:buFont typeface="Arial" panose="020B0604020202020204" pitchFamily="34" charset="0"/>
                  <a:buChar char="•"/>
                </a:pPr>
                <a:r>
                  <a:rPr lang="de-DE" dirty="0"/>
                  <a:t>Instrument </a:t>
                </a:r>
                <a:r>
                  <a:rPr lang="en-GB" dirty="0"/>
                  <a:t>function convolved into measurement</a:t>
                </a:r>
              </a:p>
              <a:p>
                <a:pPr marL="285750" indent="-285750">
                  <a:buFont typeface="Arial" panose="020B0604020202020204" pitchFamily="34" charset="0"/>
                  <a:buChar char="•"/>
                </a:pPr>
                <a:r>
                  <a:rPr lang="de-DE" dirty="0" err="1"/>
                  <a:t>No</a:t>
                </a:r>
                <a:r>
                  <a:rPr lang="de-DE" dirty="0"/>
                  <a:t> </a:t>
                </a:r>
                <a:r>
                  <a:rPr lang="en-GB" dirty="0"/>
                  <a:t>measured instrument function at the </a:t>
                </a:r>
                <a14:m>
                  <m:oMath xmlns:m="http://schemas.openxmlformats.org/officeDocument/2006/math">
                    <m:sSub>
                      <m:sSubPr>
                        <m:ctrlPr>
                          <a:rPr lang="de-DE" b="1" i="0" smtClean="0">
                            <a:latin typeface="Cambria Math" panose="02040503050406030204" pitchFamily="18" charset="0"/>
                          </a:rPr>
                        </m:ctrlPr>
                      </m:sSubPr>
                      <m:e>
                        <m:r>
                          <a:rPr lang="de-DE" b="1" i="0" smtClean="0">
                            <a:latin typeface="Cambria Math" panose="02040503050406030204" pitchFamily="18" charset="0"/>
                          </a:rPr>
                          <m:t>𝐇</m:t>
                        </m:r>
                      </m:e>
                      <m:sub>
                        <m:r>
                          <a:rPr lang="de-DE" b="1" i="0" smtClean="0">
                            <a:latin typeface="Cambria Math" panose="02040503050406030204" pitchFamily="18" charset="0"/>
                          </a:rPr>
                          <m:t>𝛂</m:t>
                        </m:r>
                      </m:sub>
                    </m:sSub>
                  </m:oMath>
                </a14:m>
                <a:r>
                  <a:rPr lang="en-GB" dirty="0"/>
                  <a:t> transition at </a:t>
                </a:r>
                <a14:m>
                  <m:oMath xmlns:m="http://schemas.openxmlformats.org/officeDocument/2006/math">
                    <m:r>
                      <a:rPr lang="de-DE" b="1" i="0" smtClean="0">
                        <a:latin typeface="Cambria Math" panose="02040503050406030204" pitchFamily="18" charset="0"/>
                      </a:rPr>
                      <m:t>𝟔𝟓𝟔</m:t>
                    </m:r>
                    <m:r>
                      <a:rPr lang="de-DE" b="1" i="0" smtClean="0">
                        <a:latin typeface="Cambria Math" panose="02040503050406030204" pitchFamily="18" charset="0"/>
                      </a:rPr>
                      <m:t>.</m:t>
                    </m:r>
                    <m:r>
                      <a:rPr lang="de-DE" b="1" i="0" smtClean="0">
                        <a:latin typeface="Cambria Math" panose="02040503050406030204" pitchFamily="18" charset="0"/>
                      </a:rPr>
                      <m:t>𝟐𝟖𝐧𝐦</m:t>
                    </m:r>
                  </m:oMath>
                </a14:m>
                <a:r>
                  <a:rPr lang="en-GB" dirty="0"/>
                  <a:t> </a:t>
                </a:r>
              </a:p>
              <a:p>
                <a:pPr marL="465138" lvl="2" indent="-285750">
                  <a:buFont typeface="Wingdings" panose="05000000000000000000" pitchFamily="2" charset="2"/>
                  <a:buChar char="Ø"/>
                </a:pPr>
                <a:r>
                  <a:rPr lang="en-GB" dirty="0">
                    <a:sym typeface="Wingdings" panose="05000000000000000000" pitchFamily="2" charset="2"/>
                  </a:rPr>
                  <a:t>Interpolate one from Neon pencil lamp measurements</a:t>
                </a:r>
                <a:endParaRPr lang="en-GB" dirty="0"/>
              </a:p>
              <a:p>
                <a:pPr marL="465138" lvl="2" indent="-285750"/>
                <a:endParaRPr lang="en-GB" dirty="0"/>
              </a:p>
              <a:p>
                <a:pPr marL="465138" lvl="2" indent="-285750"/>
                <a:endParaRPr lang="en-GB" dirty="0"/>
              </a:p>
            </p:txBody>
          </p:sp>
        </mc:Choice>
        <mc:Fallback>
          <p:sp>
            <p:nvSpPr>
              <p:cNvPr id="2" name="Inhaltsplatzhalter 1">
                <a:extLst>
                  <a:ext uri="{FF2B5EF4-FFF2-40B4-BE49-F238E27FC236}">
                    <a16:creationId xmlns:a16="http://schemas.microsoft.com/office/drawing/2014/main" id="{79D7D410-5BDA-C9E4-C1A6-F71C65B1DF8F}"/>
                  </a:ext>
                </a:extLst>
              </p:cNvPr>
              <p:cNvSpPr>
                <a:spLocks noGrp="1" noRot="1" noChangeAspect="1" noMove="1" noResize="1" noEditPoints="1" noAdjustHandles="1" noChangeArrowheads="1" noChangeShapeType="1" noTextEdit="1"/>
              </p:cNvSpPr>
              <p:nvPr>
                <p:ph sz="quarter" idx="13"/>
              </p:nvPr>
            </p:nvSpPr>
            <p:spPr>
              <a:xfrm>
                <a:off x="695327" y="1609726"/>
                <a:ext cx="4684542" cy="4772024"/>
              </a:xfrm>
              <a:blipFill>
                <a:blip r:embed="rId2"/>
                <a:stretch>
                  <a:fillRect l="-2731"/>
                </a:stretch>
              </a:blipFill>
            </p:spPr>
            <p:txBody>
              <a:bodyPr/>
              <a:lstStyle/>
              <a:p>
                <a:r>
                  <a:rPr lang="de-DE">
                    <a:noFill/>
                  </a:rPr>
                  <a:t> </a:t>
                </a:r>
              </a:p>
            </p:txBody>
          </p:sp>
        </mc:Fallback>
      </mc:AlternateContent>
      <p:pic>
        <p:nvPicPr>
          <p:cNvPr id="8" name="Grafik 7">
            <a:extLst>
              <a:ext uri="{FF2B5EF4-FFF2-40B4-BE49-F238E27FC236}">
                <a16:creationId xmlns:a16="http://schemas.microsoft.com/office/drawing/2014/main" id="{7DA13F1A-B225-9C88-E364-3EC1CE0B9D71}"/>
              </a:ext>
            </a:extLst>
          </p:cNvPr>
          <p:cNvPicPr>
            <a:picLocks noChangeAspect="1"/>
          </p:cNvPicPr>
          <p:nvPr/>
        </p:nvPicPr>
        <p:blipFill>
          <a:blip r:embed="rId3"/>
          <a:stretch>
            <a:fillRect/>
          </a:stretch>
        </p:blipFill>
        <p:spPr>
          <a:xfrm>
            <a:off x="5379869" y="1609725"/>
            <a:ext cx="6745478" cy="4371974"/>
          </a:xfrm>
          <a:prstGeom prst="rect">
            <a:avLst/>
          </a:prstGeom>
        </p:spPr>
      </p:pic>
    </p:spTree>
    <p:extLst>
      <p:ext uri="{BB962C8B-B14F-4D97-AF65-F5344CB8AC3E}">
        <p14:creationId xmlns:p14="http://schemas.microsoft.com/office/powerpoint/2010/main" val="191102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8F85995-0071-236B-1DAF-B0E9D8126CD5}"/>
              </a:ext>
            </a:extLst>
          </p:cNvPr>
          <p:cNvSpPr>
            <a:spLocks noGrp="1"/>
          </p:cNvSpPr>
          <p:nvPr>
            <p:ph type="title"/>
          </p:nvPr>
        </p:nvSpPr>
        <p:spPr/>
        <p:txBody>
          <a:bodyPr/>
          <a:lstStyle/>
          <a:p>
            <a:r>
              <a:rPr lang="de-DE" dirty="0" err="1"/>
              <a:t>Spectral</a:t>
            </a:r>
            <a:r>
              <a:rPr lang="de-DE" dirty="0"/>
              <a:t> </a:t>
            </a:r>
            <a:r>
              <a:rPr lang="de-DE" dirty="0" err="1"/>
              <a:t>fitting</a:t>
            </a:r>
            <a:endParaRPr lang="de-DE" dirty="0"/>
          </a:p>
        </p:txBody>
      </p:sp>
      <p:sp>
        <p:nvSpPr>
          <p:cNvPr id="4" name="Datumsplatzhalter 3">
            <a:extLst>
              <a:ext uri="{FF2B5EF4-FFF2-40B4-BE49-F238E27FC236}">
                <a16:creationId xmlns:a16="http://schemas.microsoft.com/office/drawing/2014/main" id="{0583A97A-3469-674A-18CE-01384F78870E}"/>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B7177C0B-1795-1B4B-3654-397FFAD1C63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DCDA4C05-8090-10C0-C8FF-CB2A75D2A064}"/>
              </a:ext>
            </a:extLst>
          </p:cNvPr>
          <p:cNvSpPr>
            <a:spLocks noGrp="1"/>
          </p:cNvSpPr>
          <p:nvPr>
            <p:ph type="sldNum" sz="quarter" idx="16"/>
          </p:nvPr>
        </p:nvSpPr>
        <p:spPr/>
        <p:txBody>
          <a:bodyPr/>
          <a:lstStyle/>
          <a:p>
            <a:fld id="{3B1A4699-952B-42DA-8DC4-38A59B49610C}" type="slidenum">
              <a:rPr lang="de-DE" smtClean="0"/>
              <a:pPr/>
              <a:t>7</a:t>
            </a:fld>
            <a:endParaRPr lang="de-DE" dirty="0"/>
          </a:p>
        </p:txBody>
      </p:sp>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79D7D410-5BDA-C9E4-C1A6-F71C65B1DF8F}"/>
                  </a:ext>
                </a:extLst>
              </p:cNvPr>
              <p:cNvSpPr>
                <a:spLocks noGrp="1"/>
              </p:cNvSpPr>
              <p:nvPr>
                <p:ph sz="quarter" idx="13"/>
              </p:nvPr>
            </p:nvSpPr>
            <p:spPr>
              <a:xfrm>
                <a:off x="695327" y="1609726"/>
                <a:ext cx="10472100" cy="4772024"/>
              </a:xfrm>
            </p:spPr>
            <p:txBody>
              <a:bodyPr/>
              <a:lstStyle/>
              <a:p>
                <a:pPr marL="285750" indent="-285750">
                  <a:buFont typeface="Arial" panose="020B0604020202020204" pitchFamily="34" charset="0"/>
                  <a:buChar char="•"/>
                </a:pPr>
                <a:r>
                  <a:rPr lang="de-DE" dirty="0"/>
                  <a:t>Assuming a </a:t>
                </a:r>
                <a:r>
                  <a:rPr lang="de-DE" dirty="0" err="1"/>
                  <a:t>flux</a:t>
                </a:r>
                <a:r>
                  <a:rPr lang="de-DE" dirty="0"/>
                  <a:t> </a:t>
                </a:r>
                <a:r>
                  <a:rPr lang="de-DE" dirty="0" err="1"/>
                  <a:t>constant</a:t>
                </a:r>
                <a:r>
                  <a:rPr lang="de-DE" dirty="0"/>
                  <a:t> </a:t>
                </a: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𝟎</m:t>
                        </m:r>
                      </m:sub>
                    </m:sSub>
                  </m:oMath>
                </a14:m>
                <a:r>
                  <a:rPr lang="en-GB" dirty="0"/>
                  <a:t>, the plasma emission is given by:</a:t>
                </a:r>
              </a:p>
              <a:p>
                <a14:m>
                  <m:oMathPara xmlns:m="http://schemas.openxmlformats.org/officeDocument/2006/math">
                    <m:oMathParaPr>
                      <m:jc m:val="centerGroup"/>
                    </m:oMathParaPr>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𝑰</m:t>
                          </m:r>
                        </m:e>
                        <m:sub>
                          <m:sSub>
                            <m:sSubPr>
                              <m:ctrlPr>
                                <a:rPr lang="de-DE" b="1" i="1" smtClean="0">
                                  <a:latin typeface="Cambria Math" panose="02040503050406030204" pitchFamily="18" charset="0"/>
                                </a:rPr>
                              </m:ctrlPr>
                            </m:sSubPr>
                            <m:e>
                              <m:r>
                                <a:rPr lang="de-DE" b="1" i="1" smtClean="0">
                                  <a:latin typeface="Cambria Math" panose="02040503050406030204" pitchFamily="18" charset="0"/>
                                </a:rPr>
                                <m:t>𝑯</m:t>
                              </m:r>
                            </m:e>
                            <m:sub>
                              <m:r>
                                <a:rPr lang="de-DE" b="1" i="1" smtClean="0">
                                  <a:latin typeface="Cambria Math" panose="02040503050406030204" pitchFamily="18" charset="0"/>
                                </a:rPr>
                                <m:t>𝜶</m:t>
                              </m:r>
                            </m:sub>
                          </m:sSub>
                        </m:sub>
                      </m:sSub>
                      <m:d>
                        <m:dPr>
                          <m:ctrlPr>
                            <a:rPr lang="de-DE" b="1" i="1" smtClean="0">
                              <a:latin typeface="Cambria Math" panose="02040503050406030204" pitchFamily="18" charset="0"/>
                            </a:rPr>
                          </m:ctrlPr>
                        </m:dPr>
                        <m:e>
                          <m:r>
                            <a:rPr lang="de-DE" b="1" i="1" smtClean="0">
                              <a:latin typeface="Cambria Math" panose="02040503050406030204" pitchFamily="18" charset="0"/>
                            </a:rPr>
                            <m:t>𝝀</m:t>
                          </m:r>
                        </m:e>
                      </m:d>
                      <m:r>
                        <a:rPr lang="de-DE" b="1" i="1" smtClean="0">
                          <a:latin typeface="Cambria Math" panose="02040503050406030204" pitchFamily="18" charset="0"/>
                        </a:rPr>
                        <m:t>=</m:t>
                      </m:r>
                      <m:nary>
                        <m:naryPr>
                          <m:ctrlPr>
                            <a:rPr lang="de-DE" b="1" i="1" smtClean="0">
                              <a:latin typeface="Cambria Math" panose="02040503050406030204" pitchFamily="18" charset="0"/>
                            </a:rPr>
                          </m:ctrlPr>
                        </m:naryPr>
                        <m:sub>
                          <m:r>
                            <m:rPr>
                              <m:brk m:alnAt="23"/>
                            </m:rPr>
                            <a:rPr lang="de-DE" b="1" i="1" smtClean="0">
                              <a:latin typeface="Cambria Math" panose="02040503050406030204" pitchFamily="18" charset="0"/>
                            </a:rPr>
                            <m:t>𝑳𝒐𝑺</m:t>
                          </m:r>
                        </m:sub>
                        <m:sup/>
                        <m:e>
                          <m:nary>
                            <m:naryPr>
                              <m:chr m:val="∑"/>
                              <m:ctrlPr>
                                <a:rPr lang="de-DE" b="1" i="1" smtClean="0">
                                  <a:latin typeface="Cambria Math" panose="02040503050406030204" pitchFamily="18" charset="0"/>
                                </a:rPr>
                              </m:ctrlPr>
                            </m:naryPr>
                            <m:sub>
                              <m:r>
                                <m:rPr>
                                  <m:brk m:alnAt="23"/>
                                </m:rPr>
                                <a:rPr lang="de-DE" b="1" i="1" smtClean="0">
                                  <a:latin typeface="Cambria Math" panose="02040503050406030204" pitchFamily="18" charset="0"/>
                                </a:rPr>
                                <m:t>𝑭𝑺</m:t>
                              </m:r>
                            </m:sub>
                            <m:sup/>
                            <m:e>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𝒆</m:t>
                                  </m:r>
                                </m:sub>
                              </m:sSub>
                              <m:d>
                                <m:dPr>
                                  <m:ctrlPr>
                                    <a:rPr lang="de-DE" b="1" i="1" smtClean="0">
                                      <a:latin typeface="Cambria Math" panose="02040503050406030204" pitchFamily="18" charset="0"/>
                                    </a:rPr>
                                  </m:ctrlPr>
                                </m:dPr>
                                <m:e>
                                  <m:r>
                                    <a:rPr lang="de-DE" b="1" i="1" smtClean="0">
                                      <a:latin typeface="Cambria Math" panose="02040503050406030204" pitchFamily="18" charset="0"/>
                                    </a:rPr>
                                    <m:t>𝒍</m:t>
                                  </m:r>
                                </m:e>
                              </m:d>
                              <m:r>
                                <a:rPr lang="de-DE" b="1" i="1" smtClean="0">
                                  <a:latin typeface="Cambria Math" panose="02040503050406030204" pitchFamily="18" charset="0"/>
                                </a:rPr>
                                <m:t>⋅</m:t>
                              </m:r>
                              <m:d>
                                <m:dPr>
                                  <m:ctrlPr>
                                    <a:rPr lang="de-DE" b="1" i="1" smtClean="0">
                                      <a:latin typeface="Cambria Math" panose="02040503050406030204" pitchFamily="18" charset="0"/>
                                    </a:rPr>
                                  </m:ctrlPr>
                                </m:dPr>
                                <m:e>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𝟎</m:t>
                                      </m:r>
                                    </m:sub>
                                  </m:sSub>
                                  <m:d>
                                    <m:dPr>
                                      <m:ctrlPr>
                                        <a:rPr lang="de-DE" b="1" i="1" smtClean="0">
                                          <a:latin typeface="Cambria Math" panose="02040503050406030204" pitchFamily="18" charset="0"/>
                                        </a:rPr>
                                      </m:ctrlPr>
                                    </m:dPr>
                                    <m:e>
                                      <m:r>
                                        <a:rPr lang="de-DE" b="1" i="1" smtClean="0">
                                          <a:latin typeface="Cambria Math" panose="02040503050406030204" pitchFamily="18" charset="0"/>
                                        </a:rPr>
                                        <m:t>𝒍</m:t>
                                      </m:r>
                                    </m:e>
                                  </m:d>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d>
                                        <m:dPr>
                                          <m:begChr m:val="⟨"/>
                                          <m:endChr m:val="⟩"/>
                                          <m:ctrlPr>
                                            <a:rPr lang="de-DE" b="1" i="1" smtClean="0">
                                              <a:latin typeface="Cambria Math" panose="02040503050406030204" pitchFamily="18" charset="0"/>
                                            </a:rPr>
                                          </m:ctrlPr>
                                        </m:dPr>
                                        <m:e>
                                          <m:r>
                                            <a:rPr lang="de-DE" b="1" i="1" smtClean="0">
                                              <a:latin typeface="Cambria Math" panose="02040503050406030204" pitchFamily="18" charset="0"/>
                                            </a:rPr>
                                            <m:t>𝝈</m:t>
                                          </m:r>
                                          <m:r>
                                            <a:rPr lang="de-DE" b="1" i="1" smtClean="0">
                                              <a:latin typeface="Cambria Math" panose="02040503050406030204" pitchFamily="18" charset="0"/>
                                            </a:rPr>
                                            <m:t>𝒗</m:t>
                                          </m:r>
                                        </m:e>
                                      </m:d>
                                    </m:e>
                                    <m:sub>
                                      <m:r>
                                        <a:rPr lang="de-DE" b="1" i="1" smtClean="0">
                                          <a:latin typeface="Cambria Math" panose="02040503050406030204" pitchFamily="18" charset="0"/>
                                        </a:rPr>
                                        <m:t>𝒆𝒊𝒆</m:t>
                                      </m:r>
                                    </m:sub>
                                  </m:sSub>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𝒊</m:t>
                                      </m:r>
                                    </m:sub>
                                  </m:sSub>
                                  <m:d>
                                    <m:dPr>
                                      <m:ctrlPr>
                                        <a:rPr lang="de-DE" b="1" i="1" smtClean="0">
                                          <a:latin typeface="Cambria Math" panose="02040503050406030204" pitchFamily="18" charset="0"/>
                                        </a:rPr>
                                      </m:ctrlPr>
                                    </m:dPr>
                                    <m:e>
                                      <m:r>
                                        <a:rPr lang="de-DE" b="1" i="1" smtClean="0">
                                          <a:latin typeface="Cambria Math" panose="02040503050406030204" pitchFamily="18" charset="0"/>
                                        </a:rPr>
                                        <m:t>𝒍</m:t>
                                      </m:r>
                                    </m:e>
                                  </m:d>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d>
                                        <m:dPr>
                                          <m:begChr m:val="⟨"/>
                                          <m:endChr m:val="⟩"/>
                                          <m:ctrlPr>
                                            <a:rPr lang="de-DE" b="1" i="1" smtClean="0">
                                              <a:latin typeface="Cambria Math" panose="02040503050406030204" pitchFamily="18" charset="0"/>
                                            </a:rPr>
                                          </m:ctrlPr>
                                        </m:dPr>
                                        <m:e>
                                          <m:r>
                                            <a:rPr lang="de-DE" b="1" i="1" smtClean="0">
                                              <a:latin typeface="Cambria Math" panose="02040503050406030204" pitchFamily="18" charset="0"/>
                                            </a:rPr>
                                            <m:t>𝝈</m:t>
                                          </m:r>
                                          <m:r>
                                            <a:rPr lang="de-DE" b="1" i="1" smtClean="0">
                                              <a:latin typeface="Cambria Math" panose="02040503050406030204" pitchFamily="18" charset="0"/>
                                            </a:rPr>
                                            <m:t>𝒗</m:t>
                                          </m:r>
                                        </m:e>
                                      </m:d>
                                    </m:e>
                                    <m:sub>
                                      <m:r>
                                        <a:rPr lang="de-DE" b="1" i="1" smtClean="0">
                                          <a:latin typeface="Cambria Math" panose="02040503050406030204" pitchFamily="18" charset="0"/>
                                        </a:rPr>
                                        <m:t>𝒓𝒆𝒄</m:t>
                                      </m:r>
                                    </m:sub>
                                  </m:sSub>
                                </m:e>
                              </m:d>
                            </m:e>
                          </m:nary>
                        </m:e>
                      </m:nary>
                      <m:r>
                        <a:rPr lang="de-DE" b="1" i="1" smtClean="0">
                          <a:latin typeface="Cambria Math" panose="02040503050406030204" pitchFamily="18" charset="0"/>
                        </a:rPr>
                        <m:t>⋅</m:t>
                      </m:r>
                      <m:f>
                        <m:fPr>
                          <m:ctrlPr>
                            <a:rPr lang="de-DE" b="1" i="1" smtClean="0">
                              <a:latin typeface="Cambria Math" panose="02040503050406030204" pitchFamily="18" charset="0"/>
                            </a:rPr>
                          </m:ctrlPr>
                        </m:fPr>
                        <m:num>
                          <m:r>
                            <a:rPr lang="de-DE" b="1" i="1" smtClean="0">
                              <a:latin typeface="Cambria Math" panose="02040503050406030204" pitchFamily="18" charset="0"/>
                            </a:rPr>
                            <m:t>𝟏</m:t>
                          </m:r>
                        </m:num>
                        <m:den>
                          <m:rad>
                            <m:radPr>
                              <m:degHide m:val="on"/>
                              <m:ctrlPr>
                                <a:rPr lang="de-DE" b="1" i="1" smtClean="0">
                                  <a:latin typeface="Cambria Math" panose="02040503050406030204" pitchFamily="18" charset="0"/>
                                </a:rPr>
                              </m:ctrlPr>
                            </m:radPr>
                            <m:deg/>
                            <m:e>
                              <m:r>
                                <a:rPr lang="de-DE" b="1" i="1" smtClean="0">
                                  <a:latin typeface="Cambria Math" panose="02040503050406030204" pitchFamily="18" charset="0"/>
                                </a:rPr>
                                <m:t>𝝅</m:t>
                              </m:r>
                              <m:sSubSup>
                                <m:sSubSupPr>
                                  <m:ctrlPr>
                                    <a:rPr lang="de-DE" b="1" i="1" smtClean="0">
                                      <a:latin typeface="Cambria Math" panose="02040503050406030204" pitchFamily="18" charset="0"/>
                                    </a:rPr>
                                  </m:ctrlPr>
                                </m:sSubSupPr>
                                <m:e>
                                  <m:r>
                                    <a:rPr lang="de-DE" b="1" i="1" smtClean="0">
                                      <a:latin typeface="Cambria Math" panose="02040503050406030204" pitchFamily="18" charset="0"/>
                                    </a:rPr>
                                    <m:t>𝝈</m:t>
                                  </m:r>
                                </m:e>
                                <m:sub>
                                  <m:r>
                                    <a:rPr lang="de-DE" b="1" i="1" smtClean="0">
                                      <a:latin typeface="Cambria Math" panose="02040503050406030204" pitchFamily="18" charset="0"/>
                                    </a:rPr>
                                    <m:t>𝑭𝑺</m:t>
                                  </m:r>
                                </m:sub>
                                <m:sup>
                                  <m:r>
                                    <a:rPr lang="de-DE" b="1" i="1" smtClean="0">
                                      <a:latin typeface="Cambria Math" panose="02040503050406030204" pitchFamily="18" charset="0"/>
                                    </a:rPr>
                                    <m:t>𝟐</m:t>
                                  </m:r>
                                </m:sup>
                              </m:sSubSup>
                            </m:e>
                          </m:rad>
                        </m:den>
                      </m:f>
                      <m:r>
                        <a:rPr lang="de-DE" b="1" i="1" smtClean="0">
                          <a:latin typeface="Cambria Math" panose="02040503050406030204" pitchFamily="18" charset="0"/>
                        </a:rPr>
                        <m:t> </m:t>
                      </m:r>
                      <m:r>
                        <a:rPr lang="de-DE" b="1" i="1" smtClean="0">
                          <a:latin typeface="Cambria Math" panose="02040503050406030204" pitchFamily="18" charset="0"/>
                        </a:rPr>
                        <m:t>𝒆𝒙𝒑</m:t>
                      </m:r>
                      <m:d>
                        <m:dPr>
                          <m:begChr m:val="["/>
                          <m:endChr m:val="]"/>
                          <m:ctrlPr>
                            <a:rPr lang="de-DE" b="1" i="1" smtClean="0">
                              <a:latin typeface="Cambria Math" panose="02040503050406030204" pitchFamily="18" charset="0"/>
                            </a:rPr>
                          </m:ctrlPr>
                        </m:dPr>
                        <m:e>
                          <m:r>
                            <a:rPr lang="de-DE" b="1" i="1" smtClean="0">
                              <a:latin typeface="Cambria Math" panose="02040503050406030204" pitchFamily="18" charset="0"/>
                            </a:rPr>
                            <m:t>−</m:t>
                          </m:r>
                          <m:f>
                            <m:fPr>
                              <m:ctrlPr>
                                <a:rPr lang="de-DE" b="1" i="1" smtClean="0">
                                  <a:latin typeface="Cambria Math" panose="02040503050406030204" pitchFamily="18" charset="0"/>
                                </a:rPr>
                              </m:ctrlPr>
                            </m:fPr>
                            <m:num>
                              <m:sSup>
                                <m:sSupPr>
                                  <m:ctrlPr>
                                    <a:rPr lang="de-DE" b="1" i="1" smtClean="0">
                                      <a:latin typeface="Cambria Math" panose="02040503050406030204" pitchFamily="18" charset="0"/>
                                    </a:rPr>
                                  </m:ctrlPr>
                                </m:sSupPr>
                                <m:e>
                                  <m:d>
                                    <m:dPr>
                                      <m:ctrlPr>
                                        <a:rPr lang="de-DE" b="1" i="1" smtClean="0">
                                          <a:latin typeface="Cambria Math" panose="02040503050406030204" pitchFamily="18" charset="0"/>
                                        </a:rPr>
                                      </m:ctrlPr>
                                    </m:dPr>
                                    <m:e>
                                      <m:r>
                                        <a:rPr lang="de-DE" b="1" i="1" smtClean="0">
                                          <a:latin typeface="Cambria Math" panose="02040503050406030204" pitchFamily="18" charset="0"/>
                                        </a:rPr>
                                        <m:t>𝝀</m:t>
                                      </m:r>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r>
                                            <a:rPr lang="de-DE" b="1" i="1" smtClean="0">
                                              <a:latin typeface="Cambria Math" panose="02040503050406030204" pitchFamily="18" charset="0"/>
                                            </a:rPr>
                                            <m:t>𝝀</m:t>
                                          </m:r>
                                        </m:e>
                                        <m:sub>
                                          <m:r>
                                            <a:rPr lang="de-DE" b="1" i="1" smtClean="0">
                                              <a:latin typeface="Cambria Math" panose="02040503050406030204" pitchFamily="18" charset="0"/>
                                            </a:rPr>
                                            <m:t>𝑭𝑺</m:t>
                                          </m:r>
                                        </m:sub>
                                      </m:sSub>
                                    </m:e>
                                  </m:d>
                                </m:e>
                                <m:sup>
                                  <m:r>
                                    <a:rPr lang="de-DE" b="1" i="1" smtClean="0">
                                      <a:latin typeface="Cambria Math" panose="02040503050406030204" pitchFamily="18" charset="0"/>
                                    </a:rPr>
                                    <m:t>𝟐</m:t>
                                  </m:r>
                                </m:sup>
                              </m:sSup>
                            </m:num>
                            <m:den>
                              <m:sSubSup>
                                <m:sSubSupPr>
                                  <m:ctrlPr>
                                    <a:rPr lang="de-DE" b="1" i="1" smtClean="0">
                                      <a:latin typeface="Cambria Math" panose="02040503050406030204" pitchFamily="18" charset="0"/>
                                    </a:rPr>
                                  </m:ctrlPr>
                                </m:sSubSupPr>
                                <m:e>
                                  <m:r>
                                    <a:rPr lang="de-DE" b="1" i="1" smtClean="0">
                                      <a:latin typeface="Cambria Math" panose="02040503050406030204" pitchFamily="18" charset="0"/>
                                    </a:rPr>
                                    <m:t>𝝈</m:t>
                                  </m:r>
                                </m:e>
                                <m:sub>
                                  <m:r>
                                    <a:rPr lang="de-DE" b="1" i="1" smtClean="0">
                                      <a:latin typeface="Cambria Math" panose="02040503050406030204" pitchFamily="18" charset="0"/>
                                    </a:rPr>
                                    <m:t>𝑭𝑺</m:t>
                                  </m:r>
                                </m:sub>
                                <m:sup>
                                  <m:r>
                                    <a:rPr lang="de-DE" b="1" i="1" smtClean="0">
                                      <a:latin typeface="Cambria Math" panose="02040503050406030204" pitchFamily="18" charset="0"/>
                                    </a:rPr>
                                    <m:t>𝟐</m:t>
                                  </m:r>
                                </m:sup>
                              </m:sSubSup>
                            </m:den>
                          </m:f>
                        </m:e>
                      </m:d>
                      <m:r>
                        <a:rPr lang="de-DE" b="1" i="1" smtClean="0">
                          <a:latin typeface="Cambria Math" panose="02040503050406030204" pitchFamily="18" charset="0"/>
                        </a:rPr>
                        <m:t>𝒅𝒍</m:t>
                      </m:r>
                      <m:r>
                        <a:rPr lang="de-DE" b="1" i="1" smtClean="0">
                          <a:latin typeface="Cambria Math" panose="02040503050406030204" pitchFamily="18" charset="0"/>
                        </a:rPr>
                        <m:t> </m:t>
                      </m:r>
                    </m:oMath>
                  </m:oMathPara>
                </a14:m>
                <a:endParaRPr lang="en-GB" dirty="0"/>
              </a:p>
              <a:p>
                <a:pPr marL="465138" lvl="2" indent="-285750"/>
                <a:endParaRPr lang="en-GB" dirty="0"/>
              </a:p>
            </p:txBody>
          </p:sp>
        </mc:Choice>
        <mc:Fallback>
          <p:sp>
            <p:nvSpPr>
              <p:cNvPr id="2" name="Inhaltsplatzhalter 1">
                <a:extLst>
                  <a:ext uri="{FF2B5EF4-FFF2-40B4-BE49-F238E27FC236}">
                    <a16:creationId xmlns:a16="http://schemas.microsoft.com/office/drawing/2014/main" id="{79D7D410-5BDA-C9E4-C1A6-F71C65B1DF8F}"/>
                  </a:ext>
                </a:extLst>
              </p:cNvPr>
              <p:cNvSpPr>
                <a:spLocks noGrp="1" noRot="1" noChangeAspect="1" noMove="1" noResize="1" noEditPoints="1" noAdjustHandles="1" noChangeArrowheads="1" noChangeShapeType="1" noTextEdit="1"/>
              </p:cNvSpPr>
              <p:nvPr>
                <p:ph sz="quarter" idx="13"/>
              </p:nvPr>
            </p:nvSpPr>
            <p:spPr>
              <a:xfrm>
                <a:off x="695327" y="1609726"/>
                <a:ext cx="10472100" cy="4772024"/>
              </a:xfrm>
              <a:blipFill>
                <a:blip r:embed="rId2"/>
                <a:stretch>
                  <a:fillRect l="-1222"/>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F40F4FE4-0920-CE30-B5A6-91187D3694BA}"/>
              </a:ext>
            </a:extLst>
          </p:cNvPr>
          <p:cNvCxnSpPr>
            <a:cxnSpLocks/>
            <a:stCxn id="14" idx="0"/>
          </p:cNvCxnSpPr>
          <p:nvPr/>
        </p:nvCxnSpPr>
        <p:spPr>
          <a:xfrm flipV="1">
            <a:off x="3875502" y="2781585"/>
            <a:ext cx="660987" cy="857692"/>
          </a:xfrm>
          <a:prstGeom prst="straightConnector1">
            <a:avLst/>
          </a:prstGeom>
          <a:ln w="38100">
            <a:headEnd type="none" w="med" len="med"/>
            <a:tailEnd type="triangle"/>
          </a:ln>
        </p:spPr>
        <p:style>
          <a:lnRef idx="3">
            <a:schemeClr val="dk1"/>
          </a:lnRef>
          <a:fillRef idx="0">
            <a:schemeClr val="dk1"/>
          </a:fillRef>
          <a:effectRef idx="2">
            <a:schemeClr val="dk1"/>
          </a:effectRef>
          <a:fontRef idx="minor">
            <a:schemeClr val="tx1"/>
          </a:fontRef>
        </p:style>
      </p:cxnSp>
      <p:sp>
        <p:nvSpPr>
          <p:cNvPr id="14" name="Textfeld 13">
            <a:extLst>
              <a:ext uri="{FF2B5EF4-FFF2-40B4-BE49-F238E27FC236}">
                <a16:creationId xmlns:a16="http://schemas.microsoft.com/office/drawing/2014/main" id="{77E1B50E-5EE7-6367-17C8-33A88AB4409A}"/>
              </a:ext>
            </a:extLst>
          </p:cNvPr>
          <p:cNvSpPr txBox="1"/>
          <p:nvPr/>
        </p:nvSpPr>
        <p:spPr>
          <a:xfrm>
            <a:off x="2670845" y="3639277"/>
            <a:ext cx="2409314"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err="1"/>
              <a:t>Electron</a:t>
            </a:r>
            <a:r>
              <a:rPr lang="de-DE" sz="1600" dirty="0"/>
              <a:t> </a:t>
            </a:r>
            <a:r>
              <a:rPr lang="de-DE" sz="1600" dirty="0" err="1"/>
              <a:t>impact</a:t>
            </a:r>
            <a:r>
              <a:rPr lang="de-DE" sz="1600" dirty="0"/>
              <a:t> </a:t>
            </a:r>
            <a:r>
              <a:rPr lang="de-DE" sz="1600" dirty="0" err="1"/>
              <a:t>excitation</a:t>
            </a:r>
            <a:endParaRPr lang="de-DE" sz="1600" dirty="0"/>
          </a:p>
        </p:txBody>
      </p:sp>
      <p:cxnSp>
        <p:nvCxnSpPr>
          <p:cNvPr id="15" name="Gerade Verbindung mit Pfeil 14">
            <a:extLst>
              <a:ext uri="{FF2B5EF4-FFF2-40B4-BE49-F238E27FC236}">
                <a16:creationId xmlns:a16="http://schemas.microsoft.com/office/drawing/2014/main" id="{93D784D3-A131-6BCD-53C0-2A1DD4722740}"/>
              </a:ext>
            </a:extLst>
          </p:cNvPr>
          <p:cNvCxnSpPr>
            <a:cxnSpLocks/>
            <a:stCxn id="17" idx="0"/>
          </p:cNvCxnSpPr>
          <p:nvPr/>
        </p:nvCxnSpPr>
        <p:spPr>
          <a:xfrm flipH="1" flipV="1">
            <a:off x="6365289" y="2781585"/>
            <a:ext cx="553847" cy="857692"/>
          </a:xfrm>
          <a:prstGeom prst="straightConnector1">
            <a:avLst/>
          </a:prstGeom>
          <a:ln w="38100">
            <a:headEnd type="none" w="med" len="med"/>
            <a:tailEnd type="triangle"/>
          </a:ln>
        </p:spPr>
        <p:style>
          <a:lnRef idx="3">
            <a:schemeClr val="dk1"/>
          </a:lnRef>
          <a:fillRef idx="0">
            <a:schemeClr val="dk1"/>
          </a:fillRef>
          <a:effectRef idx="2">
            <a:schemeClr val="dk1"/>
          </a:effectRef>
          <a:fontRef idx="minor">
            <a:schemeClr val="tx1"/>
          </a:fontRef>
        </p:style>
      </p:cxnSp>
      <p:sp>
        <p:nvSpPr>
          <p:cNvPr id="17" name="Textfeld 16">
            <a:extLst>
              <a:ext uri="{FF2B5EF4-FFF2-40B4-BE49-F238E27FC236}">
                <a16:creationId xmlns:a16="http://schemas.microsoft.com/office/drawing/2014/main" id="{AAF34051-8445-0DDC-1600-C5CDF14740D6}"/>
              </a:ext>
            </a:extLst>
          </p:cNvPr>
          <p:cNvSpPr txBox="1"/>
          <p:nvPr/>
        </p:nvSpPr>
        <p:spPr>
          <a:xfrm>
            <a:off x="6236257" y="3639277"/>
            <a:ext cx="1365758"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err="1"/>
              <a:t>Recombination</a:t>
            </a:r>
            <a:endParaRPr lang="de-DE" sz="1600" dirty="0"/>
          </a:p>
        </p:txBody>
      </p:sp>
    </p:spTree>
    <p:extLst>
      <p:ext uri="{BB962C8B-B14F-4D97-AF65-F5344CB8AC3E}">
        <p14:creationId xmlns:p14="http://schemas.microsoft.com/office/powerpoint/2010/main" val="247327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8F85995-0071-236B-1DAF-B0E9D8126CD5}"/>
              </a:ext>
            </a:extLst>
          </p:cNvPr>
          <p:cNvSpPr>
            <a:spLocks noGrp="1"/>
          </p:cNvSpPr>
          <p:nvPr>
            <p:ph type="title"/>
          </p:nvPr>
        </p:nvSpPr>
        <p:spPr/>
        <p:txBody>
          <a:bodyPr/>
          <a:lstStyle/>
          <a:p>
            <a:r>
              <a:rPr lang="de-DE" dirty="0"/>
              <a:t>Line </a:t>
            </a:r>
            <a:r>
              <a:rPr lang="de-DE" dirty="0" err="1"/>
              <a:t>of</a:t>
            </a:r>
            <a:r>
              <a:rPr lang="de-DE" dirty="0"/>
              <a:t> </a:t>
            </a:r>
            <a:r>
              <a:rPr lang="de-DE" dirty="0" err="1"/>
              <a:t>sight</a:t>
            </a:r>
            <a:r>
              <a:rPr lang="de-DE" dirty="0"/>
              <a:t> </a:t>
            </a:r>
            <a:r>
              <a:rPr lang="de-DE" dirty="0" err="1"/>
              <a:t>geometry</a:t>
            </a:r>
            <a:endParaRPr lang="de-DE" dirty="0"/>
          </a:p>
        </p:txBody>
      </p:sp>
      <p:sp>
        <p:nvSpPr>
          <p:cNvPr id="4" name="Datumsplatzhalter 3">
            <a:extLst>
              <a:ext uri="{FF2B5EF4-FFF2-40B4-BE49-F238E27FC236}">
                <a16:creationId xmlns:a16="http://schemas.microsoft.com/office/drawing/2014/main" id="{0583A97A-3469-674A-18CE-01384F78870E}"/>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B7177C0B-1795-1B4B-3654-397FFAD1C63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DCDA4C05-8090-10C0-C8FF-CB2A75D2A064}"/>
              </a:ext>
            </a:extLst>
          </p:cNvPr>
          <p:cNvSpPr>
            <a:spLocks noGrp="1"/>
          </p:cNvSpPr>
          <p:nvPr>
            <p:ph type="sldNum" sz="quarter" idx="16"/>
          </p:nvPr>
        </p:nvSpPr>
        <p:spPr/>
        <p:txBody>
          <a:bodyPr/>
          <a:lstStyle/>
          <a:p>
            <a:fld id="{3B1A4699-952B-42DA-8DC4-38A59B49610C}" type="slidenum">
              <a:rPr lang="de-DE" smtClean="0"/>
              <a:pPr/>
              <a:t>8</a:t>
            </a:fld>
            <a:endParaRPr lang="de-DE" dirty="0"/>
          </a:p>
        </p:txBody>
      </p:sp>
      <p:pic>
        <p:nvPicPr>
          <p:cNvPr id="10" name="Grafik 9">
            <a:extLst>
              <a:ext uri="{FF2B5EF4-FFF2-40B4-BE49-F238E27FC236}">
                <a16:creationId xmlns:a16="http://schemas.microsoft.com/office/drawing/2014/main" id="{FC3B4E33-1574-A2F5-5157-FEC6332C466F}"/>
              </a:ext>
            </a:extLst>
          </p:cNvPr>
          <p:cNvPicPr>
            <a:picLocks noChangeAspect="1"/>
          </p:cNvPicPr>
          <p:nvPr/>
        </p:nvPicPr>
        <p:blipFill>
          <a:blip r:embed="rId2"/>
          <a:stretch>
            <a:fillRect/>
          </a:stretch>
        </p:blipFill>
        <p:spPr>
          <a:xfrm>
            <a:off x="947738" y="888533"/>
            <a:ext cx="10061359" cy="5462591"/>
          </a:xfrm>
          <a:prstGeom prst="rect">
            <a:avLst/>
          </a:prstGeom>
        </p:spPr>
      </p:pic>
    </p:spTree>
    <p:extLst>
      <p:ext uri="{BB962C8B-B14F-4D97-AF65-F5344CB8AC3E}">
        <p14:creationId xmlns:p14="http://schemas.microsoft.com/office/powerpoint/2010/main" val="16909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8F85995-0071-236B-1DAF-B0E9D8126CD5}"/>
              </a:ext>
            </a:extLst>
          </p:cNvPr>
          <p:cNvSpPr>
            <a:spLocks noGrp="1"/>
          </p:cNvSpPr>
          <p:nvPr>
            <p:ph type="title"/>
          </p:nvPr>
        </p:nvSpPr>
        <p:spPr/>
        <p:txBody>
          <a:bodyPr/>
          <a:lstStyle/>
          <a:p>
            <a:r>
              <a:rPr lang="de-DE" dirty="0" err="1"/>
              <a:t>Spectral</a:t>
            </a:r>
            <a:r>
              <a:rPr lang="de-DE" dirty="0"/>
              <a:t> </a:t>
            </a:r>
            <a:r>
              <a:rPr lang="de-DE" dirty="0" err="1"/>
              <a:t>fitting</a:t>
            </a:r>
            <a:endParaRPr lang="de-DE" dirty="0"/>
          </a:p>
        </p:txBody>
      </p:sp>
      <p:sp>
        <p:nvSpPr>
          <p:cNvPr id="4" name="Datumsplatzhalter 3">
            <a:extLst>
              <a:ext uri="{FF2B5EF4-FFF2-40B4-BE49-F238E27FC236}">
                <a16:creationId xmlns:a16="http://schemas.microsoft.com/office/drawing/2014/main" id="{0583A97A-3469-674A-18CE-01384F78870E}"/>
              </a:ext>
            </a:extLst>
          </p:cNvPr>
          <p:cNvSpPr>
            <a:spLocks noGrp="1"/>
          </p:cNvSpPr>
          <p:nvPr>
            <p:ph type="dt" sz="half" idx="14"/>
          </p:nvPr>
        </p:nvSpPr>
        <p:spPr/>
        <p:txBody>
          <a:bodyPr/>
          <a:lstStyle/>
          <a:p>
            <a:r>
              <a:rPr lang="de-DE"/>
              <a:t>Neutral density profiles from Balmer-a emission in Wendelstein 7-X</a:t>
            </a:r>
            <a:endParaRPr lang="de-DE" dirty="0"/>
          </a:p>
        </p:txBody>
      </p:sp>
      <p:sp>
        <p:nvSpPr>
          <p:cNvPr id="5" name="Fußzeilenplatzhalter 4">
            <a:extLst>
              <a:ext uri="{FF2B5EF4-FFF2-40B4-BE49-F238E27FC236}">
                <a16:creationId xmlns:a16="http://schemas.microsoft.com/office/drawing/2014/main" id="{B7177C0B-1795-1B4B-3654-397FFAD1C631}"/>
              </a:ext>
            </a:extLst>
          </p:cNvPr>
          <p:cNvSpPr>
            <a:spLocks noGrp="1"/>
          </p:cNvSpPr>
          <p:nvPr>
            <p:ph type="ftr" sz="quarter" idx="15"/>
          </p:nvPr>
        </p:nvSpPr>
        <p:spPr/>
        <p:txBody>
          <a:bodyPr/>
          <a:lstStyle/>
          <a:p>
            <a:pPr algn="l">
              <a:tabLst>
                <a:tab pos="9775825" algn="r"/>
                <a:tab pos="10226675" algn="r"/>
              </a:tabLst>
            </a:pPr>
            <a:r>
              <a:rPr lang="de-DE"/>
              <a:t>Max-Planck-Institut für Plasmaphysik | Thilo Romba et. al | 02.12.2024</a:t>
            </a:r>
            <a:endParaRPr lang="de-DE" dirty="0"/>
          </a:p>
        </p:txBody>
      </p:sp>
      <p:sp>
        <p:nvSpPr>
          <p:cNvPr id="6" name="Foliennummernplatzhalter 5">
            <a:extLst>
              <a:ext uri="{FF2B5EF4-FFF2-40B4-BE49-F238E27FC236}">
                <a16:creationId xmlns:a16="http://schemas.microsoft.com/office/drawing/2014/main" id="{DCDA4C05-8090-10C0-C8FF-CB2A75D2A064}"/>
              </a:ext>
            </a:extLst>
          </p:cNvPr>
          <p:cNvSpPr>
            <a:spLocks noGrp="1"/>
          </p:cNvSpPr>
          <p:nvPr>
            <p:ph type="sldNum" sz="quarter" idx="16"/>
          </p:nvPr>
        </p:nvSpPr>
        <p:spPr/>
        <p:txBody>
          <a:bodyPr/>
          <a:lstStyle/>
          <a:p>
            <a:fld id="{3B1A4699-952B-42DA-8DC4-38A59B49610C}" type="slidenum">
              <a:rPr lang="de-DE" smtClean="0"/>
              <a:pPr/>
              <a:t>9</a:t>
            </a:fld>
            <a:endParaRPr lang="de-DE" dirty="0"/>
          </a:p>
        </p:txBody>
      </p:sp>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79D7D410-5BDA-C9E4-C1A6-F71C65B1DF8F}"/>
                  </a:ext>
                </a:extLst>
              </p:cNvPr>
              <p:cNvSpPr>
                <a:spLocks noGrp="1"/>
              </p:cNvSpPr>
              <p:nvPr>
                <p:ph sz="quarter" idx="13"/>
              </p:nvPr>
            </p:nvSpPr>
            <p:spPr>
              <a:xfrm>
                <a:off x="695327" y="1609726"/>
                <a:ext cx="4276723" cy="4772024"/>
              </a:xfrm>
            </p:spPr>
            <p:txBody>
              <a:bodyPr/>
              <a:lstStyle/>
              <a:p>
                <a:pPr marL="285750" indent="-285750">
                  <a:buFont typeface="Arial" panose="020B0604020202020204" pitchFamily="34" charset="0"/>
                  <a:buChar char="•"/>
                </a:pPr>
                <a:r>
                  <a:rPr lang="de-DE" dirty="0"/>
                  <a:t>Assuming a </a:t>
                </a:r>
                <a:r>
                  <a:rPr lang="de-DE" dirty="0" err="1"/>
                  <a:t>flux</a:t>
                </a:r>
                <a:r>
                  <a:rPr lang="de-DE" dirty="0"/>
                  <a:t> </a:t>
                </a:r>
                <a:r>
                  <a:rPr lang="de-DE" dirty="0" err="1"/>
                  <a:t>constant</a:t>
                </a:r>
                <a:r>
                  <a:rPr lang="de-DE" dirty="0"/>
                  <a:t> </a:t>
                </a: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𝟎</m:t>
                        </m:r>
                      </m:sub>
                    </m:sSub>
                  </m:oMath>
                </a14:m>
                <a:r>
                  <a:rPr lang="en-GB" dirty="0"/>
                  <a:t>, the plasma emission is given by:</a:t>
                </a:r>
              </a:p>
              <a:p>
                <a:pPr marL="285750" indent="-285750">
                  <a:buFont typeface="Arial" panose="020B0604020202020204" pitchFamily="34" charset="0"/>
                  <a:buChar char="•"/>
                </a:pP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𝑰</m:t>
                        </m:r>
                      </m:e>
                      <m:sub>
                        <m:sSub>
                          <m:sSubPr>
                            <m:ctrlPr>
                              <a:rPr lang="de-DE" b="1" i="1" smtClean="0">
                                <a:latin typeface="Cambria Math" panose="02040503050406030204" pitchFamily="18" charset="0"/>
                              </a:rPr>
                            </m:ctrlPr>
                          </m:sSubPr>
                          <m:e>
                            <m:r>
                              <a:rPr lang="de-DE" b="1" i="1" smtClean="0">
                                <a:latin typeface="Cambria Math" panose="02040503050406030204" pitchFamily="18" charset="0"/>
                              </a:rPr>
                              <m:t>𝑯</m:t>
                            </m:r>
                          </m:e>
                          <m:sub>
                            <m:r>
                              <a:rPr lang="de-DE" b="1" i="1" smtClean="0">
                                <a:latin typeface="Cambria Math" panose="02040503050406030204" pitchFamily="18" charset="0"/>
                              </a:rPr>
                              <m:t>𝜶</m:t>
                            </m:r>
                          </m:sub>
                        </m:sSub>
                      </m:sub>
                    </m:sSub>
                    <m:d>
                      <m:dPr>
                        <m:ctrlPr>
                          <a:rPr lang="de-DE" b="1" i="1" smtClean="0">
                            <a:latin typeface="Cambria Math" panose="02040503050406030204" pitchFamily="18" charset="0"/>
                          </a:rPr>
                        </m:ctrlPr>
                      </m:dPr>
                      <m:e>
                        <m:r>
                          <a:rPr lang="de-DE" b="1" i="1" smtClean="0">
                            <a:latin typeface="Cambria Math" panose="02040503050406030204" pitchFamily="18" charset="0"/>
                          </a:rPr>
                          <m:t>𝝀</m:t>
                        </m:r>
                      </m:e>
                    </m:d>
                    <m:r>
                      <a:rPr lang="de-DE" b="1" i="1" smtClean="0">
                        <a:latin typeface="Cambria Math" panose="02040503050406030204" pitchFamily="18" charset="0"/>
                      </a:rPr>
                      <m:t>=</m:t>
                    </m:r>
                    <m:nary>
                      <m:naryPr>
                        <m:ctrlPr>
                          <a:rPr lang="de-DE" b="1" i="1" smtClean="0">
                            <a:latin typeface="Cambria Math" panose="02040503050406030204" pitchFamily="18" charset="0"/>
                          </a:rPr>
                        </m:ctrlPr>
                      </m:naryPr>
                      <m:sub>
                        <m:r>
                          <m:rPr>
                            <m:brk m:alnAt="23"/>
                          </m:rPr>
                          <a:rPr lang="de-DE" b="1" i="1" smtClean="0">
                            <a:latin typeface="Cambria Math" panose="02040503050406030204" pitchFamily="18" charset="0"/>
                          </a:rPr>
                          <m:t>𝑳𝒐𝑺</m:t>
                        </m:r>
                      </m:sub>
                      <m:sup/>
                      <m:e>
                        <m:nary>
                          <m:naryPr>
                            <m:chr m:val="∑"/>
                            <m:ctrlPr>
                              <a:rPr lang="de-DE" b="1" i="1" smtClean="0">
                                <a:latin typeface="Cambria Math" panose="02040503050406030204" pitchFamily="18" charset="0"/>
                              </a:rPr>
                            </m:ctrlPr>
                          </m:naryPr>
                          <m:sub>
                            <m:r>
                              <m:rPr>
                                <m:brk m:alnAt="23"/>
                              </m:rPr>
                              <a:rPr lang="de-DE" b="1" i="1" smtClean="0">
                                <a:latin typeface="Cambria Math" panose="02040503050406030204" pitchFamily="18" charset="0"/>
                              </a:rPr>
                              <m:t>𝑭𝑺</m:t>
                            </m:r>
                          </m:sub>
                          <m:sup/>
                          <m:e>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𝒆</m:t>
                                </m:r>
                              </m:sub>
                            </m:sSub>
                            <m:d>
                              <m:dPr>
                                <m:ctrlPr>
                                  <a:rPr lang="de-DE" b="1" i="1" smtClean="0">
                                    <a:latin typeface="Cambria Math" panose="02040503050406030204" pitchFamily="18" charset="0"/>
                                  </a:rPr>
                                </m:ctrlPr>
                              </m:dPr>
                              <m:e>
                                <m:r>
                                  <a:rPr lang="de-DE" b="1" i="1" smtClean="0">
                                    <a:latin typeface="Cambria Math" panose="02040503050406030204" pitchFamily="18" charset="0"/>
                                  </a:rPr>
                                  <m:t>𝒍</m:t>
                                </m:r>
                              </m:e>
                            </m:d>
                            <m:r>
                              <a:rPr lang="de-DE" b="1" i="1" smtClean="0">
                                <a:latin typeface="Cambria Math" panose="02040503050406030204" pitchFamily="18" charset="0"/>
                              </a:rPr>
                              <m:t>⋅</m:t>
                            </m:r>
                            <m:d>
                              <m:dPr>
                                <m:ctrlPr>
                                  <a:rPr lang="de-DE" b="1" i="1" smtClean="0">
                                    <a:latin typeface="Cambria Math" panose="02040503050406030204" pitchFamily="18" charset="0"/>
                                  </a:rPr>
                                </m:ctrlPr>
                              </m:dPr>
                              <m:e>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𝟎</m:t>
                                    </m:r>
                                  </m:sub>
                                </m:sSub>
                                <m:d>
                                  <m:dPr>
                                    <m:ctrlPr>
                                      <a:rPr lang="de-DE" b="1" i="1" smtClean="0">
                                        <a:latin typeface="Cambria Math" panose="02040503050406030204" pitchFamily="18" charset="0"/>
                                      </a:rPr>
                                    </m:ctrlPr>
                                  </m:dPr>
                                  <m:e>
                                    <m:r>
                                      <a:rPr lang="de-DE" b="1" i="1" smtClean="0">
                                        <a:latin typeface="Cambria Math" panose="02040503050406030204" pitchFamily="18" charset="0"/>
                                      </a:rPr>
                                      <m:t>𝒍</m:t>
                                    </m:r>
                                  </m:e>
                                </m:d>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d>
                                      <m:dPr>
                                        <m:begChr m:val="⟨"/>
                                        <m:endChr m:val="⟩"/>
                                        <m:ctrlPr>
                                          <a:rPr lang="de-DE" b="1" i="1" smtClean="0">
                                            <a:latin typeface="Cambria Math" panose="02040503050406030204" pitchFamily="18" charset="0"/>
                                          </a:rPr>
                                        </m:ctrlPr>
                                      </m:dPr>
                                      <m:e>
                                        <m:r>
                                          <a:rPr lang="de-DE" b="1" i="1" smtClean="0">
                                            <a:latin typeface="Cambria Math" panose="02040503050406030204" pitchFamily="18" charset="0"/>
                                          </a:rPr>
                                          <m:t>𝝈</m:t>
                                        </m:r>
                                        <m:r>
                                          <a:rPr lang="de-DE" b="1" i="1" smtClean="0">
                                            <a:latin typeface="Cambria Math" panose="02040503050406030204" pitchFamily="18" charset="0"/>
                                          </a:rPr>
                                          <m:t>𝒗</m:t>
                                        </m:r>
                                      </m:e>
                                    </m:d>
                                  </m:e>
                                  <m:sub>
                                    <m:r>
                                      <a:rPr lang="de-DE" b="1" i="1" smtClean="0">
                                        <a:latin typeface="Cambria Math" panose="02040503050406030204" pitchFamily="18" charset="0"/>
                                      </a:rPr>
                                      <m:t>𝒆𝒊𝒆</m:t>
                                    </m:r>
                                  </m:sub>
                                </m:sSub>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𝒊</m:t>
                                    </m:r>
                                  </m:sub>
                                </m:sSub>
                                <m:d>
                                  <m:dPr>
                                    <m:ctrlPr>
                                      <a:rPr lang="de-DE" b="1" i="1" smtClean="0">
                                        <a:latin typeface="Cambria Math" panose="02040503050406030204" pitchFamily="18" charset="0"/>
                                      </a:rPr>
                                    </m:ctrlPr>
                                  </m:dPr>
                                  <m:e>
                                    <m:r>
                                      <a:rPr lang="de-DE" b="1" i="1" smtClean="0">
                                        <a:latin typeface="Cambria Math" panose="02040503050406030204" pitchFamily="18" charset="0"/>
                                      </a:rPr>
                                      <m:t>𝒍</m:t>
                                    </m:r>
                                  </m:e>
                                </m:d>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d>
                                      <m:dPr>
                                        <m:begChr m:val="⟨"/>
                                        <m:endChr m:val="⟩"/>
                                        <m:ctrlPr>
                                          <a:rPr lang="de-DE" b="1" i="1" smtClean="0">
                                            <a:latin typeface="Cambria Math" panose="02040503050406030204" pitchFamily="18" charset="0"/>
                                          </a:rPr>
                                        </m:ctrlPr>
                                      </m:dPr>
                                      <m:e>
                                        <m:r>
                                          <a:rPr lang="de-DE" b="1" i="1" smtClean="0">
                                            <a:latin typeface="Cambria Math" panose="02040503050406030204" pitchFamily="18" charset="0"/>
                                          </a:rPr>
                                          <m:t>𝝈</m:t>
                                        </m:r>
                                        <m:r>
                                          <a:rPr lang="de-DE" b="1" i="1" smtClean="0">
                                            <a:latin typeface="Cambria Math" panose="02040503050406030204" pitchFamily="18" charset="0"/>
                                          </a:rPr>
                                          <m:t>𝒗</m:t>
                                        </m:r>
                                      </m:e>
                                    </m:d>
                                  </m:e>
                                  <m:sub>
                                    <m:r>
                                      <a:rPr lang="de-DE" b="1" i="1" smtClean="0">
                                        <a:latin typeface="Cambria Math" panose="02040503050406030204" pitchFamily="18" charset="0"/>
                                      </a:rPr>
                                      <m:t>𝒓𝒆𝒄</m:t>
                                    </m:r>
                                  </m:sub>
                                </m:sSub>
                              </m:e>
                            </m:d>
                          </m:e>
                        </m:nary>
                      </m:e>
                    </m:nary>
                    <m:r>
                      <a:rPr lang="de-DE" b="1" i="1" smtClean="0">
                        <a:latin typeface="Cambria Math" panose="02040503050406030204" pitchFamily="18" charset="0"/>
                      </a:rPr>
                      <m:t>⋅</m:t>
                    </m:r>
                    <m:f>
                      <m:fPr>
                        <m:ctrlPr>
                          <a:rPr lang="de-DE" b="1" i="1" smtClean="0">
                            <a:latin typeface="Cambria Math" panose="02040503050406030204" pitchFamily="18" charset="0"/>
                          </a:rPr>
                        </m:ctrlPr>
                      </m:fPr>
                      <m:num>
                        <m:r>
                          <a:rPr lang="de-DE" b="1" i="1" smtClean="0">
                            <a:latin typeface="Cambria Math" panose="02040503050406030204" pitchFamily="18" charset="0"/>
                          </a:rPr>
                          <m:t>𝟏</m:t>
                        </m:r>
                      </m:num>
                      <m:den>
                        <m:rad>
                          <m:radPr>
                            <m:degHide m:val="on"/>
                            <m:ctrlPr>
                              <a:rPr lang="de-DE" b="1" i="1" smtClean="0">
                                <a:latin typeface="Cambria Math" panose="02040503050406030204" pitchFamily="18" charset="0"/>
                              </a:rPr>
                            </m:ctrlPr>
                          </m:radPr>
                          <m:deg/>
                          <m:e>
                            <m:r>
                              <a:rPr lang="de-DE" b="1" i="1" smtClean="0">
                                <a:latin typeface="Cambria Math" panose="02040503050406030204" pitchFamily="18" charset="0"/>
                              </a:rPr>
                              <m:t>𝝅</m:t>
                            </m:r>
                            <m:sSubSup>
                              <m:sSubSupPr>
                                <m:ctrlPr>
                                  <a:rPr lang="de-DE" b="1" i="1" smtClean="0">
                                    <a:latin typeface="Cambria Math" panose="02040503050406030204" pitchFamily="18" charset="0"/>
                                  </a:rPr>
                                </m:ctrlPr>
                              </m:sSubSupPr>
                              <m:e>
                                <m:r>
                                  <a:rPr lang="de-DE" b="1" i="1" smtClean="0">
                                    <a:latin typeface="Cambria Math" panose="02040503050406030204" pitchFamily="18" charset="0"/>
                                  </a:rPr>
                                  <m:t>𝝈</m:t>
                                </m:r>
                              </m:e>
                              <m:sub>
                                <m:r>
                                  <a:rPr lang="de-DE" b="1" i="1" smtClean="0">
                                    <a:latin typeface="Cambria Math" panose="02040503050406030204" pitchFamily="18" charset="0"/>
                                  </a:rPr>
                                  <m:t>𝑭𝑺</m:t>
                                </m:r>
                              </m:sub>
                              <m:sup>
                                <m:r>
                                  <a:rPr lang="de-DE" b="1" i="1" smtClean="0">
                                    <a:latin typeface="Cambria Math" panose="02040503050406030204" pitchFamily="18" charset="0"/>
                                  </a:rPr>
                                  <m:t>𝟐</m:t>
                                </m:r>
                              </m:sup>
                            </m:sSubSup>
                          </m:e>
                        </m:rad>
                      </m:den>
                    </m:f>
                    <m:r>
                      <a:rPr lang="de-DE" b="1" i="1" smtClean="0">
                        <a:latin typeface="Cambria Math" panose="02040503050406030204" pitchFamily="18" charset="0"/>
                      </a:rPr>
                      <m:t> </m:t>
                    </m:r>
                    <m:r>
                      <a:rPr lang="de-DE" b="1" i="1" smtClean="0">
                        <a:latin typeface="Cambria Math" panose="02040503050406030204" pitchFamily="18" charset="0"/>
                      </a:rPr>
                      <m:t>𝒆𝒙𝒑</m:t>
                    </m:r>
                    <m:d>
                      <m:dPr>
                        <m:begChr m:val="["/>
                        <m:endChr m:val="]"/>
                        <m:ctrlPr>
                          <a:rPr lang="de-DE" b="1" i="1" smtClean="0">
                            <a:latin typeface="Cambria Math" panose="02040503050406030204" pitchFamily="18" charset="0"/>
                          </a:rPr>
                        </m:ctrlPr>
                      </m:dPr>
                      <m:e>
                        <m:r>
                          <a:rPr lang="de-DE" b="1" i="1" smtClean="0">
                            <a:latin typeface="Cambria Math" panose="02040503050406030204" pitchFamily="18" charset="0"/>
                          </a:rPr>
                          <m:t>−</m:t>
                        </m:r>
                        <m:f>
                          <m:fPr>
                            <m:ctrlPr>
                              <a:rPr lang="de-DE" b="1" i="1" smtClean="0">
                                <a:latin typeface="Cambria Math" panose="02040503050406030204" pitchFamily="18" charset="0"/>
                              </a:rPr>
                            </m:ctrlPr>
                          </m:fPr>
                          <m:num>
                            <m:sSup>
                              <m:sSupPr>
                                <m:ctrlPr>
                                  <a:rPr lang="de-DE" b="1" i="1" smtClean="0">
                                    <a:latin typeface="Cambria Math" panose="02040503050406030204" pitchFamily="18" charset="0"/>
                                  </a:rPr>
                                </m:ctrlPr>
                              </m:sSupPr>
                              <m:e>
                                <m:d>
                                  <m:dPr>
                                    <m:ctrlPr>
                                      <a:rPr lang="de-DE" b="1" i="1" smtClean="0">
                                        <a:latin typeface="Cambria Math" panose="02040503050406030204" pitchFamily="18" charset="0"/>
                                      </a:rPr>
                                    </m:ctrlPr>
                                  </m:dPr>
                                  <m:e>
                                    <m:r>
                                      <a:rPr lang="de-DE" b="1" i="1" smtClean="0">
                                        <a:latin typeface="Cambria Math" panose="02040503050406030204" pitchFamily="18" charset="0"/>
                                      </a:rPr>
                                      <m:t>𝝀</m:t>
                                    </m:r>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r>
                                          <a:rPr lang="de-DE" b="1" i="1" smtClean="0">
                                            <a:latin typeface="Cambria Math" panose="02040503050406030204" pitchFamily="18" charset="0"/>
                                          </a:rPr>
                                          <m:t>𝝀</m:t>
                                        </m:r>
                                      </m:e>
                                      <m:sub>
                                        <m:r>
                                          <a:rPr lang="de-DE" b="1" i="1" smtClean="0">
                                            <a:latin typeface="Cambria Math" panose="02040503050406030204" pitchFamily="18" charset="0"/>
                                          </a:rPr>
                                          <m:t>𝑭𝑺</m:t>
                                        </m:r>
                                      </m:sub>
                                    </m:sSub>
                                  </m:e>
                                </m:d>
                              </m:e>
                              <m:sup>
                                <m:r>
                                  <a:rPr lang="de-DE" b="1" i="1" smtClean="0">
                                    <a:latin typeface="Cambria Math" panose="02040503050406030204" pitchFamily="18" charset="0"/>
                                  </a:rPr>
                                  <m:t>𝟐</m:t>
                                </m:r>
                              </m:sup>
                            </m:sSup>
                          </m:num>
                          <m:den>
                            <m:sSubSup>
                              <m:sSubSupPr>
                                <m:ctrlPr>
                                  <a:rPr lang="de-DE" b="1" i="1" smtClean="0">
                                    <a:latin typeface="Cambria Math" panose="02040503050406030204" pitchFamily="18" charset="0"/>
                                  </a:rPr>
                                </m:ctrlPr>
                              </m:sSubSupPr>
                              <m:e>
                                <m:r>
                                  <a:rPr lang="de-DE" b="1" i="1" smtClean="0">
                                    <a:latin typeface="Cambria Math" panose="02040503050406030204" pitchFamily="18" charset="0"/>
                                  </a:rPr>
                                  <m:t>𝝈</m:t>
                                </m:r>
                              </m:e>
                              <m:sub>
                                <m:r>
                                  <a:rPr lang="de-DE" b="1" i="1" smtClean="0">
                                    <a:latin typeface="Cambria Math" panose="02040503050406030204" pitchFamily="18" charset="0"/>
                                  </a:rPr>
                                  <m:t>𝑭𝑺</m:t>
                                </m:r>
                              </m:sub>
                              <m:sup>
                                <m:r>
                                  <a:rPr lang="de-DE" b="1" i="1" smtClean="0">
                                    <a:latin typeface="Cambria Math" panose="02040503050406030204" pitchFamily="18" charset="0"/>
                                  </a:rPr>
                                  <m:t>𝟐</m:t>
                                </m:r>
                              </m:sup>
                            </m:sSubSup>
                          </m:den>
                        </m:f>
                      </m:e>
                    </m:d>
                    <m:r>
                      <a:rPr lang="de-DE" b="1" i="1" smtClean="0">
                        <a:latin typeface="Cambria Math" panose="02040503050406030204" pitchFamily="18" charset="0"/>
                      </a:rPr>
                      <m:t>𝒅𝒍</m:t>
                    </m:r>
                    <m:r>
                      <a:rPr lang="de-DE" b="1" i="1" smtClean="0">
                        <a:latin typeface="Cambria Math" panose="02040503050406030204" pitchFamily="18" charset="0"/>
                      </a:rPr>
                      <m:t> </m:t>
                    </m:r>
                  </m:oMath>
                </a14:m>
                <a:r>
                  <a:rPr lang="en-GB" dirty="0"/>
                  <a:t> </a:t>
                </a:r>
              </a:p>
              <a:p>
                <a:pPr marL="285750" indent="-285750">
                  <a:buFont typeface="Arial" panose="020B0604020202020204" pitchFamily="34" charset="0"/>
                  <a:buChar char="•"/>
                </a:pPr>
                <a:r>
                  <a:rPr lang="en-GB" dirty="0"/>
                  <a:t>Each line of sight assessed individually</a:t>
                </a:r>
              </a:p>
              <a:p>
                <a:pPr marL="285750" indent="-285750">
                  <a:buFont typeface="Arial" panose="020B0604020202020204" pitchFamily="34" charset="0"/>
                  <a:buChar char="•"/>
                </a:pPr>
                <a:r>
                  <a:rPr lang="en-GB" dirty="0"/>
                  <a:t>Low sensitivity of fit to high temperature components</a:t>
                </a:r>
              </a:p>
              <a:p>
                <a:pPr marL="285750" indent="-285750">
                  <a:buFont typeface="Arial" panose="020B0604020202020204" pitchFamily="34" charset="0"/>
                  <a:buChar char="•"/>
                </a:pPr>
                <a:r>
                  <a:rPr lang="en-GB" dirty="0"/>
                  <a:t>Monotonically decreasing </a:t>
                </a: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𝒏</m:t>
                        </m:r>
                      </m:e>
                      <m:sub>
                        <m:r>
                          <a:rPr lang="de-DE" b="1" i="1" smtClean="0">
                            <a:latin typeface="Cambria Math" panose="02040503050406030204" pitchFamily="18" charset="0"/>
                          </a:rPr>
                          <m:t>𝟎</m:t>
                        </m:r>
                      </m:sub>
                    </m:sSub>
                  </m:oMath>
                </a14:m>
                <a:r>
                  <a:rPr lang="en-GB" dirty="0"/>
                  <a:t> with five free spline nots</a:t>
                </a:r>
              </a:p>
              <a:p>
                <a:pPr marL="465138" lvl="2" indent="-285750"/>
                <a:endParaRPr lang="en-GB" dirty="0"/>
              </a:p>
              <a:p>
                <a:pPr marL="465138" lvl="2" indent="-285750"/>
                <a:endParaRPr lang="en-GB" dirty="0"/>
              </a:p>
            </p:txBody>
          </p:sp>
        </mc:Choice>
        <mc:Fallback>
          <p:sp>
            <p:nvSpPr>
              <p:cNvPr id="2" name="Inhaltsplatzhalter 1">
                <a:extLst>
                  <a:ext uri="{FF2B5EF4-FFF2-40B4-BE49-F238E27FC236}">
                    <a16:creationId xmlns:a16="http://schemas.microsoft.com/office/drawing/2014/main" id="{79D7D410-5BDA-C9E4-C1A6-F71C65B1DF8F}"/>
                  </a:ext>
                </a:extLst>
              </p:cNvPr>
              <p:cNvSpPr>
                <a:spLocks noGrp="1" noRot="1" noChangeAspect="1" noMove="1" noResize="1" noEditPoints="1" noAdjustHandles="1" noChangeArrowheads="1" noChangeShapeType="1" noTextEdit="1"/>
              </p:cNvSpPr>
              <p:nvPr>
                <p:ph sz="quarter" idx="13"/>
              </p:nvPr>
            </p:nvSpPr>
            <p:spPr>
              <a:xfrm>
                <a:off x="695327" y="1609726"/>
                <a:ext cx="4276723" cy="4772024"/>
              </a:xfrm>
              <a:blipFill>
                <a:blip r:embed="rId2"/>
                <a:stretch>
                  <a:fillRect l="-2991" r="-712"/>
                </a:stretch>
              </a:blipFill>
            </p:spPr>
            <p:txBody>
              <a:bodyPr/>
              <a:lstStyle/>
              <a:p>
                <a:r>
                  <a:rPr lang="de-DE">
                    <a:noFill/>
                  </a:rPr>
                  <a:t> </a:t>
                </a:r>
              </a:p>
            </p:txBody>
          </p:sp>
        </mc:Fallback>
      </mc:AlternateContent>
      <p:pic>
        <p:nvPicPr>
          <p:cNvPr id="10" name="Grafik 9">
            <a:extLst>
              <a:ext uri="{FF2B5EF4-FFF2-40B4-BE49-F238E27FC236}">
                <a16:creationId xmlns:a16="http://schemas.microsoft.com/office/drawing/2014/main" id="{7678070E-09B4-E6ED-4E0D-E371815E7A71}"/>
              </a:ext>
            </a:extLst>
          </p:cNvPr>
          <p:cNvPicPr>
            <a:picLocks noChangeAspect="1"/>
          </p:cNvPicPr>
          <p:nvPr/>
        </p:nvPicPr>
        <p:blipFill>
          <a:blip r:embed="rId3"/>
          <a:stretch>
            <a:fillRect/>
          </a:stretch>
        </p:blipFill>
        <p:spPr>
          <a:xfrm>
            <a:off x="5689984" y="1335741"/>
            <a:ext cx="6355141" cy="3999739"/>
          </a:xfrm>
          <a:prstGeom prst="rect">
            <a:avLst/>
          </a:prstGeom>
        </p:spPr>
      </p:pic>
      <p:sp>
        <p:nvSpPr>
          <p:cNvPr id="7" name="Textfeld 6">
            <a:extLst>
              <a:ext uri="{FF2B5EF4-FFF2-40B4-BE49-F238E27FC236}">
                <a16:creationId xmlns:a16="http://schemas.microsoft.com/office/drawing/2014/main" id="{47766B36-887C-DA01-329B-146CC4989A9C}"/>
              </a:ext>
            </a:extLst>
          </p:cNvPr>
          <p:cNvSpPr txBox="1"/>
          <p:nvPr/>
        </p:nvSpPr>
        <p:spPr>
          <a:xfrm>
            <a:off x="10677224" y="1341832"/>
            <a:ext cx="1309654" cy="267894"/>
          </a:xfrm>
          <a:prstGeom prst="rect">
            <a:avLst/>
          </a:prstGeom>
          <a:noFill/>
        </p:spPr>
        <p:txBody>
          <a:bodyPr wrap="none" lIns="0" tIns="0" rIns="0" bIns="0" rtlCol="0" anchor="t" anchorCtr="0">
            <a:spAutoFit/>
          </a:bodyPr>
          <a:lstStyle/>
          <a:p>
            <a:pPr algn="l">
              <a:lnSpc>
                <a:spcPts val="2300"/>
              </a:lnSpc>
              <a:spcBef>
                <a:spcPts val="1150"/>
              </a:spcBef>
            </a:pPr>
            <a:r>
              <a:rPr lang="de-DE" sz="1600" b="1" dirty="0">
                <a:solidFill>
                  <a:schemeClr val="tx2"/>
                </a:solidFill>
              </a:rPr>
              <a:t>20180920.017</a:t>
            </a:r>
          </a:p>
        </p:txBody>
      </p:sp>
    </p:spTree>
    <p:extLst>
      <p:ext uri="{BB962C8B-B14F-4D97-AF65-F5344CB8AC3E}">
        <p14:creationId xmlns:p14="http://schemas.microsoft.com/office/powerpoint/2010/main" val="1774775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Presentation22" id="{20CD0FD7-B7E2-468F-BA42-7DCD7DE34D47}" vid="{69CD6694-079E-45BD-BEB7-E77C2F1DFC8F}"/>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Presentation22" id="{20CD0FD7-B7E2-468F-BA42-7DCD7DE34D47}" vid="{790605FA-C20E-442E-B2F9-C9640D61E82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Template>
  <TotalTime>0</TotalTime>
  <Words>1080</Words>
  <Application>Microsoft Office PowerPoint</Application>
  <PresentationFormat>Breitbild</PresentationFormat>
  <Paragraphs>129</Paragraphs>
  <Slides>16</Slides>
  <Notes>0</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16</vt:i4>
      </vt:variant>
    </vt:vector>
  </HeadingPairs>
  <TitlesOfParts>
    <vt:vector size="28" baseType="lpstr">
      <vt:lpstr>.SF NS Symbols Regular</vt:lpstr>
      <vt:lpstr>Arial</vt:lpstr>
      <vt:lpstr>Arial Narrow</vt:lpstr>
      <vt:lpstr>Calibri</vt:lpstr>
      <vt:lpstr>Cambria Math</vt:lpstr>
      <vt:lpstr>Helvetica</vt:lpstr>
      <vt:lpstr>Symbol</vt:lpstr>
      <vt:lpstr>Wingdings</vt:lpstr>
      <vt:lpstr>Wingdings 3</vt:lpstr>
      <vt:lpstr>W7X</vt:lpstr>
      <vt:lpstr>IPP</vt:lpstr>
      <vt:lpstr>think-cell Folie</vt:lpstr>
      <vt:lpstr>Measurements of radial neutral density profiles from Balmer-α emission in Wendelstein 7-X</vt:lpstr>
      <vt:lpstr>Abstract</vt:lpstr>
      <vt:lpstr>Motivation</vt:lpstr>
      <vt:lpstr>Motivation</vt:lpstr>
      <vt:lpstr>Approach</vt:lpstr>
      <vt:lpstr>Instrument function</vt:lpstr>
      <vt:lpstr>Spectral fitting</vt:lpstr>
      <vt:lpstr>Line of sight geometry</vt:lpstr>
      <vt:lpstr>Spectral fitting</vt:lpstr>
      <vt:lpstr>Neutral density profiles</vt:lpstr>
      <vt:lpstr>Neutral density profiles</vt:lpstr>
      <vt:lpstr>Reaction to change in plasma density</vt:lpstr>
      <vt:lpstr>Summary</vt:lpstr>
      <vt:lpstr>Summary</vt:lpstr>
      <vt:lpstr>Backup</vt:lpstr>
      <vt:lpstr>Coarse assessment of τ_p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Measurements of radial neutral density profiles from Balmer-emission in Wendelstein 7-X</dc:title>
  <dc:creator>Thilo Romba</dc:creator>
  <cp:lastModifiedBy>Thilo Romba</cp:lastModifiedBy>
  <cp:revision>16</cp:revision>
  <dcterms:created xsi:type="dcterms:W3CDTF">2024-11-28T15:43:31Z</dcterms:created>
  <dcterms:modified xsi:type="dcterms:W3CDTF">2024-12-02T14:06:09Z</dcterms:modified>
</cp:coreProperties>
</file>