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6"/>
  </p:notesMasterIdLst>
  <p:sldIdLst>
    <p:sldId id="2751" r:id="rId5"/>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62983D"/>
    <a:srgbClr val="C0504D"/>
    <a:srgbClr val="019A79"/>
    <a:srgbClr val="5686BE"/>
    <a:srgbClr val="6595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4660"/>
  </p:normalViewPr>
  <p:slideViewPr>
    <p:cSldViewPr snapToGrid="0">
      <p:cViewPr varScale="1">
        <p:scale>
          <a:sx n="155" d="100"/>
          <a:sy n="155" d="100"/>
        </p:scale>
        <p:origin x="61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 Baylard" userId="3bef7274-8ea4-47d7-98f8-ea39a83a92ca" providerId="ADAL" clId="{10D7738D-CFAE-4698-B609-31F3F07CDEBD}"/>
    <pc:docChg chg="delSld">
      <pc:chgData name="Christophe Baylard" userId="3bef7274-8ea4-47d7-98f8-ea39a83a92ca" providerId="ADAL" clId="{10D7738D-CFAE-4698-B609-31F3F07CDEBD}" dt="2024-12-10T08:40:52.734" v="1" actId="47"/>
      <pc:docMkLst>
        <pc:docMk/>
      </pc:docMkLst>
      <pc:sldChg chg="del">
        <pc:chgData name="Christophe Baylard" userId="3bef7274-8ea4-47d7-98f8-ea39a83a92ca" providerId="ADAL" clId="{10D7738D-CFAE-4698-B609-31F3F07CDEBD}" dt="2024-12-10T08:40:49.881" v="0" actId="47"/>
        <pc:sldMkLst>
          <pc:docMk/>
          <pc:sldMk cId="3244725757" sldId="263"/>
        </pc:sldMkLst>
      </pc:sldChg>
      <pc:sldChg chg="del">
        <pc:chgData name="Christophe Baylard" userId="3bef7274-8ea4-47d7-98f8-ea39a83a92ca" providerId="ADAL" clId="{10D7738D-CFAE-4698-B609-31F3F07CDEBD}" dt="2024-12-10T08:40:49.881" v="0" actId="47"/>
        <pc:sldMkLst>
          <pc:docMk/>
          <pc:sldMk cId="1467614377" sldId="264"/>
        </pc:sldMkLst>
      </pc:sldChg>
      <pc:sldChg chg="del">
        <pc:chgData name="Christophe Baylard" userId="3bef7274-8ea4-47d7-98f8-ea39a83a92ca" providerId="ADAL" clId="{10D7738D-CFAE-4698-B609-31F3F07CDEBD}" dt="2024-12-10T08:40:49.881" v="0" actId="47"/>
        <pc:sldMkLst>
          <pc:docMk/>
          <pc:sldMk cId="3618402098" sldId="270"/>
        </pc:sldMkLst>
      </pc:sldChg>
      <pc:sldChg chg="del">
        <pc:chgData name="Christophe Baylard" userId="3bef7274-8ea4-47d7-98f8-ea39a83a92ca" providerId="ADAL" clId="{10D7738D-CFAE-4698-B609-31F3F07CDEBD}" dt="2024-12-10T08:40:49.881" v="0" actId="47"/>
        <pc:sldMkLst>
          <pc:docMk/>
          <pc:sldMk cId="3840569190" sldId="1542"/>
        </pc:sldMkLst>
      </pc:sldChg>
      <pc:sldChg chg="del">
        <pc:chgData name="Christophe Baylard" userId="3bef7274-8ea4-47d7-98f8-ea39a83a92ca" providerId="ADAL" clId="{10D7738D-CFAE-4698-B609-31F3F07CDEBD}" dt="2024-12-10T08:40:49.881" v="0" actId="47"/>
        <pc:sldMkLst>
          <pc:docMk/>
          <pc:sldMk cId="2575566120" sldId="1544"/>
        </pc:sldMkLst>
      </pc:sldChg>
      <pc:sldChg chg="del">
        <pc:chgData name="Christophe Baylard" userId="3bef7274-8ea4-47d7-98f8-ea39a83a92ca" providerId="ADAL" clId="{10D7738D-CFAE-4698-B609-31F3F07CDEBD}" dt="2024-12-10T08:40:52.734" v="1" actId="47"/>
        <pc:sldMkLst>
          <pc:docMk/>
          <pc:sldMk cId="3130999414" sldId="2752"/>
        </pc:sldMkLst>
      </pc:sldChg>
      <pc:sldChg chg="del">
        <pc:chgData name="Christophe Baylard" userId="3bef7274-8ea4-47d7-98f8-ea39a83a92ca" providerId="ADAL" clId="{10D7738D-CFAE-4698-B609-31F3F07CDEBD}" dt="2024-12-10T08:40:52.734" v="1" actId="47"/>
        <pc:sldMkLst>
          <pc:docMk/>
          <pc:sldMk cId="2425889330" sldId="275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6CE3AAD9-A9C4-4579-A9F3-EB000E966D15}" type="datetimeFigureOut">
              <a:rPr lang="fr-FR" smtClean="0"/>
              <a:t>10/12/2024</a:t>
            </a:fld>
            <a:endParaRPr lang="fr-FR"/>
          </a:p>
        </p:txBody>
      </p:sp>
      <p:sp>
        <p:nvSpPr>
          <p:cNvPr id="4" name="Espace réservé de l'image des diapositives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6" name="Espace réservé du pied de page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74A97423-9235-4DFA-AFB7-687678844EB6}" type="slidenum">
              <a:rPr lang="fr-FR" smtClean="0"/>
              <a:t>‹N°›</a:t>
            </a:fld>
            <a:endParaRPr lang="fr-FR"/>
          </a:p>
        </p:txBody>
      </p:sp>
    </p:spTree>
    <p:extLst>
      <p:ext uri="{BB962C8B-B14F-4D97-AF65-F5344CB8AC3E}">
        <p14:creationId xmlns:p14="http://schemas.microsoft.com/office/powerpoint/2010/main" val="2510150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J. Elbez, C. Baylard</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J. Elbez, C. Baylard</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J. Elbez, C. Baylard</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B6D8EB39-AED8-9582-430F-A764CA2CBA20}"/>
              </a:ext>
            </a:extLst>
          </p:cNvPr>
          <p:cNvSpPr/>
          <p:nvPr/>
        </p:nvSpPr>
        <p:spPr>
          <a:xfrm>
            <a:off x="8513075" y="1924594"/>
            <a:ext cx="3657482" cy="221843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34" name="Title 33">
            <a:extLst>
              <a:ext uri="{FF2B5EF4-FFF2-40B4-BE49-F238E27FC236}">
                <a16:creationId xmlns:a16="http://schemas.microsoft.com/office/drawing/2014/main" id="{3F5E1094-181D-DA46-2E76-0EC6723BD991}"/>
              </a:ext>
            </a:extLst>
          </p:cNvPr>
          <p:cNvSpPr>
            <a:spLocks noGrp="1"/>
          </p:cNvSpPr>
          <p:nvPr>
            <p:ph type="title"/>
          </p:nvPr>
        </p:nvSpPr>
        <p:spPr/>
        <p:txBody>
          <a:bodyPr/>
          <a:lstStyle/>
          <a:p>
            <a:pPr defTabSz="914400"/>
            <a:r>
              <a:rPr lang="en-GB" dirty="0">
                <a:solidFill>
                  <a:srgbClr val="0070C0"/>
                </a:solidFill>
                <a:latin typeface="Calibri" panose="020F0502020204030204" pitchFamily="34" charset="0"/>
              </a:rPr>
              <a:t>Administrative Distribution of work packages</a:t>
            </a:r>
          </a:p>
        </p:txBody>
      </p:sp>
      <p:sp>
        <p:nvSpPr>
          <p:cNvPr id="2" name="Slide Number Placeholder 1">
            <a:extLst>
              <a:ext uri="{FF2B5EF4-FFF2-40B4-BE49-F238E27FC236}">
                <a16:creationId xmlns:a16="http://schemas.microsoft.com/office/drawing/2014/main" id="{2B501065-EACF-63F2-3AAF-76A7D7D4E1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Rectangle: Rounded Corners 3">
            <a:extLst>
              <a:ext uri="{FF2B5EF4-FFF2-40B4-BE49-F238E27FC236}">
                <a16:creationId xmlns:a16="http://schemas.microsoft.com/office/drawing/2014/main" id="{77C64D11-A4D6-BBA3-A221-B3F1A8FF663D}"/>
              </a:ext>
            </a:extLst>
          </p:cNvPr>
          <p:cNvSpPr/>
          <p:nvPr/>
        </p:nvSpPr>
        <p:spPr>
          <a:xfrm>
            <a:off x="350111" y="832541"/>
            <a:ext cx="2862263" cy="4619626"/>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ITD</a:t>
            </a:r>
            <a:endParaRPr lang="en-GB" sz="3200" dirty="0">
              <a:solidFill>
                <a:schemeClr val="tx1"/>
              </a:solidFill>
            </a:endParaRPr>
          </a:p>
        </p:txBody>
      </p:sp>
      <p:sp>
        <p:nvSpPr>
          <p:cNvPr id="5" name="Rectangle: Rounded Corners 4">
            <a:extLst>
              <a:ext uri="{FF2B5EF4-FFF2-40B4-BE49-F238E27FC236}">
                <a16:creationId xmlns:a16="http://schemas.microsoft.com/office/drawing/2014/main" id="{785419CF-E79A-C48E-E85F-8E046904807B}"/>
              </a:ext>
            </a:extLst>
          </p:cNvPr>
          <p:cNvSpPr/>
          <p:nvPr/>
        </p:nvSpPr>
        <p:spPr>
          <a:xfrm>
            <a:off x="5900501" y="769766"/>
            <a:ext cx="2862263" cy="4682401"/>
          </a:xfrm>
          <a:prstGeom prst="round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IDD</a:t>
            </a:r>
            <a:endParaRPr lang="en-GB" sz="3200" dirty="0">
              <a:solidFill>
                <a:schemeClr val="tx1"/>
              </a:solidFill>
            </a:endParaRPr>
          </a:p>
        </p:txBody>
      </p:sp>
      <p:sp>
        <p:nvSpPr>
          <p:cNvPr id="9" name="Arrow: Pentagon 8">
            <a:extLst>
              <a:ext uri="{FF2B5EF4-FFF2-40B4-BE49-F238E27FC236}">
                <a16:creationId xmlns:a16="http://schemas.microsoft.com/office/drawing/2014/main" id="{C1A4DC4B-0383-3A39-71B8-062A744494C9}"/>
              </a:ext>
            </a:extLst>
          </p:cNvPr>
          <p:cNvSpPr/>
          <p:nvPr/>
        </p:nvSpPr>
        <p:spPr>
          <a:xfrm>
            <a:off x="2322997" y="1382262"/>
            <a:ext cx="4814888" cy="266699"/>
          </a:xfrm>
          <a:prstGeom prst="homePlate">
            <a:avLst>
              <a:gd name="adj" fmla="val 185294"/>
            </a:avLst>
          </a:prstGeom>
          <a:solidFill>
            <a:schemeClr val="accent6">
              <a:lumMod val="60000"/>
              <a:lumOff val="4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10" name="TextBox 9">
            <a:extLst>
              <a:ext uri="{FF2B5EF4-FFF2-40B4-BE49-F238E27FC236}">
                <a16:creationId xmlns:a16="http://schemas.microsoft.com/office/drawing/2014/main" id="{C9A9F769-EEFE-66B3-9E31-23B6203B6779}"/>
              </a:ext>
            </a:extLst>
          </p:cNvPr>
          <p:cNvSpPr txBox="1"/>
          <p:nvPr/>
        </p:nvSpPr>
        <p:spPr>
          <a:xfrm>
            <a:off x="4111685" y="1361722"/>
            <a:ext cx="719556" cy="307777"/>
          </a:xfrm>
          <a:prstGeom prst="rect">
            <a:avLst/>
          </a:prstGeom>
          <a:solidFill>
            <a:schemeClr val="accent6">
              <a:lumMod val="40000"/>
              <a:lumOff val="60000"/>
            </a:schemeClr>
          </a:solidFill>
        </p:spPr>
        <p:txBody>
          <a:bodyPr wrap="none" rtlCol="0">
            <a:spAutoFit/>
          </a:bodyPr>
          <a:lstStyle/>
          <a:p>
            <a:pPr algn="l"/>
            <a:r>
              <a:rPr lang="en-US" sz="1400" b="1" u="sng" dirty="0"/>
              <a:t>WPTFV</a:t>
            </a:r>
            <a:endParaRPr lang="en-GB" sz="1400" b="1" u="sng" dirty="0"/>
          </a:p>
        </p:txBody>
      </p:sp>
      <p:sp>
        <p:nvSpPr>
          <p:cNvPr id="11" name="Arrow: Pentagon 10">
            <a:extLst>
              <a:ext uri="{FF2B5EF4-FFF2-40B4-BE49-F238E27FC236}">
                <a16:creationId xmlns:a16="http://schemas.microsoft.com/office/drawing/2014/main" id="{72A57F60-47F3-86D1-4727-27D995B3EB5F}"/>
              </a:ext>
            </a:extLst>
          </p:cNvPr>
          <p:cNvSpPr/>
          <p:nvPr/>
        </p:nvSpPr>
        <p:spPr>
          <a:xfrm>
            <a:off x="2322997" y="1720104"/>
            <a:ext cx="4814888" cy="266699"/>
          </a:xfrm>
          <a:prstGeom prst="homePlate">
            <a:avLst>
              <a:gd name="adj" fmla="val 185294"/>
            </a:avLst>
          </a:prstGeom>
          <a:solidFill>
            <a:schemeClr val="accent6">
              <a:lumMod val="60000"/>
              <a:lumOff val="4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12" name="TextBox 11">
            <a:extLst>
              <a:ext uri="{FF2B5EF4-FFF2-40B4-BE49-F238E27FC236}">
                <a16:creationId xmlns:a16="http://schemas.microsoft.com/office/drawing/2014/main" id="{3EF369CA-F86B-F5BD-C998-97B3E34B0BC3}"/>
              </a:ext>
            </a:extLst>
          </p:cNvPr>
          <p:cNvSpPr txBox="1"/>
          <p:nvPr/>
        </p:nvSpPr>
        <p:spPr>
          <a:xfrm>
            <a:off x="4111685" y="1699564"/>
            <a:ext cx="702436" cy="307777"/>
          </a:xfrm>
          <a:prstGeom prst="rect">
            <a:avLst/>
          </a:prstGeom>
          <a:solidFill>
            <a:schemeClr val="accent6">
              <a:lumMod val="40000"/>
              <a:lumOff val="60000"/>
            </a:schemeClr>
          </a:solidFill>
        </p:spPr>
        <p:txBody>
          <a:bodyPr wrap="none" rtlCol="0">
            <a:spAutoFit/>
          </a:bodyPr>
          <a:lstStyle/>
          <a:p>
            <a:pPr algn="l"/>
            <a:r>
              <a:rPr lang="en-US" sz="1400" b="1" u="sng" dirty="0"/>
              <a:t>WPRM</a:t>
            </a:r>
            <a:endParaRPr lang="en-GB" sz="1400" b="1" u="sng" dirty="0"/>
          </a:p>
        </p:txBody>
      </p:sp>
      <p:sp>
        <p:nvSpPr>
          <p:cNvPr id="13" name="Arrow: Pentagon 12">
            <a:extLst>
              <a:ext uri="{FF2B5EF4-FFF2-40B4-BE49-F238E27FC236}">
                <a16:creationId xmlns:a16="http://schemas.microsoft.com/office/drawing/2014/main" id="{7126DFEB-755B-A4F7-8ECA-575DCD0FF1F3}"/>
              </a:ext>
            </a:extLst>
          </p:cNvPr>
          <p:cNvSpPr/>
          <p:nvPr/>
        </p:nvSpPr>
        <p:spPr>
          <a:xfrm>
            <a:off x="2322997" y="1019864"/>
            <a:ext cx="4814888" cy="266699"/>
          </a:xfrm>
          <a:prstGeom prst="homePlate">
            <a:avLst>
              <a:gd name="adj" fmla="val 185294"/>
            </a:avLst>
          </a:prstGeom>
          <a:solidFill>
            <a:schemeClr val="accent6">
              <a:lumMod val="60000"/>
              <a:lumOff val="4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14" name="TextBox 13">
            <a:extLst>
              <a:ext uri="{FF2B5EF4-FFF2-40B4-BE49-F238E27FC236}">
                <a16:creationId xmlns:a16="http://schemas.microsoft.com/office/drawing/2014/main" id="{9DC7BA9C-5977-8C9C-D582-804A70DF9921}"/>
              </a:ext>
            </a:extLst>
          </p:cNvPr>
          <p:cNvSpPr txBox="1"/>
          <p:nvPr/>
        </p:nvSpPr>
        <p:spPr>
          <a:xfrm>
            <a:off x="4111685" y="999324"/>
            <a:ext cx="646331" cy="307777"/>
          </a:xfrm>
          <a:prstGeom prst="rect">
            <a:avLst/>
          </a:prstGeom>
          <a:solidFill>
            <a:schemeClr val="accent6">
              <a:lumMod val="40000"/>
              <a:lumOff val="60000"/>
            </a:schemeClr>
          </a:solidFill>
        </p:spPr>
        <p:txBody>
          <a:bodyPr wrap="none" rtlCol="0">
            <a:spAutoFit/>
          </a:bodyPr>
          <a:lstStyle/>
          <a:p>
            <a:pPr algn="l"/>
            <a:r>
              <a:rPr lang="en-US" sz="1400" b="1" u="sng" dirty="0"/>
              <a:t>WPBB</a:t>
            </a:r>
            <a:endParaRPr lang="en-GB" sz="1400" b="1" u="sng" dirty="0"/>
          </a:p>
        </p:txBody>
      </p:sp>
      <p:sp>
        <p:nvSpPr>
          <p:cNvPr id="15" name="Arrow: Pentagon 14">
            <a:extLst>
              <a:ext uri="{FF2B5EF4-FFF2-40B4-BE49-F238E27FC236}">
                <a16:creationId xmlns:a16="http://schemas.microsoft.com/office/drawing/2014/main" id="{78840283-4C65-2FB3-4B59-CC5749ED3D8C}"/>
              </a:ext>
            </a:extLst>
          </p:cNvPr>
          <p:cNvSpPr/>
          <p:nvPr/>
        </p:nvSpPr>
        <p:spPr>
          <a:xfrm>
            <a:off x="2322997" y="2057946"/>
            <a:ext cx="4814888" cy="266699"/>
          </a:xfrm>
          <a:prstGeom prst="homePlate">
            <a:avLst>
              <a:gd name="adj" fmla="val 185294"/>
            </a:avLst>
          </a:prstGeom>
          <a:solidFill>
            <a:schemeClr val="accent6">
              <a:lumMod val="60000"/>
              <a:lumOff val="4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16" name="TextBox 15">
            <a:extLst>
              <a:ext uri="{FF2B5EF4-FFF2-40B4-BE49-F238E27FC236}">
                <a16:creationId xmlns:a16="http://schemas.microsoft.com/office/drawing/2014/main" id="{B4A0DD8D-4794-9C9B-925B-4EA0D8E06634}"/>
              </a:ext>
            </a:extLst>
          </p:cNvPr>
          <p:cNvSpPr txBox="1"/>
          <p:nvPr/>
        </p:nvSpPr>
        <p:spPr>
          <a:xfrm>
            <a:off x="4111685" y="2037406"/>
            <a:ext cx="822085" cy="307777"/>
          </a:xfrm>
          <a:prstGeom prst="rect">
            <a:avLst/>
          </a:prstGeom>
          <a:solidFill>
            <a:schemeClr val="accent6">
              <a:lumMod val="40000"/>
              <a:lumOff val="60000"/>
            </a:schemeClr>
          </a:solidFill>
        </p:spPr>
        <p:txBody>
          <a:bodyPr wrap="none" rtlCol="0">
            <a:spAutoFit/>
          </a:bodyPr>
          <a:lstStyle/>
          <a:p>
            <a:pPr algn="l"/>
            <a:r>
              <a:rPr lang="en-US" sz="1400" b="1" u="sng" dirty="0"/>
              <a:t>WPMAG</a:t>
            </a:r>
            <a:endParaRPr lang="en-GB" sz="1400" b="1" u="sng" dirty="0"/>
          </a:p>
        </p:txBody>
      </p:sp>
      <p:sp>
        <p:nvSpPr>
          <p:cNvPr id="17" name="Arrow: Pentagon 16">
            <a:extLst>
              <a:ext uri="{FF2B5EF4-FFF2-40B4-BE49-F238E27FC236}">
                <a16:creationId xmlns:a16="http://schemas.microsoft.com/office/drawing/2014/main" id="{8A8C17F9-45FD-D3D3-64C1-801F83F28994}"/>
              </a:ext>
            </a:extLst>
          </p:cNvPr>
          <p:cNvSpPr/>
          <p:nvPr/>
        </p:nvSpPr>
        <p:spPr>
          <a:xfrm>
            <a:off x="2322997" y="2416326"/>
            <a:ext cx="4814888" cy="266699"/>
          </a:xfrm>
          <a:prstGeom prst="homePlate">
            <a:avLst>
              <a:gd name="adj" fmla="val 185294"/>
            </a:avLst>
          </a:prstGeom>
          <a:solidFill>
            <a:schemeClr val="accent6">
              <a:lumMod val="60000"/>
              <a:lumOff val="4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18" name="TextBox 17">
            <a:extLst>
              <a:ext uri="{FF2B5EF4-FFF2-40B4-BE49-F238E27FC236}">
                <a16:creationId xmlns:a16="http://schemas.microsoft.com/office/drawing/2014/main" id="{ABFA3B2E-F8F2-52A8-77D2-6ABB1C87C64B}"/>
              </a:ext>
            </a:extLst>
          </p:cNvPr>
          <p:cNvSpPr txBox="1"/>
          <p:nvPr/>
        </p:nvSpPr>
        <p:spPr>
          <a:xfrm>
            <a:off x="4111685" y="2395786"/>
            <a:ext cx="729559" cy="307777"/>
          </a:xfrm>
          <a:prstGeom prst="rect">
            <a:avLst/>
          </a:prstGeom>
          <a:solidFill>
            <a:schemeClr val="accent6">
              <a:lumMod val="40000"/>
              <a:lumOff val="60000"/>
            </a:schemeClr>
          </a:solidFill>
        </p:spPr>
        <p:txBody>
          <a:bodyPr wrap="none" rtlCol="0">
            <a:spAutoFit/>
          </a:bodyPr>
          <a:lstStyle/>
          <a:p>
            <a:pPr algn="l"/>
            <a:r>
              <a:rPr lang="en-US" sz="1400" b="1" u="sng" dirty="0"/>
              <a:t>WPDES</a:t>
            </a:r>
            <a:endParaRPr lang="en-GB" sz="1400" b="1" u="sng" dirty="0"/>
          </a:p>
        </p:txBody>
      </p:sp>
      <p:sp>
        <p:nvSpPr>
          <p:cNvPr id="19" name="Arrow: Pentagon 18">
            <a:extLst>
              <a:ext uri="{FF2B5EF4-FFF2-40B4-BE49-F238E27FC236}">
                <a16:creationId xmlns:a16="http://schemas.microsoft.com/office/drawing/2014/main" id="{B58A9B2E-641E-B7D8-C5BD-54C6FE8502CF}"/>
              </a:ext>
            </a:extLst>
          </p:cNvPr>
          <p:cNvSpPr/>
          <p:nvPr/>
        </p:nvSpPr>
        <p:spPr>
          <a:xfrm flipH="1">
            <a:off x="2181608" y="2875655"/>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20" name="TextBox 19">
            <a:extLst>
              <a:ext uri="{FF2B5EF4-FFF2-40B4-BE49-F238E27FC236}">
                <a16:creationId xmlns:a16="http://schemas.microsoft.com/office/drawing/2014/main" id="{7BB41187-048F-E833-F205-A45263908440}"/>
              </a:ext>
            </a:extLst>
          </p:cNvPr>
          <p:cNvSpPr txBox="1"/>
          <p:nvPr/>
        </p:nvSpPr>
        <p:spPr>
          <a:xfrm>
            <a:off x="3997871" y="2830081"/>
            <a:ext cx="833370" cy="307777"/>
          </a:xfrm>
          <a:prstGeom prst="rect">
            <a:avLst/>
          </a:prstGeom>
          <a:solidFill>
            <a:schemeClr val="accent6">
              <a:lumMod val="20000"/>
              <a:lumOff val="80000"/>
            </a:schemeClr>
          </a:solidFill>
        </p:spPr>
        <p:txBody>
          <a:bodyPr wrap="square" rtlCol="0">
            <a:spAutoFit/>
          </a:bodyPr>
          <a:lstStyle/>
          <a:p>
            <a:pPr algn="l"/>
            <a:r>
              <a:rPr lang="en-US" sz="1400" b="1" u="sng" dirty="0"/>
              <a:t>WPDIV</a:t>
            </a:r>
            <a:endParaRPr lang="en-GB" sz="1400" b="1" u="sng" dirty="0"/>
          </a:p>
        </p:txBody>
      </p:sp>
      <p:sp>
        <p:nvSpPr>
          <p:cNvPr id="21" name="Arrow: Pentagon 20">
            <a:extLst>
              <a:ext uri="{FF2B5EF4-FFF2-40B4-BE49-F238E27FC236}">
                <a16:creationId xmlns:a16="http://schemas.microsoft.com/office/drawing/2014/main" id="{16A6057C-B5C0-D95B-5355-CAFB2FC8D0DF}"/>
              </a:ext>
            </a:extLst>
          </p:cNvPr>
          <p:cNvSpPr/>
          <p:nvPr/>
        </p:nvSpPr>
        <p:spPr>
          <a:xfrm flipH="1">
            <a:off x="2181608" y="3287072"/>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22" name="TextBox 21">
            <a:extLst>
              <a:ext uri="{FF2B5EF4-FFF2-40B4-BE49-F238E27FC236}">
                <a16:creationId xmlns:a16="http://schemas.microsoft.com/office/drawing/2014/main" id="{6E3198BA-1E87-B8BC-9EA5-A9FD03BC2902}"/>
              </a:ext>
            </a:extLst>
          </p:cNvPr>
          <p:cNvSpPr txBox="1"/>
          <p:nvPr/>
        </p:nvSpPr>
        <p:spPr>
          <a:xfrm>
            <a:off x="3970296" y="3266532"/>
            <a:ext cx="724301" cy="307777"/>
          </a:xfrm>
          <a:prstGeom prst="rect">
            <a:avLst/>
          </a:prstGeom>
          <a:solidFill>
            <a:schemeClr val="accent6">
              <a:lumMod val="20000"/>
              <a:lumOff val="80000"/>
            </a:schemeClr>
          </a:solidFill>
        </p:spPr>
        <p:txBody>
          <a:bodyPr wrap="none" rtlCol="0">
            <a:spAutoFit/>
          </a:bodyPr>
          <a:lstStyle/>
          <a:p>
            <a:pPr algn="l"/>
            <a:r>
              <a:rPr lang="en-US" sz="1400" b="1" u="sng" dirty="0"/>
              <a:t>WPSAE</a:t>
            </a:r>
            <a:endParaRPr lang="en-GB" sz="1400" b="1" u="sng" dirty="0"/>
          </a:p>
        </p:txBody>
      </p:sp>
      <p:sp>
        <p:nvSpPr>
          <p:cNvPr id="23" name="Arrow: Pentagon 22">
            <a:extLst>
              <a:ext uri="{FF2B5EF4-FFF2-40B4-BE49-F238E27FC236}">
                <a16:creationId xmlns:a16="http://schemas.microsoft.com/office/drawing/2014/main" id="{ED9D7E3C-666B-20F7-269B-125A6A341240}"/>
              </a:ext>
            </a:extLst>
          </p:cNvPr>
          <p:cNvSpPr/>
          <p:nvPr/>
        </p:nvSpPr>
        <p:spPr>
          <a:xfrm flipH="1">
            <a:off x="2209183" y="3651296"/>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24" name="TextBox 23">
            <a:extLst>
              <a:ext uri="{FF2B5EF4-FFF2-40B4-BE49-F238E27FC236}">
                <a16:creationId xmlns:a16="http://schemas.microsoft.com/office/drawing/2014/main" id="{22971A0F-1E1B-D0D4-3B36-CCB3351437AA}"/>
              </a:ext>
            </a:extLst>
          </p:cNvPr>
          <p:cNvSpPr txBox="1"/>
          <p:nvPr/>
        </p:nvSpPr>
        <p:spPr>
          <a:xfrm>
            <a:off x="3997871" y="3630756"/>
            <a:ext cx="713657" cy="307777"/>
          </a:xfrm>
          <a:prstGeom prst="rect">
            <a:avLst/>
          </a:prstGeom>
          <a:solidFill>
            <a:schemeClr val="accent6">
              <a:lumMod val="20000"/>
              <a:lumOff val="80000"/>
            </a:schemeClr>
          </a:solidFill>
        </p:spPr>
        <p:txBody>
          <a:bodyPr wrap="none" rtlCol="0">
            <a:spAutoFit/>
          </a:bodyPr>
          <a:lstStyle/>
          <a:p>
            <a:pPr algn="l"/>
            <a:r>
              <a:rPr lang="en-US" sz="1400" b="1" u="sng" dirty="0"/>
              <a:t>WPPSE</a:t>
            </a:r>
            <a:endParaRPr lang="en-GB" sz="1400" b="1" u="sng" dirty="0"/>
          </a:p>
        </p:txBody>
      </p:sp>
      <p:sp>
        <p:nvSpPr>
          <p:cNvPr id="25" name="Arrow: Pentagon 24">
            <a:extLst>
              <a:ext uri="{FF2B5EF4-FFF2-40B4-BE49-F238E27FC236}">
                <a16:creationId xmlns:a16="http://schemas.microsoft.com/office/drawing/2014/main" id="{95D43FAE-B2C2-2F12-5A32-8CAC8F253061}"/>
              </a:ext>
            </a:extLst>
          </p:cNvPr>
          <p:cNvSpPr/>
          <p:nvPr/>
        </p:nvSpPr>
        <p:spPr>
          <a:xfrm flipH="1">
            <a:off x="2209183" y="4009676"/>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26" name="TextBox 25">
            <a:extLst>
              <a:ext uri="{FF2B5EF4-FFF2-40B4-BE49-F238E27FC236}">
                <a16:creationId xmlns:a16="http://schemas.microsoft.com/office/drawing/2014/main" id="{1355D469-1738-2C41-AC92-693A862AF6E6}"/>
              </a:ext>
            </a:extLst>
          </p:cNvPr>
          <p:cNvSpPr txBox="1"/>
          <p:nvPr/>
        </p:nvSpPr>
        <p:spPr>
          <a:xfrm>
            <a:off x="3997871" y="3989136"/>
            <a:ext cx="763351" cy="307777"/>
          </a:xfrm>
          <a:prstGeom prst="rect">
            <a:avLst/>
          </a:prstGeom>
          <a:solidFill>
            <a:schemeClr val="accent6">
              <a:lumMod val="20000"/>
              <a:lumOff val="80000"/>
            </a:schemeClr>
          </a:solidFill>
        </p:spPr>
        <p:txBody>
          <a:bodyPr wrap="none" rtlCol="0">
            <a:spAutoFit/>
          </a:bodyPr>
          <a:lstStyle/>
          <a:p>
            <a:pPr algn="l"/>
            <a:r>
              <a:rPr lang="en-US" sz="1400" b="1" u="sng" dirty="0"/>
              <a:t>WPBOP</a:t>
            </a:r>
            <a:endParaRPr lang="en-GB" sz="1400" b="1" u="sng" dirty="0"/>
          </a:p>
        </p:txBody>
      </p:sp>
      <p:sp>
        <p:nvSpPr>
          <p:cNvPr id="27" name="Arrow: Pentagon 26">
            <a:extLst>
              <a:ext uri="{FF2B5EF4-FFF2-40B4-BE49-F238E27FC236}">
                <a16:creationId xmlns:a16="http://schemas.microsoft.com/office/drawing/2014/main" id="{59FD3C11-0FFD-244F-68FA-8E8E74F43E3E}"/>
              </a:ext>
            </a:extLst>
          </p:cNvPr>
          <p:cNvSpPr/>
          <p:nvPr/>
        </p:nvSpPr>
        <p:spPr>
          <a:xfrm flipH="1">
            <a:off x="2181608" y="4368056"/>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28" name="TextBox 27">
            <a:extLst>
              <a:ext uri="{FF2B5EF4-FFF2-40B4-BE49-F238E27FC236}">
                <a16:creationId xmlns:a16="http://schemas.microsoft.com/office/drawing/2014/main" id="{4B51DBCF-6E87-2DFE-AEB9-AC423904660D}"/>
              </a:ext>
            </a:extLst>
          </p:cNvPr>
          <p:cNvSpPr txBox="1"/>
          <p:nvPr/>
        </p:nvSpPr>
        <p:spPr>
          <a:xfrm>
            <a:off x="3970296" y="4347516"/>
            <a:ext cx="652743" cy="307777"/>
          </a:xfrm>
          <a:prstGeom prst="rect">
            <a:avLst/>
          </a:prstGeom>
          <a:solidFill>
            <a:schemeClr val="accent6">
              <a:lumMod val="20000"/>
              <a:lumOff val="80000"/>
            </a:schemeClr>
          </a:solidFill>
        </p:spPr>
        <p:txBody>
          <a:bodyPr wrap="none" rtlCol="0">
            <a:spAutoFit/>
          </a:bodyPr>
          <a:lstStyle/>
          <a:p>
            <a:pPr algn="l"/>
            <a:r>
              <a:rPr lang="en-US" sz="1400" b="1" u="sng" dirty="0"/>
              <a:t>WPDC</a:t>
            </a:r>
            <a:endParaRPr lang="en-GB" sz="1400" b="1" u="sng" dirty="0"/>
          </a:p>
        </p:txBody>
      </p:sp>
      <p:sp>
        <p:nvSpPr>
          <p:cNvPr id="29" name="Arrow: Pentagon 28">
            <a:extLst>
              <a:ext uri="{FF2B5EF4-FFF2-40B4-BE49-F238E27FC236}">
                <a16:creationId xmlns:a16="http://schemas.microsoft.com/office/drawing/2014/main" id="{569FBC09-BF90-6CBB-BE6E-72505A987F58}"/>
              </a:ext>
            </a:extLst>
          </p:cNvPr>
          <p:cNvSpPr/>
          <p:nvPr/>
        </p:nvSpPr>
        <p:spPr>
          <a:xfrm flipH="1">
            <a:off x="2181608" y="4735704"/>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31" name="Arrow: Pentagon 30">
            <a:extLst>
              <a:ext uri="{FF2B5EF4-FFF2-40B4-BE49-F238E27FC236}">
                <a16:creationId xmlns:a16="http://schemas.microsoft.com/office/drawing/2014/main" id="{B21C83B9-2DE6-DD60-30B9-4788738F793D}"/>
              </a:ext>
            </a:extLst>
          </p:cNvPr>
          <p:cNvSpPr/>
          <p:nvPr/>
        </p:nvSpPr>
        <p:spPr>
          <a:xfrm flipH="1">
            <a:off x="2209183" y="5111198"/>
            <a:ext cx="4814888" cy="266699"/>
          </a:xfrm>
          <a:prstGeom prst="homePlate">
            <a:avLst>
              <a:gd name="adj" fmla="val 185294"/>
            </a:avLst>
          </a:prstGeom>
          <a:solidFill>
            <a:schemeClr val="accent6">
              <a:lumMod val="20000"/>
              <a:lumOff val="80000"/>
            </a:schemeClr>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a:solidFill>
                <a:schemeClr val="tx1"/>
              </a:solidFill>
            </a:endParaRPr>
          </a:p>
        </p:txBody>
      </p:sp>
      <p:sp>
        <p:nvSpPr>
          <p:cNvPr id="32" name="TextBox 31">
            <a:extLst>
              <a:ext uri="{FF2B5EF4-FFF2-40B4-BE49-F238E27FC236}">
                <a16:creationId xmlns:a16="http://schemas.microsoft.com/office/drawing/2014/main" id="{C1037BA9-2824-AD3C-BB38-06004FDBA0C0}"/>
              </a:ext>
            </a:extLst>
          </p:cNvPr>
          <p:cNvSpPr txBox="1"/>
          <p:nvPr/>
        </p:nvSpPr>
        <p:spPr>
          <a:xfrm>
            <a:off x="3997871" y="5090658"/>
            <a:ext cx="784574" cy="307777"/>
          </a:xfrm>
          <a:prstGeom prst="rect">
            <a:avLst/>
          </a:prstGeom>
          <a:solidFill>
            <a:schemeClr val="accent6">
              <a:lumMod val="20000"/>
              <a:lumOff val="80000"/>
            </a:schemeClr>
          </a:solidFill>
        </p:spPr>
        <p:txBody>
          <a:bodyPr wrap="none" rtlCol="0">
            <a:spAutoFit/>
          </a:bodyPr>
          <a:lstStyle/>
          <a:p>
            <a:pPr algn="l"/>
            <a:r>
              <a:rPr lang="en-US" sz="1400" b="1" u="sng" dirty="0"/>
              <a:t>WPMAT</a:t>
            </a:r>
            <a:endParaRPr lang="en-GB" sz="1400" b="1" u="sng" dirty="0"/>
          </a:p>
        </p:txBody>
      </p:sp>
      <p:sp>
        <p:nvSpPr>
          <p:cNvPr id="33" name="TextBox 32">
            <a:extLst>
              <a:ext uri="{FF2B5EF4-FFF2-40B4-BE49-F238E27FC236}">
                <a16:creationId xmlns:a16="http://schemas.microsoft.com/office/drawing/2014/main" id="{88400E89-BBD9-8F41-395E-816FBB52B4FE}"/>
              </a:ext>
            </a:extLst>
          </p:cNvPr>
          <p:cNvSpPr txBox="1"/>
          <p:nvPr/>
        </p:nvSpPr>
        <p:spPr>
          <a:xfrm>
            <a:off x="3963884" y="4708836"/>
            <a:ext cx="766557" cy="307777"/>
          </a:xfrm>
          <a:prstGeom prst="rect">
            <a:avLst/>
          </a:prstGeom>
          <a:solidFill>
            <a:schemeClr val="accent6">
              <a:lumMod val="20000"/>
              <a:lumOff val="80000"/>
            </a:schemeClr>
          </a:solidFill>
        </p:spPr>
        <p:txBody>
          <a:bodyPr wrap="none" rtlCol="0">
            <a:spAutoFit/>
          </a:bodyPr>
          <a:lstStyle/>
          <a:p>
            <a:pPr algn="l"/>
            <a:r>
              <a:rPr lang="en-US" sz="1400" b="1" u="sng" dirty="0"/>
              <a:t>WPHCD</a:t>
            </a:r>
            <a:endParaRPr lang="en-GB" sz="1400" b="1" u="sng" dirty="0"/>
          </a:p>
        </p:txBody>
      </p:sp>
      <p:sp>
        <p:nvSpPr>
          <p:cNvPr id="3" name="TextBox 2">
            <a:extLst>
              <a:ext uri="{FF2B5EF4-FFF2-40B4-BE49-F238E27FC236}">
                <a16:creationId xmlns:a16="http://schemas.microsoft.com/office/drawing/2014/main" id="{218B6C4C-50B1-12F5-5E3C-B4153E700FBD}"/>
              </a:ext>
            </a:extLst>
          </p:cNvPr>
          <p:cNvSpPr txBox="1"/>
          <p:nvPr/>
        </p:nvSpPr>
        <p:spPr>
          <a:xfrm>
            <a:off x="237752" y="5867213"/>
            <a:ext cx="8117830" cy="307777"/>
          </a:xfrm>
          <a:prstGeom prst="rect">
            <a:avLst/>
          </a:prstGeom>
          <a:noFill/>
        </p:spPr>
        <p:txBody>
          <a:bodyPr wrap="square" rtlCol="0">
            <a:spAutoFit/>
          </a:bodyPr>
          <a:lstStyle/>
          <a:p>
            <a:pPr algn="l"/>
            <a:r>
              <a:rPr lang="en-US" sz="1400" b="1" dirty="0"/>
              <a:t>Low TRL, critical path, need strengthening in the near-term with potential involvement of F4E and industry</a:t>
            </a:r>
            <a:endParaRPr lang="en-GB" sz="1400" b="1" dirty="0"/>
          </a:p>
        </p:txBody>
      </p:sp>
      <p:sp>
        <p:nvSpPr>
          <p:cNvPr id="6" name="TextBox 5">
            <a:extLst>
              <a:ext uri="{FF2B5EF4-FFF2-40B4-BE49-F238E27FC236}">
                <a16:creationId xmlns:a16="http://schemas.microsoft.com/office/drawing/2014/main" id="{C4CC1405-3720-65C2-B709-8200ADF6E12E}"/>
              </a:ext>
            </a:extLst>
          </p:cNvPr>
          <p:cNvSpPr txBox="1"/>
          <p:nvPr/>
        </p:nvSpPr>
        <p:spPr>
          <a:xfrm>
            <a:off x="8513075" y="2346766"/>
            <a:ext cx="3834647" cy="2031325"/>
          </a:xfrm>
          <a:prstGeom prst="rect">
            <a:avLst/>
          </a:prstGeom>
          <a:noFill/>
        </p:spPr>
        <p:txBody>
          <a:bodyPr wrap="square" rtlCol="0">
            <a:spAutoFit/>
          </a:bodyPr>
          <a:lstStyle/>
          <a:p>
            <a:pPr marL="457200" indent="-457200" algn="l">
              <a:buFontTx/>
              <a:buChar char="-"/>
            </a:pPr>
            <a:r>
              <a:rPr lang="en-US" b="1" dirty="0"/>
              <a:t>Definition of the TS, input data</a:t>
            </a:r>
          </a:p>
          <a:p>
            <a:pPr marL="457200" indent="-457200" algn="l">
              <a:buFontTx/>
              <a:buChar char="-"/>
            </a:pPr>
            <a:r>
              <a:rPr lang="en-US" b="1" dirty="0"/>
              <a:t>Technical exchanges</a:t>
            </a:r>
          </a:p>
          <a:p>
            <a:pPr marL="457200" indent="-457200" algn="l">
              <a:buFontTx/>
              <a:buChar char="-"/>
            </a:pPr>
            <a:r>
              <a:rPr lang="en-US" b="1" dirty="0"/>
              <a:t>Progress meetings</a:t>
            </a:r>
          </a:p>
          <a:p>
            <a:pPr marL="457200" indent="-457200" algn="l">
              <a:buFontTx/>
              <a:buChar char="-"/>
            </a:pPr>
            <a:r>
              <a:rPr lang="en-US" b="1" dirty="0"/>
              <a:t>Deliverable preparation and review</a:t>
            </a:r>
          </a:p>
          <a:p>
            <a:pPr marL="457200" indent="-457200" algn="l">
              <a:buFontTx/>
              <a:buChar char="-"/>
            </a:pPr>
            <a:endParaRPr lang="en-US" b="1" dirty="0"/>
          </a:p>
          <a:p>
            <a:pPr algn="l"/>
            <a:endParaRPr lang="en-GB" b="1" dirty="0"/>
          </a:p>
        </p:txBody>
      </p:sp>
      <p:sp>
        <p:nvSpPr>
          <p:cNvPr id="8" name="TextBox 7">
            <a:extLst>
              <a:ext uri="{FF2B5EF4-FFF2-40B4-BE49-F238E27FC236}">
                <a16:creationId xmlns:a16="http://schemas.microsoft.com/office/drawing/2014/main" id="{C933085D-89A9-C65C-B876-5B493BE1373F}"/>
              </a:ext>
            </a:extLst>
          </p:cNvPr>
          <p:cNvSpPr txBox="1"/>
          <p:nvPr/>
        </p:nvSpPr>
        <p:spPr>
          <a:xfrm>
            <a:off x="7351133" y="1330663"/>
            <a:ext cx="5235069" cy="523220"/>
          </a:xfrm>
          <a:prstGeom prst="rect">
            <a:avLst/>
          </a:prstGeom>
          <a:noFill/>
        </p:spPr>
        <p:txBody>
          <a:bodyPr wrap="square" rtlCol="0">
            <a:spAutoFit/>
          </a:bodyPr>
          <a:lstStyle/>
          <a:p>
            <a:pPr algn="l"/>
            <a:r>
              <a:rPr lang="en-US" sz="2800" b="1" dirty="0"/>
              <a:t>Team work ITD/IDD for each WP</a:t>
            </a:r>
            <a:endParaRPr lang="en-GB" sz="2800" b="1" dirty="0"/>
          </a:p>
        </p:txBody>
      </p:sp>
    </p:spTree>
    <p:extLst>
      <p:ext uri="{BB962C8B-B14F-4D97-AF65-F5344CB8AC3E}">
        <p14:creationId xmlns:p14="http://schemas.microsoft.com/office/powerpoint/2010/main" val="2953536415"/>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3E813977F2F34495255108C192FC0C" ma:contentTypeVersion="17" ma:contentTypeDescription="Create a new document." ma:contentTypeScope="" ma:versionID="7b737bb25ded5a88d6ac84c1179ed82d">
  <xsd:schema xmlns:xsd="http://www.w3.org/2001/XMLSchema" xmlns:xs="http://www.w3.org/2001/XMLSchema" xmlns:p="http://schemas.microsoft.com/office/2006/metadata/properties" xmlns:ns3="cd15d025-301c-4597-a270-3bad90881f44" xmlns:ns4="b53d22ac-c5f4-4fd4-87cb-ecc4cbf8be81" targetNamespace="http://schemas.microsoft.com/office/2006/metadata/properties" ma:root="true" ma:fieldsID="f1ae9e53a3598a10bdb2369bf0daf6d3" ns3:_="" ns4:_="">
    <xsd:import namespace="cd15d025-301c-4597-a270-3bad90881f44"/>
    <xsd:import namespace="b53d22ac-c5f4-4fd4-87cb-ecc4cbf8be8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DateTaken" minOccurs="0"/>
                <xsd:element ref="ns3:MediaServiceObjectDetectorVersions"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15d025-301c-4597-a270-3bad90881f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3d22ac-c5f4-4fd4-87cb-ecc4cbf8b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cd15d025-301c-4597-a270-3bad90881f4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60925D-A6F9-41D7-9774-0C89BBBB6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15d025-301c-4597-a270-3bad90881f44"/>
    <ds:schemaRef ds:uri="b53d22ac-c5f4-4fd4-87cb-ecc4cbf8b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581EFF-75CA-400B-8B14-07B3BB5FE4A6}">
  <ds:schemaRefs>
    <ds:schemaRef ds:uri="http://purl.org/dc/elements/1.1/"/>
    <ds:schemaRef ds:uri="http://www.w3.org/XML/1998/namespace"/>
    <ds:schemaRef ds:uri="http://purl.org/dc/dcmitype/"/>
    <ds:schemaRef ds:uri="b53d22ac-c5f4-4fd4-87cb-ecc4cbf8be81"/>
    <ds:schemaRef ds:uri="cd15d025-301c-4597-a270-3bad90881f44"/>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29BB5A6-9C9C-4509-BBBE-0C2B5904D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61</Words>
  <Application>Microsoft Office PowerPoint</Application>
  <PresentationFormat>Grand écran</PresentationFormat>
  <Paragraphs>22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Aptos</vt:lpstr>
      <vt:lpstr>Arial</vt:lpstr>
      <vt:lpstr>Calibri</vt:lpstr>
      <vt:lpstr>EUROfusion.1line_5_3_2019</vt:lpstr>
      <vt:lpstr>Administrative Distribution of work packages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Christophe Baylard</cp:lastModifiedBy>
  <cp:revision>30</cp:revision>
  <cp:lastPrinted>2024-07-17T05:55:05Z</cp:lastPrinted>
  <dcterms:created xsi:type="dcterms:W3CDTF">2023-11-15T09:40:03Z</dcterms:created>
  <dcterms:modified xsi:type="dcterms:W3CDTF">2024-12-10T08:40:58Z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0x010100F43E813977F2F34495255108C192FC0C</vt:lpwstr>
  </property>
</Properties>
</file>