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14"/>
  </p:notesMasterIdLst>
  <p:sldIdLst>
    <p:sldId id="256" r:id="rId5"/>
    <p:sldId id="263" r:id="rId6"/>
    <p:sldId id="257" r:id="rId7"/>
    <p:sldId id="259" r:id="rId8"/>
    <p:sldId id="266" r:id="rId9"/>
    <p:sldId id="258" r:id="rId10"/>
    <p:sldId id="260"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n Jakubowski" initials="MJ" lastIdx="1" clrIdx="0">
    <p:extLst>
      <p:ext uri="{19B8F6BF-5375-455C-9EA6-DF929625EA0E}">
        <p15:presenceInfo xmlns:p15="http://schemas.microsoft.com/office/powerpoint/2012/main" userId="Marcin Jakub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4F81BD"/>
    <a:srgbClr val="1F49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3552" autoAdjust="0"/>
  </p:normalViewPr>
  <p:slideViewPr>
    <p:cSldViewPr snapToGrid="0">
      <p:cViewPr varScale="1">
        <p:scale>
          <a:sx n="97" d="100"/>
          <a:sy n="97" d="100"/>
        </p:scale>
        <p:origin x="96" y="15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68B8-3019-440C-9FDF-EE2B039F7566}"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CA5B4-17CC-4323-8101-FAF75F654A75}" type="slidenum">
              <a:rPr lang="en-GB" smtClean="0"/>
              <a:t>‹#›</a:t>
            </a:fld>
            <a:endParaRPr lang="en-GB"/>
          </a:p>
        </p:txBody>
      </p:sp>
    </p:spTree>
    <p:extLst>
      <p:ext uri="{BB962C8B-B14F-4D97-AF65-F5344CB8AC3E}">
        <p14:creationId xmlns:p14="http://schemas.microsoft.com/office/powerpoint/2010/main" val="215016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smtClean="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8" name="Footer Placeholder 7"/>
          <p:cNvSpPr>
            <a:spLocks noGrp="1"/>
          </p:cNvSpPr>
          <p:nvPr>
            <p:ph type="ftr" sz="quarter" idx="11"/>
          </p:nvPr>
        </p:nvSpPr>
        <p:spPr>
          <a:xfrm>
            <a:off x="825624" y="6555770"/>
            <a:ext cx="5440952" cy="329614"/>
          </a:xfrm>
          <a:prstGeom prst="rect">
            <a:avLst/>
          </a:prstGeom>
        </p:spPr>
        <p:txBody>
          <a:bodyPr anchor="t"/>
          <a:lstStyle>
            <a:lvl1pPr>
              <a:defRPr sz="1200">
                <a:solidFill>
                  <a:schemeClr val="bg1"/>
                </a:solidFill>
              </a:defRPr>
            </a:lvl1pPr>
          </a:lstStyle>
          <a:p>
            <a:r>
              <a:rPr lang="en-US" smtClean="0">
                <a:solidFill>
                  <a:prstClr val="white"/>
                </a:solidFill>
              </a:rPr>
              <a:t>WPW7X | Brainstorming 2026-2027 | 10.12.2024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smtClean="0"/>
              <a:t>Click to edit Master title style</a:t>
            </a:r>
            <a:endParaRPr lang="en-GB" dirty="0"/>
          </a:p>
        </p:txBody>
      </p:sp>
      <p:sp>
        <p:nvSpPr>
          <p:cNvPr id="8" name="Footer Placeholder 7"/>
          <p:cNvSpPr>
            <a:spLocks noGrp="1"/>
          </p:cNvSpPr>
          <p:nvPr>
            <p:ph type="ftr" sz="quarter" idx="11"/>
          </p:nvPr>
        </p:nvSpPr>
        <p:spPr>
          <a:xfrm>
            <a:off x="825624" y="6555770"/>
            <a:ext cx="5692622" cy="329614"/>
          </a:xfrm>
          <a:prstGeom prst="rect">
            <a:avLst/>
          </a:prstGeom>
        </p:spPr>
        <p:txBody>
          <a:bodyPr anchor="t"/>
          <a:lstStyle>
            <a:lvl1pPr>
              <a:defRPr sz="1200">
                <a:solidFill>
                  <a:schemeClr val="bg1"/>
                </a:solidFill>
              </a:defRPr>
            </a:lvl1pPr>
          </a:lstStyle>
          <a:p>
            <a:r>
              <a:rPr lang="en-US" smtClean="0">
                <a:solidFill>
                  <a:prstClr val="white"/>
                </a:solidFill>
              </a:rPr>
              <a:t>WPW7X | Brainstorming 2026-2027 | 10.12.2024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6011404" cy="329614"/>
          </a:xfrm>
          <a:prstGeom prst="rect">
            <a:avLst/>
          </a:prstGeom>
        </p:spPr>
        <p:txBody>
          <a:bodyPr anchor="t"/>
          <a:lstStyle>
            <a:lvl1pPr>
              <a:defRPr sz="1200">
                <a:solidFill>
                  <a:schemeClr val="bg1"/>
                </a:solidFill>
              </a:defRPr>
            </a:lvl1pPr>
          </a:lstStyle>
          <a:p>
            <a:r>
              <a:rPr lang="en-US" smtClean="0">
                <a:solidFill>
                  <a:prstClr val="white"/>
                </a:solidFill>
              </a:rPr>
              <a:t>WPW7X | Brainstorming 2026-2027 | 10.12.2024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5E63-BFC7-B2C0-49CB-EA2AF3FAD965}"/>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BE"/>
          </a:p>
        </p:txBody>
      </p:sp>
      <p:sp>
        <p:nvSpPr>
          <p:cNvPr id="3" name="Subtitle 2">
            <a:extLst>
              <a:ext uri="{FF2B5EF4-FFF2-40B4-BE49-F238E27FC236}">
                <a16:creationId xmlns:a16="http://schemas.microsoft.com/office/drawing/2014/main" id="{E9986EC2-FB60-2050-7295-2A025BE40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BE"/>
          </a:p>
        </p:txBody>
      </p:sp>
      <p:sp>
        <p:nvSpPr>
          <p:cNvPr id="4" name="Date Placeholder 3">
            <a:extLst>
              <a:ext uri="{FF2B5EF4-FFF2-40B4-BE49-F238E27FC236}">
                <a16:creationId xmlns:a16="http://schemas.microsoft.com/office/drawing/2014/main" id="{B14FEB12-9145-A531-60AD-75624B92466B}"/>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5AF62917-6FE8-9324-F9E1-4428B277AD1A}"/>
              </a:ext>
            </a:extLst>
          </p:cNvPr>
          <p:cNvSpPr>
            <a:spLocks noGrp="1"/>
          </p:cNvSpPr>
          <p:nvPr>
            <p:ph type="ftr" sz="quarter" idx="11"/>
          </p:nvPr>
        </p:nvSpPr>
        <p:spPr/>
        <p:txBody>
          <a:bodyPr/>
          <a:lstStyle/>
          <a:p>
            <a:r>
              <a:rPr lang="en-US" smtClean="0"/>
              <a:t>WPW7X | Brainstorming 2026-2027 | 10.12.2024</a:t>
            </a:r>
            <a:endParaRPr lang="en-BE"/>
          </a:p>
        </p:txBody>
      </p:sp>
      <p:sp>
        <p:nvSpPr>
          <p:cNvPr id="6" name="Slide Number Placeholder 5">
            <a:extLst>
              <a:ext uri="{FF2B5EF4-FFF2-40B4-BE49-F238E27FC236}">
                <a16:creationId xmlns:a16="http://schemas.microsoft.com/office/drawing/2014/main" id="{96F92711-9123-5D5A-6517-15BF4C23EC07}"/>
              </a:ext>
            </a:extLst>
          </p:cNvPr>
          <p:cNvSpPr>
            <a:spLocks noGrp="1"/>
          </p:cNvSpPr>
          <p:nvPr>
            <p:ph type="sldNum" sz="quarter" idx="12"/>
          </p:nvPr>
        </p:nvSpPr>
        <p:spPr/>
        <p:txBody>
          <a:bodyPr/>
          <a:lstStyle/>
          <a:p>
            <a:fld id="{A8862A6C-F1D0-0A4C-8F8A-8E35AFC16FDD}" type="slidenum">
              <a:rPr lang="en-BE" smtClean="0"/>
              <a:t>‹#›</a:t>
            </a:fld>
            <a:endParaRPr lang="en-BE"/>
          </a:p>
        </p:txBody>
      </p:sp>
    </p:spTree>
    <p:extLst>
      <p:ext uri="{BB962C8B-B14F-4D97-AF65-F5344CB8AC3E}">
        <p14:creationId xmlns:p14="http://schemas.microsoft.com/office/powerpoint/2010/main" val="232285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1"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WP Wendelstein 7-X</a:t>
            </a:r>
            <a:br>
              <a:rPr lang="de-DE" dirty="0" smtClean="0"/>
            </a:br>
            <a:r>
              <a:rPr lang="de-DE" dirty="0" smtClean="0"/>
              <a:t>Brainstorming 2026-2027</a:t>
            </a:r>
            <a:endParaRPr lang="pl-PL" dirty="0"/>
          </a:p>
        </p:txBody>
      </p:sp>
      <p:sp>
        <p:nvSpPr>
          <p:cNvPr id="3" name="Text Placeholder 2"/>
          <p:cNvSpPr>
            <a:spLocks noGrp="1"/>
          </p:cNvSpPr>
          <p:nvPr>
            <p:ph type="body" sz="quarter" idx="10"/>
          </p:nvPr>
        </p:nvSpPr>
        <p:spPr>
          <a:xfrm>
            <a:off x="407367" y="3693074"/>
            <a:ext cx="9096555" cy="457848"/>
          </a:xfrm>
        </p:spPr>
        <p:txBody>
          <a:bodyPr>
            <a:normAutofit/>
          </a:bodyPr>
          <a:lstStyle/>
          <a:p>
            <a:r>
              <a:rPr lang="de-DE" dirty="0" smtClean="0"/>
              <a:t>Marcin Jakubowski (TFL), Arturo Alonso (DTFL), Ivan Calvo (DTFL)</a:t>
            </a:r>
            <a:endParaRPr lang="pl-PL" dirty="0"/>
          </a:p>
        </p:txBody>
      </p:sp>
      <p:sp>
        <p:nvSpPr>
          <p:cNvPr id="4" name="Text Placeholder 3"/>
          <p:cNvSpPr>
            <a:spLocks noGrp="1"/>
          </p:cNvSpPr>
          <p:nvPr>
            <p:ph type="body" sz="quarter" idx="11"/>
          </p:nvPr>
        </p:nvSpPr>
        <p:spPr/>
        <p:txBody>
          <a:bodyPr/>
          <a:lstStyle/>
          <a:p>
            <a:r>
              <a:rPr lang="de-DE" dirty="0" smtClean="0"/>
              <a:t>Juliane Haese (PSO)</a:t>
            </a:r>
            <a:endParaRPr lang="pl-PL" dirty="0"/>
          </a:p>
        </p:txBody>
      </p:sp>
      <p:sp>
        <p:nvSpPr>
          <p:cNvPr id="5" name="Text Placeholder 4"/>
          <p:cNvSpPr>
            <a:spLocks noGrp="1"/>
          </p:cNvSpPr>
          <p:nvPr>
            <p:ph type="body" sz="quarter" idx="12"/>
          </p:nvPr>
        </p:nvSpPr>
        <p:spPr/>
        <p:txBody>
          <a:bodyPr/>
          <a:lstStyle/>
          <a:p>
            <a:r>
              <a:rPr lang="de-DE" dirty="0" smtClean="0"/>
              <a:t>2026-2027 Brainstorming	</a:t>
            </a:r>
            <a:endParaRPr lang="pl-PL" dirty="0"/>
          </a:p>
        </p:txBody>
      </p:sp>
    </p:spTree>
    <p:extLst>
      <p:ext uri="{BB962C8B-B14F-4D97-AF65-F5344CB8AC3E}">
        <p14:creationId xmlns:p14="http://schemas.microsoft.com/office/powerpoint/2010/main" val="118624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Present</a:t>
            </a:r>
            <a:r>
              <a:rPr lang="de-DE" dirty="0" smtClean="0"/>
              <a:t> </a:t>
            </a:r>
            <a:r>
              <a:rPr lang="de-DE" dirty="0" err="1" smtClean="0"/>
              <a:t>structure</a:t>
            </a:r>
            <a:r>
              <a:rPr lang="de-DE" dirty="0" smtClean="0"/>
              <a:t> </a:t>
            </a:r>
            <a:r>
              <a:rPr lang="de-DE" dirty="0" err="1" smtClean="0"/>
              <a:t>of</a:t>
            </a:r>
            <a:r>
              <a:rPr lang="de-DE" dirty="0" smtClean="0"/>
              <a:t> WP W7-X</a:t>
            </a:r>
            <a:endParaRPr lang="pl-PL" dirty="0"/>
          </a:p>
        </p:txBody>
      </p:sp>
      <p:sp>
        <p:nvSpPr>
          <p:cNvPr id="3" name="Content Placeholder 2"/>
          <p:cNvSpPr>
            <a:spLocks noGrp="1"/>
          </p:cNvSpPr>
          <p:nvPr>
            <p:ph idx="1"/>
          </p:nvPr>
        </p:nvSpPr>
        <p:spPr/>
        <p:txBody>
          <a:bodyPr/>
          <a:lstStyle/>
          <a:p>
            <a:r>
              <a:rPr lang="pl-PL" dirty="0"/>
              <a:t>2024-W7X-2.1: W7-X Campaigns </a:t>
            </a:r>
            <a:endParaRPr lang="de-DE" dirty="0" smtClean="0"/>
          </a:p>
          <a:p>
            <a:r>
              <a:rPr lang="en-US" dirty="0"/>
              <a:t>2024-W7X-2.2: Scientific Preparation of Campaigns </a:t>
            </a:r>
            <a:endParaRPr lang="en-US" dirty="0" smtClean="0"/>
          </a:p>
          <a:p>
            <a:r>
              <a:rPr lang="pl-PL" dirty="0"/>
              <a:t>2024-W7X-2.3: Scientific Exploitation </a:t>
            </a:r>
            <a:endParaRPr lang="de-DE" dirty="0" smtClean="0"/>
          </a:p>
          <a:p>
            <a:r>
              <a:rPr lang="en-US" dirty="0"/>
              <a:t>2024-W7X-3.1: Support of Enhancement Projects </a:t>
            </a:r>
            <a:endParaRPr lang="en-US" dirty="0" smtClean="0"/>
          </a:p>
          <a:p>
            <a:r>
              <a:rPr lang="pl-PL" dirty="0"/>
              <a:t>2024-W7X-3.2: Diagnostics Developments </a:t>
            </a:r>
            <a:endParaRPr lang="de-DE" dirty="0" smtClean="0"/>
          </a:p>
          <a:p>
            <a:r>
              <a:rPr lang="pl-PL" dirty="0"/>
              <a:t>2024-W7X-3.3: Support actions for EU Components and W7-X </a:t>
            </a:r>
            <a:endParaRPr lang="de-DE" dirty="0" smtClean="0"/>
          </a:p>
          <a:p>
            <a:r>
              <a:rPr lang="pl-PL" dirty="0"/>
              <a:t>2024-W7X-5.1: Coordinated Working Group </a:t>
            </a:r>
            <a:endParaRPr lang="de-DE" dirty="0" smtClean="0"/>
          </a:p>
          <a:p>
            <a:r>
              <a:rPr lang="pl-PL" dirty="0"/>
              <a:t>2024-W7X-5.2: ITER (linked to FSD-PrIO) </a:t>
            </a:r>
            <a:endParaRPr lang="de-DE" dirty="0" smtClean="0"/>
          </a:p>
          <a:p>
            <a:r>
              <a:rPr lang="en-US" dirty="0"/>
              <a:t>2024-W7X-5.3: DEMO &amp; HELIAS Basis (linked to FTD) </a:t>
            </a:r>
            <a:endParaRPr lang="pl-PL" dirty="0"/>
          </a:p>
        </p:txBody>
      </p:sp>
      <p:sp>
        <p:nvSpPr>
          <p:cNvPr id="4" name="Footer Placeholder 3"/>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66250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961" y="199529"/>
            <a:ext cx="10383507" cy="457200"/>
          </a:xfrm>
        </p:spPr>
        <p:txBody>
          <a:bodyPr/>
          <a:lstStyle/>
          <a:p>
            <a:r>
              <a:rPr lang="en-US" dirty="0" smtClean="0"/>
              <a:t>Mission</a:t>
            </a:r>
            <a:r>
              <a:rPr lang="en-US" dirty="0"/>
              <a:t> </a:t>
            </a:r>
            <a:r>
              <a:rPr lang="en-US" dirty="0" smtClean="0"/>
              <a:t>of W7-X: Demonstrate HELIAS maturity towards the reactor</a:t>
            </a:r>
            <a:endParaRPr lang="en-US" dirty="0"/>
          </a:p>
        </p:txBody>
      </p:sp>
      <p:sp>
        <p:nvSpPr>
          <p:cNvPr id="3" name="Footer Placeholder 2"/>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04" y="874265"/>
            <a:ext cx="12084996" cy="5006769"/>
          </a:xfrm>
          <a:prstGeom prst="rect">
            <a:avLst/>
          </a:prstGeom>
        </p:spPr>
      </p:pic>
      <p:sp>
        <p:nvSpPr>
          <p:cNvPr id="7" name="TextBox 6"/>
          <p:cNvSpPr txBox="1"/>
          <p:nvPr/>
        </p:nvSpPr>
        <p:spPr>
          <a:xfrm>
            <a:off x="9002111" y="965025"/>
            <a:ext cx="989373" cy="276999"/>
          </a:xfrm>
          <a:prstGeom prst="rect">
            <a:avLst/>
          </a:prstGeom>
          <a:noFill/>
        </p:spPr>
        <p:txBody>
          <a:bodyPr wrap="none" rtlCol="0">
            <a:spAutoFit/>
          </a:bodyPr>
          <a:lstStyle/>
          <a:p>
            <a:pPr algn="l"/>
            <a:r>
              <a:rPr lang="de-DE" sz="1200" b="1" dirty="0" smtClean="0"/>
              <a:t>OP2.4 OP2.5</a:t>
            </a:r>
            <a:endParaRPr lang="pl-PL" sz="1200" b="1" dirty="0" smtClean="0"/>
          </a:p>
        </p:txBody>
      </p:sp>
    </p:spTree>
    <p:extLst>
      <p:ext uri="{BB962C8B-B14F-4D97-AF65-F5344CB8AC3E}">
        <p14:creationId xmlns:p14="http://schemas.microsoft.com/office/powerpoint/2010/main" val="33675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Development</a:t>
            </a:r>
            <a:r>
              <a:rPr lang="es-ES" dirty="0" smtClean="0"/>
              <a:t> of </a:t>
            </a:r>
            <a:r>
              <a:rPr lang="es-ES" dirty="0" err="1" smtClean="0"/>
              <a:t>low</a:t>
            </a:r>
            <a:r>
              <a:rPr lang="es-ES" dirty="0" smtClean="0"/>
              <a:t>-B </a:t>
            </a:r>
            <a:r>
              <a:rPr lang="es-ES" dirty="0" err="1"/>
              <a:t>scenarios</a:t>
            </a:r>
            <a:r>
              <a:rPr lang="es-ES" dirty="0"/>
              <a:t> at W7-X</a:t>
            </a:r>
            <a:endParaRPr lang="en-GB" dirty="0"/>
          </a:p>
        </p:txBody>
      </p:sp>
      <p:sp>
        <p:nvSpPr>
          <p:cNvPr id="3" name="Marcador de contenido 2"/>
          <p:cNvSpPr>
            <a:spLocks noGrp="1"/>
          </p:cNvSpPr>
          <p:nvPr>
            <p:ph idx="1"/>
          </p:nvPr>
        </p:nvSpPr>
        <p:spPr>
          <a:xfrm>
            <a:off x="609600" y="836712"/>
            <a:ext cx="6079299" cy="5688632"/>
          </a:xfrm>
        </p:spPr>
        <p:txBody>
          <a:bodyPr>
            <a:normAutofit fontScale="92500"/>
          </a:bodyPr>
          <a:lstStyle/>
          <a:p>
            <a:pPr marL="0" indent="0">
              <a:buNone/>
            </a:pPr>
            <a:r>
              <a:rPr lang="en-US" dirty="0" smtClean="0"/>
              <a:t>Successful </a:t>
            </a:r>
            <a:r>
              <a:rPr lang="en-US" dirty="0"/>
              <a:t>development of low-B scenarios at </a:t>
            </a:r>
            <a:r>
              <a:rPr lang="en-US" dirty="0" smtClean="0"/>
              <a:t>W7-X</a:t>
            </a:r>
          </a:p>
          <a:p>
            <a:pPr marL="0" indent="0">
              <a:buNone/>
            </a:pPr>
            <a:endParaRPr lang="en-US" dirty="0"/>
          </a:p>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b="1" dirty="0" smtClean="0"/>
              <a:t>Low-B </a:t>
            </a:r>
            <a:r>
              <a:rPr lang="en-US" b="1" dirty="0"/>
              <a:t>operation at W7-X allows an easier access to high-</a:t>
            </a:r>
            <a:r>
              <a:rPr lang="en-US" b="1" dirty="0">
                <a:latin typeface="Symbol" panose="05050102010706020507" pitchFamily="18" charset="2"/>
              </a:rPr>
              <a:t>b</a:t>
            </a:r>
            <a:r>
              <a:rPr lang="en-US" b="1" dirty="0"/>
              <a:t>, low-</a:t>
            </a:r>
            <a:r>
              <a:rPr lang="en-US" b="1" dirty="0">
                <a:latin typeface="Symbol" panose="05050102010706020507" pitchFamily="18" charset="2"/>
              </a:rPr>
              <a:t>n</a:t>
            </a:r>
            <a:r>
              <a:rPr lang="en-US" b="1" dirty="0"/>
              <a:t>* operation</a:t>
            </a:r>
            <a:r>
              <a:rPr lang="en-US" dirty="0"/>
              <a:t>, potentially close to reactor design </a:t>
            </a:r>
            <a:r>
              <a:rPr lang="en-US" dirty="0" smtClean="0"/>
              <a:t>values. Requires additional heating!! </a:t>
            </a:r>
          </a:p>
        </p:txBody>
      </p:sp>
      <p:sp>
        <p:nvSpPr>
          <p:cNvPr id="4" name="Marcador de pie de página 3"/>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5" name="Marcador de número de diapositiva 4"/>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6" name="Imagen 5"/>
          <p:cNvPicPr>
            <a:picLocks noChangeAspect="1"/>
          </p:cNvPicPr>
          <p:nvPr/>
        </p:nvPicPr>
        <p:blipFill>
          <a:blip r:embed="rId2"/>
          <a:stretch>
            <a:fillRect/>
          </a:stretch>
        </p:blipFill>
        <p:spPr>
          <a:xfrm>
            <a:off x="6688899" y="836712"/>
            <a:ext cx="5287291" cy="5303050"/>
          </a:xfrm>
          <a:prstGeom prst="rect">
            <a:avLst/>
          </a:prstGeom>
        </p:spPr>
      </p:pic>
      <p:sp>
        <p:nvSpPr>
          <p:cNvPr id="9" name="Rectángulo 8"/>
          <p:cNvSpPr/>
          <p:nvPr/>
        </p:nvSpPr>
        <p:spPr>
          <a:xfrm>
            <a:off x="7610158" y="3161690"/>
            <a:ext cx="876821" cy="8392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pl-PL" dirty="0">
                <a:solidFill>
                  <a:schemeClr val="tx1"/>
                </a:solidFill>
              </a:rPr>
              <a:t>&lt;OP2.2</a:t>
            </a:r>
            <a:endParaRPr lang="en-GB" dirty="0">
              <a:solidFill>
                <a:schemeClr val="tx1"/>
              </a:solidFill>
            </a:endParaRPr>
          </a:p>
        </p:txBody>
      </p:sp>
      <p:sp>
        <p:nvSpPr>
          <p:cNvPr id="10" name="Rectángulo 9"/>
          <p:cNvSpPr/>
          <p:nvPr/>
        </p:nvSpPr>
        <p:spPr>
          <a:xfrm>
            <a:off x="8568987" y="3113050"/>
            <a:ext cx="876821" cy="839244"/>
          </a:xfrm>
          <a:prstGeom prst="rect">
            <a:avLst/>
          </a:prstGeom>
          <a:solidFill>
            <a:schemeClr val="accent1">
              <a:lumMod val="20000"/>
              <a:lumOff val="80000"/>
              <a:alpha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es-ES" dirty="0">
                <a:solidFill>
                  <a:schemeClr val="tx1"/>
                </a:solidFill>
              </a:rPr>
              <a:t>OP2.</a:t>
            </a:r>
            <a:r>
              <a:rPr lang="pl-PL" dirty="0">
                <a:solidFill>
                  <a:schemeClr val="tx1"/>
                </a:solidFill>
              </a:rPr>
              <a:t>3</a:t>
            </a:r>
            <a:endParaRPr lang="en-GB" dirty="0">
              <a:solidFill>
                <a:schemeClr val="tx1"/>
              </a:solidFill>
            </a:endParaRPr>
          </a:p>
        </p:txBody>
      </p:sp>
      <p:sp>
        <p:nvSpPr>
          <p:cNvPr id="11" name="Rectángulo 10"/>
          <p:cNvSpPr/>
          <p:nvPr/>
        </p:nvSpPr>
        <p:spPr>
          <a:xfrm>
            <a:off x="9565517" y="3093594"/>
            <a:ext cx="876821" cy="839244"/>
          </a:xfrm>
          <a:prstGeom prst="rect">
            <a:avLst/>
          </a:prstGeom>
          <a:solidFill>
            <a:schemeClr val="accent1">
              <a:lumMod val="20000"/>
              <a:lumOff val="80000"/>
              <a:alpha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pl-PL" dirty="0" smtClean="0">
                <a:solidFill>
                  <a:schemeClr val="tx1"/>
                </a:solidFill>
              </a:rPr>
              <a:t>OP2.4</a:t>
            </a:r>
            <a:endParaRPr lang="en-GB" dirty="0">
              <a:solidFill>
                <a:schemeClr val="tx1"/>
              </a:solidFill>
            </a:endParaRPr>
          </a:p>
        </p:txBody>
      </p:sp>
      <p:sp>
        <p:nvSpPr>
          <p:cNvPr id="12" name="Rectángulo 10"/>
          <p:cNvSpPr/>
          <p:nvPr/>
        </p:nvSpPr>
        <p:spPr>
          <a:xfrm>
            <a:off x="10551012" y="3029704"/>
            <a:ext cx="876821" cy="839244"/>
          </a:xfrm>
          <a:prstGeom prst="rect">
            <a:avLst/>
          </a:prstGeom>
          <a:solidFill>
            <a:schemeClr val="accent1">
              <a:lumMod val="20000"/>
              <a:lumOff val="80000"/>
              <a:alpha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W7-X</a:t>
            </a:r>
          </a:p>
          <a:p>
            <a:pPr algn="ctr"/>
            <a:r>
              <a:rPr lang="pl-PL" dirty="0">
                <a:solidFill>
                  <a:schemeClr val="tx1"/>
                </a:solidFill>
              </a:rPr>
              <a:t>OP2.</a:t>
            </a:r>
            <a:r>
              <a:rPr lang="de-DE" dirty="0">
                <a:solidFill>
                  <a:schemeClr val="tx1"/>
                </a:solidFill>
              </a:rPr>
              <a:t>5</a:t>
            </a:r>
            <a:endParaRPr lang="en-GB" dirty="0">
              <a:solidFill>
                <a:schemeClr val="tx1"/>
              </a:solidFill>
            </a:endParaRPr>
          </a:p>
        </p:txBody>
      </p:sp>
      <p:sp>
        <p:nvSpPr>
          <p:cNvPr id="7" name="TextBox 6"/>
          <p:cNvSpPr txBox="1"/>
          <p:nvPr/>
        </p:nvSpPr>
        <p:spPr>
          <a:xfrm>
            <a:off x="8716436" y="2823136"/>
            <a:ext cx="601447" cy="338554"/>
          </a:xfrm>
          <a:prstGeom prst="rect">
            <a:avLst/>
          </a:prstGeom>
          <a:noFill/>
        </p:spPr>
        <p:txBody>
          <a:bodyPr wrap="none" rtlCol="0">
            <a:spAutoFit/>
          </a:bodyPr>
          <a:lstStyle/>
          <a:p>
            <a:pPr algn="l"/>
            <a:r>
              <a:rPr lang="de-DE" sz="1600" b="1" dirty="0" smtClean="0"/>
              <a:t>2025</a:t>
            </a:r>
            <a:endParaRPr lang="pl-PL" sz="1600" b="1" dirty="0" smtClean="0"/>
          </a:p>
        </p:txBody>
      </p:sp>
      <p:sp>
        <p:nvSpPr>
          <p:cNvPr id="13" name="TextBox 12"/>
          <p:cNvSpPr txBox="1"/>
          <p:nvPr/>
        </p:nvSpPr>
        <p:spPr>
          <a:xfrm>
            <a:off x="9630137" y="2823136"/>
            <a:ext cx="601447" cy="338554"/>
          </a:xfrm>
          <a:prstGeom prst="rect">
            <a:avLst/>
          </a:prstGeom>
          <a:noFill/>
        </p:spPr>
        <p:txBody>
          <a:bodyPr wrap="none" rtlCol="0">
            <a:spAutoFit/>
          </a:bodyPr>
          <a:lstStyle/>
          <a:p>
            <a:pPr algn="l"/>
            <a:r>
              <a:rPr lang="de-DE" sz="1600" b="1" dirty="0" smtClean="0"/>
              <a:t>2026</a:t>
            </a:r>
            <a:endParaRPr lang="pl-PL" sz="1600" b="1" dirty="0" smtClean="0"/>
          </a:p>
        </p:txBody>
      </p:sp>
      <p:sp>
        <p:nvSpPr>
          <p:cNvPr id="14" name="TextBox 13"/>
          <p:cNvSpPr txBox="1"/>
          <p:nvPr/>
        </p:nvSpPr>
        <p:spPr>
          <a:xfrm>
            <a:off x="10688698" y="2757412"/>
            <a:ext cx="601447" cy="338554"/>
          </a:xfrm>
          <a:prstGeom prst="rect">
            <a:avLst/>
          </a:prstGeom>
          <a:noFill/>
        </p:spPr>
        <p:txBody>
          <a:bodyPr wrap="none" rtlCol="0">
            <a:spAutoFit/>
          </a:bodyPr>
          <a:lstStyle/>
          <a:p>
            <a:pPr algn="l"/>
            <a:r>
              <a:rPr lang="de-DE" sz="1600" b="1" dirty="0" smtClean="0"/>
              <a:t>2027</a:t>
            </a:r>
            <a:endParaRPr lang="pl-PL" sz="1600" b="1" dirty="0" smtClean="0"/>
          </a:p>
        </p:txBody>
      </p:sp>
      <p:pic>
        <p:nvPicPr>
          <p:cNvPr id="15" name="Content Placeholder 14" descr="A graph of different colored lines&#10;&#10;Description automatically generated">
            <a:extLst>
              <a:ext uri="{FF2B5EF4-FFF2-40B4-BE49-F238E27FC236}">
                <a16:creationId xmlns:a16="http://schemas.microsoft.com/office/drawing/2014/main" id="{95B41365-7991-1649-130F-E809FCDA97BF}"/>
              </a:ext>
            </a:extLst>
          </p:cNvPr>
          <p:cNvPicPr>
            <a:picLocks noChangeAspect="1"/>
          </p:cNvPicPr>
          <p:nvPr/>
        </p:nvPicPr>
        <p:blipFill rotWithShape="1">
          <a:blip r:embed="rId3"/>
          <a:srcRect l="3302" t="11748" r="8525" b="2225"/>
          <a:stretch/>
        </p:blipFill>
        <p:spPr>
          <a:xfrm>
            <a:off x="738249" y="1619686"/>
            <a:ext cx="4642946" cy="3397469"/>
          </a:xfrm>
          <a:prstGeom prst="rect">
            <a:avLst/>
          </a:prstGeom>
        </p:spPr>
      </p:pic>
    </p:spTree>
    <p:extLst>
      <p:ext uri="{BB962C8B-B14F-4D97-AF65-F5344CB8AC3E}">
        <p14:creationId xmlns:p14="http://schemas.microsoft.com/office/powerpoint/2010/main" val="1918427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94064" y="677082"/>
            <a:ext cx="7964041" cy="5069156"/>
          </a:xfrm>
          <a:prstGeom prst="rect">
            <a:avLst/>
          </a:prstGeom>
        </p:spPr>
      </p:pic>
      <p:sp>
        <p:nvSpPr>
          <p:cNvPr id="2" name="Title 1"/>
          <p:cNvSpPr>
            <a:spLocks noGrp="1"/>
          </p:cNvSpPr>
          <p:nvPr>
            <p:ph type="title"/>
          </p:nvPr>
        </p:nvSpPr>
        <p:spPr/>
        <p:txBody>
          <a:bodyPr/>
          <a:lstStyle/>
          <a:p>
            <a:r>
              <a:rPr lang="de-DE" dirty="0" smtClean="0"/>
              <a:t>Development </a:t>
            </a:r>
            <a:r>
              <a:rPr lang="de-DE" dirty="0" err="1" smtClean="0"/>
              <a:t>of</a:t>
            </a:r>
            <a:r>
              <a:rPr lang="de-DE" dirty="0" smtClean="0"/>
              <a:t> </a:t>
            </a:r>
            <a:r>
              <a:rPr lang="de-DE" dirty="0" err="1" smtClean="0"/>
              <a:t>new</a:t>
            </a:r>
            <a:r>
              <a:rPr lang="de-DE" dirty="0" smtClean="0"/>
              <a:t> </a:t>
            </a:r>
            <a:r>
              <a:rPr lang="de-DE" dirty="0" err="1" smtClean="0"/>
              <a:t>gyrotrons</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5" name="Rectangle 4"/>
          <p:cNvSpPr/>
          <p:nvPr/>
        </p:nvSpPr>
        <p:spPr>
          <a:xfrm>
            <a:off x="258217" y="1459247"/>
            <a:ext cx="4195541" cy="3293209"/>
          </a:xfrm>
          <a:prstGeom prst="rect">
            <a:avLst/>
          </a:prstGeom>
        </p:spPr>
        <p:txBody>
          <a:bodyPr wrap="square">
            <a:spAutoFit/>
          </a:bodyPr>
          <a:lstStyle/>
          <a:p>
            <a:pPr marL="457200" indent="-457200">
              <a:buFont typeface="Arial" panose="020B0604020202020204" pitchFamily="34" charset="0"/>
              <a:buChar char="•"/>
            </a:pPr>
            <a:r>
              <a:rPr lang="de-DE" sz="2400" dirty="0"/>
              <a:t>Development </a:t>
            </a:r>
            <a:r>
              <a:rPr lang="de-DE" sz="2400" dirty="0" err="1"/>
              <a:t>of</a:t>
            </a:r>
            <a:r>
              <a:rPr lang="de-DE" sz="2400" dirty="0"/>
              <a:t> 2 MW </a:t>
            </a:r>
            <a:r>
              <a:rPr lang="de-DE" sz="2400" dirty="0" err="1"/>
              <a:t>gyrotron</a:t>
            </a:r>
            <a:endParaRPr lang="de-DE" sz="2400" dirty="0"/>
          </a:p>
          <a:p>
            <a:pPr marL="914400" lvl="1" indent="-457200">
              <a:buFont typeface="Arial" panose="020B0604020202020204" pitchFamily="34" charset="0"/>
              <a:buChar char="•"/>
            </a:pPr>
            <a:r>
              <a:rPr lang="de-DE" sz="2400" dirty="0"/>
              <a:t>Short pulse </a:t>
            </a:r>
            <a:r>
              <a:rPr lang="de-DE" sz="2400" dirty="0" err="1"/>
              <a:t>tests</a:t>
            </a:r>
            <a:r>
              <a:rPr lang="de-DE" sz="2400" dirty="0"/>
              <a:t> at </a:t>
            </a:r>
            <a:r>
              <a:rPr lang="de-DE" sz="2400" dirty="0" smtClean="0"/>
              <a:t>KIT</a:t>
            </a:r>
            <a:br>
              <a:rPr lang="de-DE" sz="2400" dirty="0" smtClean="0"/>
            </a:br>
            <a:endParaRPr lang="de-DE" sz="2400" dirty="0"/>
          </a:p>
          <a:p>
            <a:pPr marL="914400" lvl="1" indent="-457200">
              <a:buFont typeface="Arial" panose="020B0604020202020204" pitchFamily="34" charset="0"/>
              <a:buChar char="•"/>
            </a:pPr>
            <a:r>
              <a:rPr lang="de-DE" sz="2400" dirty="0" err="1"/>
              <a:t>Enhance</a:t>
            </a:r>
            <a:r>
              <a:rPr lang="de-DE" sz="2400" dirty="0"/>
              <a:t> </a:t>
            </a:r>
            <a:r>
              <a:rPr lang="de-DE" sz="2400" dirty="0" err="1"/>
              <a:t>cavity</a:t>
            </a:r>
            <a:r>
              <a:rPr lang="de-DE" sz="2400" dirty="0"/>
              <a:t> </a:t>
            </a:r>
            <a:r>
              <a:rPr lang="de-DE" sz="2400" dirty="0" err="1"/>
              <a:t>cooling</a:t>
            </a:r>
            <a:r>
              <a:rPr lang="de-DE" sz="2400" dirty="0"/>
              <a:t> </a:t>
            </a:r>
            <a:r>
              <a:rPr lang="de-DE" sz="2400" dirty="0" err="1"/>
              <a:t>up</a:t>
            </a:r>
            <a:r>
              <a:rPr lang="de-DE" sz="2400" dirty="0"/>
              <a:t> </a:t>
            </a:r>
            <a:r>
              <a:rPr lang="de-DE" sz="2400" dirty="0" err="1"/>
              <a:t>to</a:t>
            </a:r>
            <a:r>
              <a:rPr lang="de-DE" sz="2400" dirty="0"/>
              <a:t> 25 </a:t>
            </a:r>
            <a:r>
              <a:rPr lang="de-DE" sz="2400" dirty="0" smtClean="0"/>
              <a:t>MW/m</a:t>
            </a:r>
            <a:r>
              <a:rPr lang="de-DE" sz="2400" baseline="30000" dirty="0" smtClean="0"/>
              <a:t>2</a:t>
            </a:r>
            <a:br>
              <a:rPr lang="de-DE" sz="2400" baseline="30000" dirty="0" smtClean="0"/>
            </a:br>
            <a:endParaRPr lang="de-DE" sz="2400" baseline="30000" dirty="0"/>
          </a:p>
          <a:p>
            <a:pPr marL="914400" lvl="1" indent="-457200">
              <a:buFont typeface="Arial" panose="020B0604020202020204" pitchFamily="34" charset="0"/>
              <a:buChar char="•"/>
            </a:pPr>
            <a:r>
              <a:rPr lang="de-DE" sz="2400" dirty="0"/>
              <a:t>Prototype </a:t>
            </a:r>
            <a:r>
              <a:rPr lang="de-DE" sz="2400" dirty="0" err="1"/>
              <a:t>production</a:t>
            </a:r>
            <a:r>
              <a:rPr lang="de-DE" sz="2400" dirty="0"/>
              <a:t> </a:t>
            </a:r>
            <a:r>
              <a:rPr lang="de-DE" sz="2400" dirty="0" err="1"/>
              <a:t>should</a:t>
            </a:r>
            <a:r>
              <a:rPr lang="de-DE" sz="2400" dirty="0"/>
              <a:t> </a:t>
            </a:r>
            <a:r>
              <a:rPr lang="de-DE" sz="2400" dirty="0" err="1"/>
              <a:t>start</a:t>
            </a:r>
            <a:r>
              <a:rPr lang="de-DE" sz="2400" dirty="0"/>
              <a:t> end </a:t>
            </a:r>
            <a:r>
              <a:rPr lang="de-DE" sz="2400" dirty="0" err="1"/>
              <a:t>of</a:t>
            </a:r>
            <a:r>
              <a:rPr lang="de-DE" sz="2400" dirty="0"/>
              <a:t> 2026</a:t>
            </a:r>
            <a:endParaRPr lang="pl-PL" sz="2400" dirty="0"/>
          </a:p>
        </p:txBody>
      </p:sp>
    </p:spTree>
    <p:extLst>
      <p:ext uri="{BB962C8B-B14F-4D97-AF65-F5344CB8AC3E}">
        <p14:creationId xmlns:p14="http://schemas.microsoft.com/office/powerpoint/2010/main" val="282728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High </a:t>
            </a:r>
            <a:r>
              <a:rPr lang="de-DE" dirty="0" err="1" smtClean="0"/>
              <a:t>level</a:t>
            </a:r>
            <a:r>
              <a:rPr lang="de-DE" dirty="0" smtClean="0"/>
              <a:t> </a:t>
            </a:r>
            <a:r>
              <a:rPr lang="de-DE" dirty="0" err="1" smtClean="0"/>
              <a:t>objectives</a:t>
            </a:r>
            <a:r>
              <a:rPr lang="de-DE" dirty="0" smtClean="0"/>
              <a:t> - </a:t>
            </a:r>
            <a:r>
              <a:rPr lang="de-DE" dirty="0" err="1" smtClean="0"/>
              <a:t>core</a:t>
            </a:r>
            <a:r>
              <a:rPr lang="de-DE" dirty="0" smtClean="0"/>
              <a:t> </a:t>
            </a:r>
            <a:r>
              <a:rPr lang="de-DE" dirty="0" err="1" smtClean="0"/>
              <a:t>physics</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7" name="TextBox 6"/>
          <p:cNvSpPr txBox="1"/>
          <p:nvPr/>
        </p:nvSpPr>
        <p:spPr>
          <a:xfrm>
            <a:off x="360040" y="914400"/>
            <a:ext cx="10953345" cy="6124754"/>
          </a:xfrm>
          <a:prstGeom prst="rect">
            <a:avLst/>
          </a:prstGeom>
          <a:noFill/>
        </p:spPr>
        <p:txBody>
          <a:bodyPr wrap="square" rtlCol="0">
            <a:spAutoFit/>
          </a:bodyPr>
          <a:lstStyle/>
          <a:p>
            <a:pPr marL="457200" indent="-457200">
              <a:buFont typeface="Arial" panose="020B0604020202020204" pitchFamily="34" charset="0"/>
              <a:buChar char="•"/>
            </a:pPr>
            <a:r>
              <a:rPr lang="de-DE" sz="2800" dirty="0" smtClean="0"/>
              <a:t>Development </a:t>
            </a:r>
            <a:r>
              <a:rPr lang="de-DE" sz="2800" dirty="0" err="1" smtClean="0"/>
              <a:t>of</a:t>
            </a:r>
            <a:r>
              <a:rPr lang="de-DE" sz="2800" dirty="0" smtClean="0"/>
              <a:t> </a:t>
            </a:r>
            <a:r>
              <a:rPr lang="de-DE" sz="2800" dirty="0" smtClean="0"/>
              <a:t>fast </a:t>
            </a:r>
            <a:r>
              <a:rPr lang="de-DE" sz="2800" dirty="0" err="1" smtClean="0"/>
              <a:t>ion</a:t>
            </a:r>
            <a:r>
              <a:rPr lang="de-DE" sz="2800" dirty="0" smtClean="0"/>
              <a:t> </a:t>
            </a:r>
            <a:r>
              <a:rPr lang="de-DE" sz="2800" dirty="0" err="1" smtClean="0"/>
              <a:t>scenarios</a:t>
            </a:r>
            <a:r>
              <a:rPr lang="de-DE" sz="2800" dirty="0" smtClean="0"/>
              <a:t> (ICRH &amp; NBI):</a:t>
            </a:r>
            <a:endParaRPr lang="de-DE" sz="2800" dirty="0" smtClean="0"/>
          </a:p>
          <a:p>
            <a:pPr marL="914400" lvl="1" indent="-457200">
              <a:buFont typeface="Arial" panose="020B0604020202020204" pitchFamily="34" charset="0"/>
              <a:buChar char="•"/>
            </a:pPr>
            <a:r>
              <a:rPr lang="de-DE" sz="2800" dirty="0" err="1" smtClean="0"/>
              <a:t>Heating</a:t>
            </a:r>
            <a:r>
              <a:rPr lang="de-DE" sz="2800" dirty="0" smtClean="0"/>
              <a:t> </a:t>
            </a:r>
            <a:r>
              <a:rPr lang="de-DE" sz="2800" dirty="0" err="1" smtClean="0"/>
              <a:t>the</a:t>
            </a:r>
            <a:r>
              <a:rPr lang="de-DE" sz="2800" dirty="0" smtClean="0"/>
              <a:t> </a:t>
            </a:r>
            <a:r>
              <a:rPr lang="de-DE" sz="2800" dirty="0" err="1" smtClean="0"/>
              <a:t>plasma</a:t>
            </a:r>
            <a:r>
              <a:rPr lang="de-DE" sz="2800" dirty="0" smtClean="0"/>
              <a:t> </a:t>
            </a:r>
            <a:r>
              <a:rPr lang="de-DE" sz="2800" dirty="0" err="1" smtClean="0"/>
              <a:t>with</a:t>
            </a:r>
            <a:r>
              <a:rPr lang="de-DE" sz="2800" dirty="0" smtClean="0"/>
              <a:t> ICRH</a:t>
            </a:r>
            <a:endParaRPr lang="de-DE" sz="2800" dirty="0" smtClean="0"/>
          </a:p>
          <a:p>
            <a:pPr marL="914400" lvl="1" indent="-457200">
              <a:buFont typeface="Arial" panose="020B0604020202020204" pitchFamily="34" charset="0"/>
              <a:buChar char="•"/>
            </a:pPr>
            <a:r>
              <a:rPr lang="de-DE" sz="2800" dirty="0" err="1" smtClean="0"/>
              <a:t>Minority</a:t>
            </a:r>
            <a:r>
              <a:rPr lang="de-DE" sz="2800" dirty="0" smtClean="0"/>
              <a:t> </a:t>
            </a:r>
            <a:r>
              <a:rPr lang="de-DE" sz="2800" dirty="0" err="1" smtClean="0"/>
              <a:t>heating</a:t>
            </a:r>
            <a:r>
              <a:rPr lang="de-DE" sz="2800" dirty="0" smtClean="0"/>
              <a:t> </a:t>
            </a:r>
            <a:r>
              <a:rPr lang="de-DE" sz="2800" dirty="0" err="1" smtClean="0"/>
              <a:t>and</a:t>
            </a:r>
            <a:r>
              <a:rPr lang="de-DE" sz="2800" dirty="0" smtClean="0"/>
              <a:t> </a:t>
            </a:r>
            <a:r>
              <a:rPr lang="de-DE" sz="2800" dirty="0" err="1" smtClean="0"/>
              <a:t>tri-ion</a:t>
            </a:r>
            <a:r>
              <a:rPr lang="de-DE" sz="2800" dirty="0" smtClean="0"/>
              <a:t> </a:t>
            </a:r>
            <a:r>
              <a:rPr lang="de-DE" sz="2800" dirty="0" err="1" smtClean="0"/>
              <a:t>heating</a:t>
            </a:r>
            <a:endParaRPr lang="de-DE" sz="2800" dirty="0" smtClean="0"/>
          </a:p>
          <a:p>
            <a:pPr marL="914400" lvl="1" indent="-457200">
              <a:buFont typeface="Arial" panose="020B0604020202020204" pitchFamily="34" charset="0"/>
              <a:buChar char="•"/>
            </a:pPr>
            <a:r>
              <a:rPr lang="de-DE" sz="2800" dirty="0" err="1" smtClean="0"/>
              <a:t>Modelling</a:t>
            </a:r>
            <a:r>
              <a:rPr lang="de-DE" sz="2800" dirty="0" smtClean="0"/>
              <a:t> </a:t>
            </a:r>
            <a:r>
              <a:rPr lang="de-DE" sz="2800" dirty="0" err="1" smtClean="0"/>
              <a:t>of</a:t>
            </a:r>
            <a:r>
              <a:rPr lang="de-DE" sz="2800" dirty="0" smtClean="0"/>
              <a:t> </a:t>
            </a:r>
            <a:r>
              <a:rPr lang="de-DE" sz="2800" dirty="0" smtClean="0"/>
              <a:t>fast </a:t>
            </a:r>
            <a:r>
              <a:rPr lang="de-DE" sz="2800" dirty="0" err="1" smtClean="0"/>
              <a:t>ions</a:t>
            </a:r>
            <a:r>
              <a:rPr lang="de-DE" sz="2800" dirty="0" smtClean="0"/>
              <a:t> (incl. </a:t>
            </a:r>
            <a:r>
              <a:rPr lang="de-DE" sz="2800" dirty="0" err="1" smtClean="0"/>
              <a:t>validation</a:t>
            </a:r>
            <a:r>
              <a:rPr lang="de-DE" sz="2800" dirty="0" smtClean="0"/>
              <a:t>)</a:t>
            </a:r>
            <a:r>
              <a:rPr lang="de-DE" sz="2800" dirty="0" smtClean="0"/>
              <a:t/>
            </a:r>
            <a:br>
              <a:rPr lang="de-DE" sz="2800" dirty="0" smtClean="0"/>
            </a:br>
            <a:endParaRPr lang="de-DE" sz="2800" dirty="0" smtClean="0"/>
          </a:p>
          <a:p>
            <a:pPr marL="457200" indent="-457200">
              <a:buFont typeface="Arial" panose="020B0604020202020204" pitchFamily="34" charset="0"/>
              <a:buChar char="•"/>
            </a:pPr>
            <a:r>
              <a:rPr lang="de-DE" sz="2800" dirty="0" err="1"/>
              <a:t>Improve</a:t>
            </a:r>
            <a:r>
              <a:rPr lang="de-DE" sz="2800" dirty="0"/>
              <a:t> </a:t>
            </a:r>
            <a:r>
              <a:rPr lang="de-DE" sz="2800" dirty="0" err="1"/>
              <a:t>modelling</a:t>
            </a:r>
            <a:r>
              <a:rPr lang="de-DE" sz="2800" dirty="0"/>
              <a:t> </a:t>
            </a:r>
            <a:r>
              <a:rPr lang="de-DE" sz="2800" dirty="0" err="1"/>
              <a:t>efforts</a:t>
            </a:r>
            <a:r>
              <a:rPr lang="de-DE" sz="2800" dirty="0"/>
              <a:t> </a:t>
            </a:r>
            <a:r>
              <a:rPr lang="de-DE" sz="2800" dirty="0" err="1"/>
              <a:t>for</a:t>
            </a:r>
            <a:r>
              <a:rPr lang="de-DE" sz="2800" dirty="0"/>
              <a:t> </a:t>
            </a:r>
            <a:r>
              <a:rPr lang="de-DE" sz="2800" dirty="0" err="1"/>
              <a:t>both</a:t>
            </a:r>
            <a:r>
              <a:rPr lang="de-DE" sz="2800" dirty="0"/>
              <a:t> </a:t>
            </a:r>
            <a:r>
              <a:rPr lang="de-DE" sz="2800" dirty="0" err="1"/>
              <a:t>edge</a:t>
            </a:r>
            <a:r>
              <a:rPr lang="de-DE" sz="2800" dirty="0"/>
              <a:t> &amp; </a:t>
            </a:r>
            <a:r>
              <a:rPr lang="de-DE" sz="2800" dirty="0" err="1"/>
              <a:t>core</a:t>
            </a:r>
            <a:r>
              <a:rPr lang="de-DE" sz="2800" dirty="0"/>
              <a:t> </a:t>
            </a:r>
            <a:r>
              <a:rPr lang="de-DE" sz="2800" dirty="0" err="1" smtClean="0"/>
              <a:t>turbulence</a:t>
            </a:r>
            <a:r>
              <a:rPr lang="de-DE" sz="2800" dirty="0" smtClean="0"/>
              <a:t> </a:t>
            </a:r>
            <a:r>
              <a:rPr lang="de-DE" sz="2800" dirty="0"/>
              <a:t>(TE </a:t>
            </a:r>
            <a:r>
              <a:rPr lang="de-DE" sz="2800" dirty="0" err="1"/>
              <a:t>community</a:t>
            </a:r>
            <a:r>
              <a:rPr lang="de-DE" sz="2800" dirty="0"/>
              <a:t>)? </a:t>
            </a:r>
            <a:endParaRPr lang="de-DE" sz="2800" dirty="0" smtClean="0"/>
          </a:p>
          <a:p>
            <a:pPr marL="914400" lvl="1" indent="-457200">
              <a:buFont typeface="Arial" panose="020B0604020202020204" pitchFamily="34" charset="0"/>
              <a:buChar char="•"/>
            </a:pPr>
            <a:r>
              <a:rPr lang="de-DE" sz="2800" dirty="0" smtClean="0"/>
              <a:t>3d </a:t>
            </a:r>
            <a:r>
              <a:rPr lang="de-DE" sz="2800" dirty="0" err="1"/>
              <a:t>topology</a:t>
            </a:r>
            <a:r>
              <a:rPr lang="de-DE" sz="2800" dirty="0"/>
              <a:t> </a:t>
            </a:r>
            <a:r>
              <a:rPr lang="de-DE" sz="2800" dirty="0" err="1"/>
              <a:t>of</a:t>
            </a:r>
            <a:r>
              <a:rPr lang="de-DE" sz="2800" dirty="0"/>
              <a:t> W7-X (incl. </a:t>
            </a:r>
            <a:r>
              <a:rPr lang="de-DE" sz="2800" dirty="0" err="1"/>
              <a:t>magnetic</a:t>
            </a:r>
            <a:r>
              <a:rPr lang="de-DE" sz="2800" dirty="0"/>
              <a:t> </a:t>
            </a:r>
            <a:r>
              <a:rPr lang="de-DE" sz="2800" dirty="0" err="1"/>
              <a:t>islands</a:t>
            </a:r>
            <a:r>
              <a:rPr lang="de-DE" sz="2800" dirty="0" smtClean="0"/>
              <a:t>)</a:t>
            </a:r>
          </a:p>
          <a:p>
            <a:pPr marL="914400" lvl="1" indent="-457200">
              <a:buFont typeface="Arial" panose="020B0604020202020204" pitchFamily="34" charset="0"/>
              <a:buChar char="•"/>
            </a:pPr>
            <a:r>
              <a:rPr lang="de-DE" sz="2800" dirty="0" err="1" smtClean="0"/>
              <a:t>Validate</a:t>
            </a:r>
            <a:r>
              <a:rPr lang="de-DE" sz="2800" dirty="0" smtClean="0"/>
              <a:t> </a:t>
            </a:r>
            <a:r>
              <a:rPr lang="de-DE" sz="2800" dirty="0" err="1" smtClean="0"/>
              <a:t>existing</a:t>
            </a:r>
            <a:r>
              <a:rPr lang="de-DE" sz="2800" dirty="0" smtClean="0"/>
              <a:t> </a:t>
            </a:r>
            <a:r>
              <a:rPr lang="de-DE" sz="2800" dirty="0" err="1" smtClean="0"/>
              <a:t>codes</a:t>
            </a:r>
            <a:r>
              <a:rPr lang="de-DE" sz="2800" dirty="0" smtClean="0"/>
              <a:t> (also </a:t>
            </a:r>
            <a:r>
              <a:rPr lang="de-DE" sz="2800" dirty="0" err="1" smtClean="0"/>
              <a:t>local</a:t>
            </a:r>
            <a:r>
              <a:rPr lang="de-DE" sz="2800" dirty="0" smtClean="0"/>
              <a:t> </a:t>
            </a:r>
            <a:r>
              <a:rPr lang="de-DE" sz="2800" dirty="0" err="1" smtClean="0"/>
              <a:t>simulations</a:t>
            </a:r>
            <a:r>
              <a:rPr lang="de-DE" sz="2800" dirty="0" smtClean="0"/>
              <a:t>) at high </a:t>
            </a:r>
            <a:r>
              <a:rPr lang="de-DE" sz="2800" dirty="0" err="1" smtClean="0"/>
              <a:t>beta</a:t>
            </a:r>
            <a:endParaRPr lang="de-DE" sz="2800" dirty="0" smtClean="0"/>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err="1" smtClean="0"/>
              <a:t>Behaviour</a:t>
            </a:r>
            <a:r>
              <a:rPr lang="de-DE" sz="2800" dirty="0" smtClean="0"/>
              <a:t> </a:t>
            </a:r>
            <a:r>
              <a:rPr lang="de-DE" sz="2800" dirty="0" err="1" smtClean="0"/>
              <a:t>of</a:t>
            </a:r>
            <a:r>
              <a:rPr lang="de-DE" sz="2800" dirty="0" smtClean="0"/>
              <a:t> </a:t>
            </a:r>
            <a:r>
              <a:rPr lang="de-DE" sz="2800" dirty="0" err="1" smtClean="0"/>
              <a:t>impurities</a:t>
            </a:r>
            <a:r>
              <a:rPr lang="de-DE" sz="2800" dirty="0" smtClean="0"/>
              <a:t> (incl. </a:t>
            </a:r>
            <a:r>
              <a:rPr lang="de-DE" sz="2800" dirty="0" err="1" smtClean="0"/>
              <a:t>tungsten</a:t>
            </a:r>
            <a:r>
              <a:rPr lang="de-DE" sz="2800" dirty="0" smtClean="0"/>
              <a:t>) in high </a:t>
            </a:r>
            <a:r>
              <a:rPr lang="de-DE" sz="2800" dirty="0" err="1" smtClean="0"/>
              <a:t>beta</a:t>
            </a:r>
            <a:r>
              <a:rPr lang="de-DE" sz="2800" dirty="0" smtClean="0"/>
              <a:t>/</a:t>
            </a:r>
            <a:r>
              <a:rPr lang="de-DE" sz="2800" dirty="0" err="1" smtClean="0"/>
              <a:t>good</a:t>
            </a:r>
            <a:r>
              <a:rPr lang="de-DE" sz="2800" dirty="0" smtClean="0"/>
              <a:t> </a:t>
            </a:r>
            <a:r>
              <a:rPr lang="de-DE" sz="2800" dirty="0" err="1" smtClean="0"/>
              <a:t>confinement</a:t>
            </a:r>
            <a:r>
              <a:rPr lang="de-DE" sz="2800" dirty="0" smtClean="0"/>
              <a:t> </a:t>
            </a:r>
            <a:r>
              <a:rPr lang="de-DE" sz="2800" dirty="0" err="1" smtClean="0"/>
              <a:t>plasmas</a:t>
            </a:r>
            <a:endParaRPr lang="pl-PL" sz="2800" dirty="0"/>
          </a:p>
          <a:p>
            <a:pPr marL="457200" indent="-457200">
              <a:buFont typeface="Arial" panose="020B0604020202020204" pitchFamily="34" charset="0"/>
              <a:buChar char="•"/>
            </a:pPr>
            <a:endParaRPr lang="de-DE" sz="2800" b="1" dirty="0" smtClean="0"/>
          </a:p>
          <a:p>
            <a:pPr marL="457200" indent="-457200">
              <a:buFont typeface="Arial" panose="020B0604020202020204" pitchFamily="34" charset="0"/>
              <a:buChar char="•"/>
            </a:pPr>
            <a:endParaRPr lang="pl-PL" sz="2800" b="1" dirty="0" smtClean="0"/>
          </a:p>
        </p:txBody>
      </p:sp>
    </p:spTree>
    <p:extLst>
      <p:ext uri="{BB962C8B-B14F-4D97-AF65-F5344CB8AC3E}">
        <p14:creationId xmlns:p14="http://schemas.microsoft.com/office/powerpoint/2010/main" val="91364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High </a:t>
            </a:r>
            <a:r>
              <a:rPr lang="de-DE" dirty="0" err="1" smtClean="0"/>
              <a:t>level</a:t>
            </a:r>
            <a:r>
              <a:rPr lang="de-DE" dirty="0" smtClean="0"/>
              <a:t> </a:t>
            </a:r>
            <a:r>
              <a:rPr lang="de-DE" dirty="0" err="1" smtClean="0"/>
              <a:t>objectives</a:t>
            </a:r>
            <a:r>
              <a:rPr lang="de-DE" dirty="0" smtClean="0"/>
              <a:t> - </a:t>
            </a:r>
            <a:r>
              <a:rPr lang="de-DE" dirty="0" err="1" smtClean="0"/>
              <a:t>boundary</a:t>
            </a:r>
            <a:r>
              <a:rPr lang="de-DE" dirty="0" smtClean="0"/>
              <a:t> </a:t>
            </a:r>
            <a:r>
              <a:rPr lang="de-DE" dirty="0" err="1" smtClean="0"/>
              <a:t>physics</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5" name="TextBox 4"/>
          <p:cNvSpPr txBox="1"/>
          <p:nvPr/>
        </p:nvSpPr>
        <p:spPr>
          <a:xfrm>
            <a:off x="178788" y="649715"/>
            <a:ext cx="11430233"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t>Enhance understanding of island divertor physics, including heat and particle exhaust, neutral compression, and edge turbulence</a:t>
            </a:r>
            <a:r>
              <a:rPr lang="en-US" sz="2800" dirty="0" smtClean="0"/>
              <a:t>. </a:t>
            </a:r>
          </a:p>
          <a:p>
            <a:pPr marL="914400" lvl="1" indent="-457200">
              <a:buFont typeface="Arial" panose="020B0604020202020204" pitchFamily="34" charset="0"/>
              <a:buChar char="•"/>
            </a:pPr>
            <a:r>
              <a:rPr lang="en-US" sz="2800" dirty="0" smtClean="0"/>
              <a:t>Molecular </a:t>
            </a:r>
            <a:r>
              <a:rPr lang="en-US" sz="2800" dirty="0" smtClean="0"/>
              <a:t>spectroscopy</a:t>
            </a:r>
          </a:p>
          <a:p>
            <a:pPr marL="914400" lvl="1" indent="-457200">
              <a:buFont typeface="Arial" panose="020B0604020202020204" pitchFamily="34" charset="0"/>
              <a:buChar char="•"/>
            </a:pPr>
            <a:r>
              <a:rPr lang="en-US" sz="2800" dirty="0"/>
              <a:t>Integrate drifts into EMC3-Eirene simulations for better </a:t>
            </a:r>
            <a:r>
              <a:rPr lang="en-US" sz="2800" dirty="0" smtClean="0"/>
              <a:t>predictions </a:t>
            </a:r>
            <a:r>
              <a:rPr lang="de-DE" sz="2800" dirty="0" smtClean="0"/>
              <a:t>(</a:t>
            </a:r>
            <a:r>
              <a:rPr lang="de-DE" sz="2800" dirty="0" err="1" smtClean="0"/>
              <a:t>starting</a:t>
            </a:r>
            <a:r>
              <a:rPr lang="de-DE" sz="2800" dirty="0" smtClean="0"/>
              <a:t> </a:t>
            </a:r>
            <a:r>
              <a:rPr lang="de-DE" sz="2800" dirty="0" err="1" smtClean="0"/>
              <a:t>already</a:t>
            </a:r>
            <a:r>
              <a:rPr lang="de-DE" sz="2800" dirty="0" smtClean="0"/>
              <a:t> in 2025</a:t>
            </a:r>
            <a:r>
              <a:rPr lang="de-DE" sz="2800" dirty="0" smtClean="0"/>
              <a:t>)</a:t>
            </a:r>
          </a:p>
          <a:p>
            <a:pPr marL="914400" lvl="1" indent="-457200">
              <a:buFont typeface="Arial" panose="020B0604020202020204" pitchFamily="34" charset="0"/>
              <a:buChar char="•"/>
            </a:pPr>
            <a:r>
              <a:rPr lang="en-US" sz="2800" dirty="0"/>
              <a:t>Neutral compression / helium </a:t>
            </a:r>
            <a:r>
              <a:rPr lang="en-US" sz="2800" dirty="0" smtClean="0"/>
              <a:t>exhaust</a:t>
            </a:r>
            <a:r>
              <a:rPr lang="de-DE" sz="2800" dirty="0" smtClean="0"/>
              <a:t/>
            </a:r>
            <a:br>
              <a:rPr lang="de-DE" sz="2800" dirty="0" smtClean="0"/>
            </a:br>
            <a:endParaRPr lang="de-DE" sz="2800" dirty="0" smtClean="0"/>
          </a:p>
          <a:p>
            <a:pPr marL="457200" indent="-457200">
              <a:buFont typeface="Arial" panose="020B0604020202020204" pitchFamily="34" charset="0"/>
              <a:buChar char="•"/>
            </a:pPr>
            <a:r>
              <a:rPr lang="en-US" sz="2800" dirty="0" smtClean="0"/>
              <a:t>Impurity behavior &amp; control in steady-state</a:t>
            </a:r>
          </a:p>
          <a:p>
            <a:pPr marL="914400" lvl="1" indent="-457200">
              <a:buFont typeface="Arial" panose="020B0604020202020204" pitchFamily="34" charset="0"/>
              <a:buChar char="•"/>
            </a:pPr>
            <a:r>
              <a:rPr lang="en-US" sz="2800" dirty="0" smtClean="0"/>
              <a:t>ERO </a:t>
            </a:r>
            <a:r>
              <a:rPr lang="en-US" sz="2800" dirty="0"/>
              <a:t>modeling for </a:t>
            </a:r>
            <a:r>
              <a:rPr lang="en-US" sz="2800" dirty="0" smtClean="0"/>
              <a:t>erosion (W), migration (N</a:t>
            </a:r>
            <a:r>
              <a:rPr lang="en-US" sz="2800" baseline="-25000" dirty="0" smtClean="0"/>
              <a:t>2</a:t>
            </a:r>
            <a:r>
              <a:rPr lang="en-US" sz="2800" dirty="0" smtClean="0"/>
              <a:t>,C), </a:t>
            </a:r>
          </a:p>
          <a:p>
            <a:pPr marL="914400" lvl="1" indent="-457200">
              <a:buFont typeface="Arial" panose="020B0604020202020204" pitchFamily="34" charset="0"/>
              <a:buChar char="•"/>
            </a:pPr>
            <a:r>
              <a:rPr lang="en-US" sz="2800" dirty="0" smtClean="0"/>
              <a:t>impurity measurements</a:t>
            </a:r>
            <a:r>
              <a:rPr lang="en-US" sz="2800" dirty="0" smtClean="0"/>
              <a:t/>
            </a:r>
            <a:br>
              <a:rPr lang="en-US" sz="2800" dirty="0" smtClean="0"/>
            </a:br>
            <a:endParaRPr lang="en-US" sz="2800" dirty="0" smtClean="0"/>
          </a:p>
          <a:p>
            <a:pPr marL="457200" indent="-457200">
              <a:buFont typeface="Arial" panose="020B0604020202020204" pitchFamily="34" charset="0"/>
              <a:buChar char="•"/>
            </a:pPr>
            <a:r>
              <a:rPr lang="de-DE" sz="2800" dirty="0" err="1" smtClean="0">
                <a:sym typeface="Wingdings" panose="05000000000000000000" pitchFamily="2" charset="2"/>
              </a:rPr>
              <a:t>Use</a:t>
            </a:r>
            <a:r>
              <a:rPr lang="de-DE" sz="2800" dirty="0" smtClean="0">
                <a:sym typeface="Wingdings" panose="05000000000000000000" pitchFamily="2" charset="2"/>
              </a:rPr>
              <a:t> </a:t>
            </a:r>
            <a:r>
              <a:rPr lang="de-DE" sz="2800" dirty="0" err="1" smtClean="0">
                <a:sym typeface="Wingdings" panose="05000000000000000000" pitchFamily="2" charset="2"/>
              </a:rPr>
              <a:t>of</a:t>
            </a:r>
            <a:r>
              <a:rPr lang="de-DE" sz="2800" dirty="0" smtClean="0">
                <a:sym typeface="Wingdings" panose="05000000000000000000" pitchFamily="2" charset="2"/>
              </a:rPr>
              <a:t> </a:t>
            </a:r>
            <a:r>
              <a:rPr lang="de-DE" sz="2800" dirty="0" err="1" smtClean="0">
                <a:sym typeface="Wingdings" panose="05000000000000000000" pitchFamily="2" charset="2"/>
              </a:rPr>
              <a:t>novel</a:t>
            </a:r>
            <a:r>
              <a:rPr lang="de-DE" sz="2800" dirty="0" smtClean="0">
                <a:sym typeface="Wingdings" panose="05000000000000000000" pitchFamily="2" charset="2"/>
              </a:rPr>
              <a:t> </a:t>
            </a:r>
            <a:r>
              <a:rPr lang="de-DE" sz="2800" dirty="0" err="1" smtClean="0">
                <a:sym typeface="Wingdings" panose="05000000000000000000" pitchFamily="2" charset="2"/>
              </a:rPr>
              <a:t>methods</a:t>
            </a:r>
            <a:r>
              <a:rPr lang="de-DE" sz="2800" dirty="0" smtClean="0">
                <a:sym typeface="Wingdings" panose="05000000000000000000" pitchFamily="2" charset="2"/>
              </a:rPr>
              <a:t> </a:t>
            </a:r>
            <a:r>
              <a:rPr lang="de-DE" sz="2800" dirty="0" err="1" smtClean="0">
                <a:sym typeface="Wingdings" panose="05000000000000000000" pitchFamily="2" charset="2"/>
              </a:rPr>
              <a:t>for</a:t>
            </a:r>
            <a:r>
              <a:rPr lang="de-DE" sz="2800" dirty="0" smtClean="0">
                <a:sym typeface="Wingdings" panose="05000000000000000000" pitchFamily="2" charset="2"/>
              </a:rPr>
              <a:t> divertor </a:t>
            </a:r>
            <a:r>
              <a:rPr lang="de-DE" sz="2800" dirty="0" err="1" smtClean="0">
                <a:sym typeface="Wingdings" panose="05000000000000000000" pitchFamily="2" charset="2"/>
              </a:rPr>
              <a:t>surveillance</a:t>
            </a:r>
            <a:r>
              <a:rPr lang="de-DE" sz="2800" dirty="0" smtClean="0">
                <a:sym typeface="Wingdings" panose="05000000000000000000" pitchFamily="2" charset="2"/>
              </a:rPr>
              <a:t> (</a:t>
            </a:r>
            <a:r>
              <a:rPr lang="de-DE" sz="2800" dirty="0" err="1" smtClean="0">
                <a:sym typeface="Wingdings" panose="05000000000000000000" pitchFamily="2" charset="2"/>
              </a:rPr>
              <a:t>steady-state</a:t>
            </a:r>
            <a:r>
              <a:rPr lang="de-DE" sz="2800" dirty="0" smtClean="0">
                <a:sym typeface="Wingdings" panose="05000000000000000000" pitchFamily="2" charset="2"/>
              </a:rPr>
              <a:t>, </a:t>
            </a:r>
            <a:r>
              <a:rPr lang="de-DE" sz="2800" dirty="0" err="1" smtClean="0">
                <a:sym typeface="Wingdings" panose="05000000000000000000" pitchFamily="2" charset="2"/>
              </a:rPr>
              <a:t>synergy</a:t>
            </a:r>
            <a:r>
              <a:rPr lang="de-DE" sz="2800" dirty="0" smtClean="0">
                <a:sym typeface="Wingdings" panose="05000000000000000000" pitchFamily="2" charset="2"/>
              </a:rPr>
              <a:t> </a:t>
            </a:r>
            <a:r>
              <a:rPr lang="de-DE" sz="2800" dirty="0" err="1" smtClean="0">
                <a:sym typeface="Wingdings" panose="05000000000000000000" pitchFamily="2" charset="2"/>
              </a:rPr>
              <a:t>with</a:t>
            </a:r>
            <a:r>
              <a:rPr lang="de-DE" sz="2800" dirty="0" smtClean="0">
                <a:sym typeface="Wingdings" panose="05000000000000000000" pitchFamily="2" charset="2"/>
              </a:rPr>
              <a:t> </a:t>
            </a:r>
            <a:r>
              <a:rPr lang="de-DE" sz="2800" dirty="0" err="1" smtClean="0">
                <a:sym typeface="Wingdings" panose="05000000000000000000" pitchFamily="2" charset="2"/>
              </a:rPr>
              <a:t>PrIO</a:t>
            </a:r>
            <a:r>
              <a:rPr lang="de-DE" sz="2800" dirty="0" smtClean="0">
                <a:sym typeface="Wingdings" panose="05000000000000000000" pitchFamily="2" charset="2"/>
              </a:rPr>
              <a:t>)</a:t>
            </a:r>
            <a:endParaRPr lang="de-DE" sz="2800" dirty="0" smtClean="0">
              <a:sym typeface="Wingdings" panose="05000000000000000000" pitchFamily="2" charset="2"/>
            </a:endParaRPr>
          </a:p>
          <a:p>
            <a:pPr marL="914400" lvl="1" indent="-457200">
              <a:buFont typeface="Arial" panose="020B0604020202020204" pitchFamily="34" charset="0"/>
              <a:buChar char="•"/>
            </a:pPr>
            <a:endParaRPr lang="pl-PL" sz="2800" dirty="0" smtClean="0"/>
          </a:p>
        </p:txBody>
      </p:sp>
    </p:spTree>
    <p:extLst>
      <p:ext uri="{BB962C8B-B14F-4D97-AF65-F5344CB8AC3E}">
        <p14:creationId xmlns:p14="http://schemas.microsoft.com/office/powerpoint/2010/main" val="76168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Key </a:t>
            </a:r>
            <a:r>
              <a:rPr lang="de-DE" dirty="0" err="1" smtClean="0"/>
              <a:t>physics</a:t>
            </a:r>
            <a:r>
              <a:rPr lang="de-DE" dirty="0" smtClean="0"/>
              <a:t> </a:t>
            </a:r>
            <a:r>
              <a:rPr lang="de-DE" dirty="0" err="1" smtClean="0"/>
              <a:t>issues</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5" name="TextBox 4"/>
          <p:cNvSpPr txBox="1"/>
          <p:nvPr/>
        </p:nvSpPr>
        <p:spPr>
          <a:xfrm>
            <a:off x="360040" y="755809"/>
            <a:ext cx="10233498"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WP </a:t>
            </a:r>
            <a:r>
              <a:rPr lang="en-US" sz="2800" dirty="0"/>
              <a:t>W7-X in FP9 is already significantly aligned with the goal of advancing the HELIAS-type reactor's maturity</a:t>
            </a:r>
            <a:r>
              <a:rPr lang="en-US" sz="2800" dirty="0" smtClean="0"/>
              <a:t>.</a:t>
            </a:r>
            <a:br>
              <a:rPr lang="en-US" sz="2800" dirty="0" smtClean="0"/>
            </a:br>
            <a:endParaRPr lang="en-US" sz="2800" dirty="0"/>
          </a:p>
          <a:p>
            <a:pPr marL="457200" indent="-457200">
              <a:buFont typeface="Arial" panose="020B0604020202020204" pitchFamily="34" charset="0"/>
              <a:buChar char="•"/>
            </a:pPr>
            <a:r>
              <a:rPr lang="en-US" sz="2800" dirty="0"/>
              <a:t>In </a:t>
            </a:r>
            <a:r>
              <a:rPr lang="en-US" sz="2800" dirty="0" smtClean="0"/>
              <a:t>2026/2027 there will be two experimental campaigns (OP2.4 &amp; 2.5</a:t>
            </a:r>
            <a:r>
              <a:rPr lang="en-US" sz="2800" dirty="0" smtClean="0"/>
              <a:t>) where we want to support preparation, participation and exploitation. </a:t>
            </a:r>
            <a:endParaRPr lang="en-US" sz="2800" dirty="0"/>
          </a:p>
          <a:p>
            <a:pPr marL="457200" indent="-457200">
              <a:buFont typeface="Arial" panose="020B0604020202020204" pitchFamily="34" charset="0"/>
              <a:buChar char="•"/>
            </a:pPr>
            <a:r>
              <a:rPr lang="en-US" sz="2800" dirty="0"/>
              <a:t>Increased input power and low-field operation allow access to previously inaccessible regimes for </a:t>
            </a:r>
            <a:r>
              <a:rPr lang="en-US" sz="2800" dirty="0" smtClean="0"/>
              <a:t>core physics &amp; island </a:t>
            </a:r>
            <a:r>
              <a:rPr lang="en-US" sz="2800" dirty="0"/>
              <a:t>divertor exhaust studies</a:t>
            </a:r>
            <a:r>
              <a:rPr lang="en-US" sz="2800" dirty="0" smtClean="0"/>
              <a:t>.</a:t>
            </a:r>
            <a:br>
              <a:rPr lang="en-US" sz="2800" dirty="0" smtClean="0"/>
            </a:br>
            <a:endParaRPr lang="en-US" sz="2800" dirty="0"/>
          </a:p>
          <a:p>
            <a:pPr marL="457200" indent="-457200">
              <a:buFont typeface="Arial" panose="020B0604020202020204" pitchFamily="34" charset="0"/>
              <a:buChar char="•"/>
            </a:pPr>
            <a:r>
              <a:rPr lang="en-US" sz="2800" dirty="0"/>
              <a:t>By 2025, the HELIAS Gaps Group will provide additional recommendations for the W7-X scientific program, which should inform the structure of WP W7-X.</a:t>
            </a:r>
          </a:p>
        </p:txBody>
      </p:sp>
    </p:spTree>
    <p:extLst>
      <p:ext uri="{BB962C8B-B14F-4D97-AF65-F5344CB8AC3E}">
        <p14:creationId xmlns:p14="http://schemas.microsoft.com/office/powerpoint/2010/main" val="298530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HELIAS </a:t>
            </a:r>
            <a:r>
              <a:rPr lang="de-DE" dirty="0" err="1" smtClean="0"/>
              <a:t>gaps</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Brainstorming 2026-2027 | 10.12.2024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5" name="TextBox 4"/>
          <p:cNvSpPr txBox="1"/>
          <p:nvPr/>
        </p:nvSpPr>
        <p:spPr>
          <a:xfrm>
            <a:off x="1040860" y="1138136"/>
            <a:ext cx="9182910" cy="4339650"/>
          </a:xfrm>
          <a:prstGeom prst="rect">
            <a:avLst/>
          </a:prstGeom>
          <a:noFill/>
        </p:spPr>
        <p:txBody>
          <a:bodyPr wrap="square" rtlCol="0">
            <a:spAutoFit/>
          </a:bodyPr>
          <a:lstStyle/>
          <a:p>
            <a:pPr marL="457200" indent="-457200" algn="l">
              <a:buFont typeface="Arial" panose="020B0604020202020204" pitchFamily="34" charset="0"/>
              <a:buChar char="•"/>
            </a:pPr>
            <a:r>
              <a:rPr lang="de-DE" sz="2800" b="1" dirty="0" smtClean="0"/>
              <a:t>In 2025 a </a:t>
            </a:r>
            <a:r>
              <a:rPr lang="de-DE" sz="2800" b="1" dirty="0" err="1" smtClean="0"/>
              <a:t>group</a:t>
            </a:r>
            <a:r>
              <a:rPr lang="de-DE" sz="2800" b="1" dirty="0" smtClean="0"/>
              <a:t> </a:t>
            </a:r>
            <a:r>
              <a:rPr lang="de-DE" sz="2800" b="1" dirty="0" err="1" smtClean="0"/>
              <a:t>of</a:t>
            </a:r>
            <a:r>
              <a:rPr lang="de-DE" sz="2800" b="1" dirty="0" smtClean="0"/>
              <a:t> </a:t>
            </a:r>
            <a:r>
              <a:rPr lang="de-DE" sz="2800" b="1" dirty="0" err="1" smtClean="0"/>
              <a:t>experts</a:t>
            </a:r>
            <a:r>
              <a:rPr lang="de-DE" sz="2800" b="1" dirty="0" smtClean="0"/>
              <a:t> will </a:t>
            </a:r>
            <a:r>
              <a:rPr lang="de-DE" sz="2800" b="1" dirty="0" err="1" smtClean="0"/>
              <a:t>define</a:t>
            </a:r>
            <a:r>
              <a:rPr lang="de-DE" sz="2800" b="1" dirty="0" smtClean="0"/>
              <a:t> </a:t>
            </a:r>
            <a:r>
              <a:rPr lang="de-DE" sz="2800" b="1" dirty="0" err="1" smtClean="0"/>
              <a:t>gaps</a:t>
            </a:r>
            <a:r>
              <a:rPr lang="de-DE" sz="2800" b="1" dirty="0" smtClean="0"/>
              <a:t> </a:t>
            </a:r>
            <a:r>
              <a:rPr lang="de-DE" sz="2800" b="1" dirty="0" err="1" smtClean="0"/>
              <a:t>between</a:t>
            </a:r>
            <a:r>
              <a:rPr lang="de-DE" sz="2800" b="1" dirty="0" smtClean="0"/>
              <a:t> </a:t>
            </a:r>
            <a:r>
              <a:rPr lang="de-DE" sz="2800" b="1" dirty="0" err="1" smtClean="0"/>
              <a:t>present</a:t>
            </a:r>
            <a:r>
              <a:rPr lang="de-DE" sz="2800" b="1" dirty="0" smtClean="0"/>
              <a:t> </a:t>
            </a:r>
            <a:r>
              <a:rPr lang="de-DE" sz="2800" b="1" dirty="0" err="1" smtClean="0"/>
              <a:t>day</a:t>
            </a:r>
            <a:r>
              <a:rPr lang="de-DE" sz="2800" b="1" dirty="0" smtClean="0"/>
              <a:t> </a:t>
            </a:r>
            <a:r>
              <a:rPr lang="de-DE" sz="2800" b="1" dirty="0" err="1" smtClean="0"/>
              <a:t>status</a:t>
            </a:r>
            <a:r>
              <a:rPr lang="de-DE" sz="2800" b="1" dirty="0" smtClean="0"/>
              <a:t> </a:t>
            </a:r>
            <a:r>
              <a:rPr lang="de-DE" sz="2800" b="1" dirty="0" err="1" smtClean="0"/>
              <a:t>of</a:t>
            </a:r>
            <a:r>
              <a:rPr lang="de-DE" sz="2800" b="1" dirty="0" smtClean="0"/>
              <a:t> HELIAS </a:t>
            </a:r>
            <a:r>
              <a:rPr lang="de-DE" sz="2800" b="1" dirty="0" err="1" smtClean="0"/>
              <a:t>line</a:t>
            </a:r>
            <a:r>
              <a:rPr lang="de-DE" sz="2800" b="1" dirty="0" smtClean="0"/>
              <a:t> </a:t>
            </a:r>
            <a:r>
              <a:rPr lang="de-DE" sz="2800" b="1" dirty="0" err="1" smtClean="0"/>
              <a:t>and</a:t>
            </a:r>
            <a:r>
              <a:rPr lang="de-DE" sz="2800" b="1" dirty="0" smtClean="0"/>
              <a:t> </a:t>
            </a:r>
            <a:r>
              <a:rPr lang="de-DE" sz="2800" b="1" dirty="0" err="1" smtClean="0"/>
              <a:t>future</a:t>
            </a:r>
            <a:r>
              <a:rPr lang="de-DE" sz="2800" b="1" dirty="0" smtClean="0"/>
              <a:t> </a:t>
            </a:r>
            <a:r>
              <a:rPr lang="de-DE" sz="2800" b="1" dirty="0" err="1" smtClean="0"/>
              <a:t>reactor</a:t>
            </a:r>
            <a:r>
              <a:rPr lang="de-DE" sz="2800" b="1" dirty="0" smtClean="0"/>
              <a:t> </a:t>
            </a:r>
            <a:r>
              <a:rPr lang="de-DE" sz="2800" b="1" dirty="0" err="1" smtClean="0"/>
              <a:t>needs</a:t>
            </a:r>
            <a:endParaRPr lang="de-DE" sz="2800" b="1" dirty="0" smtClean="0"/>
          </a:p>
          <a:p>
            <a:pPr marL="914400" lvl="1" indent="-457200">
              <a:buFont typeface="Arial" panose="020B0604020202020204" pitchFamily="34" charset="0"/>
              <a:buChar char="•"/>
            </a:pPr>
            <a:r>
              <a:rPr lang="en-US" b="1" dirty="0"/>
              <a:t>Heat and particle exhaust in the island </a:t>
            </a:r>
            <a:r>
              <a:rPr lang="en-US" b="1" dirty="0" smtClean="0"/>
              <a:t>divertor</a:t>
            </a:r>
          </a:p>
          <a:p>
            <a:pPr marL="914400" lvl="1" indent="-457200">
              <a:buFont typeface="Arial" panose="020B0604020202020204" pitchFamily="34" charset="0"/>
              <a:buChar char="•"/>
            </a:pPr>
            <a:r>
              <a:rPr lang="pl-PL" b="1" dirty="0"/>
              <a:t>MHD equilibrium and </a:t>
            </a:r>
            <a:r>
              <a:rPr lang="pl-PL" b="1" dirty="0" smtClean="0"/>
              <a:t>stability</a:t>
            </a:r>
            <a:endParaRPr lang="de-DE" b="1" dirty="0" smtClean="0"/>
          </a:p>
          <a:p>
            <a:pPr marL="914400" lvl="1" indent="-457200">
              <a:buFont typeface="Arial" panose="020B0604020202020204" pitchFamily="34" charset="0"/>
              <a:buChar char="•"/>
            </a:pPr>
            <a:r>
              <a:rPr lang="pl-PL" b="1" dirty="0"/>
              <a:t>Core transport and </a:t>
            </a:r>
            <a:r>
              <a:rPr lang="pl-PL" b="1" dirty="0" smtClean="0"/>
              <a:t>confinement</a:t>
            </a:r>
            <a:endParaRPr lang="de-DE" b="1" dirty="0" smtClean="0"/>
          </a:p>
          <a:p>
            <a:pPr marL="914400" lvl="1" indent="-457200">
              <a:buFont typeface="Arial" panose="020B0604020202020204" pitchFamily="34" charset="0"/>
              <a:buChar char="•"/>
            </a:pPr>
            <a:r>
              <a:rPr lang="pl-PL" b="1" dirty="0"/>
              <a:t>Fast particle confinement and interaction with Alfvén </a:t>
            </a:r>
            <a:r>
              <a:rPr lang="pl-PL" b="1" dirty="0" smtClean="0"/>
              <a:t>waves</a:t>
            </a:r>
            <a:endParaRPr lang="de-DE" b="1" dirty="0" smtClean="0"/>
          </a:p>
          <a:p>
            <a:pPr marL="914400" lvl="1" indent="-457200">
              <a:buFont typeface="Arial" panose="020B0604020202020204" pitchFamily="34" charset="0"/>
              <a:buChar char="•"/>
            </a:pPr>
            <a:r>
              <a:rPr lang="pl-PL" b="1" dirty="0"/>
              <a:t>Plasma-wall </a:t>
            </a:r>
            <a:r>
              <a:rPr lang="pl-PL" b="1" dirty="0" smtClean="0"/>
              <a:t>interaction</a:t>
            </a:r>
            <a:endParaRPr lang="de-DE" b="1" dirty="0" smtClean="0"/>
          </a:p>
          <a:p>
            <a:pPr marL="914400" lvl="1" indent="-457200">
              <a:buFont typeface="Arial" panose="020B0604020202020204" pitchFamily="34" charset="0"/>
              <a:buChar char="•"/>
            </a:pPr>
            <a:r>
              <a:rPr lang="pl-PL" b="1" dirty="0"/>
              <a:t>Scenario </a:t>
            </a:r>
            <a:r>
              <a:rPr lang="pl-PL" b="1" dirty="0" smtClean="0"/>
              <a:t>integration</a:t>
            </a:r>
            <a:endParaRPr lang="de-DE" b="1" dirty="0" smtClean="0"/>
          </a:p>
          <a:p>
            <a:pPr marL="457200" indent="-457200">
              <a:buFont typeface="Arial" panose="020B0604020202020204" pitchFamily="34" charset="0"/>
              <a:buChar char="•"/>
            </a:pPr>
            <a:r>
              <a:rPr lang="de-DE" sz="2800" b="1" dirty="0" smtClean="0"/>
              <a:t>The </a:t>
            </a:r>
            <a:r>
              <a:rPr lang="de-DE" sz="2800" b="1" dirty="0" err="1" smtClean="0"/>
              <a:t>outcome</a:t>
            </a:r>
            <a:r>
              <a:rPr lang="de-DE" sz="2800" b="1" dirty="0" smtClean="0"/>
              <a:t> </a:t>
            </a:r>
            <a:r>
              <a:rPr lang="de-DE" sz="2800" b="1" dirty="0" err="1" smtClean="0"/>
              <a:t>should</a:t>
            </a:r>
            <a:r>
              <a:rPr lang="de-DE" sz="2800" b="1" dirty="0" smtClean="0"/>
              <a:t> </a:t>
            </a:r>
            <a:r>
              <a:rPr lang="de-DE" sz="2800" b="1" dirty="0" err="1" smtClean="0"/>
              <a:t>clearlify</a:t>
            </a:r>
            <a:r>
              <a:rPr lang="de-DE" sz="2800" b="1" dirty="0" smtClean="0"/>
              <a:t> </a:t>
            </a:r>
            <a:r>
              <a:rPr lang="de-DE" sz="2800" b="1" dirty="0" err="1" smtClean="0"/>
              <a:t>identify</a:t>
            </a:r>
            <a:r>
              <a:rPr lang="de-DE" sz="2800" b="1" dirty="0" smtClean="0"/>
              <a:t> </a:t>
            </a:r>
            <a:r>
              <a:rPr lang="de-DE" sz="2800" b="1" dirty="0" err="1" smtClean="0"/>
              <a:t>issues</a:t>
            </a:r>
            <a:r>
              <a:rPr lang="de-DE" sz="2800" b="1" dirty="0" smtClean="0"/>
              <a:t>, </a:t>
            </a:r>
            <a:r>
              <a:rPr lang="de-DE" sz="2800" b="1" dirty="0" err="1" smtClean="0"/>
              <a:t>which</a:t>
            </a:r>
            <a:r>
              <a:rPr lang="de-DE" sz="2800" b="1" dirty="0" smtClean="0"/>
              <a:t> </a:t>
            </a:r>
            <a:r>
              <a:rPr lang="de-DE" sz="2800" b="1" dirty="0" err="1" smtClean="0"/>
              <a:t>can</a:t>
            </a:r>
            <a:r>
              <a:rPr lang="de-DE" sz="2800" b="1" dirty="0" smtClean="0"/>
              <a:t> </a:t>
            </a:r>
            <a:r>
              <a:rPr lang="de-DE" sz="2800" b="1" dirty="0" err="1" smtClean="0"/>
              <a:t>be</a:t>
            </a:r>
            <a:r>
              <a:rPr lang="de-DE" sz="2800" b="1" dirty="0" smtClean="0"/>
              <a:t> </a:t>
            </a:r>
            <a:r>
              <a:rPr lang="de-DE" sz="2800" b="1" dirty="0" err="1" smtClean="0"/>
              <a:t>adddressed</a:t>
            </a:r>
            <a:r>
              <a:rPr lang="de-DE" sz="2800" b="1" dirty="0" smtClean="0"/>
              <a:t> at W7-X. This will also </a:t>
            </a:r>
            <a:r>
              <a:rPr lang="de-DE" sz="2800" b="1" dirty="0" err="1" smtClean="0"/>
              <a:t>influence</a:t>
            </a:r>
            <a:r>
              <a:rPr lang="de-DE" sz="2800" b="1" dirty="0" smtClean="0"/>
              <a:t> </a:t>
            </a:r>
            <a:r>
              <a:rPr lang="de-DE" sz="2800" b="1" dirty="0" err="1" smtClean="0"/>
              <a:t>structure</a:t>
            </a:r>
            <a:r>
              <a:rPr lang="de-DE" sz="2800" b="1" dirty="0" smtClean="0"/>
              <a:t> </a:t>
            </a:r>
            <a:r>
              <a:rPr lang="de-DE" sz="2800" b="1" dirty="0" err="1" smtClean="0"/>
              <a:t>of</a:t>
            </a:r>
            <a:r>
              <a:rPr lang="de-DE" sz="2800" b="1" dirty="0" smtClean="0"/>
              <a:t> </a:t>
            </a:r>
            <a:r>
              <a:rPr lang="de-DE" sz="2800" b="1" dirty="0" err="1" smtClean="0"/>
              <a:t>the</a:t>
            </a:r>
            <a:r>
              <a:rPr lang="de-DE" sz="2800" b="1" dirty="0" smtClean="0"/>
              <a:t> </a:t>
            </a:r>
            <a:r>
              <a:rPr lang="de-DE" sz="2800" b="1" dirty="0" err="1" smtClean="0"/>
              <a:t>tasks</a:t>
            </a:r>
            <a:r>
              <a:rPr lang="de-DE" sz="2800" b="1" dirty="0" smtClean="0"/>
              <a:t> </a:t>
            </a:r>
            <a:r>
              <a:rPr lang="de-DE" sz="2800" b="1" dirty="0" err="1" smtClean="0"/>
              <a:t>for</a:t>
            </a:r>
            <a:r>
              <a:rPr lang="de-DE" sz="2800" b="1" dirty="0" smtClean="0"/>
              <a:t> WP W7-X</a:t>
            </a:r>
            <a:endParaRPr lang="pl-PL" sz="2800" b="1" dirty="0" smtClean="0"/>
          </a:p>
        </p:txBody>
      </p:sp>
    </p:spTree>
    <p:extLst>
      <p:ext uri="{BB962C8B-B14F-4D97-AF65-F5344CB8AC3E}">
        <p14:creationId xmlns:p14="http://schemas.microsoft.com/office/powerpoint/2010/main" val="3705784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extLst>
    <a:ext uri="{05A4C25C-085E-4340-85A3-A5531E510DB2}">
      <thm15:themeFamily xmlns:thm15="http://schemas.microsoft.com/office/thememl/2012/main" name="AWP2025_WPW7X_final" id="{21BB1974-49DE-43DF-B430-644C513EC673}" vid="{C953455F-5265-416E-981D-8670B1FC8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bfa1f3-60c2-42de-b5b6-3ee8cb87d964"/>
    <ds:schemaRef ds:uri="e5ba6352-0726-4226-96e7-82f7f1c59ac0"/>
    <ds:schemaRef ds:uri="http://www.w3.org/XML/1998/namespace"/>
    <ds:schemaRef ds:uri="http://purl.org/dc/dcmitype/"/>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EUROfusion Template</Template>
  <TotalTime>0</TotalTime>
  <Words>585</Words>
  <Application>Microsoft Office PowerPoint</Application>
  <PresentationFormat>Widescreen</PresentationFormat>
  <Paragraphs>86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Symbol</vt:lpstr>
      <vt:lpstr>Wingdings</vt:lpstr>
      <vt:lpstr>EUROfusion.1line_5_3_2019</vt:lpstr>
      <vt:lpstr>WP Wendelstein 7-X Brainstorming 2026-2027</vt:lpstr>
      <vt:lpstr>Present structure of WP W7-X</vt:lpstr>
      <vt:lpstr>Mission of W7-X: Demonstrate HELIAS maturity towards the reactor</vt:lpstr>
      <vt:lpstr>Development of low-B scenarios at W7-X</vt:lpstr>
      <vt:lpstr>Development of new gyrotrons</vt:lpstr>
      <vt:lpstr>High level objectives - core physics</vt:lpstr>
      <vt:lpstr>High level objectives - boundary physics</vt:lpstr>
      <vt:lpstr>Key physics issues</vt:lpstr>
      <vt:lpstr>HELIAS gaps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Wendelstein 7-X</dc:title>
  <dc:creator>Marcin Jakubowski</dc:creator>
  <cp:lastModifiedBy>Marcin Jakubowski</cp:lastModifiedBy>
  <cp:revision>35</cp:revision>
  <dcterms:created xsi:type="dcterms:W3CDTF">2024-12-05T09:57:47Z</dcterms:created>
  <dcterms:modified xsi:type="dcterms:W3CDTF">2024-12-10T10:16:04Z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