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0"/>
  </p:notesMasterIdLst>
  <p:sldIdLst>
    <p:sldId id="256" r:id="rId5"/>
    <p:sldId id="260" r:id="rId6"/>
    <p:sldId id="616" r:id="rId7"/>
    <p:sldId id="617" r:id="rId8"/>
    <p:sldId id="61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E9EDF4"/>
    <a:srgbClr val="AEB0B3"/>
    <a:srgbClr val="00B050"/>
    <a:srgbClr val="B9993A"/>
    <a:srgbClr val="8EA9DC"/>
    <a:srgbClr val="FFFF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63" autoAdjust="0"/>
    <p:restoredTop sz="92482" autoAdjust="0"/>
  </p:normalViewPr>
  <p:slideViewPr>
    <p:cSldViewPr snapToGrid="0">
      <p:cViewPr varScale="1">
        <p:scale>
          <a:sx n="77" d="100"/>
          <a:sy n="77" d="100"/>
        </p:scale>
        <p:origin x="946" y="58"/>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6F662B-0D12-A649-B75A-82A2D0C270D6}" type="datetimeFigureOut">
              <a:rPr lang="de-DE" smtClean="0"/>
              <a:t>09.12.2024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5CE09-B585-E143-9DDE-C9A191B86115}" type="slidenum">
              <a:rPr lang="de-DE" smtClean="0"/>
              <a:t>‹Nr.›</a:t>
            </a:fld>
            <a:endParaRPr lang="de-DE"/>
          </a:p>
        </p:txBody>
      </p:sp>
    </p:spTree>
    <p:extLst>
      <p:ext uri="{BB962C8B-B14F-4D97-AF65-F5344CB8AC3E}">
        <p14:creationId xmlns:p14="http://schemas.microsoft.com/office/powerpoint/2010/main" val="855174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UROfusion_cover">
    <p:spTree>
      <p:nvGrpSpPr>
        <p:cNvPr id="1" name=""/>
        <p:cNvGrpSpPr/>
        <p:nvPr/>
      </p:nvGrpSpPr>
      <p:grpSpPr>
        <a:xfrm>
          <a:off x="0" y="0"/>
          <a:ext cx="0" cy="0"/>
          <a:chOff x="0" y="0"/>
          <a:chExt cx="0" cy="0"/>
        </a:xfrm>
      </p:grpSpPr>
      <p:grpSp>
        <p:nvGrpSpPr>
          <p:cNvPr id="4" name="Gruppieren 3"/>
          <p:cNvGrpSpPr/>
          <p:nvPr userDrawn="1"/>
        </p:nvGrpSpPr>
        <p:grpSpPr>
          <a:xfrm>
            <a:off x="411869" y="6034962"/>
            <a:ext cx="4392488" cy="497895"/>
            <a:chOff x="5735960" y="5717361"/>
            <a:chExt cx="6120680" cy="713919"/>
          </a:xfrm>
        </p:grpSpPr>
        <p:pic>
          <p:nvPicPr>
            <p:cNvPr id="25" name="Grafik 24"/>
            <p:cNvPicPr preferRelativeResize="0">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5735960" y="5774784"/>
              <a:ext cx="997207" cy="656496"/>
            </a:xfrm>
            <a:prstGeom prst="rect">
              <a:avLst/>
            </a:prstGeom>
            <a:noFill/>
            <a:ln>
              <a:noFill/>
            </a:ln>
          </p:spPr>
        </p:pic>
        <p:sp>
          <p:nvSpPr>
            <p:cNvPr id="3" name="Rechteck 2"/>
            <p:cNvSpPr/>
            <p:nvPr userDrawn="1"/>
          </p:nvSpPr>
          <p:spPr>
            <a:xfrm>
              <a:off x="6744072" y="5717361"/>
              <a:ext cx="5112568" cy="480131"/>
            </a:xfrm>
            <a:prstGeom prst="rect">
              <a:avLst/>
            </a:prstGeom>
          </p:spPr>
          <p:txBody>
            <a:bodyPr wrap="square">
              <a:spAutoFit/>
            </a:bodyPr>
            <a:lstStyle/>
            <a:p>
              <a:pPr marL="0" marR="0" lvl="0" indent="0" algn="just" defTabSz="914400" rtl="0" eaLnBrk="1" fontAlgn="auto" latinLnBrk="0" hangingPunct="1">
                <a:lnSpc>
                  <a:spcPct val="90000"/>
                </a:lnSpc>
                <a:spcBef>
                  <a:spcPts val="0"/>
                </a:spcBef>
                <a:spcAft>
                  <a:spcPts val="0"/>
                </a:spcAft>
                <a:buClrTx/>
                <a:buSzTx/>
                <a:buFontTx/>
                <a:buNone/>
                <a:tabLst/>
                <a:defRPr/>
              </a:pPr>
              <a:r>
                <a:rPr kumimoji="0" lang="en-GB" sz="700" b="0" i="0" u="none" strike="noStrike" kern="1200" cap="none" spc="0" normalizeH="0" baseline="0" noProof="0" dirty="0">
                  <a:ln>
                    <a:noFill/>
                  </a:ln>
                  <a:solidFill>
                    <a:prstClr val="black"/>
                  </a:solidFill>
                  <a:effectLst/>
                  <a:uLnTx/>
                  <a:uFillTx/>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p>
          </p:txBody>
        </p:sp>
      </p:grpSp>
      <p:pic>
        <p:nvPicPr>
          <p:cNvPr id="2060" name="Picture 12" descr="Contract between EC and EUROfusion is signed | FuseNet">
            <a:extLst>
              <a:ext uri="{FF2B5EF4-FFF2-40B4-BE49-F238E27FC236}">
                <a16:creationId xmlns:a16="http://schemas.microsoft.com/office/drawing/2014/main" id="{E55ACA25-9DC9-FAB0-0545-200C2AAAE0C4}"/>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445066" y="325143"/>
            <a:ext cx="2304256" cy="596340"/>
          </a:xfrm>
          <a:prstGeom prst="rect">
            <a:avLst/>
          </a:prstGeom>
          <a:noFill/>
          <a:extLst>
            <a:ext uri="{909E8E84-426E-40DD-AFC4-6F175D3DCCD1}">
              <a14:hiddenFill xmlns:a14="http://schemas.microsoft.com/office/drawing/2010/main">
                <a:solidFill>
                  <a:srgbClr val="FFFFFF"/>
                </a:solidFill>
              </a14:hiddenFill>
            </a:ext>
          </a:extLst>
        </p:spPr>
      </p:pic>
      <p:sp>
        <p:nvSpPr>
          <p:cNvPr id="11" name="Title 20">
            <a:extLst>
              <a:ext uri="{FF2B5EF4-FFF2-40B4-BE49-F238E27FC236}">
                <a16:creationId xmlns:a16="http://schemas.microsoft.com/office/drawing/2014/main" id="{596FC8EF-089A-D210-0D75-51A8CBEF1EC8}"/>
              </a:ext>
            </a:extLst>
          </p:cNvPr>
          <p:cNvSpPr>
            <a:spLocks noGrp="1"/>
          </p:cNvSpPr>
          <p:nvPr>
            <p:ph type="title"/>
          </p:nvPr>
        </p:nvSpPr>
        <p:spPr>
          <a:xfrm>
            <a:off x="407368" y="2074188"/>
            <a:ext cx="5544615" cy="620251"/>
          </a:xfrm>
        </p:spPr>
        <p:txBody>
          <a:bodyPr/>
          <a:lstStyle>
            <a:lvl1pPr algn="l">
              <a:defRPr b="1"/>
            </a:lvl1pPr>
          </a:lstStyle>
          <a:p>
            <a:r>
              <a:rPr lang="en-US" dirty="0"/>
              <a:t>Click to edit Master title style</a:t>
            </a:r>
            <a:endParaRPr lang="en-DE" dirty="0"/>
          </a:p>
        </p:txBody>
      </p:sp>
      <p:sp>
        <p:nvSpPr>
          <p:cNvPr id="14" name="Text Placeholder 22">
            <a:extLst>
              <a:ext uri="{FF2B5EF4-FFF2-40B4-BE49-F238E27FC236}">
                <a16:creationId xmlns:a16="http://schemas.microsoft.com/office/drawing/2014/main" id="{A1DB4B7A-0368-ADFA-B0E8-5A32A1976D23}"/>
              </a:ext>
            </a:extLst>
          </p:cNvPr>
          <p:cNvSpPr>
            <a:spLocks noGrp="1"/>
          </p:cNvSpPr>
          <p:nvPr>
            <p:ph type="body" sz="quarter" idx="10" hasCustomPrompt="1"/>
          </p:nvPr>
        </p:nvSpPr>
        <p:spPr>
          <a:xfrm>
            <a:off x="407368" y="3693074"/>
            <a:ext cx="4375150" cy="457848"/>
          </a:xfrm>
        </p:spPr>
        <p:txBody>
          <a:bodyPr/>
          <a:lstStyle>
            <a:lvl1pPr marL="0" indent="0">
              <a:buNone/>
              <a:defRPr b="1"/>
            </a:lvl1pPr>
            <a:lvl2pPr marL="342900" indent="0">
              <a:buNone/>
              <a:defRPr/>
            </a:lvl2pPr>
          </a:lstStyle>
          <a:p>
            <a:pPr lvl="0"/>
            <a:r>
              <a:rPr lang="en-US" dirty="0"/>
              <a:t>Click to edit Lecturer’s name</a:t>
            </a:r>
          </a:p>
        </p:txBody>
      </p:sp>
      <p:sp>
        <p:nvSpPr>
          <p:cNvPr id="15" name="Text Placeholder 22">
            <a:extLst>
              <a:ext uri="{FF2B5EF4-FFF2-40B4-BE49-F238E27FC236}">
                <a16:creationId xmlns:a16="http://schemas.microsoft.com/office/drawing/2014/main" id="{29BB6B8D-6CB9-54B7-0DF9-DBDB0E37634E}"/>
              </a:ext>
            </a:extLst>
          </p:cNvPr>
          <p:cNvSpPr>
            <a:spLocks noGrp="1"/>
          </p:cNvSpPr>
          <p:nvPr>
            <p:ph type="body" sz="quarter" idx="11" hasCustomPrompt="1"/>
          </p:nvPr>
        </p:nvSpPr>
        <p:spPr>
          <a:xfrm>
            <a:off x="407368" y="4159260"/>
            <a:ext cx="4375150" cy="457848"/>
          </a:xfrm>
        </p:spPr>
        <p:txBody>
          <a:bodyPr/>
          <a:lstStyle>
            <a:lvl1pPr marL="0" indent="0">
              <a:buNone/>
              <a:defRPr b="0"/>
            </a:lvl1pPr>
            <a:lvl2pPr marL="342900" indent="0">
              <a:buNone/>
              <a:defRPr/>
            </a:lvl2pPr>
          </a:lstStyle>
          <a:p>
            <a:pPr lvl="0"/>
            <a:r>
              <a:rPr lang="en-US" dirty="0"/>
              <a:t>Click to edit Lecturer’s affiliation</a:t>
            </a:r>
          </a:p>
        </p:txBody>
      </p:sp>
      <p:sp>
        <p:nvSpPr>
          <p:cNvPr id="20" name="Text Placeholder 22">
            <a:extLst>
              <a:ext uri="{FF2B5EF4-FFF2-40B4-BE49-F238E27FC236}">
                <a16:creationId xmlns:a16="http://schemas.microsoft.com/office/drawing/2014/main" id="{4EC3B6D3-D545-C458-117A-3FC426AC87B1}"/>
              </a:ext>
            </a:extLst>
          </p:cNvPr>
          <p:cNvSpPr>
            <a:spLocks noGrp="1"/>
          </p:cNvSpPr>
          <p:nvPr>
            <p:ph type="body" sz="quarter" idx="12" hasCustomPrompt="1"/>
          </p:nvPr>
        </p:nvSpPr>
        <p:spPr>
          <a:xfrm>
            <a:off x="407368" y="1650286"/>
            <a:ext cx="5544614" cy="338554"/>
          </a:xfrm>
        </p:spPr>
        <p:txBody>
          <a:bodyPr>
            <a:normAutofit/>
          </a:bodyPr>
          <a:lstStyle>
            <a:lvl1pPr marL="0" indent="0">
              <a:buNone/>
              <a:defRPr sz="1600" b="0"/>
            </a:lvl1pPr>
            <a:lvl2pPr marL="342900" indent="0">
              <a:buNone/>
              <a:defRPr/>
            </a:lvl2pPr>
          </a:lstStyle>
          <a:p>
            <a:pPr lvl="0"/>
            <a:r>
              <a:rPr lang="en-US" dirty="0"/>
              <a:t>Click to edit Event title</a:t>
            </a:r>
          </a:p>
        </p:txBody>
      </p:sp>
      <p:pic>
        <p:nvPicPr>
          <p:cNvPr id="2" name="Picture 1">
            <a:extLst>
              <a:ext uri="{FF2B5EF4-FFF2-40B4-BE49-F238E27FC236}">
                <a16:creationId xmlns:a16="http://schemas.microsoft.com/office/drawing/2014/main" id="{54C79CBA-5ECC-767B-846D-8D461051DE87}"/>
              </a:ext>
            </a:extLst>
          </p:cNvPr>
          <p:cNvPicPr>
            <a:picLocks noChangeAspect="1"/>
          </p:cNvPicPr>
          <p:nvPr userDrawn="1"/>
        </p:nvPicPr>
        <p:blipFill>
          <a:blip r:embed="rId4" cstate="email">
            <a:alphaModFix/>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solidFill>
            <a:schemeClr val="bg1"/>
          </a:solidFill>
        </p:spPr>
      </p:pic>
    </p:spTree>
    <p:extLst>
      <p:ext uri="{BB962C8B-B14F-4D97-AF65-F5344CB8AC3E}">
        <p14:creationId xmlns:p14="http://schemas.microsoft.com/office/powerpoint/2010/main" val="640704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EUROfusion_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7ECB478-BAE3-9650-1ED0-40553289DFEC}"/>
              </a:ext>
            </a:extLst>
          </p:cNvPr>
          <p:cNvSpPr/>
          <p:nvPr userDrawn="1"/>
        </p:nvSpPr>
        <p:spPr>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a:xfrm>
            <a:off x="983432" y="192515"/>
            <a:ext cx="9451776" cy="457200"/>
          </a:xfrm>
        </p:spPr>
        <p:txBody>
          <a:bodyPr>
            <a:noAutofit/>
          </a:bodyPr>
          <a:lstStyle>
            <a:lvl1pPr algn="l">
              <a:lnSpc>
                <a:spcPts val="2400"/>
              </a:lnSpc>
              <a:defRPr sz="2800" b="1">
                <a:solidFill>
                  <a:schemeClr val="tx2"/>
                </a:solidFill>
                <a:latin typeface="+mn-lt"/>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09600" y="836712"/>
            <a:ext cx="11103024" cy="5688632"/>
          </a:xfrm>
        </p:spPr>
        <p:txBody>
          <a:bodyPr>
            <a:normAutofit/>
          </a:bodyPr>
          <a:lstStyle>
            <a:lvl1pPr marL="257175" indent="-257175">
              <a:buFont typeface="Arial" panose="020B0604020202020204" pitchFamily="34" charset="0"/>
              <a:buChar char="•"/>
              <a:defRPr sz="2400">
                <a:latin typeface="+mn-lt"/>
                <a:cs typeface="Arial" panose="020B0604020202020204" pitchFamily="34" charset="0"/>
              </a:defRPr>
            </a:lvl1pPr>
            <a:lvl2pPr marL="557213" indent="-214313">
              <a:buFont typeface="Arial" panose="020B0604020202020204" pitchFamily="34" charset="0"/>
              <a:buChar char="•"/>
              <a:defRPr sz="1800">
                <a:latin typeface="+mn-lt"/>
                <a:cs typeface="Arial" panose="020B0604020202020204" pitchFamily="34" charset="0"/>
              </a:defRPr>
            </a:lvl2pPr>
            <a:lvl3pPr marL="857250" indent="-171450">
              <a:buFont typeface="Arial" panose="020B0604020202020204" pitchFamily="34" charset="0"/>
              <a:buChar char="•"/>
              <a:defRPr sz="1600">
                <a:latin typeface="+mn-lt"/>
                <a:cs typeface="Arial" panose="020B0604020202020204" pitchFamily="34" charset="0"/>
              </a:defRPr>
            </a:lvl3pPr>
            <a:lvl4pPr>
              <a:defRPr/>
            </a:lvl4pPr>
            <a:lvl5pPr>
              <a:defRPr/>
            </a:lvl5pPr>
          </a:lstStyle>
          <a:p>
            <a:pPr lvl="0"/>
            <a:r>
              <a:rPr lang="en-US" dirty="0"/>
              <a:t>Click to edit Master text styles</a:t>
            </a:r>
          </a:p>
          <a:p>
            <a:pPr lvl="1"/>
            <a:r>
              <a:rPr lang="en-US" dirty="0"/>
              <a:t>Second level</a:t>
            </a:r>
          </a:p>
          <a:p>
            <a:pPr lvl="2"/>
            <a:r>
              <a:rPr lang="en-US" dirty="0"/>
              <a:t>Third level</a:t>
            </a:r>
          </a:p>
        </p:txBody>
      </p:sp>
      <p:sp>
        <p:nvSpPr>
          <p:cNvPr id="9" name="Slide Number Placeholder 8"/>
          <p:cNvSpPr>
            <a:spLocks noGrp="1"/>
          </p:cNvSpPr>
          <p:nvPr>
            <p:ph type="sldNum" sz="quarter" idx="12"/>
          </p:nvPr>
        </p:nvSpPr>
        <p:spPr>
          <a:xfrm>
            <a:off x="0" y="6590037"/>
            <a:ext cx="720080" cy="199174"/>
          </a:xfrm>
        </p:spPr>
        <p:txBody>
          <a:bodyPr anchor="ctr"/>
          <a:lstStyle>
            <a:lvl1pPr>
              <a:defRPr sz="1400">
                <a:solidFill>
                  <a:schemeClr val="bg1"/>
                </a:solidFill>
              </a:defRPr>
            </a:lvl1pPr>
          </a:lstStyle>
          <a:p>
            <a:fld id="{6A6D9FA1-99C7-4910-8E32-B85D378B0060}" type="slidenum">
              <a:rPr lang="en-GB" smtClean="0">
                <a:solidFill>
                  <a:prstClr val="white"/>
                </a:solidFill>
              </a:rPr>
              <a:pPr/>
              <a:t>‹Nr.›</a:t>
            </a:fld>
            <a:endParaRPr lang="en-GB" dirty="0">
              <a:solidFill>
                <a:prstClr val="white"/>
              </a:solidFill>
            </a:endParaRPr>
          </a:p>
        </p:txBody>
      </p:sp>
      <p:pic>
        <p:nvPicPr>
          <p:cNvPr id="1026" name="Picture 2" descr="EUROfusion - Realising Fusion Energy">
            <a:extLst>
              <a:ext uri="{FF2B5EF4-FFF2-40B4-BE49-F238E27FC236}">
                <a16:creationId xmlns:a16="http://schemas.microsoft.com/office/drawing/2014/main" id="{D76DEB2B-40A9-CD88-03A2-1B2D1E8A0C70}"/>
              </a:ext>
            </a:extLst>
          </p:cNvPr>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191344" y="57007"/>
            <a:ext cx="636023" cy="6360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40CFE93D-B60A-5519-67CA-2FB5FDAACE49}"/>
              </a:ext>
            </a:extLst>
          </p:cNvPr>
          <p:cNvPicPr>
            <a:picLocks noChangeAspect="1"/>
          </p:cNvPicPr>
          <p:nvPr userDrawn="1"/>
        </p:nvPicPr>
        <p:blipFill>
          <a:blip r:embed="rId3" cstate="email">
            <a:alphaModFix amt="65000"/>
            <a:extLst>
              <a:ext uri="{28A0092B-C50C-407E-A947-70E740481C1C}">
                <a14:useLocalDpi xmlns:a14="http://schemas.microsoft.com/office/drawing/2010/main"/>
              </a:ext>
            </a:extLst>
          </a:blip>
          <a:srcRect/>
          <a:stretch>
            <a:fillRect/>
          </a:stretch>
        </p:blipFill>
        <p:spPr>
          <a:xfrm>
            <a:off x="7247890" y="252412"/>
            <a:ext cx="4944110" cy="6353175"/>
          </a:xfrm>
          <a:prstGeom prst="rect">
            <a:avLst/>
          </a:prstGeom>
          <a:noFill/>
        </p:spPr>
      </p:pic>
      <p:sp>
        <p:nvSpPr>
          <p:cNvPr id="11" name="Footer Placeholder 3">
            <a:extLst>
              <a:ext uri="{FF2B5EF4-FFF2-40B4-BE49-F238E27FC236}">
                <a16:creationId xmlns:a16="http://schemas.microsoft.com/office/drawing/2014/main" id="{E7ECC310-1873-3622-50D4-82F1E04FCDD8}"/>
              </a:ext>
            </a:extLst>
          </p:cNvPr>
          <p:cNvSpPr>
            <a:spLocks noGrp="1"/>
          </p:cNvSpPr>
          <p:nvPr>
            <p:ph type="ftr" sz="quarter" idx="11"/>
          </p:nvPr>
        </p:nvSpPr>
        <p:spPr>
          <a:xfrm>
            <a:off x="825624" y="6555770"/>
            <a:ext cx="9022464" cy="329614"/>
          </a:xfrm>
          <a:prstGeom prst="rect">
            <a:avLst/>
          </a:prstGeom>
        </p:spPr>
        <p:txBody>
          <a:bodyPr/>
          <a:lstStyle>
            <a:lvl1pPr>
              <a:defRPr sz="1400"/>
            </a:lvl1pPr>
          </a:lstStyle>
          <a:p>
            <a:r>
              <a:rPr lang="en-GB" dirty="0">
                <a:solidFill>
                  <a:prstClr val="white"/>
                </a:solidFill>
              </a:rPr>
              <a:t>Sebastijan Brezinsek| AWP 2025 Planning Meeting |</a:t>
            </a:r>
            <a:r>
              <a:rPr lang="en-GB" dirty="0" err="1">
                <a:solidFill>
                  <a:prstClr val="white"/>
                </a:solidFill>
              </a:rPr>
              <a:t>Garching</a:t>
            </a:r>
            <a:r>
              <a:rPr lang="en-GB" dirty="0">
                <a:solidFill>
                  <a:prstClr val="white"/>
                </a:solidFill>
              </a:rPr>
              <a:t> | October 2024</a:t>
            </a:r>
          </a:p>
        </p:txBody>
      </p:sp>
    </p:spTree>
    <p:extLst>
      <p:ext uri="{BB962C8B-B14F-4D97-AF65-F5344CB8AC3E}">
        <p14:creationId xmlns:p14="http://schemas.microsoft.com/office/powerpoint/2010/main" val="42851831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sz="quarter" idx="4"/>
          </p:nvPr>
        </p:nvSpPr>
        <p:spPr>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6D9FA1-99C7-4910-8E32-B85D378B0060}" type="slidenum">
              <a:rPr kumimoji="0" lang="en-GB" sz="10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kumimoji="0" lang="en-GB" sz="10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02646876"/>
      </p:ext>
    </p:extLst>
  </p:cSld>
  <p:clrMap bg1="lt1" tx1="dk1" bg2="lt2" tx2="dk2" accent1="accent1" accent2="accent2" accent3="accent3" accent4="accent4" accent5="accent5" accent6="accent6" hlink="hlink" folHlink="folHlink"/>
  <p:sldLayoutIdLst>
    <p:sldLayoutId id="2147483658" r:id="rId1"/>
    <p:sldLayoutId id="2147483663" r:id="rId2"/>
  </p:sldLayoutIdLst>
  <p:hf hd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1D66E-0F32-BE59-B5D3-B7F670660DB7}"/>
              </a:ext>
            </a:extLst>
          </p:cNvPr>
          <p:cNvSpPr>
            <a:spLocks noGrp="1"/>
          </p:cNvSpPr>
          <p:nvPr>
            <p:ph type="title"/>
          </p:nvPr>
        </p:nvSpPr>
        <p:spPr>
          <a:xfrm>
            <a:off x="407367" y="2226588"/>
            <a:ext cx="6777203" cy="620251"/>
          </a:xfrm>
        </p:spPr>
        <p:txBody>
          <a:bodyPr>
            <a:normAutofit fontScale="90000"/>
          </a:bodyPr>
          <a:lstStyle/>
          <a:p>
            <a:r>
              <a:rPr lang="en-US" dirty="0"/>
              <a:t>2026-2027 AWP Brainstorming Meeting</a:t>
            </a:r>
            <a:br>
              <a:rPr lang="en-US" dirty="0"/>
            </a:br>
            <a:r>
              <a:rPr lang="en-US" i="1" dirty="0"/>
              <a:t>P</a:t>
            </a:r>
            <a:r>
              <a:rPr lang="en-US" dirty="0"/>
              <a:t>lasma-</a:t>
            </a:r>
            <a:r>
              <a:rPr lang="en-US" i="1" dirty="0"/>
              <a:t>W</a:t>
            </a:r>
            <a:r>
              <a:rPr lang="en-US" dirty="0"/>
              <a:t>all </a:t>
            </a:r>
            <a:r>
              <a:rPr lang="en-US" i="1" dirty="0"/>
              <a:t>I</a:t>
            </a:r>
            <a:r>
              <a:rPr lang="en-US" dirty="0"/>
              <a:t>nteractions and </a:t>
            </a:r>
            <a:r>
              <a:rPr lang="en-US" i="1" dirty="0"/>
              <a:t>E</a:t>
            </a:r>
            <a:r>
              <a:rPr lang="en-US" dirty="0"/>
              <a:t>xhaust</a:t>
            </a:r>
            <a:endParaRPr lang="en-GB" dirty="0"/>
          </a:p>
        </p:txBody>
      </p:sp>
      <p:sp>
        <p:nvSpPr>
          <p:cNvPr id="7" name="Text Placeholder 6">
            <a:extLst>
              <a:ext uri="{FF2B5EF4-FFF2-40B4-BE49-F238E27FC236}">
                <a16:creationId xmlns:a16="http://schemas.microsoft.com/office/drawing/2014/main" id="{9817BAD1-53DF-CC8A-1B16-56816607C47C}"/>
              </a:ext>
            </a:extLst>
          </p:cNvPr>
          <p:cNvSpPr>
            <a:spLocks noGrp="1"/>
          </p:cNvSpPr>
          <p:nvPr>
            <p:ph type="body" sz="quarter" idx="11"/>
          </p:nvPr>
        </p:nvSpPr>
        <p:spPr>
          <a:xfrm>
            <a:off x="407368" y="3642424"/>
            <a:ext cx="4375150" cy="587670"/>
          </a:xfrm>
        </p:spPr>
        <p:txBody>
          <a:bodyPr>
            <a:normAutofit fontScale="70000" lnSpcReduction="20000"/>
          </a:bodyPr>
          <a:lstStyle/>
          <a:p>
            <a:r>
              <a:rPr lang="en-GB" dirty="0" err="1"/>
              <a:t>Forschungszentrum</a:t>
            </a:r>
            <a:r>
              <a:rPr lang="en-GB" dirty="0"/>
              <a:t> Jülich</a:t>
            </a:r>
          </a:p>
          <a:p>
            <a:r>
              <a:rPr lang="en-GB" dirty="0"/>
              <a:t>Heinrich-Heine-Universität Düsseldorf</a:t>
            </a:r>
          </a:p>
        </p:txBody>
      </p:sp>
      <p:sp>
        <p:nvSpPr>
          <p:cNvPr id="9" name="Text Placeholder 8">
            <a:extLst>
              <a:ext uri="{FF2B5EF4-FFF2-40B4-BE49-F238E27FC236}">
                <a16:creationId xmlns:a16="http://schemas.microsoft.com/office/drawing/2014/main" id="{023C2198-5D1E-DF38-94CE-C4C24C71155F}"/>
              </a:ext>
            </a:extLst>
          </p:cNvPr>
          <p:cNvSpPr>
            <a:spLocks noGrp="1"/>
          </p:cNvSpPr>
          <p:nvPr>
            <p:ph type="body" sz="quarter" idx="10"/>
          </p:nvPr>
        </p:nvSpPr>
        <p:spPr>
          <a:xfrm>
            <a:off x="407368" y="3176239"/>
            <a:ext cx="4375150" cy="457848"/>
          </a:xfrm>
        </p:spPr>
        <p:txBody>
          <a:bodyPr>
            <a:normAutofit/>
          </a:bodyPr>
          <a:lstStyle/>
          <a:p>
            <a:r>
              <a:rPr lang="en-GB" dirty="0"/>
              <a:t>Sebastijan Brezinsek (PL)</a:t>
            </a:r>
          </a:p>
          <a:p>
            <a:endParaRPr lang="en-GB" dirty="0"/>
          </a:p>
          <a:p>
            <a:endParaRPr lang="en-GB" dirty="0"/>
          </a:p>
        </p:txBody>
      </p:sp>
      <p:pic>
        <p:nvPicPr>
          <p:cNvPr id="3" name="Grafik 2">
            <a:extLst>
              <a:ext uri="{FF2B5EF4-FFF2-40B4-BE49-F238E27FC236}">
                <a16:creationId xmlns:a16="http://schemas.microsoft.com/office/drawing/2014/main" id="{BE67D8FD-7E82-1E33-C684-A1DA58AAECC4}"/>
              </a:ext>
            </a:extLst>
          </p:cNvPr>
          <p:cNvPicPr>
            <a:picLocks noChangeAspect="1"/>
          </p:cNvPicPr>
          <p:nvPr/>
        </p:nvPicPr>
        <p:blipFill>
          <a:blip r:embed="rId2"/>
          <a:stretch>
            <a:fillRect/>
          </a:stretch>
        </p:blipFill>
        <p:spPr>
          <a:xfrm>
            <a:off x="4954408" y="6010924"/>
            <a:ext cx="1883827" cy="548688"/>
          </a:xfrm>
          <a:prstGeom prst="rect">
            <a:avLst/>
          </a:prstGeom>
        </p:spPr>
      </p:pic>
      <p:sp>
        <p:nvSpPr>
          <p:cNvPr id="4" name="Text Placeholder 8">
            <a:extLst>
              <a:ext uri="{FF2B5EF4-FFF2-40B4-BE49-F238E27FC236}">
                <a16:creationId xmlns:a16="http://schemas.microsoft.com/office/drawing/2014/main" id="{6D56264A-B6F0-BBE7-5401-3A12547E4FBE}"/>
              </a:ext>
            </a:extLst>
          </p:cNvPr>
          <p:cNvSpPr txBox="1">
            <a:spLocks/>
          </p:cNvSpPr>
          <p:nvPr/>
        </p:nvSpPr>
        <p:spPr>
          <a:xfrm>
            <a:off x="407367" y="4755265"/>
            <a:ext cx="4989581" cy="1255659"/>
          </a:xfrm>
          <a:prstGeom prst="rect">
            <a:avLst/>
          </a:prstGeom>
        </p:spPr>
        <p:txBody>
          <a:bodyPr vert="horz" lIns="91440" tIns="45720" rIns="91440" bIns="45720" rtlCol="0">
            <a:normAutofit/>
          </a:bodyPr>
          <a:lstStyle>
            <a:lvl1pPr marL="0" indent="0" algn="l" defTabSz="685800" rtl="0" eaLnBrk="1" latinLnBrk="0" hangingPunct="1">
              <a:spcBef>
                <a:spcPct val="20000"/>
              </a:spcBef>
              <a:buFont typeface="Arial" panose="020B0604020202020204" pitchFamily="34" charset="0"/>
              <a:buNone/>
              <a:defRPr sz="2400" b="1" kern="1200">
                <a:solidFill>
                  <a:schemeClr val="tx1"/>
                </a:solidFill>
                <a:latin typeface="+mn-lt"/>
                <a:ea typeface="+mn-ea"/>
                <a:cs typeface="+mn-cs"/>
              </a:defRPr>
            </a:lvl1pPr>
            <a:lvl2pPr marL="342900" indent="0" algn="l" defTabSz="685800" rtl="0" eaLnBrk="1" latinLnBrk="0" hangingPunct="1">
              <a:spcBef>
                <a:spcPct val="20000"/>
              </a:spcBef>
              <a:buFont typeface="Arial" panose="020B0604020202020204" pitchFamily="34" charset="0"/>
              <a:buNone/>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a:lnSpc>
                <a:spcPct val="120000"/>
              </a:lnSpc>
              <a:spcBef>
                <a:spcPts val="0"/>
              </a:spcBef>
              <a:spcAft>
                <a:spcPts val="200"/>
              </a:spcAft>
            </a:pPr>
            <a:endParaRPr lang="en-GB" dirty="0"/>
          </a:p>
          <a:p>
            <a:endParaRPr lang="en-GB" dirty="0"/>
          </a:p>
        </p:txBody>
      </p:sp>
      <p:sp>
        <p:nvSpPr>
          <p:cNvPr id="8" name="Textplatzhalter 7">
            <a:extLst>
              <a:ext uri="{FF2B5EF4-FFF2-40B4-BE49-F238E27FC236}">
                <a16:creationId xmlns:a16="http://schemas.microsoft.com/office/drawing/2014/main" id="{711638AD-3839-937D-10B3-B42EEF37432D}"/>
              </a:ext>
            </a:extLst>
          </p:cNvPr>
          <p:cNvSpPr>
            <a:spLocks noGrp="1"/>
          </p:cNvSpPr>
          <p:nvPr>
            <p:ph type="body" sz="quarter" idx="12"/>
          </p:nvPr>
        </p:nvSpPr>
        <p:spPr/>
        <p:txBody>
          <a:bodyPr/>
          <a:lstStyle/>
          <a:p>
            <a:endParaRPr lang="de-DE" dirty="0"/>
          </a:p>
        </p:txBody>
      </p:sp>
    </p:spTree>
    <p:extLst>
      <p:ext uri="{BB962C8B-B14F-4D97-AF65-F5344CB8AC3E}">
        <p14:creationId xmlns:p14="http://schemas.microsoft.com/office/powerpoint/2010/main" val="897904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7ED80-6BD9-6516-90D7-1D34C3638E6B}"/>
              </a:ext>
            </a:extLst>
          </p:cNvPr>
          <p:cNvSpPr>
            <a:spLocks noGrp="1"/>
          </p:cNvSpPr>
          <p:nvPr>
            <p:ph type="title"/>
          </p:nvPr>
        </p:nvSpPr>
        <p:spPr>
          <a:xfrm>
            <a:off x="983431" y="192515"/>
            <a:ext cx="11623960" cy="457200"/>
          </a:xfrm>
        </p:spPr>
        <p:txBody>
          <a:bodyPr/>
          <a:lstStyle/>
          <a:p>
            <a:r>
              <a:rPr lang="en-US" dirty="0"/>
              <a:t>Structure 2026-2027</a:t>
            </a:r>
            <a:endParaRPr lang="en-GB" dirty="0"/>
          </a:p>
        </p:txBody>
      </p:sp>
      <p:sp>
        <p:nvSpPr>
          <p:cNvPr id="3" name="Content Placeholder 2">
            <a:extLst>
              <a:ext uri="{FF2B5EF4-FFF2-40B4-BE49-F238E27FC236}">
                <a16:creationId xmlns:a16="http://schemas.microsoft.com/office/drawing/2014/main" id="{DB196AF5-7E30-8807-8600-59064AC13D62}"/>
              </a:ext>
            </a:extLst>
          </p:cNvPr>
          <p:cNvSpPr>
            <a:spLocks noGrp="1"/>
          </p:cNvSpPr>
          <p:nvPr>
            <p:ph idx="1"/>
          </p:nvPr>
        </p:nvSpPr>
        <p:spPr>
          <a:xfrm>
            <a:off x="360040" y="649715"/>
            <a:ext cx="11623960" cy="5906055"/>
          </a:xfrm>
        </p:spPr>
        <p:txBody>
          <a:bodyPr>
            <a:normAutofit fontScale="77500" lnSpcReduction="20000"/>
          </a:bodyPr>
          <a:lstStyle/>
          <a:p>
            <a:pPr>
              <a:buFont typeface="Wingdings" panose="05000000000000000000" pitchFamily="2" charset="2"/>
              <a:buChar char="§"/>
            </a:pPr>
            <a:r>
              <a:rPr lang="en-GB" dirty="0"/>
              <a:t>Basic structure of FP9 in 2026-2027 might be unchanged (easy way)</a:t>
            </a:r>
          </a:p>
          <a:p>
            <a:pPr>
              <a:buFont typeface="Wingdings" panose="05000000000000000000" pitchFamily="2" charset="2"/>
              <a:buChar char="§"/>
            </a:pPr>
            <a:endParaRPr lang="en-GB" dirty="0"/>
          </a:p>
          <a:p>
            <a:pPr>
              <a:buFont typeface="Wingdings" panose="05000000000000000000" pitchFamily="2" charset="2"/>
              <a:buChar char="§"/>
            </a:pPr>
            <a:endParaRPr lang="en-GB" dirty="0"/>
          </a:p>
          <a:p>
            <a:pPr>
              <a:buFont typeface="Wingdings" panose="05000000000000000000" pitchFamily="2" charset="2"/>
              <a:buChar char="§"/>
            </a:pPr>
            <a:endParaRPr lang="en-GB" dirty="0"/>
          </a:p>
          <a:p>
            <a:pPr>
              <a:buFont typeface="Wingdings" panose="05000000000000000000" pitchFamily="2" charset="2"/>
              <a:buChar char="§"/>
            </a:pPr>
            <a:endParaRPr lang="en-GB" dirty="0"/>
          </a:p>
          <a:p>
            <a:pPr>
              <a:buFont typeface="Wingdings" panose="05000000000000000000" pitchFamily="2" charset="2"/>
              <a:buChar char="§"/>
            </a:pPr>
            <a:endParaRPr lang="en-GB" dirty="0"/>
          </a:p>
          <a:p>
            <a:pPr>
              <a:buFont typeface="Wingdings" panose="05000000000000000000" pitchFamily="2" charset="2"/>
              <a:buChar char="§"/>
            </a:pPr>
            <a:endParaRPr lang="en-GB" dirty="0"/>
          </a:p>
          <a:p>
            <a:pPr>
              <a:buFont typeface="Wingdings" panose="05000000000000000000" pitchFamily="2" charset="2"/>
              <a:buChar char="§"/>
            </a:pPr>
            <a:endParaRPr lang="en-GB" dirty="0"/>
          </a:p>
          <a:p>
            <a:pPr>
              <a:buFont typeface="Wingdings" panose="05000000000000000000" pitchFamily="2" charset="2"/>
              <a:buChar char="§"/>
            </a:pPr>
            <a:endParaRPr lang="en-GB" dirty="0"/>
          </a:p>
          <a:p>
            <a:pPr marL="0" indent="0">
              <a:buNone/>
            </a:pPr>
            <a:endParaRPr lang="en-GB" dirty="0"/>
          </a:p>
          <a:p>
            <a:pPr>
              <a:buFont typeface="Wingdings" panose="05000000000000000000" pitchFamily="2" charset="2"/>
              <a:buChar char="§"/>
            </a:pPr>
            <a:endParaRPr lang="en-GB" dirty="0"/>
          </a:p>
          <a:p>
            <a:pPr>
              <a:buFont typeface="Wingdings" panose="05000000000000000000" pitchFamily="2" charset="2"/>
              <a:buChar char="§"/>
            </a:pPr>
            <a:r>
              <a:rPr lang="en-GB" dirty="0"/>
              <a:t>Subprojects maybe transferred into an increased number of Research Topics </a:t>
            </a:r>
            <a:r>
              <a:rPr lang="en-GB" dirty="0" err="1"/>
              <a:t>e.g</a:t>
            </a:r>
            <a:endParaRPr lang="en-GB" dirty="0"/>
          </a:p>
          <a:p>
            <a:pPr lvl="1">
              <a:buFont typeface="Wingdings" panose="05000000000000000000" pitchFamily="2" charset="2"/>
              <a:buChar char="§"/>
            </a:pPr>
            <a:r>
              <a:rPr lang="en-GB" dirty="0"/>
              <a:t>Interpretative plasma-wall interaction and plasma simulations in linear and toroidal devices</a:t>
            </a:r>
          </a:p>
          <a:p>
            <a:pPr lvl="1">
              <a:buFont typeface="Wingdings" panose="05000000000000000000" pitchFamily="2" charset="2"/>
              <a:buChar char="§"/>
            </a:pPr>
            <a:r>
              <a:rPr lang="en-GB" dirty="0"/>
              <a:t>Predictive plasma-wall interaction and plasma-boundary simulations in core-edge compatible scenarios</a:t>
            </a:r>
          </a:p>
          <a:p>
            <a:pPr lvl="1">
              <a:buFont typeface="Wingdings" panose="05000000000000000000" pitchFamily="2" charset="2"/>
              <a:buChar char="§"/>
            </a:pPr>
            <a:r>
              <a:rPr lang="en-GB" dirty="0"/>
              <a:t>Identification of effective wall conditioning and fuel removal techniques for steady-state devices </a:t>
            </a:r>
          </a:p>
          <a:p>
            <a:pPr lvl="1">
              <a:buFont typeface="Wingdings" panose="05000000000000000000" pitchFamily="2" charset="2"/>
              <a:buChar char="§"/>
            </a:pPr>
            <a:r>
              <a:rPr lang="en-GB" dirty="0"/>
              <a:t>... 10 more </a:t>
            </a:r>
          </a:p>
          <a:p>
            <a:pPr>
              <a:buFont typeface="Wingdings" panose="05000000000000000000" pitchFamily="2" charset="2"/>
              <a:buChar char="§"/>
            </a:pPr>
            <a:r>
              <a:rPr lang="en-GB" dirty="0"/>
              <a:t>Suitable to introduce scientific readiness scheme</a:t>
            </a:r>
          </a:p>
          <a:p>
            <a:pPr>
              <a:buFont typeface="Wingdings" panose="05000000000000000000" pitchFamily="2" charset="2"/>
              <a:buChar char="§"/>
            </a:pPr>
            <a:r>
              <a:rPr lang="en-GB" dirty="0"/>
              <a:t>Simplified definition of deliverables  possible</a:t>
            </a:r>
          </a:p>
          <a:p>
            <a:pPr>
              <a:buFont typeface="Wingdings" panose="05000000000000000000" pitchFamily="2" charset="2"/>
              <a:buChar char="§"/>
            </a:pPr>
            <a:r>
              <a:rPr lang="en-GB" dirty="0">
                <a:solidFill>
                  <a:srgbClr val="FF0000"/>
                </a:solidFill>
              </a:rPr>
              <a:t>Challenging to cover “service work” like reference samples, post-mortem analysis, A&amp;M data production, MD simulations, code development, diagnostic development, generic material testing</a:t>
            </a:r>
          </a:p>
          <a:p>
            <a:pPr>
              <a:buFont typeface="Wingdings" panose="05000000000000000000" pitchFamily="2" charset="2"/>
              <a:buChar char="§"/>
            </a:pPr>
            <a:r>
              <a:rPr lang="en-GB" dirty="0">
                <a:solidFill>
                  <a:srgbClr val="FF0000"/>
                </a:solidFill>
              </a:rPr>
              <a:t>Link between linear plasma/ HHF experiments – toroidal device experiments  – future devices not featured</a:t>
            </a:r>
          </a:p>
          <a:p>
            <a:pPr lvl="1">
              <a:buFont typeface="Wingdings" panose="05000000000000000000" pitchFamily="2" charset="2"/>
              <a:buChar char="§"/>
            </a:pPr>
            <a:endParaRPr lang="en-GB" dirty="0"/>
          </a:p>
          <a:p>
            <a:pPr marL="0" indent="0">
              <a:buNone/>
            </a:pPr>
            <a:endParaRPr lang="en-GB" dirty="0"/>
          </a:p>
          <a:p>
            <a:pPr marL="0" indent="0">
              <a:buNone/>
            </a:pPr>
            <a:endParaRPr lang="en-GB" dirty="0"/>
          </a:p>
          <a:p>
            <a:pPr>
              <a:buFont typeface="Wingdings" panose="05000000000000000000" pitchFamily="2" charset="2"/>
              <a:buChar char="§"/>
            </a:pPr>
            <a:endParaRPr lang="en-GB" dirty="0"/>
          </a:p>
          <a:p>
            <a:pPr marL="342900" lvl="1" indent="0">
              <a:buNone/>
            </a:pPr>
            <a:endParaRPr lang="en-GB" dirty="0"/>
          </a:p>
        </p:txBody>
      </p:sp>
      <p:sp>
        <p:nvSpPr>
          <p:cNvPr id="5" name="Slide Number Placeholder 4">
            <a:extLst>
              <a:ext uri="{FF2B5EF4-FFF2-40B4-BE49-F238E27FC236}">
                <a16:creationId xmlns:a16="http://schemas.microsoft.com/office/drawing/2014/main" id="{B8367AA9-F911-2704-CE91-6DC430D56FAE}"/>
              </a:ext>
            </a:extLst>
          </p:cNvPr>
          <p:cNvSpPr>
            <a:spLocks noGrp="1"/>
          </p:cNvSpPr>
          <p:nvPr>
            <p:ph type="sldNum" sz="quarter" idx="12"/>
          </p:nvPr>
        </p:nvSpPr>
        <p:spPr/>
        <p:txBody>
          <a:bodyPr/>
          <a:lstStyle/>
          <a:p>
            <a:fld id="{6A6D9FA1-99C7-4910-8E32-B85D378B0060}" type="slidenum">
              <a:rPr lang="en-GB" smtClean="0">
                <a:solidFill>
                  <a:prstClr val="white"/>
                </a:solidFill>
              </a:rPr>
              <a:pPr/>
              <a:t>2</a:t>
            </a:fld>
            <a:endParaRPr lang="en-GB" dirty="0">
              <a:solidFill>
                <a:prstClr val="white"/>
              </a:solidFill>
            </a:endParaRPr>
          </a:p>
        </p:txBody>
      </p:sp>
      <p:pic>
        <p:nvPicPr>
          <p:cNvPr id="11" name="Grafik 10">
            <a:extLst>
              <a:ext uri="{FF2B5EF4-FFF2-40B4-BE49-F238E27FC236}">
                <a16:creationId xmlns:a16="http://schemas.microsoft.com/office/drawing/2014/main" id="{9BC9217F-7B29-4DF4-3E1A-7A65DCA1A5D4}"/>
              </a:ext>
            </a:extLst>
          </p:cNvPr>
          <p:cNvPicPr>
            <a:picLocks noChangeAspect="1"/>
          </p:cNvPicPr>
          <p:nvPr/>
        </p:nvPicPr>
        <p:blipFill rotWithShape="1">
          <a:blip r:embed="rId2"/>
          <a:srcRect b="3385"/>
          <a:stretch/>
        </p:blipFill>
        <p:spPr>
          <a:xfrm>
            <a:off x="1133060" y="1051918"/>
            <a:ext cx="8308569" cy="2652545"/>
          </a:xfrm>
          <a:prstGeom prst="rect">
            <a:avLst/>
          </a:prstGeom>
        </p:spPr>
      </p:pic>
      <p:sp>
        <p:nvSpPr>
          <p:cNvPr id="4" name="Footer Placeholder 3">
            <a:extLst>
              <a:ext uri="{FF2B5EF4-FFF2-40B4-BE49-F238E27FC236}">
                <a16:creationId xmlns:a16="http://schemas.microsoft.com/office/drawing/2014/main" id="{CF2A3D95-E273-9630-F8C3-5200C40A2037}"/>
              </a:ext>
            </a:extLst>
          </p:cNvPr>
          <p:cNvSpPr>
            <a:spLocks noGrp="1"/>
          </p:cNvSpPr>
          <p:nvPr>
            <p:ph type="ftr" sz="quarter" idx="11"/>
          </p:nvPr>
        </p:nvSpPr>
        <p:spPr>
          <a:xfrm>
            <a:off x="825624" y="6555770"/>
            <a:ext cx="7842126" cy="329614"/>
          </a:xfrm>
          <a:prstGeom prst="rect">
            <a:avLst/>
          </a:prstGeom>
        </p:spPr>
        <p:txBody>
          <a:bodyPr/>
          <a:lstStyle/>
          <a:p>
            <a:r>
              <a:rPr lang="en-GB" dirty="0">
                <a:solidFill>
                  <a:prstClr val="white"/>
                </a:solidFill>
              </a:rPr>
              <a:t>Sebastijan Brezinsek| Brainstorming Meeting 2026/2027| 10.12.2024</a:t>
            </a:r>
          </a:p>
        </p:txBody>
      </p:sp>
    </p:spTree>
    <p:extLst>
      <p:ext uri="{BB962C8B-B14F-4D97-AF65-F5344CB8AC3E}">
        <p14:creationId xmlns:p14="http://schemas.microsoft.com/office/powerpoint/2010/main" val="3318103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79D5B5-5F4B-D3D9-F4C8-E34BB5F9CC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634FB1-EF59-7DF2-6356-8B78291A50CC}"/>
              </a:ext>
            </a:extLst>
          </p:cNvPr>
          <p:cNvSpPr>
            <a:spLocks noGrp="1"/>
          </p:cNvSpPr>
          <p:nvPr>
            <p:ph type="title"/>
          </p:nvPr>
        </p:nvSpPr>
        <p:spPr>
          <a:xfrm>
            <a:off x="983431" y="192515"/>
            <a:ext cx="11623960" cy="457200"/>
          </a:xfrm>
        </p:spPr>
        <p:txBody>
          <a:bodyPr/>
          <a:lstStyle/>
          <a:p>
            <a:r>
              <a:rPr lang="en-US" dirty="0"/>
              <a:t>Objectives 2026/2027</a:t>
            </a:r>
            <a:endParaRPr lang="en-GB" dirty="0"/>
          </a:p>
        </p:txBody>
      </p:sp>
      <p:sp>
        <p:nvSpPr>
          <p:cNvPr id="3" name="Content Placeholder 2">
            <a:extLst>
              <a:ext uri="{FF2B5EF4-FFF2-40B4-BE49-F238E27FC236}">
                <a16:creationId xmlns:a16="http://schemas.microsoft.com/office/drawing/2014/main" id="{DF973805-AA0A-0847-6137-0EB93E74603B}"/>
              </a:ext>
            </a:extLst>
          </p:cNvPr>
          <p:cNvSpPr>
            <a:spLocks noGrp="1"/>
          </p:cNvSpPr>
          <p:nvPr>
            <p:ph idx="1"/>
          </p:nvPr>
        </p:nvSpPr>
        <p:spPr>
          <a:xfrm>
            <a:off x="99391" y="771015"/>
            <a:ext cx="12235070" cy="5816399"/>
          </a:xfrm>
        </p:spPr>
        <p:txBody>
          <a:bodyPr>
            <a:normAutofit fontScale="92500" lnSpcReduction="10000"/>
          </a:bodyPr>
          <a:lstStyle/>
          <a:p>
            <a:pPr>
              <a:buFont typeface="Wingdings" panose="05000000000000000000" pitchFamily="2" charset="2"/>
              <a:buChar char="§"/>
            </a:pPr>
            <a:r>
              <a:rPr lang="en-GB" dirty="0"/>
              <a:t>Support program for ITER: W sources, transport, and deposition at the first wall and divertor |T retention, quantification, and removal | (temporary) first wall material qualification</a:t>
            </a:r>
          </a:p>
          <a:p>
            <a:pPr>
              <a:buFont typeface="Wingdings" panose="05000000000000000000" pitchFamily="2" charset="2"/>
              <a:buChar char="§"/>
            </a:pPr>
            <a:r>
              <a:rPr lang="en-GB" dirty="0"/>
              <a:t>Support program for JT60-SA/Wendelstein7-X: transfer from C towards W PFCs | power handling | material migration | divertor functionality| long-pulse operation simulation </a:t>
            </a:r>
          </a:p>
          <a:p>
            <a:pPr>
              <a:buFont typeface="Wingdings" panose="05000000000000000000" pitchFamily="2" charset="2"/>
              <a:buChar char="§"/>
            </a:pPr>
            <a:r>
              <a:rPr lang="en-GB" dirty="0"/>
              <a:t>Support program for DEMO/VNS/DTT: (novel) material qualification | transients and high fluence</a:t>
            </a:r>
          </a:p>
          <a:p>
            <a:pPr>
              <a:buFont typeface="Wingdings" panose="05000000000000000000" pitchFamily="2" charset="2"/>
              <a:buChar char="§"/>
            </a:pPr>
            <a:r>
              <a:rPr lang="en-GB" dirty="0"/>
              <a:t>PFC qualification: synergistic effects in loading, damage matrix evolution, operation beyond damage</a:t>
            </a:r>
          </a:p>
          <a:p>
            <a:pPr>
              <a:buFont typeface="Wingdings" panose="05000000000000000000" pitchFamily="2" charset="2"/>
              <a:buChar char="§"/>
            </a:pPr>
            <a:r>
              <a:rPr lang="en-GB" dirty="0"/>
              <a:t>PWIE code development and benchmark experiments: pedestal</a:t>
            </a:r>
            <a:r>
              <a:rPr lang="en-GB" dirty="0">
                <a:sym typeface="Wingdings" panose="05000000000000000000" pitchFamily="2" charset="2"/>
              </a:rPr>
              <a:t></a:t>
            </a:r>
            <a:r>
              <a:rPr lang="en-GB" dirty="0"/>
              <a:t> plasma-wall interface </a:t>
            </a:r>
            <a:r>
              <a:rPr lang="en-GB" dirty="0">
                <a:sym typeface="Wingdings" panose="05000000000000000000" pitchFamily="2" charset="2"/>
              </a:rPr>
              <a:t></a:t>
            </a:r>
            <a:r>
              <a:rPr lang="en-GB" dirty="0"/>
              <a:t> material using linear machines, laboratory experiments, and reference experiments in full-W devices </a:t>
            </a:r>
          </a:p>
          <a:p>
            <a:pPr>
              <a:buFont typeface="Wingdings" panose="05000000000000000000" pitchFamily="2" charset="2"/>
              <a:buChar char="§"/>
            </a:pPr>
            <a:r>
              <a:rPr lang="en-GB" dirty="0"/>
              <a:t>PWIE simulations for novel scenarios QCE, NT, XPR| first wall vs. divertor sources | material migration</a:t>
            </a:r>
          </a:p>
          <a:p>
            <a:pPr>
              <a:buFont typeface="Wingdings" panose="05000000000000000000" pitchFamily="2" charset="2"/>
              <a:buChar char="§"/>
            </a:pPr>
            <a:r>
              <a:rPr lang="en-GB" dirty="0"/>
              <a:t>Exploration of PEX JUDITH-3/PSI-2 with tritiated or self-damaged or neutron-damaged tungsten and steel for DEMO/VNS | revisit material from fission reactor exposure</a:t>
            </a:r>
          </a:p>
          <a:p>
            <a:pPr>
              <a:buFont typeface="Wingdings" panose="05000000000000000000" pitchFamily="2" charset="2"/>
              <a:buChar char="§"/>
            </a:pPr>
            <a:r>
              <a:rPr lang="en-GB" dirty="0"/>
              <a:t>Completion of JET components analysis: tungsten, steel, RE-damaged material, T retention, He content</a:t>
            </a:r>
          </a:p>
          <a:p>
            <a:pPr>
              <a:buFont typeface="Wingdings" panose="05000000000000000000" pitchFamily="2" charset="2"/>
              <a:buChar char="§"/>
            </a:pPr>
            <a:r>
              <a:rPr lang="en-GB" dirty="0"/>
              <a:t>Revision and benchmark of A&amp;M data for H, D, T (atoms and molecules), W collisional-radiative models, B chemistry</a:t>
            </a:r>
          </a:p>
          <a:p>
            <a:pPr>
              <a:buFont typeface="Wingdings" panose="05000000000000000000" pitchFamily="2" charset="2"/>
              <a:buChar char="§"/>
            </a:pPr>
            <a:r>
              <a:rPr lang="en-GB" dirty="0"/>
              <a:t>In-operando diagnostics optimisation for material composition and retention | lessons learned from LIBS and LID-QMS at JET towards next step devices and analysis stations in hot cells</a:t>
            </a:r>
          </a:p>
          <a:p>
            <a:pPr marL="342900" lvl="1" indent="0">
              <a:buNone/>
            </a:pPr>
            <a:endParaRPr lang="en-GB" dirty="0"/>
          </a:p>
        </p:txBody>
      </p:sp>
      <p:sp>
        <p:nvSpPr>
          <p:cNvPr id="5" name="Slide Number Placeholder 4">
            <a:extLst>
              <a:ext uri="{FF2B5EF4-FFF2-40B4-BE49-F238E27FC236}">
                <a16:creationId xmlns:a16="http://schemas.microsoft.com/office/drawing/2014/main" id="{86F2D8EB-451B-93BE-799B-C8AAF323ED5F}"/>
              </a:ext>
            </a:extLst>
          </p:cNvPr>
          <p:cNvSpPr>
            <a:spLocks noGrp="1"/>
          </p:cNvSpPr>
          <p:nvPr>
            <p:ph type="sldNum" sz="quarter" idx="12"/>
          </p:nvPr>
        </p:nvSpPr>
        <p:spPr/>
        <p:txBody>
          <a:bodyPr/>
          <a:lstStyle/>
          <a:p>
            <a:fld id="{6A6D9FA1-99C7-4910-8E32-B85D378B0060}" type="slidenum">
              <a:rPr lang="en-GB" smtClean="0">
                <a:solidFill>
                  <a:prstClr val="white"/>
                </a:solidFill>
              </a:rPr>
              <a:pPr/>
              <a:t>3</a:t>
            </a:fld>
            <a:endParaRPr lang="en-GB" dirty="0">
              <a:solidFill>
                <a:prstClr val="white"/>
              </a:solidFill>
            </a:endParaRPr>
          </a:p>
        </p:txBody>
      </p:sp>
      <p:sp>
        <p:nvSpPr>
          <p:cNvPr id="4" name="Footer Placeholder 3">
            <a:extLst>
              <a:ext uri="{FF2B5EF4-FFF2-40B4-BE49-F238E27FC236}">
                <a16:creationId xmlns:a16="http://schemas.microsoft.com/office/drawing/2014/main" id="{8E9B690F-C3ED-3FF0-F187-1EB956DFB490}"/>
              </a:ext>
            </a:extLst>
          </p:cNvPr>
          <p:cNvSpPr>
            <a:spLocks noGrp="1"/>
          </p:cNvSpPr>
          <p:nvPr>
            <p:ph type="ftr" sz="quarter" idx="11"/>
          </p:nvPr>
        </p:nvSpPr>
        <p:spPr>
          <a:xfrm>
            <a:off x="825624" y="6555770"/>
            <a:ext cx="7842126" cy="329614"/>
          </a:xfrm>
          <a:prstGeom prst="rect">
            <a:avLst/>
          </a:prstGeom>
        </p:spPr>
        <p:txBody>
          <a:bodyPr/>
          <a:lstStyle/>
          <a:p>
            <a:r>
              <a:rPr lang="en-GB" dirty="0">
                <a:solidFill>
                  <a:prstClr val="white"/>
                </a:solidFill>
              </a:rPr>
              <a:t>Sebastijan Brezinsek| Brainstorming Meeting 2026/2027 | 10.12.2024</a:t>
            </a:r>
          </a:p>
        </p:txBody>
      </p:sp>
    </p:spTree>
    <p:extLst>
      <p:ext uri="{BB962C8B-B14F-4D97-AF65-F5344CB8AC3E}">
        <p14:creationId xmlns:p14="http://schemas.microsoft.com/office/powerpoint/2010/main" val="48535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D044D2-BC4E-BFAB-5398-410F5D1DFAE6}"/>
              </a:ext>
            </a:extLst>
          </p:cNvPr>
          <p:cNvSpPr>
            <a:spLocks noGrp="1"/>
          </p:cNvSpPr>
          <p:nvPr>
            <p:ph type="title"/>
          </p:nvPr>
        </p:nvSpPr>
        <p:spPr/>
        <p:txBody>
          <a:bodyPr/>
          <a:lstStyle/>
          <a:p>
            <a:r>
              <a:rPr lang="de-DE" dirty="0"/>
              <a:t>Potential </a:t>
            </a:r>
            <a:r>
              <a:rPr lang="de-DE" dirty="0" err="1"/>
              <a:t>grant</a:t>
            </a:r>
            <a:r>
              <a:rPr lang="de-DE" dirty="0"/>
              <a:t> </a:t>
            </a:r>
            <a:r>
              <a:rPr lang="de-DE" dirty="0" err="1"/>
              <a:t>deliverables</a:t>
            </a:r>
            <a:r>
              <a:rPr lang="de-DE" dirty="0"/>
              <a:t> 2026/2027</a:t>
            </a:r>
          </a:p>
        </p:txBody>
      </p:sp>
      <p:sp>
        <p:nvSpPr>
          <p:cNvPr id="4" name="Foliennummernplatzhalter 3">
            <a:extLst>
              <a:ext uri="{FF2B5EF4-FFF2-40B4-BE49-F238E27FC236}">
                <a16:creationId xmlns:a16="http://schemas.microsoft.com/office/drawing/2014/main" id="{021F1DF9-1E6E-01A4-7606-BC63FD59FD48}"/>
              </a:ext>
            </a:extLst>
          </p:cNvPr>
          <p:cNvSpPr>
            <a:spLocks noGrp="1"/>
          </p:cNvSpPr>
          <p:nvPr>
            <p:ph type="sldNum" sz="quarter" idx="12"/>
          </p:nvPr>
        </p:nvSpPr>
        <p:spPr/>
        <p:txBody>
          <a:bodyPr/>
          <a:lstStyle/>
          <a:p>
            <a:fld id="{6A6D9FA1-99C7-4910-8E32-B85D378B0060}" type="slidenum">
              <a:rPr lang="en-GB" smtClean="0">
                <a:solidFill>
                  <a:prstClr val="white"/>
                </a:solidFill>
              </a:rPr>
              <a:pPr/>
              <a:t>4</a:t>
            </a:fld>
            <a:endParaRPr lang="en-GB" dirty="0">
              <a:solidFill>
                <a:prstClr val="white"/>
              </a:solidFill>
            </a:endParaRPr>
          </a:p>
        </p:txBody>
      </p:sp>
      <p:graphicFrame>
        <p:nvGraphicFramePr>
          <p:cNvPr id="6" name="Tabelle 5">
            <a:extLst>
              <a:ext uri="{FF2B5EF4-FFF2-40B4-BE49-F238E27FC236}">
                <a16:creationId xmlns:a16="http://schemas.microsoft.com/office/drawing/2014/main" id="{91DE52C2-D441-1D91-2C11-4009EA22C682}"/>
              </a:ext>
            </a:extLst>
          </p:cNvPr>
          <p:cNvGraphicFramePr>
            <a:graphicFrameLocks noGrp="1"/>
          </p:cNvGraphicFramePr>
          <p:nvPr>
            <p:extLst>
              <p:ext uri="{D42A27DB-BD31-4B8C-83A1-F6EECF244321}">
                <p14:modId xmlns:p14="http://schemas.microsoft.com/office/powerpoint/2010/main" val="1437796203"/>
              </p:ext>
            </p:extLst>
          </p:nvPr>
        </p:nvGraphicFramePr>
        <p:xfrm>
          <a:off x="186117" y="992297"/>
          <a:ext cx="11233944" cy="4295321"/>
        </p:xfrm>
        <a:graphic>
          <a:graphicData uri="http://schemas.openxmlformats.org/drawingml/2006/table">
            <a:tbl>
              <a:tblPr firstRow="1" firstCol="1" bandRow="1">
                <a:tableStyleId>{5C22544A-7EE6-4342-B048-85BDC9FD1C3A}</a:tableStyleId>
              </a:tblPr>
              <a:tblGrid>
                <a:gridCol w="1412032">
                  <a:extLst>
                    <a:ext uri="{9D8B030D-6E8A-4147-A177-3AD203B41FA5}">
                      <a16:colId xmlns:a16="http://schemas.microsoft.com/office/drawing/2014/main" val="3377163576"/>
                    </a:ext>
                  </a:extLst>
                </a:gridCol>
                <a:gridCol w="8536557">
                  <a:extLst>
                    <a:ext uri="{9D8B030D-6E8A-4147-A177-3AD203B41FA5}">
                      <a16:colId xmlns:a16="http://schemas.microsoft.com/office/drawing/2014/main" val="3343236394"/>
                    </a:ext>
                  </a:extLst>
                </a:gridCol>
                <a:gridCol w="1285355">
                  <a:extLst>
                    <a:ext uri="{9D8B030D-6E8A-4147-A177-3AD203B41FA5}">
                      <a16:colId xmlns:a16="http://schemas.microsoft.com/office/drawing/2014/main" val="410921926"/>
                    </a:ext>
                  </a:extLst>
                </a:gridCol>
              </a:tblGrid>
              <a:tr h="261796">
                <a:tc>
                  <a:txBody>
                    <a:bodyPr/>
                    <a:lstStyle/>
                    <a:p>
                      <a:pPr>
                        <a:lnSpc>
                          <a:spcPct val="115000"/>
                        </a:lnSpc>
                        <a:spcAft>
                          <a:spcPts val="300"/>
                        </a:spcAft>
                      </a:pPr>
                      <a:r>
                        <a:rPr lang="en-GB" sz="1400">
                          <a:effectLst/>
                        </a:rPr>
                        <a:t>SyGMa ID</a:t>
                      </a:r>
                      <a:endParaRPr lang="de-DE"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34639" marR="34639" marT="0" marB="0"/>
                </a:tc>
                <a:tc>
                  <a:txBody>
                    <a:bodyPr/>
                    <a:lstStyle/>
                    <a:p>
                      <a:pPr marL="22225">
                        <a:lnSpc>
                          <a:spcPct val="115000"/>
                        </a:lnSpc>
                        <a:spcAft>
                          <a:spcPts val="300"/>
                        </a:spcAft>
                      </a:pPr>
                      <a:r>
                        <a:rPr lang="en-GB" sz="1400" noProof="0" dirty="0">
                          <a:effectLst/>
                        </a:rPr>
                        <a:t>Title </a:t>
                      </a:r>
                      <a:endParaRPr lang="en-GB" sz="1400" noProof="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639" marR="34639" marT="0" marB="0"/>
                </a:tc>
                <a:tc>
                  <a:txBody>
                    <a:bodyPr/>
                    <a:lstStyle/>
                    <a:p>
                      <a:pPr>
                        <a:lnSpc>
                          <a:spcPct val="115000"/>
                        </a:lnSpc>
                        <a:spcAft>
                          <a:spcPts val="300"/>
                        </a:spcAft>
                      </a:pPr>
                      <a:r>
                        <a:rPr lang="en-GB" sz="1400" dirty="0">
                          <a:effectLst/>
                        </a:rPr>
                        <a:t>Due Date</a:t>
                      </a:r>
                      <a:endParaRPr lang="de-DE"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34639" marR="34639" marT="0" marB="0"/>
                </a:tc>
                <a:extLst>
                  <a:ext uri="{0D108BD9-81ED-4DB2-BD59-A6C34878D82A}">
                    <a16:rowId xmlns:a16="http://schemas.microsoft.com/office/drawing/2014/main" val="1238423016"/>
                  </a:ext>
                </a:extLst>
              </a:tr>
              <a:tr h="664277">
                <a:tc>
                  <a:txBody>
                    <a:bodyPr/>
                    <a:lstStyle/>
                    <a:p>
                      <a:pPr marL="21590">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PWIE.D.27</a:t>
                      </a:r>
                    </a:p>
                  </a:txBody>
                  <a:tcPr marL="34639" marR="34639" marT="0" marB="0" anchor="ctr"/>
                </a:tc>
                <a:tc>
                  <a:txBody>
                    <a:bodyPr/>
                    <a:lstStyle/>
                    <a:p>
                      <a:pPr marL="22225">
                        <a:lnSpc>
                          <a:spcPct val="115000"/>
                        </a:lnSpc>
                        <a:spcAft>
                          <a:spcPts val="300"/>
                        </a:spcAft>
                      </a:pPr>
                      <a:r>
                        <a:rPr lang="en-GB" sz="1400" strike="noStrike" noProof="0" dirty="0">
                          <a:effectLst/>
                          <a:latin typeface="Calibri" panose="020F0502020204030204" pitchFamily="34" charset="0"/>
                          <a:ea typeface="Times New Roman" panose="02020603050405020304" pitchFamily="18" charset="0"/>
                          <a:cs typeface="Times New Roman" panose="02020603050405020304" pitchFamily="18" charset="0"/>
                        </a:rPr>
                        <a:t>Provide a matrix describing the fuel retention in boron layers as function of flux composition, impact energy, and surface temperature on tungsten and steel substrate</a:t>
                      </a:r>
                    </a:p>
                  </a:txBody>
                  <a:tcPr marL="34639" marR="34639" marT="0" marB="0" anchor="ctr">
                    <a:solidFill>
                      <a:schemeClr val="tx2">
                        <a:lumMod val="20000"/>
                        <a:lumOff val="80000"/>
                      </a:schemeClr>
                    </a:solidFill>
                  </a:tcPr>
                </a:tc>
                <a:tc>
                  <a:txBody>
                    <a:bodyPr/>
                    <a:lstStyle/>
                    <a:p>
                      <a:pPr>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30.11.2026</a:t>
                      </a:r>
                    </a:p>
                  </a:txBody>
                  <a:tcPr marL="34639" marR="34639" marT="0" marB="0" anchor="ctr">
                    <a:solidFill>
                      <a:schemeClr val="tx2">
                        <a:lumMod val="20000"/>
                        <a:lumOff val="80000"/>
                      </a:schemeClr>
                    </a:solidFill>
                  </a:tcPr>
                </a:tc>
                <a:extLst>
                  <a:ext uri="{0D108BD9-81ED-4DB2-BD59-A6C34878D82A}">
                    <a16:rowId xmlns:a16="http://schemas.microsoft.com/office/drawing/2014/main" val="2496424044"/>
                  </a:ext>
                </a:extLst>
              </a:tr>
              <a:tr h="653402">
                <a:tc>
                  <a:txBody>
                    <a:bodyPr/>
                    <a:lstStyle/>
                    <a:p>
                      <a:pPr marL="21590">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PWIE.D.28</a:t>
                      </a:r>
                    </a:p>
                  </a:txBody>
                  <a:tcPr marL="34639" marR="34639" marT="0" marB="0" anchor="ctr"/>
                </a:tc>
                <a:tc>
                  <a:txBody>
                    <a:bodyPr/>
                    <a:lstStyle/>
                    <a:p>
                      <a:pPr marL="22225" marR="0" lvl="0" indent="0" algn="l" defTabSz="685800" rtl="0" eaLnBrk="1" fontAlgn="auto" latinLnBrk="0" hangingPunct="1">
                        <a:lnSpc>
                          <a:spcPct val="115000"/>
                        </a:lnSpc>
                        <a:spcBef>
                          <a:spcPts val="0"/>
                        </a:spcBef>
                        <a:spcAft>
                          <a:spcPts val="300"/>
                        </a:spcAft>
                        <a:buClrTx/>
                        <a:buSzTx/>
                        <a:buFontTx/>
                        <a:buNone/>
                        <a:tabLst/>
                        <a:defRPr/>
                      </a:pPr>
                      <a:r>
                        <a:rPr lang="en-GB" sz="1400" strike="noStrike" noProof="0" dirty="0">
                          <a:effectLst/>
                          <a:latin typeface="Calibri" panose="020F0502020204030204" pitchFamily="34" charset="0"/>
                          <a:ea typeface="Times New Roman" panose="02020603050405020304" pitchFamily="18" charset="0"/>
                          <a:cs typeface="Times New Roman" panose="02020603050405020304" pitchFamily="18" charset="0"/>
                        </a:rPr>
                        <a:t>Scale the integrated first wall W sources in toroidal devices as function of edge plasma conditions, impurity composition,, wall clearance deduced from high fidelity WIE simulations for AUG, JET, ITER and DEMO (H-mode)</a:t>
                      </a:r>
                    </a:p>
                  </a:txBody>
                  <a:tcPr marL="34639" marR="34639" marT="0" marB="0" anchor="ctr"/>
                </a:tc>
                <a:tc>
                  <a:txBody>
                    <a:bodyPr/>
                    <a:lstStyle/>
                    <a:p>
                      <a:pPr>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30.11.2026</a:t>
                      </a:r>
                    </a:p>
                  </a:txBody>
                  <a:tcPr marL="34639" marR="34639" marT="0" marB="0" anchor="ctr"/>
                </a:tc>
                <a:extLst>
                  <a:ext uri="{0D108BD9-81ED-4DB2-BD59-A6C34878D82A}">
                    <a16:rowId xmlns:a16="http://schemas.microsoft.com/office/drawing/2014/main" val="467693392"/>
                  </a:ext>
                </a:extLst>
              </a:tr>
              <a:tr h="676777">
                <a:tc>
                  <a:txBody>
                    <a:bodyPr/>
                    <a:lstStyle/>
                    <a:p>
                      <a:pPr marL="21590">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PWIE.D.29</a:t>
                      </a:r>
                    </a:p>
                  </a:txBody>
                  <a:tcPr marL="34639" marR="34639" marT="0" marB="0" anchor="ctr"/>
                </a:tc>
                <a:tc>
                  <a:txBody>
                    <a:bodyPr/>
                    <a:lstStyle/>
                    <a:p>
                      <a:pPr marL="22225">
                        <a:lnSpc>
                          <a:spcPct val="115000"/>
                        </a:lnSpc>
                        <a:spcAft>
                          <a:spcPts val="300"/>
                        </a:spcAft>
                      </a:pPr>
                      <a:r>
                        <a:rPr lang="en-GB" sz="1400" strike="noStrike" noProof="0" dirty="0">
                          <a:effectLst/>
                          <a:latin typeface="Calibri" panose="020F0502020204030204" pitchFamily="34" charset="0"/>
                          <a:ea typeface="Times New Roman" panose="02020603050405020304" pitchFamily="18" charset="0"/>
                          <a:cs typeface="Times New Roman" panose="02020603050405020304" pitchFamily="18" charset="0"/>
                        </a:rPr>
                        <a:t>Provide the erosion /deposition pattern and fuel (tritium) retention in Be and W PFCs in JET deduced from post-mortem analysis and comparison with laser-based techniques information and PWIE simulations </a:t>
                      </a:r>
                    </a:p>
                  </a:txBody>
                  <a:tcPr marL="34639" marR="34639" marT="0" marB="0" anchor="ctr">
                    <a:solidFill>
                      <a:schemeClr val="tx2">
                        <a:lumMod val="20000"/>
                        <a:lumOff val="80000"/>
                      </a:schemeClr>
                    </a:solidFill>
                  </a:tcPr>
                </a:tc>
                <a:tc>
                  <a:txBody>
                    <a:bodyPr/>
                    <a:lstStyle/>
                    <a:p>
                      <a:pPr>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30.11.2027</a:t>
                      </a:r>
                    </a:p>
                  </a:txBody>
                  <a:tcPr marL="34639" marR="34639" marT="0" marB="0" anchor="ctr">
                    <a:solidFill>
                      <a:schemeClr val="tx2">
                        <a:lumMod val="20000"/>
                        <a:lumOff val="80000"/>
                      </a:schemeClr>
                    </a:solidFill>
                  </a:tcPr>
                </a:tc>
                <a:extLst>
                  <a:ext uri="{0D108BD9-81ED-4DB2-BD59-A6C34878D82A}">
                    <a16:rowId xmlns:a16="http://schemas.microsoft.com/office/drawing/2014/main" val="392111191"/>
                  </a:ext>
                </a:extLst>
              </a:tr>
              <a:tr h="630873">
                <a:tc>
                  <a:txBody>
                    <a:bodyPr/>
                    <a:lstStyle/>
                    <a:p>
                      <a:pPr marL="21590">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PWIE.D.30</a:t>
                      </a:r>
                    </a:p>
                  </a:txBody>
                  <a:tcPr marL="34639" marR="34639" marT="0" marB="0" anchor="ctr"/>
                </a:tc>
                <a:tc>
                  <a:txBody>
                    <a:bodyPr/>
                    <a:lstStyle/>
                    <a:p>
                      <a:pPr marL="22225" marR="0" lvl="0" indent="0" algn="l" defTabSz="685800" rtl="0" eaLnBrk="1" fontAlgn="auto" latinLnBrk="0" hangingPunct="1">
                        <a:lnSpc>
                          <a:spcPct val="115000"/>
                        </a:lnSpc>
                        <a:spcBef>
                          <a:spcPts val="0"/>
                        </a:spcBef>
                        <a:spcAft>
                          <a:spcPts val="300"/>
                        </a:spcAft>
                        <a:buClrTx/>
                        <a:buSzTx/>
                        <a:buFontTx/>
                        <a:buNone/>
                        <a:tabLst/>
                        <a:defRPr/>
                      </a:pPr>
                      <a:r>
                        <a:rPr lang="en-GB" sz="1400" strike="noStrike" noProof="0" dirty="0">
                          <a:effectLst/>
                          <a:latin typeface="Calibri" panose="020F0502020204030204" pitchFamily="34" charset="0"/>
                          <a:ea typeface="Times New Roman" panose="02020603050405020304" pitchFamily="18" charset="0"/>
                          <a:cs typeface="Times New Roman" panose="02020603050405020304" pitchFamily="18" charset="0"/>
                        </a:rPr>
                        <a:t>Summarise the efficiency of wall conditioning and fuel removal techniques obtained in TOMAS and toroidal devices with metallic PFCs (w/wo boron) in view of application in tokamaks and stellarators</a:t>
                      </a:r>
                    </a:p>
                  </a:txBody>
                  <a:tcPr marL="34639" marR="34639" marT="0" marB="0" anchor="ctr"/>
                </a:tc>
                <a:tc>
                  <a:txBody>
                    <a:bodyPr/>
                    <a:lstStyle/>
                    <a:p>
                      <a:pPr>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30.11.2027</a:t>
                      </a:r>
                    </a:p>
                  </a:txBody>
                  <a:tcPr marL="34639" marR="34639" marT="0" marB="0" anchor="ctr"/>
                </a:tc>
                <a:extLst>
                  <a:ext uri="{0D108BD9-81ED-4DB2-BD59-A6C34878D82A}">
                    <a16:rowId xmlns:a16="http://schemas.microsoft.com/office/drawing/2014/main" val="2032940777"/>
                  </a:ext>
                </a:extLst>
              </a:tr>
              <a:tr h="731419">
                <a:tc>
                  <a:txBody>
                    <a:bodyPr/>
                    <a:lstStyle/>
                    <a:p>
                      <a:pPr marL="21590" marR="0" lvl="0" indent="0" algn="l" defTabSz="685800" rtl="0" eaLnBrk="1" fontAlgn="auto" latinLnBrk="0" hangingPunct="1">
                        <a:lnSpc>
                          <a:spcPct val="115000"/>
                        </a:lnSpc>
                        <a:spcBef>
                          <a:spcPts val="0"/>
                        </a:spcBef>
                        <a:spcAft>
                          <a:spcPts val="300"/>
                        </a:spcAft>
                        <a:buClrTx/>
                        <a:buSzTx/>
                        <a:buFontTx/>
                        <a:buNone/>
                        <a:tabLst/>
                        <a:defRPr/>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PWIE.D.31</a:t>
                      </a:r>
                    </a:p>
                  </a:txBody>
                  <a:tcPr marL="34639" marR="34639" marT="0" marB="0" anchor="ctr"/>
                </a:tc>
                <a:tc>
                  <a:txBody>
                    <a:bodyPr/>
                    <a:lstStyle/>
                    <a:p>
                      <a:pPr marL="22225" marR="0" lvl="0" indent="0" algn="l" defTabSz="685800" rtl="0" eaLnBrk="1" fontAlgn="auto" latinLnBrk="0" hangingPunct="1">
                        <a:lnSpc>
                          <a:spcPct val="115000"/>
                        </a:lnSpc>
                        <a:spcBef>
                          <a:spcPts val="0"/>
                        </a:spcBef>
                        <a:spcAft>
                          <a:spcPts val="300"/>
                        </a:spcAft>
                        <a:buClrTx/>
                        <a:buSzTx/>
                        <a:buFontTx/>
                        <a:buNone/>
                        <a:tabLst/>
                        <a:defRPr/>
                      </a:pPr>
                      <a:r>
                        <a:rPr lang="en-GB" sz="1400" strike="noStrike" noProof="0" dirty="0">
                          <a:effectLst/>
                          <a:latin typeface="Calibri" panose="020F0502020204030204" pitchFamily="34" charset="0"/>
                          <a:ea typeface="Times New Roman" panose="02020603050405020304" pitchFamily="18" charset="0"/>
                          <a:cs typeface="Times New Roman" panose="02020603050405020304" pitchFamily="18" charset="0"/>
                        </a:rPr>
                        <a:t>Execute high fluence plasma exposure of PFCs solutions for DEMO, VNS, JT60S.A ,W7-X,… in MAGNUM-PSI and PSI-2 mimic divertor and first wall conditions covering seeding species composition and thermal cycling</a:t>
                      </a:r>
                    </a:p>
                  </a:txBody>
                  <a:tcPr marL="34639" marR="34639" marT="0" marB="0" anchor="ctr">
                    <a:solidFill>
                      <a:schemeClr val="tx2">
                        <a:lumMod val="20000"/>
                        <a:lumOff val="80000"/>
                      </a:schemeClr>
                    </a:solidFill>
                  </a:tcPr>
                </a:tc>
                <a:tc>
                  <a:txBody>
                    <a:bodyPr/>
                    <a:lstStyle/>
                    <a:p>
                      <a:pPr>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30.11.2027</a:t>
                      </a:r>
                    </a:p>
                  </a:txBody>
                  <a:tcPr marL="34639" marR="34639" marT="0" marB="0" anchor="ctr">
                    <a:solidFill>
                      <a:schemeClr val="tx2">
                        <a:lumMod val="20000"/>
                        <a:lumOff val="80000"/>
                      </a:schemeClr>
                    </a:solidFill>
                  </a:tcPr>
                </a:tc>
                <a:extLst>
                  <a:ext uri="{0D108BD9-81ED-4DB2-BD59-A6C34878D82A}">
                    <a16:rowId xmlns:a16="http://schemas.microsoft.com/office/drawing/2014/main" val="2170612609"/>
                  </a:ext>
                </a:extLst>
              </a:tr>
              <a:tr h="676777">
                <a:tc>
                  <a:txBody>
                    <a:bodyPr/>
                    <a:lstStyle/>
                    <a:p>
                      <a:pPr marL="21590" marR="0" lvl="0" indent="0" algn="l" defTabSz="685800" rtl="0" eaLnBrk="1" fontAlgn="auto" latinLnBrk="0" hangingPunct="1">
                        <a:lnSpc>
                          <a:spcPct val="115000"/>
                        </a:lnSpc>
                        <a:spcBef>
                          <a:spcPts val="0"/>
                        </a:spcBef>
                        <a:spcAft>
                          <a:spcPts val="300"/>
                        </a:spcAft>
                        <a:buClrTx/>
                        <a:buSzTx/>
                        <a:buFontTx/>
                        <a:buNone/>
                        <a:tabLst/>
                        <a:defRPr/>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PWIE.D.32</a:t>
                      </a:r>
                    </a:p>
                  </a:txBody>
                  <a:tcPr marL="34639" marR="34639" marT="0" marB="0" anchor="ctr"/>
                </a:tc>
                <a:tc>
                  <a:txBody>
                    <a:bodyPr/>
                    <a:lstStyle/>
                    <a:p>
                      <a:pPr marL="22225">
                        <a:lnSpc>
                          <a:spcPct val="115000"/>
                        </a:lnSpc>
                        <a:spcAft>
                          <a:spcPts val="300"/>
                        </a:spcAft>
                      </a:pPr>
                      <a:r>
                        <a:rPr lang="en-GB" sz="1400" strike="noStrike" noProof="0" dirty="0">
                          <a:effectLst/>
                          <a:latin typeface="Calibri" panose="020F0502020204030204" pitchFamily="34" charset="0"/>
                          <a:ea typeface="Times New Roman" panose="02020603050405020304" pitchFamily="18" charset="0"/>
                          <a:cs typeface="Times New Roman" panose="02020603050405020304" pitchFamily="18" charset="0"/>
                        </a:rPr>
                        <a:t>Quantify fuel retention in self-damaged and neutron-damaged W exposed in JULE-PSI using in-situ laser-based methods and comparison with post-mortem analysis techniques </a:t>
                      </a:r>
                    </a:p>
                  </a:txBody>
                  <a:tcPr marL="34639" marR="34639" marT="0" marB="0" anchor="ctr"/>
                </a:tc>
                <a:tc>
                  <a:txBody>
                    <a:bodyPr/>
                    <a:lstStyle/>
                    <a:p>
                      <a:pPr>
                        <a:lnSpc>
                          <a:spcPct val="115000"/>
                        </a:lnSpc>
                        <a:spcAft>
                          <a:spcPts val="300"/>
                        </a:spcAft>
                      </a:pPr>
                      <a:r>
                        <a:rPr lang="de-DE" sz="1400" strike="noStrike" dirty="0">
                          <a:effectLst/>
                          <a:latin typeface="Calibri" panose="020F0502020204030204" pitchFamily="34" charset="0"/>
                          <a:ea typeface="Times New Roman" panose="02020603050405020304" pitchFamily="18" charset="0"/>
                          <a:cs typeface="Times New Roman" panose="02020603050405020304" pitchFamily="18" charset="0"/>
                        </a:rPr>
                        <a:t>30.11.2027</a:t>
                      </a:r>
                    </a:p>
                  </a:txBody>
                  <a:tcPr marL="34639" marR="34639" marT="0" marB="0" anchor="ctr"/>
                </a:tc>
                <a:extLst>
                  <a:ext uri="{0D108BD9-81ED-4DB2-BD59-A6C34878D82A}">
                    <a16:rowId xmlns:a16="http://schemas.microsoft.com/office/drawing/2014/main" val="3747220248"/>
                  </a:ext>
                </a:extLst>
              </a:tr>
            </a:tbl>
          </a:graphicData>
        </a:graphic>
      </p:graphicFrame>
      <p:sp>
        <p:nvSpPr>
          <p:cNvPr id="7" name="Footer Placeholder 3">
            <a:extLst>
              <a:ext uri="{FF2B5EF4-FFF2-40B4-BE49-F238E27FC236}">
                <a16:creationId xmlns:a16="http://schemas.microsoft.com/office/drawing/2014/main" id="{5744E192-A0A1-82AD-3D52-5EEFBC40858A}"/>
              </a:ext>
            </a:extLst>
          </p:cNvPr>
          <p:cNvSpPr>
            <a:spLocks noGrp="1"/>
          </p:cNvSpPr>
          <p:nvPr>
            <p:ph type="ftr" sz="quarter" idx="11"/>
          </p:nvPr>
        </p:nvSpPr>
        <p:spPr>
          <a:xfrm>
            <a:off x="825624" y="6555770"/>
            <a:ext cx="7842126" cy="329614"/>
          </a:xfrm>
          <a:prstGeom prst="rect">
            <a:avLst/>
          </a:prstGeom>
        </p:spPr>
        <p:txBody>
          <a:bodyPr/>
          <a:lstStyle/>
          <a:p>
            <a:r>
              <a:rPr lang="en-GB" dirty="0">
                <a:solidFill>
                  <a:prstClr val="white"/>
                </a:solidFill>
              </a:rPr>
              <a:t>Sebastijan Brezinsek| Brainstorming Meeting 2026/2027 | 10.12.2024</a:t>
            </a:r>
          </a:p>
        </p:txBody>
      </p:sp>
    </p:spTree>
    <p:extLst>
      <p:ext uri="{BB962C8B-B14F-4D97-AF65-F5344CB8AC3E}">
        <p14:creationId xmlns:p14="http://schemas.microsoft.com/office/powerpoint/2010/main" val="2161162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B48E06-5989-02DA-FAF0-A49E61255543}"/>
              </a:ext>
            </a:extLst>
          </p:cNvPr>
          <p:cNvSpPr>
            <a:spLocks noGrp="1"/>
          </p:cNvSpPr>
          <p:nvPr>
            <p:ph type="title"/>
          </p:nvPr>
        </p:nvSpPr>
        <p:spPr/>
        <p:txBody>
          <a:bodyPr/>
          <a:lstStyle/>
          <a:p>
            <a:r>
              <a:rPr lang="de-DE" dirty="0" err="1"/>
              <a:t>Coordination</a:t>
            </a:r>
            <a:r>
              <a:rPr lang="de-DE" dirty="0"/>
              <a:t> </a:t>
            </a:r>
            <a:r>
              <a:rPr lang="de-DE" dirty="0" err="1"/>
              <a:t>issues</a:t>
            </a:r>
            <a:endParaRPr lang="de-DE" dirty="0"/>
          </a:p>
        </p:txBody>
      </p:sp>
      <p:sp>
        <p:nvSpPr>
          <p:cNvPr id="3" name="Inhaltsplatzhalter 2">
            <a:extLst>
              <a:ext uri="{FF2B5EF4-FFF2-40B4-BE49-F238E27FC236}">
                <a16:creationId xmlns:a16="http://schemas.microsoft.com/office/drawing/2014/main" id="{8A2DF9F2-E7D9-CD08-5449-B3845D51B8A5}"/>
              </a:ext>
            </a:extLst>
          </p:cNvPr>
          <p:cNvSpPr>
            <a:spLocks noGrp="1"/>
          </p:cNvSpPr>
          <p:nvPr>
            <p:ph idx="1"/>
          </p:nvPr>
        </p:nvSpPr>
        <p:spPr/>
        <p:txBody>
          <a:bodyPr/>
          <a:lstStyle/>
          <a:p>
            <a:pPr>
              <a:buFont typeface="Wingdings" panose="05000000000000000000" pitchFamily="2" charset="2"/>
              <a:buChar char="§"/>
            </a:pPr>
            <a:r>
              <a:rPr lang="de-DE" dirty="0"/>
              <a:t>Interfaces with 4 </a:t>
            </a:r>
            <a:r>
              <a:rPr lang="de-DE" dirty="0" err="1"/>
              <a:t>departments</a:t>
            </a:r>
            <a:r>
              <a:rPr lang="de-DE" dirty="0"/>
              <a:t> </a:t>
            </a:r>
            <a:r>
              <a:rPr lang="de-DE" dirty="0" err="1"/>
              <a:t>more</a:t>
            </a:r>
            <a:r>
              <a:rPr lang="de-DE" dirty="0"/>
              <a:t> </a:t>
            </a:r>
            <a:r>
              <a:rPr lang="de-DE" dirty="0" err="1"/>
              <a:t>challening</a:t>
            </a:r>
            <a:r>
              <a:rPr lang="de-DE" dirty="0"/>
              <a:t> </a:t>
            </a:r>
            <a:r>
              <a:rPr lang="de-DE" dirty="0" err="1"/>
              <a:t>than</a:t>
            </a:r>
            <a:r>
              <a:rPr lang="de-DE" dirty="0"/>
              <a:t> 2 </a:t>
            </a:r>
            <a:r>
              <a:rPr lang="de-DE" dirty="0" err="1"/>
              <a:t>departments</a:t>
            </a:r>
            <a:endParaRPr lang="de-DE" dirty="0"/>
          </a:p>
          <a:p>
            <a:pPr lvl="1">
              <a:buFont typeface="Wingdings" panose="05000000000000000000" pitchFamily="2" charset="2"/>
              <a:buChar char="§"/>
            </a:pPr>
            <a:r>
              <a:rPr lang="de-DE" dirty="0"/>
              <a:t>PWIE </a:t>
            </a:r>
            <a:r>
              <a:rPr lang="de-DE" dirty="0" err="1"/>
              <a:t>simulations</a:t>
            </a:r>
            <a:r>
              <a:rPr lang="de-DE" dirty="0"/>
              <a:t>: TSVVs, TE, PWIE, DES etc.</a:t>
            </a:r>
          </a:p>
          <a:p>
            <a:pPr lvl="1">
              <a:buFont typeface="Wingdings" panose="05000000000000000000" pitchFamily="2" charset="2"/>
              <a:buChar char="§"/>
            </a:pPr>
            <a:r>
              <a:rPr lang="de-DE" dirty="0" err="1"/>
              <a:t>Dust</a:t>
            </a:r>
            <a:r>
              <a:rPr lang="de-DE" dirty="0"/>
              <a:t> </a:t>
            </a:r>
            <a:r>
              <a:rPr lang="de-DE" dirty="0" err="1"/>
              <a:t>studies</a:t>
            </a:r>
            <a:r>
              <a:rPr lang="de-DE" dirty="0"/>
              <a:t> </a:t>
            </a:r>
          </a:p>
          <a:p>
            <a:pPr lvl="1">
              <a:buFont typeface="Wingdings" panose="05000000000000000000" pitchFamily="2" charset="2"/>
              <a:buChar char="§"/>
            </a:pPr>
            <a:r>
              <a:rPr lang="de-DE" dirty="0"/>
              <a:t>JET </a:t>
            </a:r>
            <a:r>
              <a:rPr lang="de-DE" dirty="0" err="1"/>
              <a:t>analysis</a:t>
            </a:r>
            <a:r>
              <a:rPr lang="de-DE" dirty="0"/>
              <a:t> in 2026 and 2027</a:t>
            </a:r>
          </a:p>
          <a:p>
            <a:pPr lvl="1">
              <a:buFont typeface="Wingdings" panose="05000000000000000000" pitchFamily="2" charset="2"/>
              <a:buChar char="§"/>
            </a:pPr>
            <a:endParaRPr lang="de-DE" dirty="0"/>
          </a:p>
          <a:p>
            <a:pPr lvl="1">
              <a:buFont typeface="Wingdings" panose="05000000000000000000" pitchFamily="2" charset="2"/>
              <a:buChar char="§"/>
            </a:pPr>
            <a:endParaRPr lang="de-DE" dirty="0"/>
          </a:p>
          <a:p>
            <a:pPr>
              <a:buFont typeface="Wingdings" panose="05000000000000000000" pitchFamily="2" charset="2"/>
              <a:buChar char="§"/>
            </a:pPr>
            <a:r>
              <a:rPr lang="de-DE" dirty="0"/>
              <a:t>DEMO 1, DEMO 2 , VNS </a:t>
            </a:r>
            <a:r>
              <a:rPr lang="de-DE" dirty="0" err="1"/>
              <a:t>unclear</a:t>
            </a:r>
            <a:r>
              <a:rPr lang="de-DE" dirty="0"/>
              <a:t> </a:t>
            </a:r>
            <a:r>
              <a:rPr lang="de-DE" dirty="0" err="1"/>
              <a:t>about</a:t>
            </a:r>
            <a:r>
              <a:rPr lang="de-DE" dirty="0"/>
              <a:t> </a:t>
            </a:r>
            <a:r>
              <a:rPr lang="de-DE" dirty="0" err="1"/>
              <a:t>this</a:t>
            </a:r>
            <a:endParaRPr lang="de-DE" dirty="0"/>
          </a:p>
          <a:p>
            <a:pPr>
              <a:buFont typeface="Wingdings" panose="05000000000000000000" pitchFamily="2" charset="2"/>
              <a:buChar char="§"/>
            </a:pPr>
            <a:endParaRPr lang="de-DE" dirty="0"/>
          </a:p>
          <a:p>
            <a:pPr>
              <a:buFont typeface="Wingdings" panose="05000000000000000000" pitchFamily="2" charset="2"/>
              <a:buChar char="§"/>
            </a:pPr>
            <a:endParaRPr lang="de-DE" dirty="0"/>
          </a:p>
        </p:txBody>
      </p:sp>
      <p:sp>
        <p:nvSpPr>
          <p:cNvPr id="4" name="Foliennummernplatzhalter 3">
            <a:extLst>
              <a:ext uri="{FF2B5EF4-FFF2-40B4-BE49-F238E27FC236}">
                <a16:creationId xmlns:a16="http://schemas.microsoft.com/office/drawing/2014/main" id="{00C2E7D4-FCF1-D5D3-6A08-D3AEBE12DC46}"/>
              </a:ext>
            </a:extLst>
          </p:cNvPr>
          <p:cNvSpPr>
            <a:spLocks noGrp="1"/>
          </p:cNvSpPr>
          <p:nvPr>
            <p:ph type="sldNum" sz="quarter" idx="12"/>
          </p:nvPr>
        </p:nvSpPr>
        <p:spPr/>
        <p:txBody>
          <a:bodyPr/>
          <a:lstStyle/>
          <a:p>
            <a:fld id="{6A6D9FA1-99C7-4910-8E32-B85D378B0060}" type="slidenum">
              <a:rPr lang="en-GB" smtClean="0">
                <a:solidFill>
                  <a:prstClr val="white"/>
                </a:solidFill>
              </a:rPr>
              <a:pPr/>
              <a:t>5</a:t>
            </a:fld>
            <a:endParaRPr lang="en-GB" dirty="0">
              <a:solidFill>
                <a:prstClr val="white"/>
              </a:solidFill>
            </a:endParaRPr>
          </a:p>
        </p:txBody>
      </p:sp>
      <p:sp>
        <p:nvSpPr>
          <p:cNvPr id="5" name="Fußzeilenplatzhalter 4">
            <a:extLst>
              <a:ext uri="{FF2B5EF4-FFF2-40B4-BE49-F238E27FC236}">
                <a16:creationId xmlns:a16="http://schemas.microsoft.com/office/drawing/2014/main" id="{7D69D032-5D0C-6006-DB68-23367ABC8F3E}"/>
              </a:ext>
            </a:extLst>
          </p:cNvPr>
          <p:cNvSpPr>
            <a:spLocks noGrp="1"/>
          </p:cNvSpPr>
          <p:nvPr>
            <p:ph type="ftr" sz="quarter" idx="11"/>
          </p:nvPr>
        </p:nvSpPr>
        <p:spPr/>
        <p:txBody>
          <a:bodyPr/>
          <a:lstStyle/>
          <a:p>
            <a:r>
              <a:rPr lang="en-GB">
                <a:solidFill>
                  <a:prstClr val="white"/>
                </a:solidFill>
              </a:rPr>
              <a:t>Sebastijan Brezinsek| AWP 2025 Planning Meeting |Garching | October 2024</a:t>
            </a:r>
            <a:endParaRPr lang="en-GB" dirty="0">
              <a:solidFill>
                <a:prstClr val="white"/>
              </a:solidFill>
            </a:endParaRPr>
          </a:p>
        </p:txBody>
      </p:sp>
    </p:spTree>
    <p:extLst>
      <p:ext uri="{BB962C8B-B14F-4D97-AF65-F5344CB8AC3E}">
        <p14:creationId xmlns:p14="http://schemas.microsoft.com/office/powerpoint/2010/main" val="2809243776"/>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gn="l">
          <a:defRPr sz="2800" b="1" dirty="0" smtClean="0"/>
        </a:defPPr>
      </a:lstStyle>
    </a:tx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5E97A0C0FEBC408E67B127B9678D93" ma:contentTypeVersion="16" ma:contentTypeDescription="Create a new document." ma:contentTypeScope="" ma:versionID="1d2a0d8c6deb6b6d65149e488cbe144b">
  <xsd:schema xmlns:xsd="http://www.w3.org/2001/XMLSchema" xmlns:xs="http://www.w3.org/2001/XMLSchema" xmlns:p="http://schemas.microsoft.com/office/2006/metadata/properties" xmlns:ns2="cbbfa1f3-60c2-42de-b5b6-3ee8cb87d964" xmlns:ns3="e5ba6352-0726-4226-96e7-82f7f1c59ac0" targetNamespace="http://schemas.microsoft.com/office/2006/metadata/properties" ma:root="true" ma:fieldsID="0760925279f4376d2d8626e0085fb012" ns2:_="" ns3:_="">
    <xsd:import namespace="cbbfa1f3-60c2-42de-b5b6-3ee8cb87d964"/>
    <xsd:import namespace="e5ba6352-0726-4226-96e7-82f7f1c59a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Dateofreleas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DateTake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bfa1f3-60c2-42de-b5b6-3ee8cb87d96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Dateofrelease" ma:index="14" nillable="true" ma:displayName="Date of release" ma:format="Dropdown" ma:internalName="Dateofrelease">
      <xsd:simpleType>
        <xsd:restriction base="dms:Text">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1e10cb2-14f7-4eda-9ec0-27c7232f3f48"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ba6352-0726-4226-96e7-82f7f1c59a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5fc3690-ba4d-4b93-9ca3-ace776e65a5b}" ma:internalName="TaxCatchAll" ma:showField="CatchAllData" ma:web="e5ba6352-0726-4226-96e7-82f7f1c59a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e5ba6352-0726-4226-96e7-82f7f1c59ac0" xsi:nil="true"/>
    <Dateofrelease xmlns="cbbfa1f3-60c2-42de-b5b6-3ee8cb87d964" xsi:nil="true"/>
    <lcf76f155ced4ddcb4097134ff3c332f xmlns="cbbfa1f3-60c2-42de-b5b6-3ee8cb87d96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20B528-A52D-4A7D-BA72-76895AB575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bfa1f3-60c2-42de-b5b6-3ee8cb87d964"/>
    <ds:schemaRef ds:uri="e5ba6352-0726-4226-96e7-82f7f1c59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1581EFF-75CA-400B-8B14-07B3BB5FE4A6}">
  <ds:schemaRefs>
    <ds:schemaRef ds:uri="http://schemas.microsoft.com/office/2006/metadata/properties"/>
    <ds:schemaRef ds:uri="http://schemas.microsoft.com/office/infopath/2007/PartnerControls"/>
    <ds:schemaRef ds:uri="e5ba6352-0726-4226-96e7-82f7f1c59ac0"/>
    <ds:schemaRef ds:uri="cbbfa1f3-60c2-42de-b5b6-3ee8cb87d964"/>
  </ds:schemaRefs>
</ds:datastoreItem>
</file>

<file path=customXml/itemProps3.xml><?xml version="1.0" encoding="utf-8"?>
<ds:datastoreItem xmlns:ds="http://schemas.openxmlformats.org/officeDocument/2006/customXml" ds:itemID="{329BB5A6-9C9C-4509-BBBE-0C2B5904D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693</Words>
  <Application>Microsoft Office PowerPoint</Application>
  <PresentationFormat>Breitbild</PresentationFormat>
  <Paragraphs>77</Paragraphs>
  <Slides>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Aptos</vt:lpstr>
      <vt:lpstr>Arial</vt:lpstr>
      <vt:lpstr>Calibri</vt:lpstr>
      <vt:lpstr>Wingdings</vt:lpstr>
      <vt:lpstr>EUROfusion.1line_5_3_2019</vt:lpstr>
      <vt:lpstr>2026-2027 AWP Brainstorming Meeting Plasma-Wall Interactions and Exhaust</vt:lpstr>
      <vt:lpstr>Structure 2026-2027</vt:lpstr>
      <vt:lpstr>Objectives 2026/2027</vt:lpstr>
      <vt:lpstr>Potential grant deliverables 2026/2027</vt:lpstr>
      <vt:lpstr>Coordination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Fabio Vinagre</dc:creator>
  <cp:lastModifiedBy>Sebastijan Brezinsek</cp:lastModifiedBy>
  <cp:revision>121</cp:revision>
  <dcterms:created xsi:type="dcterms:W3CDTF">2023-11-15T09:40:03Z</dcterms:created>
  <dcterms:modified xsi:type="dcterms:W3CDTF">2024-12-10T09:23:56Z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ies>
</file>