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9" r:id="rId1"/>
    <p:sldMasterId id="2147483710" r:id="rId2"/>
    <p:sldMasterId id="2147483698" r:id="rId3"/>
    <p:sldMasterId id="2147483691" r:id="rId4"/>
    <p:sldMasterId id="2147483703" r:id="rId5"/>
  </p:sldMasterIdLst>
  <p:notesMasterIdLst>
    <p:notesMasterId r:id="rId43"/>
  </p:notesMasterIdLst>
  <p:sldIdLst>
    <p:sldId id="260" r:id="rId6"/>
    <p:sldId id="307" r:id="rId7"/>
    <p:sldId id="305" r:id="rId8"/>
    <p:sldId id="309" r:id="rId9"/>
    <p:sldId id="311" r:id="rId10"/>
    <p:sldId id="313" r:id="rId11"/>
    <p:sldId id="314" r:id="rId12"/>
    <p:sldId id="322" r:id="rId13"/>
    <p:sldId id="323" r:id="rId14"/>
    <p:sldId id="325" r:id="rId15"/>
    <p:sldId id="331" r:id="rId16"/>
    <p:sldId id="327" r:id="rId17"/>
    <p:sldId id="330" r:id="rId18"/>
    <p:sldId id="333" r:id="rId19"/>
    <p:sldId id="332" r:id="rId20"/>
    <p:sldId id="329" r:id="rId21"/>
    <p:sldId id="334" r:id="rId22"/>
    <p:sldId id="341" r:id="rId23"/>
    <p:sldId id="338" r:id="rId24"/>
    <p:sldId id="339" r:id="rId25"/>
    <p:sldId id="346" r:id="rId26"/>
    <p:sldId id="340" r:id="rId27"/>
    <p:sldId id="347" r:id="rId28"/>
    <p:sldId id="348" r:id="rId29"/>
    <p:sldId id="349" r:id="rId30"/>
    <p:sldId id="342" r:id="rId31"/>
    <p:sldId id="343" r:id="rId32"/>
    <p:sldId id="344" r:id="rId33"/>
    <p:sldId id="345" r:id="rId34"/>
    <p:sldId id="315" r:id="rId35"/>
    <p:sldId id="317" r:id="rId36"/>
    <p:sldId id="301" r:id="rId37"/>
    <p:sldId id="318" r:id="rId38"/>
    <p:sldId id="336" r:id="rId39"/>
    <p:sldId id="337" r:id="rId40"/>
    <p:sldId id="335" r:id="rId41"/>
    <p:sldId id="320" r:id="rId4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ciej Krychowiak" initials="MK" lastIdx="0" clrIdx="0">
    <p:extLst>
      <p:ext uri="{19B8F6BF-5375-455C-9EA6-DF929625EA0E}">
        <p15:presenceInfo xmlns:p15="http://schemas.microsoft.com/office/powerpoint/2012/main" userId="Maciej Krychowia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AA"/>
    <a:srgbClr val="CC0000"/>
    <a:srgbClr val="006600"/>
    <a:srgbClr val="EDB003"/>
    <a:srgbClr val="57E64C"/>
    <a:srgbClr val="FF2121"/>
    <a:srgbClr val="FCFCFC"/>
    <a:srgbClr val="EDD103"/>
    <a:srgbClr val="E250E2"/>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54" autoAdjust="0"/>
    <p:restoredTop sz="93212" autoAdjust="0"/>
  </p:normalViewPr>
  <p:slideViewPr>
    <p:cSldViewPr snapToGrid="0">
      <p:cViewPr varScale="1">
        <p:scale>
          <a:sx n="107" d="100"/>
          <a:sy n="107" d="100"/>
        </p:scale>
        <p:origin x="882" y="114"/>
      </p:cViewPr>
      <p:guideLst>
        <p:guide orient="horz" pos="2160"/>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716D5-ACEA-43FB-9282-292FC8262548}" type="datetimeFigureOut">
              <a:rPr lang="de-DE" smtClean="0"/>
              <a:t>13.01.2025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46895-DAEF-47E5-8529-7A3EBD8431C8}" type="slidenum">
              <a:rPr lang="de-DE" smtClean="0"/>
              <a:t>‹#›</a:t>
            </a:fld>
            <a:endParaRPr lang="de-DE"/>
          </a:p>
        </p:txBody>
      </p:sp>
    </p:spTree>
    <p:extLst>
      <p:ext uri="{BB962C8B-B14F-4D97-AF65-F5344CB8AC3E}">
        <p14:creationId xmlns:p14="http://schemas.microsoft.com/office/powerpoint/2010/main" val="1915632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546895-DAEF-47E5-8529-7A3EBD8431C8}" type="slidenum">
              <a:rPr lang="de-DE" smtClean="0"/>
              <a:t>2</a:t>
            </a:fld>
            <a:endParaRPr lang="de-DE"/>
          </a:p>
        </p:txBody>
      </p:sp>
    </p:spTree>
    <p:extLst>
      <p:ext uri="{BB962C8B-B14F-4D97-AF65-F5344CB8AC3E}">
        <p14:creationId xmlns:p14="http://schemas.microsoft.com/office/powerpoint/2010/main" val="9503184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jpe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g"/><Relationship Id="rId1" Type="http://schemas.openxmlformats.org/officeDocument/2006/relationships/slideMaster" Target="../slideMasters/slideMaster2.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61473" y="5372117"/>
            <a:ext cx="2036761" cy="628763"/>
          </a:xfrm>
          <a:prstGeom prst="rect">
            <a:avLst/>
          </a:prstGeom>
        </p:spPr>
      </p:pic>
      <p:pic>
        <p:nvPicPr>
          <p:cNvPr id="13" name="Grafik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90251" y="2196000"/>
            <a:ext cx="1223837" cy="1087884"/>
          </a:xfrm>
          <a:prstGeom prst="rect">
            <a:avLst/>
          </a:prstGeom>
        </p:spPr>
      </p:pic>
      <p:pic>
        <p:nvPicPr>
          <p:cNvPr id="16" name="Grafik 15"/>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54650" y="2313782"/>
            <a:ext cx="10055310" cy="348952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dirty="0"/>
          </a:p>
        </p:txBody>
      </p:sp>
      <p:sp>
        <p:nvSpPr>
          <p:cNvPr id="18" name="Subtitle 2"/>
          <p:cNvSpPr txBox="1">
            <a:spLocks/>
          </p:cNvSpPr>
          <p:nvPr userDrawn="1"/>
        </p:nvSpPr>
        <p:spPr>
          <a:xfrm>
            <a:off x="6045987"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dirty="0"/>
          </a:p>
        </p:txBody>
      </p:sp>
      <p:sp>
        <p:nvSpPr>
          <p:cNvPr id="19" name="Subtitle 2"/>
          <p:cNvSpPr>
            <a:spLocks noGrp="1"/>
          </p:cNvSpPr>
          <p:nvPr>
            <p:ph type="subTitle" idx="1"/>
          </p:nvPr>
        </p:nvSpPr>
        <p:spPr>
          <a:xfrm>
            <a:off x="6172201" y="4787844"/>
            <a:ext cx="5361443" cy="1101934"/>
          </a:xfrm>
        </p:spPr>
        <p:txBody>
          <a:bodyPr anchor="ctr"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Titel 6"/>
          <p:cNvSpPr>
            <a:spLocks noGrp="1"/>
          </p:cNvSpPr>
          <p:nvPr>
            <p:ph type="title"/>
          </p:nvPr>
        </p:nvSpPr>
        <p:spPr>
          <a:xfrm>
            <a:off x="695326" y="1891147"/>
            <a:ext cx="5350662" cy="1766455"/>
          </a:xfrm>
        </p:spPr>
        <p:txBody>
          <a:bodyPr anchor="ctr"/>
          <a:lstStyle>
            <a:lvl1pPr>
              <a:defRPr sz="2300">
                <a:solidFill>
                  <a:schemeClr val="bg1"/>
                </a:solidFill>
              </a:defRPr>
            </a:lvl1pPr>
          </a:lstStyle>
          <a:p>
            <a:r>
              <a:rPr lang="en-US" smtClean="0"/>
              <a:t>Click to edit Master title style</a:t>
            </a:r>
            <a:endParaRPr lang="de-DE" dirty="0"/>
          </a:p>
        </p:txBody>
      </p:sp>
      <p:pic>
        <p:nvPicPr>
          <p:cNvPr id="24" name="Grafik 2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pic>
        <p:nvPicPr>
          <p:cNvPr id="32" name="Grafik 3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0395" y="4765992"/>
            <a:ext cx="1058550" cy="940958"/>
          </a:xfrm>
          <a:prstGeom prst="rect">
            <a:avLst/>
          </a:prstGeom>
        </p:spPr>
      </p:pic>
      <p:pic>
        <p:nvPicPr>
          <p:cNvPr id="33" name="Grafik 3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3322" y="5232310"/>
            <a:ext cx="1851764" cy="571653"/>
          </a:xfrm>
          <a:prstGeom prst="rect">
            <a:avLst/>
          </a:prstGeom>
        </p:spPr>
      </p:pic>
      <p:grpSp>
        <p:nvGrpSpPr>
          <p:cNvPr id="21" name="Gruppieren 20"/>
          <p:cNvGrpSpPr/>
          <p:nvPr userDrawn="1"/>
        </p:nvGrpSpPr>
        <p:grpSpPr>
          <a:xfrm>
            <a:off x="1053474" y="6022938"/>
            <a:ext cx="10113954" cy="566770"/>
            <a:chOff x="515924" y="5792918"/>
            <a:chExt cx="9461999" cy="566770"/>
          </a:xfrm>
        </p:grpSpPr>
        <p:pic>
          <p:nvPicPr>
            <p:cNvPr id="22" name="Grafik 2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3"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4" name="Foliennummernplatzhalter 3"/>
          <p:cNvSpPr>
            <a:spLocks noGrp="1"/>
          </p:cNvSpPr>
          <p:nvPr>
            <p:ph type="sldNum" sz="quarter" idx="12"/>
          </p:nvPr>
        </p:nvSpPr>
        <p:spPr/>
        <p:txBody>
          <a:bodyPr/>
          <a:lstStyle/>
          <a:p>
            <a:fld id="{3B1A4699-952B-42DA-8DC4-38A59B49610C}" type="slidenum">
              <a:rPr lang="de-DE" smtClean="0"/>
              <a:pPr/>
              <a:t>‹#›</a:t>
            </a:fld>
            <a:endParaRPr lang="de-DE" dirty="0"/>
          </a:p>
        </p:txBody>
      </p:sp>
      <p:sp>
        <p:nvSpPr>
          <p:cNvPr id="25"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2024.12.02</a:t>
            </a:r>
            <a:endParaRPr lang="en-US" dirty="0"/>
          </a:p>
        </p:txBody>
      </p:sp>
      <p:sp>
        <p:nvSpPr>
          <p:cNvPr id="2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Tree>
    <p:extLst>
      <p:ext uri="{BB962C8B-B14F-4D97-AF65-F5344CB8AC3E}">
        <p14:creationId xmlns:p14="http://schemas.microsoft.com/office/powerpoint/2010/main" val="4031708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2024.12.02</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Paper Rehearsal</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
        <p:nvSpPr>
          <p:cNvPr id="6" name="Textplatzhalter 5"/>
          <p:cNvSpPr>
            <a:spLocks noGrp="1"/>
          </p:cNvSpPr>
          <p:nvPr>
            <p:ph type="body" sz="quarter" idx="17"/>
          </p:nvPr>
        </p:nvSpPr>
        <p:spPr>
          <a:xfrm>
            <a:off x="479425" y="1096930"/>
            <a:ext cx="11233150" cy="5094320"/>
          </a:xfrm>
          <a:prstGeom prst="rect">
            <a:avLst/>
          </a:prstGeom>
        </p:spPr>
        <p:txBody>
          <a:bodyPr lIns="0"/>
          <a:lstStyle>
            <a:lvl1pPr>
              <a:defRPr lang="de-DE" sz="2400" b="1" kern="1200" dirty="0" smtClean="0">
                <a:solidFill>
                  <a:schemeClr val="tx1"/>
                </a:solidFill>
                <a:latin typeface="+mj-lt"/>
                <a:ea typeface="+mn-ea"/>
                <a:cs typeface="+mn-cs"/>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94162912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2024.12.02</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Paper Rehearsal</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Tree>
    <p:extLst>
      <p:ext uri="{BB962C8B-B14F-4D97-AF65-F5344CB8AC3E}">
        <p14:creationId xmlns:p14="http://schemas.microsoft.com/office/powerpoint/2010/main" val="275830137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2024.12.02</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Paper Rehearsal</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
        <p:nvSpPr>
          <p:cNvPr id="14" name="Inhaltsplatzhalter 2"/>
          <p:cNvSpPr>
            <a:spLocks noGrp="1"/>
          </p:cNvSpPr>
          <p:nvPr>
            <p:ph idx="1"/>
          </p:nvPr>
        </p:nvSpPr>
        <p:spPr>
          <a:xfrm>
            <a:off x="479780" y="1089025"/>
            <a:ext cx="5540020" cy="5129212"/>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7" name="Inhaltsplatzhalter 2"/>
          <p:cNvSpPr>
            <a:spLocks noGrp="1"/>
          </p:cNvSpPr>
          <p:nvPr>
            <p:ph idx="18"/>
          </p:nvPr>
        </p:nvSpPr>
        <p:spPr>
          <a:xfrm>
            <a:off x="6175248" y="1089025"/>
            <a:ext cx="5540020" cy="5129212"/>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56419565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2024.12.02</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Paper Rehearsal</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
        <p:nvSpPr>
          <p:cNvPr id="14" name="Inhaltsplatzhalter 2"/>
          <p:cNvSpPr>
            <a:spLocks noGrp="1"/>
          </p:cNvSpPr>
          <p:nvPr>
            <p:ph idx="1"/>
          </p:nvPr>
        </p:nvSpPr>
        <p:spPr>
          <a:xfrm>
            <a:off x="479425" y="1912937"/>
            <a:ext cx="5540020" cy="4314721"/>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7" name="Inhaltsplatzhalter 2"/>
          <p:cNvSpPr>
            <a:spLocks noGrp="1"/>
          </p:cNvSpPr>
          <p:nvPr>
            <p:ph idx="18"/>
          </p:nvPr>
        </p:nvSpPr>
        <p:spPr>
          <a:xfrm>
            <a:off x="6175248" y="1912937"/>
            <a:ext cx="5540020" cy="4305300"/>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6" name="Textplatzhalter 2"/>
          <p:cNvSpPr>
            <a:spLocks noGrp="1"/>
          </p:cNvSpPr>
          <p:nvPr>
            <p:ph type="body" idx="19"/>
          </p:nvPr>
        </p:nvSpPr>
        <p:spPr>
          <a:xfrm>
            <a:off x="479426" y="1089025"/>
            <a:ext cx="5540020" cy="823912"/>
          </a:xfrm>
          <a:prstGeom prst="rect">
            <a:avLst/>
          </a:prstGeom>
        </p:spPr>
        <p:txBody>
          <a:bodyPr l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
        <p:nvSpPr>
          <p:cNvPr id="18" name="Textplatzhalter 4"/>
          <p:cNvSpPr>
            <a:spLocks noGrp="1"/>
          </p:cNvSpPr>
          <p:nvPr>
            <p:ph type="body" sz="quarter" idx="3"/>
          </p:nvPr>
        </p:nvSpPr>
        <p:spPr>
          <a:xfrm>
            <a:off x="6172136" y="1089025"/>
            <a:ext cx="5539678" cy="823912"/>
          </a:xfrm>
          <a:prstGeom prst="rect">
            <a:avLst/>
          </a:prstGeom>
        </p:spPr>
        <p:txBody>
          <a:bodyPr l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Tree>
    <p:extLst>
      <p:ext uri="{BB962C8B-B14F-4D97-AF65-F5344CB8AC3E}">
        <p14:creationId xmlns:p14="http://schemas.microsoft.com/office/powerpoint/2010/main" val="277194871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101549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2024.12.02</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Paper Rehearsal</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
        <p:nvSpPr>
          <p:cNvPr id="14" name="Inhaltsplatzhalter 2"/>
          <p:cNvSpPr>
            <a:spLocks noGrp="1"/>
          </p:cNvSpPr>
          <p:nvPr>
            <p:ph idx="1"/>
          </p:nvPr>
        </p:nvSpPr>
        <p:spPr>
          <a:xfrm>
            <a:off x="479780" y="1096930"/>
            <a:ext cx="11232438" cy="5104490"/>
          </a:xfrm>
          <a:prstGeom prst="rect">
            <a:avLst/>
          </a:prstGeom>
        </p:spPr>
        <p:txBody>
          <a:bodyPr lIns="0"/>
          <a:lstStyle>
            <a:lvl1pPr>
              <a:defRPr lang="de-DE" sz="2400" b="1" kern="1200" smtClean="0">
                <a:solidFill>
                  <a:schemeClr val="tx1"/>
                </a:solidFill>
                <a:latin typeface="+mj-lt"/>
                <a:ea typeface="+mn-ea"/>
                <a:cs typeface="+mn-cs"/>
              </a:defRPr>
            </a:lvl1pPr>
            <a:lvl2pPr>
              <a:defRPr lang="de-DE" sz="2000" b="0" kern="1200" dirty="0" smtClean="0">
                <a:solidFill>
                  <a:schemeClr val="tx1"/>
                </a:solidFill>
                <a:latin typeface="+mj-lt"/>
                <a:ea typeface="+mn-ea"/>
                <a:cs typeface="+mn-cs"/>
              </a:defRPr>
            </a:lvl2pPr>
            <a:lvl3pPr>
              <a:defRPr lang="de-DE" sz="1800" kern="1200" dirty="0" smtClean="0">
                <a:solidFill>
                  <a:schemeClr val="tx1"/>
                </a:solidFill>
                <a:latin typeface="+mj-lt"/>
                <a:ea typeface="+mn-ea"/>
                <a:cs typeface="+mn-cs"/>
              </a:defRPr>
            </a:lvl3pPr>
            <a:lvl4pPr>
              <a:defRPr>
                <a:latin typeface="+mj-lt"/>
              </a:defRPr>
            </a:lvl4pPr>
            <a:lvl5pPr>
              <a:defRPr lang="de-DE" sz="1600" kern="1200" dirty="0" smtClean="0">
                <a:solidFill>
                  <a:schemeClr val="tx1"/>
                </a:solidFill>
                <a:latin typeface="+mj-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66756982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101549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2024.12.02</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Paper Rehearsal</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
        <p:nvSpPr>
          <p:cNvPr id="14" name="Inhaltsplatzhalter 2"/>
          <p:cNvSpPr>
            <a:spLocks noGrp="1"/>
          </p:cNvSpPr>
          <p:nvPr>
            <p:ph idx="1"/>
          </p:nvPr>
        </p:nvSpPr>
        <p:spPr>
          <a:xfrm>
            <a:off x="479780" y="1096930"/>
            <a:ext cx="11232438" cy="5104490"/>
          </a:xfrm>
          <a:prstGeom prst="rect">
            <a:avLst/>
          </a:prstGeom>
        </p:spPr>
        <p:txBody>
          <a:bodyPr lIns="0"/>
          <a:lstStyle>
            <a:lvl1pPr>
              <a:defRPr lang="de-DE" sz="2400" b="1" kern="1200" smtClean="0">
                <a:solidFill>
                  <a:schemeClr val="tx1"/>
                </a:solidFill>
                <a:latin typeface="+mj-lt"/>
                <a:ea typeface="+mn-ea"/>
                <a:cs typeface="+mn-cs"/>
              </a:defRPr>
            </a:lvl1pPr>
            <a:lvl2pPr>
              <a:defRPr lang="de-DE" sz="2000" b="0" kern="1200" dirty="0" smtClean="0">
                <a:solidFill>
                  <a:schemeClr val="tx1"/>
                </a:solidFill>
                <a:latin typeface="+mj-lt"/>
                <a:ea typeface="+mn-ea"/>
                <a:cs typeface="+mn-cs"/>
              </a:defRPr>
            </a:lvl2pPr>
            <a:lvl3pPr>
              <a:defRPr lang="de-DE" sz="1800" kern="1200" dirty="0" smtClean="0">
                <a:solidFill>
                  <a:schemeClr val="tx1"/>
                </a:solidFill>
                <a:latin typeface="+mj-lt"/>
                <a:ea typeface="+mn-ea"/>
                <a:cs typeface="+mn-cs"/>
              </a:defRPr>
            </a:lvl3pPr>
            <a:lvl4pPr>
              <a:defRPr>
                <a:latin typeface="+mj-lt"/>
              </a:defRPr>
            </a:lvl4pPr>
            <a:lvl5pPr>
              <a:defRPr lang="de-DE" sz="1600" kern="1200" dirty="0" smtClean="0">
                <a:solidFill>
                  <a:schemeClr val="tx1"/>
                </a:solidFill>
                <a:latin typeface="+mj-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11647714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101549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2024.12.02</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Paper Rehearsal</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Tree>
    <p:extLst>
      <p:ext uri="{BB962C8B-B14F-4D97-AF65-F5344CB8AC3E}">
        <p14:creationId xmlns:p14="http://schemas.microsoft.com/office/powerpoint/2010/main" val="199698850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101549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2024.12.02</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Paper Rehearsal</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
        <p:nvSpPr>
          <p:cNvPr id="14" name="Inhaltsplatzhalter 2"/>
          <p:cNvSpPr>
            <a:spLocks noGrp="1"/>
          </p:cNvSpPr>
          <p:nvPr>
            <p:ph idx="1"/>
          </p:nvPr>
        </p:nvSpPr>
        <p:spPr>
          <a:xfrm>
            <a:off x="479780" y="1089025"/>
            <a:ext cx="5540020" cy="5129212"/>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7" name="Inhaltsplatzhalter 2"/>
          <p:cNvSpPr>
            <a:spLocks noGrp="1"/>
          </p:cNvSpPr>
          <p:nvPr>
            <p:ph idx="18"/>
          </p:nvPr>
        </p:nvSpPr>
        <p:spPr>
          <a:xfrm>
            <a:off x="6175248" y="1089025"/>
            <a:ext cx="5540020" cy="5129212"/>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73664544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101549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2024.12.02</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Paper Rehearsal</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
        <p:nvSpPr>
          <p:cNvPr id="14" name="Inhaltsplatzhalter 2"/>
          <p:cNvSpPr>
            <a:spLocks noGrp="1"/>
          </p:cNvSpPr>
          <p:nvPr>
            <p:ph idx="1"/>
          </p:nvPr>
        </p:nvSpPr>
        <p:spPr>
          <a:xfrm>
            <a:off x="479425" y="1912937"/>
            <a:ext cx="5540020" cy="4314721"/>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7" name="Inhaltsplatzhalter 2"/>
          <p:cNvSpPr>
            <a:spLocks noGrp="1"/>
          </p:cNvSpPr>
          <p:nvPr>
            <p:ph idx="18"/>
          </p:nvPr>
        </p:nvSpPr>
        <p:spPr>
          <a:xfrm>
            <a:off x="6175248" y="1912937"/>
            <a:ext cx="5540020" cy="4305300"/>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6" name="Textplatzhalter 2"/>
          <p:cNvSpPr>
            <a:spLocks noGrp="1"/>
          </p:cNvSpPr>
          <p:nvPr>
            <p:ph type="body" idx="19"/>
          </p:nvPr>
        </p:nvSpPr>
        <p:spPr>
          <a:xfrm>
            <a:off x="479426" y="1089025"/>
            <a:ext cx="5540020" cy="823912"/>
          </a:xfrm>
          <a:prstGeom prst="rect">
            <a:avLst/>
          </a:prstGeom>
        </p:spPr>
        <p:txBody>
          <a:bodyPr l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
        <p:nvSpPr>
          <p:cNvPr id="18" name="Textplatzhalter 4"/>
          <p:cNvSpPr>
            <a:spLocks noGrp="1"/>
          </p:cNvSpPr>
          <p:nvPr>
            <p:ph type="body" sz="quarter" idx="3"/>
          </p:nvPr>
        </p:nvSpPr>
        <p:spPr>
          <a:xfrm>
            <a:off x="6172136" y="1089025"/>
            <a:ext cx="5539678" cy="823912"/>
          </a:xfrm>
          <a:prstGeom prst="rect">
            <a:avLst/>
          </a:prstGeom>
        </p:spPr>
        <p:txBody>
          <a:bodyPr l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Tree>
    <p:extLst>
      <p:ext uri="{BB962C8B-B14F-4D97-AF65-F5344CB8AC3E}">
        <p14:creationId xmlns:p14="http://schemas.microsoft.com/office/powerpoint/2010/main" val="343000010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6170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2"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609726"/>
            <a:ext cx="10801349" cy="4772024"/>
          </a:xfrm>
          <a:prstGeom prst="rect">
            <a:avLst/>
          </a:prstGeo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1" name="Titel 10"/>
          <p:cNvSpPr>
            <a:spLocks noGrp="1"/>
          </p:cNvSpPr>
          <p:nvPr>
            <p:ph type="title"/>
          </p:nvPr>
        </p:nvSpPr>
        <p:spPr>
          <a:xfrm>
            <a:off x="695326" y="441325"/>
            <a:ext cx="9576471" cy="894416"/>
          </a:xfrm>
        </p:spPr>
        <p:txBody>
          <a:bodyPr/>
          <a:lstStyle>
            <a:lvl1pPr>
              <a:defRPr/>
            </a:lvl1pPr>
          </a:lstStyle>
          <a:p>
            <a:r>
              <a:rPr lang="en-US" smtClean="0"/>
              <a:t>Click to edit Master title style</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a:t>
            </a:fld>
            <a:endParaRPr lang="de-DE" dirty="0"/>
          </a:p>
        </p:txBody>
      </p:sp>
      <p:sp>
        <p:nvSpPr>
          <p:cNvPr id="10"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2024.12.02</a:t>
            </a:r>
            <a:endParaRPr lang="en-US" dirty="0"/>
          </a:p>
        </p:txBody>
      </p:sp>
      <p:sp>
        <p:nvSpPr>
          <p:cNvPr id="12"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cxnSp>
        <p:nvCxnSpPr>
          <p:cNvPr id="13"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14" name="TextBox 13"/>
          <p:cNvSpPr txBox="1"/>
          <p:nvPr userDrawn="1"/>
        </p:nvSpPr>
        <p:spPr>
          <a:xfrm>
            <a:off x="695325" y="836579"/>
            <a:ext cx="513282" cy="267894"/>
          </a:xfrm>
          <a:prstGeom prst="rect">
            <a:avLst/>
          </a:prstGeom>
          <a:noFill/>
        </p:spPr>
        <p:txBody>
          <a:bodyPr wrap="non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de-DE" sz="1600" dirty="0" err="1" smtClean="0"/>
              <a:t>test</a:t>
            </a:r>
            <a:endParaRPr lang="de-DE" sz="1600" dirty="0" smtClean="0"/>
          </a:p>
        </p:txBody>
      </p:sp>
    </p:spTree>
    <p:extLst>
      <p:ext uri="{BB962C8B-B14F-4D97-AF65-F5344CB8AC3E}">
        <p14:creationId xmlns:p14="http://schemas.microsoft.com/office/powerpoint/2010/main" val="4262877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_my vers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2"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609726"/>
            <a:ext cx="10801349" cy="4772024"/>
          </a:xfrm>
          <a:prstGeom prst="rect">
            <a:avLst/>
          </a:prstGeom>
        </p:spPr>
        <p:txBody>
          <a:bodyPr/>
          <a:lstStyle>
            <a:lvl1pPr marL="285750" indent="-285750">
              <a:buFont typeface="Arial" panose="020B0604020202020204" pitchFamily="34" charset="0"/>
              <a:buChar char="•"/>
              <a:defRPr/>
            </a:lvl1pPr>
            <a:lvl2pPr marL="574675" indent="-285750">
              <a:buFont typeface="Arial" panose="020B0604020202020204" pitchFamily="34" charset="0"/>
              <a:buChar char="•"/>
              <a:defRPr>
                <a:solidFill>
                  <a:schemeClr val="tx1"/>
                </a:solidFill>
              </a:defRPr>
            </a:lvl2pPr>
            <a:lvl3pPr marL="739775" indent="-179388">
              <a:defRPr b="0">
                <a:solidFill>
                  <a:schemeClr val="tx1"/>
                </a:solidFill>
              </a:defRPr>
            </a:lvl3pPr>
            <a:lvl4pPr marL="973138" indent="-179388">
              <a:defRPr>
                <a:solidFill>
                  <a:schemeClr val="tx1"/>
                </a:solidFill>
              </a:defRPr>
            </a:lvl4pPr>
            <a:lvl5pPr marL="1147763" indent="-179388">
              <a:defRPr>
                <a:solidFill>
                  <a:schemeClr val="tx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1" name="Titel 10"/>
          <p:cNvSpPr>
            <a:spLocks noGrp="1"/>
          </p:cNvSpPr>
          <p:nvPr>
            <p:ph type="title"/>
          </p:nvPr>
        </p:nvSpPr>
        <p:spPr>
          <a:xfrm>
            <a:off x="695326" y="441325"/>
            <a:ext cx="9576471" cy="894416"/>
          </a:xfrm>
        </p:spPr>
        <p:txBody>
          <a:bodyPr/>
          <a:lstStyle>
            <a:lvl1pPr>
              <a:defRPr/>
            </a:lvl1pPr>
          </a:lstStyle>
          <a:p>
            <a:r>
              <a:rPr lang="en-US" smtClean="0"/>
              <a:t>Click to edit Master title style</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a:t>
            </a:fld>
            <a:endParaRPr lang="de-DE" dirty="0"/>
          </a:p>
        </p:txBody>
      </p:sp>
      <p:sp>
        <p:nvSpPr>
          <p:cNvPr id="10"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2024.12.02</a:t>
            </a:r>
            <a:endParaRPr lang="en-US" dirty="0"/>
          </a:p>
        </p:txBody>
      </p:sp>
      <p:sp>
        <p:nvSpPr>
          <p:cNvPr id="12"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cxnSp>
        <p:nvCxnSpPr>
          <p:cNvPr id="13"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203882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7-X w/o acknowledgement">
    <p:spTree>
      <p:nvGrpSpPr>
        <p:cNvPr id="1" name=""/>
        <p:cNvGrpSpPr/>
        <p:nvPr/>
      </p:nvGrpSpPr>
      <p:grpSpPr>
        <a:xfrm>
          <a:off x="0" y="0"/>
          <a:ext cx="0" cy="0"/>
          <a:chOff x="0" y="0"/>
          <a:chExt cx="0" cy="0"/>
        </a:xfrm>
      </p:grpSpPr>
      <p:sp>
        <p:nvSpPr>
          <p:cNvPr id="19" name="Untertitel 2"/>
          <p:cNvSpPr>
            <a:spLocks noGrp="1"/>
          </p:cNvSpPr>
          <p:nvPr>
            <p:ph type="subTitle" idx="1"/>
          </p:nvPr>
        </p:nvSpPr>
        <p:spPr>
          <a:xfrm>
            <a:off x="1533144" y="3690256"/>
            <a:ext cx="9144000" cy="1194706"/>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de-DE" dirty="0"/>
          </a:p>
        </p:txBody>
      </p:sp>
      <p:sp>
        <p:nvSpPr>
          <p:cNvPr id="20" name="Titel 7"/>
          <p:cNvSpPr>
            <a:spLocks noGrp="1"/>
          </p:cNvSpPr>
          <p:nvPr>
            <p:ph type="title"/>
          </p:nvPr>
        </p:nvSpPr>
        <p:spPr>
          <a:xfrm>
            <a:off x="1533144" y="1501919"/>
            <a:ext cx="9144000" cy="2055378"/>
          </a:xfrm>
          <a:prstGeom prst="rect">
            <a:avLst/>
          </a:prstGeom>
        </p:spPr>
        <p:txBody>
          <a:bodyPr anchor="b"/>
          <a:lstStyle>
            <a:lvl1pPr algn="ctr">
              <a:defRPr b="1"/>
            </a:lvl1pPr>
          </a:lstStyle>
          <a:p>
            <a:r>
              <a:rPr lang="en-US" smtClean="0"/>
              <a:t>Click to edit Master title style</a:t>
            </a:r>
            <a:endParaRPr lang="de-DE" dirty="0"/>
          </a:p>
        </p:txBody>
      </p:sp>
      <p:sp>
        <p:nvSpPr>
          <p:cNvPr id="3" name="Datumsplatzhalter 2"/>
          <p:cNvSpPr>
            <a:spLocks noGrp="1"/>
          </p:cNvSpPr>
          <p:nvPr>
            <p:ph type="dt" sz="half" idx="10"/>
          </p:nvPr>
        </p:nvSpPr>
        <p:spPr>
          <a:xfrm>
            <a:off x="479425" y="6356350"/>
            <a:ext cx="1115375" cy="365125"/>
          </a:xfrm>
          <a:prstGeom prst="rect">
            <a:avLst/>
          </a:prstGeom>
        </p:spPr>
        <p:txBody>
          <a:bodyPr/>
          <a:lstStyle/>
          <a:p>
            <a:r>
              <a:rPr lang="en-US" smtClean="0"/>
              <a:t>2024.12.02</a:t>
            </a:r>
            <a:endParaRPr lang="de-DE" dirty="0"/>
          </a:p>
        </p:txBody>
      </p:sp>
      <p:sp>
        <p:nvSpPr>
          <p:cNvPr id="4" name="Fußzeilenplatzhalter 3"/>
          <p:cNvSpPr>
            <a:spLocks noGrp="1"/>
          </p:cNvSpPr>
          <p:nvPr>
            <p:ph type="ftr" sz="quarter" idx="11"/>
          </p:nvPr>
        </p:nvSpPr>
        <p:spPr/>
        <p:txBody>
          <a:bodyPr/>
          <a:lstStyle/>
          <a:p>
            <a:r>
              <a:rPr lang="de-DE" smtClean="0"/>
              <a:t>Max Planck Institute for Plasma Physics | G. Partesotti | Paper Rehearsal</a:t>
            </a:r>
            <a:endParaRPr lang="de-DE" dirty="0"/>
          </a:p>
        </p:txBody>
      </p:sp>
      <p:sp>
        <p:nvSpPr>
          <p:cNvPr id="5" name="Foliennummernplatzhalter 4"/>
          <p:cNvSpPr>
            <a:spLocks noGrp="1"/>
          </p:cNvSpPr>
          <p:nvPr>
            <p:ph type="sldNum" sz="quarter" idx="12"/>
          </p:nvPr>
        </p:nvSpPr>
        <p:spPr/>
        <p:txBody>
          <a:bodyPr/>
          <a:lstStyle/>
          <a:p>
            <a:fld id="{31AA536C-85F5-4A1B-A111-7CE00A08BCBC}" type="slidenum">
              <a:rPr lang="de-DE" smtClean="0"/>
              <a:pPr/>
              <a:t>‹#›</a:t>
            </a:fld>
            <a:endParaRPr lang="de-DE" dirty="0"/>
          </a:p>
        </p:txBody>
      </p:sp>
      <p:grpSp>
        <p:nvGrpSpPr>
          <p:cNvPr id="21" name="Gruppieren 20"/>
          <p:cNvGrpSpPr/>
          <p:nvPr userDrawn="1"/>
        </p:nvGrpSpPr>
        <p:grpSpPr>
          <a:xfrm>
            <a:off x="3520800" y="5270400"/>
            <a:ext cx="5177783" cy="716032"/>
            <a:chOff x="3520800" y="5270400"/>
            <a:chExt cx="5177783" cy="716032"/>
          </a:xfrm>
        </p:grpSpPr>
        <p:pic>
          <p:nvPicPr>
            <p:cNvPr id="23" name="Grafik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62800" y="5425200"/>
              <a:ext cx="2135783" cy="507600"/>
            </a:xfrm>
            <a:prstGeom prst="rect">
              <a:avLst/>
            </a:prstGeom>
          </p:spPr>
        </p:pic>
        <p:pic>
          <p:nvPicPr>
            <p:cNvPr id="24" name="Grafik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800" y="5270400"/>
              <a:ext cx="2382977" cy="716032"/>
            </a:xfrm>
            <a:prstGeom prst="rect">
              <a:avLst/>
            </a:prstGeom>
          </p:spPr>
        </p:pic>
      </p:grpSp>
    </p:spTree>
    <p:extLst>
      <p:ext uri="{BB962C8B-B14F-4D97-AF65-F5344CB8AC3E}">
        <p14:creationId xmlns:p14="http://schemas.microsoft.com/office/powerpoint/2010/main" val="395684276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7-X w/ acknowledgement">
    <p:spTree>
      <p:nvGrpSpPr>
        <p:cNvPr id="1" name=""/>
        <p:cNvGrpSpPr/>
        <p:nvPr/>
      </p:nvGrpSpPr>
      <p:grpSpPr>
        <a:xfrm>
          <a:off x="0" y="0"/>
          <a:ext cx="0" cy="0"/>
          <a:chOff x="0" y="0"/>
          <a:chExt cx="0" cy="0"/>
        </a:xfrm>
      </p:grpSpPr>
      <p:sp>
        <p:nvSpPr>
          <p:cNvPr id="33" name="Untertitel 2"/>
          <p:cNvSpPr>
            <a:spLocks noGrp="1"/>
          </p:cNvSpPr>
          <p:nvPr userDrawn="1">
            <p:ph type="subTitle" idx="1"/>
          </p:nvPr>
        </p:nvSpPr>
        <p:spPr>
          <a:xfrm>
            <a:off x="1524000" y="3429000"/>
            <a:ext cx="9144000" cy="1194706"/>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de-DE" dirty="0"/>
          </a:p>
        </p:txBody>
      </p:sp>
      <p:sp>
        <p:nvSpPr>
          <p:cNvPr id="34" name="Titel 7"/>
          <p:cNvSpPr>
            <a:spLocks noGrp="1"/>
          </p:cNvSpPr>
          <p:nvPr userDrawn="1">
            <p:ph type="title"/>
          </p:nvPr>
        </p:nvSpPr>
        <p:spPr>
          <a:xfrm>
            <a:off x="1524000" y="1240663"/>
            <a:ext cx="9144000" cy="2055378"/>
          </a:xfrm>
          <a:prstGeom prst="rect">
            <a:avLst/>
          </a:prstGeom>
        </p:spPr>
        <p:txBody>
          <a:bodyPr anchor="b"/>
          <a:lstStyle>
            <a:lvl1pPr algn="ctr">
              <a:defRPr b="1"/>
            </a:lvl1pPr>
          </a:lstStyle>
          <a:p>
            <a:r>
              <a:rPr lang="en-US" smtClean="0"/>
              <a:t>Click to edit Master title style</a:t>
            </a:r>
            <a:endParaRPr lang="de-DE" dirty="0"/>
          </a:p>
        </p:txBody>
      </p:sp>
      <p:grpSp>
        <p:nvGrpSpPr>
          <p:cNvPr id="14" name="Gruppieren 13"/>
          <p:cNvGrpSpPr/>
          <p:nvPr userDrawn="1"/>
        </p:nvGrpSpPr>
        <p:grpSpPr>
          <a:xfrm>
            <a:off x="1930906" y="5858096"/>
            <a:ext cx="8505866" cy="566770"/>
            <a:chOff x="507813" y="5799994"/>
            <a:chExt cx="8204703" cy="566770"/>
          </a:xfrm>
        </p:grpSpPr>
        <p:pic>
          <p:nvPicPr>
            <p:cNvPr id="15" name="Grafik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813" y="5834863"/>
              <a:ext cx="560411" cy="373742"/>
            </a:xfrm>
            <a:prstGeom prst="rect">
              <a:avLst/>
            </a:prstGeom>
          </p:spPr>
        </p:pic>
        <p:sp>
          <p:nvSpPr>
            <p:cNvPr id="18" name="Subtitle 2"/>
            <p:cNvSpPr txBox="1">
              <a:spLocks/>
            </p:cNvSpPr>
            <p:nvPr userDrawn="1"/>
          </p:nvSpPr>
          <p:spPr>
            <a:xfrm>
              <a:off x="1068224" y="5799994"/>
              <a:ext cx="7644292" cy="5667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50" dirty="0" smtClean="0">
                  <a:latin typeface="Arial Narrow" panose="020B0606020202030204" pitchFamily="34" charset="0"/>
                </a:rPr>
                <a:t>This work has been carried out within the framework of the </a:t>
              </a:r>
              <a:r>
                <a:rPr lang="en-US" sz="950" dirty="0" err="1" smtClean="0">
                  <a:latin typeface="Arial Narrow" panose="020B0606020202030204" pitchFamily="34" charset="0"/>
                </a:rPr>
                <a:t>EUROfusion</a:t>
              </a:r>
              <a:r>
                <a:rPr lang="en-US" sz="950" dirty="0" smtClean="0">
                  <a:latin typeface="Arial Narrow" panose="020B0606020202030204" pitchFamily="34" charset="0"/>
                </a:rPr>
                <a:t> Consortium, funded by the European Union via the </a:t>
              </a:r>
              <a:r>
                <a:rPr lang="en-US" sz="950" dirty="0" err="1" smtClean="0">
                  <a:latin typeface="Arial Narrow" panose="020B0606020202030204" pitchFamily="34" charset="0"/>
                </a:rPr>
                <a:t>Euratom</a:t>
              </a:r>
              <a:r>
                <a:rPr lang="en-US" sz="950" dirty="0" smtClean="0">
                  <a:latin typeface="Arial Narrow" panose="020B0606020202030204" pitchFamily="34" charset="0"/>
                </a:rPr>
                <a:t> Research and Training </a:t>
              </a:r>
              <a:r>
                <a:rPr lang="en-US" sz="950" dirty="0" err="1" smtClean="0">
                  <a:latin typeface="Arial Narrow" panose="020B0606020202030204" pitchFamily="34" charset="0"/>
                </a:rPr>
                <a:t>Programme</a:t>
              </a:r>
              <a:r>
                <a:rPr lang="en-US" sz="950" dirty="0" smtClean="0">
                  <a:latin typeface="Arial Narrow" panose="020B0606020202030204" pitchFamily="34" charset="0"/>
                </a:rPr>
                <a:t> (Grant Agreement No 101052200 — </a:t>
              </a:r>
              <a:r>
                <a:rPr lang="en-US" sz="950" dirty="0" err="1" smtClean="0">
                  <a:latin typeface="Arial Narrow" panose="020B0606020202030204" pitchFamily="34" charset="0"/>
                </a:rPr>
                <a:t>EUROfusion</a:t>
              </a:r>
              <a:r>
                <a:rPr lang="en-US" sz="950" dirty="0" smtClean="0">
                  <a:latin typeface="Arial Narrow" panose="020B0606020202030204" pitchFamily="34" charset="0"/>
                </a:rPr>
                <a:t>). Views and opinions expressed are however those of the author(s) only and do not necessarily reflect those of the European Union or the European Commission. Neither the European Union nor the European Commission can be held responsible for them.</a:t>
              </a:r>
              <a:endParaRPr lang="en-US" sz="950" dirty="0">
                <a:latin typeface="Arial Narrow" panose="020B0606020202030204" pitchFamily="34" charset="0"/>
              </a:endParaRPr>
            </a:p>
          </p:txBody>
        </p:sp>
      </p:grpSp>
      <p:sp>
        <p:nvSpPr>
          <p:cNvPr id="3" name="Datumsplatzhalter 2"/>
          <p:cNvSpPr>
            <a:spLocks noGrp="1"/>
          </p:cNvSpPr>
          <p:nvPr>
            <p:ph type="dt" sz="half" idx="10"/>
          </p:nvPr>
        </p:nvSpPr>
        <p:spPr>
          <a:xfrm>
            <a:off x="479425" y="6356350"/>
            <a:ext cx="1115375" cy="365125"/>
          </a:xfrm>
          <a:prstGeom prst="rect">
            <a:avLst/>
          </a:prstGeom>
        </p:spPr>
        <p:txBody>
          <a:bodyPr/>
          <a:lstStyle/>
          <a:p>
            <a:r>
              <a:rPr lang="en-US" smtClean="0"/>
              <a:t>2024.12.02</a:t>
            </a:r>
            <a:endParaRPr lang="de-DE" dirty="0"/>
          </a:p>
        </p:txBody>
      </p:sp>
      <p:sp>
        <p:nvSpPr>
          <p:cNvPr id="4" name="Fußzeilenplatzhalter 3"/>
          <p:cNvSpPr>
            <a:spLocks noGrp="1"/>
          </p:cNvSpPr>
          <p:nvPr>
            <p:ph type="ftr" sz="quarter" idx="11"/>
          </p:nvPr>
        </p:nvSpPr>
        <p:spPr/>
        <p:txBody>
          <a:bodyPr/>
          <a:lstStyle/>
          <a:p>
            <a:r>
              <a:rPr lang="de-DE" smtClean="0"/>
              <a:t>Max Planck Institute for Plasma Physics | G. Partesotti | Paper Rehearsal</a:t>
            </a:r>
            <a:endParaRPr lang="de-DE" dirty="0"/>
          </a:p>
        </p:txBody>
      </p:sp>
      <p:sp>
        <p:nvSpPr>
          <p:cNvPr id="5" name="Foliennummernplatzhalter 4"/>
          <p:cNvSpPr>
            <a:spLocks noGrp="1"/>
          </p:cNvSpPr>
          <p:nvPr>
            <p:ph type="sldNum" sz="quarter" idx="12"/>
          </p:nvPr>
        </p:nvSpPr>
        <p:spPr/>
        <p:txBody>
          <a:bodyPr/>
          <a:lstStyle/>
          <a:p>
            <a:fld id="{31AA536C-85F5-4A1B-A111-7CE00A08BCBC}" type="slidenum">
              <a:rPr lang="de-DE" smtClean="0"/>
              <a:pPr/>
              <a:t>‹#›</a:t>
            </a:fld>
            <a:endParaRPr lang="de-DE" dirty="0"/>
          </a:p>
        </p:txBody>
      </p:sp>
      <p:grpSp>
        <p:nvGrpSpPr>
          <p:cNvPr id="16" name="Gruppieren 15"/>
          <p:cNvGrpSpPr/>
          <p:nvPr userDrawn="1"/>
        </p:nvGrpSpPr>
        <p:grpSpPr>
          <a:xfrm>
            <a:off x="3520800" y="4874400"/>
            <a:ext cx="5177783" cy="716032"/>
            <a:chOff x="3520800" y="5270400"/>
            <a:chExt cx="5177783" cy="716032"/>
          </a:xfrm>
        </p:grpSpPr>
        <p:pic>
          <p:nvPicPr>
            <p:cNvPr id="17" name="Grafik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2800" y="5425200"/>
              <a:ext cx="2135783" cy="507600"/>
            </a:xfrm>
            <a:prstGeom prst="rect">
              <a:avLst/>
            </a:prstGeom>
          </p:spPr>
        </p:pic>
        <p:pic>
          <p:nvPicPr>
            <p:cNvPr id="19" name="Grafik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20800" y="5270400"/>
              <a:ext cx="2382977" cy="716032"/>
            </a:xfrm>
            <a:prstGeom prst="rect">
              <a:avLst/>
            </a:prstGeom>
          </p:spPr>
        </p:pic>
      </p:grpSp>
    </p:spTree>
    <p:extLst>
      <p:ext uri="{BB962C8B-B14F-4D97-AF65-F5344CB8AC3E}">
        <p14:creationId xmlns:p14="http://schemas.microsoft.com/office/powerpoint/2010/main" val="4127922223"/>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7-X w/o acknowledgement w/ image">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49395"/>
            <a:ext cx="12192000" cy="2264910"/>
          </a:xfrm>
          <a:prstGeom prst="rect">
            <a:avLst/>
          </a:prstGeom>
        </p:spPr>
      </p:pic>
      <p:sp>
        <p:nvSpPr>
          <p:cNvPr id="14" name="Datumsplatzhalter 2"/>
          <p:cNvSpPr>
            <a:spLocks noGrp="1"/>
          </p:cNvSpPr>
          <p:nvPr>
            <p:ph type="dt" sz="half" idx="10"/>
          </p:nvPr>
        </p:nvSpPr>
        <p:spPr>
          <a:xfrm>
            <a:off x="479425" y="6490520"/>
            <a:ext cx="1080000" cy="365125"/>
          </a:xfrm>
          <a:prstGeom prst="rect">
            <a:avLst/>
          </a:prstGeo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r>
              <a:rPr lang="en-US" smtClean="0"/>
              <a:t>2024.12.02</a:t>
            </a:r>
            <a:endParaRPr lang="de-DE" dirty="0"/>
          </a:p>
        </p:txBody>
      </p:sp>
      <p:sp>
        <p:nvSpPr>
          <p:cNvPr id="15" name="Fußzeilenplatzhalter 3"/>
          <p:cNvSpPr>
            <a:spLocks noGrp="1"/>
          </p:cNvSpPr>
          <p:nvPr>
            <p:ph type="ftr" sz="quarter" idx="11"/>
          </p:nvPr>
        </p:nvSpPr>
        <p:spPr>
          <a:xfrm>
            <a:off x="1813845" y="6488564"/>
            <a:ext cx="8564310" cy="365125"/>
          </a:xfrm>
        </p:spPr>
        <p:txBody>
          <a:bodyPr/>
          <a:lstStyle>
            <a:lvl1pPr>
              <a:defRPr lang="en-US" sz="1000" b="0" kern="1200" dirty="0" smtClean="0">
                <a:solidFill>
                  <a:schemeClr val="tx1">
                    <a:lumMod val="75000"/>
                    <a:lumOff val="25000"/>
                  </a:schemeClr>
                </a:solidFill>
                <a:latin typeface="Arial Narrow" panose="020B0606020202030204" pitchFamily="34" charset="0"/>
                <a:ea typeface="+mn-ea"/>
                <a:cs typeface="+mn-cs"/>
              </a:defRPr>
            </a:lvl1pPr>
          </a:lstStyle>
          <a:p>
            <a:r>
              <a:rPr lang="en-US" smtClean="0"/>
              <a:t>Max Planck Institute for Plasma Physics | G. Partesotti | Paper Rehearsal</a:t>
            </a:r>
            <a:endParaRPr lang="en-US" dirty="0"/>
          </a:p>
        </p:txBody>
      </p:sp>
      <p:sp>
        <p:nvSpPr>
          <p:cNvPr id="16" name="Foliennummernplatzhalter 4"/>
          <p:cNvSpPr>
            <a:spLocks noGrp="1"/>
          </p:cNvSpPr>
          <p:nvPr>
            <p:ph type="sldNum" sz="quarter" idx="12"/>
          </p:nvPr>
        </p:nvSpPr>
        <p:spPr>
          <a:xfrm>
            <a:off x="10632575" y="6490519"/>
            <a:ext cx="1080000" cy="365125"/>
          </a:xfr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a:t>
            </a:fld>
            <a:endParaRPr lang="de-DE" dirty="0"/>
          </a:p>
        </p:txBody>
      </p:sp>
      <p:sp>
        <p:nvSpPr>
          <p:cNvPr id="17" name="Untertitel 2"/>
          <p:cNvSpPr>
            <a:spLocks noGrp="1"/>
          </p:cNvSpPr>
          <p:nvPr>
            <p:ph type="subTitle" idx="1"/>
          </p:nvPr>
        </p:nvSpPr>
        <p:spPr>
          <a:xfrm>
            <a:off x="1524000" y="2510472"/>
            <a:ext cx="9144000" cy="748028"/>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de-DE" dirty="0"/>
          </a:p>
        </p:txBody>
      </p:sp>
      <p:sp>
        <p:nvSpPr>
          <p:cNvPr id="23" name="Titel 7"/>
          <p:cNvSpPr>
            <a:spLocks noGrp="1"/>
          </p:cNvSpPr>
          <p:nvPr>
            <p:ph type="title"/>
          </p:nvPr>
        </p:nvSpPr>
        <p:spPr>
          <a:xfrm>
            <a:off x="1524000" y="1136247"/>
            <a:ext cx="9144000" cy="1316396"/>
          </a:xfrm>
          <a:prstGeom prst="rect">
            <a:avLst/>
          </a:prstGeom>
        </p:spPr>
        <p:txBody>
          <a:bodyPr anchor="b"/>
          <a:lstStyle>
            <a:lvl1pPr algn="ctr">
              <a:defRPr b="1"/>
            </a:lvl1pPr>
          </a:lstStyle>
          <a:p>
            <a:r>
              <a:rPr lang="en-US" smtClean="0"/>
              <a:t>Click to edit Master title style</a:t>
            </a:r>
            <a:endParaRPr lang="de-DE" dirty="0"/>
          </a:p>
        </p:txBody>
      </p:sp>
      <p:grpSp>
        <p:nvGrpSpPr>
          <p:cNvPr id="12" name="Gruppieren 11"/>
          <p:cNvGrpSpPr/>
          <p:nvPr userDrawn="1"/>
        </p:nvGrpSpPr>
        <p:grpSpPr>
          <a:xfrm>
            <a:off x="3520800" y="3312000"/>
            <a:ext cx="5163857" cy="662400"/>
            <a:chOff x="3520800" y="5270400"/>
            <a:chExt cx="5163857" cy="662400"/>
          </a:xfrm>
        </p:grpSpPr>
        <p:pic>
          <p:nvPicPr>
            <p:cNvPr id="13" name="Grafik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85200" y="5418000"/>
              <a:ext cx="1999457" cy="475200"/>
            </a:xfrm>
            <a:prstGeom prst="rect">
              <a:avLst/>
            </a:prstGeom>
          </p:spPr>
        </p:pic>
        <p:pic>
          <p:nvPicPr>
            <p:cNvPr id="18" name="Grafik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20800" y="5270400"/>
              <a:ext cx="2204488" cy="662400"/>
            </a:xfrm>
            <a:prstGeom prst="rect">
              <a:avLst/>
            </a:prstGeom>
          </p:spPr>
        </p:pic>
      </p:grpSp>
    </p:spTree>
    <p:extLst>
      <p:ext uri="{BB962C8B-B14F-4D97-AF65-F5344CB8AC3E}">
        <p14:creationId xmlns:p14="http://schemas.microsoft.com/office/powerpoint/2010/main" val="185903833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7-X w/ acknowledgement w/ image">
    <p:spTree>
      <p:nvGrpSpPr>
        <p:cNvPr id="1" name=""/>
        <p:cNvGrpSpPr/>
        <p:nvPr/>
      </p:nvGrpSpPr>
      <p:grpSpPr>
        <a:xfrm>
          <a:off x="0" y="0"/>
          <a:ext cx="0" cy="0"/>
          <a:chOff x="0" y="0"/>
          <a:chExt cx="0" cy="0"/>
        </a:xfrm>
      </p:grpSpPr>
      <p:pic>
        <p:nvPicPr>
          <p:cNvPr id="18" name="Grafik 17"/>
          <p:cNvPicPr>
            <a:picLocks noChangeAspect="1"/>
          </p:cNvPicPr>
          <p:nvPr userDrawn="1"/>
        </p:nvPicPr>
        <p:blipFill rotWithShape="1">
          <a:blip r:embed="rId2">
            <a:extLst>
              <a:ext uri="{28A0092B-C50C-407E-A947-70E740481C1C}">
                <a14:useLocalDpi xmlns:a14="http://schemas.microsoft.com/office/drawing/2010/main" val="0"/>
              </a:ext>
            </a:extLst>
          </a:blip>
          <a:srcRect t="9428"/>
          <a:stretch/>
        </p:blipFill>
        <p:spPr>
          <a:xfrm>
            <a:off x="0" y="4462943"/>
            <a:ext cx="12192000" cy="2051362"/>
          </a:xfrm>
          <a:prstGeom prst="rect">
            <a:avLst/>
          </a:prstGeom>
        </p:spPr>
      </p:pic>
      <p:sp>
        <p:nvSpPr>
          <p:cNvPr id="14" name="Datumsplatzhalter 2"/>
          <p:cNvSpPr>
            <a:spLocks noGrp="1"/>
          </p:cNvSpPr>
          <p:nvPr>
            <p:ph type="dt" sz="half" idx="10"/>
          </p:nvPr>
        </p:nvSpPr>
        <p:spPr>
          <a:xfrm>
            <a:off x="479425" y="6490520"/>
            <a:ext cx="1080000" cy="365125"/>
          </a:xfrm>
          <a:prstGeom prst="rect">
            <a:avLst/>
          </a:prstGeo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r>
              <a:rPr lang="en-US" smtClean="0"/>
              <a:t>2024.12.02</a:t>
            </a:r>
            <a:endParaRPr lang="de-DE" dirty="0"/>
          </a:p>
        </p:txBody>
      </p:sp>
      <p:sp>
        <p:nvSpPr>
          <p:cNvPr id="15" name="Fußzeilenplatzhalter 3"/>
          <p:cNvSpPr>
            <a:spLocks noGrp="1"/>
          </p:cNvSpPr>
          <p:nvPr>
            <p:ph type="ftr" sz="quarter" idx="11"/>
          </p:nvPr>
        </p:nvSpPr>
        <p:spPr>
          <a:xfrm>
            <a:off x="1813845" y="6488564"/>
            <a:ext cx="8564310" cy="365125"/>
          </a:xfrm>
        </p:spPr>
        <p:txBody>
          <a:bodyPr/>
          <a:lstStyle>
            <a:lvl1pPr>
              <a:defRPr lang="en-US" sz="1000" b="0" kern="1200" dirty="0" smtClean="0">
                <a:solidFill>
                  <a:schemeClr val="tx1">
                    <a:lumMod val="75000"/>
                    <a:lumOff val="25000"/>
                  </a:schemeClr>
                </a:solidFill>
                <a:latin typeface="Arial Narrow" panose="020B0606020202030204" pitchFamily="34" charset="0"/>
                <a:ea typeface="+mn-ea"/>
                <a:cs typeface="+mn-cs"/>
              </a:defRPr>
            </a:lvl1pPr>
          </a:lstStyle>
          <a:p>
            <a:r>
              <a:rPr lang="en-US" smtClean="0"/>
              <a:t>Max Planck Institute for Plasma Physics | G. Partesotti | Paper Rehearsal</a:t>
            </a:r>
            <a:endParaRPr lang="en-US" dirty="0"/>
          </a:p>
        </p:txBody>
      </p:sp>
      <p:sp>
        <p:nvSpPr>
          <p:cNvPr id="16" name="Foliennummernplatzhalter 4"/>
          <p:cNvSpPr>
            <a:spLocks noGrp="1"/>
          </p:cNvSpPr>
          <p:nvPr>
            <p:ph type="sldNum" sz="quarter" idx="12"/>
          </p:nvPr>
        </p:nvSpPr>
        <p:spPr>
          <a:xfrm>
            <a:off x="10632575" y="6490519"/>
            <a:ext cx="1080000" cy="365125"/>
          </a:xfr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a:t>
            </a:fld>
            <a:endParaRPr lang="de-DE" dirty="0"/>
          </a:p>
        </p:txBody>
      </p:sp>
      <p:sp>
        <p:nvSpPr>
          <p:cNvPr id="17" name="Untertitel 2"/>
          <p:cNvSpPr>
            <a:spLocks noGrp="1"/>
          </p:cNvSpPr>
          <p:nvPr>
            <p:ph type="subTitle" idx="1"/>
          </p:nvPr>
        </p:nvSpPr>
        <p:spPr>
          <a:xfrm>
            <a:off x="1524000" y="2407920"/>
            <a:ext cx="9144000" cy="748028"/>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de-DE" dirty="0"/>
          </a:p>
        </p:txBody>
      </p:sp>
      <p:sp>
        <p:nvSpPr>
          <p:cNvPr id="23" name="Titel 7"/>
          <p:cNvSpPr>
            <a:spLocks noGrp="1"/>
          </p:cNvSpPr>
          <p:nvPr>
            <p:ph type="title"/>
          </p:nvPr>
        </p:nvSpPr>
        <p:spPr>
          <a:xfrm>
            <a:off x="1524000" y="1033695"/>
            <a:ext cx="9144000" cy="1316396"/>
          </a:xfrm>
          <a:prstGeom prst="rect">
            <a:avLst/>
          </a:prstGeom>
        </p:spPr>
        <p:txBody>
          <a:bodyPr anchor="b"/>
          <a:lstStyle>
            <a:lvl1pPr algn="ctr">
              <a:defRPr b="1"/>
            </a:lvl1pPr>
          </a:lstStyle>
          <a:p>
            <a:r>
              <a:rPr lang="en-US" smtClean="0"/>
              <a:t>Click to edit Master title style</a:t>
            </a:r>
            <a:endParaRPr lang="de-DE" dirty="0"/>
          </a:p>
        </p:txBody>
      </p:sp>
      <p:grpSp>
        <p:nvGrpSpPr>
          <p:cNvPr id="19" name="Gruppieren 18"/>
          <p:cNvGrpSpPr/>
          <p:nvPr userDrawn="1"/>
        </p:nvGrpSpPr>
        <p:grpSpPr>
          <a:xfrm>
            <a:off x="1155700" y="3986452"/>
            <a:ext cx="9746155" cy="566770"/>
            <a:chOff x="498625" y="5792837"/>
            <a:chExt cx="9401079" cy="566770"/>
          </a:xfrm>
        </p:grpSpPr>
        <p:pic>
          <p:nvPicPr>
            <p:cNvPr id="20" name="Grafik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8625" y="5834863"/>
              <a:ext cx="560411" cy="373742"/>
            </a:xfrm>
            <a:prstGeom prst="rect">
              <a:avLst/>
            </a:prstGeom>
          </p:spPr>
        </p:pic>
        <p:sp>
          <p:nvSpPr>
            <p:cNvPr id="21" name="Subtitle 2"/>
            <p:cNvSpPr txBox="1">
              <a:spLocks/>
            </p:cNvSpPr>
            <p:nvPr userDrawn="1"/>
          </p:nvSpPr>
          <p:spPr>
            <a:xfrm>
              <a:off x="1068226" y="5792837"/>
              <a:ext cx="8831478" cy="5667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50" dirty="0" smtClean="0">
                  <a:latin typeface="Arial Narrow" panose="020B0606020202030204" pitchFamily="34" charset="0"/>
                </a:rPr>
                <a:t>This work has been carried out within the framework of the </a:t>
              </a:r>
              <a:r>
                <a:rPr lang="en-US" sz="950" dirty="0" err="1" smtClean="0">
                  <a:latin typeface="Arial Narrow" panose="020B0606020202030204" pitchFamily="34" charset="0"/>
                </a:rPr>
                <a:t>EUROfusion</a:t>
              </a:r>
              <a:r>
                <a:rPr lang="en-US" sz="950" dirty="0" smtClean="0">
                  <a:latin typeface="Arial Narrow" panose="020B0606020202030204" pitchFamily="34" charset="0"/>
                </a:rPr>
                <a:t> Consortium, funded by the European Union via the </a:t>
              </a:r>
              <a:r>
                <a:rPr lang="en-US" sz="950" dirty="0" err="1" smtClean="0">
                  <a:latin typeface="Arial Narrow" panose="020B0606020202030204" pitchFamily="34" charset="0"/>
                </a:rPr>
                <a:t>Euratom</a:t>
              </a:r>
              <a:r>
                <a:rPr lang="en-US" sz="950" dirty="0" smtClean="0">
                  <a:latin typeface="Arial Narrow" panose="020B0606020202030204" pitchFamily="34" charset="0"/>
                </a:rPr>
                <a:t> Research and Training </a:t>
              </a:r>
              <a:r>
                <a:rPr lang="en-US" sz="950" dirty="0" err="1" smtClean="0">
                  <a:latin typeface="Arial Narrow" panose="020B0606020202030204" pitchFamily="34" charset="0"/>
                </a:rPr>
                <a:t>Programme</a:t>
              </a:r>
              <a:r>
                <a:rPr lang="en-US" sz="950" dirty="0" smtClean="0">
                  <a:latin typeface="Arial Narrow" panose="020B0606020202030204" pitchFamily="34" charset="0"/>
                </a:rPr>
                <a:t> (Grant Agreement No 101052200 — </a:t>
              </a:r>
              <a:r>
                <a:rPr lang="en-US" sz="950" dirty="0" err="1" smtClean="0">
                  <a:latin typeface="Arial Narrow" panose="020B0606020202030204" pitchFamily="34" charset="0"/>
                </a:rPr>
                <a:t>EUROfusion</a:t>
              </a:r>
              <a:r>
                <a:rPr lang="en-US" sz="950" dirty="0" smtClean="0">
                  <a:latin typeface="Arial Narrow" panose="020B0606020202030204" pitchFamily="34" charset="0"/>
                </a:rPr>
                <a:t>). Views and opinions expressed are however those of the author(s) only and do not necessarily reflect those of the European Union or the European Commission. Neither the European Union nor the European Commission can be held responsible for them.</a:t>
              </a:r>
              <a:endParaRPr lang="en-US" sz="950" dirty="0">
                <a:latin typeface="Arial Narrow" panose="020B0606020202030204" pitchFamily="34" charset="0"/>
              </a:endParaRPr>
            </a:p>
          </p:txBody>
        </p:sp>
      </p:grpSp>
      <p:grpSp>
        <p:nvGrpSpPr>
          <p:cNvPr id="39" name="Gruppieren 38"/>
          <p:cNvGrpSpPr/>
          <p:nvPr userDrawn="1"/>
        </p:nvGrpSpPr>
        <p:grpSpPr>
          <a:xfrm>
            <a:off x="3520800" y="3240000"/>
            <a:ext cx="5163857" cy="662400"/>
            <a:chOff x="3520800" y="5270400"/>
            <a:chExt cx="5163857" cy="662400"/>
          </a:xfrm>
        </p:grpSpPr>
        <p:pic>
          <p:nvPicPr>
            <p:cNvPr id="40" name="Grafik 3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85200" y="5418000"/>
              <a:ext cx="1999457" cy="475200"/>
            </a:xfrm>
            <a:prstGeom prst="rect">
              <a:avLst/>
            </a:prstGeom>
          </p:spPr>
        </p:pic>
        <p:pic>
          <p:nvPicPr>
            <p:cNvPr id="41" name="Grafik 4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20800" y="5270400"/>
              <a:ext cx="2204488" cy="662400"/>
            </a:xfrm>
            <a:prstGeom prst="rect">
              <a:avLst/>
            </a:prstGeom>
          </p:spPr>
        </p:pic>
      </p:grpSp>
    </p:spTree>
    <p:extLst>
      <p:ext uri="{BB962C8B-B14F-4D97-AF65-F5344CB8AC3E}">
        <p14:creationId xmlns:p14="http://schemas.microsoft.com/office/powerpoint/2010/main" val="173937316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W7-X">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9"/>
            <a:ext cx="9502775" cy="640303"/>
          </a:xfrm>
          <a:prstGeom prst="rect">
            <a:avLst/>
          </a:prstGeom>
        </p:spPr>
        <p:txBody>
          <a:bodyPr anchor="b">
            <a:normAutofit/>
          </a:bodyPr>
          <a:lstStyle>
            <a:lvl1pPr>
              <a:defRPr sz="3200" b="1">
                <a:solidFill>
                  <a:srgbClr val="326CB3"/>
                </a:solidFill>
                <a:latin typeface="Arial Narrow" panose="020B0606020202030204" pitchFamily="34" charset="0"/>
              </a:defRPr>
            </a:lvl1pPr>
          </a:lstStyle>
          <a:p>
            <a:r>
              <a:rPr lang="de-DE" dirty="0" smtClean="0"/>
              <a:t>Titelmasterformat durch Klicken bearbeiten</a:t>
            </a:r>
            <a:endParaRPr lang="de-DE" dirty="0"/>
          </a:p>
        </p:txBody>
      </p:sp>
      <p:pic>
        <p:nvPicPr>
          <p:cNvPr id="1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6649" y="191123"/>
            <a:ext cx="607440" cy="540000"/>
          </a:xfrm>
          <a:prstGeom prst="rect">
            <a:avLst/>
          </a:prstGeom>
        </p:spPr>
      </p:pic>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pic>
        <p:nvPicPr>
          <p:cNvPr id="11"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107953" y="186366"/>
            <a:ext cx="60391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platzhalter 22"/>
          <p:cNvSpPr>
            <a:spLocks noGrp="1"/>
          </p:cNvSpPr>
          <p:nvPr>
            <p:ph type="body" sz="quarter" idx="13"/>
          </p:nvPr>
        </p:nvSpPr>
        <p:spPr>
          <a:xfrm>
            <a:off x="479425" y="1092173"/>
            <a:ext cx="11233150" cy="5109247"/>
          </a:xfrm>
          <a:prstGeom prst="rect">
            <a:avLst/>
          </a:prstGeom>
        </p:spPr>
        <p:txBody>
          <a:bodyPr/>
          <a:lstStyle>
            <a:lvl1pPr>
              <a:defRPr sz="2400" b="1">
                <a:solidFill>
                  <a:schemeClr val="tx1"/>
                </a:solidFill>
              </a:defRPr>
            </a:lvl1pPr>
            <a:lvl2pPr>
              <a:defRPr sz="2000" b="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Fußzeilenplatzhalter 6"/>
          <p:cNvSpPr txBox="1">
            <a:spLocks/>
          </p:cNvSpPr>
          <p:nvPr userDrawn="1"/>
        </p:nvSpPr>
        <p:spPr>
          <a:xfrm>
            <a:off x="1964400" y="6356349"/>
            <a:ext cx="8568000" cy="365125"/>
          </a:xfrm>
          <a:prstGeom prst="rect">
            <a:avLst/>
          </a:prstGeom>
        </p:spPr>
        <p:txBody>
          <a:bodyPr vert="horz" lIns="91440" tIns="45720" rIns="91440" bIns="45720" rtlCol="0" anchor="ctr"/>
          <a:lstStyle>
            <a:defPPr>
              <a:defRPr lang="de-DE"/>
            </a:defPPr>
            <a:lvl1pPr marL="0" algn="ctr" defTabSz="914400" rtl="0" eaLnBrk="1" latinLnBrk="0" hangingPunct="1">
              <a:defRPr lang="de-DE" sz="1000" b="0" kern="1200">
                <a:solidFill>
                  <a:schemeClr val="tx1">
                    <a:lumMod val="75000"/>
                    <a:lumOff val="25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dirty="0" smtClean="0"/>
              <a:t>Maciej Krychowiak, </a:t>
            </a:r>
            <a:r>
              <a:rPr lang="de-DE" dirty="0" smtClean="0"/>
              <a:t>W7X</a:t>
            </a:r>
            <a:r>
              <a:rPr lang="de-DE" baseline="0" dirty="0" smtClean="0"/>
              <a:t> Workshop</a:t>
            </a:r>
            <a:r>
              <a:rPr lang="de-DE" dirty="0" smtClean="0"/>
              <a:t> 05.09.2022</a:t>
            </a:r>
          </a:p>
        </p:txBody>
      </p:sp>
    </p:spTree>
    <p:extLst>
      <p:ext uri="{BB962C8B-B14F-4D97-AF65-F5344CB8AC3E}">
        <p14:creationId xmlns:p14="http://schemas.microsoft.com/office/powerpoint/2010/main" val="394045598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2024.12.02</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Paper Rehearsal</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
        <p:nvSpPr>
          <p:cNvPr id="14" name="Inhaltsplatzhalter 2"/>
          <p:cNvSpPr>
            <a:spLocks noGrp="1"/>
          </p:cNvSpPr>
          <p:nvPr>
            <p:ph idx="1"/>
          </p:nvPr>
        </p:nvSpPr>
        <p:spPr>
          <a:xfrm>
            <a:off x="479780" y="1096930"/>
            <a:ext cx="11232438" cy="5104490"/>
          </a:xfrm>
          <a:prstGeom prst="rect">
            <a:avLst/>
          </a:prstGeom>
        </p:spPr>
        <p:txBody>
          <a:bodyPr lIns="0"/>
          <a:lstStyle>
            <a:lvl1pPr>
              <a:defRPr lang="de-DE" sz="2400" b="1" kern="1200" smtClean="0">
                <a:solidFill>
                  <a:schemeClr val="tx1"/>
                </a:solidFill>
                <a:latin typeface="+mj-lt"/>
                <a:ea typeface="+mn-ea"/>
                <a:cs typeface="+mn-cs"/>
              </a:defRPr>
            </a:lvl1pPr>
            <a:lvl2pPr>
              <a:defRPr lang="de-DE" sz="2000" b="0" kern="1200" dirty="0" smtClean="0">
                <a:solidFill>
                  <a:schemeClr val="tx1"/>
                </a:solidFill>
                <a:latin typeface="+mj-lt"/>
                <a:ea typeface="+mn-ea"/>
                <a:cs typeface="+mn-cs"/>
              </a:defRPr>
            </a:lvl2pPr>
            <a:lvl3pPr>
              <a:defRPr lang="de-DE" sz="1800" kern="1200" dirty="0" smtClean="0">
                <a:solidFill>
                  <a:schemeClr val="tx1"/>
                </a:solidFill>
                <a:latin typeface="+mj-lt"/>
                <a:ea typeface="+mn-ea"/>
                <a:cs typeface="+mn-cs"/>
              </a:defRPr>
            </a:lvl3pPr>
            <a:lvl4pPr>
              <a:defRPr>
                <a:latin typeface="+mj-lt"/>
              </a:defRPr>
            </a:lvl4pPr>
            <a:lvl5pPr>
              <a:defRPr lang="de-DE" sz="1600" kern="1200" dirty="0" smtClean="0">
                <a:solidFill>
                  <a:schemeClr val="tx1"/>
                </a:solidFill>
                <a:latin typeface="+mj-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15191525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11" Type="http://schemas.openxmlformats.org/officeDocument/2006/relationships/image" Target="../media/image3.emf"/><Relationship Id="rId5" Type="http://schemas.openxmlformats.org/officeDocument/2006/relationships/vmlDrawing" Target="../drawings/vmlDrawing1.vml"/><Relationship Id="rId10" Type="http://schemas.openxmlformats.org/officeDocument/2006/relationships/image" Target="../media/image1.emf"/><Relationship Id="rId4" Type="http://schemas.openxmlformats.org/officeDocument/2006/relationships/theme" Target="../theme/theme1.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1.em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0.wmf"/><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0.w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6.emf"/><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4.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123037" y="170923"/>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6"/>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29" name="think-cell Folie" r:id="rId9" imgW="384" imgH="385" progId="TCLayout.ActiveDocument.1">
                  <p:embed/>
                </p:oleObj>
              </mc:Choice>
              <mc:Fallback>
                <p:oleObj name="think-cell Folie" r:id="rId9"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
        <p:nvSpPr>
          <p:cNvPr id="14" name="Foliennummernplatzhalter 13"/>
          <p:cNvSpPr>
            <a:spLocks noGrp="1"/>
          </p:cNvSpPr>
          <p:nvPr>
            <p:ph type="sldNum" sz="quarter" idx="4"/>
          </p:nvPr>
        </p:nvSpPr>
        <p:spPr>
          <a:xfrm>
            <a:off x="11167427" y="6489699"/>
            <a:ext cx="329248" cy="142876"/>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3B1A4699-952B-42DA-8DC4-38A59B49610C}" type="slidenum">
              <a:rPr lang="de-DE" smtClean="0"/>
              <a:pPr/>
              <a:t>‹#›</a:t>
            </a:fld>
            <a:endParaRPr lang="de-DE" dirty="0"/>
          </a:p>
        </p:txBody>
      </p:sp>
      <p:sp>
        <p:nvSpPr>
          <p:cNvPr id="7" name="Textplatzhalter 6"/>
          <p:cNvSpPr>
            <a:spLocks noGrp="1"/>
          </p:cNvSpPr>
          <p:nvPr>
            <p:ph type="body" idx="1"/>
          </p:nvPr>
        </p:nvSpPr>
        <p:spPr>
          <a:xfrm>
            <a:off x="695326" y="1609725"/>
            <a:ext cx="10801350" cy="4567237"/>
          </a:xfrm>
          <a:prstGeom prst="rect">
            <a:avLst/>
          </a:prstGeom>
        </p:spPr>
        <p:txBody>
          <a:bodyPr vert="horz" lIns="0" tIns="45720" rIns="0" bIns="45720" rtlCol="0">
            <a:normAutofit/>
          </a:bodyPr>
          <a:lstStyle/>
          <a:p>
            <a:pPr lvl="0"/>
            <a:r>
              <a:rPr lang="de-DE" dirty="0"/>
              <a:t>Ebene 1: Headlines</a:t>
            </a:r>
          </a:p>
          <a:p>
            <a:pPr lvl="1"/>
            <a:r>
              <a:rPr lang="de-DE" dirty="0"/>
              <a:t>Ebene 2: Fließtext</a:t>
            </a:r>
          </a:p>
          <a:p>
            <a:pPr lvl="2"/>
            <a:r>
              <a:rPr lang="de-DE" dirty="0"/>
              <a:t>Ebene 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347913" y="240771"/>
            <a:ext cx="581025" cy="516467"/>
          </a:xfrm>
          <a:prstGeom prst="rect">
            <a:avLst/>
          </a:prstGeom>
        </p:spPr>
      </p:pic>
      <p:sp>
        <p:nvSpPr>
          <p:cNvPr id="13"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2024.12.02</a:t>
            </a:r>
            <a:endParaRPr lang="en-US" dirty="0"/>
          </a:p>
        </p:txBody>
      </p:sp>
    </p:spTree>
    <p:extLst>
      <p:ext uri="{BB962C8B-B14F-4D97-AF65-F5344CB8AC3E}">
        <p14:creationId xmlns:p14="http://schemas.microsoft.com/office/powerpoint/2010/main" val="55830355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3" pos="7038">
          <p15:clr>
            <a:srgbClr val="F26B43"/>
          </p15:clr>
        </p15:guide>
        <p15:guide id="4" orient="horz" pos="4020">
          <p15:clr>
            <a:srgbClr val="F26B43"/>
          </p15:clr>
        </p15:guide>
        <p15:guide id="6" orient="horz" pos="1014">
          <p15:clr>
            <a:srgbClr val="F26B43"/>
          </p15:clr>
        </p15:guide>
        <p15:guide id="7" orient="horz" pos="4088">
          <p15:clr>
            <a:srgbClr val="F26B43"/>
          </p15:clr>
        </p15:guide>
        <p15:guide id="8" orient="horz" pos="4178">
          <p15:clr>
            <a:srgbClr val="F26B43"/>
          </p15:clr>
        </p15:guide>
        <p15:guide id="9" pos="143">
          <p15:clr>
            <a:srgbClr val="F26B43"/>
          </p15:clr>
        </p15:guide>
        <p15:guide id="11" orient="horz" pos="503">
          <p15:clr>
            <a:srgbClr val="F26B43"/>
          </p15:clr>
        </p15:guide>
        <p15:guide id="12" pos="7537">
          <p15:clr>
            <a:srgbClr val="F26B43"/>
          </p15:clr>
        </p15:guide>
        <p15:guide id="14" orient="horz" pos="459">
          <p15:clr>
            <a:srgbClr val="F26B43"/>
          </p15:clr>
        </p15:guide>
        <p15:guide id="15" orient="horz" pos="153">
          <p15:clr>
            <a:srgbClr val="F26B43"/>
          </p15:clr>
        </p15:guide>
        <p15:guide id="16" orient="horz" pos="278">
          <p15:clr>
            <a:srgbClr val="F26B43"/>
          </p15:clr>
        </p15:guide>
        <p15:guide id="18" pos="7242">
          <p15:clr>
            <a:srgbClr val="F26B43"/>
          </p15:clr>
        </p15:guide>
        <p15:guide id="19" pos="4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1812000" y="6356350"/>
            <a:ext cx="8568000" cy="365125"/>
          </a:xfrm>
          <a:prstGeom prst="rect">
            <a:avLst/>
          </a:prstGeom>
        </p:spPr>
        <p:txBody>
          <a:bodyPr vert="horz" lIns="91440" tIns="45720" rIns="91440" bIns="45720" rtlCol="0" anchor="ctr"/>
          <a:lstStyle>
            <a:lvl1pPr algn="ctr">
              <a:defRPr lang="de-DE" sz="1000" b="0" kern="1200">
                <a:solidFill>
                  <a:schemeClr val="tx1">
                    <a:lumMod val="75000"/>
                    <a:lumOff val="25000"/>
                  </a:schemeClr>
                </a:solidFill>
                <a:latin typeface="Arial Narrow" panose="020B0606020202030204" pitchFamily="34" charset="0"/>
                <a:ea typeface="+mn-ea"/>
                <a:cs typeface="+mn-cs"/>
              </a:defRPr>
            </a:lvl1pPr>
          </a:lstStyle>
          <a:p>
            <a:r>
              <a:rPr lang="de-DE" smtClean="0"/>
              <a:t>Max Planck Institute for Plasma Physics | G. Partesotti | Paper Rehearsal</a:t>
            </a:r>
            <a:endParaRPr lang="de-DE" dirty="0"/>
          </a:p>
        </p:txBody>
      </p:sp>
      <p:sp>
        <p:nvSpPr>
          <p:cNvPr id="6" name="Foliennummernplatzhalter 5"/>
          <p:cNvSpPr>
            <a:spLocks noGrp="1"/>
          </p:cNvSpPr>
          <p:nvPr>
            <p:ph type="sldNum" sz="quarter" idx="4"/>
          </p:nvPr>
        </p:nvSpPr>
        <p:spPr>
          <a:xfrm>
            <a:off x="10634400" y="6356350"/>
            <a:ext cx="1080000" cy="365125"/>
          </a:xfrm>
          <a:prstGeom prst="rect">
            <a:avLst/>
          </a:prstGeom>
        </p:spPr>
        <p:txBody>
          <a:bodyPr vert="horz" lIns="0" tIns="45720" rIns="0" bIns="45720" rtlCol="0" anchor="ctr"/>
          <a:lstStyle>
            <a:lvl1pPr algn="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a:t>
            </a:fld>
            <a:endParaRPr lang="de-DE" dirty="0"/>
          </a:p>
        </p:txBody>
      </p:sp>
      <p:pic>
        <p:nvPicPr>
          <p:cNvPr id="7" name="Grafik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594351" y="189217"/>
            <a:ext cx="571391" cy="511634"/>
          </a:xfrm>
          <a:prstGeom prst="rect">
            <a:avLst/>
          </a:prstGeom>
        </p:spPr>
      </p:pic>
      <p:pic>
        <p:nvPicPr>
          <p:cNvPr id="8" name="Grafik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34500" y="183600"/>
            <a:ext cx="2401557" cy="516910"/>
          </a:xfrm>
          <a:prstGeom prst="rect">
            <a:avLst/>
          </a:prstGeom>
        </p:spPr>
      </p:pic>
    </p:spTree>
    <p:extLst>
      <p:ext uri="{BB962C8B-B14F-4D97-AF65-F5344CB8AC3E}">
        <p14:creationId xmlns:p14="http://schemas.microsoft.com/office/powerpoint/2010/main" val="54024611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5" r:id="rId4"/>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7378">
          <p15:clr>
            <a:srgbClr val="F26B43"/>
          </p15:clr>
        </p15:guide>
        <p15:guide id="3" pos="302">
          <p15:clr>
            <a:srgbClr val="F26B43"/>
          </p15:clr>
        </p15:guide>
        <p15:guide id="4" orient="horz" pos="119">
          <p15:clr>
            <a:srgbClr val="F26B43"/>
          </p15:clr>
        </p15:guide>
        <p15:guide id="5" orient="horz" pos="3997">
          <p15:clr>
            <a:srgbClr val="F26B43"/>
          </p15:clr>
        </p15:guide>
        <p15:guide id="6" orient="horz" pos="572">
          <p15:clr>
            <a:srgbClr val="F26B43"/>
          </p15:clr>
        </p15:guide>
        <p15:guide id="7" orient="horz" pos="686">
          <p15:clr>
            <a:srgbClr val="F26B43"/>
          </p15:clr>
        </p15:guide>
        <p15:guide id="8" orient="horz" pos="2286" userDrawn="1">
          <p15:clr>
            <a:srgbClr val="F26B43"/>
          </p15:clr>
        </p15:guide>
        <p15:guide id="9" orient="horz" pos="438">
          <p15:clr>
            <a:srgbClr val="F26B43"/>
          </p15:clr>
        </p15:guide>
        <p15:guide id="10" orient="horz" pos="3917">
          <p15:clr>
            <a:srgbClr val="F26B43"/>
          </p15:clr>
        </p15:guide>
        <p15:guide id="11" orient="horz" pos="23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479425" y="6356350"/>
            <a:ext cx="1115375" cy="365125"/>
          </a:xfrm>
          <a:prstGeom prst="rect">
            <a:avLst/>
          </a:prstGeom>
        </p:spPr>
        <p:txBody>
          <a:bodyPr vert="horz" lIns="0" tIns="45720" rIns="91440" bIns="45720" rtlCol="0" anchor="ctr"/>
          <a:lstStyle>
            <a:lvl1pPr algn="l">
              <a:defRPr sz="1000" b="0">
                <a:solidFill>
                  <a:schemeClr val="tx1">
                    <a:lumMod val="75000"/>
                    <a:lumOff val="25000"/>
                  </a:schemeClr>
                </a:solidFill>
                <a:latin typeface="Arial Narrow" panose="020B0606020202030204" pitchFamily="34" charset="0"/>
              </a:defRPr>
            </a:lvl1pPr>
          </a:lstStyle>
          <a:p>
            <a:r>
              <a:rPr lang="en-US" smtClean="0"/>
              <a:t>2024.12.02</a:t>
            </a:r>
            <a:endParaRPr lang="de-DE" dirty="0"/>
          </a:p>
        </p:txBody>
      </p:sp>
      <p:sp>
        <p:nvSpPr>
          <p:cNvPr id="5" name="Fußzeilenplatzhalter 4"/>
          <p:cNvSpPr>
            <a:spLocks noGrp="1"/>
          </p:cNvSpPr>
          <p:nvPr>
            <p:ph type="ftr" sz="quarter" idx="3"/>
          </p:nvPr>
        </p:nvSpPr>
        <p:spPr>
          <a:xfrm>
            <a:off x="1812000" y="6356350"/>
            <a:ext cx="8568000" cy="365125"/>
          </a:xfrm>
          <a:prstGeom prst="rect">
            <a:avLst/>
          </a:prstGeom>
        </p:spPr>
        <p:txBody>
          <a:bodyPr vert="horz" lIns="91440" tIns="45720" rIns="91440" bIns="45720" rtlCol="0" anchor="ctr"/>
          <a:lstStyle>
            <a:lvl1pPr algn="ctr">
              <a:defRPr lang="de-DE" sz="1000" b="0" kern="1200">
                <a:solidFill>
                  <a:schemeClr val="tx1">
                    <a:lumMod val="75000"/>
                    <a:lumOff val="25000"/>
                  </a:schemeClr>
                </a:solidFill>
                <a:latin typeface="Arial Narrow" panose="020B0606020202030204" pitchFamily="34" charset="0"/>
                <a:ea typeface="+mn-ea"/>
                <a:cs typeface="+mn-cs"/>
              </a:defRPr>
            </a:lvl1pPr>
          </a:lstStyle>
          <a:p>
            <a:r>
              <a:rPr lang="de-DE" smtClean="0"/>
              <a:t>Max Planck Institute for Plasma Physics | G. Partesotti | Paper Rehearsal</a:t>
            </a:r>
            <a:endParaRPr lang="de-DE" dirty="0"/>
          </a:p>
        </p:txBody>
      </p:sp>
      <p:sp>
        <p:nvSpPr>
          <p:cNvPr id="6" name="Foliennummernplatzhalter 5"/>
          <p:cNvSpPr>
            <a:spLocks noGrp="1"/>
          </p:cNvSpPr>
          <p:nvPr>
            <p:ph type="sldNum" sz="quarter" idx="4"/>
          </p:nvPr>
        </p:nvSpPr>
        <p:spPr>
          <a:xfrm>
            <a:off x="10634400" y="6356350"/>
            <a:ext cx="1080000" cy="365125"/>
          </a:xfrm>
          <a:prstGeom prst="rect">
            <a:avLst/>
          </a:prstGeom>
        </p:spPr>
        <p:txBody>
          <a:bodyPr vert="horz" lIns="0" tIns="45720" rIns="0" bIns="45720" rtlCol="0" anchor="ctr"/>
          <a:lstStyle>
            <a:lvl1pPr algn="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a:t>
            </a:fld>
            <a:endParaRPr lang="de-DE" dirty="0"/>
          </a:p>
        </p:txBody>
      </p:sp>
      <p:pic>
        <p:nvPicPr>
          <p:cNvPr id="8" name="Picture 11"/>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11110850" y="191293"/>
            <a:ext cx="600964" cy="53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258570" y="191598"/>
            <a:ext cx="599049" cy="536400"/>
          </a:xfrm>
          <a:prstGeom prst="rect">
            <a:avLst/>
          </a:prstGeom>
        </p:spPr>
      </p:pic>
    </p:spTree>
    <p:extLst>
      <p:ext uri="{BB962C8B-B14F-4D97-AF65-F5344CB8AC3E}">
        <p14:creationId xmlns:p14="http://schemas.microsoft.com/office/powerpoint/2010/main" val="295447090"/>
      </p:ext>
    </p:extLst>
  </p:cSld>
  <p:clrMap bg1="lt1" tx1="dk1" bg2="lt2" tx2="dk2" accent1="accent1" accent2="accent2" accent3="accent3" accent4="accent4" accent5="accent5" accent6="accent6" hlink="hlink" folHlink="folHlink"/>
  <p:sldLayoutIdLst>
    <p:sldLayoutId id="2147483718" r:id="rId1"/>
    <p:sldLayoutId id="2147483699" r:id="rId2"/>
    <p:sldLayoutId id="2147483716" r:id="rId3"/>
    <p:sldLayoutId id="2147483700" r:id="rId4"/>
    <p:sldLayoutId id="2147483701" r:id="rId5"/>
    <p:sldLayoutId id="2147483702" r:id="rId6"/>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7378">
          <p15:clr>
            <a:srgbClr val="F26B43"/>
          </p15:clr>
        </p15:guide>
        <p15:guide id="3" pos="302">
          <p15:clr>
            <a:srgbClr val="F26B43"/>
          </p15:clr>
        </p15:guide>
        <p15:guide id="4" orient="horz" pos="119">
          <p15:clr>
            <a:srgbClr val="F26B43"/>
          </p15:clr>
        </p15:guide>
        <p15:guide id="5" orient="horz" pos="3997">
          <p15:clr>
            <a:srgbClr val="F26B43"/>
          </p15:clr>
        </p15:guide>
        <p15:guide id="6" orient="horz" pos="572">
          <p15:clr>
            <a:srgbClr val="F26B43"/>
          </p15:clr>
        </p15:guide>
        <p15:guide id="7" orient="horz" pos="686">
          <p15:clr>
            <a:srgbClr val="F26B43"/>
          </p15:clr>
        </p15:guide>
        <p15:guide id="8" orient="horz" pos="2273">
          <p15:clr>
            <a:srgbClr val="F26B43"/>
          </p15:clr>
        </p15:guide>
        <p15:guide id="9" orient="horz" pos="458">
          <p15:clr>
            <a:srgbClr val="F26B43"/>
          </p15:clr>
        </p15:guide>
        <p15:guide id="10" orient="horz" pos="39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479425" y="6356350"/>
            <a:ext cx="1115375" cy="365125"/>
          </a:xfrm>
          <a:prstGeom prst="rect">
            <a:avLst/>
          </a:prstGeom>
        </p:spPr>
        <p:txBody>
          <a:bodyPr vert="horz" lIns="0" tIns="45720" rIns="91440" bIns="45720" rtlCol="0" anchor="ctr"/>
          <a:lstStyle>
            <a:lvl1pPr algn="l">
              <a:defRPr sz="1000" b="0">
                <a:solidFill>
                  <a:schemeClr val="tx1">
                    <a:lumMod val="75000"/>
                    <a:lumOff val="25000"/>
                  </a:schemeClr>
                </a:solidFill>
                <a:latin typeface="Arial Narrow" panose="020B0606020202030204" pitchFamily="34" charset="0"/>
              </a:defRPr>
            </a:lvl1pPr>
          </a:lstStyle>
          <a:p>
            <a:r>
              <a:rPr lang="en-US" smtClean="0"/>
              <a:t>2024.12.02</a:t>
            </a:r>
            <a:endParaRPr lang="de-DE" dirty="0"/>
          </a:p>
        </p:txBody>
      </p:sp>
      <p:sp>
        <p:nvSpPr>
          <p:cNvPr id="5" name="Fußzeilenplatzhalter 4"/>
          <p:cNvSpPr>
            <a:spLocks noGrp="1"/>
          </p:cNvSpPr>
          <p:nvPr>
            <p:ph type="ftr" sz="quarter" idx="3"/>
          </p:nvPr>
        </p:nvSpPr>
        <p:spPr>
          <a:xfrm>
            <a:off x="1812000" y="6356350"/>
            <a:ext cx="8568000" cy="365125"/>
          </a:xfrm>
          <a:prstGeom prst="rect">
            <a:avLst/>
          </a:prstGeom>
        </p:spPr>
        <p:txBody>
          <a:bodyPr vert="horz" lIns="91440" tIns="45720" rIns="91440" bIns="45720" rtlCol="0" anchor="ctr"/>
          <a:lstStyle>
            <a:lvl1pPr algn="ctr">
              <a:defRPr lang="de-DE" sz="1000" b="0" kern="1200">
                <a:solidFill>
                  <a:schemeClr val="tx1">
                    <a:lumMod val="75000"/>
                    <a:lumOff val="25000"/>
                  </a:schemeClr>
                </a:solidFill>
                <a:latin typeface="Arial Narrow" panose="020B0606020202030204" pitchFamily="34" charset="0"/>
                <a:ea typeface="+mn-ea"/>
                <a:cs typeface="+mn-cs"/>
              </a:defRPr>
            </a:lvl1pPr>
          </a:lstStyle>
          <a:p>
            <a:r>
              <a:rPr lang="de-DE" smtClean="0"/>
              <a:t>Max Planck Institute for Plasma Physics | G. Partesotti | Paper Rehearsal</a:t>
            </a:r>
            <a:endParaRPr lang="de-DE" dirty="0"/>
          </a:p>
        </p:txBody>
      </p:sp>
      <p:sp>
        <p:nvSpPr>
          <p:cNvPr id="6" name="Foliennummernplatzhalter 5"/>
          <p:cNvSpPr>
            <a:spLocks noGrp="1"/>
          </p:cNvSpPr>
          <p:nvPr>
            <p:ph type="sldNum" sz="quarter" idx="4"/>
          </p:nvPr>
        </p:nvSpPr>
        <p:spPr>
          <a:xfrm>
            <a:off x="10634400" y="6356350"/>
            <a:ext cx="1080000" cy="365125"/>
          </a:xfrm>
          <a:prstGeom prst="rect">
            <a:avLst/>
          </a:prstGeom>
        </p:spPr>
        <p:txBody>
          <a:bodyPr vert="horz" lIns="0" tIns="45720" rIns="0" bIns="45720" rtlCol="0" anchor="ctr"/>
          <a:lstStyle>
            <a:lvl1pPr algn="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a:t>
            </a:fld>
            <a:endParaRPr lang="de-DE" dirty="0"/>
          </a:p>
        </p:txBody>
      </p:sp>
      <p:pic>
        <p:nvPicPr>
          <p:cNvPr id="8" name="Picture 11"/>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11110850" y="188912"/>
            <a:ext cx="600964" cy="53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864169"/>
      </p:ext>
    </p:extLst>
  </p:cSld>
  <p:clrMap bg1="lt1" tx1="dk1" bg2="lt2" tx2="dk2" accent1="accent1" accent2="accent2" accent3="accent3" accent4="accent4" accent5="accent5" accent6="accent6" hlink="hlink" folHlink="folHlink"/>
  <p:sldLayoutIdLst>
    <p:sldLayoutId id="2147483692" r:id="rId1"/>
    <p:sldLayoutId id="2147483717" r:id="rId2"/>
    <p:sldLayoutId id="2147483693" r:id="rId3"/>
    <p:sldLayoutId id="2147483694" r:id="rId4"/>
    <p:sldLayoutId id="2147483695" r:id="rId5"/>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7378">
          <p15:clr>
            <a:srgbClr val="F26B43"/>
          </p15:clr>
        </p15:guide>
        <p15:guide id="3" pos="302">
          <p15:clr>
            <a:srgbClr val="F26B43"/>
          </p15:clr>
        </p15:guide>
        <p15:guide id="4" orient="horz" pos="119">
          <p15:clr>
            <a:srgbClr val="F26B43"/>
          </p15:clr>
        </p15:guide>
        <p15:guide id="5" orient="horz" pos="3997">
          <p15:clr>
            <a:srgbClr val="F26B43"/>
          </p15:clr>
        </p15:guide>
        <p15:guide id="6" orient="horz" pos="572">
          <p15:clr>
            <a:srgbClr val="F26B43"/>
          </p15:clr>
        </p15:guide>
        <p15:guide id="7" orient="horz" pos="686">
          <p15:clr>
            <a:srgbClr val="F26B43"/>
          </p15:clr>
        </p15:guide>
        <p15:guide id="8" orient="horz" pos="2273">
          <p15:clr>
            <a:srgbClr val="F26B43"/>
          </p15:clr>
        </p15:guide>
        <p15:guide id="9" orient="horz" pos="458">
          <p15:clr>
            <a:srgbClr val="F26B43"/>
          </p15:clr>
        </p15:guide>
        <p15:guide id="10" orient="horz" pos="39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479425" y="6356350"/>
            <a:ext cx="1115375" cy="365125"/>
          </a:xfrm>
          <a:prstGeom prst="rect">
            <a:avLst/>
          </a:prstGeom>
        </p:spPr>
        <p:txBody>
          <a:bodyPr vert="horz" lIns="0" tIns="45720" rIns="91440" bIns="45720" rtlCol="0" anchor="ctr"/>
          <a:lstStyle>
            <a:lvl1pPr algn="l">
              <a:defRPr sz="1000" b="0">
                <a:solidFill>
                  <a:schemeClr val="tx1">
                    <a:lumMod val="75000"/>
                    <a:lumOff val="25000"/>
                  </a:schemeClr>
                </a:solidFill>
                <a:latin typeface="Arial Narrow" panose="020B0606020202030204" pitchFamily="34" charset="0"/>
              </a:defRPr>
            </a:lvl1pPr>
          </a:lstStyle>
          <a:p>
            <a:r>
              <a:rPr lang="en-US" smtClean="0"/>
              <a:t>2024.12.02</a:t>
            </a:r>
            <a:endParaRPr lang="de-DE" dirty="0"/>
          </a:p>
        </p:txBody>
      </p:sp>
      <p:sp>
        <p:nvSpPr>
          <p:cNvPr id="5" name="Fußzeilenplatzhalter 4"/>
          <p:cNvSpPr>
            <a:spLocks noGrp="1"/>
          </p:cNvSpPr>
          <p:nvPr>
            <p:ph type="ftr" sz="quarter" idx="3"/>
          </p:nvPr>
        </p:nvSpPr>
        <p:spPr>
          <a:xfrm>
            <a:off x="1812000" y="6356350"/>
            <a:ext cx="8568000" cy="365125"/>
          </a:xfrm>
          <a:prstGeom prst="rect">
            <a:avLst/>
          </a:prstGeom>
        </p:spPr>
        <p:txBody>
          <a:bodyPr vert="horz" lIns="91440" tIns="45720" rIns="91440" bIns="45720" rtlCol="0" anchor="ctr"/>
          <a:lstStyle>
            <a:lvl1pPr algn="ctr">
              <a:defRPr lang="de-DE" sz="1000" b="0" kern="1200">
                <a:solidFill>
                  <a:schemeClr val="tx1">
                    <a:lumMod val="75000"/>
                    <a:lumOff val="25000"/>
                  </a:schemeClr>
                </a:solidFill>
                <a:latin typeface="Arial Narrow" panose="020B0606020202030204" pitchFamily="34" charset="0"/>
                <a:ea typeface="+mn-ea"/>
                <a:cs typeface="+mn-cs"/>
              </a:defRPr>
            </a:lvl1pPr>
          </a:lstStyle>
          <a:p>
            <a:r>
              <a:rPr lang="de-DE" smtClean="0"/>
              <a:t>Max Planck Institute for Plasma Physics | G. Partesotti | Paper Rehearsal</a:t>
            </a:r>
            <a:endParaRPr lang="de-DE" dirty="0"/>
          </a:p>
        </p:txBody>
      </p:sp>
      <p:sp>
        <p:nvSpPr>
          <p:cNvPr id="6" name="Foliennummernplatzhalter 5"/>
          <p:cNvSpPr>
            <a:spLocks noGrp="1"/>
          </p:cNvSpPr>
          <p:nvPr>
            <p:ph type="sldNum" sz="quarter" idx="4"/>
          </p:nvPr>
        </p:nvSpPr>
        <p:spPr>
          <a:xfrm>
            <a:off x="10634400" y="6356350"/>
            <a:ext cx="1080000" cy="365125"/>
          </a:xfrm>
          <a:prstGeom prst="rect">
            <a:avLst/>
          </a:prstGeom>
        </p:spPr>
        <p:txBody>
          <a:bodyPr vert="horz" lIns="0" tIns="45720" rIns="0" bIns="45720" rtlCol="0" anchor="ctr"/>
          <a:lstStyle>
            <a:lvl1pPr algn="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a:t>
            </a:fld>
            <a:endParaRPr lang="de-DE" dirty="0"/>
          </a:p>
        </p:txBody>
      </p:sp>
    </p:spTree>
    <p:extLst>
      <p:ext uri="{BB962C8B-B14F-4D97-AF65-F5344CB8AC3E}">
        <p14:creationId xmlns:p14="http://schemas.microsoft.com/office/powerpoint/2010/main" val="2164823379"/>
      </p:ext>
    </p:extLst>
  </p:cSld>
  <p:clrMap bg1="lt1" tx1="dk1" bg2="lt2" tx2="dk2" accent1="accent1" accent2="accent2" accent3="accent3" accent4="accent4" accent5="accent5" accent6="accent6" hlink="hlink" folHlink="folHlink"/>
  <p:sldLayoutIdLst>
    <p:sldLayoutId id="2147483705" r:id="rId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7378">
          <p15:clr>
            <a:srgbClr val="F26B43"/>
          </p15:clr>
        </p15:guide>
        <p15:guide id="3" pos="302">
          <p15:clr>
            <a:srgbClr val="F26B43"/>
          </p15:clr>
        </p15:guide>
        <p15:guide id="4" orient="horz" pos="119">
          <p15:clr>
            <a:srgbClr val="F26B43"/>
          </p15:clr>
        </p15:guide>
        <p15:guide id="5" orient="horz" pos="3997">
          <p15:clr>
            <a:srgbClr val="F26B43"/>
          </p15:clr>
        </p15:guide>
        <p15:guide id="6" orient="horz" pos="572">
          <p15:clr>
            <a:srgbClr val="F26B43"/>
          </p15:clr>
        </p15:guide>
        <p15:guide id="7" orient="horz" pos="686">
          <p15:clr>
            <a:srgbClr val="F26B43"/>
          </p15:clr>
        </p15:guide>
        <p15:guide id="8" orient="horz" pos="2273">
          <p15:clr>
            <a:srgbClr val="F26B43"/>
          </p15:clr>
        </p15:guide>
        <p15:guide id="9" orient="horz" pos="458">
          <p15:clr>
            <a:srgbClr val="F26B43"/>
          </p15:clr>
        </p15:guide>
        <p15:guide id="10" orient="horz" pos="391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4.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69.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3.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jpe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580.png"/></Relationships>
</file>

<file path=ppt/slides/_rels/slide34.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image" Target="../media/image88.png"/><Relationship Id="rId7" Type="http://schemas.openxmlformats.org/officeDocument/2006/relationships/image" Target="../media/image640.png"/><Relationship Id="rId2" Type="http://schemas.openxmlformats.org/officeDocument/2006/relationships/image" Target="../media/image590.png"/><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660.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670.png"/><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de-DE" sz="1400" u="sng" dirty="0" smtClean="0"/>
              <a:t>G. Partesotti</a:t>
            </a:r>
            <a:r>
              <a:rPr lang="de-DE" sz="1400" dirty="0" smtClean="0"/>
              <a:t>*, G. A. Wurden, F. Reimold, B. J. Peterson, F. Federici, K. </a:t>
            </a:r>
            <a:r>
              <a:rPr lang="de-DE" sz="1400" dirty="0" err="1" smtClean="0"/>
              <a:t>Mukai</a:t>
            </a:r>
            <a:r>
              <a:rPr lang="de-DE" sz="1400" dirty="0" smtClean="0"/>
              <a:t>, K. A. Siever, J. von Miller, D. Zhang, A. Demby, </a:t>
            </a:r>
            <a:r>
              <a:rPr lang="de-DE" sz="1400" dirty="0" err="1" smtClean="0"/>
              <a:t>and</a:t>
            </a:r>
            <a:r>
              <a:rPr lang="de-DE" sz="1400" dirty="0" smtClean="0"/>
              <a:t> </a:t>
            </a:r>
            <a:r>
              <a:rPr lang="de-DE" sz="1400" dirty="0" err="1" smtClean="0"/>
              <a:t>the</a:t>
            </a:r>
            <a:r>
              <a:rPr lang="de-DE" sz="1400" dirty="0" smtClean="0"/>
              <a:t> W7-X </a:t>
            </a:r>
            <a:r>
              <a:rPr lang="de-DE" sz="1400" dirty="0"/>
              <a:t>T</a:t>
            </a:r>
            <a:r>
              <a:rPr lang="de-DE" sz="1400" dirty="0" smtClean="0"/>
              <a:t>eam. </a:t>
            </a:r>
          </a:p>
        </p:txBody>
      </p:sp>
      <p:sp>
        <p:nvSpPr>
          <p:cNvPr id="3" name="Title 2"/>
          <p:cNvSpPr>
            <a:spLocks noGrp="1"/>
          </p:cNvSpPr>
          <p:nvPr>
            <p:ph type="title"/>
          </p:nvPr>
        </p:nvSpPr>
        <p:spPr/>
        <p:txBody>
          <a:bodyPr/>
          <a:lstStyle/>
          <a:p>
            <a:r>
              <a:rPr lang="de-DE" dirty="0" smtClean="0"/>
              <a:t>The </a:t>
            </a:r>
            <a:r>
              <a:rPr lang="de-DE" dirty="0" err="1" smtClean="0"/>
              <a:t>infrared</a:t>
            </a:r>
            <a:r>
              <a:rPr lang="de-DE" dirty="0" smtClean="0"/>
              <a:t> </a:t>
            </a:r>
            <a:r>
              <a:rPr lang="de-DE" dirty="0" err="1" smtClean="0"/>
              <a:t>imaging</a:t>
            </a:r>
            <a:r>
              <a:rPr lang="de-DE" dirty="0" smtClean="0"/>
              <a:t> </a:t>
            </a:r>
            <a:r>
              <a:rPr lang="de-DE" dirty="0" err="1" smtClean="0"/>
              <a:t>video</a:t>
            </a:r>
            <a:r>
              <a:rPr lang="de-DE" dirty="0" smtClean="0"/>
              <a:t> </a:t>
            </a:r>
            <a:r>
              <a:rPr lang="de-DE" dirty="0" err="1" smtClean="0"/>
              <a:t>bolometer</a:t>
            </a:r>
            <a:r>
              <a:rPr lang="de-DE" dirty="0" smtClean="0"/>
              <a:t> at Wendelstein 7-X</a:t>
            </a:r>
            <a:br>
              <a:rPr lang="de-DE" dirty="0" smtClean="0"/>
            </a:br>
            <a:r>
              <a:rPr lang="de-DE" dirty="0"/>
              <a:t/>
            </a:r>
            <a:br>
              <a:rPr lang="de-DE" dirty="0"/>
            </a:br>
            <a:r>
              <a:rPr lang="de-DE" dirty="0" smtClean="0"/>
              <a:t>Paper </a:t>
            </a:r>
            <a:r>
              <a:rPr lang="de-DE" dirty="0" err="1" smtClean="0"/>
              <a:t>rehearsal</a:t>
            </a:r>
            <a:endParaRPr lang="en-GB" dirty="0"/>
          </a:p>
        </p:txBody>
      </p:sp>
    </p:spTree>
    <p:extLst>
      <p:ext uri="{BB962C8B-B14F-4D97-AF65-F5344CB8AC3E}">
        <p14:creationId xmlns:p14="http://schemas.microsoft.com/office/powerpoint/2010/main" val="22541268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err="1" smtClean="0"/>
              <a:t>Overview</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10</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p:sp>
        <p:nvSpPr>
          <p:cNvPr id="9" name="Content Placeholder 8"/>
          <p:cNvSpPr>
            <a:spLocks noGrp="1"/>
          </p:cNvSpPr>
          <p:nvPr>
            <p:ph sz="quarter" idx="13"/>
          </p:nvPr>
        </p:nvSpPr>
        <p:spPr>
          <a:xfrm>
            <a:off x="695326" y="1125632"/>
            <a:ext cx="10801349" cy="4772024"/>
          </a:xfrm>
        </p:spPr>
        <p:txBody>
          <a:bodyPr/>
          <a:lstStyle/>
          <a:p>
            <a:pPr marL="400050" indent="-400050">
              <a:buFont typeface="+mj-lt"/>
              <a:buAutoNum type="romanUcPeriod"/>
            </a:pPr>
            <a:r>
              <a:rPr lang="de-DE" dirty="0" err="1" smtClean="0">
                <a:solidFill>
                  <a:schemeClr val="bg1">
                    <a:lumMod val="75000"/>
                  </a:schemeClr>
                </a:solidFill>
              </a:rPr>
              <a:t>Introduction</a:t>
            </a:r>
            <a:endParaRPr lang="de-DE" dirty="0" smtClean="0">
              <a:solidFill>
                <a:schemeClr val="bg1">
                  <a:lumMod val="75000"/>
                </a:schemeClr>
              </a:solidFill>
            </a:endParaRPr>
          </a:p>
          <a:p>
            <a:pPr marL="400050" indent="-400050">
              <a:buFont typeface="+mj-lt"/>
              <a:buAutoNum type="romanUcPeriod"/>
            </a:pPr>
            <a:r>
              <a:rPr lang="de-DE" dirty="0" smtClean="0">
                <a:solidFill>
                  <a:schemeClr val="bg1">
                    <a:lumMod val="75000"/>
                  </a:schemeClr>
                </a:solidFill>
              </a:rPr>
              <a:t>The IRVB design at W7-X</a:t>
            </a:r>
          </a:p>
          <a:p>
            <a:pPr marL="400050" indent="-400050">
              <a:buFont typeface="+mj-lt"/>
              <a:buAutoNum type="romanUcPeriod"/>
            </a:pPr>
            <a:r>
              <a:rPr lang="de-DE" dirty="0" smtClean="0">
                <a:solidFill>
                  <a:schemeClr val="bg1">
                    <a:lumMod val="75000"/>
                  </a:schemeClr>
                </a:solidFill>
              </a:rPr>
              <a:t>Measurement </a:t>
            </a:r>
            <a:r>
              <a:rPr lang="de-DE" dirty="0" err="1" smtClean="0">
                <a:solidFill>
                  <a:schemeClr val="bg1">
                    <a:lumMod val="75000"/>
                  </a:schemeClr>
                </a:solidFill>
              </a:rPr>
              <a:t>procedure</a:t>
            </a:r>
            <a:r>
              <a:rPr lang="de-DE" dirty="0" smtClean="0">
                <a:solidFill>
                  <a:schemeClr val="bg1">
                    <a:lumMod val="75000"/>
                  </a:schemeClr>
                </a:solidFill>
              </a:rPr>
              <a:t> </a:t>
            </a:r>
          </a:p>
          <a:p>
            <a:pPr marL="400050" indent="-400050">
              <a:buFont typeface="+mj-lt"/>
              <a:buAutoNum type="romanUcPeriod"/>
            </a:pPr>
            <a:r>
              <a:rPr lang="de-DE" dirty="0" smtClean="0"/>
              <a:t>Interpolation to </a:t>
            </a:r>
            <a:r>
              <a:rPr lang="de-DE" dirty="0" err="1" smtClean="0"/>
              <a:t>foil</a:t>
            </a:r>
            <a:r>
              <a:rPr lang="de-DE" dirty="0" smtClean="0"/>
              <a:t> </a:t>
            </a:r>
            <a:r>
              <a:rPr lang="de-DE" dirty="0" err="1" smtClean="0"/>
              <a:t>reference</a:t>
            </a:r>
            <a:r>
              <a:rPr lang="de-DE" dirty="0" smtClean="0"/>
              <a:t> </a:t>
            </a:r>
            <a:r>
              <a:rPr lang="de-DE" dirty="0" err="1" smtClean="0"/>
              <a:t>frame</a:t>
            </a:r>
            <a:endParaRPr lang="de-DE" dirty="0" smtClean="0"/>
          </a:p>
          <a:p>
            <a:pPr marL="400050" indent="-400050">
              <a:buFont typeface="+mj-lt"/>
              <a:buAutoNum type="romanUcPeriod"/>
            </a:pPr>
            <a:r>
              <a:rPr lang="de-DE" dirty="0" err="1" smtClean="0">
                <a:solidFill>
                  <a:schemeClr val="bg1">
                    <a:lumMod val="75000"/>
                  </a:schemeClr>
                </a:solidFill>
              </a:rPr>
              <a:t>Calibration</a:t>
            </a:r>
            <a:r>
              <a:rPr lang="de-DE" dirty="0" smtClean="0">
                <a:solidFill>
                  <a:schemeClr val="bg1">
                    <a:lumMod val="75000"/>
                  </a:schemeClr>
                </a:solidFill>
              </a:rPr>
              <a:t> </a:t>
            </a:r>
            <a:r>
              <a:rPr lang="de-DE" dirty="0" err="1" smtClean="0">
                <a:solidFill>
                  <a:schemeClr val="bg1">
                    <a:lumMod val="75000"/>
                  </a:schemeClr>
                </a:solidFill>
              </a:rPr>
              <a:t>of</a:t>
            </a:r>
            <a:r>
              <a:rPr lang="de-DE" dirty="0" smtClean="0">
                <a:solidFill>
                  <a:schemeClr val="bg1">
                    <a:lumMod val="75000"/>
                  </a:schemeClr>
                </a:solidFill>
              </a:rPr>
              <a:t> </a:t>
            </a:r>
            <a:r>
              <a:rPr lang="de-DE" dirty="0" err="1" smtClean="0">
                <a:solidFill>
                  <a:schemeClr val="bg1">
                    <a:lumMod val="75000"/>
                  </a:schemeClr>
                </a:solidFill>
              </a:rPr>
              <a:t>the</a:t>
            </a:r>
            <a:r>
              <a:rPr lang="de-DE" dirty="0" smtClean="0">
                <a:solidFill>
                  <a:schemeClr val="bg1">
                    <a:lumMod val="75000"/>
                  </a:schemeClr>
                </a:solidFill>
              </a:rPr>
              <a:t> </a:t>
            </a:r>
            <a:r>
              <a:rPr lang="de-DE" dirty="0" err="1" smtClean="0">
                <a:solidFill>
                  <a:schemeClr val="bg1">
                    <a:lumMod val="75000"/>
                  </a:schemeClr>
                </a:solidFill>
              </a:rPr>
              <a:t>foil</a:t>
            </a:r>
            <a:r>
              <a:rPr lang="de-DE" dirty="0" smtClean="0">
                <a:solidFill>
                  <a:schemeClr val="bg1">
                    <a:lumMod val="75000"/>
                  </a:schemeClr>
                </a:solidFill>
              </a:rPr>
              <a:t> thermal </a:t>
            </a:r>
            <a:r>
              <a:rPr lang="de-DE" dirty="0" err="1" smtClean="0">
                <a:solidFill>
                  <a:schemeClr val="bg1">
                    <a:lumMod val="75000"/>
                  </a:schemeClr>
                </a:solidFill>
              </a:rPr>
              <a:t>properties</a:t>
            </a:r>
            <a:endParaRPr lang="de-DE" dirty="0" smtClean="0">
              <a:solidFill>
                <a:schemeClr val="bg1">
                  <a:lumMod val="75000"/>
                </a:schemeClr>
              </a:solidFill>
            </a:endParaRPr>
          </a:p>
          <a:p>
            <a:pPr marL="400050" indent="-400050">
              <a:buFont typeface="+mj-lt"/>
              <a:buAutoNum type="romanUcPeriod"/>
            </a:pPr>
            <a:r>
              <a:rPr lang="de-DE" dirty="0" smtClean="0">
                <a:solidFill>
                  <a:schemeClr val="bg1">
                    <a:lumMod val="75000"/>
                  </a:schemeClr>
                </a:solidFill>
              </a:rPr>
              <a:t>Experimental </a:t>
            </a:r>
            <a:r>
              <a:rPr lang="de-DE" dirty="0" err="1" smtClean="0">
                <a:solidFill>
                  <a:schemeClr val="bg1">
                    <a:lumMod val="75000"/>
                  </a:schemeClr>
                </a:solidFill>
              </a:rPr>
              <a:t>results</a:t>
            </a:r>
            <a:endParaRPr lang="de-DE" dirty="0" smtClean="0">
              <a:solidFill>
                <a:schemeClr val="bg1">
                  <a:lumMod val="75000"/>
                </a:schemeClr>
              </a:solidFill>
            </a:endParaRPr>
          </a:p>
          <a:p>
            <a:pPr marL="400050" indent="-400050">
              <a:buFont typeface="+mj-lt"/>
              <a:buAutoNum type="romanUcPeriod"/>
            </a:pPr>
            <a:r>
              <a:rPr lang="de-DE" dirty="0" err="1" smtClean="0">
                <a:solidFill>
                  <a:schemeClr val="bg1">
                    <a:lumMod val="75000"/>
                  </a:schemeClr>
                </a:solidFill>
              </a:rPr>
              <a:t>Conclusions</a:t>
            </a:r>
            <a:endParaRPr lang="en-GB" dirty="0">
              <a:solidFill>
                <a:schemeClr val="bg1">
                  <a:lumMod val="75000"/>
                </a:schemeClr>
              </a:solidFill>
            </a:endParaRPr>
          </a:p>
        </p:txBody>
      </p:sp>
      <p:sp>
        <p:nvSpPr>
          <p:cNvPr id="2" name="Date Placeholder 1"/>
          <p:cNvSpPr>
            <a:spLocks noGrp="1"/>
          </p:cNvSpPr>
          <p:nvPr>
            <p:ph type="dt" sz="half" idx="2"/>
          </p:nvPr>
        </p:nvSpPr>
        <p:spPr/>
        <p:txBody>
          <a:bodyPr/>
          <a:lstStyle/>
          <a:p>
            <a:r>
              <a:rPr lang="en-US" smtClean="0"/>
              <a:t>2024.12.02</a:t>
            </a:r>
            <a:endParaRPr lang="en-US" dirty="0"/>
          </a:p>
        </p:txBody>
      </p:sp>
    </p:spTree>
    <p:extLst>
      <p:ext uri="{BB962C8B-B14F-4D97-AF65-F5344CB8AC3E}">
        <p14:creationId xmlns:p14="http://schemas.microsoft.com/office/powerpoint/2010/main" val="28552642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06814"/>
          </a:xfrm>
        </p:spPr>
        <p:txBody>
          <a:bodyPr/>
          <a:lstStyle/>
          <a:p>
            <a:r>
              <a:rPr lang="de-DE" dirty="0" smtClean="0"/>
              <a:t>IV. Interpolation </a:t>
            </a:r>
            <a:r>
              <a:rPr lang="de-DE" dirty="0"/>
              <a:t>to </a:t>
            </a:r>
            <a:r>
              <a:rPr lang="de-DE" dirty="0" err="1"/>
              <a:t>foil</a:t>
            </a:r>
            <a:r>
              <a:rPr lang="de-DE" dirty="0"/>
              <a:t> </a:t>
            </a:r>
            <a:r>
              <a:rPr lang="de-DE" dirty="0" err="1"/>
              <a:t>reference</a:t>
            </a:r>
            <a:r>
              <a:rPr lang="de-DE" dirty="0"/>
              <a:t> </a:t>
            </a:r>
            <a:r>
              <a:rPr lang="de-DE" dirty="0" err="1"/>
              <a:t>frame</a:t>
            </a:r>
            <a:endParaRPr lang="de-DE"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11</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a:p>
            <a:pPr marL="914400" lvl="2" indent="0">
              <a:buNone/>
            </a:pPr>
            <a:endParaRPr lang="en-US" b="0" dirty="0" smtClean="0">
              <a:sym typeface="Symbol" panose="05050102010706020507" pitchFamily="18" charset="2"/>
            </a:endParaRPr>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
        <p:nvSpPr>
          <p:cNvPr id="3" name="Date Placeholder 2"/>
          <p:cNvSpPr>
            <a:spLocks noGrp="1"/>
          </p:cNvSpPr>
          <p:nvPr>
            <p:ph type="dt" sz="half" idx="2"/>
          </p:nvPr>
        </p:nvSpPr>
        <p:spPr/>
        <p:txBody>
          <a:bodyPr/>
          <a:lstStyle/>
          <a:p>
            <a:r>
              <a:rPr lang="en-US" smtClean="0"/>
              <a:t>2024.12.02</a:t>
            </a:r>
            <a:endParaRPr lang="en-US"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348" y="3231725"/>
            <a:ext cx="3412322" cy="28800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7737" y="3231725"/>
            <a:ext cx="3123645" cy="2880000"/>
          </a:xfrm>
          <a:prstGeom prst="rect">
            <a:avLst/>
          </a:prstGeom>
        </p:spPr>
      </p:pic>
      <p:sp>
        <p:nvSpPr>
          <p:cNvPr id="24" name="Content Placeholder 5"/>
          <p:cNvSpPr>
            <a:spLocks noGrp="1"/>
          </p:cNvSpPr>
          <p:nvPr>
            <p:ph sz="quarter" idx="13"/>
          </p:nvPr>
        </p:nvSpPr>
        <p:spPr>
          <a:xfrm>
            <a:off x="695326" y="1095090"/>
            <a:ext cx="11103943" cy="5286660"/>
          </a:xfrm>
        </p:spPr>
        <p:txBody>
          <a:bodyPr>
            <a:noAutofit/>
          </a:bodyPr>
          <a:lstStyle/>
          <a:p>
            <a:pPr marL="342900" lvl="7" indent="-342900" algn="just">
              <a:spcAft>
                <a:spcPts val="600"/>
              </a:spcAft>
              <a:buFont typeface="Arial" panose="020B0604020202020204" pitchFamily="34" charset="0"/>
              <a:buChar char="•"/>
            </a:pPr>
            <a:r>
              <a:rPr lang="de-DE" sz="1800" b="1" i="0" dirty="0" err="1" smtClean="0">
                <a:solidFill>
                  <a:srgbClr val="005555"/>
                </a:solidFill>
              </a:rPr>
              <a:t>Foil</a:t>
            </a:r>
            <a:r>
              <a:rPr lang="de-DE" sz="1800" b="1" i="0" dirty="0" smtClean="0">
                <a:solidFill>
                  <a:srgbClr val="005555"/>
                </a:solidFill>
              </a:rPr>
              <a:t> </a:t>
            </a:r>
            <a:r>
              <a:rPr lang="de-DE" sz="1800" b="1" i="0" dirty="0" err="1" smtClean="0">
                <a:solidFill>
                  <a:srgbClr val="005555"/>
                </a:solidFill>
              </a:rPr>
              <a:t>is</a:t>
            </a:r>
            <a:r>
              <a:rPr lang="de-DE" sz="1800" b="1" i="0" dirty="0" smtClean="0">
                <a:solidFill>
                  <a:srgbClr val="005555"/>
                </a:solidFill>
              </a:rPr>
              <a:t> </a:t>
            </a:r>
            <a:r>
              <a:rPr lang="de-DE" sz="1800" b="1" i="0" dirty="0" err="1" smtClean="0">
                <a:solidFill>
                  <a:srgbClr val="005555"/>
                </a:solidFill>
              </a:rPr>
              <a:t>only</a:t>
            </a:r>
            <a:r>
              <a:rPr lang="de-DE" sz="1800" b="1" i="0" dirty="0" smtClean="0">
                <a:solidFill>
                  <a:srgbClr val="005555"/>
                </a:solidFill>
              </a:rPr>
              <a:t> </a:t>
            </a:r>
            <a:r>
              <a:rPr lang="de-DE" sz="1800" b="1" i="0" dirty="0" err="1" smtClean="0">
                <a:solidFill>
                  <a:srgbClr val="005555"/>
                </a:solidFill>
              </a:rPr>
              <a:t>partially</a:t>
            </a:r>
            <a:r>
              <a:rPr lang="de-DE" sz="1800" b="1" i="0" dirty="0" smtClean="0">
                <a:solidFill>
                  <a:srgbClr val="005555"/>
                </a:solidFill>
              </a:rPr>
              <a:t> </a:t>
            </a:r>
            <a:r>
              <a:rPr lang="de-DE" sz="1800" b="1" i="0" dirty="0" err="1" smtClean="0">
                <a:solidFill>
                  <a:srgbClr val="005555"/>
                </a:solidFill>
              </a:rPr>
              <a:t>imaged</a:t>
            </a:r>
            <a:r>
              <a:rPr lang="de-DE" sz="1800" b="1" i="0" dirty="0" smtClean="0">
                <a:solidFill>
                  <a:srgbClr val="005555"/>
                </a:solidFill>
              </a:rPr>
              <a:t> </a:t>
            </a:r>
            <a:r>
              <a:rPr lang="de-DE" sz="1800" i="0" dirty="0" smtClean="0">
                <a:solidFill>
                  <a:schemeClr val="tx1"/>
                </a:solidFill>
              </a:rPr>
              <a:t>due to </a:t>
            </a:r>
            <a:r>
              <a:rPr lang="de-DE" sz="1800" i="0" dirty="0" err="1" smtClean="0">
                <a:solidFill>
                  <a:schemeClr val="tx1"/>
                </a:solidFill>
              </a:rPr>
              <a:t>mirror</a:t>
            </a:r>
            <a:r>
              <a:rPr lang="de-DE" sz="1800" i="0" dirty="0" smtClean="0">
                <a:solidFill>
                  <a:schemeClr val="tx1"/>
                </a:solidFill>
              </a:rPr>
              <a:t> </a:t>
            </a:r>
            <a:r>
              <a:rPr lang="de-DE" sz="1800" i="0" dirty="0" err="1" smtClean="0">
                <a:solidFill>
                  <a:schemeClr val="tx1"/>
                </a:solidFill>
              </a:rPr>
              <a:t>magnification</a:t>
            </a:r>
            <a:r>
              <a:rPr lang="de-DE" sz="1800" i="0" dirty="0" smtClean="0">
                <a:solidFill>
                  <a:schemeClr val="tx1"/>
                </a:solidFill>
              </a:rPr>
              <a:t> </a:t>
            </a:r>
            <a:r>
              <a:rPr lang="de-DE" sz="1800" i="0" dirty="0" err="1" smtClean="0">
                <a:solidFill>
                  <a:schemeClr val="tx1"/>
                </a:solidFill>
              </a:rPr>
              <a:t>being</a:t>
            </a:r>
            <a:r>
              <a:rPr lang="de-DE" sz="1800" i="0" dirty="0" smtClean="0">
                <a:solidFill>
                  <a:schemeClr val="tx1"/>
                </a:solidFill>
              </a:rPr>
              <a:t> </a:t>
            </a:r>
            <a:r>
              <a:rPr lang="de-DE" sz="1800" i="0" dirty="0" err="1" smtClean="0">
                <a:solidFill>
                  <a:schemeClr val="tx1"/>
                </a:solidFill>
              </a:rPr>
              <a:t>too</a:t>
            </a:r>
            <a:r>
              <a:rPr lang="de-DE" sz="1800" i="0" dirty="0" smtClean="0">
                <a:solidFill>
                  <a:schemeClr val="tx1"/>
                </a:solidFill>
              </a:rPr>
              <a:t> large</a:t>
            </a:r>
          </a:p>
          <a:p>
            <a:pPr marL="342900" lvl="7" indent="-342900" algn="just">
              <a:spcAft>
                <a:spcPts val="600"/>
              </a:spcAft>
              <a:buFont typeface="Arial" panose="020B0604020202020204" pitchFamily="34" charset="0"/>
              <a:buChar char="•"/>
            </a:pPr>
            <a:r>
              <a:rPr lang="de-DE" sz="1800" i="0" dirty="0" err="1" smtClean="0">
                <a:solidFill>
                  <a:schemeClr val="tx1"/>
                </a:solidFill>
                <a:sym typeface="Symbol" panose="05050102010706020507" pitchFamily="18" charset="2"/>
              </a:rPr>
              <a:t>Only</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one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portion</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of</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the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Cu</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frame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is</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visible</a:t>
            </a:r>
            <a:endParaRPr lang="de-DE" sz="1800" i="0" dirty="0" smtClean="0">
              <a:solidFill>
                <a:schemeClr val="tx1"/>
              </a:solidFill>
              <a:sym typeface="Symbol" panose="05050102010706020507" pitchFamily="18" charset="2"/>
            </a:endParaRPr>
          </a:p>
          <a:p>
            <a:pPr marL="342900" lvl="7" indent="-342900" algn="just">
              <a:spcAft>
                <a:spcPts val="600"/>
              </a:spcAft>
              <a:buFont typeface="Arial" panose="020B0604020202020204" pitchFamily="34" charset="0"/>
              <a:buChar char="•"/>
            </a:pPr>
            <a:r>
              <a:rPr lang="de-DE" sz="1800" i="0" dirty="0" smtClean="0">
                <a:solidFill>
                  <a:schemeClr val="tx1"/>
                </a:solidFill>
                <a:sym typeface="Symbol" panose="05050102010706020507" pitchFamily="18" charset="2"/>
              </a:rPr>
              <a:t>Data </a:t>
            </a:r>
            <a:r>
              <a:rPr lang="de-DE" sz="1800" i="0" dirty="0" err="1" smtClean="0">
                <a:solidFill>
                  <a:schemeClr val="tx1"/>
                </a:solidFill>
                <a:sym typeface="Symbol" panose="05050102010706020507" pitchFamily="18" charset="2"/>
              </a:rPr>
              <a:t>values</a:t>
            </a:r>
            <a:r>
              <a:rPr lang="de-DE" sz="1800" i="0" dirty="0" smtClean="0">
                <a:solidFill>
                  <a:schemeClr val="tx1"/>
                </a:solidFill>
                <a:sym typeface="Symbol" panose="05050102010706020507" pitchFamily="18" charset="2"/>
              </a:rPr>
              <a:t> on </a:t>
            </a:r>
            <a:r>
              <a:rPr lang="de-DE" sz="1800" i="0" dirty="0" err="1" smtClean="0">
                <a:solidFill>
                  <a:schemeClr val="tx1"/>
                </a:solidFill>
                <a:sym typeface="Symbol" panose="05050102010706020507" pitchFamily="18" charset="2"/>
              </a:rPr>
              <a:t>the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foil</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surface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need</a:t>
            </a:r>
            <a:r>
              <a:rPr lang="de-DE" sz="1800" i="0" dirty="0" smtClean="0">
                <a:solidFill>
                  <a:schemeClr val="tx1"/>
                </a:solidFill>
                <a:sym typeface="Symbol" panose="05050102010706020507" pitchFamily="18" charset="2"/>
              </a:rPr>
              <a:t> to </a:t>
            </a:r>
            <a:r>
              <a:rPr lang="de-DE" sz="1800" i="0" dirty="0" err="1" smtClean="0">
                <a:solidFill>
                  <a:schemeClr val="tx1"/>
                </a:solidFill>
                <a:sym typeface="Symbol" panose="05050102010706020507" pitchFamily="18" charset="2"/>
              </a:rPr>
              <a:t>be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assigned</a:t>
            </a:r>
            <a:r>
              <a:rPr lang="de-DE" sz="1800" i="0" dirty="0" smtClean="0">
                <a:solidFill>
                  <a:schemeClr val="tx1"/>
                </a:solidFill>
                <a:sym typeface="Symbol" panose="05050102010706020507" pitchFamily="18" charset="2"/>
              </a:rPr>
              <a:t> to </a:t>
            </a:r>
            <a:r>
              <a:rPr lang="de-DE" sz="1800" i="0" dirty="0" err="1" smtClean="0">
                <a:solidFill>
                  <a:schemeClr val="tx1"/>
                </a:solidFill>
                <a:sym typeface="Symbol" panose="05050102010706020507" pitchFamily="18" charset="2"/>
              </a:rPr>
              <a:t>the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correct</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bolometer</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channel</a:t>
            </a:r>
            <a:endParaRPr lang="en-US" dirty="0" smtClean="0">
              <a:sym typeface="Symbol" panose="05050102010706020507" pitchFamily="18" charset="2"/>
            </a:endParaRPr>
          </a:p>
        </p:txBody>
      </p:sp>
      <p:sp>
        <p:nvSpPr>
          <p:cNvPr id="18" name="Oval 17"/>
          <p:cNvSpPr/>
          <p:nvPr/>
        </p:nvSpPr>
        <p:spPr>
          <a:xfrm rot="20970927">
            <a:off x="1317811" y="3667978"/>
            <a:ext cx="1228165" cy="1407459"/>
          </a:xfrm>
          <a:prstGeom prst="ellipse">
            <a:avLst/>
          </a:prstGeom>
          <a:noFill/>
          <a:ln w="19050" cmpd="sng">
            <a:solidFill>
              <a:schemeClr val="bg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cxnSp>
        <p:nvCxnSpPr>
          <p:cNvPr id="25" name="Straight Arrow Connector 24"/>
          <p:cNvCxnSpPr>
            <a:stCxn id="18" idx="6"/>
          </p:cNvCxnSpPr>
          <p:nvPr/>
        </p:nvCxnSpPr>
        <p:spPr>
          <a:xfrm>
            <a:off x="2535723" y="4259963"/>
            <a:ext cx="1166701" cy="150672"/>
          </a:xfrm>
          <a:prstGeom prst="straightConnector1">
            <a:avLst/>
          </a:prstGeom>
          <a:ln w="19050" cmpd="sng">
            <a:solidFill>
              <a:schemeClr val="bg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14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sz="quarter" idx="13"/>
              </p:nvPr>
            </p:nvSpPr>
            <p:spPr>
              <a:xfrm>
                <a:off x="695326" y="1095090"/>
                <a:ext cx="11103943" cy="5286660"/>
              </a:xfrm>
            </p:spPr>
            <p:txBody>
              <a:bodyPr>
                <a:noAutofit/>
              </a:bodyPr>
              <a:lstStyle/>
              <a:p>
                <a:pPr marL="342900" lvl="7" indent="-342900" algn="just">
                  <a:spcAft>
                    <a:spcPts val="600"/>
                  </a:spcAft>
                  <a:buFont typeface="Arial" panose="020B0604020202020204" pitchFamily="34" charset="0"/>
                  <a:buChar char="•"/>
                </a:pPr>
                <a:r>
                  <a:rPr lang="de-DE" sz="1800" i="0" dirty="0" smtClean="0">
                    <a:solidFill>
                      <a:schemeClr val="tx1"/>
                    </a:solidFill>
                  </a:rPr>
                  <a:t>Interpolation </a:t>
                </a:r>
                <a:r>
                  <a:rPr lang="de-DE" sz="1800" i="0" dirty="0" err="1" smtClean="0">
                    <a:solidFill>
                      <a:schemeClr val="tx1"/>
                    </a:solidFill>
                  </a:rPr>
                  <a:t>from</a:t>
                </a:r>
                <a:r>
                  <a:rPr lang="de-DE" sz="1800" i="0" dirty="0" smtClean="0">
                    <a:solidFill>
                      <a:schemeClr val="tx1"/>
                    </a:solidFill>
                  </a:rPr>
                  <a:t> high-resolution </a:t>
                </a:r>
                <a:r>
                  <a:rPr lang="de-DE" sz="1800" i="0" dirty="0" err="1" smtClean="0">
                    <a:solidFill>
                      <a:schemeClr val="tx1"/>
                    </a:solidFill>
                  </a:rPr>
                  <a:t>camera</a:t>
                </a:r>
                <a:r>
                  <a:rPr lang="de-DE" sz="1800" i="0" dirty="0" smtClean="0">
                    <a:solidFill>
                      <a:schemeClr val="tx1"/>
                    </a:solidFill>
                  </a:rPr>
                  <a:t> </a:t>
                </a:r>
                <a:r>
                  <a:rPr lang="de-DE" sz="1800" i="0" dirty="0" err="1" smtClean="0">
                    <a:solidFill>
                      <a:schemeClr val="tx1"/>
                    </a:solidFill>
                  </a:rPr>
                  <a:t>view</a:t>
                </a:r>
                <a:r>
                  <a:rPr lang="de-DE" sz="1800" i="0" dirty="0" smtClean="0">
                    <a:solidFill>
                      <a:schemeClr val="tx1"/>
                    </a:solidFill>
                  </a:rPr>
                  <a:t> to </a:t>
                </a:r>
                <a:r>
                  <a:rPr lang="de-DE" sz="1800" i="0" dirty="0" err="1" smtClean="0">
                    <a:solidFill>
                      <a:schemeClr val="tx1"/>
                    </a:solidFill>
                  </a:rPr>
                  <a:t>bolometer</a:t>
                </a:r>
                <a:r>
                  <a:rPr lang="de-DE" sz="1800" i="0" dirty="0" smtClean="0">
                    <a:solidFill>
                      <a:schemeClr val="tx1"/>
                    </a:solidFill>
                  </a:rPr>
                  <a:t> </a:t>
                </a:r>
                <a:r>
                  <a:rPr lang="de-DE" sz="1800" i="0" dirty="0" err="1" smtClean="0">
                    <a:solidFill>
                      <a:schemeClr val="tx1"/>
                    </a:solidFill>
                  </a:rPr>
                  <a:t>pixel</a:t>
                </a:r>
                <a:r>
                  <a:rPr lang="de-DE" sz="1800" i="0" dirty="0" smtClean="0">
                    <a:solidFill>
                      <a:schemeClr val="tx1"/>
                    </a:solidFill>
                  </a:rPr>
                  <a:t> </a:t>
                </a:r>
                <a:r>
                  <a:rPr lang="de-DE" sz="1800" i="0" dirty="0" err="1" smtClean="0">
                    <a:solidFill>
                      <a:schemeClr val="tx1"/>
                    </a:solidFill>
                  </a:rPr>
                  <a:t>grid</a:t>
                </a:r>
                <a:r>
                  <a:rPr lang="de-DE" sz="1800" i="0" dirty="0" smtClean="0">
                    <a:solidFill>
                      <a:schemeClr val="tx1"/>
                    </a:solidFill>
                  </a:rPr>
                  <a:t> (20 </a:t>
                </a:r>
                <a14:m>
                  <m:oMath xmlns:m="http://schemas.openxmlformats.org/officeDocument/2006/math">
                    <m:r>
                      <a:rPr lang="de-DE" sz="1800" b="0" i="1" smtClean="0">
                        <a:solidFill>
                          <a:schemeClr val="tx1"/>
                        </a:solidFill>
                        <a:latin typeface="Cambria Math" panose="02040503050406030204" pitchFamily="18" charset="0"/>
                      </a:rPr>
                      <m:t>×</m:t>
                    </m:r>
                  </m:oMath>
                </a14:m>
                <a:r>
                  <a:rPr lang="de-DE" sz="1800" i="0" dirty="0" smtClean="0">
                    <a:solidFill>
                      <a:schemeClr val="tx1"/>
                    </a:solidFill>
                  </a:rPr>
                  <a:t> 26 </a:t>
                </a:r>
                <a:r>
                  <a:rPr lang="de-DE" sz="1800" i="0" dirty="0" err="1" smtClean="0">
                    <a:solidFill>
                      <a:schemeClr val="tx1"/>
                    </a:solidFill>
                  </a:rPr>
                  <a:t>channels</a:t>
                </a:r>
                <a:r>
                  <a:rPr lang="de-DE" sz="1800" i="0" dirty="0" smtClean="0">
                    <a:solidFill>
                      <a:schemeClr val="tx1"/>
                    </a:solidFill>
                  </a:rPr>
                  <a:t>)</a:t>
                </a:r>
              </a:p>
              <a:p>
                <a:pPr marL="342900" lvl="7" indent="-342900" algn="just">
                  <a:spcAft>
                    <a:spcPts val="600"/>
                  </a:spcAft>
                  <a:buFont typeface="Arial" panose="020B0604020202020204" pitchFamily="34" charset="0"/>
                  <a:buChar char="•"/>
                </a:pPr>
                <a:r>
                  <a:rPr lang="de-DE" sz="1800" i="0" dirty="0" err="1" smtClean="0">
                    <a:solidFill>
                      <a:schemeClr val="tx1"/>
                    </a:solidFill>
                    <a:sym typeface="Symbol" panose="05050102010706020507" pitchFamily="18" charset="2"/>
                  </a:rPr>
                  <a:t>Effect</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of</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optics</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estimated</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using</a:t>
                </a:r>
                <a:r>
                  <a:rPr lang="de-DE" sz="1800" i="0" dirty="0" smtClean="0">
                    <a:solidFill>
                      <a:schemeClr val="tx1"/>
                    </a:solidFill>
                    <a:sym typeface="Symbol" panose="05050102010706020507" pitchFamily="18" charset="2"/>
                  </a:rPr>
                  <a:t> a </a:t>
                </a:r>
                <a:r>
                  <a:rPr lang="de-DE" sz="1800" b="1" i="0" dirty="0" err="1" smtClean="0">
                    <a:solidFill>
                      <a:srgbClr val="005555"/>
                    </a:solidFill>
                    <a:sym typeface="Symbol" panose="05050102010706020507" pitchFamily="18" charset="2"/>
                  </a:rPr>
                  <a:t>calibration</a:t>
                </a:r>
                <a:r>
                  <a:rPr lang="de-DE" sz="1800" b="1" i="0" dirty="0" smtClean="0">
                    <a:solidFill>
                      <a:srgbClr val="005555"/>
                    </a:solidFill>
                    <a:sym typeface="Symbol" panose="05050102010706020507" pitchFamily="18" charset="2"/>
                  </a:rPr>
                  <a:t> </a:t>
                </a:r>
                <a:r>
                  <a:rPr lang="de-DE" sz="1800" b="1" i="0" dirty="0" err="1" smtClean="0">
                    <a:solidFill>
                      <a:srgbClr val="005555"/>
                    </a:solidFill>
                    <a:sym typeface="Symbol" panose="05050102010706020507" pitchFamily="18" charset="2"/>
                  </a:rPr>
                  <a:t>plate</a:t>
                </a:r>
                <a:r>
                  <a:rPr lang="de-DE" sz="1800" b="1" i="0" dirty="0" smtClean="0">
                    <a:solidFill>
                      <a:srgbClr val="005555"/>
                    </a:solidFill>
                    <a:sym typeface="Symbol" panose="05050102010706020507" pitchFamily="18" charset="2"/>
                  </a:rPr>
                  <a:t> </a:t>
                </a:r>
                <a:r>
                  <a:rPr lang="de-DE" sz="1800" i="0" dirty="0" err="1" smtClean="0">
                    <a:solidFill>
                      <a:schemeClr val="tx1"/>
                    </a:solidFill>
                    <a:sym typeface="Symbol" panose="05050102010706020507" pitchFamily="18" charset="2"/>
                  </a:rPr>
                  <a:t>with</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regularly</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spaced</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holes</a:t>
                </a:r>
                <a:endParaRPr lang="de-DE" sz="1800" i="0" dirty="0" smtClean="0">
                  <a:solidFill>
                    <a:schemeClr val="tx1"/>
                  </a:solidFill>
                  <a:sym typeface="Symbol" panose="05050102010706020507" pitchFamily="18" charset="2"/>
                </a:endParaRPr>
              </a:p>
              <a:p>
                <a:pPr marL="342900" lvl="7" indent="-342900" algn="just">
                  <a:spcAft>
                    <a:spcPts val="600"/>
                  </a:spcAft>
                  <a:buFont typeface="Arial" panose="020B0604020202020204" pitchFamily="34" charset="0"/>
                  <a:buChar char="•"/>
                </a:pPr>
                <a:r>
                  <a:rPr lang="de-DE" sz="1800" b="1" i="0" dirty="0" err="1" smtClean="0">
                    <a:solidFill>
                      <a:srgbClr val="005555"/>
                    </a:solidFill>
                    <a:sym typeface="Symbol" panose="05050102010706020507" pitchFamily="18" charset="2"/>
                  </a:rPr>
                  <a:t>Bivariate</a:t>
                </a:r>
                <a:r>
                  <a:rPr lang="de-DE" sz="1800" b="1" i="0" dirty="0" smtClean="0">
                    <a:solidFill>
                      <a:srgbClr val="005555"/>
                    </a:solidFill>
                    <a:sym typeface="Symbol" panose="05050102010706020507" pitchFamily="18" charset="2"/>
                  </a:rPr>
                  <a:t> </a:t>
                </a:r>
                <a:r>
                  <a:rPr lang="de-DE" sz="1800" b="1" i="0" dirty="0" err="1" smtClean="0">
                    <a:solidFill>
                      <a:srgbClr val="005555"/>
                    </a:solidFill>
                    <a:sym typeface="Symbol" panose="05050102010706020507" pitchFamily="18" charset="2"/>
                  </a:rPr>
                  <a:t>spline</a:t>
                </a:r>
                <a:r>
                  <a:rPr lang="de-DE" sz="1800" b="1" i="0" dirty="0" smtClean="0">
                    <a:solidFill>
                      <a:srgbClr val="005555"/>
                    </a:solidFill>
                    <a:sym typeface="Symbol" panose="05050102010706020507" pitchFamily="18" charset="2"/>
                  </a:rPr>
                  <a:t> </a:t>
                </a:r>
                <a:r>
                  <a:rPr lang="de-DE" sz="1800" b="1" i="0" dirty="0" err="1" smtClean="0">
                    <a:solidFill>
                      <a:srgbClr val="005555"/>
                    </a:solidFill>
                    <a:sym typeface="Symbol" panose="05050102010706020507" pitchFamily="18" charset="2"/>
                  </a:rPr>
                  <a:t>interpolation</a:t>
                </a:r>
                <a:r>
                  <a:rPr lang="de-DE" sz="1800" b="1" i="0" dirty="0" smtClean="0">
                    <a:solidFill>
                      <a:srgbClr val="005555"/>
                    </a:solidFill>
                    <a:sym typeface="Symbol" panose="05050102010706020507" pitchFamily="18" charset="2"/>
                  </a:rPr>
                  <a:t> </a:t>
                </a:r>
                <a:r>
                  <a:rPr lang="de-DE" sz="1800" i="0" dirty="0" err="1" smtClean="0">
                    <a:solidFill>
                      <a:schemeClr val="tx1"/>
                    </a:solidFill>
                    <a:sym typeface="Symbol" panose="05050102010706020507" pitchFamily="18" charset="2"/>
                  </a:rPr>
                  <a:t>used</a:t>
                </a:r>
                <a:r>
                  <a:rPr lang="de-DE" sz="1800" i="0" dirty="0" smtClean="0">
                    <a:solidFill>
                      <a:schemeClr val="tx1"/>
                    </a:solidFill>
                    <a:sym typeface="Symbol" panose="05050102010706020507" pitchFamily="18" charset="2"/>
                  </a:rPr>
                  <a:t> to </a:t>
                </a:r>
                <a:r>
                  <a:rPr lang="de-DE" sz="1800" i="0" dirty="0" err="1" smtClean="0">
                    <a:solidFill>
                      <a:schemeClr val="tx1"/>
                    </a:solidFill>
                    <a:sym typeface="Symbol" panose="05050102010706020507" pitchFamily="18" charset="2"/>
                  </a:rPr>
                  <a:t>go</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from</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camera</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view</a:t>
                </a:r>
                <a:r>
                  <a:rPr lang="de-DE" sz="1800" i="0" dirty="0" smtClean="0">
                    <a:solidFill>
                      <a:schemeClr val="tx1"/>
                    </a:solidFill>
                    <a:sym typeface="Symbol" panose="05050102010706020507" pitchFamily="18" charset="2"/>
                  </a:rPr>
                  <a:t> to </a:t>
                </a:r>
                <a:r>
                  <a:rPr lang="de-DE" sz="1800" i="0" dirty="0" err="1" smtClean="0">
                    <a:solidFill>
                      <a:schemeClr val="tx1"/>
                    </a:solidFill>
                    <a:sym typeface="Symbol" panose="05050102010706020507" pitchFamily="18" charset="2"/>
                  </a:rPr>
                  <a:t>foil</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view</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and</a:t>
                </a:r>
                <a:r>
                  <a:rPr lang="de-DE" sz="1800" i="0" dirty="0" smtClean="0">
                    <a:solidFill>
                      <a:schemeClr val="tx1"/>
                    </a:solidFill>
                    <a:sym typeface="Symbol" panose="05050102010706020507" pitchFamily="18" charset="2"/>
                  </a:rPr>
                  <a:t> vice </a:t>
                </a:r>
                <a:r>
                  <a:rPr lang="de-DE" sz="1800" i="0" dirty="0" err="1" smtClean="0">
                    <a:solidFill>
                      <a:schemeClr val="tx1"/>
                    </a:solidFill>
                    <a:sym typeface="Symbol" panose="05050102010706020507" pitchFamily="18" charset="2"/>
                  </a:rPr>
                  <a:t>versa</a:t>
                </a:r>
                <a:r>
                  <a:rPr lang="de-DE" sz="1800" i="0" dirty="0" smtClean="0">
                    <a:solidFill>
                      <a:schemeClr val="tx1"/>
                    </a:solidFill>
                    <a:sym typeface="Symbol" panose="05050102010706020507" pitchFamily="18" charset="2"/>
                  </a:rPr>
                  <a:t>)</a:t>
                </a:r>
              </a:p>
              <a:p>
                <a:pPr marL="342900" lvl="7" indent="-342900" algn="just">
                  <a:spcAft>
                    <a:spcPts val="600"/>
                  </a:spcAft>
                  <a:buFont typeface="Arial" panose="020B0604020202020204" pitchFamily="34" charset="0"/>
                  <a:buChar char="•"/>
                </a:pPr>
                <a:r>
                  <a:rPr lang="de-DE" sz="1800" b="1" i="0" dirty="0" smtClean="0">
                    <a:solidFill>
                      <a:srgbClr val="005555"/>
                    </a:solidFill>
                    <a:sym typeface="Symbol" panose="05050102010706020507" pitchFamily="18" charset="2"/>
                  </a:rPr>
                  <a:t>Interpolation </a:t>
                </a:r>
                <a:r>
                  <a:rPr lang="de-DE" sz="1800" b="1" i="0" dirty="0" err="1" smtClean="0">
                    <a:solidFill>
                      <a:srgbClr val="005555"/>
                    </a:solidFill>
                    <a:sym typeface="Symbol" panose="05050102010706020507" pitchFamily="18" charset="2"/>
                  </a:rPr>
                  <a:t>accuracy</a:t>
                </a:r>
                <a:r>
                  <a:rPr lang="de-DE" sz="1800" b="1" i="0" dirty="0" smtClean="0">
                    <a:solidFill>
                      <a:srgbClr val="005555"/>
                    </a:solidFill>
                    <a:sym typeface="Symbol" panose="05050102010706020507" pitchFamily="18" charset="2"/>
                  </a:rPr>
                  <a:t> </a:t>
                </a:r>
                <a:r>
                  <a:rPr lang="de-DE" sz="1800" b="1" i="0" dirty="0" err="1" smtClean="0">
                    <a:solidFill>
                      <a:srgbClr val="005555"/>
                    </a:solidFill>
                    <a:sym typeface="Symbol" panose="05050102010706020507" pitchFamily="18" charset="2"/>
                  </a:rPr>
                  <a:t>gets</a:t>
                </a:r>
                <a:r>
                  <a:rPr lang="de-DE" sz="1800" b="1" i="0" dirty="0" smtClean="0">
                    <a:solidFill>
                      <a:srgbClr val="005555"/>
                    </a:solidFill>
                    <a:sym typeface="Symbol" panose="05050102010706020507" pitchFamily="18" charset="2"/>
                  </a:rPr>
                  <a:t> </a:t>
                </a:r>
                <a:r>
                  <a:rPr lang="de-DE" sz="1800" b="1" i="0" dirty="0" err="1" smtClean="0">
                    <a:solidFill>
                      <a:srgbClr val="005555"/>
                    </a:solidFill>
                    <a:sym typeface="Symbol" panose="05050102010706020507" pitchFamily="18" charset="2"/>
                  </a:rPr>
                  <a:t>worse</a:t>
                </a:r>
                <a:r>
                  <a:rPr lang="de-DE" sz="1800" b="1" i="0" dirty="0" smtClean="0">
                    <a:solidFill>
                      <a:srgbClr val="005555"/>
                    </a:solidFill>
                    <a:sym typeface="Symbol" panose="05050102010706020507" pitchFamily="18" charset="2"/>
                  </a:rPr>
                  <a:t> </a:t>
                </a:r>
                <a:r>
                  <a:rPr lang="de-DE" sz="1800" b="1" i="0" dirty="0" err="1" smtClean="0">
                    <a:solidFill>
                      <a:srgbClr val="005555"/>
                    </a:solidFill>
                    <a:sym typeface="Symbol" panose="05050102010706020507" pitchFamily="18" charset="2"/>
                  </a:rPr>
                  <a:t>near</a:t>
                </a:r>
                <a:r>
                  <a:rPr lang="de-DE" sz="1800" b="1" i="0" dirty="0" smtClean="0">
                    <a:solidFill>
                      <a:srgbClr val="005555"/>
                    </a:solidFill>
                    <a:sym typeface="Symbol" panose="05050102010706020507" pitchFamily="18" charset="2"/>
                  </a:rPr>
                  <a:t> </a:t>
                </a:r>
                <a:r>
                  <a:rPr lang="de-DE" sz="1800" b="1" i="0" dirty="0" err="1" smtClean="0">
                    <a:solidFill>
                      <a:srgbClr val="005555"/>
                    </a:solidFill>
                    <a:sym typeface="Symbol" panose="05050102010706020507" pitchFamily="18" charset="2"/>
                  </a:rPr>
                  <a:t>edge</a:t>
                </a:r>
                <a:r>
                  <a:rPr lang="de-DE" sz="1800" b="1" i="0" dirty="0" smtClean="0">
                    <a:solidFill>
                      <a:srgbClr val="005555"/>
                    </a:solidFill>
                    <a:sym typeface="Symbol" panose="05050102010706020507" pitchFamily="18" charset="2"/>
                  </a:rPr>
                  <a:t> </a:t>
                </a:r>
                <a:r>
                  <a:rPr lang="de-DE" sz="1800" b="1" i="0" dirty="0" err="1" smtClean="0">
                    <a:solidFill>
                      <a:srgbClr val="005555"/>
                    </a:solidFill>
                    <a:sym typeface="Symbol" panose="05050102010706020507" pitchFamily="18" charset="2"/>
                  </a:rPr>
                  <a:t>of</a:t>
                </a:r>
                <a:r>
                  <a:rPr lang="de-DE" sz="1800" b="1" i="0" dirty="0" smtClean="0">
                    <a:solidFill>
                      <a:srgbClr val="005555"/>
                    </a:solidFill>
                    <a:sym typeface="Symbol" panose="05050102010706020507" pitchFamily="18" charset="2"/>
                  </a:rPr>
                  <a:t> </a:t>
                </a:r>
                <a:r>
                  <a:rPr lang="de-DE" sz="1800" b="1" i="0" dirty="0" err="1" smtClean="0">
                    <a:solidFill>
                      <a:srgbClr val="005555"/>
                    </a:solidFill>
                    <a:sym typeface="Symbol" panose="05050102010706020507" pitchFamily="18" charset="2"/>
                  </a:rPr>
                  <a:t>the</a:t>
                </a:r>
                <a:r>
                  <a:rPr lang="de-DE" sz="1800" b="1" i="0" dirty="0" smtClean="0">
                    <a:solidFill>
                      <a:srgbClr val="005555"/>
                    </a:solidFill>
                    <a:sym typeface="Symbol" panose="05050102010706020507" pitchFamily="18" charset="2"/>
                  </a:rPr>
                  <a:t> </a:t>
                </a:r>
                <a:r>
                  <a:rPr lang="de-DE" sz="1800" b="1" i="0" dirty="0" err="1" smtClean="0">
                    <a:solidFill>
                      <a:srgbClr val="005555"/>
                    </a:solidFill>
                    <a:sym typeface="Symbol" panose="05050102010706020507" pitchFamily="18" charset="2"/>
                  </a:rPr>
                  <a:t>view</a:t>
                </a:r>
                <a:endParaRPr lang="de-DE" sz="1800" b="1" i="0" dirty="0" smtClean="0">
                  <a:solidFill>
                    <a:srgbClr val="005555"/>
                  </a:solidFill>
                  <a:sym typeface="Symbol" panose="05050102010706020507" pitchFamily="18" charset="2"/>
                </a:endParaRPr>
              </a:p>
              <a:p>
                <a:pPr marL="342900" lvl="7" indent="-342900" algn="just">
                  <a:spcAft>
                    <a:spcPts val="600"/>
                  </a:spcAft>
                  <a:buFont typeface="Arial" panose="020B0604020202020204" pitchFamily="34" charset="0"/>
                  <a:buChar char="•"/>
                </a:pPr>
                <a:r>
                  <a:rPr lang="de-DE" sz="1800" i="0" dirty="0" smtClean="0">
                    <a:solidFill>
                      <a:schemeClr val="tx1"/>
                    </a:solidFill>
                    <a:sym typeface="Symbol" panose="05050102010706020507" pitchFamily="18" charset="2"/>
                  </a:rPr>
                  <a:t>A </a:t>
                </a:r>
                <a:r>
                  <a:rPr lang="de-DE" sz="1800" i="0" dirty="0" err="1" smtClean="0">
                    <a:solidFill>
                      <a:schemeClr val="tx1"/>
                    </a:solidFill>
                    <a:sym typeface="Symbol" panose="05050102010706020507" pitchFamily="18" charset="2"/>
                  </a:rPr>
                  <a:t>mask</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is</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used</a:t>
                </a:r>
                <a:r>
                  <a:rPr lang="de-DE" sz="1800" i="0" dirty="0" smtClean="0">
                    <a:solidFill>
                      <a:schemeClr val="tx1"/>
                    </a:solidFill>
                    <a:sym typeface="Symbol" panose="05050102010706020507" pitchFamily="18" charset="2"/>
                  </a:rPr>
                  <a:t> to </a:t>
                </a:r>
                <a:r>
                  <a:rPr lang="de-DE" sz="1800" i="0" dirty="0" err="1" smtClean="0">
                    <a:solidFill>
                      <a:schemeClr val="tx1"/>
                    </a:solidFill>
                    <a:sym typeface="Symbol" panose="05050102010706020507" pitchFamily="18" charset="2"/>
                  </a:rPr>
                  <a:t>select</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acceptable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pixels</a:t>
                </a:r>
                <a:r>
                  <a:rPr lang="de-DE" sz="1800" i="0" dirty="0" smtClean="0">
                    <a:solidFill>
                      <a:schemeClr val="tx1"/>
                    </a:solidFill>
                    <a:sym typeface="Symbol" panose="05050102010706020507" pitchFamily="18" charset="2"/>
                  </a:rPr>
                  <a:t>.</a:t>
                </a:r>
                <a:endParaRPr lang="en-US" dirty="0" smtClean="0">
                  <a:sym typeface="Symbol" panose="05050102010706020507" pitchFamily="18" charset="2"/>
                </a:endParaRPr>
              </a:p>
              <a:p>
                <a:endParaRPr lang="en-US" dirty="0" smtClean="0">
                  <a:sym typeface="Symbol" panose="05050102010706020507" pitchFamily="18" charset="2"/>
                </a:endParaRPr>
              </a:p>
            </p:txBody>
          </p:sp>
        </mc:Choice>
        <mc:Fallback xmlns="">
          <p:sp>
            <p:nvSpPr>
              <p:cNvPr id="6" name="Content Placeholder 5"/>
              <p:cNvSpPr>
                <a:spLocks noGrp="1" noRot="1" noChangeAspect="1" noMove="1" noResize="1" noEditPoints="1" noAdjustHandles="1" noChangeArrowheads="1" noChangeShapeType="1" noTextEdit="1"/>
              </p:cNvSpPr>
              <p:nvPr>
                <p:ph sz="quarter" idx="13"/>
              </p:nvPr>
            </p:nvSpPr>
            <p:spPr>
              <a:xfrm>
                <a:off x="695326" y="1095090"/>
                <a:ext cx="11103943" cy="5286660"/>
              </a:xfrm>
              <a:blipFill>
                <a:blip r:embed="rId2"/>
                <a:stretch>
                  <a:fillRect l="-1262" t="-692"/>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06814"/>
          </a:xfrm>
        </p:spPr>
        <p:txBody>
          <a:bodyPr/>
          <a:lstStyle/>
          <a:p>
            <a:r>
              <a:rPr lang="de-DE" dirty="0" smtClean="0"/>
              <a:t>IV. Interpolation </a:t>
            </a:r>
            <a:r>
              <a:rPr lang="de-DE" dirty="0"/>
              <a:t>to </a:t>
            </a:r>
            <a:r>
              <a:rPr lang="de-DE" dirty="0" err="1"/>
              <a:t>foil</a:t>
            </a:r>
            <a:r>
              <a:rPr lang="de-DE" dirty="0"/>
              <a:t> </a:t>
            </a:r>
            <a:r>
              <a:rPr lang="de-DE" dirty="0" err="1"/>
              <a:t>reference</a:t>
            </a:r>
            <a:r>
              <a:rPr lang="de-DE" dirty="0"/>
              <a:t> </a:t>
            </a:r>
            <a:r>
              <a:rPr lang="de-DE" dirty="0" err="1"/>
              <a:t>frame</a:t>
            </a:r>
            <a:endParaRPr lang="de-DE"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12</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a:p>
            <a:pPr marL="914400" lvl="2" indent="0">
              <a:buNone/>
            </a:pPr>
            <a:endParaRPr lang="en-US" b="0" dirty="0" smtClean="0">
              <a:sym typeface="Symbol" panose="05050102010706020507" pitchFamily="18" charset="2"/>
            </a:endParaRPr>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
        <p:nvSpPr>
          <p:cNvPr id="3" name="Date Placeholder 2"/>
          <p:cNvSpPr>
            <a:spLocks noGrp="1"/>
          </p:cNvSpPr>
          <p:nvPr>
            <p:ph type="dt" sz="half" idx="2"/>
          </p:nvPr>
        </p:nvSpPr>
        <p:spPr/>
        <p:txBody>
          <a:bodyPr/>
          <a:lstStyle/>
          <a:p>
            <a:r>
              <a:rPr lang="en-US" smtClean="0"/>
              <a:t>2024.12.02</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9768" y="3684086"/>
            <a:ext cx="3469501" cy="2700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319" y="3684086"/>
            <a:ext cx="1771200" cy="27000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2834" y="3684086"/>
            <a:ext cx="2799900" cy="27000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9341" y="3684086"/>
            <a:ext cx="2799900" cy="2700000"/>
          </a:xfrm>
          <a:prstGeom prst="rect">
            <a:avLst/>
          </a:prstGeom>
        </p:spPr>
      </p:pic>
    </p:spTree>
    <p:extLst>
      <p:ext uri="{BB962C8B-B14F-4D97-AF65-F5344CB8AC3E}">
        <p14:creationId xmlns:p14="http://schemas.microsoft.com/office/powerpoint/2010/main" val="2540811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06814"/>
          </a:xfrm>
        </p:spPr>
        <p:txBody>
          <a:bodyPr/>
          <a:lstStyle/>
          <a:p>
            <a:r>
              <a:rPr lang="de-DE" dirty="0" smtClean="0"/>
              <a:t>IV. Interpolation </a:t>
            </a:r>
            <a:r>
              <a:rPr lang="de-DE" dirty="0"/>
              <a:t>to </a:t>
            </a:r>
            <a:r>
              <a:rPr lang="de-DE" dirty="0" err="1"/>
              <a:t>foil</a:t>
            </a:r>
            <a:r>
              <a:rPr lang="de-DE" dirty="0"/>
              <a:t> </a:t>
            </a:r>
            <a:r>
              <a:rPr lang="de-DE" dirty="0" err="1"/>
              <a:t>reference</a:t>
            </a:r>
            <a:r>
              <a:rPr lang="de-DE" dirty="0"/>
              <a:t> </a:t>
            </a:r>
            <a:r>
              <a:rPr lang="de-DE" dirty="0" err="1"/>
              <a:t>frame</a:t>
            </a:r>
            <a:endParaRPr lang="de-DE"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13</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a:p>
            <a:pPr marL="914400" lvl="2" indent="0">
              <a:buNone/>
            </a:pPr>
            <a:endParaRPr lang="en-US" b="0" dirty="0" smtClean="0">
              <a:sym typeface="Symbol" panose="05050102010706020507" pitchFamily="18" charset="2"/>
            </a:endParaRPr>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
        <p:nvSpPr>
          <p:cNvPr id="3" name="Date Placeholder 2"/>
          <p:cNvSpPr>
            <a:spLocks noGrp="1"/>
          </p:cNvSpPr>
          <p:nvPr>
            <p:ph type="dt" sz="half" idx="2"/>
          </p:nvPr>
        </p:nvSpPr>
        <p:spPr/>
        <p:txBody>
          <a:bodyPr/>
          <a:lstStyle/>
          <a:p>
            <a:r>
              <a:rPr lang="en-US" smtClean="0"/>
              <a:t>2024.12.02</a:t>
            </a:r>
            <a:endParaRPr lang="en-US"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348" y="3231725"/>
            <a:ext cx="3412322" cy="28800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7737" y="3231725"/>
            <a:ext cx="3123645" cy="2880000"/>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7964" y="3231725"/>
            <a:ext cx="3852573" cy="2880000"/>
          </a:xfrm>
          <a:prstGeom prst="rect">
            <a:avLst/>
          </a:prstGeom>
        </p:spPr>
      </p:pic>
      <p:sp>
        <p:nvSpPr>
          <p:cNvPr id="24" name="Content Placeholder 5"/>
          <p:cNvSpPr>
            <a:spLocks noGrp="1"/>
          </p:cNvSpPr>
          <p:nvPr>
            <p:ph sz="quarter" idx="13"/>
          </p:nvPr>
        </p:nvSpPr>
        <p:spPr>
          <a:xfrm>
            <a:off x="695326" y="1095090"/>
            <a:ext cx="11103943" cy="5286660"/>
          </a:xfrm>
        </p:spPr>
        <p:txBody>
          <a:bodyPr>
            <a:noAutofit/>
          </a:bodyPr>
          <a:lstStyle/>
          <a:p>
            <a:pPr marL="342900" lvl="7" indent="-342900" algn="just">
              <a:spcAft>
                <a:spcPts val="600"/>
              </a:spcAft>
              <a:buFont typeface="Arial" panose="020B0604020202020204" pitchFamily="34" charset="0"/>
              <a:buChar char="•"/>
            </a:pPr>
            <a:r>
              <a:rPr lang="de-DE" sz="1800" b="1" i="0" dirty="0" err="1" smtClean="0">
                <a:solidFill>
                  <a:srgbClr val="005555"/>
                </a:solidFill>
              </a:rPr>
              <a:t>Foil</a:t>
            </a:r>
            <a:r>
              <a:rPr lang="de-DE" sz="1800" b="1" i="0" dirty="0" smtClean="0">
                <a:solidFill>
                  <a:srgbClr val="005555"/>
                </a:solidFill>
              </a:rPr>
              <a:t> </a:t>
            </a:r>
            <a:r>
              <a:rPr lang="de-DE" sz="1800" b="1" i="0" dirty="0" err="1" smtClean="0">
                <a:solidFill>
                  <a:srgbClr val="005555"/>
                </a:solidFill>
              </a:rPr>
              <a:t>is</a:t>
            </a:r>
            <a:r>
              <a:rPr lang="de-DE" sz="1800" b="1" i="0" dirty="0" smtClean="0">
                <a:solidFill>
                  <a:srgbClr val="005555"/>
                </a:solidFill>
              </a:rPr>
              <a:t> </a:t>
            </a:r>
            <a:r>
              <a:rPr lang="de-DE" sz="1800" b="1" i="0" dirty="0" err="1" smtClean="0">
                <a:solidFill>
                  <a:srgbClr val="005555"/>
                </a:solidFill>
              </a:rPr>
              <a:t>only</a:t>
            </a:r>
            <a:r>
              <a:rPr lang="de-DE" sz="1800" b="1" i="0" dirty="0" smtClean="0">
                <a:solidFill>
                  <a:srgbClr val="005555"/>
                </a:solidFill>
              </a:rPr>
              <a:t> </a:t>
            </a:r>
            <a:r>
              <a:rPr lang="de-DE" sz="1800" b="1" i="0" dirty="0" err="1" smtClean="0">
                <a:solidFill>
                  <a:srgbClr val="005555"/>
                </a:solidFill>
              </a:rPr>
              <a:t>partially</a:t>
            </a:r>
            <a:r>
              <a:rPr lang="de-DE" sz="1800" b="1" i="0" dirty="0" smtClean="0">
                <a:solidFill>
                  <a:srgbClr val="005555"/>
                </a:solidFill>
              </a:rPr>
              <a:t> </a:t>
            </a:r>
            <a:r>
              <a:rPr lang="de-DE" sz="1800" b="1" i="0" dirty="0" err="1" smtClean="0">
                <a:solidFill>
                  <a:srgbClr val="005555"/>
                </a:solidFill>
              </a:rPr>
              <a:t>imaged</a:t>
            </a:r>
            <a:r>
              <a:rPr lang="de-DE" sz="1800" b="1" i="0" dirty="0" smtClean="0">
                <a:solidFill>
                  <a:srgbClr val="005555"/>
                </a:solidFill>
              </a:rPr>
              <a:t> </a:t>
            </a:r>
            <a:r>
              <a:rPr lang="de-DE" sz="1800" i="0" dirty="0" smtClean="0">
                <a:solidFill>
                  <a:schemeClr val="tx1"/>
                </a:solidFill>
              </a:rPr>
              <a:t>due to </a:t>
            </a:r>
            <a:r>
              <a:rPr lang="de-DE" sz="1800" i="0" dirty="0" err="1" smtClean="0">
                <a:solidFill>
                  <a:schemeClr val="tx1"/>
                </a:solidFill>
              </a:rPr>
              <a:t>mirror</a:t>
            </a:r>
            <a:r>
              <a:rPr lang="de-DE" sz="1800" i="0" dirty="0" smtClean="0">
                <a:solidFill>
                  <a:schemeClr val="tx1"/>
                </a:solidFill>
              </a:rPr>
              <a:t> </a:t>
            </a:r>
            <a:r>
              <a:rPr lang="de-DE" sz="1800" i="0" dirty="0" err="1" smtClean="0">
                <a:solidFill>
                  <a:schemeClr val="tx1"/>
                </a:solidFill>
              </a:rPr>
              <a:t>magnification</a:t>
            </a:r>
            <a:r>
              <a:rPr lang="de-DE" sz="1800" i="0" dirty="0" smtClean="0">
                <a:solidFill>
                  <a:schemeClr val="tx1"/>
                </a:solidFill>
              </a:rPr>
              <a:t> </a:t>
            </a:r>
            <a:r>
              <a:rPr lang="de-DE" sz="1800" i="0" dirty="0" err="1" smtClean="0">
                <a:solidFill>
                  <a:schemeClr val="tx1"/>
                </a:solidFill>
              </a:rPr>
              <a:t>being</a:t>
            </a:r>
            <a:r>
              <a:rPr lang="de-DE" sz="1800" i="0" dirty="0" smtClean="0">
                <a:solidFill>
                  <a:schemeClr val="tx1"/>
                </a:solidFill>
              </a:rPr>
              <a:t> </a:t>
            </a:r>
            <a:r>
              <a:rPr lang="de-DE" sz="1800" i="0" dirty="0" err="1" smtClean="0">
                <a:solidFill>
                  <a:schemeClr val="tx1"/>
                </a:solidFill>
              </a:rPr>
              <a:t>too</a:t>
            </a:r>
            <a:r>
              <a:rPr lang="de-DE" sz="1800" i="0" dirty="0" smtClean="0">
                <a:solidFill>
                  <a:schemeClr val="tx1"/>
                </a:solidFill>
              </a:rPr>
              <a:t> large</a:t>
            </a:r>
          </a:p>
          <a:p>
            <a:pPr marL="342900" lvl="7" indent="-342900" algn="just">
              <a:spcAft>
                <a:spcPts val="600"/>
              </a:spcAft>
              <a:buFont typeface="Arial" panose="020B0604020202020204" pitchFamily="34" charset="0"/>
              <a:buChar char="•"/>
            </a:pPr>
            <a:r>
              <a:rPr lang="de-DE" sz="1800" i="0" dirty="0" err="1" smtClean="0">
                <a:solidFill>
                  <a:schemeClr val="tx1"/>
                </a:solidFill>
                <a:sym typeface="Symbol" panose="05050102010706020507" pitchFamily="18" charset="2"/>
              </a:rPr>
              <a:t>Only</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one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portion</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of</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the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Cu</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frame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is</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visible</a:t>
            </a:r>
            <a:endParaRPr lang="de-DE" sz="1800" i="0" dirty="0" smtClean="0">
              <a:solidFill>
                <a:schemeClr val="tx1"/>
              </a:solidFill>
              <a:sym typeface="Symbol" panose="05050102010706020507" pitchFamily="18" charset="2"/>
            </a:endParaRPr>
          </a:p>
          <a:p>
            <a:pPr marL="342900" lvl="7" indent="-342900" algn="just">
              <a:spcAft>
                <a:spcPts val="600"/>
              </a:spcAft>
              <a:buFont typeface="Arial" panose="020B0604020202020204" pitchFamily="34" charset="0"/>
              <a:buChar char="•"/>
            </a:pPr>
            <a:r>
              <a:rPr lang="de-DE" sz="1800" i="0" dirty="0" smtClean="0">
                <a:solidFill>
                  <a:schemeClr val="tx1"/>
                </a:solidFill>
                <a:sym typeface="Symbol" panose="05050102010706020507" pitchFamily="18" charset="2"/>
              </a:rPr>
              <a:t>Data </a:t>
            </a:r>
            <a:r>
              <a:rPr lang="de-DE" sz="1800" i="0" dirty="0" err="1" smtClean="0">
                <a:solidFill>
                  <a:schemeClr val="tx1"/>
                </a:solidFill>
                <a:sym typeface="Symbol" panose="05050102010706020507" pitchFamily="18" charset="2"/>
              </a:rPr>
              <a:t>values</a:t>
            </a:r>
            <a:r>
              <a:rPr lang="de-DE" sz="1800" i="0" dirty="0" smtClean="0">
                <a:solidFill>
                  <a:schemeClr val="tx1"/>
                </a:solidFill>
                <a:sym typeface="Symbol" panose="05050102010706020507" pitchFamily="18" charset="2"/>
              </a:rPr>
              <a:t> on </a:t>
            </a:r>
            <a:r>
              <a:rPr lang="de-DE" sz="1800" i="0" dirty="0" err="1" smtClean="0">
                <a:solidFill>
                  <a:schemeClr val="tx1"/>
                </a:solidFill>
                <a:sym typeface="Symbol" panose="05050102010706020507" pitchFamily="18" charset="2"/>
              </a:rPr>
              <a:t>the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foil</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surface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need</a:t>
            </a:r>
            <a:r>
              <a:rPr lang="de-DE" sz="1800" i="0" dirty="0" smtClean="0">
                <a:solidFill>
                  <a:schemeClr val="tx1"/>
                </a:solidFill>
                <a:sym typeface="Symbol" panose="05050102010706020507" pitchFamily="18" charset="2"/>
              </a:rPr>
              <a:t> to </a:t>
            </a:r>
            <a:r>
              <a:rPr lang="de-DE" sz="1800" i="0" dirty="0" err="1" smtClean="0">
                <a:solidFill>
                  <a:schemeClr val="tx1"/>
                </a:solidFill>
                <a:sym typeface="Symbol" panose="05050102010706020507" pitchFamily="18" charset="2"/>
              </a:rPr>
              <a:t>be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assigned</a:t>
            </a:r>
            <a:r>
              <a:rPr lang="de-DE" sz="1800" i="0" dirty="0" smtClean="0">
                <a:solidFill>
                  <a:schemeClr val="tx1"/>
                </a:solidFill>
                <a:sym typeface="Symbol" panose="05050102010706020507" pitchFamily="18" charset="2"/>
              </a:rPr>
              <a:t> to </a:t>
            </a:r>
            <a:r>
              <a:rPr lang="de-DE" sz="1800" i="0" dirty="0" err="1" smtClean="0">
                <a:solidFill>
                  <a:schemeClr val="tx1"/>
                </a:solidFill>
                <a:sym typeface="Symbol" panose="05050102010706020507" pitchFamily="18" charset="2"/>
              </a:rPr>
              <a:t>the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correct</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bolometer</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channel</a:t>
            </a:r>
            <a:endParaRPr lang="en-US" dirty="0" smtClean="0">
              <a:sym typeface="Symbol" panose="05050102010706020507" pitchFamily="18" charset="2"/>
            </a:endParaRPr>
          </a:p>
        </p:txBody>
      </p:sp>
      <p:cxnSp>
        <p:nvCxnSpPr>
          <p:cNvPr id="17" name="Straight Arrow Connector 16"/>
          <p:cNvCxnSpPr>
            <a:stCxn id="20" idx="3"/>
            <a:endCxn id="21" idx="1"/>
          </p:cNvCxnSpPr>
          <p:nvPr/>
        </p:nvCxnSpPr>
        <p:spPr>
          <a:xfrm>
            <a:off x="6911382" y="4671725"/>
            <a:ext cx="1086582" cy="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rot="20970927">
            <a:off x="1317811" y="3667978"/>
            <a:ext cx="1228165" cy="1407459"/>
          </a:xfrm>
          <a:prstGeom prst="ellipse">
            <a:avLst/>
          </a:prstGeom>
          <a:noFill/>
          <a:ln w="19050" cmpd="sng">
            <a:solidFill>
              <a:schemeClr val="bg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cxnSp>
        <p:nvCxnSpPr>
          <p:cNvPr id="25" name="Straight Arrow Connector 24"/>
          <p:cNvCxnSpPr>
            <a:stCxn id="18" idx="6"/>
          </p:cNvCxnSpPr>
          <p:nvPr/>
        </p:nvCxnSpPr>
        <p:spPr>
          <a:xfrm>
            <a:off x="2535723" y="4259963"/>
            <a:ext cx="1166701" cy="150672"/>
          </a:xfrm>
          <a:prstGeom prst="straightConnector1">
            <a:avLst/>
          </a:prstGeom>
          <a:ln w="19050" cmpd="sng">
            <a:solidFill>
              <a:schemeClr val="bg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7290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06814"/>
          </a:xfrm>
        </p:spPr>
        <p:txBody>
          <a:bodyPr/>
          <a:lstStyle/>
          <a:p>
            <a:r>
              <a:rPr lang="de-DE" dirty="0" smtClean="0"/>
              <a:t>IV. Interpolation </a:t>
            </a:r>
            <a:r>
              <a:rPr lang="de-DE" dirty="0"/>
              <a:t>to </a:t>
            </a:r>
            <a:r>
              <a:rPr lang="de-DE" dirty="0" err="1"/>
              <a:t>foil</a:t>
            </a:r>
            <a:r>
              <a:rPr lang="de-DE" dirty="0"/>
              <a:t> </a:t>
            </a:r>
            <a:r>
              <a:rPr lang="de-DE" dirty="0" err="1"/>
              <a:t>reference</a:t>
            </a:r>
            <a:r>
              <a:rPr lang="de-DE" dirty="0"/>
              <a:t> </a:t>
            </a:r>
            <a:r>
              <a:rPr lang="de-DE" dirty="0" err="1"/>
              <a:t>frame</a:t>
            </a:r>
            <a:endParaRPr lang="de-DE"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14</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a:p>
            <a:pPr marL="914400" lvl="2" indent="0">
              <a:buNone/>
            </a:pPr>
            <a:endParaRPr lang="en-US" b="0" dirty="0" smtClean="0">
              <a:sym typeface="Symbol" panose="05050102010706020507" pitchFamily="18" charset="2"/>
            </a:endParaRPr>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
        <p:nvSpPr>
          <p:cNvPr id="3" name="Date Placeholder 2"/>
          <p:cNvSpPr>
            <a:spLocks noGrp="1"/>
          </p:cNvSpPr>
          <p:nvPr>
            <p:ph type="dt" sz="half" idx="2"/>
          </p:nvPr>
        </p:nvSpPr>
        <p:spPr/>
        <p:txBody>
          <a:bodyPr/>
          <a:lstStyle/>
          <a:p>
            <a:r>
              <a:rPr lang="en-US" smtClean="0"/>
              <a:t>2024.12.02</a:t>
            </a:r>
            <a:endParaRPr lang="en-US" dirty="0"/>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0623" y="3231725"/>
            <a:ext cx="3852573" cy="2880000"/>
          </a:xfrm>
          <a:prstGeom prst="rect">
            <a:avLst/>
          </a:prstGeom>
        </p:spPr>
      </p:pic>
      <p:sp>
        <p:nvSpPr>
          <p:cNvPr id="24" name="Content Placeholder 5"/>
          <p:cNvSpPr>
            <a:spLocks noGrp="1"/>
          </p:cNvSpPr>
          <p:nvPr>
            <p:ph sz="quarter" idx="13"/>
          </p:nvPr>
        </p:nvSpPr>
        <p:spPr>
          <a:xfrm>
            <a:off x="695326" y="1095090"/>
            <a:ext cx="11103943" cy="5286660"/>
          </a:xfrm>
        </p:spPr>
        <p:txBody>
          <a:bodyPr>
            <a:noAutofit/>
          </a:bodyPr>
          <a:lstStyle/>
          <a:p>
            <a:pPr marL="342900" lvl="7" indent="-342900" algn="just">
              <a:spcAft>
                <a:spcPts val="600"/>
              </a:spcAft>
              <a:buFont typeface="Arial" panose="020B0604020202020204" pitchFamily="34" charset="0"/>
              <a:buChar char="•"/>
            </a:pPr>
            <a:r>
              <a:rPr lang="de-DE" sz="1800" i="0" dirty="0" err="1" smtClean="0">
                <a:solidFill>
                  <a:schemeClr val="tx1"/>
                </a:solidFill>
              </a:rPr>
              <a:t>Conversion</a:t>
            </a:r>
            <a:r>
              <a:rPr lang="de-DE" sz="1800" i="0" dirty="0" smtClean="0">
                <a:solidFill>
                  <a:schemeClr val="tx1"/>
                </a:solidFill>
              </a:rPr>
              <a:t> </a:t>
            </a:r>
            <a:r>
              <a:rPr lang="de-DE" sz="1800" i="0" dirty="0" err="1" smtClean="0">
                <a:solidFill>
                  <a:schemeClr val="tx1"/>
                </a:solidFill>
              </a:rPr>
              <a:t>counts</a:t>
            </a:r>
            <a:r>
              <a:rPr lang="de-DE" sz="1800" i="0" dirty="0" smtClean="0">
                <a:solidFill>
                  <a:schemeClr val="tx1"/>
                </a:solidFill>
              </a:rPr>
              <a:t>-to-</a:t>
            </a:r>
            <a:r>
              <a:rPr lang="de-DE" sz="1800" i="0" dirty="0" err="1" smtClean="0">
                <a:solidFill>
                  <a:schemeClr val="tx1"/>
                </a:solidFill>
              </a:rPr>
              <a:t>temperature</a:t>
            </a:r>
            <a:r>
              <a:rPr lang="de-DE" sz="1800" i="0" dirty="0" smtClean="0">
                <a:solidFill>
                  <a:schemeClr val="tx1"/>
                </a:solidFill>
              </a:rPr>
              <a:t> </a:t>
            </a:r>
            <a:r>
              <a:rPr lang="de-DE" sz="1800" i="0" dirty="0" err="1" smtClean="0">
                <a:solidFill>
                  <a:schemeClr val="tx1"/>
                </a:solidFill>
              </a:rPr>
              <a:t>using</a:t>
            </a:r>
            <a:r>
              <a:rPr lang="de-DE" sz="1800" i="0" dirty="0" smtClean="0">
                <a:solidFill>
                  <a:schemeClr val="tx1"/>
                </a:solidFill>
              </a:rPr>
              <a:t> </a:t>
            </a:r>
            <a:r>
              <a:rPr lang="de-DE" sz="1800" i="0" dirty="0" err="1" smtClean="0">
                <a:solidFill>
                  <a:schemeClr val="tx1"/>
                </a:solidFill>
              </a:rPr>
              <a:t>camera</a:t>
            </a:r>
            <a:r>
              <a:rPr lang="de-DE" sz="1800" i="0" dirty="0" smtClean="0">
                <a:solidFill>
                  <a:schemeClr val="tx1"/>
                </a:solidFill>
              </a:rPr>
              <a:t> </a:t>
            </a:r>
            <a:r>
              <a:rPr lang="de-DE" sz="1800" i="0" dirty="0" err="1" smtClean="0">
                <a:solidFill>
                  <a:schemeClr val="tx1"/>
                </a:solidFill>
              </a:rPr>
              <a:t>calibration</a:t>
            </a:r>
            <a:endParaRPr lang="de-DE" sz="1800" i="0" dirty="0">
              <a:solidFill>
                <a:schemeClr val="tx1"/>
              </a:solidFill>
            </a:endParaRPr>
          </a:p>
          <a:p>
            <a:pPr marL="342900" lvl="7" indent="-342900" algn="just">
              <a:spcAft>
                <a:spcPts val="600"/>
              </a:spcAft>
              <a:buFont typeface="Arial" panose="020B0604020202020204" pitchFamily="34" charset="0"/>
              <a:buChar char="•"/>
            </a:pPr>
            <a:r>
              <a:rPr lang="de-DE" sz="1800" i="0" dirty="0" err="1" smtClean="0">
                <a:solidFill>
                  <a:schemeClr val="tx1"/>
                </a:solidFill>
                <a:sym typeface="Symbol" panose="05050102010706020507" pitchFamily="18" charset="2"/>
              </a:rPr>
              <a:t>Some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features</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can</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be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identified</a:t>
            </a:r>
            <a:r>
              <a:rPr lang="de-DE" sz="1800" i="0" dirty="0" smtClean="0">
                <a:solidFill>
                  <a:schemeClr val="tx1"/>
                </a:solidFill>
                <a:sym typeface="Symbol" panose="05050102010706020507" pitchFamily="18" charset="2"/>
              </a:rPr>
              <a:t> in </a:t>
            </a:r>
            <a:r>
              <a:rPr lang="de-DE" sz="1800" i="0" dirty="0" err="1" smtClean="0">
                <a:solidFill>
                  <a:schemeClr val="tx1"/>
                </a:solidFill>
                <a:sym typeface="Symbol" panose="05050102010706020507" pitchFamily="18" charset="2"/>
              </a:rPr>
              <a:t>the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temperature</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distribution</a:t>
            </a:r>
            <a:endParaRPr lang="de-DE" sz="1800" i="0" dirty="0" smtClean="0">
              <a:solidFill>
                <a:schemeClr val="tx1"/>
              </a:solidFill>
              <a:sym typeface="Symbol" panose="05050102010706020507" pitchFamily="18" charset="2"/>
            </a:endParaRPr>
          </a:p>
          <a:p>
            <a:pPr marL="342900" lvl="7" indent="-342900" algn="just">
              <a:spcAft>
                <a:spcPts val="600"/>
              </a:spcAft>
              <a:buFont typeface="Arial" panose="020B0604020202020204" pitchFamily="34" charset="0"/>
              <a:buChar char="•"/>
            </a:pPr>
            <a:r>
              <a:rPr lang="de-DE" sz="1800" i="0" dirty="0" smtClean="0">
                <a:solidFill>
                  <a:schemeClr val="tx1"/>
                </a:solidFill>
                <a:sym typeface="Symbol" panose="05050102010706020507" pitchFamily="18" charset="2"/>
              </a:rPr>
              <a:t>The </a:t>
            </a:r>
            <a:r>
              <a:rPr lang="de-DE" sz="1800" i="0" dirty="0" err="1" smtClean="0">
                <a:solidFill>
                  <a:schemeClr val="tx1"/>
                </a:solidFill>
                <a:sym typeface="Symbol" panose="05050102010706020507" pitchFamily="18" charset="2"/>
              </a:rPr>
              <a:t>features</a:t>
            </a:r>
            <a:r>
              <a:rPr lang="de-DE" sz="1800" i="0" dirty="0" smtClean="0">
                <a:solidFill>
                  <a:schemeClr val="tx1"/>
                </a:solidFill>
                <a:sym typeface="Symbol" panose="05050102010706020507" pitchFamily="18" charset="2"/>
              </a:rPr>
              <a:t> </a:t>
            </a:r>
            <a:r>
              <a:rPr lang="de-DE" sz="1800" i="0" dirty="0" err="1" smtClean="0">
                <a:solidFill>
                  <a:schemeClr val="tx1"/>
                </a:solidFill>
                <a:sym typeface="Symbol" panose="05050102010706020507" pitchFamily="18" charset="2"/>
              </a:rPr>
              <a:t>seem</a:t>
            </a:r>
            <a:r>
              <a:rPr lang="de-DE" sz="1800" i="0" dirty="0" smtClean="0">
                <a:solidFill>
                  <a:schemeClr val="tx1"/>
                </a:solidFill>
                <a:sym typeface="Symbol" panose="05050102010706020507" pitchFamily="18" charset="2"/>
              </a:rPr>
              <a:t> to follow a different thermal </a:t>
            </a:r>
            <a:r>
              <a:rPr lang="de-DE" sz="1800" i="0" dirty="0" err="1" smtClean="0">
                <a:solidFill>
                  <a:schemeClr val="tx1"/>
                </a:solidFill>
                <a:sym typeface="Symbol" panose="05050102010706020507" pitchFamily="18" charset="2"/>
              </a:rPr>
              <a:t>response</a:t>
            </a:r>
            <a:endParaRPr lang="de-DE" sz="1800" i="0" dirty="0" smtClean="0">
              <a:solidFill>
                <a:schemeClr val="tx1"/>
              </a:solidFill>
              <a:sym typeface="Symbol" panose="05050102010706020507" pitchFamily="18" charset="2"/>
            </a:endParaRPr>
          </a:p>
          <a:p>
            <a:pPr marL="342900" lvl="7" indent="-342900" algn="just">
              <a:spcAft>
                <a:spcPts val="600"/>
              </a:spcAft>
              <a:buFont typeface="Arial" panose="020B0604020202020204" pitchFamily="34" charset="0"/>
              <a:buChar char="•"/>
            </a:pPr>
            <a:r>
              <a:rPr lang="de-DE" sz="1800" b="1" i="0" dirty="0" err="1" smtClean="0">
                <a:solidFill>
                  <a:srgbClr val="005555"/>
                </a:solidFill>
                <a:sym typeface="Symbol" panose="05050102010706020507" pitchFamily="18" charset="2"/>
              </a:rPr>
              <a:t>Probably</a:t>
            </a:r>
            <a:r>
              <a:rPr lang="de-DE" sz="1800" b="1" i="0" dirty="0" smtClean="0">
                <a:solidFill>
                  <a:srgbClr val="005555"/>
                </a:solidFill>
                <a:sym typeface="Symbol" panose="05050102010706020507" pitchFamily="18" charset="2"/>
              </a:rPr>
              <a:t> due to </a:t>
            </a:r>
            <a:r>
              <a:rPr lang="de-DE" sz="1800" b="1" i="0" dirty="0" err="1" smtClean="0">
                <a:solidFill>
                  <a:srgbClr val="005555"/>
                </a:solidFill>
                <a:sym typeface="Symbol" panose="05050102010706020507" pitchFamily="18" charset="2"/>
              </a:rPr>
              <a:t>bad</a:t>
            </a:r>
            <a:r>
              <a:rPr lang="de-DE" sz="1800" b="1" i="0" dirty="0" smtClean="0">
                <a:solidFill>
                  <a:srgbClr val="005555"/>
                </a:solidFill>
                <a:sym typeface="Symbol" panose="05050102010706020507" pitchFamily="18" charset="2"/>
              </a:rPr>
              <a:t> </a:t>
            </a:r>
            <a:r>
              <a:rPr lang="de-DE" sz="1800" b="1" i="0" dirty="0" err="1" smtClean="0">
                <a:solidFill>
                  <a:srgbClr val="005555"/>
                </a:solidFill>
                <a:sym typeface="Symbol" panose="05050102010706020507" pitchFamily="18" charset="2"/>
              </a:rPr>
              <a:t>interpolation</a:t>
            </a:r>
            <a:endParaRPr lang="en-US" b="1" dirty="0" smtClean="0">
              <a:solidFill>
                <a:srgbClr val="005555"/>
              </a:solidFill>
              <a:sym typeface="Symbol" panose="05050102010706020507" pitchFamily="18" charset="2"/>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2757" y="3231725"/>
            <a:ext cx="3839040" cy="2880000"/>
          </a:xfrm>
          <a:prstGeom prst="rect">
            <a:avLst/>
          </a:prstGeom>
        </p:spPr>
      </p:pic>
      <p:cxnSp>
        <p:nvCxnSpPr>
          <p:cNvPr id="4" name="Straight Arrow Connector 3"/>
          <p:cNvCxnSpPr>
            <a:stCxn id="21" idx="3"/>
            <a:endCxn id="15" idx="1"/>
          </p:cNvCxnSpPr>
          <p:nvPr/>
        </p:nvCxnSpPr>
        <p:spPr>
          <a:xfrm>
            <a:off x="5333196" y="4671725"/>
            <a:ext cx="1099561" cy="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9364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err="1" smtClean="0"/>
              <a:t>Overview</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15</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p:sp>
        <p:nvSpPr>
          <p:cNvPr id="9" name="Content Placeholder 8"/>
          <p:cNvSpPr>
            <a:spLocks noGrp="1"/>
          </p:cNvSpPr>
          <p:nvPr>
            <p:ph sz="quarter" idx="13"/>
          </p:nvPr>
        </p:nvSpPr>
        <p:spPr>
          <a:xfrm>
            <a:off x="695326" y="1125632"/>
            <a:ext cx="10801349" cy="4772024"/>
          </a:xfrm>
        </p:spPr>
        <p:txBody>
          <a:bodyPr/>
          <a:lstStyle/>
          <a:p>
            <a:pPr marL="400050" indent="-400050">
              <a:buFont typeface="+mj-lt"/>
              <a:buAutoNum type="romanUcPeriod"/>
            </a:pPr>
            <a:r>
              <a:rPr lang="de-DE" dirty="0" err="1" smtClean="0">
                <a:solidFill>
                  <a:schemeClr val="bg1">
                    <a:lumMod val="75000"/>
                  </a:schemeClr>
                </a:solidFill>
              </a:rPr>
              <a:t>Introduction</a:t>
            </a:r>
            <a:endParaRPr lang="de-DE" dirty="0" smtClean="0">
              <a:solidFill>
                <a:schemeClr val="bg1">
                  <a:lumMod val="75000"/>
                </a:schemeClr>
              </a:solidFill>
            </a:endParaRPr>
          </a:p>
          <a:p>
            <a:pPr marL="400050" indent="-400050">
              <a:buFont typeface="+mj-lt"/>
              <a:buAutoNum type="romanUcPeriod"/>
            </a:pPr>
            <a:r>
              <a:rPr lang="de-DE" dirty="0" smtClean="0">
                <a:solidFill>
                  <a:schemeClr val="bg1">
                    <a:lumMod val="75000"/>
                  </a:schemeClr>
                </a:solidFill>
              </a:rPr>
              <a:t>The IRVB design at W7-X</a:t>
            </a:r>
          </a:p>
          <a:p>
            <a:pPr marL="400050" indent="-400050">
              <a:buFont typeface="+mj-lt"/>
              <a:buAutoNum type="romanUcPeriod"/>
            </a:pPr>
            <a:r>
              <a:rPr lang="de-DE" dirty="0" smtClean="0">
                <a:solidFill>
                  <a:schemeClr val="bg1">
                    <a:lumMod val="75000"/>
                  </a:schemeClr>
                </a:solidFill>
              </a:rPr>
              <a:t>Measurement </a:t>
            </a:r>
            <a:r>
              <a:rPr lang="de-DE" dirty="0" err="1" smtClean="0">
                <a:solidFill>
                  <a:schemeClr val="bg1">
                    <a:lumMod val="75000"/>
                  </a:schemeClr>
                </a:solidFill>
              </a:rPr>
              <a:t>procedure</a:t>
            </a:r>
            <a:r>
              <a:rPr lang="de-DE" dirty="0" smtClean="0">
                <a:solidFill>
                  <a:schemeClr val="bg1">
                    <a:lumMod val="75000"/>
                  </a:schemeClr>
                </a:solidFill>
              </a:rPr>
              <a:t> </a:t>
            </a:r>
          </a:p>
          <a:p>
            <a:pPr marL="400050" indent="-400050">
              <a:buFont typeface="+mj-lt"/>
              <a:buAutoNum type="romanUcPeriod"/>
            </a:pPr>
            <a:r>
              <a:rPr lang="de-DE" dirty="0" smtClean="0">
                <a:solidFill>
                  <a:schemeClr val="bg1">
                    <a:lumMod val="75000"/>
                  </a:schemeClr>
                </a:solidFill>
              </a:rPr>
              <a:t>Interpolation to </a:t>
            </a:r>
            <a:r>
              <a:rPr lang="de-DE" dirty="0" err="1" smtClean="0">
                <a:solidFill>
                  <a:schemeClr val="bg1">
                    <a:lumMod val="75000"/>
                  </a:schemeClr>
                </a:solidFill>
              </a:rPr>
              <a:t>foil</a:t>
            </a:r>
            <a:r>
              <a:rPr lang="de-DE" dirty="0" smtClean="0">
                <a:solidFill>
                  <a:schemeClr val="bg1">
                    <a:lumMod val="75000"/>
                  </a:schemeClr>
                </a:solidFill>
              </a:rPr>
              <a:t> </a:t>
            </a:r>
            <a:r>
              <a:rPr lang="de-DE" dirty="0" err="1" smtClean="0">
                <a:solidFill>
                  <a:schemeClr val="bg1">
                    <a:lumMod val="75000"/>
                  </a:schemeClr>
                </a:solidFill>
              </a:rPr>
              <a:t>reference</a:t>
            </a:r>
            <a:r>
              <a:rPr lang="de-DE" dirty="0" smtClean="0">
                <a:solidFill>
                  <a:schemeClr val="bg1">
                    <a:lumMod val="75000"/>
                  </a:schemeClr>
                </a:solidFill>
              </a:rPr>
              <a:t> </a:t>
            </a:r>
            <a:r>
              <a:rPr lang="de-DE" dirty="0" err="1" smtClean="0">
                <a:solidFill>
                  <a:schemeClr val="bg1">
                    <a:lumMod val="75000"/>
                  </a:schemeClr>
                </a:solidFill>
              </a:rPr>
              <a:t>frame</a:t>
            </a:r>
            <a:endParaRPr lang="de-DE" dirty="0" smtClean="0">
              <a:solidFill>
                <a:schemeClr val="bg1">
                  <a:lumMod val="75000"/>
                </a:schemeClr>
              </a:solidFill>
            </a:endParaRPr>
          </a:p>
          <a:p>
            <a:pPr marL="400050" indent="-400050">
              <a:buFont typeface="+mj-lt"/>
              <a:buAutoNum type="romanUcPeriod"/>
            </a:pPr>
            <a:r>
              <a:rPr lang="de-DE" dirty="0" err="1" smtClean="0"/>
              <a:t>Calibration</a:t>
            </a:r>
            <a:r>
              <a:rPr lang="de-DE" dirty="0" smtClean="0"/>
              <a:t> </a:t>
            </a:r>
            <a:r>
              <a:rPr lang="de-DE" dirty="0" err="1" smtClean="0"/>
              <a:t>of</a:t>
            </a:r>
            <a:r>
              <a:rPr lang="de-DE" dirty="0" smtClean="0"/>
              <a:t> </a:t>
            </a:r>
            <a:r>
              <a:rPr lang="de-DE" dirty="0" err="1" smtClean="0"/>
              <a:t>the</a:t>
            </a:r>
            <a:r>
              <a:rPr lang="de-DE" dirty="0" smtClean="0"/>
              <a:t> </a:t>
            </a:r>
            <a:r>
              <a:rPr lang="de-DE" dirty="0" err="1" smtClean="0"/>
              <a:t>foil</a:t>
            </a:r>
            <a:r>
              <a:rPr lang="de-DE" dirty="0" smtClean="0"/>
              <a:t> thermal </a:t>
            </a:r>
            <a:r>
              <a:rPr lang="de-DE" dirty="0" err="1" smtClean="0"/>
              <a:t>properties</a:t>
            </a:r>
            <a:endParaRPr lang="de-DE" dirty="0" smtClean="0"/>
          </a:p>
          <a:p>
            <a:pPr marL="400050" indent="-400050">
              <a:buFont typeface="+mj-lt"/>
              <a:buAutoNum type="romanUcPeriod"/>
            </a:pPr>
            <a:r>
              <a:rPr lang="de-DE" dirty="0" smtClean="0">
                <a:solidFill>
                  <a:schemeClr val="bg1">
                    <a:lumMod val="75000"/>
                  </a:schemeClr>
                </a:solidFill>
              </a:rPr>
              <a:t>Experimental </a:t>
            </a:r>
            <a:r>
              <a:rPr lang="de-DE" dirty="0" err="1" smtClean="0">
                <a:solidFill>
                  <a:schemeClr val="bg1">
                    <a:lumMod val="75000"/>
                  </a:schemeClr>
                </a:solidFill>
              </a:rPr>
              <a:t>results</a:t>
            </a:r>
            <a:endParaRPr lang="de-DE" dirty="0" smtClean="0">
              <a:solidFill>
                <a:schemeClr val="bg1">
                  <a:lumMod val="75000"/>
                </a:schemeClr>
              </a:solidFill>
            </a:endParaRPr>
          </a:p>
          <a:p>
            <a:pPr marL="400050" indent="-400050">
              <a:buFont typeface="+mj-lt"/>
              <a:buAutoNum type="romanUcPeriod"/>
            </a:pPr>
            <a:r>
              <a:rPr lang="de-DE" dirty="0" err="1" smtClean="0">
                <a:solidFill>
                  <a:schemeClr val="bg1">
                    <a:lumMod val="75000"/>
                  </a:schemeClr>
                </a:solidFill>
              </a:rPr>
              <a:t>Conclusions</a:t>
            </a:r>
            <a:endParaRPr lang="en-GB" dirty="0">
              <a:solidFill>
                <a:schemeClr val="bg1">
                  <a:lumMod val="75000"/>
                </a:schemeClr>
              </a:solidFill>
            </a:endParaRPr>
          </a:p>
        </p:txBody>
      </p:sp>
      <p:sp>
        <p:nvSpPr>
          <p:cNvPr id="2" name="Date Placeholder 1"/>
          <p:cNvSpPr>
            <a:spLocks noGrp="1"/>
          </p:cNvSpPr>
          <p:nvPr>
            <p:ph type="dt" sz="half" idx="2"/>
          </p:nvPr>
        </p:nvSpPr>
        <p:spPr/>
        <p:txBody>
          <a:bodyPr/>
          <a:lstStyle/>
          <a:p>
            <a:r>
              <a:rPr lang="en-US" smtClean="0"/>
              <a:t>2024.12.02</a:t>
            </a:r>
            <a:endParaRPr lang="en-US" dirty="0"/>
          </a:p>
        </p:txBody>
      </p:sp>
    </p:spTree>
    <p:extLst>
      <p:ext uri="{BB962C8B-B14F-4D97-AF65-F5344CB8AC3E}">
        <p14:creationId xmlns:p14="http://schemas.microsoft.com/office/powerpoint/2010/main" val="39509153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06814"/>
          </a:xfrm>
        </p:spPr>
        <p:txBody>
          <a:bodyPr/>
          <a:lstStyle/>
          <a:p>
            <a:r>
              <a:rPr lang="de-DE" dirty="0" smtClean="0">
                <a:ea typeface="Cambria Math" panose="02040503050406030204" pitchFamily="18" charset="0"/>
              </a:rPr>
              <a:t>V. </a:t>
            </a:r>
            <a:r>
              <a:rPr lang="de-DE" dirty="0" err="1" smtClean="0">
                <a:ea typeface="Cambria Math" panose="02040503050406030204" pitchFamily="18" charset="0"/>
              </a:rPr>
              <a:t>Calibration</a:t>
            </a:r>
            <a:r>
              <a:rPr lang="de-DE" dirty="0" smtClean="0">
                <a:ea typeface="Cambria Math" panose="02040503050406030204" pitchFamily="18" charset="0"/>
              </a:rPr>
              <a:t> </a:t>
            </a:r>
            <a:r>
              <a:rPr lang="de-DE" dirty="0" err="1" smtClean="0">
                <a:ea typeface="Cambria Math" panose="02040503050406030204" pitchFamily="18" charset="0"/>
              </a:rPr>
              <a:t>of</a:t>
            </a:r>
            <a:r>
              <a:rPr lang="de-DE" dirty="0" smtClean="0">
                <a:ea typeface="Cambria Math" panose="02040503050406030204" pitchFamily="18" charset="0"/>
              </a:rPr>
              <a:t> </a:t>
            </a:r>
            <a:r>
              <a:rPr lang="de-DE" dirty="0" err="1" smtClean="0">
                <a:ea typeface="Cambria Math" panose="02040503050406030204" pitchFamily="18" charset="0"/>
              </a:rPr>
              <a:t>the</a:t>
            </a:r>
            <a:r>
              <a:rPr lang="de-DE" dirty="0" smtClean="0">
                <a:ea typeface="Cambria Math" panose="02040503050406030204" pitchFamily="18" charset="0"/>
              </a:rPr>
              <a:t> </a:t>
            </a:r>
            <a:r>
              <a:rPr lang="de-DE" dirty="0" err="1" smtClean="0">
                <a:ea typeface="Cambria Math" panose="02040503050406030204" pitchFamily="18" charset="0"/>
              </a:rPr>
              <a:t>foil</a:t>
            </a:r>
            <a:r>
              <a:rPr lang="de-DE" dirty="0" smtClean="0">
                <a:ea typeface="Cambria Math" panose="02040503050406030204" pitchFamily="18" charset="0"/>
              </a:rPr>
              <a:t> thermal </a:t>
            </a:r>
            <a:r>
              <a:rPr lang="de-DE" dirty="0" err="1" smtClean="0">
                <a:ea typeface="Cambria Math" panose="02040503050406030204" pitchFamily="18" charset="0"/>
              </a:rPr>
              <a:t>properties</a:t>
            </a:r>
            <a:endParaRPr lang="de-DE" dirty="0">
              <a:ea typeface="Cambria Math" panose="02040503050406030204" pitchFamily="18" charset="0"/>
            </a:endParaRPr>
          </a:p>
        </p:txBody>
      </p:sp>
      <p:sp>
        <p:nvSpPr>
          <p:cNvPr id="8" name="Foliennummernplatzhalter 7"/>
          <p:cNvSpPr>
            <a:spLocks noGrp="1"/>
          </p:cNvSpPr>
          <p:nvPr>
            <p:ph type="sldNum" sz="quarter" idx="16"/>
          </p:nvPr>
        </p:nvSpPr>
        <p:spPr/>
        <p:txBody>
          <a:bodyPr/>
          <a:lstStyle/>
          <a:p>
            <a:fld id="{31AA536C-85F5-4A1B-A111-7CE00A08BCBC}" type="slidenum">
              <a:rPr lang="en-US" smtClean="0"/>
              <a:pPr/>
              <a:t>16</a:t>
            </a:fld>
            <a:endParaRPr lang="en-US" dirty="0"/>
          </a:p>
        </p:txBody>
      </p:sp>
      <p:sp>
        <p:nvSpPr>
          <p:cNvPr id="14" name="Text Placeholder 1"/>
          <p:cNvSpPr txBox="1">
            <a:spLocks/>
          </p:cNvSpPr>
          <p:nvPr/>
        </p:nvSpPr>
        <p:spPr>
          <a:xfrm>
            <a:off x="630722" y="1095089"/>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a:p>
            <a:pPr marL="914400" lvl="2" indent="0">
              <a:buNone/>
            </a:pPr>
            <a:endParaRPr lang="en-US" b="0" dirty="0" smtClean="0">
              <a:sym typeface="Symbol" panose="05050102010706020507" pitchFamily="18" charset="2"/>
            </a:endParaRPr>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
        <p:nvSpPr>
          <p:cNvPr id="3" name="Date Placeholder 2"/>
          <p:cNvSpPr>
            <a:spLocks noGrp="1"/>
          </p:cNvSpPr>
          <p:nvPr>
            <p:ph type="dt" sz="half" idx="2"/>
          </p:nvPr>
        </p:nvSpPr>
        <p:spPr/>
        <p:txBody>
          <a:bodyPr/>
          <a:lstStyle/>
          <a:p>
            <a:r>
              <a:rPr lang="en-US" smtClean="0"/>
              <a:t>2024.12.02</a:t>
            </a:r>
            <a:endParaRPr lang="en-US" dirty="0"/>
          </a:p>
        </p:txBody>
      </p:sp>
      <mc:AlternateContent xmlns:mc="http://schemas.openxmlformats.org/markup-compatibility/2006" xmlns:a14="http://schemas.microsoft.com/office/drawing/2010/main">
        <mc:Choice Requires="a14">
          <p:sp>
            <p:nvSpPr>
              <p:cNvPr id="24" name="Content Placeholder 5"/>
              <p:cNvSpPr>
                <a:spLocks noGrp="1"/>
              </p:cNvSpPr>
              <p:nvPr>
                <p:ph sz="quarter" idx="13"/>
              </p:nvPr>
            </p:nvSpPr>
            <p:spPr>
              <a:xfrm>
                <a:off x="695326" y="1489540"/>
                <a:ext cx="11103943" cy="5286660"/>
              </a:xfrm>
            </p:spPr>
            <p:txBody>
              <a:bodyPr>
                <a:noAutofit/>
              </a:bodyPr>
              <a:lstStyle/>
              <a:p>
                <a:pPr lvl="7" algn="just">
                  <a:spcAft>
                    <a:spcPts val="600"/>
                  </a:spcAft>
                </a:pPr>
                <a:r>
                  <a:rPr lang="de-DE" sz="1800" i="0" dirty="0" smtClean="0">
                    <a:solidFill>
                      <a:schemeClr val="tx1"/>
                    </a:solidFill>
                    <a:latin typeface="Arial (Body)"/>
                    <a:ea typeface="Cambria Math" panose="02040503050406030204" pitchFamily="18" charset="0"/>
                  </a:rPr>
                  <a:t>2D </a:t>
                </a:r>
                <a:r>
                  <a:rPr lang="de-DE" sz="1800" i="0" dirty="0" err="1" smtClean="0">
                    <a:solidFill>
                      <a:schemeClr val="tx1"/>
                    </a:solidFill>
                    <a:latin typeface="Arial (Body)"/>
                    <a:ea typeface="Cambria Math" panose="02040503050406030204" pitchFamily="18" charset="0"/>
                  </a:rPr>
                  <a:t>heat</a:t>
                </a:r>
                <a:r>
                  <a:rPr lang="de-DE" sz="1800" i="0" dirty="0" smtClean="0">
                    <a:solidFill>
                      <a:schemeClr val="tx1"/>
                    </a:solidFill>
                    <a:latin typeface="Arial (Body)"/>
                    <a:ea typeface="Cambria Math" panose="02040503050406030204" pitchFamily="18" charset="0"/>
                  </a:rPr>
                  <a:t> </a:t>
                </a:r>
                <a:r>
                  <a:rPr lang="de-DE" sz="1800" i="0" dirty="0" err="1" smtClean="0">
                    <a:solidFill>
                      <a:schemeClr val="tx1"/>
                    </a:solidFill>
                    <a:latin typeface="Arial (Body)"/>
                    <a:ea typeface="Cambria Math" panose="02040503050406030204" pitchFamily="18" charset="0"/>
                  </a:rPr>
                  <a:t>transfer</a:t>
                </a:r>
                <a:r>
                  <a:rPr lang="de-DE" sz="1800" i="0" dirty="0" smtClean="0">
                    <a:solidFill>
                      <a:schemeClr val="tx1"/>
                    </a:solidFill>
                    <a:latin typeface="Arial (Body)"/>
                    <a:ea typeface="Cambria Math" panose="02040503050406030204" pitchFamily="18" charset="0"/>
                  </a:rPr>
                  <a:t> </a:t>
                </a:r>
                <a:r>
                  <a:rPr lang="de-DE" sz="1800" i="0" dirty="0" err="1" smtClean="0">
                    <a:solidFill>
                      <a:schemeClr val="tx1"/>
                    </a:solidFill>
                    <a:latin typeface="Arial (Body)"/>
                    <a:ea typeface="Cambria Math" panose="02040503050406030204" pitchFamily="18" charset="0"/>
                  </a:rPr>
                  <a:t>equation</a:t>
                </a:r>
                <a:r>
                  <a:rPr lang="de-DE" sz="1800" i="0" dirty="0" smtClean="0">
                    <a:solidFill>
                      <a:schemeClr val="tx1"/>
                    </a:solidFill>
                    <a:latin typeface="Arial (Body)"/>
                    <a:ea typeface="Cambria Math" panose="02040503050406030204" pitchFamily="18" charset="0"/>
                  </a:rPr>
                  <a:t>:</a:t>
                </a:r>
                <a:endParaRPr lang="de-DE" sz="1800" i="0" dirty="0" smtClean="0">
                  <a:solidFill>
                    <a:schemeClr val="tx1"/>
                  </a:solidFill>
                  <a:latin typeface="Arial (Body)"/>
                </a:endParaRPr>
              </a:p>
              <a:p>
                <a:pPr marL="342900" lvl="7" indent="-342900" algn="just">
                  <a:spcAft>
                    <a:spcPts val="600"/>
                  </a:spcAft>
                  <a:buFont typeface="Arial" panose="020B0604020202020204" pitchFamily="34" charset="0"/>
                  <a:buChar char="•"/>
                </a:pPr>
                <a14:m>
                  <m:oMath xmlns:m="http://schemas.openxmlformats.org/officeDocument/2006/math">
                    <m:sSub>
                      <m:sSubPr>
                        <m:ctrlPr>
                          <a:rPr lang="de-DE" sz="1800" i="1" smtClean="0">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𝑝</m:t>
                        </m:r>
                      </m:e>
                      <m:sub>
                        <m:r>
                          <a:rPr lang="de-DE" sz="1800">
                            <a:solidFill>
                              <a:schemeClr val="tx1"/>
                            </a:solidFill>
                            <a:latin typeface="Cambria Math" panose="02040503050406030204" pitchFamily="18" charset="0"/>
                          </a:rPr>
                          <m:t>𝑎𝑏𝑠</m:t>
                        </m:r>
                      </m:sub>
                    </m:sSub>
                    <m:r>
                      <a:rPr lang="de-DE" sz="1800">
                        <a:solidFill>
                          <a:schemeClr val="tx1"/>
                        </a:solidFill>
                        <a:latin typeface="Cambria Math" panose="02040503050406030204" pitchFamily="18" charset="0"/>
                      </a:rPr>
                      <m:t>=</m:t>
                    </m:r>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𝑝</m:t>
                        </m:r>
                      </m:e>
                      <m:sub>
                        <m:sSup>
                          <m:sSupPr>
                            <m:ctrlPr>
                              <a:rPr lang="de-DE" sz="1800" i="1">
                                <a:solidFill>
                                  <a:schemeClr val="tx1"/>
                                </a:solidFill>
                                <a:latin typeface="Cambria Math" panose="02040503050406030204" pitchFamily="18" charset="0"/>
                              </a:rPr>
                            </m:ctrlPr>
                          </m:sSupPr>
                          <m:e>
                            <m:r>
                              <a:rPr lang="de-DE" sz="1800" i="0">
                                <a:solidFill>
                                  <a:schemeClr val="tx1"/>
                                </a:solidFill>
                                <a:latin typeface="Cambria Math" panose="02040503050406030204" pitchFamily="18" charset="0"/>
                              </a:rPr>
                              <m:t>𝛻</m:t>
                            </m:r>
                          </m:e>
                          <m:sup>
                            <m:r>
                              <a:rPr lang="de-DE" sz="1800">
                                <a:solidFill>
                                  <a:schemeClr val="tx1"/>
                                </a:solidFill>
                                <a:latin typeface="Cambria Math" panose="02040503050406030204" pitchFamily="18" charset="0"/>
                              </a:rPr>
                              <m:t>2</m:t>
                            </m:r>
                          </m:sup>
                        </m:sSup>
                        <m:r>
                          <a:rPr lang="de-DE" sz="1800">
                            <a:solidFill>
                              <a:schemeClr val="tx1"/>
                            </a:solidFill>
                            <a:latin typeface="Cambria Math" panose="02040503050406030204" pitchFamily="18" charset="0"/>
                          </a:rPr>
                          <m:t>𝑇</m:t>
                        </m:r>
                      </m:sub>
                    </m:sSub>
                    <m:r>
                      <a:rPr lang="de-DE" sz="1800">
                        <a:solidFill>
                          <a:schemeClr val="tx1"/>
                        </a:solidFill>
                        <a:latin typeface="Cambria Math" panose="02040503050406030204" pitchFamily="18" charset="0"/>
                      </a:rPr>
                      <m:t>+</m:t>
                    </m:r>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𝑝</m:t>
                        </m:r>
                      </m:e>
                      <m:sub>
                        <m:r>
                          <a:rPr lang="de-DE" sz="1800">
                            <a:solidFill>
                              <a:schemeClr val="tx1"/>
                            </a:solidFill>
                            <a:latin typeface="Cambria Math" panose="02040503050406030204" pitchFamily="18" charset="0"/>
                          </a:rPr>
                          <m:t>𝐵𝐵</m:t>
                        </m:r>
                      </m:sub>
                    </m:sSub>
                    <m:r>
                      <a:rPr lang="de-DE" sz="1800">
                        <a:solidFill>
                          <a:schemeClr val="tx1"/>
                        </a:solidFill>
                        <a:latin typeface="Cambria Math" panose="02040503050406030204" pitchFamily="18" charset="0"/>
                      </a:rPr>
                      <m:t>+</m:t>
                    </m:r>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𝑝</m:t>
                        </m:r>
                      </m:e>
                      <m:sub>
                        <m:acc>
                          <m:accPr>
                            <m:chr m:val="̇"/>
                            <m:ctrlPr>
                              <a:rPr lang="de-DE" sz="1800" i="1">
                                <a:solidFill>
                                  <a:schemeClr val="tx1"/>
                                </a:solidFill>
                                <a:latin typeface="Cambria Math" panose="02040503050406030204" pitchFamily="18" charset="0"/>
                              </a:rPr>
                            </m:ctrlPr>
                          </m:accPr>
                          <m:e>
                            <m:r>
                              <a:rPr lang="de-DE" sz="1800">
                                <a:solidFill>
                                  <a:schemeClr val="tx1"/>
                                </a:solidFill>
                                <a:latin typeface="Cambria Math" panose="02040503050406030204" pitchFamily="18" charset="0"/>
                              </a:rPr>
                              <m:t>𝑇</m:t>
                            </m:r>
                          </m:e>
                        </m:acc>
                      </m:sub>
                    </m:sSub>
                  </m:oMath>
                </a14:m>
                <a:endParaRPr lang="en-US" sz="1800" i="0" dirty="0">
                  <a:solidFill>
                    <a:schemeClr val="tx1"/>
                  </a:solidFill>
                </a:endParaRPr>
              </a:p>
              <a:p>
                <a:pPr marL="342900" lvl="7" indent="-342900" algn="just">
                  <a:spcAft>
                    <a:spcPts val="600"/>
                  </a:spcAft>
                  <a:buFont typeface="Arial" panose="020B0604020202020204" pitchFamily="34" charset="0"/>
                  <a:buChar char="•"/>
                </a:pP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𝑝</m:t>
                        </m:r>
                      </m:e>
                      <m:sub>
                        <m:sSup>
                          <m:sSupPr>
                            <m:ctrlPr>
                              <a:rPr lang="de-DE" sz="1800" i="1">
                                <a:solidFill>
                                  <a:schemeClr val="tx1"/>
                                </a:solidFill>
                                <a:latin typeface="Cambria Math" panose="02040503050406030204" pitchFamily="18" charset="0"/>
                              </a:rPr>
                            </m:ctrlPr>
                          </m:sSupPr>
                          <m:e>
                            <m:r>
                              <a:rPr lang="de-DE" sz="1800" i="0">
                                <a:solidFill>
                                  <a:schemeClr val="tx1"/>
                                </a:solidFill>
                                <a:latin typeface="Cambria Math" panose="02040503050406030204" pitchFamily="18" charset="0"/>
                              </a:rPr>
                              <m:t>𝛻</m:t>
                            </m:r>
                          </m:e>
                          <m:sup>
                            <m:r>
                              <a:rPr lang="de-DE" sz="1800">
                                <a:solidFill>
                                  <a:schemeClr val="tx1"/>
                                </a:solidFill>
                                <a:latin typeface="Cambria Math" panose="02040503050406030204" pitchFamily="18" charset="0"/>
                              </a:rPr>
                              <m:t>2</m:t>
                            </m:r>
                          </m:sup>
                        </m:sSup>
                        <m:r>
                          <a:rPr lang="de-DE" sz="1800">
                            <a:solidFill>
                              <a:schemeClr val="tx1"/>
                            </a:solidFill>
                            <a:latin typeface="Cambria Math" panose="02040503050406030204" pitchFamily="18" charset="0"/>
                          </a:rPr>
                          <m:t>𝑇</m:t>
                        </m:r>
                      </m:sub>
                    </m:sSub>
                    <m:r>
                      <a:rPr lang="de-DE" sz="1800">
                        <a:solidFill>
                          <a:schemeClr val="tx1"/>
                        </a:solidFill>
                        <a:latin typeface="Cambria Math" panose="02040503050406030204" pitchFamily="18" charset="0"/>
                      </a:rPr>
                      <m:t>=−</m:t>
                    </m:r>
                    <m:f>
                      <m:fPr>
                        <m:ctrlPr>
                          <a:rPr lang="de-DE" sz="1800" i="1">
                            <a:solidFill>
                              <a:schemeClr val="tx1"/>
                            </a:solidFill>
                            <a:latin typeface="Cambria Math" panose="02040503050406030204" pitchFamily="18" charset="0"/>
                          </a:rPr>
                        </m:ctrlPr>
                      </m:fPr>
                      <m:num>
                        <m:r>
                          <a:rPr lang="de-DE" sz="1800">
                            <a:solidFill>
                              <a:schemeClr val="tx1"/>
                            </a:solidFill>
                            <a:latin typeface="Cambria Math" panose="02040503050406030204" pitchFamily="18" charset="0"/>
                          </a:rPr>
                          <m:t>1</m:t>
                        </m:r>
                      </m:num>
                      <m:den>
                        <m:r>
                          <a:rPr lang="de-DE" sz="1800" b="1" i="1" smtClean="0">
                            <a:solidFill>
                              <a:srgbClr val="005555"/>
                            </a:solidFill>
                            <a:latin typeface="Cambria Math" panose="02040503050406030204" pitchFamily="18" charset="0"/>
                          </a:rPr>
                          <m:t>𝑺</m:t>
                        </m:r>
                      </m:den>
                    </m:f>
                    <m:d>
                      <m:dPr>
                        <m:begChr m:val="["/>
                        <m:endChr m:val="]"/>
                        <m:ctrlPr>
                          <a:rPr lang="de-DE" sz="1800" i="1">
                            <a:solidFill>
                              <a:schemeClr val="tx1"/>
                            </a:solidFill>
                            <a:latin typeface="Cambria Math" panose="02040503050406030204" pitchFamily="18" charset="0"/>
                          </a:rPr>
                        </m:ctrlPr>
                      </m:dPr>
                      <m:e>
                        <m:f>
                          <m:fPr>
                            <m:ctrlPr>
                              <a:rPr lang="de-DE" sz="1800" i="1">
                                <a:solidFill>
                                  <a:schemeClr val="tx1"/>
                                </a:solidFill>
                                <a:latin typeface="Cambria Math" panose="02040503050406030204" pitchFamily="18" charset="0"/>
                              </a:rPr>
                            </m:ctrlPr>
                          </m:fPr>
                          <m:num>
                            <m:sSup>
                              <m:sSupPr>
                                <m:ctrlPr>
                                  <a:rPr lang="de-DE" sz="1800" i="1">
                                    <a:solidFill>
                                      <a:schemeClr val="tx1"/>
                                    </a:solidFill>
                                    <a:latin typeface="Cambria Math" panose="02040503050406030204" pitchFamily="18" charset="0"/>
                                  </a:rPr>
                                </m:ctrlPr>
                              </m:sSupPr>
                              <m:e>
                                <m:r>
                                  <a:rPr lang="de-DE" sz="1800">
                                    <a:solidFill>
                                      <a:schemeClr val="tx1"/>
                                    </a:solidFill>
                                    <a:latin typeface="Cambria Math" panose="02040503050406030204" pitchFamily="18" charset="0"/>
                                  </a:rPr>
                                  <m:t>𝑑</m:t>
                                </m:r>
                              </m:e>
                              <m:sup>
                                <m:r>
                                  <a:rPr lang="de-DE" sz="1800">
                                    <a:solidFill>
                                      <a:schemeClr val="tx1"/>
                                    </a:solidFill>
                                    <a:latin typeface="Cambria Math" panose="02040503050406030204" pitchFamily="18" charset="0"/>
                                  </a:rPr>
                                  <m:t>2</m:t>
                                </m:r>
                              </m:sup>
                            </m:sSup>
                            <m:r>
                              <a:rPr lang="de-DE" sz="1800">
                                <a:solidFill>
                                  <a:schemeClr val="tx1"/>
                                </a:solidFill>
                                <a:latin typeface="Cambria Math" panose="02040503050406030204" pitchFamily="18" charset="0"/>
                              </a:rPr>
                              <m:t>𝑇</m:t>
                            </m:r>
                          </m:num>
                          <m:den>
                            <m:r>
                              <a:rPr lang="de-DE" sz="1800">
                                <a:solidFill>
                                  <a:schemeClr val="tx1"/>
                                </a:solidFill>
                                <a:latin typeface="Cambria Math" panose="02040503050406030204" pitchFamily="18" charset="0"/>
                              </a:rPr>
                              <m:t>𝑑</m:t>
                            </m:r>
                            <m:sSup>
                              <m:sSupPr>
                                <m:ctrlPr>
                                  <a:rPr lang="de-DE" sz="1800" i="1">
                                    <a:solidFill>
                                      <a:schemeClr val="tx1"/>
                                    </a:solidFill>
                                    <a:latin typeface="Cambria Math" panose="02040503050406030204" pitchFamily="18" charset="0"/>
                                  </a:rPr>
                                </m:ctrlPr>
                              </m:sSupPr>
                              <m:e>
                                <m:r>
                                  <a:rPr lang="de-DE" sz="1800">
                                    <a:solidFill>
                                      <a:schemeClr val="tx1"/>
                                    </a:solidFill>
                                    <a:latin typeface="Cambria Math" panose="02040503050406030204" pitchFamily="18" charset="0"/>
                                  </a:rPr>
                                  <m:t>𝑥</m:t>
                                </m:r>
                              </m:e>
                              <m:sup>
                                <m:r>
                                  <a:rPr lang="de-DE" sz="1800">
                                    <a:solidFill>
                                      <a:schemeClr val="tx1"/>
                                    </a:solidFill>
                                    <a:latin typeface="Cambria Math" panose="02040503050406030204" pitchFamily="18" charset="0"/>
                                  </a:rPr>
                                  <m:t>2</m:t>
                                </m:r>
                              </m:sup>
                            </m:sSup>
                          </m:den>
                        </m:f>
                        <m:r>
                          <a:rPr lang="de-DE" sz="1800">
                            <a:solidFill>
                              <a:schemeClr val="tx1"/>
                            </a:solidFill>
                            <a:latin typeface="Cambria Math" panose="02040503050406030204" pitchFamily="18" charset="0"/>
                          </a:rPr>
                          <m:t>+</m:t>
                        </m:r>
                        <m:f>
                          <m:fPr>
                            <m:ctrlPr>
                              <a:rPr lang="de-DE" sz="1800" i="1">
                                <a:solidFill>
                                  <a:schemeClr val="tx1"/>
                                </a:solidFill>
                                <a:latin typeface="Cambria Math" panose="02040503050406030204" pitchFamily="18" charset="0"/>
                              </a:rPr>
                            </m:ctrlPr>
                          </m:fPr>
                          <m:num>
                            <m:sSup>
                              <m:sSupPr>
                                <m:ctrlPr>
                                  <a:rPr lang="de-DE" sz="1800" i="1">
                                    <a:solidFill>
                                      <a:schemeClr val="tx1"/>
                                    </a:solidFill>
                                    <a:latin typeface="Cambria Math" panose="02040503050406030204" pitchFamily="18" charset="0"/>
                                  </a:rPr>
                                </m:ctrlPr>
                              </m:sSupPr>
                              <m:e>
                                <m:r>
                                  <a:rPr lang="de-DE" sz="1800">
                                    <a:solidFill>
                                      <a:schemeClr val="tx1"/>
                                    </a:solidFill>
                                    <a:latin typeface="Cambria Math" panose="02040503050406030204" pitchFamily="18" charset="0"/>
                                  </a:rPr>
                                  <m:t>𝑑</m:t>
                                </m:r>
                              </m:e>
                              <m:sup>
                                <m:r>
                                  <a:rPr lang="de-DE" sz="1800">
                                    <a:solidFill>
                                      <a:schemeClr val="tx1"/>
                                    </a:solidFill>
                                    <a:latin typeface="Cambria Math" panose="02040503050406030204" pitchFamily="18" charset="0"/>
                                  </a:rPr>
                                  <m:t>2</m:t>
                                </m:r>
                              </m:sup>
                            </m:sSup>
                            <m:r>
                              <a:rPr lang="de-DE" sz="1800">
                                <a:solidFill>
                                  <a:schemeClr val="tx1"/>
                                </a:solidFill>
                                <a:latin typeface="Cambria Math" panose="02040503050406030204" pitchFamily="18" charset="0"/>
                              </a:rPr>
                              <m:t>𝑇</m:t>
                            </m:r>
                          </m:num>
                          <m:den>
                            <m:r>
                              <a:rPr lang="de-DE" sz="1800">
                                <a:solidFill>
                                  <a:schemeClr val="tx1"/>
                                </a:solidFill>
                                <a:latin typeface="Cambria Math" panose="02040503050406030204" pitchFamily="18" charset="0"/>
                              </a:rPr>
                              <m:t>𝑑</m:t>
                            </m:r>
                            <m:sSup>
                              <m:sSupPr>
                                <m:ctrlPr>
                                  <a:rPr lang="de-DE" sz="1800" i="1">
                                    <a:solidFill>
                                      <a:schemeClr val="tx1"/>
                                    </a:solidFill>
                                    <a:latin typeface="Cambria Math" panose="02040503050406030204" pitchFamily="18" charset="0"/>
                                  </a:rPr>
                                </m:ctrlPr>
                              </m:sSupPr>
                              <m:e>
                                <m:r>
                                  <a:rPr lang="de-DE" sz="1800">
                                    <a:solidFill>
                                      <a:schemeClr val="tx1"/>
                                    </a:solidFill>
                                    <a:latin typeface="Cambria Math" panose="02040503050406030204" pitchFamily="18" charset="0"/>
                                  </a:rPr>
                                  <m:t>𝑦</m:t>
                                </m:r>
                              </m:e>
                              <m:sup>
                                <m:r>
                                  <a:rPr lang="de-DE" sz="1800">
                                    <a:solidFill>
                                      <a:schemeClr val="tx1"/>
                                    </a:solidFill>
                                    <a:latin typeface="Cambria Math" panose="02040503050406030204" pitchFamily="18" charset="0"/>
                                  </a:rPr>
                                  <m:t>2</m:t>
                                </m:r>
                              </m:sup>
                            </m:sSup>
                          </m:den>
                        </m:f>
                      </m:e>
                    </m:d>
                  </m:oMath>
                </a14:m>
                <a:endParaRPr lang="en-US" sz="1800" i="0" dirty="0">
                  <a:solidFill>
                    <a:schemeClr val="tx1"/>
                  </a:solidFill>
                </a:endParaRPr>
              </a:p>
              <a:p>
                <a:pPr marL="342900" lvl="7" indent="-342900" algn="just">
                  <a:spcAft>
                    <a:spcPts val="600"/>
                  </a:spcAft>
                  <a:buFont typeface="Arial" panose="020B0604020202020204" pitchFamily="34" charset="0"/>
                  <a:buChar char="•"/>
                </a:pP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𝑝</m:t>
                        </m:r>
                      </m:e>
                      <m:sub>
                        <m:r>
                          <a:rPr lang="de-DE" sz="1800">
                            <a:solidFill>
                              <a:schemeClr val="tx1"/>
                            </a:solidFill>
                            <a:latin typeface="Cambria Math" panose="02040503050406030204" pitchFamily="18" charset="0"/>
                          </a:rPr>
                          <m:t>𝐵𝐵</m:t>
                        </m:r>
                      </m:sub>
                    </m:sSub>
                    <m:r>
                      <a:rPr lang="de-DE" sz="1800">
                        <a:solidFill>
                          <a:schemeClr val="tx1"/>
                        </a:solidFill>
                        <a:latin typeface="Cambria Math" panose="02040503050406030204" pitchFamily="18" charset="0"/>
                      </a:rPr>
                      <m:t>=2</m:t>
                    </m:r>
                    <m:r>
                      <a:rPr lang="de-DE" sz="1800" b="1" i="1" smtClean="0">
                        <a:solidFill>
                          <a:srgbClr val="005555"/>
                        </a:solidFill>
                        <a:latin typeface="Cambria Math" panose="02040503050406030204" pitchFamily="18" charset="0"/>
                      </a:rPr>
                      <m:t>𝜺</m:t>
                    </m:r>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𝜎</m:t>
                        </m:r>
                      </m:e>
                      <m:sub>
                        <m:r>
                          <a:rPr lang="de-DE" sz="1800">
                            <a:solidFill>
                              <a:schemeClr val="tx1"/>
                            </a:solidFill>
                            <a:latin typeface="Cambria Math" panose="02040503050406030204" pitchFamily="18" charset="0"/>
                          </a:rPr>
                          <m:t>𝑆𝐵</m:t>
                        </m:r>
                      </m:sub>
                    </m:sSub>
                    <m:d>
                      <m:dPr>
                        <m:ctrlPr>
                          <a:rPr lang="de-DE" sz="1800" i="1">
                            <a:solidFill>
                              <a:schemeClr val="tx1"/>
                            </a:solidFill>
                            <a:latin typeface="Cambria Math" panose="02040503050406030204" pitchFamily="18" charset="0"/>
                          </a:rPr>
                        </m:ctrlPr>
                      </m:dPr>
                      <m:e>
                        <m:sSup>
                          <m:sSupPr>
                            <m:ctrlPr>
                              <a:rPr lang="de-DE" sz="1800" i="1">
                                <a:solidFill>
                                  <a:schemeClr val="tx1"/>
                                </a:solidFill>
                                <a:latin typeface="Cambria Math" panose="02040503050406030204" pitchFamily="18" charset="0"/>
                              </a:rPr>
                            </m:ctrlPr>
                          </m:sSupPr>
                          <m:e>
                            <m:r>
                              <a:rPr lang="de-DE" sz="1800">
                                <a:solidFill>
                                  <a:schemeClr val="tx1"/>
                                </a:solidFill>
                                <a:latin typeface="Cambria Math" panose="02040503050406030204" pitchFamily="18" charset="0"/>
                              </a:rPr>
                              <m:t>𝑇</m:t>
                            </m:r>
                          </m:e>
                          <m:sup>
                            <m:r>
                              <a:rPr lang="de-DE" sz="1800">
                                <a:solidFill>
                                  <a:schemeClr val="tx1"/>
                                </a:solidFill>
                                <a:latin typeface="Cambria Math" panose="02040503050406030204" pitchFamily="18" charset="0"/>
                              </a:rPr>
                              <m:t>4</m:t>
                            </m:r>
                          </m:sup>
                        </m:sSup>
                        <m:r>
                          <a:rPr lang="de-DE" sz="1800">
                            <a:solidFill>
                              <a:schemeClr val="tx1"/>
                            </a:solidFill>
                            <a:latin typeface="Cambria Math" panose="02040503050406030204" pitchFamily="18" charset="0"/>
                          </a:rPr>
                          <m:t>−</m:t>
                        </m:r>
                        <m:sSubSup>
                          <m:sSubSupPr>
                            <m:ctrlPr>
                              <a:rPr lang="de-DE" sz="1800" i="1">
                                <a:solidFill>
                                  <a:schemeClr val="tx1"/>
                                </a:solidFill>
                                <a:latin typeface="Cambria Math" panose="02040503050406030204" pitchFamily="18" charset="0"/>
                              </a:rPr>
                            </m:ctrlPr>
                          </m:sSubSupPr>
                          <m:e>
                            <m:r>
                              <a:rPr lang="de-DE" sz="1800">
                                <a:solidFill>
                                  <a:schemeClr val="tx1"/>
                                </a:solidFill>
                                <a:latin typeface="Cambria Math" panose="02040503050406030204" pitchFamily="18" charset="0"/>
                              </a:rPr>
                              <m:t>𝑇</m:t>
                            </m:r>
                          </m:e>
                          <m:sub>
                            <m:r>
                              <a:rPr lang="de-DE" sz="1800">
                                <a:solidFill>
                                  <a:schemeClr val="tx1"/>
                                </a:solidFill>
                                <a:latin typeface="Cambria Math" panose="02040503050406030204" pitchFamily="18" charset="0"/>
                              </a:rPr>
                              <m:t>0</m:t>
                            </m:r>
                          </m:sub>
                          <m:sup>
                            <m:r>
                              <a:rPr lang="de-DE" sz="1800">
                                <a:solidFill>
                                  <a:schemeClr val="tx1"/>
                                </a:solidFill>
                                <a:latin typeface="Cambria Math" panose="02040503050406030204" pitchFamily="18" charset="0"/>
                              </a:rPr>
                              <m:t>4</m:t>
                            </m:r>
                          </m:sup>
                        </m:sSubSup>
                      </m:e>
                    </m:d>
                    <m:r>
                      <a:rPr lang="de-DE" sz="1800">
                        <a:solidFill>
                          <a:schemeClr val="tx1"/>
                        </a:solidFill>
                        <a:latin typeface="Cambria Math" panose="02040503050406030204" pitchFamily="18" charset="0"/>
                      </a:rPr>
                      <m:t> </m:t>
                    </m:r>
                  </m:oMath>
                </a14:m>
                <a:endParaRPr lang="de-DE" sz="1800" i="0" dirty="0">
                  <a:solidFill>
                    <a:schemeClr val="tx1"/>
                  </a:solidFill>
                </a:endParaRPr>
              </a:p>
              <a:p>
                <a:pPr marL="342900" lvl="7" indent="-342900" algn="just">
                  <a:spcAft>
                    <a:spcPts val="600"/>
                  </a:spcAft>
                  <a:buFont typeface="Arial" panose="020B0604020202020204" pitchFamily="34" charset="0"/>
                  <a:buChar char="•"/>
                </a:pP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𝑝</m:t>
                        </m:r>
                      </m:e>
                      <m:sub>
                        <m:acc>
                          <m:accPr>
                            <m:chr m:val="̇"/>
                            <m:ctrlPr>
                              <a:rPr lang="de-DE" sz="1800" i="1">
                                <a:solidFill>
                                  <a:schemeClr val="tx1"/>
                                </a:solidFill>
                                <a:latin typeface="Cambria Math" panose="02040503050406030204" pitchFamily="18" charset="0"/>
                              </a:rPr>
                            </m:ctrlPr>
                          </m:accPr>
                          <m:e>
                            <m:r>
                              <a:rPr lang="de-DE" sz="1800">
                                <a:solidFill>
                                  <a:schemeClr val="tx1"/>
                                </a:solidFill>
                                <a:latin typeface="Cambria Math" panose="02040503050406030204" pitchFamily="18" charset="0"/>
                              </a:rPr>
                              <m:t>𝑇</m:t>
                            </m:r>
                          </m:e>
                        </m:acc>
                      </m:sub>
                    </m:sSub>
                    <m:r>
                      <a:rPr lang="de-DE" sz="1800">
                        <a:solidFill>
                          <a:schemeClr val="tx1"/>
                        </a:solidFill>
                        <a:latin typeface="Cambria Math" panose="02040503050406030204" pitchFamily="18" charset="0"/>
                      </a:rPr>
                      <m:t>=</m:t>
                    </m:r>
                    <m:f>
                      <m:fPr>
                        <m:ctrlPr>
                          <a:rPr lang="de-DE" sz="1800" i="1">
                            <a:solidFill>
                              <a:schemeClr val="tx1"/>
                            </a:solidFill>
                            <a:latin typeface="Cambria Math" panose="02040503050406030204" pitchFamily="18" charset="0"/>
                          </a:rPr>
                        </m:ctrlPr>
                      </m:fPr>
                      <m:num>
                        <m:r>
                          <a:rPr lang="de-DE" sz="1800">
                            <a:solidFill>
                              <a:schemeClr val="tx1"/>
                            </a:solidFill>
                            <a:latin typeface="Cambria Math" panose="02040503050406030204" pitchFamily="18" charset="0"/>
                          </a:rPr>
                          <m:t>1</m:t>
                        </m:r>
                      </m:num>
                      <m:den>
                        <m:r>
                          <a:rPr lang="de-DE" sz="1800" b="1" i="1" smtClean="0">
                            <a:solidFill>
                              <a:srgbClr val="005555"/>
                            </a:solidFill>
                            <a:latin typeface="Cambria Math" panose="02040503050406030204" pitchFamily="18" charset="0"/>
                          </a:rPr>
                          <m:t>𝜿</m:t>
                        </m:r>
                        <m:r>
                          <a:rPr lang="de-DE" sz="1800" b="1" i="1" smtClean="0">
                            <a:solidFill>
                              <a:srgbClr val="005555"/>
                            </a:solidFill>
                            <a:latin typeface="Cambria Math" panose="02040503050406030204" pitchFamily="18" charset="0"/>
                          </a:rPr>
                          <m:t>𝑺</m:t>
                        </m:r>
                      </m:den>
                    </m:f>
                    <m:f>
                      <m:fPr>
                        <m:ctrlPr>
                          <a:rPr lang="de-DE" sz="1800" i="1">
                            <a:solidFill>
                              <a:schemeClr val="tx1"/>
                            </a:solidFill>
                            <a:latin typeface="Cambria Math" panose="02040503050406030204" pitchFamily="18" charset="0"/>
                          </a:rPr>
                        </m:ctrlPr>
                      </m:fPr>
                      <m:num>
                        <m:r>
                          <a:rPr lang="de-DE" sz="1800">
                            <a:solidFill>
                              <a:schemeClr val="tx1"/>
                            </a:solidFill>
                            <a:latin typeface="Cambria Math" panose="02040503050406030204" pitchFamily="18" charset="0"/>
                          </a:rPr>
                          <m:t>𝑑𝑇</m:t>
                        </m:r>
                      </m:num>
                      <m:den>
                        <m:r>
                          <a:rPr lang="de-DE" sz="1800">
                            <a:solidFill>
                              <a:schemeClr val="tx1"/>
                            </a:solidFill>
                            <a:latin typeface="Cambria Math" panose="02040503050406030204" pitchFamily="18" charset="0"/>
                          </a:rPr>
                          <m:t>𝑑𝑡</m:t>
                        </m:r>
                      </m:den>
                    </m:f>
                  </m:oMath>
                </a14:m>
                <a:endParaRPr lang="en-US" dirty="0" smtClean="0">
                  <a:solidFill>
                    <a:schemeClr val="tx1"/>
                  </a:solidFill>
                  <a:sym typeface="Symbol" panose="05050102010706020507" pitchFamily="18" charset="2"/>
                </a:endParaRPr>
              </a:p>
              <a:p>
                <a:pPr marL="342900" lvl="7" indent="-342900" algn="just">
                  <a:spcAft>
                    <a:spcPts val="600"/>
                  </a:spcAft>
                  <a:buFont typeface="Arial" panose="020B0604020202020204" pitchFamily="34" charset="0"/>
                  <a:buChar char="•"/>
                </a:pPr>
                <a:endParaRPr lang="en-US" dirty="0" smtClean="0">
                  <a:solidFill>
                    <a:schemeClr val="tx1"/>
                  </a:solidFill>
                  <a:sym typeface="Symbol" panose="05050102010706020507" pitchFamily="18" charset="2"/>
                </a:endParaRPr>
              </a:p>
              <a:p>
                <a:pPr marL="342900" lvl="7" indent="-342900" algn="just">
                  <a:spcAft>
                    <a:spcPts val="600"/>
                  </a:spcAft>
                  <a:buFont typeface="Arial" panose="020B0604020202020204" pitchFamily="34" charset="0"/>
                  <a:buChar char="•"/>
                </a:pPr>
                <a:r>
                  <a:rPr lang="en-US" sz="1800" i="0" dirty="0" smtClean="0">
                    <a:solidFill>
                      <a:schemeClr val="tx1"/>
                    </a:solidFill>
                    <a:latin typeface="Arial (Body)"/>
                    <a:ea typeface="Cambria Math" panose="02040503050406030204" pitchFamily="18" charset="0"/>
                    <a:sym typeface="Symbol" panose="05050102010706020507" pitchFamily="18" charset="2"/>
                  </a:rPr>
                  <a:t>Three coefficients need to be calibrated:</a:t>
                </a:r>
                <a:endParaRPr lang="en-US" sz="1800" i="0" dirty="0">
                  <a:solidFill>
                    <a:schemeClr val="tx1"/>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mj-lt"/>
                  <a:buAutoNum type="arabicPeriod"/>
                </a:pPr>
                <a:r>
                  <a:rPr lang="en-US" sz="1800" b="1" i="0" dirty="0" smtClean="0">
                    <a:solidFill>
                      <a:srgbClr val="005555"/>
                    </a:solidFill>
                    <a:latin typeface="Arial (Body)"/>
                    <a:ea typeface="Cambria Math" panose="02040503050406030204" pitchFamily="18" charset="0"/>
                    <a:sym typeface="Symbol" panose="05050102010706020507" pitchFamily="18" charset="2"/>
                  </a:rPr>
                  <a:t>Emissivity (</a:t>
                </a:r>
                <a14:m>
                  <m:oMath xmlns:m="http://schemas.openxmlformats.org/officeDocument/2006/math">
                    <m:r>
                      <a:rPr lang="de-DE" sz="1800" b="1" i="1" smtClean="0">
                        <a:solidFill>
                          <a:srgbClr val="005555"/>
                        </a:solidFill>
                        <a:latin typeface="Cambria Math" panose="02040503050406030204" pitchFamily="18" charset="0"/>
                        <a:ea typeface="Cambria Math" panose="02040503050406030204" pitchFamily="18" charset="0"/>
                        <a:sym typeface="Symbol" panose="05050102010706020507" pitchFamily="18" charset="2"/>
                      </a:rPr>
                      <m:t>𝜺</m:t>
                    </m:r>
                  </m:oMath>
                </a14:m>
                <a:r>
                  <a:rPr lang="en-US" sz="1800" b="1" i="0" dirty="0" smtClean="0">
                    <a:solidFill>
                      <a:srgbClr val="005555"/>
                    </a:solidFill>
                    <a:latin typeface="Arial (Body)"/>
                    <a:ea typeface="Cambria Math" panose="02040503050406030204" pitchFamily="18" charset="0"/>
                    <a:sym typeface="Symbol" panose="05050102010706020507" pitchFamily="18" charset="2"/>
                  </a:rPr>
                  <a:t>)</a:t>
                </a:r>
                <a:r>
                  <a:rPr lang="en-US" sz="1800" i="0" dirty="0" smtClean="0">
                    <a:solidFill>
                      <a:schemeClr val="tx1"/>
                    </a:solidFill>
                    <a:latin typeface="Arial (Body)"/>
                    <a:ea typeface="Cambria Math" panose="02040503050406030204" pitchFamily="18" charset="0"/>
                    <a:sym typeface="Symbol" panose="05050102010706020507" pitchFamily="18" charset="2"/>
                  </a:rPr>
                  <a:t>: power absorption and radiative cooling</a:t>
                </a:r>
              </a:p>
              <a:p>
                <a:pPr marL="342900" lvl="7" indent="-342900" algn="just">
                  <a:spcAft>
                    <a:spcPts val="600"/>
                  </a:spcAft>
                  <a:buFont typeface="+mj-lt"/>
                  <a:buAutoNum type="arabicPeriod"/>
                </a:pPr>
                <a:r>
                  <a:rPr lang="en-US" sz="1800" b="1" i="0" dirty="0" smtClean="0">
                    <a:solidFill>
                      <a:srgbClr val="005555"/>
                    </a:solidFill>
                    <a:latin typeface="Arial (Body)"/>
                    <a:ea typeface="Cambria Math" panose="02040503050406030204" pitchFamily="18" charset="0"/>
                    <a:sym typeface="Symbol" panose="05050102010706020507" pitchFamily="18" charset="2"/>
                  </a:rPr>
                  <a:t>Heat diffusivity (</a:t>
                </a:r>
                <a14:m>
                  <m:oMath xmlns:m="http://schemas.openxmlformats.org/officeDocument/2006/math">
                    <m:r>
                      <a:rPr lang="de-DE" sz="1800" b="1" i="1" smtClean="0">
                        <a:solidFill>
                          <a:srgbClr val="005555"/>
                        </a:solidFill>
                        <a:latin typeface="Cambria Math" panose="02040503050406030204" pitchFamily="18" charset="0"/>
                        <a:ea typeface="Cambria Math" panose="02040503050406030204" pitchFamily="18" charset="0"/>
                        <a:sym typeface="Symbol" panose="05050102010706020507" pitchFamily="18" charset="2"/>
                      </a:rPr>
                      <m:t>𝜿</m:t>
                    </m:r>
                  </m:oMath>
                </a14:m>
                <a:r>
                  <a:rPr lang="en-US" sz="1800" b="1" i="0" dirty="0" smtClean="0">
                    <a:solidFill>
                      <a:srgbClr val="005555"/>
                    </a:solidFill>
                    <a:latin typeface="Arial (Body)"/>
                    <a:ea typeface="Cambria Math" panose="02040503050406030204" pitchFamily="18" charset="0"/>
                    <a:sym typeface="Symbol" panose="05050102010706020507" pitchFamily="18" charset="2"/>
                  </a:rPr>
                  <a:t>)</a:t>
                </a:r>
                <a:r>
                  <a:rPr lang="en-US" sz="1800" i="0" dirty="0" smtClean="0">
                    <a:solidFill>
                      <a:schemeClr val="tx1"/>
                    </a:solidFill>
                    <a:latin typeface="Arial (Body)"/>
                    <a:ea typeface="Cambria Math" panose="02040503050406030204" pitchFamily="18" charset="0"/>
                    <a:sym typeface="Symbol" panose="05050102010706020507" pitchFamily="18" charset="2"/>
                  </a:rPr>
                  <a:t> [m</a:t>
                </a:r>
                <a:r>
                  <a:rPr lang="en-US" sz="1800" i="0" baseline="30000" dirty="0" smtClean="0">
                    <a:solidFill>
                      <a:schemeClr val="tx1"/>
                    </a:solidFill>
                    <a:latin typeface="Arial (Body)"/>
                    <a:ea typeface="Cambria Math" panose="02040503050406030204" pitchFamily="18" charset="0"/>
                    <a:sym typeface="Symbol" panose="05050102010706020507" pitchFamily="18" charset="2"/>
                  </a:rPr>
                  <a:t>2</a:t>
                </a:r>
                <a:r>
                  <a:rPr lang="en-US" sz="1800" i="0" dirty="0" smtClean="0">
                    <a:solidFill>
                      <a:schemeClr val="tx1"/>
                    </a:solidFill>
                    <a:latin typeface="Arial (Body)"/>
                    <a:ea typeface="Cambria Math" panose="02040503050406030204" pitchFamily="18" charset="0"/>
                    <a:sym typeface="Symbol" panose="05050102010706020507" pitchFamily="18" charset="2"/>
                  </a:rPr>
                  <a:t>s</a:t>
                </a:r>
                <a:r>
                  <a:rPr lang="en-US" sz="1800" i="0" baseline="30000" dirty="0" smtClean="0">
                    <a:solidFill>
                      <a:schemeClr val="tx1"/>
                    </a:solidFill>
                    <a:latin typeface="Arial (Body)"/>
                    <a:ea typeface="Cambria Math" panose="02040503050406030204" pitchFamily="18" charset="0"/>
                    <a:sym typeface="Symbol" panose="05050102010706020507" pitchFamily="18" charset="2"/>
                  </a:rPr>
                  <a:t>-1</a:t>
                </a:r>
                <a:r>
                  <a:rPr lang="en-US" sz="1800" i="0" dirty="0" smtClean="0">
                    <a:solidFill>
                      <a:schemeClr val="tx1"/>
                    </a:solidFill>
                    <a:latin typeface="Arial (Body)"/>
                    <a:ea typeface="Cambria Math" panose="02040503050406030204" pitchFamily="18" charset="0"/>
                    <a:sym typeface="Symbol" panose="05050102010706020507" pitchFamily="18" charset="2"/>
                  </a:rPr>
                  <a:t>]: temperature gradients </a:t>
                </a:r>
              </a:p>
              <a:p>
                <a:pPr marL="342900" lvl="7" indent="-342900" algn="just">
                  <a:spcAft>
                    <a:spcPts val="600"/>
                  </a:spcAft>
                  <a:buFont typeface="+mj-lt"/>
                  <a:buAutoNum type="arabicPeriod"/>
                </a:pPr>
                <a:r>
                  <a:rPr lang="en-US" sz="1800" b="1" i="0" dirty="0" smtClean="0">
                    <a:solidFill>
                      <a:srgbClr val="005555"/>
                    </a:solidFill>
                    <a:latin typeface="Arial (Body)"/>
                    <a:ea typeface="Cambria Math" panose="02040503050406030204" pitchFamily="18" charset="0"/>
                    <a:sym typeface="Symbol" panose="05050102010706020507" pitchFamily="18" charset="2"/>
                  </a:rPr>
                  <a:t>Heat sensitivity (</a:t>
                </a:r>
                <a14:m>
                  <m:oMath xmlns:m="http://schemas.openxmlformats.org/officeDocument/2006/math">
                    <m:r>
                      <a:rPr lang="de-DE" sz="1800" b="1" i="1" smtClean="0">
                        <a:solidFill>
                          <a:srgbClr val="005555"/>
                        </a:solidFill>
                        <a:latin typeface="Cambria Math" panose="02040503050406030204" pitchFamily="18" charset="0"/>
                        <a:ea typeface="Cambria Math" panose="02040503050406030204" pitchFamily="18" charset="0"/>
                        <a:sym typeface="Symbol" panose="05050102010706020507" pitchFamily="18" charset="2"/>
                      </a:rPr>
                      <m:t>𝑺</m:t>
                    </m:r>
                  </m:oMath>
                </a14:m>
                <a:r>
                  <a:rPr lang="en-US" sz="1800" b="1" i="0" dirty="0" smtClean="0">
                    <a:solidFill>
                      <a:srgbClr val="005555"/>
                    </a:solidFill>
                    <a:latin typeface="Arial (Body)"/>
                    <a:ea typeface="Cambria Math" panose="02040503050406030204" pitchFamily="18" charset="0"/>
                    <a:sym typeface="Symbol" panose="05050102010706020507" pitchFamily="18" charset="2"/>
                  </a:rPr>
                  <a:t>)</a:t>
                </a:r>
                <a:r>
                  <a:rPr lang="en-US" sz="1800" i="0" dirty="0">
                    <a:solidFill>
                      <a:schemeClr val="tx1"/>
                    </a:solidFill>
                    <a:latin typeface="Arial (Body)"/>
                    <a:ea typeface="Cambria Math" panose="02040503050406030204" pitchFamily="18" charset="0"/>
                    <a:sym typeface="Symbol" panose="05050102010706020507" pitchFamily="18" charset="2"/>
                  </a:rPr>
                  <a:t> </a:t>
                </a:r>
                <a:r>
                  <a:rPr lang="en-US" sz="1800" i="0" dirty="0" smtClean="0">
                    <a:solidFill>
                      <a:schemeClr val="tx1"/>
                    </a:solidFill>
                    <a:latin typeface="Arial (Body)"/>
                    <a:ea typeface="Cambria Math" panose="02040503050406030204" pitchFamily="18" charset="0"/>
                    <a:sym typeface="Symbol" panose="05050102010706020507" pitchFamily="18" charset="2"/>
                  </a:rPr>
                  <a:t>[KW</a:t>
                </a:r>
                <a:r>
                  <a:rPr lang="en-US" sz="1800" i="0" baseline="30000" dirty="0" smtClean="0">
                    <a:solidFill>
                      <a:schemeClr val="tx1"/>
                    </a:solidFill>
                    <a:latin typeface="Arial (Body)"/>
                    <a:ea typeface="Cambria Math" panose="02040503050406030204" pitchFamily="18" charset="0"/>
                    <a:sym typeface="Symbol" panose="05050102010706020507" pitchFamily="18" charset="2"/>
                  </a:rPr>
                  <a:t>-1</a:t>
                </a:r>
                <a:r>
                  <a:rPr lang="en-US" sz="1800" i="0" dirty="0" smtClean="0">
                    <a:solidFill>
                      <a:schemeClr val="tx1"/>
                    </a:solidFill>
                    <a:latin typeface="Arial (Body)"/>
                    <a:ea typeface="Cambria Math" panose="02040503050406030204" pitchFamily="18" charset="0"/>
                    <a:sym typeface="Symbol" panose="05050102010706020507" pitchFamily="18" charset="2"/>
                  </a:rPr>
                  <a:t>]: magnitude of thermal response </a:t>
                </a:r>
              </a:p>
            </p:txBody>
          </p:sp>
        </mc:Choice>
        <mc:Fallback xmlns="">
          <p:sp>
            <p:nvSpPr>
              <p:cNvPr id="24" name="Content Placeholder 5"/>
              <p:cNvSpPr>
                <a:spLocks noGrp="1" noRot="1" noChangeAspect="1" noMove="1" noResize="1" noEditPoints="1" noAdjustHandles="1" noChangeArrowheads="1" noChangeShapeType="1" noTextEdit="1"/>
              </p:cNvSpPr>
              <p:nvPr>
                <p:ph sz="quarter" idx="13"/>
              </p:nvPr>
            </p:nvSpPr>
            <p:spPr>
              <a:xfrm>
                <a:off x="695326" y="1489540"/>
                <a:ext cx="11103943" cy="5286660"/>
              </a:xfrm>
              <a:blipFill>
                <a:blip r:embed="rId2"/>
                <a:stretch>
                  <a:fillRect l="-1262" t="-576"/>
                </a:stretch>
              </a:blipFill>
            </p:spPr>
            <p:txBody>
              <a:bodyPr/>
              <a:lstStyle/>
              <a:p>
                <a:r>
                  <a:rPr lang="en-GB">
                    <a:noFill/>
                  </a:rPr>
                  <a:t> </a:t>
                </a:r>
              </a:p>
            </p:txBody>
          </p:sp>
        </mc:Fallback>
      </mc:AlternateContent>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2674" y="1489540"/>
            <a:ext cx="3164753" cy="3667153"/>
          </a:xfrm>
          <a:prstGeom prst="rect">
            <a:avLst/>
          </a:prstGeom>
        </p:spPr>
      </p:pic>
    </p:spTree>
    <p:extLst>
      <p:ext uri="{BB962C8B-B14F-4D97-AF65-F5344CB8AC3E}">
        <p14:creationId xmlns:p14="http://schemas.microsoft.com/office/powerpoint/2010/main" val="2792593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06814"/>
          </a:xfrm>
        </p:spPr>
        <p:txBody>
          <a:bodyPr/>
          <a:lstStyle/>
          <a:p>
            <a:r>
              <a:rPr lang="de-DE" dirty="0">
                <a:ea typeface="Cambria Math" panose="02040503050406030204" pitchFamily="18" charset="0"/>
              </a:rPr>
              <a:t>V. </a:t>
            </a:r>
            <a:r>
              <a:rPr lang="de-DE" dirty="0" err="1">
                <a:ea typeface="Cambria Math" panose="02040503050406030204" pitchFamily="18" charset="0"/>
              </a:rPr>
              <a:t>Calibration</a:t>
            </a:r>
            <a:r>
              <a:rPr lang="de-DE" dirty="0">
                <a:ea typeface="Cambria Math" panose="02040503050406030204" pitchFamily="18" charset="0"/>
              </a:rPr>
              <a:t> </a:t>
            </a:r>
            <a:r>
              <a:rPr lang="de-DE" dirty="0" err="1">
                <a:ea typeface="Cambria Math" panose="02040503050406030204" pitchFamily="18" charset="0"/>
              </a:rPr>
              <a:t>of</a:t>
            </a:r>
            <a:r>
              <a:rPr lang="de-DE" dirty="0">
                <a:ea typeface="Cambria Math" panose="02040503050406030204" pitchFamily="18" charset="0"/>
              </a:rPr>
              <a:t> </a:t>
            </a:r>
            <a:r>
              <a:rPr lang="de-DE" dirty="0" err="1">
                <a:ea typeface="Cambria Math" panose="02040503050406030204" pitchFamily="18" charset="0"/>
              </a:rPr>
              <a:t>the</a:t>
            </a:r>
            <a:r>
              <a:rPr lang="de-DE" dirty="0">
                <a:ea typeface="Cambria Math" panose="02040503050406030204" pitchFamily="18" charset="0"/>
              </a:rPr>
              <a:t> </a:t>
            </a:r>
            <a:r>
              <a:rPr lang="de-DE" dirty="0" err="1">
                <a:ea typeface="Cambria Math" panose="02040503050406030204" pitchFamily="18" charset="0"/>
              </a:rPr>
              <a:t>foil</a:t>
            </a:r>
            <a:r>
              <a:rPr lang="de-DE" dirty="0">
                <a:ea typeface="Cambria Math" panose="02040503050406030204" pitchFamily="18" charset="0"/>
              </a:rPr>
              <a:t> thermal </a:t>
            </a:r>
            <a:r>
              <a:rPr lang="de-DE" dirty="0" err="1">
                <a:ea typeface="Cambria Math" panose="02040503050406030204" pitchFamily="18" charset="0"/>
              </a:rPr>
              <a:t>properties</a:t>
            </a:r>
            <a:endParaRPr lang="de-DE"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17</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a:p>
            <a:pPr marL="914400" lvl="2" indent="0">
              <a:buNone/>
            </a:pPr>
            <a:endParaRPr lang="en-US" b="0" dirty="0" smtClean="0">
              <a:sym typeface="Symbol" panose="05050102010706020507" pitchFamily="18" charset="2"/>
            </a:endParaRPr>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
        <p:nvSpPr>
          <p:cNvPr id="3" name="Date Placeholder 2"/>
          <p:cNvSpPr>
            <a:spLocks noGrp="1"/>
          </p:cNvSpPr>
          <p:nvPr>
            <p:ph type="dt" sz="half" idx="2"/>
          </p:nvPr>
        </p:nvSpPr>
        <p:spPr/>
        <p:txBody>
          <a:bodyPr/>
          <a:lstStyle/>
          <a:p>
            <a:r>
              <a:rPr lang="en-US" smtClean="0"/>
              <a:t>2024.12.02</a:t>
            </a:r>
            <a:endParaRPr lang="en-US" dirty="0"/>
          </a:p>
        </p:txBody>
      </p:sp>
      <mc:AlternateContent xmlns:mc="http://schemas.openxmlformats.org/markup-compatibility/2006" xmlns:a14="http://schemas.microsoft.com/office/drawing/2010/main">
        <mc:Choice Requires="a14">
          <p:sp>
            <p:nvSpPr>
              <p:cNvPr id="24" name="Content Placeholder 5"/>
              <p:cNvSpPr>
                <a:spLocks noGrp="1"/>
              </p:cNvSpPr>
              <p:nvPr>
                <p:ph sz="quarter" idx="13"/>
              </p:nvPr>
            </p:nvSpPr>
            <p:spPr>
              <a:xfrm>
                <a:off x="695326" y="1095090"/>
                <a:ext cx="11103943" cy="5286660"/>
              </a:xfrm>
            </p:spPr>
            <p:txBody>
              <a:bodyPr>
                <a:noAutofit/>
              </a:bodyPr>
              <a:lstStyle/>
              <a:p>
                <a:pPr marL="342900" lvl="7" indent="-342900" algn="just">
                  <a:spcAft>
                    <a:spcPts val="600"/>
                  </a:spcAft>
                  <a:buFont typeface="Arial" panose="020B0604020202020204" pitchFamily="34" charset="0"/>
                  <a:buChar char="•"/>
                </a:pPr>
                <a:r>
                  <a:rPr lang="en-US" sz="1800" i="0" dirty="0" smtClean="0">
                    <a:solidFill>
                      <a:schemeClr val="tx1"/>
                    </a:solidFill>
                    <a:latin typeface="Arial (Body)"/>
                    <a:ea typeface="Cambria Math" panose="02040503050406030204" pitchFamily="18" charset="0"/>
                    <a:sym typeface="Symbol" panose="05050102010706020507" pitchFamily="18" charset="2"/>
                  </a:rPr>
                  <a:t>Foil calibration is carried out in the lab with laser irradiation experiments </a:t>
                </a:r>
                <a:r>
                  <a:rPr lang="en-US" sz="1400" i="0" dirty="0" smtClean="0">
                    <a:solidFill>
                      <a:schemeClr val="tx1"/>
                    </a:solidFill>
                    <a:latin typeface="Arial (Body)"/>
                    <a:ea typeface="Cambria Math" panose="02040503050406030204" pitchFamily="18" charset="0"/>
                    <a:sym typeface="Symbol" panose="05050102010706020507" pitchFamily="18" charset="2"/>
                  </a:rPr>
                  <a:t>[1]</a:t>
                </a:r>
              </a:p>
              <a:p>
                <a:pPr marL="342900" lvl="7" indent="-342900" algn="just">
                  <a:spcAft>
                    <a:spcPts val="600"/>
                  </a:spcAft>
                  <a:buFont typeface="Arial" panose="020B0604020202020204" pitchFamily="34" charset="0"/>
                  <a:buChar char="•"/>
                </a:pPr>
                <a:r>
                  <a:rPr lang="en-US" sz="1800" i="0" dirty="0" smtClean="0">
                    <a:solidFill>
                      <a:schemeClr val="tx1"/>
                    </a:solidFill>
                    <a:latin typeface="Arial (Body)"/>
                    <a:ea typeface="Cambria Math" panose="02040503050406030204" pitchFamily="18" charset="0"/>
                    <a:sym typeface="Symbol" panose="05050102010706020507" pitchFamily="18" charset="2"/>
                  </a:rPr>
                  <a:t>Foil thermal response is measured using a high-resolution IR camera</a:t>
                </a:r>
              </a:p>
              <a:p>
                <a:pPr marL="342900" lvl="7" indent="-342900" algn="just">
                  <a:spcAft>
                    <a:spcPts val="600"/>
                  </a:spcAft>
                  <a:buFont typeface="Arial" panose="020B0604020202020204" pitchFamily="34" charset="0"/>
                  <a:buChar char="•"/>
                </a:pPr>
                <a:r>
                  <a:rPr lang="en-US" sz="1800" i="0" dirty="0" smtClean="0">
                    <a:solidFill>
                      <a:schemeClr val="tx1"/>
                    </a:solidFill>
                    <a:latin typeface="Arial (Body)"/>
                    <a:ea typeface="Cambria Math" panose="02040503050406030204" pitchFamily="18" charset="0"/>
                    <a:sym typeface="Symbol" panose="05050102010706020507" pitchFamily="18" charset="2"/>
                  </a:rPr>
                  <a:t>The combination of </a:t>
                </a:r>
                <a14:m>
                  <m:oMath xmlns:m="http://schemas.openxmlformats.org/officeDocument/2006/math">
                    <m:d>
                      <m:dPr>
                        <m:ctrlP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ctrlPr>
                      </m:dPr>
                      <m:e>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𝜀</m:t>
                        </m:r>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 </m:t>
                        </m:r>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𝜅</m:t>
                        </m:r>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 </m:t>
                        </m:r>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𝑆</m:t>
                        </m:r>
                      </m:e>
                    </m:d>
                  </m:oMath>
                </a14:m>
                <a:r>
                  <a:rPr lang="en-US" sz="1800" i="0" dirty="0" smtClean="0">
                    <a:solidFill>
                      <a:schemeClr val="tx1"/>
                    </a:solidFill>
                    <a:latin typeface="Arial (Body)"/>
                    <a:ea typeface="Cambria Math" panose="02040503050406030204" pitchFamily="18" charset="0"/>
                    <a:sym typeface="Symbol" panose="05050102010706020507" pitchFamily="18" charset="2"/>
                  </a:rPr>
                  <a:t> is found that reproduces laser power and time profile</a:t>
                </a:r>
              </a:p>
              <a:p>
                <a:pPr marL="342900" lvl="7" indent="-342900" algn="just">
                  <a:spcAft>
                    <a:spcPts val="600"/>
                  </a:spcAft>
                  <a:buFont typeface="Arial" panose="020B0604020202020204" pitchFamily="34" charset="0"/>
                  <a:buChar char="•"/>
                </a:pPr>
                <a:r>
                  <a:rPr lang="de-DE" sz="1800" i="0" dirty="0" err="1">
                    <a:solidFill>
                      <a:schemeClr val="tx1"/>
                    </a:solidFill>
                    <a:latin typeface="Arial (Body)"/>
                    <a:ea typeface="Cambria Math" panose="02040503050406030204" pitchFamily="18" charset="0"/>
                    <a:sym typeface="Symbol" panose="05050102010706020507" pitchFamily="18" charset="2"/>
                  </a:rPr>
                  <a:t>Accuracy</a:t>
                </a:r>
                <a:r>
                  <a:rPr lang="de-DE" sz="1800" i="0" dirty="0">
                    <a:solidFill>
                      <a:schemeClr val="tx1"/>
                    </a:solidFill>
                    <a:latin typeface="Arial (Body)"/>
                    <a:ea typeface="Cambria Math" panose="02040503050406030204" pitchFamily="18" charset="0"/>
                    <a:sym typeface="Symbol" panose="05050102010706020507" pitchFamily="18" charset="2"/>
                  </a:rPr>
                  <a:t> </a:t>
                </a:r>
                <a:r>
                  <a:rPr lang="de-DE" sz="1800" i="0" dirty="0" err="1">
                    <a:solidFill>
                      <a:schemeClr val="tx1"/>
                    </a:solidFill>
                    <a:latin typeface="Arial (Body)"/>
                    <a:ea typeface="Cambria Math" panose="02040503050406030204" pitchFamily="18" charset="0"/>
                    <a:sym typeface="Symbol" panose="05050102010706020507" pitchFamily="18" charset="2"/>
                  </a:rPr>
                  <a:t>of</a:t>
                </a:r>
                <a:r>
                  <a:rPr lang="de-DE" sz="1800" i="0" dirty="0">
                    <a:solidFill>
                      <a:schemeClr val="tx1"/>
                    </a:solidFill>
                    <a:latin typeface="Arial (Body)"/>
                    <a:ea typeface="Cambria Math" panose="02040503050406030204" pitchFamily="18" charset="0"/>
                    <a:sym typeface="Symbol" panose="05050102010706020507" pitchFamily="18" charset="2"/>
                  </a:rPr>
                  <a:t> </a:t>
                </a:r>
                <a:r>
                  <a:rPr lang="de-DE" sz="1800" i="0" dirty="0" err="1">
                    <a:solidFill>
                      <a:schemeClr val="tx1"/>
                    </a:solidFill>
                    <a:latin typeface="Arial (Body)"/>
                    <a:ea typeface="Cambria Math" panose="02040503050406030204" pitchFamily="18" charset="0"/>
                    <a:sym typeface="Symbol" panose="05050102010706020507" pitchFamily="18" charset="2"/>
                  </a:rPr>
                  <a:t>calibration</a:t>
                </a:r>
                <a:r>
                  <a:rPr lang="de-DE" sz="1800" i="0" dirty="0">
                    <a:solidFill>
                      <a:schemeClr val="tx1"/>
                    </a:solidFill>
                    <a:latin typeface="Arial (Body)"/>
                    <a:ea typeface="Cambria Math" panose="02040503050406030204" pitchFamily="18" charset="0"/>
                    <a:sym typeface="Symbol" panose="05050102010706020507" pitchFamily="18" charset="2"/>
                  </a:rPr>
                  <a:t> </a:t>
                </a:r>
                <a:r>
                  <a:rPr lang="de-DE" sz="1800" i="0" dirty="0" err="1">
                    <a:solidFill>
                      <a:schemeClr val="tx1"/>
                    </a:solidFill>
                    <a:latin typeface="Arial (Body)"/>
                    <a:ea typeface="Cambria Math" panose="02040503050406030204" pitchFamily="18" charset="0"/>
                    <a:sym typeface="Symbol" panose="05050102010706020507" pitchFamily="18" charset="2"/>
                  </a:rPr>
                  <a:t>method</a:t>
                </a:r>
                <a:r>
                  <a:rPr lang="de-DE" sz="1800" i="0" dirty="0">
                    <a:solidFill>
                      <a:schemeClr val="tx1"/>
                    </a:solidFill>
                    <a:latin typeface="Arial (Body)"/>
                    <a:ea typeface="Cambria Math" panose="02040503050406030204" pitchFamily="18" charset="0"/>
                    <a:sym typeface="Symbol" panose="05050102010706020507" pitchFamily="18" charset="2"/>
                  </a:rPr>
                  <a:t> </a:t>
                </a:r>
                <a:r>
                  <a:rPr lang="de-DE" sz="1800" i="0" dirty="0" err="1">
                    <a:solidFill>
                      <a:schemeClr val="tx1"/>
                    </a:solidFill>
                    <a:latin typeface="Arial (Body)"/>
                    <a:ea typeface="Cambria Math" panose="02040503050406030204" pitchFamily="18" charset="0"/>
                    <a:sym typeface="Symbol" panose="05050102010706020507" pitchFamily="18" charset="2"/>
                  </a:rPr>
                  <a:t>is</a:t>
                </a:r>
                <a:r>
                  <a:rPr lang="de-DE" sz="1800" i="0" dirty="0">
                    <a:solidFill>
                      <a:schemeClr val="tx1"/>
                    </a:solidFill>
                    <a:latin typeface="Arial (Body)"/>
                    <a:ea typeface="Cambria Math" panose="02040503050406030204" pitchFamily="18" charset="0"/>
                    <a:sym typeface="Symbol" panose="05050102010706020507" pitchFamily="18" charset="2"/>
                  </a:rPr>
                  <a:t> </a:t>
                </a:r>
                <a:r>
                  <a:rPr lang="de-DE" sz="1800" i="0" dirty="0" err="1">
                    <a:solidFill>
                      <a:schemeClr val="tx1"/>
                    </a:solidFill>
                    <a:latin typeface="Arial (Body)"/>
                    <a:ea typeface="Cambria Math" panose="02040503050406030204" pitchFamily="18" charset="0"/>
                    <a:sym typeface="Symbol" panose="05050102010706020507" pitchFamily="18" charset="2"/>
                  </a:rPr>
                  <a:t>tested</a:t>
                </a:r>
                <a:r>
                  <a:rPr lang="de-DE" sz="1800" i="0" dirty="0">
                    <a:solidFill>
                      <a:schemeClr val="tx1"/>
                    </a:solidFill>
                    <a:latin typeface="Arial (Body)"/>
                    <a:ea typeface="Cambria Math" panose="02040503050406030204" pitchFamily="18" charset="0"/>
                    <a:sym typeface="Symbol" panose="05050102010706020507" pitchFamily="18" charset="2"/>
                  </a:rPr>
                  <a:t> on synthetic </a:t>
                </a:r>
                <a:r>
                  <a:rPr lang="de-DE" sz="1800" i="0" dirty="0" err="1">
                    <a:solidFill>
                      <a:schemeClr val="tx1"/>
                    </a:solidFill>
                    <a:latin typeface="Arial (Body)"/>
                    <a:ea typeface="Cambria Math" panose="02040503050406030204" pitchFamily="18" charset="0"/>
                    <a:sym typeface="Symbol" panose="05050102010706020507" pitchFamily="18" charset="2"/>
                  </a:rPr>
                  <a:t>data</a:t>
                </a:r>
                <a:r>
                  <a:rPr lang="de-DE" sz="1800" i="0" dirty="0">
                    <a:solidFill>
                      <a:schemeClr val="tx1"/>
                    </a:solidFill>
                    <a:latin typeface="Arial (Body)"/>
                    <a:ea typeface="Cambria Math" panose="02040503050406030204" pitchFamily="18" charset="0"/>
                    <a:sym typeface="Symbol" panose="05050102010706020507" pitchFamily="18" charset="2"/>
                  </a:rPr>
                  <a:t> </a:t>
                </a:r>
                <a:r>
                  <a:rPr lang="de-DE" sz="1800" i="0" dirty="0" smtClean="0">
                    <a:solidFill>
                      <a:schemeClr val="tx1"/>
                    </a:solidFill>
                    <a:latin typeface="Arial (Body)"/>
                    <a:ea typeface="Cambria Math" panose="02040503050406030204" pitchFamily="18" charset="0"/>
                    <a:sym typeface="Symbol" panose="05050102010706020507" pitchFamily="18" charset="2"/>
                  </a:rPr>
                  <a:t>(3% </a:t>
                </a:r>
                <a:r>
                  <a:rPr lang="de-DE" sz="1800" i="0" dirty="0" err="1">
                    <a:solidFill>
                      <a:schemeClr val="tx1"/>
                    </a:solidFill>
                    <a:latin typeface="Arial (Body)"/>
                    <a:ea typeface="Cambria Math" panose="02040503050406030204" pitchFamily="18" charset="0"/>
                    <a:sym typeface="Symbol" panose="05050102010706020507" pitchFamily="18" charset="2"/>
                  </a:rPr>
                  <a:t>error</a:t>
                </a:r>
                <a:r>
                  <a:rPr lang="de-DE" sz="1800" i="0" dirty="0">
                    <a:solidFill>
                      <a:schemeClr val="tx1"/>
                    </a:solidFill>
                    <a:latin typeface="Arial (Body)"/>
                    <a:ea typeface="Cambria Math" panose="02040503050406030204" pitchFamily="18" charset="0"/>
                    <a:sym typeface="Symbol" panose="05050102010706020507" pitchFamily="18" charset="2"/>
                  </a:rPr>
                  <a:t>)</a:t>
                </a:r>
              </a:p>
              <a:p>
                <a:pPr marL="342900" lvl="7" indent="-342900" algn="just">
                  <a:spcAft>
                    <a:spcPts val="600"/>
                  </a:spcAft>
                  <a:buFont typeface="Arial" panose="020B0604020202020204" pitchFamily="34" charset="0"/>
                  <a:buChar char="•"/>
                </a:pPr>
                <a:endParaRPr lang="en-US" sz="1800" dirty="0" smtClean="0">
                  <a:sym typeface="Symbol" panose="05050102010706020507" pitchFamily="18" charset="2"/>
                </a:endParaRPr>
              </a:p>
            </p:txBody>
          </p:sp>
        </mc:Choice>
        <mc:Fallback xmlns="">
          <p:sp>
            <p:nvSpPr>
              <p:cNvPr id="24" name="Content Placeholder 5"/>
              <p:cNvSpPr>
                <a:spLocks noGrp="1" noRot="1" noChangeAspect="1" noMove="1" noResize="1" noEditPoints="1" noAdjustHandles="1" noChangeArrowheads="1" noChangeShapeType="1" noTextEdit="1"/>
              </p:cNvSpPr>
              <p:nvPr>
                <p:ph sz="quarter" idx="13"/>
              </p:nvPr>
            </p:nvSpPr>
            <p:spPr>
              <a:xfrm>
                <a:off x="695326" y="1095090"/>
                <a:ext cx="11103943" cy="5286660"/>
              </a:xfrm>
              <a:blipFill>
                <a:blip r:embed="rId2"/>
                <a:stretch>
                  <a:fillRect l="-1262" t="-692"/>
                </a:stretch>
              </a:blipFill>
            </p:spPr>
            <p:txBody>
              <a:bodyPr/>
              <a:lstStyle/>
              <a:p>
                <a:r>
                  <a:rPr lang="en-GB">
                    <a:noFill/>
                  </a:rPr>
                  <a:t> </a:t>
                </a:r>
              </a:p>
            </p:txBody>
          </p:sp>
        </mc:Fallback>
      </mc:AlternateContent>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7880" y="3082587"/>
            <a:ext cx="3914171" cy="312883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119" y="2990546"/>
            <a:ext cx="5889571" cy="2880000"/>
          </a:xfrm>
          <a:prstGeom prst="rect">
            <a:avLst/>
          </a:prstGeom>
        </p:spPr>
      </p:pic>
      <p:sp>
        <p:nvSpPr>
          <p:cNvPr id="10" name="Content Placeholder 8"/>
          <p:cNvSpPr txBox="1">
            <a:spLocks/>
          </p:cNvSpPr>
          <p:nvPr/>
        </p:nvSpPr>
        <p:spPr>
          <a:xfrm>
            <a:off x="847727" y="6051200"/>
            <a:ext cx="6404720" cy="450184"/>
          </a:xfrm>
          <a:prstGeom prst="rect">
            <a:avLst/>
          </a:prstGeom>
        </p:spPr>
        <p:txBody>
          <a:bodyPr vert="horz" lIns="0" tIns="45720" rIns="0" bIns="45720" rtlCol="0">
            <a:noAutofit/>
          </a:bodyPr>
          <a:lstStyle>
            <a:lvl1pPr marL="285750" marR="0" indent="-28575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lang="de-DE" sz="1800" b="1" i="0" kern="600" spc="40" baseline="0">
                <a:solidFill>
                  <a:srgbClr val="005555"/>
                </a:solidFill>
                <a:latin typeface="+mn-lt"/>
                <a:ea typeface="+mn-ea"/>
                <a:cs typeface="+mn-cs"/>
              </a:defRPr>
            </a:lvl1pPr>
            <a:lvl2pPr marL="574675" indent="-285750" algn="l" defTabSz="914400" rtl="0" eaLnBrk="1" latinLnBrk="0" hangingPunct="1">
              <a:lnSpc>
                <a:spcPct val="120000"/>
              </a:lnSpc>
              <a:spcBef>
                <a:spcPts val="600"/>
              </a:spcBef>
              <a:spcAft>
                <a:spcPts val="0"/>
              </a:spcAft>
              <a:buFont typeface="Arial" panose="020B0604020202020204" pitchFamily="34" charset="0"/>
              <a:buChar char="•"/>
              <a:defRPr sz="1800" kern="600" spc="40" baseline="0">
                <a:solidFill>
                  <a:schemeClr val="tx1"/>
                </a:solidFill>
                <a:latin typeface="+mn-lt"/>
                <a:ea typeface="+mn-ea"/>
                <a:cs typeface="+mn-cs"/>
              </a:defRPr>
            </a:lvl2pPr>
            <a:lvl3pPr marL="739775" indent="-179388" algn="l" defTabSz="914400" rtl="0" eaLnBrk="1" latinLnBrk="0" hangingPunct="1">
              <a:lnSpc>
                <a:spcPct val="120000"/>
              </a:lnSpc>
              <a:spcBef>
                <a:spcPts val="600"/>
              </a:spcBef>
              <a:buFont typeface="Arial" panose="020B0604020202020204" pitchFamily="34" charset="0"/>
              <a:buChar char="•"/>
              <a:defRPr sz="1800" b="0" kern="400" spc="40" baseline="0">
                <a:solidFill>
                  <a:schemeClr val="tx1"/>
                </a:solidFill>
                <a:latin typeface="+mn-lt"/>
                <a:ea typeface="+mn-ea"/>
                <a:cs typeface="+mn-cs"/>
              </a:defRPr>
            </a:lvl3pPr>
            <a:lvl4pPr marL="97313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1147763" indent="-179388" algn="l" defTabSz="914400" rtl="0" eaLnBrk="1" latinLnBrk="0" hangingPunct="1">
              <a:lnSpc>
                <a:spcPct val="120000"/>
              </a:lnSpc>
              <a:spcBef>
                <a:spcPts val="600"/>
              </a:spcBef>
              <a:buFont typeface="Arial" panose="020B0604020202020204" pitchFamily="34" charset="0"/>
              <a:buChar char="•"/>
              <a:defRPr lang="de-DE" sz="1800" b="0" i="0" kern="600" spc="40" baseline="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7">
              <a:spcAft>
                <a:spcPts val="600"/>
              </a:spcAft>
            </a:pPr>
            <a:r>
              <a:rPr lang="en-US" sz="1400" i="0" dirty="0">
                <a:solidFill>
                  <a:schemeClr val="tx1"/>
                </a:solidFill>
              </a:rPr>
              <a:t>[</a:t>
            </a:r>
            <a:r>
              <a:rPr lang="en-US" sz="1400" i="0" dirty="0" smtClean="0">
                <a:solidFill>
                  <a:schemeClr val="tx1"/>
                </a:solidFill>
              </a:rPr>
              <a:t>1] F. Federici et </a:t>
            </a:r>
            <a:r>
              <a:rPr lang="en-US" sz="1400" i="0" dirty="0">
                <a:solidFill>
                  <a:schemeClr val="tx1"/>
                </a:solidFill>
              </a:rPr>
              <a:t>al. RSI </a:t>
            </a:r>
            <a:r>
              <a:rPr lang="en-US" sz="1400" i="0" dirty="0" smtClean="0">
                <a:solidFill>
                  <a:schemeClr val="tx1"/>
                </a:solidFill>
              </a:rPr>
              <a:t>2023</a:t>
            </a:r>
            <a:endParaRPr lang="en-US" sz="1400" i="0" dirty="0">
              <a:solidFill>
                <a:schemeClr val="tx1"/>
              </a:solidFill>
            </a:endParaRPr>
          </a:p>
        </p:txBody>
      </p:sp>
    </p:spTree>
    <p:extLst>
      <p:ext uri="{BB962C8B-B14F-4D97-AF65-F5344CB8AC3E}">
        <p14:creationId xmlns:p14="http://schemas.microsoft.com/office/powerpoint/2010/main" val="34760051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06814"/>
          </a:xfrm>
        </p:spPr>
        <p:txBody>
          <a:bodyPr/>
          <a:lstStyle/>
          <a:p>
            <a:r>
              <a:rPr lang="de-DE" dirty="0">
                <a:ea typeface="Cambria Math" panose="02040503050406030204" pitchFamily="18" charset="0"/>
              </a:rPr>
              <a:t>V. </a:t>
            </a:r>
            <a:r>
              <a:rPr lang="de-DE" dirty="0" err="1">
                <a:ea typeface="Cambria Math" panose="02040503050406030204" pitchFamily="18" charset="0"/>
              </a:rPr>
              <a:t>Calibration</a:t>
            </a:r>
            <a:r>
              <a:rPr lang="de-DE" dirty="0">
                <a:ea typeface="Cambria Math" panose="02040503050406030204" pitchFamily="18" charset="0"/>
              </a:rPr>
              <a:t> </a:t>
            </a:r>
            <a:r>
              <a:rPr lang="de-DE" dirty="0" err="1">
                <a:ea typeface="Cambria Math" panose="02040503050406030204" pitchFamily="18" charset="0"/>
              </a:rPr>
              <a:t>of</a:t>
            </a:r>
            <a:r>
              <a:rPr lang="de-DE" dirty="0">
                <a:ea typeface="Cambria Math" panose="02040503050406030204" pitchFamily="18" charset="0"/>
              </a:rPr>
              <a:t> </a:t>
            </a:r>
            <a:r>
              <a:rPr lang="de-DE" dirty="0" err="1">
                <a:ea typeface="Cambria Math" panose="02040503050406030204" pitchFamily="18" charset="0"/>
              </a:rPr>
              <a:t>the</a:t>
            </a:r>
            <a:r>
              <a:rPr lang="de-DE" dirty="0">
                <a:ea typeface="Cambria Math" panose="02040503050406030204" pitchFamily="18" charset="0"/>
              </a:rPr>
              <a:t> </a:t>
            </a:r>
            <a:r>
              <a:rPr lang="de-DE" dirty="0" err="1">
                <a:ea typeface="Cambria Math" panose="02040503050406030204" pitchFamily="18" charset="0"/>
              </a:rPr>
              <a:t>foil</a:t>
            </a:r>
            <a:r>
              <a:rPr lang="de-DE" dirty="0">
                <a:ea typeface="Cambria Math" panose="02040503050406030204" pitchFamily="18" charset="0"/>
              </a:rPr>
              <a:t> thermal </a:t>
            </a:r>
            <a:r>
              <a:rPr lang="de-DE" dirty="0" err="1">
                <a:ea typeface="Cambria Math" panose="02040503050406030204" pitchFamily="18" charset="0"/>
              </a:rPr>
              <a:t>properties</a:t>
            </a:r>
            <a:endParaRPr lang="de-DE"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18</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a:p>
            <a:pPr marL="914400" lvl="2" indent="0">
              <a:buNone/>
            </a:pPr>
            <a:endParaRPr lang="en-US" b="0" dirty="0" smtClean="0">
              <a:sym typeface="Symbol" panose="05050102010706020507" pitchFamily="18" charset="2"/>
            </a:endParaRPr>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
        <p:nvSpPr>
          <p:cNvPr id="3" name="Date Placeholder 2"/>
          <p:cNvSpPr>
            <a:spLocks noGrp="1"/>
          </p:cNvSpPr>
          <p:nvPr>
            <p:ph type="dt" sz="half" idx="2"/>
          </p:nvPr>
        </p:nvSpPr>
        <p:spPr/>
        <p:txBody>
          <a:bodyPr/>
          <a:lstStyle/>
          <a:p>
            <a:r>
              <a:rPr lang="en-US" smtClean="0"/>
              <a:t>2024.12.02</a:t>
            </a:r>
            <a:endParaRPr lang="en-US" dirty="0"/>
          </a:p>
        </p:txBody>
      </p:sp>
      <mc:AlternateContent xmlns:mc="http://schemas.openxmlformats.org/markup-compatibility/2006" xmlns:a14="http://schemas.microsoft.com/office/drawing/2010/main">
        <mc:Choice Requires="a14">
          <p:sp>
            <p:nvSpPr>
              <p:cNvPr id="24" name="Content Placeholder 5"/>
              <p:cNvSpPr>
                <a:spLocks noGrp="1"/>
              </p:cNvSpPr>
              <p:nvPr>
                <p:ph sz="quarter" idx="13"/>
              </p:nvPr>
            </p:nvSpPr>
            <p:spPr>
              <a:xfrm>
                <a:off x="695326" y="1319207"/>
                <a:ext cx="11103943" cy="5286660"/>
              </a:xfrm>
            </p:spPr>
            <p:txBody>
              <a:bodyPr>
                <a:noAutofit/>
              </a:bodyPr>
              <a:lstStyle/>
              <a:p>
                <a:pPr marL="342900" lvl="7" indent="-342900" algn="just">
                  <a:spcAft>
                    <a:spcPts val="600"/>
                  </a:spcAft>
                  <a:buFont typeface="Arial" panose="020B0604020202020204" pitchFamily="34" charset="0"/>
                  <a:buChar char="•"/>
                </a:pPr>
                <a:r>
                  <a:rPr lang="en-US" sz="1800" i="0" dirty="0" smtClean="0">
                    <a:solidFill>
                      <a:schemeClr val="tx1"/>
                    </a:solidFill>
                    <a:latin typeface="Arial (Body)"/>
                    <a:ea typeface="Cambria Math" panose="02040503050406030204" pitchFamily="18" charset="0"/>
                    <a:sym typeface="Symbol" panose="05050102010706020507" pitchFamily="18" charset="2"/>
                  </a:rPr>
                  <a:t>Laser is applied with square wave temporal profile</a:t>
                </a:r>
              </a:p>
              <a:p>
                <a:pPr marL="342900" lvl="7" indent="-342900" algn="just">
                  <a:spcAft>
                    <a:spcPts val="600"/>
                  </a:spcAft>
                  <a:buFont typeface="Arial" panose="020B0604020202020204" pitchFamily="34" charset="0"/>
                  <a:buChar char="•"/>
                </a:pPr>
                <a:r>
                  <a:rPr lang="en-US" sz="1800" i="0" dirty="0" smtClean="0">
                    <a:solidFill>
                      <a:schemeClr val="tx1"/>
                    </a:solidFill>
                    <a:latin typeface="Arial (Body)"/>
                    <a:ea typeface="Cambria Math" panose="02040503050406030204" pitchFamily="18" charset="0"/>
                    <a:sym typeface="Symbol" panose="05050102010706020507" pitchFamily="18" charset="2"/>
                  </a:rPr>
                  <a:t>Thermal properties are extracted from foil response</a:t>
                </a:r>
              </a:p>
              <a:p>
                <a:pPr marL="342900" lvl="7" indent="-342900" algn="just">
                  <a:spcAft>
                    <a:spcPts val="600"/>
                  </a:spcAft>
                  <a:buFont typeface="Arial" panose="020B0604020202020204" pitchFamily="34" charset="0"/>
                  <a:buChar char="•"/>
                </a:pPr>
                <a:r>
                  <a:rPr lang="en-US" sz="1800" b="1" i="0" dirty="0" smtClean="0">
                    <a:solidFill>
                      <a:srgbClr val="005555"/>
                    </a:solidFill>
                    <a:latin typeface="Arial (Body)"/>
                    <a:ea typeface="Cambria Math" panose="02040503050406030204" pitchFamily="18" charset="0"/>
                    <a:sym typeface="Symbol" panose="05050102010706020507" pitchFamily="18" charset="2"/>
                  </a:rPr>
                  <a:t>Applied to ROI surrounding the laser spot</a:t>
                </a:r>
              </a:p>
              <a:p>
                <a:pPr marL="342900" lvl="7" indent="-342900" algn="just">
                  <a:spcAft>
                    <a:spcPts val="600"/>
                  </a:spcAft>
                  <a:buFont typeface="Arial" panose="020B0604020202020204" pitchFamily="34" charset="0"/>
                  <a:buChar char="•"/>
                </a:pPr>
                <a:r>
                  <a:rPr lang="en-US" sz="1800" i="0" dirty="0" smtClean="0">
                    <a:solidFill>
                      <a:schemeClr val="tx1"/>
                    </a:solidFill>
                    <a:latin typeface="Arial (Body)"/>
                    <a:ea typeface="Cambria Math" panose="02040503050406030204" pitchFamily="18" charset="0"/>
                    <a:sym typeface="Symbol" panose="05050102010706020507" pitchFamily="18" charset="2"/>
                  </a:rPr>
                  <a:t>Calibration is </a:t>
                </a:r>
                <a:r>
                  <a:rPr lang="en-US" sz="1800" b="1" i="0" dirty="0" smtClean="0">
                    <a:solidFill>
                      <a:srgbClr val="005555"/>
                    </a:solidFill>
                    <a:latin typeface="Arial (Body)"/>
                    <a:ea typeface="Cambria Math" panose="02040503050406030204" pitchFamily="18" charset="0"/>
                    <a:sym typeface="Symbol" panose="05050102010706020507" pitchFamily="18" charset="2"/>
                  </a:rPr>
                  <a:t>spatially resolved on the foil surface</a:t>
                </a:r>
                <a:endParaRPr lang="de-DE" sz="1800" b="0" i="1" dirty="0" smtClean="0">
                  <a:solidFill>
                    <a:schemeClr val="tx1"/>
                  </a:solidFill>
                  <a:latin typeface="Cambria Math" panose="02040503050406030204" pitchFamily="18" charset="0"/>
                </a:endParaRPr>
              </a:p>
              <a:p>
                <a:pPr marL="342900" lvl="7" indent="-342900" algn="just">
                  <a:spcAft>
                    <a:spcPts val="600"/>
                  </a:spcAft>
                  <a:buFont typeface="Arial" panose="020B0604020202020204" pitchFamily="34" charset="0"/>
                  <a:buChar char="•"/>
                </a:pPr>
                <a14:m>
                  <m:oMath xmlns:m="http://schemas.openxmlformats.org/officeDocument/2006/math">
                    <m:r>
                      <a:rPr lang="de-DE" sz="1800" b="0" i="1" smtClean="0">
                        <a:solidFill>
                          <a:schemeClr val="tx1"/>
                        </a:solidFill>
                        <a:latin typeface="Cambria Math" panose="02040503050406030204" pitchFamily="18" charset="0"/>
                      </a:rPr>
                      <m:t>𝜅</m:t>
                    </m:r>
                    <m:r>
                      <a:rPr lang="de-DE" sz="1800" b="0" i="1" smtClean="0">
                        <a:solidFill>
                          <a:schemeClr val="tx1"/>
                        </a:solidFill>
                        <a:latin typeface="Cambria Math" panose="02040503050406030204" pitchFamily="18" charset="0"/>
                      </a:rPr>
                      <m:t>𝑆</m:t>
                    </m:r>
                    <m:r>
                      <a:rPr lang="de-DE" sz="1800">
                        <a:solidFill>
                          <a:schemeClr val="tx1"/>
                        </a:solidFill>
                        <a:latin typeface="Cambria Math" panose="02040503050406030204" pitchFamily="18" charset="0"/>
                      </a:rPr>
                      <m:t>=</m:t>
                    </m:r>
                    <m:f>
                      <m:fPr>
                        <m:ctrlPr>
                          <a:rPr lang="de-DE" sz="1800" b="0" i="1" smtClean="0">
                            <a:solidFill>
                              <a:schemeClr val="tx1"/>
                            </a:solidFill>
                            <a:latin typeface="Cambria Math" panose="02040503050406030204" pitchFamily="18" charset="0"/>
                          </a:rPr>
                        </m:ctrlPr>
                      </m:fPr>
                      <m:num>
                        <m:r>
                          <a:rPr lang="de-DE" sz="1800" b="0" i="1" smtClean="0">
                            <a:solidFill>
                              <a:schemeClr val="tx1"/>
                            </a:solidFill>
                            <a:latin typeface="Cambria Math" panose="02040503050406030204" pitchFamily="18" charset="0"/>
                          </a:rPr>
                          <m:t>∑</m:t>
                        </m:r>
                        <m:sSub>
                          <m:sSubPr>
                            <m:ctrlPr>
                              <a:rPr lang="de-DE" sz="1800" i="1" smtClean="0">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𝑝</m:t>
                            </m:r>
                          </m:e>
                          <m:sub>
                            <m:acc>
                              <m:accPr>
                                <m:chr m:val="̇"/>
                                <m:ctrlPr>
                                  <a:rPr lang="de-DE" sz="1800" i="1">
                                    <a:solidFill>
                                      <a:schemeClr val="tx1"/>
                                    </a:solidFill>
                                    <a:latin typeface="Cambria Math" panose="02040503050406030204" pitchFamily="18" charset="0"/>
                                  </a:rPr>
                                </m:ctrlPr>
                              </m:accPr>
                              <m:e>
                                <m:r>
                                  <a:rPr lang="de-DE" sz="1800">
                                    <a:solidFill>
                                      <a:schemeClr val="tx1"/>
                                    </a:solidFill>
                                    <a:latin typeface="Cambria Math" panose="02040503050406030204" pitchFamily="18" charset="0"/>
                                  </a:rPr>
                                  <m:t>𝑇</m:t>
                                </m:r>
                              </m:e>
                            </m:acc>
                          </m:sub>
                        </m:sSub>
                      </m:num>
                      <m:den>
                        <m:sSub>
                          <m:sSubPr>
                            <m:ctrlPr>
                              <a:rPr lang="de-DE" sz="1800" b="0" i="1" smtClean="0">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𝑝</m:t>
                            </m:r>
                          </m:e>
                          <m:sub>
                            <m:r>
                              <a:rPr lang="de-DE" sz="1800" b="0" i="1" smtClean="0">
                                <a:solidFill>
                                  <a:schemeClr val="tx1"/>
                                </a:solidFill>
                                <a:latin typeface="Cambria Math" panose="02040503050406030204" pitchFamily="18" charset="0"/>
                              </a:rPr>
                              <m:t>𝑎𝑏𝑠</m:t>
                            </m:r>
                          </m:sub>
                        </m:sSub>
                      </m:den>
                    </m:f>
                  </m:oMath>
                </a14:m>
                <a:r>
                  <a:rPr lang="de-DE" sz="1800" b="0" dirty="0" smtClean="0">
                    <a:solidFill>
                      <a:schemeClr val="tx1"/>
                    </a:solidFill>
                  </a:rPr>
                  <a:t>            </a:t>
                </a:r>
                <a14:m>
                  <m:oMath xmlns:m="http://schemas.openxmlformats.org/officeDocument/2006/math">
                    <m:r>
                      <a:rPr lang="de-DE" sz="1800">
                        <a:solidFill>
                          <a:schemeClr val="tx1"/>
                        </a:solidFill>
                        <a:latin typeface="Cambria Math" panose="02040503050406030204" pitchFamily="18" charset="0"/>
                      </a:rPr>
                      <m:t>𝑆</m:t>
                    </m:r>
                    <m:r>
                      <a:rPr lang="de-DE" sz="1800">
                        <a:solidFill>
                          <a:schemeClr val="tx1"/>
                        </a:solidFill>
                        <a:latin typeface="Cambria Math" panose="02040503050406030204" pitchFamily="18" charset="0"/>
                      </a:rPr>
                      <m:t>=</m:t>
                    </m:r>
                    <m:f>
                      <m:fPr>
                        <m:ctrlPr>
                          <a:rPr lang="de-DE" sz="1800" i="1">
                            <a:solidFill>
                              <a:schemeClr val="tx1"/>
                            </a:solidFill>
                            <a:latin typeface="Cambria Math" panose="02040503050406030204" pitchFamily="18" charset="0"/>
                          </a:rPr>
                        </m:ctrlPr>
                      </m:fPr>
                      <m:num>
                        <m:sSub>
                          <m:sSubPr>
                            <m:ctrlPr>
                              <a:rPr lang="de-DE" sz="1800" i="1">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m:t>
                            </m:r>
                            <m:r>
                              <a:rPr lang="de-DE" sz="1800">
                                <a:solidFill>
                                  <a:schemeClr val="tx1"/>
                                </a:solidFill>
                                <a:latin typeface="Cambria Math" panose="02040503050406030204" pitchFamily="18" charset="0"/>
                              </a:rPr>
                              <m:t>𝑝</m:t>
                            </m:r>
                          </m:e>
                          <m:sub>
                            <m:sSup>
                              <m:sSupPr>
                                <m:ctrlPr>
                                  <a:rPr lang="de-DE" sz="1800" i="1">
                                    <a:solidFill>
                                      <a:schemeClr val="tx1"/>
                                    </a:solidFill>
                                    <a:latin typeface="Cambria Math" panose="02040503050406030204" pitchFamily="18" charset="0"/>
                                  </a:rPr>
                                </m:ctrlPr>
                              </m:sSupPr>
                              <m:e>
                                <m:r>
                                  <a:rPr lang="de-DE" sz="1800" i="0">
                                    <a:solidFill>
                                      <a:schemeClr val="tx1"/>
                                    </a:solidFill>
                                    <a:latin typeface="Cambria Math" panose="02040503050406030204" pitchFamily="18" charset="0"/>
                                  </a:rPr>
                                  <m:t>𝛻</m:t>
                                </m:r>
                              </m:e>
                              <m:sup>
                                <m:r>
                                  <a:rPr lang="de-DE" sz="1800">
                                    <a:solidFill>
                                      <a:schemeClr val="tx1"/>
                                    </a:solidFill>
                                    <a:latin typeface="Cambria Math" panose="02040503050406030204" pitchFamily="18" charset="0"/>
                                  </a:rPr>
                                  <m:t>2</m:t>
                                </m:r>
                              </m:sup>
                            </m:sSup>
                            <m:r>
                              <a:rPr lang="de-DE" sz="1800">
                                <a:solidFill>
                                  <a:schemeClr val="tx1"/>
                                </a:solidFill>
                                <a:latin typeface="Cambria Math" panose="02040503050406030204" pitchFamily="18" charset="0"/>
                              </a:rPr>
                              <m:t>𝑇</m:t>
                            </m:r>
                          </m:sub>
                        </m:sSub>
                      </m:num>
                      <m:den>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𝑝</m:t>
                            </m:r>
                          </m:e>
                          <m:sub>
                            <m:r>
                              <a:rPr lang="de-DE" sz="1800">
                                <a:solidFill>
                                  <a:schemeClr val="tx1"/>
                                </a:solidFill>
                                <a:latin typeface="Cambria Math" panose="02040503050406030204" pitchFamily="18" charset="0"/>
                              </a:rPr>
                              <m:t>𝑎𝑏𝑠</m:t>
                            </m:r>
                          </m:sub>
                        </m:sSub>
                        <m:r>
                          <a:rPr lang="de-DE" sz="1800" b="0" i="1" smtClean="0">
                            <a:solidFill>
                              <a:schemeClr val="tx1"/>
                            </a:solidFill>
                            <a:latin typeface="Cambria Math" panose="02040503050406030204" pitchFamily="18" charset="0"/>
                          </a:rPr>
                          <m:t> − ∑</m:t>
                        </m:r>
                        <m:sSub>
                          <m:sSubPr>
                            <m:ctrlPr>
                              <a:rPr lang="de-DE" sz="1800" b="0" i="1" smtClean="0">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𝑝</m:t>
                            </m:r>
                          </m:e>
                          <m:sub>
                            <m:r>
                              <a:rPr lang="de-DE" sz="1800" b="0" i="1" smtClean="0">
                                <a:solidFill>
                                  <a:schemeClr val="tx1"/>
                                </a:solidFill>
                                <a:latin typeface="Cambria Math" panose="02040503050406030204" pitchFamily="18" charset="0"/>
                              </a:rPr>
                              <m:t>𝐵𝐵</m:t>
                            </m:r>
                          </m:sub>
                        </m:sSub>
                        <m:r>
                          <a:rPr lang="de-DE" sz="1800" b="0" i="1" smtClean="0">
                            <a:solidFill>
                              <a:schemeClr val="tx1"/>
                            </a:solidFill>
                            <a:latin typeface="Cambria Math" panose="02040503050406030204" pitchFamily="18" charset="0"/>
                          </a:rPr>
                          <m:t> + </m:t>
                        </m:r>
                        <m:r>
                          <a:rPr lang="de-DE" sz="1800">
                            <a:solidFill>
                              <a:schemeClr val="tx1"/>
                            </a:solidFill>
                            <a:latin typeface="Cambria Math" panose="02040503050406030204" pitchFamily="18" charset="0"/>
                          </a:rPr>
                          <m:t>∑</m:t>
                        </m:r>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𝑝</m:t>
                            </m:r>
                          </m:e>
                          <m:sub>
                            <m:acc>
                              <m:accPr>
                                <m:chr m:val="̇"/>
                                <m:ctrlPr>
                                  <a:rPr lang="de-DE" sz="1800" i="1">
                                    <a:solidFill>
                                      <a:schemeClr val="tx1"/>
                                    </a:solidFill>
                                    <a:latin typeface="Cambria Math" panose="02040503050406030204" pitchFamily="18" charset="0"/>
                                  </a:rPr>
                                </m:ctrlPr>
                              </m:accPr>
                              <m:e>
                                <m:r>
                                  <a:rPr lang="de-DE" sz="1800">
                                    <a:solidFill>
                                      <a:schemeClr val="tx1"/>
                                    </a:solidFill>
                                    <a:latin typeface="Cambria Math" panose="02040503050406030204" pitchFamily="18" charset="0"/>
                                  </a:rPr>
                                  <m:t>𝑇</m:t>
                                </m:r>
                              </m:e>
                            </m:acc>
                          </m:sub>
                        </m:sSub>
                      </m:den>
                    </m:f>
                  </m:oMath>
                </a14:m>
                <a:endParaRPr lang="en-US" sz="1800" dirty="0" smtClean="0">
                  <a:sym typeface="Symbol" panose="05050102010706020507" pitchFamily="18" charset="2"/>
                </a:endParaRPr>
              </a:p>
              <a:p>
                <a:pPr marL="342900" lvl="7" indent="-342900" algn="just">
                  <a:spcAft>
                    <a:spcPts val="600"/>
                  </a:spcAft>
                  <a:buFont typeface="Arial" panose="020B0604020202020204" pitchFamily="34" charset="0"/>
                  <a:buChar char="•"/>
                </a:pPr>
                <a14:m>
                  <m:oMath xmlns:m="http://schemas.openxmlformats.org/officeDocument/2006/math">
                    <m:r>
                      <a:rPr lang="el-GR" sz="1800" i="1" dirty="0" smtClean="0">
                        <a:solidFill>
                          <a:schemeClr val="tx1"/>
                        </a:solidFill>
                        <a:latin typeface="Cambria Math" panose="02040503050406030204" pitchFamily="18" charset="0"/>
                        <a:sym typeface="Symbol" panose="05050102010706020507" pitchFamily="18" charset="2"/>
                      </a:rPr>
                      <m:t>𝜀</m:t>
                    </m:r>
                  </m:oMath>
                </a14:m>
                <a:r>
                  <a:rPr lang="el-GR" sz="1800" i="0" dirty="0">
                    <a:solidFill>
                      <a:schemeClr val="tx1"/>
                    </a:solidFill>
                    <a:sym typeface="Symbol" panose="05050102010706020507" pitchFamily="18" charset="2"/>
                  </a:rPr>
                  <a:t> = (0.754 </a:t>
                </a:r>
                <a14:m>
                  <m:oMath xmlns:m="http://schemas.openxmlformats.org/officeDocument/2006/math">
                    <m:r>
                      <a:rPr lang="de-DE" sz="1800" b="0" i="1" smtClean="0">
                        <a:solidFill>
                          <a:schemeClr val="tx1"/>
                        </a:solidFill>
                        <a:latin typeface="Cambria Math" panose="02040503050406030204" pitchFamily="18" charset="0"/>
                        <a:sym typeface="Symbol" panose="05050102010706020507" pitchFamily="18" charset="2"/>
                      </a:rPr>
                      <m:t>±</m:t>
                    </m:r>
                  </m:oMath>
                </a14:m>
                <a:r>
                  <a:rPr lang="el-GR" sz="1800" i="0" dirty="0" smtClean="0">
                    <a:solidFill>
                      <a:schemeClr val="tx1"/>
                    </a:solidFill>
                    <a:sym typeface="Symbol" panose="05050102010706020507" pitchFamily="18" charset="2"/>
                  </a:rPr>
                  <a:t> </a:t>
                </a:r>
                <a:r>
                  <a:rPr lang="el-GR" sz="1800" i="0" dirty="0">
                    <a:solidFill>
                      <a:schemeClr val="tx1"/>
                    </a:solidFill>
                    <a:sym typeface="Symbol" panose="05050102010706020507" pitchFamily="18" charset="2"/>
                  </a:rPr>
                  <a:t>0.001</a:t>
                </a:r>
                <a:r>
                  <a:rPr lang="el-GR" sz="1800" i="0" dirty="0" smtClean="0">
                    <a:solidFill>
                      <a:schemeClr val="tx1"/>
                    </a:solidFill>
                    <a:sym typeface="Symbol" panose="05050102010706020507" pitchFamily="18" charset="2"/>
                  </a:rPr>
                  <a:t>)</a:t>
                </a:r>
                <a:endParaRPr lang="de-DE" sz="1800" i="0" dirty="0" smtClean="0">
                  <a:solidFill>
                    <a:schemeClr val="tx1"/>
                  </a:solidFill>
                  <a:sym typeface="Symbol" panose="05050102010706020507" pitchFamily="18" charset="2"/>
                </a:endParaRPr>
              </a:p>
              <a:p>
                <a:pPr marL="342900" lvl="7" indent="-342900" algn="just">
                  <a:spcAft>
                    <a:spcPts val="600"/>
                  </a:spcAft>
                  <a:buFont typeface="Arial" panose="020B0604020202020204" pitchFamily="34" charset="0"/>
                  <a:buChar char="•"/>
                </a:pPr>
                <a14:m>
                  <m:oMath xmlns:m="http://schemas.openxmlformats.org/officeDocument/2006/math">
                    <m:r>
                      <a:rPr lang="el-GR" sz="1800" i="1" dirty="0" smtClean="0">
                        <a:solidFill>
                          <a:schemeClr val="tx1"/>
                        </a:solidFill>
                        <a:latin typeface="Cambria Math" panose="02040503050406030204" pitchFamily="18" charset="0"/>
                        <a:sym typeface="Symbol" panose="05050102010706020507" pitchFamily="18" charset="2"/>
                      </a:rPr>
                      <m:t>𝜅</m:t>
                    </m:r>
                  </m:oMath>
                </a14:m>
                <a:r>
                  <a:rPr lang="el-GR" sz="1800" i="0" dirty="0">
                    <a:solidFill>
                      <a:schemeClr val="tx1"/>
                    </a:solidFill>
                    <a:sym typeface="Symbol" panose="05050102010706020507" pitchFamily="18" charset="2"/>
                  </a:rPr>
                  <a:t> = (4.63 </a:t>
                </a:r>
                <a14:m>
                  <m:oMath xmlns:m="http://schemas.openxmlformats.org/officeDocument/2006/math">
                    <m:r>
                      <a:rPr lang="de-DE" sz="1800">
                        <a:solidFill>
                          <a:schemeClr val="tx1"/>
                        </a:solidFill>
                        <a:latin typeface="Cambria Math" panose="02040503050406030204" pitchFamily="18" charset="0"/>
                        <a:sym typeface="Symbol" panose="05050102010706020507" pitchFamily="18" charset="2"/>
                      </a:rPr>
                      <m:t>±</m:t>
                    </m:r>
                  </m:oMath>
                </a14:m>
                <a:r>
                  <a:rPr lang="el-GR" sz="1800" i="0" dirty="0">
                    <a:solidFill>
                      <a:schemeClr val="tx1"/>
                    </a:solidFill>
                    <a:sym typeface="Symbol" panose="05050102010706020507" pitchFamily="18" charset="2"/>
                  </a:rPr>
                  <a:t> </a:t>
                </a:r>
                <a:r>
                  <a:rPr lang="el-GR" sz="1800" i="0" dirty="0" smtClean="0">
                    <a:solidFill>
                      <a:schemeClr val="tx1"/>
                    </a:solidFill>
                    <a:sym typeface="Symbol" panose="05050102010706020507" pitchFamily="18" charset="2"/>
                  </a:rPr>
                  <a:t>0.49)10</a:t>
                </a:r>
                <a:r>
                  <a:rPr lang="el-GR" sz="1800" i="0" baseline="30000" dirty="0">
                    <a:solidFill>
                      <a:schemeClr val="tx1"/>
                    </a:solidFill>
                    <a:sym typeface="Symbol" panose="05050102010706020507" pitchFamily="18" charset="2"/>
                  </a:rPr>
                  <a:t>−5 </a:t>
                </a:r>
                <a:r>
                  <a:rPr lang="en-US" sz="1800" i="0" dirty="0">
                    <a:solidFill>
                      <a:schemeClr val="tx1"/>
                    </a:solidFill>
                    <a:sym typeface="Symbol" panose="05050102010706020507" pitchFamily="18" charset="2"/>
                  </a:rPr>
                  <a:t>m</a:t>
                </a:r>
                <a:r>
                  <a:rPr lang="en-US" sz="1800" i="0" baseline="30000" dirty="0">
                    <a:solidFill>
                      <a:schemeClr val="tx1"/>
                    </a:solidFill>
                    <a:sym typeface="Symbol" panose="05050102010706020507" pitchFamily="18" charset="2"/>
                  </a:rPr>
                  <a:t>2</a:t>
                </a:r>
                <a:r>
                  <a:rPr lang="en-US" sz="1800" i="0" dirty="0">
                    <a:solidFill>
                      <a:schemeClr val="tx1"/>
                    </a:solidFill>
                    <a:sym typeface="Symbol" panose="05050102010706020507" pitchFamily="18" charset="2"/>
                  </a:rPr>
                  <a:t>s</a:t>
                </a:r>
                <a:r>
                  <a:rPr lang="en-US" sz="1800" i="0" baseline="30000" dirty="0">
                    <a:solidFill>
                      <a:schemeClr val="tx1"/>
                    </a:solidFill>
                    <a:sym typeface="Symbol" panose="05050102010706020507" pitchFamily="18" charset="2"/>
                  </a:rPr>
                  <a:t>−</a:t>
                </a:r>
                <a:r>
                  <a:rPr lang="en-US" sz="1800" i="0" baseline="30000" dirty="0" smtClean="0">
                    <a:solidFill>
                      <a:schemeClr val="tx1"/>
                    </a:solidFill>
                    <a:sym typeface="Symbol" panose="05050102010706020507" pitchFamily="18" charset="2"/>
                  </a:rPr>
                  <a:t>1</a:t>
                </a:r>
                <a:r>
                  <a:rPr lang="en-US" sz="1800" i="0" dirty="0" smtClean="0">
                    <a:solidFill>
                      <a:schemeClr val="tx1"/>
                    </a:solidFill>
                    <a:sym typeface="Symbol" panose="05050102010706020507" pitchFamily="18" charset="2"/>
                  </a:rPr>
                  <a:t>,     </a:t>
                </a:r>
                <a14:m>
                  <m:oMath xmlns:m="http://schemas.openxmlformats.org/officeDocument/2006/math">
                    <m:r>
                      <a:rPr lang="en-US" sz="1800" i="1" dirty="0" smtClean="0">
                        <a:solidFill>
                          <a:schemeClr val="tx1"/>
                        </a:solidFill>
                        <a:latin typeface="Cambria Math" panose="02040503050406030204" pitchFamily="18" charset="0"/>
                        <a:sym typeface="Symbol" panose="05050102010706020507" pitchFamily="18" charset="2"/>
                      </a:rPr>
                      <m:t>𝑆</m:t>
                    </m:r>
                  </m:oMath>
                </a14:m>
                <a:r>
                  <a:rPr lang="en-US" sz="1800" i="0" dirty="0">
                    <a:solidFill>
                      <a:schemeClr val="tx1"/>
                    </a:solidFill>
                    <a:sym typeface="Symbol" panose="05050102010706020507" pitchFamily="18" charset="2"/>
                  </a:rPr>
                  <a:t> = (672 </a:t>
                </a:r>
                <a14:m>
                  <m:oMath xmlns:m="http://schemas.openxmlformats.org/officeDocument/2006/math">
                    <m:r>
                      <a:rPr lang="de-DE" sz="1800">
                        <a:solidFill>
                          <a:schemeClr val="tx1"/>
                        </a:solidFill>
                        <a:latin typeface="Cambria Math" panose="02040503050406030204" pitchFamily="18" charset="0"/>
                        <a:sym typeface="Symbol" panose="05050102010706020507" pitchFamily="18" charset="2"/>
                      </a:rPr>
                      <m:t>± </m:t>
                    </m:r>
                  </m:oMath>
                </a14:m>
                <a:r>
                  <a:rPr lang="en-US" sz="1800" i="0" dirty="0" smtClean="0">
                    <a:solidFill>
                      <a:schemeClr val="tx1"/>
                    </a:solidFill>
                    <a:sym typeface="Symbol" panose="05050102010706020507" pitchFamily="18" charset="2"/>
                  </a:rPr>
                  <a:t> 25</a:t>
                </a:r>
                <a:r>
                  <a:rPr lang="en-US" sz="1800" i="0" dirty="0">
                    <a:solidFill>
                      <a:schemeClr val="tx1"/>
                    </a:solidFill>
                    <a:sym typeface="Symbol" panose="05050102010706020507" pitchFamily="18" charset="2"/>
                  </a:rPr>
                  <a:t>) KW</a:t>
                </a:r>
                <a:r>
                  <a:rPr lang="en-US" sz="1800" i="0" baseline="30000" dirty="0">
                    <a:solidFill>
                      <a:schemeClr val="tx1"/>
                    </a:solidFill>
                    <a:sym typeface="Symbol" panose="05050102010706020507" pitchFamily="18" charset="2"/>
                  </a:rPr>
                  <a:t>−1</a:t>
                </a:r>
                <a:endParaRPr lang="en-US" sz="1800" i="0" baseline="30000" dirty="0" smtClean="0">
                  <a:solidFill>
                    <a:schemeClr val="tx1"/>
                  </a:solidFill>
                  <a:sym typeface="Symbol" panose="05050102010706020507" pitchFamily="18" charset="2"/>
                </a:endParaRPr>
              </a:p>
              <a:p>
                <a:pPr marL="342900" lvl="7" indent="-342900" algn="just">
                  <a:spcAft>
                    <a:spcPts val="600"/>
                  </a:spcAft>
                  <a:buFont typeface="Arial" panose="020B0604020202020204" pitchFamily="34" charset="0"/>
                  <a:buChar char="•"/>
                </a:pPr>
                <a:endParaRPr lang="en-US" sz="1800" i="0" dirty="0" smtClean="0">
                  <a:solidFill>
                    <a:schemeClr val="tx1"/>
                  </a:solidFill>
                  <a:sym typeface="Symbol" panose="05050102010706020507" pitchFamily="18" charset="2"/>
                </a:endParaRPr>
              </a:p>
              <a:p>
                <a:pPr marL="342900" lvl="7" indent="-342900" algn="just">
                  <a:spcAft>
                    <a:spcPts val="600"/>
                  </a:spcAft>
                  <a:buFont typeface="Arial" panose="020B0604020202020204" pitchFamily="34" charset="0"/>
                  <a:buChar char="•"/>
                </a:pPr>
                <a:r>
                  <a:rPr lang="en-US" sz="1800" i="0" dirty="0" smtClean="0">
                    <a:solidFill>
                      <a:schemeClr val="tx1"/>
                    </a:solidFill>
                    <a:sym typeface="Symbol" panose="05050102010706020507" pitchFamily="18" charset="2"/>
                  </a:rPr>
                  <a:t>Missing proper camera calibration and settings  </a:t>
                </a:r>
              </a:p>
              <a:p>
                <a:pPr marL="342900" lvl="7" indent="-342900" algn="just">
                  <a:spcAft>
                    <a:spcPts val="600"/>
                  </a:spcAft>
                  <a:buFont typeface="Arial" panose="020B0604020202020204" pitchFamily="34" charset="0"/>
                  <a:buChar char="•"/>
                </a:pPr>
                <a:r>
                  <a:rPr lang="en-US" sz="1800" b="1" i="0" dirty="0" smtClean="0">
                    <a:solidFill>
                      <a:srgbClr val="C00000"/>
                    </a:solidFill>
                    <a:sym typeface="Symbol" panose="05050102010706020507" pitchFamily="18" charset="2"/>
                  </a:rPr>
                  <a:t>Calibration of the 5</a:t>
                </a:r>
                <a14:m>
                  <m:oMath xmlns:m="http://schemas.openxmlformats.org/officeDocument/2006/math">
                    <m:r>
                      <a:rPr lang="de-DE" sz="1800" b="1" i="1" smtClean="0">
                        <a:solidFill>
                          <a:srgbClr val="C00000"/>
                        </a:solidFill>
                        <a:latin typeface="Cambria Math" panose="02040503050406030204" pitchFamily="18" charset="0"/>
                        <a:sym typeface="Symbol" panose="05050102010706020507" pitchFamily="18" charset="2"/>
                      </a:rPr>
                      <m:t>𝝁</m:t>
                    </m:r>
                  </m:oMath>
                </a14:m>
                <a:r>
                  <a:rPr lang="en-US" sz="1800" b="1" i="0" dirty="0" smtClean="0">
                    <a:solidFill>
                      <a:srgbClr val="C00000"/>
                    </a:solidFill>
                    <a:sym typeface="Symbol" panose="05050102010706020507" pitchFamily="18" charset="2"/>
                  </a:rPr>
                  <a:t>m gold foil is still preliminary </a:t>
                </a:r>
              </a:p>
              <a:p>
                <a:pPr marL="342900" lvl="7" indent="-342900" algn="just">
                  <a:spcAft>
                    <a:spcPts val="600"/>
                  </a:spcAft>
                  <a:buFont typeface="Arial" panose="020B0604020202020204" pitchFamily="34" charset="0"/>
                  <a:buChar char="•"/>
                </a:pPr>
                <a:r>
                  <a:rPr lang="en-US" sz="1800" b="1" i="0" dirty="0" smtClean="0">
                    <a:solidFill>
                      <a:srgbClr val="005555"/>
                    </a:solidFill>
                    <a:sym typeface="Symbol" panose="05050102010706020507" pitchFamily="18" charset="2"/>
                  </a:rPr>
                  <a:t>Calibration is being repeated for multiple foils with optimized setup</a:t>
                </a:r>
              </a:p>
            </p:txBody>
          </p:sp>
        </mc:Choice>
        <mc:Fallback xmlns="">
          <p:sp>
            <p:nvSpPr>
              <p:cNvPr id="24" name="Content Placeholder 5"/>
              <p:cNvSpPr>
                <a:spLocks noGrp="1" noRot="1" noChangeAspect="1" noMove="1" noResize="1" noEditPoints="1" noAdjustHandles="1" noChangeArrowheads="1" noChangeShapeType="1" noTextEdit="1"/>
              </p:cNvSpPr>
              <p:nvPr>
                <p:ph sz="quarter" idx="13"/>
              </p:nvPr>
            </p:nvSpPr>
            <p:spPr>
              <a:xfrm>
                <a:off x="695326" y="1319207"/>
                <a:ext cx="11103943" cy="5286660"/>
              </a:xfrm>
              <a:blipFill>
                <a:blip r:embed="rId2"/>
                <a:stretch>
                  <a:fillRect l="-1262" t="-576"/>
                </a:stretch>
              </a:blipFill>
            </p:spPr>
            <p:txBody>
              <a:bodyPr/>
              <a:lstStyle/>
              <a:p>
                <a:r>
                  <a:rPr lang="en-GB">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1460" y="1327621"/>
            <a:ext cx="4103827" cy="3707161"/>
          </a:xfrm>
          <a:prstGeom prst="rect">
            <a:avLst/>
          </a:prstGeom>
        </p:spPr>
      </p:pic>
    </p:spTree>
    <p:extLst>
      <p:ext uri="{BB962C8B-B14F-4D97-AF65-F5344CB8AC3E}">
        <p14:creationId xmlns:p14="http://schemas.microsoft.com/office/powerpoint/2010/main" val="28293504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err="1" smtClean="0"/>
              <a:t>Overview</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19</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p:sp>
        <p:nvSpPr>
          <p:cNvPr id="9" name="Content Placeholder 8"/>
          <p:cNvSpPr>
            <a:spLocks noGrp="1"/>
          </p:cNvSpPr>
          <p:nvPr>
            <p:ph sz="quarter" idx="13"/>
          </p:nvPr>
        </p:nvSpPr>
        <p:spPr>
          <a:xfrm>
            <a:off x="695326" y="1125632"/>
            <a:ext cx="10801349" cy="4772024"/>
          </a:xfrm>
        </p:spPr>
        <p:txBody>
          <a:bodyPr/>
          <a:lstStyle/>
          <a:p>
            <a:pPr marL="400050" indent="-400050">
              <a:buFont typeface="+mj-lt"/>
              <a:buAutoNum type="romanUcPeriod"/>
            </a:pPr>
            <a:r>
              <a:rPr lang="de-DE" dirty="0" err="1" smtClean="0">
                <a:solidFill>
                  <a:schemeClr val="bg1">
                    <a:lumMod val="75000"/>
                  </a:schemeClr>
                </a:solidFill>
              </a:rPr>
              <a:t>Introduction</a:t>
            </a:r>
            <a:endParaRPr lang="de-DE" dirty="0" smtClean="0">
              <a:solidFill>
                <a:schemeClr val="bg1">
                  <a:lumMod val="75000"/>
                </a:schemeClr>
              </a:solidFill>
            </a:endParaRPr>
          </a:p>
          <a:p>
            <a:pPr marL="400050" indent="-400050">
              <a:buFont typeface="+mj-lt"/>
              <a:buAutoNum type="romanUcPeriod"/>
            </a:pPr>
            <a:r>
              <a:rPr lang="de-DE" dirty="0" smtClean="0">
                <a:solidFill>
                  <a:schemeClr val="bg1">
                    <a:lumMod val="75000"/>
                  </a:schemeClr>
                </a:solidFill>
              </a:rPr>
              <a:t>The IRVB design at W7-X</a:t>
            </a:r>
          </a:p>
          <a:p>
            <a:pPr marL="400050" indent="-400050">
              <a:buFont typeface="+mj-lt"/>
              <a:buAutoNum type="romanUcPeriod"/>
            </a:pPr>
            <a:r>
              <a:rPr lang="de-DE" dirty="0" smtClean="0">
                <a:solidFill>
                  <a:schemeClr val="bg1">
                    <a:lumMod val="75000"/>
                  </a:schemeClr>
                </a:solidFill>
              </a:rPr>
              <a:t>Measurement </a:t>
            </a:r>
            <a:r>
              <a:rPr lang="de-DE" dirty="0" err="1" smtClean="0">
                <a:solidFill>
                  <a:schemeClr val="bg1">
                    <a:lumMod val="75000"/>
                  </a:schemeClr>
                </a:solidFill>
              </a:rPr>
              <a:t>procedure</a:t>
            </a:r>
            <a:r>
              <a:rPr lang="de-DE" dirty="0" smtClean="0">
                <a:solidFill>
                  <a:schemeClr val="bg1">
                    <a:lumMod val="75000"/>
                  </a:schemeClr>
                </a:solidFill>
              </a:rPr>
              <a:t> </a:t>
            </a:r>
          </a:p>
          <a:p>
            <a:pPr marL="400050" indent="-400050">
              <a:buFont typeface="+mj-lt"/>
              <a:buAutoNum type="romanUcPeriod"/>
            </a:pPr>
            <a:r>
              <a:rPr lang="de-DE" dirty="0" smtClean="0">
                <a:solidFill>
                  <a:schemeClr val="bg1">
                    <a:lumMod val="75000"/>
                  </a:schemeClr>
                </a:solidFill>
              </a:rPr>
              <a:t>Interpolation to </a:t>
            </a:r>
            <a:r>
              <a:rPr lang="de-DE" dirty="0" err="1" smtClean="0">
                <a:solidFill>
                  <a:schemeClr val="bg1">
                    <a:lumMod val="75000"/>
                  </a:schemeClr>
                </a:solidFill>
              </a:rPr>
              <a:t>foil</a:t>
            </a:r>
            <a:r>
              <a:rPr lang="de-DE" dirty="0" smtClean="0">
                <a:solidFill>
                  <a:schemeClr val="bg1">
                    <a:lumMod val="75000"/>
                  </a:schemeClr>
                </a:solidFill>
              </a:rPr>
              <a:t> </a:t>
            </a:r>
            <a:r>
              <a:rPr lang="de-DE" dirty="0" err="1" smtClean="0">
                <a:solidFill>
                  <a:schemeClr val="bg1">
                    <a:lumMod val="75000"/>
                  </a:schemeClr>
                </a:solidFill>
              </a:rPr>
              <a:t>reference</a:t>
            </a:r>
            <a:r>
              <a:rPr lang="de-DE" dirty="0" smtClean="0">
                <a:solidFill>
                  <a:schemeClr val="bg1">
                    <a:lumMod val="75000"/>
                  </a:schemeClr>
                </a:solidFill>
              </a:rPr>
              <a:t> </a:t>
            </a:r>
            <a:r>
              <a:rPr lang="de-DE" dirty="0" err="1" smtClean="0">
                <a:solidFill>
                  <a:schemeClr val="bg1">
                    <a:lumMod val="75000"/>
                  </a:schemeClr>
                </a:solidFill>
              </a:rPr>
              <a:t>frame</a:t>
            </a:r>
            <a:endParaRPr lang="de-DE" dirty="0" smtClean="0">
              <a:solidFill>
                <a:schemeClr val="bg1">
                  <a:lumMod val="75000"/>
                </a:schemeClr>
              </a:solidFill>
            </a:endParaRPr>
          </a:p>
          <a:p>
            <a:pPr marL="400050" indent="-400050">
              <a:buFont typeface="+mj-lt"/>
              <a:buAutoNum type="romanUcPeriod"/>
            </a:pPr>
            <a:r>
              <a:rPr lang="de-DE" dirty="0" err="1" smtClean="0">
                <a:solidFill>
                  <a:schemeClr val="bg1">
                    <a:lumMod val="75000"/>
                  </a:schemeClr>
                </a:solidFill>
              </a:rPr>
              <a:t>Calibration</a:t>
            </a:r>
            <a:r>
              <a:rPr lang="de-DE" dirty="0" smtClean="0">
                <a:solidFill>
                  <a:schemeClr val="bg1">
                    <a:lumMod val="75000"/>
                  </a:schemeClr>
                </a:solidFill>
              </a:rPr>
              <a:t> </a:t>
            </a:r>
            <a:r>
              <a:rPr lang="de-DE" dirty="0" err="1" smtClean="0">
                <a:solidFill>
                  <a:schemeClr val="bg1">
                    <a:lumMod val="75000"/>
                  </a:schemeClr>
                </a:solidFill>
              </a:rPr>
              <a:t>of</a:t>
            </a:r>
            <a:r>
              <a:rPr lang="de-DE" dirty="0" smtClean="0">
                <a:solidFill>
                  <a:schemeClr val="bg1">
                    <a:lumMod val="75000"/>
                  </a:schemeClr>
                </a:solidFill>
              </a:rPr>
              <a:t> </a:t>
            </a:r>
            <a:r>
              <a:rPr lang="de-DE" dirty="0" err="1" smtClean="0">
                <a:solidFill>
                  <a:schemeClr val="bg1">
                    <a:lumMod val="75000"/>
                  </a:schemeClr>
                </a:solidFill>
              </a:rPr>
              <a:t>the</a:t>
            </a:r>
            <a:r>
              <a:rPr lang="de-DE" dirty="0" smtClean="0">
                <a:solidFill>
                  <a:schemeClr val="bg1">
                    <a:lumMod val="75000"/>
                  </a:schemeClr>
                </a:solidFill>
              </a:rPr>
              <a:t> </a:t>
            </a:r>
            <a:r>
              <a:rPr lang="de-DE" dirty="0" err="1" smtClean="0">
                <a:solidFill>
                  <a:schemeClr val="bg1">
                    <a:lumMod val="75000"/>
                  </a:schemeClr>
                </a:solidFill>
              </a:rPr>
              <a:t>foil</a:t>
            </a:r>
            <a:r>
              <a:rPr lang="de-DE" dirty="0" smtClean="0">
                <a:solidFill>
                  <a:schemeClr val="bg1">
                    <a:lumMod val="75000"/>
                  </a:schemeClr>
                </a:solidFill>
              </a:rPr>
              <a:t> thermal </a:t>
            </a:r>
            <a:r>
              <a:rPr lang="de-DE" dirty="0" err="1" smtClean="0">
                <a:solidFill>
                  <a:schemeClr val="bg1">
                    <a:lumMod val="75000"/>
                  </a:schemeClr>
                </a:solidFill>
              </a:rPr>
              <a:t>properties</a:t>
            </a:r>
            <a:endParaRPr lang="de-DE" dirty="0" smtClean="0">
              <a:solidFill>
                <a:schemeClr val="bg1">
                  <a:lumMod val="75000"/>
                </a:schemeClr>
              </a:solidFill>
            </a:endParaRPr>
          </a:p>
          <a:p>
            <a:pPr marL="400050" indent="-400050">
              <a:buFont typeface="+mj-lt"/>
              <a:buAutoNum type="romanUcPeriod"/>
            </a:pPr>
            <a:r>
              <a:rPr lang="de-DE" dirty="0" smtClean="0"/>
              <a:t>Experimental </a:t>
            </a:r>
            <a:r>
              <a:rPr lang="de-DE" dirty="0" err="1" smtClean="0"/>
              <a:t>results</a:t>
            </a:r>
            <a:endParaRPr lang="de-DE" dirty="0" smtClean="0"/>
          </a:p>
          <a:p>
            <a:pPr marL="400050" indent="-400050">
              <a:buFont typeface="+mj-lt"/>
              <a:buAutoNum type="romanUcPeriod"/>
            </a:pPr>
            <a:r>
              <a:rPr lang="de-DE" dirty="0" err="1" smtClean="0">
                <a:solidFill>
                  <a:schemeClr val="bg1">
                    <a:lumMod val="75000"/>
                  </a:schemeClr>
                </a:solidFill>
              </a:rPr>
              <a:t>Conclusions</a:t>
            </a:r>
            <a:endParaRPr lang="en-GB" dirty="0">
              <a:solidFill>
                <a:schemeClr val="bg1">
                  <a:lumMod val="75000"/>
                </a:schemeClr>
              </a:solidFill>
            </a:endParaRPr>
          </a:p>
        </p:txBody>
      </p:sp>
      <p:sp>
        <p:nvSpPr>
          <p:cNvPr id="2" name="Date Placeholder 1"/>
          <p:cNvSpPr>
            <a:spLocks noGrp="1"/>
          </p:cNvSpPr>
          <p:nvPr>
            <p:ph type="dt" sz="half" idx="2"/>
          </p:nvPr>
        </p:nvSpPr>
        <p:spPr/>
        <p:txBody>
          <a:bodyPr/>
          <a:lstStyle/>
          <a:p>
            <a:r>
              <a:rPr lang="en-US" smtClean="0"/>
              <a:t>2024.12.02</a:t>
            </a:r>
            <a:endParaRPr lang="en-US" dirty="0"/>
          </a:p>
        </p:txBody>
      </p:sp>
    </p:spTree>
    <p:extLst>
      <p:ext uri="{BB962C8B-B14F-4D97-AF65-F5344CB8AC3E}">
        <p14:creationId xmlns:p14="http://schemas.microsoft.com/office/powerpoint/2010/main" val="2982553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smtClean="0"/>
              <a:t>I. </a:t>
            </a:r>
            <a:r>
              <a:rPr lang="de-DE" dirty="0" err="1" smtClean="0"/>
              <a:t>Introduction</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mc:AlternateContent xmlns:mc="http://schemas.openxmlformats.org/markup-compatibility/2006" xmlns:a14="http://schemas.microsoft.com/office/drawing/2010/main">
        <mc:Choice Requires="a14">
          <p:sp>
            <p:nvSpPr>
              <p:cNvPr id="9" name="Content Placeholder 8"/>
              <p:cNvSpPr>
                <a:spLocks noGrp="1"/>
              </p:cNvSpPr>
              <p:nvPr>
                <p:ph sz="quarter" idx="13"/>
              </p:nvPr>
            </p:nvSpPr>
            <p:spPr>
              <a:xfrm>
                <a:off x="695326" y="1125632"/>
                <a:ext cx="10801349" cy="4772024"/>
              </a:xfrm>
            </p:spPr>
            <p:txBody>
              <a:bodyPr/>
              <a:lstStyle/>
              <a:p>
                <a:r>
                  <a:rPr lang="de-DE" b="0" dirty="0" smtClean="0">
                    <a:solidFill>
                      <a:schemeClr val="tx1"/>
                    </a:solidFill>
                  </a:rPr>
                  <a:t>Measurements </a:t>
                </a:r>
                <a:r>
                  <a:rPr lang="de-DE" b="0" dirty="0" err="1" smtClean="0">
                    <a:solidFill>
                      <a:schemeClr val="tx1"/>
                    </a:solidFill>
                  </a:rPr>
                  <a:t>of</a:t>
                </a:r>
                <a:r>
                  <a:rPr lang="de-DE" b="0" dirty="0" smtClean="0">
                    <a:solidFill>
                      <a:schemeClr val="tx1"/>
                    </a:solidFill>
                  </a:rPr>
                  <a:t> </a:t>
                </a:r>
                <a:r>
                  <a:rPr lang="de-DE" b="0" dirty="0" err="1" smtClean="0">
                    <a:solidFill>
                      <a:schemeClr val="tx1"/>
                    </a:solidFill>
                  </a:rPr>
                  <a:t>plasma</a:t>
                </a:r>
                <a:r>
                  <a:rPr lang="de-DE" b="0" dirty="0" smtClean="0">
                    <a:solidFill>
                      <a:schemeClr val="tx1"/>
                    </a:solidFill>
                  </a:rPr>
                  <a:t> </a:t>
                </a:r>
                <a:r>
                  <a:rPr lang="de-DE" b="0" dirty="0" err="1" smtClean="0">
                    <a:solidFill>
                      <a:schemeClr val="tx1"/>
                    </a:solidFill>
                  </a:rPr>
                  <a:t>radiation</a:t>
                </a:r>
                <a:r>
                  <a:rPr lang="de-DE" b="0" dirty="0" smtClean="0">
                    <a:solidFill>
                      <a:schemeClr val="tx1"/>
                    </a:solidFill>
                  </a:rPr>
                  <a:t> </a:t>
                </a:r>
                <a:r>
                  <a:rPr lang="de-DE" b="0" dirty="0" err="1" smtClean="0">
                    <a:solidFill>
                      <a:schemeClr val="tx1"/>
                    </a:solidFill>
                  </a:rPr>
                  <a:t>are</a:t>
                </a:r>
                <a:r>
                  <a:rPr lang="de-DE" b="0" dirty="0" smtClean="0">
                    <a:solidFill>
                      <a:schemeClr val="tx1"/>
                    </a:solidFill>
                  </a:rPr>
                  <a:t> essential </a:t>
                </a:r>
                <a:r>
                  <a:rPr lang="de-DE" b="0" dirty="0" err="1" smtClean="0">
                    <a:solidFill>
                      <a:schemeClr val="tx1"/>
                    </a:solidFill>
                  </a:rPr>
                  <a:t>for</a:t>
                </a:r>
                <a:r>
                  <a:rPr lang="de-DE" b="0" dirty="0" smtClean="0">
                    <a:solidFill>
                      <a:schemeClr val="tx1"/>
                    </a:solidFill>
                  </a:rPr>
                  <a:t> power </a:t>
                </a:r>
                <a:r>
                  <a:rPr lang="de-DE" b="0" dirty="0" err="1" smtClean="0">
                    <a:solidFill>
                      <a:schemeClr val="tx1"/>
                    </a:solidFill>
                  </a:rPr>
                  <a:t>exhaust</a:t>
                </a:r>
                <a:r>
                  <a:rPr lang="de-DE" b="0" dirty="0" smtClean="0">
                    <a:solidFill>
                      <a:schemeClr val="tx1"/>
                    </a:solidFill>
                  </a:rPr>
                  <a:t> </a:t>
                </a:r>
                <a:r>
                  <a:rPr lang="de-DE" b="0" dirty="0" err="1" smtClean="0">
                    <a:solidFill>
                      <a:schemeClr val="tx1"/>
                    </a:solidFill>
                  </a:rPr>
                  <a:t>and</a:t>
                </a:r>
                <a:r>
                  <a:rPr lang="de-DE" b="0" dirty="0" smtClean="0">
                    <a:solidFill>
                      <a:schemeClr val="tx1"/>
                    </a:solidFill>
                  </a:rPr>
                  <a:t> </a:t>
                </a:r>
                <a:r>
                  <a:rPr lang="de-DE" b="0" dirty="0" err="1" smtClean="0">
                    <a:solidFill>
                      <a:schemeClr val="tx1"/>
                    </a:solidFill>
                  </a:rPr>
                  <a:t>physics</a:t>
                </a:r>
                <a:r>
                  <a:rPr lang="de-DE" b="0" dirty="0" smtClean="0">
                    <a:solidFill>
                      <a:schemeClr val="tx1"/>
                    </a:solidFill>
                  </a:rPr>
                  <a:t> </a:t>
                </a:r>
                <a:r>
                  <a:rPr lang="de-DE" b="0" dirty="0" err="1" smtClean="0">
                    <a:solidFill>
                      <a:schemeClr val="tx1"/>
                    </a:solidFill>
                  </a:rPr>
                  <a:t>studies</a:t>
                </a:r>
                <a:endParaRPr lang="de-DE" b="0" dirty="0" smtClean="0">
                  <a:solidFill>
                    <a:schemeClr val="tx1"/>
                  </a:solidFill>
                </a:endParaRPr>
              </a:p>
              <a:p>
                <a:r>
                  <a:rPr lang="de-DE" b="0" dirty="0" smtClean="0">
                    <a:solidFill>
                      <a:schemeClr val="tx1"/>
                    </a:solidFill>
                  </a:rPr>
                  <a:t>Bolometers </a:t>
                </a:r>
                <a:r>
                  <a:rPr lang="de-DE" b="0" dirty="0" err="1" smtClean="0">
                    <a:solidFill>
                      <a:schemeClr val="tx1"/>
                    </a:solidFill>
                  </a:rPr>
                  <a:t>are</a:t>
                </a:r>
                <a:r>
                  <a:rPr lang="de-DE" b="0" dirty="0" smtClean="0">
                    <a:solidFill>
                      <a:schemeClr val="tx1"/>
                    </a:solidFill>
                  </a:rPr>
                  <a:t> a </a:t>
                </a:r>
                <a:r>
                  <a:rPr lang="de-DE" b="0" dirty="0" err="1" smtClean="0">
                    <a:solidFill>
                      <a:schemeClr val="tx1"/>
                    </a:solidFill>
                  </a:rPr>
                  <a:t>consolidated</a:t>
                </a:r>
                <a:r>
                  <a:rPr lang="de-DE" b="0" dirty="0" smtClean="0">
                    <a:solidFill>
                      <a:schemeClr val="tx1"/>
                    </a:solidFill>
                  </a:rPr>
                  <a:t> </a:t>
                </a:r>
                <a:r>
                  <a:rPr lang="de-DE" b="0" dirty="0" err="1" smtClean="0">
                    <a:solidFill>
                      <a:schemeClr val="tx1"/>
                    </a:solidFill>
                  </a:rPr>
                  <a:t>diagnostic</a:t>
                </a:r>
                <a:r>
                  <a:rPr lang="de-DE" b="0" dirty="0" smtClean="0">
                    <a:solidFill>
                      <a:schemeClr val="tx1"/>
                    </a:solidFill>
                  </a:rPr>
                  <a:t> to </a:t>
                </a:r>
                <a:r>
                  <a:rPr lang="de-DE" b="0" dirty="0" err="1" smtClean="0">
                    <a:solidFill>
                      <a:schemeClr val="tx1"/>
                    </a:solidFill>
                  </a:rPr>
                  <a:t>measure</a:t>
                </a:r>
                <a:r>
                  <a:rPr lang="de-DE" b="0" dirty="0" smtClean="0">
                    <a:solidFill>
                      <a:schemeClr val="tx1"/>
                    </a:solidFill>
                  </a:rPr>
                  <a:t> </a:t>
                </a:r>
                <a:r>
                  <a:rPr lang="de-DE" b="0" dirty="0" err="1" smtClean="0">
                    <a:solidFill>
                      <a:schemeClr val="tx1"/>
                    </a:solidFill>
                  </a:rPr>
                  <a:t>plasma</a:t>
                </a:r>
                <a:r>
                  <a:rPr lang="de-DE" b="0" dirty="0" smtClean="0">
                    <a:solidFill>
                      <a:schemeClr val="tx1"/>
                    </a:solidFill>
                  </a:rPr>
                  <a:t> </a:t>
                </a:r>
                <a:r>
                  <a:rPr lang="de-DE" b="0" dirty="0" err="1" smtClean="0">
                    <a:solidFill>
                      <a:schemeClr val="tx1"/>
                    </a:solidFill>
                  </a:rPr>
                  <a:t>radiated</a:t>
                </a:r>
                <a:r>
                  <a:rPr lang="de-DE" b="0" dirty="0" smtClean="0">
                    <a:solidFill>
                      <a:schemeClr val="tx1"/>
                    </a:solidFill>
                  </a:rPr>
                  <a:t> power </a:t>
                </a:r>
              </a:p>
              <a:p>
                <a:r>
                  <a:rPr lang="de-DE" b="0" dirty="0" smtClean="0">
                    <a:solidFill>
                      <a:schemeClr val="tx1"/>
                    </a:solidFill>
                  </a:rPr>
                  <a:t>Plasma </a:t>
                </a:r>
                <a:r>
                  <a:rPr lang="de-DE" b="0" dirty="0" err="1" smtClean="0">
                    <a:solidFill>
                      <a:schemeClr val="tx1"/>
                    </a:solidFill>
                  </a:rPr>
                  <a:t>radiation</a:t>
                </a:r>
                <a:r>
                  <a:rPr lang="de-DE" b="0" dirty="0" smtClean="0">
                    <a:solidFill>
                      <a:schemeClr val="tx1"/>
                    </a:solidFill>
                  </a:rPr>
                  <a:t> </a:t>
                </a:r>
                <a14:m>
                  <m:oMath xmlns:m="http://schemas.openxmlformats.org/officeDocument/2006/math">
                    <m:r>
                      <a:rPr lang="de-DE" b="0" i="1" smtClean="0">
                        <a:solidFill>
                          <a:schemeClr val="tx1"/>
                        </a:solidFill>
                        <a:latin typeface="Cambria Math" panose="02040503050406030204" pitchFamily="18" charset="0"/>
                      </a:rPr>
                      <m:t>→</m:t>
                    </m:r>
                  </m:oMath>
                </a14:m>
                <a:r>
                  <a:rPr lang="de-DE" b="0" dirty="0" smtClean="0">
                    <a:solidFill>
                      <a:schemeClr val="tx1"/>
                    </a:solidFill>
                  </a:rPr>
                  <a:t> measure temperature </a:t>
                </a:r>
                <a:r>
                  <a:rPr lang="de-DE" b="0" dirty="0" err="1" smtClean="0">
                    <a:solidFill>
                      <a:schemeClr val="tx1"/>
                    </a:solidFill>
                  </a:rPr>
                  <a:t>rise</a:t>
                </a:r>
                <a:r>
                  <a:rPr lang="de-DE" b="0" dirty="0" smtClean="0">
                    <a:solidFill>
                      <a:schemeClr val="tx1"/>
                    </a:solidFill>
                  </a:rPr>
                  <a:t> </a:t>
                </a:r>
                <a14:m>
                  <m:oMath xmlns:m="http://schemas.openxmlformats.org/officeDocument/2006/math">
                    <m:r>
                      <a:rPr lang="de-DE" b="0" i="1">
                        <a:solidFill>
                          <a:schemeClr val="tx1"/>
                        </a:solidFill>
                        <a:latin typeface="Cambria Math" panose="02040503050406030204" pitchFamily="18" charset="0"/>
                      </a:rPr>
                      <m:t>→</m:t>
                    </m:r>
                  </m:oMath>
                </a14:m>
                <a:r>
                  <a:rPr lang="de-DE" b="0" dirty="0" smtClean="0">
                    <a:solidFill>
                      <a:schemeClr val="tx1"/>
                    </a:solidFill>
                  </a:rPr>
                  <a:t> calculate </a:t>
                </a:r>
                <a:r>
                  <a:rPr lang="de-DE" b="0" dirty="0" err="1" smtClean="0">
                    <a:solidFill>
                      <a:schemeClr val="tx1"/>
                    </a:solidFill>
                  </a:rPr>
                  <a:t>absorbed</a:t>
                </a:r>
                <a:r>
                  <a:rPr lang="de-DE" b="0" dirty="0" smtClean="0">
                    <a:solidFill>
                      <a:schemeClr val="tx1"/>
                    </a:solidFill>
                  </a:rPr>
                  <a:t> power</a:t>
                </a:r>
              </a:p>
              <a:p>
                <a:r>
                  <a:rPr lang="de-DE" dirty="0" err="1" smtClean="0"/>
                  <a:t>Resistive</a:t>
                </a:r>
                <a:r>
                  <a:rPr lang="de-DE" dirty="0" smtClean="0"/>
                  <a:t> </a:t>
                </a:r>
                <a:r>
                  <a:rPr lang="de-DE" dirty="0" err="1" smtClean="0"/>
                  <a:t>bolometers</a:t>
                </a:r>
                <a:r>
                  <a:rPr lang="de-DE" b="0" dirty="0" smtClean="0">
                    <a:solidFill>
                      <a:schemeClr val="tx1"/>
                    </a:solidFill>
                  </a:rPr>
                  <a:t>: </a:t>
                </a:r>
                <a:r>
                  <a:rPr lang="de-DE" b="0" dirty="0" err="1" smtClean="0">
                    <a:solidFill>
                      <a:schemeClr val="tx1"/>
                    </a:solidFill>
                  </a:rPr>
                  <a:t>measure</a:t>
                </a:r>
                <a:r>
                  <a:rPr lang="de-DE" b="0" dirty="0" smtClean="0">
                    <a:solidFill>
                      <a:schemeClr val="tx1"/>
                    </a:solidFill>
                  </a:rPr>
                  <a:t> </a:t>
                </a:r>
                <a:r>
                  <a:rPr lang="de-DE" b="0" dirty="0" err="1" smtClean="0">
                    <a:solidFill>
                      <a:schemeClr val="tx1"/>
                    </a:solidFill>
                  </a:rPr>
                  <a:t>electrical</a:t>
                </a:r>
                <a:r>
                  <a:rPr lang="de-DE" b="0" dirty="0" smtClean="0">
                    <a:solidFill>
                      <a:schemeClr val="tx1"/>
                    </a:solidFill>
                  </a:rPr>
                  <a:t> </a:t>
                </a:r>
                <a:r>
                  <a:rPr lang="de-DE" b="0" dirty="0" err="1" smtClean="0">
                    <a:solidFill>
                      <a:schemeClr val="tx1"/>
                    </a:solidFill>
                  </a:rPr>
                  <a:t>resistance</a:t>
                </a:r>
                <a:r>
                  <a:rPr lang="de-DE" b="0" dirty="0" smtClean="0">
                    <a:solidFill>
                      <a:schemeClr val="tx1"/>
                    </a:solidFill>
                  </a:rPr>
                  <a:t> </a:t>
                </a:r>
                <a:r>
                  <a:rPr lang="de-DE" b="0" dirty="0" err="1" smtClean="0">
                    <a:solidFill>
                      <a:schemeClr val="tx1"/>
                    </a:solidFill>
                  </a:rPr>
                  <a:t>of</a:t>
                </a:r>
                <a:r>
                  <a:rPr lang="de-DE" b="0" dirty="0" smtClean="0">
                    <a:solidFill>
                      <a:schemeClr val="tx1"/>
                    </a:solidFill>
                  </a:rPr>
                  <a:t> </a:t>
                </a:r>
                <a:r>
                  <a:rPr lang="de-DE" b="0" dirty="0" err="1" smtClean="0">
                    <a:solidFill>
                      <a:schemeClr val="tx1"/>
                    </a:solidFill>
                  </a:rPr>
                  <a:t>resistor</a:t>
                </a:r>
                <a:r>
                  <a:rPr lang="de-DE" b="0" dirty="0" smtClean="0">
                    <a:solidFill>
                      <a:schemeClr val="tx1"/>
                    </a:solidFill>
                  </a:rPr>
                  <a:t> </a:t>
                </a:r>
                <a:r>
                  <a:rPr lang="de-DE" b="0" dirty="0" err="1" smtClean="0">
                    <a:solidFill>
                      <a:schemeClr val="tx1"/>
                    </a:solidFill>
                  </a:rPr>
                  <a:t>thermally</a:t>
                </a:r>
                <a:r>
                  <a:rPr lang="de-DE" b="0" dirty="0" smtClean="0">
                    <a:solidFill>
                      <a:schemeClr val="tx1"/>
                    </a:solidFill>
                  </a:rPr>
                  <a:t> </a:t>
                </a:r>
                <a:r>
                  <a:rPr lang="de-DE" b="0" dirty="0" err="1" smtClean="0">
                    <a:solidFill>
                      <a:schemeClr val="tx1"/>
                    </a:solidFill>
                  </a:rPr>
                  <a:t>connected</a:t>
                </a:r>
                <a:r>
                  <a:rPr lang="de-DE" b="0" dirty="0" smtClean="0">
                    <a:solidFill>
                      <a:schemeClr val="tx1"/>
                    </a:solidFill>
                  </a:rPr>
                  <a:t> to </a:t>
                </a:r>
                <a:r>
                  <a:rPr lang="de-DE" b="0" dirty="0" err="1" smtClean="0">
                    <a:solidFill>
                      <a:schemeClr val="tx1"/>
                    </a:solidFill>
                  </a:rPr>
                  <a:t>absorber</a:t>
                </a:r>
                <a:endParaRPr lang="de-DE" b="0" dirty="0" smtClean="0">
                  <a:solidFill>
                    <a:schemeClr val="tx1"/>
                  </a:solidFill>
                </a:endParaRPr>
              </a:p>
              <a:p>
                <a:r>
                  <a:rPr lang="de-DE" dirty="0" smtClean="0"/>
                  <a:t>Imaging </a:t>
                </a:r>
                <a:r>
                  <a:rPr lang="de-DE" dirty="0" err="1" smtClean="0"/>
                  <a:t>bolometers</a:t>
                </a:r>
                <a:r>
                  <a:rPr lang="de-DE" b="0" dirty="0" smtClean="0">
                    <a:solidFill>
                      <a:schemeClr val="tx1"/>
                    </a:solidFill>
                  </a:rPr>
                  <a:t>: </a:t>
                </a:r>
                <a:r>
                  <a:rPr lang="de-DE" b="0" dirty="0" err="1" smtClean="0">
                    <a:solidFill>
                      <a:schemeClr val="tx1"/>
                    </a:solidFill>
                  </a:rPr>
                  <a:t>image</a:t>
                </a:r>
                <a:r>
                  <a:rPr lang="de-DE" b="0" dirty="0" smtClean="0">
                    <a:solidFill>
                      <a:schemeClr val="tx1"/>
                    </a:solidFill>
                  </a:rPr>
                  <a:t> </a:t>
                </a:r>
                <a:r>
                  <a:rPr lang="de-DE" b="0" dirty="0" err="1" smtClean="0">
                    <a:solidFill>
                      <a:schemeClr val="tx1"/>
                    </a:solidFill>
                  </a:rPr>
                  <a:t>temperature</a:t>
                </a:r>
                <a:r>
                  <a:rPr lang="de-DE" b="0" dirty="0" smtClean="0">
                    <a:solidFill>
                      <a:schemeClr val="tx1"/>
                    </a:solidFill>
                  </a:rPr>
                  <a:t> </a:t>
                </a:r>
                <a:r>
                  <a:rPr lang="de-DE" b="0" dirty="0" err="1" smtClean="0">
                    <a:solidFill>
                      <a:schemeClr val="tx1"/>
                    </a:solidFill>
                  </a:rPr>
                  <a:t>distribution</a:t>
                </a:r>
                <a:r>
                  <a:rPr lang="de-DE" b="0" dirty="0" smtClean="0">
                    <a:solidFill>
                      <a:schemeClr val="tx1"/>
                    </a:solidFill>
                  </a:rPr>
                  <a:t> on </a:t>
                </a:r>
                <a:r>
                  <a:rPr lang="de-DE" b="0" dirty="0" err="1" smtClean="0">
                    <a:solidFill>
                      <a:schemeClr val="tx1"/>
                    </a:solidFill>
                  </a:rPr>
                  <a:t>foil</a:t>
                </a:r>
                <a:r>
                  <a:rPr lang="de-DE" b="0" dirty="0" smtClean="0">
                    <a:solidFill>
                      <a:schemeClr val="tx1"/>
                    </a:solidFill>
                  </a:rPr>
                  <a:t> </a:t>
                </a:r>
                <a:r>
                  <a:rPr lang="de-DE" b="0" dirty="0" err="1" smtClean="0">
                    <a:solidFill>
                      <a:schemeClr val="tx1"/>
                    </a:solidFill>
                  </a:rPr>
                  <a:t>using</a:t>
                </a:r>
                <a:r>
                  <a:rPr lang="de-DE" b="0" dirty="0" smtClean="0">
                    <a:solidFill>
                      <a:schemeClr val="tx1"/>
                    </a:solidFill>
                  </a:rPr>
                  <a:t> high-resolution IR </a:t>
                </a:r>
                <a:r>
                  <a:rPr lang="de-DE" b="0" dirty="0" err="1" smtClean="0">
                    <a:solidFill>
                      <a:schemeClr val="tx1"/>
                    </a:solidFill>
                  </a:rPr>
                  <a:t>camera</a:t>
                </a:r>
                <a:r>
                  <a:rPr lang="de-DE" b="0" dirty="0" smtClean="0">
                    <a:solidFill>
                      <a:schemeClr val="tx1"/>
                    </a:solidFill>
                  </a:rPr>
                  <a:t> </a:t>
                </a:r>
              </a:p>
              <a:p>
                <a:r>
                  <a:rPr lang="de-DE" dirty="0" err="1" smtClean="0"/>
                  <a:t>InfraRed</a:t>
                </a:r>
                <a:r>
                  <a:rPr lang="de-DE" dirty="0" smtClean="0"/>
                  <a:t> (</a:t>
                </a:r>
                <a:r>
                  <a:rPr lang="de-DE" dirty="0" err="1" smtClean="0"/>
                  <a:t>imaging</a:t>
                </a:r>
                <a:r>
                  <a:rPr lang="de-DE" dirty="0" smtClean="0"/>
                  <a:t>) Video Bolometer: IRVB</a:t>
                </a:r>
              </a:p>
              <a:p>
                <a:endParaRPr lang="en-GB" b="0" dirty="0">
                  <a:solidFill>
                    <a:schemeClr val="tx1"/>
                  </a:solidFill>
                </a:endParaRPr>
              </a:p>
            </p:txBody>
          </p:sp>
        </mc:Choice>
        <mc:Fallback xmlns="">
          <p:sp>
            <p:nvSpPr>
              <p:cNvPr id="9" name="Content Placeholder 8"/>
              <p:cNvSpPr>
                <a:spLocks noGrp="1" noRot="1" noChangeAspect="1" noMove="1" noResize="1" noEditPoints="1" noAdjustHandles="1" noChangeArrowheads="1" noChangeShapeType="1" noTextEdit="1"/>
              </p:cNvSpPr>
              <p:nvPr>
                <p:ph sz="quarter" idx="13"/>
              </p:nvPr>
            </p:nvSpPr>
            <p:spPr>
              <a:xfrm>
                <a:off x="695326" y="1125632"/>
                <a:ext cx="10801349" cy="4772024"/>
              </a:xfrm>
              <a:blipFill>
                <a:blip r:embed="rId3"/>
                <a:stretch>
                  <a:fillRect l="-1185" t="-128"/>
                </a:stretch>
              </a:blipFill>
            </p:spPr>
            <p:txBody>
              <a:bodyPr/>
              <a:lstStyle/>
              <a:p>
                <a:r>
                  <a:rPr lang="en-GB">
                    <a:noFill/>
                  </a:rPr>
                  <a:t> </a:t>
                </a:r>
              </a:p>
            </p:txBody>
          </p:sp>
        </mc:Fallback>
      </mc:AlternateContent>
      <p:sp>
        <p:nvSpPr>
          <p:cNvPr id="8" name="Rectangle 7"/>
          <p:cNvSpPr/>
          <p:nvPr/>
        </p:nvSpPr>
        <p:spPr>
          <a:xfrm>
            <a:off x="832143" y="4823243"/>
            <a:ext cx="1120821" cy="369332"/>
          </a:xfrm>
          <a:prstGeom prst="rect">
            <a:avLst/>
          </a:prstGeom>
        </p:spPr>
        <p:txBody>
          <a:bodyPr wrap="none">
            <a:spAutoFit/>
          </a:bodyPr>
          <a:lstStyle/>
          <a:p>
            <a:pPr algn="ctr"/>
            <a:r>
              <a:rPr lang="de-DE" b="1" dirty="0" err="1" smtClean="0"/>
              <a:t>resistive</a:t>
            </a:r>
            <a:endParaRPr lang="en-GB" b="1" dirty="0"/>
          </a:p>
        </p:txBody>
      </p:sp>
      <p:sp>
        <p:nvSpPr>
          <p:cNvPr id="10" name="Rectangle 9"/>
          <p:cNvSpPr/>
          <p:nvPr/>
        </p:nvSpPr>
        <p:spPr>
          <a:xfrm>
            <a:off x="10026984" y="4823243"/>
            <a:ext cx="1069525" cy="369332"/>
          </a:xfrm>
          <a:prstGeom prst="rect">
            <a:avLst/>
          </a:prstGeom>
        </p:spPr>
        <p:txBody>
          <a:bodyPr wrap="none">
            <a:spAutoFit/>
          </a:bodyPr>
          <a:lstStyle/>
          <a:p>
            <a:pPr algn="ctr"/>
            <a:r>
              <a:rPr lang="de-DE" b="1" dirty="0" err="1" smtClean="0"/>
              <a:t>imaging</a:t>
            </a:r>
            <a:endParaRPr lang="en-GB" b="1" dirty="0"/>
          </a:p>
        </p:txBody>
      </p:sp>
      <p:sp>
        <p:nvSpPr>
          <p:cNvPr id="11" name="Date Placeholder 10"/>
          <p:cNvSpPr>
            <a:spLocks noGrp="1"/>
          </p:cNvSpPr>
          <p:nvPr>
            <p:ph type="dt" sz="half" idx="2"/>
          </p:nvPr>
        </p:nvSpPr>
        <p:spPr/>
        <p:txBody>
          <a:bodyPr/>
          <a:lstStyle/>
          <a:p>
            <a:r>
              <a:rPr lang="en-US" smtClean="0"/>
              <a:t>2024.12.02</a:t>
            </a: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8222" y="3657909"/>
            <a:ext cx="3353400" cy="2700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8326" y="3657909"/>
            <a:ext cx="3172500" cy="2700000"/>
          </a:xfrm>
          <a:prstGeom prst="rect">
            <a:avLst/>
          </a:prstGeom>
        </p:spPr>
      </p:pic>
    </p:spTree>
    <p:extLst>
      <p:ext uri="{BB962C8B-B14F-4D97-AF65-F5344CB8AC3E}">
        <p14:creationId xmlns:p14="http://schemas.microsoft.com/office/powerpoint/2010/main" val="38655488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181349"/>
            <a:ext cx="9576471" cy="406814"/>
          </a:xfrm>
        </p:spPr>
        <p:txBody>
          <a:bodyPr/>
          <a:lstStyle/>
          <a:p>
            <a:r>
              <a:rPr lang="de-DE" dirty="0" smtClean="0"/>
              <a:t>VI. Experimental </a:t>
            </a:r>
            <a:r>
              <a:rPr lang="de-DE" dirty="0" err="1" smtClean="0"/>
              <a:t>results</a:t>
            </a:r>
            <a:r>
              <a:rPr lang="de-DE" dirty="0" smtClean="0"/>
              <a:t/>
            </a:r>
            <a:br>
              <a:rPr lang="de-DE" dirty="0" smtClean="0"/>
            </a:br>
            <a:r>
              <a:rPr lang="de-DE" sz="1800" dirty="0" err="1" smtClean="0"/>
              <a:t>Inference</a:t>
            </a:r>
            <a:r>
              <a:rPr lang="de-DE" sz="1800" dirty="0" smtClean="0"/>
              <a:t> </a:t>
            </a:r>
            <a:r>
              <a:rPr lang="de-DE" sz="1800" dirty="0" err="1" smtClean="0"/>
              <a:t>of</a:t>
            </a:r>
            <a:r>
              <a:rPr lang="de-DE" sz="1800" dirty="0" smtClean="0"/>
              <a:t> </a:t>
            </a:r>
            <a:r>
              <a:rPr lang="de-DE" sz="1800" dirty="0" err="1" smtClean="0"/>
              <a:t>the</a:t>
            </a:r>
            <a:r>
              <a:rPr lang="de-DE" sz="1800" dirty="0" smtClean="0"/>
              <a:t> </a:t>
            </a:r>
            <a:r>
              <a:rPr lang="de-DE" sz="1800" dirty="0" err="1" smtClean="0"/>
              <a:t>incident</a:t>
            </a:r>
            <a:r>
              <a:rPr lang="de-DE" sz="1800" dirty="0" smtClean="0"/>
              <a:t> </a:t>
            </a:r>
            <a:r>
              <a:rPr lang="de-DE" sz="1800" dirty="0" err="1" smtClean="0"/>
              <a:t>radiation</a:t>
            </a:r>
            <a:r>
              <a:rPr lang="de-DE" sz="1800" dirty="0" smtClean="0"/>
              <a:t> power</a:t>
            </a:r>
            <a:endParaRPr lang="de-DE" sz="1800"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20</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a:p>
            <a:pPr marL="914400" lvl="2" indent="0">
              <a:buNone/>
            </a:pPr>
            <a:endParaRPr lang="en-US" b="0" dirty="0" smtClean="0">
              <a:sym typeface="Symbol" panose="05050102010706020507" pitchFamily="18" charset="2"/>
            </a:endParaRPr>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
        <p:nvSpPr>
          <p:cNvPr id="3" name="Date Placeholder 2"/>
          <p:cNvSpPr>
            <a:spLocks noGrp="1"/>
          </p:cNvSpPr>
          <p:nvPr>
            <p:ph type="dt" sz="half" idx="2"/>
          </p:nvPr>
        </p:nvSpPr>
        <p:spPr/>
        <p:txBody>
          <a:bodyPr/>
          <a:lstStyle/>
          <a:p>
            <a:r>
              <a:rPr lang="en-US" smtClean="0"/>
              <a:t>2024.12.02</a:t>
            </a:r>
            <a:endParaRPr lang="en-US" dirty="0"/>
          </a:p>
        </p:txBody>
      </p:sp>
      <mc:AlternateContent xmlns:mc="http://schemas.openxmlformats.org/markup-compatibility/2006" xmlns:a14="http://schemas.microsoft.com/office/drawing/2010/main">
        <mc:Choice Requires="a14">
          <p:sp>
            <p:nvSpPr>
              <p:cNvPr id="24" name="Content Placeholder 5"/>
              <p:cNvSpPr>
                <a:spLocks noGrp="1"/>
              </p:cNvSpPr>
              <p:nvPr>
                <p:ph sz="quarter" idx="13"/>
              </p:nvPr>
            </p:nvSpPr>
            <p:spPr>
              <a:xfrm>
                <a:off x="695326" y="1095090"/>
                <a:ext cx="11103943" cy="5286660"/>
              </a:xfrm>
            </p:spPr>
            <p:txBody>
              <a:bodyPr>
                <a:noAutofit/>
              </a:bodyPr>
              <a:lstStyle/>
              <a:p>
                <a:pPr marL="342900" lvl="7" indent="-342900" algn="just">
                  <a:spcAft>
                    <a:spcPts val="600"/>
                  </a:spcAft>
                  <a:buFont typeface="Arial" panose="020B0604020202020204" pitchFamily="34" charset="0"/>
                  <a:buChar char="•"/>
                </a:pPr>
                <a:r>
                  <a:rPr lang="en-US" sz="1800" i="0" dirty="0" smtClean="0">
                    <a:solidFill>
                      <a:schemeClr val="tx1"/>
                    </a:solidFill>
                    <a:latin typeface="Arial (Body)"/>
                    <a:ea typeface="Cambria Math" panose="02040503050406030204" pitchFamily="18" charset="0"/>
                    <a:sym typeface="Symbol" panose="05050102010706020507" pitchFamily="18" charset="2"/>
                  </a:rPr>
                  <a:t>Example OP2.1 plasma discharge in standard configuration (XP:20230315.37)</a:t>
                </a:r>
              </a:p>
              <a:p>
                <a:pPr marL="342900" lvl="7" indent="-342900" algn="just">
                  <a:spcAft>
                    <a:spcPts val="600"/>
                  </a:spcAft>
                  <a:buFont typeface="Arial" panose="020B0604020202020204" pitchFamily="34" charset="0"/>
                  <a:buChar char="•"/>
                </a:pPr>
                <a:r>
                  <a:rPr lang="en-US" sz="1800" i="0" dirty="0" smtClean="0">
                    <a:solidFill>
                      <a:schemeClr val="tx1"/>
                    </a:solidFill>
                    <a:latin typeface="Arial (Body)"/>
                    <a:ea typeface="Cambria Math" panose="02040503050406030204" pitchFamily="18" charset="0"/>
                    <a:sym typeface="Symbol" panose="05050102010706020507" pitchFamily="18" charset="2"/>
                  </a:rPr>
                  <a:t>Constant applied power and plasma density</a:t>
                </a:r>
              </a:p>
              <a:p>
                <a:pPr marL="342900" lvl="7" indent="-342900" algn="just">
                  <a:spcAft>
                    <a:spcPts val="600"/>
                  </a:spcAft>
                  <a:buFont typeface="Arial" panose="020B0604020202020204" pitchFamily="34" charset="0"/>
                  <a:buChar char="•"/>
                </a:pPr>
                <a:r>
                  <a:rPr lang="en-US" sz="1800" b="1" i="0" dirty="0" smtClean="0">
                    <a:solidFill>
                      <a:srgbClr val="005555"/>
                    </a:solidFill>
                    <a:latin typeface="Arial (Body)"/>
                    <a:ea typeface="Cambria Math" panose="02040503050406030204" pitchFamily="18" charset="0"/>
                    <a:sym typeface="Symbol" panose="05050102010706020507" pitchFamily="18" charset="2"/>
                  </a:rPr>
                  <a:t>Steady-state </a:t>
                </a:r>
                <a14:m>
                  <m:oMath xmlns:m="http://schemas.openxmlformats.org/officeDocument/2006/math">
                    <m:sSub>
                      <m:sSubPr>
                        <m:ctrlPr>
                          <a:rPr lang="de-DE" sz="1800" b="1" i="1" smtClean="0">
                            <a:solidFill>
                              <a:srgbClr val="005555"/>
                            </a:solidFill>
                            <a:latin typeface="Cambria Math" panose="02040503050406030204" pitchFamily="18" charset="0"/>
                            <a:ea typeface="Cambria Math" panose="02040503050406030204" pitchFamily="18" charset="0"/>
                            <a:sym typeface="Symbol" panose="05050102010706020507" pitchFamily="18" charset="2"/>
                          </a:rPr>
                        </m:ctrlPr>
                      </m:sSubPr>
                      <m:e>
                        <m:r>
                          <a:rPr lang="de-DE" sz="1800" b="1" i="1" smtClean="0">
                            <a:solidFill>
                              <a:srgbClr val="005555"/>
                            </a:solidFill>
                            <a:latin typeface="Cambria Math" panose="02040503050406030204" pitchFamily="18" charset="0"/>
                            <a:ea typeface="Cambria Math" panose="02040503050406030204" pitchFamily="18" charset="0"/>
                            <a:sym typeface="Symbol" panose="05050102010706020507" pitchFamily="18" charset="2"/>
                          </a:rPr>
                          <m:t>𝑷</m:t>
                        </m:r>
                      </m:e>
                      <m:sub>
                        <m:r>
                          <a:rPr lang="de-DE" sz="1800" b="1" i="1" smtClean="0">
                            <a:solidFill>
                              <a:srgbClr val="005555"/>
                            </a:solidFill>
                            <a:latin typeface="Cambria Math" panose="02040503050406030204" pitchFamily="18" charset="0"/>
                            <a:ea typeface="Cambria Math" panose="02040503050406030204" pitchFamily="18" charset="0"/>
                            <a:sym typeface="Symbol" panose="05050102010706020507" pitchFamily="18" charset="2"/>
                          </a:rPr>
                          <m:t>𝒓𝒂𝒅</m:t>
                        </m:r>
                      </m:sub>
                    </m:sSub>
                  </m:oMath>
                </a14:m>
                <a:r>
                  <a:rPr lang="en-US" sz="1400" b="1" i="0" dirty="0" smtClean="0">
                    <a:solidFill>
                      <a:srgbClr val="005555"/>
                    </a:solidFill>
                    <a:latin typeface="Arial (Body)"/>
                    <a:ea typeface="Cambria Math" panose="02040503050406030204" pitchFamily="18" charset="0"/>
                    <a:sym typeface="Symbol" panose="05050102010706020507" pitchFamily="18" charset="2"/>
                  </a:rPr>
                  <a:t> </a:t>
                </a:r>
                <a:r>
                  <a:rPr lang="en-US" sz="1800" b="1" i="0" dirty="0" smtClean="0">
                    <a:solidFill>
                      <a:srgbClr val="005555"/>
                    </a:solidFill>
                    <a:latin typeface="Arial (Body)"/>
                    <a:ea typeface="Cambria Math" panose="02040503050406030204" pitchFamily="18" charset="0"/>
                    <a:sym typeface="Symbol" panose="05050102010706020507" pitchFamily="18" charset="2"/>
                  </a:rPr>
                  <a:t>signal </a:t>
                </a:r>
                <a:r>
                  <a:rPr lang="en-US" sz="1800" i="0" dirty="0" smtClean="0">
                    <a:solidFill>
                      <a:schemeClr val="tx1"/>
                    </a:solidFill>
                    <a:latin typeface="Arial (Body)"/>
                    <a:ea typeface="Cambria Math" panose="02040503050406030204" pitchFamily="18" charset="0"/>
                    <a:sym typeface="Symbol" panose="05050102010706020507" pitchFamily="18" charset="2"/>
                  </a:rPr>
                  <a:t>(except for LBO injection @ 5.5s)</a:t>
                </a:r>
              </a:p>
              <a:p>
                <a:pPr marL="342900" lvl="7" indent="-342900" algn="just">
                  <a:spcAft>
                    <a:spcPts val="600"/>
                  </a:spcAft>
                  <a:buFont typeface="Arial" panose="020B0604020202020204" pitchFamily="34" charset="0"/>
                  <a:buChar char="•"/>
                </a:pPr>
                <a:r>
                  <a:rPr lang="en-US" sz="1800" i="0" dirty="0">
                    <a:solidFill>
                      <a:schemeClr val="tx1"/>
                    </a:solidFill>
                    <a:latin typeface="Arial (Body)"/>
                    <a:ea typeface="Cambria Math" panose="02040503050406030204" pitchFamily="18" charset="0"/>
                    <a:sym typeface="Symbol" panose="05050102010706020507" pitchFamily="18" charset="2"/>
                  </a:rPr>
                  <a:t>Incident </a:t>
                </a:r>
                <a:r>
                  <a:rPr lang="en-US" sz="1800" i="0" dirty="0" smtClean="0">
                    <a:solidFill>
                      <a:schemeClr val="tx1"/>
                    </a:solidFill>
                    <a:latin typeface="Arial (Body)"/>
                    <a:ea typeface="Cambria Math" panose="02040503050406030204" pitchFamily="18" charset="0"/>
                    <a:sym typeface="Symbol" panose="05050102010706020507" pitchFamily="18" charset="2"/>
                  </a:rPr>
                  <a:t>power </a:t>
                </a:r>
                <a14:m>
                  <m:oMath xmlns:m="http://schemas.openxmlformats.org/officeDocument/2006/math">
                    <m:sSub>
                      <m:sSubPr>
                        <m:ctrlP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ctrlPr>
                      </m:sSubPr>
                      <m:e>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𝑝</m:t>
                        </m:r>
                      </m:e>
                      <m:sub>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𝑖𝑛</m:t>
                        </m:r>
                      </m:sub>
                    </m:sSub>
                  </m:oMath>
                </a14:m>
                <a:r>
                  <a:rPr lang="en-US" sz="1800" i="0" dirty="0" smtClean="0">
                    <a:solidFill>
                      <a:schemeClr val="tx1"/>
                    </a:solidFill>
                    <a:latin typeface="Arial (Body)"/>
                    <a:ea typeface="Cambria Math" panose="02040503050406030204" pitchFamily="18" charset="0"/>
                    <a:sym typeface="Symbol" panose="05050102010706020507" pitchFamily="18" charset="2"/>
                  </a:rPr>
                  <a:t> [Wm</a:t>
                </a:r>
                <a:r>
                  <a:rPr lang="en-US" sz="1800" i="0" baseline="30000" dirty="0" smtClean="0">
                    <a:solidFill>
                      <a:schemeClr val="tx1"/>
                    </a:solidFill>
                    <a:latin typeface="Arial (Body)"/>
                    <a:ea typeface="Cambria Math" panose="02040503050406030204" pitchFamily="18" charset="0"/>
                    <a:sym typeface="Symbol" panose="05050102010706020507" pitchFamily="18" charset="2"/>
                  </a:rPr>
                  <a:t>-2</a:t>
                </a:r>
                <a:r>
                  <a:rPr lang="en-US" sz="1800" i="0" dirty="0" smtClean="0">
                    <a:solidFill>
                      <a:schemeClr val="tx1"/>
                    </a:solidFill>
                    <a:latin typeface="Arial (Body)"/>
                    <a:ea typeface="Cambria Math" panose="02040503050406030204" pitchFamily="18" charset="0"/>
                    <a:sym typeface="Symbol" panose="05050102010706020507" pitchFamily="18" charset="2"/>
                  </a:rPr>
                  <a:t>] </a:t>
                </a:r>
                <a:r>
                  <a:rPr lang="en-US" sz="1800" i="0" dirty="0">
                    <a:solidFill>
                      <a:schemeClr val="tx1"/>
                    </a:solidFill>
                    <a:latin typeface="Arial (Body)"/>
                    <a:ea typeface="Cambria Math" panose="02040503050406030204" pitchFamily="18" charset="0"/>
                    <a:sym typeface="Symbol" panose="05050102010706020507" pitchFamily="18" charset="2"/>
                  </a:rPr>
                  <a:t>is calculated by solving 2D heat transfer equation </a:t>
                </a:r>
              </a:p>
              <a:p>
                <a:pPr marL="342900" lvl="7" indent="-342900" algn="just">
                  <a:spcAft>
                    <a:spcPts val="600"/>
                  </a:spcAft>
                  <a:buFont typeface="Arial" panose="020B0604020202020204" pitchFamily="34" charset="0"/>
                  <a:buChar char="•"/>
                </a:pPr>
                <a:endParaRPr lang="en-US" sz="1400" i="0" dirty="0" smtClean="0">
                  <a:solidFill>
                    <a:schemeClr val="tx1"/>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endParaRPr lang="en-US" sz="1800" dirty="0" smtClean="0">
                  <a:sym typeface="Symbol" panose="05050102010706020507" pitchFamily="18" charset="2"/>
                </a:endParaRPr>
              </a:p>
            </p:txBody>
          </p:sp>
        </mc:Choice>
        <mc:Fallback xmlns="">
          <p:sp>
            <p:nvSpPr>
              <p:cNvPr id="24" name="Content Placeholder 5"/>
              <p:cNvSpPr>
                <a:spLocks noGrp="1" noRot="1" noChangeAspect="1" noMove="1" noResize="1" noEditPoints="1" noAdjustHandles="1" noChangeArrowheads="1" noChangeShapeType="1" noTextEdit="1"/>
              </p:cNvSpPr>
              <p:nvPr>
                <p:ph sz="quarter" idx="13"/>
              </p:nvPr>
            </p:nvSpPr>
            <p:spPr>
              <a:xfrm>
                <a:off x="695326" y="1095090"/>
                <a:ext cx="11103943" cy="5286660"/>
              </a:xfrm>
              <a:blipFill>
                <a:blip r:embed="rId2"/>
                <a:stretch>
                  <a:fillRect l="-1262" t="-692"/>
                </a:stretch>
              </a:blipFill>
            </p:spPr>
            <p:txBody>
              <a:bodyPr/>
              <a:lstStyle/>
              <a:p>
                <a:r>
                  <a:rPr lang="en-GB">
                    <a:noFill/>
                  </a:rPr>
                  <a:t> </a:t>
                </a:r>
              </a:p>
            </p:txBody>
          </p:sp>
        </mc:Fallback>
      </mc:AlternateContent>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1860" y="2791239"/>
            <a:ext cx="4863713" cy="384133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0758" y="3609698"/>
            <a:ext cx="3709440" cy="2880000"/>
          </a:xfrm>
          <a:prstGeom prst="rect">
            <a:avLst/>
          </a:prstGeom>
        </p:spPr>
      </p:pic>
      <mc:AlternateContent xmlns:mc="http://schemas.openxmlformats.org/markup-compatibility/2006" xmlns:a14="http://schemas.microsoft.com/office/drawing/2010/main">
        <mc:Choice Requires="a14">
          <p:sp>
            <p:nvSpPr>
              <p:cNvPr id="20" name="Rectangle 19"/>
              <p:cNvSpPr/>
              <p:nvPr/>
            </p:nvSpPr>
            <p:spPr>
              <a:xfrm>
                <a:off x="1962420" y="3286532"/>
                <a:ext cx="1863011" cy="323165"/>
              </a:xfrm>
              <a:prstGeom prst="rect">
                <a:avLst/>
              </a:prstGeom>
            </p:spPr>
            <p:txBody>
              <a:bodyPr wrap="none">
                <a:spAutoFit/>
              </a:bodyPr>
              <a:lstStyle/>
              <a:p>
                <a:pPr algn="ctr"/>
                <a:r>
                  <a:rPr lang="de-DE" sz="1500" b="1" dirty="0" smtClean="0">
                    <a:solidFill>
                      <a:schemeClr val="tx1"/>
                    </a:solidFill>
                  </a:rPr>
                  <a:t>Incident power </a:t>
                </a:r>
                <a14:m>
                  <m:oMath xmlns:m="http://schemas.openxmlformats.org/officeDocument/2006/math">
                    <m:sSub>
                      <m:sSubPr>
                        <m:ctrlPr>
                          <a:rPr lang="de-DE" sz="1500" b="1" i="1" smtClean="0">
                            <a:solidFill>
                              <a:schemeClr val="tx1"/>
                            </a:solidFill>
                            <a:latin typeface="Cambria Math" panose="02040503050406030204" pitchFamily="18" charset="0"/>
                          </a:rPr>
                        </m:ctrlPr>
                      </m:sSubPr>
                      <m:e>
                        <m:r>
                          <a:rPr lang="de-DE" sz="1500" b="1" i="1" smtClean="0">
                            <a:solidFill>
                              <a:schemeClr val="tx1"/>
                            </a:solidFill>
                            <a:latin typeface="Cambria Math" panose="02040503050406030204" pitchFamily="18" charset="0"/>
                          </a:rPr>
                          <m:t>𝒑</m:t>
                        </m:r>
                      </m:e>
                      <m:sub>
                        <m:r>
                          <a:rPr lang="de-DE" sz="1500" b="1" i="1" smtClean="0">
                            <a:solidFill>
                              <a:schemeClr val="tx1"/>
                            </a:solidFill>
                            <a:latin typeface="Cambria Math" panose="02040503050406030204" pitchFamily="18" charset="0"/>
                          </a:rPr>
                          <m:t>𝒊𝒏</m:t>
                        </m:r>
                      </m:sub>
                    </m:sSub>
                  </m:oMath>
                </a14:m>
                <a:endParaRPr lang="de-DE" sz="1500" b="1" dirty="0">
                  <a:solidFill>
                    <a:schemeClr val="tx1"/>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1962420" y="3286532"/>
                <a:ext cx="1863011" cy="323165"/>
              </a:xfrm>
              <a:prstGeom prst="rect">
                <a:avLst/>
              </a:prstGeom>
              <a:blipFill>
                <a:blip r:embed="rId5"/>
                <a:stretch>
                  <a:fillRect l="-980" t="-3774" b="-20755"/>
                </a:stretch>
              </a:blipFill>
            </p:spPr>
            <p:txBody>
              <a:bodyPr/>
              <a:lstStyle/>
              <a:p>
                <a:r>
                  <a:rPr lang="en-GB">
                    <a:noFill/>
                  </a:rPr>
                  <a:t> </a:t>
                </a:r>
              </a:p>
            </p:txBody>
          </p:sp>
        </mc:Fallback>
      </mc:AlternateContent>
      <p:sp>
        <p:nvSpPr>
          <p:cNvPr id="12" name="Arc 11"/>
          <p:cNvSpPr/>
          <p:nvPr/>
        </p:nvSpPr>
        <p:spPr>
          <a:xfrm rot="179618">
            <a:off x="4354193" y="2708470"/>
            <a:ext cx="4368783" cy="3139158"/>
          </a:xfrm>
          <a:prstGeom prst="arc">
            <a:avLst>
              <a:gd name="adj1" fmla="val 11641732"/>
              <a:gd name="adj2" fmla="val 20474279"/>
            </a:avLst>
          </a:prstGeom>
          <a:ln w="19050" cmpd="sng">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7790742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181349"/>
            <a:ext cx="9576471" cy="406814"/>
          </a:xfrm>
        </p:spPr>
        <p:txBody>
          <a:bodyPr/>
          <a:lstStyle/>
          <a:p>
            <a:r>
              <a:rPr lang="de-DE" dirty="0" smtClean="0"/>
              <a:t>VI. Experimental </a:t>
            </a:r>
            <a:r>
              <a:rPr lang="de-DE" dirty="0" err="1" smtClean="0"/>
              <a:t>results</a:t>
            </a:r>
            <a:r>
              <a:rPr lang="de-DE" dirty="0" smtClean="0"/>
              <a:t/>
            </a:r>
            <a:br>
              <a:rPr lang="de-DE" dirty="0" smtClean="0"/>
            </a:br>
            <a:r>
              <a:rPr lang="de-DE" sz="1800" dirty="0" err="1" smtClean="0"/>
              <a:t>Inference</a:t>
            </a:r>
            <a:r>
              <a:rPr lang="de-DE" sz="1800" dirty="0" smtClean="0"/>
              <a:t> </a:t>
            </a:r>
            <a:r>
              <a:rPr lang="de-DE" sz="1800" dirty="0" err="1" smtClean="0"/>
              <a:t>of</a:t>
            </a:r>
            <a:r>
              <a:rPr lang="de-DE" sz="1800" dirty="0" smtClean="0"/>
              <a:t> </a:t>
            </a:r>
            <a:r>
              <a:rPr lang="de-DE" sz="1800" dirty="0" err="1" smtClean="0"/>
              <a:t>the</a:t>
            </a:r>
            <a:r>
              <a:rPr lang="de-DE" sz="1800" dirty="0" smtClean="0"/>
              <a:t> </a:t>
            </a:r>
            <a:r>
              <a:rPr lang="de-DE" sz="1800" dirty="0" err="1" smtClean="0"/>
              <a:t>incident</a:t>
            </a:r>
            <a:r>
              <a:rPr lang="de-DE" sz="1800" dirty="0" smtClean="0"/>
              <a:t> </a:t>
            </a:r>
            <a:r>
              <a:rPr lang="de-DE" sz="1800" dirty="0" err="1" smtClean="0"/>
              <a:t>radiation</a:t>
            </a:r>
            <a:r>
              <a:rPr lang="de-DE" sz="1800" dirty="0" smtClean="0"/>
              <a:t> power</a:t>
            </a:r>
            <a:endParaRPr lang="de-DE" sz="1800"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21</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a:p>
            <a:pPr marL="914400" lvl="2" indent="0">
              <a:buNone/>
            </a:pPr>
            <a:endParaRPr lang="en-US" b="0" dirty="0" smtClean="0">
              <a:sym typeface="Symbol" panose="05050102010706020507" pitchFamily="18" charset="2"/>
            </a:endParaRPr>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
        <p:nvSpPr>
          <p:cNvPr id="3" name="Date Placeholder 2"/>
          <p:cNvSpPr>
            <a:spLocks noGrp="1"/>
          </p:cNvSpPr>
          <p:nvPr>
            <p:ph type="dt" sz="half" idx="2"/>
          </p:nvPr>
        </p:nvSpPr>
        <p:spPr/>
        <p:txBody>
          <a:bodyPr/>
          <a:lstStyle/>
          <a:p>
            <a:r>
              <a:rPr lang="en-US" smtClean="0"/>
              <a:t>2024.12.02</a:t>
            </a:r>
            <a:endParaRPr lang="en-US" dirty="0"/>
          </a:p>
        </p:txBody>
      </p:sp>
      <p:sp>
        <p:nvSpPr>
          <p:cNvPr id="24" name="Content Placeholder 5"/>
          <p:cNvSpPr>
            <a:spLocks noGrp="1"/>
          </p:cNvSpPr>
          <p:nvPr>
            <p:ph sz="quarter" idx="13"/>
          </p:nvPr>
        </p:nvSpPr>
        <p:spPr>
          <a:xfrm>
            <a:off x="695326" y="1095090"/>
            <a:ext cx="11103943" cy="5286660"/>
          </a:xfrm>
        </p:spPr>
        <p:txBody>
          <a:bodyPr>
            <a:noAutofit/>
          </a:bodyPr>
          <a:lstStyle/>
          <a:p>
            <a:pPr marL="342900" lvl="7" indent="-342900" algn="just">
              <a:spcAft>
                <a:spcPts val="600"/>
              </a:spcAft>
              <a:buFont typeface="Arial" panose="020B0604020202020204" pitchFamily="34" charset="0"/>
              <a:buChar char="•"/>
            </a:pPr>
            <a:r>
              <a:rPr lang="en-US" sz="1800" b="1" i="0" dirty="0" smtClean="0">
                <a:solidFill>
                  <a:srgbClr val="005555"/>
                </a:solidFill>
                <a:latin typeface="Arial (Body)"/>
                <a:ea typeface="Cambria Math" panose="02040503050406030204" pitchFamily="18" charset="0"/>
                <a:sym typeface="Symbol" panose="05050102010706020507" pitchFamily="18" charset="2"/>
              </a:rPr>
              <a:t>Non-uniform foil response </a:t>
            </a:r>
            <a:r>
              <a:rPr lang="en-US" sz="1800" i="0" dirty="0" smtClean="0">
                <a:solidFill>
                  <a:schemeClr val="tx1"/>
                </a:solidFill>
                <a:latin typeface="Arial (Body)"/>
                <a:ea typeface="Cambria Math" panose="02040503050406030204" pitchFamily="18" charset="0"/>
                <a:sym typeface="Symbol" panose="05050102010706020507" pitchFamily="18" charset="2"/>
              </a:rPr>
              <a:t>(buildup of features in IRVB image)</a:t>
            </a:r>
          </a:p>
          <a:p>
            <a:pPr marL="342900" lvl="7" indent="-342900" algn="just">
              <a:spcAft>
                <a:spcPts val="600"/>
              </a:spcAft>
              <a:buFont typeface="Arial" panose="020B0604020202020204" pitchFamily="34" charset="0"/>
              <a:buChar char="•"/>
            </a:pPr>
            <a:r>
              <a:rPr lang="de-DE" sz="1800" i="0" dirty="0" err="1" smtClean="0">
                <a:solidFill>
                  <a:schemeClr val="tx1"/>
                </a:solidFill>
                <a:latin typeface="Arial (Body)"/>
                <a:ea typeface="Cambria Math" panose="02040503050406030204" pitchFamily="18" charset="0"/>
                <a:sym typeface="Symbol" panose="05050102010706020507" pitchFamily="18" charset="2"/>
              </a:rPr>
              <a:t>Probably</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arising</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from</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bad</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imaging</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and</a:t>
            </a:r>
            <a:r>
              <a:rPr lang="de-DE" sz="1800" b="1" i="0" dirty="0" smtClean="0">
                <a:solidFill>
                  <a:srgbClr val="005555"/>
                </a:solidFill>
                <a:latin typeface="Arial (Body)"/>
                <a:ea typeface="Cambria Math" panose="02040503050406030204" pitchFamily="18" charset="0"/>
                <a:sym typeface="Symbol" panose="05050102010706020507" pitchFamily="18" charset="2"/>
              </a:rPr>
              <a:t> non-</a:t>
            </a:r>
            <a:r>
              <a:rPr lang="de-DE" sz="1800" b="1" i="0" dirty="0" err="1" smtClean="0">
                <a:solidFill>
                  <a:srgbClr val="005555"/>
                </a:solidFill>
                <a:latin typeface="Arial (Body)"/>
                <a:ea typeface="Cambria Math" panose="02040503050406030204" pitchFamily="18" charset="0"/>
                <a:sym typeface="Symbol" panose="05050102010706020507" pitchFamily="18" charset="2"/>
              </a:rPr>
              <a:t>uniformity</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of</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foil</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calibration</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coefficients</a:t>
            </a:r>
            <a:endParaRPr lang="en-US" sz="1800" b="1" i="0" dirty="0" smtClean="0">
              <a:solidFill>
                <a:srgbClr val="005555"/>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r>
              <a:rPr lang="de-DE" sz="1800" i="0" dirty="0" smtClean="0">
                <a:solidFill>
                  <a:schemeClr val="tx1"/>
                </a:solidFill>
                <a:latin typeface="Arial (Body)"/>
                <a:ea typeface="Cambria Math" panose="02040503050406030204" pitchFamily="18" charset="0"/>
                <a:sym typeface="Symbol" panose="05050102010706020507" pitchFamily="18" charset="2"/>
              </a:rPr>
              <a:t>Features </a:t>
            </a:r>
            <a:r>
              <a:rPr lang="de-DE" sz="1800" i="0" dirty="0" err="1" smtClean="0">
                <a:solidFill>
                  <a:schemeClr val="tx1"/>
                </a:solidFill>
                <a:latin typeface="Arial (Body)"/>
                <a:ea typeface="Cambria Math" panose="02040503050406030204" pitchFamily="18" charset="0"/>
                <a:sym typeface="Symbol" panose="05050102010706020507" pitchFamily="18" charset="2"/>
              </a:rPr>
              <a:t>are</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estimated</a:t>
            </a:r>
            <a:r>
              <a:rPr lang="de-DE" sz="1800" i="0" dirty="0" smtClean="0">
                <a:solidFill>
                  <a:schemeClr val="tx1"/>
                </a:solidFill>
                <a:latin typeface="Arial (Body)"/>
                <a:ea typeface="Cambria Math" panose="02040503050406030204" pitchFamily="18" charset="0"/>
                <a:sym typeface="Symbol" panose="05050102010706020507" pitchFamily="18" charset="2"/>
              </a:rPr>
              <a:t> after </a:t>
            </a:r>
            <a:r>
              <a:rPr lang="de-DE" sz="1800" i="0" dirty="0" err="1" smtClean="0">
                <a:solidFill>
                  <a:schemeClr val="tx1"/>
                </a:solidFill>
                <a:latin typeface="Arial (Body)"/>
                <a:ea typeface="Cambria Math" panose="02040503050406030204" pitchFamily="18" charset="0"/>
                <a:sym typeface="Symbol" panose="05050102010706020507" pitchFamily="18" charset="2"/>
              </a:rPr>
              <a:t>heating</a:t>
            </a:r>
            <a:r>
              <a:rPr lang="de-DE" sz="1800" i="0" dirty="0" smtClean="0">
                <a:solidFill>
                  <a:schemeClr val="tx1"/>
                </a:solidFill>
                <a:latin typeface="Arial (Body)"/>
                <a:ea typeface="Cambria Math" panose="02040503050406030204" pitchFamily="18" charset="0"/>
                <a:sym typeface="Symbol" panose="05050102010706020507" pitchFamily="18" charset="2"/>
              </a:rPr>
              <a:t> power </a:t>
            </a:r>
            <a:r>
              <a:rPr lang="de-DE" sz="1800" i="0" dirty="0" err="1" smtClean="0">
                <a:solidFill>
                  <a:schemeClr val="tx1"/>
                </a:solidFill>
                <a:latin typeface="Arial (Body)"/>
                <a:ea typeface="Cambria Math" panose="02040503050406030204" pitchFamily="18" charset="0"/>
                <a:sym typeface="Symbol" panose="05050102010706020507" pitchFamily="18" charset="2"/>
              </a:rPr>
              <a:t>cut</a:t>
            </a:r>
            <a:r>
              <a:rPr lang="de-DE" sz="1800" i="0" dirty="0" smtClean="0">
                <a:solidFill>
                  <a:schemeClr val="tx1"/>
                </a:solidFill>
                <a:latin typeface="Arial (Body)"/>
                <a:ea typeface="Cambria Math" panose="02040503050406030204" pitchFamily="18" charset="0"/>
                <a:sym typeface="Symbol" panose="05050102010706020507" pitchFamily="18" charset="2"/>
              </a:rPr>
              <a:t>-off </a:t>
            </a:r>
            <a:r>
              <a:rPr lang="de-DE" sz="1800" i="0" dirty="0" err="1" smtClean="0">
                <a:solidFill>
                  <a:schemeClr val="tx1"/>
                </a:solidFill>
                <a:latin typeface="Arial (Body)"/>
                <a:ea typeface="Cambria Math" panose="02040503050406030204" pitchFamily="18" charset="0"/>
                <a:sym typeface="Symbol" panose="05050102010706020507" pitchFamily="18" charset="2"/>
              </a:rPr>
              <a:t>and</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subtracted</a:t>
            </a:r>
            <a:endParaRPr lang="de-DE" sz="1800" b="1" i="0" dirty="0" smtClean="0">
              <a:solidFill>
                <a:srgbClr val="005555"/>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r>
              <a:rPr lang="de-DE" sz="1800" i="0" dirty="0" err="1" smtClean="0">
                <a:solidFill>
                  <a:schemeClr val="tx1"/>
                </a:solidFill>
                <a:latin typeface="Arial (Body)"/>
                <a:ea typeface="Cambria Math" panose="02040503050406030204" pitchFamily="18" charset="0"/>
                <a:sym typeface="Symbol" panose="05050102010706020507" pitchFamily="18" charset="2"/>
              </a:rPr>
              <a:t>Rescaled</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during</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the</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discharge</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using</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exponential</a:t>
            </a:r>
            <a:r>
              <a:rPr lang="de-DE" sz="1800" i="0" dirty="0" smtClean="0">
                <a:solidFill>
                  <a:schemeClr val="tx1"/>
                </a:solidFill>
                <a:latin typeface="Arial (Body)"/>
                <a:ea typeface="Cambria Math" panose="02040503050406030204" pitchFamily="18" charset="0"/>
                <a:sym typeface="Symbol" panose="05050102010706020507" pitchFamily="18" charset="2"/>
              </a:rPr>
              <a:t> fit</a:t>
            </a:r>
            <a:endParaRPr lang="de-DE" sz="1800" i="0" dirty="0">
              <a:solidFill>
                <a:schemeClr val="tx1"/>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endParaRPr lang="en-US" sz="1800" dirty="0" smtClean="0">
              <a:sym typeface="Symbol" panose="05050102010706020507" pitchFamily="18" charset="2"/>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9341" y="3609699"/>
            <a:ext cx="3749760" cy="2880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656" y="3609699"/>
            <a:ext cx="3709440" cy="2880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5231" y="3609699"/>
            <a:ext cx="3594239" cy="2880000"/>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004318" y="3286533"/>
                <a:ext cx="1863011" cy="323165"/>
              </a:xfrm>
              <a:prstGeom prst="rect">
                <a:avLst/>
              </a:prstGeom>
            </p:spPr>
            <p:txBody>
              <a:bodyPr wrap="none">
                <a:spAutoFit/>
              </a:bodyPr>
              <a:lstStyle/>
              <a:p>
                <a:pPr algn="ctr"/>
                <a:r>
                  <a:rPr lang="de-DE" sz="1500" b="1" dirty="0" smtClean="0">
                    <a:solidFill>
                      <a:schemeClr val="tx1"/>
                    </a:solidFill>
                  </a:rPr>
                  <a:t>Incident power </a:t>
                </a:r>
                <a14:m>
                  <m:oMath xmlns:m="http://schemas.openxmlformats.org/officeDocument/2006/math">
                    <m:sSub>
                      <m:sSubPr>
                        <m:ctrlPr>
                          <a:rPr lang="de-DE" sz="1500" b="1" i="1" smtClean="0">
                            <a:solidFill>
                              <a:schemeClr val="tx1"/>
                            </a:solidFill>
                            <a:latin typeface="Cambria Math" panose="02040503050406030204" pitchFamily="18" charset="0"/>
                          </a:rPr>
                        </m:ctrlPr>
                      </m:sSubPr>
                      <m:e>
                        <m:r>
                          <a:rPr lang="de-DE" sz="1500" b="1" i="1" smtClean="0">
                            <a:solidFill>
                              <a:schemeClr val="tx1"/>
                            </a:solidFill>
                            <a:latin typeface="Cambria Math" panose="02040503050406030204" pitchFamily="18" charset="0"/>
                          </a:rPr>
                          <m:t>𝒑</m:t>
                        </m:r>
                      </m:e>
                      <m:sub>
                        <m:r>
                          <a:rPr lang="de-DE" sz="1500" b="1" i="1" smtClean="0">
                            <a:solidFill>
                              <a:schemeClr val="tx1"/>
                            </a:solidFill>
                            <a:latin typeface="Cambria Math" panose="02040503050406030204" pitchFamily="18" charset="0"/>
                          </a:rPr>
                          <m:t>𝒊𝒏</m:t>
                        </m:r>
                      </m:sub>
                    </m:sSub>
                  </m:oMath>
                </a14:m>
                <a:endParaRPr lang="de-DE" sz="1500" b="1"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1004318" y="3286533"/>
                <a:ext cx="1863011" cy="323165"/>
              </a:xfrm>
              <a:prstGeom prst="rect">
                <a:avLst/>
              </a:prstGeom>
              <a:blipFill>
                <a:blip r:embed="rId5"/>
                <a:stretch>
                  <a:fillRect l="-984" t="-3774" b="-20755"/>
                </a:stretch>
              </a:blipFill>
            </p:spPr>
            <p:txBody>
              <a:bodyPr/>
              <a:lstStyle/>
              <a:p>
                <a:r>
                  <a:rPr lang="en-GB">
                    <a:noFill/>
                  </a:rPr>
                  <a:t> </a:t>
                </a:r>
              </a:p>
            </p:txBody>
          </p:sp>
        </mc:Fallback>
      </mc:AlternateContent>
      <p:sp>
        <p:nvSpPr>
          <p:cNvPr id="17" name="Rectangle 16"/>
          <p:cNvSpPr/>
          <p:nvPr/>
        </p:nvSpPr>
        <p:spPr>
          <a:xfrm>
            <a:off x="5493729" y="3286533"/>
            <a:ext cx="1507144" cy="323165"/>
          </a:xfrm>
          <a:prstGeom prst="rect">
            <a:avLst/>
          </a:prstGeom>
        </p:spPr>
        <p:txBody>
          <a:bodyPr wrap="none">
            <a:spAutoFit/>
          </a:bodyPr>
          <a:lstStyle/>
          <a:p>
            <a:pPr algn="ctr"/>
            <a:r>
              <a:rPr lang="de-DE" sz="1500" b="1" dirty="0" err="1" smtClean="0"/>
              <a:t>Exponential</a:t>
            </a:r>
            <a:r>
              <a:rPr lang="de-DE" sz="1500" b="1" dirty="0" smtClean="0"/>
              <a:t> fit</a:t>
            </a:r>
            <a:endParaRPr lang="de-DE" sz="1500" b="1" dirty="0">
              <a:solidFill>
                <a:schemeClr val="tx1"/>
              </a:solidFill>
            </a:endParaRPr>
          </a:p>
        </p:txBody>
      </p:sp>
      <mc:AlternateContent xmlns:mc="http://schemas.openxmlformats.org/markup-compatibility/2006" xmlns:a14="http://schemas.microsoft.com/office/drawing/2010/main">
        <mc:Choice Requires="a14">
          <p:sp>
            <p:nvSpPr>
              <p:cNvPr id="18" name="Rectangle 17"/>
              <p:cNvSpPr/>
              <p:nvPr/>
            </p:nvSpPr>
            <p:spPr>
              <a:xfrm>
                <a:off x="8537672" y="3286533"/>
                <a:ext cx="2712601" cy="323165"/>
              </a:xfrm>
              <a:prstGeom prst="rect">
                <a:avLst/>
              </a:prstGeom>
            </p:spPr>
            <p:txBody>
              <a:bodyPr wrap="none">
                <a:spAutoFit/>
              </a:bodyPr>
              <a:lstStyle/>
              <a:p>
                <a:pPr algn="ctr"/>
                <a:r>
                  <a:rPr lang="de-DE" sz="1500" b="1" dirty="0" smtClean="0">
                    <a:solidFill>
                      <a:schemeClr val="tx1"/>
                    </a:solidFill>
                  </a:rPr>
                  <a:t>Residual power </a:t>
                </a:r>
                <a:r>
                  <a:rPr lang="de-DE" sz="1500" b="1" dirty="0" err="1" smtClean="0">
                    <a:solidFill>
                      <a:schemeClr val="tx1"/>
                    </a:solidFill>
                  </a:rPr>
                  <a:t>pattern</a:t>
                </a:r>
                <a:r>
                  <a:rPr lang="de-DE" sz="1500" b="1" dirty="0" smtClean="0">
                    <a:solidFill>
                      <a:schemeClr val="tx1"/>
                    </a:solidFill>
                  </a:rPr>
                  <a:t> </a:t>
                </a:r>
                <a14:m>
                  <m:oMath xmlns:m="http://schemas.openxmlformats.org/officeDocument/2006/math">
                    <m:sSub>
                      <m:sSubPr>
                        <m:ctrlPr>
                          <a:rPr lang="de-DE" sz="1500" b="1" i="1" smtClean="0">
                            <a:solidFill>
                              <a:schemeClr val="tx1"/>
                            </a:solidFill>
                            <a:latin typeface="Cambria Math" panose="02040503050406030204" pitchFamily="18" charset="0"/>
                          </a:rPr>
                        </m:ctrlPr>
                      </m:sSubPr>
                      <m:e>
                        <m:r>
                          <a:rPr lang="de-DE" sz="1500" b="1" i="1" smtClean="0">
                            <a:solidFill>
                              <a:schemeClr val="tx1"/>
                            </a:solidFill>
                            <a:latin typeface="Cambria Math" panose="02040503050406030204" pitchFamily="18" charset="0"/>
                          </a:rPr>
                          <m:t>𝒑</m:t>
                        </m:r>
                      </m:e>
                      <m:sub>
                        <m:r>
                          <a:rPr lang="de-DE" sz="1500" b="1" i="1" smtClean="0">
                            <a:solidFill>
                              <a:schemeClr val="tx1"/>
                            </a:solidFill>
                            <a:latin typeface="Cambria Math" panose="02040503050406030204" pitchFamily="18" charset="0"/>
                          </a:rPr>
                          <m:t>𝒓𝒆𝒔</m:t>
                        </m:r>
                      </m:sub>
                    </m:sSub>
                  </m:oMath>
                </a14:m>
                <a:endParaRPr lang="de-DE" sz="1500" b="1" dirty="0">
                  <a:solidFill>
                    <a:schemeClr val="tx1"/>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8537672" y="3286533"/>
                <a:ext cx="2712601" cy="323165"/>
              </a:xfrm>
              <a:prstGeom prst="rect">
                <a:avLst/>
              </a:prstGeom>
              <a:blipFill>
                <a:blip r:embed="rId6"/>
                <a:stretch>
                  <a:fillRect l="-449" t="-3774" b="-20755"/>
                </a:stretch>
              </a:blipFill>
            </p:spPr>
            <p:txBody>
              <a:bodyPr/>
              <a:lstStyle/>
              <a:p>
                <a:r>
                  <a:rPr lang="en-GB">
                    <a:noFill/>
                  </a:rPr>
                  <a:t> </a:t>
                </a:r>
              </a:p>
            </p:txBody>
          </p:sp>
        </mc:Fallback>
      </mc:AlternateContent>
    </p:spTree>
    <p:extLst>
      <p:ext uri="{BB962C8B-B14F-4D97-AF65-F5344CB8AC3E}">
        <p14:creationId xmlns:p14="http://schemas.microsoft.com/office/powerpoint/2010/main" val="24294142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p:cNvSpPr>
            <a:spLocks noGrp="1"/>
          </p:cNvSpPr>
          <p:nvPr>
            <p:ph type="sldNum" sz="quarter" idx="16"/>
          </p:nvPr>
        </p:nvSpPr>
        <p:spPr/>
        <p:txBody>
          <a:bodyPr/>
          <a:lstStyle/>
          <a:p>
            <a:fld id="{31AA536C-85F5-4A1B-A111-7CE00A08BCBC}" type="slidenum">
              <a:rPr lang="en-US" smtClean="0"/>
              <a:pPr/>
              <a:t>22</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a:p>
            <a:pPr marL="914400" lvl="2" indent="0">
              <a:buNone/>
            </a:pPr>
            <a:endParaRPr lang="en-US" b="0" dirty="0" smtClean="0">
              <a:sym typeface="Symbol" panose="05050102010706020507" pitchFamily="18" charset="2"/>
            </a:endParaRPr>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
        <p:nvSpPr>
          <p:cNvPr id="3" name="Date Placeholder 2"/>
          <p:cNvSpPr>
            <a:spLocks noGrp="1"/>
          </p:cNvSpPr>
          <p:nvPr>
            <p:ph type="dt" sz="half" idx="2"/>
          </p:nvPr>
        </p:nvSpPr>
        <p:spPr/>
        <p:txBody>
          <a:bodyPr/>
          <a:lstStyle/>
          <a:p>
            <a:r>
              <a:rPr lang="en-US" smtClean="0"/>
              <a:t>2024.12.02</a:t>
            </a:r>
            <a:endParaRPr lang="en-US" dirty="0"/>
          </a:p>
        </p:txBody>
      </p:sp>
      <mc:AlternateContent xmlns:mc="http://schemas.openxmlformats.org/markup-compatibility/2006" xmlns:a14="http://schemas.microsoft.com/office/drawing/2010/main">
        <mc:Choice Requires="a14">
          <p:sp>
            <p:nvSpPr>
              <p:cNvPr id="24" name="Content Placeholder 5"/>
              <p:cNvSpPr>
                <a:spLocks noGrp="1"/>
              </p:cNvSpPr>
              <p:nvPr>
                <p:ph sz="quarter" idx="13"/>
              </p:nvPr>
            </p:nvSpPr>
            <p:spPr>
              <a:xfrm>
                <a:off x="695326" y="1095090"/>
                <a:ext cx="11103943" cy="5286660"/>
              </a:xfrm>
            </p:spPr>
            <p:txBody>
              <a:bodyPr>
                <a:noAutofit/>
              </a:bodyPr>
              <a:lstStyle/>
              <a:p>
                <a:pPr marL="342900" lvl="7" indent="-342900" algn="just">
                  <a:spcAft>
                    <a:spcPts val="600"/>
                  </a:spcAft>
                  <a:buFont typeface="Arial" panose="020B0604020202020204" pitchFamily="34" charset="0"/>
                  <a:buChar char="•"/>
                </a:pPr>
                <a:r>
                  <a:rPr lang="en-US" sz="1800" i="0" dirty="0" smtClean="0">
                    <a:solidFill>
                      <a:schemeClr val="tx1"/>
                    </a:solidFill>
                    <a:latin typeface="Arial (Body)"/>
                    <a:ea typeface="Cambria Math" panose="02040503050406030204" pitchFamily="18" charset="0"/>
                    <a:sym typeface="Symbol" panose="05050102010706020507" pitchFamily="18" charset="2"/>
                  </a:rPr>
                  <a:t>Incident power (after </a:t>
                </a:r>
                <a14:m>
                  <m:oMath xmlns:m="http://schemas.openxmlformats.org/officeDocument/2006/math">
                    <m:sSub>
                      <m:sSubPr>
                        <m:ctrlP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ctrlPr>
                      </m:sSubPr>
                      <m:e>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𝑝</m:t>
                        </m:r>
                      </m:e>
                      <m:sub>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𝑟𝑒𝑠</m:t>
                        </m:r>
                      </m:sub>
                    </m:sSub>
                  </m:oMath>
                </a14:m>
                <a:r>
                  <a:rPr lang="en-US" sz="1400" i="0" dirty="0" smtClean="0">
                    <a:solidFill>
                      <a:schemeClr val="tx1"/>
                    </a:solidFill>
                    <a:latin typeface="Arial (Body)"/>
                    <a:ea typeface="Cambria Math" panose="02040503050406030204" pitchFamily="18" charset="0"/>
                    <a:sym typeface="Symbol" panose="05050102010706020507" pitchFamily="18" charset="2"/>
                  </a:rPr>
                  <a:t> </a:t>
                </a:r>
                <a:r>
                  <a:rPr lang="en-US" sz="1800" i="0" dirty="0" smtClean="0">
                    <a:solidFill>
                      <a:schemeClr val="tx1"/>
                    </a:solidFill>
                    <a:latin typeface="Arial (Body)"/>
                    <a:ea typeface="Cambria Math" panose="02040503050406030204" pitchFamily="18" charset="0"/>
                    <a:sym typeface="Symbol" panose="05050102010706020507" pitchFamily="18" charset="2"/>
                  </a:rPr>
                  <a:t>correction) is </a:t>
                </a:r>
                <a:r>
                  <a:rPr lang="en-US" sz="1800" b="1" i="0" dirty="0" smtClean="0">
                    <a:solidFill>
                      <a:srgbClr val="005555"/>
                    </a:solidFill>
                    <a:latin typeface="Arial (Body)"/>
                    <a:ea typeface="Cambria Math" panose="02040503050406030204" pitchFamily="18" charset="0"/>
                    <a:sym typeface="Symbol" panose="05050102010706020507" pitchFamily="18" charset="2"/>
                  </a:rPr>
                  <a:t>converted to radiance </a:t>
                </a:r>
                <a14:m>
                  <m:oMath xmlns:m="http://schemas.openxmlformats.org/officeDocument/2006/math">
                    <m:r>
                      <a:rPr lang="de-DE" sz="1800" b="1" i="1" smtClean="0">
                        <a:solidFill>
                          <a:srgbClr val="005555"/>
                        </a:solidFill>
                        <a:latin typeface="Cambria Math" panose="02040503050406030204" pitchFamily="18" charset="0"/>
                        <a:ea typeface="Cambria Math" panose="02040503050406030204" pitchFamily="18" charset="0"/>
                        <a:sym typeface="Symbol" panose="05050102010706020507" pitchFamily="18" charset="2"/>
                      </a:rPr>
                      <m:t>𝑳</m:t>
                    </m:r>
                  </m:oMath>
                </a14:m>
                <a:r>
                  <a:rPr lang="en-US" sz="1400" b="1" i="0" dirty="0" smtClean="0">
                    <a:solidFill>
                      <a:srgbClr val="005555"/>
                    </a:solidFill>
                    <a:latin typeface="Arial (Body)"/>
                    <a:ea typeface="Cambria Math" panose="02040503050406030204" pitchFamily="18" charset="0"/>
                    <a:sym typeface="Symbol" panose="05050102010706020507" pitchFamily="18" charset="2"/>
                  </a:rPr>
                  <a:t> </a:t>
                </a:r>
                <a:r>
                  <a:rPr lang="en-US" sz="1800" i="0" dirty="0" smtClean="0">
                    <a:solidFill>
                      <a:schemeClr val="tx1"/>
                    </a:solidFill>
                    <a:latin typeface="Arial (Body)"/>
                    <a:ea typeface="Cambria Math" panose="02040503050406030204" pitchFamily="18" charset="0"/>
                    <a:sym typeface="Symbol" panose="05050102010706020507" pitchFamily="18" charset="2"/>
                  </a:rPr>
                  <a:t>[Wm</a:t>
                </a:r>
                <a:r>
                  <a:rPr lang="en-US" sz="1800" i="0" baseline="30000" dirty="0" smtClean="0">
                    <a:solidFill>
                      <a:schemeClr val="tx1"/>
                    </a:solidFill>
                    <a:latin typeface="Arial (Body)"/>
                    <a:ea typeface="Cambria Math" panose="02040503050406030204" pitchFamily="18" charset="0"/>
                    <a:sym typeface="Symbol" panose="05050102010706020507" pitchFamily="18" charset="2"/>
                  </a:rPr>
                  <a:t>-2</a:t>
                </a:r>
                <a:r>
                  <a:rPr lang="en-US" sz="1800" i="0" dirty="0" smtClean="0">
                    <a:solidFill>
                      <a:schemeClr val="tx1"/>
                    </a:solidFill>
                    <a:latin typeface="Arial (Body)"/>
                    <a:ea typeface="Cambria Math" panose="02040503050406030204" pitchFamily="18" charset="0"/>
                    <a:sym typeface="Symbol" panose="05050102010706020507" pitchFamily="18" charset="2"/>
                  </a:rPr>
                  <a:t>sr</a:t>
                </a:r>
                <a:r>
                  <a:rPr lang="en-US" sz="1800" i="0" baseline="30000" dirty="0" smtClean="0">
                    <a:solidFill>
                      <a:schemeClr val="tx1"/>
                    </a:solidFill>
                    <a:latin typeface="Arial (Body)"/>
                    <a:ea typeface="Cambria Math" panose="02040503050406030204" pitchFamily="18" charset="0"/>
                    <a:sym typeface="Symbol" panose="05050102010706020507" pitchFamily="18" charset="2"/>
                  </a:rPr>
                  <a:t>-1</a:t>
                </a:r>
                <a:r>
                  <a:rPr lang="en-US" sz="1800" i="0" dirty="0" smtClean="0">
                    <a:solidFill>
                      <a:schemeClr val="tx1"/>
                    </a:solidFill>
                    <a:latin typeface="Arial (Body)"/>
                    <a:ea typeface="Cambria Math" panose="02040503050406030204" pitchFamily="18" charset="0"/>
                    <a:sym typeface="Symbol" panose="05050102010706020507" pitchFamily="18" charset="2"/>
                  </a:rPr>
                  <a:t>]</a:t>
                </a:r>
              </a:p>
              <a:p>
                <a:pPr marL="342900" lvl="7" indent="-342900" algn="just">
                  <a:spcAft>
                    <a:spcPts val="600"/>
                  </a:spcAft>
                  <a:buFont typeface="Arial" panose="020B0604020202020204" pitchFamily="34" charset="0"/>
                  <a:buChar char="•"/>
                </a:pPr>
                <a14:m>
                  <m:oMath xmlns:m="http://schemas.openxmlformats.org/officeDocument/2006/math">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𝐿</m:t>
                    </m:r>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m:t>
                    </m:r>
                    <m:f>
                      <m:fPr>
                        <m:ctrlP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ctrlPr>
                      </m:fPr>
                      <m:num>
                        <m:sSub>
                          <m:sSubPr>
                            <m:ctrlP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ctrlPr>
                          </m:sSubPr>
                          <m:e>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𝑝</m:t>
                            </m:r>
                          </m:e>
                          <m:sub>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𝑖𝑛</m:t>
                            </m:r>
                          </m:sub>
                        </m:sSub>
                        <m:sSubSup>
                          <m:sSubSupPr>
                            <m:ctrlP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ctrlPr>
                          </m:sSubSupPr>
                          <m:e>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𝑙</m:t>
                            </m:r>
                          </m:e>
                          <m:sub>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𝑏𝑜𝑙</m:t>
                            </m:r>
                          </m:sub>
                          <m:sup>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2</m:t>
                            </m:r>
                          </m:sup>
                        </m:sSubSup>
                      </m:num>
                      <m:den>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𝑒</m:t>
                        </m:r>
                      </m:den>
                    </m:f>
                  </m:oMath>
                </a14:m>
                <a:r>
                  <a:rPr lang="de-DE" sz="1800" i="0" dirty="0" smtClean="0">
                    <a:solidFill>
                      <a:schemeClr val="tx1"/>
                    </a:solidFill>
                    <a:latin typeface="Arial (Body)"/>
                    <a:ea typeface="Cambria Math" panose="02040503050406030204" pitchFamily="18" charset="0"/>
                    <a:sym typeface="Symbol" panose="05050102010706020507" pitchFamily="18" charset="2"/>
                  </a:rPr>
                  <a:t>   (</a:t>
                </a:r>
                <a14:m>
                  <m:oMath xmlns:m="http://schemas.openxmlformats.org/officeDocument/2006/math">
                    <m:sSub>
                      <m:sSubPr>
                        <m:ctrlPr>
                          <a:rPr lang="de-DE" sz="1800" b="0" i="1" dirty="0"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ctrlPr>
                      </m:sSubPr>
                      <m:e>
                        <m:r>
                          <a:rPr lang="de-DE" sz="1800" b="0" i="1" dirty="0"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𝑙</m:t>
                        </m:r>
                      </m:e>
                      <m:sub>
                        <m:r>
                          <a:rPr lang="de-DE" sz="1800" b="0" i="1" dirty="0"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𝑏𝑜𝑙</m:t>
                        </m:r>
                      </m:sub>
                    </m:sSub>
                  </m:oMath>
                </a14:m>
                <a:r>
                  <a:rPr lang="de-DE" sz="1800" i="0" dirty="0" smtClean="0">
                    <a:solidFill>
                      <a:schemeClr val="tx1"/>
                    </a:solidFill>
                    <a:latin typeface="Arial (Body)"/>
                    <a:ea typeface="Cambria Math" panose="02040503050406030204" pitchFamily="18" charset="0"/>
                    <a:sym typeface="Symbol" panose="05050102010706020507" pitchFamily="18" charset="2"/>
                  </a:rPr>
                  <a:t> [m] </a:t>
                </a:r>
                <a:r>
                  <a:rPr lang="de-DE" sz="1800" i="0" dirty="0" err="1" smtClean="0">
                    <a:solidFill>
                      <a:schemeClr val="tx1"/>
                    </a:solidFill>
                    <a:latin typeface="Arial (Body)"/>
                    <a:ea typeface="Cambria Math" panose="02040503050406030204" pitchFamily="18" charset="0"/>
                    <a:sym typeface="Symbol" panose="05050102010706020507" pitchFamily="18" charset="2"/>
                  </a:rPr>
                  <a:t>bolometer</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channel</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size</a:t>
                </a:r>
                <a:r>
                  <a:rPr lang="de-DE" sz="1800" i="0" dirty="0" smtClean="0">
                    <a:solidFill>
                      <a:schemeClr val="tx1"/>
                    </a:solidFill>
                    <a:latin typeface="Arial (Body)"/>
                    <a:ea typeface="Cambria Math" panose="02040503050406030204" pitchFamily="18" charset="0"/>
                    <a:sym typeface="Symbol" panose="05050102010706020507" pitchFamily="18" charset="2"/>
                  </a:rPr>
                  <a:t>, </a:t>
                </a:r>
                <a14:m>
                  <m:oMath xmlns:m="http://schemas.openxmlformats.org/officeDocument/2006/math">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𝑒</m:t>
                    </m:r>
                  </m:oMath>
                </a14:m>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en-US" sz="1800" i="0" dirty="0" smtClean="0">
                    <a:solidFill>
                      <a:schemeClr val="tx1"/>
                    </a:solidFill>
                    <a:latin typeface="Arial (Body)"/>
                    <a:ea typeface="Cambria Math" panose="02040503050406030204" pitchFamily="18" charset="0"/>
                    <a:sym typeface="Symbol" panose="05050102010706020507" pitchFamily="18" charset="2"/>
                  </a:rPr>
                  <a:t>[m</a:t>
                </a:r>
                <a:r>
                  <a:rPr lang="en-US" sz="1800" i="0" baseline="30000" dirty="0" smtClean="0">
                    <a:solidFill>
                      <a:schemeClr val="tx1"/>
                    </a:solidFill>
                    <a:latin typeface="Arial (Body)"/>
                    <a:ea typeface="Cambria Math" panose="02040503050406030204" pitchFamily="18" charset="0"/>
                    <a:sym typeface="Symbol" panose="05050102010706020507" pitchFamily="18" charset="2"/>
                  </a:rPr>
                  <a:t>2</a:t>
                </a:r>
                <a:r>
                  <a:rPr lang="en-US" sz="1800" i="0" dirty="0" smtClean="0">
                    <a:solidFill>
                      <a:schemeClr val="tx1"/>
                    </a:solidFill>
                    <a:latin typeface="Arial (Body)"/>
                    <a:ea typeface="Cambria Math" panose="02040503050406030204" pitchFamily="18" charset="0"/>
                    <a:sym typeface="Symbol" panose="05050102010706020507" pitchFamily="18" charset="2"/>
                  </a:rPr>
                  <a:t>sr] channel </a:t>
                </a:r>
                <a:r>
                  <a:rPr lang="de-DE" sz="1800" i="0" dirty="0" err="1" smtClean="0">
                    <a:solidFill>
                      <a:schemeClr val="tx1"/>
                    </a:solidFill>
                    <a:latin typeface="Arial (Body)"/>
                    <a:ea typeface="Cambria Math" panose="02040503050406030204" pitchFamily="18" charset="0"/>
                    <a:sym typeface="Symbol" panose="05050102010706020507" pitchFamily="18" charset="2"/>
                  </a:rPr>
                  <a:t>etendue</a:t>
                </a:r>
                <a:r>
                  <a:rPr lang="de-DE" sz="1800" i="0" dirty="0" smtClean="0">
                    <a:solidFill>
                      <a:schemeClr val="tx1"/>
                    </a:solidFill>
                    <a:latin typeface="Arial (Body)"/>
                    <a:ea typeface="Cambria Math" panose="02040503050406030204" pitchFamily="18" charset="0"/>
                    <a:sym typeface="Symbol" panose="05050102010706020507" pitchFamily="18" charset="2"/>
                  </a:rPr>
                  <a:t>)</a:t>
                </a:r>
              </a:p>
              <a:p>
                <a:pPr marL="342900" lvl="7" indent="-342900" algn="just">
                  <a:spcAft>
                    <a:spcPts val="600"/>
                  </a:spcAft>
                  <a:buFont typeface="Arial" panose="020B0604020202020204" pitchFamily="34" charset="0"/>
                  <a:buChar char="•"/>
                </a:pPr>
                <a:r>
                  <a:rPr lang="de-DE" sz="1800" i="0" dirty="0" err="1" smtClean="0">
                    <a:solidFill>
                      <a:schemeClr val="tx1"/>
                    </a:solidFill>
                    <a:latin typeface="Arial (Body)"/>
                    <a:ea typeface="Cambria Math" panose="02040503050406030204" pitchFamily="18" charset="0"/>
                    <a:sym typeface="Symbol" panose="05050102010706020507" pitchFamily="18" charset="2"/>
                  </a:rPr>
                  <a:t>Radiance</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is</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converted</a:t>
                </a:r>
                <a:r>
                  <a:rPr lang="de-DE" sz="1800" b="1" i="0" dirty="0" smtClean="0">
                    <a:solidFill>
                      <a:srgbClr val="005555"/>
                    </a:solidFill>
                    <a:latin typeface="Arial (Body)"/>
                    <a:ea typeface="Cambria Math" panose="02040503050406030204" pitchFamily="18" charset="0"/>
                    <a:sym typeface="Symbol" panose="05050102010706020507" pitchFamily="18" charset="2"/>
                  </a:rPr>
                  <a:t> to </a:t>
                </a:r>
                <a:r>
                  <a:rPr lang="de-DE" sz="1800" b="1" i="0" dirty="0" err="1" smtClean="0">
                    <a:solidFill>
                      <a:srgbClr val="005555"/>
                    </a:solidFill>
                    <a:latin typeface="Arial (Body)"/>
                    <a:ea typeface="Cambria Math" panose="02040503050406030204" pitchFamily="18" charset="0"/>
                    <a:sym typeface="Symbol" panose="05050102010706020507" pitchFamily="18" charset="2"/>
                  </a:rPr>
                  <a:t>chord</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brightness</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or</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emissivity</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14:m>
                  <m:oMath xmlns:m="http://schemas.openxmlformats.org/officeDocument/2006/math">
                    <m:sSub>
                      <m:sSubPr>
                        <m:ctrlPr>
                          <a:rPr lang="de-DE" sz="1800" b="1" i="1" smtClean="0">
                            <a:solidFill>
                              <a:srgbClr val="005555"/>
                            </a:solidFill>
                            <a:latin typeface="Cambria Math" panose="02040503050406030204" pitchFamily="18" charset="0"/>
                            <a:ea typeface="Cambria Math" panose="02040503050406030204" pitchFamily="18" charset="0"/>
                            <a:sym typeface="Symbol" panose="05050102010706020507" pitchFamily="18" charset="2"/>
                          </a:rPr>
                        </m:ctrlPr>
                      </m:sSubPr>
                      <m:e>
                        <m:r>
                          <a:rPr lang="de-DE" sz="1800" b="1" i="1" smtClean="0">
                            <a:solidFill>
                              <a:srgbClr val="005555"/>
                            </a:solidFill>
                            <a:latin typeface="Cambria Math" panose="02040503050406030204" pitchFamily="18" charset="0"/>
                            <a:ea typeface="Cambria Math" panose="02040503050406030204" pitchFamily="18" charset="0"/>
                            <a:sym typeface="Symbol" panose="05050102010706020507" pitchFamily="18" charset="2"/>
                          </a:rPr>
                          <m:t>𝜺</m:t>
                        </m:r>
                      </m:e>
                      <m:sub>
                        <m:r>
                          <a:rPr lang="de-DE" sz="1800" b="1" i="1" smtClean="0">
                            <a:solidFill>
                              <a:srgbClr val="005555"/>
                            </a:solidFill>
                            <a:latin typeface="Cambria Math" panose="02040503050406030204" pitchFamily="18" charset="0"/>
                            <a:ea typeface="Cambria Math" panose="02040503050406030204" pitchFamily="18" charset="0"/>
                            <a:sym typeface="Symbol" panose="05050102010706020507" pitchFamily="18" charset="2"/>
                          </a:rPr>
                          <m:t>𝒄𝒉𝒐𝒓𝒅</m:t>
                        </m:r>
                      </m:sub>
                    </m:sSub>
                  </m:oMath>
                </a14:m>
                <a:r>
                  <a:rPr lang="en-US" sz="1400" b="1" i="0" dirty="0">
                    <a:solidFill>
                      <a:srgbClr val="005555"/>
                    </a:solidFill>
                    <a:latin typeface="Arial (Body)"/>
                    <a:ea typeface="Cambria Math" panose="02040503050406030204" pitchFamily="18" charset="0"/>
                    <a:sym typeface="Symbol" panose="05050102010706020507" pitchFamily="18" charset="2"/>
                  </a:rPr>
                  <a:t> </a:t>
                </a:r>
                <a:r>
                  <a:rPr lang="en-US" sz="1800" i="0" dirty="0">
                    <a:solidFill>
                      <a:schemeClr val="tx1"/>
                    </a:solidFill>
                    <a:latin typeface="Arial (Body)"/>
                    <a:ea typeface="Cambria Math" panose="02040503050406030204" pitchFamily="18" charset="0"/>
                    <a:sym typeface="Symbol" panose="05050102010706020507" pitchFamily="18" charset="2"/>
                  </a:rPr>
                  <a:t>[</a:t>
                </a:r>
                <a:r>
                  <a:rPr lang="en-US" sz="1800" i="0" dirty="0" smtClean="0">
                    <a:solidFill>
                      <a:schemeClr val="tx1"/>
                    </a:solidFill>
                    <a:latin typeface="Arial (Body)"/>
                    <a:ea typeface="Cambria Math" panose="02040503050406030204" pitchFamily="18" charset="0"/>
                    <a:sym typeface="Symbol" panose="05050102010706020507" pitchFamily="18" charset="2"/>
                  </a:rPr>
                  <a:t>Wm</a:t>
                </a:r>
                <a:r>
                  <a:rPr lang="en-US" sz="1800" i="0" baseline="30000" dirty="0" smtClean="0">
                    <a:solidFill>
                      <a:schemeClr val="tx1"/>
                    </a:solidFill>
                    <a:latin typeface="Arial (Body)"/>
                    <a:ea typeface="Cambria Math" panose="02040503050406030204" pitchFamily="18" charset="0"/>
                    <a:sym typeface="Symbol" panose="05050102010706020507" pitchFamily="18" charset="2"/>
                  </a:rPr>
                  <a:t>-3</a:t>
                </a:r>
                <a:r>
                  <a:rPr lang="en-US" sz="1800" i="0" dirty="0" smtClean="0">
                    <a:solidFill>
                      <a:schemeClr val="tx1"/>
                    </a:solidFill>
                    <a:latin typeface="Arial (Body)"/>
                    <a:ea typeface="Cambria Math" panose="02040503050406030204" pitchFamily="18" charset="0"/>
                    <a:sym typeface="Symbol" panose="05050102010706020507" pitchFamily="18" charset="2"/>
                  </a:rPr>
                  <a:t>]</a:t>
                </a:r>
                <a:endParaRPr lang="de-DE" sz="1800" b="1" i="0" dirty="0">
                  <a:solidFill>
                    <a:srgbClr val="005555"/>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14:m>
                  <m:oMath xmlns:m="http://schemas.openxmlformats.org/officeDocument/2006/math">
                    <m:sSub>
                      <m:sSubPr>
                        <m:ctrlPr>
                          <a:rPr lang="de-DE" sz="1800" b="0" i="1" smtClean="0">
                            <a:solidFill>
                              <a:schemeClr val="tx1"/>
                            </a:solidFill>
                            <a:latin typeface="Cambria Math" panose="02040503050406030204" pitchFamily="18" charset="0"/>
                            <a:sym typeface="Symbol" panose="05050102010706020507" pitchFamily="18" charset="2"/>
                          </a:rPr>
                        </m:ctrlPr>
                      </m:sSubPr>
                      <m:e>
                        <m:r>
                          <a:rPr lang="de-DE" sz="1800" b="0" i="1" smtClean="0">
                            <a:solidFill>
                              <a:schemeClr val="tx1"/>
                            </a:solidFill>
                            <a:latin typeface="Cambria Math" panose="02040503050406030204" pitchFamily="18" charset="0"/>
                            <a:sym typeface="Symbol" panose="05050102010706020507" pitchFamily="18" charset="2"/>
                          </a:rPr>
                          <m:t>𝜀</m:t>
                        </m:r>
                      </m:e>
                      <m:sub>
                        <m:r>
                          <a:rPr lang="de-DE" sz="1800" b="0" i="1" smtClean="0">
                            <a:solidFill>
                              <a:schemeClr val="tx1"/>
                            </a:solidFill>
                            <a:latin typeface="Cambria Math" panose="02040503050406030204" pitchFamily="18" charset="0"/>
                            <a:sym typeface="Symbol" panose="05050102010706020507" pitchFamily="18" charset="2"/>
                          </a:rPr>
                          <m:t>𝑐h𝑜𝑟𝑑</m:t>
                        </m:r>
                      </m:sub>
                    </m:sSub>
                    <m:r>
                      <a:rPr lang="de-DE" sz="1800" b="0" i="1" smtClean="0">
                        <a:solidFill>
                          <a:schemeClr val="tx1"/>
                        </a:solidFill>
                        <a:latin typeface="Cambria Math" panose="02040503050406030204" pitchFamily="18" charset="0"/>
                        <a:sym typeface="Symbol" panose="05050102010706020507" pitchFamily="18" charset="2"/>
                      </a:rPr>
                      <m:t>=</m:t>
                    </m:r>
                    <m:f>
                      <m:fPr>
                        <m:ctrlPr>
                          <a:rPr lang="de-DE" sz="1800" b="0" i="1" smtClean="0">
                            <a:solidFill>
                              <a:schemeClr val="tx1"/>
                            </a:solidFill>
                            <a:latin typeface="Cambria Math" panose="02040503050406030204" pitchFamily="18" charset="0"/>
                            <a:sym typeface="Symbol" panose="05050102010706020507" pitchFamily="18" charset="2"/>
                          </a:rPr>
                        </m:ctrlPr>
                      </m:fPr>
                      <m:num>
                        <m:r>
                          <a:rPr lang="de-DE" sz="1800" b="0" i="1" smtClean="0">
                            <a:solidFill>
                              <a:schemeClr val="tx1"/>
                            </a:solidFill>
                            <a:latin typeface="Cambria Math" panose="02040503050406030204" pitchFamily="18" charset="0"/>
                            <a:sym typeface="Symbol" panose="05050102010706020507" pitchFamily="18" charset="2"/>
                          </a:rPr>
                          <m:t>4</m:t>
                        </m:r>
                        <m:r>
                          <a:rPr lang="de-DE" sz="1800" b="0" i="1" smtClean="0">
                            <a:solidFill>
                              <a:schemeClr val="tx1"/>
                            </a:solidFill>
                            <a:latin typeface="Cambria Math" panose="02040503050406030204" pitchFamily="18" charset="0"/>
                            <a:sym typeface="Symbol" panose="05050102010706020507" pitchFamily="18" charset="2"/>
                          </a:rPr>
                          <m:t>𝜋</m:t>
                        </m:r>
                        <m:r>
                          <a:rPr lang="de-DE" sz="1800" b="0" i="1" smtClean="0">
                            <a:solidFill>
                              <a:schemeClr val="tx1"/>
                            </a:solidFill>
                            <a:latin typeface="Cambria Math" panose="02040503050406030204" pitchFamily="18" charset="0"/>
                            <a:sym typeface="Symbol" panose="05050102010706020507" pitchFamily="18" charset="2"/>
                          </a:rPr>
                          <m:t>𝐿</m:t>
                        </m:r>
                      </m:num>
                      <m:den>
                        <m:sSub>
                          <m:sSubPr>
                            <m:ctrlPr>
                              <a:rPr lang="de-DE" sz="1800" b="0" i="1" smtClean="0">
                                <a:solidFill>
                                  <a:schemeClr val="tx1"/>
                                </a:solidFill>
                                <a:latin typeface="Cambria Math" panose="02040503050406030204" pitchFamily="18" charset="0"/>
                                <a:sym typeface="Symbol" panose="05050102010706020507" pitchFamily="18" charset="2"/>
                              </a:rPr>
                            </m:ctrlPr>
                          </m:sSubPr>
                          <m:e>
                            <m:r>
                              <a:rPr lang="de-DE" sz="1800" b="0" i="1" smtClean="0">
                                <a:solidFill>
                                  <a:schemeClr val="tx1"/>
                                </a:solidFill>
                                <a:latin typeface="Cambria Math" panose="02040503050406030204" pitchFamily="18" charset="0"/>
                                <a:sym typeface="Symbol" panose="05050102010706020507" pitchFamily="18" charset="2"/>
                              </a:rPr>
                              <m:t>𝑑</m:t>
                            </m:r>
                          </m:e>
                          <m:sub>
                            <m:r>
                              <a:rPr lang="de-DE" sz="1800" b="0" i="1" smtClean="0">
                                <a:solidFill>
                                  <a:schemeClr val="tx1"/>
                                </a:solidFill>
                                <a:latin typeface="Cambria Math" panose="02040503050406030204" pitchFamily="18" charset="0"/>
                                <a:sym typeface="Symbol" panose="05050102010706020507" pitchFamily="18" charset="2"/>
                              </a:rPr>
                              <m:t>𝐿𝑜𝑆</m:t>
                            </m:r>
                          </m:sub>
                        </m:sSub>
                      </m:den>
                    </m:f>
                  </m:oMath>
                </a14:m>
                <a:r>
                  <a:rPr lang="en-US" sz="1800" dirty="0" smtClean="0">
                    <a:solidFill>
                      <a:schemeClr val="tx1"/>
                    </a:solidFill>
                    <a:sym typeface="Symbol" panose="05050102010706020507" pitchFamily="18" charset="2"/>
                  </a:rPr>
                  <a:t>   </a:t>
                </a:r>
                <a:r>
                  <a:rPr lang="en-US" sz="1800" i="0" dirty="0" smtClean="0">
                    <a:solidFill>
                      <a:schemeClr val="tx1"/>
                    </a:solidFill>
                    <a:sym typeface="Symbol" panose="05050102010706020507" pitchFamily="18" charset="2"/>
                  </a:rPr>
                  <a:t>(</a:t>
                </a:r>
                <a14:m>
                  <m:oMath xmlns:m="http://schemas.openxmlformats.org/officeDocument/2006/math">
                    <m:sSub>
                      <m:sSubPr>
                        <m:ctrlPr>
                          <a:rPr lang="de-DE" sz="1800" b="0" i="1" dirty="0" smtClean="0">
                            <a:solidFill>
                              <a:schemeClr val="tx1"/>
                            </a:solidFill>
                            <a:latin typeface="Cambria Math" panose="02040503050406030204" pitchFamily="18" charset="0"/>
                            <a:sym typeface="Symbol" panose="05050102010706020507" pitchFamily="18" charset="2"/>
                          </a:rPr>
                        </m:ctrlPr>
                      </m:sSubPr>
                      <m:e>
                        <m:r>
                          <a:rPr lang="de-DE" sz="1800" b="0" i="1" dirty="0" smtClean="0">
                            <a:solidFill>
                              <a:schemeClr val="tx1"/>
                            </a:solidFill>
                            <a:latin typeface="Cambria Math" panose="02040503050406030204" pitchFamily="18" charset="0"/>
                            <a:sym typeface="Symbol" panose="05050102010706020507" pitchFamily="18" charset="2"/>
                          </a:rPr>
                          <m:t>𝑑</m:t>
                        </m:r>
                      </m:e>
                      <m:sub>
                        <m:r>
                          <a:rPr lang="de-DE" sz="1800" b="0" i="1" dirty="0" smtClean="0">
                            <a:solidFill>
                              <a:schemeClr val="tx1"/>
                            </a:solidFill>
                            <a:latin typeface="Cambria Math" panose="02040503050406030204" pitchFamily="18" charset="0"/>
                            <a:sym typeface="Symbol" panose="05050102010706020507" pitchFamily="18" charset="2"/>
                          </a:rPr>
                          <m:t>𝐿𝑜𝑆</m:t>
                        </m:r>
                      </m:sub>
                    </m:sSub>
                  </m:oMath>
                </a14:m>
                <a:r>
                  <a:rPr lang="en-US" sz="1800" i="0" dirty="0" smtClean="0">
                    <a:solidFill>
                      <a:schemeClr val="tx1"/>
                    </a:solidFill>
                    <a:sym typeface="Symbol" panose="05050102010706020507" pitchFamily="18" charset="2"/>
                  </a:rPr>
                  <a:t> [m] intersection length with plasma volume)</a:t>
                </a:r>
              </a:p>
            </p:txBody>
          </p:sp>
        </mc:Choice>
        <mc:Fallback xmlns="">
          <p:sp>
            <p:nvSpPr>
              <p:cNvPr id="24" name="Content Placeholder 5"/>
              <p:cNvSpPr>
                <a:spLocks noGrp="1" noRot="1" noChangeAspect="1" noMove="1" noResize="1" noEditPoints="1" noAdjustHandles="1" noChangeArrowheads="1" noChangeShapeType="1" noTextEdit="1"/>
              </p:cNvSpPr>
              <p:nvPr>
                <p:ph sz="quarter" idx="13"/>
              </p:nvPr>
            </p:nvSpPr>
            <p:spPr>
              <a:xfrm>
                <a:off x="695326" y="1095090"/>
                <a:ext cx="11103943" cy="5286660"/>
              </a:xfrm>
              <a:blipFill>
                <a:blip r:embed="rId2"/>
                <a:stretch>
                  <a:fillRect l="-1262" t="-692"/>
                </a:stretch>
              </a:blipFill>
            </p:spPr>
            <p:txBody>
              <a:bodyPr/>
              <a:lstStyle/>
              <a:p>
                <a:r>
                  <a:rPr lang="en-GB">
                    <a:noFill/>
                  </a:rPr>
                  <a:t> </a:t>
                </a:r>
              </a:p>
            </p:txBody>
          </p:sp>
        </mc:Fallback>
      </mc:AlternateContent>
      <p:sp>
        <p:nvSpPr>
          <p:cNvPr id="12" name="Titel 8"/>
          <p:cNvSpPr>
            <a:spLocks noGrp="1"/>
          </p:cNvSpPr>
          <p:nvPr>
            <p:ph type="title"/>
          </p:nvPr>
        </p:nvSpPr>
        <p:spPr>
          <a:xfrm>
            <a:off x="695326" y="181349"/>
            <a:ext cx="9576471" cy="406814"/>
          </a:xfrm>
        </p:spPr>
        <p:txBody>
          <a:bodyPr/>
          <a:lstStyle/>
          <a:p>
            <a:r>
              <a:rPr lang="de-DE" dirty="0" smtClean="0"/>
              <a:t>VI. Experimental </a:t>
            </a:r>
            <a:r>
              <a:rPr lang="de-DE" dirty="0" err="1" smtClean="0"/>
              <a:t>results</a:t>
            </a:r>
            <a:r>
              <a:rPr lang="de-DE" dirty="0" smtClean="0"/>
              <a:t/>
            </a:r>
            <a:br>
              <a:rPr lang="de-DE" dirty="0" smtClean="0"/>
            </a:br>
            <a:r>
              <a:rPr lang="de-DE" sz="1800" dirty="0" smtClean="0"/>
              <a:t>Analysis </a:t>
            </a:r>
            <a:r>
              <a:rPr lang="de-DE" sz="1800" dirty="0" err="1" smtClean="0"/>
              <a:t>of</a:t>
            </a:r>
            <a:r>
              <a:rPr lang="de-DE" sz="1800" dirty="0" smtClean="0"/>
              <a:t> </a:t>
            </a:r>
            <a:r>
              <a:rPr lang="de-DE" sz="1800" dirty="0" err="1" smtClean="0"/>
              <a:t>plasma</a:t>
            </a:r>
            <a:r>
              <a:rPr lang="de-DE" sz="1800" dirty="0" smtClean="0"/>
              <a:t> </a:t>
            </a:r>
            <a:r>
              <a:rPr lang="de-DE" sz="1800" dirty="0" err="1" smtClean="0"/>
              <a:t>radiation</a:t>
            </a:r>
            <a:endParaRPr lang="de-DE" sz="1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20" y="3609698"/>
            <a:ext cx="3679829" cy="2880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107" y="3609698"/>
            <a:ext cx="3744305" cy="28800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6965" y="3609698"/>
            <a:ext cx="3809524" cy="28800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501416" y="3286532"/>
                <a:ext cx="2826415" cy="323165"/>
              </a:xfrm>
              <a:prstGeom prst="rect">
                <a:avLst/>
              </a:prstGeom>
            </p:spPr>
            <p:txBody>
              <a:bodyPr wrap="none">
                <a:spAutoFit/>
              </a:bodyPr>
              <a:lstStyle/>
              <a:p>
                <a:pPr algn="ctr"/>
                <a:r>
                  <a:rPr lang="de-DE" sz="1500" b="1" dirty="0" err="1" smtClean="0">
                    <a:solidFill>
                      <a:schemeClr val="tx1"/>
                    </a:solidFill>
                  </a:rPr>
                  <a:t>Corrected</a:t>
                </a:r>
                <a:r>
                  <a:rPr lang="de-DE" sz="1500" b="1" dirty="0" smtClean="0">
                    <a:solidFill>
                      <a:schemeClr val="tx1"/>
                    </a:solidFill>
                  </a:rPr>
                  <a:t> </a:t>
                </a:r>
                <a:r>
                  <a:rPr lang="de-DE" sz="1500" b="1" dirty="0" err="1" smtClean="0">
                    <a:solidFill>
                      <a:schemeClr val="tx1"/>
                    </a:solidFill>
                  </a:rPr>
                  <a:t>incident</a:t>
                </a:r>
                <a:r>
                  <a:rPr lang="de-DE" sz="1500" b="1" dirty="0" smtClean="0">
                    <a:solidFill>
                      <a:schemeClr val="tx1"/>
                    </a:solidFill>
                  </a:rPr>
                  <a:t> power </a:t>
                </a:r>
                <a14:m>
                  <m:oMath xmlns:m="http://schemas.openxmlformats.org/officeDocument/2006/math">
                    <m:sSub>
                      <m:sSubPr>
                        <m:ctrlPr>
                          <a:rPr lang="de-DE" sz="1500" b="1" i="1" smtClean="0">
                            <a:solidFill>
                              <a:schemeClr val="tx1"/>
                            </a:solidFill>
                            <a:latin typeface="Cambria Math" panose="02040503050406030204" pitchFamily="18" charset="0"/>
                          </a:rPr>
                        </m:ctrlPr>
                      </m:sSubPr>
                      <m:e>
                        <m:r>
                          <a:rPr lang="de-DE" sz="1500" b="1" i="1" smtClean="0">
                            <a:solidFill>
                              <a:schemeClr val="tx1"/>
                            </a:solidFill>
                            <a:latin typeface="Cambria Math" panose="02040503050406030204" pitchFamily="18" charset="0"/>
                          </a:rPr>
                          <m:t>𝒑</m:t>
                        </m:r>
                      </m:e>
                      <m:sub>
                        <m:r>
                          <a:rPr lang="de-DE" sz="1500" b="1" i="1" smtClean="0">
                            <a:solidFill>
                              <a:schemeClr val="tx1"/>
                            </a:solidFill>
                            <a:latin typeface="Cambria Math" panose="02040503050406030204" pitchFamily="18" charset="0"/>
                          </a:rPr>
                          <m:t>𝒊𝒏</m:t>
                        </m:r>
                      </m:sub>
                    </m:sSub>
                  </m:oMath>
                </a14:m>
                <a:endParaRPr lang="de-DE" sz="1500" b="1" dirty="0">
                  <a:solidFill>
                    <a:schemeClr val="tx1"/>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501416" y="3286532"/>
                <a:ext cx="2826415" cy="323165"/>
              </a:xfrm>
              <a:prstGeom prst="rect">
                <a:avLst/>
              </a:prstGeom>
              <a:blipFill>
                <a:blip r:embed="rId6"/>
                <a:stretch>
                  <a:fillRect l="-431" t="-3774" b="-207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5332787" y="3286532"/>
                <a:ext cx="1202573" cy="323165"/>
              </a:xfrm>
              <a:prstGeom prst="rect">
                <a:avLst/>
              </a:prstGeom>
            </p:spPr>
            <p:txBody>
              <a:bodyPr wrap="none">
                <a:spAutoFit/>
              </a:bodyPr>
              <a:lstStyle/>
              <a:p>
                <a:pPr algn="ctr"/>
                <a:r>
                  <a:rPr lang="de-DE" sz="1500" b="1" dirty="0" smtClean="0">
                    <a:solidFill>
                      <a:schemeClr val="tx1"/>
                    </a:solidFill>
                  </a:rPr>
                  <a:t>Radiance </a:t>
                </a:r>
                <a14:m>
                  <m:oMath xmlns:m="http://schemas.openxmlformats.org/officeDocument/2006/math">
                    <m:r>
                      <a:rPr lang="de-DE" sz="1500" b="1" i="0" smtClean="0">
                        <a:solidFill>
                          <a:schemeClr val="tx1"/>
                        </a:solidFill>
                        <a:latin typeface="Cambria Math" panose="02040503050406030204" pitchFamily="18" charset="0"/>
                      </a:rPr>
                      <m:t>𝐋</m:t>
                    </m:r>
                  </m:oMath>
                </a14:m>
                <a:endParaRPr lang="de-DE" sz="1500" b="1" dirty="0">
                  <a:solidFill>
                    <a:schemeClr val="tx1"/>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5332787" y="3286532"/>
                <a:ext cx="1202573" cy="323165"/>
              </a:xfrm>
              <a:prstGeom prst="rect">
                <a:avLst/>
              </a:prstGeom>
              <a:blipFill>
                <a:blip r:embed="rId7"/>
                <a:stretch>
                  <a:fillRect l="-2030" t="-3774" b="-207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8791847" y="3286532"/>
                <a:ext cx="2351926" cy="323165"/>
              </a:xfrm>
              <a:prstGeom prst="rect">
                <a:avLst/>
              </a:prstGeom>
            </p:spPr>
            <p:txBody>
              <a:bodyPr wrap="none">
                <a:spAutoFit/>
              </a:bodyPr>
              <a:lstStyle/>
              <a:p>
                <a:pPr algn="ctr"/>
                <a:r>
                  <a:rPr lang="de-DE" sz="1500" b="1" dirty="0" err="1" smtClean="0">
                    <a:solidFill>
                      <a:schemeClr val="tx1"/>
                    </a:solidFill>
                  </a:rPr>
                  <a:t>Chord</a:t>
                </a:r>
                <a:r>
                  <a:rPr lang="de-DE" sz="1500" b="1" dirty="0" smtClean="0">
                    <a:solidFill>
                      <a:schemeClr val="tx1"/>
                    </a:solidFill>
                  </a:rPr>
                  <a:t> </a:t>
                </a:r>
                <a:r>
                  <a:rPr lang="de-DE" sz="1500" b="1" dirty="0" err="1" smtClean="0">
                    <a:solidFill>
                      <a:schemeClr val="tx1"/>
                    </a:solidFill>
                  </a:rPr>
                  <a:t>brightness</a:t>
                </a:r>
                <a:r>
                  <a:rPr lang="de-DE" sz="1500" b="1" dirty="0" smtClean="0">
                    <a:solidFill>
                      <a:schemeClr val="tx1"/>
                    </a:solidFill>
                  </a:rPr>
                  <a:t> </a:t>
                </a:r>
                <a14:m>
                  <m:oMath xmlns:m="http://schemas.openxmlformats.org/officeDocument/2006/math">
                    <m:sSub>
                      <m:sSubPr>
                        <m:ctrlPr>
                          <a:rPr lang="de-DE" sz="1500" b="1" i="1" smtClean="0">
                            <a:solidFill>
                              <a:schemeClr val="tx1"/>
                            </a:solidFill>
                            <a:latin typeface="Cambria Math" panose="02040503050406030204" pitchFamily="18" charset="0"/>
                          </a:rPr>
                        </m:ctrlPr>
                      </m:sSubPr>
                      <m:e>
                        <m:r>
                          <a:rPr lang="de-DE" sz="1500" b="1" i="1" smtClean="0">
                            <a:solidFill>
                              <a:schemeClr val="tx1"/>
                            </a:solidFill>
                            <a:latin typeface="Cambria Math" panose="02040503050406030204" pitchFamily="18" charset="0"/>
                          </a:rPr>
                          <m:t>𝜺</m:t>
                        </m:r>
                      </m:e>
                      <m:sub>
                        <m:r>
                          <a:rPr lang="de-DE" sz="1500" b="1" i="1" smtClean="0">
                            <a:solidFill>
                              <a:schemeClr val="tx1"/>
                            </a:solidFill>
                            <a:latin typeface="Cambria Math" panose="02040503050406030204" pitchFamily="18" charset="0"/>
                          </a:rPr>
                          <m:t>𝒄𝒉𝒐𝒓𝒅</m:t>
                        </m:r>
                      </m:sub>
                    </m:sSub>
                  </m:oMath>
                </a14:m>
                <a:endParaRPr lang="de-DE" sz="1500" b="1"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8791847" y="3286532"/>
                <a:ext cx="2351926" cy="323165"/>
              </a:xfrm>
              <a:prstGeom prst="rect">
                <a:avLst/>
              </a:prstGeom>
              <a:blipFill>
                <a:blip r:embed="rId8"/>
                <a:stretch>
                  <a:fillRect l="-518" t="-3774" b="-20755"/>
                </a:stretch>
              </a:blipFill>
            </p:spPr>
            <p:txBody>
              <a:bodyPr/>
              <a:lstStyle/>
              <a:p>
                <a:r>
                  <a:rPr lang="en-GB">
                    <a:noFill/>
                  </a:rPr>
                  <a:t> </a:t>
                </a:r>
              </a:p>
            </p:txBody>
          </p:sp>
        </mc:Fallback>
      </mc:AlternateContent>
    </p:spTree>
    <p:extLst>
      <p:ext uri="{BB962C8B-B14F-4D97-AF65-F5344CB8AC3E}">
        <p14:creationId xmlns:p14="http://schemas.microsoft.com/office/powerpoint/2010/main" val="42378024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p:cNvSpPr>
            <a:spLocks noGrp="1"/>
          </p:cNvSpPr>
          <p:nvPr>
            <p:ph type="sldNum" sz="quarter" idx="16"/>
          </p:nvPr>
        </p:nvSpPr>
        <p:spPr/>
        <p:txBody>
          <a:bodyPr/>
          <a:lstStyle/>
          <a:p>
            <a:fld id="{31AA536C-85F5-4A1B-A111-7CE00A08BCBC}" type="slidenum">
              <a:rPr lang="en-US" smtClean="0"/>
              <a:pPr/>
              <a:t>23</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a:p>
            <a:pPr marL="914400" lvl="2" indent="0">
              <a:buNone/>
            </a:pPr>
            <a:endParaRPr lang="en-US" b="0" dirty="0" smtClean="0">
              <a:sym typeface="Symbol" panose="05050102010706020507" pitchFamily="18" charset="2"/>
            </a:endParaRPr>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
        <p:nvSpPr>
          <p:cNvPr id="3" name="Date Placeholder 2"/>
          <p:cNvSpPr>
            <a:spLocks noGrp="1"/>
          </p:cNvSpPr>
          <p:nvPr>
            <p:ph type="dt" sz="half" idx="2"/>
          </p:nvPr>
        </p:nvSpPr>
        <p:spPr/>
        <p:txBody>
          <a:bodyPr/>
          <a:lstStyle/>
          <a:p>
            <a:r>
              <a:rPr lang="en-US" smtClean="0"/>
              <a:t>2024.12.02</a:t>
            </a:r>
            <a:endParaRPr lang="en-US" dirty="0"/>
          </a:p>
        </p:txBody>
      </p:sp>
      <p:sp>
        <p:nvSpPr>
          <p:cNvPr id="24" name="Content Placeholder 5"/>
          <p:cNvSpPr>
            <a:spLocks noGrp="1"/>
          </p:cNvSpPr>
          <p:nvPr>
            <p:ph sz="quarter" idx="13"/>
          </p:nvPr>
        </p:nvSpPr>
        <p:spPr>
          <a:xfrm>
            <a:off x="695326" y="1095090"/>
            <a:ext cx="9497545" cy="5286660"/>
          </a:xfrm>
        </p:spPr>
        <p:txBody>
          <a:bodyPr>
            <a:noAutofit/>
          </a:bodyPr>
          <a:lstStyle/>
          <a:p>
            <a:pPr marL="342900" lvl="7" indent="-342900" algn="just">
              <a:spcAft>
                <a:spcPts val="600"/>
              </a:spcAft>
              <a:buFont typeface="Arial" panose="020B0604020202020204" pitchFamily="34" charset="0"/>
              <a:buChar char="•"/>
            </a:pPr>
            <a:r>
              <a:rPr lang="de-DE" sz="1800" i="0" dirty="0" smtClean="0">
                <a:solidFill>
                  <a:schemeClr val="tx1"/>
                </a:solidFill>
                <a:latin typeface="Arial (Body)"/>
                <a:ea typeface="Cambria Math" panose="02040503050406030204" pitchFamily="18" charset="0"/>
                <a:sym typeface="Symbol" panose="05050102010706020507" pitchFamily="18" charset="2"/>
              </a:rPr>
              <a:t>Adjusted </a:t>
            </a:r>
            <a:r>
              <a:rPr lang="de-DE" sz="1800" i="0" dirty="0" err="1" smtClean="0">
                <a:solidFill>
                  <a:schemeClr val="tx1"/>
                </a:solidFill>
                <a:latin typeface="Arial (Body)"/>
                <a:ea typeface="Cambria Math" panose="02040503050406030204" pitchFamily="18" charset="0"/>
                <a:sym typeface="Symbol" panose="05050102010706020507" pitchFamily="18" charset="2"/>
              </a:rPr>
              <a:t>imaging</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mirrors</a:t>
            </a:r>
            <a:endParaRPr lang="de-DE" sz="1800" i="0" dirty="0" smtClean="0">
              <a:solidFill>
                <a:schemeClr val="tx1"/>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r>
              <a:rPr lang="de-DE" sz="1800" b="1" i="0" dirty="0" smtClean="0">
                <a:solidFill>
                  <a:srgbClr val="005555"/>
                </a:solidFill>
                <a:latin typeface="Arial (Body)"/>
                <a:ea typeface="Cambria Math" panose="02040503050406030204" pitchFamily="18" charset="0"/>
                <a:sym typeface="Symbol" panose="05050102010706020507" pitchFamily="18" charset="2"/>
              </a:rPr>
              <a:t>Image </a:t>
            </a:r>
            <a:r>
              <a:rPr lang="de-DE" sz="1800" b="1" i="0" dirty="0" err="1" smtClean="0">
                <a:solidFill>
                  <a:srgbClr val="005555"/>
                </a:solidFill>
                <a:latin typeface="Arial (Body)"/>
                <a:ea typeface="Cambria Math" panose="02040503050406030204" pitchFamily="18" charset="0"/>
                <a:sym typeface="Symbol" panose="05050102010706020507" pitchFamily="18" charset="2"/>
              </a:rPr>
              <a:t>entire</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surface</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area</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of</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the</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foil</a:t>
            </a:r>
            <a:endParaRPr lang="de-DE" sz="1800" b="1" i="0" dirty="0" smtClean="0">
              <a:solidFill>
                <a:srgbClr val="005555"/>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r>
              <a:rPr lang="de-DE" sz="1800" b="1" i="0" dirty="0" smtClean="0">
                <a:solidFill>
                  <a:srgbClr val="005555"/>
                </a:solidFill>
                <a:latin typeface="Arial (Body)"/>
                <a:ea typeface="Cambria Math" panose="02040503050406030204" pitchFamily="18" charset="0"/>
                <a:sym typeface="Symbol" panose="05050102010706020507" pitchFamily="18" charset="2"/>
              </a:rPr>
              <a:t>Higher </a:t>
            </a:r>
            <a:r>
              <a:rPr lang="de-DE" sz="1800" b="1" i="0" dirty="0" err="1" smtClean="0">
                <a:solidFill>
                  <a:srgbClr val="005555"/>
                </a:solidFill>
                <a:latin typeface="Arial (Body)"/>
                <a:ea typeface="Cambria Math" panose="02040503050406030204" pitchFamily="18" charset="0"/>
                <a:sym typeface="Symbol" panose="05050102010706020507" pitchFamily="18" charset="2"/>
              </a:rPr>
              <a:t>uniformity</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of</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the</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foil</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sampling</a:t>
            </a:r>
            <a:endParaRPr lang="de-DE" sz="1800" i="0" dirty="0" smtClean="0">
              <a:solidFill>
                <a:schemeClr val="tx1"/>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r>
              <a:rPr lang="de-DE" sz="1800" i="0" dirty="0" smtClean="0">
                <a:solidFill>
                  <a:schemeClr val="tx1"/>
                </a:solidFill>
                <a:latin typeface="Arial (Body)"/>
                <a:ea typeface="Cambria Math" panose="02040503050406030204" pitchFamily="18" charset="0"/>
                <a:sym typeface="Symbol" panose="05050102010706020507" pitchFamily="18" charset="2"/>
              </a:rPr>
              <a:t>More </a:t>
            </a:r>
            <a:r>
              <a:rPr lang="de-DE" sz="1800" i="0" dirty="0" err="1" smtClean="0">
                <a:solidFill>
                  <a:schemeClr val="tx1"/>
                </a:solidFill>
                <a:latin typeface="Arial (Body)"/>
                <a:ea typeface="Cambria Math" panose="02040503050406030204" pitchFamily="18" charset="0"/>
                <a:sym typeface="Symbol" panose="05050102010706020507" pitchFamily="18" charset="2"/>
              </a:rPr>
              <a:t>coverage</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of</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the</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foil</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frame</a:t>
            </a:r>
            <a:endParaRPr lang="en-US" sz="1800" i="0" dirty="0" smtClean="0">
              <a:solidFill>
                <a:schemeClr val="tx1"/>
              </a:solidFill>
              <a:latin typeface="Arial (Body)"/>
              <a:ea typeface="Cambria Math" panose="02040503050406030204" pitchFamily="18" charset="0"/>
              <a:sym typeface="Symbol" panose="05050102010706020507" pitchFamily="18" charset="2"/>
            </a:endParaRPr>
          </a:p>
        </p:txBody>
      </p:sp>
      <p:sp>
        <p:nvSpPr>
          <p:cNvPr id="12" name="Titel 8"/>
          <p:cNvSpPr>
            <a:spLocks noGrp="1"/>
          </p:cNvSpPr>
          <p:nvPr>
            <p:ph type="title"/>
          </p:nvPr>
        </p:nvSpPr>
        <p:spPr>
          <a:xfrm>
            <a:off x="695326" y="181349"/>
            <a:ext cx="9576471" cy="406814"/>
          </a:xfrm>
        </p:spPr>
        <p:txBody>
          <a:bodyPr/>
          <a:lstStyle/>
          <a:p>
            <a:r>
              <a:rPr lang="de-DE" dirty="0" smtClean="0"/>
              <a:t>VI. Experimental </a:t>
            </a:r>
            <a:r>
              <a:rPr lang="de-DE" dirty="0" err="1" smtClean="0"/>
              <a:t>results</a:t>
            </a:r>
            <a:r>
              <a:rPr lang="de-DE" dirty="0" smtClean="0"/>
              <a:t/>
            </a:r>
            <a:br>
              <a:rPr lang="de-DE" dirty="0" smtClean="0"/>
            </a:br>
            <a:r>
              <a:rPr lang="de-DE" sz="1800" dirty="0" err="1" smtClean="0"/>
              <a:t>Improved</a:t>
            </a:r>
            <a:r>
              <a:rPr lang="de-DE" sz="1800" dirty="0" smtClean="0"/>
              <a:t> design</a:t>
            </a:r>
            <a:endParaRPr lang="de-DE" sz="1800" dirty="0"/>
          </a:p>
        </p:txBody>
      </p:sp>
      <p:sp>
        <p:nvSpPr>
          <p:cNvPr id="17" name="Rectangle 16"/>
          <p:cNvSpPr/>
          <p:nvPr/>
        </p:nvSpPr>
        <p:spPr>
          <a:xfrm>
            <a:off x="2368852" y="2872558"/>
            <a:ext cx="2313455" cy="323165"/>
          </a:xfrm>
          <a:prstGeom prst="rect">
            <a:avLst/>
          </a:prstGeom>
        </p:spPr>
        <p:txBody>
          <a:bodyPr wrap="none">
            <a:spAutoFit/>
          </a:bodyPr>
          <a:lstStyle/>
          <a:p>
            <a:pPr algn="ctr"/>
            <a:r>
              <a:rPr lang="de-DE" sz="1500" b="1" dirty="0" smtClean="0">
                <a:solidFill>
                  <a:schemeClr val="tx1"/>
                </a:solidFill>
              </a:rPr>
              <a:t>OP2.1 IR </a:t>
            </a:r>
            <a:r>
              <a:rPr lang="de-DE" sz="1500" b="1" dirty="0" err="1" smtClean="0">
                <a:solidFill>
                  <a:schemeClr val="tx1"/>
                </a:solidFill>
              </a:rPr>
              <a:t>camera</a:t>
            </a:r>
            <a:r>
              <a:rPr lang="de-DE" sz="1500" b="1" dirty="0" smtClean="0">
                <a:solidFill>
                  <a:schemeClr val="tx1"/>
                </a:solidFill>
              </a:rPr>
              <a:t> </a:t>
            </a:r>
            <a:r>
              <a:rPr lang="de-DE" sz="1500" b="1" dirty="0" err="1" smtClean="0">
                <a:solidFill>
                  <a:schemeClr val="tx1"/>
                </a:solidFill>
              </a:rPr>
              <a:t>image</a:t>
            </a:r>
            <a:endParaRPr lang="de-DE" sz="1500" b="1"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6456" y="3249698"/>
            <a:ext cx="3514868" cy="3240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7503" y="3249698"/>
            <a:ext cx="3514100" cy="3240000"/>
          </a:xfrm>
          <a:prstGeom prst="rect">
            <a:avLst/>
          </a:prstGeom>
        </p:spPr>
      </p:pic>
      <p:sp>
        <p:nvSpPr>
          <p:cNvPr id="20" name="Rectangle 19"/>
          <p:cNvSpPr/>
          <p:nvPr/>
        </p:nvSpPr>
        <p:spPr>
          <a:xfrm>
            <a:off x="7149735" y="2872558"/>
            <a:ext cx="2313455" cy="323165"/>
          </a:xfrm>
          <a:prstGeom prst="rect">
            <a:avLst/>
          </a:prstGeom>
        </p:spPr>
        <p:txBody>
          <a:bodyPr wrap="none">
            <a:spAutoFit/>
          </a:bodyPr>
          <a:lstStyle/>
          <a:p>
            <a:pPr algn="ctr"/>
            <a:r>
              <a:rPr lang="de-DE" sz="1500" b="1" dirty="0" smtClean="0">
                <a:solidFill>
                  <a:schemeClr val="tx1"/>
                </a:solidFill>
              </a:rPr>
              <a:t>OP2.2 IR </a:t>
            </a:r>
            <a:r>
              <a:rPr lang="de-DE" sz="1500" b="1" dirty="0" err="1" smtClean="0">
                <a:solidFill>
                  <a:schemeClr val="tx1"/>
                </a:solidFill>
              </a:rPr>
              <a:t>camera</a:t>
            </a:r>
            <a:r>
              <a:rPr lang="de-DE" sz="1500" b="1" dirty="0" smtClean="0">
                <a:solidFill>
                  <a:schemeClr val="tx1"/>
                </a:solidFill>
              </a:rPr>
              <a:t> </a:t>
            </a:r>
            <a:r>
              <a:rPr lang="de-DE" sz="1500" b="1" dirty="0" err="1" smtClean="0">
                <a:solidFill>
                  <a:schemeClr val="tx1"/>
                </a:solidFill>
              </a:rPr>
              <a:t>image</a:t>
            </a:r>
            <a:endParaRPr lang="de-DE" sz="1500" b="1" dirty="0">
              <a:solidFill>
                <a:schemeClr val="tx1"/>
              </a:solidFill>
            </a:endParaRPr>
          </a:p>
        </p:txBody>
      </p:sp>
      <p:cxnSp>
        <p:nvCxnSpPr>
          <p:cNvPr id="15" name="Straight Arrow Connector 14"/>
          <p:cNvCxnSpPr/>
          <p:nvPr/>
        </p:nvCxnSpPr>
        <p:spPr>
          <a:xfrm>
            <a:off x="5581603" y="4869698"/>
            <a:ext cx="1274853" cy="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635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p:cNvSpPr>
            <a:spLocks noGrp="1"/>
          </p:cNvSpPr>
          <p:nvPr>
            <p:ph type="sldNum" sz="quarter" idx="16"/>
          </p:nvPr>
        </p:nvSpPr>
        <p:spPr/>
        <p:txBody>
          <a:bodyPr/>
          <a:lstStyle/>
          <a:p>
            <a:fld id="{31AA536C-85F5-4A1B-A111-7CE00A08BCBC}" type="slidenum">
              <a:rPr lang="en-US" smtClean="0"/>
              <a:pPr/>
              <a:t>24</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a:p>
            <a:pPr marL="914400" lvl="2" indent="0">
              <a:buNone/>
            </a:pPr>
            <a:endParaRPr lang="en-US" b="0" dirty="0" smtClean="0">
              <a:sym typeface="Symbol" panose="05050102010706020507" pitchFamily="18" charset="2"/>
            </a:endParaRPr>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
        <p:nvSpPr>
          <p:cNvPr id="3" name="Date Placeholder 2"/>
          <p:cNvSpPr>
            <a:spLocks noGrp="1"/>
          </p:cNvSpPr>
          <p:nvPr>
            <p:ph type="dt" sz="half" idx="2"/>
          </p:nvPr>
        </p:nvSpPr>
        <p:spPr/>
        <p:txBody>
          <a:bodyPr/>
          <a:lstStyle/>
          <a:p>
            <a:r>
              <a:rPr lang="en-US" smtClean="0"/>
              <a:t>2024.12.02</a:t>
            </a:r>
            <a:endParaRPr lang="en-US" dirty="0"/>
          </a:p>
        </p:txBody>
      </p:sp>
      <mc:AlternateContent xmlns:mc="http://schemas.openxmlformats.org/markup-compatibility/2006" xmlns:a14="http://schemas.microsoft.com/office/drawing/2010/main">
        <mc:Choice Requires="a14">
          <p:sp>
            <p:nvSpPr>
              <p:cNvPr id="24" name="Content Placeholder 5"/>
              <p:cNvSpPr>
                <a:spLocks noGrp="1"/>
              </p:cNvSpPr>
              <p:nvPr>
                <p:ph sz="quarter" idx="13"/>
              </p:nvPr>
            </p:nvSpPr>
            <p:spPr>
              <a:xfrm>
                <a:off x="695326" y="1095090"/>
                <a:ext cx="11039474" cy="5286660"/>
              </a:xfrm>
            </p:spPr>
            <p:txBody>
              <a:bodyPr>
                <a:noAutofit/>
              </a:bodyPr>
              <a:lstStyle/>
              <a:p>
                <a:pPr marL="342900" lvl="7" indent="-342900" algn="just">
                  <a:spcAft>
                    <a:spcPts val="600"/>
                  </a:spcAft>
                  <a:buFont typeface="Arial" panose="020B0604020202020204" pitchFamily="34" charset="0"/>
                  <a:buChar char="•"/>
                </a:pPr>
                <a:r>
                  <a:rPr lang="de-DE" sz="1800" b="1" i="0" dirty="0" smtClean="0">
                    <a:solidFill>
                      <a:srgbClr val="005555"/>
                    </a:solidFill>
                    <a:latin typeface="Arial (Body)"/>
                    <a:ea typeface="Cambria Math" panose="02040503050406030204" pitchFamily="18" charset="0"/>
                    <a:sym typeface="Symbol" panose="05050102010706020507" pitchFamily="18" charset="2"/>
                  </a:rPr>
                  <a:t>Substituted</a:t>
                </a:r>
                <a:r>
                  <a:rPr lang="de-DE" sz="1800" b="1" i="0" dirty="0">
                    <a:solidFill>
                      <a:srgbClr val="005555"/>
                    </a:solidFill>
                    <a:latin typeface="Arial (Body)"/>
                    <a:ea typeface="Cambria Math" panose="02040503050406030204" pitchFamily="18" charset="0"/>
                    <a:sym typeface="Symbol" panose="05050102010706020507" pitchFamily="18" charset="2"/>
                  </a:rPr>
                  <a:t> 5.0</a:t>
                </a:r>
                <a14:m>
                  <m:oMath xmlns:m="http://schemas.openxmlformats.org/officeDocument/2006/math">
                    <m:r>
                      <a:rPr lang="de-DE" sz="1800" b="1" i="1">
                        <a:solidFill>
                          <a:srgbClr val="005555"/>
                        </a:solidFill>
                        <a:latin typeface="Cambria Math" panose="02040503050406030204" pitchFamily="18" charset="0"/>
                        <a:ea typeface="Cambria Math" panose="02040503050406030204" pitchFamily="18" charset="0"/>
                        <a:sym typeface="Symbol" panose="05050102010706020507" pitchFamily="18" charset="2"/>
                      </a:rPr>
                      <m:t>𝛍</m:t>
                    </m:r>
                  </m:oMath>
                </a14:m>
                <a:r>
                  <a:rPr lang="de-DE" sz="1800" b="1" i="0" dirty="0">
                    <a:solidFill>
                      <a:srgbClr val="005555"/>
                    </a:solidFill>
                    <a:latin typeface="Arial (Body)"/>
                    <a:ea typeface="Cambria Math" panose="02040503050406030204" pitchFamily="18" charset="0"/>
                    <a:sym typeface="Symbol" panose="05050102010706020507" pitchFamily="18" charset="2"/>
                  </a:rPr>
                  <a:t>m </a:t>
                </a:r>
                <a:r>
                  <a:rPr lang="de-DE" sz="1800" b="1" i="0" dirty="0" err="1" smtClean="0">
                    <a:solidFill>
                      <a:srgbClr val="005555"/>
                    </a:solidFill>
                    <a:latin typeface="Arial (Body)"/>
                    <a:ea typeface="Cambria Math" panose="02040503050406030204" pitchFamily="18" charset="0"/>
                    <a:sym typeface="Symbol" panose="05050102010706020507" pitchFamily="18" charset="2"/>
                  </a:rPr>
                  <a:t>gold</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foil</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for</a:t>
                </a:r>
                <a:r>
                  <a:rPr lang="de-DE" sz="1800" b="1" i="0" dirty="0" smtClean="0">
                    <a:solidFill>
                      <a:srgbClr val="005555"/>
                    </a:solidFill>
                    <a:latin typeface="Arial (Body)"/>
                    <a:ea typeface="Cambria Math" panose="02040503050406030204" pitchFamily="18" charset="0"/>
                    <a:sym typeface="Symbol" panose="05050102010706020507" pitchFamily="18" charset="2"/>
                  </a:rPr>
                  <a:t> 2.5</a:t>
                </a:r>
                <a14:m>
                  <m:oMath xmlns:m="http://schemas.openxmlformats.org/officeDocument/2006/math">
                    <m:r>
                      <a:rPr lang="de-DE" sz="1800" b="1" i="1">
                        <a:solidFill>
                          <a:srgbClr val="005555"/>
                        </a:solidFill>
                        <a:latin typeface="Cambria Math" panose="02040503050406030204" pitchFamily="18" charset="0"/>
                        <a:ea typeface="Cambria Math" panose="02040503050406030204" pitchFamily="18" charset="0"/>
                        <a:sym typeface="Symbol" panose="05050102010706020507" pitchFamily="18" charset="2"/>
                      </a:rPr>
                      <m:t>𝛍</m:t>
                    </m:r>
                  </m:oMath>
                </a14:m>
                <a:r>
                  <a:rPr lang="de-DE" sz="1800" b="1" i="0" dirty="0">
                    <a:solidFill>
                      <a:srgbClr val="005555"/>
                    </a:solidFill>
                    <a:latin typeface="Arial (Body)"/>
                    <a:ea typeface="Cambria Math" panose="02040503050406030204" pitchFamily="18" charset="0"/>
                    <a:sym typeface="Symbol" panose="05050102010706020507" pitchFamily="18" charset="2"/>
                  </a:rPr>
                  <a:t>m </a:t>
                </a:r>
                <a:r>
                  <a:rPr lang="de-DE" sz="1800" b="1" i="0" dirty="0" err="1" smtClean="0">
                    <a:solidFill>
                      <a:srgbClr val="005555"/>
                    </a:solidFill>
                    <a:latin typeface="Arial (Body)"/>
                    <a:ea typeface="Cambria Math" panose="02040503050406030204" pitchFamily="18" charset="0"/>
                    <a:sym typeface="Symbol" panose="05050102010706020507" pitchFamily="18" charset="2"/>
                  </a:rPr>
                  <a:t>platinum</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foil</a:t>
                </a:r>
                <a:endParaRPr lang="de-DE" sz="1800" b="1" i="0" dirty="0" smtClean="0">
                  <a:solidFill>
                    <a:srgbClr val="005555"/>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r>
                  <a:rPr lang="de-DE" sz="1800" i="0" dirty="0" err="1" smtClean="0">
                    <a:solidFill>
                      <a:schemeClr val="tx1"/>
                    </a:solidFill>
                    <a:latin typeface="Arial (Body)"/>
                    <a:ea typeface="Cambria Math" panose="02040503050406030204" pitchFamily="18" charset="0"/>
                    <a:sym typeface="Symbol" panose="05050102010706020507" pitchFamily="18" charset="2"/>
                  </a:rPr>
                  <a:t>Thinner</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foil</a:t>
                </a:r>
                <a:r>
                  <a:rPr lang="de-DE" sz="1800" i="0" dirty="0" smtClean="0">
                    <a:solidFill>
                      <a:schemeClr val="tx1"/>
                    </a:solidFill>
                    <a:latin typeface="Arial (Body)"/>
                    <a:ea typeface="Cambria Math" panose="02040503050406030204" pitchFamily="18" charset="0"/>
                    <a:sym typeface="Symbol" panose="05050102010706020507" pitchFamily="18" charset="2"/>
                  </a:rPr>
                  <a:t> </a:t>
                </a:r>
                <a14:m>
                  <m:oMath xmlns:m="http://schemas.openxmlformats.org/officeDocument/2006/math">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m:t>
                    </m:r>
                  </m:oMath>
                </a14:m>
                <a:r>
                  <a:rPr lang="en-US" sz="1800" i="0" dirty="0" smtClean="0">
                    <a:solidFill>
                      <a:schemeClr val="tx1"/>
                    </a:solidFill>
                    <a:latin typeface="Arial (Body)"/>
                    <a:ea typeface="Cambria Math" panose="02040503050406030204" pitchFamily="18" charset="0"/>
                    <a:sym typeface="Symbol" panose="05050102010706020507" pitchFamily="18" charset="2"/>
                  </a:rPr>
                  <a:t> </a:t>
                </a:r>
                <a:r>
                  <a:rPr lang="en-US" sz="1800" b="1" i="0" dirty="0" smtClean="0">
                    <a:solidFill>
                      <a:srgbClr val="005555"/>
                    </a:solidFill>
                    <a:latin typeface="Arial (Body)"/>
                    <a:ea typeface="Cambria Math" panose="02040503050406030204" pitchFamily="18" charset="0"/>
                    <a:sym typeface="Symbol" panose="05050102010706020507" pitchFamily="18" charset="2"/>
                  </a:rPr>
                  <a:t>higher sensitivity </a:t>
                </a:r>
                <a14:m>
                  <m:oMath xmlns:m="http://schemas.openxmlformats.org/officeDocument/2006/math">
                    <m:r>
                      <a:rPr lang="de-DE" sz="1800" b="1" i="1" smtClean="0">
                        <a:solidFill>
                          <a:srgbClr val="005555"/>
                        </a:solidFill>
                        <a:latin typeface="Cambria Math" panose="02040503050406030204" pitchFamily="18" charset="0"/>
                        <a:ea typeface="Cambria Math" panose="02040503050406030204" pitchFamily="18" charset="0"/>
                        <a:sym typeface="Symbol" panose="05050102010706020507" pitchFamily="18" charset="2"/>
                      </a:rPr>
                      <m:t>𝑺</m:t>
                    </m:r>
                  </m:oMath>
                </a14:m>
                <a:r>
                  <a:rPr lang="en-US" sz="1800" b="1" dirty="0" smtClean="0">
                    <a:solidFill>
                      <a:srgbClr val="005555"/>
                    </a:solidFill>
                    <a:latin typeface="Arial (Body)"/>
                    <a:ea typeface="Cambria Math" panose="02040503050406030204" pitchFamily="18" charset="0"/>
                    <a:sym typeface="Symbol" panose="05050102010706020507" pitchFamily="18" charset="2"/>
                  </a:rPr>
                  <a:t> </a:t>
                </a:r>
                <a:r>
                  <a:rPr lang="en-US" sz="1800" i="0" dirty="0" smtClean="0">
                    <a:solidFill>
                      <a:schemeClr val="tx1"/>
                    </a:solidFill>
                    <a:latin typeface="Arial (Body)"/>
                    <a:ea typeface="Cambria Math" panose="02040503050406030204" pitchFamily="18" charset="0"/>
                    <a:sym typeface="Symbol" panose="05050102010706020507" pitchFamily="18" charset="2"/>
                  </a:rPr>
                  <a:t>(higher </a:t>
                </a:r>
                <a:r>
                  <a:rPr lang="en-US" sz="1800" i="0" dirty="0">
                    <a:solidFill>
                      <a:schemeClr val="tx1"/>
                    </a:solidFill>
                    <a:latin typeface="Arial (Body)"/>
                    <a:ea typeface="Cambria Math" panose="02040503050406030204" pitchFamily="18" charset="0"/>
                    <a:sym typeface="Symbol" panose="05050102010706020507" pitchFamily="18" charset="2"/>
                  </a:rPr>
                  <a:t>signal-to-noise ratio</a:t>
                </a:r>
                <a:r>
                  <a:rPr lang="en-US" sz="1800" i="0" dirty="0" smtClean="0">
                    <a:solidFill>
                      <a:schemeClr val="tx1"/>
                    </a:solidFill>
                    <a:latin typeface="Arial (Body)"/>
                    <a:ea typeface="Cambria Math" panose="02040503050406030204" pitchFamily="18" charset="0"/>
                    <a:sym typeface="Symbol" panose="05050102010706020507" pitchFamily="18" charset="2"/>
                  </a:rPr>
                  <a:t>)</a:t>
                </a:r>
              </a:p>
              <a:p>
                <a:pPr marL="342900" lvl="7" indent="-342900" algn="just">
                  <a:spcAft>
                    <a:spcPts val="600"/>
                  </a:spcAft>
                  <a:buFont typeface="Arial" panose="020B0604020202020204" pitchFamily="34" charset="0"/>
                  <a:buChar char="•"/>
                </a:pPr>
                <a:r>
                  <a:rPr lang="en-US" sz="1800" i="0" dirty="0" smtClean="0">
                    <a:solidFill>
                      <a:schemeClr val="tx1"/>
                    </a:solidFill>
                    <a:latin typeface="Arial (Body)"/>
                    <a:ea typeface="Cambria Math" panose="02040503050406030204" pitchFamily="18" charset="0"/>
                    <a:sym typeface="Symbol" panose="05050102010706020507" pitchFamily="18" charset="2"/>
                  </a:rPr>
                  <a:t>Platinum </a:t>
                </a:r>
                <a14:m>
                  <m:oMath xmlns:m="http://schemas.openxmlformats.org/officeDocument/2006/math">
                    <m:r>
                      <a:rPr lang="de-DE" sz="1800" b="0" i="0"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m:t>
                    </m:r>
                  </m:oMath>
                </a14:m>
                <a:r>
                  <a:rPr lang="en-US" sz="1800" i="0" dirty="0" smtClean="0">
                    <a:solidFill>
                      <a:schemeClr val="tx1"/>
                    </a:solidFill>
                    <a:latin typeface="Arial (Body)"/>
                    <a:ea typeface="Cambria Math" panose="02040503050406030204" pitchFamily="18" charset="0"/>
                    <a:sym typeface="Symbol" panose="05050102010706020507" pitchFamily="18" charset="2"/>
                  </a:rPr>
                  <a:t> </a:t>
                </a:r>
                <a:r>
                  <a:rPr lang="en-US" sz="1800" b="1" i="0" dirty="0" smtClean="0">
                    <a:solidFill>
                      <a:srgbClr val="005555"/>
                    </a:solidFill>
                    <a:latin typeface="Arial (Body)"/>
                    <a:ea typeface="Cambria Math" panose="02040503050406030204" pitchFamily="18" charset="0"/>
                    <a:sym typeface="Symbol" panose="05050102010706020507" pitchFamily="18" charset="2"/>
                  </a:rPr>
                  <a:t>lower diffusivity </a:t>
                </a:r>
                <a14:m>
                  <m:oMath xmlns:m="http://schemas.openxmlformats.org/officeDocument/2006/math">
                    <m:r>
                      <a:rPr lang="de-DE" sz="1800" b="1" i="1" smtClean="0">
                        <a:solidFill>
                          <a:srgbClr val="005555"/>
                        </a:solidFill>
                        <a:latin typeface="Cambria Math" panose="02040503050406030204" pitchFamily="18" charset="0"/>
                        <a:ea typeface="Cambria Math" panose="02040503050406030204" pitchFamily="18" charset="0"/>
                        <a:sym typeface="Symbol" panose="05050102010706020507" pitchFamily="18" charset="2"/>
                      </a:rPr>
                      <m:t>𝜿</m:t>
                    </m:r>
                  </m:oMath>
                </a14:m>
                <a:r>
                  <a:rPr lang="en-US" sz="1800" b="1" i="0" dirty="0">
                    <a:solidFill>
                      <a:srgbClr val="005555"/>
                    </a:solidFill>
                    <a:latin typeface="Arial (Body)"/>
                    <a:ea typeface="Cambria Math" panose="02040503050406030204" pitchFamily="18" charset="0"/>
                    <a:sym typeface="Symbol" panose="05050102010706020507" pitchFamily="18" charset="2"/>
                  </a:rPr>
                  <a:t> </a:t>
                </a:r>
                <a:r>
                  <a:rPr lang="en-US" sz="1800" i="0" dirty="0" smtClean="0">
                    <a:solidFill>
                      <a:schemeClr val="tx1"/>
                    </a:solidFill>
                    <a:latin typeface="Arial (Body)"/>
                    <a:ea typeface="Cambria Math" panose="02040503050406030204" pitchFamily="18" charset="0"/>
                    <a:sym typeface="Symbol" panose="05050102010706020507" pitchFamily="18" charset="2"/>
                  </a:rPr>
                  <a:t>(smaller </a:t>
                </a:r>
                <a:r>
                  <a:rPr lang="en-US" sz="1800" i="0" dirty="0">
                    <a:solidFill>
                      <a:schemeClr val="tx1"/>
                    </a:solidFill>
                    <a:latin typeface="Arial (Body)"/>
                    <a:ea typeface="Cambria Math" panose="02040503050406030204" pitchFamily="18" charset="0"/>
                    <a:sym typeface="Symbol" panose="05050102010706020507" pitchFamily="18" charset="2"/>
                  </a:rPr>
                  <a:t>bolometer </a:t>
                </a:r>
                <a:r>
                  <a:rPr lang="en-US" sz="1800" i="0" dirty="0" smtClean="0">
                    <a:solidFill>
                      <a:schemeClr val="tx1"/>
                    </a:solidFill>
                    <a:latin typeface="Arial (Body)"/>
                    <a:ea typeface="Cambria Math" panose="02040503050406030204" pitchFamily="18" charset="0"/>
                    <a:sym typeface="Symbol" panose="05050102010706020507" pitchFamily="18" charset="2"/>
                  </a:rPr>
                  <a:t>pixels)</a:t>
                </a:r>
                <a:endParaRPr lang="en-US" sz="1800" i="0" dirty="0">
                  <a:solidFill>
                    <a:schemeClr val="tx1"/>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r>
                  <a:rPr lang="en-US" sz="1800" i="0" dirty="0" smtClean="0">
                    <a:solidFill>
                      <a:schemeClr val="tx1"/>
                    </a:solidFill>
                    <a:latin typeface="Arial (Body)"/>
                    <a:ea typeface="Cambria Math" panose="02040503050406030204" pitchFamily="18" charset="0"/>
                    <a:sym typeface="Symbol" panose="05050102010706020507" pitchFamily="18" charset="2"/>
                  </a:rPr>
                  <a:t>2mm </a:t>
                </a:r>
                <a14:m>
                  <m:oMath xmlns:m="http://schemas.openxmlformats.org/officeDocument/2006/math">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m:t>
                    </m:r>
                  </m:oMath>
                </a14:m>
                <a:r>
                  <a:rPr lang="en-US" sz="1800" i="0" dirty="0" smtClean="0">
                    <a:solidFill>
                      <a:schemeClr val="tx1"/>
                    </a:solidFill>
                    <a:latin typeface="Arial (Body)"/>
                    <a:ea typeface="Cambria Math" panose="02040503050406030204" pitchFamily="18" charset="0"/>
                    <a:sym typeface="Symbol" panose="05050102010706020507" pitchFamily="18" charset="2"/>
                  </a:rPr>
                  <a:t> 2mm bolometer pixels</a:t>
                </a:r>
                <a:r>
                  <a:rPr lang="en-US" sz="1800" b="1" i="0" dirty="0" smtClean="0">
                    <a:solidFill>
                      <a:srgbClr val="005555"/>
                    </a:solidFill>
                    <a:latin typeface="Arial (Body)"/>
                    <a:ea typeface="Cambria Math" panose="02040503050406030204" pitchFamily="18" charset="0"/>
                    <a:sym typeface="Symbol" panose="05050102010706020507" pitchFamily="18" charset="2"/>
                  </a:rPr>
                  <a:t> </a:t>
                </a:r>
                <a14:m>
                  <m:oMath xmlns:m="http://schemas.openxmlformats.org/officeDocument/2006/math">
                    <m:r>
                      <a:rPr lang="de-DE" sz="1800" b="1" i="1" smtClean="0">
                        <a:solidFill>
                          <a:srgbClr val="005555"/>
                        </a:solidFill>
                        <a:latin typeface="Cambria Math" panose="02040503050406030204" pitchFamily="18" charset="0"/>
                        <a:ea typeface="Cambria Math" panose="02040503050406030204" pitchFamily="18" charset="0"/>
                        <a:sym typeface="Symbol" panose="05050102010706020507" pitchFamily="18" charset="2"/>
                      </a:rPr>
                      <m:t>→</m:t>
                    </m:r>
                  </m:oMath>
                </a14:m>
                <a:r>
                  <a:rPr lang="en-US" sz="1800" b="1" i="0" dirty="0" smtClean="0">
                    <a:solidFill>
                      <a:srgbClr val="005555"/>
                    </a:solidFill>
                    <a:latin typeface="Arial (Body)"/>
                    <a:ea typeface="Cambria Math" panose="02040503050406030204" pitchFamily="18" charset="0"/>
                    <a:sym typeface="Symbol" panose="05050102010706020507" pitchFamily="18" charset="2"/>
                  </a:rPr>
                  <a:t> Higher spatial resolution.</a:t>
                </a:r>
              </a:p>
            </p:txBody>
          </p:sp>
        </mc:Choice>
        <mc:Fallback xmlns="">
          <p:sp>
            <p:nvSpPr>
              <p:cNvPr id="24" name="Content Placeholder 5"/>
              <p:cNvSpPr>
                <a:spLocks noGrp="1" noRot="1" noChangeAspect="1" noMove="1" noResize="1" noEditPoints="1" noAdjustHandles="1" noChangeArrowheads="1" noChangeShapeType="1" noTextEdit="1"/>
              </p:cNvSpPr>
              <p:nvPr>
                <p:ph sz="quarter" idx="13"/>
              </p:nvPr>
            </p:nvSpPr>
            <p:spPr>
              <a:xfrm>
                <a:off x="695326" y="1095090"/>
                <a:ext cx="11039474" cy="5286660"/>
              </a:xfrm>
              <a:blipFill>
                <a:blip r:embed="rId2"/>
                <a:stretch>
                  <a:fillRect l="-1270" t="-692"/>
                </a:stretch>
              </a:blipFill>
            </p:spPr>
            <p:txBody>
              <a:bodyPr/>
              <a:lstStyle/>
              <a:p>
                <a:r>
                  <a:rPr lang="en-GB">
                    <a:noFill/>
                  </a:rPr>
                  <a:t> </a:t>
                </a:r>
              </a:p>
            </p:txBody>
          </p:sp>
        </mc:Fallback>
      </mc:AlternateContent>
      <p:sp>
        <p:nvSpPr>
          <p:cNvPr id="12" name="Titel 8"/>
          <p:cNvSpPr>
            <a:spLocks noGrp="1"/>
          </p:cNvSpPr>
          <p:nvPr>
            <p:ph type="title"/>
          </p:nvPr>
        </p:nvSpPr>
        <p:spPr>
          <a:xfrm>
            <a:off x="695326" y="181349"/>
            <a:ext cx="9576471" cy="406814"/>
          </a:xfrm>
        </p:spPr>
        <p:txBody>
          <a:bodyPr/>
          <a:lstStyle/>
          <a:p>
            <a:r>
              <a:rPr lang="de-DE" dirty="0" smtClean="0"/>
              <a:t>VI. Experimental </a:t>
            </a:r>
            <a:r>
              <a:rPr lang="de-DE" dirty="0" err="1" smtClean="0"/>
              <a:t>results</a:t>
            </a:r>
            <a:r>
              <a:rPr lang="de-DE" dirty="0" smtClean="0"/>
              <a:t/>
            </a:r>
            <a:br>
              <a:rPr lang="de-DE" dirty="0" smtClean="0"/>
            </a:br>
            <a:r>
              <a:rPr lang="de-DE" sz="1800" dirty="0" err="1" smtClean="0"/>
              <a:t>Improved</a:t>
            </a:r>
            <a:r>
              <a:rPr lang="de-DE" sz="1800" dirty="0" smtClean="0"/>
              <a:t> design</a:t>
            </a:r>
            <a:endParaRPr lang="de-DE" sz="1800" dirty="0"/>
          </a:p>
        </p:txBody>
      </p:sp>
      <mc:AlternateContent xmlns:mc="http://schemas.openxmlformats.org/markup-compatibility/2006" xmlns:a14="http://schemas.microsoft.com/office/drawing/2010/main">
        <mc:Choice Requires="a14">
          <p:sp>
            <p:nvSpPr>
              <p:cNvPr id="17" name="Rectangle 16"/>
              <p:cNvSpPr/>
              <p:nvPr/>
            </p:nvSpPr>
            <p:spPr>
              <a:xfrm>
                <a:off x="2097598" y="2800876"/>
                <a:ext cx="2209259" cy="323165"/>
              </a:xfrm>
              <a:prstGeom prst="rect">
                <a:avLst/>
              </a:prstGeom>
            </p:spPr>
            <p:txBody>
              <a:bodyPr wrap="none">
                <a:spAutoFit/>
              </a:bodyPr>
              <a:lstStyle/>
              <a:p>
                <a:pPr algn="ctr"/>
                <a:r>
                  <a:rPr lang="de-DE" sz="1500" b="1" dirty="0" smtClean="0">
                    <a:solidFill>
                      <a:schemeClr val="tx1"/>
                    </a:solidFill>
                  </a:rPr>
                  <a:t>OP2.1 </a:t>
                </a:r>
                <a14:m>
                  <m:oMath xmlns:m="http://schemas.openxmlformats.org/officeDocument/2006/math">
                    <m:r>
                      <a:rPr lang="de-DE" sz="1500" b="1" i="1" smtClean="0">
                        <a:solidFill>
                          <a:schemeClr val="tx1"/>
                        </a:solidFill>
                        <a:latin typeface="Cambria Math" panose="02040503050406030204" pitchFamily="18" charset="0"/>
                      </a:rPr>
                      <m:t>𝑻</m:t>
                    </m:r>
                  </m:oMath>
                </a14:m>
                <a:r>
                  <a:rPr lang="de-DE" sz="1500" b="1" dirty="0" smtClean="0">
                    <a:solidFill>
                      <a:schemeClr val="tx1"/>
                    </a:solidFill>
                  </a:rPr>
                  <a:t> measurement</a:t>
                </a:r>
                <a:endParaRPr lang="de-DE" sz="1500" b="1" dirty="0">
                  <a:solidFill>
                    <a:schemeClr val="tx1"/>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2097598" y="2800876"/>
                <a:ext cx="2209259" cy="323165"/>
              </a:xfrm>
              <a:prstGeom prst="rect">
                <a:avLst/>
              </a:prstGeom>
              <a:blipFill>
                <a:blip r:embed="rId3"/>
                <a:stretch>
                  <a:fillRect l="-551" t="-3774" b="-20755"/>
                </a:stretch>
              </a:blipFill>
            </p:spPr>
            <p:txBody>
              <a:bodyPr/>
              <a:lstStyle/>
              <a:p>
                <a:r>
                  <a:rPr lang="en-GB">
                    <a:noFill/>
                  </a:rPr>
                  <a:t> </a:t>
                </a:r>
              </a:p>
            </p:txBody>
          </p:sp>
        </mc:Fallback>
      </mc:AlternateContent>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2280" y="3141750"/>
            <a:ext cx="4318920" cy="3240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4419" y="3141750"/>
            <a:ext cx="4327632" cy="3240000"/>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7691574" y="2800875"/>
                <a:ext cx="2209259" cy="323165"/>
              </a:xfrm>
              <a:prstGeom prst="rect">
                <a:avLst/>
              </a:prstGeom>
            </p:spPr>
            <p:txBody>
              <a:bodyPr wrap="none">
                <a:spAutoFit/>
              </a:bodyPr>
              <a:lstStyle/>
              <a:p>
                <a:pPr algn="ctr"/>
                <a:r>
                  <a:rPr lang="de-DE" sz="1500" b="1" dirty="0" smtClean="0">
                    <a:solidFill>
                      <a:schemeClr val="tx1"/>
                    </a:solidFill>
                  </a:rPr>
                  <a:t>OP2.2 </a:t>
                </a:r>
                <a14:m>
                  <m:oMath xmlns:m="http://schemas.openxmlformats.org/officeDocument/2006/math">
                    <m:r>
                      <a:rPr lang="de-DE" sz="1500" b="1" i="1" smtClean="0">
                        <a:solidFill>
                          <a:schemeClr val="tx1"/>
                        </a:solidFill>
                        <a:latin typeface="Cambria Math" panose="02040503050406030204" pitchFamily="18" charset="0"/>
                      </a:rPr>
                      <m:t>𝑻</m:t>
                    </m:r>
                  </m:oMath>
                </a14:m>
                <a:r>
                  <a:rPr lang="de-DE" sz="1500" b="1" dirty="0" smtClean="0">
                    <a:solidFill>
                      <a:schemeClr val="tx1"/>
                    </a:solidFill>
                  </a:rPr>
                  <a:t> measurement</a:t>
                </a:r>
                <a:endParaRPr lang="de-DE" sz="1500" b="1"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7691574" y="2800875"/>
                <a:ext cx="2209259" cy="323165"/>
              </a:xfrm>
              <a:prstGeom prst="rect">
                <a:avLst/>
              </a:prstGeom>
              <a:blipFill>
                <a:blip r:embed="rId6"/>
                <a:stretch>
                  <a:fillRect l="-552" t="-3774" r="-276" b="-20755"/>
                </a:stretch>
              </a:blipFill>
            </p:spPr>
            <p:txBody>
              <a:bodyPr/>
              <a:lstStyle/>
              <a:p>
                <a:r>
                  <a:rPr lang="en-GB">
                    <a:noFill/>
                  </a:rPr>
                  <a:t> </a:t>
                </a:r>
              </a:p>
            </p:txBody>
          </p:sp>
        </mc:Fallback>
      </mc:AlternateContent>
      <p:cxnSp>
        <p:nvCxnSpPr>
          <p:cNvPr id="20" name="Straight Arrow Connector 19"/>
          <p:cNvCxnSpPr>
            <a:stCxn id="7" idx="3"/>
            <a:endCxn id="9" idx="1"/>
          </p:cNvCxnSpPr>
          <p:nvPr/>
        </p:nvCxnSpPr>
        <p:spPr>
          <a:xfrm>
            <a:off x="5681200" y="4761750"/>
            <a:ext cx="1323219" cy="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65604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p:cNvSpPr>
            <a:spLocks noGrp="1"/>
          </p:cNvSpPr>
          <p:nvPr>
            <p:ph type="sldNum" sz="quarter" idx="16"/>
          </p:nvPr>
        </p:nvSpPr>
        <p:spPr/>
        <p:txBody>
          <a:bodyPr/>
          <a:lstStyle/>
          <a:p>
            <a:fld id="{31AA536C-85F5-4A1B-A111-7CE00A08BCBC}" type="slidenum">
              <a:rPr lang="en-US" smtClean="0"/>
              <a:pPr/>
              <a:t>25</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a:p>
            <a:pPr marL="914400" lvl="2" indent="0">
              <a:buNone/>
            </a:pPr>
            <a:endParaRPr lang="en-US" b="0" dirty="0" smtClean="0">
              <a:sym typeface="Symbol" panose="05050102010706020507" pitchFamily="18" charset="2"/>
            </a:endParaRPr>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
        <p:nvSpPr>
          <p:cNvPr id="3" name="Date Placeholder 2"/>
          <p:cNvSpPr>
            <a:spLocks noGrp="1"/>
          </p:cNvSpPr>
          <p:nvPr>
            <p:ph type="dt" sz="half" idx="2"/>
          </p:nvPr>
        </p:nvSpPr>
        <p:spPr/>
        <p:txBody>
          <a:bodyPr/>
          <a:lstStyle/>
          <a:p>
            <a:r>
              <a:rPr lang="en-US" smtClean="0"/>
              <a:t>2024.12.02</a:t>
            </a:r>
            <a:endParaRPr lang="en-US" dirty="0"/>
          </a:p>
        </p:txBody>
      </p:sp>
      <mc:AlternateContent xmlns:mc="http://schemas.openxmlformats.org/markup-compatibility/2006" xmlns:a14="http://schemas.microsoft.com/office/drawing/2010/main">
        <mc:Choice Requires="a14">
          <p:sp>
            <p:nvSpPr>
              <p:cNvPr id="24" name="Content Placeholder 5"/>
              <p:cNvSpPr>
                <a:spLocks noGrp="1"/>
              </p:cNvSpPr>
              <p:nvPr>
                <p:ph sz="quarter" idx="13"/>
              </p:nvPr>
            </p:nvSpPr>
            <p:spPr>
              <a:xfrm>
                <a:off x="695326" y="1095090"/>
                <a:ext cx="11039474" cy="5286660"/>
              </a:xfrm>
            </p:spPr>
            <p:txBody>
              <a:bodyPr>
                <a:noAutofit/>
              </a:bodyPr>
              <a:lstStyle/>
              <a:p>
                <a:pPr marL="342900" lvl="7" indent="-342900" algn="just">
                  <a:spcAft>
                    <a:spcPts val="600"/>
                  </a:spcAft>
                  <a:buFont typeface="Arial" panose="020B0604020202020204" pitchFamily="34" charset="0"/>
                  <a:buChar char="•"/>
                </a:pPr>
                <a:r>
                  <a:rPr lang="de-DE" sz="1800" b="1" i="0" dirty="0" smtClean="0">
                    <a:solidFill>
                      <a:srgbClr val="005555"/>
                    </a:solidFill>
                    <a:latin typeface="Arial (Body)"/>
                    <a:ea typeface="Cambria Math" panose="02040503050406030204" pitchFamily="18" charset="0"/>
                    <a:sym typeface="Symbol" panose="05050102010706020507" pitchFamily="18" charset="2"/>
                  </a:rPr>
                  <a:t>Early OP2.2 </a:t>
                </a:r>
                <a:r>
                  <a:rPr lang="de-DE" sz="1800" b="1" i="0" dirty="0" err="1" smtClean="0">
                    <a:solidFill>
                      <a:srgbClr val="005555"/>
                    </a:solidFill>
                    <a:latin typeface="Arial (Body)"/>
                    <a:ea typeface="Cambria Math" panose="02040503050406030204" pitchFamily="18" charset="0"/>
                    <a:sym typeface="Symbol" panose="05050102010706020507" pitchFamily="18" charset="2"/>
                  </a:rPr>
                  <a:t>results</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confirm</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and</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b="1" i="0" dirty="0" err="1" smtClean="0">
                    <a:solidFill>
                      <a:srgbClr val="005555"/>
                    </a:solidFill>
                    <a:latin typeface="Arial (Body)"/>
                    <a:ea typeface="Cambria Math" panose="02040503050406030204" pitchFamily="18" charset="0"/>
                    <a:sym typeface="Symbol" panose="05050102010706020507" pitchFamily="18" charset="2"/>
                  </a:rPr>
                  <a:t>extend</a:t>
                </a:r>
                <a:r>
                  <a:rPr lang="de-DE" sz="1800" b="1" i="0" dirty="0" smtClean="0">
                    <a:solidFill>
                      <a:srgbClr val="005555"/>
                    </a:solidFill>
                    <a:latin typeface="Arial (Body)"/>
                    <a:ea typeface="Cambria Math" panose="02040503050406030204" pitchFamily="18" charset="0"/>
                    <a:sym typeface="Symbol" panose="05050102010706020507" pitchFamily="18" charset="2"/>
                  </a:rPr>
                  <a:t> OP2.1 </a:t>
                </a:r>
                <a:r>
                  <a:rPr lang="de-DE" sz="1800" b="1" i="0" dirty="0" err="1" smtClean="0">
                    <a:solidFill>
                      <a:srgbClr val="005555"/>
                    </a:solidFill>
                    <a:latin typeface="Arial (Body)"/>
                    <a:ea typeface="Cambria Math" panose="02040503050406030204" pitchFamily="18" charset="0"/>
                    <a:sym typeface="Symbol" panose="05050102010706020507" pitchFamily="18" charset="2"/>
                  </a:rPr>
                  <a:t>observations</a:t>
                </a:r>
                <a:endParaRPr lang="de-DE" sz="1800" b="1" i="0" dirty="0" smtClean="0">
                  <a:solidFill>
                    <a:srgbClr val="005555"/>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r>
                  <a:rPr lang="de-DE" sz="1800" i="0" dirty="0" smtClean="0">
                    <a:solidFill>
                      <a:schemeClr val="tx1"/>
                    </a:solidFill>
                    <a:latin typeface="Arial (Body)"/>
                    <a:ea typeface="Cambria Math" panose="02040503050406030204" pitchFamily="18" charset="0"/>
                    <a:sym typeface="Symbol" panose="05050102010706020507" pitchFamily="18" charset="2"/>
                  </a:rPr>
                  <a:t>Larger </a:t>
                </a:r>
                <a:r>
                  <a:rPr lang="de-DE" sz="1800" i="0" dirty="0" err="1" smtClean="0">
                    <a:solidFill>
                      <a:schemeClr val="tx1"/>
                    </a:solidFill>
                    <a:latin typeface="Arial (Body)"/>
                    <a:ea typeface="Cambria Math" panose="02040503050406030204" pitchFamily="18" charset="0"/>
                    <a:sym typeface="Symbol" panose="05050102010706020507" pitchFamily="18" charset="2"/>
                  </a:rPr>
                  <a:t>field</a:t>
                </a:r>
                <a:r>
                  <a:rPr lang="de-DE" sz="1800" i="0" dirty="0" smtClean="0">
                    <a:solidFill>
                      <a:schemeClr val="tx1"/>
                    </a:solidFill>
                    <a:latin typeface="Arial (Body)"/>
                    <a:ea typeface="Cambria Math" panose="02040503050406030204" pitchFamily="18" charset="0"/>
                    <a:sym typeface="Symbol" panose="05050102010706020507" pitchFamily="18" charset="2"/>
                  </a:rPr>
                  <a:t>-</a:t>
                </a:r>
                <a:r>
                  <a:rPr lang="de-DE" sz="1800" i="0" dirty="0" err="1" smtClean="0">
                    <a:solidFill>
                      <a:schemeClr val="tx1"/>
                    </a:solidFill>
                    <a:latin typeface="Arial (Body)"/>
                    <a:ea typeface="Cambria Math" panose="02040503050406030204" pitchFamily="18" charset="0"/>
                    <a:sym typeface="Symbol" panose="05050102010706020507" pitchFamily="18" charset="2"/>
                  </a:rPr>
                  <a:t>of</a:t>
                </a:r>
                <a:r>
                  <a:rPr lang="de-DE" sz="1800" i="0" dirty="0" smtClean="0">
                    <a:solidFill>
                      <a:schemeClr val="tx1"/>
                    </a:solidFill>
                    <a:latin typeface="Arial (Body)"/>
                    <a:ea typeface="Cambria Math" panose="02040503050406030204" pitchFamily="18" charset="0"/>
                    <a:sym typeface="Symbol" panose="05050102010706020507" pitchFamily="18" charset="2"/>
                  </a:rPr>
                  <a:t>-view </a:t>
                </a:r>
                <a:r>
                  <a:rPr lang="de-DE" sz="1800" i="0" dirty="0" err="1" smtClean="0">
                    <a:solidFill>
                      <a:schemeClr val="tx1"/>
                    </a:solidFill>
                    <a:latin typeface="Arial (Body)"/>
                    <a:ea typeface="Cambria Math" panose="02040503050406030204" pitchFamily="18" charset="0"/>
                    <a:sym typeface="Symbol" panose="05050102010706020507" pitchFamily="18" charset="2"/>
                  </a:rPr>
                  <a:t>and</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improved</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image</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quality</a:t>
                </a:r>
                <a:endParaRPr lang="de-DE" sz="1800" i="0" dirty="0" smtClean="0">
                  <a:solidFill>
                    <a:schemeClr val="tx1"/>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r>
                  <a:rPr lang="de-DE" sz="1800" b="1" i="0" dirty="0" smtClean="0">
                    <a:solidFill>
                      <a:srgbClr val="005555"/>
                    </a:solidFill>
                    <a:latin typeface="Arial (Body)"/>
                    <a:ea typeface="Cambria Math" panose="02040503050406030204" pitchFamily="18" charset="0"/>
                    <a:sym typeface="Symbol" panose="05050102010706020507" pitchFamily="18" charset="2"/>
                  </a:rPr>
                  <a:t>Noise (NEPD) </a:t>
                </a:r>
                <a:r>
                  <a:rPr lang="de-DE" sz="1800" b="1" i="0" dirty="0" err="1" smtClean="0">
                    <a:solidFill>
                      <a:srgbClr val="005555"/>
                    </a:solidFill>
                    <a:latin typeface="Arial (Body)"/>
                    <a:ea typeface="Cambria Math" panose="02040503050406030204" pitchFamily="18" charset="0"/>
                    <a:sym typeface="Symbol" panose="05050102010706020507" pitchFamily="18" charset="2"/>
                  </a:rPr>
                  <a:t>reduced</a:t>
                </a:r>
                <a:r>
                  <a:rPr lang="de-DE" sz="1800" b="1" i="0" dirty="0" smtClean="0">
                    <a:solidFill>
                      <a:srgbClr val="005555"/>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from</a:t>
                </a:r>
                <a:r>
                  <a:rPr lang="de-DE" sz="1800" i="0" dirty="0" smtClean="0">
                    <a:solidFill>
                      <a:schemeClr val="tx1"/>
                    </a:solidFill>
                    <a:latin typeface="Arial (Body)"/>
                    <a:ea typeface="Cambria Math" panose="02040503050406030204" pitchFamily="18" charset="0"/>
                    <a:sym typeface="Symbol" panose="05050102010706020507" pitchFamily="18" charset="2"/>
                  </a:rPr>
                  <a:t> 3.93 Wm</a:t>
                </a:r>
                <a:r>
                  <a:rPr lang="de-DE" sz="1800" i="0" baseline="30000" dirty="0" smtClean="0">
                    <a:solidFill>
                      <a:schemeClr val="tx1"/>
                    </a:solidFill>
                    <a:latin typeface="Arial (Body)"/>
                    <a:ea typeface="Cambria Math" panose="02040503050406030204" pitchFamily="18" charset="0"/>
                    <a:sym typeface="Symbol" panose="05050102010706020507" pitchFamily="18" charset="2"/>
                  </a:rPr>
                  <a:t>-2 </a:t>
                </a:r>
                <a:r>
                  <a:rPr lang="de-DE" sz="1800" i="0" dirty="0" smtClean="0">
                    <a:solidFill>
                      <a:schemeClr val="tx1"/>
                    </a:solidFill>
                    <a:latin typeface="Arial (Body)"/>
                    <a:ea typeface="Cambria Math" panose="02040503050406030204" pitchFamily="18" charset="0"/>
                    <a:sym typeface="Symbol" panose="05050102010706020507" pitchFamily="18" charset="2"/>
                  </a:rPr>
                  <a:t>(5.0</a:t>
                </a:r>
                <a14:m>
                  <m:oMath xmlns:m="http://schemas.openxmlformats.org/officeDocument/2006/math">
                    <m:r>
                      <a:rPr lang="de-DE" sz="1800">
                        <a:solidFill>
                          <a:schemeClr val="tx1"/>
                        </a:solidFill>
                        <a:latin typeface="Cambria Math" panose="02040503050406030204" pitchFamily="18" charset="0"/>
                        <a:ea typeface="Cambria Math" panose="02040503050406030204" pitchFamily="18" charset="0"/>
                        <a:sym typeface="Symbol" panose="05050102010706020507" pitchFamily="18" charset="2"/>
                      </a:rPr>
                      <m:t>𝜇</m:t>
                    </m:r>
                  </m:oMath>
                </a14:m>
                <a:r>
                  <a:rPr lang="en-US" sz="1800" i="0" dirty="0">
                    <a:solidFill>
                      <a:schemeClr val="tx1"/>
                    </a:solidFill>
                    <a:latin typeface="Arial (Body)"/>
                    <a:ea typeface="Cambria Math" panose="02040503050406030204" pitchFamily="18" charset="0"/>
                    <a:sym typeface="Symbol" panose="05050102010706020507" pitchFamily="18" charset="2"/>
                  </a:rPr>
                  <a:t>m </a:t>
                </a:r>
                <a:r>
                  <a:rPr lang="en-US" sz="1800" i="0" dirty="0" smtClean="0">
                    <a:solidFill>
                      <a:schemeClr val="tx1"/>
                    </a:solidFill>
                    <a:latin typeface="Arial (Body)"/>
                    <a:ea typeface="Cambria Math" panose="02040503050406030204" pitchFamily="18" charset="0"/>
                    <a:sym typeface="Symbol" panose="05050102010706020507" pitchFamily="18" charset="2"/>
                  </a:rPr>
                  <a:t>Au) t</a:t>
                </a:r>
                <a:r>
                  <a:rPr lang="de-DE" sz="1800" i="0" dirty="0" smtClean="0">
                    <a:solidFill>
                      <a:schemeClr val="tx1"/>
                    </a:solidFill>
                    <a:latin typeface="Arial (Body)"/>
                    <a:ea typeface="Cambria Math" panose="02040503050406030204" pitchFamily="18" charset="0"/>
                    <a:sym typeface="Symbol" panose="05050102010706020507" pitchFamily="18" charset="2"/>
                  </a:rPr>
                  <a:t>o 1.99 Wm</a:t>
                </a:r>
                <a:r>
                  <a:rPr lang="de-DE" sz="1800" i="0" baseline="30000" dirty="0" smtClean="0">
                    <a:solidFill>
                      <a:schemeClr val="tx1"/>
                    </a:solidFill>
                    <a:latin typeface="Arial (Body)"/>
                    <a:ea typeface="Cambria Math" panose="02040503050406030204" pitchFamily="18" charset="0"/>
                    <a:sym typeface="Symbol" panose="05050102010706020507" pitchFamily="18" charset="2"/>
                  </a:rPr>
                  <a:t>-2</a:t>
                </a:r>
                <a:r>
                  <a:rPr lang="de-DE" sz="1800" i="0" dirty="0" smtClean="0">
                    <a:solidFill>
                      <a:schemeClr val="tx1"/>
                    </a:solidFill>
                    <a:latin typeface="Arial (Body)"/>
                    <a:ea typeface="Cambria Math" panose="02040503050406030204" pitchFamily="18" charset="0"/>
                    <a:sym typeface="Symbol" panose="05050102010706020507" pitchFamily="18" charset="2"/>
                  </a:rPr>
                  <a:t> (2.5</a:t>
                </a:r>
                <a14:m>
                  <m:oMath xmlns:m="http://schemas.openxmlformats.org/officeDocument/2006/math">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𝜇</m:t>
                    </m:r>
                  </m:oMath>
                </a14:m>
                <a:r>
                  <a:rPr lang="en-US" sz="1800" i="0" dirty="0" smtClean="0">
                    <a:solidFill>
                      <a:schemeClr val="tx1"/>
                    </a:solidFill>
                    <a:latin typeface="Arial (Body)"/>
                    <a:ea typeface="Cambria Math" panose="02040503050406030204" pitchFamily="18" charset="0"/>
                    <a:sym typeface="Symbol" panose="05050102010706020507" pitchFamily="18" charset="2"/>
                  </a:rPr>
                  <a:t>m Pt)</a:t>
                </a:r>
              </a:p>
              <a:p>
                <a:pPr marL="342900" lvl="7" indent="-342900" algn="just">
                  <a:spcAft>
                    <a:spcPts val="600"/>
                  </a:spcAft>
                  <a:buFont typeface="Arial" panose="020B0604020202020204" pitchFamily="34" charset="0"/>
                  <a:buChar char="•"/>
                </a:pPr>
                <a:r>
                  <a:rPr lang="en-US" sz="1800" b="1" i="0" dirty="0" smtClean="0">
                    <a:solidFill>
                      <a:srgbClr val="005555"/>
                    </a:solidFill>
                    <a:latin typeface="Arial (Body)"/>
                    <a:ea typeface="Cambria Math" panose="02040503050406030204" pitchFamily="18" charset="0"/>
                    <a:sym typeface="Symbol" panose="05050102010706020507" pitchFamily="18" charset="2"/>
                  </a:rPr>
                  <a:t>Toroidal asymmetry of plasma emissivity </a:t>
                </a:r>
                <a:r>
                  <a:rPr lang="en-US" sz="1800" i="0" dirty="0" smtClean="0">
                    <a:solidFill>
                      <a:schemeClr val="tx1"/>
                    </a:solidFill>
                    <a:latin typeface="Arial (Body)"/>
                    <a:ea typeface="Cambria Math" panose="02040503050406030204" pitchFamily="18" charset="0"/>
                    <a:sym typeface="Symbol" panose="05050102010706020507" pitchFamily="18" charset="2"/>
                  </a:rPr>
                  <a:t>(factor </a:t>
                </a:r>
                <a14:m>
                  <m:oMath xmlns:m="http://schemas.openxmlformats.org/officeDocument/2006/math">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m:t>
                    </m:r>
                  </m:oMath>
                </a14:m>
                <a:r>
                  <a:rPr lang="en-US" sz="1800" i="0" dirty="0" smtClean="0">
                    <a:solidFill>
                      <a:schemeClr val="tx1"/>
                    </a:solidFill>
                    <a:latin typeface="Arial (Body)"/>
                    <a:ea typeface="Cambria Math" panose="02040503050406030204" pitchFamily="18" charset="0"/>
                    <a:sym typeface="Symbol" panose="05050102010706020507" pitchFamily="18" charset="2"/>
                  </a:rPr>
                  <a:t>2 across 10 cm distance)</a:t>
                </a:r>
                <a:endParaRPr lang="en-US" sz="1800" i="0" dirty="0">
                  <a:solidFill>
                    <a:schemeClr val="tx1"/>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endParaRPr lang="en-US" sz="1800" i="0" dirty="0" smtClean="0">
                  <a:solidFill>
                    <a:schemeClr val="tx1"/>
                  </a:solidFill>
                  <a:latin typeface="Arial (Body)"/>
                  <a:ea typeface="Cambria Math" panose="02040503050406030204" pitchFamily="18" charset="0"/>
                  <a:sym typeface="Symbol" panose="05050102010706020507" pitchFamily="18" charset="2"/>
                </a:endParaRPr>
              </a:p>
            </p:txBody>
          </p:sp>
        </mc:Choice>
        <mc:Fallback xmlns="">
          <p:sp>
            <p:nvSpPr>
              <p:cNvPr id="24" name="Content Placeholder 5"/>
              <p:cNvSpPr>
                <a:spLocks noGrp="1" noRot="1" noChangeAspect="1" noMove="1" noResize="1" noEditPoints="1" noAdjustHandles="1" noChangeArrowheads="1" noChangeShapeType="1" noTextEdit="1"/>
              </p:cNvSpPr>
              <p:nvPr>
                <p:ph sz="quarter" idx="13"/>
              </p:nvPr>
            </p:nvSpPr>
            <p:spPr>
              <a:xfrm>
                <a:off x="695326" y="1095090"/>
                <a:ext cx="11039474" cy="5286660"/>
              </a:xfrm>
              <a:blipFill>
                <a:blip r:embed="rId2"/>
                <a:stretch>
                  <a:fillRect l="-1270" t="-692"/>
                </a:stretch>
              </a:blipFill>
            </p:spPr>
            <p:txBody>
              <a:bodyPr/>
              <a:lstStyle/>
              <a:p>
                <a:r>
                  <a:rPr lang="en-GB">
                    <a:noFill/>
                  </a:rPr>
                  <a:t> </a:t>
                </a:r>
              </a:p>
            </p:txBody>
          </p:sp>
        </mc:Fallback>
      </mc:AlternateContent>
      <p:sp>
        <p:nvSpPr>
          <p:cNvPr id="12" name="Titel 8"/>
          <p:cNvSpPr>
            <a:spLocks noGrp="1"/>
          </p:cNvSpPr>
          <p:nvPr>
            <p:ph type="title"/>
          </p:nvPr>
        </p:nvSpPr>
        <p:spPr>
          <a:xfrm>
            <a:off x="695326" y="181349"/>
            <a:ext cx="9576471" cy="406814"/>
          </a:xfrm>
        </p:spPr>
        <p:txBody>
          <a:bodyPr/>
          <a:lstStyle/>
          <a:p>
            <a:r>
              <a:rPr lang="de-DE" dirty="0" smtClean="0"/>
              <a:t>VI. Experimental </a:t>
            </a:r>
            <a:r>
              <a:rPr lang="de-DE" dirty="0" err="1" smtClean="0"/>
              <a:t>results</a:t>
            </a:r>
            <a:r>
              <a:rPr lang="de-DE" dirty="0" smtClean="0"/>
              <a:t/>
            </a:r>
            <a:br>
              <a:rPr lang="de-DE" dirty="0" smtClean="0"/>
            </a:br>
            <a:r>
              <a:rPr lang="de-DE" sz="1800" dirty="0" err="1" smtClean="0"/>
              <a:t>Improved</a:t>
            </a:r>
            <a:r>
              <a:rPr lang="de-DE" sz="1800" dirty="0" smtClean="0"/>
              <a:t> design</a:t>
            </a:r>
            <a:endParaRPr lang="de-DE" sz="1800" dirty="0"/>
          </a:p>
        </p:txBody>
      </p:sp>
      <mc:AlternateContent xmlns:mc="http://schemas.openxmlformats.org/markup-compatibility/2006" xmlns:a14="http://schemas.microsoft.com/office/drawing/2010/main">
        <mc:Choice Requires="a14">
          <p:sp>
            <p:nvSpPr>
              <p:cNvPr id="17" name="Rectangle 16"/>
              <p:cNvSpPr/>
              <p:nvPr/>
            </p:nvSpPr>
            <p:spPr>
              <a:xfrm>
                <a:off x="2022257" y="2800876"/>
                <a:ext cx="2359940" cy="323165"/>
              </a:xfrm>
              <a:prstGeom prst="rect">
                <a:avLst/>
              </a:prstGeom>
            </p:spPr>
            <p:txBody>
              <a:bodyPr wrap="none">
                <a:spAutoFit/>
              </a:bodyPr>
              <a:lstStyle/>
              <a:p>
                <a:pPr algn="ctr"/>
                <a:r>
                  <a:rPr lang="de-DE" sz="1500" b="1" dirty="0" smtClean="0">
                    <a:solidFill>
                      <a:schemeClr val="tx1"/>
                    </a:solidFill>
                  </a:rPr>
                  <a:t>OP2.2 </a:t>
                </a:r>
                <a14:m>
                  <m:oMath xmlns:m="http://schemas.openxmlformats.org/officeDocument/2006/math">
                    <m:sSub>
                      <m:sSubPr>
                        <m:ctrlPr>
                          <a:rPr lang="de-DE" sz="1500" b="1" i="1" smtClean="0">
                            <a:solidFill>
                              <a:schemeClr val="tx1"/>
                            </a:solidFill>
                            <a:latin typeface="Cambria Math" panose="02040503050406030204" pitchFamily="18" charset="0"/>
                          </a:rPr>
                        </m:ctrlPr>
                      </m:sSubPr>
                      <m:e>
                        <m:r>
                          <a:rPr lang="de-DE" sz="1500" b="1" i="1" smtClean="0">
                            <a:solidFill>
                              <a:schemeClr val="tx1"/>
                            </a:solidFill>
                            <a:latin typeface="Cambria Math" panose="02040503050406030204" pitchFamily="18" charset="0"/>
                          </a:rPr>
                          <m:t>𝒑</m:t>
                        </m:r>
                      </m:e>
                      <m:sub>
                        <m:r>
                          <a:rPr lang="de-DE" sz="1500" b="1" i="1" smtClean="0">
                            <a:solidFill>
                              <a:schemeClr val="tx1"/>
                            </a:solidFill>
                            <a:latin typeface="Cambria Math" panose="02040503050406030204" pitchFamily="18" charset="0"/>
                          </a:rPr>
                          <m:t>𝒊𝒏</m:t>
                        </m:r>
                      </m:sub>
                    </m:sSub>
                  </m:oMath>
                </a14:m>
                <a:r>
                  <a:rPr lang="de-DE" sz="1500" b="1" dirty="0" smtClean="0">
                    <a:solidFill>
                      <a:schemeClr val="tx1"/>
                    </a:solidFill>
                  </a:rPr>
                  <a:t> measurement</a:t>
                </a:r>
                <a:endParaRPr lang="de-DE" sz="1500" b="1" dirty="0">
                  <a:solidFill>
                    <a:schemeClr val="tx1"/>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2022257" y="2800876"/>
                <a:ext cx="2359940" cy="323165"/>
              </a:xfrm>
              <a:prstGeom prst="rect">
                <a:avLst/>
              </a:prstGeom>
              <a:blipFill>
                <a:blip r:embed="rId3"/>
                <a:stretch>
                  <a:fillRect l="-258" t="-3774" r="-258" b="-207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691574" y="2800875"/>
                <a:ext cx="2209259" cy="323165"/>
              </a:xfrm>
              <a:prstGeom prst="rect">
                <a:avLst/>
              </a:prstGeom>
            </p:spPr>
            <p:txBody>
              <a:bodyPr wrap="none">
                <a:spAutoFit/>
              </a:bodyPr>
              <a:lstStyle/>
              <a:p>
                <a:pPr algn="ctr"/>
                <a:r>
                  <a:rPr lang="de-DE" sz="1500" b="1" dirty="0" smtClean="0">
                    <a:solidFill>
                      <a:schemeClr val="tx1"/>
                    </a:solidFill>
                  </a:rPr>
                  <a:t>OP2.2 </a:t>
                </a:r>
                <a14:m>
                  <m:oMath xmlns:m="http://schemas.openxmlformats.org/officeDocument/2006/math">
                    <m:r>
                      <a:rPr lang="de-DE" sz="1500" b="1" i="1" smtClean="0">
                        <a:solidFill>
                          <a:schemeClr val="tx1"/>
                        </a:solidFill>
                        <a:latin typeface="Cambria Math" panose="02040503050406030204" pitchFamily="18" charset="0"/>
                      </a:rPr>
                      <m:t>𝑳</m:t>
                    </m:r>
                  </m:oMath>
                </a14:m>
                <a:r>
                  <a:rPr lang="de-DE" sz="1500" b="1" dirty="0" smtClean="0">
                    <a:solidFill>
                      <a:schemeClr val="tx1"/>
                    </a:solidFill>
                  </a:rPr>
                  <a:t> measurement</a:t>
                </a:r>
                <a:endParaRPr lang="de-DE" sz="1500" b="1"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7691574" y="2800875"/>
                <a:ext cx="2209259" cy="323165"/>
              </a:xfrm>
              <a:prstGeom prst="rect">
                <a:avLst/>
              </a:prstGeom>
              <a:blipFill>
                <a:blip r:embed="rId4"/>
                <a:stretch>
                  <a:fillRect l="-276" t="-3774" b="-20755"/>
                </a:stretch>
              </a:blipFill>
            </p:spPr>
            <p:txBody>
              <a:bodyPr/>
              <a:lstStyle/>
              <a:p>
                <a:r>
                  <a:rPr lang="en-GB">
                    <a:noFill/>
                  </a:rPr>
                  <a:t> </a:t>
                </a:r>
              </a:p>
            </p:txBody>
          </p:sp>
        </mc:Fallback>
      </mc:AlternateContent>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1215" y="3249699"/>
            <a:ext cx="4291609" cy="32400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1659" y="3231990"/>
            <a:ext cx="4213003" cy="3240000"/>
          </a:xfrm>
          <a:prstGeom prst="rect">
            <a:avLst/>
          </a:prstGeom>
        </p:spPr>
      </p:pic>
    </p:spTree>
    <p:extLst>
      <p:ext uri="{BB962C8B-B14F-4D97-AF65-F5344CB8AC3E}">
        <p14:creationId xmlns:p14="http://schemas.microsoft.com/office/powerpoint/2010/main" val="541366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err="1" smtClean="0"/>
              <a:t>Overview</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26</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p:sp>
        <p:nvSpPr>
          <p:cNvPr id="9" name="Content Placeholder 8"/>
          <p:cNvSpPr>
            <a:spLocks noGrp="1"/>
          </p:cNvSpPr>
          <p:nvPr>
            <p:ph sz="quarter" idx="13"/>
          </p:nvPr>
        </p:nvSpPr>
        <p:spPr>
          <a:xfrm>
            <a:off x="695326" y="1125632"/>
            <a:ext cx="10801349" cy="4772024"/>
          </a:xfrm>
        </p:spPr>
        <p:txBody>
          <a:bodyPr/>
          <a:lstStyle/>
          <a:p>
            <a:pPr marL="400050" indent="-400050">
              <a:buFont typeface="+mj-lt"/>
              <a:buAutoNum type="romanUcPeriod"/>
            </a:pPr>
            <a:r>
              <a:rPr lang="de-DE" dirty="0" err="1" smtClean="0">
                <a:solidFill>
                  <a:schemeClr val="bg1">
                    <a:lumMod val="75000"/>
                  </a:schemeClr>
                </a:solidFill>
              </a:rPr>
              <a:t>Introduction</a:t>
            </a:r>
            <a:endParaRPr lang="de-DE" dirty="0" smtClean="0">
              <a:solidFill>
                <a:schemeClr val="bg1">
                  <a:lumMod val="75000"/>
                </a:schemeClr>
              </a:solidFill>
            </a:endParaRPr>
          </a:p>
          <a:p>
            <a:pPr marL="400050" indent="-400050">
              <a:buFont typeface="+mj-lt"/>
              <a:buAutoNum type="romanUcPeriod"/>
            </a:pPr>
            <a:r>
              <a:rPr lang="de-DE" dirty="0" smtClean="0">
                <a:solidFill>
                  <a:schemeClr val="bg1">
                    <a:lumMod val="75000"/>
                  </a:schemeClr>
                </a:solidFill>
              </a:rPr>
              <a:t>The IRVB design at W7-X</a:t>
            </a:r>
          </a:p>
          <a:p>
            <a:pPr marL="400050" indent="-400050">
              <a:buFont typeface="+mj-lt"/>
              <a:buAutoNum type="romanUcPeriod"/>
            </a:pPr>
            <a:r>
              <a:rPr lang="de-DE" dirty="0" smtClean="0">
                <a:solidFill>
                  <a:schemeClr val="bg1">
                    <a:lumMod val="75000"/>
                  </a:schemeClr>
                </a:solidFill>
              </a:rPr>
              <a:t>Measurement </a:t>
            </a:r>
            <a:r>
              <a:rPr lang="de-DE" dirty="0" err="1" smtClean="0">
                <a:solidFill>
                  <a:schemeClr val="bg1">
                    <a:lumMod val="75000"/>
                  </a:schemeClr>
                </a:solidFill>
              </a:rPr>
              <a:t>procedure</a:t>
            </a:r>
            <a:r>
              <a:rPr lang="de-DE" dirty="0" smtClean="0">
                <a:solidFill>
                  <a:schemeClr val="bg1">
                    <a:lumMod val="75000"/>
                  </a:schemeClr>
                </a:solidFill>
              </a:rPr>
              <a:t> </a:t>
            </a:r>
          </a:p>
          <a:p>
            <a:pPr marL="400050" indent="-400050">
              <a:buFont typeface="+mj-lt"/>
              <a:buAutoNum type="romanUcPeriod"/>
            </a:pPr>
            <a:r>
              <a:rPr lang="de-DE" dirty="0" smtClean="0">
                <a:solidFill>
                  <a:schemeClr val="bg1">
                    <a:lumMod val="75000"/>
                  </a:schemeClr>
                </a:solidFill>
              </a:rPr>
              <a:t>Interpolation to </a:t>
            </a:r>
            <a:r>
              <a:rPr lang="de-DE" dirty="0" err="1" smtClean="0">
                <a:solidFill>
                  <a:schemeClr val="bg1">
                    <a:lumMod val="75000"/>
                  </a:schemeClr>
                </a:solidFill>
              </a:rPr>
              <a:t>foil</a:t>
            </a:r>
            <a:r>
              <a:rPr lang="de-DE" dirty="0" smtClean="0">
                <a:solidFill>
                  <a:schemeClr val="bg1">
                    <a:lumMod val="75000"/>
                  </a:schemeClr>
                </a:solidFill>
              </a:rPr>
              <a:t> </a:t>
            </a:r>
            <a:r>
              <a:rPr lang="de-DE" dirty="0" err="1" smtClean="0">
                <a:solidFill>
                  <a:schemeClr val="bg1">
                    <a:lumMod val="75000"/>
                  </a:schemeClr>
                </a:solidFill>
              </a:rPr>
              <a:t>reference</a:t>
            </a:r>
            <a:r>
              <a:rPr lang="de-DE" dirty="0" smtClean="0">
                <a:solidFill>
                  <a:schemeClr val="bg1">
                    <a:lumMod val="75000"/>
                  </a:schemeClr>
                </a:solidFill>
              </a:rPr>
              <a:t> </a:t>
            </a:r>
            <a:r>
              <a:rPr lang="de-DE" dirty="0" err="1" smtClean="0">
                <a:solidFill>
                  <a:schemeClr val="bg1">
                    <a:lumMod val="75000"/>
                  </a:schemeClr>
                </a:solidFill>
              </a:rPr>
              <a:t>frame</a:t>
            </a:r>
            <a:endParaRPr lang="de-DE" dirty="0" smtClean="0">
              <a:solidFill>
                <a:schemeClr val="bg1">
                  <a:lumMod val="75000"/>
                </a:schemeClr>
              </a:solidFill>
            </a:endParaRPr>
          </a:p>
          <a:p>
            <a:pPr marL="400050" indent="-400050">
              <a:buFont typeface="+mj-lt"/>
              <a:buAutoNum type="romanUcPeriod"/>
            </a:pPr>
            <a:r>
              <a:rPr lang="de-DE" dirty="0" err="1" smtClean="0">
                <a:solidFill>
                  <a:schemeClr val="bg1">
                    <a:lumMod val="75000"/>
                  </a:schemeClr>
                </a:solidFill>
              </a:rPr>
              <a:t>Calibration</a:t>
            </a:r>
            <a:r>
              <a:rPr lang="de-DE" dirty="0" smtClean="0">
                <a:solidFill>
                  <a:schemeClr val="bg1">
                    <a:lumMod val="75000"/>
                  </a:schemeClr>
                </a:solidFill>
              </a:rPr>
              <a:t> </a:t>
            </a:r>
            <a:r>
              <a:rPr lang="de-DE" dirty="0" err="1" smtClean="0">
                <a:solidFill>
                  <a:schemeClr val="bg1">
                    <a:lumMod val="75000"/>
                  </a:schemeClr>
                </a:solidFill>
              </a:rPr>
              <a:t>of</a:t>
            </a:r>
            <a:r>
              <a:rPr lang="de-DE" dirty="0" smtClean="0">
                <a:solidFill>
                  <a:schemeClr val="bg1">
                    <a:lumMod val="75000"/>
                  </a:schemeClr>
                </a:solidFill>
              </a:rPr>
              <a:t> </a:t>
            </a:r>
            <a:r>
              <a:rPr lang="de-DE" dirty="0" err="1" smtClean="0">
                <a:solidFill>
                  <a:schemeClr val="bg1">
                    <a:lumMod val="75000"/>
                  </a:schemeClr>
                </a:solidFill>
              </a:rPr>
              <a:t>the</a:t>
            </a:r>
            <a:r>
              <a:rPr lang="de-DE" dirty="0" smtClean="0">
                <a:solidFill>
                  <a:schemeClr val="bg1">
                    <a:lumMod val="75000"/>
                  </a:schemeClr>
                </a:solidFill>
              </a:rPr>
              <a:t> </a:t>
            </a:r>
            <a:r>
              <a:rPr lang="de-DE" dirty="0" err="1" smtClean="0">
                <a:solidFill>
                  <a:schemeClr val="bg1">
                    <a:lumMod val="75000"/>
                  </a:schemeClr>
                </a:solidFill>
              </a:rPr>
              <a:t>foil</a:t>
            </a:r>
            <a:r>
              <a:rPr lang="de-DE" dirty="0" smtClean="0">
                <a:solidFill>
                  <a:schemeClr val="bg1">
                    <a:lumMod val="75000"/>
                  </a:schemeClr>
                </a:solidFill>
              </a:rPr>
              <a:t> thermal </a:t>
            </a:r>
            <a:r>
              <a:rPr lang="de-DE" dirty="0" err="1" smtClean="0">
                <a:solidFill>
                  <a:schemeClr val="bg1">
                    <a:lumMod val="75000"/>
                  </a:schemeClr>
                </a:solidFill>
              </a:rPr>
              <a:t>properties</a:t>
            </a:r>
            <a:endParaRPr lang="de-DE" dirty="0" smtClean="0">
              <a:solidFill>
                <a:schemeClr val="bg1">
                  <a:lumMod val="75000"/>
                </a:schemeClr>
              </a:solidFill>
            </a:endParaRPr>
          </a:p>
          <a:p>
            <a:pPr marL="400050" indent="-400050">
              <a:buFont typeface="+mj-lt"/>
              <a:buAutoNum type="romanUcPeriod"/>
            </a:pPr>
            <a:r>
              <a:rPr lang="de-DE" dirty="0" smtClean="0">
                <a:solidFill>
                  <a:schemeClr val="bg1">
                    <a:lumMod val="75000"/>
                  </a:schemeClr>
                </a:solidFill>
              </a:rPr>
              <a:t>Experimental </a:t>
            </a:r>
            <a:r>
              <a:rPr lang="de-DE" dirty="0" err="1" smtClean="0">
                <a:solidFill>
                  <a:schemeClr val="bg1">
                    <a:lumMod val="75000"/>
                  </a:schemeClr>
                </a:solidFill>
              </a:rPr>
              <a:t>results</a:t>
            </a:r>
            <a:endParaRPr lang="de-DE" dirty="0" smtClean="0">
              <a:solidFill>
                <a:schemeClr val="bg1">
                  <a:lumMod val="75000"/>
                </a:schemeClr>
              </a:solidFill>
            </a:endParaRPr>
          </a:p>
          <a:p>
            <a:pPr marL="400050" indent="-400050">
              <a:buFont typeface="+mj-lt"/>
              <a:buAutoNum type="romanUcPeriod"/>
            </a:pPr>
            <a:r>
              <a:rPr lang="de-DE" dirty="0" err="1" smtClean="0"/>
              <a:t>Conclusions</a:t>
            </a:r>
            <a:endParaRPr lang="en-GB" dirty="0"/>
          </a:p>
        </p:txBody>
      </p:sp>
      <p:sp>
        <p:nvSpPr>
          <p:cNvPr id="2" name="Date Placeholder 1"/>
          <p:cNvSpPr>
            <a:spLocks noGrp="1"/>
          </p:cNvSpPr>
          <p:nvPr>
            <p:ph type="dt" sz="half" idx="2"/>
          </p:nvPr>
        </p:nvSpPr>
        <p:spPr/>
        <p:txBody>
          <a:bodyPr/>
          <a:lstStyle/>
          <a:p>
            <a:r>
              <a:rPr lang="en-US" smtClean="0"/>
              <a:t>2024.12.02</a:t>
            </a:r>
            <a:endParaRPr lang="en-US" dirty="0"/>
          </a:p>
        </p:txBody>
      </p:sp>
    </p:spTree>
    <p:extLst>
      <p:ext uri="{BB962C8B-B14F-4D97-AF65-F5344CB8AC3E}">
        <p14:creationId xmlns:p14="http://schemas.microsoft.com/office/powerpoint/2010/main" val="6687222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err="1" smtClean="0"/>
              <a:t>Overview</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27</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p:sp>
        <p:nvSpPr>
          <p:cNvPr id="9" name="Content Placeholder 8"/>
          <p:cNvSpPr>
            <a:spLocks noGrp="1"/>
          </p:cNvSpPr>
          <p:nvPr>
            <p:ph sz="quarter" idx="13"/>
          </p:nvPr>
        </p:nvSpPr>
        <p:spPr>
          <a:xfrm>
            <a:off x="695326" y="1125632"/>
            <a:ext cx="10801349" cy="4772024"/>
          </a:xfrm>
        </p:spPr>
        <p:txBody>
          <a:bodyPr/>
          <a:lstStyle/>
          <a:p>
            <a:pPr marL="400050" indent="-400050">
              <a:buFont typeface="+mj-lt"/>
              <a:buAutoNum type="romanUcPeriod"/>
            </a:pPr>
            <a:r>
              <a:rPr lang="de-DE" dirty="0" err="1" smtClean="0">
                <a:solidFill>
                  <a:schemeClr val="bg1">
                    <a:lumMod val="75000"/>
                  </a:schemeClr>
                </a:solidFill>
              </a:rPr>
              <a:t>Introduction</a:t>
            </a:r>
            <a:endParaRPr lang="de-DE" dirty="0" smtClean="0">
              <a:solidFill>
                <a:schemeClr val="bg1">
                  <a:lumMod val="75000"/>
                </a:schemeClr>
              </a:solidFill>
            </a:endParaRPr>
          </a:p>
          <a:p>
            <a:pPr marL="400050" indent="-400050">
              <a:buFont typeface="+mj-lt"/>
              <a:buAutoNum type="romanUcPeriod"/>
            </a:pPr>
            <a:r>
              <a:rPr lang="de-DE" dirty="0" smtClean="0">
                <a:solidFill>
                  <a:schemeClr val="bg1">
                    <a:lumMod val="75000"/>
                  </a:schemeClr>
                </a:solidFill>
              </a:rPr>
              <a:t>The IRVB design at W7-X</a:t>
            </a:r>
          </a:p>
          <a:p>
            <a:pPr marL="400050" indent="-400050">
              <a:buFont typeface="+mj-lt"/>
              <a:buAutoNum type="romanUcPeriod"/>
            </a:pPr>
            <a:r>
              <a:rPr lang="de-DE" dirty="0" smtClean="0">
                <a:solidFill>
                  <a:schemeClr val="bg1">
                    <a:lumMod val="75000"/>
                  </a:schemeClr>
                </a:solidFill>
              </a:rPr>
              <a:t>Measurement </a:t>
            </a:r>
            <a:r>
              <a:rPr lang="de-DE" dirty="0" err="1" smtClean="0">
                <a:solidFill>
                  <a:schemeClr val="bg1">
                    <a:lumMod val="75000"/>
                  </a:schemeClr>
                </a:solidFill>
              </a:rPr>
              <a:t>procedure</a:t>
            </a:r>
            <a:r>
              <a:rPr lang="de-DE" dirty="0" smtClean="0">
                <a:solidFill>
                  <a:schemeClr val="bg1">
                    <a:lumMod val="75000"/>
                  </a:schemeClr>
                </a:solidFill>
              </a:rPr>
              <a:t> </a:t>
            </a:r>
          </a:p>
          <a:p>
            <a:pPr marL="400050" indent="-400050">
              <a:buFont typeface="+mj-lt"/>
              <a:buAutoNum type="romanUcPeriod"/>
            </a:pPr>
            <a:r>
              <a:rPr lang="de-DE" dirty="0" smtClean="0">
                <a:solidFill>
                  <a:schemeClr val="bg1">
                    <a:lumMod val="75000"/>
                  </a:schemeClr>
                </a:solidFill>
              </a:rPr>
              <a:t>Interpolation to </a:t>
            </a:r>
            <a:r>
              <a:rPr lang="de-DE" dirty="0" err="1" smtClean="0">
                <a:solidFill>
                  <a:schemeClr val="bg1">
                    <a:lumMod val="75000"/>
                  </a:schemeClr>
                </a:solidFill>
              </a:rPr>
              <a:t>foil</a:t>
            </a:r>
            <a:r>
              <a:rPr lang="de-DE" dirty="0" smtClean="0">
                <a:solidFill>
                  <a:schemeClr val="bg1">
                    <a:lumMod val="75000"/>
                  </a:schemeClr>
                </a:solidFill>
              </a:rPr>
              <a:t> </a:t>
            </a:r>
            <a:r>
              <a:rPr lang="de-DE" dirty="0" err="1" smtClean="0">
                <a:solidFill>
                  <a:schemeClr val="bg1">
                    <a:lumMod val="75000"/>
                  </a:schemeClr>
                </a:solidFill>
              </a:rPr>
              <a:t>reference</a:t>
            </a:r>
            <a:r>
              <a:rPr lang="de-DE" dirty="0" smtClean="0">
                <a:solidFill>
                  <a:schemeClr val="bg1">
                    <a:lumMod val="75000"/>
                  </a:schemeClr>
                </a:solidFill>
              </a:rPr>
              <a:t> </a:t>
            </a:r>
            <a:r>
              <a:rPr lang="de-DE" dirty="0" err="1" smtClean="0">
                <a:solidFill>
                  <a:schemeClr val="bg1">
                    <a:lumMod val="75000"/>
                  </a:schemeClr>
                </a:solidFill>
              </a:rPr>
              <a:t>frame</a:t>
            </a:r>
            <a:endParaRPr lang="de-DE" dirty="0" smtClean="0">
              <a:solidFill>
                <a:schemeClr val="bg1">
                  <a:lumMod val="75000"/>
                </a:schemeClr>
              </a:solidFill>
            </a:endParaRPr>
          </a:p>
          <a:p>
            <a:pPr marL="400050" indent="-400050">
              <a:buFont typeface="+mj-lt"/>
              <a:buAutoNum type="romanUcPeriod"/>
            </a:pPr>
            <a:r>
              <a:rPr lang="de-DE" dirty="0" err="1" smtClean="0">
                <a:solidFill>
                  <a:schemeClr val="bg1">
                    <a:lumMod val="75000"/>
                  </a:schemeClr>
                </a:solidFill>
              </a:rPr>
              <a:t>Calibration</a:t>
            </a:r>
            <a:r>
              <a:rPr lang="de-DE" dirty="0" smtClean="0">
                <a:solidFill>
                  <a:schemeClr val="bg1">
                    <a:lumMod val="75000"/>
                  </a:schemeClr>
                </a:solidFill>
              </a:rPr>
              <a:t> </a:t>
            </a:r>
            <a:r>
              <a:rPr lang="de-DE" dirty="0" err="1" smtClean="0">
                <a:solidFill>
                  <a:schemeClr val="bg1">
                    <a:lumMod val="75000"/>
                  </a:schemeClr>
                </a:solidFill>
              </a:rPr>
              <a:t>of</a:t>
            </a:r>
            <a:r>
              <a:rPr lang="de-DE" dirty="0" smtClean="0">
                <a:solidFill>
                  <a:schemeClr val="bg1">
                    <a:lumMod val="75000"/>
                  </a:schemeClr>
                </a:solidFill>
              </a:rPr>
              <a:t> </a:t>
            </a:r>
            <a:r>
              <a:rPr lang="de-DE" dirty="0" err="1" smtClean="0">
                <a:solidFill>
                  <a:schemeClr val="bg1">
                    <a:lumMod val="75000"/>
                  </a:schemeClr>
                </a:solidFill>
              </a:rPr>
              <a:t>the</a:t>
            </a:r>
            <a:r>
              <a:rPr lang="de-DE" dirty="0" smtClean="0">
                <a:solidFill>
                  <a:schemeClr val="bg1">
                    <a:lumMod val="75000"/>
                  </a:schemeClr>
                </a:solidFill>
              </a:rPr>
              <a:t> </a:t>
            </a:r>
            <a:r>
              <a:rPr lang="de-DE" dirty="0" err="1" smtClean="0">
                <a:solidFill>
                  <a:schemeClr val="bg1">
                    <a:lumMod val="75000"/>
                  </a:schemeClr>
                </a:solidFill>
              </a:rPr>
              <a:t>foil</a:t>
            </a:r>
            <a:r>
              <a:rPr lang="de-DE" dirty="0" smtClean="0">
                <a:solidFill>
                  <a:schemeClr val="bg1">
                    <a:lumMod val="75000"/>
                  </a:schemeClr>
                </a:solidFill>
              </a:rPr>
              <a:t> thermal </a:t>
            </a:r>
            <a:r>
              <a:rPr lang="de-DE" dirty="0" err="1" smtClean="0">
                <a:solidFill>
                  <a:schemeClr val="bg1">
                    <a:lumMod val="75000"/>
                  </a:schemeClr>
                </a:solidFill>
              </a:rPr>
              <a:t>properties</a:t>
            </a:r>
            <a:endParaRPr lang="de-DE" dirty="0" smtClean="0">
              <a:solidFill>
                <a:schemeClr val="bg1">
                  <a:lumMod val="75000"/>
                </a:schemeClr>
              </a:solidFill>
            </a:endParaRPr>
          </a:p>
          <a:p>
            <a:pPr marL="400050" indent="-400050">
              <a:buFont typeface="+mj-lt"/>
              <a:buAutoNum type="romanUcPeriod"/>
            </a:pPr>
            <a:r>
              <a:rPr lang="de-DE" dirty="0" smtClean="0">
                <a:solidFill>
                  <a:schemeClr val="bg1">
                    <a:lumMod val="75000"/>
                  </a:schemeClr>
                </a:solidFill>
              </a:rPr>
              <a:t>Experimental </a:t>
            </a:r>
            <a:r>
              <a:rPr lang="de-DE" dirty="0" err="1" smtClean="0">
                <a:solidFill>
                  <a:schemeClr val="bg1">
                    <a:lumMod val="75000"/>
                  </a:schemeClr>
                </a:solidFill>
              </a:rPr>
              <a:t>results</a:t>
            </a:r>
            <a:endParaRPr lang="de-DE" dirty="0" smtClean="0">
              <a:solidFill>
                <a:schemeClr val="bg1">
                  <a:lumMod val="75000"/>
                </a:schemeClr>
              </a:solidFill>
            </a:endParaRPr>
          </a:p>
          <a:p>
            <a:pPr marL="400050" indent="-400050">
              <a:buFont typeface="+mj-lt"/>
              <a:buAutoNum type="romanUcPeriod"/>
            </a:pPr>
            <a:r>
              <a:rPr lang="de-DE" dirty="0" err="1" smtClean="0"/>
              <a:t>Conclusions</a:t>
            </a:r>
            <a:endParaRPr lang="en-GB" dirty="0"/>
          </a:p>
        </p:txBody>
      </p:sp>
      <p:sp>
        <p:nvSpPr>
          <p:cNvPr id="2" name="Date Placeholder 1"/>
          <p:cNvSpPr>
            <a:spLocks noGrp="1"/>
          </p:cNvSpPr>
          <p:nvPr>
            <p:ph type="dt" sz="half" idx="2"/>
          </p:nvPr>
        </p:nvSpPr>
        <p:spPr/>
        <p:txBody>
          <a:bodyPr/>
          <a:lstStyle/>
          <a:p>
            <a:r>
              <a:rPr lang="en-US" smtClean="0"/>
              <a:t>2024.12.02</a:t>
            </a:r>
            <a:endParaRPr lang="en-US" dirty="0"/>
          </a:p>
        </p:txBody>
      </p:sp>
    </p:spTree>
    <p:extLst>
      <p:ext uri="{BB962C8B-B14F-4D97-AF65-F5344CB8AC3E}">
        <p14:creationId xmlns:p14="http://schemas.microsoft.com/office/powerpoint/2010/main" val="34549029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smtClean="0"/>
              <a:t>VII. </a:t>
            </a:r>
            <a:r>
              <a:rPr lang="de-DE" dirty="0" err="1" smtClean="0"/>
              <a:t>Conclusions</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28</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p:sp>
        <p:nvSpPr>
          <p:cNvPr id="9" name="Content Placeholder 8"/>
          <p:cNvSpPr>
            <a:spLocks noGrp="1"/>
          </p:cNvSpPr>
          <p:nvPr>
            <p:ph sz="quarter" idx="13"/>
          </p:nvPr>
        </p:nvSpPr>
        <p:spPr>
          <a:xfrm>
            <a:off x="695326" y="1125632"/>
            <a:ext cx="10801349" cy="4772024"/>
          </a:xfrm>
        </p:spPr>
        <p:txBody>
          <a:bodyPr/>
          <a:lstStyle/>
          <a:p>
            <a:r>
              <a:rPr lang="de-DE" dirty="0" smtClean="0"/>
              <a:t>IRVB </a:t>
            </a:r>
            <a:r>
              <a:rPr lang="de-DE" dirty="0" err="1" smtClean="0"/>
              <a:t>diagnostic</a:t>
            </a:r>
            <a:r>
              <a:rPr lang="de-DE" dirty="0" smtClean="0"/>
              <a:t> operational</a:t>
            </a:r>
          </a:p>
          <a:p>
            <a:r>
              <a:rPr lang="de-DE" dirty="0" err="1" smtClean="0"/>
              <a:t>Calibrated</a:t>
            </a:r>
            <a:r>
              <a:rPr lang="de-DE" dirty="0" smtClean="0"/>
              <a:t> thermal </a:t>
            </a:r>
            <a:r>
              <a:rPr lang="de-DE" dirty="0" err="1" smtClean="0"/>
              <a:t>properties</a:t>
            </a:r>
            <a:r>
              <a:rPr lang="de-DE" dirty="0" smtClean="0"/>
              <a:t> </a:t>
            </a:r>
            <a:r>
              <a:rPr lang="de-DE" dirty="0" err="1" smtClean="0"/>
              <a:t>of</a:t>
            </a:r>
            <a:r>
              <a:rPr lang="de-DE" dirty="0" smtClean="0"/>
              <a:t> multiple </a:t>
            </a:r>
            <a:r>
              <a:rPr lang="de-DE" dirty="0" err="1" smtClean="0"/>
              <a:t>bolometer</a:t>
            </a:r>
            <a:r>
              <a:rPr lang="de-DE" dirty="0" smtClean="0"/>
              <a:t> </a:t>
            </a:r>
            <a:r>
              <a:rPr lang="de-DE" dirty="0" err="1" smtClean="0"/>
              <a:t>foils</a:t>
            </a:r>
            <a:r>
              <a:rPr lang="de-DE" dirty="0" smtClean="0"/>
              <a:t> </a:t>
            </a:r>
            <a:r>
              <a:rPr lang="de-DE" b="0" dirty="0" smtClean="0">
                <a:solidFill>
                  <a:schemeClr val="tx1"/>
                </a:solidFill>
              </a:rPr>
              <a:t>(10% </a:t>
            </a:r>
            <a:r>
              <a:rPr lang="de-DE" b="0" dirty="0" err="1" smtClean="0">
                <a:solidFill>
                  <a:schemeClr val="tx1"/>
                </a:solidFill>
              </a:rPr>
              <a:t>uniformity</a:t>
            </a:r>
            <a:r>
              <a:rPr lang="de-DE" b="0" dirty="0" smtClean="0">
                <a:solidFill>
                  <a:schemeClr val="tx1"/>
                </a:solidFill>
              </a:rPr>
              <a:t>)</a:t>
            </a:r>
          </a:p>
          <a:p>
            <a:r>
              <a:rPr lang="de-DE" dirty="0" smtClean="0"/>
              <a:t>Remove non-</a:t>
            </a:r>
            <a:r>
              <a:rPr lang="de-DE" dirty="0" err="1" smtClean="0"/>
              <a:t>uniformities</a:t>
            </a:r>
            <a:r>
              <a:rPr lang="de-DE" dirty="0" smtClean="0"/>
              <a:t> in </a:t>
            </a:r>
            <a:r>
              <a:rPr lang="de-DE" dirty="0" err="1" smtClean="0"/>
              <a:t>foil</a:t>
            </a:r>
            <a:r>
              <a:rPr lang="de-DE" dirty="0" smtClean="0"/>
              <a:t> thermal </a:t>
            </a:r>
            <a:r>
              <a:rPr lang="de-DE" dirty="0" err="1" smtClean="0"/>
              <a:t>response</a:t>
            </a:r>
            <a:r>
              <a:rPr lang="de-DE" dirty="0" smtClean="0"/>
              <a:t> </a:t>
            </a:r>
            <a:r>
              <a:rPr lang="de-DE" dirty="0" err="1" smtClean="0"/>
              <a:t>using</a:t>
            </a:r>
            <a:r>
              <a:rPr lang="de-DE" dirty="0" smtClean="0"/>
              <a:t> </a:t>
            </a:r>
            <a:r>
              <a:rPr lang="de-DE" dirty="0" err="1" smtClean="0"/>
              <a:t>fitting</a:t>
            </a:r>
            <a:r>
              <a:rPr lang="de-DE" dirty="0" smtClean="0"/>
              <a:t> </a:t>
            </a:r>
            <a:r>
              <a:rPr lang="de-DE" dirty="0" err="1" smtClean="0"/>
              <a:t>procedure</a:t>
            </a:r>
            <a:endParaRPr lang="de-DE" dirty="0" smtClean="0"/>
          </a:p>
          <a:p>
            <a:r>
              <a:rPr lang="de-DE" dirty="0" smtClean="0"/>
              <a:t>Divertor </a:t>
            </a:r>
            <a:r>
              <a:rPr lang="de-DE" dirty="0" err="1" smtClean="0"/>
              <a:t>radiation</a:t>
            </a:r>
            <a:r>
              <a:rPr lang="de-DE" dirty="0" smtClean="0"/>
              <a:t> </a:t>
            </a:r>
            <a:r>
              <a:rPr lang="de-DE" dirty="0" err="1" smtClean="0"/>
              <a:t>pattern</a:t>
            </a:r>
            <a:r>
              <a:rPr lang="de-DE" dirty="0" smtClean="0"/>
              <a:t> </a:t>
            </a:r>
            <a:r>
              <a:rPr lang="de-DE" dirty="0" err="1" smtClean="0"/>
              <a:t>characterized</a:t>
            </a:r>
            <a:r>
              <a:rPr lang="de-DE" dirty="0" smtClean="0"/>
              <a:t> </a:t>
            </a:r>
            <a:r>
              <a:rPr lang="de-DE" dirty="0" err="1" smtClean="0"/>
              <a:t>by</a:t>
            </a:r>
            <a:r>
              <a:rPr lang="de-DE" dirty="0" smtClean="0"/>
              <a:t> </a:t>
            </a:r>
            <a:r>
              <a:rPr lang="de-DE" dirty="0" err="1" smtClean="0"/>
              <a:t>field-aligned</a:t>
            </a:r>
            <a:r>
              <a:rPr lang="de-DE" dirty="0" smtClean="0"/>
              <a:t> </a:t>
            </a:r>
            <a:r>
              <a:rPr lang="de-DE" dirty="0" err="1" smtClean="0"/>
              <a:t>stripes</a:t>
            </a:r>
            <a:endParaRPr lang="de-DE" dirty="0" smtClean="0"/>
          </a:p>
          <a:p>
            <a:r>
              <a:rPr lang="de-DE" dirty="0" err="1" smtClean="0"/>
              <a:t>Toroidal</a:t>
            </a:r>
            <a:r>
              <a:rPr lang="de-DE" dirty="0"/>
              <a:t> </a:t>
            </a:r>
            <a:r>
              <a:rPr lang="de-DE" dirty="0" err="1" smtClean="0"/>
              <a:t>radiation</a:t>
            </a:r>
            <a:r>
              <a:rPr lang="de-DE" dirty="0" smtClean="0"/>
              <a:t> </a:t>
            </a:r>
            <a:r>
              <a:rPr lang="de-DE" dirty="0" err="1" smtClean="0"/>
              <a:t>asymmetry</a:t>
            </a:r>
            <a:endParaRPr lang="de-DE" dirty="0" smtClean="0"/>
          </a:p>
          <a:p>
            <a:r>
              <a:rPr lang="de-DE" dirty="0" smtClean="0"/>
              <a:t>New OP2.2 design </a:t>
            </a:r>
            <a:r>
              <a:rPr lang="de-DE" dirty="0" err="1" smtClean="0"/>
              <a:t>with</a:t>
            </a:r>
            <a:r>
              <a:rPr lang="de-DE" dirty="0" smtClean="0"/>
              <a:t> </a:t>
            </a:r>
            <a:r>
              <a:rPr lang="de-DE" dirty="0" err="1" smtClean="0"/>
              <a:t>improved</a:t>
            </a:r>
            <a:r>
              <a:rPr lang="de-DE" dirty="0" smtClean="0"/>
              <a:t> signal-to-</a:t>
            </a:r>
            <a:r>
              <a:rPr lang="de-DE" dirty="0" err="1" smtClean="0"/>
              <a:t>noise</a:t>
            </a:r>
            <a:r>
              <a:rPr lang="de-DE" dirty="0" smtClean="0"/>
              <a:t> </a:t>
            </a:r>
            <a:r>
              <a:rPr lang="de-DE" dirty="0" err="1" smtClean="0"/>
              <a:t>ratio</a:t>
            </a:r>
            <a:r>
              <a:rPr lang="de-DE" dirty="0" smtClean="0"/>
              <a:t>, </a:t>
            </a:r>
            <a:r>
              <a:rPr lang="de-DE" dirty="0" err="1" smtClean="0"/>
              <a:t>field</a:t>
            </a:r>
            <a:r>
              <a:rPr lang="de-DE" dirty="0" smtClean="0"/>
              <a:t>-</a:t>
            </a:r>
            <a:r>
              <a:rPr lang="de-DE" dirty="0" err="1" smtClean="0"/>
              <a:t>of</a:t>
            </a:r>
            <a:r>
              <a:rPr lang="de-DE" dirty="0" smtClean="0"/>
              <a:t>-view </a:t>
            </a:r>
            <a:r>
              <a:rPr lang="de-DE" dirty="0" err="1" smtClean="0"/>
              <a:t>and</a:t>
            </a:r>
            <a:r>
              <a:rPr lang="de-DE" dirty="0" smtClean="0"/>
              <a:t> </a:t>
            </a:r>
            <a:r>
              <a:rPr lang="de-DE" dirty="0" err="1" smtClean="0"/>
              <a:t>resolution</a:t>
            </a:r>
            <a:endParaRPr lang="de-DE" dirty="0" smtClean="0"/>
          </a:p>
          <a:p>
            <a:endParaRPr lang="en-GB" dirty="0"/>
          </a:p>
        </p:txBody>
      </p:sp>
      <p:sp>
        <p:nvSpPr>
          <p:cNvPr id="2" name="Date Placeholder 1"/>
          <p:cNvSpPr>
            <a:spLocks noGrp="1"/>
          </p:cNvSpPr>
          <p:nvPr>
            <p:ph type="dt" sz="half" idx="2"/>
          </p:nvPr>
        </p:nvSpPr>
        <p:spPr/>
        <p:txBody>
          <a:bodyPr/>
          <a:lstStyle/>
          <a:p>
            <a:r>
              <a:rPr lang="en-US" smtClean="0"/>
              <a:t>2024.12.02</a:t>
            </a:r>
            <a:endParaRPr lang="en-US" dirty="0"/>
          </a:p>
        </p:txBody>
      </p:sp>
    </p:spTree>
    <p:extLst>
      <p:ext uri="{BB962C8B-B14F-4D97-AF65-F5344CB8AC3E}">
        <p14:creationId xmlns:p14="http://schemas.microsoft.com/office/powerpoint/2010/main" val="1956216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err="1" smtClean="0"/>
              <a:t>Acknowledgments</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29</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p:sp>
        <p:nvSpPr>
          <p:cNvPr id="9" name="Content Placeholder 8"/>
          <p:cNvSpPr>
            <a:spLocks noGrp="1"/>
          </p:cNvSpPr>
          <p:nvPr>
            <p:ph sz="quarter" idx="13"/>
          </p:nvPr>
        </p:nvSpPr>
        <p:spPr>
          <a:xfrm>
            <a:off x="695326" y="1125632"/>
            <a:ext cx="10801349" cy="5364066"/>
          </a:xfrm>
        </p:spPr>
        <p:txBody>
          <a:bodyPr>
            <a:normAutofit/>
          </a:bodyPr>
          <a:lstStyle/>
          <a:p>
            <a:pPr marL="0" indent="0">
              <a:buNone/>
            </a:pPr>
            <a:r>
              <a:rPr lang="en-GB" b="0" dirty="0">
                <a:solidFill>
                  <a:schemeClr val="tx1"/>
                </a:solidFill>
              </a:rPr>
              <a:t>This work has been carried out within the framework of the </a:t>
            </a:r>
            <a:r>
              <a:rPr lang="en-GB" b="0" dirty="0" err="1">
                <a:solidFill>
                  <a:schemeClr val="tx1"/>
                </a:solidFill>
              </a:rPr>
              <a:t>EUROfusion</a:t>
            </a:r>
            <a:r>
              <a:rPr lang="en-GB" b="0" dirty="0">
                <a:solidFill>
                  <a:schemeClr val="tx1"/>
                </a:solidFill>
              </a:rPr>
              <a:t> Consortium, funded by the European Union via the </a:t>
            </a:r>
            <a:r>
              <a:rPr lang="en-GB" b="0" dirty="0" err="1">
                <a:solidFill>
                  <a:schemeClr val="tx1"/>
                </a:solidFill>
              </a:rPr>
              <a:t>Euratom</a:t>
            </a:r>
            <a:r>
              <a:rPr lang="en-GB" b="0" dirty="0">
                <a:solidFill>
                  <a:schemeClr val="tx1"/>
                </a:solidFill>
              </a:rPr>
              <a:t> Research and Training Programme (Grant Agreement No 101052200 — </a:t>
            </a:r>
            <a:r>
              <a:rPr lang="en-GB" b="0" dirty="0" err="1">
                <a:solidFill>
                  <a:schemeClr val="tx1"/>
                </a:solidFill>
              </a:rPr>
              <a:t>EUROfusion</a:t>
            </a:r>
            <a:r>
              <a:rPr lang="en-GB" b="0" dirty="0">
                <a:solidFill>
                  <a:schemeClr val="tx1"/>
                </a:solidFill>
              </a:rPr>
              <a:t>). Views and opinions expressed are however those of the author(s) only and do not necessarily reflect those of the European Union or the European Commission. Neither the European Union nor the European Commission can be held responsible for them. </a:t>
            </a:r>
            <a:endParaRPr lang="en-GB" b="0" dirty="0" smtClean="0">
              <a:solidFill>
                <a:schemeClr val="tx1"/>
              </a:solidFill>
            </a:endParaRPr>
          </a:p>
          <a:p>
            <a:pPr marL="0" indent="0">
              <a:buNone/>
            </a:pPr>
            <a:r>
              <a:rPr lang="en-GB" b="0" dirty="0" smtClean="0">
                <a:solidFill>
                  <a:schemeClr val="tx1"/>
                </a:solidFill>
              </a:rPr>
              <a:t>This </a:t>
            </a:r>
            <a:r>
              <a:rPr lang="en-GB" b="0" dirty="0">
                <a:solidFill>
                  <a:schemeClr val="tx1"/>
                </a:solidFill>
              </a:rPr>
              <a:t>work was supported by the U.S. Department of Energy at Los Alamos National Laboratory, operated by Triad National Security LLC, for the National Nuclear Security Administration (Contract No. 89233218CNA000001</a:t>
            </a:r>
            <a:r>
              <a:rPr lang="en-GB" b="0" dirty="0" smtClean="0">
                <a:solidFill>
                  <a:schemeClr val="tx1"/>
                </a:solidFill>
              </a:rPr>
              <a:t>).</a:t>
            </a:r>
          </a:p>
          <a:p>
            <a:pPr marL="0" indent="0">
              <a:buNone/>
            </a:pPr>
            <a:r>
              <a:rPr lang="en-GB" b="0" dirty="0" smtClean="0">
                <a:solidFill>
                  <a:schemeClr val="tx1"/>
                </a:solidFill>
              </a:rPr>
              <a:t>This </a:t>
            </a:r>
            <a:r>
              <a:rPr lang="en-GB" b="0" dirty="0">
                <a:solidFill>
                  <a:schemeClr val="tx1"/>
                </a:solidFill>
              </a:rPr>
              <a:t>research was supported by the NINS-DAAD International Personal Exchange Program, JSPS Grant \# 22KK0039, NIFS Grant \# SIU004 and </a:t>
            </a:r>
            <a:r>
              <a:rPr lang="en-GB" b="0" dirty="0" smtClean="0">
                <a:solidFill>
                  <a:schemeClr val="tx1"/>
                </a:solidFill>
              </a:rPr>
              <a:t>for B. J. Peterson the </a:t>
            </a:r>
            <a:r>
              <a:rPr lang="en-GB" b="0" dirty="0" err="1">
                <a:solidFill>
                  <a:schemeClr val="tx1"/>
                </a:solidFill>
              </a:rPr>
              <a:t>Alfried</a:t>
            </a:r>
            <a:r>
              <a:rPr lang="en-GB" b="0" dirty="0">
                <a:solidFill>
                  <a:schemeClr val="tx1"/>
                </a:solidFill>
              </a:rPr>
              <a:t> Krupp </a:t>
            </a:r>
            <a:r>
              <a:rPr lang="en-GB" b="0" dirty="0" err="1">
                <a:solidFill>
                  <a:schemeClr val="tx1"/>
                </a:solidFill>
              </a:rPr>
              <a:t>Wissenschaftskolleg</a:t>
            </a:r>
            <a:r>
              <a:rPr lang="en-GB" b="0" dirty="0">
                <a:solidFill>
                  <a:schemeClr val="tx1"/>
                </a:solidFill>
              </a:rPr>
              <a:t> Greifswald underwritten by the </a:t>
            </a:r>
            <a:r>
              <a:rPr lang="en-GB" b="0" dirty="0" err="1">
                <a:solidFill>
                  <a:schemeClr val="tx1"/>
                </a:solidFill>
              </a:rPr>
              <a:t>Stiftung</a:t>
            </a:r>
            <a:r>
              <a:rPr lang="en-GB" b="0" dirty="0">
                <a:solidFill>
                  <a:schemeClr val="tx1"/>
                </a:solidFill>
              </a:rPr>
              <a:t> </a:t>
            </a:r>
            <a:r>
              <a:rPr lang="en-GB" b="0" dirty="0" err="1">
                <a:solidFill>
                  <a:schemeClr val="tx1"/>
                </a:solidFill>
              </a:rPr>
              <a:t>Alfried</a:t>
            </a:r>
            <a:r>
              <a:rPr lang="en-GB" b="0" dirty="0">
                <a:solidFill>
                  <a:schemeClr val="tx1"/>
                </a:solidFill>
              </a:rPr>
              <a:t> Krupp </a:t>
            </a:r>
            <a:r>
              <a:rPr lang="en-GB" b="0" dirty="0" err="1">
                <a:solidFill>
                  <a:schemeClr val="tx1"/>
                </a:solidFill>
              </a:rPr>
              <a:t>Kolleg</a:t>
            </a:r>
            <a:r>
              <a:rPr lang="en-GB" b="0" dirty="0">
                <a:solidFill>
                  <a:schemeClr val="tx1"/>
                </a:solidFill>
              </a:rPr>
              <a:t> and the </a:t>
            </a:r>
            <a:r>
              <a:rPr lang="en-GB" b="0" dirty="0" err="1">
                <a:solidFill>
                  <a:schemeClr val="tx1"/>
                </a:solidFill>
              </a:rPr>
              <a:t>Alfried</a:t>
            </a:r>
            <a:r>
              <a:rPr lang="en-GB" b="0" dirty="0">
                <a:solidFill>
                  <a:schemeClr val="tx1"/>
                </a:solidFill>
              </a:rPr>
              <a:t> Krupp von Bohlen und </a:t>
            </a:r>
            <a:r>
              <a:rPr lang="en-GB" b="0" dirty="0" err="1">
                <a:solidFill>
                  <a:schemeClr val="tx1"/>
                </a:solidFill>
              </a:rPr>
              <a:t>Halbach-Stiftung</a:t>
            </a:r>
            <a:r>
              <a:rPr lang="en-GB" b="0" dirty="0" smtClean="0">
                <a:solidFill>
                  <a:schemeClr val="tx1"/>
                </a:solidFill>
              </a:rPr>
              <a:t>.</a:t>
            </a:r>
          </a:p>
          <a:p>
            <a:pPr marL="0" indent="0">
              <a:buNone/>
            </a:pPr>
            <a:endParaRPr lang="de-DE" b="0" dirty="0">
              <a:solidFill>
                <a:schemeClr val="tx1"/>
              </a:solidFill>
            </a:endParaRPr>
          </a:p>
          <a:p>
            <a:pPr marL="0" indent="0">
              <a:buNone/>
            </a:pPr>
            <a:r>
              <a:rPr lang="de-DE" b="0" dirty="0">
                <a:solidFill>
                  <a:schemeClr val="tx1"/>
                </a:solidFill>
              </a:rPr>
              <a:t>G. A. Wurden, F. Reimold, B. J. Peterson, F. Federici, K. </a:t>
            </a:r>
            <a:r>
              <a:rPr lang="de-DE" b="0" dirty="0" err="1">
                <a:solidFill>
                  <a:schemeClr val="tx1"/>
                </a:solidFill>
              </a:rPr>
              <a:t>Mukai</a:t>
            </a:r>
            <a:r>
              <a:rPr lang="de-DE" b="0" dirty="0">
                <a:solidFill>
                  <a:schemeClr val="tx1"/>
                </a:solidFill>
              </a:rPr>
              <a:t>, K. A. Siever, J. von Miller, D. Zhang, A. Demby, </a:t>
            </a:r>
            <a:r>
              <a:rPr lang="de-DE" b="0" dirty="0" err="1" smtClean="0">
                <a:solidFill>
                  <a:schemeClr val="tx1"/>
                </a:solidFill>
              </a:rPr>
              <a:t>and</a:t>
            </a:r>
            <a:r>
              <a:rPr lang="de-DE" b="0" dirty="0" smtClean="0">
                <a:solidFill>
                  <a:schemeClr val="tx1"/>
                </a:solidFill>
              </a:rPr>
              <a:t> </a:t>
            </a:r>
            <a:r>
              <a:rPr lang="de-DE" b="0" dirty="0" err="1">
                <a:solidFill>
                  <a:schemeClr val="tx1"/>
                </a:solidFill>
              </a:rPr>
              <a:t>the</a:t>
            </a:r>
            <a:r>
              <a:rPr lang="de-DE" b="0" dirty="0">
                <a:solidFill>
                  <a:schemeClr val="tx1"/>
                </a:solidFill>
              </a:rPr>
              <a:t> W7-X </a:t>
            </a:r>
            <a:r>
              <a:rPr lang="de-DE" b="0" dirty="0" smtClean="0">
                <a:solidFill>
                  <a:schemeClr val="tx1"/>
                </a:solidFill>
              </a:rPr>
              <a:t>Team </a:t>
            </a:r>
            <a:endParaRPr lang="de-DE" b="0" dirty="0">
              <a:solidFill>
                <a:schemeClr val="tx1"/>
              </a:solidFill>
            </a:endParaRPr>
          </a:p>
          <a:p>
            <a:pPr marL="0" indent="0">
              <a:buNone/>
            </a:pPr>
            <a:endParaRPr lang="en-GB" b="0" dirty="0">
              <a:solidFill>
                <a:schemeClr val="tx1"/>
              </a:solidFill>
            </a:endParaRPr>
          </a:p>
        </p:txBody>
      </p:sp>
      <p:sp>
        <p:nvSpPr>
          <p:cNvPr id="2" name="Date Placeholder 1"/>
          <p:cNvSpPr>
            <a:spLocks noGrp="1"/>
          </p:cNvSpPr>
          <p:nvPr>
            <p:ph type="dt" sz="half" idx="2"/>
          </p:nvPr>
        </p:nvSpPr>
        <p:spPr/>
        <p:txBody>
          <a:bodyPr/>
          <a:lstStyle/>
          <a:p>
            <a:r>
              <a:rPr lang="en-US" smtClean="0"/>
              <a:t>2024.12.02</a:t>
            </a:r>
            <a:endParaRPr lang="en-US" dirty="0"/>
          </a:p>
        </p:txBody>
      </p:sp>
    </p:spTree>
    <p:extLst>
      <p:ext uri="{BB962C8B-B14F-4D97-AF65-F5344CB8AC3E}">
        <p14:creationId xmlns:p14="http://schemas.microsoft.com/office/powerpoint/2010/main" val="3810509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err="1" smtClean="0"/>
              <a:t>Overview</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3</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p:sp>
        <p:nvSpPr>
          <p:cNvPr id="9" name="Content Placeholder 8"/>
          <p:cNvSpPr>
            <a:spLocks noGrp="1"/>
          </p:cNvSpPr>
          <p:nvPr>
            <p:ph sz="quarter" idx="13"/>
          </p:nvPr>
        </p:nvSpPr>
        <p:spPr>
          <a:xfrm>
            <a:off x="695326" y="1125632"/>
            <a:ext cx="10801349" cy="4772024"/>
          </a:xfrm>
        </p:spPr>
        <p:txBody>
          <a:bodyPr/>
          <a:lstStyle/>
          <a:p>
            <a:pPr marL="400050" indent="-400050">
              <a:buFont typeface="+mj-lt"/>
              <a:buAutoNum type="romanUcPeriod"/>
            </a:pPr>
            <a:r>
              <a:rPr lang="de-DE" dirty="0" err="1" smtClean="0"/>
              <a:t>Introduction</a:t>
            </a:r>
            <a:endParaRPr lang="de-DE" dirty="0" smtClean="0"/>
          </a:p>
          <a:p>
            <a:pPr marL="400050" indent="-400050">
              <a:buFont typeface="+mj-lt"/>
              <a:buAutoNum type="romanUcPeriod"/>
            </a:pPr>
            <a:r>
              <a:rPr lang="de-DE" dirty="0" smtClean="0"/>
              <a:t>The IRVB design at W7-X</a:t>
            </a:r>
          </a:p>
          <a:p>
            <a:pPr marL="400050" indent="-400050">
              <a:buFont typeface="+mj-lt"/>
              <a:buAutoNum type="romanUcPeriod"/>
            </a:pPr>
            <a:r>
              <a:rPr lang="de-DE" smtClean="0"/>
              <a:t>Measurement procedure </a:t>
            </a:r>
            <a:endParaRPr lang="de-DE" dirty="0" smtClean="0"/>
          </a:p>
          <a:p>
            <a:pPr marL="400050" indent="-400050">
              <a:buFont typeface="+mj-lt"/>
              <a:buAutoNum type="romanUcPeriod"/>
            </a:pPr>
            <a:r>
              <a:rPr lang="de-DE" dirty="0" smtClean="0"/>
              <a:t>Interpolation to </a:t>
            </a:r>
            <a:r>
              <a:rPr lang="de-DE" dirty="0" err="1" smtClean="0"/>
              <a:t>foil</a:t>
            </a:r>
            <a:r>
              <a:rPr lang="de-DE" dirty="0" smtClean="0"/>
              <a:t> </a:t>
            </a:r>
            <a:r>
              <a:rPr lang="de-DE" dirty="0" err="1" smtClean="0"/>
              <a:t>reference</a:t>
            </a:r>
            <a:r>
              <a:rPr lang="de-DE" dirty="0" smtClean="0"/>
              <a:t> </a:t>
            </a:r>
            <a:r>
              <a:rPr lang="de-DE" dirty="0" err="1" smtClean="0"/>
              <a:t>frame</a:t>
            </a:r>
            <a:endParaRPr lang="de-DE" dirty="0" smtClean="0"/>
          </a:p>
          <a:p>
            <a:pPr marL="400050" indent="-400050">
              <a:buFont typeface="+mj-lt"/>
              <a:buAutoNum type="romanUcPeriod"/>
            </a:pPr>
            <a:r>
              <a:rPr lang="de-DE" dirty="0" err="1" smtClean="0"/>
              <a:t>Calibration</a:t>
            </a:r>
            <a:r>
              <a:rPr lang="de-DE" dirty="0" smtClean="0"/>
              <a:t> </a:t>
            </a:r>
            <a:r>
              <a:rPr lang="de-DE" dirty="0" err="1" smtClean="0"/>
              <a:t>of</a:t>
            </a:r>
            <a:r>
              <a:rPr lang="de-DE" dirty="0" smtClean="0"/>
              <a:t> </a:t>
            </a:r>
            <a:r>
              <a:rPr lang="de-DE" dirty="0" err="1" smtClean="0"/>
              <a:t>the</a:t>
            </a:r>
            <a:r>
              <a:rPr lang="de-DE" dirty="0" smtClean="0"/>
              <a:t> </a:t>
            </a:r>
            <a:r>
              <a:rPr lang="de-DE" dirty="0" err="1" smtClean="0"/>
              <a:t>foil</a:t>
            </a:r>
            <a:r>
              <a:rPr lang="de-DE" dirty="0" smtClean="0"/>
              <a:t> thermal </a:t>
            </a:r>
            <a:r>
              <a:rPr lang="de-DE" dirty="0" err="1" smtClean="0"/>
              <a:t>properties</a:t>
            </a:r>
            <a:endParaRPr lang="de-DE" dirty="0" smtClean="0"/>
          </a:p>
          <a:p>
            <a:pPr marL="400050" indent="-400050">
              <a:buFont typeface="+mj-lt"/>
              <a:buAutoNum type="romanUcPeriod"/>
            </a:pPr>
            <a:r>
              <a:rPr lang="de-DE" dirty="0" smtClean="0"/>
              <a:t>Experimental </a:t>
            </a:r>
            <a:r>
              <a:rPr lang="de-DE" dirty="0" err="1" smtClean="0"/>
              <a:t>results</a:t>
            </a:r>
            <a:endParaRPr lang="de-DE" dirty="0" smtClean="0"/>
          </a:p>
          <a:p>
            <a:pPr marL="400050" indent="-400050">
              <a:buFont typeface="+mj-lt"/>
              <a:buAutoNum type="romanUcPeriod"/>
            </a:pPr>
            <a:r>
              <a:rPr lang="de-DE" dirty="0" err="1" smtClean="0"/>
              <a:t>Conclusions</a:t>
            </a:r>
            <a:endParaRPr lang="en-GB" dirty="0"/>
          </a:p>
        </p:txBody>
      </p:sp>
      <p:sp>
        <p:nvSpPr>
          <p:cNvPr id="2" name="Date Placeholder 1"/>
          <p:cNvSpPr>
            <a:spLocks noGrp="1"/>
          </p:cNvSpPr>
          <p:nvPr>
            <p:ph type="dt" sz="half" idx="2"/>
          </p:nvPr>
        </p:nvSpPr>
        <p:spPr/>
        <p:txBody>
          <a:bodyPr/>
          <a:lstStyle/>
          <a:p>
            <a:r>
              <a:rPr lang="en-US" smtClean="0"/>
              <a:t>2024.12.02</a:t>
            </a:r>
            <a:endParaRPr lang="en-US" dirty="0"/>
          </a:p>
        </p:txBody>
      </p:sp>
    </p:spTree>
    <p:extLst>
      <p:ext uri="{BB962C8B-B14F-4D97-AF65-F5344CB8AC3E}">
        <p14:creationId xmlns:p14="http://schemas.microsoft.com/office/powerpoint/2010/main" val="29714164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p:cNvSpPr>
            <a:spLocks noGrp="1"/>
          </p:cNvSpPr>
          <p:nvPr>
            <p:ph type="sldNum" sz="quarter" idx="16"/>
          </p:nvPr>
        </p:nvSpPr>
        <p:spPr/>
        <p:txBody>
          <a:bodyPr/>
          <a:lstStyle/>
          <a:p>
            <a:fld id="{31AA536C-85F5-4A1B-A111-7CE00A08BCBC}" type="slidenum">
              <a:rPr lang="en-US" smtClean="0"/>
              <a:pPr/>
              <a:t>30</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
        <p:nvSpPr>
          <p:cNvPr id="18" name="Titel 8"/>
          <p:cNvSpPr>
            <a:spLocks noGrp="1"/>
          </p:cNvSpPr>
          <p:nvPr>
            <p:ph type="title"/>
          </p:nvPr>
        </p:nvSpPr>
        <p:spPr>
          <a:xfrm>
            <a:off x="1307765" y="2887093"/>
            <a:ext cx="9576471" cy="406814"/>
          </a:xfrm>
        </p:spPr>
        <p:txBody>
          <a:bodyPr/>
          <a:lstStyle/>
          <a:p>
            <a:pPr algn="ctr"/>
            <a:r>
              <a:rPr lang="en-GB" dirty="0" smtClean="0"/>
              <a:t>Additional slides</a:t>
            </a:r>
            <a:endParaRPr lang="en-GB" dirty="0"/>
          </a:p>
        </p:txBody>
      </p:sp>
      <p:sp>
        <p:nvSpPr>
          <p:cNvPr id="2" name="Date Placeholder 1"/>
          <p:cNvSpPr>
            <a:spLocks noGrp="1"/>
          </p:cNvSpPr>
          <p:nvPr>
            <p:ph type="dt" sz="half" idx="2"/>
          </p:nvPr>
        </p:nvSpPr>
        <p:spPr/>
        <p:txBody>
          <a:bodyPr/>
          <a:lstStyle/>
          <a:p>
            <a:r>
              <a:rPr lang="en-US" smtClean="0"/>
              <a:t>2024.12.02</a:t>
            </a:r>
            <a:endParaRPr lang="en-US" dirty="0"/>
          </a:p>
        </p:txBody>
      </p:sp>
    </p:spTree>
    <p:extLst>
      <p:ext uri="{BB962C8B-B14F-4D97-AF65-F5344CB8AC3E}">
        <p14:creationId xmlns:p14="http://schemas.microsoft.com/office/powerpoint/2010/main" val="23224307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p:cNvSpPr>
            <a:spLocks noGrp="1"/>
          </p:cNvSpPr>
          <p:nvPr>
            <p:ph type="sldNum" sz="quarter" idx="16"/>
          </p:nvPr>
        </p:nvSpPr>
        <p:spPr/>
        <p:txBody>
          <a:bodyPr/>
          <a:lstStyle/>
          <a:p>
            <a:fld id="{31AA536C-85F5-4A1B-A111-7CE00A08BCBC}" type="slidenum">
              <a:rPr lang="en-US" smtClean="0"/>
              <a:pPr/>
              <a:t>31</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
        <p:nvSpPr>
          <p:cNvPr id="2" name="Date Placeholder 1"/>
          <p:cNvSpPr>
            <a:spLocks noGrp="1"/>
          </p:cNvSpPr>
          <p:nvPr>
            <p:ph type="dt" sz="half" idx="2"/>
          </p:nvPr>
        </p:nvSpPr>
        <p:spPr/>
        <p:txBody>
          <a:bodyPr/>
          <a:lstStyle/>
          <a:p>
            <a:r>
              <a:rPr lang="en-US" smtClean="0"/>
              <a:t>2024.12.02</a:t>
            </a:r>
            <a:endParaRPr lang="en-US" dirty="0"/>
          </a:p>
        </p:txBody>
      </p:sp>
      <p:sp>
        <p:nvSpPr>
          <p:cNvPr id="3" name="Title 2"/>
          <p:cNvSpPr>
            <a:spLocks noGrp="1"/>
          </p:cNvSpPr>
          <p:nvPr>
            <p:ph type="title"/>
          </p:nvPr>
        </p:nvSpPr>
        <p:spPr/>
        <p:txBody>
          <a:bodyPr/>
          <a:lstStyle/>
          <a:p>
            <a:r>
              <a:rPr lang="de-DE" dirty="0"/>
              <a:t>IRVB </a:t>
            </a:r>
            <a:r>
              <a:rPr lang="de-DE" dirty="0" err="1"/>
              <a:t>components</a:t>
            </a:r>
            <a:r>
              <a:rPr lang="en-GB" dirty="0"/>
              <a:t/>
            </a:r>
            <a:br>
              <a:rPr lang="en-GB" dirty="0"/>
            </a:br>
            <a:endParaRPr lang="en-GB" dirty="0"/>
          </a:p>
        </p:txBody>
      </p:sp>
      <p:pic>
        <p:nvPicPr>
          <p:cNvPr id="9" name="Picture 8" descr="Close-up of a machine&#10;&#10;Description automatically generated"/>
          <p:cNvPicPr/>
          <p:nvPr/>
        </p:nvPicPr>
        <p:blipFill rotWithShape="1">
          <a:blip r:embed="rId2" cstate="print">
            <a:extLst>
              <a:ext uri="{28A0092B-C50C-407E-A947-70E740481C1C}">
                <a14:useLocalDpi xmlns:a14="http://schemas.microsoft.com/office/drawing/2010/main" val="0"/>
              </a:ext>
            </a:extLst>
          </a:blip>
          <a:srcRect t="4" b="4"/>
          <a:stretch/>
        </p:blipFill>
        <p:spPr bwMode="auto">
          <a:xfrm>
            <a:off x="6416485" y="1501306"/>
            <a:ext cx="2319441" cy="1792129"/>
          </a:xfrm>
          <a:prstGeom prst="rect">
            <a:avLst/>
          </a:prstGeom>
          <a:noFill/>
          <a:ln>
            <a:noFill/>
          </a:ln>
        </p:spPr>
      </p:pic>
      <p:pic>
        <p:nvPicPr>
          <p:cNvPr id="10" name="Picture 9"/>
          <p:cNvPicPr/>
          <p:nvPr/>
        </p:nvPicPr>
        <p:blipFill rotWithShape="1">
          <a:blip r:embed="rId3" cstate="print">
            <a:extLst>
              <a:ext uri="{28A0092B-C50C-407E-A947-70E740481C1C}">
                <a14:useLocalDpi xmlns:a14="http://schemas.microsoft.com/office/drawing/2010/main" val="0"/>
              </a:ext>
            </a:extLst>
          </a:blip>
          <a:srcRect l="7754" r="7754"/>
          <a:stretch/>
        </p:blipFill>
        <p:spPr bwMode="auto">
          <a:xfrm>
            <a:off x="3761911" y="3908464"/>
            <a:ext cx="1890145" cy="2520193"/>
          </a:xfrm>
          <a:prstGeom prst="rect">
            <a:avLst/>
          </a:prstGeom>
          <a:noFill/>
          <a:ln>
            <a:noFill/>
          </a:ln>
        </p:spPr>
      </p:pic>
      <p:pic>
        <p:nvPicPr>
          <p:cNvPr id="11" name="Picture 10" descr="A high angle view of a factory&#10;&#10;Description automatically generated"/>
          <p:cNvPicPr/>
          <p:nvPr/>
        </p:nvPicPr>
        <p:blipFill rotWithShape="1">
          <a:blip r:embed="rId4" cstate="print">
            <a:extLst>
              <a:ext uri="{28A0092B-C50C-407E-A947-70E740481C1C}">
                <a14:useLocalDpi xmlns:a14="http://schemas.microsoft.com/office/drawing/2010/main" val="0"/>
              </a:ext>
            </a:extLst>
          </a:blip>
          <a:srcRect l="22" r="22"/>
          <a:stretch/>
        </p:blipFill>
        <p:spPr bwMode="auto">
          <a:xfrm rot="5400000">
            <a:off x="9169298" y="4223464"/>
            <a:ext cx="2520000" cy="1890000"/>
          </a:xfrm>
          <a:prstGeom prst="rect">
            <a:avLst/>
          </a:prstGeom>
          <a:noFill/>
          <a:ln>
            <a:noFill/>
          </a:ln>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9427" t="737" r="8855" b="43"/>
          <a:stretch/>
        </p:blipFill>
        <p:spPr>
          <a:xfrm>
            <a:off x="658814" y="1505208"/>
            <a:ext cx="2384302" cy="1788227"/>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54" t="12362" r="-54" b="12637"/>
          <a:stretch/>
        </p:blipFill>
        <p:spPr>
          <a:xfrm rot="5400000">
            <a:off x="3819066" y="1212599"/>
            <a:ext cx="1783574" cy="2378099"/>
          </a:xfrm>
          <a:prstGeom prst="rect">
            <a:avLst/>
          </a:prstGeom>
        </p:spPr>
      </p:pic>
      <p:sp>
        <p:nvSpPr>
          <p:cNvPr id="15" name="Rectangle 14"/>
          <p:cNvSpPr/>
          <p:nvPr/>
        </p:nvSpPr>
        <p:spPr>
          <a:xfrm>
            <a:off x="9817592" y="3538939"/>
            <a:ext cx="1223412" cy="369332"/>
          </a:xfrm>
          <a:prstGeom prst="rect">
            <a:avLst/>
          </a:prstGeom>
        </p:spPr>
        <p:txBody>
          <a:bodyPr wrap="none">
            <a:spAutoFit/>
          </a:bodyPr>
          <a:lstStyle/>
          <a:p>
            <a:pPr algn="ctr"/>
            <a:r>
              <a:rPr lang="en-US" b="1" dirty="0"/>
              <a:t>t</a:t>
            </a:r>
            <a:r>
              <a:rPr lang="en-US" b="1" dirty="0" smtClean="0"/>
              <a:t>orus hall</a:t>
            </a:r>
            <a:endParaRPr lang="en-GB" b="1" dirty="0"/>
          </a:p>
        </p:txBody>
      </p:sp>
      <p:sp>
        <p:nvSpPr>
          <p:cNvPr id="16" name="Rectangle 15"/>
          <p:cNvSpPr/>
          <p:nvPr/>
        </p:nvSpPr>
        <p:spPr>
          <a:xfrm>
            <a:off x="3710499" y="3539132"/>
            <a:ext cx="1941557" cy="369332"/>
          </a:xfrm>
          <a:prstGeom prst="rect">
            <a:avLst/>
          </a:prstGeom>
        </p:spPr>
        <p:txBody>
          <a:bodyPr wrap="none">
            <a:spAutoFit/>
          </a:bodyPr>
          <a:lstStyle/>
          <a:p>
            <a:pPr algn="ctr"/>
            <a:r>
              <a:rPr lang="en-US" b="1" dirty="0" smtClean="0"/>
              <a:t>foil (assembled)</a:t>
            </a:r>
            <a:endParaRPr lang="en-GB" b="1" dirty="0"/>
          </a:p>
        </p:txBody>
      </p:sp>
      <p:sp>
        <p:nvSpPr>
          <p:cNvPr id="17" name="Rectangle 16"/>
          <p:cNvSpPr/>
          <p:nvPr/>
        </p:nvSpPr>
        <p:spPr>
          <a:xfrm>
            <a:off x="6581597" y="1126729"/>
            <a:ext cx="2095445" cy="369332"/>
          </a:xfrm>
          <a:prstGeom prst="rect">
            <a:avLst/>
          </a:prstGeom>
        </p:spPr>
        <p:txBody>
          <a:bodyPr wrap="none">
            <a:spAutoFit/>
          </a:bodyPr>
          <a:lstStyle/>
          <a:p>
            <a:pPr algn="ctr"/>
            <a:r>
              <a:rPr lang="en-US" b="1" dirty="0" smtClean="0"/>
              <a:t>parabolic mirrors</a:t>
            </a:r>
            <a:endParaRPr lang="en-GB" b="1" dirty="0"/>
          </a:p>
        </p:txBody>
      </p:sp>
      <p:sp>
        <p:nvSpPr>
          <p:cNvPr id="19" name="Rectangle 18"/>
          <p:cNvSpPr/>
          <p:nvPr/>
        </p:nvSpPr>
        <p:spPr>
          <a:xfrm>
            <a:off x="588422" y="1126729"/>
            <a:ext cx="2416047" cy="369332"/>
          </a:xfrm>
          <a:prstGeom prst="rect">
            <a:avLst/>
          </a:prstGeom>
        </p:spPr>
        <p:txBody>
          <a:bodyPr wrap="none">
            <a:spAutoFit/>
          </a:bodyPr>
          <a:lstStyle/>
          <a:p>
            <a:pPr algn="ctr"/>
            <a:r>
              <a:rPr lang="en-US" b="1" dirty="0" smtClean="0"/>
              <a:t>camera box (closed)</a:t>
            </a:r>
            <a:endParaRPr lang="en-GB" b="1" dirty="0"/>
          </a:p>
        </p:txBody>
      </p:sp>
      <p:sp>
        <p:nvSpPr>
          <p:cNvPr id="20" name="Rectangle 19"/>
          <p:cNvSpPr/>
          <p:nvPr/>
        </p:nvSpPr>
        <p:spPr>
          <a:xfrm>
            <a:off x="3592597" y="1126729"/>
            <a:ext cx="2236511" cy="369332"/>
          </a:xfrm>
          <a:prstGeom prst="rect">
            <a:avLst/>
          </a:prstGeom>
        </p:spPr>
        <p:txBody>
          <a:bodyPr wrap="none">
            <a:spAutoFit/>
          </a:bodyPr>
          <a:lstStyle/>
          <a:p>
            <a:pPr algn="ctr"/>
            <a:r>
              <a:rPr lang="en-US" b="1" dirty="0" smtClean="0"/>
              <a:t>camera box (open)</a:t>
            </a:r>
            <a:endParaRPr lang="en-GB" b="1" dirty="0"/>
          </a:p>
        </p:txBody>
      </p:sp>
      <p:sp>
        <p:nvSpPr>
          <p:cNvPr id="21" name="Rectangle 20"/>
          <p:cNvSpPr/>
          <p:nvPr/>
        </p:nvSpPr>
        <p:spPr>
          <a:xfrm>
            <a:off x="6571750" y="3539132"/>
            <a:ext cx="1992853" cy="369332"/>
          </a:xfrm>
          <a:prstGeom prst="rect">
            <a:avLst/>
          </a:prstGeom>
        </p:spPr>
        <p:txBody>
          <a:bodyPr wrap="none">
            <a:spAutoFit/>
          </a:bodyPr>
          <a:lstStyle/>
          <a:p>
            <a:pPr algn="ctr"/>
            <a:r>
              <a:rPr lang="en-US" b="1" dirty="0" smtClean="0"/>
              <a:t>endoscope front</a:t>
            </a:r>
            <a:endParaRPr lang="en-GB" b="1" dirty="0"/>
          </a:p>
        </p:txBody>
      </p:sp>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4102" t="2646" r="4365" b="5821"/>
          <a:stretch/>
        </p:blipFill>
        <p:spPr>
          <a:xfrm>
            <a:off x="9252508" y="1509861"/>
            <a:ext cx="2378098" cy="1783574"/>
          </a:xfrm>
          <a:prstGeom prst="rect">
            <a:avLst/>
          </a:prstGeom>
        </p:spPr>
      </p:pic>
      <p:sp>
        <p:nvSpPr>
          <p:cNvPr id="23" name="Rectangle 22"/>
          <p:cNvSpPr/>
          <p:nvPr/>
        </p:nvSpPr>
        <p:spPr>
          <a:xfrm>
            <a:off x="9725819" y="1135876"/>
            <a:ext cx="1422184" cy="369332"/>
          </a:xfrm>
          <a:prstGeom prst="rect">
            <a:avLst/>
          </a:prstGeom>
        </p:spPr>
        <p:txBody>
          <a:bodyPr wrap="none">
            <a:spAutoFit/>
          </a:bodyPr>
          <a:lstStyle/>
          <a:p>
            <a:pPr algn="ctr"/>
            <a:r>
              <a:rPr lang="en-US" b="1" dirty="0"/>
              <a:t>f</a:t>
            </a:r>
            <a:r>
              <a:rPr lang="en-US" b="1" dirty="0" smtClean="0"/>
              <a:t>oil + frame</a:t>
            </a:r>
            <a:endParaRPr lang="en-GB" b="1" dirty="0"/>
          </a:p>
        </p:txBody>
      </p:sp>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4398" t="1528" r="13519" b="16389"/>
          <a:stretch/>
        </p:blipFill>
        <p:spPr>
          <a:xfrm>
            <a:off x="6656966" y="3925905"/>
            <a:ext cx="1880552" cy="2507403"/>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6566" y="3925905"/>
            <a:ext cx="1880112" cy="2506816"/>
          </a:xfrm>
          <a:prstGeom prst="rect">
            <a:avLst/>
          </a:prstGeom>
        </p:spPr>
      </p:pic>
      <p:sp>
        <p:nvSpPr>
          <p:cNvPr id="27" name="Rectangle 26"/>
          <p:cNvSpPr/>
          <p:nvPr/>
        </p:nvSpPr>
        <p:spPr>
          <a:xfrm>
            <a:off x="918660" y="3539132"/>
            <a:ext cx="1864614" cy="369332"/>
          </a:xfrm>
          <a:prstGeom prst="rect">
            <a:avLst/>
          </a:prstGeom>
        </p:spPr>
        <p:txBody>
          <a:bodyPr wrap="none">
            <a:spAutoFit/>
          </a:bodyPr>
          <a:lstStyle/>
          <a:p>
            <a:pPr algn="ctr"/>
            <a:r>
              <a:rPr lang="en-US" b="1" dirty="0" smtClean="0"/>
              <a:t>endoscope cap</a:t>
            </a:r>
            <a:endParaRPr lang="en-GB" b="1" dirty="0"/>
          </a:p>
        </p:txBody>
      </p:sp>
    </p:spTree>
    <p:extLst>
      <p:ext uri="{BB962C8B-B14F-4D97-AF65-F5344CB8AC3E}">
        <p14:creationId xmlns:p14="http://schemas.microsoft.com/office/powerpoint/2010/main" val="5098589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fld id="{3B1A4699-952B-42DA-8DC4-38A59B49610C}" type="slidenum">
              <a:rPr lang="de-DE" smtClean="0"/>
              <a:pPr/>
              <a:t>32</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p:pic>
        <p:nvPicPr>
          <p:cNvPr id="4098" name="Picture 2" descr="191dc986b0ff93e321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6676" y="1335741"/>
            <a:ext cx="6349999" cy="476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2"/>
          </p:nvPr>
        </p:nvSpPr>
        <p:spPr/>
        <p:txBody>
          <a:bodyPr/>
          <a:lstStyle/>
          <a:p>
            <a:r>
              <a:rPr lang="en-US" smtClean="0"/>
              <a:t>2024.12.02</a:t>
            </a:r>
            <a:endParaRPr lang="en-US" dirty="0"/>
          </a:p>
        </p:txBody>
      </p:sp>
      <p:sp>
        <p:nvSpPr>
          <p:cNvPr id="8" name="Title 2"/>
          <p:cNvSpPr>
            <a:spLocks noGrp="1"/>
          </p:cNvSpPr>
          <p:nvPr>
            <p:ph type="title"/>
          </p:nvPr>
        </p:nvSpPr>
        <p:spPr>
          <a:xfrm>
            <a:off x="695326" y="441325"/>
            <a:ext cx="9576471" cy="894416"/>
          </a:xfrm>
        </p:spPr>
        <p:txBody>
          <a:bodyPr/>
          <a:lstStyle/>
          <a:p>
            <a:r>
              <a:rPr lang="de-DE" dirty="0" err="1" smtClean="0"/>
              <a:t>Full</a:t>
            </a:r>
            <a:r>
              <a:rPr lang="de-DE" dirty="0" smtClean="0"/>
              <a:t> </a:t>
            </a:r>
            <a:r>
              <a:rPr lang="de-DE" dirty="0" err="1" smtClean="0"/>
              <a:t>camera</a:t>
            </a:r>
            <a:r>
              <a:rPr lang="de-DE" dirty="0" smtClean="0"/>
              <a:t> </a:t>
            </a:r>
            <a:r>
              <a:rPr lang="de-DE" dirty="0" err="1" smtClean="0"/>
              <a:t>view</a:t>
            </a: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707" y="2200275"/>
            <a:ext cx="3694051" cy="3538363"/>
          </a:xfrm>
          <a:prstGeom prst="rect">
            <a:avLst/>
          </a:prstGeom>
        </p:spPr>
      </p:pic>
    </p:spTree>
    <p:extLst>
      <p:ext uri="{BB962C8B-B14F-4D97-AF65-F5344CB8AC3E}">
        <p14:creationId xmlns:p14="http://schemas.microsoft.com/office/powerpoint/2010/main" val="562943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fld id="{3B1A4699-952B-42DA-8DC4-38A59B49610C}" type="slidenum">
              <a:rPr lang="de-DE" smtClean="0"/>
              <a:pPr/>
              <a:t>33</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p:sp>
        <p:nvSpPr>
          <p:cNvPr id="2" name="Date Placeholder 1"/>
          <p:cNvSpPr>
            <a:spLocks noGrp="1"/>
          </p:cNvSpPr>
          <p:nvPr>
            <p:ph type="dt" sz="half" idx="2"/>
          </p:nvPr>
        </p:nvSpPr>
        <p:spPr/>
        <p:txBody>
          <a:bodyPr/>
          <a:lstStyle/>
          <a:p>
            <a:r>
              <a:rPr lang="en-US" smtClean="0"/>
              <a:t>2024.12.02</a:t>
            </a:r>
            <a:endParaRPr lang="en-US" dirty="0"/>
          </a:p>
        </p:txBody>
      </p:sp>
      <p:sp>
        <p:nvSpPr>
          <p:cNvPr id="8" name="Title 2"/>
          <p:cNvSpPr>
            <a:spLocks noGrp="1"/>
          </p:cNvSpPr>
          <p:nvPr>
            <p:ph type="title"/>
          </p:nvPr>
        </p:nvSpPr>
        <p:spPr>
          <a:xfrm>
            <a:off x="695326" y="441325"/>
            <a:ext cx="9576471" cy="894416"/>
          </a:xfrm>
        </p:spPr>
        <p:txBody>
          <a:bodyPr/>
          <a:lstStyle/>
          <a:p>
            <a:r>
              <a:rPr lang="de-DE" dirty="0" err="1" smtClean="0"/>
              <a:t>Calibration</a:t>
            </a:r>
            <a:r>
              <a:rPr lang="de-DE" dirty="0" smtClean="0"/>
              <a:t> </a:t>
            </a:r>
            <a:r>
              <a:rPr lang="de-DE" dirty="0" err="1" smtClean="0"/>
              <a:t>procedure</a:t>
            </a: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8467" y="3501751"/>
            <a:ext cx="3188160" cy="2880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4313" y="3501751"/>
            <a:ext cx="3386880" cy="2880000"/>
          </a:xfrm>
          <a:prstGeom prst="rect">
            <a:avLst/>
          </a:prstGeom>
        </p:spPr>
      </p:pic>
      <mc:AlternateContent xmlns:mc="http://schemas.openxmlformats.org/markup-compatibility/2006" xmlns:a14="http://schemas.microsoft.com/office/drawing/2010/main">
        <mc:Choice Requires="a14">
          <p:sp>
            <p:nvSpPr>
              <p:cNvPr id="10" name="Content Placeholder 5"/>
              <p:cNvSpPr>
                <a:spLocks noGrp="1"/>
              </p:cNvSpPr>
              <p:nvPr>
                <p:ph sz="quarter" idx="13"/>
              </p:nvPr>
            </p:nvSpPr>
            <p:spPr>
              <a:xfrm>
                <a:off x="695326" y="1095090"/>
                <a:ext cx="11103943" cy="5286660"/>
              </a:xfrm>
            </p:spPr>
            <p:txBody>
              <a:bodyPr>
                <a:noAutofit/>
              </a:bodyPr>
              <a:lstStyle/>
              <a:p>
                <a:pPr marL="342900" lvl="7" indent="-342900" algn="just">
                  <a:spcAft>
                    <a:spcPts val="600"/>
                  </a:spcAft>
                  <a:buFont typeface="Arial" panose="020B0604020202020204" pitchFamily="34" charset="0"/>
                  <a:buChar char="•"/>
                </a:pPr>
                <a:r>
                  <a:rPr lang="de-DE" sz="1800" i="0" dirty="0" smtClean="0">
                    <a:solidFill>
                      <a:schemeClr val="tx1"/>
                    </a:solidFill>
                    <a:ea typeface="Cambria Math" panose="02040503050406030204" pitchFamily="18" charset="0"/>
                    <a:sym typeface="Symbol" panose="05050102010706020507" pitchFamily="18" charset="2"/>
                  </a:rPr>
                  <a:t>E</a:t>
                </a:r>
                <a:r>
                  <a:rPr lang="de-DE" sz="1800" i="0" dirty="0" err="1" smtClean="0">
                    <a:solidFill>
                      <a:schemeClr val="tx1"/>
                    </a:solidFill>
                    <a:ea typeface="Cambria Math" panose="02040503050406030204" pitchFamily="18" charset="0"/>
                    <a:sym typeface="Symbol" panose="05050102010706020507" pitchFamily="18" charset="2"/>
                  </a:rPr>
                  <a:t>missivity</a:t>
                </a:r>
                <a:r>
                  <a:rPr lang="de-DE" sz="1800" i="0" dirty="0" smtClean="0">
                    <a:solidFill>
                      <a:schemeClr val="tx1"/>
                    </a:solidFill>
                    <a:ea typeface="Cambria Math" panose="02040503050406030204" pitchFamily="18" charset="0"/>
                    <a:sym typeface="Symbol" panose="05050102010706020507" pitchFamily="18" charset="2"/>
                  </a:rPr>
                  <a:t> </a:t>
                </a:r>
                <a14:m>
                  <m:oMath xmlns:m="http://schemas.openxmlformats.org/officeDocument/2006/math">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𝜀</m:t>
                    </m:r>
                  </m:oMath>
                </a14:m>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is</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calculated</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by</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comparing</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temperature</a:t>
                </a:r>
                <a:r>
                  <a:rPr lang="de-DE" sz="1800" i="0" dirty="0" smtClean="0">
                    <a:solidFill>
                      <a:schemeClr val="tx1"/>
                    </a:solidFill>
                    <a:latin typeface="Arial (Body)"/>
                    <a:ea typeface="Cambria Math" panose="02040503050406030204" pitchFamily="18" charset="0"/>
                    <a:sym typeface="Symbol" panose="05050102010706020507" pitchFamily="18" charset="2"/>
                  </a:rPr>
                  <a:t> to </a:t>
                </a:r>
                <a:r>
                  <a:rPr lang="de-DE" sz="1800" i="0" dirty="0" err="1" smtClean="0">
                    <a:solidFill>
                      <a:schemeClr val="tx1"/>
                    </a:solidFill>
                    <a:latin typeface="Arial (Body)"/>
                    <a:ea typeface="Cambria Math" panose="02040503050406030204" pitchFamily="18" charset="0"/>
                    <a:sym typeface="Symbol" panose="05050102010706020507" pitchFamily="18" charset="2"/>
                  </a:rPr>
                  <a:t>black</a:t>
                </a:r>
                <a:r>
                  <a:rPr lang="de-DE" sz="1800" i="0" dirty="0" smtClean="0">
                    <a:solidFill>
                      <a:schemeClr val="tx1"/>
                    </a:solidFill>
                    <a:latin typeface="Arial (Body)"/>
                    <a:ea typeface="Cambria Math" panose="02040503050406030204" pitchFamily="18" charset="0"/>
                    <a:sym typeface="Symbol" panose="05050102010706020507" pitchFamily="18" charset="2"/>
                  </a:rPr>
                  <a:t>-body </a:t>
                </a:r>
                <a:r>
                  <a:rPr lang="de-DE" sz="1800" i="0" dirty="0" err="1" smtClean="0">
                    <a:solidFill>
                      <a:schemeClr val="tx1"/>
                    </a:solidFill>
                    <a:latin typeface="Arial (Body)"/>
                    <a:ea typeface="Cambria Math" panose="02040503050406030204" pitchFamily="18" charset="0"/>
                    <a:sym typeface="Symbol" panose="05050102010706020507" pitchFamily="18" charset="2"/>
                  </a:rPr>
                  <a:t>reference</a:t>
                </a:r>
                <a:endParaRPr lang="de-DE" sz="1800" i="0" dirty="0" smtClean="0">
                  <a:solidFill>
                    <a:schemeClr val="tx1"/>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14:m>
                  <m:oMath xmlns:m="http://schemas.openxmlformats.org/officeDocument/2006/math">
                    <m:d>
                      <m:dPr>
                        <m:ctrlP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ctrlPr>
                      </m:dPr>
                      <m:e>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𝜅</m:t>
                        </m:r>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 </m:t>
                        </m:r>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𝑆</m:t>
                        </m:r>
                      </m:e>
                    </m:d>
                  </m:oMath>
                </a14:m>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are</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calibrated</a:t>
                </a:r>
                <a:r>
                  <a:rPr lang="de-DE" sz="1800" i="0" dirty="0" smtClean="0">
                    <a:solidFill>
                      <a:schemeClr val="tx1"/>
                    </a:solidFill>
                    <a:latin typeface="Arial (Body)"/>
                    <a:ea typeface="Cambria Math" panose="02040503050406030204" pitchFamily="18" charset="0"/>
                    <a:sym typeface="Symbol" panose="05050102010706020507" pitchFamily="18" charset="2"/>
                  </a:rPr>
                  <a:t> in </a:t>
                </a:r>
                <a:r>
                  <a:rPr lang="de-DE" sz="1800" i="0" dirty="0" err="1" smtClean="0">
                    <a:solidFill>
                      <a:schemeClr val="tx1"/>
                    </a:solidFill>
                    <a:latin typeface="Arial (Body)"/>
                    <a:ea typeface="Cambria Math" panose="02040503050406030204" pitchFamily="18" charset="0"/>
                    <a:sym typeface="Symbol" panose="05050102010706020507" pitchFamily="18" charset="2"/>
                  </a:rPr>
                  <a:t>two</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steps</a:t>
                </a:r>
                <a:r>
                  <a:rPr lang="de-DE" sz="1800" i="0" dirty="0" smtClean="0">
                    <a:solidFill>
                      <a:schemeClr val="tx1"/>
                    </a:solidFill>
                    <a:latin typeface="Arial (Body)"/>
                    <a:ea typeface="Cambria Math" panose="02040503050406030204" pitchFamily="18" charset="0"/>
                    <a:sym typeface="Symbol" panose="05050102010706020507" pitchFamily="18" charset="2"/>
                  </a:rPr>
                  <a:t>:</a:t>
                </a:r>
              </a:p>
              <a:p>
                <a:pPr marL="342900" lvl="7" indent="-342900" algn="just">
                  <a:spcAft>
                    <a:spcPts val="600"/>
                  </a:spcAft>
                  <a:buFont typeface="Arial" panose="020B0604020202020204" pitchFamily="34" charset="0"/>
                  <a:buChar char="•"/>
                </a:pPr>
                <a14:m>
                  <m:oMath xmlns:m="http://schemas.openxmlformats.org/officeDocument/2006/math">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𝜅</m:t>
                    </m:r>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𝑆</m:t>
                    </m:r>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m:t>
                    </m:r>
                    <m:f>
                      <m:fPr>
                        <m:ctrlP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ctrlPr>
                      </m:fPr>
                      <m:num>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m:t>
                        </m:r>
                        <m:sSub>
                          <m:sSubPr>
                            <m:ctrlP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ctrlPr>
                          </m:sSubPr>
                          <m:e>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𝑝</m:t>
                            </m:r>
                          </m:e>
                          <m:sub>
                            <m:acc>
                              <m:accPr>
                                <m:chr m:val="̇"/>
                                <m:ctrlP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ctrlPr>
                              </m:accPr>
                              <m:e>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𝑇</m:t>
                                </m:r>
                              </m:e>
                            </m:acc>
                          </m:sub>
                        </m:sSub>
                      </m:num>
                      <m:den>
                        <m:sSub>
                          <m:sSubPr>
                            <m:ctrlP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ctrlPr>
                          </m:sSubPr>
                          <m:e>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𝑝</m:t>
                            </m:r>
                          </m:e>
                          <m:sub>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𝑎𝑏𝑠</m:t>
                            </m:r>
                          </m:sub>
                        </m:sSub>
                      </m:den>
                    </m:f>
                  </m:oMath>
                </a14:m>
                <a:endParaRPr lang="de-DE" sz="1800" i="0" dirty="0" smtClean="0">
                  <a:solidFill>
                    <a:schemeClr val="tx1"/>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14:m>
                  <m:oMath xmlns:m="http://schemas.openxmlformats.org/officeDocument/2006/math">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𝑆</m:t>
                    </m:r>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m:t>
                    </m:r>
                    <m:f>
                      <m:fPr>
                        <m:ctrlP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ctrlPr>
                      </m:fPr>
                      <m:num>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m:t>
                        </m:r>
                        <m:sSub>
                          <m:sSubPr>
                            <m:ctrlP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ctrlPr>
                          </m:sSubPr>
                          <m:e>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𝑝</m:t>
                            </m:r>
                          </m:e>
                          <m:sub>
                            <m:sSup>
                              <m:sSupPr>
                                <m:ctrlP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ctrlPr>
                              </m:sSupPr>
                              <m:e>
                                <m:r>
                                  <a:rPr lang="de-DE" sz="1800" b="0" i="0"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m:t>
                                </m:r>
                              </m:e>
                              <m:sup>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2</m:t>
                                </m:r>
                              </m:sup>
                            </m:sSup>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𝑇</m:t>
                            </m:r>
                          </m:sub>
                        </m:sSub>
                      </m:num>
                      <m:den>
                        <m:sSub>
                          <m:sSubPr>
                            <m:ctrlP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ctrlPr>
                          </m:sSubPr>
                          <m:e>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𝑝</m:t>
                            </m:r>
                          </m:e>
                          <m:sub>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𝑎𝑏𝑠</m:t>
                            </m:r>
                          </m:sub>
                        </m:sSub>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 −∑</m:t>
                        </m:r>
                        <m:sSub>
                          <m:sSubPr>
                            <m:ctrlP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ctrlPr>
                          </m:sSubPr>
                          <m:e>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𝑝</m:t>
                            </m:r>
                          </m:e>
                          <m:sub>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𝐵𝐵</m:t>
                            </m:r>
                          </m:sub>
                        </m:sSub>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m:t>
                        </m:r>
                        <m:r>
                          <a:rPr lang="de-DE" sz="1800">
                            <a:solidFill>
                              <a:schemeClr val="tx1"/>
                            </a:solidFill>
                            <a:latin typeface="Cambria Math" panose="02040503050406030204" pitchFamily="18" charset="0"/>
                            <a:ea typeface="Cambria Math" panose="02040503050406030204" pitchFamily="18" charset="0"/>
                            <a:sym typeface="Symbol" panose="05050102010706020507" pitchFamily="18" charset="2"/>
                          </a:rPr>
                          <m:t>∑</m:t>
                        </m:r>
                        <m:sSub>
                          <m:sSubPr>
                            <m:ctrlPr>
                              <a:rPr lang="de-DE" sz="1800" i="1">
                                <a:solidFill>
                                  <a:schemeClr val="tx1"/>
                                </a:solidFill>
                                <a:latin typeface="Cambria Math" panose="02040503050406030204" pitchFamily="18" charset="0"/>
                                <a:ea typeface="Cambria Math" panose="02040503050406030204" pitchFamily="18" charset="0"/>
                                <a:sym typeface="Symbol" panose="05050102010706020507" pitchFamily="18" charset="2"/>
                              </a:rPr>
                            </m:ctrlPr>
                          </m:sSubPr>
                          <m:e>
                            <m:r>
                              <a:rPr lang="de-DE" sz="1800">
                                <a:solidFill>
                                  <a:schemeClr val="tx1"/>
                                </a:solidFill>
                                <a:latin typeface="Cambria Math" panose="02040503050406030204" pitchFamily="18" charset="0"/>
                                <a:ea typeface="Cambria Math" panose="02040503050406030204" pitchFamily="18" charset="0"/>
                                <a:sym typeface="Symbol" panose="05050102010706020507" pitchFamily="18" charset="2"/>
                              </a:rPr>
                              <m:t>𝑝</m:t>
                            </m:r>
                          </m:e>
                          <m:sub>
                            <m:acc>
                              <m:accPr>
                                <m:chr m:val="̇"/>
                                <m:ctrlPr>
                                  <a:rPr lang="de-DE" sz="1800" i="1">
                                    <a:solidFill>
                                      <a:schemeClr val="tx1"/>
                                    </a:solidFill>
                                    <a:latin typeface="Cambria Math" panose="02040503050406030204" pitchFamily="18" charset="0"/>
                                    <a:ea typeface="Cambria Math" panose="02040503050406030204" pitchFamily="18" charset="0"/>
                                    <a:sym typeface="Symbol" panose="05050102010706020507" pitchFamily="18" charset="2"/>
                                  </a:rPr>
                                </m:ctrlPr>
                              </m:accPr>
                              <m:e>
                                <m:r>
                                  <a:rPr lang="de-DE" sz="1800">
                                    <a:solidFill>
                                      <a:schemeClr val="tx1"/>
                                    </a:solidFill>
                                    <a:latin typeface="Cambria Math" panose="02040503050406030204" pitchFamily="18" charset="0"/>
                                    <a:ea typeface="Cambria Math" panose="02040503050406030204" pitchFamily="18" charset="0"/>
                                    <a:sym typeface="Symbol" panose="05050102010706020507" pitchFamily="18" charset="2"/>
                                  </a:rPr>
                                  <m:t>𝑇</m:t>
                                </m:r>
                              </m:e>
                            </m:acc>
                          </m:sub>
                        </m:sSub>
                      </m:den>
                    </m:f>
                  </m:oMath>
                </a14:m>
                <a:endParaRPr lang="de-DE" sz="1800" i="0" dirty="0">
                  <a:solidFill>
                    <a:schemeClr val="tx1"/>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endParaRPr lang="en-US" sz="1800" dirty="0" smtClean="0">
                  <a:sym typeface="Symbol" panose="05050102010706020507" pitchFamily="18" charset="2"/>
                </a:endParaRPr>
              </a:p>
            </p:txBody>
          </p:sp>
        </mc:Choice>
        <mc:Fallback xmlns="">
          <p:sp>
            <p:nvSpPr>
              <p:cNvPr id="10" name="Content Placeholder 5"/>
              <p:cNvSpPr>
                <a:spLocks noGrp="1" noRot="1" noChangeAspect="1" noMove="1" noResize="1" noEditPoints="1" noAdjustHandles="1" noChangeArrowheads="1" noChangeShapeType="1" noTextEdit="1"/>
              </p:cNvSpPr>
              <p:nvPr>
                <p:ph sz="quarter" idx="13"/>
              </p:nvPr>
            </p:nvSpPr>
            <p:spPr>
              <a:xfrm>
                <a:off x="695326" y="1095090"/>
                <a:ext cx="11103943" cy="5286660"/>
              </a:xfrm>
              <a:blipFill>
                <a:blip r:embed="rId4"/>
                <a:stretch>
                  <a:fillRect l="-1262" t="-692"/>
                </a:stretch>
              </a:blipFill>
            </p:spPr>
            <p:txBody>
              <a:bodyPr/>
              <a:lstStyle/>
              <a:p>
                <a:r>
                  <a:rPr lang="en-GB">
                    <a:noFill/>
                  </a:rPr>
                  <a:t> </a:t>
                </a:r>
              </a:p>
            </p:txBody>
          </p:sp>
        </mc:Fallback>
      </mc:AlternateContent>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088" y="3501751"/>
            <a:ext cx="3602880" cy="2880000"/>
          </a:xfrm>
          <a:prstGeom prst="rect">
            <a:avLst/>
          </a:prstGeom>
        </p:spPr>
      </p:pic>
    </p:spTree>
    <p:extLst>
      <p:ext uri="{BB962C8B-B14F-4D97-AF65-F5344CB8AC3E}">
        <p14:creationId xmlns:p14="http://schemas.microsoft.com/office/powerpoint/2010/main" val="549676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fld id="{3B1A4699-952B-42DA-8DC4-38A59B49610C}" type="slidenum">
              <a:rPr lang="de-DE" smtClean="0"/>
              <a:pPr/>
              <a:t>34</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p:sp>
        <p:nvSpPr>
          <p:cNvPr id="2" name="Date Placeholder 1"/>
          <p:cNvSpPr>
            <a:spLocks noGrp="1"/>
          </p:cNvSpPr>
          <p:nvPr>
            <p:ph type="dt" sz="half" idx="2"/>
          </p:nvPr>
        </p:nvSpPr>
        <p:spPr/>
        <p:txBody>
          <a:bodyPr/>
          <a:lstStyle/>
          <a:p>
            <a:r>
              <a:rPr lang="en-US" smtClean="0"/>
              <a:t>2024.12.02</a:t>
            </a:r>
            <a:endParaRPr lang="en-US" dirty="0"/>
          </a:p>
        </p:txBody>
      </p:sp>
      <p:sp>
        <p:nvSpPr>
          <p:cNvPr id="8" name="Title 2"/>
          <p:cNvSpPr>
            <a:spLocks noGrp="1"/>
          </p:cNvSpPr>
          <p:nvPr>
            <p:ph type="title"/>
          </p:nvPr>
        </p:nvSpPr>
        <p:spPr>
          <a:xfrm>
            <a:off x="695326" y="441325"/>
            <a:ext cx="9576471" cy="894416"/>
          </a:xfrm>
        </p:spPr>
        <p:txBody>
          <a:bodyPr/>
          <a:lstStyle/>
          <a:p>
            <a:r>
              <a:rPr lang="de-DE" dirty="0" smtClean="0"/>
              <a:t>Synthetic </a:t>
            </a:r>
            <a:r>
              <a:rPr lang="de-DE" dirty="0" err="1" smtClean="0"/>
              <a:t>data</a:t>
            </a:r>
            <a:endParaRPr lang="en-GB" dirty="0"/>
          </a:p>
        </p:txBody>
      </p:sp>
      <mc:AlternateContent xmlns:mc="http://schemas.openxmlformats.org/markup-compatibility/2006" xmlns:a14="http://schemas.microsoft.com/office/drawing/2010/main">
        <mc:Choice Requires="a14">
          <p:sp>
            <p:nvSpPr>
              <p:cNvPr id="10" name="Content Placeholder 5"/>
              <p:cNvSpPr>
                <a:spLocks noGrp="1"/>
              </p:cNvSpPr>
              <p:nvPr>
                <p:ph sz="quarter" idx="13"/>
              </p:nvPr>
            </p:nvSpPr>
            <p:spPr>
              <a:xfrm>
                <a:off x="695326" y="1095090"/>
                <a:ext cx="11103943" cy="5286660"/>
              </a:xfrm>
            </p:spPr>
            <p:txBody>
              <a:bodyPr>
                <a:noAutofit/>
              </a:bodyPr>
              <a:lstStyle/>
              <a:p>
                <a:pPr marL="342900" lvl="7" indent="-342900" algn="just">
                  <a:spcAft>
                    <a:spcPts val="600"/>
                  </a:spcAft>
                  <a:buFont typeface="Arial" panose="020B0604020202020204" pitchFamily="34" charset="0"/>
                  <a:buChar char="•"/>
                </a:pPr>
                <a:r>
                  <a:rPr lang="de-DE" sz="1800" i="0" dirty="0" err="1" smtClean="0">
                    <a:solidFill>
                      <a:schemeClr val="tx1"/>
                    </a:solidFill>
                    <a:ea typeface="Cambria Math" panose="02040503050406030204" pitchFamily="18" charset="0"/>
                    <a:sym typeface="Symbol" panose="05050102010706020507" pitchFamily="18" charset="2"/>
                  </a:rPr>
                  <a:t>K</a:t>
                </a:r>
                <a:r>
                  <a:rPr lang="de-DE" sz="1800" i="0" dirty="0" err="1">
                    <a:solidFill>
                      <a:schemeClr val="tx1"/>
                    </a:solidFill>
                    <a:ea typeface="Cambria Math" panose="02040503050406030204" pitchFamily="18" charset="0"/>
                    <a:sym typeface="Symbol" panose="05050102010706020507" pitchFamily="18" charset="2"/>
                  </a:rPr>
                  <a:t>nown</a:t>
                </a:r>
                <a:r>
                  <a:rPr lang="de-DE" sz="1800" i="0" dirty="0">
                    <a:solidFill>
                      <a:schemeClr val="tx1"/>
                    </a:solidFill>
                    <a:ea typeface="Cambria Math" panose="02040503050406030204" pitchFamily="18" charset="0"/>
                    <a:sym typeface="Symbol" panose="05050102010706020507" pitchFamily="18" charset="2"/>
                  </a:rPr>
                  <a:t> </a:t>
                </a:r>
                <a:r>
                  <a:rPr lang="de-DE" sz="1800" i="0" dirty="0" smtClean="0">
                    <a:solidFill>
                      <a:schemeClr val="tx1"/>
                    </a:solidFill>
                    <a:ea typeface="Cambria Math" panose="02040503050406030204" pitchFamily="18" charset="0"/>
                    <a:sym typeface="Symbol" panose="05050102010706020507" pitchFamily="18" charset="2"/>
                  </a:rPr>
                  <a:t>power </a:t>
                </a:r>
                <a:r>
                  <a:rPr lang="de-DE" sz="1800" i="0" dirty="0" err="1" smtClean="0">
                    <a:solidFill>
                      <a:schemeClr val="tx1"/>
                    </a:solidFill>
                    <a:ea typeface="Cambria Math" panose="02040503050406030204" pitchFamily="18" charset="0"/>
                    <a:sym typeface="Symbol" panose="05050102010706020507" pitchFamily="18" charset="2"/>
                  </a:rPr>
                  <a:t>pattern</a:t>
                </a:r>
                <a:r>
                  <a:rPr lang="de-DE" sz="1800" i="0" dirty="0" smtClean="0">
                    <a:solidFill>
                      <a:schemeClr val="tx1"/>
                    </a:solidFill>
                    <a:ea typeface="Cambria Math" panose="02040503050406030204" pitchFamily="18" charset="0"/>
                    <a:sym typeface="Symbol" panose="05050102010706020507" pitchFamily="18" charset="2"/>
                  </a:rPr>
                  <a:t> </a:t>
                </a:r>
                <a:r>
                  <a:rPr lang="de-DE" sz="1800" i="0" dirty="0" err="1" smtClean="0">
                    <a:solidFill>
                      <a:schemeClr val="tx1"/>
                    </a:solidFill>
                    <a:ea typeface="Cambria Math" panose="02040503050406030204" pitchFamily="18" charset="0"/>
                    <a:sym typeface="Symbol" panose="05050102010706020507" pitchFamily="18" charset="2"/>
                  </a:rPr>
                  <a:t>applied</a:t>
                </a:r>
                <a:r>
                  <a:rPr lang="de-DE" sz="1800" i="0" dirty="0" smtClean="0">
                    <a:solidFill>
                      <a:schemeClr val="tx1"/>
                    </a:solidFill>
                    <a:ea typeface="Cambria Math" panose="02040503050406030204" pitchFamily="18" charset="0"/>
                    <a:sym typeface="Symbol" panose="05050102010706020507" pitchFamily="18" charset="2"/>
                  </a:rPr>
                  <a:t> to </a:t>
                </a:r>
                <a:r>
                  <a:rPr lang="de-DE" sz="1800" i="0" dirty="0" err="1" smtClean="0">
                    <a:solidFill>
                      <a:schemeClr val="tx1"/>
                    </a:solidFill>
                    <a:ea typeface="Cambria Math" panose="02040503050406030204" pitchFamily="18" charset="0"/>
                    <a:sym typeface="Symbol" panose="05050102010706020507" pitchFamily="18" charset="2"/>
                  </a:rPr>
                  <a:t>foil</a:t>
                </a:r>
                <a:endParaRPr lang="de-DE" sz="1800" i="0" dirty="0" smtClean="0">
                  <a:solidFill>
                    <a:schemeClr val="tx1"/>
                  </a:solidFill>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r>
                  <a:rPr lang="de-DE" sz="1800" i="0" dirty="0" smtClean="0">
                    <a:solidFill>
                      <a:schemeClr val="tx1"/>
                    </a:solidFill>
                    <a:latin typeface="Arial (Body)"/>
                    <a:ea typeface="Cambria Math" panose="02040503050406030204" pitchFamily="18" charset="0"/>
                    <a:sym typeface="Symbol" panose="05050102010706020507" pitchFamily="18" charset="2"/>
                  </a:rPr>
                  <a:t>Forward calculate </a:t>
                </a:r>
                <a:r>
                  <a:rPr lang="de-DE" sz="1800" i="0" dirty="0" err="1" smtClean="0">
                    <a:solidFill>
                      <a:schemeClr val="tx1"/>
                    </a:solidFill>
                    <a:latin typeface="Arial (Body)"/>
                    <a:ea typeface="Cambria Math" panose="02040503050406030204" pitchFamily="18" charset="0"/>
                    <a:sym typeface="Symbol" panose="05050102010706020507" pitchFamily="18" charset="2"/>
                  </a:rPr>
                  <a:t>temperature</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distribution</a:t>
                </a:r>
                <a:r>
                  <a:rPr lang="de-DE" sz="1800" i="0" dirty="0" smtClean="0">
                    <a:solidFill>
                      <a:schemeClr val="tx1"/>
                    </a:solidFill>
                    <a:latin typeface="Arial (Body)"/>
                    <a:ea typeface="Cambria Math" panose="02040503050406030204" pitchFamily="18" charset="0"/>
                    <a:sym typeface="Symbol" panose="05050102010706020507" pitchFamily="18" charset="2"/>
                  </a:rPr>
                  <a:t> </a:t>
                </a:r>
                <a14:m>
                  <m:oMath xmlns:m="http://schemas.openxmlformats.org/officeDocument/2006/math">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𝑇</m:t>
                    </m:r>
                  </m:oMath>
                </a14:m>
                <a:endParaRPr lang="de-DE" sz="1800" i="0" dirty="0" smtClean="0">
                  <a:solidFill>
                    <a:schemeClr val="tx1"/>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r>
                  <a:rPr lang="de-DE" sz="1800" i="0" dirty="0" err="1" smtClean="0">
                    <a:solidFill>
                      <a:schemeClr val="tx1"/>
                    </a:solidFill>
                    <a:latin typeface="Arial (Body)"/>
                    <a:ea typeface="Cambria Math" panose="02040503050406030204" pitchFamily="18" charset="0"/>
                    <a:sym typeface="Symbol" panose="05050102010706020507" pitchFamily="18" charset="2"/>
                  </a:rPr>
                  <a:t>Foil</a:t>
                </a:r>
                <a:r>
                  <a:rPr lang="de-DE" sz="1800" i="0" dirty="0" smtClean="0">
                    <a:solidFill>
                      <a:schemeClr val="tx1"/>
                    </a:solidFill>
                    <a:latin typeface="Arial (Body)"/>
                    <a:ea typeface="Cambria Math" panose="02040503050406030204" pitchFamily="18" charset="0"/>
                    <a:sym typeface="Symbol" panose="05050102010706020507" pitchFamily="18" charset="2"/>
                  </a:rPr>
                  <a:t> thermal </a:t>
                </a:r>
                <a:r>
                  <a:rPr lang="de-DE" sz="1800" i="0" dirty="0" err="1" smtClean="0">
                    <a:solidFill>
                      <a:schemeClr val="tx1"/>
                    </a:solidFill>
                    <a:latin typeface="Arial (Body)"/>
                    <a:ea typeface="Cambria Math" panose="02040503050406030204" pitchFamily="18" charset="0"/>
                    <a:sym typeface="Symbol" panose="05050102010706020507" pitchFamily="18" charset="2"/>
                  </a:rPr>
                  <a:t>properties</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are</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known</a:t>
                </a:r>
                <a:endParaRPr lang="de-DE" sz="1800" i="0" dirty="0" smtClean="0">
                  <a:solidFill>
                    <a:schemeClr val="tx1"/>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r>
                  <a:rPr lang="de-DE" sz="1800" i="0" dirty="0" smtClean="0">
                    <a:solidFill>
                      <a:schemeClr val="tx1"/>
                    </a:solidFill>
                    <a:latin typeface="Arial (Body)"/>
                    <a:ea typeface="Cambria Math" panose="02040503050406030204" pitchFamily="18" charset="0"/>
                    <a:sym typeface="Symbol" panose="05050102010706020507" pitchFamily="18" charset="2"/>
                  </a:rPr>
                  <a:t>Add </a:t>
                </a:r>
                <a:r>
                  <a:rPr lang="de-DE" sz="1800" i="0" dirty="0" err="1" smtClean="0">
                    <a:solidFill>
                      <a:schemeClr val="tx1"/>
                    </a:solidFill>
                    <a:latin typeface="Arial (Body)"/>
                    <a:ea typeface="Cambria Math" panose="02040503050406030204" pitchFamily="18" charset="0"/>
                    <a:sym typeface="Symbol" panose="05050102010706020507" pitchFamily="18" charset="2"/>
                  </a:rPr>
                  <a:t>random</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noise</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fluctuations</a:t>
                </a:r>
                <a:r>
                  <a:rPr lang="de-DE" sz="1800" i="0" dirty="0" smtClean="0">
                    <a:solidFill>
                      <a:schemeClr val="tx1"/>
                    </a:solidFill>
                    <a:latin typeface="Arial (Body)"/>
                    <a:ea typeface="Cambria Math" panose="02040503050406030204" pitchFamily="18" charset="0"/>
                    <a:sym typeface="Symbol" panose="05050102010706020507" pitchFamily="18" charset="2"/>
                  </a:rPr>
                  <a:t> </a:t>
                </a:r>
              </a:p>
              <a:p>
                <a:pPr marL="342900" lvl="7" indent="-342900" algn="just">
                  <a:spcAft>
                    <a:spcPts val="600"/>
                  </a:spcAft>
                  <a:buFont typeface="Arial" panose="020B0604020202020204" pitchFamily="34" charset="0"/>
                  <a:buChar char="•"/>
                </a:pPr>
                <a:r>
                  <a:rPr lang="de-DE" sz="1800" i="0" dirty="0" smtClean="0">
                    <a:solidFill>
                      <a:schemeClr val="tx1"/>
                    </a:solidFill>
                    <a:latin typeface="Arial (Body)"/>
                    <a:ea typeface="Cambria Math" panose="02040503050406030204" pitchFamily="18" charset="0"/>
                    <a:sym typeface="Symbol" panose="05050102010706020507" pitchFamily="18" charset="2"/>
                  </a:rPr>
                  <a:t>Simulation </a:t>
                </a:r>
                <a:r>
                  <a:rPr lang="de-DE" sz="1800" i="0" dirty="0" err="1" smtClean="0">
                    <a:solidFill>
                      <a:schemeClr val="tx1"/>
                    </a:solidFill>
                    <a:latin typeface="Arial (Body)"/>
                    <a:ea typeface="Cambria Math" panose="02040503050406030204" pitchFamily="18" charset="0"/>
                    <a:sym typeface="Symbol" panose="05050102010706020507" pitchFamily="18" charset="2"/>
                  </a:rPr>
                  <a:t>is</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resolved</a:t>
                </a:r>
                <a:r>
                  <a:rPr lang="de-DE" sz="1800" i="0" dirty="0" smtClean="0">
                    <a:solidFill>
                      <a:schemeClr val="tx1"/>
                    </a:solidFill>
                    <a:latin typeface="Arial (Body)"/>
                    <a:ea typeface="Cambria Math" panose="02040503050406030204" pitchFamily="18" charset="0"/>
                    <a:sym typeface="Symbol" panose="05050102010706020507" pitchFamily="18" charset="2"/>
                  </a:rPr>
                  <a:t> in time </a:t>
                </a:r>
                <a:r>
                  <a:rPr lang="de-DE" sz="1800" i="0" dirty="0" err="1" smtClean="0">
                    <a:solidFill>
                      <a:schemeClr val="tx1"/>
                    </a:solidFill>
                    <a:latin typeface="Arial (Body)"/>
                    <a:ea typeface="Cambria Math" panose="02040503050406030204" pitchFamily="18" charset="0"/>
                    <a:sym typeface="Symbol" panose="05050102010706020507" pitchFamily="18" charset="2"/>
                  </a:rPr>
                  <a:t>and</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space</a:t>
                </a:r>
                <a:endParaRPr lang="de-DE" sz="1800" i="0" dirty="0" smtClean="0">
                  <a:solidFill>
                    <a:schemeClr val="tx1"/>
                  </a:solidFill>
                  <a:latin typeface="Arial (Body)"/>
                  <a:ea typeface="Cambria Math" panose="02040503050406030204" pitchFamily="18" charset="0"/>
                  <a:sym typeface="Symbol" panose="05050102010706020507" pitchFamily="18" charset="2"/>
                </a:endParaRPr>
              </a:p>
            </p:txBody>
          </p:sp>
        </mc:Choice>
        <mc:Fallback xmlns="">
          <p:sp>
            <p:nvSpPr>
              <p:cNvPr id="10" name="Content Placeholder 5"/>
              <p:cNvSpPr>
                <a:spLocks noGrp="1" noRot="1" noChangeAspect="1" noMove="1" noResize="1" noEditPoints="1" noAdjustHandles="1" noChangeArrowheads="1" noChangeShapeType="1" noTextEdit="1"/>
              </p:cNvSpPr>
              <p:nvPr>
                <p:ph sz="quarter" idx="13"/>
              </p:nvPr>
            </p:nvSpPr>
            <p:spPr>
              <a:xfrm>
                <a:off x="695326" y="1095090"/>
                <a:ext cx="11103943" cy="5286660"/>
              </a:xfrm>
              <a:blipFill>
                <a:blip r:embed="rId2"/>
                <a:stretch>
                  <a:fillRect l="-1262" t="-692"/>
                </a:stretch>
              </a:blipFill>
            </p:spPr>
            <p:txBody>
              <a:bodyPr/>
              <a:lstStyle/>
              <a:p>
                <a:r>
                  <a:rPr lang="en-GB">
                    <a:noFill/>
                  </a:rPr>
                  <a:t> </a:t>
                </a:r>
              </a:p>
            </p:txBody>
          </p:sp>
        </mc:Fallback>
      </mc:AlternateContent>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3751" y="1005997"/>
            <a:ext cx="3588300" cy="2700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66" y="3795090"/>
            <a:ext cx="3299400" cy="27000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7511" y="3795090"/>
            <a:ext cx="3333321" cy="27000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1152" y="3795090"/>
            <a:ext cx="3275377" cy="2700000"/>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653896" y="3907888"/>
                <a:ext cx="1440715" cy="369332"/>
              </a:xfrm>
              <a:prstGeom prst="rect">
                <a:avLst/>
              </a:prstGeom>
            </p:spPr>
            <p:txBody>
              <a:bodyPr wrap="none">
                <a:spAutoFit/>
              </a:bodyPr>
              <a:lstStyle/>
              <a:p>
                <a:r>
                  <a:rPr lang="de-DE" dirty="0" smtClean="0">
                    <a:solidFill>
                      <a:schemeClr val="bg1"/>
                    </a:solidFill>
                    <a:ea typeface="Cambria Math" panose="02040503050406030204" pitchFamily="18" charset="0"/>
                    <a:sym typeface="Symbol" panose="05050102010706020507" pitchFamily="18" charset="2"/>
                  </a:rPr>
                  <a:t>Applied </a:t>
                </a:r>
                <a14:m>
                  <m:oMath xmlns:m="http://schemas.openxmlformats.org/officeDocument/2006/math">
                    <m:sSub>
                      <m:sSubPr>
                        <m:ctrlPr>
                          <a:rPr lang="de-DE" i="1" smtClean="0">
                            <a:solidFill>
                              <a:schemeClr val="bg1"/>
                            </a:solidFill>
                            <a:latin typeface="Cambria Math" panose="02040503050406030204" pitchFamily="18" charset="0"/>
                            <a:ea typeface="Cambria Math" panose="02040503050406030204" pitchFamily="18" charset="0"/>
                            <a:sym typeface="Symbol" panose="05050102010706020507" pitchFamily="18" charset="2"/>
                          </a:rPr>
                        </m:ctrlPr>
                      </m:sSubPr>
                      <m:e>
                        <m:r>
                          <a:rPr lang="de-DE" b="0" i="1" smtClean="0">
                            <a:solidFill>
                              <a:schemeClr val="bg1"/>
                            </a:solidFill>
                            <a:latin typeface="Cambria Math" panose="02040503050406030204" pitchFamily="18" charset="0"/>
                            <a:ea typeface="Cambria Math" panose="02040503050406030204" pitchFamily="18" charset="0"/>
                            <a:sym typeface="Symbol" panose="05050102010706020507" pitchFamily="18" charset="2"/>
                          </a:rPr>
                          <m:t>𝑝</m:t>
                        </m:r>
                      </m:e>
                      <m:sub>
                        <m:r>
                          <a:rPr lang="de-DE" b="0" i="1" smtClean="0">
                            <a:solidFill>
                              <a:schemeClr val="bg1"/>
                            </a:solidFill>
                            <a:latin typeface="Cambria Math" panose="02040503050406030204" pitchFamily="18" charset="0"/>
                            <a:ea typeface="Cambria Math" panose="02040503050406030204" pitchFamily="18" charset="0"/>
                            <a:sym typeface="Symbol" panose="05050102010706020507" pitchFamily="18" charset="2"/>
                          </a:rPr>
                          <m:t>𝑎𝑏𝑠</m:t>
                        </m:r>
                      </m:sub>
                    </m:sSub>
                  </m:oMath>
                </a14:m>
                <a:endParaRPr lang="en-GB" dirty="0">
                  <a:solidFill>
                    <a:schemeClr val="bg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1653896" y="3907888"/>
                <a:ext cx="1440715" cy="369332"/>
              </a:xfrm>
              <a:prstGeom prst="rect">
                <a:avLst/>
              </a:prstGeom>
              <a:blipFill>
                <a:blip r:embed="rId7"/>
                <a:stretch>
                  <a:fillRect l="-3376"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5523031" y="3907888"/>
                <a:ext cx="1691617" cy="369332"/>
              </a:xfrm>
              <a:prstGeom prst="rect">
                <a:avLst/>
              </a:prstGeom>
            </p:spPr>
            <p:txBody>
              <a:bodyPr wrap="none">
                <a:spAutoFit/>
              </a:bodyPr>
              <a:lstStyle/>
              <a:p>
                <a14:m>
                  <m:oMath xmlns:m="http://schemas.openxmlformats.org/officeDocument/2006/math">
                    <m:r>
                      <a:rPr lang="de-DE" b="0" i="1" smtClean="0">
                        <a:solidFill>
                          <a:schemeClr val="bg1"/>
                        </a:solidFill>
                        <a:latin typeface="Cambria Math" panose="02040503050406030204" pitchFamily="18" charset="0"/>
                        <a:ea typeface="Cambria Math" panose="02040503050406030204" pitchFamily="18" charset="0"/>
                        <a:sym typeface="Symbol" panose="05050102010706020507" pitchFamily="18" charset="2"/>
                      </a:rPr>
                      <m:t>𝑇</m:t>
                    </m:r>
                  </m:oMath>
                </a14:m>
                <a:r>
                  <a:rPr lang="en-GB" dirty="0" smtClean="0">
                    <a:solidFill>
                      <a:schemeClr val="bg1"/>
                    </a:solidFill>
                  </a:rPr>
                  <a:t> on 5.0</a:t>
                </a:r>
                <a14:m>
                  <m:oMath xmlns:m="http://schemas.openxmlformats.org/officeDocument/2006/math">
                    <m:r>
                      <a:rPr lang="de-DE" b="0" i="1" smtClean="0">
                        <a:solidFill>
                          <a:schemeClr val="bg1"/>
                        </a:solidFill>
                        <a:latin typeface="Cambria Math" panose="02040503050406030204" pitchFamily="18" charset="0"/>
                      </a:rPr>
                      <m:t>𝜇</m:t>
                    </m:r>
                  </m:oMath>
                </a14:m>
                <a:r>
                  <a:rPr lang="en-GB" dirty="0" smtClean="0">
                    <a:solidFill>
                      <a:schemeClr val="bg1"/>
                    </a:solidFill>
                  </a:rPr>
                  <a:t>m Au</a:t>
                </a:r>
                <a:endParaRPr lang="en-GB" dirty="0">
                  <a:solidFill>
                    <a:schemeClr val="bg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5523031" y="3907888"/>
                <a:ext cx="1691617" cy="369332"/>
              </a:xfrm>
              <a:prstGeom prst="rect">
                <a:avLst/>
              </a:prstGeom>
              <a:blipFill>
                <a:blip r:embed="rId8"/>
                <a:stretch>
                  <a:fillRect t="-8197" r="-2158"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9044042" y="3907888"/>
                <a:ext cx="1640257" cy="369332"/>
              </a:xfrm>
              <a:prstGeom prst="rect">
                <a:avLst/>
              </a:prstGeom>
            </p:spPr>
            <p:txBody>
              <a:bodyPr wrap="none">
                <a:spAutoFit/>
              </a:bodyPr>
              <a:lstStyle/>
              <a:p>
                <a14:m>
                  <m:oMath xmlns:m="http://schemas.openxmlformats.org/officeDocument/2006/math">
                    <m:r>
                      <a:rPr lang="de-DE" b="0" i="1" smtClean="0">
                        <a:solidFill>
                          <a:schemeClr val="bg1"/>
                        </a:solidFill>
                        <a:latin typeface="Cambria Math" panose="02040503050406030204" pitchFamily="18" charset="0"/>
                        <a:ea typeface="Cambria Math" panose="02040503050406030204" pitchFamily="18" charset="0"/>
                        <a:sym typeface="Symbol" panose="05050102010706020507" pitchFamily="18" charset="2"/>
                      </a:rPr>
                      <m:t>𝑇</m:t>
                    </m:r>
                  </m:oMath>
                </a14:m>
                <a:r>
                  <a:rPr lang="en-GB" dirty="0" smtClean="0">
                    <a:solidFill>
                      <a:schemeClr val="bg1"/>
                    </a:solidFill>
                  </a:rPr>
                  <a:t> on 2.5</a:t>
                </a:r>
                <a14:m>
                  <m:oMath xmlns:m="http://schemas.openxmlformats.org/officeDocument/2006/math">
                    <m:r>
                      <a:rPr lang="de-DE" b="0" i="1" smtClean="0">
                        <a:solidFill>
                          <a:schemeClr val="bg1"/>
                        </a:solidFill>
                        <a:latin typeface="Cambria Math" panose="02040503050406030204" pitchFamily="18" charset="0"/>
                      </a:rPr>
                      <m:t>𝜇</m:t>
                    </m:r>
                  </m:oMath>
                </a14:m>
                <a:r>
                  <a:rPr lang="en-GB" dirty="0" smtClean="0">
                    <a:solidFill>
                      <a:schemeClr val="bg1"/>
                    </a:solidFill>
                  </a:rPr>
                  <a:t>m Pt</a:t>
                </a:r>
                <a:endParaRPr lang="en-GB" dirty="0">
                  <a:solidFill>
                    <a:schemeClr val="bg1"/>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9044042" y="3907888"/>
                <a:ext cx="1640257" cy="369332"/>
              </a:xfrm>
              <a:prstGeom prst="rect">
                <a:avLst/>
              </a:prstGeom>
              <a:blipFill>
                <a:blip r:embed="rId9"/>
                <a:stretch>
                  <a:fillRect t="-8197" r="-2230" b="-24590"/>
                </a:stretch>
              </a:blipFill>
            </p:spPr>
            <p:txBody>
              <a:bodyPr/>
              <a:lstStyle/>
              <a:p>
                <a:r>
                  <a:rPr lang="en-GB">
                    <a:noFill/>
                  </a:rPr>
                  <a:t> </a:t>
                </a:r>
              </a:p>
            </p:txBody>
          </p:sp>
        </mc:Fallback>
      </mc:AlternateContent>
    </p:spTree>
    <p:extLst>
      <p:ext uri="{BB962C8B-B14F-4D97-AF65-F5344CB8AC3E}">
        <p14:creationId xmlns:p14="http://schemas.microsoft.com/office/powerpoint/2010/main" val="2341976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fld id="{3B1A4699-952B-42DA-8DC4-38A59B49610C}" type="slidenum">
              <a:rPr lang="de-DE" smtClean="0"/>
              <a:pPr/>
              <a:t>35</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p:sp>
        <p:nvSpPr>
          <p:cNvPr id="2" name="Date Placeholder 1"/>
          <p:cNvSpPr>
            <a:spLocks noGrp="1"/>
          </p:cNvSpPr>
          <p:nvPr>
            <p:ph type="dt" sz="half" idx="2"/>
          </p:nvPr>
        </p:nvSpPr>
        <p:spPr/>
        <p:txBody>
          <a:bodyPr/>
          <a:lstStyle/>
          <a:p>
            <a:r>
              <a:rPr lang="en-US" smtClean="0"/>
              <a:t>2024.12.02</a:t>
            </a:r>
            <a:endParaRPr lang="en-US" dirty="0"/>
          </a:p>
        </p:txBody>
      </p:sp>
      <p:sp>
        <p:nvSpPr>
          <p:cNvPr id="8" name="Title 2"/>
          <p:cNvSpPr>
            <a:spLocks noGrp="1"/>
          </p:cNvSpPr>
          <p:nvPr>
            <p:ph type="title"/>
          </p:nvPr>
        </p:nvSpPr>
        <p:spPr>
          <a:xfrm>
            <a:off x="695326" y="441325"/>
            <a:ext cx="9576471" cy="894416"/>
          </a:xfrm>
        </p:spPr>
        <p:txBody>
          <a:bodyPr/>
          <a:lstStyle/>
          <a:p>
            <a:r>
              <a:rPr lang="de-DE" dirty="0" err="1" smtClean="0"/>
              <a:t>Backward</a:t>
            </a:r>
            <a:r>
              <a:rPr lang="de-DE" dirty="0" smtClean="0"/>
              <a:t> </a:t>
            </a:r>
            <a:r>
              <a:rPr lang="de-DE" dirty="0" err="1" smtClean="0"/>
              <a:t>solution</a:t>
            </a:r>
            <a:endParaRPr lang="en-GB" dirty="0"/>
          </a:p>
        </p:txBody>
      </p:sp>
      <mc:AlternateContent xmlns:mc="http://schemas.openxmlformats.org/markup-compatibility/2006" xmlns:a14="http://schemas.microsoft.com/office/drawing/2010/main">
        <mc:Choice Requires="a14">
          <p:sp>
            <p:nvSpPr>
              <p:cNvPr id="10" name="Content Placeholder 5"/>
              <p:cNvSpPr>
                <a:spLocks noGrp="1"/>
              </p:cNvSpPr>
              <p:nvPr>
                <p:ph sz="quarter" idx="13"/>
              </p:nvPr>
            </p:nvSpPr>
            <p:spPr>
              <a:xfrm>
                <a:off x="695326" y="1095090"/>
                <a:ext cx="11103943" cy="5286660"/>
              </a:xfrm>
            </p:spPr>
            <p:txBody>
              <a:bodyPr>
                <a:noAutofit/>
              </a:bodyPr>
              <a:lstStyle/>
              <a:p>
                <a:pPr marL="342900" lvl="7" indent="-342900" algn="just">
                  <a:spcAft>
                    <a:spcPts val="600"/>
                  </a:spcAft>
                  <a:buFont typeface="Arial" panose="020B0604020202020204" pitchFamily="34" charset="0"/>
                  <a:buChar char="•"/>
                </a:pPr>
                <a:r>
                  <a:rPr lang="de-DE" sz="1800" i="0" dirty="0" smtClean="0">
                    <a:solidFill>
                      <a:schemeClr val="tx1"/>
                    </a:solidFill>
                    <a:ea typeface="Cambria Math" panose="02040503050406030204" pitchFamily="18" charset="0"/>
                    <a:sym typeface="Symbol" panose="05050102010706020507" pitchFamily="18" charset="2"/>
                  </a:rPr>
                  <a:t>Use 2D </a:t>
                </a:r>
                <a:r>
                  <a:rPr lang="de-DE" sz="1800" i="0" dirty="0" err="1" smtClean="0">
                    <a:solidFill>
                      <a:schemeClr val="tx1"/>
                    </a:solidFill>
                    <a:ea typeface="Cambria Math" panose="02040503050406030204" pitchFamily="18" charset="0"/>
                    <a:sym typeface="Symbol" panose="05050102010706020507" pitchFamily="18" charset="2"/>
                  </a:rPr>
                  <a:t>heat</a:t>
                </a:r>
                <a:r>
                  <a:rPr lang="de-DE" sz="1800" i="0" dirty="0" smtClean="0">
                    <a:solidFill>
                      <a:schemeClr val="tx1"/>
                    </a:solidFill>
                    <a:ea typeface="Cambria Math" panose="02040503050406030204" pitchFamily="18" charset="0"/>
                    <a:sym typeface="Symbol" panose="05050102010706020507" pitchFamily="18" charset="2"/>
                  </a:rPr>
                  <a:t> </a:t>
                </a:r>
                <a:r>
                  <a:rPr lang="de-DE" sz="1800" i="0" dirty="0" err="1" smtClean="0">
                    <a:solidFill>
                      <a:schemeClr val="tx1"/>
                    </a:solidFill>
                    <a:ea typeface="Cambria Math" panose="02040503050406030204" pitchFamily="18" charset="0"/>
                    <a:sym typeface="Symbol" panose="05050102010706020507" pitchFamily="18" charset="2"/>
                  </a:rPr>
                  <a:t>diffusion</a:t>
                </a:r>
                <a:r>
                  <a:rPr lang="de-DE" sz="1800" i="0" dirty="0" smtClean="0">
                    <a:solidFill>
                      <a:schemeClr val="tx1"/>
                    </a:solidFill>
                    <a:ea typeface="Cambria Math" panose="02040503050406030204" pitchFamily="18" charset="0"/>
                    <a:sym typeface="Symbol" panose="05050102010706020507" pitchFamily="18" charset="2"/>
                  </a:rPr>
                  <a:t> </a:t>
                </a:r>
                <a:r>
                  <a:rPr lang="de-DE" sz="1800" i="0" dirty="0" err="1" smtClean="0">
                    <a:solidFill>
                      <a:schemeClr val="tx1"/>
                    </a:solidFill>
                    <a:ea typeface="Cambria Math" panose="02040503050406030204" pitchFamily="18" charset="0"/>
                    <a:sym typeface="Symbol" panose="05050102010706020507" pitchFamily="18" charset="2"/>
                  </a:rPr>
                  <a:t>equation</a:t>
                </a:r>
                <a:r>
                  <a:rPr lang="de-DE" sz="1800" i="0" dirty="0" smtClean="0">
                    <a:solidFill>
                      <a:schemeClr val="tx1"/>
                    </a:solidFill>
                    <a:ea typeface="Cambria Math" panose="02040503050406030204" pitchFamily="18" charset="0"/>
                    <a:sym typeface="Symbol" panose="05050102010706020507" pitchFamily="18" charset="2"/>
                  </a:rPr>
                  <a:t> to calculate power</a:t>
                </a:r>
              </a:p>
              <a:p>
                <a:pPr marL="342900" lvl="7" indent="-342900" algn="just">
                  <a:spcAft>
                    <a:spcPts val="600"/>
                  </a:spcAft>
                  <a:buFont typeface="Arial" panose="020B0604020202020204" pitchFamily="34" charset="0"/>
                  <a:buChar char="•"/>
                </a:pPr>
                <a:r>
                  <a:rPr lang="de-DE" sz="1800" i="0" dirty="0" err="1" smtClean="0">
                    <a:solidFill>
                      <a:schemeClr val="tx1"/>
                    </a:solidFill>
                    <a:latin typeface="Arial (Body)"/>
                    <a:ea typeface="Cambria Math" panose="02040503050406030204" pitchFamily="18" charset="0"/>
                    <a:sym typeface="Symbol" panose="05050102010706020507" pitchFamily="18" charset="2"/>
                  </a:rPr>
                  <a:t>Compare</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with</a:t>
                </a:r>
                <a:r>
                  <a:rPr lang="de-DE" sz="1800" i="0" dirty="0" smtClean="0">
                    <a:solidFill>
                      <a:schemeClr val="tx1"/>
                    </a:solidFill>
                    <a:latin typeface="Arial (Body)"/>
                    <a:ea typeface="Cambria Math" panose="02040503050406030204" pitchFamily="18" charset="0"/>
                    <a:sym typeface="Symbol" panose="05050102010706020507" pitchFamily="18" charset="2"/>
                  </a:rPr>
                  <a:t> original </a:t>
                </a:r>
                <a:r>
                  <a:rPr lang="de-DE" sz="1800" i="0" dirty="0" err="1" smtClean="0">
                    <a:solidFill>
                      <a:schemeClr val="tx1"/>
                    </a:solidFill>
                    <a:latin typeface="Arial (Body)"/>
                    <a:ea typeface="Cambria Math" panose="02040503050406030204" pitchFamily="18" charset="0"/>
                    <a:sym typeface="Symbol" panose="05050102010706020507" pitchFamily="18" charset="2"/>
                  </a:rPr>
                  <a:t>input</a:t>
                </a:r>
                <a:r>
                  <a:rPr lang="de-DE" sz="1800" i="0" dirty="0" smtClean="0">
                    <a:solidFill>
                      <a:schemeClr val="tx1"/>
                    </a:solidFill>
                    <a:latin typeface="Arial (Body)"/>
                    <a:ea typeface="Cambria Math" panose="02040503050406030204" pitchFamily="18" charset="0"/>
                    <a:sym typeface="Symbol" panose="05050102010706020507" pitchFamily="18" charset="2"/>
                  </a:rPr>
                  <a:t> power</a:t>
                </a:r>
              </a:p>
              <a:p>
                <a:pPr marL="342900" lvl="7" indent="-342900" algn="just">
                  <a:spcAft>
                    <a:spcPts val="600"/>
                  </a:spcAft>
                  <a:buFont typeface="Arial" panose="020B0604020202020204" pitchFamily="34" charset="0"/>
                  <a:buChar char="•"/>
                </a:pPr>
                <a:r>
                  <a:rPr lang="de-DE" sz="1800" i="0" dirty="0" err="1" smtClean="0">
                    <a:solidFill>
                      <a:schemeClr val="tx1"/>
                    </a:solidFill>
                    <a:latin typeface="Arial (Body)"/>
                    <a:ea typeface="Cambria Math" panose="02040503050406030204" pitchFamily="18" charset="0"/>
                    <a:sym typeface="Symbol" panose="05050102010706020507" pitchFamily="18" charset="2"/>
                  </a:rPr>
                  <a:t>Use</a:t>
                </a:r>
                <a:r>
                  <a:rPr lang="de-DE" sz="1800" i="0" dirty="0" smtClean="0">
                    <a:solidFill>
                      <a:schemeClr val="tx1"/>
                    </a:solidFill>
                    <a:latin typeface="Arial (Body)"/>
                    <a:ea typeface="Cambria Math" panose="02040503050406030204" pitchFamily="18" charset="0"/>
                    <a:sym typeface="Symbol" panose="05050102010706020507" pitchFamily="18" charset="2"/>
                  </a:rPr>
                  <a:t> synthetic </a:t>
                </a:r>
                <a:r>
                  <a:rPr lang="de-DE" sz="1800" i="0" dirty="0" err="1" smtClean="0">
                    <a:solidFill>
                      <a:schemeClr val="tx1"/>
                    </a:solidFill>
                    <a:latin typeface="Arial (Body)"/>
                    <a:ea typeface="Cambria Math" panose="02040503050406030204" pitchFamily="18" charset="0"/>
                    <a:sym typeface="Symbol" panose="05050102010706020507" pitchFamily="18" charset="2"/>
                  </a:rPr>
                  <a:t>data</a:t>
                </a:r>
                <a:r>
                  <a:rPr lang="de-DE" sz="1800" i="0" dirty="0" smtClean="0">
                    <a:solidFill>
                      <a:schemeClr val="tx1"/>
                    </a:solidFill>
                    <a:latin typeface="Arial (Body)"/>
                    <a:ea typeface="Cambria Math" panose="02040503050406030204" pitchFamily="18" charset="0"/>
                    <a:sym typeface="Symbol" panose="05050102010706020507" pitchFamily="18" charset="2"/>
                  </a:rPr>
                  <a:t> to </a:t>
                </a:r>
                <a:r>
                  <a:rPr lang="de-DE" sz="1800" i="0" dirty="0" err="1" smtClean="0">
                    <a:solidFill>
                      <a:schemeClr val="tx1"/>
                    </a:solidFill>
                    <a:latin typeface="Arial (Body)"/>
                    <a:ea typeface="Cambria Math" panose="02040503050406030204" pitchFamily="18" charset="0"/>
                    <a:sym typeface="Symbol" panose="05050102010706020507" pitchFamily="18" charset="2"/>
                  </a:rPr>
                  <a:t>test</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accuracy</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of</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calibration</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procedure</a:t>
                </a:r>
                <a:endParaRPr lang="de-DE" sz="1800" i="0" dirty="0" smtClean="0">
                  <a:solidFill>
                    <a:schemeClr val="tx1"/>
                  </a:solidFill>
                  <a:latin typeface="Arial (Body)"/>
                  <a:ea typeface="Cambria Math" panose="02040503050406030204" pitchFamily="18" charset="0"/>
                  <a:sym typeface="Symbol" panose="05050102010706020507" pitchFamily="18" charset="2"/>
                </a:endParaRPr>
              </a:p>
              <a:p>
                <a:pPr marL="342900" lvl="7" indent="-342900" algn="just">
                  <a:spcAft>
                    <a:spcPts val="600"/>
                  </a:spcAft>
                  <a:buFont typeface="Arial" panose="020B0604020202020204" pitchFamily="34" charset="0"/>
                  <a:buChar char="•"/>
                </a:pPr>
                <a:r>
                  <a:rPr lang="de-DE" sz="1800" i="0" dirty="0" smtClean="0">
                    <a:solidFill>
                      <a:schemeClr val="tx1"/>
                    </a:solidFill>
                    <a:latin typeface="Arial (Body)"/>
                    <a:ea typeface="Cambria Math" panose="02040503050406030204" pitchFamily="18" charset="0"/>
                    <a:sym typeface="Symbol" panose="05050102010706020507" pitchFamily="18" charset="2"/>
                  </a:rPr>
                  <a:t>3% </a:t>
                </a:r>
                <a:r>
                  <a:rPr lang="de-DE" sz="1800" i="0" dirty="0" err="1" smtClean="0">
                    <a:solidFill>
                      <a:schemeClr val="tx1"/>
                    </a:solidFill>
                    <a:latin typeface="Arial (Body)"/>
                    <a:ea typeface="Cambria Math" panose="02040503050406030204" pitchFamily="18" charset="0"/>
                    <a:sym typeface="Symbol" panose="05050102010706020507" pitchFamily="18" charset="2"/>
                  </a:rPr>
                  <a:t>error</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for</a:t>
                </a:r>
                <a:r>
                  <a:rPr lang="de-DE" sz="1800" i="0" dirty="0" smtClean="0">
                    <a:solidFill>
                      <a:schemeClr val="tx1"/>
                    </a:solidFill>
                    <a:latin typeface="Arial (Body)"/>
                    <a:ea typeface="Cambria Math" panose="02040503050406030204" pitchFamily="18" charset="0"/>
                    <a:sym typeface="Symbol" panose="05050102010706020507" pitchFamily="18" charset="2"/>
                  </a:rPr>
                  <a:t> 5.0</a:t>
                </a:r>
                <a14:m>
                  <m:oMath xmlns:m="http://schemas.openxmlformats.org/officeDocument/2006/math">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𝜇</m:t>
                    </m:r>
                  </m:oMath>
                </a14:m>
                <a:r>
                  <a:rPr lang="de-DE" sz="1800" i="0" dirty="0" smtClean="0">
                    <a:solidFill>
                      <a:schemeClr val="tx1"/>
                    </a:solidFill>
                    <a:latin typeface="Arial (Body)"/>
                    <a:ea typeface="Cambria Math" panose="02040503050406030204" pitchFamily="18" charset="0"/>
                    <a:sym typeface="Symbol" panose="05050102010706020507" pitchFamily="18" charset="2"/>
                  </a:rPr>
                  <a:t>m Au. 1% </a:t>
                </a:r>
                <a:r>
                  <a:rPr lang="de-DE" sz="1800" i="0" dirty="0" err="1">
                    <a:solidFill>
                      <a:schemeClr val="tx1"/>
                    </a:solidFill>
                    <a:latin typeface="Arial (Body)"/>
                    <a:ea typeface="Cambria Math" panose="02040503050406030204" pitchFamily="18" charset="0"/>
                    <a:sym typeface="Symbol" panose="05050102010706020507" pitchFamily="18" charset="2"/>
                  </a:rPr>
                  <a:t>error</a:t>
                </a:r>
                <a:r>
                  <a:rPr lang="de-DE" sz="1800" i="0" dirty="0">
                    <a:solidFill>
                      <a:schemeClr val="tx1"/>
                    </a:solidFill>
                    <a:latin typeface="Arial (Body)"/>
                    <a:ea typeface="Cambria Math" panose="02040503050406030204" pitchFamily="18" charset="0"/>
                    <a:sym typeface="Symbol" panose="05050102010706020507" pitchFamily="18" charset="2"/>
                  </a:rPr>
                  <a:t> </a:t>
                </a:r>
                <a:r>
                  <a:rPr lang="de-DE" sz="1800" i="0" dirty="0" err="1">
                    <a:solidFill>
                      <a:schemeClr val="tx1"/>
                    </a:solidFill>
                    <a:latin typeface="Arial (Body)"/>
                    <a:ea typeface="Cambria Math" panose="02040503050406030204" pitchFamily="18" charset="0"/>
                    <a:sym typeface="Symbol" panose="05050102010706020507" pitchFamily="18" charset="2"/>
                  </a:rPr>
                  <a:t>for</a:t>
                </a:r>
                <a:r>
                  <a:rPr lang="de-DE" sz="1800" i="0" dirty="0">
                    <a:solidFill>
                      <a:schemeClr val="tx1"/>
                    </a:solidFill>
                    <a:latin typeface="Arial (Body)"/>
                    <a:ea typeface="Cambria Math" panose="02040503050406030204" pitchFamily="18" charset="0"/>
                    <a:sym typeface="Symbol" panose="05050102010706020507" pitchFamily="18" charset="2"/>
                  </a:rPr>
                  <a:t> </a:t>
                </a:r>
                <a:r>
                  <a:rPr lang="de-DE" sz="1800" i="0" dirty="0" smtClean="0">
                    <a:solidFill>
                      <a:schemeClr val="tx1"/>
                    </a:solidFill>
                    <a:latin typeface="Arial (Body)"/>
                    <a:ea typeface="Cambria Math" panose="02040503050406030204" pitchFamily="18" charset="0"/>
                    <a:sym typeface="Symbol" panose="05050102010706020507" pitchFamily="18" charset="2"/>
                  </a:rPr>
                  <a:t>2.5</a:t>
                </a:r>
                <a14:m>
                  <m:oMath xmlns:m="http://schemas.openxmlformats.org/officeDocument/2006/math">
                    <m:r>
                      <a:rPr lang="de-DE" sz="1800">
                        <a:solidFill>
                          <a:schemeClr val="tx1"/>
                        </a:solidFill>
                        <a:latin typeface="Cambria Math" panose="02040503050406030204" pitchFamily="18" charset="0"/>
                        <a:ea typeface="Cambria Math" panose="02040503050406030204" pitchFamily="18" charset="0"/>
                        <a:sym typeface="Symbol" panose="05050102010706020507" pitchFamily="18" charset="2"/>
                      </a:rPr>
                      <m:t>𝜇</m:t>
                    </m:r>
                  </m:oMath>
                </a14:m>
                <a:r>
                  <a:rPr lang="de-DE" sz="1800" i="0" dirty="0">
                    <a:solidFill>
                      <a:schemeClr val="tx1"/>
                    </a:solidFill>
                    <a:latin typeface="Arial (Body)"/>
                    <a:ea typeface="Cambria Math" panose="02040503050406030204" pitchFamily="18" charset="0"/>
                    <a:sym typeface="Symbol" panose="05050102010706020507" pitchFamily="18" charset="2"/>
                  </a:rPr>
                  <a:t>m </a:t>
                </a:r>
                <a:r>
                  <a:rPr lang="de-DE" sz="1800" i="0" dirty="0" smtClean="0">
                    <a:solidFill>
                      <a:schemeClr val="tx1"/>
                    </a:solidFill>
                    <a:latin typeface="Arial (Body)"/>
                    <a:ea typeface="Cambria Math" panose="02040503050406030204" pitchFamily="18" charset="0"/>
                    <a:sym typeface="Symbol" panose="05050102010706020507" pitchFamily="18" charset="2"/>
                  </a:rPr>
                  <a:t>Pt. </a:t>
                </a:r>
              </a:p>
              <a:p>
                <a:pPr marL="342900" lvl="7" indent="-342900" algn="just">
                  <a:spcAft>
                    <a:spcPts val="600"/>
                  </a:spcAft>
                  <a:buFont typeface="Arial" panose="020B0604020202020204" pitchFamily="34" charset="0"/>
                  <a:buChar char="•"/>
                </a:pPr>
                <a:r>
                  <a:rPr lang="de-DE" sz="1800" i="0" dirty="0" smtClean="0">
                    <a:solidFill>
                      <a:schemeClr val="tx1"/>
                    </a:solidFill>
                    <a:latin typeface="Arial (Body)"/>
                    <a:ea typeface="Cambria Math" panose="02040503050406030204" pitchFamily="18" charset="0"/>
                    <a:sym typeface="Symbol" panose="05050102010706020507" pitchFamily="18" charset="2"/>
                  </a:rPr>
                  <a:t>Minimal 10mm </a:t>
                </a:r>
                <a14:m>
                  <m:oMath xmlns:m="http://schemas.openxmlformats.org/officeDocument/2006/math">
                    <m:r>
                      <a:rPr lang="de-DE" sz="18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m:t>
                    </m:r>
                  </m:oMath>
                </a14:m>
                <a:r>
                  <a:rPr lang="de-DE" sz="1800" i="0" dirty="0" smtClean="0">
                    <a:solidFill>
                      <a:schemeClr val="tx1"/>
                    </a:solidFill>
                    <a:latin typeface="Arial (Body)"/>
                    <a:ea typeface="Cambria Math" panose="02040503050406030204" pitchFamily="18" charset="0"/>
                    <a:sym typeface="Symbol" panose="05050102010706020507" pitchFamily="18" charset="2"/>
                  </a:rPr>
                  <a:t> 10mm </a:t>
                </a:r>
                <a:r>
                  <a:rPr lang="de-DE" sz="1800" i="0" dirty="0" err="1" smtClean="0">
                    <a:solidFill>
                      <a:schemeClr val="tx1"/>
                    </a:solidFill>
                    <a:latin typeface="Arial (Body)"/>
                    <a:ea typeface="Cambria Math" panose="02040503050406030204" pitchFamily="18" charset="0"/>
                    <a:sym typeface="Symbol" panose="05050102010706020507" pitchFamily="18" charset="2"/>
                  </a:rPr>
                  <a:t>calibration</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err="1" smtClean="0">
                    <a:solidFill>
                      <a:schemeClr val="tx1"/>
                    </a:solidFill>
                    <a:latin typeface="Arial (Body)"/>
                    <a:ea typeface="Cambria Math" panose="02040503050406030204" pitchFamily="18" charset="0"/>
                    <a:sym typeface="Symbol" panose="05050102010706020507" pitchFamily="18" charset="2"/>
                  </a:rPr>
                  <a:t>area</a:t>
                </a:r>
                <a:r>
                  <a:rPr lang="de-DE" sz="1800" i="0" dirty="0" smtClean="0">
                    <a:solidFill>
                      <a:schemeClr val="tx1"/>
                    </a:solidFill>
                    <a:latin typeface="Arial (Body)"/>
                    <a:ea typeface="Cambria Math" panose="02040503050406030204" pitchFamily="18" charset="0"/>
                    <a:sym typeface="Symbol" panose="05050102010706020507" pitchFamily="18" charset="2"/>
                  </a:rPr>
                  <a:t> </a:t>
                </a:r>
                <a:r>
                  <a:rPr lang="de-DE" sz="1800" i="0" dirty="0">
                    <a:solidFill>
                      <a:schemeClr val="tx1"/>
                    </a:solidFill>
                    <a:latin typeface="Arial (Body)"/>
                    <a:ea typeface="Cambria Math" panose="02040503050406030204" pitchFamily="18" charset="0"/>
                    <a:sym typeface="Symbol" panose="05050102010706020507" pitchFamily="18" charset="2"/>
                  </a:rPr>
                  <a:t>for 5</a:t>
                </a:r>
                <a:r>
                  <a:rPr lang="de-DE" sz="1800" i="0" dirty="0" smtClean="0">
                    <a:solidFill>
                      <a:schemeClr val="tx1"/>
                    </a:solidFill>
                    <a:latin typeface="Arial (Body)"/>
                    <a:ea typeface="Cambria Math" panose="02040503050406030204" pitchFamily="18" charset="0"/>
                    <a:sym typeface="Symbol" panose="05050102010706020507" pitchFamily="18" charset="2"/>
                  </a:rPr>
                  <a:t>.0</a:t>
                </a:r>
                <a14:m>
                  <m:oMath xmlns:m="http://schemas.openxmlformats.org/officeDocument/2006/math">
                    <m:r>
                      <a:rPr lang="de-DE" sz="1800">
                        <a:solidFill>
                          <a:schemeClr val="tx1"/>
                        </a:solidFill>
                        <a:latin typeface="Cambria Math" panose="02040503050406030204" pitchFamily="18" charset="0"/>
                        <a:ea typeface="Cambria Math" panose="02040503050406030204" pitchFamily="18" charset="0"/>
                        <a:sym typeface="Symbol" panose="05050102010706020507" pitchFamily="18" charset="2"/>
                      </a:rPr>
                      <m:t>𝜇</m:t>
                    </m:r>
                  </m:oMath>
                </a14:m>
                <a:r>
                  <a:rPr lang="de-DE" sz="1800" i="0" dirty="0">
                    <a:solidFill>
                      <a:schemeClr val="tx1"/>
                    </a:solidFill>
                    <a:latin typeface="Arial (Body)"/>
                    <a:ea typeface="Cambria Math" panose="02040503050406030204" pitchFamily="18" charset="0"/>
                    <a:sym typeface="Symbol" panose="05050102010706020507" pitchFamily="18" charset="2"/>
                  </a:rPr>
                  <a:t>m </a:t>
                </a:r>
                <a:r>
                  <a:rPr lang="de-DE" sz="1800" i="0" dirty="0" smtClean="0">
                    <a:solidFill>
                      <a:schemeClr val="tx1"/>
                    </a:solidFill>
                    <a:latin typeface="Arial (Body)"/>
                    <a:ea typeface="Cambria Math" panose="02040503050406030204" pitchFamily="18" charset="0"/>
                    <a:sym typeface="Symbol" panose="05050102010706020507" pitchFamily="18" charset="2"/>
                  </a:rPr>
                  <a:t>Au (5mm </a:t>
                </a:r>
                <a14:m>
                  <m:oMath xmlns:m="http://schemas.openxmlformats.org/officeDocument/2006/math">
                    <m:r>
                      <a:rPr lang="de-DE" sz="1800">
                        <a:solidFill>
                          <a:schemeClr val="tx1"/>
                        </a:solidFill>
                        <a:latin typeface="Cambria Math" panose="02040503050406030204" pitchFamily="18" charset="0"/>
                        <a:ea typeface="Cambria Math" panose="02040503050406030204" pitchFamily="18" charset="0"/>
                        <a:sym typeface="Symbol" panose="05050102010706020507" pitchFamily="18" charset="2"/>
                      </a:rPr>
                      <m:t>×</m:t>
                    </m:r>
                  </m:oMath>
                </a14:m>
                <a:r>
                  <a:rPr lang="de-DE" sz="1800" i="0" dirty="0">
                    <a:solidFill>
                      <a:schemeClr val="tx1"/>
                    </a:solidFill>
                    <a:latin typeface="Arial (Body)"/>
                    <a:ea typeface="Cambria Math" panose="02040503050406030204" pitchFamily="18" charset="0"/>
                    <a:sym typeface="Symbol" panose="05050102010706020507" pitchFamily="18" charset="2"/>
                  </a:rPr>
                  <a:t> </a:t>
                </a:r>
                <a:r>
                  <a:rPr lang="de-DE" sz="1800" i="0" dirty="0" smtClean="0">
                    <a:solidFill>
                      <a:schemeClr val="tx1"/>
                    </a:solidFill>
                    <a:latin typeface="Arial (Body)"/>
                    <a:ea typeface="Cambria Math" panose="02040503050406030204" pitchFamily="18" charset="0"/>
                    <a:sym typeface="Symbol" panose="05050102010706020507" pitchFamily="18" charset="2"/>
                  </a:rPr>
                  <a:t>5mm </a:t>
                </a:r>
                <a:r>
                  <a:rPr lang="de-DE" sz="1800" i="0" dirty="0" err="1" smtClean="0">
                    <a:solidFill>
                      <a:schemeClr val="tx1"/>
                    </a:solidFill>
                    <a:latin typeface="Arial (Body)"/>
                    <a:ea typeface="Cambria Math" panose="02040503050406030204" pitchFamily="18" charset="0"/>
                    <a:sym typeface="Symbol" panose="05050102010706020507" pitchFamily="18" charset="2"/>
                  </a:rPr>
                  <a:t>for</a:t>
                </a:r>
                <a:r>
                  <a:rPr lang="de-DE" sz="1800" i="0" dirty="0" smtClean="0">
                    <a:solidFill>
                      <a:schemeClr val="tx1"/>
                    </a:solidFill>
                    <a:latin typeface="Arial (Body)"/>
                    <a:ea typeface="Cambria Math" panose="02040503050406030204" pitchFamily="18" charset="0"/>
                    <a:sym typeface="Symbol" panose="05050102010706020507" pitchFamily="18" charset="2"/>
                  </a:rPr>
                  <a:t> 2.5</a:t>
                </a:r>
                <a14:m>
                  <m:oMath xmlns:m="http://schemas.openxmlformats.org/officeDocument/2006/math">
                    <m:r>
                      <a:rPr lang="de-DE" sz="1800">
                        <a:solidFill>
                          <a:schemeClr val="tx1"/>
                        </a:solidFill>
                        <a:latin typeface="Cambria Math" panose="02040503050406030204" pitchFamily="18" charset="0"/>
                        <a:ea typeface="Cambria Math" panose="02040503050406030204" pitchFamily="18" charset="0"/>
                        <a:sym typeface="Symbol" panose="05050102010706020507" pitchFamily="18" charset="2"/>
                      </a:rPr>
                      <m:t>𝜇</m:t>
                    </m:r>
                  </m:oMath>
                </a14:m>
                <a:r>
                  <a:rPr lang="de-DE" sz="1800" i="0" dirty="0">
                    <a:solidFill>
                      <a:schemeClr val="tx1"/>
                    </a:solidFill>
                    <a:latin typeface="Arial (Body)"/>
                    <a:ea typeface="Cambria Math" panose="02040503050406030204" pitchFamily="18" charset="0"/>
                    <a:sym typeface="Symbol" panose="05050102010706020507" pitchFamily="18" charset="2"/>
                  </a:rPr>
                  <a:t>m </a:t>
                </a:r>
                <a:r>
                  <a:rPr lang="de-DE" sz="1800" i="0" dirty="0" smtClean="0">
                    <a:solidFill>
                      <a:schemeClr val="tx1"/>
                    </a:solidFill>
                    <a:latin typeface="Arial (Body)"/>
                    <a:ea typeface="Cambria Math" panose="02040503050406030204" pitchFamily="18" charset="0"/>
                    <a:sym typeface="Symbol" panose="05050102010706020507" pitchFamily="18" charset="2"/>
                  </a:rPr>
                  <a:t>Pt ). </a:t>
                </a:r>
              </a:p>
            </p:txBody>
          </p:sp>
        </mc:Choice>
        <mc:Fallback xmlns="">
          <p:sp>
            <p:nvSpPr>
              <p:cNvPr id="10" name="Content Placeholder 5"/>
              <p:cNvSpPr>
                <a:spLocks noGrp="1" noRot="1" noChangeAspect="1" noMove="1" noResize="1" noEditPoints="1" noAdjustHandles="1" noChangeArrowheads="1" noChangeShapeType="1" noTextEdit="1"/>
              </p:cNvSpPr>
              <p:nvPr>
                <p:ph sz="quarter" idx="13"/>
              </p:nvPr>
            </p:nvSpPr>
            <p:spPr>
              <a:xfrm>
                <a:off x="695326" y="1095090"/>
                <a:ext cx="11103943" cy="5286660"/>
              </a:xfrm>
              <a:blipFill>
                <a:blip r:embed="rId2"/>
                <a:stretch>
                  <a:fillRect l="-1262" t="-692"/>
                </a:stretch>
              </a:blipFill>
            </p:spPr>
            <p:txBody>
              <a:bodyPr/>
              <a:lstStyle/>
              <a:p>
                <a:r>
                  <a:rPr lang="en-GB">
                    <a:noFill/>
                  </a:rPr>
                  <a:t> </a:t>
                </a:r>
              </a:p>
            </p:txBody>
          </p:sp>
        </mc:Fallback>
      </mc:AlternateContent>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47" y="3495520"/>
            <a:ext cx="3231899" cy="2700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2754" y="3495520"/>
            <a:ext cx="3609900" cy="2700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9518" y="3249700"/>
            <a:ext cx="4342978" cy="3240000"/>
          </a:xfrm>
          <a:prstGeom prst="rect">
            <a:avLst/>
          </a:prstGeom>
        </p:spPr>
      </p:pic>
    </p:spTree>
    <p:extLst>
      <p:ext uri="{BB962C8B-B14F-4D97-AF65-F5344CB8AC3E}">
        <p14:creationId xmlns:p14="http://schemas.microsoft.com/office/powerpoint/2010/main" val="2769185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fld id="{3B1A4699-952B-42DA-8DC4-38A59B49610C}" type="slidenum">
              <a:rPr lang="de-DE" smtClean="0"/>
              <a:pPr/>
              <a:t>36</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p:sp>
        <p:nvSpPr>
          <p:cNvPr id="2" name="Date Placeholder 1"/>
          <p:cNvSpPr>
            <a:spLocks noGrp="1"/>
          </p:cNvSpPr>
          <p:nvPr>
            <p:ph type="dt" sz="half" idx="2"/>
          </p:nvPr>
        </p:nvSpPr>
        <p:spPr/>
        <p:txBody>
          <a:bodyPr/>
          <a:lstStyle/>
          <a:p>
            <a:r>
              <a:rPr lang="en-US" smtClean="0"/>
              <a:t>2024.12.02</a:t>
            </a:r>
            <a:endParaRPr lang="en-US" dirty="0"/>
          </a:p>
        </p:txBody>
      </p:sp>
      <p:sp>
        <p:nvSpPr>
          <p:cNvPr id="8" name="Title 2"/>
          <p:cNvSpPr>
            <a:spLocks noGrp="1"/>
          </p:cNvSpPr>
          <p:nvPr>
            <p:ph type="title"/>
          </p:nvPr>
        </p:nvSpPr>
        <p:spPr>
          <a:xfrm>
            <a:off x="695326" y="441325"/>
            <a:ext cx="9576471" cy="894416"/>
          </a:xfrm>
        </p:spPr>
        <p:txBody>
          <a:bodyPr/>
          <a:lstStyle/>
          <a:p>
            <a:r>
              <a:rPr lang="de-DE" dirty="0" smtClean="0"/>
              <a:t>IRVB </a:t>
            </a:r>
            <a:r>
              <a:rPr lang="de-DE" dirty="0" err="1" smtClean="0"/>
              <a:t>schematic</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4268" y="1129553"/>
            <a:ext cx="3446574" cy="5360146"/>
          </a:xfrm>
          <a:prstGeom prst="rect">
            <a:avLst/>
          </a:prstGeom>
        </p:spPr>
      </p:pic>
    </p:spTree>
    <p:extLst>
      <p:ext uri="{BB962C8B-B14F-4D97-AF65-F5344CB8AC3E}">
        <p14:creationId xmlns:p14="http://schemas.microsoft.com/office/powerpoint/2010/main" val="3151549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fld id="{3B1A4699-952B-42DA-8DC4-38A59B49610C}" type="slidenum">
              <a:rPr lang="de-DE" smtClean="0"/>
              <a:pPr/>
              <a:t>37</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p:sp>
        <p:nvSpPr>
          <p:cNvPr id="2" name="Date Placeholder 1"/>
          <p:cNvSpPr>
            <a:spLocks noGrp="1"/>
          </p:cNvSpPr>
          <p:nvPr>
            <p:ph type="dt" sz="half" idx="2"/>
          </p:nvPr>
        </p:nvSpPr>
        <p:spPr/>
        <p:txBody>
          <a:bodyPr/>
          <a:lstStyle/>
          <a:p>
            <a:r>
              <a:rPr lang="en-US" smtClean="0"/>
              <a:t>2024.12.02</a:t>
            </a:r>
            <a:endParaRPr lang="en-US" dirty="0"/>
          </a:p>
        </p:txBody>
      </p:sp>
      <p:sp>
        <p:nvSpPr>
          <p:cNvPr id="8" name="Title 2"/>
          <p:cNvSpPr>
            <a:spLocks noGrp="1"/>
          </p:cNvSpPr>
          <p:nvPr>
            <p:ph type="title"/>
          </p:nvPr>
        </p:nvSpPr>
        <p:spPr>
          <a:xfrm>
            <a:off x="695326" y="441325"/>
            <a:ext cx="9576471" cy="894416"/>
          </a:xfrm>
        </p:spPr>
        <p:txBody>
          <a:bodyPr/>
          <a:lstStyle/>
          <a:p>
            <a:r>
              <a:rPr lang="de-DE" dirty="0" smtClean="0"/>
              <a:t>IRVB </a:t>
            </a:r>
            <a:r>
              <a:rPr lang="de-DE" dirty="0" err="1" smtClean="0"/>
              <a:t>geometrical</a:t>
            </a:r>
            <a:r>
              <a:rPr lang="de-DE" dirty="0" smtClean="0"/>
              <a:t> </a:t>
            </a:r>
            <a:r>
              <a:rPr lang="de-DE" dirty="0" err="1" smtClean="0"/>
              <a:t>parameters</a:t>
            </a: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4555" y="3866023"/>
            <a:ext cx="4132393" cy="26236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12" y="3744686"/>
            <a:ext cx="4316056" cy="274501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6650" y="921262"/>
            <a:ext cx="4287188" cy="272665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6094" y="921264"/>
            <a:ext cx="4300802" cy="2735311"/>
          </a:xfrm>
          <a:prstGeom prst="rect">
            <a:avLst/>
          </a:prstGeom>
        </p:spPr>
      </p:pic>
    </p:spTree>
    <p:extLst>
      <p:ext uri="{BB962C8B-B14F-4D97-AF65-F5344CB8AC3E}">
        <p14:creationId xmlns:p14="http://schemas.microsoft.com/office/powerpoint/2010/main" val="1040207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err="1" smtClean="0"/>
              <a:t>Overview</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4</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p:sp>
        <p:nvSpPr>
          <p:cNvPr id="9" name="Content Placeholder 8"/>
          <p:cNvSpPr>
            <a:spLocks noGrp="1"/>
          </p:cNvSpPr>
          <p:nvPr>
            <p:ph sz="quarter" idx="13"/>
          </p:nvPr>
        </p:nvSpPr>
        <p:spPr>
          <a:xfrm>
            <a:off x="695326" y="1125632"/>
            <a:ext cx="10801349" cy="4772024"/>
          </a:xfrm>
        </p:spPr>
        <p:txBody>
          <a:bodyPr/>
          <a:lstStyle/>
          <a:p>
            <a:pPr marL="400050" indent="-400050">
              <a:buFont typeface="+mj-lt"/>
              <a:buAutoNum type="romanUcPeriod"/>
            </a:pPr>
            <a:r>
              <a:rPr lang="de-DE" dirty="0" err="1" smtClean="0">
                <a:solidFill>
                  <a:schemeClr val="bg1">
                    <a:lumMod val="75000"/>
                  </a:schemeClr>
                </a:solidFill>
              </a:rPr>
              <a:t>Introduction</a:t>
            </a:r>
            <a:endParaRPr lang="de-DE" dirty="0" smtClean="0">
              <a:solidFill>
                <a:schemeClr val="bg1">
                  <a:lumMod val="75000"/>
                </a:schemeClr>
              </a:solidFill>
            </a:endParaRPr>
          </a:p>
          <a:p>
            <a:pPr marL="400050" indent="-400050">
              <a:buFont typeface="+mj-lt"/>
              <a:buAutoNum type="romanUcPeriod"/>
            </a:pPr>
            <a:r>
              <a:rPr lang="de-DE" dirty="0" smtClean="0"/>
              <a:t>The IRVB design at W7-X</a:t>
            </a:r>
          </a:p>
          <a:p>
            <a:pPr marL="400050" indent="-400050">
              <a:buFont typeface="+mj-lt"/>
              <a:buAutoNum type="romanUcPeriod"/>
            </a:pPr>
            <a:r>
              <a:rPr lang="de-DE" dirty="0" smtClean="0">
                <a:solidFill>
                  <a:schemeClr val="bg1">
                    <a:lumMod val="75000"/>
                  </a:schemeClr>
                </a:solidFill>
              </a:rPr>
              <a:t>Measurement </a:t>
            </a:r>
            <a:r>
              <a:rPr lang="de-DE" dirty="0" err="1" smtClean="0">
                <a:solidFill>
                  <a:schemeClr val="bg1">
                    <a:lumMod val="75000"/>
                  </a:schemeClr>
                </a:solidFill>
              </a:rPr>
              <a:t>procedure</a:t>
            </a:r>
            <a:r>
              <a:rPr lang="de-DE" dirty="0" smtClean="0">
                <a:solidFill>
                  <a:schemeClr val="bg1">
                    <a:lumMod val="75000"/>
                  </a:schemeClr>
                </a:solidFill>
              </a:rPr>
              <a:t> </a:t>
            </a:r>
          </a:p>
          <a:p>
            <a:pPr marL="400050" indent="-400050">
              <a:buFont typeface="+mj-lt"/>
              <a:buAutoNum type="romanUcPeriod"/>
            </a:pPr>
            <a:r>
              <a:rPr lang="de-DE" dirty="0" smtClean="0">
                <a:solidFill>
                  <a:schemeClr val="bg1">
                    <a:lumMod val="75000"/>
                  </a:schemeClr>
                </a:solidFill>
              </a:rPr>
              <a:t>Interpolation to </a:t>
            </a:r>
            <a:r>
              <a:rPr lang="de-DE" dirty="0" err="1" smtClean="0">
                <a:solidFill>
                  <a:schemeClr val="bg1">
                    <a:lumMod val="75000"/>
                  </a:schemeClr>
                </a:solidFill>
              </a:rPr>
              <a:t>foil</a:t>
            </a:r>
            <a:r>
              <a:rPr lang="de-DE" dirty="0" smtClean="0">
                <a:solidFill>
                  <a:schemeClr val="bg1">
                    <a:lumMod val="75000"/>
                  </a:schemeClr>
                </a:solidFill>
              </a:rPr>
              <a:t> </a:t>
            </a:r>
            <a:r>
              <a:rPr lang="de-DE" dirty="0" err="1" smtClean="0">
                <a:solidFill>
                  <a:schemeClr val="bg1">
                    <a:lumMod val="75000"/>
                  </a:schemeClr>
                </a:solidFill>
              </a:rPr>
              <a:t>reference</a:t>
            </a:r>
            <a:r>
              <a:rPr lang="de-DE" dirty="0" smtClean="0">
                <a:solidFill>
                  <a:schemeClr val="bg1">
                    <a:lumMod val="75000"/>
                  </a:schemeClr>
                </a:solidFill>
              </a:rPr>
              <a:t> </a:t>
            </a:r>
            <a:r>
              <a:rPr lang="de-DE" dirty="0" err="1" smtClean="0">
                <a:solidFill>
                  <a:schemeClr val="bg1">
                    <a:lumMod val="75000"/>
                  </a:schemeClr>
                </a:solidFill>
              </a:rPr>
              <a:t>frame</a:t>
            </a:r>
            <a:endParaRPr lang="de-DE" dirty="0" smtClean="0">
              <a:solidFill>
                <a:schemeClr val="bg1">
                  <a:lumMod val="75000"/>
                </a:schemeClr>
              </a:solidFill>
            </a:endParaRPr>
          </a:p>
          <a:p>
            <a:pPr marL="400050" indent="-400050">
              <a:buFont typeface="+mj-lt"/>
              <a:buAutoNum type="romanUcPeriod"/>
            </a:pPr>
            <a:r>
              <a:rPr lang="de-DE" dirty="0" err="1" smtClean="0">
                <a:solidFill>
                  <a:schemeClr val="bg1">
                    <a:lumMod val="75000"/>
                  </a:schemeClr>
                </a:solidFill>
              </a:rPr>
              <a:t>Calibration</a:t>
            </a:r>
            <a:r>
              <a:rPr lang="de-DE" dirty="0" smtClean="0">
                <a:solidFill>
                  <a:schemeClr val="bg1">
                    <a:lumMod val="75000"/>
                  </a:schemeClr>
                </a:solidFill>
              </a:rPr>
              <a:t> </a:t>
            </a:r>
            <a:r>
              <a:rPr lang="de-DE" dirty="0" err="1" smtClean="0">
                <a:solidFill>
                  <a:schemeClr val="bg1">
                    <a:lumMod val="75000"/>
                  </a:schemeClr>
                </a:solidFill>
              </a:rPr>
              <a:t>of</a:t>
            </a:r>
            <a:r>
              <a:rPr lang="de-DE" dirty="0" smtClean="0">
                <a:solidFill>
                  <a:schemeClr val="bg1">
                    <a:lumMod val="75000"/>
                  </a:schemeClr>
                </a:solidFill>
              </a:rPr>
              <a:t> </a:t>
            </a:r>
            <a:r>
              <a:rPr lang="de-DE" dirty="0" err="1" smtClean="0">
                <a:solidFill>
                  <a:schemeClr val="bg1">
                    <a:lumMod val="75000"/>
                  </a:schemeClr>
                </a:solidFill>
              </a:rPr>
              <a:t>the</a:t>
            </a:r>
            <a:r>
              <a:rPr lang="de-DE" dirty="0" smtClean="0">
                <a:solidFill>
                  <a:schemeClr val="bg1">
                    <a:lumMod val="75000"/>
                  </a:schemeClr>
                </a:solidFill>
              </a:rPr>
              <a:t> </a:t>
            </a:r>
            <a:r>
              <a:rPr lang="de-DE" dirty="0" err="1" smtClean="0">
                <a:solidFill>
                  <a:schemeClr val="bg1">
                    <a:lumMod val="75000"/>
                  </a:schemeClr>
                </a:solidFill>
              </a:rPr>
              <a:t>foil</a:t>
            </a:r>
            <a:r>
              <a:rPr lang="de-DE" dirty="0" smtClean="0">
                <a:solidFill>
                  <a:schemeClr val="bg1">
                    <a:lumMod val="75000"/>
                  </a:schemeClr>
                </a:solidFill>
              </a:rPr>
              <a:t> thermal </a:t>
            </a:r>
            <a:r>
              <a:rPr lang="de-DE" dirty="0" err="1" smtClean="0">
                <a:solidFill>
                  <a:schemeClr val="bg1">
                    <a:lumMod val="75000"/>
                  </a:schemeClr>
                </a:solidFill>
              </a:rPr>
              <a:t>properties</a:t>
            </a:r>
            <a:endParaRPr lang="de-DE" dirty="0" smtClean="0">
              <a:solidFill>
                <a:schemeClr val="bg1">
                  <a:lumMod val="75000"/>
                </a:schemeClr>
              </a:solidFill>
            </a:endParaRPr>
          </a:p>
          <a:p>
            <a:pPr marL="400050" indent="-400050">
              <a:buFont typeface="+mj-lt"/>
              <a:buAutoNum type="romanUcPeriod"/>
            </a:pPr>
            <a:r>
              <a:rPr lang="de-DE" dirty="0" smtClean="0">
                <a:solidFill>
                  <a:schemeClr val="bg1">
                    <a:lumMod val="75000"/>
                  </a:schemeClr>
                </a:solidFill>
              </a:rPr>
              <a:t>Experimental </a:t>
            </a:r>
            <a:r>
              <a:rPr lang="de-DE" dirty="0" err="1" smtClean="0">
                <a:solidFill>
                  <a:schemeClr val="bg1">
                    <a:lumMod val="75000"/>
                  </a:schemeClr>
                </a:solidFill>
              </a:rPr>
              <a:t>results</a:t>
            </a:r>
            <a:endParaRPr lang="de-DE" dirty="0" smtClean="0">
              <a:solidFill>
                <a:schemeClr val="bg1">
                  <a:lumMod val="75000"/>
                </a:schemeClr>
              </a:solidFill>
            </a:endParaRPr>
          </a:p>
          <a:p>
            <a:pPr marL="400050" indent="-400050">
              <a:buFont typeface="+mj-lt"/>
              <a:buAutoNum type="romanUcPeriod"/>
            </a:pPr>
            <a:r>
              <a:rPr lang="de-DE" dirty="0" err="1" smtClean="0">
                <a:solidFill>
                  <a:schemeClr val="bg1">
                    <a:lumMod val="75000"/>
                  </a:schemeClr>
                </a:solidFill>
              </a:rPr>
              <a:t>Conclusions</a:t>
            </a:r>
            <a:endParaRPr lang="en-GB" dirty="0">
              <a:solidFill>
                <a:schemeClr val="bg1">
                  <a:lumMod val="75000"/>
                </a:schemeClr>
              </a:solidFill>
            </a:endParaRPr>
          </a:p>
        </p:txBody>
      </p:sp>
      <p:sp>
        <p:nvSpPr>
          <p:cNvPr id="2" name="Date Placeholder 1"/>
          <p:cNvSpPr>
            <a:spLocks noGrp="1"/>
          </p:cNvSpPr>
          <p:nvPr>
            <p:ph type="dt" sz="half" idx="2"/>
          </p:nvPr>
        </p:nvSpPr>
        <p:spPr/>
        <p:txBody>
          <a:bodyPr/>
          <a:lstStyle/>
          <a:p>
            <a:r>
              <a:rPr lang="en-US" smtClean="0"/>
              <a:t>2024.12.02</a:t>
            </a:r>
            <a:endParaRPr lang="en-US" dirty="0"/>
          </a:p>
        </p:txBody>
      </p:sp>
    </p:spTree>
    <p:extLst>
      <p:ext uri="{BB962C8B-B14F-4D97-AF65-F5344CB8AC3E}">
        <p14:creationId xmlns:p14="http://schemas.microsoft.com/office/powerpoint/2010/main" val="4155083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smtClean="0"/>
              <a:t>II. The </a:t>
            </a:r>
            <a:r>
              <a:rPr lang="de-DE" dirty="0"/>
              <a:t>IRVB design at W7-X</a:t>
            </a:r>
          </a:p>
        </p:txBody>
      </p:sp>
      <p:sp>
        <p:nvSpPr>
          <p:cNvPr id="4" name="Slide Number Placeholder 3"/>
          <p:cNvSpPr>
            <a:spLocks noGrp="1"/>
          </p:cNvSpPr>
          <p:nvPr>
            <p:ph type="sldNum" sz="quarter" idx="16"/>
          </p:nvPr>
        </p:nvSpPr>
        <p:spPr/>
        <p:txBody>
          <a:bodyPr/>
          <a:lstStyle/>
          <a:p>
            <a:fld id="{3B1A4699-952B-42DA-8DC4-38A59B49610C}" type="slidenum">
              <a:rPr lang="de-DE" smtClean="0"/>
              <a:pPr/>
              <a:t>5</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5484" y="3361765"/>
            <a:ext cx="5869508" cy="3104970"/>
          </a:xfrm>
          <a:prstGeom prst="rect">
            <a:avLst/>
          </a:prstGeom>
        </p:spPr>
      </p:pic>
      <mc:AlternateContent xmlns:mc="http://schemas.openxmlformats.org/markup-compatibility/2006" xmlns:a14="http://schemas.microsoft.com/office/drawing/2010/main">
        <mc:Choice Requires="a14">
          <p:sp>
            <p:nvSpPr>
              <p:cNvPr id="10" name="Content Placeholder 8"/>
              <p:cNvSpPr>
                <a:spLocks noGrp="1"/>
              </p:cNvSpPr>
              <p:nvPr>
                <p:ph sz="quarter" idx="13"/>
              </p:nvPr>
            </p:nvSpPr>
            <p:spPr>
              <a:xfrm>
                <a:off x="695327" y="1125632"/>
                <a:ext cx="6485402" cy="4772024"/>
              </a:xfrm>
            </p:spPr>
            <p:txBody>
              <a:bodyPr/>
              <a:lstStyle/>
              <a:p>
                <a:r>
                  <a:rPr lang="de-DE" b="0" dirty="0" smtClean="0">
                    <a:solidFill>
                      <a:schemeClr val="tx1"/>
                    </a:solidFill>
                  </a:rPr>
                  <a:t>Large (7cm </a:t>
                </a:r>
                <a14:m>
                  <m:oMath xmlns:m="http://schemas.openxmlformats.org/officeDocument/2006/math">
                    <m:r>
                      <a:rPr lang="de-DE" b="0" i="1" smtClean="0">
                        <a:solidFill>
                          <a:schemeClr val="tx1"/>
                        </a:solidFill>
                        <a:latin typeface="Cambria Math" panose="02040503050406030204" pitchFamily="18" charset="0"/>
                      </a:rPr>
                      <m:t>×</m:t>
                    </m:r>
                  </m:oMath>
                </a14:m>
                <a:r>
                  <a:rPr lang="de-DE" b="0" dirty="0" smtClean="0">
                    <a:solidFill>
                      <a:schemeClr val="tx1"/>
                    </a:solidFill>
                  </a:rPr>
                  <a:t> 9cm) 5</a:t>
                </a:r>
                <a14:m>
                  <m:oMath xmlns:m="http://schemas.openxmlformats.org/officeDocument/2006/math">
                    <m:r>
                      <a:rPr lang="de-DE" b="0" i="1" smtClean="0">
                        <a:solidFill>
                          <a:schemeClr val="tx1"/>
                        </a:solidFill>
                        <a:latin typeface="Cambria Math" panose="02040503050406030204" pitchFamily="18" charset="0"/>
                      </a:rPr>
                      <m:t>𝜇</m:t>
                    </m:r>
                  </m:oMath>
                </a14:m>
                <a:r>
                  <a:rPr lang="de-DE" b="0" dirty="0" smtClean="0">
                    <a:solidFill>
                      <a:schemeClr val="tx1"/>
                    </a:solidFill>
                  </a:rPr>
                  <a:t>m-</a:t>
                </a:r>
                <a:r>
                  <a:rPr lang="de-DE" b="0" dirty="0" err="1" smtClean="0">
                    <a:solidFill>
                      <a:schemeClr val="tx1"/>
                    </a:solidFill>
                  </a:rPr>
                  <a:t>thick</a:t>
                </a:r>
                <a:r>
                  <a:rPr lang="de-DE" b="0" dirty="0">
                    <a:solidFill>
                      <a:schemeClr val="tx1"/>
                    </a:solidFill>
                  </a:rPr>
                  <a:t> </a:t>
                </a:r>
                <a:r>
                  <a:rPr lang="de-DE" b="0" dirty="0" err="1" smtClean="0">
                    <a:solidFill>
                      <a:schemeClr val="tx1"/>
                    </a:solidFill>
                  </a:rPr>
                  <a:t>gold</a:t>
                </a:r>
                <a:r>
                  <a:rPr lang="de-DE" b="0" dirty="0" smtClean="0">
                    <a:solidFill>
                      <a:schemeClr val="tx1"/>
                    </a:solidFill>
                  </a:rPr>
                  <a:t> </a:t>
                </a:r>
                <a:r>
                  <a:rPr lang="de-DE" b="0" dirty="0" err="1" smtClean="0">
                    <a:solidFill>
                      <a:schemeClr val="tx1"/>
                    </a:solidFill>
                  </a:rPr>
                  <a:t>foil</a:t>
                </a:r>
                <a:endParaRPr lang="de-DE" b="0" dirty="0" smtClean="0">
                  <a:solidFill>
                    <a:schemeClr val="tx1"/>
                  </a:solidFill>
                </a:endParaRPr>
              </a:p>
              <a:p>
                <a:r>
                  <a:rPr lang="de-DE" b="0" dirty="0" smtClean="0">
                    <a:solidFill>
                      <a:schemeClr val="tx1"/>
                    </a:solidFill>
                  </a:rPr>
                  <a:t>C-</a:t>
                </a:r>
                <a:r>
                  <a:rPr lang="de-DE" b="0" dirty="0" err="1" smtClean="0">
                    <a:solidFill>
                      <a:schemeClr val="tx1"/>
                    </a:solidFill>
                  </a:rPr>
                  <a:t>coated</a:t>
                </a:r>
                <a:r>
                  <a:rPr lang="de-DE" b="0" dirty="0" smtClean="0">
                    <a:solidFill>
                      <a:schemeClr val="tx1"/>
                    </a:solidFill>
                  </a:rPr>
                  <a:t> on </a:t>
                </a:r>
                <a:r>
                  <a:rPr lang="de-DE" b="0" dirty="0" err="1" smtClean="0">
                    <a:solidFill>
                      <a:schemeClr val="tx1"/>
                    </a:solidFill>
                  </a:rPr>
                  <a:t>both</a:t>
                </a:r>
                <a:r>
                  <a:rPr lang="de-DE" b="0" dirty="0" smtClean="0">
                    <a:solidFill>
                      <a:schemeClr val="tx1"/>
                    </a:solidFill>
                  </a:rPr>
                  <a:t> </a:t>
                </a:r>
                <a:r>
                  <a:rPr lang="de-DE" b="0" dirty="0" err="1" smtClean="0">
                    <a:solidFill>
                      <a:schemeClr val="tx1"/>
                    </a:solidFill>
                  </a:rPr>
                  <a:t>sides</a:t>
                </a:r>
                <a:r>
                  <a:rPr lang="de-DE" b="0" dirty="0" smtClean="0">
                    <a:solidFill>
                      <a:schemeClr val="tx1"/>
                    </a:solidFill>
                  </a:rPr>
                  <a:t> </a:t>
                </a:r>
                <a:r>
                  <a:rPr lang="de-DE" b="0" dirty="0" err="1" smtClean="0">
                    <a:solidFill>
                      <a:schemeClr val="tx1"/>
                    </a:solidFill>
                  </a:rPr>
                  <a:t>with</a:t>
                </a:r>
                <a:r>
                  <a:rPr lang="de-DE" b="0" dirty="0" smtClean="0">
                    <a:solidFill>
                      <a:schemeClr val="tx1"/>
                    </a:solidFill>
                  </a:rPr>
                  <a:t> CVD</a:t>
                </a:r>
              </a:p>
              <a:p>
                <a:r>
                  <a:rPr lang="de-DE" b="0" dirty="0" smtClean="0">
                    <a:solidFill>
                      <a:schemeClr val="tx1"/>
                    </a:solidFill>
                  </a:rPr>
                  <a:t>5mm </a:t>
                </a:r>
                <a14:m>
                  <m:oMath xmlns:m="http://schemas.openxmlformats.org/officeDocument/2006/math">
                    <m:r>
                      <a:rPr lang="de-DE" b="0" i="1" smtClean="0">
                        <a:solidFill>
                          <a:schemeClr val="tx1"/>
                        </a:solidFill>
                        <a:latin typeface="Cambria Math" panose="02040503050406030204" pitchFamily="18" charset="0"/>
                      </a:rPr>
                      <m:t>×</m:t>
                    </m:r>
                  </m:oMath>
                </a14:m>
                <a:r>
                  <a:rPr lang="de-DE" b="0" dirty="0" smtClean="0">
                    <a:solidFill>
                      <a:schemeClr val="tx1"/>
                    </a:solidFill>
                  </a:rPr>
                  <a:t> 5mm </a:t>
                </a:r>
                <a:r>
                  <a:rPr lang="de-DE" b="0" dirty="0" err="1" smtClean="0">
                    <a:solidFill>
                      <a:schemeClr val="tx1"/>
                    </a:solidFill>
                  </a:rPr>
                  <a:t>square</a:t>
                </a:r>
                <a:r>
                  <a:rPr lang="de-DE" b="0" dirty="0" smtClean="0">
                    <a:solidFill>
                      <a:schemeClr val="tx1"/>
                    </a:solidFill>
                  </a:rPr>
                  <a:t> </a:t>
                </a:r>
                <a:r>
                  <a:rPr lang="de-DE" b="0" dirty="0" err="1" smtClean="0">
                    <a:solidFill>
                      <a:schemeClr val="tx1"/>
                    </a:solidFill>
                  </a:rPr>
                  <a:t>pinhole</a:t>
                </a:r>
                <a:endParaRPr lang="de-DE" b="0" dirty="0" smtClean="0">
                  <a:solidFill>
                    <a:schemeClr val="tx1"/>
                  </a:solidFill>
                </a:endParaRPr>
              </a:p>
              <a:p>
                <a:r>
                  <a:rPr lang="de-DE" b="0" dirty="0" err="1" smtClean="0">
                    <a:solidFill>
                      <a:schemeClr val="tx1"/>
                    </a:solidFill>
                  </a:rPr>
                  <a:t>Foil</a:t>
                </a:r>
                <a:r>
                  <a:rPr lang="de-DE" b="0" dirty="0" smtClean="0">
                    <a:solidFill>
                      <a:schemeClr val="tx1"/>
                    </a:solidFill>
                  </a:rPr>
                  <a:t> </a:t>
                </a:r>
                <a:r>
                  <a:rPr lang="de-DE" b="0" dirty="0" err="1" smtClean="0">
                    <a:solidFill>
                      <a:schemeClr val="tx1"/>
                    </a:solidFill>
                  </a:rPr>
                  <a:t>housed</a:t>
                </a:r>
                <a:r>
                  <a:rPr lang="de-DE" b="0" dirty="0" smtClean="0">
                    <a:solidFill>
                      <a:schemeClr val="tx1"/>
                    </a:solidFill>
                  </a:rPr>
                  <a:t> </a:t>
                </a:r>
                <a:r>
                  <a:rPr lang="de-DE" b="0" dirty="0" err="1" smtClean="0">
                    <a:solidFill>
                      <a:schemeClr val="tx1"/>
                    </a:solidFill>
                  </a:rPr>
                  <a:t>inside</a:t>
                </a:r>
                <a:r>
                  <a:rPr lang="de-DE" b="0" dirty="0" smtClean="0">
                    <a:solidFill>
                      <a:schemeClr val="tx1"/>
                    </a:solidFill>
                  </a:rPr>
                  <a:t> </a:t>
                </a:r>
                <a:r>
                  <a:rPr lang="de-DE" b="0" dirty="0" err="1" smtClean="0">
                    <a:solidFill>
                      <a:schemeClr val="tx1"/>
                    </a:solidFill>
                  </a:rPr>
                  <a:t>steel</a:t>
                </a:r>
                <a:r>
                  <a:rPr lang="de-DE" b="0" dirty="0" smtClean="0">
                    <a:solidFill>
                      <a:schemeClr val="tx1"/>
                    </a:solidFill>
                  </a:rPr>
                  <a:t> </a:t>
                </a:r>
                <a:r>
                  <a:rPr lang="de-DE" b="0" dirty="0" err="1" smtClean="0">
                    <a:solidFill>
                      <a:schemeClr val="tx1"/>
                    </a:solidFill>
                  </a:rPr>
                  <a:t>endoscope</a:t>
                </a:r>
                <a:endParaRPr lang="de-DE" b="0" dirty="0" smtClean="0">
                  <a:solidFill>
                    <a:schemeClr val="tx1"/>
                  </a:solidFill>
                </a:endParaRPr>
              </a:p>
              <a:p>
                <a:r>
                  <a:rPr lang="de-DE" b="0" dirty="0" err="1">
                    <a:solidFill>
                      <a:schemeClr val="tx1"/>
                    </a:solidFill>
                  </a:rPr>
                  <a:t>Four</a:t>
                </a:r>
                <a:r>
                  <a:rPr lang="de-DE" b="0" dirty="0">
                    <a:solidFill>
                      <a:schemeClr val="tx1"/>
                    </a:solidFill>
                  </a:rPr>
                  <a:t> Al-</a:t>
                </a:r>
                <a:r>
                  <a:rPr lang="de-DE" b="0" dirty="0" err="1">
                    <a:solidFill>
                      <a:schemeClr val="tx1"/>
                    </a:solidFill>
                  </a:rPr>
                  <a:t>plated</a:t>
                </a:r>
                <a:r>
                  <a:rPr lang="de-DE" b="0" dirty="0">
                    <a:solidFill>
                      <a:schemeClr val="tx1"/>
                    </a:solidFill>
                  </a:rPr>
                  <a:t> </a:t>
                </a:r>
                <a:r>
                  <a:rPr lang="de-DE" b="0" dirty="0" err="1" smtClean="0">
                    <a:solidFill>
                      <a:schemeClr val="tx1"/>
                    </a:solidFill>
                  </a:rPr>
                  <a:t>mirrors</a:t>
                </a:r>
                <a:r>
                  <a:rPr lang="de-DE" b="0" dirty="0" smtClean="0">
                    <a:solidFill>
                      <a:schemeClr val="tx1"/>
                    </a:solidFill>
                  </a:rPr>
                  <a:t> </a:t>
                </a:r>
                <a:r>
                  <a:rPr lang="de-DE" b="0" dirty="0" err="1">
                    <a:solidFill>
                      <a:schemeClr val="tx1"/>
                    </a:solidFill>
                  </a:rPr>
                  <a:t>used</a:t>
                </a:r>
                <a:r>
                  <a:rPr lang="de-DE" b="0" dirty="0">
                    <a:solidFill>
                      <a:schemeClr val="tx1"/>
                    </a:solidFill>
                  </a:rPr>
                  <a:t> </a:t>
                </a:r>
                <a:r>
                  <a:rPr lang="de-DE" b="0" dirty="0" err="1">
                    <a:solidFill>
                      <a:schemeClr val="tx1"/>
                    </a:solidFill>
                  </a:rPr>
                  <a:t>for</a:t>
                </a:r>
                <a:r>
                  <a:rPr lang="de-DE" b="0" dirty="0">
                    <a:solidFill>
                      <a:schemeClr val="tx1"/>
                    </a:solidFill>
                  </a:rPr>
                  <a:t> </a:t>
                </a:r>
                <a:r>
                  <a:rPr lang="de-DE" b="0" dirty="0" err="1" smtClean="0">
                    <a:solidFill>
                      <a:schemeClr val="tx1"/>
                    </a:solidFill>
                  </a:rPr>
                  <a:t>imaging</a:t>
                </a:r>
                <a:r>
                  <a:rPr lang="de-DE" b="0" dirty="0" smtClean="0">
                    <a:solidFill>
                      <a:schemeClr val="tx1"/>
                    </a:solidFill>
                  </a:rPr>
                  <a:t> IR </a:t>
                </a:r>
                <a:r>
                  <a:rPr lang="de-DE" b="0" dirty="0" err="1" smtClean="0">
                    <a:solidFill>
                      <a:schemeClr val="tx1"/>
                    </a:solidFill>
                  </a:rPr>
                  <a:t>radiation</a:t>
                </a:r>
                <a:endParaRPr lang="de-DE" b="0" dirty="0">
                  <a:solidFill>
                    <a:schemeClr val="tx1"/>
                  </a:solidFill>
                </a:endParaRPr>
              </a:p>
              <a:p>
                <a:r>
                  <a:rPr lang="de-DE" b="0" dirty="0" smtClean="0">
                    <a:solidFill>
                      <a:schemeClr val="tx1"/>
                    </a:solidFill>
                  </a:rPr>
                  <a:t>IR </a:t>
                </a:r>
                <a:r>
                  <a:rPr lang="de-DE" b="0" dirty="0" err="1" smtClean="0">
                    <a:solidFill>
                      <a:schemeClr val="tx1"/>
                    </a:solidFill>
                  </a:rPr>
                  <a:t>camera</a:t>
                </a:r>
                <a:r>
                  <a:rPr lang="de-DE" b="0" dirty="0" smtClean="0">
                    <a:solidFill>
                      <a:schemeClr val="tx1"/>
                    </a:solidFill>
                  </a:rPr>
                  <a:t> </a:t>
                </a:r>
                <a:r>
                  <a:rPr lang="de-DE" b="0" dirty="0" err="1" smtClean="0">
                    <a:solidFill>
                      <a:schemeClr val="tx1"/>
                    </a:solidFill>
                  </a:rPr>
                  <a:t>placed</a:t>
                </a:r>
                <a:r>
                  <a:rPr lang="de-DE" b="0" dirty="0" smtClean="0">
                    <a:solidFill>
                      <a:schemeClr val="tx1"/>
                    </a:solidFill>
                  </a:rPr>
                  <a:t> at </a:t>
                </a:r>
                <a:r>
                  <a:rPr lang="de-DE" b="0" dirty="0" err="1" smtClean="0">
                    <a:solidFill>
                      <a:schemeClr val="tx1"/>
                    </a:solidFill>
                  </a:rPr>
                  <a:t>endoscope</a:t>
                </a:r>
                <a:r>
                  <a:rPr lang="de-DE" b="0" dirty="0" smtClean="0">
                    <a:solidFill>
                      <a:schemeClr val="tx1"/>
                    </a:solidFill>
                  </a:rPr>
                  <a:t> back (TH)</a:t>
                </a:r>
              </a:p>
            </p:txBody>
          </p:sp>
        </mc:Choice>
        <mc:Fallback xmlns="">
          <p:sp>
            <p:nvSpPr>
              <p:cNvPr id="10" name="Content Placeholder 8"/>
              <p:cNvSpPr>
                <a:spLocks noGrp="1" noRot="1" noChangeAspect="1" noMove="1" noResize="1" noEditPoints="1" noAdjustHandles="1" noChangeArrowheads="1" noChangeShapeType="1" noTextEdit="1"/>
              </p:cNvSpPr>
              <p:nvPr>
                <p:ph sz="quarter" idx="13"/>
              </p:nvPr>
            </p:nvSpPr>
            <p:spPr>
              <a:xfrm>
                <a:off x="695327" y="1125632"/>
                <a:ext cx="6485402" cy="4772024"/>
              </a:xfrm>
              <a:blipFill>
                <a:blip r:embed="rId3"/>
                <a:stretch>
                  <a:fillRect l="-1974" t="-128"/>
                </a:stretch>
              </a:blipFill>
            </p:spPr>
            <p:txBody>
              <a:bodyPr/>
              <a:lstStyle/>
              <a:p>
                <a:r>
                  <a:rPr lang="en-GB">
                    <a:noFill/>
                  </a:rPr>
                  <a:t> </a:t>
                </a:r>
              </a:p>
            </p:txBody>
          </p:sp>
        </mc:Fallback>
      </mc:AlternateContent>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2010" y="170869"/>
            <a:ext cx="4565874" cy="2716696"/>
          </a:xfrm>
          <a:prstGeom prst="rect">
            <a:avLst/>
          </a:prstGeom>
          <a:ln w="19050">
            <a:solidFill>
              <a:schemeClr val="accent1"/>
            </a:solidFill>
            <a:prstDash val="dash"/>
          </a:ln>
        </p:spPr>
      </p:pic>
      <p:sp>
        <p:nvSpPr>
          <p:cNvPr id="7" name="Oval 6"/>
          <p:cNvSpPr/>
          <p:nvPr/>
        </p:nvSpPr>
        <p:spPr>
          <a:xfrm>
            <a:off x="7638489" y="4638685"/>
            <a:ext cx="729867" cy="729867"/>
          </a:xfrm>
          <a:prstGeom prst="ellipse">
            <a:avLst/>
          </a:prstGeom>
          <a:noFill/>
          <a:ln w="19050" cmpd="sng">
            <a:solidFill>
              <a:schemeClr val="accent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cxnSp>
        <p:nvCxnSpPr>
          <p:cNvPr id="9" name="Straight Arrow Connector 8"/>
          <p:cNvCxnSpPr>
            <a:stCxn id="7" idx="0"/>
            <a:endCxn id="6" idx="2"/>
          </p:cNvCxnSpPr>
          <p:nvPr/>
        </p:nvCxnSpPr>
        <p:spPr>
          <a:xfrm flipV="1">
            <a:off x="8003423" y="2887565"/>
            <a:ext cx="1681524" cy="175112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2"/>
          </p:nvPr>
        </p:nvSpPr>
        <p:spPr/>
        <p:txBody>
          <a:bodyPr/>
          <a:lstStyle/>
          <a:p>
            <a:r>
              <a:rPr lang="en-US" smtClean="0"/>
              <a:t>2024.12.02</a:t>
            </a:r>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808" y="3732110"/>
            <a:ext cx="3076982" cy="2596973"/>
          </a:xfrm>
          <a:prstGeom prst="rect">
            <a:avLst/>
          </a:prstGeom>
        </p:spPr>
      </p:pic>
    </p:spTree>
    <p:extLst>
      <p:ext uri="{BB962C8B-B14F-4D97-AF65-F5344CB8AC3E}">
        <p14:creationId xmlns:p14="http://schemas.microsoft.com/office/powerpoint/2010/main" val="813771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II. The IRVB design at W7-X</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6</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mc:AlternateContent xmlns:mc="http://schemas.openxmlformats.org/markup-compatibility/2006" xmlns:a14="http://schemas.microsoft.com/office/drawing/2010/main">
        <mc:Choice Requires="a14">
          <p:sp>
            <p:nvSpPr>
              <p:cNvPr id="9" name="Content Placeholder 8"/>
              <p:cNvSpPr>
                <a:spLocks noGrp="1"/>
              </p:cNvSpPr>
              <p:nvPr>
                <p:ph sz="quarter" idx="13"/>
              </p:nvPr>
            </p:nvSpPr>
            <p:spPr>
              <a:xfrm>
                <a:off x="695326" y="1125632"/>
                <a:ext cx="10801349" cy="4772024"/>
              </a:xfrm>
            </p:spPr>
            <p:txBody>
              <a:bodyPr/>
              <a:lstStyle/>
              <a:p>
                <a:r>
                  <a:rPr lang="de-DE" b="0" dirty="0" smtClean="0">
                    <a:solidFill>
                      <a:schemeClr val="tx1"/>
                    </a:solidFill>
                  </a:rPr>
                  <a:t>Measure </a:t>
                </a:r>
                <a:r>
                  <a:rPr lang="de-DE" b="0" dirty="0" err="1" smtClean="0">
                    <a:solidFill>
                      <a:schemeClr val="tx1"/>
                    </a:solidFill>
                  </a:rPr>
                  <a:t>plasma</a:t>
                </a:r>
                <a:r>
                  <a:rPr lang="de-DE" b="0" dirty="0" smtClean="0">
                    <a:solidFill>
                      <a:schemeClr val="tx1"/>
                    </a:solidFill>
                  </a:rPr>
                  <a:t> </a:t>
                </a:r>
                <a:r>
                  <a:rPr lang="de-DE" dirty="0" err="1" smtClean="0"/>
                  <a:t>radiated</a:t>
                </a:r>
                <a:r>
                  <a:rPr lang="de-DE" dirty="0" smtClean="0"/>
                  <a:t> power on </a:t>
                </a:r>
                <a:r>
                  <a:rPr lang="de-DE" dirty="0" err="1" smtClean="0"/>
                  <a:t>the</a:t>
                </a:r>
                <a:r>
                  <a:rPr lang="de-DE" dirty="0" smtClean="0"/>
                  <a:t> </a:t>
                </a:r>
                <a:r>
                  <a:rPr lang="de-DE" dirty="0" err="1" smtClean="0"/>
                  <a:t>upper</a:t>
                </a:r>
                <a:r>
                  <a:rPr lang="de-DE" dirty="0" smtClean="0"/>
                  <a:t> divertor </a:t>
                </a:r>
                <a:r>
                  <a:rPr lang="de-DE" dirty="0" err="1" smtClean="0"/>
                  <a:t>unit</a:t>
                </a:r>
                <a:r>
                  <a:rPr lang="de-DE" b="0" dirty="0" smtClean="0">
                    <a:solidFill>
                      <a:schemeClr val="tx1"/>
                    </a:solidFill>
                  </a:rPr>
                  <a:t>, </a:t>
                </a:r>
                <a:r>
                  <a:rPr lang="de-DE" b="0" dirty="0" err="1" smtClean="0">
                    <a:solidFill>
                      <a:schemeClr val="tx1"/>
                    </a:solidFill>
                  </a:rPr>
                  <a:t>module</a:t>
                </a:r>
                <a:r>
                  <a:rPr lang="de-DE" b="0" dirty="0" smtClean="0">
                    <a:solidFill>
                      <a:schemeClr val="tx1"/>
                    </a:solidFill>
                  </a:rPr>
                  <a:t> 51 (AEK51 </a:t>
                </a:r>
                <a:r>
                  <a:rPr lang="de-DE" b="0" dirty="0" err="1" smtClean="0">
                    <a:solidFill>
                      <a:schemeClr val="tx1"/>
                    </a:solidFill>
                  </a:rPr>
                  <a:t>port</a:t>
                </a:r>
                <a:r>
                  <a:rPr lang="de-DE" b="0" dirty="0" smtClean="0">
                    <a:solidFill>
                      <a:schemeClr val="tx1"/>
                    </a:solidFill>
                  </a:rPr>
                  <a:t>)</a:t>
                </a:r>
              </a:p>
              <a:p>
                <a:r>
                  <a:rPr lang="de-DE" dirty="0" smtClean="0"/>
                  <a:t>Wide </a:t>
                </a:r>
                <a:r>
                  <a:rPr lang="de-DE" dirty="0" err="1" smtClean="0"/>
                  <a:t>collection</a:t>
                </a:r>
                <a:r>
                  <a:rPr lang="de-DE" dirty="0" smtClean="0"/>
                  <a:t> </a:t>
                </a:r>
                <a:r>
                  <a:rPr lang="de-DE" dirty="0"/>
                  <a:t>angle </a:t>
                </a:r>
                <a:r>
                  <a:rPr lang="de-DE" b="0" dirty="0" err="1" smtClean="0">
                    <a:solidFill>
                      <a:schemeClr val="tx1"/>
                    </a:solidFill>
                  </a:rPr>
                  <a:t>of</a:t>
                </a:r>
                <a:r>
                  <a:rPr lang="de-DE" b="0" dirty="0" smtClean="0">
                    <a:solidFill>
                      <a:schemeClr val="tx1"/>
                    </a:solidFill>
                  </a:rPr>
                  <a:t> 40° </a:t>
                </a:r>
                <a:r>
                  <a:rPr lang="de-DE" b="0" dirty="0" err="1" smtClean="0">
                    <a:solidFill>
                      <a:schemeClr val="tx1"/>
                    </a:solidFill>
                  </a:rPr>
                  <a:t>poloidal</a:t>
                </a:r>
                <a:r>
                  <a:rPr lang="de-DE" b="0" dirty="0" smtClean="0">
                    <a:solidFill>
                      <a:schemeClr val="tx1"/>
                    </a:solidFill>
                  </a:rPr>
                  <a:t> </a:t>
                </a:r>
                <a14:m>
                  <m:oMath xmlns:m="http://schemas.openxmlformats.org/officeDocument/2006/math">
                    <m:r>
                      <a:rPr lang="de-DE" b="0" i="1">
                        <a:solidFill>
                          <a:schemeClr val="tx1"/>
                        </a:solidFill>
                        <a:latin typeface="Cambria Math" panose="02040503050406030204" pitchFamily="18" charset="0"/>
                      </a:rPr>
                      <m:t>×</m:t>
                    </m:r>
                  </m:oMath>
                </a14:m>
                <a:r>
                  <a:rPr lang="de-DE" b="0" dirty="0" smtClean="0">
                    <a:solidFill>
                      <a:schemeClr val="tx1"/>
                    </a:solidFill>
                  </a:rPr>
                  <a:t> 68° </a:t>
                </a:r>
                <a:r>
                  <a:rPr lang="de-DE" b="0" dirty="0" err="1" smtClean="0">
                    <a:solidFill>
                      <a:schemeClr val="tx1"/>
                    </a:solidFill>
                  </a:rPr>
                  <a:t>toroidal</a:t>
                </a:r>
                <a:r>
                  <a:rPr lang="de-DE" b="0" dirty="0" smtClean="0">
                    <a:solidFill>
                      <a:schemeClr val="tx1"/>
                    </a:solidFill>
                  </a:rPr>
                  <a:t>. </a:t>
                </a:r>
                <a:r>
                  <a:rPr lang="de-DE" b="0" dirty="0" err="1" smtClean="0">
                    <a:solidFill>
                      <a:schemeClr val="tx1"/>
                    </a:solidFill>
                  </a:rPr>
                  <a:t>Coverage</a:t>
                </a:r>
                <a:r>
                  <a:rPr lang="de-DE" b="0" dirty="0" smtClean="0">
                    <a:solidFill>
                      <a:schemeClr val="tx1"/>
                    </a:solidFill>
                  </a:rPr>
                  <a:t> in </a:t>
                </a:r>
                <a:r>
                  <a:rPr lang="de-DE" b="0" dirty="0" err="1" smtClean="0">
                    <a:solidFill>
                      <a:schemeClr val="tx1"/>
                    </a:solidFill>
                  </a:rPr>
                  <a:t>the</a:t>
                </a:r>
                <a:r>
                  <a:rPr lang="de-DE" b="0" dirty="0" smtClean="0">
                    <a:solidFill>
                      <a:schemeClr val="tx1"/>
                    </a:solidFill>
                  </a:rPr>
                  <a:t> </a:t>
                </a:r>
                <a:r>
                  <a:rPr lang="de-DE" b="0" dirty="0" err="1" smtClean="0">
                    <a:solidFill>
                      <a:schemeClr val="tx1"/>
                    </a:solidFill>
                  </a:rPr>
                  <a:t>toroidal</a:t>
                </a:r>
                <a:r>
                  <a:rPr lang="de-DE" b="0" dirty="0" smtClean="0">
                    <a:solidFill>
                      <a:schemeClr val="tx1"/>
                    </a:solidFill>
                  </a:rPr>
                  <a:t> </a:t>
                </a:r>
                <a:r>
                  <a:rPr lang="de-DE" b="0" dirty="0" err="1" smtClean="0">
                    <a:solidFill>
                      <a:schemeClr val="tx1"/>
                    </a:solidFill>
                  </a:rPr>
                  <a:t>range</a:t>
                </a:r>
                <a:r>
                  <a:rPr lang="de-DE" b="0" dirty="0" smtClean="0">
                    <a:solidFill>
                      <a:schemeClr val="tx1"/>
                    </a:solidFill>
                  </a:rPr>
                  <a:t> </a:t>
                </a:r>
                <a14:m>
                  <m:oMath xmlns:m="http://schemas.openxmlformats.org/officeDocument/2006/math">
                    <m:r>
                      <a:rPr lang="de-DE" b="0" i="1" smtClean="0">
                        <a:solidFill>
                          <a:schemeClr val="tx1"/>
                        </a:solidFill>
                        <a:latin typeface="Cambria Math" panose="02040503050406030204" pitchFamily="18" charset="0"/>
                      </a:rPr>
                      <m:t>𝜑</m:t>
                    </m:r>
                    <m:r>
                      <a:rPr lang="de-DE" b="0" i="1" smtClean="0">
                        <a:solidFill>
                          <a:schemeClr val="tx1"/>
                        </a:solidFill>
                        <a:latin typeface="Cambria Math" panose="02040503050406030204" pitchFamily="18" charset="0"/>
                      </a:rPr>
                      <m:t>=0°−20°</m:t>
                    </m:r>
                  </m:oMath>
                </a14:m>
                <a:r>
                  <a:rPr lang="de-DE" b="0" dirty="0" smtClean="0">
                    <a:solidFill>
                      <a:schemeClr val="tx1"/>
                    </a:solidFill>
                  </a:rPr>
                  <a:t>.</a:t>
                </a:r>
              </a:p>
              <a:p>
                <a:r>
                  <a:rPr lang="de-DE" b="0" dirty="0" smtClean="0">
                    <a:solidFill>
                      <a:schemeClr val="tx1"/>
                    </a:solidFill>
                  </a:rPr>
                  <a:t>View limited to </a:t>
                </a:r>
                <a:r>
                  <a:rPr lang="de-DE" b="0" dirty="0" err="1" smtClean="0">
                    <a:solidFill>
                      <a:schemeClr val="tx1"/>
                    </a:solidFill>
                  </a:rPr>
                  <a:t>upper</a:t>
                </a:r>
                <a:r>
                  <a:rPr lang="de-DE" b="0" dirty="0" smtClean="0">
                    <a:solidFill>
                      <a:schemeClr val="tx1"/>
                    </a:solidFill>
                  </a:rPr>
                  <a:t> </a:t>
                </a:r>
                <a:r>
                  <a:rPr lang="de-DE" b="0" dirty="0" err="1" smtClean="0">
                    <a:solidFill>
                      <a:schemeClr val="tx1"/>
                    </a:solidFill>
                  </a:rPr>
                  <a:t>portion</a:t>
                </a:r>
                <a:r>
                  <a:rPr lang="de-DE" b="0" dirty="0" smtClean="0">
                    <a:solidFill>
                      <a:schemeClr val="tx1"/>
                    </a:solidFill>
                  </a:rPr>
                  <a:t> </a:t>
                </a:r>
                <a:r>
                  <a:rPr lang="de-DE" b="0" dirty="0" err="1" smtClean="0">
                    <a:solidFill>
                      <a:schemeClr val="tx1"/>
                    </a:solidFill>
                  </a:rPr>
                  <a:t>of</a:t>
                </a:r>
                <a:r>
                  <a:rPr lang="de-DE" b="0" dirty="0" smtClean="0">
                    <a:solidFill>
                      <a:schemeClr val="tx1"/>
                    </a:solidFill>
                  </a:rPr>
                  <a:t> </a:t>
                </a:r>
                <a:r>
                  <a:rPr lang="de-DE" b="0" dirty="0" err="1" smtClean="0">
                    <a:solidFill>
                      <a:schemeClr val="tx1"/>
                    </a:solidFill>
                  </a:rPr>
                  <a:t>plasma</a:t>
                </a:r>
                <a:r>
                  <a:rPr lang="de-DE" b="0" dirty="0" smtClean="0">
                    <a:solidFill>
                      <a:schemeClr val="tx1"/>
                    </a:solidFill>
                  </a:rPr>
                  <a:t> </a:t>
                </a:r>
                <a:r>
                  <a:rPr lang="de-DE" b="0" dirty="0" err="1" smtClean="0">
                    <a:solidFill>
                      <a:schemeClr val="tx1"/>
                    </a:solidFill>
                  </a:rPr>
                  <a:t>cross-section</a:t>
                </a:r>
                <a:r>
                  <a:rPr lang="de-DE" b="0" dirty="0" smtClean="0">
                    <a:solidFill>
                      <a:schemeClr val="tx1"/>
                    </a:solidFill>
                  </a:rPr>
                  <a:t> </a:t>
                </a:r>
                <a:r>
                  <a:rPr lang="de-DE" b="0" dirty="0" err="1" smtClean="0">
                    <a:solidFill>
                      <a:schemeClr val="tx1"/>
                    </a:solidFill>
                  </a:rPr>
                  <a:t>and</a:t>
                </a:r>
                <a:r>
                  <a:rPr lang="de-DE" b="0" dirty="0" smtClean="0">
                    <a:solidFill>
                      <a:schemeClr val="tx1"/>
                    </a:solidFill>
                  </a:rPr>
                  <a:t> </a:t>
                </a:r>
                <a:r>
                  <a:rPr lang="de-DE" b="0" dirty="0" err="1">
                    <a:solidFill>
                      <a:schemeClr val="tx1"/>
                    </a:solidFill>
                  </a:rPr>
                  <a:t>low-iota</a:t>
                </a:r>
                <a:r>
                  <a:rPr lang="de-DE" b="0" dirty="0">
                    <a:solidFill>
                      <a:schemeClr val="tx1"/>
                    </a:solidFill>
                  </a:rPr>
                  <a:t> </a:t>
                </a:r>
                <a:r>
                  <a:rPr lang="de-DE" b="0" dirty="0" err="1">
                    <a:solidFill>
                      <a:schemeClr val="tx1"/>
                    </a:solidFill>
                  </a:rPr>
                  <a:t>section</a:t>
                </a:r>
                <a:r>
                  <a:rPr lang="de-DE" b="0" dirty="0">
                    <a:solidFill>
                      <a:schemeClr val="tx1"/>
                    </a:solidFill>
                  </a:rPr>
                  <a:t> </a:t>
                </a:r>
                <a:r>
                  <a:rPr lang="de-DE" b="0" dirty="0" err="1">
                    <a:solidFill>
                      <a:schemeClr val="tx1"/>
                    </a:solidFill>
                  </a:rPr>
                  <a:t>of</a:t>
                </a:r>
                <a:r>
                  <a:rPr lang="de-DE" b="0" dirty="0">
                    <a:solidFill>
                      <a:schemeClr val="tx1"/>
                    </a:solidFill>
                  </a:rPr>
                  <a:t> divertor </a:t>
                </a:r>
                <a:r>
                  <a:rPr lang="de-DE" b="0" dirty="0" err="1">
                    <a:solidFill>
                      <a:schemeClr val="tx1"/>
                    </a:solidFill>
                  </a:rPr>
                  <a:t>target</a:t>
                </a:r>
                <a:r>
                  <a:rPr lang="de-DE" b="0" dirty="0">
                    <a:solidFill>
                      <a:schemeClr val="tx1"/>
                    </a:solidFill>
                  </a:rPr>
                  <a:t> </a:t>
                </a:r>
                <a:r>
                  <a:rPr lang="de-DE" b="0" dirty="0" err="1">
                    <a:solidFill>
                      <a:schemeClr val="tx1"/>
                    </a:solidFill>
                  </a:rPr>
                  <a:t>plates</a:t>
                </a:r>
                <a:endParaRPr lang="de-DE" b="0" dirty="0" smtClean="0">
                  <a:solidFill>
                    <a:schemeClr val="tx1"/>
                  </a:solidFill>
                </a:endParaRPr>
              </a:p>
              <a:p>
                <a:r>
                  <a:rPr lang="de-DE" b="0" dirty="0" err="1" smtClean="0">
                    <a:solidFill>
                      <a:schemeClr val="tx1"/>
                    </a:solidFill>
                  </a:rPr>
                  <a:t>Define</a:t>
                </a:r>
                <a:r>
                  <a:rPr lang="de-DE" b="0" dirty="0" smtClean="0">
                    <a:solidFill>
                      <a:schemeClr val="tx1"/>
                    </a:solidFill>
                  </a:rPr>
                  <a:t> </a:t>
                </a:r>
                <a:r>
                  <a:rPr lang="de-DE" b="0" dirty="0">
                    <a:solidFill>
                      <a:schemeClr val="tx1"/>
                    </a:solidFill>
                  </a:rPr>
                  <a:t>20</a:t>
                </a:r>
                <a14:m>
                  <m:oMath xmlns:m="http://schemas.openxmlformats.org/officeDocument/2006/math">
                    <m:r>
                      <a:rPr lang="de-DE" b="0" i="1">
                        <a:solidFill>
                          <a:schemeClr val="tx1"/>
                        </a:solidFill>
                        <a:latin typeface="Cambria Math" panose="02040503050406030204" pitchFamily="18" charset="0"/>
                      </a:rPr>
                      <m:t>×</m:t>
                    </m:r>
                  </m:oMath>
                </a14:m>
                <a:r>
                  <a:rPr lang="de-DE" b="0" dirty="0">
                    <a:solidFill>
                      <a:schemeClr val="tx1"/>
                    </a:solidFill>
                  </a:rPr>
                  <a:t>26</a:t>
                </a:r>
                <a:r>
                  <a:rPr lang="de-DE" b="0" dirty="0" smtClean="0">
                    <a:solidFill>
                      <a:schemeClr val="tx1"/>
                    </a:solidFill>
                  </a:rPr>
                  <a:t> </a:t>
                </a:r>
                <a:r>
                  <a:rPr lang="de-DE" b="0" dirty="0" err="1" smtClean="0">
                    <a:solidFill>
                      <a:schemeClr val="tx1"/>
                    </a:solidFill>
                  </a:rPr>
                  <a:t>pixel</a:t>
                </a:r>
                <a:r>
                  <a:rPr lang="de-DE" b="0" dirty="0" smtClean="0">
                    <a:solidFill>
                      <a:schemeClr val="tx1"/>
                    </a:solidFill>
                  </a:rPr>
                  <a:t> </a:t>
                </a:r>
                <a:r>
                  <a:rPr lang="de-DE" b="0" dirty="0" err="1" smtClean="0">
                    <a:solidFill>
                      <a:schemeClr val="tx1"/>
                    </a:solidFill>
                  </a:rPr>
                  <a:t>grid</a:t>
                </a:r>
                <a:r>
                  <a:rPr lang="de-DE" b="0" dirty="0" smtClean="0">
                    <a:solidFill>
                      <a:schemeClr val="tx1"/>
                    </a:solidFill>
                  </a:rPr>
                  <a:t> on </a:t>
                </a:r>
                <a:r>
                  <a:rPr lang="de-DE" b="0" dirty="0" err="1" smtClean="0">
                    <a:solidFill>
                      <a:schemeClr val="tx1"/>
                    </a:solidFill>
                  </a:rPr>
                  <a:t>foil</a:t>
                </a:r>
                <a:r>
                  <a:rPr lang="de-DE" b="0" dirty="0" smtClean="0">
                    <a:solidFill>
                      <a:schemeClr val="tx1"/>
                    </a:solidFill>
                  </a:rPr>
                  <a:t> </a:t>
                </a:r>
                <a:r>
                  <a:rPr lang="de-DE" b="0" dirty="0" err="1" smtClean="0">
                    <a:solidFill>
                      <a:schemeClr val="tx1"/>
                    </a:solidFill>
                  </a:rPr>
                  <a:t>surface</a:t>
                </a:r>
                <a:r>
                  <a:rPr lang="de-DE" b="0" dirty="0" smtClean="0">
                    <a:solidFill>
                      <a:schemeClr val="tx1"/>
                    </a:solidFill>
                  </a:rPr>
                  <a:t> (total </a:t>
                </a:r>
                <a:r>
                  <a:rPr lang="de-DE" b="0" dirty="0" err="1" smtClean="0">
                    <a:solidFill>
                      <a:schemeClr val="tx1"/>
                    </a:solidFill>
                  </a:rPr>
                  <a:t>of</a:t>
                </a:r>
                <a:r>
                  <a:rPr lang="de-DE" b="0" dirty="0" smtClean="0">
                    <a:solidFill>
                      <a:schemeClr val="tx1"/>
                    </a:solidFill>
                  </a:rPr>
                  <a:t> </a:t>
                </a:r>
                <a:r>
                  <a:rPr lang="de-DE" dirty="0" smtClean="0"/>
                  <a:t>520 </a:t>
                </a:r>
                <a:r>
                  <a:rPr lang="de-DE" dirty="0" err="1" smtClean="0"/>
                  <a:t>channels</a:t>
                </a:r>
                <a:r>
                  <a:rPr lang="de-DE" dirty="0" smtClean="0"/>
                  <a:t> </a:t>
                </a:r>
                <a:r>
                  <a:rPr lang="de-DE" b="0" dirty="0" err="1" smtClean="0">
                    <a:solidFill>
                      <a:schemeClr val="tx1"/>
                    </a:solidFill>
                  </a:rPr>
                  <a:t>of</a:t>
                </a:r>
                <a:r>
                  <a:rPr lang="de-DE" b="0" dirty="0" smtClean="0">
                    <a:solidFill>
                      <a:schemeClr val="tx1"/>
                    </a:solidFill>
                  </a:rPr>
                  <a:t> 3.3mm </a:t>
                </a:r>
                <a14:m>
                  <m:oMath xmlns:m="http://schemas.openxmlformats.org/officeDocument/2006/math">
                    <m:r>
                      <a:rPr lang="de-DE" b="0" i="1" smtClean="0">
                        <a:solidFill>
                          <a:schemeClr val="tx1"/>
                        </a:solidFill>
                        <a:latin typeface="Cambria Math" panose="02040503050406030204" pitchFamily="18" charset="0"/>
                      </a:rPr>
                      <m:t>×</m:t>
                    </m:r>
                  </m:oMath>
                </a14:m>
                <a:r>
                  <a:rPr lang="de-DE" b="0" dirty="0" smtClean="0">
                    <a:solidFill>
                      <a:schemeClr val="tx1"/>
                    </a:solidFill>
                  </a:rPr>
                  <a:t> 3.3mm </a:t>
                </a:r>
                <a:r>
                  <a:rPr lang="de-DE" b="0" dirty="0" err="1" smtClean="0">
                    <a:solidFill>
                      <a:schemeClr val="tx1"/>
                    </a:solidFill>
                  </a:rPr>
                  <a:t>size</a:t>
                </a:r>
                <a:r>
                  <a:rPr lang="de-DE" b="0" dirty="0" smtClean="0">
                    <a:solidFill>
                      <a:schemeClr val="tx1"/>
                    </a:solidFill>
                  </a:rPr>
                  <a:t>)</a:t>
                </a:r>
                <a:endParaRPr lang="de-DE" b="0" dirty="0">
                  <a:solidFill>
                    <a:schemeClr val="tx1"/>
                  </a:solidFill>
                </a:endParaRPr>
              </a:p>
            </p:txBody>
          </p:sp>
        </mc:Choice>
        <mc:Fallback xmlns="">
          <p:sp>
            <p:nvSpPr>
              <p:cNvPr id="9" name="Content Placeholder 8"/>
              <p:cNvSpPr>
                <a:spLocks noGrp="1" noRot="1" noChangeAspect="1" noMove="1" noResize="1" noEditPoints="1" noAdjustHandles="1" noChangeArrowheads="1" noChangeShapeType="1" noTextEdit="1"/>
              </p:cNvSpPr>
              <p:nvPr>
                <p:ph sz="quarter" idx="13"/>
              </p:nvPr>
            </p:nvSpPr>
            <p:spPr>
              <a:xfrm>
                <a:off x="695326" y="1125632"/>
                <a:ext cx="10801349" cy="4772024"/>
              </a:xfrm>
              <a:blipFill>
                <a:blip r:embed="rId2"/>
                <a:stretch>
                  <a:fillRect l="-1185" t="-128" r="-226"/>
                </a:stretch>
              </a:blipFill>
            </p:spPr>
            <p:txBody>
              <a:bodyPr/>
              <a:lstStyle/>
              <a:p>
                <a:r>
                  <a:rPr lang="en-GB">
                    <a:noFill/>
                  </a:rPr>
                  <a:t> </a:t>
                </a:r>
              </a:p>
            </p:txBody>
          </p:sp>
        </mc:Fallback>
      </mc:AlternateContent>
      <p:sp>
        <p:nvSpPr>
          <p:cNvPr id="2" name="Date Placeholder 1"/>
          <p:cNvSpPr>
            <a:spLocks noGrp="1"/>
          </p:cNvSpPr>
          <p:nvPr>
            <p:ph type="dt" sz="half" idx="2"/>
          </p:nvPr>
        </p:nvSpPr>
        <p:spPr/>
        <p:txBody>
          <a:bodyPr/>
          <a:lstStyle/>
          <a:p>
            <a:r>
              <a:rPr lang="en-US" smtClean="0"/>
              <a:t>2024.12.02</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3183" y="3175778"/>
            <a:ext cx="4184243" cy="331392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5" y="2878921"/>
            <a:ext cx="5624266" cy="3610778"/>
          </a:xfrm>
          <a:prstGeom prst="rect">
            <a:avLst/>
          </a:prstGeom>
        </p:spPr>
      </p:pic>
    </p:spTree>
    <p:extLst>
      <p:ext uri="{BB962C8B-B14F-4D97-AF65-F5344CB8AC3E}">
        <p14:creationId xmlns:p14="http://schemas.microsoft.com/office/powerpoint/2010/main" val="29064388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err="1" smtClean="0"/>
              <a:t>Overview</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7</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p:sp>
        <p:nvSpPr>
          <p:cNvPr id="9" name="Content Placeholder 8"/>
          <p:cNvSpPr>
            <a:spLocks noGrp="1"/>
          </p:cNvSpPr>
          <p:nvPr>
            <p:ph sz="quarter" idx="13"/>
          </p:nvPr>
        </p:nvSpPr>
        <p:spPr>
          <a:xfrm>
            <a:off x="695326" y="1125632"/>
            <a:ext cx="10801349" cy="4772024"/>
          </a:xfrm>
        </p:spPr>
        <p:txBody>
          <a:bodyPr/>
          <a:lstStyle/>
          <a:p>
            <a:pPr marL="400050" indent="-400050">
              <a:buFont typeface="+mj-lt"/>
              <a:buAutoNum type="romanUcPeriod"/>
            </a:pPr>
            <a:r>
              <a:rPr lang="de-DE" dirty="0" err="1" smtClean="0">
                <a:solidFill>
                  <a:schemeClr val="bg1">
                    <a:lumMod val="75000"/>
                  </a:schemeClr>
                </a:solidFill>
              </a:rPr>
              <a:t>Introduction</a:t>
            </a:r>
            <a:endParaRPr lang="de-DE" dirty="0" smtClean="0">
              <a:solidFill>
                <a:schemeClr val="bg1">
                  <a:lumMod val="75000"/>
                </a:schemeClr>
              </a:solidFill>
            </a:endParaRPr>
          </a:p>
          <a:p>
            <a:pPr marL="400050" indent="-400050">
              <a:buFont typeface="+mj-lt"/>
              <a:buAutoNum type="romanUcPeriod"/>
            </a:pPr>
            <a:r>
              <a:rPr lang="de-DE" dirty="0" smtClean="0">
                <a:solidFill>
                  <a:schemeClr val="bg1">
                    <a:lumMod val="75000"/>
                  </a:schemeClr>
                </a:solidFill>
              </a:rPr>
              <a:t>The IRVB design at W7-X</a:t>
            </a:r>
          </a:p>
          <a:p>
            <a:pPr marL="400050" indent="-400050">
              <a:buFont typeface="+mj-lt"/>
              <a:buAutoNum type="romanUcPeriod"/>
            </a:pPr>
            <a:r>
              <a:rPr lang="de-DE" dirty="0" smtClean="0"/>
              <a:t>Measurement </a:t>
            </a:r>
            <a:r>
              <a:rPr lang="de-DE" dirty="0" err="1" smtClean="0"/>
              <a:t>procedure</a:t>
            </a:r>
            <a:r>
              <a:rPr lang="de-DE" dirty="0" smtClean="0"/>
              <a:t> </a:t>
            </a:r>
          </a:p>
          <a:p>
            <a:pPr marL="400050" indent="-400050">
              <a:buFont typeface="+mj-lt"/>
              <a:buAutoNum type="romanUcPeriod"/>
            </a:pPr>
            <a:r>
              <a:rPr lang="de-DE" dirty="0" smtClean="0">
                <a:solidFill>
                  <a:schemeClr val="bg1">
                    <a:lumMod val="75000"/>
                  </a:schemeClr>
                </a:solidFill>
              </a:rPr>
              <a:t>Interpolation to </a:t>
            </a:r>
            <a:r>
              <a:rPr lang="de-DE" dirty="0" err="1" smtClean="0">
                <a:solidFill>
                  <a:schemeClr val="bg1">
                    <a:lumMod val="75000"/>
                  </a:schemeClr>
                </a:solidFill>
              </a:rPr>
              <a:t>foil</a:t>
            </a:r>
            <a:r>
              <a:rPr lang="de-DE" dirty="0" smtClean="0">
                <a:solidFill>
                  <a:schemeClr val="bg1">
                    <a:lumMod val="75000"/>
                  </a:schemeClr>
                </a:solidFill>
              </a:rPr>
              <a:t> </a:t>
            </a:r>
            <a:r>
              <a:rPr lang="de-DE" dirty="0" err="1" smtClean="0">
                <a:solidFill>
                  <a:schemeClr val="bg1">
                    <a:lumMod val="75000"/>
                  </a:schemeClr>
                </a:solidFill>
              </a:rPr>
              <a:t>reference</a:t>
            </a:r>
            <a:r>
              <a:rPr lang="de-DE" dirty="0" smtClean="0">
                <a:solidFill>
                  <a:schemeClr val="bg1">
                    <a:lumMod val="75000"/>
                  </a:schemeClr>
                </a:solidFill>
              </a:rPr>
              <a:t> </a:t>
            </a:r>
            <a:r>
              <a:rPr lang="de-DE" dirty="0" err="1" smtClean="0">
                <a:solidFill>
                  <a:schemeClr val="bg1">
                    <a:lumMod val="75000"/>
                  </a:schemeClr>
                </a:solidFill>
              </a:rPr>
              <a:t>frame</a:t>
            </a:r>
            <a:endParaRPr lang="de-DE" dirty="0" smtClean="0">
              <a:solidFill>
                <a:schemeClr val="bg1">
                  <a:lumMod val="75000"/>
                </a:schemeClr>
              </a:solidFill>
            </a:endParaRPr>
          </a:p>
          <a:p>
            <a:pPr marL="400050" indent="-400050">
              <a:buFont typeface="+mj-lt"/>
              <a:buAutoNum type="romanUcPeriod"/>
            </a:pPr>
            <a:r>
              <a:rPr lang="de-DE" dirty="0" err="1" smtClean="0">
                <a:solidFill>
                  <a:schemeClr val="bg1">
                    <a:lumMod val="75000"/>
                  </a:schemeClr>
                </a:solidFill>
              </a:rPr>
              <a:t>Calibration</a:t>
            </a:r>
            <a:r>
              <a:rPr lang="de-DE" dirty="0" smtClean="0">
                <a:solidFill>
                  <a:schemeClr val="bg1">
                    <a:lumMod val="75000"/>
                  </a:schemeClr>
                </a:solidFill>
              </a:rPr>
              <a:t> </a:t>
            </a:r>
            <a:r>
              <a:rPr lang="de-DE" dirty="0" err="1" smtClean="0">
                <a:solidFill>
                  <a:schemeClr val="bg1">
                    <a:lumMod val="75000"/>
                  </a:schemeClr>
                </a:solidFill>
              </a:rPr>
              <a:t>of</a:t>
            </a:r>
            <a:r>
              <a:rPr lang="de-DE" dirty="0" smtClean="0">
                <a:solidFill>
                  <a:schemeClr val="bg1">
                    <a:lumMod val="75000"/>
                  </a:schemeClr>
                </a:solidFill>
              </a:rPr>
              <a:t> </a:t>
            </a:r>
            <a:r>
              <a:rPr lang="de-DE" dirty="0" err="1" smtClean="0">
                <a:solidFill>
                  <a:schemeClr val="bg1">
                    <a:lumMod val="75000"/>
                  </a:schemeClr>
                </a:solidFill>
              </a:rPr>
              <a:t>the</a:t>
            </a:r>
            <a:r>
              <a:rPr lang="de-DE" dirty="0" smtClean="0">
                <a:solidFill>
                  <a:schemeClr val="bg1">
                    <a:lumMod val="75000"/>
                  </a:schemeClr>
                </a:solidFill>
              </a:rPr>
              <a:t> </a:t>
            </a:r>
            <a:r>
              <a:rPr lang="de-DE" dirty="0" err="1" smtClean="0">
                <a:solidFill>
                  <a:schemeClr val="bg1">
                    <a:lumMod val="75000"/>
                  </a:schemeClr>
                </a:solidFill>
              </a:rPr>
              <a:t>foil</a:t>
            </a:r>
            <a:r>
              <a:rPr lang="de-DE" dirty="0" smtClean="0">
                <a:solidFill>
                  <a:schemeClr val="bg1">
                    <a:lumMod val="75000"/>
                  </a:schemeClr>
                </a:solidFill>
              </a:rPr>
              <a:t> thermal </a:t>
            </a:r>
            <a:r>
              <a:rPr lang="de-DE" dirty="0" err="1" smtClean="0">
                <a:solidFill>
                  <a:schemeClr val="bg1">
                    <a:lumMod val="75000"/>
                  </a:schemeClr>
                </a:solidFill>
              </a:rPr>
              <a:t>properties</a:t>
            </a:r>
            <a:endParaRPr lang="de-DE" dirty="0" smtClean="0">
              <a:solidFill>
                <a:schemeClr val="bg1">
                  <a:lumMod val="75000"/>
                </a:schemeClr>
              </a:solidFill>
            </a:endParaRPr>
          </a:p>
          <a:p>
            <a:pPr marL="400050" indent="-400050">
              <a:buFont typeface="+mj-lt"/>
              <a:buAutoNum type="romanUcPeriod"/>
            </a:pPr>
            <a:r>
              <a:rPr lang="de-DE" dirty="0" smtClean="0">
                <a:solidFill>
                  <a:schemeClr val="bg1">
                    <a:lumMod val="75000"/>
                  </a:schemeClr>
                </a:solidFill>
              </a:rPr>
              <a:t>Experimental </a:t>
            </a:r>
            <a:r>
              <a:rPr lang="de-DE" dirty="0" err="1" smtClean="0">
                <a:solidFill>
                  <a:schemeClr val="bg1">
                    <a:lumMod val="75000"/>
                  </a:schemeClr>
                </a:solidFill>
              </a:rPr>
              <a:t>results</a:t>
            </a:r>
            <a:endParaRPr lang="de-DE" dirty="0" smtClean="0">
              <a:solidFill>
                <a:schemeClr val="bg1">
                  <a:lumMod val="75000"/>
                </a:schemeClr>
              </a:solidFill>
            </a:endParaRPr>
          </a:p>
          <a:p>
            <a:pPr marL="400050" indent="-400050">
              <a:buFont typeface="+mj-lt"/>
              <a:buAutoNum type="romanUcPeriod"/>
            </a:pPr>
            <a:r>
              <a:rPr lang="de-DE" dirty="0" err="1" smtClean="0">
                <a:solidFill>
                  <a:schemeClr val="bg1">
                    <a:lumMod val="75000"/>
                  </a:schemeClr>
                </a:solidFill>
              </a:rPr>
              <a:t>Conclusions</a:t>
            </a:r>
            <a:endParaRPr lang="en-GB" dirty="0">
              <a:solidFill>
                <a:schemeClr val="bg1">
                  <a:lumMod val="75000"/>
                </a:schemeClr>
              </a:solidFill>
            </a:endParaRPr>
          </a:p>
        </p:txBody>
      </p:sp>
      <p:sp>
        <p:nvSpPr>
          <p:cNvPr id="2" name="Date Placeholder 1"/>
          <p:cNvSpPr>
            <a:spLocks noGrp="1"/>
          </p:cNvSpPr>
          <p:nvPr>
            <p:ph type="dt" sz="half" idx="2"/>
          </p:nvPr>
        </p:nvSpPr>
        <p:spPr/>
        <p:txBody>
          <a:bodyPr/>
          <a:lstStyle/>
          <a:p>
            <a:r>
              <a:rPr lang="en-US" smtClean="0"/>
              <a:t>2024.12.02</a:t>
            </a:r>
            <a:endParaRPr lang="en-US" dirty="0"/>
          </a:p>
        </p:txBody>
      </p:sp>
    </p:spTree>
    <p:extLst>
      <p:ext uri="{BB962C8B-B14F-4D97-AF65-F5344CB8AC3E}">
        <p14:creationId xmlns:p14="http://schemas.microsoft.com/office/powerpoint/2010/main" val="23532697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smtClean="0"/>
              <a:t>III. Measurement </a:t>
            </a:r>
            <a:r>
              <a:rPr lang="de-DE" dirty="0" err="1" smtClean="0"/>
              <a:t>procedure</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8</a:t>
            </a:fld>
            <a:endParaRPr lang="de-DE" dirty="0"/>
          </a:p>
        </p:txBody>
      </p:sp>
      <p:sp>
        <p:nvSpPr>
          <p:cNvPr id="5" name="Footer Placeholder 4"/>
          <p:cNvSpPr>
            <a:spLocks noGrp="1"/>
          </p:cNvSpPr>
          <p:nvPr>
            <p:ph type="ftr" sz="quarter" idx="3"/>
          </p:nvPr>
        </p:nvSpPr>
        <p:spPr/>
        <p:txBody>
          <a:bodyPr/>
          <a:lstStyle/>
          <a:p>
            <a:pPr algn="l">
              <a:tabLst>
                <a:tab pos="9775825" algn="r"/>
                <a:tab pos="10226675" algn="r"/>
              </a:tabLst>
            </a:pPr>
            <a:r>
              <a:rPr lang="de-DE" smtClean="0"/>
              <a:t>Max Planck Institute for Plasma Physics | G. Partesotti | Paper Rehearsal</a:t>
            </a:r>
            <a:endParaRPr lang="de-DE" dirty="0"/>
          </a:p>
        </p:txBody>
      </p:sp>
      <mc:AlternateContent xmlns:mc="http://schemas.openxmlformats.org/markup-compatibility/2006" xmlns:a14="http://schemas.microsoft.com/office/drawing/2010/main">
        <mc:Choice Requires="a14">
          <p:sp>
            <p:nvSpPr>
              <p:cNvPr id="9" name="Content Placeholder 8"/>
              <p:cNvSpPr>
                <a:spLocks noGrp="1"/>
              </p:cNvSpPr>
              <p:nvPr>
                <p:ph sz="quarter" idx="13"/>
              </p:nvPr>
            </p:nvSpPr>
            <p:spPr>
              <a:xfrm>
                <a:off x="695327" y="1125632"/>
                <a:ext cx="6404720" cy="4772024"/>
              </a:xfrm>
            </p:spPr>
            <p:txBody>
              <a:bodyPr>
                <a:noAutofit/>
              </a:bodyPr>
              <a:lstStyle/>
              <a:p>
                <a:pPr marL="342900" lvl="7" indent="-342900" algn="just">
                  <a:spcAft>
                    <a:spcPts val="600"/>
                  </a:spcAft>
                  <a:buFont typeface="Arial" panose="020B0604020202020204" pitchFamily="34" charset="0"/>
                  <a:buChar char="•"/>
                </a:pPr>
                <a:r>
                  <a:rPr lang="en-US" sz="1800" i="0" dirty="0" smtClean="0">
                    <a:solidFill>
                      <a:schemeClr val="tx1"/>
                    </a:solidFill>
                  </a:rPr>
                  <a:t>IRVB channels (pixels) are not independent</a:t>
                </a:r>
              </a:p>
              <a:p>
                <a:pPr marL="342900" lvl="7" indent="-342900" algn="just">
                  <a:spcAft>
                    <a:spcPts val="600"/>
                  </a:spcAft>
                  <a:buFont typeface="Arial" panose="020B0604020202020204" pitchFamily="34" charset="0"/>
                  <a:buChar char="•"/>
                </a:pPr>
                <a:r>
                  <a:rPr lang="en-US" sz="1800" i="0" dirty="0" smtClean="0">
                    <a:solidFill>
                      <a:schemeClr val="tx1"/>
                    </a:solidFill>
                  </a:rPr>
                  <a:t>Heat diffusion on the foil surface </a:t>
                </a:r>
                <a:r>
                  <a:rPr lang="en-US" sz="1800" i="0" dirty="0">
                    <a:solidFill>
                      <a:schemeClr val="tx1"/>
                    </a:solidFill>
                  </a:rPr>
                  <a:t>and black body radiation </a:t>
                </a:r>
                <a:r>
                  <a:rPr lang="en-US" sz="1800" i="0" dirty="0" smtClean="0">
                    <a:solidFill>
                      <a:schemeClr val="tx1"/>
                    </a:solidFill>
                  </a:rPr>
                  <a:t>need to be accounted for</a:t>
                </a:r>
              </a:p>
              <a:p>
                <a:pPr marL="342900" lvl="7" indent="-342900" algn="just">
                  <a:spcAft>
                    <a:spcPts val="600"/>
                  </a:spcAft>
                  <a:buFont typeface="Arial" panose="020B0604020202020204" pitchFamily="34" charset="0"/>
                  <a:buChar char="•"/>
                </a:pPr>
                <a:r>
                  <a:rPr lang="en-US" sz="1800" i="0" dirty="0" smtClean="0">
                    <a:solidFill>
                      <a:schemeClr val="tx1"/>
                    </a:solidFill>
                  </a:rPr>
                  <a:t>The incident radiation power </a:t>
                </a:r>
                <a14:m>
                  <m:oMath xmlns:m="http://schemas.openxmlformats.org/officeDocument/2006/math">
                    <m:sSub>
                      <m:sSubPr>
                        <m:ctrlPr>
                          <a:rPr lang="de-DE" sz="1800" b="0" i="1" smtClean="0">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𝑝</m:t>
                        </m:r>
                      </m:e>
                      <m:sub>
                        <m:r>
                          <a:rPr lang="de-DE" sz="1800" b="0" i="1" smtClean="0">
                            <a:solidFill>
                              <a:schemeClr val="tx1"/>
                            </a:solidFill>
                            <a:latin typeface="Cambria Math" panose="02040503050406030204" pitchFamily="18" charset="0"/>
                          </a:rPr>
                          <m:t>𝑎𝑏𝑠</m:t>
                        </m:r>
                      </m:sub>
                    </m:sSub>
                  </m:oMath>
                </a14:m>
                <a:r>
                  <a:rPr lang="en-US" sz="1800" i="0" dirty="0" smtClean="0">
                    <a:solidFill>
                      <a:schemeClr val="tx1"/>
                    </a:solidFill>
                  </a:rPr>
                  <a:t> is </a:t>
                </a:r>
                <a:r>
                  <a:rPr lang="en-US" sz="1800" i="0" dirty="0">
                    <a:solidFill>
                      <a:schemeClr val="tx1"/>
                    </a:solidFill>
                  </a:rPr>
                  <a:t>calculated by solving </a:t>
                </a:r>
                <a:r>
                  <a:rPr lang="en-US" sz="1800" i="0" dirty="0" smtClean="0">
                    <a:solidFill>
                      <a:schemeClr val="tx1"/>
                    </a:solidFill>
                  </a:rPr>
                  <a:t>a </a:t>
                </a:r>
                <a:r>
                  <a:rPr lang="en-US" sz="1800" b="1" i="0" dirty="0" smtClean="0">
                    <a:solidFill>
                      <a:srgbClr val="005555"/>
                    </a:solidFill>
                  </a:rPr>
                  <a:t>2D heat transfer equation </a:t>
                </a:r>
                <a:r>
                  <a:rPr lang="en-US" sz="1400" i="0" dirty="0" smtClean="0">
                    <a:solidFill>
                      <a:schemeClr val="tx1"/>
                    </a:solidFill>
                  </a:rPr>
                  <a:t>[1]</a:t>
                </a:r>
              </a:p>
              <a:p>
                <a:pPr marL="342900" lvl="7" indent="-342900" algn="just">
                  <a:spcAft>
                    <a:spcPts val="600"/>
                  </a:spcAft>
                  <a:buFont typeface="Arial" panose="020B0604020202020204" pitchFamily="34" charset="0"/>
                  <a:buChar char="•"/>
                </a:pPr>
                <a14:m>
                  <m:oMath xmlns:m="http://schemas.openxmlformats.org/officeDocument/2006/math">
                    <m:sSub>
                      <m:sSubPr>
                        <m:ctrlPr>
                          <a:rPr lang="de-DE" sz="1800" b="0" i="1" smtClean="0">
                            <a:solidFill>
                              <a:srgbClr val="7030A0"/>
                            </a:solidFill>
                            <a:latin typeface="Cambria Math" panose="02040503050406030204" pitchFamily="18" charset="0"/>
                          </a:rPr>
                        </m:ctrlPr>
                      </m:sSubPr>
                      <m:e>
                        <m:r>
                          <a:rPr lang="de-DE" sz="1800" b="0" i="1" smtClean="0">
                            <a:solidFill>
                              <a:srgbClr val="7030A0"/>
                            </a:solidFill>
                            <a:latin typeface="Cambria Math" panose="02040503050406030204" pitchFamily="18" charset="0"/>
                          </a:rPr>
                          <m:t>𝑝</m:t>
                        </m:r>
                      </m:e>
                      <m:sub>
                        <m:r>
                          <a:rPr lang="de-DE" sz="1800" b="0" i="1" smtClean="0">
                            <a:solidFill>
                              <a:srgbClr val="7030A0"/>
                            </a:solidFill>
                            <a:latin typeface="Cambria Math" panose="02040503050406030204" pitchFamily="18" charset="0"/>
                          </a:rPr>
                          <m:t>𝑎𝑏𝑠</m:t>
                        </m:r>
                      </m:sub>
                    </m:sSub>
                    <m:r>
                      <a:rPr lang="de-DE" sz="1800" b="0" i="1" smtClean="0">
                        <a:solidFill>
                          <a:schemeClr val="tx1"/>
                        </a:solidFill>
                        <a:latin typeface="Cambria Math" panose="02040503050406030204" pitchFamily="18" charset="0"/>
                      </a:rPr>
                      <m:t>=</m:t>
                    </m:r>
                    <m:sSub>
                      <m:sSubPr>
                        <m:ctrlPr>
                          <a:rPr lang="de-DE" sz="1800" b="0" i="1" smtClean="0">
                            <a:solidFill>
                              <a:srgbClr val="006600"/>
                            </a:solidFill>
                            <a:latin typeface="Cambria Math" panose="02040503050406030204" pitchFamily="18" charset="0"/>
                          </a:rPr>
                        </m:ctrlPr>
                      </m:sSubPr>
                      <m:e>
                        <m:r>
                          <a:rPr lang="de-DE" sz="1800" b="0" i="1" smtClean="0">
                            <a:solidFill>
                              <a:srgbClr val="006600"/>
                            </a:solidFill>
                            <a:latin typeface="Cambria Math" panose="02040503050406030204" pitchFamily="18" charset="0"/>
                          </a:rPr>
                          <m:t>𝑝</m:t>
                        </m:r>
                      </m:e>
                      <m:sub>
                        <m:sSup>
                          <m:sSupPr>
                            <m:ctrlPr>
                              <a:rPr lang="de-DE" sz="1800" b="0" i="1" smtClean="0">
                                <a:solidFill>
                                  <a:srgbClr val="006600"/>
                                </a:solidFill>
                                <a:latin typeface="Cambria Math" panose="02040503050406030204" pitchFamily="18" charset="0"/>
                              </a:rPr>
                            </m:ctrlPr>
                          </m:sSupPr>
                          <m:e>
                            <m:r>
                              <a:rPr lang="de-DE" sz="1800" b="0" i="0" smtClean="0">
                                <a:solidFill>
                                  <a:srgbClr val="006600"/>
                                </a:solidFill>
                                <a:latin typeface="Cambria Math" panose="02040503050406030204" pitchFamily="18" charset="0"/>
                              </a:rPr>
                              <m:t>𝛻</m:t>
                            </m:r>
                          </m:e>
                          <m:sup>
                            <m:r>
                              <a:rPr lang="de-DE" sz="1800" b="0" i="1" smtClean="0">
                                <a:solidFill>
                                  <a:srgbClr val="006600"/>
                                </a:solidFill>
                                <a:latin typeface="Cambria Math" panose="02040503050406030204" pitchFamily="18" charset="0"/>
                              </a:rPr>
                              <m:t>2</m:t>
                            </m:r>
                          </m:sup>
                        </m:sSup>
                        <m:r>
                          <a:rPr lang="de-DE" sz="1800" b="0" i="1" smtClean="0">
                            <a:solidFill>
                              <a:srgbClr val="006600"/>
                            </a:solidFill>
                            <a:latin typeface="Cambria Math" panose="02040503050406030204" pitchFamily="18" charset="0"/>
                          </a:rPr>
                          <m:t>𝑇</m:t>
                        </m:r>
                      </m:sub>
                    </m:sSub>
                    <m:r>
                      <a:rPr lang="de-DE" sz="1800" b="0" i="1" smtClean="0">
                        <a:solidFill>
                          <a:schemeClr val="tx1"/>
                        </a:solidFill>
                        <a:latin typeface="Cambria Math" panose="02040503050406030204" pitchFamily="18" charset="0"/>
                      </a:rPr>
                      <m:t>+</m:t>
                    </m:r>
                    <m:sSub>
                      <m:sSubPr>
                        <m:ctrlPr>
                          <a:rPr lang="de-DE" sz="1800" b="0" i="1" smtClean="0">
                            <a:solidFill>
                              <a:srgbClr val="C00000"/>
                            </a:solidFill>
                            <a:latin typeface="Cambria Math" panose="02040503050406030204" pitchFamily="18" charset="0"/>
                          </a:rPr>
                        </m:ctrlPr>
                      </m:sSubPr>
                      <m:e>
                        <m:r>
                          <a:rPr lang="de-DE" sz="1800" b="0" i="1" smtClean="0">
                            <a:solidFill>
                              <a:srgbClr val="C00000"/>
                            </a:solidFill>
                            <a:latin typeface="Cambria Math" panose="02040503050406030204" pitchFamily="18" charset="0"/>
                          </a:rPr>
                          <m:t>𝑝</m:t>
                        </m:r>
                      </m:e>
                      <m:sub>
                        <m:r>
                          <a:rPr lang="de-DE" sz="1800" b="0" i="1" smtClean="0">
                            <a:solidFill>
                              <a:srgbClr val="C00000"/>
                            </a:solidFill>
                            <a:latin typeface="Cambria Math" panose="02040503050406030204" pitchFamily="18" charset="0"/>
                          </a:rPr>
                          <m:t>𝐵𝐵</m:t>
                        </m:r>
                      </m:sub>
                    </m:sSub>
                    <m:r>
                      <a:rPr lang="de-DE" sz="1800" b="0" i="1" smtClean="0">
                        <a:solidFill>
                          <a:schemeClr val="tx1"/>
                        </a:solidFill>
                        <a:latin typeface="Cambria Math" panose="02040503050406030204" pitchFamily="18" charset="0"/>
                      </a:rPr>
                      <m:t>+</m:t>
                    </m:r>
                    <m:sSub>
                      <m:sSubPr>
                        <m:ctrlPr>
                          <a:rPr lang="de-DE" sz="1800" b="0" i="1" smtClean="0">
                            <a:solidFill>
                              <a:srgbClr val="005BAA"/>
                            </a:solidFill>
                            <a:latin typeface="Cambria Math" panose="02040503050406030204" pitchFamily="18" charset="0"/>
                          </a:rPr>
                        </m:ctrlPr>
                      </m:sSubPr>
                      <m:e>
                        <m:r>
                          <a:rPr lang="de-DE" sz="1800" b="0" i="1" smtClean="0">
                            <a:solidFill>
                              <a:srgbClr val="005BAA"/>
                            </a:solidFill>
                            <a:latin typeface="Cambria Math" panose="02040503050406030204" pitchFamily="18" charset="0"/>
                          </a:rPr>
                          <m:t>𝑝</m:t>
                        </m:r>
                      </m:e>
                      <m:sub>
                        <m:acc>
                          <m:accPr>
                            <m:chr m:val="̇"/>
                            <m:ctrlPr>
                              <a:rPr lang="de-DE" sz="1800" b="0" i="1" smtClean="0">
                                <a:solidFill>
                                  <a:srgbClr val="005BAA"/>
                                </a:solidFill>
                                <a:latin typeface="Cambria Math" panose="02040503050406030204" pitchFamily="18" charset="0"/>
                              </a:rPr>
                            </m:ctrlPr>
                          </m:accPr>
                          <m:e>
                            <m:r>
                              <a:rPr lang="de-DE" sz="1800" b="0" i="1" smtClean="0">
                                <a:solidFill>
                                  <a:srgbClr val="005BAA"/>
                                </a:solidFill>
                                <a:latin typeface="Cambria Math" panose="02040503050406030204" pitchFamily="18" charset="0"/>
                              </a:rPr>
                              <m:t>𝑇</m:t>
                            </m:r>
                          </m:e>
                        </m:acc>
                      </m:sub>
                    </m:sSub>
                  </m:oMath>
                </a14:m>
                <a:endParaRPr lang="en-US" sz="1800" i="0" dirty="0" smtClean="0">
                  <a:solidFill>
                    <a:schemeClr val="tx1"/>
                  </a:solidFill>
                </a:endParaRPr>
              </a:p>
              <a:p>
                <a:pPr marL="342900" lvl="7" indent="-342900" algn="just">
                  <a:spcAft>
                    <a:spcPts val="600"/>
                  </a:spcAft>
                  <a:buFont typeface="Arial" panose="020B0604020202020204" pitchFamily="34" charset="0"/>
                  <a:buChar char="•"/>
                </a:pPr>
                <a14:m>
                  <m:oMath xmlns:m="http://schemas.openxmlformats.org/officeDocument/2006/math">
                    <m:sSub>
                      <m:sSubPr>
                        <m:ctrlPr>
                          <a:rPr lang="de-DE" sz="1800" i="1" smtClean="0">
                            <a:solidFill>
                              <a:srgbClr val="006600"/>
                            </a:solidFill>
                            <a:latin typeface="Cambria Math" panose="02040503050406030204" pitchFamily="18" charset="0"/>
                          </a:rPr>
                        </m:ctrlPr>
                      </m:sSubPr>
                      <m:e>
                        <m:r>
                          <a:rPr lang="de-DE" sz="1800">
                            <a:solidFill>
                              <a:srgbClr val="006600"/>
                            </a:solidFill>
                            <a:latin typeface="Cambria Math" panose="02040503050406030204" pitchFamily="18" charset="0"/>
                          </a:rPr>
                          <m:t>𝑝</m:t>
                        </m:r>
                      </m:e>
                      <m:sub>
                        <m:sSup>
                          <m:sSupPr>
                            <m:ctrlPr>
                              <a:rPr lang="de-DE" sz="1800" i="1">
                                <a:solidFill>
                                  <a:srgbClr val="006600"/>
                                </a:solidFill>
                                <a:latin typeface="Cambria Math" panose="02040503050406030204" pitchFamily="18" charset="0"/>
                              </a:rPr>
                            </m:ctrlPr>
                          </m:sSupPr>
                          <m:e>
                            <m:r>
                              <a:rPr lang="de-DE" sz="1800" i="0">
                                <a:solidFill>
                                  <a:srgbClr val="006600"/>
                                </a:solidFill>
                                <a:latin typeface="Cambria Math" panose="02040503050406030204" pitchFamily="18" charset="0"/>
                              </a:rPr>
                              <m:t>𝛻</m:t>
                            </m:r>
                          </m:e>
                          <m:sup>
                            <m:r>
                              <a:rPr lang="de-DE" sz="1800">
                                <a:solidFill>
                                  <a:srgbClr val="006600"/>
                                </a:solidFill>
                                <a:latin typeface="Cambria Math" panose="02040503050406030204" pitchFamily="18" charset="0"/>
                              </a:rPr>
                              <m:t>2</m:t>
                            </m:r>
                          </m:sup>
                        </m:sSup>
                        <m:r>
                          <a:rPr lang="de-DE" sz="1800">
                            <a:solidFill>
                              <a:srgbClr val="006600"/>
                            </a:solidFill>
                            <a:latin typeface="Cambria Math" panose="02040503050406030204" pitchFamily="18" charset="0"/>
                          </a:rPr>
                          <m:t>𝑇</m:t>
                        </m:r>
                      </m:sub>
                    </m:sSub>
                    <m:r>
                      <a:rPr lang="de-DE" sz="1800" b="0" i="1" smtClean="0">
                        <a:solidFill>
                          <a:srgbClr val="006600"/>
                        </a:solidFill>
                        <a:latin typeface="Cambria Math" panose="02040503050406030204" pitchFamily="18" charset="0"/>
                      </a:rPr>
                      <m:t>=−</m:t>
                    </m:r>
                    <m:f>
                      <m:fPr>
                        <m:ctrlPr>
                          <a:rPr lang="de-DE" sz="1800" b="0" i="1" smtClean="0">
                            <a:solidFill>
                              <a:srgbClr val="006600"/>
                            </a:solidFill>
                            <a:latin typeface="Cambria Math" panose="02040503050406030204" pitchFamily="18" charset="0"/>
                          </a:rPr>
                        </m:ctrlPr>
                      </m:fPr>
                      <m:num>
                        <m:r>
                          <a:rPr lang="de-DE" sz="1800" b="0" i="1" smtClean="0">
                            <a:solidFill>
                              <a:srgbClr val="006600"/>
                            </a:solidFill>
                            <a:latin typeface="Cambria Math" panose="02040503050406030204" pitchFamily="18" charset="0"/>
                          </a:rPr>
                          <m:t>1</m:t>
                        </m:r>
                      </m:num>
                      <m:den>
                        <m:r>
                          <a:rPr lang="de-DE" sz="1800" b="0" i="1" smtClean="0">
                            <a:solidFill>
                              <a:srgbClr val="006600"/>
                            </a:solidFill>
                            <a:latin typeface="Cambria Math" panose="02040503050406030204" pitchFamily="18" charset="0"/>
                          </a:rPr>
                          <m:t>𝑆</m:t>
                        </m:r>
                      </m:den>
                    </m:f>
                    <m:d>
                      <m:dPr>
                        <m:begChr m:val="["/>
                        <m:endChr m:val="]"/>
                        <m:ctrlPr>
                          <a:rPr lang="de-DE" sz="1800" b="0" i="1" smtClean="0">
                            <a:solidFill>
                              <a:srgbClr val="006600"/>
                            </a:solidFill>
                            <a:latin typeface="Cambria Math" panose="02040503050406030204" pitchFamily="18" charset="0"/>
                          </a:rPr>
                        </m:ctrlPr>
                      </m:dPr>
                      <m:e>
                        <m:f>
                          <m:fPr>
                            <m:ctrlPr>
                              <a:rPr lang="de-DE" sz="1800" b="0" i="1" smtClean="0">
                                <a:solidFill>
                                  <a:srgbClr val="006600"/>
                                </a:solidFill>
                                <a:latin typeface="Cambria Math" panose="02040503050406030204" pitchFamily="18" charset="0"/>
                              </a:rPr>
                            </m:ctrlPr>
                          </m:fPr>
                          <m:num>
                            <m:sSup>
                              <m:sSupPr>
                                <m:ctrlPr>
                                  <a:rPr lang="de-DE" sz="1800" b="0" i="1" smtClean="0">
                                    <a:solidFill>
                                      <a:srgbClr val="006600"/>
                                    </a:solidFill>
                                    <a:latin typeface="Cambria Math" panose="02040503050406030204" pitchFamily="18" charset="0"/>
                                  </a:rPr>
                                </m:ctrlPr>
                              </m:sSupPr>
                              <m:e>
                                <m:r>
                                  <a:rPr lang="de-DE" sz="1800" b="0" i="1" smtClean="0">
                                    <a:solidFill>
                                      <a:srgbClr val="006600"/>
                                    </a:solidFill>
                                    <a:latin typeface="Cambria Math" panose="02040503050406030204" pitchFamily="18" charset="0"/>
                                  </a:rPr>
                                  <m:t>𝑑</m:t>
                                </m:r>
                              </m:e>
                              <m:sup>
                                <m:r>
                                  <a:rPr lang="de-DE" sz="1800" b="0" i="1" smtClean="0">
                                    <a:solidFill>
                                      <a:srgbClr val="006600"/>
                                    </a:solidFill>
                                    <a:latin typeface="Cambria Math" panose="02040503050406030204" pitchFamily="18" charset="0"/>
                                  </a:rPr>
                                  <m:t>2</m:t>
                                </m:r>
                              </m:sup>
                            </m:sSup>
                            <m:r>
                              <a:rPr lang="de-DE" sz="1800" b="0" i="1" smtClean="0">
                                <a:solidFill>
                                  <a:srgbClr val="006600"/>
                                </a:solidFill>
                                <a:latin typeface="Cambria Math" panose="02040503050406030204" pitchFamily="18" charset="0"/>
                              </a:rPr>
                              <m:t>𝑇</m:t>
                            </m:r>
                          </m:num>
                          <m:den>
                            <m:r>
                              <a:rPr lang="de-DE" sz="1800" b="0" i="1" smtClean="0">
                                <a:solidFill>
                                  <a:srgbClr val="006600"/>
                                </a:solidFill>
                                <a:latin typeface="Cambria Math" panose="02040503050406030204" pitchFamily="18" charset="0"/>
                              </a:rPr>
                              <m:t>𝑑</m:t>
                            </m:r>
                            <m:sSup>
                              <m:sSupPr>
                                <m:ctrlPr>
                                  <a:rPr lang="de-DE" sz="1800" b="0" i="1" smtClean="0">
                                    <a:solidFill>
                                      <a:srgbClr val="006600"/>
                                    </a:solidFill>
                                    <a:latin typeface="Cambria Math" panose="02040503050406030204" pitchFamily="18" charset="0"/>
                                  </a:rPr>
                                </m:ctrlPr>
                              </m:sSupPr>
                              <m:e>
                                <m:r>
                                  <a:rPr lang="de-DE" sz="1800" b="0" i="1" smtClean="0">
                                    <a:solidFill>
                                      <a:srgbClr val="006600"/>
                                    </a:solidFill>
                                    <a:latin typeface="Cambria Math" panose="02040503050406030204" pitchFamily="18" charset="0"/>
                                  </a:rPr>
                                  <m:t>𝑥</m:t>
                                </m:r>
                              </m:e>
                              <m:sup>
                                <m:r>
                                  <a:rPr lang="de-DE" sz="1800" b="0" i="1" smtClean="0">
                                    <a:solidFill>
                                      <a:srgbClr val="006600"/>
                                    </a:solidFill>
                                    <a:latin typeface="Cambria Math" panose="02040503050406030204" pitchFamily="18" charset="0"/>
                                  </a:rPr>
                                  <m:t>2</m:t>
                                </m:r>
                              </m:sup>
                            </m:sSup>
                          </m:den>
                        </m:f>
                        <m:r>
                          <a:rPr lang="de-DE" sz="1800" b="0" i="1" smtClean="0">
                            <a:solidFill>
                              <a:srgbClr val="006600"/>
                            </a:solidFill>
                            <a:latin typeface="Cambria Math" panose="02040503050406030204" pitchFamily="18" charset="0"/>
                          </a:rPr>
                          <m:t>+</m:t>
                        </m:r>
                        <m:f>
                          <m:fPr>
                            <m:ctrlPr>
                              <a:rPr lang="de-DE" sz="1800" b="0" i="1" smtClean="0">
                                <a:solidFill>
                                  <a:srgbClr val="006600"/>
                                </a:solidFill>
                                <a:latin typeface="Cambria Math" panose="02040503050406030204" pitchFamily="18" charset="0"/>
                              </a:rPr>
                            </m:ctrlPr>
                          </m:fPr>
                          <m:num>
                            <m:sSup>
                              <m:sSupPr>
                                <m:ctrlPr>
                                  <a:rPr lang="de-DE" sz="1800" b="0" i="1" smtClean="0">
                                    <a:solidFill>
                                      <a:srgbClr val="006600"/>
                                    </a:solidFill>
                                    <a:latin typeface="Cambria Math" panose="02040503050406030204" pitchFamily="18" charset="0"/>
                                  </a:rPr>
                                </m:ctrlPr>
                              </m:sSupPr>
                              <m:e>
                                <m:r>
                                  <a:rPr lang="de-DE" sz="1800" b="0" i="1" smtClean="0">
                                    <a:solidFill>
                                      <a:srgbClr val="006600"/>
                                    </a:solidFill>
                                    <a:latin typeface="Cambria Math" panose="02040503050406030204" pitchFamily="18" charset="0"/>
                                  </a:rPr>
                                  <m:t>𝑑</m:t>
                                </m:r>
                              </m:e>
                              <m:sup>
                                <m:r>
                                  <a:rPr lang="de-DE" sz="1800" b="0" i="1" smtClean="0">
                                    <a:solidFill>
                                      <a:srgbClr val="006600"/>
                                    </a:solidFill>
                                    <a:latin typeface="Cambria Math" panose="02040503050406030204" pitchFamily="18" charset="0"/>
                                  </a:rPr>
                                  <m:t>2</m:t>
                                </m:r>
                              </m:sup>
                            </m:sSup>
                            <m:r>
                              <a:rPr lang="de-DE" sz="1800" b="0" i="1" smtClean="0">
                                <a:solidFill>
                                  <a:srgbClr val="006600"/>
                                </a:solidFill>
                                <a:latin typeface="Cambria Math" panose="02040503050406030204" pitchFamily="18" charset="0"/>
                              </a:rPr>
                              <m:t>𝑇</m:t>
                            </m:r>
                          </m:num>
                          <m:den>
                            <m:r>
                              <a:rPr lang="de-DE" sz="1800" b="0" i="1" smtClean="0">
                                <a:solidFill>
                                  <a:srgbClr val="006600"/>
                                </a:solidFill>
                                <a:latin typeface="Cambria Math" panose="02040503050406030204" pitchFamily="18" charset="0"/>
                              </a:rPr>
                              <m:t>𝑑</m:t>
                            </m:r>
                            <m:sSup>
                              <m:sSupPr>
                                <m:ctrlPr>
                                  <a:rPr lang="de-DE" sz="1800" b="0" i="1" smtClean="0">
                                    <a:solidFill>
                                      <a:srgbClr val="006600"/>
                                    </a:solidFill>
                                    <a:latin typeface="Cambria Math" panose="02040503050406030204" pitchFamily="18" charset="0"/>
                                  </a:rPr>
                                </m:ctrlPr>
                              </m:sSupPr>
                              <m:e>
                                <m:r>
                                  <a:rPr lang="de-DE" sz="1800" b="0" i="1" smtClean="0">
                                    <a:solidFill>
                                      <a:srgbClr val="006600"/>
                                    </a:solidFill>
                                    <a:latin typeface="Cambria Math" panose="02040503050406030204" pitchFamily="18" charset="0"/>
                                  </a:rPr>
                                  <m:t>𝑦</m:t>
                                </m:r>
                              </m:e>
                              <m:sup>
                                <m:r>
                                  <a:rPr lang="de-DE" sz="1800" b="0" i="1" smtClean="0">
                                    <a:solidFill>
                                      <a:srgbClr val="006600"/>
                                    </a:solidFill>
                                    <a:latin typeface="Cambria Math" panose="02040503050406030204" pitchFamily="18" charset="0"/>
                                  </a:rPr>
                                  <m:t>2</m:t>
                                </m:r>
                              </m:sup>
                            </m:sSup>
                          </m:den>
                        </m:f>
                      </m:e>
                    </m:d>
                  </m:oMath>
                </a14:m>
                <a:endParaRPr lang="en-US" sz="1800" i="0" dirty="0" smtClean="0">
                  <a:solidFill>
                    <a:schemeClr val="tx1"/>
                  </a:solidFill>
                </a:endParaRPr>
              </a:p>
              <a:p>
                <a:pPr marL="342900" lvl="7" indent="-342900" algn="just">
                  <a:spcAft>
                    <a:spcPts val="600"/>
                  </a:spcAft>
                  <a:buFont typeface="Arial" panose="020B0604020202020204" pitchFamily="34" charset="0"/>
                  <a:buChar char="•"/>
                </a:pPr>
                <a14:m>
                  <m:oMath xmlns:m="http://schemas.openxmlformats.org/officeDocument/2006/math">
                    <m:sSub>
                      <m:sSubPr>
                        <m:ctrlPr>
                          <a:rPr lang="de-DE" sz="1800" b="0" i="1" smtClean="0">
                            <a:solidFill>
                              <a:srgbClr val="CC0000"/>
                            </a:solidFill>
                            <a:latin typeface="Cambria Math" panose="02040503050406030204" pitchFamily="18" charset="0"/>
                          </a:rPr>
                        </m:ctrlPr>
                      </m:sSubPr>
                      <m:e>
                        <m:r>
                          <a:rPr lang="de-DE" sz="1800" b="0" i="1" smtClean="0">
                            <a:solidFill>
                              <a:srgbClr val="CC0000"/>
                            </a:solidFill>
                            <a:latin typeface="Cambria Math" panose="02040503050406030204" pitchFamily="18" charset="0"/>
                          </a:rPr>
                          <m:t>𝑝</m:t>
                        </m:r>
                      </m:e>
                      <m:sub>
                        <m:r>
                          <a:rPr lang="de-DE" sz="1800" b="0" i="1" smtClean="0">
                            <a:solidFill>
                              <a:srgbClr val="CC0000"/>
                            </a:solidFill>
                            <a:latin typeface="Cambria Math" panose="02040503050406030204" pitchFamily="18" charset="0"/>
                          </a:rPr>
                          <m:t>𝐵𝐵</m:t>
                        </m:r>
                      </m:sub>
                    </m:sSub>
                    <m:r>
                      <a:rPr lang="de-DE" sz="1800" b="0" i="1" smtClean="0">
                        <a:solidFill>
                          <a:srgbClr val="CC0000"/>
                        </a:solidFill>
                        <a:latin typeface="Cambria Math" panose="02040503050406030204" pitchFamily="18" charset="0"/>
                      </a:rPr>
                      <m:t>=2</m:t>
                    </m:r>
                    <m:r>
                      <a:rPr lang="de-DE" sz="1800" b="0" i="1" smtClean="0">
                        <a:solidFill>
                          <a:srgbClr val="CC0000"/>
                        </a:solidFill>
                        <a:latin typeface="Cambria Math" panose="02040503050406030204" pitchFamily="18" charset="0"/>
                      </a:rPr>
                      <m:t>𝜀</m:t>
                    </m:r>
                    <m:sSub>
                      <m:sSubPr>
                        <m:ctrlPr>
                          <a:rPr lang="de-DE" sz="1800" b="0" i="1" smtClean="0">
                            <a:solidFill>
                              <a:srgbClr val="CC0000"/>
                            </a:solidFill>
                            <a:latin typeface="Cambria Math" panose="02040503050406030204" pitchFamily="18" charset="0"/>
                          </a:rPr>
                        </m:ctrlPr>
                      </m:sSubPr>
                      <m:e>
                        <m:r>
                          <a:rPr lang="de-DE" sz="1800" b="0" i="1" smtClean="0">
                            <a:solidFill>
                              <a:srgbClr val="CC0000"/>
                            </a:solidFill>
                            <a:latin typeface="Cambria Math" panose="02040503050406030204" pitchFamily="18" charset="0"/>
                          </a:rPr>
                          <m:t>𝜎</m:t>
                        </m:r>
                      </m:e>
                      <m:sub>
                        <m:r>
                          <a:rPr lang="de-DE" sz="1800" b="0" i="1" smtClean="0">
                            <a:solidFill>
                              <a:srgbClr val="CC0000"/>
                            </a:solidFill>
                            <a:latin typeface="Cambria Math" panose="02040503050406030204" pitchFamily="18" charset="0"/>
                          </a:rPr>
                          <m:t>𝑆𝐵</m:t>
                        </m:r>
                      </m:sub>
                    </m:sSub>
                    <m:d>
                      <m:dPr>
                        <m:ctrlPr>
                          <a:rPr lang="de-DE" sz="1800" b="0" i="1" smtClean="0">
                            <a:solidFill>
                              <a:srgbClr val="CC0000"/>
                            </a:solidFill>
                            <a:latin typeface="Cambria Math" panose="02040503050406030204" pitchFamily="18" charset="0"/>
                          </a:rPr>
                        </m:ctrlPr>
                      </m:dPr>
                      <m:e>
                        <m:sSup>
                          <m:sSupPr>
                            <m:ctrlPr>
                              <a:rPr lang="de-DE" sz="1800" b="0" i="1" smtClean="0">
                                <a:solidFill>
                                  <a:srgbClr val="CC0000"/>
                                </a:solidFill>
                                <a:latin typeface="Cambria Math" panose="02040503050406030204" pitchFamily="18" charset="0"/>
                              </a:rPr>
                            </m:ctrlPr>
                          </m:sSupPr>
                          <m:e>
                            <m:r>
                              <a:rPr lang="de-DE" sz="1800" b="0" i="1" smtClean="0">
                                <a:solidFill>
                                  <a:srgbClr val="CC0000"/>
                                </a:solidFill>
                                <a:latin typeface="Cambria Math" panose="02040503050406030204" pitchFamily="18" charset="0"/>
                              </a:rPr>
                              <m:t>𝑇</m:t>
                            </m:r>
                          </m:e>
                          <m:sup>
                            <m:r>
                              <a:rPr lang="de-DE" sz="1800" b="0" i="1" smtClean="0">
                                <a:solidFill>
                                  <a:srgbClr val="CC0000"/>
                                </a:solidFill>
                                <a:latin typeface="Cambria Math" panose="02040503050406030204" pitchFamily="18" charset="0"/>
                              </a:rPr>
                              <m:t>4</m:t>
                            </m:r>
                          </m:sup>
                        </m:sSup>
                        <m:r>
                          <a:rPr lang="de-DE" sz="1800" b="0" i="1" smtClean="0">
                            <a:solidFill>
                              <a:srgbClr val="CC0000"/>
                            </a:solidFill>
                            <a:latin typeface="Cambria Math" panose="02040503050406030204" pitchFamily="18" charset="0"/>
                          </a:rPr>
                          <m:t>−</m:t>
                        </m:r>
                        <m:sSubSup>
                          <m:sSubSupPr>
                            <m:ctrlPr>
                              <a:rPr lang="de-DE" sz="1800" b="0" i="1" smtClean="0">
                                <a:solidFill>
                                  <a:srgbClr val="CC0000"/>
                                </a:solidFill>
                                <a:latin typeface="Cambria Math" panose="02040503050406030204" pitchFamily="18" charset="0"/>
                              </a:rPr>
                            </m:ctrlPr>
                          </m:sSubSupPr>
                          <m:e>
                            <m:r>
                              <a:rPr lang="de-DE" sz="1800" b="0" i="1" smtClean="0">
                                <a:solidFill>
                                  <a:srgbClr val="CC0000"/>
                                </a:solidFill>
                                <a:latin typeface="Cambria Math" panose="02040503050406030204" pitchFamily="18" charset="0"/>
                              </a:rPr>
                              <m:t>𝑇</m:t>
                            </m:r>
                          </m:e>
                          <m:sub>
                            <m:r>
                              <a:rPr lang="de-DE" sz="1800" b="0" i="1" smtClean="0">
                                <a:solidFill>
                                  <a:srgbClr val="CC0000"/>
                                </a:solidFill>
                                <a:latin typeface="Cambria Math" panose="02040503050406030204" pitchFamily="18" charset="0"/>
                              </a:rPr>
                              <m:t>0</m:t>
                            </m:r>
                          </m:sub>
                          <m:sup>
                            <m:r>
                              <a:rPr lang="de-DE" sz="1800" b="0" i="1" smtClean="0">
                                <a:solidFill>
                                  <a:srgbClr val="CC0000"/>
                                </a:solidFill>
                                <a:latin typeface="Cambria Math" panose="02040503050406030204" pitchFamily="18" charset="0"/>
                              </a:rPr>
                              <m:t>4</m:t>
                            </m:r>
                          </m:sup>
                        </m:sSubSup>
                      </m:e>
                    </m:d>
                    <m:r>
                      <a:rPr lang="de-DE" sz="1800" b="0" i="1" smtClean="0">
                        <a:solidFill>
                          <a:schemeClr val="tx1"/>
                        </a:solidFill>
                        <a:latin typeface="Cambria Math" panose="02040503050406030204" pitchFamily="18" charset="0"/>
                      </a:rPr>
                      <m:t> </m:t>
                    </m:r>
                  </m:oMath>
                </a14:m>
                <a:endParaRPr lang="de-DE" sz="1800" b="0" i="0" dirty="0" smtClean="0">
                  <a:solidFill>
                    <a:schemeClr val="tx1"/>
                  </a:solidFill>
                </a:endParaRPr>
              </a:p>
              <a:p>
                <a:pPr marL="342900" lvl="7" indent="-342900" algn="just">
                  <a:spcAft>
                    <a:spcPts val="600"/>
                  </a:spcAft>
                  <a:buFont typeface="Arial" panose="020B0604020202020204" pitchFamily="34" charset="0"/>
                  <a:buChar char="•"/>
                </a:pPr>
                <a14:m>
                  <m:oMath xmlns:m="http://schemas.openxmlformats.org/officeDocument/2006/math">
                    <m:sSub>
                      <m:sSubPr>
                        <m:ctrlPr>
                          <a:rPr lang="de-DE" sz="1800" i="1" smtClean="0">
                            <a:solidFill>
                              <a:srgbClr val="005BAA"/>
                            </a:solidFill>
                            <a:latin typeface="Cambria Math" panose="02040503050406030204" pitchFamily="18" charset="0"/>
                          </a:rPr>
                        </m:ctrlPr>
                      </m:sSubPr>
                      <m:e>
                        <m:r>
                          <a:rPr lang="de-DE" sz="1800">
                            <a:solidFill>
                              <a:srgbClr val="005BAA"/>
                            </a:solidFill>
                            <a:latin typeface="Cambria Math" panose="02040503050406030204" pitchFamily="18" charset="0"/>
                          </a:rPr>
                          <m:t>𝑝</m:t>
                        </m:r>
                      </m:e>
                      <m:sub>
                        <m:acc>
                          <m:accPr>
                            <m:chr m:val="̇"/>
                            <m:ctrlPr>
                              <a:rPr lang="de-DE" sz="1800" i="1">
                                <a:solidFill>
                                  <a:srgbClr val="005BAA"/>
                                </a:solidFill>
                                <a:latin typeface="Cambria Math" panose="02040503050406030204" pitchFamily="18" charset="0"/>
                              </a:rPr>
                            </m:ctrlPr>
                          </m:accPr>
                          <m:e>
                            <m:r>
                              <a:rPr lang="de-DE" sz="1800">
                                <a:solidFill>
                                  <a:srgbClr val="005BAA"/>
                                </a:solidFill>
                                <a:latin typeface="Cambria Math" panose="02040503050406030204" pitchFamily="18" charset="0"/>
                              </a:rPr>
                              <m:t>𝑇</m:t>
                            </m:r>
                          </m:e>
                        </m:acc>
                      </m:sub>
                    </m:sSub>
                    <m:r>
                      <a:rPr lang="de-DE" sz="1800" b="0" i="1" smtClean="0">
                        <a:solidFill>
                          <a:srgbClr val="005BAA"/>
                        </a:solidFill>
                        <a:latin typeface="Cambria Math" panose="02040503050406030204" pitchFamily="18" charset="0"/>
                      </a:rPr>
                      <m:t>=</m:t>
                    </m:r>
                    <m:f>
                      <m:fPr>
                        <m:ctrlPr>
                          <a:rPr lang="de-DE" sz="1800" b="0" i="1" smtClean="0">
                            <a:solidFill>
                              <a:srgbClr val="005BAA"/>
                            </a:solidFill>
                            <a:latin typeface="Cambria Math" panose="02040503050406030204" pitchFamily="18" charset="0"/>
                          </a:rPr>
                        </m:ctrlPr>
                      </m:fPr>
                      <m:num>
                        <m:r>
                          <a:rPr lang="de-DE" sz="1800" b="0" i="1" smtClean="0">
                            <a:solidFill>
                              <a:srgbClr val="005BAA"/>
                            </a:solidFill>
                            <a:latin typeface="Cambria Math" panose="02040503050406030204" pitchFamily="18" charset="0"/>
                          </a:rPr>
                          <m:t>1</m:t>
                        </m:r>
                      </m:num>
                      <m:den>
                        <m:r>
                          <a:rPr lang="de-DE" sz="1800" b="0" i="1" smtClean="0">
                            <a:solidFill>
                              <a:srgbClr val="005BAA"/>
                            </a:solidFill>
                            <a:latin typeface="Cambria Math" panose="02040503050406030204" pitchFamily="18" charset="0"/>
                          </a:rPr>
                          <m:t>𝜅</m:t>
                        </m:r>
                        <m:r>
                          <a:rPr lang="de-DE" sz="1800" b="0" i="1" smtClean="0">
                            <a:solidFill>
                              <a:srgbClr val="005BAA"/>
                            </a:solidFill>
                            <a:latin typeface="Cambria Math" panose="02040503050406030204" pitchFamily="18" charset="0"/>
                          </a:rPr>
                          <m:t>𝑆</m:t>
                        </m:r>
                      </m:den>
                    </m:f>
                    <m:f>
                      <m:fPr>
                        <m:ctrlPr>
                          <a:rPr lang="de-DE" sz="1800" b="0" i="1" smtClean="0">
                            <a:solidFill>
                              <a:srgbClr val="005BAA"/>
                            </a:solidFill>
                            <a:latin typeface="Cambria Math" panose="02040503050406030204" pitchFamily="18" charset="0"/>
                          </a:rPr>
                        </m:ctrlPr>
                      </m:fPr>
                      <m:num>
                        <m:r>
                          <a:rPr lang="de-DE" sz="1800" b="0" i="1" smtClean="0">
                            <a:solidFill>
                              <a:srgbClr val="005BAA"/>
                            </a:solidFill>
                            <a:latin typeface="Cambria Math" panose="02040503050406030204" pitchFamily="18" charset="0"/>
                          </a:rPr>
                          <m:t>𝑑𝑇</m:t>
                        </m:r>
                      </m:num>
                      <m:den>
                        <m:r>
                          <a:rPr lang="de-DE" sz="1800" b="0" i="1" smtClean="0">
                            <a:solidFill>
                              <a:srgbClr val="005BAA"/>
                            </a:solidFill>
                            <a:latin typeface="Cambria Math" panose="02040503050406030204" pitchFamily="18" charset="0"/>
                          </a:rPr>
                          <m:t>𝑑𝑡</m:t>
                        </m:r>
                      </m:den>
                    </m:f>
                  </m:oMath>
                </a14:m>
                <a:endParaRPr lang="en-US" sz="1800" i="0" dirty="0" smtClean="0">
                  <a:solidFill>
                    <a:schemeClr val="tx1"/>
                  </a:solidFill>
                </a:endParaRPr>
              </a:p>
              <a:p>
                <a:pPr marL="342900" lvl="7" indent="-342900" algn="just">
                  <a:spcAft>
                    <a:spcPts val="600"/>
                  </a:spcAft>
                  <a:buFont typeface="Arial" panose="020B0604020202020204" pitchFamily="34" charset="0"/>
                  <a:buChar char="•"/>
                </a:pPr>
                <a:r>
                  <a:rPr lang="en-US" sz="1800" i="0" dirty="0" smtClean="0">
                    <a:solidFill>
                      <a:schemeClr val="tx1"/>
                    </a:solidFill>
                  </a:rPr>
                  <a:t>Thermal properties of the foil need to be calibrated</a:t>
                </a:r>
              </a:p>
              <a:p>
                <a:pPr marL="342900" lvl="7" indent="-342900" algn="just">
                  <a:spcAft>
                    <a:spcPts val="600"/>
                  </a:spcAft>
                  <a:buFont typeface="Arial" panose="020B0604020202020204" pitchFamily="34" charset="0"/>
                  <a:buChar char="•"/>
                </a:pPr>
                <a:r>
                  <a:rPr lang="en-US" sz="1800" i="0" dirty="0" smtClean="0">
                    <a:solidFill>
                      <a:schemeClr val="tx1"/>
                    </a:solidFill>
                  </a:rPr>
                  <a:t>Three calibration coefficients: </a:t>
                </a:r>
                <a14:m>
                  <m:oMath xmlns:m="http://schemas.openxmlformats.org/officeDocument/2006/math">
                    <m:r>
                      <a:rPr lang="de-DE" sz="1800" b="0" i="1" smtClean="0">
                        <a:solidFill>
                          <a:schemeClr val="tx1"/>
                        </a:solidFill>
                        <a:latin typeface="Cambria Math" panose="02040503050406030204" pitchFamily="18" charset="0"/>
                      </a:rPr>
                      <m:t>𝜀</m:t>
                    </m:r>
                    <m:r>
                      <a:rPr lang="de-DE" sz="1800" b="0" i="1" smtClean="0">
                        <a:solidFill>
                          <a:schemeClr val="tx1"/>
                        </a:solidFill>
                        <a:latin typeface="Cambria Math" panose="02040503050406030204" pitchFamily="18" charset="0"/>
                      </a:rPr>
                      <m:t>, </m:t>
                    </m:r>
                    <m:r>
                      <a:rPr lang="de-DE" sz="1800" b="0" i="1" smtClean="0">
                        <a:solidFill>
                          <a:schemeClr val="tx1"/>
                        </a:solidFill>
                        <a:latin typeface="Cambria Math" panose="02040503050406030204" pitchFamily="18" charset="0"/>
                      </a:rPr>
                      <m:t>𝜅</m:t>
                    </m:r>
                    <m:r>
                      <a:rPr lang="de-DE" sz="1800" b="0" i="1" smtClean="0">
                        <a:solidFill>
                          <a:schemeClr val="tx1"/>
                        </a:solidFill>
                        <a:latin typeface="Cambria Math" panose="02040503050406030204" pitchFamily="18" charset="0"/>
                      </a:rPr>
                      <m:t>, </m:t>
                    </m:r>
                    <m:r>
                      <a:rPr lang="de-DE" sz="1800" b="0" i="1" smtClean="0">
                        <a:solidFill>
                          <a:schemeClr val="tx1"/>
                        </a:solidFill>
                        <a:latin typeface="Cambria Math" panose="02040503050406030204" pitchFamily="18" charset="0"/>
                      </a:rPr>
                      <m:t>𝑆</m:t>
                    </m:r>
                  </m:oMath>
                </a14:m>
                <a:endParaRPr lang="en-US" sz="1800" i="0" dirty="0" smtClean="0">
                  <a:solidFill>
                    <a:schemeClr val="tx1"/>
                  </a:solidFill>
                </a:endParaRPr>
              </a:p>
              <a:p>
                <a:pPr marL="342900" lvl="7" indent="-342900" algn="just">
                  <a:spcAft>
                    <a:spcPts val="600"/>
                  </a:spcAft>
                  <a:buFont typeface="Arial" panose="020B0604020202020204" pitchFamily="34" charset="0"/>
                  <a:buChar char="•"/>
                </a:pPr>
                <a:endParaRPr lang="en-US" sz="1800" i="0" dirty="0" smtClean="0">
                  <a:solidFill>
                    <a:schemeClr val="tx1"/>
                  </a:solidFill>
                </a:endParaRPr>
              </a:p>
              <a:p>
                <a:pPr lvl="8" algn="just">
                  <a:spcAft>
                    <a:spcPts val="600"/>
                  </a:spcAft>
                </a:pPr>
                <a:r>
                  <a:rPr lang="en-US" sz="1800" b="1" i="0" dirty="0" smtClean="0">
                    <a:solidFill>
                      <a:srgbClr val="005555"/>
                    </a:solidFill>
                    <a:latin typeface="Cambria Math" panose="02040503050406030204" pitchFamily="18" charset="0"/>
                  </a:rPr>
                  <a:t>  </a:t>
                </a:r>
                <a:endParaRPr lang="en-US" sz="1800" b="1" dirty="0">
                  <a:solidFill>
                    <a:srgbClr val="005555"/>
                  </a:solidFill>
                </a:endParaRPr>
              </a:p>
            </p:txBody>
          </p:sp>
        </mc:Choice>
        <mc:Fallback xmlns="">
          <p:sp>
            <p:nvSpPr>
              <p:cNvPr id="9" name="Content Placeholder 8"/>
              <p:cNvSpPr>
                <a:spLocks noGrp="1" noRot="1" noChangeAspect="1" noMove="1" noResize="1" noEditPoints="1" noAdjustHandles="1" noChangeArrowheads="1" noChangeShapeType="1" noTextEdit="1"/>
              </p:cNvSpPr>
              <p:nvPr>
                <p:ph sz="quarter" idx="13"/>
              </p:nvPr>
            </p:nvSpPr>
            <p:spPr>
              <a:xfrm>
                <a:off x="695327" y="1125632"/>
                <a:ext cx="6404720" cy="4772024"/>
              </a:xfrm>
              <a:blipFill>
                <a:blip r:embed="rId2"/>
                <a:stretch>
                  <a:fillRect l="-2188" t="-767" r="-2284"/>
                </a:stretch>
              </a:blipFill>
            </p:spPr>
            <p:txBody>
              <a:bodyPr/>
              <a:lstStyle/>
              <a:p>
                <a:r>
                  <a:rPr lang="en-GB">
                    <a:noFill/>
                  </a:rPr>
                  <a:t> </a:t>
                </a:r>
              </a:p>
            </p:txBody>
          </p:sp>
        </mc:Fallback>
      </mc:AlternateContent>
      <p:sp>
        <p:nvSpPr>
          <p:cNvPr id="2" name="Date Placeholder 1"/>
          <p:cNvSpPr>
            <a:spLocks noGrp="1"/>
          </p:cNvSpPr>
          <p:nvPr>
            <p:ph type="dt" sz="half" idx="2"/>
          </p:nvPr>
        </p:nvSpPr>
        <p:spPr/>
        <p:txBody>
          <a:bodyPr/>
          <a:lstStyle/>
          <a:p>
            <a:r>
              <a:rPr lang="en-US" smtClean="0"/>
              <a:t>2024.12.02</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0471" y="1512654"/>
            <a:ext cx="3631580" cy="4208088"/>
          </a:xfrm>
          <a:prstGeom prst="rect">
            <a:avLst/>
          </a:prstGeom>
        </p:spPr>
      </p:pic>
      <p:sp>
        <p:nvSpPr>
          <p:cNvPr id="11" name="Content Placeholder 8"/>
          <p:cNvSpPr txBox="1">
            <a:spLocks/>
          </p:cNvSpPr>
          <p:nvPr/>
        </p:nvSpPr>
        <p:spPr>
          <a:xfrm>
            <a:off x="847727" y="6051200"/>
            <a:ext cx="6404720" cy="450184"/>
          </a:xfrm>
          <a:prstGeom prst="rect">
            <a:avLst/>
          </a:prstGeom>
        </p:spPr>
        <p:txBody>
          <a:bodyPr vert="horz" lIns="0" tIns="45720" rIns="0" bIns="45720" rtlCol="0">
            <a:noAutofit/>
          </a:bodyPr>
          <a:lstStyle>
            <a:lvl1pPr marL="285750" marR="0" indent="-28575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lang="de-DE" sz="1800" b="1" i="0" kern="600" spc="40" baseline="0">
                <a:solidFill>
                  <a:srgbClr val="005555"/>
                </a:solidFill>
                <a:latin typeface="+mn-lt"/>
                <a:ea typeface="+mn-ea"/>
                <a:cs typeface="+mn-cs"/>
              </a:defRPr>
            </a:lvl1pPr>
            <a:lvl2pPr marL="574675" indent="-285750" algn="l" defTabSz="914400" rtl="0" eaLnBrk="1" latinLnBrk="0" hangingPunct="1">
              <a:lnSpc>
                <a:spcPct val="120000"/>
              </a:lnSpc>
              <a:spcBef>
                <a:spcPts val="600"/>
              </a:spcBef>
              <a:spcAft>
                <a:spcPts val="0"/>
              </a:spcAft>
              <a:buFont typeface="Arial" panose="020B0604020202020204" pitchFamily="34" charset="0"/>
              <a:buChar char="•"/>
              <a:defRPr sz="1800" kern="600" spc="40" baseline="0">
                <a:solidFill>
                  <a:schemeClr val="tx1"/>
                </a:solidFill>
                <a:latin typeface="+mn-lt"/>
                <a:ea typeface="+mn-ea"/>
                <a:cs typeface="+mn-cs"/>
              </a:defRPr>
            </a:lvl2pPr>
            <a:lvl3pPr marL="739775" indent="-179388" algn="l" defTabSz="914400" rtl="0" eaLnBrk="1" latinLnBrk="0" hangingPunct="1">
              <a:lnSpc>
                <a:spcPct val="120000"/>
              </a:lnSpc>
              <a:spcBef>
                <a:spcPts val="600"/>
              </a:spcBef>
              <a:buFont typeface="Arial" panose="020B0604020202020204" pitchFamily="34" charset="0"/>
              <a:buChar char="•"/>
              <a:defRPr sz="1800" b="0" kern="400" spc="40" baseline="0">
                <a:solidFill>
                  <a:schemeClr val="tx1"/>
                </a:solidFill>
                <a:latin typeface="+mn-lt"/>
                <a:ea typeface="+mn-ea"/>
                <a:cs typeface="+mn-cs"/>
              </a:defRPr>
            </a:lvl3pPr>
            <a:lvl4pPr marL="97313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1147763" indent="-179388" algn="l" defTabSz="914400" rtl="0" eaLnBrk="1" latinLnBrk="0" hangingPunct="1">
              <a:lnSpc>
                <a:spcPct val="120000"/>
              </a:lnSpc>
              <a:spcBef>
                <a:spcPts val="600"/>
              </a:spcBef>
              <a:buFont typeface="Arial" panose="020B0604020202020204" pitchFamily="34" charset="0"/>
              <a:buChar char="•"/>
              <a:defRPr lang="de-DE" sz="1800" b="0" i="0" kern="600" spc="40" baseline="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7">
              <a:spcAft>
                <a:spcPts val="600"/>
              </a:spcAft>
            </a:pPr>
            <a:r>
              <a:rPr lang="en-US" sz="1400" i="0" dirty="0">
                <a:solidFill>
                  <a:schemeClr val="tx1"/>
                </a:solidFill>
              </a:rPr>
              <a:t>[1] B.J. Peterson et al. RSI 2000</a:t>
            </a:r>
          </a:p>
        </p:txBody>
      </p:sp>
    </p:spTree>
    <p:extLst>
      <p:ext uri="{BB962C8B-B14F-4D97-AF65-F5344CB8AC3E}">
        <p14:creationId xmlns:p14="http://schemas.microsoft.com/office/powerpoint/2010/main" val="26272010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sz="quarter" idx="13"/>
              </p:nvPr>
            </p:nvSpPr>
            <p:spPr>
              <a:xfrm>
                <a:off x="695326" y="1095090"/>
                <a:ext cx="11103943" cy="5286660"/>
              </a:xfrm>
            </p:spPr>
            <p:txBody>
              <a:bodyPr>
                <a:noAutofit/>
              </a:bodyPr>
              <a:lstStyle/>
              <a:p>
                <a:pPr marL="342900" lvl="7" indent="-342900" algn="just">
                  <a:spcAft>
                    <a:spcPts val="600"/>
                  </a:spcAft>
                  <a:buFont typeface="Arial" panose="020B0604020202020204" pitchFamily="34" charset="0"/>
                  <a:buChar char="•"/>
                </a:pPr>
                <a:r>
                  <a:rPr lang="de-DE" sz="1800" i="0" dirty="0" smtClean="0">
                    <a:solidFill>
                      <a:schemeClr val="tx1"/>
                    </a:solidFill>
                  </a:rPr>
                  <a:t>Main </a:t>
                </a:r>
                <a:r>
                  <a:rPr lang="de-DE" sz="1800" i="0" dirty="0" err="1" smtClean="0">
                    <a:solidFill>
                      <a:schemeClr val="tx1"/>
                    </a:solidFill>
                  </a:rPr>
                  <a:t>steps</a:t>
                </a:r>
                <a:r>
                  <a:rPr lang="de-DE" sz="1800" i="0" dirty="0" smtClean="0">
                    <a:solidFill>
                      <a:schemeClr val="tx1"/>
                    </a:solidFill>
                  </a:rPr>
                  <a:t> in </a:t>
                </a:r>
                <a:r>
                  <a:rPr lang="de-DE" sz="1800" i="0" dirty="0" err="1" smtClean="0">
                    <a:solidFill>
                      <a:schemeClr val="tx1"/>
                    </a:solidFill>
                  </a:rPr>
                  <a:t>the</a:t>
                </a:r>
                <a:r>
                  <a:rPr lang="de-DE" sz="1800" i="0" dirty="0" smtClean="0">
                    <a:solidFill>
                      <a:schemeClr val="tx1"/>
                    </a:solidFill>
                  </a:rPr>
                  <a:t> IRVB </a:t>
                </a:r>
                <a:r>
                  <a:rPr lang="de-DE" sz="1800" i="0" dirty="0" err="1" smtClean="0">
                    <a:solidFill>
                      <a:schemeClr val="tx1"/>
                    </a:solidFill>
                  </a:rPr>
                  <a:t>data</a:t>
                </a:r>
                <a:r>
                  <a:rPr lang="de-DE" sz="1800" i="0" dirty="0" smtClean="0">
                    <a:solidFill>
                      <a:schemeClr val="tx1"/>
                    </a:solidFill>
                  </a:rPr>
                  <a:t> </a:t>
                </a:r>
                <a:r>
                  <a:rPr lang="de-DE" sz="1800" i="0" dirty="0" err="1" smtClean="0">
                    <a:solidFill>
                      <a:schemeClr val="tx1"/>
                    </a:solidFill>
                  </a:rPr>
                  <a:t>analysis</a:t>
                </a:r>
                <a:r>
                  <a:rPr lang="de-DE" sz="1800" i="0" dirty="0" smtClean="0">
                    <a:solidFill>
                      <a:schemeClr val="tx1"/>
                    </a:solidFill>
                  </a:rPr>
                  <a:t>:</a:t>
                </a:r>
                <a:endParaRPr lang="de-DE" sz="1600" i="0" dirty="0" smtClean="0">
                  <a:solidFill>
                    <a:schemeClr val="tx1"/>
                  </a:solidFill>
                </a:endParaRPr>
              </a:p>
              <a:p>
                <a:pPr marL="342900" lvl="7" indent="-342900" algn="just">
                  <a:spcAft>
                    <a:spcPts val="600"/>
                  </a:spcAft>
                  <a:buFont typeface="+mj-lt"/>
                  <a:buAutoNum type="arabicPeriod"/>
                </a:pPr>
                <a:r>
                  <a:rPr lang="de-DE" sz="1800" i="0" dirty="0" smtClean="0">
                    <a:solidFill>
                      <a:schemeClr val="tx1"/>
                    </a:solidFill>
                  </a:rPr>
                  <a:t>The </a:t>
                </a:r>
                <a:r>
                  <a:rPr lang="de-DE" sz="1800" i="0" dirty="0" err="1" smtClean="0">
                    <a:solidFill>
                      <a:schemeClr val="tx1"/>
                    </a:solidFill>
                  </a:rPr>
                  <a:t>measured</a:t>
                </a:r>
                <a:r>
                  <a:rPr lang="de-DE" sz="1800" i="0" dirty="0" smtClean="0">
                    <a:solidFill>
                      <a:schemeClr val="tx1"/>
                    </a:solidFill>
                  </a:rPr>
                  <a:t> </a:t>
                </a:r>
                <a:r>
                  <a:rPr lang="de-DE" sz="1800" b="1" i="0" dirty="0" err="1" smtClean="0">
                    <a:solidFill>
                      <a:srgbClr val="005555"/>
                    </a:solidFill>
                  </a:rPr>
                  <a:t>counts</a:t>
                </a:r>
                <a:r>
                  <a:rPr lang="de-DE" sz="1800" b="1" i="0" dirty="0" smtClean="0">
                    <a:solidFill>
                      <a:srgbClr val="005555"/>
                    </a:solidFill>
                  </a:rPr>
                  <a:t> </a:t>
                </a:r>
                <a:r>
                  <a:rPr lang="de-DE" sz="1800" b="1" i="0" dirty="0" err="1">
                    <a:solidFill>
                      <a:srgbClr val="005555"/>
                    </a:solidFill>
                  </a:rPr>
                  <a:t>data</a:t>
                </a:r>
                <a:r>
                  <a:rPr lang="de-DE" sz="1800" b="1" i="0" dirty="0">
                    <a:solidFill>
                      <a:srgbClr val="005555"/>
                    </a:solidFill>
                  </a:rPr>
                  <a:t> </a:t>
                </a:r>
                <a:r>
                  <a:rPr lang="de-DE" sz="1800" b="1" i="0" dirty="0" err="1">
                    <a:solidFill>
                      <a:srgbClr val="005555"/>
                    </a:solidFill>
                  </a:rPr>
                  <a:t>is</a:t>
                </a:r>
                <a:r>
                  <a:rPr lang="de-DE" sz="1800" b="1" i="0" dirty="0">
                    <a:solidFill>
                      <a:srgbClr val="005555"/>
                    </a:solidFill>
                  </a:rPr>
                  <a:t> </a:t>
                </a:r>
                <a:r>
                  <a:rPr lang="de-DE" sz="1800" b="1" i="0" dirty="0" err="1">
                    <a:solidFill>
                      <a:srgbClr val="005555"/>
                    </a:solidFill>
                  </a:rPr>
                  <a:t>mapped</a:t>
                </a:r>
                <a:r>
                  <a:rPr lang="de-DE" sz="1800" b="1" i="0" dirty="0">
                    <a:solidFill>
                      <a:srgbClr val="005555"/>
                    </a:solidFill>
                  </a:rPr>
                  <a:t> </a:t>
                </a:r>
                <a:r>
                  <a:rPr lang="de-DE" sz="1800" i="0" dirty="0" err="1">
                    <a:solidFill>
                      <a:schemeClr val="tx1"/>
                    </a:solidFill>
                  </a:rPr>
                  <a:t>from</a:t>
                </a:r>
                <a:r>
                  <a:rPr lang="de-DE" sz="1800" i="0" dirty="0">
                    <a:solidFill>
                      <a:schemeClr val="tx1"/>
                    </a:solidFill>
                  </a:rPr>
                  <a:t> </a:t>
                </a:r>
                <a:r>
                  <a:rPr lang="de-DE" sz="1800" i="0" dirty="0" err="1">
                    <a:solidFill>
                      <a:schemeClr val="tx1"/>
                    </a:solidFill>
                  </a:rPr>
                  <a:t>the</a:t>
                </a:r>
                <a:r>
                  <a:rPr lang="de-DE" sz="1800" i="0" dirty="0">
                    <a:solidFill>
                      <a:schemeClr val="tx1"/>
                    </a:solidFill>
                  </a:rPr>
                  <a:t> IR </a:t>
                </a:r>
                <a:r>
                  <a:rPr lang="de-DE" sz="1800" i="0" dirty="0" err="1">
                    <a:solidFill>
                      <a:schemeClr val="tx1"/>
                    </a:solidFill>
                  </a:rPr>
                  <a:t>camera</a:t>
                </a:r>
                <a:r>
                  <a:rPr lang="de-DE" sz="1800" i="0" dirty="0">
                    <a:solidFill>
                      <a:schemeClr val="tx1"/>
                    </a:solidFill>
                  </a:rPr>
                  <a:t> </a:t>
                </a:r>
                <a:r>
                  <a:rPr lang="de-DE" sz="1800" i="0" dirty="0" err="1">
                    <a:solidFill>
                      <a:schemeClr val="tx1"/>
                    </a:solidFill>
                  </a:rPr>
                  <a:t>image</a:t>
                </a:r>
                <a:r>
                  <a:rPr lang="de-DE" sz="1800" i="0" dirty="0">
                    <a:solidFill>
                      <a:schemeClr val="tx1"/>
                    </a:solidFill>
                  </a:rPr>
                  <a:t> to </a:t>
                </a:r>
                <a:r>
                  <a:rPr lang="de-DE" sz="1800" i="0" dirty="0" err="1">
                    <a:solidFill>
                      <a:schemeClr val="tx1"/>
                    </a:solidFill>
                  </a:rPr>
                  <a:t>the</a:t>
                </a:r>
                <a:r>
                  <a:rPr lang="de-DE" sz="1800" i="0" dirty="0">
                    <a:solidFill>
                      <a:schemeClr val="tx1"/>
                    </a:solidFill>
                  </a:rPr>
                  <a:t> </a:t>
                </a:r>
                <a:r>
                  <a:rPr lang="de-DE" sz="1800" i="0" dirty="0" err="1">
                    <a:solidFill>
                      <a:schemeClr val="tx1"/>
                    </a:solidFill>
                  </a:rPr>
                  <a:t>foil</a:t>
                </a:r>
                <a:r>
                  <a:rPr lang="de-DE" sz="1800" i="0" dirty="0">
                    <a:solidFill>
                      <a:schemeClr val="tx1"/>
                    </a:solidFill>
                  </a:rPr>
                  <a:t> </a:t>
                </a:r>
                <a:r>
                  <a:rPr lang="de-DE" sz="1800" i="0" dirty="0" err="1">
                    <a:solidFill>
                      <a:schemeClr val="tx1"/>
                    </a:solidFill>
                  </a:rPr>
                  <a:t>pixels</a:t>
                </a:r>
                <a:endParaRPr lang="de-DE" sz="1800" i="0" dirty="0">
                  <a:solidFill>
                    <a:schemeClr val="tx1"/>
                  </a:solidFill>
                </a:endParaRPr>
              </a:p>
              <a:p>
                <a:pPr marL="342900" lvl="7" indent="-342900" algn="just">
                  <a:spcAft>
                    <a:spcPts val="600"/>
                  </a:spcAft>
                  <a:buFont typeface="+mj-lt"/>
                  <a:buAutoNum type="arabicPeriod"/>
                </a:pPr>
                <a:r>
                  <a:rPr lang="en-US" sz="1800" i="0" dirty="0" smtClean="0">
                    <a:solidFill>
                      <a:schemeClr val="tx1"/>
                    </a:solidFill>
                  </a:rPr>
                  <a:t>The </a:t>
                </a:r>
                <a:r>
                  <a:rPr lang="en-US" sz="1800" b="1" i="0" dirty="0" smtClean="0">
                    <a:solidFill>
                      <a:srgbClr val="005555"/>
                    </a:solidFill>
                  </a:rPr>
                  <a:t>counts are converted to temperature </a:t>
                </a:r>
                <a14:m>
                  <m:oMath xmlns:m="http://schemas.openxmlformats.org/officeDocument/2006/math">
                    <m:r>
                      <a:rPr lang="de-DE" sz="1800" b="0" i="1" smtClean="0">
                        <a:solidFill>
                          <a:schemeClr val="tx1"/>
                        </a:solidFill>
                        <a:latin typeface="Cambria Math" panose="02040503050406030204" pitchFamily="18" charset="0"/>
                      </a:rPr>
                      <m:t>𝑇</m:t>
                    </m:r>
                  </m:oMath>
                </a14:m>
                <a:r>
                  <a:rPr lang="en-US" sz="1800" b="1" i="0" dirty="0" smtClean="0">
                    <a:solidFill>
                      <a:srgbClr val="005555"/>
                    </a:solidFill>
                  </a:rPr>
                  <a:t> </a:t>
                </a:r>
                <a:r>
                  <a:rPr lang="en-US" sz="1800" i="0" dirty="0" smtClean="0">
                    <a:solidFill>
                      <a:schemeClr val="tx1"/>
                    </a:solidFill>
                  </a:rPr>
                  <a:t>using camera conversion coefficients</a:t>
                </a:r>
              </a:p>
              <a:p>
                <a:pPr marL="342900" lvl="7" indent="-342900" algn="just">
                  <a:spcAft>
                    <a:spcPts val="600"/>
                  </a:spcAft>
                  <a:buFont typeface="+mj-lt"/>
                  <a:buAutoNum type="arabicPeriod"/>
                </a:pPr>
                <a:r>
                  <a:rPr lang="en-US" sz="1800" i="0" dirty="0" smtClean="0">
                    <a:solidFill>
                      <a:schemeClr val="tx1"/>
                    </a:solidFill>
                  </a:rPr>
                  <a:t>The </a:t>
                </a:r>
                <a:r>
                  <a:rPr lang="en-US" sz="1800" b="1" i="0" dirty="0" smtClean="0">
                    <a:solidFill>
                      <a:srgbClr val="005555"/>
                    </a:solidFill>
                  </a:rPr>
                  <a:t>2D </a:t>
                </a:r>
                <a:r>
                  <a:rPr lang="en-US" sz="1800" b="1" i="0" dirty="0">
                    <a:solidFill>
                      <a:srgbClr val="005555"/>
                    </a:solidFill>
                  </a:rPr>
                  <a:t>heat transfer </a:t>
                </a:r>
                <a:r>
                  <a:rPr lang="en-US" sz="1800" b="1" i="0" dirty="0" smtClean="0">
                    <a:solidFill>
                      <a:srgbClr val="005555"/>
                    </a:solidFill>
                  </a:rPr>
                  <a:t>equation is applied </a:t>
                </a:r>
                <a:r>
                  <a:rPr lang="en-US" sz="1800" i="0" dirty="0" smtClean="0">
                    <a:solidFill>
                      <a:schemeClr val="tx1"/>
                    </a:solidFill>
                  </a:rPr>
                  <a:t>to calculate the absorbed power </a:t>
                </a:r>
                <a14:m>
                  <m:oMath xmlns:m="http://schemas.openxmlformats.org/officeDocument/2006/math">
                    <m:sSub>
                      <m:sSubPr>
                        <m:ctrlPr>
                          <a:rPr lang="de-DE" sz="1800" b="0" i="1" smtClean="0">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𝑝</m:t>
                        </m:r>
                      </m:e>
                      <m:sub>
                        <m:r>
                          <a:rPr lang="de-DE" sz="1800" b="0" i="1" smtClean="0">
                            <a:solidFill>
                              <a:schemeClr val="tx1"/>
                            </a:solidFill>
                            <a:latin typeface="Cambria Math" panose="02040503050406030204" pitchFamily="18" charset="0"/>
                          </a:rPr>
                          <m:t>𝑎𝑏𝑠</m:t>
                        </m:r>
                      </m:sub>
                    </m:sSub>
                  </m:oMath>
                </a14:m>
                <a:endParaRPr lang="en-US" dirty="0" smtClean="0">
                  <a:sym typeface="Symbol" panose="05050102010706020507" pitchFamily="18" charset="2"/>
                </a:endParaRPr>
              </a:p>
              <a:p>
                <a:endParaRPr lang="en-US" dirty="0" smtClean="0">
                  <a:sym typeface="Symbol" panose="05050102010706020507" pitchFamily="18" charset="2"/>
                </a:endParaRPr>
              </a:p>
              <a:p>
                <a14:m>
                  <m:oMath xmlns:m="http://schemas.openxmlformats.org/officeDocument/2006/math">
                    <m:sSub>
                      <m:sSubPr>
                        <m:ctrlPr>
                          <a:rPr lang="de-DE" b="1" i="1" smtClean="0">
                            <a:latin typeface="Cambria Math" panose="02040503050406030204" pitchFamily="18" charset="0"/>
                            <a:sym typeface="Symbol" panose="05050102010706020507" pitchFamily="18" charset="2"/>
                          </a:rPr>
                        </m:ctrlPr>
                      </m:sSubPr>
                      <m:e>
                        <m:r>
                          <a:rPr lang="de-DE" b="1" i="1" smtClean="0">
                            <a:latin typeface="Cambria Math" panose="02040503050406030204" pitchFamily="18" charset="0"/>
                            <a:sym typeface="Symbol" panose="05050102010706020507" pitchFamily="18" charset="2"/>
                          </a:rPr>
                          <m:t>𝒑</m:t>
                        </m:r>
                      </m:e>
                      <m:sub>
                        <m:r>
                          <a:rPr lang="de-DE" b="1" i="1" smtClean="0">
                            <a:latin typeface="Cambria Math" panose="02040503050406030204" pitchFamily="18" charset="0"/>
                            <a:sym typeface="Symbol" panose="05050102010706020507" pitchFamily="18" charset="2"/>
                          </a:rPr>
                          <m:t>𝒂𝒃𝒔</m:t>
                        </m:r>
                      </m:sub>
                    </m:sSub>
                  </m:oMath>
                </a14:m>
                <a:r>
                  <a:rPr lang="en-US" dirty="0" smtClean="0">
                    <a:sym typeface="Symbol" panose="05050102010706020507" pitchFamily="18" charset="2"/>
                  </a:rPr>
                  <a:t> is the bolometer measurement </a:t>
                </a:r>
                <a:r>
                  <a:rPr lang="en-US" b="0" dirty="0" smtClean="0">
                    <a:solidFill>
                      <a:schemeClr val="tx1"/>
                    </a:solidFill>
                    <a:sym typeface="Symbol" panose="05050102010706020507" pitchFamily="18" charset="2"/>
                  </a:rPr>
                  <a:t>(line-integrated power)</a:t>
                </a:r>
              </a:p>
              <a:p>
                <a:r>
                  <a:rPr lang="en-US" b="0" dirty="0" smtClean="0">
                    <a:solidFill>
                      <a:schemeClr val="tx1"/>
                    </a:solidFill>
                    <a:sym typeface="Symbol" panose="05050102010706020507" pitchFamily="18" charset="2"/>
                  </a:rPr>
                  <a:t>Units of power density on foil surface (Wm</a:t>
                </a:r>
                <a:r>
                  <a:rPr lang="en-US" b="0" baseline="30000" dirty="0" smtClean="0">
                    <a:solidFill>
                      <a:schemeClr val="tx1"/>
                    </a:solidFill>
                    <a:sym typeface="Symbol" panose="05050102010706020507" pitchFamily="18" charset="2"/>
                  </a:rPr>
                  <a:t>-2</a:t>
                </a:r>
                <a:r>
                  <a:rPr lang="en-US" b="0" dirty="0" smtClean="0">
                    <a:solidFill>
                      <a:schemeClr val="tx1"/>
                    </a:solidFill>
                    <a:sym typeface="Symbol" panose="05050102010706020507" pitchFamily="18" charset="2"/>
                  </a:rPr>
                  <a:t>)</a:t>
                </a:r>
                <a:endParaRPr lang="en-US" b="0" baseline="30000" dirty="0" smtClean="0">
                  <a:solidFill>
                    <a:schemeClr val="tx1"/>
                  </a:solidFill>
                  <a:sym typeface="Symbol" panose="05050102010706020507" pitchFamily="18" charset="2"/>
                </a:endParaRPr>
              </a:p>
            </p:txBody>
          </p:sp>
        </mc:Choice>
        <mc:Fallback xmlns="">
          <p:sp>
            <p:nvSpPr>
              <p:cNvPr id="6" name="Content Placeholder 5"/>
              <p:cNvSpPr>
                <a:spLocks noGrp="1" noRot="1" noChangeAspect="1" noMove="1" noResize="1" noEditPoints="1" noAdjustHandles="1" noChangeArrowheads="1" noChangeShapeType="1" noTextEdit="1"/>
              </p:cNvSpPr>
              <p:nvPr>
                <p:ph sz="quarter" idx="13"/>
              </p:nvPr>
            </p:nvSpPr>
            <p:spPr>
              <a:xfrm>
                <a:off x="695326" y="1095090"/>
                <a:ext cx="11103943" cy="5286660"/>
              </a:xfrm>
              <a:blipFill>
                <a:blip r:embed="rId2"/>
                <a:stretch>
                  <a:fillRect l="-1262" t="-692"/>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06814"/>
          </a:xfrm>
        </p:spPr>
        <p:txBody>
          <a:bodyPr/>
          <a:lstStyle/>
          <a:p>
            <a:r>
              <a:rPr lang="de-DE" dirty="0"/>
              <a:t>III. Measurement </a:t>
            </a:r>
            <a:r>
              <a:rPr lang="de-DE" dirty="0" err="1"/>
              <a:t>procedure</a:t>
            </a:r>
            <a:endParaRPr lang="en-GB"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9</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a:p>
            <a:pPr marL="914400" lvl="2" indent="0">
              <a:buNone/>
            </a:pPr>
            <a:endParaRPr lang="en-US" b="0" dirty="0" smtClean="0">
              <a:sym typeface="Symbol" panose="05050102010706020507" pitchFamily="18" charset="2"/>
            </a:endParaRPr>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Paper Rehearsal</a:t>
            </a:r>
            <a:endParaRPr lang="de-DE" dirty="0"/>
          </a:p>
        </p:txBody>
      </p:sp>
      <p:sp>
        <p:nvSpPr>
          <p:cNvPr id="12" name="Rectangle 11"/>
          <p:cNvSpPr/>
          <p:nvPr/>
        </p:nvSpPr>
        <p:spPr>
          <a:xfrm>
            <a:off x="72830" y="4115461"/>
            <a:ext cx="2108269" cy="323165"/>
          </a:xfrm>
          <a:prstGeom prst="rect">
            <a:avLst/>
          </a:prstGeom>
        </p:spPr>
        <p:txBody>
          <a:bodyPr wrap="none">
            <a:spAutoFit/>
          </a:bodyPr>
          <a:lstStyle/>
          <a:p>
            <a:pPr algn="ctr"/>
            <a:r>
              <a:rPr lang="en-US" sz="1500" b="1" dirty="0" smtClean="0"/>
              <a:t>Counts on IR camera</a:t>
            </a:r>
            <a:endParaRPr lang="de-DE" sz="1500" b="1" dirty="0"/>
          </a:p>
        </p:txBody>
      </p:sp>
      <p:grpSp>
        <p:nvGrpSpPr>
          <p:cNvPr id="18" name="Group 17"/>
          <p:cNvGrpSpPr/>
          <p:nvPr/>
        </p:nvGrpSpPr>
        <p:grpSpPr>
          <a:xfrm>
            <a:off x="5619345" y="5345800"/>
            <a:ext cx="369475" cy="307777"/>
            <a:chOff x="5633591" y="5395849"/>
            <a:chExt cx="369475" cy="307777"/>
          </a:xfrm>
        </p:grpSpPr>
        <p:sp>
          <p:nvSpPr>
            <p:cNvPr id="22" name="CustomShape 103"/>
            <p:cNvSpPr/>
            <p:nvPr/>
          </p:nvSpPr>
          <p:spPr>
            <a:xfrm rot="13500000">
              <a:off x="5633591" y="5397969"/>
              <a:ext cx="303538" cy="303538"/>
            </a:xfrm>
            <a:custGeom>
              <a:avLst/>
              <a:gdLst/>
              <a:ahLst/>
              <a:cxnLst/>
              <a:rect l="l" t="t" r="r" b="b"/>
              <a:pathLst>
                <a:path w="21600" h="21600">
                  <a:moveTo>
                    <a:pt x="0" y="0"/>
                  </a:moveTo>
                  <a:lnTo>
                    <a:pt x="21600" y="21600"/>
                  </a:lnTo>
                  <a:lnTo>
                    <a:pt x="0" y="21600"/>
                  </a:lnTo>
                  <a:lnTo>
                    <a:pt x="0" y="0"/>
                  </a:lnTo>
                  <a:close/>
                </a:path>
              </a:pathLst>
            </a:custGeom>
            <a:solidFill>
              <a:srgbClr val="338985"/>
            </a:solidFill>
            <a:ln>
              <a:solidFill>
                <a:srgbClr val="338985"/>
              </a:solidFill>
            </a:ln>
          </p:spPr>
          <p:style>
            <a:lnRef idx="0">
              <a:scrgbClr r="0" g="0" b="0"/>
            </a:lnRef>
            <a:fillRef idx="0">
              <a:scrgbClr r="0" g="0" b="0"/>
            </a:fillRef>
            <a:effectRef idx="0">
              <a:scrgbClr r="0" g="0" b="0"/>
            </a:effectRef>
            <a:fontRef idx="minor"/>
          </p:style>
        </p:sp>
        <p:sp>
          <p:nvSpPr>
            <p:cNvPr id="23" name="Rectangle 22"/>
            <p:cNvSpPr/>
            <p:nvPr/>
          </p:nvSpPr>
          <p:spPr>
            <a:xfrm>
              <a:off x="5719142" y="5395849"/>
              <a:ext cx="283924" cy="307777"/>
            </a:xfrm>
            <a:prstGeom prst="rect">
              <a:avLst/>
            </a:prstGeom>
          </p:spPr>
          <p:txBody>
            <a:bodyPr wrap="none">
              <a:spAutoFit/>
            </a:bodyPr>
            <a:lstStyle/>
            <a:p>
              <a:pPr algn="ctr">
                <a:lnSpc>
                  <a:spcPct val="100000"/>
                </a:lnSpc>
              </a:pPr>
              <a:r>
                <a:rPr lang="de-DE" sz="1400" b="1" spc="-1" dirty="0" smtClean="0">
                  <a:solidFill>
                    <a:schemeClr val="bg1"/>
                  </a:solidFill>
                </a:rPr>
                <a:t>2</a:t>
              </a:r>
              <a:endParaRPr lang="de-DE" sz="1400" b="1" spc="-1" dirty="0">
                <a:solidFill>
                  <a:schemeClr val="bg1"/>
                </a:solidFill>
              </a:endParaRPr>
            </a:p>
          </p:txBody>
        </p:sp>
      </p:grpSp>
      <mc:AlternateContent xmlns:mc="http://schemas.openxmlformats.org/markup-compatibility/2006" xmlns:a14="http://schemas.microsoft.com/office/drawing/2010/main">
        <mc:Choice Requires="a14">
          <p:sp>
            <p:nvSpPr>
              <p:cNvPr id="20" name="Rectangle 19"/>
              <p:cNvSpPr/>
              <p:nvPr/>
            </p:nvSpPr>
            <p:spPr>
              <a:xfrm>
                <a:off x="6583805" y="4110429"/>
                <a:ext cx="1401345" cy="323165"/>
              </a:xfrm>
              <a:prstGeom prst="rect">
                <a:avLst/>
              </a:prstGeom>
            </p:spPr>
            <p:txBody>
              <a:bodyPr wrap="none">
                <a:spAutoFit/>
              </a:bodyPr>
              <a:lstStyle/>
              <a:p>
                <a:pPr algn="ctr"/>
                <a14:m>
                  <m:oMath xmlns:m="http://schemas.openxmlformats.org/officeDocument/2006/math">
                    <m:r>
                      <a:rPr lang="de-DE" sz="1500" b="1" i="1" smtClean="0">
                        <a:solidFill>
                          <a:schemeClr val="tx1"/>
                        </a:solidFill>
                        <a:latin typeface="Cambria Math" panose="02040503050406030204" pitchFamily="18" charset="0"/>
                      </a:rPr>
                      <m:t>𝑻</m:t>
                    </m:r>
                  </m:oMath>
                </a14:m>
                <a:r>
                  <a:rPr lang="en-US" sz="1500" b="1" dirty="0" smtClean="0">
                    <a:solidFill>
                      <a:schemeClr val="tx1"/>
                    </a:solidFill>
                  </a:rPr>
                  <a:t> on foil view</a:t>
                </a:r>
                <a:endParaRPr lang="de-DE" sz="1500" b="1" dirty="0">
                  <a:solidFill>
                    <a:schemeClr val="tx1"/>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6583805" y="4110429"/>
                <a:ext cx="1401345" cy="323165"/>
              </a:xfrm>
              <a:prstGeom prst="rect">
                <a:avLst/>
              </a:prstGeom>
              <a:blipFill>
                <a:blip r:embed="rId3"/>
                <a:stretch>
                  <a:fillRect t="-3774" r="-870" b="-20755"/>
                </a:stretch>
              </a:blipFill>
            </p:spPr>
            <p:txBody>
              <a:bodyPr/>
              <a:lstStyle/>
              <a:p>
                <a:r>
                  <a:rPr lang="en-GB">
                    <a:noFill/>
                  </a:rPr>
                  <a:t> </a:t>
                </a:r>
              </a:p>
            </p:txBody>
          </p:sp>
        </mc:Fallback>
      </mc:AlternateContent>
      <p:grpSp>
        <p:nvGrpSpPr>
          <p:cNvPr id="25" name="Group 24"/>
          <p:cNvGrpSpPr/>
          <p:nvPr/>
        </p:nvGrpSpPr>
        <p:grpSpPr>
          <a:xfrm>
            <a:off x="8851276" y="5345800"/>
            <a:ext cx="369475" cy="307777"/>
            <a:chOff x="5633591" y="5395849"/>
            <a:chExt cx="369475" cy="307777"/>
          </a:xfrm>
        </p:grpSpPr>
        <p:sp>
          <p:nvSpPr>
            <p:cNvPr id="29" name="CustomShape 103"/>
            <p:cNvSpPr/>
            <p:nvPr/>
          </p:nvSpPr>
          <p:spPr>
            <a:xfrm rot="13500000">
              <a:off x="5633591" y="5397969"/>
              <a:ext cx="303538" cy="303538"/>
            </a:xfrm>
            <a:custGeom>
              <a:avLst/>
              <a:gdLst/>
              <a:ahLst/>
              <a:cxnLst/>
              <a:rect l="l" t="t" r="r" b="b"/>
              <a:pathLst>
                <a:path w="21600" h="21600">
                  <a:moveTo>
                    <a:pt x="0" y="0"/>
                  </a:moveTo>
                  <a:lnTo>
                    <a:pt x="21600" y="21600"/>
                  </a:lnTo>
                  <a:lnTo>
                    <a:pt x="0" y="21600"/>
                  </a:lnTo>
                  <a:lnTo>
                    <a:pt x="0" y="0"/>
                  </a:lnTo>
                  <a:close/>
                </a:path>
              </a:pathLst>
            </a:custGeom>
            <a:solidFill>
              <a:srgbClr val="338985"/>
            </a:solidFill>
            <a:ln>
              <a:solidFill>
                <a:srgbClr val="338985"/>
              </a:solidFill>
            </a:ln>
          </p:spPr>
          <p:style>
            <a:lnRef idx="0">
              <a:scrgbClr r="0" g="0" b="0"/>
            </a:lnRef>
            <a:fillRef idx="0">
              <a:scrgbClr r="0" g="0" b="0"/>
            </a:fillRef>
            <a:effectRef idx="0">
              <a:scrgbClr r="0" g="0" b="0"/>
            </a:effectRef>
            <a:fontRef idx="minor"/>
          </p:style>
        </p:sp>
        <p:sp>
          <p:nvSpPr>
            <p:cNvPr id="30" name="Rectangle 29"/>
            <p:cNvSpPr/>
            <p:nvPr/>
          </p:nvSpPr>
          <p:spPr>
            <a:xfrm>
              <a:off x="5719142" y="5395849"/>
              <a:ext cx="283924" cy="307777"/>
            </a:xfrm>
            <a:prstGeom prst="rect">
              <a:avLst/>
            </a:prstGeom>
          </p:spPr>
          <p:txBody>
            <a:bodyPr wrap="none">
              <a:spAutoFit/>
            </a:bodyPr>
            <a:lstStyle/>
            <a:p>
              <a:pPr algn="ctr">
                <a:lnSpc>
                  <a:spcPct val="100000"/>
                </a:lnSpc>
              </a:pPr>
              <a:r>
                <a:rPr lang="de-DE" sz="1400" b="1" spc="-1" dirty="0" smtClean="0">
                  <a:solidFill>
                    <a:schemeClr val="bg1"/>
                  </a:solidFill>
                </a:rPr>
                <a:t>3</a:t>
              </a:r>
              <a:endParaRPr lang="de-DE" sz="1400" b="1" spc="-1" dirty="0">
                <a:solidFill>
                  <a:schemeClr val="bg1"/>
                </a:solidFill>
              </a:endParaRPr>
            </a:p>
          </p:txBody>
        </p:sp>
      </p:grpSp>
      <mc:AlternateContent xmlns:mc="http://schemas.openxmlformats.org/markup-compatibility/2006" xmlns:a14="http://schemas.microsoft.com/office/drawing/2010/main">
        <mc:Choice Requires="a14">
          <p:sp>
            <p:nvSpPr>
              <p:cNvPr id="27" name="Rectangle 26"/>
              <p:cNvSpPr/>
              <p:nvPr/>
            </p:nvSpPr>
            <p:spPr>
              <a:xfrm>
                <a:off x="9694385" y="4110429"/>
                <a:ext cx="1696298" cy="323165"/>
              </a:xfrm>
              <a:prstGeom prst="rect">
                <a:avLst/>
              </a:prstGeom>
            </p:spPr>
            <p:txBody>
              <a:bodyPr wrap="none">
                <a:spAutoFit/>
              </a:bodyPr>
              <a:lstStyle/>
              <a:p>
                <a:pPr algn="ctr"/>
                <a14:m>
                  <m:oMath xmlns:m="http://schemas.openxmlformats.org/officeDocument/2006/math">
                    <m:sSub>
                      <m:sSubPr>
                        <m:ctrlPr>
                          <a:rPr lang="de-DE" sz="1500" b="1" i="1" smtClean="0">
                            <a:solidFill>
                              <a:schemeClr val="tx1"/>
                            </a:solidFill>
                            <a:latin typeface="Cambria Math" panose="02040503050406030204" pitchFamily="18" charset="0"/>
                          </a:rPr>
                        </m:ctrlPr>
                      </m:sSubPr>
                      <m:e>
                        <m:r>
                          <a:rPr lang="de-DE" sz="1500" b="1" i="1" smtClean="0">
                            <a:solidFill>
                              <a:schemeClr val="tx1"/>
                            </a:solidFill>
                            <a:latin typeface="Cambria Math" panose="02040503050406030204" pitchFamily="18" charset="0"/>
                          </a:rPr>
                          <m:t>𝒑</m:t>
                        </m:r>
                      </m:e>
                      <m:sub>
                        <m:r>
                          <a:rPr lang="de-DE" sz="1500" b="1" i="1" smtClean="0">
                            <a:solidFill>
                              <a:schemeClr val="tx1"/>
                            </a:solidFill>
                            <a:latin typeface="Cambria Math" panose="02040503050406030204" pitchFamily="18" charset="0"/>
                          </a:rPr>
                          <m:t>𝒂𝒃𝒔</m:t>
                        </m:r>
                      </m:sub>
                    </m:sSub>
                    <m:r>
                      <a:rPr lang="de-DE" sz="1500" b="1" i="1" smtClean="0">
                        <a:solidFill>
                          <a:schemeClr val="tx1"/>
                        </a:solidFill>
                        <a:latin typeface="Cambria Math" panose="02040503050406030204" pitchFamily="18" charset="0"/>
                      </a:rPr>
                      <m:t> </m:t>
                    </m:r>
                  </m:oMath>
                </a14:m>
                <a:r>
                  <a:rPr lang="en-US" sz="1500" b="1" dirty="0" smtClean="0">
                    <a:solidFill>
                      <a:schemeClr val="tx1"/>
                    </a:solidFill>
                  </a:rPr>
                  <a:t>on foil view</a:t>
                </a:r>
                <a:endParaRPr lang="de-DE" sz="1500" b="1" dirty="0">
                  <a:solidFill>
                    <a:schemeClr val="tx1"/>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9694385" y="4110429"/>
                <a:ext cx="1696298" cy="323165"/>
              </a:xfrm>
              <a:prstGeom prst="rect">
                <a:avLst/>
              </a:prstGeom>
              <a:blipFill>
                <a:blip r:embed="rId4"/>
                <a:stretch>
                  <a:fillRect t="-3774" b="-20755"/>
                </a:stretch>
              </a:blipFill>
            </p:spPr>
            <p:txBody>
              <a:bodyPr/>
              <a:lstStyle/>
              <a:p>
                <a:r>
                  <a:rPr lang="en-GB">
                    <a:noFill/>
                  </a:rPr>
                  <a:t> </a:t>
                </a:r>
              </a:p>
            </p:txBody>
          </p:sp>
        </mc:Fallback>
      </mc:AlternateContent>
      <p:grpSp>
        <p:nvGrpSpPr>
          <p:cNvPr id="32" name="Group 31"/>
          <p:cNvGrpSpPr/>
          <p:nvPr/>
        </p:nvGrpSpPr>
        <p:grpSpPr>
          <a:xfrm>
            <a:off x="2404417" y="5345800"/>
            <a:ext cx="369475" cy="307777"/>
            <a:chOff x="5633591" y="5395849"/>
            <a:chExt cx="369475" cy="307777"/>
          </a:xfrm>
        </p:grpSpPr>
        <p:sp>
          <p:nvSpPr>
            <p:cNvPr id="35" name="CustomShape 103"/>
            <p:cNvSpPr/>
            <p:nvPr/>
          </p:nvSpPr>
          <p:spPr>
            <a:xfrm rot="13500000">
              <a:off x="5633591" y="5397969"/>
              <a:ext cx="303538" cy="303538"/>
            </a:xfrm>
            <a:custGeom>
              <a:avLst/>
              <a:gdLst/>
              <a:ahLst/>
              <a:cxnLst/>
              <a:rect l="l" t="t" r="r" b="b"/>
              <a:pathLst>
                <a:path w="21600" h="21600">
                  <a:moveTo>
                    <a:pt x="0" y="0"/>
                  </a:moveTo>
                  <a:lnTo>
                    <a:pt x="21600" y="21600"/>
                  </a:lnTo>
                  <a:lnTo>
                    <a:pt x="0" y="21600"/>
                  </a:lnTo>
                  <a:lnTo>
                    <a:pt x="0" y="0"/>
                  </a:lnTo>
                  <a:close/>
                </a:path>
              </a:pathLst>
            </a:custGeom>
            <a:solidFill>
              <a:srgbClr val="338985"/>
            </a:solidFill>
            <a:ln>
              <a:solidFill>
                <a:srgbClr val="338985"/>
              </a:solidFill>
            </a:ln>
          </p:spPr>
          <p:style>
            <a:lnRef idx="0">
              <a:scrgbClr r="0" g="0" b="0"/>
            </a:lnRef>
            <a:fillRef idx="0">
              <a:scrgbClr r="0" g="0" b="0"/>
            </a:fillRef>
            <a:effectRef idx="0">
              <a:scrgbClr r="0" g="0" b="0"/>
            </a:effectRef>
            <a:fontRef idx="minor"/>
          </p:style>
        </p:sp>
        <p:sp>
          <p:nvSpPr>
            <p:cNvPr id="36" name="Rectangle 35"/>
            <p:cNvSpPr/>
            <p:nvPr/>
          </p:nvSpPr>
          <p:spPr>
            <a:xfrm>
              <a:off x="5719142" y="5395849"/>
              <a:ext cx="283924" cy="307777"/>
            </a:xfrm>
            <a:prstGeom prst="rect">
              <a:avLst/>
            </a:prstGeom>
          </p:spPr>
          <p:txBody>
            <a:bodyPr wrap="none">
              <a:spAutoFit/>
            </a:bodyPr>
            <a:lstStyle/>
            <a:p>
              <a:pPr algn="ctr">
                <a:lnSpc>
                  <a:spcPct val="100000"/>
                </a:lnSpc>
              </a:pPr>
              <a:r>
                <a:rPr lang="de-DE" sz="1400" b="1" spc="-1" dirty="0">
                  <a:solidFill>
                    <a:schemeClr val="bg1"/>
                  </a:solidFill>
                </a:rPr>
                <a:t>1</a:t>
              </a:r>
            </a:p>
          </p:txBody>
        </p:sp>
      </p:grpSp>
      <p:sp>
        <p:nvSpPr>
          <p:cNvPr id="33" name="Rectangle 32"/>
          <p:cNvSpPr/>
          <p:nvPr/>
        </p:nvSpPr>
        <p:spPr>
          <a:xfrm>
            <a:off x="3073291" y="4110429"/>
            <a:ext cx="1943161" cy="323165"/>
          </a:xfrm>
          <a:prstGeom prst="rect">
            <a:avLst/>
          </a:prstGeom>
        </p:spPr>
        <p:txBody>
          <a:bodyPr wrap="none">
            <a:spAutoFit/>
          </a:bodyPr>
          <a:lstStyle/>
          <a:p>
            <a:pPr algn="ctr"/>
            <a:r>
              <a:rPr lang="en-US" sz="1500" b="1" dirty="0" smtClean="0"/>
              <a:t>Counts on foil view</a:t>
            </a:r>
            <a:endParaRPr lang="de-DE" sz="1500" b="1" dirty="0"/>
          </a:p>
        </p:txBody>
      </p:sp>
      <p:sp>
        <p:nvSpPr>
          <p:cNvPr id="3" name="Date Placeholder 2"/>
          <p:cNvSpPr>
            <a:spLocks noGrp="1"/>
          </p:cNvSpPr>
          <p:nvPr>
            <p:ph type="dt" sz="half" idx="2"/>
          </p:nvPr>
        </p:nvSpPr>
        <p:spPr/>
        <p:txBody>
          <a:bodyPr/>
          <a:lstStyle/>
          <a:p>
            <a:r>
              <a:rPr lang="en-US" smtClean="0"/>
              <a:t>2024.12.02</a:t>
            </a: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793" y="4455688"/>
            <a:ext cx="2342733" cy="216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9706" y="4455688"/>
            <a:ext cx="2889429" cy="2160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1316" y="4455688"/>
            <a:ext cx="2879280" cy="21600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8632" y="4455688"/>
            <a:ext cx="2808000" cy="2160000"/>
          </a:xfrm>
          <a:prstGeom prst="rect">
            <a:avLst/>
          </a:prstGeom>
        </p:spPr>
      </p:pic>
    </p:spTree>
    <p:extLst>
      <p:ext uri="{BB962C8B-B14F-4D97-AF65-F5344CB8AC3E}">
        <p14:creationId xmlns:p14="http://schemas.microsoft.com/office/powerpoint/2010/main" val="34036701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W7X 2022_Final_v7.potx" id="{95C92FA2-B49F-4845-A52C-E3D11675774C}" vid="{84D73EFA-8736-4355-BF7C-D0635A96761B}"/>
    </a:ext>
  </a:extLst>
</a:theme>
</file>

<file path=ppt/theme/theme2.xml><?xml version="1.0" encoding="utf-8"?>
<a:theme xmlns:a="http://schemas.openxmlformats.org/drawingml/2006/main" name="Title">
  <a:themeElements>
    <a:clrScheme name="IPP">
      <a:dk1>
        <a:sysClr val="windowText" lastClr="000000"/>
      </a:dk1>
      <a:lt1>
        <a:sysClr val="window" lastClr="FFFFFF"/>
      </a:lt1>
      <a:dk2>
        <a:srgbClr val="44546A"/>
      </a:dk2>
      <a:lt2>
        <a:srgbClr val="E7E6E6"/>
      </a:lt2>
      <a:accent1>
        <a:srgbClr val="005BAA"/>
      </a:accent1>
      <a:accent2>
        <a:srgbClr val="B42041"/>
      </a:accent2>
      <a:accent3>
        <a:srgbClr val="70AD47"/>
      </a:accent3>
      <a:accent4>
        <a:srgbClr val="F9A807"/>
      </a:accent4>
      <a:accent5>
        <a:srgbClr val="4472C4"/>
      </a:accent5>
      <a:accent6>
        <a:srgbClr val="FF0000"/>
      </a:accent6>
      <a:hlink>
        <a:srgbClr val="005BAA"/>
      </a:hlink>
      <a:folHlink>
        <a:srgbClr val="954F72"/>
      </a:folHlink>
    </a:clrScheme>
    <a:fontScheme name="IPP Slide 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IPP blue">
      <a:srgbClr val="005BAA"/>
    </a:custClr>
  </a:custClrLst>
  <a:extLst>
    <a:ext uri="{05A4C25C-085E-4340-85A3-A5531E510DB2}">
      <thm15:themeFamily xmlns:thm15="http://schemas.microsoft.com/office/thememl/2012/main" name="Folien-Muster Logo Wendelstein 7-X.pptx" id="{C543C980-2F68-4B72-B6FA-AAFF205D1708}" vid="{B38E543F-A129-40C0-ADBB-433F65C5093B}"/>
    </a:ext>
  </a:extLst>
</a:theme>
</file>

<file path=ppt/theme/theme3.xml><?xml version="1.0" encoding="utf-8"?>
<a:theme xmlns:a="http://schemas.openxmlformats.org/drawingml/2006/main" name="Content">
  <a:themeElements>
    <a:clrScheme name="IPP">
      <a:dk1>
        <a:sysClr val="windowText" lastClr="000000"/>
      </a:dk1>
      <a:lt1>
        <a:sysClr val="window" lastClr="FFFFFF"/>
      </a:lt1>
      <a:dk2>
        <a:srgbClr val="44546A"/>
      </a:dk2>
      <a:lt2>
        <a:srgbClr val="E7E6E6"/>
      </a:lt2>
      <a:accent1>
        <a:srgbClr val="005BAA"/>
      </a:accent1>
      <a:accent2>
        <a:srgbClr val="B42041"/>
      </a:accent2>
      <a:accent3>
        <a:srgbClr val="70AD47"/>
      </a:accent3>
      <a:accent4>
        <a:srgbClr val="F9A807"/>
      </a:accent4>
      <a:accent5>
        <a:srgbClr val="4472C4"/>
      </a:accent5>
      <a:accent6>
        <a:srgbClr val="FF0000"/>
      </a:accent6>
      <a:hlink>
        <a:srgbClr val="005BAA"/>
      </a:hlink>
      <a:folHlink>
        <a:srgbClr val="954F72"/>
      </a:folHlink>
    </a:clrScheme>
    <a:fontScheme name="IPP Slide 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IPP blue">
      <a:srgbClr val="005BAA"/>
    </a:custClr>
  </a:custClrLst>
  <a:extLst>
    <a:ext uri="{05A4C25C-085E-4340-85A3-A5531E510DB2}">
      <thm15:themeFamily xmlns:thm15="http://schemas.microsoft.com/office/thememl/2012/main" name="Folien-Muster Logo Wendelstein 7-X.pptx" id="{C543C980-2F68-4B72-B6FA-AAFF205D1708}" vid="{FAAC022C-BDCA-486D-9192-2B2D81FEC5B6}"/>
    </a:ext>
  </a:extLst>
</a:theme>
</file>

<file path=ppt/theme/theme4.xml><?xml version="1.0" encoding="utf-8"?>
<a:theme xmlns:a="http://schemas.openxmlformats.org/drawingml/2006/main" name="IPP_only">
  <a:themeElements>
    <a:clrScheme name="IPP">
      <a:dk1>
        <a:sysClr val="windowText" lastClr="000000"/>
      </a:dk1>
      <a:lt1>
        <a:sysClr val="window" lastClr="FFFFFF"/>
      </a:lt1>
      <a:dk2>
        <a:srgbClr val="44546A"/>
      </a:dk2>
      <a:lt2>
        <a:srgbClr val="E7E6E6"/>
      </a:lt2>
      <a:accent1>
        <a:srgbClr val="005BAA"/>
      </a:accent1>
      <a:accent2>
        <a:srgbClr val="B42041"/>
      </a:accent2>
      <a:accent3>
        <a:srgbClr val="70AD47"/>
      </a:accent3>
      <a:accent4>
        <a:srgbClr val="F9A807"/>
      </a:accent4>
      <a:accent5>
        <a:srgbClr val="4472C4"/>
      </a:accent5>
      <a:accent6>
        <a:srgbClr val="FF0000"/>
      </a:accent6>
      <a:hlink>
        <a:srgbClr val="005BAA"/>
      </a:hlink>
      <a:folHlink>
        <a:srgbClr val="954F72"/>
      </a:folHlink>
    </a:clrScheme>
    <a:fontScheme name="IPP Slide 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IPP blue">
      <a:srgbClr val="005BAA"/>
    </a:custClr>
  </a:custClrLst>
  <a:extLst>
    <a:ext uri="{05A4C25C-085E-4340-85A3-A5531E510DB2}">
      <thm15:themeFamily xmlns:thm15="http://schemas.microsoft.com/office/thememl/2012/main" name="Folien-Muster Logo Wendelstein 7-X.pptx" id="{C543C980-2F68-4B72-B6FA-AAFF205D1708}" vid="{E76A6302-06F5-411F-9080-DEBE3294FD38}"/>
    </a:ext>
  </a:extLst>
</a:theme>
</file>

<file path=ppt/theme/theme5.xml><?xml version="1.0" encoding="utf-8"?>
<a:theme xmlns:a="http://schemas.openxmlformats.org/drawingml/2006/main" name="Blank">
  <a:themeElements>
    <a:clrScheme name="IPP">
      <a:dk1>
        <a:sysClr val="windowText" lastClr="000000"/>
      </a:dk1>
      <a:lt1>
        <a:sysClr val="window" lastClr="FFFFFF"/>
      </a:lt1>
      <a:dk2>
        <a:srgbClr val="44546A"/>
      </a:dk2>
      <a:lt2>
        <a:srgbClr val="E7E6E6"/>
      </a:lt2>
      <a:accent1>
        <a:srgbClr val="005BAA"/>
      </a:accent1>
      <a:accent2>
        <a:srgbClr val="B42041"/>
      </a:accent2>
      <a:accent3>
        <a:srgbClr val="70AD47"/>
      </a:accent3>
      <a:accent4>
        <a:srgbClr val="F9A807"/>
      </a:accent4>
      <a:accent5>
        <a:srgbClr val="4472C4"/>
      </a:accent5>
      <a:accent6>
        <a:srgbClr val="FF0000"/>
      </a:accent6>
      <a:hlink>
        <a:srgbClr val="005BAA"/>
      </a:hlink>
      <a:folHlink>
        <a:srgbClr val="954F72"/>
      </a:folHlink>
    </a:clrScheme>
    <a:fontScheme name="Standard">
      <a:majorFont>
        <a:latin typeface="Arial Narrow"/>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IPP blue">
      <a:srgbClr val="005BAA"/>
    </a:custClr>
  </a:custClrLst>
  <a:extLst>
    <a:ext uri="{05A4C25C-085E-4340-85A3-A5531E510DB2}">
      <thm15:themeFamily xmlns:thm15="http://schemas.microsoft.com/office/thememl/2012/main" name="Folien-Muster Logo Wendelstein 7-X.pptx" id="{C543C980-2F68-4B72-B6FA-AAFF205D1708}" vid="{7422B880-84A2-4B5A-821E-D6700FA56196}"/>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IPP blue">
      <a:srgbClr val="005BAA"/>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slide_template_W7X_2022_02_16_9</Template>
  <TotalTime>0</TotalTime>
  <Words>2833</Words>
  <Application>Microsoft Office PowerPoint</Application>
  <PresentationFormat>Widescreen</PresentationFormat>
  <Paragraphs>361</Paragraphs>
  <Slides>37</Slides>
  <Notes>1</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37</vt:i4>
      </vt:variant>
    </vt:vector>
  </HeadingPairs>
  <TitlesOfParts>
    <vt:vector size="51" baseType="lpstr">
      <vt:lpstr>.SF NS Symbols Regular</vt:lpstr>
      <vt:lpstr>Arial</vt:lpstr>
      <vt:lpstr>Arial (Body)</vt:lpstr>
      <vt:lpstr>Arial Narrow</vt:lpstr>
      <vt:lpstr>Calibri</vt:lpstr>
      <vt:lpstr>Cambria Math</vt:lpstr>
      <vt:lpstr>Symbol</vt:lpstr>
      <vt:lpstr>Wingdings 3</vt:lpstr>
      <vt:lpstr>W7X</vt:lpstr>
      <vt:lpstr>Title</vt:lpstr>
      <vt:lpstr>Content</vt:lpstr>
      <vt:lpstr>IPP_only</vt:lpstr>
      <vt:lpstr>Blank</vt:lpstr>
      <vt:lpstr>think-cell Folie</vt:lpstr>
      <vt:lpstr>The infrared imaging video bolometer at Wendelstein 7-X  Paper rehearsal</vt:lpstr>
      <vt:lpstr>I. Introduction</vt:lpstr>
      <vt:lpstr>Overview</vt:lpstr>
      <vt:lpstr>Overview</vt:lpstr>
      <vt:lpstr>II. The IRVB design at W7-X</vt:lpstr>
      <vt:lpstr>II. The IRVB design at W7-X</vt:lpstr>
      <vt:lpstr>Overview</vt:lpstr>
      <vt:lpstr>III. Measurement procedure</vt:lpstr>
      <vt:lpstr>III. Measurement procedure</vt:lpstr>
      <vt:lpstr>Overview</vt:lpstr>
      <vt:lpstr>IV. Interpolation to foil reference frame</vt:lpstr>
      <vt:lpstr>IV. Interpolation to foil reference frame</vt:lpstr>
      <vt:lpstr>IV. Interpolation to foil reference frame</vt:lpstr>
      <vt:lpstr>IV. Interpolation to foil reference frame</vt:lpstr>
      <vt:lpstr>Overview</vt:lpstr>
      <vt:lpstr>V. Calibration of the foil thermal properties</vt:lpstr>
      <vt:lpstr>V. Calibration of the foil thermal properties</vt:lpstr>
      <vt:lpstr>V. Calibration of the foil thermal properties</vt:lpstr>
      <vt:lpstr>Overview</vt:lpstr>
      <vt:lpstr>VI. Experimental results Inference of the incident radiation power</vt:lpstr>
      <vt:lpstr>VI. Experimental results Inference of the incident radiation power</vt:lpstr>
      <vt:lpstr>VI. Experimental results Analysis of plasma radiation</vt:lpstr>
      <vt:lpstr>VI. Experimental results Improved design</vt:lpstr>
      <vt:lpstr>VI. Experimental results Improved design</vt:lpstr>
      <vt:lpstr>VI. Experimental results Improved design</vt:lpstr>
      <vt:lpstr>Overview</vt:lpstr>
      <vt:lpstr>Overview</vt:lpstr>
      <vt:lpstr>VII. Conclusions</vt:lpstr>
      <vt:lpstr>Acknowledgments</vt:lpstr>
      <vt:lpstr>Additional slides</vt:lpstr>
      <vt:lpstr>IRVB components </vt:lpstr>
      <vt:lpstr>Full camera view</vt:lpstr>
      <vt:lpstr>Calibration procedure</vt:lpstr>
      <vt:lpstr>Synthetic data</vt:lpstr>
      <vt:lpstr>Backward solution</vt:lpstr>
      <vt:lpstr>IRVB schematic</vt:lpstr>
      <vt:lpstr>IRVB geometrical parameters</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dc:title>
  <dc:creator>Maciej Krychowiak</dc:creator>
  <cp:lastModifiedBy>Partesotti, Gabriele</cp:lastModifiedBy>
  <cp:revision>1079</cp:revision>
  <dcterms:created xsi:type="dcterms:W3CDTF">2022-02-03T14:13:19Z</dcterms:created>
  <dcterms:modified xsi:type="dcterms:W3CDTF">2025-01-13T12:56:07Z</dcterms:modified>
</cp:coreProperties>
</file>