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12"/>
  </p:notesMasterIdLst>
  <p:handoutMasterIdLst>
    <p:handoutMasterId r:id="rId13"/>
  </p:handoutMasterIdLst>
  <p:sldIdLst>
    <p:sldId id="528" r:id="rId3"/>
    <p:sldId id="579" r:id="rId4"/>
    <p:sldId id="574" r:id="rId5"/>
    <p:sldId id="576" r:id="rId6"/>
    <p:sldId id="575" r:id="rId7"/>
    <p:sldId id="577" r:id="rId8"/>
    <p:sldId id="578" r:id="rId9"/>
    <p:sldId id="580" r:id="rId10"/>
    <p:sldId id="505" r:id="rId11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mitriy Borodin" initials="DB" lastIdx="1" clrIdx="0">
    <p:extLst>
      <p:ext uri="{19B8F6BF-5375-455C-9EA6-DF929625EA0E}">
        <p15:presenceInfo xmlns:p15="http://schemas.microsoft.com/office/powerpoint/2012/main" userId="cd166fcbfd57e361" providerId="Windows Live"/>
      </p:ext>
    </p:extLst>
  </p:cmAuthor>
  <p:cmAuthor id="2" name="Borodin" initials="B" lastIdx="2" clrIdx="1">
    <p:extLst>
      <p:ext uri="{19B8F6BF-5375-455C-9EA6-DF929625EA0E}">
        <p15:presenceInfo xmlns:p15="http://schemas.microsoft.com/office/powerpoint/2012/main" userId="Borod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60093"/>
    <a:srgbClr val="FFFFCC"/>
    <a:srgbClr val="E3E3E3"/>
    <a:srgbClr val="EAEAEA"/>
    <a:srgbClr val="DDDDDD"/>
    <a:srgbClr val="003399"/>
    <a:srgbClr val="008000"/>
    <a:srgbClr val="0066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75" autoAdjust="0"/>
  </p:normalViewPr>
  <p:slideViewPr>
    <p:cSldViewPr showGuides="1">
      <p:cViewPr varScale="1">
        <p:scale>
          <a:sx n="160" d="100"/>
          <a:sy n="160" d="100"/>
        </p:scale>
        <p:origin x="156" y="3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4" d="100"/>
          <a:sy n="64" d="100"/>
        </p:scale>
        <p:origin x="3144" y="8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14/01/2025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14/01/2025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0696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062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774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504" y="4830828"/>
            <a:ext cx="869698" cy="262599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1763688" y="4808238"/>
            <a:ext cx="73094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 smtClean="0"/>
              <a:t>D.V.Borodin, D.Harting et al.   |   </a:t>
            </a:r>
            <a:r>
              <a:rPr lang="fr-FR" sz="1400" dirty="0" smtClean="0"/>
              <a:t>DSD Jour Fixe   </a:t>
            </a:r>
            <a:r>
              <a:rPr lang="en-GB" sz="1400" dirty="0" smtClean="0"/>
              <a:t>|</a:t>
            </a:r>
            <a:r>
              <a:rPr lang="en-GB" sz="1400" baseline="0" dirty="0" smtClean="0"/>
              <a:t>  </a:t>
            </a:r>
            <a:r>
              <a:rPr lang="fr-FR" sz="1400" dirty="0" smtClean="0"/>
              <a:t>14 Jan 2025</a:t>
            </a:r>
            <a:r>
              <a:rPr lang="en-GB" sz="1400" dirty="0" smtClean="0"/>
              <a:t> </a:t>
            </a:r>
            <a:r>
              <a:rPr lang="en-GB" sz="1400" baseline="0" dirty="0" smtClean="0"/>
              <a:t> </a:t>
            </a:r>
            <a:r>
              <a:rPr lang="en-GB" sz="1400" dirty="0" smtClean="0"/>
              <a:t>|  Page </a:t>
            </a:r>
            <a:fld id="{6A6D9FA1-99C7-4910-8E32-B85D378B0060}" type="slidenum">
              <a:rPr lang="en-GB" sz="1400" smtClean="0"/>
              <a:pPr algn="r"/>
              <a:t>‹#›</a:t>
            </a:fld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52713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770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err="1" smtClean="0"/>
              <a:t>D.Borodin</a:t>
            </a:r>
            <a:r>
              <a:rPr lang="en-GB" dirty="0" smtClean="0"/>
              <a:t> | TSVV-5 VC  |  Zoom  | 07.06.2024 | Page </a:t>
            </a:r>
            <a:fld id="{6A6D9FA1-99C7-4910-8E32-B85D378B0060}" type="slidenum">
              <a:rPr lang="en-GB" smtClean="0"/>
              <a:pPr algn="r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00746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14/01/2025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14/01/2025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004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://www.eirene.de/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irene.de/" TargetMode="External"/><Relationship Id="rId2" Type="http://schemas.openxmlformats.org/officeDocument/2006/relationships/hyperlink" Target="http://www.eirene.de/EP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json-schema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euro-fusion.org/event/3178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3A575D9-4B2C-9547-A865-6D57039CF7B9}"/>
              </a:ext>
            </a:extLst>
          </p:cNvPr>
          <p:cNvSpPr/>
          <p:nvPr/>
        </p:nvSpPr>
        <p:spPr>
          <a:xfrm>
            <a:off x="5220072" y="4299942"/>
            <a:ext cx="3890885" cy="685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1F0D9A-94BA-EE48-9317-87017801B2B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0226"/>
          <a:stretch/>
        </p:blipFill>
        <p:spPr>
          <a:xfrm>
            <a:off x="5580232" y="4310410"/>
            <a:ext cx="1080000" cy="744154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07504" y="3435846"/>
            <a:ext cx="4464496" cy="4533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b="1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</a:pPr>
            <a:r>
              <a:rPr lang="en-US" sz="1600" kern="100" dirty="0" smtClean="0">
                <a:ea typeface="MS Mincho"/>
              </a:rPr>
              <a:t>D.V.Borodin, D.Harting et al. </a:t>
            </a:r>
            <a:endParaRPr lang="en-US" sz="1600" kern="100" baseline="30000" dirty="0">
              <a:ea typeface="MS Mincho"/>
            </a:endParaRP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4299942"/>
            <a:ext cx="2462891" cy="743653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20826" y="2513626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de-DE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DSD Jour </a:t>
            </a:r>
            <a:r>
              <a:rPr lang="de-DE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Fixe, 14 Jan 2025</a:t>
            </a:r>
            <a:endParaRPr kumimoji="0" lang="en-GB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0826" y="1630188"/>
            <a:ext cx="8784976" cy="972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500" b="1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4000" dirty="0" smtClean="0"/>
              <a:t>TSVV-5 status</a:t>
            </a:r>
            <a:endParaRPr kumimoji="0" lang="en-GB" sz="4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32710" y="4226978"/>
            <a:ext cx="2478247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This work has been carried out within the framework of the EUROfusion Consortium, funded by the European Union via the </a:t>
            </a:r>
            <a:r>
              <a:rPr lang="en-GB" sz="600" dirty="0" err="1">
                <a:latin typeface="Arial" panose="020B0604020202020204" pitchFamily="34" charset="0"/>
                <a:cs typeface="Arial" panose="020B0604020202020204" pitchFamily="34" charset="0"/>
              </a:rPr>
              <a:t>Euratom</a:t>
            </a:r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 Research and Training Programme (Grant Agreement No 101052200 — EUROfusion). Views and opinions expressed are however those of the author(s) only and do not necessarily reflect those of the European Union or the European </a:t>
            </a:r>
            <a:r>
              <a:rPr lang="en-GB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Commission, neither of the ITER organisation. </a:t>
            </a:r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Neither the European Union nor the European Commission can be held responsible for them.</a:t>
            </a:r>
          </a:p>
        </p:txBody>
      </p:sp>
      <p:pic>
        <p:nvPicPr>
          <p:cNvPr id="11" name="Grafi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680" y="93736"/>
            <a:ext cx="1470513" cy="524231"/>
          </a:xfrm>
          <a:prstGeom prst="rect">
            <a:avLst/>
          </a:prstGeom>
        </p:spPr>
      </p:pic>
      <p:pic>
        <p:nvPicPr>
          <p:cNvPr id="12" name="Grafi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253" y="124624"/>
            <a:ext cx="1535880" cy="422367"/>
          </a:xfrm>
          <a:prstGeom prst="rect">
            <a:avLst/>
          </a:prstGeom>
        </p:spPr>
      </p:pic>
      <p:pic>
        <p:nvPicPr>
          <p:cNvPr id="14" name="Grafik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04663" y="79423"/>
            <a:ext cx="735289" cy="504514"/>
          </a:xfrm>
          <a:prstGeom prst="rect">
            <a:avLst/>
          </a:prstGeom>
        </p:spPr>
      </p:pic>
      <p:pic>
        <p:nvPicPr>
          <p:cNvPr id="15" name="Grafik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732" y="79422"/>
            <a:ext cx="1232367" cy="490592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90351" y="86170"/>
            <a:ext cx="1800200" cy="48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470899" y="772972"/>
            <a:ext cx="66247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b="1" dirty="0" smtClean="0">
                <a:latin typeface="Calibri" panose="020F0502020204030204" pitchFamily="34" charset="0"/>
              </a:rPr>
              <a:t>Neutral </a:t>
            </a:r>
            <a:r>
              <a:rPr lang="en-US" sz="1400" b="1" dirty="0">
                <a:latin typeface="Calibri" panose="020F0502020204030204" pitchFamily="34" charset="0"/>
              </a:rPr>
              <a:t>gas code that allows for an efficient use of HPC resources (towards </a:t>
            </a:r>
            <a:r>
              <a:rPr lang="en-US" sz="1400" b="1" dirty="0" err="1">
                <a:latin typeface="Calibri" panose="020F0502020204030204" pitchFamily="34" charset="0"/>
              </a:rPr>
              <a:t>exascale</a:t>
            </a:r>
            <a:r>
              <a:rPr lang="en-US" sz="1400" b="1" dirty="0">
                <a:latin typeface="Calibri" panose="020F0502020204030204" pitchFamily="34" charset="0"/>
              </a:rPr>
              <a:t> systems and/or HPC booster techniques) through suitable parallelization methods. </a:t>
            </a:r>
            <a:endParaRPr lang="en-US" sz="1400" b="1" dirty="0" smtClean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400" b="1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b="1" dirty="0" smtClean="0">
                <a:latin typeface="Calibri" panose="020F0502020204030204" pitchFamily="34" charset="0"/>
              </a:rPr>
              <a:t>Revised </a:t>
            </a:r>
            <a:r>
              <a:rPr lang="en-US" sz="1400" b="1" dirty="0">
                <a:latin typeface="Calibri" panose="020F0502020204030204" pitchFamily="34" charset="0"/>
              </a:rPr>
              <a:t>and extended physics basis for the neutral gas model. Further development of the underlying collision-radiative model towards the full vibrational resolution for all hydrogen isotopes and specific impurities for seeding. </a:t>
            </a:r>
            <a:endParaRPr lang="en-US" sz="1400" b="1" dirty="0" smtClean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400" b="1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b="1" dirty="0" smtClean="0">
                <a:latin typeface="Calibri" panose="020F0502020204030204" pitchFamily="34" charset="0"/>
              </a:rPr>
              <a:t>Improved </a:t>
            </a:r>
            <a:r>
              <a:rPr lang="en-US" sz="1400" b="1" dirty="0">
                <a:latin typeface="Calibri" panose="020F0502020204030204" pitchFamily="34" charset="0"/>
              </a:rPr>
              <a:t>(in contents and structure) Atomic and Molecular database for volumetric and surface processes. Database access through generalized interfaces to, e.g., atomic, molecular, nuclear and surface (AMNS) physics data. </a:t>
            </a:r>
            <a:endParaRPr lang="en-US" sz="1400" b="1" dirty="0" smtClean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400" b="1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b="1" dirty="0" smtClean="0">
                <a:latin typeface="Calibri" panose="020F0502020204030204" pitchFamily="34" charset="0"/>
              </a:rPr>
              <a:t>Interfaces </a:t>
            </a:r>
            <a:r>
              <a:rPr lang="en-US" sz="1400" b="1" dirty="0">
                <a:latin typeface="Calibri" panose="020F0502020204030204" pitchFamily="34" charset="0"/>
              </a:rPr>
              <a:t>and boundary conditions necessary for future applications; modularization of the neutral gas code to facilitate coupling to computation fluid dynamics (CFD) codes (2D or 3D codes, turbulence codes, time-dependent) and possibly also to gyro-kinetic/</a:t>
            </a:r>
            <a:r>
              <a:rPr lang="en-US" sz="1400" b="1" dirty="0" err="1">
                <a:latin typeface="Calibri" panose="020F0502020204030204" pitchFamily="34" charset="0"/>
              </a:rPr>
              <a:t>gyrofluid</a:t>
            </a:r>
            <a:r>
              <a:rPr lang="en-US" sz="1400" b="1" dirty="0">
                <a:latin typeface="Calibri" panose="020F0502020204030204" pitchFamily="34" charset="0"/>
              </a:rPr>
              <a:t> plasma codes. </a:t>
            </a:r>
            <a:endParaRPr lang="en-US" sz="1400" b="1" dirty="0" smtClean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400" b="1" dirty="0"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b="1" dirty="0" smtClean="0">
                <a:latin typeface="Calibri" panose="020F0502020204030204" pitchFamily="34" charset="0"/>
              </a:rPr>
              <a:t>Strategy </a:t>
            </a:r>
            <a:r>
              <a:rPr lang="en-US" sz="1400" b="1" dirty="0">
                <a:latin typeface="Calibri" panose="020F0502020204030204" pitchFamily="34" charset="0"/>
              </a:rPr>
              <a:t>towards a validated predictive capability for integrated fusion reactor modelling for (semi-)detached divertor plasmas. Liaison with TSVV Tasks 3 and 4. </a:t>
            </a:r>
            <a:endParaRPr lang="en-US" sz="1400" b="1" dirty="0" smtClean="0">
              <a:latin typeface="Calibri" panose="020F0502020204030204" pitchFamily="34" charset="0"/>
            </a:endParaRPr>
          </a:p>
          <a:p>
            <a:endParaRPr lang="en-US" sz="1400" dirty="0">
              <a:latin typeface="Calibri" panose="020F0502020204030204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2470899" y="773566"/>
            <a:ext cx="66247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Neutral </a:t>
            </a:r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gas code that allows for an efficient use of HPC resources (towards </a:t>
            </a:r>
            <a:r>
              <a:rPr lang="en-US" sz="1400" b="1" dirty="0" err="1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exascale</a:t>
            </a:r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 systems and/or HPC booster techniques) through suitable parallelization methods. </a:t>
            </a:r>
            <a:endParaRPr lang="en-US" sz="1400" b="1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400" b="1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Revised </a:t>
            </a:r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and extended physics basis for the neutral gas model. Further development of the underlying collision-radiative model towards the full vibrational resolution for all hydrogen isotopes and specific impurities for seeding. </a:t>
            </a:r>
            <a:endParaRPr lang="en-US" sz="1400" b="1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400" b="1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Improved </a:t>
            </a:r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(in contents and structure) Atomic and Molecular database for volumetric and surface processes. Database access through generalized interfaces to, e.g., atomic, molecular, nuclear and surface (AMNS) physics data. </a:t>
            </a:r>
            <a:endParaRPr lang="en-US" sz="1400" b="1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400" b="1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Interfaces </a:t>
            </a:r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and boundary conditions necessary for future applications; modularization of the neutral gas code to facilitate coupling to computation fluid dynamics (CFD) codes (2D or 3D codes, turbulence codes, time-dependent) and possibly also to gyro-kinetic/</a:t>
            </a:r>
            <a:r>
              <a:rPr lang="en-US" sz="1400" b="1" dirty="0" err="1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gyrofluid</a:t>
            </a:r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 plasma codes. </a:t>
            </a:r>
            <a:endParaRPr lang="en-US" sz="1400" b="1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400" b="1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Strategy </a:t>
            </a:r>
            <a:r>
              <a:rPr lang="en-US" sz="14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towards a validated predictive capability for integrated fusion reactor modelling for (semi-)detached divertor plasmas. Liaison with TSVV Tasks 3 and 4. </a:t>
            </a:r>
            <a:endParaRPr lang="en-US" sz="1400" b="1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en-US" sz="14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rgbClr val="C00000"/>
                </a:solidFill>
              </a:rPr>
              <a:t>TSVV-5: Neutral </a:t>
            </a:r>
            <a:r>
              <a:rPr lang="en-GB" sz="2800" dirty="0">
                <a:solidFill>
                  <a:srgbClr val="C00000"/>
                </a:solidFill>
              </a:rPr>
              <a:t>Gas Dynamics in the Edge</a:t>
            </a:r>
            <a:endParaRPr lang="de-DE" sz="2800" dirty="0">
              <a:solidFill>
                <a:srgbClr val="C00000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 rot="21406431">
            <a:off x="3143078" y="779155"/>
            <a:ext cx="4849820" cy="584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Code performance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parallelization, refactoring, domain decomposition, I/O for HPC, …</a:t>
            </a: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 rot="21406431">
            <a:off x="3142448" y="1538206"/>
            <a:ext cx="5644526" cy="584775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Improved physics and features incl. fluid-kinetic hybridisation (FKH) and improved CRMs</a:t>
            </a: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 rot="21406431">
            <a:off x="3144112" y="2462188"/>
            <a:ext cx="3545599" cy="5847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Improved AMNS data, both in structure/physics and content</a:t>
            </a: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 rot="21406431">
            <a:off x="3142735" y="3375943"/>
            <a:ext cx="5281064" cy="5847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EIRENE as NGM – restructuring, interfaces to other codes, time-dependent runs, kinetic ions </a:t>
            </a: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 rot="21406431">
            <a:off x="3143529" y="4173080"/>
            <a:ext cx="4279778" cy="5847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Validation with experiments and test of predictive capabilities for ITER and DEMO</a:t>
            </a: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86567" y="559787"/>
            <a:ext cx="238958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i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simulation tool: </a:t>
            </a:r>
          </a:p>
          <a:p>
            <a:r>
              <a:rPr lang="en-GB" sz="1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EIRENE</a:t>
            </a:r>
            <a:r>
              <a:rPr lang="en-GB" sz="1400" b="1" i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code (and </a:t>
            </a:r>
            <a:r>
              <a:rPr lang="en-GB" sz="1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EIRENE-CFD</a:t>
            </a:r>
            <a:r>
              <a:rPr lang="en-GB" sz="1400" b="1" i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packages) 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http://www.eirene.de/</a:t>
            </a: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 aim to transform it to IM- and HPC-ready neutral gas module (</a:t>
            </a:r>
            <a:r>
              <a:rPr lang="en-GB" sz="1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EIRENE-NGM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suitable for simulations on ITER and DEMO scale with large focus on (semi)detached divertor plasmas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2832846" y="489263"/>
            <a:ext cx="2722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u="sng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FP-9 deliverables:</a:t>
            </a:r>
            <a:endParaRPr lang="en-GB" sz="1400" b="1" i="1" u="sng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55" y="3967240"/>
            <a:ext cx="930011" cy="331545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408321"/>
            <a:ext cx="1008113" cy="27723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9155" y="4408321"/>
            <a:ext cx="470477" cy="314674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681" y="4408321"/>
            <a:ext cx="712474" cy="283628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3706" y="3979249"/>
            <a:ext cx="1188133" cy="319536"/>
          </a:xfrm>
          <a:prstGeom prst="rect">
            <a:avLst/>
          </a:prstGeom>
        </p:spPr>
      </p:pic>
      <p:pic>
        <p:nvPicPr>
          <p:cNvPr id="18" name="Picture 3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496" y="4788055"/>
            <a:ext cx="1080120" cy="326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347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496" y="51470"/>
            <a:ext cx="7543800" cy="342900"/>
          </a:xfrm>
        </p:spPr>
        <p:txBody>
          <a:bodyPr/>
          <a:lstStyle/>
          <a:p>
            <a:r>
              <a:rPr lang="de-DE" dirty="0" smtClean="0">
                <a:solidFill>
                  <a:srgbClr val="C00000"/>
                </a:solidFill>
              </a:rPr>
              <a:t>IERENE-NGM: what is done recently</a:t>
            </a:r>
            <a:r>
              <a:rPr lang="en-GB" dirty="0" smtClean="0">
                <a:solidFill>
                  <a:srgbClr val="C00000"/>
                </a:solidFill>
              </a:rPr>
              <a:t>?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627534"/>
            <a:ext cx="8712968" cy="410445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sz="1600" b="1" dirty="0" err="1" smtClean="0"/>
              <a:t>DCoC</a:t>
            </a:r>
            <a:r>
              <a:rPr lang="en-GB" sz="1600" b="1" dirty="0" smtClean="0"/>
              <a:t> (developer code of conduct) is renamed to “Coding guidelines”, agreed, put to the EIRENE (also ModCR) git repo and to the website.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The document version changes together with the code, manual an license thanks to Git hooks (</a:t>
            </a:r>
            <a:r>
              <a:rPr lang="en-GB" sz="1600" i="1" dirty="0" err="1" smtClean="0">
                <a:solidFill>
                  <a:srgbClr val="0070C0"/>
                </a:solidFill>
              </a:rPr>
              <a:t>H.J.Leggate</a:t>
            </a:r>
            <a:r>
              <a:rPr lang="en-GB" sz="1600" i="1" dirty="0">
                <a:solidFill>
                  <a:srgbClr val="0070C0"/>
                </a:solidFill>
              </a:rPr>
              <a:t>)</a:t>
            </a:r>
            <a:r>
              <a:rPr lang="en-GB" sz="1600" i="1" dirty="0" smtClean="0">
                <a:solidFill>
                  <a:srgbClr val="0070C0"/>
                </a:solidFill>
              </a:rPr>
              <a:t>. </a:t>
            </a:r>
          </a:p>
          <a:p>
            <a:pPr marL="0" indent="0">
              <a:buNone/>
            </a:pPr>
            <a:endParaRPr lang="en-GB" sz="16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/>
              <a:t>The EIRENE + tools  EPL licence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Above 100 (some outdated, not really in use) BD accounts and 20 ADs activated, B2 forms provided by 19 organisations, see </a:t>
            </a:r>
            <a:r>
              <a:rPr lang="en-GB" sz="1600" i="1" dirty="0" smtClean="0">
                <a:solidFill>
                  <a:srgbClr val="0070C0"/>
                </a:solidFill>
                <a:hlinkClick r:id="rId2"/>
              </a:rPr>
              <a:t>www.Eirene.de/EPL</a:t>
            </a:r>
            <a:endParaRPr lang="en-GB" sz="1600" i="1" dirty="0" smtClean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The ITER seems to be close for signing the license, however the dialog continues.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There is a high pressure to put all ITER-relevant codes on a “utterly free licence” like LGPL</a:t>
            </a:r>
            <a:r>
              <a:rPr lang="en-GB" sz="1600" i="1" dirty="0">
                <a:solidFill>
                  <a:srgbClr val="0070C0"/>
                </a:solidFill>
              </a:rPr>
              <a:t> </a:t>
            </a:r>
            <a:r>
              <a:rPr lang="en-GB" sz="1600" i="1" dirty="0" smtClean="0">
                <a:solidFill>
                  <a:srgbClr val="0070C0"/>
                </a:solidFill>
              </a:rPr>
              <a:t>– </a:t>
            </a:r>
            <a:r>
              <a:rPr lang="en-GB" sz="1600" i="1" dirty="0" smtClean="0">
                <a:solidFill>
                  <a:srgbClr val="D60093"/>
                </a:solidFill>
              </a:rPr>
              <a:t>the 3</a:t>
            </a:r>
            <a:r>
              <a:rPr lang="en-GB" sz="1600" i="1" baseline="30000" dirty="0" smtClean="0">
                <a:solidFill>
                  <a:srgbClr val="D60093"/>
                </a:solidFill>
              </a:rPr>
              <a:t>rd</a:t>
            </a:r>
            <a:r>
              <a:rPr lang="en-GB" sz="1600" i="1" dirty="0" smtClean="0">
                <a:solidFill>
                  <a:srgbClr val="D60093"/>
                </a:solidFill>
              </a:rPr>
              <a:t> layer of the licence (free use w/o modifications) to be considered?..</a:t>
            </a:r>
          </a:p>
          <a:p>
            <a:pPr marL="457200" lvl="1" indent="0">
              <a:buNone/>
            </a:pPr>
            <a:endParaRPr lang="en-GB" sz="1600" i="1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/>
              <a:t>The first </a:t>
            </a:r>
            <a:r>
              <a:rPr lang="en-GB" sz="1600" b="1" dirty="0" err="1" smtClean="0"/>
              <a:t>MsV</a:t>
            </a:r>
            <a:r>
              <a:rPr lang="en-GB" sz="1600" b="1" dirty="0" smtClean="0"/>
              <a:t> is released in Nov 2024 (just before E-TASC planning meeting)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It includes contributions like harmonising with SOLPS-ITER version, but also much more – e.g. significantly approved CI or CXN data output (</a:t>
            </a:r>
            <a:r>
              <a:rPr lang="en-GB" sz="1600" i="1" dirty="0" err="1" smtClean="0">
                <a:solidFill>
                  <a:srgbClr val="0070C0"/>
                </a:solidFill>
              </a:rPr>
              <a:t>H.Kampulainen</a:t>
            </a:r>
            <a:r>
              <a:rPr lang="en-GB" sz="1600" i="1" dirty="0" smtClean="0">
                <a:solidFill>
                  <a:srgbClr val="0070C0"/>
                </a:solidFill>
              </a:rPr>
              <a:t>).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Available in </a:t>
            </a:r>
            <a:r>
              <a:rPr lang="en-GB" sz="1600" i="1" dirty="0" err="1" smtClean="0">
                <a:solidFill>
                  <a:srgbClr val="0070C0"/>
                </a:solidFill>
              </a:rPr>
              <a:t>JuGit</a:t>
            </a:r>
            <a:r>
              <a:rPr lang="en-GB" sz="1600" i="1" dirty="0" smtClean="0">
                <a:solidFill>
                  <a:srgbClr val="0070C0"/>
                </a:solidFill>
              </a:rPr>
              <a:t> (FZJ), at ITER (mirror) and for download at </a:t>
            </a:r>
            <a:r>
              <a:rPr lang="en-GB" sz="1600" i="1" dirty="0" smtClean="0">
                <a:solidFill>
                  <a:srgbClr val="0070C0"/>
                </a:solidFill>
                <a:hlinkClick r:id="rId3"/>
              </a:rPr>
              <a:t>www.eirene.de</a:t>
            </a:r>
            <a:r>
              <a:rPr lang="en-GB" sz="1600" i="1" dirty="0" smtClean="0">
                <a:solidFill>
                  <a:srgbClr val="0070C0"/>
                </a:solidFill>
              </a:rPr>
              <a:t> as a clone of the “master” GIT branch.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sz="1600" i="1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363775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57150"/>
            <a:ext cx="7893496" cy="342900"/>
          </a:xfrm>
        </p:spPr>
        <p:txBody>
          <a:bodyPr/>
          <a:lstStyle/>
          <a:p>
            <a:r>
              <a:rPr lang="en-GB" sz="2800" dirty="0" smtClean="0">
                <a:solidFill>
                  <a:srgbClr val="C00000"/>
                </a:solidFill>
              </a:rPr>
              <a:t>Recent EIRENE release </a:t>
            </a:r>
            <a:r>
              <a:rPr lang="en-GB" sz="2400" b="0" dirty="0" smtClean="0"/>
              <a:t>(</a:t>
            </a:r>
            <a:r>
              <a:rPr lang="en-GB" sz="2400" dirty="0" err="1" smtClean="0"/>
              <a:t>MsV</a:t>
            </a:r>
            <a:r>
              <a:rPr lang="en-GB" sz="2400" b="0" dirty="0" smtClean="0"/>
              <a:t> = milestone version)</a:t>
            </a:r>
            <a:endParaRPr lang="en-GB" sz="2400" b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411BBD0-EB83-F240-93F5-9C05130B3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627534"/>
            <a:ext cx="8784976" cy="4214255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New </a:t>
            </a:r>
            <a:r>
              <a:rPr lang="en-GB" b="1" dirty="0"/>
              <a:t>EIRENE release V1.1.0 </a:t>
            </a:r>
            <a:r>
              <a:rPr lang="en-GB" dirty="0"/>
              <a:t>(31</a:t>
            </a:r>
            <a:r>
              <a:rPr lang="en-GB" baseline="30000" dirty="0"/>
              <a:t>st</a:t>
            </a:r>
            <a:r>
              <a:rPr lang="en-GB" dirty="0"/>
              <a:t> October 2024)</a:t>
            </a:r>
          </a:p>
          <a:p>
            <a:pPr lvl="1"/>
            <a:r>
              <a:rPr lang="en-GB" dirty="0"/>
              <a:t>New </a:t>
            </a:r>
            <a:r>
              <a:rPr lang="en-GB" b="1" dirty="0"/>
              <a:t>JSON input </a:t>
            </a:r>
            <a:r>
              <a:rPr lang="en-GB" dirty="0"/>
              <a:t>file format for EIRENE</a:t>
            </a:r>
          </a:p>
          <a:p>
            <a:pPr lvl="1"/>
            <a:r>
              <a:rPr lang="en-GB" dirty="0"/>
              <a:t>Added </a:t>
            </a:r>
            <a:r>
              <a:rPr lang="en-GB" b="1" dirty="0"/>
              <a:t>OpenMP </a:t>
            </a:r>
            <a:r>
              <a:rPr lang="en-GB" dirty="0"/>
              <a:t>capabilities to EIRENE for </a:t>
            </a:r>
            <a:r>
              <a:rPr lang="en-GB" b="1" dirty="0"/>
              <a:t>shared memory </a:t>
            </a:r>
            <a:r>
              <a:rPr lang="en-GB" dirty="0"/>
              <a:t>usage (related to </a:t>
            </a:r>
            <a:r>
              <a:rPr lang="en-GB" b="1" dirty="0"/>
              <a:t>SOLEDGE</a:t>
            </a:r>
            <a:r>
              <a:rPr lang="en-GB" dirty="0"/>
              <a:t> code -&gt; </a:t>
            </a:r>
            <a:r>
              <a:rPr lang="en-GB" b="1" dirty="0"/>
              <a:t>TSVV-6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Updates to </a:t>
            </a:r>
            <a:r>
              <a:rPr lang="en-GB" b="1" dirty="0"/>
              <a:t>EIRENE database</a:t>
            </a:r>
            <a:r>
              <a:rPr lang="en-GB" dirty="0"/>
              <a:t> (some reactions in </a:t>
            </a:r>
            <a:r>
              <a:rPr lang="en-GB" dirty="0" err="1"/>
              <a:t>amjuel.tex</a:t>
            </a:r>
            <a:r>
              <a:rPr lang="en-GB" dirty="0"/>
              <a:t>, </a:t>
            </a:r>
            <a:r>
              <a:rPr lang="en-GB" dirty="0" err="1"/>
              <a:t>hydhel.tex</a:t>
            </a:r>
            <a:r>
              <a:rPr lang="en-GB" dirty="0"/>
              <a:t>, </a:t>
            </a:r>
            <a:r>
              <a:rPr lang="en-GB" dirty="0" err="1"/>
              <a:t>methane.tex</a:t>
            </a:r>
            <a:r>
              <a:rPr lang="en-GB" dirty="0"/>
              <a:t>, h2vibr.tex)</a:t>
            </a:r>
          </a:p>
          <a:p>
            <a:pPr lvl="1"/>
            <a:r>
              <a:rPr lang="en-GB" b="1" dirty="0"/>
              <a:t>Unification</a:t>
            </a:r>
            <a:r>
              <a:rPr lang="en-GB" dirty="0"/>
              <a:t> of internal </a:t>
            </a:r>
            <a:r>
              <a:rPr lang="en-GB" b="1" dirty="0"/>
              <a:t>FZJ EIRENE </a:t>
            </a:r>
            <a:r>
              <a:rPr lang="en-GB" dirty="0"/>
              <a:t>versions</a:t>
            </a:r>
          </a:p>
          <a:p>
            <a:pPr lvl="1"/>
            <a:r>
              <a:rPr lang="en-GB" dirty="0"/>
              <a:t>Started </a:t>
            </a:r>
            <a:r>
              <a:rPr lang="en-GB" b="1" dirty="0"/>
              <a:t>unification </a:t>
            </a:r>
            <a:r>
              <a:rPr lang="en-GB" dirty="0"/>
              <a:t>of EIRENE with </a:t>
            </a:r>
            <a:r>
              <a:rPr lang="en-GB" b="1" dirty="0"/>
              <a:t>SOLPS-ITER</a:t>
            </a:r>
            <a:r>
              <a:rPr lang="en-GB" dirty="0"/>
              <a:t> version (supported by X. </a:t>
            </a:r>
            <a:r>
              <a:rPr lang="en-GB" dirty="0" err="1"/>
              <a:t>Bonnin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Restructuring of </a:t>
            </a:r>
            <a:r>
              <a:rPr lang="en-GB" b="1" dirty="0"/>
              <a:t>Continuous Integration</a:t>
            </a:r>
            <a:r>
              <a:rPr lang="en-GB" dirty="0"/>
              <a:t> (CI) pipeline (more </a:t>
            </a:r>
            <a:r>
              <a:rPr lang="en-GB" b="1" dirty="0"/>
              <a:t>provenance tests</a:t>
            </a:r>
            <a:r>
              <a:rPr lang="en-GB" dirty="0"/>
              <a:t>, increased </a:t>
            </a:r>
            <a:r>
              <a:rPr lang="en-GB" b="1" dirty="0"/>
              <a:t>code coverage</a:t>
            </a:r>
            <a:r>
              <a:rPr lang="en-GB" dirty="0"/>
              <a:t> by CI, </a:t>
            </a:r>
            <a:r>
              <a:rPr lang="en-GB" b="1" dirty="0"/>
              <a:t>OpenMP</a:t>
            </a:r>
            <a:r>
              <a:rPr lang="en-GB" dirty="0"/>
              <a:t> test cases</a:t>
            </a:r>
            <a:r>
              <a:rPr lang="en-GB" dirty="0" smtClean="0"/>
              <a:t>)</a:t>
            </a:r>
          </a:p>
          <a:p>
            <a:pPr lvl="1"/>
            <a:endParaRPr lang="en-GB" dirty="0"/>
          </a:p>
          <a:p>
            <a:r>
              <a:rPr lang="en-GB" b="1" dirty="0"/>
              <a:t>Hotfix </a:t>
            </a:r>
            <a:r>
              <a:rPr lang="en-GB" dirty="0"/>
              <a:t>for EIRENE </a:t>
            </a:r>
            <a:r>
              <a:rPr lang="en-GB" b="1" dirty="0"/>
              <a:t>V1.1.1 </a:t>
            </a:r>
            <a:r>
              <a:rPr lang="en-GB" dirty="0"/>
              <a:t>(27</a:t>
            </a:r>
            <a:r>
              <a:rPr lang="en-GB" baseline="30000" dirty="0"/>
              <a:t>th</a:t>
            </a:r>
            <a:r>
              <a:rPr lang="en-GB" dirty="0"/>
              <a:t> November 2024)</a:t>
            </a:r>
          </a:p>
          <a:p>
            <a:pPr lvl="1"/>
            <a:r>
              <a:rPr lang="en-GB" dirty="0"/>
              <a:t>Fixed </a:t>
            </a:r>
            <a:r>
              <a:rPr lang="en-GB" b="1" dirty="0"/>
              <a:t>automatic updates</a:t>
            </a:r>
            <a:r>
              <a:rPr lang="en-GB" dirty="0"/>
              <a:t> to </a:t>
            </a:r>
            <a:r>
              <a:rPr lang="en-GB" b="1" dirty="0"/>
              <a:t>EIRENE forks </a:t>
            </a:r>
            <a:r>
              <a:rPr lang="en-GB" dirty="0"/>
              <a:t>(e.g. ITER and CEA fork)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65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51470"/>
            <a:ext cx="7543800" cy="342900"/>
          </a:xfrm>
        </p:spPr>
        <p:txBody>
          <a:bodyPr/>
          <a:lstStyle/>
          <a:p>
            <a:r>
              <a:rPr lang="de-DE" dirty="0" err="1" smtClean="0">
                <a:solidFill>
                  <a:srgbClr val="C00000"/>
                </a:solidFill>
              </a:rPr>
              <a:t>What</a:t>
            </a:r>
            <a:r>
              <a:rPr lang="de-DE" dirty="0" smtClean="0">
                <a:solidFill>
                  <a:srgbClr val="C00000"/>
                </a:solidFill>
              </a:rPr>
              <a:t> </a:t>
            </a:r>
            <a:r>
              <a:rPr lang="de-DE" dirty="0" err="1" smtClean="0">
                <a:solidFill>
                  <a:srgbClr val="C00000"/>
                </a:solidFill>
              </a:rPr>
              <a:t>needs</a:t>
            </a:r>
            <a:r>
              <a:rPr lang="de-DE" dirty="0" smtClean="0">
                <a:solidFill>
                  <a:srgbClr val="C00000"/>
                </a:solidFill>
              </a:rPr>
              <a:t> </a:t>
            </a:r>
            <a:r>
              <a:rPr lang="de-DE" dirty="0" err="1" smtClean="0">
                <a:solidFill>
                  <a:srgbClr val="C00000"/>
                </a:solidFill>
              </a:rPr>
              <a:t>to</a:t>
            </a:r>
            <a:r>
              <a:rPr lang="de-DE" dirty="0" smtClean="0">
                <a:solidFill>
                  <a:srgbClr val="C00000"/>
                </a:solidFill>
              </a:rPr>
              <a:t> </a:t>
            </a:r>
            <a:r>
              <a:rPr lang="de-DE" dirty="0" err="1" smtClean="0">
                <a:solidFill>
                  <a:srgbClr val="C00000"/>
                </a:solidFill>
              </a:rPr>
              <a:t>be</a:t>
            </a:r>
            <a:r>
              <a:rPr lang="de-DE" dirty="0" smtClean="0">
                <a:solidFill>
                  <a:srgbClr val="C00000"/>
                </a:solidFill>
              </a:rPr>
              <a:t> </a:t>
            </a:r>
            <a:r>
              <a:rPr lang="de-DE" dirty="0" err="1" smtClean="0">
                <a:solidFill>
                  <a:srgbClr val="C00000"/>
                </a:solidFill>
              </a:rPr>
              <a:t>done</a:t>
            </a:r>
            <a:r>
              <a:rPr lang="en-GB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627534"/>
            <a:ext cx="8801744" cy="403244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700" b="1" dirty="0" smtClean="0"/>
              <a:t>The EIRENE website is quite in good shape, still regular updates are necessary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smtClean="0">
                <a:solidFill>
                  <a:srgbClr val="0070C0"/>
                </a:solidFill>
              </a:rPr>
              <a:t>The ITER/EUROfusion request automatic registration with their accounts. 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smtClean="0">
                <a:solidFill>
                  <a:srgbClr val="0070C0"/>
                </a:solidFill>
              </a:rPr>
              <a:t>Links with confluence, bug reporting forum etc. would be very useful.</a:t>
            </a:r>
            <a:endParaRPr lang="en-GB" sz="1700" dirty="0" smtClean="0"/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700" b="1" dirty="0" smtClean="0"/>
              <a:t>E-TASC recommended tools (ACH is ready to provide support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err="1" smtClean="0">
                <a:solidFill>
                  <a:srgbClr val="0070C0"/>
                </a:solidFill>
              </a:rPr>
              <a:t>Mattermost</a:t>
            </a:r>
            <a:r>
              <a:rPr lang="en-GB" sz="1700" i="1" dirty="0" smtClean="0">
                <a:solidFill>
                  <a:srgbClr val="0070C0"/>
                </a:solidFill>
              </a:rPr>
              <a:t> (Slack alternative) is to be set and used by all developers.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err="1" smtClean="0">
                <a:solidFill>
                  <a:srgbClr val="0070C0"/>
                </a:solidFill>
              </a:rPr>
              <a:t>Gira</a:t>
            </a:r>
            <a:r>
              <a:rPr lang="en-GB" sz="1700" i="1" dirty="0" smtClean="0">
                <a:solidFill>
                  <a:srgbClr val="0070C0"/>
                </a:solidFill>
              </a:rPr>
              <a:t>/Confluence (available free of change due to ACH installations).</a:t>
            </a:r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700" b="1" dirty="0" err="1" smtClean="0"/>
              <a:t>SimDB</a:t>
            </a:r>
            <a:r>
              <a:rPr lang="en-GB" sz="1700" b="1" dirty="0" smtClean="0"/>
              <a:t>-based catalogued repository for simulations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smtClean="0">
                <a:solidFill>
                  <a:srgbClr val="0070C0"/>
                </a:solidFill>
              </a:rPr>
              <a:t>The data server is physically provided by FZJ.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smtClean="0">
                <a:solidFill>
                  <a:srgbClr val="0070C0"/>
                </a:solidFill>
              </a:rPr>
              <a:t>Installations with begin as soon as possible (D.V.Borodin, </a:t>
            </a:r>
            <a:r>
              <a:rPr lang="en-GB" sz="1700" i="1" dirty="0" err="1" smtClean="0">
                <a:solidFill>
                  <a:srgbClr val="0070C0"/>
                </a:solidFill>
              </a:rPr>
              <a:t>D.Harting</a:t>
            </a:r>
            <a:r>
              <a:rPr lang="en-GB" sz="1700" i="1" dirty="0" smtClean="0">
                <a:solidFill>
                  <a:srgbClr val="0070C0"/>
                </a:solidFill>
              </a:rPr>
              <a:t>?..)</a:t>
            </a:r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700" b="1" dirty="0" smtClean="0"/>
              <a:t>Start using JSON Schema (in EIRENE, ModCR, etc.)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smtClean="0">
                <a:solidFill>
                  <a:srgbClr val="0070C0"/>
                </a:solidFill>
              </a:rPr>
              <a:t>e.g. MIT Docs (</a:t>
            </a:r>
            <a:r>
              <a:rPr lang="en-GB" sz="1700" dirty="0">
                <a:hlinkClick r:id="rId2"/>
              </a:rPr>
              <a:t>https://json-schema.org</a:t>
            </a:r>
            <a:r>
              <a:rPr lang="en-GB" sz="1700" dirty="0" smtClean="0">
                <a:hlinkClick r:id="rId2"/>
              </a:rPr>
              <a:t>/</a:t>
            </a:r>
            <a:r>
              <a:rPr lang="en-GB" sz="1700" dirty="0" smtClean="0"/>
              <a:t>)</a:t>
            </a:r>
          </a:p>
          <a:p>
            <a:pPr marL="400050"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700" b="1" dirty="0" smtClean="0"/>
              <a:t>We need to get used to coding guidelines, changelog etc. as a routine – 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smtClean="0">
                <a:solidFill>
                  <a:srgbClr val="0070C0"/>
                </a:solidFill>
              </a:rPr>
              <a:t>update those based </a:t>
            </a:r>
            <a:r>
              <a:rPr lang="en-GB" sz="1700" i="1" dirty="0">
                <a:solidFill>
                  <a:srgbClr val="0070C0"/>
                </a:solidFill>
              </a:rPr>
              <a:t>on collected </a:t>
            </a:r>
            <a:r>
              <a:rPr lang="en-GB" sz="1700" i="1" dirty="0" smtClean="0">
                <a:solidFill>
                  <a:srgbClr val="0070C0"/>
                </a:solidFill>
              </a:rPr>
              <a:t>experience</a:t>
            </a:r>
            <a:endParaRPr lang="en-GB" sz="1600" i="1" dirty="0" smtClean="0"/>
          </a:p>
        </p:txBody>
      </p:sp>
    </p:spTree>
    <p:extLst>
      <p:ext uri="{BB962C8B-B14F-4D97-AF65-F5344CB8AC3E}">
        <p14:creationId xmlns:p14="http://schemas.microsoft.com/office/powerpoint/2010/main" val="225591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51470"/>
            <a:ext cx="754380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Recent TSVV-5 events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555526"/>
            <a:ext cx="9036496" cy="4032448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200" b="1" dirty="0" smtClean="0"/>
              <a:t>TSVV-5 annual Code Camp </a:t>
            </a:r>
            <a:r>
              <a:rPr lang="en-GB" sz="1200" b="1" dirty="0" smtClean="0">
                <a:solidFill>
                  <a:srgbClr val="C00000"/>
                </a:solidFill>
              </a:rPr>
              <a:t>(DIFFER, </a:t>
            </a:r>
            <a:r>
              <a:rPr lang="en-GB" sz="1200" dirty="0">
                <a:solidFill>
                  <a:srgbClr val="C00000"/>
                </a:solidFill>
              </a:rPr>
              <a:t>19th – 21st November </a:t>
            </a:r>
            <a:r>
              <a:rPr lang="en-GB" sz="1200" dirty="0" smtClean="0">
                <a:solidFill>
                  <a:srgbClr val="C00000"/>
                </a:solidFill>
              </a:rPr>
              <a:t>2024</a:t>
            </a:r>
            <a:r>
              <a:rPr lang="en-GB" sz="1200" b="1" dirty="0">
                <a:solidFill>
                  <a:srgbClr val="C00000"/>
                </a:solidFill>
              </a:rPr>
              <a:t>)</a:t>
            </a:r>
            <a:r>
              <a:rPr lang="en-GB" sz="1200" dirty="0" smtClean="0">
                <a:solidFill>
                  <a:srgbClr val="C00000"/>
                </a:solidFill>
              </a:rPr>
              <a:t> 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Agenda </a:t>
            </a:r>
            <a:r>
              <a:rPr lang="en-GB" sz="1200" i="1" dirty="0">
                <a:solidFill>
                  <a:srgbClr val="0070C0"/>
                </a:solidFill>
              </a:rPr>
              <a:t>and materials: </a:t>
            </a:r>
            <a:r>
              <a:rPr lang="en-GB" sz="1200" i="1" dirty="0">
                <a:solidFill>
                  <a:srgbClr val="0070C0"/>
                </a:solidFill>
                <a:hlinkClick r:id="rId2"/>
              </a:rPr>
              <a:t>https://indico.euro-fusion.org/event/3178</a:t>
            </a:r>
            <a:r>
              <a:rPr lang="en-GB" sz="1200" i="1" dirty="0" smtClean="0">
                <a:solidFill>
                  <a:srgbClr val="0070C0"/>
                </a:solidFill>
                <a:hlinkClick r:id="rId2"/>
              </a:rPr>
              <a:t>/</a:t>
            </a:r>
            <a:endParaRPr lang="en-GB" sz="1200" i="1" dirty="0">
              <a:solidFill>
                <a:srgbClr val="0070C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Participants from all RUs, ITER, related TSVVs (3, 6 and 7) and ACHs  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Moderated discussions along 3 main lines with the </a:t>
            </a:r>
            <a:r>
              <a:rPr lang="en-GB" sz="1200" b="1" i="1" dirty="0" smtClean="0">
                <a:solidFill>
                  <a:srgbClr val="0070C0"/>
                </a:solidFill>
              </a:rPr>
              <a:t>approved summaries </a:t>
            </a:r>
            <a:r>
              <a:rPr lang="en-GB" sz="1200" i="1" dirty="0" smtClean="0">
                <a:solidFill>
                  <a:srgbClr val="0070C0"/>
                </a:solidFill>
              </a:rPr>
              <a:t>on the last day. In addition Lots of bilateral discussions, joint look into the code and tools etc.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Examples of outcome: STYX (TSVV-3 interface to EIRENE) can be used as proxy for further IMASification, elaborated set of reference simulation cases prepared for </a:t>
            </a:r>
            <a:r>
              <a:rPr lang="en-GB" sz="1200" i="1" dirty="0" err="1" smtClean="0">
                <a:solidFill>
                  <a:srgbClr val="0070C0"/>
                </a:solidFill>
              </a:rPr>
              <a:t>SimDB</a:t>
            </a:r>
            <a:r>
              <a:rPr lang="en-GB" sz="1200" i="1" dirty="0" smtClean="0">
                <a:solidFill>
                  <a:srgbClr val="0070C0"/>
                </a:solidFill>
              </a:rPr>
              <a:t>, …., joint work with ACH (e.g. further steps on IMASification by ACH-IPPLM and  utilisation of EIRON toy model for EIRENE from ACH-VTT discussed)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Large focus this time on CRMs with further updates on fluid-kinetic hybridisation  </a:t>
            </a:r>
          </a:p>
          <a:p>
            <a:pPr marL="457200" lvl="1" indent="0">
              <a:spcBef>
                <a:spcPts val="900"/>
              </a:spcBef>
              <a:buNone/>
            </a:pPr>
            <a:endParaRPr lang="en-GB" sz="1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1200" b="1" dirty="0"/>
              <a:t>Meeting on unified A&amp;M data policies </a:t>
            </a:r>
            <a:r>
              <a:rPr lang="en-GB" sz="1200" b="1" dirty="0">
                <a:solidFill>
                  <a:srgbClr val="C00000"/>
                </a:solidFill>
              </a:rPr>
              <a:t>(</a:t>
            </a:r>
            <a:r>
              <a:rPr lang="en-GB" sz="1200" b="1" dirty="0" smtClean="0">
                <a:solidFill>
                  <a:srgbClr val="C00000"/>
                </a:solidFill>
              </a:rPr>
              <a:t>FZJ, </a:t>
            </a:r>
            <a:r>
              <a:rPr lang="en-GB" sz="1200" dirty="0">
                <a:solidFill>
                  <a:srgbClr val="C00000"/>
                </a:solidFill>
              </a:rPr>
              <a:t>25</a:t>
            </a:r>
            <a:r>
              <a:rPr lang="en-GB" sz="1200" baseline="30000" dirty="0">
                <a:solidFill>
                  <a:srgbClr val="C00000"/>
                </a:solidFill>
              </a:rPr>
              <a:t>th</a:t>
            </a:r>
            <a:r>
              <a:rPr lang="en-GB" sz="1200" dirty="0">
                <a:solidFill>
                  <a:srgbClr val="C00000"/>
                </a:solidFill>
              </a:rPr>
              <a:t> -27</a:t>
            </a:r>
            <a:r>
              <a:rPr lang="en-GB" sz="1200" baseline="30000" dirty="0">
                <a:solidFill>
                  <a:srgbClr val="C00000"/>
                </a:solidFill>
              </a:rPr>
              <a:t>th</a:t>
            </a:r>
            <a:r>
              <a:rPr lang="en-GB" sz="1200" dirty="0">
                <a:solidFill>
                  <a:srgbClr val="C00000"/>
                </a:solidFill>
              </a:rPr>
              <a:t> November </a:t>
            </a:r>
            <a:r>
              <a:rPr lang="en-GB" sz="1200" dirty="0" smtClean="0">
                <a:solidFill>
                  <a:srgbClr val="C00000"/>
                </a:solidFill>
              </a:rPr>
              <a:t>2024</a:t>
            </a:r>
            <a:r>
              <a:rPr lang="en-GB" sz="1200" b="1" dirty="0" smtClean="0">
                <a:solidFill>
                  <a:srgbClr val="C00000"/>
                </a:solidFill>
              </a:rPr>
              <a:t>)</a:t>
            </a:r>
            <a:endParaRPr lang="en-GB" sz="1200" b="1" dirty="0">
              <a:solidFill>
                <a:srgbClr val="C0000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Agenda and materials: </a:t>
            </a:r>
            <a:r>
              <a:rPr lang="en-GB" sz="1200" dirty="0" smtClean="0">
                <a:hlinkClick r:id="rId2"/>
              </a:rPr>
              <a:t>https://indico.euro-fusion.org/event/3178/</a:t>
            </a:r>
            <a:r>
              <a:rPr lang="en-GB" sz="1200" dirty="0" smtClean="0"/>
              <a:t> 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Participants from EUROfusion (e.g. </a:t>
            </a:r>
            <a:r>
              <a:rPr lang="en-GB" sz="1200" i="1" dirty="0" err="1" smtClean="0">
                <a:solidFill>
                  <a:srgbClr val="0070C0"/>
                </a:solidFill>
              </a:rPr>
              <a:t>D.Coster</a:t>
            </a:r>
            <a:r>
              <a:rPr lang="en-GB" sz="1200" i="1" dirty="0" smtClean="0">
                <a:solidFill>
                  <a:srgbClr val="0070C0"/>
                </a:solidFill>
              </a:rPr>
              <a:t> – AMNS), ADAS, ITER, IAEA</a:t>
            </a:r>
            <a:r>
              <a:rPr lang="en-GB" sz="1200" i="1" dirty="0">
                <a:solidFill>
                  <a:srgbClr val="0070C0"/>
                </a:solidFill>
              </a:rPr>
              <a:t> </a:t>
            </a:r>
            <a:r>
              <a:rPr lang="en-GB" sz="1200" i="1" dirty="0" smtClean="0">
                <a:solidFill>
                  <a:srgbClr val="0070C0"/>
                </a:solidFill>
              </a:rPr>
              <a:t> </a:t>
            </a:r>
            <a:r>
              <a:rPr lang="en-GB" sz="1200" i="1" dirty="0" smtClean="0">
                <a:solidFill>
                  <a:srgbClr val="C00000"/>
                </a:solidFill>
              </a:rPr>
              <a:t>+ </a:t>
            </a:r>
            <a:r>
              <a:rPr lang="en-GB" sz="1200" i="1" dirty="0" smtClean="0">
                <a:solidFill>
                  <a:srgbClr val="0070C0"/>
                </a:solidFill>
              </a:rPr>
              <a:t> EIRENE (with dedicated </a:t>
            </a:r>
            <a:r>
              <a:rPr lang="en-GB" sz="1200" i="1" dirty="0">
                <a:solidFill>
                  <a:srgbClr val="0070C0"/>
                </a:solidFill>
              </a:rPr>
              <a:t>tools dedicated tools PLOUTOS and </a:t>
            </a:r>
            <a:r>
              <a:rPr lang="en-GB" sz="1200" i="1" dirty="0" smtClean="0">
                <a:solidFill>
                  <a:srgbClr val="0070C0"/>
                </a:solidFill>
              </a:rPr>
              <a:t>ModCR), YACORA and MCCC developers 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Motivated by discussions at </a:t>
            </a:r>
            <a:r>
              <a:rPr lang="en-GB" sz="1200" i="1" dirty="0">
                <a:solidFill>
                  <a:srgbClr val="0070C0"/>
                </a:solidFill>
              </a:rPr>
              <a:t>decennial IAEA AMPI Meeting in </a:t>
            </a:r>
            <a:r>
              <a:rPr lang="en-GB" sz="1200" i="1" dirty="0" smtClean="0">
                <a:solidFill>
                  <a:srgbClr val="0070C0"/>
                </a:solidFill>
              </a:rPr>
              <a:t>Helsinki (Jul-2024), likely will lead to a dedicated IAEA TM.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Joint document on data policies elaborated as a draft to be submitted for consideration by EUROfusion, ITER and IAEA.</a:t>
            </a:r>
            <a:endParaRPr lang="en-GB" sz="12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22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51470"/>
            <a:ext cx="754380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TSVV-5 support from ACHs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555526"/>
            <a:ext cx="9036496" cy="4032448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200" b="1" dirty="0" smtClean="0"/>
              <a:t>ACH-VTT</a:t>
            </a:r>
            <a:endParaRPr lang="en-GB" sz="1200" dirty="0" smtClean="0">
              <a:solidFill>
                <a:srgbClr val="C0000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EIRON (</a:t>
            </a:r>
            <a:r>
              <a:rPr lang="en-GB" sz="1200" i="1" dirty="0" err="1" smtClean="0">
                <a:solidFill>
                  <a:srgbClr val="0070C0"/>
                </a:solidFill>
              </a:rPr>
              <a:t>O.Lappi</a:t>
            </a:r>
            <a:r>
              <a:rPr lang="en-GB" sz="1200" i="1" dirty="0" smtClean="0">
                <a:solidFill>
                  <a:srgbClr val="0070C0"/>
                </a:solidFill>
              </a:rPr>
              <a:t>) toy Model for EIRENE allowing testing various domain decomposition and parallelisation concepts.</a:t>
            </a:r>
          </a:p>
          <a:p>
            <a:pPr marL="914400" lvl="2" indent="0">
              <a:spcBef>
                <a:spcPts val="900"/>
              </a:spcBef>
              <a:buNone/>
            </a:pPr>
            <a:r>
              <a:rPr lang="en-GB" sz="1200" dirty="0" smtClean="0">
                <a:solidFill>
                  <a:srgbClr val="D60093"/>
                </a:solidFill>
                <a:sym typeface="Wingdings" panose="05000000000000000000" pitchFamily="2" charset="2"/>
              </a:rPr>
              <a:t> Also useful for e.g. KDMC (asymptotic MC approach to fluid-kinetic hybridisation testing)!</a:t>
            </a:r>
            <a:endParaRPr lang="en-GB" sz="1200" dirty="0" smtClean="0">
              <a:solidFill>
                <a:srgbClr val="D60093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NEW, </a:t>
            </a:r>
            <a:r>
              <a:rPr lang="en-GB" sz="1200" i="1" dirty="0" smtClean="0">
                <a:solidFill>
                  <a:srgbClr val="0070C0"/>
                </a:solidFill>
              </a:rPr>
              <a:t>post deadline: </a:t>
            </a:r>
            <a:r>
              <a:rPr lang="en-GB" sz="1200" i="1" dirty="0">
                <a:solidFill>
                  <a:srgbClr val="0070C0"/>
                </a:solidFill>
              </a:rPr>
              <a:t>S</a:t>
            </a:r>
            <a:r>
              <a:rPr lang="en-GB" sz="1200" i="1" dirty="0" smtClean="0">
                <a:solidFill>
                  <a:srgbClr val="0070C0"/>
                </a:solidFill>
              </a:rPr>
              <a:t>upport in ModCR development (following ACH-MPG support by </a:t>
            </a:r>
            <a:r>
              <a:rPr lang="en-GB" sz="1200" i="1" dirty="0" err="1" smtClean="0">
                <a:solidFill>
                  <a:srgbClr val="0070C0"/>
                </a:solidFill>
              </a:rPr>
              <a:t>H.J.Leggate</a:t>
            </a:r>
            <a:r>
              <a:rPr lang="en-GB" sz="1200" i="1" dirty="0" smtClean="0">
                <a:solidFill>
                  <a:srgbClr val="0070C0"/>
                </a:solidFill>
              </a:rPr>
              <a:t>).</a:t>
            </a:r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endParaRPr lang="en-GB" sz="1200" b="1" i="1" dirty="0">
              <a:solidFill>
                <a:srgbClr val="0070C0"/>
              </a:solidFill>
            </a:endParaRPr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200" b="1" dirty="0" smtClean="0"/>
              <a:t>ACH-MPG</a:t>
            </a:r>
            <a:endParaRPr lang="en-GB" sz="1200" dirty="0">
              <a:solidFill>
                <a:srgbClr val="C0000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Support in “brute force” EIRENE parallelisation (hybrid MPI-OpenMP) and ModCR development (main focus in 2024) by </a:t>
            </a:r>
            <a:r>
              <a:rPr lang="en-GB" sz="1200" i="1" dirty="0" err="1" smtClean="0">
                <a:solidFill>
                  <a:srgbClr val="0070C0"/>
                </a:solidFill>
              </a:rPr>
              <a:t>H.J.Leggate</a:t>
            </a:r>
            <a:r>
              <a:rPr lang="en-GB" sz="1200" i="1" dirty="0" smtClean="0">
                <a:solidFill>
                  <a:srgbClr val="0070C0"/>
                </a:solidFill>
              </a:rPr>
              <a:t> (unavailable for TSVV-5 in 2025).</a:t>
            </a:r>
            <a:endParaRPr lang="en-GB" sz="1200" i="1" dirty="0">
              <a:solidFill>
                <a:srgbClr val="0070C0"/>
              </a:solidFill>
            </a:endParaRPr>
          </a:p>
          <a:p>
            <a:pPr marL="457200" lvl="1" indent="0">
              <a:spcBef>
                <a:spcPts val="900"/>
              </a:spcBef>
              <a:buNone/>
            </a:pPr>
            <a:endParaRPr lang="en-GB" sz="1200" i="1" dirty="0">
              <a:solidFill>
                <a:srgbClr val="0070C0"/>
              </a:solidFill>
            </a:endParaRPr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200" b="1" dirty="0" smtClean="0"/>
              <a:t>ACH-IPPLM</a:t>
            </a:r>
            <a:endParaRPr lang="en-GB" sz="1200" dirty="0">
              <a:solidFill>
                <a:srgbClr val="C0000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IMASification of </a:t>
            </a:r>
            <a:r>
              <a:rPr lang="en-GB" sz="1200" i="1" dirty="0" smtClean="0">
                <a:solidFill>
                  <a:srgbClr val="0070C0"/>
                </a:solidFill>
              </a:rPr>
              <a:t>EIRENE (</a:t>
            </a:r>
            <a:r>
              <a:rPr lang="en-GB" sz="1200" i="1" dirty="0" err="1" smtClean="0">
                <a:solidFill>
                  <a:srgbClr val="0070C0"/>
                </a:solidFill>
              </a:rPr>
              <a:t>P.Chmelevsky</a:t>
            </a:r>
            <a:r>
              <a:rPr lang="en-GB" sz="1200" i="1" dirty="0" smtClean="0">
                <a:solidFill>
                  <a:srgbClr val="0070C0"/>
                </a:solidFill>
              </a:rPr>
              <a:t>, </a:t>
            </a:r>
            <a:r>
              <a:rPr lang="en-GB" sz="1200" i="1" dirty="0" err="1" smtClean="0">
                <a:solidFill>
                  <a:srgbClr val="0070C0"/>
                </a:solidFill>
              </a:rPr>
              <a:t>D.Yadykin</a:t>
            </a:r>
            <a:r>
              <a:rPr lang="en-GB" sz="1200" i="1" dirty="0">
                <a:solidFill>
                  <a:srgbClr val="0070C0"/>
                </a:solidFill>
              </a:rPr>
              <a:t>)</a:t>
            </a:r>
            <a:r>
              <a:rPr lang="en-GB" sz="1200" i="1" dirty="0" smtClean="0">
                <a:solidFill>
                  <a:srgbClr val="0070C0"/>
                </a:solidFill>
              </a:rPr>
              <a:t> - first </a:t>
            </a:r>
            <a:r>
              <a:rPr lang="en-GB" sz="1200" i="1" dirty="0" smtClean="0">
                <a:solidFill>
                  <a:srgbClr val="0070C0"/>
                </a:solidFill>
              </a:rPr>
              <a:t>utilizing the B2 inheritance from SOLPS-ITER, now going deeper inside the EIRENE and aimed to become </a:t>
            </a:r>
            <a:r>
              <a:rPr lang="en-GB" sz="1200" i="1" dirty="0" smtClean="0">
                <a:solidFill>
                  <a:srgbClr val="0070C0"/>
                </a:solidFill>
              </a:rPr>
              <a:t>self-sufficient. </a:t>
            </a:r>
            <a:endParaRPr lang="en-GB" sz="1200" i="1" dirty="0" smtClean="0">
              <a:solidFill>
                <a:srgbClr val="0070C0"/>
              </a:solidFill>
            </a:endParaRPr>
          </a:p>
          <a:p>
            <a:pPr lvl="2">
              <a:spcBef>
                <a:spcPts val="900"/>
              </a:spcBef>
              <a:buFont typeface="Wingdings" panose="05000000000000000000" pitchFamily="2" charset="2"/>
              <a:buChar char="è"/>
            </a:pPr>
            <a:r>
              <a:rPr lang="en-GB" sz="1200" dirty="0" smtClean="0">
                <a:solidFill>
                  <a:srgbClr val="D60093"/>
                </a:solidFill>
              </a:rPr>
              <a:t>GGD objects defined form main mesh types, wrappers are </a:t>
            </a:r>
            <a:r>
              <a:rPr lang="en-GB" sz="1200" dirty="0">
                <a:solidFill>
                  <a:srgbClr val="D60093"/>
                </a:solidFill>
              </a:rPr>
              <a:t>u</a:t>
            </a:r>
            <a:r>
              <a:rPr lang="en-GB" sz="1200" dirty="0" smtClean="0">
                <a:solidFill>
                  <a:srgbClr val="D60093"/>
                </a:solidFill>
              </a:rPr>
              <a:t>nder development (now very likely utilizing the STYX experience from TSVV-3), Docker use in plan</a:t>
            </a:r>
            <a:r>
              <a:rPr lang="ru-RU" sz="1200" dirty="0" smtClean="0">
                <a:solidFill>
                  <a:srgbClr val="D60093"/>
                </a:solidFill>
              </a:rPr>
              <a:t>...</a:t>
            </a:r>
            <a:endParaRPr lang="en-GB" sz="1200" dirty="0" smtClean="0">
              <a:solidFill>
                <a:srgbClr val="D60093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>
                <a:solidFill>
                  <a:srgbClr val="C00000"/>
                </a:solidFill>
              </a:rPr>
              <a:t>U</a:t>
            </a:r>
            <a:r>
              <a:rPr lang="en-GB" sz="1200" i="1" dirty="0" smtClean="0">
                <a:solidFill>
                  <a:srgbClr val="C00000"/>
                </a:solidFill>
              </a:rPr>
              <a:t>nder discussion: </a:t>
            </a:r>
            <a:r>
              <a:rPr lang="en-GB" sz="1200" i="1" dirty="0" smtClean="0">
                <a:solidFill>
                  <a:srgbClr val="000000"/>
                </a:solidFill>
              </a:rPr>
              <a:t>support from the same ACH in the DevOps tool application and use for EIRENE.</a:t>
            </a:r>
            <a:endParaRPr lang="en-GB" sz="1200" i="1" dirty="0">
              <a:solidFill>
                <a:srgbClr val="00000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endParaRPr lang="en-GB" sz="1200" i="1" dirty="0">
              <a:solidFill>
                <a:srgbClr val="0070C0"/>
              </a:solidFill>
            </a:endParaRPr>
          </a:p>
          <a:p>
            <a:pPr marL="457200" lvl="1" indent="0">
              <a:spcBef>
                <a:spcPts val="900"/>
              </a:spcBef>
              <a:buNone/>
            </a:pPr>
            <a:r>
              <a:rPr lang="de-DE" sz="1200" i="1" dirty="0" smtClean="0">
                <a:solidFill>
                  <a:srgbClr val="0070C0"/>
                </a:solidFill>
              </a:rPr>
              <a:t>  </a:t>
            </a:r>
            <a:endParaRPr lang="en-GB" sz="1200" i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91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51470"/>
            <a:ext cx="754380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Next steps and bottlenecks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555526"/>
            <a:ext cx="9324528" cy="4176464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200" b="1" dirty="0" smtClean="0"/>
              <a:t>Next EIRENE release </a:t>
            </a:r>
            <a:r>
              <a:rPr lang="en-GB" sz="1200" i="1" dirty="0" smtClean="0"/>
              <a:t>(spring or summer 2025?..)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Further harmonisation with new developments in SOLPS is needed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Licensing issues should be solved.</a:t>
            </a:r>
          </a:p>
          <a:p>
            <a:pPr marL="0" indent="0">
              <a:spcBef>
                <a:spcPts val="900"/>
              </a:spcBef>
              <a:buNone/>
            </a:pPr>
            <a:endParaRPr lang="en-GB" sz="800" b="1" i="1" dirty="0" smtClean="0">
              <a:solidFill>
                <a:srgbClr val="0070C0"/>
              </a:solidFill>
            </a:endParaRPr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200" b="1" dirty="0" smtClean="0"/>
              <a:t>EIRENE “portfolio” simulation cases</a:t>
            </a:r>
            <a:endParaRPr lang="en-GB" sz="1200" dirty="0">
              <a:solidFill>
                <a:srgbClr val="C0000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Setback due to just </a:t>
            </a:r>
            <a:r>
              <a:rPr lang="en-GB" sz="1200" i="1" dirty="0" err="1" smtClean="0">
                <a:solidFill>
                  <a:srgbClr val="0070C0"/>
                </a:solidFill>
              </a:rPr>
              <a:t>SimDB</a:t>
            </a:r>
            <a:r>
              <a:rPr lang="en-GB" sz="1200" i="1" dirty="0" smtClean="0">
                <a:solidFill>
                  <a:srgbClr val="0070C0"/>
                </a:solidFill>
              </a:rPr>
              <a:t> availability (first EUDAT was attempted to be used). We need time to install the server, establish working routines…. But we are on good way towards this!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This will need a lot of communication with other related TSVVs</a:t>
            </a:r>
          </a:p>
          <a:p>
            <a:pPr marL="457200" lvl="1" indent="0">
              <a:spcBef>
                <a:spcPts val="900"/>
              </a:spcBef>
              <a:buNone/>
            </a:pPr>
            <a:endParaRPr lang="en-GB" sz="800" i="1" dirty="0" smtClean="0">
              <a:solidFill>
                <a:srgbClr val="0070C0"/>
              </a:solidFill>
            </a:endParaRPr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200" b="1" dirty="0" smtClean="0"/>
              <a:t>IMASification, DevOps tools, </a:t>
            </a:r>
            <a:r>
              <a:rPr lang="en-GB" sz="1200" b="1" dirty="0" err="1" smtClean="0"/>
              <a:t>etc</a:t>
            </a:r>
            <a:endParaRPr lang="en-GB" sz="1200" dirty="0">
              <a:solidFill>
                <a:srgbClr val="C0000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A lot of learning and “getting used” is necessary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en-GB" sz="1200" i="1" dirty="0" smtClean="0">
                <a:solidFill>
                  <a:srgbClr val="0070C0"/>
                </a:solidFill>
              </a:rPr>
              <a:t>More use of </a:t>
            </a:r>
            <a:r>
              <a:rPr lang="en-GB" sz="1200" i="1" dirty="0" err="1" smtClean="0">
                <a:solidFill>
                  <a:srgbClr val="0070C0"/>
                </a:solidFill>
              </a:rPr>
              <a:t>GateWay</a:t>
            </a:r>
            <a:r>
              <a:rPr lang="en-GB" sz="1200" i="1" dirty="0" smtClean="0">
                <a:solidFill>
                  <a:srgbClr val="0070C0"/>
                </a:solidFill>
              </a:rPr>
              <a:t> probably will be helpful</a:t>
            </a:r>
          </a:p>
          <a:p>
            <a:pPr marL="457200" lvl="1" indent="0">
              <a:spcBef>
                <a:spcPts val="900"/>
              </a:spcBef>
              <a:buNone/>
            </a:pPr>
            <a:endParaRPr lang="en-GB" sz="800" i="1" dirty="0" smtClean="0">
              <a:solidFill>
                <a:srgbClr val="0070C0"/>
              </a:solidFill>
            </a:endParaRPr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200" b="1" dirty="0" smtClean="0">
                <a:solidFill>
                  <a:srgbClr val="C00000"/>
                </a:solidFill>
              </a:rPr>
              <a:t>Main bottleneck – available manpower</a:t>
            </a:r>
            <a:endParaRPr lang="en-GB" sz="1200" dirty="0">
              <a:solidFill>
                <a:srgbClr val="C0000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We do our best to employ and train new colleagues – e.g. additional person </a:t>
            </a:r>
            <a:r>
              <a:rPr lang="en-GB" sz="1200" i="1" dirty="0">
                <a:solidFill>
                  <a:srgbClr val="0070C0"/>
                </a:solidFill>
              </a:rPr>
              <a:t>(</a:t>
            </a:r>
            <a:r>
              <a:rPr lang="de-DE" sz="1200" i="1" dirty="0">
                <a:solidFill>
                  <a:srgbClr val="0070C0"/>
                </a:solidFill>
              </a:rPr>
              <a:t>M.Gordon</a:t>
            </a:r>
            <a:r>
              <a:rPr lang="de-DE" sz="1200" i="1" dirty="0" smtClean="0">
                <a:solidFill>
                  <a:srgbClr val="0070C0"/>
                </a:solidFill>
              </a:rPr>
              <a:t>) </a:t>
            </a:r>
            <a:r>
              <a:rPr lang="en-GB" sz="1200" i="1" dirty="0" smtClean="0">
                <a:solidFill>
                  <a:srgbClr val="0070C0"/>
                </a:solidFill>
              </a:rPr>
              <a:t>in </a:t>
            </a:r>
            <a:r>
              <a:rPr lang="en-GB" sz="1200" i="1" dirty="0" smtClean="0">
                <a:solidFill>
                  <a:srgbClr val="0070C0"/>
                </a:solidFill>
              </a:rPr>
              <a:t>FZJ is </a:t>
            </a:r>
            <a:r>
              <a:rPr lang="en-GB" sz="1200" i="1" dirty="0" smtClean="0">
                <a:solidFill>
                  <a:srgbClr val="0070C0"/>
                </a:solidFill>
              </a:rPr>
              <a:t>starting in March 2025.</a:t>
            </a:r>
            <a:endParaRPr lang="en-GB" sz="1200" i="1" dirty="0">
              <a:solidFill>
                <a:srgbClr val="00000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endParaRPr lang="en-GB" sz="1200" i="1" dirty="0">
              <a:solidFill>
                <a:srgbClr val="0070C0"/>
              </a:solidFill>
            </a:endParaRPr>
          </a:p>
          <a:p>
            <a:pPr marL="457200" lvl="1" indent="0">
              <a:spcBef>
                <a:spcPts val="900"/>
              </a:spcBef>
              <a:buNone/>
            </a:pPr>
            <a:endParaRPr lang="en-GB" sz="1200" i="1" dirty="0">
              <a:solidFill>
                <a:srgbClr val="0070C0"/>
              </a:solidFill>
            </a:endParaRPr>
          </a:p>
          <a:p>
            <a:pPr marL="457200" lvl="1" indent="0">
              <a:spcBef>
                <a:spcPts val="900"/>
              </a:spcBef>
              <a:buNone/>
            </a:pPr>
            <a:r>
              <a:rPr lang="de-DE" sz="1200" i="1" dirty="0" smtClean="0">
                <a:solidFill>
                  <a:srgbClr val="0070C0"/>
                </a:solidFill>
              </a:rPr>
              <a:t>  </a:t>
            </a:r>
            <a:endParaRPr lang="en-GB" sz="1200" i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69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2427734"/>
            <a:ext cx="7543800" cy="342900"/>
          </a:xfrm>
        </p:spPr>
        <p:txBody>
          <a:bodyPr/>
          <a:lstStyle/>
          <a:p>
            <a:pPr algn="ctr"/>
            <a:r>
              <a:rPr lang="en-GB" dirty="0" smtClean="0"/>
              <a:t>Thanks for the attention!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627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UROfusion6x9_5_3_2019 [Read-Only]" id="{4FA7D1A4-291D-482A-B5DE-8C6DF9C8AE24}" vid="{D585476B-6F94-4416-A937-50A74B4E5693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1587</Words>
  <Application>Microsoft Office PowerPoint</Application>
  <PresentationFormat>On-screen Show (16:9)</PresentationFormat>
  <Paragraphs>120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MS Mincho</vt:lpstr>
      <vt:lpstr>Wingdings</vt:lpstr>
      <vt:lpstr>Office Theme</vt:lpstr>
      <vt:lpstr>1_Office Theme</vt:lpstr>
      <vt:lpstr>PowerPoint Presentation</vt:lpstr>
      <vt:lpstr>TSVV-5: Neutral Gas Dynamics in the Edge</vt:lpstr>
      <vt:lpstr>IERENE-NGM: what is done recently?</vt:lpstr>
      <vt:lpstr>Recent EIRENE release (MsV = milestone version)</vt:lpstr>
      <vt:lpstr>What needs to be done?</vt:lpstr>
      <vt:lpstr>Recent TSVV-5 events</vt:lpstr>
      <vt:lpstr>TSVV-5 support from ACHs</vt:lpstr>
      <vt:lpstr>Next steps and bottlenecks</vt:lpstr>
      <vt:lpstr>Thanks for the attention!</vt:lpstr>
    </vt:vector>
  </TitlesOfParts>
  <Company>Forschungszentrum Jülich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 studies in preparation of JET-ILW TT and DT operation: insight and extrapolation to ITER by the ERO2.0 modelling</dc:title>
  <dc:creator>Dmitry Borodin</dc:creator>
  <cp:lastModifiedBy>Borodin</cp:lastModifiedBy>
  <cp:revision>1104</cp:revision>
  <cp:lastPrinted>2014-10-16T14:51:28Z</cp:lastPrinted>
  <dcterms:created xsi:type="dcterms:W3CDTF">2019-10-05T18:10:40Z</dcterms:created>
  <dcterms:modified xsi:type="dcterms:W3CDTF">2025-01-14T13:39:34Z</dcterms:modified>
</cp:coreProperties>
</file>