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0" r:id="rId5"/>
  </p:sldMasterIdLst>
  <p:notesMasterIdLst>
    <p:notesMasterId r:id="rId17"/>
  </p:notesMasterIdLst>
  <p:sldIdLst>
    <p:sldId id="256" r:id="rId6"/>
    <p:sldId id="299" r:id="rId7"/>
    <p:sldId id="300" r:id="rId8"/>
    <p:sldId id="290" r:id="rId9"/>
    <p:sldId id="301" r:id="rId10"/>
    <p:sldId id="302" r:id="rId11"/>
    <p:sldId id="303" r:id="rId12"/>
    <p:sldId id="293" r:id="rId13"/>
    <p:sldId id="294"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9" autoAdjust="0"/>
    <p:restoredTop sz="94660"/>
  </p:normalViewPr>
  <p:slideViewPr>
    <p:cSldViewPr snapToGrid="0">
      <p:cViewPr>
        <p:scale>
          <a:sx n="114" d="100"/>
          <a:sy n="114" d="100"/>
        </p:scale>
        <p:origin x="14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C68D8-8D6B-B047-B751-AA06973FEE59}" type="datetimeFigureOut">
              <a:rPr lang="en-US" smtClean="0"/>
              <a:t>12/13/24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7073F-CC19-6A44-A461-7EC8D40D172B}" type="slidenum">
              <a:rPr lang="en-US" smtClean="0"/>
              <a:t>‹#›</a:t>
            </a:fld>
            <a:endParaRPr lang="en-US"/>
          </a:p>
        </p:txBody>
      </p:sp>
    </p:spTree>
    <p:extLst>
      <p:ext uri="{BB962C8B-B14F-4D97-AF65-F5344CB8AC3E}">
        <p14:creationId xmlns:p14="http://schemas.microsoft.com/office/powerpoint/2010/main" val="2885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a:prstGeom prst="rect">
            <a:avLst/>
          </a:prstGeo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a:prstGeom prst="rect">
            <a:avLst/>
          </a:prstGeo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a:prstGeom prst="rect">
            <a:avLst/>
          </a:prstGeo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a:prstGeom prst="rect">
            <a:avLst/>
          </a:prstGeo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a:prstGeom prst="rect">
            <a:avLst/>
          </a:prstGeo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System Font Regular"/>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CustomShape 4">
            <a:extLst>
              <a:ext uri="{FF2B5EF4-FFF2-40B4-BE49-F238E27FC236}">
                <a16:creationId xmlns:a16="http://schemas.microsoft.com/office/drawing/2014/main" id="{481CA829-09CF-9D50-D2F8-B25894AFA0D9}"/>
              </a:ext>
            </a:extLst>
          </p:cNvPr>
          <p:cNvSpPr/>
          <p:nvPr userDrawn="1"/>
        </p:nvSpPr>
        <p:spPr>
          <a:xfrm>
            <a:off x="18095" y="6577893"/>
            <a:ext cx="5321159" cy="280107"/>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r">
              <a:lnSpc>
                <a:spcPct val="100000"/>
              </a:lnSpc>
            </a:pPr>
            <a:fld id="{E802E2F7-4657-432B-B9A3-BC5A2B7DF120}" type="slidenum">
              <a:rPr lang="en-GB" sz="1200" b="0" strike="noStrike" spc="-1" smtClean="0">
                <a:solidFill>
                  <a:schemeClr val="bg1"/>
                </a:solidFill>
                <a:latin typeface="Calibri" panose="020F0502020204030204" pitchFamily="34" charset="0"/>
                <a:cs typeface="Calibri" panose="020F0502020204030204" pitchFamily="34" charset="0"/>
              </a:rPr>
              <a:pPr/>
              <a:t>‹#›</a:t>
            </a:fld>
            <a:r>
              <a:rPr lang="en-GB" sz="1200" b="0" strike="noStrike" spc="-1" dirty="0">
                <a:solidFill>
                  <a:schemeClr val="bg1"/>
                </a:solidFill>
                <a:latin typeface="Calibri" panose="020F0502020204030204" pitchFamily="34" charset="0"/>
                <a:cs typeface="Calibri" panose="020F0502020204030204" pitchFamily="34" charset="0"/>
              </a:rPr>
              <a:t>                          Mathias Groth | </a:t>
            </a:r>
            <a:r>
              <a:rPr lang="en-GB" sz="1200" b="0" strike="noStrike" spc="-1" dirty="0" err="1">
                <a:solidFill>
                  <a:schemeClr val="bg1"/>
                </a:solidFill>
                <a:latin typeface="Calibri" panose="020F0502020204030204" pitchFamily="34" charset="0"/>
                <a:cs typeface="Calibri" panose="020F0502020204030204" pitchFamily="34" charset="0"/>
              </a:rPr>
              <a:t>EUROfusion</a:t>
            </a:r>
            <a:r>
              <a:rPr lang="en-GB" sz="1200" b="0" strike="noStrike" spc="-1" dirty="0">
                <a:solidFill>
                  <a:schemeClr val="bg1"/>
                </a:solidFill>
                <a:latin typeface="Calibri" panose="020F0502020204030204" pitchFamily="34" charset="0"/>
                <a:cs typeface="Calibri" panose="020F0502020204030204" pitchFamily="34" charset="0"/>
              </a:rPr>
              <a:t> TSVV-5 Review 2024  | Dec 13, 2024</a:t>
            </a:r>
            <a:endParaRPr lang="en-US" sz="1200" b="0" strike="noStrike" spc="-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0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UROfusion_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51C2D5-3727-DFE4-3E2D-368B4C97F818}"/>
              </a:ext>
            </a:extLst>
          </p:cNvPr>
          <p:cNvSpPr>
            <a:spLocks noGrp="1"/>
          </p:cNvSpPr>
          <p:nvPr>
            <p:ph type="title"/>
          </p:nvPr>
        </p:nvSpPr>
        <p:spPr>
          <a:xfrm>
            <a:off x="983432" y="192515"/>
            <a:ext cx="9451776" cy="457200"/>
          </a:xfrm>
          <a:prstGeom prst="rect">
            <a:avLst/>
          </a:prstGeo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389B0D02-A3B9-F68E-6E9C-4E50BA5E03DC}"/>
              </a:ext>
            </a:extLst>
          </p:cNvPr>
          <p:cNvSpPr>
            <a:spLocks noGrp="1"/>
          </p:cNvSpPr>
          <p:nvPr>
            <p:ph idx="1"/>
          </p:nvPr>
        </p:nvSpPr>
        <p:spPr>
          <a:xfrm>
            <a:off x="609600" y="836712"/>
            <a:ext cx="11103024" cy="5688632"/>
          </a:xfrm>
          <a:prstGeom prst="rect">
            <a:avLst/>
          </a:prstGeo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System Font Regular"/>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51831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B51DC2-A478-0B0A-B46D-27EE42A2AE98}"/>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2" descr="EUROfusion - Realising Fusion Energy">
            <a:extLst>
              <a:ext uri="{FF2B5EF4-FFF2-40B4-BE49-F238E27FC236}">
                <a16:creationId xmlns:a16="http://schemas.microsoft.com/office/drawing/2014/main" id="{325A69B4-CBBC-C6F0-3831-616A4391EF3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03F7A27-29C0-79BE-5273-1B6CA98E8DF2}"/>
              </a:ext>
            </a:extLst>
          </p:cNvPr>
          <p:cNvPicPr>
            <a:picLocks noChangeAspect="1"/>
          </p:cNvPicPr>
          <p:nvPr userDrawn="1"/>
        </p:nvPicPr>
        <p:blipFill>
          <a:blip r:embed="rId5"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2" name="CustomShape 4">
            <a:extLst>
              <a:ext uri="{FF2B5EF4-FFF2-40B4-BE49-F238E27FC236}">
                <a16:creationId xmlns:a16="http://schemas.microsoft.com/office/drawing/2014/main" id="{6048C7D6-C027-CB08-BA5D-D427D2567E78}"/>
              </a:ext>
            </a:extLst>
          </p:cNvPr>
          <p:cNvSpPr/>
          <p:nvPr userDrawn="1"/>
        </p:nvSpPr>
        <p:spPr>
          <a:xfrm>
            <a:off x="18095" y="6577893"/>
            <a:ext cx="5321159" cy="280107"/>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r">
              <a:lnSpc>
                <a:spcPct val="100000"/>
              </a:lnSpc>
            </a:pPr>
            <a:fld id="{E802E2F7-4657-432B-B9A3-BC5A2B7DF120}" type="slidenum">
              <a:rPr lang="en-GB" sz="1200" b="0" strike="noStrike" spc="-1" smtClean="0">
                <a:solidFill>
                  <a:schemeClr val="bg1"/>
                </a:solidFill>
                <a:latin typeface="Calibri" panose="020F0502020204030204" pitchFamily="34" charset="0"/>
                <a:cs typeface="Calibri" panose="020F0502020204030204" pitchFamily="34" charset="0"/>
              </a:rPr>
              <a:pPr/>
              <a:t>‹#›</a:t>
            </a:fld>
            <a:r>
              <a:rPr lang="en-GB" sz="1200" b="0" strike="noStrike" spc="-1" dirty="0">
                <a:solidFill>
                  <a:schemeClr val="bg1"/>
                </a:solidFill>
                <a:latin typeface="Calibri" panose="020F0502020204030204" pitchFamily="34" charset="0"/>
                <a:cs typeface="Calibri" panose="020F0502020204030204" pitchFamily="34" charset="0"/>
              </a:rPr>
              <a:t>                          Mathias Groth | </a:t>
            </a:r>
            <a:r>
              <a:rPr lang="en-GB" sz="1200" b="0" strike="noStrike" spc="-1" dirty="0" err="1">
                <a:solidFill>
                  <a:schemeClr val="bg1"/>
                </a:solidFill>
                <a:latin typeface="Calibri" panose="020F0502020204030204" pitchFamily="34" charset="0"/>
                <a:cs typeface="Calibri" panose="020F0502020204030204" pitchFamily="34" charset="0"/>
              </a:rPr>
              <a:t>EUROfusion</a:t>
            </a:r>
            <a:r>
              <a:rPr lang="en-GB" sz="1200" b="0" strike="noStrike" spc="-1" dirty="0">
                <a:solidFill>
                  <a:schemeClr val="bg1"/>
                </a:solidFill>
                <a:latin typeface="Calibri" panose="020F0502020204030204" pitchFamily="34" charset="0"/>
                <a:cs typeface="Calibri" panose="020F0502020204030204" pitchFamily="34" charset="0"/>
              </a:rPr>
              <a:t> TSVV-5 Review 2024  | Dec 13, 2024</a:t>
            </a:r>
            <a:endParaRPr lang="en-US" sz="1200" b="0" strike="noStrike" spc="-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2249016"/>
      </p:ext>
    </p:extLst>
  </p:cSld>
  <p:clrMap bg1="lt1" tx1="dk1" bg2="lt2" tx2="dk2" accent1="accent1" accent2="accent2" accent3="accent3" accent4="accent4" accent5="accent5" accent6="accent6" hlink="hlink" folHlink="folHlink"/>
  <p:sldLayoutIdLst>
    <p:sldLayoutId id="2147483672" r:id="rId1"/>
    <p:sldLayoutId id="2147483663"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89976"/>
            <a:ext cx="6003706" cy="1107996"/>
          </a:xfrm>
        </p:spPr>
        <p:txBody>
          <a:bodyPr>
            <a:spAutoFit/>
          </a:bodyPr>
          <a:lstStyle/>
          <a:p>
            <a:r>
              <a:rPr lang="en-US" dirty="0"/>
              <a:t>Contributions from Aalto University and KU Leuven</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7" y="3382350"/>
            <a:ext cx="6003706" cy="830997"/>
          </a:xfrm>
        </p:spPr>
        <p:txBody>
          <a:bodyPr wrap="square">
            <a:spAutoFit/>
          </a:bodyPr>
          <a:lstStyle/>
          <a:p>
            <a:r>
              <a:rPr lang="en-US" dirty="0"/>
              <a:t>Ray Chandra</a:t>
            </a:r>
            <a:r>
              <a:rPr lang="en-US" baseline="30000" dirty="0"/>
              <a:t>1</a:t>
            </a:r>
            <a:r>
              <a:rPr lang="en-US" dirty="0"/>
              <a:t>, Mathias Groth</a:t>
            </a:r>
            <a:r>
              <a:rPr lang="en-US" baseline="30000" dirty="0"/>
              <a:t>1</a:t>
            </a:r>
            <a:r>
              <a:rPr lang="en-US" dirty="0"/>
              <a:t>, Niels Horsten</a:t>
            </a:r>
            <a:r>
              <a:rPr lang="en-US" baseline="30000" dirty="0"/>
              <a:t>2</a:t>
            </a:r>
            <a:r>
              <a:rPr lang="en-US" dirty="0"/>
              <a:t>, Vesa-</a:t>
            </a:r>
            <a:r>
              <a:rPr lang="en-US" dirty="0" err="1"/>
              <a:t>Pekka</a:t>
            </a:r>
            <a:r>
              <a:rPr lang="en-US" dirty="0"/>
              <a:t> Rikala</a:t>
            </a:r>
            <a:r>
              <a:rPr lang="en-US" baseline="30000" dirty="0"/>
              <a:t>1</a:t>
            </a:r>
            <a:r>
              <a:rPr lang="en-US" dirty="0"/>
              <a:t>, Timo Kiviniemi</a:t>
            </a:r>
            <a:r>
              <a:rPr lang="en-US" baseline="30000" dirty="0"/>
              <a:t>1</a:t>
            </a:r>
            <a:endParaRPr lang="en-US" dirty="0"/>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407368" y="4415234"/>
            <a:ext cx="4375150" cy="769441"/>
          </a:xfrm>
        </p:spPr>
        <p:txBody>
          <a:bodyPr>
            <a:spAutoFit/>
          </a:bodyPr>
          <a:lstStyle/>
          <a:p>
            <a:r>
              <a:rPr lang="en-US" sz="2000" baseline="30000" dirty="0"/>
              <a:t>1</a:t>
            </a:r>
            <a:r>
              <a:rPr lang="en-US" sz="2000" dirty="0"/>
              <a:t>Aalto University, Espoo, Finland</a:t>
            </a:r>
          </a:p>
          <a:p>
            <a:r>
              <a:rPr lang="en-US" sz="2000" baseline="30000" dirty="0"/>
              <a:t>2</a:t>
            </a:r>
            <a:r>
              <a:rPr lang="en-US" sz="2000" dirty="0"/>
              <a:t>KU Leuven, Leuven, Belgium</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sz="1600" dirty="0"/>
              <a:t>TSVV-5 : Reporting 2024</a:t>
            </a:r>
            <a:endParaRPr lang="en-US" dirty="0"/>
          </a:p>
        </p:txBody>
      </p:sp>
      <p:pic>
        <p:nvPicPr>
          <p:cNvPr id="6" name="Picture 29">
            <a:extLst>
              <a:ext uri="{FF2B5EF4-FFF2-40B4-BE49-F238E27FC236}">
                <a16:creationId xmlns:a16="http://schemas.microsoft.com/office/drawing/2014/main" id="{D89CABE3-110D-C34E-6143-6C0301957A58}"/>
              </a:ext>
            </a:extLst>
          </p:cNvPr>
          <p:cNvPicPr/>
          <p:nvPr/>
        </p:nvPicPr>
        <p:blipFill>
          <a:blip r:embed="rId2"/>
          <a:stretch/>
        </p:blipFill>
        <p:spPr>
          <a:xfrm>
            <a:off x="5111291" y="5998530"/>
            <a:ext cx="767128" cy="634446"/>
          </a:xfrm>
          <a:prstGeom prst="rect">
            <a:avLst/>
          </a:prstGeom>
          <a:ln>
            <a:noFill/>
          </a:ln>
        </p:spPr>
      </p:pic>
      <p:pic>
        <p:nvPicPr>
          <p:cNvPr id="8" name="Picture 7">
            <a:extLst>
              <a:ext uri="{FF2B5EF4-FFF2-40B4-BE49-F238E27FC236}">
                <a16:creationId xmlns:a16="http://schemas.microsoft.com/office/drawing/2014/main" id="{EE0661B1-C31A-E2F3-DE65-B5EF9928BCF3}"/>
              </a:ext>
            </a:extLst>
          </p:cNvPr>
          <p:cNvPicPr>
            <a:picLocks noChangeAspect="1"/>
          </p:cNvPicPr>
          <p:nvPr/>
        </p:nvPicPr>
        <p:blipFill>
          <a:blip r:embed="rId3">
            <a:extLst>
              <a:ext uri="{28A0092B-C50C-407E-A947-70E740481C1C}">
                <a14:useLocalDpi xmlns:a14="http://schemas.microsoft.com/office/drawing/2010/main" val="0"/>
              </a:ext>
            </a:extLst>
          </a:blip>
          <a:srcRect t="31853" b="33682"/>
          <a:stretch/>
        </p:blipFill>
        <p:spPr>
          <a:xfrm>
            <a:off x="6113417" y="5998530"/>
            <a:ext cx="1576892" cy="543468"/>
          </a:xfrm>
          <a:prstGeom prst="rect">
            <a:avLst/>
          </a:prstGeom>
        </p:spPr>
      </p:pic>
      <p:sp>
        <p:nvSpPr>
          <p:cNvPr id="7" name="Text Placeholder 3">
            <a:extLst>
              <a:ext uri="{FF2B5EF4-FFF2-40B4-BE49-F238E27FC236}">
                <a16:creationId xmlns:a16="http://schemas.microsoft.com/office/drawing/2014/main" id="{4BA08AF6-ABB9-D26B-A2C1-2D677EF02E0C}"/>
              </a:ext>
            </a:extLst>
          </p:cNvPr>
          <p:cNvSpPr txBox="1">
            <a:spLocks/>
          </p:cNvSpPr>
          <p:nvPr/>
        </p:nvSpPr>
        <p:spPr>
          <a:xfrm>
            <a:off x="407368" y="5379422"/>
            <a:ext cx="4375150" cy="457848"/>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2400" b="0"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Dec 13, 2024</a:t>
            </a:r>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42E2-E21C-3CA8-46A8-1F69D22D4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73CF8-77E7-C849-9F11-F70FB31E3C5C}"/>
              </a:ext>
            </a:extLst>
          </p:cNvPr>
          <p:cNvSpPr>
            <a:spLocks noGrp="1"/>
          </p:cNvSpPr>
          <p:nvPr>
            <p:ph type="title"/>
          </p:nvPr>
        </p:nvSpPr>
        <p:spPr>
          <a:xfrm>
            <a:off x="983431" y="58259"/>
            <a:ext cx="11025889" cy="725711"/>
          </a:xfrm>
          <a:prstGeom prst="rect">
            <a:avLst/>
          </a:prstGeom>
        </p:spPr>
        <p:txBody>
          <a:bodyPr wrap="square">
            <a:spAutoFit/>
          </a:bodyPr>
          <a:lstStyle/>
          <a:p>
            <a:r>
              <a:rPr lang="en-GB" dirty="0"/>
              <a:t>Measured and EDGE2D-EIRENE predicted D</a:t>
            </a:r>
            <a:r>
              <a:rPr lang="en-GB" baseline="-25000" dirty="0">
                <a:latin typeface="Symbol" pitchFamily="2" charset="2"/>
              </a:rPr>
              <a:t>a</a:t>
            </a:r>
            <a:r>
              <a:rPr lang="en-GB" dirty="0"/>
              <a:t> and D</a:t>
            </a:r>
            <a:r>
              <a:rPr lang="en-GB" baseline="-25000" dirty="0">
                <a:latin typeface="Symbol" pitchFamily="2" charset="2"/>
              </a:rPr>
              <a:t>g</a:t>
            </a:r>
            <a:r>
              <a:rPr lang="en-GB" dirty="0"/>
              <a:t> are within the measurement uncertainties in low- and high-recycling conditions</a:t>
            </a:r>
            <a:endParaRPr lang="en-US" dirty="0"/>
          </a:p>
        </p:txBody>
      </p:sp>
      <p:sp>
        <p:nvSpPr>
          <p:cNvPr id="9" name="Content Placeholder 2">
            <a:extLst>
              <a:ext uri="{FF2B5EF4-FFF2-40B4-BE49-F238E27FC236}">
                <a16:creationId xmlns:a16="http://schemas.microsoft.com/office/drawing/2014/main" id="{028A71C1-185E-B101-1D43-76A2F89C7D75}"/>
              </a:ext>
            </a:extLst>
          </p:cNvPr>
          <p:cNvSpPr txBox="1">
            <a:spLocks/>
          </p:cNvSpPr>
          <p:nvPr/>
        </p:nvSpPr>
        <p:spPr>
          <a:xfrm>
            <a:off x="7552592" y="6098570"/>
            <a:ext cx="4308231"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err="1"/>
              <a:t>Vesa-Pekka</a:t>
            </a:r>
            <a:r>
              <a:rPr lang="en-US" dirty="0"/>
              <a:t> </a:t>
            </a:r>
            <a:r>
              <a:rPr lang="en-US" dirty="0" err="1"/>
              <a:t>Rikala</a:t>
            </a:r>
            <a:r>
              <a:rPr lang="en-US" dirty="0"/>
              <a:t> et al., PSI 2024</a:t>
            </a:r>
          </a:p>
        </p:txBody>
      </p:sp>
      <p:pic>
        <p:nvPicPr>
          <p:cNvPr id="3" name="Picture 2">
            <a:extLst>
              <a:ext uri="{FF2B5EF4-FFF2-40B4-BE49-F238E27FC236}">
                <a16:creationId xmlns:a16="http://schemas.microsoft.com/office/drawing/2014/main" id="{73CA1631-0C8A-1C8A-6C7A-4BAA9F8E0B15}"/>
              </a:ext>
            </a:extLst>
          </p:cNvPr>
          <p:cNvPicPr>
            <a:picLocks noChangeAspect="1"/>
          </p:cNvPicPr>
          <p:nvPr/>
        </p:nvPicPr>
        <p:blipFill>
          <a:blip r:embed="rId2"/>
          <a:stretch>
            <a:fillRect/>
          </a:stretch>
        </p:blipFill>
        <p:spPr>
          <a:xfrm>
            <a:off x="182679" y="773430"/>
            <a:ext cx="5426813" cy="5747172"/>
          </a:xfrm>
          <a:prstGeom prst="rect">
            <a:avLst/>
          </a:prstGeom>
        </p:spPr>
      </p:pic>
      <p:sp>
        <p:nvSpPr>
          <p:cNvPr id="6" name="Content Placeholder 2">
            <a:extLst>
              <a:ext uri="{FF2B5EF4-FFF2-40B4-BE49-F238E27FC236}">
                <a16:creationId xmlns:a16="http://schemas.microsoft.com/office/drawing/2014/main" id="{B6BC570D-35D1-4FF9-0642-DD14C6917A94}"/>
              </a:ext>
            </a:extLst>
          </p:cNvPr>
          <p:cNvSpPr>
            <a:spLocks noGrp="1"/>
          </p:cNvSpPr>
          <p:nvPr>
            <p:ph idx="4294967295"/>
          </p:nvPr>
        </p:nvSpPr>
        <p:spPr>
          <a:xfrm>
            <a:off x="5769732" y="996282"/>
            <a:ext cx="5990467" cy="4865435"/>
          </a:xfrm>
          <a:prstGeom prst="rect">
            <a:avLst/>
          </a:prstGeom>
        </p:spPr>
        <p:txBody>
          <a:bodyPr>
            <a:noAutofit/>
          </a:bodyPr>
          <a:lstStyle/>
          <a:p>
            <a:pPr marL="401638" indent="-401638"/>
            <a:r>
              <a:rPr lang="en-GB" dirty="0"/>
              <a:t>Stronger broadening of predicted profiles than measured in all plasma conditions</a:t>
            </a:r>
          </a:p>
          <a:p>
            <a:pPr marL="401638" indent="-401638"/>
            <a:r>
              <a:rPr lang="en-GB" dirty="0"/>
              <a:t>KT1V, KL11, and KT3e8Ta/b are consistent in the measured emissivity, while KS30 is higher by 20% to 50%</a:t>
            </a:r>
          </a:p>
          <a:p>
            <a:pPr marL="401638" indent="-401638"/>
            <a:r>
              <a:rPr lang="en-GB" dirty="0"/>
              <a:t>EDGE2D-EIRENE predicted </a:t>
            </a:r>
            <a:r>
              <a:rPr lang="en-GB" b="1" dirty="0"/>
              <a:t>D</a:t>
            </a:r>
            <a:r>
              <a:rPr lang="en-GB" b="1" baseline="-25000" dirty="0">
                <a:latin typeface="Symbol" pitchFamily="2" charset="2"/>
              </a:rPr>
              <a:t>g</a:t>
            </a:r>
            <a:r>
              <a:rPr lang="en-GB" b="1" dirty="0"/>
              <a:t>/D</a:t>
            </a:r>
            <a:r>
              <a:rPr lang="en-GB" b="1" baseline="-25000" dirty="0">
                <a:latin typeface="Symbol" pitchFamily="2" charset="2"/>
              </a:rPr>
              <a:t>a</a:t>
            </a:r>
            <a:r>
              <a:rPr lang="en-GB" dirty="0"/>
              <a:t> ratio increases with increasing degree of detachment </a:t>
            </a:r>
          </a:p>
          <a:p>
            <a:pPr marL="401638" indent="-401638">
              <a:buClr>
                <a:schemeClr val="tx1"/>
              </a:buClr>
              <a:buFont typeface="System Font Regular"/>
              <a:buChar char="⇒"/>
            </a:pPr>
            <a:r>
              <a:rPr lang="en-GB" dirty="0">
                <a:solidFill>
                  <a:srgbClr val="FF0000"/>
                </a:solidFill>
              </a:rPr>
              <a:t>In detached conditions the EDGE2D-EIRENE predictions are lower by a factor of 3</a:t>
            </a:r>
          </a:p>
        </p:txBody>
      </p:sp>
    </p:spTree>
    <p:extLst>
      <p:ext uri="{BB962C8B-B14F-4D97-AF65-F5344CB8AC3E}">
        <p14:creationId xmlns:p14="http://schemas.microsoft.com/office/powerpoint/2010/main" val="331497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AC31-D005-F7A2-E915-8603D3A92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13252-CDEE-8EBF-1CC5-269C27286770}"/>
              </a:ext>
            </a:extLst>
          </p:cNvPr>
          <p:cNvSpPr>
            <a:spLocks noGrp="1"/>
          </p:cNvSpPr>
          <p:nvPr>
            <p:ph type="title"/>
          </p:nvPr>
        </p:nvSpPr>
        <p:spPr>
          <a:xfrm>
            <a:off x="983431" y="58259"/>
            <a:ext cx="10811301" cy="725711"/>
          </a:xfrm>
          <a:prstGeom prst="rect">
            <a:avLst/>
          </a:prstGeom>
        </p:spPr>
        <p:txBody>
          <a:bodyPr wrap="square">
            <a:spAutoFit/>
          </a:bodyPr>
          <a:lstStyle/>
          <a:p>
            <a:r>
              <a:rPr lang="en-GB" dirty="0">
                <a:cs typeface="Arial"/>
              </a:rPr>
              <a:t>Work</a:t>
            </a:r>
            <a:r>
              <a:rPr lang="en-GB" dirty="0">
                <a:ea typeface="+mn-lt"/>
                <a:cs typeface="Arial"/>
              </a:rPr>
              <a:t> plan for 2025: Photon module + improved neutral-neutral models with velocity dependent relaxation rates in EIRENE</a:t>
            </a:r>
            <a:endParaRPr lang="en-GB" b="0" dirty="0">
              <a:ea typeface="Calibri"/>
              <a:cs typeface="Calibri"/>
            </a:endParaRPr>
          </a:p>
        </p:txBody>
      </p:sp>
      <p:sp>
        <p:nvSpPr>
          <p:cNvPr id="3" name="Content Placeholder 2">
            <a:extLst>
              <a:ext uri="{FF2B5EF4-FFF2-40B4-BE49-F238E27FC236}">
                <a16:creationId xmlns:a16="http://schemas.microsoft.com/office/drawing/2014/main" id="{36D0C585-5D27-623D-8F16-3E27E2A3B3A7}"/>
              </a:ext>
            </a:extLst>
          </p:cNvPr>
          <p:cNvSpPr>
            <a:spLocks noGrp="1"/>
          </p:cNvSpPr>
          <p:nvPr>
            <p:ph idx="4294967295"/>
          </p:nvPr>
        </p:nvSpPr>
        <p:spPr>
          <a:xfrm>
            <a:off x="625426" y="1270259"/>
            <a:ext cx="10814690" cy="5115246"/>
          </a:xfrm>
          <a:prstGeom prst="rect">
            <a:avLst/>
          </a:prstGeom>
        </p:spPr>
        <p:txBody>
          <a:bodyPr vert="horz" wrap="square" lIns="91440" tIns="45720" rIns="91440" bIns="45720" rtlCol="0" anchor="t">
            <a:spAutoFit/>
          </a:bodyPr>
          <a:lstStyle/>
          <a:p>
            <a:r>
              <a:rPr lang="en-GB" dirty="0">
                <a:cs typeface="Calibri"/>
              </a:rPr>
              <a:t>I</a:t>
            </a:r>
            <a:r>
              <a:rPr lang="en-GB" dirty="0">
                <a:ea typeface="+mn-lt"/>
                <a:cs typeface="+mn-lt"/>
              </a:rPr>
              <a:t>nvestigate isotope effect of JET sub-divertor in transitional area (</a:t>
            </a:r>
            <a:r>
              <a:rPr lang="en-GB" dirty="0" err="1">
                <a:ea typeface="+mn-lt"/>
                <a:cs typeface="+mn-lt"/>
              </a:rPr>
              <a:t>K</a:t>
            </a:r>
            <a:r>
              <a:rPr lang="en-GB" baseline="-25000" dirty="0" err="1">
                <a:ea typeface="+mn-lt"/>
                <a:cs typeface="+mn-lt"/>
              </a:rPr>
              <a:t>n</a:t>
            </a:r>
            <a:r>
              <a:rPr lang="en-GB" dirty="0">
                <a:ea typeface="+mn-lt"/>
                <a:cs typeface="+mn-lt"/>
              </a:rPr>
              <a:t> &lt; 10) → validate prediction against measured pressure at (KT5P) </a:t>
            </a:r>
            <a:r>
              <a:rPr lang="en-GB" dirty="0" err="1">
                <a:ea typeface="+mn-lt"/>
                <a:cs typeface="+mn-lt"/>
              </a:rPr>
              <a:t>Baratron</a:t>
            </a:r>
            <a:r>
              <a:rPr lang="en-GB" dirty="0">
                <a:ea typeface="+mn-lt"/>
                <a:cs typeface="+mn-lt"/>
              </a:rPr>
              <a:t> location</a:t>
            </a:r>
            <a:endParaRPr lang="en-GB" dirty="0">
              <a:cs typeface="Arial"/>
            </a:endParaRPr>
          </a:p>
          <a:p>
            <a:r>
              <a:rPr lang="en-GB" dirty="0">
                <a:cs typeface="Calibri"/>
              </a:rPr>
              <a:t>Assess </a:t>
            </a:r>
            <a:r>
              <a:rPr lang="en-GB" dirty="0">
                <a:ea typeface="+mn-lt"/>
                <a:cs typeface="+mn-lt"/>
              </a:rPr>
              <a:t>impact of primary and secondary louvres → introduce simplified (orifice-type) conductance in JET sub-divertor for SOLPS-ITER (c.f., </a:t>
            </a:r>
            <a:r>
              <a:rPr lang="en-GB" dirty="0" err="1">
                <a:ea typeface="+mn-lt"/>
                <a:cs typeface="+mn-lt"/>
              </a:rPr>
              <a:t>Scarabosio</a:t>
            </a:r>
            <a:r>
              <a:rPr lang="en-GB" dirty="0">
                <a:ea typeface="+mn-lt"/>
                <a:cs typeface="+mn-lt"/>
              </a:rPr>
              <a:t> and Zito for AUG sub-divertor) → adjust simplified conductance to reproduce pressure measured in gas calibration pulses for different isotopes</a:t>
            </a:r>
          </a:p>
          <a:p>
            <a:r>
              <a:rPr lang="en-GB" dirty="0">
                <a:ea typeface="+mn-lt"/>
                <a:cs typeface="+mn-lt"/>
              </a:rPr>
              <a:t>Assess pressure range for molecular vs. vicious flow, need for improved BGK model(s), e.g., velocity dependent relaxation rates </a:t>
            </a:r>
            <a:endParaRPr lang="en-GB" dirty="0">
              <a:ea typeface="Calibri"/>
              <a:cs typeface="Calibri"/>
            </a:endParaRPr>
          </a:p>
          <a:p>
            <a:r>
              <a:rPr lang="en-GB" dirty="0">
                <a:ea typeface="Calibri"/>
              </a:rPr>
              <a:t>Continue t</a:t>
            </a:r>
            <a:r>
              <a:rPr lang="en-GB" dirty="0"/>
              <a:t>echnical implementation of EIRENE self-iteration scheme in SOLPS-ITER for photon-gas-plasma coupling and application for the re-evaluation of EDGE2D-EIRENE and SOLPS-ITER for JET L-mode density scan (cases from N. </a:t>
            </a:r>
            <a:r>
              <a:rPr lang="en-GB" dirty="0" err="1"/>
              <a:t>Horsten</a:t>
            </a:r>
            <a:r>
              <a:rPr lang="en-GB" dirty="0"/>
              <a:t> et al., PSI 2024) </a:t>
            </a:r>
            <a:r>
              <a:rPr lang="en-GB" dirty="0">
                <a:ea typeface="+mn-lt"/>
                <a:cs typeface="+mn-lt"/>
              </a:rPr>
              <a:t>→ EIRENE internal CRM for H2 and </a:t>
            </a:r>
            <a:r>
              <a:rPr lang="en-GB" sz="2400" dirty="0"/>
              <a:t>parallelization of grid for fast CRM calculation</a:t>
            </a:r>
            <a:endParaRPr lang="en-GB" dirty="0">
              <a:ea typeface="Calibri"/>
            </a:endParaRPr>
          </a:p>
        </p:txBody>
      </p:sp>
    </p:spTree>
    <p:extLst>
      <p:ext uri="{BB962C8B-B14F-4D97-AF65-F5344CB8AC3E}">
        <p14:creationId xmlns:p14="http://schemas.microsoft.com/office/powerpoint/2010/main" val="379331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7165-A210-162F-14F5-63CA9A08DAFC}"/>
              </a:ext>
            </a:extLst>
          </p:cNvPr>
          <p:cNvSpPr>
            <a:spLocks noGrp="1"/>
          </p:cNvSpPr>
          <p:nvPr>
            <p:ph type="title"/>
          </p:nvPr>
        </p:nvSpPr>
        <p:spPr>
          <a:xfrm>
            <a:off x="983432" y="192515"/>
            <a:ext cx="10424392" cy="690354"/>
          </a:xfrm>
        </p:spPr>
        <p:txBody>
          <a:bodyPr/>
          <a:lstStyle/>
          <a:p>
            <a:r>
              <a:rPr lang="en-GB" dirty="0"/>
              <a:t>TSVV-5 deliverables 2024: </a:t>
            </a:r>
            <a:r>
              <a:rPr lang="en-GB" dirty="0">
                <a:solidFill>
                  <a:schemeClr val="tx1"/>
                </a:solidFill>
              </a:rPr>
              <a:t>development and application of EIRENE photon model &amp; EIRENE validation in JET and AUG plasmas</a:t>
            </a:r>
            <a:endParaRPr lang="en-US" dirty="0"/>
          </a:p>
        </p:txBody>
      </p:sp>
      <p:sp>
        <p:nvSpPr>
          <p:cNvPr id="3" name="Content Placeholder 2">
            <a:extLst>
              <a:ext uri="{FF2B5EF4-FFF2-40B4-BE49-F238E27FC236}">
                <a16:creationId xmlns:a16="http://schemas.microsoft.com/office/drawing/2014/main" id="{70B14D83-1827-7FED-E734-F59357A86E99}"/>
              </a:ext>
            </a:extLst>
          </p:cNvPr>
          <p:cNvSpPr>
            <a:spLocks noGrp="1"/>
          </p:cNvSpPr>
          <p:nvPr>
            <p:ph idx="1"/>
          </p:nvPr>
        </p:nvSpPr>
        <p:spPr>
          <a:xfrm>
            <a:off x="304800" y="1056799"/>
            <a:ext cx="11103024" cy="5244513"/>
          </a:xfrm>
        </p:spPr>
        <p:txBody>
          <a:bodyPr>
            <a:spAutoFit/>
          </a:bodyPr>
          <a:lstStyle/>
          <a:p>
            <a:pPr>
              <a:spcAft>
                <a:spcPts val="1200"/>
              </a:spcAft>
              <a:buClr>
                <a:schemeClr val="tx1"/>
              </a:buClr>
            </a:pPr>
            <a:r>
              <a:rPr lang="en-GB" dirty="0"/>
              <a:t>Development and validation of self-consistent plasma-gas-photon coupled model in SOLPS-ITER ⇒ PSI 2024 (Ray Chandra)</a:t>
            </a:r>
          </a:p>
          <a:p>
            <a:pPr lvl="1">
              <a:spcBef>
                <a:spcPts val="600"/>
              </a:spcBef>
              <a:spcAft>
                <a:spcPts val="600"/>
              </a:spcAft>
              <a:buClr>
                <a:schemeClr val="tx1"/>
              </a:buClr>
            </a:pPr>
            <a:r>
              <a:rPr lang="en-GB" sz="2000" dirty="0"/>
              <a:t>Technical implementation of EIRENE self-iteration scheme in B2.5-EIRENE coupling (required for photon-gas coupling) and the parallelization of grid for fast CRM calculation</a:t>
            </a:r>
          </a:p>
          <a:p>
            <a:pPr lvl="1">
              <a:spcBef>
                <a:spcPts val="600"/>
              </a:spcBef>
              <a:spcAft>
                <a:spcPts val="600"/>
              </a:spcAft>
              <a:buClr>
                <a:schemeClr val="tx1"/>
              </a:buClr>
            </a:pPr>
            <a:r>
              <a:rPr lang="en-GB" sz="2000" dirty="0"/>
              <a:t>Re-evaluation of SOLPS-ITER JET81472 D plasma solutions in varying midplane separatrix density with the plasma-gas-photon coupled model ⇒ SOLPS-ITER cases for H and T, upon availability, w/ </a:t>
            </a:r>
            <a:r>
              <a:rPr lang="en-GB" sz="2000" dirty="0" err="1"/>
              <a:t>isotopologue</a:t>
            </a:r>
            <a:r>
              <a:rPr lang="en-GB" sz="2000" dirty="0"/>
              <a:t>-dep. rates </a:t>
            </a:r>
          </a:p>
          <a:p>
            <a:pPr lvl="1">
              <a:spcBef>
                <a:spcPts val="600"/>
              </a:spcBef>
              <a:spcAft>
                <a:spcPts val="600"/>
              </a:spcAft>
              <a:buClr>
                <a:schemeClr val="tx1"/>
              </a:buClr>
            </a:pPr>
            <a:r>
              <a:rPr lang="en-GB" sz="2000" dirty="0"/>
              <a:t>Extension of atomic H collisional-radiative model to include molecular H2 contributions to H* populations</a:t>
            </a:r>
          </a:p>
          <a:p>
            <a:pPr lvl="1">
              <a:spcBef>
                <a:spcPts val="600"/>
              </a:spcBef>
              <a:spcAft>
                <a:spcPts val="600"/>
              </a:spcAft>
              <a:buClr>
                <a:schemeClr val="tx1"/>
              </a:buClr>
            </a:pPr>
            <a:r>
              <a:rPr lang="en-GB" sz="2000" spc="-1" dirty="0">
                <a:solidFill>
                  <a:srgbClr val="000000"/>
                </a:solidFill>
                <a:latin typeface="Arial"/>
              </a:rPr>
              <a:t>M</a:t>
            </a:r>
            <a:r>
              <a:rPr lang="en-GB" sz="2000" b="0" strike="noStrike" spc="-1" dirty="0">
                <a:solidFill>
                  <a:srgbClr val="000000"/>
                </a:solidFill>
                <a:latin typeface="Arial"/>
              </a:rPr>
              <a:t>erge EIRENE w/</a:t>
            </a:r>
            <a:r>
              <a:rPr lang="en-GB" sz="2000" spc="-1" dirty="0">
                <a:solidFill>
                  <a:srgbClr val="000000"/>
                </a:solidFill>
                <a:latin typeface="Arial"/>
              </a:rPr>
              <a:t>photon module into </a:t>
            </a:r>
            <a:r>
              <a:rPr lang="en-GB" sz="2000" spc="-1" dirty="0" err="1">
                <a:solidFill>
                  <a:srgbClr val="000000"/>
                </a:solidFill>
                <a:latin typeface="Arial"/>
              </a:rPr>
              <a:t>Jugit</a:t>
            </a:r>
            <a:r>
              <a:rPr lang="en-GB" sz="2000" spc="-1" dirty="0">
                <a:solidFill>
                  <a:srgbClr val="000000"/>
                </a:solidFill>
                <a:latin typeface="Arial"/>
              </a:rPr>
              <a:t> and/or version at ITER</a:t>
            </a:r>
            <a:endParaRPr lang="en-GB" dirty="0"/>
          </a:p>
          <a:p>
            <a:pPr>
              <a:spcAft>
                <a:spcPts val="1200"/>
              </a:spcAft>
              <a:buClr>
                <a:schemeClr val="tx1"/>
              </a:buClr>
            </a:pPr>
            <a:r>
              <a:rPr lang="en-GB" dirty="0"/>
              <a:t>Continue data analyses of JET-ILW H, D, T and DT L-mode plasmas for PSI 2024, using SOLPS-ITER to include changes to EIRENE ⇒ Aalto U / KU Leuven (PSI 2024 invited talk by Niels </a:t>
            </a:r>
            <a:r>
              <a:rPr lang="en-GB" dirty="0" err="1"/>
              <a:t>Horsten</a:t>
            </a:r>
            <a:r>
              <a:rPr lang="en-GB" dirty="0"/>
              <a:t>)</a:t>
            </a:r>
          </a:p>
        </p:txBody>
      </p:sp>
    </p:spTree>
    <p:extLst>
      <p:ext uri="{BB962C8B-B14F-4D97-AF65-F5344CB8AC3E}">
        <p14:creationId xmlns:p14="http://schemas.microsoft.com/office/powerpoint/2010/main" val="415694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EF133-4016-4566-5E67-4F8A4603D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E0867-9826-A615-CFB3-321E6AD5F505}"/>
              </a:ext>
            </a:extLst>
          </p:cNvPr>
          <p:cNvSpPr>
            <a:spLocks noGrp="1"/>
          </p:cNvSpPr>
          <p:nvPr>
            <p:ph type="title"/>
          </p:nvPr>
        </p:nvSpPr>
        <p:spPr>
          <a:xfrm>
            <a:off x="983432" y="192515"/>
            <a:ext cx="10424392" cy="690354"/>
          </a:xfrm>
        </p:spPr>
        <p:txBody>
          <a:bodyPr/>
          <a:lstStyle/>
          <a:p>
            <a:r>
              <a:rPr lang="en-GB" dirty="0"/>
              <a:t>TSVV-5 deliverables 2024: </a:t>
            </a:r>
            <a:r>
              <a:rPr lang="en-GB" dirty="0">
                <a:solidFill>
                  <a:schemeClr val="tx1"/>
                </a:solidFill>
              </a:rPr>
              <a:t>development and application of EIRENE photon model &amp; EIRENE validation in JET and AUG plasmas</a:t>
            </a:r>
            <a:endParaRPr lang="en-US" dirty="0"/>
          </a:p>
        </p:txBody>
      </p:sp>
      <p:sp>
        <p:nvSpPr>
          <p:cNvPr id="3" name="Content Placeholder 2">
            <a:extLst>
              <a:ext uri="{FF2B5EF4-FFF2-40B4-BE49-F238E27FC236}">
                <a16:creationId xmlns:a16="http://schemas.microsoft.com/office/drawing/2014/main" id="{3949E759-7F57-CF62-40DF-A7D03117EB20}"/>
              </a:ext>
            </a:extLst>
          </p:cNvPr>
          <p:cNvSpPr>
            <a:spLocks noGrp="1"/>
          </p:cNvSpPr>
          <p:nvPr>
            <p:ph idx="1"/>
          </p:nvPr>
        </p:nvSpPr>
        <p:spPr>
          <a:xfrm>
            <a:off x="304800" y="1056799"/>
            <a:ext cx="11103024" cy="5244513"/>
          </a:xfrm>
        </p:spPr>
        <p:txBody>
          <a:bodyPr>
            <a:spAutoFit/>
          </a:bodyPr>
          <a:lstStyle/>
          <a:p>
            <a:pPr>
              <a:spcAft>
                <a:spcPts val="1200"/>
              </a:spcAft>
              <a:buClr>
                <a:schemeClr val="tx1"/>
              </a:buClr>
            </a:pPr>
            <a:r>
              <a:rPr lang="en-GB" dirty="0"/>
              <a:t>Development and validation of self-consistent plasma-gas-photon coupled model in SOLPS-ITER ⇒ PSI 2024 (Ray Chandra)</a:t>
            </a:r>
          </a:p>
          <a:p>
            <a:pPr lvl="1">
              <a:spcBef>
                <a:spcPts val="600"/>
              </a:spcBef>
              <a:spcAft>
                <a:spcPts val="600"/>
              </a:spcAft>
              <a:buClr>
                <a:schemeClr val="tx1"/>
              </a:buClr>
            </a:pPr>
            <a:r>
              <a:rPr lang="en-GB" sz="2000" dirty="0">
                <a:solidFill>
                  <a:srgbClr val="00B050"/>
                </a:solidFill>
              </a:rPr>
              <a:t>Technical implementation of EIRENE self-iteration scheme in B2.5-EIRENE coupling (required for photon-gas coupling)</a:t>
            </a:r>
            <a:r>
              <a:rPr lang="en-GB" sz="2000" dirty="0"/>
              <a:t> and the </a:t>
            </a:r>
            <a:r>
              <a:rPr lang="en-GB" sz="2000" dirty="0">
                <a:solidFill>
                  <a:srgbClr val="FF0000"/>
                </a:solidFill>
              </a:rPr>
              <a:t>parallelization of grid for fast CRM calculation</a:t>
            </a:r>
          </a:p>
          <a:p>
            <a:pPr lvl="1">
              <a:spcBef>
                <a:spcPts val="600"/>
              </a:spcBef>
              <a:spcAft>
                <a:spcPts val="600"/>
              </a:spcAft>
              <a:buClr>
                <a:schemeClr val="tx1"/>
              </a:buClr>
            </a:pPr>
            <a:r>
              <a:rPr lang="en-GB" sz="2000" dirty="0">
                <a:solidFill>
                  <a:srgbClr val="00B050"/>
                </a:solidFill>
              </a:rPr>
              <a:t>Re-evaluation of SOLPS-ITER JET81472 D plasma solutions in varying midplane separatrix density with the plasma-gas-photon coupled model </a:t>
            </a:r>
            <a:r>
              <a:rPr lang="en-GB" sz="2000" dirty="0"/>
              <a:t>⇒ </a:t>
            </a:r>
            <a:r>
              <a:rPr lang="en-GB" sz="2000" dirty="0">
                <a:solidFill>
                  <a:srgbClr val="FF0000"/>
                </a:solidFill>
              </a:rPr>
              <a:t>SOLPS-ITER cases for H and T, upon availability, w/ </a:t>
            </a:r>
            <a:r>
              <a:rPr lang="en-GB" sz="2000" dirty="0" err="1">
                <a:solidFill>
                  <a:srgbClr val="FF0000"/>
                </a:solidFill>
              </a:rPr>
              <a:t>isotopologue</a:t>
            </a:r>
            <a:r>
              <a:rPr lang="en-GB" sz="2000" dirty="0">
                <a:solidFill>
                  <a:srgbClr val="FF0000"/>
                </a:solidFill>
              </a:rPr>
              <a:t>-dep. rates </a:t>
            </a:r>
          </a:p>
          <a:p>
            <a:pPr lvl="1">
              <a:spcBef>
                <a:spcPts val="600"/>
              </a:spcBef>
              <a:spcAft>
                <a:spcPts val="600"/>
              </a:spcAft>
              <a:buClr>
                <a:schemeClr val="tx1"/>
              </a:buClr>
            </a:pPr>
            <a:r>
              <a:rPr lang="en-GB" sz="2000" dirty="0">
                <a:solidFill>
                  <a:srgbClr val="FFC000"/>
                </a:solidFill>
              </a:rPr>
              <a:t>Extension of atomic H collisional-radiative model to include molecular H2 contributions to H* populations</a:t>
            </a:r>
          </a:p>
          <a:p>
            <a:pPr lvl="1">
              <a:spcBef>
                <a:spcPts val="600"/>
              </a:spcBef>
              <a:spcAft>
                <a:spcPts val="600"/>
              </a:spcAft>
              <a:buClr>
                <a:schemeClr val="tx1"/>
              </a:buClr>
            </a:pPr>
            <a:r>
              <a:rPr lang="en-GB" sz="2000" spc="-1" dirty="0">
                <a:solidFill>
                  <a:srgbClr val="00B050"/>
                </a:solidFill>
                <a:latin typeface="Arial"/>
              </a:rPr>
              <a:t>M</a:t>
            </a:r>
            <a:r>
              <a:rPr lang="en-GB" sz="2000" b="0" strike="noStrike" spc="-1" dirty="0">
                <a:solidFill>
                  <a:srgbClr val="00B050"/>
                </a:solidFill>
                <a:latin typeface="Arial"/>
              </a:rPr>
              <a:t>erge EIRENE w/</a:t>
            </a:r>
            <a:r>
              <a:rPr lang="en-GB" sz="2000" spc="-1" dirty="0">
                <a:solidFill>
                  <a:srgbClr val="00B050"/>
                </a:solidFill>
                <a:latin typeface="Arial"/>
              </a:rPr>
              <a:t>photon module into </a:t>
            </a:r>
            <a:r>
              <a:rPr lang="en-GB" sz="2000" spc="-1" dirty="0" err="1">
                <a:solidFill>
                  <a:srgbClr val="00B050"/>
                </a:solidFill>
                <a:latin typeface="Arial"/>
              </a:rPr>
              <a:t>Jugit</a:t>
            </a:r>
            <a:r>
              <a:rPr lang="en-GB" sz="2000" spc="-1" dirty="0">
                <a:solidFill>
                  <a:srgbClr val="00B050"/>
                </a:solidFill>
                <a:latin typeface="Arial"/>
              </a:rPr>
              <a:t> and/or version at ITER</a:t>
            </a:r>
            <a:endParaRPr lang="en-GB" dirty="0">
              <a:solidFill>
                <a:srgbClr val="00B050"/>
              </a:solidFill>
            </a:endParaRPr>
          </a:p>
          <a:p>
            <a:pPr>
              <a:spcAft>
                <a:spcPts val="1200"/>
              </a:spcAft>
              <a:buClr>
                <a:schemeClr val="tx1"/>
              </a:buClr>
            </a:pPr>
            <a:r>
              <a:rPr lang="en-GB" dirty="0">
                <a:solidFill>
                  <a:srgbClr val="00B050"/>
                </a:solidFill>
              </a:rPr>
              <a:t>Continue data analyses of JET-ILW H, D, T and DT L-mode plasmas for PSI 2024, using SOLPS-ITER to include changes to EIRENE ⇒ Aalto U / KU Leuven (PSI 2024 invited talk by Niels </a:t>
            </a:r>
            <a:r>
              <a:rPr lang="en-GB" dirty="0" err="1">
                <a:solidFill>
                  <a:srgbClr val="00B050"/>
                </a:solidFill>
              </a:rPr>
              <a:t>Horsten</a:t>
            </a:r>
            <a:r>
              <a:rPr lang="en-GB" dirty="0">
                <a:solidFill>
                  <a:srgbClr val="00B050"/>
                </a:solidFill>
              </a:rPr>
              <a:t>)</a:t>
            </a:r>
          </a:p>
        </p:txBody>
      </p:sp>
      <p:sp>
        <p:nvSpPr>
          <p:cNvPr id="5" name="TextBox 4">
            <a:extLst>
              <a:ext uri="{FF2B5EF4-FFF2-40B4-BE49-F238E27FC236}">
                <a16:creationId xmlns:a16="http://schemas.microsoft.com/office/drawing/2014/main" id="{1779B3AB-28EA-B147-8BB9-AC164569C1ED}"/>
              </a:ext>
            </a:extLst>
          </p:cNvPr>
          <p:cNvSpPr txBox="1"/>
          <p:nvPr/>
        </p:nvSpPr>
        <p:spPr>
          <a:xfrm>
            <a:off x="8601075" y="6130934"/>
            <a:ext cx="3414714" cy="369332"/>
          </a:xfrm>
          <a:prstGeom prst="rect">
            <a:avLst/>
          </a:prstGeom>
          <a:noFill/>
        </p:spPr>
        <p:txBody>
          <a:bodyPr wrap="square">
            <a:spAutoFit/>
          </a:bodyPr>
          <a:lstStyle/>
          <a:p>
            <a:pPr marL="12700" lvl="1">
              <a:spcBef>
                <a:spcPts val="600"/>
              </a:spcBef>
              <a:spcAft>
                <a:spcPts val="600"/>
              </a:spcAft>
            </a:pPr>
            <a:r>
              <a:rPr lang="en-GB" sz="1800" dirty="0">
                <a:solidFill>
                  <a:srgbClr val="00B050"/>
                </a:solidFill>
              </a:rPr>
              <a:t>Completed </a:t>
            </a:r>
            <a:r>
              <a:rPr lang="en-GB" sz="1800" dirty="0">
                <a:solidFill>
                  <a:srgbClr val="FFC000"/>
                </a:solidFill>
              </a:rPr>
              <a:t>Started </a:t>
            </a:r>
            <a:r>
              <a:rPr lang="en-GB" sz="1800" dirty="0">
                <a:solidFill>
                  <a:srgbClr val="FF0000"/>
                </a:solidFill>
              </a:rPr>
              <a:t>Not yet started</a:t>
            </a:r>
            <a:endParaRPr lang="en-GB" sz="1800" dirty="0">
              <a:solidFill>
                <a:srgbClr val="FFC000"/>
              </a:solidFill>
            </a:endParaRPr>
          </a:p>
        </p:txBody>
      </p:sp>
    </p:spTree>
    <p:extLst>
      <p:ext uri="{BB962C8B-B14F-4D97-AF65-F5344CB8AC3E}">
        <p14:creationId xmlns:p14="http://schemas.microsoft.com/office/powerpoint/2010/main" val="310989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49B4A-5F11-9C6F-93D2-4D17DDC95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F4447-3642-F7B5-3240-BE3FBFDE588D}"/>
              </a:ext>
            </a:extLst>
          </p:cNvPr>
          <p:cNvSpPr>
            <a:spLocks noGrp="1"/>
          </p:cNvSpPr>
          <p:nvPr>
            <p:ph type="title"/>
          </p:nvPr>
        </p:nvSpPr>
        <p:spPr>
          <a:xfrm>
            <a:off x="983431" y="212147"/>
            <a:ext cx="10657583" cy="725711"/>
          </a:xfrm>
          <a:prstGeom prst="rect">
            <a:avLst/>
          </a:prstGeom>
        </p:spPr>
        <p:txBody>
          <a:bodyPr wrap="square">
            <a:spAutoFit/>
          </a:bodyPr>
          <a:lstStyle/>
          <a:p>
            <a:r>
              <a:rPr lang="en-GB" dirty="0"/>
              <a:t>TSVV-5 deliverables 2024: </a:t>
            </a:r>
            <a:r>
              <a:rPr lang="en-GB" dirty="0">
                <a:solidFill>
                  <a:schemeClr val="tx1"/>
                </a:solidFill>
              </a:rPr>
              <a:t>development and application of EIRENE photon model &amp; EIRENE validation in JET and AUG plasmas</a:t>
            </a:r>
            <a:endParaRPr lang="en-US" dirty="0"/>
          </a:p>
        </p:txBody>
      </p:sp>
      <p:sp>
        <p:nvSpPr>
          <p:cNvPr id="3" name="Content Placeholder 2">
            <a:extLst>
              <a:ext uri="{FF2B5EF4-FFF2-40B4-BE49-F238E27FC236}">
                <a16:creationId xmlns:a16="http://schemas.microsoft.com/office/drawing/2014/main" id="{1650A463-775A-DAB5-F081-E42B18760377}"/>
              </a:ext>
            </a:extLst>
          </p:cNvPr>
          <p:cNvSpPr>
            <a:spLocks noGrp="1"/>
          </p:cNvSpPr>
          <p:nvPr>
            <p:ph idx="4294967295"/>
          </p:nvPr>
        </p:nvSpPr>
        <p:spPr>
          <a:xfrm>
            <a:off x="486956" y="996282"/>
            <a:ext cx="11154059" cy="4865435"/>
          </a:xfrm>
          <a:prstGeom prst="rect">
            <a:avLst/>
          </a:prstGeom>
        </p:spPr>
        <p:txBody>
          <a:bodyPr>
            <a:noAutofit/>
          </a:bodyPr>
          <a:lstStyle/>
          <a:p>
            <a:pPr>
              <a:spcBef>
                <a:spcPts val="600"/>
              </a:spcBef>
              <a:spcAft>
                <a:spcPts val="1200"/>
              </a:spcAft>
            </a:pPr>
            <a:r>
              <a:rPr lang="en-GB" dirty="0"/>
              <a:t>PESDT post-processing routines for EIRENE, including CHERAB reflections (PSI 2024 Vesa-</a:t>
            </a:r>
            <a:r>
              <a:rPr lang="en-GB" dirty="0" err="1"/>
              <a:t>Pekka</a:t>
            </a:r>
            <a:r>
              <a:rPr lang="en-GB" dirty="0"/>
              <a:t> </a:t>
            </a:r>
            <a:r>
              <a:rPr lang="en-GB" dirty="0" err="1"/>
              <a:t>Rikala</a:t>
            </a:r>
            <a:r>
              <a:rPr lang="en-GB" dirty="0"/>
              <a:t>, Aalto U)</a:t>
            </a:r>
          </a:p>
          <a:p>
            <a:pPr>
              <a:spcBef>
                <a:spcPts val="600"/>
              </a:spcBef>
              <a:spcAft>
                <a:spcPts val="1200"/>
              </a:spcAft>
            </a:pPr>
            <a:r>
              <a:rPr lang="en-GB" dirty="0"/>
              <a:t>Simulations of sub-divertor gas dynamics for H, D and T to assess potential fuel segregation (Timo </a:t>
            </a:r>
            <a:r>
              <a:rPr lang="en-GB" dirty="0" err="1"/>
              <a:t>Kiviniemi</a:t>
            </a:r>
            <a:r>
              <a:rPr lang="en-GB" dirty="0"/>
              <a:t>, Aaron Vesa Aalto U)</a:t>
            </a:r>
          </a:p>
        </p:txBody>
      </p:sp>
    </p:spTree>
    <p:extLst>
      <p:ext uri="{BB962C8B-B14F-4D97-AF65-F5344CB8AC3E}">
        <p14:creationId xmlns:p14="http://schemas.microsoft.com/office/powerpoint/2010/main" val="24652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B38C6-694C-6603-0D7B-7C4C5474C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2D78F-CC07-E710-9C2F-BA1B8BFC44B8}"/>
              </a:ext>
            </a:extLst>
          </p:cNvPr>
          <p:cNvSpPr>
            <a:spLocks noGrp="1"/>
          </p:cNvSpPr>
          <p:nvPr>
            <p:ph type="title"/>
          </p:nvPr>
        </p:nvSpPr>
        <p:spPr>
          <a:xfrm>
            <a:off x="983431" y="212147"/>
            <a:ext cx="10657583" cy="725711"/>
          </a:xfrm>
          <a:prstGeom prst="rect">
            <a:avLst/>
          </a:prstGeom>
        </p:spPr>
        <p:txBody>
          <a:bodyPr wrap="square">
            <a:spAutoFit/>
          </a:bodyPr>
          <a:lstStyle/>
          <a:p>
            <a:r>
              <a:rPr lang="en-GB" dirty="0"/>
              <a:t>TSVV-5 deliverables 2024: </a:t>
            </a:r>
            <a:r>
              <a:rPr lang="en-GB" dirty="0">
                <a:solidFill>
                  <a:schemeClr val="tx1"/>
                </a:solidFill>
              </a:rPr>
              <a:t>development and application of EIRENE photon model &amp; EIRENE validation in JET and AUG plasmas</a:t>
            </a:r>
            <a:endParaRPr lang="en-US" dirty="0"/>
          </a:p>
        </p:txBody>
      </p:sp>
      <p:sp>
        <p:nvSpPr>
          <p:cNvPr id="3" name="Content Placeholder 2">
            <a:extLst>
              <a:ext uri="{FF2B5EF4-FFF2-40B4-BE49-F238E27FC236}">
                <a16:creationId xmlns:a16="http://schemas.microsoft.com/office/drawing/2014/main" id="{E53BF89A-E9E3-5557-7D2D-1AB95F153D48}"/>
              </a:ext>
            </a:extLst>
          </p:cNvPr>
          <p:cNvSpPr>
            <a:spLocks noGrp="1"/>
          </p:cNvSpPr>
          <p:nvPr>
            <p:ph idx="4294967295"/>
          </p:nvPr>
        </p:nvSpPr>
        <p:spPr>
          <a:xfrm>
            <a:off x="486956" y="996282"/>
            <a:ext cx="11154059" cy="4865435"/>
          </a:xfrm>
          <a:prstGeom prst="rect">
            <a:avLst/>
          </a:prstGeom>
        </p:spPr>
        <p:txBody>
          <a:bodyPr>
            <a:noAutofit/>
          </a:bodyPr>
          <a:lstStyle/>
          <a:p>
            <a:pPr>
              <a:spcBef>
                <a:spcPts val="600"/>
              </a:spcBef>
              <a:spcAft>
                <a:spcPts val="1200"/>
              </a:spcAft>
              <a:buClr>
                <a:schemeClr val="tx1"/>
              </a:buClr>
            </a:pPr>
            <a:r>
              <a:rPr lang="en-GB" dirty="0">
                <a:solidFill>
                  <a:srgbClr val="00B050"/>
                </a:solidFill>
              </a:rPr>
              <a:t>PESDT post-processing routines for EIRENE, including CHERAB reflections (PSI 2024 Vesa-</a:t>
            </a:r>
            <a:r>
              <a:rPr lang="en-GB" dirty="0" err="1">
                <a:solidFill>
                  <a:srgbClr val="00B050"/>
                </a:solidFill>
              </a:rPr>
              <a:t>Pekka</a:t>
            </a:r>
            <a:r>
              <a:rPr lang="en-GB" dirty="0">
                <a:solidFill>
                  <a:srgbClr val="00B050"/>
                </a:solidFill>
              </a:rPr>
              <a:t> </a:t>
            </a:r>
            <a:r>
              <a:rPr lang="en-GB" dirty="0" err="1">
                <a:solidFill>
                  <a:srgbClr val="00B050"/>
                </a:solidFill>
              </a:rPr>
              <a:t>Rikala</a:t>
            </a:r>
            <a:r>
              <a:rPr lang="en-GB" dirty="0">
                <a:solidFill>
                  <a:srgbClr val="00B050"/>
                </a:solidFill>
              </a:rPr>
              <a:t>, Aalto U)</a:t>
            </a:r>
          </a:p>
          <a:p>
            <a:pPr>
              <a:spcBef>
                <a:spcPts val="600"/>
              </a:spcBef>
              <a:spcAft>
                <a:spcPts val="1200"/>
              </a:spcAft>
              <a:buClr>
                <a:schemeClr val="tx1"/>
              </a:buClr>
            </a:pPr>
            <a:r>
              <a:rPr lang="en-GB" dirty="0">
                <a:solidFill>
                  <a:srgbClr val="00B050"/>
                </a:solidFill>
              </a:rPr>
              <a:t>Simulations of sub-divertor gas dynamics for H, D and T to assess potential fuel segregation (Timo </a:t>
            </a:r>
            <a:r>
              <a:rPr lang="en-GB" dirty="0" err="1">
                <a:solidFill>
                  <a:srgbClr val="00B050"/>
                </a:solidFill>
              </a:rPr>
              <a:t>Kiviniemi</a:t>
            </a:r>
            <a:r>
              <a:rPr lang="en-GB" dirty="0">
                <a:solidFill>
                  <a:srgbClr val="00B050"/>
                </a:solidFill>
              </a:rPr>
              <a:t>, Aaron Vesa Aalto U)</a:t>
            </a:r>
          </a:p>
        </p:txBody>
      </p:sp>
    </p:spTree>
    <p:extLst>
      <p:ext uri="{BB962C8B-B14F-4D97-AF65-F5344CB8AC3E}">
        <p14:creationId xmlns:p14="http://schemas.microsoft.com/office/powerpoint/2010/main" val="416460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C3B2E-46CB-5B51-781A-F1539F6F4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4037-8D5F-B8A1-A718-A95624CFCD17}"/>
              </a:ext>
            </a:extLst>
          </p:cNvPr>
          <p:cNvSpPr>
            <a:spLocks noGrp="1"/>
          </p:cNvSpPr>
          <p:nvPr>
            <p:ph type="title"/>
          </p:nvPr>
        </p:nvSpPr>
        <p:spPr>
          <a:xfrm>
            <a:off x="983431" y="115411"/>
            <a:ext cx="10955139" cy="725711"/>
          </a:xfrm>
        </p:spPr>
        <p:txBody>
          <a:bodyPr wrap="square">
            <a:spAutoFit/>
          </a:bodyPr>
          <a:lstStyle/>
          <a:p>
            <a:r>
              <a:rPr lang="en-GB" dirty="0"/>
              <a:t>Ly-</a:t>
            </a:r>
            <a:r>
              <a:rPr lang="en-GB" dirty="0">
                <a:latin typeface="Symbol" pitchFamily="2" charset="2"/>
              </a:rPr>
              <a:t>b</a:t>
            </a:r>
            <a:r>
              <a:rPr lang="en-GB" dirty="0"/>
              <a:t> opacity enhances D</a:t>
            </a:r>
            <a:r>
              <a:rPr lang="en-GB" baseline="-25000" dirty="0">
                <a:latin typeface="Symbol" pitchFamily="2" charset="2"/>
              </a:rPr>
              <a:t>a</a:t>
            </a:r>
            <a:r>
              <a:rPr lang="en-GB" dirty="0"/>
              <a:t> emission by 50%-100% in the LFS strike point of JET-ILW L-mode plasmas in high-recycling and detached conditions</a:t>
            </a:r>
            <a:endParaRPr lang="en-US" dirty="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9EE6A74-EB23-5B7A-A3DB-F4F0172D166C}"/>
                  </a:ext>
                </a:extLst>
              </p:cNvPr>
              <p:cNvSpPr>
                <a:spLocks noGrp="1"/>
              </p:cNvSpPr>
              <p:nvPr>
                <p:ph idx="1"/>
              </p:nvPr>
            </p:nvSpPr>
            <p:spPr>
              <a:xfrm>
                <a:off x="4970845" y="3213607"/>
                <a:ext cx="6861087" cy="2815133"/>
              </a:xfrm>
            </p:spPr>
            <p:txBody>
              <a:bodyPr>
                <a:spAutoFit/>
              </a:bodyPr>
              <a:lstStyle/>
              <a:p>
                <a:r>
                  <a:rPr lang="en-US" dirty="0"/>
                  <a:t>EIRENE Ly-</a:t>
                </a:r>
                <a:r>
                  <a:rPr lang="en-US" dirty="0">
                    <a:latin typeface="Symbol" pitchFamily="2" charset="2"/>
                  </a:rPr>
                  <a:t>a</a:t>
                </a:r>
                <a:r>
                  <a:rPr lang="en-US" dirty="0"/>
                  <a:t> and Ly-</a:t>
                </a:r>
                <a:r>
                  <a:rPr lang="en-US" dirty="0">
                    <a:latin typeface="Symbol" pitchFamily="2" charset="2"/>
                  </a:rPr>
                  <a:t>b</a:t>
                </a:r>
                <a:r>
                  <a:rPr lang="en-US" dirty="0"/>
                  <a:t> photons tracing module applied to JET-ILW SOLPS-ITER L-mode plasma stationary solutions with increasing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𝑠𝑒𝑝</m:t>
                        </m:r>
                      </m:sub>
                    </m:sSub>
                  </m:oMath>
                </a14:m>
                <a:r>
                  <a:rPr lang="en-US" dirty="0"/>
                  <a:t> densities</a:t>
                </a:r>
              </a:p>
              <a:p>
                <a:r>
                  <a:rPr lang="en-US" dirty="0"/>
                  <a:t>Line-integrated D-𝛼 emission using KT1 sightlines, separated by contributions from external densities and by Ly-𝛽 absorption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𝑝h</m:t>
                        </m:r>
                        <m:r>
                          <a:rPr lang="en-US" b="0" i="1" dirty="0" smtClean="0">
                            <a:latin typeface="Cambria Math" panose="02040503050406030204" pitchFamily="18" charset="0"/>
                          </a:rPr>
                          <m:t>,</m:t>
                        </m:r>
                        <m:r>
                          <a:rPr lang="en-US" i="1" dirty="0" smtClean="0">
                            <a:latin typeface="Cambria Math" panose="02040503050406030204" pitchFamily="18" charset="0"/>
                          </a:rPr>
                          <m:t>𝑝</m:t>
                        </m:r>
                        <m:r>
                          <a:rPr lang="en-US" b="0" i="1" dirty="0" smtClean="0">
                            <a:latin typeface="Cambria Math" panose="02040503050406030204" pitchFamily="18" charset="0"/>
                          </a:rPr>
                          <m:t>=3</m:t>
                        </m:r>
                      </m:sub>
                    </m:sSub>
                  </m:oMath>
                </a14:m>
                <a:r>
                  <a:rPr lang="en-US" dirty="0"/>
                  <a:t>), negligible effects on the inner strike point</a:t>
                </a:r>
              </a:p>
            </p:txBody>
          </p:sp>
        </mc:Choice>
        <mc:Fallback xmlns="">
          <p:sp>
            <p:nvSpPr>
              <p:cNvPr id="8" name="Content Placeholder 2">
                <a:extLst>
                  <a:ext uri="{FF2B5EF4-FFF2-40B4-BE49-F238E27FC236}">
                    <a16:creationId xmlns:a16="http://schemas.microsoft.com/office/drawing/2014/main" id="{09EE6A74-EB23-5B7A-A3DB-F4F0172D166C}"/>
                  </a:ext>
                </a:extLst>
              </p:cNvPr>
              <p:cNvSpPr>
                <a:spLocks noGrp="1" noRot="1" noChangeAspect="1" noMove="1" noResize="1" noEditPoints="1" noAdjustHandles="1" noChangeArrowheads="1" noChangeShapeType="1" noTextEdit="1"/>
              </p:cNvSpPr>
              <p:nvPr>
                <p:ph idx="1"/>
              </p:nvPr>
            </p:nvSpPr>
            <p:spPr>
              <a:xfrm>
                <a:off x="4970845" y="3213607"/>
                <a:ext cx="6861087" cy="2815133"/>
              </a:xfrm>
              <a:blipFill>
                <a:blip r:embed="rId2"/>
                <a:stretch>
                  <a:fillRect l="-1294" t="-1794" r="-185" b="-3587"/>
                </a:stretch>
              </a:blipFill>
            </p:spPr>
            <p:txBody>
              <a:bodyPr/>
              <a:lstStyle/>
              <a:p>
                <a:r>
                  <a:rPr lang="en-US">
                    <a:noFill/>
                  </a:rPr>
                  <a:t> </a:t>
                </a:r>
              </a:p>
            </p:txBody>
          </p:sp>
        </mc:Fallback>
      </mc:AlternateContent>
      <p:pic>
        <p:nvPicPr>
          <p:cNvPr id="9" name="Graphic 21">
            <a:extLst>
              <a:ext uri="{FF2B5EF4-FFF2-40B4-BE49-F238E27FC236}">
                <a16:creationId xmlns:a16="http://schemas.microsoft.com/office/drawing/2014/main" id="{74F7925E-B6B0-5220-BC26-4AB94D1B3B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284" y="816171"/>
            <a:ext cx="4372877" cy="5622272"/>
          </a:xfrm>
          <a:prstGeom prst="rect">
            <a:avLst/>
          </a:prstGeom>
        </p:spPr>
      </p:pic>
      <p:pic>
        <p:nvPicPr>
          <p:cNvPr id="10" name="Picture 9" descr="A diagram of a line of signal&#10;&#10;Description automatically generated with medium confidence">
            <a:extLst>
              <a:ext uri="{FF2B5EF4-FFF2-40B4-BE49-F238E27FC236}">
                <a16:creationId xmlns:a16="http://schemas.microsoft.com/office/drawing/2014/main" id="{9D26EFCF-4703-D611-DCAC-69C97585E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438" y="855038"/>
            <a:ext cx="4202308" cy="2118396"/>
          </a:xfrm>
          <a:prstGeom prst="rect">
            <a:avLst/>
          </a:prstGeom>
        </p:spPr>
      </p:pic>
      <p:sp>
        <p:nvSpPr>
          <p:cNvPr id="11" name="TextBox 27">
            <a:extLst>
              <a:ext uri="{FF2B5EF4-FFF2-40B4-BE49-F238E27FC236}">
                <a16:creationId xmlns:a16="http://schemas.microsoft.com/office/drawing/2014/main" id="{F55C1052-4ED8-43EA-620C-6B7E2CF47D7C}"/>
              </a:ext>
            </a:extLst>
          </p:cNvPr>
          <p:cNvSpPr txBox="1"/>
          <p:nvPr/>
        </p:nvSpPr>
        <p:spPr>
          <a:xfrm>
            <a:off x="9340571" y="1006295"/>
            <a:ext cx="2763145" cy="18158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Sight lines of the vertically viewing scanning mirror VUV-vis imaging spectroscopy system (KT1) in JET-ILW superimposed on the SOLPS-ITER grid. Blue lines are strike point locations.</a:t>
            </a:r>
          </a:p>
        </p:txBody>
      </p:sp>
      <p:sp>
        <p:nvSpPr>
          <p:cNvPr id="12" name="Arrow: Down 9">
            <a:extLst>
              <a:ext uri="{FF2B5EF4-FFF2-40B4-BE49-F238E27FC236}">
                <a16:creationId xmlns:a16="http://schemas.microsoft.com/office/drawing/2014/main" id="{157D1BF0-E90C-F940-7F3F-2E6429DECDCB}"/>
              </a:ext>
            </a:extLst>
          </p:cNvPr>
          <p:cNvSpPr/>
          <p:nvPr/>
        </p:nvSpPr>
        <p:spPr>
          <a:xfrm rot="5400000">
            <a:off x="9050523" y="1158354"/>
            <a:ext cx="133548" cy="167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Content Placeholder 2">
            <a:extLst>
              <a:ext uri="{FF2B5EF4-FFF2-40B4-BE49-F238E27FC236}">
                <a16:creationId xmlns:a16="http://schemas.microsoft.com/office/drawing/2014/main" id="{881FD324-09D4-227C-492B-92EB476E58B7}"/>
              </a:ext>
            </a:extLst>
          </p:cNvPr>
          <p:cNvSpPr txBox="1">
            <a:spLocks/>
          </p:cNvSpPr>
          <p:nvPr/>
        </p:nvSpPr>
        <p:spPr>
          <a:xfrm>
            <a:off x="8296647" y="5981243"/>
            <a:ext cx="3807069"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t>R. Chandra et al., PSI 2024</a:t>
            </a:r>
          </a:p>
        </p:txBody>
      </p:sp>
      <p:sp>
        <p:nvSpPr>
          <p:cNvPr id="3" name="Content Placeholder 2">
            <a:extLst>
              <a:ext uri="{FF2B5EF4-FFF2-40B4-BE49-F238E27FC236}">
                <a16:creationId xmlns:a16="http://schemas.microsoft.com/office/drawing/2014/main" id="{5191A1FF-E898-97E9-ADFC-F22EE1B5A027}"/>
              </a:ext>
            </a:extLst>
          </p:cNvPr>
          <p:cNvSpPr txBox="1">
            <a:spLocks/>
          </p:cNvSpPr>
          <p:nvPr/>
        </p:nvSpPr>
        <p:spPr>
          <a:xfrm>
            <a:off x="156560" y="1208584"/>
            <a:ext cx="1405565" cy="369332"/>
          </a:xfrm>
          <a:prstGeom prst="rect">
            <a:avLst/>
          </a:prstGeom>
          <a:solidFill>
            <a:schemeClr val="bg1"/>
          </a:solidFill>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800" dirty="0"/>
              <a:t>0.7x10</a:t>
            </a:r>
            <a:r>
              <a:rPr lang="en-US" sz="1800" baseline="30000" dirty="0"/>
              <a:t>19</a:t>
            </a:r>
            <a:r>
              <a:rPr lang="en-US" sz="1800" dirty="0"/>
              <a:t> m</a:t>
            </a:r>
            <a:r>
              <a:rPr lang="en-US" sz="1800" baseline="30000" dirty="0"/>
              <a:t>-3</a:t>
            </a:r>
          </a:p>
        </p:txBody>
      </p:sp>
      <p:sp>
        <p:nvSpPr>
          <p:cNvPr id="6" name="Content Placeholder 2">
            <a:extLst>
              <a:ext uri="{FF2B5EF4-FFF2-40B4-BE49-F238E27FC236}">
                <a16:creationId xmlns:a16="http://schemas.microsoft.com/office/drawing/2014/main" id="{489C6179-E9D1-A98F-0DEA-4C1EB98C37B4}"/>
              </a:ext>
            </a:extLst>
          </p:cNvPr>
          <p:cNvSpPr txBox="1">
            <a:spLocks/>
          </p:cNvSpPr>
          <p:nvPr/>
        </p:nvSpPr>
        <p:spPr>
          <a:xfrm>
            <a:off x="156559" y="2719952"/>
            <a:ext cx="1405565" cy="369332"/>
          </a:xfrm>
          <a:prstGeom prst="rect">
            <a:avLst/>
          </a:prstGeom>
          <a:solidFill>
            <a:schemeClr val="bg1"/>
          </a:solidFill>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800" dirty="0"/>
              <a:t>1.4x10</a:t>
            </a:r>
            <a:r>
              <a:rPr lang="en-US" sz="1800" baseline="30000" dirty="0"/>
              <a:t>19</a:t>
            </a:r>
            <a:r>
              <a:rPr lang="en-US" sz="1800" dirty="0"/>
              <a:t> m</a:t>
            </a:r>
            <a:r>
              <a:rPr lang="en-US" sz="1800" baseline="30000" dirty="0"/>
              <a:t>-3</a:t>
            </a:r>
          </a:p>
        </p:txBody>
      </p:sp>
      <p:sp>
        <p:nvSpPr>
          <p:cNvPr id="7" name="Content Placeholder 2">
            <a:extLst>
              <a:ext uri="{FF2B5EF4-FFF2-40B4-BE49-F238E27FC236}">
                <a16:creationId xmlns:a16="http://schemas.microsoft.com/office/drawing/2014/main" id="{E927FC2B-F433-3443-C33B-20569C36E8EB}"/>
              </a:ext>
            </a:extLst>
          </p:cNvPr>
          <p:cNvSpPr txBox="1">
            <a:spLocks/>
          </p:cNvSpPr>
          <p:nvPr/>
        </p:nvSpPr>
        <p:spPr>
          <a:xfrm>
            <a:off x="122840" y="4699953"/>
            <a:ext cx="1405565" cy="369332"/>
          </a:xfrm>
          <a:prstGeom prst="rect">
            <a:avLst/>
          </a:prstGeom>
          <a:solidFill>
            <a:schemeClr val="bg1"/>
          </a:solidFill>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800" dirty="0"/>
              <a:t>2.0x10</a:t>
            </a:r>
            <a:r>
              <a:rPr lang="en-US" sz="1800" baseline="30000" dirty="0"/>
              <a:t>19</a:t>
            </a:r>
            <a:r>
              <a:rPr lang="en-US" sz="1800" dirty="0"/>
              <a:t> m</a:t>
            </a:r>
            <a:r>
              <a:rPr lang="en-US" sz="1800" baseline="30000" dirty="0"/>
              <a:t>-3</a:t>
            </a:r>
          </a:p>
        </p:txBody>
      </p:sp>
    </p:spTree>
    <p:extLst>
      <p:ext uri="{BB962C8B-B14F-4D97-AF65-F5344CB8AC3E}">
        <p14:creationId xmlns:p14="http://schemas.microsoft.com/office/powerpoint/2010/main" val="351711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AC31-D005-F7A2-E915-8603D3A92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13252-CDEE-8EBF-1CC5-269C27286770}"/>
              </a:ext>
            </a:extLst>
          </p:cNvPr>
          <p:cNvSpPr>
            <a:spLocks noGrp="1"/>
          </p:cNvSpPr>
          <p:nvPr>
            <p:ph type="title"/>
          </p:nvPr>
        </p:nvSpPr>
        <p:spPr>
          <a:xfrm>
            <a:off x="983431" y="58259"/>
            <a:ext cx="10811301" cy="725711"/>
          </a:xfrm>
        </p:spPr>
        <p:txBody>
          <a:bodyPr wrap="square">
            <a:spAutoFit/>
          </a:bodyPr>
          <a:lstStyle/>
          <a:p>
            <a:r>
              <a:rPr lang="en-GB" dirty="0"/>
              <a:t>Sub-divertor pressure in JET increases with isotope mass (H</a:t>
            </a:r>
            <a:r>
              <a:rPr lang="en-GB" baseline="-25000" dirty="0"/>
              <a:t>2</a:t>
            </a:r>
            <a:r>
              <a:rPr lang="en-GB" dirty="0"/>
              <a:t> → D</a:t>
            </a:r>
            <a:r>
              <a:rPr lang="en-GB" baseline="-25000" dirty="0"/>
              <a:t>2</a:t>
            </a:r>
            <a:r>
              <a:rPr lang="en-GB" dirty="0"/>
              <a:t> → T</a:t>
            </a:r>
            <a:r>
              <a:rPr lang="en-GB" baseline="-25000" dirty="0"/>
              <a:t>2</a:t>
            </a:r>
            <a:r>
              <a:rPr lang="en-GB" dirty="0"/>
              <a:t>), while the introduction of a secondary louvre increases pumping</a:t>
            </a:r>
            <a:endParaRPr lang="en-US" dirty="0"/>
          </a:p>
        </p:txBody>
      </p:sp>
      <p:sp>
        <p:nvSpPr>
          <p:cNvPr id="3" name="Content Placeholder 2">
            <a:extLst>
              <a:ext uri="{FF2B5EF4-FFF2-40B4-BE49-F238E27FC236}">
                <a16:creationId xmlns:a16="http://schemas.microsoft.com/office/drawing/2014/main" id="{36D0C585-5D27-623D-8F16-3E27E2A3B3A7}"/>
              </a:ext>
            </a:extLst>
          </p:cNvPr>
          <p:cNvSpPr>
            <a:spLocks noGrp="1"/>
          </p:cNvSpPr>
          <p:nvPr>
            <p:ph idx="1"/>
          </p:nvPr>
        </p:nvSpPr>
        <p:spPr>
          <a:xfrm>
            <a:off x="4906325" y="996282"/>
            <a:ext cx="7064623" cy="5041380"/>
          </a:xfrm>
        </p:spPr>
        <p:txBody>
          <a:bodyPr wrap="square">
            <a:spAutoFit/>
          </a:bodyPr>
          <a:lstStyle/>
          <a:p>
            <a:r>
              <a:rPr lang="en-GB" dirty="0"/>
              <a:t>Standalone EIRENE simulations of gas dynamics of both JET and AUG sub-divertor (sealed-off at sub-divertor) exhibits square root of mass dependence of gas pressure (as expected for molecular flow)</a:t>
            </a:r>
          </a:p>
          <a:p>
            <a:r>
              <a:rPr lang="en-GB" dirty="0"/>
              <a:t>Gas influx was imposed at sub-divertor entrance from SOLPS-ITER runs (</a:t>
            </a:r>
            <a:r>
              <a:rPr lang="en-GB" dirty="0" err="1"/>
              <a:t>Horsten</a:t>
            </a:r>
            <a:r>
              <a:rPr lang="en-GB" dirty="0"/>
              <a:t> et al. , PSI 2024) →  N-N interaction negligible at low influx, important for higher core plasma density/sub-divertor pressures</a:t>
            </a:r>
          </a:p>
          <a:p>
            <a:r>
              <a:rPr lang="en-GB" dirty="0"/>
              <a:t>Primary louvres create local pressure gradient between the divertor and the </a:t>
            </a:r>
            <a:r>
              <a:rPr lang="en-GB" dirty="0" err="1"/>
              <a:t>cryo</a:t>
            </a:r>
            <a:r>
              <a:rPr lang="en-GB" dirty="0"/>
              <a:t> pump, while secondary louvres increases pump flux ( ⇒ ~15% reduction in sub-divertor pressure) → qualitatively consistent with S. </a:t>
            </a:r>
            <a:r>
              <a:rPr lang="en-GB" dirty="0" err="1"/>
              <a:t>Wiesen</a:t>
            </a:r>
            <a:r>
              <a:rPr lang="en-GB" dirty="0"/>
              <a:t> et al., EPS 2019</a:t>
            </a:r>
          </a:p>
        </p:txBody>
      </p:sp>
      <p:pic>
        <p:nvPicPr>
          <p:cNvPr id="6" name="Picture 5" descr="A diagram of a power plant&#10;&#10;Description automatically generated">
            <a:extLst>
              <a:ext uri="{FF2B5EF4-FFF2-40B4-BE49-F238E27FC236}">
                <a16:creationId xmlns:a16="http://schemas.microsoft.com/office/drawing/2014/main" id="{4FA23BB8-D337-96F4-9B1E-4DF76BDCDD80}"/>
              </a:ext>
            </a:extLst>
          </p:cNvPr>
          <p:cNvPicPr>
            <a:picLocks noChangeAspect="1"/>
          </p:cNvPicPr>
          <p:nvPr/>
        </p:nvPicPr>
        <p:blipFill>
          <a:blip r:embed="rId2"/>
          <a:srcRect t="5955" r="8374" b="8528"/>
          <a:stretch/>
        </p:blipFill>
        <p:spPr>
          <a:xfrm>
            <a:off x="221051" y="3390743"/>
            <a:ext cx="4340676" cy="3092249"/>
          </a:xfrm>
          <a:prstGeom prst="rect">
            <a:avLst/>
          </a:prstGeom>
        </p:spPr>
      </p:pic>
      <p:pic>
        <p:nvPicPr>
          <p:cNvPr id="7" name="Picture 6" descr="A graph with red and blue squares&#10;&#10;Description automatically generated">
            <a:extLst>
              <a:ext uri="{FF2B5EF4-FFF2-40B4-BE49-F238E27FC236}">
                <a16:creationId xmlns:a16="http://schemas.microsoft.com/office/drawing/2014/main" id="{DD90E318-E680-9D4B-0B8E-DD35E3B50751}"/>
              </a:ext>
            </a:extLst>
          </p:cNvPr>
          <p:cNvPicPr>
            <a:picLocks noChangeAspect="1"/>
          </p:cNvPicPr>
          <p:nvPr/>
        </p:nvPicPr>
        <p:blipFill>
          <a:blip r:embed="rId3"/>
          <a:srcRect t="12196" r="22117"/>
          <a:stretch/>
        </p:blipFill>
        <p:spPr>
          <a:xfrm>
            <a:off x="506691" y="837056"/>
            <a:ext cx="3769396" cy="2623252"/>
          </a:xfrm>
          <a:prstGeom prst="rect">
            <a:avLst/>
          </a:prstGeom>
        </p:spPr>
      </p:pic>
      <p:sp>
        <p:nvSpPr>
          <p:cNvPr id="8" name="Oval 7">
            <a:extLst>
              <a:ext uri="{FF2B5EF4-FFF2-40B4-BE49-F238E27FC236}">
                <a16:creationId xmlns:a16="http://schemas.microsoft.com/office/drawing/2014/main" id="{BAF1FF5C-1AAE-94DF-5702-C4BD130FBD15}"/>
              </a:ext>
            </a:extLst>
          </p:cNvPr>
          <p:cNvSpPr/>
          <p:nvPr/>
        </p:nvSpPr>
        <p:spPr>
          <a:xfrm>
            <a:off x="2411937" y="4613963"/>
            <a:ext cx="236306" cy="3904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B451A85-DE9D-43C3-49A9-EC9C522659C4}"/>
              </a:ext>
            </a:extLst>
          </p:cNvPr>
          <p:cNvSpPr/>
          <p:nvPr/>
        </p:nvSpPr>
        <p:spPr>
          <a:xfrm rot="19308690">
            <a:off x="2657519" y="4914931"/>
            <a:ext cx="702130" cy="3904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4040AC90-9122-7B4C-8825-21D356C834E7}"/>
              </a:ext>
            </a:extLst>
          </p:cNvPr>
          <p:cNvSpPr txBox="1">
            <a:spLocks/>
          </p:cNvSpPr>
          <p:nvPr/>
        </p:nvSpPr>
        <p:spPr>
          <a:xfrm>
            <a:off x="8429382" y="6069731"/>
            <a:ext cx="3674302"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t>Timo </a:t>
            </a:r>
            <a:r>
              <a:rPr lang="en-US" dirty="0" err="1"/>
              <a:t>Kiviniemi</a:t>
            </a:r>
            <a:r>
              <a:rPr lang="en-US" dirty="0"/>
              <a:t>, Aaron </a:t>
            </a:r>
            <a:r>
              <a:rPr lang="en-US" dirty="0" err="1"/>
              <a:t>Vesa</a:t>
            </a:r>
            <a:endParaRPr lang="en-US" dirty="0"/>
          </a:p>
        </p:txBody>
      </p:sp>
      <p:sp>
        <p:nvSpPr>
          <p:cNvPr id="11" name="Content Placeholder 2">
            <a:extLst>
              <a:ext uri="{FF2B5EF4-FFF2-40B4-BE49-F238E27FC236}">
                <a16:creationId xmlns:a16="http://schemas.microsoft.com/office/drawing/2014/main" id="{D3C7780A-4BBB-B7E6-5D1B-C02CDE5C9381}"/>
              </a:ext>
            </a:extLst>
          </p:cNvPr>
          <p:cNvSpPr txBox="1">
            <a:spLocks/>
          </p:cNvSpPr>
          <p:nvPr/>
        </p:nvSpPr>
        <p:spPr>
          <a:xfrm>
            <a:off x="2265664" y="5480617"/>
            <a:ext cx="1553889"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t>secondary</a:t>
            </a:r>
          </a:p>
        </p:txBody>
      </p:sp>
      <p:sp>
        <p:nvSpPr>
          <p:cNvPr id="12" name="Content Placeholder 2">
            <a:extLst>
              <a:ext uri="{FF2B5EF4-FFF2-40B4-BE49-F238E27FC236}">
                <a16:creationId xmlns:a16="http://schemas.microsoft.com/office/drawing/2014/main" id="{C36BFD99-0A93-0162-F58F-4398BF970772}"/>
              </a:ext>
            </a:extLst>
          </p:cNvPr>
          <p:cNvSpPr txBox="1">
            <a:spLocks/>
          </p:cNvSpPr>
          <p:nvPr/>
        </p:nvSpPr>
        <p:spPr>
          <a:xfrm>
            <a:off x="1172805" y="3974245"/>
            <a:ext cx="1181825"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primary</a:t>
            </a:r>
          </a:p>
        </p:txBody>
      </p:sp>
      <p:cxnSp>
        <p:nvCxnSpPr>
          <p:cNvPr id="14" name="Straight Arrow Connector 13">
            <a:extLst>
              <a:ext uri="{FF2B5EF4-FFF2-40B4-BE49-F238E27FC236}">
                <a16:creationId xmlns:a16="http://schemas.microsoft.com/office/drawing/2014/main" id="{7987069B-C0A2-5F4E-5329-56F9A19C7C21}"/>
              </a:ext>
            </a:extLst>
          </p:cNvPr>
          <p:cNvCxnSpPr/>
          <p:nvPr/>
        </p:nvCxnSpPr>
        <p:spPr>
          <a:xfrm>
            <a:off x="2067339" y="4397071"/>
            <a:ext cx="344598" cy="31491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7CC1AAA9-F699-6BD5-B7C2-CE67C5FBB142}"/>
              </a:ext>
            </a:extLst>
          </p:cNvPr>
          <p:cNvCxnSpPr>
            <a:cxnSpLocks/>
          </p:cNvCxnSpPr>
          <p:nvPr/>
        </p:nvCxnSpPr>
        <p:spPr>
          <a:xfrm flipV="1">
            <a:off x="2611965" y="5377576"/>
            <a:ext cx="154160" cy="206082"/>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Content Placeholder 2">
            <a:extLst>
              <a:ext uri="{FF2B5EF4-FFF2-40B4-BE49-F238E27FC236}">
                <a16:creationId xmlns:a16="http://schemas.microsoft.com/office/drawing/2014/main" id="{D26176E5-84E9-0182-5821-22CFBC72CD2C}"/>
              </a:ext>
            </a:extLst>
          </p:cNvPr>
          <p:cNvSpPr txBox="1">
            <a:spLocks/>
          </p:cNvSpPr>
          <p:nvPr/>
        </p:nvSpPr>
        <p:spPr>
          <a:xfrm>
            <a:off x="2265664" y="912445"/>
            <a:ext cx="2358247" cy="369332"/>
          </a:xfrm>
          <a:prstGeom prst="rect">
            <a:avLst/>
          </a:prstGeom>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02060"/>
                </a:solidFill>
              </a:rPr>
              <a:t>Upstream prim. louvre</a:t>
            </a:r>
          </a:p>
        </p:txBody>
      </p:sp>
      <p:sp>
        <p:nvSpPr>
          <p:cNvPr id="18" name="Content Placeholder 2">
            <a:extLst>
              <a:ext uri="{FF2B5EF4-FFF2-40B4-BE49-F238E27FC236}">
                <a16:creationId xmlns:a16="http://schemas.microsoft.com/office/drawing/2014/main" id="{D3A298BB-FE77-C2B4-9E65-12639E63C483}"/>
              </a:ext>
            </a:extLst>
          </p:cNvPr>
          <p:cNvSpPr txBox="1">
            <a:spLocks/>
          </p:cNvSpPr>
          <p:nvPr/>
        </p:nvSpPr>
        <p:spPr>
          <a:xfrm>
            <a:off x="3239785" y="2141664"/>
            <a:ext cx="1380902" cy="701731"/>
          </a:xfrm>
          <a:prstGeom prst="rect">
            <a:avLst/>
          </a:prstGeom>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FF0000"/>
                </a:solidFill>
              </a:rPr>
              <a:t>Downstream </a:t>
            </a:r>
          </a:p>
          <a:p>
            <a:pPr marL="0" indent="0">
              <a:buFont typeface="Arial" panose="020B0604020202020204" pitchFamily="34" charset="0"/>
              <a:buNone/>
            </a:pPr>
            <a:r>
              <a:rPr lang="en-US" sz="1800" dirty="0">
                <a:solidFill>
                  <a:srgbClr val="FF0000"/>
                </a:solidFill>
              </a:rPr>
              <a:t>prim. louvre</a:t>
            </a:r>
          </a:p>
        </p:txBody>
      </p:sp>
    </p:spTree>
    <p:extLst>
      <p:ext uri="{BB962C8B-B14F-4D97-AF65-F5344CB8AC3E}">
        <p14:creationId xmlns:p14="http://schemas.microsoft.com/office/powerpoint/2010/main" val="72184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EFE7-32AB-0941-8003-F4C7BDE8E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03D6A-F696-49C5-4542-EF0FF0B21692}"/>
              </a:ext>
            </a:extLst>
          </p:cNvPr>
          <p:cNvSpPr>
            <a:spLocks noGrp="1"/>
          </p:cNvSpPr>
          <p:nvPr>
            <p:ph type="title"/>
          </p:nvPr>
        </p:nvSpPr>
        <p:spPr>
          <a:xfrm>
            <a:off x="983432" y="58259"/>
            <a:ext cx="10586268" cy="725711"/>
          </a:xfrm>
          <a:prstGeom prst="rect">
            <a:avLst/>
          </a:prstGeom>
        </p:spPr>
        <p:txBody>
          <a:bodyPr wrap="square">
            <a:spAutoFit/>
          </a:bodyPr>
          <a:lstStyle/>
          <a:p>
            <a:r>
              <a:rPr lang="en-GB" dirty="0"/>
              <a:t>SOLPS-ITER underestimate of I</a:t>
            </a:r>
            <a:r>
              <a:rPr lang="en-GB" baseline="-25000" dirty="0"/>
              <a:t>LFS-</a:t>
            </a:r>
            <a:r>
              <a:rPr lang="en-GB" baseline="-25000" dirty="0" err="1"/>
              <a:t>plate,max</a:t>
            </a:r>
            <a:r>
              <a:rPr lang="en-GB" dirty="0"/>
              <a:t>, including in simulations with power across core boundary increased to full auxiliary heating power </a:t>
            </a:r>
            <a:endParaRPr lang="en-US" dirty="0"/>
          </a:p>
        </p:txBody>
      </p:sp>
      <p:sp>
        <p:nvSpPr>
          <p:cNvPr id="9" name="Content Placeholder 2">
            <a:extLst>
              <a:ext uri="{FF2B5EF4-FFF2-40B4-BE49-F238E27FC236}">
                <a16:creationId xmlns:a16="http://schemas.microsoft.com/office/drawing/2014/main" id="{0823755C-93E5-879F-E9DB-BD800A303E75}"/>
              </a:ext>
            </a:extLst>
          </p:cNvPr>
          <p:cNvSpPr txBox="1">
            <a:spLocks/>
          </p:cNvSpPr>
          <p:nvPr/>
        </p:nvSpPr>
        <p:spPr>
          <a:xfrm>
            <a:off x="8053754" y="6098570"/>
            <a:ext cx="3807069"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t>Niels </a:t>
            </a:r>
            <a:r>
              <a:rPr lang="en-US" dirty="0" err="1"/>
              <a:t>Horsten</a:t>
            </a:r>
            <a:r>
              <a:rPr lang="en-US" dirty="0"/>
              <a:t> et al., PSI 2024</a:t>
            </a:r>
          </a:p>
        </p:txBody>
      </p:sp>
      <p:pic>
        <p:nvPicPr>
          <p:cNvPr id="10" name="Picture 9">
            <a:extLst>
              <a:ext uri="{FF2B5EF4-FFF2-40B4-BE49-F238E27FC236}">
                <a16:creationId xmlns:a16="http://schemas.microsoft.com/office/drawing/2014/main" id="{42E83A7A-1967-8404-3B51-C78B88C7C0EB}"/>
              </a:ext>
            </a:extLst>
          </p:cNvPr>
          <p:cNvPicPr>
            <a:picLocks noChangeAspect="1"/>
          </p:cNvPicPr>
          <p:nvPr/>
        </p:nvPicPr>
        <p:blipFill>
          <a:blip r:embed="rId2"/>
          <a:stretch>
            <a:fillRect/>
          </a:stretch>
        </p:blipFill>
        <p:spPr>
          <a:xfrm>
            <a:off x="357667" y="1777422"/>
            <a:ext cx="11476665" cy="3708978"/>
          </a:xfrm>
          <a:prstGeom prst="rect">
            <a:avLst/>
          </a:prstGeom>
        </p:spPr>
      </p:pic>
      <p:sp>
        <p:nvSpPr>
          <p:cNvPr id="11" name="Content Placeholder 2">
            <a:extLst>
              <a:ext uri="{FF2B5EF4-FFF2-40B4-BE49-F238E27FC236}">
                <a16:creationId xmlns:a16="http://schemas.microsoft.com/office/drawing/2014/main" id="{34A791CB-1193-232B-0D76-4A3597A70A7C}"/>
              </a:ext>
            </a:extLst>
          </p:cNvPr>
          <p:cNvSpPr txBox="1">
            <a:spLocks/>
          </p:cNvSpPr>
          <p:nvPr/>
        </p:nvSpPr>
        <p:spPr>
          <a:xfrm>
            <a:off x="720081" y="1107188"/>
            <a:ext cx="880120"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H</a:t>
            </a:r>
            <a:r>
              <a:rPr lang="en-US" dirty="0"/>
              <a:t> </a:t>
            </a:r>
            <a:r>
              <a:rPr lang="en-US" dirty="0">
                <a:solidFill>
                  <a:srgbClr val="0000FF"/>
                </a:solidFill>
              </a:rPr>
              <a:t>D</a:t>
            </a:r>
            <a:r>
              <a:rPr lang="en-US" dirty="0"/>
              <a:t> </a:t>
            </a:r>
            <a:r>
              <a:rPr lang="en-US" dirty="0">
                <a:solidFill>
                  <a:srgbClr val="FF00FF"/>
                </a:solidFill>
              </a:rPr>
              <a:t>T</a:t>
            </a:r>
          </a:p>
        </p:txBody>
      </p:sp>
    </p:spTree>
    <p:extLst>
      <p:ext uri="{BB962C8B-B14F-4D97-AF65-F5344CB8AC3E}">
        <p14:creationId xmlns:p14="http://schemas.microsoft.com/office/powerpoint/2010/main" val="173657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C750-9CBD-B5D9-267C-63C1340DD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01BAA-28A6-1179-CD58-FCE4DFD8F96B}"/>
              </a:ext>
            </a:extLst>
          </p:cNvPr>
          <p:cNvSpPr>
            <a:spLocks noGrp="1"/>
          </p:cNvSpPr>
          <p:nvPr>
            <p:ph type="title"/>
          </p:nvPr>
        </p:nvSpPr>
        <p:spPr>
          <a:xfrm>
            <a:off x="983432" y="58259"/>
            <a:ext cx="10523852" cy="725711"/>
          </a:xfrm>
          <a:prstGeom prst="rect">
            <a:avLst/>
          </a:prstGeom>
        </p:spPr>
        <p:txBody>
          <a:bodyPr wrap="square">
            <a:spAutoFit/>
          </a:bodyPr>
          <a:lstStyle/>
          <a:p>
            <a:r>
              <a:rPr lang="en-GB" dirty="0"/>
              <a:t>Extending the grid increases the peak I</a:t>
            </a:r>
            <a:r>
              <a:rPr lang="en-GB" baseline="-25000" dirty="0"/>
              <a:t>LFS-plate</a:t>
            </a:r>
            <a:r>
              <a:rPr lang="en-GB" dirty="0"/>
              <a:t> and n</a:t>
            </a:r>
            <a:r>
              <a:rPr lang="en-GB" baseline="-25000" dirty="0"/>
              <a:t>e</a:t>
            </a:r>
            <a:r>
              <a:rPr lang="en-GB" dirty="0"/>
              <a:t> by 25%, but some under-predicting the ion current remaining </a:t>
            </a:r>
            <a:endParaRPr lang="en-US" dirty="0"/>
          </a:p>
        </p:txBody>
      </p:sp>
      <p:pic>
        <p:nvPicPr>
          <p:cNvPr id="8" name="Picture 7">
            <a:extLst>
              <a:ext uri="{FF2B5EF4-FFF2-40B4-BE49-F238E27FC236}">
                <a16:creationId xmlns:a16="http://schemas.microsoft.com/office/drawing/2014/main" id="{F3C2239A-DC4D-B96B-E5FF-7479529266B6}"/>
              </a:ext>
            </a:extLst>
          </p:cNvPr>
          <p:cNvPicPr>
            <a:picLocks noChangeAspect="1"/>
          </p:cNvPicPr>
          <p:nvPr/>
        </p:nvPicPr>
        <p:blipFill>
          <a:blip r:embed="rId2"/>
          <a:stretch>
            <a:fillRect/>
          </a:stretch>
        </p:blipFill>
        <p:spPr>
          <a:xfrm>
            <a:off x="32181" y="849817"/>
            <a:ext cx="11475103" cy="5158366"/>
          </a:xfrm>
          <a:prstGeom prst="rect">
            <a:avLst/>
          </a:prstGeom>
        </p:spPr>
      </p:pic>
      <p:sp>
        <p:nvSpPr>
          <p:cNvPr id="9" name="Content Placeholder 2">
            <a:extLst>
              <a:ext uri="{FF2B5EF4-FFF2-40B4-BE49-F238E27FC236}">
                <a16:creationId xmlns:a16="http://schemas.microsoft.com/office/drawing/2014/main" id="{E0B9DE2D-D907-5BCD-2EA4-9A2EAEC198D4}"/>
              </a:ext>
            </a:extLst>
          </p:cNvPr>
          <p:cNvSpPr txBox="1">
            <a:spLocks/>
          </p:cNvSpPr>
          <p:nvPr/>
        </p:nvSpPr>
        <p:spPr>
          <a:xfrm>
            <a:off x="8053754" y="6098570"/>
            <a:ext cx="3807069" cy="45720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t>Niels </a:t>
            </a:r>
            <a:r>
              <a:rPr lang="en-US" dirty="0" err="1"/>
              <a:t>Horsten</a:t>
            </a:r>
            <a:r>
              <a:rPr lang="en-US" dirty="0"/>
              <a:t> et al., PSI 2024</a:t>
            </a:r>
          </a:p>
        </p:txBody>
      </p:sp>
    </p:spTree>
    <p:extLst>
      <p:ext uri="{BB962C8B-B14F-4D97-AF65-F5344CB8AC3E}">
        <p14:creationId xmlns:p14="http://schemas.microsoft.com/office/powerpoint/2010/main" val="217824294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1_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18499</TotalTime>
  <Words>1070</Words>
  <Application>Microsoft Macintosh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Calibri</vt:lpstr>
      <vt:lpstr>Cambria Math</vt:lpstr>
      <vt:lpstr>Symbol</vt:lpstr>
      <vt:lpstr>System Font Regular</vt:lpstr>
      <vt:lpstr>EUROfusion.1line_5_3_2019</vt:lpstr>
      <vt:lpstr>1_EUROfusion.1line_5_3_2019</vt:lpstr>
      <vt:lpstr>Contributions from Aalto University and KU Leuven</vt:lpstr>
      <vt:lpstr>TSVV-5 deliverables 2024: development and application of EIRENE photon model &amp; EIRENE validation in JET and AUG plasmas</vt:lpstr>
      <vt:lpstr>TSVV-5 deliverables 2024: development and application of EIRENE photon model &amp; EIRENE validation in JET and AUG plasmas</vt:lpstr>
      <vt:lpstr>TSVV-5 deliverables 2024: development and application of EIRENE photon model &amp; EIRENE validation in JET and AUG plasmas</vt:lpstr>
      <vt:lpstr>TSVV-5 deliverables 2024: development and application of EIRENE photon model &amp; EIRENE validation in JET and AUG plasmas</vt:lpstr>
      <vt:lpstr>Ly-b opacity enhances Da emission by 50%-100% in the LFS strike point of JET-ILW L-mode plasmas in high-recycling and detached conditions</vt:lpstr>
      <vt:lpstr>Sub-divertor pressure in JET increases with isotope mass (H2 → D2 → T2), while the introduction of a secondary louvre increases pumping</vt:lpstr>
      <vt:lpstr>SOLPS-ITER underestimate of ILFS-plate,max, including in simulations with power across core boundary increased to full auxiliary heating power </vt:lpstr>
      <vt:lpstr>Extending the grid increases the peak ILFS-plate and ne by 25%, but some under-predicting the ion current remaining </vt:lpstr>
      <vt:lpstr>Measured and EDGE2D-EIRENE predicted Da and Dg are within the measurement uncertainties in low- and high-recycling conditions</vt:lpstr>
      <vt:lpstr>Work plan for 2025: Photon module + improved neutral-neutral models with velocity dependent relaxation rates in EIRENE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mgroth</cp:lastModifiedBy>
  <cp:revision>101</cp:revision>
  <dcterms:created xsi:type="dcterms:W3CDTF">2023-11-15T09:40:03Z</dcterms:created>
  <dcterms:modified xsi:type="dcterms:W3CDTF">2024-12-14T03:21:24Z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