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17"/>
  </p:notesMasterIdLst>
  <p:sldIdLst>
    <p:sldId id="256" r:id="rId5"/>
    <p:sldId id="262" r:id="rId6"/>
    <p:sldId id="382" r:id="rId7"/>
    <p:sldId id="416" r:id="rId8"/>
    <p:sldId id="417" r:id="rId9"/>
    <p:sldId id="323" r:id="rId10"/>
    <p:sldId id="324" r:id="rId11"/>
    <p:sldId id="432" r:id="rId12"/>
    <p:sldId id="431" r:id="rId13"/>
    <p:sldId id="325" r:id="rId14"/>
    <p:sldId id="326" r:id="rId15"/>
    <p:sldId id="33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nandez Gonzalez, Francisco Alberto (INR)" initials="HGFA(" lastIdx="1" clrIdx="0">
    <p:extLst>
      <p:ext uri="{19B8F6BF-5375-455C-9EA6-DF929625EA0E}">
        <p15:presenceInfo xmlns:p15="http://schemas.microsoft.com/office/powerpoint/2012/main" userId="S-1-5-21-1202744845-3101423955-345487624-1020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96" autoAdjust="0"/>
    <p:restoredTop sz="94660"/>
  </p:normalViewPr>
  <p:slideViewPr>
    <p:cSldViewPr snapToGrid="0">
      <p:cViewPr varScale="1">
        <p:scale>
          <a:sx n="97" d="100"/>
          <a:sy n="97" d="100"/>
        </p:scale>
        <p:origin x="108" y="6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FA8CD-F1B2-4F5C-BA68-4A802E367A0A}" type="datetimeFigureOut">
              <a:rPr lang="en-GB" smtClean="0"/>
              <a:t>16/12/2024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20610-FBF6-4D56-B2EE-79B86ECB29F7}" type="slidenum">
              <a:rPr lang="en-GB" smtClean="0"/>
              <a:t>‹#›</a:t>
            </a:fld>
            <a:endParaRPr lang="en-GB"/>
          </a:p>
        </p:txBody>
      </p:sp>
    </p:spTree>
    <p:extLst>
      <p:ext uri="{BB962C8B-B14F-4D97-AF65-F5344CB8AC3E}">
        <p14:creationId xmlns:p14="http://schemas.microsoft.com/office/powerpoint/2010/main" val="2511168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49027E0A-1465-4A40-B1D5-9126D49509FC}" type="slidenum">
              <a:rPr lang="en-GB" smtClean="0"/>
              <a:pPr/>
              <a:t>3</a:t>
            </a:fld>
            <a:endParaRPr lang="en-GB" dirty="0"/>
          </a:p>
        </p:txBody>
      </p:sp>
    </p:spTree>
    <p:extLst>
      <p:ext uri="{BB962C8B-B14F-4D97-AF65-F5344CB8AC3E}">
        <p14:creationId xmlns:p14="http://schemas.microsoft.com/office/powerpoint/2010/main" val="361932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49027E0A-1465-4A40-B1D5-9126D49509FC}" type="slidenum">
              <a:rPr lang="en-GB" smtClean="0"/>
              <a:pPr/>
              <a:t>4</a:t>
            </a:fld>
            <a:endParaRPr lang="en-GB" dirty="0"/>
          </a:p>
        </p:txBody>
      </p:sp>
    </p:spTree>
    <p:extLst>
      <p:ext uri="{BB962C8B-B14F-4D97-AF65-F5344CB8AC3E}">
        <p14:creationId xmlns:p14="http://schemas.microsoft.com/office/powerpoint/2010/main" val="3979950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3.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jpeg"/><Relationship Id="rId2" Type="http://schemas.openxmlformats.org/officeDocument/2006/relationships/image" Target="../media/image4.jpeg"/><Relationship Id="rId16" Type="http://schemas.openxmlformats.org/officeDocument/2006/relationships/image" Target="../media/image23.png"/><Relationship Id="rId20" Type="http://schemas.openxmlformats.org/officeDocument/2006/relationships/image" Target="../media/image27.jpeg"/><Relationship Id="rId29"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tiff"/><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2.jpeg"/><Relationship Id="rId15" Type="http://schemas.openxmlformats.org/officeDocument/2006/relationships/image" Target="../media/image22.tiff"/><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tiff"/><Relationship Id="rId19" Type="http://schemas.openxmlformats.org/officeDocument/2006/relationships/image" Target="../media/image26.jpeg"/><Relationship Id="rId31" Type="http://schemas.openxmlformats.org/officeDocument/2006/relationships/image" Target="../media/image38.png"/><Relationship Id="rId4" Type="http://schemas.openxmlformats.org/officeDocument/2006/relationships/image" Target="../media/image11.emf"/><Relationship Id="rId9" Type="http://schemas.openxmlformats.org/officeDocument/2006/relationships/image" Target="../media/image16.tiff"/><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5.tif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360040" y="949981"/>
            <a:ext cx="4452105" cy="4836389"/>
          </a:xfrm>
          <a:prstGeom prst="rect">
            <a:avLst/>
          </a:prstGeom>
          <a:noFill/>
        </p:spPr>
        <p:txBody>
          <a:bodyPr wrap="square">
            <a:spAutoFit/>
          </a:bodyPr>
          <a:lstStyle/>
          <a:p>
            <a:pPr marL="0" indent="0">
              <a:buNone/>
            </a:pPr>
            <a:r>
              <a:rPr lang="en-GB" sz="2400" dirty="0"/>
              <a:t>EUROfusion integrates R&amp;D in fusion science and technology</a:t>
            </a:r>
          </a:p>
          <a:p>
            <a:pPr marL="0" indent="0">
              <a:buNone/>
            </a:pPr>
            <a:endParaRPr lang="en-GB" sz="2400" dirty="0"/>
          </a:p>
          <a:p>
            <a:pPr marL="0" indent="0">
              <a:buNone/>
            </a:pPr>
            <a:endParaRPr lang="en-GB" sz="2400" dirty="0"/>
          </a:p>
          <a:p>
            <a:pPr marL="808038" indent="-808038">
              <a:lnSpc>
                <a:spcPct val="150000"/>
              </a:lnSpc>
              <a:buNone/>
            </a:pPr>
            <a:r>
              <a:rPr lang="en-GB" sz="2400" b="1" dirty="0"/>
              <a:t>29</a:t>
            </a:r>
            <a:r>
              <a:rPr lang="en-GB" sz="2400" dirty="0"/>
              <a:t> 	Countries</a:t>
            </a:r>
          </a:p>
          <a:p>
            <a:pPr marL="808038" indent="-808038">
              <a:lnSpc>
                <a:spcPct val="150000"/>
              </a:lnSpc>
              <a:buNone/>
            </a:pPr>
            <a:r>
              <a:rPr lang="en-GB" sz="2400" b="1" dirty="0"/>
              <a:t>31</a:t>
            </a:r>
            <a:r>
              <a:rPr lang="en-GB" sz="2400" dirty="0"/>
              <a:t> 	Research Institutions</a:t>
            </a:r>
          </a:p>
          <a:p>
            <a:pPr marL="808038" indent="-808038">
              <a:lnSpc>
                <a:spcPct val="150000"/>
              </a:lnSpc>
              <a:buNone/>
            </a:pPr>
            <a:r>
              <a:rPr lang="en-GB" sz="2400" b="1" dirty="0"/>
              <a:t>164</a:t>
            </a:r>
            <a:r>
              <a:rPr lang="en-GB" sz="2400" dirty="0"/>
              <a:t> 	Universities</a:t>
            </a:r>
          </a:p>
          <a:p>
            <a:pPr marL="808038" indent="-808038">
              <a:lnSpc>
                <a:spcPct val="150000"/>
              </a:lnSpc>
              <a:buNone/>
            </a:pPr>
            <a:r>
              <a:rPr lang="en-GB" sz="2400" b="1" dirty="0"/>
              <a:t>800</a:t>
            </a:r>
            <a:r>
              <a:rPr lang="en-GB" sz="2400" dirty="0"/>
              <a:t> 	MSc and PhD students</a:t>
            </a:r>
          </a:p>
          <a:p>
            <a:pPr marL="808038" indent="-808038">
              <a:lnSpc>
                <a:spcPct val="150000"/>
              </a:lnSpc>
              <a:buNone/>
            </a:pPr>
            <a:r>
              <a:rPr lang="en-GB" sz="2400" b="1" dirty="0"/>
              <a:t>4000</a:t>
            </a:r>
            <a:r>
              <a:rPr lang="en-GB" sz="2400" dirty="0"/>
              <a:t> 	Fusion Researchers &amp; Support Staff</a:t>
            </a:r>
          </a:p>
        </p:txBody>
      </p:sp>
      <p:pic>
        <p:nvPicPr>
          <p:cNvPr id="16" name="Picture 15">
            <a:extLst>
              <a:ext uri="{FF2B5EF4-FFF2-40B4-BE49-F238E27FC236}">
                <a16:creationId xmlns:a16="http://schemas.microsoft.com/office/drawing/2014/main" id="{3ECE09E4-0B37-A810-D93F-16C4DE0BD93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80" y="7022"/>
            <a:ext cx="9577646" cy="749873"/>
          </a:xfrm>
          <a:prstGeom prst="rect">
            <a:avLst/>
          </a:prstGeom>
        </p:spPr>
      </p:pic>
      <p:grpSp>
        <p:nvGrpSpPr>
          <p:cNvPr id="58" name="Group 57">
            <a:extLst>
              <a:ext uri="{FF2B5EF4-FFF2-40B4-BE49-F238E27FC236}">
                <a16:creationId xmlns:a16="http://schemas.microsoft.com/office/drawing/2014/main" id="{BDFF10CA-D017-91FB-8FFA-BE675E0A137B}"/>
              </a:ext>
            </a:extLst>
          </p:cNvPr>
          <p:cNvGrpSpPr/>
          <p:nvPr userDrawn="1"/>
        </p:nvGrpSpPr>
        <p:grpSpPr>
          <a:xfrm>
            <a:off x="5276262" y="-1"/>
            <a:ext cx="8887366" cy="6447175"/>
            <a:chOff x="2979926" y="-33603"/>
            <a:chExt cx="6221676" cy="4549336"/>
          </a:xfrm>
          <a:solidFill>
            <a:schemeClr val="bg1">
              <a:lumMod val="85000"/>
            </a:schemeClr>
          </a:solidFill>
        </p:grpSpPr>
        <p:sp>
          <p:nvSpPr>
            <p:cNvPr id="59" name="Freeform 100">
              <a:extLst>
                <a:ext uri="{FF2B5EF4-FFF2-40B4-BE49-F238E27FC236}">
                  <a16:creationId xmlns:a16="http://schemas.microsoft.com/office/drawing/2014/main" id="{592BD7D5-239D-B447-E74C-326B07215560}"/>
                </a:ext>
              </a:extLst>
            </p:cNvPr>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0" name="Freeform 23">
              <a:extLst>
                <a:ext uri="{FF2B5EF4-FFF2-40B4-BE49-F238E27FC236}">
                  <a16:creationId xmlns:a16="http://schemas.microsoft.com/office/drawing/2014/main" id="{DCCCC4C5-1E53-8912-A97D-1AEA6E46A5AD}"/>
                </a:ext>
              </a:extLst>
            </p:cNvPr>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1" name="Freeform 5">
              <a:extLst>
                <a:ext uri="{FF2B5EF4-FFF2-40B4-BE49-F238E27FC236}">
                  <a16:creationId xmlns:a16="http://schemas.microsoft.com/office/drawing/2014/main" id="{06BF6FD4-1444-94D8-3912-ACCAC66F55D8}"/>
                </a:ext>
              </a:extLst>
            </p:cNvPr>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2" name="Freeform 6">
              <a:extLst>
                <a:ext uri="{FF2B5EF4-FFF2-40B4-BE49-F238E27FC236}">
                  <a16:creationId xmlns:a16="http://schemas.microsoft.com/office/drawing/2014/main" id="{DE363D2F-6158-E3FE-114C-FBED0C7487A5}"/>
                </a:ext>
              </a:extLst>
            </p:cNvPr>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3" name="Freeform 84">
              <a:extLst>
                <a:ext uri="{FF2B5EF4-FFF2-40B4-BE49-F238E27FC236}">
                  <a16:creationId xmlns:a16="http://schemas.microsoft.com/office/drawing/2014/main" id="{181BCE1B-5010-E331-86EE-93F8B913DFCD}"/>
                </a:ext>
              </a:extLst>
            </p:cNvPr>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4" name="Freeform 193">
              <a:extLst>
                <a:ext uri="{FF2B5EF4-FFF2-40B4-BE49-F238E27FC236}">
                  <a16:creationId xmlns:a16="http://schemas.microsoft.com/office/drawing/2014/main" id="{432A1AB7-4A7B-ED25-C410-3768424EF660}"/>
                </a:ext>
              </a:extLst>
            </p:cNvPr>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5" name="Freeform 47">
              <a:extLst>
                <a:ext uri="{FF2B5EF4-FFF2-40B4-BE49-F238E27FC236}">
                  <a16:creationId xmlns:a16="http://schemas.microsoft.com/office/drawing/2014/main" id="{0758F5B1-63B7-55EF-865D-C57640CA4162}"/>
                </a:ext>
              </a:extLst>
            </p:cNvPr>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7" name="Freeform 88">
              <a:extLst>
                <a:ext uri="{FF2B5EF4-FFF2-40B4-BE49-F238E27FC236}">
                  <a16:creationId xmlns:a16="http://schemas.microsoft.com/office/drawing/2014/main" id="{89459BE2-97EA-84DB-C8DD-6DA0DB69073C}"/>
                </a:ext>
              </a:extLst>
            </p:cNvPr>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8" name="Freeform 197">
              <a:extLst>
                <a:ext uri="{FF2B5EF4-FFF2-40B4-BE49-F238E27FC236}">
                  <a16:creationId xmlns:a16="http://schemas.microsoft.com/office/drawing/2014/main" id="{FF8C594B-E1CD-75BF-9184-EAE0C986DD4B}"/>
                </a:ext>
              </a:extLst>
            </p:cNvPr>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9" name="Freeform 9">
              <a:extLst>
                <a:ext uri="{FF2B5EF4-FFF2-40B4-BE49-F238E27FC236}">
                  <a16:creationId xmlns:a16="http://schemas.microsoft.com/office/drawing/2014/main" id="{593B4670-1465-C4D0-EBA6-3DCF7FA0309B}"/>
                </a:ext>
              </a:extLst>
            </p:cNvPr>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chemeClr val="bg1">
                <a:lumMod val="8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0" name="Freeform 21">
              <a:extLst>
                <a:ext uri="{FF2B5EF4-FFF2-40B4-BE49-F238E27FC236}">
                  <a16:creationId xmlns:a16="http://schemas.microsoft.com/office/drawing/2014/main" id="{F566C321-5C30-ED60-5B46-48BC0AD56B12}"/>
                </a:ext>
              </a:extLst>
            </p:cNvPr>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1" name="Freeform 25">
              <a:extLst>
                <a:ext uri="{FF2B5EF4-FFF2-40B4-BE49-F238E27FC236}">
                  <a16:creationId xmlns:a16="http://schemas.microsoft.com/office/drawing/2014/main" id="{BDD7CA01-8D17-ABCF-6755-AB1ADC9762EA}"/>
                </a:ext>
              </a:extLst>
            </p:cNvPr>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2" name="Freeform 51">
              <a:extLst>
                <a:ext uri="{FF2B5EF4-FFF2-40B4-BE49-F238E27FC236}">
                  <a16:creationId xmlns:a16="http://schemas.microsoft.com/office/drawing/2014/main" id="{07ADC563-79A7-DB3E-B1F7-DEEC3FE3146D}"/>
                </a:ext>
              </a:extLst>
            </p:cNvPr>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3" name="Freeform 61">
              <a:extLst>
                <a:ext uri="{FF2B5EF4-FFF2-40B4-BE49-F238E27FC236}">
                  <a16:creationId xmlns:a16="http://schemas.microsoft.com/office/drawing/2014/main" id="{9D42B994-4B63-D67F-B635-2509AE114DAE}"/>
                </a:ext>
              </a:extLst>
            </p:cNvPr>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4" name="Freeform 63">
              <a:extLst>
                <a:ext uri="{FF2B5EF4-FFF2-40B4-BE49-F238E27FC236}">
                  <a16:creationId xmlns:a16="http://schemas.microsoft.com/office/drawing/2014/main" id="{7FF3181A-983C-6044-62BC-44D577A0C06A}"/>
                </a:ext>
              </a:extLst>
            </p:cNvPr>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5" name="Freeform 144">
              <a:extLst>
                <a:ext uri="{FF2B5EF4-FFF2-40B4-BE49-F238E27FC236}">
                  <a16:creationId xmlns:a16="http://schemas.microsoft.com/office/drawing/2014/main" id="{EB5DEC75-EF55-86D8-3B1A-B42D13196262}"/>
                </a:ext>
              </a:extLst>
            </p:cNvPr>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6" name="Freeform 217">
              <a:extLst>
                <a:ext uri="{FF2B5EF4-FFF2-40B4-BE49-F238E27FC236}">
                  <a16:creationId xmlns:a16="http://schemas.microsoft.com/office/drawing/2014/main" id="{5302250F-2592-0365-90C8-CBCB8419D3A6}"/>
                </a:ext>
              </a:extLst>
            </p:cNvPr>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7" name="Freeform 219">
              <a:extLst>
                <a:ext uri="{FF2B5EF4-FFF2-40B4-BE49-F238E27FC236}">
                  <a16:creationId xmlns:a16="http://schemas.microsoft.com/office/drawing/2014/main" id="{CE37F3AA-F7D8-23A8-1A4A-7F7B0EC7C9C0}"/>
                </a:ext>
              </a:extLst>
            </p:cNvPr>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8" name="Freeform 7">
              <a:extLst>
                <a:ext uri="{FF2B5EF4-FFF2-40B4-BE49-F238E27FC236}">
                  <a16:creationId xmlns:a16="http://schemas.microsoft.com/office/drawing/2014/main" id="{54B94F44-443E-0EA1-150E-A7EF02127EBC}"/>
                </a:ext>
              </a:extLst>
            </p:cNvPr>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9" name="Freeform 17">
              <a:extLst>
                <a:ext uri="{FF2B5EF4-FFF2-40B4-BE49-F238E27FC236}">
                  <a16:creationId xmlns:a16="http://schemas.microsoft.com/office/drawing/2014/main" id="{70D6D0C2-FD0E-2607-3E7C-DE3A29C8D328}"/>
                </a:ext>
              </a:extLst>
            </p:cNvPr>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0" name="Freeform 29">
              <a:extLst>
                <a:ext uri="{FF2B5EF4-FFF2-40B4-BE49-F238E27FC236}">
                  <a16:creationId xmlns:a16="http://schemas.microsoft.com/office/drawing/2014/main" id="{1BA25CDE-5367-0B87-6D7E-2E977CD141D9}"/>
                </a:ext>
              </a:extLst>
            </p:cNvPr>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1" name="Freeform 31">
              <a:extLst>
                <a:ext uri="{FF2B5EF4-FFF2-40B4-BE49-F238E27FC236}">
                  <a16:creationId xmlns:a16="http://schemas.microsoft.com/office/drawing/2014/main" id="{69E45DCD-6C08-7AC9-545E-32D7B40242F3}"/>
                </a:ext>
              </a:extLst>
            </p:cNvPr>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2" name="Freeform 33">
              <a:extLst>
                <a:ext uri="{FF2B5EF4-FFF2-40B4-BE49-F238E27FC236}">
                  <a16:creationId xmlns:a16="http://schemas.microsoft.com/office/drawing/2014/main" id="{E8D46A8D-A3CE-5861-74FF-6E4BA788AA96}"/>
                </a:ext>
              </a:extLst>
            </p:cNvPr>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3" name="Freeform 41">
              <a:extLst>
                <a:ext uri="{FF2B5EF4-FFF2-40B4-BE49-F238E27FC236}">
                  <a16:creationId xmlns:a16="http://schemas.microsoft.com/office/drawing/2014/main" id="{B1FAAFB4-2C84-69FA-6239-FFCC55047639}"/>
                </a:ext>
              </a:extLst>
            </p:cNvPr>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4" name="Freeform 53">
              <a:extLst>
                <a:ext uri="{FF2B5EF4-FFF2-40B4-BE49-F238E27FC236}">
                  <a16:creationId xmlns:a16="http://schemas.microsoft.com/office/drawing/2014/main" id="{B1A144F5-2313-C6A6-40AE-180B6F4D8AC5}"/>
                </a:ext>
              </a:extLst>
            </p:cNvPr>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5" name="Freeform 195">
              <a:extLst>
                <a:ext uri="{FF2B5EF4-FFF2-40B4-BE49-F238E27FC236}">
                  <a16:creationId xmlns:a16="http://schemas.microsoft.com/office/drawing/2014/main" id="{115E208F-9600-0263-D7E1-CD56861AC394}"/>
                </a:ext>
              </a:extLst>
            </p:cNvPr>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6" name="Freeform 212">
              <a:extLst>
                <a:ext uri="{FF2B5EF4-FFF2-40B4-BE49-F238E27FC236}">
                  <a16:creationId xmlns:a16="http://schemas.microsoft.com/office/drawing/2014/main" id="{76DF7023-8E33-CDDF-7755-8CA00FFCFB1A}"/>
                </a:ext>
              </a:extLst>
            </p:cNvPr>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7" name="Freeform 221">
              <a:extLst>
                <a:ext uri="{FF2B5EF4-FFF2-40B4-BE49-F238E27FC236}">
                  <a16:creationId xmlns:a16="http://schemas.microsoft.com/office/drawing/2014/main" id="{0450B8EB-A29B-3E71-0958-FA22C4DBE8EA}"/>
                </a:ext>
              </a:extLst>
            </p:cNvPr>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8" name="Freeform 11">
              <a:extLst>
                <a:ext uri="{FF2B5EF4-FFF2-40B4-BE49-F238E27FC236}">
                  <a16:creationId xmlns:a16="http://schemas.microsoft.com/office/drawing/2014/main" id="{06BBF779-AA4A-FD1B-E680-CA2445F27D70}"/>
                </a:ext>
              </a:extLst>
            </p:cNvPr>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9" name="Freeform 13">
              <a:extLst>
                <a:ext uri="{FF2B5EF4-FFF2-40B4-BE49-F238E27FC236}">
                  <a16:creationId xmlns:a16="http://schemas.microsoft.com/office/drawing/2014/main" id="{C692CB9A-EA98-11DD-B8FF-4B8FD8A80B13}"/>
                </a:ext>
              </a:extLst>
            </p:cNvPr>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0" name="Freeform 19">
              <a:extLst>
                <a:ext uri="{FF2B5EF4-FFF2-40B4-BE49-F238E27FC236}">
                  <a16:creationId xmlns:a16="http://schemas.microsoft.com/office/drawing/2014/main" id="{34E6C9BF-51DD-AE0A-4FFE-6237290E64E4}"/>
                </a:ext>
              </a:extLst>
            </p:cNvPr>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1" name="Freeform 39">
              <a:extLst>
                <a:ext uri="{FF2B5EF4-FFF2-40B4-BE49-F238E27FC236}">
                  <a16:creationId xmlns:a16="http://schemas.microsoft.com/office/drawing/2014/main" id="{5BA486C7-CB5C-82BB-D25A-3B6CC0A6D6B0}"/>
                </a:ext>
              </a:extLst>
            </p:cNvPr>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2" name="Freeform 45">
              <a:extLst>
                <a:ext uri="{FF2B5EF4-FFF2-40B4-BE49-F238E27FC236}">
                  <a16:creationId xmlns:a16="http://schemas.microsoft.com/office/drawing/2014/main" id="{C9A079E0-7BBC-3BC1-FE8B-2240BD6783DE}"/>
                </a:ext>
              </a:extLst>
            </p:cNvPr>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3" name="Freeform 78">
              <a:extLst>
                <a:ext uri="{FF2B5EF4-FFF2-40B4-BE49-F238E27FC236}">
                  <a16:creationId xmlns:a16="http://schemas.microsoft.com/office/drawing/2014/main" id="{C7EB4D8F-CDB3-43C7-C7E9-A4F252A5661C}"/>
                </a:ext>
              </a:extLst>
            </p:cNvPr>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4" name="Freeform 80">
              <a:extLst>
                <a:ext uri="{FF2B5EF4-FFF2-40B4-BE49-F238E27FC236}">
                  <a16:creationId xmlns:a16="http://schemas.microsoft.com/office/drawing/2014/main" id="{A854762C-599B-C5F5-16AB-CC8BD7BF95F3}"/>
                </a:ext>
              </a:extLst>
            </p:cNvPr>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5" name="Freeform 86">
              <a:extLst>
                <a:ext uri="{FF2B5EF4-FFF2-40B4-BE49-F238E27FC236}">
                  <a16:creationId xmlns:a16="http://schemas.microsoft.com/office/drawing/2014/main" id="{923C0743-E572-697A-F4B2-6E3532D08628}"/>
                </a:ext>
              </a:extLst>
            </p:cNvPr>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6" name="Freeform 90">
              <a:extLst>
                <a:ext uri="{FF2B5EF4-FFF2-40B4-BE49-F238E27FC236}">
                  <a16:creationId xmlns:a16="http://schemas.microsoft.com/office/drawing/2014/main" id="{68B31BF4-5202-1AE8-B7D2-7B58FDE4C965}"/>
                </a:ext>
              </a:extLst>
            </p:cNvPr>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7" name="Freeform 92">
              <a:extLst>
                <a:ext uri="{FF2B5EF4-FFF2-40B4-BE49-F238E27FC236}">
                  <a16:creationId xmlns:a16="http://schemas.microsoft.com/office/drawing/2014/main" id="{C680454F-F40C-8C53-A4B7-32232AF34556}"/>
                </a:ext>
              </a:extLst>
            </p:cNvPr>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8" name="Freeform 96">
              <a:extLst>
                <a:ext uri="{FF2B5EF4-FFF2-40B4-BE49-F238E27FC236}">
                  <a16:creationId xmlns:a16="http://schemas.microsoft.com/office/drawing/2014/main" id="{67A8F54A-42F9-5C7C-7956-671FB8022328}"/>
                </a:ext>
              </a:extLst>
            </p:cNvPr>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9" name="Freeform 102">
              <a:extLst>
                <a:ext uri="{FF2B5EF4-FFF2-40B4-BE49-F238E27FC236}">
                  <a16:creationId xmlns:a16="http://schemas.microsoft.com/office/drawing/2014/main" id="{4D293510-ECF4-3D6F-5A3A-2BABDD742F8E}"/>
                </a:ext>
              </a:extLst>
            </p:cNvPr>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0" name="Freeform 109">
              <a:extLst>
                <a:ext uri="{FF2B5EF4-FFF2-40B4-BE49-F238E27FC236}">
                  <a16:creationId xmlns:a16="http://schemas.microsoft.com/office/drawing/2014/main" id="{AF711A4D-CFB9-0406-459B-9B2C2043A488}"/>
                </a:ext>
              </a:extLst>
            </p:cNvPr>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1" name="Freeform 139">
              <a:extLst>
                <a:ext uri="{FF2B5EF4-FFF2-40B4-BE49-F238E27FC236}">
                  <a16:creationId xmlns:a16="http://schemas.microsoft.com/office/drawing/2014/main" id="{06938054-96C5-B6AF-E8F4-385844FC80CA}"/>
                </a:ext>
              </a:extLst>
            </p:cNvPr>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2" name="Freeform 146">
              <a:extLst>
                <a:ext uri="{FF2B5EF4-FFF2-40B4-BE49-F238E27FC236}">
                  <a16:creationId xmlns:a16="http://schemas.microsoft.com/office/drawing/2014/main" id="{22B3EBF2-B347-2BDE-2355-BB639CE8BA89}"/>
                </a:ext>
              </a:extLst>
            </p:cNvPr>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3" name="Freeform 210">
              <a:extLst>
                <a:ext uri="{FF2B5EF4-FFF2-40B4-BE49-F238E27FC236}">
                  <a16:creationId xmlns:a16="http://schemas.microsoft.com/office/drawing/2014/main" id="{864100C8-9429-041B-209F-7CC88107FE15}"/>
                </a:ext>
              </a:extLst>
            </p:cNvPr>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4" name="Freeform 223">
              <a:extLst>
                <a:ext uri="{FF2B5EF4-FFF2-40B4-BE49-F238E27FC236}">
                  <a16:creationId xmlns:a16="http://schemas.microsoft.com/office/drawing/2014/main" id="{26F1BF3C-129A-E1A9-9B1C-3E3A89850FEB}"/>
                </a:ext>
              </a:extLst>
            </p:cNvPr>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5" name="Freeform 2051">
              <a:extLst>
                <a:ext uri="{FF2B5EF4-FFF2-40B4-BE49-F238E27FC236}">
                  <a16:creationId xmlns:a16="http://schemas.microsoft.com/office/drawing/2014/main" id="{D9606AC0-B1FE-6A5A-2655-2DB46D76E2AB}"/>
                </a:ext>
              </a:extLst>
            </p:cNvPr>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grpSp>
    </p:spTree>
    <p:extLst>
      <p:ext uri="{BB962C8B-B14F-4D97-AF65-F5344CB8AC3E}">
        <p14:creationId xmlns:p14="http://schemas.microsoft.com/office/powerpoint/2010/main" val="106726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en-GB" dirty="0">
                <a:solidFill>
                  <a:prstClr val="white"/>
                </a:solidFill>
              </a:rPr>
              <a:t>EUROfusion Governance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5" name="Picture 4">
            <a:extLst>
              <a:ext uri="{FF2B5EF4-FFF2-40B4-BE49-F238E27FC236}">
                <a16:creationId xmlns:a16="http://schemas.microsoft.com/office/drawing/2014/main" id="{B3DCD93F-97F0-48D4-8EC0-FA921F1FA17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80" y="81"/>
            <a:ext cx="9577646" cy="749873"/>
          </a:xfrm>
          <a:prstGeom prst="rect">
            <a:avLst/>
          </a:prstGeom>
        </p:spPr>
      </p:pic>
      <p:pic>
        <p:nvPicPr>
          <p:cNvPr id="7" name="Picture 6">
            <a:extLst>
              <a:ext uri="{FF2B5EF4-FFF2-40B4-BE49-F238E27FC236}">
                <a16:creationId xmlns:a16="http://schemas.microsoft.com/office/drawing/2014/main" id="{99E634D2-3FDA-4DA4-10BC-8C3603C7BCC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52260" y="637556"/>
            <a:ext cx="10874391" cy="5582887"/>
          </a:xfrm>
          <a:prstGeom prst="rect">
            <a:avLst/>
          </a:prstGeom>
        </p:spPr>
      </p:pic>
    </p:spTree>
    <p:extLst>
      <p:ext uri="{BB962C8B-B14F-4D97-AF65-F5344CB8AC3E}">
        <p14:creationId xmlns:p14="http://schemas.microsoft.com/office/powerpoint/2010/main" val="405400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en-GB" dirty="0">
                <a:solidFill>
                  <a:prstClr val="white"/>
                </a:solidFill>
              </a:rPr>
              <a:t>EUROfusion Internal Organization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2" name="Picture 1">
            <a:extLst>
              <a:ext uri="{FF2B5EF4-FFF2-40B4-BE49-F238E27FC236}">
                <a16:creationId xmlns:a16="http://schemas.microsoft.com/office/drawing/2014/main" id="{ECEBD2A5-DA40-83BE-CF47-495152FF4A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80" y="10206"/>
            <a:ext cx="9577646" cy="749873"/>
          </a:xfrm>
          <a:prstGeom prst="rect">
            <a:avLst/>
          </a:prstGeom>
        </p:spPr>
      </p:pic>
      <p:pic>
        <p:nvPicPr>
          <p:cNvPr id="3" name="Picture 2">
            <a:extLst>
              <a:ext uri="{FF2B5EF4-FFF2-40B4-BE49-F238E27FC236}">
                <a16:creationId xmlns:a16="http://schemas.microsoft.com/office/drawing/2014/main" id="{2DB45F28-BBE2-5C68-96D0-20A73E3587D3}"/>
              </a:ext>
            </a:extLst>
          </p:cNvPr>
          <p:cNvPicPr>
            <a:picLocks noChangeAspect="1"/>
          </p:cNvPicPr>
          <p:nvPr userDrawn="1"/>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9768" y="764704"/>
            <a:ext cx="10272464" cy="5520953"/>
          </a:xfrm>
          <a:prstGeom prst="rect">
            <a:avLst/>
          </a:prstGeom>
        </p:spPr>
      </p:pic>
    </p:spTree>
    <p:extLst>
      <p:ext uri="{BB962C8B-B14F-4D97-AF65-F5344CB8AC3E}">
        <p14:creationId xmlns:p14="http://schemas.microsoft.com/office/powerpoint/2010/main" val="304891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1066" name="Rectangle: Rounded Corners 1065">
            <a:extLst>
              <a:ext uri="{FF2B5EF4-FFF2-40B4-BE49-F238E27FC236}">
                <a16:creationId xmlns:a16="http://schemas.microsoft.com/office/drawing/2014/main" id="{81E37649-1340-05DA-0FA9-41ADA17A3BEC}"/>
              </a:ext>
            </a:extLst>
          </p:cNvPr>
          <p:cNvSpPr/>
          <p:nvPr userDrawn="1"/>
        </p:nvSpPr>
        <p:spPr>
          <a:xfrm>
            <a:off x="1464227" y="840901"/>
            <a:ext cx="9210675" cy="5314950"/>
          </a:xfrm>
          <a:prstGeom prst="roundRect">
            <a:avLst>
              <a:gd name="adj" fmla="val 5377"/>
            </a:avLst>
          </a:prstGeom>
          <a:solidFill>
            <a:srgbClr val="DC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dirty="0"/>
              <a:t>EUROfusion Consortium Members &amp; Associated Partners</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members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3" name="TextBox 2">
            <a:extLst>
              <a:ext uri="{FF2B5EF4-FFF2-40B4-BE49-F238E27FC236}">
                <a16:creationId xmlns:a16="http://schemas.microsoft.com/office/drawing/2014/main" id="{4BA57AEE-F70B-F78F-1F75-FE8286677E8D}"/>
              </a:ext>
            </a:extLst>
          </p:cNvPr>
          <p:cNvSpPr txBox="1"/>
          <p:nvPr userDrawn="1"/>
        </p:nvSpPr>
        <p:spPr>
          <a:xfrm>
            <a:off x="9465870" y="5263708"/>
            <a:ext cx="1112677" cy="738664"/>
          </a:xfrm>
          <a:prstGeom prst="rect">
            <a:avLst/>
          </a:prstGeom>
          <a:noFill/>
        </p:spPr>
        <p:txBody>
          <a:bodyPr wrap="none" rtlCol="0">
            <a:spAutoFit/>
          </a:bodyPr>
          <a:lstStyle/>
          <a:p>
            <a:pPr algn="l"/>
            <a:r>
              <a:rPr lang="en-US" sz="1400" b="1" dirty="0"/>
              <a:t>EUROfusion </a:t>
            </a:r>
          </a:p>
          <a:p>
            <a:pPr algn="l"/>
            <a:r>
              <a:rPr lang="en-US" sz="1400" b="1" dirty="0"/>
              <a:t>Consortium </a:t>
            </a:r>
          </a:p>
          <a:p>
            <a:pPr algn="l"/>
            <a:r>
              <a:rPr lang="en-US" sz="1400" b="1" dirty="0"/>
              <a:t>Members</a:t>
            </a:r>
            <a:endParaRPr lang="en-GB" sz="1400" b="1" dirty="0"/>
          </a:p>
        </p:txBody>
      </p:sp>
      <p:sp>
        <p:nvSpPr>
          <p:cNvPr id="1068" name="Freeform 670">
            <a:extLst>
              <a:ext uri="{FF2B5EF4-FFF2-40B4-BE49-F238E27FC236}">
                <a16:creationId xmlns:a16="http://schemas.microsoft.com/office/drawing/2014/main" id="{81A1DEEC-2A9D-1C6E-CC34-5471FF5B2262}"/>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9" name="Freeform 670">
            <a:extLst>
              <a:ext uri="{FF2B5EF4-FFF2-40B4-BE49-F238E27FC236}">
                <a16:creationId xmlns:a16="http://schemas.microsoft.com/office/drawing/2014/main" id="{DD28ED6B-C9A4-6EAC-2807-0D16A137E2EC}"/>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0" name="Freeform 670">
            <a:extLst>
              <a:ext uri="{FF2B5EF4-FFF2-40B4-BE49-F238E27FC236}">
                <a16:creationId xmlns:a16="http://schemas.microsoft.com/office/drawing/2014/main" id="{14AD6EF0-F27C-6CFF-C602-919A7AE0B58A}"/>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1" name="Freeform 670">
            <a:extLst>
              <a:ext uri="{FF2B5EF4-FFF2-40B4-BE49-F238E27FC236}">
                <a16:creationId xmlns:a16="http://schemas.microsoft.com/office/drawing/2014/main" id="{F60E9AAB-849F-A8C5-330D-46BB37984F09}"/>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2" name="Freeform 670">
            <a:extLst>
              <a:ext uri="{FF2B5EF4-FFF2-40B4-BE49-F238E27FC236}">
                <a16:creationId xmlns:a16="http://schemas.microsoft.com/office/drawing/2014/main" id="{9914344A-1277-8DCC-4EFE-35EC234BD2A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3" name="Freeform 670">
            <a:extLst>
              <a:ext uri="{FF2B5EF4-FFF2-40B4-BE49-F238E27FC236}">
                <a16:creationId xmlns:a16="http://schemas.microsoft.com/office/drawing/2014/main" id="{667EF842-7C49-4605-D086-521E15FB6EF1}"/>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4" name="Freeform 670">
            <a:extLst>
              <a:ext uri="{FF2B5EF4-FFF2-40B4-BE49-F238E27FC236}">
                <a16:creationId xmlns:a16="http://schemas.microsoft.com/office/drawing/2014/main" id="{34F934C6-9A8B-705B-137F-18A4B61BB556}"/>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5" name="Freeform 670">
            <a:extLst>
              <a:ext uri="{FF2B5EF4-FFF2-40B4-BE49-F238E27FC236}">
                <a16:creationId xmlns:a16="http://schemas.microsoft.com/office/drawing/2014/main" id="{6D94AC23-16CB-CCC0-ABAA-7F731897EC76}"/>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76" name="Freeform 670">
            <a:extLst>
              <a:ext uri="{FF2B5EF4-FFF2-40B4-BE49-F238E27FC236}">
                <a16:creationId xmlns:a16="http://schemas.microsoft.com/office/drawing/2014/main" id="{BA71D73C-0479-D367-17FA-22B37DB0849E}"/>
              </a:ext>
            </a:extLst>
          </p:cNvPr>
          <p:cNvSpPr>
            <a:spLocks/>
          </p:cNvSpPr>
          <p:nvPr userDrawn="1"/>
        </p:nvSpPr>
        <p:spPr bwMode="auto">
          <a:xfrm>
            <a:off x="5012187"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7" name="Freeform 670">
            <a:extLst>
              <a:ext uri="{FF2B5EF4-FFF2-40B4-BE49-F238E27FC236}">
                <a16:creationId xmlns:a16="http://schemas.microsoft.com/office/drawing/2014/main" id="{E49FE98A-7654-93C4-7B90-5884DCF95B7C}"/>
              </a:ext>
            </a:extLst>
          </p:cNvPr>
          <p:cNvSpPr>
            <a:spLocks/>
          </p:cNvSpPr>
          <p:nvPr userDrawn="1"/>
        </p:nvSpPr>
        <p:spPr bwMode="auto">
          <a:xfrm>
            <a:off x="6120119"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8" name="Freeform 670">
            <a:extLst>
              <a:ext uri="{FF2B5EF4-FFF2-40B4-BE49-F238E27FC236}">
                <a16:creationId xmlns:a16="http://schemas.microsoft.com/office/drawing/2014/main" id="{6208B5AC-8915-ECD3-5695-A45474D589E7}"/>
              </a:ext>
            </a:extLst>
          </p:cNvPr>
          <p:cNvSpPr>
            <a:spLocks/>
          </p:cNvSpPr>
          <p:nvPr userDrawn="1"/>
        </p:nvSpPr>
        <p:spPr bwMode="auto">
          <a:xfrm>
            <a:off x="722805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9" name="Freeform 670">
            <a:extLst>
              <a:ext uri="{FF2B5EF4-FFF2-40B4-BE49-F238E27FC236}">
                <a16:creationId xmlns:a16="http://schemas.microsoft.com/office/drawing/2014/main" id="{4E268A58-A654-DA49-1AF4-EEC1F1D12891}"/>
              </a:ext>
            </a:extLst>
          </p:cNvPr>
          <p:cNvSpPr>
            <a:spLocks/>
          </p:cNvSpPr>
          <p:nvPr userDrawn="1"/>
        </p:nvSpPr>
        <p:spPr bwMode="auto">
          <a:xfrm>
            <a:off x="833598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0" name="Freeform 670">
            <a:extLst>
              <a:ext uri="{FF2B5EF4-FFF2-40B4-BE49-F238E27FC236}">
                <a16:creationId xmlns:a16="http://schemas.microsoft.com/office/drawing/2014/main" id="{D493A47F-3CA6-A6EE-9A1A-FCFF3B68247A}"/>
              </a:ext>
            </a:extLst>
          </p:cNvPr>
          <p:cNvSpPr>
            <a:spLocks/>
          </p:cNvSpPr>
          <p:nvPr userDrawn="1"/>
        </p:nvSpPr>
        <p:spPr bwMode="auto">
          <a:xfrm>
            <a:off x="944391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1" name="Freeform 670">
            <a:extLst>
              <a:ext uri="{FF2B5EF4-FFF2-40B4-BE49-F238E27FC236}">
                <a16:creationId xmlns:a16="http://schemas.microsoft.com/office/drawing/2014/main" id="{FEC6A588-EBF8-9F0A-8AB6-FEF6BAF36F83}"/>
              </a:ext>
            </a:extLst>
          </p:cNvPr>
          <p:cNvSpPr>
            <a:spLocks/>
          </p:cNvSpPr>
          <p:nvPr userDrawn="1"/>
        </p:nvSpPr>
        <p:spPr bwMode="auto">
          <a:xfrm>
            <a:off x="3904255"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2" name="Freeform 670">
            <a:extLst>
              <a:ext uri="{FF2B5EF4-FFF2-40B4-BE49-F238E27FC236}">
                <a16:creationId xmlns:a16="http://schemas.microsoft.com/office/drawing/2014/main" id="{8014AFE5-54AA-1069-7326-C9B986862FD3}"/>
              </a:ext>
            </a:extLst>
          </p:cNvPr>
          <p:cNvSpPr>
            <a:spLocks/>
          </p:cNvSpPr>
          <p:nvPr userDrawn="1"/>
        </p:nvSpPr>
        <p:spPr bwMode="auto">
          <a:xfrm>
            <a:off x="279632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3" name="Freeform 670">
            <a:extLst>
              <a:ext uri="{FF2B5EF4-FFF2-40B4-BE49-F238E27FC236}">
                <a16:creationId xmlns:a16="http://schemas.microsoft.com/office/drawing/2014/main" id="{F15BBABA-234B-EACE-8847-319F09799BF2}"/>
              </a:ext>
            </a:extLst>
          </p:cNvPr>
          <p:cNvSpPr>
            <a:spLocks/>
          </p:cNvSpPr>
          <p:nvPr userDrawn="1"/>
        </p:nvSpPr>
        <p:spPr bwMode="auto">
          <a:xfrm>
            <a:off x="168839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4" name="Freeform 670">
            <a:extLst>
              <a:ext uri="{FF2B5EF4-FFF2-40B4-BE49-F238E27FC236}">
                <a16:creationId xmlns:a16="http://schemas.microsoft.com/office/drawing/2014/main" id="{96B307C3-F591-FDBC-3F04-0DAD454DF06F}"/>
              </a:ext>
            </a:extLst>
          </p:cNvPr>
          <p:cNvSpPr>
            <a:spLocks/>
          </p:cNvSpPr>
          <p:nvPr userDrawn="1"/>
        </p:nvSpPr>
        <p:spPr bwMode="auto">
          <a:xfrm>
            <a:off x="609835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5" name="Freeform 670">
            <a:extLst>
              <a:ext uri="{FF2B5EF4-FFF2-40B4-BE49-F238E27FC236}">
                <a16:creationId xmlns:a16="http://schemas.microsoft.com/office/drawing/2014/main" id="{E347CC83-A407-D90C-BBA4-3C2B55234EEA}"/>
              </a:ext>
            </a:extLst>
          </p:cNvPr>
          <p:cNvSpPr>
            <a:spLocks/>
          </p:cNvSpPr>
          <p:nvPr userDrawn="1"/>
        </p:nvSpPr>
        <p:spPr bwMode="auto">
          <a:xfrm>
            <a:off x="7206289"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6" name="Freeform 670">
            <a:extLst>
              <a:ext uri="{FF2B5EF4-FFF2-40B4-BE49-F238E27FC236}">
                <a16:creationId xmlns:a16="http://schemas.microsoft.com/office/drawing/2014/main" id="{1A5B5367-9546-1904-6BAA-DF7943938D32}"/>
              </a:ext>
            </a:extLst>
          </p:cNvPr>
          <p:cNvSpPr>
            <a:spLocks/>
          </p:cNvSpPr>
          <p:nvPr userDrawn="1"/>
        </p:nvSpPr>
        <p:spPr bwMode="auto">
          <a:xfrm>
            <a:off x="831422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7" name="Freeform 670">
            <a:extLst>
              <a:ext uri="{FF2B5EF4-FFF2-40B4-BE49-F238E27FC236}">
                <a16:creationId xmlns:a16="http://schemas.microsoft.com/office/drawing/2014/main" id="{E3732BB7-108C-E73E-60C3-6F876CB9E9AF}"/>
              </a:ext>
            </a:extLst>
          </p:cNvPr>
          <p:cNvSpPr>
            <a:spLocks/>
          </p:cNvSpPr>
          <p:nvPr userDrawn="1"/>
        </p:nvSpPr>
        <p:spPr bwMode="auto">
          <a:xfrm>
            <a:off x="942215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8" name="Freeform 670">
            <a:extLst>
              <a:ext uri="{FF2B5EF4-FFF2-40B4-BE49-F238E27FC236}">
                <a16:creationId xmlns:a16="http://schemas.microsoft.com/office/drawing/2014/main" id="{1BA49914-A986-472A-7B62-1C8640B38A2D}"/>
              </a:ext>
            </a:extLst>
          </p:cNvPr>
          <p:cNvSpPr>
            <a:spLocks/>
          </p:cNvSpPr>
          <p:nvPr userDrawn="1"/>
        </p:nvSpPr>
        <p:spPr bwMode="auto">
          <a:xfrm>
            <a:off x="16775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9" name="Freeform 670">
            <a:extLst>
              <a:ext uri="{FF2B5EF4-FFF2-40B4-BE49-F238E27FC236}">
                <a16:creationId xmlns:a16="http://schemas.microsoft.com/office/drawing/2014/main" id="{3D039071-79E7-DB1F-463A-512F1C75461C}"/>
              </a:ext>
            </a:extLst>
          </p:cNvPr>
          <p:cNvSpPr>
            <a:spLocks/>
          </p:cNvSpPr>
          <p:nvPr userDrawn="1"/>
        </p:nvSpPr>
        <p:spPr bwMode="auto">
          <a:xfrm>
            <a:off x="3904255"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0" name="Freeform 670">
            <a:extLst>
              <a:ext uri="{FF2B5EF4-FFF2-40B4-BE49-F238E27FC236}">
                <a16:creationId xmlns:a16="http://schemas.microsoft.com/office/drawing/2014/main" id="{654CC3EF-986F-CD2E-EBDC-0FA475B922CE}"/>
              </a:ext>
            </a:extLst>
          </p:cNvPr>
          <p:cNvSpPr>
            <a:spLocks/>
          </p:cNvSpPr>
          <p:nvPr userDrawn="1"/>
        </p:nvSpPr>
        <p:spPr bwMode="auto">
          <a:xfrm>
            <a:off x="279632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1" name="Freeform 670">
            <a:extLst>
              <a:ext uri="{FF2B5EF4-FFF2-40B4-BE49-F238E27FC236}">
                <a16:creationId xmlns:a16="http://schemas.microsoft.com/office/drawing/2014/main" id="{0A5091F6-2AAA-FA06-4271-EFD769842C94}"/>
              </a:ext>
            </a:extLst>
          </p:cNvPr>
          <p:cNvSpPr>
            <a:spLocks/>
          </p:cNvSpPr>
          <p:nvPr userDrawn="1"/>
        </p:nvSpPr>
        <p:spPr bwMode="auto">
          <a:xfrm>
            <a:off x="168839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2" name="Freeform 670">
            <a:extLst>
              <a:ext uri="{FF2B5EF4-FFF2-40B4-BE49-F238E27FC236}">
                <a16:creationId xmlns:a16="http://schemas.microsoft.com/office/drawing/2014/main" id="{86262FB3-353B-A283-D49D-252B12318097}"/>
              </a:ext>
            </a:extLst>
          </p:cNvPr>
          <p:cNvSpPr>
            <a:spLocks/>
          </p:cNvSpPr>
          <p:nvPr userDrawn="1"/>
        </p:nvSpPr>
        <p:spPr bwMode="auto">
          <a:xfrm>
            <a:off x="6120119"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3" name="Freeform 670">
            <a:extLst>
              <a:ext uri="{FF2B5EF4-FFF2-40B4-BE49-F238E27FC236}">
                <a16:creationId xmlns:a16="http://schemas.microsoft.com/office/drawing/2014/main" id="{0262F6CC-3E25-BD4D-DF93-5F62BF0336D1}"/>
              </a:ext>
            </a:extLst>
          </p:cNvPr>
          <p:cNvSpPr>
            <a:spLocks/>
          </p:cNvSpPr>
          <p:nvPr userDrawn="1"/>
        </p:nvSpPr>
        <p:spPr bwMode="auto">
          <a:xfrm>
            <a:off x="7228051"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4" name="Freeform 670">
            <a:extLst>
              <a:ext uri="{FF2B5EF4-FFF2-40B4-BE49-F238E27FC236}">
                <a16:creationId xmlns:a16="http://schemas.microsoft.com/office/drawing/2014/main" id="{21F8F9CA-5849-F1B3-0AAE-08B23B23F745}"/>
              </a:ext>
            </a:extLst>
          </p:cNvPr>
          <p:cNvSpPr>
            <a:spLocks/>
          </p:cNvSpPr>
          <p:nvPr userDrawn="1"/>
        </p:nvSpPr>
        <p:spPr bwMode="auto">
          <a:xfrm>
            <a:off x="833598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5" name="Freeform 670">
            <a:extLst>
              <a:ext uri="{FF2B5EF4-FFF2-40B4-BE49-F238E27FC236}">
                <a16:creationId xmlns:a16="http://schemas.microsoft.com/office/drawing/2014/main" id="{8FBF3BA7-7543-3484-ECDD-E2192E170884}"/>
              </a:ext>
            </a:extLst>
          </p:cNvPr>
          <p:cNvSpPr>
            <a:spLocks/>
          </p:cNvSpPr>
          <p:nvPr userDrawn="1"/>
        </p:nvSpPr>
        <p:spPr bwMode="auto">
          <a:xfrm>
            <a:off x="5012187"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6" name="Freeform 670">
            <a:extLst>
              <a:ext uri="{FF2B5EF4-FFF2-40B4-BE49-F238E27FC236}">
                <a16:creationId xmlns:a16="http://schemas.microsoft.com/office/drawing/2014/main" id="{1B3B05E8-85FE-4D15-3818-397D9491DC7D}"/>
              </a:ext>
            </a:extLst>
          </p:cNvPr>
          <p:cNvSpPr>
            <a:spLocks/>
          </p:cNvSpPr>
          <p:nvPr userDrawn="1"/>
        </p:nvSpPr>
        <p:spPr bwMode="auto">
          <a:xfrm>
            <a:off x="3904255"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7" name="Freeform 670">
            <a:extLst>
              <a:ext uri="{FF2B5EF4-FFF2-40B4-BE49-F238E27FC236}">
                <a16:creationId xmlns:a16="http://schemas.microsoft.com/office/drawing/2014/main" id="{57A9C987-8B16-86F8-F930-DFAB32D51B6E}"/>
              </a:ext>
            </a:extLst>
          </p:cNvPr>
          <p:cNvSpPr>
            <a:spLocks/>
          </p:cNvSpPr>
          <p:nvPr userDrawn="1"/>
        </p:nvSpPr>
        <p:spPr bwMode="auto">
          <a:xfrm>
            <a:off x="27963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1098" name="Picture 1097" descr="ENEA-Logo.eps">
            <a:extLst>
              <a:ext uri="{FF2B5EF4-FFF2-40B4-BE49-F238E27FC236}">
                <a16:creationId xmlns:a16="http://schemas.microsoft.com/office/drawing/2014/main" id="{0E6AA9B2-EFAD-8650-9CC7-AFE62251A1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84593" y="2697770"/>
            <a:ext cx="958158" cy="287448"/>
          </a:xfrm>
          <a:prstGeom prst="rect">
            <a:avLst/>
          </a:prstGeom>
        </p:spPr>
      </p:pic>
      <p:pic>
        <p:nvPicPr>
          <p:cNvPr id="1099" name="Picture 4" descr="\\de-ews-fs01\efdawork\PI team\PICTURES AND GRAPHICS\LOGOS\Logos Consortium Members\Logos Consortium Members as on Users Website\Spain (Ciemat).jpg">
            <a:extLst>
              <a:ext uri="{FF2B5EF4-FFF2-40B4-BE49-F238E27FC236}">
                <a16:creationId xmlns:a16="http://schemas.microsoft.com/office/drawing/2014/main" id="{CD76CF68-7598-8E1D-815E-8C86EB89C5A3}"/>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2819400" y="5140416"/>
            <a:ext cx="1008487" cy="553956"/>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2" descr="\\de-ews-fs01\efdawork\PI team\PICTURES AND GRAPHICS\LOGOS\Logos Consortium Members\Logos Consortium Members as on Users Website\Finland (VTT).jpg">
            <a:extLst>
              <a:ext uri="{FF2B5EF4-FFF2-40B4-BE49-F238E27FC236}">
                <a16:creationId xmlns:a16="http://schemas.microsoft.com/office/drawing/2014/main" id="{96CD30E5-F111-83B0-E6FB-4F03802479E1}"/>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459152" y="1283220"/>
            <a:ext cx="983599" cy="505360"/>
          </a:xfrm>
          <a:prstGeom prst="rect">
            <a:avLst/>
          </a:prstGeom>
          <a:noFill/>
          <a:extLst>
            <a:ext uri="{909E8E84-426E-40DD-AFC4-6F175D3DCCD1}">
              <a14:hiddenFill xmlns:a14="http://schemas.microsoft.com/office/drawing/2010/main">
                <a:solidFill>
                  <a:srgbClr val="FFFFFF"/>
                </a:solidFill>
              </a14:hiddenFill>
            </a:ext>
          </a:extLst>
        </p:spPr>
      </p:pic>
      <p:pic>
        <p:nvPicPr>
          <p:cNvPr id="1101" name="Picture 1100">
            <a:extLst>
              <a:ext uri="{FF2B5EF4-FFF2-40B4-BE49-F238E27FC236}">
                <a16:creationId xmlns:a16="http://schemas.microsoft.com/office/drawing/2014/main" id="{42C5CD80-4001-2364-2A60-F6C5578FE7E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827866" y="2710091"/>
            <a:ext cx="946647" cy="275127"/>
          </a:xfrm>
          <a:prstGeom prst="rect">
            <a:avLst/>
          </a:prstGeom>
        </p:spPr>
      </p:pic>
      <p:pic>
        <p:nvPicPr>
          <p:cNvPr id="1102" name="Picture 1101" descr="Logo_Asocjacji_PL.tif">
            <a:extLst>
              <a:ext uri="{FF2B5EF4-FFF2-40B4-BE49-F238E27FC236}">
                <a16:creationId xmlns:a16="http://schemas.microsoft.com/office/drawing/2014/main" id="{F40CA58C-C9E2-60CF-DD0B-36859BAEB7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124598" y="3949509"/>
            <a:ext cx="982700" cy="407279"/>
          </a:xfrm>
          <a:prstGeom prst="rect">
            <a:avLst/>
          </a:prstGeom>
        </p:spPr>
      </p:pic>
      <p:pic>
        <p:nvPicPr>
          <p:cNvPr id="1103" name="Picture 1102" descr="ifa von MEdC_1 KLEIN.tif">
            <a:extLst>
              <a:ext uri="{FF2B5EF4-FFF2-40B4-BE49-F238E27FC236}">
                <a16:creationId xmlns:a16="http://schemas.microsoft.com/office/drawing/2014/main" id="{7A07BA60-F78A-E8F6-CACE-5D7E0E59F4A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502826" y="3799232"/>
            <a:ext cx="697640" cy="594792"/>
          </a:xfrm>
          <a:prstGeom prst="rect">
            <a:avLst/>
          </a:prstGeom>
        </p:spPr>
      </p:pic>
      <p:pic>
        <p:nvPicPr>
          <p:cNvPr id="1104" name="Picture 1103" descr="kit_logo_en_4c_positiv.tif">
            <a:extLst>
              <a:ext uri="{FF2B5EF4-FFF2-40B4-BE49-F238E27FC236}">
                <a16:creationId xmlns:a16="http://schemas.microsoft.com/office/drawing/2014/main" id="{1923DCD3-A29E-146D-9A55-8048253D412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32848" y="2675499"/>
            <a:ext cx="765809" cy="354697"/>
          </a:xfrm>
          <a:prstGeom prst="rect">
            <a:avLst/>
          </a:prstGeom>
        </p:spPr>
      </p:pic>
      <p:pic>
        <p:nvPicPr>
          <p:cNvPr id="1105" name="Picture 1104" descr="Greece.tif">
            <a:extLst>
              <a:ext uri="{FF2B5EF4-FFF2-40B4-BE49-F238E27FC236}">
                <a16:creationId xmlns:a16="http://schemas.microsoft.com/office/drawing/2014/main" id="{FEC111A0-D866-48B5-7DC6-FB55BF29EBC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286289" y="2414750"/>
            <a:ext cx="712234" cy="712234"/>
          </a:xfrm>
          <a:prstGeom prst="rect">
            <a:avLst/>
          </a:prstGeom>
        </p:spPr>
      </p:pic>
      <p:pic>
        <p:nvPicPr>
          <p:cNvPr id="1106" name="Picture 1105">
            <a:extLst>
              <a:ext uri="{FF2B5EF4-FFF2-40B4-BE49-F238E27FC236}">
                <a16:creationId xmlns:a16="http://schemas.microsoft.com/office/drawing/2014/main" id="{116E6619-1BC3-8D45-0807-21C8C2B20DC0}"/>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6168163" y="1282246"/>
            <a:ext cx="950661" cy="464502"/>
          </a:xfrm>
          <a:prstGeom prst="rect">
            <a:avLst/>
          </a:prstGeom>
        </p:spPr>
      </p:pic>
      <p:pic>
        <p:nvPicPr>
          <p:cNvPr id="1107" name="Picture 2" descr="\\de-ews-fs01\efdawork\PI team\PICTURES AND GRAPHICS\LOGOS\Logos Consortium Members\Logos Consortium Members as on Users Website\Croatia (IRB).jpg">
            <a:extLst>
              <a:ext uri="{FF2B5EF4-FFF2-40B4-BE49-F238E27FC236}">
                <a16:creationId xmlns:a16="http://schemas.microsoft.com/office/drawing/2014/main" id="{DF1F52A6-56F0-8E80-A92B-F972BA1D63EE}"/>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162423" y="1236103"/>
            <a:ext cx="761288" cy="530338"/>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1107">
            <a:extLst>
              <a:ext uri="{FF2B5EF4-FFF2-40B4-BE49-F238E27FC236}">
                <a16:creationId xmlns:a16="http://schemas.microsoft.com/office/drawing/2014/main" id="{4D918712-3145-12BA-9E8C-BECAB4328D47}"/>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988607" y="1178980"/>
            <a:ext cx="861759" cy="618059"/>
          </a:xfrm>
          <a:prstGeom prst="rect">
            <a:avLst/>
          </a:prstGeom>
        </p:spPr>
      </p:pic>
      <p:pic>
        <p:nvPicPr>
          <p:cNvPr id="1109" name="Picture 1108">
            <a:extLst>
              <a:ext uri="{FF2B5EF4-FFF2-40B4-BE49-F238E27FC236}">
                <a16:creationId xmlns:a16="http://schemas.microsoft.com/office/drawing/2014/main" id="{902A12D1-58E4-3479-E3F3-7CB078587F1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719045" y="1321917"/>
            <a:ext cx="980207" cy="424831"/>
          </a:xfrm>
          <a:prstGeom prst="rect">
            <a:avLst/>
          </a:prstGeom>
        </p:spPr>
      </p:pic>
      <p:sp>
        <p:nvSpPr>
          <p:cNvPr id="1110" name="Freeform 670">
            <a:extLst>
              <a:ext uri="{FF2B5EF4-FFF2-40B4-BE49-F238E27FC236}">
                <a16:creationId xmlns:a16="http://schemas.microsoft.com/office/drawing/2014/main" id="{EDF34B99-3B1D-A56E-19FA-19A5201CE3A3}"/>
              </a:ext>
            </a:extLst>
          </p:cNvPr>
          <p:cNvSpPr>
            <a:spLocks/>
          </p:cNvSpPr>
          <p:nvPr userDrawn="1"/>
        </p:nvSpPr>
        <p:spPr bwMode="auto">
          <a:xfrm>
            <a:off x="500801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1111" name="Group 1110">
            <a:extLst>
              <a:ext uri="{FF2B5EF4-FFF2-40B4-BE49-F238E27FC236}">
                <a16:creationId xmlns:a16="http://schemas.microsoft.com/office/drawing/2014/main" id="{5AA0177B-D0E4-8608-F5CB-AF09B8371602}"/>
              </a:ext>
            </a:extLst>
          </p:cNvPr>
          <p:cNvGrpSpPr/>
          <p:nvPr userDrawn="1"/>
        </p:nvGrpSpPr>
        <p:grpSpPr>
          <a:xfrm>
            <a:off x="1673150" y="1862511"/>
            <a:ext cx="8810965" cy="4134636"/>
            <a:chOff x="149150" y="1992560"/>
            <a:chExt cx="8810965" cy="4134636"/>
          </a:xfrm>
        </p:grpSpPr>
        <p:grpSp>
          <p:nvGrpSpPr>
            <p:cNvPr id="1112" name="Group 1111">
              <a:extLst>
                <a:ext uri="{FF2B5EF4-FFF2-40B4-BE49-F238E27FC236}">
                  <a16:creationId xmlns:a16="http://schemas.microsoft.com/office/drawing/2014/main" id="{1A3B746D-CB99-96B6-3BDB-15A4D3B3BE5B}"/>
                </a:ext>
              </a:extLst>
            </p:cNvPr>
            <p:cNvGrpSpPr/>
            <p:nvPr/>
          </p:nvGrpSpPr>
          <p:grpSpPr>
            <a:xfrm>
              <a:off x="163175" y="1992560"/>
              <a:ext cx="8796940" cy="223152"/>
              <a:chOff x="163175" y="1992560"/>
              <a:chExt cx="8796940" cy="223152"/>
            </a:xfrm>
          </p:grpSpPr>
          <p:sp>
            <p:nvSpPr>
              <p:cNvPr id="1136" name="TextBox 1135">
                <a:extLst>
                  <a:ext uri="{FF2B5EF4-FFF2-40B4-BE49-F238E27FC236}">
                    <a16:creationId xmlns:a16="http://schemas.microsoft.com/office/drawing/2014/main" id="{D54B8534-CA9F-4867-DABF-DFB5F5E10766}"/>
                  </a:ext>
                </a:extLst>
              </p:cNvPr>
              <p:cNvSpPr txBox="1"/>
              <p:nvPr/>
            </p:nvSpPr>
            <p:spPr>
              <a:xfrm>
                <a:off x="163175" y="199300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AUSTRIA</a:t>
                </a:r>
                <a:endParaRPr lang="en-GB" sz="800" dirty="0">
                  <a:latin typeface="Franklin Gothic Medium" panose="020B0603020102020204" pitchFamily="34" charset="0"/>
                </a:endParaRPr>
              </a:p>
            </p:txBody>
          </p:sp>
          <p:sp>
            <p:nvSpPr>
              <p:cNvPr id="1137" name="TextBox 1136">
                <a:extLst>
                  <a:ext uri="{FF2B5EF4-FFF2-40B4-BE49-F238E27FC236}">
                    <a16:creationId xmlns:a16="http://schemas.microsoft.com/office/drawing/2014/main" id="{D01F5C5E-7A7A-BC5E-A1A8-2999A4EBB454}"/>
                  </a:ext>
                </a:extLst>
              </p:cNvPr>
              <p:cNvSpPr txBox="1"/>
              <p:nvPr/>
            </p:nvSpPr>
            <p:spPr>
              <a:xfrm>
                <a:off x="1268541" y="1993188"/>
                <a:ext cx="1047142" cy="215444"/>
              </a:xfrm>
              <a:prstGeom prst="rect">
                <a:avLst/>
              </a:prstGeom>
              <a:noFill/>
            </p:spPr>
            <p:txBody>
              <a:bodyPr wrap="square" rtlCol="0">
                <a:spAutoFit/>
              </a:bodyPr>
              <a:lstStyle/>
              <a:p>
                <a:pPr algn="ctr"/>
                <a:r>
                  <a:rPr lang="en-US" sz="800" dirty="0">
                    <a:latin typeface="Franklin Gothic Medium" panose="020B0603020102020204" pitchFamily="34" charset="0"/>
                  </a:rPr>
                  <a:t>BELGIUM</a:t>
                </a:r>
                <a:endParaRPr lang="en-GB" sz="800" dirty="0">
                  <a:latin typeface="Franklin Gothic Medium" panose="020B0603020102020204" pitchFamily="34" charset="0"/>
                </a:endParaRPr>
              </a:p>
            </p:txBody>
          </p:sp>
          <p:sp>
            <p:nvSpPr>
              <p:cNvPr id="1138" name="TextBox 1137">
                <a:extLst>
                  <a:ext uri="{FF2B5EF4-FFF2-40B4-BE49-F238E27FC236}">
                    <a16:creationId xmlns:a16="http://schemas.microsoft.com/office/drawing/2014/main" id="{03E77522-1963-2369-8337-4B357FAECAA2}"/>
                  </a:ext>
                </a:extLst>
              </p:cNvPr>
              <p:cNvSpPr txBox="1"/>
              <p:nvPr/>
            </p:nvSpPr>
            <p:spPr>
              <a:xfrm>
                <a:off x="2378080" y="1992560"/>
                <a:ext cx="1052250" cy="215444"/>
              </a:xfrm>
              <a:prstGeom prst="rect">
                <a:avLst/>
              </a:prstGeom>
              <a:noFill/>
            </p:spPr>
            <p:txBody>
              <a:bodyPr wrap="square" rtlCol="0">
                <a:spAutoFit/>
              </a:bodyPr>
              <a:lstStyle/>
              <a:p>
                <a:pPr algn="ctr"/>
                <a:r>
                  <a:rPr lang="en-US" sz="800" dirty="0">
                    <a:latin typeface="Franklin Gothic Medium" panose="020B0603020102020204" pitchFamily="34" charset="0"/>
                  </a:rPr>
                  <a:t>BULGARIA</a:t>
                </a:r>
                <a:endParaRPr lang="en-GB" sz="800" dirty="0">
                  <a:latin typeface="Franklin Gothic Medium" panose="020B0603020102020204" pitchFamily="34" charset="0"/>
                </a:endParaRPr>
              </a:p>
            </p:txBody>
          </p:sp>
          <p:sp>
            <p:nvSpPr>
              <p:cNvPr id="1139" name="TextBox 1138">
                <a:extLst>
                  <a:ext uri="{FF2B5EF4-FFF2-40B4-BE49-F238E27FC236}">
                    <a16:creationId xmlns:a16="http://schemas.microsoft.com/office/drawing/2014/main" id="{D902028B-380F-CB9C-A156-0887E6F2C64F}"/>
                  </a:ext>
                </a:extLst>
              </p:cNvPr>
              <p:cNvSpPr txBox="1"/>
              <p:nvPr/>
            </p:nvSpPr>
            <p:spPr>
              <a:xfrm>
                <a:off x="3487227" y="1992560"/>
                <a:ext cx="1047177" cy="215444"/>
              </a:xfrm>
              <a:prstGeom prst="rect">
                <a:avLst/>
              </a:prstGeom>
              <a:noFill/>
            </p:spPr>
            <p:txBody>
              <a:bodyPr wrap="square" rtlCol="0">
                <a:spAutoFit/>
              </a:bodyPr>
              <a:lstStyle/>
              <a:p>
                <a:pPr algn="ctr"/>
                <a:r>
                  <a:rPr lang="en-US" sz="800" dirty="0">
                    <a:latin typeface="Franklin Gothic Medium" panose="020B0603020102020204" pitchFamily="34" charset="0"/>
                  </a:rPr>
                  <a:t>CROATIA</a:t>
                </a:r>
                <a:endParaRPr lang="en-GB" sz="800" dirty="0">
                  <a:latin typeface="Franklin Gothic Medium" panose="020B0603020102020204" pitchFamily="34" charset="0"/>
                </a:endParaRPr>
              </a:p>
            </p:txBody>
          </p:sp>
          <p:sp>
            <p:nvSpPr>
              <p:cNvPr id="1140" name="TextBox 1139">
                <a:extLst>
                  <a:ext uri="{FF2B5EF4-FFF2-40B4-BE49-F238E27FC236}">
                    <a16:creationId xmlns:a16="http://schemas.microsoft.com/office/drawing/2014/main" id="{8F0944EE-CF24-4FB2-5AB0-6B2843CFAD51}"/>
                  </a:ext>
                </a:extLst>
              </p:cNvPr>
              <p:cNvSpPr txBox="1"/>
              <p:nvPr/>
            </p:nvSpPr>
            <p:spPr>
              <a:xfrm>
                <a:off x="4594654" y="1994797"/>
                <a:ext cx="1050495" cy="215444"/>
              </a:xfrm>
              <a:prstGeom prst="rect">
                <a:avLst/>
              </a:prstGeom>
              <a:noFill/>
            </p:spPr>
            <p:txBody>
              <a:bodyPr wrap="square" rtlCol="0">
                <a:spAutoFit/>
              </a:bodyPr>
              <a:lstStyle/>
              <a:p>
                <a:pPr algn="ctr"/>
                <a:r>
                  <a:rPr lang="en-US" sz="800" dirty="0">
                    <a:latin typeface="Franklin Gothic Medium" panose="020B0603020102020204" pitchFamily="34" charset="0"/>
                  </a:rPr>
                  <a:t>CZECH REPUBLIC</a:t>
                </a:r>
                <a:endParaRPr lang="en-GB" sz="800" dirty="0">
                  <a:latin typeface="Franklin Gothic Medium" panose="020B0603020102020204" pitchFamily="34" charset="0"/>
                </a:endParaRPr>
              </a:p>
            </p:txBody>
          </p:sp>
          <p:sp>
            <p:nvSpPr>
              <p:cNvPr id="1141" name="TextBox 1140">
                <a:extLst>
                  <a:ext uri="{FF2B5EF4-FFF2-40B4-BE49-F238E27FC236}">
                    <a16:creationId xmlns:a16="http://schemas.microsoft.com/office/drawing/2014/main" id="{49513479-7878-5328-0FEA-5C7CC21EB128}"/>
                  </a:ext>
                </a:extLst>
              </p:cNvPr>
              <p:cNvSpPr txBox="1"/>
              <p:nvPr/>
            </p:nvSpPr>
            <p:spPr>
              <a:xfrm>
                <a:off x="5709083" y="2000268"/>
                <a:ext cx="1041005" cy="215444"/>
              </a:xfrm>
              <a:prstGeom prst="rect">
                <a:avLst/>
              </a:prstGeom>
              <a:noFill/>
            </p:spPr>
            <p:txBody>
              <a:bodyPr wrap="square" rtlCol="0">
                <a:spAutoFit/>
              </a:bodyPr>
              <a:lstStyle/>
              <a:p>
                <a:pPr algn="ctr"/>
                <a:r>
                  <a:rPr lang="en-US" sz="800" dirty="0">
                    <a:latin typeface="Franklin Gothic Medium" panose="020B0603020102020204" pitchFamily="34" charset="0"/>
                  </a:rPr>
                  <a:t>DENMARK</a:t>
                </a:r>
                <a:endParaRPr lang="en-GB" sz="800" dirty="0">
                  <a:latin typeface="Franklin Gothic Medium" panose="020B0603020102020204" pitchFamily="34" charset="0"/>
                </a:endParaRPr>
              </a:p>
            </p:txBody>
          </p:sp>
          <p:sp>
            <p:nvSpPr>
              <p:cNvPr id="1142" name="TextBox 1141">
                <a:extLst>
                  <a:ext uri="{FF2B5EF4-FFF2-40B4-BE49-F238E27FC236}">
                    <a16:creationId xmlns:a16="http://schemas.microsoft.com/office/drawing/2014/main" id="{C1645BAD-4421-BE28-0A5B-31E6A121F86C}"/>
                  </a:ext>
                </a:extLst>
              </p:cNvPr>
              <p:cNvSpPr txBox="1"/>
              <p:nvPr/>
            </p:nvSpPr>
            <p:spPr>
              <a:xfrm>
                <a:off x="6812560" y="2000268"/>
                <a:ext cx="1041319" cy="215444"/>
              </a:xfrm>
              <a:prstGeom prst="rect">
                <a:avLst/>
              </a:prstGeom>
              <a:noFill/>
            </p:spPr>
            <p:txBody>
              <a:bodyPr wrap="square" rtlCol="0">
                <a:spAutoFit/>
              </a:bodyPr>
              <a:lstStyle/>
              <a:p>
                <a:pPr algn="ctr"/>
                <a:r>
                  <a:rPr lang="en-US" sz="800" dirty="0">
                    <a:latin typeface="Franklin Gothic Medium" panose="020B0603020102020204" pitchFamily="34" charset="0"/>
                  </a:rPr>
                  <a:t>ESTONIA</a:t>
                </a:r>
                <a:endParaRPr lang="en-GB" sz="800" dirty="0">
                  <a:latin typeface="Franklin Gothic Medium" panose="020B0603020102020204" pitchFamily="34" charset="0"/>
                </a:endParaRPr>
              </a:p>
            </p:txBody>
          </p:sp>
          <p:sp>
            <p:nvSpPr>
              <p:cNvPr id="1143" name="TextBox 1142">
                <a:extLst>
                  <a:ext uri="{FF2B5EF4-FFF2-40B4-BE49-F238E27FC236}">
                    <a16:creationId xmlns:a16="http://schemas.microsoft.com/office/drawing/2014/main" id="{AB244FC3-2F03-3C1A-645D-FA1DB368F362}"/>
                  </a:ext>
                </a:extLst>
              </p:cNvPr>
              <p:cNvSpPr txBox="1"/>
              <p:nvPr/>
            </p:nvSpPr>
            <p:spPr>
              <a:xfrm>
                <a:off x="7918451" y="2000268"/>
                <a:ext cx="1041664" cy="215444"/>
              </a:xfrm>
              <a:prstGeom prst="rect">
                <a:avLst/>
              </a:prstGeom>
              <a:noFill/>
            </p:spPr>
            <p:txBody>
              <a:bodyPr wrap="square" rtlCol="0">
                <a:spAutoFit/>
              </a:bodyPr>
              <a:lstStyle/>
              <a:p>
                <a:pPr algn="ctr"/>
                <a:r>
                  <a:rPr lang="en-US" sz="800" dirty="0">
                    <a:latin typeface="Franklin Gothic Medium" panose="020B0603020102020204" pitchFamily="34" charset="0"/>
                  </a:rPr>
                  <a:t>FINLAND</a:t>
                </a:r>
                <a:endParaRPr lang="en-GB" sz="800" dirty="0">
                  <a:latin typeface="Franklin Gothic Medium" panose="020B0603020102020204" pitchFamily="34" charset="0"/>
                </a:endParaRPr>
              </a:p>
            </p:txBody>
          </p:sp>
        </p:grpSp>
        <p:sp>
          <p:nvSpPr>
            <p:cNvPr id="1113" name="TextBox 1112">
              <a:extLst>
                <a:ext uri="{FF2B5EF4-FFF2-40B4-BE49-F238E27FC236}">
                  <a16:creationId xmlns:a16="http://schemas.microsoft.com/office/drawing/2014/main" id="{94B6AAA6-D4C0-56DF-E3C4-00C8194234BB}"/>
                </a:ext>
              </a:extLst>
            </p:cNvPr>
            <p:cNvSpPr txBox="1"/>
            <p:nvPr/>
          </p:nvSpPr>
          <p:spPr>
            <a:xfrm>
              <a:off x="160017" y="3296610"/>
              <a:ext cx="1049983" cy="215444"/>
            </a:xfrm>
            <a:prstGeom prst="rect">
              <a:avLst/>
            </a:prstGeom>
            <a:noFill/>
          </p:spPr>
          <p:txBody>
            <a:bodyPr wrap="square" rtlCol="0">
              <a:spAutoFit/>
            </a:bodyPr>
            <a:lstStyle/>
            <a:p>
              <a:pPr algn="ctr"/>
              <a:r>
                <a:rPr lang="en-US" sz="800" dirty="0">
                  <a:latin typeface="Franklin Gothic Medium" panose="020B0603020102020204" pitchFamily="34" charset="0"/>
                </a:rPr>
                <a:t>FRANCE</a:t>
              </a:r>
              <a:endParaRPr lang="en-GB" sz="800" dirty="0">
                <a:latin typeface="Franklin Gothic Medium" panose="020B0603020102020204" pitchFamily="34" charset="0"/>
              </a:endParaRPr>
            </a:p>
          </p:txBody>
        </p:sp>
        <p:sp>
          <p:nvSpPr>
            <p:cNvPr id="1114" name="TextBox 1113">
              <a:extLst>
                <a:ext uri="{FF2B5EF4-FFF2-40B4-BE49-F238E27FC236}">
                  <a16:creationId xmlns:a16="http://schemas.microsoft.com/office/drawing/2014/main" id="{08907613-1488-DCFE-9250-5AAE0C8917CD}"/>
                </a:ext>
              </a:extLst>
            </p:cNvPr>
            <p:cNvSpPr txBox="1"/>
            <p:nvPr/>
          </p:nvSpPr>
          <p:spPr>
            <a:xfrm>
              <a:off x="1268541" y="3296610"/>
              <a:ext cx="1048357"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1115" name="TextBox 1114">
              <a:extLst>
                <a:ext uri="{FF2B5EF4-FFF2-40B4-BE49-F238E27FC236}">
                  <a16:creationId xmlns:a16="http://schemas.microsoft.com/office/drawing/2014/main" id="{5E7B5504-5E98-FC3D-9A5C-095440F0D30B}"/>
                </a:ext>
              </a:extLst>
            </p:cNvPr>
            <p:cNvSpPr txBox="1"/>
            <p:nvPr/>
          </p:nvSpPr>
          <p:spPr>
            <a:xfrm>
              <a:off x="2381291" y="3296610"/>
              <a:ext cx="1046144"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1116" name="TextBox 1115">
              <a:extLst>
                <a:ext uri="{FF2B5EF4-FFF2-40B4-BE49-F238E27FC236}">
                  <a16:creationId xmlns:a16="http://schemas.microsoft.com/office/drawing/2014/main" id="{0D8FFE0B-0800-EA59-CBC4-CE5E29598847}"/>
                </a:ext>
              </a:extLst>
            </p:cNvPr>
            <p:cNvSpPr txBox="1"/>
            <p:nvPr/>
          </p:nvSpPr>
          <p:spPr>
            <a:xfrm>
              <a:off x="3489222" y="329661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1117" name="TextBox 1116">
              <a:extLst>
                <a:ext uri="{FF2B5EF4-FFF2-40B4-BE49-F238E27FC236}">
                  <a16:creationId xmlns:a16="http://schemas.microsoft.com/office/drawing/2014/main" id="{087958C9-8B27-D96E-B70D-8703419BA6AE}"/>
                </a:ext>
              </a:extLst>
            </p:cNvPr>
            <p:cNvSpPr txBox="1"/>
            <p:nvPr/>
          </p:nvSpPr>
          <p:spPr>
            <a:xfrm>
              <a:off x="4598723" y="3296610"/>
              <a:ext cx="1041964" cy="215444"/>
            </a:xfrm>
            <a:prstGeom prst="rect">
              <a:avLst/>
            </a:prstGeom>
            <a:noFill/>
          </p:spPr>
          <p:txBody>
            <a:bodyPr wrap="square" rtlCol="0">
              <a:spAutoFit/>
            </a:bodyPr>
            <a:lstStyle/>
            <a:p>
              <a:pPr algn="ctr"/>
              <a:r>
                <a:rPr lang="en-US" sz="800" dirty="0">
                  <a:latin typeface="Franklin Gothic Medium" panose="020B0603020102020204" pitchFamily="34" charset="0"/>
                </a:rPr>
                <a:t>GREECE</a:t>
              </a:r>
              <a:endParaRPr lang="en-GB" sz="800" dirty="0">
                <a:latin typeface="Franklin Gothic Medium" panose="020B0603020102020204" pitchFamily="34" charset="0"/>
              </a:endParaRPr>
            </a:p>
          </p:txBody>
        </p:sp>
        <p:sp>
          <p:nvSpPr>
            <p:cNvPr id="1118" name="TextBox 1117">
              <a:extLst>
                <a:ext uri="{FF2B5EF4-FFF2-40B4-BE49-F238E27FC236}">
                  <a16:creationId xmlns:a16="http://schemas.microsoft.com/office/drawing/2014/main" id="{A95150AD-4534-2E8F-56F7-1CBF952A02CB}"/>
                </a:ext>
              </a:extLst>
            </p:cNvPr>
            <p:cNvSpPr txBox="1"/>
            <p:nvPr/>
          </p:nvSpPr>
          <p:spPr>
            <a:xfrm>
              <a:off x="5699711" y="3296610"/>
              <a:ext cx="1050378" cy="215444"/>
            </a:xfrm>
            <a:prstGeom prst="rect">
              <a:avLst/>
            </a:prstGeom>
            <a:noFill/>
          </p:spPr>
          <p:txBody>
            <a:bodyPr wrap="square" rtlCol="0">
              <a:spAutoFit/>
            </a:bodyPr>
            <a:lstStyle/>
            <a:p>
              <a:pPr algn="ctr"/>
              <a:r>
                <a:rPr lang="en-US" sz="800" dirty="0">
                  <a:latin typeface="Franklin Gothic Medium" panose="020B0603020102020204" pitchFamily="34" charset="0"/>
                </a:rPr>
                <a:t>HUNGARY</a:t>
              </a:r>
              <a:endParaRPr lang="en-GB" sz="800" dirty="0">
                <a:latin typeface="Franklin Gothic Medium" panose="020B0603020102020204" pitchFamily="34" charset="0"/>
              </a:endParaRPr>
            </a:p>
          </p:txBody>
        </p:sp>
        <p:sp>
          <p:nvSpPr>
            <p:cNvPr id="1119" name="TextBox 1118">
              <a:extLst>
                <a:ext uri="{FF2B5EF4-FFF2-40B4-BE49-F238E27FC236}">
                  <a16:creationId xmlns:a16="http://schemas.microsoft.com/office/drawing/2014/main" id="{8A074214-3CF0-51DD-E910-4084A4F4B1FF}"/>
                </a:ext>
              </a:extLst>
            </p:cNvPr>
            <p:cNvSpPr txBox="1"/>
            <p:nvPr/>
          </p:nvSpPr>
          <p:spPr>
            <a:xfrm>
              <a:off x="6809113" y="3296610"/>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IRELAND</a:t>
              </a:r>
              <a:endParaRPr lang="en-GB" sz="800" dirty="0">
                <a:latin typeface="Franklin Gothic Medium" panose="020B0603020102020204" pitchFamily="34" charset="0"/>
              </a:endParaRPr>
            </a:p>
          </p:txBody>
        </p:sp>
        <p:sp>
          <p:nvSpPr>
            <p:cNvPr id="1120" name="TextBox 1119">
              <a:extLst>
                <a:ext uri="{FF2B5EF4-FFF2-40B4-BE49-F238E27FC236}">
                  <a16:creationId xmlns:a16="http://schemas.microsoft.com/office/drawing/2014/main" id="{7D8B2656-38D4-FD1E-3BF8-7186F513C3F4}"/>
                </a:ext>
              </a:extLst>
            </p:cNvPr>
            <p:cNvSpPr txBox="1"/>
            <p:nvPr/>
          </p:nvSpPr>
          <p:spPr>
            <a:xfrm>
              <a:off x="7915540" y="3296610"/>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ITALY</a:t>
              </a:r>
              <a:endParaRPr lang="en-GB" sz="800" dirty="0">
                <a:latin typeface="Franklin Gothic Medium" panose="020B0603020102020204" pitchFamily="34" charset="0"/>
              </a:endParaRPr>
            </a:p>
          </p:txBody>
        </p:sp>
        <p:sp>
          <p:nvSpPr>
            <p:cNvPr id="1121" name="TextBox 1120">
              <a:extLst>
                <a:ext uri="{FF2B5EF4-FFF2-40B4-BE49-F238E27FC236}">
                  <a16:creationId xmlns:a16="http://schemas.microsoft.com/office/drawing/2014/main" id="{94A3CE72-666C-9464-F6CB-67A8788A7E4C}"/>
                </a:ext>
              </a:extLst>
            </p:cNvPr>
            <p:cNvSpPr txBox="1"/>
            <p:nvPr/>
          </p:nvSpPr>
          <p:spPr>
            <a:xfrm>
              <a:off x="149150" y="4602487"/>
              <a:ext cx="1048328" cy="215444"/>
            </a:xfrm>
            <a:prstGeom prst="rect">
              <a:avLst/>
            </a:prstGeom>
            <a:noFill/>
          </p:spPr>
          <p:txBody>
            <a:bodyPr wrap="square" rtlCol="0">
              <a:spAutoFit/>
            </a:bodyPr>
            <a:lstStyle/>
            <a:p>
              <a:pPr algn="ctr"/>
              <a:r>
                <a:rPr lang="en-US" sz="800" dirty="0">
                  <a:latin typeface="Franklin Gothic Medium" panose="020B0603020102020204" pitchFamily="34" charset="0"/>
                </a:rPr>
                <a:t>LATVIA</a:t>
              </a:r>
              <a:endParaRPr lang="en-GB" sz="800" dirty="0">
                <a:latin typeface="Franklin Gothic Medium" panose="020B0603020102020204" pitchFamily="34" charset="0"/>
              </a:endParaRPr>
            </a:p>
          </p:txBody>
        </p:sp>
        <p:sp>
          <p:nvSpPr>
            <p:cNvPr id="1122" name="TextBox 1121">
              <a:extLst>
                <a:ext uri="{FF2B5EF4-FFF2-40B4-BE49-F238E27FC236}">
                  <a16:creationId xmlns:a16="http://schemas.microsoft.com/office/drawing/2014/main" id="{975D09E6-ADD7-E19C-6972-35B5C8574E3D}"/>
                </a:ext>
              </a:extLst>
            </p:cNvPr>
            <p:cNvSpPr txBox="1"/>
            <p:nvPr/>
          </p:nvSpPr>
          <p:spPr>
            <a:xfrm>
              <a:off x="1256668" y="4602487"/>
              <a:ext cx="1045738" cy="215444"/>
            </a:xfrm>
            <a:prstGeom prst="rect">
              <a:avLst/>
            </a:prstGeom>
            <a:noFill/>
          </p:spPr>
          <p:txBody>
            <a:bodyPr wrap="square" rtlCol="0">
              <a:spAutoFit/>
            </a:bodyPr>
            <a:lstStyle/>
            <a:p>
              <a:pPr algn="ctr"/>
              <a:r>
                <a:rPr lang="en-US" sz="800" dirty="0">
                  <a:latin typeface="Franklin Gothic Medium" panose="020B0603020102020204" pitchFamily="34" charset="0"/>
                </a:rPr>
                <a:t>LITHUANIA</a:t>
              </a:r>
              <a:endParaRPr lang="en-GB" sz="800" dirty="0">
                <a:latin typeface="Franklin Gothic Medium" panose="020B0603020102020204" pitchFamily="34" charset="0"/>
              </a:endParaRPr>
            </a:p>
          </p:txBody>
        </p:sp>
        <p:sp>
          <p:nvSpPr>
            <p:cNvPr id="1123" name="TextBox 1122">
              <a:extLst>
                <a:ext uri="{FF2B5EF4-FFF2-40B4-BE49-F238E27FC236}">
                  <a16:creationId xmlns:a16="http://schemas.microsoft.com/office/drawing/2014/main" id="{93CAD37F-38FB-1E55-3CCC-101B219DCFF9}"/>
                </a:ext>
              </a:extLst>
            </p:cNvPr>
            <p:cNvSpPr txBox="1"/>
            <p:nvPr/>
          </p:nvSpPr>
          <p:spPr>
            <a:xfrm>
              <a:off x="4552083" y="4593387"/>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POLAND</a:t>
              </a:r>
              <a:endParaRPr lang="en-GB" sz="800" dirty="0">
                <a:latin typeface="Franklin Gothic Medium" panose="020B0603020102020204" pitchFamily="34" charset="0"/>
              </a:endParaRPr>
            </a:p>
          </p:txBody>
        </p:sp>
        <p:sp>
          <p:nvSpPr>
            <p:cNvPr id="1124" name="TextBox 1123">
              <a:extLst>
                <a:ext uri="{FF2B5EF4-FFF2-40B4-BE49-F238E27FC236}">
                  <a16:creationId xmlns:a16="http://schemas.microsoft.com/office/drawing/2014/main" id="{D62D40FE-CAC3-AB8F-5201-B79FE97FE830}"/>
                </a:ext>
              </a:extLst>
            </p:cNvPr>
            <p:cNvSpPr txBox="1"/>
            <p:nvPr/>
          </p:nvSpPr>
          <p:spPr>
            <a:xfrm>
              <a:off x="5666376" y="4593387"/>
              <a:ext cx="1045248" cy="215444"/>
            </a:xfrm>
            <a:prstGeom prst="rect">
              <a:avLst/>
            </a:prstGeom>
            <a:noFill/>
          </p:spPr>
          <p:txBody>
            <a:bodyPr wrap="square" rtlCol="0">
              <a:spAutoFit/>
            </a:bodyPr>
            <a:lstStyle/>
            <a:p>
              <a:pPr algn="ctr"/>
              <a:r>
                <a:rPr lang="en-US" sz="800" dirty="0">
                  <a:latin typeface="Franklin Gothic Medium" panose="020B0603020102020204" pitchFamily="34" charset="0"/>
                </a:rPr>
                <a:t>PORTUGAL</a:t>
              </a:r>
              <a:endParaRPr lang="en-GB" sz="800" dirty="0">
                <a:latin typeface="Franklin Gothic Medium" panose="020B0603020102020204" pitchFamily="34" charset="0"/>
              </a:endParaRPr>
            </a:p>
          </p:txBody>
        </p:sp>
        <p:sp>
          <p:nvSpPr>
            <p:cNvPr id="1125" name="TextBox 1124">
              <a:extLst>
                <a:ext uri="{FF2B5EF4-FFF2-40B4-BE49-F238E27FC236}">
                  <a16:creationId xmlns:a16="http://schemas.microsoft.com/office/drawing/2014/main" id="{FAF106F1-4B62-DACA-7286-3E9AB27F700C}"/>
                </a:ext>
              </a:extLst>
            </p:cNvPr>
            <p:cNvSpPr txBox="1"/>
            <p:nvPr/>
          </p:nvSpPr>
          <p:spPr>
            <a:xfrm>
              <a:off x="6770543"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ROMANIA</a:t>
              </a:r>
              <a:endParaRPr lang="en-GB" sz="800" dirty="0">
                <a:latin typeface="Franklin Gothic Medium" panose="020B0603020102020204" pitchFamily="34" charset="0"/>
              </a:endParaRPr>
            </a:p>
          </p:txBody>
        </p:sp>
        <p:sp>
          <p:nvSpPr>
            <p:cNvPr id="1126" name="TextBox 1125">
              <a:extLst>
                <a:ext uri="{FF2B5EF4-FFF2-40B4-BE49-F238E27FC236}">
                  <a16:creationId xmlns:a16="http://schemas.microsoft.com/office/drawing/2014/main" id="{9C8F736E-8154-7D95-F5AE-F05885B93347}"/>
                </a:ext>
              </a:extLst>
            </p:cNvPr>
            <p:cNvSpPr txBox="1"/>
            <p:nvPr/>
          </p:nvSpPr>
          <p:spPr>
            <a:xfrm>
              <a:off x="7878475"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SLOVAKIA</a:t>
              </a:r>
              <a:endParaRPr lang="en-GB" sz="800" dirty="0">
                <a:latin typeface="Franklin Gothic Medium" panose="020B0603020102020204" pitchFamily="34" charset="0"/>
              </a:endParaRPr>
            </a:p>
          </p:txBody>
        </p:sp>
        <p:sp>
          <p:nvSpPr>
            <p:cNvPr id="1127" name="TextBox 1126">
              <a:extLst>
                <a:ext uri="{FF2B5EF4-FFF2-40B4-BE49-F238E27FC236}">
                  <a16:creationId xmlns:a16="http://schemas.microsoft.com/office/drawing/2014/main" id="{72548AC6-83C3-DEAB-C29B-497FAEAAE458}"/>
                </a:ext>
              </a:extLst>
            </p:cNvPr>
            <p:cNvSpPr txBox="1"/>
            <p:nvPr/>
          </p:nvSpPr>
          <p:spPr>
            <a:xfrm>
              <a:off x="164565" y="5909791"/>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SLOVENIA</a:t>
              </a:r>
              <a:endParaRPr lang="en-GB" sz="800" dirty="0">
                <a:latin typeface="Franklin Gothic Medium" panose="020B0603020102020204" pitchFamily="34" charset="0"/>
              </a:endParaRPr>
            </a:p>
          </p:txBody>
        </p:sp>
        <p:sp>
          <p:nvSpPr>
            <p:cNvPr id="1128" name="TextBox 1127">
              <a:extLst>
                <a:ext uri="{FF2B5EF4-FFF2-40B4-BE49-F238E27FC236}">
                  <a16:creationId xmlns:a16="http://schemas.microsoft.com/office/drawing/2014/main" id="{1933354A-33D5-5B5B-29EA-43FB4B59BEAF}"/>
                </a:ext>
              </a:extLst>
            </p:cNvPr>
            <p:cNvSpPr txBox="1"/>
            <p:nvPr/>
          </p:nvSpPr>
          <p:spPr>
            <a:xfrm>
              <a:off x="1277289" y="5901952"/>
              <a:ext cx="1042740" cy="215444"/>
            </a:xfrm>
            <a:prstGeom prst="rect">
              <a:avLst/>
            </a:prstGeom>
            <a:noFill/>
          </p:spPr>
          <p:txBody>
            <a:bodyPr wrap="square" rtlCol="0">
              <a:spAutoFit/>
            </a:bodyPr>
            <a:lstStyle/>
            <a:p>
              <a:pPr algn="ctr"/>
              <a:r>
                <a:rPr lang="en-US" sz="800" dirty="0">
                  <a:latin typeface="Franklin Gothic Medium" panose="020B0603020102020204" pitchFamily="34" charset="0"/>
                </a:rPr>
                <a:t>SPAIN</a:t>
              </a:r>
              <a:endParaRPr lang="en-GB" sz="800" dirty="0">
                <a:latin typeface="Franklin Gothic Medium" panose="020B0603020102020204" pitchFamily="34" charset="0"/>
              </a:endParaRPr>
            </a:p>
          </p:txBody>
        </p:sp>
        <p:sp>
          <p:nvSpPr>
            <p:cNvPr id="1129" name="TextBox 1128">
              <a:extLst>
                <a:ext uri="{FF2B5EF4-FFF2-40B4-BE49-F238E27FC236}">
                  <a16:creationId xmlns:a16="http://schemas.microsoft.com/office/drawing/2014/main" id="{CB387575-9FD2-582A-DCA0-39CF86A7B52F}"/>
                </a:ext>
              </a:extLst>
            </p:cNvPr>
            <p:cNvSpPr txBox="1"/>
            <p:nvPr/>
          </p:nvSpPr>
          <p:spPr>
            <a:xfrm>
              <a:off x="2391471" y="5911752"/>
              <a:ext cx="1044884" cy="215444"/>
            </a:xfrm>
            <a:prstGeom prst="rect">
              <a:avLst/>
            </a:prstGeom>
            <a:noFill/>
          </p:spPr>
          <p:txBody>
            <a:bodyPr wrap="square" rtlCol="0">
              <a:spAutoFit/>
            </a:bodyPr>
            <a:lstStyle/>
            <a:p>
              <a:pPr algn="ctr"/>
              <a:r>
                <a:rPr lang="en-US" sz="800" dirty="0">
                  <a:latin typeface="Franklin Gothic Medium" panose="020B0603020102020204" pitchFamily="34" charset="0"/>
                </a:rPr>
                <a:t>SWEDEN</a:t>
              </a:r>
              <a:endParaRPr lang="en-GB" sz="800" dirty="0">
                <a:latin typeface="Franklin Gothic Medium" panose="020B0603020102020204" pitchFamily="34" charset="0"/>
              </a:endParaRPr>
            </a:p>
          </p:txBody>
        </p:sp>
        <p:sp>
          <p:nvSpPr>
            <p:cNvPr id="1130" name="TextBox 1129">
              <a:extLst>
                <a:ext uri="{FF2B5EF4-FFF2-40B4-BE49-F238E27FC236}">
                  <a16:creationId xmlns:a16="http://schemas.microsoft.com/office/drawing/2014/main" id="{833FA54C-ADBE-39A1-7F8F-0E53B45B4F57}"/>
                </a:ext>
              </a:extLst>
            </p:cNvPr>
            <p:cNvSpPr txBox="1"/>
            <p:nvPr/>
          </p:nvSpPr>
          <p:spPr>
            <a:xfrm>
              <a:off x="3488286" y="5911752"/>
              <a:ext cx="1061563" cy="215444"/>
            </a:xfrm>
            <a:prstGeom prst="rect">
              <a:avLst/>
            </a:prstGeom>
            <a:noFill/>
          </p:spPr>
          <p:txBody>
            <a:bodyPr wrap="square" rtlCol="0">
              <a:spAutoFit/>
            </a:bodyPr>
            <a:lstStyle/>
            <a:p>
              <a:pPr algn="ctr"/>
              <a:r>
                <a:rPr lang="en-US" sz="800" dirty="0">
                  <a:latin typeface="Franklin Gothic Medium" panose="020B0603020102020204" pitchFamily="34" charset="0"/>
                </a:rPr>
                <a:t>SWITZERLAND</a:t>
              </a:r>
              <a:endParaRPr lang="en-GB" sz="800" dirty="0">
                <a:latin typeface="Franklin Gothic Medium" panose="020B0603020102020204" pitchFamily="34" charset="0"/>
              </a:endParaRPr>
            </a:p>
          </p:txBody>
        </p:sp>
        <p:sp>
          <p:nvSpPr>
            <p:cNvPr id="1131" name="TextBox 1130">
              <a:extLst>
                <a:ext uri="{FF2B5EF4-FFF2-40B4-BE49-F238E27FC236}">
                  <a16:creationId xmlns:a16="http://schemas.microsoft.com/office/drawing/2014/main" id="{B482A69B-0462-15F9-92E3-DE92478D29EA}"/>
                </a:ext>
              </a:extLst>
            </p:cNvPr>
            <p:cNvSpPr txBox="1"/>
            <p:nvPr/>
          </p:nvSpPr>
          <p:spPr>
            <a:xfrm>
              <a:off x="4597921" y="5907535"/>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THE NETHERLANDS</a:t>
              </a:r>
              <a:endParaRPr lang="en-GB" sz="800" dirty="0">
                <a:latin typeface="Franklin Gothic Medium" panose="020B0603020102020204" pitchFamily="34" charset="0"/>
              </a:endParaRPr>
            </a:p>
          </p:txBody>
        </p:sp>
        <p:sp>
          <p:nvSpPr>
            <p:cNvPr id="1132" name="TextBox 1131">
              <a:extLst>
                <a:ext uri="{FF2B5EF4-FFF2-40B4-BE49-F238E27FC236}">
                  <a16:creationId xmlns:a16="http://schemas.microsoft.com/office/drawing/2014/main" id="{41F5CDF7-C89A-171A-AA8C-9A4D4CE9133C}"/>
                </a:ext>
              </a:extLst>
            </p:cNvPr>
            <p:cNvSpPr txBox="1"/>
            <p:nvPr/>
          </p:nvSpPr>
          <p:spPr>
            <a:xfrm>
              <a:off x="5724468" y="5911752"/>
              <a:ext cx="1043748" cy="215444"/>
            </a:xfrm>
            <a:prstGeom prst="rect">
              <a:avLst/>
            </a:prstGeom>
            <a:noFill/>
          </p:spPr>
          <p:txBody>
            <a:bodyPr wrap="square" rtlCol="0">
              <a:spAutoFit/>
            </a:bodyPr>
            <a:lstStyle/>
            <a:p>
              <a:pPr algn="ctr"/>
              <a:r>
                <a:rPr lang="en-US" sz="800" dirty="0">
                  <a:latin typeface="Franklin Gothic Medium" panose="020B0603020102020204" pitchFamily="34" charset="0"/>
                </a:rPr>
                <a:t>UKRAINE</a:t>
              </a:r>
              <a:endParaRPr lang="en-GB" sz="800" dirty="0">
                <a:latin typeface="Franklin Gothic Medium" panose="020B0603020102020204" pitchFamily="34" charset="0"/>
              </a:endParaRPr>
            </a:p>
          </p:txBody>
        </p:sp>
        <p:sp>
          <p:nvSpPr>
            <p:cNvPr id="1133" name="TextBox 1132">
              <a:extLst>
                <a:ext uri="{FF2B5EF4-FFF2-40B4-BE49-F238E27FC236}">
                  <a16:creationId xmlns:a16="http://schemas.microsoft.com/office/drawing/2014/main" id="{E8D00044-1A7A-BBC2-2FA5-0D9177D7AAA2}"/>
                </a:ext>
              </a:extLst>
            </p:cNvPr>
            <p:cNvSpPr txBox="1"/>
            <p:nvPr/>
          </p:nvSpPr>
          <p:spPr>
            <a:xfrm>
              <a:off x="6821364" y="5905899"/>
              <a:ext cx="1046237" cy="215444"/>
            </a:xfrm>
            <a:prstGeom prst="rect">
              <a:avLst/>
            </a:prstGeom>
            <a:noFill/>
          </p:spPr>
          <p:txBody>
            <a:bodyPr wrap="square" rtlCol="0">
              <a:spAutoFit/>
            </a:bodyPr>
            <a:lstStyle/>
            <a:p>
              <a:pPr algn="ctr"/>
              <a:r>
                <a:rPr lang="en-US" sz="800" dirty="0">
                  <a:latin typeface="Franklin Gothic Medium" panose="020B0603020102020204" pitchFamily="34" charset="0"/>
                </a:rPr>
                <a:t>UNITED KINGDOM</a:t>
              </a:r>
              <a:endParaRPr lang="en-GB" sz="800" dirty="0">
                <a:latin typeface="Franklin Gothic Medium" panose="020B0603020102020204" pitchFamily="34" charset="0"/>
              </a:endParaRPr>
            </a:p>
          </p:txBody>
        </p:sp>
        <p:sp>
          <p:nvSpPr>
            <p:cNvPr id="1134" name="TextBox 1133">
              <a:extLst>
                <a:ext uri="{FF2B5EF4-FFF2-40B4-BE49-F238E27FC236}">
                  <a16:creationId xmlns:a16="http://schemas.microsoft.com/office/drawing/2014/main" id="{F9E0736E-7767-F64F-D5F5-667A2CA841F8}"/>
                </a:ext>
              </a:extLst>
            </p:cNvPr>
            <p:cNvSpPr txBox="1"/>
            <p:nvPr/>
          </p:nvSpPr>
          <p:spPr>
            <a:xfrm>
              <a:off x="2362010" y="4602487"/>
              <a:ext cx="1047579" cy="215444"/>
            </a:xfrm>
            <a:prstGeom prst="rect">
              <a:avLst/>
            </a:prstGeom>
            <a:noFill/>
          </p:spPr>
          <p:txBody>
            <a:bodyPr wrap="square" rtlCol="0">
              <a:spAutoFit/>
            </a:bodyPr>
            <a:lstStyle/>
            <a:p>
              <a:pPr algn="ctr"/>
              <a:r>
                <a:rPr lang="en-US" sz="800" dirty="0">
                  <a:latin typeface="Franklin Gothic Medium" panose="020B0603020102020204" pitchFamily="34" charset="0"/>
                </a:rPr>
                <a:t>MALTA</a:t>
              </a:r>
              <a:endParaRPr lang="en-GB" sz="800" dirty="0">
                <a:latin typeface="Franklin Gothic Medium" panose="020B0603020102020204" pitchFamily="34" charset="0"/>
              </a:endParaRPr>
            </a:p>
          </p:txBody>
        </p:sp>
        <p:sp>
          <p:nvSpPr>
            <p:cNvPr id="1135" name="TextBox 1134">
              <a:extLst>
                <a:ext uri="{FF2B5EF4-FFF2-40B4-BE49-F238E27FC236}">
                  <a16:creationId xmlns:a16="http://schemas.microsoft.com/office/drawing/2014/main" id="{2321386A-98C6-2A5D-0377-EC30AF7F732A}"/>
                </a:ext>
              </a:extLst>
            </p:cNvPr>
            <p:cNvSpPr txBox="1"/>
            <p:nvPr/>
          </p:nvSpPr>
          <p:spPr>
            <a:xfrm>
              <a:off x="3468776" y="4602487"/>
              <a:ext cx="1043534" cy="215444"/>
            </a:xfrm>
            <a:prstGeom prst="rect">
              <a:avLst/>
            </a:prstGeom>
            <a:noFill/>
          </p:spPr>
          <p:txBody>
            <a:bodyPr wrap="square" rtlCol="0">
              <a:spAutoFit/>
            </a:bodyPr>
            <a:lstStyle/>
            <a:p>
              <a:pPr algn="ctr"/>
              <a:r>
                <a:rPr lang="en-US" sz="800" dirty="0">
                  <a:latin typeface="Franklin Gothic Medium" panose="020B0603020102020204" pitchFamily="34" charset="0"/>
                </a:rPr>
                <a:t>NORWAY</a:t>
              </a:r>
              <a:endParaRPr lang="en-GB" sz="800" dirty="0">
                <a:latin typeface="Franklin Gothic Medium" panose="020B0603020102020204" pitchFamily="34" charset="0"/>
              </a:endParaRPr>
            </a:p>
          </p:txBody>
        </p:sp>
      </p:grpSp>
      <p:pic>
        <p:nvPicPr>
          <p:cNvPr id="1144" name="Picture 1143" descr="Logo, circle&#10;&#10;Description automatically generated">
            <a:extLst>
              <a:ext uri="{FF2B5EF4-FFF2-40B4-BE49-F238E27FC236}">
                <a16:creationId xmlns:a16="http://schemas.microsoft.com/office/drawing/2014/main" id="{2B9DC61D-8A52-7AEB-79E7-14F60D87437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072697" y="3632985"/>
            <a:ext cx="913794" cy="913794"/>
          </a:xfrm>
          <a:prstGeom prst="rect">
            <a:avLst/>
          </a:prstGeom>
        </p:spPr>
      </p:pic>
      <p:pic>
        <p:nvPicPr>
          <p:cNvPr id="1145" name="Picture 1144" descr="Logo&#10;&#10;Description automatically generated with low confidence">
            <a:extLst>
              <a:ext uri="{FF2B5EF4-FFF2-40B4-BE49-F238E27FC236}">
                <a16:creationId xmlns:a16="http://schemas.microsoft.com/office/drawing/2014/main" id="{7DD4CF71-9515-4967-D906-38A19FDDC52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151821" y="5285110"/>
            <a:ext cx="976396" cy="246794"/>
          </a:xfrm>
          <a:prstGeom prst="rect">
            <a:avLst/>
          </a:prstGeom>
        </p:spPr>
      </p:pic>
      <p:pic>
        <p:nvPicPr>
          <p:cNvPr id="1146" name="Picture 1145">
            <a:extLst>
              <a:ext uri="{FF2B5EF4-FFF2-40B4-BE49-F238E27FC236}">
                <a16:creationId xmlns:a16="http://schemas.microsoft.com/office/drawing/2014/main" id="{29D2C426-DD72-1760-1386-5BB761B2ADC0}"/>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001514" y="2494300"/>
            <a:ext cx="1068051" cy="578171"/>
          </a:xfrm>
          <a:prstGeom prst="rect">
            <a:avLst/>
          </a:prstGeom>
        </p:spPr>
      </p:pic>
      <p:pic>
        <p:nvPicPr>
          <p:cNvPr id="1147" name="Picture 1146" descr="Graphical user interface, text, application&#10;&#10;Description automatically generated">
            <a:extLst>
              <a:ext uri="{FF2B5EF4-FFF2-40B4-BE49-F238E27FC236}">
                <a16:creationId xmlns:a16="http://schemas.microsoft.com/office/drawing/2014/main" id="{C9D4BFA4-DAEA-7C42-1DE5-1C3C78876E2F}"/>
              </a:ext>
            </a:extLst>
          </p:cNvPr>
          <p:cNvPicPr>
            <a:picLocks noChangeAspect="1"/>
          </p:cNvPicPr>
          <p:nvPr userDrawn="1"/>
        </p:nvPicPr>
        <p:blipFill rotWithShape="1">
          <a:blip r:embed="rId19"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1882006" y="4988980"/>
            <a:ext cx="649139" cy="663110"/>
          </a:xfrm>
          <a:prstGeom prst="rect">
            <a:avLst/>
          </a:prstGeom>
        </p:spPr>
      </p:pic>
      <p:pic>
        <p:nvPicPr>
          <p:cNvPr id="1148" name="Picture 1147" descr="Graphical user interface, text, application&#10;&#10;Description automatically generated">
            <a:extLst>
              <a:ext uri="{FF2B5EF4-FFF2-40B4-BE49-F238E27FC236}">
                <a16:creationId xmlns:a16="http://schemas.microsoft.com/office/drawing/2014/main" id="{46119284-EF60-F7DC-62EC-CADC9205C9C3}"/>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1741604" y="5674780"/>
            <a:ext cx="945760" cy="102577"/>
          </a:xfrm>
          <a:prstGeom prst="rect">
            <a:avLst/>
          </a:prstGeom>
        </p:spPr>
      </p:pic>
      <p:pic>
        <p:nvPicPr>
          <p:cNvPr id="1149" name="Picture 1148" descr="Text&#10;&#10;Description automatically generated with low confidence">
            <a:extLst>
              <a:ext uri="{FF2B5EF4-FFF2-40B4-BE49-F238E27FC236}">
                <a16:creationId xmlns:a16="http://schemas.microsoft.com/office/drawing/2014/main" id="{4433223D-7024-E597-2E23-9973319A7AC8}"/>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64079" y="5001420"/>
            <a:ext cx="746785" cy="746785"/>
          </a:xfrm>
          <a:prstGeom prst="rect">
            <a:avLst/>
          </a:prstGeom>
        </p:spPr>
      </p:pic>
      <p:pic>
        <p:nvPicPr>
          <p:cNvPr id="1150" name="Picture 1149" descr="Logo, icon&#10;&#10;Description automatically generated">
            <a:extLst>
              <a:ext uri="{FF2B5EF4-FFF2-40B4-BE49-F238E27FC236}">
                <a16:creationId xmlns:a16="http://schemas.microsoft.com/office/drawing/2014/main" id="{A6BB5F71-2257-44A8-FA08-3C4AD3F33DF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466440" y="5107031"/>
            <a:ext cx="567796" cy="620726"/>
          </a:xfrm>
          <a:prstGeom prst="rect">
            <a:avLst/>
          </a:prstGeom>
        </p:spPr>
      </p:pic>
      <p:pic>
        <p:nvPicPr>
          <p:cNvPr id="1151" name="Picture 1150" descr="Diagram, logo&#10;&#10;Description automatically generated">
            <a:extLst>
              <a:ext uri="{FF2B5EF4-FFF2-40B4-BE49-F238E27FC236}">
                <a16:creationId xmlns:a16="http://schemas.microsoft.com/office/drawing/2014/main" id="{7DFDA90C-ECCC-8BE6-BA06-0B6B04606976}"/>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955742" y="1164702"/>
            <a:ext cx="690897" cy="690897"/>
          </a:xfrm>
          <a:prstGeom prst="rect">
            <a:avLst/>
          </a:prstGeom>
        </p:spPr>
      </p:pic>
      <p:pic>
        <p:nvPicPr>
          <p:cNvPr id="1152" name="Picture 1151" descr="A picture containing icon&#10;&#10;Description automatically generated">
            <a:extLst>
              <a:ext uri="{FF2B5EF4-FFF2-40B4-BE49-F238E27FC236}">
                <a16:creationId xmlns:a16="http://schemas.microsoft.com/office/drawing/2014/main" id="{F5B731E6-BB7C-1CC2-8FBD-2F6FAD1222E0}"/>
              </a:ext>
            </a:extLst>
          </p:cNvPr>
          <p:cNvPicPr>
            <a:picLocks noChangeAspect="1"/>
          </p:cNvPicPr>
          <p:nvPr userDrawn="1"/>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50933" y="1085995"/>
            <a:ext cx="555286" cy="785333"/>
          </a:xfrm>
          <a:prstGeom prst="rect">
            <a:avLst/>
          </a:prstGeom>
        </p:spPr>
      </p:pic>
      <p:pic>
        <p:nvPicPr>
          <p:cNvPr id="1153" name="Picture 1152" descr="Logo&#10;&#10;Description automatically generated">
            <a:extLst>
              <a:ext uri="{FF2B5EF4-FFF2-40B4-BE49-F238E27FC236}">
                <a16:creationId xmlns:a16="http://schemas.microsoft.com/office/drawing/2014/main" id="{FACB5A6D-B455-C70A-8AD1-86DC8F22F50F}"/>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487621" y="1095983"/>
            <a:ext cx="748635" cy="752929"/>
          </a:xfrm>
          <a:prstGeom prst="rect">
            <a:avLst/>
          </a:prstGeom>
        </p:spPr>
      </p:pic>
      <p:pic>
        <p:nvPicPr>
          <p:cNvPr id="1154" name="Picture 1153" descr="Text&#10;&#10;Description automatically generated">
            <a:extLst>
              <a:ext uri="{FF2B5EF4-FFF2-40B4-BE49-F238E27FC236}">
                <a16:creationId xmlns:a16="http://schemas.microsoft.com/office/drawing/2014/main" id="{65E425EE-D819-74E4-22C2-1EDAC3269A69}"/>
              </a:ext>
            </a:extLst>
          </p:cNvPr>
          <p:cNvPicPr>
            <a:picLocks noChangeAspect="1"/>
          </p:cNvPicPr>
          <p:nvPr userDrawn="1"/>
        </p:nvPicPr>
        <p:blipFill rotWithShape="1">
          <a:blip r:embed="rId26">
            <a:extLst>
              <a:ext uri="{28A0092B-C50C-407E-A947-70E740481C1C}">
                <a14:useLocalDpi xmlns:a14="http://schemas.microsoft.com/office/drawing/2010/main"/>
              </a:ext>
            </a:extLst>
          </a:blip>
          <a:srcRect/>
          <a:stretch/>
        </p:blipFill>
        <p:spPr>
          <a:xfrm>
            <a:off x="8399866" y="2334384"/>
            <a:ext cx="903561" cy="865664"/>
          </a:xfrm>
          <a:prstGeom prst="rect">
            <a:avLst/>
          </a:prstGeom>
        </p:spPr>
      </p:pic>
      <p:pic>
        <p:nvPicPr>
          <p:cNvPr id="1155" name="Picture 1154" descr="Text&#10;&#10;Description automatically generated">
            <a:extLst>
              <a:ext uri="{FF2B5EF4-FFF2-40B4-BE49-F238E27FC236}">
                <a16:creationId xmlns:a16="http://schemas.microsoft.com/office/drawing/2014/main" id="{F3DAE050-A027-10AE-92D5-5D22C0A49964}"/>
              </a:ext>
            </a:extLst>
          </p:cNvPr>
          <p:cNvPicPr>
            <a:picLocks noChangeAspect="1"/>
          </p:cNvPicPr>
          <p:nvPr userDrawn="1"/>
        </p:nvPicPr>
        <p:blipFill rotWithShape="1">
          <a:blip r:embed="rId27" cstate="screen">
            <a:extLst>
              <a:ext uri="{28A0092B-C50C-407E-A947-70E740481C1C}">
                <a14:useLocalDpi xmlns:a14="http://schemas.microsoft.com/office/drawing/2010/main"/>
              </a:ext>
            </a:extLst>
          </a:blip>
          <a:srcRect/>
          <a:stretch/>
        </p:blipFill>
        <p:spPr>
          <a:xfrm>
            <a:off x="1922816" y="3655101"/>
            <a:ext cx="615277" cy="608950"/>
          </a:xfrm>
          <a:prstGeom prst="rect">
            <a:avLst/>
          </a:prstGeom>
        </p:spPr>
      </p:pic>
      <p:pic>
        <p:nvPicPr>
          <p:cNvPr id="1156" name="Picture 1155" descr="Icon&#10;&#10;Description automatically generated with medium confidence">
            <a:extLst>
              <a:ext uri="{FF2B5EF4-FFF2-40B4-BE49-F238E27FC236}">
                <a16:creationId xmlns:a16="http://schemas.microsoft.com/office/drawing/2014/main" id="{24BB37C0-3375-FD2D-60F0-68EE0576FBC5}"/>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084708" y="3659670"/>
            <a:ext cx="470384" cy="811163"/>
          </a:xfrm>
          <a:prstGeom prst="rect">
            <a:avLst/>
          </a:prstGeom>
        </p:spPr>
      </p:pic>
      <p:pic>
        <p:nvPicPr>
          <p:cNvPr id="1157" name="Picture 1156" descr="Logo, company name&#10;&#10;Description automatically generated">
            <a:extLst>
              <a:ext uri="{FF2B5EF4-FFF2-40B4-BE49-F238E27FC236}">
                <a16:creationId xmlns:a16="http://schemas.microsoft.com/office/drawing/2014/main" id="{692ABABA-CF07-DFC9-0452-989178950F92}"/>
              </a:ext>
            </a:extLst>
          </p:cNvPr>
          <p:cNvPicPr>
            <a:picLocks noChangeAspect="1"/>
          </p:cNvPicPr>
          <p:nvPr userDrawn="1"/>
        </p:nvPicPr>
        <p:blipFill rotWithShape="1">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17008" y="4001369"/>
            <a:ext cx="1017570" cy="340223"/>
          </a:xfrm>
          <a:prstGeom prst="rect">
            <a:avLst/>
          </a:prstGeom>
        </p:spPr>
      </p:pic>
      <p:pic>
        <p:nvPicPr>
          <p:cNvPr id="1158" name="Picture 1157" descr="A picture containing logo&#10;&#10;Description automatically generated">
            <a:extLst>
              <a:ext uri="{FF2B5EF4-FFF2-40B4-BE49-F238E27FC236}">
                <a16:creationId xmlns:a16="http://schemas.microsoft.com/office/drawing/2014/main" id="{D772F26C-99FE-3142-3F72-D577EBAC4E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032848" y="5002776"/>
            <a:ext cx="807124" cy="748204"/>
          </a:xfrm>
          <a:prstGeom prst="rect">
            <a:avLst/>
          </a:prstGeom>
        </p:spPr>
      </p:pic>
      <p:pic>
        <p:nvPicPr>
          <p:cNvPr id="1159" name="Picture 1158" descr="Logo&#10;&#10;Description automatically generated">
            <a:extLst>
              <a:ext uri="{FF2B5EF4-FFF2-40B4-BE49-F238E27FC236}">
                <a16:creationId xmlns:a16="http://schemas.microsoft.com/office/drawing/2014/main" id="{9A01E653-6721-DF16-3979-8A587FEAAC12}"/>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5083900" y="5279485"/>
            <a:ext cx="905507" cy="263163"/>
          </a:xfrm>
          <a:prstGeom prst="rect">
            <a:avLst/>
          </a:prstGeom>
        </p:spPr>
      </p:pic>
      <p:pic>
        <p:nvPicPr>
          <p:cNvPr id="1160" name="Picture 1159" descr="Shape&#10;&#10;Description automatically generated with medium confidence">
            <a:extLst>
              <a:ext uri="{FF2B5EF4-FFF2-40B4-BE49-F238E27FC236}">
                <a16:creationId xmlns:a16="http://schemas.microsoft.com/office/drawing/2014/main" id="{6743F919-9D03-E14D-2C4C-8D03E2917305}"/>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l="25764" t="24182" r="27526" b="17142"/>
          <a:stretch/>
        </p:blipFill>
        <p:spPr>
          <a:xfrm>
            <a:off x="9619342" y="3583411"/>
            <a:ext cx="621855" cy="939417"/>
          </a:xfrm>
          <a:prstGeom prst="rect">
            <a:avLst/>
          </a:prstGeom>
        </p:spPr>
      </p:pic>
      <p:pic>
        <p:nvPicPr>
          <p:cNvPr id="1161" name="Picture 1160" descr="Icon&#10;&#10;Description automatically generated with medium confidence">
            <a:extLst>
              <a:ext uri="{FF2B5EF4-FFF2-40B4-BE49-F238E27FC236}">
                <a16:creationId xmlns:a16="http://schemas.microsoft.com/office/drawing/2014/main" id="{D0988B91-741E-DA35-2D56-C155D6FE7D9A}"/>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a:stretch/>
        </p:blipFill>
        <p:spPr>
          <a:xfrm>
            <a:off x="1860424" y="2414750"/>
            <a:ext cx="717109" cy="714421"/>
          </a:xfrm>
          <a:prstGeom prst="rect">
            <a:avLst/>
          </a:prstGeom>
        </p:spPr>
      </p:pic>
      <p:pic>
        <p:nvPicPr>
          <p:cNvPr id="1162" name="Picture 1161" descr="A blue sign with white letters&#10;&#10;Description automatically generated with low confidence">
            <a:extLst>
              <a:ext uri="{FF2B5EF4-FFF2-40B4-BE49-F238E27FC236}">
                <a16:creationId xmlns:a16="http://schemas.microsoft.com/office/drawing/2014/main" id="{D151501B-5A1E-68DA-8B55-21368D45C3C6}"/>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7438917" y="3724542"/>
            <a:ext cx="603837" cy="731038"/>
          </a:xfrm>
          <a:prstGeom prst="rect">
            <a:avLst/>
          </a:prstGeom>
        </p:spPr>
      </p:pic>
      <p:pic>
        <p:nvPicPr>
          <p:cNvPr id="1163" name="Picture 1162" descr="Text&#10;&#10;Description automatically generated">
            <a:extLst>
              <a:ext uri="{FF2B5EF4-FFF2-40B4-BE49-F238E27FC236}">
                <a16:creationId xmlns:a16="http://schemas.microsoft.com/office/drawing/2014/main" id="{9B53A880-C127-AB9E-38BE-8FC6674673CE}"/>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a:stretch/>
        </p:blipFill>
        <p:spPr>
          <a:xfrm>
            <a:off x="1716765" y="4271188"/>
            <a:ext cx="979619" cy="214076"/>
          </a:xfrm>
          <a:prstGeom prst="rect">
            <a:avLst/>
          </a:prstGeom>
        </p:spPr>
      </p:pic>
      <p:pic>
        <p:nvPicPr>
          <p:cNvPr id="1164" name="Picture 1163" descr="A picture containing shape&#10;&#10;Description automatically generated">
            <a:extLst>
              <a:ext uri="{FF2B5EF4-FFF2-40B4-BE49-F238E27FC236}">
                <a16:creationId xmlns:a16="http://schemas.microsoft.com/office/drawing/2014/main" id="{D605EAF2-2FF1-21EE-E2BF-1F3B7A41D994}"/>
              </a:ext>
            </a:extLst>
          </p:cNvPr>
          <p:cNvPicPr>
            <a:picLocks noChangeAspect="1"/>
          </p:cNvPicPr>
          <p:nvPr userDrawn="1"/>
        </p:nvPicPr>
        <p:blipFill rotWithShape="1">
          <a:blip r:embed="rId36" cstate="print">
            <a:extLst>
              <a:ext uri="{28A0092B-C50C-407E-A947-70E740481C1C}">
                <a14:useLocalDpi xmlns:a14="http://schemas.microsoft.com/office/drawing/2010/main"/>
              </a:ext>
            </a:extLst>
          </a:blip>
          <a:srcRect/>
          <a:stretch/>
        </p:blipFill>
        <p:spPr>
          <a:xfrm>
            <a:off x="7415110" y="2450684"/>
            <a:ext cx="591109" cy="669119"/>
          </a:xfrm>
          <a:prstGeom prst="rect">
            <a:avLst/>
          </a:prstGeom>
        </p:spPr>
      </p:pic>
    </p:spTree>
    <p:extLst>
      <p:ext uri="{BB962C8B-B14F-4D97-AF65-F5344CB8AC3E}">
        <p14:creationId xmlns:p14="http://schemas.microsoft.com/office/powerpoint/2010/main" val="2045912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65" r:id="rId5"/>
    <p:sldLayoutId id="2147483666" r:id="rId6"/>
    <p:sldLayoutId id="2147483667" r:id="rId7"/>
    <p:sldLayoutId id="2147483668" r:id="rId8"/>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emf"/><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emf"/><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366" y="2292953"/>
            <a:ext cx="11467132" cy="620251"/>
          </a:xfrm>
        </p:spPr>
        <p:txBody>
          <a:bodyPr>
            <a:normAutofit/>
          </a:bodyPr>
          <a:lstStyle/>
          <a:p>
            <a:r>
              <a:rPr lang="en-GB" dirty="0"/>
              <a:t>Meeting to identify Digital Twin Pilot projects: Breeding Blanket</a:t>
            </a:r>
          </a:p>
        </p:txBody>
      </p:sp>
      <p:sp>
        <p:nvSpPr>
          <p:cNvPr id="3" name="Textplatzhalter 2"/>
          <p:cNvSpPr>
            <a:spLocks noGrp="1"/>
          </p:cNvSpPr>
          <p:nvPr>
            <p:ph type="body" sz="quarter" idx="10"/>
          </p:nvPr>
        </p:nvSpPr>
        <p:spPr>
          <a:xfrm>
            <a:off x="407366" y="3113700"/>
            <a:ext cx="9054134" cy="315300"/>
          </a:xfrm>
        </p:spPr>
        <p:txBody>
          <a:bodyPr>
            <a:noAutofit/>
          </a:bodyPr>
          <a:lstStyle/>
          <a:p>
            <a:r>
              <a:rPr lang="en-GB" sz="1800" dirty="0"/>
              <a:t>S. D’Amico on behalf of the BB design Team and the DEMO Central Team</a:t>
            </a:r>
            <a:endParaRPr lang="en-GB" sz="1800" baseline="30000" dirty="0"/>
          </a:p>
        </p:txBody>
      </p:sp>
      <p:sp>
        <p:nvSpPr>
          <p:cNvPr id="5" name="Textplatzhalter 4"/>
          <p:cNvSpPr>
            <a:spLocks noGrp="1"/>
          </p:cNvSpPr>
          <p:nvPr>
            <p:ph type="body" sz="quarter" idx="12"/>
          </p:nvPr>
        </p:nvSpPr>
        <p:spPr>
          <a:xfrm>
            <a:off x="407366" y="1735634"/>
            <a:ext cx="5544614" cy="338554"/>
          </a:xfrm>
        </p:spPr>
        <p:txBody>
          <a:bodyPr/>
          <a:lstStyle/>
          <a:p>
            <a:r>
              <a:rPr lang="en-GB" b="1"/>
              <a:t>Identification of Digital Twins projects</a:t>
            </a:r>
            <a:endParaRPr lang="en-GB" b="1" dirty="0"/>
          </a:p>
        </p:txBody>
      </p:sp>
      <p:sp>
        <p:nvSpPr>
          <p:cNvPr id="4" name="Textplatzhalter 4">
            <a:extLst>
              <a:ext uri="{FF2B5EF4-FFF2-40B4-BE49-F238E27FC236}">
                <a16:creationId xmlns:a16="http://schemas.microsoft.com/office/drawing/2014/main" id="{71674B63-D40C-F1D6-6E79-E384FBBF6FE3}"/>
              </a:ext>
            </a:extLst>
          </p:cNvPr>
          <p:cNvSpPr txBox="1">
            <a:spLocks/>
          </p:cNvSpPr>
          <p:nvPr/>
        </p:nvSpPr>
        <p:spPr>
          <a:xfrm>
            <a:off x="407366" y="3629496"/>
            <a:ext cx="5544614" cy="338554"/>
          </a:xfrm>
          <a:prstGeom prst="rect">
            <a:avLst/>
          </a:prstGeom>
        </p:spPr>
        <p:txBody>
          <a:bodyPr vert="horz" lIns="91440" tIns="45720" rIns="91440" bIns="45720" rtlCol="0">
            <a:normAutofit/>
          </a:bodyPr>
          <a:lstStyle>
            <a:lvl1pPr marL="0" indent="0" algn="l" defTabSz="685800" rtl="0" eaLnBrk="1" latinLnBrk="0" hangingPunct="1">
              <a:spcBef>
                <a:spcPct val="20000"/>
              </a:spcBef>
              <a:buFont typeface="Arial" panose="020B0604020202020204" pitchFamily="34" charset="0"/>
              <a:buNone/>
              <a:defRPr sz="1600" b="0"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b="1"/>
              <a:t>16 </a:t>
            </a:r>
            <a:r>
              <a:rPr lang="en-GB" b="1" dirty="0"/>
              <a:t>December 2024</a:t>
            </a:r>
          </a:p>
        </p:txBody>
      </p:sp>
    </p:spTree>
    <p:extLst>
      <p:ext uri="{BB962C8B-B14F-4D97-AF65-F5344CB8AC3E}">
        <p14:creationId xmlns:p14="http://schemas.microsoft.com/office/powerpoint/2010/main" val="2258762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4A228-BD78-C7B6-DE5B-5CF65F36542C}"/>
              </a:ext>
            </a:extLst>
          </p:cNvPr>
          <p:cNvSpPr>
            <a:spLocks noGrp="1"/>
          </p:cNvSpPr>
          <p:nvPr>
            <p:ph type="title"/>
          </p:nvPr>
        </p:nvSpPr>
        <p:spPr/>
        <p:txBody>
          <a:bodyPr vert="horz" lIns="91440" tIns="45720" rIns="91440" bIns="45720" rtlCol="0" anchor="ctr">
            <a:noAutofit/>
          </a:bodyPr>
          <a:lstStyle/>
          <a:p>
            <a:r>
              <a:rPr lang="en-GB" sz="2800" dirty="0"/>
              <a:t>Neutronic analysis</a:t>
            </a:r>
          </a:p>
        </p:txBody>
      </p:sp>
      <p:sp>
        <p:nvSpPr>
          <p:cNvPr id="5" name="Inhaltsplatzhalter 2">
            <a:extLst>
              <a:ext uri="{FF2B5EF4-FFF2-40B4-BE49-F238E27FC236}">
                <a16:creationId xmlns:a16="http://schemas.microsoft.com/office/drawing/2014/main" id="{747637EE-030C-A4AE-6E83-6AECDA1AA551}"/>
              </a:ext>
            </a:extLst>
          </p:cNvPr>
          <p:cNvSpPr txBox="1">
            <a:spLocks/>
          </p:cNvSpPr>
          <p:nvPr/>
        </p:nvSpPr>
        <p:spPr>
          <a:xfrm>
            <a:off x="396569" y="785270"/>
            <a:ext cx="11645888" cy="420564"/>
          </a:xfrm>
          <a:prstGeom prst="rect">
            <a:avLst/>
          </a:prstGeom>
        </p:spPr>
        <p:txBody>
          <a:bodyPr wrap="square">
            <a:spAutoFit/>
          </a:bodyPr>
          <a:lstStyle>
            <a:lvl1pPr marL="314325" indent="-314325" algn="l" rtl="0" eaLnBrk="1" fontAlgn="base" hangingPunct="1">
              <a:spcBef>
                <a:spcPct val="20000"/>
              </a:spcBef>
              <a:spcAft>
                <a:spcPct val="0"/>
              </a:spcAft>
              <a:buBlip>
                <a:blip r:embed="rId2"/>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3"/>
              </a:buBlip>
              <a:defRPr>
                <a:solidFill>
                  <a:schemeClr val="tx1"/>
                </a:solidFill>
                <a:latin typeface="+mn-lt"/>
              </a:defRPr>
            </a:lvl2pPr>
            <a:lvl3pPr marL="1209675" indent="-276225" algn="l" rtl="0" eaLnBrk="1" fontAlgn="base" hangingPunct="1">
              <a:spcBef>
                <a:spcPct val="20000"/>
              </a:spcBef>
              <a:spcAft>
                <a:spcPct val="0"/>
              </a:spcAft>
              <a:buBlip>
                <a:blip r:embed="rId4"/>
              </a:buBlip>
              <a:defRPr sz="1600">
                <a:solidFill>
                  <a:schemeClr val="tx1"/>
                </a:solidFill>
                <a:latin typeface="+mn-lt"/>
              </a:defRPr>
            </a:lvl3pPr>
            <a:lvl4pPr marL="1657350" indent="-276225" algn="l" rtl="0" eaLnBrk="1" fontAlgn="base" hangingPunct="1">
              <a:spcBef>
                <a:spcPct val="20000"/>
              </a:spcBef>
              <a:spcAft>
                <a:spcPct val="0"/>
              </a:spcAft>
              <a:buBlip>
                <a:blip r:embed="rId4"/>
              </a:buBlip>
              <a:defRPr sz="1600">
                <a:solidFill>
                  <a:schemeClr val="tx1"/>
                </a:solidFill>
                <a:latin typeface="+mn-lt"/>
              </a:defRPr>
            </a:lvl4pPr>
            <a:lvl5pPr marL="2095500" indent="-276225" algn="l" rtl="0" eaLnBrk="1" fontAlgn="base" hangingPunct="1">
              <a:spcBef>
                <a:spcPct val="20000"/>
              </a:spcBef>
              <a:spcAft>
                <a:spcPct val="0"/>
              </a:spcAft>
              <a:buBlip>
                <a:blip r:embed="rId4"/>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5"/>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5"/>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5"/>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5"/>
              </a:buBlip>
              <a:defRPr sz="1400">
                <a:solidFill>
                  <a:schemeClr val="tx1"/>
                </a:solidFill>
                <a:latin typeface="+mn-lt"/>
              </a:defRPr>
            </a:lvl9pPr>
          </a:lstStyle>
          <a:p>
            <a:pPr marL="0" indent="0">
              <a:spcBef>
                <a:spcPts val="1600"/>
              </a:spcBef>
              <a:buNone/>
            </a:pPr>
            <a:r>
              <a:rPr lang="de-DE" sz="2133" dirty="0" err="1">
                <a:latin typeface="Calibri" panose="020F0502020204030204" pitchFamily="34" charset="0"/>
                <a:cs typeface="Calibri" panose="020F0502020204030204" pitchFamily="34" charset="0"/>
              </a:rPr>
              <a:t>Neutronics</a:t>
            </a:r>
            <a:r>
              <a:rPr lang="de-DE" sz="2133" dirty="0">
                <a:latin typeface="Calibri" panose="020F0502020204030204" pitchFamily="34" charset="0"/>
                <a:cs typeface="Calibri" panose="020F0502020204030204" pitchFamily="34" charset="0"/>
              </a:rPr>
              <a:t> </a:t>
            </a:r>
            <a:r>
              <a:rPr lang="de-DE" sz="2133" dirty="0" err="1">
                <a:latin typeface="Calibri" panose="020F0502020204030204" pitchFamily="34" charset="0"/>
                <a:cs typeface="Calibri" panose="020F0502020204030204" pitchFamily="34" charset="0"/>
              </a:rPr>
              <a:t>workflows</a:t>
            </a:r>
            <a:r>
              <a:rPr lang="de-DE" sz="2133" dirty="0">
                <a:latin typeface="Calibri" panose="020F0502020204030204" pitchFamily="34" charset="0"/>
                <a:cs typeface="Calibri" panose="020F0502020204030204" pitchFamily="34" charset="0"/>
              </a:rPr>
              <a:t> </a:t>
            </a:r>
            <a:r>
              <a:rPr lang="de-DE" sz="2133" dirty="0" err="1">
                <a:latin typeface="Calibri" panose="020F0502020204030204" pitchFamily="34" charset="0"/>
                <a:cs typeface="Calibri" panose="020F0502020204030204" pitchFamily="34" charset="0"/>
              </a:rPr>
              <a:t>for</a:t>
            </a:r>
            <a:r>
              <a:rPr lang="de-DE" sz="2133" dirty="0">
                <a:latin typeface="Calibri" panose="020F0502020204030204" pitchFamily="34" charset="0"/>
                <a:cs typeface="Calibri" panose="020F0502020204030204" pitchFamily="34" charset="0"/>
              </a:rPr>
              <a:t> </a:t>
            </a:r>
            <a:r>
              <a:rPr lang="de-DE" sz="2133" dirty="0" err="1">
                <a:latin typeface="Calibri" panose="020F0502020204030204" pitchFamily="34" charset="0"/>
                <a:cs typeface="Calibri" panose="020F0502020204030204" pitchFamily="34" charset="0"/>
              </a:rPr>
              <a:t>system</a:t>
            </a:r>
            <a:r>
              <a:rPr lang="de-DE" sz="2133" dirty="0">
                <a:latin typeface="Calibri" panose="020F0502020204030204" pitchFamily="34" charset="0"/>
                <a:cs typeface="Calibri" panose="020F0502020204030204" pitchFamily="34" charset="0"/>
              </a:rPr>
              <a:t> design </a:t>
            </a:r>
            <a:r>
              <a:rPr lang="de-DE" sz="2133" dirty="0" err="1">
                <a:latin typeface="Calibri" panose="020F0502020204030204" pitchFamily="34" charset="0"/>
                <a:cs typeface="Calibri" panose="020F0502020204030204" pitchFamily="34" charset="0"/>
              </a:rPr>
              <a:t>and</a:t>
            </a:r>
            <a:r>
              <a:rPr lang="de-DE" sz="2133" dirty="0">
                <a:latin typeface="Calibri" panose="020F0502020204030204" pitchFamily="34" charset="0"/>
                <a:cs typeface="Calibri" panose="020F0502020204030204" pitchFamily="34" charset="0"/>
              </a:rPr>
              <a:t> plant </a:t>
            </a:r>
            <a:r>
              <a:rPr lang="de-DE" sz="2133" dirty="0" err="1">
                <a:latin typeface="Calibri" panose="020F0502020204030204" pitchFamily="34" charset="0"/>
                <a:cs typeface="Calibri" panose="020F0502020204030204" pitchFamily="34" charset="0"/>
              </a:rPr>
              <a:t>radiological</a:t>
            </a:r>
            <a:r>
              <a:rPr lang="de-DE" sz="2133" dirty="0">
                <a:latin typeface="Calibri" panose="020F0502020204030204" pitchFamily="34" charset="0"/>
                <a:cs typeface="Calibri" panose="020F0502020204030204" pitchFamily="34" charset="0"/>
              </a:rPr>
              <a:t> </a:t>
            </a:r>
            <a:r>
              <a:rPr lang="de-DE" sz="2133" dirty="0" err="1">
                <a:latin typeface="Calibri" panose="020F0502020204030204" pitchFamily="34" charset="0"/>
                <a:cs typeface="Calibri" panose="020F0502020204030204" pitchFamily="34" charset="0"/>
              </a:rPr>
              <a:t>protection</a:t>
            </a:r>
            <a:r>
              <a:rPr lang="de-DE" sz="2133" dirty="0">
                <a:latin typeface="Calibri" panose="020F0502020204030204" pitchFamily="34" charset="0"/>
                <a:cs typeface="Calibri" panose="020F0502020204030204" pitchFamily="34" charset="0"/>
              </a:rPr>
              <a:t> </a:t>
            </a:r>
            <a:r>
              <a:rPr lang="de-DE" sz="2133" dirty="0" err="1">
                <a:latin typeface="Calibri" panose="020F0502020204030204" pitchFamily="34" charset="0"/>
                <a:cs typeface="Calibri" panose="020F0502020204030204" pitchFamily="34" charset="0"/>
              </a:rPr>
              <a:t>analyses</a:t>
            </a:r>
            <a:endParaRPr lang="de-DE" sz="2133" i="1" dirty="0">
              <a:latin typeface="Calibri" panose="020F0502020204030204" pitchFamily="34" charset="0"/>
              <a:cs typeface="Calibri" panose="020F0502020204030204" pitchFamily="34" charset="0"/>
            </a:endParaRPr>
          </a:p>
        </p:txBody>
      </p:sp>
      <p:grpSp>
        <p:nvGrpSpPr>
          <p:cNvPr id="6" name="Gruppieren 2">
            <a:extLst>
              <a:ext uri="{FF2B5EF4-FFF2-40B4-BE49-F238E27FC236}">
                <a16:creationId xmlns:a16="http://schemas.microsoft.com/office/drawing/2014/main" id="{CF0E70A2-5074-294B-9108-E4F38E0EE147}"/>
              </a:ext>
            </a:extLst>
          </p:cNvPr>
          <p:cNvGrpSpPr>
            <a:grpSpLocks noChangeAspect="1"/>
          </p:cNvGrpSpPr>
          <p:nvPr/>
        </p:nvGrpSpPr>
        <p:grpSpPr>
          <a:xfrm>
            <a:off x="84450" y="729113"/>
            <a:ext cx="12079918" cy="5738940"/>
            <a:chOff x="-1498913" y="505321"/>
            <a:chExt cx="11649521" cy="5534466"/>
          </a:xfrm>
        </p:grpSpPr>
        <p:pic>
          <p:nvPicPr>
            <p:cNvPr id="7" name="Grafik 18">
              <a:extLst>
                <a:ext uri="{FF2B5EF4-FFF2-40B4-BE49-F238E27FC236}">
                  <a16:creationId xmlns:a16="http://schemas.microsoft.com/office/drawing/2014/main" id="{8869C8DA-3359-4FDD-97C2-7F2B872A2AFC}"/>
                </a:ext>
              </a:extLst>
            </p:cNvPr>
            <p:cNvPicPr>
              <a:picLocks noChangeAspect="1"/>
            </p:cNvPicPr>
            <p:nvPr/>
          </p:nvPicPr>
          <p:blipFill>
            <a:blip r:embed="rId6"/>
            <a:stretch>
              <a:fillRect/>
            </a:stretch>
          </p:blipFill>
          <p:spPr>
            <a:xfrm>
              <a:off x="1830203" y="3331849"/>
              <a:ext cx="5371572" cy="2667712"/>
            </a:xfrm>
            <a:prstGeom prst="rect">
              <a:avLst/>
            </a:prstGeom>
          </p:spPr>
        </p:pic>
        <p:grpSp>
          <p:nvGrpSpPr>
            <p:cNvPr id="8" name="Group 7">
              <a:extLst>
                <a:ext uri="{FF2B5EF4-FFF2-40B4-BE49-F238E27FC236}">
                  <a16:creationId xmlns:a16="http://schemas.microsoft.com/office/drawing/2014/main" id="{54340924-7BD4-7FDA-2AF3-E2483849753B}"/>
                </a:ext>
              </a:extLst>
            </p:cNvPr>
            <p:cNvGrpSpPr/>
            <p:nvPr/>
          </p:nvGrpSpPr>
          <p:grpSpPr>
            <a:xfrm>
              <a:off x="-1144414" y="1241327"/>
              <a:ext cx="2348396" cy="1862214"/>
              <a:chOff x="9799901" y="983920"/>
              <a:chExt cx="2088232" cy="1526670"/>
            </a:xfrm>
          </p:grpSpPr>
          <p:pic>
            <p:nvPicPr>
              <p:cNvPr id="17" name="Picture 5">
                <a:extLst>
                  <a:ext uri="{FF2B5EF4-FFF2-40B4-BE49-F238E27FC236}">
                    <a16:creationId xmlns:a16="http://schemas.microsoft.com/office/drawing/2014/main" id="{141108B1-4C3A-60BF-9CFB-AECF1BE67974}"/>
                  </a:ext>
                </a:extLst>
              </p:cNvPr>
              <p:cNvPicPr>
                <a:picLocks noChangeAspect="1"/>
              </p:cNvPicPr>
              <p:nvPr/>
            </p:nvPicPr>
            <p:blipFill>
              <a:blip r:embed="rId7"/>
              <a:stretch>
                <a:fillRect/>
              </a:stretch>
            </p:blipFill>
            <p:spPr>
              <a:xfrm>
                <a:off x="9799901" y="983920"/>
                <a:ext cx="2088232" cy="1526670"/>
              </a:xfrm>
              <a:prstGeom prst="rect">
                <a:avLst/>
              </a:prstGeom>
            </p:spPr>
          </p:pic>
          <p:pic>
            <p:nvPicPr>
              <p:cNvPr id="18" name="Picture 6">
                <a:extLst>
                  <a:ext uri="{FF2B5EF4-FFF2-40B4-BE49-F238E27FC236}">
                    <a16:creationId xmlns:a16="http://schemas.microsoft.com/office/drawing/2014/main" id="{33E1949D-513F-7989-3D61-2AF5331F01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97654" y="2133625"/>
                <a:ext cx="1012119" cy="3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Grafik 30">
              <a:extLst>
                <a:ext uri="{FF2B5EF4-FFF2-40B4-BE49-F238E27FC236}">
                  <a16:creationId xmlns:a16="http://schemas.microsoft.com/office/drawing/2014/main" id="{E81E8CD7-D68B-FA77-14A1-59D24931FD7E}"/>
                </a:ext>
              </a:extLst>
            </p:cNvPr>
            <p:cNvPicPr>
              <a:picLocks noChangeAspect="1"/>
            </p:cNvPicPr>
            <p:nvPr/>
          </p:nvPicPr>
          <p:blipFill>
            <a:blip r:embed="rId9"/>
            <a:stretch>
              <a:fillRect/>
            </a:stretch>
          </p:blipFill>
          <p:spPr>
            <a:xfrm>
              <a:off x="-1498913" y="3331849"/>
              <a:ext cx="3329116" cy="2466716"/>
            </a:xfrm>
            <a:prstGeom prst="rect">
              <a:avLst/>
            </a:prstGeom>
          </p:spPr>
        </p:pic>
        <p:pic>
          <p:nvPicPr>
            <p:cNvPr id="11" name="Grafik 185">
              <a:extLst>
                <a:ext uri="{FF2B5EF4-FFF2-40B4-BE49-F238E27FC236}">
                  <a16:creationId xmlns:a16="http://schemas.microsoft.com/office/drawing/2014/main" id="{2F3A1D6D-FE4E-836F-8FFE-DE9D0C42365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4049"/>
            <a:stretch/>
          </p:blipFill>
          <p:spPr bwMode="auto">
            <a:xfrm>
              <a:off x="5883387" y="1241327"/>
              <a:ext cx="1689236" cy="1832105"/>
            </a:xfrm>
            <a:prstGeom prst="rect">
              <a:avLst/>
            </a:prstGeom>
            <a:noFill/>
            <a:ln>
              <a:noFill/>
            </a:ln>
            <a:extLst>
              <a:ext uri="{53640926-AAD7-44D8-BBD7-CCE9431645EC}">
                <a14:shadowObscured xmlns:a14="http://schemas.microsoft.com/office/drawing/2010/main"/>
              </a:ext>
            </a:extLst>
          </p:spPr>
        </p:pic>
        <p:pic>
          <p:nvPicPr>
            <p:cNvPr id="12" name="Picture 6">
              <a:extLst>
                <a:ext uri="{FF2B5EF4-FFF2-40B4-BE49-F238E27FC236}">
                  <a16:creationId xmlns:a16="http://schemas.microsoft.com/office/drawing/2014/main" id="{6CA37533-D2A9-0605-C9E9-B42B160CA00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77" t="1426" r="598" b="1538"/>
            <a:stretch/>
          </p:blipFill>
          <p:spPr bwMode="auto">
            <a:xfrm>
              <a:off x="2049807" y="1221158"/>
              <a:ext cx="3378681" cy="207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Grafik 77">
              <a:extLst>
                <a:ext uri="{FF2B5EF4-FFF2-40B4-BE49-F238E27FC236}">
                  <a16:creationId xmlns:a16="http://schemas.microsoft.com/office/drawing/2014/main" id="{B3E9995D-4040-10E6-A300-CF1F3EED1DFC}"/>
                </a:ext>
              </a:extLst>
            </p:cNvPr>
            <p:cNvPicPr>
              <a:picLocks noChangeAspect="1"/>
            </p:cNvPicPr>
            <p:nvPr/>
          </p:nvPicPr>
          <p:blipFill>
            <a:blip r:embed="rId12" cstate="print">
              <a:extLst>
                <a:ext uri="{28A0092B-C50C-407E-A947-70E740481C1C}">
                  <a14:useLocalDpi xmlns:a14="http://schemas.microsoft.com/office/drawing/2010/main" val="0"/>
                </a:ext>
              </a:extLst>
            </a:blip>
            <a:srcRect l="15976" t="19247" r="13948" b="29846"/>
            <a:stretch>
              <a:fillRect/>
            </a:stretch>
          </p:blipFill>
          <p:spPr bwMode="auto">
            <a:xfrm>
              <a:off x="7693296" y="505321"/>
              <a:ext cx="2377519" cy="103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35">
              <a:extLst>
                <a:ext uri="{FF2B5EF4-FFF2-40B4-BE49-F238E27FC236}">
                  <a16:creationId xmlns:a16="http://schemas.microsoft.com/office/drawing/2014/main" id="{4E541A56-E355-AA2F-0228-03DE96B2AEDA}"/>
                </a:ext>
              </a:extLst>
            </p:cNvPr>
            <p:cNvSpPr txBox="1"/>
            <p:nvPr/>
          </p:nvSpPr>
          <p:spPr>
            <a:xfrm>
              <a:off x="5667830" y="3061180"/>
              <a:ext cx="1951346" cy="286856"/>
            </a:xfrm>
            <a:prstGeom prst="rect">
              <a:avLst/>
            </a:prstGeom>
            <a:noFill/>
          </p:spPr>
          <p:txBody>
            <a:bodyPr wrap="none" rtlCol="0">
              <a:spAutoFit/>
            </a:bodyPr>
            <a:lstStyle/>
            <a:p>
              <a:r>
                <a:rPr lang="de-DE" sz="1333" b="1" i="1" dirty="0">
                  <a:latin typeface="Arial Narrow" panose="020B0606020202030204" pitchFamily="34" charset="0"/>
                </a:rPr>
                <a:t>HCPB </a:t>
              </a:r>
              <a:r>
                <a:rPr lang="de-DE" sz="1333" b="1" i="1" dirty="0" err="1">
                  <a:latin typeface="Arial Narrow" panose="020B0606020202030204" pitchFamily="34" charset="0"/>
                </a:rPr>
                <a:t>Blanket</a:t>
              </a:r>
              <a:r>
                <a:rPr lang="de-DE" sz="1333" b="1" i="1" dirty="0">
                  <a:latin typeface="Arial Narrow" panose="020B0606020202030204" pitchFamily="34" charset="0"/>
                </a:rPr>
                <a:t> MCNP </a:t>
              </a:r>
              <a:r>
                <a:rPr lang="de-DE" sz="1333" b="1" i="1" dirty="0" err="1">
                  <a:latin typeface="Arial Narrow" panose="020B0606020202030204" pitchFamily="34" charset="0"/>
                </a:rPr>
                <a:t>model</a:t>
              </a:r>
              <a:endParaRPr lang="en-GB" sz="1333" b="1" i="1" dirty="0">
                <a:latin typeface="Arial Narrow" panose="020B0606020202030204" pitchFamily="34" charset="0"/>
              </a:endParaRPr>
            </a:p>
          </p:txBody>
        </p:sp>
        <p:sp>
          <p:nvSpPr>
            <p:cNvPr id="16" name="Textfeld 36">
              <a:extLst>
                <a:ext uri="{FF2B5EF4-FFF2-40B4-BE49-F238E27FC236}">
                  <a16:creationId xmlns:a16="http://schemas.microsoft.com/office/drawing/2014/main" id="{4C9D391B-66AE-9169-48E7-4FB5DD9352B5}"/>
                </a:ext>
              </a:extLst>
            </p:cNvPr>
            <p:cNvSpPr txBox="1"/>
            <p:nvPr/>
          </p:nvSpPr>
          <p:spPr>
            <a:xfrm>
              <a:off x="7613503" y="5752931"/>
              <a:ext cx="2537105" cy="286856"/>
            </a:xfrm>
            <a:prstGeom prst="rect">
              <a:avLst/>
            </a:prstGeom>
            <a:noFill/>
          </p:spPr>
          <p:txBody>
            <a:bodyPr wrap="square" rtlCol="0">
              <a:spAutoFit/>
            </a:bodyPr>
            <a:lstStyle/>
            <a:p>
              <a:r>
                <a:rPr lang="de-DE" sz="1333" b="1" i="1" dirty="0">
                  <a:latin typeface="Arial Narrow" panose="020B0606020202030204" pitchFamily="34" charset="0"/>
                </a:rPr>
                <a:t>Nuclear </a:t>
              </a:r>
              <a:r>
                <a:rPr lang="de-DE" sz="1333" b="1" i="1" dirty="0" err="1">
                  <a:latin typeface="Arial Narrow" panose="020B0606020202030204" pitchFamily="34" charset="0"/>
                </a:rPr>
                <a:t>responses</a:t>
              </a:r>
              <a:r>
                <a:rPr lang="de-DE" sz="1333" b="1" i="1" dirty="0">
                  <a:latin typeface="Arial Narrow" panose="020B0606020202030204" pitchFamily="34" charset="0"/>
                </a:rPr>
                <a:t> (</a:t>
              </a:r>
              <a:r>
                <a:rPr lang="de-DE" sz="1333" b="1" i="1" dirty="0" err="1">
                  <a:latin typeface="Arial Narrow" panose="020B0606020202030204" pitchFamily="34" charset="0"/>
                </a:rPr>
                <a:t>heat</a:t>
              </a:r>
              <a:r>
                <a:rPr lang="de-DE" sz="1333" b="1" i="1" dirty="0">
                  <a:latin typeface="Arial Narrow" panose="020B0606020202030204" pitchFamily="34" charset="0"/>
                </a:rPr>
                <a:t>, </a:t>
              </a:r>
              <a:r>
                <a:rPr lang="de-DE" sz="1333" b="1" i="1" dirty="0" err="1">
                  <a:latin typeface="Arial Narrow" panose="020B0606020202030204" pitchFamily="34" charset="0"/>
                </a:rPr>
                <a:t>flux</a:t>
              </a:r>
              <a:r>
                <a:rPr lang="de-DE" sz="1333" b="1" i="1" dirty="0">
                  <a:latin typeface="Arial Narrow" panose="020B0606020202030204" pitchFamily="34" charset="0"/>
                </a:rPr>
                <a:t>, etc.)</a:t>
              </a:r>
            </a:p>
          </p:txBody>
        </p:sp>
      </p:grpSp>
      <p:sp>
        <p:nvSpPr>
          <p:cNvPr id="19" name="TextBox 18">
            <a:extLst>
              <a:ext uri="{FF2B5EF4-FFF2-40B4-BE49-F238E27FC236}">
                <a16:creationId xmlns:a16="http://schemas.microsoft.com/office/drawing/2014/main" id="{4938622A-BE48-5EA6-CAD4-38C730E3B23C}"/>
              </a:ext>
            </a:extLst>
          </p:cNvPr>
          <p:cNvSpPr txBox="1"/>
          <p:nvPr/>
        </p:nvSpPr>
        <p:spPr>
          <a:xfrm>
            <a:off x="1488852" y="6196424"/>
            <a:ext cx="1864998" cy="318100"/>
          </a:xfrm>
          <a:prstGeom prst="rect">
            <a:avLst/>
          </a:prstGeom>
          <a:noFill/>
        </p:spPr>
        <p:txBody>
          <a:bodyPr wrap="none" rtlCol="0">
            <a:spAutoFit/>
          </a:bodyPr>
          <a:lstStyle/>
          <a:p>
            <a:r>
              <a:rPr lang="en-US" sz="1467" i="1" dirty="0"/>
              <a:t>Courtesy of D. Leichtle</a:t>
            </a:r>
            <a:endParaRPr lang="en-GB" sz="1467" i="1" dirty="0"/>
          </a:p>
        </p:txBody>
      </p:sp>
      <p:pic>
        <p:nvPicPr>
          <p:cNvPr id="3" name="Grafik 6">
            <a:extLst>
              <a:ext uri="{FF2B5EF4-FFF2-40B4-BE49-F238E27FC236}">
                <a16:creationId xmlns:a16="http://schemas.microsoft.com/office/drawing/2014/main" id="{FD47AE9F-39E3-8C8A-1A7D-0A3B1566A158}"/>
              </a:ext>
            </a:extLst>
          </p:cNvPr>
          <p:cNvPicPr/>
          <p:nvPr/>
        </p:nvPicPr>
        <p:blipFill rotWithShape="1">
          <a:blip r:embed="rId13" cstate="print">
            <a:extLst>
              <a:ext uri="{28A0092B-C50C-407E-A947-70E740481C1C}">
                <a14:useLocalDpi xmlns:a14="http://schemas.microsoft.com/office/drawing/2010/main" val="0"/>
              </a:ext>
            </a:extLst>
          </a:blip>
          <a:srcRect l="30718" t="30496" r="14980" b="31884"/>
          <a:stretch/>
        </p:blipFill>
        <p:spPr bwMode="auto">
          <a:xfrm>
            <a:off x="9407543" y="4693532"/>
            <a:ext cx="2784457" cy="1435355"/>
          </a:xfrm>
          <a:prstGeom prst="rect">
            <a:avLst/>
          </a:prstGeom>
          <a:ln>
            <a:noFill/>
          </a:ln>
          <a:extLst>
            <a:ext uri="{53640926-AAD7-44D8-BBD7-CCE9431645EC}">
              <a14:shadowObscured xmlns:a14="http://schemas.microsoft.com/office/drawing/2010/main"/>
            </a:ext>
          </a:extLst>
        </p:spPr>
      </p:pic>
      <p:pic>
        <p:nvPicPr>
          <p:cNvPr id="4" name="Grafik 7">
            <a:extLst>
              <a:ext uri="{FF2B5EF4-FFF2-40B4-BE49-F238E27FC236}">
                <a16:creationId xmlns:a16="http://schemas.microsoft.com/office/drawing/2014/main" id="{23D388CD-C7C6-7EE5-7893-4D72D3FE6BD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655" t="27283" r="6334" b="24795"/>
          <a:stretch/>
        </p:blipFill>
        <p:spPr>
          <a:xfrm>
            <a:off x="9585234" y="3373940"/>
            <a:ext cx="2535795" cy="1201166"/>
          </a:xfrm>
          <a:prstGeom prst="rect">
            <a:avLst/>
          </a:prstGeom>
        </p:spPr>
      </p:pic>
      <p:pic>
        <p:nvPicPr>
          <p:cNvPr id="21" name="Picture 4">
            <a:extLst>
              <a:ext uri="{FF2B5EF4-FFF2-40B4-BE49-F238E27FC236}">
                <a16:creationId xmlns:a16="http://schemas.microsoft.com/office/drawing/2014/main" id="{5F795EE9-2AC1-7D2A-678D-3BFE2FBA4F0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74916" y="2219085"/>
            <a:ext cx="2449708" cy="756873"/>
          </a:xfrm>
          <a:prstGeom prst="rect">
            <a:avLst/>
          </a:prstGeom>
          <a:noFill/>
          <a:extLst>
            <a:ext uri="{909E8E84-426E-40DD-AFC4-6F175D3DCCD1}">
              <a14:hiddenFill xmlns:a14="http://schemas.microsoft.com/office/drawing/2010/main">
                <a:solidFill>
                  <a:srgbClr val="FFFFFF"/>
                </a:solidFill>
              </a14:hiddenFill>
            </a:ext>
          </a:extLst>
        </p:spPr>
      </p:pic>
      <p:sp>
        <p:nvSpPr>
          <p:cNvPr id="22" name="Foliennummernplatzhalter 4">
            <a:extLst>
              <a:ext uri="{FF2B5EF4-FFF2-40B4-BE49-F238E27FC236}">
                <a16:creationId xmlns:a16="http://schemas.microsoft.com/office/drawing/2014/main" id="{F9FE8334-DA5D-BDDC-2C6D-FFFAF3846E04}"/>
              </a:ext>
            </a:extLst>
          </p:cNvPr>
          <p:cNvSpPr>
            <a:spLocks noGrp="1"/>
          </p:cNvSpPr>
          <p:nvPr>
            <p:ph type="sldNum" sz="quarter" idx="12"/>
          </p:nvPr>
        </p:nvSpPr>
        <p:spPr>
          <a:xfrm>
            <a:off x="11448188" y="6576385"/>
            <a:ext cx="720080" cy="199174"/>
          </a:xfrm>
        </p:spPr>
        <p:txBody>
          <a:bodyPr/>
          <a:lstStyle/>
          <a:p>
            <a:fld id="{6A6D9FA1-99C7-4910-8E32-B85D378B0060}" type="slidenum">
              <a:rPr lang="en-GB" b="1" smtClean="0">
                <a:solidFill>
                  <a:prstClr val="white"/>
                </a:solidFill>
              </a:rPr>
              <a:pPr/>
              <a:t>10</a:t>
            </a:fld>
            <a:endParaRPr lang="en-GB" b="1" dirty="0">
              <a:solidFill>
                <a:prstClr val="white"/>
              </a:solidFill>
            </a:endParaRPr>
          </a:p>
        </p:txBody>
      </p:sp>
      <p:sp>
        <p:nvSpPr>
          <p:cNvPr id="23" name="Fußzeilenplatzhalter 3">
            <a:extLst>
              <a:ext uri="{FF2B5EF4-FFF2-40B4-BE49-F238E27FC236}">
                <a16:creationId xmlns:a16="http://schemas.microsoft.com/office/drawing/2014/main" id="{AB734431-A142-F429-2AA2-BDADFBA3CB3A}"/>
              </a:ext>
            </a:extLst>
          </p:cNvPr>
          <p:cNvSpPr>
            <a:spLocks noGrp="1"/>
          </p:cNvSpPr>
          <p:nvPr>
            <p:ph type="ftr" sz="quarter" idx="11"/>
          </p:nvPr>
        </p:nvSpPr>
        <p:spPr>
          <a:xfrm>
            <a:off x="5565058" y="6532521"/>
            <a:ext cx="6331668" cy="288093"/>
          </a:xfrm>
        </p:spPr>
        <p:txBody>
          <a:bodyPr/>
          <a:lstStyle/>
          <a:p>
            <a:r>
              <a:rPr lang="en-GB" sz="1400" b="1" dirty="0">
                <a:solidFill>
                  <a:prstClr val="white"/>
                </a:solidFill>
              </a:rPr>
              <a:t>Identification of a Digital Twin Pilot projects: Breeding Blanket| 16 December 2024</a:t>
            </a:r>
          </a:p>
        </p:txBody>
      </p:sp>
    </p:spTree>
    <p:extLst>
      <p:ext uri="{BB962C8B-B14F-4D97-AF65-F5344CB8AC3E}">
        <p14:creationId xmlns:p14="http://schemas.microsoft.com/office/powerpoint/2010/main" val="2588666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62ED-0929-C912-F548-7F841006586A}"/>
              </a:ext>
            </a:extLst>
          </p:cNvPr>
          <p:cNvSpPr>
            <a:spLocks noGrp="1"/>
          </p:cNvSpPr>
          <p:nvPr>
            <p:ph type="title"/>
          </p:nvPr>
        </p:nvSpPr>
        <p:spPr/>
        <p:txBody>
          <a:bodyPr vert="horz" lIns="91440" tIns="45720" rIns="91440" bIns="45720" rtlCol="0" anchor="ctr">
            <a:noAutofit/>
          </a:bodyPr>
          <a:lstStyle/>
          <a:p>
            <a:r>
              <a:rPr lang="en-GB" sz="2800" dirty="0"/>
              <a:t>Thermal-hydraulic analysis</a:t>
            </a:r>
          </a:p>
        </p:txBody>
      </p:sp>
      <p:sp>
        <p:nvSpPr>
          <p:cNvPr id="3" name="Content Placeholder 2">
            <a:extLst>
              <a:ext uri="{FF2B5EF4-FFF2-40B4-BE49-F238E27FC236}">
                <a16:creationId xmlns:a16="http://schemas.microsoft.com/office/drawing/2014/main" id="{A2311694-04E2-3F1D-CBB4-A056AACF1863}"/>
              </a:ext>
            </a:extLst>
          </p:cNvPr>
          <p:cNvSpPr>
            <a:spLocks noGrp="1"/>
          </p:cNvSpPr>
          <p:nvPr>
            <p:ph idx="1"/>
          </p:nvPr>
        </p:nvSpPr>
        <p:spPr>
          <a:xfrm>
            <a:off x="0" y="836714"/>
            <a:ext cx="6096000" cy="1920213"/>
          </a:xfrm>
        </p:spPr>
        <p:txBody>
          <a:bodyPr>
            <a:normAutofit fontScale="62500" lnSpcReduction="20000"/>
          </a:bodyPr>
          <a:lstStyle/>
          <a:p>
            <a:pPr marL="0" indent="0">
              <a:buNone/>
            </a:pPr>
            <a:r>
              <a:rPr lang="en-GB" b="1" dirty="0"/>
              <a:t>Local model</a:t>
            </a:r>
          </a:p>
          <a:p>
            <a:r>
              <a:rPr lang="en-GB" dirty="0"/>
              <a:t>Implementation of material properties, correlations (e.g. contact resistance, etc.) </a:t>
            </a:r>
          </a:p>
          <a:p>
            <a:r>
              <a:rPr lang="en-GB" dirty="0"/>
              <a:t>Power density on the whole volume;</a:t>
            </a:r>
          </a:p>
          <a:p>
            <a:r>
              <a:rPr lang="en-GB" dirty="0"/>
              <a:t>Non-uniform heat flux on the FW (max 0.1-0.5 MW/m</a:t>
            </a:r>
            <a:r>
              <a:rPr lang="en-GB" baseline="30000" dirty="0"/>
              <a:t>2</a:t>
            </a:r>
            <a:r>
              <a:rPr lang="en-GB" dirty="0"/>
              <a:t>);</a:t>
            </a:r>
          </a:p>
          <a:p>
            <a:r>
              <a:rPr lang="en-GB" dirty="0"/>
              <a:t>Temperature and mass flow rate of the working fluid;</a:t>
            </a:r>
          </a:p>
          <a:p>
            <a:r>
              <a:rPr lang="en-GB" dirty="0"/>
              <a:t>Adiabatic conditions on the sides and back of the BB;</a:t>
            </a:r>
          </a:p>
          <a:p>
            <a:r>
              <a:rPr lang="en-GB" dirty="0"/>
              <a:t>Symmetry conditions in the poloidal direction.</a:t>
            </a:r>
          </a:p>
          <a:p>
            <a:endParaRPr lang="en-GB" dirty="0"/>
          </a:p>
        </p:txBody>
      </p:sp>
      <p:pic>
        <p:nvPicPr>
          <p:cNvPr id="5" name="Picture 3">
            <a:extLst>
              <a:ext uri="{FF2B5EF4-FFF2-40B4-BE49-F238E27FC236}">
                <a16:creationId xmlns:a16="http://schemas.microsoft.com/office/drawing/2014/main" id="{ED06E00B-9805-4736-266E-32164A108B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1" y="1083842"/>
            <a:ext cx="3380324" cy="2131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927F5474-3ACD-7648-B5FF-7EEA61830AF0}"/>
              </a:ext>
            </a:extLst>
          </p:cNvPr>
          <p:cNvPicPr>
            <a:picLocks noChangeAspect="1"/>
          </p:cNvPicPr>
          <p:nvPr/>
        </p:nvPicPr>
        <p:blipFill>
          <a:blip r:embed="rId3"/>
          <a:stretch>
            <a:fillRect/>
          </a:stretch>
        </p:blipFill>
        <p:spPr>
          <a:xfrm>
            <a:off x="9409735" y="1318790"/>
            <a:ext cx="2770511" cy="1649113"/>
          </a:xfrm>
          <a:prstGeom prst="rect">
            <a:avLst/>
          </a:prstGeom>
        </p:spPr>
      </p:pic>
      <p:pic>
        <p:nvPicPr>
          <p:cNvPr id="28" name="Picture 27">
            <a:extLst>
              <a:ext uri="{FF2B5EF4-FFF2-40B4-BE49-F238E27FC236}">
                <a16:creationId xmlns:a16="http://schemas.microsoft.com/office/drawing/2014/main" id="{141064F2-D912-F03E-0D95-089A961237F7}"/>
              </a:ext>
            </a:extLst>
          </p:cNvPr>
          <p:cNvPicPr>
            <a:picLocks noChangeAspect="1"/>
          </p:cNvPicPr>
          <p:nvPr/>
        </p:nvPicPr>
        <p:blipFill>
          <a:blip r:embed="rId4"/>
          <a:stretch>
            <a:fillRect/>
          </a:stretch>
        </p:blipFill>
        <p:spPr>
          <a:xfrm>
            <a:off x="9276255" y="3793703"/>
            <a:ext cx="2743884" cy="2419607"/>
          </a:xfrm>
          <a:prstGeom prst="rect">
            <a:avLst/>
          </a:prstGeom>
        </p:spPr>
      </p:pic>
      <p:pic>
        <p:nvPicPr>
          <p:cNvPr id="29" name="Picture 28">
            <a:extLst>
              <a:ext uri="{FF2B5EF4-FFF2-40B4-BE49-F238E27FC236}">
                <a16:creationId xmlns:a16="http://schemas.microsoft.com/office/drawing/2014/main" id="{86FC654D-DBA6-CBF2-B2DE-7B1ADCE2EB53}"/>
              </a:ext>
            </a:extLst>
          </p:cNvPr>
          <p:cNvPicPr>
            <a:picLocks noChangeAspect="1"/>
          </p:cNvPicPr>
          <p:nvPr/>
        </p:nvPicPr>
        <p:blipFill>
          <a:blip r:embed="rId5"/>
          <a:stretch>
            <a:fillRect/>
          </a:stretch>
        </p:blipFill>
        <p:spPr>
          <a:xfrm>
            <a:off x="143339" y="3611129"/>
            <a:ext cx="3729928" cy="2825703"/>
          </a:xfrm>
          <a:prstGeom prst="rect">
            <a:avLst/>
          </a:prstGeom>
        </p:spPr>
      </p:pic>
      <p:sp>
        <p:nvSpPr>
          <p:cNvPr id="30" name="Content Placeholder 2">
            <a:extLst>
              <a:ext uri="{FF2B5EF4-FFF2-40B4-BE49-F238E27FC236}">
                <a16:creationId xmlns:a16="http://schemas.microsoft.com/office/drawing/2014/main" id="{7A8BC1A7-2B1E-5430-49E1-3E55F685E9FD}"/>
              </a:ext>
            </a:extLst>
          </p:cNvPr>
          <p:cNvSpPr txBox="1">
            <a:spLocks/>
          </p:cNvSpPr>
          <p:nvPr/>
        </p:nvSpPr>
        <p:spPr>
          <a:xfrm>
            <a:off x="10160" y="2771657"/>
            <a:ext cx="6384032" cy="2131191"/>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467" b="1" dirty="0"/>
              <a:t>Segment model</a:t>
            </a:r>
          </a:p>
          <a:p>
            <a:r>
              <a:rPr lang="en-GB" sz="1467" dirty="0"/>
              <a:t>Use of porous domains.</a:t>
            </a:r>
          </a:p>
          <a:p>
            <a:endParaRPr lang="en-GB" sz="1467" dirty="0"/>
          </a:p>
        </p:txBody>
      </p:sp>
      <p:pic>
        <p:nvPicPr>
          <p:cNvPr id="31" name="Picture 30">
            <a:extLst>
              <a:ext uri="{FF2B5EF4-FFF2-40B4-BE49-F238E27FC236}">
                <a16:creationId xmlns:a16="http://schemas.microsoft.com/office/drawing/2014/main" id="{686165BC-10DA-431A-09A9-7141E6DCB611}"/>
              </a:ext>
            </a:extLst>
          </p:cNvPr>
          <p:cNvPicPr>
            <a:picLocks noChangeAspect="1"/>
          </p:cNvPicPr>
          <p:nvPr/>
        </p:nvPicPr>
        <p:blipFill>
          <a:blip r:embed="rId6"/>
          <a:stretch>
            <a:fillRect/>
          </a:stretch>
        </p:blipFill>
        <p:spPr>
          <a:xfrm>
            <a:off x="7071935" y="4019505"/>
            <a:ext cx="2390300" cy="1968000"/>
          </a:xfrm>
          <a:prstGeom prst="rect">
            <a:avLst/>
          </a:prstGeom>
        </p:spPr>
      </p:pic>
      <p:pic>
        <p:nvPicPr>
          <p:cNvPr id="32" name="Picture 31">
            <a:extLst>
              <a:ext uri="{FF2B5EF4-FFF2-40B4-BE49-F238E27FC236}">
                <a16:creationId xmlns:a16="http://schemas.microsoft.com/office/drawing/2014/main" id="{9D2523D7-A7B1-2460-2F7D-1713A59D0678}"/>
              </a:ext>
            </a:extLst>
          </p:cNvPr>
          <p:cNvPicPr>
            <a:picLocks noChangeAspect="1"/>
          </p:cNvPicPr>
          <p:nvPr/>
        </p:nvPicPr>
        <p:blipFill>
          <a:blip r:embed="rId7"/>
          <a:stretch>
            <a:fillRect/>
          </a:stretch>
        </p:blipFill>
        <p:spPr>
          <a:xfrm>
            <a:off x="3961731" y="4019505"/>
            <a:ext cx="3162704" cy="1968000"/>
          </a:xfrm>
          <a:prstGeom prst="rect">
            <a:avLst/>
          </a:prstGeom>
        </p:spPr>
      </p:pic>
      <p:sp>
        <p:nvSpPr>
          <p:cNvPr id="39" name="TextBox 38">
            <a:extLst>
              <a:ext uri="{FF2B5EF4-FFF2-40B4-BE49-F238E27FC236}">
                <a16:creationId xmlns:a16="http://schemas.microsoft.com/office/drawing/2014/main" id="{C13B90BE-69DC-9DBD-631D-3191DAE8F452}"/>
              </a:ext>
            </a:extLst>
          </p:cNvPr>
          <p:cNvSpPr txBox="1"/>
          <p:nvPr/>
        </p:nvSpPr>
        <p:spPr>
          <a:xfrm>
            <a:off x="8539167" y="3275574"/>
            <a:ext cx="1670009" cy="318100"/>
          </a:xfrm>
          <a:prstGeom prst="rect">
            <a:avLst/>
          </a:prstGeom>
          <a:noFill/>
        </p:spPr>
        <p:txBody>
          <a:bodyPr wrap="none" rtlCol="0">
            <a:spAutoFit/>
          </a:bodyPr>
          <a:lstStyle/>
          <a:p>
            <a:r>
              <a:rPr lang="en-US" sz="1467" i="1" dirty="0"/>
              <a:t>Courtesy of G. Zhou</a:t>
            </a:r>
            <a:endParaRPr lang="en-GB" sz="1467" i="1" dirty="0"/>
          </a:p>
        </p:txBody>
      </p:sp>
      <p:sp>
        <p:nvSpPr>
          <p:cNvPr id="6" name="Foliennummernplatzhalter 4">
            <a:extLst>
              <a:ext uri="{FF2B5EF4-FFF2-40B4-BE49-F238E27FC236}">
                <a16:creationId xmlns:a16="http://schemas.microsoft.com/office/drawing/2014/main" id="{CBDB7F83-37B3-FB13-3D39-50EE289E20D2}"/>
              </a:ext>
            </a:extLst>
          </p:cNvPr>
          <p:cNvSpPr>
            <a:spLocks noGrp="1"/>
          </p:cNvSpPr>
          <p:nvPr>
            <p:ph type="sldNum" sz="quarter" idx="12"/>
          </p:nvPr>
        </p:nvSpPr>
        <p:spPr>
          <a:xfrm>
            <a:off x="11448188" y="6576385"/>
            <a:ext cx="720080" cy="199174"/>
          </a:xfrm>
        </p:spPr>
        <p:txBody>
          <a:bodyPr/>
          <a:lstStyle/>
          <a:p>
            <a:fld id="{6A6D9FA1-99C7-4910-8E32-B85D378B0060}" type="slidenum">
              <a:rPr lang="en-GB" b="1" smtClean="0">
                <a:solidFill>
                  <a:prstClr val="white"/>
                </a:solidFill>
              </a:rPr>
              <a:pPr/>
              <a:t>11</a:t>
            </a:fld>
            <a:endParaRPr lang="en-GB" b="1" dirty="0">
              <a:solidFill>
                <a:prstClr val="white"/>
              </a:solidFill>
            </a:endParaRPr>
          </a:p>
        </p:txBody>
      </p:sp>
      <p:sp>
        <p:nvSpPr>
          <p:cNvPr id="7" name="Fußzeilenplatzhalter 3">
            <a:extLst>
              <a:ext uri="{FF2B5EF4-FFF2-40B4-BE49-F238E27FC236}">
                <a16:creationId xmlns:a16="http://schemas.microsoft.com/office/drawing/2014/main" id="{45852C5D-C22B-45B2-C7FA-F8B4F1A0B7D5}"/>
              </a:ext>
            </a:extLst>
          </p:cNvPr>
          <p:cNvSpPr>
            <a:spLocks noGrp="1"/>
          </p:cNvSpPr>
          <p:nvPr>
            <p:ph type="ftr" sz="quarter" idx="11"/>
          </p:nvPr>
        </p:nvSpPr>
        <p:spPr>
          <a:xfrm>
            <a:off x="5565058" y="6532521"/>
            <a:ext cx="6331668" cy="288093"/>
          </a:xfrm>
        </p:spPr>
        <p:txBody>
          <a:bodyPr/>
          <a:lstStyle/>
          <a:p>
            <a:r>
              <a:rPr lang="en-GB" sz="1400" b="1" dirty="0">
                <a:solidFill>
                  <a:prstClr val="white"/>
                </a:solidFill>
              </a:rPr>
              <a:t>Identification of a Digital Twin Pilot projects: Breeding Blanket| 16 December 2024</a:t>
            </a:r>
          </a:p>
        </p:txBody>
      </p:sp>
    </p:spTree>
    <p:extLst>
      <p:ext uri="{BB962C8B-B14F-4D97-AF65-F5344CB8AC3E}">
        <p14:creationId xmlns:p14="http://schemas.microsoft.com/office/powerpoint/2010/main" val="2921418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51418-2EAA-C32E-3F67-62C48642BDC5}"/>
              </a:ext>
            </a:extLst>
          </p:cNvPr>
          <p:cNvSpPr>
            <a:spLocks noGrp="1"/>
          </p:cNvSpPr>
          <p:nvPr>
            <p:ph type="title"/>
          </p:nvPr>
        </p:nvSpPr>
        <p:spPr/>
        <p:txBody>
          <a:bodyPr vert="horz" lIns="91440" tIns="45720" rIns="91440" bIns="45720" rtlCol="0" anchor="ctr">
            <a:noAutofit/>
          </a:bodyPr>
          <a:lstStyle/>
          <a:p>
            <a:r>
              <a:rPr lang="en-GB" sz="2800" dirty="0"/>
              <a:t>Structural analysis</a:t>
            </a:r>
          </a:p>
        </p:txBody>
      </p:sp>
      <p:pic>
        <p:nvPicPr>
          <p:cNvPr id="20" name="Picture 19">
            <a:extLst>
              <a:ext uri="{FF2B5EF4-FFF2-40B4-BE49-F238E27FC236}">
                <a16:creationId xmlns:a16="http://schemas.microsoft.com/office/drawing/2014/main" id="{DD25C5B6-D27C-E510-FA6F-2585B018BA38}"/>
              </a:ext>
            </a:extLst>
          </p:cNvPr>
          <p:cNvPicPr>
            <a:picLocks noChangeAspect="1"/>
          </p:cNvPicPr>
          <p:nvPr/>
        </p:nvPicPr>
        <p:blipFill>
          <a:blip r:embed="rId2"/>
          <a:stretch>
            <a:fillRect/>
          </a:stretch>
        </p:blipFill>
        <p:spPr>
          <a:xfrm>
            <a:off x="545957" y="636380"/>
            <a:ext cx="3463296" cy="2951329"/>
          </a:xfrm>
          <a:prstGeom prst="rect">
            <a:avLst/>
          </a:prstGeom>
        </p:spPr>
      </p:pic>
      <p:pic>
        <p:nvPicPr>
          <p:cNvPr id="23" name="Picture 22">
            <a:extLst>
              <a:ext uri="{FF2B5EF4-FFF2-40B4-BE49-F238E27FC236}">
                <a16:creationId xmlns:a16="http://schemas.microsoft.com/office/drawing/2014/main" id="{429EF361-FBA4-CF29-D2AE-CA3D566E73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2011" y="3587709"/>
            <a:ext cx="3216357" cy="1960151"/>
          </a:xfrm>
          <a:prstGeom prst="rect">
            <a:avLst/>
          </a:prstGeom>
          <a:noFill/>
        </p:spPr>
      </p:pic>
      <p:pic>
        <p:nvPicPr>
          <p:cNvPr id="24" name="Immagine 7">
            <a:extLst>
              <a:ext uri="{FF2B5EF4-FFF2-40B4-BE49-F238E27FC236}">
                <a16:creationId xmlns:a16="http://schemas.microsoft.com/office/drawing/2014/main" id="{B8CFB583-6312-4752-D01D-3169974D70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2224" y="4365707"/>
            <a:ext cx="3642312" cy="2179531"/>
          </a:xfrm>
          <a:prstGeom prst="rect">
            <a:avLst/>
          </a:prstGeom>
          <a:noFill/>
        </p:spPr>
      </p:pic>
      <p:pic>
        <p:nvPicPr>
          <p:cNvPr id="33" name="Picture 32">
            <a:extLst>
              <a:ext uri="{FF2B5EF4-FFF2-40B4-BE49-F238E27FC236}">
                <a16:creationId xmlns:a16="http://schemas.microsoft.com/office/drawing/2014/main" id="{8C29C105-7DBF-4E09-A586-A992DAAFD2FE}"/>
              </a:ext>
            </a:extLst>
          </p:cNvPr>
          <p:cNvPicPr>
            <a:picLocks noChangeAspect="1"/>
          </p:cNvPicPr>
          <p:nvPr/>
        </p:nvPicPr>
        <p:blipFill>
          <a:blip r:embed="rId5"/>
          <a:stretch>
            <a:fillRect/>
          </a:stretch>
        </p:blipFill>
        <p:spPr>
          <a:xfrm>
            <a:off x="7507436" y="387494"/>
            <a:ext cx="3840427" cy="3096189"/>
          </a:xfrm>
          <a:prstGeom prst="rect">
            <a:avLst/>
          </a:prstGeom>
        </p:spPr>
      </p:pic>
      <p:sp>
        <p:nvSpPr>
          <p:cNvPr id="45" name="TextBox 44">
            <a:extLst>
              <a:ext uri="{FF2B5EF4-FFF2-40B4-BE49-F238E27FC236}">
                <a16:creationId xmlns:a16="http://schemas.microsoft.com/office/drawing/2014/main" id="{5176C485-C3F7-A4F2-9728-547A95E2509E}"/>
              </a:ext>
            </a:extLst>
          </p:cNvPr>
          <p:cNvSpPr txBox="1"/>
          <p:nvPr/>
        </p:nvSpPr>
        <p:spPr>
          <a:xfrm>
            <a:off x="3037999" y="2348507"/>
            <a:ext cx="1980927" cy="318100"/>
          </a:xfrm>
          <a:prstGeom prst="rect">
            <a:avLst/>
          </a:prstGeom>
          <a:noFill/>
        </p:spPr>
        <p:txBody>
          <a:bodyPr wrap="none" rtlCol="0">
            <a:spAutoFit/>
          </a:bodyPr>
          <a:lstStyle/>
          <a:p>
            <a:r>
              <a:rPr lang="en-US" sz="1467" i="1" dirty="0"/>
              <a:t>Courtesy of A. Retheesh</a:t>
            </a:r>
            <a:endParaRPr lang="en-GB" sz="1467" i="1" dirty="0"/>
          </a:p>
        </p:txBody>
      </p:sp>
      <p:sp>
        <p:nvSpPr>
          <p:cNvPr id="46" name="TextBox 45">
            <a:extLst>
              <a:ext uri="{FF2B5EF4-FFF2-40B4-BE49-F238E27FC236}">
                <a16:creationId xmlns:a16="http://schemas.microsoft.com/office/drawing/2014/main" id="{17A02331-9B0B-FBB8-6104-56475A478643}"/>
              </a:ext>
            </a:extLst>
          </p:cNvPr>
          <p:cNvSpPr txBox="1"/>
          <p:nvPr/>
        </p:nvSpPr>
        <p:spPr>
          <a:xfrm>
            <a:off x="9427650" y="4021735"/>
            <a:ext cx="1995867" cy="318100"/>
          </a:xfrm>
          <a:prstGeom prst="rect">
            <a:avLst/>
          </a:prstGeom>
          <a:noFill/>
        </p:spPr>
        <p:txBody>
          <a:bodyPr wrap="none" rtlCol="0">
            <a:spAutoFit/>
          </a:bodyPr>
          <a:lstStyle/>
          <a:p>
            <a:r>
              <a:rPr lang="en-US" sz="1467" i="1" dirty="0"/>
              <a:t>Courtesy of I. Catanzaro</a:t>
            </a:r>
            <a:endParaRPr lang="en-GB" sz="1467" i="1" dirty="0"/>
          </a:p>
        </p:txBody>
      </p:sp>
      <p:grpSp>
        <p:nvGrpSpPr>
          <p:cNvPr id="3" name="Gruppieren 2">
            <a:extLst>
              <a:ext uri="{FF2B5EF4-FFF2-40B4-BE49-F238E27FC236}">
                <a16:creationId xmlns:a16="http://schemas.microsoft.com/office/drawing/2014/main" id="{7C65D98F-33A6-A4CE-9FDE-59B527003EA6}"/>
              </a:ext>
            </a:extLst>
          </p:cNvPr>
          <p:cNvGrpSpPr>
            <a:grpSpLocks noChangeAspect="1"/>
          </p:cNvGrpSpPr>
          <p:nvPr/>
        </p:nvGrpSpPr>
        <p:grpSpPr>
          <a:xfrm>
            <a:off x="486230" y="3692507"/>
            <a:ext cx="5537975" cy="2710196"/>
            <a:chOff x="263738" y="3909053"/>
            <a:chExt cx="5303841" cy="2595614"/>
          </a:xfrm>
        </p:grpSpPr>
        <p:grpSp>
          <p:nvGrpSpPr>
            <p:cNvPr id="4" name="Gruppieren 128">
              <a:extLst>
                <a:ext uri="{FF2B5EF4-FFF2-40B4-BE49-F238E27FC236}">
                  <a16:creationId xmlns:a16="http://schemas.microsoft.com/office/drawing/2014/main" id="{B414446C-C4DC-16EE-C5F8-B63F29460882}"/>
                </a:ext>
              </a:extLst>
            </p:cNvPr>
            <p:cNvGrpSpPr>
              <a:grpSpLocks noChangeAspect="1"/>
            </p:cNvGrpSpPr>
            <p:nvPr/>
          </p:nvGrpSpPr>
          <p:grpSpPr>
            <a:xfrm>
              <a:off x="4217710" y="3962805"/>
              <a:ext cx="1349869" cy="2541862"/>
              <a:chOff x="6304981" y="3348824"/>
              <a:chExt cx="1012402" cy="1906396"/>
            </a:xfrm>
          </p:grpSpPr>
          <p:pic>
            <p:nvPicPr>
              <p:cNvPr id="6" name="Image 2">
                <a:extLst>
                  <a:ext uri="{FF2B5EF4-FFF2-40B4-BE49-F238E27FC236}">
                    <a16:creationId xmlns:a16="http://schemas.microsoft.com/office/drawing/2014/main" id="{F5E0447E-8617-AE33-6B11-B75BB85758E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55021"/>
              <a:stretch/>
            </p:blipFill>
            <p:spPr>
              <a:xfrm>
                <a:off x="6438001" y="3348824"/>
                <a:ext cx="740261" cy="619996"/>
              </a:xfrm>
              <a:prstGeom prst="rect">
                <a:avLst/>
              </a:prstGeom>
              <a:ln>
                <a:noFill/>
              </a:ln>
            </p:spPr>
          </p:pic>
          <p:pic>
            <p:nvPicPr>
              <p:cNvPr id="7" name="Image 2">
                <a:extLst>
                  <a:ext uri="{FF2B5EF4-FFF2-40B4-BE49-F238E27FC236}">
                    <a16:creationId xmlns:a16="http://schemas.microsoft.com/office/drawing/2014/main" id="{79CF5A6F-9353-D777-ADC9-13EA9F2C30E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55228"/>
              <a:stretch/>
            </p:blipFill>
            <p:spPr>
              <a:xfrm>
                <a:off x="6438001" y="4248820"/>
                <a:ext cx="736856" cy="599965"/>
              </a:xfrm>
              <a:prstGeom prst="rect">
                <a:avLst/>
              </a:prstGeom>
              <a:ln>
                <a:noFill/>
              </a:ln>
            </p:spPr>
          </p:pic>
          <p:pic>
            <p:nvPicPr>
              <p:cNvPr id="8" name="Image 2">
                <a:extLst>
                  <a:ext uri="{FF2B5EF4-FFF2-40B4-BE49-F238E27FC236}">
                    <a16:creationId xmlns:a16="http://schemas.microsoft.com/office/drawing/2014/main" id="{D5D8315D-1BDB-21BB-3980-190F5DC1C81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0800000">
                <a:off x="6662346" y="4248820"/>
                <a:ext cx="347429" cy="599965"/>
              </a:xfrm>
              <a:prstGeom prst="rect">
                <a:avLst/>
              </a:prstGeom>
              <a:ln>
                <a:noFill/>
              </a:ln>
            </p:spPr>
          </p:pic>
          <p:sp>
            <p:nvSpPr>
              <p:cNvPr id="9" name="CasellaDiTesto 43">
                <a:extLst>
                  <a:ext uri="{FF2B5EF4-FFF2-40B4-BE49-F238E27FC236}">
                    <a16:creationId xmlns:a16="http://schemas.microsoft.com/office/drawing/2014/main" id="{EB5F3BB8-5E5C-5782-2EBE-719426F26B79}"/>
                  </a:ext>
                </a:extLst>
              </p:cNvPr>
              <p:cNvSpPr txBox="1"/>
              <p:nvPr/>
            </p:nvSpPr>
            <p:spPr>
              <a:xfrm>
                <a:off x="6304981" y="4879396"/>
                <a:ext cx="1012402" cy="375824"/>
              </a:xfrm>
              <a:prstGeom prst="rect">
                <a:avLst/>
              </a:prstGeom>
              <a:noFill/>
            </p:spPr>
            <p:txBody>
              <a:bodyPr wrap="square" rtlCol="0">
                <a:spAutoFit/>
              </a:bodyPr>
              <a:lstStyle/>
              <a:p>
                <a:pPr algn="ctr"/>
                <a:r>
                  <a:rPr lang="en-GB" sz="1400" dirty="0">
                    <a:latin typeface="Arial Narrow" panose="020B0606020202030204" pitchFamily="34" charset="0"/>
                  </a:rPr>
                  <a:t>Shift channels 2mm inwards</a:t>
                </a:r>
              </a:p>
            </p:txBody>
          </p:sp>
          <p:cxnSp>
            <p:nvCxnSpPr>
              <p:cNvPr id="10" name="Gerader Verbinder 133">
                <a:extLst>
                  <a:ext uri="{FF2B5EF4-FFF2-40B4-BE49-F238E27FC236}">
                    <a16:creationId xmlns:a16="http://schemas.microsoft.com/office/drawing/2014/main" id="{053123E0-FA4E-E411-AC23-71C5550AB73C}"/>
                  </a:ext>
                </a:extLst>
              </p:cNvPr>
              <p:cNvCxnSpPr/>
              <p:nvPr/>
            </p:nvCxnSpPr>
            <p:spPr>
              <a:xfrm>
                <a:off x="6959230" y="3963515"/>
                <a:ext cx="0" cy="93600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1" name="Gerader Verbinder 134">
                <a:extLst>
                  <a:ext uri="{FF2B5EF4-FFF2-40B4-BE49-F238E27FC236}">
                    <a16:creationId xmlns:a16="http://schemas.microsoft.com/office/drawing/2014/main" id="{ACB9778B-306C-DAEF-0440-35797EC633FC}"/>
                  </a:ext>
                </a:extLst>
              </p:cNvPr>
              <p:cNvCxnSpPr/>
              <p:nvPr/>
            </p:nvCxnSpPr>
            <p:spPr>
              <a:xfrm>
                <a:off x="6816355" y="3965420"/>
                <a:ext cx="0" cy="93600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pic>
          <p:nvPicPr>
            <p:cNvPr id="5" name="Grafik 135">
              <a:extLst>
                <a:ext uri="{FF2B5EF4-FFF2-40B4-BE49-F238E27FC236}">
                  <a16:creationId xmlns:a16="http://schemas.microsoft.com/office/drawing/2014/main" id="{F3DDD8FE-4829-8A4E-7133-5AB53C87536C}"/>
                </a:ext>
              </a:extLst>
            </p:cNvPr>
            <p:cNvPicPr>
              <a:picLocks noChangeAspect="1"/>
            </p:cNvPicPr>
            <p:nvPr/>
          </p:nvPicPr>
          <p:blipFill>
            <a:blip r:embed="rId9"/>
            <a:stretch>
              <a:fillRect/>
            </a:stretch>
          </p:blipFill>
          <p:spPr>
            <a:xfrm>
              <a:off x="263738" y="3909053"/>
              <a:ext cx="4008060" cy="2594648"/>
            </a:xfrm>
            <a:prstGeom prst="rect">
              <a:avLst/>
            </a:prstGeom>
          </p:spPr>
        </p:pic>
      </p:grpSp>
      <p:sp>
        <p:nvSpPr>
          <p:cNvPr id="12" name="Foliennummernplatzhalter 4">
            <a:extLst>
              <a:ext uri="{FF2B5EF4-FFF2-40B4-BE49-F238E27FC236}">
                <a16:creationId xmlns:a16="http://schemas.microsoft.com/office/drawing/2014/main" id="{1A8EEF94-3DB1-1166-DC17-805B0BD1F538}"/>
              </a:ext>
            </a:extLst>
          </p:cNvPr>
          <p:cNvSpPr>
            <a:spLocks noGrp="1"/>
          </p:cNvSpPr>
          <p:nvPr>
            <p:ph type="sldNum" sz="quarter" idx="12"/>
          </p:nvPr>
        </p:nvSpPr>
        <p:spPr>
          <a:xfrm>
            <a:off x="11448188" y="6576385"/>
            <a:ext cx="720080" cy="199174"/>
          </a:xfrm>
        </p:spPr>
        <p:txBody>
          <a:bodyPr/>
          <a:lstStyle/>
          <a:p>
            <a:fld id="{6A6D9FA1-99C7-4910-8E32-B85D378B0060}" type="slidenum">
              <a:rPr lang="en-GB" b="1" smtClean="0">
                <a:solidFill>
                  <a:prstClr val="white"/>
                </a:solidFill>
              </a:rPr>
              <a:pPr/>
              <a:t>12</a:t>
            </a:fld>
            <a:endParaRPr lang="en-GB" b="1" dirty="0">
              <a:solidFill>
                <a:prstClr val="white"/>
              </a:solidFill>
            </a:endParaRPr>
          </a:p>
        </p:txBody>
      </p:sp>
      <p:sp>
        <p:nvSpPr>
          <p:cNvPr id="13" name="Fußzeilenplatzhalter 3">
            <a:extLst>
              <a:ext uri="{FF2B5EF4-FFF2-40B4-BE49-F238E27FC236}">
                <a16:creationId xmlns:a16="http://schemas.microsoft.com/office/drawing/2014/main" id="{3165FCD2-4E1E-8100-5A62-00C8F8F6C511}"/>
              </a:ext>
            </a:extLst>
          </p:cNvPr>
          <p:cNvSpPr>
            <a:spLocks noGrp="1"/>
          </p:cNvSpPr>
          <p:nvPr>
            <p:ph type="ftr" sz="quarter" idx="11"/>
          </p:nvPr>
        </p:nvSpPr>
        <p:spPr>
          <a:xfrm>
            <a:off x="5565058" y="6532521"/>
            <a:ext cx="6331668" cy="288093"/>
          </a:xfrm>
        </p:spPr>
        <p:txBody>
          <a:bodyPr/>
          <a:lstStyle/>
          <a:p>
            <a:r>
              <a:rPr lang="en-GB" sz="1400" b="1" dirty="0">
                <a:solidFill>
                  <a:prstClr val="white"/>
                </a:solidFill>
              </a:rPr>
              <a:t>Identification of a Digital Twin Pilot projects: Breeding Blanket| 16 December 2024</a:t>
            </a:r>
          </a:p>
        </p:txBody>
      </p:sp>
    </p:spTree>
    <p:extLst>
      <p:ext uri="{BB962C8B-B14F-4D97-AF65-F5344CB8AC3E}">
        <p14:creationId xmlns:p14="http://schemas.microsoft.com/office/powerpoint/2010/main" val="2183872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86C569A5-3106-31E9-91B1-C8E12F5E783D}"/>
              </a:ext>
            </a:extLst>
          </p:cNvPr>
          <p:cNvSpPr>
            <a:spLocks noGrp="1"/>
          </p:cNvSpPr>
          <p:nvPr>
            <p:ph idx="1"/>
          </p:nvPr>
        </p:nvSpPr>
        <p:spPr>
          <a:xfrm>
            <a:off x="295275" y="692771"/>
            <a:ext cx="7105890" cy="4098276"/>
          </a:xfrm>
        </p:spPr>
        <p:txBody>
          <a:bodyPr>
            <a:noAutofit/>
          </a:bodyPr>
          <a:lstStyle/>
          <a:p>
            <a:pPr>
              <a:spcBef>
                <a:spcPts val="0"/>
              </a:spcBef>
              <a:spcAft>
                <a:spcPts val="600"/>
              </a:spcAft>
            </a:pPr>
            <a:r>
              <a:rPr lang="en-GB" sz="1600" b="1" dirty="0">
                <a:latin typeface="+mn-lt"/>
              </a:rPr>
              <a:t>Breeding blanket technology is crucial for the development of fusion power</a:t>
            </a:r>
          </a:p>
          <a:p>
            <a:pPr marL="457200" lvl="1"/>
            <a:r>
              <a:rPr lang="en-GB" sz="1600" b="1" dirty="0">
                <a:solidFill>
                  <a:srgbClr val="0070C0"/>
                </a:solidFill>
              </a:rPr>
              <a:t>Heat removal for electrical production</a:t>
            </a:r>
            <a:r>
              <a:rPr lang="en-GB" sz="1600" dirty="0"/>
              <a:t>: (~300-500 MWe) predictably and safely, with minimal environmental impact</a:t>
            </a:r>
          </a:p>
          <a:p>
            <a:pPr marL="685800" lvl="2" indent="-228600"/>
            <a:r>
              <a:rPr lang="en-GB" dirty="0"/>
              <a:t>use Reduced Activation Ferritic-Martensitic ‘RAFM’ steel </a:t>
            </a:r>
            <a:r>
              <a:rPr lang="en-GB" dirty="0">
                <a:sym typeface="Wingdings" panose="05000000000000000000" pitchFamily="2" charset="2"/>
              </a:rPr>
              <a:t></a:t>
            </a:r>
            <a:r>
              <a:rPr lang="en-GB" dirty="0"/>
              <a:t> EUROFER</a:t>
            </a:r>
          </a:p>
          <a:p>
            <a:pPr marL="685800" lvl="2" indent="-228600">
              <a:spcBef>
                <a:spcPts val="0"/>
              </a:spcBef>
              <a:spcAft>
                <a:spcPts val="600"/>
              </a:spcAft>
            </a:pPr>
            <a:r>
              <a:rPr lang="en-GB" dirty="0"/>
              <a:t>minimization of tritium permeation, dust and corrosion products generation </a:t>
            </a:r>
          </a:p>
          <a:p>
            <a:pPr marL="457200" lvl="1">
              <a:spcBef>
                <a:spcPts val="0"/>
              </a:spcBef>
              <a:spcAft>
                <a:spcPts val="600"/>
              </a:spcAft>
            </a:pPr>
            <a:r>
              <a:rPr lang="en-GB" sz="1600" b="1" dirty="0">
                <a:solidFill>
                  <a:srgbClr val="0070C0"/>
                </a:solidFill>
              </a:rPr>
              <a:t>Breed tritium</a:t>
            </a:r>
            <a:r>
              <a:rPr lang="en-GB" sz="1600" dirty="0"/>
              <a:t>: “</a:t>
            </a:r>
            <a:r>
              <a:rPr lang="en-GB" sz="1600" i="1" dirty="0"/>
              <a:t>a 2 GW</a:t>
            </a:r>
            <a:r>
              <a:rPr lang="en-GB" sz="1600" i="1" baseline="-25000" dirty="0"/>
              <a:t>th</a:t>
            </a:r>
            <a:r>
              <a:rPr lang="en-GB" sz="1600" i="1" dirty="0"/>
              <a:t> fusion power DEMO will consume around 111 kg T/FPY, and this clearly underscore the indispensable requirement to achieve T-self-sufficienc</a:t>
            </a:r>
            <a:r>
              <a:rPr lang="en-GB" sz="1600" dirty="0"/>
              <a:t>y”</a:t>
            </a:r>
          </a:p>
          <a:p>
            <a:pPr marL="457200" lvl="1">
              <a:spcBef>
                <a:spcPts val="0"/>
              </a:spcBef>
              <a:spcAft>
                <a:spcPts val="600"/>
              </a:spcAft>
            </a:pPr>
            <a:r>
              <a:rPr lang="en-GB" sz="1600" b="1" dirty="0">
                <a:solidFill>
                  <a:srgbClr val="0070C0"/>
                </a:solidFill>
              </a:rPr>
              <a:t>Radiation Shielding of the Vacuum Vessel and Coils</a:t>
            </a:r>
          </a:p>
          <a:p>
            <a:pPr marL="685800" lvl="2" indent="-228600"/>
            <a:r>
              <a:rPr lang="en-GB" dirty="0"/>
              <a:t>Absorb plasma radiation on the first wall</a:t>
            </a:r>
          </a:p>
          <a:p>
            <a:pPr marL="685800" lvl="2" indent="-228600"/>
            <a:r>
              <a:rPr lang="en-GB" dirty="0"/>
              <a:t>Dose in epoxy / 10 </a:t>
            </a:r>
            <a:r>
              <a:rPr lang="en-GB" dirty="0" err="1"/>
              <a:t>fpys</a:t>
            </a:r>
            <a:r>
              <a:rPr lang="en-GB" dirty="0"/>
              <a:t> - Limit: 50 </a:t>
            </a:r>
            <a:r>
              <a:rPr lang="en-GB" dirty="0" err="1"/>
              <a:t>MGy</a:t>
            </a:r>
            <a:endParaRPr lang="en-GB" dirty="0"/>
          </a:p>
          <a:p>
            <a:pPr marL="685800" lvl="2" indent="-228600"/>
            <a:r>
              <a:rPr lang="en-GB" dirty="0"/>
              <a:t>N-heating - Limit: ~444 W/m³ (TF cond.)</a:t>
            </a:r>
          </a:p>
        </p:txBody>
      </p:sp>
      <p:sp>
        <p:nvSpPr>
          <p:cNvPr id="8" name="Title 1">
            <a:extLst>
              <a:ext uri="{FF2B5EF4-FFF2-40B4-BE49-F238E27FC236}">
                <a16:creationId xmlns:a16="http://schemas.microsoft.com/office/drawing/2014/main" id="{425908CB-5787-C665-EAD5-B6D60CDBD64E}"/>
              </a:ext>
            </a:extLst>
          </p:cNvPr>
          <p:cNvSpPr txBox="1">
            <a:spLocks/>
          </p:cNvSpPr>
          <p:nvPr/>
        </p:nvSpPr>
        <p:spPr>
          <a:xfrm>
            <a:off x="825624" y="175194"/>
            <a:ext cx="10729192"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en-GB" sz="2400" dirty="0">
                <a:latin typeface="+mj-lt"/>
              </a:rPr>
              <a:t>Breeding Blanket R&amp;D Programme: Background</a:t>
            </a:r>
          </a:p>
        </p:txBody>
      </p:sp>
      <p:sp>
        <p:nvSpPr>
          <p:cNvPr id="5" name="Foliennummernplatzhalter 4"/>
          <p:cNvSpPr>
            <a:spLocks noGrp="1"/>
          </p:cNvSpPr>
          <p:nvPr>
            <p:ph type="sldNum" sz="quarter" idx="12"/>
          </p:nvPr>
        </p:nvSpPr>
        <p:spPr>
          <a:xfrm>
            <a:off x="11448188" y="6576385"/>
            <a:ext cx="720080" cy="199174"/>
          </a:xfrm>
        </p:spPr>
        <p:txBody>
          <a:bodyPr/>
          <a:lstStyle/>
          <a:p>
            <a:fld id="{6A6D9FA1-99C7-4910-8E32-B85D378B0060}" type="slidenum">
              <a:rPr lang="en-GB" b="1" smtClean="0">
                <a:solidFill>
                  <a:prstClr val="white"/>
                </a:solidFill>
              </a:rPr>
              <a:pPr/>
              <a:t>2</a:t>
            </a:fld>
            <a:endParaRPr lang="en-GB" b="1" dirty="0">
              <a:solidFill>
                <a:prstClr val="white"/>
              </a:solidFill>
            </a:endParaRPr>
          </a:p>
        </p:txBody>
      </p:sp>
      <p:pic>
        <p:nvPicPr>
          <p:cNvPr id="17" name="Picture 16">
            <a:extLst>
              <a:ext uri="{FF2B5EF4-FFF2-40B4-BE49-F238E27FC236}">
                <a16:creationId xmlns:a16="http://schemas.microsoft.com/office/drawing/2014/main" id="{EF2554EA-F3F1-C669-FA5C-8F61B298D7D0}"/>
              </a:ext>
            </a:extLst>
          </p:cNvPr>
          <p:cNvPicPr>
            <a:picLocks noChangeAspect="1"/>
          </p:cNvPicPr>
          <p:nvPr/>
        </p:nvPicPr>
        <p:blipFill>
          <a:blip r:embed="rId2"/>
          <a:stretch>
            <a:fillRect/>
          </a:stretch>
        </p:blipFill>
        <p:spPr>
          <a:xfrm>
            <a:off x="7401165" y="3689331"/>
            <a:ext cx="4767103" cy="2736304"/>
          </a:xfrm>
          <a:prstGeom prst="rect">
            <a:avLst/>
          </a:prstGeom>
        </p:spPr>
      </p:pic>
      <p:grpSp>
        <p:nvGrpSpPr>
          <p:cNvPr id="19" name="Group 18">
            <a:extLst>
              <a:ext uri="{FF2B5EF4-FFF2-40B4-BE49-F238E27FC236}">
                <a16:creationId xmlns:a16="http://schemas.microsoft.com/office/drawing/2014/main" id="{8049120E-79E4-E14D-2786-6CCD9340FA46}"/>
              </a:ext>
            </a:extLst>
          </p:cNvPr>
          <p:cNvGrpSpPr/>
          <p:nvPr/>
        </p:nvGrpSpPr>
        <p:grpSpPr>
          <a:xfrm>
            <a:off x="7306699" y="2709526"/>
            <a:ext cx="1026463" cy="918287"/>
            <a:chOff x="8553249" y="1697514"/>
            <a:chExt cx="1026463" cy="918287"/>
          </a:xfrm>
        </p:grpSpPr>
        <p:pic>
          <p:nvPicPr>
            <p:cNvPr id="20" name="Picture 19">
              <a:extLst>
                <a:ext uri="{FF2B5EF4-FFF2-40B4-BE49-F238E27FC236}">
                  <a16:creationId xmlns:a16="http://schemas.microsoft.com/office/drawing/2014/main" id="{F06CE881-0E45-C722-B15C-CCF2E3A73CE4}"/>
                </a:ext>
              </a:extLst>
            </p:cNvPr>
            <p:cNvPicPr>
              <a:picLocks noChangeAspect="1"/>
            </p:cNvPicPr>
            <p:nvPr/>
          </p:nvPicPr>
          <p:blipFill>
            <a:blip r:embed="rId3"/>
            <a:stretch>
              <a:fillRect/>
            </a:stretch>
          </p:blipFill>
          <p:spPr>
            <a:xfrm rot="17948647">
              <a:off x="8607337" y="1643426"/>
              <a:ext cx="918287" cy="1026463"/>
            </a:xfrm>
            <a:prstGeom prst="rect">
              <a:avLst/>
            </a:prstGeom>
          </p:spPr>
        </p:pic>
        <p:pic>
          <p:nvPicPr>
            <p:cNvPr id="21" name="Picture 20">
              <a:extLst>
                <a:ext uri="{FF2B5EF4-FFF2-40B4-BE49-F238E27FC236}">
                  <a16:creationId xmlns:a16="http://schemas.microsoft.com/office/drawing/2014/main" id="{B0471DC3-E171-A738-6FD5-7D9E0FC7A520}"/>
                </a:ext>
              </a:extLst>
            </p:cNvPr>
            <p:cNvPicPr>
              <a:picLocks noChangeAspect="1"/>
            </p:cNvPicPr>
            <p:nvPr/>
          </p:nvPicPr>
          <p:blipFill>
            <a:blip r:embed="rId4"/>
            <a:stretch>
              <a:fillRect/>
            </a:stretch>
          </p:blipFill>
          <p:spPr>
            <a:xfrm>
              <a:off x="8881066" y="1994803"/>
              <a:ext cx="422404" cy="323708"/>
            </a:xfrm>
            <a:prstGeom prst="rect">
              <a:avLst/>
            </a:prstGeom>
          </p:spPr>
        </p:pic>
      </p:grpSp>
      <p:grpSp>
        <p:nvGrpSpPr>
          <p:cNvPr id="22" name="Group 21">
            <a:extLst>
              <a:ext uri="{FF2B5EF4-FFF2-40B4-BE49-F238E27FC236}">
                <a16:creationId xmlns:a16="http://schemas.microsoft.com/office/drawing/2014/main" id="{08E02F34-AD74-0692-CBA9-4AAFB35F7DFD}"/>
              </a:ext>
            </a:extLst>
          </p:cNvPr>
          <p:cNvGrpSpPr/>
          <p:nvPr/>
        </p:nvGrpSpPr>
        <p:grpSpPr>
          <a:xfrm>
            <a:off x="8344775" y="561400"/>
            <a:ext cx="3776743" cy="3133062"/>
            <a:chOff x="8782925" y="1485303"/>
            <a:chExt cx="3776743" cy="3133062"/>
          </a:xfrm>
        </p:grpSpPr>
        <p:pic>
          <p:nvPicPr>
            <p:cNvPr id="23" name="Google Shape;371;p37">
              <a:extLst>
                <a:ext uri="{FF2B5EF4-FFF2-40B4-BE49-F238E27FC236}">
                  <a16:creationId xmlns:a16="http://schemas.microsoft.com/office/drawing/2014/main" id="{D79F2B9F-F2CC-2A1B-1DE0-271395478330}"/>
                </a:ext>
              </a:extLst>
            </p:cNvPr>
            <p:cNvPicPr preferRelativeResize="0">
              <a:picLocks noChangeAspect="1"/>
            </p:cNvPicPr>
            <p:nvPr/>
          </p:nvPicPr>
          <p:blipFill rotWithShape="1">
            <a:blip r:embed="rId5">
              <a:alphaModFix/>
            </a:blip>
            <a:srcRect/>
            <a:stretch/>
          </p:blipFill>
          <p:spPr>
            <a:xfrm>
              <a:off x="8984747" y="1485303"/>
              <a:ext cx="3318305" cy="2662418"/>
            </a:xfrm>
            <a:prstGeom prst="rect">
              <a:avLst/>
            </a:prstGeom>
            <a:noFill/>
            <a:ln>
              <a:noFill/>
            </a:ln>
          </p:spPr>
        </p:pic>
        <p:sp>
          <p:nvSpPr>
            <p:cNvPr id="24" name="TextBox 23">
              <a:extLst>
                <a:ext uri="{FF2B5EF4-FFF2-40B4-BE49-F238E27FC236}">
                  <a16:creationId xmlns:a16="http://schemas.microsoft.com/office/drawing/2014/main" id="{7D0C7335-3641-C503-B94A-F659165456A1}"/>
                </a:ext>
              </a:extLst>
            </p:cNvPr>
            <p:cNvSpPr txBox="1"/>
            <p:nvPr/>
          </p:nvSpPr>
          <p:spPr>
            <a:xfrm>
              <a:off x="8782925" y="4218255"/>
              <a:ext cx="3776743" cy="400110"/>
            </a:xfrm>
            <a:prstGeom prst="rect">
              <a:avLst/>
            </a:prstGeom>
            <a:noFill/>
          </p:spPr>
          <p:txBody>
            <a:bodyPr wrap="square">
              <a:spAutoFit/>
            </a:bodyPr>
            <a:lstStyle/>
            <a:p>
              <a:pPr algn="just"/>
              <a:r>
                <a:rPr lang="en-GB" sz="1000" i="1" dirty="0">
                  <a:cs typeface="Arial" panose="020B0604020202020204" pitchFamily="34" charset="0"/>
                </a:rPr>
                <a:t>M. Kovari et al, (2018) Tritium resources available for fusion reactors, Nuclear Fusion, 58, 026010, DOI: 10.1088/1741-4326/aa9d25</a:t>
              </a:r>
            </a:p>
          </p:txBody>
        </p:sp>
        <p:sp>
          <p:nvSpPr>
            <p:cNvPr id="25" name="Rectangle 24">
              <a:extLst>
                <a:ext uri="{FF2B5EF4-FFF2-40B4-BE49-F238E27FC236}">
                  <a16:creationId xmlns:a16="http://schemas.microsoft.com/office/drawing/2014/main" id="{656FAACB-26B7-AC7B-9A4C-DF89C03BC84A}"/>
                </a:ext>
              </a:extLst>
            </p:cNvPr>
            <p:cNvSpPr/>
            <p:nvPr/>
          </p:nvSpPr>
          <p:spPr>
            <a:xfrm>
              <a:off x="8984747" y="1511800"/>
              <a:ext cx="3350128" cy="2635922"/>
            </a:xfrm>
            <a:custGeom>
              <a:avLst/>
              <a:gdLst>
                <a:gd name="connsiteX0" fmla="*/ 0 w 3350128"/>
                <a:gd name="connsiteY0" fmla="*/ 0 h 2635922"/>
                <a:gd name="connsiteX1" fmla="*/ 558355 w 3350128"/>
                <a:gd name="connsiteY1" fmla="*/ 0 h 2635922"/>
                <a:gd name="connsiteX2" fmla="*/ 1116709 w 3350128"/>
                <a:gd name="connsiteY2" fmla="*/ 0 h 2635922"/>
                <a:gd name="connsiteX3" fmla="*/ 1742067 w 3350128"/>
                <a:gd name="connsiteY3" fmla="*/ 0 h 2635922"/>
                <a:gd name="connsiteX4" fmla="*/ 2199917 w 3350128"/>
                <a:gd name="connsiteY4" fmla="*/ 0 h 2635922"/>
                <a:gd name="connsiteX5" fmla="*/ 2691269 w 3350128"/>
                <a:gd name="connsiteY5" fmla="*/ 0 h 2635922"/>
                <a:gd name="connsiteX6" fmla="*/ 3350128 w 3350128"/>
                <a:gd name="connsiteY6" fmla="*/ 0 h 2635922"/>
                <a:gd name="connsiteX7" fmla="*/ 3350128 w 3350128"/>
                <a:gd name="connsiteY7" fmla="*/ 527184 h 2635922"/>
                <a:gd name="connsiteX8" fmla="*/ 3350128 w 3350128"/>
                <a:gd name="connsiteY8" fmla="*/ 1028010 h 2635922"/>
                <a:gd name="connsiteX9" fmla="*/ 3350128 w 3350128"/>
                <a:gd name="connsiteY9" fmla="*/ 1607912 h 2635922"/>
                <a:gd name="connsiteX10" fmla="*/ 3350128 w 3350128"/>
                <a:gd name="connsiteY10" fmla="*/ 2082378 h 2635922"/>
                <a:gd name="connsiteX11" fmla="*/ 3350128 w 3350128"/>
                <a:gd name="connsiteY11" fmla="*/ 2635922 h 2635922"/>
                <a:gd name="connsiteX12" fmla="*/ 2791773 w 3350128"/>
                <a:gd name="connsiteY12" fmla="*/ 2635922 h 2635922"/>
                <a:gd name="connsiteX13" fmla="*/ 2233419 w 3350128"/>
                <a:gd name="connsiteY13" fmla="*/ 2635922 h 2635922"/>
                <a:gd name="connsiteX14" fmla="*/ 1675064 w 3350128"/>
                <a:gd name="connsiteY14" fmla="*/ 2635922 h 2635922"/>
                <a:gd name="connsiteX15" fmla="*/ 1116709 w 3350128"/>
                <a:gd name="connsiteY15" fmla="*/ 2635922 h 2635922"/>
                <a:gd name="connsiteX16" fmla="*/ 491352 w 3350128"/>
                <a:gd name="connsiteY16" fmla="*/ 2635922 h 2635922"/>
                <a:gd name="connsiteX17" fmla="*/ 0 w 3350128"/>
                <a:gd name="connsiteY17" fmla="*/ 2635922 h 2635922"/>
                <a:gd name="connsiteX18" fmla="*/ 0 w 3350128"/>
                <a:gd name="connsiteY18" fmla="*/ 2187815 h 2635922"/>
                <a:gd name="connsiteX19" fmla="*/ 0 w 3350128"/>
                <a:gd name="connsiteY19" fmla="*/ 1686990 h 2635922"/>
                <a:gd name="connsiteX20" fmla="*/ 0 w 3350128"/>
                <a:gd name="connsiteY20" fmla="*/ 1186165 h 2635922"/>
                <a:gd name="connsiteX21" fmla="*/ 0 w 3350128"/>
                <a:gd name="connsiteY21" fmla="*/ 658981 h 2635922"/>
                <a:gd name="connsiteX22" fmla="*/ 0 w 3350128"/>
                <a:gd name="connsiteY22" fmla="*/ 0 h 263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50128" h="2635922" extrusionOk="0">
                  <a:moveTo>
                    <a:pt x="0" y="0"/>
                  </a:moveTo>
                  <a:cubicBezTo>
                    <a:pt x="225910" y="-8324"/>
                    <a:pt x="377235" y="26104"/>
                    <a:pt x="558355" y="0"/>
                  </a:cubicBezTo>
                  <a:cubicBezTo>
                    <a:pt x="739476" y="-26104"/>
                    <a:pt x="942976" y="4546"/>
                    <a:pt x="1116709" y="0"/>
                  </a:cubicBezTo>
                  <a:cubicBezTo>
                    <a:pt x="1290442" y="-4546"/>
                    <a:pt x="1499068" y="20909"/>
                    <a:pt x="1742067" y="0"/>
                  </a:cubicBezTo>
                  <a:cubicBezTo>
                    <a:pt x="1985066" y="-20909"/>
                    <a:pt x="2082493" y="24984"/>
                    <a:pt x="2199917" y="0"/>
                  </a:cubicBezTo>
                  <a:cubicBezTo>
                    <a:pt x="2317341" y="-24984"/>
                    <a:pt x="2576995" y="51213"/>
                    <a:pt x="2691269" y="0"/>
                  </a:cubicBezTo>
                  <a:cubicBezTo>
                    <a:pt x="2805543" y="-51213"/>
                    <a:pt x="3087505" y="47304"/>
                    <a:pt x="3350128" y="0"/>
                  </a:cubicBezTo>
                  <a:cubicBezTo>
                    <a:pt x="3377260" y="118079"/>
                    <a:pt x="3316357" y="319828"/>
                    <a:pt x="3350128" y="527184"/>
                  </a:cubicBezTo>
                  <a:cubicBezTo>
                    <a:pt x="3383899" y="734540"/>
                    <a:pt x="3306743" y="914098"/>
                    <a:pt x="3350128" y="1028010"/>
                  </a:cubicBezTo>
                  <a:cubicBezTo>
                    <a:pt x="3393513" y="1141922"/>
                    <a:pt x="3288841" y="1457326"/>
                    <a:pt x="3350128" y="1607912"/>
                  </a:cubicBezTo>
                  <a:cubicBezTo>
                    <a:pt x="3411415" y="1758498"/>
                    <a:pt x="3314008" y="1967404"/>
                    <a:pt x="3350128" y="2082378"/>
                  </a:cubicBezTo>
                  <a:cubicBezTo>
                    <a:pt x="3386248" y="2197352"/>
                    <a:pt x="3337907" y="2418224"/>
                    <a:pt x="3350128" y="2635922"/>
                  </a:cubicBezTo>
                  <a:cubicBezTo>
                    <a:pt x="3116973" y="2689235"/>
                    <a:pt x="2940727" y="2616107"/>
                    <a:pt x="2791773" y="2635922"/>
                  </a:cubicBezTo>
                  <a:cubicBezTo>
                    <a:pt x="2642819" y="2655737"/>
                    <a:pt x="2475489" y="2619532"/>
                    <a:pt x="2233419" y="2635922"/>
                  </a:cubicBezTo>
                  <a:cubicBezTo>
                    <a:pt x="1991349" y="2652312"/>
                    <a:pt x="1810514" y="2571898"/>
                    <a:pt x="1675064" y="2635922"/>
                  </a:cubicBezTo>
                  <a:cubicBezTo>
                    <a:pt x="1539615" y="2699946"/>
                    <a:pt x="1255601" y="2623894"/>
                    <a:pt x="1116709" y="2635922"/>
                  </a:cubicBezTo>
                  <a:cubicBezTo>
                    <a:pt x="977817" y="2647950"/>
                    <a:pt x="768536" y="2593162"/>
                    <a:pt x="491352" y="2635922"/>
                  </a:cubicBezTo>
                  <a:cubicBezTo>
                    <a:pt x="214168" y="2678682"/>
                    <a:pt x="176439" y="2600329"/>
                    <a:pt x="0" y="2635922"/>
                  </a:cubicBezTo>
                  <a:cubicBezTo>
                    <a:pt x="-7205" y="2478558"/>
                    <a:pt x="49921" y="2380006"/>
                    <a:pt x="0" y="2187815"/>
                  </a:cubicBezTo>
                  <a:cubicBezTo>
                    <a:pt x="-49921" y="1995624"/>
                    <a:pt x="56602" y="1790687"/>
                    <a:pt x="0" y="1686990"/>
                  </a:cubicBezTo>
                  <a:cubicBezTo>
                    <a:pt x="-56602" y="1583294"/>
                    <a:pt x="6807" y="1349692"/>
                    <a:pt x="0" y="1186165"/>
                  </a:cubicBezTo>
                  <a:cubicBezTo>
                    <a:pt x="-6807" y="1022638"/>
                    <a:pt x="6809" y="871990"/>
                    <a:pt x="0" y="658981"/>
                  </a:cubicBezTo>
                  <a:cubicBezTo>
                    <a:pt x="-6809" y="445972"/>
                    <a:pt x="32399" y="195964"/>
                    <a:pt x="0" y="0"/>
                  </a:cubicBezTo>
                  <a:close/>
                </a:path>
              </a:pathLst>
            </a:custGeom>
            <a:noFill/>
            <a:ln w="28575">
              <a:solidFill>
                <a:srgbClr val="FF000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EFF2055F-D761-A9C4-2A54-748BBF7C28DC}"/>
              </a:ext>
            </a:extLst>
          </p:cNvPr>
          <p:cNvSpPr txBox="1"/>
          <p:nvPr/>
        </p:nvSpPr>
        <p:spPr>
          <a:xfrm>
            <a:off x="426128" y="4791047"/>
            <a:ext cx="6128656" cy="1597360"/>
          </a:xfrm>
          <a:prstGeom prst="rect">
            <a:avLst/>
          </a:prstGeom>
          <a:noFill/>
        </p:spPr>
        <p:txBody>
          <a:bodyPr wrap="square">
            <a:spAutoFit/>
          </a:bodyPr>
          <a:lstStyle/>
          <a:p>
            <a:pPr marL="228600" lvl="1" indent="-119063" algn="just" defTabSz="685800">
              <a:spcBef>
                <a:spcPct val="20000"/>
              </a:spcBef>
              <a:spcAft>
                <a:spcPts val="600"/>
              </a:spcAft>
              <a:buFont typeface="Arial" panose="020B0604020202020204" pitchFamily="34" charset="0"/>
              <a:buChar char="•"/>
            </a:pPr>
            <a:r>
              <a:rPr lang="en-US" sz="1600" b="1" dirty="0">
                <a:solidFill>
                  <a:srgbClr val="0070C0"/>
                </a:solidFill>
              </a:rPr>
              <a:t>The main BB Loads and boundary conditions are:</a:t>
            </a:r>
          </a:p>
          <a:p>
            <a:pPr marL="585787" lvl="2" indent="-285750" algn="just" defTabSz="685800">
              <a:spcBef>
                <a:spcPct val="20000"/>
              </a:spcBef>
              <a:buFont typeface="Arial" panose="020B0604020202020204" pitchFamily="34" charset="0"/>
              <a:buChar char="•"/>
            </a:pPr>
            <a:r>
              <a:rPr lang="en-GB" sz="1600" b="1" dirty="0">
                <a:solidFill>
                  <a:srgbClr val="0070C0"/>
                </a:solidFill>
              </a:rPr>
              <a:t>Inertial</a:t>
            </a:r>
            <a:r>
              <a:rPr lang="en-GB" sz="1600" dirty="0"/>
              <a:t> (dead weight and earthquake)</a:t>
            </a:r>
          </a:p>
          <a:p>
            <a:pPr marL="585787" lvl="2" indent="-285750" algn="just" defTabSz="685800">
              <a:spcBef>
                <a:spcPct val="20000"/>
              </a:spcBef>
              <a:buFont typeface="Arial" panose="020B0604020202020204" pitchFamily="34" charset="0"/>
              <a:buChar char="•"/>
            </a:pPr>
            <a:r>
              <a:rPr lang="en-GB" sz="1600" b="1" dirty="0">
                <a:solidFill>
                  <a:srgbClr val="0070C0"/>
                </a:solidFill>
              </a:rPr>
              <a:t>Thermal </a:t>
            </a:r>
            <a:r>
              <a:rPr lang="en-GB" sz="1600" dirty="0"/>
              <a:t>(nuclear heating and heat fluxes</a:t>
            </a:r>
            <a:r>
              <a:rPr lang="de-DE" sz="1600" dirty="0"/>
              <a:t>)</a:t>
            </a:r>
          </a:p>
          <a:p>
            <a:pPr marL="585787" lvl="2" indent="-285750" algn="just" defTabSz="685800">
              <a:spcBef>
                <a:spcPct val="20000"/>
              </a:spcBef>
              <a:buFont typeface="Arial" panose="020B0604020202020204" pitchFamily="34" charset="0"/>
              <a:buChar char="•"/>
            </a:pPr>
            <a:r>
              <a:rPr lang="en-GB" sz="1600" b="1" dirty="0">
                <a:solidFill>
                  <a:srgbClr val="0070C0"/>
                </a:solidFill>
              </a:rPr>
              <a:t>Pressure and Electromagnetic loads</a:t>
            </a:r>
          </a:p>
          <a:p>
            <a:pPr marL="585787" lvl="2" indent="-285750" algn="just" defTabSz="685800">
              <a:spcBef>
                <a:spcPct val="20000"/>
              </a:spcBef>
              <a:buFont typeface="Arial" panose="020B0604020202020204" pitchFamily="34" charset="0"/>
              <a:buChar char="•"/>
            </a:pPr>
            <a:r>
              <a:rPr lang="en-GB" sz="1600" b="1" dirty="0">
                <a:solidFill>
                  <a:srgbClr val="0070C0"/>
                </a:solidFill>
              </a:rPr>
              <a:t>Material damage </a:t>
            </a:r>
          </a:p>
        </p:txBody>
      </p:sp>
      <p:sp>
        <p:nvSpPr>
          <p:cNvPr id="3" name="Fußzeilenplatzhalter 3">
            <a:extLst>
              <a:ext uri="{FF2B5EF4-FFF2-40B4-BE49-F238E27FC236}">
                <a16:creationId xmlns:a16="http://schemas.microsoft.com/office/drawing/2014/main" id="{AB0A777F-40FF-A8B8-FA7D-5022B3F5EEF2}"/>
              </a:ext>
            </a:extLst>
          </p:cNvPr>
          <p:cNvSpPr>
            <a:spLocks noGrp="1"/>
          </p:cNvSpPr>
          <p:nvPr>
            <p:ph type="ftr" sz="quarter" idx="11"/>
          </p:nvPr>
        </p:nvSpPr>
        <p:spPr>
          <a:xfrm>
            <a:off x="5565058" y="6532521"/>
            <a:ext cx="6331668" cy="288093"/>
          </a:xfrm>
        </p:spPr>
        <p:txBody>
          <a:bodyPr/>
          <a:lstStyle/>
          <a:p>
            <a:r>
              <a:rPr lang="en-GB" sz="1400" b="1" dirty="0">
                <a:solidFill>
                  <a:prstClr val="white"/>
                </a:solidFill>
              </a:rPr>
              <a:t>Identification of a Digital Twin Pilot projects: Breeding Blanket| 16 December 2024</a:t>
            </a:r>
          </a:p>
        </p:txBody>
      </p:sp>
    </p:spTree>
    <p:extLst>
      <p:ext uri="{BB962C8B-B14F-4D97-AF65-F5344CB8AC3E}">
        <p14:creationId xmlns:p14="http://schemas.microsoft.com/office/powerpoint/2010/main" val="149377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5623" y="182579"/>
            <a:ext cx="10831731" cy="457200"/>
          </a:xfrm>
        </p:spPr>
        <p:txBody>
          <a:bodyPr vert="horz" lIns="91440" tIns="45720" rIns="91440" bIns="45720" rtlCol="0" anchor="ctr">
            <a:noAutofit/>
          </a:bodyPr>
          <a:lstStyle/>
          <a:p>
            <a:r>
              <a:rPr lang="en-GB" dirty="0"/>
              <a:t>Current BB design variants: the HCPB concept</a:t>
            </a:r>
          </a:p>
        </p:txBody>
      </p:sp>
      <p:sp>
        <p:nvSpPr>
          <p:cNvPr id="17" name="Content Placeholder 2">
            <a:extLst>
              <a:ext uri="{FF2B5EF4-FFF2-40B4-BE49-F238E27FC236}">
                <a16:creationId xmlns:a16="http://schemas.microsoft.com/office/drawing/2014/main" id="{27CCCF2C-2DE7-1556-BC8D-D0A6B9AC55A6}"/>
              </a:ext>
            </a:extLst>
          </p:cNvPr>
          <p:cNvSpPr>
            <a:spLocks noGrp="1"/>
          </p:cNvSpPr>
          <p:nvPr>
            <p:ph idx="1"/>
          </p:nvPr>
        </p:nvSpPr>
        <p:spPr>
          <a:xfrm>
            <a:off x="137816" y="788220"/>
            <a:ext cx="8353552" cy="3136789"/>
          </a:xfrm>
        </p:spPr>
        <p:txBody>
          <a:bodyPr>
            <a:normAutofit/>
          </a:bodyPr>
          <a:lstStyle/>
          <a:p>
            <a:pPr marL="0" indent="0">
              <a:buNone/>
            </a:pPr>
            <a:r>
              <a:rPr lang="en-GB" sz="1600" b="1" dirty="0">
                <a:solidFill>
                  <a:srgbClr val="0070C0"/>
                </a:solidFill>
              </a:rPr>
              <a:t>Helium Cooled Pebble Bed Concept (HCPB)</a:t>
            </a:r>
          </a:p>
          <a:p>
            <a:r>
              <a:rPr lang="en-US" sz="1600" b="1" dirty="0">
                <a:solidFill>
                  <a:srgbClr val="0070C0"/>
                </a:solidFill>
              </a:rPr>
              <a:t>Structural Material</a:t>
            </a:r>
            <a:r>
              <a:rPr lang="en-US" sz="1600" dirty="0"/>
              <a:t>: EUROFER (RAFM steel), ~3000 t</a:t>
            </a:r>
          </a:p>
          <a:p>
            <a:r>
              <a:rPr lang="en-US" sz="1600" b="1" dirty="0">
                <a:solidFill>
                  <a:srgbClr val="0070C0"/>
                </a:solidFill>
              </a:rPr>
              <a:t>Breeder</a:t>
            </a:r>
            <a:r>
              <a:rPr lang="en-US" sz="1600" dirty="0">
                <a:solidFill>
                  <a:srgbClr val="0070C0"/>
                </a:solidFill>
              </a:rPr>
              <a:t>:</a:t>
            </a:r>
            <a:r>
              <a:rPr lang="en-US" sz="1600" dirty="0"/>
              <a:t> ACB-KALOS (Li</a:t>
            </a:r>
            <a:r>
              <a:rPr lang="en-US" sz="1600" baseline="-25000" dirty="0"/>
              <a:t>4</a:t>
            </a:r>
            <a:r>
              <a:rPr lang="en-US" sz="1600" dirty="0"/>
              <a:t>SiO</a:t>
            </a:r>
            <a:r>
              <a:rPr lang="en-US" sz="1600" baseline="-25000" dirty="0"/>
              <a:t>4</a:t>
            </a:r>
            <a:r>
              <a:rPr lang="en-US" sz="1600" dirty="0"/>
              <a:t> + 35 mol% Li</a:t>
            </a:r>
            <a:r>
              <a:rPr lang="en-US" sz="1600" baseline="-25000" dirty="0"/>
              <a:t>2</a:t>
            </a:r>
            <a:r>
              <a:rPr lang="en-US" sz="1600" dirty="0"/>
              <a:t>TiO</a:t>
            </a:r>
            <a:r>
              <a:rPr lang="en-US" sz="1600" baseline="-25000" dirty="0"/>
              <a:t>3</a:t>
            </a:r>
            <a:r>
              <a:rPr lang="en-US" sz="1600" dirty="0"/>
              <a:t> ) in form of a  pebble bed, </a:t>
            </a:r>
            <a:r>
              <a:rPr lang="en-US" sz="1600" baseline="30000" dirty="0"/>
              <a:t>6</a:t>
            </a:r>
            <a:r>
              <a:rPr lang="en-US" sz="1600" dirty="0"/>
              <a:t>Li at 60%, ~165 t</a:t>
            </a:r>
          </a:p>
          <a:p>
            <a:r>
              <a:rPr lang="en-US" sz="1600" b="1" dirty="0">
                <a:solidFill>
                  <a:srgbClr val="0070C0"/>
                </a:solidFill>
              </a:rPr>
              <a:t>Neutron multiplier</a:t>
            </a:r>
            <a:r>
              <a:rPr lang="en-US" sz="1600" dirty="0"/>
              <a:t>: Beryllide (TiBe</a:t>
            </a:r>
            <a:r>
              <a:rPr lang="en-US" sz="1600" baseline="-25000" dirty="0"/>
              <a:t>12</a:t>
            </a:r>
            <a:r>
              <a:rPr lang="en-US" sz="1600" dirty="0"/>
              <a:t>) hexagonal rods, 612 t</a:t>
            </a:r>
          </a:p>
          <a:p>
            <a:r>
              <a:rPr lang="en-US" sz="1600" b="1" dirty="0">
                <a:solidFill>
                  <a:srgbClr val="0070C0"/>
                </a:solidFill>
              </a:rPr>
              <a:t>Coolant</a:t>
            </a:r>
            <a:r>
              <a:rPr lang="en-US" sz="1600" dirty="0"/>
              <a:t>: helium 300-520°C @ 8 MPa, ~ 4.2 t</a:t>
            </a:r>
          </a:p>
          <a:p>
            <a:r>
              <a:rPr lang="en-US" sz="1600" b="1" dirty="0">
                <a:solidFill>
                  <a:srgbClr val="0070C0"/>
                </a:solidFill>
              </a:rPr>
              <a:t>Plasma protection</a:t>
            </a:r>
            <a:r>
              <a:rPr lang="en-US" sz="1600" dirty="0"/>
              <a:t>: </a:t>
            </a:r>
            <a:r>
              <a:rPr lang="en-GB" sz="1600" dirty="0"/>
              <a:t>2 mm W layer (wo Limiters)</a:t>
            </a:r>
          </a:p>
          <a:p>
            <a:r>
              <a:rPr lang="en-US" sz="1600" b="1" dirty="0">
                <a:solidFill>
                  <a:srgbClr val="0070C0"/>
                </a:solidFill>
              </a:rPr>
              <a:t>T extraction with purge Helium</a:t>
            </a:r>
            <a:r>
              <a:rPr lang="en-US" sz="1600" dirty="0"/>
              <a:t>: 0.1% H</a:t>
            </a:r>
            <a:r>
              <a:rPr lang="en-US" sz="1600" baseline="-25000" dirty="0"/>
              <a:t>2</a:t>
            </a:r>
            <a:r>
              <a:rPr lang="en-US" sz="1600" dirty="0"/>
              <a:t> (%H</a:t>
            </a:r>
            <a:r>
              <a:rPr lang="en-US" sz="1600" baseline="-25000" dirty="0"/>
              <a:t>2</a:t>
            </a:r>
            <a:r>
              <a:rPr lang="en-US" sz="1600" dirty="0"/>
              <a:t>O) @ ~8 MPa, ~ 137 m</a:t>
            </a:r>
            <a:r>
              <a:rPr lang="en-US" sz="1600" baseline="30000" dirty="0"/>
              <a:t>3</a:t>
            </a:r>
            <a:endParaRPr lang="en-US" sz="1600" dirty="0"/>
          </a:p>
          <a:p>
            <a:endParaRPr lang="en-US" sz="1600" dirty="0"/>
          </a:p>
        </p:txBody>
      </p:sp>
      <p:pic>
        <p:nvPicPr>
          <p:cNvPr id="24" name="Grafik 140">
            <a:extLst>
              <a:ext uri="{FF2B5EF4-FFF2-40B4-BE49-F238E27FC236}">
                <a16:creationId xmlns:a16="http://schemas.microsoft.com/office/drawing/2014/main" id="{9DDF6D13-7115-2E0B-D027-77DBA37CB3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605" y="3524840"/>
            <a:ext cx="2002849" cy="2312347"/>
          </a:xfrm>
          <a:prstGeom prst="rect">
            <a:avLst/>
          </a:prstGeom>
          <a:noFill/>
        </p:spPr>
      </p:pic>
      <p:pic>
        <p:nvPicPr>
          <p:cNvPr id="27" name="Picture 26">
            <a:extLst>
              <a:ext uri="{FF2B5EF4-FFF2-40B4-BE49-F238E27FC236}">
                <a16:creationId xmlns:a16="http://schemas.microsoft.com/office/drawing/2014/main" id="{927F2B89-29D0-DD00-0C22-EA1F23BB5991}"/>
              </a:ext>
            </a:extLst>
          </p:cNvPr>
          <p:cNvPicPr>
            <a:picLocks noChangeAspect="1"/>
          </p:cNvPicPr>
          <p:nvPr/>
        </p:nvPicPr>
        <p:blipFill>
          <a:blip r:embed="rId4"/>
          <a:stretch>
            <a:fillRect/>
          </a:stretch>
        </p:blipFill>
        <p:spPr>
          <a:xfrm>
            <a:off x="2573220" y="3308646"/>
            <a:ext cx="2041315" cy="2303463"/>
          </a:xfrm>
          <a:prstGeom prst="rect">
            <a:avLst/>
          </a:prstGeom>
        </p:spPr>
      </p:pic>
      <p:pic>
        <p:nvPicPr>
          <p:cNvPr id="4" name="Picture 3">
            <a:extLst>
              <a:ext uri="{FF2B5EF4-FFF2-40B4-BE49-F238E27FC236}">
                <a16:creationId xmlns:a16="http://schemas.microsoft.com/office/drawing/2014/main" id="{3BA019CA-4B8B-4FD2-B49A-60CB8C1693D6}"/>
              </a:ext>
            </a:extLst>
          </p:cNvPr>
          <p:cNvPicPr>
            <a:picLocks noChangeAspect="1"/>
          </p:cNvPicPr>
          <p:nvPr/>
        </p:nvPicPr>
        <p:blipFill>
          <a:blip r:embed="rId5"/>
          <a:stretch>
            <a:fillRect/>
          </a:stretch>
        </p:blipFill>
        <p:spPr>
          <a:xfrm>
            <a:off x="8403640" y="1210908"/>
            <a:ext cx="1636825" cy="2269235"/>
          </a:xfrm>
          <a:prstGeom prst="rect">
            <a:avLst/>
          </a:prstGeom>
        </p:spPr>
      </p:pic>
      <p:pic>
        <p:nvPicPr>
          <p:cNvPr id="5" name="Picture 4">
            <a:extLst>
              <a:ext uri="{FF2B5EF4-FFF2-40B4-BE49-F238E27FC236}">
                <a16:creationId xmlns:a16="http://schemas.microsoft.com/office/drawing/2014/main" id="{8D73AFD4-D826-4B54-D0E6-49910CCE221A}"/>
              </a:ext>
            </a:extLst>
          </p:cNvPr>
          <p:cNvPicPr>
            <a:picLocks noChangeAspect="1"/>
          </p:cNvPicPr>
          <p:nvPr/>
        </p:nvPicPr>
        <p:blipFill>
          <a:blip r:embed="rId6"/>
          <a:stretch>
            <a:fillRect/>
          </a:stretch>
        </p:blipFill>
        <p:spPr>
          <a:xfrm>
            <a:off x="9740413" y="2375343"/>
            <a:ext cx="2414899" cy="2369799"/>
          </a:xfrm>
          <a:prstGeom prst="rect">
            <a:avLst/>
          </a:prstGeom>
        </p:spPr>
      </p:pic>
      <p:grpSp>
        <p:nvGrpSpPr>
          <p:cNvPr id="6" name="Group 5">
            <a:extLst>
              <a:ext uri="{FF2B5EF4-FFF2-40B4-BE49-F238E27FC236}">
                <a16:creationId xmlns:a16="http://schemas.microsoft.com/office/drawing/2014/main" id="{8FD463EA-A4AA-148F-693B-323E15DE9189}"/>
              </a:ext>
            </a:extLst>
          </p:cNvPr>
          <p:cNvGrpSpPr/>
          <p:nvPr/>
        </p:nvGrpSpPr>
        <p:grpSpPr>
          <a:xfrm>
            <a:off x="8976782" y="1865746"/>
            <a:ext cx="1490492" cy="1061556"/>
            <a:chOff x="1779729" y="2547634"/>
            <a:chExt cx="1117869" cy="796167"/>
          </a:xfrm>
        </p:grpSpPr>
        <p:sp>
          <p:nvSpPr>
            <p:cNvPr id="7" name="Rectangle 6">
              <a:extLst>
                <a:ext uri="{FF2B5EF4-FFF2-40B4-BE49-F238E27FC236}">
                  <a16:creationId xmlns:a16="http://schemas.microsoft.com/office/drawing/2014/main" id="{F4858696-2E3A-FB12-0115-3B5C45B86D3C}"/>
                </a:ext>
              </a:extLst>
            </p:cNvPr>
            <p:cNvSpPr/>
            <p:nvPr/>
          </p:nvSpPr>
          <p:spPr>
            <a:xfrm>
              <a:off x="1779729" y="2945718"/>
              <a:ext cx="180350" cy="15791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8" name="Arc 7">
              <a:extLst>
                <a:ext uri="{FF2B5EF4-FFF2-40B4-BE49-F238E27FC236}">
                  <a16:creationId xmlns:a16="http://schemas.microsoft.com/office/drawing/2014/main" id="{1A481625-7AC4-D8C2-1E24-359DD3F1104C}"/>
                </a:ext>
              </a:extLst>
            </p:cNvPr>
            <p:cNvSpPr/>
            <p:nvPr/>
          </p:nvSpPr>
          <p:spPr>
            <a:xfrm rot="295866" flipV="1">
              <a:off x="1807375" y="2547634"/>
              <a:ext cx="1090223" cy="796167"/>
            </a:xfrm>
            <a:prstGeom prst="arc">
              <a:avLst>
                <a:gd name="adj1" fmla="val 12297232"/>
                <a:gd name="adj2" fmla="val 17746789"/>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400"/>
            </a:p>
          </p:txBody>
        </p:sp>
      </p:grpSp>
      <p:pic>
        <p:nvPicPr>
          <p:cNvPr id="9" name="Picture 8">
            <a:extLst>
              <a:ext uri="{FF2B5EF4-FFF2-40B4-BE49-F238E27FC236}">
                <a16:creationId xmlns:a16="http://schemas.microsoft.com/office/drawing/2014/main" id="{AF1BA946-AFFA-AA9E-24E1-A73F84C5E49B}"/>
              </a:ext>
            </a:extLst>
          </p:cNvPr>
          <p:cNvPicPr>
            <a:picLocks noChangeAspect="1"/>
          </p:cNvPicPr>
          <p:nvPr/>
        </p:nvPicPr>
        <p:blipFill>
          <a:blip r:embed="rId7"/>
          <a:stretch>
            <a:fillRect/>
          </a:stretch>
        </p:blipFill>
        <p:spPr>
          <a:xfrm>
            <a:off x="4735108" y="3436979"/>
            <a:ext cx="4048392" cy="2338212"/>
          </a:xfrm>
          <a:prstGeom prst="rect">
            <a:avLst/>
          </a:prstGeom>
        </p:spPr>
      </p:pic>
      <p:pic>
        <p:nvPicPr>
          <p:cNvPr id="10" name="Picture 9">
            <a:extLst>
              <a:ext uri="{FF2B5EF4-FFF2-40B4-BE49-F238E27FC236}">
                <a16:creationId xmlns:a16="http://schemas.microsoft.com/office/drawing/2014/main" id="{AFCD33CA-29F2-12EB-531B-38C933E1B8BA}"/>
              </a:ext>
            </a:extLst>
          </p:cNvPr>
          <p:cNvPicPr>
            <a:picLocks noChangeAspect="1"/>
          </p:cNvPicPr>
          <p:nvPr/>
        </p:nvPicPr>
        <p:blipFill>
          <a:blip r:embed="rId8"/>
          <a:stretch>
            <a:fillRect/>
          </a:stretch>
        </p:blipFill>
        <p:spPr>
          <a:xfrm>
            <a:off x="8403639" y="4747772"/>
            <a:ext cx="3530213" cy="1771187"/>
          </a:xfrm>
          <a:prstGeom prst="rect">
            <a:avLst/>
          </a:prstGeom>
        </p:spPr>
      </p:pic>
      <p:sp>
        <p:nvSpPr>
          <p:cNvPr id="11" name="Arc 10">
            <a:extLst>
              <a:ext uri="{FF2B5EF4-FFF2-40B4-BE49-F238E27FC236}">
                <a16:creationId xmlns:a16="http://schemas.microsoft.com/office/drawing/2014/main" id="{B35CA898-5D89-83F1-5022-3A6E5A7F5A83}"/>
              </a:ext>
            </a:extLst>
          </p:cNvPr>
          <p:cNvSpPr/>
          <p:nvPr/>
        </p:nvSpPr>
        <p:spPr>
          <a:xfrm rot="1176045" flipV="1">
            <a:off x="6895245" y="5306409"/>
            <a:ext cx="1453631" cy="1061556"/>
          </a:xfrm>
          <a:prstGeom prst="arc">
            <a:avLst>
              <a:gd name="adj1" fmla="val 12297232"/>
              <a:gd name="adj2" fmla="val 19151899"/>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400"/>
          </a:p>
        </p:txBody>
      </p:sp>
      <p:sp>
        <p:nvSpPr>
          <p:cNvPr id="13" name="TextBox 12">
            <a:extLst>
              <a:ext uri="{FF2B5EF4-FFF2-40B4-BE49-F238E27FC236}">
                <a16:creationId xmlns:a16="http://schemas.microsoft.com/office/drawing/2014/main" id="{41CFBB02-F345-9869-685E-CB479F725E03}"/>
              </a:ext>
            </a:extLst>
          </p:cNvPr>
          <p:cNvSpPr txBox="1"/>
          <p:nvPr/>
        </p:nvSpPr>
        <p:spPr>
          <a:xfrm>
            <a:off x="8403639" y="552405"/>
            <a:ext cx="3609247" cy="523028"/>
          </a:xfrm>
          <a:prstGeom prst="rect">
            <a:avLst/>
          </a:prstGeom>
          <a:noFill/>
        </p:spPr>
        <p:txBody>
          <a:bodyPr wrap="square">
            <a:spAutoFit/>
          </a:bodyPr>
          <a:lstStyle/>
          <a:p>
            <a:pPr algn="l"/>
            <a:r>
              <a:rPr lang="en-GB" sz="933" i="1" dirty="0">
                <a:cs typeface="Arial" panose="020B0604020202020204" pitchFamily="34" charset="0"/>
              </a:rPr>
              <a:t>G. Zhou et al, (2023) The European DEMO Helium Cooled Pebble Bed Breeding Blanket: Design Status at the Conclusion of the Pre-Concept Design Phase, Energies, 16, 5377 , DOI: 10.3390/en16145377</a:t>
            </a:r>
          </a:p>
        </p:txBody>
      </p:sp>
      <p:sp>
        <p:nvSpPr>
          <p:cNvPr id="12" name="Foliennummernplatzhalter 4">
            <a:extLst>
              <a:ext uri="{FF2B5EF4-FFF2-40B4-BE49-F238E27FC236}">
                <a16:creationId xmlns:a16="http://schemas.microsoft.com/office/drawing/2014/main" id="{44F21B3D-F12F-0BD2-4642-8CF20FD328B6}"/>
              </a:ext>
            </a:extLst>
          </p:cNvPr>
          <p:cNvSpPr>
            <a:spLocks noGrp="1"/>
          </p:cNvSpPr>
          <p:nvPr>
            <p:ph type="sldNum" sz="quarter" idx="12"/>
          </p:nvPr>
        </p:nvSpPr>
        <p:spPr>
          <a:xfrm>
            <a:off x="11448188" y="6576385"/>
            <a:ext cx="720080" cy="199174"/>
          </a:xfrm>
        </p:spPr>
        <p:txBody>
          <a:bodyPr/>
          <a:lstStyle/>
          <a:p>
            <a:fld id="{6A6D9FA1-99C7-4910-8E32-B85D378B0060}" type="slidenum">
              <a:rPr lang="en-GB" b="1" smtClean="0">
                <a:solidFill>
                  <a:prstClr val="white"/>
                </a:solidFill>
              </a:rPr>
              <a:pPr/>
              <a:t>3</a:t>
            </a:fld>
            <a:endParaRPr lang="en-GB" b="1" dirty="0">
              <a:solidFill>
                <a:prstClr val="white"/>
              </a:solidFill>
            </a:endParaRPr>
          </a:p>
        </p:txBody>
      </p:sp>
      <p:sp>
        <p:nvSpPr>
          <p:cNvPr id="14" name="Fußzeilenplatzhalter 3">
            <a:extLst>
              <a:ext uri="{FF2B5EF4-FFF2-40B4-BE49-F238E27FC236}">
                <a16:creationId xmlns:a16="http://schemas.microsoft.com/office/drawing/2014/main" id="{47F87B75-3456-394F-1B85-A6344CEAA019}"/>
              </a:ext>
            </a:extLst>
          </p:cNvPr>
          <p:cNvSpPr>
            <a:spLocks noGrp="1"/>
          </p:cNvSpPr>
          <p:nvPr>
            <p:ph type="ftr" sz="quarter" idx="11"/>
          </p:nvPr>
        </p:nvSpPr>
        <p:spPr>
          <a:xfrm>
            <a:off x="5565058" y="6532521"/>
            <a:ext cx="6331668" cy="288093"/>
          </a:xfrm>
        </p:spPr>
        <p:txBody>
          <a:bodyPr/>
          <a:lstStyle/>
          <a:p>
            <a:r>
              <a:rPr lang="en-GB" sz="1400" b="1" dirty="0">
                <a:solidFill>
                  <a:prstClr val="white"/>
                </a:solidFill>
              </a:rPr>
              <a:t>Identification of a Digital Twin Pilot projects: Breeding Blanket| 16 December 2024</a:t>
            </a:r>
          </a:p>
        </p:txBody>
      </p:sp>
    </p:spTree>
    <p:extLst>
      <p:ext uri="{BB962C8B-B14F-4D97-AF65-F5344CB8AC3E}">
        <p14:creationId xmlns:p14="http://schemas.microsoft.com/office/powerpoint/2010/main" val="233186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5547" y="151738"/>
            <a:ext cx="11394003" cy="457200"/>
          </a:xfrm>
        </p:spPr>
        <p:txBody>
          <a:bodyPr vert="horz" lIns="91440" tIns="45720" rIns="91440" bIns="45720" rtlCol="0" anchor="ctr">
            <a:noAutofit/>
          </a:bodyPr>
          <a:lstStyle/>
          <a:p>
            <a:r>
              <a:rPr lang="en-GB" dirty="0"/>
              <a:t>Current BB design variants: the WCLL concept</a:t>
            </a:r>
          </a:p>
        </p:txBody>
      </p:sp>
      <p:sp>
        <p:nvSpPr>
          <p:cNvPr id="6" name="Content Placeholder 2">
            <a:extLst>
              <a:ext uri="{FF2B5EF4-FFF2-40B4-BE49-F238E27FC236}">
                <a16:creationId xmlns:a16="http://schemas.microsoft.com/office/drawing/2014/main" id="{3FAC125A-2CBB-6C6F-3B0C-FB5E88428BDF}"/>
              </a:ext>
            </a:extLst>
          </p:cNvPr>
          <p:cNvSpPr>
            <a:spLocks noGrp="1"/>
          </p:cNvSpPr>
          <p:nvPr>
            <p:ph idx="1"/>
          </p:nvPr>
        </p:nvSpPr>
        <p:spPr>
          <a:xfrm>
            <a:off x="86485" y="792777"/>
            <a:ext cx="6586764" cy="2991617"/>
          </a:xfrm>
        </p:spPr>
        <p:txBody>
          <a:bodyPr>
            <a:normAutofit/>
          </a:bodyPr>
          <a:lstStyle/>
          <a:p>
            <a:pPr marL="0" indent="0">
              <a:buNone/>
            </a:pPr>
            <a:r>
              <a:rPr lang="en-GB" sz="1600" b="1" dirty="0">
                <a:solidFill>
                  <a:srgbClr val="0070C0"/>
                </a:solidFill>
              </a:rPr>
              <a:t>Water Cooled Lead Lithium Concept (WCLL)</a:t>
            </a:r>
          </a:p>
          <a:p>
            <a:r>
              <a:rPr lang="en-GB" sz="1600" b="1" dirty="0">
                <a:solidFill>
                  <a:srgbClr val="0070C0"/>
                </a:solidFill>
              </a:rPr>
              <a:t>Structural Material</a:t>
            </a:r>
            <a:r>
              <a:rPr lang="en-GB" sz="1600" dirty="0">
                <a:solidFill>
                  <a:srgbClr val="0070C0"/>
                </a:solidFill>
              </a:rPr>
              <a:t>: </a:t>
            </a:r>
            <a:r>
              <a:rPr lang="en-GB" sz="1600" dirty="0"/>
              <a:t>EUROFER (RAFM steel), ~3500 t</a:t>
            </a:r>
          </a:p>
          <a:p>
            <a:r>
              <a:rPr lang="en-GB" sz="1600" b="1" dirty="0">
                <a:solidFill>
                  <a:srgbClr val="0070C0"/>
                </a:solidFill>
              </a:rPr>
              <a:t>Breeder/neutron multiplier</a:t>
            </a:r>
            <a:r>
              <a:rPr lang="en-GB" sz="1600" dirty="0">
                <a:solidFill>
                  <a:srgbClr val="0070C0"/>
                </a:solidFill>
              </a:rPr>
              <a:t>: </a:t>
            </a:r>
            <a:r>
              <a:rPr lang="en-GB" sz="1600" dirty="0"/>
              <a:t>PbLi (</a:t>
            </a:r>
            <a:r>
              <a:rPr lang="en-GB" sz="1600" baseline="30000" dirty="0"/>
              <a:t>6</a:t>
            </a:r>
            <a:r>
              <a:rPr lang="en-GB" sz="1600" dirty="0"/>
              <a:t>Li at 90%) liquid (~330 °C @ 0.25-1.55 MPa), ~10,000 t, </a:t>
            </a:r>
          </a:p>
          <a:p>
            <a:r>
              <a:rPr lang="en-GB" sz="1600" b="1" dirty="0">
                <a:solidFill>
                  <a:srgbClr val="0070C0"/>
                </a:solidFill>
              </a:rPr>
              <a:t>Coolant</a:t>
            </a:r>
            <a:r>
              <a:rPr lang="en-GB" sz="1600" dirty="0"/>
              <a:t>: Water (295-328°C @ 15.5 MPa), ~520 t</a:t>
            </a:r>
          </a:p>
          <a:p>
            <a:r>
              <a:rPr lang="en-GB" sz="1600" b="1" dirty="0">
                <a:solidFill>
                  <a:srgbClr val="0070C0"/>
                </a:solidFill>
              </a:rPr>
              <a:t>Plasma protection</a:t>
            </a:r>
            <a:r>
              <a:rPr lang="en-GB" sz="1600" dirty="0">
                <a:solidFill>
                  <a:srgbClr val="0070C0"/>
                </a:solidFill>
              </a:rPr>
              <a:t>:</a:t>
            </a:r>
            <a:r>
              <a:rPr lang="en-GB" sz="1600" dirty="0"/>
              <a:t> 2 mm W layer (wo Limiters)</a:t>
            </a:r>
          </a:p>
          <a:p>
            <a:r>
              <a:rPr lang="en-GB" sz="1600" b="1" dirty="0">
                <a:solidFill>
                  <a:srgbClr val="0070C0"/>
                </a:solidFill>
              </a:rPr>
              <a:t>T extraction from recirculating PbLi</a:t>
            </a:r>
          </a:p>
          <a:p>
            <a:endParaRPr lang="en-GB" sz="1600" dirty="0"/>
          </a:p>
          <a:p>
            <a:endParaRPr lang="en-GB" sz="1600" dirty="0"/>
          </a:p>
        </p:txBody>
      </p:sp>
      <p:pic>
        <p:nvPicPr>
          <p:cNvPr id="17" name="Immagine 5">
            <a:extLst>
              <a:ext uri="{FF2B5EF4-FFF2-40B4-BE49-F238E27FC236}">
                <a16:creationId xmlns:a16="http://schemas.microsoft.com/office/drawing/2014/main" id="{E31B726E-9E34-2C27-083A-1D7F5417D3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9303" y="3229360"/>
            <a:ext cx="3891276" cy="3077602"/>
          </a:xfrm>
          <a:prstGeom prst="rect">
            <a:avLst/>
          </a:prstGeom>
        </p:spPr>
      </p:pic>
      <p:pic>
        <p:nvPicPr>
          <p:cNvPr id="18" name="Picture 17">
            <a:extLst>
              <a:ext uri="{FF2B5EF4-FFF2-40B4-BE49-F238E27FC236}">
                <a16:creationId xmlns:a16="http://schemas.microsoft.com/office/drawing/2014/main" id="{F63B362A-F5BD-C8D7-9972-393F00862CDC}"/>
              </a:ext>
            </a:extLst>
          </p:cNvPr>
          <p:cNvPicPr>
            <a:picLocks noChangeAspect="1"/>
          </p:cNvPicPr>
          <p:nvPr/>
        </p:nvPicPr>
        <p:blipFill>
          <a:blip r:embed="rId4"/>
          <a:stretch>
            <a:fillRect/>
          </a:stretch>
        </p:blipFill>
        <p:spPr>
          <a:xfrm>
            <a:off x="5408148" y="2066204"/>
            <a:ext cx="6090169" cy="2929648"/>
          </a:xfrm>
          <a:prstGeom prst="rect">
            <a:avLst/>
          </a:prstGeom>
        </p:spPr>
      </p:pic>
      <p:pic>
        <p:nvPicPr>
          <p:cNvPr id="19" name="Picture 18">
            <a:extLst>
              <a:ext uri="{FF2B5EF4-FFF2-40B4-BE49-F238E27FC236}">
                <a16:creationId xmlns:a16="http://schemas.microsoft.com/office/drawing/2014/main" id="{F273BE00-4730-7132-C052-A03F434B3F35}"/>
              </a:ext>
            </a:extLst>
          </p:cNvPr>
          <p:cNvPicPr>
            <a:picLocks noChangeAspect="1"/>
          </p:cNvPicPr>
          <p:nvPr/>
        </p:nvPicPr>
        <p:blipFill>
          <a:blip r:embed="rId5"/>
          <a:stretch>
            <a:fillRect/>
          </a:stretch>
        </p:blipFill>
        <p:spPr>
          <a:xfrm>
            <a:off x="7844689" y="4874417"/>
            <a:ext cx="3796245" cy="1432545"/>
          </a:xfrm>
          <a:prstGeom prst="rect">
            <a:avLst/>
          </a:prstGeom>
        </p:spPr>
      </p:pic>
      <p:sp>
        <p:nvSpPr>
          <p:cNvPr id="21" name="Rectangle 20">
            <a:extLst>
              <a:ext uri="{FF2B5EF4-FFF2-40B4-BE49-F238E27FC236}">
                <a16:creationId xmlns:a16="http://schemas.microsoft.com/office/drawing/2014/main" id="{943B566E-CB20-2284-D102-48E25785C6C5}"/>
              </a:ext>
            </a:extLst>
          </p:cNvPr>
          <p:cNvSpPr/>
          <p:nvPr/>
        </p:nvSpPr>
        <p:spPr>
          <a:xfrm>
            <a:off x="3566917" y="4609540"/>
            <a:ext cx="576064" cy="317241"/>
          </a:xfrm>
          <a:prstGeom prst="rect">
            <a:avLst/>
          </a:prstGeom>
          <a:noFill/>
          <a:ln w="12700">
            <a:solidFill>
              <a:schemeClr val="accent6"/>
            </a:solidFill>
            <a:prstDash val="dash"/>
            <a:extLst>
              <a:ext uri="{C807C97D-BFC1-408E-A445-0C87EB9F89A2}">
                <ask:lineSketchStyleProps xmlns:ask="http://schemas.microsoft.com/office/drawing/2018/sketchyshapes" sd="1219033472">
                  <a:custGeom>
                    <a:avLst/>
                    <a:gdLst>
                      <a:gd name="connsiteX0" fmla="*/ 0 w 432048"/>
                      <a:gd name="connsiteY0" fmla="*/ 0 h 237931"/>
                      <a:gd name="connsiteX1" fmla="*/ 432048 w 432048"/>
                      <a:gd name="connsiteY1" fmla="*/ 0 h 237931"/>
                      <a:gd name="connsiteX2" fmla="*/ 432048 w 432048"/>
                      <a:gd name="connsiteY2" fmla="*/ 237931 h 237931"/>
                      <a:gd name="connsiteX3" fmla="*/ 0 w 432048"/>
                      <a:gd name="connsiteY3" fmla="*/ 237931 h 237931"/>
                      <a:gd name="connsiteX4" fmla="*/ 0 w 432048"/>
                      <a:gd name="connsiteY4" fmla="*/ 0 h 23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237931" extrusionOk="0">
                        <a:moveTo>
                          <a:pt x="0" y="0"/>
                        </a:moveTo>
                        <a:cubicBezTo>
                          <a:pt x="157214" y="-9515"/>
                          <a:pt x="313767" y="-7580"/>
                          <a:pt x="432048" y="0"/>
                        </a:cubicBezTo>
                        <a:cubicBezTo>
                          <a:pt x="420543" y="75717"/>
                          <a:pt x="433840" y="183059"/>
                          <a:pt x="432048" y="237931"/>
                        </a:cubicBezTo>
                        <a:cubicBezTo>
                          <a:pt x="297791" y="228832"/>
                          <a:pt x="154674" y="232741"/>
                          <a:pt x="0" y="237931"/>
                        </a:cubicBezTo>
                        <a:cubicBezTo>
                          <a:pt x="8385" y="181130"/>
                          <a:pt x="-7316" y="11133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22" name="Arc 21">
            <a:extLst>
              <a:ext uri="{FF2B5EF4-FFF2-40B4-BE49-F238E27FC236}">
                <a16:creationId xmlns:a16="http://schemas.microsoft.com/office/drawing/2014/main" id="{DEDD0A8F-238A-D23F-3BAD-D690B9BCC147}"/>
              </a:ext>
            </a:extLst>
          </p:cNvPr>
          <p:cNvSpPr/>
          <p:nvPr/>
        </p:nvSpPr>
        <p:spPr>
          <a:xfrm rot="10049441" flipH="1">
            <a:off x="4064352" y="4012027"/>
            <a:ext cx="1557083" cy="1195024"/>
          </a:xfrm>
          <a:prstGeom prst="arc">
            <a:avLst>
              <a:gd name="adj1" fmla="val 12297232"/>
              <a:gd name="adj2" fmla="val 20388400"/>
            </a:avLst>
          </a:prstGeom>
          <a:ln w="127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400"/>
          </a:p>
        </p:txBody>
      </p:sp>
      <p:sp>
        <p:nvSpPr>
          <p:cNvPr id="24" name="TextBox 23">
            <a:extLst>
              <a:ext uri="{FF2B5EF4-FFF2-40B4-BE49-F238E27FC236}">
                <a16:creationId xmlns:a16="http://schemas.microsoft.com/office/drawing/2014/main" id="{2F89731E-AA1F-48FF-D648-4D3CF6156E67}"/>
              </a:ext>
            </a:extLst>
          </p:cNvPr>
          <p:cNvSpPr txBox="1"/>
          <p:nvPr/>
        </p:nvSpPr>
        <p:spPr>
          <a:xfrm>
            <a:off x="3568922" y="6064501"/>
            <a:ext cx="4092723" cy="379463"/>
          </a:xfrm>
          <a:prstGeom prst="rect">
            <a:avLst/>
          </a:prstGeom>
          <a:noFill/>
        </p:spPr>
        <p:txBody>
          <a:bodyPr wrap="square">
            <a:spAutoFit/>
          </a:bodyPr>
          <a:lstStyle/>
          <a:p>
            <a:pPr algn="l"/>
            <a:r>
              <a:rPr lang="en-GB" sz="933" i="1" dirty="0">
                <a:cs typeface="Arial" panose="020B0604020202020204" pitchFamily="34" charset="0"/>
              </a:rPr>
              <a:t>P. Arena et al, (2023) Design and Integration of the EU-DEMO Water-Cooled Lead Lithium Breeding Blanket, Energies, 16, 2069 , DOI: 10.3390/en16042069</a:t>
            </a:r>
          </a:p>
        </p:txBody>
      </p:sp>
      <p:sp>
        <p:nvSpPr>
          <p:cNvPr id="4" name="Foliennummernplatzhalter 4">
            <a:extLst>
              <a:ext uri="{FF2B5EF4-FFF2-40B4-BE49-F238E27FC236}">
                <a16:creationId xmlns:a16="http://schemas.microsoft.com/office/drawing/2014/main" id="{038D60DA-CA70-9965-B320-F7737BA44C72}"/>
              </a:ext>
            </a:extLst>
          </p:cNvPr>
          <p:cNvSpPr>
            <a:spLocks noGrp="1"/>
          </p:cNvSpPr>
          <p:nvPr>
            <p:ph type="sldNum" sz="quarter" idx="12"/>
          </p:nvPr>
        </p:nvSpPr>
        <p:spPr>
          <a:xfrm>
            <a:off x="11448188" y="6576385"/>
            <a:ext cx="720080" cy="199174"/>
          </a:xfrm>
        </p:spPr>
        <p:txBody>
          <a:bodyPr/>
          <a:lstStyle/>
          <a:p>
            <a:fld id="{6A6D9FA1-99C7-4910-8E32-B85D378B0060}" type="slidenum">
              <a:rPr lang="en-GB" b="1" smtClean="0">
                <a:solidFill>
                  <a:prstClr val="white"/>
                </a:solidFill>
              </a:rPr>
              <a:pPr/>
              <a:t>4</a:t>
            </a:fld>
            <a:endParaRPr lang="en-GB" b="1" dirty="0">
              <a:solidFill>
                <a:prstClr val="white"/>
              </a:solidFill>
            </a:endParaRPr>
          </a:p>
        </p:txBody>
      </p:sp>
      <p:sp>
        <p:nvSpPr>
          <p:cNvPr id="5" name="Fußzeilenplatzhalter 3">
            <a:extLst>
              <a:ext uri="{FF2B5EF4-FFF2-40B4-BE49-F238E27FC236}">
                <a16:creationId xmlns:a16="http://schemas.microsoft.com/office/drawing/2014/main" id="{1338FE26-138C-3BF3-AAE2-4495E0376A04}"/>
              </a:ext>
            </a:extLst>
          </p:cNvPr>
          <p:cNvSpPr>
            <a:spLocks noGrp="1"/>
          </p:cNvSpPr>
          <p:nvPr>
            <p:ph type="ftr" sz="quarter" idx="11"/>
          </p:nvPr>
        </p:nvSpPr>
        <p:spPr>
          <a:xfrm>
            <a:off x="5565058" y="6532521"/>
            <a:ext cx="6331668" cy="288093"/>
          </a:xfrm>
        </p:spPr>
        <p:txBody>
          <a:bodyPr/>
          <a:lstStyle/>
          <a:p>
            <a:r>
              <a:rPr lang="en-GB" sz="1400" b="1" dirty="0">
                <a:solidFill>
                  <a:prstClr val="white"/>
                </a:solidFill>
              </a:rPr>
              <a:t>Identification of a Digital Twin Pilot projects: Breeding Blanket| 16 December 2024</a:t>
            </a:r>
          </a:p>
        </p:txBody>
      </p:sp>
    </p:spTree>
    <p:extLst>
      <p:ext uri="{BB962C8B-B14F-4D97-AF65-F5344CB8AC3E}">
        <p14:creationId xmlns:p14="http://schemas.microsoft.com/office/powerpoint/2010/main" val="578990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A82BBA97-2DF3-F7B2-AF35-716F52155C60}"/>
              </a:ext>
            </a:extLst>
          </p:cNvPr>
          <p:cNvSpPr>
            <a:spLocks noGrp="1"/>
          </p:cNvSpPr>
          <p:nvPr>
            <p:ph type="title"/>
          </p:nvPr>
        </p:nvSpPr>
        <p:spPr>
          <a:xfrm>
            <a:off x="840157" y="228173"/>
            <a:ext cx="10831731" cy="457200"/>
          </a:xfrm>
        </p:spPr>
        <p:txBody>
          <a:bodyPr vert="horz" lIns="91440" tIns="45720" rIns="91440" bIns="45720" rtlCol="0" anchor="ctr">
            <a:noAutofit/>
          </a:bodyPr>
          <a:lstStyle/>
          <a:p>
            <a:r>
              <a:rPr lang="en-GB" dirty="0"/>
              <a:t>Exploring variants: the WLCB concept</a:t>
            </a:r>
          </a:p>
        </p:txBody>
      </p:sp>
      <p:sp>
        <p:nvSpPr>
          <p:cNvPr id="7" name="Rechteck 241">
            <a:extLst>
              <a:ext uri="{FF2B5EF4-FFF2-40B4-BE49-F238E27FC236}">
                <a16:creationId xmlns:a16="http://schemas.microsoft.com/office/drawing/2014/main" id="{1F62A935-69E3-CEAA-26E5-1F5C59967E2C}"/>
              </a:ext>
            </a:extLst>
          </p:cNvPr>
          <p:cNvSpPr/>
          <p:nvPr/>
        </p:nvSpPr>
        <p:spPr>
          <a:xfrm>
            <a:off x="85728" y="781641"/>
            <a:ext cx="6280977" cy="3393237"/>
          </a:xfrm>
          <a:prstGeom prst="rect">
            <a:avLst/>
          </a:prstGeom>
        </p:spPr>
        <p:txBody>
          <a:bodyPr wrap="square">
            <a:spAutoFit/>
          </a:bodyPr>
          <a:lstStyle/>
          <a:p>
            <a:pPr marL="106362" lvl="2">
              <a:spcAft>
                <a:spcPts val="300"/>
              </a:spcAft>
              <a:buClr>
                <a:schemeClr val="tx2"/>
              </a:buClr>
              <a:buSzPct val="120000"/>
              <a:tabLst>
                <a:tab pos="1438275" algn="l"/>
              </a:tabLst>
              <a:defRPr/>
            </a:pPr>
            <a:r>
              <a:rPr lang="en-GB" sz="1600" b="1" dirty="0">
                <a:solidFill>
                  <a:srgbClr val="0070C0"/>
                </a:solidFill>
              </a:rPr>
              <a:t>Water-cooled Lead Ceramic-Breeder Concept (WLCB)</a:t>
            </a:r>
          </a:p>
          <a:p>
            <a:pPr marL="285750" lvl="2" indent="-179388">
              <a:spcAft>
                <a:spcPts val="300"/>
              </a:spcAft>
              <a:buClr>
                <a:schemeClr val="tx2"/>
              </a:buClr>
              <a:buSzPct val="120000"/>
              <a:buFont typeface="Arial" panose="020B0604020202020204" pitchFamily="34" charset="0"/>
              <a:buChar char="•"/>
              <a:tabLst>
                <a:tab pos="1438275" algn="l"/>
              </a:tabLst>
              <a:defRPr/>
            </a:pPr>
            <a:r>
              <a:rPr lang="en-US" sz="1600" b="1" dirty="0">
                <a:solidFill>
                  <a:srgbClr val="0070C0"/>
                </a:solidFill>
                <a:latin typeface="+mn-lt"/>
              </a:rPr>
              <a:t>Structural Material</a:t>
            </a:r>
            <a:r>
              <a:rPr lang="en-US" sz="1600" dirty="0">
                <a:solidFill>
                  <a:srgbClr val="0070C0"/>
                </a:solidFill>
                <a:latin typeface="+mn-lt"/>
              </a:rPr>
              <a:t>: </a:t>
            </a:r>
            <a:r>
              <a:rPr lang="en-US" sz="1600" dirty="0">
                <a:latin typeface="+mn-lt"/>
              </a:rPr>
              <a:t>EUROFER (RAFM steel)</a:t>
            </a:r>
          </a:p>
          <a:p>
            <a:pPr marL="285750" lvl="2" indent="-179388">
              <a:spcAft>
                <a:spcPts val="300"/>
              </a:spcAft>
              <a:buClr>
                <a:schemeClr val="tx2"/>
              </a:buClr>
              <a:buSzPct val="120000"/>
              <a:buFont typeface="Arial" panose="020B0604020202020204" pitchFamily="34" charset="0"/>
              <a:buChar char="•"/>
              <a:tabLst>
                <a:tab pos="1438275" algn="l"/>
              </a:tabLst>
              <a:defRPr/>
            </a:pPr>
            <a:r>
              <a:rPr lang="en-GB" sz="1600" b="1" dirty="0">
                <a:solidFill>
                  <a:srgbClr val="0070C0"/>
                </a:solidFill>
              </a:rPr>
              <a:t>Coolant: </a:t>
            </a:r>
            <a:r>
              <a:rPr lang="en-GB" sz="1600" dirty="0"/>
              <a:t>Water at PWR conditions (285-325 °C @155 bar)</a:t>
            </a:r>
          </a:p>
          <a:p>
            <a:pPr marL="457200" lvl="3" indent="-179388">
              <a:spcAft>
                <a:spcPts val="300"/>
              </a:spcAft>
              <a:buClr>
                <a:schemeClr val="tx2"/>
              </a:buClr>
              <a:buSzPct val="120000"/>
              <a:buFont typeface="Arial" panose="020B0604020202020204" pitchFamily="34" charset="0"/>
              <a:buChar char="•"/>
              <a:tabLst>
                <a:tab pos="1438275" algn="l"/>
              </a:tabLst>
              <a:defRPr/>
            </a:pPr>
            <a:r>
              <a:rPr lang="en-GB" sz="1600" b="1" dirty="0">
                <a:solidFill>
                  <a:srgbClr val="0070C0"/>
                </a:solidFill>
              </a:rPr>
              <a:t>cooling scheme: </a:t>
            </a:r>
            <a:r>
              <a:rPr lang="en-GB" sz="1600" dirty="0"/>
              <a:t>BZ and FW in series</a:t>
            </a:r>
          </a:p>
          <a:p>
            <a:pPr marL="457200" lvl="3" indent="-179388">
              <a:spcAft>
                <a:spcPts val="300"/>
              </a:spcAft>
              <a:buClr>
                <a:schemeClr val="tx2"/>
              </a:buClr>
              <a:buSzPct val="120000"/>
              <a:buFont typeface="Arial" panose="020B0604020202020204" pitchFamily="34" charset="0"/>
              <a:buChar char="•"/>
              <a:tabLst>
                <a:tab pos="1438275" algn="l"/>
              </a:tabLst>
              <a:defRPr/>
            </a:pPr>
            <a:r>
              <a:rPr lang="en-GB" sz="1600" b="1" dirty="0">
                <a:solidFill>
                  <a:srgbClr val="0070C0"/>
                </a:solidFill>
              </a:rPr>
              <a:t>radial cooling plates </a:t>
            </a:r>
            <a:r>
              <a:rPr lang="en-GB" sz="1600" dirty="0"/>
              <a:t>(acting as stiffeners) </a:t>
            </a:r>
          </a:p>
          <a:p>
            <a:pPr marL="285750" lvl="2" indent="-179388">
              <a:spcAft>
                <a:spcPts val="300"/>
              </a:spcAft>
              <a:buClr>
                <a:schemeClr val="tx2"/>
              </a:buClr>
              <a:buSzPct val="120000"/>
              <a:buFont typeface="Arial" panose="020B0604020202020204" pitchFamily="34" charset="0"/>
              <a:buChar char="•"/>
              <a:tabLst>
                <a:tab pos="1438275" algn="l"/>
              </a:tabLst>
              <a:defRPr/>
            </a:pPr>
            <a:r>
              <a:rPr lang="en-US" sz="1600" b="1" dirty="0">
                <a:solidFill>
                  <a:srgbClr val="0070C0"/>
                </a:solidFill>
                <a:latin typeface="+mn-lt"/>
              </a:rPr>
              <a:t>Breeder</a:t>
            </a:r>
            <a:r>
              <a:rPr lang="en-US" sz="1600" dirty="0">
                <a:solidFill>
                  <a:srgbClr val="0070C0"/>
                </a:solidFill>
                <a:latin typeface="+mn-lt"/>
              </a:rPr>
              <a:t>:</a:t>
            </a:r>
            <a:r>
              <a:rPr lang="en-US" sz="1600" dirty="0">
                <a:latin typeface="+mn-lt"/>
              </a:rPr>
              <a:t> ACB (Li</a:t>
            </a:r>
            <a:r>
              <a:rPr lang="en-US" sz="1600" baseline="-25000" dirty="0">
                <a:latin typeface="+mn-lt"/>
              </a:rPr>
              <a:t>4</a:t>
            </a:r>
            <a:r>
              <a:rPr lang="en-US" sz="1600" dirty="0">
                <a:latin typeface="+mn-lt"/>
              </a:rPr>
              <a:t>SiO</a:t>
            </a:r>
            <a:r>
              <a:rPr lang="en-US" sz="1600" baseline="-25000" dirty="0">
                <a:latin typeface="+mn-lt"/>
              </a:rPr>
              <a:t>4</a:t>
            </a:r>
            <a:r>
              <a:rPr lang="en-US" sz="1600" dirty="0">
                <a:latin typeface="+mn-lt"/>
              </a:rPr>
              <a:t> + 35 mol% Li</a:t>
            </a:r>
            <a:r>
              <a:rPr lang="en-US" sz="1600" baseline="-25000" dirty="0">
                <a:latin typeface="+mn-lt"/>
              </a:rPr>
              <a:t>2</a:t>
            </a:r>
            <a:r>
              <a:rPr lang="en-US" sz="1600" dirty="0">
                <a:latin typeface="+mn-lt"/>
              </a:rPr>
              <a:t>TiO</a:t>
            </a:r>
            <a:r>
              <a:rPr lang="en-US" sz="1600" baseline="-25000" dirty="0">
                <a:latin typeface="+mn-lt"/>
              </a:rPr>
              <a:t>3</a:t>
            </a:r>
            <a:r>
              <a:rPr lang="en-US" sz="1600" dirty="0">
                <a:latin typeface="+mn-lt"/>
              </a:rPr>
              <a:t> ) in form of a  pebble bed, </a:t>
            </a:r>
            <a:r>
              <a:rPr lang="en-US" sz="1600" baseline="30000" dirty="0">
                <a:latin typeface="+mn-lt"/>
              </a:rPr>
              <a:t>6</a:t>
            </a:r>
            <a:r>
              <a:rPr lang="en-US" sz="1600" dirty="0">
                <a:latin typeface="+mn-lt"/>
              </a:rPr>
              <a:t>Li at 60% </a:t>
            </a:r>
            <a:r>
              <a:rPr lang="en-GB" sz="1600" dirty="0"/>
              <a:t>and Li</a:t>
            </a:r>
            <a:r>
              <a:rPr lang="en-GB" sz="1600" baseline="-25000" dirty="0"/>
              <a:t>8</a:t>
            </a:r>
            <a:r>
              <a:rPr lang="en-GB" sz="1600" dirty="0"/>
              <a:t>XO</a:t>
            </a:r>
            <a:r>
              <a:rPr lang="en-GB" sz="1600" baseline="-25000" dirty="0"/>
              <a:t>6</a:t>
            </a:r>
            <a:r>
              <a:rPr lang="en-GB" sz="1600" dirty="0"/>
              <a:t>, X=Pb, Zr…) in cassettes</a:t>
            </a:r>
            <a:endParaRPr lang="en-US" sz="1600" dirty="0">
              <a:latin typeface="+mn-lt"/>
            </a:endParaRPr>
          </a:p>
          <a:p>
            <a:pPr marL="285750" lvl="2" indent="-179388">
              <a:spcAft>
                <a:spcPts val="300"/>
              </a:spcAft>
              <a:buClr>
                <a:schemeClr val="tx2"/>
              </a:buClr>
              <a:buSzPct val="120000"/>
              <a:buFont typeface="Arial" panose="020B0604020202020204" pitchFamily="34" charset="0"/>
              <a:buChar char="•"/>
              <a:tabLst>
                <a:tab pos="1438275" algn="l"/>
              </a:tabLst>
              <a:defRPr/>
            </a:pPr>
            <a:r>
              <a:rPr lang="en-GB" sz="1600" b="1" dirty="0">
                <a:solidFill>
                  <a:srgbClr val="0070C0"/>
                </a:solidFill>
              </a:rPr>
              <a:t>Purge gas: </a:t>
            </a:r>
            <a:r>
              <a:rPr lang="en-GB" sz="1600" dirty="0"/>
              <a:t>He + %H2 @2bar</a:t>
            </a:r>
          </a:p>
          <a:p>
            <a:pPr marL="285750" lvl="2" indent="-179388">
              <a:spcAft>
                <a:spcPts val="300"/>
              </a:spcAft>
              <a:buClr>
                <a:schemeClr val="tx2"/>
              </a:buClr>
              <a:buSzPct val="120000"/>
              <a:buFont typeface="Arial" panose="020B0604020202020204" pitchFamily="34" charset="0"/>
              <a:buChar char="•"/>
              <a:tabLst>
                <a:tab pos="1438275" algn="l"/>
              </a:tabLst>
              <a:defRPr/>
            </a:pPr>
            <a:r>
              <a:rPr lang="en-US" sz="1600" b="1" dirty="0">
                <a:solidFill>
                  <a:srgbClr val="0070C0"/>
                </a:solidFill>
                <a:latin typeface="+mn-lt"/>
              </a:rPr>
              <a:t>Neutron multiplier: </a:t>
            </a:r>
            <a:r>
              <a:rPr lang="en-GB" sz="1600" dirty="0"/>
              <a:t>molten Pb in cassettes </a:t>
            </a:r>
          </a:p>
          <a:p>
            <a:pPr marL="285750" lvl="2" indent="-179388">
              <a:spcAft>
                <a:spcPts val="300"/>
              </a:spcAft>
              <a:buClr>
                <a:schemeClr val="tx2"/>
              </a:buClr>
              <a:buSzPct val="120000"/>
              <a:buFont typeface="Arial" panose="020B0604020202020204" pitchFamily="34" charset="0"/>
              <a:buChar char="•"/>
              <a:tabLst>
                <a:tab pos="1438275" algn="l"/>
              </a:tabLst>
              <a:defRPr/>
            </a:pPr>
            <a:r>
              <a:rPr lang="en-GB" sz="1600" b="1" dirty="0">
                <a:solidFill>
                  <a:srgbClr val="0070C0"/>
                </a:solidFill>
              </a:rPr>
              <a:t>Neutron spectra shifter: </a:t>
            </a:r>
            <a:r>
              <a:rPr lang="en-GB" sz="1600" dirty="0"/>
              <a:t>metal hydride such as ZrH</a:t>
            </a:r>
            <a:r>
              <a:rPr lang="en-GB" sz="1600" baseline="-25000" dirty="0"/>
              <a:t>x</a:t>
            </a:r>
            <a:r>
              <a:rPr lang="en-GB" sz="1600" dirty="0"/>
              <a:t> (?) or YH</a:t>
            </a:r>
            <a:r>
              <a:rPr lang="en-GB" sz="1600" baseline="-25000" dirty="0"/>
              <a:t>x </a:t>
            </a:r>
            <a:r>
              <a:rPr lang="en-GB" sz="1600" dirty="0"/>
              <a:t>(?) in cassettes</a:t>
            </a:r>
          </a:p>
          <a:p>
            <a:pPr marL="285750" lvl="2" indent="-179388">
              <a:spcAft>
                <a:spcPts val="300"/>
              </a:spcAft>
              <a:buClr>
                <a:schemeClr val="tx2"/>
              </a:buClr>
              <a:buSzPct val="120000"/>
              <a:buFont typeface="Arial" panose="020B0604020202020204" pitchFamily="34" charset="0"/>
              <a:buChar char="•"/>
              <a:tabLst>
                <a:tab pos="1438275" algn="l"/>
              </a:tabLst>
              <a:defRPr/>
            </a:pPr>
            <a:r>
              <a:rPr lang="en-GB" sz="1600" b="1" dirty="0">
                <a:solidFill>
                  <a:srgbClr val="0070C0"/>
                </a:solidFill>
              </a:rPr>
              <a:t>Cassettes (cladding): </a:t>
            </a:r>
            <a:r>
              <a:rPr lang="en-GB" sz="1600" dirty="0"/>
              <a:t>SiC (?) ~2 mm thick</a:t>
            </a:r>
          </a:p>
        </p:txBody>
      </p:sp>
      <p:pic>
        <p:nvPicPr>
          <p:cNvPr id="8" name="Picture 7">
            <a:extLst>
              <a:ext uri="{FF2B5EF4-FFF2-40B4-BE49-F238E27FC236}">
                <a16:creationId xmlns:a16="http://schemas.microsoft.com/office/drawing/2014/main" id="{697F34B1-4DFF-F362-0C95-98BC4B158B11}"/>
              </a:ext>
            </a:extLst>
          </p:cNvPr>
          <p:cNvPicPr>
            <a:picLocks noChangeAspect="1"/>
          </p:cNvPicPr>
          <p:nvPr/>
        </p:nvPicPr>
        <p:blipFill>
          <a:blip r:embed="rId2"/>
          <a:stretch>
            <a:fillRect/>
          </a:stretch>
        </p:blipFill>
        <p:spPr>
          <a:xfrm>
            <a:off x="6960520" y="781641"/>
            <a:ext cx="4924432" cy="3510721"/>
          </a:xfrm>
          <a:prstGeom prst="rect">
            <a:avLst/>
          </a:prstGeom>
        </p:spPr>
      </p:pic>
      <p:pic>
        <p:nvPicPr>
          <p:cNvPr id="9" name="Picture 8">
            <a:extLst>
              <a:ext uri="{FF2B5EF4-FFF2-40B4-BE49-F238E27FC236}">
                <a16:creationId xmlns:a16="http://schemas.microsoft.com/office/drawing/2014/main" id="{D1F9F70F-14A6-28AA-06F8-D5ED75006063}"/>
              </a:ext>
            </a:extLst>
          </p:cNvPr>
          <p:cNvPicPr>
            <a:picLocks noChangeAspect="1"/>
          </p:cNvPicPr>
          <p:nvPr/>
        </p:nvPicPr>
        <p:blipFill>
          <a:blip r:embed="rId3"/>
          <a:stretch>
            <a:fillRect/>
          </a:stretch>
        </p:blipFill>
        <p:spPr>
          <a:xfrm>
            <a:off x="1719404" y="4140628"/>
            <a:ext cx="4924432" cy="2373346"/>
          </a:xfrm>
          <a:prstGeom prst="rect">
            <a:avLst/>
          </a:prstGeom>
        </p:spPr>
      </p:pic>
      <p:sp>
        <p:nvSpPr>
          <p:cNvPr id="2" name="Foliennummernplatzhalter 4">
            <a:extLst>
              <a:ext uri="{FF2B5EF4-FFF2-40B4-BE49-F238E27FC236}">
                <a16:creationId xmlns:a16="http://schemas.microsoft.com/office/drawing/2014/main" id="{ECD4A34D-762C-5BF7-274F-902CA31E8523}"/>
              </a:ext>
            </a:extLst>
          </p:cNvPr>
          <p:cNvSpPr>
            <a:spLocks noGrp="1"/>
          </p:cNvSpPr>
          <p:nvPr>
            <p:ph type="sldNum" sz="quarter" idx="12"/>
          </p:nvPr>
        </p:nvSpPr>
        <p:spPr>
          <a:xfrm>
            <a:off x="11448188" y="6576385"/>
            <a:ext cx="720080" cy="199174"/>
          </a:xfrm>
        </p:spPr>
        <p:txBody>
          <a:bodyPr/>
          <a:lstStyle/>
          <a:p>
            <a:fld id="{6A6D9FA1-99C7-4910-8E32-B85D378B0060}" type="slidenum">
              <a:rPr lang="en-GB" b="1" smtClean="0">
                <a:solidFill>
                  <a:prstClr val="white"/>
                </a:solidFill>
              </a:rPr>
              <a:pPr/>
              <a:t>5</a:t>
            </a:fld>
            <a:endParaRPr lang="en-GB" b="1" dirty="0">
              <a:solidFill>
                <a:prstClr val="white"/>
              </a:solidFill>
            </a:endParaRPr>
          </a:p>
        </p:txBody>
      </p:sp>
      <p:sp>
        <p:nvSpPr>
          <p:cNvPr id="3" name="Fußzeilenplatzhalter 3">
            <a:extLst>
              <a:ext uri="{FF2B5EF4-FFF2-40B4-BE49-F238E27FC236}">
                <a16:creationId xmlns:a16="http://schemas.microsoft.com/office/drawing/2014/main" id="{C341909A-5FFE-DF7F-A1FD-97CD3B5A7AF8}"/>
              </a:ext>
            </a:extLst>
          </p:cNvPr>
          <p:cNvSpPr>
            <a:spLocks noGrp="1"/>
          </p:cNvSpPr>
          <p:nvPr>
            <p:ph type="ftr" sz="quarter" idx="11"/>
          </p:nvPr>
        </p:nvSpPr>
        <p:spPr>
          <a:xfrm>
            <a:off x="5565058" y="6532521"/>
            <a:ext cx="6331668" cy="288093"/>
          </a:xfrm>
        </p:spPr>
        <p:txBody>
          <a:bodyPr/>
          <a:lstStyle/>
          <a:p>
            <a:r>
              <a:rPr lang="en-GB" sz="1400" b="1" dirty="0">
                <a:solidFill>
                  <a:prstClr val="white"/>
                </a:solidFill>
              </a:rPr>
              <a:t>Identification of a Digital Twin Pilot projects: Breeding Blanket| 16 December 2024</a:t>
            </a:r>
          </a:p>
        </p:txBody>
      </p:sp>
    </p:spTree>
    <p:extLst>
      <p:ext uri="{BB962C8B-B14F-4D97-AF65-F5344CB8AC3E}">
        <p14:creationId xmlns:p14="http://schemas.microsoft.com/office/powerpoint/2010/main" val="2149613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32C5-7A10-D346-1BC8-AA054A383A7E}"/>
              </a:ext>
            </a:extLst>
          </p:cNvPr>
          <p:cNvSpPr>
            <a:spLocks noGrp="1"/>
          </p:cNvSpPr>
          <p:nvPr>
            <p:ph type="title"/>
          </p:nvPr>
        </p:nvSpPr>
        <p:spPr>
          <a:xfrm>
            <a:off x="875305" y="0"/>
            <a:ext cx="9451776" cy="869369"/>
          </a:xfrm>
        </p:spPr>
        <p:txBody>
          <a:bodyPr vert="horz" lIns="91440" tIns="45720" rIns="91440" bIns="45720" rtlCol="0" anchor="ctr">
            <a:noAutofit/>
          </a:bodyPr>
          <a:lstStyle/>
          <a:p>
            <a:r>
              <a:rPr lang="en-GB" sz="2800" dirty="0"/>
              <a:t>Important points and possible problems around the topic:</a:t>
            </a:r>
            <a:br>
              <a:rPr lang="en-GB" sz="2800" dirty="0"/>
            </a:br>
            <a:r>
              <a:rPr lang="en-US" sz="2800" dirty="0"/>
              <a:t>BB modelling (for minimum design)</a:t>
            </a:r>
            <a:endParaRPr lang="en-GB" sz="2800" dirty="0"/>
          </a:p>
        </p:txBody>
      </p:sp>
      <p:pic>
        <p:nvPicPr>
          <p:cNvPr id="10" name="Picture 9">
            <a:extLst>
              <a:ext uri="{FF2B5EF4-FFF2-40B4-BE49-F238E27FC236}">
                <a16:creationId xmlns:a16="http://schemas.microsoft.com/office/drawing/2014/main" id="{7465CC17-66B8-80A8-A492-3158C69C6482}"/>
              </a:ext>
            </a:extLst>
          </p:cNvPr>
          <p:cNvPicPr>
            <a:picLocks noChangeAspect="1"/>
          </p:cNvPicPr>
          <p:nvPr/>
        </p:nvPicPr>
        <p:blipFill>
          <a:blip r:embed="rId2"/>
          <a:stretch>
            <a:fillRect/>
          </a:stretch>
        </p:blipFill>
        <p:spPr>
          <a:xfrm>
            <a:off x="1405375" y="2704682"/>
            <a:ext cx="3186289" cy="3834540"/>
          </a:xfrm>
          <a:prstGeom prst="rect">
            <a:avLst/>
          </a:prstGeom>
        </p:spPr>
      </p:pic>
      <p:pic>
        <p:nvPicPr>
          <p:cNvPr id="3" name="Picture 2">
            <a:extLst>
              <a:ext uri="{FF2B5EF4-FFF2-40B4-BE49-F238E27FC236}">
                <a16:creationId xmlns:a16="http://schemas.microsoft.com/office/drawing/2014/main" id="{6FFA9D01-D9FE-9A95-23F5-9EE69EB6D525}"/>
              </a:ext>
            </a:extLst>
          </p:cNvPr>
          <p:cNvPicPr>
            <a:picLocks noChangeAspect="1"/>
          </p:cNvPicPr>
          <p:nvPr/>
        </p:nvPicPr>
        <p:blipFill>
          <a:blip r:embed="rId3"/>
          <a:stretch>
            <a:fillRect/>
          </a:stretch>
        </p:blipFill>
        <p:spPr>
          <a:xfrm>
            <a:off x="875305" y="838358"/>
            <a:ext cx="4173660" cy="1690597"/>
          </a:xfrm>
          <a:prstGeom prst="rect">
            <a:avLst/>
          </a:prstGeom>
        </p:spPr>
      </p:pic>
      <p:pic>
        <p:nvPicPr>
          <p:cNvPr id="4" name="Picture 3">
            <a:extLst>
              <a:ext uri="{FF2B5EF4-FFF2-40B4-BE49-F238E27FC236}">
                <a16:creationId xmlns:a16="http://schemas.microsoft.com/office/drawing/2014/main" id="{7F6219F6-1BB5-DC41-1FD1-E761D4975E36}"/>
              </a:ext>
            </a:extLst>
          </p:cNvPr>
          <p:cNvPicPr>
            <a:picLocks noChangeAspect="1"/>
          </p:cNvPicPr>
          <p:nvPr/>
        </p:nvPicPr>
        <p:blipFill>
          <a:blip r:embed="rId4"/>
          <a:stretch>
            <a:fillRect/>
          </a:stretch>
        </p:blipFill>
        <p:spPr>
          <a:xfrm>
            <a:off x="5430016" y="2169183"/>
            <a:ext cx="6663662" cy="3601182"/>
          </a:xfrm>
          <a:prstGeom prst="rect">
            <a:avLst/>
          </a:prstGeom>
        </p:spPr>
      </p:pic>
      <p:sp>
        <p:nvSpPr>
          <p:cNvPr id="5" name="Foliennummernplatzhalter 4">
            <a:extLst>
              <a:ext uri="{FF2B5EF4-FFF2-40B4-BE49-F238E27FC236}">
                <a16:creationId xmlns:a16="http://schemas.microsoft.com/office/drawing/2014/main" id="{FB902CC8-137C-20CC-2DB6-2DBCE389EC1F}"/>
              </a:ext>
            </a:extLst>
          </p:cNvPr>
          <p:cNvSpPr>
            <a:spLocks noGrp="1"/>
          </p:cNvSpPr>
          <p:nvPr>
            <p:ph type="sldNum" sz="quarter" idx="12"/>
          </p:nvPr>
        </p:nvSpPr>
        <p:spPr>
          <a:xfrm>
            <a:off x="11448188" y="6576385"/>
            <a:ext cx="720080" cy="199174"/>
          </a:xfrm>
        </p:spPr>
        <p:txBody>
          <a:bodyPr/>
          <a:lstStyle/>
          <a:p>
            <a:fld id="{6A6D9FA1-99C7-4910-8E32-B85D378B0060}" type="slidenum">
              <a:rPr lang="en-GB" b="1" smtClean="0">
                <a:solidFill>
                  <a:prstClr val="white"/>
                </a:solidFill>
              </a:rPr>
              <a:pPr/>
              <a:t>6</a:t>
            </a:fld>
            <a:endParaRPr lang="en-GB" b="1" dirty="0">
              <a:solidFill>
                <a:prstClr val="white"/>
              </a:solidFill>
            </a:endParaRPr>
          </a:p>
        </p:txBody>
      </p:sp>
      <p:sp>
        <p:nvSpPr>
          <p:cNvPr id="6" name="Fußzeilenplatzhalter 3">
            <a:extLst>
              <a:ext uri="{FF2B5EF4-FFF2-40B4-BE49-F238E27FC236}">
                <a16:creationId xmlns:a16="http://schemas.microsoft.com/office/drawing/2014/main" id="{C120B175-B1AC-6767-8A05-B17F8EC80866}"/>
              </a:ext>
            </a:extLst>
          </p:cNvPr>
          <p:cNvSpPr>
            <a:spLocks noGrp="1"/>
          </p:cNvSpPr>
          <p:nvPr>
            <p:ph type="ftr" sz="quarter" idx="11"/>
          </p:nvPr>
        </p:nvSpPr>
        <p:spPr>
          <a:xfrm>
            <a:off x="5565058" y="6532521"/>
            <a:ext cx="6331668" cy="288093"/>
          </a:xfrm>
        </p:spPr>
        <p:txBody>
          <a:bodyPr/>
          <a:lstStyle/>
          <a:p>
            <a:r>
              <a:rPr lang="en-GB" sz="1400" b="1" dirty="0">
                <a:solidFill>
                  <a:prstClr val="white"/>
                </a:solidFill>
              </a:rPr>
              <a:t>Identification of a Digital Twin Pilot projects: Breeding Blanket| 16 December 2024</a:t>
            </a:r>
          </a:p>
        </p:txBody>
      </p:sp>
    </p:spTree>
    <p:extLst>
      <p:ext uri="{BB962C8B-B14F-4D97-AF65-F5344CB8AC3E}">
        <p14:creationId xmlns:p14="http://schemas.microsoft.com/office/powerpoint/2010/main" val="3233281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A6D56B7B-A937-32C6-73C2-9EA959D2F56C}"/>
              </a:ext>
            </a:extLst>
          </p:cNvPr>
          <p:cNvGrpSpPr/>
          <p:nvPr/>
        </p:nvGrpSpPr>
        <p:grpSpPr>
          <a:xfrm>
            <a:off x="290176" y="887085"/>
            <a:ext cx="2288985" cy="2692924"/>
            <a:chOff x="182131" y="826890"/>
            <a:chExt cx="1716739" cy="2019693"/>
          </a:xfrm>
        </p:grpSpPr>
        <p:sp>
          <p:nvSpPr>
            <p:cNvPr id="17" name="Rectangle 16">
              <a:extLst>
                <a:ext uri="{FF2B5EF4-FFF2-40B4-BE49-F238E27FC236}">
                  <a16:creationId xmlns:a16="http://schemas.microsoft.com/office/drawing/2014/main" id="{F49C6872-5552-F417-DC20-71EB5FF5B779}"/>
                </a:ext>
              </a:extLst>
            </p:cNvPr>
            <p:cNvSpPr/>
            <p:nvPr/>
          </p:nvSpPr>
          <p:spPr>
            <a:xfrm>
              <a:off x="182131" y="826890"/>
              <a:ext cx="1716739" cy="2019693"/>
            </a:xfrm>
            <a:prstGeom prst="rect">
              <a:avLst/>
            </a:prstGeom>
            <a:solidFill>
              <a:prstClr val="white"/>
            </a:solid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p:spPr>
          <p:style>
            <a:lnRef idx="1">
              <a:scrgbClr r="0" g="0" b="0"/>
            </a:lnRef>
            <a:fillRef idx="1">
              <a:scrgbClr r="0" g="0" b="0"/>
            </a:fillRef>
            <a:effectRef idx="2">
              <a:scrgbClr r="0" g="0" b="0"/>
            </a:effectRef>
            <a:fontRef idx="minor">
              <a:schemeClr val="dk1">
                <a:hueOff val="0"/>
                <a:satOff val="0"/>
                <a:lumOff val="0"/>
                <a:alphaOff val="0"/>
              </a:schemeClr>
            </a:fontRef>
          </p:style>
          <p:txBody>
            <a:bodyPr/>
            <a:lstStyle/>
            <a:p>
              <a:endParaRPr lang="en-GB" sz="3200"/>
            </a:p>
          </p:txBody>
        </p:sp>
        <p:sp>
          <p:nvSpPr>
            <p:cNvPr id="18" name="Rectangle 17">
              <a:extLst>
                <a:ext uri="{FF2B5EF4-FFF2-40B4-BE49-F238E27FC236}">
                  <a16:creationId xmlns:a16="http://schemas.microsoft.com/office/drawing/2014/main" id="{E7E21232-B3AD-2538-B295-6E61A3009D6B}"/>
                </a:ext>
              </a:extLst>
            </p:cNvPr>
            <p:cNvSpPr/>
            <p:nvPr/>
          </p:nvSpPr>
          <p:spPr>
            <a:xfrm>
              <a:off x="267968" y="907678"/>
              <a:ext cx="1545065" cy="1312800"/>
            </a:xfrm>
            <a:prstGeom prst="rect">
              <a:avLst/>
            </a:prstGeom>
            <a:blipFill rotWithShape="1">
              <a:blip r:embed="rId2"/>
              <a:srcRect/>
              <a:stretch>
                <a:fillRect t="-8000" b="-8000"/>
              </a:stretch>
            </a:blipFill>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sz="3200"/>
            </a:p>
          </p:txBody>
        </p:sp>
        <p:sp>
          <p:nvSpPr>
            <p:cNvPr id="19" name="Freeform: Shape 18">
              <a:extLst>
                <a:ext uri="{FF2B5EF4-FFF2-40B4-BE49-F238E27FC236}">
                  <a16:creationId xmlns:a16="http://schemas.microsoft.com/office/drawing/2014/main" id="{5AFD92A3-ACA9-2BC9-4C2C-FF8E07F5FD5E}"/>
                </a:ext>
              </a:extLst>
            </p:cNvPr>
            <p:cNvSpPr/>
            <p:nvPr/>
          </p:nvSpPr>
          <p:spPr>
            <a:xfrm>
              <a:off x="267968" y="2422464"/>
              <a:ext cx="1545065" cy="343331"/>
            </a:xfrm>
            <a:custGeom>
              <a:avLst/>
              <a:gdLst>
                <a:gd name="connsiteX0" fmla="*/ 0 w 1545065"/>
                <a:gd name="connsiteY0" fmla="*/ 0 h 343331"/>
                <a:gd name="connsiteX1" fmla="*/ 1545065 w 1545065"/>
                <a:gd name="connsiteY1" fmla="*/ 0 h 343331"/>
                <a:gd name="connsiteX2" fmla="*/ 1545065 w 1545065"/>
                <a:gd name="connsiteY2" fmla="*/ 343331 h 343331"/>
                <a:gd name="connsiteX3" fmla="*/ 0 w 1545065"/>
                <a:gd name="connsiteY3" fmla="*/ 343331 h 343331"/>
                <a:gd name="connsiteX4" fmla="*/ 0 w 1545065"/>
                <a:gd name="connsiteY4" fmla="*/ 0 h 343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065" h="343331">
                  <a:moveTo>
                    <a:pt x="0" y="0"/>
                  </a:moveTo>
                  <a:lnTo>
                    <a:pt x="1545065" y="0"/>
                  </a:lnTo>
                  <a:lnTo>
                    <a:pt x="1545065" y="343331"/>
                  </a:lnTo>
                  <a:lnTo>
                    <a:pt x="0" y="343331"/>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387">
                <a:lnSpc>
                  <a:spcPct val="90000"/>
                </a:lnSpc>
                <a:spcBef>
                  <a:spcPct val="0"/>
                </a:spcBef>
                <a:spcAft>
                  <a:spcPct val="35000"/>
                </a:spcAft>
              </a:pPr>
              <a:r>
                <a:rPr lang="en-US" sz="1200" dirty="0"/>
                <a:t>Water activation analysis</a:t>
              </a:r>
              <a:endParaRPr lang="en-GB" sz="1200" dirty="0"/>
            </a:p>
          </p:txBody>
        </p:sp>
        <p:sp>
          <p:nvSpPr>
            <p:cNvPr id="20" name="Freeform: Shape 19">
              <a:extLst>
                <a:ext uri="{FF2B5EF4-FFF2-40B4-BE49-F238E27FC236}">
                  <a16:creationId xmlns:a16="http://schemas.microsoft.com/office/drawing/2014/main" id="{61698809-9FF8-5386-8576-E21EA235F47A}"/>
                </a:ext>
              </a:extLst>
            </p:cNvPr>
            <p:cNvSpPr/>
            <p:nvPr/>
          </p:nvSpPr>
          <p:spPr>
            <a:xfrm>
              <a:off x="267968" y="2220479"/>
              <a:ext cx="1545065" cy="201985"/>
            </a:xfrm>
            <a:custGeom>
              <a:avLst/>
              <a:gdLst>
                <a:gd name="connsiteX0" fmla="*/ 0 w 1545065"/>
                <a:gd name="connsiteY0" fmla="*/ 0 h 201985"/>
                <a:gd name="connsiteX1" fmla="*/ 1545065 w 1545065"/>
                <a:gd name="connsiteY1" fmla="*/ 0 h 201985"/>
                <a:gd name="connsiteX2" fmla="*/ 1545065 w 1545065"/>
                <a:gd name="connsiteY2" fmla="*/ 201985 h 201985"/>
                <a:gd name="connsiteX3" fmla="*/ 0 w 1545065"/>
                <a:gd name="connsiteY3" fmla="*/ 201985 h 201985"/>
                <a:gd name="connsiteX4" fmla="*/ 0 w 1545065"/>
                <a:gd name="connsiteY4" fmla="*/ 0 h 201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065" h="201985">
                  <a:moveTo>
                    <a:pt x="0" y="0"/>
                  </a:moveTo>
                  <a:lnTo>
                    <a:pt x="1545065" y="0"/>
                  </a:lnTo>
                  <a:lnTo>
                    <a:pt x="1545065" y="201985"/>
                  </a:lnTo>
                  <a:lnTo>
                    <a:pt x="0" y="2019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algn="ctr" defTabSz="533387">
                <a:lnSpc>
                  <a:spcPct val="90000"/>
                </a:lnSpc>
                <a:spcBef>
                  <a:spcPct val="0"/>
                </a:spcBef>
                <a:spcAft>
                  <a:spcPct val="35000"/>
                </a:spcAft>
              </a:pPr>
              <a:r>
                <a:rPr lang="en-US" sz="1200" dirty="0"/>
                <a:t> </a:t>
              </a:r>
              <a:endParaRPr lang="en-GB" sz="1200" dirty="0"/>
            </a:p>
          </p:txBody>
        </p:sp>
      </p:grpSp>
      <p:grpSp>
        <p:nvGrpSpPr>
          <p:cNvPr id="37" name="Group 36">
            <a:extLst>
              <a:ext uri="{FF2B5EF4-FFF2-40B4-BE49-F238E27FC236}">
                <a16:creationId xmlns:a16="http://schemas.microsoft.com/office/drawing/2014/main" id="{401A2660-4189-879C-D446-5AFF68C31EB6}"/>
              </a:ext>
            </a:extLst>
          </p:cNvPr>
          <p:cNvGrpSpPr/>
          <p:nvPr/>
        </p:nvGrpSpPr>
        <p:grpSpPr>
          <a:xfrm>
            <a:off x="2782962" y="887085"/>
            <a:ext cx="2288985" cy="2692924"/>
            <a:chOff x="2351338" y="826890"/>
            <a:chExt cx="1716739" cy="2019693"/>
          </a:xfrm>
        </p:grpSpPr>
        <p:sp>
          <p:nvSpPr>
            <p:cNvPr id="21" name="Rectangle 20">
              <a:extLst>
                <a:ext uri="{FF2B5EF4-FFF2-40B4-BE49-F238E27FC236}">
                  <a16:creationId xmlns:a16="http://schemas.microsoft.com/office/drawing/2014/main" id="{B51EE373-6F75-09AF-CBA0-0A4487899DF1}"/>
                </a:ext>
              </a:extLst>
            </p:cNvPr>
            <p:cNvSpPr/>
            <p:nvPr/>
          </p:nvSpPr>
          <p:spPr>
            <a:xfrm>
              <a:off x="2351338" y="826890"/>
              <a:ext cx="1716739" cy="2019693"/>
            </a:xfrm>
            <a:prstGeom prst="rect">
              <a:avLst/>
            </a:prstGeom>
            <a:solidFill>
              <a:prstClr val="white"/>
            </a:solid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p:spPr>
          <p:style>
            <a:lnRef idx="1">
              <a:scrgbClr r="0" g="0" b="0"/>
            </a:lnRef>
            <a:fillRef idx="1">
              <a:scrgbClr r="0" g="0" b="0"/>
            </a:fillRef>
            <a:effectRef idx="2">
              <a:scrgbClr r="0" g="0" b="0"/>
            </a:effectRef>
            <a:fontRef idx="minor">
              <a:schemeClr val="dk1">
                <a:hueOff val="0"/>
                <a:satOff val="0"/>
                <a:lumOff val="0"/>
                <a:alphaOff val="0"/>
              </a:schemeClr>
            </a:fontRef>
          </p:style>
          <p:txBody>
            <a:bodyPr/>
            <a:lstStyle/>
            <a:p>
              <a:endParaRPr lang="en-GB" sz="3200"/>
            </a:p>
          </p:txBody>
        </p:sp>
        <p:sp>
          <p:nvSpPr>
            <p:cNvPr id="22" name="Rectangle 21">
              <a:extLst>
                <a:ext uri="{FF2B5EF4-FFF2-40B4-BE49-F238E27FC236}">
                  <a16:creationId xmlns:a16="http://schemas.microsoft.com/office/drawing/2014/main" id="{2BE55B3A-7831-89E7-CE41-A4A37A2EF044}"/>
                </a:ext>
              </a:extLst>
            </p:cNvPr>
            <p:cNvSpPr/>
            <p:nvPr/>
          </p:nvSpPr>
          <p:spPr>
            <a:xfrm>
              <a:off x="2437175" y="907678"/>
              <a:ext cx="1545065" cy="1312800"/>
            </a:xfrm>
            <a:prstGeom prst="rect">
              <a:avLst/>
            </a:prstGeom>
            <a:blipFill rotWithShape="1">
              <a:blip r:embed="rId3"/>
              <a:srcRect/>
              <a:stretch>
                <a:fillRect l="-39000" r="-39000"/>
              </a:stretch>
            </a:blipFill>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sz="3200"/>
            </a:p>
          </p:txBody>
        </p:sp>
        <p:sp>
          <p:nvSpPr>
            <p:cNvPr id="23" name="Freeform: Shape 22">
              <a:extLst>
                <a:ext uri="{FF2B5EF4-FFF2-40B4-BE49-F238E27FC236}">
                  <a16:creationId xmlns:a16="http://schemas.microsoft.com/office/drawing/2014/main" id="{181E23EE-2168-CA5B-BB80-5DCFDEBE65CC}"/>
                </a:ext>
              </a:extLst>
            </p:cNvPr>
            <p:cNvSpPr/>
            <p:nvPr/>
          </p:nvSpPr>
          <p:spPr>
            <a:xfrm>
              <a:off x="2437175" y="2422464"/>
              <a:ext cx="1545065" cy="343331"/>
            </a:xfrm>
            <a:custGeom>
              <a:avLst/>
              <a:gdLst>
                <a:gd name="connsiteX0" fmla="*/ 0 w 1545065"/>
                <a:gd name="connsiteY0" fmla="*/ 0 h 343331"/>
                <a:gd name="connsiteX1" fmla="*/ 1545065 w 1545065"/>
                <a:gd name="connsiteY1" fmla="*/ 0 h 343331"/>
                <a:gd name="connsiteX2" fmla="*/ 1545065 w 1545065"/>
                <a:gd name="connsiteY2" fmla="*/ 343331 h 343331"/>
                <a:gd name="connsiteX3" fmla="*/ 0 w 1545065"/>
                <a:gd name="connsiteY3" fmla="*/ 343331 h 343331"/>
                <a:gd name="connsiteX4" fmla="*/ 0 w 1545065"/>
                <a:gd name="connsiteY4" fmla="*/ 0 h 343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065" h="343331">
                  <a:moveTo>
                    <a:pt x="0" y="0"/>
                  </a:moveTo>
                  <a:lnTo>
                    <a:pt x="1545065" y="0"/>
                  </a:lnTo>
                  <a:lnTo>
                    <a:pt x="1545065" y="343331"/>
                  </a:lnTo>
                  <a:lnTo>
                    <a:pt x="0" y="343331"/>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387">
                <a:lnSpc>
                  <a:spcPct val="90000"/>
                </a:lnSpc>
                <a:spcBef>
                  <a:spcPct val="0"/>
                </a:spcBef>
                <a:spcAft>
                  <a:spcPct val="35000"/>
                </a:spcAft>
              </a:pPr>
              <a:r>
                <a:rPr lang="en-GB" sz="1200" dirty="0"/>
                <a:t>Tritium transport analysis</a:t>
              </a:r>
            </a:p>
          </p:txBody>
        </p:sp>
        <p:sp>
          <p:nvSpPr>
            <p:cNvPr id="24" name="Freeform: Shape 23">
              <a:extLst>
                <a:ext uri="{FF2B5EF4-FFF2-40B4-BE49-F238E27FC236}">
                  <a16:creationId xmlns:a16="http://schemas.microsoft.com/office/drawing/2014/main" id="{9429A92D-B1DA-1620-4A05-D25F60FC7A55}"/>
                </a:ext>
              </a:extLst>
            </p:cNvPr>
            <p:cNvSpPr/>
            <p:nvPr/>
          </p:nvSpPr>
          <p:spPr>
            <a:xfrm>
              <a:off x="2437175" y="2220479"/>
              <a:ext cx="1545065" cy="201985"/>
            </a:xfrm>
            <a:custGeom>
              <a:avLst/>
              <a:gdLst>
                <a:gd name="connsiteX0" fmla="*/ 0 w 1545065"/>
                <a:gd name="connsiteY0" fmla="*/ 0 h 201985"/>
                <a:gd name="connsiteX1" fmla="*/ 1545065 w 1545065"/>
                <a:gd name="connsiteY1" fmla="*/ 0 h 201985"/>
                <a:gd name="connsiteX2" fmla="*/ 1545065 w 1545065"/>
                <a:gd name="connsiteY2" fmla="*/ 201985 h 201985"/>
                <a:gd name="connsiteX3" fmla="*/ 0 w 1545065"/>
                <a:gd name="connsiteY3" fmla="*/ 201985 h 201985"/>
                <a:gd name="connsiteX4" fmla="*/ 0 w 1545065"/>
                <a:gd name="connsiteY4" fmla="*/ 0 h 201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065" h="201985">
                  <a:moveTo>
                    <a:pt x="0" y="0"/>
                  </a:moveTo>
                  <a:lnTo>
                    <a:pt x="1545065" y="0"/>
                  </a:lnTo>
                  <a:lnTo>
                    <a:pt x="1545065" y="201985"/>
                  </a:lnTo>
                  <a:lnTo>
                    <a:pt x="0" y="2019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algn="ctr" defTabSz="533387">
                <a:lnSpc>
                  <a:spcPct val="90000"/>
                </a:lnSpc>
                <a:spcBef>
                  <a:spcPct val="0"/>
                </a:spcBef>
                <a:spcAft>
                  <a:spcPct val="35000"/>
                </a:spcAft>
              </a:pPr>
              <a:r>
                <a:rPr lang="en-US" sz="1200" dirty="0"/>
                <a:t> </a:t>
              </a:r>
              <a:endParaRPr lang="en-GB" sz="1200" dirty="0"/>
            </a:p>
          </p:txBody>
        </p:sp>
      </p:grpSp>
      <p:grpSp>
        <p:nvGrpSpPr>
          <p:cNvPr id="34" name="Group 33">
            <a:extLst>
              <a:ext uri="{FF2B5EF4-FFF2-40B4-BE49-F238E27FC236}">
                <a16:creationId xmlns:a16="http://schemas.microsoft.com/office/drawing/2014/main" id="{34FC535C-38EE-9F73-8848-D91F158C1FED}"/>
              </a:ext>
            </a:extLst>
          </p:cNvPr>
          <p:cNvGrpSpPr/>
          <p:nvPr/>
        </p:nvGrpSpPr>
        <p:grpSpPr>
          <a:xfrm>
            <a:off x="290176" y="3740090"/>
            <a:ext cx="2288985" cy="2692924"/>
            <a:chOff x="4520545" y="826890"/>
            <a:chExt cx="1716739" cy="2019693"/>
          </a:xfrm>
        </p:grpSpPr>
        <p:sp>
          <p:nvSpPr>
            <p:cNvPr id="25" name="Rectangle 24">
              <a:extLst>
                <a:ext uri="{FF2B5EF4-FFF2-40B4-BE49-F238E27FC236}">
                  <a16:creationId xmlns:a16="http://schemas.microsoft.com/office/drawing/2014/main" id="{FE3AF389-9B30-B9B4-1E27-75825992EE03}"/>
                </a:ext>
              </a:extLst>
            </p:cNvPr>
            <p:cNvSpPr/>
            <p:nvPr/>
          </p:nvSpPr>
          <p:spPr>
            <a:xfrm>
              <a:off x="4520545" y="826890"/>
              <a:ext cx="1716739" cy="2019693"/>
            </a:xfrm>
            <a:prstGeom prst="rect">
              <a:avLst/>
            </a:prstGeom>
            <a:solidFill>
              <a:schemeClr val="bg1"/>
            </a:solidFill>
            <a:ln>
              <a:noFill/>
            </a:ln>
            <a:scene3d>
              <a:camera prst="orthographicFront"/>
              <a:lightRig rig="threePt" dir="t">
                <a:rot lat="0" lon="0" rev="7500000"/>
              </a:lightRig>
            </a:scene3d>
            <a:sp3d prstMaterial="plastic">
              <a:bevelT w="127000" h="35400"/>
            </a:sp3d>
          </p:spPr>
          <p:style>
            <a:lnRef idx="1">
              <a:scrgbClr r="0" g="0" b="0"/>
            </a:lnRef>
            <a:fillRef idx="1">
              <a:scrgbClr r="0" g="0" b="0"/>
            </a:fillRef>
            <a:effectRef idx="2">
              <a:schemeClr val="lt1">
                <a:alpha val="40000"/>
                <a:hueOff val="0"/>
                <a:satOff val="0"/>
                <a:lumOff val="0"/>
                <a:alphaOff val="0"/>
              </a:schemeClr>
            </a:effectRef>
            <a:fontRef idx="minor">
              <a:schemeClr val="dk1">
                <a:hueOff val="0"/>
                <a:satOff val="0"/>
                <a:lumOff val="0"/>
                <a:alphaOff val="0"/>
              </a:schemeClr>
            </a:fontRef>
          </p:style>
          <p:txBody>
            <a:bodyPr/>
            <a:lstStyle/>
            <a:p>
              <a:endParaRPr lang="en-GB" sz="3200"/>
            </a:p>
          </p:txBody>
        </p:sp>
        <p:sp>
          <p:nvSpPr>
            <p:cNvPr id="26" name="Rectangle 25">
              <a:extLst>
                <a:ext uri="{FF2B5EF4-FFF2-40B4-BE49-F238E27FC236}">
                  <a16:creationId xmlns:a16="http://schemas.microsoft.com/office/drawing/2014/main" id="{70BAA2B1-B3EC-0239-3654-9B6AFC4C3F16}"/>
                </a:ext>
              </a:extLst>
            </p:cNvPr>
            <p:cNvSpPr/>
            <p:nvPr/>
          </p:nvSpPr>
          <p:spPr>
            <a:xfrm>
              <a:off x="4606382" y="907678"/>
              <a:ext cx="1545065" cy="1312800"/>
            </a:xfrm>
            <a:prstGeom prst="rect">
              <a:avLst/>
            </a:prstGeom>
            <a:blipFill rotWithShape="1">
              <a:blip r:embed="rId4"/>
              <a:srcRect/>
              <a:stretch>
                <a:fillRect t="-21000" b="-21000"/>
              </a:stretch>
            </a:blipFill>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sz="3200"/>
            </a:p>
          </p:txBody>
        </p:sp>
        <p:sp>
          <p:nvSpPr>
            <p:cNvPr id="27" name="Freeform: Shape 26">
              <a:extLst>
                <a:ext uri="{FF2B5EF4-FFF2-40B4-BE49-F238E27FC236}">
                  <a16:creationId xmlns:a16="http://schemas.microsoft.com/office/drawing/2014/main" id="{1DEDEB9E-EC4F-41B4-657E-152CFC9184EC}"/>
                </a:ext>
              </a:extLst>
            </p:cNvPr>
            <p:cNvSpPr/>
            <p:nvPr/>
          </p:nvSpPr>
          <p:spPr>
            <a:xfrm>
              <a:off x="4606382" y="2422464"/>
              <a:ext cx="1545065" cy="343331"/>
            </a:xfrm>
            <a:custGeom>
              <a:avLst/>
              <a:gdLst>
                <a:gd name="connsiteX0" fmla="*/ 0 w 1545065"/>
                <a:gd name="connsiteY0" fmla="*/ 0 h 343331"/>
                <a:gd name="connsiteX1" fmla="*/ 1545065 w 1545065"/>
                <a:gd name="connsiteY1" fmla="*/ 0 h 343331"/>
                <a:gd name="connsiteX2" fmla="*/ 1545065 w 1545065"/>
                <a:gd name="connsiteY2" fmla="*/ 343331 h 343331"/>
                <a:gd name="connsiteX3" fmla="*/ 0 w 1545065"/>
                <a:gd name="connsiteY3" fmla="*/ 343331 h 343331"/>
                <a:gd name="connsiteX4" fmla="*/ 0 w 1545065"/>
                <a:gd name="connsiteY4" fmla="*/ 0 h 343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065" h="343331">
                  <a:moveTo>
                    <a:pt x="0" y="0"/>
                  </a:moveTo>
                  <a:lnTo>
                    <a:pt x="1545065" y="0"/>
                  </a:lnTo>
                  <a:lnTo>
                    <a:pt x="1545065" y="343331"/>
                  </a:lnTo>
                  <a:lnTo>
                    <a:pt x="0" y="343331"/>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387">
                <a:lnSpc>
                  <a:spcPct val="90000"/>
                </a:lnSpc>
                <a:spcBef>
                  <a:spcPct val="0"/>
                </a:spcBef>
                <a:spcAft>
                  <a:spcPct val="35000"/>
                </a:spcAft>
              </a:pPr>
              <a:r>
                <a:rPr lang="de-DE" sz="1200" dirty="0"/>
                <a:t>Electromagnetic </a:t>
              </a:r>
              <a:r>
                <a:rPr lang="de-DE" sz="1200"/>
                <a:t>analysis</a:t>
              </a:r>
              <a:endParaRPr lang="en-GB" sz="1200" dirty="0"/>
            </a:p>
          </p:txBody>
        </p:sp>
        <p:sp>
          <p:nvSpPr>
            <p:cNvPr id="28" name="Freeform: Shape 27">
              <a:extLst>
                <a:ext uri="{FF2B5EF4-FFF2-40B4-BE49-F238E27FC236}">
                  <a16:creationId xmlns:a16="http://schemas.microsoft.com/office/drawing/2014/main" id="{3C9D1088-7D7C-E0A0-8597-90F3A15E09DC}"/>
                </a:ext>
              </a:extLst>
            </p:cNvPr>
            <p:cNvSpPr/>
            <p:nvPr/>
          </p:nvSpPr>
          <p:spPr>
            <a:xfrm>
              <a:off x="4606382" y="2220479"/>
              <a:ext cx="1545065" cy="201985"/>
            </a:xfrm>
            <a:custGeom>
              <a:avLst/>
              <a:gdLst>
                <a:gd name="connsiteX0" fmla="*/ 0 w 1545065"/>
                <a:gd name="connsiteY0" fmla="*/ 0 h 201985"/>
                <a:gd name="connsiteX1" fmla="*/ 1545065 w 1545065"/>
                <a:gd name="connsiteY1" fmla="*/ 0 h 201985"/>
                <a:gd name="connsiteX2" fmla="*/ 1545065 w 1545065"/>
                <a:gd name="connsiteY2" fmla="*/ 201985 h 201985"/>
                <a:gd name="connsiteX3" fmla="*/ 0 w 1545065"/>
                <a:gd name="connsiteY3" fmla="*/ 201985 h 201985"/>
                <a:gd name="connsiteX4" fmla="*/ 0 w 1545065"/>
                <a:gd name="connsiteY4" fmla="*/ 0 h 201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065" h="201985">
                  <a:moveTo>
                    <a:pt x="0" y="0"/>
                  </a:moveTo>
                  <a:lnTo>
                    <a:pt x="1545065" y="0"/>
                  </a:lnTo>
                  <a:lnTo>
                    <a:pt x="1545065" y="201985"/>
                  </a:lnTo>
                  <a:lnTo>
                    <a:pt x="0" y="2019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algn="ctr" defTabSz="533387">
                <a:lnSpc>
                  <a:spcPct val="90000"/>
                </a:lnSpc>
                <a:spcBef>
                  <a:spcPct val="0"/>
                </a:spcBef>
                <a:spcAft>
                  <a:spcPct val="35000"/>
                </a:spcAft>
              </a:pPr>
              <a:r>
                <a:rPr lang="en-US" sz="1200" dirty="0"/>
                <a:t>  </a:t>
              </a:r>
              <a:endParaRPr lang="en-GB" sz="1200" dirty="0"/>
            </a:p>
          </p:txBody>
        </p:sp>
      </p:grpSp>
      <p:grpSp>
        <p:nvGrpSpPr>
          <p:cNvPr id="33" name="Group 32">
            <a:extLst>
              <a:ext uri="{FF2B5EF4-FFF2-40B4-BE49-F238E27FC236}">
                <a16:creationId xmlns:a16="http://schemas.microsoft.com/office/drawing/2014/main" id="{460B3B0C-393A-A8F2-E41E-747E7BEBFF94}"/>
              </a:ext>
            </a:extLst>
          </p:cNvPr>
          <p:cNvGrpSpPr/>
          <p:nvPr/>
        </p:nvGrpSpPr>
        <p:grpSpPr>
          <a:xfrm>
            <a:off x="2782962" y="3740090"/>
            <a:ext cx="2288985" cy="2692924"/>
            <a:chOff x="6689752" y="824850"/>
            <a:chExt cx="1716739" cy="2019693"/>
          </a:xfrm>
        </p:grpSpPr>
        <p:sp>
          <p:nvSpPr>
            <p:cNvPr id="29" name="Rectangle 28">
              <a:extLst>
                <a:ext uri="{FF2B5EF4-FFF2-40B4-BE49-F238E27FC236}">
                  <a16:creationId xmlns:a16="http://schemas.microsoft.com/office/drawing/2014/main" id="{AA0CBABE-B1FB-C73C-A672-2B69B0E78508}"/>
                </a:ext>
              </a:extLst>
            </p:cNvPr>
            <p:cNvSpPr/>
            <p:nvPr/>
          </p:nvSpPr>
          <p:spPr>
            <a:xfrm>
              <a:off x="6689752" y="824850"/>
              <a:ext cx="1716739" cy="2019693"/>
            </a:xfrm>
            <a:prstGeom prst="rect">
              <a:avLst/>
            </a:prstGeom>
            <a:solidFill>
              <a:prstClr val="white"/>
            </a:solid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p:spPr>
          <p:style>
            <a:lnRef idx="1">
              <a:scrgbClr r="0" g="0" b="0"/>
            </a:lnRef>
            <a:fillRef idx="1">
              <a:scrgbClr r="0" g="0" b="0"/>
            </a:fillRef>
            <a:effectRef idx="2">
              <a:scrgbClr r="0" g="0" b="0"/>
            </a:effectRef>
            <a:fontRef idx="minor">
              <a:schemeClr val="dk1">
                <a:hueOff val="0"/>
                <a:satOff val="0"/>
                <a:lumOff val="0"/>
                <a:alphaOff val="0"/>
              </a:schemeClr>
            </a:fontRef>
          </p:style>
          <p:txBody>
            <a:bodyPr/>
            <a:lstStyle/>
            <a:p>
              <a:endParaRPr lang="en-GB" sz="3200"/>
            </a:p>
          </p:txBody>
        </p:sp>
        <p:sp>
          <p:nvSpPr>
            <p:cNvPr id="30" name="Rectangle 29">
              <a:extLst>
                <a:ext uri="{FF2B5EF4-FFF2-40B4-BE49-F238E27FC236}">
                  <a16:creationId xmlns:a16="http://schemas.microsoft.com/office/drawing/2014/main" id="{08F1B171-1F58-9014-ACAA-C216AA3C8E47}"/>
                </a:ext>
              </a:extLst>
            </p:cNvPr>
            <p:cNvSpPr/>
            <p:nvPr/>
          </p:nvSpPr>
          <p:spPr>
            <a:xfrm>
              <a:off x="6775589" y="956041"/>
              <a:ext cx="1545065" cy="1312800"/>
            </a:xfrm>
            <a:prstGeom prst="rect">
              <a:avLst/>
            </a:prstGeom>
            <a:blipFill rotWithShape="1">
              <a:blip r:embed="rId5"/>
              <a:srcRect/>
              <a:stretch>
                <a:fillRect t="-1000" b="-1000"/>
              </a:stretch>
            </a:blipFill>
            <a:scene3d>
              <a:camera prst="orthographicFront"/>
              <a:lightRig rig="threePt" dir="t">
                <a:rot lat="0" lon="0" rev="7500000"/>
              </a:lightRig>
            </a:scene3d>
            <a:sp3d z="254000" extrusionH="63500" contourW="12700" prstMaterial="matte">
              <a:contourClr>
                <a:schemeClr val="lt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sz="3200"/>
            </a:p>
          </p:txBody>
        </p:sp>
        <p:sp>
          <p:nvSpPr>
            <p:cNvPr id="31" name="Freeform: Shape 30">
              <a:extLst>
                <a:ext uri="{FF2B5EF4-FFF2-40B4-BE49-F238E27FC236}">
                  <a16:creationId xmlns:a16="http://schemas.microsoft.com/office/drawing/2014/main" id="{97A740A1-B08E-2590-E013-F84A4CA0A2A7}"/>
                </a:ext>
              </a:extLst>
            </p:cNvPr>
            <p:cNvSpPr/>
            <p:nvPr/>
          </p:nvSpPr>
          <p:spPr>
            <a:xfrm>
              <a:off x="6775589" y="2470835"/>
              <a:ext cx="1545065" cy="343331"/>
            </a:xfrm>
            <a:custGeom>
              <a:avLst/>
              <a:gdLst>
                <a:gd name="connsiteX0" fmla="*/ 0 w 1545065"/>
                <a:gd name="connsiteY0" fmla="*/ 0 h 343331"/>
                <a:gd name="connsiteX1" fmla="*/ 1545065 w 1545065"/>
                <a:gd name="connsiteY1" fmla="*/ 0 h 343331"/>
                <a:gd name="connsiteX2" fmla="*/ 1545065 w 1545065"/>
                <a:gd name="connsiteY2" fmla="*/ 343331 h 343331"/>
                <a:gd name="connsiteX3" fmla="*/ 0 w 1545065"/>
                <a:gd name="connsiteY3" fmla="*/ 343331 h 343331"/>
                <a:gd name="connsiteX4" fmla="*/ 0 w 1545065"/>
                <a:gd name="connsiteY4" fmla="*/ 0 h 343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065" h="343331">
                  <a:moveTo>
                    <a:pt x="0" y="0"/>
                  </a:moveTo>
                  <a:lnTo>
                    <a:pt x="1545065" y="0"/>
                  </a:lnTo>
                  <a:lnTo>
                    <a:pt x="1545065" y="343331"/>
                  </a:lnTo>
                  <a:lnTo>
                    <a:pt x="0" y="343331"/>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387">
                <a:lnSpc>
                  <a:spcPct val="90000"/>
                </a:lnSpc>
                <a:spcBef>
                  <a:spcPct val="0"/>
                </a:spcBef>
                <a:spcAft>
                  <a:spcPct val="35000"/>
                </a:spcAft>
              </a:pPr>
              <a:r>
                <a:rPr lang="en-US" sz="1200" dirty="0"/>
                <a:t>Etc. (e.g. MHD, activation, …).</a:t>
              </a:r>
              <a:endParaRPr lang="en-GB" sz="1200" dirty="0"/>
            </a:p>
          </p:txBody>
        </p:sp>
        <p:sp>
          <p:nvSpPr>
            <p:cNvPr id="32" name="Freeform: Shape 31">
              <a:extLst>
                <a:ext uri="{FF2B5EF4-FFF2-40B4-BE49-F238E27FC236}">
                  <a16:creationId xmlns:a16="http://schemas.microsoft.com/office/drawing/2014/main" id="{F30EA731-BA92-8FCD-77C3-DAF2BAAC63B7}"/>
                </a:ext>
              </a:extLst>
            </p:cNvPr>
            <p:cNvSpPr/>
            <p:nvPr/>
          </p:nvSpPr>
          <p:spPr>
            <a:xfrm>
              <a:off x="6775589" y="2220479"/>
              <a:ext cx="1545065" cy="201985"/>
            </a:xfrm>
            <a:custGeom>
              <a:avLst/>
              <a:gdLst>
                <a:gd name="connsiteX0" fmla="*/ 0 w 1545065"/>
                <a:gd name="connsiteY0" fmla="*/ 0 h 201985"/>
                <a:gd name="connsiteX1" fmla="*/ 1545065 w 1545065"/>
                <a:gd name="connsiteY1" fmla="*/ 0 h 201985"/>
                <a:gd name="connsiteX2" fmla="*/ 1545065 w 1545065"/>
                <a:gd name="connsiteY2" fmla="*/ 201985 h 201985"/>
                <a:gd name="connsiteX3" fmla="*/ 0 w 1545065"/>
                <a:gd name="connsiteY3" fmla="*/ 201985 h 201985"/>
                <a:gd name="connsiteX4" fmla="*/ 0 w 1545065"/>
                <a:gd name="connsiteY4" fmla="*/ 0 h 201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065" h="201985">
                  <a:moveTo>
                    <a:pt x="0" y="0"/>
                  </a:moveTo>
                  <a:lnTo>
                    <a:pt x="1545065" y="0"/>
                  </a:lnTo>
                  <a:lnTo>
                    <a:pt x="1545065" y="201985"/>
                  </a:lnTo>
                  <a:lnTo>
                    <a:pt x="0" y="2019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algn="ctr" defTabSz="533387">
                <a:lnSpc>
                  <a:spcPct val="90000"/>
                </a:lnSpc>
                <a:spcBef>
                  <a:spcPct val="0"/>
                </a:spcBef>
                <a:spcAft>
                  <a:spcPct val="35000"/>
                </a:spcAft>
              </a:pPr>
              <a:r>
                <a:rPr lang="en-US" sz="1200" dirty="0"/>
                <a:t> </a:t>
              </a:r>
              <a:endParaRPr lang="en-GB" sz="1200" dirty="0"/>
            </a:p>
          </p:txBody>
        </p:sp>
      </p:grpSp>
      <p:pic>
        <p:nvPicPr>
          <p:cNvPr id="36" name="Picture 35">
            <a:extLst>
              <a:ext uri="{FF2B5EF4-FFF2-40B4-BE49-F238E27FC236}">
                <a16:creationId xmlns:a16="http://schemas.microsoft.com/office/drawing/2014/main" id="{B3DCDD91-BB31-1626-124B-24016066DF39}"/>
              </a:ext>
            </a:extLst>
          </p:cNvPr>
          <p:cNvPicPr>
            <a:picLocks noChangeAspect="1"/>
          </p:cNvPicPr>
          <p:nvPr/>
        </p:nvPicPr>
        <p:blipFill>
          <a:blip r:embed="rId6"/>
          <a:stretch>
            <a:fillRect/>
          </a:stretch>
        </p:blipFill>
        <p:spPr>
          <a:xfrm>
            <a:off x="5071947" y="2233547"/>
            <a:ext cx="7072725" cy="3793799"/>
          </a:xfrm>
          <a:prstGeom prst="rect">
            <a:avLst/>
          </a:prstGeom>
        </p:spPr>
      </p:pic>
      <p:sp>
        <p:nvSpPr>
          <p:cNvPr id="5" name="Title 1">
            <a:extLst>
              <a:ext uri="{FF2B5EF4-FFF2-40B4-BE49-F238E27FC236}">
                <a16:creationId xmlns:a16="http://schemas.microsoft.com/office/drawing/2014/main" id="{DD361EB9-D916-A147-D664-2223E4DADFA2}"/>
              </a:ext>
            </a:extLst>
          </p:cNvPr>
          <p:cNvSpPr txBox="1">
            <a:spLocks/>
          </p:cNvSpPr>
          <p:nvPr/>
        </p:nvSpPr>
        <p:spPr>
          <a:xfrm>
            <a:off x="875305" y="0"/>
            <a:ext cx="9451776" cy="869369"/>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en-GB" dirty="0"/>
              <a:t>Important points and possible problems around the topic:</a:t>
            </a:r>
            <a:br>
              <a:rPr lang="en-GB" dirty="0"/>
            </a:br>
            <a:r>
              <a:rPr lang="en-US" dirty="0"/>
              <a:t>BB modelling (</a:t>
            </a:r>
            <a:r>
              <a:rPr lang="en-US" sz="2800" dirty="0"/>
              <a:t>for extended design</a:t>
            </a:r>
            <a:r>
              <a:rPr lang="en-US" dirty="0"/>
              <a:t>)</a:t>
            </a:r>
            <a:endParaRPr lang="en-GB" dirty="0"/>
          </a:p>
        </p:txBody>
      </p:sp>
      <p:sp>
        <p:nvSpPr>
          <p:cNvPr id="8" name="Foliennummernplatzhalter 4">
            <a:extLst>
              <a:ext uri="{FF2B5EF4-FFF2-40B4-BE49-F238E27FC236}">
                <a16:creationId xmlns:a16="http://schemas.microsoft.com/office/drawing/2014/main" id="{E3F65D40-F49C-047C-6CD7-48C0591BF144}"/>
              </a:ext>
            </a:extLst>
          </p:cNvPr>
          <p:cNvSpPr>
            <a:spLocks noGrp="1"/>
          </p:cNvSpPr>
          <p:nvPr>
            <p:ph type="sldNum" sz="quarter" idx="12"/>
          </p:nvPr>
        </p:nvSpPr>
        <p:spPr>
          <a:xfrm>
            <a:off x="11448188" y="6576385"/>
            <a:ext cx="720080" cy="199174"/>
          </a:xfrm>
        </p:spPr>
        <p:txBody>
          <a:bodyPr/>
          <a:lstStyle/>
          <a:p>
            <a:fld id="{6A6D9FA1-99C7-4910-8E32-B85D378B0060}" type="slidenum">
              <a:rPr lang="en-GB" b="1" smtClean="0">
                <a:solidFill>
                  <a:prstClr val="white"/>
                </a:solidFill>
              </a:rPr>
              <a:pPr/>
              <a:t>7</a:t>
            </a:fld>
            <a:endParaRPr lang="en-GB" b="1" dirty="0">
              <a:solidFill>
                <a:prstClr val="white"/>
              </a:solidFill>
            </a:endParaRPr>
          </a:p>
        </p:txBody>
      </p:sp>
      <p:sp>
        <p:nvSpPr>
          <p:cNvPr id="9" name="Fußzeilenplatzhalter 3">
            <a:extLst>
              <a:ext uri="{FF2B5EF4-FFF2-40B4-BE49-F238E27FC236}">
                <a16:creationId xmlns:a16="http://schemas.microsoft.com/office/drawing/2014/main" id="{9A074653-6776-9C9A-2841-904D2B7CBED4}"/>
              </a:ext>
            </a:extLst>
          </p:cNvPr>
          <p:cNvSpPr>
            <a:spLocks noGrp="1"/>
          </p:cNvSpPr>
          <p:nvPr>
            <p:ph type="ftr" sz="quarter" idx="11"/>
          </p:nvPr>
        </p:nvSpPr>
        <p:spPr>
          <a:xfrm>
            <a:off x="5565058" y="6532521"/>
            <a:ext cx="6331668" cy="288093"/>
          </a:xfrm>
        </p:spPr>
        <p:txBody>
          <a:bodyPr/>
          <a:lstStyle/>
          <a:p>
            <a:r>
              <a:rPr lang="en-GB" sz="1400" b="1" dirty="0">
                <a:solidFill>
                  <a:prstClr val="white"/>
                </a:solidFill>
              </a:rPr>
              <a:t>Identification of a Digital Twin Pilot projects: Breeding Blanket| 16 December 2024</a:t>
            </a:r>
          </a:p>
        </p:txBody>
      </p:sp>
    </p:spTree>
    <p:extLst>
      <p:ext uri="{BB962C8B-B14F-4D97-AF65-F5344CB8AC3E}">
        <p14:creationId xmlns:p14="http://schemas.microsoft.com/office/powerpoint/2010/main" val="3923919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4A714-D1B0-F888-9264-21E098FB453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59BB35F-893E-06E3-A7B3-927A1F67FE97}"/>
              </a:ext>
            </a:extLst>
          </p:cNvPr>
          <p:cNvSpPr>
            <a:spLocks noGrp="1"/>
          </p:cNvSpPr>
          <p:nvPr>
            <p:ph type="title"/>
          </p:nvPr>
        </p:nvSpPr>
        <p:spPr>
          <a:xfrm>
            <a:off x="825623" y="182579"/>
            <a:ext cx="10831731" cy="457200"/>
          </a:xfrm>
        </p:spPr>
        <p:txBody>
          <a:bodyPr vert="horz" lIns="91440" tIns="45720" rIns="91440" bIns="45720" rtlCol="0" anchor="ctr">
            <a:noAutofit/>
          </a:bodyPr>
          <a:lstStyle/>
          <a:p>
            <a:r>
              <a:rPr lang="en-GB" dirty="0"/>
              <a:t>Toward a Breeding Blanket Digital Twin? </a:t>
            </a:r>
          </a:p>
        </p:txBody>
      </p:sp>
      <p:pic>
        <p:nvPicPr>
          <p:cNvPr id="4" name="Picture 3">
            <a:extLst>
              <a:ext uri="{FF2B5EF4-FFF2-40B4-BE49-F238E27FC236}">
                <a16:creationId xmlns:a16="http://schemas.microsoft.com/office/drawing/2014/main" id="{78112B05-6CC8-F1F1-64AE-DED7F8562B8D}"/>
              </a:ext>
            </a:extLst>
          </p:cNvPr>
          <p:cNvPicPr>
            <a:picLocks noChangeAspect="1"/>
          </p:cNvPicPr>
          <p:nvPr/>
        </p:nvPicPr>
        <p:blipFill>
          <a:blip r:embed="rId2"/>
          <a:stretch>
            <a:fillRect/>
          </a:stretch>
        </p:blipFill>
        <p:spPr>
          <a:xfrm>
            <a:off x="6096000" y="1082903"/>
            <a:ext cx="5991647" cy="5118693"/>
          </a:xfrm>
          <a:prstGeom prst="rect">
            <a:avLst/>
          </a:prstGeom>
        </p:spPr>
      </p:pic>
      <p:sp>
        <p:nvSpPr>
          <p:cNvPr id="31" name="TextBox 30">
            <a:extLst>
              <a:ext uri="{FF2B5EF4-FFF2-40B4-BE49-F238E27FC236}">
                <a16:creationId xmlns:a16="http://schemas.microsoft.com/office/drawing/2014/main" id="{130D03D6-9166-6612-17F5-F82D132491C0}"/>
              </a:ext>
            </a:extLst>
          </p:cNvPr>
          <p:cNvSpPr txBox="1"/>
          <p:nvPr/>
        </p:nvSpPr>
        <p:spPr>
          <a:xfrm>
            <a:off x="7731860" y="6179373"/>
            <a:ext cx="4460140" cy="379463"/>
          </a:xfrm>
          <a:prstGeom prst="rect">
            <a:avLst/>
          </a:prstGeom>
          <a:noFill/>
        </p:spPr>
        <p:txBody>
          <a:bodyPr wrap="square">
            <a:spAutoFit/>
          </a:bodyPr>
          <a:lstStyle/>
          <a:p>
            <a:pPr algn="l"/>
            <a:r>
              <a:rPr lang="en-GB" sz="933" i="1" dirty="0">
                <a:cs typeface="Arial" panose="020B0604020202020204" pitchFamily="34" charset="0"/>
              </a:rPr>
              <a:t>V. </a:t>
            </a:r>
            <a:r>
              <a:rPr lang="en-GB" sz="933" i="1" dirty="0" err="1">
                <a:cs typeface="Arial" panose="020B0604020202020204" pitchFamily="34" charset="0"/>
              </a:rPr>
              <a:t>Badalassi</a:t>
            </a:r>
            <a:r>
              <a:rPr lang="en-GB" sz="933" i="1" dirty="0">
                <a:cs typeface="Arial" panose="020B0604020202020204" pitchFamily="34" charset="0"/>
              </a:rPr>
              <a:t> et al, (2023) FERMI: Fusion Energy Reactor Models Integrator, Fusion Science and Technology, 79, 345-379 , DOI: 10.1080/15361055.2022.2151818</a:t>
            </a:r>
          </a:p>
        </p:txBody>
      </p:sp>
      <p:pic>
        <p:nvPicPr>
          <p:cNvPr id="32" name="Picture 31">
            <a:extLst>
              <a:ext uri="{FF2B5EF4-FFF2-40B4-BE49-F238E27FC236}">
                <a16:creationId xmlns:a16="http://schemas.microsoft.com/office/drawing/2014/main" id="{BC14D27B-8DE9-D56E-9237-C0E7EDDB834A}"/>
              </a:ext>
            </a:extLst>
          </p:cNvPr>
          <p:cNvPicPr>
            <a:picLocks noChangeAspect="1"/>
          </p:cNvPicPr>
          <p:nvPr/>
        </p:nvPicPr>
        <p:blipFill>
          <a:blip r:embed="rId3"/>
          <a:stretch>
            <a:fillRect/>
          </a:stretch>
        </p:blipFill>
        <p:spPr>
          <a:xfrm>
            <a:off x="1980662" y="1466541"/>
            <a:ext cx="3668505" cy="4798510"/>
          </a:xfrm>
          <a:prstGeom prst="rect">
            <a:avLst/>
          </a:prstGeom>
        </p:spPr>
      </p:pic>
      <p:sp>
        <p:nvSpPr>
          <p:cNvPr id="33" name="Content Placeholder 2">
            <a:extLst>
              <a:ext uri="{FF2B5EF4-FFF2-40B4-BE49-F238E27FC236}">
                <a16:creationId xmlns:a16="http://schemas.microsoft.com/office/drawing/2014/main" id="{4E5BFC8C-669B-1925-27C6-0129909D6F7E}"/>
              </a:ext>
            </a:extLst>
          </p:cNvPr>
          <p:cNvSpPr>
            <a:spLocks noGrp="1"/>
          </p:cNvSpPr>
          <p:nvPr>
            <p:ph idx="1"/>
          </p:nvPr>
        </p:nvSpPr>
        <p:spPr>
          <a:xfrm>
            <a:off x="-1" y="678415"/>
            <a:ext cx="10638504" cy="457201"/>
          </a:xfrm>
        </p:spPr>
        <p:txBody>
          <a:bodyPr>
            <a:normAutofit fontScale="85000" lnSpcReduction="10000"/>
          </a:bodyPr>
          <a:lstStyle/>
          <a:p>
            <a:pPr marL="0" indent="0">
              <a:buNone/>
            </a:pPr>
            <a:r>
              <a:rPr lang="en-GB" sz="2000" b="1" dirty="0">
                <a:solidFill>
                  <a:srgbClr val="0070C0"/>
                </a:solidFill>
              </a:rPr>
              <a:t>Near term objective: identification of a common simulation framework plus workplan for its development </a:t>
            </a:r>
            <a:endParaRPr lang="en-GB" sz="2000" dirty="0">
              <a:solidFill>
                <a:srgbClr val="0070C0"/>
              </a:solidFill>
            </a:endParaRPr>
          </a:p>
        </p:txBody>
      </p:sp>
      <p:sp>
        <p:nvSpPr>
          <p:cNvPr id="34" name="TextBox 33">
            <a:extLst>
              <a:ext uri="{FF2B5EF4-FFF2-40B4-BE49-F238E27FC236}">
                <a16:creationId xmlns:a16="http://schemas.microsoft.com/office/drawing/2014/main" id="{83A2FBA8-AF5F-24F6-CB68-BFF2BE978BA4}"/>
              </a:ext>
            </a:extLst>
          </p:cNvPr>
          <p:cNvSpPr txBox="1"/>
          <p:nvPr/>
        </p:nvSpPr>
        <p:spPr>
          <a:xfrm>
            <a:off x="-3" y="970704"/>
            <a:ext cx="7629833" cy="1449606"/>
          </a:xfrm>
          <a:prstGeom prst="rect">
            <a:avLst/>
          </a:prstGeom>
        </p:spPr>
        <p:txBody>
          <a:bodyPr vert="horz" lIns="91440" tIns="45720" rIns="91440" bIns="45720" rtlCol="0">
            <a:normAutofit/>
          </a:bodyPr>
          <a:lstStyle>
            <a:lvl1pPr indent="0" defTabSz="685800">
              <a:spcBef>
                <a:spcPct val="20000"/>
              </a:spcBef>
              <a:buFont typeface="Arial" panose="020B0604020202020204" pitchFamily="34" charset="0"/>
              <a:buNone/>
              <a:defRPr sz="2000" b="1">
                <a:solidFill>
                  <a:srgbClr val="0070C0"/>
                </a:solidFill>
                <a:cs typeface="Arial" panose="020B0604020202020204" pitchFamily="34" charset="0"/>
              </a:defRPr>
            </a:lvl1pPr>
            <a:lvl2pPr marL="557213" indent="-214313" defTabSz="685800">
              <a:spcBef>
                <a:spcPct val="20000"/>
              </a:spcBef>
              <a:buFont typeface="Arial" panose="020B0604020202020204" pitchFamily="34" charset="0"/>
              <a:buChar char="•"/>
              <a:defRPr>
                <a:cs typeface="Arial" panose="020B0604020202020204" pitchFamily="34" charset="0"/>
              </a:defRPr>
            </a:lvl2pPr>
            <a:lvl3pPr marL="857250" indent="-171450" defTabSz="685800">
              <a:spcBef>
                <a:spcPct val="20000"/>
              </a:spcBef>
              <a:buFont typeface="Arial" panose="020B0604020202020204" pitchFamily="34" charset="0"/>
              <a:buChar char="•"/>
              <a:defRPr sz="1600">
                <a:cs typeface="Arial" panose="020B0604020202020204" pitchFamily="34" charset="0"/>
              </a:defRPr>
            </a:lvl3pPr>
            <a:lvl4pPr marL="1200150" indent="-171450" defTabSz="685800">
              <a:spcBef>
                <a:spcPct val="20000"/>
              </a:spcBef>
              <a:buFont typeface="Arial" panose="020B0604020202020204" pitchFamily="34" charset="0"/>
              <a:buChar char="–"/>
              <a:defRPr sz="1500"/>
            </a:lvl4pPr>
            <a:lvl5pPr marL="1543050" indent="-171450" defTabSz="685800">
              <a:spcBef>
                <a:spcPct val="20000"/>
              </a:spcBef>
              <a:buFont typeface="Arial" panose="020B0604020202020204" pitchFamily="34" charset="0"/>
              <a:buChar char="»"/>
              <a:defRPr sz="1500"/>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spcBef>
                <a:spcPts val="600"/>
              </a:spcBef>
              <a:spcAft>
                <a:spcPts val="600"/>
              </a:spcAft>
            </a:pPr>
            <a:r>
              <a:rPr lang="en-GB" sz="1400" dirty="0">
                <a:solidFill>
                  <a:srgbClr val="000000"/>
                </a:solidFill>
              </a:rPr>
              <a:t>No integrated or component tests in a relevant environment available</a:t>
            </a:r>
          </a:p>
          <a:p>
            <a:pPr marL="166688" indent="-166688">
              <a:spcBef>
                <a:spcPts val="600"/>
              </a:spcBef>
              <a:spcAft>
                <a:spcPts val="600"/>
              </a:spcAft>
              <a:buFont typeface="+mj-lt"/>
              <a:buAutoNum type="arabicPeriod"/>
            </a:pPr>
            <a:r>
              <a:rPr lang="en-GB" sz="1300" dirty="0"/>
              <a:t>Digital Database</a:t>
            </a:r>
          </a:p>
          <a:p>
            <a:pPr marL="166688" indent="-166688">
              <a:spcBef>
                <a:spcPts val="600"/>
              </a:spcBef>
              <a:spcAft>
                <a:spcPts val="600"/>
              </a:spcAft>
              <a:buFont typeface="+mj-lt"/>
              <a:buAutoNum type="arabicPeriod"/>
            </a:pPr>
            <a:r>
              <a:rPr lang="en-GB" sz="1300" dirty="0"/>
              <a:t>Uncertainties Evaluation</a:t>
            </a:r>
          </a:p>
        </p:txBody>
      </p:sp>
      <p:sp>
        <p:nvSpPr>
          <p:cNvPr id="35" name="Foliennummernplatzhalter 4">
            <a:extLst>
              <a:ext uri="{FF2B5EF4-FFF2-40B4-BE49-F238E27FC236}">
                <a16:creationId xmlns:a16="http://schemas.microsoft.com/office/drawing/2014/main" id="{2DB6336F-AF63-0C4E-FA45-FCEB39A96EF4}"/>
              </a:ext>
            </a:extLst>
          </p:cNvPr>
          <p:cNvSpPr>
            <a:spLocks noGrp="1"/>
          </p:cNvSpPr>
          <p:nvPr>
            <p:ph type="sldNum" sz="quarter" idx="12"/>
          </p:nvPr>
        </p:nvSpPr>
        <p:spPr>
          <a:xfrm>
            <a:off x="11448188" y="6576385"/>
            <a:ext cx="720080" cy="199174"/>
          </a:xfrm>
        </p:spPr>
        <p:txBody>
          <a:bodyPr/>
          <a:lstStyle/>
          <a:p>
            <a:fld id="{6A6D9FA1-99C7-4910-8E32-B85D378B0060}" type="slidenum">
              <a:rPr lang="en-GB" b="1" smtClean="0">
                <a:solidFill>
                  <a:prstClr val="white"/>
                </a:solidFill>
              </a:rPr>
              <a:pPr/>
              <a:t>8</a:t>
            </a:fld>
            <a:endParaRPr lang="en-GB" b="1" dirty="0">
              <a:solidFill>
                <a:prstClr val="white"/>
              </a:solidFill>
            </a:endParaRPr>
          </a:p>
        </p:txBody>
      </p:sp>
      <p:sp>
        <p:nvSpPr>
          <p:cNvPr id="36" name="Fußzeilenplatzhalter 3">
            <a:extLst>
              <a:ext uri="{FF2B5EF4-FFF2-40B4-BE49-F238E27FC236}">
                <a16:creationId xmlns:a16="http://schemas.microsoft.com/office/drawing/2014/main" id="{8D20F193-2383-9608-9D98-3369D230E6E4}"/>
              </a:ext>
            </a:extLst>
          </p:cNvPr>
          <p:cNvSpPr>
            <a:spLocks noGrp="1"/>
          </p:cNvSpPr>
          <p:nvPr>
            <p:ph type="ftr" sz="quarter" idx="11"/>
          </p:nvPr>
        </p:nvSpPr>
        <p:spPr>
          <a:xfrm>
            <a:off x="5565058" y="6532521"/>
            <a:ext cx="6331668" cy="288093"/>
          </a:xfrm>
        </p:spPr>
        <p:txBody>
          <a:bodyPr/>
          <a:lstStyle/>
          <a:p>
            <a:r>
              <a:rPr lang="en-GB" sz="1400" b="1" dirty="0">
                <a:solidFill>
                  <a:prstClr val="white"/>
                </a:solidFill>
              </a:rPr>
              <a:t>Identification of a Digital Twin Pilot projects: Breeding Blanket| 16 December 2024</a:t>
            </a:r>
          </a:p>
        </p:txBody>
      </p:sp>
    </p:spTree>
    <p:extLst>
      <p:ext uri="{BB962C8B-B14F-4D97-AF65-F5344CB8AC3E}">
        <p14:creationId xmlns:p14="http://schemas.microsoft.com/office/powerpoint/2010/main" val="3219256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A89C8-1F48-E191-6EB0-7FC7A73D35C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335AD61-80E4-946D-698A-E3C3984189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9629" y="2458136"/>
            <a:ext cx="1820374" cy="1941728"/>
          </a:xfrm>
          <a:prstGeom prst="rect">
            <a:avLst/>
          </a:prstGeom>
        </p:spPr>
      </p:pic>
      <p:sp>
        <p:nvSpPr>
          <p:cNvPr id="8" name="Text Placeholder 3">
            <a:extLst>
              <a:ext uri="{FF2B5EF4-FFF2-40B4-BE49-F238E27FC236}">
                <a16:creationId xmlns:a16="http://schemas.microsoft.com/office/drawing/2014/main" id="{6C4C780F-BCFB-FE4E-2D4C-0C68F2161882}"/>
              </a:ext>
            </a:extLst>
          </p:cNvPr>
          <p:cNvSpPr txBox="1">
            <a:spLocks/>
          </p:cNvSpPr>
          <p:nvPr/>
        </p:nvSpPr>
        <p:spPr>
          <a:xfrm>
            <a:off x="4125351" y="3798605"/>
            <a:ext cx="3941297" cy="689312"/>
          </a:xfrm>
          <a:prstGeom prst="rect">
            <a:avLst/>
          </a:prstGeom>
        </p:spPr>
        <p:txBody>
          <a:bodyPr>
            <a:noAutofit/>
          </a:bodyPr>
          <a:lstStyle>
            <a:lvl1pPr marL="0" indent="0" algn="l" defTabSz="914400" rtl="0" eaLnBrk="1" latinLnBrk="0" hangingPunct="1">
              <a:lnSpc>
                <a:spcPct val="100000"/>
              </a:lnSpc>
              <a:spcBef>
                <a:spcPts val="400"/>
              </a:spcBef>
              <a:buFont typeface="Arial" pitchFamily="34" charset="0"/>
              <a:buNone/>
              <a:defRPr sz="1800" kern="1200">
                <a:solidFill>
                  <a:schemeClr val="tx1">
                    <a:lumMod val="75000"/>
                    <a:lumOff val="25000"/>
                  </a:schemeClr>
                </a:solidFill>
                <a:latin typeface="+mn-lt"/>
                <a:ea typeface="+mn-ea"/>
                <a:cs typeface="+mn-cs"/>
              </a:defRPr>
            </a:lvl1pPr>
            <a:lvl2pPr marL="539750" indent="-200025" algn="l" defTabSz="914400" rtl="0" eaLnBrk="1" latinLnBrk="0" hangingPunct="1">
              <a:lnSpc>
                <a:spcPct val="100000"/>
              </a:lnSpc>
              <a:spcBef>
                <a:spcPts val="400"/>
              </a:spcBef>
              <a:buFont typeface="Arial" pitchFamily="34" charset="0"/>
              <a:buChar char="•"/>
              <a:defRPr sz="1800" kern="1200">
                <a:solidFill>
                  <a:schemeClr val="tx1">
                    <a:lumMod val="75000"/>
                    <a:lumOff val="25000"/>
                  </a:schemeClr>
                </a:solidFill>
                <a:latin typeface="+mn-lt"/>
                <a:ea typeface="+mn-ea"/>
                <a:cs typeface="+mn-cs"/>
              </a:defRPr>
            </a:lvl2pPr>
            <a:lvl3pPr marL="898525" indent="-179388" algn="l" defTabSz="914400" rtl="0" eaLnBrk="1" latinLnBrk="0" hangingPunct="1">
              <a:lnSpc>
                <a:spcPct val="100000"/>
              </a:lnSpc>
              <a:spcBef>
                <a:spcPts val="400"/>
              </a:spcBef>
              <a:buFont typeface="Arial" pitchFamily="34" charset="0"/>
              <a:buChar char="•"/>
              <a:defRPr sz="1800" kern="1200">
                <a:solidFill>
                  <a:schemeClr val="tx1">
                    <a:lumMod val="75000"/>
                    <a:lumOff val="25000"/>
                  </a:schemeClr>
                </a:solidFill>
                <a:latin typeface="+mn-lt"/>
                <a:ea typeface="+mn-ea"/>
                <a:cs typeface="+mn-cs"/>
              </a:defRPr>
            </a:lvl3pPr>
            <a:lvl4pPr marL="1258888" indent="-180975" algn="l" defTabSz="914400" rtl="0" eaLnBrk="1" latinLnBrk="0" hangingPunct="1">
              <a:lnSpc>
                <a:spcPct val="100000"/>
              </a:lnSpc>
              <a:spcBef>
                <a:spcPts val="400"/>
              </a:spcBef>
              <a:buFont typeface="Arial" pitchFamily="34" charset="0"/>
              <a:buChar char="•"/>
              <a:defRPr sz="1800" kern="1200">
                <a:solidFill>
                  <a:schemeClr val="tx1">
                    <a:lumMod val="75000"/>
                    <a:lumOff val="25000"/>
                  </a:schemeClr>
                </a:solidFill>
                <a:latin typeface="+mn-lt"/>
                <a:ea typeface="+mn-ea"/>
                <a:cs typeface="+mn-cs"/>
              </a:defRPr>
            </a:lvl4pPr>
            <a:lvl5pPr marL="1617663" indent="-179388" algn="l" defTabSz="914400" rtl="0" eaLnBrk="1" latinLnBrk="0" hangingPunct="1">
              <a:lnSpc>
                <a:spcPct val="100000"/>
              </a:lnSpc>
              <a:spcBef>
                <a:spcPts val="400"/>
              </a:spcBef>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b="1" dirty="0">
                <a:solidFill>
                  <a:srgbClr val="0070C0"/>
                </a:solidFill>
                <a:latin typeface="Calibri" panose="020F0502020204030204" pitchFamily="34" charset="0"/>
                <a:cs typeface="Calibri" panose="020F0502020204030204" pitchFamily="34" charset="0"/>
              </a:rPr>
              <a:t>… for your kind attention!</a:t>
            </a:r>
            <a:endParaRPr lang="en-IE" sz="2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8175601"/>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E8EE7C9-ECD7-4BCA-AD35-42C1959343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22FF28-6CAC-40D9-B3BE-DA4AA3273CC9}">
  <ds:schemaRefs>
    <ds:schemaRef ds:uri="http://schemas.microsoft.com/sharepoint/v3/contenttype/forms"/>
  </ds:schemaRefs>
</ds:datastoreItem>
</file>

<file path=customXml/itemProps3.xml><?xml version="1.0" encoding="utf-8"?>
<ds:datastoreItem xmlns:ds="http://schemas.openxmlformats.org/officeDocument/2006/customXml" ds:itemID="{09FD49AD-6A3B-49D0-B154-A3C5A5485D0C}">
  <ds:schemaRefs>
    <ds:schemaRef ds:uri="http://schemas.microsoft.com/office/2006/documentManagement/types"/>
    <ds:schemaRef ds:uri="http://purl.org/dc/dcmitype/"/>
    <ds:schemaRef ds:uri="cbbfa1f3-60c2-42de-b5b6-3ee8cb87d964"/>
    <ds:schemaRef ds:uri="http://purl.org/dc/elements/1.1/"/>
    <ds:schemaRef ds:uri="http://schemas.openxmlformats.org/package/2006/metadata/core-properties"/>
    <ds:schemaRef ds:uri="http://schemas.microsoft.com/office/infopath/2007/PartnerControls"/>
    <ds:schemaRef ds:uri="e5ba6352-0726-4226-96e7-82f7f1c59ac0"/>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15637</TotalTime>
  <Words>1011</Words>
  <Application>Microsoft Office PowerPoint</Application>
  <PresentationFormat>Widescreen</PresentationFormat>
  <Paragraphs>107</Paragraphs>
  <Slides>12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Arial</vt:lpstr>
      <vt:lpstr>Arial Narrow</vt:lpstr>
      <vt:lpstr>Calibri</vt:lpstr>
      <vt:lpstr>Franklin Gothic Medium</vt:lpstr>
      <vt:lpstr>Montserrat</vt:lpstr>
      <vt:lpstr>Wingdings</vt:lpstr>
      <vt:lpstr>EUROfusion.1line_5_3_2019</vt:lpstr>
      <vt:lpstr>Meeting to identify Digital Twin Pilot projects: Breeding Blanket</vt:lpstr>
      <vt:lpstr>PowerPoint Presentation</vt:lpstr>
      <vt:lpstr>Current BB design variants: the HCPB concept</vt:lpstr>
      <vt:lpstr>Current BB design variants: the WCLL concept</vt:lpstr>
      <vt:lpstr>Exploring variants: the WLCB concept</vt:lpstr>
      <vt:lpstr>Important points and possible problems around the topic: BB modelling (for minimum design)</vt:lpstr>
      <vt:lpstr>PowerPoint Presentation</vt:lpstr>
      <vt:lpstr>Toward a Breeding Blanket Digital Twin? </vt:lpstr>
      <vt:lpstr>PowerPoint Presentation</vt:lpstr>
      <vt:lpstr>Neutronic analysis</vt:lpstr>
      <vt:lpstr>Thermal-hydraulic analysis</vt:lpstr>
      <vt:lpstr>Structural analysis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Salvatore D'Amico</cp:lastModifiedBy>
  <cp:revision>115</cp:revision>
  <dcterms:created xsi:type="dcterms:W3CDTF">2023-11-15T09:40:03Z</dcterms:created>
  <dcterms:modified xsi:type="dcterms:W3CDTF">2024-12-16T15:39:56Z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