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087" r:id="rId3"/>
    <p:sldId id="256" r:id="rId4"/>
    <p:sldId id="1232" r:id="rId5"/>
    <p:sldId id="257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5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B63A73-DFEF-4BF4-916E-4456F7B95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134A04F-58D7-499B-8CAE-48B6AE3D9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555C58-EC4B-448A-ADDC-CCFCD9E13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8A91-69D1-499B-959E-3CD7E7BCD3E6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1CF787-FD19-49B8-A5B5-173D6F672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656F71-A9A4-492C-8007-AC9F62905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A763-CE40-4FE3-A0D1-380B1909D19A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C7BE007-C67F-45FC-A3ED-49C2D1409426}"/>
              </a:ext>
            </a:extLst>
          </p:cNvPr>
          <p:cNvSpPr/>
          <p:nvPr userDrawn="1"/>
        </p:nvSpPr>
        <p:spPr>
          <a:xfrm>
            <a:off x="0" y="0"/>
            <a:ext cx="12192000" cy="647700"/>
          </a:xfrm>
          <a:prstGeom prst="rect">
            <a:avLst/>
          </a:prstGeom>
          <a:gradFill flip="none" rotWithShape="1">
            <a:gsLst>
              <a:gs pos="0">
                <a:srgbClr val="004D9A">
                  <a:shade val="30000"/>
                  <a:satMod val="115000"/>
                </a:srgbClr>
              </a:gs>
              <a:gs pos="70000">
                <a:srgbClr val="004D9A">
                  <a:shade val="67500"/>
                  <a:satMod val="115000"/>
                </a:srgbClr>
              </a:gs>
              <a:gs pos="100000">
                <a:srgbClr val="3D6DC3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2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A4780-87F8-44A6-A37A-26AF08599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63E8578-5C62-4158-A319-54B5D1646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86C53E-40E2-4E7D-A92B-E4CB9E569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8A91-69D1-499B-959E-3CD7E7BCD3E6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0AF1A0-3E5D-4358-850D-1BC4F04E7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67FB60-8E49-4BC1-B1CE-3F288480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A763-CE40-4FE3-A0D1-380B1909D1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297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2E4F4FA-D609-4E4B-902E-37281C722F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C71D886-D4BB-4DAB-8FE5-C9881797F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E5D358-E8F3-4E71-BDC6-4328CEC19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8A91-69D1-499B-959E-3CD7E7BCD3E6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FEDB66-1E9E-46C3-A9BD-F5E55BA5F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E8B788-0093-40A8-B8FE-4B0C11619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A763-CE40-4FE3-A0D1-380B1909D1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263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4"/>
          <p:cNvCxnSpPr/>
          <p:nvPr userDrawn="1"/>
        </p:nvCxnSpPr>
        <p:spPr>
          <a:xfrm>
            <a:off x="0" y="630213"/>
            <a:ext cx="12192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4">
            <a:extLst>
              <a:ext uri="{FF2B5EF4-FFF2-40B4-BE49-F238E27FC236}">
                <a16:creationId xmlns:a16="http://schemas.microsoft.com/office/drawing/2014/main" id="{0FC38E64-0185-461D-9DB9-9A36E5452C93}"/>
              </a:ext>
            </a:extLst>
          </p:cNvPr>
          <p:cNvSpPr/>
          <p:nvPr userDrawn="1"/>
        </p:nvSpPr>
        <p:spPr>
          <a:xfrm>
            <a:off x="0" y="0"/>
            <a:ext cx="12192000" cy="647700"/>
          </a:xfrm>
          <a:prstGeom prst="rect">
            <a:avLst/>
          </a:prstGeom>
          <a:gradFill flip="none" rotWithShape="1">
            <a:gsLst>
              <a:gs pos="0">
                <a:srgbClr val="004D9A">
                  <a:shade val="30000"/>
                  <a:satMod val="115000"/>
                </a:srgbClr>
              </a:gs>
              <a:gs pos="70000">
                <a:srgbClr val="004D9A">
                  <a:shade val="67500"/>
                  <a:satMod val="115000"/>
                </a:srgbClr>
              </a:gs>
              <a:gs pos="100000">
                <a:srgbClr val="3D6DC3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32492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AD71BA-EA28-4259-94B0-09FFD4016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6184272-4D31-4FCC-8442-89A620AC0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05E5FE-7D1F-41FB-B376-9C459864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B4098-35D3-4869-BB4D-6D726B4AB385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179CF5-01F1-4132-AB59-1055200FC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557ACC-E8C6-4084-AFDB-2CEAF75A5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7225-9D79-4A5B-8779-C8BFFD0C41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60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DED607-0C5A-4097-B464-223E2FA62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CB87C1-5F87-4029-B69F-1F58674C0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6B9AD6-CB9C-4F7B-AAD3-2E512C84C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B4098-35D3-4869-BB4D-6D726B4AB385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11D655-F332-4537-99EC-51B02B3C6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9FE7B0-817B-4FCA-B676-8F6DB3E4B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7225-9D79-4A5B-8779-C8BFFD0C41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125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D30735-5DF2-4F75-AFA8-5BE181EDB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FB6A806-E0AC-443B-9087-5CE7BDAF0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44549D-6428-4B0A-B339-092EB6390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B4098-35D3-4869-BB4D-6D726B4AB385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8E969D-2C87-4B7F-BD52-BB6A9BF99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9799EA-ECD1-408A-8C6C-DA6BBDB8D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7225-9D79-4A5B-8779-C8BFFD0C41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4807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0965DB-A2EC-4122-ADE3-CC2299D47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D80FB4-DF3F-44DE-B4EC-92C7BEF046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343D2D-3ABA-4490-AFD0-7D22C54BB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2883ADD-6A49-416A-8163-135BB4A9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B4098-35D3-4869-BB4D-6D726B4AB385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E76F11-7BA4-4EBC-9C86-914C15949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7AFC66-4D45-45C0-92BF-8A85D94D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7225-9D79-4A5B-8779-C8BFFD0C41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04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6B8A11-4035-4494-B69E-C385ACD85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403744-A21C-4856-BB4C-875462207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15F535A-9867-41C1-9889-32553EA65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33EE55-0FC6-4764-A7C0-AF0C1245C8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2165F86-B4B8-426E-BAFB-159D51E302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4AE4BBB-75EF-40AD-A2B7-8D8F865FA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B4098-35D3-4869-BB4D-6D726B4AB385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14D9EE1-ADE9-49E1-AAE9-7A8449667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E1005A0-56A3-4EAA-8451-E5ACAC1FB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7225-9D79-4A5B-8779-C8BFFD0C41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5626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9D8C9D-D10E-472E-9148-AB7C5CA4A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D80F64E-6071-4300-883A-65BC3528A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B4098-35D3-4869-BB4D-6D726B4AB385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6BF18A-D049-47CC-B894-2F522EE0E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2B6579-5EB6-4397-8F34-65DDE3841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7225-9D79-4A5B-8779-C8BFFD0C41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0304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4FE189F-6634-4A99-B61C-D160AB59B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B4098-35D3-4869-BB4D-6D726B4AB385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B31385F-1481-4D50-8FDE-9137783BA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A46383-19E6-451E-8D46-61B14BE4A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7225-9D79-4A5B-8779-C8BFFD0C41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162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695287-ED47-441F-9446-70560162C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2DE6CB-2408-4D99-A931-B19158FEF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68BC39-1E89-49E4-A11F-6A332F21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8A91-69D1-499B-959E-3CD7E7BCD3E6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5A47F2-C296-4BA3-8195-CC60F36F1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963CA8-B991-46EC-9E7F-68764BF97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A763-CE40-4FE3-A0D1-380B1909D19A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8FA7C4-CDF4-4AD4-A2B5-ADDDE7FCB638}"/>
              </a:ext>
            </a:extLst>
          </p:cNvPr>
          <p:cNvSpPr/>
          <p:nvPr userDrawn="1"/>
        </p:nvSpPr>
        <p:spPr>
          <a:xfrm>
            <a:off x="0" y="0"/>
            <a:ext cx="12192000" cy="647700"/>
          </a:xfrm>
          <a:prstGeom prst="rect">
            <a:avLst/>
          </a:prstGeom>
          <a:gradFill flip="none" rotWithShape="1">
            <a:gsLst>
              <a:gs pos="0">
                <a:srgbClr val="004D9A">
                  <a:shade val="30000"/>
                  <a:satMod val="115000"/>
                </a:srgbClr>
              </a:gs>
              <a:gs pos="70000">
                <a:srgbClr val="004D9A">
                  <a:shade val="67500"/>
                  <a:satMod val="115000"/>
                </a:srgbClr>
              </a:gs>
              <a:gs pos="100000">
                <a:srgbClr val="3D6DC3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88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E25DDD-4D57-4E1E-B647-6EBAA308A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8C9080-FE0D-42AC-8FFD-BB18B3E82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91DE56D-C401-4C6C-9696-748A6D9E1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92BAED3-9A52-4812-A130-8E7731EA5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B4098-35D3-4869-BB4D-6D726B4AB385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CDDB12-E508-4335-9FF5-45304DE40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1DCF5E0-0E98-47F5-9D11-0A5DBB737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7225-9D79-4A5B-8779-C8BFFD0C41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8417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415707-0AF0-4E30-BC28-22206ED31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65CF94D-0AAE-4750-8141-0724812A20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C4D16F0-5F47-49CC-9FB9-460AC7626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FC5B977-53EB-4681-A14F-8831F3A14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B4098-35D3-4869-BB4D-6D726B4AB385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FA4DC21-88FD-4CCA-BE5C-0EE0676F6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A073BCF-3A51-4D97-8A58-4153A7A11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7225-9D79-4A5B-8779-C8BFFD0C41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941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B03225-3A8B-49D3-8158-B9816062D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6D43C60-AFC6-422B-9546-44276E495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62A56C-65E7-40A3-BBCE-FDCD4D93B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B4098-35D3-4869-BB4D-6D726B4AB385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9A5679-E34D-49BB-BA47-6FCE7C606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07D61C-D8FD-4675-8F1B-6D6CE7526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7225-9D79-4A5B-8779-C8BFFD0C41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82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B3695A6-4A30-483F-83C4-62EDB4037C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0E8E0A-0466-4B02-B0DE-B2BDCCEC5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9BC78D-193B-4056-BB15-74B081A8D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B4098-35D3-4869-BB4D-6D726B4AB385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A46C97-D55D-48CE-95C1-9F60CCF9F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94BF96-C1EA-4290-9C2A-B11E44F93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7225-9D79-4A5B-8779-C8BFFD0C41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353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16C750-913B-415D-BD89-FC6A399A4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106327C-F08C-4BAE-8D2A-A0A3D0C97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8FBEB3-3C3E-48B6-95F2-CC400C446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8A91-69D1-499B-959E-3CD7E7BCD3E6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2745F2-CF9C-4561-9142-3D7A3BF6B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96267C-B998-4543-AC2E-5D8142D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A763-CE40-4FE3-A0D1-380B1909D19A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A0CAD94-E8E3-4779-94A9-8B967EF50602}"/>
              </a:ext>
            </a:extLst>
          </p:cNvPr>
          <p:cNvSpPr/>
          <p:nvPr userDrawn="1"/>
        </p:nvSpPr>
        <p:spPr>
          <a:xfrm>
            <a:off x="0" y="0"/>
            <a:ext cx="12192000" cy="647700"/>
          </a:xfrm>
          <a:prstGeom prst="rect">
            <a:avLst/>
          </a:prstGeom>
          <a:gradFill flip="none" rotWithShape="1">
            <a:gsLst>
              <a:gs pos="0">
                <a:srgbClr val="004D9A">
                  <a:shade val="30000"/>
                  <a:satMod val="115000"/>
                </a:srgbClr>
              </a:gs>
              <a:gs pos="70000">
                <a:srgbClr val="004D9A">
                  <a:shade val="67500"/>
                  <a:satMod val="115000"/>
                </a:srgbClr>
              </a:gs>
              <a:gs pos="100000">
                <a:srgbClr val="3D6DC3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78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00E50C-2300-4CAD-8BD2-90359BE5F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4A82DA-C104-4A89-B76A-0623BDDC4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09103D8-767D-489B-BED3-B0A335B3F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6CEFF7-AB7D-4A53-9116-89C879F44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8A91-69D1-499B-959E-3CD7E7BCD3E6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33335B7-CEAF-4390-BDFB-70AB8A56C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F51B3A-BCC0-457C-A7AA-8E85024CE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A763-CE40-4FE3-A0D1-380B1909D1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85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FCE220-F310-4A68-8B2A-509EA2051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9829C4-D24B-4BEA-B208-326BDB240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411764A-2BFB-4908-83CC-076104BFB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B721855-EDAB-41BB-9BAA-D268D6727F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EE36EFF-C101-4D2E-9860-7AD2E6D73C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4F7F932-C046-4E0A-ABCC-FCB34D3DA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8A91-69D1-499B-959E-3CD7E7BCD3E6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7B8D82D-E968-46AC-A81D-0879371E1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E6F1CEA-D62F-414C-B44C-E70E101D6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A763-CE40-4FE3-A0D1-380B1909D19A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6D95A4EB-1B55-4F1A-AD44-C9B9600AFB06}"/>
              </a:ext>
            </a:extLst>
          </p:cNvPr>
          <p:cNvSpPr/>
          <p:nvPr userDrawn="1"/>
        </p:nvSpPr>
        <p:spPr>
          <a:xfrm>
            <a:off x="0" y="0"/>
            <a:ext cx="12192000" cy="647700"/>
          </a:xfrm>
          <a:prstGeom prst="rect">
            <a:avLst/>
          </a:prstGeom>
          <a:gradFill flip="none" rotWithShape="1">
            <a:gsLst>
              <a:gs pos="0">
                <a:srgbClr val="004D9A">
                  <a:shade val="30000"/>
                  <a:satMod val="115000"/>
                </a:srgbClr>
              </a:gs>
              <a:gs pos="70000">
                <a:srgbClr val="004D9A">
                  <a:shade val="67500"/>
                  <a:satMod val="115000"/>
                </a:srgbClr>
              </a:gs>
              <a:gs pos="100000">
                <a:srgbClr val="3D6DC3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7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878A04-3467-4068-B74C-AD4022EE1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F700CC-B2C5-43B0-8550-E9FDC4D83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8A91-69D1-499B-959E-3CD7E7BCD3E6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B3D060-BE99-434E-91B3-123D2692A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15BAF61-4CCD-4E2B-9EEA-9E47B3FDB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A763-CE40-4FE3-A0D1-380B1909D19A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262651B-D744-4BFC-A382-8329709F8C11}"/>
              </a:ext>
            </a:extLst>
          </p:cNvPr>
          <p:cNvSpPr/>
          <p:nvPr userDrawn="1"/>
        </p:nvSpPr>
        <p:spPr>
          <a:xfrm>
            <a:off x="0" y="0"/>
            <a:ext cx="12192000" cy="647700"/>
          </a:xfrm>
          <a:prstGeom prst="rect">
            <a:avLst/>
          </a:prstGeom>
          <a:gradFill flip="none" rotWithShape="1">
            <a:gsLst>
              <a:gs pos="0">
                <a:srgbClr val="004D9A">
                  <a:shade val="30000"/>
                  <a:satMod val="115000"/>
                </a:srgbClr>
              </a:gs>
              <a:gs pos="70000">
                <a:srgbClr val="004D9A">
                  <a:shade val="67500"/>
                  <a:satMod val="115000"/>
                </a:srgbClr>
              </a:gs>
              <a:gs pos="100000">
                <a:srgbClr val="3D6DC3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74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BBC3692-F32A-4148-8500-21197853F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8A91-69D1-499B-959E-3CD7E7BCD3E6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CFA6981-3830-46BC-B75C-9C4EC9D7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45F08B-87F6-454C-B981-B40B4B451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A763-CE40-4FE3-A0D1-380B1909D19A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E64C-08FB-4F9F-89EE-A93C41640DF2}"/>
              </a:ext>
            </a:extLst>
          </p:cNvPr>
          <p:cNvSpPr/>
          <p:nvPr userDrawn="1"/>
        </p:nvSpPr>
        <p:spPr>
          <a:xfrm>
            <a:off x="0" y="0"/>
            <a:ext cx="12192000" cy="647700"/>
          </a:xfrm>
          <a:prstGeom prst="rect">
            <a:avLst/>
          </a:prstGeom>
          <a:gradFill flip="none" rotWithShape="1">
            <a:gsLst>
              <a:gs pos="0">
                <a:srgbClr val="004D9A">
                  <a:shade val="30000"/>
                  <a:satMod val="115000"/>
                </a:srgbClr>
              </a:gs>
              <a:gs pos="70000">
                <a:srgbClr val="004D9A">
                  <a:shade val="67500"/>
                  <a:satMod val="115000"/>
                </a:srgbClr>
              </a:gs>
              <a:gs pos="100000">
                <a:srgbClr val="3D6DC3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09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7F70C9-1841-4F92-AA1B-FD52AE244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DDE7AF-95BC-416E-BDCA-FA5B5BBF6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BAC970F-3485-4C1F-8B8C-BA37C4293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6BA608F-243F-4C33-AFA3-C519F9199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8A91-69D1-499B-959E-3CD7E7BCD3E6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888BBBD-0F65-4408-918C-45AD4E2D5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FEE87E-C8A8-4108-9BA0-658866E53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A763-CE40-4FE3-A0D1-380B1909D1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232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5C70C5-BD9D-49C8-A1BB-FF4AE5E35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1D64C20-12A7-415B-888C-EA2A68C7F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0E79747-560D-4091-A049-3105F977E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666DA3-58A7-4ADE-8E0B-BB9A5F702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8A91-69D1-499B-959E-3CD7E7BCD3E6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160A197-CABA-4549-83D0-074065E97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4AD7B21-E998-4D2B-AE8D-0A9C896C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A763-CE40-4FE3-A0D1-380B1909D1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413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DD182F8-AF0B-427D-93D5-BC997E7BD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CDE8D1-E9D5-4BD3-AC5D-8766C02E9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6427DD-27A9-4FCB-A2FA-49F2504DD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E8A91-69D1-499B-959E-3CD7E7BCD3E6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2EF1F0-53CD-414B-964A-6ADA945B2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26B35E-A237-4BAE-87D7-5B63C2D93F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6A763-CE40-4FE3-A0D1-380B1909D1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55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650D31D-8258-4AAF-ACDD-7F88878B8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989E83-8BA1-401F-9868-38516F3D7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249739-3A5F-4610-96DF-299E268C0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B4098-35D3-4869-BB4D-6D726B4AB385}" type="datetimeFigureOut">
              <a:rPr lang="de-DE" smtClean="0"/>
              <a:t>16.12.2024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330F79-1441-48D2-8834-2DA0348C9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BAD1D8-A08E-4208-88AF-DABFD4702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17225-9D79-4A5B-8779-C8BFFD0C41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156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feld 1"/>
              <p:cNvSpPr txBox="1"/>
              <p:nvPr/>
            </p:nvSpPr>
            <p:spPr>
              <a:xfrm>
                <a:off x="554743" y="1130738"/>
                <a:ext cx="10810602" cy="3705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9863" indent="-169863">
                  <a:buFont typeface="Arial" panose="020B0604020202020204" pitchFamily="34" charset="0"/>
                  <a:buChar char="•"/>
                </a:pPr>
                <a:r>
                  <a:rPr lang="en-US" sz="2200" i="1" dirty="0"/>
                  <a:t>‘2020’</a:t>
                </a:r>
                <a:r>
                  <a:rPr lang="en-US" sz="2200" dirty="0"/>
                  <a:t> DEMO baseline (</a:t>
                </a:r>
                <a:r>
                  <a:rPr lang="en-US" sz="2200" i="1" dirty="0" err="1"/>
                  <a:t>P</a:t>
                </a:r>
                <a:r>
                  <a:rPr lang="en-US" sz="2200" baseline="-25000" dirty="0" err="1"/>
                  <a:t>fus</a:t>
                </a:r>
                <a:r>
                  <a:rPr lang="en-US" sz="2200" dirty="0"/>
                  <a:t>: 2</a:t>
                </a:r>
                <a:r>
                  <a:rPr lang="en-US" sz="1000" dirty="0"/>
                  <a:t> </a:t>
                </a:r>
                <a:r>
                  <a:rPr lang="en-US" sz="2200" dirty="0"/>
                  <a:t>GW, </a:t>
                </a:r>
                <a:r>
                  <a:rPr lang="en-US" sz="2200" i="1" dirty="0" err="1"/>
                  <a:t>P</a:t>
                </a:r>
                <a:r>
                  <a:rPr lang="en-US" sz="2200" baseline="-25000" dirty="0" err="1"/>
                  <a:t>sep</a:t>
                </a:r>
                <a:r>
                  <a:rPr lang="en-US" sz="2200" dirty="0"/>
                  <a:t>: 154</a:t>
                </a:r>
                <a:r>
                  <a:rPr lang="en-US" sz="1000" dirty="0"/>
                  <a:t> </a:t>
                </a:r>
                <a:r>
                  <a:rPr lang="en-US" sz="2200" dirty="0"/>
                  <a:t>MW,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𝑟𝑎𝑑</m:t>
                        </m:r>
                      </m:sub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𝑑𝑖𝑣</m:t>
                        </m:r>
                      </m:sup>
                    </m:sSubSup>
                  </m:oMath>
                </a14:m>
                <a:r>
                  <a:rPr lang="en-US" sz="2200" dirty="0"/>
                  <a:t>: ~0.8, NWL: 1</a:t>
                </a:r>
                <a:r>
                  <a:rPr lang="en-US" sz="1000" dirty="0"/>
                  <a:t> </a:t>
                </a:r>
                <a:r>
                  <a:rPr lang="en-US" sz="2200" dirty="0"/>
                  <a:t>MW/m²)</a:t>
                </a:r>
              </a:p>
              <a:p>
                <a:pPr marL="169863" indent="-169863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200" dirty="0"/>
                  <a:t>Power to exhaust (to be revised)</a:t>
                </a:r>
              </a:p>
              <a:p>
                <a:r>
                  <a:rPr lang="en-US" sz="2200" i="1" dirty="0"/>
                  <a:t>   </a:t>
                </a:r>
                <a:r>
                  <a:rPr lang="en-US" sz="2200" i="1" dirty="0">
                    <a:solidFill>
                      <a:srgbClr val="C00000"/>
                    </a:solidFill>
                  </a:rPr>
                  <a:t>nuclear</a:t>
                </a:r>
                <a:r>
                  <a:rPr lang="en-US" sz="2200" dirty="0">
                    <a:solidFill>
                      <a:srgbClr val="C00000"/>
                    </a:solidFill>
                  </a:rPr>
                  <a:t>: 139</a:t>
                </a:r>
                <a:r>
                  <a:rPr lang="en-US" sz="1000" dirty="0">
                    <a:solidFill>
                      <a:srgbClr val="C00000"/>
                    </a:solidFill>
                  </a:rPr>
                  <a:t> </a:t>
                </a:r>
                <a:r>
                  <a:rPr lang="en-US" sz="2200" dirty="0">
                    <a:solidFill>
                      <a:srgbClr val="C00000"/>
                    </a:solidFill>
                  </a:rPr>
                  <a:t>MW</a:t>
                </a:r>
                <a:r>
                  <a:rPr lang="en-US" sz="2200" dirty="0"/>
                  <a:t>, </a:t>
                </a:r>
                <a:r>
                  <a:rPr lang="en-US" sz="2200" i="1" dirty="0"/>
                  <a:t>particle</a:t>
                </a:r>
                <a:r>
                  <a:rPr lang="en-US" sz="2200" dirty="0"/>
                  <a:t>: 122</a:t>
                </a:r>
                <a:r>
                  <a:rPr lang="en-US" sz="1000" dirty="0"/>
                  <a:t> </a:t>
                </a:r>
                <a:r>
                  <a:rPr lang="en-US" sz="2200" dirty="0"/>
                  <a:t>MW, </a:t>
                </a:r>
                <a:r>
                  <a:rPr lang="en-US" sz="2200" i="1" dirty="0"/>
                  <a:t>radiation</a:t>
                </a:r>
                <a:r>
                  <a:rPr lang="en-US" sz="2200" dirty="0"/>
                  <a:t>: 78</a:t>
                </a:r>
                <a:r>
                  <a:rPr lang="en-US" sz="1000" dirty="0"/>
                  <a:t> </a:t>
                </a:r>
                <a:r>
                  <a:rPr lang="en-US" sz="2200" dirty="0"/>
                  <a:t>MW</a:t>
                </a:r>
              </a:p>
              <a:p>
                <a:pPr marL="173038" indent="-173038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200" dirty="0"/>
                  <a:t>Peak power density: 10-20</a:t>
                </a:r>
                <a:r>
                  <a:rPr lang="en-US" sz="1000" dirty="0"/>
                  <a:t> </a:t>
                </a:r>
                <a:r>
                  <a:rPr lang="en-US" sz="2200" dirty="0"/>
                  <a:t>MW/m² at the SP, ~8W/cm³ in the PFCs</a:t>
                </a:r>
              </a:p>
              <a:p>
                <a:pPr marL="169863" indent="-169863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200" dirty="0"/>
                  <a:t>Required </a:t>
                </a:r>
                <a:r>
                  <a:rPr lang="en-US" sz="2200" dirty="0">
                    <a:solidFill>
                      <a:srgbClr val="C00000"/>
                    </a:solidFill>
                  </a:rPr>
                  <a:t>shielding for the VV</a:t>
                </a:r>
                <a:r>
                  <a:rPr lang="en-US" sz="2200" dirty="0"/>
                  <a:t>: ≤</a:t>
                </a:r>
                <a:r>
                  <a:rPr lang="en-US" sz="1000" dirty="0"/>
                  <a:t> </a:t>
                </a:r>
                <a:r>
                  <a:rPr lang="en-US" sz="2200" dirty="0"/>
                  <a:t>1</a:t>
                </a:r>
                <a:r>
                  <a:rPr lang="en-US" sz="1000" dirty="0"/>
                  <a:t> </a:t>
                </a:r>
                <a:r>
                  <a:rPr lang="en-US" sz="2200" dirty="0"/>
                  <a:t>dpa/6</a:t>
                </a:r>
                <a:r>
                  <a:rPr lang="en-US" sz="1000" dirty="0"/>
                  <a:t> </a:t>
                </a:r>
                <a:r>
                  <a:rPr lang="en-US" sz="2200" dirty="0"/>
                  <a:t>fpy </a:t>
                </a:r>
              </a:p>
              <a:p>
                <a:pPr marL="169863" indent="-169863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169863" indent="-169863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200" dirty="0"/>
                  <a:t>Specified lifetime: ≥ 1.5</a:t>
                </a:r>
                <a:r>
                  <a:rPr lang="en-US" sz="1000" dirty="0"/>
                  <a:t> </a:t>
                </a:r>
                <a:r>
                  <a:rPr lang="en-US" sz="2200" dirty="0"/>
                  <a:t>fpy</a:t>
                </a:r>
              </a:p>
              <a:p>
                <a:pPr marL="169863" indent="-169863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200" dirty="0"/>
                  <a:t>Reduced activation (ILW: ALARA), no HLW </a:t>
                </a:r>
              </a:p>
              <a:p>
                <a:pPr marL="169863" indent="-169863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200" dirty="0"/>
                  <a:t>R.A.M.I. </a:t>
                </a:r>
                <a:r>
                  <a:rPr lang="de-DE" sz="2200" dirty="0"/>
                  <a:t>+ recyclability</a:t>
                </a:r>
                <a:endParaRPr lang="en-US" sz="2200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43" y="1130738"/>
                <a:ext cx="10810602" cy="3705245"/>
              </a:xfrm>
              <a:prstGeom prst="rect">
                <a:avLst/>
              </a:prstGeom>
              <a:blipFill>
                <a:blip r:embed="rId2"/>
                <a:stretch>
                  <a:fillRect l="-620" t="-164" b="-24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hteck 2"/>
          <p:cNvSpPr/>
          <p:nvPr/>
        </p:nvSpPr>
        <p:spPr>
          <a:xfrm>
            <a:off x="116667" y="74817"/>
            <a:ext cx="10873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EU DEMO Divertor: high-level requirements </a:t>
            </a:r>
          </a:p>
        </p:txBody>
      </p:sp>
      <p:sp>
        <p:nvSpPr>
          <p:cNvPr id="6" name="Foliennummernplatzhalter 1"/>
          <p:cNvSpPr txBox="1">
            <a:spLocks/>
          </p:cNvSpPr>
          <p:nvPr/>
        </p:nvSpPr>
        <p:spPr>
          <a:xfrm>
            <a:off x="11640616" y="6492875"/>
            <a:ext cx="551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494898-5179-4955-807C-7A73FA607A8A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id="{0AE3A96F-EBB3-447C-B4C5-1F97417B60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763"/>
          <a:stretch/>
        </p:blipFill>
        <p:spPr>
          <a:xfrm>
            <a:off x="6816080" y="3498375"/>
            <a:ext cx="4727493" cy="2756144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7104112" y="3038536"/>
            <a:ext cx="43171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48 cassette modules, 16 lower ports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1664343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5949824A-98DF-4D27-B289-C9AB64302F90}"/>
              </a:ext>
            </a:extLst>
          </p:cNvPr>
          <p:cNvSpPr/>
          <p:nvPr/>
        </p:nvSpPr>
        <p:spPr>
          <a:xfrm>
            <a:off x="447964" y="893848"/>
            <a:ext cx="114022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 Optimal PFCs contour configuration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(thermal loads/power exhaust, gas conductance/pumping)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 Design </a:t>
            </a:r>
            <a:r>
              <a:rPr lang="en-US" sz="2400" dirty="0"/>
              <a:t>concept</a:t>
            </a:r>
            <a:r>
              <a:rPr lang="en-US" sz="2400" dirty="0">
                <a:effectLst/>
              </a:rPr>
              <a:t> complying with high level stakeholder requirements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(R.A.M.I., waste, safety)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9D3D070-CC1E-4F52-8018-D05BDB5665F6}"/>
              </a:ext>
            </a:extLst>
          </p:cNvPr>
          <p:cNvSpPr/>
          <p:nvPr/>
        </p:nvSpPr>
        <p:spPr>
          <a:xfrm>
            <a:off x="64657" y="48720"/>
            <a:ext cx="99983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/>
              </a:rPr>
              <a:t> Divertor : Important points and possible problems 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76DBC144-FC91-4310-B623-2D69076B8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582" y="2867337"/>
            <a:ext cx="6335266" cy="3941943"/>
          </a:xfrm>
          <a:prstGeom prst="rect">
            <a:avLst/>
          </a:prstGeom>
        </p:spPr>
      </p:pic>
      <p:sp>
        <p:nvSpPr>
          <p:cNvPr id="27" name="Rechteck 26">
            <a:extLst>
              <a:ext uri="{FF2B5EF4-FFF2-40B4-BE49-F238E27FC236}">
                <a16:creationId xmlns:a16="http://schemas.microsoft.com/office/drawing/2014/main" id="{EC09C2CA-4D45-49A4-93FB-D999ABD2E6D3}"/>
              </a:ext>
            </a:extLst>
          </p:cNvPr>
          <p:cNvSpPr/>
          <p:nvPr/>
        </p:nvSpPr>
        <p:spPr>
          <a:xfrm>
            <a:off x="445515" y="1880592"/>
            <a:ext cx="114022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 Operational uncertainty related to transient events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(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foreseen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/accidental)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 Currently, d</a:t>
            </a:r>
            <a:r>
              <a:rPr lang="en-US" sz="2400" dirty="0"/>
              <a:t>esign not fully verifiable </a:t>
            </a:r>
            <a:r>
              <a:rPr lang="en-US" sz="2400" dirty="0">
                <a:effectLst/>
              </a:rPr>
              <a:t>due to low technology maturity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(TRL/MTRL ≤ ~4)</a:t>
            </a: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0EE75124-3C2A-4082-8449-C52ECE1B7CFD}"/>
              </a:ext>
            </a:extLst>
          </p:cNvPr>
          <p:cNvSpPr/>
          <p:nvPr/>
        </p:nvSpPr>
        <p:spPr>
          <a:xfrm>
            <a:off x="568321" y="5315256"/>
            <a:ext cx="3975970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  <a:tabLst>
                <a:tab pos="1712913" algn="l"/>
              </a:tabLst>
            </a:pPr>
            <a:r>
              <a:rPr lang="en-US" sz="2000" dirty="0"/>
              <a:t>ITER-like tungsten monoblock target</a:t>
            </a:r>
          </a:p>
          <a:p>
            <a:pPr>
              <a:lnSpc>
                <a:spcPts val="2200"/>
              </a:lnSpc>
              <a:tabLst>
                <a:tab pos="1712913" algn="l"/>
              </a:tabLst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Block width: 	 23-26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mm </a:t>
            </a:r>
          </a:p>
          <a:p>
            <a:pPr>
              <a:lnSpc>
                <a:spcPts val="2200"/>
              </a:lnSpc>
              <a:tabLst>
                <a:tab pos="1712913" algn="l"/>
              </a:tabLst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Armor thickness: 	 6-8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mm</a:t>
            </a:r>
          </a:p>
          <a:p>
            <a:pPr>
              <a:lnSpc>
                <a:spcPts val="2200"/>
              </a:lnSpc>
              <a:tabLst>
                <a:tab pos="1712913" algn="l"/>
              </a:tabLst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Block thickness: 	 12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mm</a:t>
            </a: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882E24E7-DC45-43C5-AE48-B93E3E1681A9}"/>
              </a:ext>
            </a:extLst>
          </p:cNvPr>
          <p:cNvGrpSpPr/>
          <p:nvPr/>
        </p:nvGrpSpPr>
        <p:grpSpPr>
          <a:xfrm>
            <a:off x="691599" y="3349860"/>
            <a:ext cx="2009902" cy="1851880"/>
            <a:chOff x="523228" y="4517328"/>
            <a:chExt cx="2009902" cy="1851880"/>
          </a:xfrm>
        </p:grpSpPr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004F4DD0-4540-4B2E-AF09-368D94850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228" y="4517328"/>
              <a:ext cx="1967623" cy="1851880"/>
            </a:xfrm>
            <a:prstGeom prst="rect">
              <a:avLst/>
            </a:prstGeom>
          </p:spPr>
        </p:pic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A7CE8EFA-5AE9-48C8-BAB6-88D0A54A2986}"/>
                </a:ext>
              </a:extLst>
            </p:cNvPr>
            <p:cNvSpPr/>
            <p:nvPr/>
          </p:nvSpPr>
          <p:spPr>
            <a:xfrm>
              <a:off x="840212" y="5267449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W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63797FE4-EB2D-4DB3-A152-36D5D0F45A0E}"/>
                </a:ext>
              </a:extLst>
            </p:cNvPr>
            <p:cNvSpPr/>
            <p:nvPr/>
          </p:nvSpPr>
          <p:spPr>
            <a:xfrm>
              <a:off x="1712071" y="5780529"/>
              <a:ext cx="8210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CuCrZr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5015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057766"/>
            <a:ext cx="3088417" cy="1572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775" y="991535"/>
            <a:ext cx="2152873" cy="172229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243" y="5002281"/>
            <a:ext cx="2400645" cy="176318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6934" y="1057767"/>
            <a:ext cx="3102769" cy="1678753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7" y="2815648"/>
            <a:ext cx="3088417" cy="152717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3F5426E-3CEE-43D1-8ECE-7D2CEC7F3A73}"/>
              </a:ext>
            </a:extLst>
          </p:cNvPr>
          <p:cNvSpPr/>
          <p:nvPr/>
        </p:nvSpPr>
        <p:spPr>
          <a:xfrm>
            <a:off x="119336" y="74890"/>
            <a:ext cx="11521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Divertor: Multiphysics simulation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244" y="4527872"/>
            <a:ext cx="2459648" cy="2121741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7417" y="4817615"/>
            <a:ext cx="3022286" cy="1983629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1037493" y="780574"/>
            <a:ext cx="1208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Neutronics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965356" y="4668028"/>
            <a:ext cx="19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Thermo-hydraulics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252102" y="765447"/>
            <a:ext cx="17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Electrodynamics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8768850" y="717500"/>
            <a:ext cx="215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Structural mechanics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8386934" y="2797890"/>
            <a:ext cx="2041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Structural dynamics</a:t>
            </a: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6934" y="2917280"/>
            <a:ext cx="2735335" cy="1612652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0775" y="2939922"/>
            <a:ext cx="1621477" cy="1668934"/>
          </a:xfrm>
          <a:prstGeom prst="rect">
            <a:avLst/>
          </a:prstGeom>
        </p:spPr>
      </p:pic>
      <p:sp>
        <p:nvSpPr>
          <p:cNvPr id="28" name="Textfeld 27"/>
          <p:cNvSpPr txBox="1"/>
          <p:nvPr/>
        </p:nvSpPr>
        <p:spPr>
          <a:xfrm>
            <a:off x="6208335" y="3320951"/>
            <a:ext cx="1176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Magneto-</a:t>
            </a:r>
          </a:p>
          <a:p>
            <a:r>
              <a:rPr lang="en-US" dirty="0"/>
              <a:t>mechanics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8629889" y="4535502"/>
            <a:ext cx="2697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Fracture/failure mechanics</a:t>
            </a:r>
          </a:p>
        </p:txBody>
      </p:sp>
    </p:spTree>
    <p:extLst>
      <p:ext uri="{BB962C8B-B14F-4D97-AF65-F5344CB8AC3E}">
        <p14:creationId xmlns:p14="http://schemas.microsoft.com/office/powerpoint/2010/main" val="3522160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992226F1-BD4B-4750-81D8-FB143D46E4DC}"/>
              </a:ext>
            </a:extLst>
          </p:cNvPr>
          <p:cNvSpPr/>
          <p:nvPr/>
        </p:nvSpPr>
        <p:spPr>
          <a:xfrm>
            <a:off x="64657" y="48720"/>
            <a:ext cx="99983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/>
              </a:rPr>
              <a:t> Divertor : Initial ideas on how to set up digital twins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5B66547-3BCC-4D08-AAE6-3DF8D1388441}"/>
              </a:ext>
            </a:extLst>
          </p:cNvPr>
          <p:cNvSpPr/>
          <p:nvPr/>
        </p:nvSpPr>
        <p:spPr>
          <a:xfrm>
            <a:off x="295564" y="1042935"/>
            <a:ext cx="116701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 </a:t>
            </a:r>
            <a:r>
              <a:rPr lang="en-US" sz="1000" dirty="0"/>
              <a:t> </a:t>
            </a:r>
            <a:r>
              <a:rPr lang="en-US" sz="2400" dirty="0">
                <a:effectLst/>
              </a:rPr>
              <a:t>Option 1: </a:t>
            </a:r>
            <a:r>
              <a:rPr lang="en-US" sz="2400" dirty="0">
                <a:solidFill>
                  <a:srgbClr val="0033CC"/>
                </a:solidFill>
              </a:rPr>
              <a:t>Physics-based preliminary iterative optimization of</a:t>
            </a:r>
            <a:r>
              <a:rPr lang="en-US" sz="2400" dirty="0">
                <a:solidFill>
                  <a:srgbClr val="0033CC"/>
                </a:solidFill>
                <a:effectLst/>
              </a:rPr>
              <a:t> PFCs contour configuration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>
                <a:effectLst/>
              </a:rPr>
              <a:t>approach: (sequential) coupling of CAD layout, SOLPS</a:t>
            </a:r>
            <a:r>
              <a:rPr lang="en-US" sz="800" dirty="0">
                <a:effectLst/>
              </a:rPr>
              <a:t> </a:t>
            </a:r>
            <a:r>
              <a:rPr lang="en-US" sz="2400" dirty="0"/>
              <a:t> </a:t>
            </a:r>
            <a:r>
              <a:rPr lang="en-US" sz="2400" dirty="0">
                <a:effectLst/>
              </a:rPr>
              <a:t>&amp;</a:t>
            </a:r>
            <a:r>
              <a:rPr lang="en-US" sz="1000" dirty="0">
                <a:effectLst/>
              </a:rPr>
              <a:t> </a:t>
            </a:r>
            <a:r>
              <a:rPr lang="en-US" sz="2400" dirty="0">
                <a:effectLst/>
              </a:rPr>
              <a:t>DIVGAS</a:t>
            </a:r>
            <a:r>
              <a:rPr lang="en-US" sz="800" dirty="0">
                <a:effectLst/>
              </a:rPr>
              <a:t> </a:t>
            </a:r>
            <a:r>
              <a:rPr lang="en-US" sz="2400" dirty="0">
                <a:effectLst/>
              </a:rPr>
              <a:t>(ITERVAC</a:t>
            </a:r>
            <a:r>
              <a:rPr lang="en-US" sz="2400">
                <a:effectLst/>
              </a:rPr>
              <a:t>?), ERO</a:t>
            </a:r>
            <a:endParaRPr lang="en-US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motivation: integrated simulation framework based on a common design platform</a:t>
            </a:r>
            <a:endParaRPr lang="en-US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issues: big difference in computational time-scale/method, multiple parameter ranges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deliverable in 2025: concept feasibility study &amp; a case study as proof-of-methodology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2864A65-3833-4B0F-A3A3-2FE30E1ACF7F}"/>
              </a:ext>
            </a:extLst>
          </p:cNvPr>
          <p:cNvSpPr/>
          <p:nvPr/>
        </p:nvSpPr>
        <p:spPr>
          <a:xfrm>
            <a:off x="295564" y="3258127"/>
            <a:ext cx="118363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 </a:t>
            </a:r>
            <a:r>
              <a:rPr lang="en-US" sz="1000" dirty="0"/>
              <a:t> </a:t>
            </a:r>
            <a:r>
              <a:rPr lang="en-US" sz="2400" dirty="0">
                <a:effectLst/>
              </a:rPr>
              <a:t>Option 2: </a:t>
            </a:r>
            <a:r>
              <a:rPr lang="en-US" sz="2400" dirty="0">
                <a:solidFill>
                  <a:srgbClr val="0033CC"/>
                </a:solidFill>
                <a:effectLst/>
              </a:rPr>
              <a:t>Integration of radiolysis/</a:t>
            </a:r>
            <a:r>
              <a:rPr lang="en-US" sz="2400" dirty="0">
                <a:solidFill>
                  <a:srgbClr val="0033CC"/>
                </a:solidFill>
              </a:rPr>
              <a:t>ACP</a:t>
            </a:r>
            <a:r>
              <a:rPr lang="en-US" sz="1000" dirty="0">
                <a:solidFill>
                  <a:srgbClr val="0033CC"/>
                </a:solidFill>
              </a:rPr>
              <a:t> </a:t>
            </a:r>
            <a:r>
              <a:rPr lang="de-DE" sz="2400" dirty="0">
                <a:solidFill>
                  <a:srgbClr val="0033CC"/>
                </a:solidFill>
              </a:rPr>
              <a:t>(&amp;</a:t>
            </a:r>
            <a:r>
              <a:rPr lang="de-DE" sz="1000" dirty="0">
                <a:solidFill>
                  <a:srgbClr val="0033CC"/>
                </a:solidFill>
              </a:rPr>
              <a:t> </a:t>
            </a:r>
            <a:r>
              <a:rPr lang="en-US" sz="2400" dirty="0">
                <a:solidFill>
                  <a:srgbClr val="0033CC"/>
                </a:solidFill>
              </a:rPr>
              <a:t>CFD?) </a:t>
            </a:r>
            <a:r>
              <a:rPr lang="en-US" sz="2400" dirty="0">
                <a:solidFill>
                  <a:srgbClr val="0033CC"/>
                </a:solidFill>
                <a:effectLst/>
              </a:rPr>
              <a:t>simulation modules for divertor/limiter/PHTS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>
                <a:effectLst/>
              </a:rPr>
              <a:t>approach: creating </a:t>
            </a:r>
            <a:r>
              <a:rPr lang="en-US" sz="2400" dirty="0"/>
              <a:t>computational interfaces to define boundary conditions at junctions</a:t>
            </a:r>
            <a:endParaRPr lang="en-US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/>
              <a:t>motivation: assessment of thermohydraulic/nuclear behavior of coolant at the plant scale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2400" dirty="0"/>
              <a:t>issues: computational feasibility not ensured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deliverable in 2025: concept feasibility study &amp; a case study as proof-of-methodology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6D2EEA5-60B1-4585-A8ED-E3A2D48A63AE}"/>
              </a:ext>
            </a:extLst>
          </p:cNvPr>
          <p:cNvSpPr/>
          <p:nvPr/>
        </p:nvSpPr>
        <p:spPr>
          <a:xfrm>
            <a:off x="295564" y="5473319"/>
            <a:ext cx="11670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 </a:t>
            </a:r>
            <a:r>
              <a:rPr lang="en-US" sz="1000" dirty="0"/>
              <a:t> </a:t>
            </a:r>
            <a:r>
              <a:rPr lang="en-US" sz="2400" dirty="0">
                <a:effectLst/>
              </a:rPr>
              <a:t>Option 3: </a:t>
            </a:r>
            <a:r>
              <a:rPr lang="en-US" sz="2400" dirty="0">
                <a:solidFill>
                  <a:srgbClr val="0033CC"/>
                </a:solidFill>
                <a:effectLst/>
              </a:rPr>
              <a:t>Coupled structural dynamics of DIV/BB/VV by EM loads upon VDE-D</a:t>
            </a:r>
            <a:r>
              <a:rPr lang="en-US" sz="1000" dirty="0">
                <a:solidFill>
                  <a:srgbClr val="0033CC"/>
                </a:solidFill>
                <a:effectLst/>
              </a:rPr>
              <a:t> </a:t>
            </a:r>
            <a:r>
              <a:rPr lang="en-US" sz="2400" dirty="0">
                <a:solidFill>
                  <a:srgbClr val="0033CC"/>
                </a:solidFill>
                <a:effectLst/>
              </a:rPr>
              <a:t>(back-up)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61286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</Words>
  <Application>Microsoft Office PowerPoint</Application>
  <PresentationFormat>Breitbild</PresentationFormat>
  <Paragraphs>45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Office</vt:lpstr>
      <vt:lpstr>Benutzerdefiniertes Design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you</dc:creator>
  <cp:lastModifiedBy>you</cp:lastModifiedBy>
  <cp:revision>29</cp:revision>
  <dcterms:created xsi:type="dcterms:W3CDTF">2024-12-15T22:45:53Z</dcterms:created>
  <dcterms:modified xsi:type="dcterms:W3CDTF">2024-12-16T15:34:18Z</dcterms:modified>
</cp:coreProperties>
</file>