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sldIdLst>
    <p:sldId id="256" r:id="rId5"/>
    <p:sldId id="257"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09" autoAdjust="0"/>
    <p:restoredTop sz="94660"/>
  </p:normalViewPr>
  <p:slideViewPr>
    <p:cSldViewPr snapToGrid="0">
      <p:cViewPr varScale="1">
        <p:scale>
          <a:sx n="70" d="100"/>
          <a:sy n="70" d="100"/>
        </p:scale>
        <p:origin x="73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UROfusion_cover">
    <p:spTree>
      <p:nvGrpSpPr>
        <p:cNvPr id="1" name=""/>
        <p:cNvGrpSpPr/>
        <p:nvPr/>
      </p:nvGrpSpPr>
      <p:grpSpPr>
        <a:xfrm>
          <a:off x="0" y="0"/>
          <a:ext cx="0" cy="0"/>
          <a:chOff x="0" y="0"/>
          <a:chExt cx="0" cy="0"/>
        </a:xfrm>
      </p:grpSpPr>
      <p:grpSp>
        <p:nvGrpSpPr>
          <p:cNvPr id="4" name="Gruppieren 3"/>
          <p:cNvGrpSpPr/>
          <p:nvPr userDrawn="1"/>
        </p:nvGrpSpPr>
        <p:grpSpPr>
          <a:xfrm>
            <a:off x="411869" y="6034962"/>
            <a:ext cx="4392488" cy="497895"/>
            <a:chOff x="5735960" y="5717361"/>
            <a:chExt cx="6120680" cy="713919"/>
          </a:xfrm>
        </p:grpSpPr>
        <p:pic>
          <p:nvPicPr>
            <p:cNvPr id="25" name="Grafik 24"/>
            <p:cNvPicPr preferRelativeResize="0">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5735960" y="5774784"/>
              <a:ext cx="997207" cy="656496"/>
            </a:xfrm>
            <a:prstGeom prst="rect">
              <a:avLst/>
            </a:prstGeom>
            <a:noFill/>
            <a:ln>
              <a:noFill/>
            </a:ln>
          </p:spPr>
        </p:pic>
        <p:sp>
          <p:nvSpPr>
            <p:cNvPr id="3" name="Rechteck 2"/>
            <p:cNvSpPr/>
            <p:nvPr userDrawn="1"/>
          </p:nvSpPr>
          <p:spPr>
            <a:xfrm>
              <a:off x="6744072" y="5717361"/>
              <a:ext cx="5112568" cy="480131"/>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pic>
        <p:nvPicPr>
          <p:cNvPr id="2060" name="Picture 12" descr="Contract between EC and EUROfusion is signed | FuseNet">
            <a:extLst>
              <a:ext uri="{FF2B5EF4-FFF2-40B4-BE49-F238E27FC236}">
                <a16:creationId xmlns:a16="http://schemas.microsoft.com/office/drawing/2014/main" id="{E55ACA25-9DC9-FAB0-0545-200C2AAAE0C4}"/>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45066" y="325143"/>
            <a:ext cx="2304256" cy="596340"/>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20">
            <a:extLst>
              <a:ext uri="{FF2B5EF4-FFF2-40B4-BE49-F238E27FC236}">
                <a16:creationId xmlns:a16="http://schemas.microsoft.com/office/drawing/2014/main" id="{596FC8EF-089A-D210-0D75-51A8CBEF1EC8}"/>
              </a:ext>
            </a:extLst>
          </p:cNvPr>
          <p:cNvSpPr>
            <a:spLocks noGrp="1"/>
          </p:cNvSpPr>
          <p:nvPr>
            <p:ph type="title"/>
          </p:nvPr>
        </p:nvSpPr>
        <p:spPr>
          <a:xfrm>
            <a:off x="407368" y="2074188"/>
            <a:ext cx="5544615" cy="620251"/>
          </a:xfrm>
        </p:spPr>
        <p:txBody>
          <a:bodyPr/>
          <a:lstStyle>
            <a:lvl1pPr algn="l">
              <a:defRPr b="1"/>
            </a:lvl1pPr>
          </a:lstStyle>
          <a:p>
            <a:r>
              <a:rPr lang="en-US" dirty="0"/>
              <a:t>Click to edit Master title style</a:t>
            </a:r>
            <a:endParaRPr lang="en-DE" dirty="0"/>
          </a:p>
        </p:txBody>
      </p:sp>
      <p:sp>
        <p:nvSpPr>
          <p:cNvPr id="14" name="Text Placeholder 22">
            <a:extLst>
              <a:ext uri="{FF2B5EF4-FFF2-40B4-BE49-F238E27FC236}">
                <a16:creationId xmlns:a16="http://schemas.microsoft.com/office/drawing/2014/main" id="{A1DB4B7A-0368-ADFA-B0E8-5A32A1976D23}"/>
              </a:ext>
            </a:extLst>
          </p:cNvPr>
          <p:cNvSpPr>
            <a:spLocks noGrp="1"/>
          </p:cNvSpPr>
          <p:nvPr>
            <p:ph type="body" sz="quarter" idx="10" hasCustomPrompt="1"/>
          </p:nvPr>
        </p:nvSpPr>
        <p:spPr>
          <a:xfrm>
            <a:off x="407368" y="3693074"/>
            <a:ext cx="4375150" cy="457848"/>
          </a:xfrm>
        </p:spPr>
        <p:txBody>
          <a:bodyPr/>
          <a:lstStyle>
            <a:lvl1pPr marL="0" indent="0">
              <a:buNone/>
              <a:defRPr b="1"/>
            </a:lvl1pPr>
            <a:lvl2pPr marL="342900" indent="0">
              <a:buNone/>
              <a:defRPr/>
            </a:lvl2pPr>
          </a:lstStyle>
          <a:p>
            <a:pPr lvl="0"/>
            <a:r>
              <a:rPr lang="en-US" dirty="0"/>
              <a:t>Click to edit Lecturer’s name</a:t>
            </a:r>
          </a:p>
        </p:txBody>
      </p:sp>
      <p:sp>
        <p:nvSpPr>
          <p:cNvPr id="15" name="Text Placeholder 22">
            <a:extLst>
              <a:ext uri="{FF2B5EF4-FFF2-40B4-BE49-F238E27FC236}">
                <a16:creationId xmlns:a16="http://schemas.microsoft.com/office/drawing/2014/main" id="{29BB6B8D-6CB9-54B7-0DF9-DBDB0E37634E}"/>
              </a:ext>
            </a:extLst>
          </p:cNvPr>
          <p:cNvSpPr>
            <a:spLocks noGrp="1"/>
          </p:cNvSpPr>
          <p:nvPr>
            <p:ph type="body" sz="quarter" idx="11" hasCustomPrompt="1"/>
          </p:nvPr>
        </p:nvSpPr>
        <p:spPr>
          <a:xfrm>
            <a:off x="407368" y="4159260"/>
            <a:ext cx="4375150" cy="457848"/>
          </a:xfrm>
        </p:spPr>
        <p:txBody>
          <a:bodyPr/>
          <a:lstStyle>
            <a:lvl1pPr marL="0" indent="0">
              <a:buNone/>
              <a:defRPr b="0"/>
            </a:lvl1pPr>
            <a:lvl2pPr marL="342900" indent="0">
              <a:buNone/>
              <a:defRPr/>
            </a:lvl2pPr>
          </a:lstStyle>
          <a:p>
            <a:pPr lvl="0"/>
            <a:r>
              <a:rPr lang="en-US" dirty="0"/>
              <a:t>Click to edit Lecturer’s affiliation</a:t>
            </a:r>
          </a:p>
        </p:txBody>
      </p:sp>
      <p:sp>
        <p:nvSpPr>
          <p:cNvPr id="20" name="Text Placeholder 22">
            <a:extLst>
              <a:ext uri="{FF2B5EF4-FFF2-40B4-BE49-F238E27FC236}">
                <a16:creationId xmlns:a16="http://schemas.microsoft.com/office/drawing/2014/main" id="{4EC3B6D3-D545-C458-117A-3FC426AC87B1}"/>
              </a:ext>
            </a:extLst>
          </p:cNvPr>
          <p:cNvSpPr>
            <a:spLocks noGrp="1"/>
          </p:cNvSpPr>
          <p:nvPr>
            <p:ph type="body" sz="quarter" idx="12" hasCustomPrompt="1"/>
          </p:nvPr>
        </p:nvSpPr>
        <p:spPr>
          <a:xfrm>
            <a:off x="407368" y="1650286"/>
            <a:ext cx="5544614" cy="338554"/>
          </a:xfrm>
        </p:spPr>
        <p:txBody>
          <a:bodyPr>
            <a:normAutofit/>
          </a:bodyPr>
          <a:lstStyle>
            <a:lvl1pPr marL="0" indent="0">
              <a:buNone/>
              <a:defRPr sz="1600" b="0"/>
            </a:lvl1pPr>
            <a:lvl2pPr marL="342900" indent="0">
              <a:buNone/>
              <a:defRPr/>
            </a:lvl2pPr>
          </a:lstStyle>
          <a:p>
            <a:pPr lvl="0"/>
            <a:r>
              <a:rPr lang="en-US" dirty="0"/>
              <a:t>Click to edit Event title</a:t>
            </a:r>
          </a:p>
        </p:txBody>
      </p:sp>
      <p:pic>
        <p:nvPicPr>
          <p:cNvPr id="2" name="Picture 1">
            <a:extLst>
              <a:ext uri="{FF2B5EF4-FFF2-40B4-BE49-F238E27FC236}">
                <a16:creationId xmlns:a16="http://schemas.microsoft.com/office/drawing/2014/main" id="{54C79CBA-5ECC-767B-846D-8D461051DE87}"/>
              </a:ext>
            </a:extLst>
          </p:cNvPr>
          <p:cNvPicPr>
            <a:picLocks noChangeAspect="1"/>
          </p:cNvPicPr>
          <p:nvPr userDrawn="1"/>
        </p:nvPicPr>
        <p:blipFill>
          <a:blip r:embed="rId4" cstate="email">
            <a:alphaModFix/>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solidFill>
            <a:schemeClr val="bg1"/>
          </a:solidFill>
        </p:spPr>
      </p:pic>
    </p:spTree>
    <p:extLst>
      <p:ext uri="{BB962C8B-B14F-4D97-AF65-F5344CB8AC3E}">
        <p14:creationId xmlns:p14="http://schemas.microsoft.com/office/powerpoint/2010/main" val="640704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EUROfusion_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609600" y="836712"/>
            <a:ext cx="11103024" cy="5688632"/>
          </a:xfrm>
        </p:spPr>
        <p:txBody>
          <a:bodyPr>
            <a:normAutofit/>
          </a:bodyPr>
          <a:lstStyle>
            <a:lvl1pPr marL="257175" indent="-257175">
              <a:buFont typeface="Arial" panose="020B0604020202020204" pitchFamily="34" charset="0"/>
              <a:buChar char="•"/>
              <a:defRPr sz="2400">
                <a:latin typeface="+mn-lt"/>
                <a:cs typeface="Arial" panose="020B0604020202020204" pitchFamily="34" charset="0"/>
              </a:defRPr>
            </a:lvl1pPr>
            <a:lvl2pPr marL="557213" indent="-214313">
              <a:buFont typeface="Arial" panose="020B0604020202020204" pitchFamily="34" charset="0"/>
              <a:buChar char="•"/>
              <a:defRPr sz="1800">
                <a:latin typeface="+mn-lt"/>
                <a:cs typeface="Arial" panose="020B0604020202020204" pitchFamily="34" charset="0"/>
              </a:defRPr>
            </a:lvl2pPr>
            <a:lvl3pPr marL="857250" indent="-171450">
              <a:buFont typeface="Arial" panose="020B0604020202020204" pitchFamily="34" charset="0"/>
              <a:buChar char="•"/>
              <a:defRPr sz="1600">
                <a:latin typeface="+mn-lt"/>
                <a:cs typeface="Arial" panose="020B0604020202020204" pitchFamily="34" charset="0"/>
              </a:defRPr>
            </a:lvl3pPr>
            <a:lvl4pPr>
              <a:defRPr/>
            </a:lvl4pPr>
            <a:lvl5pPr>
              <a:defRPr/>
            </a:lvl5pPr>
          </a:lstStyle>
          <a:p>
            <a:pPr lvl="0"/>
            <a:r>
              <a:rPr lang="en-US" dirty="0"/>
              <a:t>Click to edit Master text styles</a:t>
            </a:r>
          </a:p>
          <a:p>
            <a:pPr lvl="1"/>
            <a:r>
              <a:rPr lang="en-US" dirty="0"/>
              <a:t>Second level</a:t>
            </a:r>
          </a:p>
          <a:p>
            <a:pPr lvl="2"/>
            <a:r>
              <a:rPr lang="en-US" dirty="0"/>
              <a:t>Third level</a:t>
            </a:r>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GB" dirty="0">
                <a:solidFill>
                  <a:prstClr val="white"/>
                </a:solidFill>
              </a:rPr>
              <a:t>Author | Event | dd Month </a:t>
            </a:r>
            <a:r>
              <a:rPr lang="en-GB" dirty="0" err="1">
                <a:solidFill>
                  <a:prstClr val="white"/>
                </a:solidFill>
              </a:rPr>
              <a:t>yyyy</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‹N°›</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3"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Tree>
    <p:extLst>
      <p:ext uri="{BB962C8B-B14F-4D97-AF65-F5344CB8AC3E}">
        <p14:creationId xmlns:p14="http://schemas.microsoft.com/office/powerpoint/2010/main" val="428518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UROfusion_content_empt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Click to edit Master title style</a:t>
            </a:r>
            <a:endParaRPr lang="en-GB" dirty="0"/>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GB" dirty="0">
                <a:solidFill>
                  <a:prstClr val="white"/>
                </a:solidFill>
              </a:rPr>
              <a:t>Author | Event | dd Month </a:t>
            </a:r>
            <a:r>
              <a:rPr lang="en-GB" dirty="0" err="1">
                <a:solidFill>
                  <a:prstClr val="white"/>
                </a:solidFill>
              </a:rPr>
              <a:t>yyyy</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‹N°›</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3"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Tree>
    <p:extLst>
      <p:ext uri="{BB962C8B-B14F-4D97-AF65-F5344CB8AC3E}">
        <p14:creationId xmlns:p14="http://schemas.microsoft.com/office/powerpoint/2010/main" val="1696459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UROfusion_Value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2"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
        <p:nvSpPr>
          <p:cNvPr id="5" name="Rectangle 4">
            <a:extLst>
              <a:ext uri="{FF2B5EF4-FFF2-40B4-BE49-F238E27FC236}">
                <a16:creationId xmlns:a16="http://schemas.microsoft.com/office/drawing/2014/main" id="{A136BB05-CDE1-71D8-95B1-3A5C6CD699AD}"/>
              </a:ext>
            </a:extLst>
          </p:cNvPr>
          <p:cNvSpPr/>
          <p:nvPr userDrawn="1"/>
        </p:nvSpPr>
        <p:spPr>
          <a:xfrm>
            <a:off x="6408751" y="2146852"/>
            <a:ext cx="2170706" cy="161411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55464233-290E-F450-429D-1C58FA6BE3BA}"/>
              </a:ext>
            </a:extLst>
          </p:cNvPr>
          <p:cNvSpPr/>
          <p:nvPr userDrawn="1"/>
        </p:nvSpPr>
        <p:spPr>
          <a:xfrm>
            <a:off x="9129423" y="1957346"/>
            <a:ext cx="2170706" cy="18751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hasCustomPrompt="1"/>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EUROfusion Values</a:t>
            </a:r>
            <a:endParaRPr lang="en-GB" dirty="0"/>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GB" dirty="0">
                <a:solidFill>
                  <a:prstClr val="white"/>
                </a:solidFill>
              </a:rPr>
              <a:t>EUROfusion Values | Event | dd Month </a:t>
            </a:r>
            <a:r>
              <a:rPr lang="en-GB" dirty="0" err="1">
                <a:solidFill>
                  <a:prstClr val="white"/>
                </a:solidFill>
              </a:rPr>
              <a:t>yyyy</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‹N°›</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E8D0878B-E5A6-2FA4-87BE-E46364DC8E55}"/>
              </a:ext>
            </a:extLst>
          </p:cNvPr>
          <p:cNvPicPr>
            <a:picLocks noChangeAspect="1"/>
          </p:cNvPicPr>
          <p:nvPr userDrawn="1"/>
        </p:nvPicPr>
        <p:blipFill rotWithShape="1">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5414" y="979851"/>
            <a:ext cx="12181172" cy="5577840"/>
          </a:xfrm>
          <a:prstGeom prst="rect">
            <a:avLst/>
          </a:prstGeom>
        </p:spPr>
      </p:pic>
    </p:spTree>
    <p:extLst>
      <p:ext uri="{BB962C8B-B14F-4D97-AF65-F5344CB8AC3E}">
        <p14:creationId xmlns:p14="http://schemas.microsoft.com/office/powerpoint/2010/main" val="1308084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6D9FA1-99C7-4910-8E32-B85D378B0060}" type="slidenum">
              <a:rPr kumimoji="0" lang="en-GB" sz="10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en-GB" sz="10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02646876"/>
      </p:ext>
    </p:extLst>
  </p:cSld>
  <p:clrMap bg1="lt1" tx1="dk1" bg2="lt2" tx2="dk2" accent1="accent1" accent2="accent2" accent3="accent3" accent4="accent4" accent5="accent5" accent6="accent6" hlink="hlink" folHlink="folHlink"/>
  <p:sldLayoutIdLst>
    <p:sldLayoutId id="2147483658" r:id="rId1"/>
    <p:sldLayoutId id="2147483663" r:id="rId2"/>
    <p:sldLayoutId id="2147483664" r:id="rId3"/>
    <p:sldLayoutId id="2147483669" r:id="rId4"/>
  </p:sldLayoutIdLst>
  <p:hf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0DF84-45A5-E8B6-2356-A083BD3B6272}"/>
              </a:ext>
            </a:extLst>
          </p:cNvPr>
          <p:cNvSpPr>
            <a:spLocks noGrp="1"/>
          </p:cNvSpPr>
          <p:nvPr>
            <p:ph type="title"/>
          </p:nvPr>
        </p:nvSpPr>
        <p:spPr>
          <a:xfrm>
            <a:off x="407368" y="2074188"/>
            <a:ext cx="7571220" cy="620251"/>
          </a:xfrm>
        </p:spPr>
        <p:txBody>
          <a:bodyPr>
            <a:normAutofit fontScale="90000"/>
          </a:bodyPr>
          <a:lstStyle/>
          <a:p>
            <a:r>
              <a:rPr lang="en-US" dirty="0" smtClean="0"/>
              <a:t>Digital Twin Pilot Project brainstorming</a:t>
            </a:r>
            <a:br>
              <a:rPr lang="en-US" dirty="0" smtClean="0"/>
            </a:br>
            <a:r>
              <a:rPr lang="en-US" dirty="0" smtClean="0"/>
              <a:t>Flight Simulator</a:t>
            </a:r>
            <a:br>
              <a:rPr lang="en-US" dirty="0" smtClean="0"/>
            </a:br>
            <a:r>
              <a:rPr lang="en-US" dirty="0" smtClean="0"/>
              <a:t>16/12/2024</a:t>
            </a:r>
            <a:endParaRPr lang="en-US" dirty="0"/>
          </a:p>
        </p:txBody>
      </p:sp>
      <p:sp>
        <p:nvSpPr>
          <p:cNvPr id="3" name="Text Placeholder 2">
            <a:extLst>
              <a:ext uri="{FF2B5EF4-FFF2-40B4-BE49-F238E27FC236}">
                <a16:creationId xmlns:a16="http://schemas.microsoft.com/office/drawing/2014/main" id="{68F44253-FAF4-4571-7B1E-85B86398C1C5}"/>
              </a:ext>
            </a:extLst>
          </p:cNvPr>
          <p:cNvSpPr>
            <a:spLocks noGrp="1"/>
          </p:cNvSpPr>
          <p:nvPr>
            <p:ph type="body" sz="quarter" idx="10"/>
          </p:nvPr>
        </p:nvSpPr>
        <p:spPr>
          <a:xfrm>
            <a:off x="407368" y="3693074"/>
            <a:ext cx="4980420" cy="825138"/>
          </a:xfrm>
        </p:spPr>
        <p:txBody>
          <a:bodyPr>
            <a:normAutofit fontScale="70000" lnSpcReduction="20000"/>
          </a:bodyPr>
          <a:lstStyle/>
          <a:p>
            <a:r>
              <a:rPr lang="en-US" dirty="0"/>
              <a:t>F. </a:t>
            </a:r>
            <a:r>
              <a:rPr lang="en-US" dirty="0" smtClean="0"/>
              <a:t>Imbeaux</a:t>
            </a:r>
          </a:p>
          <a:p>
            <a:r>
              <a:rPr lang="en-US" dirty="0" smtClean="0"/>
              <a:t>Acknowledgements to E. Fable, R. </a:t>
            </a:r>
            <a:r>
              <a:rPr lang="en-US" dirty="0" err="1" smtClean="0"/>
              <a:t>Nouailletas</a:t>
            </a:r>
            <a:r>
              <a:rPr lang="en-US" dirty="0" smtClean="0"/>
              <a:t>, P. David, J.F. Artaud </a:t>
            </a:r>
            <a:endParaRPr lang="en-US" dirty="0"/>
          </a:p>
        </p:txBody>
      </p:sp>
    </p:spTree>
    <p:extLst>
      <p:ext uri="{BB962C8B-B14F-4D97-AF65-F5344CB8AC3E}">
        <p14:creationId xmlns:p14="http://schemas.microsoft.com/office/powerpoint/2010/main" val="2471064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Why</a:t>
            </a:r>
            <a:r>
              <a:rPr lang="fr-FR" dirty="0" smtClean="0"/>
              <a:t> a Flight Simulator ?</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A Flight Simulator </a:t>
            </a:r>
            <a:r>
              <a:rPr lang="fr-FR" dirty="0" err="1" smtClean="0"/>
              <a:t>is</a:t>
            </a:r>
            <a:r>
              <a:rPr lang="fr-FR" dirty="0" smtClean="0"/>
              <a:t> a </a:t>
            </a:r>
            <a:r>
              <a:rPr lang="fr-FR" dirty="0" err="1" smtClean="0"/>
              <a:t>fast</a:t>
            </a:r>
            <a:r>
              <a:rPr lang="fr-FR" dirty="0" smtClean="0"/>
              <a:t> but </a:t>
            </a:r>
            <a:r>
              <a:rPr lang="fr-FR" dirty="0" err="1" smtClean="0"/>
              <a:t>comprehensive</a:t>
            </a:r>
            <a:r>
              <a:rPr lang="fr-FR" dirty="0" smtClean="0"/>
              <a:t> simulator of the plasma + </a:t>
            </a:r>
            <a:r>
              <a:rPr lang="fr-FR" dirty="0" err="1" smtClean="0"/>
              <a:t>actuators</a:t>
            </a:r>
            <a:r>
              <a:rPr lang="fr-FR" dirty="0" smtClean="0"/>
              <a:t> + diagnostics + control system</a:t>
            </a:r>
          </a:p>
          <a:p>
            <a:r>
              <a:rPr lang="fr-FR" dirty="0" err="1" smtClean="0"/>
              <a:t>Function</a:t>
            </a:r>
            <a:r>
              <a:rPr lang="fr-FR" dirty="0" smtClean="0"/>
              <a:t>: </a:t>
            </a:r>
            <a:r>
              <a:rPr lang="fr-FR" dirty="0" err="1" smtClean="0"/>
              <a:t>used</a:t>
            </a:r>
            <a:r>
              <a:rPr lang="fr-FR" dirty="0" smtClean="0"/>
              <a:t> to check </a:t>
            </a:r>
            <a:r>
              <a:rPr lang="fr-FR" dirty="0" err="1" smtClean="0"/>
              <a:t>that</a:t>
            </a:r>
            <a:r>
              <a:rPr lang="fr-FR" dirty="0" smtClean="0"/>
              <a:t> a Pulse Schedule </a:t>
            </a:r>
            <a:r>
              <a:rPr lang="fr-FR" dirty="0" err="1" smtClean="0"/>
              <a:t>will</a:t>
            </a:r>
            <a:r>
              <a:rPr lang="fr-FR" dirty="0"/>
              <a:t> </a:t>
            </a:r>
            <a:r>
              <a:rPr lang="fr-FR" dirty="0" err="1" smtClean="0"/>
              <a:t>result</a:t>
            </a:r>
            <a:r>
              <a:rPr lang="fr-FR" dirty="0" smtClean="0"/>
              <a:t> in a </a:t>
            </a:r>
            <a:r>
              <a:rPr lang="fr-FR" dirty="0" err="1" smtClean="0"/>
              <a:t>successful</a:t>
            </a:r>
            <a:r>
              <a:rPr lang="fr-FR" dirty="0" smtClean="0"/>
              <a:t> plasma </a:t>
            </a:r>
            <a:r>
              <a:rPr lang="fr-FR" dirty="0" err="1" smtClean="0"/>
              <a:t>when</a:t>
            </a:r>
            <a:r>
              <a:rPr lang="fr-FR" dirty="0" smtClean="0"/>
              <a:t> </a:t>
            </a:r>
            <a:r>
              <a:rPr lang="fr-FR" dirty="0" err="1" smtClean="0"/>
              <a:t>programmed</a:t>
            </a:r>
            <a:r>
              <a:rPr lang="fr-FR" dirty="0" smtClean="0"/>
              <a:t> on the real </a:t>
            </a:r>
            <a:r>
              <a:rPr lang="fr-FR" dirty="0" err="1" smtClean="0"/>
              <a:t>experiment</a:t>
            </a:r>
            <a:endParaRPr lang="fr-FR" dirty="0" smtClean="0"/>
          </a:p>
          <a:p>
            <a:pPr lvl="1"/>
            <a:r>
              <a:rPr lang="fr-FR" dirty="0" err="1" smtClean="0"/>
              <a:t>Physics</a:t>
            </a:r>
            <a:r>
              <a:rPr lang="fr-FR" dirty="0" smtClean="0"/>
              <a:t> </a:t>
            </a:r>
            <a:r>
              <a:rPr lang="fr-FR" dirty="0" err="1" smtClean="0"/>
              <a:t>targets</a:t>
            </a:r>
            <a:r>
              <a:rPr lang="fr-FR" dirty="0" smtClean="0"/>
              <a:t> </a:t>
            </a:r>
            <a:r>
              <a:rPr lang="fr-FR" dirty="0" err="1" smtClean="0"/>
              <a:t>reached</a:t>
            </a:r>
            <a:endParaRPr lang="fr-FR" dirty="0" smtClean="0"/>
          </a:p>
          <a:p>
            <a:pPr lvl="1"/>
            <a:r>
              <a:rPr lang="fr-FR" dirty="0" err="1" smtClean="0"/>
              <a:t>Within</a:t>
            </a:r>
            <a:r>
              <a:rPr lang="fr-FR" dirty="0" smtClean="0"/>
              <a:t> the </a:t>
            </a:r>
            <a:r>
              <a:rPr lang="fr-FR" dirty="0" err="1" smtClean="0"/>
              <a:t>operational</a:t>
            </a:r>
            <a:r>
              <a:rPr lang="fr-FR" dirty="0" smtClean="0"/>
              <a:t> </a:t>
            </a:r>
            <a:r>
              <a:rPr lang="fr-FR" dirty="0" err="1" smtClean="0"/>
              <a:t>limits</a:t>
            </a:r>
            <a:r>
              <a:rPr lang="fr-FR" dirty="0" smtClean="0"/>
              <a:t> of the machine</a:t>
            </a:r>
          </a:p>
          <a:p>
            <a:pPr lvl="1"/>
            <a:r>
              <a:rPr lang="fr-FR" dirty="0" err="1" smtClean="0"/>
              <a:t>Using</a:t>
            </a:r>
            <a:r>
              <a:rPr lang="fr-FR" dirty="0" smtClean="0"/>
              <a:t> the </a:t>
            </a:r>
            <a:r>
              <a:rPr lang="fr-FR" dirty="0" err="1" smtClean="0"/>
              <a:t>actual</a:t>
            </a:r>
            <a:r>
              <a:rPr lang="fr-FR" dirty="0" smtClean="0"/>
              <a:t> </a:t>
            </a:r>
            <a:r>
              <a:rPr lang="fr-FR" dirty="0" err="1" smtClean="0"/>
              <a:t>controllers</a:t>
            </a:r>
            <a:r>
              <a:rPr lang="fr-FR" dirty="0" smtClean="0"/>
              <a:t> of the </a:t>
            </a:r>
            <a:r>
              <a:rPr lang="fr-FR" dirty="0" err="1" smtClean="0"/>
              <a:t>experiment</a:t>
            </a:r>
            <a:endParaRPr lang="fr-FR" dirty="0" smtClean="0"/>
          </a:p>
          <a:p>
            <a:r>
              <a:rPr lang="fr-FR" dirty="0" err="1" smtClean="0"/>
              <a:t>Systematic</a:t>
            </a:r>
            <a:r>
              <a:rPr lang="fr-FR" dirty="0" smtClean="0"/>
              <a:t> use of a Flight Simulator </a:t>
            </a:r>
            <a:r>
              <a:rPr lang="fr-FR" dirty="0" err="1" smtClean="0"/>
              <a:t>is</a:t>
            </a:r>
            <a:r>
              <a:rPr lang="fr-FR" dirty="0" smtClean="0"/>
              <a:t> </a:t>
            </a:r>
            <a:r>
              <a:rPr lang="fr-FR" dirty="0" err="1" smtClean="0"/>
              <a:t>foreseen</a:t>
            </a:r>
            <a:r>
              <a:rPr lang="fr-FR" dirty="0" smtClean="0"/>
              <a:t> in ITER </a:t>
            </a:r>
            <a:r>
              <a:rPr lang="fr-FR" dirty="0" err="1" smtClean="0"/>
              <a:t>before</a:t>
            </a:r>
            <a:r>
              <a:rPr lang="fr-FR" dirty="0" smtClean="0"/>
              <a:t> </a:t>
            </a:r>
            <a:r>
              <a:rPr lang="fr-FR" dirty="0" err="1" smtClean="0"/>
              <a:t>authorizing</a:t>
            </a:r>
            <a:r>
              <a:rPr lang="fr-FR" dirty="0" smtClean="0"/>
              <a:t> </a:t>
            </a:r>
            <a:r>
              <a:rPr lang="fr-FR" dirty="0" err="1" smtClean="0"/>
              <a:t>any</a:t>
            </a:r>
            <a:r>
              <a:rPr lang="fr-FR" dirty="0" smtClean="0"/>
              <a:t> real </a:t>
            </a:r>
            <a:r>
              <a:rPr lang="fr-FR" dirty="0" err="1" smtClean="0"/>
              <a:t>experiment</a:t>
            </a:r>
            <a:endParaRPr lang="fr-FR" dirty="0" smtClean="0"/>
          </a:p>
          <a:p>
            <a:r>
              <a:rPr lang="fr-FR" dirty="0" smtClean="0"/>
              <a:t>Flight Simulator </a:t>
            </a:r>
            <a:r>
              <a:rPr lang="fr-FR" dirty="0" err="1" smtClean="0"/>
              <a:t>tools</a:t>
            </a:r>
            <a:r>
              <a:rPr lang="fr-FR" dirty="0" smtClean="0"/>
              <a:t> </a:t>
            </a:r>
            <a:r>
              <a:rPr lang="fr-FR" dirty="0" err="1" smtClean="0"/>
              <a:t>already</a:t>
            </a:r>
            <a:r>
              <a:rPr lang="fr-FR" dirty="0" smtClean="0"/>
              <a:t> </a:t>
            </a:r>
            <a:r>
              <a:rPr lang="fr-FR" dirty="0" err="1" smtClean="0"/>
              <a:t>exist</a:t>
            </a:r>
            <a:r>
              <a:rPr lang="fr-FR" dirty="0" smtClean="0"/>
              <a:t>, for instance:</a:t>
            </a:r>
          </a:p>
          <a:p>
            <a:pPr lvl="1"/>
            <a:r>
              <a:rPr lang="fr-FR" dirty="0" smtClean="0"/>
              <a:t>FENIX </a:t>
            </a:r>
            <a:r>
              <a:rPr lang="fr-FR" dirty="0" smtClean="0"/>
              <a:t>for AUG and DEMO, </a:t>
            </a:r>
            <a:r>
              <a:rPr lang="fr-FR" dirty="0" err="1" smtClean="0"/>
              <a:t>being</a:t>
            </a:r>
            <a:r>
              <a:rPr lang="fr-FR" dirty="0" smtClean="0"/>
              <a:t> </a:t>
            </a:r>
            <a:r>
              <a:rPr lang="fr-FR" dirty="0" err="1" smtClean="0"/>
              <a:t>also</a:t>
            </a:r>
            <a:r>
              <a:rPr lang="fr-FR" dirty="0" smtClean="0"/>
              <a:t> </a:t>
            </a:r>
            <a:r>
              <a:rPr lang="fr-FR" dirty="0" err="1" smtClean="0"/>
              <a:t>tested</a:t>
            </a:r>
            <a:r>
              <a:rPr lang="fr-FR" dirty="0" smtClean="0"/>
              <a:t> in TCV and </a:t>
            </a:r>
            <a:r>
              <a:rPr lang="fr-FR" dirty="0" err="1" smtClean="0"/>
              <a:t>starting</a:t>
            </a:r>
            <a:r>
              <a:rPr lang="fr-FR" dirty="0" smtClean="0"/>
              <a:t> to </a:t>
            </a:r>
            <a:r>
              <a:rPr lang="fr-FR" dirty="0" err="1" smtClean="0"/>
              <a:t>implement</a:t>
            </a:r>
            <a:r>
              <a:rPr lang="fr-FR" dirty="0" smtClean="0"/>
              <a:t> </a:t>
            </a:r>
            <a:r>
              <a:rPr lang="fr-FR" dirty="0" err="1" smtClean="0"/>
              <a:t>external</a:t>
            </a:r>
            <a:r>
              <a:rPr lang="fr-FR" dirty="0" smtClean="0"/>
              <a:t> IMAS interfaces </a:t>
            </a:r>
            <a:r>
              <a:rPr lang="fr-FR" dirty="0" err="1" smtClean="0"/>
              <a:t>under</a:t>
            </a:r>
            <a:r>
              <a:rPr lang="fr-FR" dirty="0" smtClean="0"/>
              <a:t> TSVV15</a:t>
            </a:r>
          </a:p>
          <a:p>
            <a:pPr lvl="1"/>
            <a:r>
              <a:rPr lang="fr-FR" dirty="0" smtClean="0"/>
              <a:t>NICE+METIS for JT-60SA</a:t>
            </a:r>
          </a:p>
          <a:p>
            <a:pPr lvl="1"/>
            <a:r>
              <a:rPr lang="fr-FR" dirty="0" smtClean="0"/>
              <a:t>NICE </a:t>
            </a:r>
            <a:r>
              <a:rPr lang="fr-FR" dirty="0" err="1" smtClean="0"/>
              <a:t>only</a:t>
            </a:r>
            <a:r>
              <a:rPr lang="fr-FR" dirty="0" smtClean="0"/>
              <a:t> for WEST, </a:t>
            </a:r>
            <a:r>
              <a:rPr lang="fr-FR" dirty="0" err="1" smtClean="0"/>
              <a:t>coupling</a:t>
            </a:r>
            <a:r>
              <a:rPr lang="fr-FR" dirty="0" smtClean="0"/>
              <a:t> to METIS </a:t>
            </a:r>
            <a:r>
              <a:rPr lang="fr-FR" dirty="0" err="1" smtClean="0"/>
              <a:t>is</a:t>
            </a:r>
            <a:r>
              <a:rPr lang="fr-FR" dirty="0" smtClean="0"/>
              <a:t> </a:t>
            </a:r>
            <a:r>
              <a:rPr lang="fr-FR" dirty="0" err="1" smtClean="0"/>
              <a:t>ongoing</a:t>
            </a:r>
            <a:r>
              <a:rPr lang="fr-FR" dirty="0" smtClean="0"/>
              <a:t> </a:t>
            </a:r>
            <a:r>
              <a:rPr lang="fr-FR" dirty="0" err="1" smtClean="0"/>
              <a:t>under</a:t>
            </a:r>
            <a:r>
              <a:rPr lang="fr-FR" dirty="0" smtClean="0"/>
              <a:t> MUSCLE3 </a:t>
            </a:r>
            <a:r>
              <a:rPr lang="fr-FR" dirty="0" err="1" smtClean="0"/>
              <a:t>framework</a:t>
            </a:r>
            <a:endParaRPr lang="fr-FR" dirty="0" smtClean="0"/>
          </a:p>
          <a:p>
            <a:pPr lvl="1"/>
            <a:r>
              <a:rPr lang="fr-FR" dirty="0" smtClean="0"/>
              <a:t>It </a:t>
            </a:r>
            <a:r>
              <a:rPr lang="fr-FR" dirty="0" err="1" smtClean="0"/>
              <a:t>would</a:t>
            </a:r>
            <a:r>
              <a:rPr lang="fr-FR" dirty="0" smtClean="0"/>
              <a:t> </a:t>
            </a:r>
            <a:r>
              <a:rPr lang="fr-FR" dirty="0" err="1" smtClean="0"/>
              <a:t>be</a:t>
            </a:r>
            <a:r>
              <a:rPr lang="fr-FR" dirty="0" smtClean="0"/>
              <a:t> </a:t>
            </a:r>
            <a:r>
              <a:rPr lang="fr-FR" dirty="0" err="1" smtClean="0"/>
              <a:t>nice</a:t>
            </a:r>
            <a:r>
              <a:rPr lang="fr-FR" dirty="0" smtClean="0"/>
              <a:t> to </a:t>
            </a:r>
            <a:r>
              <a:rPr lang="fr-FR" dirty="0" err="1" smtClean="0"/>
              <a:t>get</a:t>
            </a:r>
            <a:r>
              <a:rPr lang="fr-FR" dirty="0" smtClean="0"/>
              <a:t> applications and validation on more </a:t>
            </a:r>
            <a:r>
              <a:rPr lang="fr-FR" dirty="0" err="1" smtClean="0"/>
              <a:t>than</a:t>
            </a:r>
            <a:r>
              <a:rPr lang="fr-FR" dirty="0" smtClean="0"/>
              <a:t> one of the </a:t>
            </a:r>
            <a:r>
              <a:rPr lang="fr-FR" dirty="0" err="1" smtClean="0"/>
              <a:t>present</a:t>
            </a:r>
            <a:r>
              <a:rPr lang="fr-FR" dirty="0" smtClean="0"/>
              <a:t> </a:t>
            </a:r>
            <a:r>
              <a:rPr lang="fr-FR" dirty="0" err="1" smtClean="0"/>
              <a:t>EUROfusion</a:t>
            </a:r>
            <a:r>
              <a:rPr lang="fr-FR" dirty="0" smtClean="0"/>
              <a:t> </a:t>
            </a:r>
            <a:r>
              <a:rPr lang="fr-FR" dirty="0" err="1" smtClean="0"/>
              <a:t>devices</a:t>
            </a:r>
            <a:r>
              <a:rPr lang="fr-FR" dirty="0" smtClean="0"/>
              <a:t>, as </a:t>
            </a:r>
            <a:r>
              <a:rPr lang="fr-FR" dirty="0" err="1" smtClean="0"/>
              <a:t>well</a:t>
            </a:r>
            <a:r>
              <a:rPr lang="fr-FR" dirty="0" smtClean="0"/>
              <a:t> as more </a:t>
            </a:r>
            <a:r>
              <a:rPr lang="fr-FR" dirty="0" err="1" smtClean="0"/>
              <a:t>modular</a:t>
            </a:r>
            <a:r>
              <a:rPr lang="fr-FR" dirty="0" smtClean="0"/>
              <a:t> </a:t>
            </a:r>
            <a:r>
              <a:rPr lang="fr-FR" dirty="0" err="1" smtClean="0"/>
              <a:t>tools</a:t>
            </a:r>
            <a:r>
              <a:rPr lang="fr-FR" dirty="0" smtClean="0"/>
              <a:t> to test </a:t>
            </a:r>
            <a:r>
              <a:rPr lang="fr-FR" dirty="0" err="1" smtClean="0"/>
              <a:t>different</a:t>
            </a:r>
            <a:r>
              <a:rPr lang="fr-FR" dirty="0" smtClean="0"/>
              <a:t> </a:t>
            </a:r>
            <a:r>
              <a:rPr lang="fr-FR" dirty="0" err="1" smtClean="0"/>
              <a:t>equilibrium</a:t>
            </a:r>
            <a:r>
              <a:rPr lang="fr-FR" dirty="0" smtClean="0"/>
              <a:t> </a:t>
            </a:r>
            <a:r>
              <a:rPr lang="fr-FR" dirty="0" err="1" smtClean="0"/>
              <a:t>solvers</a:t>
            </a:r>
            <a:endParaRPr lang="fr-FR" dirty="0" smtClean="0"/>
          </a:p>
          <a:p>
            <a:endParaRPr lang="fr-FR" dirty="0"/>
          </a:p>
          <a:p>
            <a:endParaRPr lang="fr-FR" dirty="0"/>
          </a:p>
        </p:txBody>
      </p:sp>
      <p:sp>
        <p:nvSpPr>
          <p:cNvPr id="4" name="Espace réservé du pied de page 3"/>
          <p:cNvSpPr>
            <a:spLocks noGrp="1"/>
          </p:cNvSpPr>
          <p:nvPr>
            <p:ph type="ftr" sz="quarter" idx="11"/>
          </p:nvPr>
        </p:nvSpPr>
        <p:spPr/>
        <p:txBody>
          <a:bodyPr/>
          <a:lstStyle/>
          <a:p>
            <a:r>
              <a:rPr lang="en-GB" dirty="0">
                <a:solidFill>
                  <a:prstClr val="white"/>
                </a:solidFill>
              </a:rPr>
              <a:t>F. Imbeaux et al | Digital Twins | December 2024</a:t>
            </a:r>
            <a:endParaRPr lang="en-GB" dirty="0">
              <a:solidFill>
                <a:prstClr val="white"/>
              </a:solidFill>
            </a:endParaRPr>
          </a:p>
        </p:txBody>
      </p:sp>
      <p:sp>
        <p:nvSpPr>
          <p:cNvPr id="5" name="Espace réservé du numéro de diapositive 4"/>
          <p:cNvSpPr>
            <a:spLocks noGrp="1"/>
          </p:cNvSpPr>
          <p:nvPr>
            <p:ph type="sldNum" sz="quarter" idx="12"/>
          </p:nvPr>
        </p:nvSpPr>
        <p:spPr/>
        <p:txBody>
          <a:bodyPr/>
          <a:lstStyle/>
          <a:p>
            <a:fld id="{6A6D9FA1-99C7-4910-8E32-B85D378B0060}" type="slidenum">
              <a:rPr lang="en-GB" smtClean="0">
                <a:solidFill>
                  <a:prstClr val="white"/>
                </a:solidFill>
              </a:rPr>
              <a:pPr/>
              <a:t>2</a:t>
            </a:fld>
            <a:endParaRPr lang="en-GB" dirty="0">
              <a:solidFill>
                <a:prstClr val="white"/>
              </a:solidFill>
            </a:endParaRPr>
          </a:p>
        </p:txBody>
      </p:sp>
    </p:spTree>
    <p:extLst>
      <p:ext uri="{BB962C8B-B14F-4D97-AF65-F5344CB8AC3E}">
        <p14:creationId xmlns:p14="http://schemas.microsoft.com/office/powerpoint/2010/main" val="24104360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Possible </a:t>
            </a:r>
            <a:r>
              <a:rPr lang="fr-FR" dirty="0" err="1" smtClean="0"/>
              <a:t>improvements</a:t>
            </a:r>
            <a:r>
              <a:rPr lang="fr-FR" dirty="0" smtClean="0"/>
              <a:t> of </a:t>
            </a:r>
            <a:r>
              <a:rPr lang="fr-FR" dirty="0" err="1" smtClean="0"/>
              <a:t>existing</a:t>
            </a:r>
            <a:r>
              <a:rPr lang="fr-FR" dirty="0" smtClean="0"/>
              <a:t> Flight </a:t>
            </a:r>
            <a:r>
              <a:rPr lang="fr-FR" dirty="0" err="1" smtClean="0"/>
              <a:t>Simulators</a:t>
            </a:r>
            <a:endParaRPr lang="fr-FR" dirty="0"/>
          </a:p>
        </p:txBody>
      </p:sp>
      <p:sp>
        <p:nvSpPr>
          <p:cNvPr id="3" name="Espace réservé du contenu 2"/>
          <p:cNvSpPr>
            <a:spLocks noGrp="1"/>
          </p:cNvSpPr>
          <p:nvPr>
            <p:ph idx="1"/>
          </p:nvPr>
        </p:nvSpPr>
        <p:spPr/>
        <p:txBody>
          <a:bodyPr>
            <a:normAutofit lnSpcReduction="10000"/>
          </a:bodyPr>
          <a:lstStyle/>
          <a:p>
            <a:r>
              <a:rPr lang="fr-FR" dirty="0" err="1" smtClean="0"/>
              <a:t>Make</a:t>
            </a:r>
            <a:r>
              <a:rPr lang="fr-FR" dirty="0" smtClean="0"/>
              <a:t> the Plant simulation part (</a:t>
            </a:r>
            <a:r>
              <a:rPr lang="fr-FR" dirty="0" err="1" smtClean="0"/>
              <a:t>plasma+actuators+diagnostic</a:t>
            </a:r>
            <a:r>
              <a:rPr lang="fr-FR" dirty="0" smtClean="0"/>
              <a:t>) </a:t>
            </a:r>
            <a:r>
              <a:rPr lang="fr-FR" u="sng" dirty="0" smtClean="0"/>
              <a:t>machine </a:t>
            </a:r>
            <a:r>
              <a:rPr lang="fr-FR" u="sng" dirty="0" err="1" smtClean="0"/>
              <a:t>generic</a:t>
            </a:r>
            <a:r>
              <a:rPr lang="fr-FR" dirty="0" smtClean="0"/>
              <a:t> </a:t>
            </a:r>
            <a:r>
              <a:rPr lang="fr-FR" dirty="0" smtClean="0">
                <a:sym typeface="Wingdings" panose="05000000000000000000" pitchFamily="2" charset="2"/>
              </a:rPr>
              <a:t> IMAS interfaces</a:t>
            </a:r>
          </a:p>
          <a:p>
            <a:pPr lvl="1"/>
            <a:r>
              <a:rPr lang="fr-FR" u="sng" dirty="0" err="1" smtClean="0">
                <a:sym typeface="Wingdings" panose="05000000000000000000" pitchFamily="2" charset="2"/>
              </a:rPr>
              <a:t>Internal</a:t>
            </a:r>
            <a:r>
              <a:rPr lang="fr-FR" u="sng" dirty="0" smtClean="0">
                <a:sym typeface="Wingdings" panose="05000000000000000000" pitchFamily="2" charset="2"/>
              </a:rPr>
              <a:t> IMAS interfaces</a:t>
            </a:r>
            <a:r>
              <a:rPr lang="fr-FR" dirty="0" smtClean="0">
                <a:sym typeface="Wingdings" panose="05000000000000000000" pitchFamily="2" charset="2"/>
              </a:rPr>
              <a:t> </a:t>
            </a:r>
            <a:r>
              <a:rPr lang="fr-FR" dirty="0" err="1" smtClean="0">
                <a:sym typeface="Wingdings" panose="05000000000000000000" pitchFamily="2" charset="2"/>
              </a:rPr>
              <a:t>allow</a:t>
            </a:r>
            <a:r>
              <a:rPr lang="fr-FR" dirty="0" smtClean="0">
                <a:sym typeface="Wingdings" panose="05000000000000000000" pitchFamily="2" charset="2"/>
              </a:rPr>
              <a:t> </a:t>
            </a:r>
            <a:r>
              <a:rPr lang="fr-FR" dirty="0" err="1" smtClean="0">
                <a:sym typeface="Wingdings" panose="05000000000000000000" pitchFamily="2" charset="2"/>
              </a:rPr>
              <a:t>testing</a:t>
            </a:r>
            <a:r>
              <a:rPr lang="fr-FR" dirty="0" smtClean="0">
                <a:sym typeface="Wingdings" panose="05000000000000000000" pitchFamily="2" charset="2"/>
              </a:rPr>
              <a:t> </a:t>
            </a:r>
            <a:r>
              <a:rPr lang="fr-FR" dirty="0" err="1" smtClean="0">
                <a:sym typeface="Wingdings" panose="05000000000000000000" pitchFamily="2" charset="2"/>
              </a:rPr>
              <a:t>also</a:t>
            </a:r>
            <a:r>
              <a:rPr lang="fr-FR" dirty="0" smtClean="0">
                <a:sym typeface="Wingdings" panose="05000000000000000000" pitchFamily="2" charset="2"/>
              </a:rPr>
              <a:t> </a:t>
            </a:r>
            <a:r>
              <a:rPr lang="fr-FR" dirty="0" err="1" smtClean="0">
                <a:sym typeface="Wingdings" panose="05000000000000000000" pitchFamily="2" charset="2"/>
              </a:rPr>
              <a:t>different</a:t>
            </a:r>
            <a:r>
              <a:rPr lang="fr-FR" dirty="0" smtClean="0">
                <a:sym typeface="Wingdings" panose="05000000000000000000" pitchFamily="2" charset="2"/>
              </a:rPr>
              <a:t> </a:t>
            </a:r>
            <a:r>
              <a:rPr lang="fr-FR" dirty="0" err="1" smtClean="0">
                <a:sym typeface="Wingdings" panose="05000000000000000000" pitchFamily="2" charset="2"/>
              </a:rPr>
              <a:t>equilibrium</a:t>
            </a:r>
            <a:r>
              <a:rPr lang="fr-FR" dirty="0" smtClean="0">
                <a:sym typeface="Wingdings" panose="05000000000000000000" pitchFamily="2" charset="2"/>
              </a:rPr>
              <a:t> reconstruction </a:t>
            </a:r>
            <a:r>
              <a:rPr lang="fr-FR" dirty="0" err="1" smtClean="0">
                <a:sym typeface="Wingdings" panose="05000000000000000000" pitchFamily="2" charset="2"/>
              </a:rPr>
              <a:t>methods</a:t>
            </a:r>
            <a:r>
              <a:rPr lang="fr-FR" dirty="0" smtClean="0">
                <a:sym typeface="Wingdings" panose="05000000000000000000" pitchFamily="2" charset="2"/>
              </a:rPr>
              <a:t> on the </a:t>
            </a:r>
            <a:r>
              <a:rPr lang="fr-FR" dirty="0" err="1" smtClean="0">
                <a:sym typeface="Wingdings" panose="05000000000000000000" pitchFamily="2" charset="2"/>
              </a:rPr>
              <a:t>same</a:t>
            </a:r>
            <a:r>
              <a:rPr lang="fr-FR" dirty="0" smtClean="0">
                <a:sym typeface="Wingdings" panose="05000000000000000000" pitchFamily="2" charset="2"/>
              </a:rPr>
              <a:t> </a:t>
            </a:r>
            <a:r>
              <a:rPr lang="fr-FR" dirty="0" err="1" smtClean="0">
                <a:sym typeface="Wingdings" panose="05000000000000000000" pitchFamily="2" charset="2"/>
              </a:rPr>
              <a:t>platform</a:t>
            </a:r>
            <a:r>
              <a:rPr lang="fr-FR" dirty="0" smtClean="0">
                <a:sym typeface="Wingdings" panose="05000000000000000000" pitchFamily="2" charset="2"/>
              </a:rPr>
              <a:t> </a:t>
            </a:r>
            <a:endParaRPr lang="fr-FR" dirty="0" smtClean="0">
              <a:sym typeface="Wingdings" panose="05000000000000000000" pitchFamily="2" charset="2"/>
            </a:endParaRPr>
          </a:p>
          <a:p>
            <a:r>
              <a:rPr lang="fr-FR" u="sng" dirty="0">
                <a:solidFill>
                  <a:srgbClr val="00B050"/>
                </a:solidFill>
              </a:rPr>
              <a:t>More </a:t>
            </a:r>
            <a:r>
              <a:rPr lang="fr-FR" u="sng" dirty="0" err="1">
                <a:solidFill>
                  <a:srgbClr val="00B050"/>
                </a:solidFill>
              </a:rPr>
              <a:t>realistic</a:t>
            </a:r>
            <a:r>
              <a:rPr lang="fr-FR" u="sng" dirty="0">
                <a:solidFill>
                  <a:srgbClr val="00B050"/>
                </a:solidFill>
              </a:rPr>
              <a:t> description of diagnostics</a:t>
            </a:r>
            <a:r>
              <a:rPr lang="fr-FR" dirty="0">
                <a:solidFill>
                  <a:srgbClr val="00B050"/>
                </a:solidFill>
              </a:rPr>
              <a:t> (</a:t>
            </a:r>
            <a:r>
              <a:rPr lang="fr-FR" dirty="0" err="1">
                <a:solidFill>
                  <a:srgbClr val="00B050"/>
                </a:solidFill>
              </a:rPr>
              <a:t>synthetic</a:t>
            </a:r>
            <a:r>
              <a:rPr lang="fr-FR" dirty="0">
                <a:solidFill>
                  <a:srgbClr val="00B050"/>
                </a:solidFill>
              </a:rPr>
              <a:t> diagnostics) and </a:t>
            </a:r>
            <a:r>
              <a:rPr lang="fr-FR" dirty="0" err="1">
                <a:solidFill>
                  <a:srgbClr val="00B050"/>
                </a:solidFill>
              </a:rPr>
              <a:t>actuators</a:t>
            </a:r>
            <a:r>
              <a:rPr lang="fr-FR" dirty="0">
                <a:solidFill>
                  <a:srgbClr val="00B050"/>
                </a:solidFill>
              </a:rPr>
              <a:t> (system </a:t>
            </a:r>
            <a:r>
              <a:rPr lang="fr-FR" dirty="0" err="1">
                <a:solidFill>
                  <a:srgbClr val="00B050"/>
                </a:solidFill>
              </a:rPr>
              <a:t>response</a:t>
            </a:r>
            <a:r>
              <a:rPr lang="fr-FR" dirty="0">
                <a:solidFill>
                  <a:srgbClr val="00B050"/>
                </a:solidFill>
              </a:rPr>
              <a:t> time</a:t>
            </a:r>
            <a:r>
              <a:rPr lang="fr-FR" dirty="0" smtClean="0">
                <a:solidFill>
                  <a:srgbClr val="00B050"/>
                </a:solidFill>
              </a:rPr>
              <a:t>), test of </a:t>
            </a:r>
            <a:r>
              <a:rPr lang="fr-FR" dirty="0" err="1" smtClean="0">
                <a:solidFill>
                  <a:srgbClr val="00B050"/>
                </a:solidFill>
              </a:rPr>
              <a:t>robustness</a:t>
            </a:r>
            <a:r>
              <a:rPr lang="fr-FR" dirty="0" smtClean="0">
                <a:solidFill>
                  <a:srgbClr val="00B050"/>
                </a:solidFill>
              </a:rPr>
              <a:t> to noise, </a:t>
            </a:r>
            <a:r>
              <a:rPr lang="fr-FR" dirty="0" err="1" smtClean="0">
                <a:solidFill>
                  <a:srgbClr val="00B050"/>
                </a:solidFill>
              </a:rPr>
              <a:t>missing</a:t>
            </a:r>
            <a:r>
              <a:rPr lang="fr-FR" dirty="0" smtClean="0">
                <a:solidFill>
                  <a:srgbClr val="00B050"/>
                </a:solidFill>
              </a:rPr>
              <a:t> </a:t>
            </a:r>
            <a:r>
              <a:rPr lang="fr-FR" dirty="0" err="1" smtClean="0">
                <a:solidFill>
                  <a:srgbClr val="00B050"/>
                </a:solidFill>
              </a:rPr>
              <a:t>sensors</a:t>
            </a:r>
            <a:r>
              <a:rPr lang="fr-FR" dirty="0" smtClean="0">
                <a:solidFill>
                  <a:srgbClr val="00B050"/>
                </a:solidFill>
              </a:rPr>
              <a:t>, </a:t>
            </a:r>
            <a:r>
              <a:rPr lang="fr-FR" dirty="0" err="1" smtClean="0">
                <a:solidFill>
                  <a:srgbClr val="00B050"/>
                </a:solidFill>
              </a:rPr>
              <a:t>parameters</a:t>
            </a:r>
            <a:r>
              <a:rPr lang="fr-FR" dirty="0" smtClean="0">
                <a:solidFill>
                  <a:srgbClr val="00B050"/>
                </a:solidFill>
              </a:rPr>
              <a:t> of the Real Time </a:t>
            </a:r>
            <a:r>
              <a:rPr lang="fr-FR" dirty="0" err="1" smtClean="0">
                <a:solidFill>
                  <a:srgbClr val="00B050"/>
                </a:solidFill>
              </a:rPr>
              <a:t>equilibrium</a:t>
            </a:r>
            <a:r>
              <a:rPr lang="fr-FR" dirty="0" smtClean="0">
                <a:solidFill>
                  <a:srgbClr val="00B050"/>
                </a:solidFill>
              </a:rPr>
              <a:t> reconstruction</a:t>
            </a:r>
            <a:endParaRPr lang="fr-FR" dirty="0">
              <a:solidFill>
                <a:srgbClr val="00B050"/>
              </a:solidFill>
            </a:endParaRPr>
          </a:p>
          <a:p>
            <a:r>
              <a:rPr lang="fr-FR" dirty="0" smtClean="0"/>
              <a:t>Performance optimisation / use of NN </a:t>
            </a:r>
            <a:r>
              <a:rPr lang="fr-FR" dirty="0" err="1" smtClean="0"/>
              <a:t>surrogate</a:t>
            </a:r>
            <a:r>
              <a:rPr lang="fr-FR" dirty="0" smtClean="0"/>
              <a:t> </a:t>
            </a:r>
            <a:r>
              <a:rPr lang="fr-FR" dirty="0" err="1" smtClean="0"/>
              <a:t>models</a:t>
            </a:r>
            <a:r>
              <a:rPr lang="fr-FR" dirty="0" smtClean="0"/>
              <a:t> </a:t>
            </a:r>
            <a:r>
              <a:rPr lang="fr-FR" dirty="0" smtClean="0">
                <a:sym typeface="Wingdings" panose="05000000000000000000" pitchFamily="2" charset="2"/>
              </a:rPr>
              <a:t> </a:t>
            </a:r>
            <a:r>
              <a:rPr lang="fr-FR" dirty="0" err="1" smtClean="0">
                <a:sym typeface="Wingdings" panose="05000000000000000000" pitchFamily="2" charset="2"/>
              </a:rPr>
              <a:t>covered</a:t>
            </a:r>
            <a:r>
              <a:rPr lang="fr-FR" dirty="0" smtClean="0">
                <a:sym typeface="Wingdings" panose="05000000000000000000" pitchFamily="2" charset="2"/>
              </a:rPr>
              <a:t> by TSVV15</a:t>
            </a:r>
            <a:endParaRPr lang="fr-FR" dirty="0" smtClean="0"/>
          </a:p>
          <a:p>
            <a:r>
              <a:rPr lang="fr-FR" dirty="0" err="1" smtClean="0">
                <a:solidFill>
                  <a:srgbClr val="00B050"/>
                </a:solidFill>
              </a:rPr>
              <a:t>Coupling</a:t>
            </a:r>
            <a:r>
              <a:rPr lang="fr-FR" dirty="0" smtClean="0">
                <a:solidFill>
                  <a:srgbClr val="00B050"/>
                </a:solidFill>
              </a:rPr>
              <a:t> </a:t>
            </a:r>
            <a:r>
              <a:rPr lang="fr-FR" dirty="0" err="1" smtClean="0">
                <a:solidFill>
                  <a:srgbClr val="00B050"/>
                </a:solidFill>
              </a:rPr>
              <a:t>with</a:t>
            </a:r>
            <a:r>
              <a:rPr lang="fr-FR" dirty="0" smtClean="0">
                <a:solidFill>
                  <a:srgbClr val="00B050"/>
                </a:solidFill>
              </a:rPr>
              <a:t> </a:t>
            </a:r>
            <a:r>
              <a:rPr lang="fr-FR" u="sng" dirty="0" err="1" smtClean="0">
                <a:solidFill>
                  <a:srgbClr val="00B050"/>
                </a:solidFill>
              </a:rPr>
              <a:t>automated</a:t>
            </a:r>
            <a:r>
              <a:rPr lang="fr-FR" u="sng" dirty="0" smtClean="0">
                <a:solidFill>
                  <a:srgbClr val="00B050"/>
                </a:solidFill>
              </a:rPr>
              <a:t> optimisation</a:t>
            </a:r>
            <a:r>
              <a:rPr lang="fr-FR" dirty="0" smtClean="0">
                <a:solidFill>
                  <a:srgbClr val="00B050"/>
                </a:solidFill>
              </a:rPr>
              <a:t> of </a:t>
            </a:r>
            <a:r>
              <a:rPr lang="fr-FR" dirty="0" err="1" smtClean="0">
                <a:solidFill>
                  <a:srgbClr val="00B050"/>
                </a:solidFill>
              </a:rPr>
              <a:t>Feed</a:t>
            </a:r>
            <a:r>
              <a:rPr lang="fr-FR" dirty="0" smtClean="0">
                <a:solidFill>
                  <a:srgbClr val="00B050"/>
                </a:solidFill>
              </a:rPr>
              <a:t> </a:t>
            </a:r>
            <a:r>
              <a:rPr lang="fr-FR" dirty="0" err="1" smtClean="0">
                <a:solidFill>
                  <a:srgbClr val="00B050"/>
                </a:solidFill>
              </a:rPr>
              <a:t>Forward</a:t>
            </a:r>
            <a:r>
              <a:rPr lang="fr-FR" dirty="0" smtClean="0">
                <a:solidFill>
                  <a:srgbClr val="00B050"/>
                </a:solidFill>
              </a:rPr>
              <a:t> </a:t>
            </a:r>
            <a:r>
              <a:rPr lang="fr-FR" dirty="0" err="1" smtClean="0">
                <a:solidFill>
                  <a:srgbClr val="00B050"/>
                </a:solidFill>
              </a:rPr>
              <a:t>waveforms</a:t>
            </a:r>
            <a:r>
              <a:rPr lang="fr-FR" dirty="0" smtClean="0">
                <a:solidFill>
                  <a:srgbClr val="00B050"/>
                </a:solidFill>
              </a:rPr>
              <a:t>, </a:t>
            </a:r>
            <a:r>
              <a:rPr lang="fr-FR" dirty="0" err="1" smtClean="0">
                <a:solidFill>
                  <a:srgbClr val="00B050"/>
                </a:solidFill>
              </a:rPr>
              <a:t>controller</a:t>
            </a:r>
            <a:r>
              <a:rPr lang="fr-FR" dirty="0" smtClean="0">
                <a:solidFill>
                  <a:srgbClr val="00B050"/>
                </a:solidFill>
              </a:rPr>
              <a:t> </a:t>
            </a:r>
            <a:r>
              <a:rPr lang="fr-FR" dirty="0" err="1" smtClean="0">
                <a:solidFill>
                  <a:srgbClr val="00B050"/>
                </a:solidFill>
              </a:rPr>
              <a:t>parameters</a:t>
            </a:r>
            <a:r>
              <a:rPr lang="fr-FR" dirty="0" smtClean="0">
                <a:solidFill>
                  <a:srgbClr val="00B050"/>
                </a:solidFill>
              </a:rPr>
              <a:t>, </a:t>
            </a:r>
            <a:r>
              <a:rPr lang="fr-FR" dirty="0" err="1" smtClean="0">
                <a:solidFill>
                  <a:srgbClr val="00B050"/>
                </a:solidFill>
              </a:rPr>
              <a:t>physics</a:t>
            </a:r>
            <a:r>
              <a:rPr lang="fr-FR" dirty="0" smtClean="0">
                <a:solidFill>
                  <a:srgbClr val="00B050"/>
                </a:solidFill>
              </a:rPr>
              <a:t> model </a:t>
            </a:r>
            <a:r>
              <a:rPr lang="fr-FR" dirty="0" err="1" smtClean="0">
                <a:solidFill>
                  <a:srgbClr val="00B050"/>
                </a:solidFill>
              </a:rPr>
              <a:t>parameters</a:t>
            </a:r>
            <a:endParaRPr lang="fr-FR" dirty="0" smtClean="0">
              <a:solidFill>
                <a:srgbClr val="00B050"/>
              </a:solidFill>
            </a:endParaRPr>
          </a:p>
          <a:p>
            <a:r>
              <a:rPr lang="fr-FR" dirty="0" err="1" smtClean="0"/>
              <a:t>Integration</a:t>
            </a:r>
            <a:r>
              <a:rPr lang="fr-FR" dirty="0" smtClean="0"/>
              <a:t> of </a:t>
            </a:r>
            <a:r>
              <a:rPr lang="fr-FR" dirty="0" err="1" smtClean="0"/>
              <a:t>discharge</a:t>
            </a:r>
            <a:r>
              <a:rPr lang="fr-FR" dirty="0" smtClean="0"/>
              <a:t> </a:t>
            </a:r>
            <a:r>
              <a:rPr lang="fr-FR" dirty="0" err="1" smtClean="0"/>
              <a:t>forecasting</a:t>
            </a:r>
            <a:r>
              <a:rPr lang="fr-FR" dirty="0" smtClean="0"/>
              <a:t> to control </a:t>
            </a:r>
            <a:r>
              <a:rPr lang="fr-FR" dirty="0" err="1" smtClean="0"/>
              <a:t>algorithms</a:t>
            </a:r>
            <a:r>
              <a:rPr lang="fr-FR" dirty="0" smtClean="0"/>
              <a:t> </a:t>
            </a:r>
            <a:r>
              <a:rPr lang="fr-FR" dirty="0" err="1" smtClean="0"/>
              <a:t>seems</a:t>
            </a:r>
            <a:r>
              <a:rPr lang="fr-FR" dirty="0" smtClean="0"/>
              <a:t> </a:t>
            </a:r>
            <a:r>
              <a:rPr lang="fr-FR" dirty="0" err="1" smtClean="0"/>
              <a:t>too</a:t>
            </a:r>
            <a:r>
              <a:rPr lang="fr-FR" dirty="0" smtClean="0"/>
              <a:t> </a:t>
            </a:r>
            <a:r>
              <a:rPr lang="fr-FR" dirty="0" err="1" smtClean="0"/>
              <a:t>much</a:t>
            </a:r>
            <a:r>
              <a:rPr lang="fr-FR" dirty="0" smtClean="0"/>
              <a:t> </a:t>
            </a:r>
            <a:r>
              <a:rPr lang="fr-FR" dirty="0" err="1" smtClean="0"/>
              <a:t>exploratory</a:t>
            </a:r>
            <a:r>
              <a:rPr lang="fr-FR" dirty="0" smtClean="0"/>
              <a:t> for a 1 </a:t>
            </a:r>
            <a:r>
              <a:rPr lang="fr-FR" dirty="0" err="1" smtClean="0"/>
              <a:t>year</a:t>
            </a:r>
            <a:r>
              <a:rPr lang="fr-FR" dirty="0" smtClean="0"/>
              <a:t> project</a:t>
            </a:r>
            <a:endParaRPr lang="fr-FR" dirty="0"/>
          </a:p>
          <a:p>
            <a:r>
              <a:rPr lang="fr-FR" dirty="0" err="1" smtClean="0"/>
              <a:t>Different</a:t>
            </a:r>
            <a:r>
              <a:rPr lang="fr-FR" dirty="0" smtClean="0"/>
              <a:t> teams have </a:t>
            </a:r>
            <a:r>
              <a:rPr lang="fr-FR" dirty="0" err="1" smtClean="0"/>
              <a:t>different</a:t>
            </a:r>
            <a:r>
              <a:rPr lang="fr-FR" dirty="0"/>
              <a:t> </a:t>
            </a:r>
            <a:r>
              <a:rPr lang="fr-FR" dirty="0" err="1" smtClean="0"/>
              <a:t>interests</a:t>
            </a:r>
            <a:r>
              <a:rPr lang="fr-FR" dirty="0"/>
              <a:t> </a:t>
            </a:r>
            <a:r>
              <a:rPr lang="fr-FR" dirty="0" smtClean="0"/>
              <a:t>in the items </a:t>
            </a:r>
            <a:r>
              <a:rPr lang="fr-FR" dirty="0" err="1" smtClean="0"/>
              <a:t>listed</a:t>
            </a:r>
            <a:r>
              <a:rPr lang="fr-FR" dirty="0" smtClean="0"/>
              <a:t> </a:t>
            </a:r>
            <a:r>
              <a:rPr lang="fr-FR" dirty="0" err="1" smtClean="0"/>
              <a:t>here</a:t>
            </a:r>
            <a:endParaRPr lang="fr-FR" dirty="0" smtClean="0"/>
          </a:p>
          <a:p>
            <a:r>
              <a:rPr lang="fr-FR" dirty="0" smtClean="0"/>
              <a:t>Connection/application to </a:t>
            </a:r>
            <a:r>
              <a:rPr lang="fr-FR" dirty="0" err="1" smtClean="0"/>
              <a:t>other</a:t>
            </a:r>
            <a:r>
              <a:rPr lang="fr-FR" dirty="0" smtClean="0"/>
              <a:t> </a:t>
            </a:r>
            <a:r>
              <a:rPr lang="fr-FR" dirty="0" err="1" smtClean="0"/>
              <a:t>WPs</a:t>
            </a:r>
            <a:r>
              <a:rPr lang="fr-FR" dirty="0" smtClean="0"/>
              <a:t>: WPTE, </a:t>
            </a:r>
            <a:r>
              <a:rPr lang="fr-FR" dirty="0" err="1" smtClean="0"/>
              <a:t>WPPrIO</a:t>
            </a:r>
            <a:endParaRPr lang="fr-FR" dirty="0" smtClean="0"/>
          </a:p>
          <a:p>
            <a:r>
              <a:rPr lang="fr-FR" dirty="0" smtClean="0"/>
              <a:t>1 </a:t>
            </a:r>
            <a:r>
              <a:rPr lang="fr-FR" dirty="0" err="1" smtClean="0"/>
              <a:t>year</a:t>
            </a:r>
            <a:r>
              <a:rPr lang="fr-FR" dirty="0" smtClean="0"/>
              <a:t> pilot project, </a:t>
            </a:r>
            <a:r>
              <a:rPr lang="fr-FR" dirty="0" err="1" smtClean="0"/>
              <a:t>limited</a:t>
            </a:r>
            <a:r>
              <a:rPr lang="fr-FR" dirty="0" smtClean="0"/>
              <a:t> to 2025, </a:t>
            </a:r>
            <a:r>
              <a:rPr lang="fr-FR" dirty="0" err="1" smtClean="0"/>
              <a:t>challenging</a:t>
            </a:r>
            <a:r>
              <a:rPr lang="fr-FR" dirty="0" smtClean="0"/>
              <a:t> to </a:t>
            </a:r>
            <a:r>
              <a:rPr lang="fr-FR" dirty="0" err="1" smtClean="0"/>
              <a:t>hire</a:t>
            </a:r>
            <a:r>
              <a:rPr lang="fr-FR" dirty="0" smtClean="0"/>
              <a:t> </a:t>
            </a:r>
            <a:r>
              <a:rPr lang="fr-FR" dirty="0" err="1" smtClean="0"/>
              <a:t>additional</a:t>
            </a:r>
            <a:r>
              <a:rPr lang="fr-FR" dirty="0" smtClean="0"/>
              <a:t> </a:t>
            </a:r>
            <a:r>
              <a:rPr lang="fr-FR" dirty="0" err="1" smtClean="0"/>
              <a:t>manpower</a:t>
            </a:r>
            <a:r>
              <a:rPr lang="fr-FR" dirty="0" smtClean="0"/>
              <a:t> on </a:t>
            </a:r>
            <a:r>
              <a:rPr lang="fr-FR" dirty="0" err="1" smtClean="0"/>
              <a:t>so</a:t>
            </a:r>
            <a:r>
              <a:rPr lang="fr-FR" dirty="0" smtClean="0"/>
              <a:t> short a time </a:t>
            </a:r>
            <a:r>
              <a:rPr lang="fr-FR" dirty="0" err="1" smtClean="0"/>
              <a:t>scale</a:t>
            </a:r>
            <a:endParaRPr lang="fr-FR" dirty="0" smtClean="0"/>
          </a:p>
          <a:p>
            <a:endParaRPr lang="fr-FR" dirty="0"/>
          </a:p>
          <a:p>
            <a:endParaRPr lang="fr-FR" dirty="0"/>
          </a:p>
        </p:txBody>
      </p:sp>
      <p:sp>
        <p:nvSpPr>
          <p:cNvPr id="4" name="Espace réservé du pied de page 3"/>
          <p:cNvSpPr>
            <a:spLocks noGrp="1"/>
          </p:cNvSpPr>
          <p:nvPr>
            <p:ph type="ftr" sz="quarter" idx="11"/>
          </p:nvPr>
        </p:nvSpPr>
        <p:spPr/>
        <p:txBody>
          <a:bodyPr/>
          <a:lstStyle/>
          <a:p>
            <a:r>
              <a:rPr lang="en-GB" dirty="0">
                <a:solidFill>
                  <a:prstClr val="white"/>
                </a:solidFill>
              </a:rPr>
              <a:t>F. Imbeaux et al | </a:t>
            </a:r>
            <a:r>
              <a:rPr lang="en-GB" dirty="0" smtClean="0">
                <a:solidFill>
                  <a:prstClr val="white"/>
                </a:solidFill>
              </a:rPr>
              <a:t>Digital Twins</a:t>
            </a:r>
            <a:r>
              <a:rPr lang="en-GB" dirty="0" smtClean="0">
                <a:solidFill>
                  <a:prstClr val="white"/>
                </a:solidFill>
              </a:rPr>
              <a:t> </a:t>
            </a:r>
            <a:r>
              <a:rPr lang="en-GB" dirty="0">
                <a:solidFill>
                  <a:prstClr val="white"/>
                </a:solidFill>
              </a:rPr>
              <a:t>| </a:t>
            </a:r>
            <a:r>
              <a:rPr lang="en-GB" dirty="0" smtClean="0">
                <a:solidFill>
                  <a:prstClr val="white"/>
                </a:solidFill>
              </a:rPr>
              <a:t>December </a:t>
            </a:r>
            <a:r>
              <a:rPr lang="en-GB" dirty="0">
                <a:solidFill>
                  <a:prstClr val="white"/>
                </a:solidFill>
              </a:rPr>
              <a:t>2024</a:t>
            </a:r>
          </a:p>
        </p:txBody>
      </p:sp>
      <p:sp>
        <p:nvSpPr>
          <p:cNvPr id="5" name="Espace réservé du numéro de diapositive 4"/>
          <p:cNvSpPr>
            <a:spLocks noGrp="1"/>
          </p:cNvSpPr>
          <p:nvPr>
            <p:ph type="sldNum" sz="quarter" idx="12"/>
          </p:nvPr>
        </p:nvSpPr>
        <p:spPr/>
        <p:txBody>
          <a:bodyPr/>
          <a:lstStyle/>
          <a:p>
            <a:fld id="{6A6D9FA1-99C7-4910-8E32-B85D378B0060}" type="slidenum">
              <a:rPr lang="en-GB" smtClean="0">
                <a:solidFill>
                  <a:prstClr val="white"/>
                </a:solidFill>
              </a:rPr>
              <a:pPr/>
              <a:t>3</a:t>
            </a:fld>
            <a:endParaRPr lang="en-GB" dirty="0">
              <a:solidFill>
                <a:prstClr val="white"/>
              </a:solidFill>
            </a:endParaRPr>
          </a:p>
        </p:txBody>
      </p:sp>
    </p:spTree>
    <p:extLst>
      <p:ext uri="{BB962C8B-B14F-4D97-AF65-F5344CB8AC3E}">
        <p14:creationId xmlns:p14="http://schemas.microsoft.com/office/powerpoint/2010/main" val="3463430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lgn="l">
          <a:defRPr sz="2800" b="1" dirty="0" smtClean="0"/>
        </a:defPPr>
      </a:lst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e5ba6352-0726-4226-96e7-82f7f1c59ac0" xsi:nil="true"/>
    <Dateofrelease xmlns="cbbfa1f3-60c2-42de-b5b6-3ee8cb87d964" xsi:nil="true"/>
    <lcf76f155ced4ddcb4097134ff3c332f xmlns="cbbfa1f3-60c2-42de-b5b6-3ee8cb87d964">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C5E97A0C0FEBC408E67B127B9678D93" ma:contentTypeVersion="16" ma:contentTypeDescription="Create a new document." ma:contentTypeScope="" ma:versionID="1d2a0d8c6deb6b6d65149e488cbe144b">
  <xsd:schema xmlns:xsd="http://www.w3.org/2001/XMLSchema" xmlns:xs="http://www.w3.org/2001/XMLSchema" xmlns:p="http://schemas.microsoft.com/office/2006/metadata/properties" xmlns:ns2="cbbfa1f3-60c2-42de-b5b6-3ee8cb87d964" xmlns:ns3="e5ba6352-0726-4226-96e7-82f7f1c59ac0" targetNamespace="http://schemas.microsoft.com/office/2006/metadata/properties" ma:root="true" ma:fieldsID="0760925279f4376d2d8626e0085fb012" ns2:_="" ns3:_="">
    <xsd:import namespace="cbbfa1f3-60c2-42de-b5b6-3ee8cb87d964"/>
    <xsd:import namespace="e5ba6352-0726-4226-96e7-82f7f1c59ac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Dateofreleas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DateTaken"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bfa1f3-60c2-42de-b5b6-3ee8cb87d9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Dateofrelease" ma:index="14" nillable="true" ma:displayName="Date of release" ma:format="Dropdown" ma:internalName="Dateofrelease">
      <xsd:simpleType>
        <xsd:restriction base="dms:Text">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51e10cb2-14f7-4eda-9ec0-27c7232f3f48" ma:termSetId="09814cd3-568e-fe90-9814-8d621ff8fb84" ma:anchorId="fba54fb3-c3e1-fe81-a776-ca4b69148c4d" ma:open="true" ma:isKeyword="false">
      <xsd:complexType>
        <xsd:sequence>
          <xsd:element ref="pc:Terms" minOccurs="0" maxOccurs="1"/>
        </xsd:sequence>
      </xsd:complexType>
    </xsd:element>
    <xsd:element name="MediaServiceDateTaken" ma:index="21" nillable="true" ma:displayName="MediaServiceDateTaken" ma:hidden="true" ma:internalName="MediaServiceDateTake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ba6352-0726-4226-96e7-82f7f1c59ac0"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a5fc3690-ba4d-4b93-9ca3-ace776e65a5b}" ma:internalName="TaxCatchAll" ma:showField="CatchAllData" ma:web="e5ba6352-0726-4226-96e7-82f7f1c59a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1581EFF-75CA-400B-8B14-07B3BB5FE4A6}">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bbfa1f3-60c2-42de-b5b6-3ee8cb87d964"/>
    <ds:schemaRef ds:uri="http://purl.org/dc/terms/"/>
    <ds:schemaRef ds:uri="e5ba6352-0726-4226-96e7-82f7f1c59ac0"/>
    <ds:schemaRef ds:uri="http://www.w3.org/XML/1998/namespace"/>
    <ds:schemaRef ds:uri="http://purl.org/dc/dcmitype/"/>
  </ds:schemaRefs>
</ds:datastoreItem>
</file>

<file path=customXml/itemProps2.xml><?xml version="1.0" encoding="utf-8"?>
<ds:datastoreItem xmlns:ds="http://schemas.openxmlformats.org/officeDocument/2006/customXml" ds:itemID="{329BB5A6-9C9C-4509-BBBE-0C2B5904D093}">
  <ds:schemaRefs>
    <ds:schemaRef ds:uri="http://schemas.microsoft.com/sharepoint/v3/contenttype/forms"/>
  </ds:schemaRefs>
</ds:datastoreItem>
</file>

<file path=customXml/itemProps3.xml><?xml version="1.0" encoding="utf-8"?>
<ds:datastoreItem xmlns:ds="http://schemas.openxmlformats.org/officeDocument/2006/customXml" ds:itemID="{8620B528-A52D-4A7D-BA72-76895AB575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bfa1f3-60c2-42de-b5b6-3ee8cb87d964"/>
    <ds:schemaRef ds:uri="e5ba6352-0726-4226-96e7-82f7f1c59a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8776</TotalTime>
  <Words>352</Words>
  <Application>Microsoft Office PowerPoint</Application>
  <PresentationFormat>Grand écran</PresentationFormat>
  <Paragraphs>29</Paragraphs>
  <Slides>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Calibri</vt:lpstr>
      <vt:lpstr>Wingdings</vt:lpstr>
      <vt:lpstr>EUROfusion.1line_5_3_2019</vt:lpstr>
      <vt:lpstr>Digital Twin Pilot Project brainstorming Flight Simulator 16/12/2024</vt:lpstr>
      <vt:lpstr>Why a Flight Simulator ?</vt:lpstr>
      <vt:lpstr>Possible improvements of existing Flight Simulators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Fabio Vinagre</dc:creator>
  <cp:lastModifiedBy>IMBEAUX Frederic 144135</cp:lastModifiedBy>
  <cp:revision>59</cp:revision>
  <dcterms:created xsi:type="dcterms:W3CDTF">2023-11-15T09:40:03Z</dcterms:created>
  <dcterms:modified xsi:type="dcterms:W3CDTF">2024-12-16T15:11:43Z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0x0101006C5E97A0C0FEBC408E67B127B9678D93</vt:lpwstr>
  </property>
</Properties>
</file>