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4"/>
  </p:sldMasterIdLst>
  <p:sldIdLst>
    <p:sldId id="256" r:id="rId5"/>
    <p:sldId id="257" r:id="rId6"/>
    <p:sldId id="258"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009" autoAdjust="0"/>
    <p:restoredTop sz="94660"/>
  </p:normalViewPr>
  <p:slideViewPr>
    <p:cSldViewPr snapToGrid="0">
      <p:cViewPr varScale="1">
        <p:scale>
          <a:sx n="70" d="100"/>
          <a:sy n="70" d="100"/>
        </p:scale>
        <p:origin x="738"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EUROfusion_cover">
    <p:spTree>
      <p:nvGrpSpPr>
        <p:cNvPr id="1" name=""/>
        <p:cNvGrpSpPr/>
        <p:nvPr/>
      </p:nvGrpSpPr>
      <p:grpSpPr>
        <a:xfrm>
          <a:off x="0" y="0"/>
          <a:ext cx="0" cy="0"/>
          <a:chOff x="0" y="0"/>
          <a:chExt cx="0" cy="0"/>
        </a:xfrm>
      </p:grpSpPr>
      <p:grpSp>
        <p:nvGrpSpPr>
          <p:cNvPr id="4" name="Gruppieren 3"/>
          <p:cNvGrpSpPr/>
          <p:nvPr userDrawn="1"/>
        </p:nvGrpSpPr>
        <p:grpSpPr>
          <a:xfrm>
            <a:off x="411869" y="6034962"/>
            <a:ext cx="4392488" cy="497895"/>
            <a:chOff x="5735960" y="5717361"/>
            <a:chExt cx="6120680" cy="713919"/>
          </a:xfrm>
        </p:grpSpPr>
        <p:pic>
          <p:nvPicPr>
            <p:cNvPr id="25" name="Grafik 24"/>
            <p:cNvPicPr preferRelativeResize="0">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bwMode="auto">
            <a:xfrm>
              <a:off x="5735960" y="5774784"/>
              <a:ext cx="997207" cy="656496"/>
            </a:xfrm>
            <a:prstGeom prst="rect">
              <a:avLst/>
            </a:prstGeom>
            <a:noFill/>
            <a:ln>
              <a:noFill/>
            </a:ln>
          </p:spPr>
        </p:pic>
        <p:sp>
          <p:nvSpPr>
            <p:cNvPr id="3" name="Rechteck 2"/>
            <p:cNvSpPr/>
            <p:nvPr userDrawn="1"/>
          </p:nvSpPr>
          <p:spPr>
            <a:xfrm>
              <a:off x="6744072" y="5717361"/>
              <a:ext cx="5112568" cy="480131"/>
            </a:xfrm>
            <a:prstGeom prst="rect">
              <a:avLst/>
            </a:prstGeom>
          </p:spPr>
          <p:txBody>
            <a:bodyPr wrap="square">
              <a:spAutoFit/>
            </a:bodyPr>
            <a:lstStyle/>
            <a:p>
              <a:pPr marL="0" marR="0" lvl="0" indent="0" algn="just" defTabSz="914400" rtl="0" eaLnBrk="1" fontAlgn="auto" latinLnBrk="0" hangingPunct="1">
                <a:lnSpc>
                  <a:spcPct val="90000"/>
                </a:lnSpc>
                <a:spcBef>
                  <a:spcPts val="0"/>
                </a:spcBef>
                <a:spcAft>
                  <a:spcPts val="0"/>
                </a:spcAft>
                <a:buClrTx/>
                <a:buSzTx/>
                <a:buFontTx/>
                <a:buNone/>
                <a:tabLst/>
                <a:defRPr/>
              </a:pPr>
              <a:r>
                <a:rPr kumimoji="0" lang="en-GB" sz="700" b="0" i="0" u="none" strike="noStrike" kern="1200" cap="none" spc="0" normalizeH="0" baseline="0" noProof="0" dirty="0">
                  <a:ln>
                    <a:noFill/>
                  </a:ln>
                  <a:solidFill>
                    <a:prstClr val="black"/>
                  </a:solidFill>
                  <a:effectLst/>
                  <a:uLnTx/>
                  <a:uFillTx/>
                  <a:latin typeface="Calibri"/>
                  <a:ea typeface="+mn-ea"/>
                  <a:cs typeface="+mn-cs"/>
                </a:rPr>
                <a:t>This work has been carried out within the framework of the EUROfusion Consortium, funded by the European Union via the Euratom Research and Training Programme (Grant Agreement No 101052200 — EUROfusion). Views and opinions expressed are however those of the author(s) only and do not necessarily reflect those of the European Union or the European Commission. Neither the European Union nor the European Commission can be held responsible for them.</a:t>
              </a:r>
            </a:p>
          </p:txBody>
        </p:sp>
      </p:grpSp>
      <p:pic>
        <p:nvPicPr>
          <p:cNvPr id="2060" name="Picture 12" descr="Contract between EC and EUROfusion is signed | FuseNet">
            <a:extLst>
              <a:ext uri="{FF2B5EF4-FFF2-40B4-BE49-F238E27FC236}">
                <a16:creationId xmlns:a16="http://schemas.microsoft.com/office/drawing/2014/main" id="{E55ACA25-9DC9-FAB0-0545-200C2AAAE0C4}"/>
              </a:ext>
            </a:extLst>
          </p:cNvPr>
          <p:cNvPicPr>
            <a:picLocks noChangeAspect="1" noChangeArrowheads="1"/>
          </p:cNvPicPr>
          <p:nvPr userDrawn="1"/>
        </p:nvPicPr>
        <p:blipFill>
          <a:blip r:embed="rId3" cstate="email">
            <a:extLst>
              <a:ext uri="{28A0092B-C50C-407E-A947-70E740481C1C}">
                <a14:useLocalDpi xmlns:a14="http://schemas.microsoft.com/office/drawing/2010/main"/>
              </a:ext>
            </a:extLst>
          </a:blip>
          <a:srcRect/>
          <a:stretch>
            <a:fillRect/>
          </a:stretch>
        </p:blipFill>
        <p:spPr bwMode="auto">
          <a:xfrm>
            <a:off x="445066" y="325143"/>
            <a:ext cx="2304256" cy="596340"/>
          </a:xfrm>
          <a:prstGeom prst="rect">
            <a:avLst/>
          </a:prstGeom>
          <a:noFill/>
          <a:extLst>
            <a:ext uri="{909E8E84-426E-40DD-AFC4-6F175D3DCCD1}">
              <a14:hiddenFill xmlns:a14="http://schemas.microsoft.com/office/drawing/2010/main">
                <a:solidFill>
                  <a:srgbClr val="FFFFFF"/>
                </a:solidFill>
              </a14:hiddenFill>
            </a:ext>
          </a:extLst>
        </p:spPr>
      </p:pic>
      <p:sp>
        <p:nvSpPr>
          <p:cNvPr id="11" name="Title 20">
            <a:extLst>
              <a:ext uri="{FF2B5EF4-FFF2-40B4-BE49-F238E27FC236}">
                <a16:creationId xmlns:a16="http://schemas.microsoft.com/office/drawing/2014/main" id="{596FC8EF-089A-D210-0D75-51A8CBEF1EC8}"/>
              </a:ext>
            </a:extLst>
          </p:cNvPr>
          <p:cNvSpPr>
            <a:spLocks noGrp="1"/>
          </p:cNvSpPr>
          <p:nvPr>
            <p:ph type="title"/>
          </p:nvPr>
        </p:nvSpPr>
        <p:spPr>
          <a:xfrm>
            <a:off x="407368" y="2074188"/>
            <a:ext cx="5544615" cy="620251"/>
          </a:xfrm>
        </p:spPr>
        <p:txBody>
          <a:bodyPr/>
          <a:lstStyle>
            <a:lvl1pPr algn="l">
              <a:defRPr b="1"/>
            </a:lvl1pPr>
          </a:lstStyle>
          <a:p>
            <a:r>
              <a:rPr lang="en-US" dirty="0"/>
              <a:t>Click to edit Master title style</a:t>
            </a:r>
            <a:endParaRPr lang="en-DE" dirty="0"/>
          </a:p>
        </p:txBody>
      </p:sp>
      <p:sp>
        <p:nvSpPr>
          <p:cNvPr id="14" name="Text Placeholder 22">
            <a:extLst>
              <a:ext uri="{FF2B5EF4-FFF2-40B4-BE49-F238E27FC236}">
                <a16:creationId xmlns:a16="http://schemas.microsoft.com/office/drawing/2014/main" id="{A1DB4B7A-0368-ADFA-B0E8-5A32A1976D23}"/>
              </a:ext>
            </a:extLst>
          </p:cNvPr>
          <p:cNvSpPr>
            <a:spLocks noGrp="1"/>
          </p:cNvSpPr>
          <p:nvPr>
            <p:ph type="body" sz="quarter" idx="10" hasCustomPrompt="1"/>
          </p:nvPr>
        </p:nvSpPr>
        <p:spPr>
          <a:xfrm>
            <a:off x="407368" y="3693074"/>
            <a:ext cx="4375150" cy="457848"/>
          </a:xfrm>
        </p:spPr>
        <p:txBody>
          <a:bodyPr/>
          <a:lstStyle>
            <a:lvl1pPr marL="0" indent="0">
              <a:buNone/>
              <a:defRPr b="1"/>
            </a:lvl1pPr>
            <a:lvl2pPr marL="342900" indent="0">
              <a:buNone/>
              <a:defRPr/>
            </a:lvl2pPr>
          </a:lstStyle>
          <a:p>
            <a:pPr lvl="0"/>
            <a:r>
              <a:rPr lang="en-US" dirty="0"/>
              <a:t>Click to edit Lecturer’s name</a:t>
            </a:r>
          </a:p>
        </p:txBody>
      </p:sp>
      <p:sp>
        <p:nvSpPr>
          <p:cNvPr id="15" name="Text Placeholder 22">
            <a:extLst>
              <a:ext uri="{FF2B5EF4-FFF2-40B4-BE49-F238E27FC236}">
                <a16:creationId xmlns:a16="http://schemas.microsoft.com/office/drawing/2014/main" id="{29BB6B8D-6CB9-54B7-0DF9-DBDB0E37634E}"/>
              </a:ext>
            </a:extLst>
          </p:cNvPr>
          <p:cNvSpPr>
            <a:spLocks noGrp="1"/>
          </p:cNvSpPr>
          <p:nvPr>
            <p:ph type="body" sz="quarter" idx="11" hasCustomPrompt="1"/>
          </p:nvPr>
        </p:nvSpPr>
        <p:spPr>
          <a:xfrm>
            <a:off x="407368" y="4159260"/>
            <a:ext cx="4375150" cy="457848"/>
          </a:xfrm>
        </p:spPr>
        <p:txBody>
          <a:bodyPr/>
          <a:lstStyle>
            <a:lvl1pPr marL="0" indent="0">
              <a:buNone/>
              <a:defRPr b="0"/>
            </a:lvl1pPr>
            <a:lvl2pPr marL="342900" indent="0">
              <a:buNone/>
              <a:defRPr/>
            </a:lvl2pPr>
          </a:lstStyle>
          <a:p>
            <a:pPr lvl="0"/>
            <a:r>
              <a:rPr lang="en-US" dirty="0"/>
              <a:t>Click to edit Lecturer’s affiliation</a:t>
            </a:r>
          </a:p>
        </p:txBody>
      </p:sp>
      <p:sp>
        <p:nvSpPr>
          <p:cNvPr id="20" name="Text Placeholder 22">
            <a:extLst>
              <a:ext uri="{FF2B5EF4-FFF2-40B4-BE49-F238E27FC236}">
                <a16:creationId xmlns:a16="http://schemas.microsoft.com/office/drawing/2014/main" id="{4EC3B6D3-D545-C458-117A-3FC426AC87B1}"/>
              </a:ext>
            </a:extLst>
          </p:cNvPr>
          <p:cNvSpPr>
            <a:spLocks noGrp="1"/>
          </p:cNvSpPr>
          <p:nvPr>
            <p:ph type="body" sz="quarter" idx="12" hasCustomPrompt="1"/>
          </p:nvPr>
        </p:nvSpPr>
        <p:spPr>
          <a:xfrm>
            <a:off x="407368" y="1650286"/>
            <a:ext cx="5544614" cy="338554"/>
          </a:xfrm>
        </p:spPr>
        <p:txBody>
          <a:bodyPr>
            <a:normAutofit/>
          </a:bodyPr>
          <a:lstStyle>
            <a:lvl1pPr marL="0" indent="0">
              <a:buNone/>
              <a:defRPr sz="1600" b="0"/>
            </a:lvl1pPr>
            <a:lvl2pPr marL="342900" indent="0">
              <a:buNone/>
              <a:defRPr/>
            </a:lvl2pPr>
          </a:lstStyle>
          <a:p>
            <a:pPr lvl="0"/>
            <a:r>
              <a:rPr lang="en-US" dirty="0"/>
              <a:t>Click to edit Event title</a:t>
            </a:r>
          </a:p>
        </p:txBody>
      </p:sp>
      <p:pic>
        <p:nvPicPr>
          <p:cNvPr id="2" name="Picture 1">
            <a:extLst>
              <a:ext uri="{FF2B5EF4-FFF2-40B4-BE49-F238E27FC236}">
                <a16:creationId xmlns:a16="http://schemas.microsoft.com/office/drawing/2014/main" id="{54C79CBA-5ECC-767B-846D-8D461051DE87}"/>
              </a:ext>
            </a:extLst>
          </p:cNvPr>
          <p:cNvPicPr>
            <a:picLocks noChangeAspect="1"/>
          </p:cNvPicPr>
          <p:nvPr userDrawn="1"/>
        </p:nvPicPr>
        <p:blipFill>
          <a:blip r:embed="rId4" cstate="email">
            <a:alphaModFix/>
            <a:extLst>
              <a:ext uri="{28A0092B-C50C-407E-A947-70E740481C1C}">
                <a14:useLocalDpi xmlns:a14="http://schemas.microsoft.com/office/drawing/2010/main"/>
              </a:ext>
            </a:extLst>
          </a:blip>
          <a:srcRect/>
          <a:stretch>
            <a:fillRect/>
          </a:stretch>
        </p:blipFill>
        <p:spPr>
          <a:xfrm>
            <a:off x="7247890" y="252412"/>
            <a:ext cx="4944110" cy="6353175"/>
          </a:xfrm>
          <a:prstGeom prst="rect">
            <a:avLst/>
          </a:prstGeom>
          <a:solidFill>
            <a:schemeClr val="bg1"/>
          </a:solidFill>
        </p:spPr>
      </p:pic>
    </p:spTree>
    <p:extLst>
      <p:ext uri="{BB962C8B-B14F-4D97-AF65-F5344CB8AC3E}">
        <p14:creationId xmlns:p14="http://schemas.microsoft.com/office/powerpoint/2010/main" val="6407043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EUROfusion_content">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47ECB478-BAE3-9650-1ED0-40553289DFEC}"/>
              </a:ext>
            </a:extLst>
          </p:cNvPr>
          <p:cNvSpPr/>
          <p:nvPr userDrawn="1"/>
        </p:nvSpPr>
        <p:spPr>
          <a:xfrm>
            <a:off x="0" y="6525344"/>
            <a:ext cx="12192000" cy="332656"/>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2" name="Title 1"/>
          <p:cNvSpPr>
            <a:spLocks noGrp="1"/>
          </p:cNvSpPr>
          <p:nvPr>
            <p:ph type="title"/>
          </p:nvPr>
        </p:nvSpPr>
        <p:spPr>
          <a:xfrm>
            <a:off x="983432" y="192515"/>
            <a:ext cx="9451776" cy="457200"/>
          </a:xfrm>
        </p:spPr>
        <p:txBody>
          <a:bodyPr>
            <a:noAutofit/>
          </a:bodyPr>
          <a:lstStyle>
            <a:lvl1pPr algn="l">
              <a:lnSpc>
                <a:spcPts val="2400"/>
              </a:lnSpc>
              <a:defRPr sz="2800" b="1">
                <a:solidFill>
                  <a:schemeClr val="tx2"/>
                </a:solidFill>
                <a:latin typeface="+mn-lt"/>
                <a:cs typeface="Arial" panose="020B0604020202020204" pitchFamily="34" charset="0"/>
              </a:defRPr>
            </a:lvl1pPr>
          </a:lstStyle>
          <a:p>
            <a:r>
              <a:rPr lang="en-US" dirty="0"/>
              <a:t>Click to edit Master title style</a:t>
            </a:r>
            <a:endParaRPr lang="en-GB" dirty="0"/>
          </a:p>
        </p:txBody>
      </p:sp>
      <p:sp>
        <p:nvSpPr>
          <p:cNvPr id="3" name="Content Placeholder 2"/>
          <p:cNvSpPr>
            <a:spLocks noGrp="1"/>
          </p:cNvSpPr>
          <p:nvPr>
            <p:ph idx="1"/>
          </p:nvPr>
        </p:nvSpPr>
        <p:spPr>
          <a:xfrm>
            <a:off x="609600" y="836712"/>
            <a:ext cx="11103024" cy="5688632"/>
          </a:xfrm>
        </p:spPr>
        <p:txBody>
          <a:bodyPr>
            <a:normAutofit/>
          </a:bodyPr>
          <a:lstStyle>
            <a:lvl1pPr marL="257175" indent="-257175">
              <a:buFont typeface="Arial" panose="020B0604020202020204" pitchFamily="34" charset="0"/>
              <a:buChar char="•"/>
              <a:defRPr sz="2400">
                <a:latin typeface="+mn-lt"/>
                <a:cs typeface="Arial" panose="020B0604020202020204" pitchFamily="34" charset="0"/>
              </a:defRPr>
            </a:lvl1pPr>
            <a:lvl2pPr marL="557213" indent="-214313">
              <a:buFont typeface="Arial" panose="020B0604020202020204" pitchFamily="34" charset="0"/>
              <a:buChar char="•"/>
              <a:defRPr sz="1800">
                <a:latin typeface="+mn-lt"/>
                <a:cs typeface="Arial" panose="020B0604020202020204" pitchFamily="34" charset="0"/>
              </a:defRPr>
            </a:lvl2pPr>
            <a:lvl3pPr marL="857250" indent="-171450">
              <a:buFont typeface="Arial" panose="020B0604020202020204" pitchFamily="34" charset="0"/>
              <a:buChar char="•"/>
              <a:defRPr sz="1600">
                <a:latin typeface="+mn-lt"/>
                <a:cs typeface="Arial" panose="020B0604020202020204" pitchFamily="34" charset="0"/>
              </a:defRPr>
            </a:lvl3pPr>
            <a:lvl4pPr>
              <a:defRPr/>
            </a:lvl4pPr>
            <a:lvl5pPr>
              <a:defRPr/>
            </a:lvl5pPr>
          </a:lstStyle>
          <a:p>
            <a:pPr lvl="0"/>
            <a:r>
              <a:rPr lang="en-US" dirty="0"/>
              <a:t>Click to edit Master text styles</a:t>
            </a:r>
          </a:p>
          <a:p>
            <a:pPr lvl="1"/>
            <a:r>
              <a:rPr lang="en-US" dirty="0"/>
              <a:t>Second level</a:t>
            </a:r>
          </a:p>
          <a:p>
            <a:pPr lvl="2"/>
            <a:r>
              <a:rPr lang="en-US" dirty="0"/>
              <a:t>Third level</a:t>
            </a:r>
          </a:p>
        </p:txBody>
      </p:sp>
      <p:sp>
        <p:nvSpPr>
          <p:cNvPr id="8" name="Footer Placeholder 7"/>
          <p:cNvSpPr>
            <a:spLocks noGrp="1"/>
          </p:cNvSpPr>
          <p:nvPr>
            <p:ph type="ftr" sz="quarter" idx="11"/>
          </p:nvPr>
        </p:nvSpPr>
        <p:spPr>
          <a:xfrm>
            <a:off x="825624" y="6555770"/>
            <a:ext cx="3470176" cy="329614"/>
          </a:xfrm>
          <a:prstGeom prst="rect">
            <a:avLst/>
          </a:prstGeom>
        </p:spPr>
        <p:txBody>
          <a:bodyPr anchor="t"/>
          <a:lstStyle>
            <a:lvl1pPr>
              <a:defRPr sz="1200">
                <a:solidFill>
                  <a:schemeClr val="bg1"/>
                </a:solidFill>
              </a:defRPr>
            </a:lvl1pPr>
          </a:lstStyle>
          <a:p>
            <a:r>
              <a:rPr lang="en-GB" dirty="0">
                <a:solidFill>
                  <a:prstClr val="white"/>
                </a:solidFill>
              </a:rPr>
              <a:t>Author | Event | dd Month </a:t>
            </a:r>
            <a:r>
              <a:rPr lang="en-GB" dirty="0" err="1">
                <a:solidFill>
                  <a:prstClr val="white"/>
                </a:solidFill>
              </a:rPr>
              <a:t>yyyy</a:t>
            </a:r>
            <a:endParaRPr lang="en-GB" dirty="0">
              <a:solidFill>
                <a:prstClr val="white"/>
              </a:solidFill>
            </a:endParaRPr>
          </a:p>
        </p:txBody>
      </p:sp>
      <p:sp>
        <p:nvSpPr>
          <p:cNvPr id="9" name="Slide Number Placeholder 8"/>
          <p:cNvSpPr>
            <a:spLocks noGrp="1"/>
          </p:cNvSpPr>
          <p:nvPr>
            <p:ph type="sldNum" sz="quarter" idx="12"/>
          </p:nvPr>
        </p:nvSpPr>
        <p:spPr>
          <a:xfrm>
            <a:off x="0" y="6590037"/>
            <a:ext cx="720080" cy="199174"/>
          </a:xfrm>
        </p:spPr>
        <p:txBody>
          <a:bodyPr anchor="ctr"/>
          <a:lstStyle>
            <a:lvl1pPr>
              <a:defRPr sz="1400">
                <a:solidFill>
                  <a:schemeClr val="bg1"/>
                </a:solidFill>
              </a:defRPr>
            </a:lvl1pPr>
          </a:lstStyle>
          <a:p>
            <a:fld id="{6A6D9FA1-99C7-4910-8E32-B85D378B0060}" type="slidenum">
              <a:rPr lang="en-GB" smtClean="0">
                <a:solidFill>
                  <a:prstClr val="white"/>
                </a:solidFill>
              </a:rPr>
              <a:pPr/>
              <a:t>‹N°›</a:t>
            </a:fld>
            <a:endParaRPr lang="en-GB" dirty="0">
              <a:solidFill>
                <a:prstClr val="white"/>
              </a:solidFill>
            </a:endParaRPr>
          </a:p>
        </p:txBody>
      </p:sp>
      <p:pic>
        <p:nvPicPr>
          <p:cNvPr id="1026" name="Picture 2" descr="EUROfusion - Realising Fusion Energy">
            <a:extLst>
              <a:ext uri="{FF2B5EF4-FFF2-40B4-BE49-F238E27FC236}">
                <a16:creationId xmlns:a16="http://schemas.microsoft.com/office/drawing/2014/main" id="{D76DEB2B-40A9-CD88-03A2-1B2D1E8A0C70}"/>
              </a:ext>
            </a:extLst>
          </p:cNvPr>
          <p:cNvPicPr>
            <a:picLocks noChangeAspect="1" noChangeArrowheads="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191344" y="57007"/>
            <a:ext cx="636023" cy="636023"/>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a:extLst>
              <a:ext uri="{FF2B5EF4-FFF2-40B4-BE49-F238E27FC236}">
                <a16:creationId xmlns:a16="http://schemas.microsoft.com/office/drawing/2014/main" id="{40CFE93D-B60A-5519-67CA-2FB5FDAACE49}"/>
              </a:ext>
            </a:extLst>
          </p:cNvPr>
          <p:cNvPicPr>
            <a:picLocks noChangeAspect="1"/>
          </p:cNvPicPr>
          <p:nvPr userDrawn="1"/>
        </p:nvPicPr>
        <p:blipFill>
          <a:blip r:embed="rId3" cstate="email">
            <a:alphaModFix amt="65000"/>
            <a:extLst>
              <a:ext uri="{28A0092B-C50C-407E-A947-70E740481C1C}">
                <a14:useLocalDpi xmlns:a14="http://schemas.microsoft.com/office/drawing/2010/main"/>
              </a:ext>
            </a:extLst>
          </a:blip>
          <a:srcRect/>
          <a:stretch>
            <a:fillRect/>
          </a:stretch>
        </p:blipFill>
        <p:spPr>
          <a:xfrm>
            <a:off x="7247890" y="252412"/>
            <a:ext cx="4944110" cy="6353175"/>
          </a:xfrm>
          <a:prstGeom prst="rect">
            <a:avLst/>
          </a:prstGeom>
          <a:noFill/>
        </p:spPr>
      </p:pic>
    </p:spTree>
    <p:extLst>
      <p:ext uri="{BB962C8B-B14F-4D97-AF65-F5344CB8AC3E}">
        <p14:creationId xmlns:p14="http://schemas.microsoft.com/office/powerpoint/2010/main" val="42851831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EUROfusion_content_empty">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47ECB478-BAE3-9650-1ED0-40553289DFEC}"/>
              </a:ext>
            </a:extLst>
          </p:cNvPr>
          <p:cNvSpPr/>
          <p:nvPr userDrawn="1"/>
        </p:nvSpPr>
        <p:spPr>
          <a:xfrm>
            <a:off x="0" y="6525344"/>
            <a:ext cx="12192000" cy="332656"/>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2" name="Title 1"/>
          <p:cNvSpPr>
            <a:spLocks noGrp="1"/>
          </p:cNvSpPr>
          <p:nvPr>
            <p:ph type="title"/>
          </p:nvPr>
        </p:nvSpPr>
        <p:spPr>
          <a:xfrm>
            <a:off x="983432" y="192515"/>
            <a:ext cx="9451776" cy="457200"/>
          </a:xfrm>
        </p:spPr>
        <p:txBody>
          <a:bodyPr>
            <a:noAutofit/>
          </a:bodyPr>
          <a:lstStyle>
            <a:lvl1pPr algn="l">
              <a:lnSpc>
                <a:spcPts val="2400"/>
              </a:lnSpc>
              <a:defRPr sz="2800" b="1">
                <a:solidFill>
                  <a:schemeClr val="tx2"/>
                </a:solidFill>
                <a:latin typeface="+mn-lt"/>
                <a:cs typeface="Arial" panose="020B0604020202020204" pitchFamily="34" charset="0"/>
              </a:defRPr>
            </a:lvl1pPr>
          </a:lstStyle>
          <a:p>
            <a:r>
              <a:rPr lang="en-US" dirty="0"/>
              <a:t>Click to edit Master title style</a:t>
            </a:r>
            <a:endParaRPr lang="en-GB" dirty="0"/>
          </a:p>
        </p:txBody>
      </p:sp>
      <p:sp>
        <p:nvSpPr>
          <p:cNvPr id="8" name="Footer Placeholder 7"/>
          <p:cNvSpPr>
            <a:spLocks noGrp="1"/>
          </p:cNvSpPr>
          <p:nvPr>
            <p:ph type="ftr" sz="quarter" idx="11"/>
          </p:nvPr>
        </p:nvSpPr>
        <p:spPr>
          <a:xfrm>
            <a:off x="825624" y="6555770"/>
            <a:ext cx="3470176" cy="329614"/>
          </a:xfrm>
          <a:prstGeom prst="rect">
            <a:avLst/>
          </a:prstGeom>
        </p:spPr>
        <p:txBody>
          <a:bodyPr anchor="t"/>
          <a:lstStyle>
            <a:lvl1pPr>
              <a:defRPr sz="1200">
                <a:solidFill>
                  <a:schemeClr val="bg1"/>
                </a:solidFill>
              </a:defRPr>
            </a:lvl1pPr>
          </a:lstStyle>
          <a:p>
            <a:r>
              <a:rPr lang="en-GB" dirty="0">
                <a:solidFill>
                  <a:prstClr val="white"/>
                </a:solidFill>
              </a:rPr>
              <a:t>Author | Event | dd Month </a:t>
            </a:r>
            <a:r>
              <a:rPr lang="en-GB" dirty="0" err="1">
                <a:solidFill>
                  <a:prstClr val="white"/>
                </a:solidFill>
              </a:rPr>
              <a:t>yyyy</a:t>
            </a:r>
            <a:endParaRPr lang="en-GB" dirty="0">
              <a:solidFill>
                <a:prstClr val="white"/>
              </a:solidFill>
            </a:endParaRPr>
          </a:p>
        </p:txBody>
      </p:sp>
      <p:sp>
        <p:nvSpPr>
          <p:cNvPr id="9" name="Slide Number Placeholder 8"/>
          <p:cNvSpPr>
            <a:spLocks noGrp="1"/>
          </p:cNvSpPr>
          <p:nvPr>
            <p:ph type="sldNum" sz="quarter" idx="12"/>
          </p:nvPr>
        </p:nvSpPr>
        <p:spPr>
          <a:xfrm>
            <a:off x="0" y="6590037"/>
            <a:ext cx="720080" cy="199174"/>
          </a:xfrm>
        </p:spPr>
        <p:txBody>
          <a:bodyPr anchor="ctr"/>
          <a:lstStyle>
            <a:lvl1pPr>
              <a:defRPr sz="1400">
                <a:solidFill>
                  <a:schemeClr val="bg1"/>
                </a:solidFill>
              </a:defRPr>
            </a:lvl1pPr>
          </a:lstStyle>
          <a:p>
            <a:fld id="{6A6D9FA1-99C7-4910-8E32-B85D378B0060}" type="slidenum">
              <a:rPr lang="en-GB" smtClean="0">
                <a:solidFill>
                  <a:prstClr val="white"/>
                </a:solidFill>
              </a:rPr>
              <a:pPr/>
              <a:t>‹N°›</a:t>
            </a:fld>
            <a:endParaRPr lang="en-GB" dirty="0">
              <a:solidFill>
                <a:prstClr val="white"/>
              </a:solidFill>
            </a:endParaRPr>
          </a:p>
        </p:txBody>
      </p:sp>
      <p:pic>
        <p:nvPicPr>
          <p:cNvPr id="1026" name="Picture 2" descr="EUROfusion - Realising Fusion Energy">
            <a:extLst>
              <a:ext uri="{FF2B5EF4-FFF2-40B4-BE49-F238E27FC236}">
                <a16:creationId xmlns:a16="http://schemas.microsoft.com/office/drawing/2014/main" id="{D76DEB2B-40A9-CD88-03A2-1B2D1E8A0C70}"/>
              </a:ext>
            </a:extLst>
          </p:cNvPr>
          <p:cNvPicPr>
            <a:picLocks noChangeAspect="1" noChangeArrowheads="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191344" y="57007"/>
            <a:ext cx="636023" cy="636023"/>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a:extLst>
              <a:ext uri="{FF2B5EF4-FFF2-40B4-BE49-F238E27FC236}">
                <a16:creationId xmlns:a16="http://schemas.microsoft.com/office/drawing/2014/main" id="{40CFE93D-B60A-5519-67CA-2FB5FDAACE49}"/>
              </a:ext>
            </a:extLst>
          </p:cNvPr>
          <p:cNvPicPr>
            <a:picLocks noChangeAspect="1"/>
          </p:cNvPicPr>
          <p:nvPr userDrawn="1"/>
        </p:nvPicPr>
        <p:blipFill>
          <a:blip r:embed="rId3" cstate="email">
            <a:alphaModFix amt="65000"/>
            <a:extLst>
              <a:ext uri="{28A0092B-C50C-407E-A947-70E740481C1C}">
                <a14:useLocalDpi xmlns:a14="http://schemas.microsoft.com/office/drawing/2010/main"/>
              </a:ext>
            </a:extLst>
          </a:blip>
          <a:srcRect/>
          <a:stretch>
            <a:fillRect/>
          </a:stretch>
        </p:blipFill>
        <p:spPr>
          <a:xfrm>
            <a:off x="7247890" y="252412"/>
            <a:ext cx="4944110" cy="6353175"/>
          </a:xfrm>
          <a:prstGeom prst="rect">
            <a:avLst/>
          </a:prstGeom>
          <a:noFill/>
        </p:spPr>
      </p:pic>
    </p:spTree>
    <p:extLst>
      <p:ext uri="{BB962C8B-B14F-4D97-AF65-F5344CB8AC3E}">
        <p14:creationId xmlns:p14="http://schemas.microsoft.com/office/powerpoint/2010/main" val="16964596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EUROfusion_Values">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40CFE93D-B60A-5519-67CA-2FB5FDAACE49}"/>
              </a:ext>
            </a:extLst>
          </p:cNvPr>
          <p:cNvPicPr>
            <a:picLocks noChangeAspect="1"/>
          </p:cNvPicPr>
          <p:nvPr userDrawn="1"/>
        </p:nvPicPr>
        <p:blipFill>
          <a:blip r:embed="rId2" cstate="email">
            <a:alphaModFix amt="65000"/>
            <a:extLst>
              <a:ext uri="{28A0092B-C50C-407E-A947-70E740481C1C}">
                <a14:useLocalDpi xmlns:a14="http://schemas.microsoft.com/office/drawing/2010/main"/>
              </a:ext>
            </a:extLst>
          </a:blip>
          <a:srcRect/>
          <a:stretch>
            <a:fillRect/>
          </a:stretch>
        </p:blipFill>
        <p:spPr>
          <a:xfrm>
            <a:off x="7247890" y="252412"/>
            <a:ext cx="4944110" cy="6353175"/>
          </a:xfrm>
          <a:prstGeom prst="rect">
            <a:avLst/>
          </a:prstGeom>
          <a:noFill/>
        </p:spPr>
      </p:pic>
      <p:sp>
        <p:nvSpPr>
          <p:cNvPr id="5" name="Rectangle 4">
            <a:extLst>
              <a:ext uri="{FF2B5EF4-FFF2-40B4-BE49-F238E27FC236}">
                <a16:creationId xmlns:a16="http://schemas.microsoft.com/office/drawing/2014/main" id="{A136BB05-CDE1-71D8-95B1-3A5C6CD699AD}"/>
              </a:ext>
            </a:extLst>
          </p:cNvPr>
          <p:cNvSpPr/>
          <p:nvPr userDrawn="1"/>
        </p:nvSpPr>
        <p:spPr>
          <a:xfrm>
            <a:off x="6408751" y="2146852"/>
            <a:ext cx="2170706" cy="1614115"/>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Rectangle 6">
            <a:extLst>
              <a:ext uri="{FF2B5EF4-FFF2-40B4-BE49-F238E27FC236}">
                <a16:creationId xmlns:a16="http://schemas.microsoft.com/office/drawing/2014/main" id="{55464233-290E-F450-429D-1C58FA6BE3BA}"/>
              </a:ext>
            </a:extLst>
          </p:cNvPr>
          <p:cNvSpPr/>
          <p:nvPr userDrawn="1"/>
        </p:nvSpPr>
        <p:spPr>
          <a:xfrm>
            <a:off x="9129423" y="1957346"/>
            <a:ext cx="2170706" cy="1875183"/>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Rectangle 3">
            <a:extLst>
              <a:ext uri="{FF2B5EF4-FFF2-40B4-BE49-F238E27FC236}">
                <a16:creationId xmlns:a16="http://schemas.microsoft.com/office/drawing/2014/main" id="{47ECB478-BAE3-9650-1ED0-40553289DFEC}"/>
              </a:ext>
            </a:extLst>
          </p:cNvPr>
          <p:cNvSpPr/>
          <p:nvPr userDrawn="1"/>
        </p:nvSpPr>
        <p:spPr>
          <a:xfrm>
            <a:off x="0" y="6525344"/>
            <a:ext cx="12192000" cy="332656"/>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2" name="Title 1"/>
          <p:cNvSpPr>
            <a:spLocks noGrp="1"/>
          </p:cNvSpPr>
          <p:nvPr>
            <p:ph type="title" hasCustomPrompt="1"/>
          </p:nvPr>
        </p:nvSpPr>
        <p:spPr>
          <a:xfrm>
            <a:off x="983432" y="192515"/>
            <a:ext cx="9451776" cy="457200"/>
          </a:xfrm>
        </p:spPr>
        <p:txBody>
          <a:bodyPr>
            <a:noAutofit/>
          </a:bodyPr>
          <a:lstStyle>
            <a:lvl1pPr algn="l">
              <a:lnSpc>
                <a:spcPts val="2400"/>
              </a:lnSpc>
              <a:defRPr sz="2800" b="1">
                <a:solidFill>
                  <a:schemeClr val="tx2"/>
                </a:solidFill>
                <a:latin typeface="+mn-lt"/>
                <a:cs typeface="Arial" panose="020B0604020202020204" pitchFamily="34" charset="0"/>
              </a:defRPr>
            </a:lvl1pPr>
          </a:lstStyle>
          <a:p>
            <a:r>
              <a:rPr lang="en-US" dirty="0"/>
              <a:t>EUROfusion Values</a:t>
            </a:r>
            <a:endParaRPr lang="en-GB" dirty="0"/>
          </a:p>
        </p:txBody>
      </p:sp>
      <p:sp>
        <p:nvSpPr>
          <p:cNvPr id="8" name="Footer Placeholder 7"/>
          <p:cNvSpPr>
            <a:spLocks noGrp="1"/>
          </p:cNvSpPr>
          <p:nvPr>
            <p:ph type="ftr" sz="quarter" idx="11"/>
          </p:nvPr>
        </p:nvSpPr>
        <p:spPr>
          <a:xfrm>
            <a:off x="825624" y="6555770"/>
            <a:ext cx="3470176" cy="329614"/>
          </a:xfrm>
          <a:prstGeom prst="rect">
            <a:avLst/>
          </a:prstGeom>
        </p:spPr>
        <p:txBody>
          <a:bodyPr anchor="t"/>
          <a:lstStyle>
            <a:lvl1pPr>
              <a:defRPr sz="1200">
                <a:solidFill>
                  <a:schemeClr val="bg1"/>
                </a:solidFill>
              </a:defRPr>
            </a:lvl1pPr>
          </a:lstStyle>
          <a:p>
            <a:r>
              <a:rPr lang="en-GB" dirty="0">
                <a:solidFill>
                  <a:prstClr val="white"/>
                </a:solidFill>
              </a:rPr>
              <a:t>EUROfusion Values | Event | dd Month </a:t>
            </a:r>
            <a:r>
              <a:rPr lang="en-GB" dirty="0" err="1">
                <a:solidFill>
                  <a:prstClr val="white"/>
                </a:solidFill>
              </a:rPr>
              <a:t>yyyy</a:t>
            </a:r>
            <a:endParaRPr lang="en-GB" dirty="0">
              <a:solidFill>
                <a:prstClr val="white"/>
              </a:solidFill>
            </a:endParaRPr>
          </a:p>
        </p:txBody>
      </p:sp>
      <p:sp>
        <p:nvSpPr>
          <p:cNvPr id="9" name="Slide Number Placeholder 8"/>
          <p:cNvSpPr>
            <a:spLocks noGrp="1"/>
          </p:cNvSpPr>
          <p:nvPr>
            <p:ph type="sldNum" sz="quarter" idx="12"/>
          </p:nvPr>
        </p:nvSpPr>
        <p:spPr>
          <a:xfrm>
            <a:off x="0" y="6590037"/>
            <a:ext cx="720080" cy="199174"/>
          </a:xfrm>
        </p:spPr>
        <p:txBody>
          <a:bodyPr anchor="ctr"/>
          <a:lstStyle>
            <a:lvl1pPr>
              <a:defRPr sz="1400">
                <a:solidFill>
                  <a:schemeClr val="bg1"/>
                </a:solidFill>
              </a:defRPr>
            </a:lvl1pPr>
          </a:lstStyle>
          <a:p>
            <a:fld id="{6A6D9FA1-99C7-4910-8E32-B85D378B0060}" type="slidenum">
              <a:rPr lang="en-GB" smtClean="0">
                <a:solidFill>
                  <a:prstClr val="white"/>
                </a:solidFill>
              </a:rPr>
              <a:pPr/>
              <a:t>‹N°›</a:t>
            </a:fld>
            <a:endParaRPr lang="en-GB" dirty="0">
              <a:solidFill>
                <a:prstClr val="white"/>
              </a:solidFill>
            </a:endParaRPr>
          </a:p>
        </p:txBody>
      </p:sp>
      <p:pic>
        <p:nvPicPr>
          <p:cNvPr id="1026" name="Picture 2" descr="EUROfusion - Realising Fusion Energy">
            <a:extLst>
              <a:ext uri="{FF2B5EF4-FFF2-40B4-BE49-F238E27FC236}">
                <a16:creationId xmlns:a16="http://schemas.microsoft.com/office/drawing/2014/main" id="{D76DEB2B-40A9-CD88-03A2-1B2D1E8A0C70}"/>
              </a:ext>
            </a:extLst>
          </p:cNvPr>
          <p:cNvPicPr>
            <a:picLocks noChangeAspect="1" noChangeArrowheads="1"/>
          </p:cNvPicPr>
          <p:nvPr userDrawn="1"/>
        </p:nvPicPr>
        <p:blipFill>
          <a:blip r:embed="rId3" cstate="email">
            <a:extLst>
              <a:ext uri="{28A0092B-C50C-407E-A947-70E740481C1C}">
                <a14:useLocalDpi xmlns:a14="http://schemas.microsoft.com/office/drawing/2010/main"/>
              </a:ext>
            </a:extLst>
          </a:blip>
          <a:srcRect/>
          <a:stretch>
            <a:fillRect/>
          </a:stretch>
        </p:blipFill>
        <p:spPr bwMode="auto">
          <a:xfrm>
            <a:off x="191344" y="57007"/>
            <a:ext cx="636023" cy="636023"/>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2">
            <a:extLst>
              <a:ext uri="{FF2B5EF4-FFF2-40B4-BE49-F238E27FC236}">
                <a16:creationId xmlns:a16="http://schemas.microsoft.com/office/drawing/2014/main" id="{E8D0878B-E5A6-2FA4-87BE-E46364DC8E55}"/>
              </a:ext>
            </a:extLst>
          </p:cNvPr>
          <p:cNvPicPr>
            <a:picLocks noChangeAspect="1"/>
          </p:cNvPicPr>
          <p:nvPr userDrawn="1"/>
        </p:nvPicPr>
        <p:blipFill rotWithShape="1">
          <a:blip r:embed="rId4" cstate="email">
            <a:clrChange>
              <a:clrFrom>
                <a:srgbClr val="FFFFFF"/>
              </a:clrFrom>
              <a:clrTo>
                <a:srgbClr val="FFFFFF">
                  <a:alpha val="0"/>
                </a:srgbClr>
              </a:clrTo>
            </a:clrChange>
            <a:extLst>
              <a:ext uri="{28A0092B-C50C-407E-A947-70E740481C1C}">
                <a14:useLocalDpi xmlns:a14="http://schemas.microsoft.com/office/drawing/2010/main"/>
              </a:ext>
            </a:extLst>
          </a:blip>
          <a:srcRect/>
          <a:stretch/>
        </p:blipFill>
        <p:spPr>
          <a:xfrm>
            <a:off x="5414" y="979851"/>
            <a:ext cx="12181172" cy="5577840"/>
          </a:xfrm>
          <a:prstGeom prst="rect">
            <a:avLst/>
          </a:prstGeom>
        </p:spPr>
      </p:pic>
    </p:spTree>
    <p:extLst>
      <p:ext uri="{BB962C8B-B14F-4D97-AF65-F5344CB8AC3E}">
        <p14:creationId xmlns:p14="http://schemas.microsoft.com/office/powerpoint/2010/main" val="130808467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endParaRPr lang="en-GB" dirty="0"/>
          </a:p>
        </p:txBody>
      </p:sp>
      <p:sp>
        <p:nvSpPr>
          <p:cNvPr id="3" name="Text Placeholder 2"/>
          <p:cNvSpPr>
            <a:spLocks noGrp="1"/>
          </p:cNvSpPr>
          <p:nvPr>
            <p:ph type="body" idx="1"/>
          </p:nvPr>
        </p:nvSpPr>
        <p:spPr>
          <a:xfrm>
            <a:off x="609600" y="1600203"/>
            <a:ext cx="109728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sz="quarter" idx="4"/>
          </p:nvPr>
        </p:nvSpPr>
        <p:spPr>
          <a:xfrm>
            <a:off x="10848528" y="6356353"/>
            <a:ext cx="733872" cy="365125"/>
          </a:xfrm>
          <a:prstGeom prst="rect">
            <a:avLst/>
          </a:prstGeom>
        </p:spPr>
        <p:txBody>
          <a:bodyPr vert="horz" lIns="91440" tIns="45720" rIns="91440" bIns="45720" rtlCol="0" anchor="ctr"/>
          <a:lstStyle>
            <a:lvl1pPr algn="r">
              <a:defRPr sz="1000">
                <a:solidFill>
                  <a:schemeClr val="tx1">
                    <a:tint val="75000"/>
                  </a:schemeClr>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6A6D9FA1-99C7-4910-8E32-B85D378B0060}" type="slidenum">
              <a:rPr kumimoji="0" lang="en-GB" sz="10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a:t>
            </a:fld>
            <a:endParaRPr kumimoji="0" lang="en-GB" sz="10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2402646876"/>
      </p:ext>
    </p:extLst>
  </p:cSld>
  <p:clrMap bg1="lt1" tx1="dk1" bg2="lt2" tx2="dk2" accent1="accent1" accent2="accent2" accent3="accent3" accent4="accent4" accent5="accent5" accent6="accent6" hlink="hlink" folHlink="folHlink"/>
  <p:sldLayoutIdLst>
    <p:sldLayoutId id="2147483658" r:id="rId1"/>
    <p:sldLayoutId id="2147483663" r:id="rId2"/>
    <p:sldLayoutId id="2147483664" r:id="rId3"/>
    <p:sldLayoutId id="2147483669" r:id="rId4"/>
  </p:sldLayoutIdLst>
  <p:hf hdr="0" dt="0"/>
  <p:txStyles>
    <p:titleStyle>
      <a:lvl1pPr algn="ctr" defTabSz="685800" rtl="0" eaLnBrk="1" latinLnBrk="0" hangingPunct="1">
        <a:spcBef>
          <a:spcPct val="0"/>
        </a:spcBef>
        <a:buNone/>
        <a:defRPr sz="3300" kern="1200">
          <a:solidFill>
            <a:schemeClr val="tx1"/>
          </a:solidFill>
          <a:latin typeface="+mj-lt"/>
          <a:ea typeface="+mj-ea"/>
          <a:cs typeface="+mj-cs"/>
        </a:defRPr>
      </a:lvl1pPr>
    </p:titleStyle>
    <p:bodyStyle>
      <a:lvl1pPr marL="257175" indent="-257175" algn="l" defTabSz="6858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1pPr>
      <a:lvl2pPr marL="557213" indent="-214313" algn="l" defTabSz="68580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2pPr>
      <a:lvl3pPr marL="857250" indent="-171450" algn="l" defTabSz="6858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2001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4pPr>
      <a:lvl5pPr marL="15430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5pPr>
      <a:lvl6pPr marL="18859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90DF84-45A5-E8B6-2356-A083BD3B6272}"/>
              </a:ext>
            </a:extLst>
          </p:cNvPr>
          <p:cNvSpPr>
            <a:spLocks noGrp="1"/>
          </p:cNvSpPr>
          <p:nvPr>
            <p:ph type="title"/>
          </p:nvPr>
        </p:nvSpPr>
        <p:spPr>
          <a:xfrm>
            <a:off x="407368" y="2074188"/>
            <a:ext cx="7571220" cy="620251"/>
          </a:xfrm>
        </p:spPr>
        <p:txBody>
          <a:bodyPr>
            <a:normAutofit fontScale="90000"/>
          </a:bodyPr>
          <a:lstStyle/>
          <a:p>
            <a:r>
              <a:rPr lang="en-US" dirty="0" smtClean="0"/>
              <a:t>Digital Twin Pilot Project brainstorming</a:t>
            </a:r>
            <a:br>
              <a:rPr lang="en-US" dirty="0" smtClean="0"/>
            </a:br>
            <a:r>
              <a:rPr lang="en-US" dirty="0" smtClean="0"/>
              <a:t>Flight Simulator</a:t>
            </a:r>
            <a:br>
              <a:rPr lang="en-US" dirty="0" smtClean="0"/>
            </a:br>
            <a:r>
              <a:rPr lang="en-US" dirty="0" smtClean="0"/>
              <a:t>16/12/2024</a:t>
            </a:r>
            <a:endParaRPr lang="en-US" dirty="0"/>
          </a:p>
        </p:txBody>
      </p:sp>
      <p:sp>
        <p:nvSpPr>
          <p:cNvPr id="3" name="Text Placeholder 2">
            <a:extLst>
              <a:ext uri="{FF2B5EF4-FFF2-40B4-BE49-F238E27FC236}">
                <a16:creationId xmlns:a16="http://schemas.microsoft.com/office/drawing/2014/main" id="{68F44253-FAF4-4571-7B1E-85B86398C1C5}"/>
              </a:ext>
            </a:extLst>
          </p:cNvPr>
          <p:cNvSpPr>
            <a:spLocks noGrp="1"/>
          </p:cNvSpPr>
          <p:nvPr>
            <p:ph type="body" sz="quarter" idx="10"/>
          </p:nvPr>
        </p:nvSpPr>
        <p:spPr>
          <a:xfrm>
            <a:off x="407368" y="3693074"/>
            <a:ext cx="4980420" cy="825138"/>
          </a:xfrm>
        </p:spPr>
        <p:txBody>
          <a:bodyPr>
            <a:normAutofit fontScale="70000" lnSpcReduction="20000"/>
          </a:bodyPr>
          <a:lstStyle/>
          <a:p>
            <a:r>
              <a:rPr lang="en-US" dirty="0"/>
              <a:t>F. </a:t>
            </a:r>
            <a:r>
              <a:rPr lang="en-US" dirty="0" smtClean="0"/>
              <a:t>Imbeaux</a:t>
            </a:r>
          </a:p>
          <a:p>
            <a:r>
              <a:rPr lang="en-US" dirty="0" smtClean="0"/>
              <a:t>Acknowledgements to E. Fable, R. </a:t>
            </a:r>
            <a:r>
              <a:rPr lang="en-US" dirty="0" err="1" smtClean="0"/>
              <a:t>Nouailletas</a:t>
            </a:r>
            <a:r>
              <a:rPr lang="en-US" dirty="0" smtClean="0"/>
              <a:t>, P. David, J.F. Artaud </a:t>
            </a:r>
            <a:endParaRPr lang="en-US" dirty="0"/>
          </a:p>
        </p:txBody>
      </p:sp>
    </p:spTree>
    <p:extLst>
      <p:ext uri="{BB962C8B-B14F-4D97-AF65-F5344CB8AC3E}">
        <p14:creationId xmlns:p14="http://schemas.microsoft.com/office/powerpoint/2010/main" val="24710648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err="1" smtClean="0"/>
              <a:t>Why</a:t>
            </a:r>
            <a:r>
              <a:rPr lang="fr-FR" dirty="0" smtClean="0"/>
              <a:t> a Flight Simulator ?</a:t>
            </a:r>
            <a:endParaRPr lang="fr-FR" dirty="0"/>
          </a:p>
        </p:txBody>
      </p:sp>
      <p:sp>
        <p:nvSpPr>
          <p:cNvPr id="3" name="Espace réservé du contenu 2"/>
          <p:cNvSpPr>
            <a:spLocks noGrp="1"/>
          </p:cNvSpPr>
          <p:nvPr>
            <p:ph idx="1"/>
          </p:nvPr>
        </p:nvSpPr>
        <p:spPr/>
        <p:txBody>
          <a:bodyPr>
            <a:normAutofit lnSpcReduction="10000"/>
          </a:bodyPr>
          <a:lstStyle/>
          <a:p>
            <a:r>
              <a:rPr lang="fr-FR" dirty="0" smtClean="0"/>
              <a:t>A Flight Simulator </a:t>
            </a:r>
            <a:r>
              <a:rPr lang="fr-FR" dirty="0" err="1" smtClean="0"/>
              <a:t>is</a:t>
            </a:r>
            <a:r>
              <a:rPr lang="fr-FR" dirty="0" smtClean="0"/>
              <a:t> a </a:t>
            </a:r>
            <a:r>
              <a:rPr lang="fr-FR" dirty="0" err="1" smtClean="0"/>
              <a:t>fast</a:t>
            </a:r>
            <a:r>
              <a:rPr lang="fr-FR" dirty="0" smtClean="0"/>
              <a:t> but </a:t>
            </a:r>
            <a:r>
              <a:rPr lang="fr-FR" dirty="0" err="1" smtClean="0"/>
              <a:t>comprehensive</a:t>
            </a:r>
            <a:r>
              <a:rPr lang="fr-FR" dirty="0" smtClean="0"/>
              <a:t> simulator of the plasma + </a:t>
            </a:r>
            <a:r>
              <a:rPr lang="fr-FR" dirty="0" err="1" smtClean="0"/>
              <a:t>actuators</a:t>
            </a:r>
            <a:r>
              <a:rPr lang="fr-FR" dirty="0" smtClean="0"/>
              <a:t> + diagnostics + control system</a:t>
            </a:r>
          </a:p>
          <a:p>
            <a:r>
              <a:rPr lang="fr-FR" dirty="0" err="1" smtClean="0"/>
              <a:t>Function</a:t>
            </a:r>
            <a:r>
              <a:rPr lang="fr-FR" dirty="0" smtClean="0"/>
              <a:t>: </a:t>
            </a:r>
            <a:r>
              <a:rPr lang="fr-FR" dirty="0" err="1" smtClean="0"/>
              <a:t>used</a:t>
            </a:r>
            <a:r>
              <a:rPr lang="fr-FR" dirty="0" smtClean="0"/>
              <a:t> to check </a:t>
            </a:r>
            <a:r>
              <a:rPr lang="fr-FR" dirty="0" err="1" smtClean="0"/>
              <a:t>that</a:t>
            </a:r>
            <a:r>
              <a:rPr lang="fr-FR" dirty="0" smtClean="0"/>
              <a:t> a Pulse Schedule </a:t>
            </a:r>
            <a:r>
              <a:rPr lang="fr-FR" dirty="0" err="1" smtClean="0"/>
              <a:t>will</a:t>
            </a:r>
            <a:r>
              <a:rPr lang="fr-FR" dirty="0"/>
              <a:t> </a:t>
            </a:r>
            <a:r>
              <a:rPr lang="fr-FR" dirty="0" err="1" smtClean="0"/>
              <a:t>result</a:t>
            </a:r>
            <a:r>
              <a:rPr lang="fr-FR" dirty="0" smtClean="0"/>
              <a:t> in a </a:t>
            </a:r>
            <a:r>
              <a:rPr lang="fr-FR" dirty="0" err="1" smtClean="0"/>
              <a:t>successful</a:t>
            </a:r>
            <a:r>
              <a:rPr lang="fr-FR" dirty="0" smtClean="0"/>
              <a:t> plasma </a:t>
            </a:r>
            <a:r>
              <a:rPr lang="fr-FR" dirty="0" err="1" smtClean="0"/>
              <a:t>when</a:t>
            </a:r>
            <a:r>
              <a:rPr lang="fr-FR" dirty="0" smtClean="0"/>
              <a:t> </a:t>
            </a:r>
            <a:r>
              <a:rPr lang="fr-FR" dirty="0" err="1" smtClean="0"/>
              <a:t>programmed</a:t>
            </a:r>
            <a:r>
              <a:rPr lang="fr-FR" dirty="0" smtClean="0"/>
              <a:t> on the real </a:t>
            </a:r>
            <a:r>
              <a:rPr lang="fr-FR" dirty="0" err="1" smtClean="0"/>
              <a:t>experiment</a:t>
            </a:r>
            <a:endParaRPr lang="fr-FR" dirty="0" smtClean="0"/>
          </a:p>
          <a:p>
            <a:pPr lvl="1"/>
            <a:r>
              <a:rPr lang="fr-FR" dirty="0" err="1" smtClean="0"/>
              <a:t>Physics</a:t>
            </a:r>
            <a:r>
              <a:rPr lang="fr-FR" dirty="0" smtClean="0"/>
              <a:t> </a:t>
            </a:r>
            <a:r>
              <a:rPr lang="fr-FR" dirty="0" err="1" smtClean="0"/>
              <a:t>targets</a:t>
            </a:r>
            <a:r>
              <a:rPr lang="fr-FR" dirty="0" smtClean="0"/>
              <a:t> </a:t>
            </a:r>
            <a:r>
              <a:rPr lang="fr-FR" dirty="0" err="1" smtClean="0"/>
              <a:t>reached</a:t>
            </a:r>
            <a:endParaRPr lang="fr-FR" dirty="0" smtClean="0"/>
          </a:p>
          <a:p>
            <a:pPr lvl="1"/>
            <a:r>
              <a:rPr lang="fr-FR" dirty="0" err="1" smtClean="0"/>
              <a:t>Within</a:t>
            </a:r>
            <a:r>
              <a:rPr lang="fr-FR" dirty="0" smtClean="0"/>
              <a:t> the </a:t>
            </a:r>
            <a:r>
              <a:rPr lang="fr-FR" dirty="0" err="1" smtClean="0"/>
              <a:t>operational</a:t>
            </a:r>
            <a:r>
              <a:rPr lang="fr-FR" dirty="0" smtClean="0"/>
              <a:t> </a:t>
            </a:r>
            <a:r>
              <a:rPr lang="fr-FR" dirty="0" err="1" smtClean="0"/>
              <a:t>limits</a:t>
            </a:r>
            <a:r>
              <a:rPr lang="fr-FR" dirty="0" smtClean="0"/>
              <a:t> of the machine</a:t>
            </a:r>
          </a:p>
          <a:p>
            <a:pPr lvl="1"/>
            <a:r>
              <a:rPr lang="fr-FR" dirty="0" err="1" smtClean="0"/>
              <a:t>Using</a:t>
            </a:r>
            <a:r>
              <a:rPr lang="fr-FR" dirty="0" smtClean="0"/>
              <a:t> the </a:t>
            </a:r>
            <a:r>
              <a:rPr lang="fr-FR" dirty="0" err="1" smtClean="0"/>
              <a:t>actual</a:t>
            </a:r>
            <a:r>
              <a:rPr lang="fr-FR" dirty="0" smtClean="0"/>
              <a:t> </a:t>
            </a:r>
            <a:r>
              <a:rPr lang="fr-FR" dirty="0" err="1" smtClean="0"/>
              <a:t>controllers</a:t>
            </a:r>
            <a:r>
              <a:rPr lang="fr-FR" dirty="0" smtClean="0"/>
              <a:t> of the </a:t>
            </a:r>
            <a:r>
              <a:rPr lang="fr-FR" dirty="0" err="1" smtClean="0"/>
              <a:t>experiment</a:t>
            </a:r>
            <a:endParaRPr lang="fr-FR" dirty="0" smtClean="0"/>
          </a:p>
          <a:p>
            <a:r>
              <a:rPr lang="fr-FR" dirty="0" err="1" smtClean="0"/>
              <a:t>Systematic</a:t>
            </a:r>
            <a:r>
              <a:rPr lang="fr-FR" dirty="0" smtClean="0"/>
              <a:t> use of a Flight Simulator </a:t>
            </a:r>
            <a:r>
              <a:rPr lang="fr-FR" dirty="0" err="1" smtClean="0"/>
              <a:t>is</a:t>
            </a:r>
            <a:r>
              <a:rPr lang="fr-FR" dirty="0" smtClean="0"/>
              <a:t> </a:t>
            </a:r>
            <a:r>
              <a:rPr lang="fr-FR" dirty="0" err="1" smtClean="0"/>
              <a:t>foreseen</a:t>
            </a:r>
            <a:r>
              <a:rPr lang="fr-FR" dirty="0" smtClean="0"/>
              <a:t> in ITER </a:t>
            </a:r>
            <a:r>
              <a:rPr lang="fr-FR" dirty="0" err="1" smtClean="0"/>
              <a:t>before</a:t>
            </a:r>
            <a:r>
              <a:rPr lang="fr-FR" dirty="0" smtClean="0"/>
              <a:t> </a:t>
            </a:r>
            <a:r>
              <a:rPr lang="fr-FR" dirty="0" err="1" smtClean="0"/>
              <a:t>authorizing</a:t>
            </a:r>
            <a:r>
              <a:rPr lang="fr-FR" dirty="0" smtClean="0"/>
              <a:t> </a:t>
            </a:r>
            <a:r>
              <a:rPr lang="fr-FR" dirty="0" err="1" smtClean="0"/>
              <a:t>any</a:t>
            </a:r>
            <a:r>
              <a:rPr lang="fr-FR" dirty="0" smtClean="0"/>
              <a:t> real </a:t>
            </a:r>
            <a:r>
              <a:rPr lang="fr-FR" dirty="0" err="1" smtClean="0"/>
              <a:t>experiment</a:t>
            </a:r>
            <a:endParaRPr lang="fr-FR" dirty="0" smtClean="0"/>
          </a:p>
          <a:p>
            <a:r>
              <a:rPr lang="fr-FR" dirty="0" smtClean="0"/>
              <a:t>Flight Simulator </a:t>
            </a:r>
            <a:r>
              <a:rPr lang="fr-FR" dirty="0" err="1" smtClean="0"/>
              <a:t>tools</a:t>
            </a:r>
            <a:r>
              <a:rPr lang="fr-FR" dirty="0" smtClean="0"/>
              <a:t> </a:t>
            </a:r>
            <a:r>
              <a:rPr lang="fr-FR" dirty="0" err="1" smtClean="0"/>
              <a:t>already</a:t>
            </a:r>
            <a:r>
              <a:rPr lang="fr-FR" dirty="0" smtClean="0"/>
              <a:t> </a:t>
            </a:r>
            <a:r>
              <a:rPr lang="fr-FR" dirty="0" err="1" smtClean="0"/>
              <a:t>exist</a:t>
            </a:r>
            <a:r>
              <a:rPr lang="fr-FR" dirty="0" smtClean="0"/>
              <a:t>, for instance:</a:t>
            </a:r>
          </a:p>
          <a:p>
            <a:pPr lvl="1"/>
            <a:r>
              <a:rPr lang="fr-FR" dirty="0" smtClean="0"/>
              <a:t>FENIX </a:t>
            </a:r>
            <a:r>
              <a:rPr lang="fr-FR" dirty="0" smtClean="0"/>
              <a:t>for AUG and DEMO, </a:t>
            </a:r>
            <a:r>
              <a:rPr lang="fr-FR" dirty="0" err="1" smtClean="0"/>
              <a:t>being</a:t>
            </a:r>
            <a:r>
              <a:rPr lang="fr-FR" dirty="0" smtClean="0"/>
              <a:t> </a:t>
            </a:r>
            <a:r>
              <a:rPr lang="fr-FR" dirty="0" err="1" smtClean="0"/>
              <a:t>also</a:t>
            </a:r>
            <a:r>
              <a:rPr lang="fr-FR" dirty="0" smtClean="0"/>
              <a:t> </a:t>
            </a:r>
            <a:r>
              <a:rPr lang="fr-FR" dirty="0" err="1" smtClean="0"/>
              <a:t>tested</a:t>
            </a:r>
            <a:r>
              <a:rPr lang="fr-FR" dirty="0" smtClean="0"/>
              <a:t> in TCV and </a:t>
            </a:r>
            <a:r>
              <a:rPr lang="fr-FR" dirty="0" err="1" smtClean="0"/>
              <a:t>starting</a:t>
            </a:r>
            <a:r>
              <a:rPr lang="fr-FR" dirty="0" smtClean="0"/>
              <a:t> to </a:t>
            </a:r>
            <a:r>
              <a:rPr lang="fr-FR" dirty="0" err="1" smtClean="0"/>
              <a:t>implement</a:t>
            </a:r>
            <a:r>
              <a:rPr lang="fr-FR" dirty="0" smtClean="0"/>
              <a:t> </a:t>
            </a:r>
            <a:r>
              <a:rPr lang="fr-FR" dirty="0" err="1" smtClean="0"/>
              <a:t>external</a:t>
            </a:r>
            <a:r>
              <a:rPr lang="fr-FR" dirty="0" smtClean="0"/>
              <a:t> IMAS interfaces </a:t>
            </a:r>
            <a:r>
              <a:rPr lang="fr-FR" dirty="0" err="1" smtClean="0"/>
              <a:t>under</a:t>
            </a:r>
            <a:r>
              <a:rPr lang="fr-FR" dirty="0" smtClean="0"/>
              <a:t> TSVV15</a:t>
            </a:r>
          </a:p>
          <a:p>
            <a:pPr lvl="1"/>
            <a:r>
              <a:rPr lang="fr-FR" dirty="0" smtClean="0"/>
              <a:t>NICE+METIS for JT-60SA</a:t>
            </a:r>
          </a:p>
          <a:p>
            <a:pPr lvl="1"/>
            <a:r>
              <a:rPr lang="fr-FR" dirty="0" smtClean="0"/>
              <a:t>NICE </a:t>
            </a:r>
            <a:r>
              <a:rPr lang="fr-FR" dirty="0" err="1" smtClean="0"/>
              <a:t>only</a:t>
            </a:r>
            <a:r>
              <a:rPr lang="fr-FR" dirty="0" smtClean="0"/>
              <a:t> for WEST, </a:t>
            </a:r>
            <a:r>
              <a:rPr lang="fr-FR" dirty="0" err="1" smtClean="0"/>
              <a:t>coupling</a:t>
            </a:r>
            <a:r>
              <a:rPr lang="fr-FR" dirty="0" smtClean="0"/>
              <a:t> to METIS </a:t>
            </a:r>
            <a:r>
              <a:rPr lang="fr-FR" dirty="0" err="1" smtClean="0"/>
              <a:t>is</a:t>
            </a:r>
            <a:r>
              <a:rPr lang="fr-FR" dirty="0" smtClean="0"/>
              <a:t> </a:t>
            </a:r>
            <a:r>
              <a:rPr lang="fr-FR" dirty="0" err="1" smtClean="0"/>
              <a:t>ongoing</a:t>
            </a:r>
            <a:r>
              <a:rPr lang="fr-FR" dirty="0" smtClean="0"/>
              <a:t> </a:t>
            </a:r>
            <a:r>
              <a:rPr lang="fr-FR" dirty="0" err="1" smtClean="0"/>
              <a:t>under</a:t>
            </a:r>
            <a:r>
              <a:rPr lang="fr-FR" dirty="0" smtClean="0"/>
              <a:t> MUSCLE3 </a:t>
            </a:r>
            <a:r>
              <a:rPr lang="fr-FR" dirty="0" err="1" smtClean="0"/>
              <a:t>framework</a:t>
            </a:r>
            <a:endParaRPr lang="fr-FR" dirty="0" smtClean="0"/>
          </a:p>
          <a:p>
            <a:pPr lvl="1"/>
            <a:r>
              <a:rPr lang="fr-FR" dirty="0" smtClean="0"/>
              <a:t>It </a:t>
            </a:r>
            <a:r>
              <a:rPr lang="fr-FR" dirty="0" err="1" smtClean="0"/>
              <a:t>would</a:t>
            </a:r>
            <a:r>
              <a:rPr lang="fr-FR" dirty="0" smtClean="0"/>
              <a:t> </a:t>
            </a:r>
            <a:r>
              <a:rPr lang="fr-FR" dirty="0" err="1" smtClean="0"/>
              <a:t>be</a:t>
            </a:r>
            <a:r>
              <a:rPr lang="fr-FR" dirty="0" smtClean="0"/>
              <a:t> </a:t>
            </a:r>
            <a:r>
              <a:rPr lang="fr-FR" dirty="0" err="1" smtClean="0"/>
              <a:t>nice</a:t>
            </a:r>
            <a:r>
              <a:rPr lang="fr-FR" dirty="0" smtClean="0"/>
              <a:t> to </a:t>
            </a:r>
            <a:r>
              <a:rPr lang="fr-FR" dirty="0" err="1" smtClean="0"/>
              <a:t>get</a:t>
            </a:r>
            <a:r>
              <a:rPr lang="fr-FR" dirty="0" smtClean="0"/>
              <a:t> applications and validation on more </a:t>
            </a:r>
            <a:r>
              <a:rPr lang="fr-FR" dirty="0" err="1" smtClean="0"/>
              <a:t>than</a:t>
            </a:r>
            <a:r>
              <a:rPr lang="fr-FR" dirty="0" smtClean="0"/>
              <a:t> one of the </a:t>
            </a:r>
            <a:r>
              <a:rPr lang="fr-FR" dirty="0" err="1" smtClean="0"/>
              <a:t>present</a:t>
            </a:r>
            <a:r>
              <a:rPr lang="fr-FR" dirty="0" smtClean="0"/>
              <a:t> </a:t>
            </a:r>
            <a:r>
              <a:rPr lang="fr-FR" dirty="0" err="1" smtClean="0"/>
              <a:t>EUROfusion</a:t>
            </a:r>
            <a:r>
              <a:rPr lang="fr-FR" dirty="0" smtClean="0"/>
              <a:t> </a:t>
            </a:r>
            <a:r>
              <a:rPr lang="fr-FR" dirty="0" err="1" smtClean="0"/>
              <a:t>devices</a:t>
            </a:r>
            <a:r>
              <a:rPr lang="fr-FR" dirty="0" smtClean="0"/>
              <a:t>, as </a:t>
            </a:r>
            <a:r>
              <a:rPr lang="fr-FR" dirty="0" err="1" smtClean="0"/>
              <a:t>well</a:t>
            </a:r>
            <a:r>
              <a:rPr lang="fr-FR" dirty="0" smtClean="0"/>
              <a:t> as more </a:t>
            </a:r>
            <a:r>
              <a:rPr lang="fr-FR" dirty="0" err="1" smtClean="0"/>
              <a:t>modular</a:t>
            </a:r>
            <a:r>
              <a:rPr lang="fr-FR" dirty="0" smtClean="0"/>
              <a:t> </a:t>
            </a:r>
            <a:r>
              <a:rPr lang="fr-FR" dirty="0" err="1" smtClean="0"/>
              <a:t>tools</a:t>
            </a:r>
            <a:r>
              <a:rPr lang="fr-FR" dirty="0" smtClean="0"/>
              <a:t> to test </a:t>
            </a:r>
            <a:r>
              <a:rPr lang="fr-FR" dirty="0" err="1" smtClean="0"/>
              <a:t>different</a:t>
            </a:r>
            <a:r>
              <a:rPr lang="fr-FR" dirty="0" smtClean="0"/>
              <a:t> </a:t>
            </a:r>
            <a:r>
              <a:rPr lang="fr-FR" dirty="0" err="1" smtClean="0"/>
              <a:t>equilibrium</a:t>
            </a:r>
            <a:r>
              <a:rPr lang="fr-FR" dirty="0" smtClean="0"/>
              <a:t> </a:t>
            </a:r>
            <a:r>
              <a:rPr lang="fr-FR" dirty="0" err="1" smtClean="0"/>
              <a:t>solvers</a:t>
            </a:r>
            <a:endParaRPr lang="fr-FR" dirty="0" smtClean="0"/>
          </a:p>
          <a:p>
            <a:endParaRPr lang="fr-FR" dirty="0"/>
          </a:p>
          <a:p>
            <a:endParaRPr lang="fr-FR" dirty="0"/>
          </a:p>
        </p:txBody>
      </p:sp>
      <p:sp>
        <p:nvSpPr>
          <p:cNvPr id="4" name="Espace réservé du pied de page 3"/>
          <p:cNvSpPr>
            <a:spLocks noGrp="1"/>
          </p:cNvSpPr>
          <p:nvPr>
            <p:ph type="ftr" sz="quarter" idx="11"/>
          </p:nvPr>
        </p:nvSpPr>
        <p:spPr/>
        <p:txBody>
          <a:bodyPr/>
          <a:lstStyle/>
          <a:p>
            <a:r>
              <a:rPr lang="en-GB" dirty="0">
                <a:solidFill>
                  <a:prstClr val="white"/>
                </a:solidFill>
              </a:rPr>
              <a:t>F. Imbeaux et al | Digital Twins | December 2024</a:t>
            </a:r>
            <a:endParaRPr lang="en-GB" dirty="0">
              <a:solidFill>
                <a:prstClr val="white"/>
              </a:solidFill>
            </a:endParaRPr>
          </a:p>
        </p:txBody>
      </p:sp>
      <p:sp>
        <p:nvSpPr>
          <p:cNvPr id="5" name="Espace réservé du numéro de diapositive 4"/>
          <p:cNvSpPr>
            <a:spLocks noGrp="1"/>
          </p:cNvSpPr>
          <p:nvPr>
            <p:ph type="sldNum" sz="quarter" idx="12"/>
          </p:nvPr>
        </p:nvSpPr>
        <p:spPr/>
        <p:txBody>
          <a:bodyPr/>
          <a:lstStyle/>
          <a:p>
            <a:fld id="{6A6D9FA1-99C7-4910-8E32-B85D378B0060}" type="slidenum">
              <a:rPr lang="en-GB" smtClean="0">
                <a:solidFill>
                  <a:prstClr val="white"/>
                </a:solidFill>
              </a:rPr>
              <a:pPr/>
              <a:t>2</a:t>
            </a:fld>
            <a:endParaRPr lang="en-GB" dirty="0">
              <a:solidFill>
                <a:prstClr val="white"/>
              </a:solidFill>
            </a:endParaRPr>
          </a:p>
        </p:txBody>
      </p:sp>
    </p:spTree>
    <p:extLst>
      <p:ext uri="{BB962C8B-B14F-4D97-AF65-F5344CB8AC3E}">
        <p14:creationId xmlns:p14="http://schemas.microsoft.com/office/powerpoint/2010/main" val="241043601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Possible </a:t>
            </a:r>
            <a:r>
              <a:rPr lang="fr-FR" dirty="0" err="1" smtClean="0"/>
              <a:t>improvements</a:t>
            </a:r>
            <a:r>
              <a:rPr lang="fr-FR" dirty="0" smtClean="0"/>
              <a:t> of </a:t>
            </a:r>
            <a:r>
              <a:rPr lang="fr-FR" dirty="0" err="1" smtClean="0"/>
              <a:t>existing</a:t>
            </a:r>
            <a:r>
              <a:rPr lang="fr-FR" dirty="0" smtClean="0"/>
              <a:t> Flight </a:t>
            </a:r>
            <a:r>
              <a:rPr lang="fr-FR" dirty="0" err="1" smtClean="0"/>
              <a:t>Simulators</a:t>
            </a:r>
            <a:endParaRPr lang="fr-FR" dirty="0"/>
          </a:p>
        </p:txBody>
      </p:sp>
      <p:sp>
        <p:nvSpPr>
          <p:cNvPr id="3" name="Espace réservé du contenu 2"/>
          <p:cNvSpPr>
            <a:spLocks noGrp="1"/>
          </p:cNvSpPr>
          <p:nvPr>
            <p:ph idx="1"/>
          </p:nvPr>
        </p:nvSpPr>
        <p:spPr/>
        <p:txBody>
          <a:bodyPr>
            <a:normAutofit lnSpcReduction="10000"/>
          </a:bodyPr>
          <a:lstStyle/>
          <a:p>
            <a:r>
              <a:rPr lang="fr-FR" dirty="0" err="1" smtClean="0"/>
              <a:t>Make</a:t>
            </a:r>
            <a:r>
              <a:rPr lang="fr-FR" dirty="0" smtClean="0"/>
              <a:t> the Plant simulation part (</a:t>
            </a:r>
            <a:r>
              <a:rPr lang="fr-FR" dirty="0" err="1" smtClean="0"/>
              <a:t>plasma+actuators+diagnostic</a:t>
            </a:r>
            <a:r>
              <a:rPr lang="fr-FR" dirty="0" smtClean="0"/>
              <a:t>) </a:t>
            </a:r>
            <a:r>
              <a:rPr lang="fr-FR" u="sng" dirty="0" smtClean="0"/>
              <a:t>machine </a:t>
            </a:r>
            <a:r>
              <a:rPr lang="fr-FR" u="sng" dirty="0" err="1" smtClean="0"/>
              <a:t>generic</a:t>
            </a:r>
            <a:r>
              <a:rPr lang="fr-FR" dirty="0" smtClean="0"/>
              <a:t> </a:t>
            </a:r>
            <a:r>
              <a:rPr lang="fr-FR" dirty="0" smtClean="0">
                <a:sym typeface="Wingdings" panose="05000000000000000000" pitchFamily="2" charset="2"/>
              </a:rPr>
              <a:t> IMAS interfaces</a:t>
            </a:r>
          </a:p>
          <a:p>
            <a:pPr lvl="1"/>
            <a:r>
              <a:rPr lang="fr-FR" u="sng" dirty="0" err="1" smtClean="0">
                <a:sym typeface="Wingdings" panose="05000000000000000000" pitchFamily="2" charset="2"/>
              </a:rPr>
              <a:t>Internal</a:t>
            </a:r>
            <a:r>
              <a:rPr lang="fr-FR" u="sng" dirty="0" smtClean="0">
                <a:sym typeface="Wingdings" panose="05000000000000000000" pitchFamily="2" charset="2"/>
              </a:rPr>
              <a:t> IMAS interfaces</a:t>
            </a:r>
            <a:r>
              <a:rPr lang="fr-FR" dirty="0" smtClean="0">
                <a:sym typeface="Wingdings" panose="05000000000000000000" pitchFamily="2" charset="2"/>
              </a:rPr>
              <a:t> </a:t>
            </a:r>
            <a:r>
              <a:rPr lang="fr-FR" dirty="0" err="1" smtClean="0">
                <a:sym typeface="Wingdings" panose="05000000000000000000" pitchFamily="2" charset="2"/>
              </a:rPr>
              <a:t>allow</a:t>
            </a:r>
            <a:r>
              <a:rPr lang="fr-FR" dirty="0" smtClean="0">
                <a:sym typeface="Wingdings" panose="05000000000000000000" pitchFamily="2" charset="2"/>
              </a:rPr>
              <a:t> </a:t>
            </a:r>
            <a:r>
              <a:rPr lang="fr-FR" dirty="0" err="1" smtClean="0">
                <a:sym typeface="Wingdings" panose="05000000000000000000" pitchFamily="2" charset="2"/>
              </a:rPr>
              <a:t>testing</a:t>
            </a:r>
            <a:r>
              <a:rPr lang="fr-FR" dirty="0" smtClean="0">
                <a:sym typeface="Wingdings" panose="05000000000000000000" pitchFamily="2" charset="2"/>
              </a:rPr>
              <a:t> </a:t>
            </a:r>
            <a:r>
              <a:rPr lang="fr-FR" dirty="0" err="1" smtClean="0">
                <a:sym typeface="Wingdings" panose="05000000000000000000" pitchFamily="2" charset="2"/>
              </a:rPr>
              <a:t>also</a:t>
            </a:r>
            <a:r>
              <a:rPr lang="fr-FR" dirty="0" smtClean="0">
                <a:sym typeface="Wingdings" panose="05000000000000000000" pitchFamily="2" charset="2"/>
              </a:rPr>
              <a:t> </a:t>
            </a:r>
            <a:r>
              <a:rPr lang="fr-FR" dirty="0" err="1" smtClean="0">
                <a:sym typeface="Wingdings" panose="05000000000000000000" pitchFamily="2" charset="2"/>
              </a:rPr>
              <a:t>different</a:t>
            </a:r>
            <a:r>
              <a:rPr lang="fr-FR" dirty="0" smtClean="0">
                <a:sym typeface="Wingdings" panose="05000000000000000000" pitchFamily="2" charset="2"/>
              </a:rPr>
              <a:t> </a:t>
            </a:r>
            <a:r>
              <a:rPr lang="fr-FR" dirty="0" err="1" smtClean="0">
                <a:sym typeface="Wingdings" panose="05000000000000000000" pitchFamily="2" charset="2"/>
              </a:rPr>
              <a:t>equilibrium</a:t>
            </a:r>
            <a:r>
              <a:rPr lang="fr-FR" dirty="0" smtClean="0">
                <a:sym typeface="Wingdings" panose="05000000000000000000" pitchFamily="2" charset="2"/>
              </a:rPr>
              <a:t> reconstruction </a:t>
            </a:r>
            <a:r>
              <a:rPr lang="fr-FR" dirty="0" err="1" smtClean="0">
                <a:sym typeface="Wingdings" panose="05000000000000000000" pitchFamily="2" charset="2"/>
              </a:rPr>
              <a:t>methods</a:t>
            </a:r>
            <a:r>
              <a:rPr lang="fr-FR" dirty="0" smtClean="0">
                <a:sym typeface="Wingdings" panose="05000000000000000000" pitchFamily="2" charset="2"/>
              </a:rPr>
              <a:t> on the </a:t>
            </a:r>
            <a:r>
              <a:rPr lang="fr-FR" dirty="0" err="1" smtClean="0">
                <a:sym typeface="Wingdings" panose="05000000000000000000" pitchFamily="2" charset="2"/>
              </a:rPr>
              <a:t>same</a:t>
            </a:r>
            <a:r>
              <a:rPr lang="fr-FR" dirty="0" smtClean="0">
                <a:sym typeface="Wingdings" panose="05000000000000000000" pitchFamily="2" charset="2"/>
              </a:rPr>
              <a:t> </a:t>
            </a:r>
            <a:r>
              <a:rPr lang="fr-FR" dirty="0" err="1" smtClean="0">
                <a:sym typeface="Wingdings" panose="05000000000000000000" pitchFamily="2" charset="2"/>
              </a:rPr>
              <a:t>platform</a:t>
            </a:r>
            <a:r>
              <a:rPr lang="fr-FR" dirty="0" smtClean="0">
                <a:sym typeface="Wingdings" panose="05000000000000000000" pitchFamily="2" charset="2"/>
              </a:rPr>
              <a:t> </a:t>
            </a:r>
            <a:endParaRPr lang="fr-FR" dirty="0" smtClean="0">
              <a:sym typeface="Wingdings" panose="05000000000000000000" pitchFamily="2" charset="2"/>
            </a:endParaRPr>
          </a:p>
          <a:p>
            <a:r>
              <a:rPr lang="fr-FR" u="sng" dirty="0">
                <a:solidFill>
                  <a:srgbClr val="00B050"/>
                </a:solidFill>
              </a:rPr>
              <a:t>More </a:t>
            </a:r>
            <a:r>
              <a:rPr lang="fr-FR" u="sng" dirty="0" err="1">
                <a:solidFill>
                  <a:srgbClr val="00B050"/>
                </a:solidFill>
              </a:rPr>
              <a:t>realistic</a:t>
            </a:r>
            <a:r>
              <a:rPr lang="fr-FR" u="sng" dirty="0">
                <a:solidFill>
                  <a:srgbClr val="00B050"/>
                </a:solidFill>
              </a:rPr>
              <a:t> description of diagnostics</a:t>
            </a:r>
            <a:r>
              <a:rPr lang="fr-FR" dirty="0">
                <a:solidFill>
                  <a:srgbClr val="00B050"/>
                </a:solidFill>
              </a:rPr>
              <a:t> (</a:t>
            </a:r>
            <a:r>
              <a:rPr lang="fr-FR" dirty="0" err="1">
                <a:solidFill>
                  <a:srgbClr val="00B050"/>
                </a:solidFill>
              </a:rPr>
              <a:t>synthetic</a:t>
            </a:r>
            <a:r>
              <a:rPr lang="fr-FR" dirty="0">
                <a:solidFill>
                  <a:srgbClr val="00B050"/>
                </a:solidFill>
              </a:rPr>
              <a:t> diagnostics) and </a:t>
            </a:r>
            <a:r>
              <a:rPr lang="fr-FR" dirty="0" err="1">
                <a:solidFill>
                  <a:srgbClr val="00B050"/>
                </a:solidFill>
              </a:rPr>
              <a:t>actuators</a:t>
            </a:r>
            <a:r>
              <a:rPr lang="fr-FR" dirty="0">
                <a:solidFill>
                  <a:srgbClr val="00B050"/>
                </a:solidFill>
              </a:rPr>
              <a:t> (system </a:t>
            </a:r>
            <a:r>
              <a:rPr lang="fr-FR" dirty="0" err="1">
                <a:solidFill>
                  <a:srgbClr val="00B050"/>
                </a:solidFill>
              </a:rPr>
              <a:t>response</a:t>
            </a:r>
            <a:r>
              <a:rPr lang="fr-FR" dirty="0">
                <a:solidFill>
                  <a:srgbClr val="00B050"/>
                </a:solidFill>
              </a:rPr>
              <a:t> time</a:t>
            </a:r>
            <a:r>
              <a:rPr lang="fr-FR" dirty="0" smtClean="0">
                <a:solidFill>
                  <a:srgbClr val="00B050"/>
                </a:solidFill>
              </a:rPr>
              <a:t>), test of </a:t>
            </a:r>
            <a:r>
              <a:rPr lang="fr-FR" dirty="0" err="1" smtClean="0">
                <a:solidFill>
                  <a:srgbClr val="00B050"/>
                </a:solidFill>
              </a:rPr>
              <a:t>robustness</a:t>
            </a:r>
            <a:r>
              <a:rPr lang="fr-FR" dirty="0" smtClean="0">
                <a:solidFill>
                  <a:srgbClr val="00B050"/>
                </a:solidFill>
              </a:rPr>
              <a:t> to noise, </a:t>
            </a:r>
            <a:r>
              <a:rPr lang="fr-FR" dirty="0" err="1" smtClean="0">
                <a:solidFill>
                  <a:srgbClr val="00B050"/>
                </a:solidFill>
              </a:rPr>
              <a:t>missing</a:t>
            </a:r>
            <a:r>
              <a:rPr lang="fr-FR" dirty="0" smtClean="0">
                <a:solidFill>
                  <a:srgbClr val="00B050"/>
                </a:solidFill>
              </a:rPr>
              <a:t> </a:t>
            </a:r>
            <a:r>
              <a:rPr lang="fr-FR" dirty="0" err="1" smtClean="0">
                <a:solidFill>
                  <a:srgbClr val="00B050"/>
                </a:solidFill>
              </a:rPr>
              <a:t>sensors</a:t>
            </a:r>
            <a:r>
              <a:rPr lang="fr-FR" dirty="0" smtClean="0">
                <a:solidFill>
                  <a:srgbClr val="00B050"/>
                </a:solidFill>
              </a:rPr>
              <a:t>, </a:t>
            </a:r>
            <a:r>
              <a:rPr lang="fr-FR" dirty="0" err="1" smtClean="0">
                <a:solidFill>
                  <a:srgbClr val="00B050"/>
                </a:solidFill>
              </a:rPr>
              <a:t>parameters</a:t>
            </a:r>
            <a:r>
              <a:rPr lang="fr-FR" dirty="0" smtClean="0">
                <a:solidFill>
                  <a:srgbClr val="00B050"/>
                </a:solidFill>
              </a:rPr>
              <a:t> of the Real Time </a:t>
            </a:r>
            <a:r>
              <a:rPr lang="fr-FR" dirty="0" err="1" smtClean="0">
                <a:solidFill>
                  <a:srgbClr val="00B050"/>
                </a:solidFill>
              </a:rPr>
              <a:t>equilibrium</a:t>
            </a:r>
            <a:r>
              <a:rPr lang="fr-FR" dirty="0" smtClean="0">
                <a:solidFill>
                  <a:srgbClr val="00B050"/>
                </a:solidFill>
              </a:rPr>
              <a:t> reconstruction</a:t>
            </a:r>
            <a:endParaRPr lang="fr-FR" dirty="0">
              <a:solidFill>
                <a:srgbClr val="00B050"/>
              </a:solidFill>
            </a:endParaRPr>
          </a:p>
          <a:p>
            <a:r>
              <a:rPr lang="fr-FR" dirty="0" smtClean="0"/>
              <a:t>Performance optimisation / use of NN </a:t>
            </a:r>
            <a:r>
              <a:rPr lang="fr-FR" dirty="0" err="1" smtClean="0"/>
              <a:t>surrogate</a:t>
            </a:r>
            <a:r>
              <a:rPr lang="fr-FR" dirty="0" smtClean="0"/>
              <a:t> </a:t>
            </a:r>
            <a:r>
              <a:rPr lang="fr-FR" dirty="0" err="1" smtClean="0"/>
              <a:t>models</a:t>
            </a:r>
            <a:r>
              <a:rPr lang="fr-FR" dirty="0" smtClean="0"/>
              <a:t> </a:t>
            </a:r>
            <a:r>
              <a:rPr lang="fr-FR" dirty="0" smtClean="0">
                <a:sym typeface="Wingdings" panose="05000000000000000000" pitchFamily="2" charset="2"/>
              </a:rPr>
              <a:t> </a:t>
            </a:r>
            <a:r>
              <a:rPr lang="fr-FR" dirty="0" err="1" smtClean="0">
                <a:sym typeface="Wingdings" panose="05000000000000000000" pitchFamily="2" charset="2"/>
              </a:rPr>
              <a:t>covered</a:t>
            </a:r>
            <a:r>
              <a:rPr lang="fr-FR" dirty="0" smtClean="0">
                <a:sym typeface="Wingdings" panose="05000000000000000000" pitchFamily="2" charset="2"/>
              </a:rPr>
              <a:t> by TSVV15</a:t>
            </a:r>
            <a:endParaRPr lang="fr-FR" dirty="0" smtClean="0"/>
          </a:p>
          <a:p>
            <a:r>
              <a:rPr lang="fr-FR" dirty="0" err="1" smtClean="0">
                <a:solidFill>
                  <a:srgbClr val="00B050"/>
                </a:solidFill>
              </a:rPr>
              <a:t>Coupling</a:t>
            </a:r>
            <a:r>
              <a:rPr lang="fr-FR" dirty="0" smtClean="0">
                <a:solidFill>
                  <a:srgbClr val="00B050"/>
                </a:solidFill>
              </a:rPr>
              <a:t> </a:t>
            </a:r>
            <a:r>
              <a:rPr lang="fr-FR" dirty="0" err="1" smtClean="0">
                <a:solidFill>
                  <a:srgbClr val="00B050"/>
                </a:solidFill>
              </a:rPr>
              <a:t>with</a:t>
            </a:r>
            <a:r>
              <a:rPr lang="fr-FR" dirty="0" smtClean="0">
                <a:solidFill>
                  <a:srgbClr val="00B050"/>
                </a:solidFill>
              </a:rPr>
              <a:t> </a:t>
            </a:r>
            <a:r>
              <a:rPr lang="fr-FR" u="sng" dirty="0" err="1" smtClean="0">
                <a:solidFill>
                  <a:srgbClr val="00B050"/>
                </a:solidFill>
              </a:rPr>
              <a:t>automated</a:t>
            </a:r>
            <a:r>
              <a:rPr lang="fr-FR" u="sng" dirty="0" smtClean="0">
                <a:solidFill>
                  <a:srgbClr val="00B050"/>
                </a:solidFill>
              </a:rPr>
              <a:t> optimisation</a:t>
            </a:r>
            <a:r>
              <a:rPr lang="fr-FR" dirty="0" smtClean="0">
                <a:solidFill>
                  <a:srgbClr val="00B050"/>
                </a:solidFill>
              </a:rPr>
              <a:t> of </a:t>
            </a:r>
            <a:r>
              <a:rPr lang="fr-FR" dirty="0" err="1" smtClean="0">
                <a:solidFill>
                  <a:srgbClr val="00B050"/>
                </a:solidFill>
              </a:rPr>
              <a:t>Feed</a:t>
            </a:r>
            <a:r>
              <a:rPr lang="fr-FR" dirty="0" smtClean="0">
                <a:solidFill>
                  <a:srgbClr val="00B050"/>
                </a:solidFill>
              </a:rPr>
              <a:t> </a:t>
            </a:r>
            <a:r>
              <a:rPr lang="fr-FR" dirty="0" err="1" smtClean="0">
                <a:solidFill>
                  <a:srgbClr val="00B050"/>
                </a:solidFill>
              </a:rPr>
              <a:t>Forward</a:t>
            </a:r>
            <a:r>
              <a:rPr lang="fr-FR" dirty="0" smtClean="0">
                <a:solidFill>
                  <a:srgbClr val="00B050"/>
                </a:solidFill>
              </a:rPr>
              <a:t> </a:t>
            </a:r>
            <a:r>
              <a:rPr lang="fr-FR" dirty="0" err="1" smtClean="0">
                <a:solidFill>
                  <a:srgbClr val="00B050"/>
                </a:solidFill>
              </a:rPr>
              <a:t>waveforms</a:t>
            </a:r>
            <a:r>
              <a:rPr lang="fr-FR" dirty="0" smtClean="0">
                <a:solidFill>
                  <a:srgbClr val="00B050"/>
                </a:solidFill>
              </a:rPr>
              <a:t>, </a:t>
            </a:r>
            <a:r>
              <a:rPr lang="fr-FR" dirty="0" err="1" smtClean="0">
                <a:solidFill>
                  <a:srgbClr val="00B050"/>
                </a:solidFill>
              </a:rPr>
              <a:t>controller</a:t>
            </a:r>
            <a:r>
              <a:rPr lang="fr-FR" dirty="0" smtClean="0">
                <a:solidFill>
                  <a:srgbClr val="00B050"/>
                </a:solidFill>
              </a:rPr>
              <a:t> </a:t>
            </a:r>
            <a:r>
              <a:rPr lang="fr-FR" dirty="0" err="1" smtClean="0">
                <a:solidFill>
                  <a:srgbClr val="00B050"/>
                </a:solidFill>
              </a:rPr>
              <a:t>parameters</a:t>
            </a:r>
            <a:r>
              <a:rPr lang="fr-FR" dirty="0" smtClean="0">
                <a:solidFill>
                  <a:srgbClr val="00B050"/>
                </a:solidFill>
              </a:rPr>
              <a:t>, </a:t>
            </a:r>
            <a:r>
              <a:rPr lang="fr-FR" dirty="0" err="1" smtClean="0">
                <a:solidFill>
                  <a:srgbClr val="00B050"/>
                </a:solidFill>
              </a:rPr>
              <a:t>physics</a:t>
            </a:r>
            <a:r>
              <a:rPr lang="fr-FR" dirty="0" smtClean="0">
                <a:solidFill>
                  <a:srgbClr val="00B050"/>
                </a:solidFill>
              </a:rPr>
              <a:t> model </a:t>
            </a:r>
            <a:r>
              <a:rPr lang="fr-FR" dirty="0" err="1" smtClean="0">
                <a:solidFill>
                  <a:srgbClr val="00B050"/>
                </a:solidFill>
              </a:rPr>
              <a:t>parameters</a:t>
            </a:r>
            <a:endParaRPr lang="fr-FR" dirty="0" smtClean="0">
              <a:solidFill>
                <a:srgbClr val="00B050"/>
              </a:solidFill>
            </a:endParaRPr>
          </a:p>
          <a:p>
            <a:r>
              <a:rPr lang="fr-FR" dirty="0" err="1" smtClean="0"/>
              <a:t>Integration</a:t>
            </a:r>
            <a:r>
              <a:rPr lang="fr-FR" dirty="0" smtClean="0"/>
              <a:t> of </a:t>
            </a:r>
            <a:r>
              <a:rPr lang="fr-FR" dirty="0" err="1" smtClean="0"/>
              <a:t>discharge</a:t>
            </a:r>
            <a:r>
              <a:rPr lang="fr-FR" dirty="0" smtClean="0"/>
              <a:t> </a:t>
            </a:r>
            <a:r>
              <a:rPr lang="fr-FR" dirty="0" err="1" smtClean="0"/>
              <a:t>forecasting</a:t>
            </a:r>
            <a:r>
              <a:rPr lang="fr-FR" dirty="0" smtClean="0"/>
              <a:t> to control </a:t>
            </a:r>
            <a:r>
              <a:rPr lang="fr-FR" dirty="0" err="1" smtClean="0"/>
              <a:t>algorithms</a:t>
            </a:r>
            <a:r>
              <a:rPr lang="fr-FR" dirty="0" smtClean="0"/>
              <a:t> </a:t>
            </a:r>
            <a:r>
              <a:rPr lang="fr-FR" dirty="0" err="1" smtClean="0"/>
              <a:t>seems</a:t>
            </a:r>
            <a:r>
              <a:rPr lang="fr-FR" dirty="0" smtClean="0"/>
              <a:t> </a:t>
            </a:r>
            <a:r>
              <a:rPr lang="fr-FR" dirty="0" err="1" smtClean="0"/>
              <a:t>too</a:t>
            </a:r>
            <a:r>
              <a:rPr lang="fr-FR" dirty="0" smtClean="0"/>
              <a:t> </a:t>
            </a:r>
            <a:r>
              <a:rPr lang="fr-FR" dirty="0" err="1" smtClean="0"/>
              <a:t>much</a:t>
            </a:r>
            <a:r>
              <a:rPr lang="fr-FR" dirty="0" smtClean="0"/>
              <a:t> </a:t>
            </a:r>
            <a:r>
              <a:rPr lang="fr-FR" dirty="0" err="1" smtClean="0"/>
              <a:t>exploratory</a:t>
            </a:r>
            <a:r>
              <a:rPr lang="fr-FR" dirty="0" smtClean="0"/>
              <a:t> for a 1 </a:t>
            </a:r>
            <a:r>
              <a:rPr lang="fr-FR" dirty="0" err="1" smtClean="0"/>
              <a:t>year</a:t>
            </a:r>
            <a:r>
              <a:rPr lang="fr-FR" dirty="0" smtClean="0"/>
              <a:t> project</a:t>
            </a:r>
            <a:endParaRPr lang="fr-FR" dirty="0"/>
          </a:p>
          <a:p>
            <a:r>
              <a:rPr lang="fr-FR" dirty="0" err="1" smtClean="0"/>
              <a:t>Different</a:t>
            </a:r>
            <a:r>
              <a:rPr lang="fr-FR" dirty="0" smtClean="0"/>
              <a:t> teams have </a:t>
            </a:r>
            <a:r>
              <a:rPr lang="fr-FR" dirty="0" err="1" smtClean="0"/>
              <a:t>different</a:t>
            </a:r>
            <a:r>
              <a:rPr lang="fr-FR" dirty="0"/>
              <a:t> </a:t>
            </a:r>
            <a:r>
              <a:rPr lang="fr-FR" dirty="0" err="1" smtClean="0"/>
              <a:t>interests</a:t>
            </a:r>
            <a:r>
              <a:rPr lang="fr-FR" dirty="0"/>
              <a:t> </a:t>
            </a:r>
            <a:r>
              <a:rPr lang="fr-FR" dirty="0" smtClean="0"/>
              <a:t>in the items </a:t>
            </a:r>
            <a:r>
              <a:rPr lang="fr-FR" dirty="0" err="1" smtClean="0"/>
              <a:t>listed</a:t>
            </a:r>
            <a:r>
              <a:rPr lang="fr-FR" dirty="0" smtClean="0"/>
              <a:t> </a:t>
            </a:r>
            <a:r>
              <a:rPr lang="fr-FR" dirty="0" err="1" smtClean="0"/>
              <a:t>here</a:t>
            </a:r>
            <a:endParaRPr lang="fr-FR" dirty="0" smtClean="0"/>
          </a:p>
          <a:p>
            <a:r>
              <a:rPr lang="fr-FR" dirty="0" smtClean="0"/>
              <a:t>Connection/application to </a:t>
            </a:r>
            <a:r>
              <a:rPr lang="fr-FR" dirty="0" err="1" smtClean="0"/>
              <a:t>other</a:t>
            </a:r>
            <a:r>
              <a:rPr lang="fr-FR" dirty="0" smtClean="0"/>
              <a:t> </a:t>
            </a:r>
            <a:r>
              <a:rPr lang="fr-FR" dirty="0" err="1" smtClean="0"/>
              <a:t>WPs</a:t>
            </a:r>
            <a:r>
              <a:rPr lang="fr-FR" dirty="0" smtClean="0"/>
              <a:t>: WPTE, </a:t>
            </a:r>
            <a:r>
              <a:rPr lang="fr-FR" dirty="0" err="1" smtClean="0"/>
              <a:t>WPPrIO</a:t>
            </a:r>
            <a:endParaRPr lang="fr-FR" dirty="0" smtClean="0"/>
          </a:p>
          <a:p>
            <a:r>
              <a:rPr lang="fr-FR" dirty="0" smtClean="0"/>
              <a:t>1 </a:t>
            </a:r>
            <a:r>
              <a:rPr lang="fr-FR" dirty="0" err="1" smtClean="0"/>
              <a:t>year</a:t>
            </a:r>
            <a:r>
              <a:rPr lang="fr-FR" dirty="0" smtClean="0"/>
              <a:t> pilot project, </a:t>
            </a:r>
            <a:r>
              <a:rPr lang="fr-FR" dirty="0" err="1" smtClean="0"/>
              <a:t>limited</a:t>
            </a:r>
            <a:r>
              <a:rPr lang="fr-FR" dirty="0" smtClean="0"/>
              <a:t> to 2025, </a:t>
            </a:r>
            <a:r>
              <a:rPr lang="fr-FR" dirty="0" err="1" smtClean="0"/>
              <a:t>challenging</a:t>
            </a:r>
            <a:r>
              <a:rPr lang="fr-FR" dirty="0" smtClean="0"/>
              <a:t> to </a:t>
            </a:r>
            <a:r>
              <a:rPr lang="fr-FR" dirty="0" err="1" smtClean="0"/>
              <a:t>hire</a:t>
            </a:r>
            <a:r>
              <a:rPr lang="fr-FR" dirty="0" smtClean="0"/>
              <a:t> </a:t>
            </a:r>
            <a:r>
              <a:rPr lang="fr-FR" dirty="0" err="1" smtClean="0"/>
              <a:t>additional</a:t>
            </a:r>
            <a:r>
              <a:rPr lang="fr-FR" dirty="0" smtClean="0"/>
              <a:t> </a:t>
            </a:r>
            <a:r>
              <a:rPr lang="fr-FR" dirty="0" err="1" smtClean="0"/>
              <a:t>manpower</a:t>
            </a:r>
            <a:r>
              <a:rPr lang="fr-FR" dirty="0" smtClean="0"/>
              <a:t> on </a:t>
            </a:r>
            <a:r>
              <a:rPr lang="fr-FR" dirty="0" err="1" smtClean="0"/>
              <a:t>so</a:t>
            </a:r>
            <a:r>
              <a:rPr lang="fr-FR" dirty="0" smtClean="0"/>
              <a:t> short a time </a:t>
            </a:r>
            <a:r>
              <a:rPr lang="fr-FR" dirty="0" err="1" smtClean="0"/>
              <a:t>scale</a:t>
            </a:r>
            <a:endParaRPr lang="fr-FR" dirty="0" smtClean="0"/>
          </a:p>
          <a:p>
            <a:endParaRPr lang="fr-FR" dirty="0"/>
          </a:p>
          <a:p>
            <a:endParaRPr lang="fr-FR" dirty="0"/>
          </a:p>
        </p:txBody>
      </p:sp>
      <p:sp>
        <p:nvSpPr>
          <p:cNvPr id="4" name="Espace réservé du pied de page 3"/>
          <p:cNvSpPr>
            <a:spLocks noGrp="1"/>
          </p:cNvSpPr>
          <p:nvPr>
            <p:ph type="ftr" sz="quarter" idx="11"/>
          </p:nvPr>
        </p:nvSpPr>
        <p:spPr/>
        <p:txBody>
          <a:bodyPr/>
          <a:lstStyle/>
          <a:p>
            <a:r>
              <a:rPr lang="en-GB" dirty="0">
                <a:solidFill>
                  <a:prstClr val="white"/>
                </a:solidFill>
              </a:rPr>
              <a:t>F. Imbeaux et al | </a:t>
            </a:r>
            <a:r>
              <a:rPr lang="en-GB" dirty="0" smtClean="0">
                <a:solidFill>
                  <a:prstClr val="white"/>
                </a:solidFill>
              </a:rPr>
              <a:t>Digital Twins</a:t>
            </a:r>
            <a:r>
              <a:rPr lang="en-GB" dirty="0" smtClean="0">
                <a:solidFill>
                  <a:prstClr val="white"/>
                </a:solidFill>
              </a:rPr>
              <a:t> </a:t>
            </a:r>
            <a:r>
              <a:rPr lang="en-GB" dirty="0">
                <a:solidFill>
                  <a:prstClr val="white"/>
                </a:solidFill>
              </a:rPr>
              <a:t>| </a:t>
            </a:r>
            <a:r>
              <a:rPr lang="en-GB" dirty="0" smtClean="0">
                <a:solidFill>
                  <a:prstClr val="white"/>
                </a:solidFill>
              </a:rPr>
              <a:t>December </a:t>
            </a:r>
            <a:r>
              <a:rPr lang="en-GB" dirty="0">
                <a:solidFill>
                  <a:prstClr val="white"/>
                </a:solidFill>
              </a:rPr>
              <a:t>2024</a:t>
            </a:r>
          </a:p>
        </p:txBody>
      </p:sp>
      <p:sp>
        <p:nvSpPr>
          <p:cNvPr id="5" name="Espace réservé du numéro de diapositive 4"/>
          <p:cNvSpPr>
            <a:spLocks noGrp="1"/>
          </p:cNvSpPr>
          <p:nvPr>
            <p:ph type="sldNum" sz="quarter" idx="12"/>
          </p:nvPr>
        </p:nvSpPr>
        <p:spPr/>
        <p:txBody>
          <a:bodyPr/>
          <a:lstStyle/>
          <a:p>
            <a:fld id="{6A6D9FA1-99C7-4910-8E32-B85D378B0060}" type="slidenum">
              <a:rPr lang="en-GB" smtClean="0">
                <a:solidFill>
                  <a:prstClr val="white"/>
                </a:solidFill>
              </a:rPr>
              <a:pPr/>
              <a:t>3</a:t>
            </a:fld>
            <a:endParaRPr lang="en-GB" dirty="0">
              <a:solidFill>
                <a:prstClr val="white"/>
              </a:solidFill>
            </a:endParaRPr>
          </a:p>
        </p:txBody>
      </p:sp>
    </p:spTree>
    <p:extLst>
      <p:ext uri="{BB962C8B-B14F-4D97-AF65-F5344CB8AC3E}">
        <p14:creationId xmlns:p14="http://schemas.microsoft.com/office/powerpoint/2010/main" val="3463430852"/>
      </p:ext>
    </p:extLst>
  </p:cSld>
  <p:clrMapOvr>
    <a:masterClrMapping/>
  </p:clrMapOvr>
  <p:timing>
    <p:tnLst>
      <p:par>
        <p:cTn id="1" dur="indefinite" restart="never" nodeType="tmRoot"/>
      </p:par>
    </p:tnLst>
  </p:timing>
</p:sld>
</file>

<file path=ppt/theme/theme1.xml><?xml version="1.0" encoding="utf-8"?>
<a:theme xmlns:a="http://schemas.openxmlformats.org/drawingml/2006/main" name="EUROfusion.1line_5_3_2019">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none" rtlCol="0">
        <a:spAutoFit/>
      </a:bodyPr>
      <a:lstStyle>
        <a:defPPr algn="l">
          <a:defRPr sz="2800" b="1" dirty="0" smtClean="0"/>
        </a:defPPr>
      </a:lstStyle>
    </a:tx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e5ba6352-0726-4226-96e7-82f7f1c59ac0" xsi:nil="true"/>
    <Dateofrelease xmlns="cbbfa1f3-60c2-42de-b5b6-3ee8cb87d964" xsi:nil="true"/>
    <lcf76f155ced4ddcb4097134ff3c332f xmlns="cbbfa1f3-60c2-42de-b5b6-3ee8cb87d964">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6C5E97A0C0FEBC408E67B127B9678D93" ma:contentTypeVersion="16" ma:contentTypeDescription="Create a new document." ma:contentTypeScope="" ma:versionID="1d2a0d8c6deb6b6d65149e488cbe144b">
  <xsd:schema xmlns:xsd="http://www.w3.org/2001/XMLSchema" xmlns:xs="http://www.w3.org/2001/XMLSchema" xmlns:p="http://schemas.microsoft.com/office/2006/metadata/properties" xmlns:ns2="cbbfa1f3-60c2-42de-b5b6-3ee8cb87d964" xmlns:ns3="e5ba6352-0726-4226-96e7-82f7f1c59ac0" targetNamespace="http://schemas.microsoft.com/office/2006/metadata/properties" ma:root="true" ma:fieldsID="0760925279f4376d2d8626e0085fb012" ns2:_="" ns3:_="">
    <xsd:import namespace="cbbfa1f3-60c2-42de-b5b6-3ee8cb87d964"/>
    <xsd:import namespace="e5ba6352-0726-4226-96e7-82f7f1c59ac0"/>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Dateofrelease" minOccurs="0"/>
                <xsd:element ref="ns3:SharedWithUsers" minOccurs="0"/>
                <xsd:element ref="ns3:SharedWithDetails" minOccurs="0"/>
                <xsd:element ref="ns2:MediaLengthInSeconds" minOccurs="0"/>
                <xsd:element ref="ns2:lcf76f155ced4ddcb4097134ff3c332f" minOccurs="0"/>
                <xsd:element ref="ns3:TaxCatchAll" minOccurs="0"/>
                <xsd:element ref="ns2:MediaServiceDateTaken" minOccurs="0"/>
                <xsd:element ref="ns2:MediaServiceSearchPropertie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bbfa1f3-60c2-42de-b5b6-3ee8cb87d96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Dateofrelease" ma:index="14" nillable="true" ma:displayName="Date of release" ma:format="Dropdown" ma:internalName="Dateofrelease">
      <xsd:simpleType>
        <xsd:restriction base="dms:Text">
          <xsd:maxLength value="255"/>
        </xsd:restriction>
      </xsd:simpleType>
    </xsd:element>
    <xsd:element name="MediaLengthInSeconds" ma:index="17" nillable="true" ma:displayName="MediaLengthInSeconds" ma:hidden="true" ma:internalName="MediaLengthInSeconds" ma:readOnly="true">
      <xsd:simpleType>
        <xsd:restriction base="dms:Unknown"/>
      </xsd:simpleType>
    </xsd:element>
    <xsd:element name="lcf76f155ced4ddcb4097134ff3c332f" ma:index="19" nillable="true" ma:taxonomy="true" ma:internalName="lcf76f155ced4ddcb4097134ff3c332f" ma:taxonomyFieldName="MediaServiceImageTags" ma:displayName="Image Tags" ma:readOnly="false" ma:fieldId="{5cf76f15-5ced-4ddc-b409-7134ff3c332f}" ma:taxonomyMulti="true" ma:sspId="51e10cb2-14f7-4eda-9ec0-27c7232f3f48" ma:termSetId="09814cd3-568e-fe90-9814-8d621ff8fb84" ma:anchorId="fba54fb3-c3e1-fe81-a776-ca4b69148c4d" ma:open="true" ma:isKeyword="false">
      <xsd:complexType>
        <xsd:sequence>
          <xsd:element ref="pc:Terms" minOccurs="0" maxOccurs="1"/>
        </xsd:sequence>
      </xsd:complexType>
    </xsd:element>
    <xsd:element name="MediaServiceDateTaken" ma:index="21" nillable="true" ma:displayName="MediaServiceDateTaken" ma:hidden="true" ma:internalName="MediaServiceDateTaken"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e5ba6352-0726-4226-96e7-82f7f1c59ac0" elementFormDefault="qualified">
    <xsd:import namespace="http://schemas.microsoft.com/office/2006/documentManagement/types"/>
    <xsd:import namespace="http://schemas.microsoft.com/office/infopath/2007/PartnerControls"/>
    <xsd:element name="SharedWithUsers" ma:index="15"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Shared With Details" ma:internalName="SharedWithDetails" ma:readOnly="true">
      <xsd:simpleType>
        <xsd:restriction base="dms:Note">
          <xsd:maxLength value="255"/>
        </xsd:restriction>
      </xsd:simpleType>
    </xsd:element>
    <xsd:element name="TaxCatchAll" ma:index="20" nillable="true" ma:displayName="Taxonomy Catch All Column" ma:hidden="true" ma:list="{a5fc3690-ba4d-4b93-9ca3-ace776e65a5b}" ma:internalName="TaxCatchAll" ma:showField="CatchAllData" ma:web="e5ba6352-0726-4226-96e7-82f7f1c59ac0">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1581EFF-75CA-400B-8B14-07B3BB5FE4A6}">
  <ds:schemaRef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cbbfa1f3-60c2-42de-b5b6-3ee8cb87d964"/>
    <ds:schemaRef ds:uri="http://purl.org/dc/terms/"/>
    <ds:schemaRef ds:uri="e5ba6352-0726-4226-96e7-82f7f1c59ac0"/>
    <ds:schemaRef ds:uri="http://www.w3.org/XML/1998/namespace"/>
    <ds:schemaRef ds:uri="http://purl.org/dc/dcmitype/"/>
  </ds:schemaRefs>
</ds:datastoreItem>
</file>

<file path=customXml/itemProps2.xml><?xml version="1.0" encoding="utf-8"?>
<ds:datastoreItem xmlns:ds="http://schemas.openxmlformats.org/officeDocument/2006/customXml" ds:itemID="{329BB5A6-9C9C-4509-BBBE-0C2B5904D093}">
  <ds:schemaRefs>
    <ds:schemaRef ds:uri="http://schemas.microsoft.com/sharepoint/v3/contenttype/forms"/>
  </ds:schemaRefs>
</ds:datastoreItem>
</file>

<file path=customXml/itemProps3.xml><?xml version="1.0" encoding="utf-8"?>
<ds:datastoreItem xmlns:ds="http://schemas.openxmlformats.org/officeDocument/2006/customXml" ds:itemID="{8620B528-A52D-4A7D-BA72-76895AB5753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bbfa1f3-60c2-42de-b5b6-3ee8cb87d964"/>
    <ds:schemaRef ds:uri="e5ba6352-0726-4226-96e7-82f7f1c59ac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8776</TotalTime>
  <Words>352</Words>
  <Application>Microsoft Office PowerPoint</Application>
  <PresentationFormat>Grand écran</PresentationFormat>
  <Paragraphs>29</Paragraphs>
  <Slides>3</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3</vt:i4>
      </vt:variant>
    </vt:vector>
  </HeadingPairs>
  <TitlesOfParts>
    <vt:vector size="7" baseType="lpstr">
      <vt:lpstr>Arial</vt:lpstr>
      <vt:lpstr>Calibri</vt:lpstr>
      <vt:lpstr>Wingdings</vt:lpstr>
      <vt:lpstr>EUROfusion.1line_5_3_2019</vt:lpstr>
      <vt:lpstr>Digital Twin Pilot Project brainstorming Flight Simulator 16/12/2024</vt:lpstr>
      <vt:lpstr>Why a Flight Simulator ?</vt:lpstr>
      <vt:lpstr>Possible improvements of existing Flight Simulators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Fabio Vinagre</dc:creator>
  <cp:lastModifiedBy>IMBEAUX Frederic 144135</cp:lastModifiedBy>
  <cp:revision>59</cp:revision>
  <dcterms:created xsi:type="dcterms:W3CDTF">2023-11-15T09:40:03Z</dcterms:created>
  <dcterms:modified xsi:type="dcterms:W3CDTF">2024-12-16T15:11:43Z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0x0101006C5E97A0C0FEBC408E67B127B9678D93</vt:lpwstr>
  </property>
</Properties>
</file>