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3" r:id="rId5"/>
    <p:sldMasterId id="2147483676" r:id="rId6"/>
    <p:sldMasterId id="2147483685" r:id="rId7"/>
  </p:sldMasterIdLst>
  <p:notesMasterIdLst>
    <p:notesMasterId r:id="rId13"/>
  </p:notesMasterIdLst>
  <p:sldIdLst>
    <p:sldId id="1055" r:id="rId8"/>
    <p:sldId id="1423" r:id="rId9"/>
    <p:sldId id="1425" r:id="rId10"/>
    <p:sldId id="1424" r:id="rId11"/>
    <p:sldId id="1426" r:id="rId12"/>
  </p:sldIdLst>
  <p:sldSz cx="12192000" cy="6858000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9DD"/>
    <a:srgbClr val="FFCC00"/>
    <a:srgbClr val="3957A3"/>
    <a:srgbClr val="E39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40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16-12-2024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0443-E242-4D8B-AC8A-509228350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8" name="Oval 7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466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17476"/>
            <a:ext cx="106172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5689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90600"/>
            <a:ext cx="56896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57600"/>
            <a:ext cx="56896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9185" y="6324600"/>
            <a:ext cx="9696449" cy="495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19E3-D628-41C4-A39F-5DFF55B7E108}" type="slidenum">
              <a:rPr lang="nl-NL" altLang="nl-NL"/>
              <a:pPr>
                <a:defRPr/>
              </a:pPr>
              <a:t>‹#›</a:t>
            </a:fld>
            <a:r>
              <a:rPr lang="nl-NL" altLang="nl-NL"/>
              <a:t>/86         E. Westerhof, 11 januari 2012, Studievereniging  Ångström, Haagse Hogeschool, Delft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8" name="Oval 7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83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FB89-7FF0-46D9-9491-47E2D8FB7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9" name="Oval 8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17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kgroun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629400"/>
            <a:ext cx="609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B938616-A67C-49D2-8D05-0A2E1374F434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01057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17476"/>
            <a:ext cx="10617200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115824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11582400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9185" y="6324600"/>
            <a:ext cx="9696449" cy="4953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F086-58F6-42F1-A3B4-DA57EF2E77E8}" type="slidenum">
              <a:rPr lang="nl-NL" altLang="nl-NL"/>
              <a:pPr>
                <a:defRPr/>
              </a:pPr>
              <a:t>‹#›</a:t>
            </a:fld>
            <a:r>
              <a:rPr lang="nl-NL" altLang="nl-NL"/>
              <a:t>/86         E. Westerhof, 11 januari 2012, Studievereniging  Ångström, Haagse Hogeschool, Delft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7" name="Oval 6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58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sert new DIF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2">
            <a:extLst>
              <a:ext uri="{FF2B5EF4-FFF2-40B4-BE49-F238E27FC236}">
                <a16:creationId xmlns:a16="http://schemas.microsoft.com/office/drawing/2014/main" id="{571B64CA-F9C7-4B0B-87A6-810A3768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55573" y="332656"/>
            <a:ext cx="9601067" cy="576064"/>
          </a:xfrm>
          <a:prstGeom prst="rect">
            <a:avLst/>
          </a:prstGeom>
        </p:spPr>
        <p:txBody>
          <a:bodyPr/>
          <a:lstStyle>
            <a:lvl1pPr>
              <a:defRPr sz="28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2255573" y="1989139"/>
            <a:ext cx="8641027" cy="2879725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Verdana" pitchFamily="34" charset="0"/>
              </a:defRPr>
            </a:lvl1pPr>
            <a:lvl2pPr>
              <a:buNone/>
              <a:defRPr sz="2000" baseline="0">
                <a:latin typeface="Verdana" pitchFamily="34" charset="0"/>
              </a:defRPr>
            </a:lvl2pPr>
            <a:lvl3pPr>
              <a:buNone/>
              <a:defRPr sz="2000" baseline="0">
                <a:latin typeface="Verdana" pitchFamily="34" charset="0"/>
              </a:defRPr>
            </a:lvl3pPr>
            <a:lvl4pPr>
              <a:buNone/>
              <a:defRPr sz="2000" baseline="0">
                <a:latin typeface="Verdana" pitchFamily="34" charset="0"/>
              </a:defRPr>
            </a:lvl4pPr>
            <a:lvl5pPr>
              <a:buNone/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943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9A3F-1276-4592-95F9-7A7A177B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8" name="Oval 7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8072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 dirty="0">
                <a:solidFill>
                  <a:schemeClr val="bg2"/>
                </a:solidFill>
              </a:rPr>
            </a:br>
            <a:r>
              <a:rPr lang="en-US" sz="1400" noProof="0" dirty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 dirty="0">
                <a:solidFill>
                  <a:schemeClr val="bg2"/>
                </a:solidFill>
              </a:rPr>
              <a:t>Don’t add an image,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2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  <p:sldLayoutId id="2147483699" r:id="rId13"/>
    <p:sldLayoutId id="2147483700" r:id="rId14"/>
    <p:sldLayoutId id="2147483703" r:id="rId15"/>
    <p:sldLayoutId id="2147483706" r:id="rId16"/>
    <p:sldLayoutId id="2147483707" r:id="rId17"/>
    <p:sldLayoutId id="214748371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  <p:sldLayoutId id="214748370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2291A81-DEA1-4C17-9184-9516051FEBCC}" type="datetime4">
              <a:rPr lang="nl-NL" smtClean="0"/>
              <a:pPr/>
              <a:t>16 december 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Name Surname  |  Congress/event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4646-CD54-58BA-0061-4ADC8C4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 and possible problems around the topic:</a:t>
            </a:r>
            <a:br>
              <a:rPr lang="en-US" dirty="0"/>
            </a:br>
            <a:r>
              <a:rPr lang="en-US" dirty="0"/>
              <a:t>Tokamak control functions</a:t>
            </a:r>
            <a:endParaRPr lang="nl-N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55EDD3-2BF8-85A3-797F-56E07847F1A0}"/>
              </a:ext>
            </a:extLst>
          </p:cNvPr>
          <p:cNvGrpSpPr/>
          <p:nvPr/>
        </p:nvGrpSpPr>
        <p:grpSpPr>
          <a:xfrm>
            <a:off x="1979720" y="1615734"/>
            <a:ext cx="7652552" cy="4696495"/>
            <a:chOff x="1979720" y="1615734"/>
            <a:chExt cx="7652552" cy="46964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E27B5-9AA3-0329-FD5F-A66EE66FCDE1}"/>
                </a:ext>
              </a:extLst>
            </p:cNvPr>
            <p:cNvSpPr/>
            <p:nvPr/>
          </p:nvSpPr>
          <p:spPr>
            <a:xfrm>
              <a:off x="1979721" y="1615734"/>
              <a:ext cx="7641382" cy="40837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Design for Control</a:t>
              </a:r>
              <a:endParaRPr lang="nl-NL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707A958-34A4-7779-9DD3-A56208508753}"/>
                </a:ext>
              </a:extLst>
            </p:cNvPr>
            <p:cNvSpPr/>
            <p:nvPr/>
          </p:nvSpPr>
          <p:spPr>
            <a:xfrm>
              <a:off x="1979720" y="2343704"/>
              <a:ext cx="7652552" cy="4083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Supervisory</a:t>
              </a:r>
              <a:endParaRPr lang="nl-NL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51A414-EBB6-EFCB-0D35-C7AB89849566}"/>
                </a:ext>
              </a:extLst>
            </p:cNvPr>
            <p:cNvSpPr/>
            <p:nvPr/>
          </p:nvSpPr>
          <p:spPr>
            <a:xfrm>
              <a:off x="1979720" y="2772049"/>
              <a:ext cx="7652552" cy="40837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Coordination</a:t>
              </a:r>
              <a:endParaRPr lang="nl-NL" sz="14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EBC66B-324F-370D-CA90-82422F878DB2}"/>
                </a:ext>
              </a:extLst>
            </p:cNvPr>
            <p:cNvGrpSpPr/>
            <p:nvPr/>
          </p:nvGrpSpPr>
          <p:grpSpPr>
            <a:xfrm>
              <a:off x="1979720" y="3556760"/>
              <a:ext cx="7641383" cy="690944"/>
              <a:chOff x="1979720" y="3357976"/>
              <a:chExt cx="7821278" cy="69094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5C18D0-C9ED-36FE-1531-92B24ED74548}"/>
                  </a:ext>
                </a:extLst>
              </p:cNvPr>
              <p:cNvSpPr/>
              <p:nvPr/>
            </p:nvSpPr>
            <p:spPr>
              <a:xfrm>
                <a:off x="1979720" y="3357976"/>
                <a:ext cx="1500327" cy="6813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Pre-programmed events</a:t>
                </a:r>
                <a:endParaRPr lang="nl-NL" sz="140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5ED5438-71E6-1968-AB93-8CF8E92479E1}"/>
                  </a:ext>
                </a:extLst>
              </p:cNvPr>
              <p:cNvSpPr/>
              <p:nvPr/>
            </p:nvSpPr>
            <p:spPr>
              <a:xfrm>
                <a:off x="3556352" y="3357976"/>
                <a:ext cx="1500327" cy="681364"/>
              </a:xfrm>
              <a:prstGeom prst="rect">
                <a:avLst/>
              </a:prstGeom>
              <a:solidFill>
                <a:srgbClr val="3957A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Stochastic events</a:t>
                </a:r>
                <a:endParaRPr lang="nl-NL" sz="14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B8E588-B04E-4708-EFBC-F4C85C490BD1}"/>
                  </a:ext>
                </a:extLst>
              </p:cNvPr>
              <p:cNvSpPr/>
              <p:nvPr/>
            </p:nvSpPr>
            <p:spPr>
              <a:xfrm>
                <a:off x="5140340" y="3358076"/>
                <a:ext cx="1500327" cy="681364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Magnetic configuration</a:t>
                </a:r>
                <a:endParaRPr lang="nl-NL" sz="14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49A787-77A1-7652-8779-D309138611E8}"/>
                  </a:ext>
                </a:extLst>
              </p:cNvPr>
              <p:cNvSpPr/>
              <p:nvPr/>
            </p:nvSpPr>
            <p:spPr>
              <a:xfrm>
                <a:off x="6725445" y="3360894"/>
                <a:ext cx="1500327" cy="68136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Burn &amp; profiles</a:t>
                </a:r>
              </a:p>
              <a:p>
                <a:pPr algn="ctr"/>
                <a:r>
                  <a:rPr lang="en-US" sz="1400" dirty="0"/>
                  <a:t>“kinetic” </a:t>
                </a:r>
                <a:endParaRPr lang="nl-NL" sz="1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03399A-7747-38DF-8E91-48304C53801F}"/>
                  </a:ext>
                </a:extLst>
              </p:cNvPr>
              <p:cNvSpPr/>
              <p:nvPr/>
            </p:nvSpPr>
            <p:spPr>
              <a:xfrm>
                <a:off x="8300671" y="3367556"/>
                <a:ext cx="1500327" cy="681364"/>
              </a:xfrm>
              <a:prstGeom prst="rect">
                <a:avLst/>
              </a:prstGeom>
              <a:solidFill>
                <a:srgbClr val="5A09D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Exhaust &amp; divertor state</a:t>
                </a:r>
                <a:endParaRPr lang="nl-NL" sz="140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3264BAC-20E6-C758-6763-CF4B1C22E65A}"/>
                </a:ext>
              </a:extLst>
            </p:cNvPr>
            <p:cNvGrpSpPr/>
            <p:nvPr/>
          </p:nvGrpSpPr>
          <p:grpSpPr>
            <a:xfrm>
              <a:off x="1979720" y="4383250"/>
              <a:ext cx="7640352" cy="1928979"/>
              <a:chOff x="1979720" y="4236944"/>
              <a:chExt cx="7640352" cy="1928979"/>
            </a:xfrm>
            <a:solidFill>
              <a:schemeClr val="bg1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C35E7E-7194-008A-CF6C-FFA5B25D4B18}"/>
                  </a:ext>
                </a:extLst>
              </p:cNvPr>
              <p:cNvSpPr/>
              <p:nvPr/>
            </p:nvSpPr>
            <p:spPr>
              <a:xfrm>
                <a:off x="1979720" y="4238178"/>
                <a:ext cx="1465818" cy="19225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Break-down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Burn through, current ramp,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flat top, 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Magnetic configurations changes</a:t>
                </a:r>
                <a:endParaRPr lang="nl-NL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70C73E-EF59-147D-85A9-09C44689547A}"/>
                  </a:ext>
                </a:extLst>
              </p:cNvPr>
              <p:cNvSpPr/>
              <p:nvPr/>
            </p:nvSpPr>
            <p:spPr>
              <a:xfrm>
                <a:off x="3520088" y="4242941"/>
                <a:ext cx="1465818" cy="19225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LH /HL transition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Operational limits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2"/>
                    </a:solidFill>
                  </a:rPr>
                  <a:t>MHD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2"/>
                    </a:solidFill>
                  </a:rPr>
                  <a:t>Density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2"/>
                    </a:solidFill>
                  </a:rPr>
                  <a:t>Radiation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Actuator failure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Sensor failure</a:t>
                </a:r>
              </a:p>
              <a:p>
                <a:pPr algn="ctr"/>
                <a:endParaRPr lang="nl-NL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753F79-85DD-0D89-CF13-900597CAAEF5}"/>
                  </a:ext>
                </a:extLst>
              </p:cNvPr>
              <p:cNvSpPr/>
              <p:nvPr/>
            </p:nvSpPr>
            <p:spPr>
              <a:xfrm>
                <a:off x="5068609" y="4238224"/>
                <a:ext cx="1465818" cy="19225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Ip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Magnetic configuration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Position, shape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Vertical stability</a:t>
                </a:r>
                <a:endParaRPr lang="nl-NL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0AE9C7-2415-5964-1691-7FFF30010F6F}"/>
                  </a:ext>
                </a:extLst>
              </p:cNvPr>
              <p:cNvSpPr/>
              <p:nvPr/>
            </p:nvSpPr>
            <p:spPr>
              <a:xfrm>
                <a:off x="6615813" y="4236944"/>
                <a:ext cx="1465818" cy="19225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, n</a:t>
                </a:r>
                <a:r>
                  <a:rPr lang="en-US" sz="1200" baseline="-250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e</a:t>
                </a:r>
                <a:r>
                  <a:rPr lang="en-US" sz="12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, J, </a:t>
                </a:r>
                <a:r>
                  <a:rPr lang="en-US" sz="12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T</a:t>
                </a:r>
                <a:r>
                  <a:rPr lang="en-US" sz="1200" baseline="-25000" dirty="0" err="1">
                    <a:solidFill>
                      <a:schemeClr val="bg2"/>
                    </a:solidFill>
                    <a:sym typeface="Symbol" panose="05050102010706020507" pitchFamily="18" charset="2"/>
                  </a:rPr>
                  <a:t>e</a:t>
                </a:r>
                <a:r>
                  <a:rPr lang="en-US" sz="12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 control</a:t>
                </a:r>
              </a:p>
              <a:p>
                <a:pPr algn="ctr"/>
                <a:r>
                  <a:rPr lang="en-US" sz="1200" dirty="0">
                    <a:solidFill>
                      <a:schemeClr val="bg2"/>
                    </a:solidFill>
                    <a:sym typeface="Symbol" panose="05050102010706020507" pitchFamily="18" charset="2"/>
                  </a:rPr>
                  <a:t>DT ratio control</a:t>
                </a:r>
              </a:p>
              <a:p>
                <a:pPr algn="ctr"/>
                <a:r>
                  <a:rPr lang="nl-NL" sz="1200" dirty="0" err="1">
                    <a:solidFill>
                      <a:schemeClr val="bg2"/>
                    </a:solidFill>
                  </a:rPr>
                  <a:t>P</a:t>
                </a:r>
                <a:r>
                  <a:rPr lang="nl-NL" sz="1200" baseline="-25000" dirty="0" err="1">
                    <a:solidFill>
                      <a:schemeClr val="bg2"/>
                    </a:solidFill>
                  </a:rPr>
                  <a:t>fus</a:t>
                </a:r>
                <a:r>
                  <a:rPr lang="nl-NL" sz="1200" dirty="0">
                    <a:solidFill>
                      <a:schemeClr val="bg2"/>
                    </a:solidFill>
                  </a:rPr>
                  <a:t> control</a:t>
                </a:r>
              </a:p>
              <a:p>
                <a:pPr algn="ctr"/>
                <a:r>
                  <a:rPr lang="nl-NL" sz="1200" dirty="0">
                    <a:solidFill>
                      <a:schemeClr val="bg2"/>
                    </a:solidFill>
                  </a:rPr>
                  <a:t>Low </a:t>
                </a:r>
                <a:r>
                  <a:rPr lang="nl-NL" sz="1200" dirty="0" err="1">
                    <a:solidFill>
                      <a:schemeClr val="bg2"/>
                    </a:solidFill>
                  </a:rPr>
                  <a:t>Z</a:t>
                </a:r>
                <a:r>
                  <a:rPr lang="nl-NL" sz="1200" baseline="-25000" dirty="0" err="1">
                    <a:solidFill>
                      <a:schemeClr val="bg2"/>
                    </a:solidFill>
                  </a:rPr>
                  <a:t>eff</a:t>
                </a:r>
                <a:r>
                  <a:rPr lang="nl-NL" sz="1200" dirty="0">
                    <a:solidFill>
                      <a:schemeClr val="bg2"/>
                    </a:solidFill>
                  </a:rPr>
                  <a:t> </a:t>
                </a:r>
                <a:r>
                  <a:rPr lang="nl-NL" sz="1200" dirty="0" err="1">
                    <a:solidFill>
                      <a:schemeClr val="bg2"/>
                    </a:solidFill>
                  </a:rPr>
                  <a:t>accumulation</a:t>
                </a:r>
                <a:r>
                  <a:rPr lang="nl-NL" sz="1200" dirty="0">
                    <a:solidFill>
                      <a:schemeClr val="bg2"/>
                    </a:solidFill>
                  </a:rPr>
                  <a:t>, incl. He </a:t>
                </a:r>
                <a:r>
                  <a:rPr lang="nl-NL" sz="1200" dirty="0" err="1">
                    <a:solidFill>
                      <a:schemeClr val="bg2"/>
                    </a:solidFill>
                  </a:rPr>
                  <a:t>accumulation</a:t>
                </a:r>
                <a:endParaRPr lang="nl-NL" sz="1200" dirty="0">
                  <a:solidFill>
                    <a:schemeClr val="bg2"/>
                  </a:solidFill>
                </a:endParaRPr>
              </a:p>
              <a:p>
                <a:pPr algn="ctr"/>
                <a:r>
                  <a:rPr lang="nl-NL" sz="1200" dirty="0">
                    <a:solidFill>
                      <a:schemeClr val="bg2"/>
                    </a:solidFill>
                  </a:rPr>
                  <a:t>High </a:t>
                </a:r>
                <a:r>
                  <a:rPr lang="nl-NL" sz="1200" dirty="0" err="1">
                    <a:solidFill>
                      <a:schemeClr val="bg2"/>
                    </a:solidFill>
                  </a:rPr>
                  <a:t>Z</a:t>
                </a:r>
                <a:r>
                  <a:rPr lang="nl-NL" sz="1200" baseline="-25000" dirty="0" err="1">
                    <a:solidFill>
                      <a:schemeClr val="bg2"/>
                    </a:solidFill>
                  </a:rPr>
                  <a:t>eff</a:t>
                </a:r>
                <a:r>
                  <a:rPr lang="nl-NL" sz="1200" dirty="0">
                    <a:solidFill>
                      <a:schemeClr val="bg2"/>
                    </a:solidFill>
                  </a:rPr>
                  <a:t> </a:t>
                </a:r>
                <a:r>
                  <a:rPr lang="nl-NL" sz="1200" dirty="0" err="1">
                    <a:solidFill>
                      <a:schemeClr val="bg2"/>
                    </a:solidFill>
                  </a:rPr>
                  <a:t>shielding</a:t>
                </a:r>
                <a:endParaRPr lang="nl-NL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2DD95-F5F0-EEF8-3BB7-6F49D37B678A}"/>
                  </a:ext>
                </a:extLst>
              </p:cNvPr>
              <p:cNvSpPr/>
              <p:nvPr/>
            </p:nvSpPr>
            <p:spPr>
              <a:xfrm>
                <a:off x="8154254" y="4243348"/>
                <a:ext cx="1465818" cy="192257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Dissipate 90-95% of P</a:t>
                </a:r>
                <a:r>
                  <a:rPr lang="en-US" sz="1200" baseline="-25000" dirty="0">
                    <a:solidFill>
                      <a:schemeClr val="bg2"/>
                    </a:solidFill>
                  </a:rPr>
                  <a:t>SOL </a:t>
                </a:r>
                <a:r>
                  <a:rPr lang="en-US" sz="1200" dirty="0">
                    <a:solidFill>
                      <a:schemeClr val="bg2"/>
                    </a:solidFill>
                  </a:rPr>
                  <a:t>via controlled injection of impurities and fuel</a:t>
                </a:r>
                <a:endParaRPr lang="nl-NL" sz="1200" dirty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8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CBCE-097B-8831-1599-39CE08C5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ideas on how to set up digital twins for the topic:</a:t>
            </a:r>
            <a:br>
              <a:rPr lang="en-US" dirty="0"/>
            </a:br>
            <a:r>
              <a:rPr lang="en-US" dirty="0"/>
              <a:t>Synthesis-based engineering</a:t>
            </a:r>
            <a:endParaRPr lang="nl-NL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E1D0EE-C2CE-F015-BDA9-2CDA16C8CF38}"/>
              </a:ext>
            </a:extLst>
          </p:cNvPr>
          <p:cNvGrpSpPr/>
          <p:nvPr/>
        </p:nvGrpSpPr>
        <p:grpSpPr>
          <a:xfrm>
            <a:off x="1482726" y="961004"/>
            <a:ext cx="8973468" cy="3222368"/>
            <a:chOff x="418125" y="1963907"/>
            <a:chExt cx="11044268" cy="39659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B64CEC3-8DC2-8E97-015C-FE7B5F612B21}"/>
                </a:ext>
              </a:extLst>
            </p:cNvPr>
            <p:cNvGrpSpPr/>
            <p:nvPr/>
          </p:nvGrpSpPr>
          <p:grpSpPr>
            <a:xfrm>
              <a:off x="1146563" y="3559364"/>
              <a:ext cx="608315" cy="861348"/>
              <a:chOff x="2286000" y="3305175"/>
              <a:chExt cx="608315" cy="861348"/>
            </a:xfrm>
          </p:grpSpPr>
          <p:sp>
            <p:nvSpPr>
              <p:cNvPr id="4" name="Rectangle: Folded Corner 3">
                <a:extLst>
                  <a:ext uri="{FF2B5EF4-FFF2-40B4-BE49-F238E27FC236}">
                    <a16:creationId xmlns:a16="http://schemas.microsoft.com/office/drawing/2014/main" id="{39E42BA9-BD98-F8C7-1FE4-F8EABF51A136}"/>
                  </a:ext>
                </a:extLst>
              </p:cNvPr>
              <p:cNvSpPr/>
              <p:nvPr/>
            </p:nvSpPr>
            <p:spPr>
              <a:xfrm rot="16200000">
                <a:off x="2286000" y="3305175"/>
                <a:ext cx="608315" cy="608315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EF0470-DD76-7E7C-CC6F-3E942A7F18D4}"/>
                  </a:ext>
                </a:extLst>
              </p:cNvPr>
              <p:cNvSpPr txBox="1"/>
              <p:nvPr/>
            </p:nvSpPr>
            <p:spPr>
              <a:xfrm>
                <a:off x="2362199" y="3375616"/>
                <a:ext cx="496301" cy="790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H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R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8A0573-CFB3-5A5C-AE3F-B562386F29AC}"/>
                </a:ext>
              </a:extLst>
            </p:cNvPr>
            <p:cNvGrpSpPr/>
            <p:nvPr/>
          </p:nvGrpSpPr>
          <p:grpSpPr>
            <a:xfrm>
              <a:off x="2480063" y="2494898"/>
              <a:ext cx="608316" cy="608315"/>
              <a:chOff x="2286000" y="3305175"/>
              <a:chExt cx="608316" cy="608315"/>
            </a:xfrm>
          </p:grpSpPr>
          <p:sp>
            <p:nvSpPr>
              <p:cNvPr id="7" name="Rectangle: Folded Corner 6">
                <a:extLst>
                  <a:ext uri="{FF2B5EF4-FFF2-40B4-BE49-F238E27FC236}">
                    <a16:creationId xmlns:a16="http://schemas.microsoft.com/office/drawing/2014/main" id="{48A7B75C-885A-E234-0E1F-DBA6183E6EBE}"/>
                  </a:ext>
                </a:extLst>
              </p:cNvPr>
              <p:cNvSpPr/>
              <p:nvPr/>
            </p:nvSpPr>
            <p:spPr>
              <a:xfrm rot="16200000">
                <a:off x="2286000" y="3305175"/>
                <a:ext cx="608315" cy="608315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82462A-D761-FC72-E915-AAABF8DA122C}"/>
                  </a:ext>
                </a:extLst>
              </p:cNvPr>
              <p:cNvSpPr txBox="1"/>
              <p:nvPr/>
            </p:nvSpPr>
            <p:spPr>
              <a:xfrm>
                <a:off x="2362199" y="3375616"/>
                <a:ext cx="532117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C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R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CF2C99-1BD4-B023-332E-1D0C349D1541}"/>
                </a:ext>
              </a:extLst>
            </p:cNvPr>
            <p:cNvGrpSpPr/>
            <p:nvPr/>
          </p:nvGrpSpPr>
          <p:grpSpPr>
            <a:xfrm>
              <a:off x="2480063" y="4730817"/>
              <a:ext cx="608316" cy="608315"/>
              <a:chOff x="2286000" y="3305175"/>
              <a:chExt cx="608316" cy="608315"/>
            </a:xfrm>
          </p:grpSpPr>
          <p:sp>
            <p:nvSpPr>
              <p:cNvPr id="10" name="Rectangle: Folded Corner 9">
                <a:extLst>
                  <a:ext uri="{FF2B5EF4-FFF2-40B4-BE49-F238E27FC236}">
                    <a16:creationId xmlns:a16="http://schemas.microsoft.com/office/drawing/2014/main" id="{53F86F57-3925-2962-E06E-73F0604174E0}"/>
                  </a:ext>
                </a:extLst>
              </p:cNvPr>
              <p:cNvSpPr/>
              <p:nvPr/>
            </p:nvSpPr>
            <p:spPr>
              <a:xfrm rot="16200000">
                <a:off x="2286000" y="3305175"/>
                <a:ext cx="608315" cy="608315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F4C62-3FE4-6B8A-4E38-37ED8D1A8353}"/>
                  </a:ext>
                </a:extLst>
              </p:cNvPr>
              <p:cNvSpPr txBox="1"/>
              <p:nvPr/>
            </p:nvSpPr>
            <p:spPr>
              <a:xfrm>
                <a:off x="2362201" y="3381966"/>
                <a:ext cx="532115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P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R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A983A9-1389-3FC1-C566-B2177BFFDABF}"/>
                </a:ext>
              </a:extLst>
            </p:cNvPr>
            <p:cNvGrpSpPr/>
            <p:nvPr/>
          </p:nvGrpSpPr>
          <p:grpSpPr>
            <a:xfrm>
              <a:off x="4614306" y="4730817"/>
              <a:ext cx="608315" cy="608315"/>
              <a:chOff x="2286000" y="3305175"/>
              <a:chExt cx="608315" cy="608315"/>
            </a:xfrm>
          </p:grpSpPr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4FAB5EFF-3219-92AE-1362-4E27311B190A}"/>
                  </a:ext>
                </a:extLst>
              </p:cNvPr>
              <p:cNvSpPr/>
              <p:nvPr/>
            </p:nvSpPr>
            <p:spPr>
              <a:xfrm rot="16200000">
                <a:off x="2286000" y="3305175"/>
                <a:ext cx="608315" cy="608315"/>
              </a:xfrm>
              <a:prstGeom prst="foldedCorner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D78742-2D8A-ABE1-FCCF-2959A32991F7}"/>
                  </a:ext>
                </a:extLst>
              </p:cNvPr>
              <p:cNvSpPr txBox="1"/>
              <p:nvPr/>
            </p:nvSpPr>
            <p:spPr>
              <a:xfrm>
                <a:off x="2362201" y="3375616"/>
                <a:ext cx="527354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P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D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50644E-F743-60E4-DE93-CB56203E7071}"/>
                </a:ext>
              </a:extLst>
            </p:cNvPr>
            <p:cNvGrpSpPr/>
            <p:nvPr/>
          </p:nvGrpSpPr>
          <p:grpSpPr>
            <a:xfrm>
              <a:off x="4614306" y="2494898"/>
              <a:ext cx="608315" cy="608315"/>
              <a:chOff x="4152900" y="2565339"/>
              <a:chExt cx="608315" cy="60831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2CE7EB3-3D69-48CB-2FC5-13DED61CCF22}"/>
                  </a:ext>
                </a:extLst>
              </p:cNvPr>
              <p:cNvSpPr/>
              <p:nvPr/>
            </p:nvSpPr>
            <p:spPr>
              <a:xfrm>
                <a:off x="4152900" y="2565339"/>
                <a:ext cx="608315" cy="60831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F6B162-B8E4-DE1A-CA2F-109D9DA3804D}"/>
                  </a:ext>
                </a:extLst>
              </p:cNvPr>
              <p:cNvSpPr txBox="1"/>
              <p:nvPr/>
            </p:nvSpPr>
            <p:spPr>
              <a:xfrm>
                <a:off x="4224338" y="2641253"/>
                <a:ext cx="532114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C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R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BF121B6-90F0-B35A-755D-1804CAEF13F9}"/>
                </a:ext>
              </a:extLst>
            </p:cNvPr>
            <p:cNvGrpSpPr/>
            <p:nvPr/>
          </p:nvGrpSpPr>
          <p:grpSpPr>
            <a:xfrm>
              <a:off x="6672350" y="4730816"/>
              <a:ext cx="608316" cy="608315"/>
              <a:chOff x="4152900" y="2565339"/>
              <a:chExt cx="608316" cy="608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A8F57D-3F13-F278-6E17-2CF0F115A3B7}"/>
                  </a:ext>
                </a:extLst>
              </p:cNvPr>
              <p:cNvSpPr/>
              <p:nvPr/>
            </p:nvSpPr>
            <p:spPr>
              <a:xfrm>
                <a:off x="4152900" y="2565339"/>
                <a:ext cx="608315" cy="60831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B5E9B-9AC8-8A7B-B768-7E97796F1DD3}"/>
                  </a:ext>
                </a:extLst>
              </p:cNvPr>
              <p:cNvSpPr txBox="1"/>
              <p:nvPr/>
            </p:nvSpPr>
            <p:spPr>
              <a:xfrm>
                <a:off x="4295776" y="2654052"/>
                <a:ext cx="465440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P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ED05E9-E524-80D0-864A-C431F3F8E598}"/>
                </a:ext>
              </a:extLst>
            </p:cNvPr>
            <p:cNvGrpSpPr/>
            <p:nvPr/>
          </p:nvGrpSpPr>
          <p:grpSpPr>
            <a:xfrm>
              <a:off x="8653550" y="4731593"/>
              <a:ext cx="608315" cy="608315"/>
              <a:chOff x="4152900" y="2565339"/>
              <a:chExt cx="608315" cy="60831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EA0E4D-EA5F-EEFC-3FB1-A2745CA46206}"/>
                  </a:ext>
                </a:extLst>
              </p:cNvPr>
              <p:cNvSpPr/>
              <p:nvPr/>
            </p:nvSpPr>
            <p:spPr>
              <a:xfrm>
                <a:off x="4152900" y="2565339"/>
                <a:ext cx="608315" cy="60831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563FB0-935D-765C-4050-27C11C134581}"/>
                  </a:ext>
                </a:extLst>
              </p:cNvPr>
              <p:cNvSpPr txBox="1"/>
              <p:nvPr/>
            </p:nvSpPr>
            <p:spPr>
              <a:xfrm>
                <a:off x="4225925" y="2644527"/>
                <a:ext cx="532114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P</a:t>
                </a:r>
                <a:r>
                  <a:rPr lang="en-US" sz="1788" baseline="-25000" dirty="0">
                    <a:solidFill>
                      <a:schemeClr val="tx2"/>
                    </a:solidFill>
                  </a:rPr>
                  <a:t>H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C5E489C-64E1-3BCC-DAAF-55A1318ECBDB}"/>
                </a:ext>
              </a:extLst>
            </p:cNvPr>
            <p:cNvGrpSpPr/>
            <p:nvPr/>
          </p:nvGrpSpPr>
          <p:grpSpPr>
            <a:xfrm>
              <a:off x="8653550" y="2494898"/>
              <a:ext cx="608315" cy="608315"/>
              <a:chOff x="4152900" y="2565339"/>
              <a:chExt cx="608315" cy="60831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2E8B530-DC9A-F218-33E2-45B3781683DE}"/>
                  </a:ext>
                </a:extLst>
              </p:cNvPr>
              <p:cNvSpPr/>
              <p:nvPr/>
            </p:nvSpPr>
            <p:spPr>
              <a:xfrm>
                <a:off x="4152900" y="2565339"/>
                <a:ext cx="608315" cy="60831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nl-NL" sz="1463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FAC22A-1C58-3DF1-9E01-4DA9A3F3C872}"/>
                  </a:ext>
                </a:extLst>
              </p:cNvPr>
              <p:cNvSpPr txBox="1"/>
              <p:nvPr/>
            </p:nvSpPr>
            <p:spPr>
              <a:xfrm>
                <a:off x="4276725" y="2654052"/>
                <a:ext cx="419013" cy="45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788" i="1" dirty="0">
                    <a:solidFill>
                      <a:schemeClr val="tx2"/>
                    </a:solidFill>
                  </a:rPr>
                  <a:t>C</a:t>
                </a:r>
                <a:endParaRPr lang="nl-NL" sz="1788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F37BD50-6404-9F07-6F55-B306F088B3A2}"/>
                </a:ext>
              </a:extLst>
            </p:cNvPr>
            <p:cNvSpPr/>
            <p:nvPr/>
          </p:nvSpPr>
          <p:spPr>
            <a:xfrm>
              <a:off x="10559834" y="4730817"/>
              <a:ext cx="608315" cy="60831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788" i="1" dirty="0"/>
                <a:t>P</a:t>
              </a:r>
              <a:endParaRPr lang="nl-NL" sz="1788" i="1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C4A144-61B4-29A8-CA2A-C8113B8AA8B7}"/>
                </a:ext>
              </a:extLst>
            </p:cNvPr>
            <p:cNvSpPr/>
            <p:nvPr/>
          </p:nvSpPr>
          <p:spPr>
            <a:xfrm>
              <a:off x="10565845" y="2494898"/>
              <a:ext cx="608315" cy="608315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788" i="1" dirty="0"/>
                <a:t>C</a:t>
              </a:r>
              <a:endParaRPr lang="nl-NL" sz="1788" i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65BA72-EA8F-7C01-F731-B5EF1052A470}"/>
                </a:ext>
              </a:extLst>
            </p:cNvPr>
            <p:cNvGrpSpPr/>
            <p:nvPr/>
          </p:nvGrpSpPr>
          <p:grpSpPr>
            <a:xfrm>
              <a:off x="418125" y="3628236"/>
              <a:ext cx="728438" cy="482972"/>
              <a:chOff x="418125" y="3628236"/>
              <a:chExt cx="728438" cy="48297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99CAA09-EC31-5CC0-685A-F900393F3456}"/>
                  </a:ext>
                </a:extLst>
              </p:cNvPr>
              <p:cNvCxnSpPr>
                <a:cxnSpLocks/>
                <a:endCxn id="4" idx="0"/>
              </p:cNvCxnSpPr>
              <p:nvPr/>
            </p:nvCxnSpPr>
            <p:spPr>
              <a:xfrm>
                <a:off x="476250" y="3863521"/>
                <a:ext cx="67031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5C58C-1677-DD92-7B4B-003AD822A736}"/>
                  </a:ext>
                </a:extLst>
              </p:cNvPr>
              <p:cNvSpPr txBox="1"/>
              <p:nvPr/>
            </p:nvSpPr>
            <p:spPr>
              <a:xfrm>
                <a:off x="418125" y="3628236"/>
                <a:ext cx="670312" cy="48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975" dirty="0">
                    <a:solidFill>
                      <a:schemeClr val="tx2"/>
                    </a:solidFill>
                  </a:rPr>
                  <a:t>define</a:t>
                </a:r>
                <a:endParaRPr lang="nl-NL" sz="975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5CC188-1995-9FAE-E035-7C12F6D7766B}"/>
                </a:ext>
              </a:extLst>
            </p:cNvPr>
            <p:cNvCxnSpPr>
              <a:stCxn id="7" idx="2"/>
              <a:endCxn id="16" idx="2"/>
            </p:cNvCxnSpPr>
            <p:nvPr/>
          </p:nvCxnSpPr>
          <p:spPr>
            <a:xfrm>
              <a:off x="3088378" y="2799055"/>
              <a:ext cx="15259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8A13D0F-0551-18F3-E353-DE9CE5A044E7}"/>
                </a:ext>
              </a:extLst>
            </p:cNvPr>
            <p:cNvCxnSpPr>
              <a:cxnSpLocks/>
              <a:stCxn id="11" idx="3"/>
              <a:endCxn id="13" idx="0"/>
            </p:cNvCxnSpPr>
            <p:nvPr/>
          </p:nvCxnSpPr>
          <p:spPr>
            <a:xfrm>
              <a:off x="3088380" y="5033747"/>
              <a:ext cx="1525926" cy="12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94395C9-5F2F-19E0-4834-151C2D887CCD}"/>
                </a:ext>
              </a:extLst>
            </p:cNvPr>
            <p:cNvCxnSpPr>
              <a:cxnSpLocks/>
              <a:stCxn id="13" idx="2"/>
              <a:endCxn id="19" idx="2"/>
            </p:cNvCxnSpPr>
            <p:nvPr/>
          </p:nvCxnSpPr>
          <p:spPr>
            <a:xfrm>
              <a:off x="5222621" y="5034974"/>
              <a:ext cx="14497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4D60121-ED5E-4C1B-BA06-57128898E2B4}"/>
                </a:ext>
              </a:extLst>
            </p:cNvPr>
            <p:cNvCxnSpPr>
              <a:cxnSpLocks/>
              <a:stCxn id="20" idx="3"/>
              <a:endCxn id="22" idx="2"/>
            </p:cNvCxnSpPr>
            <p:nvPr/>
          </p:nvCxnSpPr>
          <p:spPr>
            <a:xfrm flipV="1">
              <a:off x="7280666" y="5035751"/>
              <a:ext cx="1372884" cy="99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400791-FF8A-A176-50E9-2F8242A1FCDE}"/>
                </a:ext>
              </a:extLst>
            </p:cNvPr>
            <p:cNvCxnSpPr>
              <a:cxnSpLocks/>
              <a:stCxn id="22" idx="6"/>
              <a:endCxn id="27" idx="1"/>
            </p:cNvCxnSpPr>
            <p:nvPr/>
          </p:nvCxnSpPr>
          <p:spPr>
            <a:xfrm flipV="1">
              <a:off x="9261865" y="5034975"/>
              <a:ext cx="1297969" cy="7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46F13AB-CF77-05BE-AE3D-BE615D9A5634}"/>
                </a:ext>
              </a:extLst>
            </p:cNvPr>
            <p:cNvCxnSpPr>
              <a:cxnSpLocks/>
              <a:stCxn id="25" idx="6"/>
              <a:endCxn id="28" idx="1"/>
            </p:cNvCxnSpPr>
            <p:nvPr/>
          </p:nvCxnSpPr>
          <p:spPr>
            <a:xfrm>
              <a:off x="9261865" y="2799056"/>
              <a:ext cx="13039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4C7A168-2CB1-B917-920D-9E629E34A889}"/>
                </a:ext>
              </a:extLst>
            </p:cNvPr>
            <p:cNvSpPr/>
            <p:nvPr/>
          </p:nvSpPr>
          <p:spPr>
            <a:xfrm>
              <a:off x="6880703" y="2700468"/>
              <a:ext cx="197171" cy="197171"/>
            </a:xfrm>
            <a:prstGeom prst="ellips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nl-NL" sz="1463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D065B4C-AF67-08B9-BBB3-4DE54F649DCA}"/>
                </a:ext>
              </a:extLst>
            </p:cNvPr>
            <p:cNvCxnSpPr>
              <a:cxnSpLocks/>
              <a:stCxn id="17" idx="3"/>
              <a:endCxn id="38" idx="2"/>
            </p:cNvCxnSpPr>
            <p:nvPr/>
          </p:nvCxnSpPr>
          <p:spPr>
            <a:xfrm>
              <a:off x="5217858" y="2796949"/>
              <a:ext cx="1662845" cy="21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A2E1CA9-7FE9-4840-DFAC-29C5D7DB80F7}"/>
                </a:ext>
              </a:extLst>
            </p:cNvPr>
            <p:cNvCxnSpPr>
              <a:cxnSpLocks/>
              <a:stCxn id="38" idx="6"/>
              <a:endCxn id="25" idx="2"/>
            </p:cNvCxnSpPr>
            <p:nvPr/>
          </p:nvCxnSpPr>
          <p:spPr>
            <a:xfrm>
              <a:off x="7077874" y="2799054"/>
              <a:ext cx="15756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D4043ED-6951-537B-351A-B2DC5188B5F6}"/>
                </a:ext>
              </a:extLst>
            </p:cNvPr>
            <p:cNvCxnSpPr>
              <a:cxnSpLocks/>
              <a:stCxn id="19" idx="0"/>
              <a:endCxn id="38" idx="4"/>
            </p:cNvCxnSpPr>
            <p:nvPr/>
          </p:nvCxnSpPr>
          <p:spPr>
            <a:xfrm flipV="1">
              <a:off x="6976508" y="2897639"/>
              <a:ext cx="2781" cy="18331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85D2D6D1-6566-C850-8B9C-A3883758386F}"/>
                </a:ext>
              </a:extLst>
            </p:cNvPr>
            <p:cNvCxnSpPr>
              <a:cxnSpLocks/>
              <a:stCxn id="4" idx="2"/>
              <a:endCxn id="7" idx="0"/>
            </p:cNvCxnSpPr>
            <p:nvPr/>
          </p:nvCxnSpPr>
          <p:spPr>
            <a:xfrm flipV="1">
              <a:off x="1754878" y="2799055"/>
              <a:ext cx="725185" cy="1064466"/>
            </a:xfrm>
            <a:prstGeom prst="bentConnector3">
              <a:avLst>
                <a:gd name="adj1" fmla="val 50000"/>
              </a:avLst>
            </a:prstGeom>
            <a:ln cap="flat">
              <a:round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F19B3B0C-E88C-6F85-80E3-16C21BED1217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>
              <a:off x="1754878" y="3863521"/>
              <a:ext cx="725185" cy="1171453"/>
            </a:xfrm>
            <a:prstGeom prst="bentConnector3">
              <a:avLst>
                <a:gd name="adj1" fmla="val 50000"/>
              </a:avLst>
            </a:prstGeom>
            <a:ln cap="flat">
              <a:round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7DFF75-2248-1E4E-4890-83358F02510C}"/>
                </a:ext>
              </a:extLst>
            </p:cNvPr>
            <p:cNvSpPr txBox="1"/>
            <p:nvPr/>
          </p:nvSpPr>
          <p:spPr>
            <a:xfrm>
              <a:off x="1799172" y="3152874"/>
              <a:ext cx="776697" cy="2983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extract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093EF9-EB66-5ED2-33C0-E00E633F533F}"/>
                </a:ext>
              </a:extLst>
            </p:cNvPr>
            <p:cNvSpPr txBox="1"/>
            <p:nvPr/>
          </p:nvSpPr>
          <p:spPr>
            <a:xfrm>
              <a:off x="1799172" y="4378530"/>
              <a:ext cx="776697" cy="2983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extract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9B5032-ADDC-4BC0-9E92-017AFF578367}"/>
                </a:ext>
              </a:extLst>
            </p:cNvPr>
            <p:cNvSpPr txBox="1"/>
            <p:nvPr/>
          </p:nvSpPr>
          <p:spPr>
            <a:xfrm>
              <a:off x="3411713" y="2564793"/>
              <a:ext cx="889980" cy="48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formalize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8D5589-2C36-2598-56D1-DB789BD91903}"/>
                </a:ext>
              </a:extLst>
            </p:cNvPr>
            <p:cNvSpPr txBox="1"/>
            <p:nvPr/>
          </p:nvSpPr>
          <p:spPr>
            <a:xfrm>
              <a:off x="3510518" y="5016701"/>
              <a:ext cx="889980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design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0C5A53-BB88-4499-227F-16DE84261BD5}"/>
                </a:ext>
              </a:extLst>
            </p:cNvPr>
            <p:cNvSpPr txBox="1"/>
            <p:nvPr/>
          </p:nvSpPr>
          <p:spPr>
            <a:xfrm>
              <a:off x="5651010" y="5023051"/>
              <a:ext cx="889980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model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8A2EDD-1D26-3828-FD00-4D401261282C}"/>
                </a:ext>
              </a:extLst>
            </p:cNvPr>
            <p:cNvSpPr txBox="1"/>
            <p:nvPr/>
          </p:nvSpPr>
          <p:spPr>
            <a:xfrm>
              <a:off x="6518709" y="2452594"/>
              <a:ext cx="1022962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synthesize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D68109-94DD-6683-091F-502F5A52CBCF}"/>
                </a:ext>
              </a:extLst>
            </p:cNvPr>
            <p:cNvSpPr txBox="1"/>
            <p:nvPr/>
          </p:nvSpPr>
          <p:spPr>
            <a:xfrm>
              <a:off x="7632601" y="5023051"/>
              <a:ext cx="889980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enrich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D57CDA-AA4B-C31C-5AFF-26DB41E196C5}"/>
                </a:ext>
              </a:extLst>
            </p:cNvPr>
            <p:cNvSpPr txBox="1"/>
            <p:nvPr/>
          </p:nvSpPr>
          <p:spPr>
            <a:xfrm>
              <a:off x="9547143" y="5016699"/>
              <a:ext cx="889980" cy="29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5" dirty="0">
                  <a:solidFill>
                    <a:schemeClr val="tx2"/>
                  </a:solidFill>
                </a:rPr>
                <a:t>realize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EE58AD-EC42-640D-107E-1ED6325D2A7F}"/>
                </a:ext>
              </a:extLst>
            </p:cNvPr>
            <p:cNvSpPr txBox="1"/>
            <p:nvPr/>
          </p:nvSpPr>
          <p:spPr>
            <a:xfrm>
              <a:off x="9302894" y="2360260"/>
              <a:ext cx="1215910" cy="48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75" dirty="0">
                  <a:solidFill>
                    <a:schemeClr val="tx2"/>
                  </a:solidFill>
                </a:rPr>
                <a:t>generate and implement</a:t>
              </a:r>
              <a:endParaRPr lang="nl-NL" sz="975" dirty="0">
                <a:solidFill>
                  <a:schemeClr val="tx2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E19D80D-A72E-9D88-9B50-038843FBD7AF}"/>
                </a:ext>
              </a:extLst>
            </p:cNvPr>
            <p:cNvSpPr/>
            <p:nvPr/>
          </p:nvSpPr>
          <p:spPr>
            <a:xfrm>
              <a:off x="10392828" y="2308193"/>
              <a:ext cx="913972" cy="3222595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nl-NL" sz="1463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7ECFDB-01B2-15BD-EE6C-414D1AA03C41}"/>
                </a:ext>
              </a:extLst>
            </p:cNvPr>
            <p:cNvSpPr txBox="1"/>
            <p:nvPr/>
          </p:nvSpPr>
          <p:spPr>
            <a:xfrm>
              <a:off x="10237234" y="5600734"/>
              <a:ext cx="1225159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38" dirty="0">
                  <a:solidFill>
                    <a:schemeClr val="accent1"/>
                  </a:solidFill>
                </a:rPr>
                <a:t>System test</a:t>
              </a:r>
              <a:endParaRPr lang="nl-NL" sz="1138" dirty="0">
                <a:solidFill>
                  <a:schemeClr val="accent1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2F07969-2041-15AF-6EE0-69958F1A3544}"/>
                </a:ext>
              </a:extLst>
            </p:cNvPr>
            <p:cNvSpPr/>
            <p:nvPr/>
          </p:nvSpPr>
          <p:spPr>
            <a:xfrm>
              <a:off x="8502640" y="2308193"/>
              <a:ext cx="913972" cy="3222595"/>
            </a:xfrm>
            <a:prstGeom prst="roundRect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nl-NL" sz="1463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E55DC6-6306-BEB6-EEED-65006B0327B0}"/>
                </a:ext>
              </a:extLst>
            </p:cNvPr>
            <p:cNvSpPr txBox="1"/>
            <p:nvPr/>
          </p:nvSpPr>
          <p:spPr>
            <a:xfrm>
              <a:off x="8355308" y="5600073"/>
              <a:ext cx="1225159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38" dirty="0">
                  <a:solidFill>
                    <a:srgbClr val="3957A3"/>
                  </a:solidFill>
                </a:rPr>
                <a:t>Simulation</a:t>
              </a:r>
              <a:endParaRPr lang="nl-NL" sz="1138" dirty="0">
                <a:solidFill>
                  <a:srgbClr val="3957A3"/>
                </a:solidFill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5412980-1072-0B29-5819-B59E1FDA49BB}"/>
                </a:ext>
              </a:extLst>
            </p:cNvPr>
            <p:cNvSpPr/>
            <p:nvPr/>
          </p:nvSpPr>
          <p:spPr>
            <a:xfrm rot="2441496">
              <a:off x="9485343" y="1963907"/>
              <a:ext cx="913972" cy="3867586"/>
            </a:xfrm>
            <a:prstGeom prst="roundRect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463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7B2CF7-FFA2-8162-9DB0-0110F722ADE4}"/>
                </a:ext>
              </a:extLst>
            </p:cNvPr>
            <p:cNvSpPr/>
            <p:nvPr/>
          </p:nvSpPr>
          <p:spPr>
            <a:xfrm>
              <a:off x="9451609" y="4132309"/>
              <a:ext cx="913972" cy="516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63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36D7B96-6647-8BCA-1CB5-0DD56A817627}"/>
                </a:ext>
              </a:extLst>
            </p:cNvPr>
            <p:cNvSpPr txBox="1"/>
            <p:nvPr/>
          </p:nvSpPr>
          <p:spPr>
            <a:xfrm>
              <a:off x="9287439" y="4111179"/>
              <a:ext cx="1225159" cy="54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38" dirty="0">
                  <a:solidFill>
                    <a:srgbClr val="A0A0A0"/>
                  </a:solidFill>
                </a:rPr>
                <a:t>Hardware-in-the-loop</a:t>
              </a:r>
              <a:endParaRPr lang="nl-NL" sz="1138" dirty="0">
                <a:solidFill>
                  <a:srgbClr val="A0A0A0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E01FA2D-48C3-5EA9-C3F1-65FC88B61F34}"/>
              </a:ext>
            </a:extLst>
          </p:cNvPr>
          <p:cNvSpPr txBox="1"/>
          <p:nvPr/>
        </p:nvSpPr>
        <p:spPr>
          <a:xfrm>
            <a:off x="3145868" y="3841339"/>
            <a:ext cx="6457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 err="1">
                <a:solidFill>
                  <a:srgbClr val="FF0000"/>
                </a:solidFill>
                <a:latin typeface="NimbusRomNo9L-ReguItal"/>
              </a:rPr>
              <a:t>Synthesized</a:t>
            </a:r>
            <a:r>
              <a:rPr lang="nl-NL" sz="2400" dirty="0">
                <a:solidFill>
                  <a:srgbClr val="FF0000"/>
                </a:solidFill>
                <a:latin typeface="NimbusRomNo9L-ReguItal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NimbusRomNo9L-Regu"/>
              </a:rPr>
              <a:t>supervisory</a:t>
            </a:r>
            <a:r>
              <a:rPr lang="nl-NL" sz="2400" dirty="0">
                <a:solidFill>
                  <a:srgbClr val="FF0000"/>
                </a:solidFill>
                <a:latin typeface="NimbusRomNo9L-Regu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controllers </a:t>
            </a:r>
            <a:endParaRPr lang="en-US" sz="2400" dirty="0">
              <a:solidFill>
                <a:srgbClr val="FF0000"/>
              </a:solidFill>
              <a:latin typeface="NimbusRomNo9L-Regu"/>
              <a:sym typeface="Wingdings" panose="05000000000000000000" pitchFamily="2" charset="2"/>
            </a:endParaRPr>
          </a:p>
          <a:p>
            <a:pPr marL="232172" indent="-232172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based on plant and requirement models</a:t>
            </a:r>
          </a:p>
          <a:p>
            <a:pPr marL="232172" indent="-232172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nonblocking, controllable maximally permissive</a:t>
            </a:r>
          </a:p>
          <a:p>
            <a:pPr marL="232172" indent="-232172">
              <a:buFont typeface="Wingdings" panose="05000000000000000000" pitchFamily="2" charset="2"/>
              <a:buChar char="à"/>
            </a:pPr>
            <a:endParaRPr lang="en-US" sz="2400" dirty="0">
              <a:latin typeface="NimbusRomNo9L-Regu"/>
            </a:endParaRPr>
          </a:p>
          <a:p>
            <a:pPr algn="l"/>
            <a:r>
              <a:rPr lang="en-US" sz="2400" dirty="0">
                <a:latin typeface="NimbusRomNo9L-Regu"/>
              </a:rPr>
              <a:t>Possible behavior </a:t>
            </a:r>
            <a:r>
              <a:rPr lang="en-US" sz="2400" dirty="0">
                <a:solidFill>
                  <a:srgbClr val="FF0000"/>
                </a:solidFill>
                <a:latin typeface="NimbusRomNo9L-Regu"/>
              </a:rPr>
              <a:t>satisfies imposed requirements</a:t>
            </a:r>
          </a:p>
          <a:p>
            <a:pPr algn="l"/>
            <a:r>
              <a:rPr lang="en-US" sz="2400" dirty="0">
                <a:latin typeface="NimbusRomNo9L-Regu"/>
              </a:rPr>
              <a:t>Not restricting more than necessary</a:t>
            </a:r>
          </a:p>
          <a:p>
            <a:pPr algn="l"/>
            <a:r>
              <a:rPr lang="en-US" sz="2400" dirty="0">
                <a:latin typeface="NimbusRomNo9L-Regu"/>
              </a:rPr>
              <a:t>Can deal with VERY large discrete state-spaces</a:t>
            </a:r>
          </a:p>
          <a:p>
            <a:pPr algn="l"/>
            <a:r>
              <a:rPr lang="en-US" sz="2400" dirty="0">
                <a:latin typeface="NimbusRomNo9L-Regu"/>
              </a:rPr>
              <a:t>Extensive validation required.</a:t>
            </a:r>
          </a:p>
        </p:txBody>
      </p:sp>
    </p:spTree>
    <p:extLst>
      <p:ext uri="{BB962C8B-B14F-4D97-AF65-F5344CB8AC3E}">
        <p14:creationId xmlns:p14="http://schemas.microsoft.com/office/powerpoint/2010/main" val="42702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05A38D-E884-B75F-BFAB-5A347495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93" y="322766"/>
            <a:ext cx="9967967" cy="475484"/>
          </a:xfrm>
        </p:spPr>
        <p:txBody>
          <a:bodyPr>
            <a:normAutofit fontScale="90000"/>
          </a:bodyPr>
          <a:lstStyle/>
          <a:p>
            <a:r>
              <a:rPr lang="en-US" dirty="0"/>
              <a:t>The vision: Interfacing</a:t>
            </a:r>
            <a:r>
              <a:rPr lang="en-NL" dirty="0"/>
              <a:t> of </a:t>
            </a:r>
            <a:r>
              <a:rPr lang="en-US" dirty="0"/>
              <a:t>advanced</a:t>
            </a:r>
            <a:r>
              <a:rPr lang="en-NL" dirty="0"/>
              <a:t> controller</a:t>
            </a:r>
            <a:r>
              <a:rPr lang="en-US" dirty="0"/>
              <a:t>s with full device code (e.g. JINTRAC using “muscle 3”).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0BA6-94B7-1921-7C0B-1D46681D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86" y="1783809"/>
            <a:ext cx="5667744" cy="39010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FFC9E-4E38-688E-A4EF-80BF5E029D06}"/>
              </a:ext>
            </a:extLst>
          </p:cNvPr>
          <p:cNvSpPr/>
          <p:nvPr/>
        </p:nvSpPr>
        <p:spPr>
          <a:xfrm>
            <a:off x="3191521" y="3484283"/>
            <a:ext cx="1636622" cy="488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Density</a:t>
            </a:r>
          </a:p>
          <a:p>
            <a:pPr algn="ctr"/>
            <a:r>
              <a:rPr lang="en-US" sz="1463" dirty="0">
                <a:solidFill>
                  <a:schemeClr val="bg2"/>
                </a:solidFill>
              </a:rPr>
              <a:t>Controller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0B21F5-0522-CDBF-3901-2125AE65BEDE}"/>
              </a:ext>
            </a:extLst>
          </p:cNvPr>
          <p:cNvCxnSpPr>
            <a:cxnSpLocks/>
          </p:cNvCxnSpPr>
          <p:nvPr/>
        </p:nvCxnSpPr>
        <p:spPr>
          <a:xfrm>
            <a:off x="10303824" y="1912445"/>
            <a:ext cx="0" cy="15990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364CB1-7BF1-3DDB-31F8-91175F2F1A39}"/>
              </a:ext>
            </a:extLst>
          </p:cNvPr>
          <p:cNvSpPr/>
          <p:nvPr/>
        </p:nvSpPr>
        <p:spPr>
          <a:xfrm>
            <a:off x="3211157" y="4066298"/>
            <a:ext cx="1623161" cy="48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 err="1">
                <a:solidFill>
                  <a:schemeClr val="bg2"/>
                </a:solidFill>
              </a:rPr>
              <a:t>Ti</a:t>
            </a:r>
            <a:r>
              <a:rPr lang="en-US" sz="1463" dirty="0">
                <a:solidFill>
                  <a:schemeClr val="bg2"/>
                </a:solidFill>
              </a:rPr>
              <a:t>, </a:t>
            </a:r>
            <a:r>
              <a:rPr lang="en-US" sz="1463" dirty="0" err="1">
                <a:solidFill>
                  <a:schemeClr val="bg2"/>
                </a:solidFill>
              </a:rPr>
              <a:t>Te</a:t>
            </a:r>
            <a:r>
              <a:rPr lang="en-US" sz="1463" dirty="0">
                <a:solidFill>
                  <a:schemeClr val="bg2"/>
                </a:solidFill>
              </a:rPr>
              <a:t>, j</a:t>
            </a:r>
          </a:p>
          <a:p>
            <a:pPr algn="ctr"/>
            <a:r>
              <a:rPr lang="en-US" sz="1463" dirty="0">
                <a:solidFill>
                  <a:schemeClr val="bg2"/>
                </a:solidFill>
              </a:rPr>
              <a:t>Controller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585986-ABF6-3617-D85C-061D1036BC72}"/>
              </a:ext>
            </a:extLst>
          </p:cNvPr>
          <p:cNvSpPr/>
          <p:nvPr/>
        </p:nvSpPr>
        <p:spPr>
          <a:xfrm>
            <a:off x="3197277" y="4625662"/>
            <a:ext cx="1623161" cy="4889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Burn</a:t>
            </a:r>
          </a:p>
          <a:p>
            <a:pPr algn="ctr"/>
            <a:r>
              <a:rPr lang="en-US" sz="1463" dirty="0">
                <a:solidFill>
                  <a:schemeClr val="bg2"/>
                </a:solidFill>
              </a:rPr>
              <a:t>Controller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890C9D-0BD4-F3BC-2F89-718CCB87D4E0}"/>
              </a:ext>
            </a:extLst>
          </p:cNvPr>
          <p:cNvSpPr/>
          <p:nvPr/>
        </p:nvSpPr>
        <p:spPr>
          <a:xfrm>
            <a:off x="3197277" y="5195965"/>
            <a:ext cx="1623161" cy="48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MHD</a:t>
            </a:r>
          </a:p>
          <a:p>
            <a:pPr algn="ctr"/>
            <a:r>
              <a:rPr lang="en-US" sz="1463" dirty="0">
                <a:solidFill>
                  <a:schemeClr val="bg2"/>
                </a:solidFill>
              </a:rPr>
              <a:t>Controllers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110750-9495-8E6B-262B-F8BDAABCDF8D}"/>
              </a:ext>
            </a:extLst>
          </p:cNvPr>
          <p:cNvSpPr/>
          <p:nvPr/>
        </p:nvSpPr>
        <p:spPr>
          <a:xfrm>
            <a:off x="3196489" y="2391094"/>
            <a:ext cx="1636624" cy="48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Exhaust Controller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53EA7F-A3B3-61E6-D8F7-61314E80FE35}"/>
              </a:ext>
            </a:extLst>
          </p:cNvPr>
          <p:cNvSpPr/>
          <p:nvPr/>
        </p:nvSpPr>
        <p:spPr>
          <a:xfrm>
            <a:off x="3191521" y="2932139"/>
            <a:ext cx="1636623" cy="4889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H-mode</a:t>
            </a:r>
          </a:p>
          <a:p>
            <a:pPr algn="ctr"/>
            <a:r>
              <a:rPr lang="en-US" sz="1463" dirty="0">
                <a:solidFill>
                  <a:schemeClr val="bg2"/>
                </a:solidFill>
              </a:rPr>
              <a:t>Controller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FF7EA7-5C5A-0D19-1AFD-851B2EDD4EFE}"/>
              </a:ext>
            </a:extLst>
          </p:cNvPr>
          <p:cNvSpPr/>
          <p:nvPr/>
        </p:nvSpPr>
        <p:spPr>
          <a:xfrm>
            <a:off x="1280051" y="3501380"/>
            <a:ext cx="1485933" cy="840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Supervisory Controller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6ACD35-652B-1089-611F-3F70FA16E741}"/>
              </a:ext>
            </a:extLst>
          </p:cNvPr>
          <p:cNvSpPr/>
          <p:nvPr/>
        </p:nvSpPr>
        <p:spPr>
          <a:xfrm>
            <a:off x="3197693" y="1815248"/>
            <a:ext cx="1636624" cy="488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chemeClr val="bg2"/>
                </a:solidFill>
              </a:rPr>
              <a:t>Magnetic config Controller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705832-7D94-8194-EF30-CBF92B7DCE02}"/>
              </a:ext>
            </a:extLst>
          </p:cNvPr>
          <p:cNvCxnSpPr/>
          <p:nvPr/>
        </p:nvCxnSpPr>
        <p:spPr>
          <a:xfrm>
            <a:off x="5167911" y="1783810"/>
            <a:ext cx="0" cy="40690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190515-4100-A730-85E3-69B82795B7FF}"/>
              </a:ext>
            </a:extLst>
          </p:cNvPr>
          <p:cNvCxnSpPr/>
          <p:nvPr/>
        </p:nvCxnSpPr>
        <p:spPr>
          <a:xfrm>
            <a:off x="2990749" y="1783810"/>
            <a:ext cx="0" cy="40690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E87906-DDA2-6FD6-3208-7AB89535C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010884"/>
            <a:ext cx="6568222" cy="3498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EBD6FD-BEA2-50BB-78F0-7AFA7EF1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20" y="-156692"/>
            <a:ext cx="10140972" cy="1130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could be delivered at the end of a 1 year pilot project?</a:t>
            </a:r>
            <a:br>
              <a:rPr lang="en-US" dirty="0"/>
            </a:br>
            <a:r>
              <a:rPr lang="en-US" dirty="0"/>
              <a:t>First result synthesized supervisor for reduced model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81480-A6AA-0456-A4E2-D6023A43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26" y="982031"/>
            <a:ext cx="3348607" cy="3472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44FD9-4C95-A873-D69A-C8A3DDE42CAD}"/>
              </a:ext>
            </a:extLst>
          </p:cNvPr>
          <p:cNvSpPr txBox="1"/>
          <p:nvPr/>
        </p:nvSpPr>
        <p:spPr>
          <a:xfrm>
            <a:off x="1415480" y="4509120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Non-blocking, maximally permissive.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10</a:t>
            </a:r>
            <a:r>
              <a:rPr lang="en-US" baseline="30000" dirty="0">
                <a:solidFill>
                  <a:schemeClr val="tx2"/>
                </a:solidFill>
              </a:rPr>
              <a:t>12</a:t>
            </a:r>
            <a:r>
              <a:rPr lang="en-US" dirty="0">
                <a:solidFill>
                  <a:schemeClr val="tx2"/>
                </a:solidFill>
              </a:rPr>
              <a:t> discrete states for reduced model.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Projects for Lithography ~10</a:t>
            </a:r>
            <a:r>
              <a:rPr lang="en-US" baseline="30000" dirty="0">
                <a:solidFill>
                  <a:schemeClr val="tx2"/>
                </a:solidFill>
              </a:rPr>
              <a:t>50</a:t>
            </a:r>
            <a:r>
              <a:rPr lang="en-US" dirty="0">
                <a:solidFill>
                  <a:schemeClr val="tx2"/>
                </a:solidFill>
              </a:rPr>
              <a:t>, Ministry infrastructure and public waterways ~10</a:t>
            </a:r>
            <a:r>
              <a:rPr lang="en-US" baseline="30000" dirty="0">
                <a:solidFill>
                  <a:schemeClr val="tx2"/>
                </a:solidFill>
              </a:rPr>
              <a:t>240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US" baseline="30000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SC synthesized in &lt; 10s on a std. laptop. Evaluated ~1ms  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Very promising!!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4039-0B1C-4DCC-9EE8-FCC804EE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Nuclear Fusion Plasmas</a:t>
            </a:r>
            <a:br>
              <a:rPr lang="en-US" dirty="0"/>
            </a:br>
            <a:r>
              <a:rPr lang="en-US" dirty="0"/>
              <a:t>Implications for fusion plasma control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CDCE2-0A52-4FC3-A85E-57B17265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76" y="1769063"/>
            <a:ext cx="11340081" cy="463173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physics is –mostly- known well enough to proceed.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Systems of domain controllers, sensors, actuators, plasma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Model Based Systems and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 predictive controllers exist for magnetics, kinetics, exhaust and stochastic events.</a:t>
            </a:r>
          </a:p>
          <a:p>
            <a:pPr marL="182563" lvl="1" indent="0">
              <a:buNone/>
            </a:pPr>
            <a:r>
              <a:rPr lang="en-US" dirty="0"/>
              <a:t>Well beyond standard reference trackers or disturbance rejectors.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Fusion research should now focus on system integration and optimization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System perspective					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Model Based System Engineering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Automated fail-safe synthesis of supervisory possible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Validation (model-model), validation (experiment  supervisor), validation (supervisor  experiment)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ppt/theme/themeOverride2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862D1291D03049910ABCA6A469238E" ma:contentTypeVersion="4" ma:contentTypeDescription="Een nieuw document maken." ma:contentTypeScope="" ma:versionID="8d5ad029a3b8163db70beea37f62dfce">
  <xsd:schema xmlns:xsd="http://www.w3.org/2001/XMLSchema" xmlns:xs="http://www.w3.org/2001/XMLSchema" xmlns:p="http://schemas.microsoft.com/office/2006/metadata/properties" xmlns:ns2="a5826708-6d24-491e-87fd-3eeb2f559a87" targetNamespace="http://schemas.microsoft.com/office/2006/metadata/properties" ma:root="true" ma:fieldsID="80f472d40e54a37a3caba793c1422ae5" ns2:_="">
    <xsd:import namespace="a5826708-6d24-491e-87fd-3eeb2f559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26708-6d24-491e-87fd-3eeb2f559a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FDECA-C064-486C-8207-1A71598BA32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a5826708-6d24-491e-87fd-3eeb2f559a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A1D6F1-2923-43E3-8136-74C76AC8B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616EDF-816A-44A8-8B1C-A5817607E6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26708-6d24-491e-87fd-3eeb2f559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55650</TotalTime>
  <Words>397</Words>
  <Application>Microsoft Office PowerPoint</Application>
  <PresentationFormat>Widescreen</PresentationFormat>
  <Paragraphs>98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Symbol</vt:lpstr>
      <vt:lpstr>Verdana</vt:lpstr>
      <vt:lpstr>Arial</vt:lpstr>
      <vt:lpstr>Calibri</vt:lpstr>
      <vt:lpstr>NimbusRomNo9L-ReguItal</vt:lpstr>
      <vt:lpstr>NimbusRomNo9L-Regu</vt:lpstr>
      <vt:lpstr>Wingdings</vt:lpstr>
      <vt:lpstr>Open Sans</vt:lpstr>
      <vt:lpstr>Differ Petrol</vt:lpstr>
      <vt:lpstr>DIFFER RedOrange</vt:lpstr>
      <vt:lpstr>DIFFER DarkBlueCyaan</vt:lpstr>
      <vt:lpstr>DIFFER GreenYellow</vt:lpstr>
      <vt:lpstr>Important points and possible problems around the topic: Tokamak control functions</vt:lpstr>
      <vt:lpstr>Initial ideas on how to set up digital twins for the topic: Synthesis-based engineering</vt:lpstr>
      <vt:lpstr>The vision: Interfacing of advanced controllers with full device code (e.g. JINTRAC using “muscle 3”).</vt:lpstr>
      <vt:lpstr>What could be delivered at the end of a 1 year pilot project? First result synthesized supervisor for reduced model</vt:lpstr>
      <vt:lpstr>Complexity in Nuclear Fusion Plasmas Implications for fusion plasma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Marco de Baar</cp:lastModifiedBy>
  <cp:revision>391</cp:revision>
  <dcterms:created xsi:type="dcterms:W3CDTF">2019-12-03T16:25:19Z</dcterms:created>
  <dcterms:modified xsi:type="dcterms:W3CDTF">2024-12-16T08:02:53Z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0x010100F6862D1291D03049910ABCA6A469238E</vt:lpwstr>
  </property>
</Properties>
</file>