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2" r:id="rId12"/>
  </p:sldMasterIdLst>
  <p:notesMasterIdLst>
    <p:notesMasterId r:id="rId28"/>
  </p:notesMasterIdLst>
  <p:handoutMasterIdLst>
    <p:handoutMasterId r:id="rId29"/>
  </p:handoutMasterIdLst>
  <p:sldIdLst>
    <p:sldId id="256" r:id="rId13"/>
    <p:sldId id="260" r:id="rId14"/>
    <p:sldId id="257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71" r:id="rId23"/>
    <p:sldId id="272" r:id="rId24"/>
    <p:sldId id="269" r:id="rId25"/>
    <p:sldId id="270" r:id="rId26"/>
    <p:sldId id="273" r:id="rId27"/>
  </p:sldIdLst>
  <p:sldSz cx="12190413" cy="6858000"/>
  <p:notesSz cx="6858000" cy="9144000"/>
  <p:custDataLst>
    <p:tags r:id="rId30"/>
  </p:custDataLst>
  <p:defaultTextStyle>
    <a:defPPr>
      <a:defRPr lang="da-DK"/>
    </a:defPPr>
    <a:lvl1pPr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990000"/>
    <a:srgbClr val="000000"/>
    <a:srgbClr val="FFCC00"/>
    <a:srgbClr val="FF6600"/>
    <a:srgbClr val="FF0000"/>
    <a:srgbClr val="FF0099"/>
    <a:srgbClr val="CC3399"/>
    <a:srgbClr val="660066"/>
    <a:srgbClr val="66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6098" autoAdjust="0"/>
  </p:normalViewPr>
  <p:slideViewPr>
    <p:cSldViewPr showGuides="1">
      <p:cViewPr>
        <p:scale>
          <a:sx n="110" d="100"/>
          <a:sy n="110" d="100"/>
        </p:scale>
        <p:origin x="1458" y="129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9.xml"/><Relationship Id="rId34" Type="http://schemas.openxmlformats.org/officeDocument/2006/relationships/tableStyles" Target="tableStyles.xml"/><Relationship Id="rId7" Type="http://schemas.openxmlformats.org/officeDocument/2006/relationships/customXml" Target="../customXml/item7.xml"/><Relationship Id="rId12" Type="http://schemas.openxmlformats.org/officeDocument/2006/relationships/slideMaster" Target="slideMasters/slideMaster1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12.xml"/><Relationship Id="rId32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notesMaster" Target="notesMasters/notesMaster1.xml"/><Relationship Id="rId10" Type="http://schemas.openxmlformats.org/officeDocument/2006/relationships/customXml" Target="../customXml/item10.xml"/><Relationship Id="rId19" Type="http://schemas.openxmlformats.org/officeDocument/2006/relationships/slide" Target="slides/slide7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/>
            </a:lvl1pPr>
          </a:lstStyle>
          <a:p>
            <a:endParaRPr lang="da-DK" dirty="0">
              <a:latin typeface="Arial" panose="020B0604020202020204" pitchFamily="34" charset="0"/>
            </a:endParaRP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/>
            </a:lvl1pPr>
          </a:lstStyle>
          <a:p>
            <a:fld id="{491ECFBD-4A0D-4BCF-98A8-E205F44719BF}" type="slidenum">
              <a:rPr lang="da-DK" smtClean="0">
                <a:latin typeface="Arial" panose="020B0604020202020204" pitchFamily="34" charset="0"/>
              </a:rPr>
              <a:pPr/>
              <a:t>‹#›</a:t>
            </a:fld>
            <a:endParaRPr lang="da-DK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8099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latin typeface="Arial" panose="020B0604020202020204" pitchFamily="34" charset="0"/>
              </a:defRPr>
            </a:lvl1pPr>
          </a:lstStyle>
          <a:p>
            <a:fld id="{C734BB09-483B-4C4B-A5A4-C02A22055B01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778360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4BB09-483B-4C4B-A5A4-C02A22055B01}" type="slidenum">
              <a:rPr lang="da-DK" smtClean="0"/>
              <a:pPr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0523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/>
          <p:cNvSpPr/>
          <p:nvPr userDrawn="1"/>
        </p:nvSpPr>
        <p:spPr bwMode="auto">
          <a:xfrm>
            <a:off x="0" y="0"/>
            <a:ext cx="0" cy="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1" name="Logo white">
            <a:extLst>
              <a:ext uri="{FF2B5EF4-FFF2-40B4-BE49-F238E27FC236}">
                <a16:creationId xmlns:a16="http://schemas.microsoft.com/office/drawing/2014/main" id="{275A6477-FE3A-4D40-B1FE-E46C11E344A5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117C6C-7BC3-4888-BC29-FAB17565D11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E4668-D07F-4B96-9755-17540273485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72145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ront/Pause 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">
            <a:extLst>
              <a:ext uri="{FF2B5EF4-FFF2-40B4-BE49-F238E27FC236}">
                <a16:creationId xmlns:a16="http://schemas.microsoft.com/office/drawing/2014/main" id="{AF9D3C51-A276-4E1F-B6B6-FD6A4E17EE28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C9776080-6230-4AB8-AB28-4D6744DD01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2B7FFAE6-D148-4A15-9DFC-7D71B820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125B57E-AFC7-4517-B327-461DB01D2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Logo color">
            <a:extLst>
              <a:ext uri="{FF2B5EF4-FFF2-40B4-BE49-F238E27FC236}">
                <a16:creationId xmlns:a16="http://schemas.microsoft.com/office/drawing/2014/main" id="{B0EE486B-843B-49D6-90AE-5093AB56E30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1786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/Pause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A3420087-96DF-432F-B192-585D42BF6A4E}"/>
              </a:ext>
            </a:extLst>
          </p:cNvPr>
          <p:cNvSpPr/>
          <p:nvPr userDrawn="1"/>
        </p:nvSpPr>
        <p:spPr bwMode="auto">
          <a:xfrm>
            <a:off x="0" y="0"/>
            <a:ext cx="12193200" cy="686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itchFamily="-80" charset="-128"/>
            </a:endParaRPr>
          </a:p>
        </p:txBody>
      </p:sp>
      <p:sp>
        <p:nvSpPr>
          <p:cNvPr id="13" name="Logo color">
            <a:extLst>
              <a:ext uri="{FF2B5EF4-FFF2-40B4-BE49-F238E27FC236}">
                <a16:creationId xmlns:a16="http://schemas.microsoft.com/office/drawing/2014/main" id="{09BBEE10-6A59-474F-B766-7643F97F869F}"/>
              </a:ext>
            </a:extLst>
          </p:cNvPr>
          <p:cNvSpPr>
            <a:spLocks noChangeAspect="1"/>
          </p:cNvSpPr>
          <p:nvPr userDrawn="1">
            <p:custDataLst>
              <p:tags r:id="rId1"/>
            </p:custDataLst>
          </p:nvPr>
        </p:nvSpPr>
        <p:spPr bwMode="auto">
          <a:xfrm>
            <a:off x="4870539" y="1651373"/>
            <a:ext cx="2388323" cy="3483354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AF062B26-8169-4B93-8FD8-CFDB0855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CA59923C-6F09-424E-AF1E-AC62326A9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GB" dirty="0"/>
          </a:p>
        </p:txBody>
      </p:sp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4C299FA2-BF46-4410-B2CD-E3C80B7A9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495865CE-5BE9-4122-8AB8-48E534DD88F7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12" name="Top bar">
            <a:extLst>
              <a:ext uri="{FF2B5EF4-FFF2-40B4-BE49-F238E27FC236}">
                <a16:creationId xmlns:a16="http://schemas.microsoft.com/office/drawing/2014/main" id="{0D436479-94F3-475C-8F8D-D3CDC81793FD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6376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9859" y="3545117"/>
            <a:ext cx="10840028" cy="2706458"/>
          </a:xfrm>
        </p:spPr>
        <p:txBody>
          <a:bodyPr anchor="t" anchorCtr="0"/>
          <a:lstStyle>
            <a:lvl1pPr>
              <a:lnSpc>
                <a:spcPct val="93000"/>
              </a:lnSpc>
              <a:defRPr sz="8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7072" y="1704975"/>
            <a:ext cx="10840028" cy="1660654"/>
          </a:xfrm>
        </p:spPr>
        <p:txBody>
          <a:bodyPr anchor="b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FontTx/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5919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48A0E3C-0CE1-4BBF-A912-5A81BF3B7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CA8860-CDAD-4F91-9292-2B11655C19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7A21B-9B48-4777-BF0D-9FB95719C2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77740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1117" userDrawn="1">
          <p15:clr>
            <a:srgbClr val="F26B43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EB1D5E1-0C4E-4A74-BE37-26307F7E2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9312374" cy="9727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74800" y="1706399"/>
            <a:ext cx="4410177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8001" y="1706399"/>
            <a:ext cx="4409100" cy="4546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2499420-B0E8-4C8A-8C00-E21262271AD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EE7F0E-E606-41AC-BBBF-B5AECB1112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1213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8">
          <p15:clr>
            <a:srgbClr val="F26B43"/>
          </p15:clr>
        </p15:guide>
        <p15:guide id="2" pos="3896">
          <p15:clr>
            <a:srgbClr val="F26B43"/>
          </p15:clr>
        </p15:guide>
        <p15:guide id="3" pos="4205">
          <p15:clr>
            <a:srgbClr val="F26B43"/>
          </p15:clr>
        </p15:guide>
        <p15:guide id="4" pos="6984">
          <p15:clr>
            <a:srgbClr val="F26B43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90A2595F-A737-4D92-946C-EC0BBF88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6048672" cy="9727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4726" y="1706328"/>
            <a:ext cx="6048672" cy="454557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31213" y="849734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31213" y="3563718"/>
            <a:ext cx="3859200" cy="25056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2986237-C7E2-4498-82A4-361A340A65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64EEF-2B63-484E-803A-4FCD66F243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2670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927" userDrawn="1">
          <p15:clr>
            <a:srgbClr val="F26B43"/>
          </p15:clr>
        </p15:guide>
        <p15:guide id="2" pos="5247" userDrawn="1">
          <p15:clr>
            <a:srgbClr val="F26B43"/>
          </p15:clr>
        </p15:guide>
        <p15:guide id="3" pos="1117" userDrawn="1">
          <p15:clr>
            <a:srgbClr val="F26B43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92213382-11A1-48CE-B0A0-D8A7D2686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360" y="426127"/>
            <a:ext cx="6865740" cy="9727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1360" y="1706328"/>
            <a:ext cx="6865740" cy="454557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65D29D0-EA4F-4318-8A82-6C2B200A712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31452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5B8511D-E10E-40C3-82A6-3DCDC97CF6C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" y="3968153"/>
            <a:ext cx="3708000" cy="24552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  <a:p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E26B732-1A52-4AA9-89FC-8FC5439E40D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5D0DC-E43F-43DA-AA0F-C0C54C8939F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3562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984" userDrawn="1">
          <p15:clr>
            <a:srgbClr val="F26B43"/>
          </p15:clr>
        </p15:guide>
        <p15:guide id="2" pos="2660" userDrawn="1">
          <p15:clr>
            <a:srgbClr val="F26B43"/>
          </p15:clr>
        </p15:guide>
        <p15:guide id="3" pos="2335" userDrawn="1">
          <p15:clr>
            <a:srgbClr val="F26B43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8953C3-F3F7-4638-96F8-7CF20CB55E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7650" y="980727"/>
            <a:ext cx="3740400" cy="418115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 dirty="0"/>
              <a:t>Click to add title one line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C0DB591-4602-46B3-B1C3-1E64148AB9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4407150"/>
            <a:ext cx="3740400" cy="184442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68416079-1CFC-426F-A6ED-5AB355FC545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227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en-GB" dirty="0"/>
              <a:t>Click to add title one line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D358873C-68BF-4E89-B536-B3248F2B25FE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222750" y="4406899"/>
            <a:ext cx="3740401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69A0E900-1FE2-4CC1-B435-93F3A118935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97850" y="979200"/>
            <a:ext cx="3740400" cy="417767"/>
          </a:xfrm>
        </p:spPr>
        <p:txBody>
          <a:bodyPr anchor="b" anchorCtr="0"/>
          <a:lstStyle>
            <a:lvl1pPr marL="0" indent="0">
              <a:buNone/>
              <a:defRPr sz="2400" b="1"/>
            </a:lvl1pPr>
            <a:lvl2pPr marL="0" indent="0">
              <a:buNone/>
              <a:defRPr sz="2400" b="1"/>
            </a:lvl2pPr>
            <a:lvl3pPr marL="0" indent="0">
              <a:buNone/>
              <a:defRPr sz="2400" b="1"/>
            </a:lvl3pPr>
            <a:lvl4pPr marL="0" indent="0">
              <a:buNone/>
              <a:defRPr sz="2400" b="1"/>
            </a:lvl4pPr>
            <a:lvl5pPr marL="0" indent="0">
              <a:buNone/>
              <a:defRPr sz="2400" b="1"/>
            </a:lvl5pPr>
          </a:lstStyle>
          <a:p>
            <a:pPr lvl="0"/>
            <a:r>
              <a:rPr lang="en-GB" dirty="0"/>
              <a:t>Click to add title one line</a:t>
            </a:r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E094886A-F110-4851-B1DA-8DFC40D509F8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97850" y="4406899"/>
            <a:ext cx="3740400" cy="1844675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1B02311-54A6-4455-B615-BBCA0DA742E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47650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710A5827-3485-49A0-81F0-FF89EE34B80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23149" y="1548581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E27B0558-FCB8-4A55-9BA9-182DFF0387F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198648" y="1546282"/>
            <a:ext cx="3740400" cy="2664000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en-GB" dirty="0"/>
              <a:t>Click the placeholder and paste image via Skyfish icon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346B4F-F02C-40EC-9B70-932B18214C6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7EB69-BB5A-407E-BF0A-1CB9B24506D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6374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156">
          <p15:clr>
            <a:srgbClr val="F26B43"/>
          </p15:clr>
        </p15:guide>
        <p15:guide id="2" pos="7522" userDrawn="1">
          <p15:clr>
            <a:srgbClr val="F26B43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97DEAA-3B7B-49C7-8C28-3F21F36A9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F74546-9D06-4CF7-806D-E04B043BF5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53AB3-8AAF-469F-AD3F-AE5E1A39D7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8455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117" userDrawn="1">
          <p15:clr>
            <a:srgbClr val="F26B43"/>
          </p15:clr>
        </p15:guide>
        <p15:guide id="2" pos="6984" userDrawn="1">
          <p15:clr>
            <a:srgbClr val="F26B43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ogo og foot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75ABF-082F-4A38-B952-09157E37A8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A39F3A-7714-4FD6-9132-D60FFA220D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9264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Logo color">
            <a:extLst>
              <a:ext uri="{FF2B5EF4-FFF2-40B4-BE49-F238E27FC236}">
                <a16:creationId xmlns:a16="http://schemas.microsoft.com/office/drawing/2014/main" id="{ADC92552-7939-46C1-AAFE-B97F51EBFFE9}"/>
              </a:ext>
            </a:extLst>
          </p:cNvPr>
          <p:cNvSpPr>
            <a:spLocks noChangeAspect="1"/>
          </p:cNvSpPr>
          <p:nvPr userDrawn="1">
            <p:custDataLst>
              <p:tags r:id="rId13"/>
            </p:custDataLst>
          </p:nvPr>
        </p:nvSpPr>
        <p:spPr bwMode="auto">
          <a:xfrm>
            <a:off x="252000" y="252000"/>
            <a:ext cx="419611" cy="612000"/>
          </a:xfrm>
          <a:custGeom>
            <a:avLst/>
            <a:gdLst>
              <a:gd name="connsiteX0" fmla="*/ 1050029 w 4933949"/>
              <a:gd name="connsiteY0" fmla="*/ 6094413 h 7196138"/>
              <a:gd name="connsiteX1" fmla="*/ 3883920 w 4933949"/>
              <a:gd name="connsiteY1" fmla="*/ 6094413 h 7196138"/>
              <a:gd name="connsiteX2" fmla="*/ 4933949 w 4933949"/>
              <a:gd name="connsiteY2" fmla="*/ 6645934 h 7196138"/>
              <a:gd name="connsiteX3" fmla="*/ 3883920 w 4933949"/>
              <a:gd name="connsiteY3" fmla="*/ 7196138 h 7196138"/>
              <a:gd name="connsiteX4" fmla="*/ 1050029 w 4933949"/>
              <a:gd name="connsiteY4" fmla="*/ 7196138 h 7196138"/>
              <a:gd name="connsiteX5" fmla="*/ 0 w 4933949"/>
              <a:gd name="connsiteY5" fmla="*/ 6645934 h 7196138"/>
              <a:gd name="connsiteX6" fmla="*/ 1050029 w 4933949"/>
              <a:gd name="connsiteY6" fmla="*/ 6094413 h 7196138"/>
              <a:gd name="connsiteX7" fmla="*/ 1050029 w 4933949"/>
              <a:gd name="connsiteY7" fmla="*/ 4730750 h 7196138"/>
              <a:gd name="connsiteX8" fmla="*/ 3883920 w 4933949"/>
              <a:gd name="connsiteY8" fmla="*/ 4730750 h 7196138"/>
              <a:gd name="connsiteX9" fmla="*/ 4933949 w 4933949"/>
              <a:gd name="connsiteY9" fmla="*/ 5283066 h 7196138"/>
              <a:gd name="connsiteX10" fmla="*/ 3883920 w 4933949"/>
              <a:gd name="connsiteY10" fmla="*/ 5834063 h 7196138"/>
              <a:gd name="connsiteX11" fmla="*/ 1050029 w 4933949"/>
              <a:gd name="connsiteY11" fmla="*/ 5834063 h 7196138"/>
              <a:gd name="connsiteX12" fmla="*/ 0 w 4933949"/>
              <a:gd name="connsiteY12" fmla="*/ 5283066 h 7196138"/>
              <a:gd name="connsiteX13" fmla="*/ 1050029 w 4933949"/>
              <a:gd name="connsiteY13" fmla="*/ 4730750 h 7196138"/>
              <a:gd name="connsiteX14" fmla="*/ 1050029 w 4933949"/>
              <a:gd name="connsiteY14" fmla="*/ 3368675 h 7196138"/>
              <a:gd name="connsiteX15" fmla="*/ 3883920 w 4933949"/>
              <a:gd name="connsiteY15" fmla="*/ 3368675 h 7196138"/>
              <a:gd name="connsiteX16" fmla="*/ 4933949 w 4933949"/>
              <a:gd name="connsiteY16" fmla="*/ 3920991 h 7196138"/>
              <a:gd name="connsiteX17" fmla="*/ 3883920 w 4933949"/>
              <a:gd name="connsiteY17" fmla="*/ 4471988 h 7196138"/>
              <a:gd name="connsiteX18" fmla="*/ 1050029 w 4933949"/>
              <a:gd name="connsiteY18" fmla="*/ 4471988 h 7196138"/>
              <a:gd name="connsiteX19" fmla="*/ 0 w 4933949"/>
              <a:gd name="connsiteY19" fmla="*/ 3920991 h 7196138"/>
              <a:gd name="connsiteX20" fmla="*/ 1050029 w 4933949"/>
              <a:gd name="connsiteY20" fmla="*/ 3368675 h 7196138"/>
              <a:gd name="connsiteX21" fmla="*/ 678543 w 4933949"/>
              <a:gd name="connsiteY21" fmla="*/ 305710 h 7196138"/>
              <a:gd name="connsiteX22" fmla="*/ 678543 w 4933949"/>
              <a:gd name="connsiteY22" fmla="*/ 2307316 h 7196138"/>
              <a:gd name="connsiteX23" fmla="*/ 909109 w 4933949"/>
              <a:gd name="connsiteY23" fmla="*/ 2307316 h 7196138"/>
              <a:gd name="connsiteX24" fmla="*/ 1119911 w 4933949"/>
              <a:gd name="connsiteY24" fmla="*/ 2234842 h 7196138"/>
              <a:gd name="connsiteX25" fmla="*/ 1198962 w 4933949"/>
              <a:gd name="connsiteY25" fmla="*/ 1615517 h 7196138"/>
              <a:gd name="connsiteX26" fmla="*/ 1198962 w 4933949"/>
              <a:gd name="connsiteY26" fmla="*/ 996191 h 7196138"/>
              <a:gd name="connsiteX27" fmla="*/ 1119911 w 4933949"/>
              <a:gd name="connsiteY27" fmla="*/ 378184 h 7196138"/>
              <a:gd name="connsiteX28" fmla="*/ 909109 w 4933949"/>
              <a:gd name="connsiteY28" fmla="*/ 305710 h 7196138"/>
              <a:gd name="connsiteX29" fmla="*/ 678543 w 4933949"/>
              <a:gd name="connsiteY29" fmla="*/ 305710 h 7196138"/>
              <a:gd name="connsiteX30" fmla="*/ 1842869 w 4933949"/>
              <a:gd name="connsiteY30" fmla="*/ 0 h 7196138"/>
              <a:gd name="connsiteX31" fmla="*/ 3073618 w 4933949"/>
              <a:gd name="connsiteY31" fmla="*/ 0 h 7196138"/>
              <a:gd name="connsiteX32" fmla="*/ 3114467 w 4933949"/>
              <a:gd name="connsiteY32" fmla="*/ 14495 h 7196138"/>
              <a:gd name="connsiteX33" fmla="*/ 3128962 w 4933949"/>
              <a:gd name="connsiteY33" fmla="*/ 54027 h 7196138"/>
              <a:gd name="connsiteX34" fmla="*/ 3128962 w 4933949"/>
              <a:gd name="connsiteY34" fmla="*/ 275402 h 7196138"/>
              <a:gd name="connsiteX35" fmla="*/ 3114467 w 4933949"/>
              <a:gd name="connsiteY35" fmla="*/ 314934 h 7196138"/>
              <a:gd name="connsiteX36" fmla="*/ 3073618 w 4933949"/>
              <a:gd name="connsiteY36" fmla="*/ 329429 h 7196138"/>
              <a:gd name="connsiteX37" fmla="*/ 2679620 w 4933949"/>
              <a:gd name="connsiteY37" fmla="*/ 329429 h 7196138"/>
              <a:gd name="connsiteX38" fmla="*/ 2679620 w 4933949"/>
              <a:gd name="connsiteY38" fmla="*/ 2558999 h 7196138"/>
              <a:gd name="connsiteX39" fmla="*/ 2665125 w 4933949"/>
              <a:gd name="connsiteY39" fmla="*/ 2598530 h 7196138"/>
              <a:gd name="connsiteX40" fmla="*/ 2625594 w 4933949"/>
              <a:gd name="connsiteY40" fmla="*/ 2613025 h 7196138"/>
              <a:gd name="connsiteX41" fmla="*/ 2290893 w 4933949"/>
              <a:gd name="connsiteY41" fmla="*/ 2613025 h 7196138"/>
              <a:gd name="connsiteX42" fmla="*/ 2250044 w 4933949"/>
              <a:gd name="connsiteY42" fmla="*/ 2598530 h 7196138"/>
              <a:gd name="connsiteX43" fmla="*/ 2235549 w 4933949"/>
              <a:gd name="connsiteY43" fmla="*/ 2558999 h 7196138"/>
              <a:gd name="connsiteX44" fmla="*/ 2235549 w 4933949"/>
              <a:gd name="connsiteY44" fmla="*/ 329429 h 7196138"/>
              <a:gd name="connsiteX45" fmla="*/ 1842869 w 4933949"/>
              <a:gd name="connsiteY45" fmla="*/ 329429 h 7196138"/>
              <a:gd name="connsiteX46" fmla="*/ 1802020 w 4933949"/>
              <a:gd name="connsiteY46" fmla="*/ 314934 h 7196138"/>
              <a:gd name="connsiteX47" fmla="*/ 1787525 w 4933949"/>
              <a:gd name="connsiteY47" fmla="*/ 275402 h 7196138"/>
              <a:gd name="connsiteX48" fmla="*/ 1787525 w 4933949"/>
              <a:gd name="connsiteY48" fmla="*/ 54027 h 7196138"/>
              <a:gd name="connsiteX49" fmla="*/ 1802020 w 4933949"/>
              <a:gd name="connsiteY49" fmla="*/ 14495 h 7196138"/>
              <a:gd name="connsiteX50" fmla="*/ 1842869 w 4933949"/>
              <a:gd name="connsiteY50" fmla="*/ 0 h 7196138"/>
              <a:gd name="connsiteX51" fmla="*/ 317544 w 4933949"/>
              <a:gd name="connsiteY51" fmla="*/ 0 h 7196138"/>
              <a:gd name="connsiteX52" fmla="*/ 972349 w 4933949"/>
              <a:gd name="connsiteY52" fmla="*/ 0 h 7196138"/>
              <a:gd name="connsiteX53" fmla="*/ 1476958 w 4933949"/>
              <a:gd name="connsiteY53" fmla="*/ 179209 h 7196138"/>
              <a:gd name="connsiteX54" fmla="*/ 1619250 w 4933949"/>
              <a:gd name="connsiteY54" fmla="*/ 1025181 h 7196138"/>
              <a:gd name="connsiteX55" fmla="*/ 1619250 w 4933949"/>
              <a:gd name="connsiteY55" fmla="*/ 1587845 h 7196138"/>
              <a:gd name="connsiteX56" fmla="*/ 1476958 w 4933949"/>
              <a:gd name="connsiteY56" fmla="*/ 2433816 h 7196138"/>
              <a:gd name="connsiteX57" fmla="*/ 972349 w 4933949"/>
              <a:gd name="connsiteY57" fmla="*/ 2613025 h 7196138"/>
              <a:gd name="connsiteX58" fmla="*/ 317544 w 4933949"/>
              <a:gd name="connsiteY58" fmla="*/ 2613025 h 7196138"/>
              <a:gd name="connsiteX59" fmla="*/ 278018 w 4933949"/>
              <a:gd name="connsiteY59" fmla="*/ 2598530 h 7196138"/>
              <a:gd name="connsiteX60" fmla="*/ 263525 w 4933949"/>
              <a:gd name="connsiteY60" fmla="*/ 2558999 h 7196138"/>
              <a:gd name="connsiteX61" fmla="*/ 263525 w 4933949"/>
              <a:gd name="connsiteY61" fmla="*/ 54027 h 7196138"/>
              <a:gd name="connsiteX62" fmla="*/ 278018 w 4933949"/>
              <a:gd name="connsiteY62" fmla="*/ 14495 h 7196138"/>
              <a:gd name="connsiteX63" fmla="*/ 317544 w 4933949"/>
              <a:gd name="connsiteY63" fmla="*/ 0 h 7196138"/>
              <a:gd name="connsiteX64" fmla="*/ 3359213 w 4933949"/>
              <a:gd name="connsiteY64" fmla="*/ 0 h 7196138"/>
              <a:gd name="connsiteX65" fmla="*/ 3664991 w 4933949"/>
              <a:gd name="connsiteY65" fmla="*/ 0 h 7196138"/>
              <a:gd name="connsiteX66" fmla="*/ 3705850 w 4933949"/>
              <a:gd name="connsiteY66" fmla="*/ 14497 h 7196138"/>
              <a:gd name="connsiteX67" fmla="*/ 3720348 w 4933949"/>
              <a:gd name="connsiteY67" fmla="*/ 54035 h 7196138"/>
              <a:gd name="connsiteX68" fmla="*/ 3720348 w 4933949"/>
              <a:gd name="connsiteY68" fmla="*/ 1903062 h 7196138"/>
              <a:gd name="connsiteX69" fmla="*/ 3798111 w 4933949"/>
              <a:gd name="connsiteY69" fmla="*/ 2279984 h 7196138"/>
              <a:gd name="connsiteX70" fmla="*/ 3976042 w 4933949"/>
              <a:gd name="connsiteY70" fmla="*/ 2349833 h 7196138"/>
              <a:gd name="connsiteX71" fmla="*/ 4163200 w 4933949"/>
              <a:gd name="connsiteY71" fmla="*/ 2279984 h 7196138"/>
              <a:gd name="connsiteX72" fmla="*/ 4240963 w 4933949"/>
              <a:gd name="connsiteY72" fmla="*/ 1903062 h 7196138"/>
              <a:gd name="connsiteX73" fmla="*/ 4240963 w 4933949"/>
              <a:gd name="connsiteY73" fmla="*/ 54035 h 7196138"/>
              <a:gd name="connsiteX74" fmla="*/ 4255461 w 4933949"/>
              <a:gd name="connsiteY74" fmla="*/ 14497 h 7196138"/>
              <a:gd name="connsiteX75" fmla="*/ 4295001 w 4933949"/>
              <a:gd name="connsiteY75" fmla="*/ 0 h 7196138"/>
              <a:gd name="connsiteX76" fmla="*/ 4602098 w 4933949"/>
              <a:gd name="connsiteY76" fmla="*/ 0 h 7196138"/>
              <a:gd name="connsiteX77" fmla="*/ 4641638 w 4933949"/>
              <a:gd name="connsiteY77" fmla="*/ 14497 h 7196138"/>
              <a:gd name="connsiteX78" fmla="*/ 4656136 w 4933949"/>
              <a:gd name="connsiteY78" fmla="*/ 54035 h 7196138"/>
              <a:gd name="connsiteX79" fmla="*/ 4656136 w 4933949"/>
              <a:gd name="connsiteY79" fmla="*/ 1904380 h 7196138"/>
              <a:gd name="connsiteX80" fmla="*/ 4507201 w 4933949"/>
              <a:gd name="connsiteY80" fmla="*/ 2459220 h 7196138"/>
              <a:gd name="connsiteX81" fmla="*/ 3981314 w 4933949"/>
              <a:gd name="connsiteY81" fmla="*/ 2646363 h 7196138"/>
              <a:gd name="connsiteX82" fmla="*/ 3447519 w 4933949"/>
              <a:gd name="connsiteY82" fmla="*/ 2459220 h 7196138"/>
              <a:gd name="connsiteX83" fmla="*/ 3305174 w 4933949"/>
              <a:gd name="connsiteY83" fmla="*/ 1904380 h 7196138"/>
              <a:gd name="connsiteX84" fmla="*/ 3305174 w 4933949"/>
              <a:gd name="connsiteY84" fmla="*/ 54035 h 7196138"/>
              <a:gd name="connsiteX85" fmla="*/ 3318354 w 4933949"/>
              <a:gd name="connsiteY85" fmla="*/ 14497 h 7196138"/>
              <a:gd name="connsiteX86" fmla="*/ 3359213 w 4933949"/>
              <a:gd name="connsiteY86" fmla="*/ 0 h 7196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4933949" h="7196138">
                <a:moveTo>
                  <a:pt x="1050029" y="6094413"/>
                </a:moveTo>
                <a:cubicBezTo>
                  <a:pt x="2409664" y="6623557"/>
                  <a:pt x="2524285" y="6623557"/>
                  <a:pt x="3883920" y="6094413"/>
                </a:cubicBezTo>
                <a:cubicBezTo>
                  <a:pt x="3883920" y="6094413"/>
                  <a:pt x="3883920" y="6094413"/>
                  <a:pt x="4933949" y="6645934"/>
                </a:cubicBezTo>
                <a:cubicBezTo>
                  <a:pt x="4933949" y="6645934"/>
                  <a:pt x="4933949" y="6645934"/>
                  <a:pt x="3883920" y="7196138"/>
                </a:cubicBezTo>
                <a:cubicBezTo>
                  <a:pt x="2524285" y="6668311"/>
                  <a:pt x="2409664" y="6668311"/>
                  <a:pt x="1050029" y="7196138"/>
                </a:cubicBezTo>
                <a:cubicBezTo>
                  <a:pt x="1050029" y="7196138"/>
                  <a:pt x="1050029" y="7196138"/>
                  <a:pt x="0" y="6645934"/>
                </a:cubicBezTo>
                <a:cubicBezTo>
                  <a:pt x="0" y="6645934"/>
                  <a:pt x="0" y="6645934"/>
                  <a:pt x="1050029" y="6094413"/>
                </a:cubicBezTo>
                <a:close/>
                <a:moveTo>
                  <a:pt x="1050029" y="4730750"/>
                </a:moveTo>
                <a:cubicBezTo>
                  <a:pt x="2409664" y="5260657"/>
                  <a:pt x="2524285" y="5260657"/>
                  <a:pt x="3883920" y="4730750"/>
                </a:cubicBezTo>
                <a:cubicBezTo>
                  <a:pt x="3883920" y="4730750"/>
                  <a:pt x="3883920" y="4730750"/>
                  <a:pt x="4933949" y="5283066"/>
                </a:cubicBezTo>
                <a:cubicBezTo>
                  <a:pt x="4933949" y="5283066"/>
                  <a:pt x="4933949" y="5283066"/>
                  <a:pt x="3883920" y="5834063"/>
                </a:cubicBezTo>
                <a:cubicBezTo>
                  <a:pt x="2524285" y="5305475"/>
                  <a:pt x="2409664" y="5305475"/>
                  <a:pt x="1050029" y="5834063"/>
                </a:cubicBezTo>
                <a:cubicBezTo>
                  <a:pt x="1050029" y="5834063"/>
                  <a:pt x="1050029" y="5834063"/>
                  <a:pt x="0" y="5283066"/>
                </a:cubicBezTo>
                <a:cubicBezTo>
                  <a:pt x="0" y="5283066"/>
                  <a:pt x="0" y="5283066"/>
                  <a:pt x="1050029" y="4730750"/>
                </a:cubicBezTo>
                <a:close/>
                <a:moveTo>
                  <a:pt x="1050029" y="3368675"/>
                </a:moveTo>
                <a:cubicBezTo>
                  <a:pt x="2409664" y="3898582"/>
                  <a:pt x="2524285" y="3898582"/>
                  <a:pt x="3883920" y="3368675"/>
                </a:cubicBezTo>
                <a:cubicBezTo>
                  <a:pt x="3883920" y="3368675"/>
                  <a:pt x="3883920" y="3368675"/>
                  <a:pt x="4933949" y="3920991"/>
                </a:cubicBezTo>
                <a:cubicBezTo>
                  <a:pt x="4933949" y="3920991"/>
                  <a:pt x="4933949" y="3920991"/>
                  <a:pt x="3883920" y="4471988"/>
                </a:cubicBezTo>
                <a:cubicBezTo>
                  <a:pt x="2524285" y="3943400"/>
                  <a:pt x="2409664" y="3943400"/>
                  <a:pt x="1050029" y="4471988"/>
                </a:cubicBezTo>
                <a:cubicBezTo>
                  <a:pt x="1050029" y="4471988"/>
                  <a:pt x="1050029" y="4471988"/>
                  <a:pt x="0" y="3920991"/>
                </a:cubicBezTo>
                <a:cubicBezTo>
                  <a:pt x="0" y="3920991"/>
                  <a:pt x="0" y="3920991"/>
                  <a:pt x="1050029" y="3368675"/>
                </a:cubicBezTo>
                <a:close/>
                <a:moveTo>
                  <a:pt x="678543" y="305710"/>
                </a:moveTo>
                <a:lnTo>
                  <a:pt x="678543" y="2307316"/>
                </a:lnTo>
                <a:cubicBezTo>
                  <a:pt x="678543" y="2307316"/>
                  <a:pt x="678543" y="2307316"/>
                  <a:pt x="909109" y="2307316"/>
                </a:cubicBezTo>
                <a:cubicBezTo>
                  <a:pt x="1011875" y="2307316"/>
                  <a:pt x="1072481" y="2291503"/>
                  <a:pt x="1119911" y="2234842"/>
                </a:cubicBezTo>
                <a:cubicBezTo>
                  <a:pt x="1192375" y="2147873"/>
                  <a:pt x="1198962" y="1971299"/>
                  <a:pt x="1198962" y="1615517"/>
                </a:cubicBezTo>
                <a:cubicBezTo>
                  <a:pt x="1198962" y="1615517"/>
                  <a:pt x="1198962" y="1615517"/>
                  <a:pt x="1198962" y="996191"/>
                </a:cubicBezTo>
                <a:cubicBezTo>
                  <a:pt x="1198962" y="641727"/>
                  <a:pt x="1192375" y="465153"/>
                  <a:pt x="1119911" y="378184"/>
                </a:cubicBezTo>
                <a:cubicBezTo>
                  <a:pt x="1072481" y="321522"/>
                  <a:pt x="1011875" y="305710"/>
                  <a:pt x="909109" y="305710"/>
                </a:cubicBezTo>
                <a:cubicBezTo>
                  <a:pt x="909109" y="305710"/>
                  <a:pt x="909109" y="305710"/>
                  <a:pt x="678543" y="305710"/>
                </a:cubicBezTo>
                <a:close/>
                <a:moveTo>
                  <a:pt x="1842869" y="0"/>
                </a:moveTo>
                <a:cubicBezTo>
                  <a:pt x="1842869" y="0"/>
                  <a:pt x="1842869" y="0"/>
                  <a:pt x="3073618" y="0"/>
                </a:cubicBezTo>
                <a:cubicBezTo>
                  <a:pt x="3093384" y="0"/>
                  <a:pt x="3105243" y="5271"/>
                  <a:pt x="3114467" y="14495"/>
                </a:cubicBezTo>
                <a:cubicBezTo>
                  <a:pt x="3122374" y="22401"/>
                  <a:pt x="3128962" y="34261"/>
                  <a:pt x="3128962" y="54027"/>
                </a:cubicBezTo>
                <a:cubicBezTo>
                  <a:pt x="3128962" y="54027"/>
                  <a:pt x="3128962" y="54027"/>
                  <a:pt x="3128962" y="275402"/>
                </a:cubicBezTo>
                <a:cubicBezTo>
                  <a:pt x="3128962" y="295168"/>
                  <a:pt x="3122374" y="307028"/>
                  <a:pt x="3114467" y="314934"/>
                </a:cubicBezTo>
                <a:cubicBezTo>
                  <a:pt x="3105243" y="324158"/>
                  <a:pt x="3093384" y="329429"/>
                  <a:pt x="3073618" y="329429"/>
                </a:cubicBezTo>
                <a:cubicBezTo>
                  <a:pt x="3073618" y="329429"/>
                  <a:pt x="3073618" y="329429"/>
                  <a:pt x="2679620" y="329429"/>
                </a:cubicBezTo>
                <a:cubicBezTo>
                  <a:pt x="2679620" y="329429"/>
                  <a:pt x="2679620" y="329429"/>
                  <a:pt x="2679620" y="2558999"/>
                </a:cubicBezTo>
                <a:cubicBezTo>
                  <a:pt x="2679620" y="2578765"/>
                  <a:pt x="2674349" y="2590624"/>
                  <a:pt x="2665125" y="2598530"/>
                </a:cubicBezTo>
                <a:cubicBezTo>
                  <a:pt x="2657219" y="2607755"/>
                  <a:pt x="2645360" y="2613025"/>
                  <a:pt x="2625594" y="2613025"/>
                </a:cubicBezTo>
                <a:cubicBezTo>
                  <a:pt x="2625594" y="2613025"/>
                  <a:pt x="2625594" y="2613025"/>
                  <a:pt x="2290893" y="2613025"/>
                </a:cubicBezTo>
                <a:cubicBezTo>
                  <a:pt x="2271128" y="2613025"/>
                  <a:pt x="2259268" y="2607755"/>
                  <a:pt x="2250044" y="2598530"/>
                </a:cubicBezTo>
                <a:cubicBezTo>
                  <a:pt x="2240820" y="2590624"/>
                  <a:pt x="2235549" y="2578765"/>
                  <a:pt x="2235549" y="2558999"/>
                </a:cubicBezTo>
                <a:cubicBezTo>
                  <a:pt x="2235549" y="2558999"/>
                  <a:pt x="2235549" y="2558999"/>
                  <a:pt x="2235549" y="329429"/>
                </a:cubicBezTo>
                <a:cubicBezTo>
                  <a:pt x="2235549" y="329429"/>
                  <a:pt x="2235549" y="329429"/>
                  <a:pt x="1842869" y="329429"/>
                </a:cubicBezTo>
                <a:cubicBezTo>
                  <a:pt x="1823104" y="329429"/>
                  <a:pt x="1811244" y="324158"/>
                  <a:pt x="1802020" y="314934"/>
                </a:cubicBezTo>
                <a:cubicBezTo>
                  <a:pt x="1792796" y="307028"/>
                  <a:pt x="1787525" y="295168"/>
                  <a:pt x="1787525" y="275402"/>
                </a:cubicBezTo>
                <a:cubicBezTo>
                  <a:pt x="1787525" y="275402"/>
                  <a:pt x="1787525" y="275402"/>
                  <a:pt x="1787525" y="54027"/>
                </a:cubicBezTo>
                <a:cubicBezTo>
                  <a:pt x="1787525" y="34261"/>
                  <a:pt x="1792796" y="22401"/>
                  <a:pt x="1802020" y="14495"/>
                </a:cubicBezTo>
                <a:cubicBezTo>
                  <a:pt x="1811244" y="5271"/>
                  <a:pt x="1823104" y="0"/>
                  <a:pt x="1842869" y="0"/>
                </a:cubicBezTo>
                <a:close/>
                <a:moveTo>
                  <a:pt x="317544" y="0"/>
                </a:moveTo>
                <a:cubicBezTo>
                  <a:pt x="317544" y="0"/>
                  <a:pt x="317544" y="0"/>
                  <a:pt x="972349" y="0"/>
                </a:cubicBezTo>
                <a:cubicBezTo>
                  <a:pt x="1226630" y="0"/>
                  <a:pt x="1382097" y="57980"/>
                  <a:pt x="1476958" y="179209"/>
                </a:cubicBezTo>
                <a:cubicBezTo>
                  <a:pt x="1615298" y="345241"/>
                  <a:pt x="1619250" y="614055"/>
                  <a:pt x="1619250" y="1025181"/>
                </a:cubicBezTo>
                <a:cubicBezTo>
                  <a:pt x="1619250" y="1025181"/>
                  <a:pt x="1619250" y="1025181"/>
                  <a:pt x="1619250" y="1587845"/>
                </a:cubicBezTo>
                <a:cubicBezTo>
                  <a:pt x="1619250" y="1998971"/>
                  <a:pt x="1615298" y="2267784"/>
                  <a:pt x="1476958" y="2433816"/>
                </a:cubicBezTo>
                <a:cubicBezTo>
                  <a:pt x="1382097" y="2555046"/>
                  <a:pt x="1226630" y="2613025"/>
                  <a:pt x="972349" y="2613025"/>
                </a:cubicBezTo>
                <a:cubicBezTo>
                  <a:pt x="972349" y="2613025"/>
                  <a:pt x="972349" y="2613025"/>
                  <a:pt x="317544" y="2613025"/>
                </a:cubicBezTo>
                <a:cubicBezTo>
                  <a:pt x="297781" y="2613025"/>
                  <a:pt x="285923" y="2607755"/>
                  <a:pt x="278018" y="2598530"/>
                </a:cubicBezTo>
                <a:cubicBezTo>
                  <a:pt x="268795" y="2590624"/>
                  <a:pt x="263525" y="2578765"/>
                  <a:pt x="263525" y="2558999"/>
                </a:cubicBezTo>
                <a:cubicBezTo>
                  <a:pt x="263525" y="2558999"/>
                  <a:pt x="263525" y="2558999"/>
                  <a:pt x="263525" y="54027"/>
                </a:cubicBezTo>
                <a:cubicBezTo>
                  <a:pt x="263525" y="34261"/>
                  <a:pt x="268795" y="22401"/>
                  <a:pt x="278018" y="14495"/>
                </a:cubicBezTo>
                <a:cubicBezTo>
                  <a:pt x="285923" y="5271"/>
                  <a:pt x="297781" y="0"/>
                  <a:pt x="317544" y="0"/>
                </a:cubicBezTo>
                <a:close/>
                <a:moveTo>
                  <a:pt x="3359213" y="0"/>
                </a:moveTo>
                <a:cubicBezTo>
                  <a:pt x="3359213" y="0"/>
                  <a:pt x="3359213" y="0"/>
                  <a:pt x="3664991" y="0"/>
                </a:cubicBezTo>
                <a:cubicBezTo>
                  <a:pt x="3684762" y="0"/>
                  <a:pt x="3696624" y="5272"/>
                  <a:pt x="3705850" y="14497"/>
                </a:cubicBezTo>
                <a:cubicBezTo>
                  <a:pt x="3715076" y="22405"/>
                  <a:pt x="3720348" y="34266"/>
                  <a:pt x="3720348" y="54035"/>
                </a:cubicBezTo>
                <a:cubicBezTo>
                  <a:pt x="3720348" y="54035"/>
                  <a:pt x="3720348" y="54035"/>
                  <a:pt x="3720348" y="1903062"/>
                </a:cubicBezTo>
                <a:cubicBezTo>
                  <a:pt x="3720348" y="2103384"/>
                  <a:pt x="3738800" y="2214089"/>
                  <a:pt x="3798111" y="2279984"/>
                </a:cubicBezTo>
                <a:cubicBezTo>
                  <a:pt x="3841605" y="2328747"/>
                  <a:pt x="3899597" y="2349833"/>
                  <a:pt x="3976042" y="2349833"/>
                </a:cubicBezTo>
                <a:cubicBezTo>
                  <a:pt x="4060395" y="2349833"/>
                  <a:pt x="4121023" y="2326111"/>
                  <a:pt x="4163200" y="2279984"/>
                </a:cubicBezTo>
                <a:cubicBezTo>
                  <a:pt x="4226464" y="2211453"/>
                  <a:pt x="4240963" y="2096795"/>
                  <a:pt x="4240963" y="1903062"/>
                </a:cubicBezTo>
                <a:cubicBezTo>
                  <a:pt x="4240963" y="1903062"/>
                  <a:pt x="4240963" y="1903062"/>
                  <a:pt x="4240963" y="54035"/>
                </a:cubicBezTo>
                <a:cubicBezTo>
                  <a:pt x="4240963" y="34266"/>
                  <a:pt x="4246235" y="22405"/>
                  <a:pt x="4255461" y="14497"/>
                </a:cubicBezTo>
                <a:cubicBezTo>
                  <a:pt x="4263369" y="5272"/>
                  <a:pt x="4276549" y="0"/>
                  <a:pt x="4295001" y="0"/>
                </a:cubicBezTo>
                <a:cubicBezTo>
                  <a:pt x="4295001" y="0"/>
                  <a:pt x="4295001" y="0"/>
                  <a:pt x="4602098" y="0"/>
                </a:cubicBezTo>
                <a:cubicBezTo>
                  <a:pt x="4621868" y="0"/>
                  <a:pt x="4633730" y="5272"/>
                  <a:pt x="4641638" y="14497"/>
                </a:cubicBezTo>
                <a:cubicBezTo>
                  <a:pt x="4650864" y="22405"/>
                  <a:pt x="4656136" y="34266"/>
                  <a:pt x="4656136" y="54035"/>
                </a:cubicBezTo>
                <a:cubicBezTo>
                  <a:pt x="4656136" y="54035"/>
                  <a:pt x="4656136" y="54035"/>
                  <a:pt x="4656136" y="1904380"/>
                </a:cubicBezTo>
                <a:cubicBezTo>
                  <a:pt x="4656136" y="2153465"/>
                  <a:pt x="4627140" y="2319521"/>
                  <a:pt x="4507201" y="2459220"/>
                </a:cubicBezTo>
                <a:cubicBezTo>
                  <a:pt x="4405714" y="2577832"/>
                  <a:pt x="4239645" y="2646363"/>
                  <a:pt x="3981314" y="2646363"/>
                </a:cubicBezTo>
                <a:cubicBezTo>
                  <a:pt x="3726938" y="2646363"/>
                  <a:pt x="3559550" y="2581786"/>
                  <a:pt x="3447519" y="2459220"/>
                </a:cubicBezTo>
                <a:cubicBezTo>
                  <a:pt x="3340760" y="2341926"/>
                  <a:pt x="3305174" y="2173233"/>
                  <a:pt x="3305174" y="1904380"/>
                </a:cubicBezTo>
                <a:cubicBezTo>
                  <a:pt x="3305174" y="1904380"/>
                  <a:pt x="3305174" y="1904380"/>
                  <a:pt x="3305174" y="54035"/>
                </a:cubicBezTo>
                <a:cubicBezTo>
                  <a:pt x="3305174" y="34266"/>
                  <a:pt x="3310446" y="22405"/>
                  <a:pt x="3318354" y="14497"/>
                </a:cubicBezTo>
                <a:cubicBezTo>
                  <a:pt x="3327580" y="5272"/>
                  <a:pt x="3339442" y="0"/>
                  <a:pt x="3359213" y="0"/>
                </a:cubicBezTo>
                <a:close/>
              </a:path>
            </a:pathLst>
          </a:cu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 dirty="0"/>
          </a:p>
        </p:txBody>
      </p:sp>
      <p:sp>
        <p:nvSpPr>
          <p:cNvPr id="11" name="Bottom bar">
            <a:extLst>
              <a:ext uri="{FF2B5EF4-FFF2-40B4-BE49-F238E27FC236}">
                <a16:creationId xmlns:a16="http://schemas.microsoft.com/office/drawing/2014/main" id="{FFFFD011-0D94-46EE-B45C-787FE82C3B5E}"/>
              </a:ext>
            </a:extLst>
          </p:cNvPr>
          <p:cNvSpPr/>
          <p:nvPr userDrawn="1"/>
        </p:nvSpPr>
        <p:spPr bwMode="auto">
          <a:xfrm>
            <a:off x="0" y="6541200"/>
            <a:ext cx="12193200" cy="3168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  <p:sp>
        <p:nvSpPr>
          <p:cNvPr id="3" name="FLD_Presentation Title"/>
          <p:cNvSpPr>
            <a:spLocks noGrp="1"/>
          </p:cNvSpPr>
          <p:nvPr>
            <p:ph type="ftr" sz="quarter" idx="3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spcBef>
                <a:spcPts val="0"/>
              </a:spcBef>
              <a:defRPr sz="700" b="0">
                <a:noFill/>
                <a:latin typeface="+mn-lt"/>
              </a:defRPr>
            </a:lvl1pPr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1506450" y="6541200"/>
            <a:ext cx="432600" cy="3168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00" b="1">
                <a:solidFill>
                  <a:schemeClr val="bg1"/>
                </a:solidFill>
                <a:latin typeface="+mn-lt"/>
              </a:defRPr>
            </a:lvl1pPr>
          </a:lstStyle>
          <a:p>
            <a:fld id="{103EA872-A674-449B-A120-B97244F8E91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74726" y="426127"/>
            <a:ext cx="9312374" cy="97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74726" y="1706328"/>
            <a:ext cx="9312374" cy="4545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endParaRPr lang="en-GB" dirty="0"/>
          </a:p>
        </p:txBody>
      </p:sp>
      <p:sp>
        <p:nvSpPr>
          <p:cNvPr id="113676" name="text" descr="{&quot;templafy&quot;:{&quot;id&quot;:&quot;2fce62a0-f28a-44e1-a519-0cbe37b25f7a&quot;}}" title="UserProfile.Offices.Workarea_{{DocumentLanguage}}"/>
          <p:cNvSpPr>
            <a:spLocks noChangeArrowheads="1"/>
          </p:cNvSpPr>
          <p:nvPr/>
        </p:nvSpPr>
        <p:spPr bwMode="auto">
          <a:xfrm>
            <a:off x="1774726" y="6541200"/>
            <a:ext cx="3397071" cy="3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algn="l" eaLnBrk="0" hangingPunct="0">
              <a:spcBef>
                <a:spcPct val="0"/>
              </a:spcBef>
            </a:pPr>
            <a:r>
              <a:rPr lang="en-GB" sz="700" b="1" dirty="0">
                <a:solidFill>
                  <a:schemeClr val="bg1"/>
                </a:solidFill>
                <a:latin typeface="+mn-lt"/>
              </a:rPr>
              <a:t>DTU</a:t>
            </a:r>
          </a:p>
        </p:txBody>
      </p:sp>
      <p:sp>
        <p:nvSpPr>
          <p:cNvPr id="5" name="date" descr="{&quot;templafy&quot;:{&quot;id&quot;:&quot;58465eeb-cfe0-4970-97ec-88179dc0a9c2&quot;}}" title="Form.Date">
            <a:extLst>
              <a:ext uri="{FF2B5EF4-FFF2-40B4-BE49-F238E27FC236}">
                <a16:creationId xmlns:a16="http://schemas.microsoft.com/office/drawing/2014/main" id="{792B975C-625D-4095-8E1D-63F20A11B57C}"/>
              </a:ext>
            </a:extLst>
          </p:cNvPr>
          <p:cNvSpPr/>
          <p:nvPr userDrawn="1"/>
        </p:nvSpPr>
        <p:spPr bwMode="auto">
          <a:xfrm>
            <a:off x="251363" y="6541200"/>
            <a:ext cx="1104013" cy="316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7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ＭＳ Ｐゴシック" pitchFamily="-80" charset="-128"/>
              </a:rPr>
              <a:t>Date</a:t>
            </a:r>
          </a:p>
        </p:txBody>
      </p:sp>
      <p:sp>
        <p:nvSpPr>
          <p:cNvPr id="7" name="text" descr="{&quot;templafy&quot;:{&quot;id&quot;:&quot;5020bdfb-1912-4d6d-a5c3-71b7da283692&quot;}}" title="Form.PresentationTitle">
            <a:extLst>
              <a:ext uri="{FF2B5EF4-FFF2-40B4-BE49-F238E27FC236}">
                <a16:creationId xmlns:a16="http://schemas.microsoft.com/office/drawing/2014/main" id="{06B09BDB-1C7D-4F8A-8F1B-82D88054A428}"/>
              </a:ext>
            </a:extLst>
          </p:cNvPr>
          <p:cNvSpPr txBox="1"/>
          <p:nvPr userDrawn="1"/>
        </p:nvSpPr>
        <p:spPr>
          <a:xfrm>
            <a:off x="5591149" y="6541200"/>
            <a:ext cx="5495949" cy="3168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en-GB" sz="700" dirty="0">
                <a:solidFill>
                  <a:schemeClr val="bg1"/>
                </a:solidFill>
                <a:latin typeface="+mn-lt"/>
              </a:rPr>
              <a:t>Title</a:t>
            </a:r>
          </a:p>
        </p:txBody>
      </p:sp>
      <p:sp>
        <p:nvSpPr>
          <p:cNvPr id="2" name="Top bar">
            <a:extLst>
              <a:ext uri="{FF2B5EF4-FFF2-40B4-BE49-F238E27FC236}">
                <a16:creationId xmlns:a16="http://schemas.microsoft.com/office/drawing/2014/main" id="{35912424-89BF-4A93-9096-3282916C71FE}"/>
              </a:ext>
            </a:extLst>
          </p:cNvPr>
          <p:cNvSpPr/>
          <p:nvPr userDrawn="1"/>
        </p:nvSpPr>
        <p:spPr bwMode="auto">
          <a:xfrm>
            <a:off x="0" y="0"/>
            <a:ext cx="12193200" cy="50400"/>
          </a:xfrm>
          <a:prstGeom prst="rect">
            <a:avLst/>
          </a:prstGeom>
          <a:solidFill>
            <a:srgbClr val="99000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ts val="432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err="1">
              <a:ln>
                <a:noFill/>
              </a:ln>
              <a:solidFill>
                <a:srgbClr val="FFFFFF"/>
              </a:solidFill>
              <a:effectLst/>
              <a:latin typeface="+mn-lt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54702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1" r:id="rId2"/>
    <p:sldLayoutId id="2147483664" r:id="rId3"/>
    <p:sldLayoutId id="2147483677" r:id="rId4"/>
    <p:sldLayoutId id="2147483672" r:id="rId5"/>
    <p:sldLayoutId id="2147483673" r:id="rId6"/>
    <p:sldLayoutId id="2147483676" r:id="rId7"/>
    <p:sldLayoutId id="2147483666" r:id="rId8"/>
    <p:sldLayoutId id="2147483667" r:id="rId9"/>
    <p:sldLayoutId id="2147483668" r:id="rId10"/>
    <p:sldLayoutId id="2147483669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980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4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2pPr>
      <a:lvl3pPr marL="615600" indent="-1980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828000" indent="-1980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+mn-ea"/>
        </a:defRPr>
      </a:lvl4pPr>
      <a:lvl5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5pPr>
      <a:lvl6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6pPr>
      <a:lvl7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7pPr>
      <a:lvl8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8pPr>
      <a:lvl9pPr marL="1026000" indent="-1980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268" userDrawn="1">
          <p15:clr>
            <a:srgbClr val="F26B43"/>
          </p15:clr>
        </p15:guide>
        <p15:guide id="4" orient="horz" pos="881" userDrawn="1">
          <p15:clr>
            <a:srgbClr val="F26B43"/>
          </p15:clr>
        </p15:guide>
        <p15:guide id="5" orient="horz" pos="1074" userDrawn="1">
          <p15:clr>
            <a:srgbClr val="F26B43"/>
          </p15:clr>
        </p15:guide>
        <p15:guide id="6" orient="horz" pos="39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customXml" Target="../../customXml/item3.xml"/><Relationship Id="rId1" Type="http://schemas.openxmlformats.org/officeDocument/2006/relationships/customXml" Target="../../customXml/item6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7.emf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3" Type="http://schemas.openxmlformats.org/officeDocument/2006/relationships/image" Target="../media/image44.emf"/><Relationship Id="rId7" Type="http://schemas.openxmlformats.org/officeDocument/2006/relationships/image" Target="../media/image48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image" Target="../media/image45.emf"/><Relationship Id="rId9" Type="http://schemas.openxmlformats.org/officeDocument/2006/relationships/image" Target="../media/image50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7.xml"/><Relationship Id="rId1" Type="http://schemas.openxmlformats.org/officeDocument/2006/relationships/customXml" Target="../../customXml/item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customXml" Target="../../customXml/item2.xml"/><Relationship Id="rId1" Type="http://schemas.openxmlformats.org/officeDocument/2006/relationships/customXml" Target="../../customXml/item5.x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13EF6E-BC23-40A0-80D4-1EBE64DCC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</a:t>
            </a:fld>
            <a:endParaRPr lang="en-GB" dirty="0"/>
          </a:p>
        </p:txBody>
      </p:sp>
    </p:spTree>
    <p:custDataLst>
      <p:custData r:id="rId1"/>
      <p:custData r:id="rId2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40101" y="380491"/>
            <a:ext cx="11350312" cy="53184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r>
              <a:rPr lang="en-US" sz="2400" kern="0" dirty="0" smtClean="0"/>
              <a:t>Scientific deliverables of 2024: Orbit weight functions for 2-step GRS </a:t>
            </a:r>
            <a:endParaRPr lang="en-US" sz="2400" kern="0" dirty="0"/>
          </a:p>
        </p:txBody>
      </p:sp>
      <p:sp>
        <p:nvSpPr>
          <p:cNvPr id="14" name="TextBox 13"/>
          <p:cNvSpPr txBox="1"/>
          <p:nvPr/>
        </p:nvSpPr>
        <p:spPr>
          <a:xfrm>
            <a:off x="840101" y="926684"/>
            <a:ext cx="10715719" cy="6668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GB" sz="2000" dirty="0" smtClean="0">
                <a:latin typeface="+mn-lt"/>
              </a:rPr>
              <a:t>Orbit weight function for 2-step reaction GRS: </a:t>
            </a:r>
          </a:p>
          <a:p>
            <a:pPr algn="l">
              <a:spcBef>
                <a:spcPts val="432"/>
              </a:spcBef>
            </a:pPr>
            <a:r>
              <a:rPr lang="en-GB" sz="2000" dirty="0" smtClean="0">
                <a:latin typeface="+mn-lt"/>
              </a:rPr>
              <a:t>To be presented at the </a:t>
            </a:r>
            <a:r>
              <a:rPr lang="en-GB" sz="2000" dirty="0" smtClean="0">
                <a:latin typeface="+mn-lt"/>
              </a:rPr>
              <a:t>EPPI </a:t>
            </a:r>
            <a:r>
              <a:rPr lang="en-GB" sz="2000" dirty="0" err="1" smtClean="0">
                <a:latin typeface="+mn-lt"/>
              </a:rPr>
              <a:t>Techn</a:t>
            </a:r>
            <a:r>
              <a:rPr lang="en-GB" sz="2000" dirty="0" smtClean="0">
                <a:latin typeface="+mn-lt"/>
              </a:rPr>
              <a:t>. Meeting in Seville, March 2025 </a:t>
            </a:r>
            <a:endParaRPr lang="en-GB" sz="2000" dirty="0" smtClean="0">
              <a:latin typeface="+mn-lt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918" y="2091464"/>
            <a:ext cx="2799478" cy="186631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257" y="2179947"/>
            <a:ext cx="2320230" cy="15468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542" y="1993891"/>
            <a:ext cx="2686304" cy="17908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902" y="4172294"/>
            <a:ext cx="3240360" cy="21602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262" y="4388318"/>
            <a:ext cx="2308873" cy="153924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936" y="4172294"/>
            <a:ext cx="2632910" cy="175527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136" y="1959756"/>
            <a:ext cx="3168352" cy="224090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2790" y="4310701"/>
            <a:ext cx="3103698" cy="200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757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40101" y="380491"/>
            <a:ext cx="11350312" cy="53184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r>
              <a:rPr lang="en-US" sz="2400" kern="0" dirty="0" smtClean="0"/>
              <a:t>Scientific deliverables of 2024: Orbit tomography from synthetic spectra</a:t>
            </a:r>
            <a:endParaRPr lang="en-US" sz="2400" kern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582" y="2996952"/>
            <a:ext cx="5400600" cy="30287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257" y="3093946"/>
            <a:ext cx="5334178" cy="29317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638" y="947119"/>
            <a:ext cx="2506615" cy="20150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8275" y="1340767"/>
            <a:ext cx="1701306" cy="14925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5006" y="1288820"/>
            <a:ext cx="1800200" cy="159640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687494" y="1517621"/>
            <a:ext cx="29523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dirty="0" smtClean="0"/>
              <a:t>Rud </a:t>
            </a:r>
            <a:r>
              <a:rPr lang="en-US" dirty="0"/>
              <a:t>et al. (2024) </a:t>
            </a:r>
            <a:r>
              <a:rPr lang="en-US" dirty="0" smtClean="0"/>
              <a:t>NF1, Rud et al. (2024) NF2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513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12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58" y="1268760"/>
            <a:ext cx="11407475" cy="336436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40101" y="380491"/>
            <a:ext cx="11350312" cy="53184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r>
              <a:rPr lang="en-US" kern="0" dirty="0" smtClean="0"/>
              <a:t>Scientific deliverables of this project</a:t>
            </a:r>
            <a:endParaRPr lang="en-US" kern="0" dirty="0"/>
          </a:p>
        </p:txBody>
      </p:sp>
      <p:sp>
        <p:nvSpPr>
          <p:cNvPr id="6" name="TextBox 5"/>
          <p:cNvSpPr txBox="1"/>
          <p:nvPr/>
        </p:nvSpPr>
        <p:spPr>
          <a:xfrm>
            <a:off x="478581" y="4989547"/>
            <a:ext cx="11521281" cy="605294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GB" sz="1800" dirty="0" smtClean="0">
                <a:latin typeface="+mn-lt"/>
              </a:rPr>
              <a:t>2024: 3 papers published, 2 submitted, 2 to be presented at the EPPI TM (Seville, 03-2025)</a:t>
            </a:r>
          </a:p>
          <a:p>
            <a:pPr>
              <a:spcBef>
                <a:spcPts val="432"/>
              </a:spcBef>
            </a:pPr>
            <a:r>
              <a:rPr lang="en-GB" sz="1800" dirty="0" smtClean="0">
                <a:latin typeface="+mn-lt"/>
              </a:rPr>
              <a:t>2025: 1 paper published, 2 submitted, 2 </a:t>
            </a:r>
            <a:r>
              <a:rPr lang="en-US" sz="1800" dirty="0">
                <a:latin typeface="+mn-lt"/>
              </a:rPr>
              <a:t>to be presented at the </a:t>
            </a:r>
            <a:r>
              <a:rPr lang="en-GB" sz="1800" dirty="0">
                <a:latin typeface="+mn-lt"/>
              </a:rPr>
              <a:t>EPPI TM (Seville, 03-2025</a:t>
            </a:r>
            <a:r>
              <a:rPr lang="en-GB" sz="1800" dirty="0" smtClean="0">
                <a:latin typeface="+mn-lt"/>
              </a:rPr>
              <a:t>),</a:t>
            </a:r>
            <a:r>
              <a:rPr lang="en-US" sz="1800" dirty="0" smtClean="0">
                <a:latin typeface="+mn-lt"/>
              </a:rPr>
              <a:t> 1 in progress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36853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9969" y="2619237"/>
            <a:ext cx="2203981" cy="14693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569" y="4394588"/>
            <a:ext cx="2237381" cy="149158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82638" y="224541"/>
            <a:ext cx="10729192" cy="57188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r>
              <a:rPr lang="en-US" sz="2400" kern="0" dirty="0"/>
              <a:t>Scientific deliverables of </a:t>
            </a:r>
            <a:r>
              <a:rPr lang="en-US" sz="2400" kern="0" dirty="0" smtClean="0"/>
              <a:t>2025: </a:t>
            </a:r>
            <a:r>
              <a:rPr lang="da-DK" sz="2400" kern="0" dirty="0" smtClean="0">
                <a:ea typeface="Verdana" panose="020B0604030504040204" pitchFamily="34" charset="0"/>
              </a:rPr>
              <a:t>JET </a:t>
            </a:r>
            <a:r>
              <a:rPr lang="da-DK" sz="2400" kern="0" dirty="0" err="1">
                <a:ea typeface="Verdana" panose="020B0604030504040204" pitchFamily="34" charset="0"/>
              </a:rPr>
              <a:t>shot</a:t>
            </a:r>
            <a:r>
              <a:rPr lang="da-DK" sz="2400" kern="0" dirty="0">
                <a:ea typeface="Verdana" panose="020B0604030504040204" pitchFamily="34" charset="0"/>
              </a:rPr>
              <a:t> </a:t>
            </a:r>
            <a:r>
              <a:rPr lang="da-DK" sz="2400" kern="0" dirty="0" smtClean="0">
                <a:ea typeface="Verdana" panose="020B0604030504040204" pitchFamily="34" charset="0"/>
              </a:rPr>
              <a:t>#99971 (fusion </a:t>
            </a:r>
            <a:r>
              <a:rPr lang="da-DK" sz="2400" kern="0" dirty="0" err="1" smtClean="0">
                <a:ea typeface="Verdana" panose="020B0604030504040204" pitchFamily="34" charset="0"/>
              </a:rPr>
              <a:t>energy</a:t>
            </a:r>
            <a:r>
              <a:rPr lang="da-DK" sz="2400" kern="0" dirty="0" smtClean="0">
                <a:ea typeface="Verdana" panose="020B0604030504040204" pitchFamily="34" charset="0"/>
              </a:rPr>
              <a:t> </a:t>
            </a:r>
            <a:r>
              <a:rPr lang="da-DK" sz="2400" kern="0" dirty="0" err="1" smtClean="0">
                <a:ea typeface="Verdana" panose="020B0604030504040204" pitchFamily="34" charset="0"/>
              </a:rPr>
              <a:t>record</a:t>
            </a:r>
            <a:r>
              <a:rPr lang="da-DK" sz="2400" kern="0" dirty="0" smtClean="0">
                <a:ea typeface="Verdana" panose="020B0604030504040204" pitchFamily="34" charset="0"/>
              </a:rPr>
              <a:t>)</a:t>
            </a:r>
            <a:endParaRPr lang="da-DK" sz="2400" kern="0" dirty="0">
              <a:ea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5315" y="902345"/>
            <a:ext cx="7022429" cy="18771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21" indent="-285721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GB" dirty="0"/>
              <a:t>D NBIs shot into tritium rich plasma (~85% tritium), 28 MW NBI, 4 MW </a:t>
            </a:r>
            <a:r>
              <a:rPr lang="en-GB" dirty="0"/>
              <a:t>ICRF, lots </a:t>
            </a:r>
            <a:r>
              <a:rPr lang="en-GB" dirty="0"/>
              <a:t>of </a:t>
            </a:r>
            <a:r>
              <a:rPr lang="en-GB" dirty="0"/>
              <a:t>neutrons (record fusion production), </a:t>
            </a:r>
            <a:r>
              <a:rPr lang="en-GB" dirty="0"/>
              <a:t>excellent </a:t>
            </a:r>
            <a:r>
              <a:rPr lang="en-GB" dirty="0"/>
              <a:t>signal, strongly </a:t>
            </a:r>
            <a:r>
              <a:rPr lang="en-GB" dirty="0"/>
              <a:t>beam-target </a:t>
            </a:r>
            <a:r>
              <a:rPr lang="en-GB" dirty="0"/>
              <a:t>dominated</a:t>
            </a:r>
          </a:p>
          <a:p>
            <a:pPr marL="285721" indent="-285721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GB" dirty="0"/>
              <a:t>Vertical and oblique diamond detectors (deposited energy in diamond)</a:t>
            </a:r>
          </a:p>
          <a:p>
            <a:pPr marL="285721" indent="-285721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GB" dirty="0" err="1"/>
              <a:t>MPRu</a:t>
            </a:r>
            <a:r>
              <a:rPr lang="en-GB" dirty="0"/>
              <a:t> detector signal below 20 cm cannot be used</a:t>
            </a:r>
          </a:p>
          <a:p>
            <a:pPr marL="285721" indent="-285721">
              <a:spcBef>
                <a:spcPts val="432"/>
              </a:spcBef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315" y="2530389"/>
            <a:ext cx="2809992" cy="37851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500787" y="6234580"/>
            <a:ext cx="239691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432"/>
              </a:spcBef>
            </a:pPr>
            <a:r>
              <a:rPr lang="en-GB" sz="1400" dirty="0"/>
              <a:t>Järleblad et al. </a:t>
            </a:r>
            <a:r>
              <a:rPr lang="en-GB" sz="1400" dirty="0" smtClean="0"/>
              <a:t>(2025) NF</a:t>
            </a:r>
            <a:endParaRPr lang="en-GB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36001" y="6342302"/>
            <a:ext cx="2908020" cy="2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432"/>
              </a:spcBef>
            </a:pPr>
            <a:r>
              <a:rPr lang="en-GB" sz="1400" dirty="0"/>
              <a:t>Maslov et al. (2023) NF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7975" y="1413427"/>
            <a:ext cx="3175302" cy="21168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162" y="3965132"/>
            <a:ext cx="3079115" cy="2052743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257804" y="2530389"/>
            <a:ext cx="1147345" cy="3385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432"/>
              </a:spcBef>
            </a:pPr>
            <a:r>
              <a:rPr lang="en-GB" dirty="0"/>
              <a:t>Inversion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311005" y="5374382"/>
            <a:ext cx="1013287" cy="3385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432"/>
              </a:spcBef>
            </a:pPr>
            <a:r>
              <a:rPr lang="en-GB" dirty="0"/>
              <a:t>TRANSP</a:t>
            </a:r>
          </a:p>
        </p:txBody>
      </p:sp>
      <p:sp>
        <p:nvSpPr>
          <p:cNvPr id="17" name="Right Arrow 16"/>
          <p:cNvSpPr/>
          <p:nvPr/>
        </p:nvSpPr>
        <p:spPr>
          <a:xfrm rot="19918878">
            <a:off x="6017228" y="3734807"/>
            <a:ext cx="2587556" cy="2028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ight Arrow 17"/>
          <p:cNvSpPr/>
          <p:nvPr/>
        </p:nvSpPr>
        <p:spPr>
          <a:xfrm rot="20984006">
            <a:off x="6086763" y="3136330"/>
            <a:ext cx="2273158" cy="1920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72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383" y="1152896"/>
            <a:ext cx="1861382" cy="274406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968700" y="477056"/>
            <a:ext cx="10670401" cy="67584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r>
              <a:rPr lang="da-DK" sz="2400" kern="0" dirty="0" smtClean="0">
                <a:latin typeface="Verdana" panose="020B0604030504040204" pitchFamily="34" charset="0"/>
                <a:ea typeface="Verdana" panose="020B0604030504040204" pitchFamily="34" charset="0"/>
              </a:rPr>
              <a:t>Scientific </a:t>
            </a:r>
            <a:r>
              <a:rPr lang="da-DK" sz="2400" kern="0" dirty="0" err="1" smtClean="0">
                <a:latin typeface="Verdana" panose="020B0604030504040204" pitchFamily="34" charset="0"/>
                <a:ea typeface="Verdana" panose="020B0604030504040204" pitchFamily="34" charset="0"/>
              </a:rPr>
              <a:t>deliverable</a:t>
            </a:r>
            <a:r>
              <a:rPr lang="da-DK" sz="2400" kern="0" dirty="0" smtClean="0">
                <a:latin typeface="Verdana" panose="020B0604030504040204" pitchFamily="34" charset="0"/>
                <a:ea typeface="Verdana" panose="020B0604030504040204" pitchFamily="34" charset="0"/>
              </a:rPr>
              <a:t> of 2025: </a:t>
            </a:r>
            <a:r>
              <a:rPr lang="da-DK" sz="2400" kern="0" dirty="0">
                <a:latin typeface="Verdana" panose="020B0604030504040204" pitchFamily="34" charset="0"/>
                <a:ea typeface="Verdana" panose="020B0604030504040204" pitchFamily="34" charset="0"/>
              </a:rPr>
              <a:t>3-ion </a:t>
            </a:r>
            <a:r>
              <a:rPr lang="da-DK" sz="2400" kern="0" dirty="0" err="1">
                <a:latin typeface="Verdana" panose="020B0604030504040204" pitchFamily="34" charset="0"/>
                <a:ea typeface="Verdana" panose="020B0604030504040204" pitchFamily="34" charset="0"/>
              </a:rPr>
              <a:t>scheme</a:t>
            </a:r>
            <a:r>
              <a:rPr lang="da-DK" sz="2400" kern="0" dirty="0">
                <a:latin typeface="Verdana" panose="020B0604030504040204" pitchFamily="34" charset="0"/>
                <a:ea typeface="Verdana" panose="020B0604030504040204" pitchFamily="34" charset="0"/>
              </a:rPr>
              <a:t> ICRF </a:t>
            </a:r>
            <a:r>
              <a:rPr lang="da-DK" sz="2400" kern="0" dirty="0" err="1">
                <a:latin typeface="Verdana" panose="020B0604030504040204" pitchFamily="34" charset="0"/>
                <a:ea typeface="Verdana" panose="020B0604030504040204" pitchFamily="34" charset="0"/>
              </a:rPr>
              <a:t>tail</a:t>
            </a:r>
            <a:r>
              <a:rPr lang="da-DK" sz="2400" kern="0" dirty="0">
                <a:latin typeface="Verdana" panose="020B0604030504040204" pitchFamily="34" charset="0"/>
                <a:ea typeface="Verdana" panose="020B0604030504040204" pitchFamily="34" charset="0"/>
              </a:rPr>
              <a:t> at JET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04" y="3675007"/>
            <a:ext cx="2277071" cy="27580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flipH="1">
            <a:off x="374061" y="6310214"/>
            <a:ext cx="680126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432"/>
              </a:spcBef>
            </a:pPr>
            <a:r>
              <a:rPr lang="en-GB" sz="1400" dirty="0"/>
              <a:t>Nocente 2020 NF, Kazakov 2021 NF, Kazakov 2021 </a:t>
            </a:r>
            <a:r>
              <a:rPr lang="en-GB" sz="1400" dirty="0" err="1"/>
              <a:t>PoP</a:t>
            </a:r>
            <a:r>
              <a:rPr lang="en-GB" sz="1400" dirty="0"/>
              <a:t>, Dreval 2022 NF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64348" y="1367045"/>
            <a:ext cx="6733177" cy="113877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866" indent="-342866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GB" dirty="0"/>
              <a:t>D-D</a:t>
            </a:r>
            <a:r>
              <a:rPr lang="en-GB" baseline="-25000" dirty="0"/>
              <a:t>NBI</a:t>
            </a:r>
            <a:r>
              <a:rPr lang="en-GB" dirty="0"/>
              <a:t>-</a:t>
            </a:r>
            <a:r>
              <a:rPr lang="en-GB" baseline="30000" dirty="0"/>
              <a:t>3</a:t>
            </a:r>
            <a:r>
              <a:rPr lang="en-GB" dirty="0"/>
              <a:t>He 3-ion scheme in JET shot 95679</a:t>
            </a:r>
          </a:p>
          <a:p>
            <a:pPr marL="342866" indent="-342866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GB" dirty="0"/>
              <a:t>Significant increase in neutron rate, </a:t>
            </a:r>
            <a:r>
              <a:rPr lang="en-GB" dirty="0" err="1"/>
              <a:t>T</a:t>
            </a:r>
            <a:r>
              <a:rPr lang="en-GB" baseline="-25000" dirty="0" err="1"/>
              <a:t>e</a:t>
            </a:r>
            <a:r>
              <a:rPr lang="en-GB" dirty="0"/>
              <a:t>, and </a:t>
            </a:r>
            <a:r>
              <a:rPr lang="en-GB" dirty="0" err="1"/>
              <a:t>W</a:t>
            </a:r>
            <a:r>
              <a:rPr lang="en-GB" baseline="-25000" dirty="0" err="1"/>
              <a:t>p</a:t>
            </a:r>
            <a:r>
              <a:rPr lang="en-GB" dirty="0"/>
              <a:t> due to ICRF</a:t>
            </a:r>
          </a:p>
          <a:p>
            <a:pPr marL="342866" indent="-342866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GB" dirty="0"/>
              <a:t>Drive of TAEs, EAEs, </a:t>
            </a:r>
            <a:r>
              <a:rPr lang="en-GB" dirty="0"/>
              <a:t>RSAEs</a:t>
            </a:r>
          </a:p>
          <a:p>
            <a:pPr marL="342866" indent="-342866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GB" dirty="0"/>
              <a:t>NES by TOFOR and liquid scintillator detector, GRS by </a:t>
            </a:r>
            <a:r>
              <a:rPr lang="en-GB" dirty="0" err="1"/>
              <a:t>HpGe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0505" y="1205289"/>
            <a:ext cx="2030742" cy="16148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2842" y="2957018"/>
            <a:ext cx="1966068" cy="15396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0506" y="4633632"/>
            <a:ext cx="1962115" cy="161692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6919" y="4610602"/>
            <a:ext cx="2940039" cy="17312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06928" y="4909073"/>
            <a:ext cx="2204902" cy="12727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16919" y="2973173"/>
            <a:ext cx="2837810" cy="1637429"/>
          </a:xfrm>
          <a:prstGeom prst="rect">
            <a:avLst/>
          </a:prstGeom>
        </p:spPr>
      </p:pic>
      <p:sp>
        <p:nvSpPr>
          <p:cNvPr id="17" name="Right Arrow 16"/>
          <p:cNvSpPr/>
          <p:nvPr/>
        </p:nvSpPr>
        <p:spPr>
          <a:xfrm rot="19918878">
            <a:off x="4892057" y="4589346"/>
            <a:ext cx="1404481" cy="1548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ight Arrow 17"/>
          <p:cNvSpPr/>
          <p:nvPr/>
        </p:nvSpPr>
        <p:spPr>
          <a:xfrm>
            <a:off x="4952183" y="3574454"/>
            <a:ext cx="1164737" cy="1644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ight Arrow 18"/>
          <p:cNvSpPr/>
          <p:nvPr/>
        </p:nvSpPr>
        <p:spPr>
          <a:xfrm rot="1219434">
            <a:off x="4918947" y="2931008"/>
            <a:ext cx="1244421" cy="1418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5299598" y="3935301"/>
            <a:ext cx="1147345" cy="3385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432"/>
              </a:spcBef>
            </a:pPr>
            <a:r>
              <a:rPr lang="en-GB" dirty="0"/>
              <a:t>Inversion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322265" y="5680920"/>
            <a:ext cx="1013287" cy="3385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432"/>
              </a:spcBef>
            </a:pPr>
            <a:r>
              <a:rPr lang="en-GB" dirty="0"/>
              <a:t>TRANSP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164327" y="2973173"/>
            <a:ext cx="2733199" cy="18261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866" indent="-342866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GB" dirty="0"/>
              <a:t>First measurement of a tilted ICRF EP tail</a:t>
            </a:r>
          </a:p>
          <a:p>
            <a:pPr marL="342866" indent="-342866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GB" dirty="0"/>
              <a:t>Good match with TRANSP and theory</a:t>
            </a:r>
          </a:p>
          <a:p>
            <a:pPr marL="342866" indent="-342866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GB" dirty="0"/>
              <a:t>Without oblique view, the sign of the pitch goes wrong</a:t>
            </a:r>
          </a:p>
        </p:txBody>
      </p:sp>
      <p:sp>
        <p:nvSpPr>
          <p:cNvPr id="23" name="TextBox 22"/>
          <p:cNvSpPr txBox="1"/>
          <p:nvPr/>
        </p:nvSpPr>
        <p:spPr>
          <a:xfrm flipH="1">
            <a:off x="8479623" y="6248031"/>
            <a:ext cx="249727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432"/>
              </a:spcBef>
            </a:pPr>
            <a:r>
              <a:rPr lang="en-GB" sz="1400" dirty="0"/>
              <a:t>Reman (submitted)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705681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4843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74358EA-4D5B-461F-997D-DE6729900D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4000" b="0" dirty="0"/>
              <a:t/>
            </a:r>
            <a:br>
              <a:rPr lang="en-GB" sz="4000" b="0" dirty="0"/>
            </a:br>
            <a:r>
              <a:rPr lang="en-US" sz="4000" b="0" dirty="0"/>
              <a:t> </a:t>
            </a:r>
            <a:r>
              <a:rPr lang="en-US" sz="4000" i="1" dirty="0"/>
              <a:t>1D to 4D tomographic inversion methods for energetic particle measurements in burning plasmas </a:t>
            </a:r>
            <a:r>
              <a:rPr lang="en-US" sz="4000" b="0" dirty="0"/>
              <a:t>	</a:t>
            </a:r>
            <a:br>
              <a:rPr lang="en-US" sz="4000" b="0" dirty="0"/>
            </a:br>
            <a:endParaRPr lang="en-GB" sz="4000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8CE6942-A17C-4247-86C6-41FACF7E90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Intermediate report ENR-MOD.02.DTU.T001-D001</a:t>
            </a:r>
          </a:p>
          <a:p>
            <a:r>
              <a:rPr lang="en-GB" dirty="0" smtClean="0"/>
              <a:t>PI: Mirko Salewski</a:t>
            </a:r>
          </a:p>
          <a:p>
            <a:r>
              <a:rPr lang="en-GB" dirty="0" smtClean="0"/>
              <a:t>Team: Antti Snicker (VTT), Massimo </a:t>
            </a:r>
            <a:r>
              <a:rPr lang="en-GB" dirty="0" err="1" smtClean="0"/>
              <a:t>Nocente</a:t>
            </a:r>
            <a:r>
              <a:rPr lang="en-GB" dirty="0"/>
              <a:t> </a:t>
            </a:r>
            <a:r>
              <a:rPr lang="en-GB" dirty="0" smtClean="0"/>
              <a:t>(ENEA), Jacob Eriksson (Uppsala)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A221E4-1851-497D-90EE-984C7112166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en-GB" smtClean="0"/>
              <a:pPr/>
              <a:t>2</a:t>
            </a:fld>
            <a:endParaRPr lang="en-GB" dirty="0"/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3207141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AB9D89-4678-4B3C-8679-3E429EFBB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726" y="426127"/>
            <a:ext cx="9312374" cy="554601"/>
          </a:xfrm>
        </p:spPr>
        <p:txBody>
          <a:bodyPr/>
          <a:lstStyle/>
          <a:p>
            <a:r>
              <a:rPr lang="en-GB" dirty="0" smtClean="0"/>
              <a:t>Mission goals and the team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5890CD-8F90-4FE7-841F-F7B0C2865B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2598" y="1256717"/>
            <a:ext cx="9312374" cy="1584176"/>
          </a:xfrm>
        </p:spPr>
        <p:txBody>
          <a:bodyPr/>
          <a:lstStyle/>
          <a:p>
            <a:r>
              <a:rPr lang="en-US" dirty="0" smtClean="0"/>
              <a:t>To </a:t>
            </a:r>
            <a:r>
              <a:rPr lang="en-US" dirty="0"/>
              <a:t>develop tools to exploit all available measurements of energetic particles in weakly burning plasmas at </a:t>
            </a:r>
            <a:r>
              <a:rPr lang="en-US" dirty="0" smtClean="0"/>
              <a:t>JET</a:t>
            </a:r>
          </a:p>
          <a:p>
            <a:r>
              <a:rPr lang="en-US" dirty="0" smtClean="0"/>
              <a:t>To utilize ASCOT </a:t>
            </a:r>
            <a:r>
              <a:rPr lang="en-US" dirty="0"/>
              <a:t>simulations to </a:t>
            </a:r>
            <a:r>
              <a:rPr lang="en-US" dirty="0" smtClean="0"/>
              <a:t>construct cogent physics-informed prior information</a:t>
            </a:r>
          </a:p>
          <a:p>
            <a:r>
              <a:rPr lang="en-US" dirty="0" smtClean="0"/>
              <a:t>To enable </a:t>
            </a:r>
            <a:r>
              <a:rPr lang="en-US" dirty="0"/>
              <a:t>tomographic measurements of 1D-4D phase-space distribution </a:t>
            </a:r>
            <a:r>
              <a:rPr lang="en-US" dirty="0" smtClean="0"/>
              <a:t>functions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630" y="2852936"/>
            <a:ext cx="9828911" cy="3378688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796381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19184" y="5053986"/>
            <a:ext cx="2963137" cy="246189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432"/>
              </a:spcBef>
            </a:pPr>
            <a:endParaRPr lang="en-GB" dirty="0" err="1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4</a:t>
            </a:fld>
            <a:endParaRPr lang="en-GB" dirty="0"/>
          </a:p>
        </p:txBody>
      </p:sp>
      <p:cxnSp>
        <p:nvCxnSpPr>
          <p:cNvPr id="32" name="Straight Connector 31"/>
          <p:cNvCxnSpPr/>
          <p:nvPr/>
        </p:nvCxnSpPr>
        <p:spPr bwMode="auto">
          <a:xfrm>
            <a:off x="10569723" y="6503370"/>
            <a:ext cx="14398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" name="Title 1"/>
          <p:cNvSpPr txBox="1">
            <a:spLocks/>
          </p:cNvSpPr>
          <p:nvPr/>
        </p:nvSpPr>
        <p:spPr>
          <a:xfrm>
            <a:off x="1991284" y="261061"/>
            <a:ext cx="7771388" cy="60384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r>
              <a:rPr lang="da-DK" kern="0" dirty="0">
                <a:latin typeface="Verdana" panose="020B0604030504040204" pitchFamily="34" charset="0"/>
                <a:ea typeface="Verdana" panose="020B0604030504040204" pitchFamily="34" charset="0"/>
              </a:rPr>
              <a:t>Purpose of Joint Experiment EP21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35316" y="1277259"/>
            <a:ext cx="11602973" cy="132326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i="1" dirty="0"/>
              <a:t>Long-term goals</a:t>
            </a:r>
          </a:p>
          <a:p>
            <a:pPr marL="285721" indent="-285721">
              <a:buFont typeface="Arial" panose="020B0604020202020204" pitchFamily="34" charset="0"/>
              <a:buChar char="•"/>
            </a:pPr>
            <a:r>
              <a:rPr lang="en-US" i="1" dirty="0"/>
              <a:t>to measure 1D-5D fast-ion phase-space distribution functions in major machines using the available combined set of diagnostics.</a:t>
            </a:r>
          </a:p>
          <a:p>
            <a:pPr marL="285721" indent="-285721">
              <a:buFont typeface="Arial" panose="020B0604020202020204" pitchFamily="34" charset="0"/>
              <a:buChar char="•"/>
            </a:pPr>
            <a:r>
              <a:rPr lang="en-US" i="1" dirty="0"/>
              <a:t>to get phase-space tomography ready for ITER.</a:t>
            </a:r>
            <a:endParaRPr lang="da-DK" dirty="0"/>
          </a:p>
        </p:txBody>
      </p:sp>
      <p:sp>
        <p:nvSpPr>
          <p:cNvPr id="36" name="Rectangle 35"/>
          <p:cNvSpPr/>
          <p:nvPr/>
        </p:nvSpPr>
        <p:spPr>
          <a:xfrm>
            <a:off x="335318" y="3042383"/>
            <a:ext cx="11602972" cy="107707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da-DK" b="1" i="1" dirty="0" err="1"/>
              <a:t>Near</a:t>
            </a:r>
            <a:r>
              <a:rPr lang="da-DK" b="1" i="1" dirty="0"/>
              <a:t>-term </a:t>
            </a:r>
            <a:r>
              <a:rPr lang="da-DK" b="1" i="1" dirty="0" err="1"/>
              <a:t>goals</a:t>
            </a:r>
            <a:endParaRPr lang="da-DK" b="1" i="1" dirty="0"/>
          </a:p>
          <a:p>
            <a:pPr marL="285721" indent="-285721">
              <a:buFont typeface="Arial" panose="020B0604020202020204" pitchFamily="34" charset="0"/>
              <a:buChar char="•"/>
            </a:pPr>
            <a:r>
              <a:rPr lang="en-US" i="1" dirty="0">
                <a:cs typeface="Calibri" panose="020F0502020204030204" pitchFamily="34" charset="0"/>
              </a:rPr>
              <a:t>to support of fast-ion physics studies relevant to each machine.</a:t>
            </a:r>
            <a:endParaRPr lang="da-DK" i="1" dirty="0">
              <a:cs typeface="Calibri" panose="020F0502020204030204" pitchFamily="34" charset="0"/>
            </a:endParaRPr>
          </a:p>
          <a:p>
            <a:pPr marL="285721" indent="-285721">
              <a:buFont typeface="Arial" panose="020B0604020202020204" pitchFamily="34" charset="0"/>
              <a:buChar char="•"/>
            </a:pPr>
            <a:r>
              <a:rPr lang="en-US" i="1" dirty="0">
                <a:cs typeface="Calibri" panose="020F0502020204030204" pitchFamily="34" charset="0"/>
              </a:rPr>
              <a:t>to study fast-ion physics for NBI and ICRF scenarios, AEs, NTMs, </a:t>
            </a:r>
            <a:r>
              <a:rPr lang="en-US" i="1" dirty="0" err="1">
                <a:cs typeface="Calibri" panose="020F0502020204030204" pitchFamily="34" charset="0"/>
              </a:rPr>
              <a:t>sawteeth</a:t>
            </a:r>
            <a:r>
              <a:rPr lang="en-US" i="1" dirty="0"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35318" y="4530547"/>
            <a:ext cx="11602972" cy="13007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700"/>
              </a:spcBef>
              <a:spcAft>
                <a:spcPts val="700"/>
              </a:spcAft>
            </a:pPr>
            <a:r>
              <a:rPr lang="en-GB" b="1" i="1" dirty="0"/>
              <a:t>Support the ITER Research Plan</a:t>
            </a:r>
          </a:p>
          <a:p>
            <a:pPr marL="285721" indent="-285721" algn="just">
              <a:lnSpc>
                <a:spcPct val="115000"/>
              </a:lnSpc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GB" b="1" i="1" dirty="0">
                <a:ea typeface="MS Mincho"/>
                <a:cs typeface="Times New Roman" panose="02020603050405020304" pitchFamily="18" charset="0"/>
              </a:rPr>
              <a:t>B11.10</a:t>
            </a:r>
            <a:r>
              <a:rPr lang="en-GB" i="1" dirty="0">
                <a:ea typeface="MS Mincho"/>
                <a:cs typeface="Times New Roman" panose="02020603050405020304" pitchFamily="18" charset="0"/>
              </a:rPr>
              <a:t>: Validate reconstructions of fast ion distributions for  ITER </a:t>
            </a:r>
            <a:r>
              <a:rPr lang="en-GB" i="1" u="sng" dirty="0">
                <a:ea typeface="MS Mincho"/>
                <a:cs typeface="Times New Roman" panose="02020603050405020304" pitchFamily="18" charset="0"/>
              </a:rPr>
              <a:t>stability analysis/predictions.</a:t>
            </a:r>
            <a:endParaRPr lang="da-DK" i="1" u="sng" dirty="0">
              <a:ea typeface="MS Mincho"/>
              <a:cs typeface="Times New Roman" panose="02020603050405020304" pitchFamily="18" charset="0"/>
            </a:endParaRPr>
          </a:p>
          <a:p>
            <a:pPr marL="285721" indent="-285721" algn="just">
              <a:lnSpc>
                <a:spcPct val="115000"/>
              </a:lnSpc>
              <a:spcBef>
                <a:spcPts val="700"/>
              </a:spcBef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n-GB" b="1" i="1" dirty="0">
                <a:ea typeface="MS Mincho"/>
                <a:cs typeface="Times New Roman" panose="02020603050405020304" pitchFamily="18" charset="0"/>
              </a:rPr>
              <a:t>B11.1</a:t>
            </a:r>
            <a:r>
              <a:rPr lang="en-GB" i="1" dirty="0">
                <a:ea typeface="MS Mincho"/>
                <a:cs typeface="Times New Roman" panose="02020603050405020304" pitchFamily="18" charset="0"/>
              </a:rPr>
              <a:t> </a:t>
            </a:r>
            <a:r>
              <a:rPr lang="en-GB" dirty="0">
                <a:ea typeface="MS Mincho"/>
                <a:cs typeface="Times New Roman" panose="02020603050405020304" pitchFamily="18" charset="0"/>
              </a:rPr>
              <a:t>and</a:t>
            </a:r>
            <a:r>
              <a:rPr lang="en-GB" i="1" dirty="0">
                <a:ea typeface="MS Mincho"/>
                <a:cs typeface="Times New Roman" panose="02020603050405020304" pitchFamily="18" charset="0"/>
              </a:rPr>
              <a:t> </a:t>
            </a:r>
            <a:r>
              <a:rPr lang="en-GB" b="1" i="1" dirty="0">
                <a:ea typeface="MS Mincho"/>
                <a:cs typeface="Times New Roman" panose="02020603050405020304" pitchFamily="18" charset="0"/>
              </a:rPr>
              <a:t>B11.4</a:t>
            </a:r>
            <a:r>
              <a:rPr lang="en-GB" i="1" dirty="0">
                <a:ea typeface="MS Mincho"/>
                <a:cs typeface="Times New Roman" panose="02020603050405020304" pitchFamily="18" charset="0"/>
              </a:rPr>
              <a:t>:</a:t>
            </a:r>
            <a:r>
              <a:rPr lang="en-GB" dirty="0">
                <a:ea typeface="MS Mincho"/>
                <a:cs typeface="Times New Roman" panose="02020603050405020304" pitchFamily="18" charset="0"/>
              </a:rPr>
              <a:t>  </a:t>
            </a:r>
            <a:r>
              <a:rPr lang="en-GB" i="1" dirty="0">
                <a:ea typeface="MS Mincho"/>
                <a:cs typeface="Times New Roman" panose="02020603050405020304" pitchFamily="18" charset="0"/>
              </a:rPr>
              <a:t>Advanced ICRH schemes for AFP and DT</a:t>
            </a:r>
            <a:r>
              <a:rPr lang="en-GB" dirty="0">
                <a:ea typeface="MS Mincho"/>
                <a:cs typeface="Times New Roman" panose="02020603050405020304" pitchFamily="18" charset="0"/>
              </a:rPr>
              <a:t>.</a:t>
            </a:r>
            <a:endParaRPr lang="da-DK" dirty="0">
              <a:ea typeface="MS Mincho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7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9307" y="301831"/>
            <a:ext cx="11350312" cy="53184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r>
              <a:rPr lang="en-US" kern="0" dirty="0"/>
              <a:t>Velocity-space tomography and phase-space tomography</a:t>
            </a:r>
          </a:p>
        </p:txBody>
      </p:sp>
      <p:pic>
        <p:nvPicPr>
          <p:cNvPr id="5" name="Picture 2" descr="C:\Users\msal\Dropbox\salewski2017nf\tomography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97" y="2466841"/>
            <a:ext cx="3250233" cy="243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" b="40871"/>
          <a:stretch/>
        </p:blipFill>
        <p:spPr bwMode="auto">
          <a:xfrm>
            <a:off x="3590668" y="2545266"/>
            <a:ext cx="1770395" cy="217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987872" y="2512384"/>
            <a:ext cx="2776648" cy="2248846"/>
            <a:chOff x="6443177" y="2869211"/>
            <a:chExt cx="1837770" cy="2481074"/>
          </a:xfrm>
        </p:grpSpPr>
        <p:pic>
          <p:nvPicPr>
            <p:cNvPr id="8" name="Picture 2" descr="C:\Users\msal\Dropbox\salewski2017nf\dataHpGeExpSynth2868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7297" y="2869211"/>
              <a:ext cx="1008516" cy="747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C:\Users\msal\Dropbox\salewski2017nf\dataHpGeExpSynth3367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3177" y="3616540"/>
              <a:ext cx="1008516" cy="747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4" descr="C:\Users\msal\Dropbox\salewski2017nf\dataTOFORExpSynth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2431" y="3554287"/>
              <a:ext cx="1008516" cy="747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C:\Users\msal\Dropbox\salewski2017nf\dataDiamondExpSynth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8278" y="4602957"/>
              <a:ext cx="1008516" cy="747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3" descr="C:\Users\msal\Dropbox\salewski2017nf\dataNE213ExpSynth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3061" y="4411537"/>
              <a:ext cx="1008516" cy="7473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Content Placeholder 2"/>
          <p:cNvSpPr txBox="1">
            <a:spLocks/>
          </p:cNvSpPr>
          <p:nvPr/>
        </p:nvSpPr>
        <p:spPr>
          <a:xfrm>
            <a:off x="3542277" y="1158460"/>
            <a:ext cx="2218060" cy="398577"/>
          </a:xfrm>
          <a:prstGeom prst="rect">
            <a:avLst/>
          </a:prstGeom>
        </p:spPr>
        <p:txBody>
          <a:bodyPr/>
          <a:lstStyle>
            <a:lvl1pPr marL="19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4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2pPr>
            <a:lvl3pPr marL="6156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tx1"/>
                </a:solidFill>
                <a:latin typeface="+mn-lt"/>
                <a:ea typeface="+mn-ea"/>
              </a:defRPr>
            </a:lvl3pPr>
            <a:lvl4pPr marL="828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  <a:ea typeface="+mn-ea"/>
              </a:defRPr>
            </a:lvl4pPr>
            <a:lvl5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5pPr>
            <a:lvl6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6pPr>
            <a:lvl7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7pPr>
            <a:lvl8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8pPr>
            <a:lvl9pPr marL="1026000" indent="-1980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da-DK" kern="0"/>
              <a:t>Forward problem</a:t>
            </a:r>
            <a:endParaRPr lang="da-DK" kern="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3413894" y="5567892"/>
            <a:ext cx="2261538" cy="420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8913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9526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6986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1177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da-DK" sz="1800" kern="0" dirty="0"/>
              <a:t>Inverse problem</a:t>
            </a:r>
          </a:p>
          <a:p>
            <a:pPr marL="0" indent="0">
              <a:buNone/>
            </a:pPr>
            <a:endParaRPr lang="da-DK" sz="1800" kern="0" dirty="0"/>
          </a:p>
        </p:txBody>
      </p:sp>
      <p:sp>
        <p:nvSpPr>
          <p:cNvPr id="15" name="Curved Down Arrow 14"/>
          <p:cNvSpPr/>
          <p:nvPr/>
        </p:nvSpPr>
        <p:spPr bwMode="auto">
          <a:xfrm>
            <a:off x="1504576" y="981047"/>
            <a:ext cx="6065767" cy="1151978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da-DK"/>
          </a:p>
        </p:txBody>
      </p:sp>
      <p:sp>
        <p:nvSpPr>
          <p:cNvPr id="16" name="Curved Down Arrow 15"/>
          <p:cNvSpPr/>
          <p:nvPr/>
        </p:nvSpPr>
        <p:spPr bwMode="auto">
          <a:xfrm rot="10800000">
            <a:off x="1310431" y="4904516"/>
            <a:ext cx="6065767" cy="1151978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da-DK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3800514" y="1413875"/>
                <a:ext cx="1397260" cy="4308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a-DK" sz="2800" i="1">
                          <a:latin typeface="Cambria Math" panose="02040503050406030204" pitchFamily="18" charset="0"/>
                        </a:rPr>
                        <m:t>𝑊𝐹</m:t>
                      </m:r>
                      <m:r>
                        <a:rPr lang="da-DK" sz="2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a-DK" sz="2800" i="1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da-DK" sz="2800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0514" y="1413875"/>
                <a:ext cx="1397260" cy="4308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448289" y="2267554"/>
            <a:ext cx="2911009" cy="39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8913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9526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6986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1177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da-DK" sz="1800" kern="0" dirty="0"/>
              <a:t>Distribution </a:t>
            </a:r>
            <a:r>
              <a:rPr lang="da-DK" sz="1800" kern="0" dirty="0" err="1"/>
              <a:t>function</a:t>
            </a:r>
            <a:r>
              <a:rPr lang="da-DK" sz="1800" kern="0" dirty="0"/>
              <a:t> F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6453129" y="2187154"/>
            <a:ext cx="2348705" cy="39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8913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9526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6986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1177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da-DK" sz="1800" kern="0" dirty="0"/>
              <a:t>Measurements S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3533379" y="2187154"/>
            <a:ext cx="2599432" cy="39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8913" indent="-188913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95263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1279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+mn-ea"/>
              </a:defRPr>
            </a:lvl3pPr>
            <a:lvl4pPr marL="16986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21177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5pPr>
            <a:lvl6pPr marL="25749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30321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893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946525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da-DK" sz="1800" kern="0" dirty="0" err="1"/>
              <a:t>Weight</a:t>
            </a:r>
            <a:r>
              <a:rPr lang="da-DK" sz="1800" kern="0" dirty="0"/>
              <a:t> </a:t>
            </a:r>
            <a:r>
              <a:rPr lang="da-DK" sz="1800" kern="0" dirty="0" err="1"/>
              <a:t>functions</a:t>
            </a:r>
            <a:r>
              <a:rPr lang="da-DK" sz="1800" kern="0" dirty="0"/>
              <a:t> W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30859" y="6158083"/>
            <a:ext cx="4278282" cy="2769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Salewski et al (2011,12,13,14,15,16,17,18a,18b) </a:t>
            </a:r>
            <a:r>
              <a:rPr lang="en-US" sz="1200" i="1" dirty="0"/>
              <a:t>NF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118872" y="1266580"/>
            <a:ext cx="2736500" cy="45134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432"/>
              </a:spcBef>
            </a:pPr>
            <a:r>
              <a:rPr lang="en-GB" dirty="0"/>
              <a:t>JEX-EP11: Velocity-space tomography, can find bump-on-tail and anisotropy</a:t>
            </a:r>
          </a:p>
          <a:p>
            <a:pPr>
              <a:spcBef>
                <a:spcPts val="432"/>
              </a:spcBef>
            </a:pPr>
            <a:r>
              <a:rPr lang="en-GB" dirty="0"/>
              <a:t>JEX-EP21: Phase-space tomography, can additionally find spatial gradients</a:t>
            </a:r>
          </a:p>
          <a:p>
            <a:pPr>
              <a:spcBef>
                <a:spcPts val="432"/>
              </a:spcBef>
            </a:pPr>
            <a:endParaRPr lang="en-GB" dirty="0"/>
          </a:p>
          <a:p>
            <a:pPr>
              <a:spcBef>
                <a:spcPts val="432"/>
              </a:spcBef>
            </a:pPr>
            <a:r>
              <a:rPr lang="en-GB" dirty="0"/>
              <a:t>Tomography in other phase-spaces</a:t>
            </a:r>
          </a:p>
          <a:p>
            <a:pPr marL="285721" indent="-285721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GB" dirty="0"/>
              <a:t>FILD tomography</a:t>
            </a:r>
          </a:p>
          <a:p>
            <a:pPr marL="285721" indent="-285721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GB" dirty="0"/>
              <a:t>INPA tomography</a:t>
            </a:r>
          </a:p>
          <a:p>
            <a:pPr marL="285721" indent="-285721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GB" dirty="0"/>
              <a:t>Orbit tomography</a:t>
            </a:r>
          </a:p>
          <a:p>
            <a:pPr marL="285721" indent="-285721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GB" dirty="0"/>
              <a:t>2D-5D phase-space tomography by </a:t>
            </a:r>
            <a:r>
              <a:rPr lang="en-GB" dirty="0"/>
              <a:t>collision </a:t>
            </a:r>
            <a:r>
              <a:rPr lang="en-GB" dirty="0"/>
              <a:t>regularization</a:t>
            </a:r>
          </a:p>
        </p:txBody>
      </p:sp>
    </p:spTree>
    <p:extLst>
      <p:ext uri="{BB962C8B-B14F-4D97-AF65-F5344CB8AC3E}">
        <p14:creationId xmlns:p14="http://schemas.microsoft.com/office/powerpoint/2010/main" val="3208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58" y="1268760"/>
            <a:ext cx="11407475" cy="336436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840101" y="380491"/>
            <a:ext cx="11350312" cy="53184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r>
              <a:rPr lang="en-US" kern="0" dirty="0" smtClean="0"/>
              <a:t>Scientific deliverables of this project</a:t>
            </a:r>
            <a:endParaRPr lang="en-US" kern="0" dirty="0"/>
          </a:p>
        </p:txBody>
      </p:sp>
      <p:sp>
        <p:nvSpPr>
          <p:cNvPr id="6" name="TextBox 5"/>
          <p:cNvSpPr txBox="1"/>
          <p:nvPr/>
        </p:nvSpPr>
        <p:spPr>
          <a:xfrm>
            <a:off x="478581" y="4989547"/>
            <a:ext cx="11521281" cy="605294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GB" sz="1800" dirty="0" smtClean="0">
                <a:latin typeface="+mn-lt"/>
              </a:rPr>
              <a:t>2024: 3 papers published, 2 submitted, 2 to be presented at the EPPI TM (Seville, 03-2025)</a:t>
            </a:r>
          </a:p>
          <a:p>
            <a:pPr>
              <a:spcBef>
                <a:spcPts val="432"/>
              </a:spcBef>
            </a:pPr>
            <a:r>
              <a:rPr lang="en-GB" sz="1800" dirty="0" smtClean="0">
                <a:latin typeface="+mn-lt"/>
              </a:rPr>
              <a:t>2025: 1 paper published, 2 submitted, 2 </a:t>
            </a:r>
            <a:r>
              <a:rPr lang="en-US" sz="1800" dirty="0">
                <a:latin typeface="+mn-lt"/>
              </a:rPr>
              <a:t>to be presented at the </a:t>
            </a:r>
            <a:r>
              <a:rPr lang="en-GB" sz="1800" dirty="0">
                <a:latin typeface="+mn-lt"/>
              </a:rPr>
              <a:t>EPPI TM (Seville, 03-2025</a:t>
            </a:r>
            <a:r>
              <a:rPr lang="en-GB" sz="1800" dirty="0" smtClean="0">
                <a:latin typeface="+mn-lt"/>
              </a:rPr>
              <a:t>),</a:t>
            </a:r>
            <a:r>
              <a:rPr lang="en-US" sz="1800" dirty="0" smtClean="0">
                <a:latin typeface="+mn-lt"/>
              </a:rPr>
              <a:t> 1 in progress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2042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262558" y="1087612"/>
            <a:ext cx="36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Deliverable: 2 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publications on 1D energy spectra NES and </a:t>
            </a:r>
            <a:r>
              <a:rPr lang="en-US" sz="2000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GRS</a:t>
            </a:r>
            <a:endParaRPr lang="en-U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40101" y="380491"/>
            <a:ext cx="11350312" cy="53184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r>
              <a:rPr lang="en-US" sz="2400" kern="0" dirty="0" smtClean="0"/>
              <a:t>Scientific deliverables of 2024: NES &amp; GRS</a:t>
            </a:r>
            <a:endParaRPr lang="en-US" sz="2400" kern="0" dirty="0"/>
          </a:p>
        </p:txBody>
      </p:sp>
      <p:sp>
        <p:nvSpPr>
          <p:cNvPr id="7" name="Rectangle 6"/>
          <p:cNvSpPr/>
          <p:nvPr/>
        </p:nvSpPr>
        <p:spPr>
          <a:xfrm>
            <a:off x="243710" y="3282812"/>
            <a:ext cx="318889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A. Valentini et al. (2024</a:t>
            </a:r>
            <a:r>
              <a:rPr lang="en-US" dirty="0" smtClean="0"/>
              <a:t>) RSI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62558" y="2862457"/>
            <a:ext cx="30963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a-DK" dirty="0"/>
              <a:t>A. Valentini et al. (2025) </a:t>
            </a:r>
            <a:r>
              <a:rPr lang="da-DK" dirty="0" smtClean="0"/>
              <a:t>NF</a:t>
            </a:r>
            <a:endParaRPr lang="da-DK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140" y="3426065"/>
            <a:ext cx="3009905" cy="29814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490778" y="1087612"/>
            <a:ext cx="3257473" cy="1774845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</a:rPr>
              <a:t>Fast analytic model matches time consuming Monte Carlo simulations by DRESS and GENESIS for Neutron emission </a:t>
            </a:r>
            <a:r>
              <a:rPr lang="en-GB" dirty="0" smtClean="0">
                <a:latin typeface="+mn-lt"/>
              </a:rPr>
              <a:t>spectroscopy</a:t>
            </a:r>
          </a:p>
          <a:p>
            <a:pPr marL="285750" indent="-285750" algn="l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</a:rPr>
              <a:t>Gives insight into essential physics</a:t>
            </a:r>
            <a:endParaRPr lang="en-GB" dirty="0" smtClean="0"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2410" y="3695961"/>
            <a:ext cx="362054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A. Valentini et al. (submitted) </a:t>
            </a:r>
            <a:r>
              <a:rPr lang="en-US" dirty="0" smtClean="0"/>
              <a:t>NF</a:t>
            </a:r>
            <a:endParaRPr lang="en-US" u="sng" dirty="0">
              <a:solidFill>
                <a:schemeClr val="accent2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1429" y="380491"/>
            <a:ext cx="3757537" cy="614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028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310" y="601794"/>
            <a:ext cx="4093828" cy="59394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686" y="2552796"/>
            <a:ext cx="2664296" cy="1018701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40101" y="380491"/>
            <a:ext cx="11350312" cy="53184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r>
              <a:rPr lang="en-US" sz="2400" kern="0" dirty="0" smtClean="0"/>
              <a:t>Scientific deliverables of 2024: NES &amp; GRS</a:t>
            </a:r>
            <a:endParaRPr lang="en-US" sz="2400" kern="0" dirty="0"/>
          </a:p>
        </p:txBody>
      </p:sp>
      <p:sp>
        <p:nvSpPr>
          <p:cNvPr id="6" name="TextBox 5"/>
          <p:cNvSpPr txBox="1"/>
          <p:nvPr/>
        </p:nvSpPr>
        <p:spPr>
          <a:xfrm>
            <a:off x="478582" y="3789040"/>
            <a:ext cx="5327113" cy="974626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n-lt"/>
              </a:rPr>
              <a:t>Also good match for two-step reaction GRS with the Monte Carlo code GENESIS</a:t>
            </a:r>
            <a:endParaRPr lang="en-GB" sz="2000" dirty="0" smtClean="0">
              <a:latin typeface="+mn-lt"/>
            </a:endParaRPr>
          </a:p>
          <a:p>
            <a:pPr marL="285750" indent="-285750" algn="l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n-lt"/>
              </a:rPr>
              <a:t>Gives insight into essential physics</a:t>
            </a:r>
            <a:endParaRPr lang="en-GB" sz="2000" dirty="0" smtClean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9238" y="1213334"/>
            <a:ext cx="5472608" cy="9746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 algn="l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n-lt"/>
              </a:rPr>
              <a:t>Most important reaction for GRS </a:t>
            </a:r>
            <a:r>
              <a:rPr lang="en-GB" sz="2000" dirty="0" smtClean="0">
                <a:latin typeface="+mn-lt"/>
              </a:rPr>
              <a:t>in burning plasmas</a:t>
            </a:r>
            <a:r>
              <a:rPr lang="en-GB" sz="2000" dirty="0" smtClean="0">
                <a:latin typeface="+mn-lt"/>
              </a:rPr>
              <a:t> at JET</a:t>
            </a:r>
          </a:p>
          <a:p>
            <a:pPr marL="342900" indent="-342900" algn="l">
              <a:spcBef>
                <a:spcPts val="432"/>
              </a:spcBef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+mn-lt"/>
              </a:rPr>
              <a:t>Possibly for ITER, if Be is present</a:t>
            </a:r>
            <a:endParaRPr lang="en-GB" sz="2000" dirty="0" smtClean="0"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9063" y="5445224"/>
            <a:ext cx="5400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A. Valentini et al. (submitted) </a:t>
            </a:r>
            <a:r>
              <a:rPr lang="en-US" dirty="0" smtClean="0"/>
              <a:t>NF</a:t>
            </a:r>
            <a:endParaRPr lang="en-US" u="sng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90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044" y="4000369"/>
            <a:ext cx="3360000" cy="252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691" y="3974648"/>
            <a:ext cx="3360000" cy="252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172" y="3947832"/>
            <a:ext cx="3360000" cy="252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314" y="3938150"/>
            <a:ext cx="3360000" cy="252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2141" y="1572787"/>
            <a:ext cx="3360000" cy="252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723" y="1598508"/>
            <a:ext cx="3360000" cy="252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798" y="1531827"/>
            <a:ext cx="3360000" cy="2520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03EA872-A674-449B-A120-B97244F8E91D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40101" y="380491"/>
            <a:ext cx="11350312" cy="531843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r>
              <a:rPr lang="en-US" sz="2400" kern="0" dirty="0" smtClean="0"/>
              <a:t>Scientific deliverables of 2024: Massive parallel ASCOT simulations</a:t>
            </a:r>
            <a:endParaRPr lang="en-US" sz="2400" kern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49" y="1522108"/>
            <a:ext cx="3360000" cy="25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1538" y="1454648"/>
            <a:ext cx="3360000" cy="25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3611" y="3938150"/>
            <a:ext cx="3360000" cy="2520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40101" y="926684"/>
            <a:ext cx="10715719" cy="6668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432"/>
              </a:spcBef>
            </a:pPr>
            <a:r>
              <a:rPr lang="en-GB" sz="2000" dirty="0" smtClean="0">
                <a:latin typeface="+mn-lt"/>
              </a:rPr>
              <a:t>Expand the 4D phase-space distribution into basis functions computed by ASCOT</a:t>
            </a:r>
          </a:p>
          <a:p>
            <a:pPr algn="l">
              <a:spcBef>
                <a:spcPts val="432"/>
              </a:spcBef>
            </a:pPr>
            <a:r>
              <a:rPr lang="en-GB" sz="2000" dirty="0" smtClean="0">
                <a:latin typeface="+mn-lt"/>
              </a:rPr>
              <a:t>To be presented at the</a:t>
            </a:r>
            <a:r>
              <a:rPr lang="en-GB" sz="2000" dirty="0" smtClean="0">
                <a:latin typeface="+mn-lt"/>
              </a:rPr>
              <a:t> EPPI </a:t>
            </a:r>
            <a:r>
              <a:rPr lang="en-GB" sz="2000" dirty="0" err="1" smtClean="0">
                <a:latin typeface="+mn-lt"/>
              </a:rPr>
              <a:t>Techn</a:t>
            </a:r>
            <a:r>
              <a:rPr lang="en-GB" sz="2000" dirty="0" smtClean="0">
                <a:latin typeface="+mn-lt"/>
              </a:rPr>
              <a:t>. Meeting in Seville, March 2025 </a:t>
            </a:r>
            <a:endParaRPr lang="en-GB" sz="2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664332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DNEW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0"/>
</p:tagLst>
</file>

<file path=ppt/theme/theme1.xml><?xml version="1.0" encoding="utf-8"?>
<a:theme xmlns:a="http://schemas.openxmlformats.org/drawingml/2006/main" name="Blank">
  <a:themeElements>
    <a:clrScheme name="DTU">
      <a:dk1>
        <a:srgbClr val="000000"/>
      </a:dk1>
      <a:lt1>
        <a:srgbClr val="FFFFFF"/>
      </a:lt1>
      <a:dk2>
        <a:srgbClr val="990000"/>
      </a:dk2>
      <a:lt2>
        <a:srgbClr val="79238E"/>
      </a:lt2>
      <a:accent1>
        <a:srgbClr val="990000"/>
      </a:accent1>
      <a:accent2>
        <a:srgbClr val="2F3EEA"/>
      </a:accent2>
      <a:accent3>
        <a:srgbClr val="1FD082"/>
      </a:accent3>
      <a:accent4>
        <a:srgbClr val="171748"/>
      </a:accent4>
      <a:accent5>
        <a:srgbClr val="F6D04D"/>
      </a:accent5>
      <a:accent6>
        <a:srgbClr val="FC7634"/>
      </a:accent6>
      <a:hlink>
        <a:srgbClr val="2F3EEA"/>
      </a:hlink>
      <a:folHlink>
        <a:srgbClr val="990000"/>
      </a:folHlink>
    </a:clrScheme>
    <a:fontScheme name="DT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accent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ts val="432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err="1" smtClean="0">
            <a:ln>
              <a:noFill/>
            </a:ln>
            <a:solidFill>
              <a:srgbClr val="FFFFFF"/>
            </a:solidFill>
            <a:effectLst/>
            <a:latin typeface="+mn-lt"/>
            <a:ea typeface="ＭＳ Ｐゴシック" pitchFamily="-80" charset="-128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square" lIns="0" tIns="0" rIns="0" bIns="0" rtlCol="0">
        <a:spAutoFit/>
      </a:bodyPr>
      <a:lstStyle>
        <a:defPPr algn="l">
          <a:spcBef>
            <a:spcPts val="432"/>
          </a:spcBef>
          <a:defRPr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3B38FA3B-2246-40E5-A61A-EA1559A3CD76}" vid="{D5F764FD-A73C-4B6C-BF48-3536DEB79AD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TemplateConfiguration><![CDATA[{"elementsMetadata":[{"type":"shape","id":"2fce62a0-f28a-44e1-a519-0cbe37b25f7a","elementConfiguration":{"binding":"UserProfile.Offices.Workarea_{{DocumentLanguage}}","disableUpdates":false,"type":"text"}},{"type":"shape","id":"58465eeb-cfe0-4970-97ec-88179dc0a9c2","elementConfiguration":{"binding":"Form.Date","format":"{{DateFormats.GeneralDate}}","disableUpdates":false,"type":"date"}},{"type":"shape","id":"5020bdfb-1912-4d6d-a5c3-71b7da283692","elementConfiguration":{"binding":"Form.PresentationTitle","disableUpdates":false,"type":"text"}},{"type":"shape","id":"8d5b95d1-8a23-4044-9620-bf5e7305a170","elementConfiguration":{"binding":"UserProfile.Offices.Workarea_{{DocumentLanguage}}","disableUpdates":false,"type":"text"}},{"type":"shape","id":"79fbb3c3-dd89-47ef-91e9-e0bd2bb0942f","elementConfiguration":{"binding":"Form.Date","format":"{{DateFormats.GeneralDate}}","disableUpdates":false,"type":"date"}},{"type":"shape","id":"5e9447ba-0dff-46ec-ac33-540c046ca40a","elementConfiguration":{"binding":"Form.PresentationTitle","disableUpdates":false,"type":"text"}}],"transformationConfigurations":[{"language":"{{DocumentLanguage}}","disableUpdates":false,"type":"proofingLanguage"}],"enableDocumentContentUpdater":true,"templateName":"DTU Template 16_9 - Corporate red","templateDescription":"","version":"1.2"}]]></TemplafyTemplateConfiguration>
</file>

<file path=customXml/item10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531a578-ead4-4344-ba77-5a434ec93afb" xsi:nil="true"/>
  </documentManagement>
</p:properties>
</file>

<file path=customXml/item2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753289","version":"1.2"}]]></TemplafySlideTemplateConfiguration>
</file>

<file path=customXml/item3.xml><?xml version="1.0" encoding="utf-8"?>
<TemplafySlideFormConfiguration><![CDATA[{"formFields":[],"formDataEntries":[]}]]></TemplafySlideFormConfiguration>
</file>

<file path=customXml/item4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9128185","version":"1.2"}]]></TemplafySlideTemplateConfiguration>
</file>

<file path=customXml/item5.xml><?xml version="1.0" encoding="utf-8"?>
<TemplafySlideFormConfiguration><![CDATA[{"formFields":[],"formDataEntries":[]}]]></TemplafySlideFormConfiguration>
</file>

<file path=customXml/item6.xml><?xml version="1.0" encoding="utf-8"?>
<TemplafySlideTemplateConfiguration><![CDATA[{"elementsMetadata":[],"enableDocumentContentUpdater":true,"documentContentValidatorConfiguration":{"enableDocumentContentValidator":false,"documentContentValidatorVersion":0},"slideId":"636837486366003040","version":"1.2"}]]></TemplafySlideTemplateConfiguration>
</file>

<file path=customXml/item7.xml><?xml version="1.0" encoding="utf-8"?>
<TemplafySlideFormConfiguration><![CDATA[{"formFields":[],"formDataEntries":[]}]]></TemplafySlideFormConfiguration>
</file>

<file path=customXml/item8.xml><?xml version="1.0" encoding="utf-8"?>
<TemplafyFormConfiguration><![CDATA[{"formFields":[{"required":false,"type":"datePicker","name":"Date","label":"Date","helpTexts":{"prefix":"","postfix":""},"spacing":{},"fullyQualifiedName":"Date"},{"required":false,"placeholder":"","lines":0,"type":"textBox","name":"PresentationTitle","label":"Presentation title","helpTexts":{"prefix":"","postfix":""},"spacing":{},"fullyQualifiedName":"PresentationTitle"}],"formDataEntries":[{"name":"Date","value":"4Xm7d242HGo446IH5nRjQA=="},{"name":"PresentationTitle","value":"ZR/I84ubq+6CkRKNk7nn9w=="}]}]]></TemplafyFormConfiguration>
</file>

<file path=customXml/item9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B266C41491F0344B0A6F57C1025A33B" ma:contentTypeVersion="14" ma:contentTypeDescription="Opret et nyt dokument." ma:contentTypeScope="" ma:versionID="999b1525b3022d77e148a1db33a2b022">
  <xsd:schema xmlns:xsd="http://www.w3.org/2001/XMLSchema" xmlns:xs="http://www.w3.org/2001/XMLSchema" xmlns:p="http://schemas.microsoft.com/office/2006/metadata/properties" xmlns:ns3="0531a578-ead4-4344-ba77-5a434ec93afb" targetNamespace="http://schemas.microsoft.com/office/2006/metadata/properties" ma:root="true" ma:fieldsID="d89dfc90e5d3eee2b7325c33677b2107" ns3:_="">
    <xsd:import namespace="0531a578-ead4-4344-ba77-5a434ec93af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31a578-ead4-4344-ba77-5a434ec93a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9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334258C-C3E7-4029-A615-C886A240FB15}">
  <ds:schemaRefs/>
</ds:datastoreItem>
</file>

<file path=customXml/itemProps10.xml><?xml version="1.0" encoding="utf-8"?>
<ds:datastoreItem xmlns:ds="http://schemas.openxmlformats.org/officeDocument/2006/customXml" ds:itemID="{7F725FA6-13BD-419F-B078-B1F999AC805E}">
  <ds:schemaRefs>
    <ds:schemaRef ds:uri="http://schemas.microsoft.com/sharepoint/v3/contenttype/forms"/>
  </ds:schemaRefs>
</ds:datastoreItem>
</file>

<file path=customXml/itemProps11.xml><?xml version="1.0" encoding="utf-8"?>
<ds:datastoreItem xmlns:ds="http://schemas.openxmlformats.org/officeDocument/2006/customXml" ds:itemID="{86B51107-399B-422C-B2B3-10956BF42569}">
  <ds:schemaRefs>
    <ds:schemaRef ds:uri="http://purl.org/dc/elements/1.1/"/>
    <ds:schemaRef ds:uri="http://schemas.microsoft.com/office/2006/metadata/properties"/>
    <ds:schemaRef ds:uri="http://purl.org/dc/terms/"/>
    <ds:schemaRef ds:uri="0531a578-ead4-4344-ba77-5a434ec93afb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2E7CCCE-613B-4CED-B813-E473EA1E01B2}">
  <ds:schemaRefs/>
</ds:datastoreItem>
</file>

<file path=customXml/itemProps3.xml><?xml version="1.0" encoding="utf-8"?>
<ds:datastoreItem xmlns:ds="http://schemas.openxmlformats.org/officeDocument/2006/customXml" ds:itemID="{8660AB89-308F-4A34-B01B-CC1A9333F1B1}">
  <ds:schemaRefs/>
</ds:datastoreItem>
</file>

<file path=customXml/itemProps4.xml><?xml version="1.0" encoding="utf-8"?>
<ds:datastoreItem xmlns:ds="http://schemas.openxmlformats.org/officeDocument/2006/customXml" ds:itemID="{11FAAC39-0A3A-4CC2-A9C1-60940B78AE17}">
  <ds:schemaRefs/>
</ds:datastoreItem>
</file>

<file path=customXml/itemProps5.xml><?xml version="1.0" encoding="utf-8"?>
<ds:datastoreItem xmlns:ds="http://schemas.openxmlformats.org/officeDocument/2006/customXml" ds:itemID="{F4C08C7F-F953-44DE-ACDE-930692BDDB0F}">
  <ds:schemaRefs/>
</ds:datastoreItem>
</file>

<file path=customXml/itemProps6.xml><?xml version="1.0" encoding="utf-8"?>
<ds:datastoreItem xmlns:ds="http://schemas.openxmlformats.org/officeDocument/2006/customXml" ds:itemID="{E5957E33-0059-46CE-AE7B-582F67E40B53}">
  <ds:schemaRefs/>
</ds:datastoreItem>
</file>

<file path=customXml/itemProps7.xml><?xml version="1.0" encoding="utf-8"?>
<ds:datastoreItem xmlns:ds="http://schemas.openxmlformats.org/officeDocument/2006/customXml" ds:itemID="{56C8BFB2-A911-4310-9D4A-421D773FAFA6}">
  <ds:schemaRefs/>
</ds:datastoreItem>
</file>

<file path=customXml/itemProps8.xml><?xml version="1.0" encoding="utf-8"?>
<ds:datastoreItem xmlns:ds="http://schemas.openxmlformats.org/officeDocument/2006/customXml" ds:itemID="{05DC2B94-7C1B-4C14-83B0-9CD2A82C27E0}">
  <ds:schemaRefs/>
</ds:datastoreItem>
</file>

<file path=customXml/itemProps9.xml><?xml version="1.0" encoding="utf-8"?>
<ds:datastoreItem xmlns:ds="http://schemas.openxmlformats.org/officeDocument/2006/customXml" ds:itemID="{007C67F6-0257-4E4E-AF51-DD2ED9975D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31a578-ead4-4344-ba77-5a434ec93a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167</TotalTime>
  <Words>755</Words>
  <Application>Microsoft Office PowerPoint</Application>
  <PresentationFormat>Custom</PresentationFormat>
  <Paragraphs>95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MS PGothic</vt:lpstr>
      <vt:lpstr>Arial</vt:lpstr>
      <vt:lpstr>Calibri</vt:lpstr>
      <vt:lpstr>Cambria Math</vt:lpstr>
      <vt:lpstr>MS Mincho</vt:lpstr>
      <vt:lpstr>Times New Roman</vt:lpstr>
      <vt:lpstr>Verdana</vt:lpstr>
      <vt:lpstr>Blank</vt:lpstr>
      <vt:lpstr>PowerPoint Presentation</vt:lpstr>
      <vt:lpstr>  1D to 4D tomographic inversion methods for energetic particle measurements in burning plasmas   </vt:lpstr>
      <vt:lpstr>Mission goals and the team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Mirko Salewski</dc:creator>
  <cp:lastModifiedBy>Mirko Salewski</cp:lastModifiedBy>
  <cp:revision>15</cp:revision>
  <dcterms:created xsi:type="dcterms:W3CDTF">2025-02-03T12:38:26Z</dcterms:created>
  <dcterms:modified xsi:type="dcterms:W3CDTF">2025-02-03T15:25:40Z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dIsCodeFreeTemplate">
    <vt:lpwstr>True</vt:lpwstr>
  </property>
  <property fmtid="{D5CDD505-2E9C-101B-9397-08002B2CF9AE}" pid="3" name="TemplafyTenantId">
    <vt:lpwstr>dtu</vt:lpwstr>
  </property>
  <property fmtid="{D5CDD505-2E9C-101B-9397-08002B2CF9AE}" pid="4" name="TemplafyTemplateId">
    <vt:lpwstr>636784030496976655</vt:lpwstr>
  </property>
  <property fmtid="{D5CDD505-2E9C-101B-9397-08002B2CF9AE}" pid="5" name="TemplafyUserProfileId">
    <vt:lpwstr>636838302414865013</vt:lpwstr>
  </property>
  <property fmtid="{D5CDD505-2E9C-101B-9397-08002B2CF9AE}" pid="6" name="TemplafyLanguageCode">
    <vt:lpwstr>en-GB</vt:lpwstr>
  </property>
  <property fmtid="{D5CDD505-2E9C-101B-9397-08002B2CF9AE}" pid="7" name="ContentTypeId">
    <vt:lpwstr>0x0101002B266C41491F0344B0A6F57C1025A33B</vt:lpwstr>
  </property>
</Properties>
</file>