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9"/>
  </p:notesMasterIdLst>
  <p:sldIdLst>
    <p:sldId id="256" r:id="rId5"/>
    <p:sldId id="257" r:id="rId6"/>
    <p:sldId id="283" r:id="rId7"/>
    <p:sldId id="293" r:id="rId8"/>
    <p:sldId id="297" r:id="rId9"/>
    <p:sldId id="284" r:id="rId10"/>
    <p:sldId id="296" r:id="rId11"/>
    <p:sldId id="288" r:id="rId12"/>
    <p:sldId id="291" r:id="rId13"/>
    <p:sldId id="292" r:id="rId14"/>
    <p:sldId id="295" r:id="rId15"/>
    <p:sldId id="298" r:id="rId16"/>
    <p:sldId id="278" r:id="rId17"/>
    <p:sldId id="279" r:id="rId18"/>
    <p:sldId id="280" r:id="rId19"/>
    <p:sldId id="277" r:id="rId20"/>
    <p:sldId id="276" r:id="rId21"/>
    <p:sldId id="275" r:id="rId22"/>
    <p:sldId id="273" r:id="rId23"/>
    <p:sldId id="269" r:id="rId24"/>
    <p:sldId id="271" r:id="rId25"/>
    <p:sldId id="290" r:id="rId26"/>
    <p:sldId id="285"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5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4F82D-39AF-2F97-3CD1-1742504E6FCB}" v="7" dt="2024-12-02T09:45:10.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21" autoAdjust="0"/>
  </p:normalViewPr>
  <p:slideViewPr>
    <p:cSldViewPr snapToGrid="0">
      <p:cViewPr varScale="1">
        <p:scale>
          <a:sx n="90" d="100"/>
          <a:sy n="90" d="100"/>
        </p:scale>
        <p:origin x="9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s Szabolics" userId="cd3bfe97-2fa8-411c-81f0-3ee7e59ce51b" providerId="ADAL" clId="{8234C197-AA9D-7B4D-8F1B-2AD2DD247065}"/>
    <pc:docChg chg="undo custSel addSld delSld modSld sldOrd modMainMaster">
      <pc:chgData name="Tamas Szabolics" userId="cd3bfe97-2fa8-411c-81f0-3ee7e59ce51b" providerId="ADAL" clId="{8234C197-AA9D-7B4D-8F1B-2AD2DD247065}" dt="2024-11-25T16:04:47.279" v="742" actId="20578"/>
      <pc:docMkLst>
        <pc:docMk/>
      </pc:docMkLst>
      <pc:sldChg chg="new">
        <pc:chgData name="Tamas Szabolics" userId="cd3bfe97-2fa8-411c-81f0-3ee7e59ce51b" providerId="ADAL" clId="{8234C197-AA9D-7B4D-8F1B-2AD2DD247065}" dt="2024-10-18T07:25:54.830" v="0" actId="680"/>
        <pc:sldMkLst>
          <pc:docMk/>
          <pc:sldMk cId="431817190" sldId="257"/>
        </pc:sldMkLst>
      </pc:sldChg>
      <pc:sldChg chg="new del">
        <pc:chgData name="Tamas Szabolics" userId="cd3bfe97-2fa8-411c-81f0-3ee7e59ce51b" providerId="ADAL" clId="{8234C197-AA9D-7B4D-8F1B-2AD2DD247065}" dt="2024-10-18T08:44:01.810" v="135" actId="2696"/>
        <pc:sldMkLst>
          <pc:docMk/>
          <pc:sldMk cId="2101610814" sldId="258"/>
        </pc:sldMkLst>
      </pc:sldChg>
      <pc:sldChg chg="addSp delSp modSp new del mod">
        <pc:chgData name="Tamas Szabolics" userId="cd3bfe97-2fa8-411c-81f0-3ee7e59ce51b" providerId="ADAL" clId="{8234C197-AA9D-7B4D-8F1B-2AD2DD247065}" dt="2024-11-25T16:04:24.252" v="739" actId="2696"/>
        <pc:sldMkLst>
          <pc:docMk/>
          <pc:sldMk cId="750468423" sldId="259"/>
        </pc:sldMkLst>
      </pc:sldChg>
      <pc:sldChg chg="new del">
        <pc:chgData name="Tamas Szabolics" userId="cd3bfe97-2fa8-411c-81f0-3ee7e59ce51b" providerId="ADAL" clId="{8234C197-AA9D-7B4D-8F1B-2AD2DD247065}" dt="2024-10-18T08:44:05.917" v="138" actId="2696"/>
        <pc:sldMkLst>
          <pc:docMk/>
          <pc:sldMk cId="3389238595" sldId="260"/>
        </pc:sldMkLst>
      </pc:sldChg>
      <pc:sldChg chg="modSp new del mod">
        <pc:chgData name="Tamas Szabolics" userId="cd3bfe97-2fa8-411c-81f0-3ee7e59ce51b" providerId="ADAL" clId="{8234C197-AA9D-7B4D-8F1B-2AD2DD247065}" dt="2024-10-18T08:44:04.015" v="136" actId="2696"/>
        <pc:sldMkLst>
          <pc:docMk/>
          <pc:sldMk cId="1573047952" sldId="261"/>
        </pc:sldMkLst>
      </pc:sldChg>
      <pc:sldChg chg="new del">
        <pc:chgData name="Tamas Szabolics" userId="cd3bfe97-2fa8-411c-81f0-3ee7e59ce51b" providerId="ADAL" clId="{8234C197-AA9D-7B4D-8F1B-2AD2DD247065}" dt="2024-10-18T08:44:05.246" v="137" actId="2696"/>
        <pc:sldMkLst>
          <pc:docMk/>
          <pc:sldMk cId="2691157056" sldId="262"/>
        </pc:sldMkLst>
      </pc:sldChg>
      <pc:sldChg chg="modSp new del mod">
        <pc:chgData name="Tamas Szabolics" userId="cd3bfe97-2fa8-411c-81f0-3ee7e59ce51b" providerId="ADAL" clId="{8234C197-AA9D-7B4D-8F1B-2AD2DD247065}" dt="2024-10-18T08:44:00.854" v="134" actId="2696"/>
        <pc:sldMkLst>
          <pc:docMk/>
          <pc:sldMk cId="994293115" sldId="263"/>
        </pc:sldMkLst>
      </pc:sldChg>
      <pc:sldChg chg="addSp delSp modSp new mod">
        <pc:chgData name="Tamas Szabolics" userId="cd3bfe97-2fa8-411c-81f0-3ee7e59ce51b" providerId="ADAL" clId="{8234C197-AA9D-7B4D-8F1B-2AD2DD247065}" dt="2024-10-23T11:23:30.040" v="194" actId="478"/>
        <pc:sldMkLst>
          <pc:docMk/>
          <pc:sldMk cId="1401760247" sldId="264"/>
        </pc:sldMkLst>
      </pc:sldChg>
      <pc:sldChg chg="new del">
        <pc:chgData name="Tamas Szabolics" userId="cd3bfe97-2fa8-411c-81f0-3ee7e59ce51b" providerId="ADAL" clId="{8234C197-AA9D-7B4D-8F1B-2AD2DD247065}" dt="2024-11-25T15:18:04.631" v="480" actId="2696"/>
        <pc:sldMkLst>
          <pc:docMk/>
          <pc:sldMk cId="881058919" sldId="265"/>
        </pc:sldMkLst>
      </pc:sldChg>
      <pc:sldChg chg="delSp modSp new mod">
        <pc:chgData name="Tamas Szabolics" userId="cd3bfe97-2fa8-411c-81f0-3ee7e59ce51b" providerId="ADAL" clId="{8234C197-AA9D-7B4D-8F1B-2AD2DD247065}" dt="2024-11-25T16:03:06.756" v="730" actId="478"/>
        <pc:sldMkLst>
          <pc:docMk/>
          <pc:sldMk cId="2566406109" sldId="265"/>
        </pc:sldMkLst>
      </pc:sldChg>
      <pc:sldChg chg="modSp new mod ord">
        <pc:chgData name="Tamas Szabolics" userId="cd3bfe97-2fa8-411c-81f0-3ee7e59ce51b" providerId="ADAL" clId="{8234C197-AA9D-7B4D-8F1B-2AD2DD247065}" dt="2024-11-25T16:04:45.997" v="741" actId="20578"/>
        <pc:sldMkLst>
          <pc:docMk/>
          <pc:sldMk cId="796714568" sldId="266"/>
        </pc:sldMkLst>
        <pc:spChg chg="mod">
          <ac:chgData name="Tamas Szabolics" userId="cd3bfe97-2fa8-411c-81f0-3ee7e59ce51b" providerId="ADAL" clId="{8234C197-AA9D-7B4D-8F1B-2AD2DD247065}" dt="2024-11-25T16:00:57.711" v="685" actId="27636"/>
          <ac:spMkLst>
            <pc:docMk/>
            <pc:sldMk cId="796714568" sldId="266"/>
            <ac:spMk id="2" creationId="{2B5668B3-0A4C-492B-F245-5A14D7E752CB}"/>
          </ac:spMkLst>
        </pc:spChg>
      </pc:sldChg>
      <pc:sldChg chg="new ord">
        <pc:chgData name="Tamas Szabolics" userId="cd3bfe97-2fa8-411c-81f0-3ee7e59ce51b" providerId="ADAL" clId="{8234C197-AA9D-7B4D-8F1B-2AD2DD247065}" dt="2024-11-25T16:04:47.279" v="742" actId="20578"/>
        <pc:sldMkLst>
          <pc:docMk/>
          <pc:sldMk cId="714882574" sldId="267"/>
        </pc:sldMkLst>
      </pc:sldChg>
      <pc:sldChg chg="new">
        <pc:chgData name="Tamas Szabolics" userId="cd3bfe97-2fa8-411c-81f0-3ee7e59ce51b" providerId="ADAL" clId="{8234C197-AA9D-7B4D-8F1B-2AD2DD247065}" dt="2024-11-25T16:04:06.222" v="736" actId="680"/>
        <pc:sldMkLst>
          <pc:docMk/>
          <pc:sldMk cId="2857641979" sldId="268"/>
        </pc:sldMkLst>
      </pc:sldChg>
      <pc:sldChg chg="new">
        <pc:chgData name="Tamas Szabolics" userId="cd3bfe97-2fa8-411c-81f0-3ee7e59ce51b" providerId="ADAL" clId="{8234C197-AA9D-7B4D-8F1B-2AD2DD247065}" dt="2024-11-25T16:04:09.187" v="737" actId="680"/>
        <pc:sldMkLst>
          <pc:docMk/>
          <pc:sldMk cId="232290782" sldId="269"/>
        </pc:sldMkLst>
      </pc:sldChg>
      <pc:sldChg chg="new">
        <pc:chgData name="Tamas Szabolics" userId="cd3bfe97-2fa8-411c-81f0-3ee7e59ce51b" providerId="ADAL" clId="{8234C197-AA9D-7B4D-8F1B-2AD2DD247065}" dt="2024-11-25T16:04:12.198" v="738" actId="680"/>
        <pc:sldMkLst>
          <pc:docMk/>
          <pc:sldMk cId="3476055104" sldId="270"/>
        </pc:sldMkLst>
      </pc:sldChg>
      <pc:sldMasterChg chg="modSp addSldLayout modSldLayout sldLayoutOrd">
        <pc:chgData name="Tamas Szabolics" userId="cd3bfe97-2fa8-411c-81f0-3ee7e59ce51b" providerId="ADAL" clId="{8234C197-AA9D-7B4D-8F1B-2AD2DD247065}" dt="2024-11-25T16:04:40.919" v="740" actId="1076"/>
        <pc:sldMasterMkLst>
          <pc:docMk/>
          <pc:sldMasterMk cId="2402646876" sldId="2147483657"/>
        </pc:sldMasterMkLst>
        <pc:sldLayoutChg chg="modSp">
          <pc:chgData name="Tamas Szabolics" userId="cd3bfe97-2fa8-411c-81f0-3ee7e59ce51b" providerId="ADAL" clId="{8234C197-AA9D-7B4D-8F1B-2AD2DD247065}" dt="2024-10-18T07:27:02.160" v="6" actId="735"/>
          <pc:sldLayoutMkLst>
            <pc:docMk/>
            <pc:sldMasterMk cId="2402646876" sldId="2147483657"/>
            <pc:sldLayoutMk cId="640704308" sldId="2147483658"/>
          </pc:sldLayoutMkLst>
        </pc:sldLayoutChg>
        <pc:sldLayoutChg chg="addSp delSp modSp mod">
          <pc:chgData name="Tamas Szabolics" userId="cd3bfe97-2fa8-411c-81f0-3ee7e59ce51b" providerId="ADAL" clId="{8234C197-AA9D-7B4D-8F1B-2AD2DD247065}" dt="2024-10-23T07:28:29.184" v="177" actId="1076"/>
          <pc:sldLayoutMkLst>
            <pc:docMk/>
            <pc:sldMasterMk cId="2402646876" sldId="2147483657"/>
            <pc:sldLayoutMk cId="4285183126" sldId="2147483663"/>
          </pc:sldLayoutMkLst>
          <pc:spChg chg="mod">
            <ac:chgData name="Tamas Szabolics" userId="cd3bfe97-2fa8-411c-81f0-3ee7e59ce51b" providerId="ADAL" clId="{8234C197-AA9D-7B4D-8F1B-2AD2DD247065}" dt="2024-10-18T07:27:49.302" v="7" actId="2085"/>
            <ac:spMkLst>
              <pc:docMk/>
              <pc:sldMasterMk cId="2402646876" sldId="2147483657"/>
              <pc:sldLayoutMk cId="4285183126" sldId="2147483663"/>
              <ac:spMk id="4" creationId="{47ECB478-BAE3-9650-1ED0-40553289DFEC}"/>
            </ac:spMkLst>
          </pc:spChg>
          <pc:picChg chg="mod">
            <ac:chgData name="Tamas Szabolics" userId="cd3bfe97-2fa8-411c-81f0-3ee7e59ce51b" providerId="ADAL" clId="{8234C197-AA9D-7B4D-8F1B-2AD2DD247065}" dt="2024-10-23T07:28:29.184" v="177" actId="1076"/>
            <ac:picMkLst>
              <pc:docMk/>
              <pc:sldMasterMk cId="2402646876" sldId="2147483657"/>
              <pc:sldLayoutMk cId="4285183126" sldId="2147483663"/>
              <ac:picMk id="6" creationId="{40CFE93D-B60A-5519-67CA-2FB5FDAACE49}"/>
            </ac:picMkLst>
          </pc:picChg>
        </pc:sldLayoutChg>
        <pc:sldLayoutChg chg="addSp delSp modSp mod">
          <pc:chgData name="Tamas Szabolics" userId="cd3bfe97-2fa8-411c-81f0-3ee7e59ce51b" providerId="ADAL" clId="{8234C197-AA9D-7B4D-8F1B-2AD2DD247065}" dt="2024-10-23T07:28:36.018" v="181"/>
          <pc:sldLayoutMkLst>
            <pc:docMk/>
            <pc:sldMasterMk cId="2402646876" sldId="2147483657"/>
            <pc:sldLayoutMk cId="1696459684" sldId="2147483664"/>
          </pc:sldLayoutMkLst>
          <pc:spChg chg="mod">
            <ac:chgData name="Tamas Szabolics" userId="cd3bfe97-2fa8-411c-81f0-3ee7e59ce51b" providerId="ADAL" clId="{8234C197-AA9D-7B4D-8F1B-2AD2DD247065}" dt="2024-10-18T07:28:12.842" v="11" actId="2085"/>
            <ac:spMkLst>
              <pc:docMk/>
              <pc:sldMasterMk cId="2402646876" sldId="2147483657"/>
              <pc:sldLayoutMk cId="1696459684" sldId="2147483664"/>
              <ac:spMk id="4" creationId="{47ECB478-BAE3-9650-1ED0-40553289DFEC}"/>
            </ac:spMkLst>
          </pc:spChg>
          <pc:picChg chg="add mod">
            <ac:chgData name="Tamas Szabolics" userId="cd3bfe97-2fa8-411c-81f0-3ee7e59ce51b" providerId="ADAL" clId="{8234C197-AA9D-7B4D-8F1B-2AD2DD247065}" dt="2024-10-23T07:28:36.018" v="181"/>
            <ac:picMkLst>
              <pc:docMk/>
              <pc:sldMasterMk cId="2402646876" sldId="2147483657"/>
              <pc:sldLayoutMk cId="1696459684" sldId="2147483664"/>
              <ac:picMk id="5" creationId="{99801FBB-9E6A-4AE4-3DF9-7243B31E29C4}"/>
            </ac:picMkLst>
          </pc:picChg>
        </pc:sldLayoutChg>
        <pc:sldLayoutChg chg="addSp delSp modSp mod">
          <pc:chgData name="Tamas Szabolics" userId="cd3bfe97-2fa8-411c-81f0-3ee7e59ce51b" providerId="ADAL" clId="{8234C197-AA9D-7B4D-8F1B-2AD2DD247065}" dt="2024-11-18T04:13:53.953" v="479" actId="20577"/>
          <pc:sldLayoutMkLst>
            <pc:docMk/>
            <pc:sldMasterMk cId="2402646876" sldId="2147483657"/>
            <pc:sldLayoutMk cId="1067269772" sldId="2147483665"/>
          </pc:sldLayoutMkLst>
          <pc:spChg chg="add mod">
            <ac:chgData name="Tamas Szabolics" userId="cd3bfe97-2fa8-411c-81f0-3ee7e59ce51b" providerId="ADAL" clId="{8234C197-AA9D-7B4D-8F1B-2AD2DD247065}" dt="2024-11-06T12:26:05.011" v="252" actId="20577"/>
            <ac:spMkLst>
              <pc:docMk/>
              <pc:sldMasterMk cId="2402646876" sldId="2147483657"/>
              <pc:sldLayoutMk cId="1067269772" sldId="2147483665"/>
              <ac:spMk id="3" creationId="{85518383-0A9F-8787-EE49-6ABD1BDB1C74}"/>
            </ac:spMkLst>
          </pc:spChg>
          <pc:spChg chg="mod">
            <ac:chgData name="Tamas Szabolics" userId="cd3bfe97-2fa8-411c-81f0-3ee7e59ce51b" providerId="ADAL" clId="{8234C197-AA9D-7B4D-8F1B-2AD2DD247065}" dt="2024-10-18T07:29:25.196" v="23" actId="2085"/>
            <ac:spMkLst>
              <pc:docMk/>
              <pc:sldMasterMk cId="2402646876" sldId="2147483657"/>
              <pc:sldLayoutMk cId="1067269772" sldId="2147483665"/>
              <ac:spMk id="4" creationId="{47ECB478-BAE3-9650-1ED0-40553289DFEC}"/>
            </ac:spMkLst>
          </pc:spChg>
          <pc:spChg chg="mod">
            <ac:chgData name="Tamas Szabolics" userId="cd3bfe97-2fa8-411c-81f0-3ee7e59ce51b" providerId="ADAL" clId="{8234C197-AA9D-7B4D-8F1B-2AD2DD247065}" dt="2024-10-18T07:29:08.442" v="20" actId="20577"/>
            <ac:spMkLst>
              <pc:docMk/>
              <pc:sldMasterMk cId="2402646876" sldId="2147483657"/>
              <pc:sldLayoutMk cId="1067269772" sldId="2147483665"/>
              <ac:spMk id="8" creationId="{00000000-0000-0000-0000-000000000000}"/>
            </ac:spMkLst>
          </pc:spChg>
          <pc:spChg chg="mod">
            <ac:chgData name="Tamas Szabolics" userId="cd3bfe97-2fa8-411c-81f0-3ee7e59ce51b" providerId="ADAL" clId="{8234C197-AA9D-7B4D-8F1B-2AD2DD247065}" dt="2024-11-18T04:13:53.953" v="479" actId="20577"/>
            <ac:spMkLst>
              <pc:docMk/>
              <pc:sldMasterMk cId="2402646876" sldId="2147483657"/>
              <pc:sldLayoutMk cId="1067269772" sldId="2147483665"/>
              <ac:spMk id="10" creationId="{C85B798E-0E11-AC76-5A3B-7AEDB8476845}"/>
            </ac:spMkLst>
          </pc:spChg>
          <pc:picChg chg="add mod">
            <ac:chgData name="Tamas Szabolics" userId="cd3bfe97-2fa8-411c-81f0-3ee7e59ce51b" providerId="ADAL" clId="{8234C197-AA9D-7B4D-8F1B-2AD2DD247065}" dt="2024-10-23T07:28:47.940" v="186"/>
            <ac:picMkLst>
              <pc:docMk/>
              <pc:sldMasterMk cId="2402646876" sldId="2147483657"/>
              <pc:sldLayoutMk cId="1067269772" sldId="2147483665"/>
              <ac:picMk id="2" creationId="{C3E709DA-A623-E292-E86E-AD6FBCDEE9FD}"/>
            </ac:picMkLst>
          </pc:picChg>
        </pc:sldLayoutChg>
        <pc:sldLayoutChg chg="addSp delSp modSp mod">
          <pc:chgData name="Tamas Szabolics" userId="cd3bfe97-2fa8-411c-81f0-3ee7e59ce51b" providerId="ADAL" clId="{8234C197-AA9D-7B4D-8F1B-2AD2DD247065}" dt="2024-11-06T12:25:33.386" v="239" actId="1038"/>
          <pc:sldLayoutMkLst>
            <pc:docMk/>
            <pc:sldMasterMk cId="2402646876" sldId="2147483657"/>
            <pc:sldLayoutMk cId="4054005621" sldId="2147483666"/>
          </pc:sldLayoutMkLst>
          <pc:spChg chg="mod">
            <ac:chgData name="Tamas Szabolics" userId="cd3bfe97-2fa8-411c-81f0-3ee7e59ce51b" providerId="ADAL" clId="{8234C197-AA9D-7B4D-8F1B-2AD2DD247065}" dt="2024-10-18T07:29:30.225" v="24" actId="2085"/>
            <ac:spMkLst>
              <pc:docMk/>
              <pc:sldMasterMk cId="2402646876" sldId="2147483657"/>
              <pc:sldLayoutMk cId="4054005621" sldId="2147483666"/>
              <ac:spMk id="4" creationId="{47ECB478-BAE3-9650-1ED0-40553289DFEC}"/>
            </ac:spMkLst>
          </pc:spChg>
          <pc:spChg chg="mod">
            <ac:chgData name="Tamas Szabolics" userId="cd3bfe97-2fa8-411c-81f0-3ee7e59ce51b" providerId="ADAL" clId="{8234C197-AA9D-7B4D-8F1B-2AD2DD247065}" dt="2024-10-18T08:39:37.807" v="46" actId="20577"/>
            <ac:spMkLst>
              <pc:docMk/>
              <pc:sldMasterMk cId="2402646876" sldId="2147483657"/>
              <pc:sldLayoutMk cId="4054005621" sldId="2147483666"/>
              <ac:spMk id="8" creationId="{00000000-0000-0000-0000-000000000000}"/>
            </ac:spMkLst>
          </pc:spChg>
          <pc:spChg chg="add mod">
            <ac:chgData name="Tamas Szabolics" userId="cd3bfe97-2fa8-411c-81f0-3ee7e59ce51b" providerId="ADAL" clId="{8234C197-AA9D-7B4D-8F1B-2AD2DD247065}" dt="2024-11-06T12:25:33.386" v="239" actId="1038"/>
            <ac:spMkLst>
              <pc:docMk/>
              <pc:sldMasterMk cId="2402646876" sldId="2147483657"/>
              <pc:sldLayoutMk cId="4054005621" sldId="2147483666"/>
              <ac:spMk id="12" creationId="{C16436CB-AC07-4BBB-7928-069CF8956E3B}"/>
            </ac:spMkLst>
          </pc:spChg>
          <pc:picChg chg="add mod">
            <ac:chgData name="Tamas Szabolics" userId="cd3bfe97-2fa8-411c-81f0-3ee7e59ce51b" providerId="ADAL" clId="{8234C197-AA9D-7B4D-8F1B-2AD2DD247065}" dt="2024-10-23T07:28:54.666" v="188"/>
            <ac:picMkLst>
              <pc:docMk/>
              <pc:sldMasterMk cId="2402646876" sldId="2147483657"/>
              <pc:sldLayoutMk cId="4054005621" sldId="2147483666"/>
              <ac:picMk id="2" creationId="{4B54540B-5211-6405-3954-CAE563B89955}"/>
            </ac:picMkLst>
          </pc:picChg>
          <pc:picChg chg="add mod">
            <ac:chgData name="Tamas Szabolics" userId="cd3bfe97-2fa8-411c-81f0-3ee7e59ce51b" providerId="ADAL" clId="{8234C197-AA9D-7B4D-8F1B-2AD2DD247065}" dt="2024-10-18T07:37:11.614" v="33" actId="14100"/>
            <ac:picMkLst>
              <pc:docMk/>
              <pc:sldMasterMk cId="2402646876" sldId="2147483657"/>
              <pc:sldLayoutMk cId="4054005621" sldId="2147483666"/>
              <ac:picMk id="3" creationId="{E6A79DA8-5CC9-F046-C150-72773BF96224}"/>
            </ac:picMkLst>
          </pc:picChg>
        </pc:sldLayoutChg>
        <pc:sldLayoutChg chg="addSp delSp modSp mod ord">
          <pc:chgData name="Tamas Szabolics" userId="cd3bfe97-2fa8-411c-81f0-3ee7e59ce51b" providerId="ADAL" clId="{8234C197-AA9D-7B4D-8F1B-2AD2DD247065}" dt="2024-11-25T15:29:09.884" v="483" actId="20578"/>
          <pc:sldLayoutMkLst>
            <pc:docMk/>
            <pc:sldMasterMk cId="2402646876" sldId="2147483657"/>
            <pc:sldLayoutMk cId="3048919335" sldId="2147483667"/>
          </pc:sldLayoutMkLst>
          <pc:spChg chg="mod">
            <ac:chgData name="Tamas Szabolics" userId="cd3bfe97-2fa8-411c-81f0-3ee7e59ce51b" providerId="ADAL" clId="{8234C197-AA9D-7B4D-8F1B-2AD2DD247065}" dt="2024-10-23T07:27:57.843" v="175" actId="14100"/>
            <ac:spMkLst>
              <pc:docMk/>
              <pc:sldMasterMk cId="2402646876" sldId="2147483657"/>
              <pc:sldLayoutMk cId="3048919335" sldId="2147483667"/>
              <ac:spMk id="4" creationId="{47ECB478-BAE3-9650-1ED0-40553289DFEC}"/>
            </ac:spMkLst>
          </pc:spChg>
          <pc:spChg chg="add mod">
            <ac:chgData name="Tamas Szabolics" userId="cd3bfe97-2fa8-411c-81f0-3ee7e59ce51b" providerId="ADAL" clId="{8234C197-AA9D-7B4D-8F1B-2AD2DD247065}" dt="2024-11-06T12:25:24.116" v="233" actId="1038"/>
            <ac:spMkLst>
              <pc:docMk/>
              <pc:sldMasterMk cId="2402646876" sldId="2147483657"/>
              <pc:sldLayoutMk cId="3048919335" sldId="2147483667"/>
              <ac:spMk id="5" creationId="{02484EB3-402E-4F49-FFDD-1AF24F678560}"/>
            </ac:spMkLst>
          </pc:spChg>
          <pc:picChg chg="add mod">
            <ac:chgData name="Tamas Szabolics" userId="cd3bfe97-2fa8-411c-81f0-3ee7e59ce51b" providerId="ADAL" clId="{8234C197-AA9D-7B4D-8F1B-2AD2DD247065}" dt="2024-10-23T07:29:12.062" v="192"/>
            <ac:picMkLst>
              <pc:docMk/>
              <pc:sldMasterMk cId="2402646876" sldId="2147483657"/>
              <pc:sldLayoutMk cId="3048919335" sldId="2147483667"/>
              <ac:picMk id="7" creationId="{FC763037-8E92-533F-A2B0-EF01A1FA3FB9}"/>
            </ac:picMkLst>
          </pc:picChg>
          <pc:picChg chg="add mod">
            <ac:chgData name="Tamas Szabolics" userId="cd3bfe97-2fa8-411c-81f0-3ee7e59ce51b" providerId="ADAL" clId="{8234C197-AA9D-7B4D-8F1B-2AD2DD247065}" dt="2024-10-23T14:40:46.486" v="217" actId="1076"/>
            <ac:picMkLst>
              <pc:docMk/>
              <pc:sldMasterMk cId="2402646876" sldId="2147483657"/>
              <pc:sldLayoutMk cId="3048919335" sldId="2147483667"/>
              <ac:picMk id="13" creationId="{03FA7AAB-EA32-20E6-77CB-9DAA1586D8E7}"/>
            </ac:picMkLst>
          </pc:picChg>
        </pc:sldLayoutChg>
        <pc:sldLayoutChg chg="addSp delSp modSp mod">
          <pc:chgData name="Tamas Szabolics" userId="cd3bfe97-2fa8-411c-81f0-3ee7e59ce51b" providerId="ADAL" clId="{8234C197-AA9D-7B4D-8F1B-2AD2DD247065}" dt="2024-11-25T16:04:40.919" v="740" actId="1076"/>
          <pc:sldLayoutMkLst>
            <pc:docMk/>
            <pc:sldMasterMk cId="2402646876" sldId="2147483657"/>
            <pc:sldLayoutMk cId="2045912402" sldId="2147483668"/>
          </pc:sldLayoutMkLst>
          <pc:spChg chg="add mod">
            <ac:chgData name="Tamas Szabolics" userId="cd3bfe97-2fa8-411c-81f0-3ee7e59ce51b" providerId="ADAL" clId="{8234C197-AA9D-7B4D-8F1B-2AD2DD247065}" dt="2024-11-25T16:01:35.230" v="695" actId="14100"/>
            <ac:spMkLst>
              <pc:docMk/>
              <pc:sldMasterMk cId="2402646876" sldId="2147483657"/>
              <pc:sldLayoutMk cId="2045912402" sldId="2147483668"/>
              <ac:spMk id="12" creationId="{C8275B34-5F14-82E5-77B3-EBE27FBE272A}"/>
            </ac:spMkLst>
          </pc:spChg>
          <pc:picChg chg="add mod">
            <ac:chgData name="Tamas Szabolics" userId="cd3bfe97-2fa8-411c-81f0-3ee7e59ce51b" providerId="ADAL" clId="{8234C197-AA9D-7B4D-8F1B-2AD2DD247065}" dt="2024-11-11T14:35:18.902" v="274" actId="1076"/>
            <ac:picMkLst>
              <pc:docMk/>
              <pc:sldMasterMk cId="2402646876" sldId="2147483657"/>
              <pc:sldLayoutMk cId="2045912402" sldId="2147483668"/>
              <ac:picMk id="5" creationId="{73BD9AAF-FD9A-1CC2-D729-3753918186B2}"/>
            </ac:picMkLst>
          </pc:picChg>
          <pc:picChg chg="add mod">
            <ac:chgData name="Tamas Szabolics" userId="cd3bfe97-2fa8-411c-81f0-3ee7e59ce51b" providerId="ADAL" clId="{8234C197-AA9D-7B4D-8F1B-2AD2DD247065}" dt="2024-11-25T16:04:40.919" v="740" actId="1076"/>
            <ac:picMkLst>
              <pc:docMk/>
              <pc:sldMasterMk cId="2402646876" sldId="2147483657"/>
              <pc:sldLayoutMk cId="2045912402" sldId="2147483668"/>
              <ac:picMk id="10" creationId="{D5DD0C48-F720-08EA-F6CF-5E3528E640CC}"/>
            </ac:picMkLst>
          </pc:picChg>
          <pc:picChg chg="add mod">
            <ac:chgData name="Tamas Szabolics" userId="cd3bfe97-2fa8-411c-81f0-3ee7e59ce51b" providerId="ADAL" clId="{8234C197-AA9D-7B4D-8F1B-2AD2DD247065}" dt="2024-11-12T18:31:19.649" v="341" actId="1076"/>
            <ac:picMkLst>
              <pc:docMk/>
              <pc:sldMasterMk cId="2402646876" sldId="2147483657"/>
              <pc:sldLayoutMk cId="2045912402" sldId="2147483668"/>
              <ac:picMk id="11" creationId="{91352402-9C53-2D42-47B4-F358B7FF6AFB}"/>
            </ac:picMkLst>
          </pc:picChg>
          <pc:picChg chg="add mod">
            <ac:chgData name="Tamas Szabolics" userId="cd3bfe97-2fa8-411c-81f0-3ee7e59ce51b" providerId="ADAL" clId="{8234C197-AA9D-7B4D-8F1B-2AD2DD247065}" dt="2024-11-12T18:31:23.253" v="342" actId="1076"/>
            <ac:picMkLst>
              <pc:docMk/>
              <pc:sldMasterMk cId="2402646876" sldId="2147483657"/>
              <pc:sldLayoutMk cId="2045912402" sldId="2147483668"/>
              <ac:picMk id="13" creationId="{7685BD55-BC1C-6498-4299-C61B81575713}"/>
            </ac:picMkLst>
          </pc:picChg>
          <pc:picChg chg="add mod">
            <ac:chgData name="Tamas Szabolics" userId="cd3bfe97-2fa8-411c-81f0-3ee7e59ce51b" providerId="ADAL" clId="{8234C197-AA9D-7B4D-8F1B-2AD2DD247065}" dt="2024-11-12T18:31:46.294" v="348" actId="1076"/>
            <ac:picMkLst>
              <pc:docMk/>
              <pc:sldMasterMk cId="2402646876" sldId="2147483657"/>
              <pc:sldLayoutMk cId="2045912402" sldId="2147483668"/>
              <ac:picMk id="15" creationId="{1874E19B-511F-0030-2D8B-B2ACBF39BADF}"/>
            </ac:picMkLst>
          </pc:picChg>
          <pc:picChg chg="add mod">
            <ac:chgData name="Tamas Szabolics" userId="cd3bfe97-2fa8-411c-81f0-3ee7e59ce51b" providerId="ADAL" clId="{8234C197-AA9D-7B4D-8F1B-2AD2DD247065}" dt="2024-11-12T18:31:42.055" v="347" actId="1076"/>
            <ac:picMkLst>
              <pc:docMk/>
              <pc:sldMasterMk cId="2402646876" sldId="2147483657"/>
              <pc:sldLayoutMk cId="2045912402" sldId="2147483668"/>
              <ac:picMk id="17" creationId="{27268761-FB3D-E1F8-20BB-D829350ED86C}"/>
            </ac:picMkLst>
          </pc:picChg>
          <pc:picChg chg="add mod">
            <ac:chgData name="Tamas Szabolics" userId="cd3bfe97-2fa8-411c-81f0-3ee7e59ce51b" providerId="ADAL" clId="{8234C197-AA9D-7B4D-8F1B-2AD2DD247065}" dt="2024-11-12T18:31:39.085" v="346" actId="1076"/>
            <ac:picMkLst>
              <pc:docMk/>
              <pc:sldMasterMk cId="2402646876" sldId="2147483657"/>
              <pc:sldLayoutMk cId="2045912402" sldId="2147483668"/>
              <ac:picMk id="19" creationId="{D2FCBC92-3D1A-6374-B1CA-E903024761A1}"/>
            </ac:picMkLst>
          </pc:picChg>
          <pc:picChg chg="add mod">
            <ac:chgData name="Tamas Szabolics" userId="cd3bfe97-2fa8-411c-81f0-3ee7e59ce51b" providerId="ADAL" clId="{8234C197-AA9D-7B4D-8F1B-2AD2DD247065}" dt="2024-11-12T18:31:34.398" v="345" actId="1076"/>
            <ac:picMkLst>
              <pc:docMk/>
              <pc:sldMasterMk cId="2402646876" sldId="2147483657"/>
              <pc:sldLayoutMk cId="2045912402" sldId="2147483668"/>
              <ac:picMk id="21" creationId="{2EFD888F-46F1-6AF2-B54A-DB8AED2A23AC}"/>
            </ac:picMkLst>
          </pc:picChg>
          <pc:picChg chg="add mod">
            <ac:chgData name="Tamas Szabolics" userId="cd3bfe97-2fa8-411c-81f0-3ee7e59ce51b" providerId="ADAL" clId="{8234C197-AA9D-7B4D-8F1B-2AD2DD247065}" dt="2024-11-12T18:31:30.872" v="344" actId="1076"/>
            <ac:picMkLst>
              <pc:docMk/>
              <pc:sldMasterMk cId="2402646876" sldId="2147483657"/>
              <pc:sldLayoutMk cId="2045912402" sldId="2147483668"/>
              <ac:picMk id="23" creationId="{A5D099B7-7F0C-F012-4ACA-A9AE1F801CFA}"/>
            </ac:picMkLst>
          </pc:picChg>
          <pc:picChg chg="add mod">
            <ac:chgData name="Tamas Szabolics" userId="cd3bfe97-2fa8-411c-81f0-3ee7e59ce51b" providerId="ADAL" clId="{8234C197-AA9D-7B4D-8F1B-2AD2DD247065}" dt="2024-11-12T18:31:26.558" v="343" actId="1076"/>
            <ac:picMkLst>
              <pc:docMk/>
              <pc:sldMasterMk cId="2402646876" sldId="2147483657"/>
              <pc:sldLayoutMk cId="2045912402" sldId="2147483668"/>
              <ac:picMk id="25" creationId="{3187A4B3-34C9-3C95-62A9-002571104AA5}"/>
            </ac:picMkLst>
          </pc:picChg>
        </pc:sldLayoutChg>
        <pc:sldLayoutChg chg="addSp delSp modSp mod">
          <pc:chgData name="Tamas Szabolics" userId="cd3bfe97-2fa8-411c-81f0-3ee7e59ce51b" providerId="ADAL" clId="{8234C197-AA9D-7B4D-8F1B-2AD2DD247065}" dt="2024-10-23T07:28:41.070" v="183"/>
          <pc:sldLayoutMkLst>
            <pc:docMk/>
            <pc:sldMasterMk cId="2402646876" sldId="2147483657"/>
            <pc:sldLayoutMk cId="1308084676" sldId="2147483669"/>
          </pc:sldLayoutMkLst>
          <pc:spChg chg="mod">
            <ac:chgData name="Tamas Szabolics" userId="cd3bfe97-2fa8-411c-81f0-3ee7e59ce51b" providerId="ADAL" clId="{8234C197-AA9D-7B4D-8F1B-2AD2DD247065}" dt="2024-10-18T07:29:20.067" v="22" actId="2085"/>
            <ac:spMkLst>
              <pc:docMk/>
              <pc:sldMasterMk cId="2402646876" sldId="2147483657"/>
              <pc:sldLayoutMk cId="1308084676" sldId="2147483669"/>
              <ac:spMk id="4" creationId="{47ECB478-BAE3-9650-1ED0-40553289DFEC}"/>
            </ac:spMkLst>
          </pc:spChg>
          <pc:spChg chg="add mod">
            <ac:chgData name="Tamas Szabolics" userId="cd3bfe97-2fa8-411c-81f0-3ee7e59ce51b" providerId="ADAL" clId="{8234C197-AA9D-7B4D-8F1B-2AD2DD247065}" dt="2024-10-18T08:42:43.942" v="132" actId="20577"/>
            <ac:spMkLst>
              <pc:docMk/>
              <pc:sldMasterMk cId="2402646876" sldId="2147483657"/>
              <pc:sldLayoutMk cId="1308084676" sldId="2147483669"/>
              <ac:spMk id="10" creationId="{C4FC0C94-3F09-A426-49C2-6BCA659CC317}"/>
            </ac:spMkLst>
          </pc:spChg>
          <pc:picChg chg="add mod">
            <ac:chgData name="Tamas Szabolics" userId="cd3bfe97-2fa8-411c-81f0-3ee7e59ce51b" providerId="ADAL" clId="{8234C197-AA9D-7B4D-8F1B-2AD2DD247065}" dt="2024-10-23T07:28:41.070" v="183"/>
            <ac:picMkLst>
              <pc:docMk/>
              <pc:sldMasterMk cId="2402646876" sldId="2147483657"/>
              <pc:sldLayoutMk cId="1308084676" sldId="2147483669"/>
              <ac:picMk id="2" creationId="{F84EBC05-6609-C5DD-15BD-05B21625A052}"/>
            </ac:picMkLst>
          </pc:picChg>
        </pc:sldLayoutChg>
        <pc:sldLayoutChg chg="addSp delSp modSp add mod ord modTransition">
          <pc:chgData name="Tamas Szabolics" userId="cd3bfe97-2fa8-411c-81f0-3ee7e59ce51b" providerId="ADAL" clId="{8234C197-AA9D-7B4D-8F1B-2AD2DD247065}" dt="2024-11-25T16:03:31.693" v="734" actId="1076"/>
          <pc:sldLayoutMkLst>
            <pc:docMk/>
            <pc:sldMasterMk cId="2402646876" sldId="2147483657"/>
            <pc:sldLayoutMk cId="955192769" sldId="2147483670"/>
          </pc:sldLayoutMkLst>
          <pc:spChg chg="add mod">
            <ac:chgData name="Tamas Szabolics" userId="cd3bfe97-2fa8-411c-81f0-3ee7e59ce51b" providerId="ADAL" clId="{8234C197-AA9D-7B4D-8F1B-2AD2DD247065}" dt="2024-11-25T15:49:35.308" v="519" actId="1076"/>
            <ac:spMkLst>
              <pc:docMk/>
              <pc:sldMasterMk cId="2402646876" sldId="2147483657"/>
              <pc:sldLayoutMk cId="955192769" sldId="2147483670"/>
              <ac:spMk id="6" creationId="{5966BD16-7752-454F-C58B-251A11EFB1B2}"/>
            </ac:spMkLst>
          </pc:spChg>
          <pc:spChg chg="mod">
            <ac:chgData name="Tamas Szabolics" userId="cd3bfe97-2fa8-411c-81f0-3ee7e59ce51b" providerId="ADAL" clId="{8234C197-AA9D-7B4D-8F1B-2AD2DD247065}" dt="2024-11-25T16:02:30.909" v="729"/>
            <ac:spMkLst>
              <pc:docMk/>
              <pc:sldMasterMk cId="2402646876" sldId="2147483657"/>
              <pc:sldLayoutMk cId="955192769" sldId="2147483670"/>
              <ac:spMk id="8" creationId="{00000000-0000-0000-0000-000000000000}"/>
            </ac:spMkLst>
          </pc:spChg>
          <pc:spChg chg="add mod">
            <ac:chgData name="Tamas Szabolics" userId="cd3bfe97-2fa8-411c-81f0-3ee7e59ce51b" providerId="ADAL" clId="{8234C197-AA9D-7B4D-8F1B-2AD2DD247065}" dt="2024-11-25T15:56:43.175" v="603" actId="1076"/>
            <ac:spMkLst>
              <pc:docMk/>
              <pc:sldMasterMk cId="2402646876" sldId="2147483657"/>
              <pc:sldLayoutMk cId="955192769" sldId="2147483670"/>
              <ac:spMk id="23" creationId="{3F4C3661-F367-DD87-C4F0-0F3D609FF14F}"/>
            </ac:spMkLst>
          </pc:spChg>
          <pc:spChg chg="add mod">
            <ac:chgData name="Tamas Szabolics" userId="cd3bfe97-2fa8-411c-81f0-3ee7e59ce51b" providerId="ADAL" clId="{8234C197-AA9D-7B4D-8F1B-2AD2DD247065}" dt="2024-11-25T15:57:00.826" v="620" actId="20577"/>
            <ac:spMkLst>
              <pc:docMk/>
              <pc:sldMasterMk cId="2402646876" sldId="2147483657"/>
              <pc:sldLayoutMk cId="955192769" sldId="2147483670"/>
              <ac:spMk id="24" creationId="{610AD9B7-CA49-CFD0-EC71-07952B731B92}"/>
            </ac:spMkLst>
          </pc:spChg>
          <pc:spChg chg="add mod">
            <ac:chgData name="Tamas Szabolics" userId="cd3bfe97-2fa8-411c-81f0-3ee7e59ce51b" providerId="ADAL" clId="{8234C197-AA9D-7B4D-8F1B-2AD2DD247065}" dt="2024-11-25T15:57:22.755" v="641" actId="20577"/>
            <ac:spMkLst>
              <pc:docMk/>
              <pc:sldMasterMk cId="2402646876" sldId="2147483657"/>
              <pc:sldLayoutMk cId="955192769" sldId="2147483670"/>
              <ac:spMk id="25" creationId="{037898E9-5B8E-5DA0-DF2B-DC22864A93CC}"/>
            </ac:spMkLst>
          </pc:spChg>
          <pc:spChg chg="add mod">
            <ac:chgData name="Tamas Szabolics" userId="cd3bfe97-2fa8-411c-81f0-3ee7e59ce51b" providerId="ADAL" clId="{8234C197-AA9D-7B4D-8F1B-2AD2DD247065}" dt="2024-11-25T15:57:47.308" v="655" actId="14100"/>
            <ac:spMkLst>
              <pc:docMk/>
              <pc:sldMasterMk cId="2402646876" sldId="2147483657"/>
              <pc:sldLayoutMk cId="955192769" sldId="2147483670"/>
              <ac:spMk id="26" creationId="{36FB1264-C2E8-DD08-2C49-DD49CB0ABAD1}"/>
            </ac:spMkLst>
          </pc:spChg>
          <pc:spChg chg="add mod">
            <ac:chgData name="Tamas Szabolics" userId="cd3bfe97-2fa8-411c-81f0-3ee7e59ce51b" providerId="ADAL" clId="{8234C197-AA9D-7B4D-8F1B-2AD2DD247065}" dt="2024-11-25T15:58:25.071" v="660" actId="20577"/>
            <ac:spMkLst>
              <pc:docMk/>
              <pc:sldMasterMk cId="2402646876" sldId="2147483657"/>
              <pc:sldLayoutMk cId="955192769" sldId="2147483670"/>
              <ac:spMk id="27" creationId="{5307E400-DD53-4AFF-D83E-2882C9D3BCFF}"/>
            </ac:spMkLst>
          </pc:spChg>
          <pc:spChg chg="add mod">
            <ac:chgData name="Tamas Szabolics" userId="cd3bfe97-2fa8-411c-81f0-3ee7e59ce51b" providerId="ADAL" clId="{8234C197-AA9D-7B4D-8F1B-2AD2DD247065}" dt="2024-11-25T15:58:45.439" v="665" actId="14100"/>
            <ac:spMkLst>
              <pc:docMk/>
              <pc:sldMasterMk cId="2402646876" sldId="2147483657"/>
              <pc:sldLayoutMk cId="955192769" sldId="2147483670"/>
              <ac:spMk id="28" creationId="{66A624E3-3044-B88F-1376-898A84380400}"/>
            </ac:spMkLst>
          </pc:spChg>
          <pc:spChg chg="add mod">
            <ac:chgData name="Tamas Szabolics" userId="cd3bfe97-2fa8-411c-81f0-3ee7e59ce51b" providerId="ADAL" clId="{8234C197-AA9D-7B4D-8F1B-2AD2DD247065}" dt="2024-11-25T16:03:31.693" v="734" actId="1076"/>
            <ac:spMkLst>
              <pc:docMk/>
              <pc:sldMasterMk cId="2402646876" sldId="2147483657"/>
              <pc:sldLayoutMk cId="955192769" sldId="2147483670"/>
              <ac:spMk id="29" creationId="{52F7C2E1-47EF-402C-1FD2-5E75EF1540AD}"/>
            </ac:spMkLst>
          </pc:sp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0" creationId="{138A6984-7C86-595B-8E5D-01900B91B6E9}"/>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2" creationId="{D8722D63-74D6-7BF0-51FD-94F45C212BA6}"/>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4" creationId="{A3CAC57B-2782-2657-2AD5-AAE913C19799}"/>
            </ac:picMkLst>
          </pc:picChg>
          <pc:picChg chg="add mod">
            <ac:chgData name="Tamas Szabolics" userId="cd3bfe97-2fa8-411c-81f0-3ee7e59ce51b" providerId="ADAL" clId="{8234C197-AA9D-7B4D-8F1B-2AD2DD247065}" dt="2024-11-25T15:55:58.665" v="573" actId="1076"/>
            <ac:picMkLst>
              <pc:docMk/>
              <pc:sldMasterMk cId="2402646876" sldId="2147483657"/>
              <pc:sldLayoutMk cId="955192769" sldId="2147483670"/>
              <ac:picMk id="16" creationId="{0F37F52F-AF8C-654D-F3B1-ED83AD4E20FB}"/>
            </ac:picMkLst>
          </pc:picChg>
          <pc:picChg chg="add mod">
            <ac:chgData name="Tamas Szabolics" userId="cd3bfe97-2fa8-411c-81f0-3ee7e59ce51b" providerId="ADAL" clId="{8234C197-AA9D-7B4D-8F1B-2AD2DD247065}" dt="2024-11-25T15:56:04.260" v="576" actId="1076"/>
            <ac:picMkLst>
              <pc:docMk/>
              <pc:sldMasterMk cId="2402646876" sldId="2147483657"/>
              <pc:sldLayoutMk cId="955192769" sldId="2147483670"/>
              <ac:picMk id="20" creationId="{D29BE78D-AA53-704B-61E8-A12E1D569361}"/>
            </ac:picMkLst>
          </pc:picChg>
          <pc:picChg chg="add mod">
            <ac:chgData name="Tamas Szabolics" userId="cd3bfe97-2fa8-411c-81f0-3ee7e59ce51b" providerId="ADAL" clId="{8234C197-AA9D-7B4D-8F1B-2AD2DD247065}" dt="2024-11-25T15:56:02.115" v="575" actId="1076"/>
            <ac:picMkLst>
              <pc:docMk/>
              <pc:sldMasterMk cId="2402646876" sldId="2147483657"/>
              <pc:sldLayoutMk cId="955192769" sldId="2147483670"/>
              <ac:picMk id="22" creationId="{AA77A93C-B0C1-ADE8-6757-95598466950B}"/>
            </ac:picMkLst>
          </pc:picChg>
        </pc:sldLayoutChg>
        <pc:sldLayoutChg chg="modSp add mod modTransition">
          <pc:chgData name="Tamas Szabolics" userId="cd3bfe97-2fa8-411c-81f0-3ee7e59ce51b" providerId="ADAL" clId="{8234C197-AA9D-7B4D-8F1B-2AD2DD247065}" dt="2024-11-12T16:56:24.914" v="304" actId="20577"/>
          <pc:sldLayoutMkLst>
            <pc:docMk/>
            <pc:sldMasterMk cId="2402646876" sldId="2147483657"/>
            <pc:sldLayoutMk cId="2704862446" sldId="2147483670"/>
          </pc:sldLayoutMkLst>
        </pc:sldLayoutChg>
      </pc:sldMasterChg>
    </pc:docChg>
  </pc:docChgLst>
  <pc:docChgLst>
    <pc:chgData name="Eva Belonohy" userId="S::eva.belonohy@euro-fusion.org::3ff31e48-f040-458c-8486-e3c844f61368" providerId="AD" clId="Web-{0A24F82D-39AF-2F97-3CD1-1742504E6FCB}"/>
    <pc:docChg chg="modSld">
      <pc:chgData name="Eva Belonohy" userId="S::eva.belonohy@euro-fusion.org::3ff31e48-f040-458c-8486-e3c844f61368" providerId="AD" clId="Web-{0A24F82D-39AF-2F97-3CD1-1742504E6FCB}" dt="2024-12-02T09:45:10.705" v="6" actId="20577"/>
      <pc:docMkLst>
        <pc:docMk/>
      </pc:docMkLst>
      <pc:sldChg chg="modSp">
        <pc:chgData name="Eva Belonohy" userId="S::eva.belonohy@euro-fusion.org::3ff31e48-f040-458c-8486-e3c844f61368" providerId="AD" clId="Web-{0A24F82D-39AF-2F97-3CD1-1742504E6FCB}" dt="2024-12-02T09:45:10.705" v="6" actId="20577"/>
        <pc:sldMkLst>
          <pc:docMk/>
          <pc:sldMk cId="3476055104" sldId="270"/>
        </pc:sldMkLst>
        <pc:spChg chg="mod">
          <ac:chgData name="Eva Belonohy" userId="S::eva.belonohy@euro-fusion.org::3ff31e48-f040-458c-8486-e3c844f61368" providerId="AD" clId="Web-{0A24F82D-39AF-2F97-3CD1-1742504E6FCB}" dt="2024-12-02T09:45:10.705" v="6" actId="20577"/>
          <ac:spMkLst>
            <pc:docMk/>
            <pc:sldMk cId="3476055104" sldId="270"/>
            <ac:spMk id="4" creationId="{1B2253B3-EB04-3485-955A-35D566CC4A5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47B9C-FA66-3140-BA18-EEBDC97CAF72}" type="datetimeFigureOut">
              <a:rPr lang="en-HU" smtClean="0"/>
              <a:t>02/04/2025</a:t>
            </a:fld>
            <a:endParaRPr lang="en-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A324-DFA8-D040-9055-3D6CD64BF146}" type="slidenum">
              <a:rPr lang="en-HU" smtClean="0"/>
              <a:t>‹#›</a:t>
            </a:fld>
            <a:endParaRPr lang="en-HU"/>
          </a:p>
        </p:txBody>
      </p:sp>
    </p:spTree>
    <p:extLst>
      <p:ext uri="{BB962C8B-B14F-4D97-AF65-F5344CB8AC3E}">
        <p14:creationId xmlns:p14="http://schemas.microsoft.com/office/powerpoint/2010/main" val="366527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3A324-DFA8-D040-9055-3D6CD64BF146}" type="slidenum">
              <a:rPr lang="en-HU" smtClean="0"/>
              <a:t>2</a:t>
            </a:fld>
            <a:endParaRPr lang="en-HU"/>
          </a:p>
        </p:txBody>
      </p:sp>
    </p:spTree>
    <p:extLst>
      <p:ext uri="{BB962C8B-B14F-4D97-AF65-F5344CB8AC3E}">
        <p14:creationId xmlns:p14="http://schemas.microsoft.com/office/powerpoint/2010/main" val="216123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2C5C-539A-DC5F-B941-AEDA2CA49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60122-E2A4-C423-B403-099ABEDCC16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69112FC-42F7-AD4D-C05A-6E71CFFD71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0E6664-3F2A-5BCB-C4E3-E26BE2F696FA}"/>
              </a:ext>
            </a:extLst>
          </p:cNvPr>
          <p:cNvSpPr>
            <a:spLocks noGrp="1"/>
          </p:cNvSpPr>
          <p:nvPr>
            <p:ph type="sldNum" sz="quarter" idx="5"/>
          </p:nvPr>
        </p:nvSpPr>
        <p:spPr/>
        <p:txBody>
          <a:bodyPr/>
          <a:lstStyle/>
          <a:p>
            <a:fld id="{BBC3A324-DFA8-D040-9055-3D6CD64BF146}" type="slidenum">
              <a:rPr lang="en-HU" smtClean="0"/>
              <a:t>23</a:t>
            </a:fld>
            <a:endParaRPr lang="en-HU"/>
          </a:p>
        </p:txBody>
      </p:sp>
    </p:spTree>
    <p:extLst>
      <p:ext uri="{BB962C8B-B14F-4D97-AF65-F5344CB8AC3E}">
        <p14:creationId xmlns:p14="http://schemas.microsoft.com/office/powerpoint/2010/main" val="407983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3A324-DFA8-D040-9055-3D6CD64BF146}" type="slidenum">
              <a:rPr lang="en-HU" smtClean="0"/>
              <a:t>3</a:t>
            </a:fld>
            <a:endParaRPr lang="en-HU"/>
          </a:p>
        </p:txBody>
      </p:sp>
    </p:spTree>
    <p:extLst>
      <p:ext uri="{BB962C8B-B14F-4D97-AF65-F5344CB8AC3E}">
        <p14:creationId xmlns:p14="http://schemas.microsoft.com/office/powerpoint/2010/main" val="341307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3A324-DFA8-D040-9055-3D6CD64BF146}" type="slidenum">
              <a:rPr lang="en-HU" smtClean="0"/>
              <a:t>13</a:t>
            </a:fld>
            <a:endParaRPr lang="en-HU"/>
          </a:p>
        </p:txBody>
      </p:sp>
    </p:spTree>
    <p:extLst>
      <p:ext uri="{BB962C8B-B14F-4D97-AF65-F5344CB8AC3E}">
        <p14:creationId xmlns:p14="http://schemas.microsoft.com/office/powerpoint/2010/main" val="332679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3A324-DFA8-D040-9055-3D6CD64BF146}" type="slidenum">
              <a:rPr lang="en-HU" smtClean="0"/>
              <a:t>14</a:t>
            </a:fld>
            <a:endParaRPr lang="en-HU"/>
          </a:p>
        </p:txBody>
      </p:sp>
    </p:spTree>
    <p:extLst>
      <p:ext uri="{BB962C8B-B14F-4D97-AF65-F5344CB8AC3E}">
        <p14:creationId xmlns:p14="http://schemas.microsoft.com/office/powerpoint/2010/main" val="100567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3A324-DFA8-D040-9055-3D6CD64BF146}" type="slidenum">
              <a:rPr lang="en-HU" smtClean="0"/>
              <a:t>15</a:t>
            </a:fld>
            <a:endParaRPr lang="en-HU"/>
          </a:p>
        </p:txBody>
      </p:sp>
    </p:spTree>
    <p:extLst>
      <p:ext uri="{BB962C8B-B14F-4D97-AF65-F5344CB8AC3E}">
        <p14:creationId xmlns:p14="http://schemas.microsoft.com/office/powerpoint/2010/main" val="370444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A290-A415-9D23-8EC1-C96FAD6E3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D6E0F-B4B1-8482-C65D-63C16AFBF7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C4CA0DF-F3F2-708F-32FB-7F7B046B50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14E381-1DBE-916A-ADCF-49EBC9D1D0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3A324-DFA8-D040-9055-3D6CD64BF146}" type="slidenum">
              <a:rPr kumimoji="0" lang="en-H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H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655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4DFC8-3BB2-2D01-1FFD-9F0DFB18B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ED3D5-1EC7-8C4B-8A82-4E3D1A82F8B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F25EBF1-0329-8F94-6C04-A303166D7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EBF533-06F6-D145-767D-E8F3E1B3DFC6}"/>
              </a:ext>
            </a:extLst>
          </p:cNvPr>
          <p:cNvSpPr>
            <a:spLocks noGrp="1"/>
          </p:cNvSpPr>
          <p:nvPr>
            <p:ph type="sldNum" sz="quarter" idx="5"/>
          </p:nvPr>
        </p:nvSpPr>
        <p:spPr/>
        <p:txBody>
          <a:bodyPr/>
          <a:lstStyle/>
          <a:p>
            <a:fld id="{BBC3A324-DFA8-D040-9055-3D6CD64BF146}" type="slidenum">
              <a:rPr lang="en-HU" smtClean="0"/>
              <a:t>20</a:t>
            </a:fld>
            <a:endParaRPr lang="en-HU"/>
          </a:p>
        </p:txBody>
      </p:sp>
    </p:spTree>
    <p:extLst>
      <p:ext uri="{BB962C8B-B14F-4D97-AF65-F5344CB8AC3E}">
        <p14:creationId xmlns:p14="http://schemas.microsoft.com/office/powerpoint/2010/main" val="342242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8324D-D5B0-91FD-5A50-FE0AB593D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52153-22DA-A99D-A592-FAEDE5FC44A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D5786FE-18EB-872E-C7BE-29DF0828BA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8BD94D-6D1A-66F4-3E99-236F5DEDBBAF}"/>
              </a:ext>
            </a:extLst>
          </p:cNvPr>
          <p:cNvSpPr>
            <a:spLocks noGrp="1"/>
          </p:cNvSpPr>
          <p:nvPr>
            <p:ph type="sldNum" sz="quarter" idx="5"/>
          </p:nvPr>
        </p:nvSpPr>
        <p:spPr/>
        <p:txBody>
          <a:bodyPr/>
          <a:lstStyle/>
          <a:p>
            <a:fld id="{BBC3A324-DFA8-D040-9055-3D6CD64BF146}" type="slidenum">
              <a:rPr lang="en-HU" smtClean="0"/>
              <a:t>21</a:t>
            </a:fld>
            <a:endParaRPr lang="en-HU"/>
          </a:p>
        </p:txBody>
      </p:sp>
    </p:spTree>
    <p:extLst>
      <p:ext uri="{BB962C8B-B14F-4D97-AF65-F5344CB8AC3E}">
        <p14:creationId xmlns:p14="http://schemas.microsoft.com/office/powerpoint/2010/main" val="3862822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828C-0B11-9621-EA66-13EA3729D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4F4F1-520C-FA58-8068-E3CE335CC80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C4DD62F-D464-3488-8251-254E63E04F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48BEBF-8B45-BB37-0AE0-FF1D8F2D927E}"/>
              </a:ext>
            </a:extLst>
          </p:cNvPr>
          <p:cNvSpPr>
            <a:spLocks noGrp="1"/>
          </p:cNvSpPr>
          <p:nvPr>
            <p:ph type="sldNum" sz="quarter" idx="5"/>
          </p:nvPr>
        </p:nvSpPr>
        <p:spPr/>
        <p:txBody>
          <a:bodyPr/>
          <a:lstStyle/>
          <a:p>
            <a:fld id="{BBC3A324-DFA8-D040-9055-3D6CD64BF146}" type="slidenum">
              <a:rPr lang="en-HU" smtClean="0"/>
              <a:t>22</a:t>
            </a:fld>
            <a:endParaRPr lang="en-HU"/>
          </a:p>
        </p:txBody>
      </p:sp>
    </p:spTree>
    <p:extLst>
      <p:ext uri="{BB962C8B-B14F-4D97-AF65-F5344CB8AC3E}">
        <p14:creationId xmlns:p14="http://schemas.microsoft.com/office/powerpoint/2010/main" val="4197289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flaticon.com/" TargetMode="External"/><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4"/>
            <a:ext cx="4392488" cy="577081"/>
            <a:chOff x="5735960" y="5717361"/>
            <a:chExt cx="6120680" cy="827462"/>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3" y="5717361"/>
              <a:ext cx="5112567" cy="827462"/>
            </a:xfrm>
            <a:prstGeom prst="rect">
              <a:avLst/>
            </a:prstGeom>
          </p:spPr>
          <p:txBody>
            <a:bodyPr wrap="square">
              <a:spAutoFit/>
            </a:bodyPr>
            <a:lstStyle/>
            <a:p>
              <a:pPr marL="0" marR="0" lvl="0" indent="0" algn="just" defTabSz="914377"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7"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71" y="2074192"/>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70" y="3693074"/>
            <a:ext cx="4375151" cy="457848"/>
          </a:xfrm>
        </p:spPr>
        <p:txBody>
          <a:bodyPr/>
          <a:lstStyle>
            <a:lvl1pPr marL="0" indent="0">
              <a:buNone/>
              <a:defRPr b="1"/>
            </a:lvl1pPr>
            <a:lvl2pPr marL="342891"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70" y="4159260"/>
            <a:ext cx="4375151" cy="457848"/>
          </a:xfrm>
        </p:spPr>
        <p:txBody>
          <a:bodyPr/>
          <a:lstStyle>
            <a:lvl1pPr marL="0" indent="0">
              <a:buNone/>
              <a:defRPr b="0"/>
            </a:lvl1pPr>
            <a:lvl2pPr marL="342891"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70" y="1650286"/>
            <a:ext cx="5544615" cy="338554"/>
          </a:xfrm>
        </p:spPr>
        <p:txBody>
          <a:bodyPr>
            <a:normAutofit/>
          </a:bodyPr>
          <a:lstStyle>
            <a:lvl1pPr marL="0" indent="0">
              <a:buNone/>
              <a:defRPr sz="1600" b="0"/>
            </a:lvl1pPr>
            <a:lvl2pPr marL="342891"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1" y="252416"/>
            <a:ext cx="4944111"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68" indent="-257168">
              <a:buFont typeface="Arial" panose="020B0604020202020204" pitchFamily="34" charset="0"/>
              <a:buChar char="•"/>
              <a:defRPr sz="2400">
                <a:latin typeface="+mn-lt"/>
                <a:cs typeface="Arial" panose="020B0604020202020204" pitchFamily="34" charset="0"/>
              </a:defRPr>
            </a:lvl1pPr>
            <a:lvl2pPr marL="557199" indent="-214308">
              <a:buFont typeface="Arial" panose="020B0604020202020204" pitchFamily="34" charset="0"/>
              <a:buChar char="•"/>
              <a:defRPr sz="1800">
                <a:latin typeface="+mn-lt"/>
                <a:cs typeface="Arial" panose="020B0604020202020204" pitchFamily="34" charset="0"/>
              </a:defRPr>
            </a:lvl2pPr>
            <a:lvl3pPr marL="857229" indent="-171446">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7" y="57011"/>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1" y="107480"/>
            <a:ext cx="4944111"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Author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7" y="57011"/>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1" y="107480"/>
            <a:ext cx="4944111"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6BB05-CDE1-71D8-95B1-3A5C6CD699AD}"/>
              </a:ext>
            </a:extLst>
          </p:cNvPr>
          <p:cNvSpPr/>
          <p:nvPr userDrawn="1"/>
        </p:nvSpPr>
        <p:spPr>
          <a:xfrm>
            <a:off x="6408752" y="2146856"/>
            <a:ext cx="2170707"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4" y="1957350"/>
            <a:ext cx="2170707"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Values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7" y="57011"/>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5" y="979851"/>
            <a:ext cx="12181172" cy="5577840"/>
          </a:xfrm>
          <a:prstGeom prst="rect">
            <a:avLst/>
          </a:prstGeom>
        </p:spPr>
      </p:pic>
      <p:sp>
        <p:nvSpPr>
          <p:cNvPr id="10" name="TextBox 9">
            <a:extLst>
              <a:ext uri="{FF2B5EF4-FFF2-40B4-BE49-F238E27FC236}">
                <a16:creationId xmlns:a16="http://schemas.microsoft.com/office/drawing/2014/main" id="{C4FC0C94-3F09-A426-49C2-6BCA659CC317}"/>
              </a:ext>
            </a:extLst>
          </p:cNvPr>
          <p:cNvSpPr txBox="1"/>
          <p:nvPr userDrawn="1"/>
        </p:nvSpPr>
        <p:spPr>
          <a:xfrm>
            <a:off x="924246" y="132857"/>
            <a:ext cx="4452105"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values</a:t>
            </a:r>
          </a:p>
        </p:txBody>
      </p:sp>
      <p:pic>
        <p:nvPicPr>
          <p:cNvPr id="2" name="Picture 1">
            <a:extLst>
              <a:ext uri="{FF2B5EF4-FFF2-40B4-BE49-F238E27FC236}">
                <a16:creationId xmlns:a16="http://schemas.microsoft.com/office/drawing/2014/main" id="{F84EBC05-6609-C5DD-15BD-05B21625A052}"/>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1" y="107480"/>
            <a:ext cx="4944111" cy="6353175"/>
          </a:xfrm>
          <a:prstGeom prst="rect">
            <a:avLst/>
          </a:prstGeom>
          <a:noFill/>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7" y="57011"/>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910563" y="1044064"/>
            <a:ext cx="6574160" cy="5021055"/>
          </a:xfrm>
          <a:prstGeom prst="rect">
            <a:avLst/>
          </a:prstGeom>
          <a:noFill/>
        </p:spPr>
        <p:txBody>
          <a:bodyPr wrap="square">
            <a:spAutoFit/>
          </a:bodyPr>
          <a:lstStyle/>
          <a:p>
            <a:pPr marL="0" indent="0">
              <a:buNone/>
            </a:pPr>
            <a:r>
              <a:rPr lang="en-GB" sz="2400"/>
              <a:t>EUROfusion integrates R&amp;D in fusion science and technology to realize fusion in:</a:t>
            </a:r>
          </a:p>
          <a:p>
            <a:pPr marL="0" indent="0">
              <a:buNone/>
            </a:pPr>
            <a:endParaRPr lang="en-GB" sz="2400"/>
          </a:p>
          <a:p>
            <a:pPr marL="808018" indent="-808018">
              <a:lnSpc>
                <a:spcPct val="150000"/>
              </a:lnSpc>
              <a:buNone/>
            </a:pPr>
            <a:r>
              <a:rPr lang="en-GB" sz="2400" b="1"/>
              <a:t>29</a:t>
            </a:r>
            <a:r>
              <a:rPr lang="en-GB" sz="2400"/>
              <a:t> 	Countries</a:t>
            </a:r>
          </a:p>
          <a:p>
            <a:pPr marL="808018" indent="-808018">
              <a:lnSpc>
                <a:spcPct val="150000"/>
              </a:lnSpc>
              <a:buNone/>
            </a:pPr>
            <a:r>
              <a:rPr lang="en-GB" sz="2400" b="1"/>
              <a:t>31</a:t>
            </a:r>
            <a:r>
              <a:rPr lang="en-GB" sz="2400"/>
              <a:t> 	Research </a:t>
            </a:r>
            <a:r>
              <a:rPr lang="en-GB" sz="2400" err="1"/>
              <a:t>Centers</a:t>
            </a:r>
            <a:r>
              <a:rPr lang="en-GB" sz="2400"/>
              <a:t> and Institutes</a:t>
            </a:r>
          </a:p>
          <a:p>
            <a:pPr marL="0" indent="0">
              <a:lnSpc>
                <a:spcPct val="150000"/>
              </a:lnSpc>
              <a:buNone/>
            </a:pPr>
            <a:r>
              <a:rPr lang="en-GB" sz="2400" b="1"/>
              <a:t>169</a:t>
            </a:r>
            <a:r>
              <a:rPr lang="en-GB" sz="2400"/>
              <a:t>     Universities, industry partners and others</a:t>
            </a:r>
          </a:p>
          <a:p>
            <a:pPr marL="0" indent="0">
              <a:lnSpc>
                <a:spcPct val="150000"/>
              </a:lnSpc>
              <a:buNone/>
            </a:pPr>
            <a:endParaRPr lang="en-GB" sz="2400"/>
          </a:p>
          <a:p>
            <a:pPr marL="0" indent="0">
              <a:lnSpc>
                <a:spcPct val="150000"/>
              </a:lnSpc>
              <a:buNone/>
            </a:pPr>
            <a:r>
              <a:rPr lang="en-GB" sz="2400"/>
              <a:t>And brings together:</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1000</a:t>
            </a:r>
            <a:r>
              <a:rPr lang="en-GB" sz="2400" b="0" i="0" u="none" strike="noStrike">
                <a:solidFill>
                  <a:schemeClr val="tx1"/>
                </a:solidFill>
                <a:effectLst/>
                <a:latin typeface="+mn-lt"/>
              </a:rPr>
              <a:t> MSc and PhD students</a:t>
            </a:r>
          </a:p>
          <a:p>
            <a:pPr algn="l">
              <a:lnSpc>
                <a:spcPct val="150000"/>
              </a:lnSpc>
            </a:pPr>
            <a:r>
              <a:rPr lang="en-GB" sz="2400" b="0" i="0" u="none" strike="noStrike">
                <a:solidFill>
                  <a:schemeClr val="tx1"/>
                </a:solidFill>
                <a:effectLst/>
                <a:latin typeface="+mn-lt"/>
              </a:rPr>
              <a:t>~</a:t>
            </a:r>
            <a:r>
              <a:rPr lang="en-GB" sz="2400" b="1" i="0" u="none" strike="noStrike">
                <a:solidFill>
                  <a:schemeClr val="tx1"/>
                </a:solidFill>
                <a:effectLst/>
                <a:latin typeface="+mn-lt"/>
              </a:rPr>
              <a:t>4000</a:t>
            </a:r>
            <a:r>
              <a:rPr lang="en-GB" sz="2400" b="0" i="0" u="none" strike="noStrike">
                <a:solidFill>
                  <a:schemeClr val="tx1"/>
                </a:solidFill>
                <a:effectLst/>
                <a:latin typeface="+mn-lt"/>
              </a:rPr>
              <a:t> Researcher, Engineers &amp; Support Staff</a:t>
            </a:r>
          </a:p>
        </p:txBody>
      </p:sp>
      <p:pic>
        <p:nvPicPr>
          <p:cNvPr id="2" name="Picture 1">
            <a:extLst>
              <a:ext uri="{FF2B5EF4-FFF2-40B4-BE49-F238E27FC236}">
                <a16:creationId xmlns:a16="http://schemas.microsoft.com/office/drawing/2014/main" id="{C3E709DA-A623-E292-E86E-AD6FBCDEE9FD}"/>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1" y="107480"/>
            <a:ext cx="4944111" cy="6353175"/>
          </a:xfrm>
          <a:prstGeom prst="rect">
            <a:avLst/>
          </a:prstGeom>
          <a:noFill/>
        </p:spPr>
      </p:pic>
      <p:sp>
        <p:nvSpPr>
          <p:cNvPr id="3" name="Title 1">
            <a:extLst>
              <a:ext uri="{FF2B5EF4-FFF2-40B4-BE49-F238E27FC236}">
                <a16:creationId xmlns:a16="http://schemas.microsoft.com/office/drawing/2014/main" id="{85518383-0A9F-8787-EE49-6ABD1BDB1C74}"/>
              </a:ext>
            </a:extLst>
          </p:cNvPr>
          <p:cNvSpPr>
            <a:spLocks noGrp="1"/>
          </p:cNvSpPr>
          <p:nvPr>
            <p:ph type="title" hasCustomPrompt="1"/>
          </p:nvPr>
        </p:nvSpPr>
        <p:spPr>
          <a:xfrm>
            <a:off x="910563" y="191331"/>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err="1"/>
              <a:t>EUROfusion</a:t>
            </a:r>
            <a:r>
              <a:rPr lang="en-GB"/>
              <a:t> in numbers</a:t>
            </a:r>
          </a:p>
        </p:txBody>
      </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6" y="6555770"/>
            <a:ext cx="3764849"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Organisation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7" y="57011"/>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company structure&#10;&#10;Description automatically generated">
            <a:extLst>
              <a:ext uri="{FF2B5EF4-FFF2-40B4-BE49-F238E27FC236}">
                <a16:creationId xmlns:a16="http://schemas.microsoft.com/office/drawing/2014/main" id="{E6A79DA8-5CC9-F046-C150-72773BF96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82" y="637044"/>
            <a:ext cx="10865735" cy="5792565"/>
          </a:xfrm>
          <a:prstGeom prst="rect">
            <a:avLst/>
          </a:prstGeom>
        </p:spPr>
      </p:pic>
      <p:sp>
        <p:nvSpPr>
          <p:cNvPr id="12" name="TextBox 11">
            <a:extLst>
              <a:ext uri="{FF2B5EF4-FFF2-40B4-BE49-F238E27FC236}">
                <a16:creationId xmlns:a16="http://schemas.microsoft.com/office/drawing/2014/main" id="{C16436CB-AC07-4BBB-7928-069CF8956E3B}"/>
              </a:ext>
            </a:extLst>
          </p:cNvPr>
          <p:cNvSpPr txBox="1"/>
          <p:nvPr userDrawn="1"/>
        </p:nvSpPr>
        <p:spPr>
          <a:xfrm>
            <a:off x="904004" y="107476"/>
            <a:ext cx="4452105" cy="523220"/>
          </a:xfrm>
          <a:prstGeom prst="rect">
            <a:avLst/>
          </a:prstGeom>
          <a:noFill/>
        </p:spPr>
        <p:txBody>
          <a:bodyPr wrap="square">
            <a:spAutoFit/>
          </a:bodyPr>
          <a:lstStyle/>
          <a:p>
            <a:pPr marL="0" indent="0">
              <a:buNone/>
            </a:pPr>
            <a:r>
              <a:rPr lang="en-GB" sz="2800" b="1">
                <a:solidFill>
                  <a:schemeClr val="tx2"/>
                </a:solidFill>
              </a:rPr>
              <a:t>Organisation</a:t>
            </a:r>
          </a:p>
        </p:txBody>
      </p:sp>
      <p:pic>
        <p:nvPicPr>
          <p:cNvPr id="2" name="Picture 1">
            <a:extLst>
              <a:ext uri="{FF2B5EF4-FFF2-40B4-BE49-F238E27FC236}">
                <a16:creationId xmlns:a16="http://schemas.microsoft.com/office/drawing/2014/main" id="{4B54540B-5211-6405-3954-CAE563B89955}"/>
              </a:ext>
            </a:extLst>
          </p:cNvPr>
          <p:cNvPicPr>
            <a:picLocks noChangeAspect="1"/>
          </p:cNvPicPr>
          <p:nvPr userDrawn="1"/>
        </p:nvPicPr>
        <p:blipFill>
          <a:blip r:embed="rId4" cstate="email">
            <a:alphaModFix amt="65000"/>
            <a:extLst>
              <a:ext uri="{28A0092B-C50C-407E-A947-70E740481C1C}">
                <a14:useLocalDpi xmlns:a14="http://schemas.microsoft.com/office/drawing/2010/main"/>
              </a:ext>
            </a:extLst>
          </a:blip>
          <a:srcRect/>
          <a:stretch>
            <a:fillRect/>
          </a:stretch>
        </p:blipFill>
        <p:spPr>
          <a:xfrm>
            <a:off x="7247891" y="107480"/>
            <a:ext cx="4944111" cy="6353175"/>
          </a:xfrm>
          <a:prstGeom prst="rect">
            <a:avLst/>
          </a:prstGeom>
          <a:noFill/>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solidFill>
                  <a:prstClr val="white"/>
                </a:solidFill>
              </a:rPr>
              <a:t>EUROfusion members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7" y="57011"/>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90" y="99075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22" y="99075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4" y="99075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6" y="99075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5" y="99075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8" y="99075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6" y="99075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4" y="99075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5" name="Picture 4">
            <a:extLst>
              <a:ext uri="{FF2B5EF4-FFF2-40B4-BE49-F238E27FC236}">
                <a16:creationId xmlns:a16="http://schemas.microsoft.com/office/drawing/2014/main" id="{73BD9AAF-FD9A-1CC2-D729-3753918186B2}"/>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164695" y="130248"/>
            <a:ext cx="4944111" cy="6353175"/>
          </a:xfrm>
          <a:prstGeom prst="rect">
            <a:avLst/>
          </a:prstGeom>
          <a:noFill/>
        </p:spPr>
      </p:pic>
      <p:pic>
        <p:nvPicPr>
          <p:cNvPr id="10" name="Picture 9" descr="A map of europe with yellow dots&#10;&#10;Description automatically generated">
            <a:extLst>
              <a:ext uri="{FF2B5EF4-FFF2-40B4-BE49-F238E27FC236}">
                <a16:creationId xmlns:a16="http://schemas.microsoft.com/office/drawing/2014/main" id="{D5DD0C48-F720-08EA-F6CF-5E3528E64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849" y="-34528"/>
            <a:ext cx="11634651" cy="6544491"/>
          </a:xfrm>
          <a:prstGeom prst="rect">
            <a:avLst/>
          </a:prstGeom>
        </p:spPr>
      </p:pic>
      <p:pic>
        <p:nvPicPr>
          <p:cNvPr id="11" name="Picture 10">
            <a:extLst>
              <a:ext uri="{FF2B5EF4-FFF2-40B4-BE49-F238E27FC236}">
                <a16:creationId xmlns:a16="http://schemas.microsoft.com/office/drawing/2014/main" id="{91352402-9C53-2D42-47B4-F358B7FF6AF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878" y="1032380"/>
            <a:ext cx="3240620" cy="812901"/>
          </a:xfrm>
          <a:prstGeom prst="rect">
            <a:avLst/>
          </a:prstGeom>
        </p:spPr>
      </p:pic>
      <p:pic>
        <p:nvPicPr>
          <p:cNvPr id="13" name="Picture 12">
            <a:extLst>
              <a:ext uri="{FF2B5EF4-FFF2-40B4-BE49-F238E27FC236}">
                <a16:creationId xmlns:a16="http://schemas.microsoft.com/office/drawing/2014/main" id="{7685BD55-BC1C-6498-4299-C61B815757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9355" y="1973364"/>
            <a:ext cx="3240620" cy="801916"/>
          </a:xfrm>
          <a:prstGeom prst="rect">
            <a:avLst/>
          </a:prstGeom>
        </p:spPr>
      </p:pic>
      <p:pic>
        <p:nvPicPr>
          <p:cNvPr id="15" name="Picture 14">
            <a:extLst>
              <a:ext uri="{FF2B5EF4-FFF2-40B4-BE49-F238E27FC236}">
                <a16:creationId xmlns:a16="http://schemas.microsoft.com/office/drawing/2014/main" id="{1874E19B-511F-0030-2D8B-B2ACBF39BA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7886" y="2973110"/>
            <a:ext cx="2416735" cy="801916"/>
          </a:xfrm>
          <a:prstGeom prst="rect">
            <a:avLst/>
          </a:prstGeom>
        </p:spPr>
      </p:pic>
      <p:pic>
        <p:nvPicPr>
          <p:cNvPr id="17" name="Picture 16">
            <a:extLst>
              <a:ext uri="{FF2B5EF4-FFF2-40B4-BE49-F238E27FC236}">
                <a16:creationId xmlns:a16="http://schemas.microsoft.com/office/drawing/2014/main" id="{27268761-FB3D-E1F8-20BB-D829350ED8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196" y="2052019"/>
            <a:ext cx="3251605" cy="801916"/>
          </a:xfrm>
          <a:prstGeom prst="rect">
            <a:avLst/>
          </a:prstGeom>
        </p:spPr>
      </p:pic>
      <p:pic>
        <p:nvPicPr>
          <p:cNvPr id="19" name="Picture 18">
            <a:extLst>
              <a:ext uri="{FF2B5EF4-FFF2-40B4-BE49-F238E27FC236}">
                <a16:creationId xmlns:a16="http://schemas.microsoft.com/office/drawing/2014/main" id="{D2FCBC92-3D1A-6374-B1CA-E903024761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97659" y="1037441"/>
            <a:ext cx="3240620" cy="812901"/>
          </a:xfrm>
          <a:prstGeom prst="rect">
            <a:avLst/>
          </a:prstGeom>
        </p:spPr>
      </p:pic>
      <p:pic>
        <p:nvPicPr>
          <p:cNvPr id="21" name="Picture 20">
            <a:extLst>
              <a:ext uri="{FF2B5EF4-FFF2-40B4-BE49-F238E27FC236}">
                <a16:creationId xmlns:a16="http://schemas.microsoft.com/office/drawing/2014/main" id="{2EFD888F-46F1-6AF2-B54A-DB8AED2A23A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851" y="4916694"/>
            <a:ext cx="3240620" cy="812901"/>
          </a:xfrm>
          <a:prstGeom prst="rect">
            <a:avLst/>
          </a:prstGeom>
        </p:spPr>
      </p:pic>
      <p:pic>
        <p:nvPicPr>
          <p:cNvPr id="23" name="Picture 22">
            <a:extLst>
              <a:ext uri="{FF2B5EF4-FFF2-40B4-BE49-F238E27FC236}">
                <a16:creationId xmlns:a16="http://schemas.microsoft.com/office/drawing/2014/main" id="{A5D099B7-7F0C-F012-4ACA-A9AE1F801CF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9851" y="3930865"/>
            <a:ext cx="3240620" cy="801916"/>
          </a:xfrm>
          <a:prstGeom prst="rect">
            <a:avLst/>
          </a:prstGeom>
        </p:spPr>
      </p:pic>
      <p:pic>
        <p:nvPicPr>
          <p:cNvPr id="25" name="Picture 24">
            <a:extLst>
              <a:ext uri="{FF2B5EF4-FFF2-40B4-BE49-F238E27FC236}">
                <a16:creationId xmlns:a16="http://schemas.microsoft.com/office/drawing/2014/main" id="{3187A4B3-34C9-3C95-62A9-002571104AA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09355" y="2959189"/>
            <a:ext cx="3240620" cy="801916"/>
          </a:xfrm>
          <a:prstGeom prst="rect">
            <a:avLst/>
          </a:prstGeom>
        </p:spPr>
      </p:pic>
      <p:sp>
        <p:nvSpPr>
          <p:cNvPr id="12" name="TextBox 11">
            <a:extLst>
              <a:ext uri="{FF2B5EF4-FFF2-40B4-BE49-F238E27FC236}">
                <a16:creationId xmlns:a16="http://schemas.microsoft.com/office/drawing/2014/main" id="{C8275B34-5F14-82E5-77B3-EBE27FBE272A}"/>
              </a:ext>
            </a:extLst>
          </p:cNvPr>
          <p:cNvSpPr txBox="1"/>
          <p:nvPr userDrawn="1"/>
        </p:nvSpPr>
        <p:spPr>
          <a:xfrm>
            <a:off x="918173" y="122659"/>
            <a:ext cx="7100415" cy="954107"/>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Consortium Members &amp; Partners</a:t>
            </a:r>
          </a:p>
          <a:p>
            <a:pPr marL="0" indent="0">
              <a:buNone/>
            </a:pPr>
            <a:endParaRPr lang="en-GB" sz="2800" b="1" err="1">
              <a:solidFill>
                <a:schemeClr val="tx2"/>
              </a:solidFill>
            </a:endParaRPr>
          </a:p>
        </p:txBody>
      </p:sp>
    </p:spTree>
    <p:extLst>
      <p:ext uri="{BB962C8B-B14F-4D97-AF65-F5344CB8AC3E}">
        <p14:creationId xmlns:p14="http://schemas.microsoft.com/office/powerpoint/2010/main" val="204591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EUROfusion Internal Organization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7" y="57011"/>
            <a:ext cx="636023" cy="63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484EB3-402E-4F49-FFDD-1AF24F678560}"/>
              </a:ext>
            </a:extLst>
          </p:cNvPr>
          <p:cNvSpPr txBox="1"/>
          <p:nvPr userDrawn="1"/>
        </p:nvSpPr>
        <p:spPr>
          <a:xfrm>
            <a:off x="895297" y="107478"/>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internal organisation</a:t>
            </a:r>
          </a:p>
        </p:txBody>
      </p:sp>
      <p:pic>
        <p:nvPicPr>
          <p:cNvPr id="7" name="Picture 6">
            <a:extLst>
              <a:ext uri="{FF2B5EF4-FFF2-40B4-BE49-F238E27FC236}">
                <a16:creationId xmlns:a16="http://schemas.microsoft.com/office/drawing/2014/main" id="{FC763037-8E92-533F-A2B0-EF01A1FA3FB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1" y="107480"/>
            <a:ext cx="4944111" cy="6353175"/>
          </a:xfrm>
          <a:prstGeom prst="rect">
            <a:avLst/>
          </a:prstGeom>
          <a:noFill/>
        </p:spPr>
      </p:pic>
      <p:pic>
        <p:nvPicPr>
          <p:cNvPr id="13" name="Picture 12" descr="A computer screen shot of a computer&#10;&#10;Description automatically generated">
            <a:extLst>
              <a:ext uri="{FF2B5EF4-FFF2-40B4-BE49-F238E27FC236}">
                <a16:creationId xmlns:a16="http://schemas.microsoft.com/office/drawing/2014/main" id="{03FA7AAB-EA32-20E6-77CB-9DAA1586D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080" y="813389"/>
            <a:ext cx="9892333" cy="5509541"/>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UROfusion_channel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err="1">
                <a:solidFill>
                  <a:prstClr val="white"/>
                </a:solidFill>
              </a:rPr>
              <a:t>Eurofusion</a:t>
            </a:r>
            <a:r>
              <a:rPr lang="en-GB">
                <a:solidFill>
                  <a:prstClr val="white"/>
                </a:solidFill>
              </a:rPr>
              <a:t> channels | Event | dd Month </a:t>
            </a:r>
            <a:r>
              <a:rPr lang="en-GB" err="1">
                <a:solidFill>
                  <a:prstClr val="white"/>
                </a:solidFill>
              </a:rPr>
              <a:t>yyyy</a:t>
            </a:r>
            <a:endParaRPr lang="en-GB">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7" y="57011"/>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801FBB-9E6A-4AE4-3DF9-7243B31E29C4}"/>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1" y="107480"/>
            <a:ext cx="4944111" cy="6353175"/>
          </a:xfrm>
          <a:prstGeom prst="rect">
            <a:avLst/>
          </a:prstGeom>
          <a:noFill/>
        </p:spPr>
      </p:pic>
      <p:sp>
        <p:nvSpPr>
          <p:cNvPr id="6" name="TextBox 5">
            <a:extLst>
              <a:ext uri="{FF2B5EF4-FFF2-40B4-BE49-F238E27FC236}">
                <a16:creationId xmlns:a16="http://schemas.microsoft.com/office/drawing/2014/main" id="{5966BD16-7752-454F-C58B-251A11EFB1B2}"/>
              </a:ext>
            </a:extLst>
          </p:cNvPr>
          <p:cNvSpPr txBox="1"/>
          <p:nvPr userDrawn="1"/>
        </p:nvSpPr>
        <p:spPr>
          <a:xfrm>
            <a:off x="7670800" y="6031333"/>
            <a:ext cx="4521200" cy="307777"/>
          </a:xfrm>
          <a:prstGeom prst="rect">
            <a:avLst/>
          </a:prstGeom>
          <a:noFill/>
        </p:spPr>
        <p:txBody>
          <a:bodyPr wrap="square">
            <a:spAutoFit/>
          </a:bodyPr>
          <a:lstStyle/>
          <a:p>
            <a:r>
              <a:rPr lang="en-GB" sz="1400" b="0" i="0">
                <a:solidFill>
                  <a:srgbClr val="374957"/>
                </a:solidFill>
                <a:effectLst/>
                <a:latin typeface="Poppins" pitchFamily="2" charset="77"/>
                <a:cs typeface="Poppins" pitchFamily="2" charset="77"/>
              </a:rPr>
              <a:t>"Icon made by </a:t>
            </a:r>
            <a:r>
              <a:rPr lang="en-GB" sz="1400" b="0" i="0" u="none" strike="noStrike" err="1">
                <a:solidFill>
                  <a:srgbClr val="22244E"/>
                </a:solidFill>
                <a:effectLst/>
                <a:latin typeface="Poppins" pitchFamily="2" charset="77"/>
                <a:cs typeface="Poppins" pitchFamily="2" charset="77"/>
              </a:rPr>
              <a:t>Freepik</a:t>
            </a:r>
            <a:r>
              <a:rPr lang="en-GB" sz="1400" b="0" i="0" u="none" strike="noStrike">
                <a:solidFill>
                  <a:srgbClr val="22244E"/>
                </a:solidFill>
                <a:effectLst/>
                <a:latin typeface="Poppins" pitchFamily="2" charset="77"/>
                <a:cs typeface="Poppins" pitchFamily="2" charset="77"/>
              </a:rPr>
              <a:t> </a:t>
            </a:r>
            <a:r>
              <a:rPr lang="en-GB" sz="1400" b="0" i="0">
                <a:solidFill>
                  <a:srgbClr val="374957"/>
                </a:solidFill>
                <a:effectLst/>
                <a:latin typeface="Poppins" pitchFamily="2" charset="77"/>
                <a:cs typeface="Poppins" pitchFamily="2" charset="77"/>
              </a:rPr>
              <a:t>from </a:t>
            </a:r>
            <a:r>
              <a:rPr lang="en-GB" sz="1400" b="0" i="0" u="none" strike="noStrike">
                <a:solidFill>
                  <a:srgbClr val="22244E"/>
                </a:solidFill>
                <a:effectLst/>
                <a:latin typeface="Poppins" pitchFamily="2" charset="77"/>
                <a:cs typeface="Poppins" pitchFamily="2" charset="77"/>
                <a:hlinkClick r:id="rId4"/>
              </a:rPr>
              <a:t>www.flaticon.com</a:t>
            </a:r>
            <a:r>
              <a:rPr lang="en-GB" sz="1400" b="0" i="0">
                <a:solidFill>
                  <a:srgbClr val="374957"/>
                </a:solidFill>
                <a:effectLst/>
                <a:latin typeface="Poppins" pitchFamily="2" charset="77"/>
                <a:cs typeface="Poppins" pitchFamily="2" charset="77"/>
              </a:rPr>
              <a:t>"</a:t>
            </a:r>
            <a:endParaRPr lang="en-HU" sz="1400">
              <a:latin typeface="Poppins" pitchFamily="2" charset="77"/>
              <a:cs typeface="Poppins" pitchFamily="2" charset="77"/>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38A6984-7C86-595B-8E5D-01900B91B6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034" y="1159089"/>
            <a:ext cx="656521" cy="656521"/>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8722D63-74D6-7BF0-51FD-94F45C212BA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438034" y="2013711"/>
            <a:ext cx="656521" cy="656521"/>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3CAC57B-2782-2657-2AD5-AAE913C197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38033" y="2868333"/>
            <a:ext cx="656521" cy="656521"/>
          </a:xfrm>
          <a:prstGeom prst="rect">
            <a:avLst/>
          </a:prstGeom>
        </p:spPr>
      </p:pic>
      <p:pic>
        <p:nvPicPr>
          <p:cNvPr id="16" name="Picture 15" descr="A white x on a black background&#10;&#10;Description automatically generated">
            <a:extLst>
              <a:ext uri="{FF2B5EF4-FFF2-40B4-BE49-F238E27FC236}">
                <a16:creationId xmlns:a16="http://schemas.microsoft.com/office/drawing/2014/main" id="{0F37F52F-AF8C-654D-F3B1-ED83AD4E20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29465" y="3722954"/>
            <a:ext cx="665089" cy="665089"/>
          </a:xfrm>
          <a:prstGeom prst="rect">
            <a:avLst/>
          </a:prstGeom>
        </p:spPr>
      </p:pic>
      <p:pic>
        <p:nvPicPr>
          <p:cNvPr id="20" name="Picture 19" descr="A black and white globe&#10;&#10;Description automatically generated">
            <a:extLst>
              <a:ext uri="{FF2B5EF4-FFF2-40B4-BE49-F238E27FC236}">
                <a16:creationId xmlns:a16="http://schemas.microsoft.com/office/drawing/2014/main" id="{D29BE78D-AA53-704B-61E8-A12E1D5693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29461" y="5449331"/>
            <a:ext cx="665088" cy="665088"/>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AA77A93C-B0C1-ADE8-6757-9559846695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29464" y="4586145"/>
            <a:ext cx="665089" cy="665089"/>
          </a:xfrm>
          <a:prstGeom prst="rect">
            <a:avLst/>
          </a:prstGeom>
        </p:spPr>
      </p:pic>
      <p:sp>
        <p:nvSpPr>
          <p:cNvPr id="23" name="TextBox 22">
            <a:extLst>
              <a:ext uri="{FF2B5EF4-FFF2-40B4-BE49-F238E27FC236}">
                <a16:creationId xmlns:a16="http://schemas.microsoft.com/office/drawing/2014/main" id="{3F4C3661-F367-DD87-C4F0-0F3D609FF14F}"/>
              </a:ext>
            </a:extLst>
          </p:cNvPr>
          <p:cNvSpPr txBox="1"/>
          <p:nvPr userDrawn="1"/>
        </p:nvSpPr>
        <p:spPr>
          <a:xfrm>
            <a:off x="2367283" y="5631223"/>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4" name="TextBox 23">
            <a:extLst>
              <a:ext uri="{FF2B5EF4-FFF2-40B4-BE49-F238E27FC236}">
                <a16:creationId xmlns:a16="http://schemas.microsoft.com/office/drawing/2014/main" id="{610AD9B7-CA49-CFD0-EC71-07952B731B92}"/>
              </a:ext>
            </a:extLst>
          </p:cNvPr>
          <p:cNvSpPr txBox="1"/>
          <p:nvPr userDrawn="1"/>
        </p:nvSpPr>
        <p:spPr>
          <a:xfrm>
            <a:off x="2367283" y="4758256"/>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@Euro-</a:t>
            </a:r>
            <a:r>
              <a:rPr lang="en-GB" sz="2000" b="0" i="0" err="1">
                <a:solidFill>
                  <a:srgbClr val="374957"/>
                </a:solidFill>
                <a:effectLst/>
                <a:latin typeface="Poppins" pitchFamily="2" charset="77"/>
                <a:cs typeface="Poppins" pitchFamily="2" charset="77"/>
              </a:rPr>
              <a:t>fusionorg</a:t>
            </a:r>
            <a:endParaRPr lang="en-HU" sz="2000">
              <a:latin typeface="Poppins" pitchFamily="2" charset="77"/>
              <a:cs typeface="Poppins" pitchFamily="2" charset="77"/>
            </a:endParaRPr>
          </a:p>
        </p:txBody>
      </p:sp>
      <p:sp>
        <p:nvSpPr>
          <p:cNvPr id="25" name="TextBox 24">
            <a:extLst>
              <a:ext uri="{FF2B5EF4-FFF2-40B4-BE49-F238E27FC236}">
                <a16:creationId xmlns:a16="http://schemas.microsoft.com/office/drawing/2014/main" id="{037898E9-5B8E-5DA0-DF2B-DC22864A93CC}"/>
              </a:ext>
            </a:extLst>
          </p:cNvPr>
          <p:cNvSpPr txBox="1"/>
          <p:nvPr userDrawn="1"/>
        </p:nvSpPr>
        <p:spPr>
          <a:xfrm>
            <a:off x="2367282" y="3885288"/>
            <a:ext cx="271907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FusionInCloseUp</a:t>
            </a:r>
            <a:endParaRPr lang="en-HU" sz="2000">
              <a:latin typeface="Poppins" pitchFamily="2" charset="77"/>
              <a:cs typeface="Poppins" pitchFamily="2" charset="77"/>
            </a:endParaRPr>
          </a:p>
        </p:txBody>
      </p:sp>
      <p:sp>
        <p:nvSpPr>
          <p:cNvPr id="26" name="TextBox 25">
            <a:extLst>
              <a:ext uri="{FF2B5EF4-FFF2-40B4-BE49-F238E27FC236}">
                <a16:creationId xmlns:a16="http://schemas.microsoft.com/office/drawing/2014/main" id="{36FB1264-C2E8-DD08-2C49-DD49CB0ABAD1}"/>
              </a:ext>
            </a:extLst>
          </p:cNvPr>
          <p:cNvSpPr txBox="1"/>
          <p:nvPr userDrawn="1"/>
        </p:nvSpPr>
        <p:spPr>
          <a:xfrm>
            <a:off x="2385722" y="3009023"/>
            <a:ext cx="222692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fusion2050</a:t>
            </a:r>
            <a:endParaRPr lang="en-HU" sz="2000">
              <a:latin typeface="Poppins" pitchFamily="2" charset="77"/>
              <a:cs typeface="Poppins" pitchFamily="2" charset="77"/>
            </a:endParaRPr>
          </a:p>
        </p:txBody>
      </p:sp>
      <p:sp>
        <p:nvSpPr>
          <p:cNvPr id="27" name="TextBox 26">
            <a:extLst>
              <a:ext uri="{FF2B5EF4-FFF2-40B4-BE49-F238E27FC236}">
                <a16:creationId xmlns:a16="http://schemas.microsoft.com/office/drawing/2014/main" id="{5307E400-DD53-4AFF-D83E-2882C9D3BCFF}"/>
              </a:ext>
            </a:extLst>
          </p:cNvPr>
          <p:cNvSpPr txBox="1"/>
          <p:nvPr userDrawn="1"/>
        </p:nvSpPr>
        <p:spPr>
          <a:xfrm>
            <a:off x="2385722" y="2144579"/>
            <a:ext cx="3486761" cy="400110"/>
          </a:xfrm>
          <a:prstGeom prst="rect">
            <a:avLst/>
          </a:prstGeom>
          <a:noFill/>
        </p:spPr>
        <p:txBody>
          <a:bodyPr wrap="square">
            <a:spAutoFit/>
          </a:bodyPr>
          <a:lstStyle/>
          <a:p>
            <a:r>
              <a:rPr lang="en-GB" sz="2000" b="0" i="0">
                <a:solidFill>
                  <a:srgbClr val="374957"/>
                </a:solidFill>
                <a:effectLst/>
                <a:latin typeface="Poppins" pitchFamily="2" charset="77"/>
                <a:cs typeface="Poppins" pitchFamily="2" charset="77"/>
              </a:rPr>
              <a:t>@</a:t>
            </a:r>
            <a:r>
              <a:rPr lang="en-GB" sz="2000" b="0" i="0" err="1">
                <a:solidFill>
                  <a:srgbClr val="374957"/>
                </a:solidFill>
                <a:effectLst/>
                <a:latin typeface="Poppins" pitchFamily="2" charset="77"/>
                <a:cs typeface="Poppins" pitchFamily="2" charset="77"/>
              </a:rPr>
              <a:t>eurofusion_consortium</a:t>
            </a:r>
            <a:endParaRPr lang="en-HU" sz="2000">
              <a:latin typeface="Poppins" pitchFamily="2" charset="77"/>
              <a:cs typeface="Poppins" pitchFamily="2" charset="77"/>
            </a:endParaRPr>
          </a:p>
        </p:txBody>
      </p:sp>
      <p:sp>
        <p:nvSpPr>
          <p:cNvPr id="28" name="TextBox 27">
            <a:extLst>
              <a:ext uri="{FF2B5EF4-FFF2-40B4-BE49-F238E27FC236}">
                <a16:creationId xmlns:a16="http://schemas.microsoft.com/office/drawing/2014/main" id="{66A624E3-3044-B88F-1376-898A84380400}"/>
              </a:ext>
            </a:extLst>
          </p:cNvPr>
          <p:cNvSpPr txBox="1"/>
          <p:nvPr userDrawn="1"/>
        </p:nvSpPr>
        <p:spPr>
          <a:xfrm>
            <a:off x="2385722" y="1280135"/>
            <a:ext cx="2115161" cy="400110"/>
          </a:xfrm>
          <a:prstGeom prst="rect">
            <a:avLst/>
          </a:prstGeom>
          <a:noFill/>
        </p:spPr>
        <p:txBody>
          <a:bodyPr wrap="square">
            <a:spAutoFit/>
          </a:bodyPr>
          <a:lstStyle/>
          <a:p>
            <a:r>
              <a:rPr lang="en-GB" sz="2000" b="0" i="0" err="1">
                <a:solidFill>
                  <a:srgbClr val="374957"/>
                </a:solidFill>
                <a:effectLst/>
                <a:latin typeface="Poppins" pitchFamily="2" charset="77"/>
                <a:cs typeface="Poppins" pitchFamily="2" charset="77"/>
              </a:rPr>
              <a:t>eurofusion</a:t>
            </a:r>
            <a:endParaRPr lang="en-HU" sz="2000">
              <a:latin typeface="Poppins" pitchFamily="2" charset="77"/>
              <a:cs typeface="Poppins" pitchFamily="2" charset="77"/>
            </a:endParaRPr>
          </a:p>
        </p:txBody>
      </p:sp>
      <p:sp>
        <p:nvSpPr>
          <p:cNvPr id="29" name="TextBox 28">
            <a:extLst>
              <a:ext uri="{FF2B5EF4-FFF2-40B4-BE49-F238E27FC236}">
                <a16:creationId xmlns:a16="http://schemas.microsoft.com/office/drawing/2014/main" id="{52F7C2E1-47EF-402C-1FD2-5E75EF1540AD}"/>
              </a:ext>
            </a:extLst>
          </p:cNvPr>
          <p:cNvSpPr txBox="1"/>
          <p:nvPr userDrawn="1"/>
        </p:nvSpPr>
        <p:spPr>
          <a:xfrm>
            <a:off x="959770" y="136177"/>
            <a:ext cx="6155721" cy="523220"/>
          </a:xfrm>
          <a:prstGeom prst="rect">
            <a:avLst/>
          </a:prstGeom>
          <a:noFill/>
        </p:spPr>
        <p:txBody>
          <a:bodyPr wrap="square">
            <a:spAutoFit/>
          </a:bodyPr>
          <a:lstStyle/>
          <a:p>
            <a:pPr marL="0" indent="0">
              <a:buNone/>
            </a:pPr>
            <a:r>
              <a:rPr lang="en-GB" sz="2800" b="1" err="1">
                <a:solidFill>
                  <a:schemeClr val="tx2"/>
                </a:solidFill>
              </a:rPr>
              <a:t>EUROfusion</a:t>
            </a:r>
            <a:r>
              <a:rPr lang="en-GB" sz="2800" b="1">
                <a:solidFill>
                  <a:schemeClr val="tx2"/>
                </a:solidFill>
              </a:rPr>
              <a:t> channels</a:t>
            </a:r>
          </a:p>
        </p:txBody>
      </p:sp>
    </p:spTree>
    <p:extLst>
      <p:ext uri="{BB962C8B-B14F-4D97-AF65-F5344CB8AC3E}">
        <p14:creationId xmlns:p14="http://schemas.microsoft.com/office/powerpoint/2010/main" val="95519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7"/>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defTabSz="914377">
              <a:defRPr/>
            </a:pPr>
            <a:fld id="{6A6D9FA1-99C7-4910-8E32-B85D378B0060}" type="slidenum">
              <a:rPr lang="en-GB" smtClean="0">
                <a:solidFill>
                  <a:prstClr val="black">
                    <a:tint val="75000"/>
                  </a:prstClr>
                </a:solidFill>
              </a:rPr>
              <a:pPr defTabSz="914377">
                <a:defRPr/>
              </a:pPr>
              <a:t>‹#›</a:t>
            </a:fld>
            <a:endParaRPr lang="en-GB">
              <a:solidFill>
                <a:prstClr val="black">
                  <a:tint val="75000"/>
                </a:prstClr>
              </a:solidFill>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8" r:id="rId7"/>
    <p:sldLayoutId id="2147483667" r:id="rId8"/>
    <p:sldLayoutId id="2147483670" r:id="rId9"/>
  </p:sldLayoutIdLst>
  <p:hf hd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2.wdp"/><Relationship Id="rId13" Type="http://schemas.microsoft.com/office/2007/relationships/hdphoto" Target="../media/hdphoto24.wdp"/><Relationship Id="rId18" Type="http://schemas.openxmlformats.org/officeDocument/2006/relationships/image" Target="../media/image76.png"/><Relationship Id="rId3" Type="http://schemas.openxmlformats.org/officeDocument/2006/relationships/image" Target="../media/image68.png"/><Relationship Id="rId21" Type="http://schemas.microsoft.com/office/2007/relationships/hdphoto" Target="../media/hdphoto28.wdp"/><Relationship Id="rId7" Type="http://schemas.openxmlformats.org/officeDocument/2006/relationships/image" Target="../media/image70.png"/><Relationship Id="rId12" Type="http://schemas.openxmlformats.org/officeDocument/2006/relationships/image" Target="../media/image73.png"/><Relationship Id="rId17" Type="http://schemas.microsoft.com/office/2007/relationships/hdphoto" Target="../media/hdphoto26.wdp"/><Relationship Id="rId2" Type="http://schemas.openxmlformats.org/officeDocument/2006/relationships/image" Target="../media/image67.png"/><Relationship Id="rId16" Type="http://schemas.openxmlformats.org/officeDocument/2006/relationships/image" Target="../media/image75.png"/><Relationship Id="rId20" Type="http://schemas.openxmlformats.org/officeDocument/2006/relationships/image" Target="../media/image77.png"/><Relationship Id="rId1" Type="http://schemas.openxmlformats.org/officeDocument/2006/relationships/slideLayout" Target="../slideLayouts/slideLayout2.xml"/><Relationship Id="rId6" Type="http://schemas.microsoft.com/office/2007/relationships/hdphoto" Target="../media/hdphoto21.wdp"/><Relationship Id="rId11" Type="http://schemas.microsoft.com/office/2007/relationships/hdphoto" Target="../media/hdphoto23.wdp"/><Relationship Id="rId5" Type="http://schemas.openxmlformats.org/officeDocument/2006/relationships/image" Target="../media/image69.png"/><Relationship Id="rId15" Type="http://schemas.microsoft.com/office/2007/relationships/hdphoto" Target="../media/hdphoto25.wdp"/><Relationship Id="rId10" Type="http://schemas.openxmlformats.org/officeDocument/2006/relationships/image" Target="../media/image72.png"/><Relationship Id="rId19" Type="http://schemas.microsoft.com/office/2007/relationships/hdphoto" Target="../media/hdphoto27.wdp"/><Relationship Id="rId4" Type="http://schemas.microsoft.com/office/2007/relationships/hdphoto" Target="../media/hdphoto20.wdp"/><Relationship Id="rId9" Type="http://schemas.openxmlformats.org/officeDocument/2006/relationships/image" Target="../media/image71.png"/><Relationship Id="rId14" Type="http://schemas.openxmlformats.org/officeDocument/2006/relationships/image" Target="../media/image74.png"/></Relationships>
</file>

<file path=ppt/slides/_rels/slide11.xml.rels><?xml version="1.0" encoding="UTF-8" standalone="yes"?>
<Relationships xmlns="http://schemas.openxmlformats.org/package/2006/relationships"><Relationship Id="rId8" Type="http://schemas.microsoft.com/office/2007/relationships/hdphoto" Target="../media/hdphoto29.wdp"/><Relationship Id="rId13" Type="http://schemas.microsoft.com/office/2007/relationships/hdphoto" Target="../media/hdphoto31.wdp"/><Relationship Id="rId3" Type="http://schemas.openxmlformats.org/officeDocument/2006/relationships/image" Target="../media/image79.svg"/><Relationship Id="rId7" Type="http://schemas.openxmlformats.org/officeDocument/2006/relationships/image" Target="../media/image83.png"/><Relationship Id="rId12" Type="http://schemas.openxmlformats.org/officeDocument/2006/relationships/image" Target="../media/image86.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5.png"/><Relationship Id="rId5" Type="http://schemas.openxmlformats.org/officeDocument/2006/relationships/image" Target="../media/image81.svg"/><Relationship Id="rId15" Type="http://schemas.microsoft.com/office/2007/relationships/hdphoto" Target="../media/hdphoto32.wdp"/><Relationship Id="rId10" Type="http://schemas.microsoft.com/office/2007/relationships/hdphoto" Target="../media/hdphoto30.wdp"/><Relationship Id="rId4" Type="http://schemas.openxmlformats.org/officeDocument/2006/relationships/image" Target="../media/image80.png"/><Relationship Id="rId9" Type="http://schemas.openxmlformats.org/officeDocument/2006/relationships/image" Target="../media/image84.png"/><Relationship Id="rId14" Type="http://schemas.openxmlformats.org/officeDocument/2006/relationships/image" Target="../media/image87.png"/></Relationships>
</file>

<file path=ppt/slides/_rels/slide12.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png"/><Relationship Id="rId3" Type="http://schemas.openxmlformats.org/officeDocument/2006/relationships/image" Target="../media/image79.svg"/><Relationship Id="rId7" Type="http://schemas.microsoft.com/office/2007/relationships/hdphoto" Target="../media/hdphoto33.wdp"/><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image" Target="../media/image78.png"/><Relationship Id="rId16"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1.png"/><Relationship Id="rId5" Type="http://schemas.openxmlformats.org/officeDocument/2006/relationships/image" Target="../media/image81.sv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0.png"/><Relationship Id="rId9" Type="http://schemas.microsoft.com/office/2007/relationships/hdphoto" Target="../media/hdphoto34.wdp"/><Relationship Id="rId14" Type="http://schemas.openxmlformats.org/officeDocument/2006/relationships/image" Target="../media/image94.png"/></Relationships>
</file>

<file path=ppt/slides/_rels/slide1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jpeg"/></Relationships>
</file>

<file path=ppt/slides/_rels/slide14.xml.rels><?xml version="1.0" encoding="UTF-8" standalone="yes"?>
<Relationships xmlns="http://schemas.openxmlformats.org/package/2006/relationships"><Relationship Id="rId8" Type="http://schemas.microsoft.com/office/2007/relationships/hdphoto" Target="../media/hdphoto37.wdp"/><Relationship Id="rId3" Type="http://schemas.openxmlformats.org/officeDocument/2006/relationships/image" Target="../media/image101.png"/><Relationship Id="rId7" Type="http://schemas.openxmlformats.org/officeDocument/2006/relationships/image" Target="../media/image10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6.wdp"/><Relationship Id="rId5" Type="http://schemas.openxmlformats.org/officeDocument/2006/relationships/image" Target="../media/image102.png"/><Relationship Id="rId4" Type="http://schemas.microsoft.com/office/2007/relationships/hdphoto" Target="../media/hdphoto35.wdp"/><Relationship Id="rId9" Type="http://schemas.openxmlformats.org/officeDocument/2006/relationships/image" Target="../media/image104.png"/></Relationships>
</file>

<file path=ppt/slides/_rels/slide1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7.png"/><Relationship Id="rId5" Type="http://schemas.microsoft.com/office/2007/relationships/hdphoto" Target="../media/hdphoto38.wdp"/><Relationship Id="rId4" Type="http://schemas.openxmlformats.org/officeDocument/2006/relationships/image" Target="../media/image106.png"/></Relationships>
</file>

<file path=ppt/slides/_rels/slide16.xml.rels><?xml version="1.0" encoding="UTF-8" standalone="yes"?>
<Relationships xmlns="http://schemas.openxmlformats.org/package/2006/relationships"><Relationship Id="rId3" Type="http://schemas.microsoft.com/office/2007/relationships/hdphoto" Target="../media/hdphoto39.wdp"/><Relationship Id="rId2" Type="http://schemas.openxmlformats.org/officeDocument/2006/relationships/image" Target="../media/image108.png"/><Relationship Id="rId1" Type="http://schemas.openxmlformats.org/officeDocument/2006/relationships/slideLayout" Target="../slideLayouts/slideLayout2.xml"/><Relationship Id="rId5" Type="http://schemas.microsoft.com/office/2007/relationships/hdphoto" Target="../media/hdphoto40.wdp"/><Relationship Id="rId4" Type="http://schemas.openxmlformats.org/officeDocument/2006/relationships/image" Target="../media/image109.png"/></Relationships>
</file>

<file path=ppt/slides/_rels/slide1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0.png"/><Relationship Id="rId5" Type="http://schemas.microsoft.com/office/2007/relationships/hdphoto" Target="../media/hdphoto5.wdp"/><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 Id="rId14" Type="http://schemas.openxmlformats.org/officeDocument/2006/relationships/image" Target="../media/image39.jpeg"/></Relationships>
</file>

<file path=ppt/slides/_rels/slide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11" Type="http://schemas.microsoft.com/office/2007/relationships/hdphoto" Target="../media/hdphoto9.wdp"/><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0.wdp"/><Relationship Id="rId7" Type="http://schemas.openxmlformats.org/officeDocument/2006/relationships/image" Target="../media/image5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1.wdp"/><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5.png"/><Relationship Id="rId4" Type="http://schemas.microsoft.com/office/2007/relationships/hdphoto" Target="../media/hdphoto13.wdp"/></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png"/><Relationship Id="rId3" Type="http://schemas.microsoft.com/office/2007/relationships/hdphoto" Target="../media/hdphoto14.wdp"/><Relationship Id="rId7" Type="http://schemas.microsoft.com/office/2007/relationships/hdphoto" Target="../media/hdphoto16.wdp"/><Relationship Id="rId12" Type="http://schemas.openxmlformats.org/officeDocument/2006/relationships/image" Target="../media/image63.png"/><Relationship Id="rId17" Type="http://schemas.microsoft.com/office/2007/relationships/hdphoto" Target="../media/hdphoto19.wdp"/><Relationship Id="rId2" Type="http://schemas.openxmlformats.org/officeDocument/2006/relationships/image" Target="../media/image56.png"/><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2.png"/><Relationship Id="rId5" Type="http://schemas.microsoft.com/office/2007/relationships/hdphoto" Target="../media/hdphoto15.wdp"/><Relationship Id="rId15" Type="http://schemas.microsoft.com/office/2007/relationships/hdphoto" Target="../media/hdphoto18.wdp"/><Relationship Id="rId10" Type="http://schemas.openxmlformats.org/officeDocument/2006/relationships/image" Target="../media/image61.png"/><Relationship Id="rId4" Type="http://schemas.openxmlformats.org/officeDocument/2006/relationships/image" Target="../media/image58.png"/><Relationship Id="rId9" Type="http://schemas.microsoft.com/office/2007/relationships/hdphoto" Target="../media/hdphoto17.wdp"/><Relationship Id="rId1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F34A-EC61-A88D-5B28-ACC03E4B4F65}"/>
              </a:ext>
            </a:extLst>
          </p:cNvPr>
          <p:cNvSpPr>
            <a:spLocks noGrp="1"/>
          </p:cNvSpPr>
          <p:nvPr>
            <p:ph type="title"/>
          </p:nvPr>
        </p:nvSpPr>
        <p:spPr>
          <a:xfrm>
            <a:off x="407370" y="2074188"/>
            <a:ext cx="5544615" cy="926920"/>
          </a:xfrm>
        </p:spPr>
        <p:txBody>
          <a:bodyPr>
            <a:normAutofit fontScale="90000"/>
          </a:bodyPr>
          <a:lstStyle/>
          <a:p>
            <a:r>
              <a:rPr lang="en-US" dirty="0"/>
              <a:t>Application of Quantum Computing to Plasma Fusion</a:t>
            </a:r>
          </a:p>
        </p:txBody>
      </p:sp>
      <p:sp>
        <p:nvSpPr>
          <p:cNvPr id="3" name="Text Placeholder 2">
            <a:extLst>
              <a:ext uri="{FF2B5EF4-FFF2-40B4-BE49-F238E27FC236}">
                <a16:creationId xmlns:a16="http://schemas.microsoft.com/office/drawing/2014/main" id="{A1F6F87C-F134-22FF-864D-586BA0A91E4D}"/>
              </a:ext>
            </a:extLst>
          </p:cNvPr>
          <p:cNvSpPr>
            <a:spLocks noGrp="1"/>
          </p:cNvSpPr>
          <p:nvPr>
            <p:ph type="body" sz="quarter" idx="10"/>
          </p:nvPr>
        </p:nvSpPr>
        <p:spPr/>
        <p:txBody>
          <a:bodyPr/>
          <a:lstStyle/>
          <a:p>
            <a:r>
              <a:rPr lang="en-US" dirty="0"/>
              <a:t>Christos Tsironis</a:t>
            </a:r>
          </a:p>
        </p:txBody>
      </p:sp>
      <p:sp>
        <p:nvSpPr>
          <p:cNvPr id="4" name="Text Placeholder 3">
            <a:extLst>
              <a:ext uri="{FF2B5EF4-FFF2-40B4-BE49-F238E27FC236}">
                <a16:creationId xmlns:a16="http://schemas.microsoft.com/office/drawing/2014/main" id="{8B53230C-8714-DC33-BDC4-41CD23DCF4A8}"/>
              </a:ext>
            </a:extLst>
          </p:cNvPr>
          <p:cNvSpPr>
            <a:spLocks noGrp="1"/>
          </p:cNvSpPr>
          <p:nvPr>
            <p:ph type="body" sz="quarter" idx="11"/>
          </p:nvPr>
        </p:nvSpPr>
        <p:spPr>
          <a:xfrm>
            <a:off x="407369" y="4159260"/>
            <a:ext cx="4668724" cy="457848"/>
          </a:xfrm>
        </p:spPr>
        <p:txBody>
          <a:bodyPr>
            <a:normAutofit fontScale="92500"/>
          </a:bodyPr>
          <a:lstStyle/>
          <a:p>
            <a:r>
              <a:rPr lang="en-US" dirty="0"/>
              <a:t>National Technical University of Athens</a:t>
            </a:r>
          </a:p>
        </p:txBody>
      </p:sp>
      <p:sp>
        <p:nvSpPr>
          <p:cNvPr id="5" name="Text Placeholder 4">
            <a:extLst>
              <a:ext uri="{FF2B5EF4-FFF2-40B4-BE49-F238E27FC236}">
                <a16:creationId xmlns:a16="http://schemas.microsoft.com/office/drawing/2014/main" id="{69B1C4E6-8430-E382-942E-FCFA9EFDCB6F}"/>
              </a:ext>
            </a:extLst>
          </p:cNvPr>
          <p:cNvSpPr>
            <a:spLocks noGrp="1"/>
          </p:cNvSpPr>
          <p:nvPr>
            <p:ph type="body" sz="quarter" idx="12"/>
          </p:nvPr>
        </p:nvSpPr>
        <p:spPr/>
        <p:txBody>
          <a:bodyPr/>
          <a:lstStyle/>
          <a:p>
            <a:r>
              <a:rPr lang="en-US" dirty="0"/>
              <a:t>ENR-MOD SB (Monitoring of 2024 activities)</a:t>
            </a:r>
          </a:p>
        </p:txBody>
      </p:sp>
    </p:spTree>
    <p:extLst>
      <p:ext uri="{BB962C8B-B14F-4D97-AF65-F5344CB8AC3E}">
        <p14:creationId xmlns:p14="http://schemas.microsoft.com/office/powerpoint/2010/main" val="167461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65CA8-10EB-2F9E-9A4B-E78AC353687D}"/>
            </a:ext>
          </a:extLst>
        </p:cNvPr>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4824704A-E75F-9AC2-CD01-5EA6F68EEB73}"/>
              </a:ext>
            </a:extLst>
          </p:cNvPr>
          <p:cNvSpPr txBox="1">
            <a:spLocks/>
          </p:cNvSpPr>
          <p:nvPr/>
        </p:nvSpPr>
        <p:spPr>
          <a:xfrm>
            <a:off x="245301" y="4059703"/>
            <a:ext cx="11701398" cy="2326905"/>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b="1" dirty="0"/>
              <a:t>(Nonlinear) problem mapped to (linear) Schrödinger-like equation!</a:t>
            </a:r>
          </a:p>
          <a:p>
            <a:pPr marL="0" indent="0">
              <a:buNone/>
            </a:pPr>
            <a:r>
              <a:rPr lang="en-US" b="1" dirty="0"/>
              <a:t>                                                                                                          </a:t>
            </a:r>
          </a:p>
        </p:txBody>
      </p:sp>
      <p:pic>
        <p:nvPicPr>
          <p:cNvPr id="52" name="Picture 51">
            <a:extLst>
              <a:ext uri="{FF2B5EF4-FFF2-40B4-BE49-F238E27FC236}">
                <a16:creationId xmlns:a16="http://schemas.microsoft.com/office/drawing/2014/main" id="{BBE931A9-5EFB-1D76-4CD6-E929E848A913}"/>
              </a:ext>
            </a:extLst>
          </p:cNvPr>
          <p:cNvPicPr>
            <a:picLocks noChangeAspect="1"/>
          </p:cNvPicPr>
          <p:nvPr/>
        </p:nvPicPr>
        <p:blipFill>
          <a:blip r:embed="rId2"/>
          <a:stretch>
            <a:fillRect/>
          </a:stretch>
        </p:blipFill>
        <p:spPr>
          <a:xfrm>
            <a:off x="8669037" y="3447394"/>
            <a:ext cx="3056849" cy="653871"/>
          </a:xfrm>
          <a:prstGeom prst="rect">
            <a:avLst/>
          </a:prstGeom>
        </p:spPr>
      </p:pic>
      <p:sp>
        <p:nvSpPr>
          <p:cNvPr id="2" name="Title 1">
            <a:extLst>
              <a:ext uri="{FF2B5EF4-FFF2-40B4-BE49-F238E27FC236}">
                <a16:creationId xmlns:a16="http://schemas.microsoft.com/office/drawing/2014/main" id="{758273EC-5163-EB39-9122-BA840FC049C9}"/>
              </a:ext>
            </a:extLst>
          </p:cNvPr>
          <p:cNvSpPr>
            <a:spLocks noGrp="1"/>
          </p:cNvSpPr>
          <p:nvPr>
            <p:ph type="title"/>
          </p:nvPr>
        </p:nvSpPr>
        <p:spPr/>
        <p:txBody>
          <a:bodyPr/>
          <a:lstStyle/>
          <a:p>
            <a:r>
              <a:rPr lang="en-US" dirty="0"/>
              <a:t>Quantum approach to wave-wave interaction problem</a:t>
            </a:r>
          </a:p>
        </p:txBody>
      </p:sp>
      <p:sp>
        <p:nvSpPr>
          <p:cNvPr id="3" name="Content Placeholder 2">
            <a:extLst>
              <a:ext uri="{FF2B5EF4-FFF2-40B4-BE49-F238E27FC236}">
                <a16:creationId xmlns:a16="http://schemas.microsoft.com/office/drawing/2014/main" id="{A9079571-4137-6975-E14F-3F5A774B5A7C}"/>
              </a:ext>
            </a:extLst>
          </p:cNvPr>
          <p:cNvSpPr>
            <a:spLocks noGrp="1"/>
          </p:cNvSpPr>
          <p:nvPr>
            <p:ph idx="1"/>
          </p:nvPr>
        </p:nvSpPr>
        <p:spPr>
          <a:xfrm>
            <a:off x="246187" y="836712"/>
            <a:ext cx="11865300" cy="3364927"/>
          </a:xfrm>
        </p:spPr>
        <p:txBody>
          <a:bodyPr>
            <a:normAutofit/>
          </a:bodyPr>
          <a:lstStyle/>
          <a:p>
            <a:r>
              <a:rPr lang="en-US" b="1" dirty="0"/>
              <a:t>3-wave mixing problem can be described in terms of Hamiltonian formulation.</a:t>
            </a:r>
          </a:p>
          <a:p>
            <a:endParaRPr lang="en-US" b="1" dirty="0"/>
          </a:p>
          <a:p>
            <a:endParaRPr lang="en-US" b="1" dirty="0"/>
          </a:p>
          <a:p>
            <a:endParaRPr lang="en-US" b="1" dirty="0"/>
          </a:p>
          <a:p>
            <a:endParaRPr lang="en-US" b="1" dirty="0"/>
          </a:p>
          <a:p>
            <a:pPr lvl="1"/>
            <a:r>
              <a:rPr lang="en-US" u="sng" dirty="0"/>
              <a:t>Hamiltonian system has </a:t>
            </a:r>
            <a:r>
              <a:rPr lang="en-US" b="1" u="sng" dirty="0">
                <a:solidFill>
                  <a:schemeClr val="accent5">
                    <a:lumMod val="75000"/>
                  </a:schemeClr>
                </a:solidFill>
              </a:rPr>
              <a:t>2 constants of motion:</a:t>
            </a:r>
            <a:r>
              <a:rPr lang="en-US" b="1" dirty="0">
                <a:solidFill>
                  <a:schemeClr val="accent5">
                    <a:lumMod val="75000"/>
                  </a:schemeClr>
                </a:solidFill>
              </a:rPr>
              <a:t>                                                        </a:t>
            </a:r>
            <a:r>
              <a:rPr lang="en-US" b="1" dirty="0"/>
              <a:t>(                                                             ).</a:t>
            </a:r>
          </a:p>
          <a:p>
            <a:pPr lvl="1"/>
            <a:endParaRPr lang="en-US" sz="1100" b="1" dirty="0"/>
          </a:p>
          <a:p>
            <a:pPr lvl="1"/>
            <a:r>
              <a:rPr lang="en-US" dirty="0"/>
              <a:t>In the </a:t>
            </a:r>
            <a:r>
              <a:rPr lang="en-US" b="1" dirty="0">
                <a:solidFill>
                  <a:schemeClr val="accent5">
                    <a:lumMod val="75000"/>
                  </a:schemeClr>
                </a:solidFill>
              </a:rPr>
              <a:t>basis</a:t>
            </a:r>
            <a:r>
              <a:rPr lang="en-US" dirty="0"/>
              <a:t>                   , </a:t>
            </a:r>
            <a:r>
              <a:rPr lang="en-US" b="1" dirty="0">
                <a:solidFill>
                  <a:schemeClr val="accent5">
                    <a:lumMod val="75000"/>
                  </a:schemeClr>
                </a:solidFill>
              </a:rPr>
              <a:t>any state </a:t>
            </a:r>
            <a:r>
              <a:rPr lang="en-US" dirty="0"/>
              <a:t>of the </a:t>
            </a:r>
            <a:r>
              <a:rPr lang="en-US" b="1" dirty="0">
                <a:solidFill>
                  <a:schemeClr val="accent5">
                    <a:lumMod val="75000"/>
                  </a:schemeClr>
                </a:solidFill>
              </a:rPr>
              <a:t>D-dimensional </a:t>
            </a:r>
            <a:r>
              <a:rPr lang="en-US" dirty="0"/>
              <a:t>subspace V is represented by</a:t>
            </a:r>
            <a:r>
              <a:rPr lang="en-US" b="1" dirty="0"/>
              <a:t>                                                          .</a:t>
            </a:r>
          </a:p>
        </p:txBody>
      </p:sp>
      <p:sp>
        <p:nvSpPr>
          <p:cNvPr id="4" name="Footer Placeholder 3">
            <a:extLst>
              <a:ext uri="{FF2B5EF4-FFF2-40B4-BE49-F238E27FC236}">
                <a16:creationId xmlns:a16="http://schemas.microsoft.com/office/drawing/2014/main" id="{011183B5-F931-8AB5-FD04-D67A52C2D93C}"/>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sp>
        <p:nvSpPr>
          <p:cNvPr id="5" name="Slide Number Placeholder 4">
            <a:extLst>
              <a:ext uri="{FF2B5EF4-FFF2-40B4-BE49-F238E27FC236}">
                <a16:creationId xmlns:a16="http://schemas.microsoft.com/office/drawing/2014/main" id="{F6F095A8-B125-0740-ED77-D138E4D765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29D010BC-536C-1F9F-BA19-9D4A53E1CA1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284581" y="5053574"/>
            <a:ext cx="5456026" cy="1238839"/>
          </a:xfrm>
          <a:prstGeom prst="rect">
            <a:avLst/>
          </a:prstGeom>
        </p:spPr>
      </p:pic>
      <p:pic>
        <p:nvPicPr>
          <p:cNvPr id="19" name="Picture 18">
            <a:extLst>
              <a:ext uri="{FF2B5EF4-FFF2-40B4-BE49-F238E27FC236}">
                <a16:creationId xmlns:a16="http://schemas.microsoft.com/office/drawing/2014/main" id="{DF4F8CA7-28ED-865B-4E92-B1C2585C4B6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147335" y="1555360"/>
            <a:ext cx="3852000" cy="592615"/>
          </a:xfrm>
          <a:prstGeom prst="rect">
            <a:avLst/>
          </a:prstGeom>
        </p:spPr>
      </p:pic>
      <p:pic>
        <p:nvPicPr>
          <p:cNvPr id="21" name="Picture 20">
            <a:extLst>
              <a:ext uri="{FF2B5EF4-FFF2-40B4-BE49-F238E27FC236}">
                <a16:creationId xmlns:a16="http://schemas.microsoft.com/office/drawing/2014/main" id="{29B6CDC6-5BC4-F3F4-0899-B2ED167E15F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201526" y="4598655"/>
            <a:ext cx="3661527" cy="291716"/>
          </a:xfrm>
          <a:prstGeom prst="rect">
            <a:avLst/>
          </a:prstGeom>
        </p:spPr>
      </p:pic>
      <p:pic>
        <p:nvPicPr>
          <p:cNvPr id="23" name="Picture 22">
            <a:extLst>
              <a:ext uri="{FF2B5EF4-FFF2-40B4-BE49-F238E27FC236}">
                <a16:creationId xmlns:a16="http://schemas.microsoft.com/office/drawing/2014/main" id="{E3D0E536-6FAC-6A64-8F93-4716536C79F5}"/>
              </a:ext>
            </a:extLst>
          </p:cNvPr>
          <p:cNvPicPr>
            <a:picLocks noChangeAspect="1"/>
          </p:cNvPicPr>
          <p:nvPr/>
        </p:nvPicPr>
        <p:blipFill>
          <a:blip r:embed="rId9"/>
          <a:stretch>
            <a:fillRect/>
          </a:stretch>
        </p:blipFill>
        <p:spPr>
          <a:xfrm>
            <a:off x="4841009" y="2224243"/>
            <a:ext cx="1654139" cy="447737"/>
          </a:xfrm>
          <a:prstGeom prst="rect">
            <a:avLst/>
          </a:prstGeom>
        </p:spPr>
      </p:pic>
      <p:sp>
        <p:nvSpPr>
          <p:cNvPr id="24" name="TextBox 23">
            <a:extLst>
              <a:ext uri="{FF2B5EF4-FFF2-40B4-BE49-F238E27FC236}">
                <a16:creationId xmlns:a16="http://schemas.microsoft.com/office/drawing/2014/main" id="{F2D5CDA3-C289-3C39-ED48-640DAAA10B14}"/>
              </a:ext>
            </a:extLst>
          </p:cNvPr>
          <p:cNvSpPr txBox="1"/>
          <p:nvPr/>
        </p:nvSpPr>
        <p:spPr>
          <a:xfrm>
            <a:off x="2958365" y="2156175"/>
            <a:ext cx="1412503" cy="646331"/>
          </a:xfrm>
          <a:prstGeom prst="rect">
            <a:avLst/>
          </a:prstGeom>
          <a:noFill/>
        </p:spPr>
        <p:txBody>
          <a:bodyPr wrap="none" rtlCol="0">
            <a:spAutoFit/>
          </a:bodyPr>
          <a:lstStyle/>
          <a:p>
            <a:pPr algn="ctr"/>
            <a:r>
              <a:rPr lang="en-US" b="1" dirty="0">
                <a:solidFill>
                  <a:schemeClr val="accent4"/>
                </a:solidFill>
              </a:rPr>
              <a:t>COUPLING</a:t>
            </a:r>
          </a:p>
          <a:p>
            <a:pPr algn="ctr"/>
            <a:r>
              <a:rPr lang="en-US" b="1" dirty="0">
                <a:solidFill>
                  <a:schemeClr val="accent4"/>
                </a:solidFill>
              </a:rPr>
              <a:t>COEFFICIENT</a:t>
            </a:r>
          </a:p>
        </p:txBody>
      </p:sp>
      <p:cxnSp>
        <p:nvCxnSpPr>
          <p:cNvPr id="25" name="Straight Arrow Connector 24">
            <a:extLst>
              <a:ext uri="{FF2B5EF4-FFF2-40B4-BE49-F238E27FC236}">
                <a16:creationId xmlns:a16="http://schemas.microsoft.com/office/drawing/2014/main" id="{14835B8B-0437-0C09-03D3-B90EE3ECA444}"/>
              </a:ext>
            </a:extLst>
          </p:cNvPr>
          <p:cNvCxnSpPr>
            <a:cxnSpLocks/>
          </p:cNvCxnSpPr>
          <p:nvPr/>
        </p:nvCxnSpPr>
        <p:spPr>
          <a:xfrm flipH="1" flipV="1">
            <a:off x="2136638" y="2094055"/>
            <a:ext cx="936697" cy="339761"/>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D7498CBE-F476-3F7D-C0DB-51F18B35A515}"/>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8844181" y="1358078"/>
            <a:ext cx="1864059" cy="1594687"/>
          </a:xfrm>
          <a:prstGeom prst="rect">
            <a:avLst/>
          </a:prstGeom>
        </p:spPr>
      </p:pic>
      <p:sp>
        <p:nvSpPr>
          <p:cNvPr id="29" name="Arrow: Right 28">
            <a:extLst>
              <a:ext uri="{FF2B5EF4-FFF2-40B4-BE49-F238E27FC236}">
                <a16:creationId xmlns:a16="http://schemas.microsoft.com/office/drawing/2014/main" id="{2E28D344-65BB-BDBC-981C-B5EC14FB3937}"/>
              </a:ext>
            </a:extLst>
          </p:cNvPr>
          <p:cNvSpPr/>
          <p:nvPr/>
        </p:nvSpPr>
        <p:spPr>
          <a:xfrm>
            <a:off x="7039431" y="1767823"/>
            <a:ext cx="1336306" cy="74305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B1A05D7F-B8A4-AC03-1C82-3FD36FFE845C}"/>
              </a:ext>
            </a:extLst>
          </p:cNvPr>
          <p:cNvCxnSpPr>
            <a:cxnSpLocks/>
            <a:stCxn id="23" idx="1"/>
          </p:cNvCxnSpPr>
          <p:nvPr/>
        </p:nvCxnSpPr>
        <p:spPr>
          <a:xfrm flipH="1" flipV="1">
            <a:off x="4124834" y="2099505"/>
            <a:ext cx="716175" cy="348607"/>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85832BF-47C9-5631-3981-C726FDC79157}"/>
              </a:ext>
            </a:extLst>
          </p:cNvPr>
          <p:cNvCxnSpPr>
            <a:cxnSpLocks/>
            <a:stCxn id="23" idx="1"/>
          </p:cNvCxnSpPr>
          <p:nvPr/>
        </p:nvCxnSpPr>
        <p:spPr>
          <a:xfrm flipH="1" flipV="1">
            <a:off x="4615688" y="2130866"/>
            <a:ext cx="225321" cy="31724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290ACD-156F-F3D9-23A6-7F6AFB984F46}"/>
              </a:ext>
            </a:extLst>
          </p:cNvPr>
          <p:cNvCxnSpPr>
            <a:cxnSpLocks/>
            <a:stCxn id="23" idx="1"/>
          </p:cNvCxnSpPr>
          <p:nvPr/>
        </p:nvCxnSpPr>
        <p:spPr>
          <a:xfrm flipV="1">
            <a:off x="4841009" y="2125626"/>
            <a:ext cx="0" cy="322486"/>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2EE7CB89-1092-BBEB-7432-A5AABEB7E725}"/>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5258087" y="2990624"/>
            <a:ext cx="1572314" cy="427048"/>
          </a:xfrm>
          <a:prstGeom prst="rect">
            <a:avLst/>
          </a:prstGeom>
        </p:spPr>
      </p:pic>
      <p:pic>
        <p:nvPicPr>
          <p:cNvPr id="46" name="Picture 45">
            <a:extLst>
              <a:ext uri="{FF2B5EF4-FFF2-40B4-BE49-F238E27FC236}">
                <a16:creationId xmlns:a16="http://schemas.microsoft.com/office/drawing/2014/main" id="{67465CE1-0197-FA99-4DCD-1B0F4A4DE7F9}"/>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6876185" y="3024520"/>
            <a:ext cx="1257116" cy="351253"/>
          </a:xfrm>
          <a:prstGeom prst="rect">
            <a:avLst/>
          </a:prstGeom>
        </p:spPr>
      </p:pic>
      <p:pic>
        <p:nvPicPr>
          <p:cNvPr id="48" name="Picture 47">
            <a:extLst>
              <a:ext uri="{FF2B5EF4-FFF2-40B4-BE49-F238E27FC236}">
                <a16:creationId xmlns:a16="http://schemas.microsoft.com/office/drawing/2014/main" id="{173BCF5C-8D3C-31ED-4874-A2FBB71D0BE7}"/>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Lst>
          </a:blip>
          <a:stretch>
            <a:fillRect/>
          </a:stretch>
        </p:blipFill>
        <p:spPr>
          <a:xfrm>
            <a:off x="8280848" y="3021681"/>
            <a:ext cx="3160875" cy="349268"/>
          </a:xfrm>
          <a:prstGeom prst="rect">
            <a:avLst/>
          </a:prstGeom>
        </p:spPr>
      </p:pic>
      <p:pic>
        <p:nvPicPr>
          <p:cNvPr id="50" name="Picture 49">
            <a:extLst>
              <a:ext uri="{FF2B5EF4-FFF2-40B4-BE49-F238E27FC236}">
                <a16:creationId xmlns:a16="http://schemas.microsoft.com/office/drawing/2014/main" id="{21BA14C8-3250-0B61-CBD9-363F3D57A05A}"/>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50000"/>
                    </a14:imgEffect>
                  </a14:imgLayer>
                </a14:imgProps>
              </a:ext>
            </a:extLst>
          </a:blip>
          <a:stretch>
            <a:fillRect/>
          </a:stretch>
        </p:blipFill>
        <p:spPr>
          <a:xfrm>
            <a:off x="1990205" y="3581115"/>
            <a:ext cx="936697" cy="312232"/>
          </a:xfrm>
          <a:prstGeom prst="rect">
            <a:avLst/>
          </a:prstGeom>
        </p:spPr>
      </p:pic>
      <p:pic>
        <p:nvPicPr>
          <p:cNvPr id="55" name="Picture 54">
            <a:extLst>
              <a:ext uri="{FF2B5EF4-FFF2-40B4-BE49-F238E27FC236}">
                <a16:creationId xmlns:a16="http://schemas.microsoft.com/office/drawing/2014/main" id="{697A6BF7-9151-28EB-4519-40E36DE44087}"/>
              </a:ext>
            </a:extLst>
          </p:cNvPr>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Layer>
                </a14:imgProps>
              </a:ext>
            </a:extLst>
          </a:blip>
          <a:stretch>
            <a:fillRect/>
          </a:stretch>
        </p:blipFill>
        <p:spPr>
          <a:xfrm>
            <a:off x="1638697" y="4548859"/>
            <a:ext cx="3661526" cy="391308"/>
          </a:xfrm>
          <a:prstGeom prst="rect">
            <a:avLst/>
          </a:prstGeom>
        </p:spPr>
      </p:pic>
      <p:sp>
        <p:nvSpPr>
          <p:cNvPr id="57" name="Content Placeholder 2">
            <a:extLst>
              <a:ext uri="{FF2B5EF4-FFF2-40B4-BE49-F238E27FC236}">
                <a16:creationId xmlns:a16="http://schemas.microsoft.com/office/drawing/2014/main" id="{7EE80D70-0FF6-3D9D-54BB-F91E47B9D92D}"/>
              </a:ext>
            </a:extLst>
          </p:cNvPr>
          <p:cNvSpPr txBox="1">
            <a:spLocks/>
          </p:cNvSpPr>
          <p:nvPr/>
        </p:nvSpPr>
        <p:spPr>
          <a:xfrm>
            <a:off x="1146006" y="5191469"/>
            <a:ext cx="3029174" cy="952092"/>
          </a:xfrm>
          <a:prstGeom prst="rect">
            <a:avLst/>
          </a:prstGeom>
          <a:solidFill>
            <a:schemeClr val="accent3">
              <a:lumMod val="20000"/>
              <a:lumOff val="80000"/>
            </a:schemeClr>
          </a:solidFill>
          <a:ln w="19050">
            <a:solidFill>
              <a:schemeClr val="accent5">
                <a:lumMod val="75000"/>
              </a:schemeClr>
            </a:solidFill>
          </a:ln>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1800" b="1" dirty="0"/>
              <a:t>QUANTUM DESCRIPTION</a:t>
            </a:r>
            <a:br>
              <a:rPr lang="en-US" sz="1800" b="1" dirty="0"/>
            </a:br>
            <a:r>
              <a:rPr lang="en-US" sz="1800" b="1" dirty="0"/>
              <a:t>BASED ON THE (DERIVED) UNITARY EVOLUTION MATRIX                                                                                          </a:t>
            </a:r>
          </a:p>
        </p:txBody>
      </p:sp>
      <p:sp>
        <p:nvSpPr>
          <p:cNvPr id="6" name="Arrow: Right 5">
            <a:extLst>
              <a:ext uri="{FF2B5EF4-FFF2-40B4-BE49-F238E27FC236}">
                <a16:creationId xmlns:a16="http://schemas.microsoft.com/office/drawing/2014/main" id="{4C46A419-5420-9502-B900-4D1288B8436C}"/>
              </a:ext>
            </a:extLst>
          </p:cNvPr>
          <p:cNvSpPr/>
          <p:nvPr/>
        </p:nvSpPr>
        <p:spPr>
          <a:xfrm>
            <a:off x="4657948" y="5348078"/>
            <a:ext cx="1336306" cy="569289"/>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942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Computing algorithms</a:t>
            </a:r>
          </a:p>
        </p:txBody>
      </p:sp>
      <p:sp>
        <p:nvSpPr>
          <p:cNvPr id="4" name="Footer Placeholder 3"/>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 4 February 2025</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panose="020F0502020204030204"/>
                <a:ea typeface="+mn-ea"/>
                <a:cs typeface="+mn-cs"/>
              </a:rPr>
              <a:t>11</a:t>
            </a:fld>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2384804F-3998-4D57-9195-F3826E402611-5" descr="C:/Users/stkou/AppData/Local/Temp/wpp.aXHaFQwpp"/>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4555" y="1463675"/>
            <a:ext cx="4218214" cy="1167946"/>
          </a:xfrm>
          <a:prstGeom prst="rect">
            <a:avLst/>
          </a:prstGeom>
        </p:spPr>
      </p:pic>
      <p:pic>
        <p:nvPicPr>
          <p:cNvPr id="8" name="2384804F-3998-4D57-9195-F3826E402611-6" descr="C:/Users/stkou/AppData/Local/Temp/wpp.DzjVKdwpp"/>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45230" y="4163060"/>
            <a:ext cx="6117590" cy="691515"/>
          </a:xfrm>
          <a:prstGeom prst="rect">
            <a:avLst/>
          </a:prstGeom>
        </p:spPr>
      </p:pic>
      <p:sp>
        <p:nvSpPr>
          <p:cNvPr id="12" name="Content Placeholder 2">
            <a:extLst>
              <a:ext uri="{FF2B5EF4-FFF2-40B4-BE49-F238E27FC236}">
                <a16:creationId xmlns:a16="http://schemas.microsoft.com/office/drawing/2014/main" id="{AD2487C0-32BA-80BA-AA66-9429C8364B33}"/>
              </a:ext>
            </a:extLst>
          </p:cNvPr>
          <p:cNvSpPr txBox="1">
            <a:spLocks/>
          </p:cNvSpPr>
          <p:nvPr/>
        </p:nvSpPr>
        <p:spPr>
          <a:xfrm>
            <a:off x="246187" y="836712"/>
            <a:ext cx="11551803" cy="5688632"/>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b="1" dirty="0"/>
              <a:t>Quantum algorithms work by storing and manipulating information in a way not accessible to classical computers, which can provide speedups for certain problems.</a:t>
            </a:r>
          </a:p>
          <a:p>
            <a:pPr lvl="1"/>
            <a:r>
              <a:rPr lang="en-US" dirty="0"/>
              <a:t>A QC computation works by preparing a </a:t>
            </a:r>
            <a:r>
              <a:rPr lang="en-US" b="1" dirty="0">
                <a:solidFill>
                  <a:schemeClr val="accent5">
                    <a:lumMod val="75000"/>
                  </a:schemeClr>
                </a:solidFill>
              </a:rPr>
              <a:t>superposition</a:t>
            </a:r>
            <a:r>
              <a:rPr lang="en-US" dirty="0"/>
              <a:t> of </a:t>
            </a:r>
            <a:r>
              <a:rPr lang="en-US" b="1" dirty="0">
                <a:solidFill>
                  <a:schemeClr val="accent5">
                    <a:lumMod val="75000"/>
                  </a:schemeClr>
                </a:solidFill>
              </a:rPr>
              <a:t>computational states</a:t>
            </a:r>
            <a:r>
              <a:rPr lang="en-US" dirty="0"/>
              <a:t>. </a:t>
            </a:r>
          </a:p>
          <a:p>
            <a:pPr lvl="1"/>
            <a:r>
              <a:rPr lang="en-US" dirty="0"/>
              <a:t>A </a:t>
            </a:r>
            <a:r>
              <a:rPr lang="en-US" b="1" dirty="0">
                <a:solidFill>
                  <a:schemeClr val="accent5">
                    <a:lumMod val="75000"/>
                  </a:schemeClr>
                </a:solidFill>
              </a:rPr>
              <a:t>quantum circuit </a:t>
            </a:r>
            <a:r>
              <a:rPr lang="en-US" dirty="0"/>
              <a:t>uses operations to generate </a:t>
            </a:r>
            <a:r>
              <a:rPr lang="en-US" b="1" dirty="0">
                <a:solidFill>
                  <a:schemeClr val="accent5">
                    <a:lumMod val="75000"/>
                  </a:schemeClr>
                </a:solidFill>
              </a:rPr>
              <a:t>entanglement</a:t>
            </a:r>
            <a:r>
              <a:rPr lang="en-US" dirty="0"/>
              <a:t>, leading to </a:t>
            </a:r>
            <a:r>
              <a:rPr lang="en-US" b="1" dirty="0">
                <a:solidFill>
                  <a:schemeClr val="accent5">
                    <a:lumMod val="75000"/>
                  </a:schemeClr>
                </a:solidFill>
              </a:rPr>
              <a:t>interference</a:t>
            </a:r>
            <a:r>
              <a:rPr lang="en-US" dirty="0"/>
              <a:t> between the different states. </a:t>
            </a:r>
          </a:p>
          <a:p>
            <a:pPr lvl="1"/>
            <a:r>
              <a:rPr lang="en-US" b="1" dirty="0">
                <a:solidFill>
                  <a:schemeClr val="accent5">
                    <a:lumMod val="75000"/>
                  </a:schemeClr>
                </a:solidFill>
              </a:rPr>
              <a:t>Many possible outcomes </a:t>
            </a:r>
            <a:r>
              <a:rPr lang="en-US" dirty="0"/>
              <a:t>are </a:t>
            </a:r>
            <a:r>
              <a:rPr lang="en-US" b="1" dirty="0">
                <a:solidFill>
                  <a:schemeClr val="accent5">
                    <a:lumMod val="75000"/>
                  </a:schemeClr>
                </a:solidFill>
              </a:rPr>
              <a:t>canceled out </a:t>
            </a:r>
            <a:r>
              <a:rPr lang="en-US" dirty="0"/>
              <a:t>through interference, while others are </a:t>
            </a:r>
            <a:r>
              <a:rPr lang="en-US" b="1" dirty="0">
                <a:solidFill>
                  <a:schemeClr val="accent5">
                    <a:lumMod val="75000"/>
                  </a:schemeClr>
                </a:solidFill>
              </a:rPr>
              <a:t>amplified</a:t>
            </a:r>
            <a:r>
              <a:rPr lang="en-US" dirty="0"/>
              <a:t>. </a:t>
            </a:r>
          </a:p>
          <a:p>
            <a:pPr lvl="1">
              <a:spcAft>
                <a:spcPts val="900"/>
              </a:spcAft>
            </a:pPr>
            <a:r>
              <a:rPr lang="en-US" dirty="0"/>
              <a:t>The </a:t>
            </a:r>
            <a:r>
              <a:rPr lang="en-US" b="1" dirty="0">
                <a:solidFill>
                  <a:schemeClr val="accent5">
                    <a:lumMod val="75000"/>
                  </a:schemeClr>
                </a:solidFill>
              </a:rPr>
              <a:t>amplified outcomes </a:t>
            </a:r>
            <a:r>
              <a:rPr lang="en-US" dirty="0"/>
              <a:t>are the </a:t>
            </a:r>
            <a:r>
              <a:rPr lang="en-US" b="1" dirty="0">
                <a:solidFill>
                  <a:schemeClr val="accent5">
                    <a:lumMod val="75000"/>
                  </a:schemeClr>
                </a:solidFill>
              </a:rPr>
              <a:t>solutions</a:t>
            </a:r>
            <a:r>
              <a:rPr lang="en-US" dirty="0">
                <a:solidFill>
                  <a:schemeClr val="accent5">
                    <a:lumMod val="75000"/>
                  </a:schemeClr>
                </a:solidFill>
              </a:rPr>
              <a:t> </a:t>
            </a:r>
            <a:r>
              <a:rPr lang="en-US" dirty="0"/>
              <a:t>of the computation to the problem.</a:t>
            </a:r>
            <a:endParaRPr lang="el-GR" dirty="0"/>
          </a:p>
          <a:p>
            <a:r>
              <a:rPr lang="en-US" b="1" u="sng" dirty="0"/>
              <a:t>Qubit encoding:</a:t>
            </a:r>
            <a:r>
              <a:rPr lang="en-US" b="1" dirty="0"/>
              <a:t> Representation of classical states as quantum superpositions.</a:t>
            </a:r>
          </a:p>
          <a:p>
            <a:pPr lvl="1"/>
            <a:r>
              <a:rPr lang="en-US" b="1" u="sng" dirty="0">
                <a:solidFill>
                  <a:srgbClr val="00B050"/>
                </a:solidFill>
              </a:rPr>
              <a:t>First step:</a:t>
            </a:r>
            <a:r>
              <a:rPr lang="en-US" dirty="0">
                <a:solidFill>
                  <a:srgbClr val="00B050"/>
                </a:solidFill>
              </a:rPr>
              <a:t> </a:t>
            </a:r>
            <a:r>
              <a:rPr lang="en-US" dirty="0"/>
              <a:t>Finite spatial discretization of the continuous (classical) state in configuration space. </a:t>
            </a:r>
          </a:p>
          <a:p>
            <a:pPr lvl="1"/>
            <a:endParaRPr lang="en-US" dirty="0"/>
          </a:p>
          <a:p>
            <a:pPr lvl="1"/>
            <a:endParaRPr lang="en-US" dirty="0"/>
          </a:p>
          <a:p>
            <a:pPr lvl="1"/>
            <a:r>
              <a:rPr lang="en-US" b="1" u="sng" dirty="0">
                <a:solidFill>
                  <a:srgbClr val="00B050"/>
                </a:solidFill>
              </a:rPr>
              <a:t>Second step:</a:t>
            </a:r>
            <a:r>
              <a:rPr lang="en-US" dirty="0">
                <a:solidFill>
                  <a:srgbClr val="00B050"/>
                </a:solidFill>
              </a:rPr>
              <a:t> </a:t>
            </a:r>
            <a:r>
              <a:rPr lang="en-US" dirty="0"/>
              <a:t>Definition of </a:t>
            </a:r>
            <a:r>
              <a:rPr lang="en-US" b="1" dirty="0">
                <a:solidFill>
                  <a:srgbClr val="C00000"/>
                </a:solidFill>
              </a:rPr>
              <a:t>amplitude</a:t>
            </a:r>
            <a:r>
              <a:rPr lang="en-US" dirty="0"/>
              <a:t> &amp; </a:t>
            </a:r>
            <a:r>
              <a:rPr lang="en-US" b="1" dirty="0">
                <a:solidFill>
                  <a:srgbClr val="0070C0"/>
                </a:solidFill>
              </a:rPr>
              <a:t>spatial</a:t>
            </a:r>
            <a:r>
              <a:rPr lang="en-US" dirty="0"/>
              <a:t> registers of qubits. </a:t>
            </a:r>
          </a:p>
          <a:p>
            <a:pPr lvl="1"/>
            <a:endParaRPr lang="en-US" sz="2200" dirty="0"/>
          </a:p>
          <a:p>
            <a:pPr lvl="1"/>
            <a:r>
              <a:rPr lang="en-US" b="1" u="sng" dirty="0">
                <a:solidFill>
                  <a:srgbClr val="00B050"/>
                </a:solidFill>
              </a:rPr>
              <a:t>Third step:</a:t>
            </a:r>
            <a:r>
              <a:rPr lang="en-US" dirty="0">
                <a:solidFill>
                  <a:srgbClr val="00B050"/>
                </a:solidFill>
              </a:rPr>
              <a:t> </a:t>
            </a:r>
            <a:r>
              <a:rPr lang="en-US" b="1" dirty="0">
                <a:solidFill>
                  <a:schemeClr val="accent5">
                    <a:lumMod val="75000"/>
                  </a:schemeClr>
                </a:solidFill>
              </a:rPr>
              <a:t>Discretization</a:t>
            </a:r>
            <a:r>
              <a:rPr lang="en-US" dirty="0"/>
              <a:t> of </a:t>
            </a:r>
            <a:r>
              <a:rPr lang="en-US" b="1" dirty="0">
                <a:solidFill>
                  <a:schemeClr val="accent5">
                    <a:lumMod val="75000"/>
                  </a:schemeClr>
                </a:solidFill>
              </a:rPr>
              <a:t>configuration space </a:t>
            </a:r>
            <a:r>
              <a:rPr lang="en-US" dirty="0"/>
              <a:t>on </a:t>
            </a:r>
            <a:r>
              <a:rPr lang="en-US" b="1" dirty="0">
                <a:solidFill>
                  <a:srgbClr val="7030A0"/>
                </a:solidFill>
              </a:rPr>
              <a:t>3D lattice   </a:t>
            </a:r>
            <a:r>
              <a:rPr lang="en-US" dirty="0">
                <a:latin typeface="Times New Roman" panose="02020603050405020304" pitchFamily="18" charset="0"/>
                <a:cs typeface="Times New Roman" panose="02020603050405020304" pitchFamily="18" charset="0"/>
              </a:rPr>
              <a:t>→</a:t>
            </a:r>
          </a:p>
          <a:p>
            <a:pPr marL="342891" lvl="1" indent="0">
              <a:buNone/>
            </a:pPr>
            <a:endParaRPr lang="en-US" sz="1400" dirty="0"/>
          </a:p>
          <a:p>
            <a:pPr lvl="1"/>
            <a:r>
              <a:rPr lang="en-US" b="1" u="sng" dirty="0">
                <a:solidFill>
                  <a:srgbClr val="00B050"/>
                </a:solidFill>
              </a:rPr>
              <a:t>Final result:</a:t>
            </a:r>
            <a:r>
              <a:rPr lang="en-US" dirty="0"/>
              <a:t> </a:t>
            </a:r>
            <a:r>
              <a:rPr lang="en-US" b="1" dirty="0">
                <a:solidFill>
                  <a:schemeClr val="accent5">
                    <a:lumMod val="75000"/>
                  </a:schemeClr>
                </a:solidFill>
              </a:rPr>
              <a:t>Classical state </a:t>
            </a:r>
            <a:r>
              <a:rPr lang="en-US" dirty="0"/>
              <a:t>translates into </a:t>
            </a:r>
            <a:r>
              <a:rPr lang="en-US" b="1" dirty="0">
                <a:solidFill>
                  <a:schemeClr val="accent5">
                    <a:lumMod val="75000"/>
                  </a:schemeClr>
                </a:solidFill>
              </a:rPr>
              <a:t>n=</a:t>
            </a:r>
            <a:r>
              <a:rPr lang="en-US" b="1" dirty="0" err="1">
                <a:solidFill>
                  <a:schemeClr val="accent5">
                    <a:lumMod val="75000"/>
                  </a:schemeClr>
                </a:solidFill>
              </a:rPr>
              <a:t>n</a:t>
            </a:r>
            <a:r>
              <a:rPr lang="en-US" b="1" baseline="-25000" dirty="0" err="1">
                <a:solidFill>
                  <a:schemeClr val="accent5">
                    <a:lumMod val="75000"/>
                  </a:schemeClr>
                </a:solidFill>
              </a:rPr>
              <a:t>q</a:t>
            </a:r>
            <a:r>
              <a:rPr lang="en-US" b="1" dirty="0" err="1">
                <a:solidFill>
                  <a:schemeClr val="accent5">
                    <a:lumMod val="75000"/>
                  </a:schemeClr>
                </a:solidFill>
              </a:rPr>
              <a:t>+n</a:t>
            </a:r>
            <a:r>
              <a:rPr lang="en-US" b="1" baseline="-25000" dirty="0" err="1">
                <a:solidFill>
                  <a:schemeClr val="accent5">
                    <a:lumMod val="75000"/>
                  </a:schemeClr>
                </a:solidFill>
              </a:rPr>
              <a:t>p</a:t>
            </a:r>
            <a:r>
              <a:rPr lang="en-US" b="1" dirty="0">
                <a:solidFill>
                  <a:schemeClr val="accent5">
                    <a:lumMod val="75000"/>
                  </a:schemeClr>
                </a:solidFill>
              </a:rPr>
              <a:t>–qubits quantum state</a:t>
            </a:r>
            <a:r>
              <a:rPr lang="en-US" dirty="0">
                <a:latin typeface="Times New Roman" panose="02020603050405020304" pitchFamily="18" charset="0"/>
                <a:cs typeface="Times New Roman" panose="02020603050405020304" pitchFamily="18" charset="0"/>
              </a:rPr>
              <a:t> →</a:t>
            </a: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06B2C75D-1F7F-6D6E-E3B4-FA0AEB0960D6}"/>
              </a:ext>
            </a:extLst>
          </p:cNvPr>
          <p:cNvPicPr>
            <a:picLocks noChangeAspect="1"/>
          </p:cNvPicPr>
          <p:nvPr/>
        </p:nvPicPr>
        <p:blipFill>
          <a:blip r:embed="rId6"/>
          <a:stretch>
            <a:fillRect/>
          </a:stretch>
        </p:blipFill>
        <p:spPr>
          <a:xfrm>
            <a:off x="3092057" y="3798650"/>
            <a:ext cx="6211963" cy="701770"/>
          </a:xfrm>
          <a:prstGeom prst="rect">
            <a:avLst/>
          </a:prstGeom>
        </p:spPr>
      </p:pic>
      <p:pic>
        <p:nvPicPr>
          <p:cNvPr id="10" name="Picture 9">
            <a:extLst>
              <a:ext uri="{FF2B5EF4-FFF2-40B4-BE49-F238E27FC236}">
                <a16:creationId xmlns:a16="http://schemas.microsoft.com/office/drawing/2014/main" id="{06774A85-F9CD-CE8D-53F2-A9007BC0D603}"/>
              </a:ext>
            </a:extLst>
          </p:cNvPr>
          <p:cNvPicPr>
            <a:picLocks noChangeAspect="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7104393" y="4470426"/>
            <a:ext cx="3685527" cy="373086"/>
          </a:xfrm>
          <a:prstGeom prst="rect">
            <a:avLst/>
          </a:prstGeom>
        </p:spPr>
      </p:pic>
      <p:pic>
        <p:nvPicPr>
          <p:cNvPr id="13" name="Picture 12">
            <a:extLst>
              <a:ext uri="{FF2B5EF4-FFF2-40B4-BE49-F238E27FC236}">
                <a16:creationId xmlns:a16="http://schemas.microsoft.com/office/drawing/2014/main" id="{382FC574-5D80-FEC6-6F7F-9FB5EB9DC8DE}"/>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837054" y="4868423"/>
            <a:ext cx="6335919" cy="342948"/>
          </a:xfrm>
          <a:prstGeom prst="rect">
            <a:avLst/>
          </a:prstGeom>
        </p:spPr>
      </p:pic>
      <p:pic>
        <p:nvPicPr>
          <p:cNvPr id="15" name="Picture 14">
            <a:extLst>
              <a:ext uri="{FF2B5EF4-FFF2-40B4-BE49-F238E27FC236}">
                <a16:creationId xmlns:a16="http://schemas.microsoft.com/office/drawing/2014/main" id="{FBC3D2EF-1389-9F43-4ACB-E2E0BA48E217}"/>
              </a:ext>
            </a:extLst>
          </p:cNvPr>
          <p:cNvPicPr>
            <a:picLocks noChangeAspect="1"/>
          </p:cNvPicPr>
          <p:nvPr/>
        </p:nvPicPr>
        <p:blipFill>
          <a:blip r:embed="rId11"/>
          <a:stretch>
            <a:fillRect/>
          </a:stretch>
        </p:blipFill>
        <p:spPr>
          <a:xfrm>
            <a:off x="8054405" y="5632797"/>
            <a:ext cx="3776850" cy="699080"/>
          </a:xfrm>
          <a:prstGeom prst="rect">
            <a:avLst/>
          </a:prstGeom>
        </p:spPr>
      </p:pic>
      <p:pic>
        <p:nvPicPr>
          <p:cNvPr id="19" name="Picture 18">
            <a:extLst>
              <a:ext uri="{FF2B5EF4-FFF2-40B4-BE49-F238E27FC236}">
                <a16:creationId xmlns:a16="http://schemas.microsoft.com/office/drawing/2014/main" id="{CCBBDCAB-45D0-2D62-F805-FBE3D7E420A9}"/>
              </a:ext>
            </a:extLst>
          </p:cNvPr>
          <p:cNvPicPr>
            <a:picLocks noChangeAspect="1"/>
          </p:cNvPicPr>
          <p:nvPr/>
        </p:nvPicPr>
        <p:blipFill>
          <a:blip r:embed="rId12">
            <a:duotone>
              <a:schemeClr val="accent4">
                <a:shade val="45000"/>
                <a:satMod val="135000"/>
              </a:schemeClr>
              <a:prstClr val="white"/>
            </a:duotone>
            <a:extLst>
              <a:ext uri="{BEBA8EAE-BF5A-486C-A8C5-ECC9F3942E4B}">
                <a14:imgProps xmlns:a14="http://schemas.microsoft.com/office/drawing/2010/main">
                  <a14:imgLayer r:embed="rId13">
                    <a14:imgEffect>
                      <a14:sharpenSoften amount="50000"/>
                    </a14:imgEffect>
                  </a14:imgLayer>
                </a14:imgProps>
              </a:ext>
            </a:extLst>
          </a:blip>
          <a:stretch>
            <a:fillRect/>
          </a:stretch>
        </p:blipFill>
        <p:spPr>
          <a:xfrm>
            <a:off x="7104393" y="5223409"/>
            <a:ext cx="4353533" cy="323895"/>
          </a:xfrm>
          <a:prstGeom prst="rect">
            <a:avLst/>
          </a:prstGeom>
        </p:spPr>
      </p:pic>
      <p:pic>
        <p:nvPicPr>
          <p:cNvPr id="23" name="Picture 22">
            <a:extLst>
              <a:ext uri="{FF2B5EF4-FFF2-40B4-BE49-F238E27FC236}">
                <a16:creationId xmlns:a16="http://schemas.microsoft.com/office/drawing/2014/main" id="{C9E484CC-E0F1-7876-52A8-E18A8CFFAEC9}"/>
              </a:ext>
            </a:extLst>
          </p:cNvPr>
          <p:cNvPicPr>
            <a:picLocks noChangeAspect="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7528283" y="4785158"/>
            <a:ext cx="4544059" cy="514422"/>
          </a:xfrm>
          <a:prstGeom prst="rect">
            <a:avLst/>
          </a:prstGeom>
        </p:spPr>
      </p:pic>
      <p:sp>
        <p:nvSpPr>
          <p:cNvPr id="25" name="TextBox 24">
            <a:extLst>
              <a:ext uri="{FF2B5EF4-FFF2-40B4-BE49-F238E27FC236}">
                <a16:creationId xmlns:a16="http://schemas.microsoft.com/office/drawing/2014/main" id="{B8FC1F05-5860-8193-D7D8-6FE5C424AB3C}"/>
              </a:ext>
            </a:extLst>
          </p:cNvPr>
          <p:cNvSpPr txBox="1"/>
          <p:nvPr/>
        </p:nvSpPr>
        <p:spPr>
          <a:xfrm>
            <a:off x="7193956" y="4849653"/>
            <a:ext cx="40290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73009-6096-383E-0EE3-9E47F635E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750CFB-0004-492D-C2CE-2FCC3C49C0EA}"/>
              </a:ext>
            </a:extLst>
          </p:cNvPr>
          <p:cNvSpPr>
            <a:spLocks noGrp="1"/>
          </p:cNvSpPr>
          <p:nvPr>
            <p:ph type="title"/>
          </p:nvPr>
        </p:nvSpPr>
        <p:spPr/>
        <p:txBody>
          <a:bodyPr/>
          <a:lstStyle/>
          <a:p>
            <a:r>
              <a:rPr lang="en-US" dirty="0"/>
              <a:t>Qubit Lattice Algorithm (QLA)</a:t>
            </a:r>
          </a:p>
        </p:txBody>
      </p:sp>
      <p:sp>
        <p:nvSpPr>
          <p:cNvPr id="4" name="Footer Placeholder 3">
            <a:extLst>
              <a:ext uri="{FF2B5EF4-FFF2-40B4-BE49-F238E27FC236}">
                <a16:creationId xmlns:a16="http://schemas.microsoft.com/office/drawing/2014/main" id="{6930D054-60DE-173C-A904-9D3338CFAA54}"/>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 4 February 2025</a:t>
            </a:r>
          </a:p>
        </p:txBody>
      </p:sp>
      <p:sp>
        <p:nvSpPr>
          <p:cNvPr id="5" name="Slide Number Placeholder 4">
            <a:extLst>
              <a:ext uri="{FF2B5EF4-FFF2-40B4-BE49-F238E27FC236}">
                <a16:creationId xmlns:a16="http://schemas.microsoft.com/office/drawing/2014/main" id="{CF568C1E-7616-46BB-969A-3189D695AD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panose="020F0502020204030204"/>
                <a:ea typeface="+mn-ea"/>
                <a:cs typeface="+mn-cs"/>
              </a:rPr>
              <a:t>12</a:t>
            </a:fld>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2384804F-3998-4D57-9195-F3826E402611-5" descr="C:/Users/stkou/AppData/Local/Temp/wpp.aXHaFQwpp">
            <a:extLst>
              <a:ext uri="{FF2B5EF4-FFF2-40B4-BE49-F238E27FC236}">
                <a16:creationId xmlns:a16="http://schemas.microsoft.com/office/drawing/2014/main" id="{165800BE-F77A-42FB-0686-53E1712C83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4555" y="1463675"/>
            <a:ext cx="4218214" cy="1167946"/>
          </a:xfrm>
          <a:prstGeom prst="rect">
            <a:avLst/>
          </a:prstGeom>
        </p:spPr>
      </p:pic>
      <p:pic>
        <p:nvPicPr>
          <p:cNvPr id="8" name="2384804F-3998-4D57-9195-F3826E402611-6" descr="C:/Users/stkou/AppData/Local/Temp/wpp.DzjVKdwpp">
            <a:extLst>
              <a:ext uri="{FF2B5EF4-FFF2-40B4-BE49-F238E27FC236}">
                <a16:creationId xmlns:a16="http://schemas.microsoft.com/office/drawing/2014/main" id="{0E3077CB-FCD8-87FC-D8C1-77F34BE17F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45230" y="4163060"/>
            <a:ext cx="6117590" cy="691515"/>
          </a:xfrm>
          <a:prstGeom prst="rect">
            <a:avLst/>
          </a:prstGeom>
        </p:spPr>
      </p:pic>
      <p:sp>
        <p:nvSpPr>
          <p:cNvPr id="12" name="Content Placeholder 2">
            <a:extLst>
              <a:ext uri="{FF2B5EF4-FFF2-40B4-BE49-F238E27FC236}">
                <a16:creationId xmlns:a16="http://schemas.microsoft.com/office/drawing/2014/main" id="{44E6DD85-828A-4A45-5556-5BE3F1564792}"/>
              </a:ext>
            </a:extLst>
          </p:cNvPr>
          <p:cNvSpPr txBox="1">
            <a:spLocks/>
          </p:cNvSpPr>
          <p:nvPr/>
        </p:nvSpPr>
        <p:spPr>
          <a:xfrm>
            <a:off x="246187" y="836712"/>
            <a:ext cx="11551803" cy="2709376"/>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b="1" dirty="0"/>
              <a:t>QLA is actually a multi-dimensional discrete random walk.</a:t>
            </a:r>
          </a:p>
          <a:p>
            <a:pPr lvl="1">
              <a:spcAft>
                <a:spcPts val="600"/>
              </a:spcAft>
            </a:pPr>
            <a:r>
              <a:rPr lang="en-US" dirty="0"/>
              <a:t>                                                                                                                                                                                       . </a:t>
            </a:r>
          </a:p>
          <a:p>
            <a:pPr lvl="1">
              <a:spcAft>
                <a:spcPts val="1200"/>
              </a:spcAft>
            </a:pPr>
            <a:r>
              <a:rPr lang="en-US" dirty="0"/>
              <a:t> </a:t>
            </a:r>
          </a:p>
          <a:p>
            <a:pPr lvl="1">
              <a:spcAft>
                <a:spcPts val="1200"/>
              </a:spcAft>
            </a:pPr>
            <a:endParaRPr lang="en-US" dirty="0"/>
          </a:p>
          <a:p>
            <a:pPr lvl="1">
              <a:spcAft>
                <a:spcPts val="1200"/>
              </a:spcAft>
            </a:pPr>
            <a:endParaRPr lang="en-US" sz="4000" dirty="0"/>
          </a:p>
          <a:p>
            <a:pPr lvl="1"/>
            <a:endParaRPr lang="en-US" dirty="0"/>
          </a:p>
          <a:p>
            <a:pPr lvl="1"/>
            <a:endParaRPr lang="en-US" dirty="0"/>
          </a:p>
        </p:txBody>
      </p:sp>
      <p:pic>
        <p:nvPicPr>
          <p:cNvPr id="9" name="Picture 8">
            <a:extLst>
              <a:ext uri="{FF2B5EF4-FFF2-40B4-BE49-F238E27FC236}">
                <a16:creationId xmlns:a16="http://schemas.microsoft.com/office/drawing/2014/main" id="{BA53DDBC-896C-B5BA-DCDD-A33F2207689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847926" y="1280553"/>
            <a:ext cx="9609584" cy="376682"/>
          </a:xfrm>
          <a:prstGeom prst="rect">
            <a:avLst/>
          </a:prstGeom>
        </p:spPr>
      </p:pic>
      <p:pic>
        <p:nvPicPr>
          <p:cNvPr id="17" name="Picture 16">
            <a:extLst>
              <a:ext uri="{FF2B5EF4-FFF2-40B4-BE49-F238E27FC236}">
                <a16:creationId xmlns:a16="http://schemas.microsoft.com/office/drawing/2014/main" id="{B077EA60-C982-69EA-72E1-79290A157C1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836775" y="1664265"/>
            <a:ext cx="6708667" cy="352184"/>
          </a:xfrm>
          <a:prstGeom prst="rect">
            <a:avLst/>
          </a:prstGeom>
        </p:spPr>
      </p:pic>
      <p:pic>
        <p:nvPicPr>
          <p:cNvPr id="20" name="Picture 19">
            <a:extLst>
              <a:ext uri="{FF2B5EF4-FFF2-40B4-BE49-F238E27FC236}">
                <a16:creationId xmlns:a16="http://schemas.microsoft.com/office/drawing/2014/main" id="{52A2836E-F595-03E8-53F0-9312A31179E6}"/>
              </a:ext>
            </a:extLst>
          </p:cNvPr>
          <p:cNvPicPr>
            <a:picLocks noChangeAspect="1"/>
          </p:cNvPicPr>
          <p:nvPr/>
        </p:nvPicPr>
        <p:blipFill>
          <a:blip r:embed="rId10"/>
          <a:stretch>
            <a:fillRect/>
          </a:stretch>
        </p:blipFill>
        <p:spPr>
          <a:xfrm>
            <a:off x="1739586" y="2080963"/>
            <a:ext cx="8932129" cy="1174884"/>
          </a:xfrm>
          <a:prstGeom prst="rect">
            <a:avLst/>
          </a:prstGeom>
        </p:spPr>
      </p:pic>
      <p:pic>
        <p:nvPicPr>
          <p:cNvPr id="22" name="Picture 21">
            <a:extLst>
              <a:ext uri="{FF2B5EF4-FFF2-40B4-BE49-F238E27FC236}">
                <a16:creationId xmlns:a16="http://schemas.microsoft.com/office/drawing/2014/main" id="{2D65886B-D21B-904C-48C1-1ECFFF2A626E}"/>
              </a:ext>
            </a:extLst>
          </p:cNvPr>
          <p:cNvPicPr>
            <a:picLocks noChangeAspect="1"/>
          </p:cNvPicPr>
          <p:nvPr/>
        </p:nvPicPr>
        <p:blipFill>
          <a:blip r:embed="rId11"/>
          <a:stretch>
            <a:fillRect/>
          </a:stretch>
        </p:blipFill>
        <p:spPr>
          <a:xfrm>
            <a:off x="328444" y="3991625"/>
            <a:ext cx="3841413" cy="388903"/>
          </a:xfrm>
          <a:prstGeom prst="rect">
            <a:avLst/>
          </a:prstGeom>
        </p:spPr>
      </p:pic>
      <p:sp>
        <p:nvSpPr>
          <p:cNvPr id="26" name="TextBox 25">
            <a:extLst>
              <a:ext uri="{FF2B5EF4-FFF2-40B4-BE49-F238E27FC236}">
                <a16:creationId xmlns:a16="http://schemas.microsoft.com/office/drawing/2014/main" id="{7C7E5D79-AE1A-4273-641D-C06174B89718}"/>
              </a:ext>
            </a:extLst>
          </p:cNvPr>
          <p:cNvSpPr txBox="1"/>
          <p:nvPr/>
        </p:nvSpPr>
        <p:spPr>
          <a:xfrm>
            <a:off x="3669610" y="3360696"/>
            <a:ext cx="4669109" cy="461665"/>
          </a:xfrm>
          <a:prstGeom prst="rect">
            <a:avLst/>
          </a:prstGeom>
          <a:noFill/>
        </p:spPr>
        <p:txBody>
          <a:bodyPr wrap="square">
            <a:spAutoFit/>
          </a:bodyPr>
          <a:lstStyle/>
          <a:p>
            <a:pPr marL="0" indent="0">
              <a:buNone/>
            </a:pPr>
            <a:r>
              <a:rPr lang="en-US" sz="2400" b="1" dirty="0">
                <a:highlight>
                  <a:srgbClr val="FFFF00"/>
                </a:highlight>
              </a:rPr>
              <a:t>Implementation of quantum circuit</a:t>
            </a:r>
          </a:p>
        </p:txBody>
      </p:sp>
      <p:pic>
        <p:nvPicPr>
          <p:cNvPr id="28" name="Picture 27">
            <a:extLst>
              <a:ext uri="{FF2B5EF4-FFF2-40B4-BE49-F238E27FC236}">
                <a16:creationId xmlns:a16="http://schemas.microsoft.com/office/drawing/2014/main" id="{203BDB10-0982-F2E5-E1C4-A9B5D05CA973}"/>
              </a:ext>
            </a:extLst>
          </p:cNvPr>
          <p:cNvPicPr>
            <a:picLocks noChangeAspect="1"/>
          </p:cNvPicPr>
          <p:nvPr/>
        </p:nvPicPr>
        <p:blipFill>
          <a:blip r:embed="rId12"/>
          <a:stretch>
            <a:fillRect/>
          </a:stretch>
        </p:blipFill>
        <p:spPr>
          <a:xfrm>
            <a:off x="449212" y="4464575"/>
            <a:ext cx="3402972" cy="1835221"/>
          </a:xfrm>
          <a:prstGeom prst="rect">
            <a:avLst/>
          </a:prstGeom>
        </p:spPr>
      </p:pic>
      <p:sp>
        <p:nvSpPr>
          <p:cNvPr id="29" name="Oval 28">
            <a:extLst>
              <a:ext uri="{FF2B5EF4-FFF2-40B4-BE49-F238E27FC236}">
                <a16:creationId xmlns:a16="http://schemas.microsoft.com/office/drawing/2014/main" id="{2CDFD6BF-3792-0E81-54F1-4B35C3627AF3}"/>
              </a:ext>
            </a:extLst>
          </p:cNvPr>
          <p:cNvSpPr/>
          <p:nvPr/>
        </p:nvSpPr>
        <p:spPr>
          <a:xfrm>
            <a:off x="4070196" y="4163060"/>
            <a:ext cx="98610" cy="24334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25DD3DA-3CBE-9F2F-C009-00291C1BE523}"/>
              </a:ext>
            </a:extLst>
          </p:cNvPr>
          <p:cNvCxnSpPr>
            <a:cxnSpLocks/>
          </p:cNvCxnSpPr>
          <p:nvPr/>
        </p:nvCxnSpPr>
        <p:spPr>
          <a:xfrm>
            <a:off x="4481115" y="4073258"/>
            <a:ext cx="0" cy="219372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576E8195-7F76-0586-25B6-902929795BAC}"/>
              </a:ext>
            </a:extLst>
          </p:cNvPr>
          <p:cNvGrpSpPr/>
          <p:nvPr/>
        </p:nvGrpSpPr>
        <p:grpSpPr>
          <a:xfrm>
            <a:off x="5242606" y="4422081"/>
            <a:ext cx="1668468" cy="1417326"/>
            <a:chOff x="4317278" y="4491897"/>
            <a:chExt cx="1543265" cy="1126812"/>
          </a:xfrm>
        </p:grpSpPr>
        <p:pic>
          <p:nvPicPr>
            <p:cNvPr id="36" name="Picture 35">
              <a:extLst>
                <a:ext uri="{FF2B5EF4-FFF2-40B4-BE49-F238E27FC236}">
                  <a16:creationId xmlns:a16="http://schemas.microsoft.com/office/drawing/2014/main" id="{B6963181-2CFA-6874-18F4-20C460C55884}"/>
                </a:ext>
              </a:extLst>
            </p:cNvPr>
            <p:cNvPicPr>
              <a:picLocks noChangeAspect="1"/>
            </p:cNvPicPr>
            <p:nvPr/>
          </p:nvPicPr>
          <p:blipFill>
            <a:blip r:embed="rId13"/>
            <a:stretch>
              <a:fillRect/>
            </a:stretch>
          </p:blipFill>
          <p:spPr>
            <a:xfrm>
              <a:off x="4317278" y="4491897"/>
              <a:ext cx="1543265" cy="362001"/>
            </a:xfrm>
            <a:prstGeom prst="rect">
              <a:avLst/>
            </a:prstGeom>
          </p:spPr>
        </p:pic>
        <p:pic>
          <p:nvPicPr>
            <p:cNvPr id="38" name="Picture 37">
              <a:extLst>
                <a:ext uri="{FF2B5EF4-FFF2-40B4-BE49-F238E27FC236}">
                  <a16:creationId xmlns:a16="http://schemas.microsoft.com/office/drawing/2014/main" id="{A4E827C1-7B37-3EF1-0CED-2D2F0CF73FC5}"/>
                </a:ext>
              </a:extLst>
            </p:cNvPr>
            <p:cNvPicPr>
              <a:picLocks noChangeAspect="1"/>
            </p:cNvPicPr>
            <p:nvPr/>
          </p:nvPicPr>
          <p:blipFill>
            <a:blip r:embed="rId14"/>
            <a:stretch>
              <a:fillRect/>
            </a:stretch>
          </p:blipFill>
          <p:spPr>
            <a:xfrm>
              <a:off x="4707401" y="4880815"/>
              <a:ext cx="676369" cy="304843"/>
            </a:xfrm>
            <a:prstGeom prst="rect">
              <a:avLst/>
            </a:prstGeom>
          </p:spPr>
        </p:pic>
        <p:pic>
          <p:nvPicPr>
            <p:cNvPr id="40" name="Picture 39">
              <a:extLst>
                <a:ext uri="{FF2B5EF4-FFF2-40B4-BE49-F238E27FC236}">
                  <a16:creationId xmlns:a16="http://schemas.microsoft.com/office/drawing/2014/main" id="{A2A11CB4-5C12-1692-5A98-8C2F807F8721}"/>
                </a:ext>
              </a:extLst>
            </p:cNvPr>
            <p:cNvPicPr>
              <a:picLocks noChangeAspect="1"/>
            </p:cNvPicPr>
            <p:nvPr/>
          </p:nvPicPr>
          <p:blipFill>
            <a:blip r:embed="rId15"/>
            <a:stretch>
              <a:fillRect/>
            </a:stretch>
          </p:blipFill>
          <p:spPr>
            <a:xfrm>
              <a:off x="4750269" y="5209077"/>
              <a:ext cx="590632" cy="409632"/>
            </a:xfrm>
            <a:prstGeom prst="rect">
              <a:avLst/>
            </a:prstGeom>
          </p:spPr>
        </p:pic>
      </p:grpSp>
      <p:pic>
        <p:nvPicPr>
          <p:cNvPr id="11" name="Picture 10">
            <a:extLst>
              <a:ext uri="{FF2B5EF4-FFF2-40B4-BE49-F238E27FC236}">
                <a16:creationId xmlns:a16="http://schemas.microsoft.com/office/drawing/2014/main" id="{604EF7FB-BA92-8704-C085-8620A4903D59}"/>
              </a:ext>
            </a:extLst>
          </p:cNvPr>
          <p:cNvPicPr>
            <a:picLocks noChangeAspect="1"/>
          </p:cNvPicPr>
          <p:nvPr/>
        </p:nvPicPr>
        <p:blipFill>
          <a:blip r:embed="rId16"/>
          <a:stretch>
            <a:fillRect/>
          </a:stretch>
        </p:blipFill>
        <p:spPr>
          <a:xfrm>
            <a:off x="1046001" y="2494810"/>
            <a:ext cx="10319298" cy="761037"/>
          </a:xfrm>
          <a:prstGeom prst="rect">
            <a:avLst/>
          </a:prstGeom>
        </p:spPr>
      </p:pic>
      <p:cxnSp>
        <p:nvCxnSpPr>
          <p:cNvPr id="13" name="Straight Connector 12">
            <a:extLst>
              <a:ext uri="{FF2B5EF4-FFF2-40B4-BE49-F238E27FC236}">
                <a16:creationId xmlns:a16="http://schemas.microsoft.com/office/drawing/2014/main" id="{5C03E6E5-E7CA-C485-5704-449BB53A8836}"/>
              </a:ext>
            </a:extLst>
          </p:cNvPr>
          <p:cNvCxnSpPr>
            <a:cxnSpLocks/>
          </p:cNvCxnSpPr>
          <p:nvPr/>
        </p:nvCxnSpPr>
        <p:spPr>
          <a:xfrm>
            <a:off x="7031637" y="4061761"/>
            <a:ext cx="0" cy="219372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B4D9BB8-B51A-3406-DC13-CD303484883F}"/>
              </a:ext>
            </a:extLst>
          </p:cNvPr>
          <p:cNvPicPr>
            <a:picLocks noChangeAspect="1"/>
          </p:cNvPicPr>
          <p:nvPr/>
        </p:nvPicPr>
        <p:blipFill>
          <a:blip r:embed="rId17"/>
          <a:stretch>
            <a:fillRect/>
          </a:stretch>
        </p:blipFill>
        <p:spPr>
          <a:xfrm>
            <a:off x="7979756" y="4329852"/>
            <a:ext cx="3944186" cy="1691436"/>
          </a:xfrm>
          <a:prstGeom prst="rect">
            <a:avLst/>
          </a:prstGeom>
        </p:spPr>
      </p:pic>
      <p:sp>
        <p:nvSpPr>
          <p:cNvPr id="16" name="Arrow: Right 15">
            <a:extLst>
              <a:ext uri="{FF2B5EF4-FFF2-40B4-BE49-F238E27FC236}">
                <a16:creationId xmlns:a16="http://schemas.microsoft.com/office/drawing/2014/main" id="{4EA34192-B1B8-E173-F2BD-88FAA7A94496}"/>
              </a:ext>
            </a:extLst>
          </p:cNvPr>
          <p:cNvSpPr/>
          <p:nvPr/>
        </p:nvSpPr>
        <p:spPr>
          <a:xfrm>
            <a:off x="4467328" y="4926009"/>
            <a:ext cx="613626" cy="634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4AC4822D-6F1F-A0EB-9DA1-55180C85DC5C}"/>
              </a:ext>
            </a:extLst>
          </p:cNvPr>
          <p:cNvSpPr/>
          <p:nvPr/>
        </p:nvSpPr>
        <p:spPr>
          <a:xfrm>
            <a:off x="7036083" y="4877413"/>
            <a:ext cx="613626" cy="634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005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56CF5-07D0-9CE0-3D67-42A9665C4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8F3DE-D7A0-A477-29D0-5A6F250F8F29}"/>
              </a:ext>
            </a:extLst>
          </p:cNvPr>
          <p:cNvSpPr>
            <a:spLocks noGrp="1"/>
          </p:cNvSpPr>
          <p:nvPr>
            <p:ph type="title"/>
          </p:nvPr>
        </p:nvSpPr>
        <p:spPr/>
        <p:txBody>
          <a:bodyPr/>
          <a:lstStyle/>
          <a:p>
            <a:r>
              <a:rPr lang="en-US" dirty="0"/>
              <a:t>Phase </a:t>
            </a:r>
            <a:r>
              <a:rPr lang="el-GR" dirty="0"/>
              <a:t>1</a:t>
            </a:r>
            <a:r>
              <a:rPr lang="en-US" dirty="0"/>
              <a:t> – Deliverable 1 </a:t>
            </a:r>
          </a:p>
        </p:txBody>
      </p:sp>
      <p:sp>
        <p:nvSpPr>
          <p:cNvPr id="3" name="Content Placeholder 2">
            <a:extLst>
              <a:ext uri="{FF2B5EF4-FFF2-40B4-BE49-F238E27FC236}">
                <a16:creationId xmlns:a16="http://schemas.microsoft.com/office/drawing/2014/main" id="{45BA56FC-A606-4864-E454-D407F454655E}"/>
              </a:ext>
            </a:extLst>
          </p:cNvPr>
          <p:cNvSpPr>
            <a:spLocks noGrp="1"/>
          </p:cNvSpPr>
          <p:nvPr>
            <p:ph idx="1"/>
          </p:nvPr>
        </p:nvSpPr>
        <p:spPr>
          <a:xfrm>
            <a:off x="246187" y="836712"/>
            <a:ext cx="8112367" cy="5688632"/>
          </a:xfrm>
        </p:spPr>
        <p:txBody>
          <a:bodyPr>
            <a:normAutofit/>
          </a:bodyPr>
          <a:lstStyle/>
          <a:p>
            <a:r>
              <a:rPr lang="en-US" b="1" i="1" dirty="0"/>
              <a:t>Simulation of propagation &amp; scattering of wave-packets &amp; pulses in cold magnetized plasma with continuous &amp; steep gradient inhomogeneity profiles. Implementation of QLA to quantum circuits &amp; test on IBM Qskit. Comparison of results</a:t>
            </a:r>
            <a:r>
              <a:rPr lang="el-GR" b="1" i="1" dirty="0"/>
              <a:t>.</a:t>
            </a:r>
            <a:endParaRPr lang="en-US" b="1" i="1" dirty="0"/>
          </a:p>
          <a:p>
            <a:pPr lvl="1">
              <a:spcBef>
                <a:spcPts val="600"/>
              </a:spcBef>
            </a:pPr>
            <a:r>
              <a:rPr lang="en-US" dirty="0"/>
              <a:t>Theoretical setup outlines formal framework &amp; </a:t>
            </a:r>
            <a:r>
              <a:rPr lang="en-US" b="1" dirty="0">
                <a:solidFill>
                  <a:schemeClr val="accent5">
                    <a:lumMod val="75000"/>
                  </a:schemeClr>
                </a:solidFill>
              </a:rPr>
              <a:t>quantum decomposition </a:t>
            </a:r>
            <a:br>
              <a:rPr lang="en-US" b="1" dirty="0">
                <a:solidFill>
                  <a:schemeClr val="accent5">
                    <a:lumMod val="75000"/>
                  </a:schemeClr>
                </a:solidFill>
              </a:rPr>
            </a:br>
            <a:r>
              <a:rPr lang="en-US" b="1" dirty="0">
                <a:solidFill>
                  <a:schemeClr val="accent5">
                    <a:lumMod val="75000"/>
                  </a:schemeClr>
                </a:solidFill>
              </a:rPr>
              <a:t>of the unitary evolution</a:t>
            </a:r>
            <a:r>
              <a:rPr lang="en-US" dirty="0">
                <a:solidFill>
                  <a:schemeClr val="accent5">
                    <a:lumMod val="75000"/>
                  </a:schemeClr>
                </a:solidFill>
              </a:rPr>
              <a:t> </a:t>
            </a:r>
            <a:r>
              <a:rPr lang="en-US" dirty="0"/>
              <a:t>(</a:t>
            </a:r>
            <a:r>
              <a:rPr lang="en-US" dirty="0">
                <a:latin typeface="Times New Roman" panose="02020603050405020304" pitchFamily="18" charset="0"/>
                <a:cs typeface="Times New Roman" panose="02020603050405020304" pitchFamily="18" charset="0"/>
              </a:rPr>
              <a:t>→ </a:t>
            </a:r>
            <a:r>
              <a:rPr lang="en-US" dirty="0"/>
              <a:t>required for constructing a QC algorithm).</a:t>
            </a:r>
          </a:p>
          <a:p>
            <a:pPr lvl="1"/>
            <a:r>
              <a:rPr lang="en-US" b="1" dirty="0">
                <a:solidFill>
                  <a:schemeClr val="accent5">
                    <a:lumMod val="75000"/>
                  </a:schemeClr>
                </a:solidFill>
              </a:rPr>
              <a:t>QLA simulations </a:t>
            </a:r>
            <a:r>
              <a:rPr lang="en-US" dirty="0"/>
              <a:t>of Gaussian wave packet scattering in scalar inhomogeneous dielectrics (corresponding to non-magnetized plasmas) can help testing the capabilities of the (spatio-temporal) initial value simulators. </a:t>
            </a:r>
          </a:p>
          <a:p>
            <a:pPr marL="342891" lvl="1" indent="0" algn="ctr">
              <a:spcBef>
                <a:spcPts val="800"/>
              </a:spcBef>
              <a:spcAft>
                <a:spcPts val="600"/>
              </a:spcAft>
              <a:buNone/>
            </a:pPr>
            <a:r>
              <a:rPr lang="en-US" b="1" u="sng" dirty="0">
                <a:solidFill>
                  <a:srgbClr val="00B050"/>
                </a:solidFill>
                <a:highlight>
                  <a:srgbClr val="FFFF00"/>
                </a:highlight>
              </a:rPr>
              <a:t>Follow-up journal publication in preparation:</a:t>
            </a:r>
            <a:r>
              <a:rPr lang="en-US" b="1" dirty="0">
                <a:solidFill>
                  <a:srgbClr val="00B050"/>
                </a:solidFill>
                <a:highlight>
                  <a:srgbClr val="FFFF00"/>
                </a:highlight>
              </a:rPr>
              <a:t> </a:t>
            </a:r>
            <a:r>
              <a:rPr lang="en-US" b="1" i="1" dirty="0">
                <a:highlight>
                  <a:srgbClr val="FFFF00"/>
                </a:highlight>
                <a:cs typeface="Times New Roman" panose="02020603050405020304" pitchFamily="18" charset="0"/>
              </a:rPr>
              <a:t>In</a:t>
            </a:r>
            <a:r>
              <a:rPr lang="en-US" b="1" i="1" dirty="0">
                <a:highlight>
                  <a:srgbClr val="FFFF00"/>
                </a:highlight>
              </a:rPr>
              <a:t>troduction of explicit </a:t>
            </a:r>
            <a:br>
              <a:rPr lang="en-US" b="1" i="1" dirty="0">
                <a:highlight>
                  <a:srgbClr val="FFFF00"/>
                </a:highlight>
              </a:rPr>
            </a:br>
            <a:r>
              <a:rPr lang="en-US" b="1" i="1" dirty="0">
                <a:highlight>
                  <a:srgbClr val="FFFF00"/>
                </a:highlight>
              </a:rPr>
              <a:t>algorithm by encoding QLA as quantum walk Hamiltonian simulation process</a:t>
            </a:r>
            <a:r>
              <a:rPr lang="en-US" b="1" dirty="0">
                <a:highlight>
                  <a:srgbClr val="FFFF00"/>
                </a:highlight>
              </a:rPr>
              <a:t>. </a:t>
            </a:r>
          </a:p>
          <a:p>
            <a:pPr lvl="1"/>
            <a:r>
              <a:rPr lang="en-US" b="1" dirty="0">
                <a:solidFill>
                  <a:schemeClr val="accent5">
                    <a:lumMod val="75000"/>
                  </a:schemeClr>
                </a:solidFill>
              </a:rPr>
              <a:t>Quantum walks </a:t>
            </a:r>
            <a:r>
              <a:rPr lang="en-US" dirty="0"/>
              <a:t>have been prioritized over other approaches</a:t>
            </a:r>
            <a:r>
              <a:rPr lang="en-US" b="1" dirty="0">
                <a:solidFill>
                  <a:schemeClr val="accent5">
                    <a:lumMod val="75000"/>
                  </a:schemeClr>
                </a:solidFill>
              </a:rPr>
              <a:t> </a:t>
            </a:r>
            <a:r>
              <a:rPr lang="en-US" dirty="0"/>
              <a:t>due to </a:t>
            </a:r>
            <a:br>
              <a:rPr lang="en-US" dirty="0"/>
            </a:br>
            <a:r>
              <a:rPr lang="en-US" dirty="0"/>
              <a:t>natural alignment with </a:t>
            </a:r>
            <a:r>
              <a:rPr lang="en-US" b="1" dirty="0">
                <a:solidFill>
                  <a:schemeClr val="accent5">
                    <a:lumMod val="75000"/>
                  </a:schemeClr>
                </a:solidFill>
              </a:rPr>
              <a:t>QLA</a:t>
            </a:r>
            <a:r>
              <a:rPr lang="en-US" dirty="0"/>
              <a:t> &amp; simpler/explicit encoding.</a:t>
            </a:r>
          </a:p>
          <a:p>
            <a:pPr lvl="1"/>
            <a:r>
              <a:rPr lang="en-US" dirty="0"/>
              <a:t>Includes </a:t>
            </a:r>
            <a:r>
              <a:rPr lang="en-US" b="1" dirty="0">
                <a:solidFill>
                  <a:schemeClr val="accent5">
                    <a:lumMod val="75000"/>
                  </a:schemeClr>
                </a:solidFill>
              </a:rPr>
              <a:t>comparison</a:t>
            </a:r>
            <a:r>
              <a:rPr lang="en-US" dirty="0"/>
              <a:t> of the scalings of the </a:t>
            </a:r>
            <a:r>
              <a:rPr lang="en-US" b="1" dirty="0">
                <a:solidFill>
                  <a:schemeClr val="accent5">
                    <a:lumMod val="75000"/>
                  </a:schemeClr>
                </a:solidFill>
              </a:rPr>
              <a:t>quantum algorithm </a:t>
            </a:r>
            <a:r>
              <a:rPr lang="en-US" dirty="0"/>
              <a:t>vs </a:t>
            </a:r>
            <a:r>
              <a:rPr lang="en-US" b="1" dirty="0">
                <a:solidFill>
                  <a:schemeClr val="accent5">
                    <a:lumMod val="75000"/>
                  </a:schemeClr>
                </a:solidFill>
              </a:rPr>
              <a:t>classical </a:t>
            </a:r>
            <a:br>
              <a:rPr lang="en-US" b="1" dirty="0">
                <a:solidFill>
                  <a:schemeClr val="accent5">
                    <a:lumMod val="75000"/>
                  </a:schemeClr>
                </a:solidFill>
              </a:rPr>
            </a:br>
            <a:r>
              <a:rPr lang="en-US" b="1" dirty="0">
                <a:solidFill>
                  <a:schemeClr val="accent5">
                    <a:lumMod val="75000"/>
                  </a:schemeClr>
                </a:solidFill>
              </a:rPr>
              <a:t>FDTD</a:t>
            </a:r>
            <a:r>
              <a:rPr lang="en-US" dirty="0"/>
              <a:t>  (</a:t>
            </a:r>
            <a:r>
              <a:rPr lang="en-US" dirty="0">
                <a:latin typeface="Times New Roman" panose="02020603050405020304" pitchFamily="18" charset="0"/>
                <a:cs typeface="Times New Roman" panose="02020603050405020304" pitchFamily="18" charset="0"/>
              </a:rPr>
              <a:t>→ </a:t>
            </a:r>
            <a:r>
              <a:rPr lang="en-US" i="1" dirty="0"/>
              <a:t>testing on IBM Qskit &amp; comparisons linked to Deliverable 2</a:t>
            </a:r>
            <a:r>
              <a:rPr lang="en-US" dirty="0"/>
              <a:t>). </a:t>
            </a:r>
          </a:p>
          <a:p>
            <a:pPr marL="342891" lvl="1" indent="0" algn="ctr">
              <a:spcBef>
                <a:spcPts val="800"/>
              </a:spcBef>
              <a:spcAft>
                <a:spcPts val="600"/>
              </a:spcAft>
              <a:buNone/>
            </a:pPr>
            <a:r>
              <a:rPr lang="en-US" b="1" dirty="0">
                <a:solidFill>
                  <a:srgbClr val="00B050"/>
                </a:solidFill>
                <a:highlight>
                  <a:srgbClr val="FFFF00"/>
                </a:highlight>
              </a:rPr>
              <a:t>1 journal publication </a:t>
            </a:r>
            <a:r>
              <a:rPr lang="en-US" b="1" dirty="0">
                <a:highlight>
                  <a:srgbClr val="FFFF00"/>
                </a:highlight>
              </a:rPr>
              <a:t>(selected as Editor’s pick) &amp; </a:t>
            </a:r>
            <a:r>
              <a:rPr lang="en-US" b="1" dirty="0">
                <a:solidFill>
                  <a:srgbClr val="00B050"/>
                </a:solidFill>
                <a:highlight>
                  <a:srgbClr val="FFFF00"/>
                </a:highlight>
              </a:rPr>
              <a:t>1 conference presentation</a:t>
            </a:r>
            <a:r>
              <a:rPr lang="en-US" dirty="0">
                <a:highlight>
                  <a:srgbClr val="FFFF00"/>
                </a:highlight>
              </a:rPr>
              <a:t>.</a:t>
            </a:r>
          </a:p>
        </p:txBody>
      </p:sp>
      <p:sp>
        <p:nvSpPr>
          <p:cNvPr id="4" name="Footer Placeholder 3">
            <a:extLst>
              <a:ext uri="{FF2B5EF4-FFF2-40B4-BE49-F238E27FC236}">
                <a16:creationId xmlns:a16="http://schemas.microsoft.com/office/drawing/2014/main" id="{8B06054A-5DE9-7ED9-1AC5-CF98762E278A}"/>
              </a:ext>
            </a:extLst>
          </p:cNvPr>
          <p:cNvSpPr>
            <a:spLocks noGrp="1"/>
          </p:cNvSpPr>
          <p:nvPr>
            <p:ph type="ftr" sz="quarter" idx="11"/>
          </p:nvPr>
        </p:nvSpPr>
        <p:spPr>
          <a:xfrm>
            <a:off x="825624" y="6555770"/>
            <a:ext cx="5645514" cy="329614"/>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D9B5AD28-7C57-3D18-EE99-F78E1D203479}"/>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pic>
        <p:nvPicPr>
          <p:cNvPr id="6" name="Picture 5" descr="N1N2.CIRCLE.osc.0072">
            <a:extLst>
              <a:ext uri="{FF2B5EF4-FFF2-40B4-BE49-F238E27FC236}">
                <a16:creationId xmlns:a16="http://schemas.microsoft.com/office/drawing/2014/main" id="{343A05D3-A9BC-B65E-72BB-35AE00C94D28}"/>
              </a:ext>
            </a:extLst>
          </p:cNvPr>
          <p:cNvPicPr>
            <a:picLocks noChangeAspect="1"/>
          </p:cNvPicPr>
          <p:nvPr/>
        </p:nvPicPr>
        <p:blipFill>
          <a:blip r:embed="rId3"/>
          <a:stretch>
            <a:fillRect/>
          </a:stretch>
        </p:blipFill>
        <p:spPr>
          <a:xfrm>
            <a:off x="8616462" y="325969"/>
            <a:ext cx="3204428" cy="1773786"/>
          </a:xfrm>
          <a:prstGeom prst="rect">
            <a:avLst/>
          </a:prstGeom>
          <a:ln w="19050">
            <a:solidFill>
              <a:schemeClr val="accent1"/>
            </a:solidFill>
          </a:ln>
        </p:spPr>
      </p:pic>
      <p:pic>
        <p:nvPicPr>
          <p:cNvPr id="7" name="Picture 6" descr="N1N2.90deg.snapshots.0060">
            <a:extLst>
              <a:ext uri="{FF2B5EF4-FFF2-40B4-BE49-F238E27FC236}">
                <a16:creationId xmlns:a16="http://schemas.microsoft.com/office/drawing/2014/main" id="{935A4B30-1415-72DC-A9D8-EC075EB405D4}"/>
              </a:ext>
            </a:extLst>
          </p:cNvPr>
          <p:cNvPicPr>
            <a:picLocks noChangeAspect="1"/>
          </p:cNvPicPr>
          <p:nvPr/>
        </p:nvPicPr>
        <p:blipFill>
          <a:blip r:embed="rId4"/>
          <a:stretch>
            <a:fillRect/>
          </a:stretch>
        </p:blipFill>
        <p:spPr>
          <a:xfrm>
            <a:off x="8616461" y="2414000"/>
            <a:ext cx="3208091" cy="1735969"/>
          </a:xfrm>
          <a:prstGeom prst="rect">
            <a:avLst/>
          </a:prstGeom>
          <a:ln w="19050">
            <a:solidFill>
              <a:schemeClr val="accent5">
                <a:lumMod val="75000"/>
              </a:schemeClr>
            </a:solidFill>
          </a:ln>
        </p:spPr>
      </p:pic>
      <p:pic>
        <p:nvPicPr>
          <p:cNvPr id="8" name="Picture 7" descr="cone.n1n2.0075">
            <a:extLst>
              <a:ext uri="{FF2B5EF4-FFF2-40B4-BE49-F238E27FC236}">
                <a16:creationId xmlns:a16="http://schemas.microsoft.com/office/drawing/2014/main" id="{D36DB1C6-C2B8-E7F8-0CB1-20BF55F60169}"/>
              </a:ext>
            </a:extLst>
          </p:cNvPr>
          <p:cNvPicPr>
            <a:picLocks noChangeAspect="1"/>
          </p:cNvPicPr>
          <p:nvPr/>
        </p:nvPicPr>
        <p:blipFill>
          <a:blip r:embed="rId5"/>
          <a:stretch>
            <a:fillRect/>
          </a:stretch>
        </p:blipFill>
        <p:spPr>
          <a:xfrm>
            <a:off x="8616461" y="4474614"/>
            <a:ext cx="3212121" cy="1773786"/>
          </a:xfrm>
          <a:prstGeom prst="rect">
            <a:avLst/>
          </a:prstGeom>
          <a:ln w="19050">
            <a:solidFill>
              <a:schemeClr val="accent5">
                <a:lumMod val="75000"/>
              </a:schemeClr>
            </a:solidFill>
          </a:ln>
        </p:spPr>
      </p:pic>
    </p:spTree>
    <p:extLst>
      <p:ext uri="{BB962C8B-B14F-4D97-AF65-F5344CB8AC3E}">
        <p14:creationId xmlns:p14="http://schemas.microsoft.com/office/powerpoint/2010/main" val="130303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75FEA-3CAD-5A21-48D6-1A820A0A5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5BF9E-7224-C401-6789-6D536AC46CD8}"/>
              </a:ext>
            </a:extLst>
          </p:cNvPr>
          <p:cNvSpPr>
            <a:spLocks noGrp="1"/>
          </p:cNvSpPr>
          <p:nvPr>
            <p:ph type="title"/>
          </p:nvPr>
        </p:nvSpPr>
        <p:spPr/>
        <p:txBody>
          <a:bodyPr/>
          <a:lstStyle/>
          <a:p>
            <a:r>
              <a:rPr lang="en-US" dirty="0"/>
              <a:t>Phase </a:t>
            </a:r>
            <a:r>
              <a:rPr lang="el-GR" dirty="0"/>
              <a:t>1</a:t>
            </a:r>
            <a:r>
              <a:rPr lang="en-US" dirty="0"/>
              <a:t> – Deliverable </a:t>
            </a:r>
            <a:r>
              <a:rPr lang="el-GR" dirty="0"/>
              <a:t>2</a:t>
            </a:r>
            <a:r>
              <a:rPr lang="en-US" dirty="0"/>
              <a:t> </a:t>
            </a:r>
          </a:p>
        </p:txBody>
      </p:sp>
      <p:sp>
        <p:nvSpPr>
          <p:cNvPr id="3" name="Content Placeholder 2">
            <a:extLst>
              <a:ext uri="{FF2B5EF4-FFF2-40B4-BE49-F238E27FC236}">
                <a16:creationId xmlns:a16="http://schemas.microsoft.com/office/drawing/2014/main" id="{76E7D008-593A-9404-2D1C-367430FF56B2}"/>
              </a:ext>
            </a:extLst>
          </p:cNvPr>
          <p:cNvSpPr>
            <a:spLocks noGrp="1"/>
          </p:cNvSpPr>
          <p:nvPr>
            <p:ph idx="1"/>
          </p:nvPr>
        </p:nvSpPr>
        <p:spPr>
          <a:xfrm>
            <a:off x="246187" y="895326"/>
            <a:ext cx="6459413" cy="5548004"/>
          </a:xfrm>
        </p:spPr>
        <p:txBody>
          <a:bodyPr>
            <a:normAutofit lnSpcReduction="10000"/>
          </a:bodyPr>
          <a:lstStyle/>
          <a:p>
            <a:r>
              <a:rPr lang="en-US" b="1" i="1" dirty="0"/>
              <a:t>Comparison of QLA &amp; QHS simulation results with FDTD for the same set of equations &amp; parameters. Investigation of limitations &amp; advantages of each method</a:t>
            </a:r>
            <a:r>
              <a:rPr lang="el-GR" b="1" i="1" dirty="0"/>
              <a:t>.</a:t>
            </a:r>
            <a:endParaRPr lang="en-US" b="1" i="1" dirty="0"/>
          </a:p>
          <a:p>
            <a:pPr lvl="1">
              <a:spcBef>
                <a:spcPts val="600"/>
              </a:spcBef>
            </a:pPr>
            <a:r>
              <a:rPr lang="en-US" b="1" dirty="0">
                <a:solidFill>
                  <a:schemeClr val="accent5">
                    <a:lumMod val="75000"/>
                  </a:schemeClr>
                </a:solidFill>
              </a:rPr>
              <a:t>QC testing</a:t>
            </a:r>
            <a:r>
              <a:rPr lang="en-US" dirty="0"/>
              <a:t> &amp; </a:t>
            </a:r>
            <a:r>
              <a:rPr lang="en-US" b="1" dirty="0">
                <a:solidFill>
                  <a:schemeClr val="accent5">
                    <a:lumMod val="75000"/>
                  </a:schemeClr>
                </a:solidFill>
              </a:rPr>
              <a:t>benchmark</a:t>
            </a:r>
            <a:r>
              <a:rPr lang="en-US" dirty="0">
                <a:solidFill>
                  <a:schemeClr val="accent5">
                    <a:lumMod val="75000"/>
                  </a:schemeClr>
                </a:solidFill>
              </a:rPr>
              <a:t> </a:t>
            </a:r>
            <a:r>
              <a:rPr lang="en-US" dirty="0"/>
              <a:t>delayed (manpower unavailability). </a:t>
            </a:r>
          </a:p>
          <a:p>
            <a:pPr lvl="1">
              <a:spcAft>
                <a:spcPts val="1200"/>
              </a:spcAft>
            </a:pPr>
            <a:r>
              <a:rPr lang="en-US" dirty="0"/>
              <a:t>Challenges in defining </a:t>
            </a:r>
            <a:r>
              <a:rPr lang="en-US" b="1" dirty="0">
                <a:solidFill>
                  <a:schemeClr val="accent5">
                    <a:lumMod val="75000"/>
                  </a:schemeClr>
                </a:solidFill>
              </a:rPr>
              <a:t>appropriate initial conditions for QLA </a:t>
            </a:r>
            <a:r>
              <a:rPr lang="en-US" dirty="0"/>
              <a:t>(traditional response theory not formulated as IVP). </a:t>
            </a:r>
          </a:p>
          <a:p>
            <a:pPr marL="342891" lvl="1" indent="0" algn="ctr">
              <a:spcAft>
                <a:spcPts val="600"/>
              </a:spcAft>
              <a:buNone/>
            </a:pPr>
            <a:r>
              <a:rPr lang="en-US" b="1" u="sng" dirty="0">
                <a:solidFill>
                  <a:srgbClr val="00B050"/>
                </a:solidFill>
                <a:highlight>
                  <a:srgbClr val="FFFF00"/>
                </a:highlight>
              </a:rPr>
              <a:t>Theoretical evidence:</a:t>
            </a:r>
            <a:r>
              <a:rPr lang="en-US" b="1" dirty="0">
                <a:highlight>
                  <a:srgbClr val="FFFF00"/>
                </a:highlight>
              </a:rPr>
              <a:t> </a:t>
            </a:r>
            <a:r>
              <a:rPr lang="en-US" b="1" dirty="0">
                <a:solidFill>
                  <a:schemeClr val="accent5">
                    <a:lumMod val="75000"/>
                  </a:schemeClr>
                </a:solidFill>
                <a:highlight>
                  <a:srgbClr val="FFFF00"/>
                </a:highlight>
              </a:rPr>
              <a:t>Resource-efficiency</a:t>
            </a:r>
            <a:r>
              <a:rPr lang="en-US" b="1" dirty="0">
                <a:highlight>
                  <a:srgbClr val="FFFF00"/>
                </a:highlight>
              </a:rPr>
              <a:t> in the asymptotic limit for the </a:t>
            </a:r>
            <a:r>
              <a:rPr lang="en-US" b="1" dirty="0">
                <a:solidFill>
                  <a:schemeClr val="accent5">
                    <a:lumMod val="75000"/>
                  </a:schemeClr>
                </a:solidFill>
                <a:highlight>
                  <a:srgbClr val="FFFF00"/>
                </a:highlight>
              </a:rPr>
              <a:t>quantum walk algorithm </a:t>
            </a:r>
            <a:r>
              <a:rPr lang="en-US" b="1" dirty="0">
                <a:highlight>
                  <a:srgbClr val="FFFF00"/>
                </a:highlight>
              </a:rPr>
              <a:t>over </a:t>
            </a:r>
            <a:r>
              <a:rPr lang="en-US" b="1" dirty="0">
                <a:solidFill>
                  <a:schemeClr val="accent5">
                    <a:lumMod val="75000"/>
                  </a:schemeClr>
                </a:solidFill>
                <a:highlight>
                  <a:srgbClr val="FFFF00"/>
                </a:highlight>
              </a:rPr>
              <a:t>(3D) FDTD method</a:t>
            </a:r>
            <a:r>
              <a:rPr lang="en-US" b="1" dirty="0">
                <a:highlight>
                  <a:srgbClr val="FFFF00"/>
                </a:highlight>
              </a:rPr>
              <a:t>. </a:t>
            </a:r>
          </a:p>
          <a:p>
            <a:pPr lvl="1"/>
            <a:r>
              <a:rPr lang="en-US" b="1" dirty="0">
                <a:solidFill>
                  <a:schemeClr val="accent5">
                    <a:lumMod val="75000"/>
                  </a:schemeClr>
                </a:solidFill>
              </a:rPr>
              <a:t>Simulations </a:t>
            </a:r>
            <a:r>
              <a:rPr lang="en-US" dirty="0"/>
              <a:t>of EM scattering in</a:t>
            </a:r>
            <a:r>
              <a:rPr lang="en-US" b="1" dirty="0">
                <a:solidFill>
                  <a:schemeClr val="accent5">
                    <a:lumMod val="75000"/>
                  </a:schemeClr>
                </a:solidFill>
              </a:rPr>
              <a:t> 3D lattice </a:t>
            </a:r>
            <a:r>
              <a:rPr lang="en-US" dirty="0"/>
              <a:t>with N nodes: QLA</a:t>
            </a:r>
            <a:r>
              <a:rPr lang="en-US" b="1" dirty="0">
                <a:solidFill>
                  <a:schemeClr val="accent5">
                    <a:lumMod val="75000"/>
                  </a:schemeClr>
                </a:solidFill>
              </a:rPr>
              <a:t> </a:t>
            </a:r>
            <a:r>
              <a:rPr lang="en-US" dirty="0"/>
              <a:t>requires</a:t>
            </a:r>
            <a:r>
              <a:rPr lang="en-US" b="1" dirty="0">
                <a:solidFill>
                  <a:schemeClr val="accent5">
                    <a:lumMod val="75000"/>
                  </a:schemeClr>
                </a:solidFill>
              </a:rPr>
              <a:t> </a:t>
            </a:r>
            <a:r>
              <a:rPr lang="en-US" b="1" i="1" dirty="0">
                <a:solidFill>
                  <a:schemeClr val="accent5">
                    <a:lumMod val="75000"/>
                  </a:schemeClr>
                </a:solidFill>
              </a:rPr>
              <a:t>poly(log(N)) </a:t>
            </a:r>
            <a:r>
              <a:rPr lang="en-US" b="1" dirty="0">
                <a:solidFill>
                  <a:schemeClr val="accent5">
                    <a:lumMod val="75000"/>
                  </a:schemeClr>
                </a:solidFill>
              </a:rPr>
              <a:t>logical gates </a:t>
            </a:r>
            <a:r>
              <a:rPr lang="en-US" dirty="0"/>
              <a:t>vs FDTD </a:t>
            </a:r>
            <a:r>
              <a:rPr lang="en-US" b="1" i="1" dirty="0">
                <a:solidFill>
                  <a:schemeClr val="accent5">
                    <a:lumMod val="75000"/>
                  </a:schemeClr>
                </a:solidFill>
              </a:rPr>
              <a:t>O(N</a:t>
            </a:r>
            <a:r>
              <a:rPr lang="en-US" b="1" dirty="0">
                <a:solidFill>
                  <a:schemeClr val="accent5">
                    <a:lumMod val="75000"/>
                  </a:schemeClr>
                </a:solidFill>
              </a:rPr>
              <a:t>) operations</a:t>
            </a:r>
            <a:r>
              <a:rPr lang="en-US" dirty="0"/>
              <a:t>.</a:t>
            </a:r>
          </a:p>
          <a:p>
            <a:pPr lvl="1"/>
            <a:endParaRPr lang="en-US" sz="400" dirty="0"/>
          </a:p>
          <a:p>
            <a:pPr lvl="1">
              <a:spcAft>
                <a:spcPts val="800"/>
              </a:spcAft>
            </a:pPr>
            <a:r>
              <a:rPr lang="en-US" dirty="0"/>
              <a:t>Supported by </a:t>
            </a:r>
            <a:r>
              <a:rPr lang="en-US" b="1" dirty="0">
                <a:solidFill>
                  <a:schemeClr val="accent5">
                    <a:lumMod val="75000"/>
                  </a:schemeClr>
                </a:solidFill>
              </a:rPr>
              <a:t>QLA results </a:t>
            </a:r>
            <a:r>
              <a:rPr lang="en-US" dirty="0"/>
              <a:t>in reduced </a:t>
            </a:r>
            <a:r>
              <a:rPr lang="en-US" b="1" dirty="0">
                <a:solidFill>
                  <a:schemeClr val="accent5">
                    <a:lumMod val="75000"/>
                  </a:schemeClr>
                </a:solidFill>
              </a:rPr>
              <a:t>non-dispersive</a:t>
            </a:r>
            <a:r>
              <a:rPr lang="en-US" dirty="0"/>
              <a:t> cases, capable of capturing </a:t>
            </a:r>
            <a:r>
              <a:rPr lang="en-US" b="1" dirty="0">
                <a:solidFill>
                  <a:schemeClr val="accent5">
                    <a:lumMod val="75000"/>
                  </a:schemeClr>
                </a:solidFill>
              </a:rPr>
              <a:t>full-wave phenomena </a:t>
            </a:r>
            <a:r>
              <a:rPr lang="en-US" dirty="0"/>
              <a:t>associated with the geometry &amp; gradient steepness of scatterers. </a:t>
            </a:r>
          </a:p>
          <a:p>
            <a:pPr lvl="1">
              <a:spcAft>
                <a:spcPts val="800"/>
              </a:spcAft>
            </a:pPr>
            <a:endParaRPr lang="en-US" sz="100" dirty="0"/>
          </a:p>
          <a:p>
            <a:pPr marL="342891" lvl="1" indent="0" algn="ctr">
              <a:spcBef>
                <a:spcPts val="600"/>
              </a:spcBef>
              <a:buNone/>
            </a:pPr>
            <a:r>
              <a:rPr lang="en-US" b="1" dirty="0">
                <a:highlight>
                  <a:srgbClr val="FFFF00"/>
                </a:highlight>
              </a:rPr>
              <a:t>Performed </a:t>
            </a:r>
            <a:r>
              <a:rPr lang="en-US" b="1" dirty="0">
                <a:solidFill>
                  <a:srgbClr val="00B050"/>
                </a:solidFill>
                <a:highlight>
                  <a:srgbClr val="FFFF00"/>
                </a:highlight>
              </a:rPr>
              <a:t>FDTD simulations </a:t>
            </a:r>
            <a:r>
              <a:rPr lang="en-US" b="1" dirty="0">
                <a:highlight>
                  <a:srgbClr val="FFFF00"/>
                </a:highlight>
              </a:rPr>
              <a:t>of EM wave propagation in cold plasma (preparation for the </a:t>
            </a:r>
            <a:r>
              <a:rPr lang="en-US" b="1" dirty="0">
                <a:solidFill>
                  <a:srgbClr val="00B050"/>
                </a:solidFill>
                <a:highlight>
                  <a:srgbClr val="FFFF00"/>
                </a:highlight>
              </a:rPr>
              <a:t>benchmark with QC method</a:t>
            </a:r>
            <a:r>
              <a:rPr lang="en-US" b="1" dirty="0">
                <a:highlight>
                  <a:srgbClr val="FFFF00"/>
                </a:highlight>
              </a:rPr>
              <a:t>).</a:t>
            </a:r>
          </a:p>
        </p:txBody>
      </p:sp>
      <p:sp>
        <p:nvSpPr>
          <p:cNvPr id="4" name="Footer Placeholder 3">
            <a:extLst>
              <a:ext uri="{FF2B5EF4-FFF2-40B4-BE49-F238E27FC236}">
                <a16:creationId xmlns:a16="http://schemas.microsoft.com/office/drawing/2014/main" id="{D363AF1F-77DE-BC8F-151A-C83E9640C10B}"/>
              </a:ext>
            </a:extLst>
          </p:cNvPr>
          <p:cNvSpPr>
            <a:spLocks noGrp="1"/>
          </p:cNvSpPr>
          <p:nvPr>
            <p:ph type="ftr" sz="quarter" idx="11"/>
          </p:nvPr>
        </p:nvSpPr>
        <p:spPr>
          <a:xfrm>
            <a:off x="825624" y="6555770"/>
            <a:ext cx="5645514" cy="329614"/>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90C0101D-87B3-4246-3BD6-6C0EAE9498D6}"/>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pic>
        <p:nvPicPr>
          <p:cNvPr id="6" name="Picture 5" descr="V_pi_page-0001">
            <a:extLst>
              <a:ext uri="{FF2B5EF4-FFF2-40B4-BE49-F238E27FC236}">
                <a16:creationId xmlns:a16="http://schemas.microsoft.com/office/drawing/2014/main" id="{FF176BCC-DC75-4170-6851-07C5E6FDE72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139352" y="436325"/>
            <a:ext cx="4712674" cy="1392475"/>
          </a:xfrm>
          <a:prstGeom prst="rect">
            <a:avLst/>
          </a:prstGeom>
          <a:ln w="19050">
            <a:solidFill>
              <a:schemeClr val="accent5">
                <a:lumMod val="75000"/>
              </a:schemeClr>
            </a:solidFill>
          </a:ln>
        </p:spPr>
      </p:pic>
      <p:pic>
        <p:nvPicPr>
          <p:cNvPr id="7" name="Picture 6" descr="V_pe_page-0001">
            <a:extLst>
              <a:ext uri="{FF2B5EF4-FFF2-40B4-BE49-F238E27FC236}">
                <a16:creationId xmlns:a16="http://schemas.microsoft.com/office/drawing/2014/main" id="{82BF3D37-4123-308B-09F4-A6495FE13398}"/>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139353" y="2205249"/>
            <a:ext cx="4712673" cy="1392475"/>
          </a:xfrm>
          <a:prstGeom prst="rect">
            <a:avLst/>
          </a:prstGeom>
          <a:ln w="19050">
            <a:solidFill>
              <a:schemeClr val="accent5">
                <a:lumMod val="75000"/>
              </a:schemeClr>
            </a:solidFill>
          </a:ln>
        </p:spPr>
      </p:pic>
      <p:grpSp>
        <p:nvGrpSpPr>
          <p:cNvPr id="10" name="Group 9">
            <a:extLst>
              <a:ext uri="{FF2B5EF4-FFF2-40B4-BE49-F238E27FC236}">
                <a16:creationId xmlns:a16="http://schemas.microsoft.com/office/drawing/2014/main" id="{6EEFC1C3-A23C-4651-5AE3-A83B1B49F1A6}"/>
              </a:ext>
            </a:extLst>
          </p:cNvPr>
          <p:cNvGrpSpPr/>
          <p:nvPr/>
        </p:nvGrpSpPr>
        <p:grpSpPr>
          <a:xfrm>
            <a:off x="7139353" y="3962400"/>
            <a:ext cx="4712674" cy="2180492"/>
            <a:chOff x="5251938" y="4056184"/>
            <a:chExt cx="6600090" cy="2168769"/>
          </a:xfrm>
        </p:grpSpPr>
        <p:pic>
          <p:nvPicPr>
            <p:cNvPr id="9" name="Picture 8">
              <a:extLst>
                <a:ext uri="{FF2B5EF4-FFF2-40B4-BE49-F238E27FC236}">
                  <a16:creationId xmlns:a16="http://schemas.microsoft.com/office/drawing/2014/main" id="{CE07251F-69E7-0F9C-20A6-21DB6CAC216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5251938" y="4056184"/>
              <a:ext cx="6600090" cy="2168769"/>
            </a:xfrm>
            <a:prstGeom prst="rect">
              <a:avLst/>
            </a:prstGeom>
            <a:ln w="19050">
              <a:solidFill>
                <a:schemeClr val="accent5">
                  <a:lumMod val="75000"/>
                </a:schemeClr>
              </a:solidFill>
            </a:ln>
          </p:spPr>
        </p:pic>
        <p:pic>
          <p:nvPicPr>
            <p:cNvPr id="8" name="Picture 7">
              <a:extLst>
                <a:ext uri="{FF2B5EF4-FFF2-40B4-BE49-F238E27FC236}">
                  <a16:creationId xmlns:a16="http://schemas.microsoft.com/office/drawing/2014/main" id="{7D123990-5F94-270D-D4D3-B7504CFFA183}"/>
                </a:ext>
              </a:extLst>
            </p:cNvPr>
            <p:cNvPicPr>
              <a:picLocks noChangeAspect="1"/>
            </p:cNvPicPr>
            <p:nvPr/>
          </p:nvPicPr>
          <p:blipFill>
            <a:blip r:embed="rId9"/>
            <a:stretch>
              <a:fillRect/>
            </a:stretch>
          </p:blipFill>
          <p:spPr>
            <a:xfrm>
              <a:off x="8575429" y="4056185"/>
              <a:ext cx="3249278" cy="2168768"/>
            </a:xfrm>
            <a:prstGeom prst="rect">
              <a:avLst/>
            </a:prstGeom>
          </p:spPr>
        </p:pic>
      </p:grpSp>
    </p:spTree>
    <p:extLst>
      <p:ext uri="{BB962C8B-B14F-4D97-AF65-F5344CB8AC3E}">
        <p14:creationId xmlns:p14="http://schemas.microsoft.com/office/powerpoint/2010/main" val="409703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D493-F970-1DBF-F92B-41C988202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4A22D-F9A0-4756-0E7F-19F400728457}"/>
              </a:ext>
            </a:extLst>
          </p:cNvPr>
          <p:cNvSpPr>
            <a:spLocks noGrp="1"/>
          </p:cNvSpPr>
          <p:nvPr>
            <p:ph type="title"/>
          </p:nvPr>
        </p:nvSpPr>
        <p:spPr/>
        <p:txBody>
          <a:bodyPr/>
          <a:lstStyle/>
          <a:p>
            <a:r>
              <a:rPr lang="en-US" dirty="0"/>
              <a:t>Phase </a:t>
            </a:r>
            <a:r>
              <a:rPr lang="el-GR" dirty="0"/>
              <a:t>1</a:t>
            </a:r>
            <a:r>
              <a:rPr lang="en-US" dirty="0"/>
              <a:t> – Work on 2025 deliverables</a:t>
            </a:r>
          </a:p>
        </p:txBody>
      </p:sp>
      <p:sp>
        <p:nvSpPr>
          <p:cNvPr id="3" name="Content Placeholder 2">
            <a:extLst>
              <a:ext uri="{FF2B5EF4-FFF2-40B4-BE49-F238E27FC236}">
                <a16:creationId xmlns:a16="http://schemas.microsoft.com/office/drawing/2014/main" id="{D76B6BA0-C54E-5795-D56A-C2C10FFAB2DC}"/>
              </a:ext>
            </a:extLst>
          </p:cNvPr>
          <p:cNvSpPr>
            <a:spLocks noGrp="1"/>
          </p:cNvSpPr>
          <p:nvPr>
            <p:ph idx="1"/>
          </p:nvPr>
        </p:nvSpPr>
        <p:spPr>
          <a:xfrm>
            <a:off x="246188" y="836710"/>
            <a:ext cx="5996144" cy="5510927"/>
          </a:xfrm>
        </p:spPr>
        <p:txBody>
          <a:bodyPr>
            <a:normAutofit lnSpcReduction="10000"/>
          </a:bodyPr>
          <a:lstStyle/>
          <a:p>
            <a:r>
              <a:rPr lang="en-US" b="1" i="1" dirty="0"/>
              <a:t>Formulation of non-Hermitian plasma</a:t>
            </a:r>
            <a:br>
              <a:rPr lang="en-US" b="1" i="1" dirty="0"/>
            </a:br>
            <a:r>
              <a:rPr lang="en-US" b="1" i="1" dirty="0"/>
              <a:t>permittivity tensors for modeling the dissipative and transient regime. </a:t>
            </a:r>
          </a:p>
          <a:p>
            <a:pPr lvl="1"/>
            <a:r>
              <a:rPr lang="en-US" dirty="0"/>
              <a:t>Algorithmic approach to efficiently handle </a:t>
            </a:r>
            <a:r>
              <a:rPr lang="en-US" b="1" dirty="0">
                <a:solidFill>
                  <a:schemeClr val="accent5">
                    <a:lumMod val="75000"/>
                  </a:schemeClr>
                </a:solidFill>
              </a:rPr>
              <a:t>collisional dissipation</a:t>
            </a:r>
            <a:r>
              <a:rPr lang="en-US" b="1" dirty="0">
                <a:solidFill>
                  <a:srgbClr val="00B050"/>
                </a:solidFill>
              </a:rPr>
              <a:t> </a:t>
            </a:r>
            <a:r>
              <a:rPr lang="en-US" dirty="0"/>
              <a:t>effects in </a:t>
            </a:r>
            <a:r>
              <a:rPr lang="en-US" b="1" dirty="0">
                <a:solidFill>
                  <a:schemeClr val="accent5">
                    <a:lumMod val="75000"/>
                  </a:schemeClr>
                </a:solidFill>
              </a:rPr>
              <a:t>dispersive</a:t>
            </a:r>
            <a:r>
              <a:rPr lang="en-US" b="1" dirty="0">
                <a:solidFill>
                  <a:srgbClr val="00B050"/>
                </a:solidFill>
              </a:rPr>
              <a:t> </a:t>
            </a:r>
            <a:r>
              <a:rPr lang="en-US" dirty="0"/>
              <a:t>media.</a:t>
            </a:r>
          </a:p>
          <a:p>
            <a:pPr lvl="1"/>
            <a:r>
              <a:rPr lang="en-US" b="1" dirty="0">
                <a:solidFill>
                  <a:schemeClr val="accent5">
                    <a:lumMod val="75000"/>
                  </a:schemeClr>
                </a:solidFill>
              </a:rPr>
              <a:t>Quantum simulation</a:t>
            </a:r>
            <a:r>
              <a:rPr lang="en-US" dirty="0">
                <a:solidFill>
                  <a:schemeClr val="accent5">
                    <a:lumMod val="75000"/>
                  </a:schemeClr>
                </a:solidFill>
              </a:rPr>
              <a:t> </a:t>
            </a:r>
            <a:r>
              <a:rPr lang="en-US" dirty="0"/>
              <a:t>&amp; </a:t>
            </a:r>
            <a:r>
              <a:rPr lang="en-US" dirty="0">
                <a:solidFill>
                  <a:schemeClr val="accent5">
                    <a:lumMod val="75000"/>
                  </a:schemeClr>
                </a:solidFill>
              </a:rPr>
              <a:t>i</a:t>
            </a:r>
            <a:r>
              <a:rPr lang="en-US" b="1" dirty="0">
                <a:solidFill>
                  <a:schemeClr val="accent5">
                    <a:lumMod val="75000"/>
                  </a:schemeClr>
                </a:solidFill>
              </a:rPr>
              <a:t>mplementation</a:t>
            </a:r>
            <a:r>
              <a:rPr lang="en-US" dirty="0"/>
              <a:t> of </a:t>
            </a:r>
            <a:r>
              <a:rPr lang="en-US" b="1" dirty="0">
                <a:solidFill>
                  <a:schemeClr val="accent5">
                    <a:lumMod val="75000"/>
                  </a:schemeClr>
                </a:solidFill>
              </a:rPr>
              <a:t>non-unitary processes</a:t>
            </a:r>
            <a:r>
              <a:rPr lang="en-US" b="1" dirty="0">
                <a:solidFill>
                  <a:srgbClr val="00B050"/>
                </a:solidFill>
              </a:rPr>
              <a:t> </a:t>
            </a:r>
            <a:r>
              <a:rPr lang="en-US" dirty="0"/>
              <a:t>( </a:t>
            </a:r>
            <a:r>
              <a:rPr lang="en-US" dirty="0">
                <a:latin typeface="Times New Roman" panose="02020603050405020304" pitchFamily="18" charset="0"/>
                <a:cs typeface="Times New Roman" panose="02020603050405020304" pitchFamily="18" charset="0"/>
              </a:rPr>
              <a:t>→ </a:t>
            </a:r>
            <a:r>
              <a:rPr lang="en-US" b="1" dirty="0">
                <a:solidFill>
                  <a:schemeClr val="accent5">
                    <a:lumMod val="75000"/>
                  </a:schemeClr>
                </a:solidFill>
              </a:rPr>
              <a:t>dissipative</a:t>
            </a:r>
            <a:r>
              <a:rPr lang="en-US" dirty="0"/>
              <a:t> EM phenomena).</a:t>
            </a:r>
          </a:p>
          <a:p>
            <a:pPr lvl="1">
              <a:spcAft>
                <a:spcPts val="600"/>
              </a:spcAft>
            </a:pPr>
            <a:r>
              <a:rPr lang="en-US" dirty="0"/>
              <a:t>Prepare framework for modelling EM waves in </a:t>
            </a:r>
            <a:r>
              <a:rPr lang="en-US" b="1" dirty="0">
                <a:solidFill>
                  <a:schemeClr val="accent5">
                    <a:lumMod val="75000"/>
                  </a:schemeClr>
                </a:solidFill>
              </a:rPr>
              <a:t>kinetic plasma </a:t>
            </a:r>
            <a:r>
              <a:rPr lang="en-US" dirty="0"/>
              <a:t>( </a:t>
            </a:r>
            <a:r>
              <a:rPr lang="en-US" dirty="0">
                <a:latin typeface="Times New Roman" panose="02020603050405020304" pitchFamily="18" charset="0"/>
                <a:cs typeface="Times New Roman" panose="02020603050405020304" pitchFamily="18" charset="0"/>
              </a:rPr>
              <a:t>→ </a:t>
            </a:r>
            <a:r>
              <a:rPr lang="en-US" b="1" dirty="0">
                <a:solidFill>
                  <a:schemeClr val="accent5">
                    <a:lumMod val="75000"/>
                  </a:schemeClr>
                </a:solidFill>
              </a:rPr>
              <a:t>non-Hermitian</a:t>
            </a:r>
            <a:r>
              <a:rPr lang="en-US" dirty="0"/>
              <a:t> permittivity tensor).</a:t>
            </a:r>
          </a:p>
          <a:p>
            <a:pPr marL="342891" lvl="1" indent="0" algn="ctr">
              <a:spcAft>
                <a:spcPts val="900"/>
              </a:spcAft>
              <a:buNone/>
            </a:pPr>
            <a:r>
              <a:rPr lang="en-US" b="1" dirty="0">
                <a:solidFill>
                  <a:srgbClr val="00B050"/>
                </a:solidFill>
                <a:highlight>
                  <a:srgbClr val="FFFF00"/>
                </a:highlight>
              </a:rPr>
              <a:t>2 journal publications </a:t>
            </a:r>
            <a:r>
              <a:rPr lang="en-US" b="1" dirty="0">
                <a:highlight>
                  <a:srgbClr val="FFFF00"/>
                </a:highlight>
              </a:rPr>
              <a:t>(selected as Editor’s Pick). </a:t>
            </a:r>
          </a:p>
          <a:p>
            <a:pPr>
              <a:spcAft>
                <a:spcPts val="300"/>
              </a:spcAft>
            </a:pPr>
            <a:r>
              <a:rPr lang="en-US" b="1" i="1" dirty="0"/>
              <a:t>Transitioning to quantum algorithms for nonlinear physical problems and plasmas.</a:t>
            </a:r>
          </a:p>
          <a:p>
            <a:pPr marL="342891" lvl="1" indent="0" algn="ctr">
              <a:spcAft>
                <a:spcPts val="300"/>
              </a:spcAft>
              <a:buNone/>
            </a:pPr>
            <a:r>
              <a:rPr lang="en-US" sz="1900" b="1" i="1" dirty="0">
                <a:highlight>
                  <a:srgbClr val="00FFFF"/>
                </a:highlight>
              </a:rPr>
              <a:t>COLLABORATION WITH IST TEAM</a:t>
            </a:r>
          </a:p>
          <a:p>
            <a:pPr lvl="1">
              <a:spcAft>
                <a:spcPts val="600"/>
              </a:spcAft>
            </a:pPr>
            <a:r>
              <a:rPr lang="en-US" b="1" dirty="0">
                <a:solidFill>
                  <a:schemeClr val="accent5">
                    <a:lumMod val="75000"/>
                  </a:schemeClr>
                </a:solidFill>
              </a:rPr>
              <a:t>QLA-based approach </a:t>
            </a:r>
            <a:r>
              <a:rPr lang="en-US" dirty="0"/>
              <a:t>for tackling problems in </a:t>
            </a:r>
            <a:r>
              <a:rPr lang="en-US" b="1" dirty="0">
                <a:solidFill>
                  <a:schemeClr val="accent5">
                    <a:lumMod val="75000"/>
                  </a:schemeClr>
                </a:solidFill>
              </a:rPr>
              <a:t>classical fluid dynamics </a:t>
            </a:r>
            <a:r>
              <a:rPr lang="en-US" dirty="0"/>
              <a:t>with </a:t>
            </a:r>
            <a:r>
              <a:rPr lang="en-US" b="1" dirty="0">
                <a:solidFill>
                  <a:schemeClr val="accent5">
                    <a:lumMod val="75000"/>
                  </a:schemeClr>
                </a:solidFill>
              </a:rPr>
              <a:t>nonlinearities</a:t>
            </a:r>
            <a:r>
              <a:rPr lang="en-US" dirty="0"/>
              <a:t> present.</a:t>
            </a:r>
          </a:p>
          <a:p>
            <a:pPr marL="342891" lvl="1" indent="0" algn="ctr">
              <a:buNone/>
            </a:pPr>
            <a:r>
              <a:rPr lang="en-US" b="1" dirty="0">
                <a:solidFill>
                  <a:srgbClr val="00B050"/>
                </a:solidFill>
                <a:highlight>
                  <a:srgbClr val="FFFF00"/>
                </a:highlight>
              </a:rPr>
              <a:t>1 journal publication </a:t>
            </a:r>
            <a:r>
              <a:rPr lang="en-US" b="1" dirty="0">
                <a:highlight>
                  <a:srgbClr val="FFFF00"/>
                </a:highlight>
              </a:rPr>
              <a:t>&amp; </a:t>
            </a:r>
            <a:r>
              <a:rPr lang="en-US" b="1" dirty="0">
                <a:solidFill>
                  <a:srgbClr val="00B050"/>
                </a:solidFill>
                <a:highlight>
                  <a:srgbClr val="FFFF00"/>
                </a:highlight>
              </a:rPr>
              <a:t>2 conference presentations</a:t>
            </a:r>
            <a:r>
              <a:rPr lang="en-US" dirty="0">
                <a:highlight>
                  <a:srgbClr val="FFFF00"/>
                </a:highlight>
              </a:rPr>
              <a:t>.</a:t>
            </a:r>
          </a:p>
        </p:txBody>
      </p:sp>
      <p:sp>
        <p:nvSpPr>
          <p:cNvPr id="4" name="Footer Placeholder 3">
            <a:extLst>
              <a:ext uri="{FF2B5EF4-FFF2-40B4-BE49-F238E27FC236}">
                <a16:creationId xmlns:a16="http://schemas.microsoft.com/office/drawing/2014/main" id="{F23C0D5D-D57E-CF57-9EC6-3BE3925498EB}"/>
              </a:ext>
            </a:extLst>
          </p:cNvPr>
          <p:cNvSpPr>
            <a:spLocks noGrp="1"/>
          </p:cNvSpPr>
          <p:nvPr>
            <p:ph type="ftr" sz="quarter" idx="11"/>
          </p:nvPr>
        </p:nvSpPr>
        <p:spPr>
          <a:xfrm>
            <a:off x="825624" y="6555770"/>
            <a:ext cx="5645514" cy="329614"/>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C7386FC2-29E2-E23D-AB7F-32482687A059}"/>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pic>
        <p:nvPicPr>
          <p:cNvPr id="7" name="Picture 6">
            <a:extLst>
              <a:ext uri="{FF2B5EF4-FFF2-40B4-BE49-F238E27FC236}">
                <a16:creationId xmlns:a16="http://schemas.microsoft.com/office/drawing/2014/main" id="{B0BC511C-981B-8E90-1CC9-2995D93446F8}"/>
              </a:ext>
            </a:extLst>
          </p:cNvPr>
          <p:cNvPicPr>
            <a:picLocks noChangeAspect="1"/>
          </p:cNvPicPr>
          <p:nvPr/>
        </p:nvPicPr>
        <p:blipFill>
          <a:blip r:embed="rId3"/>
          <a:stretch>
            <a:fillRect/>
          </a:stretch>
        </p:blipFill>
        <p:spPr>
          <a:xfrm>
            <a:off x="6601521" y="4449337"/>
            <a:ext cx="5203615" cy="1705278"/>
          </a:xfrm>
          <a:prstGeom prst="rect">
            <a:avLst/>
          </a:prstGeom>
          <a:ln w="19050">
            <a:solidFill>
              <a:schemeClr val="accent1"/>
            </a:solidFill>
          </a:ln>
        </p:spPr>
      </p:pic>
      <p:pic>
        <p:nvPicPr>
          <p:cNvPr id="9" name="Picture 8">
            <a:extLst>
              <a:ext uri="{FF2B5EF4-FFF2-40B4-BE49-F238E27FC236}">
                <a16:creationId xmlns:a16="http://schemas.microsoft.com/office/drawing/2014/main" id="{1C641672-A715-B265-95D6-9CA358A357E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601521" y="2754351"/>
            <a:ext cx="5204238" cy="1349580"/>
          </a:xfrm>
          <a:prstGeom prst="rect">
            <a:avLst/>
          </a:prstGeom>
          <a:ln w="19050">
            <a:solidFill>
              <a:schemeClr val="accent1"/>
            </a:solidFill>
          </a:ln>
        </p:spPr>
      </p:pic>
      <p:pic>
        <p:nvPicPr>
          <p:cNvPr id="11" name="Picture 10">
            <a:extLst>
              <a:ext uri="{FF2B5EF4-FFF2-40B4-BE49-F238E27FC236}">
                <a16:creationId xmlns:a16="http://schemas.microsoft.com/office/drawing/2014/main" id="{059407AA-8EEB-E81B-7DDC-E63C93E7FD4E}"/>
              </a:ext>
            </a:extLst>
          </p:cNvPr>
          <p:cNvPicPr>
            <a:picLocks noChangeAspect="1"/>
          </p:cNvPicPr>
          <p:nvPr/>
        </p:nvPicPr>
        <p:blipFill>
          <a:blip r:embed="rId6"/>
          <a:stretch>
            <a:fillRect/>
          </a:stretch>
        </p:blipFill>
        <p:spPr>
          <a:xfrm>
            <a:off x="6601521" y="995120"/>
            <a:ext cx="5215337" cy="1411169"/>
          </a:xfrm>
          <a:prstGeom prst="rect">
            <a:avLst/>
          </a:prstGeom>
          <a:ln w="19050">
            <a:solidFill>
              <a:schemeClr val="accent1"/>
            </a:solidFill>
          </a:ln>
        </p:spPr>
      </p:pic>
    </p:spTree>
    <p:extLst>
      <p:ext uri="{BB962C8B-B14F-4D97-AF65-F5344CB8AC3E}">
        <p14:creationId xmlns:p14="http://schemas.microsoft.com/office/powerpoint/2010/main" val="357745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D488E-21A2-492A-592A-76D57C7697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541C3-CD9B-1CA8-9F2F-3C7F6F759006}"/>
              </a:ext>
            </a:extLst>
          </p:cNvPr>
          <p:cNvSpPr>
            <a:spLocks noGrp="1"/>
          </p:cNvSpPr>
          <p:nvPr>
            <p:ph type="title"/>
          </p:nvPr>
        </p:nvSpPr>
        <p:spPr/>
        <p:txBody>
          <a:bodyPr/>
          <a:lstStyle/>
          <a:p>
            <a:r>
              <a:rPr lang="en-US" dirty="0"/>
              <a:t>Phase 2 – Deliverable 1 </a:t>
            </a:r>
          </a:p>
        </p:txBody>
      </p:sp>
      <p:sp>
        <p:nvSpPr>
          <p:cNvPr id="3" name="Content Placeholder 2">
            <a:extLst>
              <a:ext uri="{FF2B5EF4-FFF2-40B4-BE49-F238E27FC236}">
                <a16:creationId xmlns:a16="http://schemas.microsoft.com/office/drawing/2014/main" id="{3AC8B054-CE24-2933-4F2F-9FEA24DB8824}"/>
              </a:ext>
            </a:extLst>
          </p:cNvPr>
          <p:cNvSpPr>
            <a:spLocks noGrp="1"/>
          </p:cNvSpPr>
          <p:nvPr>
            <p:ph idx="1"/>
          </p:nvPr>
        </p:nvSpPr>
        <p:spPr>
          <a:xfrm>
            <a:off x="246186" y="836711"/>
            <a:ext cx="6812536" cy="5719059"/>
          </a:xfrm>
        </p:spPr>
        <p:txBody>
          <a:bodyPr>
            <a:normAutofit lnSpcReduction="10000"/>
          </a:bodyPr>
          <a:lstStyle/>
          <a:p>
            <a:pPr>
              <a:spcAft>
                <a:spcPts val="1200"/>
              </a:spcAft>
            </a:pPr>
            <a:r>
              <a:rPr lang="en-US" b="1" i="1" dirty="0"/>
              <a:t>Quantum simulation of 3-wave mixing scenario with different parameters &amp; circuit depths to evaluate the decoherence errors.</a:t>
            </a:r>
          </a:p>
          <a:p>
            <a:pPr marL="342891" lvl="1" indent="0" algn="ctr">
              <a:spcAft>
                <a:spcPts val="300"/>
              </a:spcAft>
              <a:buNone/>
            </a:pPr>
            <a:r>
              <a:rPr lang="en-US" b="1" u="sng" dirty="0">
                <a:solidFill>
                  <a:srgbClr val="00B050"/>
                </a:solidFill>
                <a:highlight>
                  <a:srgbClr val="FFFF00"/>
                </a:highlight>
              </a:rPr>
              <a:t>Study of 0D setup:</a:t>
            </a:r>
            <a:r>
              <a:rPr lang="en-US" b="1" dirty="0">
                <a:solidFill>
                  <a:srgbClr val="00B050"/>
                </a:solidFill>
                <a:highlight>
                  <a:srgbClr val="FFFF00"/>
                </a:highlight>
              </a:rPr>
              <a:t> </a:t>
            </a:r>
            <a:r>
              <a:rPr lang="en-US" b="1" dirty="0">
                <a:highlight>
                  <a:srgbClr val="FFFF00"/>
                </a:highlight>
              </a:rPr>
              <a:t>Implemented </a:t>
            </a:r>
            <a:r>
              <a:rPr lang="en-US" b="1" dirty="0">
                <a:solidFill>
                  <a:schemeClr val="accent5">
                    <a:lumMod val="75000"/>
                  </a:schemeClr>
                </a:solidFill>
                <a:highlight>
                  <a:srgbClr val="FFFF00"/>
                </a:highlight>
              </a:rPr>
              <a:t>mapping </a:t>
            </a:r>
            <a:r>
              <a:rPr lang="en-US" b="1" dirty="0">
                <a:highlight>
                  <a:srgbClr val="FFFF00"/>
                </a:highlight>
              </a:rPr>
              <a:t>of the </a:t>
            </a:r>
            <a:r>
              <a:rPr lang="en-US" b="1" dirty="0">
                <a:solidFill>
                  <a:schemeClr val="accent5">
                    <a:lumMod val="75000"/>
                  </a:schemeClr>
                </a:solidFill>
                <a:highlight>
                  <a:srgbClr val="FFFF00"/>
                </a:highlight>
              </a:rPr>
              <a:t>occupation probability </a:t>
            </a:r>
            <a:r>
              <a:rPr lang="en-US" b="1" dirty="0">
                <a:highlight>
                  <a:srgbClr val="FFFF00"/>
                </a:highlight>
              </a:rPr>
              <a:t>of each wave to a </a:t>
            </a:r>
            <a:r>
              <a:rPr lang="en-US" b="1" dirty="0">
                <a:solidFill>
                  <a:schemeClr val="accent5">
                    <a:lumMod val="75000"/>
                  </a:schemeClr>
                </a:solidFill>
                <a:highlight>
                  <a:srgbClr val="FFFF00"/>
                </a:highlight>
              </a:rPr>
              <a:t>2-qubit system</a:t>
            </a:r>
            <a:r>
              <a:rPr lang="en-US" b="1" dirty="0">
                <a:highlight>
                  <a:srgbClr val="FFFF00"/>
                </a:highlight>
              </a:rPr>
              <a:t>. </a:t>
            </a:r>
          </a:p>
          <a:p>
            <a:pPr lvl="1"/>
            <a:r>
              <a:rPr lang="en-US" dirty="0"/>
              <a:t>Standard </a:t>
            </a:r>
            <a:r>
              <a:rPr lang="en-US" b="1" dirty="0">
                <a:solidFill>
                  <a:schemeClr val="accent5">
                    <a:lumMod val="75000"/>
                  </a:schemeClr>
                </a:solidFill>
              </a:rPr>
              <a:t>quantum Hamiltonian </a:t>
            </a:r>
            <a:r>
              <a:rPr lang="en-US" dirty="0"/>
              <a:t>simulation can </a:t>
            </a:r>
            <a:r>
              <a:rPr lang="en-US" b="1" dirty="0">
                <a:solidFill>
                  <a:schemeClr val="accent5">
                    <a:lumMod val="75000"/>
                  </a:schemeClr>
                </a:solidFill>
              </a:rPr>
              <a:t>accumulate errors </a:t>
            </a:r>
            <a:r>
              <a:rPr lang="en-US" dirty="0"/>
              <a:t>after several time-steps. </a:t>
            </a:r>
          </a:p>
          <a:p>
            <a:pPr lvl="1">
              <a:spcAft>
                <a:spcPts val="1200"/>
              </a:spcAft>
            </a:pPr>
            <a:r>
              <a:rPr lang="en-US" b="1" dirty="0">
                <a:solidFill>
                  <a:schemeClr val="accent5">
                    <a:lumMod val="75000"/>
                  </a:schemeClr>
                </a:solidFill>
              </a:rPr>
              <a:t>Variational approach (VQE) </a:t>
            </a:r>
            <a:r>
              <a:rPr lang="en-US" dirty="0"/>
              <a:t>has the advantage of </a:t>
            </a:r>
            <a:r>
              <a:rPr lang="en-US" b="1" dirty="0">
                <a:solidFill>
                  <a:schemeClr val="accent5">
                    <a:lumMod val="75000"/>
                  </a:schemeClr>
                </a:solidFill>
              </a:rPr>
              <a:t>shorter circuit depth</a:t>
            </a:r>
            <a:r>
              <a:rPr lang="en-US" dirty="0"/>
              <a:t> &amp; wavefunction </a:t>
            </a:r>
            <a:r>
              <a:rPr lang="en-US" b="1" dirty="0">
                <a:solidFill>
                  <a:schemeClr val="accent5">
                    <a:lumMod val="75000"/>
                  </a:schemeClr>
                </a:solidFill>
              </a:rPr>
              <a:t>reconstruction</a:t>
            </a:r>
            <a:r>
              <a:rPr lang="en-US" dirty="0">
                <a:latin typeface="Times New Roman" panose="02020603050405020304" pitchFamily="18" charset="0"/>
                <a:cs typeface="Times New Roman" panose="02020603050405020304" pitchFamily="18" charset="0"/>
              </a:rPr>
              <a:t> → </a:t>
            </a:r>
            <a:r>
              <a:rPr lang="en-US" b="1" dirty="0">
                <a:solidFill>
                  <a:schemeClr val="accent5">
                    <a:lumMod val="75000"/>
                  </a:schemeClr>
                </a:solidFill>
              </a:rPr>
              <a:t>Offline post-processing</a:t>
            </a:r>
            <a:endParaRPr lang="en-US" dirty="0"/>
          </a:p>
          <a:p>
            <a:pPr marL="342891" lvl="1" indent="0" algn="ctr">
              <a:spcAft>
                <a:spcPts val="300"/>
              </a:spcAft>
              <a:buNone/>
            </a:pPr>
            <a:r>
              <a:rPr lang="en-US" b="1" dirty="0">
                <a:solidFill>
                  <a:srgbClr val="00B050"/>
                </a:solidFill>
                <a:highlight>
                  <a:srgbClr val="FFFF00"/>
                </a:highlight>
              </a:rPr>
              <a:t>VQE noiseless</a:t>
            </a:r>
            <a:r>
              <a:rPr lang="en-US" b="1" dirty="0">
                <a:highlight>
                  <a:srgbClr val="FFFF00"/>
                </a:highlight>
              </a:rPr>
              <a:t> simulation of the </a:t>
            </a:r>
            <a:r>
              <a:rPr lang="en-US" b="1" dirty="0">
                <a:solidFill>
                  <a:srgbClr val="00B050"/>
                </a:solidFill>
                <a:highlight>
                  <a:srgbClr val="FFFF00"/>
                </a:highlight>
              </a:rPr>
              <a:t>0D 3-wave mixing</a:t>
            </a:r>
            <a:r>
              <a:rPr lang="en-US" b="1" dirty="0">
                <a:highlight>
                  <a:srgbClr val="FFFF00"/>
                </a:highlight>
              </a:rPr>
              <a:t> problem </a:t>
            </a:r>
            <a:br>
              <a:rPr lang="en-US" b="1" dirty="0">
                <a:highlight>
                  <a:srgbClr val="FFFF00"/>
                </a:highlight>
              </a:rPr>
            </a:br>
            <a:r>
              <a:rPr lang="en-US" b="1" dirty="0">
                <a:highlight>
                  <a:srgbClr val="FFFF00"/>
                </a:highlight>
              </a:rPr>
              <a:t>for 2 variational ansatzes with different expressibility </a:t>
            </a:r>
          </a:p>
          <a:p>
            <a:pPr lvl="1"/>
            <a:r>
              <a:rPr lang="en-US" b="1" dirty="0">
                <a:solidFill>
                  <a:schemeClr val="accent5">
                    <a:lumMod val="75000"/>
                  </a:schemeClr>
                </a:solidFill>
              </a:rPr>
              <a:t>Deeper </a:t>
            </a:r>
            <a:r>
              <a:rPr lang="en-US" dirty="0"/>
              <a:t>circuits</a:t>
            </a:r>
            <a:r>
              <a:rPr lang="en-US" b="1" dirty="0"/>
              <a:t> </a:t>
            </a:r>
            <a:r>
              <a:rPr lang="en-US" dirty="0"/>
              <a:t>appear more </a:t>
            </a:r>
            <a:r>
              <a:rPr lang="en-US" b="1" dirty="0">
                <a:solidFill>
                  <a:schemeClr val="accent5">
                    <a:lumMod val="75000"/>
                  </a:schemeClr>
                </a:solidFill>
              </a:rPr>
              <a:t>robust</a:t>
            </a:r>
            <a:r>
              <a:rPr lang="en-US" dirty="0"/>
              <a:t> than </a:t>
            </a:r>
            <a:r>
              <a:rPr lang="en-US" b="1" dirty="0">
                <a:solidFill>
                  <a:schemeClr val="accent5">
                    <a:lumMod val="75000"/>
                  </a:schemeClr>
                </a:solidFill>
              </a:rPr>
              <a:t>shallower </a:t>
            </a:r>
            <a:r>
              <a:rPr lang="en-US" dirty="0"/>
              <a:t>circuits  </a:t>
            </a:r>
            <a:br>
              <a:rPr lang="en-US" dirty="0"/>
            </a:br>
            <a:r>
              <a:rPr lang="en-US" dirty="0">
                <a:latin typeface="Times New Roman" panose="02020603050405020304" pitchFamily="18" charset="0"/>
                <a:cs typeface="Times New Roman" panose="02020603050405020304" pitchFamily="18" charset="0"/>
              </a:rPr>
              <a:t>→ </a:t>
            </a:r>
            <a:r>
              <a:rPr lang="en-US" b="1" dirty="0">
                <a:solidFill>
                  <a:schemeClr val="accent5">
                    <a:lumMod val="75000"/>
                  </a:schemeClr>
                </a:solidFill>
              </a:rPr>
              <a:t>Optimal observable retrieval </a:t>
            </a:r>
            <a:r>
              <a:rPr lang="en-US" dirty="0"/>
              <a:t>might depend on </a:t>
            </a:r>
            <a:r>
              <a:rPr lang="en-US" b="1" dirty="0">
                <a:solidFill>
                  <a:schemeClr val="accent5">
                    <a:lumMod val="75000"/>
                  </a:schemeClr>
                </a:solidFill>
              </a:rPr>
              <a:t>robustness </a:t>
            </a:r>
            <a:r>
              <a:rPr lang="en-US" dirty="0"/>
              <a:t>of variational ansatz to </a:t>
            </a:r>
            <a:r>
              <a:rPr lang="en-US" b="1" dirty="0">
                <a:solidFill>
                  <a:schemeClr val="accent5">
                    <a:lumMod val="75000"/>
                  </a:schemeClr>
                </a:solidFill>
              </a:rPr>
              <a:t>noise</a:t>
            </a:r>
            <a:r>
              <a:rPr lang="en-US" dirty="0"/>
              <a:t>.</a:t>
            </a:r>
          </a:p>
          <a:p>
            <a:pPr lvl="1">
              <a:spcAft>
                <a:spcPts val="1200"/>
              </a:spcAft>
            </a:pPr>
            <a:r>
              <a:rPr lang="en-US" dirty="0"/>
              <a:t>Simulations in </a:t>
            </a:r>
            <a:r>
              <a:rPr lang="en-US" b="1" dirty="0">
                <a:solidFill>
                  <a:schemeClr val="accent5">
                    <a:lumMod val="75000"/>
                  </a:schemeClr>
                </a:solidFill>
              </a:rPr>
              <a:t>real quantum hardware </a:t>
            </a:r>
            <a:r>
              <a:rPr lang="en-US" dirty="0"/>
              <a:t>must consider </a:t>
            </a:r>
            <a:r>
              <a:rPr lang="en-US" b="1" dirty="0">
                <a:solidFill>
                  <a:schemeClr val="accent5">
                    <a:lumMod val="75000"/>
                  </a:schemeClr>
                </a:solidFill>
              </a:rPr>
              <a:t>inherent noise </a:t>
            </a:r>
            <a:r>
              <a:rPr lang="en-US" dirty="0">
                <a:latin typeface="Times New Roman" panose="02020603050405020304" pitchFamily="18" charset="0"/>
                <a:cs typeface="Times New Roman" panose="02020603050405020304" pitchFamily="18" charset="0"/>
              </a:rPr>
              <a:t>→ </a:t>
            </a:r>
            <a:r>
              <a:rPr lang="en-US" dirty="0"/>
              <a:t>Apply</a:t>
            </a:r>
            <a:r>
              <a:rPr lang="en-US" b="1" dirty="0">
                <a:solidFill>
                  <a:schemeClr val="accent5">
                    <a:lumMod val="75000"/>
                  </a:schemeClr>
                </a:solidFill>
              </a:rPr>
              <a:t> error mitigation </a:t>
            </a:r>
            <a:r>
              <a:rPr lang="en-US" dirty="0"/>
              <a:t>techniques (</a:t>
            </a:r>
            <a:r>
              <a:rPr lang="en-US" b="1" i="1" dirty="0">
                <a:solidFill>
                  <a:schemeClr val="accent5">
                    <a:lumMod val="75000"/>
                  </a:schemeClr>
                </a:solidFill>
              </a:rPr>
              <a:t>Pauli twirling</a:t>
            </a:r>
            <a:r>
              <a:rPr lang="en-US" dirty="0"/>
              <a:t>).</a:t>
            </a:r>
          </a:p>
          <a:p>
            <a:pPr marL="342891" lvl="1" indent="0" algn="ctr">
              <a:buNone/>
            </a:pPr>
            <a:r>
              <a:rPr lang="en-US" b="1" dirty="0">
                <a:solidFill>
                  <a:srgbClr val="00B050"/>
                </a:solidFill>
                <a:highlight>
                  <a:srgbClr val="FFFF00"/>
                </a:highlight>
              </a:rPr>
              <a:t>2 conference presentations</a:t>
            </a:r>
            <a:r>
              <a:rPr lang="en-US" dirty="0">
                <a:highlight>
                  <a:srgbClr val="FFFF00"/>
                </a:highlight>
              </a:rPr>
              <a:t>.</a:t>
            </a:r>
          </a:p>
          <a:p>
            <a:pPr lvl="1"/>
            <a:endParaRPr lang="en-US" dirty="0"/>
          </a:p>
        </p:txBody>
      </p:sp>
      <p:sp>
        <p:nvSpPr>
          <p:cNvPr id="4" name="Footer Placeholder 3">
            <a:extLst>
              <a:ext uri="{FF2B5EF4-FFF2-40B4-BE49-F238E27FC236}">
                <a16:creationId xmlns:a16="http://schemas.microsoft.com/office/drawing/2014/main" id="{EC792A6F-8D0E-D424-6C2D-CA3EF70D3EE8}"/>
              </a:ext>
            </a:extLst>
          </p:cNvPr>
          <p:cNvSpPr>
            <a:spLocks noGrp="1"/>
          </p:cNvSpPr>
          <p:nvPr>
            <p:ph type="ftr" sz="quarter" idx="11"/>
          </p:nvPr>
        </p:nvSpPr>
        <p:spPr>
          <a:xfrm>
            <a:off x="825624" y="6555770"/>
            <a:ext cx="5645514" cy="329614"/>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11DE542E-B907-EF1D-F36A-199DFD64E372}"/>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pic>
        <p:nvPicPr>
          <p:cNvPr id="14" name="Picture 13">
            <a:extLst>
              <a:ext uri="{FF2B5EF4-FFF2-40B4-BE49-F238E27FC236}">
                <a16:creationId xmlns:a16="http://schemas.microsoft.com/office/drawing/2014/main" id="{8C80B506-1FFF-2FBD-F5A3-020C0FBA2C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420709" y="527539"/>
            <a:ext cx="4311930" cy="2651870"/>
          </a:xfrm>
          <a:prstGeom prst="rect">
            <a:avLst/>
          </a:prstGeom>
          <a:ln w="19050">
            <a:solidFill>
              <a:schemeClr val="accent5">
                <a:lumMod val="75000"/>
              </a:schemeClr>
            </a:solidFill>
          </a:ln>
        </p:spPr>
      </p:pic>
      <p:pic>
        <p:nvPicPr>
          <p:cNvPr id="16" name="Picture 15">
            <a:extLst>
              <a:ext uri="{FF2B5EF4-FFF2-40B4-BE49-F238E27FC236}">
                <a16:creationId xmlns:a16="http://schemas.microsoft.com/office/drawing/2014/main" id="{5714E202-C323-DD76-D875-F4DC89C9B22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7432432" y="3619977"/>
            <a:ext cx="4300208" cy="2511192"/>
          </a:xfrm>
          <a:prstGeom prst="rect">
            <a:avLst/>
          </a:prstGeom>
          <a:ln w="19050">
            <a:solidFill>
              <a:schemeClr val="accent5">
                <a:lumMod val="75000"/>
              </a:schemeClr>
            </a:solidFill>
          </a:ln>
        </p:spPr>
      </p:pic>
    </p:spTree>
    <p:extLst>
      <p:ext uri="{BB962C8B-B14F-4D97-AF65-F5344CB8AC3E}">
        <p14:creationId xmlns:p14="http://schemas.microsoft.com/office/powerpoint/2010/main" val="305569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B1E1C-9C8A-693D-45F3-06F1EE665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157EE-C978-976F-6016-D982F093718B}"/>
              </a:ext>
            </a:extLst>
          </p:cNvPr>
          <p:cNvSpPr>
            <a:spLocks noGrp="1"/>
          </p:cNvSpPr>
          <p:nvPr>
            <p:ph type="title"/>
          </p:nvPr>
        </p:nvSpPr>
        <p:spPr/>
        <p:txBody>
          <a:bodyPr/>
          <a:lstStyle/>
          <a:p>
            <a:r>
              <a:rPr lang="en-US" dirty="0"/>
              <a:t>Phase 2 – Deliverable 2 </a:t>
            </a:r>
          </a:p>
        </p:txBody>
      </p:sp>
      <p:sp>
        <p:nvSpPr>
          <p:cNvPr id="3" name="Content Placeholder 2">
            <a:extLst>
              <a:ext uri="{FF2B5EF4-FFF2-40B4-BE49-F238E27FC236}">
                <a16:creationId xmlns:a16="http://schemas.microsoft.com/office/drawing/2014/main" id="{843981D2-7E98-2CDA-8DF7-EBA3B42E1913}"/>
              </a:ext>
            </a:extLst>
          </p:cNvPr>
          <p:cNvSpPr>
            <a:spLocks noGrp="1"/>
          </p:cNvSpPr>
          <p:nvPr>
            <p:ph idx="1"/>
          </p:nvPr>
        </p:nvSpPr>
        <p:spPr>
          <a:xfrm>
            <a:off x="246187" y="873025"/>
            <a:ext cx="7124769" cy="5357654"/>
          </a:xfrm>
        </p:spPr>
        <p:txBody>
          <a:bodyPr>
            <a:normAutofit/>
          </a:bodyPr>
          <a:lstStyle/>
          <a:p>
            <a:pPr>
              <a:spcAft>
                <a:spcPts val="300"/>
              </a:spcAft>
            </a:pPr>
            <a:r>
              <a:rPr lang="en-US" b="1" i="1" dirty="0"/>
              <a:t>Simulation of same physical setup &amp; implementation on IBM Qskit and IBM quantum computer.</a:t>
            </a:r>
          </a:p>
          <a:p>
            <a:pPr lvl="1"/>
            <a:r>
              <a:rPr lang="en-US" b="1" u="sng" dirty="0">
                <a:solidFill>
                  <a:schemeClr val="accent5">
                    <a:lumMod val="75000"/>
                  </a:schemeClr>
                </a:solidFill>
              </a:rPr>
              <a:t>Testing result:</a:t>
            </a:r>
            <a:r>
              <a:rPr lang="en-US" dirty="0"/>
              <a:t> Particular ansatz that allows for </a:t>
            </a:r>
            <a:r>
              <a:rPr lang="en-US" b="1" dirty="0">
                <a:solidFill>
                  <a:schemeClr val="accent5">
                    <a:lumMod val="75000"/>
                  </a:schemeClr>
                </a:solidFill>
              </a:rPr>
              <a:t>shallow circuits </a:t>
            </a:r>
            <a:r>
              <a:rPr lang="en-US" dirty="0"/>
              <a:t>&amp; </a:t>
            </a:r>
            <a:br>
              <a:rPr lang="en-US" dirty="0"/>
            </a:br>
            <a:r>
              <a:rPr lang="en-US" dirty="0"/>
              <a:t>stable loading of </a:t>
            </a:r>
            <a:r>
              <a:rPr lang="en-US" b="1" dirty="0">
                <a:solidFill>
                  <a:schemeClr val="accent5">
                    <a:lumMod val="75000"/>
                  </a:schemeClr>
                </a:solidFill>
              </a:rPr>
              <a:t>Gaussian-like wavefunctions </a:t>
            </a:r>
            <a:r>
              <a:rPr lang="en-US" dirty="0"/>
              <a:t>with few parameters.  </a:t>
            </a:r>
          </a:p>
          <a:p>
            <a:pPr lvl="1">
              <a:spcAft>
                <a:spcPts val="600"/>
              </a:spcAft>
            </a:pPr>
            <a:r>
              <a:rPr lang="en-US" dirty="0"/>
              <a:t>Improved chances of </a:t>
            </a:r>
            <a:r>
              <a:rPr lang="en-US" b="1" dirty="0">
                <a:solidFill>
                  <a:schemeClr val="accent5">
                    <a:lumMod val="75000"/>
                  </a:schemeClr>
                </a:solidFill>
              </a:rPr>
              <a:t>use in quantum hardware</a:t>
            </a:r>
            <a:r>
              <a:rPr lang="en-US" dirty="0"/>
              <a:t>!</a:t>
            </a:r>
          </a:p>
          <a:p>
            <a:pPr marL="342891" lvl="1" indent="0" algn="ctr">
              <a:spcAft>
                <a:spcPts val="600"/>
              </a:spcAft>
              <a:buNone/>
            </a:pPr>
            <a:r>
              <a:rPr lang="en-US" b="1" u="sng" dirty="0">
                <a:solidFill>
                  <a:srgbClr val="00B050"/>
                </a:solidFill>
                <a:highlight>
                  <a:srgbClr val="FFFF00"/>
                </a:highlight>
              </a:rPr>
              <a:t>Quantum circuit implementation:</a:t>
            </a:r>
            <a:r>
              <a:rPr lang="en-US" b="1" dirty="0">
                <a:solidFill>
                  <a:srgbClr val="00B050"/>
                </a:solidFill>
                <a:highlight>
                  <a:srgbClr val="FFFF00"/>
                </a:highlight>
              </a:rPr>
              <a:t> </a:t>
            </a:r>
            <a:r>
              <a:rPr lang="en-US" b="1" dirty="0">
                <a:highlight>
                  <a:srgbClr val="FFFF00"/>
                </a:highlight>
              </a:rPr>
              <a:t>Qubits have </a:t>
            </a:r>
            <a:r>
              <a:rPr lang="en-US" b="1" dirty="0">
                <a:solidFill>
                  <a:schemeClr val="accent5">
                    <a:lumMod val="75000"/>
                  </a:schemeClr>
                </a:solidFill>
                <a:highlight>
                  <a:srgbClr val="FFFF00"/>
                </a:highlight>
              </a:rPr>
              <a:t>Y rotation gate </a:t>
            </a:r>
            <a:br>
              <a:rPr lang="en-US" b="1" dirty="0">
                <a:solidFill>
                  <a:schemeClr val="accent5">
                    <a:lumMod val="75000"/>
                  </a:schemeClr>
                </a:solidFill>
                <a:highlight>
                  <a:srgbClr val="FFFF00"/>
                </a:highlight>
              </a:rPr>
            </a:br>
            <a:r>
              <a:rPr lang="en-US" b="1" dirty="0">
                <a:highlight>
                  <a:srgbClr val="FFFF00"/>
                </a:highlight>
              </a:rPr>
              <a:t>with </a:t>
            </a:r>
            <a:r>
              <a:rPr lang="en-US" b="1" dirty="0">
                <a:solidFill>
                  <a:schemeClr val="accent5">
                    <a:lumMod val="75000"/>
                  </a:schemeClr>
                </a:solidFill>
                <a:highlight>
                  <a:srgbClr val="FFFF00"/>
                </a:highlight>
              </a:rPr>
              <a:t>parameterized variable </a:t>
            </a:r>
            <a:r>
              <a:rPr lang="en-US" b="1" dirty="0">
                <a:highlight>
                  <a:srgbClr val="FFFF00"/>
                </a:highlight>
              </a:rPr>
              <a:t>(except for the last qubit indexed </a:t>
            </a:r>
            <a:r>
              <a:rPr lang="en-US" b="1" i="1" dirty="0">
                <a:highlight>
                  <a:srgbClr val="FFFF00"/>
                </a:highlight>
              </a:rPr>
              <a:t>n</a:t>
            </a:r>
            <a:r>
              <a:rPr lang="en-US" b="1" dirty="0">
                <a:highlight>
                  <a:srgbClr val="FFFF00"/>
                </a:highlight>
              </a:rPr>
              <a:t>).</a:t>
            </a:r>
          </a:p>
          <a:p>
            <a:pPr lvl="1"/>
            <a:r>
              <a:rPr lang="en-US" dirty="0"/>
              <a:t>Application of </a:t>
            </a:r>
            <a:r>
              <a:rPr lang="en-US" b="1" dirty="0">
                <a:solidFill>
                  <a:schemeClr val="accent5">
                    <a:lumMod val="75000"/>
                  </a:schemeClr>
                </a:solidFill>
              </a:rPr>
              <a:t>CNOT operations </a:t>
            </a:r>
            <a:r>
              <a:rPr lang="en-US" dirty="0"/>
              <a:t>assuming </a:t>
            </a:r>
            <a:r>
              <a:rPr lang="en-US" b="1" dirty="0">
                <a:solidFill>
                  <a:schemeClr val="accent5">
                    <a:lumMod val="75000"/>
                  </a:schemeClr>
                </a:solidFill>
              </a:rPr>
              <a:t>general </a:t>
            </a:r>
            <a:r>
              <a:rPr lang="en-US" b="1" i="1" dirty="0">
                <a:solidFill>
                  <a:schemeClr val="accent5">
                    <a:lumMod val="75000"/>
                  </a:schemeClr>
                </a:solidFill>
              </a:rPr>
              <a:t>n-1</a:t>
            </a:r>
            <a:r>
              <a:rPr lang="en-US" b="1" dirty="0">
                <a:solidFill>
                  <a:schemeClr val="accent5">
                    <a:lumMod val="75000"/>
                  </a:schemeClr>
                </a:solidFill>
              </a:rPr>
              <a:t> </a:t>
            </a:r>
            <a:r>
              <a:rPr lang="en-US" dirty="0"/>
              <a:t>wavefunction.</a:t>
            </a:r>
          </a:p>
          <a:p>
            <a:pPr lvl="1"/>
            <a:r>
              <a:rPr lang="en-US" b="1" dirty="0">
                <a:solidFill>
                  <a:schemeClr val="accent5">
                    <a:lumMod val="75000"/>
                  </a:schemeClr>
                </a:solidFill>
              </a:rPr>
              <a:t>Depth minimization </a:t>
            </a:r>
            <a:r>
              <a:rPr lang="en-US" dirty="0"/>
              <a:t>by enforcing </a:t>
            </a:r>
            <a:r>
              <a:rPr lang="en-US" b="1" dirty="0">
                <a:solidFill>
                  <a:schemeClr val="accent5">
                    <a:lumMod val="75000"/>
                  </a:schemeClr>
                </a:solidFill>
              </a:rPr>
              <a:t>mirror-symmetry</a:t>
            </a:r>
            <a:r>
              <a:rPr lang="en-US" dirty="0"/>
              <a:t> around half of the computational basis.</a:t>
            </a:r>
          </a:p>
          <a:p>
            <a:pPr lvl="1">
              <a:spcAft>
                <a:spcPts val="1200"/>
              </a:spcAft>
            </a:pPr>
            <a:r>
              <a:rPr lang="en-US" b="1" dirty="0">
                <a:solidFill>
                  <a:schemeClr val="accent5">
                    <a:lumMod val="75000"/>
                  </a:schemeClr>
                </a:solidFill>
              </a:rPr>
              <a:t>Advection operations </a:t>
            </a:r>
            <a:r>
              <a:rPr lang="en-US" dirty="0"/>
              <a:t>shift the </a:t>
            </a:r>
            <a:r>
              <a:rPr lang="en-US" b="1" dirty="0">
                <a:solidFill>
                  <a:schemeClr val="accent5">
                    <a:lumMod val="75000"/>
                  </a:schemeClr>
                </a:solidFill>
              </a:rPr>
              <a:t>wavefunction</a:t>
            </a:r>
            <a:r>
              <a:rPr lang="en-US" dirty="0"/>
              <a:t> by </a:t>
            </a:r>
            <a:r>
              <a:rPr lang="el-GR" i="1" dirty="0"/>
              <a:t>θ</a:t>
            </a:r>
            <a:r>
              <a:rPr lang="en-US" i="1" baseline="-25000" dirty="0"/>
              <a:t>µ</a:t>
            </a:r>
            <a:r>
              <a:rPr lang="en-US" dirty="0"/>
              <a:t>. </a:t>
            </a:r>
          </a:p>
          <a:p>
            <a:pPr marL="342891" lvl="1" indent="0" algn="ctr">
              <a:spcAft>
                <a:spcPts val="300"/>
              </a:spcAft>
              <a:buNone/>
            </a:pPr>
            <a:r>
              <a:rPr lang="en-US" b="1" u="sng" dirty="0">
                <a:solidFill>
                  <a:srgbClr val="00B050"/>
                </a:solidFill>
                <a:highlight>
                  <a:srgbClr val="FFFF00"/>
                </a:highlight>
              </a:rPr>
              <a:t>Improve state-of-the-art:</a:t>
            </a:r>
            <a:r>
              <a:rPr lang="en-US" b="1" dirty="0">
                <a:highlight>
                  <a:srgbClr val="FFFF00"/>
                </a:highlight>
              </a:rPr>
              <a:t> Optimize VQ circuits for more realistic scenarios, with parameters that can be mapped to physical problems.</a:t>
            </a:r>
          </a:p>
          <a:p>
            <a:pPr lvl="1"/>
            <a:r>
              <a:rPr lang="en-US" dirty="0"/>
              <a:t>Study expansions on </a:t>
            </a:r>
            <a:r>
              <a:rPr lang="en-US" b="1" dirty="0">
                <a:solidFill>
                  <a:schemeClr val="accent5">
                    <a:lumMod val="75000"/>
                  </a:schemeClr>
                </a:solidFill>
              </a:rPr>
              <a:t>analytical solutions </a:t>
            </a:r>
            <a:r>
              <a:rPr lang="en-US" dirty="0">
                <a:latin typeface="Times New Roman" panose="02020603050405020304" pitchFamily="18" charset="0"/>
                <a:cs typeface="Times New Roman" panose="02020603050405020304" pitchFamily="18" charset="0"/>
              </a:rPr>
              <a:t>→ </a:t>
            </a:r>
            <a:r>
              <a:rPr lang="en-US" dirty="0"/>
              <a:t>predictive power over </a:t>
            </a:r>
            <a:r>
              <a:rPr lang="en-US" b="1" dirty="0">
                <a:solidFill>
                  <a:schemeClr val="accent5">
                    <a:lumMod val="75000"/>
                  </a:schemeClr>
                </a:solidFill>
              </a:rPr>
              <a:t>required computational resources </a:t>
            </a:r>
            <a:r>
              <a:rPr lang="en-US" dirty="0"/>
              <a:t>for </a:t>
            </a:r>
            <a:r>
              <a:rPr lang="en-US" b="1" dirty="0">
                <a:solidFill>
                  <a:schemeClr val="accent5">
                    <a:lumMod val="75000"/>
                  </a:schemeClr>
                </a:solidFill>
              </a:rPr>
              <a:t>large-scale</a:t>
            </a:r>
            <a:r>
              <a:rPr lang="en-US" dirty="0"/>
              <a:t> QC simulations. </a:t>
            </a:r>
          </a:p>
          <a:p>
            <a:pPr lvl="1"/>
            <a:endParaRPr lang="en-US" dirty="0"/>
          </a:p>
        </p:txBody>
      </p:sp>
      <p:sp>
        <p:nvSpPr>
          <p:cNvPr id="4" name="Footer Placeholder 3">
            <a:extLst>
              <a:ext uri="{FF2B5EF4-FFF2-40B4-BE49-F238E27FC236}">
                <a16:creationId xmlns:a16="http://schemas.microsoft.com/office/drawing/2014/main" id="{3BFE9772-D0CB-7911-BF4C-E233C98CAC58}"/>
              </a:ext>
            </a:extLst>
          </p:cNvPr>
          <p:cNvSpPr>
            <a:spLocks noGrp="1"/>
          </p:cNvSpPr>
          <p:nvPr>
            <p:ph type="ftr" sz="quarter" idx="11"/>
          </p:nvPr>
        </p:nvSpPr>
        <p:spPr>
          <a:xfrm>
            <a:off x="825624" y="6555770"/>
            <a:ext cx="5645514" cy="329614"/>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8D76957C-CCF4-ECF2-005C-712121A47F29}"/>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pic>
        <p:nvPicPr>
          <p:cNvPr id="10" name="Picture 9">
            <a:extLst>
              <a:ext uri="{FF2B5EF4-FFF2-40B4-BE49-F238E27FC236}">
                <a16:creationId xmlns:a16="http://schemas.microsoft.com/office/drawing/2014/main" id="{5651398B-5DC5-ACC2-F358-BCDD203F57E6}"/>
              </a:ext>
            </a:extLst>
          </p:cNvPr>
          <p:cNvPicPr>
            <a:picLocks noChangeAspect="1"/>
          </p:cNvPicPr>
          <p:nvPr/>
        </p:nvPicPr>
        <p:blipFill>
          <a:blip r:embed="rId2"/>
          <a:stretch>
            <a:fillRect/>
          </a:stretch>
        </p:blipFill>
        <p:spPr>
          <a:xfrm>
            <a:off x="7831018" y="527537"/>
            <a:ext cx="3985373" cy="2426677"/>
          </a:xfrm>
          <a:prstGeom prst="rect">
            <a:avLst/>
          </a:prstGeom>
          <a:ln w="19050">
            <a:solidFill>
              <a:schemeClr val="accent5">
                <a:lumMod val="75000"/>
              </a:schemeClr>
            </a:solidFill>
          </a:ln>
        </p:spPr>
      </p:pic>
      <p:pic>
        <p:nvPicPr>
          <p:cNvPr id="13" name="Picture 12">
            <a:extLst>
              <a:ext uri="{FF2B5EF4-FFF2-40B4-BE49-F238E27FC236}">
                <a16:creationId xmlns:a16="http://schemas.microsoft.com/office/drawing/2014/main" id="{3E4D4753-7B88-0A05-82CB-9B2F185329F3}"/>
              </a:ext>
            </a:extLst>
          </p:cNvPr>
          <p:cNvPicPr>
            <a:picLocks noChangeAspect="1"/>
          </p:cNvPicPr>
          <p:nvPr/>
        </p:nvPicPr>
        <p:blipFill>
          <a:blip r:embed="rId3"/>
          <a:stretch>
            <a:fillRect/>
          </a:stretch>
        </p:blipFill>
        <p:spPr>
          <a:xfrm>
            <a:off x="7830978" y="3405554"/>
            <a:ext cx="3985373" cy="2655277"/>
          </a:xfrm>
          <a:prstGeom prst="rect">
            <a:avLst/>
          </a:prstGeom>
          <a:ln w="19050">
            <a:solidFill>
              <a:schemeClr val="accent5">
                <a:lumMod val="75000"/>
              </a:schemeClr>
            </a:solidFill>
          </a:ln>
        </p:spPr>
      </p:pic>
    </p:spTree>
    <p:extLst>
      <p:ext uri="{BB962C8B-B14F-4D97-AF65-F5344CB8AC3E}">
        <p14:creationId xmlns:p14="http://schemas.microsoft.com/office/powerpoint/2010/main" val="52442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7EB6-F0A7-B348-099C-E3E7C62CEC98}"/>
              </a:ext>
            </a:extLst>
          </p:cNvPr>
          <p:cNvSpPr>
            <a:spLocks noGrp="1"/>
          </p:cNvSpPr>
          <p:nvPr>
            <p:ph type="title"/>
          </p:nvPr>
        </p:nvSpPr>
        <p:spPr/>
        <p:txBody>
          <a:bodyPr/>
          <a:lstStyle/>
          <a:p>
            <a:r>
              <a:rPr lang="en-US" dirty="0"/>
              <a:t>Phase 2 – Deliverable 3 </a:t>
            </a:r>
          </a:p>
        </p:txBody>
      </p:sp>
      <p:sp>
        <p:nvSpPr>
          <p:cNvPr id="3" name="Content Placeholder 2">
            <a:extLst>
              <a:ext uri="{FF2B5EF4-FFF2-40B4-BE49-F238E27FC236}">
                <a16:creationId xmlns:a16="http://schemas.microsoft.com/office/drawing/2014/main" id="{49C603F5-212E-8135-F8D7-0213406ECC9B}"/>
              </a:ext>
            </a:extLst>
          </p:cNvPr>
          <p:cNvSpPr>
            <a:spLocks noGrp="1"/>
          </p:cNvSpPr>
          <p:nvPr>
            <p:ph idx="1"/>
          </p:nvPr>
        </p:nvSpPr>
        <p:spPr>
          <a:xfrm>
            <a:off x="246187" y="918773"/>
            <a:ext cx="6564921" cy="5688632"/>
          </a:xfrm>
        </p:spPr>
        <p:txBody>
          <a:bodyPr/>
          <a:lstStyle/>
          <a:p>
            <a:pPr>
              <a:spcAft>
                <a:spcPts val="600"/>
              </a:spcAft>
            </a:pPr>
            <a:r>
              <a:rPr lang="en-US" b="1" i="1" dirty="0"/>
              <a:t>Elaborating different variational algorithm candidates &amp; quantifying the error reduction. Choosing the best method.</a:t>
            </a:r>
          </a:p>
          <a:p>
            <a:pPr lvl="1"/>
            <a:r>
              <a:rPr lang="en-US" b="1" dirty="0">
                <a:solidFill>
                  <a:schemeClr val="accent5">
                    <a:lumMod val="75000"/>
                  </a:schemeClr>
                </a:solidFill>
              </a:rPr>
              <a:t>Gaussian-like ansatz </a:t>
            </a:r>
            <a:r>
              <a:rPr lang="en-US" dirty="0"/>
              <a:t>of Deliverable 2 shows possibility of creating </a:t>
            </a:r>
            <a:r>
              <a:rPr lang="en-US" b="1" dirty="0">
                <a:solidFill>
                  <a:schemeClr val="accent5">
                    <a:lumMod val="75000"/>
                  </a:schemeClr>
                </a:solidFill>
              </a:rPr>
              <a:t>shallow &amp; robust expression </a:t>
            </a:r>
            <a:r>
              <a:rPr lang="en-US" dirty="0"/>
              <a:t>that can efficiently reproduce </a:t>
            </a:r>
            <a:r>
              <a:rPr lang="en-US" b="1" dirty="0">
                <a:solidFill>
                  <a:schemeClr val="accent5">
                    <a:lumMod val="75000"/>
                  </a:schemeClr>
                </a:solidFill>
              </a:rPr>
              <a:t>symmetrical functions</a:t>
            </a:r>
            <a:r>
              <a:rPr lang="en-US" dirty="0"/>
              <a:t>. </a:t>
            </a:r>
          </a:p>
          <a:p>
            <a:pPr lvl="1">
              <a:spcAft>
                <a:spcPts val="800"/>
              </a:spcAft>
            </a:pPr>
            <a:r>
              <a:rPr lang="en-US" dirty="0"/>
              <a:t>Results published in 1 </a:t>
            </a:r>
            <a:r>
              <a:rPr lang="en-US" dirty="0" err="1"/>
              <a:t>arXiv</a:t>
            </a:r>
            <a:r>
              <a:rPr lang="en-US" dirty="0"/>
              <a:t> preprint.</a:t>
            </a:r>
          </a:p>
          <a:p>
            <a:pPr marL="342891" lvl="1" indent="0" algn="ctr">
              <a:spcAft>
                <a:spcPts val="300"/>
              </a:spcAft>
              <a:buNone/>
            </a:pPr>
            <a:r>
              <a:rPr lang="en-US" b="1" u="sng" dirty="0">
                <a:solidFill>
                  <a:srgbClr val="00B050"/>
                </a:solidFill>
                <a:highlight>
                  <a:srgbClr val="FFFF00"/>
                </a:highlight>
              </a:rPr>
              <a:t>Caveat of method:</a:t>
            </a:r>
            <a:r>
              <a:rPr lang="en-US" b="1" dirty="0">
                <a:solidFill>
                  <a:srgbClr val="00B050"/>
                </a:solidFill>
                <a:highlight>
                  <a:srgbClr val="FFFF00"/>
                </a:highlight>
              </a:rPr>
              <a:t> </a:t>
            </a:r>
            <a:r>
              <a:rPr lang="en-US" b="1" dirty="0">
                <a:solidFill>
                  <a:schemeClr val="accent5">
                    <a:lumMod val="75000"/>
                  </a:schemeClr>
                </a:solidFill>
                <a:highlight>
                  <a:srgbClr val="FFFF00"/>
                </a:highlight>
              </a:rPr>
              <a:t>Gaussian-like</a:t>
            </a:r>
            <a:r>
              <a:rPr lang="en-US" dirty="0">
                <a:highlight>
                  <a:srgbClr val="FFFF00"/>
                </a:highlight>
              </a:rPr>
              <a:t> ansatz requires </a:t>
            </a:r>
            <a:br>
              <a:rPr lang="en-US" dirty="0">
                <a:highlight>
                  <a:srgbClr val="FFFF00"/>
                </a:highlight>
              </a:rPr>
            </a:br>
            <a:r>
              <a:rPr lang="en-US" dirty="0">
                <a:highlight>
                  <a:srgbClr val="FFFF00"/>
                </a:highlight>
              </a:rPr>
              <a:t>expressions based on a </a:t>
            </a:r>
            <a:r>
              <a:rPr lang="en-US" b="1" dirty="0">
                <a:solidFill>
                  <a:schemeClr val="accent5">
                    <a:lumMod val="75000"/>
                  </a:schemeClr>
                </a:solidFill>
                <a:highlight>
                  <a:srgbClr val="FFFF00"/>
                </a:highlight>
              </a:rPr>
              <a:t>symmetric function. </a:t>
            </a:r>
            <a:r>
              <a:rPr lang="en-US" dirty="0">
                <a:highlight>
                  <a:srgbClr val="FFFF00"/>
                </a:highlight>
              </a:rPr>
              <a:t> </a:t>
            </a:r>
          </a:p>
          <a:p>
            <a:pPr lvl="1"/>
            <a:r>
              <a:rPr lang="en-US" b="1" dirty="0">
                <a:solidFill>
                  <a:schemeClr val="accent5">
                    <a:lumMod val="75000"/>
                  </a:schemeClr>
                </a:solidFill>
              </a:rPr>
              <a:t>Fails</a:t>
            </a:r>
            <a:r>
              <a:rPr lang="en-US" dirty="0"/>
              <a:t> to reproduce </a:t>
            </a:r>
            <a:r>
              <a:rPr lang="en-US" b="1" dirty="0">
                <a:solidFill>
                  <a:schemeClr val="accent5">
                    <a:lumMod val="75000"/>
                  </a:schemeClr>
                </a:solidFill>
              </a:rPr>
              <a:t>asymmetry </a:t>
            </a:r>
            <a:r>
              <a:rPr lang="en-US" dirty="0"/>
              <a:t>effects like </a:t>
            </a:r>
            <a:r>
              <a:rPr lang="en-US" b="1" dirty="0">
                <a:solidFill>
                  <a:schemeClr val="accent5">
                    <a:lumMod val="75000"/>
                  </a:schemeClr>
                </a:solidFill>
              </a:rPr>
              <a:t>skewness</a:t>
            </a:r>
            <a:r>
              <a:rPr lang="en-US" dirty="0"/>
              <a:t>. </a:t>
            </a:r>
          </a:p>
          <a:p>
            <a:pPr lvl="1"/>
            <a:r>
              <a:rPr lang="en-US" dirty="0"/>
              <a:t>Performed </a:t>
            </a:r>
            <a:r>
              <a:rPr lang="en-US" b="1" dirty="0">
                <a:solidFill>
                  <a:schemeClr val="accent5">
                    <a:lumMod val="75000"/>
                  </a:schemeClr>
                </a:solidFill>
              </a:rPr>
              <a:t>tests</a:t>
            </a:r>
            <a:r>
              <a:rPr lang="en-US" dirty="0"/>
              <a:t> on </a:t>
            </a:r>
            <a:r>
              <a:rPr lang="en-US" b="1" dirty="0">
                <a:solidFill>
                  <a:schemeClr val="accent5">
                    <a:lumMod val="75000"/>
                  </a:schemeClr>
                </a:solidFill>
              </a:rPr>
              <a:t>robustness </a:t>
            </a:r>
            <a:r>
              <a:rPr lang="en-US" dirty="0"/>
              <a:t>of the ansatz by </a:t>
            </a:r>
            <a:r>
              <a:rPr lang="en-US" b="1" dirty="0">
                <a:solidFill>
                  <a:schemeClr val="accent5">
                    <a:lumMod val="75000"/>
                  </a:schemeClr>
                </a:solidFill>
              </a:rPr>
              <a:t>varying t</a:t>
            </a:r>
            <a:r>
              <a:rPr lang="en-US" dirty="0"/>
              <a:t>he </a:t>
            </a:r>
            <a:r>
              <a:rPr lang="en-US" b="1" dirty="0">
                <a:solidFill>
                  <a:schemeClr val="accent5">
                    <a:lumMod val="75000"/>
                  </a:schemeClr>
                </a:solidFill>
              </a:rPr>
              <a:t>quantum circuit size &amp; depth</a:t>
            </a:r>
            <a:r>
              <a:rPr lang="en-US" dirty="0"/>
              <a:t>.</a:t>
            </a:r>
          </a:p>
          <a:p>
            <a:pPr lvl="1">
              <a:spcAft>
                <a:spcPts val="800"/>
              </a:spcAft>
            </a:pPr>
            <a:r>
              <a:rPr lang="en-US" dirty="0"/>
              <a:t>In general, the quantum circuit has to have the </a:t>
            </a:r>
            <a:r>
              <a:rPr lang="en-US" b="1" dirty="0">
                <a:solidFill>
                  <a:schemeClr val="accent5">
                    <a:lumMod val="75000"/>
                  </a:schemeClr>
                </a:solidFill>
              </a:rPr>
              <a:t>same number of controlled rotations blocks</a:t>
            </a:r>
            <a:r>
              <a:rPr lang="en-US" dirty="0"/>
              <a:t> as </a:t>
            </a:r>
            <a:r>
              <a:rPr lang="en-US" b="1" dirty="0">
                <a:solidFill>
                  <a:schemeClr val="accent5">
                    <a:lumMod val="75000"/>
                  </a:schemeClr>
                </a:solidFill>
              </a:rPr>
              <a:t>its number of qubits</a:t>
            </a:r>
            <a:r>
              <a:rPr lang="en-US" dirty="0"/>
              <a:t>.</a:t>
            </a:r>
          </a:p>
          <a:p>
            <a:pPr marL="342891" lvl="1" indent="0" algn="ctr">
              <a:buNone/>
            </a:pPr>
            <a:r>
              <a:rPr lang="en-US" b="1" dirty="0">
                <a:solidFill>
                  <a:srgbClr val="00B050"/>
                </a:solidFill>
                <a:highlight>
                  <a:srgbClr val="FFFF00"/>
                </a:highlight>
              </a:rPr>
              <a:t>1 journal publication </a:t>
            </a:r>
            <a:r>
              <a:rPr lang="en-US" b="1" dirty="0">
                <a:highlight>
                  <a:srgbClr val="FFFF00"/>
                </a:highlight>
              </a:rPr>
              <a:t>&amp; </a:t>
            </a:r>
            <a:r>
              <a:rPr lang="en-US" b="1" dirty="0">
                <a:solidFill>
                  <a:srgbClr val="00B050"/>
                </a:solidFill>
                <a:highlight>
                  <a:srgbClr val="FFFF00"/>
                </a:highlight>
              </a:rPr>
              <a:t>1 conference presentation</a:t>
            </a:r>
            <a:r>
              <a:rPr lang="en-US" dirty="0">
                <a:highlight>
                  <a:srgbClr val="FFFF00"/>
                </a:highlight>
              </a:rPr>
              <a:t>.</a:t>
            </a:r>
          </a:p>
          <a:p>
            <a:pPr lvl="1"/>
            <a:endParaRPr lang="en-US" dirty="0"/>
          </a:p>
        </p:txBody>
      </p:sp>
      <p:sp>
        <p:nvSpPr>
          <p:cNvPr id="4" name="Footer Placeholder 3">
            <a:extLst>
              <a:ext uri="{FF2B5EF4-FFF2-40B4-BE49-F238E27FC236}">
                <a16:creationId xmlns:a16="http://schemas.microsoft.com/office/drawing/2014/main" id="{289321E3-7243-C761-565D-57952E64D92A}"/>
              </a:ext>
            </a:extLst>
          </p:cNvPr>
          <p:cNvSpPr>
            <a:spLocks noGrp="1"/>
          </p:cNvSpPr>
          <p:nvPr>
            <p:ph type="ftr" sz="quarter" idx="11"/>
          </p:nvPr>
        </p:nvSpPr>
        <p:spPr>
          <a:xfrm>
            <a:off x="825624" y="6555770"/>
            <a:ext cx="5645514" cy="329614"/>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97C37A5C-15C8-4555-B0D8-E2E93270CE8D}"/>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a:solidFill>
                <a:prstClr val="white"/>
              </a:solidFill>
            </a:endParaRPr>
          </a:p>
        </p:txBody>
      </p:sp>
      <p:pic>
        <p:nvPicPr>
          <p:cNvPr id="11" name="Picture 10">
            <a:extLst>
              <a:ext uri="{FF2B5EF4-FFF2-40B4-BE49-F238E27FC236}">
                <a16:creationId xmlns:a16="http://schemas.microsoft.com/office/drawing/2014/main" id="{3643F9D8-9F49-5FDD-7E74-A47B4680AC87}"/>
              </a:ext>
            </a:extLst>
          </p:cNvPr>
          <p:cNvPicPr>
            <a:picLocks noChangeAspect="1"/>
          </p:cNvPicPr>
          <p:nvPr/>
        </p:nvPicPr>
        <p:blipFill>
          <a:blip r:embed="rId2"/>
          <a:stretch>
            <a:fillRect/>
          </a:stretch>
        </p:blipFill>
        <p:spPr>
          <a:xfrm>
            <a:off x="7455878" y="562707"/>
            <a:ext cx="4266236" cy="2485293"/>
          </a:xfrm>
          <a:prstGeom prst="rect">
            <a:avLst/>
          </a:prstGeom>
          <a:ln w="19050">
            <a:solidFill>
              <a:schemeClr val="accent5">
                <a:lumMod val="75000"/>
              </a:schemeClr>
            </a:solidFill>
          </a:ln>
        </p:spPr>
      </p:pic>
      <p:pic>
        <p:nvPicPr>
          <p:cNvPr id="15" name="Picture 14">
            <a:extLst>
              <a:ext uri="{FF2B5EF4-FFF2-40B4-BE49-F238E27FC236}">
                <a16:creationId xmlns:a16="http://schemas.microsoft.com/office/drawing/2014/main" id="{8FA71B3A-CEE6-0751-E841-D2C26B426C81}"/>
              </a:ext>
            </a:extLst>
          </p:cNvPr>
          <p:cNvPicPr>
            <a:picLocks noChangeAspect="1"/>
          </p:cNvPicPr>
          <p:nvPr/>
        </p:nvPicPr>
        <p:blipFill>
          <a:blip r:embed="rId3"/>
          <a:stretch>
            <a:fillRect/>
          </a:stretch>
        </p:blipFill>
        <p:spPr>
          <a:xfrm>
            <a:off x="7455877" y="3540370"/>
            <a:ext cx="4266236" cy="2579076"/>
          </a:xfrm>
          <a:prstGeom prst="rect">
            <a:avLst/>
          </a:prstGeom>
          <a:ln w="19050">
            <a:solidFill>
              <a:schemeClr val="accent5">
                <a:lumMod val="75000"/>
              </a:schemeClr>
            </a:solidFill>
          </a:ln>
        </p:spPr>
      </p:pic>
    </p:spTree>
    <p:extLst>
      <p:ext uri="{BB962C8B-B14F-4D97-AF65-F5344CB8AC3E}">
        <p14:creationId xmlns:p14="http://schemas.microsoft.com/office/powerpoint/2010/main" val="221389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945A1-F836-1209-70A8-B29B7E66A4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36F54-13AA-C33C-4194-4887A9963217}"/>
              </a:ext>
            </a:extLst>
          </p:cNvPr>
          <p:cNvSpPr>
            <a:spLocks noGrp="1"/>
          </p:cNvSpPr>
          <p:nvPr>
            <p:ph type="title"/>
          </p:nvPr>
        </p:nvSpPr>
        <p:spPr/>
        <p:txBody>
          <a:bodyPr/>
          <a:lstStyle/>
          <a:p>
            <a:r>
              <a:rPr lang="en-US" dirty="0"/>
              <a:t>Overview of scientific deliverables </a:t>
            </a:r>
            <a:endParaRPr lang="en-HU" dirty="0"/>
          </a:p>
        </p:txBody>
      </p:sp>
      <p:sp>
        <p:nvSpPr>
          <p:cNvPr id="4" name="Footer Placeholder 3">
            <a:extLst>
              <a:ext uri="{FF2B5EF4-FFF2-40B4-BE49-F238E27FC236}">
                <a16:creationId xmlns:a16="http://schemas.microsoft.com/office/drawing/2014/main" id="{290BC39B-006C-5154-05FE-DA798A292A22}"/>
              </a:ext>
            </a:extLst>
          </p:cNvPr>
          <p:cNvSpPr>
            <a:spLocks noGrp="1"/>
          </p:cNvSpPr>
          <p:nvPr>
            <p:ph type="ftr" sz="quarter" idx="11"/>
          </p:nvPr>
        </p:nvSpPr>
        <p:spPr>
          <a:xfrm>
            <a:off x="825624" y="6555770"/>
            <a:ext cx="5364163" cy="32961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sp>
        <p:nvSpPr>
          <p:cNvPr id="5" name="Slide Number Placeholder 4">
            <a:extLst>
              <a:ext uri="{FF2B5EF4-FFF2-40B4-BE49-F238E27FC236}">
                <a16:creationId xmlns:a16="http://schemas.microsoft.com/office/drawing/2014/main" id="{ADECF95C-1752-93C9-6BD1-90B87633F5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9" name="Table 8">
            <a:extLst>
              <a:ext uri="{FF2B5EF4-FFF2-40B4-BE49-F238E27FC236}">
                <a16:creationId xmlns:a16="http://schemas.microsoft.com/office/drawing/2014/main" id="{AD66AD3E-A596-2C8F-F564-52F101AF47E5}"/>
              </a:ext>
            </a:extLst>
          </p:cNvPr>
          <p:cNvGraphicFramePr>
            <a:graphicFrameLocks noGrp="1"/>
          </p:cNvGraphicFramePr>
          <p:nvPr>
            <p:extLst>
              <p:ext uri="{D42A27DB-BD31-4B8C-83A1-F6EECF244321}">
                <p14:modId xmlns:p14="http://schemas.microsoft.com/office/powerpoint/2010/main" val="2791752376"/>
              </p:ext>
            </p:extLst>
          </p:nvPr>
        </p:nvGraphicFramePr>
        <p:xfrm>
          <a:off x="665285" y="1019640"/>
          <a:ext cx="10978660" cy="4978636"/>
        </p:xfrm>
        <a:graphic>
          <a:graphicData uri="http://schemas.openxmlformats.org/drawingml/2006/table">
            <a:tbl>
              <a:tblPr firstRow="1" firstCol="1" bandRow="1">
                <a:tableStyleId>{5C22544A-7EE6-4342-B048-85BDC9FD1C3A}</a:tableStyleId>
              </a:tblPr>
              <a:tblGrid>
                <a:gridCol w="5580185">
                  <a:extLst>
                    <a:ext uri="{9D8B030D-6E8A-4147-A177-3AD203B41FA5}">
                      <a16:colId xmlns:a16="http://schemas.microsoft.com/office/drawing/2014/main" val="3508177219"/>
                    </a:ext>
                  </a:extLst>
                </a:gridCol>
                <a:gridCol w="1647090">
                  <a:extLst>
                    <a:ext uri="{9D8B030D-6E8A-4147-A177-3AD203B41FA5}">
                      <a16:colId xmlns:a16="http://schemas.microsoft.com/office/drawing/2014/main" val="2800816932"/>
                    </a:ext>
                  </a:extLst>
                </a:gridCol>
                <a:gridCol w="3751385">
                  <a:extLst>
                    <a:ext uri="{9D8B030D-6E8A-4147-A177-3AD203B41FA5}">
                      <a16:colId xmlns:a16="http://schemas.microsoft.com/office/drawing/2014/main" val="2213797146"/>
                    </a:ext>
                  </a:extLst>
                </a:gridCol>
              </a:tblGrid>
              <a:tr h="660679">
                <a:tc>
                  <a:txBody>
                    <a:bodyPr/>
                    <a:lstStyle/>
                    <a:p>
                      <a:pPr marL="0" marR="0" algn="ctr">
                        <a:lnSpc>
                          <a:spcPct val="115000"/>
                        </a:lnSpc>
                        <a:spcAft>
                          <a:spcPts val="1000"/>
                        </a:spcAft>
                      </a:pPr>
                      <a:r>
                        <a:rPr lang="en-US" sz="1600" dirty="0">
                          <a:effectLst/>
                        </a:rPr>
                        <a:t>Scientific deliverable </a:t>
                      </a:r>
                      <a:br>
                        <a:rPr lang="en-US" sz="1600" dirty="0">
                          <a:effectLst/>
                        </a:rPr>
                      </a:br>
                      <a:r>
                        <a:rPr lang="en-US" sz="1400" i="1" dirty="0">
                          <a:effectLst/>
                        </a:rPr>
                        <a:t>(2024 scientific deliverables as specified in the Task Agreement)</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Achieved:</a:t>
                      </a:r>
                      <a:br>
                        <a:rPr lang="en-US" sz="1600" dirty="0">
                          <a:effectLst/>
                        </a:rPr>
                      </a:br>
                      <a:r>
                        <a:rPr lang="en-US" sz="1600" dirty="0">
                          <a:effectLst/>
                        </a:rPr>
                        <a:t>Fully/Partly/Not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Evidence for achievement, brief reason</a:t>
                      </a:r>
                      <a:br>
                        <a:rPr lang="en-US" sz="1600" dirty="0">
                          <a:effectLst/>
                        </a:rPr>
                      </a:br>
                      <a:r>
                        <a:rPr lang="en-US" sz="1600" dirty="0">
                          <a:effectLst/>
                        </a:rPr>
                        <a:t>for partial or non-achievement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603979"/>
                  </a:ext>
                </a:extLst>
              </a:tr>
              <a:tr h="1220266">
                <a:tc>
                  <a:txBody>
                    <a:bodyPr/>
                    <a:lstStyle/>
                    <a:p>
                      <a:pPr marL="0" marR="0" algn="ctr">
                        <a:lnSpc>
                          <a:spcPct val="115000"/>
                        </a:lnSpc>
                        <a:spcAft>
                          <a:spcPts val="1000"/>
                        </a:spcAft>
                      </a:pPr>
                      <a:r>
                        <a:rPr lang="en-US" sz="1600" dirty="0">
                          <a:effectLst/>
                        </a:rPr>
                        <a:t>Simulation of propagation &amp; scattering of wave-packets/pulses </a:t>
                      </a:r>
                      <a:br>
                        <a:rPr lang="en-US" sz="1600" dirty="0">
                          <a:effectLst/>
                        </a:rPr>
                      </a:br>
                      <a:r>
                        <a:rPr lang="en-US" sz="1600" dirty="0">
                          <a:effectLst/>
                        </a:rPr>
                        <a:t>in cold magnetized plasma with continuous &amp; steep gradient inhomogeneity profiles. Implementation of QLA to quantum circuits &amp; test on IBM Qskit. Comparison of results.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Fully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Scientific results included in 1 journal publication (also 1 article in preparation)</a:t>
                      </a:r>
                      <a:br>
                        <a:rPr lang="en-US" sz="1600" dirty="0">
                          <a:effectLst/>
                        </a:rPr>
                      </a:br>
                      <a:r>
                        <a:rPr lang="en-US" sz="1600" dirty="0">
                          <a:effectLst/>
                        </a:rPr>
                        <a:t>&amp; 1 conference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2839832"/>
                  </a:ext>
                </a:extLst>
              </a:tr>
              <a:tr h="660679">
                <a:tc>
                  <a:txBody>
                    <a:bodyPr/>
                    <a:lstStyle/>
                    <a:p>
                      <a:pPr marL="0" marR="0" algn="ctr">
                        <a:lnSpc>
                          <a:spcPct val="115000"/>
                        </a:lnSpc>
                        <a:spcAft>
                          <a:spcPts val="1000"/>
                        </a:spcAft>
                      </a:pPr>
                      <a:r>
                        <a:rPr lang="en-US" sz="1600" dirty="0">
                          <a:effectLst/>
                        </a:rPr>
                        <a:t>Quantum simulation of 3-wave mixing scenario with different parameters &amp; circuit depths to evaluate the decoherence errors.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Fully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Scientific results included in </a:t>
                      </a:r>
                      <a:br>
                        <a:rPr lang="en-US" sz="1600" dirty="0">
                          <a:effectLst/>
                        </a:rPr>
                      </a:br>
                      <a:r>
                        <a:rPr lang="en-US" sz="1600" dirty="0">
                          <a:effectLst/>
                        </a:rPr>
                        <a:t>2 conference presentations.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0366308"/>
                  </a:ext>
                </a:extLst>
              </a:tr>
              <a:tr h="855075">
                <a:tc>
                  <a:txBody>
                    <a:bodyPr/>
                    <a:lstStyle/>
                    <a:p>
                      <a:pPr marL="0" marR="0" algn="ctr">
                        <a:lnSpc>
                          <a:spcPct val="115000"/>
                        </a:lnSpc>
                        <a:spcAft>
                          <a:spcPts val="1000"/>
                        </a:spcAft>
                      </a:pPr>
                      <a:r>
                        <a:rPr lang="en-US" sz="1600" dirty="0">
                          <a:effectLst/>
                        </a:rPr>
                        <a:t>Simulation of the same physical set up &amp; implementation </a:t>
                      </a:r>
                      <a:br>
                        <a:rPr lang="en-US" sz="1600" dirty="0">
                          <a:effectLst/>
                        </a:rPr>
                      </a:br>
                      <a:r>
                        <a:rPr lang="en-US" sz="1600" dirty="0">
                          <a:effectLst/>
                        </a:rPr>
                        <a:t>on IBM Qskit and IBM quantum computer.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Partly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Delayed due to manpower shift </a:t>
                      </a:r>
                      <a:br>
                        <a:rPr lang="en-US" sz="1600" dirty="0">
                          <a:effectLst/>
                        </a:rPr>
                      </a:br>
                      <a:r>
                        <a:rPr lang="en-US" sz="1600" dirty="0">
                          <a:effectLst/>
                        </a:rPr>
                        <a:t>(balanced by progress on nonlinear QC included in 2 conference presentations).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1068171"/>
                  </a:ext>
                </a:extLst>
              </a:tr>
              <a:tr h="660679">
                <a:tc>
                  <a:txBody>
                    <a:bodyPr/>
                    <a:lstStyle/>
                    <a:p>
                      <a:pPr marL="0" marR="0" algn="ctr">
                        <a:lnSpc>
                          <a:spcPct val="115000"/>
                        </a:lnSpc>
                        <a:spcAft>
                          <a:spcPts val="1000"/>
                        </a:spcAft>
                      </a:pPr>
                      <a:r>
                        <a:rPr lang="en-US" sz="1600" dirty="0">
                          <a:effectLst/>
                        </a:rPr>
                        <a:t>Elaborating different variational algorithm candidates &amp; quantifying the error reduction. Choosing the best method.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Fully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Scientific results included in 1 journal publication &amp; 1 conference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335764"/>
                  </a:ext>
                </a:extLst>
              </a:tr>
              <a:tr h="921258">
                <a:tc>
                  <a:txBody>
                    <a:bodyPr/>
                    <a:lstStyle/>
                    <a:p>
                      <a:pPr marL="0" marR="0" algn="ctr">
                        <a:lnSpc>
                          <a:spcPct val="115000"/>
                        </a:lnSpc>
                        <a:spcAft>
                          <a:spcPts val="1000"/>
                        </a:spcAft>
                      </a:pPr>
                      <a:r>
                        <a:rPr lang="en-US" sz="1600" dirty="0">
                          <a:effectLst/>
                        </a:rPr>
                        <a:t>Comparison of the QLA &amp; QHS simulation results with FDTD </a:t>
                      </a:r>
                      <a:br>
                        <a:rPr lang="en-US" sz="1600" dirty="0">
                          <a:effectLst/>
                        </a:rPr>
                      </a:br>
                      <a:r>
                        <a:rPr lang="en-US" sz="1600" dirty="0">
                          <a:effectLst/>
                        </a:rPr>
                        <a:t>for the same set of equations &amp; parameters. Investigation </a:t>
                      </a:r>
                      <a:br>
                        <a:rPr lang="en-US" sz="1600" dirty="0">
                          <a:effectLst/>
                        </a:rPr>
                      </a:br>
                      <a:r>
                        <a:rPr lang="en-US" sz="1600" dirty="0">
                          <a:effectLst/>
                        </a:rPr>
                        <a:t>of limitations &amp; advantages of each method.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Partly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600" dirty="0">
                          <a:effectLst/>
                        </a:rPr>
                        <a:t>Delayed due to manpower shift (balanced</a:t>
                      </a:r>
                      <a:br>
                        <a:rPr lang="en-US" sz="1600" dirty="0">
                          <a:effectLst/>
                        </a:rPr>
                      </a:br>
                      <a:r>
                        <a:rPr lang="en-US" sz="1600" dirty="0">
                          <a:effectLst/>
                        </a:rPr>
                        <a:t>by progress on QC formulation for kinetic plasmas included in 2 journal publications).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3816757"/>
                  </a:ext>
                </a:extLst>
              </a:tr>
            </a:tbl>
          </a:graphicData>
        </a:graphic>
      </p:graphicFrame>
    </p:spTree>
    <p:extLst>
      <p:ext uri="{BB962C8B-B14F-4D97-AF65-F5344CB8AC3E}">
        <p14:creationId xmlns:p14="http://schemas.microsoft.com/office/powerpoint/2010/main" val="164430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D397-D38A-3397-51BD-DD0B8251A3DA}"/>
              </a:ext>
            </a:extLst>
          </p:cNvPr>
          <p:cNvSpPr>
            <a:spLocks noGrp="1"/>
          </p:cNvSpPr>
          <p:nvPr>
            <p:ph type="title"/>
          </p:nvPr>
        </p:nvSpPr>
        <p:spPr/>
        <p:txBody>
          <a:bodyPr/>
          <a:lstStyle/>
          <a:p>
            <a:r>
              <a:rPr lang="en-US" dirty="0"/>
              <a:t>QC project team</a:t>
            </a:r>
            <a:endParaRPr lang="en-HU" dirty="0"/>
          </a:p>
        </p:txBody>
      </p:sp>
      <p:sp>
        <p:nvSpPr>
          <p:cNvPr id="4" name="Footer Placeholder 3">
            <a:extLst>
              <a:ext uri="{FF2B5EF4-FFF2-40B4-BE49-F238E27FC236}">
                <a16:creationId xmlns:a16="http://schemas.microsoft.com/office/drawing/2014/main" id="{64069EAA-8768-7963-F730-76DD7402F9E6}"/>
              </a:ext>
            </a:extLst>
          </p:cNvPr>
          <p:cNvSpPr>
            <a:spLocks noGrp="1"/>
          </p:cNvSpPr>
          <p:nvPr>
            <p:ph type="ftr" sz="quarter" idx="11"/>
          </p:nvPr>
        </p:nvSpPr>
        <p:spPr>
          <a:xfrm>
            <a:off x="825624" y="6555770"/>
            <a:ext cx="5364163" cy="329615"/>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5E380DE6-EE5A-EB7F-7060-3335CB37EFBE}"/>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pic>
        <p:nvPicPr>
          <p:cNvPr id="6" name="Picture 5" descr="Greece.tif">
            <a:extLst>
              <a:ext uri="{FF2B5EF4-FFF2-40B4-BE49-F238E27FC236}">
                <a16:creationId xmlns:a16="http://schemas.microsoft.com/office/drawing/2014/main" id="{E5E74D9C-2188-0931-BCDD-E4796034016E}"/>
              </a:ext>
            </a:extLst>
          </p:cNvPr>
          <p:cNvPicPr>
            <a:picLocks noChangeAspect="1"/>
          </p:cNvPicPr>
          <p:nvPr/>
        </p:nvPicPr>
        <p:blipFill>
          <a:blip r:embed="rId3"/>
          <a:stretch>
            <a:fillRect/>
          </a:stretch>
        </p:blipFill>
        <p:spPr>
          <a:xfrm>
            <a:off x="731247" y="5315684"/>
            <a:ext cx="917454" cy="917454"/>
          </a:xfrm>
          <a:prstGeom prst="rect">
            <a:avLst/>
          </a:prstGeom>
        </p:spPr>
      </p:pic>
      <p:pic>
        <p:nvPicPr>
          <p:cNvPr id="7" name="Picture 6" descr="A blue sign with white letters&#10;&#10;Description automatically generated with low confidence">
            <a:extLst>
              <a:ext uri="{FF2B5EF4-FFF2-40B4-BE49-F238E27FC236}">
                <a16:creationId xmlns:a16="http://schemas.microsoft.com/office/drawing/2014/main" id="{7E9E0D67-8FA4-42FD-2A8F-C1932A480A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9617" y="5400743"/>
            <a:ext cx="662955" cy="813137"/>
          </a:xfrm>
          <a:prstGeom prst="rect">
            <a:avLst/>
          </a:prstGeom>
        </p:spPr>
      </p:pic>
      <p:grpSp>
        <p:nvGrpSpPr>
          <p:cNvPr id="20" name="Group 19">
            <a:extLst>
              <a:ext uri="{FF2B5EF4-FFF2-40B4-BE49-F238E27FC236}">
                <a16:creationId xmlns:a16="http://schemas.microsoft.com/office/drawing/2014/main" id="{70C40EC3-7396-4F9D-947B-D1FF115578D7}"/>
              </a:ext>
            </a:extLst>
          </p:cNvPr>
          <p:cNvGrpSpPr/>
          <p:nvPr/>
        </p:nvGrpSpPr>
        <p:grpSpPr>
          <a:xfrm>
            <a:off x="1122132" y="886594"/>
            <a:ext cx="4947013" cy="1472029"/>
            <a:chOff x="1217929" y="994915"/>
            <a:chExt cx="4301398" cy="1241497"/>
          </a:xfrm>
        </p:grpSpPr>
        <p:pic>
          <p:nvPicPr>
            <p:cNvPr id="2050" name="Picture 2" descr="EPPN | European Network For Pilot Production Facilities And Innovation Hubs">
              <a:extLst>
                <a:ext uri="{FF2B5EF4-FFF2-40B4-BE49-F238E27FC236}">
                  <a16:creationId xmlns:a16="http://schemas.microsoft.com/office/drawing/2014/main" id="{7064A1C0-9D25-8CB4-43C0-6717324B87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929" y="994915"/>
              <a:ext cx="1241497" cy="12414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208C9A0-E978-033E-C7F4-61C5D254A93E}"/>
                </a:ext>
              </a:extLst>
            </p:cNvPr>
            <p:cNvSpPr txBox="1"/>
            <p:nvPr/>
          </p:nvSpPr>
          <p:spPr>
            <a:xfrm>
              <a:off x="2542668" y="1138609"/>
              <a:ext cx="2976659" cy="856602"/>
            </a:xfrm>
            <a:prstGeom prst="rect">
              <a:avLst/>
            </a:prstGeom>
            <a:noFill/>
          </p:spPr>
          <p:txBody>
            <a:bodyPr wrap="none" rtlCol="0">
              <a:spAutoFit/>
            </a:bodyPr>
            <a:lstStyle/>
            <a:p>
              <a:pPr algn="ctr"/>
              <a:r>
                <a:rPr lang="en-US" sz="3000" b="1" dirty="0">
                  <a:solidFill>
                    <a:schemeClr val="accent1">
                      <a:lumMod val="75000"/>
                    </a:schemeClr>
                  </a:solidFill>
                </a:rPr>
                <a:t>National Technical </a:t>
              </a:r>
            </a:p>
            <a:p>
              <a:pPr algn="ctr"/>
              <a:r>
                <a:rPr lang="en-US" sz="3000" b="1" dirty="0">
                  <a:solidFill>
                    <a:schemeClr val="accent1">
                      <a:lumMod val="75000"/>
                    </a:schemeClr>
                  </a:solidFill>
                </a:rPr>
                <a:t>University of Athens</a:t>
              </a:r>
            </a:p>
          </p:txBody>
        </p:sp>
      </p:grpSp>
      <p:pic>
        <p:nvPicPr>
          <p:cNvPr id="16" name="Picture 15">
            <a:extLst>
              <a:ext uri="{FF2B5EF4-FFF2-40B4-BE49-F238E27FC236}">
                <a16:creationId xmlns:a16="http://schemas.microsoft.com/office/drawing/2014/main" id="{29E9E61A-61C1-820F-9B2F-DF36255A37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2648" y="617318"/>
            <a:ext cx="4470309" cy="1869592"/>
          </a:xfrm>
          <a:prstGeom prst="rect">
            <a:avLst/>
          </a:prstGeom>
        </p:spPr>
      </p:pic>
      <p:sp>
        <p:nvSpPr>
          <p:cNvPr id="17" name="TextBox 16">
            <a:extLst>
              <a:ext uri="{FF2B5EF4-FFF2-40B4-BE49-F238E27FC236}">
                <a16:creationId xmlns:a16="http://schemas.microsoft.com/office/drawing/2014/main" id="{B4F764EE-1EBE-BB32-1DCD-E647A3ABBF92}"/>
              </a:ext>
            </a:extLst>
          </p:cNvPr>
          <p:cNvSpPr txBox="1"/>
          <p:nvPr/>
        </p:nvSpPr>
        <p:spPr>
          <a:xfrm>
            <a:off x="4100936" y="4640383"/>
            <a:ext cx="4470309" cy="523220"/>
          </a:xfrm>
          <a:prstGeom prst="rect">
            <a:avLst/>
          </a:prstGeom>
          <a:noFill/>
        </p:spPr>
        <p:txBody>
          <a:bodyPr wrap="square" rtlCol="0">
            <a:spAutoFit/>
          </a:bodyPr>
          <a:lstStyle/>
          <a:p>
            <a:pPr algn="ctr"/>
            <a:r>
              <a:rPr lang="en-US" sz="2800" b="1" u="sng" dirty="0"/>
              <a:t>EUROfusion Beneficiaries</a:t>
            </a:r>
          </a:p>
        </p:txBody>
      </p:sp>
      <p:sp>
        <p:nvSpPr>
          <p:cNvPr id="18" name="TextBox 17">
            <a:extLst>
              <a:ext uri="{FF2B5EF4-FFF2-40B4-BE49-F238E27FC236}">
                <a16:creationId xmlns:a16="http://schemas.microsoft.com/office/drawing/2014/main" id="{DB164EBA-CEF5-FF21-7464-4283F09981DE}"/>
              </a:ext>
            </a:extLst>
          </p:cNvPr>
          <p:cNvSpPr txBox="1"/>
          <p:nvPr/>
        </p:nvSpPr>
        <p:spPr>
          <a:xfrm>
            <a:off x="8834881" y="5437788"/>
            <a:ext cx="2847446" cy="746358"/>
          </a:xfrm>
          <a:prstGeom prst="rect">
            <a:avLst/>
          </a:prstGeom>
          <a:noFill/>
        </p:spPr>
        <p:txBody>
          <a:bodyPr wrap="none" rtlCol="0">
            <a:spAutoFit/>
          </a:bodyPr>
          <a:lstStyle/>
          <a:p>
            <a:pPr algn="ctr">
              <a:spcAft>
                <a:spcPts val="300"/>
              </a:spcAft>
            </a:pPr>
            <a:r>
              <a:rPr lang="en-US" sz="2000" dirty="0"/>
              <a:t>Instituto Superior Técnico</a:t>
            </a:r>
          </a:p>
          <a:p>
            <a:pPr algn="ctr">
              <a:spcAft>
                <a:spcPts val="300"/>
              </a:spcAft>
            </a:pPr>
            <a:r>
              <a:rPr lang="en-US" sz="2000" dirty="0"/>
              <a:t>PORTUGAL</a:t>
            </a:r>
          </a:p>
        </p:txBody>
      </p:sp>
      <p:sp>
        <p:nvSpPr>
          <p:cNvPr id="19" name="TextBox 18">
            <a:extLst>
              <a:ext uri="{FF2B5EF4-FFF2-40B4-BE49-F238E27FC236}">
                <a16:creationId xmlns:a16="http://schemas.microsoft.com/office/drawing/2014/main" id="{07670415-714D-F96B-4FE2-711EFD0D28AF}"/>
              </a:ext>
            </a:extLst>
          </p:cNvPr>
          <p:cNvSpPr txBox="1"/>
          <p:nvPr/>
        </p:nvSpPr>
        <p:spPr>
          <a:xfrm>
            <a:off x="805021" y="5432191"/>
            <a:ext cx="7175148" cy="746358"/>
          </a:xfrm>
          <a:prstGeom prst="rect">
            <a:avLst/>
          </a:prstGeom>
          <a:noFill/>
        </p:spPr>
        <p:txBody>
          <a:bodyPr wrap="square" rtlCol="0">
            <a:spAutoFit/>
          </a:bodyPr>
          <a:lstStyle/>
          <a:p>
            <a:pPr algn="ctr">
              <a:spcAft>
                <a:spcPts val="300"/>
              </a:spcAft>
            </a:pPr>
            <a:r>
              <a:rPr lang="en-US" sz="2000" dirty="0"/>
              <a:t>National Center for Scientific Research “</a:t>
            </a:r>
            <a:r>
              <a:rPr lang="en-US" sz="2000" dirty="0" err="1"/>
              <a:t>Demokritos</a:t>
            </a:r>
            <a:r>
              <a:rPr lang="en-US" sz="2000" dirty="0"/>
              <a:t>”</a:t>
            </a:r>
          </a:p>
          <a:p>
            <a:pPr algn="ctr">
              <a:spcAft>
                <a:spcPts val="300"/>
              </a:spcAft>
            </a:pPr>
            <a:r>
              <a:rPr lang="en-US" sz="2000" dirty="0"/>
              <a:t>GREECE</a:t>
            </a:r>
          </a:p>
        </p:txBody>
      </p:sp>
      <p:sp>
        <p:nvSpPr>
          <p:cNvPr id="24" name="TextBox 23">
            <a:extLst>
              <a:ext uri="{FF2B5EF4-FFF2-40B4-BE49-F238E27FC236}">
                <a16:creationId xmlns:a16="http://schemas.microsoft.com/office/drawing/2014/main" id="{F5B421F9-6A7D-1E4E-AA7D-026EF615F682}"/>
              </a:ext>
            </a:extLst>
          </p:cNvPr>
          <p:cNvSpPr txBox="1"/>
          <p:nvPr/>
        </p:nvSpPr>
        <p:spPr>
          <a:xfrm>
            <a:off x="709856" y="2436527"/>
            <a:ext cx="2537682" cy="1938992"/>
          </a:xfrm>
          <a:prstGeom prst="rect">
            <a:avLst/>
          </a:prstGeom>
          <a:noFill/>
        </p:spPr>
        <p:txBody>
          <a:bodyPr wrap="none" rtlCol="0">
            <a:spAutoFit/>
          </a:bodyPr>
          <a:lstStyle/>
          <a:p>
            <a:pPr algn="l">
              <a:spcAft>
                <a:spcPts val="300"/>
              </a:spcAft>
            </a:pPr>
            <a:r>
              <a:rPr lang="en-US" sz="2200" dirty="0"/>
              <a:t>Fikioris Georgios</a:t>
            </a:r>
          </a:p>
          <a:p>
            <a:pPr algn="l">
              <a:spcAft>
                <a:spcPts val="300"/>
              </a:spcAft>
            </a:pPr>
            <a:r>
              <a:rPr lang="en-US" sz="2200" dirty="0"/>
              <a:t>Glytsis Elias</a:t>
            </a:r>
          </a:p>
          <a:p>
            <a:pPr algn="l">
              <a:spcAft>
                <a:spcPts val="300"/>
              </a:spcAft>
            </a:pPr>
            <a:r>
              <a:rPr lang="en-US" sz="2200" dirty="0"/>
              <a:t>Hizanidis Kyriakos</a:t>
            </a:r>
          </a:p>
          <a:p>
            <a:pPr algn="l">
              <a:spcAft>
                <a:spcPts val="300"/>
              </a:spcAft>
            </a:pPr>
            <a:r>
              <a:rPr lang="en-US" sz="2200" dirty="0"/>
              <a:t>Kominis Yannis </a:t>
            </a:r>
            <a:endParaRPr lang="el-GR" sz="2200" dirty="0"/>
          </a:p>
          <a:p>
            <a:pPr algn="l">
              <a:spcAft>
                <a:spcPts val="300"/>
              </a:spcAft>
            </a:pPr>
            <a:r>
              <a:rPr lang="en-US" sz="2200" dirty="0"/>
              <a:t>Koukoutsis Efstratios</a:t>
            </a:r>
          </a:p>
        </p:txBody>
      </p:sp>
      <p:sp>
        <p:nvSpPr>
          <p:cNvPr id="27" name="TextBox 26">
            <a:extLst>
              <a:ext uri="{FF2B5EF4-FFF2-40B4-BE49-F238E27FC236}">
                <a16:creationId xmlns:a16="http://schemas.microsoft.com/office/drawing/2014/main" id="{3F330A7C-D4AF-434F-54BD-8DCD524D16C9}"/>
              </a:ext>
            </a:extLst>
          </p:cNvPr>
          <p:cNvSpPr txBox="1"/>
          <p:nvPr/>
        </p:nvSpPr>
        <p:spPr>
          <a:xfrm>
            <a:off x="7449557" y="2467292"/>
            <a:ext cx="2217787" cy="1184940"/>
          </a:xfrm>
          <a:prstGeom prst="rect">
            <a:avLst/>
          </a:prstGeom>
          <a:noFill/>
        </p:spPr>
        <p:txBody>
          <a:bodyPr wrap="none" rtlCol="0">
            <a:spAutoFit/>
          </a:bodyPr>
          <a:lstStyle/>
          <a:p>
            <a:pPr algn="l">
              <a:spcAft>
                <a:spcPts val="300"/>
              </a:spcAft>
            </a:pPr>
            <a:r>
              <a:rPr lang="en-US" sz="2200" dirty="0"/>
              <a:t>Amaro Oscar</a:t>
            </a:r>
            <a:endParaRPr lang="el-GR" sz="2200" dirty="0"/>
          </a:p>
          <a:p>
            <a:pPr algn="l">
              <a:spcAft>
                <a:spcPts val="300"/>
              </a:spcAft>
            </a:pPr>
            <a:r>
              <a:rPr lang="en-US" sz="2200" dirty="0"/>
              <a:t>Fonseca Ricardo</a:t>
            </a:r>
          </a:p>
          <a:p>
            <a:pPr>
              <a:spcAft>
                <a:spcPts val="300"/>
              </a:spcAft>
            </a:pPr>
            <a:r>
              <a:rPr lang="en-US" sz="2200" dirty="0"/>
              <a:t>Gamiz Lucas Inigo</a:t>
            </a:r>
          </a:p>
        </p:txBody>
      </p:sp>
      <p:sp>
        <p:nvSpPr>
          <p:cNvPr id="28" name="TextBox 27">
            <a:extLst>
              <a:ext uri="{FF2B5EF4-FFF2-40B4-BE49-F238E27FC236}">
                <a16:creationId xmlns:a16="http://schemas.microsoft.com/office/drawing/2014/main" id="{DBB4E92D-B37A-7D9C-C4E3-1B236C3D7FB6}"/>
              </a:ext>
            </a:extLst>
          </p:cNvPr>
          <p:cNvSpPr txBox="1"/>
          <p:nvPr/>
        </p:nvSpPr>
        <p:spPr>
          <a:xfrm>
            <a:off x="3501863" y="2439246"/>
            <a:ext cx="2985689" cy="1561966"/>
          </a:xfrm>
          <a:prstGeom prst="rect">
            <a:avLst/>
          </a:prstGeom>
          <a:noFill/>
        </p:spPr>
        <p:txBody>
          <a:bodyPr wrap="none" rtlCol="0">
            <a:spAutoFit/>
          </a:bodyPr>
          <a:lstStyle/>
          <a:p>
            <a:pPr algn="l">
              <a:spcAft>
                <a:spcPts val="300"/>
              </a:spcAft>
            </a:pPr>
            <a:r>
              <a:rPr lang="en-US" sz="2200" dirty="0"/>
              <a:t>Papadopoulos Aristeidis </a:t>
            </a:r>
            <a:endParaRPr lang="el-GR" sz="2200" dirty="0"/>
          </a:p>
          <a:p>
            <a:pPr algn="l">
              <a:spcAft>
                <a:spcPts val="300"/>
              </a:spcAft>
            </a:pPr>
            <a:r>
              <a:rPr lang="en-US" sz="2200" dirty="0"/>
              <a:t>Papagiannis Panagiotis</a:t>
            </a:r>
          </a:p>
          <a:p>
            <a:pPr algn="l">
              <a:spcAft>
                <a:spcPts val="300"/>
              </a:spcAft>
            </a:pPr>
            <a:r>
              <a:rPr lang="en-US" sz="2200" dirty="0" err="1"/>
              <a:t>Theodonis</a:t>
            </a:r>
            <a:r>
              <a:rPr lang="en-US" sz="2200" dirty="0"/>
              <a:t> Ioannis </a:t>
            </a:r>
            <a:endParaRPr lang="el-GR" sz="2200" dirty="0"/>
          </a:p>
          <a:p>
            <a:pPr algn="l">
              <a:spcAft>
                <a:spcPts val="300"/>
              </a:spcAft>
            </a:pPr>
            <a:r>
              <a:rPr lang="en-US" sz="2200" dirty="0"/>
              <a:t>Tsironis Christos</a:t>
            </a:r>
          </a:p>
        </p:txBody>
      </p:sp>
      <p:sp>
        <p:nvSpPr>
          <p:cNvPr id="29" name="TextBox 28">
            <a:extLst>
              <a:ext uri="{FF2B5EF4-FFF2-40B4-BE49-F238E27FC236}">
                <a16:creationId xmlns:a16="http://schemas.microsoft.com/office/drawing/2014/main" id="{DF4022A3-C05A-2F28-4936-46D41A685392}"/>
              </a:ext>
            </a:extLst>
          </p:cNvPr>
          <p:cNvSpPr txBox="1"/>
          <p:nvPr/>
        </p:nvSpPr>
        <p:spPr>
          <a:xfrm>
            <a:off x="9951246" y="2467853"/>
            <a:ext cx="1698094" cy="1184940"/>
          </a:xfrm>
          <a:prstGeom prst="rect">
            <a:avLst/>
          </a:prstGeom>
          <a:noFill/>
        </p:spPr>
        <p:txBody>
          <a:bodyPr wrap="none" rtlCol="0">
            <a:spAutoFit/>
          </a:bodyPr>
          <a:lstStyle/>
          <a:p>
            <a:pPr algn="l">
              <a:spcAft>
                <a:spcPts val="300"/>
              </a:spcAft>
            </a:pPr>
            <a:r>
              <a:rPr lang="en-US" sz="2200" dirty="0"/>
              <a:t>Omar Yasser </a:t>
            </a:r>
          </a:p>
          <a:p>
            <a:pPr algn="l">
              <a:spcAft>
                <a:spcPts val="300"/>
              </a:spcAft>
            </a:pPr>
            <a:r>
              <a:rPr lang="en-US" sz="2200" dirty="0"/>
              <a:t>Silva Luis</a:t>
            </a:r>
          </a:p>
          <a:p>
            <a:pPr algn="l">
              <a:spcAft>
                <a:spcPts val="300"/>
              </a:spcAft>
            </a:pPr>
            <a:r>
              <a:rPr lang="en-US" sz="2200" dirty="0"/>
              <a:t>Vranic Marija</a:t>
            </a:r>
          </a:p>
        </p:txBody>
      </p:sp>
    </p:spTree>
    <p:extLst>
      <p:ext uri="{BB962C8B-B14F-4D97-AF65-F5344CB8AC3E}">
        <p14:creationId xmlns:p14="http://schemas.microsoft.com/office/powerpoint/2010/main" val="431817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D9E3-C71C-BC17-3867-53D0DF284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2526D-DA45-C50E-32EE-4C57EBC04166}"/>
              </a:ext>
            </a:extLst>
          </p:cNvPr>
          <p:cNvSpPr>
            <a:spLocks noGrp="1"/>
          </p:cNvSpPr>
          <p:nvPr>
            <p:ph type="title"/>
          </p:nvPr>
        </p:nvSpPr>
        <p:spPr/>
        <p:txBody>
          <a:bodyPr/>
          <a:lstStyle/>
          <a:p>
            <a:r>
              <a:rPr lang="en-US" dirty="0"/>
              <a:t>Dissemination of the project</a:t>
            </a:r>
            <a:endParaRPr lang="en-HU" dirty="0"/>
          </a:p>
        </p:txBody>
      </p:sp>
      <p:graphicFrame>
        <p:nvGraphicFramePr>
          <p:cNvPr id="6" name="Content Placeholder 5">
            <a:extLst>
              <a:ext uri="{FF2B5EF4-FFF2-40B4-BE49-F238E27FC236}">
                <a16:creationId xmlns:a16="http://schemas.microsoft.com/office/drawing/2014/main" id="{4CF9B5BC-A7D4-D8CD-ED62-48B51CF6FB8C}"/>
              </a:ext>
            </a:extLst>
          </p:cNvPr>
          <p:cNvGraphicFramePr>
            <a:graphicFrameLocks noGrp="1"/>
          </p:cNvGraphicFramePr>
          <p:nvPr>
            <p:ph idx="1"/>
            <p:extLst>
              <p:ext uri="{D42A27DB-BD31-4B8C-83A1-F6EECF244321}">
                <p14:modId xmlns:p14="http://schemas.microsoft.com/office/powerpoint/2010/main" val="630195466"/>
              </p:ext>
            </p:extLst>
          </p:nvPr>
        </p:nvGraphicFramePr>
        <p:xfrm>
          <a:off x="768096" y="1200287"/>
          <a:ext cx="10655808" cy="2911640"/>
        </p:xfrm>
        <a:graphic>
          <a:graphicData uri="http://schemas.openxmlformats.org/drawingml/2006/table">
            <a:tbl>
              <a:tblPr firstRow="1" firstCol="1" bandRow="1">
                <a:tableStyleId>{5C22544A-7EE6-4342-B048-85BDC9FD1C3A}</a:tableStyleId>
              </a:tblPr>
              <a:tblGrid>
                <a:gridCol w="1645920">
                  <a:extLst>
                    <a:ext uri="{9D8B030D-6E8A-4147-A177-3AD203B41FA5}">
                      <a16:colId xmlns:a16="http://schemas.microsoft.com/office/drawing/2014/main" val="1881883391"/>
                    </a:ext>
                  </a:extLst>
                </a:gridCol>
                <a:gridCol w="6205728">
                  <a:extLst>
                    <a:ext uri="{9D8B030D-6E8A-4147-A177-3AD203B41FA5}">
                      <a16:colId xmlns:a16="http://schemas.microsoft.com/office/drawing/2014/main" val="3598987941"/>
                    </a:ext>
                  </a:extLst>
                </a:gridCol>
                <a:gridCol w="2804160">
                  <a:extLst>
                    <a:ext uri="{9D8B030D-6E8A-4147-A177-3AD203B41FA5}">
                      <a16:colId xmlns:a16="http://schemas.microsoft.com/office/drawing/2014/main" val="2951365785"/>
                    </a:ext>
                  </a:extLst>
                </a:gridCol>
              </a:tblGrid>
              <a:tr h="333086">
                <a:tc>
                  <a:txBody>
                    <a:bodyPr/>
                    <a:lstStyle/>
                    <a:p>
                      <a:pPr marL="0" marR="0" algn="ctr">
                        <a:lnSpc>
                          <a:spcPct val="115000"/>
                        </a:lnSpc>
                        <a:spcAft>
                          <a:spcPts val="1000"/>
                        </a:spcAft>
                      </a:pPr>
                      <a:r>
                        <a:rPr lang="en-US" sz="1700" dirty="0">
                          <a:effectLst/>
                        </a:rPr>
                        <a:t>First author</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17780" marT="0" marB="0" anchor="ctr"/>
                </a:tc>
                <a:tc>
                  <a:txBody>
                    <a:bodyPr/>
                    <a:lstStyle/>
                    <a:p>
                      <a:pPr marL="0" marR="0" algn="ctr">
                        <a:lnSpc>
                          <a:spcPct val="115000"/>
                        </a:lnSpc>
                        <a:spcAft>
                          <a:spcPts val="1000"/>
                        </a:spcAft>
                      </a:pPr>
                      <a:r>
                        <a:rPr lang="en-US" sz="1700" dirty="0">
                          <a:effectLst/>
                        </a:rPr>
                        <a:t>Title of manuscript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17780" marT="0" marB="0" anchor="ctr"/>
                </a:tc>
                <a:tc>
                  <a:txBody>
                    <a:bodyPr/>
                    <a:lstStyle/>
                    <a:p>
                      <a:pPr marL="0" marR="0" algn="ctr">
                        <a:lnSpc>
                          <a:spcPct val="115000"/>
                        </a:lnSpc>
                        <a:spcAft>
                          <a:spcPts val="1000"/>
                        </a:spcAft>
                      </a:pPr>
                      <a:r>
                        <a:rPr lang="en-US" sz="1700" dirty="0">
                          <a:effectLst/>
                        </a:rPr>
                        <a:t>Journal</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17780" marT="0" marB="0" anchor="ctr"/>
                </a:tc>
                <a:extLst>
                  <a:ext uri="{0D108BD9-81ED-4DB2-BD59-A6C34878D82A}">
                    <a16:rowId xmlns:a16="http://schemas.microsoft.com/office/drawing/2014/main" val="3090442066"/>
                  </a:ext>
                </a:extLst>
              </a:tr>
              <a:tr h="644596">
                <a:tc>
                  <a:txBody>
                    <a:bodyPr/>
                    <a:lstStyle/>
                    <a:p>
                      <a:pPr marL="0" marR="0" algn="ctr">
                        <a:lnSpc>
                          <a:spcPct val="115000"/>
                        </a:lnSpc>
                        <a:spcAft>
                          <a:spcPts val="1000"/>
                        </a:spcAft>
                      </a:pPr>
                      <a:r>
                        <a:rPr lang="en-US" sz="1700" dirty="0">
                          <a:effectLst/>
                        </a:rPr>
                        <a:t>E. Koukoutsis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700" dirty="0">
                          <a:effectLst/>
                        </a:rPr>
                        <a:t>Quantum simulation of dissipation for Maxwell </a:t>
                      </a:r>
                      <a:br>
                        <a:rPr lang="en-US" sz="1700" dirty="0">
                          <a:effectLst/>
                        </a:rPr>
                      </a:br>
                      <a:r>
                        <a:rPr lang="en-US" sz="1700" dirty="0">
                          <a:effectLst/>
                        </a:rPr>
                        <a:t>equations in dispersive media</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700" dirty="0">
                          <a:effectLst/>
                        </a:rPr>
                        <a:t>Future Generation </a:t>
                      </a:r>
                      <a:br>
                        <a:rPr lang="en-US" sz="1700" dirty="0">
                          <a:effectLst/>
                        </a:rPr>
                      </a:br>
                      <a:r>
                        <a:rPr lang="en-US" sz="1700" dirty="0">
                          <a:effectLst/>
                        </a:rPr>
                        <a:t>Computer Systems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4679354"/>
                  </a:ext>
                </a:extLst>
              </a:tr>
              <a:tr h="579433">
                <a:tc>
                  <a:txBody>
                    <a:bodyPr/>
                    <a:lstStyle/>
                    <a:p>
                      <a:pPr marL="0" marR="0" algn="ctr">
                        <a:lnSpc>
                          <a:spcPct val="115000"/>
                        </a:lnSpc>
                        <a:spcAft>
                          <a:spcPts val="1000"/>
                        </a:spcAft>
                      </a:pPr>
                      <a:r>
                        <a:rPr lang="en-US" sz="1700" dirty="0">
                          <a:effectLst/>
                        </a:rPr>
                        <a:t>O. Amaro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700" dirty="0">
                          <a:effectLst/>
                        </a:rPr>
                        <a:t>Variational quantum simulation of the Fokker-Planck equation </a:t>
                      </a:r>
                      <a:br>
                        <a:rPr lang="en-US" sz="1700" dirty="0">
                          <a:effectLst/>
                        </a:rPr>
                      </a:br>
                      <a:r>
                        <a:rPr lang="en-US" sz="1700" dirty="0">
                          <a:effectLst/>
                        </a:rPr>
                        <a:t>applied to quantum radiation reaction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700" dirty="0">
                          <a:effectLst/>
                        </a:rPr>
                        <a:t>Journal of Plasma Physics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3262388"/>
                  </a:ext>
                </a:extLst>
              </a:tr>
              <a:tr h="687241">
                <a:tc>
                  <a:txBody>
                    <a:bodyPr/>
                    <a:lstStyle/>
                    <a:p>
                      <a:pPr marL="0" marR="0" algn="ctr">
                        <a:lnSpc>
                          <a:spcPct val="115000"/>
                        </a:lnSpc>
                        <a:spcAft>
                          <a:spcPts val="1000"/>
                        </a:spcAft>
                      </a:pPr>
                      <a:r>
                        <a:rPr lang="en-US" sz="1700" dirty="0">
                          <a:effectLst/>
                        </a:rPr>
                        <a:t>E. Koukoutsis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700" dirty="0">
                          <a:effectLst/>
                        </a:rPr>
                        <a:t>Quantum implementation of non-unitary operations </a:t>
                      </a:r>
                      <a:br>
                        <a:rPr lang="en-US" sz="1700" dirty="0">
                          <a:effectLst/>
                        </a:rPr>
                      </a:br>
                      <a:r>
                        <a:rPr lang="en-US" sz="1700" dirty="0">
                          <a:effectLst/>
                        </a:rPr>
                        <a:t>with biorthogonal representations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700" dirty="0">
                          <a:effectLst/>
                        </a:rPr>
                        <a:t>Quantum Information </a:t>
                      </a:r>
                      <a:br>
                        <a:rPr lang="en-US" sz="1700" dirty="0">
                          <a:effectLst/>
                        </a:rPr>
                      </a:br>
                      <a:r>
                        <a:rPr lang="en-US" sz="1700" dirty="0">
                          <a:effectLst/>
                        </a:rPr>
                        <a:t>&amp; Computation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8500842"/>
                  </a:ext>
                </a:extLst>
              </a:tr>
              <a:tr h="667284">
                <a:tc>
                  <a:txBody>
                    <a:bodyPr/>
                    <a:lstStyle/>
                    <a:p>
                      <a:pPr marL="0" marR="0" algn="ctr">
                        <a:lnSpc>
                          <a:spcPct val="115000"/>
                        </a:lnSpc>
                        <a:spcAft>
                          <a:spcPts val="1000"/>
                        </a:spcAft>
                      </a:pPr>
                      <a:r>
                        <a:rPr lang="en-US" sz="1700" dirty="0">
                          <a:effectLst/>
                        </a:rPr>
                        <a:t>M. </a:t>
                      </a:r>
                      <a:r>
                        <a:rPr lang="en-US" sz="1700" dirty="0" err="1">
                          <a:effectLst/>
                        </a:rPr>
                        <a:t>Soe</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700" dirty="0">
                          <a:effectLst/>
                        </a:rPr>
                        <a:t>Quantum lattice representation of nonlinear classical physics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700" dirty="0">
                          <a:effectLst/>
                        </a:rPr>
                        <a:t>Radiation Effects and </a:t>
                      </a:r>
                      <a:br>
                        <a:rPr lang="en-US" sz="1700" dirty="0">
                          <a:effectLst/>
                        </a:rPr>
                      </a:br>
                      <a:r>
                        <a:rPr lang="en-US" sz="1700" dirty="0">
                          <a:effectLst/>
                        </a:rPr>
                        <a:t>Defects in Solids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8179471"/>
                  </a:ext>
                </a:extLst>
              </a:tr>
            </a:tbl>
          </a:graphicData>
        </a:graphic>
      </p:graphicFrame>
      <p:sp>
        <p:nvSpPr>
          <p:cNvPr id="4" name="Footer Placeholder 3">
            <a:extLst>
              <a:ext uri="{FF2B5EF4-FFF2-40B4-BE49-F238E27FC236}">
                <a16:creationId xmlns:a16="http://schemas.microsoft.com/office/drawing/2014/main" id="{544B7A93-8232-45DD-A61A-F4A5D28F1C54}"/>
              </a:ext>
            </a:extLst>
          </p:cNvPr>
          <p:cNvSpPr>
            <a:spLocks noGrp="1"/>
          </p:cNvSpPr>
          <p:nvPr>
            <p:ph type="ftr" sz="quarter" idx="11"/>
          </p:nvPr>
        </p:nvSpPr>
        <p:spPr>
          <a:xfrm>
            <a:off x="825624" y="6555770"/>
            <a:ext cx="5364163" cy="329615"/>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4404CDEA-7048-62DF-E1E8-342502B52623}"/>
              </a:ext>
            </a:extLst>
          </p:cNvPr>
          <p:cNvSpPr>
            <a:spLocks noGrp="1"/>
          </p:cNvSpPr>
          <p:nvPr>
            <p:ph type="sldNum" sz="quarter" idx="12"/>
          </p:nvPr>
        </p:nvSpPr>
        <p:spPr/>
        <p:txBody>
          <a:bodyPr/>
          <a:lstStyle/>
          <a:p>
            <a:fld id="{6A6D9FA1-99C7-4910-8E32-B85D378B0060}" type="slidenum">
              <a:rPr lang="en-GB" smtClean="0">
                <a:solidFill>
                  <a:prstClr val="white"/>
                </a:solidFill>
              </a:rPr>
              <a:pPr/>
              <a:t>20</a:t>
            </a:fld>
            <a:endParaRPr lang="en-GB">
              <a:solidFill>
                <a:prstClr val="white"/>
              </a:solidFill>
            </a:endParaRPr>
          </a:p>
        </p:txBody>
      </p:sp>
      <p:sp>
        <p:nvSpPr>
          <p:cNvPr id="7" name="TextBox 6">
            <a:extLst>
              <a:ext uri="{FF2B5EF4-FFF2-40B4-BE49-F238E27FC236}">
                <a16:creationId xmlns:a16="http://schemas.microsoft.com/office/drawing/2014/main" id="{0F14EB07-395A-3754-AF5F-8AC478983A1F}"/>
              </a:ext>
            </a:extLst>
          </p:cNvPr>
          <p:cNvSpPr txBox="1"/>
          <p:nvPr/>
        </p:nvSpPr>
        <p:spPr>
          <a:xfrm>
            <a:off x="2702504" y="657183"/>
            <a:ext cx="7023333" cy="523220"/>
          </a:xfrm>
          <a:prstGeom prst="rect">
            <a:avLst/>
          </a:prstGeom>
          <a:noFill/>
        </p:spPr>
        <p:txBody>
          <a:bodyPr wrap="none" rtlCol="0">
            <a:spAutoFit/>
          </a:bodyPr>
          <a:lstStyle/>
          <a:p>
            <a:pPr algn="l"/>
            <a:r>
              <a:rPr lang="en-US" sz="2800" b="1" dirty="0"/>
              <a:t>Publications in peer-reviewed journals (2024) </a:t>
            </a:r>
          </a:p>
        </p:txBody>
      </p:sp>
      <p:sp>
        <p:nvSpPr>
          <p:cNvPr id="8" name="TextBox 7">
            <a:extLst>
              <a:ext uri="{FF2B5EF4-FFF2-40B4-BE49-F238E27FC236}">
                <a16:creationId xmlns:a16="http://schemas.microsoft.com/office/drawing/2014/main" id="{9BAAB466-2FF6-E096-20C9-4F41990E84EF}"/>
              </a:ext>
            </a:extLst>
          </p:cNvPr>
          <p:cNvSpPr txBox="1"/>
          <p:nvPr/>
        </p:nvSpPr>
        <p:spPr>
          <a:xfrm>
            <a:off x="3038781" y="4182166"/>
            <a:ext cx="6466128" cy="523220"/>
          </a:xfrm>
          <a:prstGeom prst="rect">
            <a:avLst/>
          </a:prstGeom>
          <a:noFill/>
        </p:spPr>
        <p:txBody>
          <a:bodyPr wrap="square" rtlCol="0">
            <a:spAutoFit/>
          </a:bodyPr>
          <a:lstStyle/>
          <a:p>
            <a:pPr algn="l"/>
            <a:r>
              <a:rPr lang="en-US" sz="2800" b="1" dirty="0"/>
              <a:t>Planning for journal</a:t>
            </a:r>
            <a:r>
              <a:rPr lang="el-GR" sz="2800" b="1" dirty="0"/>
              <a:t> </a:t>
            </a:r>
            <a:r>
              <a:rPr lang="en-US" sz="2800" b="1" dirty="0"/>
              <a:t>publications in 2025</a:t>
            </a:r>
          </a:p>
        </p:txBody>
      </p:sp>
      <p:sp>
        <p:nvSpPr>
          <p:cNvPr id="3" name="Content Placeholder 5">
            <a:extLst>
              <a:ext uri="{FF2B5EF4-FFF2-40B4-BE49-F238E27FC236}">
                <a16:creationId xmlns:a16="http://schemas.microsoft.com/office/drawing/2014/main" id="{01E1F6E9-7F19-8321-996A-AD3C70A8A345}"/>
              </a:ext>
            </a:extLst>
          </p:cNvPr>
          <p:cNvSpPr txBox="1">
            <a:spLocks/>
          </p:cNvSpPr>
          <p:nvPr/>
        </p:nvSpPr>
        <p:spPr>
          <a:xfrm>
            <a:off x="298485" y="5061500"/>
            <a:ext cx="5844410" cy="1341068"/>
          </a:xfrm>
          <a:prstGeom prst="rect">
            <a:avLst/>
          </a:prstGeom>
        </p:spPr>
        <p:txBody>
          <a:bodyPr vert="horz" lIns="91440" tIns="45720" rIns="91440" bIns="45720" rtlCol="0">
            <a:normAutofit fontScale="92500"/>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pPr>
            <a:r>
              <a:rPr lang="en-US" sz="2000" dirty="0"/>
              <a:t>IBM Qskit implementation of cold-plasma propagation  &amp; benchmarking with classical methods.</a:t>
            </a:r>
          </a:p>
          <a:p>
            <a:pPr>
              <a:spcBef>
                <a:spcPts val="0"/>
              </a:spcBef>
            </a:pPr>
            <a:r>
              <a:rPr lang="en-US" sz="2000" dirty="0"/>
              <a:t>Theoretical framework &amp; circuit implementation for EM wave dissipation in kinetic plasmas.</a:t>
            </a:r>
          </a:p>
          <a:p>
            <a:endParaRPr lang="en-US" sz="2000" dirty="0"/>
          </a:p>
        </p:txBody>
      </p:sp>
      <p:sp>
        <p:nvSpPr>
          <p:cNvPr id="10" name="Content Placeholder 5">
            <a:extLst>
              <a:ext uri="{FF2B5EF4-FFF2-40B4-BE49-F238E27FC236}">
                <a16:creationId xmlns:a16="http://schemas.microsoft.com/office/drawing/2014/main" id="{103C8C52-6F32-1696-E4F7-D1FF71D5C64D}"/>
              </a:ext>
            </a:extLst>
          </p:cNvPr>
          <p:cNvSpPr txBox="1">
            <a:spLocks/>
          </p:cNvSpPr>
          <p:nvPr/>
        </p:nvSpPr>
        <p:spPr>
          <a:xfrm>
            <a:off x="6179001" y="5061500"/>
            <a:ext cx="5844410" cy="1341068"/>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900" dirty="0"/>
              <a:t>Theoretical framework &amp; mapping strategy to QC for the extension of 3-wave mixing system to 1D.</a:t>
            </a:r>
          </a:p>
          <a:p>
            <a:r>
              <a:rPr lang="en-US" sz="1900" dirty="0"/>
              <a:t>Implementation of 1D three-wave mixing evolution on a quantum circuit &amp; QC simulations.</a:t>
            </a:r>
          </a:p>
          <a:p>
            <a:endParaRPr lang="en-US" sz="1900" dirty="0"/>
          </a:p>
        </p:txBody>
      </p:sp>
      <p:sp>
        <p:nvSpPr>
          <p:cNvPr id="9" name="Content Placeholder 5">
            <a:extLst>
              <a:ext uri="{FF2B5EF4-FFF2-40B4-BE49-F238E27FC236}">
                <a16:creationId xmlns:a16="http://schemas.microsoft.com/office/drawing/2014/main" id="{FDFFEF24-0CFA-BED8-8AE4-E9E15860287F}"/>
              </a:ext>
            </a:extLst>
          </p:cNvPr>
          <p:cNvSpPr txBox="1">
            <a:spLocks/>
          </p:cNvSpPr>
          <p:nvPr/>
        </p:nvSpPr>
        <p:spPr>
          <a:xfrm>
            <a:off x="306749" y="4715240"/>
            <a:ext cx="8992164" cy="437926"/>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2000" dirty="0">
                <a:highlight>
                  <a:srgbClr val="FFFF00"/>
                </a:highlight>
                <a:latin typeface="Arial" panose="020B0604020202020204" pitchFamily="34" charset="0"/>
              </a:rPr>
              <a:t>•  </a:t>
            </a:r>
            <a:r>
              <a:rPr lang="en-US" sz="600" dirty="0">
                <a:highlight>
                  <a:srgbClr val="FFFF00"/>
                </a:highlight>
                <a:latin typeface="Arial" panose="020B0604020202020204" pitchFamily="34" charset="0"/>
              </a:rPr>
              <a:t> </a:t>
            </a:r>
            <a:r>
              <a:rPr lang="en-US" sz="2000" dirty="0">
                <a:highlight>
                  <a:srgbClr val="FFFF00"/>
                </a:highlight>
              </a:rPr>
              <a:t>Space-time algebra formulation of cold magnetized plasma (</a:t>
            </a:r>
            <a:r>
              <a:rPr lang="en-US" sz="2000" dirty="0" err="1">
                <a:highlight>
                  <a:srgbClr val="FFFF00"/>
                </a:highlight>
              </a:rPr>
              <a:t>arXiv</a:t>
            </a:r>
            <a:r>
              <a:rPr lang="en-US" sz="2000" dirty="0">
                <a:highlight>
                  <a:srgbClr val="FFFF00"/>
                </a:highlight>
              </a:rPr>
              <a:t> preprint)</a:t>
            </a:r>
          </a:p>
        </p:txBody>
      </p:sp>
      <p:sp>
        <p:nvSpPr>
          <p:cNvPr id="11" name="TextBox 10">
            <a:extLst>
              <a:ext uri="{FF2B5EF4-FFF2-40B4-BE49-F238E27FC236}">
                <a16:creationId xmlns:a16="http://schemas.microsoft.com/office/drawing/2014/main" id="{B333AF18-5DCC-444D-3531-93A2943FFCC0}"/>
              </a:ext>
            </a:extLst>
          </p:cNvPr>
          <p:cNvSpPr txBox="1"/>
          <p:nvPr/>
        </p:nvSpPr>
        <p:spPr>
          <a:xfrm>
            <a:off x="8934294" y="4548519"/>
            <a:ext cx="3345779" cy="523220"/>
          </a:xfrm>
          <a:prstGeom prst="rect">
            <a:avLst/>
          </a:prstGeom>
          <a:noFill/>
        </p:spPr>
        <p:txBody>
          <a:bodyPr wrap="square" rtlCol="0">
            <a:spAutoFit/>
          </a:bodyPr>
          <a:lstStyle/>
          <a:p>
            <a:pPr algn="ctr"/>
            <a:r>
              <a:rPr lang="en-US" sz="1400" b="1" dirty="0">
                <a:solidFill>
                  <a:schemeClr val="accent5">
                    <a:lumMod val="75000"/>
                  </a:schemeClr>
                </a:solidFill>
              </a:rPr>
              <a:t>Invited talk by K. HIZANIDIS,</a:t>
            </a:r>
          </a:p>
          <a:p>
            <a:pPr algn="ctr"/>
            <a:r>
              <a:rPr lang="en-US" sz="1400" b="1" dirty="0">
                <a:solidFill>
                  <a:schemeClr val="accent5">
                    <a:lumMod val="75000"/>
                  </a:schemeClr>
                </a:solidFill>
              </a:rPr>
              <a:t> ICEAA-IEEE-APWC, Portugal 2024</a:t>
            </a:r>
          </a:p>
        </p:txBody>
      </p:sp>
      <p:cxnSp>
        <p:nvCxnSpPr>
          <p:cNvPr id="14" name="Straight Arrow Connector 13">
            <a:extLst>
              <a:ext uri="{FF2B5EF4-FFF2-40B4-BE49-F238E27FC236}">
                <a16:creationId xmlns:a16="http://schemas.microsoft.com/office/drawing/2014/main" id="{EBCFC77C-F2D6-FA50-198D-B734B7B1DB9F}"/>
              </a:ext>
            </a:extLst>
          </p:cNvPr>
          <p:cNvCxnSpPr>
            <a:cxnSpLocks/>
          </p:cNvCxnSpPr>
          <p:nvPr/>
        </p:nvCxnSpPr>
        <p:spPr>
          <a:xfrm flipV="1">
            <a:off x="8471140" y="4741121"/>
            <a:ext cx="923026" cy="204448"/>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69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A9CFE-28E4-A904-D941-2BC957064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E910C-0572-B144-881D-7BD6ECFF1A4C}"/>
              </a:ext>
            </a:extLst>
          </p:cNvPr>
          <p:cNvSpPr>
            <a:spLocks noGrp="1"/>
          </p:cNvSpPr>
          <p:nvPr>
            <p:ph type="title"/>
          </p:nvPr>
        </p:nvSpPr>
        <p:spPr/>
        <p:txBody>
          <a:bodyPr/>
          <a:lstStyle/>
          <a:p>
            <a:r>
              <a:rPr lang="en-US" dirty="0"/>
              <a:t>Dissemination of the project</a:t>
            </a:r>
            <a:endParaRPr lang="en-HU" dirty="0"/>
          </a:p>
        </p:txBody>
      </p:sp>
      <p:sp>
        <p:nvSpPr>
          <p:cNvPr id="4" name="Footer Placeholder 3">
            <a:extLst>
              <a:ext uri="{FF2B5EF4-FFF2-40B4-BE49-F238E27FC236}">
                <a16:creationId xmlns:a16="http://schemas.microsoft.com/office/drawing/2014/main" id="{05E72A5D-0EEF-76F8-FFA8-E55000E08CA0}"/>
              </a:ext>
            </a:extLst>
          </p:cNvPr>
          <p:cNvSpPr>
            <a:spLocks noGrp="1"/>
          </p:cNvSpPr>
          <p:nvPr>
            <p:ph type="ftr" sz="quarter" idx="11"/>
          </p:nvPr>
        </p:nvSpPr>
        <p:spPr>
          <a:xfrm>
            <a:off x="825624" y="6555770"/>
            <a:ext cx="5364163" cy="329615"/>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4BCDFA77-346B-ACD4-FE02-D147DDEFE08C}"/>
              </a:ext>
            </a:extLst>
          </p:cNvPr>
          <p:cNvSpPr>
            <a:spLocks noGrp="1"/>
          </p:cNvSpPr>
          <p:nvPr>
            <p:ph type="sldNum" sz="quarter" idx="12"/>
          </p:nvPr>
        </p:nvSpPr>
        <p:spPr/>
        <p:txBody>
          <a:bodyPr/>
          <a:lstStyle/>
          <a:p>
            <a:fld id="{6A6D9FA1-99C7-4910-8E32-B85D378B0060}" type="slidenum">
              <a:rPr lang="en-GB" smtClean="0">
                <a:solidFill>
                  <a:prstClr val="white"/>
                </a:solidFill>
              </a:rPr>
              <a:pPr/>
              <a:t>21</a:t>
            </a:fld>
            <a:endParaRPr lang="en-GB">
              <a:solidFill>
                <a:prstClr val="white"/>
              </a:solidFill>
            </a:endParaRPr>
          </a:p>
        </p:txBody>
      </p:sp>
      <p:sp>
        <p:nvSpPr>
          <p:cNvPr id="7" name="TextBox 6">
            <a:extLst>
              <a:ext uri="{FF2B5EF4-FFF2-40B4-BE49-F238E27FC236}">
                <a16:creationId xmlns:a16="http://schemas.microsoft.com/office/drawing/2014/main" id="{8FA35F5C-7FFC-1418-AA14-74FC204EE4E1}"/>
              </a:ext>
            </a:extLst>
          </p:cNvPr>
          <p:cNvSpPr txBox="1"/>
          <p:nvPr/>
        </p:nvSpPr>
        <p:spPr>
          <a:xfrm>
            <a:off x="2888559" y="674947"/>
            <a:ext cx="6615209" cy="523220"/>
          </a:xfrm>
          <a:prstGeom prst="rect">
            <a:avLst/>
          </a:prstGeom>
          <a:noFill/>
        </p:spPr>
        <p:txBody>
          <a:bodyPr wrap="none" rtlCol="0">
            <a:spAutoFit/>
          </a:bodyPr>
          <a:lstStyle/>
          <a:p>
            <a:pPr algn="l"/>
            <a:r>
              <a:rPr lang="en-US" sz="2800" b="1" dirty="0"/>
              <a:t>Poster presentations in conferences (2024) </a:t>
            </a:r>
          </a:p>
        </p:txBody>
      </p:sp>
      <p:graphicFrame>
        <p:nvGraphicFramePr>
          <p:cNvPr id="10" name="Content Placeholder 5">
            <a:extLst>
              <a:ext uri="{FF2B5EF4-FFF2-40B4-BE49-F238E27FC236}">
                <a16:creationId xmlns:a16="http://schemas.microsoft.com/office/drawing/2014/main" id="{B3986DEC-98F9-DD87-5223-8E74E35136C2}"/>
              </a:ext>
            </a:extLst>
          </p:cNvPr>
          <p:cNvGraphicFramePr>
            <a:graphicFrameLocks noGrp="1"/>
          </p:cNvGraphicFramePr>
          <p:nvPr>
            <p:ph idx="1"/>
            <p:extLst>
              <p:ext uri="{D42A27DB-BD31-4B8C-83A1-F6EECF244321}">
                <p14:modId xmlns:p14="http://schemas.microsoft.com/office/powerpoint/2010/main" val="2121265174"/>
              </p:ext>
            </p:extLst>
          </p:nvPr>
        </p:nvGraphicFramePr>
        <p:xfrm>
          <a:off x="433754" y="1210422"/>
          <a:ext cx="11324494" cy="3497600"/>
        </p:xfrm>
        <a:graphic>
          <a:graphicData uri="http://schemas.openxmlformats.org/drawingml/2006/table">
            <a:tbl>
              <a:tblPr firstRow="1" firstCol="1" bandRow="1">
                <a:tableStyleId>{5C22544A-7EE6-4342-B048-85BDC9FD1C3A}</a:tableStyleId>
              </a:tblPr>
              <a:tblGrid>
                <a:gridCol w="1234719">
                  <a:extLst>
                    <a:ext uri="{9D8B030D-6E8A-4147-A177-3AD203B41FA5}">
                      <a16:colId xmlns:a16="http://schemas.microsoft.com/office/drawing/2014/main" val="1881883391"/>
                    </a:ext>
                  </a:extLst>
                </a:gridCol>
                <a:gridCol w="6057035">
                  <a:extLst>
                    <a:ext uri="{9D8B030D-6E8A-4147-A177-3AD203B41FA5}">
                      <a16:colId xmlns:a16="http://schemas.microsoft.com/office/drawing/2014/main" val="3598987941"/>
                    </a:ext>
                  </a:extLst>
                </a:gridCol>
                <a:gridCol w="4032740">
                  <a:extLst>
                    <a:ext uri="{9D8B030D-6E8A-4147-A177-3AD203B41FA5}">
                      <a16:colId xmlns:a16="http://schemas.microsoft.com/office/drawing/2014/main" val="2951365785"/>
                    </a:ext>
                  </a:extLst>
                </a:gridCol>
              </a:tblGrid>
              <a:tr h="333086">
                <a:tc>
                  <a:txBody>
                    <a:bodyPr/>
                    <a:lstStyle/>
                    <a:p>
                      <a:pPr marL="0" marR="0" algn="ctr">
                        <a:lnSpc>
                          <a:spcPct val="115000"/>
                        </a:lnSpc>
                        <a:spcAft>
                          <a:spcPts val="1000"/>
                        </a:spcAft>
                      </a:pPr>
                      <a:r>
                        <a:rPr lang="en-US" sz="1550" dirty="0">
                          <a:effectLst/>
                        </a:rPr>
                        <a:t>Presenter</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17780" marT="0" marB="0" anchor="ctr"/>
                </a:tc>
                <a:tc>
                  <a:txBody>
                    <a:bodyPr/>
                    <a:lstStyle/>
                    <a:p>
                      <a:pPr marL="0" marR="0" algn="ctr">
                        <a:lnSpc>
                          <a:spcPct val="115000"/>
                        </a:lnSpc>
                        <a:spcAft>
                          <a:spcPts val="1000"/>
                        </a:spcAft>
                      </a:pPr>
                      <a:r>
                        <a:rPr lang="en-US" sz="1550" dirty="0">
                          <a:effectLst/>
                        </a:rPr>
                        <a:t>Title of presentation</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17780" marT="0" marB="0" anchor="ctr"/>
                </a:tc>
                <a:tc>
                  <a:txBody>
                    <a:bodyPr/>
                    <a:lstStyle/>
                    <a:p>
                      <a:pPr marL="0" marR="0" algn="ctr">
                        <a:lnSpc>
                          <a:spcPct val="115000"/>
                        </a:lnSpc>
                        <a:spcAft>
                          <a:spcPts val="1000"/>
                        </a:spcAft>
                      </a:pPr>
                      <a:r>
                        <a:rPr lang="en-US" sz="1550" dirty="0">
                          <a:effectLst/>
                        </a:rPr>
                        <a:t>Conference</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36195" marR="17780" marT="0" marB="0" anchor="ctr"/>
                </a:tc>
                <a:extLst>
                  <a:ext uri="{0D108BD9-81ED-4DB2-BD59-A6C34878D82A}">
                    <a16:rowId xmlns:a16="http://schemas.microsoft.com/office/drawing/2014/main" val="3090442066"/>
                  </a:ext>
                </a:extLst>
              </a:tr>
              <a:tr h="695601">
                <a:tc>
                  <a:txBody>
                    <a:bodyPr/>
                    <a:lstStyle/>
                    <a:p>
                      <a:pPr marL="0" marR="0" algn="ctr">
                        <a:lnSpc>
                          <a:spcPct val="115000"/>
                        </a:lnSpc>
                        <a:spcAft>
                          <a:spcPts val="1000"/>
                        </a:spcAft>
                      </a:pPr>
                      <a:r>
                        <a:rPr lang="en-US" sz="1550" dirty="0">
                          <a:effectLst/>
                        </a:rPr>
                        <a:t>E. Koukoutsis</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Quantum simulations for EM wave scattering </a:t>
                      </a:r>
                      <a:br>
                        <a:rPr lang="en-US" sz="1550" dirty="0">
                          <a:effectLst/>
                        </a:rPr>
                      </a:br>
                      <a:r>
                        <a:rPr lang="en-US" sz="1550" dirty="0">
                          <a:effectLst/>
                        </a:rPr>
                        <a:t>in cold inhomogeneous magnetized plasma</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50</a:t>
                      </a:r>
                      <a:r>
                        <a:rPr lang="en-US" sz="1550" baseline="30000" dirty="0">
                          <a:effectLst/>
                        </a:rPr>
                        <a:t>th</a:t>
                      </a:r>
                      <a:r>
                        <a:rPr lang="en-US" sz="1550" dirty="0">
                          <a:effectLst/>
                        </a:rPr>
                        <a:t> EPS Conference on Plasma Physics</a:t>
                      </a:r>
                      <a:br>
                        <a:rPr lang="en-US" sz="1550" dirty="0">
                          <a:effectLst/>
                        </a:rPr>
                      </a:br>
                      <a:r>
                        <a:rPr lang="en-US" sz="1550" dirty="0">
                          <a:effectLst/>
                        </a:rPr>
                        <a:t>(Spain, 8-12/7/2024)</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9890954"/>
                  </a:ext>
                </a:extLst>
              </a:tr>
              <a:tr h="656492">
                <a:tc>
                  <a:txBody>
                    <a:bodyPr/>
                    <a:lstStyle/>
                    <a:p>
                      <a:pPr marL="0" marR="0" algn="ctr">
                        <a:lnSpc>
                          <a:spcPct val="115000"/>
                        </a:lnSpc>
                        <a:spcAft>
                          <a:spcPts val="1000"/>
                        </a:spcAft>
                      </a:pPr>
                      <a:r>
                        <a:rPr lang="en-US" sz="1550" dirty="0">
                          <a:effectLst/>
                        </a:rPr>
                        <a:t>O. Amaro</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Quantum hybrid simulation of strong-field QED</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37</a:t>
                      </a:r>
                      <a:r>
                        <a:rPr lang="en-US" sz="1550" baseline="30000" dirty="0">
                          <a:effectLst/>
                        </a:rPr>
                        <a:t>th</a:t>
                      </a:r>
                      <a:r>
                        <a:rPr lang="en-US" sz="1550" dirty="0">
                          <a:effectLst/>
                        </a:rPr>
                        <a:t> European Conference on Laser Interaction with Matter (Portugal, 16-20/9/2024)</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151755"/>
                  </a:ext>
                </a:extLst>
              </a:tr>
              <a:tr h="691748">
                <a:tc>
                  <a:txBody>
                    <a:bodyPr/>
                    <a:lstStyle/>
                    <a:p>
                      <a:pPr marL="0" marR="0" algn="ctr">
                        <a:lnSpc>
                          <a:spcPct val="115000"/>
                        </a:lnSpc>
                        <a:spcAft>
                          <a:spcPts val="1000"/>
                        </a:spcAft>
                      </a:pPr>
                      <a:r>
                        <a:rPr lang="en-US" sz="1550" dirty="0">
                          <a:effectLst/>
                        </a:rPr>
                        <a:t>E. Koukoutsis</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Non-linear quantum computing for plasma physics</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66</a:t>
                      </a:r>
                      <a:r>
                        <a:rPr lang="en-US" sz="1550" baseline="30000" dirty="0">
                          <a:effectLst/>
                        </a:rPr>
                        <a:t>th</a:t>
                      </a:r>
                      <a:r>
                        <a:rPr lang="en-US" sz="1550" dirty="0">
                          <a:effectLst/>
                        </a:rPr>
                        <a:t> APS Division of Plasma Physics Meeting</a:t>
                      </a:r>
                      <a:br>
                        <a:rPr lang="en-US" sz="1550" dirty="0">
                          <a:effectLst/>
                        </a:rPr>
                      </a:br>
                      <a:r>
                        <a:rPr lang="en-US" sz="1550" dirty="0">
                          <a:effectLst/>
                        </a:rPr>
                        <a:t>(United States, 7-11/10/2024)</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088244"/>
                  </a:ext>
                </a:extLst>
              </a:tr>
              <a:tr h="356061">
                <a:tc>
                  <a:txBody>
                    <a:bodyPr/>
                    <a:lstStyle/>
                    <a:p>
                      <a:pPr marL="0" marR="0" algn="ctr">
                        <a:lnSpc>
                          <a:spcPct val="115000"/>
                        </a:lnSpc>
                        <a:spcAft>
                          <a:spcPts val="1000"/>
                        </a:spcAft>
                      </a:pPr>
                      <a:r>
                        <a:rPr lang="en-US" sz="1550" dirty="0">
                          <a:effectLst/>
                        </a:rPr>
                        <a:t>E. Koukoutsis</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Non-linear QC for simulation of non-linear physical problems</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15000"/>
                        </a:lnSpc>
                        <a:spcAft>
                          <a:spcPts val="1000"/>
                        </a:spcAft>
                      </a:pPr>
                      <a:r>
                        <a:rPr lang="en-US" sz="1550" dirty="0">
                          <a:effectLst/>
                        </a:rPr>
                        <a:t>European Quantum Technologies </a:t>
                      </a:r>
                      <a:br>
                        <a:rPr lang="en-US" sz="1550" dirty="0">
                          <a:effectLst/>
                        </a:rPr>
                      </a:br>
                      <a:r>
                        <a:rPr lang="en-US" sz="1550" dirty="0">
                          <a:effectLst/>
                        </a:rPr>
                        <a:t>Conference 2024 </a:t>
                      </a:r>
                      <a:br>
                        <a:rPr lang="en-US" sz="1550" dirty="0">
                          <a:effectLst/>
                        </a:rPr>
                      </a:br>
                      <a:r>
                        <a:rPr lang="en-US" sz="1550" dirty="0">
                          <a:effectLst/>
                        </a:rPr>
                        <a:t>(Portugal, 18-20 /11/2024)</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4118193"/>
                  </a:ext>
                </a:extLst>
              </a:tr>
              <a:tr h="404448">
                <a:tc>
                  <a:txBody>
                    <a:bodyPr/>
                    <a:lstStyle/>
                    <a:p>
                      <a:pPr marL="0" marR="0" algn="ctr">
                        <a:lnSpc>
                          <a:spcPct val="115000"/>
                        </a:lnSpc>
                        <a:spcAft>
                          <a:spcPts val="1000"/>
                        </a:spcAft>
                      </a:pPr>
                      <a:r>
                        <a:rPr lang="en-US" sz="1550" dirty="0">
                          <a:effectLst/>
                        </a:rPr>
                        <a:t>O. Amaro</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Variational simulation of non-perturbative QED</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a:p>
                  </a:txBody>
                  <a:tcPr marL="68580" marR="68580" marT="0" marB="0" anchor="ctr"/>
                </a:tc>
                <a:extLst>
                  <a:ext uri="{0D108BD9-81ED-4DB2-BD59-A6C34878D82A}">
                    <a16:rowId xmlns:a16="http://schemas.microsoft.com/office/drawing/2014/main" val="1140585114"/>
                  </a:ext>
                </a:extLst>
              </a:tr>
              <a:tr h="360164">
                <a:tc>
                  <a:txBody>
                    <a:bodyPr/>
                    <a:lstStyle/>
                    <a:p>
                      <a:pPr marL="0" marR="0" algn="ctr">
                        <a:lnSpc>
                          <a:spcPct val="115000"/>
                        </a:lnSpc>
                        <a:spcAft>
                          <a:spcPts val="1000"/>
                        </a:spcAft>
                      </a:pPr>
                      <a:r>
                        <a:rPr lang="en-US" sz="1550" dirty="0">
                          <a:effectLst/>
                        </a:rPr>
                        <a:t>L. I. Gamiz</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1000"/>
                        </a:spcAft>
                      </a:pPr>
                      <a:r>
                        <a:rPr lang="en-US" sz="1550" dirty="0">
                          <a:effectLst/>
                        </a:rPr>
                        <a:t>Simulating electron-positron pair production using quantum Monte-Carlo</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dirty="0"/>
                    </a:p>
                  </a:txBody>
                  <a:tcPr marL="68580" marR="68580" marT="0" marB="0" anchor="ctr"/>
                </a:tc>
                <a:extLst>
                  <a:ext uri="{0D108BD9-81ED-4DB2-BD59-A6C34878D82A}">
                    <a16:rowId xmlns:a16="http://schemas.microsoft.com/office/drawing/2014/main" val="219798621"/>
                  </a:ext>
                </a:extLst>
              </a:tr>
            </a:tbl>
          </a:graphicData>
        </a:graphic>
      </p:graphicFrame>
      <p:sp>
        <p:nvSpPr>
          <p:cNvPr id="9" name="TextBox 8">
            <a:extLst>
              <a:ext uri="{FF2B5EF4-FFF2-40B4-BE49-F238E27FC236}">
                <a16:creationId xmlns:a16="http://schemas.microsoft.com/office/drawing/2014/main" id="{41DBC1AB-F37B-77BB-01C5-59DAFA26D692}"/>
              </a:ext>
            </a:extLst>
          </p:cNvPr>
          <p:cNvSpPr txBox="1"/>
          <p:nvPr/>
        </p:nvSpPr>
        <p:spPr>
          <a:xfrm>
            <a:off x="2851213" y="4806141"/>
            <a:ext cx="7687834" cy="523220"/>
          </a:xfrm>
          <a:prstGeom prst="rect">
            <a:avLst/>
          </a:prstGeom>
          <a:noFill/>
        </p:spPr>
        <p:txBody>
          <a:bodyPr wrap="square" rtlCol="0">
            <a:spAutoFit/>
          </a:bodyPr>
          <a:lstStyle/>
          <a:p>
            <a:pPr algn="l"/>
            <a:r>
              <a:rPr lang="en-US" sz="2800" b="1" dirty="0"/>
              <a:t>Planning for conference presentations in 2025</a:t>
            </a:r>
          </a:p>
        </p:txBody>
      </p:sp>
      <p:sp>
        <p:nvSpPr>
          <p:cNvPr id="13" name="Content Placeholder 5">
            <a:extLst>
              <a:ext uri="{FF2B5EF4-FFF2-40B4-BE49-F238E27FC236}">
                <a16:creationId xmlns:a16="http://schemas.microsoft.com/office/drawing/2014/main" id="{8C66120F-1001-E1F4-9F10-A0B9FCD32731}"/>
              </a:ext>
            </a:extLst>
          </p:cNvPr>
          <p:cNvSpPr txBox="1">
            <a:spLocks/>
          </p:cNvSpPr>
          <p:nvPr/>
        </p:nvSpPr>
        <p:spPr>
          <a:xfrm>
            <a:off x="321928" y="5284138"/>
            <a:ext cx="5844410" cy="1341068"/>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900" b="1" dirty="0">
                <a:solidFill>
                  <a:srgbClr val="FF0000"/>
                </a:solidFill>
              </a:rPr>
              <a:t>51</a:t>
            </a:r>
            <a:r>
              <a:rPr lang="en-US" sz="1900" b="1" baseline="30000" dirty="0">
                <a:solidFill>
                  <a:srgbClr val="FF0000"/>
                </a:solidFill>
              </a:rPr>
              <a:t>st</a:t>
            </a:r>
            <a:r>
              <a:rPr lang="en-US" sz="1900" b="1" dirty="0">
                <a:solidFill>
                  <a:srgbClr val="FF0000"/>
                </a:solidFill>
              </a:rPr>
              <a:t> EPS Conference on Plasma Physics (Lithuania)</a:t>
            </a:r>
          </a:p>
          <a:p>
            <a:r>
              <a:rPr lang="en-US" sz="1900" dirty="0"/>
              <a:t>European Fusion Physics Conference 2025 (France)</a:t>
            </a:r>
          </a:p>
          <a:p>
            <a:r>
              <a:rPr lang="en-US" sz="1900" dirty="0"/>
              <a:t>67</a:t>
            </a:r>
            <a:r>
              <a:rPr lang="en-US" sz="1900" baseline="30000" dirty="0"/>
              <a:t>th</a:t>
            </a:r>
            <a:r>
              <a:rPr lang="en-US" sz="1900" dirty="0"/>
              <a:t> APS Division of Plasma Physics Meeting (USA)</a:t>
            </a:r>
          </a:p>
        </p:txBody>
      </p:sp>
      <p:sp>
        <p:nvSpPr>
          <p:cNvPr id="14" name="TextBox 13">
            <a:extLst>
              <a:ext uri="{FF2B5EF4-FFF2-40B4-BE49-F238E27FC236}">
                <a16:creationId xmlns:a16="http://schemas.microsoft.com/office/drawing/2014/main" id="{1EA43D9B-1BFF-2E88-9EDD-C39C601F45FA}"/>
              </a:ext>
            </a:extLst>
          </p:cNvPr>
          <p:cNvSpPr txBox="1"/>
          <p:nvPr/>
        </p:nvSpPr>
        <p:spPr>
          <a:xfrm>
            <a:off x="7033846" y="5415453"/>
            <a:ext cx="4642339" cy="877163"/>
          </a:xfrm>
          <a:prstGeom prst="rect">
            <a:avLst/>
          </a:prstGeom>
          <a:solidFill>
            <a:schemeClr val="accent5">
              <a:lumMod val="40000"/>
              <a:lumOff val="60000"/>
            </a:schemeClr>
          </a:solidFill>
          <a:ln w="19050">
            <a:solidFill>
              <a:schemeClr val="accent5">
                <a:lumMod val="75000"/>
              </a:schemeClr>
            </a:solidFill>
          </a:ln>
        </p:spPr>
        <p:txBody>
          <a:bodyPr wrap="square" rtlCol="0">
            <a:spAutoFit/>
          </a:bodyPr>
          <a:lstStyle/>
          <a:p>
            <a:pPr algn="r"/>
            <a:r>
              <a:rPr lang="en-US" sz="17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 Koukoutsis (NTUA)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&amp; </a:t>
            </a:r>
            <a:r>
              <a:rPr lang="en-US" sz="17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 I. I. Gamiz (IST) </a:t>
            </a:r>
            <a:r>
              <a:rPr lang="en-US" sz="1700" b="1" dirty="0">
                <a:effectLst/>
                <a:latin typeface="Calibri" panose="020F0502020204030204" pitchFamily="34" charset="0"/>
                <a:ea typeface="Calibri" panose="020F0502020204030204" pitchFamily="34" charset="0"/>
                <a:cs typeface="Times New Roman" panose="02020603050405020304" pitchFamily="18" charset="0"/>
              </a:rPr>
              <a:t>are</a:t>
            </a:r>
          </a:p>
          <a:p>
            <a:pPr algn="r"/>
            <a:r>
              <a:rPr lang="en-US" sz="1700" b="1" dirty="0">
                <a:effectLst/>
                <a:latin typeface="Calibri" panose="020F0502020204030204" pitchFamily="34" charset="0"/>
                <a:ea typeface="Calibri" panose="020F0502020204030204" pitchFamily="34" charset="0"/>
                <a:cs typeface="Times New Roman" panose="02020603050405020304" pitchFamily="18" charset="0"/>
              </a:rPr>
              <a:t> preparing the organization of an </a:t>
            </a:r>
            <a:r>
              <a:rPr lang="en-US" sz="1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EPS satellite </a:t>
            </a:r>
          </a:p>
          <a:p>
            <a:pPr algn="r"/>
            <a:r>
              <a:rPr lang="en-US" sz="17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meeting on QC for Plasma Physics (12/7/2025)! </a:t>
            </a:r>
            <a:endParaRPr lang="en-US" sz="1700" b="1" dirty="0">
              <a:solidFill>
                <a:srgbClr val="FF0000"/>
              </a:solidFill>
            </a:endParaRPr>
          </a:p>
        </p:txBody>
      </p:sp>
      <p:pic>
        <p:nvPicPr>
          <p:cNvPr id="18" name="Picture 17">
            <a:extLst>
              <a:ext uri="{FF2B5EF4-FFF2-40B4-BE49-F238E27FC236}">
                <a16:creationId xmlns:a16="http://schemas.microsoft.com/office/drawing/2014/main" id="{50FE0A0A-4106-AA78-E8B7-EBF538E2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416" y="5117743"/>
            <a:ext cx="1268307" cy="1182540"/>
          </a:xfrm>
          <a:prstGeom prst="rect">
            <a:avLst/>
          </a:prstGeom>
        </p:spPr>
      </p:pic>
    </p:spTree>
    <p:extLst>
      <p:ext uri="{BB962C8B-B14F-4D97-AF65-F5344CB8AC3E}">
        <p14:creationId xmlns:p14="http://schemas.microsoft.com/office/powerpoint/2010/main" val="71657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4718-0312-2A5D-4279-48C6A89F7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B7C2A-F150-87F9-3095-79C701EAA98E}"/>
              </a:ext>
            </a:extLst>
          </p:cNvPr>
          <p:cNvSpPr>
            <a:spLocks noGrp="1"/>
          </p:cNvSpPr>
          <p:nvPr>
            <p:ph type="title"/>
          </p:nvPr>
        </p:nvSpPr>
        <p:spPr/>
        <p:txBody>
          <a:bodyPr/>
          <a:lstStyle/>
          <a:p>
            <a:r>
              <a:rPr lang="en-US" dirty="0"/>
              <a:t>Work plan for 2025</a:t>
            </a:r>
            <a:endParaRPr lang="en-HU" dirty="0"/>
          </a:p>
        </p:txBody>
      </p:sp>
      <p:sp>
        <p:nvSpPr>
          <p:cNvPr id="4" name="Footer Placeholder 3">
            <a:extLst>
              <a:ext uri="{FF2B5EF4-FFF2-40B4-BE49-F238E27FC236}">
                <a16:creationId xmlns:a16="http://schemas.microsoft.com/office/drawing/2014/main" id="{BBACB3EB-3C31-5765-F975-21EED06D650B}"/>
              </a:ext>
            </a:extLst>
          </p:cNvPr>
          <p:cNvSpPr>
            <a:spLocks noGrp="1"/>
          </p:cNvSpPr>
          <p:nvPr>
            <p:ph type="ftr" sz="quarter" idx="11"/>
          </p:nvPr>
        </p:nvSpPr>
        <p:spPr>
          <a:xfrm>
            <a:off x="825624" y="6555770"/>
            <a:ext cx="5364163" cy="329615"/>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D1A3BA0A-A0D7-516A-4216-EC62BDBEA441}"/>
              </a:ext>
            </a:extLst>
          </p:cNvPr>
          <p:cNvSpPr>
            <a:spLocks noGrp="1"/>
          </p:cNvSpPr>
          <p:nvPr>
            <p:ph type="sldNum" sz="quarter" idx="12"/>
          </p:nvPr>
        </p:nvSpPr>
        <p:spPr/>
        <p:txBody>
          <a:bodyPr/>
          <a:lstStyle/>
          <a:p>
            <a:fld id="{6A6D9FA1-99C7-4910-8E32-B85D378B0060}" type="slidenum">
              <a:rPr lang="en-GB" smtClean="0">
                <a:solidFill>
                  <a:prstClr val="white"/>
                </a:solidFill>
              </a:rPr>
              <a:pPr/>
              <a:t>22</a:t>
            </a:fld>
            <a:endParaRPr lang="en-GB">
              <a:solidFill>
                <a:prstClr val="white"/>
              </a:solidFill>
            </a:endParaRPr>
          </a:p>
        </p:txBody>
      </p:sp>
      <p:graphicFrame>
        <p:nvGraphicFramePr>
          <p:cNvPr id="3" name="Table 2">
            <a:extLst>
              <a:ext uri="{FF2B5EF4-FFF2-40B4-BE49-F238E27FC236}">
                <a16:creationId xmlns:a16="http://schemas.microsoft.com/office/drawing/2014/main" id="{3C386594-4747-92D5-9AD6-0BE016A6D85C}"/>
              </a:ext>
            </a:extLst>
          </p:cNvPr>
          <p:cNvGraphicFramePr>
            <a:graphicFrameLocks noGrp="1"/>
          </p:cNvGraphicFramePr>
          <p:nvPr>
            <p:extLst>
              <p:ext uri="{D42A27DB-BD31-4B8C-83A1-F6EECF244321}">
                <p14:modId xmlns:p14="http://schemas.microsoft.com/office/powerpoint/2010/main" val="1716257958"/>
              </p:ext>
            </p:extLst>
          </p:nvPr>
        </p:nvGraphicFramePr>
        <p:xfrm>
          <a:off x="622171" y="1353769"/>
          <a:ext cx="10986212" cy="4716649"/>
        </p:xfrm>
        <a:graphic>
          <a:graphicData uri="http://schemas.openxmlformats.org/drawingml/2006/table">
            <a:tbl>
              <a:tblPr firstRow="1" firstCol="1" bandRow="1">
                <a:tableStyleId>{5C22544A-7EE6-4342-B048-85BDC9FD1C3A}</a:tableStyleId>
              </a:tblPr>
              <a:tblGrid>
                <a:gridCol w="3381762">
                  <a:extLst>
                    <a:ext uri="{9D8B030D-6E8A-4147-A177-3AD203B41FA5}">
                      <a16:colId xmlns:a16="http://schemas.microsoft.com/office/drawing/2014/main" val="626186052"/>
                    </a:ext>
                  </a:extLst>
                </a:gridCol>
                <a:gridCol w="7604450">
                  <a:extLst>
                    <a:ext uri="{9D8B030D-6E8A-4147-A177-3AD203B41FA5}">
                      <a16:colId xmlns:a16="http://schemas.microsoft.com/office/drawing/2014/main" val="1189094757"/>
                    </a:ext>
                  </a:extLst>
                </a:gridCol>
              </a:tblGrid>
              <a:tr h="214146">
                <a:tc>
                  <a:txBody>
                    <a:bodyPr/>
                    <a:lstStyle/>
                    <a:p>
                      <a:pPr marL="0" marR="0" indent="69850" algn="ctr"/>
                      <a:r>
                        <a:rPr lang="en-US" sz="1700" dirty="0">
                          <a:effectLst/>
                        </a:rPr>
                        <a:t>Title</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tc>
                  <a:txBody>
                    <a:bodyPr/>
                    <a:lstStyle/>
                    <a:p>
                      <a:pPr marL="0" marR="0" indent="69850" algn="ctr"/>
                      <a:r>
                        <a:rPr lang="en-US" sz="1700" dirty="0">
                          <a:effectLst/>
                        </a:rPr>
                        <a:t>Description</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extLst>
                  <a:ext uri="{0D108BD9-81ED-4DB2-BD59-A6C34878D82A}">
                    <a16:rowId xmlns:a16="http://schemas.microsoft.com/office/drawing/2014/main" val="1916888840"/>
                  </a:ext>
                </a:extLst>
              </a:tr>
              <a:tr h="930011">
                <a:tc>
                  <a:txBody>
                    <a:bodyPr/>
                    <a:lstStyle/>
                    <a:p>
                      <a:pPr marL="0" marR="0" indent="0" algn="ctr"/>
                      <a:r>
                        <a:rPr lang="en-US" sz="1700" dirty="0">
                          <a:effectLst/>
                        </a:rPr>
                        <a:t>QLA implementation on quantum hardware &amp; comparison with classical methods</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tc>
                  <a:txBody>
                    <a:bodyPr/>
                    <a:lstStyle/>
                    <a:p>
                      <a:pPr marL="0" marR="0" indent="0" algn="ctr"/>
                      <a:r>
                        <a:rPr lang="en-US" sz="1700" dirty="0">
                          <a:effectLst/>
                        </a:rPr>
                        <a:t>Quantum circuit implementation of QLA algorithm for cold plasma propagation test on IBM Qskit. Comparison of QLA simulation results with FDTD for the same set of equations and parameters. Investigation of limitations &amp; advantages of each method.</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extLst>
                  <a:ext uri="{0D108BD9-81ED-4DB2-BD59-A6C34878D82A}">
                    <a16:rowId xmlns:a16="http://schemas.microsoft.com/office/drawing/2014/main" val="2154335360"/>
                  </a:ext>
                </a:extLst>
              </a:tr>
              <a:tr h="634884">
                <a:tc>
                  <a:txBody>
                    <a:bodyPr/>
                    <a:lstStyle/>
                    <a:p>
                      <a:pPr marL="0" marR="0" indent="0" algn="ctr"/>
                      <a:r>
                        <a:rPr lang="en-US" sz="1700" dirty="0">
                          <a:effectLst/>
                        </a:rPr>
                        <a:t>QHS &amp; implementation </a:t>
                      </a:r>
                    </a:p>
                    <a:p>
                      <a:pPr marL="0" marR="0" indent="0" algn="ctr"/>
                      <a:r>
                        <a:rPr lang="en-US" sz="1700" dirty="0">
                          <a:effectLst/>
                        </a:rPr>
                        <a:t>on quantum hardware</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tc>
                  <a:txBody>
                    <a:bodyPr/>
                    <a:lstStyle/>
                    <a:p>
                      <a:pPr marL="0" marR="0" indent="0" algn="ctr"/>
                      <a:r>
                        <a:rPr lang="en-US" sz="1700" dirty="0">
                          <a:effectLst/>
                        </a:rPr>
                        <a:t>Implementation of 3-wave mixing scenario with different parameters &amp; </a:t>
                      </a:r>
                    </a:p>
                    <a:p>
                      <a:pPr marL="0" marR="0" indent="0" algn="ctr"/>
                      <a:r>
                        <a:rPr lang="en-US" sz="1700" dirty="0">
                          <a:effectLst/>
                        </a:rPr>
                        <a:t>circuit depths on IBM Qskit and IBM quantum computer (if available).</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extLst>
                  <a:ext uri="{0D108BD9-81ED-4DB2-BD59-A6C34878D82A}">
                    <a16:rowId xmlns:a16="http://schemas.microsoft.com/office/drawing/2014/main" val="1830240675"/>
                  </a:ext>
                </a:extLst>
              </a:tr>
              <a:tr h="632257">
                <a:tc>
                  <a:txBody>
                    <a:bodyPr/>
                    <a:lstStyle/>
                    <a:p>
                      <a:pPr marL="0" marR="0" indent="0" algn="ctr"/>
                      <a:r>
                        <a:rPr lang="en-US" sz="1700" dirty="0">
                          <a:effectLst/>
                        </a:rPr>
                        <a:t>Mapping strategy to QC</a:t>
                      </a:r>
                    </a:p>
                    <a:p>
                      <a:pPr marL="0" marR="0" indent="0" algn="ctr"/>
                      <a:r>
                        <a:rPr lang="en-US" sz="1700" dirty="0">
                          <a:effectLst/>
                        </a:rPr>
                        <a:t> for 1D extension</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tc>
                  <a:txBody>
                    <a:bodyPr/>
                    <a:lstStyle/>
                    <a:p>
                      <a:pPr marL="0" marR="0" indent="0" algn="ctr"/>
                      <a:r>
                        <a:rPr lang="en-US" sz="1700" dirty="0">
                          <a:effectLst/>
                        </a:rPr>
                        <a:t>Elaborating a strategy to represent a 1D phase-space effectively on Qubits, such </a:t>
                      </a:r>
                    </a:p>
                    <a:p>
                      <a:pPr marL="0" marR="0" indent="0" algn="ctr"/>
                      <a:r>
                        <a:rPr lang="en-US" sz="1700" dirty="0">
                          <a:effectLst/>
                        </a:rPr>
                        <a:t>that the system can be evolved with a quantum algorithm </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extLst>
                  <a:ext uri="{0D108BD9-81ED-4DB2-BD59-A6C34878D82A}">
                    <a16:rowId xmlns:a16="http://schemas.microsoft.com/office/drawing/2014/main" val="3358480747"/>
                  </a:ext>
                </a:extLst>
              </a:tr>
              <a:tr h="657759">
                <a:tc>
                  <a:txBody>
                    <a:bodyPr/>
                    <a:lstStyle/>
                    <a:p>
                      <a:pPr marL="0" marR="0" indent="0" algn="ctr"/>
                      <a:r>
                        <a:rPr lang="en-US" sz="1700" dirty="0">
                          <a:effectLst/>
                        </a:rPr>
                        <a:t>Theoretical work for QC to be applicable in a thermal plasma</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tc>
                  <a:txBody>
                    <a:bodyPr/>
                    <a:lstStyle/>
                    <a:p>
                      <a:pPr marL="0" marR="0" indent="0" algn="ctr"/>
                      <a:r>
                        <a:rPr lang="en-US" sz="1700" dirty="0">
                          <a:effectLst/>
                        </a:rPr>
                        <a:t>Representation of Maxwell equations in temporal domain with thermal </a:t>
                      </a:r>
                    </a:p>
                    <a:p>
                      <a:pPr marL="0" marR="0" indent="0" algn="ctr"/>
                      <a:r>
                        <a:rPr lang="en-US" sz="1700" dirty="0">
                          <a:effectLst/>
                        </a:rPr>
                        <a:t>plasma permittivity tensor as Schrödinger equation.</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extLst>
                  <a:ext uri="{0D108BD9-81ED-4DB2-BD59-A6C34878D82A}">
                    <a16:rowId xmlns:a16="http://schemas.microsoft.com/office/drawing/2014/main" val="245636524"/>
                  </a:ext>
                </a:extLst>
              </a:tr>
              <a:tr h="912704">
                <a:tc>
                  <a:txBody>
                    <a:bodyPr/>
                    <a:lstStyle/>
                    <a:p>
                      <a:pPr marL="0" marR="0" indent="0" algn="ctr"/>
                      <a:r>
                        <a:rPr lang="en-US" sz="1700" dirty="0">
                          <a:effectLst/>
                        </a:rPr>
                        <a:t>Implementing 1D 3-wave mixing evolution on a quantum circuit</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tc>
                  <a:txBody>
                    <a:bodyPr/>
                    <a:lstStyle/>
                    <a:p>
                      <a:pPr marL="0" marR="0" indent="0" algn="ctr"/>
                      <a:r>
                        <a:rPr lang="en-US" sz="1700" dirty="0">
                          <a:effectLst/>
                        </a:rPr>
                        <a:t>Development of quantum algorithm. If the hardware is available, the </a:t>
                      </a:r>
                    </a:p>
                    <a:p>
                      <a:pPr marL="0" marR="0" indent="0" algn="ctr"/>
                      <a:r>
                        <a:rPr lang="en-US" sz="1700" dirty="0">
                          <a:effectLst/>
                        </a:rPr>
                        <a:t>algorithm should be tested directly; otherwise, the results should be obtained </a:t>
                      </a:r>
                    </a:p>
                    <a:p>
                      <a:pPr marL="0" marR="0" indent="0" algn="ctr"/>
                      <a:r>
                        <a:rPr lang="en-US" sz="1700" dirty="0">
                          <a:effectLst/>
                        </a:rPr>
                        <a:t>on a quantum simulator (including estimated decoherence errors. </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extLst>
                  <a:ext uri="{0D108BD9-81ED-4DB2-BD59-A6C34878D82A}">
                    <a16:rowId xmlns:a16="http://schemas.microsoft.com/office/drawing/2014/main" val="2571779908"/>
                  </a:ext>
                </a:extLst>
              </a:tr>
              <a:tr h="689954">
                <a:tc>
                  <a:txBody>
                    <a:bodyPr/>
                    <a:lstStyle/>
                    <a:p>
                      <a:pPr marL="0" marR="0" indent="0" algn="ctr"/>
                      <a:r>
                        <a:rPr lang="en-US" sz="1700" dirty="0">
                          <a:effectLst/>
                        </a:rPr>
                        <a:t>Investigation of a quantum implementation</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tc>
                  <a:txBody>
                    <a:bodyPr/>
                    <a:lstStyle/>
                    <a:p>
                      <a:pPr marL="0" marR="0" indent="0" algn="ctr"/>
                      <a:r>
                        <a:rPr lang="en-US" sz="1700" dirty="0">
                          <a:effectLst/>
                        </a:rPr>
                        <a:t>Quantum circuit implementation of electromagnetic wave damping </a:t>
                      </a:r>
                    </a:p>
                    <a:p>
                      <a:pPr marL="0" marR="0" indent="0" algn="ctr"/>
                      <a:r>
                        <a:rPr lang="en-US" sz="1700" dirty="0">
                          <a:effectLst/>
                        </a:rPr>
                        <a:t>in inhomogeneous thermal (kinetic) plasma.</a:t>
                      </a:r>
                      <a:endParaRPr lang="en-US" sz="1700" dirty="0">
                        <a:effectLst/>
                        <a:latin typeface="Cambria" panose="02040503050406030204" pitchFamily="18" charset="0"/>
                        <a:ea typeface="SimSun" panose="02010600030101010101" pitchFamily="2" charset="-122"/>
                        <a:cs typeface="Times New Roman" panose="02020603050405020304" pitchFamily="18" charset="0"/>
                      </a:endParaRPr>
                    </a:p>
                  </a:txBody>
                  <a:tcPr marL="52901" marR="52901" marT="0" marB="0" anchor="ctr"/>
                </a:tc>
                <a:extLst>
                  <a:ext uri="{0D108BD9-81ED-4DB2-BD59-A6C34878D82A}">
                    <a16:rowId xmlns:a16="http://schemas.microsoft.com/office/drawing/2014/main" val="3305731907"/>
                  </a:ext>
                </a:extLst>
              </a:tr>
            </a:tbl>
          </a:graphicData>
        </a:graphic>
      </p:graphicFrame>
      <p:sp>
        <p:nvSpPr>
          <p:cNvPr id="6" name="TextBox 5">
            <a:extLst>
              <a:ext uri="{FF2B5EF4-FFF2-40B4-BE49-F238E27FC236}">
                <a16:creationId xmlns:a16="http://schemas.microsoft.com/office/drawing/2014/main" id="{6C6689A5-7259-EC4D-F8D4-3E67DC60EBCC}"/>
              </a:ext>
            </a:extLst>
          </p:cNvPr>
          <p:cNvSpPr txBox="1"/>
          <p:nvPr/>
        </p:nvSpPr>
        <p:spPr>
          <a:xfrm>
            <a:off x="3838125" y="780454"/>
            <a:ext cx="4671535" cy="523220"/>
          </a:xfrm>
          <a:prstGeom prst="rect">
            <a:avLst/>
          </a:prstGeom>
          <a:noFill/>
        </p:spPr>
        <p:txBody>
          <a:bodyPr wrap="none" rtlCol="0">
            <a:spAutoFit/>
          </a:bodyPr>
          <a:lstStyle/>
          <a:p>
            <a:pPr algn="l"/>
            <a:r>
              <a:rPr lang="en-US" sz="2800" b="1" dirty="0"/>
              <a:t>Proposal for annual work plan</a:t>
            </a:r>
          </a:p>
        </p:txBody>
      </p:sp>
      <p:sp>
        <p:nvSpPr>
          <p:cNvPr id="7" name="Rectangle 6">
            <a:extLst>
              <a:ext uri="{FF2B5EF4-FFF2-40B4-BE49-F238E27FC236}">
                <a16:creationId xmlns:a16="http://schemas.microsoft.com/office/drawing/2014/main" id="{95B628EE-C96C-BB0A-813A-E68CEB69DECF}"/>
              </a:ext>
            </a:extLst>
          </p:cNvPr>
          <p:cNvSpPr/>
          <p:nvPr/>
        </p:nvSpPr>
        <p:spPr>
          <a:xfrm>
            <a:off x="645617" y="1641231"/>
            <a:ext cx="10947658" cy="882436"/>
          </a:xfrm>
          <a:prstGeom prst="rect">
            <a:avLst/>
          </a:prstGeom>
          <a:solidFill>
            <a:schemeClr val="accent6">
              <a:lumMod val="40000"/>
              <a:lumOff val="60000"/>
              <a:alpha val="2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F6199C7E-9159-77EC-C709-A36A2513A5A5}"/>
              </a:ext>
            </a:extLst>
          </p:cNvPr>
          <p:cNvSpPr/>
          <p:nvPr/>
        </p:nvSpPr>
        <p:spPr>
          <a:xfrm>
            <a:off x="645617" y="5381110"/>
            <a:ext cx="10947658" cy="677585"/>
          </a:xfrm>
          <a:prstGeom prst="rect">
            <a:avLst/>
          </a:prstGeom>
          <a:solidFill>
            <a:schemeClr val="accent6">
              <a:lumMod val="40000"/>
              <a:lumOff val="60000"/>
              <a:alpha val="2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705D964D-79BA-0E8E-6866-6A49C2623575}"/>
              </a:ext>
            </a:extLst>
          </p:cNvPr>
          <p:cNvSpPr/>
          <p:nvPr/>
        </p:nvSpPr>
        <p:spPr>
          <a:xfrm>
            <a:off x="642235" y="2535390"/>
            <a:ext cx="10947658" cy="639212"/>
          </a:xfrm>
          <a:prstGeom prst="rect">
            <a:avLst/>
          </a:prstGeom>
          <a:solidFill>
            <a:schemeClr val="accent6">
              <a:lumMod val="40000"/>
              <a:lumOff val="60000"/>
              <a:alpha val="2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12AC9C0A-535A-F0AD-EB16-65EAE4B432C2}"/>
              </a:ext>
            </a:extLst>
          </p:cNvPr>
          <p:cNvSpPr txBox="1"/>
          <p:nvPr/>
        </p:nvSpPr>
        <p:spPr>
          <a:xfrm>
            <a:off x="176260" y="1757650"/>
            <a:ext cx="538873" cy="584775"/>
          </a:xfrm>
          <a:prstGeom prst="rect">
            <a:avLst/>
          </a:prstGeom>
          <a:noFill/>
        </p:spPr>
        <p:txBody>
          <a:bodyPr wrap="square">
            <a:spAutoFit/>
          </a:bodyPr>
          <a:lstStyle/>
          <a:p>
            <a:r>
              <a:rPr lang="en-US" sz="3200" b="1" dirty="0">
                <a:solidFill>
                  <a:schemeClr val="accent5">
                    <a:lumMod val="75000"/>
                  </a:schemeClr>
                </a:solidFill>
                <a:latin typeface="Cambria Math" panose="02040503050406030204" pitchFamily="18" charset="0"/>
                <a:ea typeface="Cambria Math" panose="02040503050406030204" pitchFamily="18" charset="0"/>
              </a:rPr>
              <a:t>⧾</a:t>
            </a:r>
            <a:r>
              <a:rPr lang="en-US" sz="1400" dirty="0"/>
              <a:t> </a:t>
            </a:r>
            <a:endParaRPr lang="en-US" dirty="0"/>
          </a:p>
        </p:txBody>
      </p:sp>
      <p:sp>
        <p:nvSpPr>
          <p:cNvPr id="12" name="TextBox 11">
            <a:extLst>
              <a:ext uri="{FF2B5EF4-FFF2-40B4-BE49-F238E27FC236}">
                <a16:creationId xmlns:a16="http://schemas.microsoft.com/office/drawing/2014/main" id="{6483E069-5F01-02C1-3B03-232978C54E8E}"/>
              </a:ext>
            </a:extLst>
          </p:cNvPr>
          <p:cNvSpPr txBox="1"/>
          <p:nvPr/>
        </p:nvSpPr>
        <p:spPr>
          <a:xfrm>
            <a:off x="181207" y="2535390"/>
            <a:ext cx="538873" cy="584775"/>
          </a:xfrm>
          <a:prstGeom prst="rect">
            <a:avLst/>
          </a:prstGeom>
          <a:noFill/>
        </p:spPr>
        <p:txBody>
          <a:bodyPr wrap="square">
            <a:spAutoFit/>
          </a:bodyPr>
          <a:lstStyle/>
          <a:p>
            <a:r>
              <a:rPr lang="en-US" sz="3200" b="1" dirty="0">
                <a:solidFill>
                  <a:schemeClr val="accent5">
                    <a:lumMod val="75000"/>
                  </a:schemeClr>
                </a:solidFill>
                <a:latin typeface="Cambria Math" panose="02040503050406030204" pitchFamily="18" charset="0"/>
                <a:ea typeface="Cambria Math" panose="02040503050406030204" pitchFamily="18" charset="0"/>
              </a:rPr>
              <a:t>⧾</a:t>
            </a:r>
            <a:r>
              <a:rPr lang="en-US" sz="1400" dirty="0"/>
              <a:t> </a:t>
            </a:r>
            <a:endParaRPr lang="en-US" dirty="0"/>
          </a:p>
        </p:txBody>
      </p:sp>
      <p:sp>
        <p:nvSpPr>
          <p:cNvPr id="14" name="TextBox 13">
            <a:extLst>
              <a:ext uri="{FF2B5EF4-FFF2-40B4-BE49-F238E27FC236}">
                <a16:creationId xmlns:a16="http://schemas.microsoft.com/office/drawing/2014/main" id="{3F36D5CD-21C4-C653-9943-47B39A0C4369}"/>
              </a:ext>
            </a:extLst>
          </p:cNvPr>
          <p:cNvSpPr txBox="1"/>
          <p:nvPr/>
        </p:nvSpPr>
        <p:spPr>
          <a:xfrm>
            <a:off x="146028" y="5427514"/>
            <a:ext cx="521319" cy="584775"/>
          </a:xfrm>
          <a:prstGeom prst="rect">
            <a:avLst/>
          </a:prstGeom>
          <a:noFill/>
        </p:spPr>
        <p:txBody>
          <a:bodyPr wrap="square">
            <a:spAutoFit/>
          </a:bodyPr>
          <a:lstStyle/>
          <a:p>
            <a:r>
              <a:rPr lang="en-US" sz="3200" dirty="0">
                <a:solidFill>
                  <a:srgbClr val="FF0000"/>
                </a:solidFill>
                <a:latin typeface="Cambria Math" panose="02040503050406030204" pitchFamily="18" charset="0"/>
                <a:ea typeface="Cambria Math" panose="02040503050406030204" pitchFamily="18" charset="0"/>
              </a:rPr>
              <a:t>⧿</a:t>
            </a:r>
            <a:endParaRPr lang="en-US" sz="3200" dirty="0"/>
          </a:p>
        </p:txBody>
      </p:sp>
    </p:spTree>
    <p:extLst>
      <p:ext uri="{BB962C8B-B14F-4D97-AF65-F5344CB8AC3E}">
        <p14:creationId xmlns:p14="http://schemas.microsoft.com/office/powerpoint/2010/main" val="360953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79BC-29D9-026F-B533-3DB3EB409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C4C71-AEF3-23C6-01DF-C5BAE80CA29A}"/>
              </a:ext>
            </a:extLst>
          </p:cNvPr>
          <p:cNvSpPr>
            <a:spLocks noGrp="1"/>
          </p:cNvSpPr>
          <p:nvPr>
            <p:ph type="title"/>
          </p:nvPr>
        </p:nvSpPr>
        <p:spPr/>
        <p:txBody>
          <a:bodyPr/>
          <a:lstStyle/>
          <a:p>
            <a:r>
              <a:rPr lang="en-US" dirty="0"/>
              <a:t>Change requests for 2025 (</a:t>
            </a:r>
            <a:r>
              <a:rPr lang="en-US" dirty="0" err="1"/>
              <a:t>wrt</a:t>
            </a:r>
            <a:r>
              <a:rPr lang="en-US" dirty="0"/>
              <a:t> initial programming)</a:t>
            </a:r>
            <a:endParaRPr lang="en-HU" dirty="0"/>
          </a:p>
        </p:txBody>
      </p:sp>
      <p:sp>
        <p:nvSpPr>
          <p:cNvPr id="4" name="Footer Placeholder 3">
            <a:extLst>
              <a:ext uri="{FF2B5EF4-FFF2-40B4-BE49-F238E27FC236}">
                <a16:creationId xmlns:a16="http://schemas.microsoft.com/office/drawing/2014/main" id="{18AF9BEC-1FA0-54C9-4603-66C1BA39BA90}"/>
              </a:ext>
            </a:extLst>
          </p:cNvPr>
          <p:cNvSpPr>
            <a:spLocks noGrp="1"/>
          </p:cNvSpPr>
          <p:nvPr>
            <p:ph type="ftr" sz="quarter" idx="11"/>
          </p:nvPr>
        </p:nvSpPr>
        <p:spPr>
          <a:xfrm>
            <a:off x="825624" y="6555770"/>
            <a:ext cx="5364163" cy="329615"/>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47D8C292-ADC9-A5CE-5D7A-79C533EA09FA}"/>
              </a:ext>
            </a:extLst>
          </p:cNvPr>
          <p:cNvSpPr>
            <a:spLocks noGrp="1"/>
          </p:cNvSpPr>
          <p:nvPr>
            <p:ph type="sldNum" sz="quarter" idx="12"/>
          </p:nvPr>
        </p:nvSpPr>
        <p:spPr/>
        <p:txBody>
          <a:bodyPr/>
          <a:lstStyle/>
          <a:p>
            <a:fld id="{6A6D9FA1-99C7-4910-8E32-B85D378B0060}" type="slidenum">
              <a:rPr lang="en-GB" smtClean="0">
                <a:solidFill>
                  <a:prstClr val="white"/>
                </a:solidFill>
              </a:rPr>
              <a:pPr/>
              <a:t>23</a:t>
            </a:fld>
            <a:endParaRPr lang="en-GB">
              <a:solidFill>
                <a:prstClr val="white"/>
              </a:solidFill>
            </a:endParaRPr>
          </a:p>
        </p:txBody>
      </p:sp>
      <p:sp>
        <p:nvSpPr>
          <p:cNvPr id="7" name="TextBox 6">
            <a:extLst>
              <a:ext uri="{FF2B5EF4-FFF2-40B4-BE49-F238E27FC236}">
                <a16:creationId xmlns:a16="http://schemas.microsoft.com/office/drawing/2014/main" id="{AB339580-2313-0ECB-8D7D-C6912BF2A7C4}"/>
              </a:ext>
            </a:extLst>
          </p:cNvPr>
          <p:cNvSpPr txBox="1"/>
          <p:nvPr/>
        </p:nvSpPr>
        <p:spPr>
          <a:xfrm>
            <a:off x="3978803" y="803900"/>
            <a:ext cx="4133504" cy="523220"/>
          </a:xfrm>
          <a:prstGeom prst="rect">
            <a:avLst/>
          </a:prstGeom>
          <a:noFill/>
        </p:spPr>
        <p:txBody>
          <a:bodyPr wrap="none" rtlCol="0">
            <a:spAutoFit/>
          </a:bodyPr>
          <a:lstStyle/>
          <a:p>
            <a:pPr algn="l"/>
            <a:r>
              <a:rPr lang="en-US" sz="2800" b="1" dirty="0"/>
              <a:t>Manpower modifications </a:t>
            </a:r>
          </a:p>
        </p:txBody>
      </p:sp>
      <p:sp>
        <p:nvSpPr>
          <p:cNvPr id="6" name="Content Placeholder 5">
            <a:extLst>
              <a:ext uri="{FF2B5EF4-FFF2-40B4-BE49-F238E27FC236}">
                <a16:creationId xmlns:a16="http://schemas.microsoft.com/office/drawing/2014/main" id="{EB840E43-62B6-F1D8-5B65-BAF8BA0AA8F5}"/>
              </a:ext>
            </a:extLst>
          </p:cNvPr>
          <p:cNvSpPr>
            <a:spLocks noGrp="1"/>
          </p:cNvSpPr>
          <p:nvPr>
            <p:ph idx="1"/>
          </p:nvPr>
        </p:nvSpPr>
        <p:spPr>
          <a:xfrm>
            <a:off x="527538" y="1246844"/>
            <a:ext cx="11535507" cy="1707373"/>
          </a:xfrm>
        </p:spPr>
        <p:txBody>
          <a:bodyPr>
            <a:normAutofit/>
          </a:bodyPr>
          <a:lstStyle/>
          <a:p>
            <a:r>
              <a:rPr lang="en-US" b="1" u="sng" dirty="0">
                <a:solidFill>
                  <a:srgbClr val="FF0000"/>
                </a:solidFill>
              </a:rPr>
              <a:t>Inclusion of new team members:</a:t>
            </a:r>
            <a:r>
              <a:rPr lang="en-US" dirty="0"/>
              <a:t> Substitution of NTUA group member Prof. E. Glytsis    (retirement) by D. Vallis (PhD student, good math background) in Q4 of 2025.</a:t>
            </a:r>
          </a:p>
          <a:p>
            <a:r>
              <a:rPr lang="en-US" b="1" u="sng" dirty="0">
                <a:solidFill>
                  <a:srgbClr val="FF0000"/>
                </a:solidFill>
              </a:rPr>
              <a:t>Modifications to commitment:</a:t>
            </a:r>
            <a:r>
              <a:rPr lang="en-US" b="1" dirty="0">
                <a:solidFill>
                  <a:srgbClr val="FF0000"/>
                </a:solidFill>
              </a:rPr>
              <a:t> </a:t>
            </a:r>
            <a:r>
              <a:rPr lang="en-US" dirty="0"/>
              <a:t>Small PM exchanges between 3 members of NTUA team.</a:t>
            </a:r>
          </a:p>
        </p:txBody>
      </p:sp>
      <p:sp>
        <p:nvSpPr>
          <p:cNvPr id="3" name="TextBox 2">
            <a:extLst>
              <a:ext uri="{FF2B5EF4-FFF2-40B4-BE49-F238E27FC236}">
                <a16:creationId xmlns:a16="http://schemas.microsoft.com/office/drawing/2014/main" id="{9FEF3483-04E0-F997-FF27-1B8E1EC09001}"/>
              </a:ext>
            </a:extLst>
          </p:cNvPr>
          <p:cNvSpPr txBox="1"/>
          <p:nvPr/>
        </p:nvSpPr>
        <p:spPr>
          <a:xfrm>
            <a:off x="3978804" y="2667869"/>
            <a:ext cx="3987951" cy="523220"/>
          </a:xfrm>
          <a:prstGeom prst="rect">
            <a:avLst/>
          </a:prstGeom>
          <a:noFill/>
        </p:spPr>
        <p:txBody>
          <a:bodyPr wrap="none" rtlCol="0">
            <a:spAutoFit/>
          </a:bodyPr>
          <a:lstStyle/>
          <a:p>
            <a:pPr algn="l"/>
            <a:r>
              <a:rPr lang="en-US" sz="2800" b="1" dirty="0"/>
              <a:t>Deliverable modifications</a:t>
            </a:r>
          </a:p>
        </p:txBody>
      </p:sp>
      <p:sp>
        <p:nvSpPr>
          <p:cNvPr id="8" name="Content Placeholder 5">
            <a:extLst>
              <a:ext uri="{FF2B5EF4-FFF2-40B4-BE49-F238E27FC236}">
                <a16:creationId xmlns:a16="http://schemas.microsoft.com/office/drawing/2014/main" id="{EDA1C358-7C84-8145-144A-CE0458330CA4}"/>
              </a:ext>
            </a:extLst>
          </p:cNvPr>
          <p:cNvSpPr txBox="1">
            <a:spLocks/>
          </p:cNvSpPr>
          <p:nvPr/>
        </p:nvSpPr>
        <p:spPr>
          <a:xfrm>
            <a:off x="527540" y="3122536"/>
            <a:ext cx="11441722" cy="1346486"/>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dirty="0"/>
              <a:t>Inclusion of </a:t>
            </a:r>
            <a:r>
              <a:rPr lang="en-US" b="1" dirty="0">
                <a:solidFill>
                  <a:schemeClr val="accent5">
                    <a:lumMod val="75000"/>
                  </a:schemeClr>
                </a:solidFill>
              </a:rPr>
              <a:t>all parts of the 2024 deliverables </a:t>
            </a:r>
            <a:r>
              <a:rPr lang="en-US" dirty="0"/>
              <a:t>that have been </a:t>
            </a:r>
            <a:r>
              <a:rPr lang="en-US" b="1" dirty="0">
                <a:solidFill>
                  <a:schemeClr val="accent5">
                    <a:lumMod val="75000"/>
                  </a:schemeClr>
                </a:solidFill>
              </a:rPr>
              <a:t>delayed</a:t>
            </a:r>
            <a:r>
              <a:rPr lang="en-US" dirty="0"/>
              <a:t>.</a:t>
            </a:r>
          </a:p>
          <a:p>
            <a:r>
              <a:rPr lang="en-US" b="1" dirty="0">
                <a:solidFill>
                  <a:schemeClr val="accent5">
                    <a:lumMod val="75000"/>
                  </a:schemeClr>
                </a:solidFill>
              </a:rPr>
              <a:t>Update of project scope </a:t>
            </a:r>
            <a:r>
              <a:rPr lang="en-US" dirty="0"/>
              <a:t>regarding QC implementations &amp; benchmarks for kinetic plasma problems that involve EM wave dissipation (</a:t>
            </a:r>
            <a:r>
              <a:rPr lang="en-US" dirty="0">
                <a:latin typeface="Times New Roman" panose="02020603050405020304" pitchFamily="18" charset="0"/>
                <a:cs typeface="Times New Roman" panose="02020603050405020304" pitchFamily="18" charset="0"/>
              </a:rPr>
              <a:t>→ </a:t>
            </a:r>
            <a:r>
              <a:rPr lang="en-US" dirty="0"/>
              <a:t>set as target beyond this ENR project). </a:t>
            </a:r>
          </a:p>
        </p:txBody>
      </p:sp>
      <p:sp>
        <p:nvSpPr>
          <p:cNvPr id="9" name="TextBox 8">
            <a:extLst>
              <a:ext uri="{FF2B5EF4-FFF2-40B4-BE49-F238E27FC236}">
                <a16:creationId xmlns:a16="http://schemas.microsoft.com/office/drawing/2014/main" id="{7BD775C6-188C-FA1D-BD54-D654F9B3F06A}"/>
              </a:ext>
            </a:extLst>
          </p:cNvPr>
          <p:cNvSpPr txBox="1"/>
          <p:nvPr/>
        </p:nvSpPr>
        <p:spPr>
          <a:xfrm>
            <a:off x="3416101" y="4555284"/>
            <a:ext cx="5362365" cy="523220"/>
          </a:xfrm>
          <a:prstGeom prst="rect">
            <a:avLst/>
          </a:prstGeom>
          <a:noFill/>
        </p:spPr>
        <p:txBody>
          <a:bodyPr wrap="none" rtlCol="0">
            <a:spAutoFit/>
          </a:bodyPr>
          <a:lstStyle/>
          <a:p>
            <a:pPr algn="l"/>
            <a:r>
              <a:rPr lang="en-US" sz="2800" b="1" dirty="0"/>
              <a:t>Missions (inside &amp; outside the EU)</a:t>
            </a:r>
          </a:p>
        </p:txBody>
      </p:sp>
      <p:sp>
        <p:nvSpPr>
          <p:cNvPr id="10" name="Content Placeholder 5">
            <a:extLst>
              <a:ext uri="{FF2B5EF4-FFF2-40B4-BE49-F238E27FC236}">
                <a16:creationId xmlns:a16="http://schemas.microsoft.com/office/drawing/2014/main" id="{E1A83BF2-3CF6-E947-7CCD-38BA80C223DE}"/>
              </a:ext>
            </a:extLst>
          </p:cNvPr>
          <p:cNvSpPr txBox="1">
            <a:spLocks/>
          </p:cNvSpPr>
          <p:nvPr/>
        </p:nvSpPr>
        <p:spPr>
          <a:xfrm>
            <a:off x="515817" y="5033396"/>
            <a:ext cx="11664460" cy="1522373"/>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b="1" u="sng" dirty="0">
                <a:solidFill>
                  <a:srgbClr val="00B050"/>
                </a:solidFill>
              </a:rPr>
              <a:t>Mission program within EUROfusion labs/institutes:</a:t>
            </a:r>
            <a:r>
              <a:rPr lang="en-US" b="1" dirty="0"/>
              <a:t> </a:t>
            </a:r>
            <a:r>
              <a:rPr lang="en-US" dirty="0"/>
              <a:t>No modification </a:t>
            </a:r>
            <a:r>
              <a:rPr lang="en-US" dirty="0" err="1"/>
              <a:t>wrt</a:t>
            </a:r>
            <a:r>
              <a:rPr lang="en-US" dirty="0"/>
              <a:t> initial plan.</a:t>
            </a:r>
          </a:p>
          <a:p>
            <a:r>
              <a:rPr lang="en-US" b="1" u="sng" dirty="0">
                <a:solidFill>
                  <a:srgbClr val="FF0000"/>
                </a:solidFill>
              </a:rPr>
              <a:t>Problem/request:</a:t>
            </a:r>
            <a:r>
              <a:rPr lang="en-US" dirty="0"/>
              <a:t> A prospect has appeared for fruitful international collaboration with MIT group (</a:t>
            </a:r>
            <a:r>
              <a:rPr lang="en-US" dirty="0">
                <a:latin typeface="Times New Roman" panose="02020603050405020304" pitchFamily="18" charset="0"/>
                <a:cs typeface="Times New Roman" panose="02020603050405020304" pitchFamily="18" charset="0"/>
              </a:rPr>
              <a:t>↔ </a:t>
            </a:r>
            <a:r>
              <a:rPr lang="en-US" dirty="0"/>
              <a:t>but have not re-applied our 2024 IC request, due in November 2024…).</a:t>
            </a:r>
          </a:p>
        </p:txBody>
      </p:sp>
    </p:spTree>
    <p:extLst>
      <p:ext uri="{BB962C8B-B14F-4D97-AF65-F5344CB8AC3E}">
        <p14:creationId xmlns:p14="http://schemas.microsoft.com/office/powerpoint/2010/main" val="1708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8CCBEE-FB35-AE99-BE2F-FE18668AEBE3}"/>
              </a:ext>
            </a:extLst>
          </p:cNvPr>
          <p:cNvPicPr>
            <a:picLocks noChangeAspect="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511652"/>
          </a:xfrm>
          <a:prstGeom prst="rect">
            <a:avLst/>
          </a:prstGeom>
        </p:spPr>
      </p:pic>
      <p:sp>
        <p:nvSpPr>
          <p:cNvPr id="4" name="Footer Placeholder 3">
            <a:extLst>
              <a:ext uri="{FF2B5EF4-FFF2-40B4-BE49-F238E27FC236}">
                <a16:creationId xmlns:a16="http://schemas.microsoft.com/office/drawing/2014/main" id="{CA657BB1-C63F-EA10-7F1C-2F1E335E9AF8}"/>
              </a:ext>
            </a:extLst>
          </p:cNvPr>
          <p:cNvSpPr>
            <a:spLocks noGrp="1"/>
          </p:cNvSpPr>
          <p:nvPr>
            <p:ph type="ftr" sz="quarter" idx="11"/>
          </p:nvPr>
        </p:nvSpPr>
        <p:spPr>
          <a:xfrm>
            <a:off x="825624" y="6555770"/>
            <a:ext cx="5428872" cy="329614"/>
          </a:xfrm>
        </p:spPr>
        <p:txBody>
          <a:bodyPr/>
          <a:lstStyle/>
          <a:p>
            <a:r>
              <a:rPr lang="en-GB" dirty="0">
                <a:solidFill>
                  <a:prstClr val="white"/>
                </a:solidFill>
              </a:rPr>
              <a:t>Christos Tsironis | </a:t>
            </a:r>
            <a:r>
              <a:rPr lang="en-US" dirty="0">
                <a:solidFill>
                  <a:prstClr val="white"/>
                </a:solidFill>
              </a:rPr>
              <a:t>ENR-MOD SB (Monitoring of 2024 activities)</a:t>
            </a:r>
            <a:r>
              <a:rPr lang="en-GB" dirty="0">
                <a:solidFill>
                  <a:prstClr val="white"/>
                </a:solidFill>
              </a:rPr>
              <a:t> | 4 February 2025</a:t>
            </a:r>
          </a:p>
        </p:txBody>
      </p:sp>
      <p:sp>
        <p:nvSpPr>
          <p:cNvPr id="5" name="Slide Number Placeholder 4">
            <a:extLst>
              <a:ext uri="{FF2B5EF4-FFF2-40B4-BE49-F238E27FC236}">
                <a16:creationId xmlns:a16="http://schemas.microsoft.com/office/drawing/2014/main" id="{BDFFF576-CF4E-12D4-8F18-836868963B93}"/>
              </a:ext>
            </a:extLst>
          </p:cNvPr>
          <p:cNvSpPr>
            <a:spLocks noGrp="1"/>
          </p:cNvSpPr>
          <p:nvPr>
            <p:ph type="sldNum" sz="quarter" idx="12"/>
          </p:nvPr>
        </p:nvSpPr>
        <p:spPr/>
        <p:txBody>
          <a:bodyPr/>
          <a:lstStyle/>
          <a:p>
            <a:fld id="{6A6D9FA1-99C7-4910-8E32-B85D378B0060}" type="slidenum">
              <a:rPr lang="en-GB" smtClean="0">
                <a:solidFill>
                  <a:prstClr val="white"/>
                </a:solidFill>
              </a:rPr>
              <a:pPr/>
              <a:t>24</a:t>
            </a:fld>
            <a:endParaRPr lang="en-GB">
              <a:solidFill>
                <a:prstClr val="white"/>
              </a:solidFill>
            </a:endParaRPr>
          </a:p>
        </p:txBody>
      </p:sp>
    </p:spTree>
    <p:extLst>
      <p:ext uri="{BB962C8B-B14F-4D97-AF65-F5344CB8AC3E}">
        <p14:creationId xmlns:p14="http://schemas.microsoft.com/office/powerpoint/2010/main" val="133312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10AA8-585E-989B-38A1-1CA9AF2BD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2BDB3-92B6-2961-7CF5-7FEFE46F3B8B}"/>
              </a:ext>
            </a:extLst>
          </p:cNvPr>
          <p:cNvSpPr>
            <a:spLocks noGrp="1"/>
          </p:cNvSpPr>
          <p:nvPr>
            <p:ph type="title"/>
          </p:nvPr>
        </p:nvSpPr>
        <p:spPr/>
        <p:txBody>
          <a:bodyPr/>
          <a:lstStyle/>
          <a:p>
            <a:r>
              <a:rPr lang="en-US" dirty="0"/>
              <a:t>ENR project overview</a:t>
            </a:r>
          </a:p>
        </p:txBody>
      </p:sp>
      <p:sp>
        <p:nvSpPr>
          <p:cNvPr id="3" name="Content Placeholder 2">
            <a:extLst>
              <a:ext uri="{FF2B5EF4-FFF2-40B4-BE49-F238E27FC236}">
                <a16:creationId xmlns:a16="http://schemas.microsoft.com/office/drawing/2014/main" id="{96055AA8-BD87-9DA6-72DF-2B51565E06E3}"/>
              </a:ext>
            </a:extLst>
          </p:cNvPr>
          <p:cNvSpPr>
            <a:spLocks noGrp="1"/>
          </p:cNvSpPr>
          <p:nvPr>
            <p:ph idx="1"/>
          </p:nvPr>
        </p:nvSpPr>
        <p:spPr>
          <a:xfrm>
            <a:off x="246188" y="836712"/>
            <a:ext cx="8593012" cy="5688632"/>
          </a:xfrm>
        </p:spPr>
        <p:txBody>
          <a:bodyPr>
            <a:normAutofit/>
          </a:bodyPr>
          <a:lstStyle/>
          <a:p>
            <a:r>
              <a:rPr lang="en-US" b="1" i="1" u="sng" dirty="0"/>
              <a:t>Objective:</a:t>
            </a:r>
            <a:r>
              <a:rPr lang="en-US" b="1" dirty="0"/>
              <a:t> Highlight the transformative impact of QC both in computational &amp; theoretical level in plasma fusion. </a:t>
            </a:r>
          </a:p>
          <a:p>
            <a:pPr lvl="1"/>
            <a:r>
              <a:rPr lang="en-US" b="1" dirty="0">
                <a:solidFill>
                  <a:schemeClr val="accent5">
                    <a:lumMod val="75000"/>
                  </a:schemeClr>
                </a:solidFill>
              </a:rPr>
              <a:t>Quantum computers </a:t>
            </a:r>
            <a:r>
              <a:rPr lang="en-US" dirty="0"/>
              <a:t>offer capabilities </a:t>
            </a:r>
            <a:r>
              <a:rPr lang="en-US" b="1" dirty="0">
                <a:solidFill>
                  <a:schemeClr val="accent5">
                    <a:lumMod val="75000"/>
                  </a:schemeClr>
                </a:solidFill>
              </a:rPr>
              <a:t>beyond classical machines </a:t>
            </a:r>
            <a:br>
              <a:rPr lang="en-US" b="1" dirty="0">
                <a:solidFill>
                  <a:schemeClr val="accent5">
                    <a:lumMod val="75000"/>
                  </a:schemeClr>
                </a:solidFill>
              </a:rPr>
            </a:br>
            <a:r>
              <a:rPr lang="en-US" dirty="0">
                <a:latin typeface="Times New Roman" panose="02020603050405020304" pitchFamily="18" charset="0"/>
                <a:cs typeface="Times New Roman" panose="02020603050405020304" pitchFamily="18" charset="0"/>
              </a:rPr>
              <a:t>→ </a:t>
            </a:r>
            <a:r>
              <a:rPr lang="en-US" dirty="0"/>
              <a:t> </a:t>
            </a:r>
            <a:r>
              <a:rPr lang="en-US" b="1" dirty="0">
                <a:solidFill>
                  <a:schemeClr val="accent5">
                    <a:lumMod val="75000"/>
                  </a:schemeClr>
                </a:solidFill>
              </a:rPr>
              <a:t>entanglement</a:t>
            </a:r>
            <a:r>
              <a:rPr lang="en-US" dirty="0"/>
              <a:t>, </a:t>
            </a:r>
            <a:r>
              <a:rPr lang="en-US" b="1" dirty="0">
                <a:solidFill>
                  <a:schemeClr val="accent5">
                    <a:lumMod val="75000"/>
                  </a:schemeClr>
                </a:solidFill>
              </a:rPr>
              <a:t>quantum parallelism</a:t>
            </a:r>
            <a:r>
              <a:rPr lang="en-US" dirty="0"/>
              <a:t>, …</a:t>
            </a:r>
          </a:p>
          <a:p>
            <a:pPr lvl="1">
              <a:spcAft>
                <a:spcPts val="1200"/>
              </a:spcAft>
            </a:pPr>
            <a:r>
              <a:rPr lang="en-US" b="1" dirty="0">
                <a:solidFill>
                  <a:schemeClr val="accent5">
                    <a:lumMod val="75000"/>
                  </a:schemeClr>
                </a:solidFill>
              </a:rPr>
              <a:t>Plasma</a:t>
            </a:r>
            <a:r>
              <a:rPr lang="en-US" dirty="0"/>
              <a:t> is dominated by </a:t>
            </a:r>
            <a:r>
              <a:rPr lang="en-US" b="1" dirty="0">
                <a:solidFill>
                  <a:schemeClr val="accent5">
                    <a:lumMod val="75000"/>
                  </a:schemeClr>
                </a:solidFill>
              </a:rPr>
              <a:t>complex/collective processes </a:t>
            </a:r>
            <a:r>
              <a:rPr lang="en-US" dirty="0"/>
              <a:t>requiring formidable </a:t>
            </a:r>
            <a:r>
              <a:rPr lang="en-US" b="1" dirty="0">
                <a:solidFill>
                  <a:schemeClr val="accent5">
                    <a:lumMod val="75000"/>
                  </a:schemeClr>
                </a:solidFill>
              </a:rPr>
              <a:t>computational demands </a:t>
            </a:r>
            <a:r>
              <a:rPr lang="en-US" dirty="0"/>
              <a:t>(</a:t>
            </a:r>
            <a:r>
              <a:rPr lang="en-US" u="sng" dirty="0"/>
              <a:t>example:</a:t>
            </a:r>
            <a:r>
              <a:rPr lang="en-US" dirty="0"/>
              <a:t> </a:t>
            </a:r>
            <a:r>
              <a:rPr lang="en-US" b="1" dirty="0">
                <a:solidFill>
                  <a:schemeClr val="accent5">
                    <a:lumMod val="75000"/>
                  </a:schemeClr>
                </a:solidFill>
              </a:rPr>
              <a:t>EM propagation </a:t>
            </a:r>
            <a:r>
              <a:rPr lang="en-US" dirty="0"/>
              <a:t>phenomena that require</a:t>
            </a:r>
            <a:br>
              <a:rPr lang="en-US" dirty="0"/>
            </a:br>
            <a:r>
              <a:rPr lang="en-US" b="1" dirty="0">
                <a:solidFill>
                  <a:schemeClr val="accent5">
                    <a:lumMod val="75000"/>
                  </a:schemeClr>
                </a:solidFill>
              </a:rPr>
              <a:t>full-wave description </a:t>
            </a:r>
            <a:r>
              <a:rPr lang="en-US" dirty="0">
                <a:latin typeface="Times New Roman" panose="02020603050405020304" pitchFamily="18" charset="0"/>
                <a:cs typeface="Times New Roman" panose="02020603050405020304" pitchFamily="18" charset="0"/>
              </a:rPr>
              <a:t>→</a:t>
            </a:r>
            <a:r>
              <a:rPr lang="en-US" dirty="0"/>
              <a:t> scattering, mode purity, field polarization, …). </a:t>
            </a:r>
          </a:p>
          <a:p>
            <a:r>
              <a:rPr lang="en-US" b="1" dirty="0"/>
              <a:t>Opportunity for the distinct fields of magnetic &amp; inertial fusion </a:t>
            </a:r>
            <a:br>
              <a:rPr lang="en-US" b="1" dirty="0"/>
            </a:br>
            <a:r>
              <a:rPr lang="en-US" b="1" dirty="0"/>
              <a:t>to find synergy in research!</a:t>
            </a:r>
          </a:p>
          <a:p>
            <a:pPr lvl="1">
              <a:spcAft>
                <a:spcPts val="1200"/>
              </a:spcAft>
            </a:pPr>
            <a:r>
              <a:rPr lang="en-US" b="1" dirty="0">
                <a:solidFill>
                  <a:schemeClr val="accent5">
                    <a:lumMod val="75000"/>
                  </a:schemeClr>
                </a:solidFill>
              </a:rPr>
              <a:t>Project implementation </a:t>
            </a:r>
            <a:r>
              <a:rPr lang="en-US" dirty="0"/>
              <a:t>based on </a:t>
            </a:r>
            <a:r>
              <a:rPr lang="en-US" b="1" dirty="0">
                <a:solidFill>
                  <a:schemeClr val="accent5">
                    <a:lumMod val="75000"/>
                  </a:schemeClr>
                </a:solidFill>
              </a:rPr>
              <a:t>multidisciplinary</a:t>
            </a:r>
            <a:r>
              <a:rPr lang="en-US" dirty="0"/>
              <a:t> team structure &amp; </a:t>
            </a:r>
            <a:r>
              <a:rPr lang="en-US" b="1" dirty="0">
                <a:solidFill>
                  <a:schemeClr val="accent5">
                    <a:lumMod val="75000"/>
                  </a:schemeClr>
                </a:solidFill>
              </a:rPr>
              <a:t>collaboration</a:t>
            </a:r>
            <a:r>
              <a:rPr lang="en-US" dirty="0"/>
              <a:t>. </a:t>
            </a:r>
          </a:p>
          <a:p>
            <a:r>
              <a:rPr lang="en-US" b="1" dirty="0"/>
              <a:t>Work breakdown in different parts and goals. </a:t>
            </a:r>
          </a:p>
          <a:p>
            <a:pPr lvl="1"/>
            <a:r>
              <a:rPr lang="en-US" b="1" i="1" u="sng" dirty="0">
                <a:solidFill>
                  <a:srgbClr val="00B050"/>
                </a:solidFill>
              </a:rPr>
              <a:t>Phase 1 (NTUA):</a:t>
            </a:r>
            <a:r>
              <a:rPr lang="en-US" b="1" i="1" dirty="0">
                <a:solidFill>
                  <a:schemeClr val="accent5">
                    <a:lumMod val="75000"/>
                  </a:schemeClr>
                </a:solidFill>
              </a:rPr>
              <a:t> </a:t>
            </a:r>
            <a:r>
              <a:rPr lang="en-US" b="1" dirty="0">
                <a:solidFill>
                  <a:schemeClr val="accent5">
                    <a:lumMod val="75000"/>
                  </a:schemeClr>
                </a:solidFill>
              </a:rPr>
              <a:t>QC formulation</a:t>
            </a:r>
            <a:r>
              <a:rPr lang="en-US" dirty="0"/>
              <a:t> &amp; </a:t>
            </a:r>
            <a:r>
              <a:rPr lang="en-US" b="1" dirty="0">
                <a:solidFill>
                  <a:schemeClr val="accent5">
                    <a:lumMod val="75000"/>
                  </a:schemeClr>
                </a:solidFill>
              </a:rPr>
              <a:t>simulation</a:t>
            </a:r>
            <a:r>
              <a:rPr lang="en-US" dirty="0"/>
              <a:t> of </a:t>
            </a:r>
            <a:r>
              <a:rPr lang="en-US" b="1" dirty="0">
                <a:solidFill>
                  <a:schemeClr val="accent5">
                    <a:lumMod val="75000"/>
                  </a:schemeClr>
                </a:solidFill>
              </a:rPr>
              <a:t>Maxwell’s equations </a:t>
            </a:r>
            <a:r>
              <a:rPr lang="en-US" dirty="0"/>
              <a:t>for</a:t>
            </a:r>
            <a:r>
              <a:rPr lang="en-US" b="1" dirty="0">
                <a:solidFill>
                  <a:schemeClr val="accent5">
                    <a:lumMod val="75000"/>
                  </a:schemeClr>
                </a:solidFill>
              </a:rPr>
              <a:t> electromagnetic waves </a:t>
            </a:r>
            <a:r>
              <a:rPr lang="en-US" dirty="0"/>
              <a:t>in cold &amp; thermal </a:t>
            </a:r>
            <a:r>
              <a:rPr lang="en-US" b="1" dirty="0">
                <a:solidFill>
                  <a:schemeClr val="accent5">
                    <a:lumMod val="75000"/>
                  </a:schemeClr>
                </a:solidFill>
              </a:rPr>
              <a:t>inhomogeneous</a:t>
            </a:r>
            <a:r>
              <a:rPr lang="en-US" dirty="0"/>
              <a:t> </a:t>
            </a:r>
            <a:r>
              <a:rPr lang="en-US" b="1" dirty="0">
                <a:solidFill>
                  <a:schemeClr val="accent5">
                    <a:lumMod val="75000"/>
                  </a:schemeClr>
                </a:solidFill>
              </a:rPr>
              <a:t>magnetized plasma</a:t>
            </a:r>
            <a:r>
              <a:rPr lang="en-US" dirty="0"/>
              <a:t>.</a:t>
            </a:r>
          </a:p>
          <a:p>
            <a:pPr lvl="1"/>
            <a:r>
              <a:rPr lang="en-US" b="1" i="1" u="sng" dirty="0">
                <a:solidFill>
                  <a:srgbClr val="00B050"/>
                </a:solidFill>
              </a:rPr>
              <a:t>Phase 2 (IST):</a:t>
            </a:r>
            <a:r>
              <a:rPr lang="en-US" b="1" i="1" dirty="0">
                <a:solidFill>
                  <a:schemeClr val="accent5">
                    <a:lumMod val="75000"/>
                  </a:schemeClr>
                </a:solidFill>
              </a:rPr>
              <a:t> </a:t>
            </a:r>
            <a:r>
              <a:rPr lang="en-US" b="1" dirty="0">
                <a:solidFill>
                  <a:schemeClr val="accent5">
                    <a:lumMod val="75000"/>
                  </a:schemeClr>
                </a:solidFill>
              </a:rPr>
              <a:t>QC formulation</a:t>
            </a:r>
            <a:r>
              <a:rPr lang="en-US" dirty="0"/>
              <a:t> &amp; </a:t>
            </a:r>
            <a:r>
              <a:rPr lang="en-US" b="1" dirty="0">
                <a:solidFill>
                  <a:schemeClr val="accent5">
                    <a:lumMod val="75000"/>
                  </a:schemeClr>
                </a:solidFill>
              </a:rPr>
              <a:t>simulation</a:t>
            </a:r>
            <a:r>
              <a:rPr lang="en-US" dirty="0"/>
              <a:t> of 0D </a:t>
            </a:r>
            <a:r>
              <a:rPr lang="en-US" b="1" dirty="0">
                <a:solidFill>
                  <a:schemeClr val="accent5">
                    <a:lumMod val="75000"/>
                  </a:schemeClr>
                </a:solidFill>
              </a:rPr>
              <a:t>3-wave mixing </a:t>
            </a:r>
            <a:r>
              <a:rPr lang="en-US" dirty="0"/>
              <a:t>with variational error correction &amp; quantum representation of the 1D problem.</a:t>
            </a:r>
          </a:p>
        </p:txBody>
      </p:sp>
      <p:sp>
        <p:nvSpPr>
          <p:cNvPr id="4" name="Footer Placeholder 3">
            <a:extLst>
              <a:ext uri="{FF2B5EF4-FFF2-40B4-BE49-F238E27FC236}">
                <a16:creationId xmlns:a16="http://schemas.microsoft.com/office/drawing/2014/main" id="{9EA8A314-3BD8-A587-2A79-68BAB12EA051}"/>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sp>
        <p:nvSpPr>
          <p:cNvPr id="5" name="Slide Number Placeholder 4">
            <a:extLst>
              <a:ext uri="{FF2B5EF4-FFF2-40B4-BE49-F238E27FC236}">
                <a16:creationId xmlns:a16="http://schemas.microsoft.com/office/drawing/2014/main" id="{DA9046A3-E33F-0F7F-ED64-8C66FF1655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80A686CA-6C34-8BF3-8C50-405B035C65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98941" y="468925"/>
            <a:ext cx="2707704" cy="2567351"/>
          </a:xfrm>
          <a:prstGeom prst="rect">
            <a:avLst/>
          </a:prstGeom>
          <a:ln w="19050">
            <a:solidFill>
              <a:schemeClr val="accent1"/>
            </a:solidFill>
          </a:ln>
        </p:spPr>
      </p:pic>
      <p:pic>
        <p:nvPicPr>
          <p:cNvPr id="12" name="Picture 11">
            <a:extLst>
              <a:ext uri="{FF2B5EF4-FFF2-40B4-BE49-F238E27FC236}">
                <a16:creationId xmlns:a16="http://schemas.microsoft.com/office/drawing/2014/main" id="{0FA86864-2F42-464B-2041-79E8E44560CF}"/>
              </a:ext>
            </a:extLst>
          </p:cNvPr>
          <p:cNvPicPr>
            <a:picLocks noChangeAspect="1"/>
          </p:cNvPicPr>
          <p:nvPr/>
        </p:nvPicPr>
        <p:blipFill>
          <a:blip r:embed="rId4"/>
          <a:stretch>
            <a:fillRect/>
          </a:stretch>
        </p:blipFill>
        <p:spPr>
          <a:xfrm>
            <a:off x="9091219" y="3528646"/>
            <a:ext cx="2707704" cy="2567351"/>
          </a:xfrm>
          <a:prstGeom prst="rect">
            <a:avLst/>
          </a:prstGeom>
          <a:ln w="19050">
            <a:solidFill>
              <a:schemeClr val="accent1"/>
            </a:solidFill>
          </a:ln>
        </p:spPr>
      </p:pic>
      <p:sp>
        <p:nvSpPr>
          <p:cNvPr id="6" name="Arrow: Up-Down 5">
            <a:extLst>
              <a:ext uri="{FF2B5EF4-FFF2-40B4-BE49-F238E27FC236}">
                <a16:creationId xmlns:a16="http://schemas.microsoft.com/office/drawing/2014/main" id="{C7DCA53C-1E6C-9DEE-0DB8-3020665F5537}"/>
              </a:ext>
            </a:extLst>
          </p:cNvPr>
          <p:cNvSpPr/>
          <p:nvPr/>
        </p:nvSpPr>
        <p:spPr>
          <a:xfrm>
            <a:off x="9157556" y="2637692"/>
            <a:ext cx="396751" cy="1307123"/>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720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D7CC2-4BCC-A5FE-6C72-491D2756D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963AD-A91A-BDCA-A66F-2B0529117BE3}"/>
              </a:ext>
            </a:extLst>
          </p:cNvPr>
          <p:cNvSpPr>
            <a:spLocks noGrp="1"/>
          </p:cNvSpPr>
          <p:nvPr>
            <p:ph type="title"/>
          </p:nvPr>
        </p:nvSpPr>
        <p:spPr/>
        <p:txBody>
          <a:bodyPr/>
          <a:lstStyle/>
          <a:p>
            <a:r>
              <a:rPr lang="en-US" dirty="0"/>
              <a:t>Introduction to Quantum Computing</a:t>
            </a:r>
          </a:p>
        </p:txBody>
      </p:sp>
      <p:sp>
        <p:nvSpPr>
          <p:cNvPr id="3" name="Content Placeholder 2">
            <a:extLst>
              <a:ext uri="{FF2B5EF4-FFF2-40B4-BE49-F238E27FC236}">
                <a16:creationId xmlns:a16="http://schemas.microsoft.com/office/drawing/2014/main" id="{590C3CBC-CE5C-7883-2B69-CCA819B59E9E}"/>
              </a:ext>
            </a:extLst>
          </p:cNvPr>
          <p:cNvSpPr>
            <a:spLocks noGrp="1"/>
          </p:cNvSpPr>
          <p:nvPr>
            <p:ph idx="1"/>
          </p:nvPr>
        </p:nvSpPr>
        <p:spPr>
          <a:xfrm>
            <a:off x="246186" y="4196675"/>
            <a:ext cx="11819433" cy="2204125"/>
          </a:xfrm>
        </p:spPr>
        <p:txBody>
          <a:bodyPr>
            <a:normAutofit/>
          </a:bodyPr>
          <a:lstStyle/>
          <a:p>
            <a:r>
              <a:rPr lang="en-US" b="1" u="sng" dirty="0"/>
              <a:t>qubit:</a:t>
            </a:r>
            <a:r>
              <a:rPr lang="en-US" b="1" dirty="0"/>
              <a:t> The fundamental carrier of information in quantum computing!</a:t>
            </a:r>
          </a:p>
          <a:p>
            <a:pPr lvl="1"/>
            <a:r>
              <a:rPr lang="en-US" dirty="0"/>
              <a:t>Qubits can behave like </a:t>
            </a:r>
            <a:r>
              <a:rPr lang="en-US" b="1" dirty="0">
                <a:solidFill>
                  <a:schemeClr val="accent5">
                    <a:lumMod val="75000"/>
                  </a:schemeClr>
                </a:solidFill>
              </a:rPr>
              <a:t>binary bits </a:t>
            </a:r>
            <a:r>
              <a:rPr lang="en-US" dirty="0"/>
              <a:t>(store either 0 or 1), but also be </a:t>
            </a:r>
            <a:r>
              <a:rPr lang="en-US" b="1" dirty="0">
                <a:solidFill>
                  <a:schemeClr val="accent5">
                    <a:lumMod val="75000"/>
                  </a:schemeClr>
                </a:solidFill>
              </a:rPr>
              <a:t>weighted combinations</a:t>
            </a:r>
            <a:r>
              <a:rPr lang="en-US" b="1" dirty="0"/>
              <a:t> </a:t>
            </a:r>
            <a:r>
              <a:rPr lang="en-US" dirty="0"/>
              <a:t>of 0 &amp; 1 at the same time! </a:t>
            </a:r>
          </a:p>
          <a:p>
            <a:pPr lvl="1"/>
            <a:r>
              <a:rPr lang="en-US" dirty="0"/>
              <a:t>Each qubit can output </a:t>
            </a:r>
            <a:r>
              <a:rPr lang="en-US" b="1" dirty="0">
                <a:solidFill>
                  <a:schemeClr val="accent5">
                    <a:lumMod val="75000"/>
                  </a:schemeClr>
                </a:solidFill>
              </a:rPr>
              <a:t>only a single bit of information </a:t>
            </a:r>
            <a:r>
              <a:rPr lang="en-US" dirty="0"/>
              <a:t>at the </a:t>
            </a:r>
            <a:r>
              <a:rPr lang="en-US" b="1" dirty="0">
                <a:solidFill>
                  <a:schemeClr val="accent5">
                    <a:lumMod val="75000"/>
                  </a:schemeClr>
                </a:solidFill>
              </a:rPr>
              <a:t>end of the computation</a:t>
            </a:r>
            <a:r>
              <a:rPr lang="en-US" dirty="0"/>
              <a:t>. </a:t>
            </a:r>
          </a:p>
          <a:p>
            <a:pPr lvl="1"/>
            <a:r>
              <a:rPr lang="en-US" u="sng" dirty="0">
                <a:solidFill>
                  <a:srgbClr val="C00000"/>
                </a:solidFill>
              </a:rPr>
              <a:t>Qubits in </a:t>
            </a:r>
            <a:r>
              <a:rPr lang="en-US" b="1" u="sng" dirty="0">
                <a:solidFill>
                  <a:srgbClr val="C00000"/>
                </a:solidFill>
              </a:rPr>
              <a:t>superposition</a:t>
            </a:r>
            <a:r>
              <a:rPr lang="en-US" u="sng" dirty="0">
                <a:solidFill>
                  <a:srgbClr val="C00000"/>
                </a:solidFill>
              </a:rPr>
              <a:t> can </a:t>
            </a:r>
            <a:r>
              <a:rPr lang="en-US" b="1" u="sng" dirty="0">
                <a:solidFill>
                  <a:srgbClr val="C00000"/>
                </a:solidFill>
              </a:rPr>
              <a:t>scale exponentially</a:t>
            </a:r>
            <a:r>
              <a:rPr lang="en-US" u="sng" dirty="0">
                <a:solidFill>
                  <a:srgbClr val="C00000"/>
                </a:solidFill>
              </a:rPr>
              <a:t>:</a:t>
            </a:r>
            <a:r>
              <a:rPr lang="en-US" dirty="0">
                <a:solidFill>
                  <a:srgbClr val="C00000"/>
                </a:solidFill>
              </a:rPr>
              <a:t> </a:t>
            </a:r>
            <a:r>
              <a:rPr lang="en-US" dirty="0"/>
              <a:t>2 qubits can compute with 4 pieces of information, 3 with 9, ….</a:t>
            </a:r>
          </a:p>
          <a:p>
            <a:pPr lvl="1"/>
            <a:r>
              <a:rPr lang="en-US" b="1" dirty="0">
                <a:solidFill>
                  <a:schemeClr val="accent5">
                    <a:lumMod val="75000"/>
                  </a:schemeClr>
                </a:solidFill>
              </a:rPr>
              <a:t>Qubits in superposition </a:t>
            </a:r>
            <a:r>
              <a:rPr lang="en-US" dirty="0"/>
              <a:t>can create </a:t>
            </a:r>
            <a:r>
              <a:rPr lang="en-US" b="1" dirty="0">
                <a:solidFill>
                  <a:schemeClr val="accent5">
                    <a:lumMod val="75000"/>
                  </a:schemeClr>
                </a:solidFill>
              </a:rPr>
              <a:t>multidimensional computational spaces </a:t>
            </a:r>
            <a:r>
              <a:rPr lang="en-US" dirty="0"/>
              <a:t>where </a:t>
            </a:r>
            <a:r>
              <a:rPr lang="en-US" b="1" dirty="0">
                <a:solidFill>
                  <a:schemeClr val="accent5">
                    <a:lumMod val="75000"/>
                  </a:schemeClr>
                </a:solidFill>
              </a:rPr>
              <a:t>complex problems </a:t>
            </a:r>
            <a:r>
              <a:rPr lang="en-US" dirty="0"/>
              <a:t>can be represented in </a:t>
            </a:r>
            <a:r>
              <a:rPr lang="en-US" b="1" dirty="0">
                <a:solidFill>
                  <a:schemeClr val="accent5">
                    <a:lumMod val="75000"/>
                  </a:schemeClr>
                </a:solidFill>
              </a:rPr>
              <a:t>new ways </a:t>
            </a:r>
            <a:r>
              <a:rPr lang="en-US" dirty="0"/>
              <a:t>(</a:t>
            </a:r>
            <a:r>
              <a:rPr lang="en-US" b="1" u="sng" dirty="0">
                <a:solidFill>
                  <a:srgbClr val="C00000"/>
                </a:solidFill>
              </a:rPr>
              <a:t>inherent parallelism:</a:t>
            </a:r>
            <a:r>
              <a:rPr lang="en-US" b="1" dirty="0">
                <a:solidFill>
                  <a:srgbClr val="C00000"/>
                </a:solidFill>
              </a:rPr>
              <a:t> </a:t>
            </a:r>
            <a:r>
              <a:rPr lang="en-US" dirty="0">
                <a:solidFill>
                  <a:srgbClr val="C00000"/>
                </a:solidFill>
              </a:rPr>
              <a:t>allowing for </a:t>
            </a:r>
            <a:r>
              <a:rPr lang="en-US" b="1" dirty="0">
                <a:solidFill>
                  <a:srgbClr val="C00000"/>
                </a:solidFill>
              </a:rPr>
              <a:t>process </a:t>
            </a:r>
            <a:r>
              <a:rPr lang="en-US" dirty="0">
                <a:solidFill>
                  <a:srgbClr val="C00000"/>
                </a:solidFill>
              </a:rPr>
              <a:t>of</a:t>
            </a:r>
            <a:r>
              <a:rPr lang="en-US" b="1" dirty="0">
                <a:solidFill>
                  <a:srgbClr val="C00000"/>
                </a:solidFill>
              </a:rPr>
              <a:t> many inputs simultaneously</a:t>
            </a:r>
            <a:r>
              <a:rPr lang="en-US" dirty="0"/>
              <a:t>).</a:t>
            </a:r>
          </a:p>
        </p:txBody>
      </p:sp>
      <p:sp>
        <p:nvSpPr>
          <p:cNvPr id="4" name="Footer Placeholder 3">
            <a:extLst>
              <a:ext uri="{FF2B5EF4-FFF2-40B4-BE49-F238E27FC236}">
                <a16:creationId xmlns:a16="http://schemas.microsoft.com/office/drawing/2014/main" id="{308EF7D4-D15A-C212-832C-836A564549A8}"/>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sp>
        <p:nvSpPr>
          <p:cNvPr id="5" name="Slide Number Placeholder 4">
            <a:extLst>
              <a:ext uri="{FF2B5EF4-FFF2-40B4-BE49-F238E27FC236}">
                <a16:creationId xmlns:a16="http://schemas.microsoft.com/office/drawing/2014/main" id="{C0FCF74B-F75B-A81C-9EBC-8F3752A12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329DDB6C-607A-7284-AC78-884FABBBE724}"/>
              </a:ext>
            </a:extLst>
          </p:cNvPr>
          <p:cNvSpPr txBox="1">
            <a:spLocks/>
          </p:cNvSpPr>
          <p:nvPr/>
        </p:nvSpPr>
        <p:spPr>
          <a:xfrm>
            <a:off x="246187" y="799424"/>
            <a:ext cx="7448154" cy="3808544"/>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b="1" dirty="0"/>
              <a:t>Quantum computing relies on many fundamental principles of quantum mechanics.</a:t>
            </a:r>
          </a:p>
          <a:p>
            <a:pPr lvl="1"/>
            <a:r>
              <a:rPr lang="en-US" b="1" u="sng" dirty="0">
                <a:solidFill>
                  <a:srgbClr val="FF0000"/>
                </a:solidFill>
              </a:rPr>
              <a:t>Superposition:</a:t>
            </a:r>
            <a:r>
              <a:rPr lang="en-US" dirty="0"/>
              <a:t> State in which a </a:t>
            </a:r>
            <a:r>
              <a:rPr lang="en-US" b="1" dirty="0">
                <a:solidFill>
                  <a:schemeClr val="accent5">
                    <a:lumMod val="75000"/>
                  </a:schemeClr>
                </a:solidFill>
              </a:rPr>
              <a:t>quantum entity </a:t>
            </a:r>
            <a:r>
              <a:rPr lang="en-US" dirty="0"/>
              <a:t>can represent not just </a:t>
            </a:r>
            <a:r>
              <a:rPr lang="en-US" b="1" dirty="0">
                <a:solidFill>
                  <a:schemeClr val="accent5">
                    <a:lumMod val="75000"/>
                  </a:schemeClr>
                </a:solidFill>
              </a:rPr>
              <a:t>one possibility</a:t>
            </a:r>
            <a:r>
              <a:rPr lang="en-US" dirty="0"/>
              <a:t>, but a </a:t>
            </a:r>
            <a:r>
              <a:rPr lang="en-US" b="1" dirty="0">
                <a:solidFill>
                  <a:schemeClr val="accent5">
                    <a:lumMod val="75000"/>
                  </a:schemeClr>
                </a:solidFill>
              </a:rPr>
              <a:t>combination</a:t>
            </a:r>
            <a:r>
              <a:rPr lang="en-US" dirty="0"/>
              <a:t> of </a:t>
            </a:r>
            <a:r>
              <a:rPr lang="en-US" b="1" dirty="0">
                <a:solidFill>
                  <a:schemeClr val="accent5">
                    <a:lumMod val="75000"/>
                  </a:schemeClr>
                </a:solidFill>
              </a:rPr>
              <a:t>multiple possibilities</a:t>
            </a:r>
            <a:r>
              <a:rPr lang="en-US" dirty="0"/>
              <a:t>.</a:t>
            </a:r>
          </a:p>
          <a:p>
            <a:pPr lvl="1"/>
            <a:r>
              <a:rPr lang="en-US" b="1" u="sng" dirty="0">
                <a:solidFill>
                  <a:srgbClr val="FF0000"/>
                </a:solidFill>
              </a:rPr>
              <a:t>Decoherence:</a:t>
            </a:r>
            <a:r>
              <a:rPr lang="en-US" dirty="0"/>
              <a:t> Process in which </a:t>
            </a:r>
            <a:r>
              <a:rPr lang="en-US" b="1" dirty="0">
                <a:solidFill>
                  <a:schemeClr val="accent5">
                    <a:lumMod val="75000"/>
                  </a:schemeClr>
                </a:solidFill>
              </a:rPr>
              <a:t>quantum entities </a:t>
            </a:r>
            <a:r>
              <a:rPr lang="en-US" dirty="0"/>
              <a:t>can </a:t>
            </a:r>
            <a:r>
              <a:rPr lang="en-US" b="1" dirty="0">
                <a:solidFill>
                  <a:schemeClr val="accent5">
                    <a:lumMod val="75000"/>
                  </a:schemeClr>
                </a:solidFill>
              </a:rPr>
              <a:t>decay</a:t>
            </a:r>
            <a:r>
              <a:rPr lang="en-US" dirty="0"/>
              <a:t>, </a:t>
            </a:r>
            <a:r>
              <a:rPr lang="en-US" b="1" dirty="0">
                <a:solidFill>
                  <a:schemeClr val="accent5">
                    <a:lumMod val="75000"/>
                  </a:schemeClr>
                </a:solidFill>
              </a:rPr>
              <a:t>collapse</a:t>
            </a:r>
            <a:r>
              <a:rPr lang="en-US" dirty="0"/>
              <a:t> or </a:t>
            </a:r>
            <a:r>
              <a:rPr lang="en-US" b="1" dirty="0">
                <a:solidFill>
                  <a:schemeClr val="accent5">
                    <a:lumMod val="75000"/>
                  </a:schemeClr>
                </a:solidFill>
              </a:rPr>
              <a:t>change</a:t>
            </a:r>
            <a:r>
              <a:rPr lang="en-US" dirty="0"/>
              <a:t>, converting into </a:t>
            </a:r>
            <a:r>
              <a:rPr lang="en-US" b="1" dirty="0">
                <a:solidFill>
                  <a:schemeClr val="accent5">
                    <a:lumMod val="75000"/>
                  </a:schemeClr>
                </a:solidFill>
              </a:rPr>
              <a:t>single states </a:t>
            </a:r>
            <a:r>
              <a:rPr lang="en-US" dirty="0"/>
              <a:t>(measurable by </a:t>
            </a:r>
            <a:r>
              <a:rPr lang="en-US" b="1" dirty="0">
                <a:solidFill>
                  <a:schemeClr val="accent5">
                    <a:lumMod val="75000"/>
                  </a:schemeClr>
                </a:solidFill>
              </a:rPr>
              <a:t>classical physics</a:t>
            </a:r>
            <a:r>
              <a:rPr lang="en-US" dirty="0"/>
              <a:t>).</a:t>
            </a:r>
          </a:p>
          <a:p>
            <a:pPr lvl="1"/>
            <a:r>
              <a:rPr lang="en-US" b="1" u="sng" dirty="0">
                <a:solidFill>
                  <a:srgbClr val="FF0000"/>
                </a:solidFill>
              </a:rPr>
              <a:t>Entanglement:</a:t>
            </a:r>
            <a:r>
              <a:rPr lang="en-US" dirty="0"/>
              <a:t> Process in which </a:t>
            </a:r>
            <a:r>
              <a:rPr lang="en-US" b="1" dirty="0">
                <a:solidFill>
                  <a:schemeClr val="accent5">
                    <a:lumMod val="75000"/>
                  </a:schemeClr>
                </a:solidFill>
              </a:rPr>
              <a:t>multiple </a:t>
            </a:r>
            <a:r>
              <a:rPr lang="en-US" dirty="0"/>
              <a:t>quantum entities become </a:t>
            </a:r>
            <a:r>
              <a:rPr lang="en-US" b="1" dirty="0">
                <a:solidFill>
                  <a:schemeClr val="accent5">
                    <a:lumMod val="75000"/>
                  </a:schemeClr>
                </a:solidFill>
              </a:rPr>
              <a:t>correlated</a:t>
            </a:r>
            <a:r>
              <a:rPr lang="en-US" dirty="0"/>
              <a:t> </a:t>
            </a:r>
            <a:r>
              <a:rPr lang="en-US" b="1" dirty="0">
                <a:solidFill>
                  <a:schemeClr val="accent5">
                    <a:lumMod val="75000"/>
                  </a:schemeClr>
                </a:solidFill>
              </a:rPr>
              <a:t>more strongly </a:t>
            </a:r>
            <a:r>
              <a:rPr lang="en-US" dirty="0"/>
              <a:t>than </a:t>
            </a:r>
            <a:r>
              <a:rPr lang="en-US" b="1" dirty="0">
                <a:solidFill>
                  <a:schemeClr val="accent5">
                    <a:lumMod val="75000"/>
                  </a:schemeClr>
                </a:solidFill>
              </a:rPr>
              <a:t>regular probability </a:t>
            </a:r>
            <a:r>
              <a:rPr lang="en-US" dirty="0"/>
              <a:t>allows.</a:t>
            </a:r>
          </a:p>
          <a:p>
            <a:pPr lvl="1"/>
            <a:r>
              <a:rPr lang="en-US" b="1" u="sng" dirty="0">
                <a:solidFill>
                  <a:srgbClr val="FF0000"/>
                </a:solidFill>
              </a:rPr>
              <a:t>Interference:</a:t>
            </a:r>
            <a:r>
              <a:rPr lang="en-US" dirty="0"/>
              <a:t> Phenomenon in which </a:t>
            </a:r>
            <a:r>
              <a:rPr lang="en-US" b="1" dirty="0">
                <a:solidFill>
                  <a:schemeClr val="accent5">
                    <a:lumMod val="75000"/>
                  </a:schemeClr>
                </a:solidFill>
              </a:rPr>
              <a:t>entangled quantum states </a:t>
            </a:r>
            <a:r>
              <a:rPr lang="en-US" dirty="0"/>
              <a:t>can </a:t>
            </a:r>
            <a:r>
              <a:rPr lang="en-US" b="1" dirty="0">
                <a:solidFill>
                  <a:schemeClr val="accent5">
                    <a:lumMod val="75000"/>
                  </a:schemeClr>
                </a:solidFill>
              </a:rPr>
              <a:t>interact </a:t>
            </a:r>
            <a:r>
              <a:rPr lang="en-US" dirty="0"/>
              <a:t>&amp; </a:t>
            </a:r>
            <a:r>
              <a:rPr lang="en-US" b="1" dirty="0">
                <a:solidFill>
                  <a:schemeClr val="accent5">
                    <a:lumMod val="75000"/>
                  </a:schemeClr>
                </a:solidFill>
              </a:rPr>
              <a:t>produce</a:t>
            </a:r>
            <a:r>
              <a:rPr lang="en-US" dirty="0"/>
              <a:t> more or less-likely </a:t>
            </a:r>
            <a:r>
              <a:rPr lang="en-US" b="1" dirty="0">
                <a:solidFill>
                  <a:schemeClr val="accent5">
                    <a:lumMod val="75000"/>
                  </a:schemeClr>
                </a:solidFill>
              </a:rPr>
              <a:t>probabilities</a:t>
            </a:r>
            <a:r>
              <a:rPr lang="en-US" dirty="0"/>
              <a:t>.</a:t>
            </a:r>
          </a:p>
        </p:txBody>
      </p:sp>
      <p:pic>
        <p:nvPicPr>
          <p:cNvPr id="11" name="Picture 10">
            <a:extLst>
              <a:ext uri="{FF2B5EF4-FFF2-40B4-BE49-F238E27FC236}">
                <a16:creationId xmlns:a16="http://schemas.microsoft.com/office/drawing/2014/main" id="{B52B1868-1190-318A-97E9-BFECF0B8510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062332" y="379140"/>
            <a:ext cx="1728439" cy="1628080"/>
          </a:xfrm>
          <a:prstGeom prst="rect">
            <a:avLst/>
          </a:prstGeom>
          <a:ln w="19050">
            <a:solidFill>
              <a:schemeClr val="accent5">
                <a:lumMod val="75000"/>
              </a:schemeClr>
            </a:solidFill>
          </a:ln>
        </p:spPr>
      </p:pic>
      <p:pic>
        <p:nvPicPr>
          <p:cNvPr id="15" name="Picture 14">
            <a:extLst>
              <a:ext uri="{FF2B5EF4-FFF2-40B4-BE49-F238E27FC236}">
                <a16:creationId xmlns:a16="http://schemas.microsoft.com/office/drawing/2014/main" id="{F9472557-678E-A7B1-0F8B-4BC1D35B09B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790771" y="379139"/>
            <a:ext cx="1996066" cy="1628080"/>
          </a:xfrm>
          <a:prstGeom prst="rect">
            <a:avLst/>
          </a:prstGeom>
          <a:ln w="19050">
            <a:solidFill>
              <a:schemeClr val="accent5">
                <a:lumMod val="75000"/>
              </a:schemeClr>
            </a:solidFill>
          </a:ln>
        </p:spPr>
      </p:pic>
      <p:pic>
        <p:nvPicPr>
          <p:cNvPr id="17" name="Picture 16">
            <a:extLst>
              <a:ext uri="{FF2B5EF4-FFF2-40B4-BE49-F238E27FC236}">
                <a16:creationId xmlns:a16="http://schemas.microsoft.com/office/drawing/2014/main" id="{CE17E920-F868-3E78-9703-82B8B1274B9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8062332" y="2029522"/>
            <a:ext cx="3724506" cy="1895706"/>
          </a:xfrm>
          <a:prstGeom prst="rect">
            <a:avLst/>
          </a:prstGeom>
          <a:ln w="19050">
            <a:solidFill>
              <a:schemeClr val="accent5">
                <a:lumMod val="75000"/>
              </a:schemeClr>
            </a:solidFill>
          </a:ln>
        </p:spPr>
      </p:pic>
      <p:sp>
        <p:nvSpPr>
          <p:cNvPr id="18" name="Rectangle 17">
            <a:extLst>
              <a:ext uri="{FF2B5EF4-FFF2-40B4-BE49-F238E27FC236}">
                <a16:creationId xmlns:a16="http://schemas.microsoft.com/office/drawing/2014/main" id="{4E7675F1-DF5C-ECD7-B0AB-32BC37AF4998}"/>
              </a:ext>
            </a:extLst>
          </p:cNvPr>
          <p:cNvSpPr/>
          <p:nvPr/>
        </p:nvSpPr>
        <p:spPr>
          <a:xfrm>
            <a:off x="10615960" y="2899317"/>
            <a:ext cx="724829" cy="5296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88ADCC-9382-42E7-A2E3-069343B3A66A}"/>
              </a:ext>
            </a:extLst>
          </p:cNvPr>
          <p:cNvSpPr/>
          <p:nvPr/>
        </p:nvSpPr>
        <p:spPr>
          <a:xfrm>
            <a:off x="8073483" y="2572265"/>
            <a:ext cx="825189" cy="4274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E4FCF2-96FD-9833-8321-1A07EEDF79FB}"/>
              </a:ext>
            </a:extLst>
          </p:cNvPr>
          <p:cNvSpPr/>
          <p:nvPr/>
        </p:nvSpPr>
        <p:spPr>
          <a:xfrm rot="20089931">
            <a:off x="8851681" y="3515167"/>
            <a:ext cx="626063" cy="1696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1D35418-A4B0-3AB3-6935-46B26C3AFBC8}"/>
              </a:ext>
            </a:extLst>
          </p:cNvPr>
          <p:cNvSpPr txBox="1"/>
          <p:nvPr/>
        </p:nvSpPr>
        <p:spPr>
          <a:xfrm>
            <a:off x="10532326" y="2928082"/>
            <a:ext cx="1009187" cy="523220"/>
          </a:xfrm>
          <a:prstGeom prst="rect">
            <a:avLst/>
          </a:prstGeom>
          <a:noFill/>
        </p:spPr>
        <p:txBody>
          <a:bodyPr wrap="none" rtlCol="0">
            <a:spAutoFit/>
          </a:bodyPr>
          <a:lstStyle/>
          <a:p>
            <a:pPr algn="ctr"/>
            <a:r>
              <a:rPr lang="en-US" sz="1400" b="1" dirty="0"/>
              <a:t>Correlated </a:t>
            </a:r>
          </a:p>
          <a:p>
            <a:pPr algn="ctr"/>
            <a:r>
              <a:rPr lang="en-US" sz="1400" b="1" dirty="0"/>
              <a:t>qubits</a:t>
            </a:r>
          </a:p>
        </p:txBody>
      </p:sp>
      <p:sp>
        <p:nvSpPr>
          <p:cNvPr id="22" name="TextBox 21">
            <a:extLst>
              <a:ext uri="{FF2B5EF4-FFF2-40B4-BE49-F238E27FC236}">
                <a16:creationId xmlns:a16="http://schemas.microsoft.com/office/drawing/2014/main" id="{0215CBB6-626A-80F6-0D41-2C2A4FBDCAB0}"/>
              </a:ext>
            </a:extLst>
          </p:cNvPr>
          <p:cNvSpPr txBox="1"/>
          <p:nvPr/>
        </p:nvSpPr>
        <p:spPr>
          <a:xfrm>
            <a:off x="8632762" y="2478195"/>
            <a:ext cx="1158009" cy="307777"/>
          </a:xfrm>
          <a:prstGeom prst="rect">
            <a:avLst/>
          </a:prstGeom>
          <a:noFill/>
        </p:spPr>
        <p:txBody>
          <a:bodyPr wrap="none" rtlCol="0">
            <a:spAutoFit/>
          </a:bodyPr>
          <a:lstStyle/>
          <a:p>
            <a:pPr algn="ctr"/>
            <a:r>
              <a:rPr lang="en-US" sz="1400" b="1" dirty="0"/>
              <a:t>Decoherence</a:t>
            </a:r>
          </a:p>
        </p:txBody>
      </p:sp>
      <p:sp>
        <p:nvSpPr>
          <p:cNvPr id="23" name="TextBox 22">
            <a:extLst>
              <a:ext uri="{FF2B5EF4-FFF2-40B4-BE49-F238E27FC236}">
                <a16:creationId xmlns:a16="http://schemas.microsoft.com/office/drawing/2014/main" id="{D7D5E408-7077-1207-61E6-A32EDC3D490E}"/>
              </a:ext>
            </a:extLst>
          </p:cNvPr>
          <p:cNvSpPr txBox="1"/>
          <p:nvPr/>
        </p:nvSpPr>
        <p:spPr>
          <a:xfrm>
            <a:off x="8073483" y="2808522"/>
            <a:ext cx="607859" cy="307777"/>
          </a:xfrm>
          <a:prstGeom prst="rect">
            <a:avLst/>
          </a:prstGeom>
          <a:noFill/>
        </p:spPr>
        <p:txBody>
          <a:bodyPr wrap="none" rtlCol="0">
            <a:spAutoFit/>
          </a:bodyPr>
          <a:lstStyle/>
          <a:p>
            <a:pPr algn="ctr"/>
            <a:r>
              <a:rPr lang="en-US" sz="1400" b="1" dirty="0"/>
              <a:t>Qubit</a:t>
            </a:r>
          </a:p>
        </p:txBody>
      </p:sp>
    </p:spTree>
    <p:extLst>
      <p:ext uri="{BB962C8B-B14F-4D97-AF65-F5344CB8AC3E}">
        <p14:creationId xmlns:p14="http://schemas.microsoft.com/office/powerpoint/2010/main" val="421344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709A0-FF26-F739-92CD-5BBA7860B9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60189-4C04-8640-757D-8BE1F926F8FB}"/>
              </a:ext>
            </a:extLst>
          </p:cNvPr>
          <p:cNvSpPr>
            <a:spLocks noGrp="1"/>
          </p:cNvSpPr>
          <p:nvPr>
            <p:ph type="title"/>
          </p:nvPr>
        </p:nvSpPr>
        <p:spPr/>
        <p:txBody>
          <a:bodyPr/>
          <a:lstStyle/>
          <a:p>
            <a:r>
              <a:rPr lang="en-US" dirty="0"/>
              <a:t>The Schrödinger equation</a:t>
            </a:r>
          </a:p>
        </p:txBody>
      </p:sp>
      <p:sp>
        <p:nvSpPr>
          <p:cNvPr id="3" name="Content Placeholder 2">
            <a:extLst>
              <a:ext uri="{FF2B5EF4-FFF2-40B4-BE49-F238E27FC236}">
                <a16:creationId xmlns:a16="http://schemas.microsoft.com/office/drawing/2014/main" id="{1D9CDA45-DAA3-AED3-C8C9-BB2A9955ABCA}"/>
              </a:ext>
            </a:extLst>
          </p:cNvPr>
          <p:cNvSpPr>
            <a:spLocks noGrp="1"/>
          </p:cNvSpPr>
          <p:nvPr>
            <p:ph idx="1"/>
          </p:nvPr>
        </p:nvSpPr>
        <p:spPr>
          <a:xfrm>
            <a:off x="246187" y="836712"/>
            <a:ext cx="11195536" cy="2592288"/>
          </a:xfrm>
        </p:spPr>
        <p:txBody>
          <a:bodyPr/>
          <a:lstStyle/>
          <a:p>
            <a:pPr>
              <a:spcAft>
                <a:spcPts val="1800"/>
              </a:spcAft>
            </a:pPr>
            <a:r>
              <a:rPr lang="en-US" b="1" dirty="0"/>
              <a:t>Quantum computers operate under the physics of closed quantum systems.</a:t>
            </a:r>
          </a:p>
          <a:p>
            <a:pPr lvl="1"/>
            <a:r>
              <a:rPr lang="en-US" b="1" u="sng" dirty="0">
                <a:solidFill>
                  <a:srgbClr val="C00000"/>
                </a:solidFill>
              </a:rPr>
              <a:t>Schrödinger equation</a:t>
            </a:r>
            <a:r>
              <a:rPr lang="en-US" b="1" dirty="0">
                <a:solidFill>
                  <a:srgbClr val="C00000"/>
                </a:solidFill>
              </a:rPr>
              <a:t>:                                                       </a:t>
            </a:r>
            <a:r>
              <a:rPr lang="en-US" b="1" dirty="0">
                <a:solidFill>
                  <a:schemeClr val="accent5">
                    <a:lumMod val="75000"/>
                  </a:schemeClr>
                </a:solidFill>
              </a:rPr>
              <a:t>with unitary evolution operator                                  .</a:t>
            </a:r>
          </a:p>
          <a:p>
            <a:pPr lvl="1"/>
            <a:endParaRPr lang="en-US" sz="1400" b="1" dirty="0">
              <a:solidFill>
                <a:schemeClr val="accent5">
                  <a:lumMod val="75000"/>
                </a:schemeClr>
              </a:solidFill>
            </a:endParaRPr>
          </a:p>
          <a:p>
            <a:pPr lvl="1">
              <a:spcAft>
                <a:spcPts val="1800"/>
              </a:spcAft>
            </a:pPr>
            <a:r>
              <a:rPr lang="en-US" dirty="0"/>
              <a:t>Unitary</a:t>
            </a:r>
            <a:r>
              <a:rPr lang="en-US" b="1" dirty="0">
                <a:solidFill>
                  <a:schemeClr val="accent5">
                    <a:lumMod val="75000"/>
                  </a:schemeClr>
                </a:solidFill>
              </a:rPr>
              <a:t> </a:t>
            </a:r>
            <a:r>
              <a:rPr lang="en-US" dirty="0"/>
              <a:t>(</a:t>
            </a:r>
            <a:r>
              <a:rPr lang="en-US" b="1" dirty="0">
                <a:solidFill>
                  <a:schemeClr val="accent5">
                    <a:lumMod val="75000"/>
                  </a:schemeClr>
                </a:solidFill>
              </a:rPr>
              <a:t>probability-preserving</a:t>
            </a:r>
            <a:r>
              <a:rPr lang="en-US" dirty="0"/>
              <a:t>) dynamics</a:t>
            </a:r>
            <a:br>
              <a:rPr lang="en-US" dirty="0"/>
            </a:br>
            <a:r>
              <a:rPr lang="en-US" dirty="0"/>
              <a:t>dictated by </a:t>
            </a:r>
            <a:r>
              <a:rPr lang="en-US" b="1" dirty="0">
                <a:solidFill>
                  <a:schemeClr val="accent5">
                    <a:lumMod val="75000"/>
                  </a:schemeClr>
                </a:solidFill>
              </a:rPr>
              <a:t>Schrödinger equation: </a:t>
            </a:r>
          </a:p>
          <a:p>
            <a:pPr lvl="1"/>
            <a:r>
              <a:rPr lang="en-US" b="1" u="sng" dirty="0">
                <a:solidFill>
                  <a:schemeClr val="accent5">
                    <a:lumMod val="75000"/>
                  </a:schemeClr>
                </a:solidFill>
              </a:rPr>
              <a:t>Probability preservation </a:t>
            </a:r>
            <a:r>
              <a:rPr lang="en-US" u="sng" dirty="0"/>
              <a:t>(for </a:t>
            </a:r>
            <a:r>
              <a:rPr lang="en-US" b="1" u="sng" dirty="0">
                <a:solidFill>
                  <a:schemeClr val="accent5">
                    <a:lumMod val="75000"/>
                  </a:schemeClr>
                </a:solidFill>
              </a:rPr>
              <a:t>closed </a:t>
            </a:r>
            <a:r>
              <a:rPr lang="en-US" u="sng" dirty="0"/>
              <a:t>systems):</a:t>
            </a:r>
          </a:p>
        </p:txBody>
      </p:sp>
      <p:sp>
        <p:nvSpPr>
          <p:cNvPr id="4" name="Footer Placeholder 3">
            <a:extLst>
              <a:ext uri="{FF2B5EF4-FFF2-40B4-BE49-F238E27FC236}">
                <a16:creationId xmlns:a16="http://schemas.microsoft.com/office/drawing/2014/main" id="{6542F6AB-A64F-58D5-E4A5-28966383FA5D}"/>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sp>
        <p:nvSpPr>
          <p:cNvPr id="5" name="Slide Number Placeholder 4">
            <a:extLst>
              <a:ext uri="{FF2B5EF4-FFF2-40B4-BE49-F238E27FC236}">
                <a16:creationId xmlns:a16="http://schemas.microsoft.com/office/drawing/2014/main" id="{EEA58E2B-D6D7-6F88-C56A-1AF40DF062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FA116EB-48A3-E353-D76A-225BF5BA0BE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994652" y="1339738"/>
            <a:ext cx="2861598" cy="656329"/>
          </a:xfrm>
          <a:prstGeom prst="rect">
            <a:avLst/>
          </a:prstGeom>
        </p:spPr>
      </p:pic>
      <p:pic>
        <p:nvPicPr>
          <p:cNvPr id="11" name="Picture 10">
            <a:extLst>
              <a:ext uri="{FF2B5EF4-FFF2-40B4-BE49-F238E27FC236}">
                <a16:creationId xmlns:a16="http://schemas.microsoft.com/office/drawing/2014/main" id="{E3F8267F-D37E-AA06-B771-78DE8CF9B4D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929793" y="1408014"/>
            <a:ext cx="1681243" cy="489811"/>
          </a:xfrm>
          <a:prstGeom prst="rect">
            <a:avLst/>
          </a:prstGeom>
        </p:spPr>
      </p:pic>
      <p:pic>
        <p:nvPicPr>
          <p:cNvPr id="8" name="Picture 7">
            <a:extLst>
              <a:ext uri="{FF2B5EF4-FFF2-40B4-BE49-F238E27FC236}">
                <a16:creationId xmlns:a16="http://schemas.microsoft.com/office/drawing/2014/main" id="{BAF70046-48D1-4C11-4057-BD86A09050D5}"/>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4963831" y="2104550"/>
            <a:ext cx="3176886" cy="506053"/>
          </a:xfrm>
          <a:prstGeom prst="rect">
            <a:avLst/>
          </a:prstGeom>
        </p:spPr>
      </p:pic>
      <p:sp>
        <p:nvSpPr>
          <p:cNvPr id="9" name="Arrow: Left-Right 8">
            <a:extLst>
              <a:ext uri="{FF2B5EF4-FFF2-40B4-BE49-F238E27FC236}">
                <a16:creationId xmlns:a16="http://schemas.microsoft.com/office/drawing/2014/main" id="{DF62835F-1A2E-02FF-DFDE-5E4BD2AA04F7}"/>
              </a:ext>
            </a:extLst>
          </p:cNvPr>
          <p:cNvSpPr/>
          <p:nvPr/>
        </p:nvSpPr>
        <p:spPr>
          <a:xfrm>
            <a:off x="8291255" y="2279859"/>
            <a:ext cx="501805" cy="222340"/>
          </a:xfrm>
          <a:prstGeom prst="lef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FC14B44-FEBF-EC77-13C8-65FF340AC5D6}"/>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8874039" y="2140578"/>
            <a:ext cx="3016020" cy="444324"/>
          </a:xfrm>
          <a:prstGeom prst="rect">
            <a:avLst/>
          </a:prstGeom>
        </p:spPr>
      </p:pic>
      <p:pic>
        <p:nvPicPr>
          <p:cNvPr id="16" name="Picture 15">
            <a:extLst>
              <a:ext uri="{FF2B5EF4-FFF2-40B4-BE49-F238E27FC236}">
                <a16:creationId xmlns:a16="http://schemas.microsoft.com/office/drawing/2014/main" id="{42456D4C-31AE-847B-1BA0-F1D63297A20F}"/>
              </a:ext>
            </a:extLst>
          </p:cNvPr>
          <p:cNvPicPr>
            <a:picLocks noChangeAspect="1"/>
          </p:cNvPicPr>
          <p:nvPr/>
        </p:nvPicPr>
        <p:blipFill>
          <a:blip r:embed="rId10"/>
          <a:stretch>
            <a:fillRect/>
          </a:stretch>
        </p:blipFill>
        <p:spPr>
          <a:xfrm>
            <a:off x="5176104" y="2758379"/>
            <a:ext cx="5588622" cy="646617"/>
          </a:xfrm>
          <a:prstGeom prst="rect">
            <a:avLst/>
          </a:prstGeom>
        </p:spPr>
      </p:pic>
      <p:sp>
        <p:nvSpPr>
          <p:cNvPr id="17" name="TextBox 16">
            <a:extLst>
              <a:ext uri="{FF2B5EF4-FFF2-40B4-BE49-F238E27FC236}">
                <a16:creationId xmlns:a16="http://schemas.microsoft.com/office/drawing/2014/main" id="{ECD85737-D284-38DC-B8B2-468C7F1A0221}"/>
              </a:ext>
            </a:extLst>
          </p:cNvPr>
          <p:cNvSpPr txBox="1"/>
          <p:nvPr/>
        </p:nvSpPr>
        <p:spPr>
          <a:xfrm>
            <a:off x="10860307" y="2702624"/>
            <a:ext cx="870752" cy="646331"/>
          </a:xfrm>
          <a:prstGeom prst="rect">
            <a:avLst/>
          </a:prstGeom>
          <a:noFill/>
        </p:spPr>
        <p:txBody>
          <a:bodyPr wrap="none" rtlCol="0">
            <a:spAutoFit/>
          </a:bodyPr>
          <a:lstStyle/>
          <a:p>
            <a:pPr algn="ctr"/>
            <a:r>
              <a:rPr lang="en-US" b="1" dirty="0">
                <a:solidFill>
                  <a:schemeClr val="accent4"/>
                </a:solidFill>
              </a:rPr>
              <a:t>INITIAL</a:t>
            </a:r>
          </a:p>
          <a:p>
            <a:pPr algn="ctr"/>
            <a:r>
              <a:rPr lang="en-US" b="1" dirty="0">
                <a:solidFill>
                  <a:schemeClr val="accent4"/>
                </a:solidFill>
              </a:rPr>
              <a:t>STATE</a:t>
            </a:r>
          </a:p>
        </p:txBody>
      </p:sp>
      <p:grpSp>
        <p:nvGrpSpPr>
          <p:cNvPr id="33" name="Group 32">
            <a:extLst>
              <a:ext uri="{FF2B5EF4-FFF2-40B4-BE49-F238E27FC236}">
                <a16:creationId xmlns:a16="http://schemas.microsoft.com/office/drawing/2014/main" id="{F81404BB-FF34-97CB-E489-04034DE3DC92}"/>
              </a:ext>
            </a:extLst>
          </p:cNvPr>
          <p:cNvGrpSpPr/>
          <p:nvPr/>
        </p:nvGrpSpPr>
        <p:grpSpPr>
          <a:xfrm rot="20345033">
            <a:off x="10223142" y="2749059"/>
            <a:ext cx="663145" cy="226740"/>
            <a:chOff x="10117956" y="2807629"/>
            <a:chExt cx="798106" cy="251614"/>
          </a:xfrm>
        </p:grpSpPr>
        <p:cxnSp>
          <p:nvCxnSpPr>
            <p:cNvPr id="25" name="Straight Arrow Connector 24">
              <a:extLst>
                <a:ext uri="{FF2B5EF4-FFF2-40B4-BE49-F238E27FC236}">
                  <a16:creationId xmlns:a16="http://schemas.microsoft.com/office/drawing/2014/main" id="{2BFCCA65-BAD4-D1C1-DB40-8920C3D9E9A6}"/>
                </a:ext>
              </a:extLst>
            </p:cNvPr>
            <p:cNvCxnSpPr>
              <a:cxnSpLocks/>
            </p:cNvCxnSpPr>
            <p:nvPr/>
          </p:nvCxnSpPr>
          <p:spPr>
            <a:xfrm flipH="1">
              <a:off x="10117956" y="2807629"/>
              <a:ext cx="614765" cy="165182"/>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C960937-3AC8-5EF4-AF03-EF667F19F0DA}"/>
                </a:ext>
              </a:extLst>
            </p:cNvPr>
            <p:cNvCxnSpPr>
              <a:cxnSpLocks/>
            </p:cNvCxnSpPr>
            <p:nvPr/>
          </p:nvCxnSpPr>
          <p:spPr>
            <a:xfrm>
              <a:off x="10721806" y="2807629"/>
              <a:ext cx="194256" cy="251614"/>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Content Placeholder 2">
                <a:extLst>
                  <a:ext uri="{FF2B5EF4-FFF2-40B4-BE49-F238E27FC236}">
                    <a16:creationId xmlns:a16="http://schemas.microsoft.com/office/drawing/2014/main" id="{B46D8511-592D-4994-756A-5FFAC581F2F5}"/>
                  </a:ext>
                </a:extLst>
              </p:cNvPr>
              <p:cNvSpPr txBox="1">
                <a:spLocks/>
              </p:cNvSpPr>
              <p:nvPr/>
            </p:nvSpPr>
            <p:spPr>
              <a:xfrm>
                <a:off x="242473" y="3520441"/>
                <a:ext cx="11195536" cy="924417"/>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Aft>
                    <a:spcPts val="600"/>
                  </a:spcAft>
                </a:pPr>
                <a:r>
                  <a:rPr lang="en-US" b="1" dirty="0"/>
                  <a:t>The above nomenclature describes only the “pure” states of a quantum system!</a:t>
                </a:r>
              </a:p>
              <a:p>
                <a:pPr lvl="1"/>
                <a:r>
                  <a:rPr lang="en-US" dirty="0"/>
                  <a:t>In general, a system may be in one of a number of </a:t>
                </a:r>
                <a:r>
                  <a:rPr lang="en-US" b="1" dirty="0">
                    <a:solidFill>
                      <a:schemeClr val="accent5">
                        <a:lumMod val="75000"/>
                      </a:schemeClr>
                    </a:solidFill>
                  </a:rPr>
                  <a:t>pure states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𝜓</m:t>
                            </m:r>
                          </m:e>
                          <m:sub>
                            <m:r>
                              <a:rPr lang="el-GR" b="0" i="1" smtClean="0">
                                <a:latin typeface="Cambria Math" panose="02040503050406030204" pitchFamily="18" charset="0"/>
                              </a:rPr>
                              <m:t>𝜄</m:t>
                            </m:r>
                          </m:sub>
                        </m:sSub>
                      </m:e>
                    </m:d>
                  </m:oMath>
                </a14:m>
                <a:r>
                  <a:rPr lang="el-GR" dirty="0"/>
                  <a:t> </a:t>
                </a:r>
                <a:r>
                  <a:rPr lang="en-US" dirty="0"/>
                  <a:t>with </a:t>
                </a:r>
                <a:r>
                  <a:rPr lang="en-US" b="1" dirty="0">
                    <a:solidFill>
                      <a:schemeClr val="accent5">
                        <a:lumMod val="75000"/>
                      </a:schemeClr>
                    </a:solidFill>
                  </a:rPr>
                  <a:t>probability</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a:t>
                </a:r>
              </a:p>
            </p:txBody>
          </p:sp>
        </mc:Choice>
        <mc:Fallback xmlns="">
          <p:sp>
            <p:nvSpPr>
              <p:cNvPr id="34" name="Content Placeholder 2">
                <a:extLst>
                  <a:ext uri="{FF2B5EF4-FFF2-40B4-BE49-F238E27FC236}">
                    <a16:creationId xmlns:a16="http://schemas.microsoft.com/office/drawing/2014/main" id="{B46D8511-592D-4994-756A-5FFAC581F2F5}"/>
                  </a:ext>
                </a:extLst>
              </p:cNvPr>
              <p:cNvSpPr txBox="1">
                <a:spLocks noRot="1" noChangeAspect="1" noMove="1" noResize="1" noEditPoints="1" noAdjustHandles="1" noChangeArrowheads="1" noChangeShapeType="1" noTextEdit="1"/>
              </p:cNvSpPr>
              <p:nvPr/>
            </p:nvSpPr>
            <p:spPr>
              <a:xfrm>
                <a:off x="242473" y="3520441"/>
                <a:ext cx="11195536" cy="924417"/>
              </a:xfrm>
              <a:prstGeom prst="rect">
                <a:avLst/>
              </a:prstGeom>
              <a:blipFill>
                <a:blip r:embed="rId11"/>
                <a:stretch>
                  <a:fillRect l="-763" t="-5298" b="-68212"/>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id="{6DBBFFA8-915A-68DB-74FF-3CE806D7765B}"/>
              </a:ext>
            </a:extLst>
          </p:cNvPr>
          <p:cNvPicPr>
            <a:picLocks noChangeAspect="1"/>
          </p:cNvPicPr>
          <p:nvPr/>
        </p:nvPicPr>
        <p:blipFill>
          <a:blip r:embed="rId12"/>
          <a:stretch>
            <a:fillRect/>
          </a:stretch>
        </p:blipFill>
        <p:spPr>
          <a:xfrm>
            <a:off x="2959060" y="4901606"/>
            <a:ext cx="3481702" cy="802423"/>
          </a:xfrm>
          <a:prstGeom prst="rect">
            <a:avLst/>
          </a:prstGeom>
        </p:spPr>
      </p:pic>
      <p:pic>
        <p:nvPicPr>
          <p:cNvPr id="38" name="Picture 37">
            <a:extLst>
              <a:ext uri="{FF2B5EF4-FFF2-40B4-BE49-F238E27FC236}">
                <a16:creationId xmlns:a16="http://schemas.microsoft.com/office/drawing/2014/main" id="{9D33332A-F196-1081-9774-4F0A8EDA40FE}"/>
              </a:ext>
            </a:extLst>
          </p:cNvPr>
          <p:cNvPicPr>
            <a:picLocks noChangeAspect="1"/>
          </p:cNvPicPr>
          <p:nvPr/>
        </p:nvPicPr>
        <p:blipFill>
          <a:blip r:embed="rId13"/>
          <a:stretch>
            <a:fillRect/>
          </a:stretch>
        </p:blipFill>
        <p:spPr>
          <a:xfrm>
            <a:off x="1883107" y="5751882"/>
            <a:ext cx="1648243" cy="459346"/>
          </a:xfrm>
          <a:prstGeom prst="rect">
            <a:avLst/>
          </a:prstGeom>
        </p:spPr>
      </p:pic>
      <p:sp>
        <p:nvSpPr>
          <p:cNvPr id="43" name="TextBox 42">
            <a:extLst>
              <a:ext uri="{FF2B5EF4-FFF2-40B4-BE49-F238E27FC236}">
                <a16:creationId xmlns:a16="http://schemas.microsoft.com/office/drawing/2014/main" id="{9FD0D056-E12C-A900-02BF-2D4B5FAC5FFC}"/>
              </a:ext>
            </a:extLst>
          </p:cNvPr>
          <p:cNvSpPr txBox="1"/>
          <p:nvPr/>
        </p:nvSpPr>
        <p:spPr>
          <a:xfrm>
            <a:off x="1418447" y="4507934"/>
            <a:ext cx="6933817" cy="415498"/>
          </a:xfrm>
          <a:prstGeom prst="rect">
            <a:avLst/>
          </a:prstGeom>
          <a:noFill/>
        </p:spPr>
        <p:txBody>
          <a:bodyPr wrap="square">
            <a:spAutoFit/>
          </a:bodyPr>
          <a:lstStyle/>
          <a:p>
            <a:pPr marL="342891" lvl="1" indent="0">
              <a:buNone/>
            </a:pPr>
            <a:r>
              <a:rPr lang="en-US" sz="2100" b="1" dirty="0">
                <a:solidFill>
                  <a:srgbClr val="C00000"/>
                </a:solidFill>
                <a:highlight>
                  <a:srgbClr val="FFFF00"/>
                </a:highlight>
              </a:rPr>
              <a:t>Description</a:t>
            </a:r>
            <a:r>
              <a:rPr lang="en-US" sz="2100" b="1" dirty="0">
                <a:highlight>
                  <a:srgbClr val="FFFF00"/>
                </a:highlight>
              </a:rPr>
              <a:t> in terms of the </a:t>
            </a:r>
            <a:r>
              <a:rPr lang="en-US" sz="2100" b="1" u="sng" dirty="0">
                <a:solidFill>
                  <a:srgbClr val="C00000"/>
                </a:solidFill>
                <a:highlight>
                  <a:srgbClr val="FFFF00"/>
                </a:highlight>
              </a:rPr>
              <a:t>density matrix formalism: </a:t>
            </a:r>
          </a:p>
        </p:txBody>
      </p:sp>
      <p:pic>
        <p:nvPicPr>
          <p:cNvPr id="4098" name="Picture 2" descr="Deconstructing Schrödinger's cat">
            <a:extLst>
              <a:ext uri="{FF2B5EF4-FFF2-40B4-BE49-F238E27FC236}">
                <a16:creationId xmlns:a16="http://schemas.microsoft.com/office/drawing/2014/main" id="{500A39C4-9F6D-E567-F67A-B3477874D34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20234" y="4106175"/>
            <a:ext cx="2736372" cy="2105054"/>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nector: Elbow 46">
            <a:extLst>
              <a:ext uri="{FF2B5EF4-FFF2-40B4-BE49-F238E27FC236}">
                <a16:creationId xmlns:a16="http://schemas.microsoft.com/office/drawing/2014/main" id="{73AC9C4B-0D52-3D17-B581-294506A151F7}"/>
              </a:ext>
            </a:extLst>
          </p:cNvPr>
          <p:cNvCxnSpPr>
            <a:cxnSpLocks/>
          </p:cNvCxnSpPr>
          <p:nvPr/>
        </p:nvCxnSpPr>
        <p:spPr>
          <a:xfrm rot="10800000" flipV="1">
            <a:off x="3632421" y="5539912"/>
            <a:ext cx="686335" cy="481376"/>
          </a:xfrm>
          <a:prstGeom prst="bentConnector3">
            <a:avLst>
              <a:gd name="adj1" fmla="val -367"/>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D1EB006-2487-EF6F-D7FE-DB7EA94073A2}"/>
              </a:ext>
            </a:extLst>
          </p:cNvPr>
          <p:cNvSpPr txBox="1"/>
          <p:nvPr/>
        </p:nvSpPr>
        <p:spPr>
          <a:xfrm>
            <a:off x="250573" y="5642198"/>
            <a:ext cx="1685911" cy="646331"/>
          </a:xfrm>
          <a:prstGeom prst="rect">
            <a:avLst/>
          </a:prstGeom>
          <a:noFill/>
        </p:spPr>
        <p:txBody>
          <a:bodyPr wrap="none" rtlCol="0">
            <a:spAutoFit/>
          </a:bodyPr>
          <a:lstStyle/>
          <a:p>
            <a:pPr algn="ctr"/>
            <a:r>
              <a:rPr lang="en-US" b="1" dirty="0">
                <a:solidFill>
                  <a:schemeClr val="accent4"/>
                </a:solidFill>
              </a:rPr>
              <a:t>COMMUTATOR</a:t>
            </a:r>
          </a:p>
          <a:p>
            <a:pPr algn="ctr"/>
            <a:r>
              <a:rPr lang="en-US" b="1" dirty="0">
                <a:solidFill>
                  <a:schemeClr val="accent4"/>
                </a:solidFill>
              </a:rPr>
              <a:t>OPERATOR</a:t>
            </a:r>
          </a:p>
        </p:txBody>
      </p:sp>
      <p:cxnSp>
        <p:nvCxnSpPr>
          <p:cNvPr id="54" name="Connector: Elbow 53">
            <a:extLst>
              <a:ext uri="{FF2B5EF4-FFF2-40B4-BE49-F238E27FC236}">
                <a16:creationId xmlns:a16="http://schemas.microsoft.com/office/drawing/2014/main" id="{70BF74B0-3524-2C27-EBD5-F40659D8FA9E}"/>
              </a:ext>
            </a:extLst>
          </p:cNvPr>
          <p:cNvCxnSpPr>
            <a:cxnSpLocks/>
          </p:cNvCxnSpPr>
          <p:nvPr/>
        </p:nvCxnSpPr>
        <p:spPr>
          <a:xfrm rot="10800000" flipH="1" flipV="1">
            <a:off x="5036591" y="5534485"/>
            <a:ext cx="686335" cy="481376"/>
          </a:xfrm>
          <a:prstGeom prst="bentConnector3">
            <a:avLst>
              <a:gd name="adj1" fmla="val -367"/>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88F3237-A471-27A6-4BEF-BD1DF37F0E48}"/>
              </a:ext>
            </a:extLst>
          </p:cNvPr>
          <p:cNvCxnSpPr>
            <a:cxnSpLocks/>
          </p:cNvCxnSpPr>
          <p:nvPr/>
        </p:nvCxnSpPr>
        <p:spPr>
          <a:xfrm flipV="1">
            <a:off x="5051193" y="5119754"/>
            <a:ext cx="2574558" cy="690647"/>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C27B04B-0093-3C80-F76F-20A46EAF53DC}"/>
              </a:ext>
            </a:extLst>
          </p:cNvPr>
          <p:cNvSpPr txBox="1"/>
          <p:nvPr/>
        </p:nvSpPr>
        <p:spPr>
          <a:xfrm>
            <a:off x="7181169" y="4921182"/>
            <a:ext cx="1843655" cy="615553"/>
          </a:xfrm>
          <a:prstGeom prst="rect">
            <a:avLst/>
          </a:prstGeom>
          <a:noFill/>
        </p:spPr>
        <p:txBody>
          <a:bodyPr wrap="square">
            <a:spAutoFit/>
          </a:bodyPr>
          <a:lstStyle/>
          <a:p>
            <a:pPr algn="ctr"/>
            <a:r>
              <a:rPr lang="en-US" b="1" i="1" dirty="0">
                <a:solidFill>
                  <a:schemeClr val="accent5">
                    <a:lumMod val="75000"/>
                  </a:schemeClr>
                </a:solidFill>
              </a:rPr>
              <a:t>Tr(</a:t>
            </a:r>
            <a:r>
              <a:rPr lang="el-GR" b="1" i="1" dirty="0">
                <a:solidFill>
                  <a:schemeClr val="accent5">
                    <a:lumMod val="75000"/>
                  </a:schemeClr>
                </a:solidFill>
              </a:rPr>
              <a:t>ρ</a:t>
            </a:r>
            <a:r>
              <a:rPr lang="en-US" b="1" i="1" baseline="30000" dirty="0">
                <a:solidFill>
                  <a:schemeClr val="accent5">
                    <a:lumMod val="75000"/>
                  </a:schemeClr>
                </a:solidFill>
              </a:rPr>
              <a:t>2</a:t>
            </a:r>
            <a:r>
              <a:rPr lang="en-US" b="1" i="1" dirty="0">
                <a:solidFill>
                  <a:schemeClr val="accent5">
                    <a:lumMod val="75000"/>
                  </a:schemeClr>
                </a:solidFill>
              </a:rPr>
              <a:t>) </a:t>
            </a:r>
            <a:r>
              <a:rPr lang="en-US" b="1" dirty="0">
                <a:solidFill>
                  <a:schemeClr val="accent5">
                    <a:lumMod val="75000"/>
                  </a:schemeClr>
                </a:solidFill>
              </a:rPr>
              <a:t>≤ 1</a:t>
            </a:r>
          </a:p>
          <a:p>
            <a:pPr algn="ctr"/>
            <a:r>
              <a:rPr lang="en-US" sz="1600" b="1" dirty="0">
                <a:solidFill>
                  <a:schemeClr val="accent5">
                    <a:lumMod val="75000"/>
                  </a:schemeClr>
                </a:solidFill>
              </a:rPr>
              <a:t>(=1 @ pure state)</a:t>
            </a:r>
            <a:endParaRPr lang="en-US" sz="1600" dirty="0">
              <a:solidFill>
                <a:schemeClr val="accent5">
                  <a:lumMod val="75000"/>
                </a:schemeClr>
              </a:solidFill>
            </a:endParaRPr>
          </a:p>
        </p:txBody>
      </p:sp>
      <p:pic>
        <p:nvPicPr>
          <p:cNvPr id="10" name="Picture 9">
            <a:extLst>
              <a:ext uri="{FF2B5EF4-FFF2-40B4-BE49-F238E27FC236}">
                <a16:creationId xmlns:a16="http://schemas.microsoft.com/office/drawing/2014/main" id="{08CC6D36-143F-6461-7660-DA2BE007B341}"/>
              </a:ext>
            </a:extLst>
          </p:cNvPr>
          <p:cNvPicPr>
            <a:picLocks noChangeAspect="1"/>
          </p:cNvPicPr>
          <p:nvPr/>
        </p:nvPicPr>
        <p:blipFill>
          <a:blip r:embed="rId15"/>
          <a:stretch>
            <a:fillRect/>
          </a:stretch>
        </p:blipFill>
        <p:spPr>
          <a:xfrm>
            <a:off x="5844862" y="5724431"/>
            <a:ext cx="2435005" cy="460919"/>
          </a:xfrm>
          <a:prstGeom prst="rect">
            <a:avLst/>
          </a:prstGeom>
        </p:spPr>
      </p:pic>
      <p:sp>
        <p:nvSpPr>
          <p:cNvPr id="55" name="TextBox 54">
            <a:extLst>
              <a:ext uri="{FF2B5EF4-FFF2-40B4-BE49-F238E27FC236}">
                <a16:creationId xmlns:a16="http://schemas.microsoft.com/office/drawing/2014/main" id="{852DDA39-8E58-83E7-E651-DEF7D27922BE}"/>
              </a:ext>
            </a:extLst>
          </p:cNvPr>
          <p:cNvSpPr txBox="1"/>
          <p:nvPr/>
        </p:nvSpPr>
        <p:spPr>
          <a:xfrm>
            <a:off x="5390325" y="6082449"/>
            <a:ext cx="3370349" cy="276999"/>
          </a:xfrm>
          <a:prstGeom prst="rect">
            <a:avLst/>
          </a:prstGeom>
          <a:noFill/>
        </p:spPr>
        <p:txBody>
          <a:bodyPr wrap="square" rtlCol="0">
            <a:spAutoFit/>
          </a:bodyPr>
          <a:lstStyle/>
          <a:p>
            <a:pPr algn="ctr"/>
            <a:r>
              <a:rPr lang="en-US" sz="1200" b="1" dirty="0">
                <a:solidFill>
                  <a:schemeClr val="accent4"/>
                </a:solidFill>
              </a:rPr>
              <a:t>Positive-definite operator with </a:t>
            </a:r>
            <a:r>
              <a:rPr lang="en-US" sz="1200" b="1" i="1" dirty="0">
                <a:solidFill>
                  <a:schemeClr val="accent4"/>
                </a:solidFill>
              </a:rPr>
              <a:t>Tr(</a:t>
            </a:r>
            <a:r>
              <a:rPr lang="el-GR" sz="1200" b="1" i="1" dirty="0">
                <a:solidFill>
                  <a:schemeClr val="accent4"/>
                </a:solidFill>
              </a:rPr>
              <a:t>ρ</a:t>
            </a:r>
            <a:r>
              <a:rPr lang="en-US" sz="1200" b="1" i="1" dirty="0">
                <a:solidFill>
                  <a:schemeClr val="accent4"/>
                </a:solidFill>
              </a:rPr>
              <a:t>) </a:t>
            </a:r>
            <a:r>
              <a:rPr lang="en-US" sz="1200" b="1" dirty="0">
                <a:solidFill>
                  <a:schemeClr val="accent4"/>
                </a:solidFill>
              </a:rPr>
              <a:t>= 1</a:t>
            </a:r>
          </a:p>
        </p:txBody>
      </p:sp>
    </p:spTree>
    <p:extLst>
      <p:ext uri="{BB962C8B-B14F-4D97-AF65-F5344CB8AC3E}">
        <p14:creationId xmlns:p14="http://schemas.microsoft.com/office/powerpoint/2010/main" val="101517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68D5-BF6D-EF1C-CDBF-3229A2183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8B431-BE5F-A41C-3352-CB5BA2447214}"/>
              </a:ext>
            </a:extLst>
          </p:cNvPr>
          <p:cNvSpPr>
            <a:spLocks noGrp="1"/>
          </p:cNvSpPr>
          <p:nvPr>
            <p:ph type="title"/>
          </p:nvPr>
        </p:nvSpPr>
        <p:spPr/>
        <p:txBody>
          <a:bodyPr/>
          <a:lstStyle/>
          <a:p>
            <a:r>
              <a:rPr lang="en-US" dirty="0"/>
              <a:t>Quantum states</a:t>
            </a:r>
          </a:p>
        </p:txBody>
      </p:sp>
      <p:sp>
        <p:nvSpPr>
          <p:cNvPr id="4" name="Footer Placeholder 3">
            <a:extLst>
              <a:ext uri="{FF2B5EF4-FFF2-40B4-BE49-F238E27FC236}">
                <a16:creationId xmlns:a16="http://schemas.microsoft.com/office/drawing/2014/main" id="{4AFA1916-5E25-A08A-7EA1-C88084E06B1E}"/>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sp>
        <p:nvSpPr>
          <p:cNvPr id="5" name="Slide Number Placeholder 4">
            <a:extLst>
              <a:ext uri="{FF2B5EF4-FFF2-40B4-BE49-F238E27FC236}">
                <a16:creationId xmlns:a16="http://schemas.microsoft.com/office/drawing/2014/main" id="{0682075B-5EE1-C9E6-B91C-79AC1C55FB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sp>
        <p:nvSpPr>
          <p:cNvPr id="28" name="Content Placeholder 2">
            <a:extLst>
              <a:ext uri="{FF2B5EF4-FFF2-40B4-BE49-F238E27FC236}">
                <a16:creationId xmlns:a16="http://schemas.microsoft.com/office/drawing/2014/main" id="{3ED06F37-F78A-6699-8293-3725E30FE7E0}"/>
              </a:ext>
            </a:extLst>
          </p:cNvPr>
          <p:cNvSpPr>
            <a:spLocks noGrp="1"/>
          </p:cNvSpPr>
          <p:nvPr>
            <p:ph idx="1"/>
          </p:nvPr>
        </p:nvSpPr>
        <p:spPr>
          <a:xfrm>
            <a:off x="246186" y="836712"/>
            <a:ext cx="11440291" cy="3229665"/>
          </a:xfrm>
        </p:spPr>
        <p:txBody>
          <a:bodyPr/>
          <a:lstStyle/>
          <a:p>
            <a:pPr>
              <a:spcAft>
                <a:spcPts val="600"/>
              </a:spcAft>
            </a:pPr>
            <a:r>
              <a:rPr lang="en-US" b="1" dirty="0"/>
              <a:t>Quantum computers obey the laws of quantum dynamics </a:t>
            </a:r>
            <a:r>
              <a:rPr lang="en-US" b="1" dirty="0">
                <a:latin typeface="Times New Roman" panose="02020603050405020304" pitchFamily="18" charset="0"/>
                <a:cs typeface="Times New Roman" panose="02020603050405020304" pitchFamily="18" charset="0"/>
              </a:rPr>
              <a:t>→ </a:t>
            </a:r>
            <a:r>
              <a:rPr lang="en-US" b="1" dirty="0"/>
              <a:t>Computations should be represented in the analogous math &amp; physics formalism!</a:t>
            </a:r>
          </a:p>
          <a:p>
            <a:pPr lvl="1">
              <a:spcAft>
                <a:spcPts val="1200"/>
              </a:spcAft>
            </a:pPr>
            <a:r>
              <a:rPr lang="en-US" sz="2000" b="1" u="sng" dirty="0">
                <a:solidFill>
                  <a:schemeClr val="accent5">
                    <a:lumMod val="75000"/>
                  </a:schemeClr>
                </a:solidFill>
              </a:rPr>
              <a:t>Representation of qubit as coherent quantum state:</a:t>
            </a:r>
          </a:p>
          <a:p>
            <a:pPr lvl="1"/>
            <a:r>
              <a:rPr lang="it-IT" sz="2000" b="1" u="sng" dirty="0">
                <a:solidFill>
                  <a:schemeClr val="accent5">
                    <a:lumMod val="75000"/>
                  </a:schemeClr>
                </a:solidFill>
              </a:rPr>
              <a:t>n qubit composite pure </a:t>
            </a:r>
            <a:br>
              <a:rPr lang="it-IT" sz="2000" b="1" u="sng" dirty="0">
                <a:solidFill>
                  <a:schemeClr val="accent5">
                    <a:lumMod val="75000"/>
                  </a:schemeClr>
                </a:solidFill>
              </a:rPr>
            </a:br>
            <a:r>
              <a:rPr lang="it-IT" sz="2000" b="1" u="sng" dirty="0">
                <a:solidFill>
                  <a:schemeClr val="accent5">
                    <a:lumMod val="75000"/>
                  </a:schemeClr>
                </a:solidFill>
              </a:rPr>
              <a:t>state (in binary number</a:t>
            </a:r>
            <a:br>
              <a:rPr lang="it-IT" sz="2000" b="1" u="sng" dirty="0">
                <a:solidFill>
                  <a:schemeClr val="accent5">
                    <a:lumMod val="75000"/>
                  </a:schemeClr>
                </a:solidFill>
              </a:rPr>
            </a:br>
            <a:r>
              <a:rPr lang="it-IT" sz="2000" b="1" u="sng" dirty="0">
                <a:solidFill>
                  <a:schemeClr val="accent5">
                    <a:lumMod val="75000"/>
                  </a:schemeClr>
                </a:solidFill>
              </a:rPr>
              <a:t>computational basis):</a:t>
            </a:r>
          </a:p>
          <a:p>
            <a:pPr lvl="1"/>
            <a:endParaRPr lang="it-IT" sz="1500" b="1" u="sng" dirty="0">
              <a:solidFill>
                <a:schemeClr val="accent5">
                  <a:lumMod val="75000"/>
                </a:schemeClr>
              </a:solidFill>
            </a:endParaRPr>
          </a:p>
          <a:p>
            <a:pPr lvl="1"/>
            <a:r>
              <a:rPr lang="it-IT" sz="2000" b="1" u="sng" dirty="0">
                <a:solidFill>
                  <a:schemeClr val="accent5">
                    <a:lumMod val="75000"/>
                  </a:schemeClr>
                </a:solidFill>
              </a:rPr>
              <a:t>Entaglement:</a:t>
            </a:r>
            <a:endParaRPr lang="en-US" sz="2000" b="1" u="sng" dirty="0">
              <a:solidFill>
                <a:schemeClr val="accent5">
                  <a:lumMod val="75000"/>
                </a:schemeClr>
              </a:solidFill>
            </a:endParaRPr>
          </a:p>
          <a:p>
            <a:pPr lvl="1"/>
            <a:endParaRPr lang="en-US" sz="2000" b="1" u="sng" dirty="0">
              <a:solidFill>
                <a:schemeClr val="accent5">
                  <a:lumMod val="75000"/>
                </a:schemeClr>
              </a:solidFill>
            </a:endParaRPr>
          </a:p>
        </p:txBody>
      </p:sp>
      <p:pic>
        <p:nvPicPr>
          <p:cNvPr id="29" name="Picture 28">
            <a:extLst>
              <a:ext uri="{FF2B5EF4-FFF2-40B4-BE49-F238E27FC236}">
                <a16:creationId xmlns:a16="http://schemas.microsoft.com/office/drawing/2014/main" id="{54523465-FDDB-C5BB-95C7-62EC57C6C4BC}"/>
              </a:ext>
            </a:extLst>
          </p:cNvPr>
          <p:cNvPicPr>
            <a:picLocks noChangeAspect="1"/>
          </p:cNvPicPr>
          <p:nvPr/>
        </p:nvPicPr>
        <p:blipFill>
          <a:blip r:embed="rId2"/>
          <a:stretch>
            <a:fillRect/>
          </a:stretch>
        </p:blipFill>
        <p:spPr>
          <a:xfrm>
            <a:off x="6431304" y="1681050"/>
            <a:ext cx="5383727" cy="447867"/>
          </a:xfrm>
          <a:prstGeom prst="rect">
            <a:avLst/>
          </a:prstGeom>
        </p:spPr>
      </p:pic>
      <p:pic>
        <p:nvPicPr>
          <p:cNvPr id="30" name="Picture 29">
            <a:extLst>
              <a:ext uri="{FF2B5EF4-FFF2-40B4-BE49-F238E27FC236}">
                <a16:creationId xmlns:a16="http://schemas.microsoft.com/office/drawing/2014/main" id="{13A7E466-E5D3-759A-3455-321AC1A5B431}"/>
              </a:ext>
            </a:extLst>
          </p:cNvPr>
          <p:cNvPicPr>
            <a:picLocks noChangeAspect="1"/>
          </p:cNvPicPr>
          <p:nvPr/>
        </p:nvPicPr>
        <p:blipFill>
          <a:blip r:embed="rId3"/>
          <a:stretch>
            <a:fillRect/>
          </a:stretch>
        </p:blipFill>
        <p:spPr>
          <a:xfrm>
            <a:off x="3499181" y="2277368"/>
            <a:ext cx="8187296" cy="978428"/>
          </a:xfrm>
          <a:prstGeom prst="rect">
            <a:avLst/>
          </a:prstGeom>
        </p:spPr>
      </p:pic>
      <p:pic>
        <p:nvPicPr>
          <p:cNvPr id="35" name="Picture 34">
            <a:extLst>
              <a:ext uri="{FF2B5EF4-FFF2-40B4-BE49-F238E27FC236}">
                <a16:creationId xmlns:a16="http://schemas.microsoft.com/office/drawing/2014/main" id="{091F1955-3D2E-8D0E-BF2F-A71DFCEC0F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78128" y="3337245"/>
            <a:ext cx="2885248" cy="769399"/>
          </a:xfrm>
          <a:prstGeom prst="rect">
            <a:avLst/>
          </a:prstGeom>
        </p:spPr>
      </p:pic>
      <p:pic>
        <p:nvPicPr>
          <p:cNvPr id="37" name="Picture 36">
            <a:extLst>
              <a:ext uri="{FF2B5EF4-FFF2-40B4-BE49-F238E27FC236}">
                <a16:creationId xmlns:a16="http://schemas.microsoft.com/office/drawing/2014/main" id="{920211E7-59D2-8D02-11A5-03A48B41A713}"/>
              </a:ext>
            </a:extLst>
          </p:cNvPr>
          <p:cNvPicPr>
            <a:picLocks noChangeAspect="1"/>
          </p:cNvPicPr>
          <p:nvPr/>
        </p:nvPicPr>
        <p:blipFill>
          <a:blip r:embed="rId5"/>
          <a:stretch>
            <a:fillRect/>
          </a:stretch>
        </p:blipFill>
        <p:spPr>
          <a:xfrm>
            <a:off x="5350054" y="3421415"/>
            <a:ext cx="2296819" cy="495392"/>
          </a:xfrm>
          <a:prstGeom prst="rect">
            <a:avLst/>
          </a:prstGeom>
        </p:spPr>
      </p:pic>
      <p:pic>
        <p:nvPicPr>
          <p:cNvPr id="39" name="Picture 38">
            <a:extLst>
              <a:ext uri="{FF2B5EF4-FFF2-40B4-BE49-F238E27FC236}">
                <a16:creationId xmlns:a16="http://schemas.microsoft.com/office/drawing/2014/main" id="{C56719D6-8711-295D-DC58-A4D1E01C52BE}"/>
              </a:ext>
            </a:extLst>
          </p:cNvPr>
          <p:cNvPicPr>
            <a:picLocks noChangeAspect="1"/>
          </p:cNvPicPr>
          <p:nvPr/>
        </p:nvPicPr>
        <p:blipFill>
          <a:blip r:embed="rId6"/>
          <a:stretch>
            <a:fillRect/>
          </a:stretch>
        </p:blipFill>
        <p:spPr>
          <a:xfrm>
            <a:off x="1861877" y="4679314"/>
            <a:ext cx="4182511" cy="761380"/>
          </a:xfrm>
          <a:prstGeom prst="rect">
            <a:avLst/>
          </a:prstGeom>
        </p:spPr>
      </p:pic>
      <p:pic>
        <p:nvPicPr>
          <p:cNvPr id="41" name="Picture 40">
            <a:extLst>
              <a:ext uri="{FF2B5EF4-FFF2-40B4-BE49-F238E27FC236}">
                <a16:creationId xmlns:a16="http://schemas.microsoft.com/office/drawing/2014/main" id="{B8AE61DF-040D-4B3A-66BB-01BF2C5DB525}"/>
              </a:ext>
            </a:extLst>
          </p:cNvPr>
          <p:cNvPicPr>
            <a:picLocks noChangeAspect="1"/>
          </p:cNvPicPr>
          <p:nvPr/>
        </p:nvPicPr>
        <p:blipFill>
          <a:blip r:embed="rId7">
            <a:duotone>
              <a:prstClr val="black"/>
              <a:srgbClr val="D9C3A5">
                <a:tint val="50000"/>
                <a:satMod val="180000"/>
              </a:srgbClr>
            </a:duotone>
            <a:extLst>
              <a:ext uri="{BEBA8EAE-BF5A-486C-A8C5-ECC9F3942E4B}">
                <a14:imgProps xmlns:a14="http://schemas.microsoft.com/office/drawing/2010/main">
                  <a14:imgLayer r:embed="rId8">
                    <a14:imgEffect>
                      <a14:sharpenSoften amount="50000"/>
                    </a14:imgEffect>
                    <a14:imgEffect>
                      <a14:saturation sat="400000"/>
                    </a14:imgEffect>
                  </a14:imgLayer>
                </a14:imgProps>
              </a:ext>
            </a:extLst>
          </a:blip>
          <a:stretch>
            <a:fillRect/>
          </a:stretch>
        </p:blipFill>
        <p:spPr>
          <a:xfrm>
            <a:off x="826042" y="4307394"/>
            <a:ext cx="6868296" cy="331707"/>
          </a:xfrm>
          <a:prstGeom prst="rect">
            <a:avLst/>
          </a:prstGeom>
        </p:spPr>
      </p:pic>
      <p:pic>
        <p:nvPicPr>
          <p:cNvPr id="43" name="Picture 42">
            <a:extLst>
              <a:ext uri="{FF2B5EF4-FFF2-40B4-BE49-F238E27FC236}">
                <a16:creationId xmlns:a16="http://schemas.microsoft.com/office/drawing/2014/main" id="{FCAE923E-4B1E-18FA-D81C-29639C9B7868}"/>
              </a:ext>
            </a:extLst>
          </p:cNvPr>
          <p:cNvPicPr>
            <a:picLocks noChangeAspect="1"/>
          </p:cNvPicPr>
          <p:nvPr/>
        </p:nvPicPr>
        <p:blipFill>
          <a:blip r:embed="rId9"/>
          <a:stretch>
            <a:fillRect/>
          </a:stretch>
        </p:blipFill>
        <p:spPr>
          <a:xfrm>
            <a:off x="759560" y="5362743"/>
            <a:ext cx="6633699" cy="983737"/>
          </a:xfrm>
          <a:prstGeom prst="rect">
            <a:avLst/>
          </a:prstGeom>
        </p:spPr>
      </p:pic>
      <p:sp>
        <p:nvSpPr>
          <p:cNvPr id="44" name="Arrow: Right 43">
            <a:extLst>
              <a:ext uri="{FF2B5EF4-FFF2-40B4-BE49-F238E27FC236}">
                <a16:creationId xmlns:a16="http://schemas.microsoft.com/office/drawing/2014/main" id="{5BB8FA29-29F9-25BC-BFE7-BCCB8E460997}"/>
              </a:ext>
            </a:extLst>
          </p:cNvPr>
          <p:cNvSpPr/>
          <p:nvPr/>
        </p:nvSpPr>
        <p:spPr>
          <a:xfrm>
            <a:off x="323807" y="4279582"/>
            <a:ext cx="424602" cy="342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7EE6C0-20E1-DCAF-A076-F4A036D224F8}"/>
              </a:ext>
            </a:extLst>
          </p:cNvPr>
          <p:cNvSpPr/>
          <p:nvPr/>
        </p:nvSpPr>
        <p:spPr>
          <a:xfrm>
            <a:off x="759560" y="5436894"/>
            <a:ext cx="223872" cy="9095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C6490EE-649C-ED3F-1CD5-50B55DF9630E}"/>
              </a:ext>
            </a:extLst>
          </p:cNvPr>
          <p:cNvSpPr txBox="1"/>
          <p:nvPr/>
        </p:nvSpPr>
        <p:spPr>
          <a:xfrm>
            <a:off x="681129" y="5406977"/>
            <a:ext cx="303152" cy="338554"/>
          </a:xfrm>
          <a:prstGeom prst="rect">
            <a:avLst/>
          </a:prstGeom>
          <a:noFill/>
        </p:spPr>
        <p:txBody>
          <a:bodyPr wrap="square" rtlCol="0">
            <a:spAutoFit/>
          </a:bodyPr>
          <a:lstStyle/>
          <a:p>
            <a:pPr algn="l"/>
            <a:r>
              <a:rPr lang="en-US" sz="1600" b="1" dirty="0">
                <a:latin typeface="Cambria Math" panose="02040503050406030204" pitchFamily="18" charset="0"/>
                <a:ea typeface="Cambria Math" panose="02040503050406030204" pitchFamily="18" charset="0"/>
              </a:rPr>
              <a:t>①</a:t>
            </a:r>
            <a:endParaRPr lang="en-US" sz="2400" b="1" dirty="0"/>
          </a:p>
        </p:txBody>
      </p:sp>
      <p:sp>
        <p:nvSpPr>
          <p:cNvPr id="47" name="TextBox 46">
            <a:extLst>
              <a:ext uri="{FF2B5EF4-FFF2-40B4-BE49-F238E27FC236}">
                <a16:creationId xmlns:a16="http://schemas.microsoft.com/office/drawing/2014/main" id="{ACFC6DAF-B2DE-0F70-F65D-A1B82A6A8162}"/>
              </a:ext>
            </a:extLst>
          </p:cNvPr>
          <p:cNvSpPr txBox="1"/>
          <p:nvPr/>
        </p:nvSpPr>
        <p:spPr>
          <a:xfrm>
            <a:off x="681129" y="5704791"/>
            <a:ext cx="303152" cy="338554"/>
          </a:xfrm>
          <a:prstGeom prst="rect">
            <a:avLst/>
          </a:prstGeom>
          <a:noFill/>
        </p:spPr>
        <p:txBody>
          <a:bodyPr wrap="square" rtlCol="0">
            <a:spAutoFit/>
          </a:bodyPr>
          <a:lstStyle/>
          <a:p>
            <a:pPr algn="l"/>
            <a:r>
              <a:rPr lang="en-US" sz="1600" b="1" dirty="0">
                <a:latin typeface="Cambria Math" panose="02040503050406030204" pitchFamily="18" charset="0"/>
                <a:ea typeface="Cambria Math" panose="02040503050406030204" pitchFamily="18" charset="0"/>
              </a:rPr>
              <a:t>②</a:t>
            </a:r>
            <a:endParaRPr lang="en-US" sz="2400" b="1" dirty="0"/>
          </a:p>
        </p:txBody>
      </p:sp>
      <p:sp>
        <p:nvSpPr>
          <p:cNvPr id="48" name="TextBox 47">
            <a:extLst>
              <a:ext uri="{FF2B5EF4-FFF2-40B4-BE49-F238E27FC236}">
                <a16:creationId xmlns:a16="http://schemas.microsoft.com/office/drawing/2014/main" id="{D4017C54-ACEF-605A-312C-9D50E7E67606}"/>
              </a:ext>
            </a:extLst>
          </p:cNvPr>
          <p:cNvSpPr txBox="1"/>
          <p:nvPr/>
        </p:nvSpPr>
        <p:spPr>
          <a:xfrm>
            <a:off x="681129" y="6011923"/>
            <a:ext cx="303152" cy="338554"/>
          </a:xfrm>
          <a:prstGeom prst="rect">
            <a:avLst/>
          </a:prstGeom>
          <a:noFill/>
        </p:spPr>
        <p:txBody>
          <a:bodyPr wrap="square" rtlCol="0">
            <a:spAutoFit/>
          </a:bodyPr>
          <a:lstStyle/>
          <a:p>
            <a:pPr algn="l"/>
            <a:r>
              <a:rPr lang="en-US" sz="1600" b="1" dirty="0">
                <a:latin typeface="Cambria Math" panose="02040503050406030204" pitchFamily="18" charset="0"/>
                <a:ea typeface="Cambria Math" panose="02040503050406030204" pitchFamily="18" charset="0"/>
              </a:rPr>
              <a:t>③</a:t>
            </a:r>
            <a:endParaRPr lang="en-US" sz="2400" b="1" dirty="0"/>
          </a:p>
        </p:txBody>
      </p:sp>
      <p:pic>
        <p:nvPicPr>
          <p:cNvPr id="8" name="Picture 2" descr="An illustration of Superposition and Entanglement [14] | Download ...">
            <a:extLst>
              <a:ext uri="{FF2B5EF4-FFF2-40B4-BE49-F238E27FC236}">
                <a16:creationId xmlns:a16="http://schemas.microsoft.com/office/drawing/2014/main" id="{AFE3A1F8-A8ED-FB1B-2A6C-F282FAD9B1E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176329" y="3569573"/>
            <a:ext cx="3613367" cy="2473772"/>
          </a:xfrm>
          <a:prstGeom prst="rect">
            <a:avLst/>
          </a:prstGeom>
          <a:noFill/>
          <a:ln w="19050">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1BF7B641-230C-60C4-5419-B079DDD9F02A}"/>
              </a:ext>
            </a:extLst>
          </p:cNvPr>
          <p:cNvSpPr txBox="1"/>
          <p:nvPr/>
        </p:nvSpPr>
        <p:spPr>
          <a:xfrm>
            <a:off x="8471578" y="2174252"/>
            <a:ext cx="3537059" cy="369332"/>
          </a:xfrm>
          <a:prstGeom prst="rect">
            <a:avLst/>
          </a:prstGeom>
          <a:noFill/>
        </p:spPr>
        <p:txBody>
          <a:bodyPr wrap="none" rtlCol="0">
            <a:spAutoFit/>
          </a:bodyPr>
          <a:lstStyle/>
          <a:p>
            <a:pPr algn="l"/>
            <a:r>
              <a:rPr lang="en-US" b="1" dirty="0">
                <a:solidFill>
                  <a:schemeClr val="accent4"/>
                </a:solidFill>
              </a:rPr>
              <a:t>(COMPUTATIONAL) BASIS VECTORS</a:t>
            </a:r>
          </a:p>
        </p:txBody>
      </p:sp>
      <p:cxnSp>
        <p:nvCxnSpPr>
          <p:cNvPr id="51" name="Straight Arrow Connector 50">
            <a:extLst>
              <a:ext uri="{FF2B5EF4-FFF2-40B4-BE49-F238E27FC236}">
                <a16:creationId xmlns:a16="http://schemas.microsoft.com/office/drawing/2014/main" id="{55A428FC-8F5E-CF9D-3924-A3DF46033EF0}"/>
              </a:ext>
            </a:extLst>
          </p:cNvPr>
          <p:cNvCxnSpPr>
            <a:cxnSpLocks/>
          </p:cNvCxnSpPr>
          <p:nvPr/>
        </p:nvCxnSpPr>
        <p:spPr>
          <a:xfrm flipH="1" flipV="1">
            <a:off x="7556904" y="2102890"/>
            <a:ext cx="936697" cy="245435"/>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A478D0B-7FEC-A0CD-B91A-9E178BBF7850}"/>
              </a:ext>
            </a:extLst>
          </p:cNvPr>
          <p:cNvCxnSpPr>
            <a:cxnSpLocks/>
          </p:cNvCxnSpPr>
          <p:nvPr/>
        </p:nvCxnSpPr>
        <p:spPr>
          <a:xfrm flipH="1" flipV="1">
            <a:off x="8358639" y="2097914"/>
            <a:ext cx="112660" cy="236177"/>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39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DF230-2FC8-3C0C-5220-5ACF663E2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DD751-F61C-7145-5460-501FC7A7BDDD}"/>
              </a:ext>
            </a:extLst>
          </p:cNvPr>
          <p:cNvSpPr>
            <a:spLocks noGrp="1"/>
          </p:cNvSpPr>
          <p:nvPr>
            <p:ph type="title"/>
          </p:nvPr>
        </p:nvSpPr>
        <p:spPr/>
        <p:txBody>
          <a:bodyPr/>
          <a:lstStyle/>
          <a:p>
            <a:r>
              <a:rPr lang="en-US" dirty="0"/>
              <a:t>Quantum gates &amp; circuits</a:t>
            </a:r>
          </a:p>
        </p:txBody>
      </p:sp>
      <p:sp>
        <p:nvSpPr>
          <p:cNvPr id="3" name="Content Placeholder 2">
            <a:extLst>
              <a:ext uri="{FF2B5EF4-FFF2-40B4-BE49-F238E27FC236}">
                <a16:creationId xmlns:a16="http://schemas.microsoft.com/office/drawing/2014/main" id="{7E1AC7FD-314C-93AD-156C-D9E00E802DB0}"/>
              </a:ext>
            </a:extLst>
          </p:cNvPr>
          <p:cNvSpPr>
            <a:spLocks noGrp="1"/>
          </p:cNvSpPr>
          <p:nvPr>
            <p:ph idx="1"/>
          </p:nvPr>
        </p:nvSpPr>
        <p:spPr>
          <a:xfrm>
            <a:off x="246187" y="836712"/>
            <a:ext cx="11195536" cy="2977239"/>
          </a:xfrm>
        </p:spPr>
        <p:txBody>
          <a:bodyPr/>
          <a:lstStyle/>
          <a:p>
            <a:pPr>
              <a:spcAft>
                <a:spcPts val="1800"/>
              </a:spcAft>
            </a:pPr>
            <a:r>
              <a:rPr lang="en-US" b="1" dirty="0"/>
              <a:t>Unitary (probability-preserving) evolution allows the use of logical operations.</a:t>
            </a:r>
          </a:p>
        </p:txBody>
      </p:sp>
      <p:sp>
        <p:nvSpPr>
          <p:cNvPr id="4" name="Footer Placeholder 3">
            <a:extLst>
              <a:ext uri="{FF2B5EF4-FFF2-40B4-BE49-F238E27FC236}">
                <a16:creationId xmlns:a16="http://schemas.microsoft.com/office/drawing/2014/main" id="{E6D728D5-9DDA-75CE-7ABB-72995D15FEA6}"/>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sp>
        <p:nvSpPr>
          <p:cNvPr id="5" name="Slide Number Placeholder 4">
            <a:extLst>
              <a:ext uri="{FF2B5EF4-FFF2-40B4-BE49-F238E27FC236}">
                <a16:creationId xmlns:a16="http://schemas.microsoft.com/office/drawing/2014/main" id="{DBA0AB1B-F512-F2FC-1360-2F09D58409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4BDC849D-2BB0-B22A-5263-4BFB92682C19}"/>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15943" y="1416006"/>
            <a:ext cx="3773947" cy="1042527"/>
          </a:xfrm>
          <a:prstGeom prst="rect">
            <a:avLst/>
          </a:prstGeom>
        </p:spPr>
      </p:pic>
      <p:pic>
        <p:nvPicPr>
          <p:cNvPr id="23" name="Picture 22">
            <a:extLst>
              <a:ext uri="{FF2B5EF4-FFF2-40B4-BE49-F238E27FC236}">
                <a16:creationId xmlns:a16="http://schemas.microsoft.com/office/drawing/2014/main" id="{D113B75E-5A6C-40C6-800D-AFD93A72E56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043769" y="1393705"/>
            <a:ext cx="4989954" cy="1042526"/>
          </a:xfrm>
          <a:prstGeom prst="rect">
            <a:avLst/>
          </a:prstGeom>
        </p:spPr>
      </p:pic>
      <p:pic>
        <p:nvPicPr>
          <p:cNvPr id="25" name="Picture 24">
            <a:extLst>
              <a:ext uri="{FF2B5EF4-FFF2-40B4-BE49-F238E27FC236}">
                <a16:creationId xmlns:a16="http://schemas.microsoft.com/office/drawing/2014/main" id="{27FE7E02-27E5-D241-85CC-5545B3EFDD0D}"/>
              </a:ext>
            </a:extLst>
          </p:cNvPr>
          <p:cNvPicPr>
            <a:picLocks noChangeAspect="1"/>
          </p:cNvPicPr>
          <p:nvPr/>
        </p:nvPicPr>
        <p:blipFill>
          <a:blip r:embed="rId6"/>
          <a:stretch>
            <a:fillRect/>
          </a:stretch>
        </p:blipFill>
        <p:spPr>
          <a:xfrm>
            <a:off x="2721359" y="2565987"/>
            <a:ext cx="7125171" cy="1181058"/>
          </a:xfrm>
          <a:prstGeom prst="rect">
            <a:avLst/>
          </a:prstGeom>
        </p:spPr>
      </p:pic>
      <p:sp>
        <p:nvSpPr>
          <p:cNvPr id="26" name="Content Placeholder 2">
            <a:extLst>
              <a:ext uri="{FF2B5EF4-FFF2-40B4-BE49-F238E27FC236}">
                <a16:creationId xmlns:a16="http://schemas.microsoft.com/office/drawing/2014/main" id="{A00BBB08-BE0A-A968-92AC-0009B9EE78FF}"/>
              </a:ext>
            </a:extLst>
          </p:cNvPr>
          <p:cNvSpPr txBox="1">
            <a:spLocks/>
          </p:cNvSpPr>
          <p:nvPr/>
        </p:nvSpPr>
        <p:spPr>
          <a:xfrm>
            <a:off x="242472" y="3977630"/>
            <a:ext cx="8388571" cy="2645045"/>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Aft>
                <a:spcPts val="300"/>
              </a:spcAft>
            </a:pPr>
            <a:r>
              <a:rPr lang="en-US" b="1" dirty="0"/>
              <a:t>Simplification in the representation by replacing the</a:t>
            </a:r>
            <a:br>
              <a:rPr lang="en-US" b="1" dirty="0"/>
            </a:br>
            <a:r>
              <a:rPr lang="en-US" b="1" dirty="0"/>
              <a:t>(in principle) multiple gates with quantum circuits.</a:t>
            </a:r>
          </a:p>
          <a:p>
            <a:pPr lvl="1">
              <a:spcAft>
                <a:spcPts val="300"/>
              </a:spcAft>
            </a:pPr>
            <a:r>
              <a:rPr lang="en-US" b="1" u="sng" dirty="0">
                <a:solidFill>
                  <a:srgbClr val="C00000"/>
                </a:solidFill>
              </a:rPr>
              <a:t>Quantum circuit:</a:t>
            </a:r>
            <a:r>
              <a:rPr lang="en-US" dirty="0"/>
              <a:t> Collection of </a:t>
            </a:r>
            <a:r>
              <a:rPr lang="en-US" b="1" dirty="0">
                <a:solidFill>
                  <a:schemeClr val="accent5">
                    <a:lumMod val="75000"/>
                  </a:schemeClr>
                </a:solidFill>
              </a:rPr>
              <a:t>wires</a:t>
            </a:r>
            <a:r>
              <a:rPr lang="en-US" dirty="0"/>
              <a:t> ( </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qubits) &amp; </a:t>
            </a:r>
            <a:r>
              <a:rPr lang="en-US" b="1" dirty="0">
                <a:solidFill>
                  <a:schemeClr val="accent5">
                    <a:lumMod val="75000"/>
                  </a:schemeClr>
                </a:solidFill>
                <a:cs typeface="Times New Roman" panose="02020603050405020304" pitchFamily="18" charset="0"/>
              </a:rPr>
              <a:t>boxes</a:t>
            </a:r>
            <a:r>
              <a:rPr lang="en-US" dirty="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qubit gates).</a:t>
            </a:r>
            <a:endParaRPr lang="en-US" dirty="0"/>
          </a:p>
          <a:p>
            <a:pPr lvl="1">
              <a:spcAft>
                <a:spcPts val="300"/>
              </a:spcAft>
            </a:pPr>
            <a:r>
              <a:rPr lang="en-US" b="1" dirty="0">
                <a:solidFill>
                  <a:schemeClr val="accent5">
                    <a:lumMod val="75000"/>
                  </a:schemeClr>
                </a:solidFill>
              </a:rPr>
              <a:t>Input state </a:t>
            </a:r>
            <a:r>
              <a:rPr lang="en-US" dirty="0"/>
              <a:t>provided from left-side, </a:t>
            </a:r>
            <a:r>
              <a:rPr lang="en-US" b="1" dirty="0">
                <a:solidFill>
                  <a:schemeClr val="accent5">
                    <a:lumMod val="75000"/>
                  </a:schemeClr>
                </a:solidFill>
              </a:rPr>
              <a:t>outcome state </a:t>
            </a:r>
            <a:r>
              <a:rPr lang="en-US" dirty="0"/>
              <a:t>produced at right side. </a:t>
            </a:r>
          </a:p>
          <a:p>
            <a:pPr lvl="1">
              <a:spcAft>
                <a:spcPts val="300"/>
              </a:spcAft>
            </a:pPr>
            <a:r>
              <a:rPr lang="en-US" dirty="0"/>
              <a:t>Control by </a:t>
            </a:r>
            <a:r>
              <a:rPr lang="en-US" b="1" dirty="0">
                <a:solidFill>
                  <a:schemeClr val="accent5">
                    <a:lumMod val="75000"/>
                  </a:schemeClr>
                </a:solidFill>
              </a:rPr>
              <a:t>1-bit </a:t>
            </a:r>
            <a:r>
              <a:rPr lang="en-US" dirty="0">
                <a:latin typeface="Times New Roman" panose="02020603050405020304" pitchFamily="18" charset="0"/>
                <a:cs typeface="Times New Roman" panose="02020603050405020304" pitchFamily="18" charset="0"/>
              </a:rPr>
              <a:t>→ </a:t>
            </a:r>
            <a:r>
              <a:rPr lang="en-US" dirty="0"/>
              <a:t>solid black dot </a:t>
            </a:r>
            <a:r>
              <a:rPr lang="en-US" b="1" dirty="0">
                <a:solidFill>
                  <a:srgbClr val="C00000"/>
                </a:solidFill>
              </a:rPr>
              <a:t>vs</a:t>
            </a:r>
            <a:r>
              <a:rPr lang="en-US" dirty="0"/>
              <a:t> control by </a:t>
            </a:r>
            <a:r>
              <a:rPr lang="en-US" b="1" dirty="0">
                <a:solidFill>
                  <a:schemeClr val="accent5">
                    <a:lumMod val="75000"/>
                  </a:schemeClr>
                </a:solidFill>
              </a:rPr>
              <a:t>0-bit </a:t>
            </a:r>
            <a:r>
              <a:rPr lang="en-US" dirty="0">
                <a:latin typeface="Times New Roman" panose="02020603050405020304" pitchFamily="18" charset="0"/>
                <a:cs typeface="Times New Roman" panose="02020603050405020304" pitchFamily="18" charset="0"/>
              </a:rPr>
              <a:t>→ </a:t>
            </a:r>
            <a:r>
              <a:rPr lang="en-US" dirty="0"/>
              <a:t>hollow white dot. </a:t>
            </a:r>
          </a:p>
          <a:p>
            <a:pPr lvl="1">
              <a:spcAft>
                <a:spcPts val="300"/>
              </a:spcAft>
            </a:pPr>
            <a:r>
              <a:rPr lang="en-US" b="1" u="sng" dirty="0">
                <a:solidFill>
                  <a:srgbClr val="FF0000"/>
                </a:solidFill>
              </a:rPr>
              <a:t>Advantage</a:t>
            </a:r>
            <a:r>
              <a:rPr lang="en-US" dirty="0">
                <a:solidFill>
                  <a:srgbClr val="FF0000"/>
                </a:solidFill>
              </a:rPr>
              <a:t> </a:t>
            </a:r>
            <a:r>
              <a:rPr lang="en-US" dirty="0"/>
              <a:t>if the </a:t>
            </a:r>
            <a:r>
              <a:rPr lang="en-US" b="1" dirty="0">
                <a:solidFill>
                  <a:schemeClr val="accent5">
                    <a:lumMod val="75000"/>
                  </a:schemeClr>
                </a:solidFill>
              </a:rPr>
              <a:t>decomposition </a:t>
            </a:r>
            <a:r>
              <a:rPr lang="en-US" dirty="0"/>
              <a:t>to </a:t>
            </a:r>
            <a:r>
              <a:rPr lang="en-US" b="1" dirty="0">
                <a:solidFill>
                  <a:schemeClr val="accent5">
                    <a:lumMod val="75000"/>
                  </a:schemeClr>
                </a:solidFill>
              </a:rPr>
              <a:t>qubit gates</a:t>
            </a:r>
            <a:r>
              <a:rPr lang="en-US" dirty="0"/>
              <a:t> is simple ( </a:t>
            </a:r>
            <a:r>
              <a:rPr lang="en-US" dirty="0">
                <a:latin typeface="Times New Roman" panose="02020603050405020304" pitchFamily="18" charset="0"/>
                <a:cs typeface="Times New Roman" panose="02020603050405020304" pitchFamily="18" charset="0"/>
              </a:rPr>
              <a:t>→ </a:t>
            </a:r>
            <a:r>
              <a:rPr lang="en-US" b="1" dirty="0">
                <a:solidFill>
                  <a:schemeClr val="accent5">
                    <a:lumMod val="75000"/>
                  </a:schemeClr>
                </a:solidFill>
              </a:rPr>
              <a:t>shallow</a:t>
            </a:r>
            <a:r>
              <a:rPr lang="en-US" dirty="0"/>
              <a:t> circuit).</a:t>
            </a:r>
            <a:endParaRPr lang="en-US" b="1" dirty="0"/>
          </a:p>
        </p:txBody>
      </p:sp>
      <p:pic>
        <p:nvPicPr>
          <p:cNvPr id="28" name="Picture 27">
            <a:extLst>
              <a:ext uri="{FF2B5EF4-FFF2-40B4-BE49-F238E27FC236}">
                <a16:creationId xmlns:a16="http://schemas.microsoft.com/office/drawing/2014/main" id="{EAFAEAF9-FF3E-E7AD-E4C9-17B8DA223E08}"/>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8184995" y="3932556"/>
            <a:ext cx="3691044" cy="2327993"/>
          </a:xfrm>
          <a:prstGeom prst="rect">
            <a:avLst/>
          </a:prstGeom>
        </p:spPr>
      </p:pic>
      <p:cxnSp>
        <p:nvCxnSpPr>
          <p:cNvPr id="30" name="Straight Arrow Connector 29">
            <a:extLst>
              <a:ext uri="{FF2B5EF4-FFF2-40B4-BE49-F238E27FC236}">
                <a16:creationId xmlns:a16="http://schemas.microsoft.com/office/drawing/2014/main" id="{203F8A6E-BB3A-27A3-FF24-70B588B1B7CA}"/>
              </a:ext>
            </a:extLst>
          </p:cNvPr>
          <p:cNvCxnSpPr>
            <a:cxnSpLocks/>
          </p:cNvCxnSpPr>
          <p:nvPr/>
        </p:nvCxnSpPr>
        <p:spPr>
          <a:xfrm flipH="1" flipV="1">
            <a:off x="10175483" y="5061175"/>
            <a:ext cx="460445" cy="536738"/>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42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FC17-0615-6566-DEC5-E76442A5C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0FDCB-727D-0132-05A2-AC46F9D80C7E}"/>
              </a:ext>
            </a:extLst>
          </p:cNvPr>
          <p:cNvSpPr>
            <a:spLocks noGrp="1"/>
          </p:cNvSpPr>
          <p:nvPr>
            <p:ph type="title"/>
          </p:nvPr>
        </p:nvSpPr>
        <p:spPr/>
        <p:txBody>
          <a:bodyPr/>
          <a:lstStyle/>
          <a:p>
            <a:r>
              <a:rPr lang="en-US" dirty="0"/>
              <a:t>Quantum simulation of systems described by linear PDEs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E1F983-EBB6-11EE-7D5D-66E9B4AFF09D}"/>
                  </a:ext>
                </a:extLst>
              </p:cNvPr>
              <p:cNvSpPr>
                <a:spLocks noGrp="1"/>
              </p:cNvSpPr>
              <p:nvPr>
                <p:ph idx="1"/>
              </p:nvPr>
            </p:nvSpPr>
            <p:spPr>
              <a:xfrm>
                <a:off x="246186" y="853964"/>
                <a:ext cx="11945813" cy="3088517"/>
              </a:xfrm>
            </p:spPr>
            <p:txBody>
              <a:bodyPr/>
              <a:lstStyle/>
              <a:p>
                <a:r>
                  <a:rPr lang="en-US" b="1" dirty="0"/>
                  <a:t>Quantum simulation is the process of approximating the unitary dynamics generated by the Hamiltonian operator in Schrödinger equation.</a:t>
                </a:r>
              </a:p>
              <a:p>
                <a:pPr lvl="1"/>
                <a:r>
                  <a:rPr lang="en-US" dirty="0"/>
                  <a:t>Establish </a:t>
                </a:r>
                <a:r>
                  <a:rPr lang="en-US" b="1" dirty="0">
                    <a:solidFill>
                      <a:schemeClr val="accent5">
                        <a:lumMod val="75000"/>
                      </a:schemeClr>
                    </a:solidFill>
                  </a:rPr>
                  <a:t>Schrödinger representation </a:t>
                </a:r>
                <a:r>
                  <a:rPr lang="en-US" dirty="0"/>
                  <a:t>of </a:t>
                </a:r>
                <a:r>
                  <a:rPr lang="en-US" b="1" dirty="0">
                    <a:solidFill>
                      <a:schemeClr val="accent5">
                        <a:lumMod val="75000"/>
                      </a:schemeClr>
                    </a:solidFill>
                  </a:rPr>
                  <a:t>classical linear PDEs </a:t>
                </a:r>
                <a:r>
                  <a:rPr lang="en-US" dirty="0"/>
                  <a:t>to permit </a:t>
                </a:r>
                <a:r>
                  <a:rPr lang="en-US" b="1" dirty="0">
                    <a:solidFill>
                      <a:schemeClr val="accent5">
                        <a:lumMod val="75000"/>
                      </a:schemeClr>
                    </a:solidFill>
                  </a:rPr>
                  <a:t>quantum simulation </a:t>
                </a:r>
                <a:r>
                  <a:rPr lang="en-US" dirty="0"/>
                  <a:t>of evolution operator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𝑈</m:t>
                        </m:r>
                      </m:e>
                    </m:acc>
                  </m:oMath>
                </a14:m>
                <a:r>
                  <a:rPr lang="en-US" dirty="0"/>
                  <a:t>.</a:t>
                </a:r>
              </a:p>
              <a:p>
                <a:pPr lvl="1"/>
                <a:endParaRPr lang="en-US" dirty="0"/>
              </a:p>
              <a:p>
                <a:pPr lvl="1">
                  <a:spcAft>
                    <a:spcPts val="1200"/>
                  </a:spcAft>
                </a:pPr>
                <a:endParaRPr lang="en-US" sz="1600" dirty="0"/>
              </a:p>
              <a:p>
                <a:pPr lvl="1"/>
                <a:r>
                  <a:rPr lang="en-US" b="1" dirty="0">
                    <a:solidFill>
                      <a:schemeClr val="accent5">
                        <a:lumMod val="75000"/>
                      </a:schemeClr>
                    </a:solidFill>
                  </a:rPr>
                  <a:t>Unitary evolution</a:t>
                </a:r>
                <a:r>
                  <a:rPr lang="en-US" dirty="0"/>
                  <a:t> is present only when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 is </a:t>
                </a:r>
                <a:r>
                  <a:rPr lang="en-US" b="1" dirty="0">
                    <a:solidFill>
                      <a:schemeClr val="accent5">
                        <a:lumMod val="75000"/>
                      </a:schemeClr>
                    </a:solidFill>
                  </a:rPr>
                  <a:t>Hermitian tensor </a:t>
                </a:r>
                <a:r>
                  <a:rPr lang="en-US" dirty="0"/>
                  <a:t>(characteristic of </a:t>
                </a:r>
                <a:r>
                  <a:rPr lang="en-US" b="1" dirty="0">
                    <a:solidFill>
                      <a:schemeClr val="accent5">
                        <a:lumMod val="75000"/>
                      </a:schemeClr>
                    </a:solidFill>
                  </a:rPr>
                  <a:t>conservative</a:t>
                </a:r>
                <a:r>
                  <a:rPr lang="en-US" dirty="0"/>
                  <a:t> systems).</a:t>
                </a:r>
              </a:p>
              <a:p>
                <a:pPr lvl="1"/>
                <a:r>
                  <a:rPr lang="en-US" b="1" dirty="0">
                    <a:solidFill>
                      <a:srgbClr val="C00000"/>
                    </a:solidFill>
                  </a:rPr>
                  <a:t>Non-unitary evolution</a:t>
                </a:r>
                <a:r>
                  <a:rPr lang="en-US" dirty="0">
                    <a:solidFill>
                      <a:srgbClr val="C00000"/>
                    </a:solidFill>
                  </a:rPr>
                  <a:t> </a:t>
                </a:r>
                <a:r>
                  <a:rPr lang="en-US" dirty="0"/>
                  <a:t>(when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𝐷</m:t>
                        </m:r>
                      </m:e>
                    </m:acc>
                  </m:oMath>
                </a14:m>
                <a:r>
                  <a:rPr lang="en-US" dirty="0"/>
                  <a:t> has an </a:t>
                </a:r>
                <a:r>
                  <a:rPr lang="en-US" b="1" dirty="0">
                    <a:solidFill>
                      <a:srgbClr val="C00000"/>
                    </a:solidFill>
                  </a:rPr>
                  <a:t>anti-Hermitian part</a:t>
                </a:r>
                <a:r>
                  <a:rPr lang="en-US" dirty="0"/>
                  <a:t>) connected to </a:t>
                </a:r>
                <a:r>
                  <a:rPr lang="en-US" dirty="0">
                    <a:solidFill>
                      <a:srgbClr val="C00000"/>
                    </a:solidFill>
                  </a:rPr>
                  <a:t>dissipation</a:t>
                </a:r>
                <a:r>
                  <a:rPr lang="en-US" dirty="0"/>
                  <a:t>.</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29E1F983-EBB6-11EE-7D5D-66E9B4AFF09D}"/>
                  </a:ext>
                </a:extLst>
              </p:cNvPr>
              <p:cNvSpPr>
                <a:spLocks noGrp="1" noRot="1" noChangeAspect="1" noMove="1" noResize="1" noEditPoints="1" noAdjustHandles="1" noChangeArrowheads="1" noChangeShapeType="1" noTextEdit="1"/>
              </p:cNvSpPr>
              <p:nvPr>
                <p:ph idx="1"/>
              </p:nvPr>
            </p:nvSpPr>
            <p:spPr>
              <a:xfrm>
                <a:off x="246186" y="853964"/>
                <a:ext cx="11945813" cy="3088517"/>
              </a:xfrm>
              <a:blipFill>
                <a:blip r:embed="rId2"/>
                <a:stretch>
                  <a:fillRect l="-663" t="-157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67E6B03-63E6-AD10-B416-A8B7CA2FBEAE}"/>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pic>
        <p:nvPicPr>
          <p:cNvPr id="7" name="Picture 6">
            <a:extLst>
              <a:ext uri="{FF2B5EF4-FFF2-40B4-BE49-F238E27FC236}">
                <a16:creationId xmlns:a16="http://schemas.microsoft.com/office/drawing/2014/main" id="{075E5009-898C-EECB-C750-7A787D6C91F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09124" y="1938964"/>
            <a:ext cx="4609679" cy="809969"/>
          </a:xfrm>
          <a:prstGeom prst="rect">
            <a:avLst/>
          </a:prstGeom>
        </p:spPr>
      </p:pic>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6E93BF97-0DC5-7C61-0D3E-B97E861F3EF6}"/>
                  </a:ext>
                </a:extLst>
              </p:cNvPr>
              <p:cNvSpPr txBox="1"/>
              <p:nvPr/>
            </p:nvSpPr>
            <p:spPr>
              <a:xfrm>
                <a:off x="3470992" y="4425503"/>
                <a:ext cx="8528475" cy="1401730"/>
              </a:xfrm>
              <a:prstGeom prst="rect">
                <a:avLst/>
              </a:prstGeom>
              <a:noFill/>
            </p:spPr>
            <p:txBody>
              <a:bodyPr wrap="square" rtlCol="0">
                <a:spAutoFit/>
              </a:bodyPr>
              <a:lstStyle/>
              <a:p>
                <a:pPr algn="ctr">
                  <a:spcAft>
                    <a:spcPts val="600"/>
                  </a:spcAft>
                </a:pPr>
                <a:r>
                  <a:rPr lang="en-US" sz="2400" b="1" dirty="0"/>
                  <a:t>Implement n-qubit unitary operator </a:t>
                </a:r>
                <a14:m>
                  <m:oMath xmlns:m="http://schemas.openxmlformats.org/officeDocument/2006/math">
                    <m:acc>
                      <m:accPr>
                        <m:chr m:val="̂"/>
                        <m:ctrlPr>
                          <a:rPr lang="en-US" sz="2400" b="1" i="1" smtClean="0">
                            <a:latin typeface="Cambria Math" panose="02040503050406030204" pitchFamily="18" charset="0"/>
                          </a:rPr>
                        </m:ctrlPr>
                      </m:accPr>
                      <m:e>
                        <m:r>
                          <a:rPr lang="en-US" sz="2400" b="1" i="1" smtClean="0">
                            <a:latin typeface="Cambria Math" panose="02040503050406030204" pitchFamily="18" charset="0"/>
                          </a:rPr>
                          <m:t>𝑼</m:t>
                        </m:r>
                      </m:e>
                    </m:acc>
                    <m:r>
                      <a:rPr lang="en-US" sz="2400" b="1" i="1" smtClean="0">
                        <a:latin typeface="Cambria Math" panose="02040503050406030204" pitchFamily="18" charset="0"/>
                      </a:rPr>
                      <m:t>=</m:t>
                    </m:r>
                    <m:r>
                      <a:rPr lang="en-US" sz="2400" b="1" i="1" smtClean="0">
                        <a:latin typeface="Cambria Math" panose="02040503050406030204" pitchFamily="18" charset="0"/>
                      </a:rPr>
                      <m:t>𝒆𝒙𝒑</m:t>
                    </m:r>
                    <m:d>
                      <m:dPr>
                        <m:ctrlPr>
                          <a:rPr lang="en-US" sz="2400" b="1" i="1" smtClean="0">
                            <a:latin typeface="Cambria Math" panose="02040503050406030204" pitchFamily="18" charset="0"/>
                          </a:rPr>
                        </m:ctrlPr>
                      </m:dPr>
                      <m:e>
                        <m:r>
                          <a:rPr lang="en-US" sz="2400" b="1" i="1" smtClean="0">
                            <a:latin typeface="Cambria Math" panose="02040503050406030204" pitchFamily="18" charset="0"/>
                          </a:rPr>
                          <m:t>−</m:t>
                        </m:r>
                        <m:r>
                          <a:rPr lang="en-US" sz="2400" b="1" i="1" smtClean="0">
                            <a:latin typeface="Cambria Math" panose="02040503050406030204" pitchFamily="18" charset="0"/>
                          </a:rPr>
                          <m:t>𝒊𝒕</m:t>
                        </m:r>
                        <m:acc>
                          <m:accPr>
                            <m:chr m:val="̂"/>
                            <m:ctrlPr>
                              <a:rPr lang="en-US" sz="2400" b="1" i="1">
                                <a:latin typeface="Cambria Math" panose="02040503050406030204" pitchFamily="18" charset="0"/>
                              </a:rPr>
                            </m:ctrlPr>
                          </m:accPr>
                          <m:e>
                            <m:r>
                              <a:rPr lang="en-US" sz="2400" b="1" i="1" smtClean="0">
                                <a:latin typeface="Cambria Math" panose="02040503050406030204" pitchFamily="18" charset="0"/>
                              </a:rPr>
                              <m:t>𝑫</m:t>
                            </m:r>
                          </m:e>
                        </m:acc>
                      </m:e>
                    </m:d>
                  </m:oMath>
                </a14:m>
                <a:r>
                  <a:rPr lang="en-US" sz="2400" b="1" dirty="0"/>
                  <a:t> </a:t>
                </a:r>
              </a:p>
              <a:p>
                <a:pPr algn="ctr">
                  <a:spcAft>
                    <a:spcPts val="600"/>
                  </a:spcAft>
                </a:pPr>
                <a:r>
                  <a:rPr lang="en-US" sz="2400" b="1" dirty="0"/>
                  <a:t>for total simulation time into </a:t>
                </a:r>
                <a:r>
                  <a:rPr lang="en-US" sz="2400" b="1" i="1" dirty="0"/>
                  <a:t>O[poly(n)] </a:t>
                </a:r>
              </a:p>
              <a:p>
                <a:pPr algn="ctr">
                  <a:spcAft>
                    <a:spcPts val="600"/>
                  </a:spcAft>
                </a:pPr>
                <a:r>
                  <a:rPr lang="en-US" sz="2400" b="1" dirty="0"/>
                  <a:t>elementary quantum gates within accuracy </a:t>
                </a:r>
                <a:r>
                  <a:rPr lang="el-GR" sz="2400" b="1" i="1" dirty="0"/>
                  <a:t>ε</a:t>
                </a:r>
                <a:r>
                  <a:rPr lang="el-GR" sz="2400" b="1" dirty="0"/>
                  <a:t>.</a:t>
                </a:r>
                <a:endParaRPr lang="en-US" sz="2400" b="1" dirty="0"/>
              </a:p>
            </p:txBody>
          </p:sp>
        </mc:Choice>
        <mc:Fallback>
          <p:sp>
            <p:nvSpPr>
              <p:cNvPr id="17" name="TextBox 16">
                <a:extLst>
                  <a:ext uri="{FF2B5EF4-FFF2-40B4-BE49-F238E27FC236}">
                    <a16:creationId xmlns:a16="http://schemas.microsoft.com/office/drawing/2014/main" id="{6E93BF97-0DC5-7C61-0D3E-B97E861F3EF6}"/>
                  </a:ext>
                </a:extLst>
              </p:cNvPr>
              <p:cNvSpPr txBox="1">
                <a:spLocks noRot="1" noChangeAspect="1" noMove="1" noResize="1" noEditPoints="1" noAdjustHandles="1" noChangeArrowheads="1" noChangeShapeType="1" noTextEdit="1"/>
              </p:cNvSpPr>
              <p:nvPr/>
            </p:nvSpPr>
            <p:spPr>
              <a:xfrm>
                <a:off x="3470992" y="4425503"/>
                <a:ext cx="8528475" cy="1401730"/>
              </a:xfrm>
              <a:prstGeom prst="rect">
                <a:avLst/>
              </a:prstGeom>
              <a:blipFill>
                <a:blip r:embed="rId5"/>
                <a:stretch>
                  <a:fillRect t="-1304" b="-9130"/>
                </a:stretch>
              </a:blipFill>
            </p:spPr>
            <p:txBody>
              <a:bodyPr/>
              <a:lstStyle/>
              <a:p>
                <a:r>
                  <a:rPr lang="en-US">
                    <a:noFill/>
                  </a:rPr>
                  <a:t> </a:t>
                </a:r>
              </a:p>
            </p:txBody>
          </p:sp>
        </mc:Fallback>
      </mc:AlternateContent>
      <p:sp>
        <p:nvSpPr>
          <p:cNvPr id="18" name="Oval 17">
            <a:extLst>
              <a:ext uri="{FF2B5EF4-FFF2-40B4-BE49-F238E27FC236}">
                <a16:creationId xmlns:a16="http://schemas.microsoft.com/office/drawing/2014/main" id="{66511C11-7F4C-57A3-C131-A178CC252303}"/>
              </a:ext>
            </a:extLst>
          </p:cNvPr>
          <p:cNvSpPr/>
          <p:nvPr/>
        </p:nvSpPr>
        <p:spPr>
          <a:xfrm>
            <a:off x="4455631" y="5788548"/>
            <a:ext cx="94822" cy="450111"/>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A1ECFAED-E9FE-14B8-ADCD-C85DDCC927B4}"/>
              </a:ext>
            </a:extLst>
          </p:cNvPr>
          <p:cNvSpPr txBox="1"/>
          <p:nvPr/>
        </p:nvSpPr>
        <p:spPr>
          <a:xfrm>
            <a:off x="8846219" y="3142422"/>
            <a:ext cx="3345779" cy="738664"/>
          </a:xfrm>
          <a:prstGeom prst="rect">
            <a:avLst/>
          </a:prstGeom>
          <a:noFill/>
        </p:spPr>
        <p:txBody>
          <a:bodyPr wrap="square" rtlCol="0">
            <a:spAutoFit/>
          </a:bodyPr>
          <a:lstStyle/>
          <a:p>
            <a:pPr algn="ctr"/>
            <a:r>
              <a:rPr lang="en-US" sz="1400" b="1" dirty="0">
                <a:solidFill>
                  <a:srgbClr val="C00000"/>
                </a:solidFill>
              </a:rPr>
              <a:t>Treatment by employment </a:t>
            </a:r>
          </a:p>
          <a:p>
            <a:pPr algn="ctr"/>
            <a:r>
              <a:rPr lang="en-US" sz="1400" b="1" dirty="0">
                <a:solidFill>
                  <a:srgbClr val="C00000"/>
                </a:solidFill>
              </a:rPr>
              <a:t>of other similar techniques </a:t>
            </a:r>
          </a:p>
          <a:p>
            <a:pPr algn="ctr"/>
            <a:r>
              <a:rPr lang="en-US" sz="1400" b="1" dirty="0">
                <a:solidFill>
                  <a:srgbClr val="C00000"/>
                </a:solidFill>
              </a:rPr>
              <a:t>(quantum channels, LCU, …)</a:t>
            </a:r>
          </a:p>
        </p:txBody>
      </p:sp>
      <p:cxnSp>
        <p:nvCxnSpPr>
          <p:cNvPr id="12" name="Straight Arrow Connector 11">
            <a:extLst>
              <a:ext uri="{FF2B5EF4-FFF2-40B4-BE49-F238E27FC236}">
                <a16:creationId xmlns:a16="http://schemas.microsoft.com/office/drawing/2014/main" id="{A3EAECF0-FED0-9722-2433-D505785BACD9}"/>
              </a:ext>
            </a:extLst>
          </p:cNvPr>
          <p:cNvCxnSpPr>
            <a:cxnSpLocks/>
          </p:cNvCxnSpPr>
          <p:nvPr/>
        </p:nvCxnSpPr>
        <p:spPr>
          <a:xfrm>
            <a:off x="8889348" y="3308219"/>
            <a:ext cx="565105" cy="15423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4">
            <a:extLst>
              <a:ext uri="{FF2B5EF4-FFF2-40B4-BE49-F238E27FC236}">
                <a16:creationId xmlns:a16="http://schemas.microsoft.com/office/drawing/2014/main" id="{DAA59A50-0D67-2B18-BF70-18764B19C037}"/>
              </a:ext>
            </a:extLst>
          </p:cNvPr>
          <p:cNvSpPr>
            <a:spLocks noGrp="1"/>
          </p:cNvSpPr>
          <p:nvPr>
            <p:ph type="sldNum" sz="quarter" idx="12"/>
          </p:nvPr>
        </p:nvSpPr>
        <p:spPr>
          <a:xfrm>
            <a:off x="0" y="6590037"/>
            <a:ext cx="720080" cy="19917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Arrow: Right 15">
            <a:extLst>
              <a:ext uri="{FF2B5EF4-FFF2-40B4-BE49-F238E27FC236}">
                <a16:creationId xmlns:a16="http://schemas.microsoft.com/office/drawing/2014/main" id="{A974F866-32EB-96BC-5A48-800A23AF1731}"/>
              </a:ext>
            </a:extLst>
          </p:cNvPr>
          <p:cNvSpPr/>
          <p:nvPr/>
        </p:nvSpPr>
        <p:spPr>
          <a:xfrm>
            <a:off x="1190847" y="4444996"/>
            <a:ext cx="2818498" cy="14017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GOAL</a:t>
            </a:r>
          </a:p>
        </p:txBody>
      </p:sp>
    </p:spTree>
    <p:extLst>
      <p:ext uri="{BB962C8B-B14F-4D97-AF65-F5344CB8AC3E}">
        <p14:creationId xmlns:p14="http://schemas.microsoft.com/office/powerpoint/2010/main" val="342581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148E0-ED4E-1ADA-C8DB-FE5F06D8C9DB}"/>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B8F588-F596-B271-1032-C37656CC99A4}"/>
              </a:ext>
            </a:extLst>
          </p:cNvPr>
          <p:cNvSpPr txBox="1">
            <a:spLocks/>
          </p:cNvSpPr>
          <p:nvPr/>
        </p:nvSpPr>
        <p:spPr>
          <a:xfrm>
            <a:off x="246187" y="836712"/>
            <a:ext cx="11551803" cy="5688632"/>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199" indent="-214308"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29" indent="-171446" algn="l" defTabSz="685783"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b="1" dirty="0"/>
              <a:t>Under the 6-vector formalism for the EM field, </a:t>
            </a:r>
            <a:r>
              <a:rPr lang="en-US" b="1" dirty="0">
                <a:solidFill>
                  <a:srgbClr val="0070C0"/>
                </a:solidFill>
              </a:rPr>
              <a:t>Maxwell’s equations </a:t>
            </a:r>
            <a:r>
              <a:rPr lang="en-US" b="1" dirty="0"/>
              <a:t>can be compactly written in the form of a </a:t>
            </a:r>
            <a:r>
              <a:rPr lang="en-US" b="1" dirty="0">
                <a:solidFill>
                  <a:srgbClr val="C00000"/>
                </a:solidFill>
              </a:rPr>
              <a:t>Schrödinger-like PDE</a:t>
            </a:r>
            <a:r>
              <a:rPr lang="en-US" b="1" dirty="0"/>
              <a:t>.</a:t>
            </a:r>
          </a:p>
          <a:p>
            <a:endParaRPr lang="en-US" b="1" dirty="0"/>
          </a:p>
          <a:p>
            <a:endParaRPr lang="en-US" b="1" dirty="0"/>
          </a:p>
          <a:p>
            <a:endParaRPr lang="en-US" b="1" dirty="0"/>
          </a:p>
          <a:p>
            <a:endParaRPr lang="en-US" b="1" dirty="0"/>
          </a:p>
          <a:p>
            <a:pPr lvl="1">
              <a:spcAft>
                <a:spcPts val="1500"/>
              </a:spcAft>
            </a:pPr>
            <a:r>
              <a:rPr lang="en-US" b="1" u="sng" dirty="0">
                <a:solidFill>
                  <a:schemeClr val="accent5">
                    <a:lumMod val="75000"/>
                  </a:schemeClr>
                </a:solidFill>
              </a:rPr>
              <a:t>Constitutive relations </a:t>
            </a:r>
            <a:r>
              <a:rPr lang="en-US" u="sng" dirty="0"/>
              <a:t>for the fields:  </a:t>
            </a:r>
          </a:p>
          <a:p>
            <a:pPr lvl="1">
              <a:spcAft>
                <a:spcPts val="1800"/>
              </a:spcAft>
            </a:pPr>
            <a:r>
              <a:rPr lang="en-US" b="1" u="sng" dirty="0">
                <a:solidFill>
                  <a:schemeClr val="accent5">
                    <a:lumMod val="75000"/>
                  </a:schemeClr>
                </a:solidFill>
              </a:rPr>
              <a:t>Boundary conditions </a:t>
            </a:r>
            <a:r>
              <a:rPr lang="en-US" u="sng" dirty="0"/>
              <a:t>for the field in configuration space:</a:t>
            </a:r>
            <a:endParaRPr lang="el-GR" u="sng" dirty="0"/>
          </a:p>
          <a:p>
            <a:r>
              <a:rPr lang="en-US" b="1" u="sng" dirty="0"/>
              <a:t>Formulation for anisotropic media ( </a:t>
            </a:r>
            <a:r>
              <a:rPr lang="en-US" b="1" u="sng" dirty="0">
                <a:latin typeface="Times New Roman" panose="02020603050405020304" pitchFamily="18" charset="0"/>
                <a:cs typeface="Times New Roman" panose="02020603050405020304" pitchFamily="18" charset="0"/>
              </a:rPr>
              <a:t>→ </a:t>
            </a:r>
            <a:r>
              <a:rPr lang="en-US" b="1" u="sng" dirty="0"/>
              <a:t>magnetized plasmas).</a:t>
            </a:r>
            <a:endParaRPr lang="en-US" b="1" dirty="0"/>
          </a:p>
          <a:p>
            <a:pPr lvl="1"/>
            <a:endParaRPr lang="en-US" dirty="0"/>
          </a:p>
        </p:txBody>
      </p:sp>
      <p:sp>
        <p:nvSpPr>
          <p:cNvPr id="2" name="Title 1">
            <a:extLst>
              <a:ext uri="{FF2B5EF4-FFF2-40B4-BE49-F238E27FC236}">
                <a16:creationId xmlns:a16="http://schemas.microsoft.com/office/drawing/2014/main" id="{340FA7E6-1F4E-490C-BA09-A6AED55B46A0}"/>
              </a:ext>
            </a:extLst>
          </p:cNvPr>
          <p:cNvSpPr>
            <a:spLocks noGrp="1"/>
          </p:cNvSpPr>
          <p:nvPr>
            <p:ph type="title"/>
          </p:nvPr>
        </p:nvSpPr>
        <p:spPr/>
        <p:txBody>
          <a:bodyPr/>
          <a:lstStyle/>
          <a:p>
            <a:r>
              <a:rPr lang="en-US" dirty="0"/>
              <a:t>Quantum approach for Maxwell’s equations</a:t>
            </a:r>
          </a:p>
        </p:txBody>
      </p:sp>
      <p:sp>
        <p:nvSpPr>
          <p:cNvPr id="4" name="Footer Placeholder 3">
            <a:extLst>
              <a:ext uri="{FF2B5EF4-FFF2-40B4-BE49-F238E27FC236}">
                <a16:creationId xmlns:a16="http://schemas.microsoft.com/office/drawing/2014/main" id="{4A05EE9A-E0F7-62AB-D028-F0AF48D01808}"/>
              </a:ext>
            </a:extLst>
          </p:cNvPr>
          <p:cNvSpPr>
            <a:spLocks noGrp="1"/>
          </p:cNvSpPr>
          <p:nvPr>
            <p:ph type="ftr" sz="quarter" idx="11"/>
          </p:nvPr>
        </p:nvSpPr>
        <p:spPr>
          <a:xfrm>
            <a:off x="825624" y="6555770"/>
            <a:ext cx="5645514" cy="329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Christos Tsironis | </a:t>
            </a:r>
            <a:r>
              <a:rPr kumimoji="0" lang="en-US" sz="1200" b="0" i="0" u="none" strike="noStrike" kern="1200" cap="none" spc="0" normalizeH="0" baseline="0" noProof="0" dirty="0">
                <a:ln>
                  <a:noFill/>
                </a:ln>
                <a:solidFill>
                  <a:prstClr val="white"/>
                </a:solidFill>
                <a:effectLst/>
                <a:uLnTx/>
                <a:uFillTx/>
                <a:latin typeface="Calibri"/>
                <a:ea typeface="+mn-ea"/>
                <a:cs typeface="+mn-cs"/>
              </a:rPr>
              <a:t>ENR-MOD SB (Monitoring of 2024 activities)</a:t>
            </a:r>
            <a:r>
              <a:rPr kumimoji="0" lang="en-GB" sz="1200" b="0" i="0" u="none" strike="noStrike" kern="1200" cap="none" spc="0" normalizeH="0" baseline="0" noProof="0" dirty="0">
                <a:ln>
                  <a:noFill/>
                </a:ln>
                <a:solidFill>
                  <a:prstClr val="white"/>
                </a:solidFill>
                <a:effectLst/>
                <a:uLnTx/>
                <a:uFillTx/>
                <a:latin typeface="Calibri"/>
                <a:ea typeface="+mn-ea"/>
                <a:cs typeface="+mn-cs"/>
              </a:rPr>
              <a:t> | 4 February 2025</a:t>
            </a:r>
          </a:p>
        </p:txBody>
      </p:sp>
      <p:sp>
        <p:nvSpPr>
          <p:cNvPr id="5" name="Slide Number Placeholder 4">
            <a:extLst>
              <a:ext uri="{FF2B5EF4-FFF2-40B4-BE49-F238E27FC236}">
                <a16:creationId xmlns:a16="http://schemas.microsoft.com/office/drawing/2014/main" id="{7E7FF626-DA39-AED1-F017-B02474F24D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4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1375638A-8513-F69E-BE39-D71E832D561B}"/>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51962" y="1738573"/>
            <a:ext cx="4833041" cy="719278"/>
          </a:xfrm>
          <a:prstGeom prst="rect">
            <a:avLst/>
          </a:prstGeom>
        </p:spPr>
      </p:pic>
      <p:pic>
        <p:nvPicPr>
          <p:cNvPr id="11" name="Picture 10">
            <a:extLst>
              <a:ext uri="{FF2B5EF4-FFF2-40B4-BE49-F238E27FC236}">
                <a16:creationId xmlns:a16="http://schemas.microsoft.com/office/drawing/2014/main" id="{900A5986-A1A7-1F53-AF1A-0F823E6A38F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196344" y="2469281"/>
            <a:ext cx="3299903" cy="554384"/>
          </a:xfrm>
          <a:prstGeom prst="rect">
            <a:avLst/>
          </a:prstGeom>
        </p:spPr>
      </p:pic>
      <p:pic>
        <p:nvPicPr>
          <p:cNvPr id="13" name="Picture 12">
            <a:extLst>
              <a:ext uri="{FF2B5EF4-FFF2-40B4-BE49-F238E27FC236}">
                <a16:creationId xmlns:a16="http://schemas.microsoft.com/office/drawing/2014/main" id="{CBB75EE4-D748-3CAD-FC16-EA575CB131D6}"/>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8241158" y="1624273"/>
            <a:ext cx="2562583" cy="790685"/>
          </a:xfrm>
          <a:prstGeom prst="rect">
            <a:avLst/>
          </a:prstGeom>
        </p:spPr>
      </p:pic>
      <p:pic>
        <p:nvPicPr>
          <p:cNvPr id="15" name="Picture 14">
            <a:extLst>
              <a:ext uri="{FF2B5EF4-FFF2-40B4-BE49-F238E27FC236}">
                <a16:creationId xmlns:a16="http://schemas.microsoft.com/office/drawing/2014/main" id="{EB163375-CC27-5675-CA30-A0A03DEFC494}"/>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7353667" y="2246087"/>
            <a:ext cx="4572638" cy="876422"/>
          </a:xfrm>
          <a:prstGeom prst="rect">
            <a:avLst/>
          </a:prstGeom>
        </p:spPr>
      </p:pic>
      <p:grpSp>
        <p:nvGrpSpPr>
          <p:cNvPr id="21" name="Group 20">
            <a:extLst>
              <a:ext uri="{FF2B5EF4-FFF2-40B4-BE49-F238E27FC236}">
                <a16:creationId xmlns:a16="http://schemas.microsoft.com/office/drawing/2014/main" id="{41DFBC54-22E6-3128-4934-0FD4BE17691E}"/>
              </a:ext>
            </a:extLst>
          </p:cNvPr>
          <p:cNvGrpSpPr/>
          <p:nvPr/>
        </p:nvGrpSpPr>
        <p:grpSpPr>
          <a:xfrm>
            <a:off x="5844076" y="1763966"/>
            <a:ext cx="1265384" cy="1230694"/>
            <a:chOff x="5764066" y="1798256"/>
            <a:chExt cx="1265384" cy="1230694"/>
          </a:xfrm>
        </p:grpSpPr>
        <p:sp>
          <p:nvSpPr>
            <p:cNvPr id="18" name="Arrow: Right 17">
              <a:extLst>
                <a:ext uri="{FF2B5EF4-FFF2-40B4-BE49-F238E27FC236}">
                  <a16:creationId xmlns:a16="http://schemas.microsoft.com/office/drawing/2014/main" id="{1B1155E0-739C-92E7-818B-5C8FD8206068}"/>
                </a:ext>
              </a:extLst>
            </p:cNvPr>
            <p:cNvSpPr/>
            <p:nvPr/>
          </p:nvSpPr>
          <p:spPr>
            <a:xfrm>
              <a:off x="5764066" y="1798256"/>
              <a:ext cx="1265384" cy="1230694"/>
            </a:xfrm>
            <a:prstGeom prst="righ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37CBC283-134D-A4F4-4CAA-F0C81AA3F290}"/>
                </a:ext>
              </a:extLst>
            </p:cNvPr>
            <p:cNvPicPr>
              <a:picLocks noChangeAspect="1"/>
            </p:cNvPicPr>
            <p:nvPr/>
          </p:nvPicPr>
          <p:blipFill>
            <a:blip r:embed="rId10"/>
            <a:stretch>
              <a:fillRect/>
            </a:stretch>
          </p:blipFill>
          <p:spPr>
            <a:xfrm>
              <a:off x="5824217" y="2119534"/>
              <a:ext cx="885949" cy="301807"/>
            </a:xfrm>
            <a:prstGeom prst="rect">
              <a:avLst/>
            </a:prstGeom>
          </p:spPr>
        </p:pic>
        <p:pic>
          <p:nvPicPr>
            <p:cNvPr id="20" name="Picture 19">
              <a:extLst>
                <a:ext uri="{FF2B5EF4-FFF2-40B4-BE49-F238E27FC236}">
                  <a16:creationId xmlns:a16="http://schemas.microsoft.com/office/drawing/2014/main" id="{E03CBD0C-26AD-1E43-1CD0-690AD1A92A02}"/>
                </a:ext>
              </a:extLst>
            </p:cNvPr>
            <p:cNvPicPr>
              <a:picLocks noChangeAspect="1"/>
            </p:cNvPicPr>
            <p:nvPr/>
          </p:nvPicPr>
          <p:blipFill>
            <a:blip r:embed="rId11"/>
            <a:stretch>
              <a:fillRect/>
            </a:stretch>
          </p:blipFill>
          <p:spPr>
            <a:xfrm>
              <a:off x="5816596" y="2373854"/>
              <a:ext cx="885949" cy="295316"/>
            </a:xfrm>
            <a:prstGeom prst="rect">
              <a:avLst/>
            </a:prstGeom>
          </p:spPr>
        </p:pic>
      </p:grpSp>
      <p:pic>
        <p:nvPicPr>
          <p:cNvPr id="23" name="Picture 22">
            <a:extLst>
              <a:ext uri="{FF2B5EF4-FFF2-40B4-BE49-F238E27FC236}">
                <a16:creationId xmlns:a16="http://schemas.microsoft.com/office/drawing/2014/main" id="{270F4A4B-2A5F-6947-6C99-2C31916F6A0E}"/>
              </a:ext>
            </a:extLst>
          </p:cNvPr>
          <p:cNvPicPr>
            <a:picLocks noChangeAspect="1"/>
          </p:cNvPicPr>
          <p:nvPr/>
        </p:nvPicPr>
        <p:blipFill>
          <a:blip r:embed="rId12"/>
          <a:stretch>
            <a:fillRect/>
          </a:stretch>
        </p:blipFill>
        <p:spPr>
          <a:xfrm>
            <a:off x="4339124" y="3159675"/>
            <a:ext cx="6668431" cy="743054"/>
          </a:xfrm>
          <a:prstGeom prst="rect">
            <a:avLst/>
          </a:prstGeom>
        </p:spPr>
      </p:pic>
      <p:pic>
        <p:nvPicPr>
          <p:cNvPr id="25" name="Picture 24">
            <a:extLst>
              <a:ext uri="{FF2B5EF4-FFF2-40B4-BE49-F238E27FC236}">
                <a16:creationId xmlns:a16="http://schemas.microsoft.com/office/drawing/2014/main" id="{2BDCE4E3-A01E-07AB-C183-ADDAD1656882}"/>
              </a:ext>
            </a:extLst>
          </p:cNvPr>
          <p:cNvPicPr>
            <a:picLocks noChangeAspect="1"/>
          </p:cNvPicPr>
          <p:nvPr/>
        </p:nvPicPr>
        <p:blipFill>
          <a:blip r:embed="rId13"/>
          <a:stretch>
            <a:fillRect/>
          </a:stretch>
        </p:blipFill>
        <p:spPr>
          <a:xfrm>
            <a:off x="6278139" y="3959139"/>
            <a:ext cx="2219635" cy="285790"/>
          </a:xfrm>
          <a:prstGeom prst="rect">
            <a:avLst/>
          </a:prstGeom>
        </p:spPr>
      </p:pic>
      <p:pic>
        <p:nvPicPr>
          <p:cNvPr id="27" name="Picture 26">
            <a:extLst>
              <a:ext uri="{FF2B5EF4-FFF2-40B4-BE49-F238E27FC236}">
                <a16:creationId xmlns:a16="http://schemas.microsoft.com/office/drawing/2014/main" id="{A178AC12-BFFB-DB84-AF29-DE02F4770407}"/>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Lst>
          </a:blip>
          <a:stretch>
            <a:fillRect/>
          </a:stretch>
        </p:blipFill>
        <p:spPr>
          <a:xfrm>
            <a:off x="192775" y="5116553"/>
            <a:ext cx="5104060" cy="937914"/>
          </a:xfrm>
          <a:prstGeom prst="rect">
            <a:avLst/>
          </a:prstGeom>
        </p:spPr>
      </p:pic>
      <p:sp>
        <p:nvSpPr>
          <p:cNvPr id="28" name="Arrow: Right 27">
            <a:extLst>
              <a:ext uri="{FF2B5EF4-FFF2-40B4-BE49-F238E27FC236}">
                <a16:creationId xmlns:a16="http://schemas.microsoft.com/office/drawing/2014/main" id="{CA88EA5C-228D-2DB0-949F-F579A37A0157}"/>
              </a:ext>
            </a:extLst>
          </p:cNvPr>
          <p:cNvSpPr/>
          <p:nvPr/>
        </p:nvSpPr>
        <p:spPr>
          <a:xfrm>
            <a:off x="5574965" y="5242575"/>
            <a:ext cx="779198" cy="74305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A3E212FE-4360-2A88-F1A3-DDF9A1C4E818}"/>
              </a:ext>
            </a:extLst>
          </p:cNvPr>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Lst>
          </a:blip>
          <a:stretch>
            <a:fillRect/>
          </a:stretch>
        </p:blipFill>
        <p:spPr>
          <a:xfrm>
            <a:off x="6482289" y="4907829"/>
            <a:ext cx="5501581" cy="1524959"/>
          </a:xfrm>
          <a:prstGeom prst="rect">
            <a:avLst/>
          </a:prstGeom>
        </p:spPr>
      </p:pic>
    </p:spTree>
    <p:extLst>
      <p:ext uri="{BB962C8B-B14F-4D97-AF65-F5344CB8AC3E}">
        <p14:creationId xmlns:p14="http://schemas.microsoft.com/office/powerpoint/2010/main" val="304069870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FD49AD-6A3B-49D0-B154-A3C5A5485D0C}">
  <ds:schemaRefs>
    <ds:schemaRef ds:uri="cbbfa1f3-60c2-42de-b5b6-3ee8cb87d964"/>
    <ds:schemaRef ds:uri="e5ba6352-0726-4226-96e7-82f7f1c59a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E8EE7C9-ECD7-4BCA-AD35-42C1959343C6}">
  <ds:schemaRefs>
    <ds:schemaRef ds:uri="cbbfa1f3-60c2-42de-b5b6-3ee8cb87d964"/>
    <ds:schemaRef ds:uri="e5ba6352-0726-4226-96e7-82f7f1c59a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22FF28-6CAC-40D9-B3BE-DA4AA3273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2361</TotalTime>
  <Words>3296</Words>
  <Application>Microsoft Office PowerPoint</Application>
  <PresentationFormat>Widescreen</PresentationFormat>
  <Paragraphs>369</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Calibri</vt:lpstr>
      <vt:lpstr>Cambria</vt:lpstr>
      <vt:lpstr>Cambria Math</vt:lpstr>
      <vt:lpstr>Poppins</vt:lpstr>
      <vt:lpstr>Times New Roman</vt:lpstr>
      <vt:lpstr>EUROfusion.1line_5_3_2019</vt:lpstr>
      <vt:lpstr>Application of Quantum Computing to Plasma Fusion</vt:lpstr>
      <vt:lpstr>QC project team</vt:lpstr>
      <vt:lpstr>ENR project overview</vt:lpstr>
      <vt:lpstr>Introduction to Quantum Computing</vt:lpstr>
      <vt:lpstr>The Schrödinger equation</vt:lpstr>
      <vt:lpstr>Quantum states</vt:lpstr>
      <vt:lpstr>Quantum gates &amp; circuits</vt:lpstr>
      <vt:lpstr>Quantum simulation of systems described by linear PDEs</vt:lpstr>
      <vt:lpstr>Quantum approach for Maxwell’s equations</vt:lpstr>
      <vt:lpstr>Quantum approach to wave-wave interaction problem</vt:lpstr>
      <vt:lpstr>Quantum Computing algorithms</vt:lpstr>
      <vt:lpstr>Qubit Lattice Algorithm (QLA)</vt:lpstr>
      <vt:lpstr>Phase 1 – Deliverable 1 </vt:lpstr>
      <vt:lpstr>Phase 1 – Deliverable 2 </vt:lpstr>
      <vt:lpstr>Phase 1 – Work on 2025 deliverables</vt:lpstr>
      <vt:lpstr>Phase 2 – Deliverable 1 </vt:lpstr>
      <vt:lpstr>Phase 2 – Deliverable 2 </vt:lpstr>
      <vt:lpstr>Phase 2 – Deliverable 3 </vt:lpstr>
      <vt:lpstr>Overview of scientific deliverables </vt:lpstr>
      <vt:lpstr>Dissemination of the project</vt:lpstr>
      <vt:lpstr>Dissemination of the project</vt:lpstr>
      <vt:lpstr>Work plan for 2025</vt:lpstr>
      <vt:lpstr>Change requests for 2025 (wrt initial programming)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Christos Tsironis</cp:lastModifiedBy>
  <cp:revision>343</cp:revision>
  <dcterms:created xsi:type="dcterms:W3CDTF">2023-11-15T09:40:03Z</dcterms:created>
  <dcterms:modified xsi:type="dcterms:W3CDTF">2025-02-04T14:45:12Z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