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1"/>
  </p:notesMasterIdLst>
  <p:handoutMasterIdLst>
    <p:handoutMasterId r:id="rId32"/>
  </p:handoutMasterIdLst>
  <p:sldIdLst>
    <p:sldId id="290" r:id="rId2"/>
    <p:sldId id="286" r:id="rId3"/>
    <p:sldId id="327" r:id="rId4"/>
    <p:sldId id="324" r:id="rId5"/>
    <p:sldId id="326" r:id="rId6"/>
    <p:sldId id="358" r:id="rId7"/>
    <p:sldId id="355" r:id="rId8"/>
    <p:sldId id="331" r:id="rId9"/>
    <p:sldId id="336" r:id="rId10"/>
    <p:sldId id="343" r:id="rId11"/>
    <p:sldId id="344" r:id="rId12"/>
    <p:sldId id="356" r:id="rId13"/>
    <p:sldId id="357" r:id="rId14"/>
    <p:sldId id="363" r:id="rId15"/>
    <p:sldId id="364" r:id="rId16"/>
    <p:sldId id="332" r:id="rId17"/>
    <p:sldId id="338" r:id="rId18"/>
    <p:sldId id="360" r:id="rId19"/>
    <p:sldId id="340" r:id="rId20"/>
    <p:sldId id="341" r:id="rId21"/>
    <p:sldId id="333" r:id="rId22"/>
    <p:sldId id="346" r:id="rId23"/>
    <p:sldId id="362" r:id="rId24"/>
    <p:sldId id="334" r:id="rId25"/>
    <p:sldId id="347" r:id="rId26"/>
    <p:sldId id="330" r:id="rId27"/>
    <p:sldId id="335" r:id="rId28"/>
    <p:sldId id="339" r:id="rId29"/>
    <p:sldId id="365" r:id="rId30"/>
  </p:sldIdLst>
  <p:sldSz cx="9144000" cy="5145088"/>
  <p:notesSz cx="6796088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B3D0330-6378-4157-BAEF-27D65E6480E8}">
          <p14:sldIdLst>
            <p14:sldId id="290"/>
            <p14:sldId id="286"/>
            <p14:sldId id="327"/>
            <p14:sldId id="324"/>
            <p14:sldId id="326"/>
            <p14:sldId id="358"/>
            <p14:sldId id="355"/>
            <p14:sldId id="331"/>
            <p14:sldId id="336"/>
            <p14:sldId id="343"/>
            <p14:sldId id="344"/>
            <p14:sldId id="356"/>
            <p14:sldId id="357"/>
            <p14:sldId id="363"/>
            <p14:sldId id="364"/>
            <p14:sldId id="332"/>
            <p14:sldId id="338"/>
            <p14:sldId id="360"/>
            <p14:sldId id="340"/>
            <p14:sldId id="341"/>
            <p14:sldId id="333"/>
            <p14:sldId id="346"/>
            <p14:sldId id="362"/>
            <p14:sldId id="334"/>
            <p14:sldId id="347"/>
            <p14:sldId id="330"/>
            <p14:sldId id="335"/>
            <p14:sldId id="339"/>
          </p14:sldIdLst>
        </p14:section>
        <p14:section name="Backup Slides" id="{17923069-0028-4005-9DEC-92B3311A0074}">
          <p14:sldIdLst>
            <p14:sldId id="3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17BECF"/>
    <a:srgbClr val="FF7F0E"/>
    <a:srgbClr val="9F530D"/>
    <a:srgbClr val="F0984A"/>
    <a:srgbClr val="567EE3"/>
    <a:srgbClr val="BEBAB9"/>
    <a:srgbClr val="FFFFFF"/>
    <a:srgbClr val="979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6" autoAdjust="0"/>
    <p:restoredTop sz="96807" autoAdjust="0"/>
  </p:normalViewPr>
  <p:slideViewPr>
    <p:cSldViewPr snapToGrid="0">
      <p:cViewPr varScale="1">
        <p:scale>
          <a:sx n="52" d="100"/>
          <a:sy n="52" d="100"/>
        </p:scale>
        <p:origin x="-565" y="-65"/>
      </p:cViewPr>
      <p:guideLst>
        <p:guide orient="horz" pos="1620"/>
        <p:guide pos="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501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000" y="0"/>
            <a:ext cx="2945501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64449-BFD9-4177-AA7A-B31A2DF18E3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6575"/>
            <a:ext cx="2945501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000" y="9426575"/>
            <a:ext cx="2945501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F2418-505F-4CF7-A8B2-4B5454DC15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545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5.2.2025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609" y="4776431"/>
            <a:ext cx="543687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7077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545" y="9427077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6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0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09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7025F88-EABE-0CBD-B3D3-ADB8C4101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C04175AC-A2C2-B15F-DBF4-809A8B428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A407DD47-A78E-0DCA-EAE9-0D259264F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7582B08-D513-C0FC-D5F2-4077DA32F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14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65443" y="1445896"/>
            <a:ext cx="8524557" cy="2851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="1"/>
            </a:lvl1pPr>
            <a:lvl2pPr marL="355600" indent="0">
              <a:buFont typeface="Arial" panose="020B0604020202020204" pitchFamily="34" charset="0"/>
              <a:buNone/>
              <a:defRPr sz="2600" b="1"/>
            </a:lvl2pPr>
            <a:lvl3pPr marL="717550" indent="0">
              <a:buFont typeface="Arial" panose="020B0604020202020204" pitchFamily="34" charset="0"/>
              <a:buNone/>
              <a:defRPr sz="2600" b="1"/>
            </a:lvl3pPr>
            <a:lvl4pPr marL="1073150" indent="0">
              <a:buFont typeface="Arial" panose="020B0604020202020204" pitchFamily="34" charset="0"/>
              <a:buNone/>
              <a:defRPr sz="2600" b="1"/>
            </a:lvl4pPr>
            <a:lvl5pPr marL="1435100" indent="0">
              <a:buFont typeface="Arial" panose="020B0604020202020204" pitchFamily="34" charset="0"/>
              <a:buNone/>
              <a:defRPr sz="2600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endParaRPr lang="de-DE" dirty="0"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0675" y="1979930"/>
            <a:ext cx="8515675" cy="5099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 i="0" baseline="0"/>
            </a:lvl1pPr>
            <a:lvl2pPr marL="355600" indent="0">
              <a:buFont typeface="Arial" panose="020B0604020202020204" pitchFamily="34" charset="0"/>
              <a:buNone/>
              <a:defRPr sz="1800" b="1" i="0"/>
            </a:lvl2pPr>
            <a:lvl3pPr marL="717550" indent="0">
              <a:buFont typeface="Arial" panose="020B0604020202020204" pitchFamily="34" charset="0"/>
              <a:buNone/>
              <a:defRPr sz="1800" b="1" i="0"/>
            </a:lvl3pPr>
            <a:lvl4pPr marL="1073150" indent="0">
              <a:buFont typeface="Arial" panose="020B0604020202020204" pitchFamily="34" charset="0"/>
              <a:buNone/>
              <a:defRPr sz="1800" b="1" i="0"/>
            </a:lvl4pPr>
            <a:lvl5pPr marL="1435100" indent="0">
              <a:buFont typeface="Arial" panose="020B0604020202020204" pitchFamily="34" charset="0"/>
              <a:buNone/>
              <a:defRPr sz="1800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00" y="4895776"/>
            <a:ext cx="360667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825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8375" y="4826105"/>
            <a:ext cx="172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1621550" cy="75128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9B2890A8-35DC-4A27-BCC2-36C335012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7231" y="2711631"/>
            <a:ext cx="8929424" cy="2034199"/>
          </a:xfrm>
          <a:prstGeom prst="round2DiagRect">
            <a:avLst>
              <a:gd name="adj1" fmla="val 8482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2025-02-05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1640" y="1188000"/>
            <a:ext cx="4882310" cy="320914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 marL="1076612" indent="0">
              <a:buNone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1" y="1188001"/>
            <a:ext cx="3178969" cy="3209146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2025-02-05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43915" y="468662"/>
            <a:ext cx="5471285" cy="311286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2025-02-05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3914" y="3628492"/>
            <a:ext cx="5468677" cy="4252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6522" y="4099062"/>
            <a:ext cx="5468677" cy="57736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0050" y="1068308"/>
            <a:ext cx="8343900" cy="35126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2025-02-05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70387" y="273928"/>
            <a:ext cx="1971675" cy="436022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1940" y="273928"/>
            <a:ext cx="6225572" cy="436022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2025-02-05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188000"/>
            <a:ext cx="4114799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2025-02-05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188720"/>
            <a:ext cx="4100831" cy="3459481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2025-02-05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818" y="1937441"/>
            <a:ext cx="4098132" cy="27062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2025-02-05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943101"/>
            <a:ext cx="4100831" cy="2705099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2025-02-05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2025-02-05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20"/>
            <a:ext cx="9144000" cy="3304540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2025-02-05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4652492"/>
            <a:ext cx="91440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19"/>
            <a:ext cx="9144000" cy="34197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2025-02-05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04" y="729403"/>
            <a:ext cx="1610100" cy="3930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187341"/>
            <a:ext cx="8351999" cy="3393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07947" y="4741374"/>
            <a:ext cx="8928107" cy="74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146438"/>
            <a:ext cx="1079999" cy="500374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1700330" y="4748824"/>
            <a:ext cx="3681295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900" dirty="0"/>
              <a:t>Stefan </a:t>
            </a:r>
            <a:r>
              <a:rPr lang="de-DE" sz="900" dirty="0" err="1"/>
              <a:t>Illy</a:t>
            </a:r>
            <a:r>
              <a:rPr lang="de-DE" sz="900" dirty="0"/>
              <a:t> – EUROfusion</a:t>
            </a:r>
            <a:r>
              <a:rPr lang="de-DE" sz="900" baseline="0" dirty="0"/>
              <a:t> ENR Monitoring Meeting</a:t>
            </a:r>
            <a:endParaRPr lang="de-DE" sz="900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=""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4786994" y="4741374"/>
            <a:ext cx="3245053" cy="40371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 err="1"/>
              <a:t>Institut</a:t>
            </a:r>
            <a:r>
              <a:rPr lang="en-US" altLang="de-DE" sz="900" dirty="0"/>
              <a:t> </a:t>
            </a:r>
            <a:r>
              <a:rPr lang="en-US" altLang="de-DE" sz="900" dirty="0" err="1"/>
              <a:t>für</a:t>
            </a:r>
            <a:r>
              <a:rPr lang="en-US" altLang="de-DE" sz="900" dirty="0"/>
              <a:t> </a:t>
            </a:r>
            <a:r>
              <a:rPr lang="en-US" altLang="de-DE" sz="900" dirty="0" err="1"/>
              <a:t>Hochleistungsimpuls</a:t>
            </a:r>
            <a:r>
              <a:rPr lang="en-US" altLang="de-DE" sz="900" dirty="0"/>
              <a:t>- </a:t>
            </a:r>
            <a:br>
              <a:rPr lang="en-US" altLang="de-DE" sz="900" dirty="0"/>
            </a:br>
            <a:r>
              <a:rPr lang="en-US" altLang="de-DE" sz="900" dirty="0"/>
              <a:t>und </a:t>
            </a:r>
            <a:r>
              <a:rPr lang="en-US" altLang="de-DE" sz="900" dirty="0" err="1"/>
              <a:t>Mikrowellentechnik</a:t>
            </a:r>
            <a:r>
              <a:rPr lang="en-US" altLang="de-DE" sz="900" dirty="0"/>
              <a:t> (IHM)</a:t>
            </a:r>
          </a:p>
        </p:txBody>
      </p:sp>
      <p:pic>
        <p:nvPicPr>
          <p:cNvPr id="13" name="Picture 13" descr="Logo-alone - III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74" y="4812018"/>
            <a:ext cx="5683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Eurofusion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773515"/>
            <a:ext cx="1415789" cy="3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87" r:id="rId4"/>
    <p:sldLayoutId id="2147483678" r:id="rId5"/>
    <p:sldLayoutId id="2147483686" r:id="rId6"/>
    <p:sldLayoutId id="2147483688" r:id="rId7"/>
    <p:sldLayoutId id="2147483689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03652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0423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2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7194" indent="-198888" algn="l" defTabSz="67407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20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29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20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00" indent="-198888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20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800" userDrawn="1">
          <p15:clr>
            <a:srgbClr val="F26B43"/>
          </p15:clr>
        </p15:guide>
        <p15:guide id="3" orient="horz" pos="464" userDrawn="1">
          <p15:clr>
            <a:srgbClr val="F26B43"/>
          </p15:clr>
        </p15:guide>
        <p15:guide id="4" pos="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1.png"/><Relationship Id="rId5" Type="http://schemas.openxmlformats.org/officeDocument/2006/relationships/image" Target="../media/image191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7.svg"/><Relationship Id="rId7" Type="http://schemas.openxmlformats.org/officeDocument/2006/relationships/image" Target="../media/image2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180.png"/><Relationship Id="rId9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70.png"/><Relationship Id="rId3" Type="http://schemas.openxmlformats.org/officeDocument/2006/relationships/image" Target="../media/image27.svg"/><Relationship Id="rId7" Type="http://schemas.openxmlformats.org/officeDocument/2006/relationships/image" Target="../media/image210.png"/><Relationship Id="rId12" Type="http://schemas.openxmlformats.org/officeDocument/2006/relationships/image" Target="../media/image260.png"/><Relationship Id="rId17" Type="http://schemas.openxmlformats.org/officeDocument/2006/relationships/image" Target="../media/image310.png"/><Relationship Id="rId2" Type="http://schemas.openxmlformats.org/officeDocument/2006/relationships/image" Target="../media/image26.png"/><Relationship Id="rId16" Type="http://schemas.openxmlformats.org/officeDocument/2006/relationships/image" Target="../media/image3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0.png"/><Relationship Id="rId11" Type="http://schemas.openxmlformats.org/officeDocument/2006/relationships/image" Target="../media/image31.svg"/><Relationship Id="rId5" Type="http://schemas.openxmlformats.org/officeDocument/2006/relationships/image" Target="../media/image190.png"/><Relationship Id="rId15" Type="http://schemas.openxmlformats.org/officeDocument/2006/relationships/image" Target="../media/image33.svg"/><Relationship Id="rId10" Type="http://schemas.openxmlformats.org/officeDocument/2006/relationships/image" Target="../media/image39.png"/><Relationship Id="rId4" Type="http://schemas.openxmlformats.org/officeDocument/2006/relationships/image" Target="../media/image180.png"/><Relationship Id="rId9" Type="http://schemas.openxmlformats.org/officeDocument/2006/relationships/image" Target="../media/image29.sv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365443" y="1320165"/>
            <a:ext cx="8524557" cy="868679"/>
          </a:xfrm>
        </p:spPr>
        <p:txBody>
          <a:bodyPr>
            <a:noAutofit/>
          </a:bodyPr>
          <a:lstStyle/>
          <a:p>
            <a:r>
              <a:rPr lang="en-US" sz="1400" dirty="0"/>
              <a:t>2024 Monitoring Meeting </a:t>
            </a:r>
            <a:r>
              <a:rPr lang="en-US" sz="1400" dirty="0" err="1"/>
              <a:t>EUROfusion</a:t>
            </a:r>
            <a:r>
              <a:rPr lang="en-US" sz="1400" dirty="0"/>
              <a:t> ENR Project (ENR-TEC.02.KIT)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600" i="1" dirty="0"/>
              <a:t>Novel Dual-Harmonic Gyrotrons for DEMO Featuring Fast Switching Between Distant Frequencies: Concept, Elaboration and Experimental Demonstration of Key Elements</a:t>
            </a:r>
            <a:endParaRPr lang="de-DE" sz="1400" i="1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0675" y="2308860"/>
            <a:ext cx="8515675" cy="251460"/>
          </a:xfrm>
        </p:spPr>
        <p:txBody>
          <a:bodyPr>
            <a:normAutofit/>
          </a:bodyPr>
          <a:lstStyle/>
          <a:p>
            <a:r>
              <a:rPr lang="en-US" sz="1400" dirty="0"/>
              <a:t>Stefan Illy on behalf of the ENR Project Team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2" descr="Euro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132" y="3892818"/>
            <a:ext cx="2685699" cy="64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79" y="347578"/>
            <a:ext cx="3036707" cy="741244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867B2137-6E17-45CE-82D1-37C6BC5FCA0D}"/>
              </a:ext>
            </a:extLst>
          </p:cNvPr>
          <p:cNvSpPr/>
          <p:nvPr/>
        </p:nvSpPr>
        <p:spPr>
          <a:xfrm>
            <a:off x="2186867" y="165492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9079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642A1D8-E2E6-6F28-F58C-F05D5D012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99" y="3087974"/>
            <a:ext cx="162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072" y="3087974"/>
            <a:ext cx="162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EE150145-CA80-005C-002C-2CF6A530A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500" dirty="0">
                <a:effectLst/>
                <a:ea typeface="Calibri" panose="020F0502020204030204" pitchFamily="34" charset="0"/>
              </a:rPr>
              <a:t>Dual-harmonic gyrotron for ECRH and RI control is based on two operating modes</a:t>
            </a:r>
            <a:r>
              <a:rPr lang="en-GB" sz="1500" dirty="0">
                <a:ea typeface="Calibri" panose="020F0502020204030204" pitchFamily="34" charset="0"/>
              </a:rPr>
              <a:t>:</a:t>
            </a:r>
            <a:r>
              <a:rPr lang="en-GB" sz="1500" dirty="0">
                <a:effectLst/>
                <a:ea typeface="Calibri" panose="020F0502020204030204" pitchFamily="34" charset="0"/>
              </a:rPr>
              <a:t> </a:t>
            </a:r>
            <a:br>
              <a:rPr lang="en-GB" sz="1500" dirty="0">
                <a:effectLst/>
                <a:ea typeface="Calibri" panose="020F0502020204030204" pitchFamily="34" charset="0"/>
              </a:rPr>
            </a:br>
            <a:r>
              <a:rPr lang="en-GB" sz="1500" dirty="0">
                <a:effectLst/>
                <a:ea typeface="Calibri" panose="020F0502020204030204" pitchFamily="34" charset="0"/>
              </a:rPr>
              <a:t>TE2 (2</a:t>
            </a:r>
            <a:r>
              <a:rPr lang="en-GB" sz="1500" baseline="30000" dirty="0">
                <a:effectLst/>
                <a:ea typeface="Calibri" panose="020F0502020204030204" pitchFamily="34" charset="0"/>
              </a:rPr>
              <a:t>nd</a:t>
            </a:r>
            <a:r>
              <a:rPr lang="en-GB" sz="1500" dirty="0">
                <a:effectLst/>
                <a:ea typeface="Calibri" panose="020F0502020204030204" pitchFamily="34" charset="0"/>
              </a:rPr>
              <a:t> harmonic, frequency </a:t>
            </a:r>
            <a:r>
              <a:rPr lang="en-GB" sz="1500" i="1" dirty="0">
                <a:effectLst/>
                <a:ea typeface="Calibri" panose="020F0502020204030204" pitchFamily="34" charset="0"/>
              </a:rPr>
              <a:t>f</a:t>
            </a:r>
            <a:r>
              <a:rPr lang="en-GB" sz="1500" baseline="-25000" dirty="0">
                <a:effectLst/>
                <a:ea typeface="Calibri" panose="020F0502020204030204" pitchFamily="34" charset="0"/>
              </a:rPr>
              <a:t>2</a:t>
            </a:r>
            <a:r>
              <a:rPr lang="en-GB" sz="1500" dirty="0">
                <a:effectLst/>
                <a:ea typeface="Calibri" panose="020F0502020204030204" pitchFamily="34" charset="0"/>
              </a:rPr>
              <a:t>) and TE1 (1</a:t>
            </a:r>
            <a:r>
              <a:rPr lang="en-GB" sz="1500" baseline="30000" dirty="0">
                <a:ea typeface="Calibri" panose="020F0502020204030204" pitchFamily="34" charset="0"/>
              </a:rPr>
              <a:t>st</a:t>
            </a:r>
            <a:r>
              <a:rPr lang="en-GB" sz="1500" dirty="0">
                <a:effectLst/>
                <a:ea typeface="Calibri" panose="020F0502020204030204" pitchFamily="34" charset="0"/>
              </a:rPr>
              <a:t> harmonic, frequency </a:t>
            </a:r>
            <a:r>
              <a:rPr lang="en-GB" sz="1500" i="1" dirty="0">
                <a:ea typeface="Calibri" panose="020F0502020204030204" pitchFamily="34" charset="0"/>
              </a:rPr>
              <a:t>f</a:t>
            </a:r>
            <a:r>
              <a:rPr lang="en-GB" sz="1500" baseline="-25000" dirty="0">
                <a:ea typeface="Calibri" panose="020F0502020204030204" pitchFamily="34" charset="0"/>
              </a:rPr>
              <a:t>1 </a:t>
            </a:r>
            <a:r>
              <a:rPr lang="en-GB" sz="1500" dirty="0">
                <a:ea typeface="Calibri" panose="020F0502020204030204" pitchFamily="34" charset="0"/>
                <a:cs typeface="Cambria Math" panose="02040503050406030204" pitchFamily="18" charset="0"/>
              </a:rPr>
              <a:t>≅ </a:t>
            </a:r>
            <a:r>
              <a:rPr lang="en-GB" sz="1500" i="1" dirty="0">
                <a:ea typeface="Calibri" panose="020F0502020204030204" pitchFamily="34" charset="0"/>
              </a:rPr>
              <a:t>f</a:t>
            </a:r>
            <a:r>
              <a:rPr lang="en-GB" sz="1500" baseline="-25000" dirty="0">
                <a:ea typeface="Calibri" panose="020F0502020204030204" pitchFamily="34" charset="0"/>
              </a:rPr>
              <a:t>2</a:t>
            </a:r>
            <a:r>
              <a:rPr lang="en-GB" sz="1500" dirty="0">
                <a:ea typeface="Calibri" panose="020F0502020204030204" pitchFamily="34" charset="0"/>
              </a:rPr>
              <a:t>/2).</a:t>
            </a:r>
            <a:endParaRPr lang="en-GB" sz="1500" dirty="0">
              <a:effectLst/>
              <a:ea typeface="Calibri" panose="020F0502020204030204" pitchFamily="34" charset="0"/>
            </a:endParaRPr>
          </a:p>
          <a:p>
            <a:r>
              <a:rPr lang="en-GB" sz="1500" dirty="0">
                <a:effectLst/>
                <a:ea typeface="Calibri" panose="020F0502020204030204" pitchFamily="34" charset="0"/>
              </a:rPr>
              <a:t>Operational constraints: </a:t>
            </a:r>
            <a:r>
              <a:rPr lang="en-US" sz="1500" dirty="0">
                <a:ea typeface="Calibri" panose="020F0502020204030204" pitchFamily="34" charset="0"/>
              </a:rPr>
              <a:t>similar </a:t>
            </a:r>
            <a:r>
              <a:rPr lang="en-GB" sz="1500" dirty="0">
                <a:effectLst/>
                <a:ea typeface="Calibri" panose="020F0502020204030204" pitchFamily="34" charset="0"/>
              </a:rPr>
              <a:t>caustic radii </a:t>
            </a:r>
            <a:r>
              <a:rPr lang="en-GB" sz="1500" dirty="0">
                <a:ea typeface="Calibri" panose="020F0502020204030204" pitchFamily="34" charset="0"/>
              </a:rPr>
              <a:t>(</a:t>
            </a:r>
            <a:r>
              <a:rPr lang="en-GB" sz="1500" i="1" dirty="0">
                <a:ea typeface="Calibri" panose="020F0502020204030204" pitchFamily="34" charset="0"/>
              </a:rPr>
              <a:t>R</a:t>
            </a:r>
            <a:r>
              <a:rPr lang="en-GB" sz="1500" baseline="-25000" dirty="0">
                <a:ea typeface="Calibri" panose="020F0502020204030204" pitchFamily="34" charset="0"/>
              </a:rPr>
              <a:t>c2 </a:t>
            </a:r>
            <a:r>
              <a:rPr lang="en-GB" sz="1500" dirty="0">
                <a:ea typeface="Calibri" panose="020F0502020204030204" pitchFamily="34" charset="0"/>
                <a:cs typeface="Cambria Math" panose="02040503050406030204" pitchFamily="18" charset="0"/>
              </a:rPr>
              <a:t>≅</a:t>
            </a:r>
            <a:r>
              <a:rPr lang="en-GB" sz="1500" dirty="0">
                <a:ea typeface="Calibri" panose="020F0502020204030204" pitchFamily="34" charset="0"/>
              </a:rPr>
              <a:t> </a:t>
            </a:r>
            <a:r>
              <a:rPr lang="en-GB" sz="1500" i="1" dirty="0">
                <a:ea typeface="Calibri" panose="020F0502020204030204" pitchFamily="34" charset="0"/>
              </a:rPr>
              <a:t>R</a:t>
            </a:r>
            <a:r>
              <a:rPr lang="en-GB" sz="1500" baseline="-25000" dirty="0">
                <a:ea typeface="Calibri" panose="020F0502020204030204" pitchFamily="34" charset="0"/>
              </a:rPr>
              <a:t>c1</a:t>
            </a:r>
            <a:r>
              <a:rPr lang="en-GB" sz="1500" dirty="0">
                <a:ea typeface="Calibri" panose="020F0502020204030204" pitchFamily="34" charset="0"/>
              </a:rPr>
              <a:t>)</a:t>
            </a:r>
            <a:r>
              <a:rPr lang="en-GB" sz="1500" dirty="0">
                <a:effectLst/>
                <a:ea typeface="Calibri" panose="020F0502020204030204" pitchFamily="34" charset="0"/>
              </a:rPr>
              <a:t> and minimal reflection for both TE2 and TE1 </a:t>
            </a:r>
            <a:r>
              <a:rPr lang="en-GB" sz="1500" dirty="0" smtClean="0">
                <a:ea typeface="Calibri" panose="020F0502020204030204" pitchFamily="34" charset="0"/>
              </a:rPr>
              <a:t>at</a:t>
            </a:r>
            <a:r>
              <a:rPr lang="en-GB" sz="1500" dirty="0" smtClean="0">
                <a:effectLst/>
                <a:ea typeface="Calibri" panose="020F0502020204030204" pitchFamily="34" charset="0"/>
              </a:rPr>
              <a:t> </a:t>
            </a:r>
            <a:r>
              <a:rPr lang="en-GB" sz="1500" dirty="0">
                <a:effectLst/>
                <a:ea typeface="Calibri" panose="020F0502020204030204" pitchFamily="34" charset="0"/>
              </a:rPr>
              <a:t>the diamond window.</a:t>
            </a:r>
          </a:p>
          <a:p>
            <a:r>
              <a:rPr lang="en-US" sz="1500" dirty="0">
                <a:ea typeface="Calibri" panose="020F0502020204030204" pitchFamily="34" charset="0"/>
              </a:rPr>
              <a:t>Mode pairs selection:</a:t>
            </a:r>
          </a:p>
          <a:p>
            <a:pPr lvl="1"/>
            <a:r>
              <a:rPr lang="en-US" sz="1400" dirty="0">
                <a:effectLst/>
                <a:ea typeface="Calibri" panose="020F0502020204030204" pitchFamily="34" charset="0"/>
              </a:rPr>
              <a:t>Maximum 1% difference in caustic radii (</a:t>
            </a:r>
            <a:r>
              <a:rPr lang="el-GR" sz="1400" b="1" dirty="0"/>
              <a:t>|δ</a:t>
            </a:r>
            <a:r>
              <a:rPr lang="en-US" sz="1400" b="1" i="1" dirty="0" err="1"/>
              <a:t>R</a:t>
            </a:r>
            <a:r>
              <a:rPr lang="en-US" sz="1400" b="1" baseline="-25000" dirty="0" err="1"/>
              <a:t>c</a:t>
            </a:r>
            <a:r>
              <a:rPr lang="en-US" sz="1400" b="1" dirty="0"/>
              <a:t>| &lt; 1%</a:t>
            </a:r>
            <a:r>
              <a:rPr lang="en-US" sz="1400" dirty="0">
                <a:ea typeface="Calibri" panose="020F0502020204030204" pitchFamily="34" charset="0"/>
              </a:rPr>
              <a:t>).</a:t>
            </a:r>
          </a:p>
          <a:p>
            <a:pPr lvl="1"/>
            <a:r>
              <a:rPr lang="en-US" sz="1400" dirty="0"/>
              <a:t>Maximum 1% </a:t>
            </a:r>
            <a:r>
              <a:rPr lang="en-US" sz="1400" dirty="0" smtClean="0"/>
              <a:t>window reflection </a:t>
            </a:r>
            <a:r>
              <a:rPr lang="en-US" sz="1400" dirty="0"/>
              <a:t>coefficient </a:t>
            </a:r>
            <a:r>
              <a:rPr lang="en-US" sz="1400" dirty="0" smtClean="0"/>
              <a:t>for both cases (</a:t>
            </a:r>
            <a:r>
              <a:rPr lang="en-US" sz="1400" b="1" dirty="0" smtClean="0"/>
              <a:t>max(</a:t>
            </a:r>
            <a:r>
              <a:rPr lang="en-US" sz="1400" b="1" i="1" dirty="0" err="1" smtClean="0"/>
              <a:t>R</a:t>
            </a:r>
            <a:r>
              <a:rPr lang="en-US" sz="1400" b="1" baseline="-25000" dirty="0" err="1" smtClean="0"/>
              <a:t>ref</a:t>
            </a:r>
            <a:r>
              <a:rPr lang="en-US" sz="1400" b="1" dirty="0" smtClean="0"/>
              <a:t>) &lt; </a:t>
            </a:r>
            <a:r>
              <a:rPr lang="en-US" sz="1400" b="1" dirty="0"/>
              <a:t>1%</a:t>
            </a:r>
            <a:r>
              <a:rPr lang="en-US" sz="1400" dirty="0"/>
              <a:t>).</a:t>
            </a:r>
          </a:p>
          <a:p>
            <a:pPr lvl="1"/>
            <a:r>
              <a:rPr lang="en-US" sz="1400" dirty="0">
                <a:effectLst/>
                <a:ea typeface="Calibri" panose="020F0502020204030204" pitchFamily="34" charset="0"/>
              </a:rPr>
              <a:t>Eigenvalue 80 &lt; </a:t>
            </a:r>
            <a:r>
              <a:rPr lang="el-GR" sz="1400" i="1" dirty="0">
                <a:effectLst/>
                <a:ea typeface="Calibri" panose="020F0502020204030204" pitchFamily="34" charset="0"/>
              </a:rPr>
              <a:t>χ</a:t>
            </a:r>
            <a:r>
              <a:rPr lang="en-US" sz="1400" baseline="-25000" dirty="0">
                <a:effectLst/>
                <a:ea typeface="Calibri" panose="020F0502020204030204" pitchFamily="34" charset="0"/>
              </a:rPr>
              <a:t>2</a:t>
            </a:r>
            <a:r>
              <a:rPr lang="en-US" sz="1400" dirty="0">
                <a:effectLst/>
                <a:ea typeface="Calibri" panose="020F0502020204030204" pitchFamily="34" charset="0"/>
              </a:rPr>
              <a:t> &lt; 110 for TE2 (to allow for MW-class operation)</a:t>
            </a:r>
            <a:endParaRPr lang="en-GB" sz="1400" dirty="0">
              <a:effectLst/>
              <a:ea typeface="Calibri" panose="020F0502020204030204" pitchFamily="34" charset="0"/>
            </a:endParaRPr>
          </a:p>
          <a:p>
            <a:endParaRPr lang="en-GB" sz="1700" dirty="0">
              <a:effectLst/>
              <a:ea typeface="Calibri" panose="020F0502020204030204" pitchFamily="34" charset="0"/>
            </a:endParaRPr>
          </a:p>
          <a:p>
            <a:pPr lvl="1"/>
            <a:endParaRPr lang="en-GB" sz="1500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2962FEA6-C494-391E-CB2C-DBEEF8B4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D1913C39-E3A6-ECBA-F07F-D2FB1473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="" xmlns:a16="http://schemas.microsoft.com/office/drawing/2014/main" id="{D5F7E95C-CF8F-94EE-16AE-6FB24ABA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T1.1 </a:t>
            </a:r>
            <a:r>
              <a:rPr lang="en-GB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Ultra-Fast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witching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sing </a:t>
            </a: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Acceleration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oltage </a:t>
            </a: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="" xmlns:a16="http://schemas.microsoft.com/office/drawing/2014/main" id="{7AD4C8B0-9162-A2AA-D8B7-49F4E58304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6923092"/>
                  </p:ext>
                </p:extLst>
              </p:nvPr>
            </p:nvGraphicFramePr>
            <p:xfrm>
              <a:off x="651239" y="3216613"/>
              <a:ext cx="4707006" cy="1221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6243">
                      <a:extLst>
                        <a:ext uri="{9D8B030D-6E8A-4147-A177-3AD203B41FA5}">
                          <a16:colId xmlns="" xmlns:a16="http://schemas.microsoft.com/office/drawing/2014/main" val="2329016862"/>
                        </a:ext>
                      </a:extLst>
                    </a:gridCol>
                    <a:gridCol w="442301">
                      <a:extLst>
                        <a:ext uri="{9D8B030D-6E8A-4147-A177-3AD203B41FA5}">
                          <a16:colId xmlns="" xmlns:a16="http://schemas.microsoft.com/office/drawing/2014/main" val="2920158211"/>
                        </a:ext>
                      </a:extLst>
                    </a:gridCol>
                    <a:gridCol w="593772">
                      <a:extLst>
                        <a:ext uri="{9D8B030D-6E8A-4147-A177-3AD203B41FA5}">
                          <a16:colId xmlns="" xmlns:a16="http://schemas.microsoft.com/office/drawing/2014/main" val="167997428"/>
                        </a:ext>
                      </a:extLst>
                    </a:gridCol>
                    <a:gridCol w="448363">
                      <a:extLst>
                        <a:ext uri="{9D8B030D-6E8A-4147-A177-3AD203B41FA5}">
                          <a16:colId xmlns="" xmlns:a16="http://schemas.microsoft.com/office/drawing/2014/main" val="2727966971"/>
                        </a:ext>
                      </a:extLst>
                    </a:gridCol>
                    <a:gridCol w="412007">
                      <a:extLst>
                        <a:ext uri="{9D8B030D-6E8A-4147-A177-3AD203B41FA5}">
                          <a16:colId xmlns="" xmlns:a16="http://schemas.microsoft.com/office/drawing/2014/main" val="114721618"/>
                        </a:ext>
                      </a:extLst>
                    </a:gridCol>
                    <a:gridCol w="627944">
                      <a:extLst>
                        <a:ext uri="{9D8B030D-6E8A-4147-A177-3AD203B41FA5}">
                          <a16:colId xmlns="" xmlns:a16="http://schemas.microsoft.com/office/drawing/2014/main" val="4173089238"/>
                        </a:ext>
                      </a:extLst>
                    </a:gridCol>
                    <a:gridCol w="838904">
                      <a:extLst>
                        <a:ext uri="{9D8B030D-6E8A-4147-A177-3AD203B41FA5}">
                          <a16:colId xmlns="" xmlns:a16="http://schemas.microsoft.com/office/drawing/2014/main" val="1016795244"/>
                        </a:ext>
                      </a:extLst>
                    </a:gridCol>
                    <a:gridCol w="907472">
                      <a:extLst>
                        <a:ext uri="{9D8B030D-6E8A-4147-A177-3AD203B41FA5}">
                          <a16:colId xmlns="" xmlns:a16="http://schemas.microsoft.com/office/drawing/2014/main" val="1860598187"/>
                        </a:ext>
                      </a:extLst>
                    </a:gridCol>
                  </a:tblGrid>
                  <a:tr h="24432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TE1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TE2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000" b="1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697326193"/>
                      </a:ext>
                    </a:extLst>
                  </a:tr>
                  <a:tr h="24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i="1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m</a:t>
                          </a:r>
                          <a:r>
                            <a:rPr lang="en-US" sz="1000" b="1" baseline="-250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i="1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p</a:t>
                          </a:r>
                          <a:r>
                            <a:rPr lang="en-US" sz="1000" b="1" baseline="-250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000" b="1" i="1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χ</a:t>
                          </a:r>
                          <a:r>
                            <a:rPr lang="el-GR" sz="1000" b="1" baseline="-250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1</a:t>
                          </a:r>
                          <a:endParaRPr lang="en-US" sz="1000" b="1" baseline="-250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i="1">
                              <a:solidFill>
                                <a:schemeClr val="bg1"/>
                              </a:solidFill>
                              <a:latin typeface="+mn-lt"/>
                            </a:rPr>
                            <a:t>m</a:t>
                          </a:r>
                          <a:r>
                            <a:rPr lang="en-US" sz="1000" b="1" baseline="-25000">
                              <a:solidFill>
                                <a:schemeClr val="bg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i="1">
                              <a:solidFill>
                                <a:schemeClr val="bg1"/>
                              </a:solidFill>
                              <a:latin typeface="+mn-lt"/>
                            </a:rPr>
                            <a:t>p</a:t>
                          </a:r>
                          <a:r>
                            <a:rPr lang="en-US" sz="1000" b="1" baseline="-25000">
                              <a:solidFill>
                                <a:schemeClr val="bg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000" b="1" i="1">
                              <a:solidFill>
                                <a:schemeClr val="bg1"/>
                              </a:solidFill>
                              <a:latin typeface="+mn-lt"/>
                            </a:rPr>
                            <a:t>χ</a:t>
                          </a:r>
                          <a:r>
                            <a:rPr lang="el-GR" sz="1000" b="1" baseline="-25000">
                              <a:solidFill>
                                <a:schemeClr val="bg1"/>
                              </a:solidFill>
                              <a:latin typeface="+mn-lt"/>
                            </a:rPr>
                            <a:t>2</a:t>
                          </a:r>
                          <a:endParaRPr lang="en-US" sz="1000" b="1" baseline="-2500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0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GB" sz="10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+mn-lt"/>
                                      <a:ea typeface="Calibri" panose="020F0502020204030204" pitchFamily="34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sz="10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GB" sz="10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GB" sz="10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+mn-lt"/>
                                          <a:ea typeface="Calibri" panose="020F0502020204030204" pitchFamily="34" charset="0"/>
                                        </a:rPr>
                                        <m:t>c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1000" b="1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 %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max</a:t>
                          </a:r>
                          <a:r>
                            <a:rPr lang="en-GB" sz="10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(</a:t>
                          </a:r>
                          <a:r>
                            <a:rPr lang="en-GB" sz="1000" b="1" i="1" dirty="0" err="1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R</a:t>
                          </a:r>
                          <a:r>
                            <a:rPr lang="en-GB" sz="1000" b="1" i="0" baseline="-25000" dirty="0" err="1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ref</a:t>
                          </a:r>
                          <a:r>
                            <a:rPr lang="en-GB" sz="1000" b="1" i="1" baseline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) </a:t>
                          </a:r>
                          <a:r>
                            <a:rPr lang="en-GB" sz="1000" b="1" i="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%</a:t>
                          </a:r>
                          <a:endParaRPr lang="en-US" sz="1000" b="1" i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04354703"/>
                      </a:ext>
                    </a:extLst>
                  </a:tr>
                  <a:tr h="24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53.01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105.19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0.77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0.23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890000703"/>
                      </a:ext>
                    </a:extLst>
                  </a:tr>
                  <a:tr h="24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54.32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latin typeface="+mn-lt"/>
                            </a:rPr>
                            <a:t>107.81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160106466"/>
                      </a:ext>
                    </a:extLst>
                  </a:tr>
                  <a:tr h="24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54.82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108.46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0.76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>
                              <a:latin typeface="+mn-lt"/>
                            </a:rPr>
                            <a:t>0.23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0928949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AD4C8B0-9162-A2AA-D8B7-49F4E58304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6923092"/>
                  </p:ext>
                </p:extLst>
              </p:nvPr>
            </p:nvGraphicFramePr>
            <p:xfrm>
              <a:off x="651239" y="3216613"/>
              <a:ext cx="4707006" cy="1221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62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329016862"/>
                        </a:ext>
                      </a:extLst>
                    </a:gridCol>
                    <a:gridCol w="44230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20158211"/>
                        </a:ext>
                      </a:extLst>
                    </a:gridCol>
                    <a:gridCol w="59377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7997428"/>
                        </a:ext>
                      </a:extLst>
                    </a:gridCol>
                    <a:gridCol w="44836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27966971"/>
                        </a:ext>
                      </a:extLst>
                    </a:gridCol>
                    <a:gridCol w="41200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4721618"/>
                        </a:ext>
                      </a:extLst>
                    </a:gridCol>
                    <a:gridCol w="62794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73089238"/>
                        </a:ext>
                      </a:extLst>
                    </a:gridCol>
                    <a:gridCol w="83890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16795244"/>
                        </a:ext>
                      </a:extLst>
                    </a:gridCol>
                    <a:gridCol w="90747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60598187"/>
                        </a:ext>
                      </a:extLst>
                    </a:gridCol>
                  </a:tblGrid>
                  <a:tr h="24432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TE1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TE2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000" b="1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97326193"/>
                      </a:ext>
                    </a:extLst>
                  </a:tr>
                  <a:tr h="24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i="1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m</a:t>
                          </a:r>
                          <a:r>
                            <a:rPr lang="en-US" sz="1000" b="1" baseline="-250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i="1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p</a:t>
                          </a:r>
                          <a:r>
                            <a:rPr lang="en-US" sz="1000" b="1" baseline="-250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000" b="1" i="1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χ</a:t>
                          </a:r>
                          <a:r>
                            <a:rPr lang="el-GR" sz="1000" b="1" baseline="-25000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1</a:t>
                          </a:r>
                          <a:endParaRPr lang="en-US" sz="1000" b="1" baseline="-250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i="1">
                              <a:solidFill>
                                <a:schemeClr val="bg1"/>
                              </a:solidFill>
                              <a:latin typeface="+mn-lt"/>
                            </a:rPr>
                            <a:t>m</a:t>
                          </a:r>
                          <a:r>
                            <a:rPr lang="en-US" sz="1000" b="1" baseline="-25000">
                              <a:solidFill>
                                <a:schemeClr val="bg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i="1">
                              <a:solidFill>
                                <a:schemeClr val="bg1"/>
                              </a:solidFill>
                              <a:latin typeface="+mn-lt"/>
                            </a:rPr>
                            <a:t>p</a:t>
                          </a:r>
                          <a:r>
                            <a:rPr lang="en-US" sz="1000" b="1" baseline="-25000">
                              <a:solidFill>
                                <a:schemeClr val="bg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000" b="1" i="1">
                              <a:solidFill>
                                <a:schemeClr val="bg1"/>
                              </a:solidFill>
                              <a:latin typeface="+mn-lt"/>
                            </a:rPr>
                            <a:t>χ</a:t>
                          </a:r>
                          <a:r>
                            <a:rPr lang="el-GR" sz="1000" b="1" baseline="-25000">
                              <a:solidFill>
                                <a:schemeClr val="bg1"/>
                              </a:solidFill>
                              <a:latin typeface="+mn-lt"/>
                            </a:rPr>
                            <a:t>2</a:t>
                          </a:r>
                          <a:endParaRPr lang="en-US" sz="1000" b="1" baseline="-2500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55474" t="-102500" r="-108759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max</a:t>
                          </a:r>
                          <a:r>
                            <a:rPr lang="en-GB" sz="10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(</a:t>
                          </a:r>
                          <a:r>
                            <a:rPr lang="en-GB" sz="1000" b="1" i="1" dirty="0" err="1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R</a:t>
                          </a:r>
                          <a:r>
                            <a:rPr lang="en-GB" sz="1000" b="1" i="0" baseline="-25000" dirty="0" err="1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ref</a:t>
                          </a:r>
                          <a:r>
                            <a:rPr lang="en-GB" sz="1000" b="1" i="1" baseline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) </a:t>
                          </a:r>
                          <a:r>
                            <a:rPr lang="en-GB" sz="1000" b="1" i="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%</a:t>
                          </a:r>
                          <a:endParaRPr lang="en-US" sz="1000" b="1" i="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04354703"/>
                      </a:ext>
                    </a:extLst>
                  </a:tr>
                  <a:tr h="24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53.01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105.19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0.77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0.23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90000703"/>
                      </a:ext>
                    </a:extLst>
                  </a:tr>
                  <a:tr h="24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54.32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latin typeface="+mn-lt"/>
                            </a:rPr>
                            <a:t>107.81</a:t>
                          </a:r>
                          <a:endParaRPr lang="en-US" sz="1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160106466"/>
                      </a:ext>
                    </a:extLst>
                  </a:tr>
                  <a:tr h="24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54.82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108.46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>
                              <a:latin typeface="+mn-lt"/>
                            </a:rPr>
                            <a:t>0.76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>
                              <a:latin typeface="+mn-lt"/>
                            </a:rPr>
                            <a:t>0.23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928949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97F950-B0A3-58D0-7435-B1EFD1A6E5AA}"/>
              </a:ext>
            </a:extLst>
          </p:cNvPr>
          <p:cNvSpPr txBox="1"/>
          <p:nvPr/>
        </p:nvSpPr>
        <p:spPr>
          <a:xfrm>
            <a:off x="143277" y="4461753"/>
            <a:ext cx="58488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Table 1: </a:t>
            </a:r>
            <a:r>
              <a:rPr lang="en-GB" sz="1000" i="1" dirty="0">
                <a:effectLst/>
                <a:ea typeface="Calibri" panose="020F0502020204030204" pitchFamily="34" charset="0"/>
              </a:rPr>
              <a:t>Top </a:t>
            </a:r>
            <a:r>
              <a:rPr lang="en-GB" sz="1000" i="1" dirty="0" smtClean="0">
                <a:effectLst/>
                <a:ea typeface="Calibri" panose="020F0502020204030204" pitchFamily="34" charset="0"/>
              </a:rPr>
              <a:t>mode-pairs </a:t>
            </a:r>
            <a:r>
              <a:rPr lang="en-GB" sz="1000" i="1" dirty="0">
                <a:effectLst/>
                <a:ea typeface="Calibri" panose="020F0502020204030204" pitchFamily="34" charset="0"/>
              </a:rPr>
              <a:t>for dual-harmonic operation based on the combined metric |</a:t>
            </a:r>
            <a:r>
              <a:rPr lang="el-GR" sz="1000" i="1" dirty="0">
                <a:effectLst/>
                <a:ea typeface="Calibri" panose="020F0502020204030204" pitchFamily="34" charset="0"/>
              </a:rPr>
              <a:t>δ</a:t>
            </a:r>
            <a:r>
              <a:rPr lang="en-US" sz="1000" i="1" dirty="0" err="1">
                <a:effectLst/>
                <a:ea typeface="Calibri" panose="020F0502020204030204" pitchFamily="34" charset="0"/>
              </a:rPr>
              <a:t>R</a:t>
            </a:r>
            <a:r>
              <a:rPr lang="en-US" sz="1000" i="1" baseline="-25000" dirty="0" err="1">
                <a:effectLst/>
                <a:ea typeface="Calibri" panose="020F0502020204030204" pitchFamily="34" charset="0"/>
              </a:rPr>
              <a:t>c</a:t>
            </a:r>
            <a:r>
              <a:rPr lang="en-US" sz="1000" i="1" dirty="0">
                <a:effectLst/>
                <a:ea typeface="Calibri" panose="020F0502020204030204" pitchFamily="34" charset="0"/>
              </a:rPr>
              <a:t>| + </a:t>
            </a:r>
            <a:r>
              <a:rPr lang="de-DE" sz="1000" dirty="0" err="1" smtClean="0">
                <a:ea typeface="Calibri" panose="020F0502020204030204" pitchFamily="34" charset="0"/>
              </a:rPr>
              <a:t>max</a:t>
            </a:r>
            <a:r>
              <a:rPr lang="de-DE" sz="1000" i="1" dirty="0" smtClean="0">
                <a:ea typeface="Calibri" panose="020F0502020204030204" pitchFamily="34" charset="0"/>
              </a:rPr>
              <a:t>(</a:t>
            </a:r>
            <a:r>
              <a:rPr lang="en-US" sz="1000" i="1" dirty="0" err="1" smtClean="0">
                <a:effectLst/>
                <a:ea typeface="Calibri" panose="020F0502020204030204" pitchFamily="34" charset="0"/>
              </a:rPr>
              <a:t>R</a:t>
            </a:r>
            <a:r>
              <a:rPr lang="en-US" sz="1000" baseline="-25000" dirty="0" err="1" smtClean="0">
                <a:effectLst/>
                <a:ea typeface="Calibri" panose="020F0502020204030204" pitchFamily="34" charset="0"/>
              </a:rPr>
              <a:t>ref</a:t>
            </a:r>
            <a:r>
              <a:rPr lang="en-US" sz="1000" i="1" dirty="0" smtClean="0">
                <a:effectLst/>
                <a:ea typeface="Calibri" panose="020F0502020204030204" pitchFamily="34" charset="0"/>
              </a:rPr>
              <a:t>)</a:t>
            </a:r>
            <a:endParaRPr lang="en-US" sz="1000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6254849" y="3774863"/>
            <a:ext cx="571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TE</a:t>
            </a:r>
            <a:r>
              <a:rPr lang="en-US" sz="1000" baseline="-25000" dirty="0" smtClean="0">
                <a:solidFill>
                  <a:schemeClr val="bg1"/>
                </a:solidFill>
              </a:rPr>
              <a:t>17,10</a:t>
            </a:r>
            <a:endParaRPr lang="en-US" sz="1000" baseline="-250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924322" y="3774862"/>
            <a:ext cx="571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TE</a:t>
            </a:r>
            <a:r>
              <a:rPr lang="en-US" sz="1000" baseline="-25000" dirty="0" smtClean="0">
                <a:solidFill>
                  <a:schemeClr val="bg1"/>
                </a:solidFill>
              </a:rPr>
              <a:t>34.19</a:t>
            </a:r>
            <a:endParaRPr lang="en-US" sz="1000" baseline="-25000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270598" y="3627974"/>
            <a:ext cx="540000" cy="540000"/>
          </a:xfrm>
          <a:prstGeom prst="ellipse">
            <a:avLst/>
          </a:pr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7940072" y="3627974"/>
            <a:ext cx="540000" cy="540000"/>
          </a:xfrm>
          <a:prstGeom prst="ellipse">
            <a:avLst/>
          </a:pr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1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F045E1F-6B32-3387-B3D8-E27FDB554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7007E9DA-C78E-D1B8-0C79-3C613E50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72199312-CE96-DFC0-66C1-03D032E0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="" xmlns:a16="http://schemas.microsoft.com/office/drawing/2014/main" id="{2505E0BF-68BC-9D63-F420-51AD2FCA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T1.1 </a:t>
            </a:r>
            <a:r>
              <a:rPr lang="en-GB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Ultra-Fast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witching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sing </a:t>
            </a: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Acceleration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oltage </a:t>
            </a: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AF0303-7E4D-9B5A-A793-DC04DC6F2946}"/>
              </a:ext>
            </a:extLst>
          </p:cNvPr>
          <p:cNvSpPr txBox="1"/>
          <p:nvPr/>
        </p:nvSpPr>
        <p:spPr>
          <a:xfrm>
            <a:off x="5810210" y="4259209"/>
            <a:ext cx="3114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Muti-mode simulations (18 competing modes) demonstrating ultra-fast switching with a triode.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33A02D1-D27F-66ED-1222-3CFCB3ED5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857" y="1261731"/>
            <a:ext cx="3608173" cy="2919340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B09D223A-1B05-17A2-F14B-DD29E03F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226911"/>
            <a:ext cx="5440327" cy="3267561"/>
          </a:xfrm>
        </p:spPr>
        <p:txBody>
          <a:bodyPr wrap="square" lIns="0" rIns="91440">
            <a:spAutoFit/>
          </a:bodyPr>
          <a:lstStyle/>
          <a:p>
            <a:pPr marL="0" lvl="1" indent="0" algn="just">
              <a:buNone/>
            </a:pPr>
            <a:r>
              <a:rPr lang="en-US" sz="1500" b="1" dirty="0" smtClean="0"/>
              <a:t>Dual-harmonic operation and rapid switching scenario: </a:t>
            </a:r>
          </a:p>
          <a:p>
            <a:pPr marL="357188" lvl="2" indent="-177800" algn="just"/>
            <a:r>
              <a:rPr lang="en-US" sz="1500" dirty="0" smtClean="0"/>
              <a:t>Use the coaxial cavity designed to operate at the 2</a:t>
            </a:r>
            <a:r>
              <a:rPr lang="en-US" sz="1500" baseline="30000" dirty="0" smtClean="0"/>
              <a:t>nd</a:t>
            </a:r>
            <a:r>
              <a:rPr lang="en-US" sz="1500" dirty="0" smtClean="0"/>
              <a:t> cyclotron harmonic to deliver 1.55 MW at 170 GHz using the TE</a:t>
            </a:r>
            <a:r>
              <a:rPr lang="en-US" sz="1500" baseline="-25000" dirty="0" smtClean="0"/>
              <a:t>34,19</a:t>
            </a:r>
            <a:r>
              <a:rPr lang="en-US" sz="1500" dirty="0" smtClean="0"/>
              <a:t> mode (see T 4). </a:t>
            </a:r>
          </a:p>
          <a:p>
            <a:pPr marL="357188" lvl="3" indent="-177800" algn="just"/>
            <a:r>
              <a:rPr lang="en-US" sz="1500" dirty="0" smtClean="0"/>
              <a:t>Investigate this cavity without modifications for dual-harmonic operation. (from Table I)</a:t>
            </a:r>
          </a:p>
          <a:p>
            <a:pPr marL="623959" lvl="4" indent="-177800" algn="just"/>
            <a:r>
              <a:rPr lang="en-US" sz="1500" dirty="0" smtClean="0"/>
              <a:t>TE2: TE</a:t>
            </a:r>
            <a:r>
              <a:rPr lang="en-US" sz="1500" baseline="-25000" dirty="0" smtClean="0"/>
              <a:t>34,19</a:t>
            </a:r>
            <a:r>
              <a:rPr lang="en-US" sz="1500" dirty="0" smtClean="0"/>
              <a:t>;170 GHz</a:t>
            </a:r>
          </a:p>
          <a:p>
            <a:pPr marL="623959" lvl="4" indent="-177800" algn="just"/>
            <a:r>
              <a:rPr lang="en-US" sz="1500" dirty="0" smtClean="0"/>
              <a:t>TE1: TE</a:t>
            </a:r>
            <a:r>
              <a:rPr lang="en-US" sz="1500" baseline="-25000" dirty="0" smtClean="0"/>
              <a:t>17,10</a:t>
            </a:r>
            <a:r>
              <a:rPr lang="en-US" sz="1500" dirty="0" smtClean="0"/>
              <a:t>; 85 GHZ  </a:t>
            </a:r>
          </a:p>
          <a:p>
            <a:pPr marL="357188" lvl="3" indent="-177800" algn="just"/>
            <a:r>
              <a:rPr lang="en-US" sz="1500" dirty="0" smtClean="0"/>
              <a:t>The excitation of the first harmonic mode is examined </a:t>
            </a:r>
            <a:r>
              <a:rPr lang="en-US" sz="1500" b="1" dirty="0" smtClean="0"/>
              <a:t>using the triode gun concept</a:t>
            </a:r>
            <a:r>
              <a:rPr lang="en-US" sz="1500" dirty="0" smtClean="0"/>
              <a:t>.</a:t>
            </a:r>
          </a:p>
          <a:p>
            <a:pPr marL="357188" lvl="2" indent="-177800" algn="just"/>
            <a:r>
              <a:rPr lang="en-US" sz="1500" dirty="0" smtClean="0"/>
              <a:t>Rapid variations in the kinetic energy and/or the pitch factor </a:t>
            </a:r>
            <a:r>
              <a:rPr lang="en-US" sz="1500" i="1" dirty="0" smtClean="0"/>
              <a:t>α</a:t>
            </a:r>
            <a:r>
              <a:rPr lang="en-US" sz="1500" dirty="0" smtClean="0"/>
              <a:t> (via rapid variations of the voltage) will be required for the rapid switching between the two harmonics.</a:t>
            </a:r>
          </a:p>
          <a:p>
            <a:pPr lvl="2" algn="just"/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368789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D32B2F69-3949-4CD8-B986-D81CF932E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3271" y="1836644"/>
            <a:ext cx="3711137" cy="1999407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3F99E1B3-2796-4130-BA39-AFA89810E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530" y="1187999"/>
            <a:ext cx="4921346" cy="344615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Switching time in the second </a:t>
            </a:r>
            <a:r>
              <a:rPr lang="en-GB" sz="1800" dirty="0" smtClean="0"/>
              <a:t>range.</a:t>
            </a:r>
            <a:endParaRPr lang="en-GB" sz="1800" dirty="0"/>
          </a:p>
          <a:p>
            <a:pPr>
              <a:lnSpc>
                <a:spcPct val="110000"/>
              </a:lnSpc>
            </a:pPr>
            <a:r>
              <a:rPr lang="en-GB" sz="1800" dirty="0"/>
              <a:t>Varying the magnetic field at the emitter changes the electron beam radius in the </a:t>
            </a:r>
            <a:r>
              <a:rPr lang="en-GB" sz="1800" dirty="0" smtClean="0"/>
              <a:t>cavity.</a:t>
            </a:r>
            <a:endParaRPr lang="en-GB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Hysteresis effect, depending on sweep direction could lead to a suppression of the second harmonic operating </a:t>
            </a:r>
            <a:r>
              <a:rPr lang="en-US" sz="1800" dirty="0" smtClean="0"/>
              <a:t>mode.</a:t>
            </a:r>
            <a:endParaRPr lang="en-GB" sz="1800" dirty="0"/>
          </a:p>
          <a:p>
            <a:pPr>
              <a:lnSpc>
                <a:spcPct val="110000"/>
              </a:lnSpc>
            </a:pPr>
            <a:endParaRPr lang="en-GB" sz="1800" dirty="0"/>
          </a:p>
          <a:p>
            <a:pPr>
              <a:lnSpc>
                <a:spcPct val="110000"/>
              </a:lnSpc>
            </a:pPr>
            <a:endParaRPr lang="en-GB" sz="1800" dirty="0"/>
          </a:p>
          <a:p>
            <a:pPr>
              <a:lnSpc>
                <a:spcPct val="110000"/>
              </a:lnSpc>
            </a:pPr>
            <a:endParaRPr lang="en-GB" sz="18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0AEE4FBA-776F-486D-95B0-96A01875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75FAF5AE-1177-4D75-916B-E23E3765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5A7B545F-9880-487A-A5C3-1BC8E93B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T1.2 Fast Switching Using Different Guiding Center Radii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C9A2FF50-E774-4400-9990-6FCBFAB469CC}"/>
              </a:ext>
            </a:extLst>
          </p:cNvPr>
          <p:cNvSpPr txBox="1"/>
          <p:nvPr/>
        </p:nvSpPr>
        <p:spPr>
          <a:xfrm>
            <a:off x="7053943" y="1374979"/>
            <a:ext cx="187005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Main Magnetic Field </a:t>
            </a:r>
            <a:br>
              <a:rPr lang="en-GB" sz="1200"/>
            </a:br>
            <a:r>
              <a:rPr lang="en-GB" sz="1200"/>
              <a:t>constant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8571F1D9-531E-422A-BDE9-FE258C972716}"/>
              </a:ext>
            </a:extLst>
          </p:cNvPr>
          <p:cNvSpPr txBox="1"/>
          <p:nvPr/>
        </p:nvSpPr>
        <p:spPr>
          <a:xfrm>
            <a:off x="5321395" y="1399454"/>
            <a:ext cx="12219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Adjustment of Gun </a:t>
            </a:r>
            <a:br>
              <a:rPr lang="en-GB" sz="1200" dirty="0"/>
            </a:br>
            <a:r>
              <a:rPr lang="en-GB" sz="1200" dirty="0"/>
              <a:t>Magnetic Field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="" xmlns:a16="http://schemas.microsoft.com/office/drawing/2014/main" id="{9E24E07C-40D2-4FB4-8A84-86E0535607BF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7528331" y="2911076"/>
            <a:ext cx="136508" cy="21962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="" xmlns:a16="http://schemas.microsoft.com/office/drawing/2014/main" id="{D1218135-E635-4D7C-A885-3500270AEB02}"/>
              </a:ext>
            </a:extLst>
          </p:cNvPr>
          <p:cNvSpPr txBox="1"/>
          <p:nvPr/>
        </p:nvSpPr>
        <p:spPr>
          <a:xfrm>
            <a:off x="6812912" y="3130702"/>
            <a:ext cx="1703853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Adjustment of Electron Beam Radius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="" xmlns:a16="http://schemas.microsoft.com/office/drawing/2014/main" id="{38CC8C03-1B87-4111-BCB8-28D6BB2287F6}"/>
              </a:ext>
            </a:extLst>
          </p:cNvPr>
          <p:cNvSpPr/>
          <p:nvPr/>
        </p:nvSpPr>
        <p:spPr>
          <a:xfrm>
            <a:off x="5321395" y="1399454"/>
            <a:ext cx="1287455" cy="98376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823955BD-0D73-4E50-964C-73369B0F7737}"/>
              </a:ext>
            </a:extLst>
          </p:cNvPr>
          <p:cNvSpPr/>
          <p:nvPr/>
        </p:nvSpPr>
        <p:spPr>
          <a:xfrm>
            <a:off x="6154040" y="2460364"/>
            <a:ext cx="14371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9E7DCF7E-E0BF-48CA-8357-7110B2296A73}"/>
              </a:ext>
            </a:extLst>
          </p:cNvPr>
          <p:cNvSpPr/>
          <p:nvPr/>
        </p:nvSpPr>
        <p:spPr>
          <a:xfrm>
            <a:off x="6154040" y="3179160"/>
            <a:ext cx="14371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84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3F99E1B3-2796-4130-BA39-AFA89810E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049" y="1188000"/>
            <a:ext cx="4726847" cy="3446153"/>
          </a:xfrm>
        </p:spPr>
        <p:txBody>
          <a:bodyPr>
            <a:normAutofit/>
          </a:bodyPr>
          <a:lstStyle/>
          <a:p>
            <a:r>
              <a:rPr lang="en-GB" dirty="0"/>
              <a:t>Investigated mode pair: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Mode </a:t>
            </a:r>
            <a:r>
              <a:rPr lang="en-GB" dirty="0"/>
              <a:t>pair non-optimal in terms of </a:t>
            </a:r>
            <a:r>
              <a:rPr lang="en-GB" dirty="0" smtClean="0"/>
              <a:t>launcher design &amp; window reflections.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0AEE4FBA-776F-486D-95B0-96A01875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75FAF5AE-1177-4D75-916B-E23E3765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5A7B545F-9880-487A-A5C3-1BC8E93B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T1.2 Fast Switching Using Different Guiding Center Radii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1D91A79B-EA5E-4694-8E02-4ED35B15F8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405" y="1132402"/>
            <a:ext cx="3872841" cy="2907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="" xmlns:a16="http://schemas.microsoft.com/office/drawing/2014/main" id="{C1248B52-E7A0-4088-93BD-246A90237A8E}"/>
                  </a:ext>
                </a:extLst>
              </p:cNvPr>
              <p:cNvSpPr txBox="1"/>
              <p:nvPr/>
            </p:nvSpPr>
            <p:spPr>
              <a:xfrm>
                <a:off x="6137090" y="3894152"/>
                <a:ext cx="2421176" cy="292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Guiding Center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200" b="0" i="0" smtClean="0">
                            <a:latin typeface="Cambria Math" panose="02040503050406030204" pitchFamily="18" charset="0"/>
                          </a:rPr>
                          <m:t>gc</m:t>
                        </m:r>
                      </m:sub>
                    </m:sSub>
                  </m:oMath>
                </a14:m>
                <a:r>
                  <a:rPr lang="de-DE" sz="1200" dirty="0"/>
                  <a:t> in mm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C1248B52-E7A0-4088-93BD-246A90237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090" y="3894152"/>
                <a:ext cx="2421176" cy="292068"/>
              </a:xfrm>
              <a:prstGeom prst="rect">
                <a:avLst/>
              </a:prstGeom>
              <a:blipFill>
                <a:blip r:embed="rId5"/>
                <a:stretch>
                  <a:fillRect l="-252" t="-4167" b="-8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="" xmlns:a16="http://schemas.microsoft.com/office/drawing/2014/main" id="{F8ACAF31-C911-4294-9B1F-44BF44CE7D11}"/>
                  </a:ext>
                </a:extLst>
              </p:cNvPr>
              <p:cNvSpPr txBox="1"/>
              <p:nvPr/>
            </p:nvSpPr>
            <p:spPr>
              <a:xfrm rot="16200000">
                <a:off x="4417760" y="2447794"/>
                <a:ext cx="16952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Output Power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1200" dirty="0"/>
                  <a:t> in kW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F8ACAF31-C911-4294-9B1F-44BF44CE7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417760" y="2447794"/>
                <a:ext cx="1695272" cy="276999"/>
              </a:xfrm>
              <a:prstGeom prst="rect">
                <a:avLst/>
              </a:prstGeom>
              <a:blipFill>
                <a:blip r:embed="rId6"/>
                <a:stretch>
                  <a:fillRect l="-2222" r="-15556" b="-3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9D669B69-84DE-413D-9BC3-FC36A99FAD83}"/>
              </a:ext>
            </a:extLst>
          </p:cNvPr>
          <p:cNvSpPr txBox="1"/>
          <p:nvPr/>
        </p:nvSpPr>
        <p:spPr>
          <a:xfrm>
            <a:off x="5803655" y="2368428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7F0E"/>
                </a:solidFill>
              </a:rPr>
              <a:t>TE</a:t>
            </a:r>
            <a:r>
              <a:rPr lang="de-DE" sz="1200" baseline="-25000" dirty="0">
                <a:solidFill>
                  <a:srgbClr val="FF7F0E"/>
                </a:solidFill>
              </a:rPr>
              <a:t>34,19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="" xmlns:a16="http://schemas.microsoft.com/office/drawing/2014/main" id="{C6BD1838-ECD4-44D9-B6F4-8DE95AA14D13}"/>
              </a:ext>
            </a:extLst>
          </p:cNvPr>
          <p:cNvSpPr txBox="1"/>
          <p:nvPr/>
        </p:nvSpPr>
        <p:spPr>
          <a:xfrm>
            <a:off x="6623656" y="2861381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17BECF"/>
                </a:solidFill>
              </a:rPr>
              <a:t>TE</a:t>
            </a:r>
            <a:r>
              <a:rPr lang="de-DE" sz="1200" baseline="-25000" dirty="0">
                <a:solidFill>
                  <a:srgbClr val="17BECF"/>
                </a:solidFill>
              </a:rPr>
              <a:t>19,10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="" xmlns:a16="http://schemas.microsoft.com/office/drawing/2014/main" id="{EA81EA12-BA5F-4306-8048-BC8BF7D996EA}"/>
              </a:ext>
            </a:extLst>
          </p:cNvPr>
          <p:cNvSpPr txBox="1"/>
          <p:nvPr/>
        </p:nvSpPr>
        <p:spPr>
          <a:xfrm>
            <a:off x="7875244" y="1738883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567EE3"/>
                </a:solidFill>
              </a:rPr>
              <a:t>TE</a:t>
            </a:r>
            <a:r>
              <a:rPr lang="de-DE" sz="1200" baseline="-25000" dirty="0">
                <a:solidFill>
                  <a:srgbClr val="567EE3"/>
                </a:solidFill>
              </a:rPr>
              <a:t>20,10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="" xmlns:a16="http://schemas.microsoft.com/office/drawing/2014/main" id="{EB8AB697-3196-4EF3-9EE1-BA6F7467D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29020"/>
              </p:ext>
            </p:extLst>
          </p:nvPr>
        </p:nvGraphicFramePr>
        <p:xfrm>
          <a:off x="709735" y="1539760"/>
          <a:ext cx="4017402" cy="208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701">
                  <a:extLst>
                    <a:ext uri="{9D8B030D-6E8A-4147-A177-3AD203B41FA5}">
                      <a16:colId xmlns="" xmlns:a16="http://schemas.microsoft.com/office/drawing/2014/main" val="477420061"/>
                    </a:ext>
                  </a:extLst>
                </a:gridCol>
                <a:gridCol w="2008701">
                  <a:extLst>
                    <a:ext uri="{9D8B030D-6E8A-4147-A177-3AD203B41FA5}">
                      <a16:colId xmlns="" xmlns:a16="http://schemas.microsoft.com/office/drawing/2014/main" val="212771648"/>
                    </a:ext>
                  </a:extLst>
                </a:gridCol>
              </a:tblGrid>
              <a:tr h="231897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 =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3574892"/>
                  </a:ext>
                </a:extLst>
              </a:tr>
              <a:tr h="231897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TE</a:t>
                      </a:r>
                      <a:r>
                        <a:rPr lang="de-DE" baseline="-25000" dirty="0"/>
                        <a:t>20,10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0" dirty="0"/>
                        <a:t>TE</a:t>
                      </a:r>
                      <a:r>
                        <a:rPr lang="de-DE" i="0" baseline="-25000" dirty="0"/>
                        <a:t>34,19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3504121"/>
                  </a:ext>
                </a:extLst>
              </a:tr>
              <a:tr h="231897">
                <a:tc>
                  <a:txBody>
                    <a:bodyPr/>
                    <a:lstStyle/>
                    <a:p>
                      <a:pPr algn="ctr"/>
                      <a:r>
                        <a:rPr lang="de-DE" b="1" i="1" dirty="0" err="1"/>
                        <a:t>r</a:t>
                      </a:r>
                      <a:r>
                        <a:rPr lang="de-DE" b="1" baseline="-25000" dirty="0" err="1"/>
                        <a:t>gc</a:t>
                      </a:r>
                      <a:r>
                        <a:rPr lang="de-DE" b="1" dirty="0"/>
                        <a:t> = </a:t>
                      </a:r>
                      <a:r>
                        <a:rPr lang="de-DE" b="1" dirty="0" smtClean="0"/>
                        <a:t>11.7 </a:t>
                      </a:r>
                      <a:r>
                        <a:rPr lang="de-DE" b="1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i="1" dirty="0" err="1"/>
                        <a:t>r</a:t>
                      </a:r>
                      <a:r>
                        <a:rPr lang="de-DE" b="1" baseline="-25000" dirty="0" err="1"/>
                        <a:t>gc</a:t>
                      </a:r>
                      <a:r>
                        <a:rPr lang="de-DE" b="1" dirty="0"/>
                        <a:t> = 9.7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279782"/>
                  </a:ext>
                </a:extLst>
              </a:tr>
              <a:tr h="231897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/>
                        <a:t>B</a:t>
                      </a:r>
                      <a:r>
                        <a:rPr lang="de-DE" baseline="-25000" dirty="0"/>
                        <a:t>e</a:t>
                      </a:r>
                      <a:r>
                        <a:rPr lang="de-DE" dirty="0"/>
                        <a:t> = 88 </a:t>
                      </a:r>
                      <a:r>
                        <a:rPr lang="de-DE" dirty="0" err="1"/>
                        <a:t>mT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/>
                        <a:t>B</a:t>
                      </a:r>
                      <a:r>
                        <a:rPr lang="de-DE" baseline="-25000" dirty="0"/>
                        <a:t>e</a:t>
                      </a:r>
                      <a:r>
                        <a:rPr lang="de-DE" dirty="0"/>
                        <a:t> = 106 </a:t>
                      </a:r>
                      <a:r>
                        <a:rPr lang="de-DE" dirty="0" err="1"/>
                        <a:t>mT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5928382"/>
                  </a:ext>
                </a:extLst>
              </a:tr>
              <a:tr h="231897"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f</a:t>
                      </a:r>
                      <a:r>
                        <a:rPr lang="de-DE" dirty="0"/>
                        <a:t> = 86.6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f</a:t>
                      </a:r>
                      <a:r>
                        <a:rPr lang="de-DE" dirty="0"/>
                        <a:t> = 170.0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5106878"/>
                  </a:ext>
                </a:extLst>
              </a:tr>
              <a:tr h="231897"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P </a:t>
                      </a:r>
                      <a:r>
                        <a:rPr lang="de-DE" dirty="0"/>
                        <a:t>= 1.7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P </a:t>
                      </a:r>
                      <a:r>
                        <a:rPr lang="de-DE" dirty="0"/>
                        <a:t>= 1.0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568367"/>
                  </a:ext>
                </a:extLst>
              </a:tr>
              <a:tr h="231897">
                <a:tc>
                  <a:txBody>
                    <a:bodyPr/>
                    <a:lstStyle/>
                    <a:p>
                      <a:pPr algn="ctr"/>
                      <a:r>
                        <a:rPr lang="el-GR" i="1" dirty="0" smtClean="0"/>
                        <a:t>η</a:t>
                      </a:r>
                      <a:r>
                        <a:rPr lang="de-DE" baseline="0" dirty="0" smtClean="0"/>
                        <a:t> = 33 %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i="1" dirty="0" smtClean="0"/>
                        <a:t>η</a:t>
                      </a:r>
                      <a:r>
                        <a:rPr lang="de-DE" baseline="0" dirty="0" smtClean="0"/>
                        <a:t> = 17 %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443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7">
            <a:extLst>
              <a:ext uri="{FF2B5EF4-FFF2-40B4-BE49-F238E27FC236}">
                <a16:creationId xmlns="" xmlns:a16="http://schemas.microsoft.com/office/drawing/2014/main" id="{CB8B80C6-DF16-42F0-B5E6-A9284537A1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18" y="1233053"/>
            <a:ext cx="2482080" cy="20068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F704534-2753-40CF-A7A7-8D438504C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C6DB878-0662-475D-99B2-E4BE7819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14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D50BAF8-5F49-4369-9A09-F3634098ED33}"/>
              </a:ext>
            </a:extLst>
          </p:cNvPr>
          <p:cNvSpPr/>
          <p:nvPr/>
        </p:nvSpPr>
        <p:spPr>
          <a:xfrm>
            <a:off x="532522" y="732820"/>
            <a:ext cx="6860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A mirror-line launcher</a:t>
            </a:r>
            <a:r>
              <a:rPr lang="en-US" sz="1200" dirty="0"/>
              <a:t> for the TE</a:t>
            </a:r>
            <a:r>
              <a:rPr lang="en-US" sz="900" dirty="0"/>
              <a:t>17,10</a:t>
            </a:r>
            <a:r>
              <a:rPr lang="en-US" sz="1200" dirty="0"/>
              <a:t> mode @ 85.66 GHz and the TE</a:t>
            </a:r>
            <a:r>
              <a:rPr lang="en-US" sz="900" dirty="0"/>
              <a:t>34,19</a:t>
            </a:r>
            <a:r>
              <a:rPr lang="en-US" sz="1200" dirty="0"/>
              <a:t> mode @ 170.05 GHz</a:t>
            </a:r>
            <a:endParaRPr lang="x-none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03F281-22EB-494D-9040-72926A8BACBE}"/>
              </a:ext>
            </a:extLst>
          </p:cNvPr>
          <p:cNvSpPr/>
          <p:nvPr/>
        </p:nvSpPr>
        <p:spPr>
          <a:xfrm>
            <a:off x="580997" y="3374912"/>
            <a:ext cx="30674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wall profile of the mirror-line launcher.</a:t>
            </a:r>
            <a:endParaRPr lang="x-none" sz="1100" i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0B6529-64DC-4A29-B6D2-13EAB0C07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8" y="978544"/>
            <a:ext cx="3054262" cy="2337232"/>
          </a:xfrm>
          <a:prstGeom prst="rect">
            <a:avLst/>
          </a:prstGeom>
        </p:spPr>
      </p:pic>
      <p:pic>
        <p:nvPicPr>
          <p:cNvPr id="12" name="Grafik 14">
            <a:extLst>
              <a:ext uri="{FF2B5EF4-FFF2-40B4-BE49-F238E27FC236}">
                <a16:creationId xmlns="" xmlns:a16="http://schemas.microsoft.com/office/drawing/2014/main" id="{44606986-A0B9-42D8-8956-ECD36648F2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97" y="1233053"/>
            <a:ext cx="2293729" cy="20068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2E884DC-A030-4C34-8650-ED70EE855A12}"/>
              </a:ext>
            </a:extLst>
          </p:cNvPr>
          <p:cNvSpPr/>
          <p:nvPr/>
        </p:nvSpPr>
        <p:spPr>
          <a:xfrm>
            <a:off x="4252399" y="3290274"/>
            <a:ext cx="38682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1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Field distributions on launcher wall, operating in the TE</a:t>
            </a:r>
            <a:r>
              <a:rPr lang="en-GB" sz="1100" i="1" baseline="-25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17,10</a:t>
            </a:r>
            <a:r>
              <a:rPr lang="en-GB" sz="11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mode @ 85.66 GHz (left) and in the TE</a:t>
            </a:r>
            <a:r>
              <a:rPr lang="en-GB" sz="1100" i="1" baseline="-25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34,19</a:t>
            </a:r>
            <a:r>
              <a:rPr lang="en-GB" sz="11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mode @ 170.05 GHz (right). </a:t>
            </a:r>
            <a:endParaRPr lang="x-none" sz="1100" i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04A121D-D6C6-4441-BC48-374A4358B434}"/>
              </a:ext>
            </a:extLst>
          </p:cNvPr>
          <p:cNvSpPr/>
          <p:nvPr/>
        </p:nvSpPr>
        <p:spPr>
          <a:xfrm>
            <a:off x="5941818" y="1806886"/>
            <a:ext cx="6623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/>
              <a:t>GMC=</a:t>
            </a:r>
          </a:p>
          <a:p>
            <a:r>
              <a:rPr lang="en-US" sz="1100" dirty="0"/>
              <a:t>97.05%</a:t>
            </a:r>
            <a:endParaRPr lang="x-none" sz="1100" dirty="0"/>
          </a:p>
          <a:p>
            <a:endParaRPr lang="x-none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6F78283-B0DF-421F-8776-BC6323494E53}"/>
              </a:ext>
            </a:extLst>
          </p:cNvPr>
          <p:cNvSpPr/>
          <p:nvPr/>
        </p:nvSpPr>
        <p:spPr>
          <a:xfrm>
            <a:off x="8348057" y="1774790"/>
            <a:ext cx="5950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/>
              <a:t>GMC=</a:t>
            </a:r>
          </a:p>
          <a:p>
            <a:r>
              <a:rPr lang="en-US" sz="1100" dirty="0"/>
              <a:t>97.3%</a:t>
            </a:r>
            <a:endParaRPr lang="x-none" sz="1100" dirty="0"/>
          </a:p>
          <a:p>
            <a:endParaRPr lang="x-none" sz="12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7880E6C7-0A13-42BB-BCB9-7591BE11FA3D}"/>
              </a:ext>
            </a:extLst>
          </p:cNvPr>
          <p:cNvCxnSpPr/>
          <p:nvPr/>
        </p:nvCxnSpPr>
        <p:spPr>
          <a:xfrm flipH="1">
            <a:off x="5583382" y="1990435"/>
            <a:ext cx="546619" cy="2460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16B8B8D3-5EEB-4C46-8841-D4184F01AF85}"/>
              </a:ext>
            </a:extLst>
          </p:cNvPr>
          <p:cNvCxnSpPr/>
          <p:nvPr/>
        </p:nvCxnSpPr>
        <p:spPr>
          <a:xfrm flipH="1">
            <a:off x="8036020" y="1990435"/>
            <a:ext cx="546619" cy="2460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36BF704-F99A-4842-8C07-D6F918AC3EDA}"/>
              </a:ext>
            </a:extLst>
          </p:cNvPr>
          <p:cNvSpPr/>
          <p:nvPr/>
        </p:nvSpPr>
        <p:spPr>
          <a:xfrm>
            <a:off x="5083198" y="955504"/>
            <a:ext cx="19287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/>
              <a:t>GMC: Gaussian Mode Content</a:t>
            </a:r>
            <a:endParaRPr lang="x-none" sz="100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D24848E-B6A1-41BA-B3E6-470CAB9407A8}"/>
              </a:ext>
            </a:extLst>
          </p:cNvPr>
          <p:cNvSpPr/>
          <p:nvPr/>
        </p:nvSpPr>
        <p:spPr>
          <a:xfrm>
            <a:off x="344260" y="3823391"/>
            <a:ext cx="8626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Disadvantages: 1. </a:t>
            </a:r>
            <a:r>
              <a:rPr lang="en-US" altLang="zh-CN" sz="1200" dirty="0">
                <a:cs typeface="Arial" panose="020B0604020202020204" pitchFamily="34" charset="0"/>
              </a:rPr>
              <a:t>T</a:t>
            </a:r>
            <a:r>
              <a:rPr lang="en-US" sz="1200" dirty="0">
                <a:cs typeface="Arial" panose="020B0604020202020204" pitchFamily="34" charset="0"/>
              </a:rPr>
              <a:t>he RF beam @ 85 GHz could not be focused very well (due to the wavelength @ 85 </a:t>
            </a:r>
            <a:r>
              <a:rPr lang="en-US" sz="1200" dirty="0" smtClean="0">
                <a:cs typeface="Arial" panose="020B0604020202020204" pitchFamily="34" charset="0"/>
              </a:rPr>
              <a:t>GHz, which </a:t>
            </a:r>
            <a:r>
              <a:rPr lang="en-US" sz="1200" dirty="0">
                <a:cs typeface="Arial" panose="020B0604020202020204" pitchFamily="34" charset="0"/>
              </a:rPr>
              <a:t>is 		 </a:t>
            </a:r>
            <a:r>
              <a:rPr lang="en-US" sz="1200" dirty="0" smtClean="0">
                <a:cs typeface="Arial" panose="020B0604020202020204" pitchFamily="34" charset="0"/>
              </a:rPr>
              <a:t>                  two times larger compared to the 170 GHz case) → relatively large power </a:t>
            </a:r>
            <a:r>
              <a:rPr lang="en-US" sz="1200" dirty="0">
                <a:cs typeface="Arial" panose="020B0604020202020204" pitchFamily="34" charset="0"/>
              </a:rPr>
              <a:t>density at the launcher </a:t>
            </a:r>
            <a:r>
              <a:rPr lang="en-US" sz="1200" dirty="0" smtClean="0">
                <a:cs typeface="Arial" panose="020B0604020202020204" pitchFamily="34" charset="0"/>
              </a:rPr>
              <a:t>cuts.</a:t>
            </a:r>
            <a:endParaRPr lang="en-US" altLang="zh-CN" sz="1200" dirty="0">
              <a:cs typeface="Arial" panose="020B0604020202020204" pitchFamily="34" charset="0"/>
            </a:endParaRPr>
          </a:p>
          <a:p>
            <a:r>
              <a:rPr lang="en-US" sz="1200" dirty="0">
                <a:cs typeface="Arial" panose="020B0604020202020204" pitchFamily="34" charset="0"/>
              </a:rPr>
              <a:t>		    </a:t>
            </a:r>
            <a:r>
              <a:rPr lang="en-US" sz="1200" dirty="0" smtClean="0">
                <a:cs typeface="Arial" panose="020B0604020202020204" pitchFamily="34" charset="0"/>
              </a:rPr>
              <a:t>2</a:t>
            </a:r>
            <a:r>
              <a:rPr lang="en-US" sz="1200" dirty="0">
                <a:cs typeface="Arial" panose="020B0604020202020204" pitchFamily="34" charset="0"/>
              </a:rPr>
              <a:t>. Relatively strong reflection on the straight cut @ 85 GHz, "ripple" appears on the field on launcher wall.</a:t>
            </a:r>
            <a:endParaRPr lang="x-none" sz="1200" dirty="0"/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FA27BA66-A3D1-43D5-831D-B0E0470CF15D}"/>
              </a:ext>
            </a:extLst>
          </p:cNvPr>
          <p:cNvSpPr/>
          <p:nvPr/>
        </p:nvSpPr>
        <p:spPr>
          <a:xfrm>
            <a:off x="0" y="-6341"/>
            <a:ext cx="8132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T1.3 Studies on </a:t>
            </a:r>
            <a:r>
              <a:rPr lang="en-US" sz="2400" b="1" dirty="0" smtClean="0">
                <a:latin typeface="+mj-lt"/>
              </a:rPr>
              <a:t>Dual-Harmonic </a:t>
            </a:r>
            <a:r>
              <a:rPr lang="en-US" sz="2400" b="1" dirty="0">
                <a:latin typeface="+mj-lt"/>
              </a:rPr>
              <a:t>L</a:t>
            </a:r>
            <a:r>
              <a:rPr lang="en-US" sz="2400" b="1" dirty="0" smtClean="0">
                <a:latin typeface="+mj-lt"/>
              </a:rPr>
              <a:t>aunchers and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Quasi-Optical </a:t>
            </a:r>
            <a:r>
              <a:rPr lang="en-US" sz="2400" b="1" dirty="0">
                <a:latin typeface="+mj-lt"/>
              </a:rPr>
              <a:t>S</a:t>
            </a:r>
            <a:r>
              <a:rPr lang="en-US" sz="2400" b="1" dirty="0" smtClean="0">
                <a:latin typeface="+mj-lt"/>
              </a:rPr>
              <a:t>ystem (1)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779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CB4855F-6E34-4310-A8A7-E710663D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40A05F0-003F-4A05-AE3E-48F188E07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15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80C4C9A-FDD0-4963-AF42-0276DA6FD906}"/>
              </a:ext>
            </a:extLst>
          </p:cNvPr>
          <p:cNvSpPr/>
          <p:nvPr/>
        </p:nvSpPr>
        <p:spPr>
          <a:xfrm>
            <a:off x="320125" y="1547821"/>
            <a:ext cx="7628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Outlook: A new mode series </a:t>
            </a:r>
            <a:endParaRPr lang="x-none" b="1"/>
          </a:p>
          <a:p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For </a:t>
            </a:r>
            <a:r>
              <a:rPr lang="en-US" dirty="0">
                <a:cs typeface="Arial" panose="020B0604020202020204" pitchFamily="34" charset="0"/>
              </a:rPr>
              <a:t>the TE</a:t>
            </a:r>
            <a:r>
              <a:rPr lang="en-US" sz="1200" dirty="0">
                <a:cs typeface="Arial" panose="020B0604020202020204" pitchFamily="34" charset="0"/>
              </a:rPr>
              <a:t>34,19</a:t>
            </a:r>
            <a:r>
              <a:rPr lang="en-US" dirty="0">
                <a:cs typeface="Arial" panose="020B0604020202020204" pitchFamily="34" charset="0"/>
              </a:rPr>
              <a:t> and TE</a:t>
            </a:r>
            <a:r>
              <a:rPr lang="en-US" sz="1200" dirty="0">
                <a:cs typeface="Arial" panose="020B0604020202020204" pitchFamily="34" charset="0"/>
              </a:rPr>
              <a:t>17,10</a:t>
            </a:r>
            <a:r>
              <a:rPr lang="en-US" dirty="0">
                <a:cs typeface="Arial" panose="020B0604020202020204" pitchFamily="34" charset="0"/>
              </a:rPr>
              <a:t> modes, the ratio of the caustic radius to the launcher radius is about </a:t>
            </a:r>
            <a:r>
              <a:rPr lang="en-US" dirty="0" smtClean="0">
                <a:cs typeface="Arial" panose="020B0604020202020204" pitchFamily="34" charset="0"/>
              </a:rPr>
              <a:t>0.323 → </a:t>
            </a:r>
            <a:r>
              <a:rPr lang="en-US" dirty="0">
                <a:cs typeface="Arial" panose="020B0604020202020204" pitchFamily="34" charset="0"/>
              </a:rPr>
              <a:t>mirror-line </a:t>
            </a:r>
            <a:r>
              <a:rPr lang="en-US" dirty="0" smtClean="0">
                <a:cs typeface="Arial" panose="020B0604020202020204" pitchFamily="34" charset="0"/>
              </a:rPr>
              <a:t>launcher well suited.</a:t>
            </a: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  <a:p>
            <a:r>
              <a:rPr lang="en-US" altLang="zh-CN" dirty="0"/>
              <a:t>A hybrid-type launcher instead of the mirror-line launcher, provides higher GMCs</a:t>
            </a:r>
            <a:r>
              <a:rPr lang="en-US" dirty="0"/>
              <a:t> and lower fields on the launcher cuts.</a:t>
            </a:r>
          </a:p>
          <a:p>
            <a:endParaRPr lang="en-US" dirty="0"/>
          </a:p>
          <a:p>
            <a:r>
              <a:rPr lang="en-US" dirty="0"/>
              <a:t>The rules for the new mode series </a:t>
            </a:r>
            <a:r>
              <a:rPr lang="en-US" dirty="0" smtClean="0"/>
              <a:t>using a </a:t>
            </a:r>
            <a:r>
              <a:rPr lang="en-US" dirty="0"/>
              <a:t>hybrid-type launcher: </a:t>
            </a:r>
          </a:p>
          <a:p>
            <a:r>
              <a:rPr lang="en-US" dirty="0"/>
              <a:t>1) ratio of the caustic radius to launcher radius would be about 0.5; </a:t>
            </a:r>
            <a:br>
              <a:rPr lang="en-US" dirty="0"/>
            </a:br>
            <a:r>
              <a:rPr lang="en-US" dirty="0"/>
              <a:t>2) the deviation of the caustic radius would be as small as possible.</a:t>
            </a:r>
            <a:endParaRPr lang="x-none" dirty="0"/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8BD749A0-E974-416C-B76A-8C726E12C914}"/>
              </a:ext>
            </a:extLst>
          </p:cNvPr>
          <p:cNvSpPr/>
          <p:nvPr/>
        </p:nvSpPr>
        <p:spPr>
          <a:xfrm>
            <a:off x="0" y="99780"/>
            <a:ext cx="8132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T1.3 Studies on </a:t>
            </a:r>
            <a:r>
              <a:rPr lang="en-US" sz="2400" b="1" dirty="0" smtClean="0">
                <a:latin typeface="+mj-lt"/>
              </a:rPr>
              <a:t>Dual-Harmonic </a:t>
            </a:r>
            <a:r>
              <a:rPr lang="en-US" sz="2400" b="1" dirty="0">
                <a:latin typeface="+mj-lt"/>
              </a:rPr>
              <a:t>L</a:t>
            </a:r>
            <a:r>
              <a:rPr lang="en-US" sz="2400" b="1" dirty="0" smtClean="0">
                <a:latin typeface="+mj-lt"/>
              </a:rPr>
              <a:t>aunchers and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Quasi-Optical </a:t>
            </a:r>
            <a:r>
              <a:rPr lang="en-US" sz="2400" b="1" dirty="0">
                <a:latin typeface="+mj-lt"/>
              </a:rPr>
              <a:t>S</a:t>
            </a:r>
            <a:r>
              <a:rPr lang="en-US" sz="2400" b="1" dirty="0" smtClean="0">
                <a:latin typeface="+mj-lt"/>
              </a:rPr>
              <a:t>ystem (2)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130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6F4F72ED-13DA-4836-AA4F-BE99338D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C4B9039A-6715-4ABB-AC07-FADC19AD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76F48CDA-E545-4FF7-AF87-B1C04B22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83" y="3419107"/>
            <a:ext cx="8455433" cy="575989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T2: Enhancements on Mode Selectivity</a:t>
            </a:r>
          </a:p>
        </p:txBody>
      </p:sp>
    </p:spTree>
    <p:extLst>
      <p:ext uri="{BB962C8B-B14F-4D97-AF65-F5344CB8AC3E}">
        <p14:creationId xmlns:p14="http://schemas.microsoft.com/office/powerpoint/2010/main" val="200511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C4A7CA80-FCAF-4A25-A436-65D65120B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050" y="1050499"/>
            <a:ext cx="4114800" cy="344615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Target: Better suppression of the fundamental competing modes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Increase drop of the eigenvalue along the cavity </a:t>
            </a:r>
            <a:r>
              <a:rPr lang="en-US" sz="1400" dirty="0" smtClean="0"/>
              <a:t>axis.</a:t>
            </a:r>
            <a:endParaRPr lang="en-US" sz="1400" dirty="0"/>
          </a:p>
          <a:p>
            <a:pPr lvl="1">
              <a:lnSpc>
                <a:spcPct val="100000"/>
              </a:lnSpc>
            </a:pPr>
            <a:r>
              <a:rPr lang="en-US" sz="1400" dirty="0"/>
              <a:t>Decrease of the diffractive Q </a:t>
            </a:r>
            <a:r>
              <a:rPr lang="en-US" sz="1400" dirty="0" smtClean="0"/>
              <a:t>factor.</a:t>
            </a:r>
            <a:endParaRPr lang="en-US" sz="1400" dirty="0"/>
          </a:p>
          <a:p>
            <a:pPr lvl="1">
              <a:lnSpc>
                <a:spcPct val="100000"/>
              </a:lnSpc>
            </a:pPr>
            <a:r>
              <a:rPr lang="en-US" sz="1400" dirty="0"/>
              <a:t>Increase of the starting </a:t>
            </a:r>
            <a:r>
              <a:rPr lang="en-US" sz="1400" dirty="0" smtClean="0"/>
              <a:t>current.</a:t>
            </a:r>
            <a:endParaRPr lang="en-US" sz="1400" dirty="0"/>
          </a:p>
          <a:p>
            <a:pPr>
              <a:lnSpc>
                <a:spcPct val="110000"/>
              </a:lnSpc>
            </a:pPr>
            <a:r>
              <a:rPr lang="en-AU" sz="1600" kern="0" dirty="0"/>
              <a:t>Operating mode barely affected by the </a:t>
            </a:r>
            <a:r>
              <a:rPr lang="en-AU" sz="1600" kern="0" dirty="0" smtClean="0"/>
              <a:t>insert.</a:t>
            </a:r>
            <a:endParaRPr lang="en-AU" sz="1600" kern="0" dirty="0"/>
          </a:p>
          <a:p>
            <a:pPr>
              <a:lnSpc>
                <a:spcPct val="110000"/>
              </a:lnSpc>
            </a:pPr>
            <a:r>
              <a:rPr lang="en-AU" sz="1600" kern="0" dirty="0"/>
              <a:t>Relaxed tolerance </a:t>
            </a:r>
            <a:r>
              <a:rPr lang="en-AU" sz="1600" kern="0" dirty="0" smtClean="0"/>
              <a:t>requirements.</a:t>
            </a:r>
            <a:endParaRPr lang="en-AU" sz="1600" kern="0" dirty="0"/>
          </a:p>
          <a:p>
            <a:pPr>
              <a:lnSpc>
                <a:spcPct val="110000"/>
              </a:lnSpc>
            </a:pPr>
            <a:endParaRPr lang="en-AU" sz="1600" kern="0" dirty="0"/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endParaRPr lang="de-DE" sz="16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C25C1A0E-69FF-4298-BAFC-C970C705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ED0A40C-F5AC-454B-B74E-C4952223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="" xmlns:a16="http://schemas.microsoft.com/office/drawing/2014/main" id="{01AA1806-F049-40DD-A830-D886AC86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T2.1 Tapered Inner Corrugations</a:t>
            </a:r>
            <a:endParaRPr lang="de-DE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="" xmlns:a16="http://schemas.microsoft.com/office/drawing/2014/main" id="{8EA01832-CE7A-40AA-9511-F3535F69A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032160"/>
              </p:ext>
            </p:extLst>
          </p:nvPr>
        </p:nvGraphicFramePr>
        <p:xfrm>
          <a:off x="379184" y="3609576"/>
          <a:ext cx="3931208" cy="1093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364">
                  <a:extLst>
                    <a:ext uri="{9D8B030D-6E8A-4147-A177-3AD203B41FA5}">
                      <a16:colId xmlns="" xmlns:a16="http://schemas.microsoft.com/office/drawing/2014/main" val="1707744234"/>
                    </a:ext>
                  </a:extLst>
                </a:gridCol>
                <a:gridCol w="949818">
                  <a:extLst>
                    <a:ext uri="{9D8B030D-6E8A-4147-A177-3AD203B41FA5}">
                      <a16:colId xmlns="" xmlns:a16="http://schemas.microsoft.com/office/drawing/2014/main" val="845391363"/>
                    </a:ext>
                  </a:extLst>
                </a:gridCol>
                <a:gridCol w="1130513">
                  <a:extLst>
                    <a:ext uri="{9D8B030D-6E8A-4147-A177-3AD203B41FA5}">
                      <a16:colId xmlns="" xmlns:a16="http://schemas.microsoft.com/office/drawing/2014/main" val="1519765308"/>
                    </a:ext>
                  </a:extLst>
                </a:gridCol>
                <a:gridCol w="1130513">
                  <a:extLst>
                    <a:ext uri="{9D8B030D-6E8A-4147-A177-3AD203B41FA5}">
                      <a16:colId xmlns="" xmlns:a16="http://schemas.microsoft.com/office/drawing/2014/main" val="2376558300"/>
                    </a:ext>
                  </a:extLst>
                </a:gridCol>
              </a:tblGrid>
              <a:tr h="522277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noProof="0" dirty="0"/>
                        <a:t>Hollow </a:t>
                      </a:r>
                    </a:p>
                    <a:p>
                      <a:pPr algn="ctr"/>
                      <a:r>
                        <a:rPr lang="en-AU" sz="1050" noProof="0" dirty="0"/>
                        <a:t>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noProof="0" dirty="0"/>
                        <a:t>Constant Corrugation 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noProof="0" dirty="0"/>
                        <a:t>Tapered Corrugation Depth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4530426"/>
                  </a:ext>
                </a:extLst>
              </a:tr>
              <a:tr h="261007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TE</a:t>
                      </a:r>
                      <a:r>
                        <a:rPr lang="de-DE" sz="1100" baseline="-25000" dirty="0">
                          <a:solidFill>
                            <a:schemeClr val="tx1"/>
                          </a:solidFill>
                        </a:rPr>
                        <a:t>36,20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Q = 2985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Q = 2951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Q = 2950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8098643"/>
                  </a:ext>
                </a:extLst>
              </a:tr>
              <a:tr h="261007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TE</a:t>
                      </a:r>
                      <a:r>
                        <a:rPr lang="de-DE" sz="1100" baseline="-25000" dirty="0">
                          <a:solidFill>
                            <a:schemeClr val="tx1"/>
                          </a:solidFill>
                        </a:rPr>
                        <a:t>17,12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Q = 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Q = 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>
                          <a:solidFill>
                            <a:schemeClr val="tx1"/>
                          </a:solidFill>
                        </a:rPr>
                        <a:t>Q = 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4079348"/>
                  </a:ext>
                </a:extLst>
              </a:tr>
            </a:tbl>
          </a:graphicData>
        </a:graphic>
      </p:graphicFrame>
      <p:grpSp>
        <p:nvGrpSpPr>
          <p:cNvPr id="42" name="Gruppieren 41">
            <a:extLst>
              <a:ext uri="{FF2B5EF4-FFF2-40B4-BE49-F238E27FC236}">
                <a16:creationId xmlns="" xmlns:a16="http://schemas.microsoft.com/office/drawing/2014/main" id="{C7BF0162-3EC3-4F66-80F0-B6E9EF821E94}"/>
              </a:ext>
            </a:extLst>
          </p:cNvPr>
          <p:cNvGrpSpPr>
            <a:grpSpLocks noChangeAspect="1"/>
          </p:cNvGrpSpPr>
          <p:nvPr/>
        </p:nvGrpSpPr>
        <p:grpSpPr>
          <a:xfrm>
            <a:off x="6835276" y="3020392"/>
            <a:ext cx="2385226" cy="1790169"/>
            <a:chOff x="22409090" y="32275880"/>
            <a:chExt cx="6936278" cy="5205848"/>
          </a:xfrm>
        </p:grpSpPr>
        <p:pic>
          <p:nvPicPr>
            <p:cNvPr id="28" name="Grafik 27">
              <a:extLst>
                <a:ext uri="{FF2B5EF4-FFF2-40B4-BE49-F238E27FC236}">
                  <a16:creationId xmlns="" xmlns:a16="http://schemas.microsoft.com/office/drawing/2014/main" id="{9685097F-4E21-4D93-BE9B-0F7303AE6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02339" y="32567217"/>
              <a:ext cx="5760000" cy="42720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>
                  <a:extLst>
                    <a:ext uri="{FF2B5EF4-FFF2-40B4-BE49-F238E27FC236}">
                      <a16:creationId xmlns="" xmlns:a16="http://schemas.microsoft.com/office/drawing/2014/main" id="{42415773-81FA-41EB-9C29-4B6F7FBBDD86}"/>
                    </a:ext>
                  </a:extLst>
                </p:cNvPr>
                <p:cNvSpPr txBox="1"/>
                <p:nvPr/>
              </p:nvSpPr>
              <p:spPr>
                <a:xfrm>
                  <a:off x="23329985" y="36855213"/>
                  <a:ext cx="5679868" cy="62651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800" dirty="0"/>
                    <a:t>Pitch Factor </a:t>
                  </a:r>
                  <a14:m>
                    <m:oMath xmlns:m="http://schemas.openxmlformats.org/officeDocument/2006/math">
                      <m:r>
                        <a:rPr lang="de-DE" sz="8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AU" sz="800" dirty="0"/>
                    <a:t> in </a:t>
                  </a:r>
                  <a:r>
                    <a:rPr lang="en-AU" sz="800" dirty="0" err="1"/>
                    <a:t>a.u</a:t>
                  </a:r>
                  <a:r>
                    <a:rPr lang="en-AU" sz="800" dirty="0"/>
                    <a:t>.</a:t>
                  </a:r>
                </a:p>
              </p:txBody>
            </p:sp>
          </mc:Choice>
          <mc:Fallback xmlns="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42415773-81FA-41EB-9C29-4B6F7FBBDD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29985" y="36855213"/>
                  <a:ext cx="5679868" cy="626515"/>
                </a:xfrm>
                <a:prstGeom prst="rect">
                  <a:avLst/>
                </a:prstGeom>
                <a:blipFill>
                  <a:blip r:embed="rId4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31">
                  <a:extLst>
                    <a:ext uri="{FF2B5EF4-FFF2-40B4-BE49-F238E27FC236}">
                      <a16:creationId xmlns="" xmlns:a16="http://schemas.microsoft.com/office/drawing/2014/main" id="{90AB728E-A69E-49B4-B047-135176D68337}"/>
                    </a:ext>
                  </a:extLst>
                </p:cNvPr>
                <p:cNvSpPr txBox="1"/>
                <p:nvPr/>
              </p:nvSpPr>
              <p:spPr>
                <a:xfrm rot="16200000">
                  <a:off x="20399754" y="34285216"/>
                  <a:ext cx="4645187" cy="62651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800" dirty="0"/>
                    <a:t>RF Output Power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800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a14:m>
                  <a:r>
                    <a:rPr lang="en-AU" sz="800" dirty="0"/>
                    <a:t>  in kW</a:t>
                  </a:r>
                </a:p>
              </p:txBody>
            </p:sp>
          </mc:Choice>
          <mc:Fallback xmlns=""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90AB728E-A69E-49B4-B047-135176D68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0399754" y="34285216"/>
                  <a:ext cx="4645187" cy="626515"/>
                </a:xfrm>
                <a:prstGeom prst="rect">
                  <a:avLst/>
                </a:prstGeom>
                <a:blipFill>
                  <a:blip r:embed="rId5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feld 34">
              <a:extLst>
                <a:ext uri="{FF2B5EF4-FFF2-40B4-BE49-F238E27FC236}">
                  <a16:creationId xmlns="" xmlns:a16="http://schemas.microsoft.com/office/drawing/2014/main" id="{9BC0F33F-79E9-4F6E-AC74-C5ADE7DE8DAF}"/>
                </a:ext>
              </a:extLst>
            </p:cNvPr>
            <p:cNvSpPr txBox="1"/>
            <p:nvPr/>
          </p:nvSpPr>
          <p:spPr>
            <a:xfrm>
              <a:off x="26283514" y="32590850"/>
              <a:ext cx="1422707" cy="626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>
                  <a:solidFill>
                    <a:srgbClr val="CDCD59"/>
                  </a:solidFill>
                </a:rPr>
                <a:t>TE</a:t>
              </a:r>
              <a:r>
                <a:rPr lang="de-DE" sz="800" baseline="-25000" dirty="0">
                  <a:solidFill>
                    <a:srgbClr val="CDCD59"/>
                  </a:solidFill>
                </a:rPr>
                <a:t>36,20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="" xmlns:a16="http://schemas.microsoft.com/office/drawing/2014/main" id="{BF087CB5-FBAB-48FE-B69F-93BB997DB1D0}"/>
                </a:ext>
              </a:extLst>
            </p:cNvPr>
            <p:cNvSpPr txBox="1"/>
            <p:nvPr/>
          </p:nvSpPr>
          <p:spPr>
            <a:xfrm>
              <a:off x="27664281" y="32870544"/>
              <a:ext cx="1422707" cy="626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>
                  <a:solidFill>
                    <a:srgbClr val="D62728"/>
                  </a:solidFill>
                </a:rPr>
                <a:t>TE</a:t>
              </a:r>
              <a:r>
                <a:rPr lang="de-DE" sz="800" baseline="-25000" dirty="0">
                  <a:solidFill>
                    <a:srgbClr val="D62728"/>
                  </a:solidFill>
                </a:rPr>
                <a:t>19,11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="" xmlns:a16="http://schemas.microsoft.com/office/drawing/2014/main" id="{CB3A6350-F1F6-4EED-BF12-6B943F403E15}"/>
                </a:ext>
              </a:extLst>
            </p:cNvPr>
            <p:cNvSpPr txBox="1"/>
            <p:nvPr/>
          </p:nvSpPr>
          <p:spPr>
            <a:xfrm>
              <a:off x="27922661" y="35822203"/>
              <a:ext cx="1422707" cy="626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>
                  <a:solidFill>
                    <a:srgbClr val="E377C2"/>
                  </a:solidFill>
                </a:rPr>
                <a:t>TE</a:t>
              </a:r>
              <a:r>
                <a:rPr lang="de-DE" sz="800" baseline="-25000" dirty="0">
                  <a:solidFill>
                    <a:srgbClr val="E377C2"/>
                  </a:solidFill>
                </a:rPr>
                <a:t>16,12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="" xmlns:a16="http://schemas.microsoft.com/office/drawing/2014/main" id="{284BE9CA-9327-4367-9C3F-8A6E81AA3BC3}"/>
              </a:ext>
            </a:extLst>
          </p:cNvPr>
          <p:cNvGrpSpPr>
            <a:grpSpLocks noChangeAspect="1"/>
          </p:cNvGrpSpPr>
          <p:nvPr/>
        </p:nvGrpSpPr>
        <p:grpSpPr>
          <a:xfrm>
            <a:off x="6889659" y="1155509"/>
            <a:ext cx="2254315" cy="1792391"/>
            <a:chOff x="15363170" y="32357792"/>
            <a:chExt cx="6429260" cy="51118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28">
                  <a:extLst>
                    <a:ext uri="{FF2B5EF4-FFF2-40B4-BE49-F238E27FC236}">
                      <a16:creationId xmlns="" xmlns:a16="http://schemas.microsoft.com/office/drawing/2014/main" id="{85871F97-5C3C-44B1-8D11-D41F81D08A10}"/>
                    </a:ext>
                  </a:extLst>
                </p:cNvPr>
                <p:cNvSpPr txBox="1"/>
                <p:nvPr/>
              </p:nvSpPr>
              <p:spPr>
                <a:xfrm>
                  <a:off x="16180575" y="36855214"/>
                  <a:ext cx="5611855" cy="61444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800" dirty="0"/>
                    <a:t>Pitch Factor </a:t>
                  </a:r>
                  <a14:m>
                    <m:oMath xmlns:m="http://schemas.openxmlformats.org/officeDocument/2006/math">
                      <m:r>
                        <a:rPr lang="de-DE" sz="8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AU" sz="800" dirty="0"/>
                    <a:t> in </a:t>
                  </a:r>
                  <a:r>
                    <a:rPr lang="en-AU" sz="800" dirty="0" err="1"/>
                    <a:t>a.u</a:t>
                  </a:r>
                  <a:r>
                    <a:rPr lang="en-AU" sz="800" dirty="0"/>
                    <a:t>.</a:t>
                  </a:r>
                </a:p>
              </p:txBody>
            </p:sp>
          </mc:Choice>
          <mc:Fallback xmlns=""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85871F97-5C3C-44B1-8D11-D41F81D08A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0575" y="36855214"/>
                  <a:ext cx="5611855" cy="614442"/>
                </a:xfrm>
                <a:prstGeom prst="rect">
                  <a:avLst/>
                </a:prstGeom>
                <a:blipFill>
                  <a:blip r:embed="rId6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30">
                  <a:extLst>
                    <a:ext uri="{FF2B5EF4-FFF2-40B4-BE49-F238E27FC236}">
                      <a16:creationId xmlns="" xmlns:a16="http://schemas.microsoft.com/office/drawing/2014/main" id="{C05EB4B7-0624-431F-8771-AB9B39FD80D4}"/>
                    </a:ext>
                  </a:extLst>
                </p:cNvPr>
                <p:cNvSpPr txBox="1"/>
                <p:nvPr/>
              </p:nvSpPr>
              <p:spPr>
                <a:xfrm rot="16200000">
                  <a:off x="13489373" y="34231589"/>
                  <a:ext cx="4362035" cy="61444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800" dirty="0"/>
                    <a:t>RF Output Power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800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a14:m>
                  <a:r>
                    <a:rPr lang="en-AU" sz="800" dirty="0"/>
                    <a:t>  in kW</a:t>
                  </a:r>
                </a:p>
              </p:txBody>
            </p:sp>
          </mc:Choice>
          <mc:Fallback xmlns="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C05EB4B7-0624-431F-8771-AB9B39FD80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3489373" y="34231589"/>
                  <a:ext cx="4362035" cy="614442"/>
                </a:xfrm>
                <a:prstGeom prst="rect">
                  <a:avLst/>
                </a:prstGeom>
                <a:blipFill>
                  <a:blip r:embed="rId7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Grafik 32">
              <a:extLst>
                <a:ext uri="{FF2B5EF4-FFF2-40B4-BE49-F238E27FC236}">
                  <a16:creationId xmlns="" xmlns:a16="http://schemas.microsoft.com/office/drawing/2014/main" id="{302AEE3B-29D3-4FCB-9509-A4E48225D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902586" y="32579214"/>
              <a:ext cx="5759999" cy="4272095"/>
            </a:xfrm>
            <a:prstGeom prst="rect">
              <a:avLst/>
            </a:prstGeom>
          </p:spPr>
        </p:pic>
        <p:sp>
          <p:nvSpPr>
            <p:cNvPr id="34" name="Textfeld 33">
              <a:extLst>
                <a:ext uri="{FF2B5EF4-FFF2-40B4-BE49-F238E27FC236}">
                  <a16:creationId xmlns="" xmlns:a16="http://schemas.microsoft.com/office/drawing/2014/main" id="{71C23549-D633-4467-AC57-4C0F9BB41879}"/>
                </a:ext>
              </a:extLst>
            </p:cNvPr>
            <p:cNvSpPr txBox="1"/>
            <p:nvPr/>
          </p:nvSpPr>
          <p:spPr>
            <a:xfrm>
              <a:off x="18158281" y="32465326"/>
              <a:ext cx="1395291" cy="614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>
                  <a:solidFill>
                    <a:srgbClr val="CDCD59"/>
                  </a:solidFill>
                </a:rPr>
                <a:t>TE</a:t>
              </a:r>
              <a:r>
                <a:rPr lang="de-DE" sz="800" baseline="-25000" dirty="0">
                  <a:solidFill>
                    <a:srgbClr val="CDCD59"/>
                  </a:solidFill>
                </a:rPr>
                <a:t>36,20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="" xmlns:a16="http://schemas.microsoft.com/office/drawing/2014/main" id="{E519A3AB-26C2-4EEB-8F40-E1D1E31F8436}"/>
                </a:ext>
              </a:extLst>
            </p:cNvPr>
            <p:cNvSpPr txBox="1"/>
            <p:nvPr/>
          </p:nvSpPr>
          <p:spPr>
            <a:xfrm>
              <a:off x="20153936" y="32622636"/>
              <a:ext cx="1395291" cy="614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>
                  <a:solidFill>
                    <a:srgbClr val="D62728"/>
                  </a:solidFill>
                </a:rPr>
                <a:t>TE</a:t>
              </a:r>
              <a:r>
                <a:rPr lang="de-DE" sz="800" baseline="-25000" dirty="0">
                  <a:solidFill>
                    <a:srgbClr val="D62728"/>
                  </a:solidFill>
                </a:rPr>
                <a:t>19,11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="" xmlns:a16="http://schemas.microsoft.com/office/drawing/2014/main" id="{68AFC422-30EA-4F6D-B77A-0F36335086E3}"/>
                </a:ext>
              </a:extLst>
            </p:cNvPr>
            <p:cNvSpPr txBox="1"/>
            <p:nvPr/>
          </p:nvSpPr>
          <p:spPr>
            <a:xfrm>
              <a:off x="17421714" y="36075309"/>
              <a:ext cx="1395291" cy="614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>
                  <a:solidFill>
                    <a:srgbClr val="17BECF"/>
                  </a:solidFill>
                </a:rPr>
                <a:t>TE</a:t>
              </a:r>
              <a:r>
                <a:rPr lang="de-DE" sz="800" baseline="-25000" dirty="0">
                  <a:solidFill>
                    <a:srgbClr val="17BECF"/>
                  </a:solidFill>
                </a:rPr>
                <a:t>18,11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="" xmlns:a16="http://schemas.microsoft.com/office/drawing/2014/main" id="{2472360D-34C1-428F-81E3-FADFCACC3929}"/>
                </a:ext>
              </a:extLst>
            </p:cNvPr>
            <p:cNvSpPr txBox="1"/>
            <p:nvPr/>
          </p:nvSpPr>
          <p:spPr>
            <a:xfrm>
              <a:off x="16462311" y="35837496"/>
              <a:ext cx="1395291" cy="614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>
                  <a:solidFill>
                    <a:srgbClr val="E377C2"/>
                  </a:solidFill>
                </a:rPr>
                <a:t>TE</a:t>
              </a:r>
              <a:r>
                <a:rPr lang="de-DE" sz="800" baseline="-25000" dirty="0">
                  <a:solidFill>
                    <a:srgbClr val="E377C2"/>
                  </a:solidFill>
                </a:rPr>
                <a:t>17,11</a:t>
              </a:r>
            </a:p>
          </p:txBody>
        </p:sp>
      </p:grpSp>
      <p:sp>
        <p:nvSpPr>
          <p:cNvPr id="43" name="Textfeld 42">
            <a:extLst>
              <a:ext uri="{FF2B5EF4-FFF2-40B4-BE49-F238E27FC236}">
                <a16:creationId xmlns="" xmlns:a16="http://schemas.microsoft.com/office/drawing/2014/main" id="{AE9D13EA-4737-4D9A-827D-9F272F07435D}"/>
              </a:ext>
            </a:extLst>
          </p:cNvPr>
          <p:cNvSpPr txBox="1"/>
          <p:nvPr/>
        </p:nvSpPr>
        <p:spPr>
          <a:xfrm>
            <a:off x="7399336" y="2902713"/>
            <a:ext cx="152157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800" b="1" dirty="0"/>
              <a:t>Variable Corrugation Depth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="" xmlns:a16="http://schemas.microsoft.com/office/drawing/2014/main" id="{73162F8C-AD38-498D-BDE2-C1905A11E897}"/>
              </a:ext>
            </a:extLst>
          </p:cNvPr>
          <p:cNvSpPr txBox="1"/>
          <p:nvPr/>
        </p:nvSpPr>
        <p:spPr>
          <a:xfrm>
            <a:off x="7382820" y="1028135"/>
            <a:ext cx="156324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800" b="1" dirty="0"/>
              <a:t>Constant Corrugation Depth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="" xmlns:a16="http://schemas.microsoft.com/office/drawing/2014/main" id="{059CB975-FA91-45F0-BEA3-5A003CFEAC30}"/>
              </a:ext>
            </a:extLst>
          </p:cNvPr>
          <p:cNvGrpSpPr>
            <a:grpSpLocks noChangeAspect="1"/>
          </p:cNvGrpSpPr>
          <p:nvPr/>
        </p:nvGrpSpPr>
        <p:grpSpPr>
          <a:xfrm>
            <a:off x="4396005" y="1248372"/>
            <a:ext cx="2546993" cy="1980964"/>
            <a:chOff x="4067500" y="6828232"/>
            <a:chExt cx="7113844" cy="5532895"/>
          </a:xfrm>
        </p:grpSpPr>
        <p:pic>
          <p:nvPicPr>
            <p:cNvPr id="16" name="Inhaltsplatzhalter 20">
              <a:extLst>
                <a:ext uri="{FF2B5EF4-FFF2-40B4-BE49-F238E27FC236}">
                  <a16:creationId xmlns="" xmlns:a16="http://schemas.microsoft.com/office/drawing/2014/main" id="{625DA1FF-2FB8-49DA-A2E3-75909F9CC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434256" y="6828232"/>
              <a:ext cx="6469069" cy="5532895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="" xmlns:a16="http://schemas.microsoft.com/office/drawing/2014/main" id="{5F2BEB9F-D0A6-4953-9977-DEAAFCD6A040}"/>
                </a:ext>
              </a:extLst>
            </p:cNvPr>
            <p:cNvSpPr txBox="1"/>
            <p:nvPr/>
          </p:nvSpPr>
          <p:spPr>
            <a:xfrm>
              <a:off x="4896620" y="11359632"/>
              <a:ext cx="5439583" cy="601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/>
                <a:t>Axial coordinate z in mm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="" xmlns:a16="http://schemas.microsoft.com/office/drawing/2014/main" id="{AD22D300-41B8-43F4-9200-09FDE9910A57}"/>
                </a:ext>
              </a:extLst>
            </p:cNvPr>
            <p:cNvSpPr txBox="1"/>
            <p:nvPr/>
          </p:nvSpPr>
          <p:spPr>
            <a:xfrm rot="16200000">
              <a:off x="3145636" y="9009718"/>
              <a:ext cx="2445469" cy="601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/>
                <a:t>Radius </a:t>
              </a:r>
              <a:r>
                <a:rPr lang="de-DE" sz="800" i="1" dirty="0"/>
                <a:t>r</a:t>
              </a:r>
              <a:r>
                <a:rPr lang="de-DE" sz="800" dirty="0"/>
                <a:t> in mm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="" xmlns:a16="http://schemas.microsoft.com/office/drawing/2014/main" id="{FE5378E2-55C9-44B2-936C-0F72AC9854C4}"/>
                </a:ext>
              </a:extLst>
            </p:cNvPr>
            <p:cNvSpPr txBox="1"/>
            <p:nvPr/>
          </p:nvSpPr>
          <p:spPr>
            <a:xfrm>
              <a:off x="4825507" y="9000677"/>
              <a:ext cx="1755975" cy="945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/>
                <a:t>Constant</a:t>
              </a:r>
            </a:p>
            <a:p>
              <a:r>
                <a:rPr lang="de-DE" sz="800" b="1" dirty="0"/>
                <a:t>Depth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="" xmlns:a16="http://schemas.microsoft.com/office/drawing/2014/main" id="{B8EF257B-3787-4864-BDCC-D0ECAB5C52FD}"/>
                </a:ext>
              </a:extLst>
            </p:cNvPr>
            <p:cNvSpPr txBox="1"/>
            <p:nvPr/>
          </p:nvSpPr>
          <p:spPr>
            <a:xfrm>
              <a:off x="6477581" y="9000677"/>
              <a:ext cx="2921664" cy="945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/>
                <a:t>Tapered</a:t>
              </a:r>
            </a:p>
            <a:p>
              <a:r>
                <a:rPr lang="de-DE" sz="800" b="1" dirty="0"/>
                <a:t>Depth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="" xmlns:a16="http://schemas.microsoft.com/office/drawing/2014/main" id="{A39AFCBE-BEB9-4F47-A88F-FC53C57C39BD}"/>
                </a:ext>
              </a:extLst>
            </p:cNvPr>
            <p:cNvSpPr txBox="1"/>
            <p:nvPr/>
          </p:nvSpPr>
          <p:spPr>
            <a:xfrm>
              <a:off x="9425368" y="9000674"/>
              <a:ext cx="1755976" cy="945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/>
                <a:t>Constant</a:t>
              </a:r>
            </a:p>
            <a:p>
              <a:r>
                <a:rPr lang="de-DE" sz="800" b="1" dirty="0"/>
                <a:t>Depth</a:t>
              </a: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="" xmlns:a16="http://schemas.microsoft.com/office/drawing/2014/main" id="{094D61E9-EB8E-4DBF-AA50-3D953F488C05}"/>
                </a:ext>
              </a:extLst>
            </p:cNvPr>
            <p:cNvCxnSpPr>
              <a:cxnSpLocks/>
            </p:cNvCxnSpPr>
            <p:nvPr/>
          </p:nvCxnSpPr>
          <p:spPr>
            <a:xfrm>
              <a:off x="4896621" y="9999356"/>
              <a:ext cx="1453970" cy="3793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="" xmlns:a16="http://schemas.microsoft.com/office/drawing/2014/main" id="{1B42CEB2-5B71-47A8-8A01-848A17FDB84E}"/>
                </a:ext>
              </a:extLst>
            </p:cNvPr>
            <p:cNvCxnSpPr>
              <a:cxnSpLocks/>
            </p:cNvCxnSpPr>
            <p:nvPr/>
          </p:nvCxnSpPr>
          <p:spPr>
            <a:xfrm>
              <a:off x="6341260" y="9999356"/>
              <a:ext cx="3316838" cy="7589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>
              <a:extLst>
                <a:ext uri="{FF2B5EF4-FFF2-40B4-BE49-F238E27FC236}">
                  <a16:creationId xmlns="" xmlns:a16="http://schemas.microsoft.com/office/drawing/2014/main" id="{EACC7169-7AA8-4A5D-9D8B-170491DC84EE}"/>
                </a:ext>
              </a:extLst>
            </p:cNvPr>
            <p:cNvCxnSpPr>
              <a:cxnSpLocks/>
            </p:cNvCxnSpPr>
            <p:nvPr/>
          </p:nvCxnSpPr>
          <p:spPr>
            <a:xfrm>
              <a:off x="9658098" y="10003149"/>
              <a:ext cx="1011752" cy="0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feld 3"/>
          <p:cNvSpPr txBox="1"/>
          <p:nvPr/>
        </p:nvSpPr>
        <p:spPr>
          <a:xfrm>
            <a:off x="4564109" y="4395062"/>
            <a:ext cx="183351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Critical fundamental</a:t>
            </a:r>
            <a:endParaRPr lang="en-US" sz="1400" dirty="0"/>
          </a:p>
        </p:txBody>
      </p:sp>
      <p:cxnSp>
        <p:nvCxnSpPr>
          <p:cNvPr id="8" name="Gerade Verbindung mit Pfeil 7"/>
          <p:cNvCxnSpPr>
            <a:stCxn id="4" idx="1"/>
          </p:cNvCxnSpPr>
          <p:nvPr/>
        </p:nvCxnSpPr>
        <p:spPr>
          <a:xfrm flipH="1">
            <a:off x="4286509" y="4548951"/>
            <a:ext cx="277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81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C25C1A0E-69FF-4298-BAFC-C970C705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ED0A40C-F5AC-454B-B74E-C4952223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18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44972A75-D785-45CB-A1B1-00750FF8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T2.2 </a:t>
            </a:r>
            <a:r>
              <a:rPr lang="de-DE" dirty="0" err="1"/>
              <a:t>Profiling</a:t>
            </a:r>
            <a:r>
              <a:rPr lang="de-DE" dirty="0"/>
              <a:t> on </a:t>
            </a:r>
            <a:r>
              <a:rPr lang="de-DE" dirty="0" err="1"/>
              <a:t>O</a:t>
            </a:r>
            <a:r>
              <a:rPr lang="de-DE" dirty="0" err="1" smtClean="0"/>
              <a:t>uter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orrugations</a:t>
            </a:r>
            <a:r>
              <a:rPr lang="de-DE" dirty="0" smtClean="0"/>
              <a:t> </a:t>
            </a:r>
            <a:r>
              <a:rPr lang="de-DE" dirty="0"/>
              <a:t>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8DF86D-CA63-FA0F-5E64-2A84F5DA9FC6}"/>
              </a:ext>
            </a:extLst>
          </p:cNvPr>
          <p:cNvSpPr txBox="1"/>
          <p:nvPr/>
        </p:nvSpPr>
        <p:spPr>
          <a:xfrm>
            <a:off x="396000" y="1075438"/>
            <a:ext cx="7998605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848" indent="-203652" defTabSz="685983">
              <a:lnSpc>
                <a:spcPct val="110000"/>
              </a:lnSpc>
              <a:spcBef>
                <a:spcPts val="360"/>
              </a:spcBef>
              <a:buSzPct val="88000"/>
              <a:buBlip>
                <a:blip r:embed="rId2"/>
              </a:buBlip>
            </a:pPr>
            <a:r>
              <a:rPr lang="en-US" sz="1500" dirty="0"/>
              <a:t>For the enhancement of the mode selectivity, in order to reach eigenvalues above </a:t>
            </a:r>
            <a:r>
              <a:rPr lang="el-GR" sz="1500" i="1" dirty="0"/>
              <a:t>χ</a:t>
            </a:r>
            <a:r>
              <a:rPr lang="el-GR" sz="1500" dirty="0"/>
              <a:t>=</a:t>
            </a:r>
            <a:r>
              <a:rPr lang="en-US" sz="1500" dirty="0"/>
              <a:t>125, a new scheme of axially profiled corrugations was proposed.</a:t>
            </a:r>
          </a:p>
          <a:p>
            <a:pPr marL="367848" indent="-203652" defTabSz="685983">
              <a:lnSpc>
                <a:spcPct val="110000"/>
              </a:lnSpc>
              <a:spcBef>
                <a:spcPts val="360"/>
              </a:spcBef>
              <a:buSzPct val="88000"/>
              <a:buBlip>
                <a:blip r:embed="rId2"/>
              </a:buBlip>
            </a:pPr>
            <a:r>
              <a:rPr lang="en-US" sz="1500" dirty="0"/>
              <a:t>The outer corrugations are localized on the axis to selectively suppress only the competing modes and not the operating one.</a:t>
            </a:r>
          </a:p>
          <a:p>
            <a:pPr marL="367848" indent="-203652" defTabSz="685983">
              <a:lnSpc>
                <a:spcPct val="110000"/>
              </a:lnSpc>
              <a:spcBef>
                <a:spcPts val="360"/>
              </a:spcBef>
              <a:buSzPct val="88000"/>
              <a:buBlip>
                <a:blip r:embed="rId2"/>
              </a:buBlip>
            </a:pPr>
            <a:r>
              <a:rPr lang="en-US" sz="1500" dirty="0"/>
              <a:t>The transition from corrugated to non-corrugated regions is performed by appropriate profiling the areas.</a:t>
            </a:r>
          </a:p>
          <a:p>
            <a:pPr marL="367848" indent="-203652" defTabSz="685983">
              <a:lnSpc>
                <a:spcPct val="110000"/>
              </a:lnSpc>
              <a:spcBef>
                <a:spcPts val="360"/>
              </a:spcBef>
              <a:buSzPct val="88000"/>
              <a:buBlip>
                <a:blip r:embed="rId2"/>
              </a:buBlip>
            </a:pPr>
            <a:r>
              <a:rPr lang="en-US" sz="1500" dirty="0"/>
              <a:t>As an illustrative example, the excitation of TE</a:t>
            </a:r>
            <a:r>
              <a:rPr lang="en-US" sz="1500" baseline="-25000" dirty="0"/>
              <a:t>40,23</a:t>
            </a:r>
            <a:r>
              <a:rPr lang="en-US" sz="1500" dirty="0"/>
              <a:t> (</a:t>
            </a:r>
            <a:r>
              <a:rPr lang="el-GR" sz="1500" i="1" dirty="0"/>
              <a:t>χ</a:t>
            </a:r>
            <a:r>
              <a:rPr lang="el-GR" sz="1500" dirty="0"/>
              <a:t>=126</a:t>
            </a:r>
            <a:r>
              <a:rPr lang="en-US" sz="1500" dirty="0"/>
              <a:t>) at 204 GHz and at second harmonic have been used.</a:t>
            </a:r>
          </a:p>
          <a:p>
            <a:pPr marL="825048" lvl="1" indent="-203652" defTabSz="685983">
              <a:lnSpc>
                <a:spcPct val="110000"/>
              </a:lnSpc>
              <a:spcBef>
                <a:spcPts val="360"/>
              </a:spcBef>
              <a:buSzPct val="88000"/>
              <a:buBlip>
                <a:blip r:embed="rId2"/>
              </a:buBlip>
            </a:pPr>
            <a:r>
              <a:rPr lang="en-US" sz="1500" dirty="0"/>
              <a:t>Main 1</a:t>
            </a:r>
            <a:r>
              <a:rPr lang="en-US" sz="1500" baseline="30000" dirty="0"/>
              <a:t>st</a:t>
            </a:r>
            <a:r>
              <a:rPr lang="en-US" sz="1500" dirty="0"/>
              <a:t> harmonic competing modes are TE</a:t>
            </a:r>
            <a:r>
              <a:rPr lang="en-US" sz="1500" baseline="-25000" dirty="0"/>
              <a:t>19,12</a:t>
            </a:r>
            <a:r>
              <a:rPr lang="en-US" sz="1500" dirty="0"/>
              <a:t> and TE</a:t>
            </a:r>
            <a:r>
              <a:rPr lang="en-US" sz="1500" baseline="-25000" dirty="0"/>
              <a:t>19,13</a:t>
            </a:r>
            <a:r>
              <a:rPr lang="el-GR" sz="1500" dirty="0"/>
              <a:t>.</a:t>
            </a:r>
          </a:p>
          <a:p>
            <a:pPr marL="825048" lvl="1" indent="-203652" defTabSz="685983">
              <a:lnSpc>
                <a:spcPct val="110000"/>
              </a:lnSpc>
              <a:spcBef>
                <a:spcPts val="360"/>
              </a:spcBef>
              <a:buSzPct val="88000"/>
              <a:buBlip>
                <a:blip r:embed="rId2"/>
              </a:buBlip>
            </a:pPr>
            <a:r>
              <a:rPr lang="en-US" sz="1500" dirty="0"/>
              <a:t>TE</a:t>
            </a:r>
            <a:r>
              <a:rPr lang="en-US" sz="1500" baseline="-25000" dirty="0"/>
              <a:t>40,23 </a:t>
            </a:r>
            <a:r>
              <a:rPr lang="en-US" sz="1500" dirty="0"/>
              <a:t>cannot be excited with corrugations only on the </a:t>
            </a:r>
            <a:r>
              <a:rPr lang="en-US" sz="1500" dirty="0" smtClean="0"/>
              <a:t>insert</a:t>
            </a:r>
            <a:r>
              <a:rPr lang="de-DE" sz="1500" dirty="0"/>
              <a:t> </a:t>
            </a:r>
            <a:r>
              <a:rPr lang="de-DE" sz="1500" dirty="0" smtClean="0"/>
              <a:t>(w</a:t>
            </a:r>
            <a:r>
              <a:rPr lang="en-US" sz="1500" dirty="0" err="1" smtClean="0"/>
              <a:t>ithout</a:t>
            </a:r>
            <a:r>
              <a:rPr lang="en-US" sz="1500" dirty="0" smtClean="0"/>
              <a:t> </a:t>
            </a:r>
            <a:r>
              <a:rPr lang="en-US" sz="1500" dirty="0"/>
              <a:t>profiling TE</a:t>
            </a:r>
            <a:r>
              <a:rPr lang="en-US" sz="1500" baseline="-25000" dirty="0"/>
              <a:t>19,12</a:t>
            </a:r>
            <a:r>
              <a:rPr lang="en-US" sz="1500" dirty="0"/>
              <a:t> suppresses </a:t>
            </a:r>
            <a:r>
              <a:rPr lang="en-US" sz="1500" dirty="0" smtClean="0"/>
              <a:t>TE</a:t>
            </a:r>
            <a:r>
              <a:rPr lang="en-US" sz="1500" baseline="-25000" dirty="0" smtClean="0"/>
              <a:t>40,23</a:t>
            </a:r>
            <a:r>
              <a:rPr lang="en-US" sz="1500" dirty="0" smtClean="0"/>
              <a:t>).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1851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A8971A5-C89E-360C-95A0-8BAD6EF48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34FE5D87-7CA0-2094-2F55-8497DA04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EF115F63-797D-B5FC-182D-B9819823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19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28C6D774-80FA-9DB0-10CA-AB63A009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T2.2 </a:t>
            </a:r>
            <a:r>
              <a:rPr lang="de-DE" dirty="0" err="1"/>
              <a:t>Profiling</a:t>
            </a:r>
            <a:r>
              <a:rPr lang="de-DE" dirty="0"/>
              <a:t> on </a:t>
            </a:r>
            <a:r>
              <a:rPr lang="de-DE" dirty="0" err="1"/>
              <a:t>O</a:t>
            </a:r>
            <a:r>
              <a:rPr lang="de-DE" dirty="0" err="1" smtClean="0"/>
              <a:t>uter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orrugations</a:t>
            </a:r>
            <a:r>
              <a:rPr lang="de-DE" dirty="0" smtClean="0"/>
              <a:t> </a:t>
            </a:r>
            <a:r>
              <a:rPr lang="de-DE" dirty="0"/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471325A3-FC14-7795-125F-71283EA169F9}"/>
                  </a:ext>
                </a:extLst>
              </p:cNvPr>
              <p:cNvSpPr txBox="1"/>
              <p:nvPr/>
            </p:nvSpPr>
            <p:spPr>
              <a:xfrm>
                <a:off x="396000" y="1114350"/>
                <a:ext cx="8122358" cy="157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7848" indent="-203652" defTabSz="685983">
                  <a:lnSpc>
                    <a:spcPct val="110000"/>
                  </a:lnSpc>
                  <a:spcBef>
                    <a:spcPts val="360"/>
                  </a:spcBef>
                  <a:buSzPct val="88000"/>
                  <a:buBlip>
                    <a:blip r:embed="rId2"/>
                  </a:buBlip>
                </a:pPr>
                <a:r>
                  <a:rPr lang="en-US" sz="1500" dirty="0"/>
                  <a:t>By examining the eigenvalue spectrum, it has been found that only by localizing the outer corrugations at specific </a:t>
                </a:r>
                <a:r>
                  <a:rPr lang="en-US" sz="1500" i="1" dirty="0"/>
                  <a:t>C </a:t>
                </a:r>
                <a:r>
                  <a:rPr lang="en-US" sz="15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500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5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500" dirty="0"/>
                  <a:t> ) range the main 1</a:t>
                </a:r>
                <a:r>
                  <a:rPr lang="en-US" sz="1500" baseline="30000" dirty="0"/>
                  <a:t>st</a:t>
                </a:r>
                <a:r>
                  <a:rPr lang="en-US" sz="1500" dirty="0"/>
                  <a:t> harmonic competing modes can be suppressed, while the operating mode remains unaffected.</a:t>
                </a:r>
              </a:p>
              <a:p>
                <a:pPr marL="367848" indent="-203652" defTabSz="685983">
                  <a:lnSpc>
                    <a:spcPct val="110000"/>
                  </a:lnSpc>
                  <a:spcBef>
                    <a:spcPts val="360"/>
                  </a:spcBef>
                  <a:buSzPct val="88000"/>
                  <a:buBlip>
                    <a:blip r:embed="rId2"/>
                  </a:buBlip>
                </a:pPr>
                <a:r>
                  <a:rPr lang="en-US" sz="1500" dirty="0"/>
                  <a:t>The specific </a:t>
                </a:r>
                <a:r>
                  <a:rPr lang="en-US" sz="1500" i="1" dirty="0"/>
                  <a:t>C</a:t>
                </a:r>
                <a:r>
                  <a:rPr lang="en-US" sz="1500" dirty="0"/>
                  <a:t> range is translated to specific </a:t>
                </a:r>
                <a:r>
                  <a:rPr lang="en-US" sz="1500" i="1" dirty="0"/>
                  <a:t>z</a:t>
                </a:r>
                <a:r>
                  <a:rPr lang="en-US" sz="1500" dirty="0"/>
                  <a:t> range </a:t>
                </a:r>
                <a:r>
                  <a:rPr lang="en-US" sz="1500" dirty="0">
                    <a:sym typeface="Wingdings" panose="05000000000000000000" pitchFamily="2" charset="2"/>
                  </a:rPr>
                  <a:t> localization.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1325A3-FC14-7795-125F-71283EA16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" y="1114350"/>
                <a:ext cx="8122358" cy="1574598"/>
              </a:xfrm>
              <a:prstGeom prst="rect">
                <a:avLst/>
              </a:prstGeom>
              <a:blipFill>
                <a:blip r:embed="rId3"/>
                <a:stretch>
                  <a:fillRect t="-388" r="-3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of different colored lines  Description automatically generated">
            <a:extLst>
              <a:ext uri="{FF2B5EF4-FFF2-40B4-BE49-F238E27FC236}">
                <a16:creationId xmlns="" xmlns:a16="http://schemas.microsoft.com/office/drawing/2014/main" id="{C0F276A3-9968-C081-21A9-8291627C8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14" y="2389774"/>
            <a:ext cx="2781700" cy="2340000"/>
          </a:xfrm>
          <a:prstGeom prst="rect">
            <a:avLst/>
          </a:prstGeom>
        </p:spPr>
      </p:pic>
      <p:pic>
        <p:nvPicPr>
          <p:cNvPr id="11" name="Picture 10" descr="A graph of a normalized position  Description automatically generated with medium confidence">
            <a:extLst>
              <a:ext uri="{FF2B5EF4-FFF2-40B4-BE49-F238E27FC236}">
                <a16:creationId xmlns="" xmlns:a16="http://schemas.microsoft.com/office/drawing/2014/main" id="{FA911FCC-202F-45D6-FFE3-F49ADE2D35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12" y="2392949"/>
            <a:ext cx="316832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8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188000"/>
            <a:ext cx="8343900" cy="35173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800" dirty="0"/>
              <a:t>Introduction / Main Objective and Approach</a:t>
            </a:r>
          </a:p>
          <a:p>
            <a:pPr>
              <a:lnSpc>
                <a:spcPct val="130000"/>
              </a:lnSpc>
            </a:pPr>
            <a:r>
              <a:rPr lang="en-US" sz="1800" dirty="0"/>
              <a:t>T1: Novel Concepts for Advanced Fast Switching Between Harmonics</a:t>
            </a:r>
          </a:p>
          <a:p>
            <a:pPr lvl="1">
              <a:lnSpc>
                <a:spcPct val="130000"/>
              </a:lnSpc>
            </a:pPr>
            <a:r>
              <a:rPr lang="en-US" sz="1600" dirty="0"/>
              <a:t>Ultra-fast switching using the acceleration voltage </a:t>
            </a:r>
          </a:p>
          <a:p>
            <a:pPr lvl="1">
              <a:lnSpc>
                <a:spcPct val="130000"/>
              </a:lnSpc>
            </a:pPr>
            <a:r>
              <a:rPr lang="en-US" sz="1600" dirty="0"/>
              <a:t>Fast switching using a small variation of B-field controlling the </a:t>
            </a:r>
            <a:r>
              <a:rPr lang="en-US" sz="1600" dirty="0" smtClean="0"/>
              <a:t>electron beam </a:t>
            </a:r>
            <a:r>
              <a:rPr lang="en-US" sz="1600" dirty="0"/>
              <a:t>radius</a:t>
            </a:r>
          </a:p>
          <a:p>
            <a:pPr lvl="1">
              <a:lnSpc>
                <a:spcPct val="130000"/>
              </a:lnSpc>
            </a:pPr>
            <a:r>
              <a:rPr lang="en-US" sz="1600" dirty="0"/>
              <a:t>Dual-harmonic </a:t>
            </a:r>
            <a:r>
              <a:rPr lang="en-US" sz="1600" dirty="0" smtClean="0"/>
              <a:t>waveguide launchers </a:t>
            </a:r>
            <a:r>
              <a:rPr lang="en-US" sz="1600" dirty="0"/>
              <a:t>and quasi-optical system</a:t>
            </a:r>
          </a:p>
          <a:p>
            <a:pPr>
              <a:lnSpc>
                <a:spcPct val="130000"/>
              </a:lnSpc>
            </a:pPr>
            <a:r>
              <a:rPr lang="en-US" sz="1800" dirty="0"/>
              <a:t>T2: Enhancements on Mode Selectivity</a:t>
            </a:r>
          </a:p>
          <a:p>
            <a:pPr>
              <a:lnSpc>
                <a:spcPct val="130000"/>
              </a:lnSpc>
            </a:pPr>
            <a:r>
              <a:rPr lang="en-US" sz="1800" dirty="0"/>
              <a:t>T3: Multi-Frequency Dual-Harmonic Operation at DEMO-Relevant Frequencies</a:t>
            </a:r>
          </a:p>
          <a:p>
            <a:pPr>
              <a:lnSpc>
                <a:spcPct val="130000"/>
              </a:lnSpc>
            </a:pPr>
            <a:r>
              <a:rPr lang="en-US" sz="1800" dirty="0"/>
              <a:t>T4: Preparation of 2nd Harmonic Experiments</a:t>
            </a:r>
          </a:p>
          <a:p>
            <a:pPr>
              <a:lnSpc>
                <a:spcPct val="130000"/>
              </a:lnSpc>
            </a:pPr>
            <a:r>
              <a:rPr lang="en-US" sz="1800" dirty="0"/>
              <a:t>Conclusion and Outlook</a:t>
            </a:r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endParaRPr lang="en-US" dirty="0"/>
          </a:p>
          <a:p>
            <a:pPr marL="0" indent="0">
              <a:lnSpc>
                <a:spcPct val="130000"/>
              </a:lnSpc>
              <a:buNone/>
            </a:pPr>
            <a:endParaRPr lang="en-US" dirty="0"/>
          </a:p>
          <a:p>
            <a:pPr marL="0" indent="0">
              <a:lnSpc>
                <a:spcPct val="130000"/>
              </a:lnSpc>
              <a:buNone/>
            </a:pP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99051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9B43AE2-AEAF-6D6D-71D7-2B74B2648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452F4396-ADFF-BBBE-4F23-3C6B483D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B25C075-A7C7-8EF7-8074-05A0F4FF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BAE3D21A-07F7-B231-3486-1B6EB2C8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T2.2 </a:t>
            </a:r>
            <a:r>
              <a:rPr lang="de-DE" dirty="0" err="1"/>
              <a:t>Profiling</a:t>
            </a:r>
            <a:r>
              <a:rPr lang="de-DE" dirty="0"/>
              <a:t> on </a:t>
            </a:r>
            <a:r>
              <a:rPr lang="de-DE" dirty="0" err="1"/>
              <a:t>O</a:t>
            </a:r>
            <a:r>
              <a:rPr lang="de-DE" dirty="0" err="1" smtClean="0"/>
              <a:t>uter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orrugations</a:t>
            </a:r>
            <a:r>
              <a:rPr lang="de-DE" dirty="0" smtClean="0"/>
              <a:t> </a:t>
            </a:r>
            <a:r>
              <a:rPr lang="de-DE" dirty="0"/>
              <a:t>(3)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56209A8-DDE4-BBC8-3FFA-5131B3E68E99}"/>
              </a:ext>
            </a:extLst>
          </p:cNvPr>
          <p:cNvSpPr txBox="1"/>
          <p:nvPr/>
        </p:nvSpPr>
        <p:spPr>
          <a:xfrm>
            <a:off x="240639" y="1094509"/>
            <a:ext cx="4248780" cy="2911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848" indent="-203652" defTabSz="685983">
              <a:lnSpc>
                <a:spcPct val="110000"/>
              </a:lnSpc>
              <a:spcBef>
                <a:spcPts val="360"/>
              </a:spcBef>
              <a:buSzPct val="88000"/>
              <a:buBlip>
                <a:blip r:embed="rId2"/>
              </a:buBlip>
            </a:pPr>
            <a:r>
              <a:rPr lang="en-US" sz="1500" dirty="0"/>
              <a:t>Interaction results showed that TE</a:t>
            </a:r>
            <a:r>
              <a:rPr lang="en-US" sz="1500" baseline="-25000" dirty="0"/>
              <a:t>40,23</a:t>
            </a:r>
            <a:r>
              <a:rPr lang="en-US" sz="1500" dirty="0"/>
              <a:t> </a:t>
            </a:r>
            <a:r>
              <a:rPr lang="en-US" sz="1500" dirty="0" smtClean="0"/>
              <a:t>at 204 GHz can </a:t>
            </a:r>
            <a:r>
              <a:rPr lang="en-US" sz="1500" dirty="0"/>
              <a:t>be excited with diode </a:t>
            </a:r>
            <a:r>
              <a:rPr lang="en-US" sz="1500" dirty="0" smtClean="0"/>
              <a:t>startup at </a:t>
            </a:r>
            <a:r>
              <a:rPr lang="en-US" sz="1500" dirty="0"/>
              <a:t>MW-power level</a:t>
            </a:r>
            <a:r>
              <a:rPr lang="en-US" sz="1500" dirty="0">
                <a:sym typeface="Wingdings" panose="05000000000000000000" pitchFamily="2" charset="2"/>
              </a:rPr>
              <a:t>.</a:t>
            </a:r>
          </a:p>
          <a:p>
            <a:pPr marL="367848" indent="-203652" defTabSz="685983">
              <a:lnSpc>
                <a:spcPct val="110000"/>
              </a:lnSpc>
              <a:spcBef>
                <a:spcPts val="360"/>
              </a:spcBef>
              <a:buSzPct val="88000"/>
              <a:buBlip>
                <a:blip r:embed="rId2"/>
              </a:buBlip>
            </a:pPr>
            <a:r>
              <a:rPr lang="en-US" sz="1500" dirty="0">
                <a:sym typeface="Wingdings" panose="05000000000000000000" pitchFamily="2" charset="2"/>
              </a:rPr>
              <a:t>Performance:</a:t>
            </a:r>
          </a:p>
          <a:p>
            <a:pPr marL="625475" lvl="1" indent="-187325" defTabSz="685983">
              <a:lnSpc>
                <a:spcPct val="110000"/>
              </a:lnSpc>
              <a:spcBef>
                <a:spcPts val="360"/>
              </a:spcBef>
              <a:buSzPct val="88000"/>
              <a:buBlip>
                <a:blip r:embed="rId2"/>
              </a:buBlip>
            </a:pPr>
            <a:r>
              <a:rPr lang="en-US" sz="1500" i="1" dirty="0">
                <a:sym typeface="Wingdings" panose="05000000000000000000" pitchFamily="2" charset="2"/>
              </a:rPr>
              <a:t>P</a:t>
            </a:r>
            <a:r>
              <a:rPr lang="en-US" sz="1500" baseline="-25000" dirty="0">
                <a:sym typeface="Wingdings" panose="05000000000000000000" pitchFamily="2" charset="2"/>
              </a:rPr>
              <a:t>out</a:t>
            </a:r>
            <a:r>
              <a:rPr lang="en-US" sz="1500" dirty="0">
                <a:sym typeface="Wingdings" panose="05000000000000000000" pitchFamily="2" charset="2"/>
              </a:rPr>
              <a:t>=1.65 MW,</a:t>
            </a:r>
          </a:p>
          <a:p>
            <a:pPr marL="625475" lvl="1" indent="-187325" defTabSz="685983">
              <a:lnSpc>
                <a:spcPct val="110000"/>
              </a:lnSpc>
              <a:spcBef>
                <a:spcPts val="360"/>
              </a:spcBef>
              <a:buSzPct val="88000"/>
              <a:buBlip>
                <a:blip r:embed="rId2"/>
              </a:buBlip>
            </a:pPr>
            <a:r>
              <a:rPr lang="el-GR" sz="1500" i="1" dirty="0">
                <a:sym typeface="Wingdings" panose="05000000000000000000" pitchFamily="2" charset="2"/>
              </a:rPr>
              <a:t>η</a:t>
            </a:r>
            <a:r>
              <a:rPr lang="en-US" sz="1500" dirty="0">
                <a:sym typeface="Wingdings" panose="05000000000000000000" pitchFamily="2" charset="2"/>
              </a:rPr>
              <a:t>=</a:t>
            </a:r>
            <a:r>
              <a:rPr lang="el-GR" sz="1500" dirty="0">
                <a:sym typeface="Wingdings" panose="05000000000000000000" pitchFamily="2" charset="2"/>
              </a:rPr>
              <a:t>22%</a:t>
            </a:r>
            <a:r>
              <a:rPr lang="en-US" sz="1500" dirty="0">
                <a:sym typeface="Wingdings" panose="05000000000000000000" pitchFamily="2" charset="2"/>
              </a:rPr>
              <a:t>,</a:t>
            </a:r>
            <a:endParaRPr lang="el-GR" sz="1500" dirty="0">
              <a:sym typeface="Wingdings" panose="05000000000000000000" pitchFamily="2" charset="2"/>
            </a:endParaRPr>
          </a:p>
          <a:p>
            <a:pPr marL="625475" lvl="1" indent="-187325" defTabSz="685983">
              <a:lnSpc>
                <a:spcPct val="110000"/>
              </a:lnSpc>
              <a:spcBef>
                <a:spcPts val="360"/>
              </a:spcBef>
              <a:buSzPct val="88000"/>
              <a:buBlip>
                <a:blip r:embed="rId2"/>
              </a:buBlip>
            </a:pPr>
            <a:r>
              <a:rPr lang="en-US" sz="1500" dirty="0">
                <a:sym typeface="Wingdings" panose="05000000000000000000" pitchFamily="2" charset="2"/>
              </a:rPr>
              <a:t>Ohmic loading below technological limits</a:t>
            </a:r>
            <a:br>
              <a:rPr lang="en-US" sz="1500" dirty="0">
                <a:sym typeface="Wingdings" panose="05000000000000000000" pitchFamily="2" charset="2"/>
              </a:rPr>
            </a:br>
            <a:r>
              <a:rPr lang="en-US" sz="1500" dirty="0">
                <a:sym typeface="Wingdings" panose="05000000000000000000" pitchFamily="2" charset="2"/>
              </a:rPr>
              <a:t>(</a:t>
            </a:r>
            <a:r>
              <a:rPr lang="el-GR" sz="1500" i="1" dirty="0">
                <a:sym typeface="Wingdings" panose="05000000000000000000" pitchFamily="2" charset="2"/>
              </a:rPr>
              <a:t>ρ</a:t>
            </a:r>
            <a:r>
              <a:rPr lang="en-US" sz="1500" baseline="-25000" dirty="0">
                <a:sym typeface="Wingdings" panose="05000000000000000000" pitchFamily="2" charset="2"/>
              </a:rPr>
              <a:t>out</a:t>
            </a:r>
            <a:r>
              <a:rPr lang="en-US" sz="1500" dirty="0">
                <a:sym typeface="Wingdings" panose="05000000000000000000" pitchFamily="2" charset="2"/>
              </a:rPr>
              <a:t>=2.09 </a:t>
            </a:r>
            <a:r>
              <a:rPr lang="en-US" sz="1500" i="0" baseline="0" dirty="0"/>
              <a:t>kW</a:t>
            </a:r>
            <a:r>
              <a:rPr lang="en-US" sz="1500" i="0" dirty="0"/>
              <a:t>/cm</a:t>
            </a:r>
            <a:r>
              <a:rPr lang="en-US" sz="1500" i="0" baseline="30000" dirty="0"/>
              <a:t>2</a:t>
            </a:r>
            <a:r>
              <a:rPr lang="en-US" sz="1500" dirty="0"/>
              <a:t>, </a:t>
            </a:r>
            <a:r>
              <a:rPr lang="el-GR" sz="1500" i="1" dirty="0">
                <a:sym typeface="Wingdings" panose="05000000000000000000" pitchFamily="2" charset="2"/>
              </a:rPr>
              <a:t>ρ</a:t>
            </a:r>
            <a:r>
              <a:rPr lang="en-US" sz="1500" baseline="-25000" dirty="0">
                <a:sym typeface="Wingdings" panose="05000000000000000000" pitchFamily="2" charset="2"/>
              </a:rPr>
              <a:t>in</a:t>
            </a:r>
            <a:r>
              <a:rPr lang="en-US" sz="1500" dirty="0">
                <a:sym typeface="Wingdings" panose="05000000000000000000" pitchFamily="2" charset="2"/>
              </a:rPr>
              <a:t>=0.24 </a:t>
            </a:r>
            <a:r>
              <a:rPr lang="en-US" sz="1500" i="0" baseline="0" dirty="0"/>
              <a:t>kW</a:t>
            </a:r>
            <a:r>
              <a:rPr lang="en-US" sz="1500" i="0" dirty="0"/>
              <a:t>/cm</a:t>
            </a:r>
            <a:r>
              <a:rPr lang="en-US" sz="1500" i="0" baseline="30000" dirty="0"/>
              <a:t>2</a:t>
            </a:r>
            <a:r>
              <a:rPr lang="en-US" sz="1500" dirty="0"/>
              <a:t>).</a:t>
            </a:r>
            <a:endParaRPr lang="en-US" sz="1500" i="0" baseline="30000" dirty="0"/>
          </a:p>
          <a:p>
            <a:pPr marL="367848" indent="-203652" defTabSz="685983">
              <a:lnSpc>
                <a:spcPct val="110000"/>
              </a:lnSpc>
              <a:spcBef>
                <a:spcPts val="360"/>
              </a:spcBef>
              <a:buSzPct val="88000"/>
              <a:buBlip>
                <a:blip r:embed="rId2"/>
              </a:buBlip>
            </a:pP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9" name="Picture 8" descr="A graph of a voltage  Description automatically generated">
            <a:extLst>
              <a:ext uri="{FF2B5EF4-FFF2-40B4-BE49-F238E27FC236}">
                <a16:creationId xmlns="" xmlns:a16="http://schemas.microsoft.com/office/drawing/2014/main" id="{6DB40B4C-D129-7E53-A648-B4043B21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964" y="1390139"/>
            <a:ext cx="4120036" cy="32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54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6F4F72ED-13DA-4836-AA4F-BE99338D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C4B9039A-6715-4ABB-AC07-FADC19AD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76F48CDA-E545-4FF7-AF87-B1C04B22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83" y="3419107"/>
            <a:ext cx="8455433" cy="575989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dirty="0"/>
              <a:t>T3: Multi-Frequency Dual-Harmonic Operation at DEMO-Relevant Frequencies</a:t>
            </a:r>
          </a:p>
        </p:txBody>
      </p:sp>
    </p:spTree>
    <p:extLst>
      <p:ext uri="{BB962C8B-B14F-4D97-AF65-F5344CB8AC3E}">
        <p14:creationId xmlns:p14="http://schemas.microsoft.com/office/powerpoint/2010/main" val="980053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7AFF06E-6986-55AB-FDA9-7CB4D53C7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74FD29A9-2079-5CAD-DB1D-A68FA9EA9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594" y="1278792"/>
            <a:ext cx="5701229" cy="336589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500" dirty="0"/>
              <a:t>Working case for relevant frequencies: 170 / 85 GHz (Frequencies for DEMO not yet determined)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A promising rapid-switching scenario exists (p. </a:t>
            </a:r>
            <a:r>
              <a:rPr lang="en-US" sz="1500" dirty="0" smtClean="0"/>
              <a:t>11); </a:t>
            </a:r>
            <a:r>
              <a:rPr lang="en-US" sz="1500" dirty="0"/>
              <a:t>however, the dual-harmonic operation lacks power balance between the harmonics.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 The 1.55 MW – 170 GHz cavity was redesigned: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Achieved: comparable output power for both harmonics in multimode simulations.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Caveat: challenging insert loading for TE</a:t>
            </a:r>
            <a:r>
              <a:rPr lang="en-US" sz="1500" baseline="-25000" dirty="0"/>
              <a:t>17,10 </a:t>
            </a:r>
            <a:r>
              <a:rPr lang="en-US" sz="1500" dirty="0"/>
              <a:t>(</a:t>
            </a:r>
            <a:r>
              <a:rPr lang="el-GR" sz="1500" i="1" dirty="0"/>
              <a:t>ρ</a:t>
            </a:r>
            <a:r>
              <a:rPr lang="en-US" sz="1500" baseline="-25000" dirty="0"/>
              <a:t>in </a:t>
            </a:r>
            <a:r>
              <a:rPr lang="en-US" sz="1500" dirty="0"/>
              <a:t>= 1.68 kW/cm</a:t>
            </a:r>
            <a:r>
              <a:rPr lang="en-US" sz="1500" baseline="30000" dirty="0"/>
              <a:t>2</a:t>
            </a:r>
            <a:r>
              <a:rPr lang="en-US" sz="1500" dirty="0"/>
              <a:t> at 1.55 MW)</a:t>
            </a:r>
            <a:endParaRPr lang="en-US" sz="1500" baseline="-25000" dirty="0"/>
          </a:p>
          <a:p>
            <a:pPr lvl="1">
              <a:lnSpc>
                <a:spcPct val="100000"/>
              </a:lnSpc>
            </a:pPr>
            <a:r>
              <a:rPr lang="en-US" sz="1500" dirty="0"/>
              <a:t>CW operation will probably not be feasible.</a:t>
            </a:r>
          </a:p>
          <a:p>
            <a:pPr marL="538306" lvl="2" indent="0">
              <a:lnSpc>
                <a:spcPct val="110000"/>
              </a:lnSpc>
              <a:buNone/>
            </a:pPr>
            <a:endParaRPr lang="en-US" sz="1500" baseline="-25000" dirty="0"/>
          </a:p>
          <a:p>
            <a:pPr>
              <a:lnSpc>
                <a:spcPct val="110000"/>
              </a:lnSpc>
            </a:pPr>
            <a:r>
              <a:rPr lang="en-US" sz="1500" dirty="0"/>
              <a:t>Next steps: Search for a more suitable mode pair.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FAED8795-6F4C-07F3-A697-0B0469C50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D1CCF3FA-CE40-41B7-6F69-183A42CE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="" xmlns:a16="http://schemas.microsoft.com/office/drawing/2014/main" id="{32A5C799-E917-4352-D472-C655F893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T3.1 Multi-Frequency Dual-Harmonic Operation at DEMO-Relevant Frequencies</a:t>
            </a:r>
            <a:endParaRPr lang="de-DE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7C0F654-69FE-7AF6-1DF1-D0D0B715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503" y="1132057"/>
            <a:ext cx="2877878" cy="1802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F89A922-7CC8-CEEB-4B02-F423FD0A1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767" y="2934589"/>
            <a:ext cx="2856614" cy="1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17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43" y="1312704"/>
            <a:ext cx="3183255" cy="2519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76A3A862-0489-4BD7-BBB0-82C90EF42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188000"/>
            <a:ext cx="3505803" cy="3365893"/>
          </a:xfrm>
        </p:spPr>
        <p:txBody>
          <a:bodyPr>
            <a:normAutofit/>
          </a:bodyPr>
          <a:lstStyle/>
          <a:p>
            <a:r>
              <a:rPr lang="en-GB" sz="1400" dirty="0" smtClean="0"/>
              <a:t>Interaction efficiency of 2</a:t>
            </a:r>
            <a:r>
              <a:rPr lang="en-GB" sz="1400" baseline="30000" dirty="0" smtClean="0"/>
              <a:t>nd</a:t>
            </a:r>
            <a:r>
              <a:rPr lang="en-GB" sz="1400" dirty="0" smtClean="0"/>
              <a:t>  harmonic operation is limited</a:t>
            </a:r>
            <a:br>
              <a:rPr lang="en-GB" sz="1400" dirty="0" smtClean="0"/>
            </a:br>
            <a:r>
              <a:rPr lang="en-GB" sz="1400" dirty="0" smtClean="0"/>
              <a:t>→ apply MDC based on </a:t>
            </a:r>
            <a:r>
              <a:rPr lang="en-GB" sz="1400" i="1" dirty="0" smtClean="0"/>
              <a:t>E</a:t>
            </a:r>
            <a:r>
              <a:rPr lang="en-GB" sz="1400" dirty="0" smtClean="0"/>
              <a:t> × </a:t>
            </a:r>
            <a:r>
              <a:rPr lang="en-GB" sz="1400" i="1" dirty="0" smtClean="0"/>
              <a:t>B</a:t>
            </a:r>
            <a:r>
              <a:rPr lang="en-GB" sz="1400" dirty="0" smtClean="0"/>
              <a:t> concept.</a:t>
            </a:r>
          </a:p>
          <a:p>
            <a:r>
              <a:rPr lang="en-GB" sz="1400" dirty="0" smtClean="0"/>
              <a:t> Operation at low magnetic field allows shortening of</a:t>
            </a:r>
            <a:r>
              <a:rPr lang="en-GB" sz="1400" i="1" dirty="0"/>
              <a:t> </a:t>
            </a:r>
            <a:r>
              <a:rPr lang="en-GB" sz="1400" i="1" dirty="0" smtClean="0"/>
              <a:t>E</a:t>
            </a:r>
            <a:r>
              <a:rPr lang="en-GB" sz="1400" dirty="0" smtClean="0"/>
              <a:t> </a:t>
            </a:r>
            <a:r>
              <a:rPr lang="en-GB" sz="1400" dirty="0"/>
              <a:t>× </a:t>
            </a:r>
            <a:r>
              <a:rPr lang="en-GB" sz="1400" i="1" dirty="0"/>
              <a:t>B</a:t>
            </a:r>
            <a:r>
              <a:rPr lang="en-GB" sz="1400" dirty="0" smtClean="0"/>
              <a:t> section</a:t>
            </a:r>
            <a:br>
              <a:rPr lang="en-GB" sz="1400" dirty="0" smtClean="0"/>
            </a:br>
            <a:r>
              <a:rPr lang="en-GB" sz="1400" dirty="0" smtClean="0"/>
              <a:t>(</a:t>
            </a:r>
            <a:r>
              <a:rPr lang="en-GB" sz="1400" b="1" dirty="0" smtClean="0"/>
              <a:t>620 </a:t>
            </a:r>
            <a:r>
              <a:rPr lang="en-GB" sz="1400" b="1" dirty="0"/>
              <a:t>mm </a:t>
            </a:r>
            <a:r>
              <a:rPr lang="en-GB" sz="1400" b="1" dirty="0" smtClean="0"/>
              <a:t>→ 200 mm</a:t>
            </a:r>
            <a:r>
              <a:rPr lang="en-GB" sz="1400" dirty="0" smtClean="0"/>
              <a:t>) using a 5-fold helical structure (instead of 3-fold).</a:t>
            </a:r>
          </a:p>
          <a:p>
            <a:r>
              <a:rPr lang="en-GB" sz="1400" dirty="0" smtClean="0"/>
              <a:t>Achievable collector efficiency:</a:t>
            </a:r>
            <a:br>
              <a:rPr lang="en-GB" sz="1400" dirty="0" smtClean="0"/>
            </a:br>
            <a:r>
              <a:rPr lang="en-GB" sz="1400" b="1" dirty="0" smtClean="0"/>
              <a:t>83 %</a:t>
            </a:r>
            <a:r>
              <a:rPr lang="en-GB" sz="1400" dirty="0" smtClean="0"/>
              <a:t> </a:t>
            </a:r>
            <a:r>
              <a:rPr lang="en-GB" sz="1400" dirty="0"/>
              <a:t>(applying 20 kV / 61 </a:t>
            </a:r>
            <a:r>
              <a:rPr lang="en-GB" sz="1400" dirty="0" smtClean="0"/>
              <a:t>kV). </a:t>
            </a:r>
          </a:p>
          <a:p>
            <a:r>
              <a:rPr lang="en-GB" sz="1400" dirty="0" smtClean="0"/>
              <a:t>Resulting gyrotron efficiency:</a:t>
            </a:r>
            <a:br>
              <a:rPr lang="en-GB" sz="1400" dirty="0" smtClean="0"/>
            </a:br>
            <a:r>
              <a:rPr lang="en-GB" sz="1400" b="1" dirty="0" smtClean="0"/>
              <a:t>54 % </a:t>
            </a:r>
            <a:r>
              <a:rPr lang="en-GB" sz="1400" dirty="0" smtClean="0"/>
              <a:t>(assuming 20 % interaction and</a:t>
            </a:r>
            <a:br>
              <a:rPr lang="en-GB" sz="1400" dirty="0" smtClean="0"/>
            </a:br>
            <a:r>
              <a:rPr lang="en-GB" sz="1400" dirty="0" smtClean="0"/>
              <a:t>90 % optical efficiency).</a:t>
            </a:r>
            <a:endParaRPr lang="de-DE" sz="18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F1CFC4CA-5A79-4FEA-9044-2653C671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4D547B0F-CAB6-46DE-956A-134D017AF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23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="" xmlns:a16="http://schemas.microsoft.com/office/drawing/2014/main" id="{CC26C1F6-3A74-4C63-BF83-D0F5A871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T3.2 Design of a Multistage Depressed </a:t>
            </a:r>
            <a:r>
              <a:rPr lang="en-US" dirty="0" smtClean="0"/>
              <a:t>Collector (MDC)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 rotWithShape="1">
          <a:blip r:embed="rId3"/>
          <a:srcRect l="4842" t="2967" r="2793" b="1374"/>
          <a:stretch/>
        </p:blipFill>
        <p:spPr bwMode="auto">
          <a:xfrm rot="16200000">
            <a:off x="3581100" y="1715294"/>
            <a:ext cx="2519680" cy="1714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4135815" y="2525454"/>
            <a:ext cx="307340" cy="1006928"/>
            <a:chOff x="0" y="152582"/>
            <a:chExt cx="307340" cy="1006928"/>
          </a:xfrm>
        </p:grpSpPr>
        <p:cxnSp>
          <p:nvCxnSpPr>
            <p:cNvPr id="9" name="Gerade Verbindung mit Pfeil 8"/>
            <p:cNvCxnSpPr/>
            <p:nvPr/>
          </p:nvCxnSpPr>
          <p:spPr>
            <a:xfrm>
              <a:off x="269421" y="152582"/>
              <a:ext cx="0" cy="100692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2"/>
            <p:cNvSpPr txBox="1">
              <a:spLocks noChangeArrowheads="1"/>
            </p:cNvSpPr>
            <p:nvPr/>
          </p:nvSpPr>
          <p:spPr bwMode="auto">
            <a:xfrm rot="16200000">
              <a:off x="-193312" y="390899"/>
              <a:ext cx="693964" cy="307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GB" sz="1100" dirty="0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rPr>
                <a:t>200 mm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3847151" y="3917394"/>
            <a:ext cx="496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Optimized short-pulse MDC for low magnetic field application (left) and simulated performance with efficiency and reflected current (right).</a:t>
            </a:r>
            <a:endParaRPr lang="en-US" sz="1200" dirty="0"/>
          </a:p>
        </p:txBody>
      </p:sp>
      <p:sp>
        <p:nvSpPr>
          <p:cNvPr id="12" name="Multiplizieren 11"/>
          <p:cNvSpPr/>
          <p:nvPr/>
        </p:nvSpPr>
        <p:spPr>
          <a:xfrm>
            <a:off x="7596555" y="2649135"/>
            <a:ext cx="193479" cy="172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06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6F4F72ED-13DA-4836-AA4F-BE99338D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C4B9039A-6715-4ABB-AC07-FADC19AD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24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76F48CDA-E545-4FF7-AF87-B1C04B22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83" y="3419107"/>
            <a:ext cx="8455433" cy="575989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T4: Preparation of 2nd Harmonic Experiments</a:t>
            </a:r>
          </a:p>
        </p:txBody>
      </p:sp>
    </p:spTree>
    <p:extLst>
      <p:ext uri="{BB962C8B-B14F-4D97-AF65-F5344CB8AC3E}">
        <p14:creationId xmlns:p14="http://schemas.microsoft.com/office/powerpoint/2010/main" val="3839495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9ED8619-40E8-1ADC-D3D0-07473A4C4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EC25B4C8-DD9E-FE93-7B96-8D80CD242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84" y="1089661"/>
            <a:ext cx="4954816" cy="3817620"/>
          </a:xfrm>
        </p:spPr>
        <p:txBody>
          <a:bodyPr>
            <a:normAutofit/>
          </a:bodyPr>
          <a:lstStyle/>
          <a:p>
            <a:pPr algn="just"/>
            <a:r>
              <a:rPr lang="en-US" sz="1500" dirty="0"/>
              <a:t>To prepare for the upcoming experiment, a cavity operating at beam parameters compatible with the available KIT test stand was designed from scratch.</a:t>
            </a:r>
          </a:p>
          <a:p>
            <a:pPr algn="just">
              <a:spcBef>
                <a:spcPts val="1200"/>
              </a:spcBef>
            </a:pPr>
            <a:r>
              <a:rPr lang="en-US" sz="1500" dirty="0"/>
              <a:t> Focus was given to robust and stable excitation of the 2</a:t>
            </a:r>
            <a:r>
              <a:rPr lang="en-US" sz="1500" baseline="30000" dirty="0"/>
              <a:t>nd</a:t>
            </a:r>
            <a:r>
              <a:rPr lang="en-US" sz="1500" dirty="0"/>
              <a:t>-harmonic TE</a:t>
            </a:r>
            <a:r>
              <a:rPr lang="en-US" sz="1500" baseline="-25000" dirty="0"/>
              <a:t>34,19</a:t>
            </a:r>
            <a:r>
              <a:rPr lang="en-US" sz="1500" dirty="0"/>
              <a:t> </a:t>
            </a:r>
            <a:r>
              <a:rPr lang="en-US" sz="1500" dirty="0" smtClean="0"/>
              <a:t>mode at 170 GHz </a:t>
            </a:r>
            <a:r>
              <a:rPr lang="en-US" sz="1500" dirty="0"/>
              <a:t>in diode startup.</a:t>
            </a:r>
            <a:br>
              <a:rPr lang="en-US" sz="1500" dirty="0"/>
            </a:br>
            <a:r>
              <a:rPr lang="en-US" sz="1500" dirty="0"/>
              <a:t>Achieved performance:</a:t>
            </a:r>
          </a:p>
          <a:p>
            <a:pPr lvl="1" algn="just"/>
            <a:r>
              <a:rPr lang="en-US" sz="1400" dirty="0"/>
              <a:t>Output power at cavity exit </a:t>
            </a:r>
            <a:r>
              <a:rPr lang="en-US" sz="1400" i="1" dirty="0"/>
              <a:t>P</a:t>
            </a:r>
            <a:r>
              <a:rPr lang="en-US" sz="1400" baseline="-25000" dirty="0"/>
              <a:t>out</a:t>
            </a:r>
            <a:r>
              <a:rPr lang="en-US" sz="1400" dirty="0"/>
              <a:t>=1.55 MW.</a:t>
            </a:r>
          </a:p>
          <a:p>
            <a:pPr lvl="1" algn="just"/>
            <a:r>
              <a:rPr lang="en-US" sz="1400" dirty="0" smtClean="0"/>
              <a:t>Interaction </a:t>
            </a:r>
            <a:r>
              <a:rPr lang="en-US" sz="1400" dirty="0"/>
              <a:t>efficiency </a:t>
            </a:r>
            <a:r>
              <a:rPr lang="el-GR" sz="1400" i="1" dirty="0"/>
              <a:t>η</a:t>
            </a:r>
            <a:r>
              <a:rPr lang="el-GR" sz="1400" dirty="0"/>
              <a:t> = 23 %.</a:t>
            </a:r>
          </a:p>
          <a:p>
            <a:pPr lvl="1" algn="just"/>
            <a:r>
              <a:rPr lang="en-US" sz="1400" dirty="0"/>
              <a:t>Outer ohmic loading </a:t>
            </a:r>
            <a:r>
              <a:rPr lang="el-GR" sz="1400" i="1" dirty="0"/>
              <a:t>ρ</a:t>
            </a:r>
            <a:r>
              <a:rPr lang="en-US" sz="1400" baseline="-25000" dirty="0"/>
              <a:t>out</a:t>
            </a:r>
            <a:r>
              <a:rPr lang="en-US" sz="1400" dirty="0"/>
              <a:t> = 2.08 kW/cm</a:t>
            </a:r>
            <a:r>
              <a:rPr lang="en-US" sz="1400" baseline="30000" dirty="0"/>
              <a:t>2</a:t>
            </a:r>
            <a:r>
              <a:rPr lang="en-US" sz="1400" dirty="0"/>
              <a:t>.</a:t>
            </a:r>
          </a:p>
          <a:p>
            <a:pPr lvl="1" algn="just"/>
            <a:r>
              <a:rPr lang="en-US" sz="1400" dirty="0"/>
              <a:t>Inner ohmic loading </a:t>
            </a:r>
            <a:r>
              <a:rPr lang="el-GR" sz="1400" i="1" dirty="0"/>
              <a:t>ρ</a:t>
            </a:r>
            <a:r>
              <a:rPr lang="en-US" sz="1400" baseline="-25000" dirty="0"/>
              <a:t>in</a:t>
            </a:r>
            <a:r>
              <a:rPr lang="en-US" sz="1400" dirty="0"/>
              <a:t> = 0.36 kW/cm</a:t>
            </a:r>
            <a:r>
              <a:rPr lang="en-US" sz="1400" baseline="30000" dirty="0"/>
              <a:t>2</a:t>
            </a:r>
            <a:r>
              <a:rPr lang="en-US" sz="1400" dirty="0"/>
              <a:t>.</a:t>
            </a:r>
            <a:endParaRPr lang="en-US" sz="1400" baseline="-25000" dirty="0"/>
          </a:p>
          <a:p>
            <a:pPr algn="just">
              <a:spcBef>
                <a:spcPts val="1200"/>
              </a:spcBef>
            </a:pPr>
            <a:r>
              <a:rPr lang="en-US" sz="1500" dirty="0"/>
              <a:t>Sensitivity analysis was performed against many parameters. Excellent stability with respect to:</a:t>
            </a:r>
          </a:p>
          <a:p>
            <a:pPr lvl="1" algn="just"/>
            <a:r>
              <a:rPr lang="en-US" sz="1400" dirty="0"/>
              <a:t>Velocity beam spread.</a:t>
            </a:r>
          </a:p>
          <a:p>
            <a:pPr lvl="1" algn="just"/>
            <a:r>
              <a:rPr lang="en-US" sz="1400" dirty="0"/>
              <a:t>Magnetic field value and displacement.</a:t>
            </a:r>
          </a:p>
          <a:p>
            <a:pPr lvl="1" algn="just"/>
            <a:r>
              <a:rPr lang="en-US" sz="1400" dirty="0"/>
              <a:t>Coaxial insert and beam radii.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36229154-AE6A-7ED8-3EE5-88F6F127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796CE3B3-F080-5BC5-BD71-74B7F6E6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="" xmlns:a16="http://schemas.microsoft.com/office/drawing/2014/main" id="{67EF6A01-4148-4B1F-BB61-C689D4E3B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T4.1 A </a:t>
            </a:r>
            <a:r>
              <a:rPr lang="en-US" dirty="0" smtClean="0"/>
              <a:t>New </a:t>
            </a:r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for </a:t>
            </a:r>
            <a:r>
              <a:rPr lang="en-US" dirty="0" smtClean="0"/>
              <a:t>Experimental </a:t>
            </a:r>
            <a:r>
              <a:rPr lang="en-US" dirty="0"/>
              <a:t>D</a:t>
            </a:r>
            <a:r>
              <a:rPr lang="en-US" dirty="0" smtClean="0"/>
              <a:t>emonstration </a:t>
            </a:r>
            <a:r>
              <a:rPr lang="en-US" dirty="0"/>
              <a:t>of </a:t>
            </a:r>
            <a:r>
              <a:rPr lang="en-US" dirty="0" smtClean="0"/>
              <a:t>High-Power Second-Harmonic </a:t>
            </a:r>
            <a:r>
              <a:rPr lang="en-US" dirty="0"/>
              <a:t>O</a:t>
            </a:r>
            <a:r>
              <a:rPr lang="en-US" dirty="0" smtClean="0"/>
              <a:t>peration</a:t>
            </a:r>
            <a:endParaRPr lang="de-DE" dirty="0"/>
          </a:p>
        </p:txBody>
      </p:sp>
      <p:grpSp>
        <p:nvGrpSpPr>
          <p:cNvPr id="11" name="Ομάδα 10">
            <a:extLst>
              <a:ext uri="{FF2B5EF4-FFF2-40B4-BE49-F238E27FC236}">
                <a16:creationId xmlns="" xmlns:a16="http://schemas.microsoft.com/office/drawing/2014/main" id="{50D7A818-A897-A851-108A-D4FC56AC59A6}"/>
              </a:ext>
            </a:extLst>
          </p:cNvPr>
          <p:cNvGrpSpPr/>
          <p:nvPr/>
        </p:nvGrpSpPr>
        <p:grpSpPr>
          <a:xfrm>
            <a:off x="5445119" y="1331149"/>
            <a:ext cx="3640118" cy="3334644"/>
            <a:chOff x="5403360" y="1269631"/>
            <a:chExt cx="3640118" cy="3334644"/>
          </a:xfrm>
        </p:grpSpPr>
        <p:graphicFrame>
          <p:nvGraphicFramePr>
            <p:cNvPr id="9" name="Object 7">
              <a:extLst>
                <a:ext uri="{FF2B5EF4-FFF2-40B4-BE49-F238E27FC236}">
                  <a16:creationId xmlns="" xmlns:a16="http://schemas.microsoft.com/office/drawing/2014/main" id="{3463AC20-7DFA-A447-4614-EEE1D2EFFD7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403360" y="1269631"/>
            <a:ext cx="3640118" cy="2626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" name="Graph" r:id="rId3" imgW="3621600" imgH="2613240" progId="Origin50.Graph">
                    <p:embed/>
                  </p:oleObj>
                </mc:Choice>
                <mc:Fallback>
                  <p:oleObj name="Graph" r:id="rId3" imgW="3621600" imgH="2613240" progId="Origin50.Graph">
                    <p:embed/>
                    <p:pic>
                      <p:nvPicPr>
                        <p:cNvPr id="9" name="Object 7">
                          <a:extLst>
                            <a:ext uri="{FF2B5EF4-FFF2-40B4-BE49-F238E27FC236}">
                              <a16:creationId xmlns="" xmlns:a16="http://schemas.microsoft.com/office/drawing/2014/main" id="{3463AC20-7DFA-A447-4614-EEE1D2EFFD7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403360" y="1269631"/>
                          <a:ext cx="3640118" cy="26267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DDBD8E4-3318-9769-7DFF-FF22768A0DFF}"/>
                </a:ext>
              </a:extLst>
            </p:cNvPr>
            <p:cNvSpPr txBox="1"/>
            <p:nvPr/>
          </p:nvSpPr>
          <p:spPr>
            <a:xfrm>
              <a:off x="5533315" y="3896389"/>
              <a:ext cx="33529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00" dirty="0"/>
                <a:t>Simulation results showing stable excitation of the 2</a:t>
              </a:r>
              <a:r>
                <a:rPr lang="en-US" sz="800" baseline="30000" dirty="0"/>
                <a:t>nd</a:t>
              </a:r>
              <a:r>
                <a:rPr lang="en-US" sz="800" dirty="0"/>
                <a:t>-harmonic operating mode TE</a:t>
              </a:r>
              <a:r>
                <a:rPr lang="en-US" sz="800" baseline="-25000" dirty="0"/>
                <a:t>34,19</a:t>
              </a:r>
              <a:r>
                <a:rPr lang="en-US" sz="800" dirty="0"/>
                <a:t> in diode startup. 100 1</a:t>
              </a:r>
              <a:r>
                <a:rPr lang="en-US" sz="800" baseline="30000" dirty="0"/>
                <a:t>st</a:t>
              </a:r>
              <a:r>
                <a:rPr lang="en-US" sz="800" dirty="0"/>
                <a:t>-</a:t>
              </a:r>
              <a:r>
                <a:rPr lang="en-US" sz="800" baseline="30000" dirty="0"/>
                <a:t> </a:t>
              </a:r>
              <a:r>
                <a:rPr lang="en-US" sz="800" dirty="0"/>
                <a:t>and 2</a:t>
              </a:r>
              <a:r>
                <a:rPr lang="en-US" sz="800" baseline="30000" dirty="0"/>
                <a:t>nd</a:t>
              </a:r>
              <a:r>
                <a:rPr lang="en-US" sz="800" dirty="0"/>
                <a:t>-harmonic competitor modes are included in the simulation. Assumed spreads: 6% rms in pitch factor, 2.0 Larmor radii uniform guiding center spread.</a:t>
              </a:r>
            </a:p>
            <a:p>
              <a:pPr algn="just"/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3206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15CE9756-B9F6-4059-92CC-C95071BE5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188000"/>
            <a:ext cx="5409484" cy="336589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/>
              <a:t>Design of a modular short pulse insert with a replaceable </a:t>
            </a:r>
            <a:r>
              <a:rPr lang="en-GB" dirty="0" smtClean="0"/>
              <a:t>tip.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Preparation of the technical </a:t>
            </a:r>
            <a:r>
              <a:rPr lang="en-GB" dirty="0" smtClean="0"/>
              <a:t>drawings.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Investigation of the available diode gun in different two magnet </a:t>
            </a:r>
            <a:r>
              <a:rPr lang="en-GB" dirty="0" smtClean="0"/>
              <a:t>systems.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Investigation of operation with triode gun have also been performed (depends on availability).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Experiments planned in Q3/2025.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B881735A-9EF2-40F2-B886-C642FEB1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79F13196-03C7-4804-8D89-FB38CD4A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="" xmlns:a16="http://schemas.microsoft.com/office/drawing/2014/main" id="{52B0AEA9-EF62-49DE-B0B2-77E45F90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T4.2 Preparation for the Experiment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1135B6F7-C71C-47EF-AF73-A48FD106B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r="11294"/>
          <a:stretch/>
        </p:blipFill>
        <p:spPr>
          <a:xfrm>
            <a:off x="6050165" y="1245571"/>
            <a:ext cx="2908205" cy="330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71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6F4F72ED-13DA-4836-AA4F-BE99338D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C4B9039A-6715-4ABB-AC07-FADC19AD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27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76F48CDA-E545-4FF7-AF87-B1C04B22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84" y="3419107"/>
            <a:ext cx="6869178" cy="575989"/>
          </a:xfrm>
        </p:spPr>
        <p:txBody>
          <a:bodyPr/>
          <a:lstStyle/>
          <a:p>
            <a:r>
              <a:rPr lang="en-US" dirty="0"/>
              <a:t>Conclusion and Outlook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366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196FA6A3-0BD2-4950-8667-3162925F3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Simulations show dual harmonic operation should be possible in coaxial cavity </a:t>
            </a:r>
            <a:r>
              <a:rPr lang="en-GB" dirty="0" smtClean="0"/>
              <a:t>gyrotrons.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New mode selection scheme for dual harmonic operation was </a:t>
            </a:r>
            <a:r>
              <a:rPr lang="en-GB" dirty="0" smtClean="0"/>
              <a:t>developed.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US" dirty="0"/>
              <a:t>Introducing </a:t>
            </a:r>
            <a:r>
              <a:rPr lang="en-US" dirty="0" smtClean="0"/>
              <a:t>profiled </a:t>
            </a:r>
            <a:r>
              <a:rPr lang="en-US" dirty="0"/>
              <a:t>inner/outer corrugations can enhance mode </a:t>
            </a:r>
            <a:r>
              <a:rPr lang="en-US" dirty="0" smtClean="0"/>
              <a:t>selectivity.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Launcher antenna for dual-harmonic operation possible.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Efficiency </a:t>
            </a:r>
            <a:r>
              <a:rPr lang="en-US" dirty="0" smtClean="0">
                <a:latin typeface="Cambria Math"/>
                <a:ea typeface="Cambria Math"/>
              </a:rPr>
              <a:t>≳</a:t>
            </a:r>
            <a:r>
              <a:rPr lang="en-US" dirty="0" smtClean="0"/>
              <a:t> 50 % can be reached using an MDC.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Preparations for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harmonic </a:t>
            </a:r>
            <a:r>
              <a:rPr lang="en-US" dirty="0"/>
              <a:t>experiments are </a:t>
            </a:r>
            <a:r>
              <a:rPr lang="en-US" dirty="0" smtClean="0"/>
              <a:t>ongoing.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609FE519-3EE0-4519-AD61-E82E7CBB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GB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05CC46DE-54A0-4638-BEB7-2FA153C2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GB" smtClean="0"/>
              <a:t>28</a:t>
            </a:fld>
            <a:endParaRPr lang="en-GB"/>
          </a:p>
        </p:txBody>
      </p:sp>
      <p:sp>
        <p:nvSpPr>
          <p:cNvPr id="5" name="Titel 4">
            <a:extLst>
              <a:ext uri="{FF2B5EF4-FFF2-40B4-BE49-F238E27FC236}">
                <a16:creationId xmlns="" xmlns:a16="http://schemas.microsoft.com/office/drawing/2014/main" id="{EE3A61A4-0639-45CA-A198-4153CEF1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82440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C4A7CA80-FCAF-4A25-A436-65D65120B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050" y="1050499"/>
            <a:ext cx="4114800" cy="344615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Target: Better suppression of the fundamental competing modes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Increase drop of the eigenvalue along the cavity axis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Decrease of the diffractive Q factor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Increase of the starting current</a:t>
            </a:r>
          </a:p>
          <a:p>
            <a:pPr>
              <a:lnSpc>
                <a:spcPct val="110000"/>
              </a:lnSpc>
            </a:pPr>
            <a:r>
              <a:rPr lang="en-AU" sz="1600" kern="0" dirty="0"/>
              <a:t>Operating mode barely affected by the insert</a:t>
            </a:r>
          </a:p>
          <a:p>
            <a:pPr>
              <a:lnSpc>
                <a:spcPct val="110000"/>
              </a:lnSpc>
            </a:pPr>
            <a:r>
              <a:rPr lang="en-AU" sz="1600" kern="0" dirty="0"/>
              <a:t>Relaxed tolerance requirements</a:t>
            </a:r>
          </a:p>
          <a:p>
            <a:pPr>
              <a:lnSpc>
                <a:spcPct val="110000"/>
              </a:lnSpc>
            </a:pPr>
            <a:endParaRPr lang="en-AU" sz="1600" kern="0" dirty="0"/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endParaRPr lang="de-DE" sz="16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C25C1A0E-69FF-4298-BAFC-C970C705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ED0A40C-F5AC-454B-B74E-C4952223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="" xmlns:a16="http://schemas.microsoft.com/office/drawing/2014/main" id="{01AA1806-F049-40DD-A830-D886AC86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T2.1 Tapered Inner Corrugations</a:t>
            </a:r>
            <a:endParaRPr lang="de-DE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="" xmlns:a16="http://schemas.microsoft.com/office/drawing/2014/main" id="{8EA01832-CE7A-40AA-9511-F3535F69A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18435"/>
              </p:ext>
            </p:extLst>
          </p:nvPr>
        </p:nvGraphicFramePr>
        <p:xfrm>
          <a:off x="379184" y="3609576"/>
          <a:ext cx="3931208" cy="1093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364">
                  <a:extLst>
                    <a:ext uri="{9D8B030D-6E8A-4147-A177-3AD203B41FA5}">
                      <a16:colId xmlns="" xmlns:a16="http://schemas.microsoft.com/office/drawing/2014/main" val="1707744234"/>
                    </a:ext>
                  </a:extLst>
                </a:gridCol>
                <a:gridCol w="949818">
                  <a:extLst>
                    <a:ext uri="{9D8B030D-6E8A-4147-A177-3AD203B41FA5}">
                      <a16:colId xmlns="" xmlns:a16="http://schemas.microsoft.com/office/drawing/2014/main" val="845391363"/>
                    </a:ext>
                  </a:extLst>
                </a:gridCol>
                <a:gridCol w="1130513">
                  <a:extLst>
                    <a:ext uri="{9D8B030D-6E8A-4147-A177-3AD203B41FA5}">
                      <a16:colId xmlns="" xmlns:a16="http://schemas.microsoft.com/office/drawing/2014/main" val="1519765308"/>
                    </a:ext>
                  </a:extLst>
                </a:gridCol>
                <a:gridCol w="1130513">
                  <a:extLst>
                    <a:ext uri="{9D8B030D-6E8A-4147-A177-3AD203B41FA5}">
                      <a16:colId xmlns="" xmlns:a16="http://schemas.microsoft.com/office/drawing/2014/main" val="2376558300"/>
                    </a:ext>
                  </a:extLst>
                </a:gridCol>
              </a:tblGrid>
              <a:tr h="522277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noProof="0" dirty="0"/>
                        <a:t>Hollow </a:t>
                      </a:r>
                    </a:p>
                    <a:p>
                      <a:pPr algn="ctr"/>
                      <a:r>
                        <a:rPr lang="en-AU" sz="1050" noProof="0" dirty="0"/>
                        <a:t>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noProof="0" dirty="0"/>
                        <a:t>Constant Corrugation 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noProof="0" dirty="0"/>
                        <a:t>Tapered Corrugation Depth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4530426"/>
                  </a:ext>
                </a:extLst>
              </a:tr>
              <a:tr h="261007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TE</a:t>
                      </a:r>
                      <a:r>
                        <a:rPr lang="de-DE" sz="1100" baseline="-25000" dirty="0">
                          <a:solidFill>
                            <a:schemeClr val="tx1"/>
                          </a:solidFill>
                        </a:rPr>
                        <a:t>36,20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Q = 2985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Q = 2951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Q = 2950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8098643"/>
                  </a:ext>
                </a:extLst>
              </a:tr>
              <a:tr h="261007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TE</a:t>
                      </a:r>
                      <a:r>
                        <a:rPr lang="de-DE" sz="1100" baseline="-25000" dirty="0">
                          <a:solidFill>
                            <a:schemeClr val="tx1"/>
                          </a:solidFill>
                        </a:rPr>
                        <a:t>17,12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Q = 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Q = 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Q = 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4079348"/>
                  </a:ext>
                </a:extLst>
              </a:tr>
            </a:tbl>
          </a:graphicData>
        </a:graphic>
      </p:graphicFrame>
      <p:grpSp>
        <p:nvGrpSpPr>
          <p:cNvPr id="42" name="Gruppieren 41">
            <a:extLst>
              <a:ext uri="{FF2B5EF4-FFF2-40B4-BE49-F238E27FC236}">
                <a16:creationId xmlns="" xmlns:a16="http://schemas.microsoft.com/office/drawing/2014/main" id="{C7BF0162-3EC3-4F66-80F0-B6E9EF821E94}"/>
              </a:ext>
            </a:extLst>
          </p:cNvPr>
          <p:cNvGrpSpPr>
            <a:grpSpLocks noChangeAspect="1"/>
          </p:cNvGrpSpPr>
          <p:nvPr/>
        </p:nvGrpSpPr>
        <p:grpSpPr>
          <a:xfrm>
            <a:off x="6835276" y="3020392"/>
            <a:ext cx="2385226" cy="1790169"/>
            <a:chOff x="22409090" y="32275880"/>
            <a:chExt cx="6936278" cy="5205848"/>
          </a:xfrm>
        </p:grpSpPr>
        <p:pic>
          <p:nvPicPr>
            <p:cNvPr id="28" name="Grafik 27">
              <a:extLst>
                <a:ext uri="{FF2B5EF4-FFF2-40B4-BE49-F238E27FC236}">
                  <a16:creationId xmlns="" xmlns:a16="http://schemas.microsoft.com/office/drawing/2014/main" id="{9685097F-4E21-4D93-BE9B-0F7303AE6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02339" y="32567217"/>
              <a:ext cx="5760000" cy="42720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>
                  <a:extLst>
                    <a:ext uri="{FF2B5EF4-FFF2-40B4-BE49-F238E27FC236}">
                      <a16:creationId xmlns="" xmlns:a16="http://schemas.microsoft.com/office/drawing/2014/main" id="{42415773-81FA-41EB-9C29-4B6F7FBBDD86}"/>
                    </a:ext>
                  </a:extLst>
                </p:cNvPr>
                <p:cNvSpPr txBox="1"/>
                <p:nvPr/>
              </p:nvSpPr>
              <p:spPr>
                <a:xfrm>
                  <a:off x="23329985" y="36855213"/>
                  <a:ext cx="5679868" cy="62651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800" dirty="0"/>
                    <a:t>Pitch Factor </a:t>
                  </a:r>
                  <a14:m>
                    <m:oMath xmlns:m="http://schemas.openxmlformats.org/officeDocument/2006/math">
                      <m:r>
                        <a:rPr lang="de-DE" sz="8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AU" sz="800" dirty="0"/>
                    <a:t> in </a:t>
                  </a:r>
                  <a:r>
                    <a:rPr lang="en-AU" sz="800" dirty="0" err="1"/>
                    <a:t>a.u</a:t>
                  </a:r>
                  <a:r>
                    <a:rPr lang="en-AU" sz="800" dirty="0"/>
                    <a:t>.</a:t>
                  </a:r>
                </a:p>
              </p:txBody>
            </p:sp>
          </mc:Choice>
          <mc:Fallback xmlns="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42415773-81FA-41EB-9C29-4B6F7FBBDD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29985" y="36855213"/>
                  <a:ext cx="5679868" cy="626515"/>
                </a:xfrm>
                <a:prstGeom prst="rect">
                  <a:avLst/>
                </a:prstGeom>
                <a:blipFill>
                  <a:blip r:embed="rId4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31">
                  <a:extLst>
                    <a:ext uri="{FF2B5EF4-FFF2-40B4-BE49-F238E27FC236}">
                      <a16:creationId xmlns="" xmlns:a16="http://schemas.microsoft.com/office/drawing/2014/main" id="{90AB728E-A69E-49B4-B047-135176D68337}"/>
                    </a:ext>
                  </a:extLst>
                </p:cNvPr>
                <p:cNvSpPr txBox="1"/>
                <p:nvPr/>
              </p:nvSpPr>
              <p:spPr>
                <a:xfrm rot="16200000">
                  <a:off x="20399754" y="34285216"/>
                  <a:ext cx="4645187" cy="62651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800" dirty="0"/>
                    <a:t>RF Output Power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800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a14:m>
                  <a:r>
                    <a:rPr lang="en-AU" sz="800" dirty="0"/>
                    <a:t>  in kW</a:t>
                  </a:r>
                </a:p>
              </p:txBody>
            </p:sp>
          </mc:Choice>
          <mc:Fallback xmlns=""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90AB728E-A69E-49B4-B047-135176D68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0399754" y="34285216"/>
                  <a:ext cx="4645187" cy="626515"/>
                </a:xfrm>
                <a:prstGeom prst="rect">
                  <a:avLst/>
                </a:prstGeom>
                <a:blipFill>
                  <a:blip r:embed="rId5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feld 34">
              <a:extLst>
                <a:ext uri="{FF2B5EF4-FFF2-40B4-BE49-F238E27FC236}">
                  <a16:creationId xmlns="" xmlns:a16="http://schemas.microsoft.com/office/drawing/2014/main" id="{9BC0F33F-79E9-4F6E-AC74-C5ADE7DE8DAF}"/>
                </a:ext>
              </a:extLst>
            </p:cNvPr>
            <p:cNvSpPr txBox="1"/>
            <p:nvPr/>
          </p:nvSpPr>
          <p:spPr>
            <a:xfrm>
              <a:off x="26283514" y="32590850"/>
              <a:ext cx="1422707" cy="626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>
                  <a:solidFill>
                    <a:srgbClr val="CDCD59"/>
                  </a:solidFill>
                </a:rPr>
                <a:t>TE</a:t>
              </a:r>
              <a:r>
                <a:rPr lang="de-DE" sz="800" baseline="-25000" dirty="0">
                  <a:solidFill>
                    <a:srgbClr val="CDCD59"/>
                  </a:solidFill>
                </a:rPr>
                <a:t>36,20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="" xmlns:a16="http://schemas.microsoft.com/office/drawing/2014/main" id="{BF087CB5-FBAB-48FE-B69F-93BB997DB1D0}"/>
                </a:ext>
              </a:extLst>
            </p:cNvPr>
            <p:cNvSpPr txBox="1"/>
            <p:nvPr/>
          </p:nvSpPr>
          <p:spPr>
            <a:xfrm>
              <a:off x="27664281" y="32870544"/>
              <a:ext cx="1422707" cy="626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>
                  <a:solidFill>
                    <a:srgbClr val="D62728"/>
                  </a:solidFill>
                </a:rPr>
                <a:t>TE</a:t>
              </a:r>
              <a:r>
                <a:rPr lang="de-DE" sz="800" baseline="-25000" dirty="0">
                  <a:solidFill>
                    <a:srgbClr val="D62728"/>
                  </a:solidFill>
                </a:rPr>
                <a:t>19,11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="" xmlns:a16="http://schemas.microsoft.com/office/drawing/2014/main" id="{CB3A6350-F1F6-4EED-BF12-6B943F403E15}"/>
                </a:ext>
              </a:extLst>
            </p:cNvPr>
            <p:cNvSpPr txBox="1"/>
            <p:nvPr/>
          </p:nvSpPr>
          <p:spPr>
            <a:xfrm>
              <a:off x="27922661" y="35822203"/>
              <a:ext cx="1422707" cy="626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>
                  <a:solidFill>
                    <a:srgbClr val="E377C2"/>
                  </a:solidFill>
                </a:rPr>
                <a:t>TE</a:t>
              </a:r>
              <a:r>
                <a:rPr lang="de-DE" sz="800" baseline="-25000" dirty="0">
                  <a:solidFill>
                    <a:srgbClr val="E377C2"/>
                  </a:solidFill>
                </a:rPr>
                <a:t>16,12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="" xmlns:a16="http://schemas.microsoft.com/office/drawing/2014/main" id="{284BE9CA-9327-4367-9C3F-8A6E81AA3BC3}"/>
              </a:ext>
            </a:extLst>
          </p:cNvPr>
          <p:cNvGrpSpPr>
            <a:grpSpLocks noChangeAspect="1"/>
          </p:cNvGrpSpPr>
          <p:nvPr/>
        </p:nvGrpSpPr>
        <p:grpSpPr>
          <a:xfrm>
            <a:off x="6889659" y="1155509"/>
            <a:ext cx="2254315" cy="1792391"/>
            <a:chOff x="15363170" y="32357792"/>
            <a:chExt cx="6429260" cy="51118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28">
                  <a:extLst>
                    <a:ext uri="{FF2B5EF4-FFF2-40B4-BE49-F238E27FC236}">
                      <a16:creationId xmlns="" xmlns:a16="http://schemas.microsoft.com/office/drawing/2014/main" id="{85871F97-5C3C-44B1-8D11-D41F81D08A10}"/>
                    </a:ext>
                  </a:extLst>
                </p:cNvPr>
                <p:cNvSpPr txBox="1"/>
                <p:nvPr/>
              </p:nvSpPr>
              <p:spPr>
                <a:xfrm>
                  <a:off x="16180575" y="36855214"/>
                  <a:ext cx="5611855" cy="61444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800" dirty="0"/>
                    <a:t>Pitch Factor </a:t>
                  </a:r>
                  <a14:m>
                    <m:oMath xmlns:m="http://schemas.openxmlformats.org/officeDocument/2006/math">
                      <m:r>
                        <a:rPr lang="de-DE" sz="8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AU" sz="800" dirty="0"/>
                    <a:t> in </a:t>
                  </a:r>
                  <a:r>
                    <a:rPr lang="en-AU" sz="800" dirty="0" err="1"/>
                    <a:t>a.u</a:t>
                  </a:r>
                  <a:r>
                    <a:rPr lang="en-AU" sz="800" dirty="0"/>
                    <a:t>.</a:t>
                  </a:r>
                </a:p>
              </p:txBody>
            </p:sp>
          </mc:Choice>
          <mc:Fallback xmlns=""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85871F97-5C3C-44B1-8D11-D41F81D08A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0575" y="36855214"/>
                  <a:ext cx="5611855" cy="614442"/>
                </a:xfrm>
                <a:prstGeom prst="rect">
                  <a:avLst/>
                </a:prstGeom>
                <a:blipFill>
                  <a:blip r:embed="rId6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30">
                  <a:extLst>
                    <a:ext uri="{FF2B5EF4-FFF2-40B4-BE49-F238E27FC236}">
                      <a16:creationId xmlns="" xmlns:a16="http://schemas.microsoft.com/office/drawing/2014/main" id="{C05EB4B7-0624-431F-8771-AB9B39FD80D4}"/>
                    </a:ext>
                  </a:extLst>
                </p:cNvPr>
                <p:cNvSpPr txBox="1"/>
                <p:nvPr/>
              </p:nvSpPr>
              <p:spPr>
                <a:xfrm rot="16200000">
                  <a:off x="13489373" y="34231589"/>
                  <a:ext cx="4362035" cy="61444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800" dirty="0"/>
                    <a:t>RF Output Power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800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a14:m>
                  <a:r>
                    <a:rPr lang="en-AU" sz="800" dirty="0"/>
                    <a:t>  in kW</a:t>
                  </a:r>
                </a:p>
              </p:txBody>
            </p:sp>
          </mc:Choice>
          <mc:Fallback xmlns="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C05EB4B7-0624-431F-8771-AB9B39FD80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3489373" y="34231589"/>
                  <a:ext cx="4362035" cy="614442"/>
                </a:xfrm>
                <a:prstGeom prst="rect">
                  <a:avLst/>
                </a:prstGeom>
                <a:blipFill>
                  <a:blip r:embed="rId7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Grafik 32">
              <a:extLst>
                <a:ext uri="{FF2B5EF4-FFF2-40B4-BE49-F238E27FC236}">
                  <a16:creationId xmlns="" xmlns:a16="http://schemas.microsoft.com/office/drawing/2014/main" id="{302AEE3B-29D3-4FCB-9509-A4E48225D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902586" y="32579214"/>
              <a:ext cx="5759999" cy="4272095"/>
            </a:xfrm>
            <a:prstGeom prst="rect">
              <a:avLst/>
            </a:prstGeom>
          </p:spPr>
        </p:pic>
        <p:sp>
          <p:nvSpPr>
            <p:cNvPr id="34" name="Textfeld 33">
              <a:extLst>
                <a:ext uri="{FF2B5EF4-FFF2-40B4-BE49-F238E27FC236}">
                  <a16:creationId xmlns="" xmlns:a16="http://schemas.microsoft.com/office/drawing/2014/main" id="{71C23549-D633-4467-AC57-4C0F9BB41879}"/>
                </a:ext>
              </a:extLst>
            </p:cNvPr>
            <p:cNvSpPr txBox="1"/>
            <p:nvPr/>
          </p:nvSpPr>
          <p:spPr>
            <a:xfrm>
              <a:off x="18158281" y="32465326"/>
              <a:ext cx="1395291" cy="614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>
                  <a:solidFill>
                    <a:srgbClr val="CDCD59"/>
                  </a:solidFill>
                </a:rPr>
                <a:t>TE</a:t>
              </a:r>
              <a:r>
                <a:rPr lang="de-DE" sz="800" baseline="-25000" dirty="0">
                  <a:solidFill>
                    <a:srgbClr val="CDCD59"/>
                  </a:solidFill>
                </a:rPr>
                <a:t>36,20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="" xmlns:a16="http://schemas.microsoft.com/office/drawing/2014/main" id="{E519A3AB-26C2-4EEB-8F40-E1D1E31F8436}"/>
                </a:ext>
              </a:extLst>
            </p:cNvPr>
            <p:cNvSpPr txBox="1"/>
            <p:nvPr/>
          </p:nvSpPr>
          <p:spPr>
            <a:xfrm>
              <a:off x="20153936" y="32622636"/>
              <a:ext cx="1395291" cy="614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>
                  <a:solidFill>
                    <a:srgbClr val="D62728"/>
                  </a:solidFill>
                </a:rPr>
                <a:t>TE</a:t>
              </a:r>
              <a:r>
                <a:rPr lang="de-DE" sz="800" baseline="-25000" dirty="0">
                  <a:solidFill>
                    <a:srgbClr val="D62728"/>
                  </a:solidFill>
                </a:rPr>
                <a:t>19,11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="" xmlns:a16="http://schemas.microsoft.com/office/drawing/2014/main" id="{68AFC422-30EA-4F6D-B77A-0F36335086E3}"/>
                </a:ext>
              </a:extLst>
            </p:cNvPr>
            <p:cNvSpPr txBox="1"/>
            <p:nvPr/>
          </p:nvSpPr>
          <p:spPr>
            <a:xfrm>
              <a:off x="17421714" y="36075309"/>
              <a:ext cx="1395291" cy="614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>
                  <a:solidFill>
                    <a:srgbClr val="17BECF"/>
                  </a:solidFill>
                </a:rPr>
                <a:t>TE</a:t>
              </a:r>
              <a:r>
                <a:rPr lang="de-DE" sz="800" baseline="-25000" dirty="0">
                  <a:solidFill>
                    <a:srgbClr val="17BECF"/>
                  </a:solidFill>
                </a:rPr>
                <a:t>18,11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="" xmlns:a16="http://schemas.microsoft.com/office/drawing/2014/main" id="{2472360D-34C1-428F-81E3-FADFCACC3929}"/>
                </a:ext>
              </a:extLst>
            </p:cNvPr>
            <p:cNvSpPr txBox="1"/>
            <p:nvPr/>
          </p:nvSpPr>
          <p:spPr>
            <a:xfrm>
              <a:off x="16462311" y="35837496"/>
              <a:ext cx="1395291" cy="614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>
                  <a:solidFill>
                    <a:srgbClr val="E377C2"/>
                  </a:solidFill>
                </a:rPr>
                <a:t>TE</a:t>
              </a:r>
              <a:r>
                <a:rPr lang="de-DE" sz="800" baseline="-25000" dirty="0">
                  <a:solidFill>
                    <a:srgbClr val="E377C2"/>
                  </a:solidFill>
                </a:rPr>
                <a:t>17,11</a:t>
              </a:r>
            </a:p>
          </p:txBody>
        </p:sp>
      </p:grpSp>
      <p:sp>
        <p:nvSpPr>
          <p:cNvPr id="43" name="Textfeld 42">
            <a:extLst>
              <a:ext uri="{FF2B5EF4-FFF2-40B4-BE49-F238E27FC236}">
                <a16:creationId xmlns="" xmlns:a16="http://schemas.microsoft.com/office/drawing/2014/main" id="{AE9D13EA-4737-4D9A-827D-9F272F07435D}"/>
              </a:ext>
            </a:extLst>
          </p:cNvPr>
          <p:cNvSpPr txBox="1"/>
          <p:nvPr/>
        </p:nvSpPr>
        <p:spPr>
          <a:xfrm>
            <a:off x="7399336" y="2902713"/>
            <a:ext cx="152157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800" b="1" dirty="0"/>
              <a:t>Variable Corrugation Depth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="" xmlns:a16="http://schemas.microsoft.com/office/drawing/2014/main" id="{73162F8C-AD38-498D-BDE2-C1905A11E897}"/>
              </a:ext>
            </a:extLst>
          </p:cNvPr>
          <p:cNvSpPr txBox="1"/>
          <p:nvPr/>
        </p:nvSpPr>
        <p:spPr>
          <a:xfrm>
            <a:off x="7382820" y="1028135"/>
            <a:ext cx="156324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800" b="1" dirty="0"/>
              <a:t>Constant Corrugation Depth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="" xmlns:a16="http://schemas.microsoft.com/office/drawing/2014/main" id="{010D1C9A-7C71-44DE-8923-C82C6B8D0B66}"/>
              </a:ext>
            </a:extLst>
          </p:cNvPr>
          <p:cNvGrpSpPr>
            <a:grpSpLocks noChangeAspect="1"/>
          </p:cNvGrpSpPr>
          <p:nvPr/>
        </p:nvGrpSpPr>
        <p:grpSpPr>
          <a:xfrm>
            <a:off x="4400046" y="1164635"/>
            <a:ext cx="2477366" cy="1775533"/>
            <a:chOff x="3677130" y="1188000"/>
            <a:chExt cx="7526167" cy="5394021"/>
          </a:xfrm>
        </p:grpSpPr>
        <p:grpSp>
          <p:nvGrpSpPr>
            <p:cNvPr id="25" name="Gruppieren 24">
              <a:extLst>
                <a:ext uri="{FF2B5EF4-FFF2-40B4-BE49-F238E27FC236}">
                  <a16:creationId xmlns="" xmlns:a16="http://schemas.microsoft.com/office/drawing/2014/main" id="{0AD59D74-1884-4159-A0EE-CB16E4228C9F}"/>
                </a:ext>
              </a:extLst>
            </p:cNvPr>
            <p:cNvGrpSpPr/>
            <p:nvPr/>
          </p:nvGrpSpPr>
          <p:grpSpPr>
            <a:xfrm>
              <a:off x="3677130" y="1188000"/>
              <a:ext cx="7019323" cy="4866061"/>
              <a:chOff x="3677132" y="1188000"/>
              <a:chExt cx="7019321" cy="4866061"/>
            </a:xfrm>
          </p:grpSpPr>
          <p:pic>
            <p:nvPicPr>
              <p:cNvPr id="10" name="Grafik 9">
                <a:extLst>
                  <a:ext uri="{FF2B5EF4-FFF2-40B4-BE49-F238E27FC236}">
                    <a16:creationId xmlns="" xmlns:a16="http://schemas.microsoft.com/office/drawing/2014/main" id="{50C117D5-FB3B-4CFC-98AF-4CB97417C7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 l="5615" t="8862" r="7700" b="3163"/>
              <a:stretch/>
            </p:blipFill>
            <p:spPr>
              <a:xfrm>
                <a:off x="4310392" y="1188000"/>
                <a:ext cx="6386061" cy="4866061"/>
              </a:xfrm>
              <a:prstGeom prst="rect">
                <a:avLst/>
              </a:prstGeom>
            </p:spPr>
          </p:pic>
          <p:grpSp>
            <p:nvGrpSpPr>
              <p:cNvPr id="11" name="Gruppieren 10">
                <a:extLst>
                  <a:ext uri="{FF2B5EF4-FFF2-40B4-BE49-F238E27FC236}">
                    <a16:creationId xmlns="" xmlns:a16="http://schemas.microsoft.com/office/drawing/2014/main" id="{2ED12364-15F4-4A99-968D-76849B7D89D6}"/>
                  </a:ext>
                </a:extLst>
              </p:cNvPr>
              <p:cNvGrpSpPr/>
              <p:nvPr/>
            </p:nvGrpSpPr>
            <p:grpSpPr>
              <a:xfrm>
                <a:off x="5601428" y="4056620"/>
                <a:ext cx="1641367" cy="1418514"/>
                <a:chOff x="7306580" y="4218317"/>
                <a:chExt cx="1319511" cy="1109749"/>
              </a:xfrm>
            </p:grpSpPr>
            <p:cxnSp>
              <p:nvCxnSpPr>
                <p:cNvPr id="12" name="Gerader Verbinder 11">
                  <a:extLst>
                    <a:ext uri="{FF2B5EF4-FFF2-40B4-BE49-F238E27FC236}">
                      <a16:creationId xmlns="" xmlns:a16="http://schemas.microsoft.com/office/drawing/2014/main" id="{74374E0D-3D7F-4E0F-9489-A20F4B645C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06580" y="4218317"/>
                  <a:ext cx="262243" cy="110974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Gerader Verbinder 12">
                  <a:extLst>
                    <a:ext uri="{FF2B5EF4-FFF2-40B4-BE49-F238E27FC236}">
                      <a16:creationId xmlns="" xmlns:a16="http://schemas.microsoft.com/office/drawing/2014/main" id="{DD99D1C4-5808-4AF9-814D-110EEB9FF5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68823" y="5324513"/>
                  <a:ext cx="1057268" cy="17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feld 13">
                    <a:extLst>
                      <a:ext uri="{FF2B5EF4-FFF2-40B4-BE49-F238E27FC236}">
                        <a16:creationId xmlns="" xmlns:a16="http://schemas.microsoft.com/office/drawing/2014/main" id="{29339978-D116-43BA-91CF-1FDE2BCB31A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2154513" y="3429165"/>
                    <a:ext cx="3733253" cy="6880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800" dirty="0"/>
                      <a:t>Eigenvalue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de-DE" sz="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8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de-DE" sz="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de-DE" sz="8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oMath>
                    </a14:m>
                    <a:r>
                      <a:rPr lang="de-DE" sz="800" dirty="0"/>
                      <a:t> in </a:t>
                    </a:r>
                    <a:r>
                      <a:rPr lang="de-DE" sz="800" dirty="0" err="1"/>
                      <a:t>a.u</a:t>
                    </a:r>
                    <a:r>
                      <a:rPr lang="de-DE" sz="800" dirty="0"/>
                      <a:t>.</a:t>
                    </a:r>
                  </a:p>
                </p:txBody>
              </p:sp>
            </mc:Choice>
            <mc:Fallback xmlns="">
              <p:sp>
                <p:nvSpPr>
                  <p:cNvPr id="14" name="Textfeld 13">
                    <a:extLst>
                      <a:ext uri="{FF2B5EF4-FFF2-40B4-BE49-F238E27FC236}">
                        <a16:creationId xmlns:a16="http://schemas.microsoft.com/office/drawing/2014/main" id="{29339978-D116-43BA-91CF-1FDE2BCB31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2154513" y="3429165"/>
                    <a:ext cx="3733253" cy="68801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2703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>
                  <a:extLst>
                    <a:ext uri="{FF2B5EF4-FFF2-40B4-BE49-F238E27FC236}">
                      <a16:creationId xmlns="" xmlns:a16="http://schemas.microsoft.com/office/drawing/2014/main" id="{E35E270A-1BF2-44DA-8A93-7BE509F1F4BA}"/>
                    </a:ext>
                  </a:extLst>
                </p:cNvPr>
                <p:cNvSpPr txBox="1"/>
                <p:nvPr/>
              </p:nvSpPr>
              <p:spPr>
                <a:xfrm>
                  <a:off x="4379840" y="5753751"/>
                  <a:ext cx="6823457" cy="828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800" dirty="0"/>
                    <a:t>Outer </a:t>
                  </a:r>
                  <a:r>
                    <a:rPr lang="de-DE" sz="800" dirty="0" err="1"/>
                    <a:t>to</a:t>
                  </a:r>
                  <a:r>
                    <a:rPr lang="de-DE" sz="800" dirty="0"/>
                    <a:t> </a:t>
                  </a:r>
                  <a:r>
                    <a:rPr lang="de-DE" sz="800" dirty="0" err="1"/>
                    <a:t>Inner</a:t>
                  </a:r>
                  <a:r>
                    <a:rPr lang="de-DE" sz="800" dirty="0"/>
                    <a:t> Wall Ratio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sz="8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800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8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de-DE" sz="800" dirty="0"/>
                    <a:t> in </a:t>
                  </a:r>
                  <a:r>
                    <a:rPr lang="de-DE" sz="800" dirty="0" err="1"/>
                    <a:t>a.u</a:t>
                  </a:r>
                  <a:r>
                    <a:rPr lang="de-DE" sz="800" dirty="0"/>
                    <a:t>.</a:t>
                  </a:r>
                </a:p>
              </p:txBody>
            </p:sp>
          </mc:Choice>
          <mc:Fallback xmlns=""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E35E270A-1BF2-44DA-8A93-7BE509F1F4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840" y="5753751"/>
                  <a:ext cx="6823457" cy="8282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="" xmlns:a16="http://schemas.microsoft.com/office/drawing/2014/main" id="{059CB975-FA91-45F0-BEA3-5A003CFEAC30}"/>
              </a:ext>
            </a:extLst>
          </p:cNvPr>
          <p:cNvGrpSpPr>
            <a:grpSpLocks noChangeAspect="1"/>
          </p:cNvGrpSpPr>
          <p:nvPr/>
        </p:nvGrpSpPr>
        <p:grpSpPr>
          <a:xfrm>
            <a:off x="4391373" y="2909577"/>
            <a:ext cx="2546993" cy="1980964"/>
            <a:chOff x="4067500" y="6828232"/>
            <a:chExt cx="7113844" cy="5532895"/>
          </a:xfrm>
        </p:grpSpPr>
        <p:pic>
          <p:nvPicPr>
            <p:cNvPr id="16" name="Inhaltsplatzhalter 20">
              <a:extLst>
                <a:ext uri="{FF2B5EF4-FFF2-40B4-BE49-F238E27FC236}">
                  <a16:creationId xmlns="" xmlns:a16="http://schemas.microsoft.com/office/drawing/2014/main" id="{625DA1FF-2FB8-49DA-A2E3-75909F9CC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434256" y="6828232"/>
              <a:ext cx="6469069" cy="5532895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="" xmlns:a16="http://schemas.microsoft.com/office/drawing/2014/main" id="{5F2BEB9F-D0A6-4953-9977-DEAAFCD6A040}"/>
                </a:ext>
              </a:extLst>
            </p:cNvPr>
            <p:cNvSpPr txBox="1"/>
            <p:nvPr/>
          </p:nvSpPr>
          <p:spPr>
            <a:xfrm>
              <a:off x="4896620" y="11359632"/>
              <a:ext cx="5439583" cy="601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/>
                <a:t>Axial coordinate z in mm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="" xmlns:a16="http://schemas.microsoft.com/office/drawing/2014/main" id="{AD22D300-41B8-43F4-9200-09FDE9910A57}"/>
                </a:ext>
              </a:extLst>
            </p:cNvPr>
            <p:cNvSpPr txBox="1"/>
            <p:nvPr/>
          </p:nvSpPr>
          <p:spPr>
            <a:xfrm rot="16200000">
              <a:off x="3145636" y="9009718"/>
              <a:ext cx="2445469" cy="601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/>
                <a:t>Radius </a:t>
              </a:r>
              <a:r>
                <a:rPr lang="de-DE" sz="800" i="1" dirty="0"/>
                <a:t>r</a:t>
              </a:r>
              <a:r>
                <a:rPr lang="de-DE" sz="800" dirty="0"/>
                <a:t> in mm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="" xmlns:a16="http://schemas.microsoft.com/office/drawing/2014/main" id="{FE5378E2-55C9-44B2-936C-0F72AC9854C4}"/>
                </a:ext>
              </a:extLst>
            </p:cNvPr>
            <p:cNvSpPr txBox="1"/>
            <p:nvPr/>
          </p:nvSpPr>
          <p:spPr>
            <a:xfrm>
              <a:off x="4825507" y="9000677"/>
              <a:ext cx="1755975" cy="945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/>
                <a:t>Constant</a:t>
              </a:r>
            </a:p>
            <a:p>
              <a:r>
                <a:rPr lang="de-DE" sz="800" b="1" dirty="0"/>
                <a:t>Depth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="" xmlns:a16="http://schemas.microsoft.com/office/drawing/2014/main" id="{B8EF257B-3787-4864-BDCC-D0ECAB5C52FD}"/>
                </a:ext>
              </a:extLst>
            </p:cNvPr>
            <p:cNvSpPr txBox="1"/>
            <p:nvPr/>
          </p:nvSpPr>
          <p:spPr>
            <a:xfrm>
              <a:off x="6477581" y="9000677"/>
              <a:ext cx="2921664" cy="945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/>
                <a:t>Tapered</a:t>
              </a:r>
            </a:p>
            <a:p>
              <a:r>
                <a:rPr lang="de-DE" sz="800" b="1" dirty="0"/>
                <a:t>Depth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="" xmlns:a16="http://schemas.microsoft.com/office/drawing/2014/main" id="{A39AFCBE-BEB9-4F47-A88F-FC53C57C39BD}"/>
                </a:ext>
              </a:extLst>
            </p:cNvPr>
            <p:cNvSpPr txBox="1"/>
            <p:nvPr/>
          </p:nvSpPr>
          <p:spPr>
            <a:xfrm>
              <a:off x="9425368" y="9000674"/>
              <a:ext cx="1755976" cy="945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/>
                <a:t>Constant</a:t>
              </a:r>
            </a:p>
            <a:p>
              <a:r>
                <a:rPr lang="de-DE" sz="800" b="1" dirty="0"/>
                <a:t>Depth</a:t>
              </a: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="" xmlns:a16="http://schemas.microsoft.com/office/drawing/2014/main" id="{094D61E9-EB8E-4DBF-AA50-3D953F488C05}"/>
                </a:ext>
              </a:extLst>
            </p:cNvPr>
            <p:cNvCxnSpPr>
              <a:cxnSpLocks/>
            </p:cNvCxnSpPr>
            <p:nvPr/>
          </p:nvCxnSpPr>
          <p:spPr>
            <a:xfrm>
              <a:off x="4896621" y="9999356"/>
              <a:ext cx="1453970" cy="3793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="" xmlns:a16="http://schemas.microsoft.com/office/drawing/2014/main" id="{1B42CEB2-5B71-47A8-8A01-848A17FDB84E}"/>
                </a:ext>
              </a:extLst>
            </p:cNvPr>
            <p:cNvCxnSpPr>
              <a:cxnSpLocks/>
            </p:cNvCxnSpPr>
            <p:nvPr/>
          </p:nvCxnSpPr>
          <p:spPr>
            <a:xfrm>
              <a:off x="6341260" y="9999356"/>
              <a:ext cx="3316838" cy="7589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>
              <a:extLst>
                <a:ext uri="{FF2B5EF4-FFF2-40B4-BE49-F238E27FC236}">
                  <a16:creationId xmlns="" xmlns:a16="http://schemas.microsoft.com/office/drawing/2014/main" id="{EACC7169-7AA8-4A5D-9D8B-170491DC84EE}"/>
                </a:ext>
              </a:extLst>
            </p:cNvPr>
            <p:cNvCxnSpPr>
              <a:cxnSpLocks/>
            </p:cNvCxnSpPr>
            <p:nvPr/>
          </p:nvCxnSpPr>
          <p:spPr>
            <a:xfrm>
              <a:off x="9658098" y="10003149"/>
              <a:ext cx="1011752" cy="0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>
                <a:extLst>
                  <a:ext uri="{FF2B5EF4-FFF2-40B4-BE49-F238E27FC236}">
                    <a16:creationId xmlns="" xmlns:a16="http://schemas.microsoft.com/office/drawing/2014/main" id="{CE62C5B7-2242-44AA-A38D-1B77776A5F56}"/>
                  </a:ext>
                </a:extLst>
              </p:cNvPr>
              <p:cNvSpPr txBox="1"/>
              <p:nvPr/>
            </p:nvSpPr>
            <p:spPr>
              <a:xfrm>
                <a:off x="4847705" y="1328493"/>
                <a:ext cx="681020" cy="220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>
                    <a:solidFill>
                      <a:srgbClr val="00B0F0"/>
                    </a:solidFill>
                  </a:rPr>
                  <a:t>d = 0.0</a:t>
                </a:r>
                <a14:m>
                  <m:oMath xmlns:m="http://schemas.openxmlformats.org/officeDocument/2006/math">
                    <m:r>
                      <a:rPr lang="de-DE" sz="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800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de-DE" sz="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sz="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endParaRPr lang="de-DE" sz="800" dirty="0">
                  <a:solidFill>
                    <a:srgbClr val="17BECF"/>
                  </a:solidFill>
                </a:endParaRPr>
              </a:p>
            </p:txBody>
          </p:sp>
        </mc:Choice>
        <mc:Fallback xmlns="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CE62C5B7-2242-44AA-A38D-1B77776A5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705" y="1328493"/>
                <a:ext cx="681020" cy="220958"/>
              </a:xfrm>
              <a:prstGeom prst="rect">
                <a:avLst/>
              </a:prstGeom>
              <a:blipFill>
                <a:blip r:embed="rId1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Gerade Verbindung mit Pfeil 45">
            <a:extLst>
              <a:ext uri="{FF2B5EF4-FFF2-40B4-BE49-F238E27FC236}">
                <a16:creationId xmlns="" xmlns:a16="http://schemas.microsoft.com/office/drawing/2014/main" id="{B4937454-392D-4770-A20C-8AB485F663F1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5149395" y="1549451"/>
            <a:ext cx="38820" cy="279557"/>
          </a:xfrm>
          <a:prstGeom prst="straightConnector1">
            <a:avLst/>
          </a:prstGeom>
          <a:ln w="19050">
            <a:solidFill>
              <a:srgbClr val="9BE3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>
                <a:extLst>
                  <a:ext uri="{FF2B5EF4-FFF2-40B4-BE49-F238E27FC236}">
                    <a16:creationId xmlns="" xmlns:a16="http://schemas.microsoft.com/office/drawing/2014/main" id="{B2F869AD-5E6F-42C8-A798-D9D08877C018}"/>
                  </a:ext>
                </a:extLst>
              </p:cNvPr>
              <p:cNvSpPr txBox="1"/>
              <p:nvPr/>
            </p:nvSpPr>
            <p:spPr>
              <a:xfrm>
                <a:off x="5893328" y="1283354"/>
                <a:ext cx="687432" cy="220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>
                    <a:solidFill>
                      <a:srgbClr val="936156"/>
                    </a:solidFill>
                  </a:rPr>
                  <a:t>d = 0.4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800" b="0" i="1" smtClean="0">
                            <a:solidFill>
                              <a:srgbClr val="93615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800" i="1">
                            <a:solidFill>
                              <a:srgbClr val="936156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800" b="0" i="0" smtClean="0">
                            <a:solidFill>
                              <a:srgbClr val="936156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de-DE" sz="800" b="0" i="0" smtClean="0">
                            <a:solidFill>
                              <a:srgbClr val="93615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sz="800" b="0" i="0" smtClean="0">
                            <a:solidFill>
                              <a:srgbClr val="936156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endParaRPr lang="de-DE" sz="800" dirty="0">
                  <a:solidFill>
                    <a:srgbClr val="936156"/>
                  </a:solidFill>
                </a:endParaRPr>
              </a:p>
            </p:txBody>
          </p:sp>
        </mc:Choice>
        <mc:Fallback xmlns="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B2F869AD-5E6F-42C8-A798-D9D08877C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328" y="1283354"/>
                <a:ext cx="687432" cy="220958"/>
              </a:xfrm>
              <a:prstGeom prst="rect">
                <a:avLst/>
              </a:prstGeom>
              <a:blipFill>
                <a:blip r:embed="rId1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Gerade Verbindung mit Pfeil 47">
            <a:extLst>
              <a:ext uri="{FF2B5EF4-FFF2-40B4-BE49-F238E27FC236}">
                <a16:creationId xmlns="" xmlns:a16="http://schemas.microsoft.com/office/drawing/2014/main" id="{C059F301-34A9-414C-A056-706323A56F43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6107378" y="1504312"/>
            <a:ext cx="129666" cy="330080"/>
          </a:xfrm>
          <a:prstGeom prst="straightConnector1">
            <a:avLst/>
          </a:prstGeom>
          <a:ln w="19050">
            <a:solidFill>
              <a:srgbClr val="9A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6F4F72ED-13DA-4836-AA4F-BE99338D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C4B9039A-6715-4ABB-AC07-FADC19AD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76F48CDA-E545-4FF7-AF87-B1C04B22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84" y="3419107"/>
            <a:ext cx="6869178" cy="575989"/>
          </a:xfrm>
        </p:spPr>
        <p:txBody>
          <a:bodyPr/>
          <a:lstStyle/>
          <a:p>
            <a:r>
              <a:rPr lang="en-GB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9283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>
            <a:extLst>
              <a:ext uri="{FF2B5EF4-FFF2-40B4-BE49-F238E27FC236}">
                <a16:creationId xmlns="" xmlns:a16="http://schemas.microsoft.com/office/drawing/2014/main" id="{87A6072C-B4AF-4A01-93E4-C4291C4D9858}"/>
              </a:ext>
            </a:extLst>
          </p:cNvPr>
          <p:cNvSpPr txBox="1">
            <a:spLocks/>
          </p:cNvSpPr>
          <p:nvPr/>
        </p:nvSpPr>
        <p:spPr>
          <a:xfrm>
            <a:off x="373349" y="3671643"/>
            <a:ext cx="326368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FD1F17E0-61CB-423A-9E93-F301377C394F}"/>
              </a:ext>
            </a:extLst>
          </p:cNvPr>
          <p:cNvSpPr/>
          <p:nvPr/>
        </p:nvSpPr>
        <p:spPr>
          <a:xfrm>
            <a:off x="255709" y="3231491"/>
            <a:ext cx="462747" cy="1235066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="" xmlns:a16="http://schemas.microsoft.com/office/drawing/2014/main" id="{47F394F8-F737-4290-AB27-1E7593C69B94}"/>
              </a:ext>
            </a:extLst>
          </p:cNvPr>
          <p:cNvCxnSpPr>
            <a:cxnSpLocks/>
          </p:cNvCxnSpPr>
          <p:nvPr/>
        </p:nvCxnSpPr>
        <p:spPr>
          <a:xfrm>
            <a:off x="614549" y="3096602"/>
            <a:ext cx="0" cy="163322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">
            <a:extLst>
              <a:ext uri="{FF2B5EF4-FFF2-40B4-BE49-F238E27FC236}">
                <a16:creationId xmlns="" xmlns:a16="http://schemas.microsoft.com/office/drawing/2014/main" id="{341575C8-A0DD-45DC-AD75-1FCE20148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0"/>
          <a:stretch/>
        </p:blipFill>
        <p:spPr bwMode="auto">
          <a:xfrm>
            <a:off x="2409079" y="914132"/>
            <a:ext cx="3867812" cy="2020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TextBox 1">
            <a:extLst>
              <a:ext uri="{FF2B5EF4-FFF2-40B4-BE49-F238E27FC236}">
                <a16:creationId xmlns="" xmlns:a16="http://schemas.microsoft.com/office/drawing/2014/main" id="{64864D95-2C6E-42AC-AE04-E3DEAAEF6DDC}"/>
              </a:ext>
            </a:extLst>
          </p:cNvPr>
          <p:cNvSpPr txBox="1"/>
          <p:nvPr/>
        </p:nvSpPr>
        <p:spPr>
          <a:xfrm>
            <a:off x="2446453" y="965768"/>
            <a:ext cx="1271094" cy="369332"/>
          </a:xfrm>
          <a:prstGeom prst="rect">
            <a:avLst/>
          </a:prstGeom>
          <a:solidFill>
            <a:srgbClr val="979A9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Gyrotron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7AC9FD06-49FF-49F7-9651-A5CF19A0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14507AFA-B3C5-491F-A0C3-41975131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Key Components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DEMO EC System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="" xmlns:a16="http://schemas.microsoft.com/office/drawing/2014/main" id="{F008A79D-D2EC-4E51-9124-D43143408935}"/>
              </a:ext>
            </a:extLst>
          </p:cNvPr>
          <p:cNvSpPr txBox="1"/>
          <p:nvPr/>
        </p:nvSpPr>
        <p:spPr>
          <a:xfrm>
            <a:off x="314701" y="2657226"/>
            <a:ext cx="30727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EC  equatorial launcher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4DB3E95-67C3-4870-B3FA-987473DF7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21" y="2989228"/>
            <a:ext cx="4117090" cy="1330740"/>
          </a:xfrm>
          <a:prstGeom prst="rect">
            <a:avLst/>
          </a:prstGeom>
        </p:spPr>
      </p:pic>
      <p:pic>
        <p:nvPicPr>
          <p:cNvPr id="13" name="Grafik 17">
            <a:extLst>
              <a:ext uri="{FF2B5EF4-FFF2-40B4-BE49-F238E27FC236}">
                <a16:creationId xmlns="" xmlns:a16="http://schemas.microsoft.com/office/drawing/2014/main" id="{D51C0DCE-4A5A-4B5F-AFFA-64D60C2DC0E6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518" y="2915933"/>
            <a:ext cx="1508844" cy="1477329"/>
          </a:xfrm>
          <a:prstGeom prst="rect">
            <a:avLst/>
          </a:prstGeom>
        </p:spPr>
      </p:pic>
      <p:sp>
        <p:nvSpPr>
          <p:cNvPr id="14" name="TextBox 20">
            <a:extLst>
              <a:ext uri="{FF2B5EF4-FFF2-40B4-BE49-F238E27FC236}">
                <a16:creationId xmlns="" xmlns:a16="http://schemas.microsoft.com/office/drawing/2014/main" id="{EAEC3279-17A7-4353-9B8C-54DD82EED364}"/>
              </a:ext>
            </a:extLst>
          </p:cNvPr>
          <p:cNvSpPr txBox="1"/>
          <p:nvPr/>
        </p:nvSpPr>
        <p:spPr>
          <a:xfrm>
            <a:off x="2288554" y="4312668"/>
            <a:ext cx="440369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Quasi-optical transmission line </a:t>
            </a:r>
          </a:p>
        </p:txBody>
      </p:sp>
      <p:cxnSp>
        <p:nvCxnSpPr>
          <p:cNvPr id="15" name="Straight Arrow Connector 15">
            <a:extLst>
              <a:ext uri="{FF2B5EF4-FFF2-40B4-BE49-F238E27FC236}">
                <a16:creationId xmlns="" xmlns:a16="http://schemas.microsoft.com/office/drawing/2014/main" id="{0A934F06-3E98-4DEC-800B-A23B86DB1431}"/>
              </a:ext>
            </a:extLst>
          </p:cNvPr>
          <p:cNvCxnSpPr>
            <a:cxnSpLocks/>
          </p:cNvCxnSpPr>
          <p:nvPr/>
        </p:nvCxnSpPr>
        <p:spPr>
          <a:xfrm flipH="1">
            <a:off x="4221967" y="2314361"/>
            <a:ext cx="164793" cy="874407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8">
            <a:extLst>
              <a:ext uri="{FF2B5EF4-FFF2-40B4-BE49-F238E27FC236}">
                <a16:creationId xmlns="" xmlns:a16="http://schemas.microsoft.com/office/drawing/2014/main" id="{8C2B1496-F965-49FD-BAD3-0B3A6BA244FC}"/>
              </a:ext>
            </a:extLst>
          </p:cNvPr>
          <p:cNvCxnSpPr>
            <a:cxnSpLocks/>
          </p:cNvCxnSpPr>
          <p:nvPr/>
        </p:nvCxnSpPr>
        <p:spPr>
          <a:xfrm>
            <a:off x="4386760" y="2314361"/>
            <a:ext cx="1631300" cy="990763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4">
            <a:extLst>
              <a:ext uri="{FF2B5EF4-FFF2-40B4-BE49-F238E27FC236}">
                <a16:creationId xmlns="" xmlns:a16="http://schemas.microsoft.com/office/drawing/2014/main" id="{0E0D7A50-95EB-4BB9-A2BE-09D919148079}"/>
              </a:ext>
            </a:extLst>
          </p:cNvPr>
          <p:cNvCxnSpPr>
            <a:cxnSpLocks/>
          </p:cNvCxnSpPr>
          <p:nvPr/>
        </p:nvCxnSpPr>
        <p:spPr>
          <a:xfrm>
            <a:off x="4386760" y="2273778"/>
            <a:ext cx="473104" cy="962632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6">
            <a:extLst>
              <a:ext uri="{FF2B5EF4-FFF2-40B4-BE49-F238E27FC236}">
                <a16:creationId xmlns="" xmlns:a16="http://schemas.microsoft.com/office/drawing/2014/main" id="{4BA360EF-3EC1-434F-8D3A-0F6831084532}"/>
              </a:ext>
            </a:extLst>
          </p:cNvPr>
          <p:cNvCxnSpPr>
            <a:cxnSpLocks/>
          </p:cNvCxnSpPr>
          <p:nvPr/>
        </p:nvCxnSpPr>
        <p:spPr>
          <a:xfrm>
            <a:off x="4388998" y="2276438"/>
            <a:ext cx="1054305" cy="101525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="" xmlns:a16="http://schemas.microsoft.com/office/drawing/2014/main" id="{DB54DB63-FA5D-4D19-8ACE-135C3FB815F3}"/>
              </a:ext>
            </a:extLst>
          </p:cNvPr>
          <p:cNvSpPr txBox="1"/>
          <p:nvPr/>
        </p:nvSpPr>
        <p:spPr>
          <a:xfrm>
            <a:off x="51644" y="4441017"/>
            <a:ext cx="69184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de-DE" sz="1000" dirty="0"/>
              <a:t>Plasma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="" xmlns:a16="http://schemas.microsoft.com/office/drawing/2014/main" id="{46CF1A04-0F48-46C8-B24A-B07A7FF6D8E8}"/>
              </a:ext>
            </a:extLst>
          </p:cNvPr>
          <p:cNvSpPr/>
          <p:nvPr/>
        </p:nvSpPr>
        <p:spPr>
          <a:xfrm>
            <a:off x="4304363" y="2195673"/>
            <a:ext cx="197869" cy="24807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Datumsplatzhalter 2">
            <a:extLst>
              <a:ext uri="{FF2B5EF4-FFF2-40B4-BE49-F238E27FC236}">
                <a16:creationId xmlns="" xmlns:a16="http://schemas.microsoft.com/office/drawing/2014/main" id="{6F4F72ED-13DA-4836-AA4F-BE99338D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</p:spPr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2025-02-05</a:t>
            </a:r>
            <a:endParaRPr lang="en-US" dirty="0"/>
          </a:p>
        </p:txBody>
      </p:sp>
      <p:sp>
        <p:nvSpPr>
          <p:cNvPr id="7" name="Foliennummernplatzhalter 2">
            <a:extLst>
              <a:ext uri="{FF2B5EF4-FFF2-40B4-BE49-F238E27FC236}">
                <a16:creationId xmlns="" xmlns:a16="http://schemas.microsoft.com/office/drawing/2014/main" id="{87A6072C-B4AF-4A01-93E4-C4291C4D9858}"/>
              </a:ext>
            </a:extLst>
          </p:cNvPr>
          <p:cNvSpPr txBox="1">
            <a:spLocks/>
          </p:cNvSpPr>
          <p:nvPr/>
        </p:nvSpPr>
        <p:spPr>
          <a:xfrm>
            <a:off x="373349" y="3671643"/>
            <a:ext cx="326368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96EC4-B4CF-4701-AD06-A8439D6D8E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FD1F17E0-61CB-423A-9E93-F301377C394F}"/>
              </a:ext>
            </a:extLst>
          </p:cNvPr>
          <p:cNvSpPr/>
          <p:nvPr/>
        </p:nvSpPr>
        <p:spPr>
          <a:xfrm>
            <a:off x="255709" y="3231491"/>
            <a:ext cx="462747" cy="1235066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="" xmlns:a16="http://schemas.microsoft.com/office/drawing/2014/main" id="{47F394F8-F737-4290-AB27-1E7593C69B94}"/>
              </a:ext>
            </a:extLst>
          </p:cNvPr>
          <p:cNvCxnSpPr>
            <a:cxnSpLocks/>
          </p:cNvCxnSpPr>
          <p:nvPr/>
        </p:nvCxnSpPr>
        <p:spPr>
          <a:xfrm>
            <a:off x="614549" y="3096602"/>
            <a:ext cx="0" cy="163322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">
            <a:extLst>
              <a:ext uri="{FF2B5EF4-FFF2-40B4-BE49-F238E27FC236}">
                <a16:creationId xmlns="" xmlns:a16="http://schemas.microsoft.com/office/drawing/2014/main" id="{341575C8-A0DD-45DC-AD75-1FCE20148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0"/>
          <a:stretch/>
        </p:blipFill>
        <p:spPr bwMode="auto">
          <a:xfrm>
            <a:off x="2409079" y="914132"/>
            <a:ext cx="3867812" cy="2020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TextBox 1">
            <a:extLst>
              <a:ext uri="{FF2B5EF4-FFF2-40B4-BE49-F238E27FC236}">
                <a16:creationId xmlns="" xmlns:a16="http://schemas.microsoft.com/office/drawing/2014/main" id="{64864D95-2C6E-42AC-AE04-E3DEAAEF6DDC}"/>
              </a:ext>
            </a:extLst>
          </p:cNvPr>
          <p:cNvSpPr txBox="1"/>
          <p:nvPr/>
        </p:nvSpPr>
        <p:spPr>
          <a:xfrm>
            <a:off x="2446453" y="965768"/>
            <a:ext cx="1271094" cy="369332"/>
          </a:xfrm>
          <a:prstGeom prst="rect">
            <a:avLst/>
          </a:prstGeom>
          <a:solidFill>
            <a:srgbClr val="979A9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Gyrotron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7AC9FD06-49FF-49F7-9651-A5CF19A0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14507AFA-B3C5-491F-A0C3-41975131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Key Components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DEMO EC System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="" xmlns:a16="http://schemas.microsoft.com/office/drawing/2014/main" id="{F008A79D-D2EC-4E51-9124-D43143408935}"/>
              </a:ext>
            </a:extLst>
          </p:cNvPr>
          <p:cNvSpPr txBox="1"/>
          <p:nvPr/>
        </p:nvSpPr>
        <p:spPr>
          <a:xfrm>
            <a:off x="314701" y="2657226"/>
            <a:ext cx="30727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EC  equatorial launcher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4DB3E95-67C3-4870-B3FA-987473DF7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21" y="2989228"/>
            <a:ext cx="4117090" cy="1330740"/>
          </a:xfrm>
          <a:prstGeom prst="rect">
            <a:avLst/>
          </a:prstGeom>
        </p:spPr>
      </p:pic>
      <p:pic>
        <p:nvPicPr>
          <p:cNvPr id="13" name="Grafik 17">
            <a:extLst>
              <a:ext uri="{FF2B5EF4-FFF2-40B4-BE49-F238E27FC236}">
                <a16:creationId xmlns="" xmlns:a16="http://schemas.microsoft.com/office/drawing/2014/main" id="{D51C0DCE-4A5A-4B5F-AFFA-64D60C2DC0E6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518" y="2915933"/>
            <a:ext cx="1508844" cy="1477329"/>
          </a:xfrm>
          <a:prstGeom prst="rect">
            <a:avLst/>
          </a:prstGeom>
        </p:spPr>
      </p:pic>
      <p:sp>
        <p:nvSpPr>
          <p:cNvPr id="14" name="TextBox 20">
            <a:extLst>
              <a:ext uri="{FF2B5EF4-FFF2-40B4-BE49-F238E27FC236}">
                <a16:creationId xmlns="" xmlns:a16="http://schemas.microsoft.com/office/drawing/2014/main" id="{EAEC3279-17A7-4353-9B8C-54DD82EED364}"/>
              </a:ext>
            </a:extLst>
          </p:cNvPr>
          <p:cNvSpPr txBox="1"/>
          <p:nvPr/>
        </p:nvSpPr>
        <p:spPr>
          <a:xfrm>
            <a:off x="2288554" y="4312668"/>
            <a:ext cx="440369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Quasi-optical transmission line </a:t>
            </a:r>
          </a:p>
        </p:txBody>
      </p:sp>
      <p:cxnSp>
        <p:nvCxnSpPr>
          <p:cNvPr id="15" name="Straight Arrow Connector 15">
            <a:extLst>
              <a:ext uri="{FF2B5EF4-FFF2-40B4-BE49-F238E27FC236}">
                <a16:creationId xmlns="" xmlns:a16="http://schemas.microsoft.com/office/drawing/2014/main" id="{0A934F06-3E98-4DEC-800B-A23B86DB1431}"/>
              </a:ext>
            </a:extLst>
          </p:cNvPr>
          <p:cNvCxnSpPr>
            <a:cxnSpLocks/>
          </p:cNvCxnSpPr>
          <p:nvPr/>
        </p:nvCxnSpPr>
        <p:spPr>
          <a:xfrm flipH="1">
            <a:off x="4221967" y="2314361"/>
            <a:ext cx="164793" cy="874407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8">
            <a:extLst>
              <a:ext uri="{FF2B5EF4-FFF2-40B4-BE49-F238E27FC236}">
                <a16:creationId xmlns="" xmlns:a16="http://schemas.microsoft.com/office/drawing/2014/main" id="{8C2B1496-F965-49FD-BAD3-0B3A6BA244FC}"/>
              </a:ext>
            </a:extLst>
          </p:cNvPr>
          <p:cNvCxnSpPr>
            <a:cxnSpLocks/>
          </p:cNvCxnSpPr>
          <p:nvPr/>
        </p:nvCxnSpPr>
        <p:spPr>
          <a:xfrm>
            <a:off x="4386760" y="2314361"/>
            <a:ext cx="1631300" cy="990763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4">
            <a:extLst>
              <a:ext uri="{FF2B5EF4-FFF2-40B4-BE49-F238E27FC236}">
                <a16:creationId xmlns="" xmlns:a16="http://schemas.microsoft.com/office/drawing/2014/main" id="{0E0D7A50-95EB-4BB9-A2BE-09D919148079}"/>
              </a:ext>
            </a:extLst>
          </p:cNvPr>
          <p:cNvCxnSpPr>
            <a:cxnSpLocks/>
          </p:cNvCxnSpPr>
          <p:nvPr/>
        </p:nvCxnSpPr>
        <p:spPr>
          <a:xfrm>
            <a:off x="4386760" y="2273778"/>
            <a:ext cx="473104" cy="962632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6">
            <a:extLst>
              <a:ext uri="{FF2B5EF4-FFF2-40B4-BE49-F238E27FC236}">
                <a16:creationId xmlns="" xmlns:a16="http://schemas.microsoft.com/office/drawing/2014/main" id="{4BA360EF-3EC1-434F-8D3A-0F6831084532}"/>
              </a:ext>
            </a:extLst>
          </p:cNvPr>
          <p:cNvCxnSpPr>
            <a:cxnSpLocks/>
          </p:cNvCxnSpPr>
          <p:nvPr/>
        </p:nvCxnSpPr>
        <p:spPr>
          <a:xfrm>
            <a:off x="4388998" y="2276438"/>
            <a:ext cx="1054305" cy="101525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="" xmlns:a16="http://schemas.microsoft.com/office/drawing/2014/main" id="{DB54DB63-FA5D-4D19-8ACE-135C3FB815F3}"/>
              </a:ext>
            </a:extLst>
          </p:cNvPr>
          <p:cNvSpPr txBox="1"/>
          <p:nvPr/>
        </p:nvSpPr>
        <p:spPr>
          <a:xfrm>
            <a:off x="51644" y="4441017"/>
            <a:ext cx="69184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de-DE" sz="1000" dirty="0"/>
              <a:t>Plasma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="" xmlns:a16="http://schemas.microsoft.com/office/drawing/2014/main" id="{46CF1A04-0F48-46C8-B24A-B07A7FF6D8E8}"/>
              </a:ext>
            </a:extLst>
          </p:cNvPr>
          <p:cNvSpPr/>
          <p:nvPr/>
        </p:nvSpPr>
        <p:spPr>
          <a:xfrm>
            <a:off x="4304363" y="2195673"/>
            <a:ext cx="197869" cy="24807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7" name="Gruppieren 46">
            <a:extLst>
              <a:ext uri="{FF2B5EF4-FFF2-40B4-BE49-F238E27FC236}">
                <a16:creationId xmlns="" xmlns:a16="http://schemas.microsoft.com/office/drawing/2014/main" id="{BE99BF68-E6FB-44E3-9C53-C0490FEFEB44}"/>
              </a:ext>
            </a:extLst>
          </p:cNvPr>
          <p:cNvGrpSpPr/>
          <p:nvPr/>
        </p:nvGrpSpPr>
        <p:grpSpPr>
          <a:xfrm>
            <a:off x="6417634" y="842891"/>
            <a:ext cx="2680391" cy="3882344"/>
            <a:chOff x="6417634" y="842891"/>
            <a:chExt cx="2680391" cy="3882344"/>
          </a:xfrm>
        </p:grpSpPr>
        <p:pic>
          <p:nvPicPr>
            <p:cNvPr id="6" name="Picture 3">
              <a:extLst>
                <a:ext uri="{FF2B5EF4-FFF2-40B4-BE49-F238E27FC236}">
                  <a16:creationId xmlns="" xmlns:a16="http://schemas.microsoft.com/office/drawing/2014/main" id="{286103D4-3629-4DA1-AB21-9A15AF61C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7693" y="846693"/>
              <a:ext cx="1567875" cy="38405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</p:pic>
        <p:sp>
          <p:nvSpPr>
            <p:cNvPr id="5" name="Rechteck 4">
              <a:extLst>
                <a:ext uri="{FF2B5EF4-FFF2-40B4-BE49-F238E27FC236}">
                  <a16:creationId xmlns="" xmlns:a16="http://schemas.microsoft.com/office/drawing/2014/main" id="{BFBAB11E-CA14-4DA9-9295-B35DC2B50662}"/>
                </a:ext>
              </a:extLst>
            </p:cNvPr>
            <p:cNvSpPr/>
            <p:nvPr/>
          </p:nvSpPr>
          <p:spPr>
            <a:xfrm>
              <a:off x="6417634" y="842891"/>
              <a:ext cx="2680391" cy="3882344"/>
            </a:xfrm>
            <a:prstGeom prst="rect">
              <a:avLst/>
            </a:prstGeom>
            <a:noFill/>
            <a:ln w="12700">
              <a:solidFill>
                <a:srgbClr val="0168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Box 7">
              <a:extLst>
                <a:ext uri="{FF2B5EF4-FFF2-40B4-BE49-F238E27FC236}">
                  <a16:creationId xmlns="" xmlns:a16="http://schemas.microsoft.com/office/drawing/2014/main" id="{18A0AB6A-2700-481B-9ED8-6D5DEAF12DA7}"/>
                </a:ext>
              </a:extLst>
            </p:cNvPr>
            <p:cNvSpPr txBox="1"/>
            <p:nvPr/>
          </p:nvSpPr>
          <p:spPr>
            <a:xfrm>
              <a:off x="8103227" y="1002025"/>
              <a:ext cx="687945" cy="21544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Collector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0E7A55C-BDF0-4AE5-A399-651740709E1F}"/>
                </a:ext>
              </a:extLst>
            </p:cNvPr>
            <p:cNvSpPr txBox="1"/>
            <p:nvPr/>
          </p:nvSpPr>
          <p:spPr>
            <a:xfrm>
              <a:off x="8134054" y="3698365"/>
              <a:ext cx="62151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Cathode/Emitter (MIG)</a:t>
              </a:r>
            </a:p>
          </p:txBody>
        </p:sp>
        <p:sp>
          <p:nvSpPr>
            <p:cNvPr id="23" name="Pfeil: nach rechts 22">
              <a:extLst>
                <a:ext uri="{FF2B5EF4-FFF2-40B4-BE49-F238E27FC236}">
                  <a16:creationId xmlns="" xmlns:a16="http://schemas.microsoft.com/office/drawing/2014/main" id="{E8F007B0-CAB0-4886-933D-97931F675A7B}"/>
                </a:ext>
              </a:extLst>
            </p:cNvPr>
            <p:cNvSpPr/>
            <p:nvPr/>
          </p:nvSpPr>
          <p:spPr>
            <a:xfrm rot="10800000">
              <a:off x="7220409" y="2269211"/>
              <a:ext cx="271416" cy="2988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 Verbindung mit Pfeil 24">
              <a:extLst>
                <a:ext uri="{FF2B5EF4-FFF2-40B4-BE49-F238E27FC236}">
                  <a16:creationId xmlns="" xmlns:a16="http://schemas.microsoft.com/office/drawing/2014/main" id="{DF06F08D-9DF2-4A75-8E22-99C8560071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72372" y="883752"/>
              <a:ext cx="42134" cy="380348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="" xmlns:a16="http://schemas.microsoft.com/office/drawing/2014/main" id="{C73A892A-35DD-4CE8-A4E3-B1E118E0F2C5}"/>
                </a:ext>
              </a:extLst>
            </p:cNvPr>
            <p:cNvCxnSpPr/>
            <p:nvPr/>
          </p:nvCxnSpPr>
          <p:spPr>
            <a:xfrm>
              <a:off x="7611486" y="4687238"/>
              <a:ext cx="14456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="" xmlns:a16="http://schemas.microsoft.com/office/drawing/2014/main" id="{4F9C6A51-3185-489A-AF39-4A9C5B8CAD7F}"/>
                </a:ext>
              </a:extLst>
            </p:cNvPr>
            <p:cNvCxnSpPr/>
            <p:nvPr/>
          </p:nvCxnSpPr>
          <p:spPr>
            <a:xfrm>
              <a:off x="7613733" y="880644"/>
              <a:ext cx="14456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6">
              <a:extLst>
                <a:ext uri="{FF2B5EF4-FFF2-40B4-BE49-F238E27FC236}">
                  <a16:creationId xmlns="" xmlns:a16="http://schemas.microsoft.com/office/drawing/2014/main" id="{1405CE4D-9B56-4C24-9FCC-6FCC252D0979}"/>
                </a:ext>
              </a:extLst>
            </p:cNvPr>
            <p:cNvSpPr txBox="1"/>
            <p:nvPr/>
          </p:nvSpPr>
          <p:spPr>
            <a:xfrm>
              <a:off x="6454379" y="3058702"/>
              <a:ext cx="1280101" cy="133882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Super Conducting Magnet (s = 1)</a:t>
              </a:r>
            </a:p>
            <a:p>
              <a:r>
                <a:rPr lang="en-US" sz="900" dirty="0"/>
                <a:t>  ~6 T @140 GHz</a:t>
              </a:r>
            </a:p>
            <a:p>
              <a:r>
                <a:rPr lang="en-US" sz="900" dirty="0"/>
                <a:t>  ~7 T @170 GHz</a:t>
              </a:r>
            </a:p>
            <a:p>
              <a:r>
                <a:rPr lang="en-US" sz="900" dirty="0"/>
                <a:t>  ~8 T @200 GHz</a:t>
              </a:r>
            </a:p>
            <a:p>
              <a:r>
                <a:rPr lang="en-US" sz="900" dirty="0"/>
                <a:t>~10 T @240 GHz</a:t>
              </a:r>
            </a:p>
            <a:p>
              <a:endParaRPr lang="en-US" sz="900" dirty="0"/>
            </a:p>
            <a:p>
              <a:r>
                <a:rPr lang="en-US" sz="900" i="1" dirty="0"/>
                <a:t>f</a:t>
              </a:r>
              <a:r>
                <a:rPr lang="en-US" sz="900" dirty="0"/>
                <a:t> [GHz] ~ </a:t>
              </a:r>
              <a:r>
                <a:rPr lang="en-US" sz="900" i="1" dirty="0"/>
                <a:t>s</a:t>
              </a:r>
              <a:r>
                <a:rPr lang="en-US" sz="900" dirty="0"/>
                <a:t>·28/</a:t>
              </a:r>
              <a:r>
                <a:rPr lang="el-GR" sz="900" i="1" dirty="0"/>
                <a:t>γ</a:t>
              </a:r>
              <a:r>
                <a:rPr lang="en-US" sz="900" dirty="0"/>
                <a:t>·</a:t>
              </a:r>
              <a:r>
                <a:rPr lang="en-US" sz="900" i="1" dirty="0"/>
                <a:t>B</a:t>
              </a:r>
              <a:r>
                <a:rPr lang="en-US" sz="900" dirty="0"/>
                <a:t> [T]</a:t>
              </a:r>
            </a:p>
            <a:p>
              <a:endParaRPr lang="en-US" sz="900" dirty="0"/>
            </a:p>
          </p:txBody>
        </p:sp>
        <p:sp>
          <p:nvSpPr>
            <p:cNvPr id="29" name="TextBox 9">
              <a:extLst>
                <a:ext uri="{FF2B5EF4-FFF2-40B4-BE49-F238E27FC236}">
                  <a16:creationId xmlns="" xmlns:a16="http://schemas.microsoft.com/office/drawing/2014/main" id="{1FFEF862-558A-445B-975A-1810772CEE6F}"/>
                </a:ext>
              </a:extLst>
            </p:cNvPr>
            <p:cNvSpPr txBox="1"/>
            <p:nvPr/>
          </p:nvSpPr>
          <p:spPr>
            <a:xfrm>
              <a:off x="8048425" y="2989228"/>
              <a:ext cx="543697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Coaxial cavity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="" xmlns:a16="http://schemas.microsoft.com/office/drawing/2014/main" id="{3070D8D0-61B9-4FBE-BEDF-A47110C3A874}"/>
                </a:ext>
              </a:extLst>
            </p:cNvPr>
            <p:cNvSpPr txBox="1"/>
            <p:nvPr/>
          </p:nvSpPr>
          <p:spPr>
            <a:xfrm rot="16200000">
              <a:off x="8396037" y="1735806"/>
              <a:ext cx="110639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00" dirty="0"/>
                <a:t>Height ~3 m, </a:t>
              </a:r>
              <a:r>
                <a:rPr lang="de-DE" sz="600" dirty="0" err="1"/>
                <a:t>weight</a:t>
              </a:r>
              <a:r>
                <a:rPr lang="de-DE" sz="600" dirty="0"/>
                <a:t> ~1 ton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="" xmlns:a16="http://schemas.microsoft.com/office/drawing/2014/main" id="{D7552148-69B0-4083-9D88-69D0A9A41D19}"/>
                </a:ext>
              </a:extLst>
            </p:cNvPr>
            <p:cNvSpPr txBox="1"/>
            <p:nvPr/>
          </p:nvSpPr>
          <p:spPr>
            <a:xfrm>
              <a:off x="6454379" y="1765055"/>
              <a:ext cx="989408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Gaussian beam output at CVD diamond window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="" xmlns:a16="http://schemas.microsoft.com/office/drawing/2014/main" id="{AB2EBC61-B022-412B-AF5F-1A9F084D2962}"/>
              </a:ext>
            </a:extLst>
          </p:cNvPr>
          <p:cNvGrpSpPr/>
          <p:nvPr/>
        </p:nvGrpSpPr>
        <p:grpSpPr>
          <a:xfrm>
            <a:off x="1102328" y="4204282"/>
            <a:ext cx="7744428" cy="948207"/>
            <a:chOff x="1102328" y="4204282"/>
            <a:chExt cx="7744428" cy="948207"/>
          </a:xfrm>
        </p:grpSpPr>
        <p:sp>
          <p:nvSpPr>
            <p:cNvPr id="43" name="Textfeld 42">
              <a:extLst>
                <a:ext uri="{FF2B5EF4-FFF2-40B4-BE49-F238E27FC236}">
                  <a16:creationId xmlns="" xmlns:a16="http://schemas.microsoft.com/office/drawing/2014/main" id="{3BB0598A-E46E-46A2-9059-415FFBA78CEC}"/>
                </a:ext>
              </a:extLst>
            </p:cNvPr>
            <p:cNvSpPr txBox="1"/>
            <p:nvPr/>
          </p:nvSpPr>
          <p:spPr>
            <a:xfrm>
              <a:off x="1102328" y="4506158"/>
              <a:ext cx="774442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/>
                <a:t>The </a:t>
              </a:r>
              <a:r>
                <a:rPr lang="de-DE" dirty="0" err="1"/>
                <a:t>required</a:t>
              </a:r>
              <a:r>
                <a:rPr lang="de-DE" dirty="0"/>
                <a:t> </a:t>
              </a:r>
              <a:r>
                <a:rPr lang="de-DE" dirty="0" err="1"/>
                <a:t>magnetic</a:t>
              </a:r>
              <a:r>
                <a:rPr lang="de-DE" dirty="0"/>
                <a:t> </a:t>
              </a:r>
              <a:r>
                <a:rPr lang="de-DE" dirty="0" err="1"/>
                <a:t>field</a:t>
              </a:r>
              <a:r>
                <a:rPr lang="de-DE" dirty="0"/>
                <a:t> </a:t>
              </a:r>
              <a:r>
                <a:rPr lang="de-DE" dirty="0" err="1"/>
                <a:t>becomes</a:t>
              </a:r>
              <a:r>
                <a:rPr lang="de-DE" dirty="0"/>
                <a:t> an </a:t>
              </a:r>
              <a:r>
                <a:rPr lang="de-DE" dirty="0" err="1"/>
                <a:t>issue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operation</a:t>
              </a:r>
              <a:r>
                <a:rPr lang="de-DE" dirty="0"/>
                <a:t> at &gt; 200 GHz</a:t>
              </a:r>
            </a:p>
            <a:p>
              <a:r>
                <a:rPr lang="de-DE" dirty="0">
                  <a:sym typeface="Wingdings" panose="05000000000000000000" pitchFamily="2" charset="2"/>
                </a:rPr>
                <a:t> </a:t>
              </a:r>
              <a:r>
                <a:rPr lang="de-DE" b="1" dirty="0" err="1">
                  <a:sym typeface="Wingdings" panose="05000000000000000000" pitchFamily="2" charset="2"/>
                </a:rPr>
                <a:t>Gyrotrons</a:t>
              </a:r>
              <a:r>
                <a:rPr lang="de-DE" b="1" dirty="0">
                  <a:sym typeface="Wingdings" panose="05000000000000000000" pitchFamily="2" charset="2"/>
                </a:rPr>
                <a:t> </a:t>
              </a:r>
              <a:r>
                <a:rPr lang="de-DE" b="1" dirty="0" err="1">
                  <a:sym typeface="Wingdings" panose="05000000000000000000" pitchFamily="2" charset="2"/>
                </a:rPr>
                <a:t>operating</a:t>
              </a:r>
              <a:r>
                <a:rPr lang="de-DE" b="1" dirty="0">
                  <a:sym typeface="Wingdings" panose="05000000000000000000" pitchFamily="2" charset="2"/>
                </a:rPr>
                <a:t> at 2</a:t>
              </a:r>
              <a:r>
                <a:rPr lang="de-DE" b="1" baseline="30000" dirty="0">
                  <a:sym typeface="Wingdings" panose="05000000000000000000" pitchFamily="2" charset="2"/>
                </a:rPr>
                <a:t>nd</a:t>
              </a:r>
              <a:r>
                <a:rPr lang="de-DE" b="1" dirty="0">
                  <a:sym typeface="Wingdings" panose="05000000000000000000" pitchFamily="2" charset="2"/>
                </a:rPr>
                <a:t> Harmonic (</a:t>
              </a:r>
              <a:r>
                <a:rPr lang="de-DE" b="1" i="1" dirty="0">
                  <a:sym typeface="Wingdings" panose="05000000000000000000" pitchFamily="2" charset="2"/>
                </a:rPr>
                <a:t>s</a:t>
              </a:r>
              <a:r>
                <a:rPr lang="de-DE" b="1" dirty="0">
                  <a:sym typeface="Wingdings" panose="05000000000000000000" pitchFamily="2" charset="2"/>
                </a:rPr>
                <a:t>=2) </a:t>
              </a:r>
              <a:r>
                <a:rPr lang="de-DE" b="1" dirty="0" err="1">
                  <a:sym typeface="Wingdings" panose="05000000000000000000" pitchFamily="2" charset="2"/>
                </a:rPr>
                <a:t>might</a:t>
              </a:r>
              <a:r>
                <a:rPr lang="de-DE" b="1" dirty="0">
                  <a:sym typeface="Wingdings" panose="05000000000000000000" pitchFamily="2" charset="2"/>
                </a:rPr>
                <a:t> </a:t>
              </a:r>
              <a:r>
                <a:rPr lang="de-DE" b="1" dirty="0" err="1">
                  <a:sym typeface="Wingdings" panose="05000000000000000000" pitchFamily="2" charset="2"/>
                </a:rPr>
                <a:t>be</a:t>
              </a:r>
              <a:r>
                <a:rPr lang="de-DE" b="1" dirty="0">
                  <a:sym typeface="Wingdings" panose="05000000000000000000" pitchFamily="2" charset="2"/>
                </a:rPr>
                <a:t> </a:t>
              </a:r>
              <a:r>
                <a:rPr lang="de-DE" b="1" dirty="0" err="1">
                  <a:sym typeface="Wingdings" panose="05000000000000000000" pitchFamily="2" charset="2"/>
                </a:rPr>
                <a:t>the</a:t>
              </a:r>
              <a:r>
                <a:rPr lang="de-DE" b="1" dirty="0">
                  <a:sym typeface="Wingdings" panose="05000000000000000000" pitchFamily="2" charset="2"/>
                </a:rPr>
                <a:t> </a:t>
              </a:r>
              <a:r>
                <a:rPr lang="de-DE" b="1" dirty="0" err="1">
                  <a:sym typeface="Wingdings" panose="05000000000000000000" pitchFamily="2" charset="2"/>
                </a:rPr>
                <a:t>solution</a:t>
              </a:r>
              <a:r>
                <a:rPr lang="de-DE" b="1" dirty="0">
                  <a:sym typeface="Wingdings" panose="05000000000000000000" pitchFamily="2" charset="2"/>
                </a:rPr>
                <a:t>!</a:t>
              </a:r>
              <a:endParaRPr lang="de-DE" b="1" dirty="0"/>
            </a:p>
          </p:txBody>
        </p:sp>
        <p:sp>
          <p:nvSpPr>
            <p:cNvPr id="45" name="Pfeil: nach unten 44">
              <a:extLst>
                <a:ext uri="{FF2B5EF4-FFF2-40B4-BE49-F238E27FC236}">
                  <a16:creationId xmlns="" xmlns:a16="http://schemas.microsoft.com/office/drawing/2014/main" id="{0056877E-FFE9-437F-9D9B-99BC815B0816}"/>
                </a:ext>
              </a:extLst>
            </p:cNvPr>
            <p:cNvSpPr/>
            <p:nvPr/>
          </p:nvSpPr>
          <p:spPr>
            <a:xfrm>
              <a:off x="6945829" y="4269698"/>
              <a:ext cx="223492" cy="269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>
              <a:extLst>
                <a:ext uri="{FF2B5EF4-FFF2-40B4-BE49-F238E27FC236}">
                  <a16:creationId xmlns="" xmlns:a16="http://schemas.microsoft.com/office/drawing/2014/main" id="{FCF91C7D-D7B3-4695-8AC0-A03493318DFF}"/>
                </a:ext>
              </a:extLst>
            </p:cNvPr>
            <p:cNvSpPr/>
            <p:nvPr/>
          </p:nvSpPr>
          <p:spPr>
            <a:xfrm>
              <a:off x="6990083" y="4204282"/>
              <a:ext cx="150232" cy="1428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116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C5F5200B-9E74-4C75-9696-28679DB1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188000"/>
            <a:ext cx="6068885" cy="336589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 smtClean="0"/>
              <a:t>Radiation caused by Tungsten flakes </a:t>
            </a:r>
            <a:r>
              <a:rPr lang="en-GB" dirty="0"/>
              <a:t>at the </a:t>
            </a:r>
            <a:r>
              <a:rPr lang="en-GB" dirty="0" smtClean="0"/>
              <a:t>outer plasma can </a:t>
            </a:r>
            <a:r>
              <a:rPr lang="en-GB" dirty="0"/>
              <a:t>lead to </a:t>
            </a:r>
            <a:r>
              <a:rPr lang="en-GB" dirty="0" smtClean="0"/>
              <a:t>disruption.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Magnetic field in the plasma depends on the radius (</a:t>
            </a:r>
            <a:r>
              <a:rPr lang="el-GR" i="1" dirty="0"/>
              <a:t>ω</a:t>
            </a:r>
            <a:r>
              <a:rPr lang="en-US" baseline="-25000" dirty="0"/>
              <a:t>c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i="1" dirty="0" smtClean="0"/>
              <a:t>e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z</a:t>
            </a:r>
            <a:r>
              <a:rPr lang="en-US" i="1" dirty="0" smtClean="0"/>
              <a:t> / (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i="1" dirty="0" smtClean="0"/>
              <a:t> </a:t>
            </a:r>
            <a:r>
              <a:rPr lang="en-US" i="1" dirty="0" smtClean="0"/>
              <a:t>m)</a:t>
            </a:r>
            <a:r>
              <a:rPr lang="en-US" dirty="0" smtClean="0"/>
              <a:t> ∝ </a:t>
            </a:r>
            <a:r>
              <a:rPr lang="en-US" i="1" dirty="0"/>
              <a:t>B</a:t>
            </a:r>
            <a:r>
              <a:rPr lang="en-US" dirty="0"/>
              <a:t> ∝ 1/</a:t>
            </a:r>
            <a:r>
              <a:rPr lang="en-US" i="1" dirty="0"/>
              <a:t>R </a:t>
            </a:r>
            <a:r>
              <a:rPr lang="en-US" i="1" dirty="0" smtClean="0"/>
              <a:t>).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 err="1"/>
              <a:t>Center</a:t>
            </a:r>
            <a:r>
              <a:rPr lang="en-GB" dirty="0"/>
              <a:t> heating </a:t>
            </a:r>
            <a:r>
              <a:rPr lang="en-GB" dirty="0" smtClean="0"/>
              <a:t>(&lt; 30 MW required) at </a:t>
            </a:r>
            <a:r>
              <a:rPr lang="en-GB" dirty="0"/>
              <a:t>s = 2 and edge </a:t>
            </a:r>
            <a:r>
              <a:rPr lang="en-GB" dirty="0" smtClean="0"/>
              <a:t>heating (&gt; 70 MW required) at </a:t>
            </a:r>
            <a:r>
              <a:rPr lang="en-GB" dirty="0"/>
              <a:t>s = </a:t>
            </a:r>
            <a:r>
              <a:rPr lang="en-GB" dirty="0" smtClean="0"/>
              <a:t>1.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US" dirty="0" smtClean="0"/>
              <a:t>Same </a:t>
            </a:r>
            <a:r>
              <a:rPr lang="en-US" dirty="0"/>
              <a:t>gyrotron, launcher, window and </a:t>
            </a:r>
            <a:r>
              <a:rPr lang="en-US" dirty="0" smtClean="0"/>
              <a:t>transmission line </a:t>
            </a:r>
            <a:r>
              <a:rPr lang="en-US" dirty="0"/>
              <a:t>for center &amp; edge </a:t>
            </a:r>
            <a:r>
              <a:rPr lang="en-US" dirty="0" smtClean="0"/>
              <a:t>heating.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Has to be fast </a:t>
            </a:r>
            <a:r>
              <a:rPr lang="en-US" dirty="0"/>
              <a:t>switchable within ≲ </a:t>
            </a:r>
            <a:r>
              <a:rPr lang="en-US" dirty="0" smtClean="0"/>
              <a:t>1 second.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F9F1C5A9-2504-405F-8FB0-2337F872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2F1C75E4-F550-4A69-AB7C-5B2E6BF6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="" xmlns:a16="http://schemas.microsoft.com/office/drawing/2014/main" id="{24CC82EC-A04C-4F39-B49E-A20DC9F8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Problem: DEMO Radiative Instabilities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98514EE-22C9-462B-AB7B-CD4D988DE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64" y="1188000"/>
            <a:ext cx="2323104" cy="2572545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FCCEE686-4F5C-4928-A4C2-B9EF5E916E4D}"/>
              </a:ext>
            </a:extLst>
          </p:cNvPr>
          <p:cNvSpPr/>
          <p:nvPr/>
        </p:nvSpPr>
        <p:spPr>
          <a:xfrm>
            <a:off x="7505039" y="2305855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B0E7459B-3E42-4C99-98B2-6EC3CFC6FE7F}"/>
              </a:ext>
            </a:extLst>
          </p:cNvPr>
          <p:cNvSpPr/>
          <p:nvPr/>
        </p:nvSpPr>
        <p:spPr>
          <a:xfrm>
            <a:off x="7907440" y="229146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EF99076E-301C-4EF0-B333-994397EFF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9455" y="3610933"/>
            <a:ext cx="1409510" cy="82012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4C05EA7F-BF78-4255-9B21-8E54CB7F2114}"/>
              </a:ext>
            </a:extLst>
          </p:cNvPr>
          <p:cNvSpPr txBox="1"/>
          <p:nvPr/>
        </p:nvSpPr>
        <p:spPr>
          <a:xfrm rot="16200000">
            <a:off x="6206839" y="3891298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00" dirty="0"/>
              <a:t>Toroidal Magnetic</a:t>
            </a:r>
          </a:p>
          <a:p>
            <a:pPr algn="ctr"/>
            <a:r>
              <a:rPr lang="en-GB" sz="700" dirty="0"/>
              <a:t> Field </a:t>
            </a:r>
            <a:r>
              <a:rPr lang="en-GB" sz="700" dirty="0" err="1"/>
              <a:t>B</a:t>
            </a:r>
            <a:r>
              <a:rPr lang="en-GB" sz="700" baseline="-25000" dirty="0" err="1"/>
              <a:t>torr</a:t>
            </a:r>
            <a:endParaRPr lang="de-DE" sz="700" baseline="-25000" dirty="0"/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90F7D7C1-8D2D-4C8B-B0A5-1AB4FB670E99}"/>
              </a:ext>
            </a:extLst>
          </p:cNvPr>
          <p:cNvSpPr txBox="1"/>
          <p:nvPr/>
        </p:nvSpPr>
        <p:spPr>
          <a:xfrm>
            <a:off x="7268362" y="4408097"/>
            <a:ext cx="55175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/>
              <a:t>Radius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="" xmlns:a16="http://schemas.microsoft.com/office/drawing/2014/main" id="{C99B551E-5DFE-4882-B0E6-4E0C2A207C1A}"/>
                  </a:ext>
                </a:extLst>
              </p:cNvPr>
              <p:cNvSpPr txBox="1"/>
              <p:nvPr/>
            </p:nvSpPr>
            <p:spPr>
              <a:xfrm rot="5400000">
                <a:off x="7999067" y="2219906"/>
                <a:ext cx="1750602" cy="2276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baseline="-25000" dirty="0"/>
                  <a:t>Poloidal Magnetic Flux Density</a:t>
                </a:r>
                <a14:m>
                  <m:oMath xmlns:m="http://schemas.openxmlformats.org/officeDocument/2006/math">
                    <m:r>
                      <a:rPr lang="en-GB" sz="900" b="0" i="0" baseline="-25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900" baseline="-25000">
                        <a:latin typeface="Cambria Math" panose="02040503050406030204" pitchFamily="18" charset="0"/>
                      </a:rPr>
                      <m:t>Ψ</m:t>
                    </m:r>
                    <m:sSub>
                      <m:sSubPr>
                        <m:ctrlPr>
                          <a:rPr lang="en-GB" sz="900" b="0" i="1" baseline="-2500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900" b="0" i="0" baseline="-2500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/>
                    </m:sSub>
                  </m:oMath>
                </a14:m>
                <a:endParaRPr lang="en-GB" sz="900" baseline="-250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99B551E-5DFE-4882-B0E6-4E0C2A207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999067" y="2219906"/>
                <a:ext cx="1750602" cy="227626"/>
              </a:xfrm>
              <a:prstGeom prst="rect">
                <a:avLst/>
              </a:prstGeom>
              <a:blipFill>
                <a:blip r:embed="rId5"/>
                <a:stretch>
                  <a:fillRect l="-108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rafik 16">
            <a:extLst>
              <a:ext uri="{FF2B5EF4-FFF2-40B4-BE49-F238E27FC236}">
                <a16:creationId xmlns="" xmlns:a16="http://schemas.microsoft.com/office/drawing/2014/main" id="{DE20212C-0B45-4E2E-B84C-ACF32EEE2300}"/>
              </a:ext>
            </a:extLst>
          </p:cNvPr>
          <p:cNvSpPr/>
          <p:nvPr/>
        </p:nvSpPr>
        <p:spPr>
          <a:xfrm>
            <a:off x="6844899" y="1249484"/>
            <a:ext cx="1279228" cy="2249159"/>
          </a:xfrm>
          <a:custGeom>
            <a:avLst/>
            <a:gdLst>
              <a:gd name="connsiteX0" fmla="*/ 22234 w 1279228"/>
              <a:gd name="connsiteY0" fmla="*/ 1065448 h 2249159"/>
              <a:gd name="connsiteX1" fmla="*/ 23321 w 1279228"/>
              <a:gd name="connsiteY1" fmla="*/ 1265545 h 2249159"/>
              <a:gd name="connsiteX2" fmla="*/ 70772 w 1279228"/>
              <a:gd name="connsiteY2" fmla="*/ 1756814 h 2249159"/>
              <a:gd name="connsiteX3" fmla="*/ 191918 w 1279228"/>
              <a:gd name="connsiteY3" fmla="*/ 2097086 h 2249159"/>
              <a:gd name="connsiteX4" fmla="*/ 293505 w 1279228"/>
              <a:gd name="connsiteY4" fmla="*/ 2190154 h 2249159"/>
              <a:gd name="connsiteX5" fmla="*/ 402339 w 1279228"/>
              <a:gd name="connsiteY5" fmla="*/ 2226005 h 2249159"/>
              <a:gd name="connsiteX6" fmla="*/ 577806 w 1279228"/>
              <a:gd name="connsiteY6" fmla="*/ 2201379 h 2249159"/>
              <a:gd name="connsiteX7" fmla="*/ 861020 w 1279228"/>
              <a:gd name="connsiteY7" fmla="*/ 2019752 h 2249159"/>
              <a:gd name="connsiteX8" fmla="*/ 1107293 w 1279228"/>
              <a:gd name="connsiteY8" fmla="*/ 1714990 h 2249159"/>
              <a:gd name="connsiteX9" fmla="*/ 1242744 w 1279228"/>
              <a:gd name="connsiteY9" fmla="*/ 1342503 h 2249159"/>
              <a:gd name="connsiteX10" fmla="*/ 1220556 w 1279228"/>
              <a:gd name="connsiteY10" fmla="*/ 838842 h 2249159"/>
              <a:gd name="connsiteX11" fmla="*/ 1009411 w 1279228"/>
              <a:gd name="connsiteY11" fmla="*/ 387163 h 2249159"/>
              <a:gd name="connsiteX12" fmla="*/ 796089 w 1279228"/>
              <a:gd name="connsiteY12" fmla="*/ 167311 h 2249159"/>
              <a:gd name="connsiteX13" fmla="*/ 501137 w 1279228"/>
              <a:gd name="connsiteY13" fmla="*/ 24733 h 2249159"/>
              <a:gd name="connsiteX14" fmla="*/ 443451 w 1279228"/>
              <a:gd name="connsiteY14" fmla="*/ 21468 h 2249159"/>
              <a:gd name="connsiteX15" fmla="*/ 350941 w 1279228"/>
              <a:gd name="connsiteY15" fmla="*/ 32352 h 2249159"/>
              <a:gd name="connsiteX16" fmla="*/ 205097 w 1279228"/>
              <a:gd name="connsiteY16" fmla="*/ 129218 h 2249159"/>
              <a:gd name="connsiteX17" fmla="*/ 170270 w 1279228"/>
              <a:gd name="connsiteY17" fmla="*/ 184725 h 2249159"/>
              <a:gd name="connsiteX18" fmla="*/ 106053 w 1279228"/>
              <a:gd name="connsiteY18" fmla="*/ 332745 h 2249159"/>
              <a:gd name="connsiteX19" fmla="*/ 51635 w 1279228"/>
              <a:gd name="connsiteY19" fmla="*/ 595043 h 2249159"/>
              <a:gd name="connsiteX20" fmla="*/ 22249 w 1279228"/>
              <a:gd name="connsiteY20" fmla="*/ 1024954 h 2249159"/>
              <a:gd name="connsiteX21" fmla="*/ 22234 w 1279228"/>
              <a:gd name="connsiteY21" fmla="*/ 1065448 h 224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79228" h="2249159">
                <a:moveTo>
                  <a:pt x="22234" y="1065448"/>
                </a:moveTo>
                <a:cubicBezTo>
                  <a:pt x="20924" y="1132142"/>
                  <a:pt x="21288" y="1198869"/>
                  <a:pt x="23321" y="1265545"/>
                </a:cubicBezTo>
                <a:cubicBezTo>
                  <a:pt x="28339" y="1430112"/>
                  <a:pt x="43542" y="1594436"/>
                  <a:pt x="70772" y="1756814"/>
                </a:cubicBezTo>
                <a:cubicBezTo>
                  <a:pt x="90880" y="1876716"/>
                  <a:pt x="119320" y="1999567"/>
                  <a:pt x="191918" y="2097086"/>
                </a:cubicBezTo>
                <a:cubicBezTo>
                  <a:pt x="219535" y="2134180"/>
                  <a:pt x="253432" y="2167071"/>
                  <a:pt x="293505" y="2190154"/>
                </a:cubicBezTo>
                <a:cubicBezTo>
                  <a:pt x="326831" y="2209352"/>
                  <a:pt x="364139" y="2221540"/>
                  <a:pt x="402339" y="2226005"/>
                </a:cubicBezTo>
                <a:cubicBezTo>
                  <a:pt x="461523" y="2232924"/>
                  <a:pt x="521670" y="2221357"/>
                  <a:pt x="577806" y="2201379"/>
                </a:cubicBezTo>
                <a:cubicBezTo>
                  <a:pt x="684186" y="2163521"/>
                  <a:pt x="777909" y="2096188"/>
                  <a:pt x="861020" y="2019752"/>
                </a:cubicBezTo>
                <a:cubicBezTo>
                  <a:pt x="957530" y="1930996"/>
                  <a:pt x="1041896" y="1828634"/>
                  <a:pt x="1107293" y="1714990"/>
                </a:cubicBezTo>
                <a:cubicBezTo>
                  <a:pt x="1173527" y="1599892"/>
                  <a:pt x="1220090" y="1473354"/>
                  <a:pt x="1242744" y="1342503"/>
                </a:cubicBezTo>
                <a:cubicBezTo>
                  <a:pt x="1271616" y="1175720"/>
                  <a:pt x="1261410" y="1003102"/>
                  <a:pt x="1220556" y="838842"/>
                </a:cubicBezTo>
                <a:cubicBezTo>
                  <a:pt x="1180176" y="676485"/>
                  <a:pt x="1109647" y="521115"/>
                  <a:pt x="1009411" y="387163"/>
                </a:cubicBezTo>
                <a:cubicBezTo>
                  <a:pt x="948071" y="305193"/>
                  <a:pt x="875873" y="231469"/>
                  <a:pt x="796089" y="167311"/>
                </a:cubicBezTo>
                <a:cubicBezTo>
                  <a:pt x="709870" y="97980"/>
                  <a:pt x="610928" y="38375"/>
                  <a:pt x="501137" y="24733"/>
                </a:cubicBezTo>
                <a:cubicBezTo>
                  <a:pt x="482011" y="22357"/>
                  <a:pt x="462724" y="21401"/>
                  <a:pt x="443451" y="21468"/>
                </a:cubicBezTo>
                <a:cubicBezTo>
                  <a:pt x="412317" y="21577"/>
                  <a:pt x="381039" y="24382"/>
                  <a:pt x="350941" y="32352"/>
                </a:cubicBezTo>
                <a:cubicBezTo>
                  <a:pt x="293493" y="47564"/>
                  <a:pt x="241240" y="82044"/>
                  <a:pt x="205097" y="129218"/>
                </a:cubicBezTo>
                <a:cubicBezTo>
                  <a:pt x="191798" y="146575"/>
                  <a:pt x="180684" y="165500"/>
                  <a:pt x="170270" y="184725"/>
                </a:cubicBezTo>
                <a:cubicBezTo>
                  <a:pt x="144613" y="232075"/>
                  <a:pt x="122965" y="281615"/>
                  <a:pt x="106053" y="332745"/>
                </a:cubicBezTo>
                <a:cubicBezTo>
                  <a:pt x="77973" y="417657"/>
                  <a:pt x="63121" y="506350"/>
                  <a:pt x="51635" y="595043"/>
                </a:cubicBezTo>
                <a:cubicBezTo>
                  <a:pt x="33179" y="737581"/>
                  <a:pt x="23159" y="881230"/>
                  <a:pt x="22249" y="1024954"/>
                </a:cubicBezTo>
                <a:cubicBezTo>
                  <a:pt x="22165" y="1038452"/>
                  <a:pt x="22159" y="1051950"/>
                  <a:pt x="22234" y="1065448"/>
                </a:cubicBezTo>
                <a:close/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2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E65B692A-CDB4-4C6A-9C68-EB27CF1DB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035056"/>
            <a:ext cx="8343900" cy="25188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Plasma center heating and mitigation of radiative instabilities </a:t>
            </a:r>
            <a:r>
              <a:rPr lang="en-US" sz="1600" dirty="0" smtClean="0"/>
              <a:t>(RI) with </a:t>
            </a:r>
            <a:r>
              <a:rPr lang="en-US" sz="1600" dirty="0"/>
              <a:t>the same gyrotron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Fast (sub-second) switching between distant frequencies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Two enabling technologies will be addressed:</a:t>
            </a:r>
          </a:p>
          <a:p>
            <a:pPr marL="609671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coaxial-type cavity technology that is specifically adapted to the operation at </a:t>
            </a:r>
            <a:br>
              <a:rPr lang="en-US" sz="1600" dirty="0"/>
            </a:br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harmonics in combination with advanced inner and outer corrugations.</a:t>
            </a:r>
          </a:p>
          <a:p>
            <a:pPr marL="609671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Multi-stage Depressed Collector (MDC) technology based on </a:t>
            </a:r>
            <a:r>
              <a:rPr lang="en-US" sz="1600" i="1" dirty="0"/>
              <a:t>E×B</a:t>
            </a:r>
            <a:r>
              <a:rPr lang="en-US" sz="1600" dirty="0"/>
              <a:t> drift concept</a:t>
            </a:r>
          </a:p>
          <a:p>
            <a:pPr marL="0" indent="0" algn="ctr">
              <a:lnSpc>
                <a:spcPct val="110000"/>
              </a:lnSpc>
              <a:buNone/>
              <a:tabLst>
                <a:tab pos="88900" algn="l"/>
                <a:tab pos="357188" algn="l"/>
              </a:tabLst>
            </a:pPr>
            <a:r>
              <a:rPr lang="en-US" sz="1600" spc="-1" dirty="0">
                <a:solidFill>
                  <a:srgbClr val="000000"/>
                </a:solidFill>
              </a:rPr>
              <a:t>	</a:t>
            </a:r>
            <a:r>
              <a:rPr lang="en-AU" sz="1800" b="1" spc="-1" dirty="0">
                <a:solidFill>
                  <a:srgbClr val="000000"/>
                </a:solidFill>
              </a:rPr>
              <a:t>Potential of saving </a:t>
            </a:r>
            <a:r>
              <a:rPr lang="en-AU" sz="1800" b="1" spc="-1" dirty="0" smtClean="0">
                <a:solidFill>
                  <a:srgbClr val="000000"/>
                </a:solidFill>
                <a:latin typeface="Cambria Math"/>
                <a:ea typeface="Cambria Math"/>
              </a:rPr>
              <a:t>≳</a:t>
            </a:r>
            <a:r>
              <a:rPr lang="en-AU" sz="1800" b="1" spc="-1" dirty="0" smtClean="0">
                <a:solidFill>
                  <a:srgbClr val="000000"/>
                </a:solidFill>
              </a:rPr>
              <a:t> </a:t>
            </a:r>
            <a:r>
              <a:rPr lang="en-GB" sz="1800" b="1" spc="-1" dirty="0" smtClean="0">
                <a:solidFill>
                  <a:srgbClr val="000000"/>
                </a:solidFill>
              </a:rPr>
              <a:t>100 </a:t>
            </a:r>
            <a:r>
              <a:rPr lang="en-GB" sz="1800" b="1" spc="-1" dirty="0">
                <a:solidFill>
                  <a:srgbClr val="000000"/>
                </a:solidFill>
              </a:rPr>
              <a:t>MW of installed spare power for EU-DEMO </a:t>
            </a:r>
            <a:br>
              <a:rPr lang="en-GB" sz="1800" b="1" spc="-1" dirty="0">
                <a:solidFill>
                  <a:srgbClr val="000000"/>
                </a:solidFill>
              </a:rPr>
            </a:br>
            <a:r>
              <a:rPr lang="en-GB" sz="1800" b="1" spc="-1" dirty="0" smtClean="0">
                <a:solidFill>
                  <a:srgbClr val="000000"/>
                </a:solidFill>
              </a:rPr>
              <a:t>(Baseline 2019)</a:t>
            </a:r>
            <a:endParaRPr lang="en-US" sz="16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3311C14D-1997-44E7-9667-5423D946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</p:spPr>
        <p:txBody>
          <a:bodyPr/>
          <a:lstStyle/>
          <a:p>
            <a:r>
              <a:rPr lang="en-US" noProof="0" smtClean="0"/>
              <a:t>2025-02-05</a:t>
            </a:r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7E0B1BF9-B1ED-4288-B468-CD1DA046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="" xmlns:a16="http://schemas.microsoft.com/office/drawing/2014/main" id="{0F861C9B-4C1A-4AB5-BA48-45311A32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 Second Harmonic Gyrotron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7CA6D7BA-B963-477D-8D32-E3D88A899413}"/>
              </a:ext>
            </a:extLst>
          </p:cNvPr>
          <p:cNvSpPr/>
          <p:nvPr/>
        </p:nvSpPr>
        <p:spPr>
          <a:xfrm>
            <a:off x="400050" y="1154519"/>
            <a:ext cx="8343900" cy="821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b="1" dirty="0"/>
              <a:t>Target: </a:t>
            </a:r>
            <a:r>
              <a:rPr lang="en-US" b="1" dirty="0" smtClean="0"/>
              <a:t>MW-class </a:t>
            </a:r>
            <a:r>
              <a:rPr lang="en-US" b="1" dirty="0"/>
              <a:t>gyrotrons operating at 1</a:t>
            </a:r>
            <a:r>
              <a:rPr lang="en-US" b="1" baseline="30000" dirty="0"/>
              <a:t>st</a:t>
            </a:r>
            <a:r>
              <a:rPr lang="en-US" b="1" dirty="0"/>
              <a:t> harmonic (s = 1) and at 2</a:t>
            </a:r>
            <a:r>
              <a:rPr lang="en-US" b="1" baseline="30000" dirty="0"/>
              <a:t>nd </a:t>
            </a:r>
            <a:r>
              <a:rPr lang="en-US" b="1" dirty="0"/>
              <a:t>harmonic (s = 2) of the electron cyclotron frequency</a:t>
            </a:r>
          </a:p>
        </p:txBody>
      </p:sp>
    </p:spTree>
    <p:extLst>
      <p:ext uri="{BB962C8B-B14F-4D97-AF65-F5344CB8AC3E}">
        <p14:creationId xmlns:p14="http://schemas.microsoft.com/office/powerpoint/2010/main" val="41294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6F4F72ED-13DA-4836-AA4F-BE99338D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C4B9039A-6715-4ABB-AC07-FADC19AD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76F48CDA-E545-4FF7-AF87-B1C04B22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83" y="3419107"/>
            <a:ext cx="8455433" cy="575989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dirty="0"/>
              <a:t>T1: Novel Concepts for Advanced Fast Switching Between Harmonics</a:t>
            </a:r>
          </a:p>
        </p:txBody>
      </p:sp>
    </p:spTree>
    <p:extLst>
      <p:ext uri="{BB962C8B-B14F-4D97-AF65-F5344CB8AC3E}">
        <p14:creationId xmlns:p14="http://schemas.microsoft.com/office/powerpoint/2010/main" val="9195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>
                <a:extLst>
                  <a:ext uri="{FF2B5EF4-FFF2-40B4-BE49-F238E27FC236}">
                    <a16:creationId xmlns="" xmlns:a16="http://schemas.microsoft.com/office/drawing/2014/main" id="{1015FD8D-3FF3-49DB-A424-7651CAFF3B2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GB" dirty="0"/>
                  <a:t>Switching time in the millisecond </a:t>
                </a:r>
                <a:r>
                  <a:rPr lang="en-GB" dirty="0" smtClean="0"/>
                  <a:t>range.</a:t>
                </a:r>
                <a:endParaRPr lang="en-GB" dirty="0"/>
              </a:p>
              <a:p>
                <a:pPr>
                  <a:lnSpc>
                    <a:spcPct val="110000"/>
                  </a:lnSpc>
                </a:pPr>
                <a:r>
                  <a:rPr lang="en-GB" dirty="0"/>
                  <a:t>Variation of the accelerating and modulation anode </a:t>
                </a:r>
                <a:r>
                  <a:rPr lang="en-GB" dirty="0" smtClean="0"/>
                  <a:t>voltage. </a:t>
                </a:r>
                <a:endParaRPr lang="en-GB" dirty="0"/>
              </a:p>
              <a:p>
                <a:pPr>
                  <a:lnSpc>
                    <a:spcPct val="110000"/>
                  </a:lnSpc>
                </a:pPr>
                <a:r>
                  <a:rPr lang="en-GB" dirty="0"/>
                  <a:t>Variation of the electron beam parameters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kin</m:t>
                        </m:r>
                      </m:sub>
                    </m:sSub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 = </a:t>
                </a:r>
                <a:r>
                  <a:rPr lang="en-GB" i="1" dirty="0" smtClean="0"/>
                  <a:t>v</a:t>
                </a:r>
                <a:r>
                  <a:rPr lang="en-GB" baseline="-25000" dirty="0" smtClean="0"/>
                  <a:t>⟂</a:t>
                </a:r>
                <a:r>
                  <a:rPr lang="en-GB" i="1" dirty="0" smtClean="0"/>
                  <a:t>/ </a:t>
                </a:r>
                <a:r>
                  <a:rPr lang="en-GB" i="1" dirty="0" err="1" smtClean="0"/>
                  <a:t>v</a:t>
                </a:r>
                <a:r>
                  <a:rPr lang="en-GB" baseline="-25000" dirty="0" err="1" smtClean="0"/>
                  <a:t>z</a:t>
                </a:r>
                <a:r>
                  <a:rPr lang="en-GB" dirty="0" smtClean="0"/>
                  <a:t>).</a:t>
                </a:r>
                <a:endParaRPr lang="en-GB" dirty="0"/>
              </a:p>
              <a:p>
                <a:pPr>
                  <a:lnSpc>
                    <a:spcPct val="110000"/>
                  </a:lnSpc>
                </a:pPr>
                <a:r>
                  <a:rPr lang="en-GB" dirty="0"/>
                  <a:t>Switching from s = 1 to s = 2 </a:t>
                </a:r>
                <a:r>
                  <a:rPr lang="en-GB" dirty="0" smtClean="0"/>
                  <a:t>operation solely by potential changes. </a:t>
                </a:r>
                <a:endParaRPr lang="en-GB" dirty="0"/>
              </a:p>
            </p:txBody>
          </p:sp>
        </mc:Choice>
        <mc:Fallback xmlns="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015FD8D-3FF3-49DB-A424-7651CAFF3B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48" t="-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0AEE4FBA-776F-486D-95B0-96A01875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2025-02-05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75FAF5AE-1177-4D75-916B-E23E3765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9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5A7B545F-9880-487A-A5C3-1BC8E93B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T1.1 Ultra-Fast Switching Using the Acceleration </a:t>
            </a:r>
            <a:r>
              <a:rPr lang="en-US" dirty="0" smtClean="0"/>
              <a:t>Voltage (Using the Triode Concept)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54C49D1A-BDBF-4163-AE31-C403A0C74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3271" y="1836644"/>
            <a:ext cx="3711137" cy="1999407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="" xmlns:a16="http://schemas.microsoft.com/office/drawing/2014/main" id="{E48769D8-6D8C-41E0-8152-89103FB3CBBE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736038" y="2304775"/>
            <a:ext cx="341628" cy="258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ECF1F5DF-943A-4F82-8B49-9316DB14DE2A}"/>
              </a:ext>
            </a:extLst>
          </p:cNvPr>
          <p:cNvSpPr txBox="1"/>
          <p:nvPr/>
        </p:nvSpPr>
        <p:spPr>
          <a:xfrm>
            <a:off x="5247763" y="1843110"/>
            <a:ext cx="976549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/>
              <a:t>Modulation </a:t>
            </a:r>
          </a:p>
          <a:p>
            <a:r>
              <a:rPr lang="en-GB" sz="1200" dirty="0"/>
              <a:t>Potential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3B719618-E7B1-46BC-AE6A-C9242662B2F3}"/>
              </a:ext>
            </a:extLst>
          </p:cNvPr>
          <p:cNvSpPr txBox="1"/>
          <p:nvPr/>
        </p:nvSpPr>
        <p:spPr>
          <a:xfrm>
            <a:off x="6287342" y="1843110"/>
            <a:ext cx="1071127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/>
              <a:t>Accelerating </a:t>
            </a:r>
          </a:p>
          <a:p>
            <a:r>
              <a:rPr lang="en-GB" sz="1200" dirty="0"/>
              <a:t>Potential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="" xmlns:a16="http://schemas.microsoft.com/office/drawing/2014/main" id="{5584320C-2C6E-4BD5-A015-1D5D8AF7A23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6359549" y="2304775"/>
            <a:ext cx="463357" cy="322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="" xmlns:a16="http://schemas.microsoft.com/office/drawing/2014/main" id="{85A55F00-5084-460F-8D5C-1C569FF6C604}"/>
              </a:ext>
            </a:extLst>
          </p:cNvPr>
          <p:cNvSpPr txBox="1"/>
          <p:nvPr/>
        </p:nvSpPr>
        <p:spPr>
          <a:xfrm>
            <a:off x="8440662" y="2613381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</a:rPr>
              <a:t>e</a:t>
            </a:r>
            <a:r>
              <a:rPr lang="de-DE" sz="1000" baseline="30000" dirty="0">
                <a:solidFill>
                  <a:srgbClr val="0000FF"/>
                </a:solidFill>
              </a:rPr>
              <a:t>- </a:t>
            </a:r>
            <a:r>
              <a:rPr lang="de-DE" sz="1000" dirty="0">
                <a:solidFill>
                  <a:srgbClr val="0000FF"/>
                </a:solidFill>
              </a:rPr>
              <a:t> Beam</a:t>
            </a:r>
            <a:endParaRPr lang="de-DE" sz="1000" baseline="30000" dirty="0">
              <a:solidFill>
                <a:srgbClr val="0000FF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="" xmlns:a16="http://schemas.microsoft.com/office/drawing/2014/main" id="{A3B9500C-A049-4BA3-BFC5-8AB9B753128D}"/>
              </a:ext>
            </a:extLst>
          </p:cNvPr>
          <p:cNvSpPr txBox="1"/>
          <p:nvPr/>
        </p:nvSpPr>
        <p:spPr>
          <a:xfrm>
            <a:off x="4682272" y="2563315"/>
            <a:ext cx="764182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Cathode</a:t>
            </a:r>
            <a:endParaRPr lang="en-GB" sz="1200" baseline="30000" dirty="0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="" xmlns:a16="http://schemas.microsoft.com/office/drawing/2014/main" id="{AA11CA10-EE49-423C-86DD-20255675E133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5446454" y="2627511"/>
            <a:ext cx="249889" cy="74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7E16ACE2-DB96-4A64-AD73-1A6DB5955AC2}"/>
              </a:ext>
            </a:extLst>
          </p:cNvPr>
          <p:cNvSpPr/>
          <p:nvPr/>
        </p:nvSpPr>
        <p:spPr>
          <a:xfrm>
            <a:off x="6154040" y="2460364"/>
            <a:ext cx="14371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F4AB25AA-9174-4B1F-B126-A7F5ABD6E5A7}"/>
              </a:ext>
            </a:extLst>
          </p:cNvPr>
          <p:cNvSpPr/>
          <p:nvPr/>
        </p:nvSpPr>
        <p:spPr>
          <a:xfrm>
            <a:off x="6154040" y="3179160"/>
            <a:ext cx="14371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297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IT">
    <a:dk1>
      <a:sysClr val="windowText" lastClr="000000"/>
    </a:dk1>
    <a:lt1>
      <a:sysClr val="window" lastClr="FFFFFF"/>
    </a:lt1>
    <a:dk2>
      <a:srgbClr val="009682"/>
    </a:dk2>
    <a:lt2>
      <a:srgbClr val="D9D9D9"/>
    </a:lt2>
    <a:accent1>
      <a:srgbClr val="009682"/>
    </a:accent1>
    <a:accent2>
      <a:srgbClr val="4664AA"/>
    </a:accent2>
    <a:accent3>
      <a:srgbClr val="D9D9D9"/>
    </a:accent3>
    <a:accent4>
      <a:srgbClr val="4CB5A7"/>
    </a:accent4>
    <a:accent5>
      <a:srgbClr val="7D92C3"/>
    </a:accent5>
    <a:accent6>
      <a:srgbClr val="7FCAC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1985</Words>
  <Application>Microsoft Office PowerPoint</Application>
  <PresentationFormat>Benutzerdefiniert</PresentationFormat>
  <Paragraphs>391</Paragraphs>
  <Slides>29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Design1</vt:lpstr>
      <vt:lpstr>Graph</vt:lpstr>
      <vt:lpstr>PowerPoint-Präsentation</vt:lpstr>
      <vt:lpstr>Outline</vt:lpstr>
      <vt:lpstr>Introduction</vt:lpstr>
      <vt:lpstr>Key Components of the DEMO EC System</vt:lpstr>
      <vt:lpstr>Key Components of the DEMO EC System</vt:lpstr>
      <vt:lpstr>Problem: DEMO Radiative Instabilities </vt:lpstr>
      <vt:lpstr>ENR Second Harmonic Gyrotron</vt:lpstr>
      <vt:lpstr>T1: Novel Concepts for Advanced Fast Switching Between Harmonics</vt:lpstr>
      <vt:lpstr>T1.1 Ultra-Fast Switching Using the Acceleration Voltage (Using the Triode Concept)</vt:lpstr>
      <vt:lpstr>T1.1 Ultra-Fast Switching Using the Acceleration Voltage (1)</vt:lpstr>
      <vt:lpstr>T1.1 Ultra-Fast Switching Using the Acceleration Voltage (2)</vt:lpstr>
      <vt:lpstr>T1.2 Fast Switching Using Different Guiding Center Radii</vt:lpstr>
      <vt:lpstr>T1.2 Fast Switching Using Different Guiding Center Radii</vt:lpstr>
      <vt:lpstr>PowerPoint-Präsentation</vt:lpstr>
      <vt:lpstr>PowerPoint-Präsentation</vt:lpstr>
      <vt:lpstr>T2: Enhancements on Mode Selectivity</vt:lpstr>
      <vt:lpstr>T2.1 Tapered Inner Corrugations</vt:lpstr>
      <vt:lpstr>T2.2 Profiling on Outer Corrugations (1)</vt:lpstr>
      <vt:lpstr>T2.2 Profiling on Outer Corrugations (2)</vt:lpstr>
      <vt:lpstr>T2.2 Profiling on Outer Corrugations (3)</vt:lpstr>
      <vt:lpstr>T3: Multi-Frequency Dual-Harmonic Operation at DEMO-Relevant Frequencies</vt:lpstr>
      <vt:lpstr>T3.1 Multi-Frequency Dual-Harmonic Operation at DEMO-Relevant Frequencies</vt:lpstr>
      <vt:lpstr>T3.2 Design of a Multistage Depressed Collector (MDC)</vt:lpstr>
      <vt:lpstr>T4: Preparation of 2nd Harmonic Experiments</vt:lpstr>
      <vt:lpstr>T4.1 A New Design for Experimental Demonstration of High-Power Second-Harmonic Operation</vt:lpstr>
      <vt:lpstr>T4.2 Preparation for the Experiment</vt:lpstr>
      <vt:lpstr>Conclusion and Outlook</vt:lpstr>
      <vt:lpstr>Conclusion</vt:lpstr>
      <vt:lpstr>T2.1 Tapered Inner Corrugations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Stefan Illy</cp:lastModifiedBy>
  <cp:revision>907</cp:revision>
  <cp:lastPrinted>2021-11-26T15:43:12Z</cp:lastPrinted>
  <dcterms:created xsi:type="dcterms:W3CDTF">2017-12-07T14:50:50Z</dcterms:created>
  <dcterms:modified xsi:type="dcterms:W3CDTF">2025-02-05T08:39:05Z</dcterms:modified>
</cp:coreProperties>
</file>