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8"/>
  </p:notesMasterIdLst>
  <p:sldIdLst>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Jakubowski" initials="MJ" lastIdx="1" clrIdx="0">
    <p:extLst>
      <p:ext uri="{19B8F6BF-5375-455C-9EA6-DF929625EA0E}">
        <p15:presenceInfo xmlns:p15="http://schemas.microsoft.com/office/powerpoint/2012/main" userId="Marcin Jakubows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1F497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3552" autoAdjust="0"/>
  </p:normalViewPr>
  <p:slideViewPr>
    <p:cSldViewPr snapToGrid="0">
      <p:cViewPr varScale="1">
        <p:scale>
          <a:sx n="79" d="100"/>
          <a:sy n="79" d="100"/>
        </p:scale>
        <p:origin x="130"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968B8-3019-440C-9FDF-EE2B039F7566}" type="datetimeFigureOut">
              <a:rPr lang="en-GB" smtClean="0"/>
              <a:t>17/12/2024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CA5B4-17CC-4323-8101-FAF75F654A75}" type="slidenum">
              <a:rPr lang="en-GB" smtClean="0"/>
              <a:t>‹#›</a:t>
            </a:fld>
            <a:endParaRPr lang="en-GB"/>
          </a:p>
        </p:txBody>
      </p:sp>
    </p:spTree>
    <p:extLst>
      <p:ext uri="{BB962C8B-B14F-4D97-AF65-F5344CB8AC3E}">
        <p14:creationId xmlns:p14="http://schemas.microsoft.com/office/powerpoint/2010/main" val="215016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smtClean="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smtClean="0"/>
              <a:t>Edit Master text styles</a:t>
            </a:r>
          </a:p>
          <a:p>
            <a:pPr lvl="1"/>
            <a:r>
              <a:rPr lang="en-US" smtClean="0"/>
              <a:t>Second level</a:t>
            </a:r>
          </a:p>
          <a:p>
            <a:pPr lvl="2"/>
            <a:r>
              <a:rPr lang="en-US" smtClean="0"/>
              <a:t>Third level</a:t>
            </a:r>
          </a:p>
        </p:txBody>
      </p:sp>
      <p:sp>
        <p:nvSpPr>
          <p:cNvPr id="8" name="Footer Placeholder 7"/>
          <p:cNvSpPr>
            <a:spLocks noGrp="1"/>
          </p:cNvSpPr>
          <p:nvPr>
            <p:ph type="ftr" sz="quarter" idx="11"/>
          </p:nvPr>
        </p:nvSpPr>
        <p:spPr>
          <a:xfrm>
            <a:off x="825624" y="6555770"/>
            <a:ext cx="5440952" cy="329614"/>
          </a:xfrm>
          <a:prstGeom prst="rect">
            <a:avLst/>
          </a:prstGeom>
        </p:spPr>
        <p:txBody>
          <a:bodyPr anchor="t"/>
          <a:lstStyle>
            <a:lvl1pPr>
              <a:defRPr sz="1200">
                <a:solidFill>
                  <a:schemeClr val="bg1"/>
                </a:solidFill>
              </a:defRPr>
            </a:lvl1pPr>
          </a:lstStyle>
          <a:p>
            <a:r>
              <a:rPr lang="en-US" smtClean="0">
                <a:solidFill>
                  <a:prstClr val="white"/>
                </a:solidFill>
              </a:rPr>
              <a:t>WPW7X | PSD AWP meeting 2025 | 07-09.10.2024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smtClean="0"/>
              <a:t>Click to edit Master title style</a:t>
            </a:r>
            <a:endParaRPr lang="en-GB" dirty="0"/>
          </a:p>
        </p:txBody>
      </p:sp>
      <p:sp>
        <p:nvSpPr>
          <p:cNvPr id="8" name="Footer Placeholder 7"/>
          <p:cNvSpPr>
            <a:spLocks noGrp="1"/>
          </p:cNvSpPr>
          <p:nvPr>
            <p:ph type="ftr" sz="quarter" idx="11"/>
          </p:nvPr>
        </p:nvSpPr>
        <p:spPr>
          <a:xfrm>
            <a:off x="825624" y="6555770"/>
            <a:ext cx="5692622" cy="329614"/>
          </a:xfrm>
          <a:prstGeom prst="rect">
            <a:avLst/>
          </a:prstGeom>
        </p:spPr>
        <p:txBody>
          <a:bodyPr anchor="t"/>
          <a:lstStyle>
            <a:lvl1pPr>
              <a:defRPr sz="1200">
                <a:solidFill>
                  <a:schemeClr val="bg1"/>
                </a:solidFill>
              </a:defRPr>
            </a:lvl1pPr>
          </a:lstStyle>
          <a:p>
            <a:r>
              <a:rPr lang="en-US" smtClean="0">
                <a:solidFill>
                  <a:prstClr val="white"/>
                </a:solidFill>
              </a:rPr>
              <a:t>WPW7X | PSD AWP meeting 2025 | 07-09.10.2024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6011404" cy="329614"/>
          </a:xfrm>
          <a:prstGeom prst="rect">
            <a:avLst/>
          </a:prstGeom>
        </p:spPr>
        <p:txBody>
          <a:bodyPr anchor="t"/>
          <a:lstStyle>
            <a:lvl1pPr>
              <a:defRPr sz="1200">
                <a:solidFill>
                  <a:schemeClr val="bg1"/>
                </a:solidFill>
              </a:defRPr>
            </a:lvl1pPr>
          </a:lstStyle>
          <a:p>
            <a:r>
              <a:rPr lang="en-US" smtClean="0">
                <a:solidFill>
                  <a:prstClr val="white"/>
                </a:solidFill>
              </a:rPr>
              <a:t>WPW7X | PSD AWP meeting 2025 | 07-09.10.2024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5E63-BFC7-B2C0-49CB-EA2AF3FAD965}"/>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BE"/>
          </a:p>
        </p:txBody>
      </p:sp>
      <p:sp>
        <p:nvSpPr>
          <p:cNvPr id="3" name="Subtitle 2">
            <a:extLst>
              <a:ext uri="{FF2B5EF4-FFF2-40B4-BE49-F238E27FC236}">
                <a16:creationId xmlns:a16="http://schemas.microsoft.com/office/drawing/2014/main" id="{E9986EC2-FB60-2050-7295-2A025BE40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BE"/>
          </a:p>
        </p:txBody>
      </p:sp>
      <p:sp>
        <p:nvSpPr>
          <p:cNvPr id="4" name="Date Placeholder 3">
            <a:extLst>
              <a:ext uri="{FF2B5EF4-FFF2-40B4-BE49-F238E27FC236}">
                <a16:creationId xmlns:a16="http://schemas.microsoft.com/office/drawing/2014/main" id="{B14FEB12-9145-A531-60AD-75624B92466B}"/>
              </a:ext>
            </a:extLst>
          </p:cNvPr>
          <p:cNvSpPr>
            <a:spLocks noGrp="1"/>
          </p:cNvSpPr>
          <p:nvPr>
            <p:ph type="dt" sz="half" idx="10"/>
          </p:nvPr>
        </p:nvSpPr>
        <p:spPr/>
        <p:txBody>
          <a:bodyPr/>
          <a:lstStyle/>
          <a:p>
            <a:endParaRPr lang="en-BE"/>
          </a:p>
        </p:txBody>
      </p:sp>
      <p:sp>
        <p:nvSpPr>
          <p:cNvPr id="5" name="Footer Placeholder 4">
            <a:extLst>
              <a:ext uri="{FF2B5EF4-FFF2-40B4-BE49-F238E27FC236}">
                <a16:creationId xmlns:a16="http://schemas.microsoft.com/office/drawing/2014/main" id="{5AF62917-6FE8-9324-F9E1-4428B277AD1A}"/>
              </a:ext>
            </a:extLst>
          </p:cNvPr>
          <p:cNvSpPr>
            <a:spLocks noGrp="1"/>
          </p:cNvSpPr>
          <p:nvPr>
            <p:ph type="ftr" sz="quarter" idx="11"/>
          </p:nvPr>
        </p:nvSpPr>
        <p:spPr/>
        <p:txBody>
          <a:bodyPr/>
          <a:lstStyle/>
          <a:p>
            <a:r>
              <a:rPr lang="en-US" smtClean="0"/>
              <a:t>WPW7X | PSD AWP meeting 2025 | 07-09.10.2024</a:t>
            </a:r>
            <a:endParaRPr lang="en-BE"/>
          </a:p>
        </p:txBody>
      </p:sp>
      <p:sp>
        <p:nvSpPr>
          <p:cNvPr id="6" name="Slide Number Placeholder 5">
            <a:extLst>
              <a:ext uri="{FF2B5EF4-FFF2-40B4-BE49-F238E27FC236}">
                <a16:creationId xmlns:a16="http://schemas.microsoft.com/office/drawing/2014/main" id="{96F92711-9123-5D5A-6517-15BF4C23EC07}"/>
              </a:ext>
            </a:extLst>
          </p:cNvPr>
          <p:cNvSpPr>
            <a:spLocks noGrp="1"/>
          </p:cNvSpPr>
          <p:nvPr>
            <p:ph type="sldNum" sz="quarter" idx="12"/>
          </p:nvPr>
        </p:nvSpPr>
        <p:spPr/>
        <p:txBody>
          <a:bodyPr/>
          <a:lstStyle/>
          <a:p>
            <a:fld id="{A8862A6C-F1D0-0A4C-8F8A-8E35AFC16FDD}" type="slidenum">
              <a:rPr lang="en-BE" smtClean="0"/>
              <a:t>‹#›</a:t>
            </a:fld>
            <a:endParaRPr lang="en-BE"/>
          </a:p>
        </p:txBody>
      </p:sp>
    </p:spTree>
    <p:extLst>
      <p:ext uri="{BB962C8B-B14F-4D97-AF65-F5344CB8AC3E}">
        <p14:creationId xmlns:p14="http://schemas.microsoft.com/office/powerpoint/2010/main" val="2322856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 id="2147483671" r:id="rId5"/>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Campaign</a:t>
            </a:r>
            <a:r>
              <a:rPr lang="de-DE" dirty="0" smtClean="0"/>
              <a:t> OP2.2 </a:t>
            </a:r>
            <a:r>
              <a:rPr lang="de-DE" dirty="0" err="1" smtClean="0"/>
              <a:t>finished</a:t>
            </a:r>
            <a:r>
              <a:rPr lang="de-DE" dirty="0" smtClean="0"/>
              <a:t> on </a:t>
            </a:r>
            <a:r>
              <a:rPr lang="de-DE" dirty="0" err="1" smtClean="0"/>
              <a:t>Dec</a:t>
            </a:r>
            <a:r>
              <a:rPr lang="de-DE" dirty="0" smtClean="0"/>
              <a:t> 12</a:t>
            </a:r>
            <a:endParaRPr lang="pl-PL" dirty="0"/>
          </a:p>
        </p:txBody>
      </p:sp>
      <p:sp>
        <p:nvSpPr>
          <p:cNvPr id="3" name="Content Placeholder 2"/>
          <p:cNvSpPr>
            <a:spLocks noGrp="1"/>
          </p:cNvSpPr>
          <p:nvPr>
            <p:ph idx="1"/>
          </p:nvPr>
        </p:nvSpPr>
        <p:spPr>
          <a:xfrm>
            <a:off x="3633855" y="3816929"/>
            <a:ext cx="8558145" cy="5155910"/>
          </a:xfrm>
        </p:spPr>
        <p:txBody>
          <a:bodyPr/>
          <a:lstStyle/>
          <a:p>
            <a:r>
              <a:rPr lang="de-DE" dirty="0" smtClean="0"/>
              <a:t>Pulse </a:t>
            </a:r>
            <a:r>
              <a:rPr lang="de-DE" dirty="0" err="1" smtClean="0"/>
              <a:t>length</a:t>
            </a:r>
            <a:r>
              <a:rPr lang="de-DE" dirty="0" smtClean="0"/>
              <a:t> </a:t>
            </a:r>
            <a:r>
              <a:rPr lang="de-DE" dirty="0" err="1" smtClean="0"/>
              <a:t>up</a:t>
            </a:r>
            <a:r>
              <a:rPr lang="de-DE" dirty="0" smtClean="0"/>
              <a:t> </a:t>
            </a:r>
            <a:r>
              <a:rPr lang="de-DE" dirty="0" err="1" smtClean="0"/>
              <a:t>to</a:t>
            </a:r>
            <a:r>
              <a:rPr lang="de-DE" dirty="0" smtClean="0"/>
              <a:t> 308 s (</a:t>
            </a:r>
            <a:r>
              <a:rPr lang="de-DE" dirty="0" err="1" smtClean="0"/>
              <a:t>although</a:t>
            </a:r>
            <a:r>
              <a:rPr lang="de-DE" dirty="0" smtClean="0"/>
              <a:t> &lt; 1 GJ). </a:t>
            </a:r>
          </a:p>
          <a:p>
            <a:r>
              <a:rPr lang="de-DE" dirty="0" smtClean="0"/>
              <a:t>Low-</a:t>
            </a:r>
            <a:r>
              <a:rPr lang="de-DE" dirty="0" err="1" smtClean="0"/>
              <a:t>field</a:t>
            </a:r>
            <a:r>
              <a:rPr lang="de-DE" dirty="0" smtClean="0"/>
              <a:t> </a:t>
            </a:r>
            <a:r>
              <a:rPr lang="de-DE" dirty="0" err="1" smtClean="0"/>
              <a:t>operation</a:t>
            </a:r>
            <a:r>
              <a:rPr lang="de-DE" dirty="0" smtClean="0"/>
              <a:t> </a:t>
            </a:r>
            <a:r>
              <a:rPr lang="de-DE" dirty="0" err="1" smtClean="0"/>
              <a:t>with</a:t>
            </a:r>
            <a:r>
              <a:rPr lang="de-DE" dirty="0" smtClean="0"/>
              <a:t> </a:t>
            </a:r>
            <a:r>
              <a:rPr lang="de-DE" dirty="0" err="1" smtClean="0"/>
              <a:t>sustained</a:t>
            </a:r>
            <a:r>
              <a:rPr lang="de-DE" dirty="0" smtClean="0"/>
              <a:t> </a:t>
            </a:r>
            <a:r>
              <a:rPr lang="de-DE" dirty="0" err="1" smtClean="0"/>
              <a:t>higher</a:t>
            </a:r>
            <a:r>
              <a:rPr lang="de-DE" dirty="0" smtClean="0"/>
              <a:t> </a:t>
            </a:r>
            <a:r>
              <a:rPr lang="de-DE" dirty="0" err="1" smtClean="0"/>
              <a:t>ion</a:t>
            </a:r>
            <a:r>
              <a:rPr lang="de-DE" dirty="0" smtClean="0"/>
              <a:t> </a:t>
            </a:r>
            <a:r>
              <a:rPr lang="de-DE" dirty="0" err="1" smtClean="0"/>
              <a:t>temperatures</a:t>
            </a:r>
            <a:r>
              <a:rPr lang="de-DE" dirty="0" smtClean="0"/>
              <a:t> </a:t>
            </a:r>
            <a:r>
              <a:rPr lang="de-DE" dirty="0" err="1" smtClean="0"/>
              <a:t>for</a:t>
            </a:r>
            <a:r>
              <a:rPr lang="de-DE" dirty="0"/>
              <a:t> </a:t>
            </a:r>
            <a:r>
              <a:rPr lang="de-DE" dirty="0" smtClean="0"/>
              <a:t>&gt; 3 s</a:t>
            </a:r>
          </a:p>
          <a:p>
            <a:r>
              <a:rPr lang="de-DE" dirty="0" smtClean="0"/>
              <a:t>Exploration </a:t>
            </a:r>
            <a:r>
              <a:rPr lang="de-DE" dirty="0" err="1" smtClean="0"/>
              <a:t>of</a:t>
            </a:r>
            <a:r>
              <a:rPr lang="de-DE" dirty="0" smtClean="0"/>
              <a:t> </a:t>
            </a:r>
            <a:r>
              <a:rPr lang="de-DE" dirty="0" err="1" smtClean="0"/>
              <a:t>island</a:t>
            </a:r>
            <a:r>
              <a:rPr lang="de-DE" dirty="0" smtClean="0"/>
              <a:t> divertor </a:t>
            </a:r>
            <a:r>
              <a:rPr lang="de-DE" dirty="0" err="1" smtClean="0"/>
              <a:t>scenarios</a:t>
            </a:r>
            <a:r>
              <a:rPr lang="de-DE" dirty="0" smtClean="0"/>
              <a:t> in different </a:t>
            </a:r>
            <a:r>
              <a:rPr lang="de-DE" dirty="0" err="1" smtClean="0"/>
              <a:t>configurations</a:t>
            </a:r>
            <a:endParaRPr lang="de-DE" dirty="0" smtClean="0"/>
          </a:p>
          <a:p>
            <a:r>
              <a:rPr lang="de-DE" dirty="0" smtClean="0"/>
              <a:t>First </a:t>
            </a:r>
            <a:r>
              <a:rPr lang="de-DE" dirty="0" err="1" smtClean="0"/>
              <a:t>operation</a:t>
            </a:r>
            <a:r>
              <a:rPr lang="de-DE" dirty="0" smtClean="0"/>
              <a:t> </a:t>
            </a:r>
            <a:r>
              <a:rPr lang="de-DE" dirty="0" err="1" smtClean="0"/>
              <a:t>of</a:t>
            </a:r>
            <a:r>
              <a:rPr lang="de-DE" dirty="0" smtClean="0"/>
              <a:t> </a:t>
            </a:r>
            <a:r>
              <a:rPr lang="de-DE" dirty="0" err="1" smtClean="0"/>
              <a:t>new</a:t>
            </a:r>
            <a:r>
              <a:rPr lang="de-DE" dirty="0" smtClean="0"/>
              <a:t> </a:t>
            </a:r>
            <a:r>
              <a:rPr lang="de-DE" dirty="0" err="1" smtClean="0"/>
              <a:t>steady</a:t>
            </a:r>
            <a:r>
              <a:rPr lang="de-DE" dirty="0" smtClean="0"/>
              <a:t> </a:t>
            </a:r>
            <a:r>
              <a:rPr lang="de-DE" dirty="0" err="1" smtClean="0"/>
              <a:t>state</a:t>
            </a:r>
            <a:r>
              <a:rPr lang="de-DE" dirty="0" smtClean="0"/>
              <a:t> pellet </a:t>
            </a:r>
            <a:r>
              <a:rPr lang="de-DE" dirty="0" err="1" smtClean="0"/>
              <a:t>injector</a:t>
            </a:r>
            <a:r>
              <a:rPr lang="de-DE" dirty="0" smtClean="0"/>
              <a:t>.</a:t>
            </a:r>
          </a:p>
          <a:p>
            <a:r>
              <a:rPr lang="de-DE" dirty="0" err="1" smtClean="0"/>
              <a:t>Campaign</a:t>
            </a:r>
            <a:r>
              <a:rPr lang="de-DE" dirty="0" smtClean="0"/>
              <a:t> </a:t>
            </a:r>
            <a:r>
              <a:rPr lang="de-DE" dirty="0" err="1" smtClean="0"/>
              <a:t>reporting</a:t>
            </a:r>
            <a:r>
              <a:rPr lang="de-DE" dirty="0" smtClean="0"/>
              <a:t> </a:t>
            </a:r>
            <a:r>
              <a:rPr lang="de-DE" dirty="0" err="1" smtClean="0"/>
              <a:t>initiated</a:t>
            </a:r>
            <a:r>
              <a:rPr lang="de-DE" dirty="0" smtClean="0"/>
              <a:t> – </a:t>
            </a:r>
            <a:r>
              <a:rPr lang="de-DE" dirty="0" err="1" smtClean="0"/>
              <a:t>deadline</a:t>
            </a:r>
            <a:r>
              <a:rPr lang="de-DE" smtClean="0"/>
              <a:t> Jan 31, 2025</a:t>
            </a:r>
            <a:endParaRPr lang="de-DE" dirty="0" smtClean="0"/>
          </a:p>
        </p:txBody>
      </p:sp>
      <p:sp>
        <p:nvSpPr>
          <p:cNvPr id="4" name="Footer Placeholder 3"/>
          <p:cNvSpPr>
            <a:spLocks noGrp="1"/>
          </p:cNvSpPr>
          <p:nvPr>
            <p:ph type="ftr" sz="quarter" idx="11"/>
          </p:nvPr>
        </p:nvSpPr>
        <p:spPr/>
        <p:txBody>
          <a:bodyPr/>
          <a:lstStyle/>
          <a:p>
            <a:r>
              <a:rPr lang="en-US" smtClean="0">
                <a:solidFill>
                  <a:prstClr val="white"/>
                </a:solidFill>
              </a:rPr>
              <a:t>WPW7X | PSD AWP meeting 2025 | 07-09.10.2024</a:t>
            </a:r>
            <a:endParaRPr lang="en-GB" dirty="0">
              <a:solidFill>
                <a:prstClr val="white"/>
              </a:solidFill>
            </a:endParaRPr>
          </a:p>
        </p:txBody>
      </p:sp>
      <p:sp>
        <p:nvSpPr>
          <p:cNvPr id="5" name="Slide Number Placeholder 4"/>
          <p:cNvSpPr>
            <a:spLocks noGrp="1"/>
          </p:cNvSpPr>
          <p:nvPr>
            <p:ph type="sldNum" sz="quarter" idx="12"/>
          </p:nvPr>
        </p:nvSpPr>
        <p:spPr/>
        <p:txBody>
          <a:bodyPr/>
          <a:lstStyle/>
          <a:p>
            <a:fld id="{6A6D9FA1-99C7-4910-8E32-B85D378B0060}" type="slidenum">
              <a:rPr lang="en-GB" smtClean="0">
                <a:solidFill>
                  <a:prstClr val="white"/>
                </a:solidFill>
              </a:rPr>
              <a:pPr/>
              <a:t>1</a:t>
            </a:fld>
            <a:endParaRPr lang="en-GB" dirty="0">
              <a:solidFill>
                <a:prstClr val="white"/>
              </a:solidFill>
            </a:endParaRPr>
          </a:p>
        </p:txBody>
      </p:sp>
      <p:pic>
        <p:nvPicPr>
          <p:cNvPr id="6" name="Content Placeholder 14" descr="A graph of different colored lines&#10;&#10;Description automatically generated">
            <a:extLst>
              <a:ext uri="{FF2B5EF4-FFF2-40B4-BE49-F238E27FC236}">
                <a16:creationId xmlns:a16="http://schemas.microsoft.com/office/drawing/2014/main" id="{95B41365-7991-1649-130F-E809FCDA97BF}"/>
              </a:ext>
            </a:extLst>
          </p:cNvPr>
          <p:cNvPicPr>
            <a:picLocks noChangeAspect="1"/>
          </p:cNvPicPr>
          <p:nvPr/>
        </p:nvPicPr>
        <p:blipFill>
          <a:blip r:embed="rId2"/>
          <a:stretch>
            <a:fillRect/>
          </a:stretch>
        </p:blipFill>
        <p:spPr>
          <a:xfrm>
            <a:off x="6826149" y="-132373"/>
            <a:ext cx="5265737" cy="3949302"/>
          </a:xfrm>
          <a:prstGeom prst="rect">
            <a:avLst/>
          </a:prstGeom>
        </p:spPr>
      </p:pic>
      <p:pic>
        <p:nvPicPr>
          <p:cNvPr id="7" name="Picture 6"/>
          <p:cNvPicPr>
            <a:picLocks noChangeAspect="1"/>
          </p:cNvPicPr>
          <p:nvPr/>
        </p:nvPicPr>
        <p:blipFill>
          <a:blip r:embed="rId3"/>
          <a:stretch>
            <a:fillRect/>
          </a:stretch>
        </p:blipFill>
        <p:spPr>
          <a:xfrm>
            <a:off x="0" y="833123"/>
            <a:ext cx="3911528" cy="4770008"/>
          </a:xfrm>
          <a:prstGeom prst="rect">
            <a:avLst/>
          </a:prstGeom>
        </p:spPr>
      </p:pic>
    </p:spTree>
    <p:extLst>
      <p:ext uri="{BB962C8B-B14F-4D97-AF65-F5344CB8AC3E}">
        <p14:creationId xmlns:p14="http://schemas.microsoft.com/office/powerpoint/2010/main" val="48778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Dissemination </a:t>
            </a:r>
            <a:r>
              <a:rPr lang="de-DE" dirty="0" err="1" smtClean="0"/>
              <a:t>of</a:t>
            </a:r>
            <a:r>
              <a:rPr lang="de-DE" dirty="0" smtClean="0"/>
              <a:t> </a:t>
            </a:r>
            <a:r>
              <a:rPr lang="de-DE" dirty="0" err="1" smtClean="0"/>
              <a:t>codes</a:t>
            </a:r>
            <a:endParaRPr lang="pl-PL"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3729648"/>
              </p:ext>
            </p:extLst>
          </p:nvPr>
        </p:nvGraphicFramePr>
        <p:xfrm>
          <a:off x="632297" y="1095682"/>
          <a:ext cx="8677072" cy="4741219"/>
        </p:xfrm>
        <a:graphic>
          <a:graphicData uri="http://schemas.openxmlformats.org/drawingml/2006/table">
            <a:tbl>
              <a:tblPr/>
              <a:tblGrid>
                <a:gridCol w="4585444">
                  <a:extLst>
                    <a:ext uri="{9D8B030D-6E8A-4147-A177-3AD203B41FA5}">
                      <a16:colId xmlns:a16="http://schemas.microsoft.com/office/drawing/2014/main" val="1403298590"/>
                    </a:ext>
                  </a:extLst>
                </a:gridCol>
                <a:gridCol w="4091628">
                  <a:extLst>
                    <a:ext uri="{9D8B030D-6E8A-4147-A177-3AD203B41FA5}">
                      <a16:colId xmlns:a16="http://schemas.microsoft.com/office/drawing/2014/main" val="3243399522"/>
                    </a:ext>
                  </a:extLst>
                </a:gridCol>
              </a:tblGrid>
              <a:tr h="221939">
                <a:tc>
                  <a:txBody>
                    <a:bodyPr/>
                    <a:lstStyle/>
                    <a:p>
                      <a:pPr algn="ctr" fontAlgn="ctr"/>
                      <a:r>
                        <a:rPr lang="pl-PL" sz="2000" b="1" i="0" u="none" strike="noStrike">
                          <a:solidFill>
                            <a:srgbClr val="000000"/>
                          </a:solidFill>
                          <a:effectLst/>
                          <a:latin typeface="Calibri" panose="020F0502020204030204" pitchFamily="34" charset="0"/>
                        </a:rPr>
                        <a:t>Code name</a:t>
                      </a:r>
                    </a:p>
                  </a:txBody>
                  <a:tcPr marL="6536" marR="6536" marT="6536" marB="0" anchor="ctr">
                    <a:lnL>
                      <a:noFill/>
                    </a:lnL>
                    <a:lnR>
                      <a:noFill/>
                    </a:lnR>
                    <a:lnT>
                      <a:noFill/>
                    </a:lnT>
                    <a:lnB w="12700" cap="flat" cmpd="sng" algn="ctr">
                      <a:solidFill>
                        <a:srgbClr val="000000"/>
                      </a:solidFill>
                      <a:prstDash val="solid"/>
                      <a:round/>
                      <a:headEnd type="none" w="med" len="med"/>
                      <a:tailEnd type="none" w="med" len="med"/>
                    </a:lnB>
                    <a:solidFill>
                      <a:srgbClr val="B4C6E7"/>
                    </a:solidFill>
                  </a:tcPr>
                </a:tc>
                <a:tc>
                  <a:txBody>
                    <a:bodyPr/>
                    <a:lstStyle/>
                    <a:p>
                      <a:pPr algn="ctr" fontAlgn="ctr"/>
                      <a:r>
                        <a:rPr lang="pl-PL" sz="2000" b="1" i="0" u="none" strike="noStrike">
                          <a:solidFill>
                            <a:srgbClr val="000000"/>
                          </a:solidFill>
                          <a:effectLst/>
                          <a:latin typeface="Calibri" panose="020F0502020204030204" pitchFamily="34" charset="0"/>
                        </a:rPr>
                        <a:t>No. interested people</a:t>
                      </a:r>
                    </a:p>
                  </a:txBody>
                  <a:tcPr marL="6536" marR="6536" marT="6536" marB="0" anchor="ctr">
                    <a:lnL>
                      <a:noFill/>
                    </a:lnL>
                    <a:lnR>
                      <a:noFill/>
                    </a:lnR>
                    <a:lnT>
                      <a:noFill/>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378275335"/>
                  </a:ext>
                </a:extLst>
              </a:tr>
              <a:tr h="538514">
                <a:tc>
                  <a:txBody>
                    <a:bodyPr/>
                    <a:lstStyle/>
                    <a:p>
                      <a:pPr algn="l" fontAlgn="t"/>
                      <a:r>
                        <a:rPr lang="pl-PL" sz="2000" b="0" i="0" u="none" strike="noStrike" dirty="0">
                          <a:solidFill>
                            <a:srgbClr val="000000"/>
                          </a:solidFill>
                          <a:effectLst/>
                          <a:latin typeface="Calibri" panose="020F0502020204030204" pitchFamily="34" charset="0"/>
                        </a:rPr>
                        <a:t>EMC3-EIRENE / EMC3-Lite</a:t>
                      </a:r>
                    </a:p>
                  </a:txBody>
                  <a:tcPr marL="6536" marR="6536" marT="6536"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6</a:t>
                      </a:r>
                    </a:p>
                  </a:txBody>
                  <a:tcPr marL="6536" marR="6536" marT="6536" marB="0">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398647"/>
                  </a:ext>
                </a:extLst>
              </a:tr>
              <a:tr h="502761">
                <a:tc>
                  <a:txBody>
                    <a:bodyPr/>
                    <a:lstStyle/>
                    <a:p>
                      <a:pPr algn="l" fontAlgn="t"/>
                      <a:r>
                        <a:rPr lang="pl-PL" sz="2000" b="0" i="0" u="none" strike="noStrike">
                          <a:solidFill>
                            <a:srgbClr val="000000"/>
                          </a:solidFill>
                          <a:effectLst/>
                          <a:latin typeface="Calibri" panose="020F0502020204030204" pitchFamily="34" charset="0"/>
                        </a:rPr>
                        <a:t>ASCOT5</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5</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310345"/>
                  </a:ext>
                </a:extLst>
              </a:tr>
              <a:tr h="479732">
                <a:tc>
                  <a:txBody>
                    <a:bodyPr/>
                    <a:lstStyle/>
                    <a:p>
                      <a:pPr algn="l" fontAlgn="t"/>
                      <a:r>
                        <a:rPr lang="pl-PL" sz="2000" b="0" i="0" u="none" strike="noStrike">
                          <a:solidFill>
                            <a:srgbClr val="000000"/>
                          </a:solidFill>
                          <a:effectLst/>
                          <a:latin typeface="Calibri" panose="020F0502020204030204" pitchFamily="34" charset="0"/>
                        </a:rPr>
                        <a:t>GVEC</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4</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06157"/>
                  </a:ext>
                </a:extLst>
              </a:tr>
              <a:tr h="493701">
                <a:tc>
                  <a:txBody>
                    <a:bodyPr/>
                    <a:lstStyle/>
                    <a:p>
                      <a:pPr algn="l" fontAlgn="t"/>
                      <a:r>
                        <a:rPr lang="pl-PL" sz="2000" b="0" i="0" u="none" strike="noStrike">
                          <a:solidFill>
                            <a:srgbClr val="000000"/>
                          </a:solidFill>
                          <a:effectLst/>
                          <a:latin typeface="Calibri" panose="020F0502020204030204" pitchFamily="34" charset="0"/>
                        </a:rPr>
                        <a:t>GENE-3D</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4</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938858"/>
                  </a:ext>
                </a:extLst>
              </a:tr>
              <a:tr h="547159">
                <a:tc>
                  <a:txBody>
                    <a:bodyPr/>
                    <a:lstStyle/>
                    <a:p>
                      <a:pPr algn="l" fontAlgn="t"/>
                      <a:r>
                        <a:rPr lang="pl-PL" sz="2000" b="0" i="0" u="none" strike="noStrike">
                          <a:solidFill>
                            <a:srgbClr val="000000"/>
                          </a:solidFill>
                          <a:effectLst/>
                          <a:latin typeface="Calibri" panose="020F0502020204030204" pitchFamily="34" charset="0"/>
                        </a:rPr>
                        <a:t>EUTERPE</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4</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470427"/>
                  </a:ext>
                </a:extLst>
              </a:tr>
              <a:tr h="157019">
                <a:tc>
                  <a:txBody>
                    <a:bodyPr/>
                    <a:lstStyle/>
                    <a:p>
                      <a:pPr algn="l" fontAlgn="t"/>
                      <a:r>
                        <a:rPr lang="pl-PL" sz="2000" b="0" i="0" u="none" strike="noStrike">
                          <a:solidFill>
                            <a:srgbClr val="000000"/>
                          </a:solidFill>
                          <a:effectLst/>
                          <a:latin typeface="Calibri" panose="020F0502020204030204" pitchFamily="34" charset="0"/>
                        </a:rPr>
                        <a:t>BOUT++/BSTING</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2</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2384107"/>
                  </a:ext>
                </a:extLst>
              </a:tr>
              <a:tr h="157019">
                <a:tc>
                  <a:txBody>
                    <a:bodyPr/>
                    <a:lstStyle/>
                    <a:p>
                      <a:pPr algn="l" fontAlgn="t"/>
                      <a:r>
                        <a:rPr lang="pl-PL" sz="2000" b="0" i="0" u="none" strike="noStrike">
                          <a:solidFill>
                            <a:srgbClr val="000000"/>
                          </a:solidFill>
                          <a:effectLst/>
                          <a:latin typeface="Calibri" panose="020F0502020204030204" pitchFamily="34" charset="0"/>
                        </a:rPr>
                        <a:t>GRILLIX</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2</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616319"/>
                  </a:ext>
                </a:extLst>
              </a:tr>
              <a:tr h="157019">
                <a:tc>
                  <a:txBody>
                    <a:bodyPr/>
                    <a:lstStyle/>
                    <a:p>
                      <a:pPr algn="l" fontAlgn="t"/>
                      <a:r>
                        <a:rPr lang="pl-PL" sz="2000" b="0" i="0" u="none" strike="noStrike">
                          <a:solidFill>
                            <a:srgbClr val="000000"/>
                          </a:solidFill>
                          <a:effectLst/>
                          <a:latin typeface="Calibri" panose="020F0502020204030204" pitchFamily="34" charset="0"/>
                        </a:rPr>
                        <a:t>MONKES</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1</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269111"/>
                  </a:ext>
                </a:extLst>
              </a:tr>
              <a:tr h="157019">
                <a:tc>
                  <a:txBody>
                    <a:bodyPr/>
                    <a:lstStyle/>
                    <a:p>
                      <a:pPr algn="l" fontAlgn="t"/>
                      <a:r>
                        <a:rPr lang="pl-PL" sz="2000" b="0" i="0" u="none" strike="noStrike">
                          <a:solidFill>
                            <a:srgbClr val="000000"/>
                          </a:solidFill>
                          <a:effectLst/>
                          <a:latin typeface="Calibri" panose="020F0502020204030204" pitchFamily="34" charset="0"/>
                        </a:rPr>
                        <a:t>GENE-X</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1</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648231"/>
                  </a:ext>
                </a:extLst>
              </a:tr>
              <a:tr h="157019">
                <a:tc>
                  <a:txBody>
                    <a:bodyPr/>
                    <a:lstStyle/>
                    <a:p>
                      <a:pPr algn="l" fontAlgn="t"/>
                      <a:r>
                        <a:rPr lang="pl-PL" sz="2000" b="0" i="0" u="none" strike="noStrike">
                          <a:solidFill>
                            <a:srgbClr val="000000"/>
                          </a:solidFill>
                          <a:effectLst/>
                          <a:latin typeface="Calibri" panose="020F0502020204030204" pitchFamily="34" charset="0"/>
                        </a:rPr>
                        <a:t>KNOSOS</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a:solidFill>
                            <a:srgbClr val="000000"/>
                          </a:solidFill>
                          <a:effectLst/>
                          <a:latin typeface="Calibri" panose="020F0502020204030204" pitchFamily="34" charset="0"/>
                        </a:rPr>
                        <a:t>1</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929334"/>
                  </a:ext>
                </a:extLst>
              </a:tr>
              <a:tr h="161548">
                <a:tc>
                  <a:txBody>
                    <a:bodyPr/>
                    <a:lstStyle/>
                    <a:p>
                      <a:pPr algn="l" fontAlgn="t"/>
                      <a:r>
                        <a:rPr lang="pl-PL" sz="2000" b="0" i="0" u="none" strike="noStrike">
                          <a:solidFill>
                            <a:srgbClr val="000000"/>
                          </a:solidFill>
                          <a:effectLst/>
                          <a:latin typeface="Calibri" panose="020F0502020204030204" pitchFamily="34" charset="0"/>
                        </a:rPr>
                        <a:t>GENE</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t"/>
                      <a:r>
                        <a:rPr lang="pl-PL" sz="2000" b="0" i="0" u="none" strike="noStrike" dirty="0">
                          <a:solidFill>
                            <a:srgbClr val="000000"/>
                          </a:solidFill>
                          <a:effectLst/>
                          <a:latin typeface="Calibri" panose="020F0502020204030204" pitchFamily="34" charset="0"/>
                        </a:rPr>
                        <a:t>1</a:t>
                      </a:r>
                    </a:p>
                  </a:txBody>
                  <a:tcPr marL="6536" marR="6536" marT="653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235664"/>
                  </a:ext>
                </a:extLst>
              </a:tr>
            </a:tbl>
          </a:graphicData>
        </a:graphic>
      </p:graphicFrame>
      <p:sp>
        <p:nvSpPr>
          <p:cNvPr id="4" name="Footer Placeholder 3"/>
          <p:cNvSpPr>
            <a:spLocks noGrp="1"/>
          </p:cNvSpPr>
          <p:nvPr>
            <p:ph type="ftr" sz="quarter" idx="11"/>
          </p:nvPr>
        </p:nvSpPr>
        <p:spPr/>
        <p:txBody>
          <a:bodyPr/>
          <a:lstStyle/>
          <a:p>
            <a:r>
              <a:rPr lang="en-US" smtClean="0">
                <a:solidFill>
                  <a:prstClr val="white"/>
                </a:solidFill>
              </a:rPr>
              <a:t>WPW7X | PSD AWP meeting 2025 | 07-09.10.2024</a:t>
            </a:r>
            <a:endParaRPr lang="en-GB" dirty="0">
              <a:solidFill>
                <a:prstClr val="white"/>
              </a:solidFill>
            </a:endParaRPr>
          </a:p>
        </p:txBody>
      </p:sp>
      <p:sp>
        <p:nvSpPr>
          <p:cNvPr id="5" name="Slide Number Placeholder 4"/>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Tree>
    <p:extLst>
      <p:ext uri="{BB962C8B-B14F-4D97-AF65-F5344CB8AC3E}">
        <p14:creationId xmlns:p14="http://schemas.microsoft.com/office/powerpoint/2010/main" val="417663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Level-3 </a:t>
            </a:r>
            <a:r>
              <a:rPr lang="de-DE" dirty="0" err="1" smtClean="0"/>
              <a:t>reporting</a:t>
            </a:r>
            <a:r>
              <a:rPr lang="de-DE" dirty="0" smtClean="0"/>
              <a:t> </a:t>
            </a:r>
            <a:r>
              <a:rPr lang="de-DE" dirty="0" err="1" smtClean="0"/>
              <a:t>initiated</a:t>
            </a:r>
            <a:endParaRPr lang="pl-PL" dirty="0"/>
          </a:p>
        </p:txBody>
      </p:sp>
      <p:sp>
        <p:nvSpPr>
          <p:cNvPr id="4" name="Footer Placeholder 3"/>
          <p:cNvSpPr>
            <a:spLocks noGrp="1"/>
          </p:cNvSpPr>
          <p:nvPr>
            <p:ph type="ftr" sz="quarter" idx="11"/>
          </p:nvPr>
        </p:nvSpPr>
        <p:spPr/>
        <p:txBody>
          <a:bodyPr/>
          <a:lstStyle/>
          <a:p>
            <a:r>
              <a:rPr lang="en-US" smtClean="0">
                <a:solidFill>
                  <a:prstClr val="white"/>
                </a:solidFill>
              </a:rPr>
              <a:t>WPW7X | PSD AWP meeting 2025 | 07-09.10.2024</a:t>
            </a:r>
            <a:endParaRPr lang="en-GB" dirty="0">
              <a:solidFill>
                <a:prstClr val="white"/>
              </a:solidFill>
            </a:endParaRPr>
          </a:p>
        </p:txBody>
      </p:sp>
      <p:sp>
        <p:nvSpPr>
          <p:cNvPr id="5" name="Slide Number Placeholder 4"/>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1850970"/>
              </p:ext>
            </p:extLst>
          </p:nvPr>
        </p:nvGraphicFramePr>
        <p:xfrm>
          <a:off x="461794" y="1035321"/>
          <a:ext cx="8661402" cy="2377440"/>
        </p:xfrm>
        <a:graphic>
          <a:graphicData uri="http://schemas.openxmlformats.org/drawingml/2006/table">
            <a:tbl>
              <a:tblPr>
                <a:tableStyleId>{5C22544A-7EE6-4342-B048-85BDC9FD1C3A}</a:tableStyleId>
              </a:tblPr>
              <a:tblGrid>
                <a:gridCol w="1805304">
                  <a:extLst>
                    <a:ext uri="{9D8B030D-6E8A-4147-A177-3AD203B41FA5}">
                      <a16:colId xmlns:a16="http://schemas.microsoft.com/office/drawing/2014/main" val="2035161370"/>
                    </a:ext>
                  </a:extLst>
                </a:gridCol>
                <a:gridCol w="1683598">
                  <a:extLst>
                    <a:ext uri="{9D8B030D-6E8A-4147-A177-3AD203B41FA5}">
                      <a16:colId xmlns:a16="http://schemas.microsoft.com/office/drawing/2014/main" val="834701306"/>
                    </a:ext>
                  </a:extLst>
                </a:gridCol>
                <a:gridCol w="1683598">
                  <a:extLst>
                    <a:ext uri="{9D8B030D-6E8A-4147-A177-3AD203B41FA5}">
                      <a16:colId xmlns:a16="http://schemas.microsoft.com/office/drawing/2014/main" val="4068038719"/>
                    </a:ext>
                  </a:extLst>
                </a:gridCol>
                <a:gridCol w="1744451">
                  <a:extLst>
                    <a:ext uri="{9D8B030D-6E8A-4147-A177-3AD203B41FA5}">
                      <a16:colId xmlns:a16="http://schemas.microsoft.com/office/drawing/2014/main" val="1463701208"/>
                    </a:ext>
                  </a:extLst>
                </a:gridCol>
                <a:gridCol w="1744451">
                  <a:extLst>
                    <a:ext uri="{9D8B030D-6E8A-4147-A177-3AD203B41FA5}">
                      <a16:colId xmlns:a16="http://schemas.microsoft.com/office/drawing/2014/main" val="1466254925"/>
                    </a:ext>
                  </a:extLst>
                </a:gridCol>
              </a:tblGrid>
              <a:tr h="182880">
                <a:tc gridSpan="2">
                  <a:txBody>
                    <a:bodyPr/>
                    <a:lstStyle/>
                    <a:p>
                      <a:pPr algn="l" fontAlgn="b"/>
                      <a:r>
                        <a:rPr lang="en-US" sz="1100" u="none" strike="noStrike">
                          <a:effectLst/>
                        </a:rPr>
                        <a:t>Modelling of fast ions and heating scenarios</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pl-PL"/>
                    </a:p>
                  </a:txBody>
                  <a:tcPr/>
                </a:tc>
                <a:tc>
                  <a:txBody>
                    <a:bodyPr/>
                    <a:lstStyle/>
                    <a:p>
                      <a:pPr algn="l" fontAlgn="b"/>
                      <a:r>
                        <a:rPr lang="pl-PL" sz="1100" u="none" strike="noStrike">
                          <a:effectLst/>
                        </a:rPr>
                        <a:t>Main reporter:</a:t>
                      </a:r>
                      <a:endParaRPr lang="pl-PL"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pl-PL" sz="1100" u="none" strike="noStrike">
                          <a:effectLst/>
                        </a:rPr>
                        <a:t>Christoph Slaby</a:t>
                      </a:r>
                      <a:endParaRPr lang="pl-PL" sz="1100" b="0" i="0" u="none" strike="noStrike">
                        <a:solidFill>
                          <a:srgbClr val="006100"/>
                        </a:solidFill>
                        <a:effectLst/>
                        <a:latin typeface="Calibri" panose="020F0502020204030204" pitchFamily="34" charset="0"/>
                      </a:endParaRPr>
                    </a:p>
                  </a:txBody>
                  <a:tcPr marL="7620" marR="7620" marT="7620" marB="0" anchor="b"/>
                </a:tc>
                <a:tc>
                  <a:txBody>
                    <a:bodyPr/>
                    <a:lstStyle/>
                    <a:p>
                      <a:pPr algn="l" fontAlgn="b"/>
                      <a:endParaRPr lang="pl-PL"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83789910"/>
                  </a:ext>
                </a:extLst>
              </a:tr>
              <a:tr h="548640">
                <a:tc>
                  <a:txBody>
                    <a:bodyPr/>
                    <a:lstStyle/>
                    <a:p>
                      <a:pPr algn="l" fontAlgn="ctr"/>
                      <a:r>
                        <a:rPr lang="en-US" sz="1100" u="none" strike="noStrike">
                          <a:effectLst/>
                        </a:rPr>
                        <a:t>2024-W7X-2.2.3-CIEMAT-BCS: Scenario preparation for the 2024/25 campaign</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Scenario preparation for the 2024 and 2025 campaign (BSC)</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pl-PL" sz="1100" u="none" strike="noStrike">
                          <a:effectLst/>
                        </a:rPr>
                        <a:t>Modelling of heating scenarios</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pl-PL" sz="1100" u="none" strike="noStrike">
                          <a:effectLst/>
                        </a:rPr>
                        <a:t>Report on ICRF modelling</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endParaRPr lang="pl-PL"/>
                    </a:p>
                  </a:txBody>
                  <a:tcPr/>
                </a:tc>
                <a:extLst>
                  <a:ext uri="{0D108BD9-81ED-4DB2-BD59-A6C34878D82A}">
                    <a16:rowId xmlns:a16="http://schemas.microsoft.com/office/drawing/2014/main" val="725251069"/>
                  </a:ext>
                </a:extLst>
              </a:tr>
              <a:tr h="548640">
                <a:tc>
                  <a:txBody>
                    <a:bodyPr/>
                    <a:lstStyle/>
                    <a:p>
                      <a:pPr algn="l" fontAlgn="ctr"/>
                      <a:r>
                        <a:rPr lang="en-US" sz="1100" u="none" strike="noStrike">
                          <a:effectLst/>
                        </a:rPr>
                        <a:t>2024-W7X-2.2.3-CRPP: Scenario Preparation for the 2024/ 25 campaign</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Scenario Preparation for the 2024 campaign (CRPP)</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Modelling of scenarios for fast particle production </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Report on development of ICRH scenarios</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endParaRPr lang="pl-PL"/>
                    </a:p>
                  </a:txBody>
                  <a:tcPr/>
                </a:tc>
                <a:extLst>
                  <a:ext uri="{0D108BD9-81ED-4DB2-BD59-A6C34878D82A}">
                    <a16:rowId xmlns:a16="http://schemas.microsoft.com/office/drawing/2014/main" val="97297026"/>
                  </a:ext>
                </a:extLst>
              </a:tr>
              <a:tr h="548640">
                <a:tc>
                  <a:txBody>
                    <a:bodyPr/>
                    <a:lstStyle/>
                    <a:p>
                      <a:pPr algn="l" fontAlgn="ctr"/>
                      <a:r>
                        <a:rPr lang="en-US" sz="1100" u="none" strike="noStrike">
                          <a:effectLst/>
                        </a:rPr>
                        <a:t>2024-W7X-2.2.3-KIPT-KINR: Scenario Preparation for the 2024/25 campaign</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Scenario Preparation for the 2024 campaign (KINR) </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Modelling of Drift-sound and Alfven-modes </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Report on drift-sound and Alfven-mode calculations</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endParaRPr lang="pl-PL"/>
                    </a:p>
                  </a:txBody>
                  <a:tcPr/>
                </a:tc>
                <a:extLst>
                  <a:ext uri="{0D108BD9-81ED-4DB2-BD59-A6C34878D82A}">
                    <a16:rowId xmlns:a16="http://schemas.microsoft.com/office/drawing/2014/main" val="116463243"/>
                  </a:ext>
                </a:extLst>
              </a:tr>
              <a:tr h="548640">
                <a:tc>
                  <a:txBody>
                    <a:bodyPr/>
                    <a:lstStyle/>
                    <a:p>
                      <a:pPr algn="l" fontAlgn="ctr"/>
                      <a:r>
                        <a:rPr lang="en-US" sz="1100" u="none" strike="noStrike">
                          <a:effectLst/>
                        </a:rPr>
                        <a:t>2024-W7X-2.3.3-VTT: Scientific exploitation of the 2022 and 2023 campaign</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Scientific exploitation of the 2024 and 2025 campaign (VTT)</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Analysis of 2022/ 2023 experiments</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ctr"/>
                      <a:r>
                        <a:rPr lang="en-US" sz="1100" u="none" strike="noStrike">
                          <a:effectLst/>
                        </a:rPr>
                        <a:t>Report on wall power loads from ICRH-generated ions</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endParaRPr lang="pl-PL" dirty="0"/>
                    </a:p>
                  </a:txBody>
                  <a:tcPr/>
                </a:tc>
                <a:extLst>
                  <a:ext uri="{0D108BD9-81ED-4DB2-BD59-A6C34878D82A}">
                    <a16:rowId xmlns:a16="http://schemas.microsoft.com/office/drawing/2014/main" val="3070518125"/>
                  </a:ext>
                </a:extLst>
              </a:tr>
            </a:tbl>
          </a:graphicData>
        </a:graphic>
      </p:graphicFrame>
      <p:sp>
        <p:nvSpPr>
          <p:cNvPr id="7" name="TextBox 6"/>
          <p:cNvSpPr txBox="1"/>
          <p:nvPr/>
        </p:nvSpPr>
        <p:spPr>
          <a:xfrm>
            <a:off x="593387" y="3861881"/>
            <a:ext cx="10116766" cy="1384995"/>
          </a:xfrm>
          <a:prstGeom prst="rect">
            <a:avLst/>
          </a:prstGeom>
          <a:noFill/>
        </p:spPr>
        <p:txBody>
          <a:bodyPr wrap="square" rtlCol="0">
            <a:spAutoFit/>
          </a:bodyPr>
          <a:lstStyle/>
          <a:p>
            <a:pPr marL="457200" indent="-457200" algn="l">
              <a:buFontTx/>
              <a:buChar char="-"/>
            </a:pPr>
            <a:r>
              <a:rPr lang="de-DE" sz="2800" b="1" dirty="0" smtClean="0"/>
              <a:t>Deadline </a:t>
            </a:r>
            <a:r>
              <a:rPr lang="de-DE" sz="2800" b="1" dirty="0" err="1" smtClean="0"/>
              <a:t>for</a:t>
            </a:r>
            <a:r>
              <a:rPr lang="de-DE" sz="2800" b="1" dirty="0" smtClean="0"/>
              <a:t> </a:t>
            </a:r>
            <a:r>
              <a:rPr lang="de-DE" sz="2800" b="1" dirty="0" err="1" smtClean="0"/>
              <a:t>reports</a:t>
            </a:r>
            <a:r>
              <a:rPr lang="de-DE" sz="2800" b="1" dirty="0" smtClean="0"/>
              <a:t> – </a:t>
            </a:r>
            <a:r>
              <a:rPr lang="de-DE" sz="2800" b="1" dirty="0" err="1" smtClean="0"/>
              <a:t>January</a:t>
            </a:r>
            <a:r>
              <a:rPr lang="de-DE" sz="2800" b="1" dirty="0" smtClean="0"/>
              <a:t> 31st 2025</a:t>
            </a:r>
          </a:p>
          <a:p>
            <a:pPr marL="457200" indent="-457200" algn="l">
              <a:buFontTx/>
              <a:buChar char="-"/>
            </a:pPr>
            <a:r>
              <a:rPr lang="de-DE" sz="2800" b="1" dirty="0" smtClean="0"/>
              <a:t>Grand </a:t>
            </a:r>
            <a:r>
              <a:rPr lang="de-DE" sz="2800" b="1" dirty="0" err="1" smtClean="0"/>
              <a:t>Deliverable</a:t>
            </a:r>
            <a:r>
              <a:rPr lang="de-DE" sz="2800" b="1" dirty="0" smtClean="0"/>
              <a:t> </a:t>
            </a:r>
            <a:r>
              <a:rPr lang="de-DE" sz="2800" b="1" dirty="0" err="1" smtClean="0"/>
              <a:t>reports</a:t>
            </a:r>
            <a:r>
              <a:rPr lang="de-DE" sz="2800" b="1" dirty="0" smtClean="0"/>
              <a:t> </a:t>
            </a:r>
            <a:r>
              <a:rPr lang="de-DE" sz="2800" b="1" dirty="0" err="1" smtClean="0"/>
              <a:t>postponed</a:t>
            </a:r>
            <a:r>
              <a:rPr lang="de-DE" sz="2800" b="1" dirty="0" smtClean="0"/>
              <a:t> </a:t>
            </a:r>
            <a:r>
              <a:rPr lang="de-DE" sz="2800" b="1" dirty="0" err="1" smtClean="0"/>
              <a:t>to</a:t>
            </a:r>
            <a:r>
              <a:rPr lang="de-DE" sz="2800" b="1" dirty="0" smtClean="0"/>
              <a:t> Feb 28, 2025 due </a:t>
            </a:r>
            <a:r>
              <a:rPr lang="de-DE" sz="2800" b="1" dirty="0" err="1" smtClean="0"/>
              <a:t>to</a:t>
            </a:r>
            <a:r>
              <a:rPr lang="de-DE" sz="2800" b="1" dirty="0" smtClean="0"/>
              <a:t> </a:t>
            </a:r>
            <a:r>
              <a:rPr lang="de-DE" sz="2800" b="1" dirty="0" err="1" smtClean="0"/>
              <a:t>ongoing</a:t>
            </a:r>
            <a:r>
              <a:rPr lang="de-DE" sz="2800" b="1" dirty="0" smtClean="0"/>
              <a:t> </a:t>
            </a:r>
            <a:r>
              <a:rPr lang="de-DE" sz="2800" b="1" dirty="0" err="1" smtClean="0"/>
              <a:t>campaign</a:t>
            </a:r>
            <a:r>
              <a:rPr lang="de-DE" sz="2800" b="1" dirty="0" smtClean="0"/>
              <a:t> </a:t>
            </a:r>
            <a:r>
              <a:rPr lang="de-DE" sz="2800" b="1" dirty="0" err="1" smtClean="0"/>
              <a:t>and</a:t>
            </a:r>
            <a:r>
              <a:rPr lang="de-DE" sz="2800" b="1" dirty="0" smtClean="0"/>
              <a:t> level-3 </a:t>
            </a:r>
            <a:r>
              <a:rPr lang="de-DE" sz="2800" b="1" dirty="0" err="1" smtClean="0"/>
              <a:t>reporting</a:t>
            </a:r>
            <a:r>
              <a:rPr lang="de-DE" sz="2800" b="1" dirty="0" smtClean="0"/>
              <a:t>.</a:t>
            </a:r>
            <a:endParaRPr lang="pl-PL" sz="2800" b="1" dirty="0" smtClean="0"/>
          </a:p>
        </p:txBody>
      </p:sp>
    </p:spTree>
    <p:extLst>
      <p:ext uri="{BB962C8B-B14F-4D97-AF65-F5344CB8AC3E}">
        <p14:creationId xmlns:p14="http://schemas.microsoft.com/office/powerpoint/2010/main" val="207417117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extLst>
    <a:ext uri="{05A4C25C-085E-4340-85A3-A5531E510DB2}">
      <thm15:themeFamily xmlns:thm15="http://schemas.microsoft.com/office/thememl/2012/main" name="AWP2025_WPW7X_final" id="{21BB1974-49DE-43DF-B430-644C513EC673}" vid="{C953455F-5265-416E-981D-8670B1FC8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581EFF-75CA-400B-8B14-07B3BB5FE4A6}">
  <ds:schemaRefs>
    <ds:schemaRef ds:uri="http://schemas.microsoft.com/office/2006/documentManagement/types"/>
    <ds:schemaRef ds:uri="http://purl.org/dc/terms/"/>
    <ds:schemaRef ds:uri="http://purl.org/dc/dcmitype/"/>
    <ds:schemaRef ds:uri="cbbfa1f3-60c2-42de-b5b6-3ee8cb87d964"/>
    <ds:schemaRef ds:uri="http://purl.org/dc/elements/1.1/"/>
    <ds:schemaRef ds:uri="http://schemas.microsoft.com/office/2006/metadata/properties"/>
    <ds:schemaRef ds:uri="e5ba6352-0726-4226-96e7-82f7f1c59ac0"/>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9BB5A6-9C9C-4509-BBBE-0C2B5904D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EUROfusion Template</Template>
  <TotalTime>0</TotalTime>
  <Words>278</Words>
  <Application>Microsoft Office PowerPoint</Application>
  <PresentationFormat>Widescreen</PresentationFormat>
  <Paragraphs>59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EUROfusion.1line_5_3_2019</vt:lpstr>
      <vt:lpstr>Campaign OP2.2 finished on Dec 12</vt:lpstr>
      <vt:lpstr>Dissemination of codes</vt:lpstr>
      <vt:lpstr>Level-3 reporting initiated</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Marcin Jakubowski</dc:creator>
  <cp:lastModifiedBy>Marcin Jakubowski</cp:lastModifiedBy>
  <cp:revision>4</cp:revision>
  <dcterms:created xsi:type="dcterms:W3CDTF">2024-12-17T08:42:06Z</dcterms:created>
  <dcterms:modified xsi:type="dcterms:W3CDTF">2024-12-17T09:32:28Z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