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4"/>
  </p:sldMasterIdLst>
  <p:notesMasterIdLst>
    <p:notesMasterId r:id="rId8"/>
  </p:notesMasterIdLst>
  <p:sldIdLst>
    <p:sldId id="257" r:id="rId5"/>
    <p:sldId id="258" r:id="rId6"/>
    <p:sldId id="25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in Jakubowski" initials="MJ" lastIdx="1" clrIdx="0">
    <p:extLst>
      <p:ext uri="{19B8F6BF-5375-455C-9EA6-DF929625EA0E}">
        <p15:presenceInfo xmlns:p15="http://schemas.microsoft.com/office/powerpoint/2012/main" userId="Marcin Jakubowsk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1F497D"/>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3552" autoAdjust="0"/>
  </p:normalViewPr>
  <p:slideViewPr>
    <p:cSldViewPr snapToGrid="0">
      <p:cViewPr varScale="1">
        <p:scale>
          <a:sx n="79" d="100"/>
          <a:sy n="79" d="100"/>
        </p:scale>
        <p:origin x="130" y="6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D968B8-3019-440C-9FDF-EE2B039F7566}" type="datetimeFigureOut">
              <a:rPr lang="en-GB" smtClean="0"/>
              <a:t>17/12/2024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5CA5B4-17CC-4323-8101-FAF75F654A75}" type="slidenum">
              <a:rPr lang="en-GB" smtClean="0"/>
              <a:t>‹#›</a:t>
            </a:fld>
            <a:endParaRPr lang="en-GB"/>
          </a:p>
        </p:txBody>
      </p:sp>
    </p:spTree>
    <p:extLst>
      <p:ext uri="{BB962C8B-B14F-4D97-AF65-F5344CB8AC3E}">
        <p14:creationId xmlns:p14="http://schemas.microsoft.com/office/powerpoint/2010/main" val="21501693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EUROfusion_cover">
    <p:spTree>
      <p:nvGrpSpPr>
        <p:cNvPr id="1" name=""/>
        <p:cNvGrpSpPr/>
        <p:nvPr/>
      </p:nvGrpSpPr>
      <p:grpSpPr>
        <a:xfrm>
          <a:off x="0" y="0"/>
          <a:ext cx="0" cy="0"/>
          <a:chOff x="0" y="0"/>
          <a:chExt cx="0" cy="0"/>
        </a:xfrm>
      </p:grpSpPr>
      <p:grpSp>
        <p:nvGrpSpPr>
          <p:cNvPr id="4" name="Gruppieren 3"/>
          <p:cNvGrpSpPr/>
          <p:nvPr userDrawn="1"/>
        </p:nvGrpSpPr>
        <p:grpSpPr>
          <a:xfrm>
            <a:off x="411869" y="6034962"/>
            <a:ext cx="4392488" cy="497895"/>
            <a:chOff x="5735960" y="5717361"/>
            <a:chExt cx="6120680" cy="713919"/>
          </a:xfrm>
        </p:grpSpPr>
        <p:pic>
          <p:nvPicPr>
            <p:cNvPr id="25" name="Grafik 24"/>
            <p:cNvPicPr preferRelativeResize="0">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bwMode="auto">
            <a:xfrm>
              <a:off x="5735960" y="5774784"/>
              <a:ext cx="997207" cy="656496"/>
            </a:xfrm>
            <a:prstGeom prst="rect">
              <a:avLst/>
            </a:prstGeom>
            <a:noFill/>
            <a:ln>
              <a:noFill/>
            </a:ln>
          </p:spPr>
        </p:pic>
        <p:sp>
          <p:nvSpPr>
            <p:cNvPr id="3" name="Rechteck 2"/>
            <p:cNvSpPr/>
            <p:nvPr userDrawn="1"/>
          </p:nvSpPr>
          <p:spPr>
            <a:xfrm>
              <a:off x="6744072" y="5717361"/>
              <a:ext cx="5112568" cy="480131"/>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GB" sz="700" b="0" i="0" u="none" strike="noStrike" kern="1200" cap="none" spc="0" normalizeH="0" baseline="0" noProof="0" dirty="0">
                  <a:ln>
                    <a:noFill/>
                  </a:ln>
                  <a:solidFill>
                    <a:prstClr val="black"/>
                  </a:solidFill>
                  <a:effectLst/>
                  <a:uLnTx/>
                  <a:uFillTx/>
                  <a:latin typeface="Calibri"/>
                  <a:ea typeface="+mn-ea"/>
                  <a:cs typeface="+mn-cs"/>
                </a:rPr>
                <a:t>This work has been carried out within the framework of the EUROfusion Consortium, funded by the European Union via the Euratom Research and Training Programme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p>
          </p:txBody>
        </p:sp>
      </p:grpSp>
      <p:pic>
        <p:nvPicPr>
          <p:cNvPr id="2060" name="Picture 12" descr="Contract between EC and EUROfusion is signed | FuseNet">
            <a:extLst>
              <a:ext uri="{FF2B5EF4-FFF2-40B4-BE49-F238E27FC236}">
                <a16:creationId xmlns:a16="http://schemas.microsoft.com/office/drawing/2014/main" id="{E55ACA25-9DC9-FAB0-0545-200C2AAAE0C4}"/>
              </a:ext>
            </a:extLst>
          </p:cNvPr>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445066" y="325143"/>
            <a:ext cx="2304256" cy="596340"/>
          </a:xfrm>
          <a:prstGeom prst="rect">
            <a:avLst/>
          </a:prstGeom>
          <a:noFill/>
          <a:extLst>
            <a:ext uri="{909E8E84-426E-40DD-AFC4-6F175D3DCCD1}">
              <a14:hiddenFill xmlns:a14="http://schemas.microsoft.com/office/drawing/2010/main">
                <a:solidFill>
                  <a:srgbClr val="FFFFFF"/>
                </a:solidFill>
              </a14:hiddenFill>
            </a:ext>
          </a:extLst>
        </p:spPr>
      </p:pic>
      <p:sp>
        <p:nvSpPr>
          <p:cNvPr id="11" name="Title 20">
            <a:extLst>
              <a:ext uri="{FF2B5EF4-FFF2-40B4-BE49-F238E27FC236}">
                <a16:creationId xmlns:a16="http://schemas.microsoft.com/office/drawing/2014/main" id="{596FC8EF-089A-D210-0D75-51A8CBEF1EC8}"/>
              </a:ext>
            </a:extLst>
          </p:cNvPr>
          <p:cNvSpPr>
            <a:spLocks noGrp="1"/>
          </p:cNvSpPr>
          <p:nvPr>
            <p:ph type="title"/>
          </p:nvPr>
        </p:nvSpPr>
        <p:spPr>
          <a:xfrm>
            <a:off x="407368" y="2074188"/>
            <a:ext cx="5544615" cy="620251"/>
          </a:xfrm>
        </p:spPr>
        <p:txBody>
          <a:bodyPr/>
          <a:lstStyle>
            <a:lvl1pPr algn="l">
              <a:defRPr b="1"/>
            </a:lvl1pPr>
          </a:lstStyle>
          <a:p>
            <a:r>
              <a:rPr lang="en-US" smtClean="0"/>
              <a:t>Click to edit Master title style</a:t>
            </a:r>
            <a:endParaRPr lang="en-DE" dirty="0"/>
          </a:p>
        </p:txBody>
      </p:sp>
      <p:sp>
        <p:nvSpPr>
          <p:cNvPr id="14" name="Text Placeholder 22">
            <a:extLst>
              <a:ext uri="{FF2B5EF4-FFF2-40B4-BE49-F238E27FC236}">
                <a16:creationId xmlns:a16="http://schemas.microsoft.com/office/drawing/2014/main" id="{A1DB4B7A-0368-ADFA-B0E8-5A32A1976D23}"/>
              </a:ext>
            </a:extLst>
          </p:cNvPr>
          <p:cNvSpPr>
            <a:spLocks noGrp="1"/>
          </p:cNvSpPr>
          <p:nvPr>
            <p:ph type="body" sz="quarter" idx="10" hasCustomPrompt="1"/>
          </p:nvPr>
        </p:nvSpPr>
        <p:spPr>
          <a:xfrm>
            <a:off x="407368" y="3693074"/>
            <a:ext cx="4375150" cy="457848"/>
          </a:xfrm>
        </p:spPr>
        <p:txBody>
          <a:bodyPr/>
          <a:lstStyle>
            <a:lvl1pPr marL="0" indent="0">
              <a:buNone/>
              <a:defRPr b="1"/>
            </a:lvl1pPr>
            <a:lvl2pPr marL="342900" indent="0">
              <a:buNone/>
              <a:defRPr/>
            </a:lvl2pPr>
          </a:lstStyle>
          <a:p>
            <a:pPr lvl="0"/>
            <a:r>
              <a:rPr lang="en-US" dirty="0"/>
              <a:t>Click to edit Lecturer’s name</a:t>
            </a:r>
          </a:p>
        </p:txBody>
      </p:sp>
      <p:sp>
        <p:nvSpPr>
          <p:cNvPr id="15" name="Text Placeholder 22">
            <a:extLst>
              <a:ext uri="{FF2B5EF4-FFF2-40B4-BE49-F238E27FC236}">
                <a16:creationId xmlns:a16="http://schemas.microsoft.com/office/drawing/2014/main" id="{29BB6B8D-6CB9-54B7-0DF9-DBDB0E37634E}"/>
              </a:ext>
            </a:extLst>
          </p:cNvPr>
          <p:cNvSpPr>
            <a:spLocks noGrp="1"/>
          </p:cNvSpPr>
          <p:nvPr>
            <p:ph type="body" sz="quarter" idx="11" hasCustomPrompt="1"/>
          </p:nvPr>
        </p:nvSpPr>
        <p:spPr>
          <a:xfrm>
            <a:off x="407368" y="4159260"/>
            <a:ext cx="4375150" cy="457848"/>
          </a:xfrm>
        </p:spPr>
        <p:txBody>
          <a:bodyPr/>
          <a:lstStyle>
            <a:lvl1pPr marL="0" indent="0">
              <a:buNone/>
              <a:defRPr b="0"/>
            </a:lvl1pPr>
            <a:lvl2pPr marL="342900" indent="0">
              <a:buNone/>
              <a:defRPr/>
            </a:lvl2pPr>
          </a:lstStyle>
          <a:p>
            <a:pPr lvl="0"/>
            <a:r>
              <a:rPr lang="en-US" dirty="0"/>
              <a:t>Click to edit Lecturer’s affiliation</a:t>
            </a:r>
          </a:p>
        </p:txBody>
      </p:sp>
      <p:sp>
        <p:nvSpPr>
          <p:cNvPr id="20" name="Text Placeholder 22">
            <a:extLst>
              <a:ext uri="{FF2B5EF4-FFF2-40B4-BE49-F238E27FC236}">
                <a16:creationId xmlns:a16="http://schemas.microsoft.com/office/drawing/2014/main" id="{4EC3B6D3-D545-C458-117A-3FC426AC87B1}"/>
              </a:ext>
            </a:extLst>
          </p:cNvPr>
          <p:cNvSpPr>
            <a:spLocks noGrp="1"/>
          </p:cNvSpPr>
          <p:nvPr>
            <p:ph type="body" sz="quarter" idx="12" hasCustomPrompt="1"/>
          </p:nvPr>
        </p:nvSpPr>
        <p:spPr>
          <a:xfrm>
            <a:off x="407368" y="1650286"/>
            <a:ext cx="5544614" cy="338554"/>
          </a:xfrm>
        </p:spPr>
        <p:txBody>
          <a:bodyPr>
            <a:normAutofit/>
          </a:bodyPr>
          <a:lstStyle>
            <a:lvl1pPr marL="0" indent="0">
              <a:buNone/>
              <a:defRPr sz="1600" b="0"/>
            </a:lvl1pPr>
            <a:lvl2pPr marL="342900" indent="0">
              <a:buNone/>
              <a:defRPr/>
            </a:lvl2pPr>
          </a:lstStyle>
          <a:p>
            <a:pPr lvl="0"/>
            <a:r>
              <a:rPr lang="en-US" dirty="0"/>
              <a:t>Click to edit Event title</a:t>
            </a:r>
          </a:p>
        </p:txBody>
      </p:sp>
      <p:pic>
        <p:nvPicPr>
          <p:cNvPr id="2" name="Picture 1">
            <a:extLst>
              <a:ext uri="{FF2B5EF4-FFF2-40B4-BE49-F238E27FC236}">
                <a16:creationId xmlns:a16="http://schemas.microsoft.com/office/drawing/2014/main" id="{54C79CBA-5ECC-767B-846D-8D461051DE87}"/>
              </a:ext>
            </a:extLst>
          </p:cNvPr>
          <p:cNvPicPr>
            <a:picLocks noChangeAspect="1"/>
          </p:cNvPicPr>
          <p:nvPr userDrawn="1"/>
        </p:nvPicPr>
        <p:blipFill>
          <a:blip r:embed="rId4" cstate="email">
            <a:alphaModFix/>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solidFill>
            <a:schemeClr val="bg1"/>
          </a:solidFill>
        </p:spPr>
      </p:pic>
    </p:spTree>
    <p:extLst>
      <p:ext uri="{BB962C8B-B14F-4D97-AF65-F5344CB8AC3E}">
        <p14:creationId xmlns:p14="http://schemas.microsoft.com/office/powerpoint/2010/main" val="640704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EUROfusion_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7ECB478-BAE3-9650-1ED0-40553289DFEC}"/>
              </a:ext>
            </a:extLst>
          </p:cNvPr>
          <p:cNvSpPr/>
          <p:nvPr userDrawn="1"/>
        </p:nvSpPr>
        <p:spPr>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1"/>
          <p:cNvSpPr>
            <a:spLocks noGrp="1"/>
          </p:cNvSpPr>
          <p:nvPr>
            <p:ph type="title"/>
          </p:nvPr>
        </p:nvSpPr>
        <p:spPr>
          <a:xfrm>
            <a:off x="983432" y="192515"/>
            <a:ext cx="9451776" cy="457200"/>
          </a:xfrm>
        </p:spPr>
        <p:txBody>
          <a:bodyPr>
            <a:noAutofit/>
          </a:bodyPr>
          <a:lstStyle>
            <a:lvl1pPr algn="l">
              <a:lnSpc>
                <a:spcPts val="2400"/>
              </a:lnSpc>
              <a:defRPr sz="2800" b="1">
                <a:solidFill>
                  <a:schemeClr val="tx2"/>
                </a:solidFill>
                <a:latin typeface="+mn-lt"/>
                <a:cs typeface="Arial" panose="020B0604020202020204" pitchFamily="34" charset="0"/>
              </a:defRPr>
            </a:lvl1pPr>
          </a:lstStyle>
          <a:p>
            <a:r>
              <a:rPr lang="en-US" smtClean="0"/>
              <a:t>Click to edit Master title style</a:t>
            </a:r>
            <a:endParaRPr lang="en-GB" dirty="0"/>
          </a:p>
        </p:txBody>
      </p:sp>
      <p:sp>
        <p:nvSpPr>
          <p:cNvPr id="3" name="Content Placeholder 2"/>
          <p:cNvSpPr>
            <a:spLocks noGrp="1"/>
          </p:cNvSpPr>
          <p:nvPr>
            <p:ph idx="1"/>
          </p:nvPr>
        </p:nvSpPr>
        <p:spPr>
          <a:xfrm>
            <a:off x="609600" y="836712"/>
            <a:ext cx="11103024" cy="5688632"/>
          </a:xfrm>
        </p:spPr>
        <p:txBody>
          <a:bodyPr>
            <a:normAutofit/>
          </a:bodyPr>
          <a:lstStyle>
            <a:lvl1pPr marL="257175" indent="-257175">
              <a:buFont typeface="Arial" panose="020B0604020202020204" pitchFamily="34" charset="0"/>
              <a:buChar char="•"/>
              <a:defRPr sz="2400">
                <a:latin typeface="+mn-lt"/>
                <a:cs typeface="Arial" panose="020B0604020202020204" pitchFamily="34" charset="0"/>
              </a:defRPr>
            </a:lvl1pPr>
            <a:lvl2pPr marL="557213" indent="-214313">
              <a:buFont typeface="Arial" panose="020B0604020202020204" pitchFamily="34" charset="0"/>
              <a:buChar char="•"/>
              <a:defRPr sz="1800">
                <a:latin typeface="+mn-lt"/>
                <a:cs typeface="Arial" panose="020B0604020202020204" pitchFamily="34" charset="0"/>
              </a:defRPr>
            </a:lvl2pPr>
            <a:lvl3pPr marL="857250" indent="-171450">
              <a:buFont typeface="Arial" panose="020B0604020202020204" pitchFamily="34" charset="0"/>
              <a:buChar char="•"/>
              <a:defRPr sz="1600">
                <a:latin typeface="+mn-lt"/>
                <a:cs typeface="Arial" panose="020B0604020202020204" pitchFamily="34" charset="0"/>
              </a:defRPr>
            </a:lvl3pPr>
            <a:lvl4pPr>
              <a:defRPr/>
            </a:lvl4pPr>
            <a:lvl5pPr>
              <a:defRPr/>
            </a:lvl5pPr>
          </a:lstStyle>
          <a:p>
            <a:pPr lvl="0"/>
            <a:r>
              <a:rPr lang="en-US" smtClean="0"/>
              <a:t>Edit Master text styles</a:t>
            </a:r>
          </a:p>
          <a:p>
            <a:pPr lvl="1"/>
            <a:r>
              <a:rPr lang="en-US" smtClean="0"/>
              <a:t>Second level</a:t>
            </a:r>
          </a:p>
          <a:p>
            <a:pPr lvl="2"/>
            <a:r>
              <a:rPr lang="en-US" smtClean="0"/>
              <a:t>Third level</a:t>
            </a:r>
          </a:p>
        </p:txBody>
      </p:sp>
      <p:sp>
        <p:nvSpPr>
          <p:cNvPr id="8" name="Footer Placeholder 7"/>
          <p:cNvSpPr>
            <a:spLocks noGrp="1"/>
          </p:cNvSpPr>
          <p:nvPr>
            <p:ph type="ftr" sz="quarter" idx="11"/>
          </p:nvPr>
        </p:nvSpPr>
        <p:spPr>
          <a:xfrm>
            <a:off x="825624" y="6555770"/>
            <a:ext cx="5440952" cy="329614"/>
          </a:xfrm>
          <a:prstGeom prst="rect">
            <a:avLst/>
          </a:prstGeom>
        </p:spPr>
        <p:txBody>
          <a:bodyPr anchor="t"/>
          <a:lstStyle>
            <a:lvl1pPr>
              <a:defRPr sz="1200">
                <a:solidFill>
                  <a:schemeClr val="bg1"/>
                </a:solidFill>
              </a:defRPr>
            </a:lvl1pPr>
          </a:lstStyle>
          <a:p>
            <a:r>
              <a:rPr lang="en-US" smtClean="0">
                <a:solidFill>
                  <a:prstClr val="white"/>
                </a:solidFill>
              </a:rPr>
              <a:t>WPW7X | PSD AWP meeting 2025 | 07-09.10.2024</a:t>
            </a:r>
            <a:endParaRPr lang="en-GB" dirty="0">
              <a:solidFill>
                <a:prstClr val="white"/>
              </a:solidFill>
            </a:endParaRPr>
          </a:p>
        </p:txBody>
      </p:sp>
      <p:sp>
        <p:nvSpPr>
          <p:cNvPr id="9" name="Slide Number Placeholder 8"/>
          <p:cNvSpPr>
            <a:spLocks noGrp="1"/>
          </p:cNvSpPr>
          <p:nvPr>
            <p:ph type="sldNum" sz="quarter" idx="12"/>
          </p:nvPr>
        </p:nvSpPr>
        <p:spPr>
          <a:xfrm>
            <a:off x="0" y="6590037"/>
            <a:ext cx="720080" cy="199174"/>
          </a:xfrm>
        </p:spPr>
        <p:txBody>
          <a:bodyPr anchor="ctr"/>
          <a:lstStyle>
            <a:lvl1pPr>
              <a:defRPr sz="1400">
                <a:solidFill>
                  <a:schemeClr val="bg1"/>
                </a:solidFill>
              </a:defRPr>
            </a:lvl1pPr>
          </a:lstStyle>
          <a:p>
            <a:fld id="{6A6D9FA1-99C7-4910-8E32-B85D378B0060}" type="slidenum">
              <a:rPr lang="en-GB" smtClean="0">
                <a:solidFill>
                  <a:prstClr val="white"/>
                </a:solidFill>
              </a:rPr>
              <a:pPr/>
              <a:t>‹#›</a:t>
            </a:fld>
            <a:endParaRPr lang="en-GB" dirty="0">
              <a:solidFill>
                <a:prstClr val="white"/>
              </a:solidFill>
            </a:endParaRPr>
          </a:p>
        </p:txBody>
      </p:sp>
      <p:pic>
        <p:nvPicPr>
          <p:cNvPr id="1026" name="Picture 2" descr="EUROfusion - Realising Fusion Energy">
            <a:extLst>
              <a:ext uri="{FF2B5EF4-FFF2-40B4-BE49-F238E27FC236}">
                <a16:creationId xmlns:a16="http://schemas.microsoft.com/office/drawing/2014/main" id="{D76DEB2B-40A9-CD88-03A2-1B2D1E8A0C70}"/>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191344" y="57007"/>
            <a:ext cx="636023" cy="6360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40CFE93D-B60A-5519-67CA-2FB5FDAACE49}"/>
              </a:ext>
            </a:extLst>
          </p:cNvPr>
          <p:cNvPicPr>
            <a:picLocks noChangeAspect="1"/>
          </p:cNvPicPr>
          <p:nvPr userDrawn="1"/>
        </p:nvPicPr>
        <p:blipFill>
          <a:blip r:embed="rId3" cstate="email">
            <a:alphaModFix amt="65000"/>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noFill/>
        </p:spPr>
      </p:pic>
    </p:spTree>
    <p:extLst>
      <p:ext uri="{BB962C8B-B14F-4D97-AF65-F5344CB8AC3E}">
        <p14:creationId xmlns:p14="http://schemas.microsoft.com/office/powerpoint/2010/main" val="4285183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UROfusion_content_empty">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7ECB478-BAE3-9650-1ED0-40553289DFEC}"/>
              </a:ext>
            </a:extLst>
          </p:cNvPr>
          <p:cNvSpPr/>
          <p:nvPr userDrawn="1"/>
        </p:nvSpPr>
        <p:spPr>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1"/>
          <p:cNvSpPr>
            <a:spLocks noGrp="1"/>
          </p:cNvSpPr>
          <p:nvPr>
            <p:ph type="title"/>
          </p:nvPr>
        </p:nvSpPr>
        <p:spPr>
          <a:xfrm>
            <a:off x="983432" y="192515"/>
            <a:ext cx="9451776" cy="457200"/>
          </a:xfrm>
        </p:spPr>
        <p:txBody>
          <a:bodyPr>
            <a:noAutofit/>
          </a:bodyPr>
          <a:lstStyle>
            <a:lvl1pPr algn="l">
              <a:lnSpc>
                <a:spcPts val="2400"/>
              </a:lnSpc>
              <a:defRPr sz="2800" b="1">
                <a:solidFill>
                  <a:schemeClr val="tx2"/>
                </a:solidFill>
                <a:latin typeface="+mn-lt"/>
                <a:cs typeface="Arial" panose="020B0604020202020204" pitchFamily="34" charset="0"/>
              </a:defRPr>
            </a:lvl1pPr>
          </a:lstStyle>
          <a:p>
            <a:r>
              <a:rPr lang="en-US" smtClean="0"/>
              <a:t>Click to edit Master title style</a:t>
            </a:r>
            <a:endParaRPr lang="en-GB" dirty="0"/>
          </a:p>
        </p:txBody>
      </p:sp>
      <p:sp>
        <p:nvSpPr>
          <p:cNvPr id="8" name="Footer Placeholder 7"/>
          <p:cNvSpPr>
            <a:spLocks noGrp="1"/>
          </p:cNvSpPr>
          <p:nvPr>
            <p:ph type="ftr" sz="quarter" idx="11"/>
          </p:nvPr>
        </p:nvSpPr>
        <p:spPr>
          <a:xfrm>
            <a:off x="825624" y="6555770"/>
            <a:ext cx="5692622" cy="329614"/>
          </a:xfrm>
          <a:prstGeom prst="rect">
            <a:avLst/>
          </a:prstGeom>
        </p:spPr>
        <p:txBody>
          <a:bodyPr anchor="t"/>
          <a:lstStyle>
            <a:lvl1pPr>
              <a:defRPr sz="1200">
                <a:solidFill>
                  <a:schemeClr val="bg1"/>
                </a:solidFill>
              </a:defRPr>
            </a:lvl1pPr>
          </a:lstStyle>
          <a:p>
            <a:r>
              <a:rPr lang="en-US" smtClean="0">
                <a:solidFill>
                  <a:prstClr val="white"/>
                </a:solidFill>
              </a:rPr>
              <a:t>WPW7X | PSD AWP meeting 2025 | 07-09.10.2024</a:t>
            </a:r>
            <a:endParaRPr lang="en-GB" dirty="0">
              <a:solidFill>
                <a:prstClr val="white"/>
              </a:solidFill>
            </a:endParaRPr>
          </a:p>
        </p:txBody>
      </p:sp>
      <p:sp>
        <p:nvSpPr>
          <p:cNvPr id="9" name="Slide Number Placeholder 8"/>
          <p:cNvSpPr>
            <a:spLocks noGrp="1"/>
          </p:cNvSpPr>
          <p:nvPr>
            <p:ph type="sldNum" sz="quarter" idx="12"/>
          </p:nvPr>
        </p:nvSpPr>
        <p:spPr>
          <a:xfrm>
            <a:off x="0" y="6590037"/>
            <a:ext cx="720080" cy="199174"/>
          </a:xfrm>
        </p:spPr>
        <p:txBody>
          <a:bodyPr anchor="ctr"/>
          <a:lstStyle>
            <a:lvl1pPr>
              <a:defRPr sz="1400">
                <a:solidFill>
                  <a:schemeClr val="bg1"/>
                </a:solidFill>
              </a:defRPr>
            </a:lvl1pPr>
          </a:lstStyle>
          <a:p>
            <a:fld id="{6A6D9FA1-99C7-4910-8E32-B85D378B0060}" type="slidenum">
              <a:rPr lang="en-GB" smtClean="0">
                <a:solidFill>
                  <a:prstClr val="white"/>
                </a:solidFill>
              </a:rPr>
              <a:pPr/>
              <a:t>‹#›</a:t>
            </a:fld>
            <a:endParaRPr lang="en-GB" dirty="0">
              <a:solidFill>
                <a:prstClr val="white"/>
              </a:solidFill>
            </a:endParaRPr>
          </a:p>
        </p:txBody>
      </p:sp>
      <p:pic>
        <p:nvPicPr>
          <p:cNvPr id="1026" name="Picture 2" descr="EUROfusion - Realising Fusion Energy">
            <a:extLst>
              <a:ext uri="{FF2B5EF4-FFF2-40B4-BE49-F238E27FC236}">
                <a16:creationId xmlns:a16="http://schemas.microsoft.com/office/drawing/2014/main" id="{D76DEB2B-40A9-CD88-03A2-1B2D1E8A0C70}"/>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191344" y="57007"/>
            <a:ext cx="636023" cy="6360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40CFE93D-B60A-5519-67CA-2FB5FDAACE49}"/>
              </a:ext>
            </a:extLst>
          </p:cNvPr>
          <p:cNvPicPr>
            <a:picLocks noChangeAspect="1"/>
          </p:cNvPicPr>
          <p:nvPr userDrawn="1"/>
        </p:nvPicPr>
        <p:blipFill>
          <a:blip r:embed="rId3" cstate="email">
            <a:alphaModFix amt="65000"/>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noFill/>
        </p:spPr>
      </p:pic>
    </p:spTree>
    <p:extLst>
      <p:ext uri="{BB962C8B-B14F-4D97-AF65-F5344CB8AC3E}">
        <p14:creationId xmlns:p14="http://schemas.microsoft.com/office/powerpoint/2010/main" val="1696459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UROfusion_Values">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0CFE93D-B60A-5519-67CA-2FB5FDAACE49}"/>
              </a:ext>
            </a:extLst>
          </p:cNvPr>
          <p:cNvPicPr>
            <a:picLocks noChangeAspect="1"/>
          </p:cNvPicPr>
          <p:nvPr userDrawn="1"/>
        </p:nvPicPr>
        <p:blipFill>
          <a:blip r:embed="rId2" cstate="email">
            <a:alphaModFix amt="65000"/>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noFill/>
        </p:spPr>
      </p:pic>
      <p:sp>
        <p:nvSpPr>
          <p:cNvPr id="5" name="Rectangle 4">
            <a:extLst>
              <a:ext uri="{FF2B5EF4-FFF2-40B4-BE49-F238E27FC236}">
                <a16:creationId xmlns:a16="http://schemas.microsoft.com/office/drawing/2014/main" id="{A136BB05-CDE1-71D8-95B1-3A5C6CD699AD}"/>
              </a:ext>
            </a:extLst>
          </p:cNvPr>
          <p:cNvSpPr/>
          <p:nvPr userDrawn="1"/>
        </p:nvSpPr>
        <p:spPr>
          <a:xfrm>
            <a:off x="6408751" y="2146852"/>
            <a:ext cx="2170706" cy="1614115"/>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55464233-290E-F450-429D-1C58FA6BE3BA}"/>
              </a:ext>
            </a:extLst>
          </p:cNvPr>
          <p:cNvSpPr/>
          <p:nvPr userDrawn="1"/>
        </p:nvSpPr>
        <p:spPr>
          <a:xfrm>
            <a:off x="9129423" y="1957346"/>
            <a:ext cx="2170706" cy="187518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47ECB478-BAE3-9650-1ED0-40553289DFEC}"/>
              </a:ext>
            </a:extLst>
          </p:cNvPr>
          <p:cNvSpPr/>
          <p:nvPr userDrawn="1"/>
        </p:nvSpPr>
        <p:spPr>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1"/>
          <p:cNvSpPr>
            <a:spLocks noGrp="1"/>
          </p:cNvSpPr>
          <p:nvPr>
            <p:ph type="title" hasCustomPrompt="1"/>
          </p:nvPr>
        </p:nvSpPr>
        <p:spPr>
          <a:xfrm>
            <a:off x="983432" y="192515"/>
            <a:ext cx="9451776" cy="457200"/>
          </a:xfrm>
        </p:spPr>
        <p:txBody>
          <a:bodyPr>
            <a:noAutofit/>
          </a:bodyPr>
          <a:lstStyle>
            <a:lvl1pPr algn="l">
              <a:lnSpc>
                <a:spcPts val="2400"/>
              </a:lnSpc>
              <a:defRPr sz="2800" b="1">
                <a:solidFill>
                  <a:schemeClr val="tx2"/>
                </a:solidFill>
                <a:latin typeface="+mn-lt"/>
                <a:cs typeface="Arial" panose="020B0604020202020204" pitchFamily="34" charset="0"/>
              </a:defRPr>
            </a:lvl1pPr>
          </a:lstStyle>
          <a:p>
            <a:r>
              <a:rPr lang="en-US" dirty="0"/>
              <a:t>EUROfusion Values</a:t>
            </a:r>
            <a:endParaRPr lang="en-GB" dirty="0"/>
          </a:p>
        </p:txBody>
      </p:sp>
      <p:sp>
        <p:nvSpPr>
          <p:cNvPr id="8" name="Footer Placeholder 7"/>
          <p:cNvSpPr>
            <a:spLocks noGrp="1"/>
          </p:cNvSpPr>
          <p:nvPr>
            <p:ph type="ftr" sz="quarter" idx="11"/>
          </p:nvPr>
        </p:nvSpPr>
        <p:spPr>
          <a:xfrm>
            <a:off x="825624" y="6555770"/>
            <a:ext cx="6011404" cy="329614"/>
          </a:xfrm>
          <a:prstGeom prst="rect">
            <a:avLst/>
          </a:prstGeom>
        </p:spPr>
        <p:txBody>
          <a:bodyPr anchor="t"/>
          <a:lstStyle>
            <a:lvl1pPr>
              <a:defRPr sz="1200">
                <a:solidFill>
                  <a:schemeClr val="bg1"/>
                </a:solidFill>
              </a:defRPr>
            </a:lvl1pPr>
          </a:lstStyle>
          <a:p>
            <a:r>
              <a:rPr lang="en-US" smtClean="0">
                <a:solidFill>
                  <a:prstClr val="white"/>
                </a:solidFill>
              </a:rPr>
              <a:t>WPW7X | PSD AWP meeting 2025 | 07-09.10.2024</a:t>
            </a:r>
            <a:endParaRPr lang="en-GB" dirty="0">
              <a:solidFill>
                <a:prstClr val="white"/>
              </a:solidFill>
            </a:endParaRPr>
          </a:p>
        </p:txBody>
      </p:sp>
      <p:sp>
        <p:nvSpPr>
          <p:cNvPr id="9" name="Slide Number Placeholder 8"/>
          <p:cNvSpPr>
            <a:spLocks noGrp="1"/>
          </p:cNvSpPr>
          <p:nvPr>
            <p:ph type="sldNum" sz="quarter" idx="12"/>
          </p:nvPr>
        </p:nvSpPr>
        <p:spPr>
          <a:xfrm>
            <a:off x="0" y="6590037"/>
            <a:ext cx="720080" cy="199174"/>
          </a:xfrm>
        </p:spPr>
        <p:txBody>
          <a:bodyPr anchor="ctr"/>
          <a:lstStyle>
            <a:lvl1pPr>
              <a:defRPr sz="1400">
                <a:solidFill>
                  <a:schemeClr val="bg1"/>
                </a:solidFill>
              </a:defRPr>
            </a:lvl1pPr>
          </a:lstStyle>
          <a:p>
            <a:fld id="{6A6D9FA1-99C7-4910-8E32-B85D378B0060}" type="slidenum">
              <a:rPr lang="en-GB" smtClean="0">
                <a:solidFill>
                  <a:prstClr val="white"/>
                </a:solidFill>
              </a:rPr>
              <a:pPr/>
              <a:t>‹#›</a:t>
            </a:fld>
            <a:endParaRPr lang="en-GB" dirty="0">
              <a:solidFill>
                <a:prstClr val="white"/>
              </a:solidFill>
            </a:endParaRPr>
          </a:p>
        </p:txBody>
      </p:sp>
      <p:pic>
        <p:nvPicPr>
          <p:cNvPr id="1026" name="Picture 2" descr="EUROfusion - Realising Fusion Energy">
            <a:extLst>
              <a:ext uri="{FF2B5EF4-FFF2-40B4-BE49-F238E27FC236}">
                <a16:creationId xmlns:a16="http://schemas.microsoft.com/office/drawing/2014/main" id="{D76DEB2B-40A9-CD88-03A2-1B2D1E8A0C70}"/>
              </a:ext>
            </a:extLst>
          </p:cNvPr>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191344" y="57007"/>
            <a:ext cx="636023" cy="636023"/>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E8D0878B-E5A6-2FA4-87BE-E46364DC8E55}"/>
              </a:ext>
            </a:extLst>
          </p:cNvPr>
          <p:cNvPicPr>
            <a:picLocks noChangeAspect="1"/>
          </p:cNvPicPr>
          <p:nvPr userDrawn="1"/>
        </p:nvPicPr>
        <p:blipFill rotWithShape="1">
          <a:blip r:embed="rId4"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a:off x="5414" y="979851"/>
            <a:ext cx="12181172" cy="5577840"/>
          </a:xfrm>
          <a:prstGeom prst="rect">
            <a:avLst/>
          </a:prstGeom>
        </p:spPr>
      </p:pic>
    </p:spTree>
    <p:extLst>
      <p:ext uri="{BB962C8B-B14F-4D97-AF65-F5344CB8AC3E}">
        <p14:creationId xmlns:p14="http://schemas.microsoft.com/office/powerpoint/2010/main" val="1308084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45E63-BFC7-B2C0-49CB-EA2AF3FAD965}"/>
              </a:ext>
            </a:extLst>
          </p:cNvPr>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BE"/>
          </a:p>
        </p:txBody>
      </p:sp>
      <p:sp>
        <p:nvSpPr>
          <p:cNvPr id="3" name="Subtitle 2">
            <a:extLst>
              <a:ext uri="{FF2B5EF4-FFF2-40B4-BE49-F238E27FC236}">
                <a16:creationId xmlns:a16="http://schemas.microsoft.com/office/drawing/2014/main" id="{E9986EC2-FB60-2050-7295-2A025BE40E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BE"/>
          </a:p>
        </p:txBody>
      </p:sp>
      <p:sp>
        <p:nvSpPr>
          <p:cNvPr id="4" name="Date Placeholder 3">
            <a:extLst>
              <a:ext uri="{FF2B5EF4-FFF2-40B4-BE49-F238E27FC236}">
                <a16:creationId xmlns:a16="http://schemas.microsoft.com/office/drawing/2014/main" id="{B14FEB12-9145-A531-60AD-75624B92466B}"/>
              </a:ext>
            </a:extLst>
          </p:cNvPr>
          <p:cNvSpPr>
            <a:spLocks noGrp="1"/>
          </p:cNvSpPr>
          <p:nvPr>
            <p:ph type="dt" sz="half" idx="10"/>
          </p:nvPr>
        </p:nvSpPr>
        <p:spPr/>
        <p:txBody>
          <a:bodyPr/>
          <a:lstStyle/>
          <a:p>
            <a:endParaRPr lang="en-BE"/>
          </a:p>
        </p:txBody>
      </p:sp>
      <p:sp>
        <p:nvSpPr>
          <p:cNvPr id="5" name="Footer Placeholder 4">
            <a:extLst>
              <a:ext uri="{FF2B5EF4-FFF2-40B4-BE49-F238E27FC236}">
                <a16:creationId xmlns:a16="http://schemas.microsoft.com/office/drawing/2014/main" id="{5AF62917-6FE8-9324-F9E1-4428B277AD1A}"/>
              </a:ext>
            </a:extLst>
          </p:cNvPr>
          <p:cNvSpPr>
            <a:spLocks noGrp="1"/>
          </p:cNvSpPr>
          <p:nvPr>
            <p:ph type="ftr" sz="quarter" idx="11"/>
          </p:nvPr>
        </p:nvSpPr>
        <p:spPr/>
        <p:txBody>
          <a:bodyPr/>
          <a:lstStyle/>
          <a:p>
            <a:r>
              <a:rPr lang="en-US" smtClean="0"/>
              <a:t>WPW7X | PSD AWP meeting 2025 | 07-09.10.2024</a:t>
            </a:r>
            <a:endParaRPr lang="en-BE"/>
          </a:p>
        </p:txBody>
      </p:sp>
      <p:sp>
        <p:nvSpPr>
          <p:cNvPr id="6" name="Slide Number Placeholder 5">
            <a:extLst>
              <a:ext uri="{FF2B5EF4-FFF2-40B4-BE49-F238E27FC236}">
                <a16:creationId xmlns:a16="http://schemas.microsoft.com/office/drawing/2014/main" id="{96F92711-9123-5D5A-6517-15BF4C23EC07}"/>
              </a:ext>
            </a:extLst>
          </p:cNvPr>
          <p:cNvSpPr>
            <a:spLocks noGrp="1"/>
          </p:cNvSpPr>
          <p:nvPr>
            <p:ph type="sldNum" sz="quarter" idx="12"/>
          </p:nvPr>
        </p:nvSpPr>
        <p:spPr/>
        <p:txBody>
          <a:bodyPr/>
          <a:lstStyle/>
          <a:p>
            <a:fld id="{A8862A6C-F1D0-0A4C-8F8A-8E35AFC16FDD}" type="slidenum">
              <a:rPr lang="en-BE" smtClean="0"/>
              <a:t>‹#›</a:t>
            </a:fld>
            <a:endParaRPr lang="en-BE"/>
          </a:p>
        </p:txBody>
      </p:sp>
    </p:spTree>
    <p:extLst>
      <p:ext uri="{BB962C8B-B14F-4D97-AF65-F5344CB8AC3E}">
        <p14:creationId xmlns:p14="http://schemas.microsoft.com/office/powerpoint/2010/main" val="23228564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GB" dirty="0"/>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4"/>
          </p:nvPr>
        </p:nvSpPr>
        <p:spPr>
          <a:xfrm>
            <a:off x="10848528" y="6356353"/>
            <a:ext cx="733872" cy="365125"/>
          </a:xfrm>
          <a:prstGeom prst="rect">
            <a:avLst/>
          </a:prstGeom>
        </p:spPr>
        <p:txBody>
          <a:bodyPr vert="horz" lIns="91440" tIns="45720" rIns="91440" bIns="45720" rtlCol="0" anchor="ctr"/>
          <a:lstStyle>
            <a:lvl1pPr algn="r">
              <a:defRPr sz="1000">
                <a:solidFill>
                  <a:schemeClr val="tx1">
                    <a:tint val="75000"/>
                  </a:schemeClr>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6D9FA1-99C7-4910-8E32-B85D378B0060}" type="slidenum">
              <a:rPr kumimoji="0" lang="en-GB" sz="10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10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402646876"/>
      </p:ext>
    </p:extLst>
  </p:cSld>
  <p:clrMap bg1="lt1" tx1="dk1" bg2="lt2" tx2="dk2" accent1="accent1" accent2="accent2" accent3="accent3" accent4="accent4" accent5="accent5" accent6="accent6" hlink="hlink" folHlink="folHlink"/>
  <p:sldLayoutIdLst>
    <p:sldLayoutId id="2147483658" r:id="rId1"/>
    <p:sldLayoutId id="2147483663" r:id="rId2"/>
    <p:sldLayoutId id="2147483664" r:id="rId3"/>
    <p:sldLayoutId id="2147483669" r:id="rId4"/>
    <p:sldLayoutId id="2147483671" r:id="rId5"/>
  </p:sldLayoutIdLst>
  <p:hf hd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err="1" smtClean="0"/>
              <a:t>Campaign</a:t>
            </a:r>
            <a:r>
              <a:rPr lang="de-DE" dirty="0" smtClean="0"/>
              <a:t> OP2.2 </a:t>
            </a:r>
            <a:r>
              <a:rPr lang="de-DE" dirty="0" err="1" smtClean="0"/>
              <a:t>finished</a:t>
            </a:r>
            <a:r>
              <a:rPr lang="de-DE" dirty="0" smtClean="0"/>
              <a:t> on </a:t>
            </a:r>
            <a:r>
              <a:rPr lang="de-DE" dirty="0" err="1" smtClean="0"/>
              <a:t>Dec</a:t>
            </a:r>
            <a:r>
              <a:rPr lang="de-DE" dirty="0" smtClean="0"/>
              <a:t> 12</a:t>
            </a:r>
            <a:endParaRPr lang="pl-PL" dirty="0"/>
          </a:p>
        </p:txBody>
      </p:sp>
      <p:sp>
        <p:nvSpPr>
          <p:cNvPr id="3" name="Content Placeholder 2"/>
          <p:cNvSpPr>
            <a:spLocks noGrp="1"/>
          </p:cNvSpPr>
          <p:nvPr>
            <p:ph idx="1"/>
          </p:nvPr>
        </p:nvSpPr>
        <p:spPr>
          <a:xfrm>
            <a:off x="3633855" y="3816929"/>
            <a:ext cx="8558145" cy="5155910"/>
          </a:xfrm>
        </p:spPr>
        <p:txBody>
          <a:bodyPr/>
          <a:lstStyle/>
          <a:p>
            <a:r>
              <a:rPr lang="de-DE" dirty="0" smtClean="0"/>
              <a:t>Pulse </a:t>
            </a:r>
            <a:r>
              <a:rPr lang="de-DE" dirty="0" err="1" smtClean="0"/>
              <a:t>length</a:t>
            </a:r>
            <a:r>
              <a:rPr lang="de-DE" dirty="0" smtClean="0"/>
              <a:t> </a:t>
            </a:r>
            <a:r>
              <a:rPr lang="de-DE" dirty="0" err="1" smtClean="0"/>
              <a:t>up</a:t>
            </a:r>
            <a:r>
              <a:rPr lang="de-DE" dirty="0" smtClean="0"/>
              <a:t> </a:t>
            </a:r>
            <a:r>
              <a:rPr lang="de-DE" dirty="0" err="1" smtClean="0"/>
              <a:t>to</a:t>
            </a:r>
            <a:r>
              <a:rPr lang="de-DE" dirty="0" smtClean="0"/>
              <a:t> 308 s (</a:t>
            </a:r>
            <a:r>
              <a:rPr lang="de-DE" dirty="0" err="1" smtClean="0"/>
              <a:t>although</a:t>
            </a:r>
            <a:r>
              <a:rPr lang="de-DE" dirty="0" smtClean="0"/>
              <a:t> &lt; 1 GJ). </a:t>
            </a:r>
          </a:p>
          <a:p>
            <a:r>
              <a:rPr lang="de-DE" dirty="0" smtClean="0"/>
              <a:t>Low-</a:t>
            </a:r>
            <a:r>
              <a:rPr lang="de-DE" dirty="0" err="1" smtClean="0"/>
              <a:t>field</a:t>
            </a:r>
            <a:r>
              <a:rPr lang="de-DE" dirty="0" smtClean="0"/>
              <a:t> </a:t>
            </a:r>
            <a:r>
              <a:rPr lang="de-DE" dirty="0" err="1" smtClean="0"/>
              <a:t>operation</a:t>
            </a:r>
            <a:r>
              <a:rPr lang="de-DE" dirty="0" smtClean="0"/>
              <a:t> </a:t>
            </a:r>
            <a:r>
              <a:rPr lang="de-DE" dirty="0" err="1" smtClean="0"/>
              <a:t>with</a:t>
            </a:r>
            <a:r>
              <a:rPr lang="de-DE" dirty="0" smtClean="0"/>
              <a:t> </a:t>
            </a:r>
            <a:r>
              <a:rPr lang="de-DE" dirty="0" err="1" smtClean="0"/>
              <a:t>sustained</a:t>
            </a:r>
            <a:r>
              <a:rPr lang="de-DE" dirty="0" smtClean="0"/>
              <a:t> </a:t>
            </a:r>
            <a:r>
              <a:rPr lang="de-DE" dirty="0" err="1" smtClean="0"/>
              <a:t>higher</a:t>
            </a:r>
            <a:r>
              <a:rPr lang="de-DE" dirty="0" smtClean="0"/>
              <a:t> </a:t>
            </a:r>
            <a:r>
              <a:rPr lang="de-DE" dirty="0" err="1" smtClean="0"/>
              <a:t>ion</a:t>
            </a:r>
            <a:r>
              <a:rPr lang="de-DE" dirty="0" smtClean="0"/>
              <a:t> </a:t>
            </a:r>
            <a:r>
              <a:rPr lang="de-DE" dirty="0" err="1" smtClean="0"/>
              <a:t>temperatures</a:t>
            </a:r>
            <a:r>
              <a:rPr lang="de-DE" dirty="0" smtClean="0"/>
              <a:t> </a:t>
            </a:r>
            <a:r>
              <a:rPr lang="de-DE" dirty="0" err="1" smtClean="0"/>
              <a:t>for</a:t>
            </a:r>
            <a:r>
              <a:rPr lang="de-DE" dirty="0"/>
              <a:t> </a:t>
            </a:r>
            <a:r>
              <a:rPr lang="de-DE" dirty="0" smtClean="0"/>
              <a:t>&gt; 3 s</a:t>
            </a:r>
          </a:p>
          <a:p>
            <a:r>
              <a:rPr lang="de-DE" dirty="0" smtClean="0"/>
              <a:t>Exploration </a:t>
            </a:r>
            <a:r>
              <a:rPr lang="de-DE" dirty="0" err="1" smtClean="0"/>
              <a:t>of</a:t>
            </a:r>
            <a:r>
              <a:rPr lang="de-DE" dirty="0" smtClean="0"/>
              <a:t> </a:t>
            </a:r>
            <a:r>
              <a:rPr lang="de-DE" dirty="0" err="1" smtClean="0"/>
              <a:t>island</a:t>
            </a:r>
            <a:r>
              <a:rPr lang="de-DE" dirty="0" smtClean="0"/>
              <a:t> divertor </a:t>
            </a:r>
            <a:r>
              <a:rPr lang="de-DE" dirty="0" err="1" smtClean="0"/>
              <a:t>scenarios</a:t>
            </a:r>
            <a:r>
              <a:rPr lang="de-DE" dirty="0" smtClean="0"/>
              <a:t> in different </a:t>
            </a:r>
            <a:r>
              <a:rPr lang="de-DE" dirty="0" err="1" smtClean="0"/>
              <a:t>configurations</a:t>
            </a:r>
            <a:endParaRPr lang="de-DE" dirty="0" smtClean="0"/>
          </a:p>
          <a:p>
            <a:r>
              <a:rPr lang="de-DE" dirty="0" smtClean="0"/>
              <a:t>First </a:t>
            </a:r>
            <a:r>
              <a:rPr lang="de-DE" dirty="0" err="1" smtClean="0"/>
              <a:t>operation</a:t>
            </a:r>
            <a:r>
              <a:rPr lang="de-DE" dirty="0" smtClean="0"/>
              <a:t> </a:t>
            </a:r>
            <a:r>
              <a:rPr lang="de-DE" dirty="0" err="1" smtClean="0"/>
              <a:t>of</a:t>
            </a:r>
            <a:r>
              <a:rPr lang="de-DE" dirty="0" smtClean="0"/>
              <a:t> </a:t>
            </a:r>
            <a:r>
              <a:rPr lang="de-DE" dirty="0" err="1" smtClean="0"/>
              <a:t>new</a:t>
            </a:r>
            <a:r>
              <a:rPr lang="de-DE" dirty="0" smtClean="0"/>
              <a:t> </a:t>
            </a:r>
            <a:r>
              <a:rPr lang="de-DE" dirty="0" err="1" smtClean="0"/>
              <a:t>steady</a:t>
            </a:r>
            <a:r>
              <a:rPr lang="de-DE" dirty="0" smtClean="0"/>
              <a:t> </a:t>
            </a:r>
            <a:r>
              <a:rPr lang="de-DE" dirty="0" err="1" smtClean="0"/>
              <a:t>state</a:t>
            </a:r>
            <a:r>
              <a:rPr lang="de-DE" dirty="0" smtClean="0"/>
              <a:t> pellet </a:t>
            </a:r>
            <a:r>
              <a:rPr lang="de-DE" dirty="0" err="1" smtClean="0"/>
              <a:t>injector</a:t>
            </a:r>
            <a:r>
              <a:rPr lang="de-DE" dirty="0" smtClean="0"/>
              <a:t>.</a:t>
            </a:r>
          </a:p>
          <a:p>
            <a:r>
              <a:rPr lang="de-DE" dirty="0" err="1" smtClean="0"/>
              <a:t>Campaign</a:t>
            </a:r>
            <a:r>
              <a:rPr lang="de-DE" dirty="0" smtClean="0"/>
              <a:t> </a:t>
            </a:r>
            <a:r>
              <a:rPr lang="de-DE" dirty="0" err="1" smtClean="0"/>
              <a:t>reporting</a:t>
            </a:r>
            <a:r>
              <a:rPr lang="de-DE" dirty="0" smtClean="0"/>
              <a:t> </a:t>
            </a:r>
            <a:r>
              <a:rPr lang="de-DE" dirty="0" err="1" smtClean="0"/>
              <a:t>initiated</a:t>
            </a:r>
            <a:r>
              <a:rPr lang="de-DE" dirty="0" smtClean="0"/>
              <a:t> – </a:t>
            </a:r>
            <a:r>
              <a:rPr lang="de-DE" dirty="0" err="1" smtClean="0"/>
              <a:t>deadline</a:t>
            </a:r>
            <a:r>
              <a:rPr lang="de-DE" smtClean="0"/>
              <a:t> Jan 31, 2025</a:t>
            </a:r>
            <a:endParaRPr lang="de-DE" dirty="0" smtClean="0"/>
          </a:p>
        </p:txBody>
      </p:sp>
      <p:sp>
        <p:nvSpPr>
          <p:cNvPr id="4" name="Footer Placeholder 3"/>
          <p:cNvSpPr>
            <a:spLocks noGrp="1"/>
          </p:cNvSpPr>
          <p:nvPr>
            <p:ph type="ftr" sz="quarter" idx="11"/>
          </p:nvPr>
        </p:nvSpPr>
        <p:spPr/>
        <p:txBody>
          <a:bodyPr/>
          <a:lstStyle/>
          <a:p>
            <a:r>
              <a:rPr lang="en-US" smtClean="0">
                <a:solidFill>
                  <a:prstClr val="white"/>
                </a:solidFill>
              </a:rPr>
              <a:t>WPW7X | PSD AWP meeting 2025 | 07-09.10.2024</a:t>
            </a:r>
            <a:endParaRPr lang="en-GB" dirty="0">
              <a:solidFill>
                <a:prstClr val="white"/>
              </a:solidFill>
            </a:endParaRPr>
          </a:p>
        </p:txBody>
      </p:sp>
      <p:sp>
        <p:nvSpPr>
          <p:cNvPr id="5" name="Slide Number Placeholder 4"/>
          <p:cNvSpPr>
            <a:spLocks noGrp="1"/>
          </p:cNvSpPr>
          <p:nvPr>
            <p:ph type="sldNum" sz="quarter" idx="12"/>
          </p:nvPr>
        </p:nvSpPr>
        <p:spPr/>
        <p:txBody>
          <a:bodyPr/>
          <a:lstStyle/>
          <a:p>
            <a:fld id="{6A6D9FA1-99C7-4910-8E32-B85D378B0060}" type="slidenum">
              <a:rPr lang="en-GB" smtClean="0">
                <a:solidFill>
                  <a:prstClr val="white"/>
                </a:solidFill>
              </a:rPr>
              <a:pPr/>
              <a:t>1</a:t>
            </a:fld>
            <a:endParaRPr lang="en-GB" dirty="0">
              <a:solidFill>
                <a:prstClr val="white"/>
              </a:solidFill>
            </a:endParaRPr>
          </a:p>
        </p:txBody>
      </p:sp>
      <p:pic>
        <p:nvPicPr>
          <p:cNvPr id="6" name="Content Placeholder 14" descr="A graph of different colored lines&#10;&#10;Description automatically generated">
            <a:extLst>
              <a:ext uri="{FF2B5EF4-FFF2-40B4-BE49-F238E27FC236}">
                <a16:creationId xmlns:a16="http://schemas.microsoft.com/office/drawing/2014/main" id="{95B41365-7991-1649-130F-E809FCDA97BF}"/>
              </a:ext>
            </a:extLst>
          </p:cNvPr>
          <p:cNvPicPr>
            <a:picLocks noChangeAspect="1"/>
          </p:cNvPicPr>
          <p:nvPr/>
        </p:nvPicPr>
        <p:blipFill>
          <a:blip r:embed="rId2"/>
          <a:stretch>
            <a:fillRect/>
          </a:stretch>
        </p:blipFill>
        <p:spPr>
          <a:xfrm>
            <a:off x="6826149" y="-132373"/>
            <a:ext cx="5265737" cy="3949302"/>
          </a:xfrm>
          <a:prstGeom prst="rect">
            <a:avLst/>
          </a:prstGeom>
        </p:spPr>
      </p:pic>
      <p:pic>
        <p:nvPicPr>
          <p:cNvPr id="7" name="Picture 6"/>
          <p:cNvPicPr>
            <a:picLocks noChangeAspect="1"/>
          </p:cNvPicPr>
          <p:nvPr/>
        </p:nvPicPr>
        <p:blipFill>
          <a:blip r:embed="rId3"/>
          <a:stretch>
            <a:fillRect/>
          </a:stretch>
        </p:blipFill>
        <p:spPr>
          <a:xfrm>
            <a:off x="0" y="833123"/>
            <a:ext cx="3911528" cy="4770008"/>
          </a:xfrm>
          <a:prstGeom prst="rect">
            <a:avLst/>
          </a:prstGeom>
        </p:spPr>
      </p:pic>
    </p:spTree>
    <p:extLst>
      <p:ext uri="{BB962C8B-B14F-4D97-AF65-F5344CB8AC3E}">
        <p14:creationId xmlns:p14="http://schemas.microsoft.com/office/powerpoint/2010/main" val="487785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Dissemination </a:t>
            </a:r>
            <a:r>
              <a:rPr lang="de-DE" dirty="0" err="1" smtClean="0"/>
              <a:t>of</a:t>
            </a:r>
            <a:r>
              <a:rPr lang="de-DE" dirty="0" smtClean="0"/>
              <a:t> </a:t>
            </a:r>
            <a:r>
              <a:rPr lang="de-DE" dirty="0" err="1" smtClean="0"/>
              <a:t>codes</a:t>
            </a:r>
            <a:endParaRPr lang="pl-PL"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53729648"/>
              </p:ext>
            </p:extLst>
          </p:nvPr>
        </p:nvGraphicFramePr>
        <p:xfrm>
          <a:off x="632297" y="1095682"/>
          <a:ext cx="8677072" cy="4741219"/>
        </p:xfrm>
        <a:graphic>
          <a:graphicData uri="http://schemas.openxmlformats.org/drawingml/2006/table">
            <a:tbl>
              <a:tblPr/>
              <a:tblGrid>
                <a:gridCol w="4585444">
                  <a:extLst>
                    <a:ext uri="{9D8B030D-6E8A-4147-A177-3AD203B41FA5}">
                      <a16:colId xmlns:a16="http://schemas.microsoft.com/office/drawing/2014/main" val="1403298590"/>
                    </a:ext>
                  </a:extLst>
                </a:gridCol>
                <a:gridCol w="4091628">
                  <a:extLst>
                    <a:ext uri="{9D8B030D-6E8A-4147-A177-3AD203B41FA5}">
                      <a16:colId xmlns:a16="http://schemas.microsoft.com/office/drawing/2014/main" val="3243399522"/>
                    </a:ext>
                  </a:extLst>
                </a:gridCol>
              </a:tblGrid>
              <a:tr h="221939">
                <a:tc>
                  <a:txBody>
                    <a:bodyPr/>
                    <a:lstStyle/>
                    <a:p>
                      <a:pPr algn="ctr" fontAlgn="ctr"/>
                      <a:r>
                        <a:rPr lang="pl-PL" sz="2000" b="1" i="0" u="none" strike="noStrike">
                          <a:solidFill>
                            <a:srgbClr val="000000"/>
                          </a:solidFill>
                          <a:effectLst/>
                          <a:latin typeface="Calibri" panose="020F0502020204030204" pitchFamily="34" charset="0"/>
                        </a:rPr>
                        <a:t>Code name</a:t>
                      </a:r>
                    </a:p>
                  </a:txBody>
                  <a:tcPr marL="6536" marR="6536" marT="6536" marB="0" anchor="ctr">
                    <a:lnL>
                      <a:noFill/>
                    </a:lnL>
                    <a:lnR>
                      <a:noFill/>
                    </a:lnR>
                    <a:lnT>
                      <a:noFill/>
                    </a:lnT>
                    <a:lnB w="12700" cap="flat" cmpd="sng" algn="ctr">
                      <a:solidFill>
                        <a:srgbClr val="000000"/>
                      </a:solidFill>
                      <a:prstDash val="solid"/>
                      <a:round/>
                      <a:headEnd type="none" w="med" len="med"/>
                      <a:tailEnd type="none" w="med" len="med"/>
                    </a:lnB>
                    <a:solidFill>
                      <a:srgbClr val="B4C6E7"/>
                    </a:solidFill>
                  </a:tcPr>
                </a:tc>
                <a:tc>
                  <a:txBody>
                    <a:bodyPr/>
                    <a:lstStyle/>
                    <a:p>
                      <a:pPr algn="ctr" fontAlgn="ctr"/>
                      <a:r>
                        <a:rPr lang="pl-PL" sz="2000" b="1" i="0" u="none" strike="noStrike">
                          <a:solidFill>
                            <a:srgbClr val="000000"/>
                          </a:solidFill>
                          <a:effectLst/>
                          <a:latin typeface="Calibri" panose="020F0502020204030204" pitchFamily="34" charset="0"/>
                        </a:rPr>
                        <a:t>No. interested people</a:t>
                      </a:r>
                    </a:p>
                  </a:txBody>
                  <a:tcPr marL="6536" marR="6536" marT="6536" marB="0" anchor="ctr">
                    <a:lnL>
                      <a:noFill/>
                    </a:lnL>
                    <a:lnR>
                      <a:noFill/>
                    </a:lnR>
                    <a:lnT>
                      <a:noFill/>
                    </a:lnT>
                    <a:lnB w="1270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1378275335"/>
                  </a:ext>
                </a:extLst>
              </a:tr>
              <a:tr h="538514">
                <a:tc>
                  <a:txBody>
                    <a:bodyPr/>
                    <a:lstStyle/>
                    <a:p>
                      <a:pPr algn="l" fontAlgn="t"/>
                      <a:r>
                        <a:rPr lang="pl-PL" sz="2000" b="0" i="0" u="none" strike="noStrike" dirty="0">
                          <a:solidFill>
                            <a:srgbClr val="000000"/>
                          </a:solidFill>
                          <a:effectLst/>
                          <a:latin typeface="Calibri" panose="020F0502020204030204" pitchFamily="34" charset="0"/>
                        </a:rPr>
                        <a:t>EMC3-EIRENE / EMC3-Lite</a:t>
                      </a:r>
                    </a:p>
                  </a:txBody>
                  <a:tcPr marL="6536" marR="6536" marT="6536" marB="0">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t"/>
                      <a:r>
                        <a:rPr lang="pl-PL" sz="2000" b="0" i="0" u="none" strike="noStrike">
                          <a:solidFill>
                            <a:srgbClr val="000000"/>
                          </a:solidFill>
                          <a:effectLst/>
                          <a:latin typeface="Calibri" panose="020F0502020204030204" pitchFamily="34" charset="0"/>
                        </a:rPr>
                        <a:t>6</a:t>
                      </a:r>
                    </a:p>
                  </a:txBody>
                  <a:tcPr marL="6536" marR="6536" marT="6536" marB="0">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1398647"/>
                  </a:ext>
                </a:extLst>
              </a:tr>
              <a:tr h="502761">
                <a:tc>
                  <a:txBody>
                    <a:bodyPr/>
                    <a:lstStyle/>
                    <a:p>
                      <a:pPr algn="l" fontAlgn="t"/>
                      <a:r>
                        <a:rPr lang="pl-PL" sz="2000" b="0" i="0" u="none" strike="noStrike">
                          <a:solidFill>
                            <a:srgbClr val="000000"/>
                          </a:solidFill>
                          <a:effectLst/>
                          <a:latin typeface="Calibri" panose="020F0502020204030204" pitchFamily="34" charset="0"/>
                        </a:rPr>
                        <a:t>ASCOT5</a:t>
                      </a:r>
                    </a:p>
                  </a:txBody>
                  <a:tcPr marL="6536" marR="6536" marT="653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t"/>
                      <a:r>
                        <a:rPr lang="pl-PL" sz="2000" b="0" i="0" u="none" strike="noStrike">
                          <a:solidFill>
                            <a:srgbClr val="000000"/>
                          </a:solidFill>
                          <a:effectLst/>
                          <a:latin typeface="Calibri" panose="020F0502020204030204" pitchFamily="34" charset="0"/>
                        </a:rPr>
                        <a:t>5</a:t>
                      </a:r>
                    </a:p>
                  </a:txBody>
                  <a:tcPr marL="6536" marR="6536" marT="653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8310345"/>
                  </a:ext>
                </a:extLst>
              </a:tr>
              <a:tr h="479732">
                <a:tc>
                  <a:txBody>
                    <a:bodyPr/>
                    <a:lstStyle/>
                    <a:p>
                      <a:pPr algn="l" fontAlgn="t"/>
                      <a:r>
                        <a:rPr lang="pl-PL" sz="2000" b="0" i="0" u="none" strike="noStrike">
                          <a:solidFill>
                            <a:srgbClr val="000000"/>
                          </a:solidFill>
                          <a:effectLst/>
                          <a:latin typeface="Calibri" panose="020F0502020204030204" pitchFamily="34" charset="0"/>
                        </a:rPr>
                        <a:t>GVEC</a:t>
                      </a:r>
                    </a:p>
                  </a:txBody>
                  <a:tcPr marL="6536" marR="6536" marT="653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t"/>
                      <a:r>
                        <a:rPr lang="pl-PL" sz="2000" b="0" i="0" u="none" strike="noStrike">
                          <a:solidFill>
                            <a:srgbClr val="000000"/>
                          </a:solidFill>
                          <a:effectLst/>
                          <a:latin typeface="Calibri" panose="020F0502020204030204" pitchFamily="34" charset="0"/>
                        </a:rPr>
                        <a:t>4</a:t>
                      </a:r>
                    </a:p>
                  </a:txBody>
                  <a:tcPr marL="6536" marR="6536" marT="653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2306157"/>
                  </a:ext>
                </a:extLst>
              </a:tr>
              <a:tr h="493701">
                <a:tc>
                  <a:txBody>
                    <a:bodyPr/>
                    <a:lstStyle/>
                    <a:p>
                      <a:pPr algn="l" fontAlgn="t"/>
                      <a:r>
                        <a:rPr lang="pl-PL" sz="2000" b="0" i="0" u="none" strike="noStrike">
                          <a:solidFill>
                            <a:srgbClr val="000000"/>
                          </a:solidFill>
                          <a:effectLst/>
                          <a:latin typeface="Calibri" panose="020F0502020204030204" pitchFamily="34" charset="0"/>
                        </a:rPr>
                        <a:t>GENE-3D</a:t>
                      </a:r>
                    </a:p>
                  </a:txBody>
                  <a:tcPr marL="6536" marR="6536" marT="653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t"/>
                      <a:r>
                        <a:rPr lang="pl-PL" sz="2000" b="0" i="0" u="none" strike="noStrike">
                          <a:solidFill>
                            <a:srgbClr val="000000"/>
                          </a:solidFill>
                          <a:effectLst/>
                          <a:latin typeface="Calibri" panose="020F0502020204030204" pitchFamily="34" charset="0"/>
                        </a:rPr>
                        <a:t>4</a:t>
                      </a:r>
                    </a:p>
                  </a:txBody>
                  <a:tcPr marL="6536" marR="6536" marT="653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7938858"/>
                  </a:ext>
                </a:extLst>
              </a:tr>
              <a:tr h="547159">
                <a:tc>
                  <a:txBody>
                    <a:bodyPr/>
                    <a:lstStyle/>
                    <a:p>
                      <a:pPr algn="l" fontAlgn="t"/>
                      <a:r>
                        <a:rPr lang="pl-PL" sz="2000" b="0" i="0" u="none" strike="noStrike">
                          <a:solidFill>
                            <a:srgbClr val="000000"/>
                          </a:solidFill>
                          <a:effectLst/>
                          <a:latin typeface="Calibri" panose="020F0502020204030204" pitchFamily="34" charset="0"/>
                        </a:rPr>
                        <a:t>EUTERPE</a:t>
                      </a:r>
                    </a:p>
                  </a:txBody>
                  <a:tcPr marL="6536" marR="6536" marT="653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t"/>
                      <a:r>
                        <a:rPr lang="pl-PL" sz="2000" b="0" i="0" u="none" strike="noStrike">
                          <a:solidFill>
                            <a:srgbClr val="000000"/>
                          </a:solidFill>
                          <a:effectLst/>
                          <a:latin typeface="Calibri" panose="020F0502020204030204" pitchFamily="34" charset="0"/>
                        </a:rPr>
                        <a:t>4</a:t>
                      </a:r>
                    </a:p>
                  </a:txBody>
                  <a:tcPr marL="6536" marR="6536" marT="653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09470427"/>
                  </a:ext>
                </a:extLst>
              </a:tr>
              <a:tr h="157019">
                <a:tc>
                  <a:txBody>
                    <a:bodyPr/>
                    <a:lstStyle/>
                    <a:p>
                      <a:pPr algn="l" fontAlgn="t"/>
                      <a:r>
                        <a:rPr lang="pl-PL" sz="2000" b="0" i="0" u="none" strike="noStrike">
                          <a:solidFill>
                            <a:srgbClr val="000000"/>
                          </a:solidFill>
                          <a:effectLst/>
                          <a:latin typeface="Calibri" panose="020F0502020204030204" pitchFamily="34" charset="0"/>
                        </a:rPr>
                        <a:t>BOUT++/BSTING</a:t>
                      </a:r>
                    </a:p>
                  </a:txBody>
                  <a:tcPr marL="6536" marR="6536" marT="653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t"/>
                      <a:r>
                        <a:rPr lang="pl-PL" sz="2000" b="0" i="0" u="none" strike="noStrike">
                          <a:solidFill>
                            <a:srgbClr val="000000"/>
                          </a:solidFill>
                          <a:effectLst/>
                          <a:latin typeface="Calibri" panose="020F0502020204030204" pitchFamily="34" charset="0"/>
                        </a:rPr>
                        <a:t>2</a:t>
                      </a:r>
                    </a:p>
                  </a:txBody>
                  <a:tcPr marL="6536" marR="6536" marT="653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2384107"/>
                  </a:ext>
                </a:extLst>
              </a:tr>
              <a:tr h="157019">
                <a:tc>
                  <a:txBody>
                    <a:bodyPr/>
                    <a:lstStyle/>
                    <a:p>
                      <a:pPr algn="l" fontAlgn="t"/>
                      <a:r>
                        <a:rPr lang="pl-PL" sz="2000" b="0" i="0" u="none" strike="noStrike">
                          <a:solidFill>
                            <a:srgbClr val="000000"/>
                          </a:solidFill>
                          <a:effectLst/>
                          <a:latin typeface="Calibri" panose="020F0502020204030204" pitchFamily="34" charset="0"/>
                        </a:rPr>
                        <a:t>GRILLIX</a:t>
                      </a:r>
                    </a:p>
                  </a:txBody>
                  <a:tcPr marL="6536" marR="6536" marT="653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t"/>
                      <a:r>
                        <a:rPr lang="pl-PL" sz="2000" b="0" i="0" u="none" strike="noStrike">
                          <a:solidFill>
                            <a:srgbClr val="000000"/>
                          </a:solidFill>
                          <a:effectLst/>
                          <a:latin typeface="Calibri" panose="020F0502020204030204" pitchFamily="34" charset="0"/>
                        </a:rPr>
                        <a:t>2</a:t>
                      </a:r>
                    </a:p>
                  </a:txBody>
                  <a:tcPr marL="6536" marR="6536" marT="653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2616319"/>
                  </a:ext>
                </a:extLst>
              </a:tr>
              <a:tr h="157019">
                <a:tc>
                  <a:txBody>
                    <a:bodyPr/>
                    <a:lstStyle/>
                    <a:p>
                      <a:pPr algn="l" fontAlgn="t"/>
                      <a:r>
                        <a:rPr lang="pl-PL" sz="2000" b="0" i="0" u="none" strike="noStrike">
                          <a:solidFill>
                            <a:srgbClr val="000000"/>
                          </a:solidFill>
                          <a:effectLst/>
                          <a:latin typeface="Calibri" panose="020F0502020204030204" pitchFamily="34" charset="0"/>
                        </a:rPr>
                        <a:t>MONKES</a:t>
                      </a:r>
                    </a:p>
                  </a:txBody>
                  <a:tcPr marL="6536" marR="6536" marT="653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t"/>
                      <a:r>
                        <a:rPr lang="pl-PL" sz="2000" b="0" i="0" u="none" strike="noStrike">
                          <a:solidFill>
                            <a:srgbClr val="000000"/>
                          </a:solidFill>
                          <a:effectLst/>
                          <a:latin typeface="Calibri" panose="020F0502020204030204" pitchFamily="34" charset="0"/>
                        </a:rPr>
                        <a:t>1</a:t>
                      </a:r>
                    </a:p>
                  </a:txBody>
                  <a:tcPr marL="6536" marR="6536" marT="653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3269111"/>
                  </a:ext>
                </a:extLst>
              </a:tr>
              <a:tr h="157019">
                <a:tc>
                  <a:txBody>
                    <a:bodyPr/>
                    <a:lstStyle/>
                    <a:p>
                      <a:pPr algn="l" fontAlgn="t"/>
                      <a:r>
                        <a:rPr lang="pl-PL" sz="2000" b="0" i="0" u="none" strike="noStrike">
                          <a:solidFill>
                            <a:srgbClr val="000000"/>
                          </a:solidFill>
                          <a:effectLst/>
                          <a:latin typeface="Calibri" panose="020F0502020204030204" pitchFamily="34" charset="0"/>
                        </a:rPr>
                        <a:t>GENE-X</a:t>
                      </a:r>
                    </a:p>
                  </a:txBody>
                  <a:tcPr marL="6536" marR="6536" marT="653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t"/>
                      <a:r>
                        <a:rPr lang="pl-PL" sz="2000" b="0" i="0" u="none" strike="noStrike">
                          <a:solidFill>
                            <a:srgbClr val="000000"/>
                          </a:solidFill>
                          <a:effectLst/>
                          <a:latin typeface="Calibri" panose="020F0502020204030204" pitchFamily="34" charset="0"/>
                        </a:rPr>
                        <a:t>1</a:t>
                      </a:r>
                    </a:p>
                  </a:txBody>
                  <a:tcPr marL="6536" marR="6536" marT="653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8648231"/>
                  </a:ext>
                </a:extLst>
              </a:tr>
              <a:tr h="157019">
                <a:tc>
                  <a:txBody>
                    <a:bodyPr/>
                    <a:lstStyle/>
                    <a:p>
                      <a:pPr algn="l" fontAlgn="t"/>
                      <a:r>
                        <a:rPr lang="pl-PL" sz="2000" b="0" i="0" u="none" strike="noStrike">
                          <a:solidFill>
                            <a:srgbClr val="000000"/>
                          </a:solidFill>
                          <a:effectLst/>
                          <a:latin typeface="Calibri" panose="020F0502020204030204" pitchFamily="34" charset="0"/>
                        </a:rPr>
                        <a:t>KNOSOS</a:t>
                      </a:r>
                    </a:p>
                  </a:txBody>
                  <a:tcPr marL="6536" marR="6536" marT="653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t"/>
                      <a:r>
                        <a:rPr lang="pl-PL" sz="2000" b="0" i="0" u="none" strike="noStrike">
                          <a:solidFill>
                            <a:srgbClr val="000000"/>
                          </a:solidFill>
                          <a:effectLst/>
                          <a:latin typeface="Calibri" panose="020F0502020204030204" pitchFamily="34" charset="0"/>
                        </a:rPr>
                        <a:t>1</a:t>
                      </a:r>
                    </a:p>
                  </a:txBody>
                  <a:tcPr marL="6536" marR="6536" marT="653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6929334"/>
                  </a:ext>
                </a:extLst>
              </a:tr>
              <a:tr h="161548">
                <a:tc>
                  <a:txBody>
                    <a:bodyPr/>
                    <a:lstStyle/>
                    <a:p>
                      <a:pPr algn="l" fontAlgn="t"/>
                      <a:r>
                        <a:rPr lang="pl-PL" sz="2000" b="0" i="0" u="none" strike="noStrike">
                          <a:solidFill>
                            <a:srgbClr val="000000"/>
                          </a:solidFill>
                          <a:effectLst/>
                          <a:latin typeface="Calibri" panose="020F0502020204030204" pitchFamily="34" charset="0"/>
                        </a:rPr>
                        <a:t>GENE</a:t>
                      </a:r>
                    </a:p>
                  </a:txBody>
                  <a:tcPr marL="6536" marR="6536" marT="653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t"/>
                      <a:r>
                        <a:rPr lang="pl-PL" sz="2000" b="0" i="0" u="none" strike="noStrike" dirty="0">
                          <a:solidFill>
                            <a:srgbClr val="000000"/>
                          </a:solidFill>
                          <a:effectLst/>
                          <a:latin typeface="Calibri" panose="020F0502020204030204" pitchFamily="34" charset="0"/>
                        </a:rPr>
                        <a:t>1</a:t>
                      </a:r>
                    </a:p>
                  </a:txBody>
                  <a:tcPr marL="6536" marR="6536" marT="6536"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39235664"/>
                  </a:ext>
                </a:extLst>
              </a:tr>
            </a:tbl>
          </a:graphicData>
        </a:graphic>
      </p:graphicFrame>
      <p:sp>
        <p:nvSpPr>
          <p:cNvPr id="4" name="Footer Placeholder 3"/>
          <p:cNvSpPr>
            <a:spLocks noGrp="1"/>
          </p:cNvSpPr>
          <p:nvPr>
            <p:ph type="ftr" sz="quarter" idx="11"/>
          </p:nvPr>
        </p:nvSpPr>
        <p:spPr/>
        <p:txBody>
          <a:bodyPr/>
          <a:lstStyle/>
          <a:p>
            <a:r>
              <a:rPr lang="en-US" smtClean="0">
                <a:solidFill>
                  <a:prstClr val="white"/>
                </a:solidFill>
              </a:rPr>
              <a:t>WPW7X | PSD AWP meeting 2025 | 07-09.10.2024</a:t>
            </a:r>
            <a:endParaRPr lang="en-GB" dirty="0">
              <a:solidFill>
                <a:prstClr val="white"/>
              </a:solidFill>
            </a:endParaRPr>
          </a:p>
        </p:txBody>
      </p:sp>
      <p:sp>
        <p:nvSpPr>
          <p:cNvPr id="5" name="Slide Number Placeholder 4"/>
          <p:cNvSpPr>
            <a:spLocks noGrp="1"/>
          </p:cNvSpPr>
          <p:nvPr>
            <p:ph type="sldNum" sz="quarter" idx="12"/>
          </p:nvPr>
        </p:nvSpPr>
        <p:spPr/>
        <p:txBody>
          <a:bodyPr/>
          <a:lstStyle/>
          <a:p>
            <a:fld id="{6A6D9FA1-99C7-4910-8E32-B85D378B0060}" type="slidenum">
              <a:rPr lang="en-GB" smtClean="0">
                <a:solidFill>
                  <a:prstClr val="white"/>
                </a:solidFill>
              </a:rPr>
              <a:pPr/>
              <a:t>2</a:t>
            </a:fld>
            <a:endParaRPr lang="en-GB" dirty="0">
              <a:solidFill>
                <a:prstClr val="white"/>
              </a:solidFill>
            </a:endParaRPr>
          </a:p>
        </p:txBody>
      </p:sp>
    </p:spTree>
    <p:extLst>
      <p:ext uri="{BB962C8B-B14F-4D97-AF65-F5344CB8AC3E}">
        <p14:creationId xmlns:p14="http://schemas.microsoft.com/office/powerpoint/2010/main" val="4176635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Level-3 </a:t>
            </a:r>
            <a:r>
              <a:rPr lang="de-DE" dirty="0" err="1" smtClean="0"/>
              <a:t>reporting</a:t>
            </a:r>
            <a:r>
              <a:rPr lang="de-DE" dirty="0" smtClean="0"/>
              <a:t> </a:t>
            </a:r>
            <a:r>
              <a:rPr lang="de-DE" dirty="0" err="1" smtClean="0"/>
              <a:t>initiated</a:t>
            </a:r>
            <a:endParaRPr lang="pl-PL" dirty="0"/>
          </a:p>
        </p:txBody>
      </p:sp>
      <p:sp>
        <p:nvSpPr>
          <p:cNvPr id="4" name="Footer Placeholder 3"/>
          <p:cNvSpPr>
            <a:spLocks noGrp="1"/>
          </p:cNvSpPr>
          <p:nvPr>
            <p:ph type="ftr" sz="quarter" idx="11"/>
          </p:nvPr>
        </p:nvSpPr>
        <p:spPr/>
        <p:txBody>
          <a:bodyPr/>
          <a:lstStyle/>
          <a:p>
            <a:r>
              <a:rPr lang="en-US" smtClean="0">
                <a:solidFill>
                  <a:prstClr val="white"/>
                </a:solidFill>
              </a:rPr>
              <a:t>WPW7X | PSD AWP meeting 2025 | 07-09.10.2024</a:t>
            </a:r>
            <a:endParaRPr lang="en-GB" dirty="0">
              <a:solidFill>
                <a:prstClr val="white"/>
              </a:solidFill>
            </a:endParaRPr>
          </a:p>
        </p:txBody>
      </p:sp>
      <p:sp>
        <p:nvSpPr>
          <p:cNvPr id="5" name="Slide Number Placeholder 4"/>
          <p:cNvSpPr>
            <a:spLocks noGrp="1"/>
          </p:cNvSpPr>
          <p:nvPr>
            <p:ph type="sldNum" sz="quarter" idx="12"/>
          </p:nvPr>
        </p:nvSpPr>
        <p:spPr/>
        <p:txBody>
          <a:bodyPr/>
          <a:lstStyle/>
          <a:p>
            <a:fld id="{6A6D9FA1-99C7-4910-8E32-B85D378B0060}" type="slidenum">
              <a:rPr lang="en-GB" smtClean="0">
                <a:solidFill>
                  <a:prstClr val="white"/>
                </a:solidFill>
              </a:rPr>
              <a:pPr/>
              <a:t>3</a:t>
            </a:fld>
            <a:endParaRPr lang="en-GB" dirty="0">
              <a:solidFill>
                <a:prstClr val="white"/>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1850970"/>
              </p:ext>
            </p:extLst>
          </p:nvPr>
        </p:nvGraphicFramePr>
        <p:xfrm>
          <a:off x="461794" y="1035321"/>
          <a:ext cx="8661402" cy="2377440"/>
        </p:xfrm>
        <a:graphic>
          <a:graphicData uri="http://schemas.openxmlformats.org/drawingml/2006/table">
            <a:tbl>
              <a:tblPr>
                <a:tableStyleId>{5C22544A-7EE6-4342-B048-85BDC9FD1C3A}</a:tableStyleId>
              </a:tblPr>
              <a:tblGrid>
                <a:gridCol w="1805304">
                  <a:extLst>
                    <a:ext uri="{9D8B030D-6E8A-4147-A177-3AD203B41FA5}">
                      <a16:colId xmlns:a16="http://schemas.microsoft.com/office/drawing/2014/main" val="2035161370"/>
                    </a:ext>
                  </a:extLst>
                </a:gridCol>
                <a:gridCol w="1683598">
                  <a:extLst>
                    <a:ext uri="{9D8B030D-6E8A-4147-A177-3AD203B41FA5}">
                      <a16:colId xmlns:a16="http://schemas.microsoft.com/office/drawing/2014/main" val="834701306"/>
                    </a:ext>
                  </a:extLst>
                </a:gridCol>
                <a:gridCol w="1683598">
                  <a:extLst>
                    <a:ext uri="{9D8B030D-6E8A-4147-A177-3AD203B41FA5}">
                      <a16:colId xmlns:a16="http://schemas.microsoft.com/office/drawing/2014/main" val="4068038719"/>
                    </a:ext>
                  </a:extLst>
                </a:gridCol>
                <a:gridCol w="1744451">
                  <a:extLst>
                    <a:ext uri="{9D8B030D-6E8A-4147-A177-3AD203B41FA5}">
                      <a16:colId xmlns:a16="http://schemas.microsoft.com/office/drawing/2014/main" val="1463701208"/>
                    </a:ext>
                  </a:extLst>
                </a:gridCol>
                <a:gridCol w="1744451">
                  <a:extLst>
                    <a:ext uri="{9D8B030D-6E8A-4147-A177-3AD203B41FA5}">
                      <a16:colId xmlns:a16="http://schemas.microsoft.com/office/drawing/2014/main" val="1466254925"/>
                    </a:ext>
                  </a:extLst>
                </a:gridCol>
              </a:tblGrid>
              <a:tr h="182880">
                <a:tc gridSpan="2">
                  <a:txBody>
                    <a:bodyPr/>
                    <a:lstStyle/>
                    <a:p>
                      <a:pPr algn="l" fontAlgn="b"/>
                      <a:r>
                        <a:rPr lang="en-US" sz="1100" u="none" strike="noStrike">
                          <a:effectLst/>
                        </a:rPr>
                        <a:t>Modelling of fast ions and heating scenarios</a:t>
                      </a:r>
                      <a:endParaRPr lang="en-US" sz="1100" b="0" i="0" u="none" strike="noStrike">
                        <a:solidFill>
                          <a:srgbClr val="000000"/>
                        </a:solidFill>
                        <a:effectLst/>
                        <a:latin typeface="Calibri" panose="020F0502020204030204" pitchFamily="34" charset="0"/>
                      </a:endParaRPr>
                    </a:p>
                  </a:txBody>
                  <a:tcPr marL="7620" marR="7620" marT="7620" marB="0" anchor="b"/>
                </a:tc>
                <a:tc hMerge="1">
                  <a:txBody>
                    <a:bodyPr/>
                    <a:lstStyle/>
                    <a:p>
                      <a:endParaRPr lang="pl-PL"/>
                    </a:p>
                  </a:txBody>
                  <a:tcPr/>
                </a:tc>
                <a:tc>
                  <a:txBody>
                    <a:bodyPr/>
                    <a:lstStyle/>
                    <a:p>
                      <a:pPr algn="l" fontAlgn="b"/>
                      <a:r>
                        <a:rPr lang="pl-PL" sz="1100" u="none" strike="noStrike">
                          <a:effectLst/>
                        </a:rPr>
                        <a:t>Main reporter:</a:t>
                      </a:r>
                      <a:endParaRPr lang="pl-PL"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pl-PL" sz="1100" u="none" strike="noStrike">
                          <a:effectLst/>
                        </a:rPr>
                        <a:t>Christoph Slaby</a:t>
                      </a:r>
                      <a:endParaRPr lang="pl-PL" sz="1100" b="0" i="0" u="none" strike="noStrike">
                        <a:solidFill>
                          <a:srgbClr val="006100"/>
                        </a:solidFill>
                        <a:effectLst/>
                        <a:latin typeface="Calibri" panose="020F0502020204030204" pitchFamily="34" charset="0"/>
                      </a:endParaRPr>
                    </a:p>
                  </a:txBody>
                  <a:tcPr marL="7620" marR="7620" marT="7620" marB="0" anchor="b"/>
                </a:tc>
                <a:tc>
                  <a:txBody>
                    <a:bodyPr/>
                    <a:lstStyle/>
                    <a:p>
                      <a:pPr algn="l" fontAlgn="b"/>
                      <a:endParaRPr lang="pl-PL"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383789910"/>
                  </a:ext>
                </a:extLst>
              </a:tr>
              <a:tr h="548640">
                <a:tc>
                  <a:txBody>
                    <a:bodyPr/>
                    <a:lstStyle/>
                    <a:p>
                      <a:pPr algn="l" fontAlgn="ctr"/>
                      <a:r>
                        <a:rPr lang="en-US" sz="1100" u="none" strike="noStrike">
                          <a:effectLst/>
                        </a:rPr>
                        <a:t>2024-W7X-2.2.3-CIEMAT-BCS: Scenario preparation for the 2024/25 campaign</a:t>
                      </a:r>
                      <a:endParaRPr lang="en-US" sz="1100" b="0" i="0" u="none" strike="noStrike">
                        <a:solidFill>
                          <a:srgbClr val="000000"/>
                        </a:solidFill>
                        <a:effectLst/>
                        <a:latin typeface="Calibri" panose="020F0502020204030204" pitchFamily="34" charset="0"/>
                      </a:endParaRPr>
                    </a:p>
                  </a:txBody>
                  <a:tcPr marL="7620" marR="7620" marT="7620" marB="0" anchor="ctr"/>
                </a:tc>
                <a:tc>
                  <a:txBody>
                    <a:bodyPr/>
                    <a:lstStyle/>
                    <a:p>
                      <a:pPr algn="l" fontAlgn="ctr"/>
                      <a:r>
                        <a:rPr lang="en-US" sz="1100" u="none" strike="noStrike">
                          <a:effectLst/>
                        </a:rPr>
                        <a:t>Scenario preparation for the 2024 and 2025 campaign (BSC)</a:t>
                      </a:r>
                      <a:endParaRPr lang="en-US" sz="1100" b="0" i="0" u="none" strike="noStrike">
                        <a:solidFill>
                          <a:srgbClr val="000000"/>
                        </a:solidFill>
                        <a:effectLst/>
                        <a:latin typeface="Calibri" panose="020F0502020204030204" pitchFamily="34" charset="0"/>
                      </a:endParaRPr>
                    </a:p>
                  </a:txBody>
                  <a:tcPr marL="7620" marR="7620" marT="7620" marB="0" anchor="ctr"/>
                </a:tc>
                <a:tc>
                  <a:txBody>
                    <a:bodyPr/>
                    <a:lstStyle/>
                    <a:p>
                      <a:pPr algn="l" fontAlgn="ctr"/>
                      <a:r>
                        <a:rPr lang="pl-PL" sz="1100" u="none" strike="noStrike">
                          <a:effectLst/>
                        </a:rPr>
                        <a:t>Modelling of heating scenarios</a:t>
                      </a:r>
                      <a:endParaRPr lang="pl-PL" sz="1100" b="0" i="0" u="none" strike="noStrike">
                        <a:solidFill>
                          <a:srgbClr val="000000"/>
                        </a:solidFill>
                        <a:effectLst/>
                        <a:latin typeface="Calibri" panose="020F0502020204030204" pitchFamily="34" charset="0"/>
                      </a:endParaRPr>
                    </a:p>
                  </a:txBody>
                  <a:tcPr marL="7620" marR="7620" marT="7620" marB="0" anchor="ctr"/>
                </a:tc>
                <a:tc>
                  <a:txBody>
                    <a:bodyPr/>
                    <a:lstStyle/>
                    <a:p>
                      <a:pPr algn="l" fontAlgn="ctr"/>
                      <a:r>
                        <a:rPr lang="pl-PL" sz="1100" u="none" strike="noStrike">
                          <a:effectLst/>
                        </a:rPr>
                        <a:t>Report on ICRF modelling</a:t>
                      </a:r>
                      <a:endParaRPr lang="pl-PL" sz="1100" b="0" i="0" u="none" strike="noStrike">
                        <a:solidFill>
                          <a:srgbClr val="000000"/>
                        </a:solidFill>
                        <a:effectLst/>
                        <a:latin typeface="Calibri" panose="020F0502020204030204" pitchFamily="34" charset="0"/>
                      </a:endParaRPr>
                    </a:p>
                  </a:txBody>
                  <a:tcPr marL="7620" marR="7620" marT="7620" marB="0" anchor="ctr"/>
                </a:tc>
                <a:tc>
                  <a:txBody>
                    <a:bodyPr/>
                    <a:lstStyle/>
                    <a:p>
                      <a:endParaRPr lang="pl-PL"/>
                    </a:p>
                  </a:txBody>
                  <a:tcPr/>
                </a:tc>
                <a:extLst>
                  <a:ext uri="{0D108BD9-81ED-4DB2-BD59-A6C34878D82A}">
                    <a16:rowId xmlns:a16="http://schemas.microsoft.com/office/drawing/2014/main" val="725251069"/>
                  </a:ext>
                </a:extLst>
              </a:tr>
              <a:tr h="548640">
                <a:tc>
                  <a:txBody>
                    <a:bodyPr/>
                    <a:lstStyle/>
                    <a:p>
                      <a:pPr algn="l" fontAlgn="ctr"/>
                      <a:r>
                        <a:rPr lang="en-US" sz="1100" u="none" strike="noStrike">
                          <a:effectLst/>
                        </a:rPr>
                        <a:t>2024-W7X-2.2.3-CRPP: Scenario Preparation for the 2024/ 25 campaign</a:t>
                      </a:r>
                      <a:endParaRPr lang="en-US" sz="1100" b="0" i="0" u="none" strike="noStrike">
                        <a:solidFill>
                          <a:srgbClr val="000000"/>
                        </a:solidFill>
                        <a:effectLst/>
                        <a:latin typeface="Calibri" panose="020F0502020204030204" pitchFamily="34" charset="0"/>
                      </a:endParaRPr>
                    </a:p>
                  </a:txBody>
                  <a:tcPr marL="7620" marR="7620" marT="7620" marB="0" anchor="ctr"/>
                </a:tc>
                <a:tc>
                  <a:txBody>
                    <a:bodyPr/>
                    <a:lstStyle/>
                    <a:p>
                      <a:pPr algn="l" fontAlgn="ctr"/>
                      <a:r>
                        <a:rPr lang="en-US" sz="1100" u="none" strike="noStrike">
                          <a:effectLst/>
                        </a:rPr>
                        <a:t>Scenario Preparation for the 2024 campaign (CRPP)</a:t>
                      </a:r>
                      <a:endParaRPr lang="en-US" sz="1100" b="0" i="0" u="none" strike="noStrike">
                        <a:solidFill>
                          <a:srgbClr val="000000"/>
                        </a:solidFill>
                        <a:effectLst/>
                        <a:latin typeface="Calibri" panose="020F0502020204030204" pitchFamily="34" charset="0"/>
                      </a:endParaRPr>
                    </a:p>
                  </a:txBody>
                  <a:tcPr marL="7620" marR="7620" marT="7620" marB="0" anchor="ctr"/>
                </a:tc>
                <a:tc>
                  <a:txBody>
                    <a:bodyPr/>
                    <a:lstStyle/>
                    <a:p>
                      <a:pPr algn="l" fontAlgn="ctr"/>
                      <a:r>
                        <a:rPr lang="en-US" sz="1100" u="none" strike="noStrike">
                          <a:effectLst/>
                        </a:rPr>
                        <a:t>Modelling of scenarios for fast particle production </a:t>
                      </a:r>
                      <a:endParaRPr lang="en-US" sz="1100" b="0" i="0" u="none" strike="noStrike">
                        <a:solidFill>
                          <a:srgbClr val="000000"/>
                        </a:solidFill>
                        <a:effectLst/>
                        <a:latin typeface="Calibri" panose="020F0502020204030204" pitchFamily="34" charset="0"/>
                      </a:endParaRPr>
                    </a:p>
                  </a:txBody>
                  <a:tcPr marL="7620" marR="7620" marT="7620" marB="0" anchor="ctr"/>
                </a:tc>
                <a:tc>
                  <a:txBody>
                    <a:bodyPr/>
                    <a:lstStyle/>
                    <a:p>
                      <a:pPr algn="l" fontAlgn="ctr"/>
                      <a:r>
                        <a:rPr lang="en-US" sz="1100" u="none" strike="noStrike">
                          <a:effectLst/>
                        </a:rPr>
                        <a:t>Report on development of ICRH scenarios</a:t>
                      </a:r>
                      <a:endParaRPr lang="en-US" sz="1100" b="0" i="0" u="none" strike="noStrike">
                        <a:solidFill>
                          <a:srgbClr val="000000"/>
                        </a:solidFill>
                        <a:effectLst/>
                        <a:latin typeface="Calibri" panose="020F0502020204030204" pitchFamily="34" charset="0"/>
                      </a:endParaRPr>
                    </a:p>
                  </a:txBody>
                  <a:tcPr marL="7620" marR="7620" marT="7620" marB="0" anchor="ctr"/>
                </a:tc>
                <a:tc>
                  <a:txBody>
                    <a:bodyPr/>
                    <a:lstStyle/>
                    <a:p>
                      <a:endParaRPr lang="pl-PL"/>
                    </a:p>
                  </a:txBody>
                  <a:tcPr/>
                </a:tc>
                <a:extLst>
                  <a:ext uri="{0D108BD9-81ED-4DB2-BD59-A6C34878D82A}">
                    <a16:rowId xmlns:a16="http://schemas.microsoft.com/office/drawing/2014/main" val="97297026"/>
                  </a:ext>
                </a:extLst>
              </a:tr>
              <a:tr h="548640">
                <a:tc>
                  <a:txBody>
                    <a:bodyPr/>
                    <a:lstStyle/>
                    <a:p>
                      <a:pPr algn="l" fontAlgn="ctr"/>
                      <a:r>
                        <a:rPr lang="en-US" sz="1100" u="none" strike="noStrike">
                          <a:effectLst/>
                        </a:rPr>
                        <a:t>2024-W7X-2.2.3-KIPT-KINR: Scenario Preparation for the 2024/25 campaign</a:t>
                      </a:r>
                      <a:endParaRPr lang="en-US" sz="1100" b="0" i="0" u="none" strike="noStrike">
                        <a:solidFill>
                          <a:srgbClr val="000000"/>
                        </a:solidFill>
                        <a:effectLst/>
                        <a:latin typeface="Calibri" panose="020F0502020204030204" pitchFamily="34" charset="0"/>
                      </a:endParaRPr>
                    </a:p>
                  </a:txBody>
                  <a:tcPr marL="7620" marR="7620" marT="7620" marB="0" anchor="ctr"/>
                </a:tc>
                <a:tc>
                  <a:txBody>
                    <a:bodyPr/>
                    <a:lstStyle/>
                    <a:p>
                      <a:pPr algn="l" fontAlgn="ctr"/>
                      <a:r>
                        <a:rPr lang="en-US" sz="1100" u="none" strike="noStrike">
                          <a:effectLst/>
                        </a:rPr>
                        <a:t>Scenario Preparation for the 2024 campaign (KINR) </a:t>
                      </a:r>
                      <a:endParaRPr lang="en-US" sz="1100" b="0" i="0" u="none" strike="noStrike">
                        <a:solidFill>
                          <a:srgbClr val="000000"/>
                        </a:solidFill>
                        <a:effectLst/>
                        <a:latin typeface="Calibri" panose="020F0502020204030204" pitchFamily="34" charset="0"/>
                      </a:endParaRPr>
                    </a:p>
                  </a:txBody>
                  <a:tcPr marL="7620" marR="7620" marT="7620" marB="0" anchor="ctr"/>
                </a:tc>
                <a:tc>
                  <a:txBody>
                    <a:bodyPr/>
                    <a:lstStyle/>
                    <a:p>
                      <a:pPr algn="l" fontAlgn="ctr"/>
                      <a:r>
                        <a:rPr lang="en-US" sz="1100" u="none" strike="noStrike">
                          <a:effectLst/>
                        </a:rPr>
                        <a:t>Modelling of Drift-sound and Alfven-modes </a:t>
                      </a:r>
                      <a:endParaRPr lang="en-US" sz="1100" b="0" i="0" u="none" strike="noStrike">
                        <a:solidFill>
                          <a:srgbClr val="000000"/>
                        </a:solidFill>
                        <a:effectLst/>
                        <a:latin typeface="Calibri" panose="020F0502020204030204" pitchFamily="34" charset="0"/>
                      </a:endParaRPr>
                    </a:p>
                  </a:txBody>
                  <a:tcPr marL="7620" marR="7620" marT="7620" marB="0" anchor="ctr"/>
                </a:tc>
                <a:tc>
                  <a:txBody>
                    <a:bodyPr/>
                    <a:lstStyle/>
                    <a:p>
                      <a:pPr algn="l" fontAlgn="ctr"/>
                      <a:r>
                        <a:rPr lang="en-US" sz="1100" u="none" strike="noStrike">
                          <a:effectLst/>
                        </a:rPr>
                        <a:t>Report on drift-sound and Alfven-mode calculations</a:t>
                      </a:r>
                      <a:endParaRPr lang="en-US" sz="1100" b="0" i="0" u="none" strike="noStrike">
                        <a:solidFill>
                          <a:srgbClr val="000000"/>
                        </a:solidFill>
                        <a:effectLst/>
                        <a:latin typeface="Calibri" panose="020F0502020204030204" pitchFamily="34" charset="0"/>
                      </a:endParaRPr>
                    </a:p>
                  </a:txBody>
                  <a:tcPr marL="7620" marR="7620" marT="7620" marB="0" anchor="ctr"/>
                </a:tc>
                <a:tc>
                  <a:txBody>
                    <a:bodyPr/>
                    <a:lstStyle/>
                    <a:p>
                      <a:endParaRPr lang="pl-PL"/>
                    </a:p>
                  </a:txBody>
                  <a:tcPr/>
                </a:tc>
                <a:extLst>
                  <a:ext uri="{0D108BD9-81ED-4DB2-BD59-A6C34878D82A}">
                    <a16:rowId xmlns:a16="http://schemas.microsoft.com/office/drawing/2014/main" val="116463243"/>
                  </a:ext>
                </a:extLst>
              </a:tr>
              <a:tr h="548640">
                <a:tc>
                  <a:txBody>
                    <a:bodyPr/>
                    <a:lstStyle/>
                    <a:p>
                      <a:pPr algn="l" fontAlgn="ctr"/>
                      <a:r>
                        <a:rPr lang="en-US" sz="1100" u="none" strike="noStrike">
                          <a:effectLst/>
                        </a:rPr>
                        <a:t>2024-W7X-2.3.3-VTT: Scientific exploitation of the 2022 and 2023 campaign</a:t>
                      </a:r>
                      <a:endParaRPr lang="en-US" sz="1100" b="0" i="0" u="none" strike="noStrike">
                        <a:solidFill>
                          <a:srgbClr val="000000"/>
                        </a:solidFill>
                        <a:effectLst/>
                        <a:latin typeface="Calibri" panose="020F0502020204030204" pitchFamily="34" charset="0"/>
                      </a:endParaRPr>
                    </a:p>
                  </a:txBody>
                  <a:tcPr marL="7620" marR="7620" marT="7620" marB="0" anchor="ctr"/>
                </a:tc>
                <a:tc>
                  <a:txBody>
                    <a:bodyPr/>
                    <a:lstStyle/>
                    <a:p>
                      <a:pPr algn="l" fontAlgn="ctr"/>
                      <a:r>
                        <a:rPr lang="en-US" sz="1100" u="none" strike="noStrike">
                          <a:effectLst/>
                        </a:rPr>
                        <a:t>Scientific exploitation of the 2024 and 2025 campaign (VTT)</a:t>
                      </a:r>
                      <a:endParaRPr lang="en-US" sz="1100" b="0" i="0" u="none" strike="noStrike">
                        <a:solidFill>
                          <a:srgbClr val="000000"/>
                        </a:solidFill>
                        <a:effectLst/>
                        <a:latin typeface="Calibri" panose="020F0502020204030204" pitchFamily="34" charset="0"/>
                      </a:endParaRPr>
                    </a:p>
                  </a:txBody>
                  <a:tcPr marL="7620" marR="7620" marT="7620" marB="0" anchor="ctr"/>
                </a:tc>
                <a:tc>
                  <a:txBody>
                    <a:bodyPr/>
                    <a:lstStyle/>
                    <a:p>
                      <a:pPr algn="l" fontAlgn="ctr"/>
                      <a:r>
                        <a:rPr lang="en-US" sz="1100" u="none" strike="noStrike">
                          <a:effectLst/>
                        </a:rPr>
                        <a:t>Analysis of 2022/ 2023 experiments</a:t>
                      </a:r>
                      <a:endParaRPr lang="en-US" sz="1100" b="0" i="0" u="none" strike="noStrike">
                        <a:solidFill>
                          <a:srgbClr val="000000"/>
                        </a:solidFill>
                        <a:effectLst/>
                        <a:latin typeface="Calibri" panose="020F0502020204030204" pitchFamily="34" charset="0"/>
                      </a:endParaRPr>
                    </a:p>
                  </a:txBody>
                  <a:tcPr marL="7620" marR="7620" marT="7620" marB="0" anchor="ctr"/>
                </a:tc>
                <a:tc>
                  <a:txBody>
                    <a:bodyPr/>
                    <a:lstStyle/>
                    <a:p>
                      <a:pPr algn="l" fontAlgn="ctr"/>
                      <a:r>
                        <a:rPr lang="en-US" sz="1100" u="none" strike="noStrike">
                          <a:effectLst/>
                        </a:rPr>
                        <a:t>Report on wall power loads from ICRH-generated ions</a:t>
                      </a:r>
                      <a:endParaRPr lang="en-US" sz="1100" b="0" i="0" u="none" strike="noStrike">
                        <a:solidFill>
                          <a:srgbClr val="000000"/>
                        </a:solidFill>
                        <a:effectLst/>
                        <a:latin typeface="Calibri" panose="020F0502020204030204" pitchFamily="34" charset="0"/>
                      </a:endParaRPr>
                    </a:p>
                  </a:txBody>
                  <a:tcPr marL="7620" marR="7620" marT="7620" marB="0" anchor="ctr"/>
                </a:tc>
                <a:tc>
                  <a:txBody>
                    <a:bodyPr/>
                    <a:lstStyle/>
                    <a:p>
                      <a:endParaRPr lang="pl-PL" dirty="0"/>
                    </a:p>
                  </a:txBody>
                  <a:tcPr/>
                </a:tc>
                <a:extLst>
                  <a:ext uri="{0D108BD9-81ED-4DB2-BD59-A6C34878D82A}">
                    <a16:rowId xmlns:a16="http://schemas.microsoft.com/office/drawing/2014/main" val="3070518125"/>
                  </a:ext>
                </a:extLst>
              </a:tr>
            </a:tbl>
          </a:graphicData>
        </a:graphic>
      </p:graphicFrame>
      <p:sp>
        <p:nvSpPr>
          <p:cNvPr id="7" name="TextBox 6"/>
          <p:cNvSpPr txBox="1"/>
          <p:nvPr/>
        </p:nvSpPr>
        <p:spPr>
          <a:xfrm>
            <a:off x="593387" y="3861881"/>
            <a:ext cx="10116766" cy="1384995"/>
          </a:xfrm>
          <a:prstGeom prst="rect">
            <a:avLst/>
          </a:prstGeom>
          <a:noFill/>
        </p:spPr>
        <p:txBody>
          <a:bodyPr wrap="square" rtlCol="0">
            <a:spAutoFit/>
          </a:bodyPr>
          <a:lstStyle/>
          <a:p>
            <a:pPr marL="457200" indent="-457200" algn="l">
              <a:buFontTx/>
              <a:buChar char="-"/>
            </a:pPr>
            <a:r>
              <a:rPr lang="de-DE" sz="2800" b="1" dirty="0" smtClean="0"/>
              <a:t>Deadline </a:t>
            </a:r>
            <a:r>
              <a:rPr lang="de-DE" sz="2800" b="1" dirty="0" err="1" smtClean="0"/>
              <a:t>for</a:t>
            </a:r>
            <a:r>
              <a:rPr lang="de-DE" sz="2800" b="1" dirty="0" smtClean="0"/>
              <a:t> </a:t>
            </a:r>
            <a:r>
              <a:rPr lang="de-DE" sz="2800" b="1" dirty="0" err="1" smtClean="0"/>
              <a:t>reports</a:t>
            </a:r>
            <a:r>
              <a:rPr lang="de-DE" sz="2800" b="1" dirty="0" smtClean="0"/>
              <a:t> – </a:t>
            </a:r>
            <a:r>
              <a:rPr lang="de-DE" sz="2800" b="1" dirty="0" err="1" smtClean="0"/>
              <a:t>January</a:t>
            </a:r>
            <a:r>
              <a:rPr lang="de-DE" sz="2800" b="1" dirty="0" smtClean="0"/>
              <a:t> 31st 2025</a:t>
            </a:r>
          </a:p>
          <a:p>
            <a:pPr marL="457200" indent="-457200" algn="l">
              <a:buFontTx/>
              <a:buChar char="-"/>
            </a:pPr>
            <a:r>
              <a:rPr lang="de-DE" sz="2800" b="1" dirty="0" smtClean="0"/>
              <a:t>Grand </a:t>
            </a:r>
            <a:r>
              <a:rPr lang="de-DE" sz="2800" b="1" dirty="0" err="1" smtClean="0"/>
              <a:t>Deliverable</a:t>
            </a:r>
            <a:r>
              <a:rPr lang="de-DE" sz="2800" b="1" dirty="0" smtClean="0"/>
              <a:t> </a:t>
            </a:r>
            <a:r>
              <a:rPr lang="de-DE" sz="2800" b="1" dirty="0" err="1" smtClean="0"/>
              <a:t>reports</a:t>
            </a:r>
            <a:r>
              <a:rPr lang="de-DE" sz="2800" b="1" dirty="0" smtClean="0"/>
              <a:t> </a:t>
            </a:r>
            <a:r>
              <a:rPr lang="de-DE" sz="2800" b="1" dirty="0" err="1" smtClean="0"/>
              <a:t>postponed</a:t>
            </a:r>
            <a:r>
              <a:rPr lang="de-DE" sz="2800" b="1" dirty="0" smtClean="0"/>
              <a:t> </a:t>
            </a:r>
            <a:r>
              <a:rPr lang="de-DE" sz="2800" b="1" dirty="0" err="1" smtClean="0"/>
              <a:t>to</a:t>
            </a:r>
            <a:r>
              <a:rPr lang="de-DE" sz="2800" b="1" dirty="0" smtClean="0"/>
              <a:t> Feb 28, 2025 due </a:t>
            </a:r>
            <a:r>
              <a:rPr lang="de-DE" sz="2800" b="1" dirty="0" err="1" smtClean="0"/>
              <a:t>to</a:t>
            </a:r>
            <a:r>
              <a:rPr lang="de-DE" sz="2800" b="1" dirty="0" smtClean="0"/>
              <a:t> </a:t>
            </a:r>
            <a:r>
              <a:rPr lang="de-DE" sz="2800" b="1" dirty="0" err="1" smtClean="0"/>
              <a:t>ongoing</a:t>
            </a:r>
            <a:r>
              <a:rPr lang="de-DE" sz="2800" b="1" dirty="0" smtClean="0"/>
              <a:t> </a:t>
            </a:r>
            <a:r>
              <a:rPr lang="de-DE" sz="2800" b="1" dirty="0" err="1" smtClean="0"/>
              <a:t>campaign</a:t>
            </a:r>
            <a:r>
              <a:rPr lang="de-DE" sz="2800" b="1" dirty="0" smtClean="0"/>
              <a:t> </a:t>
            </a:r>
            <a:r>
              <a:rPr lang="de-DE" sz="2800" b="1" dirty="0" err="1" smtClean="0"/>
              <a:t>and</a:t>
            </a:r>
            <a:r>
              <a:rPr lang="de-DE" sz="2800" b="1" dirty="0" smtClean="0"/>
              <a:t> level-3 </a:t>
            </a:r>
            <a:r>
              <a:rPr lang="de-DE" sz="2800" b="1" dirty="0" err="1" smtClean="0"/>
              <a:t>reporting</a:t>
            </a:r>
            <a:r>
              <a:rPr lang="de-DE" sz="2800" b="1" dirty="0" smtClean="0"/>
              <a:t>.</a:t>
            </a:r>
            <a:endParaRPr lang="pl-PL" sz="2800" b="1" dirty="0" smtClean="0"/>
          </a:p>
        </p:txBody>
      </p:sp>
    </p:spTree>
    <p:extLst>
      <p:ext uri="{BB962C8B-B14F-4D97-AF65-F5344CB8AC3E}">
        <p14:creationId xmlns:p14="http://schemas.microsoft.com/office/powerpoint/2010/main" val="2074171174"/>
      </p:ext>
    </p:extLst>
  </p:cSld>
  <p:clrMapOvr>
    <a:masterClrMapping/>
  </p:clrMapOvr>
</p:sld>
</file>

<file path=ppt/theme/theme1.xml><?xml version="1.0" encoding="utf-8"?>
<a:theme xmlns:a="http://schemas.openxmlformats.org/drawingml/2006/main" name="EUROfusion.1line_5_3_20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lgn="l">
          <a:defRPr sz="2800" b="1" dirty="0" smtClean="0"/>
        </a:defPPr>
      </a:lstStyle>
    </a:txDef>
  </a:objectDefaults>
  <a:extraClrSchemeLst/>
  <a:extLst>
    <a:ext uri="{05A4C25C-085E-4340-85A3-A5531E510DB2}">
      <thm15:themeFamily xmlns:thm15="http://schemas.microsoft.com/office/thememl/2012/main" name="AWP2025_WPW7X_final" id="{21BB1974-49DE-43DF-B430-644C513EC673}" vid="{C953455F-5265-416E-981D-8670B1FC8B4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e5ba6352-0726-4226-96e7-82f7f1c59ac0" xsi:nil="true"/>
    <Dateofrelease xmlns="cbbfa1f3-60c2-42de-b5b6-3ee8cb87d964" xsi:nil="true"/>
    <lcf76f155ced4ddcb4097134ff3c332f xmlns="cbbfa1f3-60c2-42de-b5b6-3ee8cb87d964">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C5E97A0C0FEBC408E67B127B9678D93" ma:contentTypeVersion="16" ma:contentTypeDescription="Create a new document." ma:contentTypeScope="" ma:versionID="1d2a0d8c6deb6b6d65149e488cbe144b">
  <xsd:schema xmlns:xsd="http://www.w3.org/2001/XMLSchema" xmlns:xs="http://www.w3.org/2001/XMLSchema" xmlns:p="http://schemas.microsoft.com/office/2006/metadata/properties" xmlns:ns2="cbbfa1f3-60c2-42de-b5b6-3ee8cb87d964" xmlns:ns3="e5ba6352-0726-4226-96e7-82f7f1c59ac0" targetNamespace="http://schemas.microsoft.com/office/2006/metadata/properties" ma:root="true" ma:fieldsID="0760925279f4376d2d8626e0085fb012" ns2:_="" ns3:_="">
    <xsd:import namespace="cbbfa1f3-60c2-42de-b5b6-3ee8cb87d964"/>
    <xsd:import namespace="e5ba6352-0726-4226-96e7-82f7f1c59ac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Dateofrelease"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DateTaken"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bbfa1f3-60c2-42de-b5b6-3ee8cb87d96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Dateofrelease" ma:index="14" nillable="true" ma:displayName="Date of release" ma:format="Dropdown" ma:internalName="Dateofrelease">
      <xsd:simpleType>
        <xsd:restriction base="dms:Text">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51e10cb2-14f7-4eda-9ec0-27c7232f3f48" ma:termSetId="09814cd3-568e-fe90-9814-8d621ff8fb84" ma:anchorId="fba54fb3-c3e1-fe81-a776-ca4b69148c4d" ma:open="true" ma:isKeyword="false">
      <xsd:complexType>
        <xsd:sequence>
          <xsd:element ref="pc:Terms" minOccurs="0" maxOccurs="1"/>
        </xsd:sequence>
      </xsd:complexType>
    </xsd:element>
    <xsd:element name="MediaServiceDateTaken" ma:index="21" nillable="true" ma:displayName="MediaServiceDateTaken" ma:hidden="true" ma:internalName="MediaServiceDateTake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5ba6352-0726-4226-96e7-82f7f1c59ac0"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a5fc3690-ba4d-4b93-9ca3-ace776e65a5b}" ma:internalName="TaxCatchAll" ma:showField="CatchAllData" ma:web="e5ba6352-0726-4226-96e7-82f7f1c59ac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1581EFF-75CA-400B-8B14-07B3BB5FE4A6}">
  <ds:schemaRefs>
    <ds:schemaRef ds:uri="http://schemas.microsoft.com/office/2006/documentManagement/types"/>
    <ds:schemaRef ds:uri="http://purl.org/dc/terms/"/>
    <ds:schemaRef ds:uri="http://purl.org/dc/dcmitype/"/>
    <ds:schemaRef ds:uri="cbbfa1f3-60c2-42de-b5b6-3ee8cb87d964"/>
    <ds:schemaRef ds:uri="http://purl.org/dc/elements/1.1/"/>
    <ds:schemaRef ds:uri="http://schemas.microsoft.com/office/2006/metadata/properties"/>
    <ds:schemaRef ds:uri="e5ba6352-0726-4226-96e7-82f7f1c59ac0"/>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8620B528-A52D-4A7D-BA72-76895AB575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bbfa1f3-60c2-42de-b5b6-3ee8cb87d964"/>
    <ds:schemaRef ds:uri="e5ba6352-0726-4226-96e7-82f7f1c59a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29BB5A6-9C9C-4509-BBBE-0C2B5904D09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EUROfusion Template</Template>
  <TotalTime>0</TotalTime>
  <Words>278</Words>
  <Application>Microsoft Office PowerPoint</Application>
  <PresentationFormat>Widescreen</PresentationFormat>
  <Paragraphs>59</Paragraphs>
  <Slides>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Calibri</vt:lpstr>
      <vt:lpstr>EUROfusion.1line_5_3_2019</vt:lpstr>
      <vt:lpstr>Campaign OP2.2 finished on Dec 12</vt:lpstr>
      <vt:lpstr>Dissemination of codes</vt:lpstr>
      <vt:lpstr>Level-3 reporting initiated</vt:lpstr>
    </vt:vector>
  </TitlesOfParts>
  <Company>Max-Planck-Institut f. Plasmaphysik, Greifswald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Marcin Jakubowski</dc:creator>
  <cp:lastModifiedBy>Marcin Jakubowski</cp:lastModifiedBy>
  <cp:revision>4</cp:revision>
  <dcterms:created xsi:type="dcterms:W3CDTF">2024-12-17T08:42:06Z</dcterms:created>
  <dcterms:modified xsi:type="dcterms:W3CDTF">2024-12-17T09:32:28Z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0x0101006C5E97A0C0FEBC408E67B127B9678D93</vt:lpwstr>
  </property>
</Properties>
</file>