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sldIdLst>
    <p:sldId id="256" r:id="rId5"/>
    <p:sldId id="318" r:id="rId6"/>
    <p:sldId id="315" r:id="rId7"/>
    <p:sldId id="316" r:id="rId8"/>
    <p:sldId id="317" r:id="rId9"/>
    <p:sldId id="285" r:id="rId10"/>
    <p:sldId id="319" r:id="rId11"/>
    <p:sldId id="275" r:id="rId12"/>
    <p:sldId id="290" r:id="rId13"/>
    <p:sldId id="291" r:id="rId14"/>
    <p:sldId id="292" r:id="rId15"/>
    <p:sldId id="295" r:id="rId16"/>
    <p:sldId id="296" r:id="rId17"/>
    <p:sldId id="297" r:id="rId18"/>
    <p:sldId id="298" r:id="rId19"/>
    <p:sldId id="300" r:id="rId20"/>
    <p:sldId id="301" r:id="rId21"/>
    <p:sldId id="293" r:id="rId22"/>
    <p:sldId id="294" r:id="rId23"/>
    <p:sldId id="308" r:id="rId24"/>
    <p:sldId id="322" r:id="rId25"/>
    <p:sldId id="309" r:id="rId26"/>
    <p:sldId id="307" r:id="rId27"/>
    <p:sldId id="302" r:id="rId28"/>
    <p:sldId id="303" r:id="rId29"/>
    <p:sldId id="305" r:id="rId30"/>
    <p:sldId id="306" r:id="rId31"/>
    <p:sldId id="314" r:id="rId32"/>
    <p:sldId id="313" r:id="rId33"/>
    <p:sldId id="320" r:id="rId34"/>
    <p:sldId id="310" r:id="rId35"/>
    <p:sldId id="321" r:id="rId36"/>
    <p:sldId id="288"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7"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yna Marcinkiewicz" userId="7fa12986-26e4-4b9a-97e2-481c8fefbfe7" providerId="ADAL" clId="{898FE6F5-C050-4FF7-B142-8245ED41DD29}"/>
    <pc:docChg chg="undo custSel addSld delSld modSld">
      <pc:chgData name="Krystyna Marcinkiewicz" userId="7fa12986-26e4-4b9a-97e2-481c8fefbfe7" providerId="ADAL" clId="{898FE6F5-C050-4FF7-B142-8245ED41DD29}" dt="2025-01-10T10:35:28.406" v="127" actId="113"/>
      <pc:docMkLst>
        <pc:docMk/>
      </pc:docMkLst>
      <pc:sldChg chg="modSp mod">
        <pc:chgData name="Krystyna Marcinkiewicz" userId="7fa12986-26e4-4b9a-97e2-481c8fefbfe7" providerId="ADAL" clId="{898FE6F5-C050-4FF7-B142-8245ED41DD29}" dt="2025-01-10T10:35:28.406" v="127" actId="113"/>
        <pc:sldMkLst>
          <pc:docMk/>
          <pc:sldMk cId="1674616456" sldId="256"/>
        </pc:sldMkLst>
        <pc:spChg chg="mod">
          <ac:chgData name="Krystyna Marcinkiewicz" userId="7fa12986-26e4-4b9a-97e2-481c8fefbfe7" providerId="ADAL" clId="{898FE6F5-C050-4FF7-B142-8245ED41DD29}" dt="2025-01-10T07:40:40.959" v="4" actId="14100"/>
          <ac:spMkLst>
            <pc:docMk/>
            <pc:sldMk cId="1674616456" sldId="256"/>
            <ac:spMk id="2" creationId="{5300F34A-EC61-A88D-5B28-ACC03E4B4F65}"/>
          </ac:spMkLst>
        </pc:spChg>
        <pc:spChg chg="mod">
          <ac:chgData name="Krystyna Marcinkiewicz" userId="7fa12986-26e4-4b9a-97e2-481c8fefbfe7" providerId="ADAL" clId="{898FE6F5-C050-4FF7-B142-8245ED41DD29}" dt="2025-01-10T10:35:28.406" v="127" actId="113"/>
          <ac:spMkLst>
            <pc:docMk/>
            <pc:sldMk cId="1674616456" sldId="256"/>
            <ac:spMk id="3" creationId="{3A54EB40-7646-AED6-0191-3436788AFE8F}"/>
          </ac:spMkLst>
        </pc:spChg>
        <pc:spChg chg="mod">
          <ac:chgData name="Krystyna Marcinkiewicz" userId="7fa12986-26e4-4b9a-97e2-481c8fefbfe7" providerId="ADAL" clId="{898FE6F5-C050-4FF7-B142-8245ED41DD29}" dt="2025-01-10T07:51:01.006" v="124" actId="1076"/>
          <ac:spMkLst>
            <pc:docMk/>
            <pc:sldMk cId="1674616456" sldId="256"/>
            <ac:spMk id="6" creationId="{DD2B0A90-B5F0-95A7-972A-505A8CB04049}"/>
          </ac:spMkLst>
        </pc:spChg>
      </pc:sldChg>
      <pc:sldChg chg="addSp delSp modSp mod">
        <pc:chgData name="Krystyna Marcinkiewicz" userId="7fa12986-26e4-4b9a-97e2-481c8fefbfe7" providerId="ADAL" clId="{898FE6F5-C050-4FF7-B142-8245ED41DD29}" dt="2025-01-10T07:47:46.284" v="86" actId="20577"/>
        <pc:sldMkLst>
          <pc:docMk/>
          <pc:sldMk cId="2530550789" sldId="271"/>
        </pc:sldMkLst>
        <pc:spChg chg="mod">
          <ac:chgData name="Krystyna Marcinkiewicz" userId="7fa12986-26e4-4b9a-97e2-481c8fefbfe7" providerId="ADAL" clId="{898FE6F5-C050-4FF7-B142-8245ED41DD29}" dt="2025-01-10T07:47:46.284" v="86" actId="20577"/>
          <ac:spMkLst>
            <pc:docMk/>
            <pc:sldMk cId="2530550789" sldId="271"/>
            <ac:spMk id="2" creationId="{47893F78-2076-1F51-6C79-772017335430}"/>
          </ac:spMkLst>
        </pc:spChg>
        <pc:picChg chg="add mod">
          <ac:chgData name="Krystyna Marcinkiewicz" userId="7fa12986-26e4-4b9a-97e2-481c8fefbfe7" providerId="ADAL" clId="{898FE6F5-C050-4FF7-B142-8245ED41DD29}" dt="2025-01-10T07:42:51.720" v="20" actId="1076"/>
          <ac:picMkLst>
            <pc:docMk/>
            <pc:sldMk cId="2530550789" sldId="271"/>
            <ac:picMk id="5" creationId="{9ACC1D88-8F16-97B6-1D58-22096569C7F2}"/>
          </ac:picMkLst>
        </pc:picChg>
        <pc:picChg chg="del">
          <ac:chgData name="Krystyna Marcinkiewicz" userId="7fa12986-26e4-4b9a-97e2-481c8fefbfe7" providerId="ADAL" clId="{898FE6F5-C050-4FF7-B142-8245ED41DD29}" dt="2025-01-10T07:42:29.269" v="12" actId="478"/>
          <ac:picMkLst>
            <pc:docMk/>
            <pc:sldMk cId="2530550789" sldId="271"/>
            <ac:picMk id="7" creationId="{00DB561F-AD0E-1E2C-2720-D257F7EACF09}"/>
          </ac:picMkLst>
        </pc:picChg>
      </pc:sldChg>
      <pc:sldChg chg="addSp delSp modSp mod">
        <pc:chgData name="Krystyna Marcinkiewicz" userId="7fa12986-26e4-4b9a-97e2-481c8fefbfe7" providerId="ADAL" clId="{898FE6F5-C050-4FF7-B142-8245ED41DD29}" dt="2025-01-10T07:49:59.886" v="121" actId="14100"/>
        <pc:sldMkLst>
          <pc:docMk/>
          <pc:sldMk cId="2656875040" sldId="272"/>
        </pc:sldMkLst>
        <pc:spChg chg="mod">
          <ac:chgData name="Krystyna Marcinkiewicz" userId="7fa12986-26e4-4b9a-97e2-481c8fefbfe7" providerId="ADAL" clId="{898FE6F5-C050-4FF7-B142-8245ED41DD29}" dt="2025-01-10T07:47:10.622" v="84" actId="6549"/>
          <ac:spMkLst>
            <pc:docMk/>
            <pc:sldMk cId="2656875040" sldId="272"/>
            <ac:spMk id="2" creationId="{E642716B-A778-A1D5-D6CB-7A72354F2B23}"/>
          </ac:spMkLst>
        </pc:spChg>
        <pc:picChg chg="add mod">
          <ac:chgData name="Krystyna Marcinkiewicz" userId="7fa12986-26e4-4b9a-97e2-481c8fefbfe7" providerId="ADAL" clId="{898FE6F5-C050-4FF7-B142-8245ED41DD29}" dt="2025-01-10T07:49:54.072" v="120" actId="14100"/>
          <ac:picMkLst>
            <pc:docMk/>
            <pc:sldMk cId="2656875040" sldId="272"/>
            <ac:picMk id="6" creationId="{210E579B-2895-210A-A46F-DDF9497FFF8A}"/>
          </ac:picMkLst>
        </pc:picChg>
        <pc:picChg chg="add mod">
          <ac:chgData name="Krystyna Marcinkiewicz" userId="7fa12986-26e4-4b9a-97e2-481c8fefbfe7" providerId="ADAL" clId="{898FE6F5-C050-4FF7-B142-8245ED41DD29}" dt="2025-01-10T07:49:59.886" v="121" actId="14100"/>
          <ac:picMkLst>
            <pc:docMk/>
            <pc:sldMk cId="2656875040" sldId="272"/>
            <ac:picMk id="7" creationId="{B70C7C90-E38B-19B8-3EF4-A77CAAD70E94}"/>
          </ac:picMkLst>
        </pc:picChg>
        <pc:picChg chg="del">
          <ac:chgData name="Krystyna Marcinkiewicz" userId="7fa12986-26e4-4b9a-97e2-481c8fefbfe7" providerId="ADAL" clId="{898FE6F5-C050-4FF7-B142-8245ED41DD29}" dt="2025-01-10T07:46:44.583" v="70" actId="478"/>
          <ac:picMkLst>
            <pc:docMk/>
            <pc:sldMk cId="2656875040" sldId="272"/>
            <ac:picMk id="13" creationId="{9494F310-4D60-3B96-934E-AAD05AF15C51}"/>
          </ac:picMkLst>
        </pc:picChg>
      </pc:sldChg>
      <pc:sldChg chg="addSp delSp modSp add del mod">
        <pc:chgData name="Krystyna Marcinkiewicz" userId="7fa12986-26e4-4b9a-97e2-481c8fefbfe7" providerId="ADAL" clId="{898FE6F5-C050-4FF7-B142-8245ED41DD29}" dt="2025-01-10T07:47:50.414" v="88" actId="20577"/>
        <pc:sldMkLst>
          <pc:docMk/>
          <pc:sldMk cId="1574224382" sldId="276"/>
        </pc:sldMkLst>
        <pc:spChg chg="mod">
          <ac:chgData name="Krystyna Marcinkiewicz" userId="7fa12986-26e4-4b9a-97e2-481c8fefbfe7" providerId="ADAL" clId="{898FE6F5-C050-4FF7-B142-8245ED41DD29}" dt="2025-01-10T07:47:50.414" v="88" actId="20577"/>
          <ac:spMkLst>
            <pc:docMk/>
            <pc:sldMk cId="1574224382" sldId="276"/>
            <ac:spMk id="2" creationId="{E0CFCB2F-ABA9-6817-807D-269FA9BD8DF0}"/>
          </ac:spMkLst>
        </pc:spChg>
        <pc:picChg chg="del">
          <ac:chgData name="Krystyna Marcinkiewicz" userId="7fa12986-26e4-4b9a-97e2-481c8fefbfe7" providerId="ADAL" clId="{898FE6F5-C050-4FF7-B142-8245ED41DD29}" dt="2025-01-10T07:43:22.576" v="21" actId="478"/>
          <ac:picMkLst>
            <pc:docMk/>
            <pc:sldMk cId="1574224382" sldId="276"/>
            <ac:picMk id="5" creationId="{4D08A695-F76C-E926-6346-ED417B539DDF}"/>
          </ac:picMkLst>
        </pc:picChg>
        <pc:picChg chg="add mod">
          <ac:chgData name="Krystyna Marcinkiewicz" userId="7fa12986-26e4-4b9a-97e2-481c8fefbfe7" providerId="ADAL" clId="{898FE6F5-C050-4FF7-B142-8245ED41DD29}" dt="2025-01-10T07:43:29.582" v="24" actId="14100"/>
          <ac:picMkLst>
            <pc:docMk/>
            <pc:sldMk cId="1574224382" sldId="276"/>
            <ac:picMk id="7" creationId="{FE7E73BF-BDE3-E0D9-DCD8-D9268894BAFE}"/>
          </ac:picMkLst>
        </pc:picChg>
      </pc:sldChg>
      <pc:sldChg chg="modSp mod">
        <pc:chgData name="Krystyna Marcinkiewicz" userId="7fa12986-26e4-4b9a-97e2-481c8fefbfe7" providerId="ADAL" clId="{898FE6F5-C050-4FF7-B142-8245ED41DD29}" dt="2025-01-10T07:51:39.669" v="126" actId="207"/>
        <pc:sldMkLst>
          <pc:docMk/>
          <pc:sldMk cId="3613374064" sldId="277"/>
        </pc:sldMkLst>
        <pc:spChg chg="mod">
          <ac:chgData name="Krystyna Marcinkiewicz" userId="7fa12986-26e4-4b9a-97e2-481c8fefbfe7" providerId="ADAL" clId="{898FE6F5-C050-4FF7-B142-8245ED41DD29}" dt="2025-01-10T07:51:39.669" v="126" actId="207"/>
          <ac:spMkLst>
            <pc:docMk/>
            <pc:sldMk cId="3613374064" sldId="277"/>
            <ac:spMk id="7" creationId="{8CD4DF43-E2AA-9027-9DFD-106FE66C62BC}"/>
          </ac:spMkLst>
        </pc:spChg>
      </pc:sldChg>
      <pc:sldChg chg="addSp delSp modSp add mod">
        <pc:chgData name="Krystyna Marcinkiewicz" userId="7fa12986-26e4-4b9a-97e2-481c8fefbfe7" providerId="ADAL" clId="{898FE6F5-C050-4FF7-B142-8245ED41DD29}" dt="2025-01-10T07:47:56.247" v="94" actId="6549"/>
        <pc:sldMkLst>
          <pc:docMk/>
          <pc:sldMk cId="3689595534" sldId="281"/>
        </pc:sldMkLst>
        <pc:spChg chg="mod">
          <ac:chgData name="Krystyna Marcinkiewicz" userId="7fa12986-26e4-4b9a-97e2-481c8fefbfe7" providerId="ADAL" clId="{898FE6F5-C050-4FF7-B142-8245ED41DD29}" dt="2025-01-10T07:47:56.247" v="94" actId="6549"/>
          <ac:spMkLst>
            <pc:docMk/>
            <pc:sldMk cId="3689595534" sldId="281"/>
            <ac:spMk id="2" creationId="{DC03D379-5B14-2F35-FBA5-0B2356C73B47}"/>
          </ac:spMkLst>
        </pc:spChg>
        <pc:picChg chg="add mod">
          <ac:chgData name="Krystyna Marcinkiewicz" userId="7fa12986-26e4-4b9a-97e2-481c8fefbfe7" providerId="ADAL" clId="{898FE6F5-C050-4FF7-B142-8245ED41DD29}" dt="2025-01-10T07:44:16.984" v="45" actId="1038"/>
          <ac:picMkLst>
            <pc:docMk/>
            <pc:sldMk cId="3689595534" sldId="281"/>
            <ac:picMk id="5" creationId="{E0B94A54-835A-DB2B-D904-1AAFF9BC4574}"/>
          </ac:picMkLst>
        </pc:picChg>
        <pc:picChg chg="del">
          <ac:chgData name="Krystyna Marcinkiewicz" userId="7fa12986-26e4-4b9a-97e2-481c8fefbfe7" providerId="ADAL" clId="{898FE6F5-C050-4FF7-B142-8245ED41DD29}" dt="2025-01-10T07:43:45.454" v="28" actId="478"/>
          <ac:picMkLst>
            <pc:docMk/>
            <pc:sldMk cId="3689595534" sldId="281"/>
            <ac:picMk id="7" creationId="{7EF733FB-EE1D-6C9B-A751-2E3B21F60232}"/>
          </ac:picMkLst>
        </pc:picChg>
      </pc:sldChg>
      <pc:sldChg chg="addSp delSp modSp add mod">
        <pc:chgData name="Krystyna Marcinkiewicz" userId="7fa12986-26e4-4b9a-97e2-481c8fefbfe7" providerId="ADAL" clId="{898FE6F5-C050-4FF7-B142-8245ED41DD29}" dt="2025-01-10T07:48:02.495" v="98" actId="6549"/>
        <pc:sldMkLst>
          <pc:docMk/>
          <pc:sldMk cId="824927243" sldId="282"/>
        </pc:sldMkLst>
        <pc:spChg chg="mod">
          <ac:chgData name="Krystyna Marcinkiewicz" userId="7fa12986-26e4-4b9a-97e2-481c8fefbfe7" providerId="ADAL" clId="{898FE6F5-C050-4FF7-B142-8245ED41DD29}" dt="2025-01-10T07:48:02.495" v="98" actId="6549"/>
          <ac:spMkLst>
            <pc:docMk/>
            <pc:sldMk cId="824927243" sldId="282"/>
            <ac:spMk id="2" creationId="{DA3EF0F4-2039-13C2-7BB7-B5402BE67344}"/>
          </ac:spMkLst>
        </pc:spChg>
        <pc:picChg chg="del">
          <ac:chgData name="Krystyna Marcinkiewicz" userId="7fa12986-26e4-4b9a-97e2-481c8fefbfe7" providerId="ADAL" clId="{898FE6F5-C050-4FF7-B142-8245ED41DD29}" dt="2025-01-10T07:44:40.068" v="47" actId="478"/>
          <ac:picMkLst>
            <pc:docMk/>
            <pc:sldMk cId="824927243" sldId="282"/>
            <ac:picMk id="5" creationId="{0DBBDE94-7BF5-2486-150C-C9A7F6B460D5}"/>
          </ac:picMkLst>
        </pc:picChg>
        <pc:picChg chg="add mod">
          <ac:chgData name="Krystyna Marcinkiewicz" userId="7fa12986-26e4-4b9a-97e2-481c8fefbfe7" providerId="ADAL" clId="{898FE6F5-C050-4FF7-B142-8245ED41DD29}" dt="2025-01-10T07:44:50.642" v="52" actId="1036"/>
          <ac:picMkLst>
            <pc:docMk/>
            <pc:sldMk cId="824927243" sldId="282"/>
            <ac:picMk id="7" creationId="{B16BFE3F-C742-5E64-CF38-9A6DA9E4E122}"/>
          </ac:picMkLst>
        </pc:picChg>
      </pc:sldChg>
      <pc:sldChg chg="addSp delSp modSp add mod">
        <pc:chgData name="Krystyna Marcinkiewicz" userId="7fa12986-26e4-4b9a-97e2-481c8fefbfe7" providerId="ADAL" clId="{898FE6F5-C050-4FF7-B142-8245ED41DD29}" dt="2025-01-10T07:48:08.470" v="101" actId="20577"/>
        <pc:sldMkLst>
          <pc:docMk/>
          <pc:sldMk cId="1569554112" sldId="283"/>
        </pc:sldMkLst>
        <pc:spChg chg="mod">
          <ac:chgData name="Krystyna Marcinkiewicz" userId="7fa12986-26e4-4b9a-97e2-481c8fefbfe7" providerId="ADAL" clId="{898FE6F5-C050-4FF7-B142-8245ED41DD29}" dt="2025-01-10T07:48:08.470" v="101" actId="20577"/>
          <ac:spMkLst>
            <pc:docMk/>
            <pc:sldMk cId="1569554112" sldId="283"/>
            <ac:spMk id="2" creationId="{A345D402-4DAA-6434-1612-ACD66F67BCAE}"/>
          </ac:spMkLst>
        </pc:spChg>
        <pc:picChg chg="add mod">
          <ac:chgData name="Krystyna Marcinkiewicz" userId="7fa12986-26e4-4b9a-97e2-481c8fefbfe7" providerId="ADAL" clId="{898FE6F5-C050-4FF7-B142-8245ED41DD29}" dt="2025-01-10T07:45:42.350" v="66" actId="1036"/>
          <ac:picMkLst>
            <pc:docMk/>
            <pc:sldMk cId="1569554112" sldId="283"/>
            <ac:picMk id="5" creationId="{29F8098A-481B-DCDC-D216-4EDA9455BA2E}"/>
          </ac:picMkLst>
        </pc:picChg>
        <pc:picChg chg="del">
          <ac:chgData name="Krystyna Marcinkiewicz" userId="7fa12986-26e4-4b9a-97e2-481c8fefbfe7" providerId="ADAL" clId="{898FE6F5-C050-4FF7-B142-8245ED41DD29}" dt="2025-01-10T07:45:04.580" v="54" actId="478"/>
          <ac:picMkLst>
            <pc:docMk/>
            <pc:sldMk cId="1569554112" sldId="283"/>
            <ac:picMk id="7" creationId="{9AEFBCA2-E83E-ED31-8471-EBB7E2B38FE2}"/>
          </ac:picMkLst>
        </pc:picChg>
      </pc:sldChg>
      <pc:sldChg chg="addSp modSp add mod">
        <pc:chgData name="Krystyna Marcinkiewicz" userId="7fa12986-26e4-4b9a-97e2-481c8fefbfe7" providerId="ADAL" clId="{898FE6F5-C050-4FF7-B142-8245ED41DD29}" dt="2025-01-10T07:48:13.032" v="104" actId="20577"/>
        <pc:sldMkLst>
          <pc:docMk/>
          <pc:sldMk cId="2128477669" sldId="284"/>
        </pc:sldMkLst>
        <pc:spChg chg="mod">
          <ac:chgData name="Krystyna Marcinkiewicz" userId="7fa12986-26e4-4b9a-97e2-481c8fefbfe7" providerId="ADAL" clId="{898FE6F5-C050-4FF7-B142-8245ED41DD29}" dt="2025-01-10T07:48:13.032" v="104" actId="20577"/>
          <ac:spMkLst>
            <pc:docMk/>
            <pc:sldMk cId="2128477669" sldId="284"/>
            <ac:spMk id="2" creationId="{120A5228-0E7C-152C-781E-0593BF9BAA90}"/>
          </ac:spMkLst>
        </pc:spChg>
        <pc:picChg chg="add mod">
          <ac:chgData name="Krystyna Marcinkiewicz" userId="7fa12986-26e4-4b9a-97e2-481c8fefbfe7" providerId="ADAL" clId="{898FE6F5-C050-4FF7-B142-8245ED41DD29}" dt="2025-01-10T07:46:05.306" v="69" actId="1076"/>
          <ac:picMkLst>
            <pc:docMk/>
            <pc:sldMk cId="2128477669" sldId="284"/>
            <ac:picMk id="5" creationId="{572C693D-D89F-FD55-504A-394CB7EFD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02/07/2025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074188"/>
            <a:ext cx="7969375" cy="620251"/>
          </a:xfrm>
        </p:spPr>
        <p:txBody>
          <a:bodyPr>
            <a:normAutofit/>
          </a:bodyPr>
          <a:lstStyle/>
          <a:p>
            <a:r>
              <a:rPr lang="en-US" dirty="0" smtClean="0"/>
              <a:t>ITER related activities within WP TE</a:t>
            </a:r>
            <a:endParaRPr lang="en-US" dirty="0">
              <a:solidFill>
                <a:srgbClr val="FF00FF"/>
              </a:solidFill>
            </a:endParaRPr>
          </a:p>
        </p:txBody>
      </p:sp>
      <p:sp>
        <p:nvSpPr>
          <p:cNvPr id="7" name="Text Placeholder 2"/>
          <p:cNvSpPr>
            <a:spLocks noGrp="1"/>
          </p:cNvSpPr>
          <p:nvPr>
            <p:ph type="body" sz="quarter" idx="10"/>
          </p:nvPr>
        </p:nvSpPr>
        <p:spPr bwMode="auto">
          <a:xfrm>
            <a:off x="407368" y="3693074"/>
            <a:ext cx="4375150" cy="457848"/>
          </a:xfrm>
        </p:spPr>
        <p:txBody>
          <a:bodyPr/>
          <a:lstStyle/>
          <a:p>
            <a:pPr>
              <a:defRPr/>
            </a:pPr>
            <a:r>
              <a:rPr lang="en-US" dirty="0" smtClean="0"/>
              <a:t>E. </a:t>
            </a:r>
            <a:r>
              <a:rPr lang="en-US" dirty="0" err="1" smtClean="0"/>
              <a:t>Tsitrone</a:t>
            </a:r>
            <a:r>
              <a:rPr lang="en-US" dirty="0" smtClean="0"/>
              <a:t>, N. Vianello</a:t>
            </a:r>
            <a:endParaRPr dirty="0"/>
          </a:p>
        </p:txBody>
      </p:sp>
      <p:sp>
        <p:nvSpPr>
          <p:cNvPr id="8" name="Text Placeholder 3"/>
          <p:cNvSpPr>
            <a:spLocks noGrp="1"/>
          </p:cNvSpPr>
          <p:nvPr>
            <p:ph type="body" sz="quarter" idx="11"/>
          </p:nvPr>
        </p:nvSpPr>
        <p:spPr bwMode="auto">
          <a:xfrm>
            <a:off x="407368" y="4391330"/>
            <a:ext cx="11784633" cy="1227749"/>
          </a:xfrm>
        </p:spPr>
        <p:txBody>
          <a:bodyPr>
            <a:normAutofit lnSpcReduction="10000"/>
          </a:bodyPr>
          <a:lstStyle/>
          <a:p>
            <a:pPr>
              <a:defRPr/>
            </a:pPr>
            <a:r>
              <a:rPr lang="en-GB" dirty="0"/>
              <a:t>O</a:t>
            </a:r>
            <a:r>
              <a:rPr dirty="0"/>
              <a:t>n behalf of WP</a:t>
            </a:r>
            <a:r>
              <a:rPr lang="en-US" dirty="0"/>
              <a:t> </a:t>
            </a:r>
            <a:r>
              <a:rPr dirty="0"/>
              <a:t>TE TFLs</a:t>
            </a:r>
          </a:p>
          <a:p>
            <a:pPr>
              <a:defRPr/>
            </a:pPr>
            <a:r>
              <a:rPr lang="en-GB" sz="2400" b="0" i="1" dirty="0">
                <a:cs typeface="Arial"/>
              </a:rPr>
              <a:t>E. Tsitrone</a:t>
            </a:r>
            <a:r>
              <a:rPr lang="en-GB" i="1" dirty="0">
                <a:cs typeface="Arial"/>
              </a:rPr>
              <a:t>, </a:t>
            </a:r>
            <a:r>
              <a:rPr lang="en-GB" sz="2400" b="0" i="1" dirty="0">
                <a:cs typeface="Arial"/>
              </a:rPr>
              <a:t>N. Vianello, M. Baruzzo, A. Hakola, V. Igochine, D. Keeling, B. Labit</a:t>
            </a:r>
            <a:endParaRPr lang="en-GB" i="1" dirty="0">
              <a:cs typeface="Arial"/>
            </a:endParaRPr>
          </a:p>
          <a:p>
            <a:pPr>
              <a:defRPr/>
            </a:pPr>
            <a:r>
              <a:rPr lang="fr-FR" dirty="0" err="1" smtClean="0"/>
              <a:t>February</a:t>
            </a:r>
            <a:r>
              <a:rPr lang="fr-FR" dirty="0" smtClean="0"/>
              <a:t> 7, </a:t>
            </a:r>
            <a:r>
              <a:rPr dirty="0" smtClean="0"/>
              <a:t>202</a:t>
            </a:r>
            <a:r>
              <a:rPr lang="en-US" dirty="0"/>
              <a:t>5</a:t>
            </a:r>
          </a:p>
          <a:p>
            <a:pPr>
              <a:defRPr/>
            </a:pPr>
            <a:endParaRPr dirty="0"/>
          </a:p>
        </p:txBody>
      </p:sp>
    </p:spTree>
    <p:extLst>
      <p:ext uri="{BB962C8B-B14F-4D97-AF65-F5344CB8AC3E}">
        <p14:creationId xmlns:p14="http://schemas.microsoft.com/office/powerpoint/2010/main" val="1674616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RT01-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509200"/>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Confirming and extrapolating W pedestal screening effect and evaluate neoclassical and anomalous contribution</a:t>
            </a:r>
          </a:p>
          <a:p>
            <a:pPr marL="342900" indent="-342900" algn="l">
              <a:buFont typeface="Arial" panose="020B0604020202020204" pitchFamily="34" charset="0"/>
              <a:buChar char="•"/>
            </a:pPr>
            <a:r>
              <a:rPr lang="en-US" sz="2200" dirty="0"/>
              <a:t>Provide high quality data for validating integrated scenarios with seeding in partial detachment plasma</a:t>
            </a:r>
          </a:p>
          <a:p>
            <a:pPr marL="342900" indent="-342900" algn="l">
              <a:buFont typeface="Arial" panose="020B0604020202020204" pitchFamily="34" charset="0"/>
              <a:buChar char="•"/>
            </a:pPr>
            <a:r>
              <a:rPr lang="en-US" sz="2200" dirty="0"/>
              <a:t>Assess the physics and validate prediction in peeling limited pedestal in metallic devices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B.2.1: “</a:t>
            </a:r>
            <a:r>
              <a:rPr lang="en-US" sz="2200" dirty="0" err="1"/>
              <a:t>Characterisation</a:t>
            </a:r>
            <a:r>
              <a:rPr lang="en-US" sz="2200" dirty="0"/>
              <a:t> of H-mode impurity transport in ITER-like low grad-n pedestal plasmas</a:t>
            </a:r>
          </a:p>
          <a:p>
            <a:pPr marL="342900" indent="-342900" algn="l">
              <a:buFont typeface="Arial" panose="020B0604020202020204" pitchFamily="34" charset="0"/>
              <a:buChar char="•"/>
            </a:pPr>
            <a:r>
              <a:rPr lang="en-US" sz="2200" dirty="0"/>
              <a:t>B.2.5: “Pedestal parameters in H-mode plasmas with low grad-n/low nu*”</a:t>
            </a:r>
          </a:p>
          <a:p>
            <a:pPr marL="342900" indent="-342900" algn="l">
              <a:buFont typeface="Arial" panose="020B0604020202020204" pitchFamily="34" charset="0"/>
              <a:buChar char="•"/>
            </a:pPr>
            <a:r>
              <a:rPr lang="en-US" sz="2200" dirty="0"/>
              <a:t>B.4.2: “W transport from far-SOL into the pedestal”</a:t>
            </a:r>
          </a:p>
          <a:p>
            <a:pPr marL="342900" indent="-342900" algn="l">
              <a:buFont typeface="Arial" panose="020B0604020202020204" pitchFamily="34" charset="0"/>
              <a:buChar char="•"/>
            </a:pPr>
            <a:r>
              <a:rPr lang="en-US" sz="2200" dirty="0"/>
              <a:t>B.3.3: “Radiative H-modes with Ne, </a:t>
            </a:r>
            <a:r>
              <a:rPr lang="en-US" sz="2200" dirty="0" err="1"/>
              <a:t>Ar</a:t>
            </a:r>
            <a:r>
              <a:rPr lang="en-US" sz="2200" dirty="0"/>
              <a:t> and and mixed impurities and impact on H-mode performance”</a:t>
            </a:r>
          </a:p>
          <a:p>
            <a:pPr marL="342900" indent="-342900" algn="l">
              <a:buFont typeface="Arial" panose="020B0604020202020204" pitchFamily="34" charset="0"/>
              <a:buChar char="•"/>
            </a:pPr>
            <a:r>
              <a:rPr lang="en-US" sz="2200" dirty="0"/>
              <a:t>B.8.2: “Development of integrated H-mode termination scenarios”</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52245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RT01-Resources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763751">
                  <a:extLst>
                    <a:ext uri="{9D8B030D-6E8A-4147-A177-3AD203B41FA5}">
                      <a16:colId xmlns:a16="http://schemas.microsoft.com/office/drawing/2014/main" val="1256704558"/>
                    </a:ext>
                  </a:extLst>
                </a:gridCol>
                <a:gridCol w="914400">
                  <a:extLst>
                    <a:ext uri="{9D8B030D-6E8A-4147-A177-3AD203B41FA5}">
                      <a16:colId xmlns:a16="http://schemas.microsoft.com/office/drawing/2014/main" val="2822124675"/>
                    </a:ext>
                  </a:extLst>
                </a:gridCol>
                <a:gridCol w="1271752">
                  <a:extLst>
                    <a:ext uri="{9D8B030D-6E8A-4147-A177-3AD203B41FA5}">
                      <a16:colId xmlns:a16="http://schemas.microsoft.com/office/drawing/2014/main" val="168895565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extLst>
                  <a:ext uri="{0D108BD9-81ED-4DB2-BD59-A6C34878D82A}">
                    <a16:rowId xmlns:a16="http://schemas.microsoft.com/office/drawing/2014/main" val="2571608509"/>
                  </a:ext>
                </a:extLst>
              </a:tr>
              <a:tr h="346407">
                <a:tc>
                  <a:txBody>
                    <a:bodyPr/>
                    <a:lstStyle/>
                    <a:p>
                      <a:r>
                        <a:rPr lang="en-US" dirty="0"/>
                        <a:t>45</a:t>
                      </a:r>
                    </a:p>
                  </a:txBody>
                  <a:tcPr/>
                </a:tc>
                <a:tc>
                  <a:txBody>
                    <a:bodyPr/>
                    <a:lstStyle/>
                    <a:p>
                      <a:r>
                        <a:rPr lang="en-US" dirty="0"/>
                        <a:t>80</a:t>
                      </a:r>
                    </a:p>
                  </a:txBody>
                  <a:tcPr/>
                </a:tc>
                <a:tc>
                  <a:txBody>
                    <a:bodyPr/>
                    <a:lstStyle/>
                    <a:p>
                      <a:r>
                        <a:rPr lang="en-US" dirty="0"/>
                        <a:t>16</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5596044" cy="93127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2789 </a:t>
                      </a:r>
                      <a:r>
                        <a:rPr lang="en-US" dirty="0" err="1"/>
                        <a:t>ppds</a:t>
                      </a:r>
                      <a:r>
                        <a:rPr lang="en-US" dirty="0"/>
                        <a:t> --&gt; 13 </a:t>
                      </a:r>
                      <a:r>
                        <a:rPr lang="en-US" dirty="0" err="1"/>
                        <a:t>ppy</a:t>
                      </a:r>
                      <a:r>
                        <a:rPr lang="en-US" dirty="0"/>
                        <a:t> (all JET work + all AUG work + TCV/2 + MAST-U/2)</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2215991"/>
          </a:xfrm>
          <a:prstGeom prst="rect">
            <a:avLst/>
          </a:prstGeom>
          <a:noFill/>
        </p:spPr>
        <p:txBody>
          <a:bodyPr wrap="square" rtlCol="0">
            <a:spAutoFit/>
          </a:bodyPr>
          <a:lstStyle/>
          <a:p>
            <a:pPr algn="l"/>
            <a:r>
              <a:rPr lang="en-US" sz="2200" b="1" dirty="0"/>
              <a:t>Thrust 1 </a:t>
            </a:r>
            <a:r>
              <a:rPr lang="en-US" sz="2200" b="1" dirty="0" err="1"/>
              <a:t>activites</a:t>
            </a:r>
            <a:r>
              <a:rPr lang="en-US" sz="2200" b="1" dirty="0"/>
              <a:t> towards ITER:</a:t>
            </a:r>
          </a:p>
          <a:p>
            <a:pPr marL="342900" indent="-342900" algn="l">
              <a:buFont typeface="Arial" panose="020B0604020202020204" pitchFamily="34" charset="0"/>
              <a:buChar char="•"/>
            </a:pPr>
            <a:r>
              <a:rPr lang="en-US" sz="2200" dirty="0"/>
              <a:t>Pedestal GK transport in low nu*</a:t>
            </a:r>
          </a:p>
          <a:p>
            <a:pPr marL="342900" indent="-342900" algn="l">
              <a:buFont typeface="Arial" panose="020B0604020202020204" pitchFamily="34" charset="0"/>
              <a:buChar char="•"/>
            </a:pPr>
            <a:r>
              <a:rPr lang="en-US" sz="2200" dirty="0"/>
              <a:t>GK effects of impurity on pedestal transport</a:t>
            </a:r>
          </a:p>
          <a:p>
            <a:pPr marL="342900" indent="-342900" algn="l">
              <a:buFont typeface="Arial" panose="020B0604020202020204" pitchFamily="34" charset="0"/>
              <a:buChar char="•"/>
            </a:pPr>
            <a:r>
              <a:rPr lang="en-US" sz="2200" dirty="0"/>
              <a:t>Edge modelling SOLPS-ITER</a:t>
            </a:r>
          </a:p>
          <a:p>
            <a:pPr marL="342900" indent="-342900" algn="l">
              <a:buFont typeface="Arial" panose="020B0604020202020204" pitchFamily="34" charset="0"/>
              <a:buChar char="•"/>
            </a:pPr>
            <a:r>
              <a:rPr lang="en-US" sz="2200" dirty="0"/>
              <a:t>Edge modelling GRILLIX for far SOL transport</a:t>
            </a:r>
          </a:p>
          <a:p>
            <a:pPr algn="l"/>
            <a:endParaRPr lang="en-US" sz="2800" b="1" dirty="0"/>
          </a:p>
        </p:txBody>
      </p:sp>
    </p:spTree>
    <p:extLst>
      <p:ext uri="{BB962C8B-B14F-4D97-AF65-F5344CB8AC3E}">
        <p14:creationId xmlns:p14="http://schemas.microsoft.com/office/powerpoint/2010/main" val="402015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RT02-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84775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Physics basis for efficient ELM suppression with resonant magnetic perturbations (RMP)</a:t>
            </a:r>
          </a:p>
          <a:p>
            <a:pPr marL="342900" indent="-342900" algn="l">
              <a:buFont typeface="Arial" panose="020B0604020202020204" pitchFamily="34" charset="0"/>
              <a:buChar char="•"/>
            </a:pPr>
            <a:r>
              <a:rPr lang="en-US" sz="2200" dirty="0"/>
              <a:t>Physics basis for accessing small ELM regimes (QCE &amp; EDA) in ITER conditions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B.2.1: “</a:t>
            </a:r>
            <a:r>
              <a:rPr lang="en-US" sz="2200" dirty="0" err="1"/>
              <a:t>Characterisation</a:t>
            </a:r>
            <a:r>
              <a:rPr lang="en-US" sz="2200" dirty="0"/>
              <a:t> of H-mode impurity transport in ITER-like low grad-n pedestal plasmas”</a:t>
            </a:r>
          </a:p>
          <a:p>
            <a:pPr marL="342900" indent="-342900" algn="l">
              <a:buFont typeface="Arial" panose="020B0604020202020204" pitchFamily="34" charset="0"/>
              <a:buChar char="•"/>
            </a:pPr>
            <a:r>
              <a:rPr lang="en-US" sz="2200" dirty="0"/>
              <a:t>B.2.5: “Pedestal parameters in H-mode plasmas with low grad-n/low nu*”</a:t>
            </a:r>
          </a:p>
          <a:p>
            <a:pPr marL="342900" indent="-342900" algn="l">
              <a:buFont typeface="Arial" panose="020B0604020202020204" pitchFamily="34" charset="0"/>
              <a:buChar char="•"/>
            </a:pPr>
            <a:r>
              <a:rPr lang="en-US" sz="2200" dirty="0"/>
              <a:t>B.2.12: “Impurity (W) exhaust by mitigated ELMs in ITER-like pedestal plasmas”</a:t>
            </a:r>
          </a:p>
          <a:p>
            <a:pPr marL="342900" indent="-342900" algn="l">
              <a:buFont typeface="Arial" panose="020B0604020202020204" pitchFamily="34" charset="0"/>
              <a:buChar char="•"/>
            </a:pPr>
            <a:r>
              <a:rPr lang="en-US" sz="2200" dirty="0"/>
              <a:t>B.4.1: “Main chamber W sources”</a:t>
            </a:r>
          </a:p>
          <a:p>
            <a:pPr marL="342900" indent="-342900" algn="l">
              <a:buFont typeface="Arial" panose="020B0604020202020204" pitchFamily="34" charset="0"/>
              <a:buChar char="•"/>
            </a:pPr>
            <a:r>
              <a:rPr lang="en-US" sz="2200" dirty="0"/>
              <a:t>B.2.8: “Evaluation of small/no ELM H-mode regimes potential to provide high Q operation in ITER”</a:t>
            </a:r>
          </a:p>
          <a:p>
            <a:pPr marL="342900" indent="-342900" algn="l">
              <a:buFont typeface="Arial" panose="020B0604020202020204" pitchFamily="34" charset="0"/>
              <a:buChar char="•"/>
            </a:pPr>
            <a:r>
              <a:rPr lang="en-US" sz="2200" dirty="0"/>
              <a:t>B.2.11: “Control of ELM divertor power flux by mitigation”</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36842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RT02-Resources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616185" cy="1135117"/>
        </p:xfrm>
        <a:graphic>
          <a:graphicData uri="http://schemas.openxmlformats.org/drawingml/2006/table">
            <a:tbl>
              <a:tblPr firstRow="1" bandRow="1">
                <a:tableStyleId>{69012ECD-51FC-41F1-AA8D-1B2483CD663E}</a:tableStyleId>
              </a:tblPr>
              <a:tblGrid>
                <a:gridCol w="654214">
                  <a:extLst>
                    <a:ext uri="{9D8B030D-6E8A-4147-A177-3AD203B41FA5}">
                      <a16:colId xmlns:a16="http://schemas.microsoft.com/office/drawing/2014/main" val="1256704558"/>
                    </a:ext>
                  </a:extLst>
                </a:gridCol>
                <a:gridCol w="783257">
                  <a:extLst>
                    <a:ext uri="{9D8B030D-6E8A-4147-A177-3AD203B41FA5}">
                      <a16:colId xmlns:a16="http://schemas.microsoft.com/office/drawing/2014/main" val="2822124675"/>
                    </a:ext>
                  </a:extLst>
                </a:gridCol>
                <a:gridCol w="1089357">
                  <a:extLst>
                    <a:ext uri="{9D8B030D-6E8A-4147-A177-3AD203B41FA5}">
                      <a16:colId xmlns:a16="http://schemas.microsoft.com/office/drawing/2014/main" val="1688955654"/>
                    </a:ext>
                  </a:extLst>
                </a:gridCol>
                <a:gridCol w="1089357">
                  <a:extLst>
                    <a:ext uri="{9D8B030D-6E8A-4147-A177-3AD203B41FA5}">
                      <a16:colId xmlns:a16="http://schemas.microsoft.com/office/drawing/2014/main" val="4172052992"/>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30</a:t>
                      </a:r>
                    </a:p>
                  </a:txBody>
                  <a:tcPr/>
                </a:tc>
                <a:tc>
                  <a:txBody>
                    <a:bodyPr/>
                    <a:lstStyle/>
                    <a:p>
                      <a:r>
                        <a:rPr lang="en-US" dirty="0"/>
                        <a:t>40</a:t>
                      </a:r>
                    </a:p>
                  </a:txBody>
                  <a:tcPr/>
                </a:tc>
                <a:tc>
                  <a:txBody>
                    <a:bodyPr/>
                    <a:lstStyle/>
                    <a:p>
                      <a:r>
                        <a:rPr lang="en-US" dirty="0"/>
                        <a:t>40</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8" y="2028497"/>
          <a:ext cx="6696841" cy="931275"/>
        </p:xfrm>
        <a:graphic>
          <a:graphicData uri="http://schemas.openxmlformats.org/drawingml/2006/table">
            <a:tbl>
              <a:tblPr firstRow="1" bandRow="1">
                <a:tableStyleId>{69012ECD-51FC-41F1-AA8D-1B2483CD663E}</a:tableStyleId>
              </a:tblPr>
              <a:tblGrid>
                <a:gridCol w="2096305">
                  <a:extLst>
                    <a:ext uri="{9D8B030D-6E8A-4147-A177-3AD203B41FA5}">
                      <a16:colId xmlns:a16="http://schemas.microsoft.com/office/drawing/2014/main" val="4084750571"/>
                    </a:ext>
                  </a:extLst>
                </a:gridCol>
                <a:gridCol w="4600536">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1560 </a:t>
                      </a:r>
                      <a:r>
                        <a:rPr lang="en-US" dirty="0" err="1"/>
                        <a:t>ppds</a:t>
                      </a:r>
                      <a:r>
                        <a:rPr lang="en-US" dirty="0"/>
                        <a:t> --&gt; 7.5 </a:t>
                      </a:r>
                      <a:r>
                        <a:rPr lang="en-US" dirty="0" err="1"/>
                        <a:t>ppy</a:t>
                      </a:r>
                      <a:r>
                        <a:rPr lang="en-US" dirty="0"/>
                        <a:t> (100% JET+ 50% AUG  + 50% TCV + 100% MAST-U + 100% 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1446550"/>
          </a:xfrm>
          <a:prstGeom prst="rect">
            <a:avLst/>
          </a:prstGeom>
          <a:noFill/>
        </p:spPr>
        <p:txBody>
          <a:bodyPr wrap="square" rtlCol="0">
            <a:spAutoFit/>
          </a:bodyPr>
          <a:lstStyle/>
          <a:p>
            <a:pPr algn="l"/>
            <a:r>
              <a:rPr lang="en-US" sz="2200" b="1" dirty="0"/>
              <a:t>Thrust 1 activities towards ITER:</a:t>
            </a:r>
          </a:p>
          <a:p>
            <a:pPr marL="342900" indent="-342900" algn="l">
              <a:buFont typeface="Arial" panose="020B0604020202020204" pitchFamily="34" charset="0"/>
              <a:buChar char="•"/>
            </a:pPr>
            <a:r>
              <a:rPr lang="en-US" sz="2200" dirty="0"/>
              <a:t>Pedestal GK transport in low nu*</a:t>
            </a:r>
          </a:p>
          <a:p>
            <a:pPr marL="342900" indent="-342900" algn="l">
              <a:buFont typeface="Arial" panose="020B0604020202020204" pitchFamily="34" charset="0"/>
              <a:buChar char="•"/>
            </a:pPr>
            <a:r>
              <a:rPr lang="en-US" sz="2200" dirty="0"/>
              <a:t>GK effects of impurity on pedestal transport</a:t>
            </a:r>
          </a:p>
          <a:p>
            <a:pPr marL="342900" indent="-342900" algn="l">
              <a:buFont typeface="Arial" panose="020B0604020202020204" pitchFamily="34" charset="0"/>
              <a:buChar char="•"/>
            </a:pPr>
            <a:r>
              <a:rPr lang="en-US" sz="2200" dirty="0"/>
              <a:t>Edge modelling SOLPS-ITER + ERO2.0</a:t>
            </a:r>
          </a:p>
        </p:txBody>
      </p:sp>
    </p:spTree>
    <p:extLst>
      <p:ext uri="{BB962C8B-B14F-4D97-AF65-F5344CB8AC3E}">
        <p14:creationId xmlns:p14="http://schemas.microsoft.com/office/powerpoint/2010/main" val="49804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RT03-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781461" cy="6524863"/>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Physics basis for efficient control / suppression / avoidance of runaways in ITER conditions</a:t>
            </a:r>
          </a:p>
          <a:p>
            <a:pPr algn="l"/>
            <a:endParaRPr lang="en-US" sz="2200" dirty="0"/>
          </a:p>
          <a:p>
            <a:pPr algn="l"/>
            <a:r>
              <a:rPr lang="en-US" sz="2200" b="1" dirty="0">
                <a:solidFill>
                  <a:srgbClr val="0070C0"/>
                </a:solidFill>
              </a:rPr>
              <a:t>ITER addressed priorities</a:t>
            </a:r>
          </a:p>
          <a:p>
            <a:pPr marL="342900" indent="-342900">
              <a:buFont typeface="Arial" panose="020B0604020202020204" pitchFamily="34" charset="0"/>
              <a:buChar char="•"/>
            </a:pPr>
            <a:r>
              <a:rPr lang="en-US" sz="2200" dirty="0"/>
              <a:t>A.1: “SPI-single injector. Pellet injection optimization for RE avoidance ”</a:t>
            </a:r>
          </a:p>
          <a:p>
            <a:pPr marL="342900" indent="-342900">
              <a:buFont typeface="Arial" panose="020B0604020202020204" pitchFamily="34" charset="0"/>
              <a:buChar char="•"/>
            </a:pPr>
            <a:r>
              <a:rPr lang="en-US" sz="2200" dirty="0"/>
              <a:t>A.2: “SPI-single injector demonstration for runaway mitigation”</a:t>
            </a:r>
          </a:p>
          <a:p>
            <a:pPr marL="342900" indent="-342900">
              <a:buFont typeface="Arial" panose="020B0604020202020204" pitchFamily="34" charset="0"/>
              <a:buChar char="•"/>
            </a:pPr>
            <a:r>
              <a:rPr lang="en-US" sz="2200" dirty="0"/>
              <a:t>A.3: “SPI-multiple injections”</a:t>
            </a:r>
          </a:p>
          <a:p>
            <a:pPr marL="342900" indent="-342900">
              <a:buFont typeface="Arial" panose="020B0604020202020204" pitchFamily="34" charset="0"/>
              <a:buChar char="•"/>
            </a:pPr>
            <a:r>
              <a:rPr lang="en-US" sz="2200" dirty="0"/>
              <a:t>A.4: “DMS – alternative injections techniques”</a:t>
            </a:r>
          </a:p>
          <a:p>
            <a:pPr marL="342900" indent="-342900">
              <a:buFont typeface="Arial" panose="020B0604020202020204" pitchFamily="34" charset="0"/>
              <a:buChar char="•"/>
            </a:pPr>
            <a:r>
              <a:rPr lang="en-US" sz="2200" dirty="0"/>
              <a:t>A.5: “DMS – alternative disruption mitigation strategies”</a:t>
            </a:r>
          </a:p>
          <a:p>
            <a:pPr marL="342900" indent="-342900">
              <a:buFont typeface="Arial" panose="020B0604020202020204" pitchFamily="34" charset="0"/>
              <a:buChar char="•"/>
            </a:pPr>
            <a:r>
              <a:rPr lang="en-US" sz="2200" dirty="0"/>
              <a:t>B.1.1: “Disruption/VDE thermal load characterization”</a:t>
            </a:r>
          </a:p>
          <a:p>
            <a:pPr marL="342900" indent="-342900">
              <a:buFont typeface="Arial" panose="020B0604020202020204" pitchFamily="34" charset="0"/>
              <a:buChar char="•"/>
            </a:pPr>
            <a:r>
              <a:rPr lang="en-US" sz="2200" dirty="0"/>
              <a:t>B.1.2:” Disruption/VDE mechanical load (current flow) characterization including toroidal rotation”</a:t>
            </a:r>
          </a:p>
          <a:p>
            <a:pPr marL="342900" indent="-342900">
              <a:buFont typeface="Arial" panose="020B0604020202020204" pitchFamily="34" charset="0"/>
              <a:buChar char="•"/>
            </a:pPr>
            <a:r>
              <a:rPr lang="en-US" sz="2200" dirty="0"/>
              <a:t>B.1.3:” Runaway electron load characterization”</a:t>
            </a:r>
          </a:p>
          <a:p>
            <a:pPr marL="342900" indent="-342900">
              <a:buFont typeface="Arial" panose="020B0604020202020204" pitchFamily="34" charset="0"/>
              <a:buChar char="•"/>
            </a:pPr>
            <a:r>
              <a:rPr lang="en-US" sz="2200" dirty="0"/>
              <a:t>B.1.7:” SPI-multiple injections”</a:t>
            </a:r>
          </a:p>
          <a:p>
            <a:pPr marL="342900" indent="-342900">
              <a:buFont typeface="Arial" panose="020B0604020202020204" pitchFamily="34" charset="0"/>
              <a:buChar char="•"/>
            </a:pPr>
            <a:r>
              <a:rPr lang="en-US" sz="2200" dirty="0"/>
              <a:t>B.1.8:” SPI-multiple injectors”</a:t>
            </a:r>
          </a:p>
          <a:p>
            <a:pPr marL="342900" indent="-342900">
              <a:buFont typeface="Arial" panose="020B0604020202020204" pitchFamily="34" charset="0"/>
              <a:buChar char="•"/>
            </a:pPr>
            <a:r>
              <a:rPr lang="en-US" sz="2200" dirty="0"/>
              <a:t>B.1.9:” ITER runaway beam scenario”</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75887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RT03-Resources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616185" cy="1135117"/>
        </p:xfrm>
        <a:graphic>
          <a:graphicData uri="http://schemas.openxmlformats.org/drawingml/2006/table">
            <a:tbl>
              <a:tblPr firstRow="1" bandRow="1">
                <a:tableStyleId>{69012ECD-51FC-41F1-AA8D-1B2483CD663E}</a:tableStyleId>
              </a:tblPr>
              <a:tblGrid>
                <a:gridCol w="654214">
                  <a:extLst>
                    <a:ext uri="{9D8B030D-6E8A-4147-A177-3AD203B41FA5}">
                      <a16:colId xmlns:a16="http://schemas.microsoft.com/office/drawing/2014/main" val="1256704558"/>
                    </a:ext>
                  </a:extLst>
                </a:gridCol>
                <a:gridCol w="783257">
                  <a:extLst>
                    <a:ext uri="{9D8B030D-6E8A-4147-A177-3AD203B41FA5}">
                      <a16:colId xmlns:a16="http://schemas.microsoft.com/office/drawing/2014/main" val="2822124675"/>
                    </a:ext>
                  </a:extLst>
                </a:gridCol>
                <a:gridCol w="1089357">
                  <a:extLst>
                    <a:ext uri="{9D8B030D-6E8A-4147-A177-3AD203B41FA5}">
                      <a16:colId xmlns:a16="http://schemas.microsoft.com/office/drawing/2014/main" val="1688955654"/>
                    </a:ext>
                  </a:extLst>
                </a:gridCol>
                <a:gridCol w="1089357">
                  <a:extLst>
                    <a:ext uri="{9D8B030D-6E8A-4147-A177-3AD203B41FA5}">
                      <a16:colId xmlns:a16="http://schemas.microsoft.com/office/drawing/2014/main" val="4172052992"/>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70</a:t>
                      </a:r>
                    </a:p>
                  </a:txBody>
                  <a:tcPr/>
                </a:tc>
                <a:tc>
                  <a:txBody>
                    <a:bodyPr/>
                    <a:lstStyle/>
                    <a:p>
                      <a:r>
                        <a:rPr lang="en-US" dirty="0"/>
                        <a:t>120</a:t>
                      </a:r>
                    </a:p>
                  </a:txBody>
                  <a:tcPr/>
                </a:tc>
                <a:tc>
                  <a:txBody>
                    <a:bodyPr/>
                    <a:lstStyle/>
                    <a:p>
                      <a:r>
                        <a:rPr lang="en-US" dirty="0"/>
                        <a:t>0</a:t>
                      </a:r>
                    </a:p>
                  </a:txBody>
                  <a:tcPr/>
                </a:tc>
                <a:tc>
                  <a:txBody>
                    <a:bodyPr/>
                    <a:lstStyle/>
                    <a:p>
                      <a:r>
                        <a:rPr lang="en-US" dirty="0"/>
                        <a:t>30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8" y="2028497"/>
          <a:ext cx="6696841" cy="799195"/>
        </p:xfrm>
        <a:graphic>
          <a:graphicData uri="http://schemas.openxmlformats.org/drawingml/2006/table">
            <a:tbl>
              <a:tblPr firstRow="1" bandRow="1">
                <a:tableStyleId>{69012ECD-51FC-41F1-AA8D-1B2483CD663E}</a:tableStyleId>
              </a:tblPr>
              <a:tblGrid>
                <a:gridCol w="2096305">
                  <a:extLst>
                    <a:ext uri="{9D8B030D-6E8A-4147-A177-3AD203B41FA5}">
                      <a16:colId xmlns:a16="http://schemas.microsoft.com/office/drawing/2014/main" val="4084750571"/>
                    </a:ext>
                  </a:extLst>
                </a:gridCol>
                <a:gridCol w="4600536">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11.8 </a:t>
                      </a:r>
                      <a:r>
                        <a:rPr lang="en-US" dirty="0" err="1"/>
                        <a:t>ppy</a:t>
                      </a:r>
                      <a:r>
                        <a:rPr lang="en-US" dirty="0"/>
                        <a:t> (100% JET+ 100% AUG  + 100% TCV + + 100% 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825624" y="3687577"/>
            <a:ext cx="10638501" cy="1785104"/>
          </a:xfrm>
          <a:prstGeom prst="rect">
            <a:avLst/>
          </a:prstGeom>
          <a:noFill/>
        </p:spPr>
        <p:txBody>
          <a:bodyPr wrap="square" rtlCol="0">
            <a:spAutoFit/>
          </a:bodyPr>
          <a:lstStyle/>
          <a:p>
            <a:pPr marL="742950" lvl="1" indent="-285750" eaLnBrk="1" fontAlgn="auto" hangingPunct="1">
              <a:spcBef>
                <a:spcPts val="0"/>
              </a:spcBef>
              <a:spcAft>
                <a:spcPts val="0"/>
              </a:spcAft>
              <a:buFont typeface="Arial" panose="020B0604020202020204" pitchFamily="34" charset="0"/>
              <a:buChar char="•"/>
              <a:defRPr/>
            </a:pPr>
            <a:r>
              <a:rPr lang="en-US" sz="2200" dirty="0" smtClean="0">
                <a:cs typeface="Calibri"/>
              </a:rPr>
              <a:t>Optimization </a:t>
            </a:r>
            <a:r>
              <a:rPr lang="en-US" sz="2200" dirty="0">
                <a:cs typeface="Calibri"/>
              </a:rPr>
              <a:t>of SPI system with large amount of dedicated discharges</a:t>
            </a:r>
            <a:r>
              <a:rPr lang="de-DE" sz="2200" dirty="0">
                <a:cs typeface="Calibri"/>
              </a:rPr>
              <a:t> </a:t>
            </a:r>
            <a:r>
              <a:rPr lang="en-US" sz="2200" dirty="0">
                <a:cs typeface="Calibri"/>
              </a:rPr>
              <a:t>on</a:t>
            </a:r>
            <a:r>
              <a:rPr lang="de-DE" sz="2200" dirty="0">
                <a:cs typeface="Calibri"/>
              </a:rPr>
              <a:t> AUG</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Benign termination of runaways (WEST, TCV and AUG)</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Runaway electrons generation at plasma start-up </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Interpretative modelling of disruption mitigation dynamics with SPI and for benign termination experiments using non-linear MHD codes</a:t>
            </a:r>
          </a:p>
        </p:txBody>
      </p:sp>
    </p:spTree>
    <p:extLst>
      <p:ext uri="{BB962C8B-B14F-4D97-AF65-F5344CB8AC3E}">
        <p14:creationId xmlns:p14="http://schemas.microsoft.com/office/powerpoint/2010/main" val="36243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RT04-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201424"/>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dirty="0"/>
              <a:t>Can ITER sustain its initial ramp up phase on full W limiters controlling recycling and light impurity levels and liming the W influx in the core plasma?</a:t>
            </a:r>
          </a:p>
          <a:p>
            <a:pPr marL="342900" indent="-342900" algn="l">
              <a:buFont typeface="Arial" panose="020B0604020202020204" pitchFamily="34" charset="0"/>
              <a:buChar char="•"/>
            </a:pPr>
            <a:r>
              <a:rPr lang="en-US" dirty="0"/>
              <a:t>Can we develop an effective intrinsic error field identification strategy without a significant number of disruption? Can we develop an effective error field control strategy for ITER? </a:t>
            </a:r>
          </a:p>
          <a:p>
            <a:pPr marL="342900" indent="-342900" algn="l">
              <a:buFont typeface="Arial" panose="020B0604020202020204" pitchFamily="34" charset="0"/>
              <a:buChar char="•"/>
            </a:pPr>
            <a:r>
              <a:rPr lang="en-US" dirty="0"/>
              <a:t>Can we validate ITER PCS algorithms for heat load control, NTM control and exception handling on present tokamaks?</a:t>
            </a:r>
          </a:p>
          <a:p>
            <a:pPr marL="342900" indent="-342900" algn="l">
              <a:buFont typeface="Arial" panose="020B0604020202020204" pitchFamily="34" charset="0"/>
              <a:buChar char="•"/>
            </a:pPr>
            <a:r>
              <a:rPr lang="en-US" dirty="0"/>
              <a:t>Can we train a disruption mitigation trigger algorithm with the require accuracy and false positives given a sufficiently low number of disruption</a:t>
            </a:r>
          </a:p>
          <a:p>
            <a:pPr algn="l"/>
            <a:endParaRPr lang="en-US" dirty="0"/>
          </a:p>
          <a:p>
            <a:pPr algn="l"/>
            <a:r>
              <a:rPr lang="en-US" b="1" dirty="0">
                <a:solidFill>
                  <a:srgbClr val="0070C0"/>
                </a:solidFill>
              </a:rPr>
              <a:t>ITER addressed priorities</a:t>
            </a:r>
          </a:p>
          <a:p>
            <a:pPr marL="342900" indent="-342900">
              <a:buFont typeface="Arial" panose="020B0604020202020204" pitchFamily="34" charset="0"/>
              <a:buChar char="•"/>
            </a:pPr>
            <a:r>
              <a:rPr lang="en-US" dirty="0"/>
              <a:t>B2.17</a:t>
            </a:r>
          </a:p>
          <a:p>
            <a:pPr marL="342900" indent="-342900">
              <a:buFont typeface="Arial" panose="020B0604020202020204" pitchFamily="34" charset="0"/>
              <a:buChar char="•"/>
            </a:pPr>
            <a:r>
              <a:rPr lang="en-US" dirty="0"/>
              <a:t>B5.1-5.4</a:t>
            </a:r>
          </a:p>
          <a:p>
            <a:pPr marL="342900" indent="-342900">
              <a:buFont typeface="Arial" panose="020B0604020202020204" pitchFamily="34" charset="0"/>
              <a:buChar char="•"/>
            </a:pPr>
            <a:r>
              <a:rPr lang="en-US" dirty="0"/>
              <a:t>B7.1-7.3</a:t>
            </a:r>
          </a:p>
          <a:p>
            <a:pPr marL="342900" indent="-342900">
              <a:buFont typeface="Arial" panose="020B0604020202020204" pitchFamily="34" charset="0"/>
              <a:buChar char="•"/>
            </a:pPr>
            <a:r>
              <a:rPr lang="en-US" dirty="0"/>
              <a:t>B7.6-B7.8</a:t>
            </a:r>
          </a:p>
          <a:p>
            <a:pPr marL="342900" indent="-342900" algn="l">
              <a:buFont typeface="Arial" panose="020B0604020202020204" pitchFamily="34" charset="0"/>
              <a:buChar char="•"/>
            </a:pPr>
            <a:r>
              <a:rPr lang="en-US" dirty="0"/>
              <a:t>B.1.4: “Development of disruption detection schemes that are portable across tokamaks”</a:t>
            </a:r>
          </a:p>
          <a:p>
            <a:pPr marL="342900" indent="-342900" algn="l">
              <a:buFont typeface="Arial" panose="020B0604020202020204" pitchFamily="34" charset="0"/>
              <a:buChar char="•"/>
            </a:pPr>
            <a:r>
              <a:rPr lang="en-US" dirty="0"/>
              <a:t>B.1.5: “Development of disruption predictors that are portable across tokamaks and require minimum re-training”</a:t>
            </a:r>
          </a:p>
          <a:p>
            <a:pPr marL="342900" indent="-342900" algn="l">
              <a:buFont typeface="Arial" panose="020B0604020202020204" pitchFamily="34" charset="0"/>
              <a:buChar char="•"/>
            </a:pPr>
            <a:r>
              <a:rPr lang="en-US" dirty="0"/>
              <a:t>B.1.6: “Development of active operational schemes to avoid disruptions in ITER”</a:t>
            </a:r>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313366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RT04-Resources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876687" cy="1135117"/>
        </p:xfrm>
        <a:graphic>
          <a:graphicData uri="http://schemas.openxmlformats.org/drawingml/2006/table">
            <a:tbl>
              <a:tblPr firstRow="1" bandRow="1">
                <a:tableStyleId>{69012ECD-51FC-41F1-AA8D-1B2483CD663E}</a:tableStyleId>
              </a:tblPr>
              <a:tblGrid>
                <a:gridCol w="701342">
                  <a:extLst>
                    <a:ext uri="{9D8B030D-6E8A-4147-A177-3AD203B41FA5}">
                      <a16:colId xmlns:a16="http://schemas.microsoft.com/office/drawing/2014/main" val="1256704558"/>
                    </a:ext>
                  </a:extLst>
                </a:gridCol>
                <a:gridCol w="839681">
                  <a:extLst>
                    <a:ext uri="{9D8B030D-6E8A-4147-A177-3AD203B41FA5}">
                      <a16:colId xmlns:a16="http://schemas.microsoft.com/office/drawing/2014/main" val="2822124675"/>
                    </a:ext>
                  </a:extLst>
                </a:gridCol>
                <a:gridCol w="1167832">
                  <a:extLst>
                    <a:ext uri="{9D8B030D-6E8A-4147-A177-3AD203B41FA5}">
                      <a16:colId xmlns:a16="http://schemas.microsoft.com/office/drawing/2014/main" val="1688955654"/>
                    </a:ext>
                  </a:extLst>
                </a:gridCol>
                <a:gridCol w="1167832">
                  <a:extLst>
                    <a:ext uri="{9D8B030D-6E8A-4147-A177-3AD203B41FA5}">
                      <a16:colId xmlns:a16="http://schemas.microsoft.com/office/drawing/2014/main" val="3862045556"/>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32</a:t>
                      </a:r>
                    </a:p>
                  </a:txBody>
                  <a:tcPr/>
                </a:tc>
                <a:tc>
                  <a:txBody>
                    <a:bodyPr/>
                    <a:lstStyle/>
                    <a:p>
                      <a:r>
                        <a:rPr lang="en-US" dirty="0"/>
                        <a:t>100</a:t>
                      </a:r>
                    </a:p>
                  </a:txBody>
                  <a:tcPr/>
                </a:tc>
                <a:tc>
                  <a:txBody>
                    <a:bodyPr/>
                    <a:lstStyle/>
                    <a:p>
                      <a:r>
                        <a:rPr lang="en-US" dirty="0"/>
                        <a:t>16</a:t>
                      </a:r>
                    </a:p>
                  </a:txBody>
                  <a:tcPr/>
                </a:tc>
                <a:tc>
                  <a:txBody>
                    <a:bodyPr/>
                    <a:lstStyle/>
                    <a:p>
                      <a:r>
                        <a:rPr lang="en-US" dirty="0"/>
                        <a:t>30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About 80% of total resources</a:t>
                      </a:r>
                    </a:p>
                  </a:txBody>
                  <a:tcPr/>
                </a:tc>
                <a:extLst>
                  <a:ext uri="{0D108BD9-81ED-4DB2-BD59-A6C34878D82A}">
                    <a16:rowId xmlns:a16="http://schemas.microsoft.com/office/drawing/2014/main" val="4150174427"/>
                  </a:ext>
                </a:extLst>
              </a:tr>
            </a:tbl>
          </a:graphicData>
        </a:graphic>
      </p:graphicFrame>
      <p:sp>
        <p:nvSpPr>
          <p:cNvPr id="6" name="TextBox 5">
            <a:extLst>
              <a:ext uri="{FF2B5EF4-FFF2-40B4-BE49-F238E27FC236}">
                <a16:creationId xmlns:a16="http://schemas.microsoft.com/office/drawing/2014/main" id="{B69F3646-BE8F-48E5-B1C8-E2A30731E7A8}"/>
              </a:ext>
            </a:extLst>
          </p:cNvPr>
          <p:cNvSpPr txBox="1"/>
          <p:nvPr/>
        </p:nvSpPr>
        <p:spPr>
          <a:xfrm>
            <a:off x="5350598" y="1059255"/>
            <a:ext cx="5596044" cy="369332"/>
          </a:xfrm>
          <a:prstGeom prst="rect">
            <a:avLst/>
          </a:prstGeom>
          <a:noFill/>
        </p:spPr>
        <p:txBody>
          <a:bodyPr wrap="square" rtlCol="0">
            <a:spAutoFit/>
          </a:bodyPr>
          <a:lstStyle/>
          <a:p>
            <a:pPr algn="l"/>
            <a:r>
              <a:rPr lang="en-US" b="1" dirty="0"/>
              <a:t>100%AUG, 100%TCV, 50%MAST-U, 100%WEST</a:t>
            </a:r>
          </a:p>
        </p:txBody>
      </p:sp>
    </p:spTree>
    <p:extLst>
      <p:ext uri="{BB962C8B-B14F-4D97-AF65-F5344CB8AC3E}">
        <p14:creationId xmlns:p14="http://schemas.microsoft.com/office/powerpoint/2010/main" val="327601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a:t>RT05- 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360040" y="735724"/>
            <a:ext cx="11477297" cy="4832092"/>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Confirming and extrapolating XPR scenario with mixed impurities and accessing confinement quality</a:t>
            </a:r>
          </a:p>
          <a:p>
            <a:pPr marL="342900" indent="-342900" algn="l">
              <a:buFont typeface="Arial" panose="020B0604020202020204" pitchFamily="34" charset="0"/>
              <a:buChar char="•"/>
            </a:pPr>
            <a:r>
              <a:rPr lang="en-US" sz="2200" dirty="0"/>
              <a:t>Provide high quality data for validating XPR including isotope effects</a:t>
            </a:r>
          </a:p>
          <a:p>
            <a:pPr marL="342900" indent="-342900" algn="l">
              <a:buFont typeface="Arial" panose="020B0604020202020204" pitchFamily="34" charset="0"/>
              <a:buChar char="•"/>
            </a:pPr>
            <a:r>
              <a:rPr lang="en-US" sz="2200" dirty="0"/>
              <a:t>Qualify model for detachment/reattachment dynamics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B.2.6: “Characterization of H-mode impurity transport in ITER-like core plasmas”</a:t>
            </a:r>
          </a:p>
          <a:p>
            <a:pPr marL="342900" indent="-342900" algn="l">
              <a:buFont typeface="Arial" panose="020B0604020202020204" pitchFamily="34" charset="0"/>
              <a:buChar char="•"/>
            </a:pPr>
            <a:r>
              <a:rPr lang="en-US" sz="2200" dirty="0"/>
              <a:t>B.2.8: “Evaluation of small/no ELM H-mode regimes potential to provide high Q operation in ITER”</a:t>
            </a:r>
          </a:p>
          <a:p>
            <a:pPr marL="342900" indent="-342900" algn="l">
              <a:buFont typeface="Arial" panose="020B0604020202020204" pitchFamily="34" charset="0"/>
              <a:buChar char="•"/>
            </a:pPr>
            <a:r>
              <a:rPr lang="en-US" sz="2200" dirty="0"/>
              <a:t>B.3.3: “Radiative H-modes with Ne, </a:t>
            </a:r>
            <a:r>
              <a:rPr lang="en-US" sz="2200" dirty="0" err="1"/>
              <a:t>Ar</a:t>
            </a:r>
            <a:r>
              <a:rPr lang="en-US" sz="2200" dirty="0"/>
              <a:t> and and mixed impurities and impact on H-mode performance”</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38954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a:t>RT05-Resources</a:t>
            </a:r>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15</a:t>
                      </a:r>
                    </a:p>
                  </a:txBody>
                  <a:tcPr/>
                </a:tc>
                <a:tc>
                  <a:txBody>
                    <a:bodyPr/>
                    <a:lstStyle/>
                    <a:p>
                      <a:r>
                        <a:rPr lang="en-US" dirty="0"/>
                        <a:t>50</a:t>
                      </a:r>
                    </a:p>
                  </a:txBody>
                  <a:tcPr/>
                </a:tc>
                <a:tc>
                  <a:txBody>
                    <a:bodyPr/>
                    <a:lstStyle/>
                    <a:p>
                      <a:r>
                        <a:rPr lang="en-US" dirty="0"/>
                        <a:t>8</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1171 </a:t>
                      </a:r>
                      <a:r>
                        <a:rPr lang="en-US" dirty="0" err="1"/>
                        <a:t>ppds</a:t>
                      </a:r>
                      <a:r>
                        <a:rPr lang="en-US" dirty="0"/>
                        <a:t> (JET + 1/3 (AUG+TCV+MAST-U+WEST))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DF587C5A-9464-8B6E-141A-C6EF35E33EED}"/>
              </a:ext>
            </a:extLst>
          </p:cNvPr>
          <p:cNvSpPr txBox="1"/>
          <p:nvPr/>
        </p:nvSpPr>
        <p:spPr>
          <a:xfrm>
            <a:off x="1075558" y="3343485"/>
            <a:ext cx="9760607" cy="861774"/>
          </a:xfrm>
          <a:prstGeom prst="rect">
            <a:avLst/>
          </a:prstGeom>
          <a:noFill/>
        </p:spPr>
        <p:txBody>
          <a:bodyPr wrap="square" rtlCol="0">
            <a:spAutoFit/>
          </a:bodyPr>
          <a:lstStyle/>
          <a:p>
            <a:pPr algn="l"/>
            <a:r>
              <a:rPr lang="en-US" sz="2200" b="1" dirty="0"/>
              <a:t>Thrust 1 </a:t>
            </a:r>
            <a:r>
              <a:rPr lang="en-US" sz="2200" b="1" dirty="0" err="1"/>
              <a:t>activites</a:t>
            </a:r>
            <a:r>
              <a:rPr lang="en-US" sz="2200" b="1" dirty="0"/>
              <a:t> towards ITER:</a:t>
            </a:r>
          </a:p>
          <a:p>
            <a:pPr algn="l"/>
            <a:endParaRPr lang="en-US" sz="2800" b="1" dirty="0"/>
          </a:p>
        </p:txBody>
      </p:sp>
    </p:spTree>
    <p:extLst>
      <p:ext uri="{BB962C8B-B14F-4D97-AF65-F5344CB8AC3E}">
        <p14:creationId xmlns:p14="http://schemas.microsoft.com/office/powerpoint/2010/main" val="2500779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Preamble</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512440" y="435238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12"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
        <p:nvSpPr>
          <p:cNvPr id="7" name="Rectangle 6">
            <a:extLst>
              <a:ext uri="{FF2B5EF4-FFF2-40B4-BE49-F238E27FC236}">
                <a16:creationId xmlns:a16="http://schemas.microsoft.com/office/drawing/2014/main" id="{63AADC2A-D71A-9488-7019-4AC33A946E98}"/>
              </a:ext>
            </a:extLst>
          </p:cNvPr>
          <p:cNvSpPr/>
          <p:nvPr/>
        </p:nvSpPr>
        <p:spPr>
          <a:xfrm>
            <a:off x="156840" y="866598"/>
            <a:ext cx="11582400" cy="2677656"/>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285750" indent="-285750" fontAlgn="b">
              <a:buFont typeface="Arial" panose="020B0604020202020204" pitchFamily="34" charset="0"/>
              <a:buChar char="•"/>
            </a:pPr>
            <a:r>
              <a:rPr lang="fr-FR" sz="2400" dirty="0" err="1" smtClean="0">
                <a:latin typeface="Calibri" panose="020F0502020204030204" pitchFamily="34" charset="0"/>
              </a:rPr>
              <a:t>Activities</a:t>
            </a:r>
            <a:r>
              <a:rPr lang="fr-FR" sz="2400" dirty="0" smtClean="0">
                <a:latin typeface="Calibri" panose="020F0502020204030204" pitchFamily="34" charset="0"/>
              </a:rPr>
              <a:t> </a:t>
            </a:r>
            <a:r>
              <a:rPr lang="fr-FR" sz="2400" dirty="0" err="1" smtClean="0">
                <a:latin typeface="Calibri" panose="020F0502020204030204" pitchFamily="34" charset="0"/>
              </a:rPr>
              <a:t>listed</a:t>
            </a:r>
            <a:r>
              <a:rPr lang="fr-FR" sz="2400" dirty="0" smtClean="0">
                <a:latin typeface="Calibri" panose="020F0502020204030204" pitchFamily="34" charset="0"/>
              </a:rPr>
              <a:t> </a:t>
            </a:r>
            <a:r>
              <a:rPr lang="fr-FR" sz="2400" dirty="0" err="1" smtClean="0">
                <a:latin typeface="Calibri" panose="020F0502020204030204" pitchFamily="34" charset="0"/>
              </a:rPr>
              <a:t>here</a:t>
            </a:r>
            <a:r>
              <a:rPr lang="fr-FR" sz="2400" dirty="0" smtClean="0">
                <a:latin typeface="Calibri" panose="020F0502020204030204" pitchFamily="34" charset="0"/>
              </a:rPr>
              <a:t> : </a:t>
            </a:r>
            <a:r>
              <a:rPr lang="fr-FR" sz="2400" dirty="0" err="1" smtClean="0">
                <a:latin typeface="Calibri" panose="020F0502020204030204" pitchFamily="34" charset="0"/>
              </a:rPr>
              <a:t>experiments</a:t>
            </a:r>
            <a:r>
              <a:rPr lang="fr-FR" sz="2400" dirty="0" smtClean="0">
                <a:latin typeface="Calibri" panose="020F0502020204030204" pitchFamily="34" charset="0"/>
              </a:rPr>
              <a:t> on TE </a:t>
            </a:r>
            <a:r>
              <a:rPr lang="fr-FR" sz="2400" dirty="0" err="1" smtClean="0">
                <a:latin typeface="Calibri" panose="020F0502020204030204" pitchFamily="34" charset="0"/>
              </a:rPr>
              <a:t>devices</a:t>
            </a:r>
            <a:r>
              <a:rPr lang="fr-FR" sz="2400" dirty="0" smtClean="0">
                <a:latin typeface="Calibri" panose="020F0502020204030204" pitchFamily="34" charset="0"/>
              </a:rPr>
              <a:t> + </a:t>
            </a:r>
            <a:r>
              <a:rPr lang="fr-FR" sz="2400" dirty="0" err="1" smtClean="0">
                <a:latin typeface="Calibri" panose="020F0502020204030204" pitchFamily="34" charset="0"/>
              </a:rPr>
              <a:t>associated</a:t>
            </a:r>
            <a:r>
              <a:rPr lang="fr-FR" sz="2400" dirty="0" smtClean="0">
                <a:latin typeface="Calibri" panose="020F0502020204030204" pitchFamily="34" charset="0"/>
              </a:rPr>
              <a:t> </a:t>
            </a:r>
            <a:r>
              <a:rPr lang="fr-FR" sz="2400" dirty="0" smtClean="0">
                <a:latin typeface="Calibri" panose="020F0502020204030204" pitchFamily="34" charset="0"/>
              </a:rPr>
              <a:t>data </a:t>
            </a:r>
            <a:r>
              <a:rPr lang="fr-FR" sz="2400" dirty="0" err="1" smtClean="0">
                <a:latin typeface="Calibri" panose="020F0502020204030204" pitchFamily="34" charset="0"/>
              </a:rPr>
              <a:t>analysis</a:t>
            </a:r>
            <a:r>
              <a:rPr lang="fr-FR" sz="2400" dirty="0" smtClean="0">
                <a:latin typeface="Calibri" panose="020F0502020204030204" pitchFamily="34" charset="0"/>
              </a:rPr>
              <a:t> and </a:t>
            </a:r>
            <a:r>
              <a:rPr lang="fr-FR" sz="2400" dirty="0" err="1" smtClean="0">
                <a:latin typeface="Calibri" panose="020F0502020204030204" pitchFamily="34" charset="0"/>
              </a:rPr>
              <a:t>interpretative</a:t>
            </a:r>
            <a:r>
              <a:rPr lang="fr-FR" sz="2400" dirty="0" smtClean="0">
                <a:latin typeface="Calibri" panose="020F0502020204030204" pitchFamily="34" charset="0"/>
              </a:rPr>
              <a:t> </a:t>
            </a:r>
            <a:r>
              <a:rPr lang="fr-FR" sz="2400" dirty="0" err="1" smtClean="0">
                <a:latin typeface="Calibri" panose="020F0502020204030204" pitchFamily="34" charset="0"/>
              </a:rPr>
              <a:t>modelling</a:t>
            </a:r>
            <a:r>
              <a:rPr lang="fr-FR" sz="2400" dirty="0" smtClean="0">
                <a:latin typeface="Calibri" panose="020F0502020204030204" pitchFamily="34" charset="0"/>
              </a:rPr>
              <a:t>. No direct ITER </a:t>
            </a:r>
            <a:r>
              <a:rPr lang="fr-FR" sz="2400" dirty="0" err="1" smtClean="0">
                <a:latin typeface="Calibri" panose="020F0502020204030204" pitchFamily="34" charset="0"/>
              </a:rPr>
              <a:t>modelling</a:t>
            </a:r>
            <a:r>
              <a:rPr lang="fr-FR" sz="2400" dirty="0" smtClean="0">
                <a:latin typeface="Calibri" panose="020F0502020204030204" pitchFamily="34" charset="0"/>
              </a:rPr>
              <a:t> or </a:t>
            </a:r>
            <a:r>
              <a:rPr lang="fr-FR" sz="2400" dirty="0" smtClean="0">
                <a:latin typeface="Calibri" panose="020F0502020204030204" pitchFamily="34" charset="0"/>
              </a:rPr>
              <a:t>extrapolation</a:t>
            </a:r>
          </a:p>
          <a:p>
            <a:pPr marL="285750" indent="-285750" fontAlgn="b">
              <a:buFont typeface="Arial" panose="020B0604020202020204" pitchFamily="34" charset="0"/>
              <a:buChar char="•"/>
            </a:pPr>
            <a:endParaRPr lang="fr-FR" sz="2400" dirty="0" smtClean="0">
              <a:latin typeface="Calibri" panose="020F0502020204030204" pitchFamily="34" charset="0"/>
            </a:endParaRPr>
          </a:p>
          <a:p>
            <a:pPr marL="285750" indent="-285750" fontAlgn="b">
              <a:buFont typeface="Arial" panose="020B0604020202020204" pitchFamily="34" charset="0"/>
              <a:buChar char="•"/>
            </a:pPr>
            <a:r>
              <a:rPr lang="fr-FR" sz="2400" dirty="0" err="1" smtClean="0">
                <a:latin typeface="Calibri" panose="020F0502020204030204" pitchFamily="34" charset="0"/>
              </a:rPr>
              <a:t>Snapshot</a:t>
            </a:r>
            <a:r>
              <a:rPr lang="fr-FR" sz="2400" dirty="0" smtClean="0">
                <a:latin typeface="Calibri" panose="020F0502020204030204" pitchFamily="34" charset="0"/>
              </a:rPr>
              <a:t> of 2025 </a:t>
            </a:r>
            <a:r>
              <a:rPr lang="fr-FR" sz="2400" dirty="0" err="1" smtClean="0">
                <a:latin typeface="Calibri" panose="020F0502020204030204" pitchFamily="34" charset="0"/>
              </a:rPr>
              <a:t>activities</a:t>
            </a:r>
            <a:endParaRPr lang="fr-FR" sz="2400" dirty="0" smtClean="0">
              <a:latin typeface="Calibri" panose="020F0502020204030204" pitchFamily="34" charset="0"/>
            </a:endParaRPr>
          </a:p>
          <a:p>
            <a:pPr fontAlgn="b"/>
            <a:endParaRPr lang="fr-FR" sz="2400" dirty="0" smtClean="0">
              <a:latin typeface="Calibri" panose="020F0502020204030204" pitchFamily="34" charset="0"/>
            </a:endParaRPr>
          </a:p>
          <a:p>
            <a:pPr fontAlgn="b"/>
            <a:endParaRPr lang="en-GB" sz="2400" dirty="0" smtClean="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5624842" y="2555418"/>
            <a:ext cx="6018749" cy="3392487"/>
          </a:xfrm>
          <a:prstGeom prst="rect">
            <a:avLst/>
          </a:prstGeom>
        </p:spPr>
      </p:pic>
      <p:sp>
        <p:nvSpPr>
          <p:cNvPr id="9" name="Rectangle 8">
            <a:extLst>
              <a:ext uri="{FF2B5EF4-FFF2-40B4-BE49-F238E27FC236}">
                <a16:creationId xmlns:a16="http://schemas.microsoft.com/office/drawing/2014/main" id="{63AADC2A-D71A-9488-7019-4AC33A946E98}"/>
              </a:ext>
            </a:extLst>
          </p:cNvPr>
          <p:cNvSpPr/>
          <p:nvPr/>
        </p:nvSpPr>
        <p:spPr>
          <a:xfrm>
            <a:off x="156840" y="3132095"/>
            <a:ext cx="4923160" cy="1938992"/>
          </a:xfrm>
          <a:prstGeom prst="rect">
            <a:avLst/>
          </a:prstGeom>
        </p:spPr>
        <p:txBody>
          <a:bodyPr wrap="square">
            <a:spAutoFit/>
          </a:bodyPr>
          <a:lstStyle/>
          <a:p>
            <a:pPr fontAlgn="b"/>
            <a:endParaRPr lang="fr-FR" sz="2400" dirty="0" smtClean="0">
              <a:latin typeface="Calibri" panose="020F0502020204030204" pitchFamily="34" charset="0"/>
            </a:endParaRPr>
          </a:p>
          <a:p>
            <a:pPr marL="285750" indent="-285750" fontAlgn="b">
              <a:buFont typeface="Arial" panose="020B0604020202020204" pitchFamily="34" charset="0"/>
              <a:buChar char="•"/>
            </a:pPr>
            <a:r>
              <a:rPr lang="fr-FR" sz="2400" dirty="0" smtClean="0">
                <a:latin typeface="Calibri" panose="020F0502020204030204" pitchFamily="34" charset="0"/>
              </a:rPr>
              <a:t>Non exhaustive </a:t>
            </a:r>
            <a:r>
              <a:rPr lang="fr-FR" sz="2400" dirty="0" err="1" smtClean="0">
                <a:latin typeface="Calibri" panose="020F0502020204030204" pitchFamily="34" charset="0"/>
              </a:rPr>
              <a:t>list</a:t>
            </a:r>
            <a:r>
              <a:rPr lang="fr-FR" sz="2400" dirty="0" smtClean="0">
                <a:latin typeface="Calibri" panose="020F0502020204030204" pitchFamily="34" charset="0"/>
              </a:rPr>
              <a:t> : </a:t>
            </a:r>
            <a:r>
              <a:rPr lang="fr-FR" sz="2400" dirty="0" err="1" smtClean="0">
                <a:latin typeface="Calibri" panose="020F0502020204030204" pitchFamily="34" charset="0"/>
              </a:rPr>
              <a:t>see</a:t>
            </a:r>
            <a:r>
              <a:rPr lang="fr-FR" sz="2400" dirty="0" smtClean="0">
                <a:latin typeface="Calibri" panose="020F0502020204030204" pitchFamily="34" charset="0"/>
              </a:rPr>
              <a:t> back up slides for more </a:t>
            </a:r>
            <a:r>
              <a:rPr lang="fr-FR" sz="2400" dirty="0" err="1" smtClean="0">
                <a:latin typeface="Calibri" panose="020F0502020204030204" pitchFamily="34" charset="0"/>
              </a:rPr>
              <a:t>details</a:t>
            </a:r>
            <a:r>
              <a:rPr lang="fr-FR" sz="2400" dirty="0" smtClean="0">
                <a:latin typeface="Calibri" panose="020F0502020204030204" pitchFamily="34" charset="0"/>
              </a:rPr>
              <a:t>, in </a:t>
            </a:r>
            <a:r>
              <a:rPr lang="fr-FR" sz="2400" dirty="0" err="1" smtClean="0">
                <a:latin typeface="Calibri" panose="020F0502020204030204" pitchFamily="34" charset="0"/>
              </a:rPr>
              <a:t>particular</a:t>
            </a:r>
            <a:r>
              <a:rPr lang="fr-FR" sz="2400" dirty="0" smtClean="0">
                <a:latin typeface="Calibri" panose="020F0502020204030204" pitchFamily="34" charset="0"/>
              </a:rPr>
              <a:t> </a:t>
            </a:r>
            <a:r>
              <a:rPr lang="fr-FR" sz="2400" dirty="0" err="1" smtClean="0">
                <a:latin typeface="Calibri" panose="020F0502020204030204" pitchFamily="34" charset="0"/>
              </a:rPr>
              <a:t>refs</a:t>
            </a:r>
            <a:r>
              <a:rPr lang="fr-FR" sz="2400" dirty="0" smtClean="0">
                <a:latin typeface="Calibri" panose="020F0502020204030204" pitchFamily="34" charset="0"/>
              </a:rPr>
              <a:t> to the ITER </a:t>
            </a:r>
            <a:r>
              <a:rPr lang="fr-FR" sz="2400" dirty="0" err="1" smtClean="0">
                <a:latin typeface="Calibri" panose="020F0502020204030204" pitchFamily="34" charset="0"/>
              </a:rPr>
              <a:t>Research</a:t>
            </a:r>
            <a:r>
              <a:rPr lang="fr-FR" sz="2400" dirty="0" smtClean="0">
                <a:latin typeface="Calibri" panose="020F0502020204030204" pitchFamily="34" charset="0"/>
              </a:rPr>
              <a:t> Plan</a:t>
            </a:r>
            <a:endParaRPr lang="en-GB" sz="2400" dirty="0" smtClean="0">
              <a:latin typeface="Calibri" panose="020F0502020204030204" pitchFamily="34" charset="0"/>
            </a:endParaRPr>
          </a:p>
          <a:p>
            <a:pPr fontAlgn="b"/>
            <a:endParaRPr lang="en-GB" sz="2400" dirty="0" smtClean="0">
              <a:latin typeface="Calibri" panose="020F0502020204030204" pitchFamily="34" charset="0"/>
            </a:endParaRPr>
          </a:p>
        </p:txBody>
      </p:sp>
      <p:sp>
        <p:nvSpPr>
          <p:cNvPr id="5" name="Rectangle 4"/>
          <p:cNvSpPr/>
          <p:nvPr/>
        </p:nvSpPr>
        <p:spPr>
          <a:xfrm>
            <a:off x="7724383" y="5986735"/>
            <a:ext cx="1819665" cy="369332"/>
          </a:xfrm>
          <a:prstGeom prst="rect">
            <a:avLst/>
          </a:prstGeom>
        </p:spPr>
        <p:txBody>
          <a:bodyPr wrap="none">
            <a:spAutoFit/>
          </a:bodyPr>
          <a:lstStyle/>
          <a:p>
            <a:pPr fontAlgn="b"/>
            <a:r>
              <a:rPr lang="en-GB" dirty="0" smtClean="0">
                <a:latin typeface="Calibri" panose="020F0502020204030204" pitchFamily="34" charset="0"/>
              </a:rPr>
              <a:t>Example for RT01</a:t>
            </a:r>
            <a:endParaRPr lang="en-GB" dirty="0">
              <a:latin typeface="Calibri" panose="020F0502020204030204" pitchFamily="34" charset="0"/>
            </a:endParaRPr>
          </a:p>
        </p:txBody>
      </p:sp>
    </p:spTree>
    <p:extLst>
      <p:ext uri="{BB962C8B-B14F-4D97-AF65-F5344CB8AC3E}">
        <p14:creationId xmlns:p14="http://schemas.microsoft.com/office/powerpoint/2010/main" val="415540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RT06- </a:t>
            </a:r>
            <a:r>
              <a:rPr lang="en-US" dirty="0"/>
              <a:t>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258440" y="1030715"/>
            <a:ext cx="11477297" cy="584775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smtClean="0"/>
              <a:t>Assess the evolution / damage of W PFC under plasma exposure (including high heat flux, high particle </a:t>
            </a:r>
            <a:r>
              <a:rPr lang="en-US" sz="2200" dirty="0" err="1" smtClean="0"/>
              <a:t>fluence</a:t>
            </a:r>
            <a:r>
              <a:rPr lang="en-US" sz="2200" dirty="0" smtClean="0"/>
              <a:t>, RE impact)</a:t>
            </a:r>
            <a:endParaRPr lang="en-US" sz="2200" dirty="0"/>
          </a:p>
          <a:p>
            <a:pPr marL="342900" indent="-342900" algn="l">
              <a:buFont typeface="Arial" panose="020B0604020202020204" pitchFamily="34" charset="0"/>
              <a:buChar char="•"/>
            </a:pPr>
            <a:r>
              <a:rPr lang="en-US" sz="2200" dirty="0" smtClean="0"/>
              <a:t>Characterize the W migration pathways in full W devices (with a focus both on </a:t>
            </a:r>
            <a:r>
              <a:rPr lang="en-US" sz="2200" dirty="0" err="1" smtClean="0"/>
              <a:t>divertor</a:t>
            </a:r>
            <a:r>
              <a:rPr lang="en-US" sz="2200" dirty="0" smtClean="0"/>
              <a:t> and main chamber) </a:t>
            </a:r>
            <a:endParaRPr lang="en-US" sz="2200" dirty="0"/>
          </a:p>
          <a:p>
            <a:pPr marL="342900" indent="-342900" algn="l">
              <a:buFont typeface="Arial" panose="020B0604020202020204" pitchFamily="34" charset="0"/>
              <a:buChar char="•"/>
            </a:pPr>
            <a:r>
              <a:rPr lang="en-US" sz="2200" dirty="0" smtClean="0"/>
              <a:t>Quantify fuel retention in full W devices and assess efficiency of fuel removal methods, including the impact of </a:t>
            </a:r>
            <a:r>
              <a:rPr lang="en-US" sz="2200" dirty="0" err="1" smtClean="0"/>
              <a:t>boronization</a:t>
            </a:r>
            <a:endParaRPr lang="en-US" sz="2200" dirty="0"/>
          </a:p>
          <a:p>
            <a:pPr algn="l"/>
            <a:endParaRPr lang="en-US" sz="2200" dirty="0"/>
          </a:p>
          <a:p>
            <a:pPr algn="l"/>
            <a:r>
              <a:rPr lang="en-US" sz="2200" b="1" dirty="0">
                <a:solidFill>
                  <a:srgbClr val="0070C0"/>
                </a:solidFill>
              </a:rPr>
              <a:t>ITER addressed priorities</a:t>
            </a:r>
          </a:p>
          <a:p>
            <a:pPr marL="342900" indent="-342900">
              <a:buFont typeface="Arial" panose="020B0604020202020204" pitchFamily="34" charset="0"/>
              <a:buChar char="•"/>
            </a:pPr>
            <a:r>
              <a:rPr lang="en-US" sz="2200" dirty="0" smtClean="0"/>
              <a:t>B.4.1</a:t>
            </a:r>
            <a:r>
              <a:rPr lang="en-US" sz="2200" dirty="0"/>
              <a:t>	Main chamber W </a:t>
            </a:r>
            <a:r>
              <a:rPr lang="en-US" sz="2200" dirty="0" smtClean="0"/>
              <a:t>sources</a:t>
            </a:r>
          </a:p>
          <a:p>
            <a:pPr marL="342900" indent="-342900">
              <a:buFont typeface="Arial" panose="020B0604020202020204" pitchFamily="34" charset="0"/>
              <a:buChar char="•"/>
            </a:pPr>
            <a:r>
              <a:rPr lang="en-US" sz="2200" dirty="0"/>
              <a:t>B.4.12	W </a:t>
            </a:r>
            <a:r>
              <a:rPr lang="en-US" sz="2200" dirty="0" err="1"/>
              <a:t>divertor</a:t>
            </a:r>
            <a:r>
              <a:rPr lang="en-US" sz="2200" dirty="0"/>
              <a:t> erosion under controlled ELMs</a:t>
            </a:r>
          </a:p>
          <a:p>
            <a:pPr marL="342900" indent="-342900">
              <a:buFont typeface="Arial" panose="020B0604020202020204" pitchFamily="34" charset="0"/>
              <a:buChar char="•"/>
            </a:pPr>
            <a:r>
              <a:rPr lang="en-US" sz="2200" dirty="0"/>
              <a:t>B.4.13	W wall erosion under controlled ELMs</a:t>
            </a:r>
          </a:p>
          <a:p>
            <a:pPr marL="342900" indent="-342900">
              <a:buFont typeface="Arial" panose="020B0604020202020204" pitchFamily="34" charset="0"/>
              <a:buChar char="•"/>
            </a:pPr>
            <a:r>
              <a:rPr lang="en-US" sz="2200" dirty="0"/>
              <a:t>B.4.14	ICRF driven W </a:t>
            </a:r>
            <a:r>
              <a:rPr lang="en-US" sz="2200" dirty="0" smtClean="0"/>
              <a:t>sources</a:t>
            </a:r>
          </a:p>
          <a:p>
            <a:pPr marL="342900" indent="-342900">
              <a:buFont typeface="Arial" panose="020B0604020202020204" pitchFamily="34" charset="0"/>
              <a:buChar char="•"/>
            </a:pPr>
            <a:r>
              <a:rPr lang="en-US" sz="2200" dirty="0" smtClean="0"/>
              <a:t>B.2.19	Optimization of plasma shape in ITER to reduce W wall source/plasma contamination in SRO H-modes</a:t>
            </a:r>
          </a:p>
          <a:p>
            <a:pPr marL="342900" indent="-342900">
              <a:buFont typeface="Arial" panose="020B0604020202020204" pitchFamily="34" charset="0"/>
              <a:buChar char="•"/>
            </a:pPr>
            <a:r>
              <a:rPr lang="en-US" sz="2200" dirty="0" smtClean="0"/>
              <a:t>+ link A.11 and A.12 (W spectroscopy)</a:t>
            </a:r>
            <a:endParaRPr lang="en-US" sz="2200" dirty="0"/>
          </a:p>
          <a:p>
            <a:endParaRPr lang="en-US" sz="2200" dirty="0"/>
          </a:p>
        </p:txBody>
      </p:sp>
    </p:spTree>
    <p:extLst>
      <p:ext uri="{BB962C8B-B14F-4D97-AF65-F5344CB8AC3E}">
        <p14:creationId xmlns:p14="http://schemas.microsoft.com/office/powerpoint/2010/main" val="2607139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RT06- </a:t>
            </a:r>
            <a:r>
              <a:rPr lang="en-US" dirty="0"/>
              <a:t>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258440" y="421115"/>
            <a:ext cx="11477297" cy="6555641"/>
          </a:xfrm>
          <a:prstGeom prst="rect">
            <a:avLst/>
          </a:prstGeom>
          <a:noFill/>
        </p:spPr>
        <p:txBody>
          <a:bodyPr wrap="square" rtlCol="0">
            <a:spAutoFit/>
          </a:bodyPr>
          <a:lstStyle/>
          <a:p>
            <a:pPr algn="l"/>
            <a:endParaRPr lang="en-US" sz="2000" dirty="0"/>
          </a:p>
          <a:p>
            <a:pPr algn="l"/>
            <a:r>
              <a:rPr lang="en-US" sz="2000" b="1" dirty="0">
                <a:solidFill>
                  <a:srgbClr val="0070C0"/>
                </a:solidFill>
              </a:rPr>
              <a:t>ITER addressed priorities</a:t>
            </a:r>
          </a:p>
          <a:p>
            <a:pPr marL="342900" indent="-342900">
              <a:buFont typeface="Arial" panose="020B0604020202020204" pitchFamily="34" charset="0"/>
              <a:buChar char="•"/>
            </a:pPr>
            <a:r>
              <a:rPr lang="en-US" sz="2000" dirty="0" smtClean="0"/>
              <a:t>B.4.4</a:t>
            </a:r>
            <a:r>
              <a:rPr lang="en-US" sz="2000" dirty="0"/>
              <a:t>	Power fluxes to castellated PFCs</a:t>
            </a:r>
          </a:p>
          <a:p>
            <a:pPr marL="342900" indent="-342900">
              <a:buFont typeface="Arial" panose="020B0604020202020204" pitchFamily="34" charset="0"/>
              <a:buChar char="•"/>
            </a:pPr>
            <a:r>
              <a:rPr lang="en-US" sz="2000" dirty="0"/>
              <a:t>B.4.5	Tolerable W damage on surface and </a:t>
            </a:r>
            <a:r>
              <a:rPr lang="en-US" sz="2000" dirty="0" err="1"/>
              <a:t>macrobrush</a:t>
            </a:r>
            <a:r>
              <a:rPr lang="en-US" sz="2000" dirty="0"/>
              <a:t> edges for tokamak operation</a:t>
            </a:r>
          </a:p>
          <a:p>
            <a:pPr marL="342900" indent="-342900">
              <a:buFont typeface="Arial" panose="020B0604020202020204" pitchFamily="34" charset="0"/>
              <a:buChar char="•"/>
            </a:pPr>
            <a:r>
              <a:rPr lang="en-US" sz="2000" dirty="0"/>
              <a:t>B.4.6	W operation above recrystallization and implications for tokamak operation</a:t>
            </a:r>
          </a:p>
          <a:p>
            <a:pPr marL="342900" indent="-342900">
              <a:buFont typeface="Arial" panose="020B0604020202020204" pitchFamily="34" charset="0"/>
              <a:buChar char="•"/>
            </a:pPr>
            <a:r>
              <a:rPr lang="en-US" sz="2000" dirty="0"/>
              <a:t>B.4.7	W surface modification by high plasma </a:t>
            </a:r>
            <a:r>
              <a:rPr lang="en-US" sz="2000" dirty="0" err="1"/>
              <a:t>fluence</a:t>
            </a:r>
            <a:r>
              <a:rPr lang="en-US" sz="2000" dirty="0"/>
              <a:t> exposure and implications for tokamak operation</a:t>
            </a:r>
          </a:p>
          <a:p>
            <a:pPr marL="342900" indent="-342900">
              <a:buFont typeface="Arial" panose="020B0604020202020204" pitchFamily="34" charset="0"/>
              <a:buChar char="•"/>
            </a:pPr>
            <a:r>
              <a:rPr lang="en-US" sz="2000" dirty="0"/>
              <a:t>B.4.8	Splashing of W under transients</a:t>
            </a:r>
          </a:p>
          <a:p>
            <a:pPr marL="342900" indent="-342900">
              <a:buFont typeface="Arial" panose="020B0604020202020204" pitchFamily="34" charset="0"/>
              <a:buChar char="•"/>
            </a:pPr>
            <a:r>
              <a:rPr lang="en-US" sz="2000" dirty="0"/>
              <a:t>B.4.9	Melt damage and impact on operation</a:t>
            </a:r>
          </a:p>
          <a:p>
            <a:pPr marL="342900" indent="-342900">
              <a:buFont typeface="Arial" panose="020B0604020202020204" pitchFamily="34" charset="0"/>
              <a:buChar char="•"/>
            </a:pPr>
            <a:r>
              <a:rPr lang="en-US" sz="2000" dirty="0" smtClean="0"/>
              <a:t>B.4.1</a:t>
            </a:r>
            <a:r>
              <a:rPr lang="en-US" sz="2000" dirty="0"/>
              <a:t>	Impact of </a:t>
            </a:r>
            <a:r>
              <a:rPr lang="en-US" sz="2000" dirty="0" err="1"/>
              <a:t>vapour</a:t>
            </a:r>
            <a:r>
              <a:rPr lang="en-US" sz="2000" dirty="0"/>
              <a:t> shielding on power flux in ITER transients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B.6.1	ICWC and ECWC conditioning</a:t>
            </a:r>
          </a:p>
          <a:p>
            <a:pPr marL="342900" indent="-342900">
              <a:buFont typeface="Arial" panose="020B0604020202020204" pitchFamily="34" charset="0"/>
              <a:buChar char="•"/>
            </a:pPr>
            <a:r>
              <a:rPr lang="en-US" sz="2000" dirty="0"/>
              <a:t>B.6.2	Removal of hydrogen by baking and GDC</a:t>
            </a:r>
          </a:p>
          <a:p>
            <a:pPr marL="342900" indent="-342900">
              <a:buFont typeface="Arial" panose="020B0604020202020204" pitchFamily="34" charset="0"/>
              <a:buChar char="•"/>
            </a:pPr>
            <a:r>
              <a:rPr lang="en-US" sz="2000" dirty="0"/>
              <a:t>B.6.3	Efficiency of T removal by plasma operation from Boron </a:t>
            </a:r>
            <a:r>
              <a:rPr lang="en-US" sz="2000" dirty="0" err="1"/>
              <a:t>codeposits</a:t>
            </a:r>
            <a:r>
              <a:rPr lang="en-US" sz="2000" dirty="0"/>
              <a:t> in routinely unexposed areas</a:t>
            </a:r>
          </a:p>
          <a:p>
            <a:pPr marL="342900" indent="-342900">
              <a:buFont typeface="Arial" panose="020B0604020202020204" pitchFamily="34" charset="0"/>
              <a:buChar char="•"/>
            </a:pPr>
            <a:r>
              <a:rPr lang="en-US" sz="2000" dirty="0"/>
              <a:t>B.6.4	ICWC fuel removal from Boron </a:t>
            </a:r>
            <a:r>
              <a:rPr lang="en-US" sz="2000" dirty="0" err="1"/>
              <a:t>codeposits</a:t>
            </a:r>
            <a:endParaRPr lang="en-US" sz="2000" dirty="0"/>
          </a:p>
          <a:p>
            <a:pPr marL="342900" indent="-342900">
              <a:buFont typeface="Arial" panose="020B0604020202020204" pitchFamily="34" charset="0"/>
              <a:buChar char="•"/>
            </a:pPr>
            <a:r>
              <a:rPr lang="en-US" sz="2000" dirty="0"/>
              <a:t>B.6.5	</a:t>
            </a:r>
            <a:r>
              <a:rPr lang="en-US" sz="2000" dirty="0" err="1"/>
              <a:t>Boronization</a:t>
            </a:r>
            <a:r>
              <a:rPr lang="en-US" sz="2000" dirty="0"/>
              <a:t> by </a:t>
            </a:r>
            <a:r>
              <a:rPr lang="en-US" sz="2000" dirty="0" smtClean="0"/>
              <a:t>GDC</a:t>
            </a:r>
          </a:p>
          <a:p>
            <a:pPr marL="342900" indent="-342900">
              <a:buFont typeface="Arial" panose="020B0604020202020204" pitchFamily="34" charset="0"/>
              <a:buChar char="•"/>
            </a:pPr>
            <a:r>
              <a:rPr lang="en-US" sz="2000" dirty="0"/>
              <a:t>B.6.6	Fuel retention due to </a:t>
            </a:r>
            <a:r>
              <a:rPr lang="en-US" sz="2000" dirty="0" err="1"/>
              <a:t>boronization</a:t>
            </a:r>
            <a:r>
              <a:rPr lang="en-US" sz="2000" dirty="0"/>
              <a:t> </a:t>
            </a:r>
          </a:p>
          <a:p>
            <a:pPr marL="342900" indent="-342900">
              <a:buFont typeface="Arial" panose="020B0604020202020204" pitchFamily="34" charset="0"/>
              <a:buChar char="•"/>
            </a:pPr>
            <a:r>
              <a:rPr lang="en-US" sz="2000" dirty="0"/>
              <a:t>B.6.7	T inventory in boron dust</a:t>
            </a:r>
          </a:p>
          <a:p>
            <a:pPr marL="342900" indent="-342900">
              <a:buFont typeface="Arial" panose="020B0604020202020204" pitchFamily="34" charset="0"/>
              <a:buChar char="•"/>
            </a:pPr>
            <a:r>
              <a:rPr lang="en-US" sz="2000" dirty="0"/>
              <a:t>B.6.8	Deposit stability and T release from B during vessel </a:t>
            </a:r>
            <a:r>
              <a:rPr lang="en-US" sz="2000" dirty="0" smtClean="0"/>
              <a:t>venting</a:t>
            </a:r>
          </a:p>
          <a:p>
            <a:pPr marL="342900" indent="-342900">
              <a:buFont typeface="Arial" panose="020B0604020202020204" pitchFamily="34" charset="0"/>
              <a:buChar char="•"/>
            </a:pPr>
            <a:r>
              <a:rPr lang="en-US" sz="2000" dirty="0" smtClean="0"/>
              <a:t>+ link with A.6 and A.8 (LIBS and LID-QMS) and A.14 (SBI)</a:t>
            </a:r>
            <a:endParaRPr lang="en-US" sz="2000" dirty="0"/>
          </a:p>
          <a:p>
            <a:pPr marL="342900" indent="-342900">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5097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smtClean="0"/>
              <a:t>RT06-Resources</a:t>
            </a:r>
            <a:endParaRPr lang="en-US" dirty="0"/>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ext uri="{D42A27DB-BD31-4B8C-83A1-F6EECF244321}">
                <p14:modId xmlns:p14="http://schemas.microsoft.com/office/powerpoint/2010/main" val="742750527"/>
              </p:ext>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smtClean="0"/>
                        <a:t>30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180</a:t>
                      </a:r>
                      <a:endParaRPr lang="en-US" dirty="0"/>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ext uri="{D42A27DB-BD31-4B8C-83A1-F6EECF244321}">
                <p14:modId xmlns:p14="http://schemas.microsoft.com/office/powerpoint/2010/main" val="856193363"/>
              </p:ext>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smtClean="0"/>
                        <a:t>~ 12 </a:t>
                      </a:r>
                      <a:r>
                        <a:rPr lang="en-US" dirty="0" err="1" smtClean="0"/>
                        <a:t>ppy</a:t>
                      </a:r>
                      <a:r>
                        <a:rPr lang="en-US" dirty="0" smtClean="0"/>
                        <a:t> (full AUG+WEST + JET past data </a:t>
                      </a:r>
                      <a:r>
                        <a:rPr lang="en-US" dirty="0" err="1" smtClean="0"/>
                        <a:t>analsyis</a:t>
                      </a:r>
                      <a:r>
                        <a:rPr lang="en-US" dirty="0" smtClean="0"/>
                        <a:t>)</a:t>
                      </a:r>
                      <a:endParaRPr lang="en-US" dirty="0"/>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DF587C5A-9464-8B6E-141A-C6EF35E33EED}"/>
              </a:ext>
            </a:extLst>
          </p:cNvPr>
          <p:cNvSpPr txBox="1"/>
          <p:nvPr/>
        </p:nvSpPr>
        <p:spPr>
          <a:xfrm>
            <a:off x="1075558" y="3343485"/>
            <a:ext cx="9760607" cy="861774"/>
          </a:xfrm>
          <a:prstGeom prst="rect">
            <a:avLst/>
          </a:prstGeom>
          <a:noFill/>
        </p:spPr>
        <p:txBody>
          <a:bodyPr wrap="square" rtlCol="0">
            <a:spAutoFit/>
          </a:bodyPr>
          <a:lstStyle/>
          <a:p>
            <a:pPr algn="l"/>
            <a:r>
              <a:rPr lang="en-US" sz="2200" b="1" dirty="0" smtClean="0"/>
              <a:t>TSVV related to RT06 under WP PWIE (Thrust 2)</a:t>
            </a:r>
            <a:endParaRPr lang="en-US" sz="2200" b="1" dirty="0"/>
          </a:p>
          <a:p>
            <a:pPr algn="l"/>
            <a:endParaRPr lang="en-US" sz="2800" b="1" dirty="0"/>
          </a:p>
        </p:txBody>
      </p:sp>
    </p:spTree>
    <p:extLst>
      <p:ext uri="{BB962C8B-B14F-4D97-AF65-F5344CB8AC3E}">
        <p14:creationId xmlns:p14="http://schemas.microsoft.com/office/powerpoint/2010/main" val="145348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RT07- non relevant for ITER</a:t>
            </a:r>
            <a:endParaRPr lang="en-US" dirty="0"/>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Tree>
    <p:extLst>
      <p:ext uri="{BB962C8B-B14F-4D97-AF65-F5344CB8AC3E}">
        <p14:creationId xmlns:p14="http://schemas.microsoft.com/office/powerpoint/2010/main" val="341033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a:t>RT08- 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360040" y="735724"/>
            <a:ext cx="11477297" cy="347787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Is Flux pumping a viable q-profile shaping tool for ITER q=10 scenario at intermediate plasma current?</a:t>
            </a:r>
          </a:p>
          <a:p>
            <a:pPr marL="342900" indent="-342900" algn="l">
              <a:buFont typeface="Arial" panose="020B0604020202020204" pitchFamily="34" charset="0"/>
              <a:buChar char="•"/>
            </a:pPr>
            <a:r>
              <a:rPr lang="en-US" sz="2200" dirty="0"/>
              <a:t>Compatibility of high βN long-pulse with mitigated ELMs and/or with exhaust in metallic devices </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B.12.7: “Optimization of current ramp-up to achieve target q profile for long pulse scenarios by feedback control”</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96501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a:t>RT08-Resources</a:t>
            </a:r>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15</a:t>
                      </a:r>
                    </a:p>
                  </a:txBody>
                  <a:tcPr/>
                </a:tc>
                <a:tc>
                  <a:txBody>
                    <a:bodyPr/>
                    <a:lstStyle/>
                    <a:p>
                      <a:r>
                        <a:rPr lang="en-US" dirty="0"/>
                        <a:t>40</a:t>
                      </a:r>
                    </a:p>
                  </a:txBody>
                  <a:tcPr/>
                </a:tc>
                <a:tc>
                  <a:txBody>
                    <a:bodyPr/>
                    <a:lstStyle/>
                    <a:p>
                      <a:r>
                        <a:rPr lang="en-US" dirty="0"/>
                        <a:t>24</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About 50% of total resources</a:t>
                      </a:r>
                    </a:p>
                  </a:txBody>
                  <a:tcPr/>
                </a:tc>
                <a:extLst>
                  <a:ext uri="{0D108BD9-81ED-4DB2-BD59-A6C34878D82A}">
                    <a16:rowId xmlns:a16="http://schemas.microsoft.com/office/drawing/2014/main" val="4150174427"/>
                  </a:ext>
                </a:extLst>
              </a:tr>
            </a:tbl>
          </a:graphicData>
        </a:graphic>
      </p:graphicFrame>
      <p:sp>
        <p:nvSpPr>
          <p:cNvPr id="9" name="TextBox 8">
            <a:extLst>
              <a:ext uri="{FF2B5EF4-FFF2-40B4-BE49-F238E27FC236}">
                <a16:creationId xmlns:a16="http://schemas.microsoft.com/office/drawing/2014/main" id="{65804608-029A-4B44-AE29-F6E013F15902}"/>
              </a:ext>
            </a:extLst>
          </p:cNvPr>
          <p:cNvSpPr txBox="1"/>
          <p:nvPr/>
        </p:nvSpPr>
        <p:spPr>
          <a:xfrm>
            <a:off x="5350598" y="1059255"/>
            <a:ext cx="5596044" cy="369332"/>
          </a:xfrm>
          <a:prstGeom prst="rect">
            <a:avLst/>
          </a:prstGeom>
          <a:noFill/>
        </p:spPr>
        <p:txBody>
          <a:bodyPr wrap="square" rtlCol="0">
            <a:spAutoFit/>
          </a:bodyPr>
          <a:lstStyle/>
          <a:p>
            <a:pPr algn="l"/>
            <a:r>
              <a:rPr lang="en-US" b="1" dirty="0"/>
              <a:t>100%AUG, 20%TCV, 50%MAST-U, 100%WEST</a:t>
            </a:r>
          </a:p>
        </p:txBody>
      </p:sp>
    </p:spTree>
    <p:extLst>
      <p:ext uri="{BB962C8B-B14F-4D97-AF65-F5344CB8AC3E}">
        <p14:creationId xmlns:p14="http://schemas.microsoft.com/office/powerpoint/2010/main" val="15232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RT09-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714703" y="421115"/>
            <a:ext cx="11477297" cy="6032421"/>
          </a:xfrm>
          <a:prstGeom prst="rect">
            <a:avLst/>
          </a:prstGeom>
          <a:noFill/>
        </p:spPr>
        <p:txBody>
          <a:bodyPr wrap="square" rtlCol="0">
            <a:spAutoFit/>
          </a:bodyPr>
          <a:lstStyle/>
          <a:p>
            <a:pPr algn="l"/>
            <a:r>
              <a:rPr lang="en-US" sz="2000" b="1" dirty="0">
                <a:solidFill>
                  <a:srgbClr val="0070C0"/>
                </a:solidFill>
              </a:rPr>
              <a:t>Research Questions</a:t>
            </a:r>
          </a:p>
          <a:p>
            <a:pPr algn="l"/>
            <a:r>
              <a:rPr lang="en-US" sz="1600" dirty="0">
                <a:latin typeface="Arial" panose="020B0604020202020204" pitchFamily="34" charset="0"/>
                <a:cs typeface="Arial" panose="020B0604020202020204" pitchFamily="34" charset="0"/>
              </a:rPr>
              <a:t>All RT deliverables (7) partially or fully aimed at supporting ITER RP (estimate ~75% oriented to ITER), principally:</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Quantification/characterization of effect of FIs on ITER-relevant core plasma: Heating, MHD and effects on heat/particle transport, core turbulence stabilization (D1/2/3)</a:t>
            </a:r>
          </a:p>
          <a:p>
            <a:pPr marL="285750" indent="-285750" algn="l">
              <a:buFont typeface="Arial" panose="020B0604020202020204" pitchFamily="34" charset="0"/>
              <a:buChar char="•"/>
            </a:pPr>
            <a:r>
              <a:rPr lang="en-GB" sz="1400" b="0" i="0" dirty="0">
                <a:solidFill>
                  <a:srgbClr val="202122"/>
                </a:solidFill>
                <a:effectLst/>
                <a:latin typeface="Arial" panose="020B0604020202020204" pitchFamily="34" charset="0"/>
                <a:cs typeface="Arial" panose="020B0604020202020204" pitchFamily="34" charset="0"/>
              </a:rPr>
              <a:t>Integrate the available heating, fast-ion and transport modelling tools for interpretation of experimental results in view of ITER (D4)</a:t>
            </a:r>
          </a:p>
          <a:p>
            <a:pPr marL="285750" indent="-285750" algn="l">
              <a:buFont typeface="Arial" panose="020B0604020202020204" pitchFamily="34" charset="0"/>
              <a:buChar char="•"/>
            </a:pPr>
            <a:r>
              <a:rPr lang="en-GB" sz="1400" dirty="0">
                <a:solidFill>
                  <a:srgbClr val="202122"/>
                </a:solidFill>
                <a:latin typeface="Arial" panose="020B0604020202020204" pitchFamily="34" charset="0"/>
                <a:cs typeface="Arial" panose="020B0604020202020204" pitchFamily="34" charset="0"/>
              </a:rPr>
              <a:t>Quantify FI losses and associated heat load from edge perturbations (ELMs/RMPs) (D5)</a:t>
            </a:r>
          </a:p>
          <a:p>
            <a:pPr marL="285750" indent="-285750" algn="l">
              <a:buFont typeface="Arial" panose="020B0604020202020204" pitchFamily="34" charset="0"/>
              <a:buChar char="•"/>
            </a:pPr>
            <a:r>
              <a:rPr lang="en-GB" sz="1400" dirty="0">
                <a:solidFill>
                  <a:srgbClr val="202122"/>
                </a:solidFill>
                <a:latin typeface="Arial" panose="020B0604020202020204" pitchFamily="34" charset="0"/>
                <a:cs typeface="Arial" panose="020B0604020202020204" pitchFamily="34" charset="0"/>
              </a:rPr>
              <a:t>Identify AE control actuators and preliminarily assess for ITER (D7)</a:t>
            </a:r>
          </a:p>
          <a:p>
            <a:pPr algn="l"/>
            <a:endParaRPr lang="en-GB" sz="1400" dirty="0">
              <a:solidFill>
                <a:srgbClr val="202122"/>
              </a:solidFill>
              <a:latin typeface="Arial" panose="020B0604020202020204" pitchFamily="34" charset="0"/>
              <a:cs typeface="Arial" panose="020B0604020202020204" pitchFamily="34" charset="0"/>
            </a:endParaRPr>
          </a:p>
          <a:p>
            <a:pPr algn="l"/>
            <a:r>
              <a:rPr lang="en-GB" sz="1400" dirty="0">
                <a:solidFill>
                  <a:srgbClr val="202122"/>
                </a:solidFill>
                <a:latin typeface="Arial" panose="020B0604020202020204" pitchFamily="34" charset="0"/>
                <a:cs typeface="Arial" panose="020B0604020202020204" pitchFamily="34" charset="0"/>
              </a:rPr>
              <a:t>Additionally investigating techniques aimed at providing robust diagnostic techniques for assessing alpha-particle distribution in ITER</a:t>
            </a:r>
          </a:p>
          <a:p>
            <a:pPr algn="l"/>
            <a:endParaRPr lang="en-US" sz="1400" dirty="0">
              <a:latin typeface="Arial" panose="020B0604020202020204" pitchFamily="34" charset="0"/>
              <a:cs typeface="Arial" panose="020B0604020202020204" pitchFamily="34" charset="0"/>
            </a:endParaRPr>
          </a:p>
          <a:p>
            <a:pPr algn="l"/>
            <a:r>
              <a:rPr lang="en-US" sz="2000" b="1" dirty="0">
                <a:solidFill>
                  <a:srgbClr val="0070C0"/>
                </a:solidFill>
              </a:rPr>
              <a:t>ITER addressed priorities</a:t>
            </a: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Experiments:</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B.11.1: </a:t>
            </a:r>
            <a:r>
              <a:rPr lang="en-GB" sz="1400" dirty="0">
                <a:latin typeface="Arial" panose="020B0604020202020204" pitchFamily="34" charset="0"/>
                <a:cs typeface="Arial" panose="020B0604020202020204" pitchFamily="34" charset="0"/>
              </a:rPr>
              <a:t>Advanced ICRH schemes for SRO</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B.11.3: Evaluate fast particle losses with 3-D fields and their correlation with plasma response and ELM control</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B.11.4: Alfven Eigenmode stability in H/D and DT plasmas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B.12.2: Role of fast particles, rotation and pedestal stability on core-edge feedback for beyond H98 confinement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A&amp;M, also in conjunction with TSVV10</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B.11.5: Validation of ITER IMAS H&amp;CD models with self-consistently evaluated plasma parameters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B.11.8: Validate reconstructions of fast ion distributions for ITER stability analysis/predictions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B.11.9: Develop and benchmark fast particle stability analysis tools including 3-D and kinetic effects</a:t>
            </a:r>
            <a:endParaRPr lang="en-US"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Other items that may benefit from RT-09 data and/or A&amp;M work</a:t>
            </a:r>
            <a:r>
              <a:rPr lang="en-US" sz="14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A.21: Demonstrate FILD front-end options</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B.3.6: </a:t>
            </a:r>
            <a:r>
              <a:rPr lang="en-GB" sz="1400" dirty="0">
                <a:latin typeface="Arial" panose="020B0604020202020204" pitchFamily="34" charset="0"/>
                <a:cs typeface="Arial" panose="020B0604020202020204" pitchFamily="34" charset="0"/>
              </a:rPr>
              <a:t>Wall power/particle fluxes in ITER H-mode plasmas</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521361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RT09-Resources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763751">
                  <a:extLst>
                    <a:ext uri="{9D8B030D-6E8A-4147-A177-3AD203B41FA5}">
                      <a16:colId xmlns:a16="http://schemas.microsoft.com/office/drawing/2014/main" val="1256704558"/>
                    </a:ext>
                  </a:extLst>
                </a:gridCol>
                <a:gridCol w="914400">
                  <a:extLst>
                    <a:ext uri="{9D8B030D-6E8A-4147-A177-3AD203B41FA5}">
                      <a16:colId xmlns:a16="http://schemas.microsoft.com/office/drawing/2014/main" val="2822124675"/>
                    </a:ext>
                  </a:extLst>
                </a:gridCol>
                <a:gridCol w="1271752">
                  <a:extLst>
                    <a:ext uri="{9D8B030D-6E8A-4147-A177-3AD203B41FA5}">
                      <a16:colId xmlns:a16="http://schemas.microsoft.com/office/drawing/2014/main" val="168895565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extLst>
                  <a:ext uri="{0D108BD9-81ED-4DB2-BD59-A6C34878D82A}">
                    <a16:rowId xmlns:a16="http://schemas.microsoft.com/office/drawing/2014/main" val="2571608509"/>
                  </a:ext>
                </a:extLst>
              </a:tr>
              <a:tr h="346407">
                <a:tc>
                  <a:txBody>
                    <a:bodyPr/>
                    <a:lstStyle/>
                    <a:p>
                      <a:r>
                        <a:rPr lang="en-US" dirty="0"/>
                        <a:t>30</a:t>
                      </a:r>
                    </a:p>
                  </a:txBody>
                  <a:tcPr/>
                </a:tc>
                <a:tc>
                  <a:txBody>
                    <a:bodyPr/>
                    <a:lstStyle/>
                    <a:p>
                      <a:r>
                        <a:rPr lang="en-US" dirty="0"/>
                        <a:t>100</a:t>
                      </a:r>
                    </a:p>
                  </a:txBody>
                  <a:tcPr/>
                </a:tc>
                <a:tc>
                  <a:txBody>
                    <a:bodyPr/>
                    <a:lstStyle/>
                    <a:p>
                      <a:r>
                        <a:rPr lang="en-US" dirty="0"/>
                        <a:t>40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8970966" cy="799195"/>
        </p:xfrm>
        <a:graphic>
          <a:graphicData uri="http://schemas.openxmlformats.org/drawingml/2006/table">
            <a:tbl>
              <a:tblPr firstRow="1" bandRow="1">
                <a:tableStyleId>{69012ECD-51FC-41F1-AA8D-1B2483CD663E}</a:tableStyleId>
              </a:tblPr>
              <a:tblGrid>
                <a:gridCol w="2808172">
                  <a:extLst>
                    <a:ext uri="{9D8B030D-6E8A-4147-A177-3AD203B41FA5}">
                      <a16:colId xmlns:a16="http://schemas.microsoft.com/office/drawing/2014/main" val="4084750571"/>
                    </a:ext>
                  </a:extLst>
                </a:gridCol>
                <a:gridCol w="6162794">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2005 </a:t>
                      </a:r>
                      <a:r>
                        <a:rPr lang="en-US" dirty="0" err="1"/>
                        <a:t>ppds</a:t>
                      </a:r>
                      <a:r>
                        <a:rPr lang="en-US" dirty="0"/>
                        <a:t> --&gt; 9.5 </a:t>
                      </a:r>
                      <a:r>
                        <a:rPr lang="en-US" dirty="0" err="1"/>
                        <a:t>ppy</a:t>
                      </a:r>
                      <a:r>
                        <a:rPr lang="en-US" dirty="0"/>
                        <a:t> (all JET work + all AUG work + TCV/2 + MAST-U/2)</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3231654"/>
          </a:xfrm>
          <a:prstGeom prst="rect">
            <a:avLst/>
          </a:prstGeom>
          <a:noFill/>
        </p:spPr>
        <p:txBody>
          <a:bodyPr wrap="square" rtlCol="0">
            <a:spAutoFit/>
          </a:bodyPr>
          <a:lstStyle/>
          <a:p>
            <a:pPr algn="l"/>
            <a:r>
              <a:rPr lang="en-US" sz="2200" b="1" dirty="0"/>
              <a:t>Thrust 3 activities towards ITER:</a:t>
            </a:r>
          </a:p>
          <a:p>
            <a:pPr marL="342900" indent="-342900" algn="l">
              <a:buFont typeface="Arial" panose="020B0604020202020204" pitchFamily="34" charset="0"/>
              <a:buChar char="•"/>
            </a:pPr>
            <a:r>
              <a:rPr lang="en-US" sz="2200" dirty="0"/>
              <a:t>Regular joint TSVV10</a:t>
            </a:r>
            <a:r>
              <a:rPr lang="en-US" sz="2200" dirty="0">
                <a:sym typeface="Wingdings" panose="05000000000000000000" pitchFamily="2" charset="2"/>
              </a:rPr>
              <a:t></a:t>
            </a:r>
            <a:r>
              <a:rPr lang="en-US" sz="2200" dirty="0"/>
              <a:t>RT-09 meetings planned throughout 2025 looking at topics relating MHD stability and fast particle transport </a:t>
            </a:r>
          </a:p>
          <a:p>
            <a:pPr marL="342900" indent="-342900" algn="l">
              <a:buFont typeface="Arial" panose="020B0604020202020204" pitchFamily="34" charset="0"/>
              <a:buChar char="•"/>
            </a:pPr>
            <a:r>
              <a:rPr lang="en-US" sz="2200" dirty="0"/>
              <a:t>e.g. in January meetings:</a:t>
            </a:r>
          </a:p>
          <a:p>
            <a:pPr marL="800100" lvl="1" indent="-342900">
              <a:buFont typeface="Arial" panose="020B0604020202020204" pitchFamily="34" charset="0"/>
              <a:buChar char="•"/>
            </a:pPr>
            <a:r>
              <a:rPr lang="en-US" sz="2200" dirty="0"/>
              <a:t>Results from JET </a:t>
            </a:r>
          </a:p>
          <a:p>
            <a:pPr marL="800100" lvl="1" indent="-342900">
              <a:buFont typeface="Arial" panose="020B0604020202020204" pitchFamily="34" charset="0"/>
              <a:buChar char="•"/>
            </a:pPr>
            <a:r>
              <a:rPr lang="en-US" sz="2200" dirty="0"/>
              <a:t>IMAS-integrated EP-Stability-WF</a:t>
            </a:r>
          </a:p>
          <a:p>
            <a:pPr marL="800100" lvl="1" indent="-342900">
              <a:buFont typeface="Arial" panose="020B0604020202020204" pitchFamily="34" charset="0"/>
              <a:buChar char="•"/>
            </a:pPr>
            <a:r>
              <a:rPr lang="en-US" sz="2200" dirty="0"/>
              <a:t>GK modelling</a:t>
            </a:r>
          </a:p>
          <a:p>
            <a:pPr marL="800100" lvl="1" indent="-342900">
              <a:buFont typeface="Arial" panose="020B0604020202020204" pitchFamily="34" charset="0"/>
              <a:buChar char="•"/>
            </a:pPr>
            <a:r>
              <a:rPr lang="en-US" sz="2200" dirty="0"/>
              <a:t>Nonlinear Dynamics of TAEs driven by trapped EPs</a:t>
            </a:r>
          </a:p>
          <a:p>
            <a:pPr algn="l"/>
            <a:endParaRPr lang="en-US" sz="2800" b="1" dirty="0"/>
          </a:p>
        </p:txBody>
      </p:sp>
      <p:sp>
        <p:nvSpPr>
          <p:cNvPr id="6" name="TextBox 5">
            <a:extLst>
              <a:ext uri="{FF2B5EF4-FFF2-40B4-BE49-F238E27FC236}">
                <a16:creationId xmlns:a16="http://schemas.microsoft.com/office/drawing/2014/main" id="{EF42AA22-D652-8B80-74DC-F072D1570857}"/>
              </a:ext>
            </a:extLst>
          </p:cNvPr>
          <p:cNvSpPr txBox="1"/>
          <p:nvPr/>
        </p:nvSpPr>
        <p:spPr>
          <a:xfrm>
            <a:off x="1075559" y="2885563"/>
            <a:ext cx="6845284" cy="307777"/>
          </a:xfrm>
          <a:prstGeom prst="rect">
            <a:avLst/>
          </a:prstGeom>
          <a:noFill/>
        </p:spPr>
        <p:txBody>
          <a:bodyPr wrap="square" rtlCol="0">
            <a:spAutoFit/>
          </a:bodyPr>
          <a:lstStyle/>
          <a:p>
            <a:pPr algn="l"/>
            <a:r>
              <a:rPr lang="en-US" sz="1400" dirty="0"/>
              <a:t>NB. JET analysis work carried out under RT-11 also supports ongoing RT-09 JET analysis</a:t>
            </a:r>
          </a:p>
        </p:txBody>
      </p:sp>
    </p:spTree>
    <p:extLst>
      <p:ext uri="{BB962C8B-B14F-4D97-AF65-F5344CB8AC3E}">
        <p14:creationId xmlns:p14="http://schemas.microsoft.com/office/powerpoint/2010/main" val="295599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RT10- non relevant for ITER</a:t>
            </a:r>
            <a:endParaRPr lang="en-US" dirty="0"/>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dirty="0">
              <a:solidFill>
                <a:prstClr val="white"/>
              </a:solidFill>
            </a:endParaRPr>
          </a:p>
        </p:txBody>
      </p:sp>
      <p:sp>
        <p:nvSpPr>
          <p:cNvPr id="5" name="Title 1">
            <a:extLst>
              <a:ext uri="{FF2B5EF4-FFF2-40B4-BE49-F238E27FC236}">
                <a16:creationId xmlns:a16="http://schemas.microsoft.com/office/drawing/2014/main" id="{1B820701-AAAF-38C8-42B3-C6F7B847D3D7}"/>
              </a:ext>
            </a:extLst>
          </p:cNvPr>
          <p:cNvSpPr txBox="1">
            <a:spLocks/>
          </p:cNvSpPr>
          <p:nvPr/>
        </p:nvSpPr>
        <p:spPr>
          <a:xfrm>
            <a:off x="720080" y="1981804"/>
            <a:ext cx="945177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smtClean="0"/>
              <a:t>RT11- past JET data analysis</a:t>
            </a:r>
            <a:endParaRPr lang="en-US" dirty="0"/>
          </a:p>
        </p:txBody>
      </p:sp>
      <p:sp>
        <p:nvSpPr>
          <p:cNvPr id="6" name="Rectangle 5"/>
          <p:cNvSpPr/>
          <p:nvPr/>
        </p:nvSpPr>
        <p:spPr>
          <a:xfrm>
            <a:off x="720080" y="2540565"/>
            <a:ext cx="2005677"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90% ITER related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81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RT12-RT18- Activities (JT-60SA)</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466347" y="848142"/>
            <a:ext cx="11477297" cy="5509200"/>
          </a:xfrm>
          <a:prstGeom prst="rect">
            <a:avLst/>
          </a:prstGeom>
          <a:noFill/>
        </p:spPr>
        <p:txBody>
          <a:bodyPr wrap="square" rtlCol="0">
            <a:spAutoFit/>
          </a:bodyPr>
          <a:lstStyle/>
          <a:p>
            <a:pPr algn="l"/>
            <a:r>
              <a:rPr lang="en-US" sz="2000" b="1" dirty="0" smtClean="0">
                <a:solidFill>
                  <a:srgbClr val="0070C0"/>
                </a:solidFill>
              </a:rPr>
              <a:t>Priorities for OP2</a:t>
            </a:r>
            <a:endParaRPr lang="en-US" sz="2000" b="1" dirty="0">
              <a:solidFill>
                <a:srgbClr val="0070C0"/>
              </a:solidFill>
            </a:endParaRPr>
          </a:p>
          <a:p>
            <a:r>
              <a:rPr lang="en-US" sz="1600" dirty="0">
                <a:latin typeface="Arial" panose="020B0604020202020204" pitchFamily="34" charset="0"/>
                <a:cs typeface="Arial" panose="020B0604020202020204" pitchFamily="34" charset="0"/>
              </a:rPr>
              <a:t>Operation Regime Development </a:t>
            </a:r>
          </a:p>
          <a:p>
            <a:r>
              <a:rPr lang="en-US" sz="1600" dirty="0">
                <a:latin typeface="Arial" panose="020B0604020202020204" pitchFamily="34" charset="0"/>
                <a:cs typeface="Arial" panose="020B0604020202020204" pitchFamily="34" charset="0"/>
              </a:rPr>
              <a:t>•	Safe increase of toroidal current up to 5.5MA (here as high as we can safely) in </a:t>
            </a:r>
            <a:r>
              <a:rPr lang="en-US" sz="1600" dirty="0" smtClean="0">
                <a:latin typeface="Arial" panose="020B0604020202020204" pitchFamily="34" charset="0"/>
                <a:cs typeface="Arial" panose="020B0604020202020204" pitchFamily="34" charset="0"/>
              </a:rPr>
              <a:t>L-mode B.5.4</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Test of plasma control schemes: current, position, density, </a:t>
            </a:r>
            <a:r>
              <a:rPr lang="en-US" sz="1600" dirty="0" smtClean="0">
                <a:latin typeface="Arial" panose="020B0604020202020204" pitchFamily="34" charset="0"/>
                <a:cs typeface="Arial" panose="020B0604020202020204" pitchFamily="34" charset="0"/>
              </a:rPr>
              <a:t>heating B.9.8</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Break down and plasma formation studies in conditions of low loop </a:t>
            </a:r>
            <a:r>
              <a:rPr lang="en-US" sz="1600" dirty="0" smtClean="0">
                <a:latin typeface="Arial" panose="020B0604020202020204" pitchFamily="34" charset="0"/>
                <a:cs typeface="Arial" panose="020B0604020202020204" pitchFamily="34" charset="0"/>
              </a:rPr>
              <a:t>voltage B.5.1</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Initial integrated scenarios development towards ITER-relevant H-mode scenario. (H98(y,2)~1, N~1.8), high beta (H98(y,2)~1-1.2, N~3-3.5), and low </a:t>
            </a:r>
            <a:r>
              <a:rPr lang="en-US" sz="1600" dirty="0" err="1" smtClean="0">
                <a:latin typeface="Arial" panose="020B0604020202020204" pitchFamily="34" charset="0"/>
                <a:cs typeface="Arial" panose="020B0604020202020204" pitchFamily="34" charset="0"/>
              </a:rPr>
              <a:t>collisionality</a:t>
            </a:r>
            <a:r>
              <a:rPr lang="en-US" sz="1600" dirty="0" smtClean="0">
                <a:latin typeface="Arial" panose="020B0604020202020204" pitchFamily="34" charset="0"/>
                <a:cs typeface="Arial" panose="020B0604020202020204" pitchFamily="34" charset="0"/>
              </a:rPr>
              <a:t> B.2.20</a:t>
            </a:r>
            <a:r>
              <a:rPr lang="en-US" sz="1600" dirty="0">
                <a:latin typeface="Arial" panose="020B0604020202020204" pitchFamily="34" charset="0"/>
                <a:cs typeface="Arial" panose="020B0604020202020204" pitchFamily="34" charset="0"/>
              </a:rPr>
              <a:t>, B.8.2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MHD Stability and Control</a:t>
            </a:r>
          </a:p>
          <a:p>
            <a:r>
              <a:rPr lang="en-US" sz="1600" dirty="0">
                <a:latin typeface="Arial" panose="020B0604020202020204" pitchFamily="34" charset="0"/>
                <a:cs typeface="Arial" panose="020B0604020202020204" pitchFamily="34" charset="0"/>
              </a:rPr>
              <a:t>•	Disruption studies at high current </a:t>
            </a:r>
            <a:r>
              <a:rPr lang="en-US" sz="1600" dirty="0" smtClean="0">
                <a:latin typeface="Arial" panose="020B0604020202020204" pitchFamily="34" charset="0"/>
                <a:cs typeface="Arial" panose="020B0604020202020204" pitchFamily="34" charset="0"/>
              </a:rPr>
              <a:t> A.4</a:t>
            </a:r>
            <a:r>
              <a:rPr lang="en-US" sz="1600" dirty="0">
                <a:latin typeface="Arial" panose="020B0604020202020204" pitchFamily="34" charset="0"/>
                <a:cs typeface="Arial" panose="020B0604020202020204" pitchFamily="34" charset="0"/>
              </a:rPr>
              <a:t>, B.1.2, B.1.3, B.1.4, B.1.5, B.1.6</a:t>
            </a:r>
          </a:p>
          <a:p>
            <a:r>
              <a:rPr lang="en-US" sz="1600" dirty="0">
                <a:latin typeface="Arial" panose="020B0604020202020204" pitchFamily="34" charset="0"/>
                <a:cs typeface="Arial" panose="020B0604020202020204" pitchFamily="34" charset="0"/>
              </a:rPr>
              <a:t>•	Runaway electrons generation and control </a:t>
            </a:r>
            <a:r>
              <a:rPr lang="en-US" sz="1600" dirty="0" smtClean="0">
                <a:latin typeface="Arial" panose="020B0604020202020204" pitchFamily="34" charset="0"/>
                <a:cs typeface="Arial" panose="020B0604020202020204" pitchFamily="34" charset="0"/>
              </a:rPr>
              <a:t>studies B.1.3</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Creation of disruption databases</a:t>
            </a:r>
          </a:p>
          <a:p>
            <a:r>
              <a:rPr lang="en-US" sz="1600" dirty="0">
                <a:latin typeface="Arial" panose="020B0604020202020204" pitchFamily="34" charset="0"/>
                <a:cs typeface="Arial" panose="020B0604020202020204" pitchFamily="34" charset="0"/>
              </a:rPr>
              <a:t>•	Error field measurement, characterization and impact on locked mode and NTM </a:t>
            </a:r>
            <a:r>
              <a:rPr lang="en-US" sz="1600" dirty="0" smtClean="0">
                <a:latin typeface="Arial" panose="020B0604020202020204" pitchFamily="34" charset="0"/>
                <a:cs typeface="Arial" panose="020B0604020202020204" pitchFamily="34" charset="0"/>
              </a:rPr>
              <a:t>activity B.7.1</a:t>
            </a:r>
            <a:r>
              <a:rPr lang="en-US" sz="1600" dirty="0">
                <a:latin typeface="Arial" panose="020B0604020202020204" pitchFamily="34" charset="0"/>
                <a:cs typeface="Arial" panose="020B0604020202020204" pitchFamily="34" charset="0"/>
              </a:rPr>
              <a:t>, B.7.3 </a:t>
            </a:r>
          </a:p>
          <a:p>
            <a:r>
              <a:rPr lang="en-US" sz="1600" dirty="0">
                <a:latin typeface="Arial" panose="020B0604020202020204" pitchFamily="34" charset="0"/>
                <a:cs typeface="Arial" panose="020B0604020202020204" pitchFamily="34" charset="0"/>
              </a:rPr>
              <a:t>•	Study of anomalous vs neoclassical current diffusion.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Transport and Confinement</a:t>
            </a:r>
          </a:p>
          <a:p>
            <a:r>
              <a:rPr lang="en-US" sz="1600" dirty="0">
                <a:latin typeface="Arial" panose="020B0604020202020204" pitchFamily="34" charset="0"/>
                <a:cs typeface="Arial" panose="020B0604020202020204" pitchFamily="34" charset="0"/>
              </a:rPr>
              <a:t>•	Heat transport in electron heated dominated plasmas in </a:t>
            </a:r>
            <a:r>
              <a:rPr lang="en-US" sz="1600" dirty="0" smtClean="0">
                <a:latin typeface="Arial" panose="020B0604020202020204" pitchFamily="34" charset="0"/>
                <a:cs typeface="Arial" panose="020B0604020202020204" pitchFamily="34" charset="0"/>
              </a:rPr>
              <a:t>L-mode B.2.2</a:t>
            </a:r>
            <a:r>
              <a:rPr lang="en-US" sz="1600" dirty="0">
                <a:latin typeface="Arial" panose="020B0604020202020204" pitchFamily="34" charset="0"/>
                <a:cs typeface="Arial" panose="020B0604020202020204" pitchFamily="34" charset="0"/>
              </a:rPr>
              <a:t>, B.5.4</a:t>
            </a:r>
          </a:p>
          <a:p>
            <a:r>
              <a:rPr lang="en-US" sz="1600" dirty="0">
                <a:latin typeface="Arial" panose="020B0604020202020204" pitchFamily="34" charset="0"/>
                <a:cs typeface="Arial" panose="020B0604020202020204" pitchFamily="34" charset="0"/>
              </a:rPr>
              <a:t>•	Characterization of L-mode confinement </a:t>
            </a:r>
          </a:p>
          <a:p>
            <a:r>
              <a:rPr lang="en-US" sz="1600" dirty="0">
                <a:latin typeface="Arial" panose="020B0604020202020204" pitchFamily="34" charset="0"/>
                <a:cs typeface="Arial" panose="020B0604020202020204" pitchFamily="34" charset="0"/>
              </a:rPr>
              <a:t>•	Initial characterization of H-mode </a:t>
            </a:r>
            <a:r>
              <a:rPr lang="en-US" sz="1600" dirty="0" smtClean="0">
                <a:latin typeface="Arial" panose="020B0604020202020204" pitchFamily="34" charset="0"/>
                <a:cs typeface="Arial" panose="020B0604020202020204" pitchFamily="34" charset="0"/>
              </a:rPr>
              <a:t>confinement B.2.2</a:t>
            </a:r>
            <a:endParaRPr lang="en-US" sz="1600" dirty="0">
              <a:latin typeface="Arial" panose="020B0604020202020204" pitchFamily="34" charset="0"/>
              <a:cs typeface="Arial" panose="020B0604020202020204" pitchFamily="34" charset="0"/>
            </a:endParaRPr>
          </a:p>
          <a:p>
            <a:pPr algn="l"/>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014096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Consolidating ITER scenarios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512440" y="435238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8" name="Rectangle 7">
            <a:extLst>
              <a:ext uri="{FF2B5EF4-FFF2-40B4-BE49-F238E27FC236}">
                <a16:creationId xmlns:a16="http://schemas.microsoft.com/office/drawing/2014/main" id="{63AADC2A-D71A-9488-7019-4AC33A946E98}"/>
              </a:ext>
            </a:extLst>
          </p:cNvPr>
          <p:cNvSpPr/>
          <p:nvPr/>
        </p:nvSpPr>
        <p:spPr>
          <a:xfrm>
            <a:off x="360040" y="4762427"/>
            <a:ext cx="11582400" cy="1200329"/>
          </a:xfrm>
          <a:prstGeom prst="rect">
            <a:avLst/>
          </a:prstGeom>
        </p:spPr>
        <p:txBody>
          <a:bodyPr wrap="square">
            <a:spAutoFit/>
          </a:bodyPr>
          <a:lstStyle/>
          <a:p>
            <a:pPr fontAlgn="b"/>
            <a:r>
              <a:rPr lang="en-GB" sz="2400" i="1" dirty="0" smtClean="0">
                <a:latin typeface="Calibri" panose="020F0502020204030204" pitchFamily="34" charset="0"/>
              </a:rPr>
              <a:t>Also of potential interest for ITER :</a:t>
            </a:r>
          </a:p>
          <a:p>
            <a:pPr marL="342900" indent="-342900" fontAlgn="b">
              <a:buFont typeface="Arial" panose="020B0604020202020204" pitchFamily="34" charset="0"/>
              <a:buChar char="•"/>
            </a:pPr>
            <a:r>
              <a:rPr lang="en-GB" sz="2400" i="1" dirty="0" smtClean="0">
                <a:latin typeface="Calibri" panose="020F0502020204030204" pitchFamily="34" charset="0"/>
              </a:rPr>
              <a:t>Access </a:t>
            </a:r>
            <a:r>
              <a:rPr lang="en-US" sz="2400" i="1" dirty="0" smtClean="0">
                <a:latin typeface="Calibri" panose="020F0502020204030204" pitchFamily="34" charset="0"/>
              </a:rPr>
              <a:t>to </a:t>
            </a:r>
            <a:r>
              <a:rPr lang="en-US" sz="2400" i="1" dirty="0">
                <a:latin typeface="Calibri" panose="020F0502020204030204" pitchFamily="34" charset="0"/>
              </a:rPr>
              <a:t>small ELM regimes (QCE &amp; EDA) in ITER </a:t>
            </a:r>
            <a:r>
              <a:rPr lang="en-US" sz="2400" i="1" dirty="0" smtClean="0">
                <a:latin typeface="Calibri" panose="020F0502020204030204" pitchFamily="34" charset="0"/>
              </a:rPr>
              <a:t>conditions (RT02)</a:t>
            </a:r>
          </a:p>
          <a:p>
            <a:pPr marL="342900" indent="-342900" fontAlgn="b">
              <a:buFont typeface="Arial" panose="020B0604020202020204" pitchFamily="34" charset="0"/>
              <a:buChar char="•"/>
            </a:pPr>
            <a:r>
              <a:rPr lang="en-US" sz="2400" i="1" dirty="0" smtClean="0">
                <a:latin typeface="Calibri" panose="020F0502020204030204" pitchFamily="34" charset="0"/>
              </a:rPr>
              <a:t>X point radiator (XPR) regimes (RT05)</a:t>
            </a:r>
            <a:endParaRPr lang="en-GB" sz="2400" i="1" dirty="0">
              <a:latin typeface="Calibri" panose="020F0502020204030204" pitchFamily="34" charset="0"/>
            </a:endParaRPr>
          </a:p>
        </p:txBody>
      </p:sp>
      <p:sp>
        <p:nvSpPr>
          <p:cNvPr id="7" name="Rectangle 6">
            <a:extLst>
              <a:ext uri="{FF2B5EF4-FFF2-40B4-BE49-F238E27FC236}">
                <a16:creationId xmlns:a16="http://schemas.microsoft.com/office/drawing/2014/main" id="{63AADC2A-D71A-9488-7019-4AC33A946E98}"/>
              </a:ext>
            </a:extLst>
          </p:cNvPr>
          <p:cNvSpPr/>
          <p:nvPr/>
        </p:nvSpPr>
        <p:spPr>
          <a:xfrm>
            <a:off x="360040" y="965948"/>
            <a:ext cx="11582400" cy="3416320"/>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285750" indent="-285750" fontAlgn="b">
              <a:buFont typeface="Arial" panose="020B0604020202020204" pitchFamily="34" charset="0"/>
              <a:buChar char="•"/>
            </a:pPr>
            <a:r>
              <a:rPr lang="en-GB" sz="2400" dirty="0" smtClean="0">
                <a:latin typeface="Calibri" panose="020F0502020204030204" pitchFamily="34" charset="0"/>
              </a:rPr>
              <a:t>ITER baseline scenario : </a:t>
            </a:r>
            <a:r>
              <a:rPr lang="en-GB" sz="2400" dirty="0" smtClean="0">
                <a:solidFill>
                  <a:srgbClr val="0070C0"/>
                </a:solidFill>
                <a:latin typeface="Calibri" panose="020F0502020204030204" pitchFamily="34" charset="0"/>
              </a:rPr>
              <a:t>high current impurity seeded discharges</a:t>
            </a:r>
            <a:r>
              <a:rPr lang="en-GB" sz="2400" dirty="0" smtClean="0">
                <a:latin typeface="Calibri" panose="020F0502020204030204" pitchFamily="34" charset="0"/>
              </a:rPr>
              <a:t> (integrated modelling) (RT01, JET, AUG + JT60-SA)</a:t>
            </a:r>
          </a:p>
          <a:p>
            <a:pPr marL="285750" indent="-285750" fontAlgn="b">
              <a:buFont typeface="Arial" panose="020B0604020202020204" pitchFamily="34" charset="0"/>
              <a:buChar char="•"/>
            </a:pPr>
            <a:r>
              <a:rPr lang="en-GB" sz="2400" dirty="0" smtClean="0">
                <a:solidFill>
                  <a:srgbClr val="0070C0"/>
                </a:solidFill>
                <a:latin typeface="Calibri" panose="020F0502020204030204" pitchFamily="34" charset="0"/>
              </a:rPr>
              <a:t>Peeling limited pedestal </a:t>
            </a:r>
            <a:r>
              <a:rPr lang="en-GB" sz="2400" dirty="0" smtClean="0">
                <a:latin typeface="Calibri" panose="020F0502020204030204" pitchFamily="34" charset="0"/>
              </a:rPr>
              <a:t>physics (RT01, JET, AUG, MAST-U, TCV)</a:t>
            </a:r>
            <a:endParaRPr lang="en-GB" sz="2400" dirty="0">
              <a:latin typeface="Calibri" panose="020F0502020204030204" pitchFamily="34" charset="0"/>
            </a:endParaRPr>
          </a:p>
          <a:p>
            <a:pPr marL="285750" indent="-285750" fontAlgn="b">
              <a:buFont typeface="Arial" panose="020B0604020202020204" pitchFamily="34" charset="0"/>
              <a:buChar char="•"/>
            </a:pPr>
            <a:r>
              <a:rPr lang="en-US" sz="2400" dirty="0">
                <a:solidFill>
                  <a:srgbClr val="0070C0"/>
                </a:solidFill>
                <a:latin typeface="Calibri" panose="020F0502020204030204" pitchFamily="34" charset="0"/>
              </a:rPr>
              <a:t>H</a:t>
            </a:r>
            <a:r>
              <a:rPr lang="en-US" sz="2400" dirty="0" smtClean="0">
                <a:solidFill>
                  <a:srgbClr val="0070C0"/>
                </a:solidFill>
                <a:latin typeface="Calibri" panose="020F0502020204030204" pitchFamily="34" charset="0"/>
              </a:rPr>
              <a:t>igh </a:t>
            </a:r>
            <a:r>
              <a:rPr lang="en-US" sz="2400" dirty="0">
                <a:solidFill>
                  <a:srgbClr val="0070C0"/>
                </a:solidFill>
                <a:latin typeface="Calibri" panose="020F0502020204030204" pitchFamily="34" charset="0"/>
              </a:rPr>
              <a:t>βN long-pulse </a:t>
            </a:r>
            <a:r>
              <a:rPr lang="en-US" sz="2400" dirty="0">
                <a:latin typeface="Calibri" panose="020F0502020204030204" pitchFamily="34" charset="0"/>
              </a:rPr>
              <a:t>with mitigated </a:t>
            </a:r>
            <a:r>
              <a:rPr lang="en-US" sz="2400" dirty="0" smtClean="0">
                <a:latin typeface="Calibri" panose="020F0502020204030204" pitchFamily="34" charset="0"/>
              </a:rPr>
              <a:t>ELMs (RT08, AUG, WEST + JT60-SA)</a:t>
            </a:r>
            <a:endParaRPr lang="en-GB" sz="2400" dirty="0">
              <a:latin typeface="Calibri" panose="020F0502020204030204" pitchFamily="34" charset="0"/>
            </a:endParaRPr>
          </a:p>
          <a:p>
            <a:pPr marL="285750" indent="-285750" fontAlgn="b">
              <a:buFont typeface="Arial" panose="020B0604020202020204" pitchFamily="34" charset="0"/>
              <a:buChar char="•"/>
            </a:pPr>
            <a:r>
              <a:rPr lang="en-GB" sz="2400" dirty="0" smtClean="0">
                <a:latin typeface="Calibri" panose="020F0502020204030204" pitchFamily="34" charset="0"/>
              </a:rPr>
              <a:t>Physics of </a:t>
            </a:r>
            <a:r>
              <a:rPr lang="en-GB" sz="2400" dirty="0" err="1" smtClean="0">
                <a:solidFill>
                  <a:srgbClr val="0070C0"/>
                </a:solidFill>
                <a:latin typeface="Calibri" panose="020F0502020204030204" pitchFamily="34" charset="0"/>
              </a:rPr>
              <a:t>divertor</a:t>
            </a:r>
            <a:r>
              <a:rPr lang="en-GB" sz="2400" dirty="0" smtClean="0">
                <a:solidFill>
                  <a:srgbClr val="0070C0"/>
                </a:solidFill>
                <a:latin typeface="Calibri" panose="020F0502020204030204" pitchFamily="34" charset="0"/>
              </a:rPr>
              <a:t> detachment / re-attachment </a:t>
            </a:r>
            <a:r>
              <a:rPr lang="en-GB" sz="2400" dirty="0" smtClean="0">
                <a:latin typeface="Calibri" panose="020F0502020204030204" pitchFamily="34" charset="0"/>
              </a:rPr>
              <a:t>(RT05, all devices)</a:t>
            </a:r>
          </a:p>
          <a:p>
            <a:pPr marL="285750" indent="-285750" fontAlgn="b">
              <a:buFont typeface="Arial" panose="020B0604020202020204" pitchFamily="34" charset="0"/>
              <a:buChar char="•"/>
            </a:pPr>
            <a:r>
              <a:rPr lang="en-US" sz="2400" dirty="0" smtClean="0">
                <a:solidFill>
                  <a:srgbClr val="0070C0"/>
                </a:solidFill>
                <a:latin typeface="Calibri" panose="020F0502020204030204" pitchFamily="34" charset="0"/>
              </a:rPr>
              <a:t>Fast particles </a:t>
            </a:r>
            <a:r>
              <a:rPr lang="en-US" sz="2400" dirty="0" smtClean="0">
                <a:latin typeface="Calibri" panose="020F0502020204030204" pitchFamily="34" charset="0"/>
              </a:rPr>
              <a:t>: Integrate </a:t>
            </a:r>
            <a:r>
              <a:rPr lang="en-US" sz="2400" dirty="0">
                <a:latin typeface="Calibri" panose="020F0502020204030204" pitchFamily="34" charset="0"/>
              </a:rPr>
              <a:t>the available heating, fast-ion and transport modelling tools for interpretation of experimental results in view of </a:t>
            </a:r>
            <a:r>
              <a:rPr lang="en-US" sz="2400" dirty="0" smtClean="0">
                <a:latin typeface="Calibri" panose="020F0502020204030204" pitchFamily="34" charset="0"/>
              </a:rPr>
              <a:t>ITER (RT09, all devices)</a:t>
            </a:r>
            <a:endParaRPr lang="en-GB" sz="2400" dirty="0" smtClean="0">
              <a:latin typeface="Calibri" panose="020F0502020204030204" pitchFamily="34" charset="0"/>
            </a:endParaRPr>
          </a:p>
          <a:p>
            <a:pPr fontAlgn="b"/>
            <a:endParaRPr lang="en-GB" sz="2400" dirty="0" smtClean="0">
              <a:latin typeface="Calibri" panose="020F0502020204030204" pitchFamily="34" charset="0"/>
            </a:endParaRPr>
          </a:p>
        </p:txBody>
      </p:sp>
      <p:sp>
        <p:nvSpPr>
          <p:cNvPr id="9"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4140453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RT12-RT18- Activities (JT-60SA)</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714703" y="649715"/>
            <a:ext cx="11477297" cy="5016758"/>
          </a:xfrm>
          <a:prstGeom prst="rect">
            <a:avLst/>
          </a:prstGeom>
          <a:noFill/>
        </p:spPr>
        <p:txBody>
          <a:bodyPr wrap="square" rtlCol="0">
            <a:spAutoFit/>
          </a:bodyPr>
          <a:lstStyle/>
          <a:p>
            <a:pPr algn="l"/>
            <a:r>
              <a:rPr lang="en-US" sz="2000" b="1" dirty="0" smtClean="0">
                <a:solidFill>
                  <a:srgbClr val="0070C0"/>
                </a:solidFill>
              </a:rPr>
              <a:t>Priorities for OP2</a:t>
            </a:r>
            <a:endParaRPr lang="en-US" sz="2000" b="1" dirty="0">
              <a:solidFill>
                <a:srgbClr val="0070C0"/>
              </a:solidFill>
            </a:endParaRPr>
          </a:p>
          <a:p>
            <a:r>
              <a:rPr lang="en-US" sz="1600" dirty="0" smtClean="0">
                <a:latin typeface="Arial" panose="020B0604020202020204" pitchFamily="34" charset="0"/>
                <a:cs typeface="Arial" panose="020B0604020202020204" pitchFamily="34" charset="0"/>
              </a:rPr>
              <a:t>High </a:t>
            </a:r>
            <a:r>
              <a:rPr lang="en-US" sz="1600" dirty="0">
                <a:latin typeface="Arial" panose="020B0604020202020204" pitchFamily="34" charset="0"/>
                <a:cs typeface="Arial" panose="020B0604020202020204" pitchFamily="34" charset="0"/>
              </a:rPr>
              <a:t>Energy Particle Behavior</a:t>
            </a:r>
          </a:p>
          <a:p>
            <a:r>
              <a:rPr lang="en-US" sz="1600" dirty="0">
                <a:latin typeface="Arial" panose="020B0604020202020204" pitchFamily="34" charset="0"/>
                <a:cs typeface="Arial" panose="020B0604020202020204" pitchFamily="34" charset="0"/>
              </a:rPr>
              <a:t>•	Shine-through studies in H and D, especially with </a:t>
            </a:r>
            <a:r>
              <a:rPr lang="en-US" sz="1600" dirty="0" smtClean="0">
                <a:latin typeface="Arial" panose="020B0604020202020204" pitchFamily="34" charset="0"/>
                <a:cs typeface="Arial" panose="020B0604020202020204" pitchFamily="34" charset="0"/>
              </a:rPr>
              <a:t>N-NBI B.11.2</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Initial studies of fishbone and </a:t>
            </a:r>
            <a:r>
              <a:rPr lang="en-US" sz="1600" dirty="0" err="1">
                <a:latin typeface="Arial" panose="020B0604020202020204" pitchFamily="34" charset="0"/>
                <a:cs typeface="Arial" panose="020B0604020202020204" pitchFamily="34" charset="0"/>
              </a:rPr>
              <a:t>Alfvén</a:t>
            </a:r>
            <a:r>
              <a:rPr lang="en-US" sz="1600" dirty="0">
                <a:latin typeface="Arial" panose="020B0604020202020204" pitchFamily="34" charset="0"/>
                <a:cs typeface="Arial" panose="020B0604020202020204" pitchFamily="34" charset="0"/>
              </a:rPr>
              <a:t> modes destabilization by </a:t>
            </a:r>
            <a:r>
              <a:rPr lang="en-US" sz="1600" dirty="0" smtClean="0">
                <a:latin typeface="Arial" panose="020B0604020202020204" pitchFamily="34" charset="0"/>
                <a:cs typeface="Arial" panose="020B0604020202020204" pitchFamily="34" charset="0"/>
              </a:rPr>
              <a:t>N-NBI B.11.4</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Characterization of fast ions losses</a:t>
            </a:r>
          </a:p>
          <a:p>
            <a:r>
              <a:rPr lang="en-US" sz="1600" dirty="0">
                <a:latin typeface="Arial" panose="020B0604020202020204" pitchFamily="34" charset="0"/>
                <a:cs typeface="Arial" panose="020B0604020202020204" pitchFamily="34" charset="0"/>
              </a:rPr>
              <a:t>•	Neutron emission studies and reproducibility with codes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Pedestal and Edge Physics</a:t>
            </a:r>
          </a:p>
          <a:p>
            <a:r>
              <a:rPr lang="en-US" sz="1600" dirty="0">
                <a:latin typeface="Arial" panose="020B0604020202020204" pitchFamily="34" charset="0"/>
                <a:cs typeface="Arial" panose="020B0604020202020204" pitchFamily="34" charset="0"/>
              </a:rPr>
              <a:t>•	L-H power threshold characterization in H and </a:t>
            </a:r>
            <a:r>
              <a:rPr lang="en-US" sz="1600" dirty="0" smtClean="0">
                <a:latin typeface="Arial" panose="020B0604020202020204" pitchFamily="34" charset="0"/>
                <a:cs typeface="Arial" panose="020B0604020202020204" pitchFamily="34" charset="0"/>
              </a:rPr>
              <a:t>D B.2.2</a:t>
            </a:r>
            <a:r>
              <a:rPr lang="en-US" sz="1600" dirty="0">
                <a:latin typeface="Arial" panose="020B0604020202020204" pitchFamily="34" charset="0"/>
                <a:cs typeface="Arial" panose="020B0604020202020204" pitchFamily="34" charset="0"/>
              </a:rPr>
              <a:t>, B.2.4</a:t>
            </a:r>
          </a:p>
          <a:p>
            <a:r>
              <a:rPr lang="en-US" sz="1600" dirty="0">
                <a:latin typeface="Arial" panose="020B0604020202020204" pitchFamily="34" charset="0"/>
                <a:cs typeface="Arial" panose="020B0604020202020204" pitchFamily="34" charset="0"/>
              </a:rPr>
              <a:t>•	Pedestal and ELMs generation studies in different plasma </a:t>
            </a:r>
            <a:r>
              <a:rPr lang="en-US" sz="1600" dirty="0" smtClean="0">
                <a:latin typeface="Arial" panose="020B0604020202020204" pitchFamily="34" charset="0"/>
                <a:cs typeface="Arial" panose="020B0604020202020204" pitchFamily="34" charset="0"/>
              </a:rPr>
              <a:t>conditions B.2.5</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Divertor</a:t>
            </a:r>
            <a:r>
              <a:rPr lang="en-US" sz="1600" dirty="0">
                <a:latin typeface="Arial" panose="020B0604020202020204" pitchFamily="34" charset="0"/>
                <a:cs typeface="Arial" panose="020B0604020202020204" pitchFamily="34" charset="0"/>
              </a:rPr>
              <a:t>, Scrape Off Layer and Plasma-Material Interaction</a:t>
            </a:r>
          </a:p>
          <a:p>
            <a:r>
              <a:rPr lang="en-US" sz="1600" dirty="0">
                <a:latin typeface="Arial" panose="020B0604020202020204" pitchFamily="34" charset="0"/>
                <a:cs typeface="Arial" panose="020B0604020202020204" pitchFamily="34" charset="0"/>
              </a:rPr>
              <a:t>•	SOL width scaling at high </a:t>
            </a:r>
            <a:r>
              <a:rPr lang="en-US" sz="1600" dirty="0" err="1" smtClean="0">
                <a:latin typeface="Arial" panose="020B0604020202020204" pitchFamily="34" charset="0"/>
                <a:cs typeface="Arial" panose="020B0604020202020204" pitchFamily="34" charset="0"/>
              </a:rPr>
              <a:t>Ip</a:t>
            </a:r>
            <a:r>
              <a:rPr lang="en-US" sz="1600" dirty="0" smtClean="0">
                <a:latin typeface="Arial" panose="020B0604020202020204" pitchFamily="34" charset="0"/>
                <a:cs typeface="Arial" panose="020B0604020202020204" pitchFamily="34" charset="0"/>
              </a:rPr>
              <a:t> B.3.1</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Wall </a:t>
            </a:r>
            <a:r>
              <a:rPr lang="en-US" sz="1600" dirty="0" smtClean="0">
                <a:latin typeface="Arial" panose="020B0604020202020204" pitchFamily="34" charset="0"/>
                <a:cs typeface="Arial" panose="020B0604020202020204" pitchFamily="34" charset="0"/>
              </a:rPr>
              <a:t>conditioning B.6.1</a:t>
            </a:r>
            <a:r>
              <a:rPr lang="en-US" sz="1600" dirty="0">
                <a:latin typeface="Arial" panose="020B0604020202020204" pitchFamily="34" charset="0"/>
                <a:cs typeface="Arial" panose="020B0604020202020204" pitchFamily="34" charset="0"/>
              </a:rPr>
              <a:t>, B.6.2</a:t>
            </a:r>
          </a:p>
          <a:p>
            <a:r>
              <a:rPr lang="en-US" sz="1600" dirty="0">
                <a:latin typeface="Arial" panose="020B0604020202020204" pitchFamily="34" charset="0"/>
                <a:cs typeface="Arial" panose="020B0604020202020204" pitchFamily="34" charset="0"/>
              </a:rPr>
              <a:t>•	Characterization of heat flux to </a:t>
            </a:r>
            <a:r>
              <a:rPr lang="en-US" sz="1600" dirty="0" err="1">
                <a:latin typeface="Arial" panose="020B0604020202020204" pitchFamily="34" charset="0"/>
                <a:cs typeface="Arial" panose="020B0604020202020204" pitchFamily="34" charset="0"/>
              </a:rPr>
              <a:t>divertor</a:t>
            </a:r>
            <a:r>
              <a:rPr lang="en-US" sz="1600" dirty="0">
                <a:latin typeface="Arial" panose="020B0604020202020204" pitchFamily="34" charset="0"/>
                <a:cs typeface="Arial" panose="020B0604020202020204" pitchFamily="34" charset="0"/>
              </a:rPr>
              <a:t> in the ITER-relevant H-mode scenarios developed and neutral compression by the V-shaped </a:t>
            </a:r>
            <a:r>
              <a:rPr lang="en-US" sz="1600" dirty="0" smtClean="0">
                <a:latin typeface="Arial" panose="020B0604020202020204" pitchFamily="34" charset="0"/>
                <a:cs typeface="Arial" panose="020B0604020202020204" pitchFamily="34" charset="0"/>
              </a:rPr>
              <a:t>corner. B.3.6</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12586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Staffing</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31</a:t>
            </a:fld>
            <a:endParaRPr lang="en-GB" dirty="0">
              <a:solidFill>
                <a:prstClr val="white"/>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462148666"/>
              </p:ext>
            </p:extLst>
          </p:nvPr>
        </p:nvGraphicFramePr>
        <p:xfrm>
          <a:off x="720080" y="1394301"/>
          <a:ext cx="11189698" cy="3733800"/>
        </p:xfrm>
        <a:graphic>
          <a:graphicData uri="http://schemas.openxmlformats.org/drawingml/2006/table">
            <a:tbl>
              <a:tblPr/>
              <a:tblGrid>
                <a:gridCol w="1041684">
                  <a:extLst>
                    <a:ext uri="{9D8B030D-6E8A-4147-A177-3AD203B41FA5}">
                      <a16:colId xmlns:a16="http://schemas.microsoft.com/office/drawing/2014/main" val="876135674"/>
                    </a:ext>
                  </a:extLst>
                </a:gridCol>
                <a:gridCol w="1579327">
                  <a:extLst>
                    <a:ext uri="{9D8B030D-6E8A-4147-A177-3AD203B41FA5}">
                      <a16:colId xmlns:a16="http://schemas.microsoft.com/office/drawing/2014/main" val="4168294468"/>
                    </a:ext>
                  </a:extLst>
                </a:gridCol>
                <a:gridCol w="2167374">
                  <a:extLst>
                    <a:ext uri="{9D8B030D-6E8A-4147-A177-3AD203B41FA5}">
                      <a16:colId xmlns:a16="http://schemas.microsoft.com/office/drawing/2014/main" val="1606849509"/>
                    </a:ext>
                  </a:extLst>
                </a:gridCol>
                <a:gridCol w="2335387">
                  <a:extLst>
                    <a:ext uri="{9D8B030D-6E8A-4147-A177-3AD203B41FA5}">
                      <a16:colId xmlns:a16="http://schemas.microsoft.com/office/drawing/2014/main" val="963858537"/>
                    </a:ext>
                  </a:extLst>
                </a:gridCol>
                <a:gridCol w="4065926">
                  <a:extLst>
                    <a:ext uri="{9D8B030D-6E8A-4147-A177-3AD203B41FA5}">
                      <a16:colId xmlns:a16="http://schemas.microsoft.com/office/drawing/2014/main" val="1478757831"/>
                    </a:ext>
                  </a:extLst>
                </a:gridCol>
              </a:tblGrid>
              <a:tr h="182880">
                <a:tc>
                  <a:txBody>
                    <a:bodyPr/>
                    <a:lstStyle/>
                    <a:p>
                      <a:pPr algn="l" fontAlgn="b"/>
                      <a:r>
                        <a:rPr lang="fr-FR" sz="1400" b="0" i="0" u="none" strike="noStrike">
                          <a:solidFill>
                            <a:srgbClr val="000000"/>
                          </a:solidFill>
                          <a:effectLst/>
                          <a:latin typeface="Calibri" panose="020F0502020204030204" pitchFamily="34" charset="0"/>
                        </a:rPr>
                        <a:t>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total staffing (ppy)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ITER related staffing (ppy)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ITER related staffing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Comments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106992"/>
                  </a:ext>
                </a:extLst>
              </a:tr>
              <a:tr h="182880">
                <a:tc>
                  <a:txBody>
                    <a:bodyPr/>
                    <a:lstStyle/>
                    <a:p>
                      <a:pPr algn="l" fontAlgn="b"/>
                      <a:r>
                        <a:rPr lang="fr-FR" sz="1400" b="0" i="0" u="none" strike="noStrike">
                          <a:solidFill>
                            <a:srgbClr val="000000"/>
                          </a:solidFill>
                          <a:effectLst/>
                          <a:latin typeface="Calibri" panose="020F0502020204030204" pitchFamily="34" charset="0"/>
                        </a:rPr>
                        <a:t>RT01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16,1047619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13,28095238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82,46599645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 JET work + all AUG work + TCV/2 + MAST-U/2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275170"/>
                  </a:ext>
                </a:extLst>
              </a:tr>
              <a:tr h="365760">
                <a:tc>
                  <a:txBody>
                    <a:bodyPr/>
                    <a:lstStyle/>
                    <a:p>
                      <a:pPr algn="l" fontAlgn="b"/>
                      <a:r>
                        <a:rPr lang="fr-FR" sz="1400" b="0" i="0" u="none" strike="noStrike">
                          <a:solidFill>
                            <a:srgbClr val="000000"/>
                          </a:solidFill>
                          <a:effectLst/>
                          <a:latin typeface="Calibri" panose="020F0502020204030204" pitchFamily="34" charset="0"/>
                        </a:rPr>
                        <a:t>RT02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11,16666667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5,583333333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50% of manpower and machine time TCV/AUG (no MAST-U)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24307"/>
                  </a:ext>
                </a:extLst>
              </a:tr>
              <a:tr h="182880">
                <a:tc>
                  <a:txBody>
                    <a:bodyPr/>
                    <a:lstStyle/>
                    <a:p>
                      <a:pPr algn="l" fontAlgn="b"/>
                      <a:r>
                        <a:rPr lang="fr-FR" sz="1400" b="0" i="0" u="none" strike="noStrike">
                          <a:solidFill>
                            <a:srgbClr val="000000"/>
                          </a:solidFill>
                          <a:effectLst/>
                          <a:latin typeface="Calibri" panose="020F0502020204030204" pitchFamily="34" charset="0"/>
                        </a:rPr>
                        <a:t>RT03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11,63333333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11,63333333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(100% JET+ 100% AUG  + 100% TCV + + 100%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745045"/>
                  </a:ext>
                </a:extLst>
              </a:tr>
              <a:tr h="365760">
                <a:tc>
                  <a:txBody>
                    <a:bodyPr/>
                    <a:lstStyle/>
                    <a:p>
                      <a:pPr algn="l" fontAlgn="b"/>
                      <a:r>
                        <a:rPr lang="fr-FR" sz="1400" b="0" i="0" u="none" strike="noStrike">
                          <a:solidFill>
                            <a:srgbClr val="000000"/>
                          </a:solidFill>
                          <a:effectLst/>
                          <a:latin typeface="Calibri" panose="020F0502020204030204" pitchFamily="34" charset="0"/>
                        </a:rPr>
                        <a:t>RT04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12,6047619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10,08380952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100%AUG, 100%TCV, 50%MAST-U, 100%WEST, 80% of resources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501755"/>
                  </a:ext>
                </a:extLst>
              </a:tr>
              <a:tr h="182880">
                <a:tc>
                  <a:txBody>
                    <a:bodyPr/>
                    <a:lstStyle/>
                    <a:p>
                      <a:pPr algn="l" fontAlgn="b"/>
                      <a:r>
                        <a:rPr lang="fr-FR" sz="1400" b="0" i="0" u="none" strike="noStrike">
                          <a:solidFill>
                            <a:srgbClr val="000000"/>
                          </a:solidFill>
                          <a:effectLst/>
                          <a:latin typeface="Calibri" panose="020F0502020204030204" pitchFamily="34" charset="0"/>
                        </a:rPr>
                        <a:t>RT05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13,35714286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5,576190476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41,74688057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JET + 1/3 (AUG+TCV+MAST-U+WEST)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79793"/>
                  </a:ext>
                </a:extLst>
              </a:tr>
              <a:tr h="182880">
                <a:tc>
                  <a:txBody>
                    <a:bodyPr/>
                    <a:lstStyle/>
                    <a:p>
                      <a:pPr algn="l" fontAlgn="b"/>
                      <a:r>
                        <a:rPr lang="fr-FR" sz="1400" b="0" i="0" u="none" strike="noStrike">
                          <a:solidFill>
                            <a:srgbClr val="000000"/>
                          </a:solidFill>
                          <a:effectLst/>
                          <a:latin typeface="Calibri" panose="020F0502020204030204" pitchFamily="34" charset="0"/>
                        </a:rPr>
                        <a:t>RT06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11,57142857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11,57142857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2243"/>
                  </a:ext>
                </a:extLst>
              </a:tr>
              <a:tr h="182880">
                <a:tc>
                  <a:txBody>
                    <a:bodyPr/>
                    <a:lstStyle/>
                    <a:p>
                      <a:pPr algn="l" fontAlgn="b"/>
                      <a:r>
                        <a:rPr lang="fr-FR" sz="1400" b="0" i="0" u="none" strike="noStrike">
                          <a:solidFill>
                            <a:srgbClr val="000000"/>
                          </a:solidFill>
                          <a:effectLst/>
                          <a:latin typeface="Calibri" panose="020F0502020204030204" pitchFamily="34" charset="0"/>
                        </a:rPr>
                        <a:t>RT07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57174011"/>
                  </a:ext>
                </a:extLst>
              </a:tr>
              <a:tr h="365760">
                <a:tc>
                  <a:txBody>
                    <a:bodyPr/>
                    <a:lstStyle/>
                    <a:p>
                      <a:pPr algn="l" fontAlgn="b"/>
                      <a:r>
                        <a:rPr lang="fr-FR" sz="1400" b="0" i="0" u="none" strike="noStrike">
                          <a:solidFill>
                            <a:srgbClr val="000000"/>
                          </a:solidFill>
                          <a:effectLst/>
                          <a:latin typeface="Calibri" panose="020F0502020204030204" pitchFamily="34" charset="0"/>
                        </a:rPr>
                        <a:t>RT08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8,39047619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4,195238095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100%AUG, 20%TCV, 50%MAST-U, 100%WEST, 50% of resources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751837"/>
                  </a:ext>
                </a:extLst>
              </a:tr>
              <a:tr h="182880">
                <a:tc>
                  <a:txBody>
                    <a:bodyPr/>
                    <a:lstStyle/>
                    <a:p>
                      <a:pPr algn="l" fontAlgn="b"/>
                      <a:r>
                        <a:rPr lang="fr-FR" sz="1400" b="0" i="0" u="none" strike="noStrike">
                          <a:solidFill>
                            <a:srgbClr val="000000"/>
                          </a:solidFill>
                          <a:effectLst/>
                          <a:latin typeface="Calibri" panose="020F0502020204030204" pitchFamily="34" charset="0"/>
                        </a:rPr>
                        <a:t>RT09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9,547619048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9,547619048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 JET work + all AUG work + TCV/2 + MAST-U/2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144071"/>
                  </a:ext>
                </a:extLst>
              </a:tr>
              <a:tr h="182880">
                <a:tc>
                  <a:txBody>
                    <a:bodyPr/>
                    <a:lstStyle/>
                    <a:p>
                      <a:pPr algn="l" fontAlgn="b"/>
                      <a:r>
                        <a:rPr lang="fr-FR" sz="1400" b="0" i="0" u="none" strike="noStrike">
                          <a:solidFill>
                            <a:srgbClr val="000000"/>
                          </a:solidFill>
                          <a:effectLst/>
                          <a:latin typeface="Calibri" panose="020F0502020204030204" pitchFamily="34" charset="0"/>
                        </a:rPr>
                        <a:t>RT10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5,052380952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61729247"/>
                  </a:ext>
                </a:extLst>
              </a:tr>
              <a:tr h="182880">
                <a:tc>
                  <a:txBody>
                    <a:bodyPr/>
                    <a:lstStyle/>
                    <a:p>
                      <a:pPr algn="l" fontAlgn="b"/>
                      <a:r>
                        <a:rPr lang="fr-FR" sz="1400" b="0" i="0" u="none" strike="noStrike">
                          <a:solidFill>
                            <a:srgbClr val="000000"/>
                          </a:solidFill>
                          <a:effectLst/>
                          <a:latin typeface="Calibri" panose="020F0502020204030204" pitchFamily="34" charset="0"/>
                        </a:rPr>
                        <a:t>RT11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15,36190476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13,82571429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286205"/>
                  </a:ext>
                </a:extLst>
              </a:tr>
              <a:tr h="182880">
                <a:tc>
                  <a:txBody>
                    <a:bodyPr/>
                    <a:lstStyle/>
                    <a:p>
                      <a:pPr algn="l" fontAlgn="b"/>
                      <a:r>
                        <a:rPr lang="fr-FR" sz="1400" b="0" i="0" u="none" strike="noStrike">
                          <a:solidFill>
                            <a:srgbClr val="000000"/>
                          </a:solidFill>
                          <a:effectLst/>
                          <a:latin typeface="Calibri" panose="020F0502020204030204" pitchFamily="34" charset="0"/>
                        </a:rPr>
                        <a:t>RT12-18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12,02380952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9,619047619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tbd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671539"/>
                  </a:ext>
                </a:extLst>
              </a:tr>
              <a:tr h="182880">
                <a:tc>
                  <a:txBody>
                    <a:bodyPr/>
                    <a:lstStyle/>
                    <a:p>
                      <a:pPr algn="l" fontAlgn="b"/>
                      <a:r>
                        <a:rPr lang="fr-FR" sz="1400" b="0" i="0" u="none" strike="noStrike">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136,4142857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94,91666667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69,57971166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631923"/>
                  </a:ext>
                </a:extLst>
              </a:tr>
            </a:tbl>
          </a:graphicData>
        </a:graphic>
      </p:graphicFrame>
      <p:sp>
        <p:nvSpPr>
          <p:cNvPr id="8" name="Rectangle 7"/>
          <p:cNvSpPr/>
          <p:nvPr/>
        </p:nvSpPr>
        <p:spPr>
          <a:xfrm>
            <a:off x="720080" y="837342"/>
            <a:ext cx="3760709" cy="369332"/>
          </a:xfrm>
          <a:prstGeom prst="rect">
            <a:avLst/>
          </a:prstGeom>
        </p:spPr>
        <p:txBody>
          <a:bodyPr wrap="none">
            <a:spAutoFit/>
          </a:bodyPr>
          <a:lstStyle/>
          <a:p>
            <a:r>
              <a:rPr lang="fr-FR" dirty="0" err="1"/>
              <a:t>Based</a:t>
            </a:r>
            <a:r>
              <a:rPr lang="fr-FR" dirty="0"/>
              <a:t> on master file as of 05/02/2025</a:t>
            </a:r>
          </a:p>
        </p:txBody>
      </p:sp>
    </p:spTree>
    <p:extLst>
      <p:ext uri="{BB962C8B-B14F-4D97-AF65-F5344CB8AC3E}">
        <p14:creationId xmlns:p14="http://schemas.microsoft.com/office/powerpoint/2010/main" val="2800989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Shot allocation</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dirty="0">
              <a:solidFill>
                <a:prstClr val="white"/>
              </a:solidFill>
            </a:endParaRPr>
          </a:p>
        </p:txBody>
      </p:sp>
      <p:sp>
        <p:nvSpPr>
          <p:cNvPr id="8" name="Rectangle 7"/>
          <p:cNvSpPr/>
          <p:nvPr/>
        </p:nvSpPr>
        <p:spPr>
          <a:xfrm>
            <a:off x="720080" y="837342"/>
            <a:ext cx="4143250" cy="369332"/>
          </a:xfrm>
          <a:prstGeom prst="rect">
            <a:avLst/>
          </a:prstGeom>
        </p:spPr>
        <p:txBody>
          <a:bodyPr wrap="none">
            <a:spAutoFit/>
          </a:bodyPr>
          <a:lstStyle/>
          <a:p>
            <a:r>
              <a:rPr lang="fr-FR" dirty="0" err="1"/>
              <a:t>Based</a:t>
            </a:r>
            <a:r>
              <a:rPr lang="fr-FR" dirty="0"/>
              <a:t> on </a:t>
            </a:r>
            <a:r>
              <a:rPr lang="fr-FR" dirty="0" err="1" smtClean="0"/>
              <a:t>shot</a:t>
            </a:r>
            <a:r>
              <a:rPr lang="fr-FR" dirty="0" smtClean="0"/>
              <a:t> allocation as </a:t>
            </a:r>
            <a:r>
              <a:rPr lang="fr-FR" dirty="0"/>
              <a:t>of 05/02/2025</a:t>
            </a:r>
          </a:p>
        </p:txBody>
      </p:sp>
      <p:graphicFrame>
        <p:nvGraphicFramePr>
          <p:cNvPr id="6" name="Tableau 5"/>
          <p:cNvGraphicFramePr>
            <a:graphicFrameLocks noGrp="1"/>
          </p:cNvGraphicFramePr>
          <p:nvPr>
            <p:extLst>
              <p:ext uri="{D42A27DB-BD31-4B8C-83A1-F6EECF244321}">
                <p14:modId xmlns:p14="http://schemas.microsoft.com/office/powerpoint/2010/main" val="1868273300"/>
              </p:ext>
            </p:extLst>
          </p:nvPr>
        </p:nvGraphicFramePr>
        <p:xfrm>
          <a:off x="541869" y="1784133"/>
          <a:ext cx="10972794" cy="3742425"/>
        </p:xfrm>
        <a:graphic>
          <a:graphicData uri="http://schemas.openxmlformats.org/drawingml/2006/table">
            <a:tbl>
              <a:tblPr/>
              <a:tblGrid>
                <a:gridCol w="674245">
                  <a:extLst>
                    <a:ext uri="{9D8B030D-6E8A-4147-A177-3AD203B41FA5}">
                      <a16:colId xmlns:a16="http://schemas.microsoft.com/office/drawing/2014/main" val="168835441"/>
                    </a:ext>
                  </a:extLst>
                </a:gridCol>
                <a:gridCol w="674245">
                  <a:extLst>
                    <a:ext uri="{9D8B030D-6E8A-4147-A177-3AD203B41FA5}">
                      <a16:colId xmlns:a16="http://schemas.microsoft.com/office/drawing/2014/main" val="3828088180"/>
                    </a:ext>
                  </a:extLst>
                </a:gridCol>
                <a:gridCol w="674245">
                  <a:extLst>
                    <a:ext uri="{9D8B030D-6E8A-4147-A177-3AD203B41FA5}">
                      <a16:colId xmlns:a16="http://schemas.microsoft.com/office/drawing/2014/main" val="3329128597"/>
                    </a:ext>
                  </a:extLst>
                </a:gridCol>
                <a:gridCol w="674245">
                  <a:extLst>
                    <a:ext uri="{9D8B030D-6E8A-4147-A177-3AD203B41FA5}">
                      <a16:colId xmlns:a16="http://schemas.microsoft.com/office/drawing/2014/main" val="89969579"/>
                    </a:ext>
                  </a:extLst>
                </a:gridCol>
                <a:gridCol w="674245">
                  <a:extLst>
                    <a:ext uri="{9D8B030D-6E8A-4147-A177-3AD203B41FA5}">
                      <a16:colId xmlns:a16="http://schemas.microsoft.com/office/drawing/2014/main" val="2886344066"/>
                    </a:ext>
                  </a:extLst>
                </a:gridCol>
                <a:gridCol w="674245">
                  <a:extLst>
                    <a:ext uri="{9D8B030D-6E8A-4147-A177-3AD203B41FA5}">
                      <a16:colId xmlns:a16="http://schemas.microsoft.com/office/drawing/2014/main" val="748295448"/>
                    </a:ext>
                  </a:extLst>
                </a:gridCol>
                <a:gridCol w="859119">
                  <a:extLst>
                    <a:ext uri="{9D8B030D-6E8A-4147-A177-3AD203B41FA5}">
                      <a16:colId xmlns:a16="http://schemas.microsoft.com/office/drawing/2014/main" val="296437318"/>
                    </a:ext>
                  </a:extLst>
                </a:gridCol>
                <a:gridCol w="674245">
                  <a:extLst>
                    <a:ext uri="{9D8B030D-6E8A-4147-A177-3AD203B41FA5}">
                      <a16:colId xmlns:a16="http://schemas.microsoft.com/office/drawing/2014/main" val="3583568841"/>
                    </a:ext>
                  </a:extLst>
                </a:gridCol>
                <a:gridCol w="674245">
                  <a:extLst>
                    <a:ext uri="{9D8B030D-6E8A-4147-A177-3AD203B41FA5}">
                      <a16:colId xmlns:a16="http://schemas.microsoft.com/office/drawing/2014/main" val="4059197712"/>
                    </a:ext>
                  </a:extLst>
                </a:gridCol>
                <a:gridCol w="674245">
                  <a:extLst>
                    <a:ext uri="{9D8B030D-6E8A-4147-A177-3AD203B41FA5}">
                      <a16:colId xmlns:a16="http://schemas.microsoft.com/office/drawing/2014/main" val="3826727354"/>
                    </a:ext>
                  </a:extLst>
                </a:gridCol>
                <a:gridCol w="674245">
                  <a:extLst>
                    <a:ext uri="{9D8B030D-6E8A-4147-A177-3AD203B41FA5}">
                      <a16:colId xmlns:a16="http://schemas.microsoft.com/office/drawing/2014/main" val="2902827935"/>
                    </a:ext>
                  </a:extLst>
                </a:gridCol>
                <a:gridCol w="674245">
                  <a:extLst>
                    <a:ext uri="{9D8B030D-6E8A-4147-A177-3AD203B41FA5}">
                      <a16:colId xmlns:a16="http://schemas.microsoft.com/office/drawing/2014/main" val="1204240962"/>
                    </a:ext>
                  </a:extLst>
                </a:gridCol>
                <a:gridCol w="674245">
                  <a:extLst>
                    <a:ext uri="{9D8B030D-6E8A-4147-A177-3AD203B41FA5}">
                      <a16:colId xmlns:a16="http://schemas.microsoft.com/office/drawing/2014/main" val="1076877942"/>
                    </a:ext>
                  </a:extLst>
                </a:gridCol>
                <a:gridCol w="674245">
                  <a:extLst>
                    <a:ext uri="{9D8B030D-6E8A-4147-A177-3AD203B41FA5}">
                      <a16:colId xmlns:a16="http://schemas.microsoft.com/office/drawing/2014/main" val="3865053604"/>
                    </a:ext>
                  </a:extLst>
                </a:gridCol>
                <a:gridCol w="674245">
                  <a:extLst>
                    <a:ext uri="{9D8B030D-6E8A-4147-A177-3AD203B41FA5}">
                      <a16:colId xmlns:a16="http://schemas.microsoft.com/office/drawing/2014/main" val="2331752388"/>
                    </a:ext>
                  </a:extLst>
                </a:gridCol>
                <a:gridCol w="674245">
                  <a:extLst>
                    <a:ext uri="{9D8B030D-6E8A-4147-A177-3AD203B41FA5}">
                      <a16:colId xmlns:a16="http://schemas.microsoft.com/office/drawing/2014/main" val="1221122438"/>
                    </a:ext>
                  </a:extLst>
                </a:gridCol>
              </a:tblGrid>
              <a:tr h="156599">
                <a:tc>
                  <a:txBody>
                    <a:bodyPr/>
                    <a:lstStyle/>
                    <a:p>
                      <a:pPr algn="l" fontAlgn="b"/>
                      <a:r>
                        <a:rPr lang="fr-FR" sz="1200" b="0" i="0" u="none" strike="noStrike">
                          <a:solidFill>
                            <a:srgbClr val="000000"/>
                          </a:solidFill>
                          <a:effectLst/>
                          <a:latin typeface="Calibri" panose="020F0502020204030204" pitchFamily="34" charset="0"/>
                        </a:rPr>
                        <a:t>RT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AUG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AUG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AUG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MAST-U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MAST-U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MAST-U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TCV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TCV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TCV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WEST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WEST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WEST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total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total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722173"/>
                  </a:ext>
                </a:extLst>
              </a:tr>
              <a:tr h="156599">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561206"/>
                  </a:ext>
                </a:extLst>
              </a:tr>
              <a:tr h="156599">
                <a:tc>
                  <a:txBody>
                    <a:bodyPr/>
                    <a:lstStyle/>
                    <a:p>
                      <a:pPr algn="l" fontAlgn="b"/>
                      <a:r>
                        <a:rPr lang="fr-FR" sz="1200" b="0" i="0" u="none" strike="noStrike">
                          <a:solidFill>
                            <a:srgbClr val="000000"/>
                          </a:solidFill>
                          <a:effectLst/>
                          <a:latin typeface="Calibri" panose="020F0502020204030204" pitchFamily="34" charset="0"/>
                        </a:rPr>
                        <a:t>RT01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66,6666667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66,509434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530804"/>
                  </a:ext>
                </a:extLst>
              </a:tr>
              <a:tr h="156599">
                <a:tc>
                  <a:txBody>
                    <a:bodyPr/>
                    <a:lstStyle/>
                    <a:p>
                      <a:pPr algn="l" fontAlgn="b"/>
                      <a:r>
                        <a:rPr lang="fr-FR" sz="1200" b="0" i="0" u="none" strike="noStrike">
                          <a:solidFill>
                            <a:srgbClr val="000000"/>
                          </a:solidFill>
                          <a:effectLst/>
                          <a:latin typeface="Calibri" panose="020F0502020204030204" pitchFamily="34" charset="0"/>
                        </a:rPr>
                        <a:t>RT02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66,6666667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83,33333333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228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48,245614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216328"/>
                  </a:ext>
                </a:extLst>
              </a:tr>
              <a:tr h="156599">
                <a:tc>
                  <a:txBody>
                    <a:bodyPr/>
                    <a:lstStyle/>
                    <a:p>
                      <a:pPr algn="l" fontAlgn="b"/>
                      <a:r>
                        <a:rPr lang="fr-FR" sz="1200" b="0" i="0" u="none" strike="noStrike">
                          <a:solidFill>
                            <a:srgbClr val="000000"/>
                          </a:solidFill>
                          <a:effectLst/>
                          <a:latin typeface="Calibri" panose="020F0502020204030204" pitchFamily="34" charset="0"/>
                        </a:rPr>
                        <a:t>RT03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925417"/>
                  </a:ext>
                </a:extLst>
              </a:tr>
              <a:tr h="156599">
                <a:tc>
                  <a:txBody>
                    <a:bodyPr/>
                    <a:lstStyle/>
                    <a:p>
                      <a:pPr algn="l" fontAlgn="b"/>
                      <a:r>
                        <a:rPr lang="fr-FR" sz="1200" b="0" i="0" u="none" strike="noStrike">
                          <a:solidFill>
                            <a:srgbClr val="000000"/>
                          </a:solidFill>
                          <a:effectLst/>
                          <a:latin typeface="Calibri" panose="020F0502020204030204" pitchFamily="34" charset="0"/>
                        </a:rPr>
                        <a:t>RT04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91,4285714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197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90,3553299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137258"/>
                  </a:ext>
                </a:extLst>
              </a:tr>
              <a:tr h="156599">
                <a:tc>
                  <a:txBody>
                    <a:bodyPr/>
                    <a:lstStyle/>
                    <a:p>
                      <a:pPr algn="l" fontAlgn="b"/>
                      <a:r>
                        <a:rPr lang="fr-FR" sz="1200" b="0" i="0" u="none" strike="noStrike">
                          <a:solidFill>
                            <a:srgbClr val="000000"/>
                          </a:solidFill>
                          <a:effectLst/>
                          <a:latin typeface="Calibri" panose="020F0502020204030204" pitchFamily="34" charset="0"/>
                        </a:rPr>
                        <a:t>RT05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42,8571429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37,9310345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16983"/>
                  </a:ext>
                </a:extLst>
              </a:tr>
              <a:tr h="156599">
                <a:tc>
                  <a:txBody>
                    <a:bodyPr/>
                    <a:lstStyle/>
                    <a:p>
                      <a:pPr algn="l" fontAlgn="b"/>
                      <a:r>
                        <a:rPr lang="fr-FR" sz="1200" b="0" i="0" u="none" strike="noStrike">
                          <a:solidFill>
                            <a:srgbClr val="000000"/>
                          </a:solidFill>
                          <a:effectLst/>
                          <a:latin typeface="Calibri" panose="020F0502020204030204" pitchFamily="34" charset="0"/>
                        </a:rPr>
                        <a:t>RT06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71785"/>
                  </a:ext>
                </a:extLst>
              </a:tr>
              <a:tr h="156599">
                <a:tc>
                  <a:txBody>
                    <a:bodyPr/>
                    <a:lstStyle/>
                    <a:p>
                      <a:pPr algn="l" fontAlgn="b"/>
                      <a:r>
                        <a:rPr lang="fr-FR" sz="1200" b="0" i="0" u="none" strike="noStrike">
                          <a:solidFill>
                            <a:srgbClr val="000000"/>
                          </a:solidFill>
                          <a:effectLst/>
                          <a:latin typeface="Calibri" panose="020F0502020204030204" pitchFamily="34" charset="0"/>
                        </a:rPr>
                        <a:t>RT07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353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403518"/>
                  </a:ext>
                </a:extLst>
              </a:tr>
              <a:tr h="156599">
                <a:tc>
                  <a:txBody>
                    <a:bodyPr/>
                    <a:lstStyle/>
                    <a:p>
                      <a:pPr algn="l" fontAlgn="b"/>
                      <a:r>
                        <a:rPr lang="fr-FR" sz="1200" b="0" i="0" u="none" strike="noStrike">
                          <a:solidFill>
                            <a:srgbClr val="000000"/>
                          </a:solidFill>
                          <a:effectLst/>
                          <a:latin typeface="Calibri" panose="020F0502020204030204" pitchFamily="34" charset="0"/>
                        </a:rPr>
                        <a:t>RT08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22,2222222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293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32,0819113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108797"/>
                  </a:ext>
                </a:extLst>
              </a:tr>
              <a:tr h="156599">
                <a:tc>
                  <a:txBody>
                    <a:bodyPr/>
                    <a:lstStyle/>
                    <a:p>
                      <a:pPr algn="l" fontAlgn="b"/>
                      <a:r>
                        <a:rPr lang="fr-FR" sz="1200" b="0" i="0" u="none" strike="noStrike">
                          <a:solidFill>
                            <a:srgbClr val="000000"/>
                          </a:solidFill>
                          <a:effectLst/>
                          <a:latin typeface="Calibri" panose="020F0502020204030204" pitchFamily="34" charset="0"/>
                        </a:rPr>
                        <a:t>RT09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74748"/>
                  </a:ext>
                </a:extLst>
              </a:tr>
              <a:tr h="156599">
                <a:tc>
                  <a:txBody>
                    <a:bodyPr/>
                    <a:lstStyle/>
                    <a:p>
                      <a:pPr algn="l" fontAlgn="b"/>
                      <a:r>
                        <a:rPr lang="fr-FR" sz="1200" b="0" i="0" u="none" strike="noStrike">
                          <a:solidFill>
                            <a:srgbClr val="000000"/>
                          </a:solidFill>
                          <a:effectLst/>
                          <a:latin typeface="Calibri" panose="020F0502020204030204" pitchFamily="34" charset="0"/>
                        </a:rPr>
                        <a:t>Cont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134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66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260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69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529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802023"/>
                  </a:ext>
                </a:extLst>
              </a:tr>
              <a:tr h="156599">
                <a:tc>
                  <a:txBody>
                    <a:bodyPr/>
                    <a:lstStyle/>
                    <a:p>
                      <a:pPr algn="l" fontAlgn="b"/>
                      <a:r>
                        <a:rPr lang="fr-FR" sz="1200" b="0" i="0" u="none" strike="noStrike">
                          <a:solidFill>
                            <a:srgbClr val="000000"/>
                          </a:solidFill>
                          <a:effectLst/>
                          <a:latin typeface="Calibri" panose="020F0502020204030204" pitchFamily="34" charset="0"/>
                        </a:rPr>
                        <a:t>Total - cont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257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57,1111111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280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144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51,42857143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1060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85,7142857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1201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57,0546318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422166"/>
                  </a:ext>
                </a:extLst>
              </a:tr>
            </a:tbl>
          </a:graphicData>
        </a:graphic>
      </p:graphicFrame>
    </p:spTree>
    <p:extLst>
      <p:ext uri="{BB962C8B-B14F-4D97-AF65-F5344CB8AC3E}">
        <p14:creationId xmlns:p14="http://schemas.microsoft.com/office/powerpoint/2010/main" val="2235401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smtClean="0"/>
              <a:t>TE enhancements projects</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33</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1375615867"/>
              </p:ext>
            </p:extLst>
          </p:nvPr>
        </p:nvGraphicFramePr>
        <p:xfrm>
          <a:off x="259915" y="837308"/>
          <a:ext cx="11604706" cy="5376672"/>
        </p:xfrm>
        <a:graphic>
          <a:graphicData uri="http://schemas.openxmlformats.org/drawingml/2006/table">
            <a:tbl>
              <a:tblPr firstRow="1" firstCol="1" bandRow="1"/>
              <a:tblGrid>
                <a:gridCol w="1647907">
                  <a:extLst>
                    <a:ext uri="{9D8B030D-6E8A-4147-A177-3AD203B41FA5}">
                      <a16:colId xmlns:a16="http://schemas.microsoft.com/office/drawing/2014/main" val="4261756575"/>
                    </a:ext>
                  </a:extLst>
                </a:gridCol>
                <a:gridCol w="9956799">
                  <a:extLst>
                    <a:ext uri="{9D8B030D-6E8A-4147-A177-3AD203B41FA5}">
                      <a16:colId xmlns:a16="http://schemas.microsoft.com/office/drawing/2014/main" val="7428353"/>
                    </a:ext>
                  </a:extLst>
                </a:gridCol>
              </a:tblGrid>
              <a:tr h="131773">
                <a:tc>
                  <a:txBody>
                    <a:bodyPr/>
                    <a:lstStyle/>
                    <a:p>
                      <a:pPr algn="ctr">
                        <a:lnSpc>
                          <a:spcPct val="105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46857"/>
                  </a:ext>
                </a:extLst>
              </a:tr>
              <a:tr h="221379">
                <a:tc rowSpan="5">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FIRE&amp;GO - Fast Ion Research Enhancements and Gamma-ray Observations [at ASDEX]</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81570501"/>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Ultra-fast-swept profile reflectometer on AUG</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48665650"/>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Direct Digital Synthesis for the O-mode Profile Reflectometer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35126238"/>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Real-time spectroscopy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45629207"/>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Real-time control system for ELM buffering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87232464"/>
                  </a:ext>
                </a:extLst>
              </a:tr>
              <a:tr h="221379">
                <a:tc rowSpan="3">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Tungsten impurity monitoring and control at the COMPASS-U tokamak</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2989896"/>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Characterization of advanced confinement modes at 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7806661"/>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PFCs and diagnostics for power exhaust studies at 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5797329"/>
                  </a:ext>
                </a:extLst>
              </a:tr>
              <a:tr h="113209">
                <a:tc rowSpan="2">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MAST-U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Neutron Detectors suite for 14 MeV neutron triton burnup and 2.5 MeV neutron spectroscopy measurements at MAST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26313238"/>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ONCOMING-Optimized taNgentially spaCe resOlved geM ImagiNG [at MAST-U]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33388112"/>
                  </a:ext>
                </a:extLst>
              </a:tr>
              <a:tr h="221379">
                <a:tc rowSpan="7">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New 100-Hz Laser for the TCV Thomson Scattering System</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75548073"/>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Runaway Electron Mitigation Coil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59283947"/>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Upgrade of the TCV LHPI antenna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43772029"/>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Implementation of the 4th dual-frequency gyrotron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88714445"/>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Collective Thomson Scattering (CTS) diagnostic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09375174"/>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Runaway electron mitigation and velocity analysis by magnetic-ripple manipulation [at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24220946"/>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Upgrade of the TCV ECRH high voltage power supply</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39003974"/>
                  </a:ext>
                </a:extLst>
              </a:tr>
              <a:tr h="221379">
                <a:tc rowSpan="6">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retarding field analyzer for ion temperature measurements in the SOL of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930737561"/>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Boronization Probes for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3846153520"/>
                  </a:ext>
                </a:extLst>
              </a:tr>
              <a:tr h="221379">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LIBS4FUSION: in-vessel fuel Inventory and deposited layers composition in a full tungsten device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356581554"/>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Ion Loss Detector in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604891987"/>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IRBO IR Bolometry for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186137628"/>
                  </a:ext>
                </a:extLst>
              </a:tr>
              <a:tr h="140558">
                <a:tc vMerge="1">
                  <a:txBody>
                    <a:bodyPr/>
                    <a:lstStyle/>
                    <a:p>
                      <a:endParaRPr lang="fr-FR"/>
                    </a:p>
                  </a:txBody>
                  <a:tcPr/>
                </a:tc>
                <a:tc>
                  <a:txBody>
                    <a:bodyPr/>
                    <a:lstStyle/>
                    <a:p>
                      <a:pPr>
                        <a:lnSpc>
                          <a:spcPct val="105000"/>
                        </a:lnSpc>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a:t>
                      </a:r>
                      <a:r>
                        <a:rPr lang="en-US"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DEfinition</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Visible Endoscope for WEST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722054388"/>
                  </a:ext>
                </a:extLst>
              </a:tr>
            </a:tbl>
          </a:graphicData>
        </a:graphic>
      </p:graphicFrame>
      <p:sp>
        <p:nvSpPr>
          <p:cNvPr id="8"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AWP: </a:t>
            </a:r>
            <a:r>
              <a:rPr lang="en-US" dirty="0"/>
              <a:t>Meeting EUROfusion - the European Commission</a:t>
            </a:r>
            <a:r>
              <a:rPr lang="en-GB" dirty="0"/>
              <a:t> | </a:t>
            </a:r>
            <a:r>
              <a:rPr lang="en-GB" dirty="0" smtClean="0"/>
              <a:t>Feb 3, 2025</a:t>
            </a:r>
            <a:endParaRPr lang="en-GB" dirty="0"/>
          </a:p>
        </p:txBody>
      </p:sp>
    </p:spTree>
    <p:extLst>
      <p:ext uri="{BB962C8B-B14F-4D97-AF65-F5344CB8AC3E}">
        <p14:creationId xmlns:p14="http://schemas.microsoft.com/office/powerpoint/2010/main" val="3831574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smtClean="0"/>
              <a:t>AI projects related to TE</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34</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1659352192"/>
              </p:ext>
            </p:extLst>
          </p:nvPr>
        </p:nvGraphicFramePr>
        <p:xfrm>
          <a:off x="612563" y="1456641"/>
          <a:ext cx="10193514" cy="1728216"/>
        </p:xfrm>
        <a:graphic>
          <a:graphicData uri="http://schemas.openxmlformats.org/drawingml/2006/table">
            <a:tbl>
              <a:tblPr firstRow="1" firstCol="1" bandRow="1"/>
              <a:tblGrid>
                <a:gridCol w="1251567">
                  <a:extLst>
                    <a:ext uri="{9D8B030D-6E8A-4147-A177-3AD203B41FA5}">
                      <a16:colId xmlns:a16="http://schemas.microsoft.com/office/drawing/2014/main" val="3577866995"/>
                    </a:ext>
                  </a:extLst>
                </a:gridCol>
                <a:gridCol w="6160808">
                  <a:extLst>
                    <a:ext uri="{9D8B030D-6E8A-4147-A177-3AD203B41FA5}">
                      <a16:colId xmlns:a16="http://schemas.microsoft.com/office/drawing/2014/main" val="1535188457"/>
                    </a:ext>
                  </a:extLst>
                </a:gridCol>
                <a:gridCol w="1458708">
                  <a:extLst>
                    <a:ext uri="{9D8B030D-6E8A-4147-A177-3AD203B41FA5}">
                      <a16:colId xmlns:a16="http://schemas.microsoft.com/office/drawing/2014/main" val="3807691579"/>
                    </a:ext>
                  </a:extLst>
                </a:gridCol>
                <a:gridCol w="1322431">
                  <a:extLst>
                    <a:ext uri="{9D8B030D-6E8A-4147-A177-3AD203B41FA5}">
                      <a16:colId xmlns:a16="http://schemas.microsoft.com/office/drawing/2014/main" val="4104761983"/>
                    </a:ext>
                  </a:extLst>
                </a:gridCol>
              </a:tblGrid>
              <a:tr h="0">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Project Title</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PI</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Beneficiary</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extLst>
                  <a:ext uri="{0D108BD9-81ED-4DB2-BD59-A6C34878D82A}">
                    <a16:rowId xmlns:a16="http://schemas.microsoft.com/office/drawing/2014/main" val="208251765"/>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ENEA-03</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AI-assisted Causality Detection and Modelling of Plasma Instabilities for Tokamak Disruption Prediction and Control</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R. Rossi</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ENEA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14255286"/>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ENEA-04</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Development of Physics Informed Neural Networks (PINNs) for Modelling and Prediction of Data in the Form of Time Series</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M. Gelfusa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ENEA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73485915"/>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IST-01</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Deep Learning for Spectrogram Analysis of Reflectometry Data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J. Vicente</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dirty="0">
                          <a:solidFill>
                            <a:srgbClr val="404040"/>
                          </a:solidFill>
                          <a:effectLst/>
                          <a:latin typeface="+mn-lt"/>
                          <a:ea typeface="Arial" panose="020B0604020202020204" pitchFamily="34" charset="0"/>
                          <a:cs typeface="Times New Roman" panose="02020603050405020304" pitchFamily="18" charset="0"/>
                        </a:rPr>
                        <a:t>IST</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88750155"/>
                  </a:ext>
                </a:extLst>
              </a:tr>
            </a:tbl>
          </a:graphicData>
        </a:graphic>
      </p:graphicFrame>
      <p:sp>
        <p:nvSpPr>
          <p:cNvPr id="8"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AWP: </a:t>
            </a:r>
            <a:r>
              <a:rPr lang="en-US" dirty="0"/>
              <a:t>Meeting EUROfusion - the European Commission</a:t>
            </a:r>
            <a:r>
              <a:rPr lang="en-GB" dirty="0"/>
              <a:t> | </a:t>
            </a:r>
            <a:r>
              <a:rPr lang="en-GB" dirty="0" smtClean="0"/>
              <a:t>Feb 3, 2025</a:t>
            </a:r>
            <a:endParaRPr lang="en-GB" dirty="0"/>
          </a:p>
        </p:txBody>
      </p:sp>
    </p:spTree>
    <p:extLst>
      <p:ext uri="{BB962C8B-B14F-4D97-AF65-F5344CB8AC3E}">
        <p14:creationId xmlns:p14="http://schemas.microsoft.com/office/powerpoint/2010/main" val="316814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Addressing high priority issues for ITER new baseline</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Meeting EUROfusion - the European Commission</a:t>
            </a:r>
          </a:p>
          <a:p>
            <a:r>
              <a:rPr lang="en-US" dirty="0"/>
              <a:t>February 2025</a:t>
            </a:r>
          </a:p>
        </p:txBody>
      </p:sp>
      <p:sp>
        <p:nvSpPr>
          <p:cNvPr id="8" name="Rectangle 7">
            <a:extLst>
              <a:ext uri="{FF2B5EF4-FFF2-40B4-BE49-F238E27FC236}">
                <a16:creationId xmlns:a16="http://schemas.microsoft.com/office/drawing/2014/main" id="{63AADC2A-D71A-9488-7019-4AC33A946E98}"/>
              </a:ext>
            </a:extLst>
          </p:cNvPr>
          <p:cNvSpPr/>
          <p:nvPr/>
        </p:nvSpPr>
        <p:spPr>
          <a:xfrm>
            <a:off x="112889" y="1306370"/>
            <a:ext cx="11582400" cy="3046988"/>
          </a:xfrm>
          <a:prstGeom prst="rect">
            <a:avLst/>
          </a:prstGeom>
        </p:spPr>
        <p:txBody>
          <a:bodyPr wrap="square">
            <a:spAutoFit/>
          </a:bodyPr>
          <a:lstStyle/>
          <a:p>
            <a:pPr marL="742950" lvl="1" indent="-285750" fontAlgn="b">
              <a:buFont typeface="Arial" panose="020B0604020202020204" pitchFamily="34" charset="0"/>
              <a:buChar char="•"/>
            </a:pPr>
            <a:r>
              <a:rPr lang="en-GB" sz="2400" dirty="0" smtClean="0">
                <a:latin typeface="Calibri" panose="020F0502020204030204" pitchFamily="34" charset="0"/>
              </a:rPr>
              <a:t>W erosion, with focus on</a:t>
            </a:r>
            <a:r>
              <a:rPr lang="en-GB" sz="2400" dirty="0" smtClean="0">
                <a:solidFill>
                  <a:srgbClr val="0070C0"/>
                </a:solidFill>
                <a:latin typeface="Calibri" panose="020F0502020204030204" pitchFamily="34" charset="0"/>
              </a:rPr>
              <a:t> W main chamber sources</a:t>
            </a:r>
            <a:r>
              <a:rPr lang="en-GB" sz="2400" dirty="0" smtClean="0">
                <a:latin typeface="Calibri" panose="020F0502020204030204" pitchFamily="34" charset="0"/>
              </a:rPr>
              <a:t>, including impact of ICRH (RT06, JET, AUG, WEST)</a:t>
            </a:r>
          </a:p>
          <a:p>
            <a:pPr marL="742950" lvl="1" indent="-285750" fontAlgn="b">
              <a:buFont typeface="Arial" panose="020B0604020202020204" pitchFamily="34" charset="0"/>
              <a:buChar char="•"/>
            </a:pPr>
            <a:r>
              <a:rPr lang="en-GB" sz="2400" dirty="0">
                <a:solidFill>
                  <a:srgbClr val="0070C0"/>
                </a:solidFill>
                <a:latin typeface="Calibri" panose="020F0502020204030204" pitchFamily="34" charset="0"/>
              </a:rPr>
              <a:t>I</a:t>
            </a:r>
            <a:r>
              <a:rPr lang="en-GB" sz="2400" dirty="0" smtClean="0">
                <a:solidFill>
                  <a:srgbClr val="0070C0"/>
                </a:solidFill>
                <a:latin typeface="Calibri" panose="020F0502020204030204" pitchFamily="34" charset="0"/>
              </a:rPr>
              <a:t>mpurity screening </a:t>
            </a:r>
            <a:r>
              <a:rPr lang="en-GB" sz="2400" dirty="0" smtClean="0">
                <a:latin typeface="Calibri" panose="020F0502020204030204" pitchFamily="34" charset="0"/>
              </a:rPr>
              <a:t>and transport (RT01, JET, AUG, WEST)</a:t>
            </a:r>
          </a:p>
          <a:p>
            <a:pPr marL="742950" lvl="1" indent="-285750" fontAlgn="b">
              <a:buFont typeface="Arial" panose="020B0604020202020204" pitchFamily="34" charset="0"/>
              <a:buChar char="•"/>
            </a:pPr>
            <a:r>
              <a:rPr lang="en-GB" sz="2400" dirty="0">
                <a:solidFill>
                  <a:srgbClr val="0070C0"/>
                </a:solidFill>
                <a:latin typeface="Calibri" panose="020F0502020204030204" pitchFamily="34" charset="0"/>
              </a:rPr>
              <a:t>S</a:t>
            </a:r>
            <a:r>
              <a:rPr lang="en-GB" sz="2400" dirty="0" smtClean="0">
                <a:solidFill>
                  <a:srgbClr val="0070C0"/>
                </a:solidFill>
                <a:latin typeface="Calibri" panose="020F0502020204030204" pitchFamily="34" charset="0"/>
              </a:rPr>
              <a:t>tart up on W limiters </a:t>
            </a:r>
            <a:r>
              <a:rPr lang="en-GB" sz="2400" dirty="0" smtClean="0">
                <a:latin typeface="Calibri" panose="020F0502020204030204" pitchFamily="34" charset="0"/>
              </a:rPr>
              <a:t>(RT04, AUG, WEST)</a:t>
            </a:r>
          </a:p>
          <a:p>
            <a:pPr marL="742950" lvl="1" indent="-285750" fontAlgn="b">
              <a:buFont typeface="Arial" panose="020B0604020202020204" pitchFamily="34" charset="0"/>
              <a:buChar char="•"/>
            </a:pPr>
            <a:r>
              <a:rPr lang="en-GB" sz="2400" dirty="0" smtClean="0">
                <a:latin typeface="Calibri" panose="020F0502020204030204" pitchFamily="34" charset="0"/>
              </a:rPr>
              <a:t>Evolution of W PFC under plasma exposure, including impact of </a:t>
            </a:r>
            <a:r>
              <a:rPr lang="en-GB" sz="2400" dirty="0" smtClean="0">
                <a:solidFill>
                  <a:srgbClr val="0070C0"/>
                </a:solidFill>
                <a:latin typeface="Calibri" panose="020F0502020204030204" pitchFamily="34" charset="0"/>
              </a:rPr>
              <a:t>RE damage </a:t>
            </a:r>
            <a:r>
              <a:rPr lang="en-GB" sz="2400" dirty="0" smtClean="0">
                <a:latin typeface="Calibri" panose="020F0502020204030204" pitchFamily="34" charset="0"/>
              </a:rPr>
              <a:t>on W PFC (RT06, AUG, WEST)</a:t>
            </a:r>
          </a:p>
          <a:p>
            <a:pPr marL="742950" lvl="1" indent="-285750" fontAlgn="b">
              <a:buFont typeface="Arial" panose="020B0604020202020204" pitchFamily="34" charset="0"/>
              <a:buChar char="•"/>
            </a:pPr>
            <a:r>
              <a:rPr lang="en-GB" sz="2400" dirty="0" smtClean="0">
                <a:solidFill>
                  <a:srgbClr val="0070C0"/>
                </a:solidFill>
                <a:latin typeface="Calibri" panose="020F0502020204030204" pitchFamily="34" charset="0"/>
              </a:rPr>
              <a:t>Conditioning of full W devices</a:t>
            </a:r>
            <a:r>
              <a:rPr lang="en-GB" sz="2400" dirty="0" smtClean="0">
                <a:latin typeface="Calibri" panose="020F0502020204030204" pitchFamily="34" charset="0"/>
              </a:rPr>
              <a:t>, with focus on </a:t>
            </a:r>
            <a:r>
              <a:rPr lang="en-GB" sz="2400" dirty="0" err="1" smtClean="0">
                <a:solidFill>
                  <a:srgbClr val="0070C0"/>
                </a:solidFill>
                <a:latin typeface="Calibri" panose="020F0502020204030204" pitchFamily="34" charset="0"/>
              </a:rPr>
              <a:t>boronisation</a:t>
            </a:r>
            <a:r>
              <a:rPr lang="en-GB" sz="2400" dirty="0" smtClean="0">
                <a:solidFill>
                  <a:srgbClr val="0070C0"/>
                </a:solidFill>
                <a:latin typeface="Calibri" panose="020F0502020204030204" pitchFamily="34" charset="0"/>
              </a:rPr>
              <a:t> </a:t>
            </a:r>
            <a:r>
              <a:rPr lang="en-GB" sz="2400" dirty="0" smtClean="0">
                <a:latin typeface="Calibri" panose="020F0502020204030204" pitchFamily="34" charset="0"/>
              </a:rPr>
              <a:t>(RT06, JET, AUG, WEST)</a:t>
            </a:r>
          </a:p>
          <a:p>
            <a:pPr fontAlgn="b"/>
            <a:endParaRPr lang="en-GB" sz="2400" dirty="0" smtClean="0">
              <a:latin typeface="Calibri" panose="020F0502020204030204" pitchFamily="34" charset="0"/>
            </a:endParaRPr>
          </a:p>
        </p:txBody>
      </p:sp>
      <p:sp>
        <p:nvSpPr>
          <p:cNvPr id="7"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417020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Controlling ITER plasmas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8" name="Rectangle 7">
            <a:extLst>
              <a:ext uri="{FF2B5EF4-FFF2-40B4-BE49-F238E27FC236}">
                <a16:creationId xmlns:a16="http://schemas.microsoft.com/office/drawing/2014/main" id="{63AADC2A-D71A-9488-7019-4AC33A946E98}"/>
              </a:ext>
            </a:extLst>
          </p:cNvPr>
          <p:cNvSpPr/>
          <p:nvPr/>
        </p:nvSpPr>
        <p:spPr>
          <a:xfrm>
            <a:off x="-1" y="1027288"/>
            <a:ext cx="11875911" cy="4154984"/>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914400" lvl="1" indent="-457200" fontAlgn="b">
              <a:buFont typeface="Arial" panose="020B0604020202020204" pitchFamily="34" charset="0"/>
              <a:buChar char="•"/>
            </a:pPr>
            <a:r>
              <a:rPr lang="en-US" sz="2400" dirty="0">
                <a:latin typeface="Calibri" panose="020F0502020204030204" pitchFamily="34" charset="0"/>
              </a:rPr>
              <a:t>Physics basis for efficient </a:t>
            </a:r>
            <a:r>
              <a:rPr lang="en-US" sz="2400" dirty="0" smtClean="0">
                <a:latin typeface="Calibri" panose="020F0502020204030204" pitchFamily="34" charset="0"/>
              </a:rPr>
              <a:t>prediction / avoidance / mitigation </a:t>
            </a:r>
            <a:r>
              <a:rPr lang="en-US" sz="2400" dirty="0">
                <a:latin typeface="Calibri" panose="020F0502020204030204" pitchFamily="34" charset="0"/>
              </a:rPr>
              <a:t>of </a:t>
            </a:r>
            <a:r>
              <a:rPr lang="en-US" sz="2400" dirty="0" smtClean="0">
                <a:solidFill>
                  <a:srgbClr val="0070C0"/>
                </a:solidFill>
                <a:latin typeface="Calibri" panose="020F0502020204030204" pitchFamily="34" charset="0"/>
              </a:rPr>
              <a:t>disruptions and runaways </a:t>
            </a:r>
            <a:r>
              <a:rPr lang="en-US" sz="2400" dirty="0">
                <a:latin typeface="Calibri" panose="020F0502020204030204" pitchFamily="34" charset="0"/>
              </a:rPr>
              <a:t>in ITER </a:t>
            </a:r>
            <a:r>
              <a:rPr lang="en-US" sz="2400" dirty="0" smtClean="0">
                <a:latin typeface="Calibri" panose="020F0502020204030204" pitchFamily="34" charset="0"/>
              </a:rPr>
              <a:t>conditions </a:t>
            </a:r>
            <a:r>
              <a:rPr lang="en-GB" sz="2400" dirty="0" smtClean="0">
                <a:latin typeface="Calibri" panose="020F0502020204030204" pitchFamily="34" charset="0"/>
              </a:rPr>
              <a:t>(RT03 and RT04, JET, AUG, TCV, WEST + JT-60SA)</a:t>
            </a:r>
          </a:p>
          <a:p>
            <a:pPr marL="914400" lvl="1" indent="-457200" fontAlgn="b">
              <a:buFont typeface="Arial" panose="020B0604020202020204" pitchFamily="34" charset="0"/>
              <a:buChar char="•"/>
            </a:pPr>
            <a:r>
              <a:rPr lang="en-GB" sz="2400" dirty="0" smtClean="0">
                <a:solidFill>
                  <a:srgbClr val="0070C0"/>
                </a:solidFill>
                <a:latin typeface="Calibri" panose="020F0502020204030204" pitchFamily="34" charset="0"/>
              </a:rPr>
              <a:t>ELM mitigation </a:t>
            </a:r>
            <a:r>
              <a:rPr lang="en-GB" sz="2400" dirty="0" smtClean="0">
                <a:latin typeface="Calibri" panose="020F0502020204030204" pitchFamily="34" charset="0"/>
              </a:rPr>
              <a:t>using RMP (RT02, AUG, MAST-U + JT-60SA)</a:t>
            </a:r>
          </a:p>
          <a:p>
            <a:pPr marL="914400" lvl="1" indent="-457200" fontAlgn="b">
              <a:buFont typeface="Arial" panose="020B0604020202020204" pitchFamily="34" charset="0"/>
              <a:buChar char="•"/>
            </a:pPr>
            <a:r>
              <a:rPr lang="en-GB" sz="2400" dirty="0" smtClean="0">
                <a:solidFill>
                  <a:srgbClr val="0070C0"/>
                </a:solidFill>
                <a:latin typeface="Calibri" panose="020F0502020204030204" pitchFamily="34" charset="0"/>
              </a:rPr>
              <a:t>Error field control </a:t>
            </a:r>
            <a:r>
              <a:rPr lang="en-GB" sz="2400" dirty="0" smtClean="0">
                <a:latin typeface="Calibri" panose="020F0502020204030204" pitchFamily="34" charset="0"/>
              </a:rPr>
              <a:t>(RT04, AUG, MAST-U + JT-60SA)</a:t>
            </a:r>
          </a:p>
          <a:p>
            <a:pPr marL="914400" lvl="1" indent="-457200" fontAlgn="b">
              <a:buFont typeface="Arial" panose="020B0604020202020204" pitchFamily="34" charset="0"/>
              <a:buChar char="•"/>
            </a:pPr>
            <a:r>
              <a:rPr lang="en-GB" sz="2400" dirty="0" err="1" smtClean="0">
                <a:latin typeface="Calibri" panose="020F0502020204030204" pitchFamily="34" charset="0"/>
              </a:rPr>
              <a:t>Divertor</a:t>
            </a:r>
            <a:r>
              <a:rPr lang="en-GB" sz="2400" dirty="0" smtClean="0">
                <a:latin typeface="Calibri" panose="020F0502020204030204" pitchFamily="34" charset="0"/>
              </a:rPr>
              <a:t> </a:t>
            </a:r>
            <a:r>
              <a:rPr lang="en-GB" sz="2400" dirty="0" smtClean="0">
                <a:solidFill>
                  <a:srgbClr val="0070C0"/>
                </a:solidFill>
                <a:latin typeface="Calibri" panose="020F0502020204030204" pitchFamily="34" charset="0"/>
              </a:rPr>
              <a:t>detachment control </a:t>
            </a:r>
            <a:r>
              <a:rPr lang="en-GB" sz="2400" dirty="0" smtClean="0">
                <a:latin typeface="Calibri" panose="020F0502020204030204" pitchFamily="34" charset="0"/>
              </a:rPr>
              <a:t>(RT04 and RT05, JET, AUG, MAST-U, TCV, WEST + JT-60SA)</a:t>
            </a:r>
          </a:p>
          <a:p>
            <a:pPr marL="914400" lvl="1" indent="-457200" fontAlgn="b">
              <a:buFont typeface="Arial" panose="020B0604020202020204" pitchFamily="34" charset="0"/>
              <a:buChar char="•"/>
            </a:pPr>
            <a:r>
              <a:rPr lang="en-US" sz="2400" dirty="0" smtClean="0">
                <a:latin typeface="Calibri" panose="020F0502020204030204" pitchFamily="34" charset="0"/>
              </a:rPr>
              <a:t>Validation of </a:t>
            </a:r>
            <a:r>
              <a:rPr lang="en-US" sz="2400" dirty="0">
                <a:solidFill>
                  <a:schemeClr val="tx2">
                    <a:lumMod val="60000"/>
                    <a:lumOff val="40000"/>
                  </a:schemeClr>
                </a:solidFill>
                <a:latin typeface="Calibri" panose="020F0502020204030204" pitchFamily="34" charset="0"/>
              </a:rPr>
              <a:t>ITER PCS </a:t>
            </a:r>
            <a:r>
              <a:rPr lang="en-US" sz="2400" dirty="0">
                <a:latin typeface="Calibri" panose="020F0502020204030204" pitchFamily="34" charset="0"/>
              </a:rPr>
              <a:t>algorithms for heat load control, NTM control and exception </a:t>
            </a:r>
            <a:r>
              <a:rPr lang="en-US" sz="2400" dirty="0" smtClean="0">
                <a:latin typeface="Calibri" panose="020F0502020204030204" pitchFamily="34" charset="0"/>
              </a:rPr>
              <a:t>handling (RT04, all devices</a:t>
            </a:r>
            <a:r>
              <a:rPr lang="en-US" sz="2400" dirty="0" smtClean="0">
                <a:latin typeface="Calibri" panose="020F0502020204030204" pitchFamily="34" charset="0"/>
              </a:rPr>
              <a:t>)</a:t>
            </a:r>
          </a:p>
          <a:p>
            <a:pPr marL="914400" lvl="1" indent="-457200" fontAlgn="b">
              <a:buFont typeface="Arial" panose="020B0604020202020204" pitchFamily="34" charset="0"/>
              <a:buChar char="•"/>
            </a:pPr>
            <a:endParaRPr lang="en-US" sz="2400" dirty="0">
              <a:latin typeface="Calibri" panose="020F0502020204030204" pitchFamily="34" charset="0"/>
            </a:endParaRPr>
          </a:p>
          <a:p>
            <a:pPr marL="914400" lvl="1" indent="-457200" fontAlgn="b">
              <a:buFont typeface="Arial" panose="020B0604020202020204" pitchFamily="34" charset="0"/>
              <a:buChar char="•"/>
            </a:pPr>
            <a:endParaRPr lang="en-US" sz="2400" dirty="0" smtClean="0">
              <a:latin typeface="Calibri" panose="020F0502020204030204" pitchFamily="34" charset="0"/>
            </a:endParaRPr>
          </a:p>
          <a:p>
            <a:pPr marL="914400" lvl="1" indent="-457200" fontAlgn="b">
              <a:buFont typeface="Arial" panose="020B0604020202020204" pitchFamily="34" charset="0"/>
              <a:buChar char="•"/>
            </a:pPr>
            <a:r>
              <a:rPr lang="en-US" sz="2400" dirty="0" smtClean="0">
                <a:latin typeface="Calibri" panose="020F0502020204030204" pitchFamily="34" charset="0"/>
              </a:rPr>
              <a:t>Wall protection system : under </a:t>
            </a:r>
            <a:r>
              <a:rPr lang="en-US" sz="2400" dirty="0" err="1" smtClean="0">
                <a:latin typeface="Calibri" panose="020F0502020204030204" pitchFamily="34" charset="0"/>
              </a:rPr>
              <a:t>PrIO</a:t>
            </a:r>
            <a:endParaRPr lang="en-GB" sz="2400" dirty="0" smtClean="0">
              <a:latin typeface="Calibri" panose="020F0502020204030204" pitchFamily="34" charset="0"/>
            </a:endParaRPr>
          </a:p>
        </p:txBody>
      </p:sp>
      <p:sp>
        <p:nvSpPr>
          <p:cNvPr id="7"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184451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a:xfrm>
            <a:off x="983431" y="192515"/>
            <a:ext cx="11400480" cy="405796"/>
          </a:xfrm>
        </p:spPr>
        <p:txBody>
          <a:bodyPr/>
          <a:lstStyle/>
          <a:p>
            <a:r>
              <a:rPr lang="en-US" dirty="0" smtClean="0"/>
              <a:t>Links with modelling activities in TSVVs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14" name="TextBox 7">
            <a:extLst>
              <a:ext uri="{FF2B5EF4-FFF2-40B4-BE49-F238E27FC236}">
                <a16:creationId xmlns:a16="http://schemas.microsoft.com/office/drawing/2014/main" id="{E161BA12-5810-015B-8EDD-DF074BB797AD}"/>
              </a:ext>
            </a:extLst>
          </p:cNvPr>
          <p:cNvSpPr txBox="1"/>
          <p:nvPr/>
        </p:nvSpPr>
        <p:spPr>
          <a:xfrm>
            <a:off x="360040" y="888046"/>
            <a:ext cx="10828453" cy="1938992"/>
          </a:xfrm>
          <a:prstGeom prst="rect">
            <a:avLst/>
          </a:prstGeom>
          <a:noFill/>
        </p:spPr>
        <p:txBody>
          <a:bodyPr wrap="square" rtlCol="0">
            <a:spAutoFit/>
          </a:bodyPr>
          <a:lstStyle/>
          <a:p>
            <a:pPr algn="l"/>
            <a:r>
              <a:rPr lang="en-US" sz="2000" b="1" dirty="0"/>
              <a:t>Thrust 1 </a:t>
            </a:r>
            <a:r>
              <a:rPr lang="en-US" sz="2000" b="1" dirty="0" err="1"/>
              <a:t>activites</a:t>
            </a:r>
            <a:r>
              <a:rPr lang="en-US" sz="2000" b="1" dirty="0"/>
              <a:t> towards ITER:</a:t>
            </a:r>
          </a:p>
          <a:p>
            <a:pPr marL="342900" indent="-342900" algn="l">
              <a:buFont typeface="Arial" panose="020B0604020202020204" pitchFamily="34" charset="0"/>
              <a:buChar char="•"/>
            </a:pPr>
            <a:r>
              <a:rPr lang="en-US" sz="2000" dirty="0"/>
              <a:t>Pedestal GK transport in low nu*</a:t>
            </a:r>
          </a:p>
          <a:p>
            <a:pPr marL="342900" indent="-342900" algn="l">
              <a:buFont typeface="Arial" panose="020B0604020202020204" pitchFamily="34" charset="0"/>
              <a:buChar char="•"/>
            </a:pPr>
            <a:r>
              <a:rPr lang="en-US" sz="2000" dirty="0"/>
              <a:t>GK effects of impurity on pedestal transport</a:t>
            </a:r>
          </a:p>
          <a:p>
            <a:pPr marL="342900" indent="-342900" algn="l">
              <a:buFont typeface="Arial" panose="020B0604020202020204" pitchFamily="34" charset="0"/>
              <a:buChar char="•"/>
            </a:pPr>
            <a:r>
              <a:rPr lang="en-US" sz="2000" dirty="0"/>
              <a:t>Edge modelling SOLPS-ITER</a:t>
            </a:r>
          </a:p>
          <a:p>
            <a:pPr marL="342900" indent="-342900" algn="l">
              <a:buFont typeface="Arial" panose="020B0604020202020204" pitchFamily="34" charset="0"/>
              <a:buChar char="•"/>
            </a:pPr>
            <a:r>
              <a:rPr lang="en-US" sz="2000" dirty="0"/>
              <a:t>Edge modelling GRILLIX for far SOL </a:t>
            </a:r>
            <a:r>
              <a:rPr lang="en-US" sz="2000" dirty="0" smtClean="0"/>
              <a:t>transport</a:t>
            </a:r>
            <a:endParaRPr lang="en-US" sz="2000" dirty="0"/>
          </a:p>
          <a:p>
            <a:pPr algn="l"/>
            <a:endParaRPr lang="en-US" sz="2000" b="1" dirty="0"/>
          </a:p>
        </p:txBody>
      </p:sp>
      <p:sp>
        <p:nvSpPr>
          <p:cNvPr id="15" name="TextBox 7">
            <a:extLst>
              <a:ext uri="{FF2B5EF4-FFF2-40B4-BE49-F238E27FC236}">
                <a16:creationId xmlns:a16="http://schemas.microsoft.com/office/drawing/2014/main" id="{DF587C5A-9464-8B6E-141A-C6EF35E33EED}"/>
              </a:ext>
            </a:extLst>
          </p:cNvPr>
          <p:cNvSpPr txBox="1"/>
          <p:nvPr/>
        </p:nvSpPr>
        <p:spPr>
          <a:xfrm>
            <a:off x="360040" y="2670459"/>
            <a:ext cx="9760607" cy="400110"/>
          </a:xfrm>
          <a:prstGeom prst="rect">
            <a:avLst/>
          </a:prstGeom>
          <a:noFill/>
        </p:spPr>
        <p:txBody>
          <a:bodyPr wrap="square" rtlCol="0">
            <a:spAutoFit/>
          </a:bodyPr>
          <a:lstStyle/>
          <a:p>
            <a:r>
              <a:rPr lang="en-US" sz="2000" b="1" dirty="0" smtClean="0"/>
              <a:t>Thrust 2 </a:t>
            </a:r>
            <a:r>
              <a:rPr lang="en-US" sz="2000" dirty="0" smtClean="0"/>
              <a:t>: TSVV related to RT06 under WP </a:t>
            </a:r>
            <a:r>
              <a:rPr lang="en-US" sz="2000" dirty="0"/>
              <a:t>PWIE (material </a:t>
            </a:r>
            <a:r>
              <a:rPr lang="en-US" sz="2000" dirty="0" smtClean="0"/>
              <a:t>migration TSVV5, 6, 7)</a:t>
            </a:r>
            <a:endParaRPr lang="en-US" sz="2000" dirty="0" smtClean="0"/>
          </a:p>
        </p:txBody>
      </p:sp>
      <p:sp>
        <p:nvSpPr>
          <p:cNvPr id="16" name="TextBox 7">
            <a:extLst>
              <a:ext uri="{FF2B5EF4-FFF2-40B4-BE49-F238E27FC236}">
                <a16:creationId xmlns:a16="http://schemas.microsoft.com/office/drawing/2014/main" id="{DF587C5A-9464-8B6E-141A-C6EF35E33EED}"/>
              </a:ext>
            </a:extLst>
          </p:cNvPr>
          <p:cNvSpPr txBox="1"/>
          <p:nvPr/>
        </p:nvSpPr>
        <p:spPr>
          <a:xfrm>
            <a:off x="360040" y="5254952"/>
            <a:ext cx="9760607" cy="400110"/>
          </a:xfrm>
          <a:prstGeom prst="rect">
            <a:avLst/>
          </a:prstGeom>
          <a:noFill/>
        </p:spPr>
        <p:txBody>
          <a:bodyPr wrap="square" rtlCol="0">
            <a:spAutoFit/>
          </a:bodyPr>
          <a:lstStyle/>
          <a:p>
            <a:pPr algn="l"/>
            <a:r>
              <a:rPr lang="en-US" sz="2000" b="1" dirty="0" smtClean="0"/>
              <a:t>Thrust  5</a:t>
            </a:r>
            <a:r>
              <a:rPr lang="en-US" sz="2000" dirty="0" smtClean="0"/>
              <a:t>: TSVV11 integrated modelling for ITER baseline scenario</a:t>
            </a:r>
          </a:p>
        </p:txBody>
      </p:sp>
      <p:sp>
        <p:nvSpPr>
          <p:cNvPr id="3" name="Rectangle 2"/>
          <p:cNvSpPr/>
          <p:nvPr/>
        </p:nvSpPr>
        <p:spPr>
          <a:xfrm>
            <a:off x="360040" y="3249738"/>
            <a:ext cx="11378551" cy="1938992"/>
          </a:xfrm>
          <a:prstGeom prst="rect">
            <a:avLst/>
          </a:prstGeom>
        </p:spPr>
        <p:txBody>
          <a:bodyPr wrap="square">
            <a:spAutoFit/>
          </a:bodyPr>
          <a:lstStyle/>
          <a:p>
            <a:r>
              <a:rPr lang="en-US" sz="2000" b="1" dirty="0"/>
              <a:t>Thrust 3 </a:t>
            </a:r>
            <a:r>
              <a:rPr lang="en-US" sz="2000" b="1" dirty="0" smtClean="0"/>
              <a:t>:</a:t>
            </a:r>
          </a:p>
          <a:p>
            <a:pPr marL="342900" indent="-342900">
              <a:buFont typeface="Arial" panose="020B0604020202020204" pitchFamily="34" charset="0"/>
              <a:buChar char="•"/>
            </a:pPr>
            <a:r>
              <a:rPr lang="en-US" sz="2000" dirty="0" smtClean="0"/>
              <a:t>TSVV8 </a:t>
            </a:r>
            <a:r>
              <a:rPr lang="en-US" sz="2000" dirty="0"/>
              <a:t>: modelling of disruption mitigation dynamics with SPI and for benign termination experiments using non-linear MHD </a:t>
            </a:r>
            <a:r>
              <a:rPr lang="en-US" sz="2000" dirty="0" smtClean="0"/>
              <a:t>codes (RT03)</a:t>
            </a:r>
          </a:p>
          <a:p>
            <a:pPr marL="342900" indent="-342900">
              <a:buFont typeface="Arial" panose="020B0604020202020204" pitchFamily="34" charset="0"/>
              <a:buChar char="•"/>
            </a:pPr>
            <a:r>
              <a:rPr lang="en-US" sz="2000" dirty="0" smtClean="0"/>
              <a:t>TSVV10 </a:t>
            </a:r>
            <a:r>
              <a:rPr lang="en-US" sz="2000" dirty="0"/>
              <a:t>: </a:t>
            </a:r>
            <a:r>
              <a:rPr lang="en-US" sz="2000" dirty="0" smtClean="0"/>
              <a:t>MHD </a:t>
            </a:r>
            <a:r>
              <a:rPr lang="en-US" sz="2000" dirty="0"/>
              <a:t>stability and fast particle transport </a:t>
            </a:r>
            <a:r>
              <a:rPr lang="en-US" sz="2000" dirty="0" smtClean="0"/>
              <a:t>(RT09 : IMAS-integrated EP-Stability-WF, GK modelling, Nonlinear </a:t>
            </a:r>
            <a:r>
              <a:rPr lang="en-US" sz="2000" dirty="0"/>
              <a:t>Dynamics of TAEs driven by trapped </a:t>
            </a:r>
            <a:r>
              <a:rPr lang="en-US" sz="2000" dirty="0" smtClean="0"/>
              <a:t>Eps)</a:t>
            </a:r>
            <a:endParaRPr lang="en-US" sz="2000" dirty="0"/>
          </a:p>
          <a:p>
            <a:pPr marL="342900" indent="-342900">
              <a:buFont typeface="Arial" panose="020B0604020202020204" pitchFamily="34" charset="0"/>
              <a:buChar char="•"/>
            </a:pPr>
            <a:endParaRPr lang="en-US" sz="2000" dirty="0"/>
          </a:p>
        </p:txBody>
      </p:sp>
      <p:sp>
        <p:nvSpPr>
          <p:cNvPr id="10"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395912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a:xfrm>
            <a:off x="983431" y="192515"/>
            <a:ext cx="11400480" cy="405796"/>
          </a:xfrm>
        </p:spPr>
        <p:txBody>
          <a:bodyPr/>
          <a:lstStyle/>
          <a:p>
            <a:r>
              <a:rPr lang="en-US" dirty="0" smtClean="0"/>
              <a:t>Significant resources allocated to activities in support of ITER</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14" name="TextBox 7">
            <a:extLst>
              <a:ext uri="{FF2B5EF4-FFF2-40B4-BE49-F238E27FC236}">
                <a16:creationId xmlns:a16="http://schemas.microsoft.com/office/drawing/2014/main" id="{E161BA12-5810-015B-8EDD-DF074BB797AD}"/>
              </a:ext>
            </a:extLst>
          </p:cNvPr>
          <p:cNvSpPr txBox="1"/>
          <p:nvPr/>
        </p:nvSpPr>
        <p:spPr>
          <a:xfrm>
            <a:off x="360041" y="1046090"/>
            <a:ext cx="8253382" cy="1569660"/>
          </a:xfrm>
          <a:prstGeom prst="rect">
            <a:avLst/>
          </a:prstGeom>
          <a:noFill/>
        </p:spPr>
        <p:txBody>
          <a:bodyPr wrap="square" rtlCol="0">
            <a:spAutoFit/>
          </a:bodyPr>
          <a:lstStyle/>
          <a:p>
            <a:pPr algn="l"/>
            <a:r>
              <a:rPr lang="en-US" sz="2400" b="1" dirty="0" smtClean="0"/>
              <a:t>ITER related staffing in campaign participation  :</a:t>
            </a:r>
            <a:endParaRPr lang="en-US" sz="2400" dirty="0" smtClean="0"/>
          </a:p>
          <a:p>
            <a:pPr marL="342900" indent="-342900" algn="l">
              <a:buFont typeface="Arial" panose="020B0604020202020204" pitchFamily="34" charset="0"/>
              <a:buChar char="•"/>
            </a:pPr>
            <a:r>
              <a:rPr lang="en-US" sz="2400" dirty="0" smtClean="0"/>
              <a:t>~70 % of staffing for campaign participation in 2025 / 95 </a:t>
            </a:r>
            <a:r>
              <a:rPr lang="en-US" sz="2400" dirty="0" err="1" smtClean="0"/>
              <a:t>ppy</a:t>
            </a:r>
            <a:r>
              <a:rPr lang="en-US" sz="2400" dirty="0" smtClean="0"/>
              <a:t> (as of today, ongoing increase not yet taken into account)</a:t>
            </a:r>
          </a:p>
          <a:p>
            <a:pPr marL="342900" indent="-342900" algn="l">
              <a:buFont typeface="Arial" panose="020B0604020202020204" pitchFamily="34" charset="0"/>
              <a:buChar char="•"/>
            </a:pPr>
            <a:endParaRPr lang="en-US" sz="2400" b="1" dirty="0"/>
          </a:p>
        </p:txBody>
      </p:sp>
      <p:graphicFrame>
        <p:nvGraphicFramePr>
          <p:cNvPr id="5" name="Tableau 4"/>
          <p:cNvGraphicFramePr>
            <a:graphicFrameLocks noGrp="1"/>
          </p:cNvGraphicFramePr>
          <p:nvPr>
            <p:extLst>
              <p:ext uri="{D42A27DB-BD31-4B8C-83A1-F6EECF244321}">
                <p14:modId xmlns:p14="http://schemas.microsoft.com/office/powerpoint/2010/main" val="1895333286"/>
              </p:ext>
            </p:extLst>
          </p:nvPr>
        </p:nvGraphicFramePr>
        <p:xfrm>
          <a:off x="8760179" y="713613"/>
          <a:ext cx="3127024" cy="5455920"/>
        </p:xfrm>
        <a:graphic>
          <a:graphicData uri="http://schemas.openxmlformats.org/drawingml/2006/table">
            <a:tbl>
              <a:tblPr firstRow="1" bandRow="1">
                <a:tableStyleId>{5C22544A-7EE6-4342-B048-85BDC9FD1C3A}</a:tableStyleId>
              </a:tblPr>
              <a:tblGrid>
                <a:gridCol w="1563512">
                  <a:extLst>
                    <a:ext uri="{9D8B030D-6E8A-4147-A177-3AD203B41FA5}">
                      <a16:colId xmlns:a16="http://schemas.microsoft.com/office/drawing/2014/main" val="414985708"/>
                    </a:ext>
                  </a:extLst>
                </a:gridCol>
                <a:gridCol w="1563512">
                  <a:extLst>
                    <a:ext uri="{9D8B030D-6E8A-4147-A177-3AD203B41FA5}">
                      <a16:colId xmlns:a16="http://schemas.microsoft.com/office/drawing/2014/main" val="3544290329"/>
                    </a:ext>
                  </a:extLst>
                </a:gridCol>
              </a:tblGrid>
              <a:tr h="370840">
                <a:tc>
                  <a:txBody>
                    <a:bodyPr/>
                    <a:lstStyle/>
                    <a:p>
                      <a:pPr algn="ctr"/>
                      <a:r>
                        <a:rPr lang="fr-FR" sz="2000" dirty="0" smtClean="0"/>
                        <a:t>RT</a:t>
                      </a:r>
                      <a:endParaRPr lang="fr-FR" sz="2000" dirty="0"/>
                    </a:p>
                  </a:txBody>
                  <a:tcPr/>
                </a:tc>
                <a:tc>
                  <a:txBody>
                    <a:bodyPr/>
                    <a:lstStyle/>
                    <a:p>
                      <a:pPr algn="ctr"/>
                      <a:r>
                        <a:rPr lang="fr-FR" sz="2000" dirty="0" smtClean="0"/>
                        <a:t>% </a:t>
                      </a:r>
                      <a:r>
                        <a:rPr lang="fr-FR" sz="2000" dirty="0" err="1" smtClean="0"/>
                        <a:t>staffing</a:t>
                      </a:r>
                      <a:r>
                        <a:rPr lang="fr-FR" sz="2000" dirty="0" smtClean="0"/>
                        <a:t> ITER</a:t>
                      </a:r>
                      <a:endParaRPr lang="fr-FR" sz="2000" dirty="0"/>
                    </a:p>
                  </a:txBody>
                  <a:tcPr/>
                </a:tc>
                <a:extLst>
                  <a:ext uri="{0D108BD9-81ED-4DB2-BD59-A6C34878D82A}">
                    <a16:rowId xmlns:a16="http://schemas.microsoft.com/office/drawing/2014/main" val="2423823691"/>
                  </a:ext>
                </a:extLst>
              </a:tr>
              <a:tr h="370840">
                <a:tc>
                  <a:txBody>
                    <a:bodyPr/>
                    <a:lstStyle/>
                    <a:p>
                      <a:pPr algn="ctr"/>
                      <a:r>
                        <a:rPr lang="fr-FR" sz="2000" dirty="0" smtClean="0"/>
                        <a:t>RT01</a:t>
                      </a:r>
                      <a:endParaRPr lang="fr-FR" sz="2000" dirty="0"/>
                    </a:p>
                  </a:txBody>
                  <a:tcPr/>
                </a:tc>
                <a:tc>
                  <a:txBody>
                    <a:bodyPr/>
                    <a:lstStyle/>
                    <a:p>
                      <a:pPr algn="ctr" fontAlgn="b"/>
                      <a:r>
                        <a:rPr lang="fr-FR" sz="2000" b="0" i="0" u="none" strike="noStrike" dirty="0" smtClean="0">
                          <a:solidFill>
                            <a:srgbClr val="000000"/>
                          </a:solidFill>
                          <a:effectLst/>
                          <a:latin typeface="Calibri" panose="020F0502020204030204" pitchFamily="34" charset="0"/>
                        </a:rPr>
                        <a:t>80</a:t>
                      </a:r>
                      <a:endParaRPr lang="fr-F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3236039"/>
                  </a:ext>
                </a:extLst>
              </a:tr>
              <a:tr h="370840">
                <a:tc>
                  <a:txBody>
                    <a:bodyPr/>
                    <a:lstStyle/>
                    <a:p>
                      <a:pPr algn="ctr"/>
                      <a:r>
                        <a:rPr lang="fr-FR" sz="2000" dirty="0" smtClean="0"/>
                        <a:t>RT02</a:t>
                      </a:r>
                      <a:endParaRPr lang="fr-FR" sz="2000" dirty="0"/>
                    </a:p>
                  </a:txBody>
                  <a:tcPr/>
                </a:tc>
                <a:tc>
                  <a:txBody>
                    <a:bodyPr/>
                    <a:lstStyle/>
                    <a:p>
                      <a:pPr algn="ctr" fontAlgn="b"/>
                      <a:r>
                        <a:rPr lang="fr-FR" sz="2000" b="0" i="0" u="none" strike="noStrike">
                          <a:solidFill>
                            <a:srgbClr val="000000"/>
                          </a:solidFill>
                          <a:effectLst/>
                          <a:latin typeface="Calibri" panose="020F0502020204030204" pitchFamily="34" charset="0"/>
                        </a:rPr>
                        <a:t>50</a:t>
                      </a:r>
                    </a:p>
                  </a:txBody>
                  <a:tcPr marL="7620" marR="7620" marT="7620" marB="0" anchor="b"/>
                </a:tc>
                <a:extLst>
                  <a:ext uri="{0D108BD9-81ED-4DB2-BD59-A6C34878D82A}">
                    <a16:rowId xmlns:a16="http://schemas.microsoft.com/office/drawing/2014/main" val="1772426035"/>
                  </a:ext>
                </a:extLst>
              </a:tr>
              <a:tr h="370840">
                <a:tc>
                  <a:txBody>
                    <a:bodyPr/>
                    <a:lstStyle/>
                    <a:p>
                      <a:pPr algn="ctr"/>
                      <a:r>
                        <a:rPr lang="fr-FR" sz="2000" dirty="0" smtClean="0"/>
                        <a:t>RT03</a:t>
                      </a:r>
                      <a:endParaRPr lang="fr-FR" sz="2000" dirty="0"/>
                    </a:p>
                  </a:txBody>
                  <a:tcPr/>
                </a:tc>
                <a:tc>
                  <a:txBody>
                    <a:bodyPr/>
                    <a:lstStyle/>
                    <a:p>
                      <a:pPr algn="ctr" fontAlgn="b"/>
                      <a:r>
                        <a:rPr lang="fr-FR" sz="2000" b="0" i="0" u="none" strike="noStrike">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3827367049"/>
                  </a:ext>
                </a:extLst>
              </a:tr>
              <a:tr h="370840">
                <a:tc>
                  <a:txBody>
                    <a:bodyPr/>
                    <a:lstStyle/>
                    <a:p>
                      <a:pPr algn="ctr"/>
                      <a:r>
                        <a:rPr lang="fr-FR" sz="2000" dirty="0" smtClean="0"/>
                        <a:t>RT04</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80</a:t>
                      </a:r>
                    </a:p>
                  </a:txBody>
                  <a:tcPr marL="7620" marR="7620" marT="7620" marB="0" anchor="b"/>
                </a:tc>
                <a:extLst>
                  <a:ext uri="{0D108BD9-81ED-4DB2-BD59-A6C34878D82A}">
                    <a16:rowId xmlns:a16="http://schemas.microsoft.com/office/drawing/2014/main" val="3896450200"/>
                  </a:ext>
                </a:extLst>
              </a:tr>
              <a:tr h="370840">
                <a:tc>
                  <a:txBody>
                    <a:bodyPr/>
                    <a:lstStyle/>
                    <a:p>
                      <a:pPr algn="ctr"/>
                      <a:r>
                        <a:rPr lang="fr-FR" sz="2000" dirty="0" smtClean="0"/>
                        <a:t>RT05</a:t>
                      </a:r>
                      <a:endParaRPr lang="fr-FR" sz="2000" dirty="0"/>
                    </a:p>
                  </a:txBody>
                  <a:tcPr/>
                </a:tc>
                <a:tc>
                  <a:txBody>
                    <a:bodyPr/>
                    <a:lstStyle/>
                    <a:p>
                      <a:pPr algn="ctr" fontAlgn="b"/>
                      <a:r>
                        <a:rPr lang="fr-FR" sz="2000" b="0" i="0" u="none" strike="noStrike" dirty="0" smtClean="0">
                          <a:solidFill>
                            <a:srgbClr val="000000"/>
                          </a:solidFill>
                          <a:effectLst/>
                          <a:latin typeface="Calibri" panose="020F0502020204030204" pitchFamily="34" charset="0"/>
                        </a:rPr>
                        <a:t>40</a:t>
                      </a:r>
                      <a:endParaRPr lang="fr-F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6727165"/>
                  </a:ext>
                </a:extLst>
              </a:tr>
              <a:tr h="370840">
                <a:tc>
                  <a:txBody>
                    <a:bodyPr/>
                    <a:lstStyle/>
                    <a:p>
                      <a:pPr algn="ctr"/>
                      <a:r>
                        <a:rPr lang="fr-FR" sz="2000" dirty="0" smtClean="0"/>
                        <a:t>RT06</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97741910"/>
                  </a:ext>
                </a:extLst>
              </a:tr>
              <a:tr h="370840">
                <a:tc>
                  <a:txBody>
                    <a:bodyPr/>
                    <a:lstStyle/>
                    <a:p>
                      <a:pPr algn="ctr"/>
                      <a:r>
                        <a:rPr lang="fr-FR" sz="2000" dirty="0" smtClean="0"/>
                        <a:t>RT07</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503522417"/>
                  </a:ext>
                </a:extLst>
              </a:tr>
              <a:tr h="370840">
                <a:tc>
                  <a:txBody>
                    <a:bodyPr/>
                    <a:lstStyle/>
                    <a:p>
                      <a:pPr algn="ctr"/>
                      <a:r>
                        <a:rPr lang="fr-FR" sz="2000" dirty="0" smtClean="0"/>
                        <a:t>RT08</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50</a:t>
                      </a:r>
                    </a:p>
                  </a:txBody>
                  <a:tcPr marL="7620" marR="7620" marT="7620" marB="0" anchor="b"/>
                </a:tc>
                <a:extLst>
                  <a:ext uri="{0D108BD9-81ED-4DB2-BD59-A6C34878D82A}">
                    <a16:rowId xmlns:a16="http://schemas.microsoft.com/office/drawing/2014/main" val="3315512466"/>
                  </a:ext>
                </a:extLst>
              </a:tr>
              <a:tr h="370840">
                <a:tc>
                  <a:txBody>
                    <a:bodyPr/>
                    <a:lstStyle/>
                    <a:p>
                      <a:pPr algn="ctr"/>
                      <a:r>
                        <a:rPr lang="fr-FR" sz="2000" dirty="0" smtClean="0"/>
                        <a:t>RT09</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3050791594"/>
                  </a:ext>
                </a:extLst>
              </a:tr>
              <a:tr h="370840">
                <a:tc>
                  <a:txBody>
                    <a:bodyPr/>
                    <a:lstStyle/>
                    <a:p>
                      <a:pPr algn="ctr"/>
                      <a:r>
                        <a:rPr lang="fr-FR" sz="2000" dirty="0" smtClean="0"/>
                        <a:t>RT10</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184647304"/>
                  </a:ext>
                </a:extLst>
              </a:tr>
              <a:tr h="370840">
                <a:tc>
                  <a:txBody>
                    <a:bodyPr/>
                    <a:lstStyle/>
                    <a:p>
                      <a:pPr algn="ctr"/>
                      <a:r>
                        <a:rPr lang="fr-FR" sz="2000" dirty="0" smtClean="0"/>
                        <a:t>RT11</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90</a:t>
                      </a:r>
                    </a:p>
                  </a:txBody>
                  <a:tcPr marL="7620" marR="7620" marT="7620" marB="0" anchor="b"/>
                </a:tc>
                <a:extLst>
                  <a:ext uri="{0D108BD9-81ED-4DB2-BD59-A6C34878D82A}">
                    <a16:rowId xmlns:a16="http://schemas.microsoft.com/office/drawing/2014/main" val="2748048272"/>
                  </a:ext>
                </a:extLst>
              </a:tr>
              <a:tr h="370840">
                <a:tc>
                  <a:txBody>
                    <a:bodyPr/>
                    <a:lstStyle/>
                    <a:p>
                      <a:pPr algn="ctr"/>
                      <a:r>
                        <a:rPr lang="fr-FR" sz="2000" dirty="0" smtClean="0"/>
                        <a:t>RT12-RT18</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80</a:t>
                      </a:r>
                    </a:p>
                  </a:txBody>
                  <a:tcPr marL="7620" marR="7620" marT="7620" marB="0" anchor="b"/>
                </a:tc>
                <a:extLst>
                  <a:ext uri="{0D108BD9-81ED-4DB2-BD59-A6C34878D82A}">
                    <a16:rowId xmlns:a16="http://schemas.microsoft.com/office/drawing/2014/main" val="1671973793"/>
                  </a:ext>
                </a:extLst>
              </a:tr>
            </a:tbl>
          </a:graphicData>
        </a:graphic>
      </p:graphicFrame>
      <p:sp>
        <p:nvSpPr>
          <p:cNvPr id="10" name="TextBox 7">
            <a:extLst>
              <a:ext uri="{FF2B5EF4-FFF2-40B4-BE49-F238E27FC236}">
                <a16:creationId xmlns:a16="http://schemas.microsoft.com/office/drawing/2014/main" id="{E161BA12-5810-015B-8EDD-DF074BB797AD}"/>
              </a:ext>
            </a:extLst>
          </p:cNvPr>
          <p:cNvSpPr txBox="1"/>
          <p:nvPr/>
        </p:nvSpPr>
        <p:spPr>
          <a:xfrm>
            <a:off x="360041" y="2792210"/>
            <a:ext cx="8253382" cy="3416320"/>
          </a:xfrm>
          <a:prstGeom prst="rect">
            <a:avLst/>
          </a:prstGeom>
          <a:noFill/>
        </p:spPr>
        <p:txBody>
          <a:bodyPr wrap="square" rtlCol="0">
            <a:spAutoFit/>
          </a:bodyPr>
          <a:lstStyle/>
          <a:p>
            <a:pPr algn="l"/>
            <a:r>
              <a:rPr lang="en-US" sz="2400" b="1" dirty="0" smtClean="0"/>
              <a:t>ITER related shot </a:t>
            </a:r>
            <a:r>
              <a:rPr lang="en-US" sz="2400" b="1" dirty="0" smtClean="0"/>
              <a:t>allocation within TE share of experimental time </a:t>
            </a:r>
            <a:r>
              <a:rPr lang="en-US" sz="2400" b="1" dirty="0" smtClean="0"/>
              <a:t>:</a:t>
            </a:r>
            <a:endParaRPr lang="en-US" sz="2400" dirty="0" smtClean="0"/>
          </a:p>
          <a:p>
            <a:pPr marL="342900" indent="-342900">
              <a:buFont typeface="Arial" panose="020B0604020202020204" pitchFamily="34" charset="0"/>
              <a:buChar char="•"/>
            </a:pPr>
            <a:r>
              <a:rPr lang="en-US" sz="2400" dirty="0" smtClean="0"/>
              <a:t>~ 60 % of global shot allocation on the 4 running TE devices  devoted to ITER related R&amp;D in 2025 (&gt; </a:t>
            </a:r>
            <a:r>
              <a:rPr lang="en-US" sz="2400" dirty="0"/>
              <a:t>1000 </a:t>
            </a:r>
            <a:r>
              <a:rPr lang="en-US" sz="2400" dirty="0" smtClean="0"/>
              <a:t>discharges)</a:t>
            </a:r>
          </a:p>
          <a:p>
            <a:pPr algn="l"/>
            <a:r>
              <a:rPr lang="en-US" sz="2400" dirty="0" smtClean="0"/>
              <a:t>(as of today, contingency not taken into account)</a:t>
            </a:r>
          </a:p>
          <a:p>
            <a:pPr marL="342900" indent="-342900" algn="l">
              <a:buFont typeface="Arial" panose="020B0604020202020204" pitchFamily="34" charset="0"/>
              <a:buChar char="•"/>
            </a:pPr>
            <a:r>
              <a:rPr lang="en-US" sz="2400" dirty="0" smtClean="0"/>
              <a:t>Different focus </a:t>
            </a:r>
            <a:r>
              <a:rPr lang="en-US" sz="2400" dirty="0" smtClean="0"/>
              <a:t>: </a:t>
            </a:r>
            <a:r>
              <a:rPr lang="en-US" sz="2400" dirty="0" smtClean="0"/>
              <a:t>MAST-U and TCV ~50%, AUG ~60% ( strong focus on upper </a:t>
            </a:r>
            <a:r>
              <a:rPr lang="en-US" sz="2400" dirty="0" err="1" smtClean="0"/>
              <a:t>divertor</a:t>
            </a:r>
            <a:r>
              <a:rPr lang="en-US" sz="2400" dirty="0" smtClean="0"/>
              <a:t>/RT07 in 2025), WEST ~85%</a:t>
            </a:r>
          </a:p>
          <a:p>
            <a:pPr marL="342900" indent="-342900" algn="l">
              <a:buFont typeface="Arial" panose="020B0604020202020204" pitchFamily="34" charset="0"/>
              <a:buChar char="•"/>
            </a:pPr>
            <a:endParaRPr lang="en-US" sz="2400" dirty="0" smtClean="0"/>
          </a:p>
          <a:p>
            <a:pPr marL="342900" indent="-342900" algn="l">
              <a:buFont typeface="Arial" panose="020B0604020202020204" pitchFamily="34" charset="0"/>
              <a:buChar char="•"/>
            </a:pPr>
            <a:endParaRPr lang="en-US" sz="2400" b="1" dirty="0"/>
          </a:p>
        </p:txBody>
      </p:sp>
      <p:sp>
        <p:nvSpPr>
          <p:cNvPr id="11"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373006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D48D-7FFC-3DC6-5CB2-CC34C63B7C0B}"/>
              </a:ext>
            </a:extLst>
          </p:cNvPr>
          <p:cNvSpPr>
            <a:spLocks noGrp="1"/>
          </p:cNvSpPr>
          <p:nvPr>
            <p:ph type="title"/>
          </p:nvPr>
        </p:nvSpPr>
        <p:spPr>
          <a:xfrm>
            <a:off x="825623" y="2136422"/>
            <a:ext cx="8710367" cy="1442156"/>
          </a:xfrm>
        </p:spPr>
        <p:txBody>
          <a:bodyPr/>
          <a:lstStyle/>
          <a:p>
            <a:pPr algn="ctr"/>
            <a:r>
              <a:rPr lang="en-GB" dirty="0" smtClean="0"/>
              <a:t>Back-up </a:t>
            </a:r>
            <a:r>
              <a:rPr lang="en-GB" dirty="0"/>
              <a:t>slides</a:t>
            </a:r>
          </a:p>
        </p:txBody>
      </p:sp>
      <p:sp>
        <p:nvSpPr>
          <p:cNvPr id="4" name="Slide Number Placeholder 3">
            <a:extLst>
              <a:ext uri="{FF2B5EF4-FFF2-40B4-BE49-F238E27FC236}">
                <a16:creationId xmlns:a16="http://schemas.microsoft.com/office/drawing/2014/main" id="{EB445C26-C5B1-BFB1-50C5-FF34F899B98D}"/>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5"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Feb 7, 2025</a:t>
            </a:r>
            <a:endParaRPr lang="en-GB" dirty="0"/>
          </a:p>
        </p:txBody>
      </p:sp>
    </p:spTree>
    <p:extLst>
      <p:ext uri="{BB962C8B-B14F-4D97-AF65-F5344CB8AC3E}">
        <p14:creationId xmlns:p14="http://schemas.microsoft.com/office/powerpoint/2010/main" val="325918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48FB-8D67-B2E2-B511-09E01248025D}"/>
              </a:ext>
            </a:extLst>
          </p:cNvPr>
          <p:cNvSpPr>
            <a:spLocks noGrp="1"/>
          </p:cNvSpPr>
          <p:nvPr>
            <p:ph type="title"/>
          </p:nvPr>
        </p:nvSpPr>
        <p:spPr/>
        <p:txBody>
          <a:bodyPr/>
          <a:lstStyle/>
          <a:p>
            <a:r>
              <a:rPr lang="fr-FR" dirty="0" smtClean="0"/>
              <a:t>Questions </a:t>
            </a:r>
            <a:r>
              <a:rPr lang="fr-FR" dirty="0" err="1" smtClean="0"/>
              <a:t>addressed</a:t>
            </a:r>
            <a:endParaRPr lang="en-IT" dirty="0"/>
          </a:p>
        </p:txBody>
      </p:sp>
      <p:sp>
        <p:nvSpPr>
          <p:cNvPr id="3" name="Footer Placeholder 2">
            <a:extLst>
              <a:ext uri="{FF2B5EF4-FFF2-40B4-BE49-F238E27FC236}">
                <a16:creationId xmlns:a16="http://schemas.microsoft.com/office/drawing/2014/main" id="{03160013-C2A0-EA2C-CA7A-4B3030EE0506}"/>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E7FD772-CCC6-3AD0-198C-0775B1CF0F39}"/>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5" name="TextBox 4">
            <a:extLst>
              <a:ext uri="{FF2B5EF4-FFF2-40B4-BE49-F238E27FC236}">
                <a16:creationId xmlns:a16="http://schemas.microsoft.com/office/drawing/2014/main" id="{3FA39FEB-AEE2-D564-0F59-CFC7BEB750CB}"/>
              </a:ext>
            </a:extLst>
          </p:cNvPr>
          <p:cNvSpPr txBox="1"/>
          <p:nvPr/>
        </p:nvSpPr>
        <p:spPr>
          <a:xfrm>
            <a:off x="525517" y="1471448"/>
            <a:ext cx="10993821" cy="2185214"/>
          </a:xfrm>
          <a:prstGeom prst="rect">
            <a:avLst/>
          </a:prstGeom>
          <a:noFill/>
        </p:spPr>
        <p:txBody>
          <a:bodyPr wrap="square" rtlCol="0">
            <a:spAutoFit/>
          </a:bodyPr>
          <a:lstStyle/>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Which are the 3-5 main Research questions you are addressing for ITER?</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What is the relation of these research questions with the present ITER Research Plan?</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What are the human and facility resources allocated for these 3-5 individual questions? – please provide the numbers total for each main research questions, fraction of your WPs total budget and integral value for these main objectives</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Which 3-5 objectives are the TSVVs in the thrust you are coordinating addressing for ITER?</a:t>
            </a:r>
          </a:p>
          <a:p>
            <a:pPr algn="l"/>
            <a:endParaRPr lang="en-US" sz="2800" b="1" dirty="0"/>
          </a:p>
        </p:txBody>
      </p:sp>
    </p:spTree>
    <p:extLst>
      <p:ext uri="{BB962C8B-B14F-4D97-AF65-F5344CB8AC3E}">
        <p14:creationId xmlns:p14="http://schemas.microsoft.com/office/powerpoint/2010/main" val="169862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1C4A678F0A384C907C63810AA96285" ma:contentTypeVersion="4" ma:contentTypeDescription="Create a new document." ma:contentTypeScope="" ma:versionID="49956484148c11c11c2ccb20b197b508">
  <xsd:schema xmlns:xsd="http://www.w3.org/2001/XMLSchema" xmlns:xs="http://www.w3.org/2001/XMLSchema" xmlns:p="http://schemas.microsoft.com/office/2006/metadata/properties" xmlns:ns2="5cb5cfe2-834e-4b8f-b04f-48bcbeac4b17" targetNamespace="http://schemas.microsoft.com/office/2006/metadata/properties" ma:root="true" ma:fieldsID="e3921863c15a009bfbacec90a21d0250" ns2:_="">
    <xsd:import namespace="5cb5cfe2-834e-4b8f-b04f-48bcbeac4b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5cfe2-834e-4b8f-b04f-48bcbeac4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D49AD-6A3B-49D0-B154-A3C5A5485D0C}">
  <ds:schemaRefs>
    <ds:schemaRef ds:uri="http://schemas.microsoft.com/office/2006/documentManagement/types"/>
    <ds:schemaRef ds:uri="http://schemas.microsoft.com/office/infopath/2007/PartnerControls"/>
    <ds:schemaRef ds:uri="5cb5cfe2-834e-4b8f-b04f-48bcbeac4b1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3.xml><?xml version="1.0" encoding="utf-8"?>
<ds:datastoreItem xmlns:ds="http://schemas.openxmlformats.org/officeDocument/2006/customXml" ds:itemID="{1BBE9E84-1F03-4D98-A68B-52C453944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5cfe2-834e-4b8f-b04f-48bcbeac4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765</TotalTime>
  <Words>3880</Words>
  <Application>Microsoft Office PowerPoint</Application>
  <PresentationFormat>Grand écran</PresentationFormat>
  <Paragraphs>794</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Aptos</vt:lpstr>
      <vt:lpstr>Arial</vt:lpstr>
      <vt:lpstr>Calibri</vt:lpstr>
      <vt:lpstr>Poppins</vt:lpstr>
      <vt:lpstr>Times New Roman</vt:lpstr>
      <vt:lpstr>Wingdings</vt:lpstr>
      <vt:lpstr>EUROfusion.1line_5_3_2019</vt:lpstr>
      <vt:lpstr>ITER related activities within WP TE</vt:lpstr>
      <vt:lpstr>Preamble</vt:lpstr>
      <vt:lpstr>Consolidating ITER scenarios</vt:lpstr>
      <vt:lpstr>Addressing high priority issues for ITER new baseline</vt:lpstr>
      <vt:lpstr>Controlling ITER plasmas</vt:lpstr>
      <vt:lpstr>Links with modelling activities in TSVVs</vt:lpstr>
      <vt:lpstr>Significant resources allocated to activities in support of ITER</vt:lpstr>
      <vt:lpstr>Back-up slides</vt:lpstr>
      <vt:lpstr>Questions addressed</vt:lpstr>
      <vt:lpstr>RT01- Activities</vt:lpstr>
      <vt:lpstr>RT01-Resources</vt:lpstr>
      <vt:lpstr>RT02- Activities</vt:lpstr>
      <vt:lpstr>RT02-Resources</vt:lpstr>
      <vt:lpstr>RT03- Activities</vt:lpstr>
      <vt:lpstr>RT03-Resources</vt:lpstr>
      <vt:lpstr>RT04- Activities</vt:lpstr>
      <vt:lpstr>RT04-Resources</vt:lpstr>
      <vt:lpstr>RT05- Activities</vt:lpstr>
      <vt:lpstr>RT05-Resources</vt:lpstr>
      <vt:lpstr>RT06- Activities</vt:lpstr>
      <vt:lpstr>RT06- Activities</vt:lpstr>
      <vt:lpstr>RT06-Resources</vt:lpstr>
      <vt:lpstr>RT07- non relevant for ITER</vt:lpstr>
      <vt:lpstr>RT08- Activities</vt:lpstr>
      <vt:lpstr>RT08-Resources</vt:lpstr>
      <vt:lpstr>RT09- Activities</vt:lpstr>
      <vt:lpstr>RT09-Resources</vt:lpstr>
      <vt:lpstr>RT10- non relevant for ITER</vt:lpstr>
      <vt:lpstr>RT12-RT18- Activities (JT-60SA)</vt:lpstr>
      <vt:lpstr>RT12-RT18- Activities (JT-60SA)</vt:lpstr>
      <vt:lpstr>Staffing</vt:lpstr>
      <vt:lpstr>Shot allocation</vt:lpstr>
      <vt:lpstr>TE enhancements projects</vt:lpstr>
      <vt:lpstr>AI projects related to 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john.holden@euro-fusion.org</dc:creator>
  <cp:lastModifiedBy>TSITRONE Emmanuelle</cp:lastModifiedBy>
  <cp:revision>76</cp:revision>
  <dcterms:created xsi:type="dcterms:W3CDTF">2023-11-15T09:40:03Z</dcterms:created>
  <dcterms:modified xsi:type="dcterms:W3CDTF">2025-02-07T13:46:00Z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0x010100851C4A678F0A384C907C63810AA96285</vt:lpwstr>
  </property>
  <property fmtid="{D5CDD505-2E9C-101B-9397-08002B2CF9AE}" pid="3" name="MediaServiceImageTags">
    <vt:lpwstr/>
  </property>
</Properties>
</file>