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1"/>
  </p:notesMasterIdLst>
  <p:sldIdLst>
    <p:sldId id="256" r:id="rId5"/>
    <p:sldId id="284" r:id="rId6"/>
    <p:sldId id="277" r:id="rId7"/>
    <p:sldId id="278" r:id="rId8"/>
    <p:sldId id="283"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23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02/07/2025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‹Nr.›</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4"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3"/>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0" y="637040"/>
            <a:ext cx="10865734"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1"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4" y="130244"/>
            <a:ext cx="4944110"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6" y="1032376"/>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4" y="2973110"/>
            <a:ext cx="2416734"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4"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8" y="1037437"/>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49" y="4916690"/>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49"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0" y="122656"/>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4" y="107476"/>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5"/>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107476"/>
            <a:ext cx="4944110"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2"/>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1" y="1159085"/>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1" y="2013707"/>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0" y="2868329"/>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2" y="3722951"/>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1" y="4586141"/>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0" y="5631222"/>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0" y="4758255"/>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79"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19" y="3009022"/>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19" y="2144578"/>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19" y="1280134"/>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68"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68" y="2074188"/>
            <a:ext cx="11206455" cy="620251"/>
          </a:xfrm>
        </p:spPr>
        <p:txBody>
          <a:bodyPr>
            <a:normAutofit fontScale="90000"/>
          </a:bodyPr>
          <a:lstStyle/>
          <a:p>
            <a:r>
              <a:rPr lang="en-US" dirty="0"/>
              <a:t>2025 Annual Work Plan =&gt; ITER support</a:t>
            </a:r>
            <a:br>
              <a:rPr lang="en-US" dirty="0"/>
            </a:br>
            <a:r>
              <a:rPr lang="en-US" dirty="0"/>
              <a:t>Work Package </a:t>
            </a:r>
            <a:r>
              <a:rPr lang="en-GB" dirty="0"/>
              <a:t>WP05-PWIE Plasma Wall Interaction and Exhaust</a:t>
            </a:r>
            <a:endParaRPr lang="en-US" dirty="0">
              <a:solidFill>
                <a:srgbClr val="FF00FF"/>
              </a:solidFill>
            </a:endParaRPr>
          </a:p>
        </p:txBody>
      </p:sp>
      <p:sp>
        <p:nvSpPr>
          <p:cNvPr id="3" name="Text Placeholder 3">
            <a:extLst>
              <a:ext uri="{FF2B5EF4-FFF2-40B4-BE49-F238E27FC236}">
                <a16:creationId xmlns:a16="http://schemas.microsoft.com/office/drawing/2014/main" id="{3A54EB40-7646-AED6-0191-3436788AFE8F}"/>
              </a:ext>
            </a:extLst>
          </p:cNvPr>
          <p:cNvSpPr txBox="1">
            <a:spLocks/>
          </p:cNvSpPr>
          <p:nvPr/>
        </p:nvSpPr>
        <p:spPr>
          <a:xfrm>
            <a:off x="472681" y="3111415"/>
            <a:ext cx="7969377" cy="983087"/>
          </a:xfrm>
          <a:prstGeom prst="rect">
            <a:avLst/>
          </a:prstGeom>
        </p:spPr>
        <p:txBody>
          <a:bodyPr vert="horz" lIns="91440" tIns="45720" rIns="91440" bIns="45720" rtlCol="0">
            <a:normAutofit/>
          </a:bodyPr>
          <a:lstStyle>
            <a:lvl1pPr marL="0" indent="0" algn="l" defTabSz="685800" rtl="0" eaLnBrk="1" latinLnBrk="0" hangingPunct="1">
              <a:spcBef>
                <a:spcPct val="20000"/>
              </a:spcBef>
              <a:buFont typeface="Arial" panose="020B0604020202020204" pitchFamily="34" charset="0"/>
              <a:buNone/>
              <a:defRPr sz="2400" b="0"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t>WP Project Leader</a:t>
            </a:r>
          </a:p>
          <a:p>
            <a:r>
              <a:rPr lang="en-US" sz="1800" b="1" dirty="0"/>
              <a:t>Sebastijan Brezinsek</a:t>
            </a:r>
            <a:endParaRPr lang="en-US" sz="1800" b="1" dirty="0">
              <a:solidFill>
                <a:srgbClr val="FF00FF"/>
              </a:solidFill>
            </a:endParaRPr>
          </a:p>
        </p:txBody>
      </p:sp>
    </p:spTree>
    <p:extLst>
      <p:ext uri="{BB962C8B-B14F-4D97-AF65-F5344CB8AC3E}">
        <p14:creationId xmlns:p14="http://schemas.microsoft.com/office/powerpoint/2010/main" val="167461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E1B05-C697-7BEE-3442-77542A02B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C20D2-1214-D5CF-2EF0-40EF2A28BBE7}"/>
              </a:ext>
            </a:extLst>
          </p:cNvPr>
          <p:cNvSpPr>
            <a:spLocks noGrp="1"/>
          </p:cNvSpPr>
          <p:nvPr>
            <p:ph type="title"/>
          </p:nvPr>
        </p:nvSpPr>
        <p:spPr/>
        <p:txBody>
          <a:bodyPr/>
          <a:lstStyle/>
          <a:p>
            <a:r>
              <a:rPr lang="en-US" dirty="0"/>
              <a:t>2025 Objectives: Focus ITER support (I) </a:t>
            </a:r>
            <a:endParaRPr lang="en-HU" b="0" dirty="0">
              <a:solidFill>
                <a:srgbClr val="FF00FF"/>
              </a:solidFill>
            </a:endParaRPr>
          </a:p>
        </p:txBody>
      </p:sp>
      <p:sp>
        <p:nvSpPr>
          <p:cNvPr id="4" name="Slide Number Placeholder 3">
            <a:extLst>
              <a:ext uri="{FF2B5EF4-FFF2-40B4-BE49-F238E27FC236}">
                <a16:creationId xmlns:a16="http://schemas.microsoft.com/office/drawing/2014/main" id="{6A78AC1C-03D6-4A8A-0E14-C9C919CE111B}"/>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5" name="Content Placeholder 2">
            <a:extLst>
              <a:ext uri="{FF2B5EF4-FFF2-40B4-BE49-F238E27FC236}">
                <a16:creationId xmlns:a16="http://schemas.microsoft.com/office/drawing/2014/main" id="{B47D0038-8863-732A-BD52-B7A11F94C86D}"/>
              </a:ext>
            </a:extLst>
          </p:cNvPr>
          <p:cNvSpPr txBox="1">
            <a:spLocks/>
          </p:cNvSpPr>
          <p:nvPr/>
        </p:nvSpPr>
        <p:spPr>
          <a:xfrm>
            <a:off x="78828" y="649715"/>
            <a:ext cx="12113172" cy="513607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buFont typeface="Wingdings" panose="05000000000000000000" pitchFamily="2" charset="2"/>
              <a:buChar char="§"/>
            </a:pPr>
            <a:r>
              <a:rPr lang="en-GB" sz="1800" b="1" dirty="0"/>
              <a:t>Impact of the tungsten first wall on tungsten source strength: </a:t>
            </a:r>
            <a:r>
              <a:rPr lang="en-GB" sz="1800" dirty="0"/>
              <a:t>simulation of first wall W erosion, deposition, and screening in limited, start-up, and diverted plasmas in ITER</a:t>
            </a:r>
          </a:p>
          <a:p>
            <a:pPr marL="0" indent="0">
              <a:buNone/>
            </a:pPr>
            <a:r>
              <a:rPr lang="en-GB" sz="1800" dirty="0"/>
              <a:t>    =&gt; first wall erosion, profiles to the wall, CXN and seed species (EAST neutral particle data as benchmark)</a:t>
            </a:r>
          </a:p>
          <a:p>
            <a:pPr marL="0" indent="0">
              <a:buNone/>
            </a:pPr>
            <a:r>
              <a:rPr lang="en-GB" sz="1800" dirty="0"/>
              <a:t>    =&gt; partially with IO plasma background / </a:t>
            </a:r>
            <a:r>
              <a:rPr lang="en-GB" sz="1800" b="1" dirty="0"/>
              <a:t>Thrust 2 activities TSVV-5,6,7 </a:t>
            </a:r>
            <a:r>
              <a:rPr lang="en-GB" sz="1800" dirty="0"/>
              <a:t>/ SP D activities</a:t>
            </a:r>
          </a:p>
          <a:p>
            <a:pPr marL="0" indent="0">
              <a:buNone/>
            </a:pPr>
            <a:r>
              <a:rPr lang="en-GB" sz="1800" dirty="0"/>
              <a:t>    =&gt; PWIE code benchmark experiments in TE experiments</a:t>
            </a:r>
          </a:p>
          <a:p>
            <a:pPr marL="0" indent="0">
              <a:buNone/>
            </a:pPr>
            <a:r>
              <a:rPr lang="en-GB" sz="1800" dirty="0"/>
              <a:t>    =&gt; Atomic and molecular data of W (revised W line selection for ITER)</a:t>
            </a:r>
          </a:p>
          <a:p>
            <a:pPr>
              <a:buFont typeface="Wingdings" panose="05000000000000000000" pitchFamily="2" charset="2"/>
              <a:buChar char="§"/>
            </a:pPr>
            <a:r>
              <a:rPr lang="en-GB" sz="1800" b="1" dirty="0"/>
              <a:t>Understanding layer formation in WEST high fluence experiment: </a:t>
            </a:r>
            <a:r>
              <a:rPr lang="en-GB" sz="1800" dirty="0"/>
              <a:t>mimic WEST divertor conditions in MAGNUM-PSI, layer stability in laboratory experiments, HHF experiments and incorporate in migration simulations</a:t>
            </a:r>
          </a:p>
          <a:p>
            <a:pPr marL="0" indent="0">
              <a:buNone/>
            </a:pPr>
            <a:r>
              <a:rPr lang="en-GB" sz="1800" dirty="0"/>
              <a:t>    =&gt; Characterisation of layers under WEST-like flux , impact energies and material temperature conditions in lab experiments </a:t>
            </a:r>
          </a:p>
          <a:p>
            <a:pPr marL="0" indent="0">
              <a:buNone/>
            </a:pPr>
            <a:r>
              <a:rPr lang="en-GB" sz="1800" dirty="0"/>
              <a:t>    =&gt; Full analysis of post-mortem samples (… dust conversion factor)</a:t>
            </a:r>
          </a:p>
          <a:p>
            <a:pPr marL="0" indent="0">
              <a:buNone/>
            </a:pPr>
            <a:r>
              <a:rPr lang="en-GB" sz="1800" dirty="0"/>
              <a:t>    =&gt; Simulation of experiments with ERO2.0</a:t>
            </a:r>
          </a:p>
          <a:p>
            <a:pPr>
              <a:buFont typeface="Wingdings" panose="05000000000000000000" pitchFamily="2" charset="2"/>
              <a:buChar char="§"/>
            </a:pPr>
            <a:r>
              <a:rPr lang="en-GB" sz="1800" b="1" dirty="0"/>
              <a:t>W first wall PFCs damage predictions</a:t>
            </a:r>
            <a:r>
              <a:rPr lang="en-GB" sz="1800" dirty="0"/>
              <a:t>: Impact of VDEs and REs on ITER PFCs (transfer from Be PFCs)</a:t>
            </a:r>
          </a:p>
          <a:p>
            <a:pPr marL="0" indent="0">
              <a:buNone/>
            </a:pPr>
            <a:r>
              <a:rPr lang="en-GB" sz="1800" dirty="0"/>
              <a:t>     =&gt; Post-mortem analysis at JET: Be First wall and W divertor (ramp down RE at end of JET lifetime)</a:t>
            </a:r>
          </a:p>
          <a:p>
            <a:pPr marL="0" indent="0">
              <a:buNone/>
            </a:pPr>
            <a:r>
              <a:rPr lang="en-GB" sz="1800" dirty="0"/>
              <a:t>     =&gt; Simulations of REs and transfer from JET to ITER (partially in TSVV-7)</a:t>
            </a:r>
          </a:p>
          <a:p>
            <a:pPr marL="0" indent="0">
              <a:buNone/>
            </a:pPr>
            <a:r>
              <a:rPr lang="en-GB" sz="1800" dirty="0"/>
              <a:t>     =&gt; Operation beyond PFC specification and damage evolution of W PFCs </a:t>
            </a:r>
          </a:p>
          <a:p>
            <a:pPr>
              <a:buFont typeface="Wingdings" panose="05000000000000000000" pitchFamily="2" charset="2"/>
              <a:buChar char="§"/>
            </a:pPr>
            <a:r>
              <a:rPr lang="en-GB" sz="1800" b="1" dirty="0"/>
              <a:t>Temporary W first wall components testing:  HHF and steady-state plasma exposure</a:t>
            </a:r>
          </a:p>
          <a:p>
            <a:pPr marL="0" indent="0">
              <a:buNone/>
            </a:pPr>
            <a:r>
              <a:rPr lang="en-GB" sz="1800" b="1" dirty="0"/>
              <a:t>     </a:t>
            </a:r>
            <a:r>
              <a:rPr lang="en-GB" sz="1800" dirty="0"/>
              <a:t>Facilities available and discussion with IO about coatings (discussions on existing techniques / WP DIV)</a:t>
            </a:r>
          </a:p>
        </p:txBody>
      </p:sp>
      <p:sp>
        <p:nvSpPr>
          <p:cNvPr id="7" name="Footer Placeholder 2">
            <a:extLst>
              <a:ext uri="{FF2B5EF4-FFF2-40B4-BE49-F238E27FC236}">
                <a16:creationId xmlns:a16="http://schemas.microsoft.com/office/drawing/2014/main" id="{8AE6094B-877A-9711-B003-E96829EF85D6}"/>
              </a:ext>
            </a:extLst>
          </p:cNvPr>
          <p:cNvSpPr>
            <a:spLocks noGrp="1"/>
          </p:cNvSpPr>
          <p:nvPr>
            <p:ph type="ftr" sz="quarter" idx="11"/>
          </p:nvPr>
        </p:nvSpPr>
        <p:spPr>
          <a:xfrm>
            <a:off x="825623" y="6555770"/>
            <a:ext cx="8987680" cy="329614"/>
          </a:xfrm>
        </p:spPr>
        <p:txBody>
          <a:bodyPr/>
          <a:lstStyle/>
          <a:p>
            <a:r>
              <a:rPr lang="en-GB" dirty="0"/>
              <a:t>S. Brezinsek</a:t>
            </a:r>
          </a:p>
        </p:txBody>
      </p:sp>
    </p:spTree>
    <p:extLst>
      <p:ext uri="{BB962C8B-B14F-4D97-AF65-F5344CB8AC3E}">
        <p14:creationId xmlns:p14="http://schemas.microsoft.com/office/powerpoint/2010/main" val="403353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AB38-0533-3BA7-985A-555CE2BFF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D8785-2161-9A94-D3A8-519F4928B48B}"/>
              </a:ext>
            </a:extLst>
          </p:cNvPr>
          <p:cNvSpPr>
            <a:spLocks noGrp="1"/>
          </p:cNvSpPr>
          <p:nvPr>
            <p:ph type="title"/>
          </p:nvPr>
        </p:nvSpPr>
        <p:spPr/>
        <p:txBody>
          <a:bodyPr/>
          <a:lstStyle/>
          <a:p>
            <a:r>
              <a:rPr lang="en-US" dirty="0"/>
              <a:t>2025 Objectives: Focus ITER support (II) </a:t>
            </a:r>
            <a:endParaRPr lang="en-HU" b="0" dirty="0">
              <a:solidFill>
                <a:srgbClr val="FF00FF"/>
              </a:solidFill>
            </a:endParaRPr>
          </a:p>
        </p:txBody>
      </p:sp>
      <p:sp>
        <p:nvSpPr>
          <p:cNvPr id="4" name="Slide Number Placeholder 3">
            <a:extLst>
              <a:ext uri="{FF2B5EF4-FFF2-40B4-BE49-F238E27FC236}">
                <a16:creationId xmlns:a16="http://schemas.microsoft.com/office/drawing/2014/main" id="{3BCBB9A3-B3E9-008C-CB64-2681F688D759}"/>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
        <p:nvSpPr>
          <p:cNvPr id="5" name="Content Placeholder 2">
            <a:extLst>
              <a:ext uri="{FF2B5EF4-FFF2-40B4-BE49-F238E27FC236}">
                <a16:creationId xmlns:a16="http://schemas.microsoft.com/office/drawing/2014/main" id="{2A8395D7-40B7-78B9-F4D3-6948EB9B89C3}"/>
              </a:ext>
            </a:extLst>
          </p:cNvPr>
          <p:cNvSpPr txBox="1">
            <a:spLocks/>
          </p:cNvSpPr>
          <p:nvPr/>
        </p:nvSpPr>
        <p:spPr>
          <a:xfrm>
            <a:off x="262644" y="797800"/>
            <a:ext cx="11861260" cy="513607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endParaRPr lang="en-GB" sz="900" b="1" dirty="0"/>
          </a:p>
          <a:p>
            <a:pPr>
              <a:buFont typeface="Wingdings" panose="05000000000000000000" pitchFamily="2" charset="2"/>
              <a:buChar char="§"/>
            </a:pPr>
            <a:r>
              <a:rPr lang="en-GB" sz="2000" b="1" dirty="0"/>
              <a:t>Characterisation of boron layers and impact on wall conditions: </a:t>
            </a:r>
            <a:r>
              <a:rPr lang="en-GB" sz="2000" dirty="0"/>
              <a:t>B layer properties, oxygen gettering, homogeneity, benchmark experiments for ERO2.0 modelling (incl. boronization experiments) *</a:t>
            </a:r>
          </a:p>
          <a:p>
            <a:pPr>
              <a:buFont typeface="Wingdings" panose="05000000000000000000" pitchFamily="2" charset="2"/>
              <a:buChar char="§"/>
            </a:pPr>
            <a:r>
              <a:rPr lang="en-GB" sz="2000" b="1" dirty="0"/>
              <a:t>Advanced simulation of physical and chemical erosion of boron: </a:t>
            </a:r>
            <a:r>
              <a:rPr lang="en-GB" sz="2000" dirty="0"/>
              <a:t>MD simulation data, benchmark experiments in linear plasma devices, and their simulations</a:t>
            </a:r>
          </a:p>
          <a:p>
            <a:pPr>
              <a:buFont typeface="Wingdings" panose="05000000000000000000" pitchFamily="2" charset="2"/>
              <a:buChar char="§"/>
            </a:pPr>
            <a:r>
              <a:rPr lang="en-GB" sz="2000" b="1" dirty="0"/>
              <a:t>Initial simulation of Boron migration and lifetime assessment: </a:t>
            </a:r>
            <a:r>
              <a:rPr lang="en-GB" sz="2000" dirty="0"/>
              <a:t>B first wall, mixed surface, thin B layer</a:t>
            </a:r>
          </a:p>
          <a:p>
            <a:pPr>
              <a:buFont typeface="Wingdings" panose="05000000000000000000" pitchFamily="2" charset="2"/>
              <a:buChar char="§"/>
            </a:pPr>
            <a:r>
              <a:rPr lang="en-GB" sz="2000" b="1" dirty="0"/>
              <a:t>ITER first mirror performance in the presence of boron: </a:t>
            </a:r>
            <a:r>
              <a:rPr lang="en-GB" sz="2000" dirty="0"/>
              <a:t>boronization / boronization + plasma / deposition*</a:t>
            </a:r>
          </a:p>
          <a:p>
            <a:pPr marL="0" indent="0">
              <a:buNone/>
            </a:pPr>
            <a:endParaRPr lang="en-GB" sz="800" dirty="0"/>
          </a:p>
          <a:p>
            <a:pPr>
              <a:buFont typeface="Wingdings" panose="05000000000000000000" pitchFamily="2" charset="2"/>
              <a:buChar char="§"/>
            </a:pPr>
            <a:r>
              <a:rPr lang="en-GB" sz="2000" b="1" dirty="0"/>
              <a:t>Impact of boron on tritium retention in ITER:  </a:t>
            </a:r>
            <a:r>
              <a:rPr lang="en-GB" sz="2000" dirty="0"/>
              <a:t>Start of T retention matrix (scaling law), T removal techniques (ICWC, ECWC, GDC), in-situ and ex-situ T quantification techniques (laser-techniques, NRA, TDS)  </a:t>
            </a:r>
            <a:endParaRPr lang="en-GB" sz="800" b="1" dirty="0"/>
          </a:p>
          <a:p>
            <a:pPr>
              <a:buFont typeface="Wingdings" panose="05000000000000000000" pitchFamily="2" charset="2"/>
              <a:buChar char="§"/>
            </a:pPr>
            <a:r>
              <a:rPr lang="en-GB" sz="2000" b="1" dirty="0"/>
              <a:t>Active removal of fuel-containing boron layers: </a:t>
            </a:r>
            <a:r>
              <a:rPr lang="en-GB" sz="2000" dirty="0"/>
              <a:t>erosion, dust formation, and dust properties (i.e. TOMAS)</a:t>
            </a:r>
          </a:p>
          <a:p>
            <a:pPr>
              <a:buFont typeface="Wingdings" panose="05000000000000000000" pitchFamily="2" charset="2"/>
              <a:buChar char="§"/>
            </a:pPr>
            <a:r>
              <a:rPr lang="en-GB" sz="2000" b="1" dirty="0"/>
              <a:t>Wall conditioning optimisation: </a:t>
            </a:r>
            <a:r>
              <a:rPr lang="en-GB" sz="2000" dirty="0"/>
              <a:t>ECWC, ICWC, GDC and combinations to be tested in TOMAS</a:t>
            </a:r>
          </a:p>
          <a:p>
            <a:pPr>
              <a:buFont typeface="Wingdings" panose="05000000000000000000" pitchFamily="2" charset="2"/>
              <a:buChar char="§"/>
            </a:pPr>
            <a:endParaRPr lang="en-GB" sz="2000" b="1" dirty="0"/>
          </a:p>
          <a:p>
            <a:pPr>
              <a:buFont typeface="Wingdings" panose="05000000000000000000" pitchFamily="2" charset="2"/>
              <a:buChar char="§"/>
            </a:pPr>
            <a:r>
              <a:rPr lang="en-GB" sz="2000" b="1" dirty="0"/>
              <a:t>Laser-based technique development for thin B layers and partially eroded layers (in-situ/ex-situ)</a:t>
            </a:r>
          </a:p>
          <a:p>
            <a:pPr>
              <a:buFont typeface="Wingdings" panose="05000000000000000000" pitchFamily="2" charset="2"/>
              <a:buChar char="§"/>
            </a:pPr>
            <a:r>
              <a:rPr lang="en-GB" sz="2000" b="1" dirty="0"/>
              <a:t>Transfer of in-operando laser-based technique from JET and linear plasmas to ITER</a:t>
            </a:r>
          </a:p>
          <a:p>
            <a:pPr marL="0" indent="0">
              <a:buNone/>
            </a:pPr>
            <a:r>
              <a:rPr lang="en-GB" sz="2000" b="1" dirty="0"/>
              <a:t> </a:t>
            </a:r>
          </a:p>
        </p:txBody>
      </p:sp>
      <p:sp>
        <p:nvSpPr>
          <p:cNvPr id="7" name="Footer Placeholder 2">
            <a:extLst>
              <a:ext uri="{FF2B5EF4-FFF2-40B4-BE49-F238E27FC236}">
                <a16:creationId xmlns:a16="http://schemas.microsoft.com/office/drawing/2014/main" id="{8CD4DF43-E2AA-9027-9DFD-106FE66C62BC}"/>
              </a:ext>
            </a:extLst>
          </p:cNvPr>
          <p:cNvSpPr>
            <a:spLocks noGrp="1"/>
          </p:cNvSpPr>
          <p:nvPr>
            <p:ph type="ftr" sz="quarter" idx="11"/>
          </p:nvPr>
        </p:nvSpPr>
        <p:spPr>
          <a:xfrm>
            <a:off x="825623" y="6555770"/>
            <a:ext cx="8987680" cy="329614"/>
          </a:xfrm>
        </p:spPr>
        <p:txBody>
          <a:bodyPr/>
          <a:lstStyle/>
          <a:p>
            <a:r>
              <a:rPr lang="en-GB" dirty="0"/>
              <a:t>S. Brezinsek</a:t>
            </a:r>
          </a:p>
        </p:txBody>
      </p:sp>
      <p:sp>
        <p:nvSpPr>
          <p:cNvPr id="11" name="Textfeld 10">
            <a:extLst>
              <a:ext uri="{FF2B5EF4-FFF2-40B4-BE49-F238E27FC236}">
                <a16:creationId xmlns:a16="http://schemas.microsoft.com/office/drawing/2014/main" id="{AF13C84A-F148-0560-94AB-49768BEACA1B}"/>
              </a:ext>
            </a:extLst>
          </p:cNvPr>
          <p:cNvSpPr txBox="1"/>
          <p:nvPr/>
        </p:nvSpPr>
        <p:spPr>
          <a:xfrm flipH="1">
            <a:off x="428016" y="6075544"/>
            <a:ext cx="11303540" cy="400110"/>
          </a:xfrm>
          <a:prstGeom prst="rect">
            <a:avLst/>
          </a:prstGeom>
          <a:noFill/>
          <a:ln w="12700">
            <a:noFill/>
          </a:ln>
        </p:spPr>
        <p:txBody>
          <a:bodyPr wrap="square" rtlCol="0">
            <a:spAutoFit/>
          </a:bodyPr>
          <a:lstStyle/>
          <a:p>
            <a:pPr algn="ctr"/>
            <a:r>
              <a:rPr lang="en-GB" sz="2000" b="1" i="1" dirty="0">
                <a:solidFill>
                  <a:schemeClr val="tx2"/>
                </a:solidFill>
                <a:latin typeface="+mj-lt"/>
                <a:cs typeface="Arial" panose="020B0604020202020204" pitchFamily="34" charset="0"/>
              </a:rPr>
              <a:t>Experiments coordinated with WPTE and WPW7X : linked by pre/post-mortem analysis and modelling</a:t>
            </a:r>
          </a:p>
        </p:txBody>
      </p:sp>
    </p:spTree>
    <p:extLst>
      <p:ext uri="{BB962C8B-B14F-4D97-AF65-F5344CB8AC3E}">
        <p14:creationId xmlns:p14="http://schemas.microsoft.com/office/powerpoint/2010/main" val="3613374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8F7C-E30C-C187-80E4-8753D4B19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DCED9F-9BC4-AB1B-ED45-E6DD3EBB147E}"/>
              </a:ext>
            </a:extLst>
          </p:cNvPr>
          <p:cNvSpPr>
            <a:spLocks noGrp="1"/>
          </p:cNvSpPr>
          <p:nvPr>
            <p:ph type="title"/>
          </p:nvPr>
        </p:nvSpPr>
        <p:spPr/>
        <p:txBody>
          <a:bodyPr/>
          <a:lstStyle/>
          <a:p>
            <a:r>
              <a:rPr lang="en-US" dirty="0"/>
              <a:t>2025 Description of Work: Focus ITER support (I)</a:t>
            </a:r>
            <a:endParaRPr lang="en-HU" b="0" dirty="0">
              <a:solidFill>
                <a:srgbClr val="FF00FF"/>
              </a:solidFill>
            </a:endParaRPr>
          </a:p>
        </p:txBody>
      </p:sp>
      <p:sp>
        <p:nvSpPr>
          <p:cNvPr id="4" name="Slide Number Placeholder 3">
            <a:extLst>
              <a:ext uri="{FF2B5EF4-FFF2-40B4-BE49-F238E27FC236}">
                <a16:creationId xmlns:a16="http://schemas.microsoft.com/office/drawing/2014/main" id="{E04850E5-489D-860F-0CFA-F1A054FBD81E}"/>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sp>
        <p:nvSpPr>
          <p:cNvPr id="6" name="Text Placeholder 3">
            <a:extLst>
              <a:ext uri="{FF2B5EF4-FFF2-40B4-BE49-F238E27FC236}">
                <a16:creationId xmlns:a16="http://schemas.microsoft.com/office/drawing/2014/main" id="{A2D78762-4AB7-FD17-8C49-AEADE9D9AB24}"/>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Meeting EUROfusion - the European Commission</a:t>
            </a:r>
          </a:p>
          <a:p>
            <a:r>
              <a:rPr lang="en-US"/>
              <a:t>February 2025</a:t>
            </a:r>
            <a:endParaRPr lang="en-US" dirty="0"/>
          </a:p>
        </p:txBody>
      </p:sp>
      <p:pic>
        <p:nvPicPr>
          <p:cNvPr id="8" name="Grafik 7">
            <a:extLst>
              <a:ext uri="{FF2B5EF4-FFF2-40B4-BE49-F238E27FC236}">
                <a16:creationId xmlns:a16="http://schemas.microsoft.com/office/drawing/2014/main" id="{40621371-0321-5558-35BC-9A725469D9D3}"/>
              </a:ext>
            </a:extLst>
          </p:cNvPr>
          <p:cNvPicPr>
            <a:picLocks noChangeAspect="1"/>
          </p:cNvPicPr>
          <p:nvPr/>
        </p:nvPicPr>
        <p:blipFill>
          <a:blip r:embed="rId2"/>
          <a:srcRect l="57379" t="5764" b="14001"/>
          <a:stretch/>
        </p:blipFill>
        <p:spPr>
          <a:xfrm>
            <a:off x="580933" y="2574235"/>
            <a:ext cx="3011699" cy="2961862"/>
          </a:xfrm>
          <a:prstGeom prst="rect">
            <a:avLst/>
          </a:prstGeom>
        </p:spPr>
      </p:pic>
      <p:pic>
        <p:nvPicPr>
          <p:cNvPr id="11" name="Grafik 10">
            <a:extLst>
              <a:ext uri="{FF2B5EF4-FFF2-40B4-BE49-F238E27FC236}">
                <a16:creationId xmlns:a16="http://schemas.microsoft.com/office/drawing/2014/main" id="{1B097365-D904-A070-0DEB-158DB1D8429D}"/>
              </a:ext>
            </a:extLst>
          </p:cNvPr>
          <p:cNvPicPr>
            <a:picLocks noChangeAspect="1"/>
          </p:cNvPicPr>
          <p:nvPr/>
        </p:nvPicPr>
        <p:blipFill>
          <a:blip r:embed="rId3"/>
          <a:stretch>
            <a:fillRect/>
          </a:stretch>
        </p:blipFill>
        <p:spPr>
          <a:xfrm>
            <a:off x="8687484" y="2569789"/>
            <a:ext cx="3097150" cy="3132613"/>
          </a:xfrm>
          <a:prstGeom prst="rect">
            <a:avLst/>
          </a:prstGeom>
        </p:spPr>
      </p:pic>
      <p:pic>
        <p:nvPicPr>
          <p:cNvPr id="12" name="Grafik 11">
            <a:extLst>
              <a:ext uri="{FF2B5EF4-FFF2-40B4-BE49-F238E27FC236}">
                <a16:creationId xmlns:a16="http://schemas.microsoft.com/office/drawing/2014/main" id="{71E3239B-2F38-EFA6-2DB3-30B377FA63B8}"/>
              </a:ext>
            </a:extLst>
          </p:cNvPr>
          <p:cNvPicPr>
            <a:picLocks noChangeAspect="1"/>
          </p:cNvPicPr>
          <p:nvPr/>
        </p:nvPicPr>
        <p:blipFill>
          <a:blip r:embed="rId4"/>
          <a:stretch>
            <a:fillRect/>
          </a:stretch>
        </p:blipFill>
        <p:spPr>
          <a:xfrm>
            <a:off x="4065753" y="2488470"/>
            <a:ext cx="4106164" cy="3271358"/>
          </a:xfrm>
          <a:prstGeom prst="rect">
            <a:avLst/>
          </a:prstGeom>
        </p:spPr>
      </p:pic>
      <p:sp>
        <p:nvSpPr>
          <p:cNvPr id="13" name="Rechteck 12">
            <a:extLst>
              <a:ext uri="{FF2B5EF4-FFF2-40B4-BE49-F238E27FC236}">
                <a16:creationId xmlns:a16="http://schemas.microsoft.com/office/drawing/2014/main" id="{56E2246B-9BAE-7C9B-9C96-D99A4F9205FB}"/>
              </a:ext>
            </a:extLst>
          </p:cNvPr>
          <p:cNvSpPr/>
          <p:nvPr/>
        </p:nvSpPr>
        <p:spPr>
          <a:xfrm>
            <a:off x="3458817" y="2241599"/>
            <a:ext cx="218661" cy="7202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Content Placeholder 2">
            <a:extLst>
              <a:ext uri="{FF2B5EF4-FFF2-40B4-BE49-F238E27FC236}">
                <a16:creationId xmlns:a16="http://schemas.microsoft.com/office/drawing/2014/main" id="{5F7E8B85-CFC9-6930-32AE-6CE91560FC2C}"/>
              </a:ext>
            </a:extLst>
          </p:cNvPr>
          <p:cNvSpPr txBox="1">
            <a:spLocks/>
          </p:cNvSpPr>
          <p:nvPr/>
        </p:nvSpPr>
        <p:spPr>
          <a:xfrm>
            <a:off x="191594" y="767983"/>
            <a:ext cx="3972903" cy="756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buNone/>
            </a:pPr>
            <a:r>
              <a:rPr lang="en-GB" sz="1800" b="1" dirty="0"/>
              <a:t>Understanding layer formation in </a:t>
            </a:r>
          </a:p>
          <a:p>
            <a:pPr marL="0" indent="0" algn="ctr">
              <a:spcBef>
                <a:spcPts val="0"/>
              </a:spcBef>
              <a:buNone/>
            </a:pPr>
            <a:r>
              <a:rPr lang="en-GB" sz="1800" b="1" dirty="0"/>
              <a:t>WEST high fluence experiment</a:t>
            </a:r>
            <a:endParaRPr lang="en-GB" sz="1800" dirty="0"/>
          </a:p>
        </p:txBody>
      </p:sp>
      <p:sp>
        <p:nvSpPr>
          <p:cNvPr id="17" name="Textfeld 16">
            <a:extLst>
              <a:ext uri="{FF2B5EF4-FFF2-40B4-BE49-F238E27FC236}">
                <a16:creationId xmlns:a16="http://schemas.microsoft.com/office/drawing/2014/main" id="{D463C925-D9EC-B226-D4C6-54A0A52EC936}"/>
              </a:ext>
            </a:extLst>
          </p:cNvPr>
          <p:cNvSpPr txBox="1"/>
          <p:nvPr/>
        </p:nvSpPr>
        <p:spPr>
          <a:xfrm>
            <a:off x="102992" y="5685422"/>
            <a:ext cx="3435340" cy="830997"/>
          </a:xfrm>
          <a:prstGeom prst="rect">
            <a:avLst/>
          </a:prstGeom>
          <a:noFill/>
        </p:spPr>
        <p:txBody>
          <a:bodyPr wrap="square" rtlCol="0">
            <a:spAutoFit/>
          </a:bodyPr>
          <a:lstStyle/>
          <a:p>
            <a:pPr algn="ctr"/>
            <a:r>
              <a:rPr lang="en-GB" sz="1600" b="1" i="1" noProof="0" dirty="0"/>
              <a:t>Mimic W flux, divertor plasma, </a:t>
            </a:r>
          </a:p>
          <a:p>
            <a:pPr algn="ctr"/>
            <a:r>
              <a:rPr lang="en-GB" sz="1600" b="1" i="1" noProof="0" dirty="0"/>
              <a:t>and PFC temperature conditions </a:t>
            </a:r>
          </a:p>
          <a:p>
            <a:pPr algn="ctr"/>
            <a:r>
              <a:rPr lang="en-GB" sz="1600" b="1" i="1" noProof="0" dirty="0"/>
              <a:t>in MAGNUM-PSI</a:t>
            </a:r>
          </a:p>
        </p:txBody>
      </p:sp>
      <p:sp>
        <p:nvSpPr>
          <p:cNvPr id="18" name="Content Placeholder 2">
            <a:extLst>
              <a:ext uri="{FF2B5EF4-FFF2-40B4-BE49-F238E27FC236}">
                <a16:creationId xmlns:a16="http://schemas.microsoft.com/office/drawing/2014/main" id="{52D14FBE-BBFD-1A36-05C6-C893ECDFFC79}"/>
              </a:ext>
            </a:extLst>
          </p:cNvPr>
          <p:cNvSpPr txBox="1">
            <a:spLocks/>
          </p:cNvSpPr>
          <p:nvPr/>
        </p:nvSpPr>
        <p:spPr>
          <a:xfrm>
            <a:off x="-33509" y="1733704"/>
            <a:ext cx="3972903" cy="756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buNone/>
            </a:pPr>
            <a:r>
              <a:rPr lang="en-GB" sz="1600" b="1" i="1" dirty="0"/>
              <a:t>Impact of thermal stresses </a:t>
            </a:r>
          </a:p>
          <a:p>
            <a:pPr marL="0" indent="0" algn="ctr">
              <a:spcBef>
                <a:spcPts val="0"/>
              </a:spcBef>
              <a:buNone/>
            </a:pPr>
            <a:r>
              <a:rPr lang="en-GB" sz="1600" b="1" i="1" dirty="0"/>
              <a:t>on W layer stability during </a:t>
            </a:r>
          </a:p>
          <a:p>
            <a:pPr marL="0" indent="0" algn="ctr">
              <a:spcBef>
                <a:spcPts val="0"/>
              </a:spcBef>
              <a:buNone/>
            </a:pPr>
            <a:r>
              <a:rPr lang="en-GB" sz="1600" b="1" i="1" dirty="0"/>
              <a:t>W migration </a:t>
            </a:r>
            <a:endParaRPr lang="en-GB" sz="1600" i="1" dirty="0"/>
          </a:p>
        </p:txBody>
      </p:sp>
      <p:sp>
        <p:nvSpPr>
          <p:cNvPr id="20" name="Textfeld 19">
            <a:extLst>
              <a:ext uri="{FF2B5EF4-FFF2-40B4-BE49-F238E27FC236}">
                <a16:creationId xmlns:a16="http://schemas.microsoft.com/office/drawing/2014/main" id="{27CB2D22-B2D9-3364-D3E9-0B95745F8965}"/>
              </a:ext>
            </a:extLst>
          </p:cNvPr>
          <p:cNvSpPr txBox="1"/>
          <p:nvPr/>
        </p:nvSpPr>
        <p:spPr>
          <a:xfrm>
            <a:off x="4416539" y="786266"/>
            <a:ext cx="3375739" cy="646331"/>
          </a:xfrm>
          <a:prstGeom prst="rect">
            <a:avLst/>
          </a:prstGeom>
          <a:noFill/>
        </p:spPr>
        <p:txBody>
          <a:bodyPr wrap="square">
            <a:spAutoFit/>
          </a:bodyPr>
          <a:lstStyle/>
          <a:p>
            <a:pPr algn="ctr"/>
            <a:r>
              <a:rPr lang="en-GB" sz="1800" b="1" dirty="0"/>
              <a:t>Characterisation of boron layers </a:t>
            </a:r>
          </a:p>
          <a:p>
            <a:pPr algn="ctr"/>
            <a:r>
              <a:rPr lang="en-GB" sz="1800" b="1" dirty="0"/>
              <a:t>and impact on wall conditions</a:t>
            </a:r>
            <a:endParaRPr lang="de-DE" dirty="0"/>
          </a:p>
        </p:txBody>
      </p:sp>
      <p:sp>
        <p:nvSpPr>
          <p:cNvPr id="22" name="Textfeld 21">
            <a:extLst>
              <a:ext uri="{FF2B5EF4-FFF2-40B4-BE49-F238E27FC236}">
                <a16:creationId xmlns:a16="http://schemas.microsoft.com/office/drawing/2014/main" id="{93597590-C9C1-3E6F-412B-CCA0D8B5F3C5}"/>
              </a:ext>
            </a:extLst>
          </p:cNvPr>
          <p:cNvSpPr txBox="1"/>
          <p:nvPr/>
        </p:nvSpPr>
        <p:spPr>
          <a:xfrm>
            <a:off x="9165555" y="776327"/>
            <a:ext cx="2539305" cy="646331"/>
          </a:xfrm>
          <a:prstGeom prst="rect">
            <a:avLst/>
          </a:prstGeom>
          <a:noFill/>
        </p:spPr>
        <p:txBody>
          <a:bodyPr wrap="square">
            <a:spAutoFit/>
          </a:bodyPr>
          <a:lstStyle/>
          <a:p>
            <a:pPr algn="ctr"/>
            <a:r>
              <a:rPr lang="en-GB" sz="1800" b="1" dirty="0"/>
              <a:t>Impact of boron on </a:t>
            </a:r>
          </a:p>
          <a:p>
            <a:pPr algn="ctr"/>
            <a:r>
              <a:rPr lang="en-GB" sz="1800" b="1" dirty="0"/>
              <a:t>tritium retention in ITER</a:t>
            </a:r>
            <a:endParaRPr lang="de-DE" dirty="0"/>
          </a:p>
        </p:txBody>
      </p:sp>
      <p:sp>
        <p:nvSpPr>
          <p:cNvPr id="23" name="Content Placeholder 2">
            <a:extLst>
              <a:ext uri="{FF2B5EF4-FFF2-40B4-BE49-F238E27FC236}">
                <a16:creationId xmlns:a16="http://schemas.microsoft.com/office/drawing/2014/main" id="{345918DD-1C36-CB2B-38CA-C2603E590B97}"/>
              </a:ext>
            </a:extLst>
          </p:cNvPr>
          <p:cNvSpPr txBox="1">
            <a:spLocks/>
          </p:cNvSpPr>
          <p:nvPr/>
        </p:nvSpPr>
        <p:spPr>
          <a:xfrm>
            <a:off x="4117956" y="1694773"/>
            <a:ext cx="3972903" cy="756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buNone/>
            </a:pPr>
            <a:r>
              <a:rPr lang="en-GB" sz="1600" b="1" i="1" dirty="0"/>
              <a:t>In operando studies of boron layers </a:t>
            </a:r>
          </a:p>
          <a:p>
            <a:pPr marL="0" indent="0" algn="ctr">
              <a:spcBef>
                <a:spcPts val="0"/>
              </a:spcBef>
              <a:buNone/>
            </a:pPr>
            <a:r>
              <a:rPr lang="en-GB" sz="1600" b="1" i="1" dirty="0"/>
              <a:t>and fuel retention in PSI-2 via LIBS</a:t>
            </a:r>
          </a:p>
          <a:p>
            <a:pPr marL="0" indent="0" algn="ctr">
              <a:spcBef>
                <a:spcPts val="0"/>
              </a:spcBef>
              <a:buNone/>
            </a:pPr>
            <a:r>
              <a:rPr lang="en-GB" sz="1600" b="1" i="1" dirty="0"/>
              <a:t>and post-mortem analysis</a:t>
            </a:r>
            <a:endParaRPr lang="en-GB" sz="1600" i="1" dirty="0"/>
          </a:p>
        </p:txBody>
      </p:sp>
      <p:sp>
        <p:nvSpPr>
          <p:cNvPr id="24" name="Textfeld 23">
            <a:extLst>
              <a:ext uri="{FF2B5EF4-FFF2-40B4-BE49-F238E27FC236}">
                <a16:creationId xmlns:a16="http://schemas.microsoft.com/office/drawing/2014/main" id="{10509F99-1266-BF7B-A55C-3310DD441C6D}"/>
              </a:ext>
            </a:extLst>
          </p:cNvPr>
          <p:cNvSpPr txBox="1"/>
          <p:nvPr/>
        </p:nvSpPr>
        <p:spPr>
          <a:xfrm>
            <a:off x="4416539" y="5695360"/>
            <a:ext cx="3435340" cy="830997"/>
          </a:xfrm>
          <a:prstGeom prst="rect">
            <a:avLst/>
          </a:prstGeom>
          <a:noFill/>
        </p:spPr>
        <p:txBody>
          <a:bodyPr wrap="square" rtlCol="0">
            <a:spAutoFit/>
          </a:bodyPr>
          <a:lstStyle/>
          <a:p>
            <a:pPr algn="ctr"/>
            <a:r>
              <a:rPr lang="en-GB" sz="1600" b="1" i="1" noProof="0" dirty="0"/>
              <a:t>Mimic ITER B erosion, SOL-plasma, </a:t>
            </a:r>
          </a:p>
          <a:p>
            <a:pPr algn="ctr"/>
            <a:r>
              <a:rPr lang="en-GB" sz="1600" b="1" i="1" noProof="0" dirty="0"/>
              <a:t>and PFC temperature conditions </a:t>
            </a:r>
          </a:p>
          <a:p>
            <a:pPr algn="ctr"/>
            <a:r>
              <a:rPr lang="en-GB" sz="1600" b="1" i="1" noProof="0" dirty="0"/>
              <a:t>in D plasmas in PSI-2 </a:t>
            </a:r>
          </a:p>
        </p:txBody>
      </p:sp>
      <p:sp>
        <p:nvSpPr>
          <p:cNvPr id="25" name="Content Placeholder 2">
            <a:extLst>
              <a:ext uri="{FF2B5EF4-FFF2-40B4-BE49-F238E27FC236}">
                <a16:creationId xmlns:a16="http://schemas.microsoft.com/office/drawing/2014/main" id="{8145C4E6-4030-3A96-9E63-E13594E16669}"/>
              </a:ext>
            </a:extLst>
          </p:cNvPr>
          <p:cNvSpPr txBox="1">
            <a:spLocks/>
          </p:cNvSpPr>
          <p:nvPr/>
        </p:nvSpPr>
        <p:spPr>
          <a:xfrm>
            <a:off x="8335451" y="1727905"/>
            <a:ext cx="3972903" cy="756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buNone/>
            </a:pPr>
            <a:r>
              <a:rPr lang="en-GB" sz="1600" b="1" i="1" dirty="0"/>
              <a:t>Laboratory, tokamak and linear plasma studies to assess fuel content in co-deposited and implanted D in boron layers</a:t>
            </a:r>
            <a:endParaRPr lang="en-GB" sz="1600" i="1" dirty="0"/>
          </a:p>
        </p:txBody>
      </p:sp>
      <p:sp>
        <p:nvSpPr>
          <p:cNvPr id="26" name="Textfeld 25">
            <a:extLst>
              <a:ext uri="{FF2B5EF4-FFF2-40B4-BE49-F238E27FC236}">
                <a16:creationId xmlns:a16="http://schemas.microsoft.com/office/drawing/2014/main" id="{0CB0613B-DF06-0EB0-0119-ED5D97BE8F6A}"/>
              </a:ext>
            </a:extLst>
          </p:cNvPr>
          <p:cNvSpPr txBox="1"/>
          <p:nvPr/>
        </p:nvSpPr>
        <p:spPr>
          <a:xfrm>
            <a:off x="8518389" y="5667347"/>
            <a:ext cx="3435340" cy="830997"/>
          </a:xfrm>
          <a:prstGeom prst="rect">
            <a:avLst/>
          </a:prstGeom>
          <a:noFill/>
        </p:spPr>
        <p:txBody>
          <a:bodyPr wrap="square" rtlCol="0">
            <a:spAutoFit/>
          </a:bodyPr>
          <a:lstStyle/>
          <a:p>
            <a:pPr algn="ctr"/>
            <a:r>
              <a:rPr lang="en-GB" sz="1600" b="1" i="1" noProof="0" dirty="0"/>
              <a:t>Mimic ITER conditions during deposition of B (scaling law)</a:t>
            </a:r>
          </a:p>
          <a:p>
            <a:pPr algn="ctr"/>
            <a:r>
              <a:rPr lang="en-GB" sz="1600" b="1" i="1" noProof="0" dirty="0"/>
              <a:t>=&gt; Be, W and C  matrix exist!</a:t>
            </a:r>
          </a:p>
        </p:txBody>
      </p:sp>
      <p:sp>
        <p:nvSpPr>
          <p:cNvPr id="5" name="Footer Placeholder 2">
            <a:extLst>
              <a:ext uri="{FF2B5EF4-FFF2-40B4-BE49-F238E27FC236}">
                <a16:creationId xmlns:a16="http://schemas.microsoft.com/office/drawing/2014/main" id="{DC0A12E2-F031-1881-7568-6B66469D485E}"/>
              </a:ext>
            </a:extLst>
          </p:cNvPr>
          <p:cNvSpPr>
            <a:spLocks noGrp="1"/>
          </p:cNvSpPr>
          <p:nvPr>
            <p:ph type="ftr" sz="quarter" idx="11"/>
          </p:nvPr>
        </p:nvSpPr>
        <p:spPr>
          <a:xfrm>
            <a:off x="825623" y="6555770"/>
            <a:ext cx="8987680" cy="329614"/>
          </a:xfrm>
        </p:spPr>
        <p:txBody>
          <a:bodyPr/>
          <a:lstStyle/>
          <a:p>
            <a:r>
              <a:rPr lang="en-GB" dirty="0"/>
              <a:t>S. Brezinsek</a:t>
            </a:r>
          </a:p>
        </p:txBody>
      </p:sp>
    </p:spTree>
    <p:extLst>
      <p:ext uri="{BB962C8B-B14F-4D97-AF65-F5344CB8AC3E}">
        <p14:creationId xmlns:p14="http://schemas.microsoft.com/office/powerpoint/2010/main" val="270842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6AF03-3BC7-E92B-760E-E7E429964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E8BC1-F904-B528-8DE7-EBE18C458F0A}"/>
              </a:ext>
            </a:extLst>
          </p:cNvPr>
          <p:cNvSpPr>
            <a:spLocks noGrp="1"/>
          </p:cNvSpPr>
          <p:nvPr>
            <p:ph type="title"/>
          </p:nvPr>
        </p:nvSpPr>
        <p:spPr/>
        <p:txBody>
          <a:bodyPr/>
          <a:lstStyle/>
          <a:p>
            <a:r>
              <a:rPr lang="en-US" dirty="0"/>
              <a:t>2025 Description of Work: Focus ITER support (II)</a:t>
            </a:r>
            <a:endParaRPr lang="en-HU" b="0" dirty="0">
              <a:solidFill>
                <a:srgbClr val="FF00FF"/>
              </a:solidFill>
            </a:endParaRPr>
          </a:p>
        </p:txBody>
      </p:sp>
      <p:sp>
        <p:nvSpPr>
          <p:cNvPr id="4" name="Slide Number Placeholder 3">
            <a:extLst>
              <a:ext uri="{FF2B5EF4-FFF2-40B4-BE49-F238E27FC236}">
                <a16:creationId xmlns:a16="http://schemas.microsoft.com/office/drawing/2014/main" id="{845DB407-90A4-72E4-E86B-40627C62C660}"/>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6" name="Text Placeholder 3">
            <a:extLst>
              <a:ext uri="{FF2B5EF4-FFF2-40B4-BE49-F238E27FC236}">
                <a16:creationId xmlns:a16="http://schemas.microsoft.com/office/drawing/2014/main" id="{118C8782-38DF-D6DB-FE31-415E87EA7ACF}"/>
              </a:ext>
            </a:extLst>
          </p:cNvPr>
          <p:cNvSpPr txBox="1">
            <a:spLocks/>
          </p:cNvSpPr>
          <p:nvPr/>
        </p:nvSpPr>
        <p:spPr>
          <a:xfrm>
            <a:off x="407367" y="3980799"/>
            <a:ext cx="7969377" cy="983087"/>
          </a:xfrm>
          <a:prstGeom prst="rect">
            <a:avLst/>
          </a:prstGeom>
        </p:spPr>
        <p:txBody>
          <a:bodyPr anchor="t">
            <a:norm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Meeting EUROfusion - the European Commission</a:t>
            </a:r>
          </a:p>
          <a:p>
            <a:r>
              <a:rPr lang="en-US" dirty="0"/>
              <a:t>February 2025</a:t>
            </a:r>
          </a:p>
        </p:txBody>
      </p:sp>
      <p:sp>
        <p:nvSpPr>
          <p:cNvPr id="9" name="Textfeld 8">
            <a:extLst>
              <a:ext uri="{FF2B5EF4-FFF2-40B4-BE49-F238E27FC236}">
                <a16:creationId xmlns:a16="http://schemas.microsoft.com/office/drawing/2014/main" id="{2C8E9152-9045-C4AA-504A-E784BB05AFC9}"/>
              </a:ext>
            </a:extLst>
          </p:cNvPr>
          <p:cNvSpPr txBox="1"/>
          <p:nvPr/>
        </p:nvSpPr>
        <p:spPr>
          <a:xfrm>
            <a:off x="8296739" y="722635"/>
            <a:ext cx="3382794" cy="646331"/>
          </a:xfrm>
          <a:prstGeom prst="rect">
            <a:avLst/>
          </a:prstGeom>
          <a:noFill/>
        </p:spPr>
        <p:txBody>
          <a:bodyPr wrap="square">
            <a:spAutoFit/>
          </a:bodyPr>
          <a:lstStyle/>
          <a:p>
            <a:pPr algn="ctr"/>
            <a:r>
              <a:rPr lang="en-GB" sz="1800" b="1" dirty="0"/>
              <a:t>W </a:t>
            </a:r>
            <a:r>
              <a:rPr lang="en-GB" b="1" dirty="0"/>
              <a:t>e</a:t>
            </a:r>
            <a:r>
              <a:rPr lang="en-GB" sz="1800" b="1" dirty="0"/>
              <a:t>rosion, prompt re-deposition, </a:t>
            </a:r>
          </a:p>
          <a:p>
            <a:pPr algn="ctr"/>
            <a:r>
              <a:rPr lang="en-GB" sz="1800" b="1" dirty="0"/>
              <a:t>and first wall fluxes W sources </a:t>
            </a:r>
            <a:endParaRPr lang="de-DE" dirty="0"/>
          </a:p>
        </p:txBody>
      </p:sp>
      <p:pic>
        <p:nvPicPr>
          <p:cNvPr id="10" name="Grafik 9">
            <a:extLst>
              <a:ext uri="{FF2B5EF4-FFF2-40B4-BE49-F238E27FC236}">
                <a16:creationId xmlns:a16="http://schemas.microsoft.com/office/drawing/2014/main" id="{4E4DE658-2B10-70E7-9DBB-F6ECE96D262B}"/>
              </a:ext>
            </a:extLst>
          </p:cNvPr>
          <p:cNvPicPr>
            <a:picLocks noChangeAspect="1"/>
          </p:cNvPicPr>
          <p:nvPr/>
        </p:nvPicPr>
        <p:blipFill>
          <a:blip r:embed="rId2"/>
          <a:stretch>
            <a:fillRect/>
          </a:stretch>
        </p:blipFill>
        <p:spPr>
          <a:xfrm>
            <a:off x="8103140" y="2625877"/>
            <a:ext cx="3907905" cy="2944255"/>
          </a:xfrm>
          <a:prstGeom prst="rect">
            <a:avLst/>
          </a:prstGeom>
        </p:spPr>
      </p:pic>
      <p:sp>
        <p:nvSpPr>
          <p:cNvPr id="21" name="Textfeld 20">
            <a:extLst>
              <a:ext uri="{FF2B5EF4-FFF2-40B4-BE49-F238E27FC236}">
                <a16:creationId xmlns:a16="http://schemas.microsoft.com/office/drawing/2014/main" id="{FD2C2061-B966-8BF9-4A11-7920DAB61340}"/>
              </a:ext>
            </a:extLst>
          </p:cNvPr>
          <p:cNvSpPr txBox="1"/>
          <p:nvPr/>
        </p:nvSpPr>
        <p:spPr>
          <a:xfrm>
            <a:off x="7944232" y="5638951"/>
            <a:ext cx="4035250" cy="830997"/>
          </a:xfrm>
          <a:prstGeom prst="rect">
            <a:avLst/>
          </a:prstGeom>
          <a:noFill/>
        </p:spPr>
        <p:txBody>
          <a:bodyPr wrap="square">
            <a:spAutoFit/>
          </a:bodyPr>
          <a:lstStyle/>
          <a:p>
            <a:pPr algn="ctr"/>
            <a:r>
              <a:rPr lang="en-GB" sz="1600" b="1" i="1" noProof="0" dirty="0"/>
              <a:t>Operational space of linear machines</a:t>
            </a:r>
          </a:p>
          <a:p>
            <a:pPr algn="ctr"/>
            <a:r>
              <a:rPr lang="en-GB" sz="1600" b="1" i="1" noProof="0" dirty="0"/>
              <a:t>regarding impact energy and D ion flux</a:t>
            </a:r>
          </a:p>
          <a:p>
            <a:pPr algn="ctr"/>
            <a:r>
              <a:rPr lang="en-GB" sz="1600" b="1" i="1" dirty="0"/>
              <a:t>covering ITER conditions</a:t>
            </a:r>
            <a:endParaRPr lang="en-GB" sz="1600" b="1" i="1" noProof="0" dirty="0"/>
          </a:p>
        </p:txBody>
      </p:sp>
      <p:sp>
        <p:nvSpPr>
          <p:cNvPr id="24" name="Content Placeholder 2">
            <a:extLst>
              <a:ext uri="{FF2B5EF4-FFF2-40B4-BE49-F238E27FC236}">
                <a16:creationId xmlns:a16="http://schemas.microsoft.com/office/drawing/2014/main" id="{B25BC41F-DC4A-2770-349F-58FEC8D567A5}"/>
              </a:ext>
            </a:extLst>
          </p:cNvPr>
          <p:cNvSpPr txBox="1">
            <a:spLocks/>
          </p:cNvSpPr>
          <p:nvPr/>
        </p:nvSpPr>
        <p:spPr>
          <a:xfrm>
            <a:off x="8184207" y="1648361"/>
            <a:ext cx="3972903" cy="756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buNone/>
            </a:pPr>
            <a:r>
              <a:rPr lang="en-GB" sz="1600" dirty="0"/>
              <a:t>Predictive simulation of W erosion, influx and migration in ITER. Experiments to address</a:t>
            </a:r>
          </a:p>
          <a:p>
            <a:pPr marL="0" indent="0" algn="ctr">
              <a:spcBef>
                <a:spcPts val="0"/>
              </a:spcBef>
              <a:buNone/>
            </a:pPr>
            <a:r>
              <a:rPr lang="en-GB" sz="1600" dirty="0"/>
              <a:t>e.g. code assumptions on erosion at wall</a:t>
            </a:r>
          </a:p>
        </p:txBody>
      </p:sp>
      <p:sp>
        <p:nvSpPr>
          <p:cNvPr id="26" name="Textfeld 25">
            <a:extLst>
              <a:ext uri="{FF2B5EF4-FFF2-40B4-BE49-F238E27FC236}">
                <a16:creationId xmlns:a16="http://schemas.microsoft.com/office/drawing/2014/main" id="{0EB22779-DC1A-2C12-7C42-E0F050B097A8}"/>
              </a:ext>
            </a:extLst>
          </p:cNvPr>
          <p:cNvSpPr txBox="1"/>
          <p:nvPr/>
        </p:nvSpPr>
        <p:spPr>
          <a:xfrm>
            <a:off x="198868" y="791894"/>
            <a:ext cx="3686666" cy="646331"/>
          </a:xfrm>
          <a:prstGeom prst="rect">
            <a:avLst/>
          </a:prstGeom>
          <a:noFill/>
        </p:spPr>
        <p:txBody>
          <a:bodyPr wrap="square">
            <a:spAutoFit/>
          </a:bodyPr>
          <a:lstStyle/>
          <a:p>
            <a:pPr algn="ctr"/>
            <a:r>
              <a:rPr lang="en-GB" sz="1800" b="1" dirty="0"/>
              <a:t>Analysis of JET-LIBS data </a:t>
            </a:r>
            <a:r>
              <a:rPr lang="en-GB" b="1" dirty="0"/>
              <a:t>(RH arm) </a:t>
            </a:r>
            <a:r>
              <a:rPr lang="en-GB" sz="1800" b="1" dirty="0"/>
              <a:t>and</a:t>
            </a:r>
            <a:r>
              <a:rPr lang="en-GB" b="1" dirty="0"/>
              <a:t> </a:t>
            </a:r>
            <a:r>
              <a:rPr lang="en-GB" sz="1800" b="1" dirty="0"/>
              <a:t>start of post-DT tile analysis</a:t>
            </a:r>
            <a:endParaRPr lang="de-DE" dirty="0"/>
          </a:p>
        </p:txBody>
      </p:sp>
      <p:sp>
        <p:nvSpPr>
          <p:cNvPr id="27" name="Content Placeholder 2">
            <a:extLst>
              <a:ext uri="{FF2B5EF4-FFF2-40B4-BE49-F238E27FC236}">
                <a16:creationId xmlns:a16="http://schemas.microsoft.com/office/drawing/2014/main" id="{24075801-C709-2661-99B9-6202EF7B8C67}"/>
              </a:ext>
            </a:extLst>
          </p:cNvPr>
          <p:cNvSpPr txBox="1">
            <a:spLocks/>
          </p:cNvSpPr>
          <p:nvPr/>
        </p:nvSpPr>
        <p:spPr>
          <a:xfrm>
            <a:off x="-1" y="1609449"/>
            <a:ext cx="3985849" cy="756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buNone/>
            </a:pPr>
            <a:r>
              <a:rPr lang="en-GB" sz="1600" dirty="0"/>
              <a:t>Interpretation of LIBS data and provision</a:t>
            </a:r>
          </a:p>
          <a:p>
            <a:pPr marL="0" indent="0" algn="ctr">
              <a:spcBef>
                <a:spcPts val="0"/>
              </a:spcBef>
              <a:buNone/>
            </a:pPr>
            <a:r>
              <a:rPr lang="en-GB" sz="1600" i="1" dirty="0"/>
              <a:t>of spatial and depth-resolved layer composition and fuel retention in JET post DT.   </a:t>
            </a:r>
          </a:p>
          <a:p>
            <a:pPr marL="0" indent="0" algn="ctr">
              <a:spcBef>
                <a:spcPts val="0"/>
              </a:spcBef>
              <a:buNone/>
            </a:pPr>
            <a:endParaRPr lang="en-GB" sz="1600" i="1" dirty="0"/>
          </a:p>
        </p:txBody>
      </p:sp>
      <p:sp>
        <p:nvSpPr>
          <p:cNvPr id="28" name="Textfeld 27">
            <a:extLst>
              <a:ext uri="{FF2B5EF4-FFF2-40B4-BE49-F238E27FC236}">
                <a16:creationId xmlns:a16="http://schemas.microsoft.com/office/drawing/2014/main" id="{B5418D4B-8421-CF0E-9B60-84F8A648FAB5}"/>
              </a:ext>
            </a:extLst>
          </p:cNvPr>
          <p:cNvSpPr txBox="1"/>
          <p:nvPr/>
        </p:nvSpPr>
        <p:spPr>
          <a:xfrm>
            <a:off x="24264" y="5596621"/>
            <a:ext cx="4049435" cy="830997"/>
          </a:xfrm>
          <a:prstGeom prst="rect">
            <a:avLst/>
          </a:prstGeom>
          <a:noFill/>
        </p:spPr>
        <p:txBody>
          <a:bodyPr wrap="square">
            <a:spAutoFit/>
          </a:bodyPr>
          <a:lstStyle/>
          <a:p>
            <a:pPr algn="ctr"/>
            <a:r>
              <a:rPr lang="en-GB" sz="1600" b="1" i="1" noProof="0" dirty="0"/>
              <a:t>LID-QMS and LIBS applied in-vessel. </a:t>
            </a:r>
          </a:p>
          <a:p>
            <a:pPr algn="ctr"/>
            <a:r>
              <a:rPr lang="en-GB" sz="1600" b="1" i="1" noProof="0" dirty="0"/>
              <a:t>Comparison of in-vessel and post-mortem analysis for selected PFCs  foreseen</a:t>
            </a:r>
          </a:p>
        </p:txBody>
      </p:sp>
      <p:pic>
        <p:nvPicPr>
          <p:cNvPr id="32" name="Grafik 31">
            <a:extLst>
              <a:ext uri="{FF2B5EF4-FFF2-40B4-BE49-F238E27FC236}">
                <a16:creationId xmlns:a16="http://schemas.microsoft.com/office/drawing/2014/main" id="{7B13F545-6BEB-AF65-7BBF-7516A0E86B48}"/>
              </a:ext>
            </a:extLst>
          </p:cNvPr>
          <p:cNvPicPr>
            <a:picLocks noChangeAspect="1"/>
          </p:cNvPicPr>
          <p:nvPr/>
        </p:nvPicPr>
        <p:blipFill>
          <a:blip r:embed="rId3"/>
          <a:stretch>
            <a:fillRect/>
          </a:stretch>
        </p:blipFill>
        <p:spPr>
          <a:xfrm>
            <a:off x="198868" y="2661635"/>
            <a:ext cx="3393713" cy="2494295"/>
          </a:xfrm>
          <a:prstGeom prst="rect">
            <a:avLst/>
          </a:prstGeom>
        </p:spPr>
      </p:pic>
      <p:pic>
        <p:nvPicPr>
          <p:cNvPr id="8" name="Grafik 7">
            <a:extLst>
              <a:ext uri="{FF2B5EF4-FFF2-40B4-BE49-F238E27FC236}">
                <a16:creationId xmlns:a16="http://schemas.microsoft.com/office/drawing/2014/main" id="{180442B6-E53F-9EC6-7B05-F749C6EAE3D2}"/>
              </a:ext>
            </a:extLst>
          </p:cNvPr>
          <p:cNvPicPr>
            <a:picLocks noChangeAspect="1"/>
          </p:cNvPicPr>
          <p:nvPr/>
        </p:nvPicPr>
        <p:blipFill>
          <a:blip r:embed="rId4"/>
          <a:stretch>
            <a:fillRect/>
          </a:stretch>
        </p:blipFill>
        <p:spPr>
          <a:xfrm>
            <a:off x="3729477" y="2530468"/>
            <a:ext cx="4373663" cy="2623411"/>
          </a:xfrm>
          <a:prstGeom prst="rect">
            <a:avLst/>
          </a:prstGeom>
        </p:spPr>
      </p:pic>
      <p:sp>
        <p:nvSpPr>
          <p:cNvPr id="11" name="Textfeld 10">
            <a:extLst>
              <a:ext uri="{FF2B5EF4-FFF2-40B4-BE49-F238E27FC236}">
                <a16:creationId xmlns:a16="http://schemas.microsoft.com/office/drawing/2014/main" id="{087CFFA9-BF76-4602-B267-69FC630C2245}"/>
              </a:ext>
            </a:extLst>
          </p:cNvPr>
          <p:cNvSpPr txBox="1"/>
          <p:nvPr/>
        </p:nvSpPr>
        <p:spPr>
          <a:xfrm>
            <a:off x="4073699" y="805411"/>
            <a:ext cx="3686666" cy="646331"/>
          </a:xfrm>
          <a:prstGeom prst="rect">
            <a:avLst/>
          </a:prstGeom>
          <a:noFill/>
        </p:spPr>
        <p:txBody>
          <a:bodyPr wrap="square">
            <a:spAutoFit/>
          </a:bodyPr>
          <a:lstStyle/>
          <a:p>
            <a:pPr algn="ctr"/>
            <a:r>
              <a:rPr lang="en-GB" sz="1800" b="1" dirty="0"/>
              <a:t>Simulation of W sources and re-deposition in ITER </a:t>
            </a:r>
            <a:endParaRPr lang="de-DE" dirty="0"/>
          </a:p>
        </p:txBody>
      </p:sp>
      <p:sp>
        <p:nvSpPr>
          <p:cNvPr id="12" name="Content Placeholder 2">
            <a:extLst>
              <a:ext uri="{FF2B5EF4-FFF2-40B4-BE49-F238E27FC236}">
                <a16:creationId xmlns:a16="http://schemas.microsoft.com/office/drawing/2014/main" id="{FB125C01-E20F-AC57-9F5A-75F3A0D4E0AD}"/>
              </a:ext>
            </a:extLst>
          </p:cNvPr>
          <p:cNvSpPr txBox="1">
            <a:spLocks/>
          </p:cNvSpPr>
          <p:nvPr/>
        </p:nvSpPr>
        <p:spPr>
          <a:xfrm>
            <a:off x="4007794" y="1607438"/>
            <a:ext cx="3985849" cy="75676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buNone/>
            </a:pPr>
            <a:r>
              <a:rPr lang="en-GB" sz="1600" i="1" dirty="0"/>
              <a:t>ITER-start up conditions coupled with ERO </a:t>
            </a:r>
          </a:p>
          <a:p>
            <a:pPr marL="0" indent="0" algn="ctr">
              <a:spcBef>
                <a:spcPts val="0"/>
              </a:spcBef>
              <a:buNone/>
            </a:pPr>
            <a:r>
              <a:rPr lang="en-GB" sz="1600" i="1" dirty="0"/>
              <a:t>ITER input</a:t>
            </a:r>
          </a:p>
          <a:p>
            <a:pPr marL="0" indent="0" algn="ctr">
              <a:spcBef>
                <a:spcPts val="0"/>
              </a:spcBef>
              <a:buNone/>
            </a:pPr>
            <a:endParaRPr lang="en-GB" sz="1600" i="1" dirty="0"/>
          </a:p>
        </p:txBody>
      </p:sp>
      <p:sp>
        <p:nvSpPr>
          <p:cNvPr id="14" name="Textfeld 13">
            <a:extLst>
              <a:ext uri="{FF2B5EF4-FFF2-40B4-BE49-F238E27FC236}">
                <a16:creationId xmlns:a16="http://schemas.microsoft.com/office/drawing/2014/main" id="{3F67CA99-50D3-8D30-FF7C-9487E4FD257F}"/>
              </a:ext>
            </a:extLst>
          </p:cNvPr>
          <p:cNvSpPr txBox="1"/>
          <p:nvPr/>
        </p:nvSpPr>
        <p:spPr>
          <a:xfrm>
            <a:off x="3894797" y="5583220"/>
            <a:ext cx="4049435" cy="830997"/>
          </a:xfrm>
          <a:prstGeom prst="rect">
            <a:avLst/>
          </a:prstGeom>
          <a:noFill/>
        </p:spPr>
        <p:txBody>
          <a:bodyPr wrap="square">
            <a:spAutoFit/>
          </a:bodyPr>
          <a:lstStyle/>
          <a:p>
            <a:pPr algn="ctr"/>
            <a:r>
              <a:rPr lang="en-GB" sz="1600" b="1" i="1" noProof="0" dirty="0"/>
              <a:t>Scan of conditions and role of impurities</a:t>
            </a:r>
          </a:p>
          <a:p>
            <a:pPr algn="ctr"/>
            <a:r>
              <a:rPr lang="en-GB" sz="1600" b="1" i="1" dirty="0"/>
              <a:t>In W prompt redeposition at first wall</a:t>
            </a:r>
          </a:p>
          <a:p>
            <a:pPr algn="ctr"/>
            <a:r>
              <a:rPr lang="en-GB" sz="1600" b="1" i="1" dirty="0"/>
              <a:t>and divertor</a:t>
            </a:r>
            <a:endParaRPr lang="en-GB" sz="1600" b="1" i="1" noProof="0" dirty="0"/>
          </a:p>
        </p:txBody>
      </p:sp>
      <p:sp>
        <p:nvSpPr>
          <p:cNvPr id="16" name="Footer Placeholder 2">
            <a:extLst>
              <a:ext uri="{FF2B5EF4-FFF2-40B4-BE49-F238E27FC236}">
                <a16:creationId xmlns:a16="http://schemas.microsoft.com/office/drawing/2014/main" id="{B34B3A34-EEDE-89A8-E958-3A4D283E8D42}"/>
              </a:ext>
            </a:extLst>
          </p:cNvPr>
          <p:cNvSpPr>
            <a:spLocks noGrp="1"/>
          </p:cNvSpPr>
          <p:nvPr>
            <p:ph type="ftr" sz="quarter" idx="11"/>
          </p:nvPr>
        </p:nvSpPr>
        <p:spPr>
          <a:xfrm>
            <a:off x="825623" y="6555770"/>
            <a:ext cx="8987680" cy="329614"/>
          </a:xfrm>
        </p:spPr>
        <p:txBody>
          <a:bodyPr/>
          <a:lstStyle/>
          <a:p>
            <a:r>
              <a:rPr lang="en-GB" dirty="0"/>
              <a:t>S. Brezinsek</a:t>
            </a:r>
          </a:p>
        </p:txBody>
      </p:sp>
    </p:spTree>
    <p:extLst>
      <p:ext uri="{BB962C8B-B14F-4D97-AF65-F5344CB8AC3E}">
        <p14:creationId xmlns:p14="http://schemas.microsoft.com/office/powerpoint/2010/main" val="9620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D672220-D62C-0913-879E-112095388194}"/>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5" name="Textfeld 4">
            <a:extLst>
              <a:ext uri="{FF2B5EF4-FFF2-40B4-BE49-F238E27FC236}">
                <a16:creationId xmlns:a16="http://schemas.microsoft.com/office/drawing/2014/main" id="{E36FAF25-8584-723F-BEB4-2E76C3A26D18}"/>
              </a:ext>
            </a:extLst>
          </p:cNvPr>
          <p:cNvSpPr txBox="1"/>
          <p:nvPr/>
        </p:nvSpPr>
        <p:spPr>
          <a:xfrm>
            <a:off x="134189" y="1943446"/>
            <a:ext cx="11806437" cy="3416320"/>
          </a:xfrm>
          <a:prstGeom prst="rect">
            <a:avLst/>
          </a:prstGeom>
          <a:noFill/>
        </p:spPr>
        <p:txBody>
          <a:bodyPr wrap="none" rtlCol="0">
            <a:spAutoFit/>
          </a:bodyPr>
          <a:lstStyle/>
          <a:p>
            <a:pPr algn="ctr"/>
            <a:r>
              <a:rPr lang="en-GB" sz="2400" b="1" noProof="0" dirty="0"/>
              <a:t>Substantial part of activities and linear, HHF and analysis machine time for ITER activities</a:t>
            </a:r>
          </a:p>
          <a:p>
            <a:pPr algn="ctr"/>
            <a:r>
              <a:rPr lang="en-GB" sz="2400" b="1" noProof="0" dirty="0"/>
              <a:t>HR and MR accountancy is complicated as part is also DEMO-relevant at the same time</a:t>
            </a:r>
          </a:p>
          <a:p>
            <a:pPr algn="ctr"/>
            <a:endParaRPr lang="en-GB" sz="2400" b="1" noProof="0" dirty="0"/>
          </a:p>
          <a:p>
            <a:pPr algn="ctr"/>
            <a:r>
              <a:rPr lang="en-GB" sz="2400" b="1" dirty="0"/>
              <a:t>TSVV-5 (EIRENE/NGM), -6 (SOLEDGE3X-/EMC3-EIRENE) and -7 (ERO/MIGRAINE)</a:t>
            </a:r>
          </a:p>
          <a:p>
            <a:pPr algn="ctr"/>
            <a:r>
              <a:rPr lang="en-GB" sz="2400" b="1" dirty="0"/>
              <a:t>are all supporting ITER simulations (partial change of scope in 2024)</a:t>
            </a:r>
          </a:p>
          <a:p>
            <a:pPr algn="l"/>
            <a:endParaRPr lang="en-GB" sz="2400" b="1" noProof="0" dirty="0"/>
          </a:p>
          <a:p>
            <a:pPr algn="ctr"/>
            <a:r>
              <a:rPr lang="en-GB" sz="2400" b="1" noProof="0" dirty="0"/>
              <a:t>Note: main PWIE laboratories have also ITER-contracts/partnerships </a:t>
            </a:r>
          </a:p>
          <a:p>
            <a:pPr algn="ctr"/>
            <a:r>
              <a:rPr lang="en-GB" sz="2400" b="1" noProof="0" dirty="0"/>
              <a:t>for some specific studies: CEA, FZJ, DIFFER, ERM-KMS, IPP?</a:t>
            </a:r>
          </a:p>
          <a:p>
            <a:pPr algn="ctr"/>
            <a:r>
              <a:rPr lang="en-GB" sz="2400" b="1" dirty="0"/>
              <a:t>           </a:t>
            </a:r>
            <a:r>
              <a:rPr lang="en-GB" sz="2400" b="1" noProof="0" dirty="0"/>
              <a:t>=&gt; No overlap, but complementary and extended work (ITPA as coordination) </a:t>
            </a:r>
          </a:p>
        </p:txBody>
      </p:sp>
      <p:sp>
        <p:nvSpPr>
          <p:cNvPr id="6" name="Footer Placeholder 2">
            <a:extLst>
              <a:ext uri="{FF2B5EF4-FFF2-40B4-BE49-F238E27FC236}">
                <a16:creationId xmlns:a16="http://schemas.microsoft.com/office/drawing/2014/main" id="{4982D16D-A791-FCEF-5FF8-BB4415B17C07}"/>
              </a:ext>
            </a:extLst>
          </p:cNvPr>
          <p:cNvSpPr>
            <a:spLocks noGrp="1"/>
          </p:cNvSpPr>
          <p:nvPr>
            <p:ph type="ftr" sz="quarter" idx="11"/>
          </p:nvPr>
        </p:nvSpPr>
        <p:spPr>
          <a:xfrm>
            <a:off x="825623" y="6555770"/>
            <a:ext cx="8987680" cy="329614"/>
          </a:xfrm>
        </p:spPr>
        <p:txBody>
          <a:bodyPr/>
          <a:lstStyle/>
          <a:p>
            <a:r>
              <a:rPr lang="en-GB" dirty="0"/>
              <a:t>S. Brezinsek</a:t>
            </a:r>
          </a:p>
        </p:txBody>
      </p:sp>
    </p:spTree>
    <p:extLst>
      <p:ext uri="{BB962C8B-B14F-4D97-AF65-F5344CB8AC3E}">
        <p14:creationId xmlns:p14="http://schemas.microsoft.com/office/powerpoint/2010/main" val="1559957371"/>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C4A678F0A384C907C63810AA96285" ma:contentTypeVersion="4" ma:contentTypeDescription="Create a new document." ma:contentTypeScope="" ma:versionID="49956484148c11c11c2ccb20b197b508">
  <xsd:schema xmlns:xsd="http://www.w3.org/2001/XMLSchema" xmlns:xs="http://www.w3.org/2001/XMLSchema" xmlns:p="http://schemas.microsoft.com/office/2006/metadata/properties" xmlns:ns2="5cb5cfe2-834e-4b8f-b04f-48bcbeac4b17" targetNamespace="http://schemas.microsoft.com/office/2006/metadata/properties" ma:root="true" ma:fieldsID="e3921863c15a009bfbacec90a21d0250" ns2:_="">
    <xsd:import namespace="5cb5cfe2-834e-4b8f-b04f-48bcbeac4b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5cfe2-834e-4b8f-b04f-48bcbeac4b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9FD49AD-6A3B-49D0-B154-A3C5A5485D0C}">
  <ds:schemaRefs>
    <ds:schemaRef ds:uri="http://schemas.microsoft.com/office/2006/documentManagement/type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dcmitype/"/>
    <ds:schemaRef ds:uri="e5ba6352-0726-4226-96e7-82f7f1c59ac0"/>
    <ds:schemaRef ds:uri="cbbfa1f3-60c2-42de-b5b6-3ee8cb87d964"/>
    <ds:schemaRef ds:uri="http://purl.org/dc/terms/"/>
  </ds:schemaRefs>
</ds:datastoreItem>
</file>

<file path=customXml/itemProps3.xml><?xml version="1.0" encoding="utf-8"?>
<ds:datastoreItem xmlns:ds="http://schemas.openxmlformats.org/officeDocument/2006/customXml" ds:itemID="{1BBE9E84-1F03-4D98-A68B-52C453944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5cfe2-834e-4b8f-b04f-48bcbeac4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934</Words>
  <Application>Microsoft Office PowerPoint</Application>
  <PresentationFormat>Breitbild</PresentationFormat>
  <Paragraphs>98</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Aptos</vt:lpstr>
      <vt:lpstr>Arial</vt:lpstr>
      <vt:lpstr>Calibri</vt:lpstr>
      <vt:lpstr>Poppins</vt:lpstr>
      <vt:lpstr>Wingdings</vt:lpstr>
      <vt:lpstr>EUROfusion.1line_5_3_2019</vt:lpstr>
      <vt:lpstr>2025 Annual Work Plan =&gt; ITER support Work Package WP05-PWIE Plasma Wall Interaction and Exhaust</vt:lpstr>
      <vt:lpstr>2025 Objectives: Focus ITER support (I) </vt:lpstr>
      <vt:lpstr>2025 Objectives: Focus ITER support (II) </vt:lpstr>
      <vt:lpstr>2025 Description of Work: Focus ITER support (I)</vt:lpstr>
      <vt:lpstr>2025 Description of Work: Focus ITER support (II)</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john.holden@euro-fusion.org</dc:creator>
  <cp:lastModifiedBy>Sebastijan Brezinsek</cp:lastModifiedBy>
  <cp:revision>33</cp:revision>
  <dcterms:created xsi:type="dcterms:W3CDTF">2023-11-15T09:40:03Z</dcterms:created>
  <dcterms:modified xsi:type="dcterms:W3CDTF">2025-02-07T12:56:16Z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0x010100851C4A678F0A384C907C63810AA96285</vt:lpwstr>
  </property>
  <property fmtid="{D5CDD505-2E9C-101B-9397-08002B2CF9AE}" pid="3" name="MediaServiceImageTags">
    <vt:lpwstr/>
  </property>
</Properties>
</file>